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6C0A-3CBA-42D1-BAA9-780820584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44CBC-65FB-4AB2-B486-347BFA529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B092-D2AA-4846-B5C9-5D4E258E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BF0-4F30-4B9F-923D-915BB175795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BF30-04C6-4D4A-8CBD-B546C50E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07A97-5588-40B7-AEB8-75C721E8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E11F-0548-48C5-901E-3FF7960C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0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C08B-0ED2-4AF8-B01B-D0D4E42A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9B45D-7AC5-4ED6-8415-5E83CD96D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959DB-27D9-41F6-A1ED-FE866571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BF0-4F30-4B9F-923D-915BB175795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5922A-2B3F-4509-936A-0142EDD3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2CAA8-6E32-4CD0-AB29-8CB41FB1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E11F-0548-48C5-901E-3FF7960C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0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1A969-CBFB-4806-94A1-638F91216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0858-3B77-4A29-94E6-F88701F9C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99E46-1902-4498-9F98-F2E36D1B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BF0-4F30-4B9F-923D-915BB175795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041E3-D580-420F-823F-5F6459BA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BA4E-64C4-4D3D-80D0-15904DFA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E11F-0548-48C5-901E-3FF7960C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75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77FC-E413-47DC-959B-7FEF995B63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75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77FC-E413-47DC-959B-7FEF995B63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53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77FC-E413-47DC-959B-7FEF995B63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22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77FC-E413-47DC-959B-7FEF995B63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79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77FC-E413-47DC-959B-7FEF995B63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62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77FC-E413-47DC-959B-7FEF995B63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11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77FC-E413-47DC-959B-7FEF995B63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13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77FC-E413-47DC-959B-7FEF995B63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46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2C64C-07A2-406C-A1FE-8955AF78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CD1B6-DCE8-4BA7-BCE6-38A76CFF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E8A16-73DF-4E17-B558-AE392B69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BF0-4F30-4B9F-923D-915BB175795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E13B4-42EA-4DE1-9F43-F17A5952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24E0B-87DC-41E0-9F6B-AB230FE0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E11F-0548-48C5-901E-3FF7960C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3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77FC-E413-47DC-959B-7FEF995B63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920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77FC-E413-47DC-959B-7FEF995B63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658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77FC-E413-47DC-959B-7FEF995B63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31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77FC-E413-47DC-959B-7FEF995B63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7498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77FC-E413-47DC-959B-7FEF995B63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02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77FC-E413-47DC-959B-7FEF995B63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593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77FC-E413-47DC-959B-7FEF995B63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85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77FC-E413-47DC-959B-7FEF995B63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15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377FC-E413-47DC-959B-7FEF995B63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3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389A-6618-499C-A523-1E8C932A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1F125-B3C2-4FA2-AA23-C75DD7D0F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5695F-EE9B-4777-9899-DF8E349C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BF0-4F30-4B9F-923D-915BB175795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4C63E-29CF-43A0-80C2-F64802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23E1-3CFF-467A-8EDB-A8FB001C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E11F-0548-48C5-901E-3FF7960C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0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5E47-5F61-4F6A-A290-FB660AD2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12BD-0437-4571-B8A0-E6924ADB4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94272-8FAF-4B6E-8493-E795D7050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BF4C9-C199-4BE4-AB1E-91802B13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BF0-4F30-4B9F-923D-915BB175795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6C67F-5D0B-47BB-BF59-90673A6D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F8F11-0172-4E2A-BA35-02A1F60A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E11F-0548-48C5-901E-3FF7960C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84430-29A0-4AEE-9B9B-8D18A548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04864-42C7-4BE4-BBDE-A3CEDBC91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BC9AD-BBDC-418F-BA3B-F147A8727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4DF4B-09AD-4DE6-8264-80801A937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654FC-EF14-4F0F-B60A-1752B4AF6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3110F-3D92-4495-A3B5-A7194FBE3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BF0-4F30-4B9F-923D-915BB175795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9891C-CF35-426A-8FAC-AA974EF2D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16059-A7C1-494E-A9F5-10EEA8BD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E11F-0548-48C5-901E-3FF7960C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7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7E83-0BD3-4D1A-B401-7852CF1A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BDA1C9-1C19-4F2E-95E8-F94B85ED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BF0-4F30-4B9F-923D-915BB175795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49E89-17DA-490F-B4B0-9958CCFFC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9AF1E-9BE3-4DEC-A4E5-ACF7106C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E11F-0548-48C5-901E-3FF7960C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1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2BCB6-402D-4765-BE1B-5022C145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BF0-4F30-4B9F-923D-915BB175795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4F431-E6EB-484B-B4A8-EB261B230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CF640-C72E-4E62-8D85-FCD2B9BF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E11F-0548-48C5-901E-3FF7960C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4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87A8-18F7-4CB3-B795-BC818811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76E2E-4747-4353-B2EA-F6DF6AA8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88863-23D2-4F55-A7E0-0BD658A7C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4A2FA-76DE-4CD1-88A2-104D5062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BF0-4F30-4B9F-923D-915BB175795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C50C-8E56-462A-90CB-20A4711E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1A58B-C6E7-4004-AE4F-E6430A41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E11F-0548-48C5-901E-3FF7960C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6374-01B5-40DB-9CAB-EFA61014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94C3-8F23-481F-B293-AE5E3D50F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77294-D5A9-4921-9C99-4FC14635B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B73C6-4532-4CC1-B5E2-48CC8E95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EBF0-4F30-4B9F-923D-915BB175795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4F61B-D5D0-4F85-B307-DB047286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D2ABA-4E1B-43BC-896C-DF0C3895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E11F-0548-48C5-901E-3FF7960C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8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EB686-4690-40F6-9573-7C5B40F8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25529-46F5-493D-9C26-82A7953B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7C0CE-BC16-48E9-8940-28DB7BC38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8EBF0-4F30-4B9F-923D-915BB175795F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EFDA8-92A5-4306-8C65-BA674A2C8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24D77-9EC3-44DC-A501-B9B349239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E11F-0548-48C5-901E-3FF7960C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6377FC-E413-47DC-959B-7FEF995B6323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F887F-FEFC-45FE-BA41-6C88193D4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2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articles/personal-finance/081114/medicaid-vs-medicare.asp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F167-0D77-450F-A19E-42C99997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E69D7-D190-4353-B53D-2555EE22F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3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29837FA-54B8-4782-8DA6-8B29531D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DF887F-FEFC-45FE-BA41-6C88193D4041}" type="slidenum">
              <a:rPr lang="en-US" smtClean="0"/>
              <a:t>10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864495A-ABA8-4D84-90C0-FD241EE60D9C}"/>
              </a:ext>
            </a:extLst>
          </p:cNvPr>
          <p:cNvSpPr txBox="1">
            <a:spLocks/>
          </p:cNvSpPr>
          <p:nvPr/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DF887F-FEFC-45FE-BA41-6C88193D40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2ADAC08-3A6E-44F7-B3B1-8B146FB015E3}"/>
              </a:ext>
            </a:extLst>
          </p:cNvPr>
          <p:cNvSpPr txBox="1">
            <a:spLocks/>
          </p:cNvSpPr>
          <p:nvPr/>
        </p:nvSpPr>
        <p:spPr>
          <a:xfrm>
            <a:off x="2059164" y="679572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rgbClr val="FFFF00"/>
                </a:solidFill>
                <a:latin typeface="Times new roman"/>
                <a:cs typeface="Times new roman"/>
              </a:rPr>
              <a:t>       Part C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03BCC4-D091-4E9C-A285-6093DF86C1D2}"/>
              </a:ext>
            </a:extLst>
          </p:cNvPr>
          <p:cNvSpPr txBox="1">
            <a:spLocks/>
          </p:cNvSpPr>
          <p:nvPr/>
        </p:nvSpPr>
        <p:spPr>
          <a:xfrm>
            <a:off x="1558399" y="253017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Supplemental Insurance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Medicare Advantage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private insurance plans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eligible for Medicare Part A and Part B are also eligible for Part C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be purchased to help cover expenses such as copayments, coinsurance, and deductibles that are not covered by Parts A and Part B</a:t>
            </a:r>
          </a:p>
        </p:txBody>
      </p:sp>
    </p:spTree>
    <p:extLst>
      <p:ext uri="{BB962C8B-B14F-4D97-AF65-F5344CB8AC3E}">
        <p14:creationId xmlns:p14="http://schemas.microsoft.com/office/powerpoint/2010/main" val="239959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7224D22-3746-49BE-A968-E69D8392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DF887F-FEFC-45FE-BA41-6C88193D4041}" type="slidenum">
              <a:rPr lang="en-US" smtClean="0"/>
              <a:t>11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EC413F3-98D7-43BA-BDB7-F57C25045C35}"/>
              </a:ext>
            </a:extLst>
          </p:cNvPr>
          <p:cNvSpPr txBox="1">
            <a:spLocks/>
          </p:cNvSpPr>
          <p:nvPr/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DF887F-FEFC-45FE-BA41-6C88193D404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C74E9D7-4FDB-47E5-81F1-BBFBA7BCB7C2}"/>
              </a:ext>
            </a:extLst>
          </p:cNvPr>
          <p:cNvSpPr txBox="1">
            <a:spLocks/>
          </p:cNvSpPr>
          <p:nvPr/>
        </p:nvSpPr>
        <p:spPr>
          <a:xfrm>
            <a:off x="1786016" y="89204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rgbClr val="FFFF00"/>
                </a:solidFill>
                <a:latin typeface="Times new roman"/>
                <a:cs typeface="Times new roman"/>
              </a:rPr>
              <a:t>       Part 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2D4718-2F74-432A-B984-FAEFF4FFABE4}"/>
              </a:ext>
            </a:extLst>
          </p:cNvPr>
          <p:cNvSpPr txBox="1">
            <a:spLocks/>
          </p:cNvSpPr>
          <p:nvPr/>
        </p:nvSpPr>
        <p:spPr>
          <a:xfrm>
            <a:off x="1558399" y="287307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Prescription drug coverage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is administered by private insurance companies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 have it unless you have coverage from another plan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enrolled in Medicare Part C are typically eligible for Part 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must pay monthly premiums, yearly deductible, and copayments</a:t>
            </a:r>
          </a:p>
        </p:txBody>
      </p:sp>
    </p:spTree>
    <p:extLst>
      <p:ext uri="{BB962C8B-B14F-4D97-AF65-F5344CB8AC3E}">
        <p14:creationId xmlns:p14="http://schemas.microsoft.com/office/powerpoint/2010/main" val="2480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6FC-2724-4C1C-A0BA-2325CE11C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0767" y="1416878"/>
            <a:ext cx="8825658" cy="3329581"/>
          </a:xfrm>
        </p:spPr>
        <p:txBody>
          <a:bodyPr/>
          <a:lstStyle/>
          <a:p>
            <a:r>
              <a:rPr lang="en-US" sz="8000" dirty="0">
                <a:solidFill>
                  <a:srgbClr val="FFFF00"/>
                </a:solidFill>
                <a:latin typeface="Times new roman"/>
                <a:cs typeface="Times new roman"/>
              </a:rPr>
              <a:t>Medicaid</a:t>
            </a:r>
            <a:br>
              <a:rPr lang="en-US" sz="8000" dirty="0">
                <a:solidFill>
                  <a:srgbClr val="FFFF00"/>
                </a:solidFill>
                <a:latin typeface="Times new roman"/>
              </a:rPr>
            </a:br>
            <a:endParaRPr lang="en-US" sz="80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1642A5-2CB0-418F-BDB3-232574DE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3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2E08-F25E-4279-B9F6-29F8E3CF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500" dirty="0">
                <a:latin typeface="Times new roman"/>
                <a:cs typeface="Times new roman"/>
              </a:rPr>
              <a:t>a public assistance program(</a:t>
            </a:r>
            <a:r>
              <a:rPr lang="en-US" sz="2500" dirty="0" err="1">
                <a:latin typeface="Times new roman"/>
                <a:cs typeface="Times new roman"/>
              </a:rPr>
              <a:t>federal+state</a:t>
            </a:r>
            <a:r>
              <a:rPr lang="en-US" sz="2500" dirty="0">
                <a:latin typeface="Times new roman"/>
                <a:cs typeface="Times new roman"/>
              </a:rPr>
              <a:t>)</a:t>
            </a:r>
          </a:p>
          <a:p>
            <a:pPr algn="just">
              <a:buClr>
                <a:srgbClr val="8AD0D6"/>
              </a:buClr>
            </a:pPr>
            <a:r>
              <a:rPr lang="en-US" sz="2500" dirty="0">
                <a:latin typeface="Times new roman"/>
                <a:cs typeface="Times new roman"/>
              </a:rPr>
              <a:t>Income based </a:t>
            </a:r>
          </a:p>
          <a:p>
            <a:pPr algn="just">
              <a:buClr>
                <a:srgbClr val="8AD0D6"/>
              </a:buClr>
            </a:pPr>
            <a:r>
              <a:rPr lang="en-US" sz="2500" dirty="0">
                <a:latin typeface="Times new roman"/>
                <a:cs typeface="Times new roman"/>
              </a:rPr>
              <a:t>Pays by funds collected through taxes</a:t>
            </a:r>
          </a:p>
          <a:p>
            <a:pPr algn="just">
              <a:buClr>
                <a:srgbClr val="8AD0D6"/>
              </a:buClr>
            </a:pPr>
            <a:r>
              <a:rPr lang="en-US" sz="2500" dirty="0">
                <a:latin typeface="Times new roman"/>
                <a:cs typeface="Times new roman"/>
              </a:rPr>
              <a:t>Eligible for those whose household income is below138% of the FPL of all ages, works differently in each state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1E0C5B-9609-4C50-B411-3EC669BE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9534" y="567018"/>
            <a:ext cx="830995" cy="918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cs typeface="Times New Roman" panose="02020603050405020304" pitchFamily="18" charset="0"/>
              </a:rPr>
              <a:t>13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029" y="71703"/>
            <a:ext cx="8888065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9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08F3-CBD9-4B49-89A8-58F908EF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922" y="510228"/>
            <a:ext cx="9404723" cy="140053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FFFF00"/>
                </a:solidFill>
                <a:latin typeface="Times new roman"/>
                <a:cs typeface="Times new roman"/>
              </a:rPr>
              <a:t>Eligibility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A35C6-7A86-4BD9-8814-0E725549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FFFF00"/>
                </a:solidFill>
                <a:latin typeface="Times new roman"/>
                <a:cs typeface="Times new roman"/>
              </a:rPr>
              <a:t>PREGNANT:</a:t>
            </a:r>
          </a:p>
          <a:p>
            <a:r>
              <a:rPr lang="en-US" sz="2500" dirty="0">
                <a:latin typeface="Times new roman"/>
                <a:cs typeface="Times new roman"/>
              </a:rPr>
              <a:t>	single or married</a:t>
            </a:r>
          </a:p>
          <a:p>
            <a:r>
              <a:rPr lang="en-US" sz="2500" dirty="0">
                <a:latin typeface="Times new roman"/>
                <a:cs typeface="Times new roman"/>
              </a:rPr>
              <a:t> you and your child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E63A0-AF5A-4842-B681-95411448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76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DED4-9EFC-42CE-A588-99ADB8F2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515" y="1331259"/>
            <a:ext cx="8946541" cy="41954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FFFF00"/>
                </a:solidFill>
                <a:latin typeface="Times new roman"/>
                <a:cs typeface="Times new roman"/>
              </a:rPr>
              <a:t>PARENT OF A MINOR OR TEENAGER LIVING                               ALONE: </a:t>
            </a:r>
            <a:br>
              <a:rPr lang="en-US" sz="3000" b="1" dirty="0">
                <a:solidFill>
                  <a:srgbClr val="FFFF00"/>
                </a:solidFill>
                <a:latin typeface="Times new roman"/>
                <a:cs typeface="Times new roman"/>
              </a:rPr>
            </a:br>
            <a:endParaRPr lang="en-US" sz="3000" b="1" dirty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lvl="1" algn="just"/>
            <a:r>
              <a:rPr lang="en-US" sz="2500" dirty="0">
                <a:latin typeface="Times new roman"/>
                <a:cs typeface="Times new roman"/>
              </a:rPr>
              <a:t>If you have a child under 18 and household income is below 138% of FPL .</a:t>
            </a:r>
          </a:p>
          <a:p>
            <a:pPr lvl="1" algn="just"/>
            <a:r>
              <a:rPr lang="en-US" sz="2500" dirty="0">
                <a:latin typeface="Times new roman"/>
                <a:cs typeface="Times new roman"/>
              </a:rPr>
              <a:t>Some states allow for “children” up to 21 years old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6B9BDC-8ECA-4710-910A-14DB597F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239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2B758-EDA3-4470-B420-3B019D51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921" y="1331259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FFFF00"/>
                </a:solidFill>
                <a:latin typeface="Times new roman"/>
                <a:cs typeface="Times new roman"/>
              </a:rPr>
              <a:t>        AGED,BLIND AND DISABLED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/>
                <a:cs typeface="Times new roman"/>
              </a:rPr>
              <a:t> If you are over 65 and  can not afford services  apply for Medicaid as well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/>
                <a:cs typeface="Times new roman"/>
              </a:rPr>
              <a:t>Adults who are old age, vision loss and near to FPL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/>
                <a:cs typeface="Times new roman"/>
              </a:rPr>
              <a:t>People with medical  may apply regardless of 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DAE924-1643-4E17-9307-1BB40963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3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7363-812B-44F8-9619-6C057EF8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989" y="1331259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FFFF00"/>
                </a:solidFill>
                <a:latin typeface="Times new roman"/>
                <a:cs typeface="Times new roman"/>
              </a:rPr>
              <a:t>    WHO PAYS </a:t>
            </a:r>
            <a:endParaRPr lang="en-US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/>
                <a:cs typeface="Times new roman"/>
              </a:rPr>
              <a:t>The  Affordable Care Act(SCA)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/>
                <a:cs typeface="Times new roman"/>
              </a:rPr>
              <a:t>Health Maintenance Organization(HMO)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500" dirty="0">
              <a:latin typeface="Times new roman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168276-5763-4820-B394-A13B0F48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74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CAAC771-26B1-408C-9D8E-44B6EF45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DF887F-FEFC-45FE-BA41-6C88193D4041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9F7F70-FB73-4295-B913-0508E0451B6F}"/>
              </a:ext>
            </a:extLst>
          </p:cNvPr>
          <p:cNvSpPr txBox="1">
            <a:spLocks/>
          </p:cNvSpPr>
          <p:nvPr/>
        </p:nvSpPr>
        <p:spPr>
          <a:xfrm>
            <a:off x="2236247" y="86391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rgbClr val="FFFF00"/>
                </a:solidFill>
                <a:latin typeface="Times new roman"/>
                <a:cs typeface="Times new roman"/>
              </a:rPr>
              <a:t>       Diagnoses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97E983-EA17-459E-B77E-17FD096ED890}"/>
              </a:ext>
            </a:extLst>
          </p:cNvPr>
          <p:cNvSpPr txBox="1">
            <a:spLocks/>
          </p:cNvSpPr>
          <p:nvPr/>
        </p:nvSpPr>
        <p:spPr>
          <a:xfrm>
            <a:off x="1558399" y="287307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Childbirth, asthma, hypertension, diabetes, congenital neurological and developmental disorders, mental health and substance abuse, tuberculosis, sexually transmitted diseases, and HIV/AIDS</a:t>
            </a:r>
          </a:p>
        </p:txBody>
      </p:sp>
    </p:spTree>
    <p:extLst>
      <p:ext uri="{BB962C8B-B14F-4D97-AF65-F5344CB8AC3E}">
        <p14:creationId xmlns:p14="http://schemas.microsoft.com/office/powerpoint/2010/main" val="114382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16FC-2724-4C1C-A0BA-2325CE11C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6993" y="1490932"/>
            <a:ext cx="8825658" cy="3329581"/>
          </a:xfrm>
        </p:spPr>
        <p:txBody>
          <a:bodyPr/>
          <a:lstStyle/>
          <a:p>
            <a:pPr algn="just"/>
            <a:r>
              <a:rPr lang="en-US" sz="8000" dirty="0">
                <a:solidFill>
                  <a:srgbClr val="FFFF00"/>
                </a:solidFill>
                <a:latin typeface="Times new roman"/>
                <a:cs typeface="Times new roman"/>
              </a:rPr>
              <a:t>Medicare</a:t>
            </a:r>
            <a:br>
              <a:rPr lang="en-US" sz="8000" dirty="0">
                <a:solidFill>
                  <a:srgbClr val="FFFF00"/>
                </a:solidFill>
                <a:latin typeface="Times new roman"/>
              </a:rPr>
            </a:br>
            <a:endParaRPr lang="en-US" sz="8000" dirty="0">
              <a:solidFill>
                <a:srgbClr val="FFFF00"/>
              </a:solidFill>
              <a:latin typeface="Times new roman"/>
              <a:cs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80AA87-2D0E-4904-B62F-CE11DB66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35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B43796-EE9F-438C-A9DC-8F2C44B6E186}"/>
              </a:ext>
            </a:extLst>
          </p:cNvPr>
          <p:cNvSpPr txBox="1">
            <a:spLocks/>
          </p:cNvSpPr>
          <p:nvPr/>
        </p:nvSpPr>
        <p:spPr>
          <a:xfrm>
            <a:off x="2236247" y="86391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rgbClr val="FFFF00"/>
                </a:solidFill>
                <a:latin typeface="Times new roman"/>
                <a:cs typeface="Times new roman"/>
              </a:rPr>
              <a:t>       Benefits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B1310D-881E-4A93-B318-6FFA028E1A77}"/>
              </a:ext>
            </a:extLst>
          </p:cNvPr>
          <p:cNvSpPr txBox="1">
            <a:spLocks/>
          </p:cNvSpPr>
          <p:nvPr/>
        </p:nvSpPr>
        <p:spPr>
          <a:xfrm>
            <a:off x="1558399" y="287307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benefits vary by state, each state is required to cover certain types of care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include inpatient and outpatient hospital services, nursing-home and home healthcare, laboratory and x-ray diagnostic services, transport to a medical facility and tobacco-cessation counseling for pregnant women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27FCB67-C1AB-4B94-90E2-5E566D291949}"/>
              </a:ext>
            </a:extLst>
          </p:cNvPr>
          <p:cNvSpPr txBox="1">
            <a:spLocks/>
          </p:cNvSpPr>
          <p:nvPr/>
        </p:nvSpPr>
        <p:spPr bwMode="gray">
          <a:xfrm>
            <a:off x="10504940" y="4481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DF887F-FEFC-45FE-BA41-6C88193D404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9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C75D47-1C8C-430C-9329-EF3B9AA07E31}"/>
              </a:ext>
            </a:extLst>
          </p:cNvPr>
          <p:cNvSpPr txBox="1">
            <a:spLocks/>
          </p:cNvSpPr>
          <p:nvPr/>
        </p:nvSpPr>
        <p:spPr>
          <a:xfrm>
            <a:off x="1406770" y="1772530"/>
            <a:ext cx="8901223" cy="41706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paying Medicare-related expenses such as hospitalization, doctors and medicines, Medicaid offers two additional types of care that Medicare does not 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Custodial Care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Nursing Home Care     </a:t>
            </a:r>
          </a:p>
          <a:p>
            <a:pPr marL="0" indent="0" algn="just">
              <a:buNone/>
            </a:pPr>
            <a:endParaRPr lang="en-US" sz="2500" dirty="0">
              <a:latin typeface="Times new roman"/>
              <a:cs typeface="Times new roman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6A27DB7-9CA6-4EEA-BF86-67CCC755DFC4}"/>
              </a:ext>
            </a:extLst>
          </p:cNvPr>
          <p:cNvSpPr txBox="1">
            <a:spLocks/>
          </p:cNvSpPr>
          <p:nvPr/>
        </p:nvSpPr>
        <p:spPr bwMode="gray">
          <a:xfrm>
            <a:off x="10504940" y="4481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DF887F-FEFC-45FE-BA41-6C88193D404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4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64ACDA9-7DE9-4717-B08C-F04DE66B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DF887F-FEFC-45FE-BA41-6C88193D4041}" type="slidenum">
              <a:rPr lang="en-US" smtClean="0"/>
              <a:t>22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D607456-72D6-4DA7-A22A-18B8AC7DD2C1}"/>
              </a:ext>
            </a:extLst>
          </p:cNvPr>
          <p:cNvSpPr txBox="1">
            <a:spLocks/>
          </p:cNvSpPr>
          <p:nvPr/>
        </p:nvSpPr>
        <p:spPr>
          <a:xfrm>
            <a:off x="1558399" y="89204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rgbClr val="FFFF00"/>
                </a:solidFill>
                <a:latin typeface="Times new roman"/>
                <a:cs typeface="Times new roman"/>
              </a:rPr>
              <a:t>       Custodial Care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66860-82FE-4021-B81A-703C7A6C5B5C}"/>
              </a:ext>
            </a:extLst>
          </p:cNvPr>
          <p:cNvSpPr txBox="1">
            <a:spLocks/>
          </p:cNvSpPr>
          <p:nvPr/>
        </p:nvSpPr>
        <p:spPr>
          <a:xfrm>
            <a:off x="1558399" y="287307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Custodial or personal care helps you with daily activities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activities include eating, bathing, dressing and going to the bathroom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Custodial care can be provided in a skilled nursing facility, if you're there for a recuperative stay following a stroke or accident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provided at home, as a way to avoid being admitted to a nursing home, or for some period before a nursing home becomes the best option</a:t>
            </a:r>
          </a:p>
        </p:txBody>
      </p:sp>
    </p:spTree>
    <p:extLst>
      <p:ext uri="{BB962C8B-B14F-4D97-AF65-F5344CB8AC3E}">
        <p14:creationId xmlns:p14="http://schemas.microsoft.com/office/powerpoint/2010/main" val="137269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71CC7A4-72B7-4E62-AC13-E2B390B3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DF887F-FEFC-45FE-BA41-6C88193D4041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1142D1-3AA9-4D09-B2B4-9C19F376926A}"/>
              </a:ext>
            </a:extLst>
          </p:cNvPr>
          <p:cNvSpPr txBox="1">
            <a:spLocks/>
          </p:cNvSpPr>
          <p:nvPr/>
        </p:nvSpPr>
        <p:spPr>
          <a:xfrm>
            <a:off x="-143792" y="687911"/>
            <a:ext cx="11579544" cy="1364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rgbClr val="FFFF00"/>
                </a:solidFill>
                <a:latin typeface="Times new roman"/>
                <a:cs typeface="Times new roman"/>
              </a:rPr>
              <a:t>       Nursing Home Care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37B248-1226-4003-AB08-1996DF85C7A0}"/>
              </a:ext>
            </a:extLst>
          </p:cNvPr>
          <p:cNvSpPr txBox="1">
            <a:spLocks/>
          </p:cNvSpPr>
          <p:nvPr/>
        </p:nvSpPr>
        <p:spPr>
          <a:xfrm>
            <a:off x="1405999" y="244420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Medicaid is the primary provider of long-term nursing-home care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Medicare will pay for skilled nursing short-term, or rehabilitation in a skilled nursing facility; however,</a:t>
            </a:r>
            <a:r>
              <a:rPr lang="en-US" sz="25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not covered extended care.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Nursing home care under Medicaid is a complex subject. Even if you qualify for it in general, you may have to pay part of the cost, depending on your income and tax deductions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the application process will determine how much you have to pay, if anything</a:t>
            </a:r>
          </a:p>
        </p:txBody>
      </p:sp>
    </p:spTree>
    <p:extLst>
      <p:ext uri="{BB962C8B-B14F-4D97-AF65-F5344CB8AC3E}">
        <p14:creationId xmlns:p14="http://schemas.microsoft.com/office/powerpoint/2010/main" val="286062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B74AFC8-F66E-4FA2-9122-485446A8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DF887F-FEFC-45FE-BA41-6C88193D4041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C25C0A-7B96-4367-B40C-BD52AA74D331}"/>
              </a:ext>
            </a:extLst>
          </p:cNvPr>
          <p:cNvSpPr txBox="1">
            <a:spLocks/>
          </p:cNvSpPr>
          <p:nvPr/>
        </p:nvSpPr>
        <p:spPr>
          <a:xfrm>
            <a:off x="-171927" y="753927"/>
            <a:ext cx="11579544" cy="1364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rgbClr val="FFFF00"/>
                </a:solidFill>
                <a:latin typeface="Times new roman"/>
                <a:cs typeface="Times new roman"/>
              </a:rPr>
              <a:t>       Can you have both 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3D4DB6-1AC5-4C4A-A0D6-B1B4797B2EC8}"/>
              </a:ext>
            </a:extLst>
          </p:cNvPr>
          <p:cNvSpPr txBox="1">
            <a:spLocks/>
          </p:cNvSpPr>
          <p:nvPr/>
        </p:nvSpPr>
        <p:spPr>
          <a:xfrm>
            <a:off x="1622729" y="236679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qualify for both Medicare and Medicaid, you are “dual eligible”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Medicaid will pay for most of your Medicare Parts A and B premiums (if you have premiums), along with deductibles and co-payments you may have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“dual eligible” and receive full Medicaid, your prescription drug coverage (Part D) will go through Medicare but you will automatically qualify for Extra Help paying for your medicines</a:t>
            </a:r>
          </a:p>
        </p:txBody>
      </p:sp>
    </p:spTree>
    <p:extLst>
      <p:ext uri="{BB962C8B-B14F-4D97-AF65-F5344CB8AC3E}">
        <p14:creationId xmlns:p14="http://schemas.microsoft.com/office/powerpoint/2010/main" val="219075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C7CA08-E1DF-479E-B298-EA50A0AB7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3848" y="2176975"/>
            <a:ext cx="8825658" cy="149469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00"/>
                </a:solidFill>
              </a:rPr>
              <a:t>Other Government Services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31C25-EB9C-4386-9D1B-E8EEF403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60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F704-EF45-4F63-9C9D-CEA4EDDF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33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CHILDREN’S</a:t>
            </a:r>
            <a:r>
              <a:rPr lang="en-US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HEALTH INSURANCE PROGRAM(SCHIP)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2055-7E0B-44A7-9863-FB27E539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as a joint federal-state program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in 1997 to provide health insurance to poor and near-poor children through age 18 without another source of insurance. 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4.6 million children were enrolled in SCHIP as of fiscal year 2001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SCHIP is targeted to children with incomes that exceed Medicaid eligibility requirements but remain under 200 percent of the federal poverty level (FPL)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A2759-EB49-4B4E-93CD-C63F5773E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65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70F2-984D-429C-A452-C91BE78E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915987"/>
            <a:ext cx="9404723" cy="1136931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VETERANS HEALTH ADMINISTRATION(VHA)</a:t>
            </a:r>
            <a:br>
              <a:rPr lang="en-US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5540D-0649-4474-9122-1F1741AA1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established in 1946 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separate division within the Veterans Administration to meet the health care needs of U.S. veterans 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VHA serves as a payer of last resort for treatment not related to service-connected disabilities that is provided through VHA facilities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ACE0E-8A8C-4E3C-ADA4-DCE66967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87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D836-FB9F-452F-B554-B37ADC39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916" y="803753"/>
            <a:ext cx="9404723" cy="1108796"/>
          </a:xfrm>
        </p:spPr>
        <p:txBody>
          <a:bodyPr/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3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DOD TRICARE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BFA7C-B8FA-49BF-AFC9-0A815B726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 TRICARE encompasses two health care programs operated by the Department of Defense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TRICARE provides services to active-duty military personnel, their dependents, retirees under the age of 65 and spouses, and survivors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TRICARE for Life, a recent addition to the military health program, provides supplemental coverage (e.g., for prescription drugs) to the population aged 65 and over who enroll in Medicare Part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004DC-AF7E-4ABD-8005-1031FF41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50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8F82-252C-4BC5-B55E-0D763C73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906609"/>
            <a:ext cx="9404723" cy="1108796"/>
          </a:xfrm>
        </p:spPr>
        <p:txBody>
          <a:bodyPr/>
          <a:lstStyle/>
          <a:p>
            <a:r>
              <a:rPr lang="en-US" sz="3600" b="1" dirty="0"/>
              <a:t>               </a:t>
            </a:r>
            <a:r>
              <a:rPr lang="en-US" sz="3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HEALTH SERVICE(IHS)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9204-26EF-44E8-96F5-F7F546C1B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 agency within the Department of Health and Human Services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providing health services to members of federally recognized American Indian and Alaska Native tribes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currently provides health services to approximately 1.4 million American Indians and Alaska Natives belonging to more than 557 federally recognized tribes in 35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3E511-373F-4731-9909-9A03ACE0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155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F836-E282-4FCD-9E96-266839B4B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293" y="163597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500" dirty="0">
                <a:latin typeface="Times new roman"/>
                <a:cs typeface="Calibri"/>
              </a:rPr>
              <a:t>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Medicare is federal health insurance program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income based</a:t>
            </a:r>
          </a:p>
          <a:p>
            <a:pPr algn="just"/>
            <a:r>
              <a:rPr lang="en-US" sz="2500" dirty="0">
                <a:latin typeface="Times new roman"/>
                <a:cs typeface="Times new roman"/>
              </a:rPr>
              <a:t> If you paid Medicare taxes on your earnings while working , you will be eligible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D861FC-33A4-4F8F-8B85-D3FEA6B0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2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941A64D-6299-435F-B646-9238C4D4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016" y="509018"/>
            <a:ext cx="9404723" cy="1108796"/>
          </a:xfrm>
        </p:spPr>
        <p:txBody>
          <a:bodyPr/>
          <a:lstStyle/>
          <a:p>
            <a:r>
              <a:rPr lang="en-US" sz="3600" b="1" dirty="0"/>
              <a:t>               </a:t>
            </a:r>
            <a:r>
              <a:rPr lang="en-US" sz="3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66AB24-AAE3-4D1E-8F70-91EE63BBC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33940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recently migrated lawfully present immigrants eligible for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medicare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medicaid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 of 4 parts , in which parts do you have to pay deductibles, copay and premiums and in which parts do you no have to ?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income threshold to be eligible for Medicaid ?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other government services.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are dual eligible , which parts are paid through Medicaid and which parts are paid through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medicare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78B96E7-40CB-4BBA-B855-423B94D4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DF887F-FEFC-45FE-BA41-6C88193D404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81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0D5B-9319-4162-A7B5-6AFE6B5A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876821"/>
            <a:ext cx="9404723" cy="1133309"/>
          </a:xfrm>
        </p:spPr>
        <p:txBody>
          <a:bodyPr/>
          <a:lstStyle/>
          <a:p>
            <a:pPr algn="ctr"/>
            <a:r>
              <a:rPr lang="en-US" sz="3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0A8CA-2403-48B5-8F92-B2517A1E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https://www.nap.edu/read/10537/chapter/4</a:t>
            </a:r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https://www.investopedia.com/articles/personal-finance/081114/medicaid-vs-medicare.asp</a:t>
            </a:r>
            <a:endParaRPr lang="en-US" dirty="0"/>
          </a:p>
          <a:p>
            <a:r>
              <a:rPr lang="en-US" u="sng" dirty="0"/>
              <a:t>https://www.investopedia.com/articles/pf/07/medicare-vs-medicaid.asp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7A1BF56-D7B6-4E8B-A05A-6B07EC982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DF887F-FEFC-45FE-BA41-6C88193D404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27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D8765E-1D30-4CD0-96B1-70D0B500C34D}"/>
              </a:ext>
            </a:extLst>
          </p:cNvPr>
          <p:cNvSpPr txBox="1">
            <a:spLocks/>
          </p:cNvSpPr>
          <p:nvPr/>
        </p:nvSpPr>
        <p:spPr>
          <a:xfrm>
            <a:off x="4370100" y="2681653"/>
            <a:ext cx="8825658" cy="14946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rgbClr val="FFFF00"/>
                </a:solidFill>
              </a:rPr>
              <a:t>Thank you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ED6F538-700C-4175-BD2D-AD471358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DF887F-FEFC-45FE-BA41-6C88193D40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BB3-3092-40BA-8D57-90C4CBAEA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847" y="711510"/>
            <a:ext cx="9404723" cy="1400530"/>
          </a:xfrm>
        </p:spPr>
        <p:txBody>
          <a:bodyPr/>
          <a:lstStyle/>
          <a:p>
            <a:r>
              <a:rPr lang="en-US" sz="8000" dirty="0">
                <a:solidFill>
                  <a:srgbClr val="FFFF00"/>
                </a:solidFill>
                <a:latin typeface="Times new roman"/>
                <a:cs typeface="Times new roman"/>
              </a:rPr>
              <a:t>       Eligibility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2F36-655C-46F3-BEB8-617EB741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999" y="272067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individuals eligible for social security who are aged 65 and over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eligible for social security because of a disability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suffering from end-stage renal disease</a:t>
            </a:r>
            <a:endParaRPr lang="en-US" sz="25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ECF47-47FC-457E-A97C-A8966DDD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0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BCD27C-4DA3-4A95-B642-A9CA205CC245}"/>
              </a:ext>
            </a:extLst>
          </p:cNvPr>
          <p:cNvSpPr txBox="1">
            <a:spLocks/>
          </p:cNvSpPr>
          <p:nvPr/>
        </p:nvSpPr>
        <p:spPr>
          <a:xfrm>
            <a:off x="2236247" y="86391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rgbClr val="FFFF00"/>
                </a:solidFill>
                <a:latin typeface="Times new roman"/>
                <a:cs typeface="Times new roman"/>
              </a:rPr>
              <a:t>       Benefits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23A883-FE43-4EC9-BBCC-AD35CDDA453E}"/>
              </a:ext>
            </a:extLst>
          </p:cNvPr>
          <p:cNvSpPr txBox="1">
            <a:spLocks/>
          </p:cNvSpPr>
          <p:nvPr/>
        </p:nvSpPr>
        <p:spPr>
          <a:xfrm>
            <a:off x="1558399" y="249582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A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Preventive services such as annual wellness exams and flu shots</a:t>
            </a:r>
          </a:p>
          <a:p>
            <a:r>
              <a:rPr lang="en-A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and clinic outpatient services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 sharing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066D158-67E1-4595-88D5-5061118799F8}"/>
              </a:ext>
            </a:extLst>
          </p:cNvPr>
          <p:cNvSpPr txBox="1">
            <a:spLocks/>
          </p:cNvSpPr>
          <p:nvPr/>
        </p:nvSpPr>
        <p:spPr bwMode="gray">
          <a:xfrm>
            <a:off x="10504940" y="4481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DF887F-FEFC-45FE-BA41-6C88193D404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5B88650-40DD-47AD-A2F6-B059C928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DF887F-FEFC-45FE-BA41-6C88193D4041}" type="slidenum">
              <a:rPr lang="en-US" smtClean="0"/>
              <a:t>6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64DC5C-949C-4389-9BFF-05B471579B1E}"/>
              </a:ext>
            </a:extLst>
          </p:cNvPr>
          <p:cNvSpPr txBox="1">
            <a:spLocks/>
          </p:cNvSpPr>
          <p:nvPr/>
        </p:nvSpPr>
        <p:spPr>
          <a:xfrm>
            <a:off x="2236247" y="863910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rgbClr val="FFFF00"/>
                </a:solidFill>
                <a:latin typeface="Times new roman"/>
                <a:cs typeface="Times new roman"/>
              </a:rPr>
              <a:t>       Diagnoses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1802D3-08B9-47ED-A0B8-228DEC431652}"/>
              </a:ext>
            </a:extLst>
          </p:cNvPr>
          <p:cNvSpPr txBox="1">
            <a:spLocks/>
          </p:cNvSpPr>
          <p:nvPr/>
        </p:nvSpPr>
        <p:spPr>
          <a:xfrm>
            <a:off x="1558399" y="287307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Federal Hypertension, osteoporosis, chronic obstructive pulmonary disease, asthma, diabetes, heart disease, and stroke</a:t>
            </a:r>
          </a:p>
        </p:txBody>
      </p:sp>
    </p:spTree>
    <p:extLst>
      <p:ext uri="{BB962C8B-B14F-4D97-AF65-F5344CB8AC3E}">
        <p14:creationId xmlns:p14="http://schemas.microsoft.com/office/powerpoint/2010/main" val="294835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372D-5E40-4965-AE95-3EB7CDA5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887F-FEFC-45FE-BA41-6C88193D4041}" type="slidenum">
              <a:rPr lang="en-US" smtClean="0"/>
              <a:t>7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E73D869-F3AE-4B07-AC6E-69815F2064BC}"/>
              </a:ext>
            </a:extLst>
          </p:cNvPr>
          <p:cNvSpPr txBox="1">
            <a:spLocks/>
          </p:cNvSpPr>
          <p:nvPr/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DF887F-FEFC-45FE-BA41-6C88193D404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DBAEC5-E00C-4682-986B-B018B8AA8FD6}"/>
              </a:ext>
            </a:extLst>
          </p:cNvPr>
          <p:cNvSpPr txBox="1">
            <a:spLocks/>
          </p:cNvSpPr>
          <p:nvPr/>
        </p:nvSpPr>
        <p:spPr>
          <a:xfrm>
            <a:off x="947817" y="89204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rgbClr val="FFFF00"/>
                </a:solidFill>
                <a:latin typeface="Times new roman"/>
                <a:cs typeface="Times new roman"/>
              </a:rPr>
              <a:t>       Parts of Medicare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C66B33-B805-47A9-8417-CC855B907F2C}"/>
              </a:ext>
            </a:extLst>
          </p:cNvPr>
          <p:cNvSpPr txBox="1">
            <a:spLocks/>
          </p:cNvSpPr>
          <p:nvPr/>
        </p:nvSpPr>
        <p:spPr>
          <a:xfrm>
            <a:off x="1558399" y="287307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Medicare comes in four parts; Part A, Part B, Part C and Part D </a:t>
            </a:r>
          </a:p>
        </p:txBody>
      </p:sp>
    </p:spTree>
    <p:extLst>
      <p:ext uri="{BB962C8B-B14F-4D97-AF65-F5344CB8AC3E}">
        <p14:creationId xmlns:p14="http://schemas.microsoft.com/office/powerpoint/2010/main" val="353455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5D89980-11C3-4267-845A-B6126835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DF887F-FEFC-45FE-BA41-6C88193D4041}" type="slidenum">
              <a:rPr lang="en-US" smtClean="0"/>
              <a:t>8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B510355-6922-40F4-8E42-D990DB7BEF8D}"/>
              </a:ext>
            </a:extLst>
          </p:cNvPr>
          <p:cNvSpPr txBox="1">
            <a:spLocks/>
          </p:cNvSpPr>
          <p:nvPr/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DF887F-FEFC-45FE-BA41-6C88193D404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42D54D-BFDD-4BF1-9618-57DA11B67880}"/>
              </a:ext>
            </a:extLst>
          </p:cNvPr>
          <p:cNvSpPr txBox="1">
            <a:spLocks/>
          </p:cNvSpPr>
          <p:nvPr/>
        </p:nvSpPr>
        <p:spPr>
          <a:xfrm>
            <a:off x="2354586" y="106341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rgbClr val="FFFF00"/>
                </a:solidFill>
                <a:latin typeface="Times new roman"/>
                <a:cs typeface="Times new roman"/>
              </a:rPr>
              <a:t>       Part 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C65258-BFCA-4AD3-9AB5-788E0C04BAEC}"/>
              </a:ext>
            </a:extLst>
          </p:cNvPr>
          <p:cNvSpPr txBox="1">
            <a:spLocks/>
          </p:cNvSpPr>
          <p:nvPr/>
        </p:nvSpPr>
        <p:spPr>
          <a:xfrm>
            <a:off x="1558399" y="287307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care or Hospitalization Coverage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the cost of being in a medical facility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premiums do not apply, but copays and deductibles for services do apply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7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86D5DB0-4831-4988-93C0-BE2B4A71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3DF887F-FEFC-45FE-BA41-6C88193D4041}" type="slidenum">
              <a:rPr lang="en-US" smtClean="0"/>
              <a:t>9</a:t>
            </a:fld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2A3B243-9A48-43A0-807A-41E326BA5567}"/>
              </a:ext>
            </a:extLst>
          </p:cNvPr>
          <p:cNvSpPr txBox="1">
            <a:spLocks/>
          </p:cNvSpPr>
          <p:nvPr/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914400" rtl="0" eaLnBrk="1" latinLnBrk="0" hangingPunct="1">
              <a:defRPr sz="2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DF887F-FEFC-45FE-BA41-6C88193D40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8B9BE6-7468-460E-88A1-E64E136E40A5}"/>
              </a:ext>
            </a:extLst>
          </p:cNvPr>
          <p:cNvSpPr txBox="1">
            <a:spLocks/>
          </p:cNvSpPr>
          <p:nvPr/>
        </p:nvSpPr>
        <p:spPr>
          <a:xfrm>
            <a:off x="2192808" y="56771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srgbClr val="FFFF00"/>
                </a:solidFill>
                <a:latin typeface="Times new roman"/>
                <a:cs typeface="Times new roman"/>
              </a:rPr>
              <a:t>       Part B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B69450-4965-4E45-9460-1F3086AF9A48}"/>
              </a:ext>
            </a:extLst>
          </p:cNvPr>
          <p:cNvSpPr txBox="1">
            <a:spLocks/>
          </p:cNvSpPr>
          <p:nvPr/>
        </p:nvSpPr>
        <p:spPr>
          <a:xfrm>
            <a:off x="1532022" y="2240233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Medical Insurance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eligible for Medicare Part A also qualify for Part B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doctor’s fees, medical tests and procedures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monthly premium payments and yearly deductibles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are not mandated to sign up for Part B, they are eligible if they are still covered by their employer’s insurance</a:t>
            </a:r>
          </a:p>
        </p:txBody>
      </p:sp>
    </p:spTree>
    <p:extLst>
      <p:ext uri="{BB962C8B-B14F-4D97-AF65-F5344CB8AC3E}">
        <p14:creationId xmlns:p14="http://schemas.microsoft.com/office/powerpoint/2010/main" val="390876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1272</Words>
  <Application>Microsoft Office PowerPoint</Application>
  <PresentationFormat>Widescreen</PresentationFormat>
  <Paragraphs>146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Century Gothic</vt:lpstr>
      <vt:lpstr>Times New Roman</vt:lpstr>
      <vt:lpstr>Times New Roman</vt:lpstr>
      <vt:lpstr>Wingdings</vt:lpstr>
      <vt:lpstr>Wingdings 3</vt:lpstr>
      <vt:lpstr>Office Theme</vt:lpstr>
      <vt:lpstr>Ion</vt:lpstr>
      <vt:lpstr>PowerPoint Presentation</vt:lpstr>
      <vt:lpstr>Medicare </vt:lpstr>
      <vt:lpstr>PowerPoint Presentation</vt:lpstr>
      <vt:lpstr>       Eligibility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Medicaid </vt:lpstr>
      <vt:lpstr>PowerPoint Presentation</vt:lpstr>
      <vt:lpstr>PowerPoint Presentation</vt:lpstr>
      <vt:lpstr>Eligibility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Government Services</vt:lpstr>
      <vt:lpstr>STATE CHILDREN’S HEALTH INSURANCE PROGRAM(SCHIP) </vt:lpstr>
      <vt:lpstr>  VETERANS HEALTH ADMINISTRATION(VHA) </vt:lpstr>
      <vt:lpstr>                                 DOD TRICARE </vt:lpstr>
      <vt:lpstr>               INDIAN HEALTH SERVICE(IHS) </vt:lpstr>
      <vt:lpstr>               QUESTIONS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Rimal, Bisheshta</dc:creator>
  <cp:lastModifiedBy>Rimal, Bisheshta</cp:lastModifiedBy>
  <cp:revision>1</cp:revision>
  <dcterms:created xsi:type="dcterms:W3CDTF">2021-11-19T17:02:38Z</dcterms:created>
  <dcterms:modified xsi:type="dcterms:W3CDTF">2021-11-19T17:04:05Z</dcterms:modified>
</cp:coreProperties>
</file>