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2"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AEF2-8DE5-4BC4-A6AB-54169069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C26CC-4820-4D5D-BEBE-3EEAB068E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A908D-70B9-4199-82D1-58507B96E417}"/>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5" name="Footer Placeholder 4">
            <a:extLst>
              <a:ext uri="{FF2B5EF4-FFF2-40B4-BE49-F238E27FC236}">
                <a16:creationId xmlns:a16="http://schemas.microsoft.com/office/drawing/2014/main" id="{7C68BDEB-342F-4867-8786-FAB6368E5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E048-5B29-435F-9CD6-C0E1D30406AD}"/>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262710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AFA5-FDE1-4474-B141-BE56EC036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C14FB-730D-4394-9EDC-117B2B786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D3063-AAB1-4951-B0D3-3823D81B4988}"/>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5" name="Footer Placeholder 4">
            <a:extLst>
              <a:ext uri="{FF2B5EF4-FFF2-40B4-BE49-F238E27FC236}">
                <a16:creationId xmlns:a16="http://schemas.microsoft.com/office/drawing/2014/main" id="{54C2CE34-D3CF-4553-B716-58AC8CE56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873A3-B80C-4010-B128-34C138E41543}"/>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103979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48570-10ED-4049-97D4-4D4B458B18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62F77-217F-49E7-84E8-DBDBC5259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83232-EE63-46C4-95C6-09FC5D1B7773}"/>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5" name="Footer Placeholder 4">
            <a:extLst>
              <a:ext uri="{FF2B5EF4-FFF2-40B4-BE49-F238E27FC236}">
                <a16:creationId xmlns:a16="http://schemas.microsoft.com/office/drawing/2014/main" id="{EF877EF9-0084-4561-8D28-F9106BFE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7B589-885F-4A7D-BB1A-CB81F5FD21B3}"/>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351198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346E9AA-84A5-4900-9F40-09A216E85E2D}"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370713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46E9AA-84A5-4900-9F40-09A216E85E2D}"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3790237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346E9AA-84A5-4900-9F40-09A216E85E2D}" type="datetimeFigureOut">
              <a:rPr lang="en-US" smtClean="0"/>
              <a:t>11/19/2021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3726AA2-C2DC-40D6-8231-E5761A10C746}" type="slidenum">
              <a:rPr lang="en-US" smtClean="0"/>
              <a:t>‹#›</a:t>
            </a:fld>
            <a:endParaRPr lang="en-US"/>
          </a:p>
        </p:txBody>
      </p:sp>
    </p:spTree>
    <p:extLst>
      <p:ext uri="{BB962C8B-B14F-4D97-AF65-F5344CB8AC3E}">
        <p14:creationId xmlns:p14="http://schemas.microsoft.com/office/powerpoint/2010/main" val="84528663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46E9AA-84A5-4900-9F40-09A216E85E2D}"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70580956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46E9AA-84A5-4900-9F40-09A216E85E2D}"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359913261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46E9AA-84A5-4900-9F40-09A216E85E2D}"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2066726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6E9AA-84A5-4900-9F40-09A216E85E2D}"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421971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46E9AA-84A5-4900-9F40-09A216E85E2D}"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196304564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06B4-18B6-4F08-8F0D-205CD3DCFD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C475F-B263-42FB-8FE0-C925D0E55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B08B8-EE85-4037-8620-0FA7F745307A}"/>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5" name="Footer Placeholder 4">
            <a:extLst>
              <a:ext uri="{FF2B5EF4-FFF2-40B4-BE49-F238E27FC236}">
                <a16:creationId xmlns:a16="http://schemas.microsoft.com/office/drawing/2014/main" id="{23612ACB-ADD0-4ED1-8164-929DCDB40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CC979-5354-41C1-B113-C1BA8858DA6B}"/>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4469935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46E9AA-84A5-4900-9F40-09A216E85E2D}"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2053579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46E9AA-84A5-4900-9F40-09A216E85E2D}"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2037031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9346E9AA-84A5-4900-9F40-09A216E85E2D}" type="datetimeFigureOut">
              <a:rPr lang="en-US" smtClean="0"/>
              <a:t>11/19/2021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3726AA2-C2DC-40D6-8231-E5761A10C746}" type="slidenum">
              <a:rPr lang="en-US" smtClean="0"/>
              <a:t>‹#›</a:t>
            </a:fld>
            <a:endParaRPr lang="en-US"/>
          </a:p>
        </p:txBody>
      </p:sp>
    </p:spTree>
    <p:extLst>
      <p:ext uri="{BB962C8B-B14F-4D97-AF65-F5344CB8AC3E}">
        <p14:creationId xmlns:p14="http://schemas.microsoft.com/office/powerpoint/2010/main" val="25315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92D7-AE57-4AAF-863B-B6F685E61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57F65-E441-46B5-BBB2-16324A0F7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5A227-3555-4A97-8453-5BB1D13D7225}"/>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5" name="Footer Placeholder 4">
            <a:extLst>
              <a:ext uri="{FF2B5EF4-FFF2-40B4-BE49-F238E27FC236}">
                <a16:creationId xmlns:a16="http://schemas.microsoft.com/office/drawing/2014/main" id="{6B261063-D61C-4C8A-AB77-79F20103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0B1D6-13DD-442A-8DC8-FB4F04140F8B}"/>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363478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2DB9-87FB-418C-83E7-6A1BBFE6B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F90B2-4A72-47C3-A8B0-9DE5CA82F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CAB83B-5B22-4E68-84C4-5EBC63FF9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92310-0DD5-40D1-896C-C37378D3C872}"/>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6" name="Footer Placeholder 5">
            <a:extLst>
              <a:ext uri="{FF2B5EF4-FFF2-40B4-BE49-F238E27FC236}">
                <a16:creationId xmlns:a16="http://schemas.microsoft.com/office/drawing/2014/main" id="{187E8426-E310-4094-8741-A0F83CB62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E0148-A9A4-4A42-A775-B94DC32814B7}"/>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111101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8AB1-6644-4EC7-8A33-0808CA25FF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E54D4-5BA9-45DB-89EB-62ADE20FF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4479D-6DC8-413B-8367-EE1B80F7F4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A0A13B-D635-4F28-B086-24B37F50AE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C58736-9F25-451D-B5B7-C726A555F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FEB97F-646E-4C1C-BF7D-D723D0A997F7}"/>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8" name="Footer Placeholder 7">
            <a:extLst>
              <a:ext uri="{FF2B5EF4-FFF2-40B4-BE49-F238E27FC236}">
                <a16:creationId xmlns:a16="http://schemas.microsoft.com/office/drawing/2014/main" id="{79AA712D-33EF-4443-A950-29D629026A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5267B-1DC0-4F36-ACEB-6FFD3C075932}"/>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272203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E7A1-9BC9-4BCE-8A21-A7BEB56AE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72B6D-9853-46AE-A0D9-6617E07F1123}"/>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4" name="Footer Placeholder 3">
            <a:extLst>
              <a:ext uri="{FF2B5EF4-FFF2-40B4-BE49-F238E27FC236}">
                <a16:creationId xmlns:a16="http://schemas.microsoft.com/office/drawing/2014/main" id="{2E94FECC-A55A-451B-A23B-26916EE5E6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EA1AE8-1DDC-47D7-9C12-DC4F1A92DDD1}"/>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122966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B82BF-A61F-4FA5-AD33-1A6B9384A336}"/>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3" name="Footer Placeholder 2">
            <a:extLst>
              <a:ext uri="{FF2B5EF4-FFF2-40B4-BE49-F238E27FC236}">
                <a16:creationId xmlns:a16="http://schemas.microsoft.com/office/drawing/2014/main" id="{CFC2AA9C-CDD0-4493-8663-BCECE72EE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DBE2E-F25E-4174-8ED5-C0204D7FBAF3}"/>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219459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A4CF-6D02-4143-9474-AEF6A13A4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58A03-0A22-4D7E-A9FE-01BE1C86D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C1EA7-EE9F-4694-976C-7C7175F15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C5488-DA61-4312-9B29-B662CB94D2DD}"/>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6" name="Footer Placeholder 5">
            <a:extLst>
              <a:ext uri="{FF2B5EF4-FFF2-40B4-BE49-F238E27FC236}">
                <a16:creationId xmlns:a16="http://schemas.microsoft.com/office/drawing/2014/main" id="{B08A2EB9-E650-4035-B175-B7BBC47969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89890-AEC3-494C-9533-70BE30F8813F}"/>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105283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2A1A-E57D-41DF-8DF5-DDD646C01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F6450-A325-4A00-864E-2C8839E47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227E8F-8039-4E6D-B188-64537D4B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4BB1A-E972-4C1E-9DBA-E8F3849898DE}"/>
              </a:ext>
            </a:extLst>
          </p:cNvPr>
          <p:cNvSpPr>
            <a:spLocks noGrp="1"/>
          </p:cNvSpPr>
          <p:nvPr>
            <p:ph type="dt" sz="half" idx="10"/>
          </p:nvPr>
        </p:nvSpPr>
        <p:spPr/>
        <p:txBody>
          <a:bodyPr/>
          <a:lstStyle/>
          <a:p>
            <a:fld id="{4030CF4B-3B58-48A1-BB07-D99008012530}" type="datetimeFigureOut">
              <a:rPr lang="en-US" smtClean="0"/>
              <a:t>11/19/2021</a:t>
            </a:fld>
            <a:endParaRPr lang="en-US"/>
          </a:p>
        </p:txBody>
      </p:sp>
      <p:sp>
        <p:nvSpPr>
          <p:cNvPr id="6" name="Footer Placeholder 5">
            <a:extLst>
              <a:ext uri="{FF2B5EF4-FFF2-40B4-BE49-F238E27FC236}">
                <a16:creationId xmlns:a16="http://schemas.microsoft.com/office/drawing/2014/main" id="{F1CF173E-CA5E-4BB3-AF4C-3F2F0A81C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F4C73-8684-40DD-8E43-9BB146D4B7E0}"/>
              </a:ext>
            </a:extLst>
          </p:cNvPr>
          <p:cNvSpPr>
            <a:spLocks noGrp="1"/>
          </p:cNvSpPr>
          <p:nvPr>
            <p:ph type="sldNum" sz="quarter" idx="12"/>
          </p:nvPr>
        </p:nvSpPr>
        <p:spPr/>
        <p:txBody>
          <a:bodyPr/>
          <a:lstStyle/>
          <a:p>
            <a:fld id="{48BDECDD-A370-4335-A2FB-2A9B498C43F8}" type="slidenum">
              <a:rPr lang="en-US" smtClean="0"/>
              <a:t>‹#›</a:t>
            </a:fld>
            <a:endParaRPr lang="en-US"/>
          </a:p>
        </p:txBody>
      </p:sp>
    </p:spTree>
    <p:extLst>
      <p:ext uri="{BB962C8B-B14F-4D97-AF65-F5344CB8AC3E}">
        <p14:creationId xmlns:p14="http://schemas.microsoft.com/office/powerpoint/2010/main" val="424476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DD5BEC-6103-4697-90BE-76F9F1F9B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6D68C-CDF8-4C3F-803F-717DA809F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7B10C-7B2D-45FC-82CC-EC5A84D93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0CF4B-3B58-48A1-BB07-D99008012530}" type="datetimeFigureOut">
              <a:rPr lang="en-US" smtClean="0"/>
              <a:t>11/19/2021</a:t>
            </a:fld>
            <a:endParaRPr lang="en-US"/>
          </a:p>
        </p:txBody>
      </p:sp>
      <p:sp>
        <p:nvSpPr>
          <p:cNvPr id="5" name="Footer Placeholder 4">
            <a:extLst>
              <a:ext uri="{FF2B5EF4-FFF2-40B4-BE49-F238E27FC236}">
                <a16:creationId xmlns:a16="http://schemas.microsoft.com/office/drawing/2014/main" id="{9DB8E236-464D-41C4-8DC9-6F04DCFA1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4884D-2286-4009-9BBC-E9FD966B1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DECDD-A370-4335-A2FB-2A9B498C43F8}" type="slidenum">
              <a:rPr lang="en-US" smtClean="0"/>
              <a:t>‹#›</a:t>
            </a:fld>
            <a:endParaRPr lang="en-US"/>
          </a:p>
        </p:txBody>
      </p:sp>
    </p:spTree>
    <p:extLst>
      <p:ext uri="{BB962C8B-B14F-4D97-AF65-F5344CB8AC3E}">
        <p14:creationId xmlns:p14="http://schemas.microsoft.com/office/powerpoint/2010/main" val="832655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346E9AA-84A5-4900-9F40-09A216E85E2D}" type="datetimeFigureOut">
              <a:rPr lang="en-US" smtClean="0"/>
              <a:t>11/19/2021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3726AA2-C2DC-40D6-8231-E5761A10C746}" type="slidenum">
              <a:rPr lang="en-US" smtClean="0"/>
              <a:t>‹#›</a:t>
            </a:fld>
            <a:endParaRPr lang="en-US"/>
          </a:p>
        </p:txBody>
      </p:sp>
    </p:spTree>
    <p:extLst>
      <p:ext uri="{BB962C8B-B14F-4D97-AF65-F5344CB8AC3E}">
        <p14:creationId xmlns:p14="http://schemas.microsoft.com/office/powerpoint/2010/main" val="64368509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5656-5E05-4603-A0E7-601A48D26B3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8FC4039-2CC8-4FC7-9465-3D62883FA3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08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 need health insurance</a:t>
            </a:r>
          </a:p>
        </p:txBody>
      </p:sp>
      <p:sp>
        <p:nvSpPr>
          <p:cNvPr id="3" name="Content Placeholder 2"/>
          <p:cNvSpPr>
            <a:spLocks noGrp="1"/>
          </p:cNvSpPr>
          <p:nvPr>
            <p:ph idx="1"/>
          </p:nvPr>
        </p:nvSpPr>
        <p:spPr/>
        <p:txBody>
          <a:bodyPr/>
          <a:lstStyle/>
          <a:p>
            <a:r>
              <a:rPr lang="en-US"/>
              <a:t>In context of USA, Health insurance is necessary for Americans to pay for the High cost of health care. You need it unless you are very wealthy, over 65, or very poor.</a:t>
            </a:r>
          </a:p>
          <a:p>
            <a:r>
              <a:rPr lang="en-US"/>
              <a:t> The very wealthy can afford the cost of even extraordinary emergency or chronic medical care. </a:t>
            </a:r>
          </a:p>
          <a:p>
            <a:r>
              <a:rPr lang="en-US"/>
              <a:t>Those over 65 have paid into Medicare. The very poor can qualify for Medicaid.</a:t>
            </a:r>
          </a:p>
          <a:p>
            <a:r>
              <a:rPr lang="en-US"/>
              <a:t>Health insurance makes it possible for you to get that health care when you need it. </a:t>
            </a:r>
          </a:p>
          <a:p>
            <a:r>
              <a:rPr lang="en-US"/>
              <a:t>If you don't have car insurance you can take the bus until you can afford to get your car fixed. If you break your leg, you can’t splint it yourself until you save up enough to go to the doctor.</a:t>
            </a:r>
          </a:p>
        </p:txBody>
      </p:sp>
    </p:spTree>
    <p:extLst>
      <p:ext uri="{BB962C8B-B14F-4D97-AF65-F5344CB8AC3E}">
        <p14:creationId xmlns:p14="http://schemas.microsoft.com/office/powerpoint/2010/main" val="304960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0593" y="1968138"/>
            <a:ext cx="11103429" cy="4889862"/>
          </a:xfrm>
        </p:spPr>
      </p:pic>
    </p:spTree>
    <p:extLst>
      <p:ext uri="{BB962C8B-B14F-4D97-AF65-F5344CB8AC3E}">
        <p14:creationId xmlns:p14="http://schemas.microsoft.com/office/powerpoint/2010/main" val="2835790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400"/>
              <a:t>Whenever the insured persons visit provider they don’t need to pay all the money from out of pocket.</a:t>
            </a:r>
          </a:p>
          <a:p>
            <a:r>
              <a:rPr lang="en-US" sz="2400"/>
              <a:t>The provider  provides service to insured and then send bill to the insure.</a:t>
            </a:r>
          </a:p>
          <a:p>
            <a:r>
              <a:rPr lang="en-US" sz="2400" err="1"/>
              <a:t>Insuree</a:t>
            </a:r>
            <a:r>
              <a:rPr lang="en-US" sz="2400"/>
              <a:t> now works for that insured if and only the insured has met deductible.</a:t>
            </a:r>
          </a:p>
          <a:p>
            <a:r>
              <a:rPr lang="en-US" sz="2400" err="1"/>
              <a:t>Insuree</a:t>
            </a:r>
            <a:r>
              <a:rPr lang="en-US" sz="2400"/>
              <a:t>  then calculate amount and send a separate bill for the insured informing them to pay co-insurance amount.</a:t>
            </a:r>
          </a:p>
          <a:p>
            <a:r>
              <a:rPr lang="en-US" sz="2400"/>
              <a:t>The patient can taste higher discounts if they visit the provider with in the network of insure.</a:t>
            </a:r>
          </a:p>
          <a:p>
            <a:r>
              <a:rPr lang="en-US" sz="2400"/>
              <a:t>The patient also needs to pay co-pay in every visit of their provide</a:t>
            </a:r>
            <a:r>
              <a:rPr lang="en-US"/>
              <a:t>r.</a:t>
            </a:r>
          </a:p>
        </p:txBody>
      </p:sp>
    </p:spTree>
    <p:extLst>
      <p:ext uri="{BB962C8B-B14F-4D97-AF65-F5344CB8AC3E}">
        <p14:creationId xmlns:p14="http://schemas.microsoft.com/office/powerpoint/2010/main" val="129819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Why do insurance companies charge deductibles, copays, and coinsurance? </a:t>
            </a:r>
          </a:p>
        </p:txBody>
      </p:sp>
      <p:sp>
        <p:nvSpPr>
          <p:cNvPr id="3" name="Content Placeholder 2"/>
          <p:cNvSpPr>
            <a:spLocks noGrp="1"/>
          </p:cNvSpPr>
          <p:nvPr>
            <p:ph idx="1"/>
          </p:nvPr>
        </p:nvSpPr>
        <p:spPr/>
        <p:txBody>
          <a:bodyPr vert="horz" lIns="91440" tIns="45720" rIns="91440" bIns="45720" rtlCol="0" anchor="t">
            <a:normAutofit/>
          </a:bodyPr>
          <a:lstStyle/>
          <a:p>
            <a:r>
              <a:rPr lang="en-US" sz="2800"/>
              <a:t>They want to keep you from running to the doctor for every sniffle.</a:t>
            </a:r>
          </a:p>
          <a:p>
            <a:r>
              <a:rPr lang="en-US" sz="2800"/>
              <a:t> They were worried that, if health care were 100 percent free, their costs would skyrocket. </a:t>
            </a:r>
          </a:p>
          <a:p>
            <a:r>
              <a:rPr lang="en-US" sz="2800"/>
              <a:t>The Affordable care act said these out-of-pocket costs can't exceed a maximum of $6,600 for individuals, or $13,200 for a family. After that, the insurance company pays 100 percent. </a:t>
            </a:r>
          </a:p>
        </p:txBody>
      </p:sp>
    </p:spTree>
    <p:extLst>
      <p:ext uri="{BB962C8B-B14F-4D97-AF65-F5344CB8AC3E}">
        <p14:creationId xmlns:p14="http://schemas.microsoft.com/office/powerpoint/2010/main" val="391590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Billed Amount?</a:t>
            </a:r>
          </a:p>
        </p:txBody>
      </p:sp>
      <p:sp>
        <p:nvSpPr>
          <p:cNvPr id="3" name="Content Placeholder 2"/>
          <p:cNvSpPr>
            <a:spLocks noGrp="1"/>
          </p:cNvSpPr>
          <p:nvPr>
            <p:ph idx="1"/>
          </p:nvPr>
        </p:nvSpPr>
        <p:spPr/>
        <p:txBody>
          <a:bodyPr vert="horz" lIns="91440" tIns="45720" rIns="91440" bIns="45720" rtlCol="0" anchor="t">
            <a:normAutofit/>
          </a:bodyPr>
          <a:lstStyle/>
          <a:p>
            <a:r>
              <a:rPr lang="en-US" sz="2800"/>
              <a:t>It is the Amount charged for each service performed by the provider. In other words it is the total charge value of the claim. The billed amount for a specific procedure code is based on the provider. </a:t>
            </a:r>
          </a:p>
          <a:p>
            <a:r>
              <a:rPr lang="en-US" sz="2800"/>
              <a:t>It may vary from place to place. It is not common across all the states.</a:t>
            </a:r>
          </a:p>
        </p:txBody>
      </p:sp>
    </p:spTree>
    <p:extLst>
      <p:ext uri="{BB962C8B-B14F-4D97-AF65-F5344CB8AC3E}">
        <p14:creationId xmlns:p14="http://schemas.microsoft.com/office/powerpoint/2010/main" val="129762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Allowed amount</a:t>
            </a:r>
          </a:p>
        </p:txBody>
      </p:sp>
      <p:sp>
        <p:nvSpPr>
          <p:cNvPr id="3" name="Content Placeholder 2"/>
          <p:cNvSpPr>
            <a:spLocks noGrp="1"/>
          </p:cNvSpPr>
          <p:nvPr>
            <p:ph idx="1"/>
          </p:nvPr>
        </p:nvSpPr>
        <p:spPr/>
        <p:txBody>
          <a:bodyPr vert="horz" lIns="91440" tIns="45720" rIns="91440" bIns="45720" rtlCol="0" anchor="t">
            <a:noAutofit/>
          </a:bodyPr>
          <a:lstStyle/>
          <a:p>
            <a:r>
              <a:rPr lang="en-US" sz="2400"/>
              <a:t>The maximum reimbursement the member's health policy allows for a specific service.</a:t>
            </a:r>
          </a:p>
          <a:p>
            <a:r>
              <a:rPr lang="en-US" sz="2400"/>
              <a:t>This amount may be:</a:t>
            </a:r>
          </a:p>
          <a:p>
            <a:r>
              <a:rPr lang="en-US" sz="2400"/>
              <a:t>A fee negotiated with participating providers.</a:t>
            </a:r>
          </a:p>
          <a:p>
            <a:r>
              <a:rPr lang="en-US" sz="2400"/>
              <a:t>An allowance established by law.</a:t>
            </a:r>
          </a:p>
          <a:p>
            <a:r>
              <a:rPr lang="en-US" sz="2400"/>
              <a:t>For Example:-</a:t>
            </a:r>
            <a:br>
              <a:rPr lang="en-US" sz="2400"/>
            </a:br>
            <a:r>
              <a:rPr lang="en-US" sz="2400"/>
              <a:t>If the billed amount is $100.00 and the insurance allows $80.00 then the allowed amount is $80.00 and the balance $20.00 is the write-off amount.</a:t>
            </a:r>
          </a:p>
        </p:txBody>
      </p:sp>
    </p:spTree>
    <p:extLst>
      <p:ext uri="{BB962C8B-B14F-4D97-AF65-F5344CB8AC3E}">
        <p14:creationId xmlns:p14="http://schemas.microsoft.com/office/powerpoint/2010/main" val="86361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Paid amount</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800"/>
              <a:t>It is the amount which the insurance originally pays to the claim. </a:t>
            </a:r>
          </a:p>
          <a:p>
            <a:r>
              <a:rPr lang="en-US" sz="2800"/>
              <a:t>It is the balance of allowed amount – Co-pay / Co-insurance – deductible. </a:t>
            </a:r>
          </a:p>
          <a:p>
            <a:r>
              <a:rPr lang="en-US" sz="2800"/>
              <a:t>The paid amount may be either full or partial. i.e. Full allowed amount being paid or a certain percentage of the allowed amount being paid. </a:t>
            </a:r>
          </a:p>
          <a:p>
            <a:r>
              <a:rPr lang="en-US" sz="2800"/>
              <a:t>For Example:-</a:t>
            </a:r>
            <a:br>
              <a:rPr lang="en-US" sz="2800"/>
            </a:br>
            <a:r>
              <a:rPr lang="en-US" sz="2800"/>
              <a:t>If the billed amount is $100.00 and the insurance allows $80.00 but the payment amount is $60.00. Here $60.00 is the actual amount paid for the claim.</a:t>
            </a:r>
          </a:p>
        </p:txBody>
      </p:sp>
    </p:spTree>
    <p:extLst>
      <p:ext uri="{BB962C8B-B14F-4D97-AF65-F5344CB8AC3E}">
        <p14:creationId xmlns:p14="http://schemas.microsoft.com/office/powerpoint/2010/main" val="331865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cO-pay</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sz="2800"/>
              <a:t>The fixed dollar amount that patient requires to pay as patient’s share each time out of his pocket when a service is rendered. </a:t>
            </a:r>
          </a:p>
          <a:p>
            <a:r>
              <a:rPr lang="en-US" sz="2800"/>
              <a:t>This is paid during the time of the visit. </a:t>
            </a:r>
          </a:p>
          <a:p>
            <a:r>
              <a:rPr lang="en-US" sz="2800"/>
              <a:t>Co-pay ranges from $5.00 to $25.00. </a:t>
            </a:r>
          </a:p>
          <a:p>
            <a:r>
              <a:rPr lang="en-US" sz="2800"/>
              <a:t> The Co-pay amount is usually specified in the insurance card copy.</a:t>
            </a:r>
          </a:p>
        </p:txBody>
      </p:sp>
    </p:spTree>
    <p:extLst>
      <p:ext uri="{BB962C8B-B14F-4D97-AF65-F5344CB8AC3E}">
        <p14:creationId xmlns:p14="http://schemas.microsoft.com/office/powerpoint/2010/main" val="345171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Co-insurance</a:t>
            </a:r>
          </a:p>
        </p:txBody>
      </p:sp>
      <p:sp>
        <p:nvSpPr>
          <p:cNvPr id="3" name="Content Placeholder 2"/>
          <p:cNvSpPr>
            <a:spLocks noGrp="1"/>
          </p:cNvSpPr>
          <p:nvPr>
            <p:ph idx="1"/>
          </p:nvPr>
        </p:nvSpPr>
        <p:spPr/>
        <p:txBody>
          <a:bodyPr vert="horz" lIns="91440" tIns="45720" rIns="91440" bIns="45720" rtlCol="0" anchor="t">
            <a:normAutofit/>
          </a:bodyPr>
          <a:lstStyle/>
          <a:p>
            <a:r>
              <a:rPr lang="en-US" sz="2800"/>
              <a:t>Co-insurance is the portion or percentage of the cost of covered services to be paid either by insurance or patient.</a:t>
            </a:r>
          </a:p>
          <a:p>
            <a:r>
              <a:rPr lang="en-US" sz="2800"/>
              <a:t> It applies after you have met your deductible and before out of pocket maximum has met.</a:t>
            </a:r>
          </a:p>
          <a:p>
            <a:r>
              <a:rPr lang="en-US" sz="2800"/>
              <a:t>For Example:-</a:t>
            </a:r>
          </a:p>
          <a:p>
            <a:pPr marL="0" indent="0">
              <a:buNone/>
            </a:pPr>
            <a:r>
              <a:rPr lang="en-US" sz="2800"/>
              <a:t>Coinsurance of 80/20 means the insurance will pay 80% and you will pay 20%. If the allowed amount is $100.00, the insurance company will pay $80 and you will pay $20 co-insurance.</a:t>
            </a:r>
          </a:p>
        </p:txBody>
      </p:sp>
    </p:spTree>
    <p:extLst>
      <p:ext uri="{BB962C8B-B14F-4D97-AF65-F5344CB8AC3E}">
        <p14:creationId xmlns:p14="http://schemas.microsoft.com/office/powerpoint/2010/main" val="317349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Deductible</a:t>
            </a:r>
          </a:p>
        </p:txBody>
      </p:sp>
      <p:sp>
        <p:nvSpPr>
          <p:cNvPr id="3" name="Content Placeholder 2"/>
          <p:cNvSpPr>
            <a:spLocks noGrp="1"/>
          </p:cNvSpPr>
          <p:nvPr>
            <p:ph idx="1"/>
          </p:nvPr>
        </p:nvSpPr>
        <p:spPr>
          <a:xfrm>
            <a:off x="843485" y="2040435"/>
            <a:ext cx="9784080" cy="4206240"/>
          </a:xfrm>
        </p:spPr>
        <p:txBody>
          <a:bodyPr vert="horz" lIns="91440" tIns="45720" rIns="91440" bIns="45720" rtlCol="0" anchor="t">
            <a:normAutofit/>
          </a:bodyPr>
          <a:lstStyle/>
          <a:p>
            <a:r>
              <a:rPr lang="en-US" sz="2800"/>
              <a:t>Deductible is the amount the patient has to pay for his health care services, whereas only after the patient meets the deductible the health insurance plan starts its coverage.</a:t>
            </a:r>
          </a:p>
          <a:p>
            <a:r>
              <a:rPr lang="en-US" sz="2800"/>
              <a:t> The patient has to meet the Deductibles every year. </a:t>
            </a:r>
          </a:p>
          <a:p>
            <a:r>
              <a:rPr lang="en-US" sz="2800"/>
              <a:t>It is mostly patient’s responsibility and very rarely other person pays this amount.</a:t>
            </a:r>
          </a:p>
        </p:txBody>
      </p:sp>
      <p:sp>
        <p:nvSpPr>
          <p:cNvPr id="4" name="Rectangle 3"/>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p:cNvSpPr/>
          <p:nvPr/>
        </p:nvSpPr>
        <p:spPr>
          <a:xfrm>
            <a:off x="5974813" y="3244334"/>
            <a:ext cx="242374" cy="369332"/>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Tree>
    <p:extLst>
      <p:ext uri="{BB962C8B-B14F-4D97-AF65-F5344CB8AC3E}">
        <p14:creationId xmlns:p14="http://schemas.microsoft.com/office/powerpoint/2010/main" val="78883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Private Health Insurance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9272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8FCF-268F-4D7F-95C7-F50027699FBE}"/>
              </a:ext>
            </a:extLst>
          </p:cNvPr>
          <p:cNvSpPr>
            <a:spLocks noGrp="1"/>
          </p:cNvSpPr>
          <p:nvPr>
            <p:ph type="title"/>
          </p:nvPr>
        </p:nvSpPr>
        <p:spPr/>
        <p:txBody>
          <a:bodyPr/>
          <a:lstStyle/>
          <a:p>
            <a:r>
              <a:rPr lang="en-US"/>
              <a:t>DISEASE MANAGEMENT</a:t>
            </a:r>
          </a:p>
        </p:txBody>
      </p:sp>
      <p:sp>
        <p:nvSpPr>
          <p:cNvPr id="3" name="Content Placeholder 2">
            <a:extLst>
              <a:ext uri="{FF2B5EF4-FFF2-40B4-BE49-F238E27FC236}">
                <a16:creationId xmlns:a16="http://schemas.microsoft.com/office/drawing/2014/main" id="{93C5E12B-A770-4B7B-856B-5F6AA6171DB1}"/>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sz="2800"/>
              <a:t>Approach to health care</a:t>
            </a:r>
          </a:p>
          <a:p>
            <a:pPr marL="228600" lvl="1" indent="0">
              <a:buNone/>
            </a:pPr>
            <a:r>
              <a:rPr lang="en-US" sz="2600"/>
              <a:t>Manage chronic Disease. </a:t>
            </a:r>
          </a:p>
          <a:p>
            <a:pPr marL="228600" lvl="1" indent="0">
              <a:buNone/>
            </a:pPr>
            <a:r>
              <a:rPr lang="en-US" sz="2600"/>
              <a:t>Responsibility towards disease. </a:t>
            </a:r>
          </a:p>
          <a:p>
            <a:pPr marL="228600" lvl="1" indent="0">
              <a:buNone/>
            </a:pPr>
            <a:endParaRPr lang="en-US" sz="2600"/>
          </a:p>
          <a:p>
            <a:pPr marL="0" indent="0">
              <a:buNone/>
            </a:pPr>
            <a:r>
              <a:rPr lang="en-US" sz="2800"/>
              <a:t>Example: Diabetes. </a:t>
            </a:r>
          </a:p>
          <a:p>
            <a:pPr marL="0" indent="0">
              <a:buNone/>
            </a:pPr>
            <a:endParaRPr lang="en-US" sz="2800"/>
          </a:p>
          <a:p>
            <a:pPr marL="0" indent="0">
              <a:buNone/>
            </a:pPr>
            <a:r>
              <a:rPr lang="en-US" sz="2800"/>
              <a:t>Components: </a:t>
            </a:r>
          </a:p>
          <a:p>
            <a:pPr marL="0" indent="0">
              <a:buNone/>
            </a:pPr>
            <a:r>
              <a:rPr lang="en-US" sz="2800"/>
              <a:t>	Target population. </a:t>
            </a:r>
          </a:p>
          <a:p>
            <a:pPr marL="0" indent="0">
              <a:buNone/>
            </a:pPr>
            <a:r>
              <a:rPr lang="en-US" sz="2800"/>
              <a:t>	Evidence based practice guide lines. </a:t>
            </a:r>
          </a:p>
          <a:p>
            <a:pPr marL="0" indent="0">
              <a:buNone/>
            </a:pPr>
            <a:r>
              <a:rPr lang="en-US" sz="2800"/>
              <a:t>	Educate patients. </a:t>
            </a:r>
          </a:p>
          <a:p>
            <a:pPr marL="0" indent="0">
              <a:buNone/>
            </a:pPr>
            <a:r>
              <a:rPr lang="en-US" sz="2800"/>
              <a:t>	Measure outcome </a:t>
            </a:r>
          </a:p>
          <a:p>
            <a:pPr marL="0" indent="0">
              <a:buNone/>
            </a:pPr>
            <a:r>
              <a:rPr lang="en-US" sz="2800"/>
              <a:t>	Feedback and reporting. </a:t>
            </a:r>
          </a:p>
        </p:txBody>
      </p:sp>
    </p:spTree>
    <p:extLst>
      <p:ext uri="{BB962C8B-B14F-4D97-AF65-F5344CB8AC3E}">
        <p14:creationId xmlns:p14="http://schemas.microsoft.com/office/powerpoint/2010/main" val="347917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9296-A8AC-4B8E-A028-45EB6B880B7A}"/>
              </a:ext>
            </a:extLst>
          </p:cNvPr>
          <p:cNvSpPr>
            <a:spLocks noGrp="1"/>
          </p:cNvSpPr>
          <p:nvPr>
            <p:ph type="title"/>
          </p:nvPr>
        </p:nvSpPr>
        <p:spPr/>
        <p:txBody>
          <a:bodyPr/>
          <a:lstStyle/>
          <a:p>
            <a:r>
              <a:rPr lang="en-US"/>
              <a:t>CMDM</a:t>
            </a:r>
          </a:p>
        </p:txBody>
      </p:sp>
      <p:sp>
        <p:nvSpPr>
          <p:cNvPr id="3" name="Content Placeholder 2">
            <a:extLst>
              <a:ext uri="{FF2B5EF4-FFF2-40B4-BE49-F238E27FC236}">
                <a16:creationId xmlns:a16="http://schemas.microsoft.com/office/drawing/2014/main" id="{E7CCD02A-F2F2-451B-B43A-335ED36F3796}"/>
              </a:ext>
            </a:extLst>
          </p:cNvPr>
          <p:cNvSpPr>
            <a:spLocks noGrp="1"/>
          </p:cNvSpPr>
          <p:nvPr>
            <p:ph idx="1"/>
          </p:nvPr>
        </p:nvSpPr>
        <p:spPr>
          <a:xfrm>
            <a:off x="0" y="2066271"/>
            <a:ext cx="9784080" cy="4206240"/>
          </a:xfrm>
        </p:spPr>
        <p:txBody>
          <a:bodyPr vert="horz" lIns="91440" tIns="45720" rIns="91440" bIns="45720" rtlCol="0" anchor="t">
            <a:normAutofit/>
          </a:bodyPr>
          <a:lstStyle/>
          <a:p>
            <a:pPr marL="0" indent="0">
              <a:buNone/>
            </a:pPr>
            <a:r>
              <a:rPr lang="en-US" sz="3200"/>
              <a:t>Care Management and Disease Management. </a:t>
            </a:r>
          </a:p>
          <a:p>
            <a:pPr marL="0" indent="0">
              <a:buNone/>
            </a:pPr>
            <a:r>
              <a:rPr lang="en-US" sz="3200"/>
              <a:t>Triple Aim:</a:t>
            </a:r>
          </a:p>
          <a:p>
            <a:pPr marL="514350" indent="-514350">
              <a:buAutoNum type="arabicPeriod"/>
            </a:pPr>
            <a:r>
              <a:rPr lang="en-US" sz="3200"/>
              <a:t>Improve experience.</a:t>
            </a:r>
          </a:p>
          <a:p>
            <a:pPr marL="514350" indent="-514350">
              <a:buAutoNum type="arabicPeriod"/>
            </a:pPr>
            <a:r>
              <a:rPr lang="en-US" sz="3200"/>
              <a:t> Improve health. </a:t>
            </a:r>
          </a:p>
          <a:p>
            <a:pPr marL="514350" indent="-514350">
              <a:buAutoNum type="arabicPeriod"/>
            </a:pPr>
            <a:r>
              <a:rPr lang="en-US" sz="3200"/>
              <a:t>Reduce per capita health care cost. </a:t>
            </a:r>
          </a:p>
          <a:p>
            <a:pPr marL="0" indent="0">
              <a:buNone/>
            </a:pPr>
            <a:endParaRPr lang="en-US" sz="3200"/>
          </a:p>
          <a:p>
            <a:pPr marL="0" indent="0">
              <a:buNone/>
            </a:pPr>
            <a:endParaRPr lang="en-US" sz="3200"/>
          </a:p>
          <a:p>
            <a:pPr marL="0" indent="0">
              <a:buNone/>
            </a:pPr>
            <a:endParaRPr lang="en-US" sz="3200"/>
          </a:p>
        </p:txBody>
      </p:sp>
    </p:spTree>
    <p:extLst>
      <p:ext uri="{BB962C8B-B14F-4D97-AF65-F5344CB8AC3E}">
        <p14:creationId xmlns:p14="http://schemas.microsoft.com/office/powerpoint/2010/main" val="1109324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CARE MANAGEMENT</a:t>
            </a:r>
          </a:p>
        </p:txBody>
      </p:sp>
      <p:sp>
        <p:nvSpPr>
          <p:cNvPr id="3" name="Content Placeholder 2"/>
          <p:cNvSpPr>
            <a:spLocks noGrp="1"/>
          </p:cNvSpPr>
          <p:nvPr>
            <p:ph idx="1"/>
          </p:nvPr>
        </p:nvSpPr>
        <p:spPr/>
        <p:txBody>
          <a:bodyPr>
            <a:normAutofit/>
          </a:bodyPr>
          <a:lstStyle/>
          <a:p>
            <a:pPr marL="0" indent="0">
              <a:buNone/>
            </a:pPr>
            <a:r>
              <a:rPr lang="en-US" sz="2400"/>
              <a:t>CM emerged as a leading practice-based strategy  for managing population health. </a:t>
            </a:r>
          </a:p>
          <a:p>
            <a:pPr marL="0" indent="0">
              <a:buNone/>
            </a:pPr>
            <a:r>
              <a:rPr lang="en-US" sz="2400"/>
              <a:t>CM features </a:t>
            </a:r>
          </a:p>
          <a:p>
            <a:pPr marL="0" indent="0">
              <a:buNone/>
            </a:pPr>
            <a:r>
              <a:rPr lang="en-US" sz="2400"/>
              <a:t>	Team based</a:t>
            </a:r>
          </a:p>
          <a:p>
            <a:pPr marL="0" indent="0">
              <a:buNone/>
            </a:pPr>
            <a:r>
              <a:rPr lang="en-US" sz="2400"/>
              <a:t>	Patient centric</a:t>
            </a:r>
          </a:p>
          <a:p>
            <a:pPr marL="0" indent="0">
              <a:buNone/>
            </a:pPr>
            <a:r>
              <a:rPr lang="en-US" sz="2400"/>
              <a:t>Designed to assist patients and their support systems </a:t>
            </a:r>
          </a:p>
          <a:p>
            <a:pPr marL="0" indent="0">
              <a:buNone/>
            </a:pPr>
            <a:endParaRPr lang="en-US" sz="2400"/>
          </a:p>
          <a:p>
            <a:pPr marL="0" indent="0">
              <a:buNone/>
            </a:pPr>
            <a:endParaRPr lang="en-US" sz="2400"/>
          </a:p>
          <a:p>
            <a:pPr marL="0" indent="0">
              <a:buNone/>
            </a:pPr>
            <a:endParaRPr lang="en-US" sz="2400"/>
          </a:p>
          <a:p>
            <a:pPr marL="0" indent="0">
              <a:buNone/>
            </a:pPr>
            <a:endParaRPr lang="en-US" sz="2400"/>
          </a:p>
          <a:p>
            <a:endParaRPr lang="en-US" sz="2400"/>
          </a:p>
          <a:p>
            <a:endParaRPr lang="en-US"/>
          </a:p>
        </p:txBody>
      </p:sp>
    </p:spTree>
    <p:extLst>
      <p:ext uri="{BB962C8B-B14F-4D97-AF65-F5344CB8AC3E}">
        <p14:creationId xmlns:p14="http://schemas.microsoft.com/office/powerpoint/2010/main" val="3102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Care MANAGEMENT</a:t>
            </a:r>
          </a:p>
        </p:txBody>
      </p:sp>
      <p:sp>
        <p:nvSpPr>
          <p:cNvPr id="3" name="Content Placeholder 2"/>
          <p:cNvSpPr>
            <a:spLocks noGrp="1"/>
          </p:cNvSpPr>
          <p:nvPr>
            <p:ph idx="1"/>
          </p:nvPr>
        </p:nvSpPr>
        <p:spPr/>
        <p:txBody>
          <a:bodyPr/>
          <a:lstStyle/>
          <a:p>
            <a:pPr marL="0" indent="0">
              <a:buNone/>
            </a:pPr>
            <a:r>
              <a:rPr lang="en-US" sz="2000"/>
              <a:t>Key Strategies: </a:t>
            </a:r>
          </a:p>
          <a:p>
            <a:pPr marL="457200" indent="-457200">
              <a:buAutoNum type="arabicPeriod"/>
            </a:pPr>
            <a:r>
              <a:rPr lang="en-US" sz="2000"/>
              <a:t>Identify population(s) with modifiable risk. </a:t>
            </a:r>
          </a:p>
          <a:p>
            <a:pPr marL="457200" indent="-457200">
              <a:buAutoNum type="arabicPeriod"/>
            </a:pPr>
            <a:r>
              <a:rPr lang="en-US" sz="2000"/>
              <a:t> Align CM. </a:t>
            </a:r>
          </a:p>
          <a:p>
            <a:pPr marL="457200" indent="-457200">
              <a:buAutoNum type="arabicPeriod"/>
            </a:pPr>
            <a:r>
              <a:rPr lang="en-US" sz="2000"/>
              <a:t> Assign personnel according to the needs of CM. </a:t>
            </a:r>
          </a:p>
          <a:p>
            <a:endParaRPr lang="en-US"/>
          </a:p>
          <a:p>
            <a:r>
              <a:rPr lang="en-US"/>
              <a:t>Example of Diabetes. </a:t>
            </a:r>
          </a:p>
        </p:txBody>
      </p:sp>
    </p:spTree>
    <p:extLst>
      <p:ext uri="{BB962C8B-B14F-4D97-AF65-F5344CB8AC3E}">
        <p14:creationId xmlns:p14="http://schemas.microsoft.com/office/powerpoint/2010/main" val="1663511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Disease MANAGEMENT</a:t>
            </a:r>
          </a:p>
        </p:txBody>
      </p:sp>
      <p:sp>
        <p:nvSpPr>
          <p:cNvPr id="3" name="Content Placeholder 2"/>
          <p:cNvSpPr>
            <a:spLocks noGrp="1"/>
          </p:cNvSpPr>
          <p:nvPr>
            <p:ph idx="1"/>
          </p:nvPr>
        </p:nvSpPr>
        <p:spPr/>
        <p:txBody>
          <a:bodyPr/>
          <a:lstStyle/>
          <a:p>
            <a:r>
              <a:rPr lang="en-US"/>
              <a:t>Targeted Medical Conditions for DM </a:t>
            </a:r>
          </a:p>
          <a:p>
            <a:pPr lvl="1"/>
            <a:r>
              <a:rPr lang="en-US"/>
              <a:t>Heart diseases including congestive heart failure, coronary heart disease, and hypertension.</a:t>
            </a:r>
          </a:p>
          <a:p>
            <a:pPr lvl="1"/>
            <a:endParaRPr lang="en-US"/>
          </a:p>
          <a:p>
            <a:pPr lvl="1"/>
            <a:r>
              <a:rPr lang="en-US"/>
              <a:t>Lung Diseases. </a:t>
            </a:r>
          </a:p>
          <a:p>
            <a:pPr lvl="1"/>
            <a:r>
              <a:rPr lang="en-US"/>
              <a:t>Liver Diseases. </a:t>
            </a:r>
          </a:p>
          <a:p>
            <a:pPr lvl="1"/>
            <a:r>
              <a:rPr lang="en-US"/>
              <a:t>Diabetes. </a:t>
            </a:r>
          </a:p>
          <a:p>
            <a:pPr lvl="1"/>
            <a:r>
              <a:rPr lang="en-US"/>
              <a:t>Obesity. </a:t>
            </a:r>
          </a:p>
          <a:p>
            <a:pPr lvl="1"/>
            <a:r>
              <a:rPr lang="en-US"/>
              <a:t>Asthma. </a:t>
            </a:r>
          </a:p>
          <a:p>
            <a:pPr marL="228600" lvl="1" indent="0">
              <a:buNone/>
            </a:pPr>
            <a:br>
              <a:rPr lang="en-US"/>
            </a:br>
            <a:r>
              <a:rPr lang="en-US"/>
              <a:t>And etc. etc. </a:t>
            </a:r>
          </a:p>
        </p:txBody>
      </p:sp>
    </p:spTree>
    <p:extLst>
      <p:ext uri="{BB962C8B-B14F-4D97-AF65-F5344CB8AC3E}">
        <p14:creationId xmlns:p14="http://schemas.microsoft.com/office/powerpoint/2010/main" val="2285648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Disease management</a:t>
            </a:r>
          </a:p>
        </p:txBody>
      </p:sp>
      <p:sp>
        <p:nvSpPr>
          <p:cNvPr id="3" name="Content Placeholder 2"/>
          <p:cNvSpPr>
            <a:spLocks noGrp="1"/>
          </p:cNvSpPr>
          <p:nvPr>
            <p:ph idx="1"/>
          </p:nvPr>
        </p:nvSpPr>
        <p:spPr/>
        <p:txBody>
          <a:bodyPr/>
          <a:lstStyle/>
          <a:p>
            <a:r>
              <a:rPr lang="en-US"/>
              <a:t>Effectiveness of DM. </a:t>
            </a:r>
          </a:p>
          <a:p>
            <a:pPr marL="0" indent="0">
              <a:buNone/>
            </a:pPr>
            <a:r>
              <a:rPr lang="en-US"/>
              <a:t>	In 2007 DM was found not decreasing costs </a:t>
            </a:r>
          </a:p>
          <a:p>
            <a:pPr marL="0" indent="0">
              <a:buNone/>
            </a:pPr>
            <a:r>
              <a:rPr lang="en-US"/>
              <a:t>	In a population with Diabetes or heart failure. </a:t>
            </a:r>
          </a:p>
          <a:p>
            <a:pPr marL="0" indent="0">
              <a:buNone/>
            </a:pPr>
            <a:r>
              <a:rPr lang="en-US"/>
              <a:t>I	In another research on a population with chronic obstructive pulmonary 	disease, it was found effective. </a:t>
            </a:r>
          </a:p>
        </p:txBody>
      </p:sp>
    </p:spTree>
    <p:extLst>
      <p:ext uri="{BB962C8B-B14F-4D97-AF65-F5344CB8AC3E}">
        <p14:creationId xmlns:p14="http://schemas.microsoft.com/office/powerpoint/2010/main" val="1903793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vert="horz" lIns="91440" tIns="45720" rIns="91440" bIns="45720" rtlCol="0" anchor="t">
            <a:normAutofit/>
          </a:bodyPr>
          <a:lstStyle/>
          <a:p>
            <a:r>
              <a:rPr lang="en-US" sz="2800"/>
              <a:t>What is Private Health Insurance?</a:t>
            </a:r>
          </a:p>
          <a:p>
            <a:r>
              <a:rPr lang="en-US" sz="2800"/>
              <a:t>How does concept of PHI evolved?</a:t>
            </a:r>
          </a:p>
          <a:p>
            <a:r>
              <a:rPr lang="en-US" sz="2800"/>
              <a:t>What is Employer sponsored insurance?</a:t>
            </a:r>
          </a:p>
          <a:p>
            <a:r>
              <a:rPr lang="en-US" sz="2800"/>
              <a:t>What are Types of PHI?</a:t>
            </a:r>
          </a:p>
          <a:p>
            <a:r>
              <a:rPr lang="en-US" sz="2800"/>
              <a:t>What are problems of Fee For Service?</a:t>
            </a:r>
          </a:p>
          <a:p>
            <a:r>
              <a:rPr lang="en-US" sz="2800"/>
              <a:t>How managed care overcomes problems of Fee For Service?</a:t>
            </a:r>
          </a:p>
          <a:p>
            <a:r>
              <a:rPr lang="en-US" sz="2800"/>
              <a:t>What is CM? Explain DM. Is DM effective? State your thoughts. </a:t>
            </a:r>
          </a:p>
        </p:txBody>
      </p:sp>
    </p:spTree>
    <p:extLst>
      <p:ext uri="{BB962C8B-B14F-4D97-AF65-F5344CB8AC3E}">
        <p14:creationId xmlns:p14="http://schemas.microsoft.com/office/powerpoint/2010/main" val="1196568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508070" y="2967335"/>
            <a:ext cx="5590902" cy="1754326"/>
          </a:xfrm>
          <a:prstGeom prst="rect">
            <a:avLst/>
          </a:prstGeom>
          <a:noFill/>
        </p:spPr>
        <p:txBody>
          <a:bodyPr wrap="square" lIns="91440" tIns="45720" rIns="91440" bIns="45720">
            <a:spAutoFit/>
          </a:bodyPr>
          <a:lstStyle/>
          <a:p>
            <a:r>
              <a:rPr lang="en-US" sz="5400"/>
              <a:t>							Thank You</a:t>
            </a:r>
          </a:p>
        </p:txBody>
      </p:sp>
    </p:spTree>
    <p:extLst>
      <p:ext uri="{BB962C8B-B14F-4D97-AF65-F5344CB8AC3E}">
        <p14:creationId xmlns:p14="http://schemas.microsoft.com/office/powerpoint/2010/main" val="21059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private health insurance?</a:t>
            </a:r>
          </a:p>
        </p:txBody>
      </p:sp>
      <p:sp>
        <p:nvSpPr>
          <p:cNvPr id="3" name="Content Placeholder 2"/>
          <p:cNvSpPr>
            <a:spLocks noGrp="1"/>
          </p:cNvSpPr>
          <p:nvPr>
            <p:ph idx="1"/>
          </p:nvPr>
        </p:nvSpPr>
        <p:spPr/>
        <p:txBody>
          <a:bodyPr vert="horz" lIns="91440" tIns="45720" rIns="91440" bIns="45720" rtlCol="0" anchor="t">
            <a:normAutofit/>
          </a:bodyPr>
          <a:lstStyle/>
          <a:p>
            <a:r>
              <a:rPr lang="en-US" sz="2800"/>
              <a:t>Private health insurance refers to health insurance plans marketed by the private health insurance industry, as opposed to government-run insurance programs. Private health insurance currently dominates the U.S. health care landscape, covering more than half of the US population.</a:t>
            </a:r>
          </a:p>
        </p:txBody>
      </p:sp>
    </p:spTree>
    <p:extLst>
      <p:ext uri="{BB962C8B-B14F-4D97-AF65-F5344CB8AC3E}">
        <p14:creationId xmlns:p14="http://schemas.microsoft.com/office/powerpoint/2010/main" val="311197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Private Health Insurance Evolved?</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sz="2800"/>
              <a:t>1920’s –</a:t>
            </a:r>
          </a:p>
          <a:p>
            <a:r>
              <a:rPr lang="en-US" sz="2800"/>
              <a:t> Group of doctor plan to provide services when patients need it.</a:t>
            </a:r>
          </a:p>
          <a:p>
            <a:r>
              <a:rPr lang="en-US" sz="2800"/>
              <a:t> They provided membership for those services.</a:t>
            </a:r>
          </a:p>
          <a:p>
            <a:r>
              <a:rPr lang="en-US" sz="2800"/>
              <a:t>First Time  concept of premium money introduced.</a:t>
            </a:r>
          </a:p>
          <a:p>
            <a:pPr marL="0" indent="0">
              <a:buNone/>
            </a:pPr>
            <a:r>
              <a:rPr lang="en-US" sz="2800"/>
              <a:t>1930’s –</a:t>
            </a:r>
          </a:p>
          <a:p>
            <a:pPr marL="0" indent="0">
              <a:buNone/>
            </a:pPr>
            <a:r>
              <a:rPr lang="en-US" sz="2800"/>
              <a:t>      Concept of employer </a:t>
            </a:r>
            <a:r>
              <a:rPr lang="en-US" sz="2800" err="1"/>
              <a:t>sponsred</a:t>
            </a:r>
            <a:r>
              <a:rPr lang="en-US" sz="2800"/>
              <a:t> insurance was introduced.</a:t>
            </a:r>
          </a:p>
          <a:p>
            <a:r>
              <a:rPr lang="en-US" sz="2800"/>
              <a:t>    negotiate in behalf of employee.</a:t>
            </a:r>
          </a:p>
          <a:p>
            <a:r>
              <a:rPr lang="en-US" sz="2800"/>
              <a:t>Health insurance plan became a bit professional.</a:t>
            </a:r>
          </a:p>
          <a:p>
            <a:endParaRPr lang="en-US"/>
          </a:p>
        </p:txBody>
      </p:sp>
    </p:spTree>
    <p:extLst>
      <p:ext uri="{BB962C8B-B14F-4D97-AF65-F5344CB8AC3E}">
        <p14:creationId xmlns:p14="http://schemas.microsoft.com/office/powerpoint/2010/main" val="113442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phi</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sz="2400"/>
              <a:t>1.Fee For Service(</a:t>
            </a:r>
            <a:r>
              <a:rPr lang="en-US" sz="2400" err="1"/>
              <a:t>Idemnity</a:t>
            </a:r>
            <a:r>
              <a:rPr lang="en-US" sz="2400"/>
              <a:t>)</a:t>
            </a:r>
          </a:p>
          <a:p>
            <a:r>
              <a:rPr lang="en-US" sz="2400"/>
              <a:t>    Patient visit Provider.</a:t>
            </a:r>
          </a:p>
          <a:p>
            <a:r>
              <a:rPr lang="en-US" sz="2400"/>
              <a:t>   Patient </a:t>
            </a:r>
            <a:r>
              <a:rPr lang="en-US" sz="2400" err="1"/>
              <a:t>doesnot</a:t>
            </a:r>
            <a:r>
              <a:rPr lang="en-US" sz="2400"/>
              <a:t> pay provider.</a:t>
            </a:r>
          </a:p>
          <a:p>
            <a:r>
              <a:rPr lang="en-US" sz="2400"/>
              <a:t> provider sends bill to </a:t>
            </a:r>
            <a:r>
              <a:rPr lang="en-US" sz="2400" err="1"/>
              <a:t>insuree</a:t>
            </a:r>
            <a:r>
              <a:rPr lang="en-US" sz="2400"/>
              <a:t>.</a:t>
            </a:r>
          </a:p>
          <a:p>
            <a:endParaRPr lang="en-US" sz="2400"/>
          </a:p>
          <a:p>
            <a:pPr marL="0" indent="0">
              <a:buNone/>
            </a:pPr>
            <a:r>
              <a:rPr lang="en-US" sz="2400"/>
              <a:t> Problems</a:t>
            </a:r>
          </a:p>
          <a:p>
            <a:r>
              <a:rPr lang="en-US" sz="2400"/>
              <a:t>-High Costs</a:t>
            </a:r>
          </a:p>
          <a:p>
            <a:r>
              <a:rPr lang="en-US" sz="2400"/>
              <a:t>-Different doctors, different bills, fragmented health service</a:t>
            </a:r>
          </a:p>
          <a:p>
            <a:r>
              <a:rPr lang="en-US" sz="2400"/>
              <a:t>-fees up cost sharing increases</a:t>
            </a:r>
          </a:p>
        </p:txBody>
      </p:sp>
    </p:spTree>
    <p:extLst>
      <p:ext uri="{BB962C8B-B14F-4D97-AF65-F5344CB8AC3E}">
        <p14:creationId xmlns:p14="http://schemas.microsoft.com/office/powerpoint/2010/main" val="232081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US" sz="2400"/>
              <a:t>1940’s – </a:t>
            </a:r>
          </a:p>
          <a:p>
            <a:r>
              <a:rPr lang="en-US" sz="2400"/>
              <a:t>  world war II </a:t>
            </a:r>
          </a:p>
          <a:p>
            <a:r>
              <a:rPr lang="en-US" sz="2400"/>
              <a:t>  no access to goods, services, wage control</a:t>
            </a:r>
          </a:p>
          <a:p>
            <a:r>
              <a:rPr lang="en-US" sz="2400"/>
              <a:t>  Employer provide fringe of benefits including health insurance.</a:t>
            </a:r>
          </a:p>
          <a:p>
            <a:r>
              <a:rPr lang="en-US" sz="2400"/>
              <a:t>US tilt more towards health insurance.</a:t>
            </a:r>
          </a:p>
          <a:p>
            <a:r>
              <a:rPr lang="en-US" sz="2400"/>
              <a:t>1950’s - </a:t>
            </a:r>
          </a:p>
          <a:p>
            <a:r>
              <a:rPr lang="en-US" sz="2400"/>
              <a:t>   private health insurance grew significantly when  federal government made health insurance tax free</a:t>
            </a:r>
          </a:p>
          <a:p>
            <a:r>
              <a:rPr lang="en-US" sz="2400"/>
              <a:t>During 1960s 75% of us citizen got ESI</a:t>
            </a:r>
          </a:p>
        </p:txBody>
      </p:sp>
    </p:spTree>
    <p:extLst>
      <p:ext uri="{BB962C8B-B14F-4D97-AF65-F5344CB8AC3E}">
        <p14:creationId xmlns:p14="http://schemas.microsoft.com/office/powerpoint/2010/main" val="243968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800"/>
              <a:t>2.Managed Care</a:t>
            </a:r>
          </a:p>
          <a:p>
            <a:r>
              <a:rPr lang="en-US" sz="2800"/>
              <a:t> </a:t>
            </a:r>
            <a:r>
              <a:rPr lang="en-US" sz="2800" err="1"/>
              <a:t>Insuree</a:t>
            </a:r>
            <a:r>
              <a:rPr lang="en-US" sz="2800"/>
              <a:t> collaborate with doctors, hospitals or provider.</a:t>
            </a:r>
          </a:p>
          <a:p>
            <a:r>
              <a:rPr lang="en-US" sz="2800"/>
              <a:t>They form a network.</a:t>
            </a:r>
          </a:p>
          <a:p>
            <a:r>
              <a:rPr lang="en-US" sz="2800"/>
              <a:t>They manage people's health closely.</a:t>
            </a:r>
          </a:p>
          <a:p>
            <a:r>
              <a:rPr lang="en-US" sz="2800"/>
              <a:t>Quality of service increased.</a:t>
            </a:r>
          </a:p>
          <a:p>
            <a:r>
              <a:rPr lang="en-US" sz="2800"/>
              <a:t>Enforced people to visit provider within network</a:t>
            </a:r>
          </a:p>
          <a:p>
            <a:endParaRPr lang="en-US"/>
          </a:p>
        </p:txBody>
      </p:sp>
    </p:spTree>
    <p:extLst>
      <p:ext uri="{BB962C8B-B14F-4D97-AF65-F5344CB8AC3E}">
        <p14:creationId xmlns:p14="http://schemas.microsoft.com/office/powerpoint/2010/main" val="134177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WORKING OF HEALTH INSURANCE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051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Health Insurance?</a:t>
            </a:r>
          </a:p>
        </p:txBody>
      </p:sp>
      <p:sp>
        <p:nvSpPr>
          <p:cNvPr id="3" name="Content Placeholder 2"/>
          <p:cNvSpPr>
            <a:spLocks noGrp="1"/>
          </p:cNvSpPr>
          <p:nvPr>
            <p:ph idx="1"/>
          </p:nvPr>
        </p:nvSpPr>
        <p:spPr/>
        <p:txBody>
          <a:bodyPr vert="horz" lIns="91440" tIns="45720" rIns="91440" bIns="45720" rtlCol="0" anchor="t">
            <a:normAutofit/>
          </a:bodyPr>
          <a:lstStyle/>
          <a:p>
            <a:r>
              <a:rPr lang="en-US" sz="2400"/>
              <a:t>Health insurance is a type of insurance coverage that covers the cost of an insured individual's medical and surgical expenses.</a:t>
            </a:r>
          </a:p>
          <a:p>
            <a:r>
              <a:rPr lang="en-US" sz="2400"/>
              <a:t>Insurers use the term "provider" to describe a clinic, hospital, doctor, laboratory, healthcare practitioner, or pharmacy that treats an individual. </a:t>
            </a:r>
          </a:p>
          <a:p>
            <a:r>
              <a:rPr lang="en-US" sz="2400"/>
              <a:t>The "insured" is the owner of the health insurance policy or the person with the health insurance coverage.</a:t>
            </a:r>
          </a:p>
          <a:p>
            <a:r>
              <a:rPr lang="en-US" sz="2400"/>
              <a:t>Depending on the type of health insurance coverage, either the insured pays costs out of pocket and receives reimbursement, or the insurer makes payments directly to the provider.</a:t>
            </a:r>
          </a:p>
        </p:txBody>
      </p:sp>
    </p:spTree>
    <p:extLst>
      <p:ext uri="{BB962C8B-B14F-4D97-AF65-F5344CB8AC3E}">
        <p14:creationId xmlns:p14="http://schemas.microsoft.com/office/powerpoint/2010/main" val="14037574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0</TotalTime>
  <Words>1408</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Corbel</vt:lpstr>
      <vt:lpstr>Times New Roman</vt:lpstr>
      <vt:lpstr>Wingdings</vt:lpstr>
      <vt:lpstr>Office Theme</vt:lpstr>
      <vt:lpstr>Banded</vt:lpstr>
      <vt:lpstr>PowerPoint Presentation</vt:lpstr>
      <vt:lpstr>Private Health Insurance</vt:lpstr>
      <vt:lpstr>What is private health insurance?</vt:lpstr>
      <vt:lpstr>How Private Health Insurance Evolved?</vt:lpstr>
      <vt:lpstr>Types of phi</vt:lpstr>
      <vt:lpstr>PowerPoint Presentation</vt:lpstr>
      <vt:lpstr>PowerPoint Presentation</vt:lpstr>
      <vt:lpstr>WORKING OF HEALTH INSURANCE</vt:lpstr>
      <vt:lpstr>What Is Health Insurance?</vt:lpstr>
      <vt:lpstr>Why you need health insurance</vt:lpstr>
      <vt:lpstr>PowerPoint Presentation</vt:lpstr>
      <vt:lpstr>Working </vt:lpstr>
      <vt:lpstr>Why do insurance companies charge deductibles, copays, and coinsurance? </vt:lpstr>
      <vt:lpstr>Billed Amount?</vt:lpstr>
      <vt:lpstr>Allowed amount</vt:lpstr>
      <vt:lpstr>Paid amount</vt:lpstr>
      <vt:lpstr>cO-pay</vt:lpstr>
      <vt:lpstr>Co-insurance</vt:lpstr>
      <vt:lpstr>Deductible</vt:lpstr>
      <vt:lpstr>DISEASE MANAGEMENT</vt:lpstr>
      <vt:lpstr>CMDM</vt:lpstr>
      <vt:lpstr>CARE MANAGEMENT</vt:lpstr>
      <vt:lpstr>Care MANAGEMENT</vt:lpstr>
      <vt:lpstr>Disease MANAGEMENT</vt:lpstr>
      <vt:lpstr>Disease management</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Rimal, Bisheshta</dc:creator>
  <cp:lastModifiedBy>Rimal, Bisheshta</cp:lastModifiedBy>
  <cp:revision>1</cp:revision>
  <dcterms:created xsi:type="dcterms:W3CDTF">2021-11-19T17:09:01Z</dcterms:created>
  <dcterms:modified xsi:type="dcterms:W3CDTF">2021-11-19T17:09:42Z</dcterms:modified>
</cp:coreProperties>
</file>