
<file path=[Content_Types].xml><?xml version="1.0" encoding="utf-8"?>
<Types xmlns="http://schemas.openxmlformats.org/package/2006/content-types">
  <Default Extension="bin" ContentType="image/jpeg"/>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31" r:id="rId2"/>
  </p:sldMasterIdLst>
  <p:notesMasterIdLst>
    <p:notesMasterId r:id="rId6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82" y="36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0D961D-B287-4928-AD49-F96644A02A22}" type="doc">
      <dgm:prSet loTypeId="urn:microsoft.com/office/officeart/2005/8/layout/arrow5" loCatId="relationship" qsTypeId="urn:microsoft.com/office/officeart/2005/8/quickstyle/simple1" qsCatId="simple" csTypeId="urn:microsoft.com/office/officeart/2005/8/colors/colorful2" csCatId="colorful"/>
      <dgm:spPr/>
      <dgm:t>
        <a:bodyPr/>
        <a:lstStyle/>
        <a:p>
          <a:endParaRPr lang="en-US"/>
        </a:p>
      </dgm:t>
    </dgm:pt>
    <dgm:pt modelId="{4F5A1CCB-E5A4-4BEC-975F-78D4C19F2C13}">
      <dgm:prSet/>
      <dgm:spPr/>
      <dgm:t>
        <a:bodyPr/>
        <a:lstStyle/>
        <a:p>
          <a:r>
            <a:rPr lang="en-US" baseline="0"/>
            <a:t>BIG</a:t>
          </a:r>
          <a:endParaRPr lang="en-US"/>
        </a:p>
      </dgm:t>
    </dgm:pt>
    <dgm:pt modelId="{DE334E8F-1278-48E0-8A57-A56FD1C272ED}" type="parTrans" cxnId="{AACADBC6-1F9A-4824-8AFC-6B598C38EC22}">
      <dgm:prSet/>
      <dgm:spPr/>
      <dgm:t>
        <a:bodyPr/>
        <a:lstStyle/>
        <a:p>
          <a:endParaRPr lang="en-US"/>
        </a:p>
      </dgm:t>
    </dgm:pt>
    <dgm:pt modelId="{1A33223B-88DE-48E5-8C20-4E38EBDBFDFA}" type="sibTrans" cxnId="{AACADBC6-1F9A-4824-8AFC-6B598C38EC22}">
      <dgm:prSet/>
      <dgm:spPr/>
      <dgm:t>
        <a:bodyPr/>
        <a:lstStyle/>
        <a:p>
          <a:endParaRPr lang="en-US"/>
        </a:p>
      </dgm:t>
    </dgm:pt>
    <dgm:pt modelId="{8EB25349-1312-4963-B135-30F470C5F6F0}">
      <dgm:prSet/>
      <dgm:spPr/>
      <dgm:t>
        <a:bodyPr/>
        <a:lstStyle/>
        <a:p>
          <a:r>
            <a:rPr lang="en-US" baseline="0"/>
            <a:t>GROWING</a:t>
          </a:r>
          <a:endParaRPr lang="en-US"/>
        </a:p>
      </dgm:t>
    </dgm:pt>
    <dgm:pt modelId="{B4AE66CA-18FA-472D-9C48-12860A74B1CF}" type="parTrans" cxnId="{7128652A-5590-43E5-81D9-85E480851726}">
      <dgm:prSet/>
      <dgm:spPr/>
      <dgm:t>
        <a:bodyPr/>
        <a:lstStyle/>
        <a:p>
          <a:endParaRPr lang="en-US"/>
        </a:p>
      </dgm:t>
    </dgm:pt>
    <dgm:pt modelId="{0BBDE29F-F486-4DEF-9D82-EC0EEC7AEADE}" type="sibTrans" cxnId="{7128652A-5590-43E5-81D9-85E480851726}">
      <dgm:prSet/>
      <dgm:spPr/>
      <dgm:t>
        <a:bodyPr/>
        <a:lstStyle/>
        <a:p>
          <a:endParaRPr lang="en-US"/>
        </a:p>
      </dgm:t>
    </dgm:pt>
    <dgm:pt modelId="{AA894D70-8892-42DA-BDE1-7606D97AB8C1}">
      <dgm:prSet/>
      <dgm:spPr/>
      <dgm:t>
        <a:bodyPr/>
        <a:lstStyle/>
        <a:p>
          <a:r>
            <a:rPr lang="en-US" baseline="0" dirty="0"/>
            <a:t>COMPLEX</a:t>
          </a:r>
          <a:endParaRPr lang="en-US" dirty="0"/>
        </a:p>
      </dgm:t>
    </dgm:pt>
    <dgm:pt modelId="{E31CBBCF-28BF-4DDE-9BB3-288DC802067B}" type="parTrans" cxnId="{559CBEF9-7B1F-49BC-8A52-DDFCFA5F9B5B}">
      <dgm:prSet/>
      <dgm:spPr/>
      <dgm:t>
        <a:bodyPr/>
        <a:lstStyle/>
        <a:p>
          <a:endParaRPr lang="en-US"/>
        </a:p>
      </dgm:t>
    </dgm:pt>
    <dgm:pt modelId="{9EC44E4D-D367-4426-A670-EBE91F4D1234}" type="sibTrans" cxnId="{559CBEF9-7B1F-49BC-8A52-DDFCFA5F9B5B}">
      <dgm:prSet/>
      <dgm:spPr/>
      <dgm:t>
        <a:bodyPr/>
        <a:lstStyle/>
        <a:p>
          <a:endParaRPr lang="en-US"/>
        </a:p>
      </dgm:t>
    </dgm:pt>
    <dgm:pt modelId="{BD88B8A2-F138-4F59-A939-A889F9773424}" type="pres">
      <dgm:prSet presAssocID="{830D961D-B287-4928-AD49-F96644A02A22}" presName="diagram" presStyleCnt="0">
        <dgm:presLayoutVars>
          <dgm:dir/>
          <dgm:resizeHandles val="exact"/>
        </dgm:presLayoutVars>
      </dgm:prSet>
      <dgm:spPr/>
    </dgm:pt>
    <dgm:pt modelId="{66CA2360-A089-48A6-A387-A078F2379E55}" type="pres">
      <dgm:prSet presAssocID="{4F5A1CCB-E5A4-4BEC-975F-78D4C19F2C13}" presName="arrow" presStyleLbl="node1" presStyleIdx="0" presStyleCnt="3">
        <dgm:presLayoutVars>
          <dgm:bulletEnabled val="1"/>
        </dgm:presLayoutVars>
      </dgm:prSet>
      <dgm:spPr/>
    </dgm:pt>
    <dgm:pt modelId="{56B7F03C-0C0A-4BDC-A53A-23A206AF35B6}" type="pres">
      <dgm:prSet presAssocID="{8EB25349-1312-4963-B135-30F470C5F6F0}" presName="arrow" presStyleLbl="node1" presStyleIdx="1" presStyleCnt="3">
        <dgm:presLayoutVars>
          <dgm:bulletEnabled val="1"/>
        </dgm:presLayoutVars>
      </dgm:prSet>
      <dgm:spPr/>
    </dgm:pt>
    <dgm:pt modelId="{40CF07FB-D11C-4195-87D7-79495D379009}" type="pres">
      <dgm:prSet presAssocID="{AA894D70-8892-42DA-BDE1-7606D97AB8C1}" presName="arrow" presStyleLbl="node1" presStyleIdx="2" presStyleCnt="3">
        <dgm:presLayoutVars>
          <dgm:bulletEnabled val="1"/>
        </dgm:presLayoutVars>
      </dgm:prSet>
      <dgm:spPr/>
    </dgm:pt>
  </dgm:ptLst>
  <dgm:cxnLst>
    <dgm:cxn modelId="{7128652A-5590-43E5-81D9-85E480851726}" srcId="{830D961D-B287-4928-AD49-F96644A02A22}" destId="{8EB25349-1312-4963-B135-30F470C5F6F0}" srcOrd="1" destOrd="0" parTransId="{B4AE66CA-18FA-472D-9C48-12860A74B1CF}" sibTransId="{0BBDE29F-F486-4DEF-9D82-EC0EEC7AEADE}"/>
    <dgm:cxn modelId="{4924F27D-80FB-42C7-818E-EDAA9E41125C}" type="presOf" srcId="{830D961D-B287-4928-AD49-F96644A02A22}" destId="{BD88B8A2-F138-4F59-A939-A889F9773424}" srcOrd="0" destOrd="0" presId="urn:microsoft.com/office/officeart/2005/8/layout/arrow5"/>
    <dgm:cxn modelId="{16202F96-477A-4888-BA41-C75320AE4B15}" type="presOf" srcId="{8EB25349-1312-4963-B135-30F470C5F6F0}" destId="{56B7F03C-0C0A-4BDC-A53A-23A206AF35B6}" srcOrd="0" destOrd="0" presId="urn:microsoft.com/office/officeart/2005/8/layout/arrow5"/>
    <dgm:cxn modelId="{566BABC4-2D69-4F9F-88E5-CC2BF7B17EA9}" type="presOf" srcId="{4F5A1CCB-E5A4-4BEC-975F-78D4C19F2C13}" destId="{66CA2360-A089-48A6-A387-A078F2379E55}" srcOrd="0" destOrd="0" presId="urn:microsoft.com/office/officeart/2005/8/layout/arrow5"/>
    <dgm:cxn modelId="{AACADBC6-1F9A-4824-8AFC-6B598C38EC22}" srcId="{830D961D-B287-4928-AD49-F96644A02A22}" destId="{4F5A1CCB-E5A4-4BEC-975F-78D4C19F2C13}" srcOrd="0" destOrd="0" parTransId="{DE334E8F-1278-48E0-8A57-A56FD1C272ED}" sibTransId="{1A33223B-88DE-48E5-8C20-4E38EBDBFDFA}"/>
    <dgm:cxn modelId="{559CBEF9-7B1F-49BC-8A52-DDFCFA5F9B5B}" srcId="{830D961D-B287-4928-AD49-F96644A02A22}" destId="{AA894D70-8892-42DA-BDE1-7606D97AB8C1}" srcOrd="2" destOrd="0" parTransId="{E31CBBCF-28BF-4DDE-9BB3-288DC802067B}" sibTransId="{9EC44E4D-D367-4426-A670-EBE91F4D1234}"/>
    <dgm:cxn modelId="{49A1E4FE-E06E-4F2B-91DF-500BF3242E63}" type="presOf" srcId="{AA894D70-8892-42DA-BDE1-7606D97AB8C1}" destId="{40CF07FB-D11C-4195-87D7-79495D379009}" srcOrd="0" destOrd="0" presId="urn:microsoft.com/office/officeart/2005/8/layout/arrow5"/>
    <dgm:cxn modelId="{0E451121-A3BF-435B-BA63-18E71B47B57B}" type="presParOf" srcId="{BD88B8A2-F138-4F59-A939-A889F9773424}" destId="{66CA2360-A089-48A6-A387-A078F2379E55}" srcOrd="0" destOrd="0" presId="urn:microsoft.com/office/officeart/2005/8/layout/arrow5"/>
    <dgm:cxn modelId="{E651E4B5-FE0F-4739-8594-397F362E8E39}" type="presParOf" srcId="{BD88B8A2-F138-4F59-A939-A889F9773424}" destId="{56B7F03C-0C0A-4BDC-A53A-23A206AF35B6}" srcOrd="1" destOrd="0" presId="urn:microsoft.com/office/officeart/2005/8/layout/arrow5"/>
    <dgm:cxn modelId="{8E5C6AD4-C95D-4776-BDA3-DDFE8EEF3AFA}" type="presParOf" srcId="{BD88B8A2-F138-4F59-A939-A889F9773424}" destId="{40CF07FB-D11C-4195-87D7-79495D379009}" srcOrd="2" destOrd="0" presId="urn:microsoft.com/office/officeart/2005/8/layout/arrow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C193C7-8066-48F5-A7F9-704B12A3D3FF}" type="doc">
      <dgm:prSet loTypeId="urn:microsoft.com/office/officeart/2005/8/layout/hierarchy3" loCatId="hierarchy" qsTypeId="urn:microsoft.com/office/officeart/2005/8/quickstyle/simple2" qsCatId="simple" csTypeId="urn:microsoft.com/office/officeart/2005/8/colors/colorful5" csCatId="colorful" phldr="1"/>
      <dgm:spPr/>
      <dgm:t>
        <a:bodyPr/>
        <a:lstStyle/>
        <a:p>
          <a:endParaRPr lang="en-US"/>
        </a:p>
      </dgm:t>
    </dgm:pt>
    <dgm:pt modelId="{B250BED6-D713-43E0-A570-76E5221A5ED4}">
      <dgm:prSet/>
      <dgm:spPr/>
      <dgm:t>
        <a:bodyPr/>
        <a:lstStyle/>
        <a:p>
          <a:r>
            <a:rPr lang="en-US" baseline="0" dirty="0"/>
            <a:t>Mostly Privately Owned</a:t>
          </a:r>
          <a:endParaRPr lang="en-US" dirty="0"/>
        </a:p>
      </dgm:t>
    </dgm:pt>
    <dgm:pt modelId="{CA78AB15-531F-4A71-8AB0-53F32A78E479}" type="parTrans" cxnId="{D5BA131F-EB9E-43ED-AB24-E49622D955D5}">
      <dgm:prSet/>
      <dgm:spPr/>
      <dgm:t>
        <a:bodyPr/>
        <a:lstStyle/>
        <a:p>
          <a:endParaRPr lang="en-US"/>
        </a:p>
      </dgm:t>
    </dgm:pt>
    <dgm:pt modelId="{598C98BF-F111-4ABC-B4D4-093D77AAEE72}" type="sibTrans" cxnId="{D5BA131F-EB9E-43ED-AB24-E49622D955D5}">
      <dgm:prSet/>
      <dgm:spPr/>
      <dgm:t>
        <a:bodyPr/>
        <a:lstStyle/>
        <a:p>
          <a:endParaRPr lang="en-US"/>
        </a:p>
      </dgm:t>
    </dgm:pt>
    <dgm:pt modelId="{4B9C0AB1-4D1F-4265-AE6C-0C2240E433FE}">
      <dgm:prSet/>
      <dgm:spPr/>
      <dgm:t>
        <a:bodyPr/>
        <a:lstStyle/>
        <a:p>
          <a:r>
            <a:rPr lang="en-US" baseline="0"/>
            <a:t>Insurance Driven</a:t>
          </a:r>
          <a:endParaRPr lang="en-US"/>
        </a:p>
      </dgm:t>
    </dgm:pt>
    <dgm:pt modelId="{9BE33064-4A67-4981-AF7D-F06C27036EAB}" type="parTrans" cxnId="{F9BF4510-7365-4E98-BB93-27B29471DD28}">
      <dgm:prSet/>
      <dgm:spPr/>
      <dgm:t>
        <a:bodyPr/>
        <a:lstStyle/>
        <a:p>
          <a:endParaRPr lang="en-US"/>
        </a:p>
      </dgm:t>
    </dgm:pt>
    <dgm:pt modelId="{BF20E499-0CF6-4D2A-9381-B698C6E7DB1F}" type="sibTrans" cxnId="{F9BF4510-7365-4E98-BB93-27B29471DD28}">
      <dgm:prSet/>
      <dgm:spPr/>
      <dgm:t>
        <a:bodyPr/>
        <a:lstStyle/>
        <a:p>
          <a:endParaRPr lang="en-US"/>
        </a:p>
      </dgm:t>
    </dgm:pt>
    <dgm:pt modelId="{A48FC065-F88D-44C8-A2B2-2F7FE2D2B09E}" type="pres">
      <dgm:prSet presAssocID="{5CC193C7-8066-48F5-A7F9-704B12A3D3FF}" presName="diagram" presStyleCnt="0">
        <dgm:presLayoutVars>
          <dgm:chPref val="1"/>
          <dgm:dir/>
          <dgm:animOne val="branch"/>
          <dgm:animLvl val="lvl"/>
          <dgm:resizeHandles/>
        </dgm:presLayoutVars>
      </dgm:prSet>
      <dgm:spPr/>
    </dgm:pt>
    <dgm:pt modelId="{B6BE5E8F-96C9-46E6-B299-3D2A2026A1A4}" type="pres">
      <dgm:prSet presAssocID="{B250BED6-D713-43E0-A570-76E5221A5ED4}" presName="root" presStyleCnt="0"/>
      <dgm:spPr/>
    </dgm:pt>
    <dgm:pt modelId="{330049CE-E845-4B37-B6F3-8928E6AF8036}" type="pres">
      <dgm:prSet presAssocID="{B250BED6-D713-43E0-A570-76E5221A5ED4}" presName="rootComposite" presStyleCnt="0"/>
      <dgm:spPr/>
    </dgm:pt>
    <dgm:pt modelId="{ED6174D2-7C6C-4E43-B2D5-7FF46EC587DB}" type="pres">
      <dgm:prSet presAssocID="{B250BED6-D713-43E0-A570-76E5221A5ED4}" presName="rootText" presStyleLbl="node1" presStyleIdx="0" presStyleCnt="2"/>
      <dgm:spPr/>
    </dgm:pt>
    <dgm:pt modelId="{FD19F93C-135B-4D9D-BD2B-9BA6388CD530}" type="pres">
      <dgm:prSet presAssocID="{B250BED6-D713-43E0-A570-76E5221A5ED4}" presName="rootConnector" presStyleLbl="node1" presStyleIdx="0" presStyleCnt="2"/>
      <dgm:spPr/>
    </dgm:pt>
    <dgm:pt modelId="{FF81CE8A-8D96-42DA-B31F-926E8894137A}" type="pres">
      <dgm:prSet presAssocID="{B250BED6-D713-43E0-A570-76E5221A5ED4}" presName="childShape" presStyleCnt="0"/>
      <dgm:spPr/>
    </dgm:pt>
    <dgm:pt modelId="{8C4E3FB4-DC96-44F9-8E3E-E750E109DB56}" type="pres">
      <dgm:prSet presAssocID="{4B9C0AB1-4D1F-4265-AE6C-0C2240E433FE}" presName="root" presStyleCnt="0"/>
      <dgm:spPr/>
    </dgm:pt>
    <dgm:pt modelId="{470E7037-0428-4EE1-AA32-5A952A0A6543}" type="pres">
      <dgm:prSet presAssocID="{4B9C0AB1-4D1F-4265-AE6C-0C2240E433FE}" presName="rootComposite" presStyleCnt="0"/>
      <dgm:spPr/>
    </dgm:pt>
    <dgm:pt modelId="{A81F6B52-DE77-48CA-9B48-155AFE6FFED1}" type="pres">
      <dgm:prSet presAssocID="{4B9C0AB1-4D1F-4265-AE6C-0C2240E433FE}" presName="rootText" presStyleLbl="node1" presStyleIdx="1" presStyleCnt="2"/>
      <dgm:spPr/>
    </dgm:pt>
    <dgm:pt modelId="{C68F97E8-DF42-41D7-9E96-376E05F11572}" type="pres">
      <dgm:prSet presAssocID="{4B9C0AB1-4D1F-4265-AE6C-0C2240E433FE}" presName="rootConnector" presStyleLbl="node1" presStyleIdx="1" presStyleCnt="2"/>
      <dgm:spPr/>
    </dgm:pt>
    <dgm:pt modelId="{7576C9FC-8A81-484B-9AEA-54A9CB2C557B}" type="pres">
      <dgm:prSet presAssocID="{4B9C0AB1-4D1F-4265-AE6C-0C2240E433FE}" presName="childShape" presStyleCnt="0"/>
      <dgm:spPr/>
    </dgm:pt>
  </dgm:ptLst>
  <dgm:cxnLst>
    <dgm:cxn modelId="{DB1E5A06-E266-47F0-A76E-B1765F3AD33D}" type="presOf" srcId="{5CC193C7-8066-48F5-A7F9-704B12A3D3FF}" destId="{A48FC065-F88D-44C8-A2B2-2F7FE2D2B09E}" srcOrd="0" destOrd="0" presId="urn:microsoft.com/office/officeart/2005/8/layout/hierarchy3"/>
    <dgm:cxn modelId="{F9BF4510-7365-4E98-BB93-27B29471DD28}" srcId="{5CC193C7-8066-48F5-A7F9-704B12A3D3FF}" destId="{4B9C0AB1-4D1F-4265-AE6C-0C2240E433FE}" srcOrd="1" destOrd="0" parTransId="{9BE33064-4A67-4981-AF7D-F06C27036EAB}" sibTransId="{BF20E499-0CF6-4D2A-9381-B698C6E7DB1F}"/>
    <dgm:cxn modelId="{CDDBB611-33F7-4D9D-8B0C-79423157A0F9}" type="presOf" srcId="{4B9C0AB1-4D1F-4265-AE6C-0C2240E433FE}" destId="{C68F97E8-DF42-41D7-9E96-376E05F11572}" srcOrd="1" destOrd="0" presId="urn:microsoft.com/office/officeart/2005/8/layout/hierarchy3"/>
    <dgm:cxn modelId="{D5BA131F-EB9E-43ED-AB24-E49622D955D5}" srcId="{5CC193C7-8066-48F5-A7F9-704B12A3D3FF}" destId="{B250BED6-D713-43E0-A570-76E5221A5ED4}" srcOrd="0" destOrd="0" parTransId="{CA78AB15-531F-4A71-8AB0-53F32A78E479}" sibTransId="{598C98BF-F111-4ABC-B4D4-093D77AAEE72}"/>
    <dgm:cxn modelId="{69127F6B-DC97-4BA1-8CCF-27E2A228C2A8}" type="presOf" srcId="{4B9C0AB1-4D1F-4265-AE6C-0C2240E433FE}" destId="{A81F6B52-DE77-48CA-9B48-155AFE6FFED1}" srcOrd="0" destOrd="0" presId="urn:microsoft.com/office/officeart/2005/8/layout/hierarchy3"/>
    <dgm:cxn modelId="{F5C1D188-FA54-4F8B-9F2F-8EF0CA8824DF}" type="presOf" srcId="{B250BED6-D713-43E0-A570-76E5221A5ED4}" destId="{ED6174D2-7C6C-4E43-B2D5-7FF46EC587DB}" srcOrd="0" destOrd="0" presId="urn:microsoft.com/office/officeart/2005/8/layout/hierarchy3"/>
    <dgm:cxn modelId="{D96F83FA-B4F0-40A8-B658-B12B80C007DE}" type="presOf" srcId="{B250BED6-D713-43E0-A570-76E5221A5ED4}" destId="{FD19F93C-135B-4D9D-BD2B-9BA6388CD530}" srcOrd="1" destOrd="0" presId="urn:microsoft.com/office/officeart/2005/8/layout/hierarchy3"/>
    <dgm:cxn modelId="{425D3189-93F1-469E-8082-C8A7C962F4DA}" type="presParOf" srcId="{A48FC065-F88D-44C8-A2B2-2F7FE2D2B09E}" destId="{B6BE5E8F-96C9-46E6-B299-3D2A2026A1A4}" srcOrd="0" destOrd="0" presId="urn:microsoft.com/office/officeart/2005/8/layout/hierarchy3"/>
    <dgm:cxn modelId="{ADD281ED-C870-495F-A5C5-A2F38B07C0AB}" type="presParOf" srcId="{B6BE5E8F-96C9-46E6-B299-3D2A2026A1A4}" destId="{330049CE-E845-4B37-B6F3-8928E6AF8036}" srcOrd="0" destOrd="0" presId="urn:microsoft.com/office/officeart/2005/8/layout/hierarchy3"/>
    <dgm:cxn modelId="{E016CE9D-76B2-41A0-83DA-E78B211804AD}" type="presParOf" srcId="{330049CE-E845-4B37-B6F3-8928E6AF8036}" destId="{ED6174D2-7C6C-4E43-B2D5-7FF46EC587DB}" srcOrd="0" destOrd="0" presId="urn:microsoft.com/office/officeart/2005/8/layout/hierarchy3"/>
    <dgm:cxn modelId="{C919A8B7-C9E2-4296-8FD7-A2E9752BE403}" type="presParOf" srcId="{330049CE-E845-4B37-B6F3-8928E6AF8036}" destId="{FD19F93C-135B-4D9D-BD2B-9BA6388CD530}" srcOrd="1" destOrd="0" presId="urn:microsoft.com/office/officeart/2005/8/layout/hierarchy3"/>
    <dgm:cxn modelId="{8965A15D-9A73-4DA1-9F9E-8F5D77C00205}" type="presParOf" srcId="{B6BE5E8F-96C9-46E6-B299-3D2A2026A1A4}" destId="{FF81CE8A-8D96-42DA-B31F-926E8894137A}" srcOrd="1" destOrd="0" presId="urn:microsoft.com/office/officeart/2005/8/layout/hierarchy3"/>
    <dgm:cxn modelId="{19BD5225-C6BC-4FFC-BF0E-858A1B2490B1}" type="presParOf" srcId="{A48FC065-F88D-44C8-A2B2-2F7FE2D2B09E}" destId="{8C4E3FB4-DC96-44F9-8E3E-E750E109DB56}" srcOrd="1" destOrd="0" presId="urn:microsoft.com/office/officeart/2005/8/layout/hierarchy3"/>
    <dgm:cxn modelId="{907796C3-09AC-4105-8AB6-34D77946EC40}" type="presParOf" srcId="{8C4E3FB4-DC96-44F9-8E3E-E750E109DB56}" destId="{470E7037-0428-4EE1-AA32-5A952A0A6543}" srcOrd="0" destOrd="0" presId="urn:microsoft.com/office/officeart/2005/8/layout/hierarchy3"/>
    <dgm:cxn modelId="{0EFCC3D1-D9AF-4A65-ABAF-8137F3BC9286}" type="presParOf" srcId="{470E7037-0428-4EE1-AA32-5A952A0A6543}" destId="{A81F6B52-DE77-48CA-9B48-155AFE6FFED1}" srcOrd="0" destOrd="0" presId="urn:microsoft.com/office/officeart/2005/8/layout/hierarchy3"/>
    <dgm:cxn modelId="{5D848FC3-27BB-439D-BC85-0C92512BA2AF}" type="presParOf" srcId="{470E7037-0428-4EE1-AA32-5A952A0A6543}" destId="{C68F97E8-DF42-41D7-9E96-376E05F11572}" srcOrd="1" destOrd="0" presId="urn:microsoft.com/office/officeart/2005/8/layout/hierarchy3"/>
    <dgm:cxn modelId="{B5954AB2-4BC9-48BC-9C98-2ABB0005E464}" type="presParOf" srcId="{8C4E3FB4-DC96-44F9-8E3E-E750E109DB56}" destId="{7576C9FC-8A81-484B-9AEA-54A9CB2C557B}"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E74DEDF-B0C5-4582-8268-D81DEBE7B44F}" type="doc">
      <dgm:prSet loTypeId="urn:microsoft.com/office/officeart/2005/8/layout/list1" loCatId="list" qsTypeId="urn:microsoft.com/office/officeart/2005/8/quickstyle/simple4" qsCatId="simple" csTypeId="urn:microsoft.com/office/officeart/2005/8/colors/accent2_2" csCatId="accent2" phldr="1"/>
      <dgm:spPr/>
      <dgm:t>
        <a:bodyPr/>
        <a:lstStyle/>
        <a:p>
          <a:endParaRPr lang="en-US"/>
        </a:p>
      </dgm:t>
    </dgm:pt>
    <dgm:pt modelId="{B5D7CA4D-9EE1-494B-94F9-32C0BDA7A0BB}">
      <dgm:prSet/>
      <dgm:spPr/>
      <dgm:t>
        <a:bodyPr/>
        <a:lstStyle/>
        <a:p>
          <a:r>
            <a:rPr lang="en-US" dirty="0"/>
            <a:t>2 or more of your strengths</a:t>
          </a:r>
        </a:p>
      </dgm:t>
    </dgm:pt>
    <dgm:pt modelId="{9502350D-B1F7-4056-BC9E-61B9F962FBF1}" type="parTrans" cxnId="{0ACFB2EE-018A-42AD-9881-D5FB77F461F4}">
      <dgm:prSet/>
      <dgm:spPr/>
      <dgm:t>
        <a:bodyPr/>
        <a:lstStyle/>
        <a:p>
          <a:endParaRPr lang="en-US"/>
        </a:p>
      </dgm:t>
    </dgm:pt>
    <dgm:pt modelId="{C0B2D7DF-80E1-473E-B7A1-7111599F38EB}" type="sibTrans" cxnId="{0ACFB2EE-018A-42AD-9881-D5FB77F461F4}">
      <dgm:prSet/>
      <dgm:spPr/>
      <dgm:t>
        <a:bodyPr/>
        <a:lstStyle/>
        <a:p>
          <a:endParaRPr lang="en-US"/>
        </a:p>
      </dgm:t>
    </dgm:pt>
    <dgm:pt modelId="{77BEA480-37DF-4BC7-A899-CF8A177AE9D1}">
      <dgm:prSet/>
      <dgm:spPr/>
      <dgm:t>
        <a:bodyPr/>
        <a:lstStyle/>
        <a:p>
          <a:r>
            <a:rPr lang="en-US"/>
            <a:t>Talents/Skills: </a:t>
          </a:r>
          <a:r>
            <a:rPr lang="en-US" i="1"/>
            <a:t>“I can sing”</a:t>
          </a:r>
          <a:endParaRPr lang="en-US"/>
        </a:p>
      </dgm:t>
    </dgm:pt>
    <dgm:pt modelId="{767D3AE0-BA1D-411B-9551-DCE6047C6835}" type="parTrans" cxnId="{A23CE735-0229-48DC-B270-D77707C5E399}">
      <dgm:prSet/>
      <dgm:spPr/>
      <dgm:t>
        <a:bodyPr/>
        <a:lstStyle/>
        <a:p>
          <a:endParaRPr lang="en-US"/>
        </a:p>
      </dgm:t>
    </dgm:pt>
    <dgm:pt modelId="{68BC10B7-B066-426A-ACEE-610892D8729C}" type="sibTrans" cxnId="{A23CE735-0229-48DC-B270-D77707C5E399}">
      <dgm:prSet/>
      <dgm:spPr/>
      <dgm:t>
        <a:bodyPr/>
        <a:lstStyle/>
        <a:p>
          <a:endParaRPr lang="en-US"/>
        </a:p>
      </dgm:t>
    </dgm:pt>
    <dgm:pt modelId="{120A7D69-B8AC-410A-A767-7376B0559F8F}">
      <dgm:prSet/>
      <dgm:spPr/>
      <dgm:t>
        <a:bodyPr/>
        <a:lstStyle/>
        <a:p>
          <a:r>
            <a:rPr lang="en-US"/>
            <a:t>Qualities: </a:t>
          </a:r>
          <a:r>
            <a:rPr lang="en-US" i="1"/>
            <a:t>“I am honest”</a:t>
          </a:r>
          <a:endParaRPr lang="en-US"/>
        </a:p>
      </dgm:t>
    </dgm:pt>
    <dgm:pt modelId="{01A59B51-EED4-4543-9A6F-0AAF00753670}" type="parTrans" cxnId="{24E04097-7FFA-4DF6-8D0C-251EF1F3F182}">
      <dgm:prSet/>
      <dgm:spPr/>
      <dgm:t>
        <a:bodyPr/>
        <a:lstStyle/>
        <a:p>
          <a:endParaRPr lang="en-US"/>
        </a:p>
      </dgm:t>
    </dgm:pt>
    <dgm:pt modelId="{A8C66F86-95E0-41C0-B1F4-B04934CA435F}" type="sibTrans" cxnId="{24E04097-7FFA-4DF6-8D0C-251EF1F3F182}">
      <dgm:prSet/>
      <dgm:spPr/>
      <dgm:t>
        <a:bodyPr/>
        <a:lstStyle/>
        <a:p>
          <a:endParaRPr lang="en-US"/>
        </a:p>
      </dgm:t>
    </dgm:pt>
    <dgm:pt modelId="{9C270D2E-A7DF-4710-BD27-AB7795D60A5C}">
      <dgm:prSet/>
      <dgm:spPr/>
      <dgm:t>
        <a:bodyPr/>
        <a:lstStyle/>
        <a:p>
          <a:r>
            <a:rPr lang="en-US" i="0" dirty="0"/>
            <a:t>Others</a:t>
          </a:r>
        </a:p>
      </dgm:t>
    </dgm:pt>
    <dgm:pt modelId="{5CE9A91B-48FD-412F-B974-679F0C25C5CA}" type="parTrans" cxnId="{0C8AF305-0E46-400F-A8BA-41DEFF08B9AE}">
      <dgm:prSet/>
      <dgm:spPr/>
      <dgm:t>
        <a:bodyPr/>
        <a:lstStyle/>
        <a:p>
          <a:endParaRPr lang="en-US"/>
        </a:p>
      </dgm:t>
    </dgm:pt>
    <dgm:pt modelId="{6B69A378-EDB3-4BA8-AAF2-ACD17A3EE3B5}" type="sibTrans" cxnId="{0C8AF305-0E46-400F-A8BA-41DEFF08B9AE}">
      <dgm:prSet/>
      <dgm:spPr/>
      <dgm:t>
        <a:bodyPr/>
        <a:lstStyle/>
        <a:p>
          <a:endParaRPr lang="en-US"/>
        </a:p>
      </dgm:t>
    </dgm:pt>
    <dgm:pt modelId="{FACCD3BC-14D5-404A-B4E1-B3053DBCE1FC}">
      <dgm:prSet/>
      <dgm:spPr/>
      <dgm:t>
        <a:bodyPr/>
        <a:lstStyle/>
        <a:p>
          <a:r>
            <a:rPr lang="en-US" dirty="0"/>
            <a:t>2 or more of your Weaknesses</a:t>
          </a:r>
        </a:p>
      </dgm:t>
    </dgm:pt>
    <dgm:pt modelId="{19ACAE7D-817C-48D8-9572-2404119DED67}" type="parTrans" cxnId="{68CCF5C4-1D16-465D-B038-742171162246}">
      <dgm:prSet/>
      <dgm:spPr/>
      <dgm:t>
        <a:bodyPr/>
        <a:lstStyle/>
        <a:p>
          <a:endParaRPr lang="en-US"/>
        </a:p>
      </dgm:t>
    </dgm:pt>
    <dgm:pt modelId="{008F088A-4B40-42D7-8FC4-EF30C4BDDE7B}" type="sibTrans" cxnId="{68CCF5C4-1D16-465D-B038-742171162246}">
      <dgm:prSet/>
      <dgm:spPr/>
      <dgm:t>
        <a:bodyPr/>
        <a:lstStyle/>
        <a:p>
          <a:endParaRPr lang="en-US"/>
        </a:p>
      </dgm:t>
    </dgm:pt>
    <dgm:pt modelId="{C4AEF37D-7EF4-41D7-BF77-EA33ED6B4352}">
      <dgm:prSet/>
      <dgm:spPr/>
      <dgm:t>
        <a:bodyPr/>
        <a:lstStyle/>
        <a:p>
          <a:r>
            <a:rPr lang="en-US"/>
            <a:t>Qualities/talents you want to have but don’t have</a:t>
          </a:r>
        </a:p>
      </dgm:t>
    </dgm:pt>
    <dgm:pt modelId="{2CCABDEA-3EFA-4B77-9332-939C25D20B49}" type="parTrans" cxnId="{E1731BA0-747B-44AD-B45A-19A1D74DE587}">
      <dgm:prSet/>
      <dgm:spPr/>
      <dgm:t>
        <a:bodyPr/>
        <a:lstStyle/>
        <a:p>
          <a:endParaRPr lang="en-US"/>
        </a:p>
      </dgm:t>
    </dgm:pt>
    <dgm:pt modelId="{7AAD00C6-FFE8-4198-BC84-F76FAF5E0379}" type="sibTrans" cxnId="{E1731BA0-747B-44AD-B45A-19A1D74DE587}">
      <dgm:prSet/>
      <dgm:spPr/>
      <dgm:t>
        <a:bodyPr/>
        <a:lstStyle/>
        <a:p>
          <a:endParaRPr lang="en-US"/>
        </a:p>
      </dgm:t>
    </dgm:pt>
    <dgm:pt modelId="{2D557B3C-881B-44A1-A3BE-A75E199C4505}">
      <dgm:prSet/>
      <dgm:spPr/>
      <dgm:t>
        <a:bodyPr/>
        <a:lstStyle/>
        <a:p>
          <a:r>
            <a:rPr lang="en-US" dirty="0"/>
            <a:t>Those you have but don’t want to have</a:t>
          </a:r>
        </a:p>
      </dgm:t>
    </dgm:pt>
    <dgm:pt modelId="{0A1C449B-6688-43FB-972C-5D4C8C427418}" type="parTrans" cxnId="{1A38B816-B0D8-4A4E-B486-2CCE82CBD49E}">
      <dgm:prSet/>
      <dgm:spPr/>
      <dgm:t>
        <a:bodyPr/>
        <a:lstStyle/>
        <a:p>
          <a:endParaRPr lang="en-US"/>
        </a:p>
      </dgm:t>
    </dgm:pt>
    <dgm:pt modelId="{983EFD47-609B-49B0-BE41-C0AB0FD7BC1A}" type="sibTrans" cxnId="{1A38B816-B0D8-4A4E-B486-2CCE82CBD49E}">
      <dgm:prSet/>
      <dgm:spPr/>
      <dgm:t>
        <a:bodyPr/>
        <a:lstStyle/>
        <a:p>
          <a:endParaRPr lang="en-US"/>
        </a:p>
      </dgm:t>
    </dgm:pt>
    <dgm:pt modelId="{96E52546-EABC-42BA-A21F-FC68EDB68455}">
      <dgm:prSet/>
      <dgm:spPr/>
      <dgm:t>
        <a:bodyPr/>
        <a:lstStyle/>
        <a:p>
          <a:r>
            <a:rPr lang="en-US" dirty="0"/>
            <a:t>Others</a:t>
          </a:r>
        </a:p>
      </dgm:t>
    </dgm:pt>
    <dgm:pt modelId="{86935B40-9267-433A-99CE-B5B6A160851D}" type="parTrans" cxnId="{997C8DA2-A793-4AB7-A1EF-3C645424E3BC}">
      <dgm:prSet/>
      <dgm:spPr/>
      <dgm:t>
        <a:bodyPr/>
        <a:lstStyle/>
        <a:p>
          <a:endParaRPr lang="en-US"/>
        </a:p>
      </dgm:t>
    </dgm:pt>
    <dgm:pt modelId="{EF20B48F-6CFF-4B0D-B6E0-B9C08462DA2B}" type="sibTrans" cxnId="{997C8DA2-A793-4AB7-A1EF-3C645424E3BC}">
      <dgm:prSet/>
      <dgm:spPr/>
      <dgm:t>
        <a:bodyPr/>
        <a:lstStyle/>
        <a:p>
          <a:endParaRPr lang="en-US"/>
        </a:p>
      </dgm:t>
    </dgm:pt>
    <dgm:pt modelId="{F5439308-3C0C-464C-80A8-425431593D61}" type="pres">
      <dgm:prSet presAssocID="{EE74DEDF-B0C5-4582-8268-D81DEBE7B44F}" presName="linear" presStyleCnt="0">
        <dgm:presLayoutVars>
          <dgm:dir/>
          <dgm:animLvl val="lvl"/>
          <dgm:resizeHandles val="exact"/>
        </dgm:presLayoutVars>
      </dgm:prSet>
      <dgm:spPr/>
    </dgm:pt>
    <dgm:pt modelId="{14598BB8-A23A-45FF-83DD-EAA493CDAF06}" type="pres">
      <dgm:prSet presAssocID="{B5D7CA4D-9EE1-494B-94F9-32C0BDA7A0BB}" presName="parentLin" presStyleCnt="0"/>
      <dgm:spPr/>
    </dgm:pt>
    <dgm:pt modelId="{B4344BC5-65E5-4830-9235-662A498BF313}" type="pres">
      <dgm:prSet presAssocID="{B5D7CA4D-9EE1-494B-94F9-32C0BDA7A0BB}" presName="parentLeftMargin" presStyleLbl="node1" presStyleIdx="0" presStyleCnt="2"/>
      <dgm:spPr/>
    </dgm:pt>
    <dgm:pt modelId="{F83808A9-3184-40AE-885B-91B05F429BA3}" type="pres">
      <dgm:prSet presAssocID="{B5D7CA4D-9EE1-494B-94F9-32C0BDA7A0BB}" presName="parentText" presStyleLbl="node1" presStyleIdx="0" presStyleCnt="2" custLinFactNeighborY="-54631">
        <dgm:presLayoutVars>
          <dgm:chMax val="0"/>
          <dgm:bulletEnabled val="1"/>
        </dgm:presLayoutVars>
      </dgm:prSet>
      <dgm:spPr/>
    </dgm:pt>
    <dgm:pt modelId="{284F3AD6-2135-4B81-9D0C-21A864A1D976}" type="pres">
      <dgm:prSet presAssocID="{B5D7CA4D-9EE1-494B-94F9-32C0BDA7A0BB}" presName="negativeSpace" presStyleCnt="0"/>
      <dgm:spPr/>
    </dgm:pt>
    <dgm:pt modelId="{E9848FD4-D759-4109-B5D3-F5C26DF7CFD0}" type="pres">
      <dgm:prSet presAssocID="{B5D7CA4D-9EE1-494B-94F9-32C0BDA7A0BB}" presName="childText" presStyleLbl="conFgAcc1" presStyleIdx="0" presStyleCnt="2">
        <dgm:presLayoutVars>
          <dgm:bulletEnabled val="1"/>
        </dgm:presLayoutVars>
      </dgm:prSet>
      <dgm:spPr/>
    </dgm:pt>
    <dgm:pt modelId="{D020CFDE-F4C2-49F8-A271-495C9F360D53}" type="pres">
      <dgm:prSet presAssocID="{C0B2D7DF-80E1-473E-B7A1-7111599F38EB}" presName="spaceBetweenRectangles" presStyleCnt="0"/>
      <dgm:spPr/>
    </dgm:pt>
    <dgm:pt modelId="{CB20A91B-142E-44DF-96CC-2AF8427AFB6A}" type="pres">
      <dgm:prSet presAssocID="{FACCD3BC-14D5-404A-B4E1-B3053DBCE1FC}" presName="parentLin" presStyleCnt="0"/>
      <dgm:spPr/>
    </dgm:pt>
    <dgm:pt modelId="{5A07B63C-6356-471D-8981-DCD82D348069}" type="pres">
      <dgm:prSet presAssocID="{FACCD3BC-14D5-404A-B4E1-B3053DBCE1FC}" presName="parentLeftMargin" presStyleLbl="node1" presStyleIdx="0" presStyleCnt="2"/>
      <dgm:spPr/>
    </dgm:pt>
    <dgm:pt modelId="{8DAE702C-39F3-460C-BD21-270A121F5765}" type="pres">
      <dgm:prSet presAssocID="{FACCD3BC-14D5-404A-B4E1-B3053DBCE1FC}" presName="parentText" presStyleLbl="node1" presStyleIdx="1" presStyleCnt="2">
        <dgm:presLayoutVars>
          <dgm:chMax val="0"/>
          <dgm:bulletEnabled val="1"/>
        </dgm:presLayoutVars>
      </dgm:prSet>
      <dgm:spPr/>
    </dgm:pt>
    <dgm:pt modelId="{8D8BCA5C-A4C4-4238-BDF3-4285711B13BE}" type="pres">
      <dgm:prSet presAssocID="{FACCD3BC-14D5-404A-B4E1-B3053DBCE1FC}" presName="negativeSpace" presStyleCnt="0"/>
      <dgm:spPr/>
    </dgm:pt>
    <dgm:pt modelId="{A001EA26-A38A-47F6-ABEC-A7F42C6053AC}" type="pres">
      <dgm:prSet presAssocID="{FACCD3BC-14D5-404A-B4E1-B3053DBCE1FC}" presName="childText" presStyleLbl="conFgAcc1" presStyleIdx="1" presStyleCnt="2">
        <dgm:presLayoutVars>
          <dgm:bulletEnabled val="1"/>
        </dgm:presLayoutVars>
      </dgm:prSet>
      <dgm:spPr/>
    </dgm:pt>
  </dgm:ptLst>
  <dgm:cxnLst>
    <dgm:cxn modelId="{0C8AF305-0E46-400F-A8BA-41DEFF08B9AE}" srcId="{B5D7CA4D-9EE1-494B-94F9-32C0BDA7A0BB}" destId="{9C270D2E-A7DF-4710-BD27-AB7795D60A5C}" srcOrd="2" destOrd="0" parTransId="{5CE9A91B-48FD-412F-B974-679F0C25C5CA}" sibTransId="{6B69A378-EDB3-4BA8-AAF2-ACD17A3EE3B5}"/>
    <dgm:cxn modelId="{1A38B816-B0D8-4A4E-B486-2CCE82CBD49E}" srcId="{FACCD3BC-14D5-404A-B4E1-B3053DBCE1FC}" destId="{2D557B3C-881B-44A1-A3BE-A75E199C4505}" srcOrd="1" destOrd="0" parTransId="{0A1C449B-6688-43FB-972C-5D4C8C427418}" sibTransId="{983EFD47-609B-49B0-BE41-C0AB0FD7BC1A}"/>
    <dgm:cxn modelId="{37AAC625-03E6-4F62-AD3F-361C0E621D89}" type="presOf" srcId="{C4AEF37D-7EF4-41D7-BF77-EA33ED6B4352}" destId="{A001EA26-A38A-47F6-ABEC-A7F42C6053AC}" srcOrd="0" destOrd="0" presId="urn:microsoft.com/office/officeart/2005/8/layout/list1"/>
    <dgm:cxn modelId="{1AC0C729-899E-4B33-8366-EBAD4E800627}" type="presOf" srcId="{B5D7CA4D-9EE1-494B-94F9-32C0BDA7A0BB}" destId="{F83808A9-3184-40AE-885B-91B05F429BA3}" srcOrd="1" destOrd="0" presId="urn:microsoft.com/office/officeart/2005/8/layout/list1"/>
    <dgm:cxn modelId="{A23CE735-0229-48DC-B270-D77707C5E399}" srcId="{B5D7CA4D-9EE1-494B-94F9-32C0BDA7A0BB}" destId="{77BEA480-37DF-4BC7-A899-CF8A177AE9D1}" srcOrd="0" destOrd="0" parTransId="{767D3AE0-BA1D-411B-9551-DCE6047C6835}" sibTransId="{68BC10B7-B066-426A-ACEE-610892D8729C}"/>
    <dgm:cxn modelId="{A31B515C-DA23-4EA5-B5CD-C668A2AAC57A}" type="presOf" srcId="{77BEA480-37DF-4BC7-A899-CF8A177AE9D1}" destId="{E9848FD4-D759-4109-B5D3-F5C26DF7CFD0}" srcOrd="0" destOrd="0" presId="urn:microsoft.com/office/officeart/2005/8/layout/list1"/>
    <dgm:cxn modelId="{3B62B161-0BE4-432D-BCC6-167ACF03C6E2}" type="presOf" srcId="{96E52546-EABC-42BA-A21F-FC68EDB68455}" destId="{A001EA26-A38A-47F6-ABEC-A7F42C6053AC}" srcOrd="0" destOrd="2" presId="urn:microsoft.com/office/officeart/2005/8/layout/list1"/>
    <dgm:cxn modelId="{CB29B744-5CE2-4074-BFE6-629F55CBB5F9}" type="presOf" srcId="{FACCD3BC-14D5-404A-B4E1-B3053DBCE1FC}" destId="{8DAE702C-39F3-460C-BD21-270A121F5765}" srcOrd="1" destOrd="0" presId="urn:microsoft.com/office/officeart/2005/8/layout/list1"/>
    <dgm:cxn modelId="{1DA2746F-FF1D-4465-B0B1-D418ACACF233}" type="presOf" srcId="{9C270D2E-A7DF-4710-BD27-AB7795D60A5C}" destId="{E9848FD4-D759-4109-B5D3-F5C26DF7CFD0}" srcOrd="0" destOrd="2" presId="urn:microsoft.com/office/officeart/2005/8/layout/list1"/>
    <dgm:cxn modelId="{E6A04582-1416-4309-BA07-D1A7A8DE08DF}" type="presOf" srcId="{FACCD3BC-14D5-404A-B4E1-B3053DBCE1FC}" destId="{5A07B63C-6356-471D-8981-DCD82D348069}" srcOrd="0" destOrd="0" presId="urn:microsoft.com/office/officeart/2005/8/layout/list1"/>
    <dgm:cxn modelId="{6D15498E-5C3C-450D-9746-690E8E54FE0F}" type="presOf" srcId="{B5D7CA4D-9EE1-494B-94F9-32C0BDA7A0BB}" destId="{B4344BC5-65E5-4830-9235-662A498BF313}" srcOrd="0" destOrd="0" presId="urn:microsoft.com/office/officeart/2005/8/layout/list1"/>
    <dgm:cxn modelId="{24E04097-7FFA-4DF6-8D0C-251EF1F3F182}" srcId="{B5D7CA4D-9EE1-494B-94F9-32C0BDA7A0BB}" destId="{120A7D69-B8AC-410A-A767-7376B0559F8F}" srcOrd="1" destOrd="0" parTransId="{01A59B51-EED4-4543-9A6F-0AAF00753670}" sibTransId="{A8C66F86-95E0-41C0-B1F4-B04934CA435F}"/>
    <dgm:cxn modelId="{E1731BA0-747B-44AD-B45A-19A1D74DE587}" srcId="{FACCD3BC-14D5-404A-B4E1-B3053DBCE1FC}" destId="{C4AEF37D-7EF4-41D7-BF77-EA33ED6B4352}" srcOrd="0" destOrd="0" parTransId="{2CCABDEA-3EFA-4B77-9332-939C25D20B49}" sibTransId="{7AAD00C6-FFE8-4198-BC84-F76FAF5E0379}"/>
    <dgm:cxn modelId="{997C8DA2-A793-4AB7-A1EF-3C645424E3BC}" srcId="{FACCD3BC-14D5-404A-B4E1-B3053DBCE1FC}" destId="{96E52546-EABC-42BA-A21F-FC68EDB68455}" srcOrd="2" destOrd="0" parTransId="{86935B40-9267-433A-99CE-B5B6A160851D}" sibTransId="{EF20B48F-6CFF-4B0D-B6E0-B9C08462DA2B}"/>
    <dgm:cxn modelId="{631CEDB0-CA4D-489D-9013-E19D37B4E8E5}" type="presOf" srcId="{EE74DEDF-B0C5-4582-8268-D81DEBE7B44F}" destId="{F5439308-3C0C-464C-80A8-425431593D61}" srcOrd="0" destOrd="0" presId="urn:microsoft.com/office/officeart/2005/8/layout/list1"/>
    <dgm:cxn modelId="{68CCF5C4-1D16-465D-B038-742171162246}" srcId="{EE74DEDF-B0C5-4582-8268-D81DEBE7B44F}" destId="{FACCD3BC-14D5-404A-B4E1-B3053DBCE1FC}" srcOrd="1" destOrd="0" parTransId="{19ACAE7D-817C-48D8-9572-2404119DED67}" sibTransId="{008F088A-4B40-42D7-8FC4-EF30C4BDDE7B}"/>
    <dgm:cxn modelId="{0ACFB2EE-018A-42AD-9881-D5FB77F461F4}" srcId="{EE74DEDF-B0C5-4582-8268-D81DEBE7B44F}" destId="{B5D7CA4D-9EE1-494B-94F9-32C0BDA7A0BB}" srcOrd="0" destOrd="0" parTransId="{9502350D-B1F7-4056-BC9E-61B9F962FBF1}" sibTransId="{C0B2D7DF-80E1-473E-B7A1-7111599F38EB}"/>
    <dgm:cxn modelId="{CB0621F4-0DDA-42A4-AF29-1407C98C5381}" type="presOf" srcId="{120A7D69-B8AC-410A-A767-7376B0559F8F}" destId="{E9848FD4-D759-4109-B5D3-F5C26DF7CFD0}" srcOrd="0" destOrd="1" presId="urn:microsoft.com/office/officeart/2005/8/layout/list1"/>
    <dgm:cxn modelId="{A30747F4-8E55-4C3A-9D91-7605412D8BD2}" type="presOf" srcId="{2D557B3C-881B-44A1-A3BE-A75E199C4505}" destId="{A001EA26-A38A-47F6-ABEC-A7F42C6053AC}" srcOrd="0" destOrd="1" presId="urn:microsoft.com/office/officeart/2005/8/layout/list1"/>
    <dgm:cxn modelId="{44230837-4544-42E9-A445-C426FD42B008}" type="presParOf" srcId="{F5439308-3C0C-464C-80A8-425431593D61}" destId="{14598BB8-A23A-45FF-83DD-EAA493CDAF06}" srcOrd="0" destOrd="0" presId="urn:microsoft.com/office/officeart/2005/8/layout/list1"/>
    <dgm:cxn modelId="{A8653909-6813-4649-BE9C-6CDD1E38400F}" type="presParOf" srcId="{14598BB8-A23A-45FF-83DD-EAA493CDAF06}" destId="{B4344BC5-65E5-4830-9235-662A498BF313}" srcOrd="0" destOrd="0" presId="urn:microsoft.com/office/officeart/2005/8/layout/list1"/>
    <dgm:cxn modelId="{52DAC3B5-9ED2-4CE4-A12B-F77249046E03}" type="presParOf" srcId="{14598BB8-A23A-45FF-83DD-EAA493CDAF06}" destId="{F83808A9-3184-40AE-885B-91B05F429BA3}" srcOrd="1" destOrd="0" presId="urn:microsoft.com/office/officeart/2005/8/layout/list1"/>
    <dgm:cxn modelId="{13023C07-D68B-4DB7-949F-72D6D16123F9}" type="presParOf" srcId="{F5439308-3C0C-464C-80A8-425431593D61}" destId="{284F3AD6-2135-4B81-9D0C-21A864A1D976}" srcOrd="1" destOrd="0" presId="urn:microsoft.com/office/officeart/2005/8/layout/list1"/>
    <dgm:cxn modelId="{C205287F-C4ED-4481-9DCA-84A250DAFCC0}" type="presParOf" srcId="{F5439308-3C0C-464C-80A8-425431593D61}" destId="{E9848FD4-D759-4109-B5D3-F5C26DF7CFD0}" srcOrd="2" destOrd="0" presId="urn:microsoft.com/office/officeart/2005/8/layout/list1"/>
    <dgm:cxn modelId="{FBC7DE6A-AD42-4A71-9E74-F950D476B1BB}" type="presParOf" srcId="{F5439308-3C0C-464C-80A8-425431593D61}" destId="{D020CFDE-F4C2-49F8-A271-495C9F360D53}" srcOrd="3" destOrd="0" presId="urn:microsoft.com/office/officeart/2005/8/layout/list1"/>
    <dgm:cxn modelId="{D0D85FE8-A673-4774-8BD8-E1D2FAFB4BA4}" type="presParOf" srcId="{F5439308-3C0C-464C-80A8-425431593D61}" destId="{CB20A91B-142E-44DF-96CC-2AF8427AFB6A}" srcOrd="4" destOrd="0" presId="urn:microsoft.com/office/officeart/2005/8/layout/list1"/>
    <dgm:cxn modelId="{7B05AB32-7ACE-468D-8175-B4146B225DEE}" type="presParOf" srcId="{CB20A91B-142E-44DF-96CC-2AF8427AFB6A}" destId="{5A07B63C-6356-471D-8981-DCD82D348069}" srcOrd="0" destOrd="0" presId="urn:microsoft.com/office/officeart/2005/8/layout/list1"/>
    <dgm:cxn modelId="{5E45F612-9C39-4F0D-8370-8DB50D466D9B}" type="presParOf" srcId="{CB20A91B-142E-44DF-96CC-2AF8427AFB6A}" destId="{8DAE702C-39F3-460C-BD21-270A121F5765}" srcOrd="1" destOrd="0" presId="urn:microsoft.com/office/officeart/2005/8/layout/list1"/>
    <dgm:cxn modelId="{3248B3E3-CF4B-4106-89A5-CBB7EF36A915}" type="presParOf" srcId="{F5439308-3C0C-464C-80A8-425431593D61}" destId="{8D8BCA5C-A4C4-4238-BDF3-4285711B13BE}" srcOrd="5" destOrd="0" presId="urn:microsoft.com/office/officeart/2005/8/layout/list1"/>
    <dgm:cxn modelId="{00EBB49F-15CB-41C9-8537-C81790D3EA50}" type="presParOf" srcId="{F5439308-3C0C-464C-80A8-425431593D61}" destId="{A001EA26-A38A-47F6-ABEC-A7F42C6053AC}"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CA2360-A089-48A6-A387-A078F2379E55}">
      <dsp:nvSpPr>
        <dsp:cNvPr id="0" name=""/>
        <dsp:cNvSpPr/>
      </dsp:nvSpPr>
      <dsp:spPr>
        <a:xfrm>
          <a:off x="1743270" y="34"/>
          <a:ext cx="2782497" cy="2782497"/>
        </a:xfrm>
        <a:prstGeom prst="downArrow">
          <a:avLst>
            <a:gd name="adj1" fmla="val 50000"/>
            <a:gd name="adj2" fmla="val 35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kern="1200" baseline="0"/>
            <a:t>BIG</a:t>
          </a:r>
          <a:endParaRPr lang="en-US" sz="2900" kern="1200"/>
        </a:p>
      </dsp:txBody>
      <dsp:txXfrm>
        <a:off x="2438894" y="34"/>
        <a:ext cx="1391249" cy="2295560"/>
      </dsp:txXfrm>
    </dsp:sp>
    <dsp:sp modelId="{56B7F03C-0C0A-4BDC-A53A-23A206AF35B6}">
      <dsp:nvSpPr>
        <dsp:cNvPr id="0" name=""/>
        <dsp:cNvSpPr/>
      </dsp:nvSpPr>
      <dsp:spPr>
        <a:xfrm rot="7200000">
          <a:off x="3353822" y="2789593"/>
          <a:ext cx="2782497" cy="2782497"/>
        </a:xfrm>
        <a:prstGeom prst="downArrow">
          <a:avLst>
            <a:gd name="adj1" fmla="val 50000"/>
            <a:gd name="adj2" fmla="val 35000"/>
          </a:avLst>
        </a:prstGeom>
        <a:solidFill>
          <a:schemeClr val="accent2">
            <a:hueOff val="-4399227"/>
            <a:satOff val="0"/>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kern="1200" baseline="0"/>
            <a:t>GROWING</a:t>
          </a:r>
          <a:endParaRPr lang="en-US" sz="2900" kern="1200"/>
        </a:p>
      </dsp:txBody>
      <dsp:txXfrm rot="-5400000">
        <a:off x="3808141" y="3606951"/>
        <a:ext cx="2295560" cy="1391249"/>
      </dsp:txXfrm>
    </dsp:sp>
    <dsp:sp modelId="{40CF07FB-D11C-4195-87D7-79495D379009}">
      <dsp:nvSpPr>
        <dsp:cNvPr id="0" name=""/>
        <dsp:cNvSpPr/>
      </dsp:nvSpPr>
      <dsp:spPr>
        <a:xfrm rot="14400000">
          <a:off x="132717" y="2789593"/>
          <a:ext cx="2782497" cy="2782497"/>
        </a:xfrm>
        <a:prstGeom prst="downArrow">
          <a:avLst>
            <a:gd name="adj1" fmla="val 50000"/>
            <a:gd name="adj2" fmla="val 35000"/>
          </a:avLst>
        </a:prstGeom>
        <a:solidFill>
          <a:schemeClr val="accent2">
            <a:hueOff val="-8798453"/>
            <a:satOff val="0"/>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kern="1200" baseline="0" dirty="0"/>
            <a:t>COMPLEX</a:t>
          </a:r>
          <a:endParaRPr lang="en-US" sz="2900" kern="1200" dirty="0"/>
        </a:p>
      </dsp:txBody>
      <dsp:txXfrm rot="5400000">
        <a:off x="165336" y="3606951"/>
        <a:ext cx="2295560" cy="13912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174D2-7C6C-4E43-B2D5-7FF46EC587DB}">
      <dsp:nvSpPr>
        <dsp:cNvPr id="0" name=""/>
        <dsp:cNvSpPr/>
      </dsp:nvSpPr>
      <dsp:spPr>
        <a:xfrm>
          <a:off x="1172" y="370902"/>
          <a:ext cx="4266156" cy="2133078"/>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9535" tIns="59690" rIns="89535" bIns="59690" numCol="1" spcCol="1270" anchor="ctr" anchorCtr="0">
          <a:noAutofit/>
        </a:bodyPr>
        <a:lstStyle/>
        <a:p>
          <a:pPr marL="0" lvl="0" indent="0" algn="ctr" defTabSz="2089150">
            <a:lnSpc>
              <a:spcPct val="90000"/>
            </a:lnSpc>
            <a:spcBef>
              <a:spcPct val="0"/>
            </a:spcBef>
            <a:spcAft>
              <a:spcPct val="35000"/>
            </a:spcAft>
            <a:buNone/>
          </a:pPr>
          <a:r>
            <a:rPr lang="en-US" sz="4700" kern="1200" baseline="0" dirty="0"/>
            <a:t>Mostly Privately Owned</a:t>
          </a:r>
          <a:endParaRPr lang="en-US" sz="4700" kern="1200" dirty="0"/>
        </a:p>
      </dsp:txBody>
      <dsp:txXfrm>
        <a:off x="63648" y="433378"/>
        <a:ext cx="4141204" cy="2008126"/>
      </dsp:txXfrm>
    </dsp:sp>
    <dsp:sp modelId="{A81F6B52-DE77-48CA-9B48-155AFE6FFED1}">
      <dsp:nvSpPr>
        <dsp:cNvPr id="0" name=""/>
        <dsp:cNvSpPr/>
      </dsp:nvSpPr>
      <dsp:spPr>
        <a:xfrm>
          <a:off x="5333868" y="370902"/>
          <a:ext cx="4266156" cy="2133078"/>
        </a:xfrm>
        <a:prstGeom prst="roundRect">
          <a:avLst>
            <a:gd name="adj" fmla="val 10000"/>
          </a:avLst>
        </a:prstGeom>
        <a:solidFill>
          <a:schemeClr val="accent5">
            <a:hueOff val="-3740894"/>
            <a:satOff val="49438"/>
            <a:lumOff val="-1823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9535" tIns="59690" rIns="89535" bIns="59690" numCol="1" spcCol="1270" anchor="ctr" anchorCtr="0">
          <a:noAutofit/>
        </a:bodyPr>
        <a:lstStyle/>
        <a:p>
          <a:pPr marL="0" lvl="0" indent="0" algn="ctr" defTabSz="2089150">
            <a:lnSpc>
              <a:spcPct val="90000"/>
            </a:lnSpc>
            <a:spcBef>
              <a:spcPct val="0"/>
            </a:spcBef>
            <a:spcAft>
              <a:spcPct val="35000"/>
            </a:spcAft>
            <a:buNone/>
          </a:pPr>
          <a:r>
            <a:rPr lang="en-US" sz="4700" kern="1200" baseline="0"/>
            <a:t>Insurance Driven</a:t>
          </a:r>
          <a:endParaRPr lang="en-US" sz="4700" kern="1200"/>
        </a:p>
      </dsp:txBody>
      <dsp:txXfrm>
        <a:off x="5396344" y="433378"/>
        <a:ext cx="4141204" cy="20081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848FD4-D759-4109-B5D3-F5C26DF7CFD0}">
      <dsp:nvSpPr>
        <dsp:cNvPr id="0" name=""/>
        <dsp:cNvSpPr/>
      </dsp:nvSpPr>
      <dsp:spPr>
        <a:xfrm>
          <a:off x="0" y="398724"/>
          <a:ext cx="6261100" cy="195615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85931" tIns="562356" rIns="485931" bIns="192024" numCol="1" spcCol="1270" anchor="t" anchorCtr="0">
          <a:noAutofit/>
        </a:bodyPr>
        <a:lstStyle/>
        <a:p>
          <a:pPr marL="228600" lvl="1" indent="-228600" algn="l" defTabSz="1200150">
            <a:lnSpc>
              <a:spcPct val="90000"/>
            </a:lnSpc>
            <a:spcBef>
              <a:spcPct val="0"/>
            </a:spcBef>
            <a:spcAft>
              <a:spcPct val="15000"/>
            </a:spcAft>
            <a:buChar char="•"/>
          </a:pPr>
          <a:r>
            <a:rPr lang="en-US" sz="2700" kern="1200"/>
            <a:t>Talents/Skills: </a:t>
          </a:r>
          <a:r>
            <a:rPr lang="en-US" sz="2700" i="1" kern="1200"/>
            <a:t>“I can sing”</a:t>
          </a:r>
          <a:endParaRPr lang="en-US" sz="2700" kern="1200"/>
        </a:p>
        <a:p>
          <a:pPr marL="228600" lvl="1" indent="-228600" algn="l" defTabSz="1200150">
            <a:lnSpc>
              <a:spcPct val="90000"/>
            </a:lnSpc>
            <a:spcBef>
              <a:spcPct val="0"/>
            </a:spcBef>
            <a:spcAft>
              <a:spcPct val="15000"/>
            </a:spcAft>
            <a:buChar char="•"/>
          </a:pPr>
          <a:r>
            <a:rPr lang="en-US" sz="2700" kern="1200"/>
            <a:t>Qualities: </a:t>
          </a:r>
          <a:r>
            <a:rPr lang="en-US" sz="2700" i="1" kern="1200"/>
            <a:t>“I am honest”</a:t>
          </a:r>
          <a:endParaRPr lang="en-US" sz="2700" kern="1200"/>
        </a:p>
        <a:p>
          <a:pPr marL="228600" lvl="1" indent="-228600" algn="l" defTabSz="1200150">
            <a:lnSpc>
              <a:spcPct val="90000"/>
            </a:lnSpc>
            <a:spcBef>
              <a:spcPct val="0"/>
            </a:spcBef>
            <a:spcAft>
              <a:spcPct val="15000"/>
            </a:spcAft>
            <a:buChar char="•"/>
          </a:pPr>
          <a:r>
            <a:rPr lang="en-US" sz="2700" i="0" kern="1200" dirty="0"/>
            <a:t>Others</a:t>
          </a:r>
        </a:p>
      </dsp:txBody>
      <dsp:txXfrm>
        <a:off x="0" y="398724"/>
        <a:ext cx="6261100" cy="1956150"/>
      </dsp:txXfrm>
    </dsp:sp>
    <dsp:sp modelId="{F83808A9-3184-40AE-885B-91B05F429BA3}">
      <dsp:nvSpPr>
        <dsp:cNvPr id="0" name=""/>
        <dsp:cNvSpPr/>
      </dsp:nvSpPr>
      <dsp:spPr>
        <a:xfrm>
          <a:off x="313055" y="0"/>
          <a:ext cx="4382770" cy="79704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5658" tIns="0" rIns="165658" bIns="0" numCol="1" spcCol="1270" anchor="ctr" anchorCtr="0">
          <a:noAutofit/>
        </a:bodyPr>
        <a:lstStyle/>
        <a:p>
          <a:pPr marL="0" lvl="0" indent="0" algn="l" defTabSz="1200150">
            <a:lnSpc>
              <a:spcPct val="90000"/>
            </a:lnSpc>
            <a:spcBef>
              <a:spcPct val="0"/>
            </a:spcBef>
            <a:spcAft>
              <a:spcPct val="35000"/>
            </a:spcAft>
            <a:buNone/>
          </a:pPr>
          <a:r>
            <a:rPr lang="en-US" sz="2700" kern="1200" dirty="0"/>
            <a:t>2 or more of your strengths</a:t>
          </a:r>
        </a:p>
      </dsp:txBody>
      <dsp:txXfrm>
        <a:off x="351963" y="38908"/>
        <a:ext cx="4304954" cy="719224"/>
      </dsp:txXfrm>
    </dsp:sp>
    <dsp:sp modelId="{A001EA26-A38A-47F6-ABEC-A7F42C6053AC}">
      <dsp:nvSpPr>
        <dsp:cNvPr id="0" name=""/>
        <dsp:cNvSpPr/>
      </dsp:nvSpPr>
      <dsp:spPr>
        <a:xfrm>
          <a:off x="0" y="2899194"/>
          <a:ext cx="6261100" cy="2679075"/>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85931" tIns="562356" rIns="485931" bIns="192024" numCol="1" spcCol="1270" anchor="t" anchorCtr="0">
          <a:noAutofit/>
        </a:bodyPr>
        <a:lstStyle/>
        <a:p>
          <a:pPr marL="228600" lvl="1" indent="-228600" algn="l" defTabSz="1200150">
            <a:lnSpc>
              <a:spcPct val="90000"/>
            </a:lnSpc>
            <a:spcBef>
              <a:spcPct val="0"/>
            </a:spcBef>
            <a:spcAft>
              <a:spcPct val="15000"/>
            </a:spcAft>
            <a:buChar char="•"/>
          </a:pPr>
          <a:r>
            <a:rPr lang="en-US" sz="2700" kern="1200"/>
            <a:t>Qualities/talents you want to have but don’t have</a:t>
          </a:r>
        </a:p>
        <a:p>
          <a:pPr marL="228600" lvl="1" indent="-228600" algn="l" defTabSz="1200150">
            <a:lnSpc>
              <a:spcPct val="90000"/>
            </a:lnSpc>
            <a:spcBef>
              <a:spcPct val="0"/>
            </a:spcBef>
            <a:spcAft>
              <a:spcPct val="15000"/>
            </a:spcAft>
            <a:buChar char="•"/>
          </a:pPr>
          <a:r>
            <a:rPr lang="en-US" sz="2700" kern="1200" dirty="0"/>
            <a:t>Those you have but don’t want to have</a:t>
          </a:r>
        </a:p>
        <a:p>
          <a:pPr marL="228600" lvl="1" indent="-228600" algn="l" defTabSz="1200150">
            <a:lnSpc>
              <a:spcPct val="90000"/>
            </a:lnSpc>
            <a:spcBef>
              <a:spcPct val="0"/>
            </a:spcBef>
            <a:spcAft>
              <a:spcPct val="15000"/>
            </a:spcAft>
            <a:buChar char="•"/>
          </a:pPr>
          <a:r>
            <a:rPr lang="en-US" sz="2700" kern="1200" dirty="0"/>
            <a:t>Others</a:t>
          </a:r>
        </a:p>
      </dsp:txBody>
      <dsp:txXfrm>
        <a:off x="0" y="2899194"/>
        <a:ext cx="6261100" cy="2679075"/>
      </dsp:txXfrm>
    </dsp:sp>
    <dsp:sp modelId="{8DAE702C-39F3-460C-BD21-270A121F5765}">
      <dsp:nvSpPr>
        <dsp:cNvPr id="0" name=""/>
        <dsp:cNvSpPr/>
      </dsp:nvSpPr>
      <dsp:spPr>
        <a:xfrm>
          <a:off x="313055" y="2500674"/>
          <a:ext cx="4382770" cy="79704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5658" tIns="0" rIns="165658" bIns="0" numCol="1" spcCol="1270" anchor="ctr" anchorCtr="0">
          <a:noAutofit/>
        </a:bodyPr>
        <a:lstStyle/>
        <a:p>
          <a:pPr marL="0" lvl="0" indent="0" algn="l" defTabSz="1200150">
            <a:lnSpc>
              <a:spcPct val="90000"/>
            </a:lnSpc>
            <a:spcBef>
              <a:spcPct val="0"/>
            </a:spcBef>
            <a:spcAft>
              <a:spcPct val="35000"/>
            </a:spcAft>
            <a:buNone/>
          </a:pPr>
          <a:r>
            <a:rPr lang="en-US" sz="2700" kern="1200" dirty="0"/>
            <a:t>2 or more of your Weaknesses</a:t>
          </a:r>
        </a:p>
      </dsp:txBody>
      <dsp:txXfrm>
        <a:off x="351963" y="2539582"/>
        <a:ext cx="4304954" cy="719224"/>
      </dsp:txXfrm>
    </dsp:sp>
  </dsp:spTree>
</dsp:drawing>
</file>

<file path=ppt/diagrams/layout1.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21BC81-8500-4DD3-AF88-3CBC80701DEB}" type="datetimeFigureOut">
              <a:rPr lang="en-US" smtClean="0"/>
              <a:t>11/19/2021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14F4AF-0F4F-460E-8BC8-8E29C2C66D9D}" type="slidenum">
              <a:rPr lang="en-US" smtClean="0"/>
              <a:t>‹#›</a:t>
            </a:fld>
            <a:endParaRPr lang="en-US"/>
          </a:p>
        </p:txBody>
      </p:sp>
    </p:spTree>
    <p:extLst>
      <p:ext uri="{BB962C8B-B14F-4D97-AF65-F5344CB8AC3E}">
        <p14:creationId xmlns:p14="http://schemas.microsoft.com/office/powerpoint/2010/main" val="164419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4023521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22</a:t>
            </a:fld>
            <a:endParaRPr lang="en-US"/>
          </a:p>
        </p:txBody>
      </p:sp>
    </p:spTree>
    <p:extLst>
      <p:ext uri="{BB962C8B-B14F-4D97-AF65-F5344CB8AC3E}">
        <p14:creationId xmlns:p14="http://schemas.microsoft.com/office/powerpoint/2010/main" val="2115331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32</a:t>
            </a:fld>
            <a:endParaRPr lang="en-US"/>
          </a:p>
        </p:txBody>
      </p:sp>
    </p:spTree>
    <p:extLst>
      <p:ext uri="{BB962C8B-B14F-4D97-AF65-F5344CB8AC3E}">
        <p14:creationId xmlns:p14="http://schemas.microsoft.com/office/powerpoint/2010/main" val="1695837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36</a:t>
            </a:fld>
            <a:endParaRPr lang="en-US"/>
          </a:p>
        </p:txBody>
      </p:sp>
    </p:spTree>
    <p:extLst>
      <p:ext uri="{BB962C8B-B14F-4D97-AF65-F5344CB8AC3E}">
        <p14:creationId xmlns:p14="http://schemas.microsoft.com/office/powerpoint/2010/main" val="4184732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49</a:t>
            </a:fld>
            <a:endParaRPr lang="en-US"/>
          </a:p>
        </p:txBody>
      </p:sp>
    </p:spTree>
    <p:extLst>
      <p:ext uri="{BB962C8B-B14F-4D97-AF65-F5344CB8AC3E}">
        <p14:creationId xmlns:p14="http://schemas.microsoft.com/office/powerpoint/2010/main" val="32315279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Pay for Performance Example:</a:t>
            </a:r>
          </a:p>
          <a:p>
            <a:r>
              <a:rPr lang="en-US" dirty="0"/>
              <a:t>Price of MRI: F4S - 4*200 = 800, which is straightforward</a:t>
            </a:r>
          </a:p>
          <a:p>
            <a:r>
              <a:rPr lang="en-US" dirty="0"/>
              <a:t>P4P – the value of MRI is determined based on different parameters instead of straight claim by claim basis</a:t>
            </a:r>
          </a:p>
          <a:p>
            <a:r>
              <a:rPr lang="en-US" dirty="0"/>
              <a:t>Different systems may have different ways of measuring performance</a:t>
            </a:r>
          </a:p>
          <a:p>
            <a:r>
              <a:rPr lang="en-US" dirty="0"/>
              <a:t>Hence, there won’t be straightforward payment. We need to build systems that support such process</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57</a:t>
            </a:fld>
            <a:endParaRPr lang="en-US"/>
          </a:p>
        </p:txBody>
      </p:sp>
    </p:spTree>
    <p:extLst>
      <p:ext uri="{BB962C8B-B14F-4D97-AF65-F5344CB8AC3E}">
        <p14:creationId xmlns:p14="http://schemas.microsoft.com/office/powerpoint/2010/main" val="589552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15F53-1831-4D46-9B08-911F36B67A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56C82BD-AC70-442B-8DF2-762A595841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7CBB66-8CE1-4CA4-BDD8-1FD24569A8B3}"/>
              </a:ext>
            </a:extLst>
          </p:cNvPr>
          <p:cNvSpPr>
            <a:spLocks noGrp="1"/>
          </p:cNvSpPr>
          <p:nvPr>
            <p:ph type="dt" sz="half" idx="10"/>
          </p:nvPr>
        </p:nvSpPr>
        <p:spPr/>
        <p:txBody>
          <a:bodyPr/>
          <a:lstStyle/>
          <a:p>
            <a:fld id="{6C8981AF-050B-4432-9BBD-92CEC2B2FCEE}" type="datetimeFigureOut">
              <a:rPr lang="en-US" smtClean="0"/>
              <a:t>11/19/2021</a:t>
            </a:fld>
            <a:endParaRPr lang="en-US"/>
          </a:p>
        </p:txBody>
      </p:sp>
      <p:sp>
        <p:nvSpPr>
          <p:cNvPr id="5" name="Footer Placeholder 4">
            <a:extLst>
              <a:ext uri="{FF2B5EF4-FFF2-40B4-BE49-F238E27FC236}">
                <a16:creationId xmlns:a16="http://schemas.microsoft.com/office/drawing/2014/main" id="{3FDD0B11-4B33-445E-9557-957952984E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768113-1035-49DD-AB88-FF1CF3693F05}"/>
              </a:ext>
            </a:extLst>
          </p:cNvPr>
          <p:cNvSpPr>
            <a:spLocks noGrp="1"/>
          </p:cNvSpPr>
          <p:nvPr>
            <p:ph type="sldNum" sz="quarter" idx="12"/>
          </p:nvPr>
        </p:nvSpPr>
        <p:spPr/>
        <p:txBody>
          <a:bodyPr/>
          <a:lstStyle/>
          <a:p>
            <a:fld id="{928F867C-0974-489E-AB59-A22640617622}" type="slidenum">
              <a:rPr lang="en-US" smtClean="0"/>
              <a:t>‹#›</a:t>
            </a:fld>
            <a:endParaRPr lang="en-US"/>
          </a:p>
        </p:txBody>
      </p:sp>
    </p:spTree>
    <p:extLst>
      <p:ext uri="{BB962C8B-B14F-4D97-AF65-F5344CB8AC3E}">
        <p14:creationId xmlns:p14="http://schemas.microsoft.com/office/powerpoint/2010/main" val="1208736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07A52-86F8-46A5-92ED-AB336F554C6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39B08F-0AAF-4E20-8974-6F181B2F89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3B3009-A13D-4490-AA6F-37529F4D7377}"/>
              </a:ext>
            </a:extLst>
          </p:cNvPr>
          <p:cNvSpPr>
            <a:spLocks noGrp="1"/>
          </p:cNvSpPr>
          <p:nvPr>
            <p:ph type="dt" sz="half" idx="10"/>
          </p:nvPr>
        </p:nvSpPr>
        <p:spPr/>
        <p:txBody>
          <a:bodyPr/>
          <a:lstStyle/>
          <a:p>
            <a:fld id="{6C8981AF-050B-4432-9BBD-92CEC2B2FCEE}" type="datetimeFigureOut">
              <a:rPr lang="en-US" smtClean="0"/>
              <a:t>11/19/2021</a:t>
            </a:fld>
            <a:endParaRPr lang="en-US"/>
          </a:p>
        </p:txBody>
      </p:sp>
      <p:sp>
        <p:nvSpPr>
          <p:cNvPr id="5" name="Footer Placeholder 4">
            <a:extLst>
              <a:ext uri="{FF2B5EF4-FFF2-40B4-BE49-F238E27FC236}">
                <a16:creationId xmlns:a16="http://schemas.microsoft.com/office/drawing/2014/main" id="{59EDC1BD-715B-4FC0-8214-33EC17836F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FDFD27-5307-4988-B752-0710153C11CA}"/>
              </a:ext>
            </a:extLst>
          </p:cNvPr>
          <p:cNvSpPr>
            <a:spLocks noGrp="1"/>
          </p:cNvSpPr>
          <p:nvPr>
            <p:ph type="sldNum" sz="quarter" idx="12"/>
          </p:nvPr>
        </p:nvSpPr>
        <p:spPr/>
        <p:txBody>
          <a:bodyPr/>
          <a:lstStyle/>
          <a:p>
            <a:fld id="{928F867C-0974-489E-AB59-A22640617622}" type="slidenum">
              <a:rPr lang="en-US" smtClean="0"/>
              <a:t>‹#›</a:t>
            </a:fld>
            <a:endParaRPr lang="en-US"/>
          </a:p>
        </p:txBody>
      </p:sp>
    </p:spTree>
    <p:extLst>
      <p:ext uri="{BB962C8B-B14F-4D97-AF65-F5344CB8AC3E}">
        <p14:creationId xmlns:p14="http://schemas.microsoft.com/office/powerpoint/2010/main" val="3292004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95D366-DC21-45AB-96CF-F50795B33F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576AEEC-0C04-4A60-9CDA-B9456465A2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D5B255-FFB1-4AA8-A685-8DF95867EFCC}"/>
              </a:ext>
            </a:extLst>
          </p:cNvPr>
          <p:cNvSpPr>
            <a:spLocks noGrp="1"/>
          </p:cNvSpPr>
          <p:nvPr>
            <p:ph type="dt" sz="half" idx="10"/>
          </p:nvPr>
        </p:nvSpPr>
        <p:spPr/>
        <p:txBody>
          <a:bodyPr/>
          <a:lstStyle/>
          <a:p>
            <a:fld id="{6C8981AF-050B-4432-9BBD-92CEC2B2FCEE}" type="datetimeFigureOut">
              <a:rPr lang="en-US" smtClean="0"/>
              <a:t>11/19/2021</a:t>
            </a:fld>
            <a:endParaRPr lang="en-US"/>
          </a:p>
        </p:txBody>
      </p:sp>
      <p:sp>
        <p:nvSpPr>
          <p:cNvPr id="5" name="Footer Placeholder 4">
            <a:extLst>
              <a:ext uri="{FF2B5EF4-FFF2-40B4-BE49-F238E27FC236}">
                <a16:creationId xmlns:a16="http://schemas.microsoft.com/office/drawing/2014/main" id="{FD2BDC44-6BC0-4660-A382-99BA78CBE7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5C9A45-6D4B-4944-B171-C4519D024829}"/>
              </a:ext>
            </a:extLst>
          </p:cNvPr>
          <p:cNvSpPr>
            <a:spLocks noGrp="1"/>
          </p:cNvSpPr>
          <p:nvPr>
            <p:ph type="sldNum" sz="quarter" idx="12"/>
          </p:nvPr>
        </p:nvSpPr>
        <p:spPr/>
        <p:txBody>
          <a:bodyPr/>
          <a:lstStyle/>
          <a:p>
            <a:fld id="{928F867C-0974-489E-AB59-A22640617622}" type="slidenum">
              <a:rPr lang="en-US" smtClean="0"/>
              <a:t>‹#›</a:t>
            </a:fld>
            <a:endParaRPr lang="en-US"/>
          </a:p>
        </p:txBody>
      </p:sp>
    </p:spTree>
    <p:extLst>
      <p:ext uri="{BB962C8B-B14F-4D97-AF65-F5344CB8AC3E}">
        <p14:creationId xmlns:p14="http://schemas.microsoft.com/office/powerpoint/2010/main" val="40204208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1_Title Slide_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8725" y="2295728"/>
            <a:ext cx="7072233" cy="1253627"/>
          </a:xfrm>
          <a:noFill/>
        </p:spPr>
        <p:txBody>
          <a:bodyPr anchor="b">
            <a:noAutofit/>
          </a:bodyPr>
          <a:lstStyle>
            <a:lvl1pPr algn="l">
              <a:defRPr sz="4050">
                <a:solidFill>
                  <a:schemeClr val="accent1"/>
                </a:solidFill>
              </a:defRPr>
            </a:lvl1pPr>
          </a:lstStyle>
          <a:p>
            <a:r>
              <a:rPr lang="en-US" noProof="0" dirty="0"/>
              <a:t>Master title style</a:t>
            </a:r>
          </a:p>
        </p:txBody>
      </p:sp>
      <p:sp>
        <p:nvSpPr>
          <p:cNvPr id="3" name="Subtitle 2"/>
          <p:cNvSpPr>
            <a:spLocks noGrp="1"/>
          </p:cNvSpPr>
          <p:nvPr>
            <p:ph type="subTitle" idx="1"/>
          </p:nvPr>
        </p:nvSpPr>
        <p:spPr>
          <a:xfrm>
            <a:off x="458725" y="3774310"/>
            <a:ext cx="7072233" cy="508228"/>
          </a:xfrm>
          <a:noFill/>
        </p:spPr>
        <p:txBody>
          <a:bodyPr/>
          <a:lstStyle>
            <a:lvl1pPr marL="0" indent="0" algn="l">
              <a:buNone/>
              <a:defRPr sz="1500">
                <a:solidFill>
                  <a:schemeClr val="accent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noProof="0"/>
              <a:t>Click to edit Master subtitle style</a:t>
            </a:r>
            <a:endParaRPr lang="en-US" noProof="0" dirty="0"/>
          </a:p>
        </p:txBody>
      </p:sp>
      <p:pic>
        <p:nvPicPr>
          <p:cNvPr id="9" name="Picture 8">
            <a:extLst>
              <a:ext uri="{FF2B5EF4-FFF2-40B4-BE49-F238E27FC236}">
                <a16:creationId xmlns:a16="http://schemas.microsoft.com/office/drawing/2014/main" id="{790BD151-CA4C-C144-964C-BA07C87C7AD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0196" t="24742" r="7614" b="25086"/>
          <a:stretch/>
        </p:blipFill>
        <p:spPr>
          <a:xfrm>
            <a:off x="458724" y="661481"/>
            <a:ext cx="3812803" cy="674451"/>
          </a:xfrm>
          <a:prstGeom prst="rect">
            <a:avLst/>
          </a:prstGeom>
        </p:spPr>
      </p:pic>
      <p:pic>
        <p:nvPicPr>
          <p:cNvPr id="6" name="Picture 5">
            <a:extLst>
              <a:ext uri="{FF2B5EF4-FFF2-40B4-BE49-F238E27FC236}">
                <a16:creationId xmlns:a16="http://schemas.microsoft.com/office/drawing/2014/main" id="{B1B3F8D5-CAAE-6A47-8861-17C3550465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44702" y="32425"/>
            <a:ext cx="1646580" cy="6776936"/>
          </a:xfrm>
          <a:prstGeom prst="rect">
            <a:avLst/>
          </a:prstGeom>
        </p:spPr>
      </p:pic>
    </p:spTree>
    <p:extLst>
      <p:ext uri="{BB962C8B-B14F-4D97-AF65-F5344CB8AC3E}">
        <p14:creationId xmlns:p14="http://schemas.microsoft.com/office/powerpoint/2010/main" val="1840505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_White_wClientLogo">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8725" y="2295728"/>
            <a:ext cx="7072233" cy="1253627"/>
          </a:xfrm>
          <a:noFill/>
        </p:spPr>
        <p:txBody>
          <a:bodyPr anchor="b">
            <a:noAutofit/>
          </a:bodyPr>
          <a:lstStyle>
            <a:lvl1pPr algn="l">
              <a:defRPr sz="4050">
                <a:solidFill>
                  <a:schemeClr val="accent1"/>
                </a:solidFill>
              </a:defRPr>
            </a:lvl1pPr>
          </a:lstStyle>
          <a:p>
            <a:r>
              <a:rPr lang="en-US" noProof="0" dirty="0"/>
              <a:t>Master title style</a:t>
            </a:r>
          </a:p>
        </p:txBody>
      </p:sp>
      <p:sp>
        <p:nvSpPr>
          <p:cNvPr id="3" name="Subtitle 2"/>
          <p:cNvSpPr>
            <a:spLocks noGrp="1"/>
          </p:cNvSpPr>
          <p:nvPr>
            <p:ph type="subTitle" idx="1"/>
          </p:nvPr>
        </p:nvSpPr>
        <p:spPr>
          <a:xfrm>
            <a:off x="458725" y="3774310"/>
            <a:ext cx="7072233" cy="508228"/>
          </a:xfrm>
          <a:noFill/>
        </p:spPr>
        <p:txBody>
          <a:bodyPr/>
          <a:lstStyle>
            <a:lvl1pPr marL="0" indent="0" algn="l">
              <a:buNone/>
              <a:defRPr sz="1500">
                <a:solidFill>
                  <a:schemeClr val="accent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noProof="0"/>
              <a:t>Click to edit Master subtitle style</a:t>
            </a:r>
            <a:endParaRPr lang="en-US" noProof="0" dirty="0"/>
          </a:p>
        </p:txBody>
      </p:sp>
      <p:pic>
        <p:nvPicPr>
          <p:cNvPr id="9" name="Picture 8">
            <a:extLst>
              <a:ext uri="{FF2B5EF4-FFF2-40B4-BE49-F238E27FC236}">
                <a16:creationId xmlns:a16="http://schemas.microsoft.com/office/drawing/2014/main" id="{790BD151-CA4C-C144-964C-BA07C87C7AD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0196" t="24742" r="7614" b="25086"/>
          <a:stretch/>
        </p:blipFill>
        <p:spPr>
          <a:xfrm>
            <a:off x="458724" y="661481"/>
            <a:ext cx="3812803" cy="674451"/>
          </a:xfrm>
          <a:prstGeom prst="rect">
            <a:avLst/>
          </a:prstGeom>
        </p:spPr>
      </p:pic>
      <p:pic>
        <p:nvPicPr>
          <p:cNvPr id="6" name="Picture 5">
            <a:extLst>
              <a:ext uri="{FF2B5EF4-FFF2-40B4-BE49-F238E27FC236}">
                <a16:creationId xmlns:a16="http://schemas.microsoft.com/office/drawing/2014/main" id="{B1B3F8D5-CAAE-6A47-8861-17C3550465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44702" y="32425"/>
            <a:ext cx="1646580" cy="6776936"/>
          </a:xfrm>
          <a:prstGeom prst="rect">
            <a:avLst/>
          </a:prstGeom>
        </p:spPr>
      </p:pic>
      <p:sp>
        <p:nvSpPr>
          <p:cNvPr id="7" name="Rounded Rectangle 6">
            <a:extLst>
              <a:ext uri="{FF2B5EF4-FFF2-40B4-BE49-F238E27FC236}">
                <a16:creationId xmlns:a16="http://schemas.microsoft.com/office/drawing/2014/main" id="{786A517D-FDC2-6643-A914-F3E88D677EC1}"/>
              </a:ext>
            </a:extLst>
          </p:cNvPr>
          <p:cNvSpPr/>
          <p:nvPr/>
        </p:nvSpPr>
        <p:spPr>
          <a:xfrm>
            <a:off x="458725" y="5071705"/>
            <a:ext cx="3666188" cy="1081169"/>
          </a:xfrm>
          <a:prstGeom prst="roundRect">
            <a:avLst>
              <a:gd name="adj" fmla="val 8025"/>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42005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1_Section Header">
    <p:bg>
      <p:bgPr>
        <a:solidFill>
          <a:schemeClr val="accent1"/>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885973" y="2180645"/>
            <a:ext cx="9299448" cy="1097280"/>
          </a:xfrm>
        </p:spPr>
        <p:txBody>
          <a:bodyPr anchor="b">
            <a:noAutofit/>
          </a:bodyPr>
          <a:lstStyle>
            <a:lvl1pPr>
              <a:defRPr sz="3600">
                <a:solidFill>
                  <a:schemeClr val="bg1"/>
                </a:solidFill>
              </a:defRPr>
            </a:lvl1pPr>
          </a:lstStyle>
          <a:p>
            <a:r>
              <a:rPr lang="en-US" dirty="0"/>
              <a:t>Click to edit master title style</a:t>
            </a:r>
          </a:p>
        </p:txBody>
      </p:sp>
      <p:sp>
        <p:nvSpPr>
          <p:cNvPr id="5" name="Text Placeholder 2"/>
          <p:cNvSpPr>
            <a:spLocks noGrp="1"/>
          </p:cNvSpPr>
          <p:nvPr>
            <p:ph type="body" idx="1"/>
          </p:nvPr>
        </p:nvSpPr>
        <p:spPr>
          <a:xfrm>
            <a:off x="885973" y="3425318"/>
            <a:ext cx="9299448" cy="914400"/>
          </a:xfrm>
        </p:spPr>
        <p:txBody>
          <a:bodyPr/>
          <a:lstStyle>
            <a:lvl1pPr marL="0" indent="0">
              <a:buNone/>
              <a:defRPr sz="1800">
                <a:solidFill>
                  <a:schemeClr val="accent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pic>
        <p:nvPicPr>
          <p:cNvPr id="8" name="Picture 7">
            <a:extLst>
              <a:ext uri="{FF2B5EF4-FFF2-40B4-BE49-F238E27FC236}">
                <a16:creationId xmlns:a16="http://schemas.microsoft.com/office/drawing/2014/main" id="{6A4D9DFE-AD6F-7D42-B633-0143317A02E8}"/>
              </a:ext>
            </a:extLst>
          </p:cNvPr>
          <p:cNvPicPr>
            <a:picLocks noChangeAspect="1"/>
          </p:cNvPicPr>
          <p:nvPr/>
        </p:nvPicPr>
        <p:blipFill rotWithShape="1">
          <a:blip r:embed="rId2">
            <a:extLst>
              <a:ext uri="{28A0092B-C50C-407E-A947-70E740481C1C}">
                <a14:useLocalDpi xmlns:a14="http://schemas.microsoft.com/office/drawing/2010/main" val="0"/>
              </a:ext>
            </a:extLst>
          </a:blip>
          <a:srcRect t="46568" b="6638"/>
          <a:stretch/>
        </p:blipFill>
        <p:spPr>
          <a:xfrm rot="5400000">
            <a:off x="9463429" y="4024011"/>
            <a:ext cx="1228851" cy="4228291"/>
          </a:xfrm>
          <a:prstGeom prst="rect">
            <a:avLst/>
          </a:prstGeom>
        </p:spPr>
      </p:pic>
    </p:spTree>
    <p:extLst>
      <p:ext uri="{BB962C8B-B14F-4D97-AF65-F5344CB8AC3E}">
        <p14:creationId xmlns:p14="http://schemas.microsoft.com/office/powerpoint/2010/main" val="934148679"/>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2_Section Header">
    <p:bg>
      <p:bgPr>
        <a:solidFill>
          <a:schemeClr val="accent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B6A97D-F12B-CF42-9AFE-22FA6872918E}"/>
              </a:ext>
            </a:extLst>
          </p:cNvPr>
          <p:cNvSpPr/>
          <p:nvPr/>
        </p:nvSpPr>
        <p:spPr>
          <a:xfrm>
            <a:off x="0" y="0"/>
            <a:ext cx="12192000" cy="6858000"/>
          </a:xfrm>
          <a:prstGeom prst="rect">
            <a:avLst/>
          </a:prstGeom>
          <a:solidFill>
            <a:srgbClr val="E6E7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a:extLst>
              <a:ext uri="{FF2B5EF4-FFF2-40B4-BE49-F238E27FC236}">
                <a16:creationId xmlns:a16="http://schemas.microsoft.com/office/drawing/2014/main" id="{2FBCFD75-118F-B74E-A7AD-948EF5D16765}"/>
              </a:ext>
            </a:extLst>
          </p:cNvPr>
          <p:cNvPicPr>
            <a:picLocks noChangeAspect="1"/>
          </p:cNvPicPr>
          <p:nvPr/>
        </p:nvPicPr>
        <p:blipFill rotWithShape="1">
          <a:blip r:embed="rId2">
            <a:extLst>
              <a:ext uri="{28A0092B-C50C-407E-A947-70E740481C1C}">
                <a14:useLocalDpi xmlns:a14="http://schemas.microsoft.com/office/drawing/2010/main" val="0"/>
              </a:ext>
            </a:extLst>
          </a:blip>
          <a:srcRect t="46568" b="6638"/>
          <a:stretch/>
        </p:blipFill>
        <p:spPr>
          <a:xfrm rot="5400000">
            <a:off x="9460387" y="4017527"/>
            <a:ext cx="1234935" cy="4228292"/>
          </a:xfrm>
          <a:prstGeom prst="rect">
            <a:avLst/>
          </a:prstGeom>
        </p:spPr>
      </p:pic>
      <p:sp>
        <p:nvSpPr>
          <p:cNvPr id="2" name="Title 1"/>
          <p:cNvSpPr>
            <a:spLocks noGrp="1"/>
          </p:cNvSpPr>
          <p:nvPr>
            <p:ph type="title" hasCustomPrompt="1"/>
          </p:nvPr>
        </p:nvSpPr>
        <p:spPr>
          <a:xfrm>
            <a:off x="885973" y="2180645"/>
            <a:ext cx="9299448" cy="1097280"/>
          </a:xfrm>
        </p:spPr>
        <p:txBody>
          <a:bodyPr anchor="b">
            <a:noAutofit/>
          </a:bodyPr>
          <a:lstStyle>
            <a:lvl1pPr>
              <a:defRPr sz="3600">
                <a:solidFill>
                  <a:schemeClr val="accent1"/>
                </a:solidFill>
              </a:defRPr>
            </a:lvl1pPr>
          </a:lstStyle>
          <a:p>
            <a:r>
              <a:rPr lang="en-US" dirty="0"/>
              <a:t>Click to edit master title style</a:t>
            </a:r>
          </a:p>
        </p:txBody>
      </p:sp>
      <p:sp>
        <p:nvSpPr>
          <p:cNvPr id="3" name="Text Placeholder 2"/>
          <p:cNvSpPr>
            <a:spLocks noGrp="1"/>
          </p:cNvSpPr>
          <p:nvPr>
            <p:ph type="body" idx="1"/>
          </p:nvPr>
        </p:nvSpPr>
        <p:spPr>
          <a:xfrm>
            <a:off x="885973" y="3425318"/>
            <a:ext cx="9299448" cy="914400"/>
          </a:xfrm>
        </p:spPr>
        <p:txBody>
          <a:bodyPr/>
          <a:lstStyle>
            <a:lvl1pPr marL="0" indent="0">
              <a:buNone/>
              <a:defRPr sz="1800">
                <a:solidFill>
                  <a:schemeClr val="accent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750384251"/>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hasCustomPrompt="1"/>
          </p:nvPr>
        </p:nvSpPr>
        <p:spPr>
          <a:xfrm>
            <a:off x="885974" y="2176931"/>
            <a:ext cx="9185679" cy="1097280"/>
          </a:xfrm>
        </p:spPr>
        <p:txBody>
          <a:bodyPr anchor="b">
            <a:noAutofit/>
          </a:bodyPr>
          <a:lstStyle>
            <a:lvl1pPr>
              <a:defRPr sz="3600"/>
            </a:lvl1pPr>
          </a:lstStyle>
          <a:p>
            <a:r>
              <a:rPr lang="en-US" noProof="0" dirty="0"/>
              <a:t>Click to edit master title style</a:t>
            </a:r>
          </a:p>
        </p:txBody>
      </p:sp>
      <p:sp>
        <p:nvSpPr>
          <p:cNvPr id="3" name="Text Placeholder 2"/>
          <p:cNvSpPr>
            <a:spLocks noGrp="1"/>
          </p:cNvSpPr>
          <p:nvPr>
            <p:ph type="body" idx="1"/>
          </p:nvPr>
        </p:nvSpPr>
        <p:spPr>
          <a:xfrm>
            <a:off x="885974" y="3425318"/>
            <a:ext cx="9185679" cy="914400"/>
          </a:xfrm>
        </p:spPr>
        <p:txBody>
          <a:bodyPr/>
          <a:lstStyle>
            <a:lvl1pPr marL="0" indent="0">
              <a:buNone/>
              <a:defRPr sz="1800">
                <a:solidFill>
                  <a:schemeClr val="accent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Edit Master text styles</a:t>
            </a:r>
          </a:p>
        </p:txBody>
      </p:sp>
      <p:pic>
        <p:nvPicPr>
          <p:cNvPr id="5" name="Picture 4">
            <a:extLst>
              <a:ext uri="{FF2B5EF4-FFF2-40B4-BE49-F238E27FC236}">
                <a16:creationId xmlns:a16="http://schemas.microsoft.com/office/drawing/2014/main" id="{D802A3BC-B4F1-2341-A8FD-1BDB1C600466}"/>
              </a:ext>
            </a:extLst>
          </p:cNvPr>
          <p:cNvPicPr>
            <a:picLocks noChangeAspect="1"/>
          </p:cNvPicPr>
          <p:nvPr/>
        </p:nvPicPr>
        <p:blipFill rotWithShape="1">
          <a:blip r:embed="rId2">
            <a:extLst>
              <a:ext uri="{28A0092B-C50C-407E-A947-70E740481C1C}">
                <a14:useLocalDpi xmlns:a14="http://schemas.microsoft.com/office/drawing/2010/main" val="0"/>
              </a:ext>
            </a:extLst>
          </a:blip>
          <a:srcRect t="46568" b="6638"/>
          <a:stretch/>
        </p:blipFill>
        <p:spPr>
          <a:xfrm rot="5400000">
            <a:off x="9460387" y="4017527"/>
            <a:ext cx="1234935" cy="4228292"/>
          </a:xfrm>
          <a:prstGeom prst="rect">
            <a:avLst/>
          </a:prstGeom>
        </p:spPr>
      </p:pic>
    </p:spTree>
    <p:extLst>
      <p:ext uri="{BB962C8B-B14F-4D97-AF65-F5344CB8AC3E}">
        <p14:creationId xmlns:p14="http://schemas.microsoft.com/office/powerpoint/2010/main" val="2658851089"/>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7FBE95E-9360-4856-B5BA-33A9034977AE}" type="slidenum">
              <a:rPr lang="en-US" smtClean="0"/>
              <a:t>‹#›</a:t>
            </a:fld>
            <a:endParaRPr lang="en-US"/>
          </a:p>
        </p:txBody>
      </p:sp>
      <p:sp>
        <p:nvSpPr>
          <p:cNvPr id="3" name="Text Placeholder 2"/>
          <p:cNvSpPr>
            <a:spLocks noGrp="1"/>
          </p:cNvSpPr>
          <p:nvPr>
            <p:ph type="body" sz="quarter" idx="13"/>
          </p:nvPr>
        </p:nvSpPr>
        <p:spPr>
          <a:xfrm>
            <a:off x="457200" y="1396473"/>
            <a:ext cx="11277600" cy="4780491"/>
          </a:xfrm>
        </p:spPr>
        <p:txBody>
          <a:bodyPr/>
          <a:lstStyle>
            <a:lvl1pPr marL="285750" indent="-285750">
              <a:buFont typeface="Arial"/>
              <a:buChar cha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hasCustomPrompt="1"/>
          </p:nvPr>
        </p:nvSpPr>
        <p:spPr>
          <a:xfrm>
            <a:off x="457200" y="365125"/>
            <a:ext cx="11277600" cy="914400"/>
          </a:xfrm>
        </p:spPr>
        <p:txBody>
          <a:bodyPr/>
          <a:lstStyle/>
          <a:p>
            <a:r>
              <a:rPr lang="en-US" noProof="0" dirty="0"/>
              <a:t>Click to edit master title style</a:t>
            </a:r>
          </a:p>
        </p:txBody>
      </p:sp>
    </p:spTree>
    <p:extLst>
      <p:ext uri="{BB962C8B-B14F-4D97-AF65-F5344CB8AC3E}">
        <p14:creationId xmlns:p14="http://schemas.microsoft.com/office/powerpoint/2010/main" val="25638800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Click to edit master title style</a:t>
            </a:r>
          </a:p>
        </p:txBody>
      </p:sp>
      <p:sp>
        <p:nvSpPr>
          <p:cNvPr id="7" name="Slide Number Placeholder 6"/>
          <p:cNvSpPr>
            <a:spLocks noGrp="1"/>
          </p:cNvSpPr>
          <p:nvPr>
            <p:ph type="sldNum" sz="quarter" idx="12"/>
          </p:nvPr>
        </p:nvSpPr>
        <p:spPr/>
        <p:txBody>
          <a:bodyPr/>
          <a:lstStyle/>
          <a:p>
            <a:fld id="{77FBE95E-9360-4856-B5BA-33A9034977AE}" type="slidenum">
              <a:rPr lang="en-US" smtClean="0"/>
              <a:t>‹#›</a:t>
            </a:fld>
            <a:endParaRPr lang="en-US"/>
          </a:p>
        </p:txBody>
      </p:sp>
      <p:sp>
        <p:nvSpPr>
          <p:cNvPr id="6" name="Text Placeholder 2"/>
          <p:cNvSpPr>
            <a:spLocks noGrp="1"/>
          </p:cNvSpPr>
          <p:nvPr>
            <p:ph type="body" sz="quarter" idx="13"/>
          </p:nvPr>
        </p:nvSpPr>
        <p:spPr>
          <a:xfrm>
            <a:off x="457201" y="1396473"/>
            <a:ext cx="5540828" cy="4780491"/>
          </a:xfrm>
        </p:spPr>
        <p:txBody>
          <a:bodyPr/>
          <a:lstStyle>
            <a:lvl1pPr marL="285750" indent="-285750">
              <a:buFont typeface="Arial"/>
              <a:buChar cha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7"/>
          </p:nvPr>
        </p:nvSpPr>
        <p:spPr>
          <a:xfrm>
            <a:off x="6193973" y="1396473"/>
            <a:ext cx="5540828" cy="4780491"/>
          </a:xfrm>
        </p:spPr>
        <p:txBody>
          <a:bodyPr/>
          <a:lstStyle>
            <a:lvl1pPr marL="285750" indent="-285750">
              <a:buFont typeface="Arial"/>
              <a:buChar cha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506783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4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Click to edit master title style</a:t>
            </a:r>
          </a:p>
        </p:txBody>
      </p:sp>
      <p:sp>
        <p:nvSpPr>
          <p:cNvPr id="7" name="Slide Number Placeholder 6"/>
          <p:cNvSpPr>
            <a:spLocks noGrp="1"/>
          </p:cNvSpPr>
          <p:nvPr>
            <p:ph type="sldNum" sz="quarter" idx="12"/>
          </p:nvPr>
        </p:nvSpPr>
        <p:spPr/>
        <p:txBody>
          <a:bodyPr/>
          <a:lstStyle/>
          <a:p>
            <a:fld id="{77FBE95E-9360-4856-B5BA-33A9034977AE}" type="slidenum">
              <a:rPr lang="en-US" smtClean="0"/>
              <a:t>‹#›</a:t>
            </a:fld>
            <a:endParaRPr lang="en-US"/>
          </a:p>
        </p:txBody>
      </p:sp>
      <p:sp>
        <p:nvSpPr>
          <p:cNvPr id="8" name="Text Placeholder 2"/>
          <p:cNvSpPr>
            <a:spLocks noGrp="1"/>
          </p:cNvSpPr>
          <p:nvPr>
            <p:ph type="body" sz="quarter" idx="13"/>
          </p:nvPr>
        </p:nvSpPr>
        <p:spPr>
          <a:xfrm>
            <a:off x="457201" y="1396473"/>
            <a:ext cx="3635828" cy="4780491"/>
          </a:xfrm>
        </p:spPr>
        <p:txBody>
          <a:bodyPr/>
          <a:lstStyle>
            <a:lvl1pPr marL="285750" indent="-285750">
              <a:buFont typeface="Arial"/>
              <a:buChar cha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
          <p:cNvSpPr>
            <a:spLocks noGrp="1"/>
          </p:cNvSpPr>
          <p:nvPr>
            <p:ph type="body" sz="quarter" idx="14"/>
          </p:nvPr>
        </p:nvSpPr>
        <p:spPr>
          <a:xfrm>
            <a:off x="4278086" y="1396473"/>
            <a:ext cx="3635828" cy="4780491"/>
          </a:xfrm>
        </p:spPr>
        <p:txBody>
          <a:bodyPr/>
          <a:lstStyle>
            <a:lvl1pPr marL="285750" indent="-285750">
              <a:buFont typeface="Arial"/>
              <a:buChar cha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p:cNvSpPr>
            <a:spLocks noGrp="1"/>
          </p:cNvSpPr>
          <p:nvPr>
            <p:ph type="body" sz="quarter" idx="15"/>
          </p:nvPr>
        </p:nvSpPr>
        <p:spPr>
          <a:xfrm>
            <a:off x="8098973" y="1396473"/>
            <a:ext cx="3635828" cy="4780491"/>
          </a:xfrm>
        </p:spPr>
        <p:txBody>
          <a:bodyPr/>
          <a:lstStyle>
            <a:lvl1pPr marL="285750" indent="-285750">
              <a:buFont typeface="Arial"/>
              <a:buChar cha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78940334"/>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707DE-E7ED-45A7-B2A6-3373842185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208693-3E80-45C2-87E6-C338BAAEF3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8F24A3-6692-4196-9DD8-283AC8E7ADC8}"/>
              </a:ext>
            </a:extLst>
          </p:cNvPr>
          <p:cNvSpPr>
            <a:spLocks noGrp="1"/>
          </p:cNvSpPr>
          <p:nvPr>
            <p:ph type="dt" sz="half" idx="10"/>
          </p:nvPr>
        </p:nvSpPr>
        <p:spPr/>
        <p:txBody>
          <a:bodyPr/>
          <a:lstStyle/>
          <a:p>
            <a:fld id="{6C8981AF-050B-4432-9BBD-92CEC2B2FCEE}" type="datetimeFigureOut">
              <a:rPr lang="en-US" smtClean="0"/>
              <a:t>11/19/2021</a:t>
            </a:fld>
            <a:endParaRPr lang="en-US"/>
          </a:p>
        </p:txBody>
      </p:sp>
      <p:sp>
        <p:nvSpPr>
          <p:cNvPr id="5" name="Footer Placeholder 4">
            <a:extLst>
              <a:ext uri="{FF2B5EF4-FFF2-40B4-BE49-F238E27FC236}">
                <a16:creationId xmlns:a16="http://schemas.microsoft.com/office/drawing/2014/main" id="{CFCE6813-AAD2-49A2-8F8B-09B4F12958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3B9CB0-82F2-4083-B22F-9FAA489B5EB0}"/>
              </a:ext>
            </a:extLst>
          </p:cNvPr>
          <p:cNvSpPr>
            <a:spLocks noGrp="1"/>
          </p:cNvSpPr>
          <p:nvPr>
            <p:ph type="sldNum" sz="quarter" idx="12"/>
          </p:nvPr>
        </p:nvSpPr>
        <p:spPr/>
        <p:txBody>
          <a:bodyPr/>
          <a:lstStyle/>
          <a:p>
            <a:fld id="{928F867C-0974-489E-AB59-A22640617622}" type="slidenum">
              <a:rPr lang="en-US" smtClean="0"/>
              <a:t>‹#›</a:t>
            </a:fld>
            <a:endParaRPr lang="en-US"/>
          </a:p>
        </p:txBody>
      </p:sp>
    </p:spTree>
    <p:extLst>
      <p:ext uri="{BB962C8B-B14F-4D97-AF65-F5344CB8AC3E}">
        <p14:creationId xmlns:p14="http://schemas.microsoft.com/office/powerpoint/2010/main" val="37987528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5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7" name="Slide Number Placeholder 6"/>
          <p:cNvSpPr>
            <a:spLocks noGrp="1"/>
          </p:cNvSpPr>
          <p:nvPr>
            <p:ph type="sldNum" sz="quarter" idx="12"/>
          </p:nvPr>
        </p:nvSpPr>
        <p:spPr/>
        <p:txBody>
          <a:bodyPr/>
          <a:lstStyle/>
          <a:p>
            <a:fld id="{77FBE95E-9360-4856-B5BA-33A9034977AE}" type="slidenum">
              <a:rPr lang="en-US" smtClean="0"/>
              <a:t>‹#›</a:t>
            </a:fld>
            <a:endParaRPr lang="en-US"/>
          </a:p>
        </p:txBody>
      </p:sp>
      <p:sp>
        <p:nvSpPr>
          <p:cNvPr id="8" name="Text Placeholder 2"/>
          <p:cNvSpPr>
            <a:spLocks noGrp="1"/>
          </p:cNvSpPr>
          <p:nvPr>
            <p:ph type="body" sz="quarter" idx="13"/>
          </p:nvPr>
        </p:nvSpPr>
        <p:spPr>
          <a:xfrm>
            <a:off x="457200" y="1396473"/>
            <a:ext cx="5537200" cy="2252964"/>
          </a:xfrm>
        </p:spPr>
        <p:txBody>
          <a:bodyPr/>
          <a:lstStyle>
            <a:lvl1pPr marL="285750" indent="-285750">
              <a:buFont typeface="Arial"/>
              <a:buChar cha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
          <p:cNvSpPr>
            <a:spLocks noGrp="1"/>
          </p:cNvSpPr>
          <p:nvPr>
            <p:ph type="body" sz="quarter" idx="14"/>
          </p:nvPr>
        </p:nvSpPr>
        <p:spPr>
          <a:xfrm>
            <a:off x="6197600" y="1396473"/>
            <a:ext cx="5537200" cy="2252964"/>
          </a:xfrm>
        </p:spPr>
        <p:txBody>
          <a:bodyPr/>
          <a:lstStyle>
            <a:lvl1pPr marL="285750" indent="-285750">
              <a:buFont typeface="Arial"/>
              <a:buChar cha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p:cNvSpPr>
            <a:spLocks noGrp="1"/>
          </p:cNvSpPr>
          <p:nvPr>
            <p:ph type="body" sz="quarter" idx="15"/>
          </p:nvPr>
        </p:nvSpPr>
        <p:spPr>
          <a:xfrm>
            <a:off x="457200" y="3862087"/>
            <a:ext cx="5537200" cy="2252964"/>
          </a:xfrm>
        </p:spPr>
        <p:txBody>
          <a:bodyPr/>
          <a:lstStyle>
            <a:lvl1pPr marL="285750" indent="-285750">
              <a:buFont typeface="Arial"/>
              <a:buChar cha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
          <p:cNvSpPr>
            <a:spLocks noGrp="1"/>
          </p:cNvSpPr>
          <p:nvPr>
            <p:ph type="body" sz="quarter" idx="16"/>
          </p:nvPr>
        </p:nvSpPr>
        <p:spPr>
          <a:xfrm>
            <a:off x="6197600" y="3862087"/>
            <a:ext cx="5537200" cy="2252964"/>
          </a:xfrm>
        </p:spPr>
        <p:txBody>
          <a:bodyPr/>
          <a:lstStyle>
            <a:lvl1pPr marL="285750" indent="-285750">
              <a:buFont typeface="Arial"/>
              <a:buChar cha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284073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5" name="Slide Number Placeholder 4"/>
          <p:cNvSpPr>
            <a:spLocks noGrp="1"/>
          </p:cNvSpPr>
          <p:nvPr>
            <p:ph type="sldNum" sz="quarter" idx="12"/>
          </p:nvPr>
        </p:nvSpPr>
        <p:spPr/>
        <p:txBody>
          <a:bodyPr/>
          <a:lstStyle/>
          <a:p>
            <a:fld id="{77FBE95E-9360-4856-B5BA-33A9034977AE}" type="slidenum">
              <a:rPr lang="en-US" smtClean="0"/>
              <a:t>‹#›</a:t>
            </a:fld>
            <a:endParaRPr lang="en-US"/>
          </a:p>
        </p:txBody>
      </p:sp>
    </p:spTree>
    <p:extLst>
      <p:ext uri="{BB962C8B-B14F-4D97-AF65-F5344CB8AC3E}">
        <p14:creationId xmlns:p14="http://schemas.microsoft.com/office/powerpoint/2010/main" val="27761831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7FBE95E-9360-4856-B5BA-33A9034977AE}" type="slidenum">
              <a:rPr lang="en-US" smtClean="0"/>
              <a:t>‹#›</a:t>
            </a:fld>
            <a:endParaRPr lang="en-US"/>
          </a:p>
        </p:txBody>
      </p:sp>
    </p:spTree>
    <p:extLst>
      <p:ext uri="{BB962C8B-B14F-4D97-AF65-F5344CB8AC3E}">
        <p14:creationId xmlns:p14="http://schemas.microsoft.com/office/powerpoint/2010/main" val="29222248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blank" preserve="1">
  <p:cSld name="1_Closing Page">
    <p:bg>
      <p:bgPr>
        <a:solidFill>
          <a:schemeClr val="accent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771FDC6-8BC6-0B4E-B9C9-35D772F63119}"/>
              </a:ext>
            </a:extLst>
          </p:cNvPr>
          <p:cNvSpPr/>
          <p:nvPr/>
        </p:nvSpPr>
        <p:spPr>
          <a:xfrm>
            <a:off x="0" y="0"/>
            <a:ext cx="12192000" cy="6858000"/>
          </a:xfrm>
          <a:prstGeom prst="rect">
            <a:avLst/>
          </a:prstGeom>
          <a:solidFill>
            <a:srgbClr val="E6E7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extBox 1"/>
          <p:cNvSpPr txBox="1"/>
          <p:nvPr/>
        </p:nvSpPr>
        <p:spPr>
          <a:xfrm>
            <a:off x="2853723" y="2755158"/>
            <a:ext cx="6480779" cy="646331"/>
          </a:xfrm>
          <a:prstGeom prst="rect">
            <a:avLst/>
          </a:prstGeom>
          <a:noFill/>
        </p:spPr>
        <p:txBody>
          <a:bodyPr wrap="square" rtlCol="0">
            <a:spAutoFit/>
          </a:bodyPr>
          <a:lstStyle/>
          <a:p>
            <a:pPr algn="ctr"/>
            <a:r>
              <a:rPr lang="en-US" sz="3600" b="1" spc="600" dirty="0">
                <a:solidFill>
                  <a:schemeClr val="accent1"/>
                </a:solidFill>
              </a:rPr>
              <a:t>THANK Y</a:t>
            </a:r>
            <a:r>
              <a:rPr lang="en-US" sz="3600" b="1" spc="600" dirty="0">
                <a:solidFill>
                  <a:schemeClr val="accent5"/>
                </a:solidFill>
              </a:rPr>
              <a:t>O</a:t>
            </a:r>
            <a:r>
              <a:rPr lang="en-US" sz="3600" b="1" spc="600" dirty="0">
                <a:solidFill>
                  <a:schemeClr val="accent1"/>
                </a:solidFill>
              </a:rPr>
              <a:t>U</a:t>
            </a:r>
          </a:p>
        </p:txBody>
      </p:sp>
      <p:pic>
        <p:nvPicPr>
          <p:cNvPr id="6" name="Picture 5">
            <a:extLst>
              <a:ext uri="{FF2B5EF4-FFF2-40B4-BE49-F238E27FC236}">
                <a16:creationId xmlns:a16="http://schemas.microsoft.com/office/drawing/2014/main" id="{DA19C623-787A-B949-A7A0-557749088B7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0196" t="24742" r="7614" b="25086"/>
          <a:stretch/>
        </p:blipFill>
        <p:spPr>
          <a:xfrm>
            <a:off x="4509119" y="4687368"/>
            <a:ext cx="3160600" cy="559082"/>
          </a:xfrm>
          <a:prstGeom prst="rect">
            <a:avLst/>
          </a:prstGeom>
        </p:spPr>
      </p:pic>
      <p:pic>
        <p:nvPicPr>
          <p:cNvPr id="7" name="Picture 6">
            <a:extLst>
              <a:ext uri="{FF2B5EF4-FFF2-40B4-BE49-F238E27FC236}">
                <a16:creationId xmlns:a16="http://schemas.microsoft.com/office/drawing/2014/main" id="{1DBDFCD3-5876-8146-B9D6-2E4E1763D9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28" y="6319808"/>
            <a:ext cx="12192000" cy="538193"/>
          </a:xfrm>
          <a:prstGeom prst="rect">
            <a:avLst/>
          </a:prstGeom>
        </p:spPr>
      </p:pic>
    </p:spTree>
    <p:extLst>
      <p:ext uri="{BB962C8B-B14F-4D97-AF65-F5344CB8AC3E}">
        <p14:creationId xmlns:p14="http://schemas.microsoft.com/office/powerpoint/2010/main" val="34963306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lor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23EC3B2-3C94-AB43-BABA-3E7F81EC800E}"/>
              </a:ext>
            </a:extLst>
          </p:cNvPr>
          <p:cNvSpPr>
            <a:spLocks noGrp="1"/>
          </p:cNvSpPr>
          <p:nvPr>
            <p:ph type="sldNum" sz="quarter" idx="10"/>
          </p:nvPr>
        </p:nvSpPr>
        <p:spPr/>
        <p:txBody>
          <a:bodyPr/>
          <a:lstStyle/>
          <a:p>
            <a:fld id="{77FBE95E-9360-4856-B5BA-33A9034977AE}" type="slidenum">
              <a:rPr lang="en-US" smtClean="0"/>
              <a:t>‹#›</a:t>
            </a:fld>
            <a:endParaRPr lang="en-US"/>
          </a:p>
        </p:txBody>
      </p:sp>
      <p:pic>
        <p:nvPicPr>
          <p:cNvPr id="5" name="Picture 4">
            <a:extLst>
              <a:ext uri="{FF2B5EF4-FFF2-40B4-BE49-F238E27FC236}">
                <a16:creationId xmlns:a16="http://schemas.microsoft.com/office/drawing/2014/main" id="{F3EE3230-C088-284C-B79E-9782E7AF32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584" y="189100"/>
            <a:ext cx="10287413" cy="5962024"/>
          </a:xfrm>
          <a:prstGeom prst="rect">
            <a:avLst/>
          </a:prstGeom>
        </p:spPr>
      </p:pic>
    </p:spTree>
    <p:extLst>
      <p:ext uri="{BB962C8B-B14F-4D97-AF65-F5344CB8AC3E}">
        <p14:creationId xmlns:p14="http://schemas.microsoft.com/office/powerpoint/2010/main" val="183277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C12D574-25AB-4ED9-A06D-4279CBFE7127}" type="datetimeFigureOut">
              <a:rPr lang="en-US" smtClean="0"/>
              <a:t>11/19/2021</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77FBE95E-9360-4856-B5BA-33A9034977AE}" type="slidenum">
              <a:rPr lang="en-US" smtClean="0"/>
              <a:t>‹#›</a:t>
            </a:fld>
            <a:endParaRPr lang="en-US"/>
          </a:p>
        </p:txBody>
      </p:sp>
    </p:spTree>
    <p:extLst>
      <p:ext uri="{BB962C8B-B14F-4D97-AF65-F5344CB8AC3E}">
        <p14:creationId xmlns:p14="http://schemas.microsoft.com/office/powerpoint/2010/main" val="8453600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52CD92-9D15-43B4-8516-073FCDAC90D4}" type="datetimeFigureOut">
              <a:rPr lang="en-US" smtClean="0"/>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13734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C12D574-25AB-4ED9-A06D-4279CBFE7127}" type="datetimeFigureOut">
              <a:rPr lang="en-US" smtClean="0"/>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FBE95E-9360-4856-B5BA-33A9034977AE}" type="slidenum">
              <a:rPr lang="en-US" smtClean="0"/>
              <a:t>‹#›</a:t>
            </a:fld>
            <a:endParaRPr lang="en-US"/>
          </a:p>
        </p:txBody>
      </p:sp>
    </p:spTree>
    <p:extLst>
      <p:ext uri="{BB962C8B-B14F-4D97-AF65-F5344CB8AC3E}">
        <p14:creationId xmlns:p14="http://schemas.microsoft.com/office/powerpoint/2010/main" val="4765097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12D574-25AB-4ED9-A06D-4279CBFE7127}" type="datetimeFigureOut">
              <a:rPr lang="en-US" smtClean="0"/>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FBE95E-9360-4856-B5BA-33A9034977AE}" type="slidenum">
              <a:rPr lang="en-US" smtClean="0"/>
              <a:t>‹#›</a:t>
            </a:fld>
            <a:endParaRPr lang="en-US"/>
          </a:p>
        </p:txBody>
      </p:sp>
    </p:spTree>
    <p:extLst>
      <p:ext uri="{BB962C8B-B14F-4D97-AF65-F5344CB8AC3E}">
        <p14:creationId xmlns:p14="http://schemas.microsoft.com/office/powerpoint/2010/main" val="1384148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2B990-A465-4027-8870-9E0F8EE530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930D1EB-0B24-4CFC-9FFE-E67424ADDA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D34F5B-F4FE-4556-940A-8B5DB3459D2E}"/>
              </a:ext>
            </a:extLst>
          </p:cNvPr>
          <p:cNvSpPr>
            <a:spLocks noGrp="1"/>
          </p:cNvSpPr>
          <p:nvPr>
            <p:ph type="dt" sz="half" idx="10"/>
          </p:nvPr>
        </p:nvSpPr>
        <p:spPr/>
        <p:txBody>
          <a:bodyPr/>
          <a:lstStyle/>
          <a:p>
            <a:fld id="{6C8981AF-050B-4432-9BBD-92CEC2B2FCEE}" type="datetimeFigureOut">
              <a:rPr lang="en-US" smtClean="0"/>
              <a:t>11/19/2021</a:t>
            </a:fld>
            <a:endParaRPr lang="en-US"/>
          </a:p>
        </p:txBody>
      </p:sp>
      <p:sp>
        <p:nvSpPr>
          <p:cNvPr id="5" name="Footer Placeholder 4">
            <a:extLst>
              <a:ext uri="{FF2B5EF4-FFF2-40B4-BE49-F238E27FC236}">
                <a16:creationId xmlns:a16="http://schemas.microsoft.com/office/drawing/2014/main" id="{A4052B0C-618A-4BF0-A59E-55BCC7884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53E5E0-6941-4E82-96FA-E803DABF73B4}"/>
              </a:ext>
            </a:extLst>
          </p:cNvPr>
          <p:cNvSpPr>
            <a:spLocks noGrp="1"/>
          </p:cNvSpPr>
          <p:nvPr>
            <p:ph type="sldNum" sz="quarter" idx="12"/>
          </p:nvPr>
        </p:nvSpPr>
        <p:spPr/>
        <p:txBody>
          <a:bodyPr/>
          <a:lstStyle/>
          <a:p>
            <a:fld id="{928F867C-0974-489E-AB59-A22640617622}" type="slidenum">
              <a:rPr lang="en-US" smtClean="0"/>
              <a:t>‹#›</a:t>
            </a:fld>
            <a:endParaRPr lang="en-US"/>
          </a:p>
        </p:txBody>
      </p:sp>
    </p:spTree>
    <p:extLst>
      <p:ext uri="{BB962C8B-B14F-4D97-AF65-F5344CB8AC3E}">
        <p14:creationId xmlns:p14="http://schemas.microsoft.com/office/powerpoint/2010/main" val="3051353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D0E90-669B-42B1-9E4F-E944B4BF6D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4351C9-407D-4592-B046-1E3CD897DC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DE4A1E3-B16D-44FF-8327-E236BA0E6B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86AE14-AACC-4A0F-B640-5D2B3C6CA7CB}"/>
              </a:ext>
            </a:extLst>
          </p:cNvPr>
          <p:cNvSpPr>
            <a:spLocks noGrp="1"/>
          </p:cNvSpPr>
          <p:nvPr>
            <p:ph type="dt" sz="half" idx="10"/>
          </p:nvPr>
        </p:nvSpPr>
        <p:spPr/>
        <p:txBody>
          <a:bodyPr/>
          <a:lstStyle/>
          <a:p>
            <a:fld id="{6C8981AF-050B-4432-9BBD-92CEC2B2FCEE}" type="datetimeFigureOut">
              <a:rPr lang="en-US" smtClean="0"/>
              <a:t>11/19/2021</a:t>
            </a:fld>
            <a:endParaRPr lang="en-US"/>
          </a:p>
        </p:txBody>
      </p:sp>
      <p:sp>
        <p:nvSpPr>
          <p:cNvPr id="6" name="Footer Placeholder 5">
            <a:extLst>
              <a:ext uri="{FF2B5EF4-FFF2-40B4-BE49-F238E27FC236}">
                <a16:creationId xmlns:a16="http://schemas.microsoft.com/office/drawing/2014/main" id="{E7AAE779-0DF3-42E2-9E9D-049BB27828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62E5A1-9595-44B1-B430-3E953FE1EEF4}"/>
              </a:ext>
            </a:extLst>
          </p:cNvPr>
          <p:cNvSpPr>
            <a:spLocks noGrp="1"/>
          </p:cNvSpPr>
          <p:nvPr>
            <p:ph type="sldNum" sz="quarter" idx="12"/>
          </p:nvPr>
        </p:nvSpPr>
        <p:spPr/>
        <p:txBody>
          <a:bodyPr/>
          <a:lstStyle/>
          <a:p>
            <a:fld id="{928F867C-0974-489E-AB59-A22640617622}" type="slidenum">
              <a:rPr lang="en-US" smtClean="0"/>
              <a:t>‹#›</a:t>
            </a:fld>
            <a:endParaRPr lang="en-US"/>
          </a:p>
        </p:txBody>
      </p:sp>
    </p:spTree>
    <p:extLst>
      <p:ext uri="{BB962C8B-B14F-4D97-AF65-F5344CB8AC3E}">
        <p14:creationId xmlns:p14="http://schemas.microsoft.com/office/powerpoint/2010/main" val="1944349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128BF-F634-4D36-9A3B-788BD237E2A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D2A37F7-7FD7-4C11-97A1-FD46A8ADFF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DA08D5-FDB3-4D41-AE6E-B7FD4F1755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DFAC2D-8120-4A1A-9187-4BDD390A21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18B32A-2E89-422C-979B-6A9A1267A8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89C2A9-4E7E-4D97-B7D9-7F014F422BB8}"/>
              </a:ext>
            </a:extLst>
          </p:cNvPr>
          <p:cNvSpPr>
            <a:spLocks noGrp="1"/>
          </p:cNvSpPr>
          <p:nvPr>
            <p:ph type="dt" sz="half" idx="10"/>
          </p:nvPr>
        </p:nvSpPr>
        <p:spPr/>
        <p:txBody>
          <a:bodyPr/>
          <a:lstStyle/>
          <a:p>
            <a:fld id="{6C8981AF-050B-4432-9BBD-92CEC2B2FCEE}" type="datetimeFigureOut">
              <a:rPr lang="en-US" smtClean="0"/>
              <a:t>11/19/2021</a:t>
            </a:fld>
            <a:endParaRPr lang="en-US"/>
          </a:p>
        </p:txBody>
      </p:sp>
      <p:sp>
        <p:nvSpPr>
          <p:cNvPr id="8" name="Footer Placeholder 7">
            <a:extLst>
              <a:ext uri="{FF2B5EF4-FFF2-40B4-BE49-F238E27FC236}">
                <a16:creationId xmlns:a16="http://schemas.microsoft.com/office/drawing/2014/main" id="{A75A7B97-A45C-448A-B0DF-AFBC856ED7A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A39C0D-D70A-486A-9333-246F244D46E8}"/>
              </a:ext>
            </a:extLst>
          </p:cNvPr>
          <p:cNvSpPr>
            <a:spLocks noGrp="1"/>
          </p:cNvSpPr>
          <p:nvPr>
            <p:ph type="sldNum" sz="quarter" idx="12"/>
          </p:nvPr>
        </p:nvSpPr>
        <p:spPr/>
        <p:txBody>
          <a:bodyPr/>
          <a:lstStyle/>
          <a:p>
            <a:fld id="{928F867C-0974-489E-AB59-A22640617622}" type="slidenum">
              <a:rPr lang="en-US" smtClean="0"/>
              <a:t>‹#›</a:t>
            </a:fld>
            <a:endParaRPr lang="en-US"/>
          </a:p>
        </p:txBody>
      </p:sp>
    </p:spTree>
    <p:extLst>
      <p:ext uri="{BB962C8B-B14F-4D97-AF65-F5344CB8AC3E}">
        <p14:creationId xmlns:p14="http://schemas.microsoft.com/office/powerpoint/2010/main" val="3333530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2DC8E-5C87-4309-813B-C6F6464ECE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76F2E2-236D-4BB2-8753-37804F59CAEC}"/>
              </a:ext>
            </a:extLst>
          </p:cNvPr>
          <p:cNvSpPr>
            <a:spLocks noGrp="1"/>
          </p:cNvSpPr>
          <p:nvPr>
            <p:ph type="dt" sz="half" idx="10"/>
          </p:nvPr>
        </p:nvSpPr>
        <p:spPr/>
        <p:txBody>
          <a:bodyPr/>
          <a:lstStyle/>
          <a:p>
            <a:fld id="{6C8981AF-050B-4432-9BBD-92CEC2B2FCEE}" type="datetimeFigureOut">
              <a:rPr lang="en-US" smtClean="0"/>
              <a:t>11/19/2021</a:t>
            </a:fld>
            <a:endParaRPr lang="en-US"/>
          </a:p>
        </p:txBody>
      </p:sp>
      <p:sp>
        <p:nvSpPr>
          <p:cNvPr id="4" name="Footer Placeholder 3">
            <a:extLst>
              <a:ext uri="{FF2B5EF4-FFF2-40B4-BE49-F238E27FC236}">
                <a16:creationId xmlns:a16="http://schemas.microsoft.com/office/drawing/2014/main" id="{9E06C7D2-194E-4958-AAB6-FDFDB2F0F8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9416F45-E21B-4631-9E7A-8FFED653622C}"/>
              </a:ext>
            </a:extLst>
          </p:cNvPr>
          <p:cNvSpPr>
            <a:spLocks noGrp="1"/>
          </p:cNvSpPr>
          <p:nvPr>
            <p:ph type="sldNum" sz="quarter" idx="12"/>
          </p:nvPr>
        </p:nvSpPr>
        <p:spPr/>
        <p:txBody>
          <a:bodyPr/>
          <a:lstStyle/>
          <a:p>
            <a:fld id="{928F867C-0974-489E-AB59-A22640617622}" type="slidenum">
              <a:rPr lang="en-US" smtClean="0"/>
              <a:t>‹#›</a:t>
            </a:fld>
            <a:endParaRPr lang="en-US"/>
          </a:p>
        </p:txBody>
      </p:sp>
    </p:spTree>
    <p:extLst>
      <p:ext uri="{BB962C8B-B14F-4D97-AF65-F5344CB8AC3E}">
        <p14:creationId xmlns:p14="http://schemas.microsoft.com/office/powerpoint/2010/main" val="3480544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2CAE54-CF21-457D-8B05-89013707690D}"/>
              </a:ext>
            </a:extLst>
          </p:cNvPr>
          <p:cNvSpPr>
            <a:spLocks noGrp="1"/>
          </p:cNvSpPr>
          <p:nvPr>
            <p:ph type="dt" sz="half" idx="10"/>
          </p:nvPr>
        </p:nvSpPr>
        <p:spPr/>
        <p:txBody>
          <a:bodyPr/>
          <a:lstStyle/>
          <a:p>
            <a:fld id="{6C8981AF-050B-4432-9BBD-92CEC2B2FCEE}" type="datetimeFigureOut">
              <a:rPr lang="en-US" smtClean="0"/>
              <a:t>11/19/2021</a:t>
            </a:fld>
            <a:endParaRPr lang="en-US"/>
          </a:p>
        </p:txBody>
      </p:sp>
      <p:sp>
        <p:nvSpPr>
          <p:cNvPr id="3" name="Footer Placeholder 2">
            <a:extLst>
              <a:ext uri="{FF2B5EF4-FFF2-40B4-BE49-F238E27FC236}">
                <a16:creationId xmlns:a16="http://schemas.microsoft.com/office/drawing/2014/main" id="{3F794905-8156-4B9E-BAC0-65990815DF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E4878D-6924-4C72-A410-1129BD65FCEB}"/>
              </a:ext>
            </a:extLst>
          </p:cNvPr>
          <p:cNvSpPr>
            <a:spLocks noGrp="1"/>
          </p:cNvSpPr>
          <p:nvPr>
            <p:ph type="sldNum" sz="quarter" idx="12"/>
          </p:nvPr>
        </p:nvSpPr>
        <p:spPr/>
        <p:txBody>
          <a:bodyPr/>
          <a:lstStyle/>
          <a:p>
            <a:fld id="{928F867C-0974-489E-AB59-A22640617622}" type="slidenum">
              <a:rPr lang="en-US" smtClean="0"/>
              <a:t>‹#›</a:t>
            </a:fld>
            <a:endParaRPr lang="en-US"/>
          </a:p>
        </p:txBody>
      </p:sp>
    </p:spTree>
    <p:extLst>
      <p:ext uri="{BB962C8B-B14F-4D97-AF65-F5344CB8AC3E}">
        <p14:creationId xmlns:p14="http://schemas.microsoft.com/office/powerpoint/2010/main" val="2132212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FB43D-4C15-4C2E-9015-F3A40DACE3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C224330-4893-4AF2-ACF9-891E6A43FD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6860C62-DEE7-4CC4-81B1-7F7B1CE3A5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346B6C-311B-4495-8871-DE6102E34D95}"/>
              </a:ext>
            </a:extLst>
          </p:cNvPr>
          <p:cNvSpPr>
            <a:spLocks noGrp="1"/>
          </p:cNvSpPr>
          <p:nvPr>
            <p:ph type="dt" sz="half" idx="10"/>
          </p:nvPr>
        </p:nvSpPr>
        <p:spPr/>
        <p:txBody>
          <a:bodyPr/>
          <a:lstStyle/>
          <a:p>
            <a:fld id="{6C8981AF-050B-4432-9BBD-92CEC2B2FCEE}" type="datetimeFigureOut">
              <a:rPr lang="en-US" smtClean="0"/>
              <a:t>11/19/2021</a:t>
            </a:fld>
            <a:endParaRPr lang="en-US"/>
          </a:p>
        </p:txBody>
      </p:sp>
      <p:sp>
        <p:nvSpPr>
          <p:cNvPr id="6" name="Footer Placeholder 5">
            <a:extLst>
              <a:ext uri="{FF2B5EF4-FFF2-40B4-BE49-F238E27FC236}">
                <a16:creationId xmlns:a16="http://schemas.microsoft.com/office/drawing/2014/main" id="{4D525DFD-15FC-47FE-BFB2-CAC166F404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D7D9C9-8BC4-43E3-82AE-0E6E42D72A34}"/>
              </a:ext>
            </a:extLst>
          </p:cNvPr>
          <p:cNvSpPr>
            <a:spLocks noGrp="1"/>
          </p:cNvSpPr>
          <p:nvPr>
            <p:ph type="sldNum" sz="quarter" idx="12"/>
          </p:nvPr>
        </p:nvSpPr>
        <p:spPr/>
        <p:txBody>
          <a:bodyPr/>
          <a:lstStyle/>
          <a:p>
            <a:fld id="{928F867C-0974-489E-AB59-A22640617622}" type="slidenum">
              <a:rPr lang="en-US" smtClean="0"/>
              <a:t>‹#›</a:t>
            </a:fld>
            <a:endParaRPr lang="en-US"/>
          </a:p>
        </p:txBody>
      </p:sp>
    </p:spTree>
    <p:extLst>
      <p:ext uri="{BB962C8B-B14F-4D97-AF65-F5344CB8AC3E}">
        <p14:creationId xmlns:p14="http://schemas.microsoft.com/office/powerpoint/2010/main" val="2472498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7F686-DF25-48D2-931D-70307AFF1C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6199391-7620-4799-866D-93D14439E6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3BF5B2-6BCF-4434-BA25-1DA983A44E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7D269E-8603-4BC6-8E8A-CFC98926062D}"/>
              </a:ext>
            </a:extLst>
          </p:cNvPr>
          <p:cNvSpPr>
            <a:spLocks noGrp="1"/>
          </p:cNvSpPr>
          <p:nvPr>
            <p:ph type="dt" sz="half" idx="10"/>
          </p:nvPr>
        </p:nvSpPr>
        <p:spPr/>
        <p:txBody>
          <a:bodyPr/>
          <a:lstStyle/>
          <a:p>
            <a:fld id="{6C8981AF-050B-4432-9BBD-92CEC2B2FCEE}" type="datetimeFigureOut">
              <a:rPr lang="en-US" smtClean="0"/>
              <a:t>11/19/2021</a:t>
            </a:fld>
            <a:endParaRPr lang="en-US"/>
          </a:p>
        </p:txBody>
      </p:sp>
      <p:sp>
        <p:nvSpPr>
          <p:cNvPr id="6" name="Footer Placeholder 5">
            <a:extLst>
              <a:ext uri="{FF2B5EF4-FFF2-40B4-BE49-F238E27FC236}">
                <a16:creationId xmlns:a16="http://schemas.microsoft.com/office/drawing/2014/main" id="{9116E9CE-B0B0-42C0-AB3D-26012CC345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7F7F89-2F19-4532-B5ED-ECD522CA2789}"/>
              </a:ext>
            </a:extLst>
          </p:cNvPr>
          <p:cNvSpPr>
            <a:spLocks noGrp="1"/>
          </p:cNvSpPr>
          <p:nvPr>
            <p:ph type="sldNum" sz="quarter" idx="12"/>
          </p:nvPr>
        </p:nvSpPr>
        <p:spPr/>
        <p:txBody>
          <a:bodyPr/>
          <a:lstStyle/>
          <a:p>
            <a:fld id="{928F867C-0974-489E-AB59-A22640617622}" type="slidenum">
              <a:rPr lang="en-US" smtClean="0"/>
              <a:t>‹#›</a:t>
            </a:fld>
            <a:endParaRPr lang="en-US"/>
          </a:p>
        </p:txBody>
      </p:sp>
    </p:spTree>
    <p:extLst>
      <p:ext uri="{BB962C8B-B14F-4D97-AF65-F5344CB8AC3E}">
        <p14:creationId xmlns:p14="http://schemas.microsoft.com/office/powerpoint/2010/main" val="3080391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1.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482C7A-FB53-4252-AA00-845B928916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4DD311-6BFC-472B-AD98-64CFF1372E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958E24-7CB1-4147-A638-38057C7CA2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8981AF-050B-4432-9BBD-92CEC2B2FCEE}" type="datetimeFigureOut">
              <a:rPr lang="en-US" smtClean="0"/>
              <a:t>11/19/2021</a:t>
            </a:fld>
            <a:endParaRPr lang="en-US"/>
          </a:p>
        </p:txBody>
      </p:sp>
      <p:sp>
        <p:nvSpPr>
          <p:cNvPr id="5" name="Footer Placeholder 4">
            <a:extLst>
              <a:ext uri="{FF2B5EF4-FFF2-40B4-BE49-F238E27FC236}">
                <a16:creationId xmlns:a16="http://schemas.microsoft.com/office/drawing/2014/main" id="{FE155C8B-2E5B-4251-BAEE-3ED19D9F4E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7F7AF60-9598-4C1C-8B5D-7D0EB3E67B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8F867C-0974-489E-AB59-A22640617622}" type="slidenum">
              <a:rPr lang="en-US" smtClean="0"/>
              <a:t>‹#›</a:t>
            </a:fld>
            <a:endParaRPr lang="en-US"/>
          </a:p>
        </p:txBody>
      </p:sp>
    </p:spTree>
    <p:extLst>
      <p:ext uri="{BB962C8B-B14F-4D97-AF65-F5344CB8AC3E}">
        <p14:creationId xmlns:p14="http://schemas.microsoft.com/office/powerpoint/2010/main" val="1510171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B3B38B-BBAD-CB4F-B082-D6F36EBDF90A}"/>
              </a:ext>
            </a:extLst>
          </p:cNvPr>
          <p:cNvSpPr/>
          <p:nvPr/>
        </p:nvSpPr>
        <p:spPr>
          <a:xfrm>
            <a:off x="0" y="6478169"/>
            <a:ext cx="12192000" cy="386316"/>
          </a:xfrm>
          <a:prstGeom prst="rect">
            <a:avLst/>
          </a:prstGeom>
          <a:solidFill>
            <a:srgbClr val="E6E7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TextBox 8">
            <a:extLst>
              <a:ext uri="{FF2B5EF4-FFF2-40B4-BE49-F238E27FC236}">
                <a16:creationId xmlns:a16="http://schemas.microsoft.com/office/drawing/2014/main" id="{62F1B53D-38F5-0E4D-9B1B-7F47F0BA2565}"/>
              </a:ext>
            </a:extLst>
          </p:cNvPr>
          <p:cNvSpPr txBox="1"/>
          <p:nvPr/>
        </p:nvSpPr>
        <p:spPr>
          <a:xfrm>
            <a:off x="4926818" y="6554791"/>
            <a:ext cx="2550698" cy="200055"/>
          </a:xfrm>
          <a:prstGeom prst="rect">
            <a:avLst/>
          </a:prstGeom>
          <a:noFill/>
        </p:spPr>
        <p:txBody>
          <a:bodyPr wrap="non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700" kern="1200" dirty="0">
                <a:solidFill>
                  <a:schemeClr val="bg1">
                    <a:lumMod val="65000"/>
                  </a:schemeClr>
                </a:solidFill>
                <a:effectLst/>
                <a:latin typeface="+mn-lt"/>
                <a:ea typeface="+mn-ea"/>
                <a:cs typeface="+mn-cs"/>
              </a:rPr>
              <a:t>© 2018 </a:t>
            </a:r>
            <a:r>
              <a:rPr lang="en-US" sz="700" kern="1200" dirty="0" err="1">
                <a:solidFill>
                  <a:schemeClr val="bg1">
                    <a:lumMod val="65000"/>
                  </a:schemeClr>
                </a:solidFill>
                <a:effectLst/>
                <a:latin typeface="+mn-lt"/>
                <a:ea typeface="+mn-ea"/>
                <a:cs typeface="+mn-cs"/>
              </a:rPr>
              <a:t>Cotiviti</a:t>
            </a:r>
            <a:r>
              <a:rPr lang="en-US" sz="700" kern="1200" dirty="0">
                <a:solidFill>
                  <a:schemeClr val="bg1">
                    <a:lumMod val="65000"/>
                  </a:schemeClr>
                </a:solidFill>
                <a:effectLst/>
                <a:latin typeface="+mn-lt"/>
                <a:ea typeface="+mn-ea"/>
                <a:cs typeface="+mn-cs"/>
              </a:rPr>
              <a:t>, Inc. CONFIDENTIAL AND PROPRIETARY </a:t>
            </a:r>
          </a:p>
        </p:txBody>
      </p:sp>
      <p:pic>
        <p:nvPicPr>
          <p:cNvPr id="11" name="Picture 10">
            <a:extLst>
              <a:ext uri="{FF2B5EF4-FFF2-40B4-BE49-F238E27FC236}">
                <a16:creationId xmlns:a16="http://schemas.microsoft.com/office/drawing/2014/main" id="{CA98AEEC-4E67-7947-AEC3-138046D4CAA6}"/>
              </a:ext>
            </a:extLst>
          </p:cNvPr>
          <p:cNvPicPr>
            <a:picLocks noChangeAspect="1"/>
          </p:cNvPicPr>
          <p:nvPr/>
        </p:nvPicPr>
        <p:blipFill rotWithShape="1">
          <a:blip r:embed="rId19" cstate="print">
            <a:extLst>
              <a:ext uri="{28A0092B-C50C-407E-A947-70E740481C1C}">
                <a14:useLocalDpi xmlns:a14="http://schemas.microsoft.com/office/drawing/2010/main" val="0"/>
              </a:ext>
            </a:extLst>
          </a:blip>
          <a:srcRect l="10196" t="24742" r="7614" b="25086"/>
          <a:stretch/>
        </p:blipFill>
        <p:spPr>
          <a:xfrm>
            <a:off x="457201" y="6504110"/>
            <a:ext cx="1790969" cy="316807"/>
          </a:xfrm>
          <a:prstGeom prst="rect">
            <a:avLst/>
          </a:prstGeom>
        </p:spPr>
      </p:pic>
      <p:sp>
        <p:nvSpPr>
          <p:cNvPr id="2" name="Title Placeholder 1"/>
          <p:cNvSpPr>
            <a:spLocks noGrp="1"/>
          </p:cNvSpPr>
          <p:nvPr>
            <p:ph type="title"/>
          </p:nvPr>
        </p:nvSpPr>
        <p:spPr>
          <a:xfrm>
            <a:off x="457200" y="365125"/>
            <a:ext cx="11277600" cy="914400"/>
          </a:xfrm>
          <a:prstGeom prst="rect">
            <a:avLst/>
          </a:prstGeom>
        </p:spPr>
        <p:txBody>
          <a:bodyPr vert="horz" lIns="0" tIns="0" rIns="0" bIns="0" rtlCol="0" anchor="t">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457200" y="1395167"/>
            <a:ext cx="11277600" cy="4781796"/>
          </a:xfrm>
          <a:prstGeom prst="rect">
            <a:avLst/>
          </a:prstGeom>
        </p:spPr>
        <p:txBody>
          <a:bodyPr vert="horz" lIns="0" tIns="0" rIns="0" bIns="0" rtlCol="0" anchor="t">
            <a:noAutofit/>
          </a:bodyPr>
          <a:lstStyle/>
          <a:p>
            <a:pPr lvl="0"/>
            <a:r>
              <a:rPr lang="en-US" noProof="0" dirty="0"/>
              <a:t>Bullet 1</a:t>
            </a:r>
          </a:p>
          <a:p>
            <a:pPr lvl="1"/>
            <a:r>
              <a:rPr lang="en-US" noProof="0" dirty="0"/>
              <a:t>Bullet 2</a:t>
            </a:r>
          </a:p>
          <a:p>
            <a:pPr lvl="2"/>
            <a:r>
              <a:rPr lang="en-US" noProof="0" dirty="0"/>
              <a:t>Bullet 3</a:t>
            </a:r>
          </a:p>
          <a:p>
            <a:pPr lvl="3"/>
            <a:r>
              <a:rPr lang="en-US" noProof="0" dirty="0"/>
              <a:t>Bullet 4</a:t>
            </a:r>
          </a:p>
          <a:p>
            <a:pPr lvl="4"/>
            <a:r>
              <a:rPr lang="en-US" noProof="0" dirty="0"/>
              <a:t>Bullet 5</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Number Placeholder 5"/>
          <p:cNvSpPr>
            <a:spLocks noGrp="1"/>
          </p:cNvSpPr>
          <p:nvPr>
            <p:ph type="sldNum" sz="quarter" idx="4"/>
          </p:nvPr>
        </p:nvSpPr>
        <p:spPr>
          <a:xfrm>
            <a:off x="11249892" y="6517079"/>
            <a:ext cx="484909" cy="274320"/>
          </a:xfrm>
          <a:prstGeom prst="rect">
            <a:avLst/>
          </a:prstGeom>
        </p:spPr>
        <p:txBody>
          <a:bodyPr vert="horz" lIns="0" tIns="0" rIns="0" bIns="0" rtlCol="0" anchor="ctr"/>
          <a:lstStyle>
            <a:lvl1pPr algn="r">
              <a:defRPr sz="900">
                <a:solidFill>
                  <a:schemeClr val="accent1"/>
                </a:solidFill>
              </a:defRPr>
            </a:lvl1pPr>
          </a:lstStyle>
          <a:p>
            <a:fld id="{77FBE95E-9360-4856-B5BA-33A9034977AE}" type="slidenum">
              <a:rPr lang="en-US" smtClean="0"/>
              <a:t>‹#›</a:t>
            </a:fld>
            <a:endParaRPr lang="en-US"/>
          </a:p>
        </p:txBody>
      </p:sp>
    </p:spTree>
    <p:extLst>
      <p:ext uri="{BB962C8B-B14F-4D97-AF65-F5344CB8AC3E}">
        <p14:creationId xmlns:p14="http://schemas.microsoft.com/office/powerpoint/2010/main" val="2145658160"/>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Lst>
  <p:txStyles>
    <p:titleStyle>
      <a:lvl1pPr algn="l" defTabSz="685800" rtl="0" eaLnBrk="1" latinLnBrk="0" hangingPunct="1">
        <a:lnSpc>
          <a:spcPct val="90000"/>
        </a:lnSpc>
        <a:spcBef>
          <a:spcPct val="0"/>
        </a:spcBef>
        <a:buNone/>
        <a:defRPr sz="2800" kern="1200">
          <a:solidFill>
            <a:srgbClr val="3A0092"/>
          </a:solidFill>
          <a:latin typeface="+mj-lt"/>
          <a:ea typeface="+mj-ea"/>
          <a:cs typeface="+mj-cs"/>
        </a:defRPr>
      </a:lvl1pPr>
    </p:titleStyle>
    <p:bodyStyle>
      <a:lvl1pPr marL="285750" indent="-285750" algn="l" defTabSz="685800" rtl="0" eaLnBrk="1" latinLnBrk="0" hangingPunct="1">
        <a:lnSpc>
          <a:spcPct val="100000"/>
        </a:lnSpc>
        <a:spcBef>
          <a:spcPts val="100"/>
        </a:spcBef>
        <a:spcAft>
          <a:spcPts val="400"/>
        </a:spcAft>
        <a:buClr>
          <a:schemeClr val="accent2"/>
        </a:buClr>
        <a:buSzPct val="90000"/>
        <a:buFont typeface="Arial" panose="020B0604020202020204" pitchFamily="34" charset="0"/>
        <a:buChar char="•"/>
        <a:defRPr sz="1800" kern="1200" baseline="0">
          <a:solidFill>
            <a:schemeClr val="tx1"/>
          </a:solidFill>
          <a:latin typeface="+mn-lt"/>
          <a:ea typeface="+mn-ea"/>
          <a:cs typeface="+mn-cs"/>
        </a:defRPr>
      </a:lvl1pPr>
      <a:lvl2pPr marL="646430" indent="-308610" algn="l" defTabSz="685800" rtl="0" eaLnBrk="1" latinLnBrk="0" hangingPunct="1">
        <a:lnSpc>
          <a:spcPct val="100000"/>
        </a:lnSpc>
        <a:spcBef>
          <a:spcPts val="100"/>
        </a:spcBef>
        <a:spcAft>
          <a:spcPts val="400"/>
        </a:spcAft>
        <a:buClr>
          <a:schemeClr val="accent2"/>
        </a:buClr>
        <a:buSzPct val="70000"/>
        <a:buFont typeface="Courier New"/>
        <a:buChar char="o"/>
        <a:defRPr sz="1500" kern="1200">
          <a:solidFill>
            <a:schemeClr val="tx1"/>
          </a:solidFill>
          <a:latin typeface="+mn-lt"/>
          <a:ea typeface="+mn-ea"/>
          <a:cs typeface="+mn-cs"/>
        </a:defRPr>
      </a:lvl2pPr>
      <a:lvl3pPr marL="914400" indent="-256540" algn="l" defTabSz="685800" rtl="0" eaLnBrk="1" latinLnBrk="0" hangingPunct="1">
        <a:lnSpc>
          <a:spcPct val="100000"/>
        </a:lnSpc>
        <a:spcBef>
          <a:spcPts val="100"/>
        </a:spcBef>
        <a:spcAft>
          <a:spcPts val="400"/>
        </a:spcAft>
        <a:buClr>
          <a:schemeClr val="accent2"/>
        </a:buClr>
        <a:buSzPct val="81000"/>
        <a:buFont typeface="Wingdings" charset="2"/>
        <a:buChar char="§"/>
        <a:defRPr sz="1350" kern="1200">
          <a:solidFill>
            <a:schemeClr val="tx1"/>
          </a:solidFill>
          <a:latin typeface="+mn-lt"/>
          <a:ea typeface="+mn-ea"/>
          <a:cs typeface="+mn-cs"/>
        </a:defRPr>
      </a:lvl3pPr>
      <a:lvl4pPr marL="1108710" indent="-191770" algn="l" defTabSz="685800" rtl="0" eaLnBrk="1" latinLnBrk="0" hangingPunct="1">
        <a:lnSpc>
          <a:spcPct val="100000"/>
        </a:lnSpc>
        <a:spcBef>
          <a:spcPts val="100"/>
        </a:spcBef>
        <a:spcAft>
          <a:spcPts val="400"/>
        </a:spcAft>
        <a:buClr>
          <a:schemeClr val="accent2"/>
        </a:buClr>
        <a:buSzPct val="75000"/>
        <a:buFont typeface="Lucida Grande"/>
        <a:buChar char="⎼"/>
        <a:defRPr sz="1200" kern="1200" baseline="0">
          <a:solidFill>
            <a:schemeClr val="tx1"/>
          </a:solidFill>
          <a:latin typeface="+mn-lt"/>
          <a:ea typeface="+mn-ea"/>
          <a:cs typeface="+mn-cs"/>
        </a:defRPr>
      </a:lvl4pPr>
      <a:lvl5pPr marL="1315720" indent="-187960" algn="l" defTabSz="685800" rtl="0" eaLnBrk="1" latinLnBrk="0" hangingPunct="1">
        <a:lnSpc>
          <a:spcPct val="100000"/>
        </a:lnSpc>
        <a:spcBef>
          <a:spcPts val="100"/>
        </a:spcBef>
        <a:spcAft>
          <a:spcPts val="400"/>
        </a:spcAft>
        <a:buClr>
          <a:schemeClr val="accent2"/>
        </a:buClr>
        <a:buSzPct val="70000"/>
        <a:buFont typeface="Arial"/>
        <a:buChar char="•"/>
        <a:defRPr sz="1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1.jpeg"/><Relationship Id="rId1" Type="http://schemas.openxmlformats.org/officeDocument/2006/relationships/slideLayout" Target="../slideLayouts/slideLayout2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3" Type="http://schemas.openxmlformats.org/officeDocument/2006/relationships/image" Target="../media/image12.bin"/><Relationship Id="rId2" Type="http://schemas.openxmlformats.org/officeDocument/2006/relationships/image" Target="../media/image11.jpeg"/><Relationship Id="rId1" Type="http://schemas.openxmlformats.org/officeDocument/2006/relationships/slideLayout" Target="../slideLayouts/slideLayout28.xml"/><Relationship Id="rId4" Type="http://schemas.openxmlformats.org/officeDocument/2006/relationships/hyperlink" Target="http://commons.wikimedia.org/wiki/File:International_Comparison_-_Healthcare_spending_as_%25_GDP.png"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KriEIJ0ubh0" TargetMode="External"/><Relationship Id="rId2" Type="http://schemas.openxmlformats.org/officeDocument/2006/relationships/hyperlink" Target="https://www.youtube.com/watch?v=LMHxxvbzFqc" TargetMode="Externa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28.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0.xml.rels><?xml version="1.0" encoding="UTF-8" standalone="yes"?>
<Relationships xmlns="http://schemas.openxmlformats.org/package/2006/relationships"><Relationship Id="rId2" Type="http://schemas.openxmlformats.org/officeDocument/2006/relationships/hyperlink" Target="https://www.commonwealthfund.org/publications/issue-briefs/2015/oct/us-health-care-global-perspective" TargetMode="External"/><Relationship Id="rId1" Type="http://schemas.openxmlformats.org/officeDocument/2006/relationships/slideLayout" Target="../slideLayouts/slideLayout28.xml"/></Relationships>
</file>

<file path=ppt/slides/_rels/slide61.xml.rels><?xml version="1.0" encoding="UTF-8" standalone="yes"?>
<Relationships xmlns="http://schemas.openxmlformats.org/package/2006/relationships"><Relationship Id="rId2" Type="http://schemas.openxmlformats.org/officeDocument/2006/relationships/hyperlink" Target="https://www.youtube.com/watch?v=AUmuJIe86dk" TargetMode="External"/><Relationship Id="rId1" Type="http://schemas.openxmlformats.org/officeDocument/2006/relationships/slideLayout" Target="../slideLayouts/slideLayout28.xml"/></Relationships>
</file>

<file path=ppt/slides/_rels/slide62.xml.rels><?xml version="1.0" encoding="UTF-8" standalone="yes"?>
<Relationships xmlns="http://schemas.openxmlformats.org/package/2006/relationships"><Relationship Id="rId2" Type="http://schemas.openxmlformats.org/officeDocument/2006/relationships/hyperlink" Target="https://www.youtube.com/watch?v=flYzHZwDH_0" TargetMode="External"/><Relationship Id="rId1" Type="http://schemas.openxmlformats.org/officeDocument/2006/relationships/slideLayout" Target="../slideLayouts/slideLayout2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203B8-991C-4BD9-B73E-41E966F73150}"/>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9A7AF157-34AA-4066-A0BF-0C816586A83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02094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6CFBB-1968-4FA6-8F91-9D36D0E4EB43}"/>
              </a:ext>
            </a:extLst>
          </p:cNvPr>
          <p:cNvSpPr>
            <a:spLocks noGrp="1"/>
          </p:cNvSpPr>
          <p:nvPr>
            <p:ph type="title"/>
          </p:nvPr>
        </p:nvSpPr>
        <p:spPr>
          <a:xfrm>
            <a:off x="1503160" y="2176931"/>
            <a:ext cx="9185679" cy="1097280"/>
          </a:xfrm>
        </p:spPr>
        <p:txBody>
          <a:bodyPr/>
          <a:lstStyle/>
          <a:p>
            <a:pPr algn="ctr"/>
            <a:r>
              <a:rPr lang="en-US" sz="4400" dirty="0"/>
              <a:t>WHY US HEALTHCARE?</a:t>
            </a:r>
          </a:p>
        </p:txBody>
      </p:sp>
      <p:sp>
        <p:nvSpPr>
          <p:cNvPr id="3" name="Text Placeholder 2">
            <a:extLst>
              <a:ext uri="{FF2B5EF4-FFF2-40B4-BE49-F238E27FC236}">
                <a16:creationId xmlns:a16="http://schemas.microsoft.com/office/drawing/2014/main" id="{3694F3B8-A8F8-4E82-8512-0AA9FEF53E73}"/>
              </a:ext>
            </a:extLst>
          </p:cNvPr>
          <p:cNvSpPr>
            <a:spLocks noGrp="1"/>
          </p:cNvSpPr>
          <p:nvPr>
            <p:ph type="body" idx="1"/>
          </p:nvPr>
        </p:nvSpPr>
        <p:spPr>
          <a:xfrm>
            <a:off x="1503160" y="3429000"/>
            <a:ext cx="9185679" cy="914400"/>
          </a:xfrm>
        </p:spPr>
        <p:txBody>
          <a:bodyPr/>
          <a:lstStyle/>
          <a:p>
            <a:endParaRPr lang="en-US" dirty="0"/>
          </a:p>
        </p:txBody>
      </p:sp>
    </p:spTree>
    <p:extLst>
      <p:ext uri="{BB962C8B-B14F-4D97-AF65-F5344CB8AC3E}">
        <p14:creationId xmlns:p14="http://schemas.microsoft.com/office/powerpoint/2010/main" val="2346349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2D9C4-93B3-4912-94C9-99E0C0B4EB6B}"/>
              </a:ext>
            </a:extLst>
          </p:cNvPr>
          <p:cNvSpPr>
            <a:spLocks noGrp="1"/>
          </p:cNvSpPr>
          <p:nvPr>
            <p:ph type="title"/>
          </p:nvPr>
        </p:nvSpPr>
        <p:spPr>
          <a:xfrm>
            <a:off x="1503160" y="2118873"/>
            <a:ext cx="9185679" cy="1097280"/>
          </a:xfrm>
        </p:spPr>
        <p:txBody>
          <a:bodyPr/>
          <a:lstStyle/>
          <a:p>
            <a:pPr algn="ctr"/>
            <a:r>
              <a:rPr lang="en-US" sz="5400" dirty="0"/>
              <a:t>WHY</a:t>
            </a:r>
            <a:endParaRPr lang="en-US" dirty="0"/>
          </a:p>
        </p:txBody>
      </p:sp>
      <p:sp>
        <p:nvSpPr>
          <p:cNvPr id="3" name="Text Placeholder 2">
            <a:extLst>
              <a:ext uri="{FF2B5EF4-FFF2-40B4-BE49-F238E27FC236}">
                <a16:creationId xmlns:a16="http://schemas.microsoft.com/office/drawing/2014/main" id="{552AC08F-603B-4FFB-A8FB-B716BF2F2C6C}"/>
              </a:ext>
            </a:extLst>
          </p:cNvPr>
          <p:cNvSpPr>
            <a:spLocks noGrp="1"/>
          </p:cNvSpPr>
          <p:nvPr>
            <p:ph type="body" idx="1"/>
          </p:nvPr>
        </p:nvSpPr>
        <p:spPr>
          <a:xfrm>
            <a:off x="1503160" y="3437496"/>
            <a:ext cx="9185679" cy="914400"/>
          </a:xfrm>
        </p:spPr>
        <p:txBody>
          <a:bodyPr/>
          <a:lstStyle/>
          <a:p>
            <a:endParaRPr lang="en-US"/>
          </a:p>
        </p:txBody>
      </p:sp>
    </p:spTree>
    <p:extLst>
      <p:ext uri="{BB962C8B-B14F-4D97-AF65-F5344CB8AC3E}">
        <p14:creationId xmlns:p14="http://schemas.microsoft.com/office/powerpoint/2010/main" val="406445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CB09-5900-4676-ABDA-2DA8AD84A5B0}"/>
              </a:ext>
            </a:extLst>
          </p:cNvPr>
          <p:cNvSpPr>
            <a:spLocks noGrp="1"/>
          </p:cNvSpPr>
          <p:nvPr>
            <p:ph type="title"/>
          </p:nvPr>
        </p:nvSpPr>
        <p:spPr/>
        <p:txBody>
          <a:bodyPr/>
          <a:lstStyle/>
          <a:p>
            <a:r>
              <a:rPr lang="en-US" sz="3600" dirty="0"/>
              <a:t>Day 1 Agenda (1 </a:t>
            </a:r>
            <a:r>
              <a:rPr lang="en-US" sz="3600" dirty="0" err="1"/>
              <a:t>hr</a:t>
            </a:r>
            <a:r>
              <a:rPr lang="en-US" sz="3600" dirty="0"/>
              <a:t>)</a:t>
            </a:r>
          </a:p>
        </p:txBody>
      </p:sp>
      <p:sp>
        <p:nvSpPr>
          <p:cNvPr id="3" name="Content Placeholder 2">
            <a:extLst>
              <a:ext uri="{FF2B5EF4-FFF2-40B4-BE49-F238E27FC236}">
                <a16:creationId xmlns:a16="http://schemas.microsoft.com/office/drawing/2014/main" id="{29E60578-2279-4319-9667-6E44C9C9C9CB}"/>
              </a:ext>
            </a:extLst>
          </p:cNvPr>
          <p:cNvSpPr>
            <a:spLocks noGrp="1"/>
          </p:cNvSpPr>
          <p:nvPr>
            <p:ph idx="1"/>
          </p:nvPr>
        </p:nvSpPr>
        <p:spPr/>
        <p:txBody>
          <a:bodyPr/>
          <a:lstStyle/>
          <a:p>
            <a:r>
              <a:rPr lang="en-US" sz="3200" dirty="0"/>
              <a:t>Introduction to trainer/trainees – 15 mins</a:t>
            </a:r>
          </a:p>
          <a:p>
            <a:r>
              <a:rPr lang="en-US" sz="3200" dirty="0"/>
              <a:t>Establish the purpose of the training – 5 mins</a:t>
            </a:r>
          </a:p>
          <a:p>
            <a:r>
              <a:rPr lang="en-US" sz="3200" b="1" dirty="0"/>
              <a:t>Overview: Keywords – 10 mins</a:t>
            </a:r>
          </a:p>
          <a:p>
            <a:r>
              <a:rPr lang="en-US" sz="3200" dirty="0"/>
              <a:t>US Healthcare Market Players – 20 mins</a:t>
            </a:r>
          </a:p>
          <a:p>
            <a:r>
              <a:rPr lang="en-US" sz="3200" dirty="0"/>
              <a:t>Classwork – 10 mins</a:t>
            </a:r>
          </a:p>
        </p:txBody>
      </p:sp>
    </p:spTree>
    <p:extLst>
      <p:ext uri="{BB962C8B-B14F-4D97-AF65-F5344CB8AC3E}">
        <p14:creationId xmlns:p14="http://schemas.microsoft.com/office/powerpoint/2010/main" val="4053030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C3F07-1F51-4877-BF92-8E7083D7C620}"/>
              </a:ext>
            </a:extLst>
          </p:cNvPr>
          <p:cNvSpPr>
            <a:spLocks noGrp="1"/>
          </p:cNvSpPr>
          <p:nvPr>
            <p:ph type="title"/>
          </p:nvPr>
        </p:nvSpPr>
        <p:spPr>
          <a:xfrm>
            <a:off x="943276" y="1631575"/>
            <a:ext cx="4166605" cy="3191437"/>
          </a:xfrm>
        </p:spPr>
        <p:txBody>
          <a:bodyPr vert="horz" lIns="91440" tIns="45720" rIns="91440" bIns="45720" rtlCol="0" anchor="ctr">
            <a:normAutofit/>
          </a:bodyPr>
          <a:lstStyle/>
          <a:p>
            <a:r>
              <a:rPr lang="en-US" sz="4100" kern="1200" dirty="0">
                <a:solidFill>
                  <a:schemeClr val="tx1"/>
                </a:solidFill>
                <a:latin typeface="+mj-lt"/>
                <a:ea typeface="+mj-ea"/>
                <a:cs typeface="+mj-cs"/>
              </a:rPr>
              <a:t>3 KEYWORDS </a:t>
            </a:r>
            <a:r>
              <a:rPr lang="en-US" sz="4100" dirty="0">
                <a:solidFill>
                  <a:schemeClr val="tx1"/>
                </a:solidFill>
                <a:latin typeface="+mj-lt"/>
                <a:cs typeface="+mj-cs"/>
              </a:rPr>
              <a:t>FOR</a:t>
            </a:r>
            <a:r>
              <a:rPr lang="en-US" sz="4100" kern="1200" dirty="0">
                <a:solidFill>
                  <a:schemeClr val="tx1"/>
                </a:solidFill>
                <a:latin typeface="+mj-lt"/>
                <a:ea typeface="+mj-ea"/>
                <a:cs typeface="+mj-cs"/>
              </a:rPr>
              <a:t> US HEALTHCARE</a:t>
            </a:r>
          </a:p>
        </p:txBody>
      </p:sp>
      <p:graphicFrame>
        <p:nvGraphicFramePr>
          <p:cNvPr id="5" name="Content Placeholder 2">
            <a:extLst>
              <a:ext uri="{FF2B5EF4-FFF2-40B4-BE49-F238E27FC236}">
                <a16:creationId xmlns:a16="http://schemas.microsoft.com/office/drawing/2014/main" id="{B043D0AB-12EA-4D48-9DD8-B56957E15FD9}"/>
              </a:ext>
            </a:extLst>
          </p:cNvPr>
          <p:cNvGraphicFramePr>
            <a:graphicFrameLocks noGrp="1"/>
          </p:cNvGraphicFramePr>
          <p:nvPr>
            <p:ph idx="1"/>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34601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732E4-19E5-4FDB-B7D7-8F1A151F8AB1}"/>
              </a:ext>
            </a:extLst>
          </p:cNvPr>
          <p:cNvSpPr>
            <a:spLocks noGrp="1"/>
          </p:cNvSpPr>
          <p:nvPr>
            <p:ph type="title"/>
          </p:nvPr>
        </p:nvSpPr>
        <p:spPr>
          <a:xfrm>
            <a:off x="1295402" y="982132"/>
            <a:ext cx="9601196" cy="1303867"/>
          </a:xfrm>
        </p:spPr>
        <p:txBody>
          <a:bodyPr vert="horz" lIns="91440" tIns="45720" rIns="91440" bIns="45720" rtlCol="0" anchor="ctr">
            <a:normAutofit/>
          </a:bodyPr>
          <a:lstStyle/>
          <a:p>
            <a:r>
              <a:rPr lang="en-US" sz="4400">
                <a:solidFill>
                  <a:srgbClr val="262626"/>
                </a:solidFill>
                <a:latin typeface="+mj-lt"/>
                <a:cs typeface="+mj-cs"/>
              </a:rPr>
              <a:t>US HEALTHCARE</a:t>
            </a:r>
          </a:p>
        </p:txBody>
      </p:sp>
      <p:graphicFrame>
        <p:nvGraphicFramePr>
          <p:cNvPr id="5" name="Content Placeholder 2">
            <a:extLst>
              <a:ext uri="{FF2B5EF4-FFF2-40B4-BE49-F238E27FC236}">
                <a16:creationId xmlns:a16="http://schemas.microsoft.com/office/drawing/2014/main" id="{25E355BA-BEF0-4DF3-8BB4-321CDBE421AB}"/>
              </a:ext>
            </a:extLst>
          </p:cNvPr>
          <p:cNvGraphicFramePr>
            <a:graphicFrameLocks noGrp="1"/>
          </p:cNvGraphicFramePr>
          <p:nvPr>
            <p:ph idx="1"/>
          </p:nvPr>
        </p:nvGraphicFramePr>
        <p:xfrm>
          <a:off x="1295400" y="2772384"/>
          <a:ext cx="9601197" cy="2874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04084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CB09-5900-4676-ABDA-2DA8AD84A5B0}"/>
              </a:ext>
            </a:extLst>
          </p:cNvPr>
          <p:cNvSpPr>
            <a:spLocks noGrp="1"/>
          </p:cNvSpPr>
          <p:nvPr>
            <p:ph type="title"/>
          </p:nvPr>
        </p:nvSpPr>
        <p:spPr/>
        <p:txBody>
          <a:bodyPr/>
          <a:lstStyle/>
          <a:p>
            <a:r>
              <a:rPr lang="en-US" sz="3600" dirty="0"/>
              <a:t>Day 1 Agenda (1 </a:t>
            </a:r>
            <a:r>
              <a:rPr lang="en-US" sz="3600" dirty="0" err="1"/>
              <a:t>hr</a:t>
            </a:r>
            <a:r>
              <a:rPr lang="en-US" sz="3600" dirty="0"/>
              <a:t>)</a:t>
            </a:r>
          </a:p>
        </p:txBody>
      </p:sp>
      <p:sp>
        <p:nvSpPr>
          <p:cNvPr id="3" name="Content Placeholder 2">
            <a:extLst>
              <a:ext uri="{FF2B5EF4-FFF2-40B4-BE49-F238E27FC236}">
                <a16:creationId xmlns:a16="http://schemas.microsoft.com/office/drawing/2014/main" id="{29E60578-2279-4319-9667-6E44C9C9C9CB}"/>
              </a:ext>
            </a:extLst>
          </p:cNvPr>
          <p:cNvSpPr>
            <a:spLocks noGrp="1"/>
          </p:cNvSpPr>
          <p:nvPr>
            <p:ph idx="1"/>
          </p:nvPr>
        </p:nvSpPr>
        <p:spPr/>
        <p:txBody>
          <a:bodyPr/>
          <a:lstStyle/>
          <a:p>
            <a:r>
              <a:rPr lang="en-US" sz="3200" dirty="0"/>
              <a:t>Introduction to trainer/trainees – 15 mins</a:t>
            </a:r>
          </a:p>
          <a:p>
            <a:r>
              <a:rPr lang="en-US" sz="3200" dirty="0"/>
              <a:t>Establish the purpose of the training – 5 mins</a:t>
            </a:r>
          </a:p>
          <a:p>
            <a:r>
              <a:rPr lang="en-US" sz="3200" dirty="0"/>
              <a:t>Overview: Keywords – 10 mins</a:t>
            </a:r>
          </a:p>
          <a:p>
            <a:r>
              <a:rPr lang="en-US" sz="3200" b="1" dirty="0"/>
              <a:t>US Healthcare Market Players – 20 mins</a:t>
            </a:r>
          </a:p>
          <a:p>
            <a:r>
              <a:rPr lang="en-US" sz="3200" dirty="0"/>
              <a:t>Classwork – 10 mins</a:t>
            </a:r>
          </a:p>
        </p:txBody>
      </p:sp>
    </p:spTree>
    <p:extLst>
      <p:ext uri="{BB962C8B-B14F-4D97-AF65-F5344CB8AC3E}">
        <p14:creationId xmlns:p14="http://schemas.microsoft.com/office/powerpoint/2010/main" val="3276776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2FB15-9060-43D2-8C42-91BE63D68631}"/>
              </a:ext>
            </a:extLst>
          </p:cNvPr>
          <p:cNvSpPr>
            <a:spLocks noGrp="1"/>
          </p:cNvSpPr>
          <p:nvPr>
            <p:ph type="title"/>
          </p:nvPr>
        </p:nvSpPr>
        <p:spPr>
          <a:xfrm>
            <a:off x="5161547" y="965200"/>
            <a:ext cx="6065253" cy="4927600"/>
          </a:xfrm>
        </p:spPr>
        <p:txBody>
          <a:bodyPr vert="horz" lIns="91440" tIns="45720" rIns="91440" bIns="45720" rtlCol="0" anchor="ctr">
            <a:normAutofit/>
          </a:bodyPr>
          <a:lstStyle/>
          <a:p>
            <a:r>
              <a:rPr lang="en-US" sz="4800">
                <a:solidFill>
                  <a:schemeClr val="tx1"/>
                </a:solidFill>
              </a:rPr>
              <a:t>HEALTHCARE MARKET PLAYERS</a:t>
            </a:r>
          </a:p>
        </p:txBody>
      </p:sp>
    </p:spTree>
    <p:extLst>
      <p:ext uri="{BB962C8B-B14F-4D97-AF65-F5344CB8AC3E}">
        <p14:creationId xmlns:p14="http://schemas.microsoft.com/office/powerpoint/2010/main" val="3046927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AEF5033-B852-4F90-BF0C-5C872EEA180F}"/>
              </a:ext>
            </a:extLst>
          </p:cNvPr>
          <p:cNvSpPr/>
          <p:nvPr/>
        </p:nvSpPr>
        <p:spPr>
          <a:xfrm>
            <a:off x="1315406" y="1719618"/>
            <a:ext cx="1591567" cy="83117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EMPLOYERS</a:t>
            </a:r>
          </a:p>
        </p:txBody>
      </p:sp>
      <p:sp>
        <p:nvSpPr>
          <p:cNvPr id="5" name="Rectangle: Rounded Corners 4">
            <a:extLst>
              <a:ext uri="{FF2B5EF4-FFF2-40B4-BE49-F238E27FC236}">
                <a16:creationId xmlns:a16="http://schemas.microsoft.com/office/drawing/2014/main" id="{2A60FFA0-A87F-4273-A512-9673FF3FDE26}"/>
              </a:ext>
            </a:extLst>
          </p:cNvPr>
          <p:cNvSpPr/>
          <p:nvPr/>
        </p:nvSpPr>
        <p:spPr>
          <a:xfrm>
            <a:off x="9600329" y="4862805"/>
            <a:ext cx="1591567" cy="831179"/>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COTIVITI</a:t>
            </a:r>
          </a:p>
        </p:txBody>
      </p:sp>
      <p:sp>
        <p:nvSpPr>
          <p:cNvPr id="6" name="Rectangle: Rounded Corners 5">
            <a:extLst>
              <a:ext uri="{FF2B5EF4-FFF2-40B4-BE49-F238E27FC236}">
                <a16:creationId xmlns:a16="http://schemas.microsoft.com/office/drawing/2014/main" id="{DF4109AD-0956-4C12-A511-BE8D73EE9874}"/>
              </a:ext>
            </a:extLst>
          </p:cNvPr>
          <p:cNvSpPr/>
          <p:nvPr/>
        </p:nvSpPr>
        <p:spPr>
          <a:xfrm>
            <a:off x="1314536" y="3086092"/>
            <a:ext cx="1591567" cy="83117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INSURERS</a:t>
            </a:r>
          </a:p>
        </p:txBody>
      </p:sp>
      <p:sp>
        <p:nvSpPr>
          <p:cNvPr id="7" name="Rectangle: Rounded Corners 6">
            <a:extLst>
              <a:ext uri="{FF2B5EF4-FFF2-40B4-BE49-F238E27FC236}">
                <a16:creationId xmlns:a16="http://schemas.microsoft.com/office/drawing/2014/main" id="{589B48AB-4E50-44B1-BAAD-ABCFC5929891}"/>
              </a:ext>
            </a:extLst>
          </p:cNvPr>
          <p:cNvSpPr/>
          <p:nvPr/>
        </p:nvSpPr>
        <p:spPr>
          <a:xfrm>
            <a:off x="5306110" y="1719618"/>
            <a:ext cx="1591567" cy="83117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PROVIDERS</a:t>
            </a:r>
          </a:p>
        </p:txBody>
      </p:sp>
      <p:sp>
        <p:nvSpPr>
          <p:cNvPr id="8" name="Rectangle: Rounded Corners 7">
            <a:extLst>
              <a:ext uri="{FF2B5EF4-FFF2-40B4-BE49-F238E27FC236}">
                <a16:creationId xmlns:a16="http://schemas.microsoft.com/office/drawing/2014/main" id="{B97801BA-27AF-4ECC-8F9D-A47A32FB7AF6}"/>
              </a:ext>
            </a:extLst>
          </p:cNvPr>
          <p:cNvSpPr/>
          <p:nvPr/>
        </p:nvSpPr>
        <p:spPr>
          <a:xfrm>
            <a:off x="2038064" y="4447216"/>
            <a:ext cx="1591567" cy="83117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NETWORK</a:t>
            </a:r>
          </a:p>
        </p:txBody>
      </p:sp>
      <p:sp>
        <p:nvSpPr>
          <p:cNvPr id="10" name="Rectangle 9">
            <a:extLst>
              <a:ext uri="{FF2B5EF4-FFF2-40B4-BE49-F238E27FC236}">
                <a16:creationId xmlns:a16="http://schemas.microsoft.com/office/drawing/2014/main" id="{02F31023-52DF-48C2-9B42-68E1A3F3BE8E}"/>
              </a:ext>
            </a:extLst>
          </p:cNvPr>
          <p:cNvSpPr/>
          <p:nvPr/>
        </p:nvSpPr>
        <p:spPr>
          <a:xfrm>
            <a:off x="1314535" y="1087182"/>
            <a:ext cx="1591567" cy="32870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Employees</a:t>
            </a:r>
          </a:p>
        </p:txBody>
      </p:sp>
      <p:sp>
        <p:nvSpPr>
          <p:cNvPr id="11" name="Rectangle: Rounded Corners 10">
            <a:extLst>
              <a:ext uri="{FF2B5EF4-FFF2-40B4-BE49-F238E27FC236}">
                <a16:creationId xmlns:a16="http://schemas.microsoft.com/office/drawing/2014/main" id="{88E74343-EB54-4960-B344-C9E72E8CA32C}"/>
              </a:ext>
            </a:extLst>
          </p:cNvPr>
          <p:cNvSpPr/>
          <p:nvPr/>
        </p:nvSpPr>
        <p:spPr>
          <a:xfrm>
            <a:off x="3310758" y="2402854"/>
            <a:ext cx="1591567" cy="83117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BROKERS</a:t>
            </a:r>
          </a:p>
        </p:txBody>
      </p:sp>
      <p:cxnSp>
        <p:nvCxnSpPr>
          <p:cNvPr id="13" name="Connector: Elbow 12">
            <a:extLst>
              <a:ext uri="{FF2B5EF4-FFF2-40B4-BE49-F238E27FC236}">
                <a16:creationId xmlns:a16="http://schemas.microsoft.com/office/drawing/2014/main" id="{C01EE68C-5167-4996-A8FD-25C60CF92087}"/>
              </a:ext>
            </a:extLst>
          </p:cNvPr>
          <p:cNvCxnSpPr>
            <a:cxnSpLocks/>
            <a:stCxn id="4" idx="2"/>
            <a:endCxn id="6" idx="0"/>
          </p:cNvCxnSpPr>
          <p:nvPr/>
        </p:nvCxnSpPr>
        <p:spPr>
          <a:xfrm rot="5400000">
            <a:off x="1843108" y="2818009"/>
            <a:ext cx="535295" cy="8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2463ACEE-8E0E-4714-B23F-4AF6516ED120}"/>
              </a:ext>
            </a:extLst>
          </p:cNvPr>
          <p:cNvCxnSpPr>
            <a:cxnSpLocks/>
            <a:stCxn id="4" idx="0"/>
            <a:endCxn id="10" idx="2"/>
          </p:cNvCxnSpPr>
          <p:nvPr/>
        </p:nvCxnSpPr>
        <p:spPr>
          <a:xfrm rot="16200000" flipV="1">
            <a:off x="1958888" y="1567315"/>
            <a:ext cx="303734" cy="87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EF78A253-3605-40F0-9A34-589D351C307E}"/>
              </a:ext>
            </a:extLst>
          </p:cNvPr>
          <p:cNvCxnSpPr>
            <a:cxnSpLocks/>
            <a:stCxn id="10" idx="3"/>
            <a:endCxn id="7" idx="1"/>
          </p:cNvCxnSpPr>
          <p:nvPr/>
        </p:nvCxnSpPr>
        <p:spPr>
          <a:xfrm>
            <a:off x="2906102" y="1251533"/>
            <a:ext cx="2400008" cy="88367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5F3F451C-E9D2-4E31-A030-412D328C29BC}"/>
              </a:ext>
            </a:extLst>
          </p:cNvPr>
          <p:cNvCxnSpPr>
            <a:cxnSpLocks/>
            <a:stCxn id="7" idx="2"/>
            <a:endCxn id="6" idx="2"/>
          </p:cNvCxnSpPr>
          <p:nvPr/>
        </p:nvCxnSpPr>
        <p:spPr>
          <a:xfrm rot="5400000">
            <a:off x="3422870" y="1238247"/>
            <a:ext cx="1366474" cy="3991574"/>
          </a:xfrm>
          <a:prstGeom prst="bentConnector3">
            <a:avLst>
              <a:gd name="adj1" fmla="val 12072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36D6D932-9B0D-42D3-9FB5-D727E9A1144D}"/>
              </a:ext>
            </a:extLst>
          </p:cNvPr>
          <p:cNvCxnSpPr>
            <a:cxnSpLocks/>
            <a:stCxn id="11" idx="0"/>
            <a:endCxn id="4" idx="3"/>
          </p:cNvCxnSpPr>
          <p:nvPr/>
        </p:nvCxnSpPr>
        <p:spPr>
          <a:xfrm rot="16200000" flipV="1">
            <a:off x="3372935" y="1669246"/>
            <a:ext cx="267646" cy="119956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2B73017B-49BF-440C-B1BD-9B77EDF1AB97}"/>
              </a:ext>
            </a:extLst>
          </p:cNvPr>
          <p:cNvCxnSpPr>
            <a:stCxn id="11" idx="2"/>
            <a:endCxn id="6" idx="3"/>
          </p:cNvCxnSpPr>
          <p:nvPr/>
        </p:nvCxnSpPr>
        <p:spPr>
          <a:xfrm rot="5400000">
            <a:off x="3372499" y="2767638"/>
            <a:ext cx="267649" cy="120043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96E5EFD2-1B9D-4438-9DF8-43D433272E61}"/>
              </a:ext>
            </a:extLst>
          </p:cNvPr>
          <p:cNvCxnSpPr>
            <a:cxnSpLocks/>
            <a:stCxn id="7" idx="3"/>
            <a:endCxn id="8" idx="3"/>
          </p:cNvCxnSpPr>
          <p:nvPr/>
        </p:nvCxnSpPr>
        <p:spPr>
          <a:xfrm flipH="1">
            <a:off x="3629631" y="2135208"/>
            <a:ext cx="3268046" cy="2727598"/>
          </a:xfrm>
          <a:prstGeom prst="bentConnector3">
            <a:avLst>
              <a:gd name="adj1" fmla="val -2954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61A0C955-7506-4983-8451-4D3D133DE2D9}"/>
              </a:ext>
            </a:extLst>
          </p:cNvPr>
          <p:cNvCxnSpPr>
            <a:stCxn id="6" idx="1"/>
            <a:endCxn id="8" idx="1"/>
          </p:cNvCxnSpPr>
          <p:nvPr/>
        </p:nvCxnSpPr>
        <p:spPr>
          <a:xfrm rot="10800000" flipH="1" flipV="1">
            <a:off x="1314536" y="3501682"/>
            <a:ext cx="723528" cy="1361124"/>
          </a:xfrm>
          <a:prstGeom prst="bentConnector3">
            <a:avLst>
              <a:gd name="adj1" fmla="val -3159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31B8CA7E-30A4-40B4-8590-89C4A6BB4460}"/>
              </a:ext>
            </a:extLst>
          </p:cNvPr>
          <p:cNvCxnSpPr>
            <a:cxnSpLocks/>
            <a:stCxn id="7" idx="3"/>
            <a:endCxn id="5" idx="0"/>
          </p:cNvCxnSpPr>
          <p:nvPr/>
        </p:nvCxnSpPr>
        <p:spPr>
          <a:xfrm>
            <a:off x="6897677" y="2135208"/>
            <a:ext cx="3498436" cy="272759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D31DFBE3-0CC6-4189-847B-DEB3967A613A}"/>
              </a:ext>
            </a:extLst>
          </p:cNvPr>
          <p:cNvCxnSpPr>
            <a:stCxn id="11" idx="3"/>
            <a:endCxn id="5" idx="1"/>
          </p:cNvCxnSpPr>
          <p:nvPr/>
        </p:nvCxnSpPr>
        <p:spPr>
          <a:xfrm>
            <a:off x="4902325" y="2818444"/>
            <a:ext cx="4698004" cy="245995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485BD7C2-4694-418E-995D-36F6E422E413}"/>
              </a:ext>
            </a:extLst>
          </p:cNvPr>
          <p:cNvCxnSpPr>
            <a:stCxn id="6" idx="3"/>
            <a:endCxn id="5" idx="2"/>
          </p:cNvCxnSpPr>
          <p:nvPr/>
        </p:nvCxnSpPr>
        <p:spPr>
          <a:xfrm>
            <a:off x="2906103" y="3501682"/>
            <a:ext cx="7490010" cy="2192302"/>
          </a:xfrm>
          <a:prstGeom prst="bentConnector4">
            <a:avLst>
              <a:gd name="adj1" fmla="val 44688"/>
              <a:gd name="adj2" fmla="val 11042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id="{66523889-6548-49D7-B41B-1B0EED29B11B}"/>
              </a:ext>
            </a:extLst>
          </p:cNvPr>
          <p:cNvCxnSpPr>
            <a:cxnSpLocks/>
            <a:stCxn id="4" idx="1"/>
            <a:endCxn id="5" idx="3"/>
          </p:cNvCxnSpPr>
          <p:nvPr/>
        </p:nvCxnSpPr>
        <p:spPr>
          <a:xfrm rot="10800000" flipH="1" flipV="1">
            <a:off x="1315406" y="2135207"/>
            <a:ext cx="9876490" cy="3143187"/>
          </a:xfrm>
          <a:prstGeom prst="bentConnector5">
            <a:avLst>
              <a:gd name="adj1" fmla="val -4675"/>
              <a:gd name="adj2" fmla="val 124155"/>
              <a:gd name="adj3" fmla="val 10231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C464523A-ED70-4397-8603-EAEE395A14B8}"/>
              </a:ext>
            </a:extLst>
          </p:cNvPr>
          <p:cNvCxnSpPr>
            <a:stCxn id="10" idx="0"/>
            <a:endCxn id="7" idx="0"/>
          </p:cNvCxnSpPr>
          <p:nvPr/>
        </p:nvCxnSpPr>
        <p:spPr>
          <a:xfrm rot="16200000" flipH="1">
            <a:off x="3789888" y="-592387"/>
            <a:ext cx="632436" cy="3991575"/>
          </a:xfrm>
          <a:prstGeom prst="bentConnector3">
            <a:avLst>
              <a:gd name="adj1" fmla="val -36146"/>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Rectangle: Rounded Corners 89">
            <a:extLst>
              <a:ext uri="{FF2B5EF4-FFF2-40B4-BE49-F238E27FC236}">
                <a16:creationId xmlns:a16="http://schemas.microsoft.com/office/drawing/2014/main" id="{480A711C-8C94-465E-A25A-94A64A9B5FBF}"/>
              </a:ext>
            </a:extLst>
          </p:cNvPr>
          <p:cNvSpPr/>
          <p:nvPr/>
        </p:nvSpPr>
        <p:spPr>
          <a:xfrm>
            <a:off x="9332010" y="836057"/>
            <a:ext cx="1770986" cy="83117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REINSURERS</a:t>
            </a:r>
          </a:p>
        </p:txBody>
      </p:sp>
      <p:sp>
        <p:nvSpPr>
          <p:cNvPr id="92" name="Rectangle: Rounded Corners 91">
            <a:extLst>
              <a:ext uri="{FF2B5EF4-FFF2-40B4-BE49-F238E27FC236}">
                <a16:creationId xmlns:a16="http://schemas.microsoft.com/office/drawing/2014/main" id="{D5C77CC1-37D2-4026-B509-B8703E321212}"/>
              </a:ext>
            </a:extLst>
          </p:cNvPr>
          <p:cNvSpPr/>
          <p:nvPr/>
        </p:nvSpPr>
        <p:spPr>
          <a:xfrm>
            <a:off x="7621745" y="836791"/>
            <a:ext cx="1591567" cy="83117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RX RETAILERS</a:t>
            </a:r>
          </a:p>
        </p:txBody>
      </p:sp>
      <p:cxnSp>
        <p:nvCxnSpPr>
          <p:cNvPr id="96" name="Connector: Elbow 95">
            <a:extLst>
              <a:ext uri="{FF2B5EF4-FFF2-40B4-BE49-F238E27FC236}">
                <a16:creationId xmlns:a16="http://schemas.microsoft.com/office/drawing/2014/main" id="{7E9006F9-42B8-442D-B52E-C026377A4035}"/>
              </a:ext>
            </a:extLst>
          </p:cNvPr>
          <p:cNvCxnSpPr>
            <a:stCxn id="6" idx="3"/>
            <a:endCxn id="91" idx="1"/>
          </p:cNvCxnSpPr>
          <p:nvPr/>
        </p:nvCxnSpPr>
        <p:spPr>
          <a:xfrm flipV="1">
            <a:off x="2906103" y="3276185"/>
            <a:ext cx="5351786" cy="225497"/>
          </a:xfrm>
          <a:prstGeom prst="bentConnector3">
            <a:avLst>
              <a:gd name="adj1" fmla="val 5201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Connector: Elbow 100">
            <a:extLst>
              <a:ext uri="{FF2B5EF4-FFF2-40B4-BE49-F238E27FC236}">
                <a16:creationId xmlns:a16="http://schemas.microsoft.com/office/drawing/2014/main" id="{D0C380E3-DF38-4401-BCD4-F3DE4F5F46D7}"/>
              </a:ext>
            </a:extLst>
          </p:cNvPr>
          <p:cNvCxnSpPr>
            <a:stCxn id="10" idx="3"/>
            <a:endCxn id="92" idx="1"/>
          </p:cNvCxnSpPr>
          <p:nvPr/>
        </p:nvCxnSpPr>
        <p:spPr>
          <a:xfrm>
            <a:off x="2906102" y="1251533"/>
            <a:ext cx="4715643" cy="84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Connector: Elbow 102">
            <a:extLst>
              <a:ext uri="{FF2B5EF4-FFF2-40B4-BE49-F238E27FC236}">
                <a16:creationId xmlns:a16="http://schemas.microsoft.com/office/drawing/2014/main" id="{AEA8C71E-5587-4135-86B7-6BD459555932}"/>
              </a:ext>
            </a:extLst>
          </p:cNvPr>
          <p:cNvCxnSpPr>
            <a:stCxn id="91" idx="3"/>
            <a:endCxn id="5" idx="0"/>
          </p:cNvCxnSpPr>
          <p:nvPr/>
        </p:nvCxnSpPr>
        <p:spPr>
          <a:xfrm>
            <a:off x="9849456" y="3276185"/>
            <a:ext cx="546657" cy="158662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 name="Connector: Elbow 2">
            <a:extLst>
              <a:ext uri="{FF2B5EF4-FFF2-40B4-BE49-F238E27FC236}">
                <a16:creationId xmlns:a16="http://schemas.microsoft.com/office/drawing/2014/main" id="{2275C540-435F-4F07-8F2E-5BCE735C36DB}"/>
              </a:ext>
            </a:extLst>
          </p:cNvPr>
          <p:cNvCxnSpPr>
            <a:stCxn id="92" idx="2"/>
            <a:endCxn id="91" idx="0"/>
          </p:cNvCxnSpPr>
          <p:nvPr/>
        </p:nvCxnSpPr>
        <p:spPr>
          <a:xfrm rot="16200000" flipH="1">
            <a:off x="8139289" y="1946210"/>
            <a:ext cx="1192625" cy="636144"/>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1DC33A39-A09A-4B79-8032-068017237C66}"/>
              </a:ext>
            </a:extLst>
          </p:cNvPr>
          <p:cNvCxnSpPr>
            <a:stCxn id="6" idx="3"/>
            <a:endCxn id="90" idx="2"/>
          </p:cNvCxnSpPr>
          <p:nvPr/>
        </p:nvCxnSpPr>
        <p:spPr>
          <a:xfrm flipV="1">
            <a:off x="2906103" y="1667236"/>
            <a:ext cx="7311400" cy="18344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Rectangle: Rounded Corners 90">
            <a:extLst>
              <a:ext uri="{FF2B5EF4-FFF2-40B4-BE49-F238E27FC236}">
                <a16:creationId xmlns:a16="http://schemas.microsoft.com/office/drawing/2014/main" id="{35B2B85D-8AB8-4EFD-9445-A28617BBF170}"/>
              </a:ext>
            </a:extLst>
          </p:cNvPr>
          <p:cNvSpPr/>
          <p:nvPr/>
        </p:nvSpPr>
        <p:spPr>
          <a:xfrm>
            <a:off x="8257889" y="2860595"/>
            <a:ext cx="1591567" cy="83117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PBMs</a:t>
            </a:r>
          </a:p>
        </p:txBody>
      </p:sp>
      <p:sp>
        <p:nvSpPr>
          <p:cNvPr id="18" name="TextBox 17">
            <a:extLst>
              <a:ext uri="{FF2B5EF4-FFF2-40B4-BE49-F238E27FC236}">
                <a16:creationId xmlns:a16="http://schemas.microsoft.com/office/drawing/2014/main" id="{AAC00A87-131E-4204-9974-FBF2682C6F37}"/>
              </a:ext>
            </a:extLst>
          </p:cNvPr>
          <p:cNvSpPr txBox="1"/>
          <p:nvPr/>
        </p:nvSpPr>
        <p:spPr>
          <a:xfrm>
            <a:off x="10888148" y="4239988"/>
            <a:ext cx="1063674" cy="715689"/>
          </a:xfrm>
          <a:prstGeom prst="rect">
            <a:avLst/>
          </a:prstGeom>
          <a:noFill/>
        </p:spPr>
        <p:txBody>
          <a:bodyPr wrap="square" rtlCol="0">
            <a:noAutofit/>
          </a:bodyPr>
          <a:lstStyle/>
          <a:p>
            <a:pPr algn="l"/>
            <a:r>
              <a:rPr lang="en-US" dirty="0"/>
              <a:t>Risk</a:t>
            </a:r>
          </a:p>
          <a:p>
            <a:pPr algn="l"/>
            <a:r>
              <a:rPr lang="en-US" dirty="0"/>
              <a:t>Quality</a:t>
            </a:r>
          </a:p>
        </p:txBody>
      </p:sp>
    </p:spTree>
    <p:extLst>
      <p:ext uri="{BB962C8B-B14F-4D97-AF65-F5344CB8AC3E}">
        <p14:creationId xmlns:p14="http://schemas.microsoft.com/office/powerpoint/2010/main" val="3939560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bg>
      <p:bgPr>
        <a:blipFill>
          <a:blip r:embed="rId2"/>
          <a:stretch/>
        </a:blipFill>
        <a:effectLst/>
      </p:bgPr>
    </p:bg>
    <p:spTree>
      <p:nvGrpSpPr>
        <p:cNvPr id="1" name=""/>
        <p:cNvGrpSpPr/>
        <p:nvPr/>
      </p:nvGrpSpPr>
      <p:grpSpPr>
        <a:xfrm>
          <a:off x="0" y="0"/>
          <a:ext cx="0" cy="0"/>
          <a:chOff x="0" y="0"/>
          <a:chExt cx="0" cy="0"/>
        </a:xfrm>
      </p:grpSpPr>
      <p:pic>
        <p:nvPicPr>
          <p:cNvPr id="4" name="Picture 3" descr="Extract from the text of the original document: &quot;[This figure] shows the fraction of gross domestic product (GDP) devoted to health care in a number of developed countries in 2006. According to the Organization for Economic Cooperation and Development (OECD), the United States spent 15.3 percent of its GDP on health care in 2006. The next highest country was Switzerland, with 11.3 percent. In most other high-income countries, the share was less than 10 percent.&quo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9551" y="1410208"/>
            <a:ext cx="5145040" cy="3858780"/>
          </a:xfrm>
          <a:prstGeom prst="rect">
            <a:avLst/>
          </a:prstGeom>
        </p:spPr>
      </p:pic>
      <p:sp>
        <p:nvSpPr>
          <p:cNvPr id="2" name="Title 1"/>
          <p:cNvSpPr>
            <a:spLocks noGrp="1"/>
          </p:cNvSpPr>
          <p:nvPr>
            <p:ph type="title"/>
          </p:nvPr>
        </p:nvSpPr>
        <p:spPr>
          <a:xfrm>
            <a:off x="7535825" y="982132"/>
            <a:ext cx="3360772" cy="1303867"/>
          </a:xfrm>
        </p:spPr>
        <p:txBody>
          <a:bodyPr>
            <a:normAutofit/>
          </a:bodyPr>
          <a:lstStyle/>
          <a:p>
            <a:r>
              <a:rPr lang="en-US" dirty="0"/>
              <a:t>Spending</a:t>
            </a:r>
          </a:p>
        </p:txBody>
      </p:sp>
      <p:sp>
        <p:nvSpPr>
          <p:cNvPr id="3" name="Content Placeholder 2"/>
          <p:cNvSpPr>
            <a:spLocks noGrp="1"/>
          </p:cNvSpPr>
          <p:nvPr>
            <p:ph idx="1"/>
          </p:nvPr>
        </p:nvSpPr>
        <p:spPr>
          <a:xfrm>
            <a:off x="7535824" y="2556932"/>
            <a:ext cx="3360771" cy="3318936"/>
          </a:xfrm>
        </p:spPr>
        <p:txBody>
          <a:bodyPr>
            <a:normAutofit/>
          </a:bodyPr>
          <a:lstStyle/>
          <a:p>
            <a:endParaRPr/>
          </a:p>
        </p:txBody>
      </p:sp>
      <p:sp>
        <p:nvSpPr>
          <p:cNvPr id="5" name="Footer PlaceHolder 3"/>
          <p:cNvSpPr>
            <a:spLocks noGrp="1"/>
          </p:cNvSpPr>
          <p:nvPr>
            <p:ph type="ftr" sz="quarter" idx="11"/>
          </p:nvPr>
        </p:nvSpPr>
        <p:spPr/>
        <p:txBody>
          <a:bodyPr>
            <a:normAutofit fontScale="25000" lnSpcReduction="20000"/>
          </a:bodyPr>
          <a:lstStyle/>
          <a:p>
            <a:pPr>
              <a:spcAft>
                <a:spcPts val="600"/>
              </a:spcAft>
            </a:pPr>
            <a:r>
              <a:rPr lang="en-US" dirty="0">
                <a:hlinkClick r:id="rId4"/>
              </a:rPr>
              <a:t>Photo</a:t>
            </a:r>
            <a:r>
              <a:rPr lang="en-US" dirty="0"/>
              <a:t> by Council of Economic Advisers to the President of the United States / Public domain</a:t>
            </a:r>
          </a:p>
        </p:txBody>
      </p:sp>
    </p:spTree>
    <p:extLst>
      <p:ext uri="{BB962C8B-B14F-4D97-AF65-F5344CB8AC3E}">
        <p14:creationId xmlns:p14="http://schemas.microsoft.com/office/powerpoint/2010/main" val="5331704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0CB7AC8-6ACC-49DA-B5EF-518F8C299888}"/>
              </a:ext>
            </a:extLst>
          </p:cNvPr>
          <p:cNvSpPr>
            <a:spLocks noGrp="1"/>
          </p:cNvSpPr>
          <p:nvPr>
            <p:ph type="title"/>
          </p:nvPr>
        </p:nvSpPr>
        <p:spPr/>
        <p:txBody>
          <a:bodyPr/>
          <a:lstStyle/>
          <a:p>
            <a:r>
              <a:rPr lang="en-US" dirty="0"/>
              <a:t>VIDEOS: BASIC</a:t>
            </a:r>
          </a:p>
        </p:txBody>
      </p:sp>
      <p:sp>
        <p:nvSpPr>
          <p:cNvPr id="3" name="Content Placeholder 2">
            <a:extLst>
              <a:ext uri="{FF2B5EF4-FFF2-40B4-BE49-F238E27FC236}">
                <a16:creationId xmlns:a16="http://schemas.microsoft.com/office/drawing/2014/main" id="{8AD970C4-FA88-42CD-8018-2EEDD42A86FD}"/>
              </a:ext>
            </a:extLst>
          </p:cNvPr>
          <p:cNvSpPr>
            <a:spLocks noGrp="1"/>
          </p:cNvSpPr>
          <p:nvPr>
            <p:ph idx="1"/>
          </p:nvPr>
        </p:nvSpPr>
        <p:spPr/>
        <p:txBody>
          <a:bodyPr/>
          <a:lstStyle/>
          <a:p>
            <a:pPr marL="0" indent="0">
              <a:buNone/>
            </a:pPr>
            <a:r>
              <a:rPr lang="en-US" dirty="0"/>
              <a:t>Healthcare system Overview</a:t>
            </a:r>
            <a:endParaRPr lang="en-US" dirty="0">
              <a:hlinkClick r:id="rId2"/>
            </a:endParaRPr>
          </a:p>
          <a:p>
            <a:r>
              <a:rPr lang="en-US" dirty="0">
                <a:hlinkClick r:id="rId2"/>
              </a:rPr>
              <a:t>https://www.youtube.com/watch?v=LMHxxvbzFqc</a:t>
            </a:r>
            <a:endParaRPr lang="en-US" dirty="0"/>
          </a:p>
          <a:p>
            <a:pPr marL="0" indent="0">
              <a:buNone/>
            </a:pPr>
            <a:r>
              <a:rPr lang="en-US" dirty="0"/>
              <a:t>Structure and Cost of US Healthcare</a:t>
            </a:r>
          </a:p>
          <a:p>
            <a:r>
              <a:rPr lang="en-US" dirty="0">
                <a:hlinkClick r:id="rId3"/>
              </a:rPr>
              <a:t>https://www.youtube.com/watch?v=KriEIJ0ubh0</a:t>
            </a:r>
            <a:endParaRPr lang="en-US" dirty="0"/>
          </a:p>
          <a:p>
            <a:endParaRPr lang="en-US" dirty="0"/>
          </a:p>
          <a:p>
            <a:endParaRPr lang="en-US" dirty="0"/>
          </a:p>
        </p:txBody>
      </p:sp>
    </p:spTree>
    <p:extLst>
      <p:ext uri="{BB962C8B-B14F-4D97-AF65-F5344CB8AC3E}">
        <p14:creationId xmlns:p14="http://schemas.microsoft.com/office/powerpoint/2010/main" val="2527852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AC518D-02AA-47BE-B8A7-F273C90AFF9E}"/>
              </a:ext>
            </a:extLst>
          </p:cNvPr>
          <p:cNvSpPr>
            <a:spLocks noGrp="1"/>
          </p:cNvSpPr>
          <p:nvPr>
            <p:ph type="ctrTitle"/>
          </p:nvPr>
        </p:nvSpPr>
        <p:spPr/>
        <p:txBody>
          <a:bodyPr/>
          <a:lstStyle/>
          <a:p>
            <a:r>
              <a:rPr lang="en-US" dirty="0"/>
              <a:t>US HEALTHCARE</a:t>
            </a:r>
          </a:p>
        </p:txBody>
      </p:sp>
    </p:spTree>
    <p:extLst>
      <p:ext uri="{BB962C8B-B14F-4D97-AF65-F5344CB8AC3E}">
        <p14:creationId xmlns:p14="http://schemas.microsoft.com/office/powerpoint/2010/main" val="28204704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CB09-5900-4676-ABDA-2DA8AD84A5B0}"/>
              </a:ext>
            </a:extLst>
          </p:cNvPr>
          <p:cNvSpPr>
            <a:spLocks noGrp="1"/>
          </p:cNvSpPr>
          <p:nvPr>
            <p:ph type="title"/>
          </p:nvPr>
        </p:nvSpPr>
        <p:spPr/>
        <p:txBody>
          <a:bodyPr/>
          <a:lstStyle/>
          <a:p>
            <a:r>
              <a:rPr lang="en-US" sz="3600" dirty="0"/>
              <a:t>Day 1 Agenda (1 </a:t>
            </a:r>
            <a:r>
              <a:rPr lang="en-US" sz="3600" dirty="0" err="1"/>
              <a:t>hr</a:t>
            </a:r>
            <a:r>
              <a:rPr lang="en-US" sz="3600" dirty="0"/>
              <a:t>)</a:t>
            </a:r>
          </a:p>
        </p:txBody>
      </p:sp>
      <p:sp>
        <p:nvSpPr>
          <p:cNvPr id="3" name="Content Placeholder 2">
            <a:extLst>
              <a:ext uri="{FF2B5EF4-FFF2-40B4-BE49-F238E27FC236}">
                <a16:creationId xmlns:a16="http://schemas.microsoft.com/office/drawing/2014/main" id="{29E60578-2279-4319-9667-6E44C9C9C9CB}"/>
              </a:ext>
            </a:extLst>
          </p:cNvPr>
          <p:cNvSpPr>
            <a:spLocks noGrp="1"/>
          </p:cNvSpPr>
          <p:nvPr>
            <p:ph idx="1"/>
          </p:nvPr>
        </p:nvSpPr>
        <p:spPr/>
        <p:txBody>
          <a:bodyPr/>
          <a:lstStyle/>
          <a:p>
            <a:r>
              <a:rPr lang="en-US" sz="3200" dirty="0"/>
              <a:t>Introduction to trainer/trainees – 15 mins</a:t>
            </a:r>
          </a:p>
          <a:p>
            <a:r>
              <a:rPr lang="en-US" sz="3200" dirty="0"/>
              <a:t>Establish the purpose of the training – 5 mins</a:t>
            </a:r>
          </a:p>
          <a:p>
            <a:r>
              <a:rPr lang="en-US" sz="3200" dirty="0"/>
              <a:t>Overview: Keywords – 10 mins</a:t>
            </a:r>
          </a:p>
          <a:p>
            <a:r>
              <a:rPr lang="en-US" sz="3200" dirty="0"/>
              <a:t>US Healthcare Market Players – 20 mins</a:t>
            </a:r>
          </a:p>
          <a:p>
            <a:r>
              <a:rPr lang="en-US" sz="3200" b="1" dirty="0"/>
              <a:t>Classwork – 10 mins</a:t>
            </a:r>
          </a:p>
        </p:txBody>
      </p:sp>
    </p:spTree>
    <p:extLst>
      <p:ext uri="{BB962C8B-B14F-4D97-AF65-F5344CB8AC3E}">
        <p14:creationId xmlns:p14="http://schemas.microsoft.com/office/powerpoint/2010/main" val="25038481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CB09-5900-4676-ABDA-2DA8AD84A5B0}"/>
              </a:ext>
            </a:extLst>
          </p:cNvPr>
          <p:cNvSpPr>
            <a:spLocks noGrp="1"/>
          </p:cNvSpPr>
          <p:nvPr>
            <p:ph type="title"/>
          </p:nvPr>
        </p:nvSpPr>
        <p:spPr/>
        <p:txBody>
          <a:bodyPr/>
          <a:lstStyle/>
          <a:p>
            <a:r>
              <a:rPr lang="en-US" dirty="0"/>
              <a:t>CLASSWORK – 10 mins</a:t>
            </a:r>
          </a:p>
        </p:txBody>
      </p:sp>
      <p:sp>
        <p:nvSpPr>
          <p:cNvPr id="3" name="Content Placeholder 2">
            <a:extLst>
              <a:ext uri="{FF2B5EF4-FFF2-40B4-BE49-F238E27FC236}">
                <a16:creationId xmlns:a16="http://schemas.microsoft.com/office/drawing/2014/main" id="{29E60578-2279-4319-9667-6E44C9C9C9CB}"/>
              </a:ext>
            </a:extLst>
          </p:cNvPr>
          <p:cNvSpPr>
            <a:spLocks noGrp="1"/>
          </p:cNvSpPr>
          <p:nvPr>
            <p:ph idx="1"/>
          </p:nvPr>
        </p:nvSpPr>
        <p:spPr/>
        <p:txBody>
          <a:bodyPr/>
          <a:lstStyle/>
          <a:p>
            <a:pPr fontAlgn="ctr"/>
            <a:r>
              <a:rPr lang="en-US" sz="4000" dirty="0"/>
              <a:t>Divide in groups</a:t>
            </a:r>
          </a:p>
          <a:p>
            <a:pPr fontAlgn="ctr"/>
            <a:r>
              <a:rPr lang="en-US" sz="4000" dirty="0"/>
              <a:t>Take down notes on whatever you have learned</a:t>
            </a:r>
          </a:p>
        </p:txBody>
      </p:sp>
    </p:spTree>
    <p:extLst>
      <p:ext uri="{BB962C8B-B14F-4D97-AF65-F5344CB8AC3E}">
        <p14:creationId xmlns:p14="http://schemas.microsoft.com/office/powerpoint/2010/main" val="13987262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0B1A0-D832-4DDE-A358-797060D4250C}"/>
              </a:ext>
            </a:extLst>
          </p:cNvPr>
          <p:cNvSpPr>
            <a:spLocks noGrp="1"/>
          </p:cNvSpPr>
          <p:nvPr>
            <p:ph type="title"/>
          </p:nvPr>
        </p:nvSpPr>
        <p:spPr/>
        <p:txBody>
          <a:bodyPr/>
          <a:lstStyle/>
          <a:p>
            <a:r>
              <a:rPr lang="en-US" dirty="0"/>
              <a:t>ASSIGNMENT: DAY1</a:t>
            </a:r>
          </a:p>
        </p:txBody>
      </p:sp>
      <p:sp>
        <p:nvSpPr>
          <p:cNvPr id="3" name="Content Placeholder 2">
            <a:extLst>
              <a:ext uri="{FF2B5EF4-FFF2-40B4-BE49-F238E27FC236}">
                <a16:creationId xmlns:a16="http://schemas.microsoft.com/office/drawing/2014/main" id="{C37969FE-B275-4235-93AD-F983B7EB0C6C}"/>
              </a:ext>
            </a:extLst>
          </p:cNvPr>
          <p:cNvSpPr>
            <a:spLocks noGrp="1"/>
          </p:cNvSpPr>
          <p:nvPr>
            <p:ph idx="1"/>
          </p:nvPr>
        </p:nvSpPr>
        <p:spPr/>
        <p:txBody>
          <a:bodyPr/>
          <a:lstStyle/>
          <a:p>
            <a:r>
              <a:rPr lang="en-US" sz="2800" dirty="0"/>
              <a:t>Collect your email address and send to anish.vaidya@cotiviti.com</a:t>
            </a:r>
          </a:p>
          <a:p>
            <a:r>
              <a:rPr lang="en-US" sz="2800" dirty="0"/>
              <a:t>Divide in Groups</a:t>
            </a:r>
          </a:p>
          <a:p>
            <a:r>
              <a:rPr lang="en-US" sz="2800" dirty="0"/>
              <a:t>Go through the </a:t>
            </a:r>
            <a:r>
              <a:rPr lang="en-US" sz="2800" b="1" dirty="0"/>
              <a:t>Introduction to the U.S. Healthcare system </a:t>
            </a:r>
            <a:r>
              <a:rPr lang="en-US" sz="2800" dirty="0"/>
              <a:t>and </a:t>
            </a:r>
            <a:r>
              <a:rPr lang="en-US" sz="2800" b="1" dirty="0"/>
              <a:t>Private Health Insurance </a:t>
            </a:r>
            <a:r>
              <a:rPr lang="en-US" sz="2800" dirty="0"/>
              <a:t>videos from the pdf slides (will be shared)</a:t>
            </a:r>
          </a:p>
          <a:p>
            <a:r>
              <a:rPr lang="en-US" sz="2800" dirty="0"/>
              <a:t>Prepare as many questions as possible on the topics</a:t>
            </a:r>
          </a:p>
          <a:p>
            <a:r>
              <a:rPr lang="en-US" sz="2800" dirty="0"/>
              <a:t>The questions should be answerable in one sentence or phrase at the most</a:t>
            </a:r>
          </a:p>
          <a:p>
            <a:r>
              <a:rPr lang="en-US" sz="2800" dirty="0"/>
              <a:t>Tomorrow: 1:30 to 2:30</a:t>
            </a:r>
          </a:p>
          <a:p>
            <a:r>
              <a:rPr lang="en-US" sz="2800" dirty="0"/>
              <a:t>Sameer’s email address</a:t>
            </a:r>
          </a:p>
        </p:txBody>
      </p:sp>
    </p:spTree>
    <p:extLst>
      <p:ext uri="{BB962C8B-B14F-4D97-AF65-F5344CB8AC3E}">
        <p14:creationId xmlns:p14="http://schemas.microsoft.com/office/powerpoint/2010/main" val="24535537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BDDD-9491-45E8-8C04-AFC09A4126E6}"/>
              </a:ext>
            </a:extLst>
          </p:cNvPr>
          <p:cNvSpPr>
            <a:spLocks noGrp="1"/>
          </p:cNvSpPr>
          <p:nvPr>
            <p:ph type="title"/>
          </p:nvPr>
        </p:nvSpPr>
        <p:spPr/>
        <p:txBody>
          <a:bodyPr/>
          <a:lstStyle/>
          <a:p>
            <a:r>
              <a:rPr lang="en-US" dirty="0"/>
              <a:t>Day2 Agenda</a:t>
            </a:r>
          </a:p>
        </p:txBody>
      </p:sp>
      <p:sp>
        <p:nvSpPr>
          <p:cNvPr id="3" name="Content Placeholder 2">
            <a:extLst>
              <a:ext uri="{FF2B5EF4-FFF2-40B4-BE49-F238E27FC236}">
                <a16:creationId xmlns:a16="http://schemas.microsoft.com/office/drawing/2014/main" id="{81D4DD57-C4C5-4793-9122-0CED52C082B3}"/>
              </a:ext>
            </a:extLst>
          </p:cNvPr>
          <p:cNvSpPr>
            <a:spLocks noGrp="1"/>
          </p:cNvSpPr>
          <p:nvPr>
            <p:ph idx="1"/>
          </p:nvPr>
        </p:nvSpPr>
        <p:spPr/>
        <p:txBody>
          <a:bodyPr/>
          <a:lstStyle/>
          <a:p>
            <a:pPr fontAlgn="ctr"/>
            <a:r>
              <a:rPr lang="en-US" sz="2800" b="1" dirty="0"/>
              <a:t>Quiz - 25 mins</a:t>
            </a:r>
          </a:p>
          <a:p>
            <a:pPr fontAlgn="ctr"/>
            <a:r>
              <a:rPr lang="en-US" sz="2800" dirty="0"/>
              <a:t>Individual Experience of US Healthcare by </a:t>
            </a:r>
            <a:r>
              <a:rPr lang="en-US" sz="2800" dirty="0" err="1"/>
              <a:t>AnishV</a:t>
            </a:r>
            <a:r>
              <a:rPr lang="en-US" sz="2800" dirty="0"/>
              <a:t> - 15 mins</a:t>
            </a:r>
          </a:p>
          <a:p>
            <a:pPr fontAlgn="ctr"/>
            <a:r>
              <a:rPr lang="en-US" sz="2800" dirty="0"/>
              <a:t>Group learning notes: 10 mins</a:t>
            </a:r>
          </a:p>
          <a:p>
            <a:pPr fontAlgn="ctr"/>
            <a:r>
              <a:rPr lang="en-US" sz="2800" dirty="0"/>
              <a:t>Assignment: Medicare, Medicaid, Understanding Medical Bill, Copays and Deductibles</a:t>
            </a:r>
          </a:p>
          <a:p>
            <a:pPr lvl="1" fontAlgn="ctr"/>
            <a:r>
              <a:rPr lang="en-US" sz="2400" dirty="0"/>
              <a:t>All groups should view all the videos</a:t>
            </a:r>
          </a:p>
          <a:p>
            <a:pPr lvl="1" fontAlgn="ctr"/>
            <a:r>
              <a:rPr lang="en-US" sz="2400" dirty="0"/>
              <a:t>The other groups should ask question</a:t>
            </a:r>
          </a:p>
          <a:p>
            <a:pPr lvl="1" fontAlgn="ctr"/>
            <a:r>
              <a:rPr lang="en-US" sz="2400" dirty="0"/>
              <a:t>Those who do not speak in the first presentation will speak in the next one</a:t>
            </a:r>
          </a:p>
          <a:p>
            <a:endParaRPr lang="en-US" sz="2000" dirty="0"/>
          </a:p>
        </p:txBody>
      </p:sp>
    </p:spTree>
    <p:extLst>
      <p:ext uri="{BB962C8B-B14F-4D97-AF65-F5344CB8AC3E}">
        <p14:creationId xmlns:p14="http://schemas.microsoft.com/office/powerpoint/2010/main" val="25255082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6B60C85-555F-4F55-83FE-12D63EF6D3F3}"/>
              </a:ext>
            </a:extLst>
          </p:cNvPr>
          <p:cNvSpPr>
            <a:spLocks noGrp="1"/>
          </p:cNvSpPr>
          <p:nvPr>
            <p:ph type="body" sz="quarter" idx="13"/>
          </p:nvPr>
        </p:nvSpPr>
        <p:spPr/>
        <p:txBody>
          <a:bodyPr/>
          <a:lstStyle/>
          <a:p>
            <a:r>
              <a:rPr lang="en-US" sz="3200" dirty="0"/>
              <a:t>Take Notes as you learn</a:t>
            </a:r>
          </a:p>
          <a:p>
            <a:r>
              <a:rPr lang="en-US" sz="3200" dirty="0"/>
              <a:t>If you have any confusion, ask questions during the pause</a:t>
            </a:r>
          </a:p>
          <a:p>
            <a:r>
              <a:rPr lang="en-US" sz="3200" dirty="0"/>
              <a:t>Full presence: pay full attention to the session – no side talks and working on other stuff</a:t>
            </a:r>
          </a:p>
          <a:p>
            <a:r>
              <a:rPr lang="en-US" sz="3200" dirty="0"/>
              <a:t>Just call your seniors ‘Dai’ or ‘Didi’, not ‘sir’ or ‘madam’</a:t>
            </a:r>
          </a:p>
          <a:p>
            <a:endParaRPr lang="en-US" sz="3200" dirty="0"/>
          </a:p>
        </p:txBody>
      </p:sp>
      <p:sp>
        <p:nvSpPr>
          <p:cNvPr id="3" name="Title 2">
            <a:extLst>
              <a:ext uri="{FF2B5EF4-FFF2-40B4-BE49-F238E27FC236}">
                <a16:creationId xmlns:a16="http://schemas.microsoft.com/office/drawing/2014/main" id="{8BC17F42-2E17-4D8C-8450-5BA3AF0FA427}"/>
              </a:ext>
            </a:extLst>
          </p:cNvPr>
          <p:cNvSpPr>
            <a:spLocks noGrp="1"/>
          </p:cNvSpPr>
          <p:nvPr>
            <p:ph type="title"/>
          </p:nvPr>
        </p:nvSpPr>
        <p:spPr/>
        <p:txBody>
          <a:bodyPr/>
          <a:lstStyle/>
          <a:p>
            <a:r>
              <a:rPr lang="en-US" dirty="0"/>
              <a:t>WORKING AGREEMENTS</a:t>
            </a:r>
          </a:p>
        </p:txBody>
      </p:sp>
    </p:spTree>
    <p:extLst>
      <p:ext uri="{BB962C8B-B14F-4D97-AF65-F5344CB8AC3E}">
        <p14:creationId xmlns:p14="http://schemas.microsoft.com/office/powerpoint/2010/main" val="2519618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8D3464-30AE-4A68-8993-179B2AC0E1D3}"/>
              </a:ext>
            </a:extLst>
          </p:cNvPr>
          <p:cNvSpPr>
            <a:spLocks noGrp="1"/>
          </p:cNvSpPr>
          <p:nvPr>
            <p:ph type="ctrTitle"/>
          </p:nvPr>
        </p:nvSpPr>
        <p:spPr/>
        <p:txBody>
          <a:bodyPr/>
          <a:lstStyle/>
          <a:p>
            <a:r>
              <a:rPr lang="en-US" dirty="0"/>
              <a:t>An Individual Experience of US Healthcare</a:t>
            </a:r>
          </a:p>
        </p:txBody>
      </p:sp>
      <p:sp>
        <p:nvSpPr>
          <p:cNvPr id="5" name="Subtitle 4">
            <a:extLst>
              <a:ext uri="{FF2B5EF4-FFF2-40B4-BE49-F238E27FC236}">
                <a16:creationId xmlns:a16="http://schemas.microsoft.com/office/drawing/2014/main" id="{0259B6E7-466C-4D12-A18D-60DBEF7A1419}"/>
              </a:ext>
            </a:extLst>
          </p:cNvPr>
          <p:cNvSpPr>
            <a:spLocks noGrp="1"/>
          </p:cNvSpPr>
          <p:nvPr>
            <p:ph type="subTitle" idx="1"/>
          </p:nvPr>
        </p:nvSpPr>
        <p:spPr/>
        <p:txBody>
          <a:bodyPr/>
          <a:lstStyle/>
          <a:p>
            <a:r>
              <a:rPr lang="en-US" dirty="0"/>
              <a:t>Anish Vaidya</a:t>
            </a:r>
          </a:p>
        </p:txBody>
      </p:sp>
    </p:spTree>
    <p:extLst>
      <p:ext uri="{BB962C8B-B14F-4D97-AF65-F5344CB8AC3E}">
        <p14:creationId xmlns:p14="http://schemas.microsoft.com/office/powerpoint/2010/main" val="19122099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694F4-CFA3-45C3-B6A8-5008BEB13136}"/>
              </a:ext>
            </a:extLst>
          </p:cNvPr>
          <p:cNvSpPr>
            <a:spLocks noGrp="1"/>
          </p:cNvSpPr>
          <p:nvPr>
            <p:ph type="title"/>
          </p:nvPr>
        </p:nvSpPr>
        <p:spPr/>
        <p:txBody>
          <a:bodyPr/>
          <a:lstStyle/>
          <a:p>
            <a:r>
              <a:rPr lang="en-US" sz="3200" dirty="0"/>
              <a:t>Individual Experience: Background</a:t>
            </a:r>
          </a:p>
        </p:txBody>
      </p:sp>
      <p:sp>
        <p:nvSpPr>
          <p:cNvPr id="3" name="Content Placeholder 2">
            <a:extLst>
              <a:ext uri="{FF2B5EF4-FFF2-40B4-BE49-F238E27FC236}">
                <a16:creationId xmlns:a16="http://schemas.microsoft.com/office/drawing/2014/main" id="{DFA833C8-98DB-4AAD-811E-82F0FC5D84A7}"/>
              </a:ext>
            </a:extLst>
          </p:cNvPr>
          <p:cNvSpPr>
            <a:spLocks noGrp="1"/>
          </p:cNvSpPr>
          <p:nvPr>
            <p:ph idx="1"/>
          </p:nvPr>
        </p:nvSpPr>
        <p:spPr/>
        <p:txBody>
          <a:bodyPr/>
          <a:lstStyle/>
          <a:p>
            <a:r>
              <a:rPr lang="en-US" sz="3500" dirty="0"/>
              <a:t>Got issues with hearing: Diagnosed with Otosclerosis</a:t>
            </a:r>
          </a:p>
          <a:p>
            <a:r>
              <a:rPr lang="en-US" sz="3500" dirty="0"/>
              <a:t>Went to US Office for 4 months in 2013/14</a:t>
            </a:r>
          </a:p>
          <a:p>
            <a:r>
              <a:rPr lang="en-US" sz="3500" dirty="0"/>
              <a:t>Got medical insurance as a facility</a:t>
            </a:r>
          </a:p>
          <a:p>
            <a:r>
              <a:rPr lang="en-US" sz="3500" dirty="0"/>
              <a:t>Got the Insurance Card, with member ID and Group ID</a:t>
            </a:r>
          </a:p>
          <a:p>
            <a:r>
              <a:rPr lang="en-US" sz="3500" dirty="0"/>
              <a:t>Payer/Insurer: Cigna</a:t>
            </a:r>
          </a:p>
        </p:txBody>
      </p:sp>
    </p:spTree>
    <p:extLst>
      <p:ext uri="{BB962C8B-B14F-4D97-AF65-F5344CB8AC3E}">
        <p14:creationId xmlns:p14="http://schemas.microsoft.com/office/powerpoint/2010/main" val="8377809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0A318-8247-444B-83BC-81FB7053874F}"/>
              </a:ext>
            </a:extLst>
          </p:cNvPr>
          <p:cNvSpPr>
            <a:spLocks noGrp="1"/>
          </p:cNvSpPr>
          <p:nvPr>
            <p:ph type="title"/>
          </p:nvPr>
        </p:nvSpPr>
        <p:spPr/>
        <p:txBody>
          <a:bodyPr/>
          <a:lstStyle/>
          <a:p>
            <a:r>
              <a:rPr lang="en-US" sz="3200" dirty="0"/>
              <a:t>Individual Experience: Searching and Visiting a Doctor</a:t>
            </a:r>
            <a:br>
              <a:rPr lang="en-US" sz="3200" dirty="0"/>
            </a:br>
            <a:endParaRPr lang="en-US" sz="3200" dirty="0"/>
          </a:p>
        </p:txBody>
      </p:sp>
      <p:sp>
        <p:nvSpPr>
          <p:cNvPr id="3" name="Content Placeholder 2">
            <a:extLst>
              <a:ext uri="{FF2B5EF4-FFF2-40B4-BE49-F238E27FC236}">
                <a16:creationId xmlns:a16="http://schemas.microsoft.com/office/drawing/2014/main" id="{33EEFA01-A63D-48B8-928B-CB8A1D300B1F}"/>
              </a:ext>
            </a:extLst>
          </p:cNvPr>
          <p:cNvSpPr>
            <a:spLocks noGrp="1"/>
          </p:cNvSpPr>
          <p:nvPr>
            <p:ph idx="1"/>
          </p:nvPr>
        </p:nvSpPr>
        <p:spPr>
          <a:xfrm>
            <a:off x="457200" y="1051560"/>
            <a:ext cx="11277600" cy="5125403"/>
          </a:xfrm>
        </p:spPr>
        <p:txBody>
          <a:bodyPr/>
          <a:lstStyle/>
          <a:p>
            <a:r>
              <a:rPr lang="en-US" sz="2400" dirty="0"/>
              <a:t>Searched Cigna’s website</a:t>
            </a:r>
          </a:p>
          <a:p>
            <a:r>
              <a:rPr lang="en-US" sz="2400" dirty="0"/>
              <a:t>Most of them gave time only after 3 months </a:t>
            </a:r>
            <a:r>
              <a:rPr lang="en-US" sz="2400" dirty="0">
                <a:sym typeface="Wingdings" panose="05000000000000000000" pitchFamily="2" charset="2"/>
              </a:rPr>
              <a:t></a:t>
            </a:r>
            <a:endParaRPr lang="en-US" sz="2400" dirty="0"/>
          </a:p>
          <a:p>
            <a:r>
              <a:rPr lang="en-US" sz="2400" dirty="0"/>
              <a:t>Finally found a doctor, who was a primary care physician (PCP), connected through Binod Bhattarai</a:t>
            </a:r>
          </a:p>
          <a:p>
            <a:r>
              <a:rPr lang="en-US" sz="2400" dirty="0"/>
              <a:t>Made sure that the doctor was within Cigna’s network</a:t>
            </a:r>
          </a:p>
          <a:p>
            <a:r>
              <a:rPr lang="en-US" sz="2400" dirty="0"/>
              <a:t>Filled up a form and paid copay ($25)</a:t>
            </a:r>
          </a:p>
          <a:p>
            <a:r>
              <a:rPr lang="en-US" sz="2400" dirty="0"/>
              <a:t>A nurse attended and checked the vitals (BP, Fever, </a:t>
            </a:r>
            <a:r>
              <a:rPr lang="en-US" sz="2400" dirty="0" err="1"/>
              <a:t>etc</a:t>
            </a:r>
            <a:r>
              <a:rPr lang="en-US" sz="2400" dirty="0"/>
              <a:t>)</a:t>
            </a:r>
          </a:p>
          <a:p>
            <a:r>
              <a:rPr lang="en-US" sz="2400" dirty="0"/>
              <a:t>The PCP suggested to go to a specialist</a:t>
            </a:r>
          </a:p>
          <a:p>
            <a:r>
              <a:rPr lang="en-US" sz="2400" dirty="0"/>
              <a:t>Search again</a:t>
            </a:r>
          </a:p>
          <a:p>
            <a:r>
              <a:rPr lang="en-US" sz="2400" dirty="0"/>
              <a:t>Found a surgeon in Mass General Hospital</a:t>
            </a:r>
          </a:p>
          <a:p>
            <a:r>
              <a:rPr lang="en-US" sz="2400" dirty="0"/>
              <a:t>Visited him, similar initial process, copay of $30</a:t>
            </a:r>
          </a:p>
          <a:p>
            <a:r>
              <a:rPr lang="en-US" sz="2400" dirty="0"/>
              <a:t>He suggested repeat surgery</a:t>
            </a:r>
          </a:p>
        </p:txBody>
      </p:sp>
    </p:spTree>
    <p:extLst>
      <p:ext uri="{BB962C8B-B14F-4D97-AF65-F5344CB8AC3E}">
        <p14:creationId xmlns:p14="http://schemas.microsoft.com/office/powerpoint/2010/main" val="31728596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CB9D1-0F89-4C56-B318-BB19D84C11E3}"/>
              </a:ext>
            </a:extLst>
          </p:cNvPr>
          <p:cNvSpPr>
            <a:spLocks noGrp="1"/>
          </p:cNvSpPr>
          <p:nvPr>
            <p:ph type="title"/>
          </p:nvPr>
        </p:nvSpPr>
        <p:spPr/>
        <p:txBody>
          <a:bodyPr/>
          <a:lstStyle/>
          <a:p>
            <a:r>
              <a:rPr lang="en-US" sz="3200" dirty="0"/>
              <a:t>Individual Experience: Ensuring the price of the Procedure</a:t>
            </a:r>
          </a:p>
        </p:txBody>
      </p:sp>
      <p:sp>
        <p:nvSpPr>
          <p:cNvPr id="3" name="Content Placeholder 2">
            <a:extLst>
              <a:ext uri="{FF2B5EF4-FFF2-40B4-BE49-F238E27FC236}">
                <a16:creationId xmlns:a16="http://schemas.microsoft.com/office/drawing/2014/main" id="{EEC9EEF6-E1AF-4DF0-96C5-9AAF05E0DE4B}"/>
              </a:ext>
            </a:extLst>
          </p:cNvPr>
          <p:cNvSpPr>
            <a:spLocks noGrp="1"/>
          </p:cNvSpPr>
          <p:nvPr>
            <p:ph idx="1"/>
          </p:nvPr>
        </p:nvSpPr>
        <p:spPr/>
        <p:txBody>
          <a:bodyPr/>
          <a:lstStyle/>
          <a:p>
            <a:r>
              <a:rPr lang="en-US" sz="3200" dirty="0"/>
              <a:t>When asked how much the surgery would cost, the doctor did not have the answer</a:t>
            </a:r>
          </a:p>
          <a:p>
            <a:r>
              <a:rPr lang="en-US" sz="3200" dirty="0"/>
              <a:t>Had to call Cigna</a:t>
            </a:r>
          </a:p>
          <a:p>
            <a:r>
              <a:rPr lang="en-US" sz="3200" dirty="0"/>
              <a:t>The doctor’s office gave 3 CPT codes, which is a code given for the procedure(s), and the </a:t>
            </a:r>
            <a:r>
              <a:rPr lang="en-US" sz="3200" dirty="0" err="1"/>
              <a:t>TaxID</a:t>
            </a:r>
            <a:r>
              <a:rPr lang="en-US" sz="3200" dirty="0"/>
              <a:t> of the doctor</a:t>
            </a:r>
          </a:p>
          <a:p>
            <a:r>
              <a:rPr lang="en-US" sz="3200" dirty="0"/>
              <a:t>Based on the information, Cigna gave the cost against each of the Codes</a:t>
            </a:r>
          </a:p>
          <a:p>
            <a:endParaRPr lang="en-US" sz="3200" dirty="0"/>
          </a:p>
        </p:txBody>
      </p:sp>
    </p:spTree>
    <p:extLst>
      <p:ext uri="{BB962C8B-B14F-4D97-AF65-F5344CB8AC3E}">
        <p14:creationId xmlns:p14="http://schemas.microsoft.com/office/powerpoint/2010/main" val="32535444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3C80E-01CA-4E35-B8B1-6B4609553244}"/>
              </a:ext>
            </a:extLst>
          </p:cNvPr>
          <p:cNvSpPr>
            <a:spLocks noGrp="1"/>
          </p:cNvSpPr>
          <p:nvPr>
            <p:ph type="title"/>
          </p:nvPr>
        </p:nvSpPr>
        <p:spPr/>
        <p:txBody>
          <a:bodyPr/>
          <a:lstStyle/>
          <a:p>
            <a:r>
              <a:rPr lang="en-US" sz="3200" dirty="0"/>
              <a:t>Individual Experience: The Cost</a:t>
            </a:r>
          </a:p>
        </p:txBody>
      </p:sp>
      <p:sp>
        <p:nvSpPr>
          <p:cNvPr id="3" name="Content Placeholder 2">
            <a:extLst>
              <a:ext uri="{FF2B5EF4-FFF2-40B4-BE49-F238E27FC236}">
                <a16:creationId xmlns:a16="http://schemas.microsoft.com/office/drawing/2014/main" id="{B9105735-10C7-4C6E-A630-DEE983778520}"/>
              </a:ext>
            </a:extLst>
          </p:cNvPr>
          <p:cNvSpPr>
            <a:spLocks noGrp="1"/>
          </p:cNvSpPr>
          <p:nvPr>
            <p:ph idx="1"/>
          </p:nvPr>
        </p:nvSpPr>
        <p:spPr/>
        <p:txBody>
          <a:bodyPr/>
          <a:lstStyle/>
          <a:p>
            <a:r>
              <a:rPr lang="en-US" sz="4000" dirty="0"/>
              <a:t>Total Billed Amount was around $16,000</a:t>
            </a:r>
          </a:p>
          <a:p>
            <a:r>
              <a:rPr lang="en-US" sz="4000" dirty="0"/>
              <a:t>I paid around $1500</a:t>
            </a:r>
          </a:p>
          <a:p>
            <a:r>
              <a:rPr lang="en-US" sz="4000" dirty="0"/>
              <a:t>The total expense from my side was ~$2000</a:t>
            </a:r>
          </a:p>
          <a:p>
            <a:endParaRPr lang="en-US" sz="4000" dirty="0"/>
          </a:p>
        </p:txBody>
      </p:sp>
    </p:spTree>
    <p:extLst>
      <p:ext uri="{BB962C8B-B14F-4D97-AF65-F5344CB8AC3E}">
        <p14:creationId xmlns:p14="http://schemas.microsoft.com/office/powerpoint/2010/main" val="570732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1AF3E-C01C-4043-B1CD-151B6E89230F}"/>
              </a:ext>
            </a:extLst>
          </p:cNvPr>
          <p:cNvSpPr>
            <a:spLocks noGrp="1"/>
          </p:cNvSpPr>
          <p:nvPr>
            <p:ph type="title"/>
          </p:nvPr>
        </p:nvSpPr>
        <p:spPr>
          <a:xfrm>
            <a:off x="768408" y="822960"/>
            <a:ext cx="10185342" cy="719510"/>
          </a:xfrm>
        </p:spPr>
        <p:txBody>
          <a:bodyPr/>
          <a:lstStyle/>
          <a:p>
            <a:pPr algn="ctr"/>
            <a:r>
              <a:rPr lang="en-US" dirty="0"/>
              <a:t>THESE ARE ALLOWED!</a:t>
            </a:r>
          </a:p>
        </p:txBody>
      </p:sp>
      <p:sp>
        <p:nvSpPr>
          <p:cNvPr id="3" name="Text Placeholder 2">
            <a:extLst>
              <a:ext uri="{FF2B5EF4-FFF2-40B4-BE49-F238E27FC236}">
                <a16:creationId xmlns:a16="http://schemas.microsoft.com/office/drawing/2014/main" id="{796AFDA3-D67F-4840-9DD7-29F869753140}"/>
              </a:ext>
            </a:extLst>
          </p:cNvPr>
          <p:cNvSpPr>
            <a:spLocks noGrp="1"/>
          </p:cNvSpPr>
          <p:nvPr>
            <p:ph type="body" idx="1"/>
          </p:nvPr>
        </p:nvSpPr>
        <p:spPr/>
        <p:txBody>
          <a:bodyPr/>
          <a:lstStyle/>
          <a:p>
            <a:endParaRPr lang="en-US"/>
          </a:p>
        </p:txBody>
      </p:sp>
      <p:pic>
        <p:nvPicPr>
          <p:cNvPr id="1026" name="Picture 2" descr="Yawning, Little Girl, Yawn, Child, Girl">
            <a:extLst>
              <a:ext uri="{FF2B5EF4-FFF2-40B4-BE49-F238E27FC236}">
                <a16:creationId xmlns:a16="http://schemas.microsoft.com/office/drawing/2014/main" id="{DCB74A8F-6C60-48E0-BB2A-E28010EBD7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974" y="2170086"/>
            <a:ext cx="4857750" cy="32385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aby, Beautiful, Black, Born, Child">
            <a:extLst>
              <a:ext uri="{FF2B5EF4-FFF2-40B4-BE49-F238E27FC236}">
                <a16:creationId xmlns:a16="http://schemas.microsoft.com/office/drawing/2014/main" id="{3B65B2A9-5586-43ED-B9DF-F1D7231FD7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170086"/>
            <a:ext cx="4857750" cy="323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96224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BDDD-9491-45E8-8C04-AFC09A4126E6}"/>
              </a:ext>
            </a:extLst>
          </p:cNvPr>
          <p:cNvSpPr>
            <a:spLocks noGrp="1"/>
          </p:cNvSpPr>
          <p:nvPr>
            <p:ph type="title"/>
          </p:nvPr>
        </p:nvSpPr>
        <p:spPr/>
        <p:txBody>
          <a:bodyPr/>
          <a:lstStyle/>
          <a:p>
            <a:r>
              <a:rPr lang="en-US" dirty="0"/>
              <a:t>Day2 Agenda</a:t>
            </a:r>
          </a:p>
        </p:txBody>
      </p:sp>
      <p:sp>
        <p:nvSpPr>
          <p:cNvPr id="3" name="Content Placeholder 2">
            <a:extLst>
              <a:ext uri="{FF2B5EF4-FFF2-40B4-BE49-F238E27FC236}">
                <a16:creationId xmlns:a16="http://schemas.microsoft.com/office/drawing/2014/main" id="{81D4DD57-C4C5-4793-9122-0CED52C082B3}"/>
              </a:ext>
            </a:extLst>
          </p:cNvPr>
          <p:cNvSpPr>
            <a:spLocks noGrp="1"/>
          </p:cNvSpPr>
          <p:nvPr>
            <p:ph idx="1"/>
          </p:nvPr>
        </p:nvSpPr>
        <p:spPr/>
        <p:txBody>
          <a:bodyPr/>
          <a:lstStyle/>
          <a:p>
            <a:pPr fontAlgn="ctr"/>
            <a:r>
              <a:rPr lang="en-US" sz="2800" dirty="0"/>
              <a:t>Quiz - 25 mins</a:t>
            </a:r>
          </a:p>
          <a:p>
            <a:pPr fontAlgn="ctr"/>
            <a:r>
              <a:rPr lang="en-US" sz="2800" dirty="0"/>
              <a:t>Individual Experience of US Healthcare by </a:t>
            </a:r>
            <a:r>
              <a:rPr lang="en-US" sz="2800" dirty="0" err="1"/>
              <a:t>AnishV</a:t>
            </a:r>
            <a:r>
              <a:rPr lang="en-US" sz="2800" dirty="0"/>
              <a:t> - 15 mins</a:t>
            </a:r>
          </a:p>
          <a:p>
            <a:pPr fontAlgn="ctr"/>
            <a:r>
              <a:rPr lang="en-US" sz="2800" b="1" dirty="0"/>
              <a:t>Group learning notes: 10 mins</a:t>
            </a:r>
          </a:p>
          <a:p>
            <a:pPr fontAlgn="ctr"/>
            <a:r>
              <a:rPr lang="en-US" sz="2800" dirty="0"/>
              <a:t>Assignment</a:t>
            </a:r>
            <a:endParaRPr lang="en-US" sz="2000" dirty="0"/>
          </a:p>
        </p:txBody>
      </p:sp>
    </p:spTree>
    <p:extLst>
      <p:ext uri="{BB962C8B-B14F-4D97-AF65-F5344CB8AC3E}">
        <p14:creationId xmlns:p14="http://schemas.microsoft.com/office/powerpoint/2010/main" val="17184801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1B7AC-716D-486B-A181-4F4E20F28AAA}"/>
              </a:ext>
            </a:extLst>
          </p:cNvPr>
          <p:cNvSpPr>
            <a:spLocks noGrp="1"/>
          </p:cNvSpPr>
          <p:nvPr>
            <p:ph type="title"/>
          </p:nvPr>
        </p:nvSpPr>
        <p:spPr/>
        <p:txBody>
          <a:bodyPr/>
          <a:lstStyle/>
          <a:p>
            <a:r>
              <a:rPr lang="en-US" dirty="0"/>
              <a:t>Group Learning: 10 mins</a:t>
            </a:r>
          </a:p>
        </p:txBody>
      </p:sp>
      <p:sp>
        <p:nvSpPr>
          <p:cNvPr id="3" name="Content Placeholder 2">
            <a:extLst>
              <a:ext uri="{FF2B5EF4-FFF2-40B4-BE49-F238E27FC236}">
                <a16:creationId xmlns:a16="http://schemas.microsoft.com/office/drawing/2014/main" id="{C3721D86-1BAC-4948-9EAA-30AD1B7FBA55}"/>
              </a:ext>
            </a:extLst>
          </p:cNvPr>
          <p:cNvSpPr>
            <a:spLocks noGrp="1"/>
          </p:cNvSpPr>
          <p:nvPr>
            <p:ph idx="1"/>
          </p:nvPr>
        </p:nvSpPr>
        <p:spPr/>
        <p:txBody>
          <a:bodyPr/>
          <a:lstStyle/>
          <a:p>
            <a:r>
              <a:rPr lang="en-US" sz="3200" dirty="0"/>
              <a:t>Divide in groups</a:t>
            </a:r>
          </a:p>
          <a:p>
            <a:r>
              <a:rPr lang="en-US" sz="3200" dirty="0"/>
              <a:t>Take note of your learnings</a:t>
            </a:r>
          </a:p>
          <a:p>
            <a:r>
              <a:rPr lang="en-US" sz="3200" dirty="0"/>
              <a:t>One person per group: share about one thing that you learned</a:t>
            </a:r>
          </a:p>
        </p:txBody>
      </p:sp>
    </p:spTree>
    <p:extLst>
      <p:ext uri="{BB962C8B-B14F-4D97-AF65-F5344CB8AC3E}">
        <p14:creationId xmlns:p14="http://schemas.microsoft.com/office/powerpoint/2010/main" val="36335651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DB277-0A47-4BFF-AA36-F69A285CD685}"/>
              </a:ext>
            </a:extLst>
          </p:cNvPr>
          <p:cNvSpPr>
            <a:spLocks noGrp="1"/>
          </p:cNvSpPr>
          <p:nvPr>
            <p:ph type="title"/>
          </p:nvPr>
        </p:nvSpPr>
        <p:spPr/>
        <p:txBody>
          <a:bodyPr/>
          <a:lstStyle/>
          <a:p>
            <a:r>
              <a:rPr lang="en-US" dirty="0"/>
              <a:t>ASSIGNMENT for Day 3</a:t>
            </a:r>
          </a:p>
        </p:txBody>
      </p:sp>
      <p:sp>
        <p:nvSpPr>
          <p:cNvPr id="3" name="Content Placeholder 2">
            <a:extLst>
              <a:ext uri="{FF2B5EF4-FFF2-40B4-BE49-F238E27FC236}">
                <a16:creationId xmlns:a16="http://schemas.microsoft.com/office/drawing/2014/main" id="{74390139-9DE4-437C-9DDC-B3AB979E5667}"/>
              </a:ext>
            </a:extLst>
          </p:cNvPr>
          <p:cNvSpPr>
            <a:spLocks noGrp="1"/>
          </p:cNvSpPr>
          <p:nvPr>
            <p:ph idx="1"/>
          </p:nvPr>
        </p:nvSpPr>
        <p:spPr/>
        <p:txBody>
          <a:bodyPr/>
          <a:lstStyle/>
          <a:p>
            <a:pPr fontAlgn="ctr"/>
            <a:r>
              <a:rPr lang="en-US" sz="2800" dirty="0"/>
              <a:t>Group A: Medicare, B: Medicaid, C: Understanding Medical Bill, D: Copays and Deductibles, Allowed and other amounts, E: HMO/PPO/EPO/POS</a:t>
            </a:r>
          </a:p>
          <a:p>
            <a:pPr lvl="1" fontAlgn="ctr"/>
            <a:r>
              <a:rPr lang="en-US" sz="2400" dirty="0"/>
              <a:t>All groups should view all the videos</a:t>
            </a:r>
          </a:p>
          <a:p>
            <a:pPr lvl="1" fontAlgn="ctr"/>
            <a:r>
              <a:rPr lang="en-US" sz="2400" dirty="0"/>
              <a:t>The other groups should ask question</a:t>
            </a:r>
          </a:p>
          <a:p>
            <a:pPr lvl="1" fontAlgn="ctr"/>
            <a:r>
              <a:rPr lang="en-US" sz="2400" dirty="0"/>
              <a:t>Those who do not speak in the first presentation will speak in the next one</a:t>
            </a:r>
          </a:p>
          <a:p>
            <a:endParaRPr lang="en-US" dirty="0"/>
          </a:p>
        </p:txBody>
      </p:sp>
    </p:spTree>
    <p:extLst>
      <p:ext uri="{BB962C8B-B14F-4D97-AF65-F5344CB8AC3E}">
        <p14:creationId xmlns:p14="http://schemas.microsoft.com/office/powerpoint/2010/main" val="11920560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0CFCF-7A72-4B46-898E-B1B94E807F19}"/>
              </a:ext>
            </a:extLst>
          </p:cNvPr>
          <p:cNvSpPr>
            <a:spLocks noGrp="1"/>
          </p:cNvSpPr>
          <p:nvPr>
            <p:ph type="title"/>
          </p:nvPr>
        </p:nvSpPr>
        <p:spPr/>
        <p:txBody>
          <a:bodyPr/>
          <a:lstStyle/>
          <a:p>
            <a:r>
              <a:rPr lang="en-US" sz="3200" dirty="0"/>
              <a:t>Day 3 Agenda</a:t>
            </a:r>
          </a:p>
        </p:txBody>
      </p:sp>
      <p:sp>
        <p:nvSpPr>
          <p:cNvPr id="3" name="Content Placeholder 2">
            <a:extLst>
              <a:ext uri="{FF2B5EF4-FFF2-40B4-BE49-F238E27FC236}">
                <a16:creationId xmlns:a16="http://schemas.microsoft.com/office/drawing/2014/main" id="{0EFB0622-CFC7-4401-BF22-216738D8AADF}"/>
              </a:ext>
            </a:extLst>
          </p:cNvPr>
          <p:cNvSpPr>
            <a:spLocks noGrp="1"/>
          </p:cNvSpPr>
          <p:nvPr>
            <p:ph idx="1"/>
          </p:nvPr>
        </p:nvSpPr>
        <p:spPr/>
        <p:txBody>
          <a:bodyPr/>
          <a:lstStyle/>
          <a:p>
            <a:pPr fontAlgn="ctr"/>
            <a:r>
              <a:rPr lang="en-US" sz="3200" dirty="0"/>
              <a:t>Presentation: 50 min</a:t>
            </a:r>
          </a:p>
          <a:p>
            <a:pPr fontAlgn="ctr"/>
            <a:r>
              <a:rPr lang="en-US" sz="3200" dirty="0"/>
              <a:t>Recap: 10 mins</a:t>
            </a:r>
          </a:p>
          <a:p>
            <a:pPr fontAlgn="ctr"/>
            <a:r>
              <a:rPr lang="en-US" sz="3200" dirty="0"/>
              <a:t>Assignment: </a:t>
            </a:r>
          </a:p>
          <a:p>
            <a:pPr lvl="1" fontAlgn="ctr"/>
            <a:r>
              <a:rPr lang="en-US" sz="2900" dirty="0"/>
              <a:t>More Public Health Insurances</a:t>
            </a:r>
          </a:p>
          <a:p>
            <a:pPr lvl="1" fontAlgn="ctr"/>
            <a:r>
              <a:rPr lang="en-US" sz="2900" dirty="0"/>
              <a:t>Recent Trends in US Healthcare</a:t>
            </a:r>
          </a:p>
          <a:p>
            <a:pPr lvl="1" fontAlgn="ctr"/>
            <a:r>
              <a:rPr lang="en-US" sz="2900" dirty="0" err="1"/>
              <a:t>Cotiviti</a:t>
            </a:r>
            <a:r>
              <a:rPr lang="en-US" sz="2900" dirty="0"/>
              <a:t> US Healthcare slides</a:t>
            </a:r>
          </a:p>
        </p:txBody>
      </p:sp>
    </p:spTree>
    <p:extLst>
      <p:ext uri="{BB962C8B-B14F-4D97-AF65-F5344CB8AC3E}">
        <p14:creationId xmlns:p14="http://schemas.microsoft.com/office/powerpoint/2010/main" val="32300186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0CFCF-7A72-4B46-898E-B1B94E807F19}"/>
              </a:ext>
            </a:extLst>
          </p:cNvPr>
          <p:cNvSpPr>
            <a:spLocks noGrp="1"/>
          </p:cNvSpPr>
          <p:nvPr>
            <p:ph type="title"/>
          </p:nvPr>
        </p:nvSpPr>
        <p:spPr/>
        <p:txBody>
          <a:bodyPr/>
          <a:lstStyle/>
          <a:p>
            <a:r>
              <a:rPr lang="en-US" sz="3200" dirty="0"/>
              <a:t>Day 4 Agenda</a:t>
            </a:r>
          </a:p>
        </p:txBody>
      </p:sp>
      <p:sp>
        <p:nvSpPr>
          <p:cNvPr id="3" name="Content Placeholder 2">
            <a:extLst>
              <a:ext uri="{FF2B5EF4-FFF2-40B4-BE49-F238E27FC236}">
                <a16:creationId xmlns:a16="http://schemas.microsoft.com/office/drawing/2014/main" id="{0EFB0622-CFC7-4401-BF22-216738D8AADF}"/>
              </a:ext>
            </a:extLst>
          </p:cNvPr>
          <p:cNvSpPr>
            <a:spLocks noGrp="1"/>
          </p:cNvSpPr>
          <p:nvPr>
            <p:ph idx="1"/>
          </p:nvPr>
        </p:nvSpPr>
        <p:spPr/>
        <p:txBody>
          <a:bodyPr/>
          <a:lstStyle/>
          <a:p>
            <a:pPr fontAlgn="ctr"/>
            <a:r>
              <a:rPr lang="en-US" sz="3200" dirty="0"/>
              <a:t>Quiz: Each group tells about one concept they learned from each of the topics: 15 mins</a:t>
            </a:r>
          </a:p>
          <a:p>
            <a:pPr lvl="1" fontAlgn="ctr"/>
            <a:r>
              <a:rPr lang="en-US" sz="2900" dirty="0"/>
              <a:t>Name one public health insurance (other than </a:t>
            </a:r>
            <a:r>
              <a:rPr lang="en-US" sz="2900" dirty="0" err="1"/>
              <a:t>medicare</a:t>
            </a:r>
            <a:r>
              <a:rPr lang="en-US" sz="2900" dirty="0"/>
              <a:t>/Medicaid)</a:t>
            </a:r>
          </a:p>
          <a:p>
            <a:pPr lvl="1" fontAlgn="ctr"/>
            <a:r>
              <a:rPr lang="en-US" sz="2900" dirty="0"/>
              <a:t>One item you found in recent trends</a:t>
            </a:r>
          </a:p>
          <a:p>
            <a:pPr lvl="1" fontAlgn="ctr"/>
            <a:r>
              <a:rPr lang="en-US" sz="2900" dirty="0"/>
              <a:t>One item you learned something new from the slides</a:t>
            </a:r>
          </a:p>
          <a:p>
            <a:pPr fontAlgn="ctr"/>
            <a:r>
              <a:rPr lang="en-US" sz="3200" dirty="0" err="1"/>
              <a:t>Cotiviti</a:t>
            </a:r>
            <a:r>
              <a:rPr lang="en-US" sz="3200" dirty="0"/>
              <a:t> Healthcare Slides Walkthrough: 20 mins</a:t>
            </a:r>
          </a:p>
          <a:p>
            <a:pPr fontAlgn="ctr"/>
            <a:r>
              <a:rPr lang="en-US" sz="3200" dirty="0"/>
              <a:t>Group Recap: 10 mins</a:t>
            </a:r>
          </a:p>
          <a:p>
            <a:pPr fontAlgn="ctr"/>
            <a:r>
              <a:rPr lang="en-US" sz="3200" dirty="0"/>
              <a:t>Assignment: </a:t>
            </a:r>
            <a:r>
              <a:rPr lang="en-US" sz="2900" dirty="0" err="1"/>
              <a:t>Cotiviti</a:t>
            </a:r>
            <a:r>
              <a:rPr lang="en-US" sz="2900" dirty="0"/>
              <a:t> Products</a:t>
            </a:r>
          </a:p>
          <a:p>
            <a:pPr lvl="2" fontAlgn="ctr"/>
            <a:endParaRPr lang="en-US" sz="2450" dirty="0"/>
          </a:p>
        </p:txBody>
      </p:sp>
    </p:spTree>
    <p:extLst>
      <p:ext uri="{BB962C8B-B14F-4D97-AF65-F5344CB8AC3E}">
        <p14:creationId xmlns:p14="http://schemas.microsoft.com/office/powerpoint/2010/main" val="21663565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8038A-F344-458C-A71B-B4835F62F082}"/>
              </a:ext>
            </a:extLst>
          </p:cNvPr>
          <p:cNvSpPr>
            <a:spLocks noGrp="1"/>
          </p:cNvSpPr>
          <p:nvPr>
            <p:ph type="title"/>
          </p:nvPr>
        </p:nvSpPr>
        <p:spPr/>
        <p:txBody>
          <a:bodyPr/>
          <a:lstStyle/>
          <a:p>
            <a:r>
              <a:rPr lang="en-US" dirty="0"/>
              <a:t>ASSIGNMENT for Day 5: </a:t>
            </a:r>
            <a:r>
              <a:rPr lang="en-US" dirty="0" err="1"/>
              <a:t>Cotiviti</a:t>
            </a:r>
            <a:r>
              <a:rPr lang="en-US" dirty="0"/>
              <a:t> Products</a:t>
            </a:r>
          </a:p>
        </p:txBody>
      </p:sp>
      <p:sp>
        <p:nvSpPr>
          <p:cNvPr id="3" name="Content Placeholder 2">
            <a:extLst>
              <a:ext uri="{FF2B5EF4-FFF2-40B4-BE49-F238E27FC236}">
                <a16:creationId xmlns:a16="http://schemas.microsoft.com/office/drawing/2014/main" id="{BF78F3EE-1F78-4106-8CBC-8E8B9FC99F32}"/>
              </a:ext>
            </a:extLst>
          </p:cNvPr>
          <p:cNvSpPr>
            <a:spLocks noGrp="1"/>
          </p:cNvSpPr>
          <p:nvPr>
            <p:ph idx="1"/>
          </p:nvPr>
        </p:nvSpPr>
        <p:spPr/>
        <p:txBody>
          <a:bodyPr/>
          <a:lstStyle/>
          <a:p>
            <a:pPr marL="434340" indent="-457200" fontAlgn="ctr"/>
            <a:r>
              <a:rPr lang="en-US" sz="2900" dirty="0"/>
              <a:t>Quality: Group A</a:t>
            </a:r>
          </a:p>
          <a:p>
            <a:pPr marL="847090" lvl="1" indent="-457200" fontAlgn="ctr"/>
            <a:r>
              <a:rPr lang="en-US" sz="2600" b="1" dirty="0"/>
              <a:t>Quality Intelligence</a:t>
            </a:r>
          </a:p>
          <a:p>
            <a:pPr marL="847090" lvl="1" indent="-457200" fontAlgn="ctr"/>
            <a:r>
              <a:rPr lang="en-US" sz="2600" dirty="0"/>
              <a:t>Start Navigator</a:t>
            </a:r>
          </a:p>
          <a:p>
            <a:pPr marL="847090" lvl="1" indent="-457200" fontAlgn="ctr"/>
            <a:r>
              <a:rPr lang="en-US" sz="2600" dirty="0"/>
              <a:t>Medical Record Retrieval</a:t>
            </a:r>
          </a:p>
          <a:p>
            <a:pPr marL="847090" lvl="1" indent="-457200" fontAlgn="ctr"/>
            <a:r>
              <a:rPr lang="en-US" sz="2600" dirty="0"/>
              <a:t>Medical Record Abstraction</a:t>
            </a:r>
          </a:p>
          <a:p>
            <a:pPr marL="434340" indent="-457200" fontAlgn="ctr"/>
            <a:r>
              <a:rPr lang="en-US" sz="2900" dirty="0"/>
              <a:t>Performance Analytics: Group B</a:t>
            </a:r>
          </a:p>
          <a:p>
            <a:pPr marL="847090" lvl="1" indent="-457200" fontAlgn="ctr"/>
            <a:r>
              <a:rPr lang="en-US" sz="2600" b="1" dirty="0"/>
              <a:t>Medical Intelligence</a:t>
            </a:r>
          </a:p>
          <a:p>
            <a:pPr marL="847090" lvl="1" indent="-457200" fontAlgn="ctr"/>
            <a:r>
              <a:rPr lang="en-US" sz="2600" b="1" dirty="0" err="1"/>
              <a:t>DxCG</a:t>
            </a:r>
            <a:endParaRPr lang="en-US" sz="2600" b="1" dirty="0"/>
          </a:p>
          <a:p>
            <a:pPr marL="847090" lvl="1" indent="-457200" fontAlgn="ctr"/>
            <a:r>
              <a:rPr lang="en-US" sz="2600" b="1" dirty="0"/>
              <a:t>Network Value</a:t>
            </a:r>
          </a:p>
          <a:p>
            <a:pPr marL="337820" lvl="1" indent="0" fontAlgn="ctr">
              <a:buNone/>
            </a:pPr>
            <a:endParaRPr lang="en-US" sz="2600" dirty="0"/>
          </a:p>
          <a:p>
            <a:pPr marL="0" indent="0">
              <a:buNone/>
            </a:pPr>
            <a:endParaRPr lang="en-US" dirty="0"/>
          </a:p>
        </p:txBody>
      </p:sp>
    </p:spTree>
    <p:extLst>
      <p:ext uri="{BB962C8B-B14F-4D97-AF65-F5344CB8AC3E}">
        <p14:creationId xmlns:p14="http://schemas.microsoft.com/office/powerpoint/2010/main" val="29476061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5C040-235F-4FA1-83C8-991A9F30FACB}"/>
              </a:ext>
            </a:extLst>
          </p:cNvPr>
          <p:cNvSpPr>
            <a:spLocks noGrp="1"/>
          </p:cNvSpPr>
          <p:nvPr>
            <p:ph type="title"/>
          </p:nvPr>
        </p:nvSpPr>
        <p:spPr>
          <a:xfrm>
            <a:off x="457200" y="365125"/>
            <a:ext cx="11277600" cy="496723"/>
          </a:xfrm>
        </p:spPr>
        <p:txBody>
          <a:bodyPr/>
          <a:lstStyle/>
          <a:p>
            <a:r>
              <a:rPr lang="en-US" dirty="0"/>
              <a:t>ASSIGNMENT for Day 5: </a:t>
            </a:r>
            <a:r>
              <a:rPr lang="en-US" dirty="0" err="1"/>
              <a:t>Cotiviti</a:t>
            </a:r>
            <a:r>
              <a:rPr lang="en-US" dirty="0"/>
              <a:t> Products</a:t>
            </a:r>
          </a:p>
        </p:txBody>
      </p:sp>
      <p:sp>
        <p:nvSpPr>
          <p:cNvPr id="3" name="Content Placeholder 2">
            <a:extLst>
              <a:ext uri="{FF2B5EF4-FFF2-40B4-BE49-F238E27FC236}">
                <a16:creationId xmlns:a16="http://schemas.microsoft.com/office/drawing/2014/main" id="{FB6E113D-E430-4BA5-94F0-2E3036A4DE53}"/>
              </a:ext>
            </a:extLst>
          </p:cNvPr>
          <p:cNvSpPr>
            <a:spLocks noGrp="1"/>
          </p:cNvSpPr>
          <p:nvPr>
            <p:ph idx="1"/>
          </p:nvPr>
        </p:nvSpPr>
        <p:spPr>
          <a:xfrm>
            <a:off x="87085" y="1153429"/>
            <a:ext cx="11277600" cy="4781796"/>
          </a:xfrm>
        </p:spPr>
        <p:txBody>
          <a:bodyPr/>
          <a:lstStyle/>
          <a:p>
            <a:r>
              <a:rPr lang="en-US" sz="2800" dirty="0"/>
              <a:t>Risk Adjustment: Group C</a:t>
            </a:r>
          </a:p>
          <a:p>
            <a:pPr lvl="1"/>
            <a:r>
              <a:rPr lang="en-US" sz="2000" dirty="0"/>
              <a:t>Suspect Analytics</a:t>
            </a:r>
          </a:p>
          <a:p>
            <a:pPr lvl="1"/>
            <a:r>
              <a:rPr lang="en-US" sz="2000" dirty="0"/>
              <a:t>In-Home Assessments</a:t>
            </a:r>
          </a:p>
          <a:p>
            <a:pPr lvl="1"/>
            <a:r>
              <a:rPr lang="en-US" sz="2000" dirty="0"/>
              <a:t>Medical Record Retrieval</a:t>
            </a:r>
          </a:p>
          <a:p>
            <a:pPr lvl="1"/>
            <a:r>
              <a:rPr lang="en-US" sz="2000" dirty="0"/>
              <a:t>Medical Record Coding</a:t>
            </a:r>
          </a:p>
          <a:p>
            <a:pPr lvl="1"/>
            <a:r>
              <a:rPr lang="en-US" sz="2000" b="1" dirty="0"/>
              <a:t>Submissions</a:t>
            </a:r>
          </a:p>
          <a:p>
            <a:r>
              <a:rPr lang="en-US" sz="2800" dirty="0"/>
              <a:t>Payment Accuracy: Group D</a:t>
            </a:r>
          </a:p>
          <a:p>
            <a:pPr lvl="1"/>
            <a:r>
              <a:rPr lang="en-US" sz="2000" dirty="0"/>
              <a:t>Billing Accuracy</a:t>
            </a:r>
          </a:p>
          <a:p>
            <a:pPr lvl="1"/>
            <a:r>
              <a:rPr lang="en-US" sz="2000" dirty="0"/>
              <a:t>Clinical Validation</a:t>
            </a:r>
          </a:p>
          <a:p>
            <a:pPr lvl="1"/>
            <a:r>
              <a:rPr lang="en-US" sz="2000" dirty="0"/>
              <a:t>Contract Compliance</a:t>
            </a:r>
          </a:p>
          <a:p>
            <a:pPr lvl="1"/>
            <a:r>
              <a:rPr lang="en-US" sz="2000" dirty="0"/>
              <a:t>Payment Responsibility</a:t>
            </a:r>
          </a:p>
          <a:p>
            <a:pPr lvl="1"/>
            <a:r>
              <a:rPr lang="en-US" sz="2000" dirty="0"/>
              <a:t>Clinical Chart Validation</a:t>
            </a:r>
          </a:p>
          <a:p>
            <a:pPr lvl="1"/>
            <a:r>
              <a:rPr lang="en-US" sz="2000" b="1" dirty="0"/>
              <a:t>Fraud, Waste, and Abuse Solutions</a:t>
            </a:r>
          </a:p>
        </p:txBody>
      </p:sp>
    </p:spTree>
    <p:extLst>
      <p:ext uri="{BB962C8B-B14F-4D97-AF65-F5344CB8AC3E}">
        <p14:creationId xmlns:p14="http://schemas.microsoft.com/office/powerpoint/2010/main" val="41048172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2B391-EDB0-45CA-9C82-03C7659A493C}"/>
              </a:ext>
            </a:extLst>
          </p:cNvPr>
          <p:cNvSpPr>
            <a:spLocks noGrp="1"/>
          </p:cNvSpPr>
          <p:nvPr>
            <p:ph type="title"/>
          </p:nvPr>
        </p:nvSpPr>
        <p:spPr/>
        <p:txBody>
          <a:bodyPr/>
          <a:lstStyle/>
          <a:p>
            <a:r>
              <a:rPr lang="en-US" dirty="0"/>
              <a:t>Day 5 Agenda</a:t>
            </a:r>
          </a:p>
        </p:txBody>
      </p:sp>
      <p:sp>
        <p:nvSpPr>
          <p:cNvPr id="3" name="Content Placeholder 2">
            <a:extLst>
              <a:ext uri="{FF2B5EF4-FFF2-40B4-BE49-F238E27FC236}">
                <a16:creationId xmlns:a16="http://schemas.microsoft.com/office/drawing/2014/main" id="{D0CEFE99-CF0A-4FA9-B92F-5C62B4994666}"/>
              </a:ext>
            </a:extLst>
          </p:cNvPr>
          <p:cNvSpPr>
            <a:spLocks noGrp="1"/>
          </p:cNvSpPr>
          <p:nvPr>
            <p:ph idx="1"/>
          </p:nvPr>
        </p:nvSpPr>
        <p:spPr/>
        <p:txBody>
          <a:bodyPr/>
          <a:lstStyle/>
          <a:p>
            <a:r>
              <a:rPr lang="en-US" sz="3600" dirty="0"/>
              <a:t>Self-Discovery Exercise – 15 mins</a:t>
            </a:r>
          </a:p>
          <a:p>
            <a:r>
              <a:rPr lang="en-US" sz="3600" dirty="0"/>
              <a:t>How </a:t>
            </a:r>
            <a:r>
              <a:rPr lang="en-US" sz="3600" dirty="0" err="1"/>
              <a:t>Cotiviti</a:t>
            </a:r>
            <a:r>
              <a:rPr lang="en-US" sz="3600" dirty="0"/>
              <a:t> Interacts with Market Players – 10 mins</a:t>
            </a:r>
          </a:p>
          <a:p>
            <a:r>
              <a:rPr lang="en-US" sz="3600" dirty="0"/>
              <a:t>How does Healthcare data look like – 15 mins</a:t>
            </a:r>
          </a:p>
          <a:p>
            <a:r>
              <a:rPr lang="en-US" sz="3600" dirty="0"/>
              <a:t>Operations and R&amp;D Department Roles – 10 mins</a:t>
            </a:r>
          </a:p>
          <a:p>
            <a:endParaRPr lang="en-US" sz="3600" dirty="0"/>
          </a:p>
        </p:txBody>
      </p:sp>
    </p:spTree>
    <p:extLst>
      <p:ext uri="{BB962C8B-B14F-4D97-AF65-F5344CB8AC3E}">
        <p14:creationId xmlns:p14="http://schemas.microsoft.com/office/powerpoint/2010/main" val="22930137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A188D0-473F-4B9A-88A3-361F99B7C244}"/>
              </a:ext>
            </a:extLst>
          </p:cNvPr>
          <p:cNvSpPr>
            <a:spLocks noGrp="1"/>
          </p:cNvSpPr>
          <p:nvPr>
            <p:ph type="title"/>
          </p:nvPr>
        </p:nvSpPr>
        <p:spPr>
          <a:xfrm>
            <a:off x="150931" y="190919"/>
            <a:ext cx="3739279" cy="560195"/>
          </a:xfrm>
        </p:spPr>
        <p:txBody>
          <a:bodyPr>
            <a:normAutofit fontScale="90000"/>
          </a:bodyPr>
          <a:lstStyle/>
          <a:p>
            <a:pPr algn="r"/>
            <a:r>
              <a:rPr lang="en-US" sz="4400" dirty="0">
                <a:solidFill>
                  <a:srgbClr val="002060"/>
                </a:solidFill>
              </a:rPr>
              <a:t>EXERCISE</a:t>
            </a:r>
          </a:p>
        </p:txBody>
      </p:sp>
      <p:graphicFrame>
        <p:nvGraphicFramePr>
          <p:cNvPr id="27" name="Content Placeholder 4">
            <a:extLst>
              <a:ext uri="{FF2B5EF4-FFF2-40B4-BE49-F238E27FC236}">
                <a16:creationId xmlns:a16="http://schemas.microsoft.com/office/drawing/2014/main" id="{8D8FD437-0550-46BD-8D49-51CC0983D81D}"/>
              </a:ext>
            </a:extLst>
          </p:cNvPr>
          <p:cNvGraphicFramePr>
            <a:graphicFrameLocks noGrp="1"/>
          </p:cNvGraphicFramePr>
          <p:nvPr>
            <p:ph idx="1"/>
          </p:nvPr>
        </p:nvGraphicFramePr>
        <p:xfrm>
          <a:off x="433088" y="639762"/>
          <a:ext cx="6261100" cy="5578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A3FA10B6-4DC9-452C-8076-34FEBD0F508D}"/>
              </a:ext>
            </a:extLst>
          </p:cNvPr>
          <p:cNvSpPr txBox="1"/>
          <p:nvPr/>
        </p:nvSpPr>
        <p:spPr>
          <a:xfrm>
            <a:off x="8871702" y="4968337"/>
            <a:ext cx="3320298" cy="923330"/>
          </a:xfrm>
          <a:prstGeom prst="rect">
            <a:avLst/>
          </a:prstGeom>
          <a:noFill/>
        </p:spPr>
        <p:txBody>
          <a:bodyPr wrap="square" rtlCol="0">
            <a:spAutoFit/>
          </a:bodyPr>
          <a:lstStyle/>
          <a:p>
            <a:r>
              <a:rPr lang="en-US" sz="5400" dirty="0">
                <a:solidFill>
                  <a:schemeClr val="tx1">
                    <a:lumMod val="85000"/>
                  </a:schemeClr>
                </a:solidFill>
              </a:rPr>
              <a:t>5 mins…</a:t>
            </a:r>
          </a:p>
        </p:txBody>
      </p:sp>
      <p:sp>
        <p:nvSpPr>
          <p:cNvPr id="2" name="TextBox 1">
            <a:extLst>
              <a:ext uri="{FF2B5EF4-FFF2-40B4-BE49-F238E27FC236}">
                <a16:creationId xmlns:a16="http://schemas.microsoft.com/office/drawing/2014/main" id="{23A1A94C-6BD6-4947-9AE4-DA7CBB94FC38}"/>
              </a:ext>
            </a:extLst>
          </p:cNvPr>
          <p:cNvSpPr txBox="1"/>
          <p:nvPr/>
        </p:nvSpPr>
        <p:spPr>
          <a:xfrm>
            <a:off x="7456715" y="2824841"/>
            <a:ext cx="3984171" cy="1834245"/>
          </a:xfrm>
          <a:prstGeom prst="rect">
            <a:avLst/>
          </a:prstGeom>
          <a:noFill/>
        </p:spPr>
        <p:txBody>
          <a:bodyPr wrap="square" rtlCol="0">
            <a:noAutofit/>
          </a:bodyPr>
          <a:lstStyle/>
          <a:p>
            <a:r>
              <a:rPr lang="en-US" sz="2400" dirty="0"/>
              <a:t>Mark your Greatest Strength (Signature Strength) and your Greatest Weakness</a:t>
            </a:r>
          </a:p>
          <a:p>
            <a:endParaRPr lang="en-US" sz="2400" dirty="0"/>
          </a:p>
          <a:p>
            <a:pPr algn="l"/>
            <a:endParaRPr lang="en-US" sz="2400" dirty="0"/>
          </a:p>
        </p:txBody>
      </p:sp>
    </p:spTree>
    <p:extLst>
      <p:ext uri="{BB962C8B-B14F-4D97-AF65-F5344CB8AC3E}">
        <p14:creationId xmlns:p14="http://schemas.microsoft.com/office/powerpoint/2010/main" val="28079405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AA386-EC9D-43F9-8F67-861E61139213}"/>
              </a:ext>
            </a:extLst>
          </p:cNvPr>
          <p:cNvSpPr>
            <a:spLocks noGrp="1"/>
          </p:cNvSpPr>
          <p:nvPr>
            <p:ph type="title"/>
          </p:nvPr>
        </p:nvSpPr>
        <p:spPr/>
        <p:txBody>
          <a:bodyPr/>
          <a:lstStyle/>
          <a:p>
            <a:r>
              <a:rPr lang="en-US" dirty="0"/>
              <a:t>Factors of Happiness</a:t>
            </a:r>
          </a:p>
        </p:txBody>
      </p:sp>
      <p:sp>
        <p:nvSpPr>
          <p:cNvPr id="3" name="Content Placeholder 2">
            <a:extLst>
              <a:ext uri="{FF2B5EF4-FFF2-40B4-BE49-F238E27FC236}">
                <a16:creationId xmlns:a16="http://schemas.microsoft.com/office/drawing/2014/main" id="{5025C6B8-CF78-4611-9DE4-C372A67C6781}"/>
              </a:ext>
            </a:extLst>
          </p:cNvPr>
          <p:cNvSpPr>
            <a:spLocks noGrp="1"/>
          </p:cNvSpPr>
          <p:nvPr>
            <p:ph idx="1"/>
          </p:nvPr>
        </p:nvSpPr>
        <p:spPr/>
        <p:txBody>
          <a:bodyPr/>
          <a:lstStyle/>
          <a:p>
            <a:r>
              <a:rPr lang="en-US" sz="3200" dirty="0"/>
              <a:t>Pleasant Life</a:t>
            </a:r>
          </a:p>
          <a:p>
            <a:pPr lvl="1"/>
            <a:r>
              <a:rPr lang="en-US" sz="2800" dirty="0"/>
              <a:t>Life with events that boost positive emotions</a:t>
            </a:r>
          </a:p>
          <a:p>
            <a:r>
              <a:rPr lang="en-US" sz="3200" b="1" dirty="0"/>
              <a:t>Good Life</a:t>
            </a:r>
          </a:p>
          <a:p>
            <a:pPr lvl="1"/>
            <a:r>
              <a:rPr lang="en-US" sz="2800" b="1" dirty="0"/>
              <a:t>A positive match between a person’s strengths and their current task</a:t>
            </a:r>
          </a:p>
          <a:p>
            <a:r>
              <a:rPr lang="en-US" sz="3200" dirty="0"/>
              <a:t>Meaningful Life</a:t>
            </a:r>
          </a:p>
          <a:p>
            <a:pPr lvl="1"/>
            <a:r>
              <a:rPr lang="en-US" sz="2800" dirty="0"/>
              <a:t>Purpose – link with something greater</a:t>
            </a:r>
          </a:p>
        </p:txBody>
      </p:sp>
    </p:spTree>
    <p:extLst>
      <p:ext uri="{BB962C8B-B14F-4D97-AF65-F5344CB8AC3E}">
        <p14:creationId xmlns:p14="http://schemas.microsoft.com/office/powerpoint/2010/main" val="47606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05BB0-EEFF-48FF-9727-BB0C9384158F}"/>
              </a:ext>
            </a:extLst>
          </p:cNvPr>
          <p:cNvSpPr>
            <a:spLocks noGrp="1"/>
          </p:cNvSpPr>
          <p:nvPr>
            <p:ph type="title"/>
          </p:nvPr>
        </p:nvSpPr>
        <p:spPr>
          <a:xfrm>
            <a:off x="885973" y="557680"/>
            <a:ext cx="9185679" cy="543538"/>
          </a:xfrm>
        </p:spPr>
        <p:txBody>
          <a:bodyPr/>
          <a:lstStyle/>
          <a:p>
            <a:pPr algn="ctr"/>
            <a:r>
              <a:rPr lang="en-US" dirty="0"/>
              <a:t>BUT</a:t>
            </a:r>
          </a:p>
        </p:txBody>
      </p:sp>
      <p:sp>
        <p:nvSpPr>
          <p:cNvPr id="3" name="Text Placeholder 2">
            <a:extLst>
              <a:ext uri="{FF2B5EF4-FFF2-40B4-BE49-F238E27FC236}">
                <a16:creationId xmlns:a16="http://schemas.microsoft.com/office/drawing/2014/main" id="{8E5F7544-CA64-4686-9D2B-0264DF5B9027}"/>
              </a:ext>
            </a:extLst>
          </p:cNvPr>
          <p:cNvSpPr>
            <a:spLocks noGrp="1"/>
          </p:cNvSpPr>
          <p:nvPr>
            <p:ph type="body" idx="1"/>
          </p:nvPr>
        </p:nvSpPr>
        <p:spPr>
          <a:xfrm>
            <a:off x="885973" y="1197760"/>
            <a:ext cx="9185679" cy="914400"/>
          </a:xfrm>
        </p:spPr>
        <p:txBody>
          <a:bodyPr/>
          <a:lstStyle/>
          <a:p>
            <a:pPr algn="ctr"/>
            <a:r>
              <a:rPr lang="en-US" sz="2800" dirty="0"/>
              <a:t>Stand up, Clap</a:t>
            </a:r>
          </a:p>
        </p:txBody>
      </p:sp>
      <p:pic>
        <p:nvPicPr>
          <p:cNvPr id="2052" name="Picture 4" descr="https://image.shutterstock.com/image-photo/happy-group-businesspeople-clapping-office-260nw-615908240.jpg">
            <a:extLst>
              <a:ext uri="{FF2B5EF4-FFF2-40B4-BE49-F238E27FC236}">
                <a16:creationId xmlns:a16="http://schemas.microsoft.com/office/drawing/2014/main" id="{960DC7E7-F7E6-4322-9B85-111FD8C12E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0168" y="2092566"/>
            <a:ext cx="5649957" cy="4056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97811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9FFE7-077C-4A2B-A31A-96C4E2A3FC41}"/>
              </a:ext>
            </a:extLst>
          </p:cNvPr>
          <p:cNvSpPr>
            <a:spLocks noGrp="1"/>
          </p:cNvSpPr>
          <p:nvPr>
            <p:ph type="title"/>
          </p:nvPr>
        </p:nvSpPr>
        <p:spPr/>
        <p:txBody>
          <a:bodyPr/>
          <a:lstStyle/>
          <a:p>
            <a:r>
              <a:rPr lang="en-US" dirty="0" err="1"/>
              <a:t>Cotiviti</a:t>
            </a:r>
            <a:r>
              <a:rPr lang="en-US" dirty="0"/>
              <a:t> and Market Players</a:t>
            </a:r>
          </a:p>
        </p:txBody>
      </p:sp>
      <p:sp>
        <p:nvSpPr>
          <p:cNvPr id="3" name="Content Placeholder 2">
            <a:extLst>
              <a:ext uri="{FF2B5EF4-FFF2-40B4-BE49-F238E27FC236}">
                <a16:creationId xmlns:a16="http://schemas.microsoft.com/office/drawing/2014/main" id="{AF3C590C-2A5E-4F14-B868-E6338781B455}"/>
              </a:ext>
            </a:extLst>
          </p:cNvPr>
          <p:cNvSpPr>
            <a:spLocks noGrp="1"/>
          </p:cNvSpPr>
          <p:nvPr>
            <p:ph idx="1"/>
          </p:nvPr>
        </p:nvSpPr>
        <p:spPr/>
        <p:txBody>
          <a:bodyPr/>
          <a:lstStyle/>
          <a:p>
            <a:r>
              <a:rPr lang="en-US" sz="3200" dirty="0"/>
              <a:t>Insurance company (payers) or its corresponding vendors maintain the insurance data</a:t>
            </a:r>
          </a:p>
          <a:p>
            <a:r>
              <a:rPr lang="en-US" sz="3200" dirty="0"/>
              <a:t>Related market players (clients) buy </a:t>
            </a:r>
            <a:r>
              <a:rPr lang="en-US" sz="3200" dirty="0" err="1"/>
              <a:t>Cotiviti</a:t>
            </a:r>
            <a:r>
              <a:rPr lang="en-US" sz="3200" dirty="0"/>
              <a:t> products</a:t>
            </a:r>
          </a:p>
          <a:p>
            <a:r>
              <a:rPr lang="en-US" sz="3200" dirty="0"/>
              <a:t>Clients tells the Payers/Vendors to send data to us</a:t>
            </a:r>
          </a:p>
          <a:p>
            <a:r>
              <a:rPr lang="en-US" sz="3200" dirty="0"/>
              <a:t>Payers/Vendors send data to </a:t>
            </a:r>
            <a:r>
              <a:rPr lang="en-US" sz="3200" dirty="0" err="1"/>
              <a:t>Cotiviti</a:t>
            </a:r>
            <a:endParaRPr lang="en-US" sz="3200" dirty="0"/>
          </a:p>
          <a:p>
            <a:r>
              <a:rPr lang="en-US" sz="3200" dirty="0" err="1"/>
              <a:t>Cotiviti</a:t>
            </a:r>
            <a:r>
              <a:rPr lang="en-US" sz="3200" dirty="0"/>
              <a:t> processes data and delivers products to the client</a:t>
            </a:r>
          </a:p>
          <a:p>
            <a:endParaRPr lang="en-US" sz="3200" dirty="0"/>
          </a:p>
        </p:txBody>
      </p:sp>
    </p:spTree>
    <p:extLst>
      <p:ext uri="{BB962C8B-B14F-4D97-AF65-F5344CB8AC3E}">
        <p14:creationId xmlns:p14="http://schemas.microsoft.com/office/powerpoint/2010/main" val="17871937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84214-A1FF-48F9-9079-58056D07090B}"/>
              </a:ext>
            </a:extLst>
          </p:cNvPr>
          <p:cNvSpPr>
            <a:spLocks noGrp="1"/>
          </p:cNvSpPr>
          <p:nvPr>
            <p:ph type="title"/>
          </p:nvPr>
        </p:nvSpPr>
        <p:spPr/>
        <p:txBody>
          <a:bodyPr/>
          <a:lstStyle/>
          <a:p>
            <a:r>
              <a:rPr lang="en-US" sz="3200" dirty="0"/>
              <a:t>How does Healthcare Data look like</a:t>
            </a:r>
          </a:p>
        </p:txBody>
      </p:sp>
      <p:sp>
        <p:nvSpPr>
          <p:cNvPr id="3" name="Content Placeholder 2">
            <a:extLst>
              <a:ext uri="{FF2B5EF4-FFF2-40B4-BE49-F238E27FC236}">
                <a16:creationId xmlns:a16="http://schemas.microsoft.com/office/drawing/2014/main" id="{7E406307-5405-49BC-A67C-66977E56F871}"/>
              </a:ext>
            </a:extLst>
          </p:cNvPr>
          <p:cNvSpPr>
            <a:spLocks noGrp="1"/>
          </p:cNvSpPr>
          <p:nvPr>
            <p:ph idx="1"/>
          </p:nvPr>
        </p:nvSpPr>
        <p:spPr/>
        <p:txBody>
          <a:bodyPr/>
          <a:lstStyle/>
          <a:p>
            <a:r>
              <a:rPr lang="en-US" sz="3600" dirty="0"/>
              <a:t>What information may an insurance company maintain?</a:t>
            </a:r>
          </a:p>
          <a:p>
            <a:r>
              <a:rPr lang="en-US" sz="3600" dirty="0"/>
              <a:t>Patient/Member Information?</a:t>
            </a:r>
          </a:p>
          <a:p>
            <a:r>
              <a:rPr lang="en-US" sz="3600" dirty="0"/>
              <a:t>Claim Information?</a:t>
            </a:r>
          </a:p>
        </p:txBody>
      </p:sp>
    </p:spTree>
    <p:extLst>
      <p:ext uri="{BB962C8B-B14F-4D97-AF65-F5344CB8AC3E}">
        <p14:creationId xmlns:p14="http://schemas.microsoft.com/office/powerpoint/2010/main" val="2786311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2CF83-D636-4AEF-B9CD-6459848F8153}"/>
              </a:ext>
            </a:extLst>
          </p:cNvPr>
          <p:cNvSpPr>
            <a:spLocks noGrp="1"/>
          </p:cNvSpPr>
          <p:nvPr>
            <p:ph type="title"/>
          </p:nvPr>
        </p:nvSpPr>
        <p:spPr/>
        <p:txBody>
          <a:bodyPr/>
          <a:lstStyle/>
          <a:p>
            <a:r>
              <a:rPr lang="en-US" dirty="0"/>
              <a:t>R&amp;D and Operations Analogy</a:t>
            </a:r>
          </a:p>
        </p:txBody>
      </p:sp>
      <p:sp>
        <p:nvSpPr>
          <p:cNvPr id="3" name="Content Placeholder 2">
            <a:extLst>
              <a:ext uri="{FF2B5EF4-FFF2-40B4-BE49-F238E27FC236}">
                <a16:creationId xmlns:a16="http://schemas.microsoft.com/office/drawing/2014/main" id="{EFB8D1E0-CCC1-41D0-88CC-569295553CC0}"/>
              </a:ext>
            </a:extLst>
          </p:cNvPr>
          <p:cNvSpPr>
            <a:spLocks noGrp="1"/>
          </p:cNvSpPr>
          <p:nvPr>
            <p:ph idx="1"/>
          </p:nvPr>
        </p:nvSpPr>
        <p:spPr/>
        <p:txBody>
          <a:bodyPr/>
          <a:lstStyle/>
          <a:p>
            <a:r>
              <a:rPr lang="en-US" sz="3600" dirty="0"/>
              <a:t>Building Kitchen and maintaining it: R&amp;D</a:t>
            </a:r>
          </a:p>
          <a:p>
            <a:r>
              <a:rPr lang="en-US" sz="3600" dirty="0"/>
              <a:t>Actual Cooking: Operations</a:t>
            </a:r>
          </a:p>
        </p:txBody>
      </p:sp>
    </p:spTree>
    <p:extLst>
      <p:ext uri="{BB962C8B-B14F-4D97-AF65-F5344CB8AC3E}">
        <p14:creationId xmlns:p14="http://schemas.microsoft.com/office/powerpoint/2010/main" val="23369674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2A4B5-6D95-49B8-B033-32A3B812E335}"/>
              </a:ext>
            </a:extLst>
          </p:cNvPr>
          <p:cNvSpPr>
            <a:spLocks noGrp="1"/>
          </p:cNvSpPr>
          <p:nvPr>
            <p:ph type="title"/>
          </p:nvPr>
        </p:nvSpPr>
        <p:spPr/>
        <p:txBody>
          <a:bodyPr/>
          <a:lstStyle/>
          <a:p>
            <a:r>
              <a:rPr lang="en-US" dirty="0"/>
              <a:t>Day 6 Agenda</a:t>
            </a:r>
          </a:p>
        </p:txBody>
      </p:sp>
      <p:sp>
        <p:nvSpPr>
          <p:cNvPr id="3" name="Content Placeholder 2">
            <a:extLst>
              <a:ext uri="{FF2B5EF4-FFF2-40B4-BE49-F238E27FC236}">
                <a16:creationId xmlns:a16="http://schemas.microsoft.com/office/drawing/2014/main" id="{8456E3B6-D184-49D6-A84A-AF2DA5C517F0}"/>
              </a:ext>
            </a:extLst>
          </p:cNvPr>
          <p:cNvSpPr>
            <a:spLocks noGrp="1"/>
          </p:cNvSpPr>
          <p:nvPr>
            <p:ph idx="1"/>
          </p:nvPr>
        </p:nvSpPr>
        <p:spPr>
          <a:xfrm>
            <a:off x="457200" y="1038102"/>
            <a:ext cx="11277600" cy="4781796"/>
          </a:xfrm>
        </p:spPr>
        <p:txBody>
          <a:bodyPr/>
          <a:lstStyle/>
          <a:p>
            <a:r>
              <a:rPr lang="en-US" sz="3200" dirty="0"/>
              <a:t>Presentations on </a:t>
            </a:r>
            <a:r>
              <a:rPr lang="en-US" sz="3200" dirty="0" err="1"/>
              <a:t>Cotiviti</a:t>
            </a:r>
            <a:r>
              <a:rPr lang="en-US" sz="3200" dirty="0"/>
              <a:t> Products: 50 mins</a:t>
            </a:r>
          </a:p>
          <a:p>
            <a:r>
              <a:rPr lang="en-US" sz="3200" dirty="0"/>
              <a:t>Parking Lot</a:t>
            </a:r>
          </a:p>
          <a:p>
            <a:r>
              <a:rPr lang="en-US" sz="3200" dirty="0"/>
              <a:t>Assignment</a:t>
            </a:r>
          </a:p>
          <a:p>
            <a:pPr lvl="1"/>
            <a:r>
              <a:rPr lang="en-US" sz="1600" b="1" dirty="0"/>
              <a:t>Fee For Service</a:t>
            </a:r>
          </a:p>
          <a:p>
            <a:pPr lvl="1"/>
            <a:r>
              <a:rPr lang="en-US" sz="1600" b="1" dirty="0"/>
              <a:t>Pay for Performance/Value based care/reimbursement</a:t>
            </a:r>
          </a:p>
          <a:p>
            <a:pPr lvl="1"/>
            <a:r>
              <a:rPr lang="en-US" sz="1600" dirty="0"/>
              <a:t>Healthcare Exchange</a:t>
            </a:r>
          </a:p>
          <a:p>
            <a:pPr lvl="1"/>
            <a:r>
              <a:rPr lang="en-US" sz="1600" dirty="0"/>
              <a:t>Accountable Care Organization</a:t>
            </a:r>
          </a:p>
          <a:p>
            <a:pPr lvl="1"/>
            <a:r>
              <a:rPr lang="en-US" sz="1600" dirty="0"/>
              <a:t>Encounter Data: More related to P4P. Capitation Claims Data: related to Fee for Service</a:t>
            </a:r>
          </a:p>
          <a:p>
            <a:pPr lvl="1"/>
            <a:r>
              <a:rPr lang="en-US" sz="1600" dirty="0"/>
              <a:t>Utilization</a:t>
            </a:r>
          </a:p>
          <a:p>
            <a:pPr lvl="1"/>
            <a:r>
              <a:rPr lang="en-US" sz="1600" dirty="0"/>
              <a:t>Health Risk Assessment (HRA)</a:t>
            </a:r>
          </a:p>
          <a:p>
            <a:pPr lvl="1"/>
            <a:r>
              <a:rPr lang="en-US" sz="1600" dirty="0"/>
              <a:t>HEDIS, NCQA</a:t>
            </a:r>
          </a:p>
          <a:p>
            <a:pPr lvl="1"/>
            <a:r>
              <a:rPr lang="en-US" sz="1600" dirty="0"/>
              <a:t>Chase</a:t>
            </a:r>
          </a:p>
          <a:p>
            <a:pPr lvl="1"/>
            <a:r>
              <a:rPr lang="en-US" sz="1600" dirty="0"/>
              <a:t>Recent Trends in US Healthcare</a:t>
            </a:r>
          </a:p>
          <a:p>
            <a:pPr lvl="1"/>
            <a:r>
              <a:rPr lang="en-US" sz="1600" dirty="0"/>
              <a:t>More Public Insurance types</a:t>
            </a:r>
            <a:endParaRPr lang="en-US" sz="2000" dirty="0"/>
          </a:p>
          <a:p>
            <a:pPr lvl="1"/>
            <a:endParaRPr lang="en-US" sz="2900" dirty="0"/>
          </a:p>
        </p:txBody>
      </p:sp>
    </p:spTree>
    <p:extLst>
      <p:ext uri="{BB962C8B-B14F-4D97-AF65-F5344CB8AC3E}">
        <p14:creationId xmlns:p14="http://schemas.microsoft.com/office/powerpoint/2010/main" val="6868262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2C5EA-C361-40C1-904E-1242C8FF7827}"/>
              </a:ext>
            </a:extLst>
          </p:cNvPr>
          <p:cNvSpPr>
            <a:spLocks noGrp="1"/>
          </p:cNvSpPr>
          <p:nvPr>
            <p:ph type="title"/>
          </p:nvPr>
        </p:nvSpPr>
        <p:spPr/>
        <p:txBody>
          <a:bodyPr/>
          <a:lstStyle/>
          <a:p>
            <a:r>
              <a:rPr lang="en-US" dirty="0"/>
              <a:t>Day 7 Agenda</a:t>
            </a:r>
          </a:p>
        </p:txBody>
      </p:sp>
      <p:sp>
        <p:nvSpPr>
          <p:cNvPr id="3" name="Content Placeholder 2">
            <a:extLst>
              <a:ext uri="{FF2B5EF4-FFF2-40B4-BE49-F238E27FC236}">
                <a16:creationId xmlns:a16="http://schemas.microsoft.com/office/drawing/2014/main" id="{51F02AE4-3896-4BA2-9507-0D013FE869D3}"/>
              </a:ext>
            </a:extLst>
          </p:cNvPr>
          <p:cNvSpPr>
            <a:spLocks noGrp="1"/>
          </p:cNvSpPr>
          <p:nvPr>
            <p:ph idx="1"/>
          </p:nvPr>
        </p:nvSpPr>
        <p:spPr/>
        <p:txBody>
          <a:bodyPr/>
          <a:lstStyle/>
          <a:p>
            <a:r>
              <a:rPr lang="en-US" sz="2800" dirty="0"/>
              <a:t>Retrospective: 10 mins</a:t>
            </a:r>
          </a:p>
          <a:p>
            <a:r>
              <a:rPr lang="en-US" sz="2800" dirty="0"/>
              <a:t>Quiz: Say One phrase or sentence about each topic</a:t>
            </a:r>
          </a:p>
          <a:p>
            <a:r>
              <a:rPr lang="en-US" sz="2800" dirty="0"/>
              <a:t>Medical Forms: 15 mins</a:t>
            </a:r>
          </a:p>
          <a:p>
            <a:r>
              <a:rPr lang="en-US" sz="2800" dirty="0"/>
              <a:t>Medical Intelligence Overview: 10 mins</a:t>
            </a:r>
          </a:p>
          <a:p>
            <a:r>
              <a:rPr lang="en-US" sz="2800" dirty="0"/>
              <a:t>Revision of all the knowledge: 15 mins</a:t>
            </a:r>
          </a:p>
        </p:txBody>
      </p:sp>
    </p:spTree>
    <p:extLst>
      <p:ext uri="{BB962C8B-B14F-4D97-AF65-F5344CB8AC3E}">
        <p14:creationId xmlns:p14="http://schemas.microsoft.com/office/powerpoint/2010/main" val="25580491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9D028-965E-47CA-A74F-5CFF102524B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97C3F03-1E65-4437-8658-7A2684022FB5}"/>
              </a:ext>
            </a:extLst>
          </p:cNvPr>
          <p:cNvSpPr>
            <a:spLocks noGrp="1"/>
          </p:cNvSpPr>
          <p:nvPr>
            <p:ph idx="1"/>
          </p:nvPr>
        </p:nvSpPr>
        <p:spPr/>
        <p:txBody>
          <a:bodyPr/>
          <a:lstStyle/>
          <a:p>
            <a:r>
              <a:rPr lang="en-US" dirty="0"/>
              <a:t>Who and how does </a:t>
            </a:r>
            <a:r>
              <a:rPr lang="en-US" dirty="0" err="1"/>
              <a:t>Cotiviti</a:t>
            </a:r>
            <a:r>
              <a:rPr lang="en-US" dirty="0"/>
              <a:t> Serve in the US Healthcare market</a:t>
            </a:r>
          </a:p>
          <a:p>
            <a:r>
              <a:rPr lang="en-US" dirty="0"/>
              <a:t>What does </a:t>
            </a:r>
            <a:r>
              <a:rPr lang="en-US" dirty="0" err="1"/>
              <a:t>Cotiviti</a:t>
            </a:r>
            <a:r>
              <a:rPr lang="en-US" dirty="0"/>
              <a:t> do as a business?</a:t>
            </a:r>
          </a:p>
        </p:txBody>
      </p:sp>
    </p:spTree>
    <p:extLst>
      <p:ext uri="{BB962C8B-B14F-4D97-AF65-F5344CB8AC3E}">
        <p14:creationId xmlns:p14="http://schemas.microsoft.com/office/powerpoint/2010/main" val="29962501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8D040-4283-435A-B0EC-ED26EB83C2C3}"/>
              </a:ext>
            </a:extLst>
          </p:cNvPr>
          <p:cNvSpPr>
            <a:spLocks noGrp="1"/>
          </p:cNvSpPr>
          <p:nvPr>
            <p:ph type="title"/>
          </p:nvPr>
        </p:nvSpPr>
        <p:spPr/>
        <p:txBody>
          <a:bodyPr/>
          <a:lstStyle/>
          <a:p>
            <a:r>
              <a:rPr lang="en-US" dirty="0"/>
              <a:t>Day 9 Agenda</a:t>
            </a:r>
          </a:p>
        </p:txBody>
      </p:sp>
      <p:sp>
        <p:nvSpPr>
          <p:cNvPr id="3" name="Content Placeholder 2">
            <a:extLst>
              <a:ext uri="{FF2B5EF4-FFF2-40B4-BE49-F238E27FC236}">
                <a16:creationId xmlns:a16="http://schemas.microsoft.com/office/drawing/2014/main" id="{52A5CD7F-67D4-4FD8-9801-3622A687E285}"/>
              </a:ext>
            </a:extLst>
          </p:cNvPr>
          <p:cNvSpPr>
            <a:spLocks noGrp="1"/>
          </p:cNvSpPr>
          <p:nvPr>
            <p:ph idx="1"/>
          </p:nvPr>
        </p:nvSpPr>
        <p:spPr>
          <a:xfrm>
            <a:off x="457200" y="1279525"/>
            <a:ext cx="11277600" cy="4781796"/>
          </a:xfrm>
        </p:spPr>
        <p:txBody>
          <a:bodyPr/>
          <a:lstStyle/>
          <a:p>
            <a:r>
              <a:rPr lang="en-US" sz="3200" dirty="0"/>
              <a:t>Ops high-level workflow: 10 mins </a:t>
            </a:r>
          </a:p>
          <a:p>
            <a:r>
              <a:rPr lang="en-US" sz="3200" dirty="0"/>
              <a:t>Other Public Health Insurance</a:t>
            </a:r>
          </a:p>
          <a:p>
            <a:r>
              <a:rPr lang="en-US" sz="3200" dirty="0"/>
              <a:t>Recent Trends in US Healthcare</a:t>
            </a:r>
          </a:p>
          <a:p>
            <a:r>
              <a:rPr lang="en-US" sz="3200" dirty="0"/>
              <a:t>Revision</a:t>
            </a:r>
          </a:p>
        </p:txBody>
      </p:sp>
    </p:spTree>
    <p:extLst>
      <p:ext uri="{BB962C8B-B14F-4D97-AF65-F5344CB8AC3E}">
        <p14:creationId xmlns:p14="http://schemas.microsoft.com/office/powerpoint/2010/main" val="13433854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9A3D-7444-4ED9-9471-9DDEFBA1A987}"/>
              </a:ext>
            </a:extLst>
          </p:cNvPr>
          <p:cNvSpPr>
            <a:spLocks noGrp="1"/>
          </p:cNvSpPr>
          <p:nvPr>
            <p:ph type="title"/>
          </p:nvPr>
        </p:nvSpPr>
        <p:spPr/>
        <p:txBody>
          <a:bodyPr/>
          <a:lstStyle/>
          <a:p>
            <a:r>
              <a:rPr lang="en-US" dirty="0"/>
              <a:t>ASSIGNMENT for Day 9 and further</a:t>
            </a:r>
          </a:p>
        </p:txBody>
      </p:sp>
      <p:sp>
        <p:nvSpPr>
          <p:cNvPr id="3" name="Content Placeholder 2">
            <a:extLst>
              <a:ext uri="{FF2B5EF4-FFF2-40B4-BE49-F238E27FC236}">
                <a16:creationId xmlns:a16="http://schemas.microsoft.com/office/drawing/2014/main" id="{5CD3AF2F-410E-4C04-B7EE-C43191B98C40}"/>
              </a:ext>
            </a:extLst>
          </p:cNvPr>
          <p:cNvSpPr>
            <a:spLocks noGrp="1"/>
          </p:cNvSpPr>
          <p:nvPr>
            <p:ph idx="1"/>
          </p:nvPr>
        </p:nvSpPr>
        <p:spPr/>
        <p:txBody>
          <a:bodyPr/>
          <a:lstStyle/>
          <a:p>
            <a:r>
              <a:rPr lang="en-US" sz="2400" dirty="0"/>
              <a:t>Make as many questions as you can from the learnings that you have done so far</a:t>
            </a:r>
          </a:p>
        </p:txBody>
      </p:sp>
    </p:spTree>
    <p:extLst>
      <p:ext uri="{BB962C8B-B14F-4D97-AF65-F5344CB8AC3E}">
        <p14:creationId xmlns:p14="http://schemas.microsoft.com/office/powerpoint/2010/main" val="15147744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413DD-4C2E-40AC-8B73-40099E3573B8}"/>
              </a:ext>
            </a:extLst>
          </p:cNvPr>
          <p:cNvSpPr>
            <a:spLocks noGrp="1"/>
          </p:cNvSpPr>
          <p:nvPr>
            <p:ph type="title"/>
          </p:nvPr>
        </p:nvSpPr>
        <p:spPr>
          <a:xfrm>
            <a:off x="457200" y="365125"/>
            <a:ext cx="11277600" cy="480449"/>
          </a:xfrm>
        </p:spPr>
        <p:txBody>
          <a:bodyPr/>
          <a:lstStyle/>
          <a:p>
            <a:r>
              <a:rPr lang="en-US" dirty="0"/>
              <a:t>Learnings</a:t>
            </a:r>
          </a:p>
        </p:txBody>
      </p:sp>
      <p:sp>
        <p:nvSpPr>
          <p:cNvPr id="3" name="Content Placeholder 2">
            <a:extLst>
              <a:ext uri="{FF2B5EF4-FFF2-40B4-BE49-F238E27FC236}">
                <a16:creationId xmlns:a16="http://schemas.microsoft.com/office/drawing/2014/main" id="{D57E85FD-3828-4302-8907-4F2C07FD87C9}"/>
              </a:ext>
            </a:extLst>
          </p:cNvPr>
          <p:cNvSpPr>
            <a:spLocks noGrp="1"/>
          </p:cNvSpPr>
          <p:nvPr>
            <p:ph idx="1"/>
          </p:nvPr>
        </p:nvSpPr>
        <p:spPr>
          <a:xfrm>
            <a:off x="457200" y="983226"/>
            <a:ext cx="11277600" cy="5193737"/>
          </a:xfrm>
        </p:spPr>
        <p:txBody>
          <a:bodyPr/>
          <a:lstStyle/>
          <a:p>
            <a:pPr fontAlgn="ctr"/>
            <a:r>
              <a:rPr lang="en-US" dirty="0"/>
              <a:t>Purpose of learning US Healthcare</a:t>
            </a:r>
          </a:p>
          <a:p>
            <a:pPr fontAlgn="ctr"/>
            <a:r>
              <a:rPr lang="en-US" dirty="0"/>
              <a:t>Keywords</a:t>
            </a:r>
          </a:p>
          <a:p>
            <a:pPr fontAlgn="ctr"/>
            <a:r>
              <a:rPr lang="en-US" dirty="0"/>
              <a:t>Market Players</a:t>
            </a:r>
          </a:p>
          <a:p>
            <a:pPr fontAlgn="ctr"/>
            <a:r>
              <a:rPr lang="en-US" dirty="0"/>
              <a:t>How the healthcare in US is complex: Accessibility, cost, information</a:t>
            </a:r>
          </a:p>
          <a:p>
            <a:pPr fontAlgn="ctr"/>
            <a:r>
              <a:rPr lang="en-US" dirty="0"/>
              <a:t>Amounts: Billed, Allowed, Copay, Coinsurance, Deductible</a:t>
            </a:r>
          </a:p>
          <a:p>
            <a:pPr fontAlgn="ctr"/>
            <a:r>
              <a:rPr lang="en-US" dirty="0"/>
              <a:t>Short Idea on Standard Codes: Procedure, Diagnosis, Drug</a:t>
            </a:r>
          </a:p>
          <a:p>
            <a:pPr fontAlgn="ctr"/>
            <a:r>
              <a:rPr lang="en-US" dirty="0"/>
              <a:t>Medicare, Medicaid</a:t>
            </a:r>
          </a:p>
          <a:p>
            <a:pPr fontAlgn="ctr"/>
            <a:r>
              <a:rPr lang="en-US" dirty="0" err="1"/>
              <a:t>Cotiviti</a:t>
            </a:r>
            <a:r>
              <a:rPr lang="en-US" dirty="0"/>
              <a:t> Products: Risk Adjustment, Quality and Performance, Payment Accuracy</a:t>
            </a:r>
          </a:p>
          <a:p>
            <a:pPr fontAlgn="ctr"/>
            <a:r>
              <a:rPr lang="en-US" dirty="0"/>
              <a:t>How </a:t>
            </a:r>
            <a:r>
              <a:rPr lang="en-US" dirty="0" err="1"/>
              <a:t>Cotiviti</a:t>
            </a:r>
            <a:r>
              <a:rPr lang="en-US" dirty="0"/>
              <a:t> interacts with market players</a:t>
            </a:r>
          </a:p>
          <a:p>
            <a:pPr fontAlgn="ctr"/>
            <a:r>
              <a:rPr lang="en-US" dirty="0"/>
              <a:t>Brief overview on how Healthcare data looks like</a:t>
            </a:r>
          </a:p>
          <a:p>
            <a:pPr fontAlgn="ctr"/>
            <a:r>
              <a:rPr lang="en-US" dirty="0"/>
              <a:t>Brief on Operations and R&amp;D Department roles</a:t>
            </a:r>
          </a:p>
          <a:p>
            <a:pPr fontAlgn="ctr"/>
            <a:r>
              <a:rPr lang="en-US" dirty="0"/>
              <a:t>Fee for Service and Pay for Performance (value based care/reimbursement)</a:t>
            </a:r>
          </a:p>
          <a:p>
            <a:pPr fontAlgn="ctr"/>
            <a:r>
              <a:rPr lang="en-US" dirty="0"/>
              <a:t>Health Risk Assessment (HRA)</a:t>
            </a:r>
          </a:p>
          <a:p>
            <a:pPr fontAlgn="ctr"/>
            <a:r>
              <a:rPr lang="en-US" dirty="0"/>
              <a:t>Medical Intelligence product: How it looks like</a:t>
            </a:r>
          </a:p>
          <a:p>
            <a:pPr fontAlgn="ctr"/>
            <a:r>
              <a:rPr lang="en-US" dirty="0"/>
              <a:t>Overview of Ops Workflow</a:t>
            </a:r>
          </a:p>
          <a:p>
            <a:endParaRPr lang="en-US" dirty="0"/>
          </a:p>
        </p:txBody>
      </p:sp>
    </p:spTree>
    <p:extLst>
      <p:ext uri="{BB962C8B-B14F-4D97-AF65-F5344CB8AC3E}">
        <p14:creationId xmlns:p14="http://schemas.microsoft.com/office/powerpoint/2010/main" val="33331987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F45CEE9-308E-4A6D-8EA8-354BA353D75B}"/>
              </a:ext>
            </a:extLst>
          </p:cNvPr>
          <p:cNvSpPr/>
          <p:nvPr/>
        </p:nvSpPr>
        <p:spPr>
          <a:xfrm>
            <a:off x="3226526" y="1514007"/>
            <a:ext cx="5391288" cy="4062333"/>
          </a:xfrm>
          <a:prstGeom prst="rect">
            <a:avLst/>
          </a:prstGeom>
          <a:blipFill dpi="0" rotWithShape="1">
            <a:blip r:embed="rId3">
              <a:alphaModFix amt="44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sz="4400" dirty="0">
                <a:solidFill>
                  <a:schemeClr val="tx1"/>
                </a:solidFill>
              </a:rPr>
              <a:t>Oracle</a:t>
            </a:r>
            <a:endParaRPr lang="en-US" dirty="0">
              <a:solidFill>
                <a:schemeClr val="tx1"/>
              </a:solidFill>
            </a:endParaRPr>
          </a:p>
        </p:txBody>
      </p:sp>
      <p:sp>
        <p:nvSpPr>
          <p:cNvPr id="2" name="Title 1">
            <a:extLst>
              <a:ext uri="{FF2B5EF4-FFF2-40B4-BE49-F238E27FC236}">
                <a16:creationId xmlns:a16="http://schemas.microsoft.com/office/drawing/2014/main" id="{47834593-25C2-41F7-9508-AE8C3A7BD4DA}"/>
              </a:ext>
            </a:extLst>
          </p:cNvPr>
          <p:cNvSpPr>
            <a:spLocks noGrp="1"/>
          </p:cNvSpPr>
          <p:nvPr>
            <p:ph type="title"/>
          </p:nvPr>
        </p:nvSpPr>
        <p:spPr/>
        <p:txBody>
          <a:bodyPr/>
          <a:lstStyle/>
          <a:p>
            <a:r>
              <a:rPr lang="en-US" dirty="0"/>
              <a:t>OPERATIONS  HIGH LEVEL FLOW</a:t>
            </a:r>
          </a:p>
        </p:txBody>
      </p:sp>
      <p:pic>
        <p:nvPicPr>
          <p:cNvPr id="5" name="Picture 7" descr="F:\Projects\Verisk\2013 Operations Challenge\icons\1376559990_Default_Document-64.png">
            <a:extLst>
              <a:ext uri="{FF2B5EF4-FFF2-40B4-BE49-F238E27FC236}">
                <a16:creationId xmlns:a16="http://schemas.microsoft.com/office/drawing/2014/main" id="{8713E22A-8A4D-4C07-88A2-90F4C90CAE38}"/>
              </a:ext>
            </a:extLst>
          </p:cNvPr>
          <p:cNvPicPr>
            <a:picLocks noChangeAspect="1" noChangeArrowheads="1"/>
          </p:cNvPicPr>
          <p:nvPr/>
        </p:nvPicPr>
        <p:blipFill>
          <a:blip r:embed="rId4"/>
          <a:srcRect/>
          <a:stretch>
            <a:fillRect/>
          </a:stretch>
        </p:blipFill>
        <p:spPr bwMode="auto">
          <a:xfrm>
            <a:off x="485203" y="2723007"/>
            <a:ext cx="705993" cy="705993"/>
          </a:xfrm>
          <a:prstGeom prst="rect">
            <a:avLst/>
          </a:prstGeom>
          <a:noFill/>
        </p:spPr>
      </p:pic>
      <p:pic>
        <p:nvPicPr>
          <p:cNvPr id="6" name="Picture 7" descr="F:\Projects\Verisk\2013 Operations Challenge\icons\1376559990_Default_Document-64.png">
            <a:extLst>
              <a:ext uri="{FF2B5EF4-FFF2-40B4-BE49-F238E27FC236}">
                <a16:creationId xmlns:a16="http://schemas.microsoft.com/office/drawing/2014/main" id="{846965BF-1965-4381-BE52-4CB2C4506865}"/>
              </a:ext>
            </a:extLst>
          </p:cNvPr>
          <p:cNvPicPr>
            <a:picLocks noChangeAspect="1" noChangeArrowheads="1"/>
          </p:cNvPicPr>
          <p:nvPr/>
        </p:nvPicPr>
        <p:blipFill>
          <a:blip r:embed="rId4"/>
          <a:srcRect/>
          <a:stretch>
            <a:fillRect/>
          </a:stretch>
        </p:blipFill>
        <p:spPr bwMode="auto">
          <a:xfrm>
            <a:off x="485203" y="3541022"/>
            <a:ext cx="705993" cy="705993"/>
          </a:xfrm>
          <a:prstGeom prst="rect">
            <a:avLst/>
          </a:prstGeom>
          <a:noFill/>
        </p:spPr>
      </p:pic>
      <p:pic>
        <p:nvPicPr>
          <p:cNvPr id="7" name="Picture 7" descr="F:\Projects\Verisk\2013 Operations Challenge\icons\1376559990_Default_Document-64.png">
            <a:extLst>
              <a:ext uri="{FF2B5EF4-FFF2-40B4-BE49-F238E27FC236}">
                <a16:creationId xmlns:a16="http://schemas.microsoft.com/office/drawing/2014/main" id="{E81A5D32-4C2A-4B83-BDF5-BADDFE824720}"/>
              </a:ext>
            </a:extLst>
          </p:cNvPr>
          <p:cNvPicPr>
            <a:picLocks noChangeAspect="1" noChangeArrowheads="1"/>
          </p:cNvPicPr>
          <p:nvPr/>
        </p:nvPicPr>
        <p:blipFill>
          <a:blip r:embed="rId4"/>
          <a:srcRect/>
          <a:stretch>
            <a:fillRect/>
          </a:stretch>
        </p:blipFill>
        <p:spPr bwMode="auto">
          <a:xfrm>
            <a:off x="467635" y="4359037"/>
            <a:ext cx="705993" cy="705993"/>
          </a:xfrm>
          <a:prstGeom prst="rect">
            <a:avLst/>
          </a:prstGeom>
          <a:noFill/>
        </p:spPr>
      </p:pic>
      <p:sp>
        <p:nvSpPr>
          <p:cNvPr id="9" name="Flowchart: Magnetic Disk 8">
            <a:extLst>
              <a:ext uri="{FF2B5EF4-FFF2-40B4-BE49-F238E27FC236}">
                <a16:creationId xmlns:a16="http://schemas.microsoft.com/office/drawing/2014/main" id="{F1B69D00-B8DF-4D71-A851-A8776E3C3C23}"/>
              </a:ext>
            </a:extLst>
          </p:cNvPr>
          <p:cNvSpPr/>
          <p:nvPr/>
        </p:nvSpPr>
        <p:spPr>
          <a:xfrm>
            <a:off x="3479416" y="3095577"/>
            <a:ext cx="1379967" cy="156990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Imported Tables</a:t>
            </a:r>
          </a:p>
        </p:txBody>
      </p:sp>
      <p:sp>
        <p:nvSpPr>
          <p:cNvPr id="12" name="Arrow: Striped Right 11">
            <a:extLst>
              <a:ext uri="{FF2B5EF4-FFF2-40B4-BE49-F238E27FC236}">
                <a16:creationId xmlns:a16="http://schemas.microsoft.com/office/drawing/2014/main" id="{D74486DF-6CF5-42B1-B62C-36E385FA87F8}"/>
              </a:ext>
            </a:extLst>
          </p:cNvPr>
          <p:cNvSpPr/>
          <p:nvPr/>
        </p:nvSpPr>
        <p:spPr>
          <a:xfrm>
            <a:off x="1606732" y="3385751"/>
            <a:ext cx="1619794" cy="992140"/>
          </a:xfrm>
          <a:prstGeom prst="striped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Import</a:t>
            </a:r>
          </a:p>
        </p:txBody>
      </p:sp>
      <p:sp>
        <p:nvSpPr>
          <p:cNvPr id="14" name="Arrow: Striped Right 13">
            <a:extLst>
              <a:ext uri="{FF2B5EF4-FFF2-40B4-BE49-F238E27FC236}">
                <a16:creationId xmlns:a16="http://schemas.microsoft.com/office/drawing/2014/main" id="{E55AD79A-A23F-44E6-B92F-D694137A59F2}"/>
              </a:ext>
            </a:extLst>
          </p:cNvPr>
          <p:cNvSpPr/>
          <p:nvPr/>
        </p:nvSpPr>
        <p:spPr>
          <a:xfrm>
            <a:off x="5112273" y="3384460"/>
            <a:ext cx="1619794" cy="992140"/>
          </a:xfrm>
          <a:prstGeom prst="striped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Scrub</a:t>
            </a:r>
          </a:p>
        </p:txBody>
      </p:sp>
      <p:sp>
        <p:nvSpPr>
          <p:cNvPr id="15" name="Flowchart: Magnetic Disk 14">
            <a:extLst>
              <a:ext uri="{FF2B5EF4-FFF2-40B4-BE49-F238E27FC236}">
                <a16:creationId xmlns:a16="http://schemas.microsoft.com/office/drawing/2014/main" id="{E70DBDC7-1D83-4E68-BFF5-C7ED1F7649AB}"/>
              </a:ext>
            </a:extLst>
          </p:cNvPr>
          <p:cNvSpPr/>
          <p:nvPr/>
        </p:nvSpPr>
        <p:spPr>
          <a:xfrm>
            <a:off x="6984957" y="3095577"/>
            <a:ext cx="1379967" cy="156990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Scrub Tables</a:t>
            </a:r>
          </a:p>
        </p:txBody>
      </p:sp>
      <p:sp>
        <p:nvSpPr>
          <p:cNvPr id="16" name="Arrow: Striped Right 15">
            <a:extLst>
              <a:ext uri="{FF2B5EF4-FFF2-40B4-BE49-F238E27FC236}">
                <a16:creationId xmlns:a16="http://schemas.microsoft.com/office/drawing/2014/main" id="{1DC7739D-251F-49E5-88DA-C83B401D91EF}"/>
              </a:ext>
            </a:extLst>
          </p:cNvPr>
          <p:cNvSpPr/>
          <p:nvPr/>
        </p:nvSpPr>
        <p:spPr>
          <a:xfrm>
            <a:off x="8617814" y="3384460"/>
            <a:ext cx="1619794" cy="992140"/>
          </a:xfrm>
          <a:prstGeom prst="striped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Processing</a:t>
            </a:r>
          </a:p>
        </p:txBody>
      </p:sp>
      <p:sp>
        <p:nvSpPr>
          <p:cNvPr id="17" name="Flowchart: Magnetic Disk 16">
            <a:extLst>
              <a:ext uri="{FF2B5EF4-FFF2-40B4-BE49-F238E27FC236}">
                <a16:creationId xmlns:a16="http://schemas.microsoft.com/office/drawing/2014/main" id="{FEF65322-4CEF-43BF-B3C2-3417A42D4F27}"/>
              </a:ext>
            </a:extLst>
          </p:cNvPr>
          <p:cNvSpPr/>
          <p:nvPr/>
        </p:nvSpPr>
        <p:spPr>
          <a:xfrm>
            <a:off x="10384418" y="3095577"/>
            <a:ext cx="1379967" cy="156990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a:t>
            </a:r>
          </a:p>
        </p:txBody>
      </p:sp>
      <p:sp>
        <p:nvSpPr>
          <p:cNvPr id="18" name="TextBox 17">
            <a:extLst>
              <a:ext uri="{FF2B5EF4-FFF2-40B4-BE49-F238E27FC236}">
                <a16:creationId xmlns:a16="http://schemas.microsoft.com/office/drawing/2014/main" id="{8822DEB2-A47D-4B85-913C-B30562794639}"/>
              </a:ext>
            </a:extLst>
          </p:cNvPr>
          <p:cNvSpPr txBox="1"/>
          <p:nvPr/>
        </p:nvSpPr>
        <p:spPr>
          <a:xfrm>
            <a:off x="456601" y="1802710"/>
            <a:ext cx="897241" cy="646331"/>
          </a:xfrm>
          <a:prstGeom prst="rect">
            <a:avLst/>
          </a:prstGeom>
          <a:noFill/>
        </p:spPr>
        <p:txBody>
          <a:bodyPr wrap="square" rtlCol="0">
            <a:spAutoFit/>
          </a:bodyPr>
          <a:lstStyle/>
          <a:p>
            <a:r>
              <a:rPr lang="en-US" dirty="0"/>
              <a:t>Raw Files</a:t>
            </a:r>
          </a:p>
        </p:txBody>
      </p:sp>
      <p:sp>
        <p:nvSpPr>
          <p:cNvPr id="21" name="Cloud 20">
            <a:extLst>
              <a:ext uri="{FF2B5EF4-FFF2-40B4-BE49-F238E27FC236}">
                <a16:creationId xmlns:a16="http://schemas.microsoft.com/office/drawing/2014/main" id="{63C80A35-48E6-43F5-B3EB-87F24F53CE70}"/>
              </a:ext>
            </a:extLst>
          </p:cNvPr>
          <p:cNvSpPr/>
          <p:nvPr/>
        </p:nvSpPr>
        <p:spPr>
          <a:xfrm>
            <a:off x="1567267" y="2097436"/>
            <a:ext cx="1237853" cy="1325563"/>
          </a:xfrm>
          <a:prstGeom prst="cloud">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AIP</a:t>
            </a:r>
          </a:p>
        </p:txBody>
      </p:sp>
      <p:sp>
        <p:nvSpPr>
          <p:cNvPr id="22" name="Cloud 21">
            <a:extLst>
              <a:ext uri="{FF2B5EF4-FFF2-40B4-BE49-F238E27FC236}">
                <a16:creationId xmlns:a16="http://schemas.microsoft.com/office/drawing/2014/main" id="{AED87C6E-F774-4E9E-B6F6-F6E493D07183}"/>
              </a:ext>
            </a:extLst>
          </p:cNvPr>
          <p:cNvSpPr/>
          <p:nvPr/>
        </p:nvSpPr>
        <p:spPr>
          <a:xfrm>
            <a:off x="4889986" y="2019233"/>
            <a:ext cx="1666028" cy="1325563"/>
          </a:xfrm>
          <a:prstGeom prst="cloud">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Executer/CPD</a:t>
            </a:r>
          </a:p>
        </p:txBody>
      </p:sp>
      <p:sp>
        <p:nvSpPr>
          <p:cNvPr id="23" name="Cloud 22">
            <a:extLst>
              <a:ext uri="{FF2B5EF4-FFF2-40B4-BE49-F238E27FC236}">
                <a16:creationId xmlns:a16="http://schemas.microsoft.com/office/drawing/2014/main" id="{63603FD1-3DFF-452B-896D-A781D480FD34}"/>
              </a:ext>
            </a:extLst>
          </p:cNvPr>
          <p:cNvSpPr/>
          <p:nvPr/>
        </p:nvSpPr>
        <p:spPr>
          <a:xfrm>
            <a:off x="8352284" y="2019234"/>
            <a:ext cx="2032133" cy="1325563"/>
          </a:xfrm>
          <a:prstGeom prst="cloud">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Engine Dashboard</a:t>
            </a:r>
          </a:p>
        </p:txBody>
      </p:sp>
      <p:sp>
        <p:nvSpPr>
          <p:cNvPr id="3" name="Rectangle 2">
            <a:extLst>
              <a:ext uri="{FF2B5EF4-FFF2-40B4-BE49-F238E27FC236}">
                <a16:creationId xmlns:a16="http://schemas.microsoft.com/office/drawing/2014/main" id="{797F6FA0-0DB2-41E0-808B-DEF45965B095}"/>
              </a:ext>
            </a:extLst>
          </p:cNvPr>
          <p:cNvSpPr/>
          <p:nvPr/>
        </p:nvSpPr>
        <p:spPr>
          <a:xfrm>
            <a:off x="3523555" y="1944685"/>
            <a:ext cx="1237853" cy="625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AI/HI Tables</a:t>
            </a:r>
          </a:p>
        </p:txBody>
      </p:sp>
      <p:sp>
        <p:nvSpPr>
          <p:cNvPr id="19" name="Rectangle 18">
            <a:extLst>
              <a:ext uri="{FF2B5EF4-FFF2-40B4-BE49-F238E27FC236}">
                <a16:creationId xmlns:a16="http://schemas.microsoft.com/office/drawing/2014/main" id="{A58DA0B0-B8FA-4403-AF30-3FA14F342736}"/>
              </a:ext>
            </a:extLst>
          </p:cNvPr>
          <p:cNvSpPr/>
          <p:nvPr/>
        </p:nvSpPr>
        <p:spPr>
          <a:xfrm>
            <a:off x="7049695" y="1944685"/>
            <a:ext cx="1237853" cy="625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VH Tables</a:t>
            </a:r>
          </a:p>
        </p:txBody>
      </p:sp>
      <p:sp>
        <p:nvSpPr>
          <p:cNvPr id="4" name="Arrow: Up 3">
            <a:extLst>
              <a:ext uri="{FF2B5EF4-FFF2-40B4-BE49-F238E27FC236}">
                <a16:creationId xmlns:a16="http://schemas.microsoft.com/office/drawing/2014/main" id="{1A630516-46B7-488F-B00E-9929157BF160}"/>
              </a:ext>
            </a:extLst>
          </p:cNvPr>
          <p:cNvSpPr/>
          <p:nvPr/>
        </p:nvSpPr>
        <p:spPr>
          <a:xfrm>
            <a:off x="4060980" y="2627698"/>
            <a:ext cx="222935" cy="35299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Up 19">
            <a:extLst>
              <a:ext uri="{FF2B5EF4-FFF2-40B4-BE49-F238E27FC236}">
                <a16:creationId xmlns:a16="http://schemas.microsoft.com/office/drawing/2014/main" id="{C72A4CD3-15FE-453B-B9EB-931C4122CF28}"/>
              </a:ext>
            </a:extLst>
          </p:cNvPr>
          <p:cNvSpPr/>
          <p:nvPr/>
        </p:nvSpPr>
        <p:spPr>
          <a:xfrm>
            <a:off x="7540283" y="2647755"/>
            <a:ext cx="222935" cy="35299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4522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CB09-5900-4676-ABDA-2DA8AD84A5B0}"/>
              </a:ext>
            </a:extLst>
          </p:cNvPr>
          <p:cNvSpPr>
            <a:spLocks noGrp="1"/>
          </p:cNvSpPr>
          <p:nvPr>
            <p:ph type="title"/>
          </p:nvPr>
        </p:nvSpPr>
        <p:spPr/>
        <p:txBody>
          <a:bodyPr/>
          <a:lstStyle/>
          <a:p>
            <a:r>
              <a:rPr lang="en-US" sz="3600" dirty="0"/>
              <a:t>Day 1 Agenda (1 </a:t>
            </a:r>
            <a:r>
              <a:rPr lang="en-US" sz="3600" dirty="0" err="1"/>
              <a:t>hr</a:t>
            </a:r>
            <a:r>
              <a:rPr lang="en-US" sz="3600" dirty="0"/>
              <a:t>)</a:t>
            </a:r>
          </a:p>
        </p:txBody>
      </p:sp>
      <p:sp>
        <p:nvSpPr>
          <p:cNvPr id="3" name="Content Placeholder 2">
            <a:extLst>
              <a:ext uri="{FF2B5EF4-FFF2-40B4-BE49-F238E27FC236}">
                <a16:creationId xmlns:a16="http://schemas.microsoft.com/office/drawing/2014/main" id="{29E60578-2279-4319-9667-6E44C9C9C9CB}"/>
              </a:ext>
            </a:extLst>
          </p:cNvPr>
          <p:cNvSpPr>
            <a:spLocks noGrp="1"/>
          </p:cNvSpPr>
          <p:nvPr>
            <p:ph idx="1"/>
          </p:nvPr>
        </p:nvSpPr>
        <p:spPr/>
        <p:txBody>
          <a:bodyPr/>
          <a:lstStyle/>
          <a:p>
            <a:r>
              <a:rPr lang="en-US" sz="3200" dirty="0"/>
              <a:t>Introduction to trainer/trainees – 15 mins</a:t>
            </a:r>
          </a:p>
          <a:p>
            <a:r>
              <a:rPr lang="en-US" sz="3200" dirty="0"/>
              <a:t>Establish the purpose of the training – 5 mins</a:t>
            </a:r>
          </a:p>
          <a:p>
            <a:r>
              <a:rPr lang="en-US" sz="3200" dirty="0"/>
              <a:t>Overview: Keywords – 10 mins</a:t>
            </a:r>
          </a:p>
          <a:p>
            <a:r>
              <a:rPr lang="en-US" sz="3200" dirty="0"/>
              <a:t>US Healthcare Market Players – 20 mins</a:t>
            </a:r>
          </a:p>
          <a:p>
            <a:r>
              <a:rPr lang="en-US" sz="3200" dirty="0"/>
              <a:t>Classwork – 10 mins</a:t>
            </a:r>
          </a:p>
        </p:txBody>
      </p:sp>
    </p:spTree>
    <p:extLst>
      <p:ext uri="{BB962C8B-B14F-4D97-AF65-F5344CB8AC3E}">
        <p14:creationId xmlns:p14="http://schemas.microsoft.com/office/powerpoint/2010/main" val="19716287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2BB03-52A8-440B-A0ED-ED2D88905941}"/>
              </a:ext>
            </a:extLst>
          </p:cNvPr>
          <p:cNvSpPr>
            <a:spLocks noGrp="1"/>
          </p:cNvSpPr>
          <p:nvPr>
            <p:ph type="title"/>
          </p:nvPr>
        </p:nvSpPr>
        <p:spPr/>
        <p:txBody>
          <a:bodyPr/>
          <a:lstStyle/>
          <a:p>
            <a:r>
              <a:rPr lang="en-US" sz="3600" dirty="0"/>
              <a:t>Retrospective</a:t>
            </a:r>
            <a:endParaRPr lang="en-US" dirty="0"/>
          </a:p>
        </p:txBody>
      </p:sp>
      <p:sp>
        <p:nvSpPr>
          <p:cNvPr id="3" name="Content Placeholder 2">
            <a:extLst>
              <a:ext uri="{FF2B5EF4-FFF2-40B4-BE49-F238E27FC236}">
                <a16:creationId xmlns:a16="http://schemas.microsoft.com/office/drawing/2014/main" id="{3374F928-A32C-4278-B583-6D60F33FE124}"/>
              </a:ext>
            </a:extLst>
          </p:cNvPr>
          <p:cNvSpPr>
            <a:spLocks noGrp="1"/>
          </p:cNvSpPr>
          <p:nvPr>
            <p:ph idx="1"/>
          </p:nvPr>
        </p:nvSpPr>
        <p:spPr/>
        <p:txBody>
          <a:bodyPr/>
          <a:lstStyle/>
          <a:p>
            <a:r>
              <a:rPr lang="en-US" sz="3200" dirty="0"/>
              <a:t>What went well in the sessions up to now</a:t>
            </a:r>
          </a:p>
          <a:p>
            <a:r>
              <a:rPr lang="en-US" sz="3200" dirty="0"/>
              <a:t>What needed improvement</a:t>
            </a:r>
          </a:p>
          <a:p>
            <a:r>
              <a:rPr lang="en-US" sz="3200" dirty="0"/>
              <a:t>Suggestions</a:t>
            </a:r>
          </a:p>
        </p:txBody>
      </p:sp>
    </p:spTree>
    <p:extLst>
      <p:ext uri="{BB962C8B-B14F-4D97-AF65-F5344CB8AC3E}">
        <p14:creationId xmlns:p14="http://schemas.microsoft.com/office/powerpoint/2010/main" val="40100807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26FB9-036C-45A1-B2BB-0BDA1E69FA1F}"/>
              </a:ext>
            </a:extLst>
          </p:cNvPr>
          <p:cNvSpPr>
            <a:spLocks noGrp="1"/>
          </p:cNvSpPr>
          <p:nvPr>
            <p:ph type="title"/>
          </p:nvPr>
        </p:nvSpPr>
        <p:spPr/>
        <p:txBody>
          <a:bodyPr/>
          <a:lstStyle/>
          <a:p>
            <a:r>
              <a:rPr lang="en-US" sz="3200" dirty="0"/>
              <a:t>Revision Activity</a:t>
            </a:r>
          </a:p>
        </p:txBody>
      </p:sp>
      <p:sp>
        <p:nvSpPr>
          <p:cNvPr id="3" name="Content Placeholder 2">
            <a:extLst>
              <a:ext uri="{FF2B5EF4-FFF2-40B4-BE49-F238E27FC236}">
                <a16:creationId xmlns:a16="http://schemas.microsoft.com/office/drawing/2014/main" id="{7EB63CF1-C9B6-4FBF-B588-E95F85C0598F}"/>
              </a:ext>
            </a:extLst>
          </p:cNvPr>
          <p:cNvSpPr>
            <a:spLocks noGrp="1"/>
          </p:cNvSpPr>
          <p:nvPr>
            <p:ph idx="1"/>
          </p:nvPr>
        </p:nvSpPr>
        <p:spPr/>
        <p:txBody>
          <a:bodyPr/>
          <a:lstStyle/>
          <a:p>
            <a:r>
              <a:rPr lang="en-US" sz="2800" dirty="0"/>
              <a:t>List Down 3 or more terms you remember from the last session</a:t>
            </a:r>
          </a:p>
          <a:p>
            <a:r>
              <a:rPr lang="en-US" sz="2800" dirty="0"/>
              <a:t>Stand up and go around the room</a:t>
            </a:r>
          </a:p>
          <a:p>
            <a:r>
              <a:rPr lang="en-US" sz="2800" dirty="0"/>
              <a:t>Exchange your learnings with 3 other persons, one topic per person</a:t>
            </a:r>
          </a:p>
          <a:p>
            <a:r>
              <a:rPr lang="en-US" sz="2800" dirty="0"/>
              <a:t>Settle down</a:t>
            </a:r>
          </a:p>
          <a:p>
            <a:r>
              <a:rPr lang="en-US" sz="2800" dirty="0"/>
              <a:t>Say out loud whatever terms you learned</a:t>
            </a:r>
          </a:p>
        </p:txBody>
      </p:sp>
    </p:spTree>
    <p:extLst>
      <p:ext uri="{BB962C8B-B14F-4D97-AF65-F5344CB8AC3E}">
        <p14:creationId xmlns:p14="http://schemas.microsoft.com/office/powerpoint/2010/main" val="8143160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B0C6556-F9D5-452B-968D-B003CC7054E9}"/>
              </a:ext>
            </a:extLst>
          </p:cNvPr>
          <p:cNvSpPr/>
          <p:nvPr/>
        </p:nvSpPr>
        <p:spPr>
          <a:xfrm>
            <a:off x="4130040" y="179071"/>
            <a:ext cx="6431278" cy="868678"/>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Hospital-Inpatient/Outpatient</a:t>
            </a:r>
            <a:endParaRPr lang="en-US" dirty="0"/>
          </a:p>
        </p:txBody>
      </p:sp>
      <p:sp>
        <p:nvSpPr>
          <p:cNvPr id="19" name="Rectangle: Rounded Corners 18">
            <a:extLst>
              <a:ext uri="{FF2B5EF4-FFF2-40B4-BE49-F238E27FC236}">
                <a16:creationId xmlns:a16="http://schemas.microsoft.com/office/drawing/2014/main" id="{D8B151DB-6EE6-41B0-BE75-9A72855289F1}"/>
              </a:ext>
            </a:extLst>
          </p:cNvPr>
          <p:cNvSpPr/>
          <p:nvPr/>
        </p:nvSpPr>
        <p:spPr>
          <a:xfrm>
            <a:off x="4130040" y="1207771"/>
            <a:ext cx="4381500" cy="3886202"/>
          </a:xfrm>
          <a:prstGeom prst="roundRect">
            <a:avLst/>
          </a:prstGeom>
          <a:solidFill>
            <a:srgbClr val="30006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D80C8417-5783-4022-A9B4-FCCD6905A4DC}"/>
              </a:ext>
            </a:extLst>
          </p:cNvPr>
          <p:cNvSpPr/>
          <p:nvPr/>
        </p:nvSpPr>
        <p:spPr>
          <a:xfrm>
            <a:off x="1958340" y="1592581"/>
            <a:ext cx="1203960" cy="1021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Patient</a:t>
            </a:r>
          </a:p>
        </p:txBody>
      </p:sp>
      <p:sp>
        <p:nvSpPr>
          <p:cNvPr id="5" name="Rectangle 4">
            <a:extLst>
              <a:ext uri="{FF2B5EF4-FFF2-40B4-BE49-F238E27FC236}">
                <a16:creationId xmlns:a16="http://schemas.microsoft.com/office/drawing/2014/main" id="{3232A451-DF8D-421F-B083-0A244A5DCAD4}"/>
              </a:ext>
            </a:extLst>
          </p:cNvPr>
          <p:cNvSpPr/>
          <p:nvPr/>
        </p:nvSpPr>
        <p:spPr>
          <a:xfrm>
            <a:off x="4312920" y="1592581"/>
            <a:ext cx="1203960" cy="1021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PCP Office/Clinic</a:t>
            </a:r>
          </a:p>
        </p:txBody>
      </p:sp>
      <p:cxnSp>
        <p:nvCxnSpPr>
          <p:cNvPr id="7" name="Straight Arrow Connector 6">
            <a:extLst>
              <a:ext uri="{FF2B5EF4-FFF2-40B4-BE49-F238E27FC236}">
                <a16:creationId xmlns:a16="http://schemas.microsoft.com/office/drawing/2014/main" id="{578075CF-CF1A-4E32-8F4D-B2A0B48FA569}"/>
              </a:ext>
            </a:extLst>
          </p:cNvPr>
          <p:cNvCxnSpPr>
            <a:stCxn id="4" idx="3"/>
            <a:endCxn id="5" idx="1"/>
          </p:cNvCxnSpPr>
          <p:nvPr/>
        </p:nvCxnSpPr>
        <p:spPr>
          <a:xfrm>
            <a:off x="3162300" y="2103121"/>
            <a:ext cx="11506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1DFE355-39D7-4A05-B2B7-B0C7EC9626EB}"/>
              </a:ext>
            </a:extLst>
          </p:cNvPr>
          <p:cNvSpPr txBox="1"/>
          <p:nvPr/>
        </p:nvSpPr>
        <p:spPr>
          <a:xfrm>
            <a:off x="3341370" y="1725930"/>
            <a:ext cx="1203960" cy="769620"/>
          </a:xfrm>
          <a:prstGeom prst="rect">
            <a:avLst/>
          </a:prstGeom>
          <a:noFill/>
        </p:spPr>
        <p:txBody>
          <a:bodyPr wrap="square" rtlCol="0">
            <a:noAutofit/>
          </a:bodyPr>
          <a:lstStyle/>
          <a:p>
            <a:pPr algn="l"/>
            <a:r>
              <a:rPr lang="en-US" dirty="0"/>
              <a:t>Copay</a:t>
            </a:r>
          </a:p>
        </p:txBody>
      </p:sp>
      <p:sp>
        <p:nvSpPr>
          <p:cNvPr id="9" name="Rectangle 8">
            <a:extLst>
              <a:ext uri="{FF2B5EF4-FFF2-40B4-BE49-F238E27FC236}">
                <a16:creationId xmlns:a16="http://schemas.microsoft.com/office/drawing/2014/main" id="{00B0150B-23E8-4DDE-B27C-6C909249AEAC}"/>
              </a:ext>
            </a:extLst>
          </p:cNvPr>
          <p:cNvSpPr/>
          <p:nvPr/>
        </p:nvSpPr>
        <p:spPr>
          <a:xfrm>
            <a:off x="6339840" y="3116581"/>
            <a:ext cx="1203960" cy="1021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Specialist Office/Clinic</a:t>
            </a:r>
          </a:p>
        </p:txBody>
      </p:sp>
      <p:sp>
        <p:nvSpPr>
          <p:cNvPr id="11" name="Rectangle 10">
            <a:extLst>
              <a:ext uri="{FF2B5EF4-FFF2-40B4-BE49-F238E27FC236}">
                <a16:creationId xmlns:a16="http://schemas.microsoft.com/office/drawing/2014/main" id="{B67C9972-253B-456D-AAB2-75C65598240F}"/>
              </a:ext>
            </a:extLst>
          </p:cNvPr>
          <p:cNvSpPr/>
          <p:nvPr/>
        </p:nvSpPr>
        <p:spPr>
          <a:xfrm>
            <a:off x="457200" y="842010"/>
            <a:ext cx="899160" cy="44310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Employer</a:t>
            </a:r>
          </a:p>
        </p:txBody>
      </p:sp>
      <p:cxnSp>
        <p:nvCxnSpPr>
          <p:cNvPr id="14" name="Connector: Elbow 13">
            <a:extLst>
              <a:ext uri="{FF2B5EF4-FFF2-40B4-BE49-F238E27FC236}">
                <a16:creationId xmlns:a16="http://schemas.microsoft.com/office/drawing/2014/main" id="{BE158EBE-72AB-4EF3-BFE2-1D9BE1FE8592}"/>
              </a:ext>
            </a:extLst>
          </p:cNvPr>
          <p:cNvCxnSpPr>
            <a:cxnSpLocks/>
            <a:stCxn id="4" idx="2"/>
            <a:endCxn id="9" idx="0"/>
          </p:cNvCxnSpPr>
          <p:nvPr/>
        </p:nvCxnSpPr>
        <p:spPr>
          <a:xfrm rot="16200000" flipH="1">
            <a:off x="4499610" y="674371"/>
            <a:ext cx="502920" cy="43815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2B926F13-3AC5-4D18-9568-41E51BE9C56D}"/>
              </a:ext>
            </a:extLst>
          </p:cNvPr>
          <p:cNvCxnSpPr>
            <a:stCxn id="5" idx="3"/>
            <a:endCxn id="9" idx="0"/>
          </p:cNvCxnSpPr>
          <p:nvPr/>
        </p:nvCxnSpPr>
        <p:spPr>
          <a:xfrm>
            <a:off x="5516880" y="2103121"/>
            <a:ext cx="1424940" cy="1013460"/>
          </a:xfrm>
          <a:prstGeom prst="bentConnector2">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2164278D-43AB-4F0A-9318-28FCEEF246B6}"/>
              </a:ext>
            </a:extLst>
          </p:cNvPr>
          <p:cNvSpPr/>
          <p:nvPr/>
        </p:nvSpPr>
        <p:spPr>
          <a:xfrm>
            <a:off x="9174480" y="2362201"/>
            <a:ext cx="1386840" cy="1005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Diagnosis</a:t>
            </a:r>
          </a:p>
        </p:txBody>
      </p:sp>
      <p:sp>
        <p:nvSpPr>
          <p:cNvPr id="21" name="Rectangle 20">
            <a:extLst>
              <a:ext uri="{FF2B5EF4-FFF2-40B4-BE49-F238E27FC236}">
                <a16:creationId xmlns:a16="http://schemas.microsoft.com/office/drawing/2014/main" id="{F36AAA18-3618-4A1A-94E6-B0AC8025A5F1}"/>
              </a:ext>
            </a:extLst>
          </p:cNvPr>
          <p:cNvSpPr/>
          <p:nvPr/>
        </p:nvSpPr>
        <p:spPr>
          <a:xfrm>
            <a:off x="6339840" y="5349241"/>
            <a:ext cx="1844040" cy="10325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Specialty</a:t>
            </a:r>
          </a:p>
        </p:txBody>
      </p:sp>
      <p:cxnSp>
        <p:nvCxnSpPr>
          <p:cNvPr id="25" name="Connector: Elbow 24">
            <a:extLst>
              <a:ext uri="{FF2B5EF4-FFF2-40B4-BE49-F238E27FC236}">
                <a16:creationId xmlns:a16="http://schemas.microsoft.com/office/drawing/2014/main" id="{70B28BF5-3827-4930-BEAB-5BD3398B40AB}"/>
              </a:ext>
            </a:extLst>
          </p:cNvPr>
          <p:cNvCxnSpPr>
            <a:stCxn id="9" idx="2"/>
            <a:endCxn id="21" idx="0"/>
          </p:cNvCxnSpPr>
          <p:nvPr/>
        </p:nvCxnSpPr>
        <p:spPr>
          <a:xfrm rot="16200000" flipH="1">
            <a:off x="6496050" y="4583431"/>
            <a:ext cx="1211580" cy="32004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3A750689-782E-4318-8DEB-C62595952D90}"/>
              </a:ext>
            </a:extLst>
          </p:cNvPr>
          <p:cNvCxnSpPr>
            <a:cxnSpLocks/>
            <a:stCxn id="19" idx="3"/>
            <a:endCxn id="20" idx="1"/>
          </p:cNvCxnSpPr>
          <p:nvPr/>
        </p:nvCxnSpPr>
        <p:spPr>
          <a:xfrm flipV="1">
            <a:off x="8511540" y="2865121"/>
            <a:ext cx="662940" cy="28575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4358C106-4702-4048-A4AE-EEF0A82AD1BA}"/>
              </a:ext>
            </a:extLst>
          </p:cNvPr>
          <p:cNvSpPr/>
          <p:nvPr/>
        </p:nvSpPr>
        <p:spPr>
          <a:xfrm>
            <a:off x="9174478" y="4057653"/>
            <a:ext cx="1386840" cy="1005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Procedure</a:t>
            </a:r>
          </a:p>
        </p:txBody>
      </p:sp>
      <p:cxnSp>
        <p:nvCxnSpPr>
          <p:cNvPr id="33" name="Connector: Elbow 32">
            <a:extLst>
              <a:ext uri="{FF2B5EF4-FFF2-40B4-BE49-F238E27FC236}">
                <a16:creationId xmlns:a16="http://schemas.microsoft.com/office/drawing/2014/main" id="{7CB32CC1-FEE8-4772-A898-A7986D40133B}"/>
              </a:ext>
            </a:extLst>
          </p:cNvPr>
          <p:cNvCxnSpPr>
            <a:stCxn id="20" idx="2"/>
            <a:endCxn id="31" idx="0"/>
          </p:cNvCxnSpPr>
          <p:nvPr/>
        </p:nvCxnSpPr>
        <p:spPr>
          <a:xfrm rot="5400000">
            <a:off x="9523093" y="3712846"/>
            <a:ext cx="689612" cy="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54A97BED-844A-46F9-896E-F3CC46E8280A}"/>
              </a:ext>
            </a:extLst>
          </p:cNvPr>
          <p:cNvCxnSpPr>
            <a:cxnSpLocks/>
            <a:stCxn id="31" idx="3"/>
            <a:endCxn id="36" idx="2"/>
          </p:cNvCxnSpPr>
          <p:nvPr/>
        </p:nvCxnSpPr>
        <p:spPr>
          <a:xfrm flipV="1">
            <a:off x="10561318" y="3505201"/>
            <a:ext cx="842012" cy="105537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8CCF2A7D-961D-4DB6-92B7-036F011A6A89}"/>
              </a:ext>
            </a:extLst>
          </p:cNvPr>
          <p:cNvSpPr/>
          <p:nvPr/>
        </p:nvSpPr>
        <p:spPr>
          <a:xfrm>
            <a:off x="10888980" y="2362201"/>
            <a:ext cx="1028700" cy="1143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Medical Bill</a:t>
            </a:r>
          </a:p>
        </p:txBody>
      </p:sp>
      <p:cxnSp>
        <p:nvCxnSpPr>
          <p:cNvPr id="12" name="Connector: Elbow 11">
            <a:extLst>
              <a:ext uri="{FF2B5EF4-FFF2-40B4-BE49-F238E27FC236}">
                <a16:creationId xmlns:a16="http://schemas.microsoft.com/office/drawing/2014/main" id="{0AE6BB9D-8275-445B-B5A2-2C09BA94CB54}"/>
              </a:ext>
            </a:extLst>
          </p:cNvPr>
          <p:cNvCxnSpPr>
            <a:cxnSpLocks/>
            <a:stCxn id="19" idx="0"/>
            <a:endCxn id="2" idx="2"/>
          </p:cNvCxnSpPr>
          <p:nvPr/>
        </p:nvCxnSpPr>
        <p:spPr>
          <a:xfrm rot="5400000" flipH="1" flipV="1">
            <a:off x="6753223" y="615316"/>
            <a:ext cx="160022" cy="102488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68C77B70-7689-4702-A48C-E7794B4BEFC4}"/>
              </a:ext>
            </a:extLst>
          </p:cNvPr>
          <p:cNvCxnSpPr>
            <a:cxnSpLocks/>
            <a:stCxn id="2" idx="3"/>
            <a:endCxn id="20" idx="0"/>
          </p:cNvCxnSpPr>
          <p:nvPr/>
        </p:nvCxnSpPr>
        <p:spPr>
          <a:xfrm flipH="1">
            <a:off x="9867900" y="613410"/>
            <a:ext cx="693418" cy="1748791"/>
          </a:xfrm>
          <a:prstGeom prst="bentConnector4">
            <a:avLst>
              <a:gd name="adj1" fmla="val -32967"/>
              <a:gd name="adj2" fmla="val 62418"/>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02020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43E2353-B4CF-4413-832F-80E0ED7DF085}"/>
              </a:ext>
            </a:extLst>
          </p:cNvPr>
          <p:cNvSpPr/>
          <p:nvPr/>
        </p:nvSpPr>
        <p:spPr>
          <a:xfrm>
            <a:off x="7131366" y="3387090"/>
            <a:ext cx="1672590" cy="10820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Insurer/Payer</a:t>
            </a:r>
          </a:p>
        </p:txBody>
      </p:sp>
      <p:sp>
        <p:nvSpPr>
          <p:cNvPr id="8" name="Rectangle 7">
            <a:extLst>
              <a:ext uri="{FF2B5EF4-FFF2-40B4-BE49-F238E27FC236}">
                <a16:creationId xmlns:a16="http://schemas.microsoft.com/office/drawing/2014/main" id="{3F04C78C-450A-4D8E-A89B-5CC1146DE72E}"/>
              </a:ext>
            </a:extLst>
          </p:cNvPr>
          <p:cNvSpPr/>
          <p:nvPr/>
        </p:nvSpPr>
        <p:spPr>
          <a:xfrm>
            <a:off x="790575" y="1889760"/>
            <a:ext cx="1162050" cy="1143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Provider</a:t>
            </a:r>
          </a:p>
        </p:txBody>
      </p:sp>
      <p:cxnSp>
        <p:nvCxnSpPr>
          <p:cNvPr id="11" name="Connector: Elbow 10">
            <a:extLst>
              <a:ext uri="{FF2B5EF4-FFF2-40B4-BE49-F238E27FC236}">
                <a16:creationId xmlns:a16="http://schemas.microsoft.com/office/drawing/2014/main" id="{BA07B41F-3A4E-49B8-A17F-D1BC33EAFC62}"/>
              </a:ext>
            </a:extLst>
          </p:cNvPr>
          <p:cNvCxnSpPr>
            <a:cxnSpLocks/>
            <a:stCxn id="8" idx="3"/>
            <a:endCxn id="29" idx="1"/>
          </p:cNvCxnSpPr>
          <p:nvPr/>
        </p:nvCxnSpPr>
        <p:spPr>
          <a:xfrm flipV="1">
            <a:off x="1952625" y="1235393"/>
            <a:ext cx="1145381" cy="122586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6822B64-412B-4D42-BFEF-DFECEC5A9FE2}"/>
              </a:ext>
            </a:extLst>
          </p:cNvPr>
          <p:cNvSpPr/>
          <p:nvPr/>
        </p:nvSpPr>
        <p:spPr>
          <a:xfrm>
            <a:off x="8150541" y="1203960"/>
            <a:ext cx="1691640" cy="12420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Patient</a:t>
            </a:r>
          </a:p>
        </p:txBody>
      </p:sp>
      <p:cxnSp>
        <p:nvCxnSpPr>
          <p:cNvPr id="16" name="Connector: Elbow 15">
            <a:extLst>
              <a:ext uri="{FF2B5EF4-FFF2-40B4-BE49-F238E27FC236}">
                <a16:creationId xmlns:a16="http://schemas.microsoft.com/office/drawing/2014/main" id="{047BC41B-F526-4DE5-9F3C-E203B2CCBC99}"/>
              </a:ext>
            </a:extLst>
          </p:cNvPr>
          <p:cNvCxnSpPr>
            <a:stCxn id="5" idx="3"/>
            <a:endCxn id="14" idx="2"/>
          </p:cNvCxnSpPr>
          <p:nvPr/>
        </p:nvCxnSpPr>
        <p:spPr>
          <a:xfrm flipV="1">
            <a:off x="8803956" y="2446020"/>
            <a:ext cx="192405" cy="148209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B2F13F97-B896-4FD6-BA86-2324FF875A96}"/>
              </a:ext>
            </a:extLst>
          </p:cNvPr>
          <p:cNvCxnSpPr>
            <a:cxnSpLocks/>
            <a:stCxn id="14" idx="1"/>
            <a:endCxn id="5" idx="0"/>
          </p:cNvCxnSpPr>
          <p:nvPr/>
        </p:nvCxnSpPr>
        <p:spPr>
          <a:xfrm rot="10800000" flipV="1">
            <a:off x="7967661" y="1824990"/>
            <a:ext cx="182880" cy="15621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12BBE0AD-2E20-440E-B4E6-9ECCDAAAAF3E}"/>
              </a:ext>
            </a:extLst>
          </p:cNvPr>
          <p:cNvSpPr txBox="1"/>
          <p:nvPr/>
        </p:nvSpPr>
        <p:spPr>
          <a:xfrm>
            <a:off x="7298057" y="2394585"/>
            <a:ext cx="1508759" cy="742951"/>
          </a:xfrm>
          <a:prstGeom prst="rect">
            <a:avLst/>
          </a:prstGeom>
          <a:noFill/>
        </p:spPr>
        <p:txBody>
          <a:bodyPr wrap="square" rtlCol="0">
            <a:noAutofit/>
          </a:bodyPr>
          <a:lstStyle/>
          <a:p>
            <a:pPr algn="l"/>
            <a:r>
              <a:rPr lang="en-US" dirty="0"/>
              <a:t>Coinsurance</a:t>
            </a:r>
          </a:p>
          <a:p>
            <a:pPr algn="l"/>
            <a:r>
              <a:rPr lang="en-US" dirty="0"/>
              <a:t>Deductible</a:t>
            </a:r>
          </a:p>
        </p:txBody>
      </p:sp>
      <p:cxnSp>
        <p:nvCxnSpPr>
          <p:cNvPr id="21" name="Connector: Elbow 20">
            <a:extLst>
              <a:ext uri="{FF2B5EF4-FFF2-40B4-BE49-F238E27FC236}">
                <a16:creationId xmlns:a16="http://schemas.microsoft.com/office/drawing/2014/main" id="{F895CF2F-B2EB-484A-8E74-0EE826F00261}"/>
              </a:ext>
            </a:extLst>
          </p:cNvPr>
          <p:cNvCxnSpPr>
            <a:stCxn id="5" idx="2"/>
            <a:endCxn id="8" idx="2"/>
          </p:cNvCxnSpPr>
          <p:nvPr/>
        </p:nvCxnSpPr>
        <p:spPr>
          <a:xfrm rot="5400000" flipH="1">
            <a:off x="3951446" y="452915"/>
            <a:ext cx="1436370" cy="6596061"/>
          </a:xfrm>
          <a:prstGeom prst="bentConnector3">
            <a:avLst>
              <a:gd name="adj1" fmla="val -15915"/>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5D4D3C3-FAF8-495A-8077-09097DFF0C9F}"/>
              </a:ext>
            </a:extLst>
          </p:cNvPr>
          <p:cNvSpPr txBox="1"/>
          <p:nvPr/>
        </p:nvSpPr>
        <p:spPr>
          <a:xfrm>
            <a:off x="3358038" y="4259579"/>
            <a:ext cx="1604010" cy="457201"/>
          </a:xfrm>
          <a:prstGeom prst="rect">
            <a:avLst/>
          </a:prstGeom>
          <a:noFill/>
        </p:spPr>
        <p:txBody>
          <a:bodyPr wrap="square" rtlCol="0">
            <a:noAutofit/>
          </a:bodyPr>
          <a:lstStyle/>
          <a:p>
            <a:pPr algn="l"/>
            <a:r>
              <a:rPr lang="en-US" dirty="0"/>
              <a:t>Paid Amount</a:t>
            </a:r>
          </a:p>
        </p:txBody>
      </p:sp>
      <p:sp>
        <p:nvSpPr>
          <p:cNvPr id="28" name="TextBox 27">
            <a:extLst>
              <a:ext uri="{FF2B5EF4-FFF2-40B4-BE49-F238E27FC236}">
                <a16:creationId xmlns:a16="http://schemas.microsoft.com/office/drawing/2014/main" id="{879EB740-B8DC-420C-B1A2-A5DD7A3DEC17}"/>
              </a:ext>
            </a:extLst>
          </p:cNvPr>
          <p:cNvSpPr txBox="1"/>
          <p:nvPr/>
        </p:nvSpPr>
        <p:spPr>
          <a:xfrm>
            <a:off x="4363995" y="881068"/>
            <a:ext cx="484347" cy="371472"/>
          </a:xfrm>
          <a:prstGeom prst="rect">
            <a:avLst/>
          </a:prstGeom>
          <a:noFill/>
        </p:spPr>
        <p:txBody>
          <a:bodyPr wrap="square" rtlCol="0">
            <a:noAutofit/>
          </a:bodyPr>
          <a:lstStyle/>
          <a:p>
            <a:pPr algn="l"/>
            <a:r>
              <a:rPr lang="en-US" dirty="0"/>
              <a:t>Y</a:t>
            </a:r>
          </a:p>
        </p:txBody>
      </p:sp>
      <p:sp>
        <p:nvSpPr>
          <p:cNvPr id="29" name="Diamond 28">
            <a:extLst>
              <a:ext uri="{FF2B5EF4-FFF2-40B4-BE49-F238E27FC236}">
                <a16:creationId xmlns:a16="http://schemas.microsoft.com/office/drawing/2014/main" id="{B7DC2412-B3FB-4259-9F0B-420C9B0CCD44}"/>
              </a:ext>
            </a:extLst>
          </p:cNvPr>
          <p:cNvSpPr/>
          <p:nvPr/>
        </p:nvSpPr>
        <p:spPr>
          <a:xfrm>
            <a:off x="3098006" y="767715"/>
            <a:ext cx="1280160" cy="935355"/>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Nwk</a:t>
            </a:r>
            <a:r>
              <a:rPr lang="en-US" dirty="0"/>
              <a:t>?</a:t>
            </a:r>
          </a:p>
        </p:txBody>
      </p:sp>
      <p:sp>
        <p:nvSpPr>
          <p:cNvPr id="32" name="TextBox 31">
            <a:extLst>
              <a:ext uri="{FF2B5EF4-FFF2-40B4-BE49-F238E27FC236}">
                <a16:creationId xmlns:a16="http://schemas.microsoft.com/office/drawing/2014/main" id="{ABD23E7E-4E2C-4610-B6F9-55676A4F7CFF}"/>
              </a:ext>
            </a:extLst>
          </p:cNvPr>
          <p:cNvSpPr txBox="1"/>
          <p:nvPr/>
        </p:nvSpPr>
        <p:spPr>
          <a:xfrm>
            <a:off x="3742844" y="1943733"/>
            <a:ext cx="529592" cy="335281"/>
          </a:xfrm>
          <a:prstGeom prst="rect">
            <a:avLst/>
          </a:prstGeom>
          <a:noFill/>
        </p:spPr>
        <p:txBody>
          <a:bodyPr wrap="square" rtlCol="0">
            <a:noAutofit/>
          </a:bodyPr>
          <a:lstStyle/>
          <a:p>
            <a:pPr algn="l"/>
            <a:r>
              <a:rPr lang="en-US" dirty="0"/>
              <a:t>N</a:t>
            </a:r>
          </a:p>
        </p:txBody>
      </p:sp>
      <p:sp>
        <p:nvSpPr>
          <p:cNvPr id="37" name="Rectangle 36">
            <a:extLst>
              <a:ext uri="{FF2B5EF4-FFF2-40B4-BE49-F238E27FC236}">
                <a16:creationId xmlns:a16="http://schemas.microsoft.com/office/drawing/2014/main" id="{0E1AF122-59D8-4CFF-B0E5-5A86E90D7458}"/>
              </a:ext>
            </a:extLst>
          </p:cNvPr>
          <p:cNvSpPr/>
          <p:nvPr/>
        </p:nvSpPr>
        <p:spPr>
          <a:xfrm>
            <a:off x="4812267" y="961076"/>
            <a:ext cx="1078230" cy="5429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Discount</a:t>
            </a:r>
          </a:p>
        </p:txBody>
      </p:sp>
      <p:sp>
        <p:nvSpPr>
          <p:cNvPr id="38" name="Rectangle 37">
            <a:extLst>
              <a:ext uri="{FF2B5EF4-FFF2-40B4-BE49-F238E27FC236}">
                <a16:creationId xmlns:a16="http://schemas.microsoft.com/office/drawing/2014/main" id="{0BECD385-D707-48AD-9122-68C041C65A13}"/>
              </a:ext>
            </a:extLst>
          </p:cNvPr>
          <p:cNvSpPr/>
          <p:nvPr/>
        </p:nvSpPr>
        <p:spPr>
          <a:xfrm>
            <a:off x="3827621" y="2594610"/>
            <a:ext cx="1508759" cy="5429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 Discount</a:t>
            </a:r>
          </a:p>
        </p:txBody>
      </p:sp>
      <p:cxnSp>
        <p:nvCxnSpPr>
          <p:cNvPr id="41" name="Connector: Elbow 40">
            <a:extLst>
              <a:ext uri="{FF2B5EF4-FFF2-40B4-BE49-F238E27FC236}">
                <a16:creationId xmlns:a16="http://schemas.microsoft.com/office/drawing/2014/main" id="{96755849-0012-4B59-AE24-06D1F78ECBB3}"/>
              </a:ext>
            </a:extLst>
          </p:cNvPr>
          <p:cNvCxnSpPr>
            <a:stCxn id="29" idx="3"/>
            <a:endCxn id="37" idx="1"/>
          </p:cNvCxnSpPr>
          <p:nvPr/>
        </p:nvCxnSpPr>
        <p:spPr>
          <a:xfrm flipV="1">
            <a:off x="4378166" y="1232538"/>
            <a:ext cx="434101" cy="285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A36891B2-1AA0-4476-99DD-7FB6BA936F69}"/>
              </a:ext>
            </a:extLst>
          </p:cNvPr>
          <p:cNvCxnSpPr>
            <a:stCxn id="37" idx="3"/>
            <a:endCxn id="5" idx="1"/>
          </p:cNvCxnSpPr>
          <p:nvPr/>
        </p:nvCxnSpPr>
        <p:spPr>
          <a:xfrm>
            <a:off x="5890497" y="1232538"/>
            <a:ext cx="1240869" cy="269557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3AD5081B-096C-465A-8B36-1E5731CD1F63}"/>
              </a:ext>
            </a:extLst>
          </p:cNvPr>
          <p:cNvCxnSpPr>
            <a:cxnSpLocks/>
            <a:stCxn id="29" idx="2"/>
            <a:endCxn id="38" idx="1"/>
          </p:cNvCxnSpPr>
          <p:nvPr/>
        </p:nvCxnSpPr>
        <p:spPr>
          <a:xfrm rot="16200000" flipH="1">
            <a:off x="3201352" y="2239803"/>
            <a:ext cx="1163002" cy="8953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2174EB59-509D-470D-AEF0-FF7E0129978E}"/>
              </a:ext>
            </a:extLst>
          </p:cNvPr>
          <p:cNvCxnSpPr>
            <a:stCxn id="38" idx="2"/>
            <a:endCxn id="5" idx="1"/>
          </p:cNvCxnSpPr>
          <p:nvPr/>
        </p:nvCxnSpPr>
        <p:spPr>
          <a:xfrm rot="16200000" flipH="1">
            <a:off x="5461395" y="2258139"/>
            <a:ext cx="790576" cy="254936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E3840A9B-3161-4B89-8302-DA3ADAF8BEF9}"/>
              </a:ext>
            </a:extLst>
          </p:cNvPr>
          <p:cNvSpPr txBox="1"/>
          <p:nvPr/>
        </p:nvSpPr>
        <p:spPr>
          <a:xfrm>
            <a:off x="6096000" y="3582352"/>
            <a:ext cx="1090374" cy="685800"/>
          </a:xfrm>
          <a:prstGeom prst="rect">
            <a:avLst/>
          </a:prstGeom>
          <a:noFill/>
        </p:spPr>
        <p:txBody>
          <a:bodyPr wrap="square" rtlCol="0">
            <a:noAutofit/>
          </a:bodyPr>
          <a:lstStyle/>
          <a:p>
            <a:pPr algn="l"/>
            <a:r>
              <a:rPr lang="en-US" dirty="0"/>
              <a:t>Allowed Amt</a:t>
            </a:r>
          </a:p>
        </p:txBody>
      </p:sp>
      <p:sp>
        <p:nvSpPr>
          <p:cNvPr id="68" name="TextBox 67">
            <a:extLst>
              <a:ext uri="{FF2B5EF4-FFF2-40B4-BE49-F238E27FC236}">
                <a16:creationId xmlns:a16="http://schemas.microsoft.com/office/drawing/2014/main" id="{A689AE29-675A-47EF-9E2C-514E43CAD958}"/>
              </a:ext>
            </a:extLst>
          </p:cNvPr>
          <p:cNvSpPr txBox="1"/>
          <p:nvPr/>
        </p:nvSpPr>
        <p:spPr>
          <a:xfrm>
            <a:off x="8996361" y="2866072"/>
            <a:ext cx="999170" cy="716280"/>
          </a:xfrm>
          <a:prstGeom prst="rect">
            <a:avLst/>
          </a:prstGeom>
          <a:noFill/>
        </p:spPr>
        <p:txBody>
          <a:bodyPr wrap="square" rtlCol="0">
            <a:noAutofit/>
          </a:bodyPr>
          <a:lstStyle/>
          <a:p>
            <a:pPr algn="l"/>
            <a:r>
              <a:rPr lang="en-US" dirty="0"/>
              <a:t>Bill</a:t>
            </a:r>
          </a:p>
        </p:txBody>
      </p:sp>
      <p:sp>
        <p:nvSpPr>
          <p:cNvPr id="69" name="TextBox 68">
            <a:extLst>
              <a:ext uri="{FF2B5EF4-FFF2-40B4-BE49-F238E27FC236}">
                <a16:creationId xmlns:a16="http://schemas.microsoft.com/office/drawing/2014/main" id="{8ACE6235-D91C-4C91-8D2F-D05001A98051}"/>
              </a:ext>
            </a:extLst>
          </p:cNvPr>
          <p:cNvSpPr txBox="1"/>
          <p:nvPr/>
        </p:nvSpPr>
        <p:spPr>
          <a:xfrm>
            <a:off x="2101924" y="1473039"/>
            <a:ext cx="1009176" cy="988696"/>
          </a:xfrm>
          <a:prstGeom prst="rect">
            <a:avLst/>
          </a:prstGeom>
          <a:noFill/>
        </p:spPr>
        <p:txBody>
          <a:bodyPr wrap="square" rtlCol="0">
            <a:noAutofit/>
          </a:bodyPr>
          <a:lstStyle/>
          <a:p>
            <a:pPr algn="l"/>
            <a:r>
              <a:rPr lang="en-US" dirty="0"/>
              <a:t>Medical Bill</a:t>
            </a:r>
          </a:p>
        </p:txBody>
      </p:sp>
    </p:spTree>
    <p:extLst>
      <p:ext uri="{BB962C8B-B14F-4D97-AF65-F5344CB8AC3E}">
        <p14:creationId xmlns:p14="http://schemas.microsoft.com/office/powerpoint/2010/main" val="39271691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9502B-7A0E-4E73-9167-B49FB3A8DB7E}"/>
              </a:ext>
            </a:extLst>
          </p:cNvPr>
          <p:cNvSpPr>
            <a:spLocks noGrp="1"/>
          </p:cNvSpPr>
          <p:nvPr>
            <p:ph type="title"/>
          </p:nvPr>
        </p:nvSpPr>
        <p:spPr/>
        <p:txBody>
          <a:bodyPr/>
          <a:lstStyle/>
          <a:p>
            <a:r>
              <a:rPr lang="en-US" dirty="0"/>
              <a:t>Day 3</a:t>
            </a:r>
          </a:p>
        </p:txBody>
      </p:sp>
      <p:sp>
        <p:nvSpPr>
          <p:cNvPr id="3" name="Content Placeholder 2">
            <a:extLst>
              <a:ext uri="{FF2B5EF4-FFF2-40B4-BE49-F238E27FC236}">
                <a16:creationId xmlns:a16="http://schemas.microsoft.com/office/drawing/2014/main" id="{9CFE75C7-015C-4198-9013-16D52192CCE8}"/>
              </a:ext>
            </a:extLst>
          </p:cNvPr>
          <p:cNvSpPr>
            <a:spLocks noGrp="1"/>
          </p:cNvSpPr>
          <p:nvPr>
            <p:ph idx="1"/>
          </p:nvPr>
        </p:nvSpPr>
        <p:spPr/>
        <p:txBody>
          <a:bodyPr/>
          <a:lstStyle/>
          <a:p>
            <a:r>
              <a:rPr lang="en-US" sz="2400" dirty="0"/>
              <a:t>Retro</a:t>
            </a:r>
          </a:p>
          <a:p>
            <a:r>
              <a:rPr lang="en-US" sz="2400" dirty="0"/>
              <a:t>PPT Walkthrough continue (Medicare/Medicaid/Self and fully insured/Others missing)</a:t>
            </a:r>
          </a:p>
          <a:p>
            <a:r>
              <a:rPr lang="en-US" sz="2400" dirty="0" err="1"/>
              <a:t>Cotiviti</a:t>
            </a:r>
            <a:r>
              <a:rPr lang="en-US" sz="2400" dirty="0"/>
              <a:t> Products in brief</a:t>
            </a:r>
          </a:p>
          <a:p>
            <a:r>
              <a:rPr lang="en-US" sz="2400" dirty="0"/>
              <a:t>Recent Trend</a:t>
            </a:r>
          </a:p>
          <a:p>
            <a:r>
              <a:rPr lang="en-US" sz="2400" dirty="0"/>
              <a:t>Need for one more session?</a:t>
            </a:r>
          </a:p>
        </p:txBody>
      </p:sp>
    </p:spTree>
    <p:extLst>
      <p:ext uri="{BB962C8B-B14F-4D97-AF65-F5344CB8AC3E}">
        <p14:creationId xmlns:p14="http://schemas.microsoft.com/office/powerpoint/2010/main" val="42363550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FC35C-B06A-46AF-8B76-BF02A2EAC97A}"/>
              </a:ext>
            </a:extLst>
          </p:cNvPr>
          <p:cNvSpPr>
            <a:spLocks noGrp="1"/>
          </p:cNvSpPr>
          <p:nvPr>
            <p:ph type="title"/>
          </p:nvPr>
        </p:nvSpPr>
        <p:spPr/>
        <p:txBody>
          <a:bodyPr/>
          <a:lstStyle/>
          <a:p>
            <a:r>
              <a:rPr lang="en-US" sz="3600" dirty="0"/>
              <a:t>What we have learned so far…</a:t>
            </a:r>
          </a:p>
        </p:txBody>
      </p:sp>
      <p:sp>
        <p:nvSpPr>
          <p:cNvPr id="3" name="Content Placeholder 2">
            <a:extLst>
              <a:ext uri="{FF2B5EF4-FFF2-40B4-BE49-F238E27FC236}">
                <a16:creationId xmlns:a16="http://schemas.microsoft.com/office/drawing/2014/main" id="{FCF70FB3-F1C5-4C8A-89B2-EFB3F4E14558}"/>
              </a:ext>
            </a:extLst>
          </p:cNvPr>
          <p:cNvSpPr>
            <a:spLocks noGrp="1"/>
          </p:cNvSpPr>
          <p:nvPr>
            <p:ph idx="1"/>
          </p:nvPr>
        </p:nvSpPr>
        <p:spPr/>
        <p:txBody>
          <a:bodyPr/>
          <a:lstStyle/>
          <a:p>
            <a:r>
              <a:rPr lang="en-US" sz="2800" dirty="0"/>
              <a:t>Purpose of learning US Healthcare</a:t>
            </a:r>
          </a:p>
          <a:p>
            <a:r>
              <a:rPr lang="en-US" sz="2800" dirty="0"/>
              <a:t>Market Players: Employers/Providers/Network/CM-DM/Insurers/Payers</a:t>
            </a:r>
          </a:p>
          <a:p>
            <a:r>
              <a:rPr lang="en-US" sz="2800" dirty="0"/>
              <a:t>Personal Experience: How a patient interacts with the different players</a:t>
            </a:r>
          </a:p>
          <a:p>
            <a:r>
              <a:rPr lang="en-US" sz="2800" dirty="0"/>
              <a:t>Private Insurance</a:t>
            </a:r>
          </a:p>
          <a:p>
            <a:r>
              <a:rPr lang="en-US" sz="2800" dirty="0"/>
              <a:t>Government Insurance: Medicare/Medicaid</a:t>
            </a:r>
          </a:p>
          <a:p>
            <a:r>
              <a:rPr lang="en-US" sz="2800" dirty="0" err="1"/>
              <a:t>Cotiviti</a:t>
            </a:r>
            <a:r>
              <a:rPr lang="en-US" sz="2800" dirty="0"/>
              <a:t> Products in brief: MI/EI/</a:t>
            </a:r>
            <a:r>
              <a:rPr lang="en-US" sz="2800" dirty="0" err="1"/>
              <a:t>DxCG</a:t>
            </a:r>
            <a:endParaRPr lang="en-US" sz="2800" dirty="0"/>
          </a:p>
          <a:p>
            <a:endParaRPr lang="en-US" sz="2800" dirty="0"/>
          </a:p>
        </p:txBody>
      </p:sp>
    </p:spTree>
    <p:extLst>
      <p:ext uri="{BB962C8B-B14F-4D97-AF65-F5344CB8AC3E}">
        <p14:creationId xmlns:p14="http://schemas.microsoft.com/office/powerpoint/2010/main" val="28265810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B1703-C62F-4766-91AB-0082D9B9EDD1}"/>
              </a:ext>
            </a:extLst>
          </p:cNvPr>
          <p:cNvSpPr>
            <a:spLocks noGrp="1"/>
          </p:cNvSpPr>
          <p:nvPr>
            <p:ph type="title"/>
          </p:nvPr>
        </p:nvSpPr>
        <p:spPr/>
        <p:txBody>
          <a:bodyPr/>
          <a:lstStyle/>
          <a:p>
            <a:r>
              <a:rPr lang="en-US" sz="3600" dirty="0"/>
              <a:t>Today’s Agenda…</a:t>
            </a:r>
          </a:p>
        </p:txBody>
      </p:sp>
      <p:sp>
        <p:nvSpPr>
          <p:cNvPr id="3" name="Content Placeholder 2">
            <a:extLst>
              <a:ext uri="{FF2B5EF4-FFF2-40B4-BE49-F238E27FC236}">
                <a16:creationId xmlns:a16="http://schemas.microsoft.com/office/drawing/2014/main" id="{95C83FE2-3771-4595-AB85-4CD51352B113}"/>
              </a:ext>
            </a:extLst>
          </p:cNvPr>
          <p:cNvSpPr>
            <a:spLocks noGrp="1"/>
          </p:cNvSpPr>
          <p:nvPr>
            <p:ph idx="1"/>
          </p:nvPr>
        </p:nvSpPr>
        <p:spPr/>
        <p:txBody>
          <a:bodyPr/>
          <a:lstStyle/>
          <a:p>
            <a:r>
              <a:rPr lang="en-US" sz="3200" dirty="0" err="1"/>
              <a:t>Cotiviti</a:t>
            </a:r>
            <a:r>
              <a:rPr lang="en-US" sz="3200" dirty="0"/>
              <a:t> Products continued…</a:t>
            </a:r>
          </a:p>
          <a:p>
            <a:r>
              <a:rPr lang="en-US" sz="3200" dirty="0"/>
              <a:t>A brief on Data: </a:t>
            </a:r>
            <a:r>
              <a:rPr lang="en-US" sz="3200" dirty="0" err="1"/>
              <a:t>Elig</a:t>
            </a:r>
            <a:r>
              <a:rPr lang="en-US" sz="3200" dirty="0"/>
              <a:t>/Claims/Rx</a:t>
            </a:r>
          </a:p>
          <a:p>
            <a:r>
              <a:rPr lang="en-US" sz="3200" dirty="0"/>
              <a:t>Recent Trend and Future</a:t>
            </a:r>
          </a:p>
          <a:p>
            <a:r>
              <a:rPr lang="en-US" sz="3200" dirty="0"/>
              <a:t>Open Discussion</a:t>
            </a:r>
          </a:p>
          <a:p>
            <a:r>
              <a:rPr lang="en-US" sz="3200" dirty="0"/>
              <a:t>Feedback Reminder</a:t>
            </a:r>
          </a:p>
        </p:txBody>
      </p:sp>
    </p:spTree>
    <p:extLst>
      <p:ext uri="{BB962C8B-B14F-4D97-AF65-F5344CB8AC3E}">
        <p14:creationId xmlns:p14="http://schemas.microsoft.com/office/powerpoint/2010/main" val="30132877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D20A1-1747-4F46-A55E-E6AE0CDBD441}"/>
              </a:ext>
            </a:extLst>
          </p:cNvPr>
          <p:cNvSpPr>
            <a:spLocks noGrp="1"/>
          </p:cNvSpPr>
          <p:nvPr>
            <p:ph type="title"/>
          </p:nvPr>
        </p:nvSpPr>
        <p:spPr/>
        <p:txBody>
          <a:bodyPr/>
          <a:lstStyle/>
          <a:p>
            <a:r>
              <a:rPr lang="en-US" sz="3600" dirty="0"/>
              <a:t>Where the market is going…</a:t>
            </a:r>
          </a:p>
        </p:txBody>
      </p:sp>
      <p:sp>
        <p:nvSpPr>
          <p:cNvPr id="3" name="Content Placeholder 2">
            <a:extLst>
              <a:ext uri="{FF2B5EF4-FFF2-40B4-BE49-F238E27FC236}">
                <a16:creationId xmlns:a16="http://schemas.microsoft.com/office/drawing/2014/main" id="{E9CA3CFA-A5F2-4723-B7C5-1624763AFF0E}"/>
              </a:ext>
            </a:extLst>
          </p:cNvPr>
          <p:cNvSpPr>
            <a:spLocks noGrp="1"/>
          </p:cNvSpPr>
          <p:nvPr>
            <p:ph idx="1"/>
          </p:nvPr>
        </p:nvSpPr>
        <p:spPr/>
        <p:txBody>
          <a:bodyPr/>
          <a:lstStyle/>
          <a:p>
            <a:r>
              <a:rPr lang="en-US" sz="3200" dirty="0"/>
              <a:t>Focus on Quality/Performance of Healthcare Entities like Providers</a:t>
            </a:r>
          </a:p>
          <a:p>
            <a:pPr lvl="1"/>
            <a:r>
              <a:rPr lang="en-US" sz="2800" dirty="0"/>
              <a:t>More demand of products related to Quality, like Quality Intelligence/Network Value</a:t>
            </a:r>
          </a:p>
          <a:p>
            <a:pPr lvl="1"/>
            <a:r>
              <a:rPr lang="en-US" sz="2800" dirty="0"/>
              <a:t>Value based Payment or Pay for Performance Vs Fee For Service</a:t>
            </a:r>
          </a:p>
          <a:p>
            <a:pPr lvl="1"/>
            <a:r>
              <a:rPr lang="en-US" sz="2800" dirty="0"/>
              <a:t>Market becomes more provider-centric</a:t>
            </a:r>
          </a:p>
          <a:p>
            <a:pPr lvl="1"/>
            <a:r>
              <a:rPr lang="en-US" sz="2800" dirty="0"/>
              <a:t>Changes in the way we receive data</a:t>
            </a:r>
          </a:p>
          <a:p>
            <a:r>
              <a:rPr lang="en-US" sz="3100" dirty="0"/>
              <a:t>Focus on more Coverage: Healthcare Exchange</a:t>
            </a:r>
          </a:p>
        </p:txBody>
      </p:sp>
    </p:spTree>
    <p:extLst>
      <p:ext uri="{BB962C8B-B14F-4D97-AF65-F5344CB8AC3E}">
        <p14:creationId xmlns:p14="http://schemas.microsoft.com/office/powerpoint/2010/main" val="21522141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1EE9A-A357-49F8-AB14-103C5D765274}"/>
              </a:ext>
            </a:extLst>
          </p:cNvPr>
          <p:cNvSpPr>
            <a:spLocks noGrp="1"/>
          </p:cNvSpPr>
          <p:nvPr>
            <p:ph type="title"/>
          </p:nvPr>
        </p:nvSpPr>
        <p:spPr/>
        <p:txBody>
          <a:bodyPr/>
          <a:lstStyle/>
          <a:p>
            <a:r>
              <a:rPr lang="en-US" sz="3600" dirty="0"/>
              <a:t>Technological Demand, Advancements and Challenges</a:t>
            </a:r>
          </a:p>
        </p:txBody>
      </p:sp>
      <p:sp>
        <p:nvSpPr>
          <p:cNvPr id="3" name="Content Placeholder 2">
            <a:extLst>
              <a:ext uri="{FF2B5EF4-FFF2-40B4-BE49-F238E27FC236}">
                <a16:creationId xmlns:a16="http://schemas.microsoft.com/office/drawing/2014/main" id="{FFB904C5-80B9-4704-BFFE-9601CDC84F06}"/>
              </a:ext>
            </a:extLst>
          </p:cNvPr>
          <p:cNvSpPr>
            <a:spLocks noGrp="1"/>
          </p:cNvSpPr>
          <p:nvPr>
            <p:ph idx="1"/>
          </p:nvPr>
        </p:nvSpPr>
        <p:spPr/>
        <p:txBody>
          <a:bodyPr/>
          <a:lstStyle/>
          <a:p>
            <a:r>
              <a:rPr lang="en-US" sz="2800" dirty="0"/>
              <a:t>Previously the challenge used to be the collection of data</a:t>
            </a:r>
          </a:p>
          <a:p>
            <a:r>
              <a:rPr lang="en-US" sz="2800" dirty="0"/>
              <a:t>Now, Abundance of data </a:t>
            </a:r>
          </a:p>
          <a:p>
            <a:pPr lvl="1"/>
            <a:r>
              <a:rPr lang="en-US" sz="2800" dirty="0"/>
              <a:t>We can use analytics tools and methodologies like machine learning, AI, </a:t>
            </a:r>
            <a:r>
              <a:rPr lang="en-US" sz="2800" dirty="0" err="1"/>
              <a:t>etc</a:t>
            </a:r>
            <a:r>
              <a:rPr lang="en-US" sz="2800" dirty="0"/>
              <a:t> to enhance our analytics and predict our data</a:t>
            </a:r>
          </a:p>
          <a:p>
            <a:r>
              <a:rPr lang="en-US" sz="2800" dirty="0"/>
              <a:t>Previously, it used to be reactive</a:t>
            </a:r>
          </a:p>
          <a:p>
            <a:r>
              <a:rPr lang="en-US" sz="2800" dirty="0"/>
              <a:t>Now, with enough data, we can/should predict and forecast the future happenings</a:t>
            </a:r>
          </a:p>
          <a:p>
            <a:pPr lvl="1"/>
            <a:r>
              <a:rPr lang="en-US" sz="2800" dirty="0"/>
              <a:t>Need to work on more state-of-the-art technologies</a:t>
            </a:r>
          </a:p>
          <a:p>
            <a:r>
              <a:rPr lang="en-US" sz="2800" dirty="0"/>
              <a:t>With changes in the way we receive data, we need to build systems to support the same</a:t>
            </a:r>
          </a:p>
        </p:txBody>
      </p:sp>
    </p:spTree>
    <p:extLst>
      <p:ext uri="{BB962C8B-B14F-4D97-AF65-F5344CB8AC3E}">
        <p14:creationId xmlns:p14="http://schemas.microsoft.com/office/powerpoint/2010/main" val="32468233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0E578-FA65-435E-9443-69F3E62A1D66}"/>
              </a:ext>
            </a:extLst>
          </p:cNvPr>
          <p:cNvSpPr>
            <a:spLocks noGrp="1"/>
          </p:cNvSpPr>
          <p:nvPr>
            <p:ph type="title"/>
          </p:nvPr>
        </p:nvSpPr>
        <p:spPr/>
        <p:txBody>
          <a:bodyPr/>
          <a:lstStyle/>
          <a:p>
            <a:r>
              <a:rPr lang="en-US" dirty="0"/>
              <a:t>Further…</a:t>
            </a:r>
          </a:p>
        </p:txBody>
      </p:sp>
      <p:sp>
        <p:nvSpPr>
          <p:cNvPr id="3" name="Content Placeholder 2">
            <a:extLst>
              <a:ext uri="{FF2B5EF4-FFF2-40B4-BE49-F238E27FC236}">
                <a16:creationId xmlns:a16="http://schemas.microsoft.com/office/drawing/2014/main" id="{836F4DDF-CB7A-47F6-9008-10BB2C16AD3D}"/>
              </a:ext>
            </a:extLst>
          </p:cNvPr>
          <p:cNvSpPr>
            <a:spLocks noGrp="1"/>
          </p:cNvSpPr>
          <p:nvPr>
            <p:ph idx="1"/>
          </p:nvPr>
        </p:nvSpPr>
        <p:spPr/>
        <p:txBody>
          <a:bodyPr/>
          <a:lstStyle/>
          <a:p>
            <a:r>
              <a:rPr lang="en-US" sz="2800" dirty="0" err="1"/>
              <a:t>Cotiviti</a:t>
            </a:r>
            <a:r>
              <a:rPr lang="en-US" sz="2800" dirty="0"/>
              <a:t> Website and Products</a:t>
            </a:r>
          </a:p>
          <a:p>
            <a:endParaRPr lang="en-US" sz="2800" dirty="0"/>
          </a:p>
        </p:txBody>
      </p:sp>
    </p:spTree>
    <p:extLst>
      <p:ext uri="{BB962C8B-B14F-4D97-AF65-F5344CB8AC3E}">
        <p14:creationId xmlns:p14="http://schemas.microsoft.com/office/powerpoint/2010/main" val="1759685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8C2BEC9-CAE3-4472-8F8F-7C75DD93B5A8}"/>
              </a:ext>
            </a:extLst>
          </p:cNvPr>
          <p:cNvSpPr>
            <a:spLocks noGrp="1"/>
          </p:cNvSpPr>
          <p:nvPr>
            <p:ph type="body" sz="quarter" idx="13"/>
          </p:nvPr>
        </p:nvSpPr>
        <p:spPr/>
        <p:txBody>
          <a:bodyPr/>
          <a:lstStyle/>
          <a:p>
            <a:r>
              <a:rPr lang="en-US" sz="3200" dirty="0"/>
              <a:t>Anish Gopal Vaidya</a:t>
            </a:r>
          </a:p>
          <a:p>
            <a:r>
              <a:rPr lang="en-US" sz="3200" dirty="0"/>
              <a:t>~13 years in </a:t>
            </a:r>
            <a:r>
              <a:rPr lang="en-US" sz="3200" dirty="0" err="1"/>
              <a:t>Cotiviti</a:t>
            </a:r>
            <a:endParaRPr lang="en-US" sz="3200" dirty="0"/>
          </a:p>
          <a:p>
            <a:r>
              <a:rPr lang="en-US" sz="3200" dirty="0"/>
              <a:t>12 years in Data Ops</a:t>
            </a:r>
          </a:p>
          <a:p>
            <a:r>
              <a:rPr lang="en-US" sz="3200" dirty="0"/>
              <a:t>Working in PMO for a few months / Scrum Master</a:t>
            </a:r>
          </a:p>
          <a:p>
            <a:endParaRPr lang="en-US" sz="3200" dirty="0"/>
          </a:p>
        </p:txBody>
      </p:sp>
      <p:sp>
        <p:nvSpPr>
          <p:cNvPr id="4" name="Title 3">
            <a:extLst>
              <a:ext uri="{FF2B5EF4-FFF2-40B4-BE49-F238E27FC236}">
                <a16:creationId xmlns:a16="http://schemas.microsoft.com/office/drawing/2014/main" id="{DEE3D3CC-4BAF-4114-9A87-F7D975530A4A}"/>
              </a:ext>
            </a:extLst>
          </p:cNvPr>
          <p:cNvSpPr>
            <a:spLocks noGrp="1"/>
          </p:cNvSpPr>
          <p:nvPr>
            <p:ph type="title"/>
          </p:nvPr>
        </p:nvSpPr>
        <p:spPr/>
        <p:txBody>
          <a:bodyPr/>
          <a:lstStyle/>
          <a:p>
            <a:r>
              <a:rPr lang="en-US" sz="3200" dirty="0"/>
              <a:t>Introduction: Trainer</a:t>
            </a:r>
          </a:p>
        </p:txBody>
      </p:sp>
    </p:spTree>
    <p:extLst>
      <p:ext uri="{BB962C8B-B14F-4D97-AF65-F5344CB8AC3E}">
        <p14:creationId xmlns:p14="http://schemas.microsoft.com/office/powerpoint/2010/main" val="5556413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E9D06-9A6D-4F0E-8D4C-861BE879CCF1}"/>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133EACCA-E88B-45FB-9553-7D11E944E840}"/>
              </a:ext>
            </a:extLst>
          </p:cNvPr>
          <p:cNvSpPr>
            <a:spLocks noGrp="1"/>
          </p:cNvSpPr>
          <p:nvPr>
            <p:ph idx="1"/>
          </p:nvPr>
        </p:nvSpPr>
        <p:spPr/>
        <p:txBody>
          <a:bodyPr/>
          <a:lstStyle/>
          <a:p>
            <a:r>
              <a:rPr lang="en-US" dirty="0">
                <a:hlinkClick r:id="rId2"/>
              </a:rPr>
              <a:t>https://www.commonwealthfund.org/publications/issue-briefs/2015/oct/us-health-care-global-perspective</a:t>
            </a:r>
            <a:endParaRPr lang="en-US" dirty="0"/>
          </a:p>
          <a:p>
            <a:endParaRPr lang="en-US" dirty="0"/>
          </a:p>
        </p:txBody>
      </p:sp>
    </p:spTree>
    <p:extLst>
      <p:ext uri="{BB962C8B-B14F-4D97-AF65-F5344CB8AC3E}">
        <p14:creationId xmlns:p14="http://schemas.microsoft.com/office/powerpoint/2010/main" val="36936997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EFF4-BAE4-407D-A9C9-033319B1021B}"/>
              </a:ext>
            </a:extLst>
          </p:cNvPr>
          <p:cNvSpPr>
            <a:spLocks noGrp="1"/>
          </p:cNvSpPr>
          <p:nvPr>
            <p:ph type="title"/>
          </p:nvPr>
        </p:nvSpPr>
        <p:spPr/>
        <p:txBody>
          <a:bodyPr/>
          <a:lstStyle/>
          <a:p>
            <a:r>
              <a:rPr lang="en-US" dirty="0"/>
              <a:t>TYPES OF HEALTH PLAN</a:t>
            </a:r>
          </a:p>
        </p:txBody>
      </p:sp>
      <p:sp>
        <p:nvSpPr>
          <p:cNvPr id="3" name="Content Placeholder 2">
            <a:extLst>
              <a:ext uri="{FF2B5EF4-FFF2-40B4-BE49-F238E27FC236}">
                <a16:creationId xmlns:a16="http://schemas.microsoft.com/office/drawing/2014/main" id="{91BEE494-B2AC-4276-84DA-69958CBEF64D}"/>
              </a:ext>
            </a:extLst>
          </p:cNvPr>
          <p:cNvSpPr>
            <a:spLocks noGrp="1"/>
          </p:cNvSpPr>
          <p:nvPr>
            <p:ph idx="1"/>
          </p:nvPr>
        </p:nvSpPr>
        <p:spPr/>
        <p:txBody>
          <a:bodyPr/>
          <a:lstStyle/>
          <a:p>
            <a:r>
              <a:rPr lang="en-US" dirty="0"/>
              <a:t>HMO</a:t>
            </a:r>
          </a:p>
          <a:p>
            <a:r>
              <a:rPr lang="en-US" dirty="0"/>
              <a:t>PPO</a:t>
            </a:r>
          </a:p>
          <a:p>
            <a:r>
              <a:rPr lang="en-US" dirty="0"/>
              <a:t>EPO</a:t>
            </a:r>
          </a:p>
          <a:p>
            <a:endParaRPr lang="en-US" dirty="0"/>
          </a:p>
          <a:p>
            <a:r>
              <a:rPr lang="en-US" dirty="0">
                <a:hlinkClick r:id="rId2"/>
              </a:rPr>
              <a:t>https://www.youtube.com/watch?v=AUmuJIe86dk</a:t>
            </a:r>
            <a:endParaRPr lang="en-US" dirty="0"/>
          </a:p>
          <a:p>
            <a:endParaRPr lang="en-US" dirty="0"/>
          </a:p>
        </p:txBody>
      </p:sp>
    </p:spTree>
    <p:extLst>
      <p:ext uri="{BB962C8B-B14F-4D97-AF65-F5344CB8AC3E}">
        <p14:creationId xmlns:p14="http://schemas.microsoft.com/office/powerpoint/2010/main" val="18757953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1BE38-6081-4124-A756-4A5DBB84CAE9}"/>
              </a:ext>
            </a:extLst>
          </p:cNvPr>
          <p:cNvSpPr>
            <a:spLocks noGrp="1"/>
          </p:cNvSpPr>
          <p:nvPr>
            <p:ph type="title"/>
          </p:nvPr>
        </p:nvSpPr>
        <p:spPr/>
        <p:txBody>
          <a:bodyPr/>
          <a:lstStyle/>
          <a:p>
            <a:r>
              <a:rPr lang="en-US" dirty="0"/>
              <a:t>ACOs</a:t>
            </a:r>
          </a:p>
        </p:txBody>
      </p:sp>
      <p:sp>
        <p:nvSpPr>
          <p:cNvPr id="3" name="Content Placeholder 2">
            <a:extLst>
              <a:ext uri="{FF2B5EF4-FFF2-40B4-BE49-F238E27FC236}">
                <a16:creationId xmlns:a16="http://schemas.microsoft.com/office/drawing/2014/main" id="{E830CE76-3599-4A04-B479-6C01AE18D94F}"/>
              </a:ext>
            </a:extLst>
          </p:cNvPr>
          <p:cNvSpPr>
            <a:spLocks noGrp="1"/>
          </p:cNvSpPr>
          <p:nvPr>
            <p:ph idx="1"/>
          </p:nvPr>
        </p:nvSpPr>
        <p:spPr/>
        <p:txBody>
          <a:bodyPr/>
          <a:lstStyle/>
          <a:p>
            <a:r>
              <a:rPr lang="en-US" dirty="0">
                <a:hlinkClick r:id="rId2"/>
              </a:rPr>
              <a:t>https://www.youtube.com/watch?v=flYzHZwDH_0</a:t>
            </a:r>
            <a:endParaRPr lang="en-US" dirty="0"/>
          </a:p>
          <a:p>
            <a:endParaRPr lang="en-US" dirty="0"/>
          </a:p>
        </p:txBody>
      </p:sp>
    </p:spTree>
    <p:extLst>
      <p:ext uri="{BB962C8B-B14F-4D97-AF65-F5344CB8AC3E}">
        <p14:creationId xmlns:p14="http://schemas.microsoft.com/office/powerpoint/2010/main" val="35928777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1D98B-96C1-445E-BC5B-5CDC4FB7B382}"/>
              </a:ext>
            </a:extLst>
          </p:cNvPr>
          <p:cNvSpPr>
            <a:spLocks noGrp="1"/>
          </p:cNvSpPr>
          <p:nvPr>
            <p:ph type="title"/>
          </p:nvPr>
        </p:nvSpPr>
        <p:spPr/>
        <p:txBody>
          <a:bodyPr/>
          <a:lstStyle/>
          <a:p>
            <a:r>
              <a:rPr lang="en-US" dirty="0"/>
              <a:t>MY OWN EXPERIENCE</a:t>
            </a:r>
          </a:p>
        </p:txBody>
      </p:sp>
      <p:sp>
        <p:nvSpPr>
          <p:cNvPr id="3" name="Content Placeholder 2">
            <a:extLst>
              <a:ext uri="{FF2B5EF4-FFF2-40B4-BE49-F238E27FC236}">
                <a16:creationId xmlns:a16="http://schemas.microsoft.com/office/drawing/2014/main" id="{D19E772B-BE8A-43D5-A265-FA8157B2287B}"/>
              </a:ext>
            </a:extLst>
          </p:cNvPr>
          <p:cNvSpPr>
            <a:spLocks noGrp="1"/>
          </p:cNvSpPr>
          <p:nvPr>
            <p:ph idx="1"/>
          </p:nvPr>
        </p:nvSpPr>
        <p:spPr/>
        <p:txBody>
          <a:bodyPr/>
          <a:lstStyle/>
          <a:p>
            <a:r>
              <a:rPr lang="en-US" dirty="0"/>
              <a:t>Enrolling in the Health Plan</a:t>
            </a:r>
          </a:p>
          <a:p>
            <a:r>
              <a:rPr lang="en-US" dirty="0"/>
              <a:t>Looking for the doctor</a:t>
            </a:r>
          </a:p>
          <a:p>
            <a:r>
              <a:rPr lang="en-US" dirty="0"/>
              <a:t>Confirming the cost: Providers and CPT</a:t>
            </a:r>
          </a:p>
          <a:p>
            <a:r>
              <a:rPr lang="en-US" dirty="0"/>
              <a:t>The Expenses</a:t>
            </a:r>
          </a:p>
          <a:p>
            <a:r>
              <a:rPr lang="en-US" dirty="0"/>
              <a:t>The procedure</a:t>
            </a:r>
          </a:p>
          <a:p>
            <a:r>
              <a:rPr lang="en-US" dirty="0"/>
              <a:t>After the procedure</a:t>
            </a:r>
          </a:p>
          <a:p>
            <a:endParaRPr lang="en-US" dirty="0"/>
          </a:p>
        </p:txBody>
      </p:sp>
    </p:spTree>
    <p:extLst>
      <p:ext uri="{BB962C8B-B14F-4D97-AF65-F5344CB8AC3E}">
        <p14:creationId xmlns:p14="http://schemas.microsoft.com/office/powerpoint/2010/main" val="25515140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026D9-64E4-4690-AFA3-10823F6DDC6D}"/>
              </a:ext>
            </a:extLst>
          </p:cNvPr>
          <p:cNvSpPr>
            <a:spLocks noGrp="1"/>
          </p:cNvSpPr>
          <p:nvPr>
            <p:ph type="title"/>
          </p:nvPr>
        </p:nvSpPr>
        <p:spPr/>
        <p:txBody>
          <a:bodyPr/>
          <a:lstStyle/>
          <a:p>
            <a:r>
              <a:rPr lang="en-US" dirty="0"/>
              <a:t>RESEARCH</a:t>
            </a:r>
          </a:p>
        </p:txBody>
      </p:sp>
      <p:sp>
        <p:nvSpPr>
          <p:cNvPr id="3" name="Content Placeholder 2">
            <a:extLst>
              <a:ext uri="{FF2B5EF4-FFF2-40B4-BE49-F238E27FC236}">
                <a16:creationId xmlns:a16="http://schemas.microsoft.com/office/drawing/2014/main" id="{77570C5C-026F-42F0-A37D-7C4BBA9F8C58}"/>
              </a:ext>
            </a:extLst>
          </p:cNvPr>
          <p:cNvSpPr>
            <a:spLocks noGrp="1"/>
          </p:cNvSpPr>
          <p:nvPr>
            <p:ph idx="1"/>
          </p:nvPr>
        </p:nvSpPr>
        <p:spPr/>
        <p:txBody>
          <a:bodyPr>
            <a:normAutofit/>
          </a:bodyPr>
          <a:lstStyle/>
          <a:p>
            <a:r>
              <a:rPr lang="en-US" dirty="0"/>
              <a:t>MEDICARE</a:t>
            </a:r>
          </a:p>
          <a:p>
            <a:r>
              <a:rPr lang="en-US" dirty="0"/>
              <a:t>MEDICAID</a:t>
            </a:r>
          </a:p>
          <a:p>
            <a:r>
              <a:rPr lang="en-US" dirty="0"/>
              <a:t>OTHER GOVERNMENT PLANS</a:t>
            </a:r>
          </a:p>
          <a:p>
            <a:r>
              <a:rPr lang="en-US" dirty="0"/>
              <a:t>ACO</a:t>
            </a:r>
          </a:p>
          <a:p>
            <a:endParaRPr lang="en-US" dirty="0"/>
          </a:p>
          <a:p>
            <a:r>
              <a:rPr lang="en-US" dirty="0"/>
              <a:t>https://www.khanacademy.org/partner-content/brookings-institution/introduction-to-healthcare</a:t>
            </a:r>
          </a:p>
        </p:txBody>
      </p:sp>
    </p:spTree>
    <p:extLst>
      <p:ext uri="{BB962C8B-B14F-4D97-AF65-F5344CB8AC3E}">
        <p14:creationId xmlns:p14="http://schemas.microsoft.com/office/powerpoint/2010/main" val="36982514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5A464B-1FFF-428D-B367-AF0038D225C2}"/>
              </a:ext>
            </a:extLst>
          </p:cNvPr>
          <p:cNvSpPr>
            <a:spLocks noGrp="1"/>
          </p:cNvSpPr>
          <p:nvPr>
            <p:ph type="title"/>
          </p:nvPr>
        </p:nvSpPr>
        <p:spPr/>
        <p:txBody>
          <a:bodyPr/>
          <a:lstStyle/>
          <a:p>
            <a:r>
              <a:rPr lang="en-US" dirty="0"/>
              <a:t>KNOW OUR CLIENTS</a:t>
            </a:r>
          </a:p>
        </p:txBody>
      </p:sp>
      <p:sp>
        <p:nvSpPr>
          <p:cNvPr id="5" name="Content Placeholder 4">
            <a:extLst>
              <a:ext uri="{FF2B5EF4-FFF2-40B4-BE49-F238E27FC236}">
                <a16:creationId xmlns:a16="http://schemas.microsoft.com/office/drawing/2014/main" id="{F3E0BFCB-7FC4-427C-8F28-90530FDDAEB5}"/>
              </a:ext>
            </a:extLst>
          </p:cNvPr>
          <p:cNvSpPr>
            <a:spLocks noGrp="1"/>
          </p:cNvSpPr>
          <p:nvPr>
            <p:ph idx="1"/>
          </p:nvPr>
        </p:nvSpPr>
        <p:spPr/>
        <p:txBody>
          <a:bodyPr/>
          <a:lstStyle/>
          <a:p>
            <a:r>
              <a:rPr lang="en-US" dirty="0"/>
              <a:t>AON</a:t>
            </a:r>
          </a:p>
          <a:p>
            <a:r>
              <a:rPr lang="en-US" dirty="0"/>
              <a:t>TOWERS WATSON</a:t>
            </a:r>
          </a:p>
          <a:p>
            <a:r>
              <a:rPr lang="en-US" dirty="0"/>
              <a:t>WILLIS</a:t>
            </a:r>
          </a:p>
          <a:p>
            <a:r>
              <a:rPr lang="en-US" dirty="0"/>
              <a:t>HIGHMARK</a:t>
            </a:r>
          </a:p>
        </p:txBody>
      </p:sp>
    </p:spTree>
    <p:extLst>
      <p:ext uri="{BB962C8B-B14F-4D97-AF65-F5344CB8AC3E}">
        <p14:creationId xmlns:p14="http://schemas.microsoft.com/office/powerpoint/2010/main" val="987664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60F027E-697F-4A07-BBAA-FCD5F590B18D}"/>
              </a:ext>
            </a:extLst>
          </p:cNvPr>
          <p:cNvSpPr>
            <a:spLocks noGrp="1"/>
          </p:cNvSpPr>
          <p:nvPr>
            <p:ph type="body" sz="quarter" idx="13"/>
          </p:nvPr>
        </p:nvSpPr>
        <p:spPr/>
        <p:txBody>
          <a:bodyPr/>
          <a:lstStyle/>
          <a:p>
            <a:r>
              <a:rPr lang="en-US" sz="3200" dirty="0"/>
              <a:t>Form Pairs</a:t>
            </a:r>
          </a:p>
          <a:p>
            <a:r>
              <a:rPr lang="en-US" sz="3200" dirty="0"/>
              <a:t>Talk for 4 minutes – Name, Hobbies, “If God grants you one wish, what would it be?”</a:t>
            </a:r>
          </a:p>
          <a:p>
            <a:r>
              <a:rPr lang="en-US" sz="3200" dirty="0"/>
              <a:t>Share your partner’s information</a:t>
            </a:r>
          </a:p>
        </p:txBody>
      </p:sp>
      <p:sp>
        <p:nvSpPr>
          <p:cNvPr id="3" name="Title 2">
            <a:extLst>
              <a:ext uri="{FF2B5EF4-FFF2-40B4-BE49-F238E27FC236}">
                <a16:creationId xmlns:a16="http://schemas.microsoft.com/office/drawing/2014/main" id="{A9B275FC-2685-4152-9DDD-6DA02B3D4310}"/>
              </a:ext>
            </a:extLst>
          </p:cNvPr>
          <p:cNvSpPr>
            <a:spLocks noGrp="1"/>
          </p:cNvSpPr>
          <p:nvPr>
            <p:ph type="title"/>
          </p:nvPr>
        </p:nvSpPr>
        <p:spPr/>
        <p:txBody>
          <a:bodyPr/>
          <a:lstStyle/>
          <a:p>
            <a:r>
              <a:rPr lang="en-US" sz="3200" dirty="0"/>
              <a:t>Introduction: Trainees – 15 mins</a:t>
            </a:r>
          </a:p>
        </p:txBody>
      </p:sp>
    </p:spTree>
    <p:extLst>
      <p:ext uri="{BB962C8B-B14F-4D97-AF65-F5344CB8AC3E}">
        <p14:creationId xmlns:p14="http://schemas.microsoft.com/office/powerpoint/2010/main" val="367224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6B60C85-555F-4F55-83FE-12D63EF6D3F3}"/>
              </a:ext>
            </a:extLst>
          </p:cNvPr>
          <p:cNvSpPr>
            <a:spLocks noGrp="1"/>
          </p:cNvSpPr>
          <p:nvPr>
            <p:ph type="body" sz="quarter" idx="13"/>
          </p:nvPr>
        </p:nvSpPr>
        <p:spPr/>
        <p:txBody>
          <a:bodyPr/>
          <a:lstStyle/>
          <a:p>
            <a:r>
              <a:rPr lang="en-US" sz="3200" dirty="0"/>
              <a:t>Take Notes as you learn</a:t>
            </a:r>
          </a:p>
          <a:p>
            <a:r>
              <a:rPr lang="en-US" sz="3200" dirty="0"/>
              <a:t>If you have any confusion, ask questions during the pause</a:t>
            </a:r>
          </a:p>
          <a:p>
            <a:r>
              <a:rPr lang="en-US" sz="3200" dirty="0"/>
              <a:t>Full presence: pay full attention to the session – no side talks and working on other stuff</a:t>
            </a:r>
          </a:p>
          <a:p>
            <a:endParaRPr lang="en-US" sz="3200" dirty="0"/>
          </a:p>
        </p:txBody>
      </p:sp>
      <p:sp>
        <p:nvSpPr>
          <p:cNvPr id="3" name="Title 2">
            <a:extLst>
              <a:ext uri="{FF2B5EF4-FFF2-40B4-BE49-F238E27FC236}">
                <a16:creationId xmlns:a16="http://schemas.microsoft.com/office/drawing/2014/main" id="{8BC17F42-2E17-4D8C-8450-5BA3AF0FA427}"/>
              </a:ext>
            </a:extLst>
          </p:cNvPr>
          <p:cNvSpPr>
            <a:spLocks noGrp="1"/>
          </p:cNvSpPr>
          <p:nvPr>
            <p:ph type="title"/>
          </p:nvPr>
        </p:nvSpPr>
        <p:spPr/>
        <p:txBody>
          <a:bodyPr/>
          <a:lstStyle/>
          <a:p>
            <a:r>
              <a:rPr lang="en-US" dirty="0"/>
              <a:t>WORKING AGREEMENTS</a:t>
            </a:r>
          </a:p>
        </p:txBody>
      </p:sp>
    </p:spTree>
    <p:extLst>
      <p:ext uri="{BB962C8B-B14F-4D97-AF65-F5344CB8AC3E}">
        <p14:creationId xmlns:p14="http://schemas.microsoft.com/office/powerpoint/2010/main" val="3150373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CB09-5900-4676-ABDA-2DA8AD84A5B0}"/>
              </a:ext>
            </a:extLst>
          </p:cNvPr>
          <p:cNvSpPr>
            <a:spLocks noGrp="1"/>
          </p:cNvSpPr>
          <p:nvPr>
            <p:ph type="title"/>
          </p:nvPr>
        </p:nvSpPr>
        <p:spPr/>
        <p:txBody>
          <a:bodyPr/>
          <a:lstStyle/>
          <a:p>
            <a:r>
              <a:rPr lang="en-US" sz="3600" dirty="0"/>
              <a:t>Day 1 Agenda (1 </a:t>
            </a:r>
            <a:r>
              <a:rPr lang="en-US" sz="3600" dirty="0" err="1"/>
              <a:t>hr</a:t>
            </a:r>
            <a:r>
              <a:rPr lang="en-US" sz="3600" dirty="0"/>
              <a:t>)</a:t>
            </a:r>
          </a:p>
        </p:txBody>
      </p:sp>
      <p:sp>
        <p:nvSpPr>
          <p:cNvPr id="3" name="Content Placeholder 2">
            <a:extLst>
              <a:ext uri="{FF2B5EF4-FFF2-40B4-BE49-F238E27FC236}">
                <a16:creationId xmlns:a16="http://schemas.microsoft.com/office/drawing/2014/main" id="{29E60578-2279-4319-9667-6E44C9C9C9CB}"/>
              </a:ext>
            </a:extLst>
          </p:cNvPr>
          <p:cNvSpPr>
            <a:spLocks noGrp="1"/>
          </p:cNvSpPr>
          <p:nvPr>
            <p:ph idx="1"/>
          </p:nvPr>
        </p:nvSpPr>
        <p:spPr/>
        <p:txBody>
          <a:bodyPr/>
          <a:lstStyle/>
          <a:p>
            <a:r>
              <a:rPr lang="en-US" sz="3200" dirty="0"/>
              <a:t>Introduction to trainer/trainees – 15 mins</a:t>
            </a:r>
          </a:p>
          <a:p>
            <a:r>
              <a:rPr lang="en-US" sz="3200" b="1" dirty="0"/>
              <a:t>Establish the purpose of the training – 5 mins</a:t>
            </a:r>
          </a:p>
          <a:p>
            <a:r>
              <a:rPr lang="en-US" sz="3200" dirty="0"/>
              <a:t>Overview: Keywords – 10 mins</a:t>
            </a:r>
          </a:p>
          <a:p>
            <a:r>
              <a:rPr lang="en-US" sz="3200" dirty="0"/>
              <a:t>US Healthcare Market Players – 20 mins</a:t>
            </a:r>
          </a:p>
          <a:p>
            <a:r>
              <a:rPr lang="en-US" sz="3200" dirty="0"/>
              <a:t>Classwork – 10 mins</a:t>
            </a:r>
          </a:p>
        </p:txBody>
      </p:sp>
    </p:spTree>
    <p:extLst>
      <p:ext uri="{BB962C8B-B14F-4D97-AF65-F5344CB8AC3E}">
        <p14:creationId xmlns:p14="http://schemas.microsoft.com/office/powerpoint/2010/main" val="30915338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tiviti_PPT_Template_4x3_Final">
  <a:themeElements>
    <a:clrScheme name="Cotiviti">
      <a:dk1>
        <a:srgbClr val="000000"/>
      </a:dk1>
      <a:lt1>
        <a:srgbClr val="FFFFFF"/>
      </a:lt1>
      <a:dk2>
        <a:srgbClr val="6CC5E9"/>
      </a:dk2>
      <a:lt2>
        <a:srgbClr val="D2D3DC"/>
      </a:lt2>
      <a:accent1>
        <a:srgbClr val="30006F"/>
      </a:accent1>
      <a:accent2>
        <a:srgbClr val="EC008C"/>
      </a:accent2>
      <a:accent3>
        <a:srgbClr val="00BCB5"/>
      </a:accent3>
      <a:accent4>
        <a:srgbClr val="FF8C00"/>
      </a:accent4>
      <a:accent5>
        <a:srgbClr val="9579D3"/>
      </a:accent5>
      <a:accent6>
        <a:srgbClr val="00AEEF"/>
      </a:accent6>
      <a:hlink>
        <a:srgbClr val="FF8C00"/>
      </a:hlink>
      <a:folHlink>
        <a:srgbClr val="A3D55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noAutofit/>
      </a:bodyPr>
      <a:lstStyle>
        <a:defPPr algn="l">
          <a:defRPr dirty="0"/>
        </a:defPPr>
      </a:lstStyle>
    </a:txDef>
  </a:objectDefaults>
  <a:extraClrSchemeLst/>
  <a:extLst>
    <a:ext uri="{05A4C25C-085E-4340-85A3-A5531E510DB2}">
      <thm15:themeFamily xmlns:thm15="http://schemas.microsoft.com/office/thememl/2012/main" name="PowerPoint Template  -  Read-Only" id="{804C1CDD-5D53-4E5C-AC59-C99F1356D3B6}" vid="{E30DB3AF-6ECF-4DCA-AC29-A0B0A29FB53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2216</Words>
  <Application>Microsoft Office PowerPoint</Application>
  <PresentationFormat>Widescreen</PresentationFormat>
  <Paragraphs>401</Paragraphs>
  <Slides>65</Slides>
  <Notes>6</Notes>
  <HiddenSlides>2</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65</vt:i4>
      </vt:variant>
    </vt:vector>
  </HeadingPairs>
  <TitlesOfParts>
    <vt:vector size="75" baseType="lpstr">
      <vt:lpstr>Arial</vt:lpstr>
      <vt:lpstr>Calibri</vt:lpstr>
      <vt:lpstr>Calibri Light</vt:lpstr>
      <vt:lpstr>Courier New</vt:lpstr>
      <vt:lpstr>Lucida Grande</vt:lpstr>
      <vt:lpstr>Segoe UI Light</vt:lpstr>
      <vt:lpstr>Segoe UI Semilight</vt:lpstr>
      <vt:lpstr>Wingdings</vt:lpstr>
      <vt:lpstr>Office Theme</vt:lpstr>
      <vt:lpstr>Cotiviti_PPT_Template_4x3_Final</vt:lpstr>
      <vt:lpstr>PowerPoint Presentation</vt:lpstr>
      <vt:lpstr>US HEALTHCARE</vt:lpstr>
      <vt:lpstr>THESE ARE ALLOWED!</vt:lpstr>
      <vt:lpstr>BUT</vt:lpstr>
      <vt:lpstr>Day 1 Agenda (1 hr)</vt:lpstr>
      <vt:lpstr>Introduction: Trainer</vt:lpstr>
      <vt:lpstr>Introduction: Trainees – 15 mins</vt:lpstr>
      <vt:lpstr>WORKING AGREEMENTS</vt:lpstr>
      <vt:lpstr>Day 1 Agenda (1 hr)</vt:lpstr>
      <vt:lpstr>WHY US HEALTHCARE?</vt:lpstr>
      <vt:lpstr>WHY</vt:lpstr>
      <vt:lpstr>Day 1 Agenda (1 hr)</vt:lpstr>
      <vt:lpstr>3 KEYWORDS FOR US HEALTHCARE</vt:lpstr>
      <vt:lpstr>US HEALTHCARE</vt:lpstr>
      <vt:lpstr>Day 1 Agenda (1 hr)</vt:lpstr>
      <vt:lpstr>HEALTHCARE MARKET PLAYERS</vt:lpstr>
      <vt:lpstr>PowerPoint Presentation</vt:lpstr>
      <vt:lpstr>Spending</vt:lpstr>
      <vt:lpstr>VIDEOS: BASIC</vt:lpstr>
      <vt:lpstr>Day 1 Agenda (1 hr)</vt:lpstr>
      <vt:lpstr>CLASSWORK – 10 mins</vt:lpstr>
      <vt:lpstr>ASSIGNMENT: DAY1</vt:lpstr>
      <vt:lpstr>Day2 Agenda</vt:lpstr>
      <vt:lpstr>WORKING AGREEMENTS</vt:lpstr>
      <vt:lpstr>An Individual Experience of US Healthcare</vt:lpstr>
      <vt:lpstr>Individual Experience: Background</vt:lpstr>
      <vt:lpstr>Individual Experience: Searching and Visiting a Doctor </vt:lpstr>
      <vt:lpstr>Individual Experience: Ensuring the price of the Procedure</vt:lpstr>
      <vt:lpstr>Individual Experience: The Cost</vt:lpstr>
      <vt:lpstr>Day2 Agenda</vt:lpstr>
      <vt:lpstr>Group Learning: 10 mins</vt:lpstr>
      <vt:lpstr>ASSIGNMENT for Day 3</vt:lpstr>
      <vt:lpstr>Day 3 Agenda</vt:lpstr>
      <vt:lpstr>Day 4 Agenda</vt:lpstr>
      <vt:lpstr>ASSIGNMENT for Day 5: Cotiviti Products</vt:lpstr>
      <vt:lpstr>ASSIGNMENT for Day 5: Cotiviti Products</vt:lpstr>
      <vt:lpstr>Day 5 Agenda</vt:lpstr>
      <vt:lpstr>EXERCISE</vt:lpstr>
      <vt:lpstr>Factors of Happiness</vt:lpstr>
      <vt:lpstr>Cotiviti and Market Players</vt:lpstr>
      <vt:lpstr>How does Healthcare Data look like</vt:lpstr>
      <vt:lpstr>R&amp;D and Operations Analogy</vt:lpstr>
      <vt:lpstr>Day 6 Agenda</vt:lpstr>
      <vt:lpstr>Day 7 Agenda</vt:lpstr>
      <vt:lpstr>PowerPoint Presentation</vt:lpstr>
      <vt:lpstr>Day 9 Agenda</vt:lpstr>
      <vt:lpstr>ASSIGNMENT for Day 9 and further</vt:lpstr>
      <vt:lpstr>Learnings</vt:lpstr>
      <vt:lpstr>OPERATIONS  HIGH LEVEL FLOW</vt:lpstr>
      <vt:lpstr>Retrospective</vt:lpstr>
      <vt:lpstr>Revision Activity</vt:lpstr>
      <vt:lpstr>PowerPoint Presentation</vt:lpstr>
      <vt:lpstr>PowerPoint Presentation</vt:lpstr>
      <vt:lpstr>Day 3</vt:lpstr>
      <vt:lpstr>What we have learned so far…</vt:lpstr>
      <vt:lpstr>Today’s Agenda…</vt:lpstr>
      <vt:lpstr>Where the market is going…</vt:lpstr>
      <vt:lpstr>Technological Demand, Advancements and Challenges</vt:lpstr>
      <vt:lpstr>Further…</vt:lpstr>
      <vt:lpstr>REFERENCES</vt:lpstr>
      <vt:lpstr>TYPES OF HEALTH PLAN</vt:lpstr>
      <vt:lpstr>ACOs</vt:lpstr>
      <vt:lpstr>MY OWN EXPERIENCE</vt:lpstr>
      <vt:lpstr>RESEARCH</vt:lpstr>
      <vt:lpstr>KNOW OUR CLIENTS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Rimal, Bisheshta</dc:creator>
  <cp:lastModifiedBy>Rimal, Bisheshta</cp:lastModifiedBy>
  <cp:revision>1</cp:revision>
  <dcterms:created xsi:type="dcterms:W3CDTF">2021-11-19T17:06:08Z</dcterms:created>
  <dcterms:modified xsi:type="dcterms:W3CDTF">2021-11-19T17:06:50Z</dcterms:modified>
</cp:coreProperties>
</file>