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embeddedFontLst>
    <p:embeddedFont>
      <p:font typeface="Arial Black" panose="020B0A04020102020204" pitchFamily="34" charset="0"/>
      <p:regular r:id="rId12"/>
      <p:bold r:id="rId13"/>
    </p:embeddedFon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shnoirajat2/HP_Machine_Learning_hackath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subTitle" idx="1"/>
          </p:nvPr>
        </p:nvSpPr>
        <p:spPr>
          <a:xfrm>
            <a:off x="714348" y="1340768"/>
            <a:ext cx="6858048" cy="100013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rgbClr val="888888"/>
              </a:buClr>
              <a:buSzPct val="100000"/>
              <a:buNone/>
            </a:pPr>
            <a:endParaRPr sz="3600" b="1">
              <a:solidFill>
                <a:schemeClr val="dk1"/>
              </a:solidFill>
              <a:latin typeface="Arial Black"/>
              <a:ea typeface="Arial Black"/>
              <a:cs typeface="Arial Black"/>
              <a:sym typeface="Arial Black"/>
            </a:endParaRPr>
          </a:p>
          <a:p>
            <a:pPr marL="0" lvl="0" indent="0" algn="ctr" rtl="0">
              <a:spcBef>
                <a:spcPts val="612"/>
              </a:spcBef>
              <a:spcAft>
                <a:spcPts val="0"/>
              </a:spcAft>
              <a:buClr>
                <a:srgbClr val="888888"/>
              </a:buClr>
              <a:buSzPct val="100000"/>
              <a:buNone/>
            </a:pPr>
            <a:r>
              <a:rPr lang="en-US" sz="3600" b="1"/>
              <a:t>Machine Learning Hackathon CG 2022</a:t>
            </a:r>
            <a:endParaRPr/>
          </a:p>
        </p:txBody>
      </p:sp>
      <p:sp>
        <p:nvSpPr>
          <p:cNvPr id="85" name="Google Shape;85;p13"/>
          <p:cNvSpPr/>
          <p:nvPr/>
        </p:nvSpPr>
        <p:spPr>
          <a:xfrm>
            <a:off x="1793375" y="3717025"/>
            <a:ext cx="5712000" cy="1000200"/>
          </a:xfrm>
          <a:prstGeom prst="rect">
            <a:avLst/>
          </a:prstGeom>
          <a:noFill/>
          <a:ln>
            <a:noFill/>
          </a:ln>
        </p:spPr>
        <p:txBody>
          <a:bodyPr spcFirstLastPara="1" wrap="square" lIns="91425" tIns="45700" rIns="91425" bIns="45700" anchor="t" anchorCtr="0">
            <a:noAutofit/>
          </a:bodyPr>
          <a:lstStyle/>
          <a:p>
            <a:r>
              <a:rPr lang="en-US" sz="1600" b="1" i="0" u="none" strike="noStrike" cap="none" dirty="0">
                <a:solidFill>
                  <a:schemeClr val="tx1"/>
                </a:solidFill>
                <a:latin typeface="Calibri"/>
                <a:ea typeface="Calibri"/>
                <a:cs typeface="Calibri"/>
                <a:sym typeface="Calibri"/>
              </a:rPr>
              <a:t>Team Name - </a:t>
            </a:r>
            <a:r>
              <a:rPr lang="en-US" sz="1600" b="1" i="0" dirty="0">
                <a:solidFill>
                  <a:schemeClr val="tx1"/>
                </a:solidFill>
                <a:effectLst/>
                <a:latin typeface="Lato" panose="020F0502020204030203" pitchFamily="34" charset="0"/>
              </a:rPr>
              <a:t>Machine </a:t>
            </a:r>
            <a:r>
              <a:rPr lang="en-US" sz="1600" b="1" i="0" dirty="0" err="1">
                <a:solidFill>
                  <a:schemeClr val="tx1"/>
                </a:solidFill>
                <a:effectLst/>
                <a:latin typeface="Lato" panose="020F0502020204030203" pitchFamily="34" charset="0"/>
              </a:rPr>
              <a:t>unlearners</a:t>
            </a:r>
            <a:endParaRPr sz="1600" b="1" dirty="0">
              <a:solidFill>
                <a:schemeClr val="tx1"/>
              </a:solidFill>
            </a:endParaRPr>
          </a:p>
          <a:p>
            <a:pPr marL="0" marR="0" lvl="0" indent="0" algn="l" rtl="0">
              <a:spcBef>
                <a:spcPts val="0"/>
              </a:spcBef>
              <a:spcAft>
                <a:spcPts val="0"/>
              </a:spcAft>
              <a:buNone/>
            </a:pPr>
            <a:r>
              <a:rPr lang="en-US" sz="1600" b="1" dirty="0">
                <a:solidFill>
                  <a:schemeClr val="tx1"/>
                </a:solidFill>
                <a:latin typeface="Calibri"/>
                <a:ea typeface="Calibri"/>
                <a:cs typeface="Calibri"/>
                <a:sym typeface="Calibri"/>
              </a:rPr>
              <a:t>Team Leader Name - Rajat Bishnoi</a:t>
            </a:r>
            <a:endParaRPr sz="1600" b="1" dirty="0">
              <a:solidFill>
                <a:schemeClr val="tx1"/>
              </a:solidFill>
            </a:endParaRPr>
          </a:p>
          <a:p>
            <a:pPr marL="0" marR="0" lvl="0" indent="0" algn="l" rtl="0">
              <a:spcBef>
                <a:spcPts val="0"/>
              </a:spcBef>
              <a:spcAft>
                <a:spcPts val="0"/>
              </a:spcAft>
              <a:buNone/>
            </a:pPr>
            <a:r>
              <a:rPr lang="en-US" sz="1600" b="1" dirty="0">
                <a:solidFill>
                  <a:schemeClr val="tx1"/>
                </a:solidFill>
                <a:latin typeface="Calibri"/>
                <a:ea typeface="Calibri"/>
                <a:cs typeface="Calibri"/>
                <a:sym typeface="Calibri"/>
              </a:rPr>
              <a:t>Team Leader Email Address - bishnoirajat2@gmail.com</a:t>
            </a:r>
            <a:endParaRPr sz="1600" b="1" dirty="0">
              <a:solidFill>
                <a:schemeClr val="tx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a:stretch/>
        </p:blipFill>
        <p:spPr>
          <a:xfrm>
            <a:off x="7991797" y="260648"/>
            <a:ext cx="828675" cy="81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285725" y="1276191"/>
            <a:ext cx="8520600" cy="38880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r>
              <a:rPr lang="en-US" sz="2400" b="1">
                <a:solidFill>
                  <a:schemeClr val="dk1"/>
                </a:solidFill>
                <a:latin typeface="Verdana"/>
                <a:ea typeface="Verdana"/>
                <a:cs typeface="Verdana"/>
                <a:sym typeface="Verdana"/>
              </a:rPr>
              <a:t>Brief description of the problem at hand:</a:t>
            </a:r>
            <a:endParaRPr sz="2400" b="1">
              <a:solidFill>
                <a:schemeClr val="dk1"/>
              </a:solidFill>
              <a:latin typeface="Verdana"/>
              <a:ea typeface="Verdana"/>
              <a:cs typeface="Verdana"/>
              <a:sym typeface="Verdana"/>
            </a:endParaRPr>
          </a:p>
          <a:p>
            <a:pPr marL="0" marR="0" lvl="0" indent="0" algn="l" rtl="0">
              <a:spcBef>
                <a:spcPts val="0"/>
              </a:spcBef>
              <a:spcAft>
                <a:spcPts val="0"/>
              </a:spcAft>
              <a:buNone/>
            </a:pPr>
            <a:endParaRPr sz="1600">
              <a:solidFill>
                <a:schemeClr val="dk1"/>
              </a:solidFill>
              <a:latin typeface="Verdana"/>
              <a:ea typeface="Verdana"/>
              <a:cs typeface="Verdana"/>
              <a:sym typeface="Verdana"/>
            </a:endParaRPr>
          </a:p>
          <a:p>
            <a:pPr marL="457200" marR="0" lvl="0" indent="-342900" algn="l" rtl="0">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The Problem is related to the concern of increasing phishing attacks.</a:t>
            </a:r>
            <a:endParaRPr sz="1800">
              <a:solidFill>
                <a:schemeClr val="dk1"/>
              </a:solidFill>
              <a:latin typeface="Verdana"/>
              <a:ea typeface="Verdana"/>
              <a:cs typeface="Verdana"/>
              <a:sym typeface="Verdana"/>
            </a:endParaRPr>
          </a:p>
          <a:p>
            <a:pPr marL="457200" marR="0" lvl="0" indent="0" algn="l" rtl="0">
              <a:spcBef>
                <a:spcPts val="0"/>
              </a:spcBef>
              <a:spcAft>
                <a:spcPts val="0"/>
              </a:spcAft>
              <a:buNone/>
            </a:pPr>
            <a:endParaRPr sz="1800">
              <a:solidFill>
                <a:schemeClr val="dk1"/>
              </a:solidFill>
              <a:latin typeface="Verdana"/>
              <a:ea typeface="Verdana"/>
              <a:cs typeface="Verdana"/>
              <a:sym typeface="Verdana"/>
            </a:endParaRPr>
          </a:p>
          <a:p>
            <a:pPr marL="457200" marR="0" lvl="0" indent="-342900" algn="l" rtl="0">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We have to read the data and create a model based on the data analysis to identify if the website is legitimate or not</a:t>
            </a:r>
            <a:endParaRPr sz="1800">
              <a:solidFill>
                <a:schemeClr val="dk1"/>
              </a:solidFill>
              <a:latin typeface="Verdana"/>
              <a:ea typeface="Verdana"/>
              <a:cs typeface="Verdana"/>
              <a:sym typeface="Verdana"/>
            </a:endParaRPr>
          </a:p>
          <a:p>
            <a:pPr marL="457200" marR="0" lvl="0" indent="0" algn="l" rtl="0">
              <a:spcBef>
                <a:spcPts val="0"/>
              </a:spcBef>
              <a:spcAft>
                <a:spcPts val="0"/>
              </a:spcAft>
              <a:buNone/>
            </a:pPr>
            <a:endParaRPr sz="1800">
              <a:solidFill>
                <a:schemeClr val="dk1"/>
              </a:solidFill>
              <a:latin typeface="Verdana"/>
              <a:ea typeface="Verdana"/>
              <a:cs typeface="Verdana"/>
              <a:sym typeface="Verdana"/>
            </a:endParaRPr>
          </a:p>
          <a:p>
            <a:pPr marL="457200" marR="0" lvl="0" indent="-342900" algn="l" rtl="0">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Dataset consists of 30 features of a phishing website with values (1-,0,1)</a:t>
            </a:r>
            <a:endParaRPr sz="1800">
              <a:solidFill>
                <a:schemeClr val="dk1"/>
              </a:solidFill>
              <a:latin typeface="Verdana"/>
              <a:ea typeface="Verdana"/>
              <a:cs typeface="Verdana"/>
              <a:sym typeface="Verdana"/>
            </a:endParaRPr>
          </a:p>
          <a:p>
            <a:pPr marL="457200" marR="0" lvl="0" indent="0" algn="l" rtl="0">
              <a:spcBef>
                <a:spcPts val="0"/>
              </a:spcBef>
              <a:spcAft>
                <a:spcPts val="0"/>
              </a:spcAft>
              <a:buNone/>
            </a:pPr>
            <a:r>
              <a:rPr lang="en-US" sz="1800">
                <a:solidFill>
                  <a:schemeClr val="dk1"/>
                </a:solidFill>
                <a:latin typeface="Verdana"/>
                <a:ea typeface="Verdana"/>
                <a:cs typeface="Verdana"/>
                <a:sym typeface="Verdana"/>
              </a:rPr>
              <a:t>where,  1 represents the legitimate</a:t>
            </a:r>
            <a:endParaRPr sz="1800">
              <a:solidFill>
                <a:schemeClr val="dk1"/>
              </a:solidFill>
              <a:latin typeface="Verdana"/>
              <a:ea typeface="Verdana"/>
              <a:cs typeface="Verdana"/>
              <a:sym typeface="Verdana"/>
            </a:endParaRPr>
          </a:p>
          <a:p>
            <a:pPr marL="457200" marR="0" lvl="0" indent="0" algn="l" rtl="0">
              <a:spcBef>
                <a:spcPts val="0"/>
              </a:spcBef>
              <a:spcAft>
                <a:spcPts val="0"/>
              </a:spcAft>
              <a:buNone/>
            </a:pPr>
            <a:r>
              <a:rPr lang="en-US" sz="1800">
                <a:solidFill>
                  <a:schemeClr val="dk1"/>
                </a:solidFill>
                <a:latin typeface="Verdana"/>
                <a:ea typeface="Verdana"/>
                <a:cs typeface="Verdana"/>
                <a:sym typeface="Verdana"/>
              </a:rPr>
              <a:t>	     0 represents suspicious</a:t>
            </a:r>
            <a:endParaRPr sz="1800">
              <a:solidFill>
                <a:schemeClr val="dk1"/>
              </a:solidFill>
              <a:latin typeface="Verdana"/>
              <a:ea typeface="Verdana"/>
              <a:cs typeface="Verdana"/>
              <a:sym typeface="Verdana"/>
            </a:endParaRPr>
          </a:p>
          <a:p>
            <a:pPr marL="457200" marR="0" lvl="0" indent="0" algn="l" rtl="0">
              <a:spcBef>
                <a:spcPts val="0"/>
              </a:spcBef>
              <a:spcAft>
                <a:spcPts val="0"/>
              </a:spcAft>
              <a:buNone/>
            </a:pPr>
            <a:r>
              <a:rPr lang="en-US" sz="1800">
                <a:solidFill>
                  <a:schemeClr val="dk1"/>
                </a:solidFill>
                <a:latin typeface="Verdana"/>
                <a:ea typeface="Verdana"/>
                <a:cs typeface="Verdana"/>
                <a:sym typeface="Verdana"/>
              </a:rPr>
              <a:t>	    -1 represents phishing</a:t>
            </a:r>
            <a:endParaRPr sz="1800">
              <a:solidFill>
                <a:schemeClr val="dk1"/>
              </a:solidFill>
              <a:latin typeface="Verdana"/>
              <a:ea typeface="Verdana"/>
              <a:cs typeface="Verdana"/>
              <a:sym typeface="Verdana"/>
            </a:endParaRPr>
          </a:p>
        </p:txBody>
      </p:sp>
      <p:pic>
        <p:nvPicPr>
          <p:cNvPr id="92" name="Google Shape;92;p14"/>
          <p:cNvPicPr preferRelativeResize="0"/>
          <p:nvPr/>
        </p:nvPicPr>
        <p:blipFill rotWithShape="1">
          <a:blip r:embed="rId3">
            <a:alphaModFix/>
          </a:blip>
          <a:srcRect/>
          <a:stretch/>
        </p:blipFill>
        <p:spPr>
          <a:xfrm>
            <a:off x="7991797" y="260648"/>
            <a:ext cx="828675" cy="81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357150" y="857179"/>
            <a:ext cx="8520600" cy="513066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2400"/>
              <a:buFont typeface="Verdana"/>
              <a:buNone/>
            </a:pPr>
            <a:r>
              <a:rPr lang="en-US" sz="2400" b="1" i="0" u="none" strike="noStrike" cap="none" dirty="0">
                <a:solidFill>
                  <a:schemeClr val="dk1"/>
                </a:solidFill>
                <a:latin typeface="Verdana"/>
                <a:ea typeface="Verdana"/>
                <a:cs typeface="Verdana"/>
                <a:sym typeface="Verdana"/>
              </a:rPr>
              <a:t>Solution proposed and description:</a:t>
            </a:r>
          </a:p>
          <a:p>
            <a:pPr marL="0" marR="0" lvl="0" indent="0" algn="l" rtl="0">
              <a:lnSpc>
                <a:spcPct val="115000"/>
              </a:lnSpc>
              <a:spcBef>
                <a:spcPts val="0"/>
              </a:spcBef>
              <a:spcAft>
                <a:spcPts val="0"/>
              </a:spcAft>
              <a:buClr>
                <a:schemeClr val="dk1"/>
              </a:buClr>
              <a:buSzPts val="2400"/>
              <a:buFont typeface="Verdana"/>
              <a:buNone/>
            </a:pPr>
            <a:endParaRPr lang="en-US" sz="2400" b="1" dirty="0">
              <a:solidFill>
                <a:schemeClr val="dk1"/>
              </a:solidFill>
              <a:latin typeface="Verdana"/>
              <a:ea typeface="Verdana"/>
              <a:cs typeface="Verdana"/>
              <a:sym typeface="Verdana"/>
            </a:endParaRPr>
          </a:p>
          <a:p>
            <a:pPr marL="285750" marR="0" lvl="0" indent="-285750" algn="l" rtl="0">
              <a:lnSpc>
                <a:spcPct val="115000"/>
              </a:lnSpc>
              <a:spcBef>
                <a:spcPts val="0"/>
              </a:spcBef>
              <a:spcAft>
                <a:spcPts val="0"/>
              </a:spcAft>
              <a:buClr>
                <a:schemeClr val="dk1"/>
              </a:buClr>
              <a:buSzPts val="2400"/>
              <a:buFontTx/>
              <a:buChar char="-"/>
            </a:pPr>
            <a:r>
              <a:rPr lang="en-US" sz="1800" dirty="0">
                <a:solidFill>
                  <a:schemeClr val="dk1"/>
                </a:solidFill>
                <a:latin typeface="Verdana"/>
                <a:ea typeface="Verdana"/>
                <a:cs typeface="Verdana"/>
                <a:sym typeface="Verdana"/>
              </a:rPr>
              <a:t>As this is a classification problem, so we can apply any model for classification like Neural nets, SVM, KNN, Ensemble methods, etc.</a:t>
            </a:r>
          </a:p>
          <a:p>
            <a:pPr marL="285750" marR="0" lvl="0" indent="-285750" algn="l" rtl="0">
              <a:lnSpc>
                <a:spcPct val="115000"/>
              </a:lnSpc>
              <a:spcBef>
                <a:spcPts val="0"/>
              </a:spcBef>
              <a:spcAft>
                <a:spcPts val="0"/>
              </a:spcAft>
              <a:buClr>
                <a:schemeClr val="dk1"/>
              </a:buClr>
              <a:buSzPts val="2400"/>
              <a:buFontTx/>
              <a:buChar char="-"/>
            </a:pPr>
            <a:r>
              <a:rPr lang="en-US" sz="1800" dirty="0">
                <a:solidFill>
                  <a:schemeClr val="dk1"/>
                </a:solidFill>
                <a:latin typeface="Verdana"/>
                <a:ea typeface="Verdana"/>
                <a:cs typeface="Verdana"/>
                <a:sym typeface="Verdana"/>
              </a:rPr>
              <a:t>We have applied Gradient Boosting Classifier on this dataset to train.</a:t>
            </a:r>
          </a:p>
          <a:p>
            <a:pPr marL="285750" marR="0" lvl="0" indent="-285750" algn="l" rtl="0">
              <a:lnSpc>
                <a:spcPct val="115000"/>
              </a:lnSpc>
              <a:spcBef>
                <a:spcPts val="0"/>
              </a:spcBef>
              <a:spcAft>
                <a:spcPts val="0"/>
              </a:spcAft>
              <a:buClr>
                <a:schemeClr val="dk1"/>
              </a:buClr>
              <a:buSzPts val="2400"/>
              <a:buFontTx/>
              <a:buChar char="-"/>
            </a:pPr>
            <a:r>
              <a:rPr lang="en-US" sz="1800" dirty="0">
                <a:solidFill>
                  <a:schemeClr val="dk1"/>
                </a:solidFill>
                <a:latin typeface="Verdana"/>
                <a:ea typeface="Verdana"/>
                <a:cs typeface="Verdana"/>
                <a:sym typeface="Verdana"/>
              </a:rPr>
              <a:t>Gradient Boosting Classifier:-</a:t>
            </a:r>
            <a:r>
              <a:rPr lang="en-US" sz="1800" dirty="0">
                <a:solidFill>
                  <a:schemeClr val="tx1"/>
                </a:solidFill>
                <a:latin typeface="Verdana" panose="020B0604030504040204" pitchFamily="34" charset="0"/>
                <a:ea typeface="Verdana" panose="020B0604030504040204" pitchFamily="34" charset="0"/>
                <a:cs typeface="Verdana"/>
                <a:sym typeface="Verdana"/>
              </a:rPr>
              <a:t> It is just a</a:t>
            </a:r>
            <a:r>
              <a:rPr lang="en-US" sz="1800" b="0" i="0" dirty="0">
                <a:solidFill>
                  <a:schemeClr val="tx1"/>
                </a:solidFill>
                <a:effectLst/>
                <a:latin typeface="Verdana" panose="020B0604030504040204" pitchFamily="34" charset="0"/>
                <a:ea typeface="Verdana" panose="020B0604030504040204" pitchFamily="34" charset="0"/>
              </a:rPr>
              <a:t> </a:t>
            </a:r>
            <a:r>
              <a:rPr lang="en-US" sz="1800" b="0" i="0" dirty="0" err="1">
                <a:solidFill>
                  <a:schemeClr val="tx1"/>
                </a:solidFill>
                <a:effectLst/>
                <a:latin typeface="Verdana" panose="020B0604030504040204" pitchFamily="34" charset="0"/>
                <a:ea typeface="Verdana" panose="020B0604030504040204" pitchFamily="34" charset="0"/>
              </a:rPr>
              <a:t>AdaBoosting</a:t>
            </a:r>
            <a:r>
              <a:rPr lang="en-US" sz="1800" b="0" i="0" dirty="0">
                <a:solidFill>
                  <a:schemeClr val="tx1"/>
                </a:solidFill>
                <a:effectLst/>
                <a:latin typeface="Verdana" panose="020B0604030504040204" pitchFamily="34" charset="0"/>
                <a:ea typeface="Verdana" panose="020B0604030504040204" pitchFamily="34" charset="0"/>
              </a:rPr>
              <a:t> method combined with weighted minimization, after which the classifiers and weighted inputs are recalculated. The objective of Gradient Boosting classifiers is to minimize the loss, or the difference between the actual class value of the training example and the predicted class value. It isn't required to understand the process for reducing the classifier's loss, but it operates similarly to </a:t>
            </a:r>
            <a:r>
              <a:rPr lang="en-US" sz="1800" b="0" i="0" u="none" strike="noStrike" dirty="0">
                <a:solidFill>
                  <a:schemeClr val="tx1"/>
                </a:solidFill>
                <a:effectLst/>
                <a:latin typeface="Verdana" panose="020B0604030504040204" pitchFamily="34" charset="0"/>
                <a:ea typeface="Verdana" panose="020B0604030504040204" pitchFamily="34" charset="0"/>
              </a:rPr>
              <a:t>gradient descent </a:t>
            </a:r>
            <a:r>
              <a:rPr lang="en-US" sz="1800" b="0" i="0" dirty="0">
                <a:solidFill>
                  <a:schemeClr val="tx1"/>
                </a:solidFill>
                <a:effectLst/>
                <a:latin typeface="Verdana" panose="020B0604030504040204" pitchFamily="34" charset="0"/>
                <a:ea typeface="Verdana" panose="020B0604030504040204" pitchFamily="34" charset="0"/>
              </a:rPr>
              <a:t>in a neural network.</a:t>
            </a:r>
            <a:endParaRPr sz="1800" dirty="0">
              <a:solidFill>
                <a:schemeClr val="tx1"/>
              </a:solidFill>
              <a:latin typeface="Verdana" panose="020B0604030504040204" pitchFamily="34" charset="0"/>
              <a:ea typeface="Verdana" panose="020B0604030504040204" pitchFamily="34" charset="0"/>
              <a:cs typeface="Verdana"/>
              <a:sym typeface="Verdana"/>
            </a:endParaRPr>
          </a:p>
          <a:p>
            <a:pPr marL="0" marR="0" lvl="0" indent="0" algn="l" rtl="0">
              <a:lnSpc>
                <a:spcPct val="115000"/>
              </a:lnSpc>
              <a:spcBef>
                <a:spcPts val="0"/>
              </a:spcBef>
              <a:spcAft>
                <a:spcPts val="0"/>
              </a:spcAft>
              <a:buClr>
                <a:schemeClr val="dk1"/>
              </a:buClr>
              <a:buSzPts val="2400"/>
              <a:buFont typeface="Verdana"/>
              <a:buNone/>
            </a:pPr>
            <a:br>
              <a:rPr lang="en-US" sz="2400" b="1" i="0" u="none" strike="noStrike" cap="none" dirty="0">
                <a:solidFill>
                  <a:schemeClr val="dk1"/>
                </a:solidFill>
                <a:latin typeface="Verdana"/>
                <a:ea typeface="Verdana"/>
                <a:cs typeface="Verdana"/>
                <a:sym typeface="Verdana"/>
              </a:rPr>
            </a:br>
            <a:endParaRPr sz="2400" b="0" i="0" u="none" strike="noStrike" cap="none" dirty="0">
              <a:solidFill>
                <a:schemeClr val="dk1"/>
              </a:solidFill>
              <a:latin typeface="Calibri"/>
              <a:ea typeface="Calibri"/>
              <a:cs typeface="Calibri"/>
              <a:sym typeface="Calibri"/>
            </a:endParaRPr>
          </a:p>
        </p:txBody>
      </p:sp>
      <p:pic>
        <p:nvPicPr>
          <p:cNvPr id="98" name="Google Shape;98;p15"/>
          <p:cNvPicPr preferRelativeResize="0"/>
          <p:nvPr/>
        </p:nvPicPr>
        <p:blipFill rotWithShape="1">
          <a:blip r:embed="rId3">
            <a:alphaModFix/>
          </a:blip>
          <a:srcRect/>
          <a:stretch/>
        </p:blipFill>
        <p:spPr>
          <a:xfrm>
            <a:off x="7956376" y="233586"/>
            <a:ext cx="828675" cy="81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285725" y="928701"/>
            <a:ext cx="8520600" cy="34884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n-US" sz="2400" b="1" i="0" u="none" strike="noStrike" cap="none" dirty="0">
                <a:solidFill>
                  <a:schemeClr val="dk1"/>
                </a:solidFill>
                <a:latin typeface="Verdana"/>
                <a:ea typeface="Verdana"/>
                <a:cs typeface="Verdana"/>
                <a:sym typeface="Verdana"/>
              </a:rPr>
              <a:t>Technology/Tool Stack Used:</a:t>
            </a:r>
            <a:endParaRPr sz="2400" b="1" i="0" u="none" strike="noStrike" cap="none"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endParaRPr sz="1800" b="1"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Verdana"/>
                <a:ea typeface="Verdana"/>
                <a:cs typeface="Verdana"/>
                <a:sym typeface="Verdana"/>
              </a:rPr>
              <a:t>We have used </a:t>
            </a:r>
            <a:r>
              <a:rPr lang="en-US" sz="1800" dirty="0" err="1">
                <a:solidFill>
                  <a:schemeClr val="dk1"/>
                </a:solidFill>
                <a:latin typeface="Verdana"/>
                <a:ea typeface="Verdana"/>
                <a:cs typeface="Verdana"/>
                <a:sym typeface="Verdana"/>
              </a:rPr>
              <a:t>Jupyter</a:t>
            </a:r>
            <a:r>
              <a:rPr lang="en-US" sz="1800" dirty="0">
                <a:solidFill>
                  <a:schemeClr val="dk1"/>
                </a:solidFill>
                <a:latin typeface="Verdana"/>
                <a:ea typeface="Verdana"/>
                <a:cs typeface="Verdana"/>
                <a:sym typeface="Verdana"/>
              </a:rPr>
              <a:t> Notebook to write and run our code</a:t>
            </a:r>
            <a:endParaRPr sz="1800"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Verdana"/>
                <a:ea typeface="Verdana"/>
                <a:cs typeface="Verdana"/>
                <a:sym typeface="Verdana"/>
              </a:rPr>
              <a:t>We used the following packages and libraries for the analysis:-</a:t>
            </a:r>
          </a:p>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Verdana"/>
                <a:ea typeface="Verdana"/>
                <a:cs typeface="Verdana"/>
                <a:sym typeface="Verdana"/>
              </a:rPr>
              <a:t>- </a:t>
            </a:r>
            <a:r>
              <a:rPr lang="en-US" sz="1800" dirty="0" err="1">
                <a:solidFill>
                  <a:schemeClr val="dk1"/>
                </a:solidFill>
                <a:latin typeface="Verdana"/>
                <a:ea typeface="Verdana"/>
                <a:cs typeface="Verdana"/>
                <a:sym typeface="Verdana"/>
              </a:rPr>
              <a:t>Numpy</a:t>
            </a:r>
            <a:endParaRPr sz="1800"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Verdana"/>
                <a:ea typeface="Verdana"/>
                <a:cs typeface="Verdana"/>
                <a:sym typeface="Verdana"/>
              </a:rPr>
              <a:t>- Pandas</a:t>
            </a:r>
            <a:endParaRPr sz="1800" dirty="0">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Verdana"/>
                <a:ea typeface="Verdana"/>
                <a:cs typeface="Verdana"/>
                <a:sym typeface="Verdana"/>
              </a:rPr>
              <a:t>- </a:t>
            </a:r>
            <a:r>
              <a:rPr lang="en-US" sz="1800" dirty="0" err="1">
                <a:solidFill>
                  <a:schemeClr val="dk1"/>
                </a:solidFill>
                <a:latin typeface="Verdana"/>
                <a:ea typeface="Verdana"/>
                <a:cs typeface="Verdana"/>
                <a:sym typeface="Verdana"/>
              </a:rPr>
              <a:t>Sklearn</a:t>
            </a:r>
            <a:endParaRPr sz="1800" b="0" i="0" u="none" strike="noStrike" cap="none" dirty="0">
              <a:solidFill>
                <a:schemeClr val="dk1"/>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a:stretch/>
        </p:blipFill>
        <p:spPr>
          <a:xfrm>
            <a:off x="8063805" y="188640"/>
            <a:ext cx="828675" cy="8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285720" y="928670"/>
            <a:ext cx="8520600" cy="4547898"/>
          </a:xfrm>
          <a:prstGeom prst="rect">
            <a:avLst/>
          </a:prstGeom>
          <a:noFill/>
          <a:ln>
            <a:noFill/>
          </a:ln>
        </p:spPr>
        <p:txBody>
          <a:bodyPr spcFirstLastPara="1" wrap="square" lIns="91425" tIns="91425" rIns="91425" bIns="91425" anchor="t" anchorCtr="0">
            <a:normAutofit fontScale="97500"/>
          </a:bodyPr>
          <a:lstStyle/>
          <a:p>
            <a:pPr marL="0" marR="0" lvl="0" indent="0" algn="l" rtl="0">
              <a:lnSpc>
                <a:spcPct val="115000"/>
              </a:lnSpc>
              <a:spcBef>
                <a:spcPts val="0"/>
              </a:spcBef>
              <a:spcAft>
                <a:spcPts val="0"/>
              </a:spcAft>
              <a:buClr>
                <a:schemeClr val="dk1"/>
              </a:buClr>
              <a:buSzPct val="45833"/>
              <a:buFont typeface="Arial"/>
              <a:buNone/>
            </a:pPr>
            <a:r>
              <a:rPr lang="en-US" sz="2400" b="1" i="0" u="none" strike="noStrike" cap="none" dirty="0">
                <a:solidFill>
                  <a:srgbClr val="1D1D1D"/>
                </a:solidFill>
                <a:latin typeface="Verdana"/>
                <a:ea typeface="Verdana"/>
                <a:cs typeface="Verdana"/>
                <a:sym typeface="Verdana"/>
              </a:rPr>
              <a:t>Approach:</a:t>
            </a:r>
          </a:p>
          <a:p>
            <a:pPr marL="0" marR="0" lvl="0" indent="0" algn="l" rtl="0">
              <a:lnSpc>
                <a:spcPct val="115000"/>
              </a:lnSpc>
              <a:spcBef>
                <a:spcPts val="0"/>
              </a:spcBef>
              <a:spcAft>
                <a:spcPts val="0"/>
              </a:spcAft>
              <a:buClr>
                <a:schemeClr val="dk1"/>
              </a:buClr>
              <a:buSzPct val="45833"/>
              <a:buFont typeface="Arial"/>
              <a:buNone/>
            </a:pPr>
            <a:endParaRPr lang="en-US" sz="2400" b="1" i="0" u="none" strike="noStrike" cap="none" dirty="0">
              <a:solidFill>
                <a:srgbClr val="1D1D1D"/>
              </a:solidFill>
              <a:latin typeface="Verdana"/>
              <a:ea typeface="Verdana"/>
              <a:cs typeface="Verdana"/>
              <a:sym typeface="Verdana"/>
            </a:endParaRPr>
          </a:p>
          <a:p>
            <a:pPr marL="285750" marR="0" lvl="0" indent="-285750" algn="l" rtl="0">
              <a:lnSpc>
                <a:spcPct val="115000"/>
              </a:lnSpc>
              <a:spcBef>
                <a:spcPts val="0"/>
              </a:spcBef>
              <a:spcAft>
                <a:spcPts val="0"/>
              </a:spcAft>
              <a:buClr>
                <a:schemeClr val="dk1"/>
              </a:buClr>
              <a:buSzPct val="45833"/>
              <a:buFontTx/>
              <a:buChar char="-"/>
            </a:pPr>
            <a:r>
              <a:rPr lang="en-US" sz="1800" i="0" u="none" strike="noStrike" cap="none" dirty="0">
                <a:solidFill>
                  <a:srgbClr val="1D1D1D"/>
                </a:solidFill>
                <a:latin typeface="Verdana"/>
                <a:ea typeface="Verdana"/>
                <a:cs typeface="Verdana"/>
                <a:sym typeface="Verdana"/>
              </a:rPr>
              <a:t>After loading the dataset, I applied Normalization on the train and test dataset.</a:t>
            </a:r>
          </a:p>
          <a:p>
            <a:pPr marL="285750" marR="0" lvl="0" indent="-285750" algn="l" rtl="0">
              <a:lnSpc>
                <a:spcPct val="115000"/>
              </a:lnSpc>
              <a:spcBef>
                <a:spcPts val="0"/>
              </a:spcBef>
              <a:spcAft>
                <a:spcPts val="0"/>
              </a:spcAft>
              <a:buClr>
                <a:schemeClr val="dk1"/>
              </a:buClr>
              <a:buSzPct val="45833"/>
              <a:buFontTx/>
              <a:buChar char="-"/>
            </a:pPr>
            <a:r>
              <a:rPr lang="en-US" sz="1800" dirty="0">
                <a:solidFill>
                  <a:srgbClr val="1D1D1D"/>
                </a:solidFill>
                <a:latin typeface="Verdana"/>
                <a:ea typeface="Verdana"/>
                <a:cs typeface="Verdana"/>
                <a:sym typeface="Verdana"/>
              </a:rPr>
              <a:t>Then, I used Cross-validation</a:t>
            </a:r>
            <a:r>
              <a:rPr lang="en-US" sz="1800" i="0" u="none" strike="noStrike" cap="none" dirty="0">
                <a:solidFill>
                  <a:srgbClr val="1D1D1D"/>
                </a:solidFill>
                <a:latin typeface="Verdana"/>
                <a:ea typeface="Verdana"/>
                <a:cs typeface="Verdana"/>
                <a:sym typeface="Verdana"/>
              </a:rPr>
              <a:t> to find best parameters for the Gradient Boosting Classifier, then I trained my model on these parameters.</a:t>
            </a:r>
          </a:p>
          <a:p>
            <a:pPr marL="285750" marR="0" lvl="0" indent="-285750" algn="l" rtl="0">
              <a:lnSpc>
                <a:spcPct val="115000"/>
              </a:lnSpc>
              <a:spcBef>
                <a:spcPts val="0"/>
              </a:spcBef>
              <a:spcAft>
                <a:spcPts val="0"/>
              </a:spcAft>
              <a:buClr>
                <a:schemeClr val="dk1"/>
              </a:buClr>
              <a:buSzPct val="45833"/>
              <a:buFontTx/>
              <a:buChar char="-"/>
            </a:pPr>
            <a:r>
              <a:rPr lang="en-US" sz="1800" i="0" u="none" strike="noStrike" cap="none" dirty="0">
                <a:solidFill>
                  <a:srgbClr val="1D1D1D"/>
                </a:solidFill>
                <a:latin typeface="Verdana"/>
                <a:ea typeface="Verdana"/>
                <a:cs typeface="Verdana"/>
                <a:sym typeface="Verdana"/>
              </a:rPr>
              <a:t>After this step, I just used </a:t>
            </a:r>
            <a:r>
              <a:rPr lang="en-US" sz="1800" i="0" u="none" strike="noStrike" cap="none" dirty="0" err="1">
                <a:solidFill>
                  <a:srgbClr val="1D1D1D"/>
                </a:solidFill>
                <a:latin typeface="Verdana"/>
                <a:ea typeface="Verdana"/>
                <a:cs typeface="Verdana"/>
                <a:sym typeface="Verdana"/>
              </a:rPr>
              <a:t>mode</a:t>
            </a:r>
            <a:r>
              <a:rPr lang="en-US" sz="1800" dirty="0" err="1">
                <a:solidFill>
                  <a:srgbClr val="1D1D1D"/>
                </a:solidFill>
                <a:latin typeface="Verdana"/>
                <a:ea typeface="Verdana"/>
                <a:cs typeface="Verdana"/>
                <a:sym typeface="Verdana"/>
              </a:rPr>
              <a:t>l.predict</a:t>
            </a:r>
            <a:r>
              <a:rPr lang="en-US" sz="1800" dirty="0">
                <a:solidFill>
                  <a:srgbClr val="1D1D1D"/>
                </a:solidFill>
                <a:latin typeface="Verdana"/>
                <a:ea typeface="Verdana"/>
                <a:cs typeface="Verdana"/>
                <a:sym typeface="Verdana"/>
              </a:rPr>
              <a:t>() to make predictions on Test Data and converted the data and saved it as a csv file format specifies in the problem statement.</a:t>
            </a:r>
            <a:endParaRPr sz="1800" i="0" u="none" strike="noStrike" cap="none" dirty="0">
              <a:solidFill>
                <a:srgbClr val="1D1D1D"/>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ct val="100000"/>
              <a:buFont typeface="Calibri"/>
              <a:buNone/>
            </a:pPr>
            <a:endParaRPr sz="4400" b="0" i="0" u="none" strike="noStrike" cap="none" dirty="0">
              <a:solidFill>
                <a:schemeClr val="dk1"/>
              </a:solidFill>
              <a:latin typeface="Calibri"/>
              <a:ea typeface="Calibri"/>
              <a:cs typeface="Calibri"/>
              <a:sym typeface="Calibri"/>
            </a:endParaRPr>
          </a:p>
        </p:txBody>
      </p:sp>
      <p:sp>
        <p:nvSpPr>
          <p:cNvPr id="110" name="Google Shape;110;p17"/>
          <p:cNvSpPr txBox="1"/>
          <p:nvPr/>
        </p:nvSpPr>
        <p:spPr>
          <a:xfrm>
            <a:off x="251520" y="4728508"/>
            <a:ext cx="8520600" cy="572700"/>
          </a:xfrm>
          <a:prstGeom prst="rect">
            <a:avLst/>
          </a:prstGeom>
          <a:noFill/>
          <a:ln>
            <a:noFill/>
          </a:ln>
        </p:spPr>
        <p:txBody>
          <a:bodyPr spcFirstLastPara="1" wrap="square" lIns="91425" tIns="91425" rIns="91425" bIns="91425" anchor="t" anchorCtr="0">
            <a:normAutofit fontScale="67500" lnSpcReduction="20000"/>
          </a:bodyPr>
          <a:lstStyle/>
          <a:p>
            <a:pPr marL="0" marR="0" lvl="0" indent="0" algn="l" rtl="0">
              <a:lnSpc>
                <a:spcPct val="10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pic>
        <p:nvPicPr>
          <p:cNvPr id="111" name="Google Shape;111;p17"/>
          <p:cNvPicPr preferRelativeResize="0"/>
          <p:nvPr/>
        </p:nvPicPr>
        <p:blipFill rotWithShape="1">
          <a:blip r:embed="rId3">
            <a:alphaModFix/>
          </a:blip>
          <a:srcRect/>
          <a:stretch/>
        </p:blipFill>
        <p:spPr>
          <a:xfrm>
            <a:off x="8063805" y="188640"/>
            <a:ext cx="828675" cy="81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285720" y="1352167"/>
            <a:ext cx="8520600" cy="4635677"/>
          </a:xfrm>
          <a:prstGeom prst="rect">
            <a:avLst/>
          </a:prstGeom>
          <a:noFill/>
          <a:ln>
            <a:noFill/>
          </a:ln>
        </p:spPr>
        <p:txBody>
          <a:bodyPr spcFirstLastPara="1" wrap="square" lIns="91425" tIns="91425" rIns="91425" bIns="91425" anchor="t" anchorCtr="0">
            <a:normAutofit fontScale="97500"/>
          </a:bodyPr>
          <a:lstStyle/>
          <a:p>
            <a:pPr marL="0" marR="0" lvl="0" indent="0" algn="l" rtl="0">
              <a:lnSpc>
                <a:spcPct val="115000"/>
              </a:lnSpc>
              <a:spcBef>
                <a:spcPts val="0"/>
              </a:spcBef>
              <a:spcAft>
                <a:spcPts val="0"/>
              </a:spcAft>
              <a:buClr>
                <a:schemeClr val="dk1"/>
              </a:buClr>
              <a:buSzPct val="45833"/>
              <a:buFont typeface="Arial"/>
              <a:buNone/>
            </a:pPr>
            <a:r>
              <a:rPr lang="en-US" sz="2400" b="1" i="0" u="none" strike="noStrike" cap="none">
                <a:solidFill>
                  <a:schemeClr val="dk1"/>
                </a:solidFill>
                <a:latin typeface="Verdana"/>
                <a:ea typeface="Verdana"/>
                <a:cs typeface="Verdana"/>
                <a:sym typeface="Verdana"/>
              </a:rPr>
              <a:t>Execution Demo(Video/Screenshots) </a:t>
            </a:r>
            <a:r>
              <a:rPr lang="en-US" sz="2400" b="1">
                <a:solidFill>
                  <a:schemeClr val="dk1"/>
                </a:solidFill>
                <a:latin typeface="Verdana"/>
                <a:ea typeface="Verdana"/>
                <a:cs typeface="Verdana"/>
                <a:sym typeface="Verdana"/>
              </a:rPr>
              <a:t>of the solution</a:t>
            </a:r>
            <a:r>
              <a:rPr lang="en-US" sz="2400" b="1" i="0" u="none" strike="noStrike" cap="none">
                <a:solidFill>
                  <a:schemeClr val="dk1"/>
                </a:solidFill>
                <a:latin typeface="Verdana"/>
                <a:ea typeface="Verdana"/>
                <a:cs typeface="Verdana"/>
                <a:sym typeface="Verdana"/>
              </a:rPr>
              <a:t>:</a:t>
            </a:r>
            <a:endParaRPr lang="en-US" sz="1600" i="0" u="none" strike="noStrike" cap="none">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ct val="45833"/>
              <a:buFont typeface="Arial"/>
              <a:buNone/>
            </a:pPr>
            <a:r>
              <a:rPr lang="en-US" sz="1600" i="0" u="none" strike="noStrike" cap="none">
                <a:solidFill>
                  <a:schemeClr val="dk1"/>
                </a:solidFill>
                <a:latin typeface="Verdana"/>
                <a:ea typeface="Verdana"/>
                <a:cs typeface="Verdana"/>
                <a:sym typeface="Verdana"/>
              </a:rPr>
              <a:t>Cross-Validation Steps commented after running the code</a:t>
            </a:r>
            <a:endParaRPr lang="en-US" sz="2400" i="0" u="none" strike="noStrike" cap="none">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ct val="45833"/>
              <a:buFont typeface="Arial"/>
              <a:buNone/>
            </a:pPr>
            <a:endParaRPr lang="en-US"/>
          </a:p>
          <a:p>
            <a:pPr marL="0" marR="0" lvl="0" indent="0" algn="l" rtl="0">
              <a:lnSpc>
                <a:spcPct val="100000"/>
              </a:lnSpc>
              <a:spcBef>
                <a:spcPts val="0"/>
              </a:spcBef>
              <a:spcAft>
                <a:spcPts val="0"/>
              </a:spcAft>
              <a:buClr>
                <a:schemeClr val="dk1"/>
              </a:buClr>
              <a:buSzPct val="100000"/>
              <a:buFont typeface="Calibri"/>
              <a:buNone/>
            </a:pPr>
            <a:endParaRPr lang="en-US" sz="4400" b="0" i="0" u="none" strike="noStrike" cap="none" dirty="0">
              <a:solidFill>
                <a:schemeClr val="dk1"/>
              </a:solidFill>
              <a:latin typeface="Calibri"/>
              <a:ea typeface="Calibri"/>
              <a:cs typeface="Calibri"/>
              <a:sym typeface="Calibri"/>
            </a:endParaRPr>
          </a:p>
        </p:txBody>
      </p:sp>
      <p:pic>
        <p:nvPicPr>
          <p:cNvPr id="117" name="Google Shape;117;p18"/>
          <p:cNvPicPr preferRelativeResize="0"/>
          <p:nvPr/>
        </p:nvPicPr>
        <p:blipFill rotWithShape="1">
          <a:blip r:embed="rId3">
            <a:alphaModFix/>
          </a:blip>
          <a:srcRect/>
          <a:stretch/>
        </p:blipFill>
        <p:spPr>
          <a:xfrm>
            <a:off x="8063805" y="188640"/>
            <a:ext cx="828675" cy="819150"/>
          </a:xfrm>
          <a:prstGeom prst="rect">
            <a:avLst/>
          </a:prstGeom>
          <a:noFill/>
          <a:ln>
            <a:noFill/>
          </a:ln>
        </p:spPr>
      </p:pic>
      <p:pic>
        <p:nvPicPr>
          <p:cNvPr id="3" name="Picture 2">
            <a:extLst>
              <a:ext uri="{FF2B5EF4-FFF2-40B4-BE49-F238E27FC236}">
                <a16:creationId xmlns:a16="http://schemas.microsoft.com/office/drawing/2014/main" id="{4C5204D4-28D8-1543-6FDA-9CB2D4105C4D}"/>
              </a:ext>
            </a:extLst>
          </p:cNvPr>
          <p:cNvPicPr>
            <a:picLocks noChangeAspect="1"/>
          </p:cNvPicPr>
          <p:nvPr/>
        </p:nvPicPr>
        <p:blipFill>
          <a:blip r:embed="rId4"/>
          <a:stretch>
            <a:fillRect/>
          </a:stretch>
        </p:blipFill>
        <p:spPr>
          <a:xfrm>
            <a:off x="646911" y="2642889"/>
            <a:ext cx="7798217" cy="3344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21"/>
        <p:cNvGrpSpPr/>
        <p:nvPr/>
      </p:nvGrpSpPr>
      <p:grpSpPr>
        <a:xfrm>
          <a:off x="0" y="0"/>
          <a:ext cx="0" cy="0"/>
          <a:chOff x="0" y="0"/>
          <a:chExt cx="0" cy="0"/>
        </a:xfrm>
      </p:grpSpPr>
      <p:sp>
        <p:nvSpPr>
          <p:cNvPr id="122" name="Google Shape;122;p19"/>
          <p:cNvSpPr txBox="1"/>
          <p:nvPr/>
        </p:nvSpPr>
        <p:spPr>
          <a:xfrm>
            <a:off x="5598460" y="1783959"/>
            <a:ext cx="3065480" cy="2889114"/>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buClr>
                <a:schemeClr val="dk1"/>
              </a:buClr>
              <a:buSzPct val="45833"/>
            </a:pPr>
            <a:r>
              <a:rPr lang="en-US" sz="2900" b="1" i="0" u="none" strike="noStrike" kern="1200" cap="none">
                <a:solidFill>
                  <a:schemeClr val="tx1"/>
                </a:solidFill>
                <a:latin typeface="+mj-lt"/>
                <a:ea typeface="+mj-ea"/>
                <a:cs typeface="+mj-cs"/>
                <a:sym typeface="Verdana"/>
              </a:rPr>
              <a:t>Execution Demo(Video/Screenshots) </a:t>
            </a:r>
            <a:r>
              <a:rPr lang="en-US" sz="2900" b="1" kern="1200">
                <a:solidFill>
                  <a:schemeClr val="tx1"/>
                </a:solidFill>
                <a:latin typeface="+mj-lt"/>
                <a:ea typeface="+mj-ea"/>
                <a:cs typeface="+mj-cs"/>
                <a:sym typeface="Verdana"/>
              </a:rPr>
              <a:t>of the solution</a:t>
            </a:r>
            <a:r>
              <a:rPr lang="en-US" sz="2900" b="1" i="0" u="none" strike="noStrike" kern="1200" cap="none">
                <a:solidFill>
                  <a:schemeClr val="tx1"/>
                </a:solidFill>
                <a:latin typeface="+mj-lt"/>
                <a:ea typeface="+mj-ea"/>
                <a:cs typeface="+mj-cs"/>
                <a:sym typeface="Verdana"/>
              </a:rPr>
              <a:t>:</a:t>
            </a:r>
            <a:endParaRPr lang="en-US" sz="2900" kern="1200">
              <a:solidFill>
                <a:schemeClr val="tx1"/>
              </a:solidFill>
              <a:latin typeface="+mj-lt"/>
              <a:ea typeface="+mj-ea"/>
              <a:cs typeface="+mj-cs"/>
            </a:endParaRPr>
          </a:p>
          <a:p>
            <a:pPr marL="0" marR="0" lvl="0" indent="0">
              <a:lnSpc>
                <a:spcPct val="90000"/>
              </a:lnSpc>
              <a:spcBef>
                <a:spcPct val="0"/>
              </a:spcBef>
              <a:spcAft>
                <a:spcPts val="600"/>
              </a:spcAft>
              <a:buClr>
                <a:schemeClr val="dk1"/>
              </a:buClr>
              <a:buSzPct val="100000"/>
            </a:pPr>
            <a:r>
              <a:rPr lang="en-US" sz="2900" kern="1200">
                <a:solidFill>
                  <a:schemeClr val="tx1"/>
                </a:solidFill>
                <a:latin typeface="+mj-lt"/>
                <a:ea typeface="+mj-ea"/>
                <a:cs typeface="+mj-cs"/>
                <a:sym typeface="Calibri"/>
              </a:rPr>
              <a:t>Prediction steps:-</a:t>
            </a:r>
          </a:p>
          <a:p>
            <a:pPr marL="0" marR="0" lvl="0" indent="0">
              <a:lnSpc>
                <a:spcPct val="90000"/>
              </a:lnSpc>
              <a:spcBef>
                <a:spcPct val="0"/>
              </a:spcBef>
              <a:spcAft>
                <a:spcPts val="600"/>
              </a:spcAft>
              <a:buClr>
                <a:schemeClr val="dk1"/>
              </a:buClr>
              <a:buSzPct val="100000"/>
            </a:pPr>
            <a:endParaRPr lang="en-US" sz="2900" b="0" i="0" u="none" strike="noStrike" kern="1200" cap="none">
              <a:solidFill>
                <a:schemeClr val="tx1"/>
              </a:solidFill>
              <a:latin typeface="+mj-lt"/>
              <a:ea typeface="+mj-ea"/>
              <a:cs typeface="+mj-cs"/>
              <a:sym typeface="Calibri"/>
            </a:endParaRPr>
          </a:p>
        </p:txBody>
      </p:sp>
      <p:sp>
        <p:nvSpPr>
          <p:cNvPr id="128" name="Freeform: Shape 12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F8DCB32D-383B-AF1C-BBB3-AE830AF7E1AB}"/>
              </a:ext>
            </a:extLst>
          </p:cNvPr>
          <p:cNvPicPr>
            <a:picLocks noChangeAspect="1"/>
          </p:cNvPicPr>
          <p:nvPr/>
        </p:nvPicPr>
        <p:blipFill rotWithShape="1">
          <a:blip r:embed="rId3"/>
          <a:srcRect r="14832"/>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123" name="Google Shape;123;p19"/>
          <p:cNvPicPr preferRelativeResize="0"/>
          <p:nvPr/>
        </p:nvPicPr>
        <p:blipFill rotWithShape="1">
          <a:blip r:embed="rId4">
            <a:alphaModFix/>
          </a:blip>
          <a:srcRect/>
          <a:stretch/>
        </p:blipFill>
        <p:spPr>
          <a:xfrm>
            <a:off x="8063805" y="188640"/>
            <a:ext cx="828675" cy="81915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357158" y="928669"/>
            <a:ext cx="8520600" cy="1627717"/>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400"/>
              <a:buFont typeface="Verdana"/>
              <a:buNone/>
            </a:pPr>
            <a:r>
              <a:rPr lang="en-US" sz="2400" b="1" dirty="0">
                <a:solidFill>
                  <a:schemeClr val="dk1"/>
                </a:solidFill>
                <a:latin typeface="Verdana"/>
                <a:ea typeface="Verdana"/>
                <a:cs typeface="Verdana"/>
                <a:sym typeface="Verdana"/>
              </a:rPr>
              <a:t>Source code as ZIP or </a:t>
            </a:r>
            <a:r>
              <a:rPr lang="en-US" sz="2400" b="1" dirty="0" err="1">
                <a:solidFill>
                  <a:schemeClr val="dk1"/>
                </a:solidFill>
                <a:latin typeface="Verdana"/>
                <a:ea typeface="Verdana"/>
                <a:cs typeface="Verdana"/>
                <a:sym typeface="Verdana"/>
              </a:rPr>
              <a:t>Github</a:t>
            </a:r>
            <a:r>
              <a:rPr lang="en-US" sz="2400" b="1" dirty="0">
                <a:solidFill>
                  <a:schemeClr val="dk1"/>
                </a:solidFill>
                <a:latin typeface="Verdana"/>
                <a:ea typeface="Verdana"/>
                <a:cs typeface="Verdana"/>
                <a:sym typeface="Verdana"/>
              </a:rPr>
              <a:t> URL</a:t>
            </a:r>
            <a:r>
              <a:rPr lang="en-US" sz="2400" b="1" i="0" u="none" strike="noStrike" cap="none" dirty="0">
                <a:solidFill>
                  <a:schemeClr val="dk1"/>
                </a:solidFill>
                <a:latin typeface="Verdana"/>
                <a:ea typeface="Verdana"/>
                <a:cs typeface="Verdana"/>
                <a:sym typeface="Verdana"/>
              </a:rPr>
              <a:t>:</a:t>
            </a:r>
          </a:p>
          <a:p>
            <a:pPr marL="0" marR="0" lvl="0" indent="0" algn="l" rtl="0">
              <a:lnSpc>
                <a:spcPct val="100000"/>
              </a:lnSpc>
              <a:spcBef>
                <a:spcPts val="0"/>
              </a:spcBef>
              <a:spcAft>
                <a:spcPts val="0"/>
              </a:spcAft>
              <a:buClr>
                <a:schemeClr val="dk1"/>
              </a:buClr>
              <a:buSzPts val="2400"/>
              <a:buFont typeface="Verdana"/>
              <a:buNone/>
            </a:pPr>
            <a:endParaRPr lang="en-US" sz="2400" b="1" i="0" u="none" strike="noStrike" cap="none" dirty="0">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2400"/>
              <a:buFont typeface="Verdana"/>
              <a:buNone/>
            </a:pPr>
            <a:r>
              <a:rPr lang="en-US" sz="1800" i="0" u="none" strike="noStrike" cap="none" dirty="0" err="1">
                <a:solidFill>
                  <a:schemeClr val="dk1"/>
                </a:solidFill>
                <a:latin typeface="Verdana"/>
                <a:ea typeface="Verdana"/>
                <a:cs typeface="Verdana"/>
                <a:sym typeface="Verdana"/>
              </a:rPr>
              <a:t>Github</a:t>
            </a:r>
            <a:r>
              <a:rPr lang="en-US" sz="1800" i="0" u="none" strike="noStrike" cap="none" dirty="0">
                <a:solidFill>
                  <a:schemeClr val="dk1"/>
                </a:solidFill>
                <a:latin typeface="Verdana"/>
                <a:ea typeface="Verdana"/>
                <a:cs typeface="Verdana"/>
                <a:sym typeface="Verdana"/>
              </a:rPr>
              <a:t> URL :- </a:t>
            </a:r>
            <a:r>
              <a:rPr lang="en-US" sz="1800" i="0" u="none" strike="noStrike" cap="none" dirty="0">
                <a:solidFill>
                  <a:schemeClr val="dk1"/>
                </a:solidFill>
                <a:latin typeface="Verdana"/>
                <a:ea typeface="Verdana"/>
                <a:cs typeface="Verdana"/>
                <a:sym typeface="Verdana"/>
                <a:hlinkClick r:id="rId3"/>
              </a:rPr>
              <a:t>https://github.com/bishnoirajat2/HP_Machine_Learning_hackathon</a:t>
            </a:r>
            <a:endParaRPr sz="1800" i="0" u="none" strike="noStrike" cap="none" dirty="0">
              <a:solidFill>
                <a:schemeClr val="dk1"/>
              </a:solidFill>
              <a:latin typeface="Verdana"/>
              <a:ea typeface="Verdana"/>
              <a:cs typeface="Verdana"/>
              <a:sym typeface="Verdana"/>
            </a:endParaRPr>
          </a:p>
        </p:txBody>
      </p:sp>
      <p:pic>
        <p:nvPicPr>
          <p:cNvPr id="129" name="Google Shape;129;p20"/>
          <p:cNvPicPr preferRelativeResize="0"/>
          <p:nvPr/>
        </p:nvPicPr>
        <p:blipFill rotWithShape="1">
          <a:blip r:embed="rId4">
            <a:alphaModFix/>
          </a:blip>
          <a:srcRect/>
          <a:stretch/>
        </p:blipFill>
        <p:spPr>
          <a:xfrm>
            <a:off x="8063805" y="188640"/>
            <a:ext cx="828675" cy="81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457200" y="1196752"/>
            <a:ext cx="8229600" cy="262515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b="1">
                <a:latin typeface="Verdana"/>
                <a:ea typeface="Verdana"/>
                <a:cs typeface="Verdana"/>
                <a:sym typeface="Verdana"/>
              </a:rPr>
              <a:t>                </a:t>
            </a:r>
            <a:endParaRPr/>
          </a:p>
          <a:p>
            <a:pPr marL="0" lvl="0" indent="0" algn="l" rtl="0">
              <a:spcBef>
                <a:spcPts val="592"/>
              </a:spcBef>
              <a:spcAft>
                <a:spcPts val="0"/>
              </a:spcAft>
              <a:buClr>
                <a:schemeClr val="dk1"/>
              </a:buClr>
              <a:buSzPct val="100000"/>
              <a:buNone/>
            </a:pPr>
            <a:endParaRPr b="1">
              <a:latin typeface="Verdana"/>
              <a:ea typeface="Verdana"/>
              <a:cs typeface="Verdana"/>
              <a:sym typeface="Verdana"/>
            </a:endParaRPr>
          </a:p>
          <a:p>
            <a:pPr marL="0" lvl="0" indent="0" algn="l" rtl="0">
              <a:spcBef>
                <a:spcPts val="592"/>
              </a:spcBef>
              <a:spcAft>
                <a:spcPts val="0"/>
              </a:spcAft>
              <a:buClr>
                <a:schemeClr val="dk1"/>
              </a:buClr>
              <a:buSzPct val="100000"/>
              <a:buNone/>
            </a:pPr>
            <a:r>
              <a:rPr lang="en-US" b="1">
                <a:latin typeface="Verdana"/>
                <a:ea typeface="Verdana"/>
                <a:cs typeface="Verdana"/>
                <a:sym typeface="Verdana"/>
              </a:rPr>
              <a:t>   </a:t>
            </a:r>
            <a:endParaRPr/>
          </a:p>
          <a:p>
            <a:pPr marL="0" lvl="0" indent="0" algn="l" rtl="0">
              <a:spcBef>
                <a:spcPts val="592"/>
              </a:spcBef>
              <a:spcAft>
                <a:spcPts val="0"/>
              </a:spcAft>
              <a:buClr>
                <a:schemeClr val="dk1"/>
              </a:buClr>
              <a:buSzPct val="100000"/>
              <a:buNone/>
            </a:pPr>
            <a:endParaRPr b="1">
              <a:latin typeface="Verdana"/>
              <a:ea typeface="Verdana"/>
              <a:cs typeface="Verdana"/>
              <a:sym typeface="Verdana"/>
            </a:endParaRPr>
          </a:p>
          <a:p>
            <a:pPr marL="0" lvl="0" indent="0" algn="l" rtl="0">
              <a:spcBef>
                <a:spcPts val="814"/>
              </a:spcBef>
              <a:spcAft>
                <a:spcPts val="0"/>
              </a:spcAft>
              <a:buClr>
                <a:schemeClr val="dk1"/>
              </a:buClr>
              <a:buSzPct val="72727"/>
              <a:buNone/>
            </a:pPr>
            <a:r>
              <a:rPr lang="en-US" b="1">
                <a:latin typeface="Verdana"/>
                <a:ea typeface="Verdana"/>
                <a:cs typeface="Verdana"/>
                <a:sym typeface="Verdana"/>
              </a:rPr>
              <a:t>                 </a:t>
            </a:r>
            <a:r>
              <a:rPr lang="en-US" sz="4400" b="1">
                <a:latin typeface="Verdana"/>
                <a:ea typeface="Verdana"/>
                <a:cs typeface="Verdana"/>
                <a:sym typeface="Verdana"/>
              </a:rPr>
              <a:t>THANK YOU</a:t>
            </a:r>
            <a:endParaRPr sz="4400" b="1">
              <a:latin typeface="Verdana"/>
              <a:ea typeface="Verdana"/>
              <a:cs typeface="Verdana"/>
              <a:sym typeface="Verdana"/>
            </a:endParaRPr>
          </a:p>
        </p:txBody>
      </p:sp>
      <p:pic>
        <p:nvPicPr>
          <p:cNvPr id="141" name="Google Shape;141;p22"/>
          <p:cNvPicPr preferRelativeResize="0"/>
          <p:nvPr/>
        </p:nvPicPr>
        <p:blipFill rotWithShape="1">
          <a:blip r:embed="rId3">
            <a:alphaModFix/>
          </a:blip>
          <a:srcRect/>
          <a:stretch/>
        </p:blipFill>
        <p:spPr>
          <a:xfrm>
            <a:off x="8063805" y="188640"/>
            <a:ext cx="828675" cy="8191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On-screen Show (4:3)</PresentationFormat>
  <Paragraphs>45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Verdana</vt:lpstr>
      <vt:lpstr>Arial</vt:lpstr>
      <vt:lpstr>Arial Black</vt:lpstr>
      <vt:lpstr>Lato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Bishnoi, Rajat</cp:lastModifiedBy>
  <cp:revision>1</cp:revision>
  <dcterms:modified xsi:type="dcterms:W3CDTF">2022-06-20T17:05:02Z</dcterms:modified>
</cp:coreProperties>
</file>