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3" r:id="rId8"/>
    <p:sldId id="262"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FF94-9DB3-4F8C-AE55-1845FB965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C794827-06DA-4686-BE26-9A65F572B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C585E76-55D2-4299-A9C1-6AF7EFE6F7EB}"/>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5" name="Footer Placeholder 4">
            <a:extLst>
              <a:ext uri="{FF2B5EF4-FFF2-40B4-BE49-F238E27FC236}">
                <a16:creationId xmlns:a16="http://schemas.microsoft.com/office/drawing/2014/main" id="{1C161655-F720-494C-B649-52BD84F2DA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2832AD-322D-4FB3-8FED-034C0DC57F27}"/>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266565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6D22-AFFC-495A-A218-37B1DC35525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28E9293-20B7-4440-9FF3-9DE4BB9A1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730B8F-AC87-4779-8198-2EC7D436AC92}"/>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5" name="Footer Placeholder 4">
            <a:extLst>
              <a:ext uri="{FF2B5EF4-FFF2-40B4-BE49-F238E27FC236}">
                <a16:creationId xmlns:a16="http://schemas.microsoft.com/office/drawing/2014/main" id="{E738A0DA-000D-42BC-94FF-B29AA298E0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78CAF2F-1344-4FD1-B379-C35FE3154739}"/>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22570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882FE-7B86-4EBD-B6B0-3B7F8878E5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D24E69-8E9E-420B-A113-F04043396E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5A3869-562E-46AA-9441-EFDE73DFD1CF}"/>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5" name="Footer Placeholder 4">
            <a:extLst>
              <a:ext uri="{FF2B5EF4-FFF2-40B4-BE49-F238E27FC236}">
                <a16:creationId xmlns:a16="http://schemas.microsoft.com/office/drawing/2014/main" id="{49EA0EF8-C0D0-4C4F-9553-E21E86A7326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7226AF-00BC-450F-9A9A-B21D21478CE3}"/>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211562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8781-907E-4506-8124-0EBD9210AA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33F0D4-7D99-4226-83D5-51776D794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8DEE3B-299A-40D6-9B58-872A59D8F271}"/>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5" name="Footer Placeholder 4">
            <a:extLst>
              <a:ext uri="{FF2B5EF4-FFF2-40B4-BE49-F238E27FC236}">
                <a16:creationId xmlns:a16="http://schemas.microsoft.com/office/drawing/2014/main" id="{8856417E-A9DF-41AF-90D0-BF26087C78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0BA1BA-702E-44FF-9FC2-0B60C9421326}"/>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398416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039B-BC8F-466E-8E9E-7CCB136FF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51B0D3F-BF62-4399-A37B-6654F7D6E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7DAC2-927A-467F-9B92-EC9265839FF1}"/>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5" name="Footer Placeholder 4">
            <a:extLst>
              <a:ext uri="{FF2B5EF4-FFF2-40B4-BE49-F238E27FC236}">
                <a16:creationId xmlns:a16="http://schemas.microsoft.com/office/drawing/2014/main" id="{6FC51B37-8972-4B53-9D5B-092AEE6CBB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EE2E4B-5FFA-4D54-AED2-610ED49F09C1}"/>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123902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3AC3-7C2F-43F9-8936-9AA8F631DA4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7C7AA88-E53A-4E78-9091-A9657BE1B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C5039FF-B58A-4AF1-AE32-036F265B2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9B960BB-2757-4C85-AE13-CE9555B91A2E}"/>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6" name="Footer Placeholder 5">
            <a:extLst>
              <a:ext uri="{FF2B5EF4-FFF2-40B4-BE49-F238E27FC236}">
                <a16:creationId xmlns:a16="http://schemas.microsoft.com/office/drawing/2014/main" id="{4A6522F7-6588-4F15-9949-C93724548DB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A80BFE0-CC45-4612-91DF-336BCEA9C67A}"/>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192787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5FD6-E86C-4AFE-9E7C-DB4DC6AF6C4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172A6CC-5F4D-4CC7-90F1-4BCE45438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AAE2F4-1B35-4E7E-A9B9-852CEE798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2984AAB-9FD3-4AB8-A1FF-0DF2D8C06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752E27-0389-4009-9818-10699166DF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42C6BC9-42DC-449B-ABA2-CE9F36CCA54D}"/>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8" name="Footer Placeholder 7">
            <a:extLst>
              <a:ext uri="{FF2B5EF4-FFF2-40B4-BE49-F238E27FC236}">
                <a16:creationId xmlns:a16="http://schemas.microsoft.com/office/drawing/2014/main" id="{DA6E73F3-67CB-4EA5-8C45-BFFB7B804CD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D40DADC-361C-4E6A-ACB7-99D45FFE4D68}"/>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116639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BAC5-6F7B-47FC-9FC7-4D809C56AE3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2ECABD7-242C-44F5-A1AE-2D217DBDE5CF}"/>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4" name="Footer Placeholder 3">
            <a:extLst>
              <a:ext uri="{FF2B5EF4-FFF2-40B4-BE49-F238E27FC236}">
                <a16:creationId xmlns:a16="http://schemas.microsoft.com/office/drawing/2014/main" id="{73885BAE-5430-49F0-B2D5-2CF00A5AF0F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26A1B09-2D6A-43A9-9458-5E316B31CBB3}"/>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166899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94B80-45A7-4E30-9667-57218B2BF904}"/>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3" name="Footer Placeholder 2">
            <a:extLst>
              <a:ext uri="{FF2B5EF4-FFF2-40B4-BE49-F238E27FC236}">
                <a16:creationId xmlns:a16="http://schemas.microsoft.com/office/drawing/2014/main" id="{590C5A67-E285-4752-B755-68AE12AD8F7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AF57718-6910-482E-914A-5997A0A7E354}"/>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95292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EBEC-486B-401D-BFC6-6A192CBB0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B45E805-D5B4-4C86-BAAF-B3BCE4184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3E2FDA7-FE5E-4F99-83AA-AB1C3896B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3468B-CC96-44F6-9FA1-1708B32B7885}"/>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6" name="Footer Placeholder 5">
            <a:extLst>
              <a:ext uri="{FF2B5EF4-FFF2-40B4-BE49-F238E27FC236}">
                <a16:creationId xmlns:a16="http://schemas.microsoft.com/office/drawing/2014/main" id="{E87A590E-7BD6-4AFD-B621-83B2AE011F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E91F2C4-20B7-4758-8A40-BF6125DBE9B5}"/>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290027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759E-60F7-449C-B6CE-E8C48EA79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5B72999-C317-44F6-A6F8-E6BEB3BDC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23F8F54-D20B-4E5A-91B9-AEB484C34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42781-3559-49CA-A9D5-5B48883D0698}"/>
              </a:ext>
            </a:extLst>
          </p:cNvPr>
          <p:cNvSpPr>
            <a:spLocks noGrp="1"/>
          </p:cNvSpPr>
          <p:nvPr>
            <p:ph type="dt" sz="half" idx="10"/>
          </p:nvPr>
        </p:nvSpPr>
        <p:spPr/>
        <p:txBody>
          <a:bodyPr/>
          <a:lstStyle/>
          <a:p>
            <a:fld id="{2704AF65-7FA7-4963-B1C6-731A62501F53}" type="datetimeFigureOut">
              <a:rPr lang="en-AU" smtClean="0"/>
              <a:t>17/12/2020</a:t>
            </a:fld>
            <a:endParaRPr lang="en-AU"/>
          </a:p>
        </p:txBody>
      </p:sp>
      <p:sp>
        <p:nvSpPr>
          <p:cNvPr id="6" name="Footer Placeholder 5">
            <a:extLst>
              <a:ext uri="{FF2B5EF4-FFF2-40B4-BE49-F238E27FC236}">
                <a16:creationId xmlns:a16="http://schemas.microsoft.com/office/drawing/2014/main" id="{5D509E69-2195-4672-8DB8-CCF4F9585D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A7A1EE1-1722-4C48-B65B-A6E962B27F5B}"/>
              </a:ext>
            </a:extLst>
          </p:cNvPr>
          <p:cNvSpPr>
            <a:spLocks noGrp="1"/>
          </p:cNvSpPr>
          <p:nvPr>
            <p:ph type="sldNum" sz="quarter" idx="12"/>
          </p:nvPr>
        </p:nvSpPr>
        <p:spPr/>
        <p:txBody>
          <a:bodyPr/>
          <a:lstStyle/>
          <a:p>
            <a:fld id="{64891199-0A21-4F11-A39F-2CB8DD00F5A8}" type="slidenum">
              <a:rPr lang="en-AU" smtClean="0"/>
              <a:t>‹#›</a:t>
            </a:fld>
            <a:endParaRPr lang="en-AU"/>
          </a:p>
        </p:txBody>
      </p:sp>
    </p:spTree>
    <p:extLst>
      <p:ext uri="{BB962C8B-B14F-4D97-AF65-F5344CB8AC3E}">
        <p14:creationId xmlns:p14="http://schemas.microsoft.com/office/powerpoint/2010/main" val="368885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33CBD-E147-4F89-8B6C-C4E618A5F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DFA7CB6-5346-4B86-B110-92440F82F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A04B21D-872B-4B99-8DAA-20322A30F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4AF65-7FA7-4963-B1C6-731A62501F53}" type="datetimeFigureOut">
              <a:rPr lang="en-AU" smtClean="0"/>
              <a:t>17/12/2020</a:t>
            </a:fld>
            <a:endParaRPr lang="en-AU"/>
          </a:p>
        </p:txBody>
      </p:sp>
      <p:sp>
        <p:nvSpPr>
          <p:cNvPr id="5" name="Footer Placeholder 4">
            <a:extLst>
              <a:ext uri="{FF2B5EF4-FFF2-40B4-BE49-F238E27FC236}">
                <a16:creationId xmlns:a16="http://schemas.microsoft.com/office/drawing/2014/main" id="{CF4DFAB6-D561-4CA1-B99D-D9948B16D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B6DA416-9FCD-40A6-B1D2-D1994E988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91199-0A21-4F11-A39F-2CB8DD00F5A8}" type="slidenum">
              <a:rPr lang="en-AU" smtClean="0"/>
              <a:t>‹#›</a:t>
            </a:fld>
            <a:endParaRPr lang="en-AU"/>
          </a:p>
        </p:txBody>
      </p:sp>
    </p:spTree>
    <p:extLst>
      <p:ext uri="{BB962C8B-B14F-4D97-AF65-F5344CB8AC3E}">
        <p14:creationId xmlns:p14="http://schemas.microsoft.com/office/powerpoint/2010/main" val="83035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665B-8348-4664-9B58-4D85002F2D38}"/>
              </a:ext>
            </a:extLst>
          </p:cNvPr>
          <p:cNvSpPr>
            <a:spLocks noGrp="1"/>
          </p:cNvSpPr>
          <p:nvPr>
            <p:ph type="ctrTitle"/>
          </p:nvPr>
        </p:nvSpPr>
        <p:spPr/>
        <p:txBody>
          <a:bodyPr>
            <a:normAutofit/>
          </a:bodyPr>
          <a:lstStyle/>
          <a:p>
            <a:r>
              <a:rPr lang="en-AU" sz="3200" b="1" dirty="0">
                <a:latin typeface="Arial" panose="020B0604020202020204" pitchFamily="34" charset="0"/>
                <a:cs typeface="Arial" panose="020B0604020202020204" pitchFamily="34" charset="0"/>
              </a:rPr>
              <a:t>Project 7</a:t>
            </a:r>
            <a:br>
              <a:rPr lang="en-AU" sz="3200" b="1" dirty="0">
                <a:latin typeface="Arial" panose="020B0604020202020204" pitchFamily="34" charset="0"/>
                <a:cs typeface="Arial" panose="020B0604020202020204" pitchFamily="34" charset="0"/>
              </a:rPr>
            </a:br>
            <a:r>
              <a:rPr lang="en-AU" sz="3200" b="1" dirty="0">
                <a:latin typeface="Arial" panose="020B0604020202020204" pitchFamily="34" charset="0"/>
                <a:cs typeface="Arial" panose="020B0604020202020204" pitchFamily="34" charset="0"/>
              </a:rPr>
              <a:t>Health Care</a:t>
            </a:r>
          </a:p>
        </p:txBody>
      </p:sp>
      <p:sp>
        <p:nvSpPr>
          <p:cNvPr id="3" name="Subtitle 2">
            <a:extLst>
              <a:ext uri="{FF2B5EF4-FFF2-40B4-BE49-F238E27FC236}">
                <a16:creationId xmlns:a16="http://schemas.microsoft.com/office/drawing/2014/main" id="{DA4F67E5-84C1-4199-AD85-A5D6F58FE2DF}"/>
              </a:ext>
            </a:extLst>
          </p:cNvPr>
          <p:cNvSpPr>
            <a:spLocks noGrp="1"/>
          </p:cNvSpPr>
          <p:nvPr>
            <p:ph type="subTitle" idx="1"/>
          </p:nvPr>
        </p:nvSpPr>
        <p:spPr/>
        <p:txBody>
          <a:bodyPr/>
          <a:lstStyle/>
          <a:p>
            <a:r>
              <a:rPr lang="en-AU" b="1" dirty="0">
                <a:solidFill>
                  <a:schemeClr val="accent1"/>
                </a:solidFill>
                <a:latin typeface="Arial" panose="020B0604020202020204" pitchFamily="34" charset="0"/>
                <a:cs typeface="Arial" panose="020B0604020202020204" pitchFamily="34" charset="0"/>
              </a:rPr>
              <a:t>Bishnu Paudel</a:t>
            </a:r>
          </a:p>
        </p:txBody>
      </p:sp>
    </p:spTree>
    <p:extLst>
      <p:ext uri="{BB962C8B-B14F-4D97-AF65-F5344CB8AC3E}">
        <p14:creationId xmlns:p14="http://schemas.microsoft.com/office/powerpoint/2010/main" val="193014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27B3F-65C0-4D5B-8ED3-020D8324D455}"/>
              </a:ext>
            </a:extLst>
          </p:cNvPr>
          <p:cNvSpPr txBox="1"/>
          <p:nvPr/>
        </p:nvSpPr>
        <p:spPr>
          <a:xfrm>
            <a:off x="345233" y="177487"/>
            <a:ext cx="11551297" cy="923330"/>
          </a:xfrm>
          <a:prstGeom prst="rect">
            <a:avLst/>
          </a:prstGeom>
          <a:solidFill>
            <a:schemeClr val="accent1"/>
          </a:solidFill>
        </p:spPr>
        <p:txBody>
          <a:bodyPr wrap="square">
            <a:spAutoFit/>
          </a:bodyPr>
          <a:lstStyle/>
          <a:p>
            <a:r>
              <a:rPr lang="en-US" b="0" i="0" dirty="0">
                <a:solidFill>
                  <a:schemeClr val="bg1"/>
                </a:solidFill>
                <a:effectLst/>
                <a:latin typeface="Arial" panose="020B0604020202020204" pitchFamily="34" charset="0"/>
                <a:cs typeface="Arial" panose="020B0604020202020204" pitchFamily="34" charset="0"/>
              </a:rPr>
              <a:t>Aim 5: Since the length of stay is the crucial factor for inpatients, the agency wants to find if the length of stay can be predicted from age, gender, and race.</a:t>
            </a:r>
          </a:p>
          <a:p>
            <a:endParaRPr lang="en-US"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1EBF6407-DF51-407E-8389-2DD2C2AA2678}"/>
              </a:ext>
            </a:extLst>
          </p:cNvPr>
          <p:cNvSpPr>
            <a:spLocks noChangeArrowheads="1"/>
          </p:cNvSpPr>
          <p:nvPr/>
        </p:nvSpPr>
        <p:spPr bwMode="auto">
          <a:xfrm>
            <a:off x="613487" y="2217479"/>
            <a:ext cx="1013739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cs typeface="Arial" panose="020B0604020202020204" pitchFamily="34" charset="0"/>
              </a:rPr>
              <a:t>Call: lm(formula = data_1$LOS ~ data_1$AGE + data_1$FEMALE + data_1$RACE, data = data_1)</a:t>
            </a:r>
            <a:endPar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9C37273-2AAC-44F1-B1C5-F3E80D15BDBE}"/>
              </a:ext>
            </a:extLst>
          </p:cNvPr>
          <p:cNvSpPr txBox="1"/>
          <p:nvPr/>
        </p:nvSpPr>
        <p:spPr>
          <a:xfrm>
            <a:off x="613487" y="1115121"/>
            <a:ext cx="11283042"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Solution:</a:t>
            </a:r>
          </a:p>
          <a:p>
            <a:r>
              <a:rPr lang="en-US" dirty="0">
                <a:latin typeface="Arial" panose="020B0604020202020204" pitchFamily="34" charset="0"/>
                <a:cs typeface="Arial" panose="020B0604020202020204" pitchFamily="34" charset="0"/>
              </a:rPr>
              <a:t>A linear regression model is proposed to answer this.</a:t>
            </a:r>
            <a:r>
              <a:rPr lang="en-AU" dirty="0">
                <a:latin typeface="Arial" panose="020B0604020202020204" pitchFamily="34" charset="0"/>
                <a:cs typeface="Arial" panose="020B0604020202020204" pitchFamily="34" charset="0"/>
              </a:rPr>
              <a:t> In this case, length of stay is depended variables and age, gender and race are independent variables.</a:t>
            </a:r>
            <a:endParaRPr lang="en-US"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C83BCF5C-F6E7-4ADF-A297-9E2EADB9219C}"/>
              </a:ext>
            </a:extLst>
          </p:cNvPr>
          <p:cNvGraphicFramePr>
            <a:graphicFrameLocks noGrp="1"/>
          </p:cNvGraphicFramePr>
          <p:nvPr>
            <p:extLst>
              <p:ext uri="{D42A27DB-BD31-4B8C-83A1-F6EECF244321}">
                <p14:modId xmlns:p14="http://schemas.microsoft.com/office/powerpoint/2010/main" val="250910887"/>
              </p:ext>
            </p:extLst>
          </p:nvPr>
        </p:nvGraphicFramePr>
        <p:xfrm>
          <a:off x="211496" y="5313142"/>
          <a:ext cx="5794310" cy="634365"/>
        </p:xfrm>
        <a:graphic>
          <a:graphicData uri="http://schemas.openxmlformats.org/drawingml/2006/table">
            <a:tbl>
              <a:tblPr>
                <a:tableStyleId>{5C22544A-7EE6-4342-B048-85BDC9FD1C3A}</a:tableStyleId>
              </a:tblPr>
              <a:tblGrid>
                <a:gridCol w="579431">
                  <a:extLst>
                    <a:ext uri="{9D8B030D-6E8A-4147-A177-3AD203B41FA5}">
                      <a16:colId xmlns:a16="http://schemas.microsoft.com/office/drawing/2014/main" val="2183149593"/>
                    </a:ext>
                  </a:extLst>
                </a:gridCol>
                <a:gridCol w="579431">
                  <a:extLst>
                    <a:ext uri="{9D8B030D-6E8A-4147-A177-3AD203B41FA5}">
                      <a16:colId xmlns:a16="http://schemas.microsoft.com/office/drawing/2014/main" val="1402544380"/>
                    </a:ext>
                  </a:extLst>
                </a:gridCol>
                <a:gridCol w="579431">
                  <a:extLst>
                    <a:ext uri="{9D8B030D-6E8A-4147-A177-3AD203B41FA5}">
                      <a16:colId xmlns:a16="http://schemas.microsoft.com/office/drawing/2014/main" val="1274822085"/>
                    </a:ext>
                  </a:extLst>
                </a:gridCol>
                <a:gridCol w="579431">
                  <a:extLst>
                    <a:ext uri="{9D8B030D-6E8A-4147-A177-3AD203B41FA5}">
                      <a16:colId xmlns:a16="http://schemas.microsoft.com/office/drawing/2014/main" val="1882713714"/>
                    </a:ext>
                  </a:extLst>
                </a:gridCol>
                <a:gridCol w="579431">
                  <a:extLst>
                    <a:ext uri="{9D8B030D-6E8A-4147-A177-3AD203B41FA5}">
                      <a16:colId xmlns:a16="http://schemas.microsoft.com/office/drawing/2014/main" val="2728067938"/>
                    </a:ext>
                  </a:extLst>
                </a:gridCol>
                <a:gridCol w="579431">
                  <a:extLst>
                    <a:ext uri="{9D8B030D-6E8A-4147-A177-3AD203B41FA5}">
                      <a16:colId xmlns:a16="http://schemas.microsoft.com/office/drawing/2014/main" val="2687985792"/>
                    </a:ext>
                  </a:extLst>
                </a:gridCol>
                <a:gridCol w="579431">
                  <a:extLst>
                    <a:ext uri="{9D8B030D-6E8A-4147-A177-3AD203B41FA5}">
                      <a16:colId xmlns:a16="http://schemas.microsoft.com/office/drawing/2014/main" val="3482518537"/>
                    </a:ext>
                  </a:extLst>
                </a:gridCol>
                <a:gridCol w="579431">
                  <a:extLst>
                    <a:ext uri="{9D8B030D-6E8A-4147-A177-3AD203B41FA5}">
                      <a16:colId xmlns:a16="http://schemas.microsoft.com/office/drawing/2014/main" val="906330647"/>
                    </a:ext>
                  </a:extLst>
                </a:gridCol>
                <a:gridCol w="579431">
                  <a:extLst>
                    <a:ext uri="{9D8B030D-6E8A-4147-A177-3AD203B41FA5}">
                      <a16:colId xmlns:a16="http://schemas.microsoft.com/office/drawing/2014/main" val="488039040"/>
                    </a:ext>
                  </a:extLst>
                </a:gridCol>
                <a:gridCol w="579431">
                  <a:extLst>
                    <a:ext uri="{9D8B030D-6E8A-4147-A177-3AD203B41FA5}">
                      <a16:colId xmlns:a16="http://schemas.microsoft.com/office/drawing/2014/main" val="600074903"/>
                    </a:ext>
                  </a:extLst>
                </a:gridCol>
              </a:tblGrid>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131278"/>
                  </a:ext>
                </a:extLst>
              </a:tr>
              <a:tr h="190500">
                <a:tc>
                  <a:txBody>
                    <a:bodyPr/>
                    <a:lstStyle/>
                    <a:p>
                      <a:pPr algn="l" fontAlgn="b"/>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gridSpan="8">
                  <a:txBody>
                    <a:bodyPr/>
                    <a:lstStyle/>
                    <a:p>
                      <a:pPr algn="l" fontAlgn="ctr"/>
                      <a:r>
                        <a:rPr lang="fr-FR" sz="1600" u="none" strike="noStrike" dirty="0" err="1">
                          <a:effectLst/>
                          <a:latin typeface="Arial" panose="020B0604020202020204" pitchFamily="34" charset="0"/>
                          <a:cs typeface="Arial" panose="020B0604020202020204" pitchFamily="34" charset="0"/>
                        </a:rPr>
                        <a:t>Signif</a:t>
                      </a:r>
                      <a:r>
                        <a:rPr lang="fr-FR" sz="1600" u="none" strike="noStrike" dirty="0">
                          <a:effectLst/>
                          <a:latin typeface="Arial" panose="020B0604020202020204" pitchFamily="34" charset="0"/>
                          <a:cs typeface="Arial" panose="020B0604020202020204" pitchFamily="34" charset="0"/>
                        </a:rPr>
                        <a:t>. codes:  0 ‘***’ 0.001 ‘**’ 0.01 ‘*’ 0.05 ‘.’ 0.1 ,1</a:t>
                      </a:r>
                      <a:endParaRPr lang="fr-FR"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191272"/>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077395"/>
                  </a:ext>
                </a:extLst>
              </a:tr>
            </a:tbl>
          </a:graphicData>
        </a:graphic>
      </p:graphicFrame>
      <p:graphicFrame>
        <p:nvGraphicFramePr>
          <p:cNvPr id="13" name="Table 12">
            <a:extLst>
              <a:ext uri="{FF2B5EF4-FFF2-40B4-BE49-F238E27FC236}">
                <a16:creationId xmlns:a16="http://schemas.microsoft.com/office/drawing/2014/main" id="{448D1D0E-CD3A-48C4-946B-E3C09D506E1A}"/>
              </a:ext>
            </a:extLst>
          </p:cNvPr>
          <p:cNvGraphicFramePr>
            <a:graphicFrameLocks noGrp="1"/>
          </p:cNvGraphicFramePr>
          <p:nvPr>
            <p:extLst>
              <p:ext uri="{D42A27DB-BD31-4B8C-83A1-F6EECF244321}">
                <p14:modId xmlns:p14="http://schemas.microsoft.com/office/powerpoint/2010/main" val="3912301450"/>
              </p:ext>
            </p:extLst>
          </p:nvPr>
        </p:nvGraphicFramePr>
        <p:xfrm>
          <a:off x="229319" y="6052622"/>
          <a:ext cx="5794309" cy="445770"/>
        </p:xfrm>
        <a:graphic>
          <a:graphicData uri="http://schemas.openxmlformats.org/drawingml/2006/table">
            <a:tbl>
              <a:tblPr>
                <a:tableStyleId>{5C22544A-7EE6-4342-B048-85BDC9FD1C3A}</a:tableStyleId>
              </a:tblPr>
              <a:tblGrid>
                <a:gridCol w="643812">
                  <a:extLst>
                    <a:ext uri="{9D8B030D-6E8A-4147-A177-3AD203B41FA5}">
                      <a16:colId xmlns:a16="http://schemas.microsoft.com/office/drawing/2014/main" val="915002386"/>
                    </a:ext>
                  </a:extLst>
                </a:gridCol>
                <a:gridCol w="3862873">
                  <a:extLst>
                    <a:ext uri="{9D8B030D-6E8A-4147-A177-3AD203B41FA5}">
                      <a16:colId xmlns:a16="http://schemas.microsoft.com/office/drawing/2014/main" val="1131836336"/>
                    </a:ext>
                  </a:extLst>
                </a:gridCol>
                <a:gridCol w="643812">
                  <a:extLst>
                    <a:ext uri="{9D8B030D-6E8A-4147-A177-3AD203B41FA5}">
                      <a16:colId xmlns:a16="http://schemas.microsoft.com/office/drawing/2014/main" val="1050843784"/>
                    </a:ext>
                  </a:extLst>
                </a:gridCol>
                <a:gridCol w="643812">
                  <a:extLst>
                    <a:ext uri="{9D8B030D-6E8A-4147-A177-3AD203B41FA5}">
                      <a16:colId xmlns:a16="http://schemas.microsoft.com/office/drawing/2014/main" val="81884360"/>
                    </a:ext>
                  </a:extLst>
                </a:gridCol>
              </a:tblGrid>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ctr"/>
                      <a:r>
                        <a:rPr lang="en-US" sz="1400" u="none" strike="noStrike">
                          <a:effectLst/>
                          <a:latin typeface="Arial" panose="020B0604020202020204" pitchFamily="34" charset="0"/>
                          <a:cs typeface="Arial" panose="020B0604020202020204" pitchFamily="34" charset="0"/>
                        </a:rPr>
                        <a:t>Residual standard error: 3.363 on 495 degrees of freedom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820083787"/>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400" u="none" strike="noStrike" dirty="0">
                          <a:effectLst/>
                          <a:latin typeface="Arial" panose="020B0604020202020204" pitchFamily="34" charset="0"/>
                          <a:cs typeface="Arial" panose="020B0604020202020204" pitchFamily="34" charset="0"/>
                        </a:rPr>
                        <a:t>  (1 observation deleted due to missingness)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399224"/>
                  </a:ext>
                </a:extLst>
              </a:tr>
            </a:tbl>
          </a:graphicData>
        </a:graphic>
      </p:graphicFrame>
      <p:sp>
        <p:nvSpPr>
          <p:cNvPr id="16" name="TextBox 15">
            <a:extLst>
              <a:ext uri="{FF2B5EF4-FFF2-40B4-BE49-F238E27FC236}">
                <a16:creationId xmlns:a16="http://schemas.microsoft.com/office/drawing/2014/main" id="{5C34EDFA-0D29-4DA6-AD4D-CC4F9D8BC834}"/>
              </a:ext>
            </a:extLst>
          </p:cNvPr>
          <p:cNvSpPr txBox="1"/>
          <p:nvPr/>
        </p:nvSpPr>
        <p:spPr>
          <a:xfrm>
            <a:off x="6186195" y="3611704"/>
            <a:ext cx="6097554" cy="307777"/>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cs typeface="Arial" panose="020B0604020202020204" pitchFamily="34" charset="0"/>
              </a:rPr>
              <a:t>Multiple R-squared:  0.007898,  Adjusted R-squared:  0.001886 </a:t>
            </a:r>
            <a:endParaRPr lang="en-AU"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F33C638-7032-487D-BAAD-7EA517CE32D9}"/>
              </a:ext>
            </a:extLst>
          </p:cNvPr>
          <p:cNvSpPr txBox="1"/>
          <p:nvPr/>
        </p:nvSpPr>
        <p:spPr>
          <a:xfrm>
            <a:off x="6255008" y="4092000"/>
            <a:ext cx="4982548" cy="307777"/>
          </a:xfrm>
          <a:prstGeom prst="rect">
            <a:avLst/>
          </a:prstGeom>
          <a:noFill/>
        </p:spPr>
        <p:txBody>
          <a:bodyPr wrap="square">
            <a:spAutoFit/>
          </a:bodyPr>
          <a:lstStyle/>
          <a:p>
            <a:r>
              <a:rPr lang="en-US" sz="1400" b="0" i="0" u="none" strike="noStrike" dirty="0">
                <a:solidFill>
                  <a:srgbClr val="000000"/>
                </a:solidFill>
                <a:effectLst/>
                <a:latin typeface="Arial" panose="020B0604020202020204" pitchFamily="34" charset="0"/>
                <a:cs typeface="Arial" panose="020B0604020202020204" pitchFamily="34" charset="0"/>
              </a:rPr>
              <a:t>F-statistic: 1.314 on 3 and 495 DF,  p-value: 0.2692</a:t>
            </a:r>
            <a:r>
              <a:rPr lang="en-US" sz="1400" dirty="0">
                <a:latin typeface="Arial" panose="020B0604020202020204" pitchFamily="34" charset="0"/>
                <a:cs typeface="Arial" panose="020B0604020202020204" pitchFamily="34" charset="0"/>
              </a:rPr>
              <a:t> </a:t>
            </a:r>
            <a:endParaRPr lang="en-AU" sz="1400" dirty="0">
              <a:latin typeface="Arial" panose="020B0604020202020204" pitchFamily="34" charset="0"/>
              <a:cs typeface="Arial" panose="020B0604020202020204" pitchFamily="34" charset="0"/>
            </a:endParaRPr>
          </a:p>
        </p:txBody>
      </p:sp>
      <p:sp>
        <p:nvSpPr>
          <p:cNvPr id="19" name="Rectangle 4">
            <a:extLst>
              <a:ext uri="{FF2B5EF4-FFF2-40B4-BE49-F238E27FC236}">
                <a16:creationId xmlns:a16="http://schemas.microsoft.com/office/drawing/2014/main" id="{7EB3E0AF-37F0-4CA7-A835-8B1EDFDC54FE}"/>
              </a:ext>
            </a:extLst>
          </p:cNvPr>
          <p:cNvSpPr>
            <a:spLocks noChangeArrowheads="1"/>
          </p:cNvSpPr>
          <p:nvPr/>
        </p:nvSpPr>
        <p:spPr bwMode="auto">
          <a:xfrm>
            <a:off x="229319" y="3730699"/>
            <a:ext cx="602568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Coefficients: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                           Estimate Std.   Error         t value       </a:t>
            </a:r>
            <a:r>
              <a:rPr kumimoji="0" lang="en-US" altLang="en-US" sz="1600" b="0" i="0" u="none" strike="noStrike" cap="none" normalizeH="0" baseline="0" dirty="0" err="1">
                <a:ln>
                  <a:noFill/>
                </a:ln>
                <a:solidFill>
                  <a:srgbClr val="000000"/>
                </a:solidFill>
                <a:effectLst/>
                <a:latin typeface="Arial'"/>
              </a:rPr>
              <a:t>Pr</a:t>
            </a:r>
            <a:r>
              <a:rPr kumimoji="0" lang="en-US" altLang="en-US" sz="1600" b="0" i="0" u="none" strike="noStrike" cap="none" normalizeH="0" baseline="0" dirty="0">
                <a:ln>
                  <a:noFill/>
                </a:ln>
                <a:solidFill>
                  <a:srgbClr val="000000"/>
                </a:solidFill>
                <a:effectLst/>
                <a:latin typeface="Arial'"/>
              </a:rPr>
              <a:t>(&gt;|t|)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(Intercept)             2.94377       0.39318      7.487       3.25e-13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data_1$AGE        -0.03960       0.02231      -1.775      0.0766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data_1$FEMALE  0.37011        0.31024       1.193      0.2334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data_1$RACE      -0.09408       0.29312      -0.321      0.7484 </a:t>
            </a:r>
            <a:endParaRPr kumimoji="0" lang="en-US" altLang="en-US" sz="1600" b="0" i="0" u="none" strike="noStrike" cap="none" normalizeH="0" baseline="0" dirty="0">
              <a:ln>
                <a:noFill/>
              </a:ln>
              <a:solidFill>
                <a:schemeClr val="tx1"/>
              </a:solidFill>
              <a:effectLst/>
              <a:latin typeface="Arial'"/>
            </a:endParaRPr>
          </a:p>
        </p:txBody>
      </p:sp>
      <p:sp>
        <p:nvSpPr>
          <p:cNvPr id="20" name="Rectangle 5">
            <a:extLst>
              <a:ext uri="{FF2B5EF4-FFF2-40B4-BE49-F238E27FC236}">
                <a16:creationId xmlns:a16="http://schemas.microsoft.com/office/drawing/2014/main" id="{B7D91FEB-E106-468B-995D-92E9D37D733A}"/>
              </a:ext>
            </a:extLst>
          </p:cNvPr>
          <p:cNvSpPr>
            <a:spLocks noChangeArrowheads="1"/>
          </p:cNvSpPr>
          <p:nvPr/>
        </p:nvSpPr>
        <p:spPr bwMode="auto">
          <a:xfrm>
            <a:off x="739995" y="2592407"/>
            <a:ext cx="294792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iral"/>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iral"/>
              </a:rPr>
              <a:t>Min      1Q       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iral"/>
              </a:rPr>
              <a:t>-3.22   -1.22   -0.85       0.15    37.78 </a:t>
            </a:r>
            <a:endParaRPr kumimoji="0" lang="en-US" altLang="en-US" sz="1600" b="0" i="0" u="none" strike="noStrike" cap="none" normalizeH="0" baseline="0" dirty="0">
              <a:ln>
                <a:noFill/>
              </a:ln>
              <a:solidFill>
                <a:schemeClr val="tx1"/>
              </a:solidFill>
              <a:effectLst/>
              <a:latin typeface="Airal"/>
            </a:endParaRPr>
          </a:p>
        </p:txBody>
      </p:sp>
      <p:sp>
        <p:nvSpPr>
          <p:cNvPr id="22" name="Rectangle 21">
            <a:extLst>
              <a:ext uri="{FF2B5EF4-FFF2-40B4-BE49-F238E27FC236}">
                <a16:creationId xmlns:a16="http://schemas.microsoft.com/office/drawing/2014/main" id="{05169785-B7E3-437F-9E9B-7C601E09883B}"/>
              </a:ext>
            </a:extLst>
          </p:cNvPr>
          <p:cNvSpPr/>
          <p:nvPr/>
        </p:nvSpPr>
        <p:spPr>
          <a:xfrm>
            <a:off x="9078686" y="4092000"/>
            <a:ext cx="1455575" cy="457338"/>
          </a:xfrm>
          <a:prstGeom prst="rect">
            <a:avLst/>
          </a:prstGeom>
          <a:solidFill>
            <a:schemeClr val="accent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a:extLst>
              <a:ext uri="{FF2B5EF4-FFF2-40B4-BE49-F238E27FC236}">
                <a16:creationId xmlns:a16="http://schemas.microsoft.com/office/drawing/2014/main" id="{E38DF940-55D8-4DFF-B9D4-FD4D07FD86EF}"/>
              </a:ext>
            </a:extLst>
          </p:cNvPr>
          <p:cNvSpPr txBox="1"/>
          <p:nvPr/>
        </p:nvSpPr>
        <p:spPr>
          <a:xfrm>
            <a:off x="6530844" y="4727216"/>
            <a:ext cx="5570375" cy="2031325"/>
          </a:xfrm>
          <a:prstGeom prst="rect">
            <a:avLst/>
          </a:prstGeom>
          <a:noFill/>
        </p:spPr>
        <p:txBody>
          <a:bodyPr wrap="square" rtlCol="0">
            <a:spAutoFit/>
          </a:bodyPr>
          <a:lstStyle/>
          <a:p>
            <a:r>
              <a:rPr lang="en-AU" dirty="0">
                <a:solidFill>
                  <a:srgbClr val="FF0000"/>
                </a:solidFill>
              </a:rPr>
              <a:t>p-value is higher than 0.05 at 95% confident and hence the model is not accepted. There is good chance to improve the model by looking at alternative models. For example, in this model FEMA and RACE factor shows higher p-values, suggesting the length of stay does not depend on those factor but strongly depends on AGE factor</a:t>
            </a:r>
          </a:p>
        </p:txBody>
      </p:sp>
    </p:spTree>
    <p:extLst>
      <p:ext uri="{BB962C8B-B14F-4D97-AF65-F5344CB8AC3E}">
        <p14:creationId xmlns:p14="http://schemas.microsoft.com/office/powerpoint/2010/main" val="295405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5F127A-BD82-4559-9792-0F8B25E43732}"/>
              </a:ext>
            </a:extLst>
          </p:cNvPr>
          <p:cNvPicPr>
            <a:picLocks noChangeAspect="1"/>
          </p:cNvPicPr>
          <p:nvPr/>
        </p:nvPicPr>
        <p:blipFill>
          <a:blip r:embed="rId2"/>
          <a:stretch>
            <a:fillRect/>
          </a:stretch>
        </p:blipFill>
        <p:spPr>
          <a:xfrm>
            <a:off x="1836483" y="285901"/>
            <a:ext cx="3956733" cy="2880000"/>
          </a:xfrm>
          <a:prstGeom prst="rect">
            <a:avLst/>
          </a:prstGeom>
        </p:spPr>
      </p:pic>
      <p:pic>
        <p:nvPicPr>
          <p:cNvPr id="3" name="Picture 2">
            <a:extLst>
              <a:ext uri="{FF2B5EF4-FFF2-40B4-BE49-F238E27FC236}">
                <a16:creationId xmlns:a16="http://schemas.microsoft.com/office/drawing/2014/main" id="{A70F7C9A-4A63-4C3C-8BF6-26D96CB2C655}"/>
              </a:ext>
            </a:extLst>
          </p:cNvPr>
          <p:cNvPicPr>
            <a:picLocks noChangeAspect="1"/>
          </p:cNvPicPr>
          <p:nvPr/>
        </p:nvPicPr>
        <p:blipFill>
          <a:blip r:embed="rId3"/>
          <a:stretch>
            <a:fillRect/>
          </a:stretch>
        </p:blipFill>
        <p:spPr>
          <a:xfrm>
            <a:off x="1836482" y="3367185"/>
            <a:ext cx="3956733" cy="2880000"/>
          </a:xfrm>
          <a:prstGeom prst="rect">
            <a:avLst/>
          </a:prstGeom>
        </p:spPr>
      </p:pic>
      <p:pic>
        <p:nvPicPr>
          <p:cNvPr id="4" name="Picture 3">
            <a:extLst>
              <a:ext uri="{FF2B5EF4-FFF2-40B4-BE49-F238E27FC236}">
                <a16:creationId xmlns:a16="http://schemas.microsoft.com/office/drawing/2014/main" id="{296C03D8-85F4-446A-8727-271088A32F28}"/>
              </a:ext>
            </a:extLst>
          </p:cNvPr>
          <p:cNvPicPr>
            <a:picLocks noChangeAspect="1"/>
          </p:cNvPicPr>
          <p:nvPr/>
        </p:nvPicPr>
        <p:blipFill>
          <a:blip r:embed="rId4"/>
          <a:stretch>
            <a:fillRect/>
          </a:stretch>
        </p:blipFill>
        <p:spPr>
          <a:xfrm>
            <a:off x="6398784" y="285901"/>
            <a:ext cx="3956733" cy="2880000"/>
          </a:xfrm>
          <a:prstGeom prst="rect">
            <a:avLst/>
          </a:prstGeom>
        </p:spPr>
      </p:pic>
      <p:pic>
        <p:nvPicPr>
          <p:cNvPr id="5" name="Picture 4">
            <a:extLst>
              <a:ext uri="{FF2B5EF4-FFF2-40B4-BE49-F238E27FC236}">
                <a16:creationId xmlns:a16="http://schemas.microsoft.com/office/drawing/2014/main" id="{3FF12613-56FE-4E84-8B14-19BD977B2A64}"/>
              </a:ext>
            </a:extLst>
          </p:cNvPr>
          <p:cNvPicPr>
            <a:picLocks noChangeAspect="1"/>
          </p:cNvPicPr>
          <p:nvPr/>
        </p:nvPicPr>
        <p:blipFill>
          <a:blip r:embed="rId5"/>
          <a:stretch>
            <a:fillRect/>
          </a:stretch>
        </p:blipFill>
        <p:spPr>
          <a:xfrm>
            <a:off x="6419772" y="3367185"/>
            <a:ext cx="3956733" cy="2880000"/>
          </a:xfrm>
          <a:prstGeom prst="rect">
            <a:avLst/>
          </a:prstGeom>
        </p:spPr>
      </p:pic>
      <p:sp>
        <p:nvSpPr>
          <p:cNvPr id="8" name="TextBox 7">
            <a:extLst>
              <a:ext uri="{FF2B5EF4-FFF2-40B4-BE49-F238E27FC236}">
                <a16:creationId xmlns:a16="http://schemas.microsoft.com/office/drawing/2014/main" id="{765FB4CB-6FB6-4D94-8E7A-DFE78AC8CE9B}"/>
              </a:ext>
            </a:extLst>
          </p:cNvPr>
          <p:cNvSpPr txBox="1"/>
          <p:nvPr/>
        </p:nvSpPr>
        <p:spPr>
          <a:xfrm>
            <a:off x="2226853" y="633511"/>
            <a:ext cx="2457114"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Maintains a homoscedastic distribution</a:t>
            </a:r>
          </a:p>
        </p:txBody>
      </p:sp>
      <p:sp>
        <p:nvSpPr>
          <p:cNvPr id="10" name="TextBox 9">
            <a:extLst>
              <a:ext uri="{FF2B5EF4-FFF2-40B4-BE49-F238E27FC236}">
                <a16:creationId xmlns:a16="http://schemas.microsoft.com/office/drawing/2014/main" id="{C97B77E5-8048-429A-91CD-60C68498A7DE}"/>
              </a:ext>
            </a:extLst>
          </p:cNvPr>
          <p:cNvSpPr txBox="1"/>
          <p:nvPr/>
        </p:nvSpPr>
        <p:spPr>
          <a:xfrm>
            <a:off x="2584526" y="3986304"/>
            <a:ext cx="2183364"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Deviation from normal distribution</a:t>
            </a:r>
          </a:p>
        </p:txBody>
      </p:sp>
      <p:cxnSp>
        <p:nvCxnSpPr>
          <p:cNvPr id="11" name="Straight Arrow Connector 10">
            <a:extLst>
              <a:ext uri="{FF2B5EF4-FFF2-40B4-BE49-F238E27FC236}">
                <a16:creationId xmlns:a16="http://schemas.microsoft.com/office/drawing/2014/main" id="{FB427BEC-61E7-4B7A-B854-D4C0DE250063}"/>
              </a:ext>
            </a:extLst>
          </p:cNvPr>
          <p:cNvCxnSpPr>
            <a:cxnSpLocks/>
          </p:cNvCxnSpPr>
          <p:nvPr/>
        </p:nvCxnSpPr>
        <p:spPr>
          <a:xfrm>
            <a:off x="3741576" y="4368935"/>
            <a:ext cx="1171642" cy="7597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766BD8-4ED6-4239-A360-852BE4C11A4A}"/>
              </a:ext>
            </a:extLst>
          </p:cNvPr>
          <p:cNvSpPr txBox="1"/>
          <p:nvPr/>
        </p:nvSpPr>
        <p:spPr>
          <a:xfrm>
            <a:off x="10101942" y="3676437"/>
            <a:ext cx="2183364" cy="1384995"/>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Cook’s distance shows that none of the data above 1value suggesting these data do not have significant influence on hospital total charge.</a:t>
            </a:r>
          </a:p>
        </p:txBody>
      </p:sp>
      <p:sp>
        <p:nvSpPr>
          <p:cNvPr id="17" name="TextBox 16">
            <a:extLst>
              <a:ext uri="{FF2B5EF4-FFF2-40B4-BE49-F238E27FC236}">
                <a16:creationId xmlns:a16="http://schemas.microsoft.com/office/drawing/2014/main" id="{F7280150-3889-4CE0-8664-9E03A28F5D09}"/>
              </a:ext>
            </a:extLst>
          </p:cNvPr>
          <p:cNvSpPr txBox="1"/>
          <p:nvPr/>
        </p:nvSpPr>
        <p:spPr>
          <a:xfrm>
            <a:off x="628207" y="6343084"/>
            <a:ext cx="9748298"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Overall, these data show that length of stay cannot be predicted accurately by age, gender and race as the p-value is very high .</a:t>
            </a:r>
          </a:p>
        </p:txBody>
      </p:sp>
      <p:sp>
        <p:nvSpPr>
          <p:cNvPr id="18" name="TextBox 17">
            <a:extLst>
              <a:ext uri="{FF2B5EF4-FFF2-40B4-BE49-F238E27FC236}">
                <a16:creationId xmlns:a16="http://schemas.microsoft.com/office/drawing/2014/main" id="{5F4125FE-90F8-4608-AB29-CABF2A668BC0}"/>
              </a:ext>
            </a:extLst>
          </p:cNvPr>
          <p:cNvSpPr txBox="1"/>
          <p:nvPr/>
        </p:nvSpPr>
        <p:spPr>
          <a:xfrm>
            <a:off x="685800" y="162010"/>
            <a:ext cx="6111551" cy="338554"/>
          </a:xfrm>
          <a:prstGeom prst="rect">
            <a:avLst/>
          </a:prstGeom>
          <a:noFill/>
        </p:spPr>
        <p:txBody>
          <a:bodyPr wrap="square" rtlCol="0">
            <a:spAutoFit/>
          </a:bodyPr>
          <a:lstStyle/>
          <a:p>
            <a:r>
              <a:rPr lang="en-AU" sz="1600" dirty="0">
                <a:latin typeface="Arial" panose="020B0604020202020204" pitchFamily="34" charset="0"/>
                <a:cs typeface="Arial" panose="020B0604020202020204" pitchFamily="34" charset="0"/>
              </a:rPr>
              <a:t>Graphs explain Aim 5 data</a:t>
            </a:r>
          </a:p>
        </p:txBody>
      </p:sp>
      <p:sp>
        <p:nvSpPr>
          <p:cNvPr id="19" name="TextBox 18">
            <a:extLst>
              <a:ext uri="{FF2B5EF4-FFF2-40B4-BE49-F238E27FC236}">
                <a16:creationId xmlns:a16="http://schemas.microsoft.com/office/drawing/2014/main" id="{9D316D26-21DD-4A9C-9438-714C9A795672}"/>
              </a:ext>
            </a:extLst>
          </p:cNvPr>
          <p:cNvSpPr txBox="1"/>
          <p:nvPr/>
        </p:nvSpPr>
        <p:spPr>
          <a:xfrm>
            <a:off x="7175241" y="787399"/>
            <a:ext cx="2833395"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Maintains a homoscedastic distribution</a:t>
            </a:r>
          </a:p>
        </p:txBody>
      </p:sp>
    </p:spTree>
    <p:extLst>
      <p:ext uri="{BB962C8B-B14F-4D97-AF65-F5344CB8AC3E}">
        <p14:creationId xmlns:p14="http://schemas.microsoft.com/office/powerpoint/2010/main" val="136985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8AAB2-043C-4981-B1E0-549E493D8634}"/>
              </a:ext>
            </a:extLst>
          </p:cNvPr>
          <p:cNvSpPr txBox="1"/>
          <p:nvPr/>
        </p:nvSpPr>
        <p:spPr>
          <a:xfrm>
            <a:off x="391887" y="259999"/>
            <a:ext cx="11420668" cy="923330"/>
          </a:xfrm>
          <a:prstGeom prst="rect">
            <a:avLst/>
          </a:prstGeom>
          <a:solidFill>
            <a:schemeClr val="accent1"/>
          </a:solidFill>
        </p:spPr>
        <p:txBody>
          <a:bodyPr wrap="square">
            <a:spAutoFit/>
          </a:bodyPr>
          <a:lstStyle/>
          <a:p>
            <a:r>
              <a:rPr lang="en-US" b="0" i="0" dirty="0">
                <a:solidFill>
                  <a:schemeClr val="bg1"/>
                </a:solidFill>
                <a:effectLst/>
                <a:latin typeface="Arial" panose="020B0604020202020204" pitchFamily="34" charset="0"/>
                <a:cs typeface="Arial" panose="020B0604020202020204" pitchFamily="34" charset="0"/>
              </a:rPr>
              <a:t>Aim 6: To perform a complete analysis, the agency wants to find the variable that mainly affects hospital costs.</a:t>
            </a:r>
          </a:p>
          <a:p>
            <a:endParaRPr lang="en-US"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B91DA3-FD78-475E-B8DB-7155C31C7B55}"/>
              </a:ext>
            </a:extLst>
          </p:cNvPr>
          <p:cNvSpPr txBox="1"/>
          <p:nvPr/>
        </p:nvSpPr>
        <p:spPr>
          <a:xfrm>
            <a:off x="531845" y="1582340"/>
            <a:ext cx="10580914" cy="369331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Solution</a:t>
            </a:r>
          </a:p>
          <a:p>
            <a:r>
              <a:rPr lang="en-US" dirty="0">
                <a:latin typeface="Arial" panose="020B0604020202020204" pitchFamily="34" charset="0"/>
                <a:cs typeface="Arial" panose="020B0604020202020204" pitchFamily="34" charset="0"/>
              </a:rPr>
              <a:t>Here, we have to identify which variables mostly affect the hospital costs. To address this, I am going use linear regression model using hospital cost as a depended variable and rest of the other as independent variables. Then, using summary fit function of linear regression model, I will determine which factor influence most looking at p-values. Lower the p-values more strongly influence the hospital costs and the variables the shows higher than 0.05 p-values will be considered as less influential factor under 95% confidence level.</a:t>
            </a:r>
          </a:p>
          <a:p>
            <a:r>
              <a:rPr lang="en-US" dirty="0">
                <a:latin typeface="Arial" panose="020B0604020202020204" pitchFamily="34" charset="0"/>
                <a:cs typeface="Arial" panose="020B0604020202020204" pitchFamily="34" charset="0"/>
              </a:rPr>
              <a:t>To achieve this, following steps are performed</a:t>
            </a:r>
          </a:p>
          <a:p>
            <a:pPr marL="342900" indent="-342900">
              <a:buAutoNum type="arabicPeriod"/>
            </a:pPr>
            <a:endParaRPr lang="en-US" dirty="0">
              <a:latin typeface="Arial" panose="020B0604020202020204" pitchFamily="34" charset="0"/>
              <a:cs typeface="Arial" panose="020B0604020202020204" pitchFamily="34" charset="0"/>
            </a:endParaRPr>
          </a:p>
          <a:p>
            <a:pPr marL="342900" indent="-342900">
              <a:buAutoNum type="arabicPeriod"/>
            </a:pPr>
            <a:r>
              <a:rPr lang="pt-BR" dirty="0">
                <a:latin typeface="Arial" panose="020B0604020202020204" pitchFamily="34" charset="0"/>
                <a:cs typeface="Arial" panose="020B0604020202020204" pitchFamily="34" charset="0"/>
              </a:rPr>
              <a:t>data_1na &lt;- na.omit(data_1) – removes all the na values</a:t>
            </a:r>
            <a:endParaRPr lang="en-US" dirty="0">
              <a:latin typeface="Arial" panose="020B0604020202020204" pitchFamily="34" charset="0"/>
              <a:cs typeface="Arial" panose="020B0604020202020204" pitchFamily="34" charset="0"/>
            </a:endParaRPr>
          </a:p>
          <a:p>
            <a:pPr marL="342900" indent="-342900">
              <a:buAutoNum type="arabicPeriod"/>
            </a:pPr>
            <a:r>
              <a:rPr lang="en-US" dirty="0">
                <a:latin typeface="Arial" panose="020B0604020202020204" pitchFamily="34" charset="0"/>
                <a:cs typeface="Arial" panose="020B0604020202020204" pitchFamily="34" charset="0"/>
              </a:rPr>
              <a:t>Call regression model: </a:t>
            </a:r>
            <a:r>
              <a:rPr lang="pt-BR" dirty="0">
                <a:latin typeface="Arial" panose="020B0604020202020204" pitchFamily="34" charset="0"/>
                <a:cs typeface="Arial" panose="020B0604020202020204" pitchFamily="34" charset="0"/>
              </a:rPr>
              <a:t>fit6 &lt;- lm(data_1na$TOTCHG~. , data=data_1na)</a:t>
            </a:r>
            <a:endParaRPr lang="en-US" dirty="0">
              <a:latin typeface="Arial" panose="020B0604020202020204" pitchFamily="34" charset="0"/>
              <a:cs typeface="Arial" panose="020B0604020202020204" pitchFamily="34" charset="0"/>
            </a:endParaRPr>
          </a:p>
          <a:p>
            <a:pPr marL="342900" indent="-342900">
              <a:buAutoNum type="arabicPeriod"/>
            </a:pPr>
            <a:r>
              <a:rPr lang="en-US" dirty="0">
                <a:latin typeface="Arial" panose="020B0604020202020204" pitchFamily="34" charset="0"/>
                <a:cs typeface="Arial" panose="020B0604020202020204" pitchFamily="34" charset="0"/>
              </a:rPr>
              <a:t>Summary(fit6) – results statistical summaries of all variables</a:t>
            </a:r>
          </a:p>
          <a:p>
            <a:pPr marL="342900" indent="-342900">
              <a:buAutoNum type="arabicPeriod"/>
            </a:pPr>
            <a:r>
              <a:rPr lang="en-US" dirty="0">
                <a:latin typeface="Arial" panose="020B0604020202020204" pitchFamily="34" charset="0"/>
                <a:cs typeface="Arial" panose="020B0604020202020204" pitchFamily="34" charset="0"/>
              </a:rPr>
              <a:t>fit7 &lt;- step(fit6) – optimize model with high AIC values</a:t>
            </a:r>
          </a:p>
        </p:txBody>
      </p:sp>
    </p:spTree>
    <p:extLst>
      <p:ext uri="{BB962C8B-B14F-4D97-AF65-F5344CB8AC3E}">
        <p14:creationId xmlns:p14="http://schemas.microsoft.com/office/powerpoint/2010/main" val="24492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6C2D6-49BE-49A7-9CA9-2016A13FF2C0}"/>
              </a:ext>
            </a:extLst>
          </p:cNvPr>
          <p:cNvSpPr txBox="1"/>
          <p:nvPr/>
        </p:nvSpPr>
        <p:spPr>
          <a:xfrm>
            <a:off x="6766246" y="693585"/>
            <a:ext cx="5027647" cy="1569660"/>
          </a:xfrm>
          <a:prstGeom prst="rect">
            <a:avLst/>
          </a:prstGeom>
          <a:noFill/>
        </p:spPr>
        <p:txBody>
          <a:bodyPr wrap="square" rtlCol="0">
            <a:spAutoFit/>
          </a:bodyPr>
          <a:lstStyle/>
          <a:p>
            <a:r>
              <a:rPr lang="en-AU" sz="1600" dirty="0">
                <a:solidFill>
                  <a:srgbClr val="FF0000"/>
                </a:solidFill>
                <a:latin typeface="Arial" panose="020B0604020202020204" pitchFamily="34" charset="0"/>
                <a:cs typeface="Arial" panose="020B0604020202020204" pitchFamily="34" charset="0"/>
              </a:rPr>
              <a:t>The summary of the fit shows that LOS and APRDRG have the lowest p-values. This suggests that hospital costs strongly depends upon those factors. In contrast, FEMALE and RACE has p-values greater than 0.05, suggesting those factors influence less the cost price.</a:t>
            </a:r>
          </a:p>
        </p:txBody>
      </p:sp>
      <p:graphicFrame>
        <p:nvGraphicFramePr>
          <p:cNvPr id="5" name="Table 4">
            <a:extLst>
              <a:ext uri="{FF2B5EF4-FFF2-40B4-BE49-F238E27FC236}">
                <a16:creationId xmlns:a16="http://schemas.microsoft.com/office/drawing/2014/main" id="{91697630-F6A9-4B33-B540-9D56850CBDEB}"/>
              </a:ext>
            </a:extLst>
          </p:cNvPr>
          <p:cNvGraphicFramePr>
            <a:graphicFrameLocks noGrp="1"/>
          </p:cNvGraphicFramePr>
          <p:nvPr>
            <p:extLst>
              <p:ext uri="{D42A27DB-BD31-4B8C-83A1-F6EECF244321}">
                <p14:modId xmlns:p14="http://schemas.microsoft.com/office/powerpoint/2010/main" val="3177044464"/>
              </p:ext>
            </p:extLst>
          </p:nvPr>
        </p:nvGraphicFramePr>
        <p:xfrm>
          <a:off x="756356" y="693585"/>
          <a:ext cx="3048000" cy="760095"/>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4145886193"/>
                    </a:ext>
                  </a:extLst>
                </a:gridCol>
                <a:gridCol w="609600">
                  <a:extLst>
                    <a:ext uri="{9D8B030D-6E8A-4147-A177-3AD203B41FA5}">
                      <a16:colId xmlns:a16="http://schemas.microsoft.com/office/drawing/2014/main" val="3906203278"/>
                    </a:ext>
                  </a:extLst>
                </a:gridCol>
                <a:gridCol w="609600">
                  <a:extLst>
                    <a:ext uri="{9D8B030D-6E8A-4147-A177-3AD203B41FA5}">
                      <a16:colId xmlns:a16="http://schemas.microsoft.com/office/drawing/2014/main" val="3479475177"/>
                    </a:ext>
                  </a:extLst>
                </a:gridCol>
                <a:gridCol w="609600">
                  <a:extLst>
                    <a:ext uri="{9D8B030D-6E8A-4147-A177-3AD203B41FA5}">
                      <a16:colId xmlns:a16="http://schemas.microsoft.com/office/drawing/2014/main" val="2774945450"/>
                    </a:ext>
                  </a:extLst>
                </a:gridCol>
              </a:tblGrid>
              <a:tr h="190500">
                <a:tc>
                  <a:txBody>
                    <a:bodyPr/>
                    <a:lstStyle/>
                    <a:p>
                      <a:pPr algn="l" fontAlgn="ctr"/>
                      <a:r>
                        <a:rPr lang="en-AU" sz="1600" u="none" strike="noStrike">
                          <a:effectLst/>
                          <a:latin typeface="Arial" panose="020B0604020202020204" pitchFamily="34" charset="0"/>
                          <a:cs typeface="Arial" panose="020B0604020202020204" pitchFamily="34" charset="0"/>
                        </a:rPr>
                        <a:t>Residuals:</a:t>
                      </a:r>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9137920"/>
                  </a:ext>
                </a:extLst>
              </a:tr>
              <a:tr h="190500">
                <a:tc gridSpan="4">
                  <a:txBody>
                    <a:bodyPr/>
                    <a:lstStyle/>
                    <a:p>
                      <a:pPr algn="l" fontAlgn="ctr"/>
                      <a:r>
                        <a:rPr lang="sv-SE" sz="1600" u="none" strike="noStrike">
                          <a:effectLst/>
                          <a:latin typeface="Arial" panose="020B0604020202020204" pitchFamily="34" charset="0"/>
                          <a:cs typeface="Arial" panose="020B0604020202020204" pitchFamily="34" charset="0"/>
                        </a:rPr>
                        <a:t>   Min     1Q Median     3Q    Max </a:t>
                      </a:r>
                      <a:endParaRPr lang="sv-SE"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874914629"/>
                  </a:ext>
                </a:extLst>
              </a:tr>
              <a:tr h="190500">
                <a:tc gridSpan="4">
                  <a:txBody>
                    <a:bodyPr/>
                    <a:lstStyle/>
                    <a:p>
                      <a:pPr algn="l" fontAlgn="ctr"/>
                      <a:r>
                        <a:rPr lang="en-AU" sz="1600" u="none" strike="noStrike" dirty="0">
                          <a:effectLst/>
                          <a:latin typeface="Arial" panose="020B0604020202020204" pitchFamily="34" charset="0"/>
                          <a:cs typeface="Arial" panose="020B0604020202020204" pitchFamily="34" charset="0"/>
                        </a:rPr>
                        <a:t> -6377   -700   -174    122  43378 </a:t>
                      </a:r>
                      <a:endParaRPr lang="en-AU"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29510808"/>
                  </a:ext>
                </a:extLst>
              </a:tr>
            </a:tbl>
          </a:graphicData>
        </a:graphic>
      </p:graphicFrame>
      <p:graphicFrame>
        <p:nvGraphicFramePr>
          <p:cNvPr id="6" name="Table 5">
            <a:extLst>
              <a:ext uri="{FF2B5EF4-FFF2-40B4-BE49-F238E27FC236}">
                <a16:creationId xmlns:a16="http://schemas.microsoft.com/office/drawing/2014/main" id="{24B8219E-9E03-487D-A4DA-3077CE1D24A8}"/>
              </a:ext>
            </a:extLst>
          </p:cNvPr>
          <p:cNvGraphicFramePr>
            <a:graphicFrameLocks noGrp="1"/>
          </p:cNvGraphicFramePr>
          <p:nvPr>
            <p:extLst>
              <p:ext uri="{D42A27DB-BD31-4B8C-83A1-F6EECF244321}">
                <p14:modId xmlns:p14="http://schemas.microsoft.com/office/powerpoint/2010/main" val="397383732"/>
              </p:ext>
            </p:extLst>
          </p:nvPr>
        </p:nvGraphicFramePr>
        <p:xfrm>
          <a:off x="756356" y="1750522"/>
          <a:ext cx="5457831" cy="2026920"/>
        </p:xfrm>
        <a:graphic>
          <a:graphicData uri="http://schemas.openxmlformats.org/drawingml/2006/table">
            <a:tbl>
              <a:tblPr>
                <a:tableStyleId>{5C22544A-7EE6-4342-B048-85BDC9FD1C3A}</a:tableStyleId>
              </a:tblPr>
              <a:tblGrid>
                <a:gridCol w="1559381">
                  <a:extLst>
                    <a:ext uri="{9D8B030D-6E8A-4147-A177-3AD203B41FA5}">
                      <a16:colId xmlns:a16="http://schemas.microsoft.com/office/drawing/2014/main" val="4191685704"/>
                    </a:ext>
                  </a:extLst>
                </a:gridCol>
                <a:gridCol w="779690">
                  <a:extLst>
                    <a:ext uri="{9D8B030D-6E8A-4147-A177-3AD203B41FA5}">
                      <a16:colId xmlns:a16="http://schemas.microsoft.com/office/drawing/2014/main" val="3148225887"/>
                    </a:ext>
                  </a:extLst>
                </a:gridCol>
                <a:gridCol w="779690">
                  <a:extLst>
                    <a:ext uri="{9D8B030D-6E8A-4147-A177-3AD203B41FA5}">
                      <a16:colId xmlns:a16="http://schemas.microsoft.com/office/drawing/2014/main" val="2828202709"/>
                    </a:ext>
                  </a:extLst>
                </a:gridCol>
                <a:gridCol w="779690">
                  <a:extLst>
                    <a:ext uri="{9D8B030D-6E8A-4147-A177-3AD203B41FA5}">
                      <a16:colId xmlns:a16="http://schemas.microsoft.com/office/drawing/2014/main" val="1629102671"/>
                    </a:ext>
                  </a:extLst>
                </a:gridCol>
                <a:gridCol w="779690">
                  <a:extLst>
                    <a:ext uri="{9D8B030D-6E8A-4147-A177-3AD203B41FA5}">
                      <a16:colId xmlns:a16="http://schemas.microsoft.com/office/drawing/2014/main" val="4112342580"/>
                    </a:ext>
                  </a:extLst>
                </a:gridCol>
                <a:gridCol w="779690">
                  <a:extLst>
                    <a:ext uri="{9D8B030D-6E8A-4147-A177-3AD203B41FA5}">
                      <a16:colId xmlns:a16="http://schemas.microsoft.com/office/drawing/2014/main" val="479855806"/>
                    </a:ext>
                  </a:extLst>
                </a:gridCol>
              </a:tblGrid>
              <a:tr h="190500">
                <a:tc>
                  <a:txBody>
                    <a:bodyPr/>
                    <a:lstStyle/>
                    <a:p>
                      <a:pPr algn="l" fontAlgn="ctr"/>
                      <a:r>
                        <a:rPr lang="en-AU" sz="1600" u="none" strike="noStrike">
                          <a:effectLst/>
                          <a:latin typeface="Arial" panose="020B0604020202020204" pitchFamily="34" charset="0"/>
                          <a:cs typeface="Arial" panose="020B0604020202020204" pitchFamily="34" charset="0"/>
                        </a:rPr>
                        <a:t>Coefficients:</a:t>
                      </a:r>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AU"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3535048"/>
                  </a:ext>
                </a:extLst>
              </a:tr>
              <a:tr h="190500">
                <a:tc gridSpan="6">
                  <a:txBody>
                    <a:bodyPr/>
                    <a:lstStyle/>
                    <a:p>
                      <a:pPr algn="l" fontAlgn="ctr"/>
                      <a:r>
                        <a:rPr lang="en-AU" sz="1600" u="none" strike="noStrike" dirty="0">
                          <a:effectLst/>
                          <a:latin typeface="Arial" panose="020B0604020202020204" pitchFamily="34" charset="0"/>
                          <a:cs typeface="Arial" panose="020B0604020202020204" pitchFamily="34" charset="0"/>
                        </a:rPr>
                        <a:t>                  Estimate       Std. Error    t value     </a:t>
                      </a:r>
                      <a:r>
                        <a:rPr lang="en-AU" sz="1600" u="none" strike="noStrike" dirty="0" err="1">
                          <a:effectLst/>
                          <a:latin typeface="Arial" panose="020B0604020202020204" pitchFamily="34" charset="0"/>
                          <a:cs typeface="Arial" panose="020B0604020202020204" pitchFamily="34" charset="0"/>
                        </a:rPr>
                        <a:t>Pr</a:t>
                      </a:r>
                      <a:r>
                        <a:rPr lang="en-AU" sz="1600" u="none" strike="noStrike" dirty="0">
                          <a:effectLst/>
                          <a:latin typeface="Arial" panose="020B0604020202020204" pitchFamily="34" charset="0"/>
                          <a:cs typeface="Arial" panose="020B0604020202020204" pitchFamily="34" charset="0"/>
                        </a:rPr>
                        <a:t>(&gt;|t|)    </a:t>
                      </a:r>
                      <a:endParaRPr lang="en-AU"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605493832"/>
                  </a:ext>
                </a:extLst>
              </a:tr>
              <a:tr h="190500">
                <a:tc gridSpan="6">
                  <a:txBody>
                    <a:bodyPr/>
                    <a:lstStyle/>
                    <a:p>
                      <a:pPr algn="l" fontAlgn="ctr"/>
                      <a:r>
                        <a:rPr lang="pt-BR" sz="1600" u="none" strike="noStrike" dirty="0">
                          <a:effectLst/>
                          <a:latin typeface="Arial" panose="020B0604020202020204" pitchFamily="34" charset="0"/>
                          <a:cs typeface="Arial" panose="020B0604020202020204" pitchFamily="34" charset="0"/>
                        </a:rPr>
                        <a:t>(Intercept)   5218.6769     507.6475   10.280    &lt; 2e-16 ***</a:t>
                      </a:r>
                      <a:endParaRPr lang="pt-BR"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62678598"/>
                  </a:ext>
                </a:extLst>
              </a:tr>
              <a:tr h="190500">
                <a:tc gridSpan="6">
                  <a:txBody>
                    <a:bodyPr/>
                    <a:lstStyle/>
                    <a:p>
                      <a:pPr algn="l" fontAlgn="ctr"/>
                      <a:r>
                        <a:rPr lang="en-AU" sz="1600" u="none" strike="noStrike" dirty="0">
                          <a:effectLst/>
                          <a:latin typeface="Arial" panose="020B0604020202020204" pitchFamily="34" charset="0"/>
                          <a:cs typeface="Arial" panose="020B0604020202020204" pitchFamily="34" charset="0"/>
                        </a:rPr>
                        <a:t>AGE           134.6949       17.4711      7.710      7.02e-14 ***</a:t>
                      </a:r>
                      <a:endParaRPr lang="en-AU"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223800361"/>
                  </a:ext>
                </a:extLst>
              </a:tr>
              <a:tr h="190500">
                <a:tc gridSpan="6">
                  <a:txBody>
                    <a:bodyPr/>
                    <a:lstStyle/>
                    <a:p>
                      <a:pPr algn="l" fontAlgn="ctr"/>
                      <a:r>
                        <a:rPr lang="en-US" sz="1600" u="none" strike="noStrike" dirty="0">
                          <a:effectLst/>
                          <a:latin typeface="Arial" panose="020B0604020202020204" pitchFamily="34" charset="0"/>
                          <a:cs typeface="Arial" panose="020B0604020202020204" pitchFamily="34" charset="0"/>
                        </a:rPr>
                        <a:t>FEMALE      -390.6924     247.7390  -1.577      0.115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31614329"/>
                  </a:ext>
                </a:extLst>
              </a:tr>
              <a:tr h="190500">
                <a:tc gridSpan="6">
                  <a:txBody>
                    <a:bodyPr/>
                    <a:lstStyle/>
                    <a:p>
                      <a:pPr algn="l" fontAlgn="ctr"/>
                      <a:r>
                        <a:rPr lang="es-ES" sz="1600" u="none" strike="noStrike" dirty="0">
                          <a:effectLst/>
                          <a:latin typeface="Arial" panose="020B0604020202020204" pitchFamily="34" charset="0"/>
                          <a:cs typeface="Arial" panose="020B0604020202020204" pitchFamily="34" charset="0"/>
                        </a:rPr>
                        <a:t>LOS            743.1521       34.9225     21.280     &lt; 2e-16 ***</a:t>
                      </a:r>
                      <a:endParaRPr lang="es-E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899741319"/>
                  </a:ext>
                </a:extLst>
              </a:tr>
              <a:tr h="190500">
                <a:tc gridSpan="6">
                  <a:txBody>
                    <a:bodyPr/>
                    <a:lstStyle/>
                    <a:p>
                      <a:pPr algn="l" fontAlgn="ctr"/>
                      <a:r>
                        <a:rPr lang="en-US" sz="1600" u="none" strike="noStrike" dirty="0">
                          <a:effectLst/>
                          <a:latin typeface="Arial" panose="020B0604020202020204" pitchFamily="34" charset="0"/>
                          <a:cs typeface="Arial" panose="020B0604020202020204" pitchFamily="34" charset="0"/>
                        </a:rPr>
                        <a:t>RACE         -212.4291      227.9326    -0.932      0.352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953884516"/>
                  </a:ext>
                </a:extLst>
              </a:tr>
              <a:tr h="190500">
                <a:tc gridSpan="6">
                  <a:txBody>
                    <a:bodyPr/>
                    <a:lstStyle/>
                    <a:p>
                      <a:pPr algn="l" fontAlgn="ctr"/>
                      <a:r>
                        <a:rPr lang="en-AU" sz="1600" u="none" strike="noStrike" dirty="0">
                          <a:effectLst/>
                          <a:latin typeface="Arial" panose="020B0604020202020204" pitchFamily="34" charset="0"/>
                          <a:cs typeface="Arial" panose="020B0604020202020204" pitchFamily="34" charset="0"/>
                        </a:rPr>
                        <a:t>APRDRG        -7.7909      0.6816      -11.430      &lt; 2e-16 ***</a:t>
                      </a:r>
                      <a:endParaRPr lang="en-AU"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385185391"/>
                  </a:ext>
                </a:extLst>
              </a:tr>
            </a:tbl>
          </a:graphicData>
        </a:graphic>
      </p:graphicFrame>
      <p:sp>
        <p:nvSpPr>
          <p:cNvPr id="8" name="TextBox 7">
            <a:extLst>
              <a:ext uri="{FF2B5EF4-FFF2-40B4-BE49-F238E27FC236}">
                <a16:creationId xmlns:a16="http://schemas.microsoft.com/office/drawing/2014/main" id="{17C3E5BD-E50C-457A-8F2E-C08B1073F176}"/>
              </a:ext>
            </a:extLst>
          </p:cNvPr>
          <p:cNvSpPr txBox="1"/>
          <p:nvPr/>
        </p:nvSpPr>
        <p:spPr>
          <a:xfrm>
            <a:off x="670247" y="3956274"/>
            <a:ext cx="6096000" cy="338554"/>
          </a:xfrm>
          <a:prstGeom prst="rect">
            <a:avLst/>
          </a:prstGeom>
          <a:noFill/>
        </p:spPr>
        <p:txBody>
          <a:bodyPr wrap="square">
            <a:spAutoFit/>
          </a:bodyPr>
          <a:lstStyle/>
          <a:p>
            <a:r>
              <a:rPr lang="fr-FR" sz="1600" b="0" i="0" u="none" strike="noStrike" dirty="0" err="1">
                <a:solidFill>
                  <a:srgbClr val="000000"/>
                </a:solidFill>
                <a:effectLst/>
                <a:latin typeface="Arial" panose="020B0604020202020204" pitchFamily="34" charset="0"/>
                <a:cs typeface="Arial" panose="020B0604020202020204" pitchFamily="34" charset="0"/>
              </a:rPr>
              <a:t>Signif</a:t>
            </a:r>
            <a:r>
              <a:rPr lang="fr-FR" sz="1600" b="0" i="0" u="none" strike="noStrike" dirty="0">
                <a:solidFill>
                  <a:srgbClr val="000000"/>
                </a:solidFill>
                <a:effectLst/>
                <a:latin typeface="Arial" panose="020B0604020202020204" pitchFamily="34" charset="0"/>
                <a:cs typeface="Arial" panose="020B0604020202020204" pitchFamily="34" charset="0"/>
              </a:rPr>
              <a:t>. codes:  0 ‘***’ 0.001 ‘**’ 0.01 ‘*’ 0.05 ‘.’ 0.1 ‘ ’ 1</a:t>
            </a:r>
            <a:r>
              <a:rPr lang="fr-FR" sz="1600" dirty="0">
                <a:latin typeface="Arial" panose="020B0604020202020204" pitchFamily="34" charset="0"/>
                <a:cs typeface="Arial" panose="020B0604020202020204" pitchFamily="34" charset="0"/>
              </a:rPr>
              <a:t> </a:t>
            </a:r>
            <a:endParaRPr lang="en-AU" sz="16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F702372-60E1-4545-9D2F-C214332790BA}"/>
              </a:ext>
            </a:extLst>
          </p:cNvPr>
          <p:cNvSpPr txBox="1"/>
          <p:nvPr/>
        </p:nvSpPr>
        <p:spPr>
          <a:xfrm>
            <a:off x="668693" y="5132039"/>
            <a:ext cx="6097554" cy="338554"/>
          </a:xfrm>
          <a:prstGeom prst="rect">
            <a:avLst/>
          </a:prstGeom>
          <a:noFill/>
        </p:spPr>
        <p:txBody>
          <a:bodyPr wrap="square">
            <a:spAutoFit/>
          </a:bodyPr>
          <a:lstStyle/>
          <a:p>
            <a:r>
              <a:rPr lang="en-US" sz="1600" b="0" i="0" u="none" strike="noStrike" dirty="0">
                <a:solidFill>
                  <a:srgbClr val="000000"/>
                </a:solidFill>
                <a:effectLst/>
                <a:latin typeface="Arial" panose="020B0604020202020204" pitchFamily="34" charset="0"/>
                <a:cs typeface="Arial" panose="020B0604020202020204" pitchFamily="34" charset="0"/>
              </a:rPr>
              <a:t>F-statistic: 122.3 on 5 and 493 DF,  p-value: &lt; 2.2e-16</a:t>
            </a:r>
            <a:endParaRPr lang="en-AU" sz="1600"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6B408F71-3A68-4287-B481-B9AD1797651B}"/>
              </a:ext>
            </a:extLst>
          </p:cNvPr>
          <p:cNvGraphicFramePr>
            <a:graphicFrameLocks noGrp="1"/>
          </p:cNvGraphicFramePr>
          <p:nvPr>
            <p:extLst>
              <p:ext uri="{D42A27DB-BD31-4B8C-83A1-F6EECF244321}">
                <p14:modId xmlns:p14="http://schemas.microsoft.com/office/powerpoint/2010/main" val="299385195"/>
              </p:ext>
            </p:extLst>
          </p:nvPr>
        </p:nvGraphicFramePr>
        <p:xfrm>
          <a:off x="756356" y="4604402"/>
          <a:ext cx="6418885" cy="506730"/>
        </p:xfrm>
        <a:graphic>
          <a:graphicData uri="http://schemas.openxmlformats.org/drawingml/2006/table">
            <a:tbl>
              <a:tblPr>
                <a:tableStyleId>{5C22544A-7EE6-4342-B048-85BDC9FD1C3A}</a:tableStyleId>
              </a:tblPr>
              <a:tblGrid>
                <a:gridCol w="5616524">
                  <a:extLst>
                    <a:ext uri="{9D8B030D-6E8A-4147-A177-3AD203B41FA5}">
                      <a16:colId xmlns:a16="http://schemas.microsoft.com/office/drawing/2014/main" val="546586012"/>
                    </a:ext>
                  </a:extLst>
                </a:gridCol>
                <a:gridCol w="802361">
                  <a:extLst>
                    <a:ext uri="{9D8B030D-6E8A-4147-A177-3AD203B41FA5}">
                      <a16:colId xmlns:a16="http://schemas.microsoft.com/office/drawing/2014/main" val="2015237507"/>
                    </a:ext>
                  </a:extLst>
                </a:gridCol>
              </a:tblGrid>
              <a:tr h="190500">
                <a:tc>
                  <a:txBody>
                    <a:bodyPr/>
                    <a:lstStyle/>
                    <a:p>
                      <a:pPr algn="l" fontAlgn="ctr"/>
                      <a:r>
                        <a:rPr lang="en-US" sz="1600" u="none" strike="noStrike">
                          <a:effectLst/>
                          <a:latin typeface="Arial" panose="020B0604020202020204" pitchFamily="34" charset="0"/>
                          <a:cs typeface="Arial" panose="020B0604020202020204" pitchFamily="34" charset="0"/>
                        </a:rPr>
                        <a:t>Residual standard error: 2613 on 493 degrees of freedom</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4818559"/>
                  </a:ext>
                </a:extLst>
              </a:tr>
              <a:tr h="190500">
                <a:tc gridSpan="2">
                  <a:txBody>
                    <a:bodyPr/>
                    <a:lstStyle/>
                    <a:p>
                      <a:pPr algn="l" fontAlgn="ctr"/>
                      <a:r>
                        <a:rPr lang="en-US" sz="1600" u="none" strike="noStrike" dirty="0">
                          <a:effectLst/>
                          <a:latin typeface="Arial" panose="020B0604020202020204" pitchFamily="34" charset="0"/>
                          <a:cs typeface="Arial" panose="020B0604020202020204" pitchFamily="34" charset="0"/>
                        </a:rPr>
                        <a:t>Multiple R-squared:  0.5536,    Adjusted R-squared:  0.5491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AU"/>
                    </a:p>
                  </a:txBody>
                  <a:tcPr/>
                </a:tc>
                <a:extLst>
                  <a:ext uri="{0D108BD9-81ED-4DB2-BD59-A6C34878D82A}">
                    <a16:rowId xmlns:a16="http://schemas.microsoft.com/office/drawing/2014/main" val="1685607502"/>
                  </a:ext>
                </a:extLst>
              </a:tr>
            </a:tbl>
          </a:graphicData>
        </a:graphic>
      </p:graphicFrame>
    </p:spTree>
    <p:extLst>
      <p:ext uri="{BB962C8B-B14F-4D97-AF65-F5344CB8AC3E}">
        <p14:creationId xmlns:p14="http://schemas.microsoft.com/office/powerpoint/2010/main" val="169336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D8D34-FC3A-46BA-94CF-2E5320EB9F4C}"/>
              </a:ext>
            </a:extLst>
          </p:cNvPr>
          <p:cNvSpPr>
            <a:spLocks noChangeArrowheads="1"/>
          </p:cNvSpPr>
          <p:nvPr/>
        </p:nvSpPr>
        <p:spPr bwMode="auto">
          <a:xfrm>
            <a:off x="1184988" y="2307782"/>
            <a:ext cx="199971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Overall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AGE 7.7095609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FEMALE 1.5770323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LOS 21.2800068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RACE 0.9319818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a:rPr>
              <a:t>APRDRG 11.4301445</a:t>
            </a:r>
            <a:endParaRPr kumimoji="0" lang="en-US" altLang="en-US" sz="1600" b="0" i="0" u="none" strike="noStrike" cap="none" normalizeH="0" baseline="0" dirty="0">
              <a:ln>
                <a:noFill/>
              </a:ln>
              <a:solidFill>
                <a:schemeClr val="tx1"/>
              </a:solidFill>
              <a:effectLst/>
              <a:latin typeface="Arial'"/>
            </a:endParaRPr>
          </a:p>
        </p:txBody>
      </p:sp>
      <p:sp>
        <p:nvSpPr>
          <p:cNvPr id="3" name="TextBox 2">
            <a:extLst>
              <a:ext uri="{FF2B5EF4-FFF2-40B4-BE49-F238E27FC236}">
                <a16:creationId xmlns:a16="http://schemas.microsoft.com/office/drawing/2014/main" id="{873A8CA1-F296-4688-A693-ACEE6E6DB79B}"/>
              </a:ext>
            </a:extLst>
          </p:cNvPr>
          <p:cNvSpPr txBox="1"/>
          <p:nvPr/>
        </p:nvSpPr>
        <p:spPr>
          <a:xfrm>
            <a:off x="1054359" y="587829"/>
            <a:ext cx="3265714" cy="369332"/>
          </a:xfrm>
          <a:prstGeom prst="rect">
            <a:avLst/>
          </a:prstGeom>
          <a:noFill/>
        </p:spPr>
        <p:txBody>
          <a:bodyPr wrap="square" rtlCol="0">
            <a:spAutoFit/>
          </a:bodyPr>
          <a:lstStyle/>
          <a:p>
            <a:r>
              <a:rPr lang="en-AU" dirty="0"/>
              <a:t>Library(caret)</a:t>
            </a:r>
          </a:p>
        </p:txBody>
      </p:sp>
      <p:sp>
        <p:nvSpPr>
          <p:cNvPr id="4" name="TextBox 3">
            <a:extLst>
              <a:ext uri="{FF2B5EF4-FFF2-40B4-BE49-F238E27FC236}">
                <a16:creationId xmlns:a16="http://schemas.microsoft.com/office/drawing/2014/main" id="{8A9F65D8-C42D-4E49-8967-4F73C7934696}"/>
              </a:ext>
            </a:extLst>
          </p:cNvPr>
          <p:cNvSpPr txBox="1"/>
          <p:nvPr/>
        </p:nvSpPr>
        <p:spPr>
          <a:xfrm>
            <a:off x="1001339" y="957161"/>
            <a:ext cx="11053812" cy="1077218"/>
          </a:xfrm>
          <a:prstGeom prst="rect">
            <a:avLst/>
          </a:prstGeom>
          <a:noFill/>
        </p:spPr>
        <p:txBody>
          <a:bodyPr wrap="square" rtlCol="0">
            <a:spAutoFit/>
          </a:bodyPr>
          <a:lstStyle/>
          <a:p>
            <a:r>
              <a:rPr lang="en-AU" sz="1600" dirty="0">
                <a:solidFill>
                  <a:srgbClr val="FF0000"/>
                </a:solidFill>
                <a:latin typeface="Arial'"/>
              </a:rPr>
              <a:t>Linear regression model is applied using caret which identifies the important independent variable that influence the dependent variables. The below result shows that  “LOS” has highest number which is 21.28 suggesting this variable influence the hospital cost mostly. This confirms our earlier p-values test. The order of most influence variables in total cost price is given in order of  LOS &gt; APRDRG &gt; AGE &gt; FEMALE &gt; RACE.</a:t>
            </a:r>
          </a:p>
        </p:txBody>
      </p:sp>
    </p:spTree>
    <p:extLst>
      <p:ext uri="{BB962C8B-B14F-4D97-AF65-F5344CB8AC3E}">
        <p14:creationId xmlns:p14="http://schemas.microsoft.com/office/powerpoint/2010/main" val="301233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74CC3-C9D4-4E2E-8C72-7935F49187CB}"/>
              </a:ext>
            </a:extLst>
          </p:cNvPr>
          <p:cNvPicPr>
            <a:picLocks noChangeAspect="1"/>
          </p:cNvPicPr>
          <p:nvPr/>
        </p:nvPicPr>
        <p:blipFill>
          <a:blip r:embed="rId2"/>
          <a:stretch>
            <a:fillRect/>
          </a:stretch>
        </p:blipFill>
        <p:spPr>
          <a:xfrm>
            <a:off x="1776237" y="483533"/>
            <a:ext cx="3956733" cy="2880000"/>
          </a:xfrm>
          <a:prstGeom prst="rect">
            <a:avLst/>
          </a:prstGeom>
        </p:spPr>
      </p:pic>
      <p:pic>
        <p:nvPicPr>
          <p:cNvPr id="5" name="Picture 4">
            <a:extLst>
              <a:ext uri="{FF2B5EF4-FFF2-40B4-BE49-F238E27FC236}">
                <a16:creationId xmlns:a16="http://schemas.microsoft.com/office/drawing/2014/main" id="{A0511070-86A5-4083-A3F1-7F27B60432B4}"/>
              </a:ext>
            </a:extLst>
          </p:cNvPr>
          <p:cNvPicPr>
            <a:picLocks noChangeAspect="1"/>
          </p:cNvPicPr>
          <p:nvPr/>
        </p:nvPicPr>
        <p:blipFill>
          <a:blip r:embed="rId3"/>
          <a:stretch>
            <a:fillRect/>
          </a:stretch>
        </p:blipFill>
        <p:spPr>
          <a:xfrm>
            <a:off x="6329461" y="483533"/>
            <a:ext cx="3956733" cy="2880000"/>
          </a:xfrm>
          <a:prstGeom prst="rect">
            <a:avLst/>
          </a:prstGeom>
        </p:spPr>
      </p:pic>
      <p:pic>
        <p:nvPicPr>
          <p:cNvPr id="6" name="Picture 5">
            <a:extLst>
              <a:ext uri="{FF2B5EF4-FFF2-40B4-BE49-F238E27FC236}">
                <a16:creationId xmlns:a16="http://schemas.microsoft.com/office/drawing/2014/main" id="{068179B1-CEB6-4C0F-8CAC-07B6BA51EBF8}"/>
              </a:ext>
            </a:extLst>
          </p:cNvPr>
          <p:cNvPicPr>
            <a:picLocks noChangeAspect="1"/>
          </p:cNvPicPr>
          <p:nvPr/>
        </p:nvPicPr>
        <p:blipFill>
          <a:blip r:embed="rId4"/>
          <a:stretch>
            <a:fillRect/>
          </a:stretch>
        </p:blipFill>
        <p:spPr>
          <a:xfrm>
            <a:off x="1700821" y="3429000"/>
            <a:ext cx="3956733" cy="2880000"/>
          </a:xfrm>
          <a:prstGeom prst="rect">
            <a:avLst/>
          </a:prstGeom>
        </p:spPr>
      </p:pic>
      <p:pic>
        <p:nvPicPr>
          <p:cNvPr id="8" name="Picture 7">
            <a:extLst>
              <a:ext uri="{FF2B5EF4-FFF2-40B4-BE49-F238E27FC236}">
                <a16:creationId xmlns:a16="http://schemas.microsoft.com/office/drawing/2014/main" id="{6A635217-3A97-4339-9A8E-4DF0EEA7BA73}"/>
              </a:ext>
            </a:extLst>
          </p:cNvPr>
          <p:cNvPicPr>
            <a:picLocks noChangeAspect="1"/>
          </p:cNvPicPr>
          <p:nvPr/>
        </p:nvPicPr>
        <p:blipFill>
          <a:blip r:embed="rId5"/>
          <a:stretch>
            <a:fillRect/>
          </a:stretch>
        </p:blipFill>
        <p:spPr>
          <a:xfrm>
            <a:off x="6329461" y="3429000"/>
            <a:ext cx="3956733" cy="2880000"/>
          </a:xfrm>
          <a:prstGeom prst="rect">
            <a:avLst/>
          </a:prstGeom>
        </p:spPr>
      </p:pic>
      <p:sp>
        <p:nvSpPr>
          <p:cNvPr id="9" name="TextBox 8">
            <a:extLst>
              <a:ext uri="{FF2B5EF4-FFF2-40B4-BE49-F238E27FC236}">
                <a16:creationId xmlns:a16="http://schemas.microsoft.com/office/drawing/2014/main" id="{73BB8E85-7D70-4260-9A21-B026F76D7D50}"/>
              </a:ext>
            </a:extLst>
          </p:cNvPr>
          <p:cNvSpPr txBox="1"/>
          <p:nvPr/>
        </p:nvSpPr>
        <p:spPr>
          <a:xfrm>
            <a:off x="2447651" y="1106304"/>
            <a:ext cx="2457114"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Maintains a homoscedastic distribution</a:t>
            </a:r>
          </a:p>
        </p:txBody>
      </p:sp>
      <p:sp>
        <p:nvSpPr>
          <p:cNvPr id="10" name="TextBox 9">
            <a:extLst>
              <a:ext uri="{FF2B5EF4-FFF2-40B4-BE49-F238E27FC236}">
                <a16:creationId xmlns:a16="http://schemas.microsoft.com/office/drawing/2014/main" id="{D0DBD5F7-0F47-4DB8-B564-8FB722D90054}"/>
              </a:ext>
            </a:extLst>
          </p:cNvPr>
          <p:cNvSpPr txBox="1"/>
          <p:nvPr/>
        </p:nvSpPr>
        <p:spPr>
          <a:xfrm>
            <a:off x="2584526" y="3986304"/>
            <a:ext cx="2183364"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Not much deviation from normal distribution</a:t>
            </a:r>
          </a:p>
        </p:txBody>
      </p:sp>
      <p:sp>
        <p:nvSpPr>
          <p:cNvPr id="11" name="TextBox 10">
            <a:extLst>
              <a:ext uri="{FF2B5EF4-FFF2-40B4-BE49-F238E27FC236}">
                <a16:creationId xmlns:a16="http://schemas.microsoft.com/office/drawing/2014/main" id="{61B06527-3241-4C14-9722-09096779E11C}"/>
              </a:ext>
            </a:extLst>
          </p:cNvPr>
          <p:cNvSpPr txBox="1"/>
          <p:nvPr/>
        </p:nvSpPr>
        <p:spPr>
          <a:xfrm>
            <a:off x="10101942" y="3676437"/>
            <a:ext cx="2183364" cy="1384995"/>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Cook’s distance shows that none of the data above 1value suggesting these data do not have significant influence on hospital total charge.</a:t>
            </a:r>
          </a:p>
        </p:txBody>
      </p:sp>
      <p:sp>
        <p:nvSpPr>
          <p:cNvPr id="12" name="TextBox 11">
            <a:extLst>
              <a:ext uri="{FF2B5EF4-FFF2-40B4-BE49-F238E27FC236}">
                <a16:creationId xmlns:a16="http://schemas.microsoft.com/office/drawing/2014/main" id="{2FA9BB07-4648-48E9-A262-69A882C1BCAF}"/>
              </a:ext>
            </a:extLst>
          </p:cNvPr>
          <p:cNvSpPr txBox="1"/>
          <p:nvPr/>
        </p:nvSpPr>
        <p:spPr>
          <a:xfrm>
            <a:off x="7186530" y="968022"/>
            <a:ext cx="2833395" cy="523220"/>
          </a:xfrm>
          <a:prstGeom prst="rect">
            <a:avLst/>
          </a:prstGeom>
          <a:noFill/>
        </p:spPr>
        <p:txBody>
          <a:bodyPr wrap="square" rtlCol="0">
            <a:spAutoFit/>
          </a:bodyPr>
          <a:lstStyle/>
          <a:p>
            <a:r>
              <a:rPr lang="en-AU" sz="1400" dirty="0">
                <a:solidFill>
                  <a:srgbClr val="FF0000"/>
                </a:solidFill>
                <a:latin typeface="Arial" panose="020B0604020202020204" pitchFamily="34" charset="0"/>
                <a:cs typeface="Arial" panose="020B0604020202020204" pitchFamily="34" charset="0"/>
              </a:rPr>
              <a:t>Maintains a homoscedastic distribution</a:t>
            </a:r>
          </a:p>
        </p:txBody>
      </p:sp>
    </p:spTree>
    <p:extLst>
      <p:ext uri="{BB962C8B-B14F-4D97-AF65-F5344CB8AC3E}">
        <p14:creationId xmlns:p14="http://schemas.microsoft.com/office/powerpoint/2010/main" val="227807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D733D-B5E3-43B2-97B3-5ACC8470B643}"/>
              </a:ext>
            </a:extLst>
          </p:cNvPr>
          <p:cNvSpPr txBox="1"/>
          <p:nvPr/>
        </p:nvSpPr>
        <p:spPr>
          <a:xfrm>
            <a:off x="391887" y="259999"/>
            <a:ext cx="11420668" cy="923330"/>
          </a:xfrm>
          <a:prstGeom prst="rect">
            <a:avLst/>
          </a:prstGeom>
          <a:solidFill>
            <a:schemeClr val="accent1"/>
          </a:solid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R code</a:t>
            </a:r>
            <a:endParaRPr lang="en-US" b="0" i="0" dirty="0">
              <a:solidFill>
                <a:schemeClr val="bg1"/>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B3A0299-C8BA-4BD6-AA0B-1F76C8FEC607}"/>
              </a:ext>
            </a:extLst>
          </p:cNvPr>
          <p:cNvSpPr txBox="1"/>
          <p:nvPr/>
        </p:nvSpPr>
        <p:spPr>
          <a:xfrm>
            <a:off x="855305" y="1428842"/>
            <a:ext cx="8913845" cy="4801314"/>
          </a:xfrm>
          <a:prstGeom prst="rect">
            <a:avLst/>
          </a:prstGeom>
          <a:noFill/>
        </p:spPr>
        <p:txBody>
          <a:bodyPr wrap="square">
            <a:spAutoFit/>
          </a:bodyPr>
          <a:lstStyle/>
          <a:p>
            <a:r>
              <a:rPr lang="en-AU" dirty="0"/>
              <a:t># Project 7: Hospital cost analysis</a:t>
            </a:r>
          </a:p>
          <a:p>
            <a:endParaRPr lang="en-AU" dirty="0"/>
          </a:p>
          <a:p>
            <a:r>
              <a:rPr lang="en-AU" dirty="0"/>
              <a:t>library(</a:t>
            </a:r>
            <a:r>
              <a:rPr lang="en-AU" dirty="0" err="1"/>
              <a:t>readxl</a:t>
            </a:r>
            <a:r>
              <a:rPr lang="en-AU" dirty="0"/>
              <a:t>)</a:t>
            </a:r>
          </a:p>
          <a:p>
            <a:r>
              <a:rPr lang="en-AU" dirty="0"/>
              <a:t>library(ggplot2)</a:t>
            </a:r>
          </a:p>
          <a:p>
            <a:r>
              <a:rPr lang="en-AU" dirty="0"/>
              <a:t>library(</a:t>
            </a:r>
            <a:r>
              <a:rPr lang="en-AU" dirty="0" err="1"/>
              <a:t>plotly</a:t>
            </a:r>
            <a:r>
              <a:rPr lang="en-AU" dirty="0"/>
              <a:t>)</a:t>
            </a:r>
          </a:p>
          <a:p>
            <a:endParaRPr lang="en-AU" dirty="0"/>
          </a:p>
          <a:p>
            <a:endParaRPr lang="en-AU" dirty="0"/>
          </a:p>
          <a:p>
            <a:r>
              <a:rPr lang="en-AU" dirty="0"/>
              <a:t># set working directory</a:t>
            </a:r>
          </a:p>
          <a:p>
            <a:r>
              <a:rPr lang="en-AU" dirty="0" err="1"/>
              <a:t>setwd</a:t>
            </a:r>
            <a:r>
              <a:rPr lang="en-AU" dirty="0"/>
              <a:t>("C:/Users/ribis/Documents/Simplilearn_Data Scientist/Projects/</a:t>
            </a:r>
            <a:r>
              <a:rPr lang="en-AU" dirty="0" err="1"/>
              <a:t>Porject</a:t>
            </a:r>
            <a:r>
              <a:rPr lang="en-AU" dirty="0"/>
              <a:t> 7")</a:t>
            </a:r>
          </a:p>
          <a:p>
            <a:endParaRPr lang="en-AU" dirty="0"/>
          </a:p>
          <a:p>
            <a:r>
              <a:rPr lang="en-AU" dirty="0"/>
              <a:t>data_1 = </a:t>
            </a:r>
            <a:r>
              <a:rPr lang="en-AU" dirty="0" err="1"/>
              <a:t>read_xlsx</a:t>
            </a:r>
            <a:r>
              <a:rPr lang="en-AU" dirty="0"/>
              <a:t>("1555054100_hospitalcosts.xlsx") # read the xlsx file</a:t>
            </a:r>
          </a:p>
          <a:p>
            <a:endParaRPr lang="en-AU" dirty="0"/>
          </a:p>
          <a:p>
            <a:r>
              <a:rPr lang="en-AU" dirty="0"/>
              <a:t>View(data_1) # viewing data</a:t>
            </a:r>
          </a:p>
          <a:p>
            <a:endParaRPr lang="en-AU" dirty="0"/>
          </a:p>
          <a:p>
            <a:r>
              <a:rPr lang="en-AU" dirty="0"/>
              <a:t>summary(data_1) # summarizes each columns</a:t>
            </a:r>
          </a:p>
          <a:p>
            <a:endParaRPr lang="en-AU" dirty="0"/>
          </a:p>
          <a:p>
            <a:r>
              <a:rPr lang="en-AU" dirty="0"/>
              <a:t>names(data_1) # read name of headings</a:t>
            </a:r>
          </a:p>
        </p:txBody>
      </p:sp>
    </p:spTree>
    <p:extLst>
      <p:ext uri="{BB962C8B-B14F-4D97-AF65-F5344CB8AC3E}">
        <p14:creationId xmlns:p14="http://schemas.microsoft.com/office/powerpoint/2010/main" val="121138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214AA-26C5-4675-9C87-997D5F9B1692}"/>
              </a:ext>
            </a:extLst>
          </p:cNvPr>
          <p:cNvSpPr txBox="1"/>
          <p:nvPr/>
        </p:nvSpPr>
        <p:spPr>
          <a:xfrm>
            <a:off x="388776" y="587200"/>
            <a:ext cx="11803224" cy="5509200"/>
          </a:xfrm>
          <a:prstGeom prst="rect">
            <a:avLst/>
          </a:prstGeom>
          <a:noFill/>
        </p:spPr>
        <p:txBody>
          <a:bodyPr wrap="square">
            <a:spAutoFit/>
          </a:bodyPr>
          <a:lstStyle/>
          <a:p>
            <a:r>
              <a:rPr lang="en-AU" sz="1600" dirty="0">
                <a:solidFill>
                  <a:srgbClr val="FF0000"/>
                </a:solidFill>
                <a:latin typeface="Arial" panose="020B0604020202020204" pitchFamily="34" charset="0"/>
                <a:cs typeface="Arial" panose="020B0604020202020204" pitchFamily="34" charset="0"/>
              </a:rPr>
              <a:t># AIM 1: To record the patient statistics, the agency wants to find the age category of people who frequently visit the hospital and has the maximum expenditure</a:t>
            </a:r>
          </a:p>
          <a:p>
            <a:r>
              <a:rPr lang="en-AU" sz="1600" dirty="0">
                <a:latin typeface="Arial" panose="020B0604020202020204" pitchFamily="34" charset="0"/>
                <a:cs typeface="Arial" panose="020B0604020202020204" pitchFamily="34" charset="0"/>
              </a:rPr>
              <a:t>is.na(data_1["AGE"]) # checking NA if exist</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data_2 = </a:t>
            </a:r>
            <a:r>
              <a:rPr lang="en-AU" sz="1600" dirty="0" err="1">
                <a:latin typeface="Arial" panose="020B0604020202020204" pitchFamily="34" charset="0"/>
                <a:cs typeface="Arial" panose="020B0604020202020204" pitchFamily="34" charset="0"/>
              </a:rPr>
              <a:t>na.omit</a:t>
            </a:r>
            <a:r>
              <a:rPr lang="en-AU" sz="1600" dirty="0">
                <a:latin typeface="Arial" panose="020B0604020202020204" pitchFamily="34" charset="0"/>
                <a:cs typeface="Arial" panose="020B0604020202020204" pitchFamily="34" charset="0"/>
              </a:rPr>
              <a:t>(data_1["AGE"]) # not require in this case as NA not exist in AGE data</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hist(data_1$AGE)  # create </a:t>
            </a:r>
            <a:r>
              <a:rPr lang="en-AU" sz="1600" dirty="0" err="1">
                <a:latin typeface="Arial" panose="020B0604020202020204" pitchFamily="34" charset="0"/>
                <a:cs typeface="Arial" panose="020B0604020202020204" pitchFamily="34" charset="0"/>
              </a:rPr>
              <a:t>distribtution</a:t>
            </a:r>
            <a:r>
              <a:rPr lang="en-AU" sz="1600" dirty="0">
                <a:latin typeface="Arial" panose="020B0604020202020204" pitchFamily="34" charset="0"/>
                <a:cs typeface="Arial" panose="020B0604020202020204" pitchFamily="34" charset="0"/>
              </a:rPr>
              <a:t> of AGE, based on histogram infant of age group 0-1 has </a:t>
            </a:r>
            <a:r>
              <a:rPr lang="en-AU" sz="1600" dirty="0" err="1">
                <a:latin typeface="Arial" panose="020B0604020202020204" pitchFamily="34" charset="0"/>
                <a:cs typeface="Arial" panose="020B0604020202020204" pitchFamily="34" charset="0"/>
              </a:rPr>
              <a:t>higest</a:t>
            </a:r>
            <a:r>
              <a:rPr lang="en-AU" sz="1600" dirty="0">
                <a:latin typeface="Arial" panose="020B0604020202020204" pitchFamily="34" charset="0"/>
                <a:cs typeface="Arial" panose="020B0604020202020204" pitchFamily="34" charset="0"/>
              </a:rPr>
              <a:t> </a:t>
            </a:r>
            <a:r>
              <a:rPr lang="en-AU" sz="1600" dirty="0" err="1">
                <a:latin typeface="Arial" panose="020B0604020202020204" pitchFamily="34" charset="0"/>
                <a:cs typeface="Arial" panose="020B0604020202020204" pitchFamily="34" charset="0"/>
              </a:rPr>
              <a:t>fequency</a:t>
            </a:r>
            <a:r>
              <a:rPr lang="en-AU" sz="1600" dirty="0">
                <a:latin typeface="Arial" panose="020B0604020202020204" pitchFamily="34" charset="0"/>
                <a:cs typeface="Arial" panose="020B0604020202020204" pitchFamily="34" charset="0"/>
              </a:rPr>
              <a:t> of visiting hospital</a:t>
            </a:r>
          </a:p>
          <a:p>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plot(data_1$AGE, data_1$TOTCHG) # scatter plot showing expenditure by different age group</a:t>
            </a:r>
          </a:p>
          <a:p>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infant &lt;- </a:t>
            </a:r>
            <a:r>
              <a:rPr lang="en-AU" sz="1600" dirty="0" err="1">
                <a:latin typeface="Arial" panose="020B0604020202020204" pitchFamily="34" charset="0"/>
                <a:cs typeface="Arial" panose="020B0604020202020204" pitchFamily="34" charset="0"/>
              </a:rPr>
              <a:t>as.factor</a:t>
            </a:r>
            <a:r>
              <a:rPr lang="en-AU" sz="1600" dirty="0">
                <a:latin typeface="Arial" panose="020B0604020202020204" pitchFamily="34" charset="0"/>
                <a:cs typeface="Arial" panose="020B0604020202020204" pitchFamily="34" charset="0"/>
              </a:rPr>
              <a:t>(data_1$AGE) # create a </a:t>
            </a:r>
            <a:r>
              <a:rPr lang="en-AU" sz="1600" dirty="0" err="1">
                <a:latin typeface="Arial" panose="020B0604020202020204" pitchFamily="34" charset="0"/>
                <a:cs typeface="Arial" panose="020B0604020202020204" pitchFamily="34" charset="0"/>
              </a:rPr>
              <a:t>fator</a:t>
            </a:r>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summary(infant) #  here 0 age group has maximum 307 times discharge rate meaning frequently visiting hospital</a:t>
            </a:r>
          </a:p>
          <a:p>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tapply</a:t>
            </a:r>
            <a:r>
              <a:rPr lang="en-AU" sz="1600" dirty="0">
                <a:latin typeface="Arial" panose="020B0604020202020204" pitchFamily="34" charset="0"/>
                <a:cs typeface="Arial" panose="020B0604020202020204" pitchFamily="34" charset="0"/>
              </a:rPr>
              <a:t>(data_1$TOTCHG, data_1$AGE, sum) # finds total expenditure related to particular age group</a:t>
            </a: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which.max</a:t>
            </a:r>
            <a:r>
              <a:rPr lang="en-AU" sz="1600" dirty="0">
                <a:latin typeface="Arial" panose="020B0604020202020204" pitchFamily="34" charset="0"/>
                <a:cs typeface="Arial" panose="020B0604020202020204" pitchFamily="34" charset="0"/>
              </a:rPr>
              <a:t>(</a:t>
            </a:r>
            <a:r>
              <a:rPr lang="en-AU" sz="1600" dirty="0" err="1">
                <a:latin typeface="Arial" panose="020B0604020202020204" pitchFamily="34" charset="0"/>
                <a:cs typeface="Arial" panose="020B0604020202020204" pitchFamily="34" charset="0"/>
              </a:rPr>
              <a:t>tapply</a:t>
            </a:r>
            <a:r>
              <a:rPr lang="en-AU" sz="1600" dirty="0">
                <a:latin typeface="Arial" panose="020B0604020202020204" pitchFamily="34" charset="0"/>
                <a:cs typeface="Arial" panose="020B0604020202020204" pitchFamily="34" charset="0"/>
              </a:rPr>
              <a:t>(data_1$TOTCHG,data_1$AGE,sum)) </a:t>
            </a:r>
          </a:p>
        </p:txBody>
      </p:sp>
    </p:spTree>
    <p:extLst>
      <p:ext uri="{BB962C8B-B14F-4D97-AF65-F5344CB8AC3E}">
        <p14:creationId xmlns:p14="http://schemas.microsoft.com/office/powerpoint/2010/main" val="301921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484CA4-EDAC-49DF-958C-9B9EA3F2580D}"/>
              </a:ext>
            </a:extLst>
          </p:cNvPr>
          <p:cNvSpPr txBox="1"/>
          <p:nvPr/>
        </p:nvSpPr>
        <p:spPr>
          <a:xfrm>
            <a:off x="559837" y="511982"/>
            <a:ext cx="11243388" cy="6001643"/>
          </a:xfrm>
          <a:prstGeom prst="rect">
            <a:avLst/>
          </a:prstGeom>
          <a:noFill/>
        </p:spPr>
        <p:txBody>
          <a:bodyPr wrap="square">
            <a:spAutoFit/>
          </a:bodyPr>
          <a:lstStyle/>
          <a:p>
            <a:r>
              <a:rPr lang="en-AU" sz="1600" dirty="0">
                <a:solidFill>
                  <a:srgbClr val="FF0000"/>
                </a:solidFill>
                <a:latin typeface="Arial" panose="020B0604020202020204" pitchFamily="34" charset="0"/>
                <a:cs typeface="Arial" panose="020B0604020202020204" pitchFamily="34" charset="0"/>
              </a:rPr>
              <a:t>#AIM 2: In order of severity of the diagnosis and treatments and to find out the expensive treatments, the agency wants to find the diagnosis-related group that has maximum hospitalization and expenditure</a:t>
            </a: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 &lt;-</a:t>
            </a:r>
            <a:r>
              <a:rPr lang="en-AU" sz="1600" dirty="0" err="1">
                <a:latin typeface="Arial" panose="020B0604020202020204" pitchFamily="34" charset="0"/>
                <a:cs typeface="Arial" panose="020B0604020202020204" pitchFamily="34" charset="0"/>
              </a:rPr>
              <a:t>as.factor</a:t>
            </a:r>
            <a:r>
              <a:rPr lang="en-AU" sz="1600" dirty="0">
                <a:latin typeface="Arial" panose="020B0604020202020204" pitchFamily="34" charset="0"/>
                <a:cs typeface="Arial" panose="020B0604020202020204" pitchFamily="34" charset="0"/>
              </a:rPr>
              <a:t>(data_1$APRDRG) # converted into a factor</a:t>
            </a:r>
          </a:p>
          <a:p>
            <a:r>
              <a:rPr lang="en-AU" sz="1600" dirty="0">
                <a:latin typeface="Arial" panose="020B0604020202020204" pitchFamily="34" charset="0"/>
                <a:cs typeface="Arial" panose="020B0604020202020204" pitchFamily="34" charset="0"/>
              </a:rPr>
              <a:t>View(</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a:t>
            </a:r>
          </a:p>
          <a:p>
            <a:r>
              <a:rPr lang="en-AU" sz="1600" dirty="0">
                <a:latin typeface="Arial" panose="020B0604020202020204" pitchFamily="34" charset="0"/>
                <a:cs typeface="Arial" panose="020B0604020202020204" pitchFamily="34" charset="0"/>
              </a:rPr>
              <a:t>is.na(</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summary(</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 # summarize the data </a:t>
            </a:r>
            <a:r>
              <a:rPr lang="en-AU" sz="1600" dirty="0" err="1">
                <a:latin typeface="Arial" panose="020B0604020202020204" pitchFamily="34" charset="0"/>
                <a:cs typeface="Arial" panose="020B0604020202020204" pitchFamily="34" charset="0"/>
              </a:rPr>
              <a:t>labelleing</a:t>
            </a:r>
            <a:r>
              <a:rPr lang="en-AU" sz="1600" dirty="0">
                <a:latin typeface="Arial" panose="020B0604020202020204" pitchFamily="34" charset="0"/>
                <a:cs typeface="Arial" panose="020B0604020202020204" pitchFamily="34" charset="0"/>
              </a:rPr>
              <a:t> frequency of </a:t>
            </a:r>
            <a:r>
              <a:rPr lang="en-AU" sz="1600" dirty="0" err="1">
                <a:latin typeface="Arial" panose="020B0604020202020204" pitchFamily="34" charset="0"/>
                <a:cs typeface="Arial" panose="020B0604020202020204" pitchFamily="34" charset="0"/>
              </a:rPr>
              <a:t>occurence</a:t>
            </a:r>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which.max</a:t>
            </a:r>
            <a:r>
              <a:rPr lang="en-AU" sz="1600" dirty="0">
                <a:latin typeface="Arial" panose="020B0604020202020204" pitchFamily="34" charset="0"/>
                <a:cs typeface="Arial" panose="020B0604020202020204" pitchFamily="34" charset="0"/>
              </a:rPr>
              <a:t>(summary(</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 # find </a:t>
            </a:r>
            <a:r>
              <a:rPr lang="en-AU" sz="1600" dirty="0" err="1">
                <a:latin typeface="Arial" panose="020B0604020202020204" pitchFamily="34" charset="0"/>
                <a:cs typeface="Arial" panose="020B0604020202020204" pitchFamily="34" charset="0"/>
              </a:rPr>
              <a:t>maxium</a:t>
            </a:r>
            <a:r>
              <a:rPr lang="en-AU" sz="1600" dirty="0">
                <a:latin typeface="Arial" panose="020B0604020202020204" pitchFamily="34" charset="0"/>
                <a:cs typeface="Arial" panose="020B0604020202020204" pitchFamily="34" charset="0"/>
              </a:rPr>
              <a:t> value and number of iterations. It shows 640 is the maximum value repeated for 44 times</a:t>
            </a: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tapply</a:t>
            </a:r>
            <a:r>
              <a:rPr lang="en-AU" sz="1600" dirty="0">
                <a:latin typeface="Arial" panose="020B0604020202020204" pitchFamily="34" charset="0"/>
                <a:cs typeface="Arial" panose="020B0604020202020204" pitchFamily="34" charset="0"/>
              </a:rPr>
              <a:t>(data_1$TOTCHG, </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 sum) # divide the data set into groups and apply sum for the data set into each group</a:t>
            </a: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which.max</a:t>
            </a:r>
            <a:r>
              <a:rPr lang="en-AU" sz="1600" dirty="0">
                <a:latin typeface="Arial" panose="020B0604020202020204" pitchFamily="34" charset="0"/>
                <a:cs typeface="Arial" panose="020B0604020202020204" pitchFamily="34" charset="0"/>
              </a:rPr>
              <a:t>(</a:t>
            </a:r>
            <a:r>
              <a:rPr lang="en-AU" sz="1600" dirty="0" err="1">
                <a:latin typeface="Arial" panose="020B0604020202020204" pitchFamily="34" charset="0"/>
                <a:cs typeface="Arial" panose="020B0604020202020204" pitchFamily="34" charset="0"/>
              </a:rPr>
              <a:t>tapply</a:t>
            </a:r>
            <a:r>
              <a:rPr lang="en-AU" sz="1600" dirty="0">
                <a:latin typeface="Arial" panose="020B0604020202020204" pitchFamily="34" charset="0"/>
                <a:cs typeface="Arial" panose="020B0604020202020204" pitchFamily="34" charset="0"/>
              </a:rPr>
              <a:t>(data_1$TOTCHG, </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 sum)) # provides maximum value </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max(</a:t>
            </a:r>
            <a:r>
              <a:rPr lang="en-AU" sz="1600" dirty="0" err="1">
                <a:latin typeface="Arial" panose="020B0604020202020204" pitchFamily="34" charset="0"/>
                <a:cs typeface="Arial" panose="020B0604020202020204" pitchFamily="34" charset="0"/>
              </a:rPr>
              <a:t>tapply</a:t>
            </a:r>
            <a:r>
              <a:rPr lang="en-AU" sz="1600" dirty="0">
                <a:latin typeface="Arial" panose="020B0604020202020204" pitchFamily="34" charset="0"/>
                <a:cs typeface="Arial" panose="020B0604020202020204" pitchFamily="34" charset="0"/>
              </a:rPr>
              <a:t>(data_1$TOTCHG, </a:t>
            </a:r>
            <a:r>
              <a:rPr lang="en-AU" sz="1600" dirty="0" err="1">
                <a:latin typeface="Arial" panose="020B0604020202020204" pitchFamily="34" charset="0"/>
                <a:cs typeface="Arial" panose="020B0604020202020204" pitchFamily="34" charset="0"/>
              </a:rPr>
              <a:t>diagnosis_expense</a:t>
            </a:r>
            <a:r>
              <a:rPr lang="en-AU" sz="1600" dirty="0">
                <a:latin typeface="Arial" panose="020B0604020202020204" pitchFamily="34" charset="0"/>
                <a:cs typeface="Arial" panose="020B0604020202020204" pitchFamily="34" charset="0"/>
              </a:rPr>
              <a:t>, sum)) # max value of </a:t>
            </a:r>
            <a:r>
              <a:rPr lang="en-AU" sz="1600" dirty="0" err="1">
                <a:latin typeface="Arial" panose="020B0604020202020204" pitchFamily="34" charset="0"/>
                <a:cs typeface="Arial" panose="020B0604020202020204" pitchFamily="34" charset="0"/>
              </a:rPr>
              <a:t>tapply</a:t>
            </a:r>
            <a:r>
              <a:rPr lang="en-AU" sz="1600" dirty="0">
                <a:latin typeface="Arial" panose="020B0604020202020204" pitchFamily="34" charset="0"/>
                <a:cs typeface="Arial" panose="020B0604020202020204" pitchFamily="34" charset="0"/>
              </a:rPr>
              <a:t> function </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library(plot3D)</a:t>
            </a:r>
          </a:p>
          <a:p>
            <a:r>
              <a:rPr lang="en-AU" sz="1600" dirty="0" err="1">
                <a:latin typeface="Arial" panose="020B0604020202020204" pitchFamily="34" charset="0"/>
                <a:cs typeface="Arial" panose="020B0604020202020204" pitchFamily="34" charset="0"/>
              </a:rPr>
              <a:t>ggplot</a:t>
            </a:r>
            <a:r>
              <a:rPr lang="en-AU" sz="1600" dirty="0">
                <a:latin typeface="Arial" panose="020B0604020202020204" pitchFamily="34" charset="0"/>
                <a:cs typeface="Arial" panose="020B0604020202020204" pitchFamily="34" charset="0"/>
              </a:rPr>
              <a:t>(data=data_1, </a:t>
            </a:r>
            <a:r>
              <a:rPr lang="en-AU" sz="1600" dirty="0" err="1">
                <a:latin typeface="Arial" panose="020B0604020202020204" pitchFamily="34" charset="0"/>
                <a:cs typeface="Arial" panose="020B0604020202020204" pitchFamily="34" charset="0"/>
              </a:rPr>
              <a:t>aes</a:t>
            </a:r>
            <a:r>
              <a:rPr lang="en-AU" sz="1600" dirty="0">
                <a:latin typeface="Arial" panose="020B0604020202020204" pitchFamily="34" charset="0"/>
                <a:cs typeface="Arial" panose="020B0604020202020204" pitchFamily="34" charset="0"/>
              </a:rPr>
              <a:t>(x=data_1$LOS, y=data_1$APRDRG)) + geom_density2d()</a:t>
            </a:r>
          </a:p>
          <a:p>
            <a:endParaRPr lang="en-AU" sz="1600" dirty="0">
              <a:latin typeface="Arial" panose="020B0604020202020204" pitchFamily="34" charset="0"/>
              <a:cs typeface="Arial" panose="020B0604020202020204" pitchFamily="34" charset="0"/>
            </a:endParaRPr>
          </a:p>
          <a:p>
            <a:r>
              <a:rPr lang="en-AU" sz="1600" dirty="0" err="1">
                <a:latin typeface="Arial" panose="020B0604020202020204" pitchFamily="34" charset="0"/>
                <a:cs typeface="Arial" panose="020B0604020202020204" pitchFamily="34" charset="0"/>
              </a:rPr>
              <a:t>xyplot</a:t>
            </a:r>
            <a:r>
              <a:rPr lang="en-AU" sz="1600" dirty="0">
                <a:latin typeface="Arial" panose="020B0604020202020204" pitchFamily="34" charset="0"/>
                <a:cs typeface="Arial" panose="020B0604020202020204" pitchFamily="34" charset="0"/>
              </a:rPr>
              <a:t>(data_1$APRDRG~data_1$TOTCHG | data_1$LOS) # this plot shows that 640 entries, longest stay and maximum cost on hospitalization</a:t>
            </a:r>
          </a:p>
        </p:txBody>
      </p:sp>
    </p:spTree>
    <p:extLst>
      <p:ext uri="{BB962C8B-B14F-4D97-AF65-F5344CB8AC3E}">
        <p14:creationId xmlns:p14="http://schemas.microsoft.com/office/powerpoint/2010/main" val="3688771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1C5830-F0A9-4B3B-A421-DE98020FB1AA}"/>
              </a:ext>
            </a:extLst>
          </p:cNvPr>
          <p:cNvSpPr txBox="1"/>
          <p:nvPr/>
        </p:nvSpPr>
        <p:spPr>
          <a:xfrm>
            <a:off x="520960" y="630933"/>
            <a:ext cx="11150080" cy="5262979"/>
          </a:xfrm>
          <a:prstGeom prst="rect">
            <a:avLst/>
          </a:prstGeom>
          <a:noFill/>
        </p:spPr>
        <p:txBody>
          <a:bodyPr wrap="square">
            <a:spAutoFit/>
          </a:bodyPr>
          <a:lstStyle/>
          <a:p>
            <a:r>
              <a:rPr lang="en-AU" sz="1600" dirty="0">
                <a:solidFill>
                  <a:srgbClr val="FF0000"/>
                </a:solidFill>
                <a:latin typeface="Arial" panose="020B0604020202020204" pitchFamily="34" charset="0"/>
                <a:cs typeface="Arial" panose="020B0604020202020204" pitchFamily="34" charset="0"/>
              </a:rPr>
              <a:t># Aim 3: To make sure that there is no malpractice, the agency needs to analyse if the race of the patient is related to the hospitalization costs.</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 Linear regression model is applicable to address this aim</a:t>
            </a:r>
          </a:p>
          <a:p>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malpractice &lt;- </a:t>
            </a:r>
            <a:r>
              <a:rPr lang="en-AU" sz="1600" dirty="0" err="1">
                <a:latin typeface="Arial" panose="020B0604020202020204" pitchFamily="34" charset="0"/>
                <a:cs typeface="Arial" panose="020B0604020202020204" pitchFamily="34" charset="0"/>
              </a:rPr>
              <a:t>as.factor</a:t>
            </a:r>
            <a:r>
              <a:rPr lang="en-AU" sz="1600" dirty="0">
                <a:latin typeface="Arial" panose="020B0604020202020204" pitchFamily="34" charset="0"/>
                <a:cs typeface="Arial" panose="020B0604020202020204" pitchFamily="34" charset="0"/>
              </a:rPr>
              <a:t>(data_1$RACE)</a:t>
            </a:r>
          </a:p>
          <a:p>
            <a:r>
              <a:rPr lang="en-AU" sz="1600" dirty="0">
                <a:latin typeface="Arial" panose="020B0604020202020204" pitchFamily="34" charset="0"/>
                <a:cs typeface="Arial" panose="020B0604020202020204" pitchFamily="34" charset="0"/>
              </a:rPr>
              <a:t>View(malpractice)</a:t>
            </a:r>
          </a:p>
          <a:p>
            <a:r>
              <a:rPr lang="en-AU" sz="1600" dirty="0">
                <a:latin typeface="Arial" panose="020B0604020202020204" pitchFamily="34" charset="0"/>
                <a:cs typeface="Arial" panose="020B0604020202020204" pitchFamily="34" charset="0"/>
              </a:rPr>
              <a:t>summary(malpractice)</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 Here NA's are present so need to </a:t>
            </a:r>
            <a:r>
              <a:rPr lang="en-AU" sz="1600" dirty="0" err="1">
                <a:latin typeface="Arial" panose="020B0604020202020204" pitchFamily="34" charset="0"/>
                <a:cs typeface="Arial" panose="020B0604020202020204" pitchFamily="34" charset="0"/>
              </a:rPr>
              <a:t>remode</a:t>
            </a:r>
            <a:r>
              <a:rPr lang="en-AU" sz="1600" dirty="0">
                <a:latin typeface="Arial" panose="020B0604020202020204" pitchFamily="34" charset="0"/>
                <a:cs typeface="Arial" panose="020B0604020202020204" pitchFamily="34" charset="0"/>
              </a:rPr>
              <a:t> those data</a:t>
            </a:r>
          </a:p>
          <a:p>
            <a:r>
              <a:rPr lang="en-AU" sz="1600" dirty="0" err="1">
                <a:latin typeface="Arial" panose="020B0604020202020204" pitchFamily="34" charset="0"/>
                <a:cs typeface="Arial" panose="020B0604020202020204" pitchFamily="34" charset="0"/>
              </a:rPr>
              <a:t>malpracticena</a:t>
            </a:r>
            <a:r>
              <a:rPr lang="en-AU" sz="1600" dirty="0">
                <a:latin typeface="Arial" panose="020B0604020202020204" pitchFamily="34" charset="0"/>
                <a:cs typeface="Arial" panose="020B0604020202020204" pitchFamily="34" charset="0"/>
              </a:rPr>
              <a:t> &lt;- </a:t>
            </a:r>
            <a:r>
              <a:rPr lang="en-AU" sz="1600" dirty="0" err="1">
                <a:latin typeface="Arial" panose="020B0604020202020204" pitchFamily="34" charset="0"/>
                <a:cs typeface="Arial" panose="020B0604020202020204" pitchFamily="34" charset="0"/>
              </a:rPr>
              <a:t>na.omit</a:t>
            </a:r>
            <a:r>
              <a:rPr lang="en-AU" sz="1600" dirty="0">
                <a:latin typeface="Arial" panose="020B0604020202020204" pitchFamily="34" charset="0"/>
                <a:cs typeface="Arial" panose="020B0604020202020204" pitchFamily="34" charset="0"/>
              </a:rPr>
              <a:t>(data_1$RACE)</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 Now fitting to a regression model using RACE as independent variable</a:t>
            </a:r>
          </a:p>
          <a:p>
            <a:r>
              <a:rPr lang="en-AU" sz="1600" dirty="0">
                <a:latin typeface="Arial" panose="020B0604020202020204" pitchFamily="34" charset="0"/>
                <a:cs typeface="Arial" panose="020B0604020202020204" pitchFamily="34" charset="0"/>
              </a:rPr>
              <a:t># Null hypothesis: Racism exist during medical practice leading high expenditure</a:t>
            </a:r>
          </a:p>
          <a:p>
            <a:r>
              <a:rPr lang="en-AU" sz="1600" dirty="0">
                <a:latin typeface="Arial" panose="020B0604020202020204" pitchFamily="34" charset="0"/>
                <a:cs typeface="Arial" panose="020B0604020202020204" pitchFamily="34" charset="0"/>
              </a:rPr>
              <a:t># Alternative hypothesis (Ha): Racism does not exit during medical practice</a:t>
            </a:r>
          </a:p>
          <a:p>
            <a:r>
              <a:rPr lang="en-AU" sz="1600" dirty="0">
                <a:latin typeface="Arial" panose="020B0604020202020204" pitchFamily="34" charset="0"/>
                <a:cs typeface="Arial" panose="020B0604020202020204" pitchFamily="34" charset="0"/>
              </a:rPr>
              <a:t>fit1 &lt;- </a:t>
            </a:r>
            <a:r>
              <a:rPr lang="en-AU" sz="1600" dirty="0" err="1">
                <a:latin typeface="Arial" panose="020B0604020202020204" pitchFamily="34" charset="0"/>
                <a:cs typeface="Arial" panose="020B0604020202020204" pitchFamily="34" charset="0"/>
              </a:rPr>
              <a:t>lm</a:t>
            </a:r>
            <a:r>
              <a:rPr lang="en-AU" sz="1600" dirty="0">
                <a:latin typeface="Arial" panose="020B0604020202020204" pitchFamily="34" charset="0"/>
                <a:cs typeface="Arial" panose="020B0604020202020204" pitchFamily="34" charset="0"/>
              </a:rPr>
              <a:t>(data_1$TOTCHG~data_1$RACE)</a:t>
            </a:r>
          </a:p>
          <a:p>
            <a:r>
              <a:rPr lang="en-AU" sz="1600" dirty="0">
                <a:latin typeface="Arial" panose="020B0604020202020204" pitchFamily="34" charset="0"/>
                <a:cs typeface="Arial" panose="020B0604020202020204" pitchFamily="34" charset="0"/>
              </a:rPr>
              <a:t>summary(fit1) </a:t>
            </a:r>
          </a:p>
          <a:p>
            <a:r>
              <a:rPr lang="en-AU" sz="1600" dirty="0">
                <a:latin typeface="Arial" panose="020B0604020202020204" pitchFamily="34" charset="0"/>
                <a:cs typeface="Arial" panose="020B0604020202020204" pitchFamily="34" charset="0"/>
              </a:rPr>
              <a:t>plot(fit1)</a:t>
            </a:r>
          </a:p>
          <a:p>
            <a:r>
              <a:rPr lang="en-AU" sz="1600" dirty="0">
                <a:latin typeface="Arial" panose="020B0604020202020204" pitchFamily="34" charset="0"/>
                <a:cs typeface="Arial" panose="020B0604020202020204" pitchFamily="34" charset="0"/>
              </a:rPr>
              <a:t># Here p-value is observe 0.68 which is greater than 0.5, so fail to accept Null hypothesis, which mean there is no racism</a:t>
            </a:r>
          </a:p>
          <a:p>
            <a:r>
              <a:rPr lang="en-AU" sz="1600" dirty="0">
                <a:latin typeface="Arial" panose="020B0604020202020204" pitchFamily="34" charset="0"/>
                <a:cs typeface="Arial" panose="020B0604020202020204" pitchFamily="34" charset="0"/>
              </a:rPr>
              <a:t># exist during medical treatment which lead to high hospital cost</a:t>
            </a:r>
          </a:p>
        </p:txBody>
      </p:sp>
    </p:spTree>
    <p:extLst>
      <p:ext uri="{BB962C8B-B14F-4D97-AF65-F5344CB8AC3E}">
        <p14:creationId xmlns:p14="http://schemas.microsoft.com/office/powerpoint/2010/main" val="332583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E9B47-9EC7-4FA0-8863-0D23FB489B37}"/>
              </a:ext>
            </a:extLst>
          </p:cNvPr>
          <p:cNvSpPr txBox="1"/>
          <p:nvPr/>
        </p:nvSpPr>
        <p:spPr>
          <a:xfrm>
            <a:off x="1095265" y="379986"/>
            <a:ext cx="7417836" cy="369332"/>
          </a:xfrm>
          <a:prstGeom prst="rect">
            <a:avLst/>
          </a:prstGeom>
          <a:solidFill>
            <a:schemeClr val="accent1"/>
          </a:solidFill>
        </p:spPr>
        <p:txBody>
          <a:bodyPr wrap="square" rtlCol="0">
            <a:spAutoFit/>
          </a:bodyPr>
          <a:lstStyle/>
          <a:p>
            <a:r>
              <a:rPr lang="en-AU" dirty="0">
                <a:solidFill>
                  <a:schemeClr val="bg1"/>
                </a:solidFill>
                <a:latin typeface="Arial" panose="020B0604020202020204" pitchFamily="34" charset="0"/>
                <a:cs typeface="Arial" panose="020B0604020202020204" pitchFamily="34" charset="0"/>
              </a:rPr>
              <a:t>Project 7: Healthcare cost analysis</a:t>
            </a:r>
          </a:p>
        </p:txBody>
      </p:sp>
      <p:sp>
        <p:nvSpPr>
          <p:cNvPr id="3" name="TextBox 2">
            <a:extLst>
              <a:ext uri="{FF2B5EF4-FFF2-40B4-BE49-F238E27FC236}">
                <a16:creationId xmlns:a16="http://schemas.microsoft.com/office/drawing/2014/main" id="{75F98C92-1050-4529-9D57-496DC9A0EFFB}"/>
              </a:ext>
            </a:extLst>
          </p:cNvPr>
          <p:cNvSpPr txBox="1"/>
          <p:nvPr/>
        </p:nvSpPr>
        <p:spPr>
          <a:xfrm>
            <a:off x="853861" y="1215035"/>
            <a:ext cx="11277600" cy="5078313"/>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Description:</a:t>
            </a:r>
          </a:p>
          <a:p>
            <a:r>
              <a:rPr lang="en-AU" dirty="0">
                <a:latin typeface="Arial" panose="020B0604020202020204" pitchFamily="34" charset="0"/>
                <a:cs typeface="Arial" panose="020B0604020202020204" pitchFamily="34" charset="0"/>
              </a:rPr>
              <a:t>Data contains hospital costs conducted by US Agency nationwide that includes inpatient samples. Specifically, the provided data has only the record for city of Wisconsin of the age group 0-17 years.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Objective: The main aim of survey was to find healthcare costs and their utilization using collected data. To achieve this, company has divided data analysis strategies into multiple sub-groups as given below:</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Aim 1. To find the age category of people who frequently visit the hospital and has the maximum expenditure</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Solution: Following steps were created to find the solution</a:t>
            </a:r>
          </a:p>
          <a:p>
            <a:pPr marL="342900" indent="-342900">
              <a:buAutoNum type="arabicPeriod"/>
            </a:pPr>
            <a:r>
              <a:rPr lang="en-AU" dirty="0">
                <a:latin typeface="Arial" panose="020B0604020202020204" pitchFamily="34" charset="0"/>
                <a:cs typeface="Arial" panose="020B0604020202020204" pitchFamily="34" charset="0"/>
              </a:rPr>
              <a:t>First, data is loaded in R-studio</a:t>
            </a:r>
          </a:p>
          <a:p>
            <a:pPr marL="342900" indent="-342900">
              <a:buAutoNum type="arabicPeriod"/>
            </a:pPr>
            <a:r>
              <a:rPr lang="en-AU" dirty="0">
                <a:latin typeface="Arial" panose="020B0604020202020204" pitchFamily="34" charset="0"/>
                <a:cs typeface="Arial" panose="020B0604020202020204" pitchFamily="34" charset="0"/>
              </a:rPr>
              <a:t>Sanity of data checked</a:t>
            </a:r>
          </a:p>
          <a:p>
            <a:pPr marL="342900" indent="-342900">
              <a:buAutoNum type="arabicPeriod"/>
            </a:pPr>
            <a:r>
              <a:rPr lang="en-AU" dirty="0">
                <a:latin typeface="Arial" panose="020B0604020202020204" pitchFamily="34" charset="0"/>
                <a:cs typeface="Arial" panose="020B0604020202020204" pitchFamily="34" charset="0"/>
              </a:rPr>
              <a:t>Histogram of AGE group was created to see the frequency distribution.</a:t>
            </a:r>
          </a:p>
          <a:p>
            <a:r>
              <a:rPr lang="en-AU" dirty="0">
                <a:latin typeface="Arial" panose="020B0604020202020204" pitchFamily="34" charset="0"/>
                <a:cs typeface="Arial" panose="020B0604020202020204" pitchFamily="34" charset="0"/>
              </a:rPr>
              <a:t>       It seems that infant “0” Age group visited the hospital more frequently</a:t>
            </a:r>
          </a:p>
          <a:p>
            <a:r>
              <a:rPr lang="en-AU" dirty="0">
                <a:latin typeface="Arial" panose="020B0604020202020204" pitchFamily="34" charset="0"/>
                <a:cs typeface="Arial" panose="020B0604020202020204" pitchFamily="34" charset="0"/>
              </a:rPr>
              <a:t>4. Total expenditure at hospital was summed for different age group using AGE </a:t>
            </a:r>
          </a:p>
          <a:p>
            <a:r>
              <a:rPr lang="en-AU" dirty="0">
                <a:latin typeface="Arial" panose="020B0604020202020204" pitchFamily="34" charset="0"/>
                <a:cs typeface="Arial" panose="020B0604020202020204" pitchFamily="34" charset="0"/>
              </a:rPr>
              <a:t>    and TTCHG columns. It appears that “0” Age group has highest expenditure in </a:t>
            </a:r>
          </a:p>
          <a:p>
            <a:r>
              <a:rPr lang="en-AU" dirty="0">
                <a:latin typeface="Arial" panose="020B0604020202020204" pitchFamily="34" charset="0"/>
                <a:cs typeface="Arial" panose="020B0604020202020204" pitchFamily="34" charset="0"/>
              </a:rPr>
              <a:t>     hospital, too. Which is 678118 for “0” Age group</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33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3C7F8-9ECA-48B0-9541-01FB8769AAB7}"/>
              </a:ext>
            </a:extLst>
          </p:cNvPr>
          <p:cNvSpPr txBox="1"/>
          <p:nvPr/>
        </p:nvSpPr>
        <p:spPr>
          <a:xfrm>
            <a:off x="1259633" y="756296"/>
            <a:ext cx="10282334" cy="3785652"/>
          </a:xfrm>
          <a:prstGeom prst="rect">
            <a:avLst/>
          </a:prstGeom>
          <a:noFill/>
        </p:spPr>
        <p:txBody>
          <a:bodyPr wrap="square">
            <a:spAutoFit/>
          </a:bodyPr>
          <a:lstStyle/>
          <a:p>
            <a:r>
              <a:rPr lang="en-AU" sz="1600" dirty="0">
                <a:solidFill>
                  <a:srgbClr val="FF0000"/>
                </a:solidFill>
                <a:latin typeface="Arial" panose="020B0604020202020204" pitchFamily="34" charset="0"/>
                <a:cs typeface="Arial" panose="020B0604020202020204" pitchFamily="34" charset="0"/>
              </a:rPr>
              <a:t>#Aim 4: To properly utilize the costs, the agency has to </a:t>
            </a:r>
            <a:r>
              <a:rPr lang="en-AU" sz="1600" dirty="0" err="1">
                <a:solidFill>
                  <a:srgbClr val="FF0000"/>
                </a:solidFill>
                <a:latin typeface="Arial" panose="020B0604020202020204" pitchFamily="34" charset="0"/>
                <a:cs typeface="Arial" panose="020B0604020202020204" pitchFamily="34" charset="0"/>
              </a:rPr>
              <a:t>analyze</a:t>
            </a:r>
            <a:r>
              <a:rPr lang="en-AU" sz="1600" dirty="0">
                <a:solidFill>
                  <a:srgbClr val="FF0000"/>
                </a:solidFill>
                <a:latin typeface="Arial" panose="020B0604020202020204" pitchFamily="34" charset="0"/>
                <a:cs typeface="Arial" panose="020B0604020202020204" pitchFamily="34" charset="0"/>
              </a:rPr>
              <a:t> the severity of the hospital costs by age and gender for the proper allocation of resources.</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fit2 &lt;- </a:t>
            </a:r>
            <a:r>
              <a:rPr lang="en-AU" sz="1600" dirty="0" err="1">
                <a:latin typeface="Arial" panose="020B0604020202020204" pitchFamily="34" charset="0"/>
                <a:cs typeface="Arial" panose="020B0604020202020204" pitchFamily="34" charset="0"/>
              </a:rPr>
              <a:t>lm</a:t>
            </a:r>
            <a:r>
              <a:rPr lang="en-AU" sz="1600" dirty="0">
                <a:latin typeface="Arial" panose="020B0604020202020204" pitchFamily="34" charset="0"/>
                <a:cs typeface="Arial" panose="020B0604020202020204" pitchFamily="34" charset="0"/>
              </a:rPr>
              <a:t>(data_1$TOTCHG~data_1$AGE + data_1$FEMALE)</a:t>
            </a:r>
          </a:p>
          <a:p>
            <a:r>
              <a:rPr lang="en-AU" sz="1600" dirty="0">
                <a:latin typeface="Arial" panose="020B0604020202020204" pitchFamily="34" charset="0"/>
                <a:cs typeface="Arial" panose="020B0604020202020204" pitchFamily="34" charset="0"/>
              </a:rPr>
              <a:t>summary(fit2)</a:t>
            </a:r>
          </a:p>
          <a:p>
            <a:r>
              <a:rPr lang="en-AU" sz="1600" dirty="0">
                <a:latin typeface="Arial" panose="020B0604020202020204" pitchFamily="34" charset="0"/>
                <a:cs typeface="Arial" panose="020B0604020202020204" pitchFamily="34" charset="0"/>
              </a:rPr>
              <a:t>fit2$fitted.values</a:t>
            </a:r>
          </a:p>
          <a:p>
            <a:r>
              <a:rPr lang="en-AU" sz="1600" dirty="0">
                <a:latin typeface="Arial" panose="020B0604020202020204" pitchFamily="34" charset="0"/>
                <a:cs typeface="Arial" panose="020B0604020202020204" pitchFamily="34" charset="0"/>
              </a:rPr>
              <a:t>plot(fit2)</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fit3 = </a:t>
            </a:r>
            <a:r>
              <a:rPr lang="en-AU" sz="1600" dirty="0" err="1">
                <a:latin typeface="Arial" panose="020B0604020202020204" pitchFamily="34" charset="0"/>
                <a:cs typeface="Arial" panose="020B0604020202020204" pitchFamily="34" charset="0"/>
              </a:rPr>
              <a:t>lm</a:t>
            </a:r>
            <a:r>
              <a:rPr lang="en-AU" sz="1600" dirty="0">
                <a:latin typeface="Arial" panose="020B0604020202020204" pitchFamily="34" charset="0"/>
                <a:cs typeface="Arial" panose="020B0604020202020204" pitchFamily="34" charset="0"/>
              </a:rPr>
              <a:t>(data_1$TOTCHG~ data_1$AGE, data = data_1)</a:t>
            </a:r>
          </a:p>
          <a:p>
            <a:r>
              <a:rPr lang="en-AU" sz="1600" dirty="0">
                <a:latin typeface="Arial" panose="020B0604020202020204" pitchFamily="34" charset="0"/>
                <a:cs typeface="Arial" panose="020B0604020202020204" pitchFamily="34" charset="0"/>
              </a:rPr>
              <a:t>fit3$fitted.values</a:t>
            </a:r>
          </a:p>
          <a:p>
            <a:r>
              <a:rPr lang="en-AU" sz="1600" dirty="0">
                <a:latin typeface="Arial" panose="020B0604020202020204" pitchFamily="34" charset="0"/>
                <a:cs typeface="Arial" panose="020B0604020202020204" pitchFamily="34" charset="0"/>
              </a:rPr>
              <a:t>summary(fit3)</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fit4 = </a:t>
            </a:r>
            <a:r>
              <a:rPr lang="en-AU" sz="1600" dirty="0" err="1">
                <a:latin typeface="Arial" panose="020B0604020202020204" pitchFamily="34" charset="0"/>
                <a:cs typeface="Arial" panose="020B0604020202020204" pitchFamily="34" charset="0"/>
              </a:rPr>
              <a:t>lm</a:t>
            </a:r>
            <a:r>
              <a:rPr lang="en-AU" sz="1600" dirty="0">
                <a:latin typeface="Arial" panose="020B0604020202020204" pitchFamily="34" charset="0"/>
                <a:cs typeface="Arial" panose="020B0604020202020204" pitchFamily="34" charset="0"/>
              </a:rPr>
              <a:t>(data_1$TOTCHG~data_1$FEMALE, data=data_1)</a:t>
            </a:r>
          </a:p>
          <a:p>
            <a:r>
              <a:rPr lang="en-AU" sz="1600" dirty="0">
                <a:latin typeface="Arial" panose="020B0604020202020204" pitchFamily="34" charset="0"/>
                <a:cs typeface="Arial" panose="020B0604020202020204" pitchFamily="34" charset="0"/>
              </a:rPr>
              <a:t>fit4$fitted.values</a:t>
            </a:r>
          </a:p>
          <a:p>
            <a:r>
              <a:rPr lang="en-AU" sz="1600" dirty="0">
                <a:latin typeface="Arial" panose="020B0604020202020204" pitchFamily="34" charset="0"/>
                <a:cs typeface="Arial" panose="020B0604020202020204" pitchFamily="34" charset="0"/>
              </a:rPr>
              <a:t>summary(fit4) </a:t>
            </a:r>
          </a:p>
        </p:txBody>
      </p:sp>
    </p:spTree>
    <p:extLst>
      <p:ext uri="{BB962C8B-B14F-4D97-AF65-F5344CB8AC3E}">
        <p14:creationId xmlns:p14="http://schemas.microsoft.com/office/powerpoint/2010/main" val="321580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2543F-500C-4CC6-9AFB-46B18C687CD9}"/>
              </a:ext>
            </a:extLst>
          </p:cNvPr>
          <p:cNvSpPr txBox="1"/>
          <p:nvPr/>
        </p:nvSpPr>
        <p:spPr>
          <a:xfrm>
            <a:off x="1017037" y="791271"/>
            <a:ext cx="10347649" cy="2031325"/>
          </a:xfrm>
          <a:prstGeom prst="rect">
            <a:avLst/>
          </a:prstGeom>
          <a:noFill/>
        </p:spPr>
        <p:txBody>
          <a:bodyPr wrap="square">
            <a:spAutoFit/>
          </a:bodyPr>
          <a:lstStyle/>
          <a:p>
            <a:r>
              <a:rPr lang="en-AU" dirty="0">
                <a:solidFill>
                  <a:srgbClr val="FF0000"/>
                </a:solidFill>
              </a:rPr>
              <a:t>#Aim 5: Since the length of stay is the crucial factor for inpatients, the agency wants to find if the length of stay can be predicted from age, gender, and race.</a:t>
            </a:r>
          </a:p>
          <a:p>
            <a:endParaRPr lang="en-AU" dirty="0">
              <a:solidFill>
                <a:srgbClr val="FF0000"/>
              </a:solidFill>
            </a:endParaRPr>
          </a:p>
          <a:p>
            <a:r>
              <a:rPr lang="en-AU" dirty="0"/>
              <a:t>fit5 &lt;- </a:t>
            </a:r>
            <a:r>
              <a:rPr lang="en-AU" dirty="0" err="1"/>
              <a:t>lm</a:t>
            </a:r>
            <a:r>
              <a:rPr lang="en-AU" dirty="0"/>
              <a:t>(data_1$LOS~data_1$AGE + data_1$FEMALE + data_1$RACE, data=data_1)</a:t>
            </a:r>
          </a:p>
          <a:p>
            <a:r>
              <a:rPr lang="en-AU" dirty="0"/>
              <a:t>fit5$fitted.values</a:t>
            </a:r>
          </a:p>
          <a:p>
            <a:r>
              <a:rPr lang="en-AU" dirty="0"/>
              <a:t>summary(fit5)</a:t>
            </a:r>
          </a:p>
          <a:p>
            <a:r>
              <a:rPr lang="en-AU" dirty="0"/>
              <a:t>plot(fit5)</a:t>
            </a:r>
          </a:p>
        </p:txBody>
      </p:sp>
    </p:spTree>
    <p:extLst>
      <p:ext uri="{BB962C8B-B14F-4D97-AF65-F5344CB8AC3E}">
        <p14:creationId xmlns:p14="http://schemas.microsoft.com/office/powerpoint/2010/main" val="151665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8F1C5-FC26-4BFA-820D-EE68BFC134B6}"/>
              </a:ext>
            </a:extLst>
          </p:cNvPr>
          <p:cNvSpPr txBox="1"/>
          <p:nvPr/>
        </p:nvSpPr>
        <p:spPr>
          <a:xfrm>
            <a:off x="877078" y="550451"/>
            <a:ext cx="10636898" cy="3785652"/>
          </a:xfrm>
          <a:prstGeom prst="rect">
            <a:avLst/>
          </a:prstGeom>
          <a:noFill/>
        </p:spPr>
        <p:txBody>
          <a:bodyPr wrap="square">
            <a:spAutoFit/>
          </a:bodyPr>
          <a:lstStyle/>
          <a:p>
            <a:r>
              <a:rPr lang="en-AU" sz="1600" dirty="0">
                <a:solidFill>
                  <a:srgbClr val="FF0000"/>
                </a:solidFill>
                <a:latin typeface="Arial" panose="020B0604020202020204" pitchFamily="34" charset="0"/>
                <a:cs typeface="Arial" panose="020B0604020202020204" pitchFamily="34" charset="0"/>
              </a:rPr>
              <a:t># Aim 6: To perform a complete analysis, the agency wants to find the variable that mainly affects hospital costs</a:t>
            </a:r>
            <a:r>
              <a:rPr lang="en-AU" sz="1600" dirty="0">
                <a:latin typeface="Arial" panose="020B0604020202020204" pitchFamily="34" charset="0"/>
                <a:cs typeface="Arial" panose="020B0604020202020204" pitchFamily="34" charset="0"/>
              </a:rPr>
              <a:t>.</a:t>
            </a:r>
          </a:p>
          <a:p>
            <a:r>
              <a:rPr lang="en-AU" sz="1600" dirty="0">
                <a:latin typeface="Arial" panose="020B0604020202020204" pitchFamily="34" charset="0"/>
                <a:cs typeface="Arial" panose="020B0604020202020204" pitchFamily="34" charset="0"/>
              </a:rPr>
              <a:t>library(</a:t>
            </a:r>
            <a:r>
              <a:rPr lang="en-AU" sz="1600" dirty="0" err="1">
                <a:latin typeface="Arial" panose="020B0604020202020204" pitchFamily="34" charset="0"/>
                <a:cs typeface="Arial" panose="020B0604020202020204" pitchFamily="34" charset="0"/>
              </a:rPr>
              <a:t>dplyr</a:t>
            </a:r>
            <a:r>
              <a:rPr lang="en-AU" sz="1600" dirty="0">
                <a:latin typeface="Arial" panose="020B0604020202020204" pitchFamily="34" charset="0"/>
                <a:cs typeface="Arial" panose="020B0604020202020204" pitchFamily="34" charset="0"/>
              </a:rPr>
              <a:t>)</a:t>
            </a:r>
          </a:p>
          <a:p>
            <a:r>
              <a:rPr lang="en-AU" sz="1600" dirty="0">
                <a:latin typeface="Arial" panose="020B0604020202020204" pitchFamily="34" charset="0"/>
                <a:cs typeface="Arial" panose="020B0604020202020204" pitchFamily="34" charset="0"/>
              </a:rPr>
              <a:t>df1 = </a:t>
            </a:r>
            <a:r>
              <a:rPr lang="en-AU" sz="1600" dirty="0" err="1">
                <a:latin typeface="Arial" panose="020B0604020202020204" pitchFamily="34" charset="0"/>
                <a:cs typeface="Arial" panose="020B0604020202020204" pitchFamily="34" charset="0"/>
              </a:rPr>
              <a:t>data.frame</a:t>
            </a:r>
            <a:r>
              <a:rPr lang="en-AU" sz="1600" dirty="0">
                <a:latin typeface="Arial" panose="020B0604020202020204" pitchFamily="34" charset="0"/>
                <a:cs typeface="Arial" panose="020B0604020202020204" pitchFamily="34" charset="0"/>
              </a:rPr>
              <a:t>(data_1na)</a:t>
            </a:r>
          </a:p>
          <a:p>
            <a:r>
              <a:rPr lang="en-AU" sz="1600" dirty="0">
                <a:latin typeface="Arial" panose="020B0604020202020204" pitchFamily="34" charset="0"/>
                <a:cs typeface="Arial" panose="020B0604020202020204" pitchFamily="34" charset="0"/>
              </a:rPr>
              <a:t>View(df1)</a:t>
            </a:r>
          </a:p>
          <a:p>
            <a:r>
              <a:rPr lang="en-AU" sz="1600" dirty="0">
                <a:latin typeface="Arial" panose="020B0604020202020204" pitchFamily="34" charset="0"/>
                <a:cs typeface="Arial" panose="020B0604020202020204" pitchFamily="34" charset="0"/>
              </a:rPr>
              <a:t>names(df1)</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summary(df1)</a:t>
            </a:r>
          </a:p>
          <a:p>
            <a:r>
              <a:rPr lang="en-AU" sz="1600" dirty="0">
                <a:latin typeface="Arial" panose="020B0604020202020204" pitchFamily="34" charset="0"/>
                <a:cs typeface="Arial" panose="020B0604020202020204" pitchFamily="34" charset="0"/>
              </a:rPr>
              <a:t>fit6 &lt;- </a:t>
            </a:r>
            <a:r>
              <a:rPr lang="en-AU" sz="1600" dirty="0" err="1">
                <a:latin typeface="Arial" panose="020B0604020202020204" pitchFamily="34" charset="0"/>
                <a:cs typeface="Arial" panose="020B0604020202020204" pitchFamily="34" charset="0"/>
              </a:rPr>
              <a:t>lm</a:t>
            </a:r>
            <a:r>
              <a:rPr lang="en-AU" sz="1600" dirty="0">
                <a:latin typeface="Arial" panose="020B0604020202020204" pitchFamily="34" charset="0"/>
                <a:cs typeface="Arial" panose="020B0604020202020204" pitchFamily="34" charset="0"/>
              </a:rPr>
              <a:t>(df1$TOTCHG~. , data=data_1na)</a:t>
            </a:r>
          </a:p>
          <a:p>
            <a:r>
              <a:rPr lang="en-AU" sz="1600" dirty="0">
                <a:latin typeface="Arial" panose="020B0604020202020204" pitchFamily="34" charset="0"/>
                <a:cs typeface="Arial" panose="020B0604020202020204" pitchFamily="34" charset="0"/>
              </a:rPr>
              <a:t>summary(fit6)</a:t>
            </a:r>
          </a:p>
          <a:p>
            <a:r>
              <a:rPr lang="en-AU" sz="1600" dirty="0">
                <a:latin typeface="Arial" panose="020B0604020202020204" pitchFamily="34" charset="0"/>
                <a:cs typeface="Arial" panose="020B0604020202020204" pitchFamily="34" charset="0"/>
              </a:rPr>
              <a:t>plot(fit6)</a:t>
            </a:r>
          </a:p>
          <a:p>
            <a:endParaRPr lang="en-AU" sz="1600" dirty="0">
              <a:latin typeface="Arial" panose="020B0604020202020204" pitchFamily="34" charset="0"/>
              <a:cs typeface="Arial" panose="020B0604020202020204" pitchFamily="34" charset="0"/>
            </a:endParaRP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library(caret)</a:t>
            </a:r>
          </a:p>
          <a:p>
            <a:r>
              <a:rPr lang="en-AU" sz="1600" dirty="0">
                <a:latin typeface="Arial" panose="020B0604020202020204" pitchFamily="34" charset="0"/>
                <a:cs typeface="Arial" panose="020B0604020202020204" pitchFamily="34" charset="0"/>
              </a:rPr>
              <a:t>fit7 &lt;- </a:t>
            </a:r>
            <a:r>
              <a:rPr lang="en-AU" sz="1600" dirty="0" err="1">
                <a:latin typeface="Arial" panose="020B0604020202020204" pitchFamily="34" charset="0"/>
                <a:cs typeface="Arial" panose="020B0604020202020204" pitchFamily="34" charset="0"/>
              </a:rPr>
              <a:t>lm</a:t>
            </a:r>
            <a:r>
              <a:rPr lang="en-AU" sz="1600" dirty="0">
                <a:latin typeface="Arial" panose="020B0604020202020204" pitchFamily="34" charset="0"/>
                <a:cs typeface="Arial" panose="020B0604020202020204" pitchFamily="34" charset="0"/>
              </a:rPr>
              <a:t>(df1$TOTCHG~. , data=data_1na)</a:t>
            </a:r>
          </a:p>
          <a:p>
            <a:r>
              <a:rPr lang="en-AU" sz="1600" dirty="0" err="1">
                <a:latin typeface="Arial" panose="020B0604020202020204" pitchFamily="34" charset="0"/>
                <a:cs typeface="Arial" panose="020B0604020202020204" pitchFamily="34" charset="0"/>
              </a:rPr>
              <a:t>varImp</a:t>
            </a:r>
            <a:r>
              <a:rPr lang="en-AU" sz="1600" dirty="0">
                <a:latin typeface="Arial" panose="020B0604020202020204" pitchFamily="34" charset="0"/>
                <a:cs typeface="Arial" panose="020B0604020202020204" pitchFamily="34" charset="0"/>
              </a:rPr>
              <a:t>(fit7, scale=FALSE)</a:t>
            </a:r>
          </a:p>
        </p:txBody>
      </p:sp>
    </p:spTree>
    <p:extLst>
      <p:ext uri="{BB962C8B-B14F-4D97-AF65-F5344CB8AC3E}">
        <p14:creationId xmlns:p14="http://schemas.microsoft.com/office/powerpoint/2010/main" val="249682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28836D-C6F6-43A3-A6B3-E8645BD7FE90}"/>
              </a:ext>
            </a:extLst>
          </p:cNvPr>
          <p:cNvGrpSpPr/>
          <p:nvPr/>
        </p:nvGrpSpPr>
        <p:grpSpPr>
          <a:xfrm>
            <a:off x="6270684" y="2968386"/>
            <a:ext cx="4280657" cy="3115775"/>
            <a:chOff x="9247920" y="4072995"/>
            <a:chExt cx="2883541" cy="2098852"/>
          </a:xfrm>
        </p:grpSpPr>
        <p:pic>
          <p:nvPicPr>
            <p:cNvPr id="3" name="Picture 2">
              <a:extLst>
                <a:ext uri="{FF2B5EF4-FFF2-40B4-BE49-F238E27FC236}">
                  <a16:creationId xmlns:a16="http://schemas.microsoft.com/office/drawing/2014/main" id="{8A6E143E-4ADA-4D3B-8144-A5F293F66677}"/>
                </a:ext>
              </a:extLst>
            </p:cNvPr>
            <p:cNvPicPr>
              <a:picLocks noChangeAspect="1"/>
            </p:cNvPicPr>
            <p:nvPr/>
          </p:nvPicPr>
          <p:blipFill>
            <a:blip r:embed="rId2"/>
            <a:stretch>
              <a:fillRect/>
            </a:stretch>
          </p:blipFill>
          <p:spPr>
            <a:xfrm>
              <a:off x="9247920" y="4072995"/>
              <a:ext cx="2883541" cy="2098852"/>
            </a:xfrm>
            <a:prstGeom prst="rect">
              <a:avLst/>
            </a:prstGeom>
          </p:spPr>
        </p:pic>
        <p:cxnSp>
          <p:nvCxnSpPr>
            <p:cNvPr id="4" name="Straight Arrow Connector 3">
              <a:extLst>
                <a:ext uri="{FF2B5EF4-FFF2-40B4-BE49-F238E27FC236}">
                  <a16:creationId xmlns:a16="http://schemas.microsoft.com/office/drawing/2014/main" id="{EA90B519-F1D1-455B-AB8E-8617D36ABEC2}"/>
                </a:ext>
              </a:extLst>
            </p:cNvPr>
            <p:cNvCxnSpPr/>
            <p:nvPr/>
          </p:nvCxnSpPr>
          <p:spPr>
            <a:xfrm flipH="1">
              <a:off x="9882574" y="4324840"/>
              <a:ext cx="494522" cy="3079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0E6D710-675D-40DC-AFE3-05916876BB0B}"/>
                </a:ext>
              </a:extLst>
            </p:cNvPr>
            <p:cNvSpPr txBox="1"/>
            <p:nvPr/>
          </p:nvSpPr>
          <p:spPr>
            <a:xfrm>
              <a:off x="10328005" y="4324840"/>
              <a:ext cx="1803456" cy="310987"/>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Highest frequency age group which is infant</a:t>
              </a:r>
            </a:p>
          </p:txBody>
        </p:sp>
      </p:grpSp>
      <p:pic>
        <p:nvPicPr>
          <p:cNvPr id="6" name="Picture 5">
            <a:extLst>
              <a:ext uri="{FF2B5EF4-FFF2-40B4-BE49-F238E27FC236}">
                <a16:creationId xmlns:a16="http://schemas.microsoft.com/office/drawing/2014/main" id="{0A309B81-4C24-496E-B83D-D3EF89F292C0}"/>
              </a:ext>
            </a:extLst>
          </p:cNvPr>
          <p:cNvPicPr>
            <a:picLocks noChangeAspect="1"/>
          </p:cNvPicPr>
          <p:nvPr/>
        </p:nvPicPr>
        <p:blipFill>
          <a:blip r:embed="rId3"/>
          <a:stretch>
            <a:fillRect/>
          </a:stretch>
        </p:blipFill>
        <p:spPr>
          <a:xfrm>
            <a:off x="1603153" y="2968386"/>
            <a:ext cx="4280657" cy="3115775"/>
          </a:xfrm>
          <a:prstGeom prst="rect">
            <a:avLst/>
          </a:prstGeom>
        </p:spPr>
      </p:pic>
      <p:sp>
        <p:nvSpPr>
          <p:cNvPr id="7" name="Oval 6">
            <a:extLst>
              <a:ext uri="{FF2B5EF4-FFF2-40B4-BE49-F238E27FC236}">
                <a16:creationId xmlns:a16="http://schemas.microsoft.com/office/drawing/2014/main" id="{BDE72440-6022-4E58-92BB-FE388D2E939D}"/>
              </a:ext>
            </a:extLst>
          </p:cNvPr>
          <p:cNvSpPr/>
          <p:nvPr/>
        </p:nvSpPr>
        <p:spPr>
          <a:xfrm>
            <a:off x="2081326" y="4121733"/>
            <a:ext cx="218113" cy="141774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cxnSp>
        <p:nvCxnSpPr>
          <p:cNvPr id="8" name="Straight Arrow Connector 7">
            <a:extLst>
              <a:ext uri="{FF2B5EF4-FFF2-40B4-BE49-F238E27FC236}">
                <a16:creationId xmlns:a16="http://schemas.microsoft.com/office/drawing/2014/main" id="{44CC7EE2-05DD-40AB-A50B-07F86DCEE94D}"/>
              </a:ext>
            </a:extLst>
          </p:cNvPr>
          <p:cNvCxnSpPr>
            <a:cxnSpLocks/>
          </p:cNvCxnSpPr>
          <p:nvPr/>
        </p:nvCxnSpPr>
        <p:spPr>
          <a:xfrm flipH="1">
            <a:off x="2316218" y="3165388"/>
            <a:ext cx="629174" cy="9706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B41EA7-C322-447B-B7AF-65998634B648}"/>
              </a:ext>
            </a:extLst>
          </p:cNvPr>
          <p:cNvSpPr txBox="1"/>
          <p:nvPr/>
        </p:nvSpPr>
        <p:spPr>
          <a:xfrm>
            <a:off x="2098104" y="2325405"/>
            <a:ext cx="2869035" cy="830997"/>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 scatter plot shows that age group of infant spends most $$$ in hospital and the group is frequently visits the hospital</a:t>
            </a:r>
          </a:p>
        </p:txBody>
      </p:sp>
      <p:sp>
        <p:nvSpPr>
          <p:cNvPr id="11" name="Rectangle 1">
            <a:extLst>
              <a:ext uri="{FF2B5EF4-FFF2-40B4-BE49-F238E27FC236}">
                <a16:creationId xmlns:a16="http://schemas.microsoft.com/office/drawing/2014/main" id="{CF6EED7F-B134-4967-808F-FC77596BEF58}"/>
              </a:ext>
            </a:extLst>
          </p:cNvPr>
          <p:cNvSpPr>
            <a:spLocks noChangeArrowheads="1"/>
          </p:cNvSpPr>
          <p:nvPr/>
        </p:nvSpPr>
        <p:spPr bwMode="auto">
          <a:xfrm>
            <a:off x="330664" y="651843"/>
            <a:ext cx="1066862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Age-               0     1           2      3         4         5          6         7         8        9       10      11       12      13       14        15        16        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Total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Expense  678118 37744 7298 30550 15992 18507 17928 10087 4741 21147 24469 14250 54912 31135 64643 111747 69149 174777 </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BF011254-7D3F-4502-9A39-3E1C4D0633E9}"/>
              </a:ext>
            </a:extLst>
          </p:cNvPr>
          <p:cNvSpPr/>
          <p:nvPr/>
        </p:nvSpPr>
        <p:spPr>
          <a:xfrm>
            <a:off x="5374434" y="3342253"/>
            <a:ext cx="290544" cy="219722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cxnSp>
        <p:nvCxnSpPr>
          <p:cNvPr id="13" name="Straight Arrow Connector 12">
            <a:extLst>
              <a:ext uri="{FF2B5EF4-FFF2-40B4-BE49-F238E27FC236}">
                <a16:creationId xmlns:a16="http://schemas.microsoft.com/office/drawing/2014/main" id="{6F5E7B35-A0A7-4C2A-BFA7-15D7175D5D38}"/>
              </a:ext>
            </a:extLst>
          </p:cNvPr>
          <p:cNvCxnSpPr>
            <a:cxnSpLocks/>
          </p:cNvCxnSpPr>
          <p:nvPr/>
        </p:nvCxnSpPr>
        <p:spPr>
          <a:xfrm flipH="1">
            <a:off x="5517007" y="2740903"/>
            <a:ext cx="366803" cy="6013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EA9F4A-6D82-4490-B5A6-771E7775B803}"/>
              </a:ext>
            </a:extLst>
          </p:cNvPr>
          <p:cNvSpPr txBox="1"/>
          <p:nvPr/>
        </p:nvSpPr>
        <p:spPr>
          <a:xfrm>
            <a:off x="5374434" y="1904715"/>
            <a:ext cx="3470986" cy="830997"/>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This age group in very few occasion spends the most dollars but the frequency of occurrence is quite low and total sum of expenditure low compared to </a:t>
            </a:r>
            <a:r>
              <a:rPr lang="en-AU" sz="1200" dirty="0" err="1">
                <a:solidFill>
                  <a:srgbClr val="FF0000"/>
                </a:solidFill>
                <a:latin typeface="Arial" panose="020B0604020202020204" pitchFamily="34" charset="0"/>
                <a:cs typeface="Arial" panose="020B0604020202020204" pitchFamily="34" charset="0"/>
              </a:rPr>
              <a:t>infanct</a:t>
            </a:r>
            <a:r>
              <a:rPr lang="en-AU" sz="1200" dirty="0">
                <a:solidFill>
                  <a:srgbClr val="FF0000"/>
                </a:solidFill>
                <a:latin typeface="Arial" panose="020B0604020202020204" pitchFamily="34" charset="0"/>
                <a:cs typeface="Arial" panose="020B0604020202020204" pitchFamily="34" charset="0"/>
              </a:rPr>
              <a:t> age group</a:t>
            </a:r>
          </a:p>
        </p:txBody>
      </p:sp>
      <p:sp>
        <p:nvSpPr>
          <p:cNvPr id="16" name="TextBox 15">
            <a:extLst>
              <a:ext uri="{FF2B5EF4-FFF2-40B4-BE49-F238E27FC236}">
                <a16:creationId xmlns:a16="http://schemas.microsoft.com/office/drawing/2014/main" id="{DA0EF05F-2F89-41D2-9FC7-CE48B5E959B2}"/>
              </a:ext>
            </a:extLst>
          </p:cNvPr>
          <p:cNvSpPr txBox="1"/>
          <p:nvPr/>
        </p:nvSpPr>
        <p:spPr>
          <a:xfrm>
            <a:off x="1940071" y="6351807"/>
            <a:ext cx="3943739" cy="276999"/>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Infant age group spends the most dollars in total</a:t>
            </a:r>
          </a:p>
        </p:txBody>
      </p:sp>
    </p:spTree>
    <p:extLst>
      <p:ext uri="{BB962C8B-B14F-4D97-AF65-F5344CB8AC3E}">
        <p14:creationId xmlns:p14="http://schemas.microsoft.com/office/powerpoint/2010/main" val="14049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6DEE5-9BC4-4CE5-A269-5D8C2472A274}"/>
              </a:ext>
            </a:extLst>
          </p:cNvPr>
          <p:cNvSpPr txBox="1"/>
          <p:nvPr/>
        </p:nvSpPr>
        <p:spPr>
          <a:xfrm>
            <a:off x="1017037" y="1763485"/>
            <a:ext cx="9144000" cy="1477328"/>
          </a:xfrm>
          <a:prstGeom prst="rect">
            <a:avLst/>
          </a:prstGeom>
          <a:noFill/>
        </p:spPr>
        <p:txBody>
          <a:bodyPr wrap="square" rtlCol="0">
            <a:spAutoFit/>
          </a:bodyPr>
          <a:lstStyle/>
          <a:p>
            <a:r>
              <a:rPr lang="en-AU" dirty="0"/>
              <a:t>Solution:</a:t>
            </a:r>
          </a:p>
          <a:p>
            <a:r>
              <a:rPr lang="en-AU" dirty="0"/>
              <a:t>To achieve this task we need to find a diagnosis-related group that stays the most in the hospital and spends the most money in total. Following strategies have been developed to achieve this task</a:t>
            </a:r>
          </a:p>
          <a:p>
            <a:endParaRPr lang="en-AU" dirty="0"/>
          </a:p>
        </p:txBody>
      </p:sp>
      <p:sp>
        <p:nvSpPr>
          <p:cNvPr id="4" name="TextBox 3">
            <a:extLst>
              <a:ext uri="{FF2B5EF4-FFF2-40B4-BE49-F238E27FC236}">
                <a16:creationId xmlns:a16="http://schemas.microsoft.com/office/drawing/2014/main" id="{9961357B-D54F-48C1-B61E-FBBCEADF5D4E}"/>
              </a:ext>
            </a:extLst>
          </p:cNvPr>
          <p:cNvSpPr txBox="1"/>
          <p:nvPr/>
        </p:nvSpPr>
        <p:spPr>
          <a:xfrm>
            <a:off x="921399" y="169612"/>
            <a:ext cx="10340650" cy="923330"/>
          </a:xfrm>
          <a:prstGeom prst="rect">
            <a:avLst/>
          </a:prstGeom>
          <a:solidFill>
            <a:schemeClr val="accent1"/>
          </a:solidFill>
        </p:spPr>
        <p:txBody>
          <a:bodyPr wrap="square">
            <a:spAutoFit/>
          </a:bodyPr>
          <a:lstStyle/>
          <a:p>
            <a:r>
              <a:rPr lang="en-US" b="0" i="0" dirty="0">
                <a:solidFill>
                  <a:schemeClr val="bg1"/>
                </a:solidFill>
                <a:effectLst/>
                <a:latin typeface="Arial" panose="020B0604020202020204" pitchFamily="34" charset="0"/>
                <a:cs typeface="Arial" panose="020B0604020202020204" pitchFamily="34" charset="0"/>
              </a:rPr>
              <a:t> Aim 2: In order of severity of the diagnosis and treatments and to find out the expensive treatments, the agency wants to find the diagnosis-related group that has maximum hospitalization and expenditure.</a:t>
            </a:r>
          </a:p>
        </p:txBody>
      </p:sp>
      <p:sp>
        <p:nvSpPr>
          <p:cNvPr id="5" name="TextBox 4">
            <a:extLst>
              <a:ext uri="{FF2B5EF4-FFF2-40B4-BE49-F238E27FC236}">
                <a16:creationId xmlns:a16="http://schemas.microsoft.com/office/drawing/2014/main" id="{491F68A3-484A-4F93-A5CA-5BEA6BED8981}"/>
              </a:ext>
            </a:extLst>
          </p:cNvPr>
          <p:cNvSpPr txBox="1"/>
          <p:nvPr/>
        </p:nvSpPr>
        <p:spPr>
          <a:xfrm>
            <a:off x="921399" y="2920483"/>
            <a:ext cx="9144000" cy="2585323"/>
          </a:xfrm>
          <a:prstGeom prst="rect">
            <a:avLst/>
          </a:prstGeom>
          <a:noFill/>
        </p:spPr>
        <p:txBody>
          <a:bodyPr wrap="square" rtlCol="0">
            <a:spAutoFit/>
          </a:bodyPr>
          <a:lstStyle/>
          <a:p>
            <a:endParaRPr lang="en-AU" dirty="0">
              <a:latin typeface="Arial" panose="020B0604020202020204" pitchFamily="34" charset="0"/>
              <a:cs typeface="Arial" panose="020B0604020202020204" pitchFamily="34" charset="0"/>
            </a:endParaRPr>
          </a:p>
          <a:p>
            <a:pPr marL="342900" indent="-342900">
              <a:buAutoNum type="arabicPeriod"/>
            </a:pPr>
            <a:r>
              <a:rPr lang="en-AU" dirty="0"/>
              <a:t>First, determine frequency of entries by using summary function</a:t>
            </a:r>
          </a:p>
          <a:p>
            <a:pPr marL="342900" indent="-342900">
              <a:buAutoNum type="arabicPeriod"/>
            </a:pPr>
            <a:r>
              <a:rPr lang="en-AU" dirty="0"/>
              <a:t>Second, find the maximum value from step 1</a:t>
            </a:r>
          </a:p>
          <a:p>
            <a:pPr marL="342900" indent="-342900">
              <a:buAutoNum type="arabicPeriod"/>
            </a:pPr>
            <a:r>
              <a:rPr lang="en-AU" dirty="0"/>
              <a:t>Apply </a:t>
            </a:r>
            <a:r>
              <a:rPr lang="en-AU" dirty="0" err="1"/>
              <a:t>tapply</a:t>
            </a:r>
            <a:r>
              <a:rPr lang="en-AU" dirty="0"/>
              <a:t>() to determine sum of all the columns in TOTCHG, and APRDRG</a:t>
            </a:r>
          </a:p>
          <a:p>
            <a:pPr marL="342900" indent="-342900">
              <a:buAutoNum type="arabicPeriod"/>
            </a:pPr>
            <a:r>
              <a:rPr lang="en-AU" dirty="0"/>
              <a:t>Determine maximum value using max() in step 3.</a:t>
            </a:r>
          </a:p>
          <a:p>
            <a:pPr marL="342900" indent="-342900">
              <a:buAutoNum type="arabicPeriod"/>
            </a:pPr>
            <a:r>
              <a:rPr lang="en-AU" dirty="0"/>
              <a:t>From these operation 640 groups were observed to stay 44 days in hospital and had spent the most among the groups which was $437978</a:t>
            </a:r>
          </a:p>
          <a:p>
            <a:pPr marL="342900" indent="-342900">
              <a:buAutoNum type="arabicPeriod"/>
            </a:pPr>
            <a:r>
              <a:rPr lang="en-AU" dirty="0"/>
              <a:t>To add the visual affect on looking data I have plotted </a:t>
            </a:r>
            <a:r>
              <a:rPr lang="en-AU" dirty="0" err="1"/>
              <a:t>xy</a:t>
            </a:r>
            <a:r>
              <a:rPr lang="en-AU" dirty="0"/>
              <a:t> plot that provides frequency of hospital entries with corresponding hospital cost and length of stay as another parameter.</a:t>
            </a:r>
          </a:p>
        </p:txBody>
      </p:sp>
    </p:spTree>
    <p:extLst>
      <p:ext uri="{BB962C8B-B14F-4D97-AF65-F5344CB8AC3E}">
        <p14:creationId xmlns:p14="http://schemas.microsoft.com/office/powerpoint/2010/main" val="78901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6C292-7574-42EB-81D1-A664F83C2FBF}"/>
              </a:ext>
            </a:extLst>
          </p:cNvPr>
          <p:cNvSpPr txBox="1"/>
          <p:nvPr/>
        </p:nvSpPr>
        <p:spPr>
          <a:xfrm>
            <a:off x="639660" y="213568"/>
            <a:ext cx="11062982" cy="646331"/>
          </a:xfrm>
          <a:prstGeom prst="rect">
            <a:avLst/>
          </a:prstGeom>
          <a:solidFill>
            <a:schemeClr val="accent1"/>
          </a:solidFill>
        </p:spPr>
        <p:txBody>
          <a:bodyPr wrap="square">
            <a:spAutoFit/>
          </a:bodyPr>
          <a:lstStyle/>
          <a:p>
            <a:r>
              <a:rPr lang="en-US" b="0" i="0" dirty="0">
                <a:effectLst/>
                <a:latin typeface="Arial" panose="020B0604020202020204" pitchFamily="34" charset="0"/>
                <a:cs typeface="Arial" panose="020B0604020202020204" pitchFamily="34" charset="0"/>
              </a:rPr>
              <a:t> </a:t>
            </a:r>
            <a:r>
              <a:rPr lang="en-US" b="0" i="0" dirty="0">
                <a:solidFill>
                  <a:schemeClr val="bg1"/>
                </a:solidFill>
                <a:effectLst/>
                <a:latin typeface="Arial" panose="020B0604020202020204" pitchFamily="34" charset="0"/>
                <a:cs typeface="Arial" panose="020B0604020202020204" pitchFamily="34" charset="0"/>
              </a:rPr>
              <a:t>Aim 2: In order of severity of the diagnosis and treatments and to find out the expensive treatments, the agency wants to find the diagnosis-related group that has maximum hospitalization and expenditure.</a:t>
            </a:r>
            <a:endParaRPr lang="en-AU"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78627EE-ED26-4729-9EBA-702BFB225D17}"/>
              </a:ext>
            </a:extLst>
          </p:cNvPr>
          <p:cNvPicPr>
            <a:picLocks noChangeAspect="1"/>
          </p:cNvPicPr>
          <p:nvPr/>
        </p:nvPicPr>
        <p:blipFill>
          <a:blip r:embed="rId2"/>
          <a:stretch>
            <a:fillRect/>
          </a:stretch>
        </p:blipFill>
        <p:spPr>
          <a:xfrm>
            <a:off x="2198585" y="989902"/>
            <a:ext cx="7660606" cy="5575950"/>
          </a:xfrm>
          <a:prstGeom prst="rect">
            <a:avLst/>
          </a:prstGeom>
        </p:spPr>
      </p:pic>
      <p:cxnSp>
        <p:nvCxnSpPr>
          <p:cNvPr id="11" name="Straight Arrow Connector 10">
            <a:extLst>
              <a:ext uri="{FF2B5EF4-FFF2-40B4-BE49-F238E27FC236}">
                <a16:creationId xmlns:a16="http://schemas.microsoft.com/office/drawing/2014/main" id="{93FE9A98-265E-4A83-89FC-37CE8F064D24}"/>
              </a:ext>
            </a:extLst>
          </p:cNvPr>
          <p:cNvCxnSpPr/>
          <p:nvPr/>
        </p:nvCxnSpPr>
        <p:spPr>
          <a:xfrm flipH="1">
            <a:off x="8024327" y="1362269"/>
            <a:ext cx="699795" cy="31724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CD9A6E5-FD98-4AF7-B475-8BC07FB51A41}"/>
              </a:ext>
            </a:extLst>
          </p:cNvPr>
          <p:cNvSpPr txBox="1"/>
          <p:nvPr/>
        </p:nvSpPr>
        <p:spPr>
          <a:xfrm>
            <a:off x="8724122" y="1063689"/>
            <a:ext cx="3013788" cy="646331"/>
          </a:xfrm>
          <a:prstGeom prst="rect">
            <a:avLst/>
          </a:prstGeom>
          <a:noFill/>
        </p:spPr>
        <p:txBody>
          <a:bodyPr wrap="square" rtlCol="0">
            <a:spAutoFit/>
          </a:bodyPr>
          <a:lstStyle/>
          <a:p>
            <a:r>
              <a:rPr lang="en-AU" sz="1200" b="1" dirty="0">
                <a:solidFill>
                  <a:srgbClr val="7030A0"/>
                </a:solidFill>
                <a:latin typeface="Arial" panose="020B0604020202020204" pitchFamily="34" charset="0"/>
                <a:cs typeface="Arial" panose="020B0604020202020204" pitchFamily="34" charset="0"/>
              </a:rPr>
              <a:t>The highlighted box shows maximum number of hospitalization entries, length of stay and maximum cost</a:t>
            </a:r>
          </a:p>
        </p:txBody>
      </p:sp>
      <p:sp>
        <p:nvSpPr>
          <p:cNvPr id="13" name="TextBox 12">
            <a:extLst>
              <a:ext uri="{FF2B5EF4-FFF2-40B4-BE49-F238E27FC236}">
                <a16:creationId xmlns:a16="http://schemas.microsoft.com/office/drawing/2014/main" id="{AA3307B2-B49A-48DA-BC4E-2563B308582D}"/>
              </a:ext>
            </a:extLst>
          </p:cNvPr>
          <p:cNvSpPr txBox="1"/>
          <p:nvPr/>
        </p:nvSpPr>
        <p:spPr>
          <a:xfrm>
            <a:off x="639660" y="6397782"/>
            <a:ext cx="10734355" cy="276999"/>
          </a:xfrm>
          <a:prstGeom prst="rect">
            <a:avLst/>
          </a:prstGeom>
          <a:noFill/>
        </p:spPr>
        <p:txBody>
          <a:bodyPr wrap="square" rtlCol="0">
            <a:spAutoFit/>
          </a:bodyPr>
          <a:lstStyle/>
          <a:p>
            <a:r>
              <a:rPr lang="en-AU" sz="1200" b="1" dirty="0" err="1">
                <a:solidFill>
                  <a:srgbClr val="7030A0"/>
                </a:solidFill>
                <a:latin typeface="Arial" panose="020B0604020202020204" pitchFamily="34" charset="0"/>
                <a:cs typeface="Arial" panose="020B0604020202020204" pitchFamily="34" charset="0"/>
              </a:rPr>
              <a:t>xy</a:t>
            </a:r>
            <a:r>
              <a:rPr lang="en-AU" sz="1200" b="1" dirty="0">
                <a:solidFill>
                  <a:srgbClr val="7030A0"/>
                </a:solidFill>
                <a:latin typeface="Arial" panose="020B0604020202020204" pitchFamily="34" charset="0"/>
                <a:cs typeface="Arial" panose="020B0604020202020204" pitchFamily="34" charset="0"/>
              </a:rPr>
              <a:t> plot shows that the shaded group represents the maximum number of hospitalization and spends the most dollars in the hospital.  </a:t>
            </a:r>
          </a:p>
        </p:txBody>
      </p:sp>
      <p:sp>
        <p:nvSpPr>
          <p:cNvPr id="14" name="Rectangle 13">
            <a:extLst>
              <a:ext uri="{FF2B5EF4-FFF2-40B4-BE49-F238E27FC236}">
                <a16:creationId xmlns:a16="http://schemas.microsoft.com/office/drawing/2014/main" id="{3864065F-7272-4F9F-B3E7-7A0EA1AF3C45}"/>
              </a:ext>
            </a:extLst>
          </p:cNvPr>
          <p:cNvSpPr/>
          <p:nvPr/>
        </p:nvSpPr>
        <p:spPr>
          <a:xfrm>
            <a:off x="6727371" y="1586776"/>
            <a:ext cx="1642188" cy="1044457"/>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212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28C7-5034-49EF-AB2A-A40DD1870DC4}"/>
              </a:ext>
            </a:extLst>
          </p:cNvPr>
          <p:cNvSpPr txBox="1"/>
          <p:nvPr/>
        </p:nvSpPr>
        <p:spPr>
          <a:xfrm>
            <a:off x="475860" y="929428"/>
            <a:ext cx="11504645" cy="4247317"/>
          </a:xfrm>
          <a:prstGeom prst="rect">
            <a:avLst/>
          </a:prstGeom>
          <a:noFill/>
        </p:spPr>
        <p:txBody>
          <a:bodyPr wrap="square">
            <a:sp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Solution: Linear regression model</a:t>
            </a:r>
          </a:p>
          <a:p>
            <a:r>
              <a:rPr lang="en-US" dirty="0">
                <a:latin typeface="Arial" panose="020B0604020202020204" pitchFamily="34" charset="0"/>
                <a:cs typeface="Arial" panose="020B0604020202020204" pitchFamily="34" charset="0"/>
              </a:rPr>
              <a:t>Steps:</a:t>
            </a:r>
          </a:p>
          <a:p>
            <a:pPr marL="342900" indent="-342900">
              <a:buAutoNum type="arabicPeriod"/>
            </a:pPr>
            <a:r>
              <a:rPr lang="en-US" dirty="0">
                <a:latin typeface="Arial" panose="020B0604020202020204" pitchFamily="34" charset="0"/>
                <a:cs typeface="Arial" panose="020B0604020202020204" pitchFamily="34" charset="0"/>
              </a:rPr>
              <a:t>Converted the Race data into a factor as Race was originally exist as binary and hence converted to factor</a:t>
            </a:r>
          </a:p>
          <a:p>
            <a:pPr marL="342900" indent="-342900">
              <a:buAutoNum type="arabicPeriod"/>
            </a:pPr>
            <a:r>
              <a:rPr lang="en-US" dirty="0">
                <a:latin typeface="Arial" panose="020B0604020202020204" pitchFamily="34" charset="0"/>
                <a:cs typeface="Arial" panose="020B0604020202020204" pitchFamily="34" charset="0"/>
              </a:rPr>
              <a:t>Summary of the Race data was executed that shows there exist NA’s. It is necessary to remove those NA’s</a:t>
            </a:r>
          </a:p>
          <a:p>
            <a:pPr marL="342900" indent="-342900">
              <a:buAutoNum type="arabicPeriod"/>
            </a:pPr>
            <a:r>
              <a:rPr lang="en-US" dirty="0">
                <a:latin typeface="Arial" panose="020B0604020202020204" pitchFamily="34" charset="0"/>
                <a:cs typeface="Arial" panose="020B0604020202020204" pitchFamily="34" charset="0"/>
              </a:rPr>
              <a:t>NA’s were removed using </a:t>
            </a:r>
            <a:r>
              <a:rPr lang="en-US" dirty="0" err="1">
                <a:latin typeface="Arial" panose="020B0604020202020204" pitchFamily="34" charset="0"/>
                <a:cs typeface="Arial" panose="020B0604020202020204" pitchFamily="34" charset="0"/>
              </a:rPr>
              <a:t>na.omit</a:t>
            </a:r>
            <a:r>
              <a:rPr lang="en-US" dirty="0">
                <a:latin typeface="Arial" panose="020B0604020202020204" pitchFamily="34" charset="0"/>
                <a:cs typeface="Arial" panose="020B0604020202020204" pitchFamily="34" charset="0"/>
              </a:rPr>
              <a:t>() function.</a:t>
            </a:r>
          </a:p>
          <a:p>
            <a:pPr marL="342900" indent="-342900">
              <a:buAutoNum type="arabicPeriod"/>
            </a:pPr>
            <a:r>
              <a:rPr lang="en-US" dirty="0">
                <a:latin typeface="Arial" panose="020B0604020202020204" pitchFamily="34" charset="0"/>
                <a:cs typeface="Arial" panose="020B0604020202020204" pitchFamily="34" charset="0"/>
              </a:rPr>
              <a:t>A linear regression model was put forward to test the hypothesis</a:t>
            </a:r>
            <a:r>
              <a:rPr lang="en-AU" dirty="0">
                <a:latin typeface="Arial" panose="020B0604020202020204" pitchFamily="34" charset="0"/>
                <a:cs typeface="Arial" panose="020B0604020202020204" pitchFamily="34" charset="0"/>
              </a:rPr>
              <a:t>. Null hypothesis (H</a:t>
            </a:r>
            <a:r>
              <a:rPr lang="en-AU" baseline="-25000" dirty="0">
                <a:latin typeface="Arial" panose="020B0604020202020204" pitchFamily="34" charset="0"/>
                <a:cs typeface="Arial" panose="020B0604020202020204" pitchFamily="34" charset="0"/>
              </a:rPr>
              <a:t>0</a:t>
            </a:r>
            <a:r>
              <a:rPr lang="en-AU" dirty="0">
                <a:latin typeface="Arial" panose="020B0604020202020204" pitchFamily="34" charset="0"/>
                <a:cs typeface="Arial" panose="020B0604020202020204" pitchFamily="34" charset="0"/>
              </a:rPr>
              <a:t>): There is no Racism in medical practice that causes high hospital cost. Alternative hypothesis (Ha): Racism exist that causes high hospital cost</a:t>
            </a:r>
          </a:p>
          <a:p>
            <a:pPr marL="342900" indent="-342900">
              <a:buAutoNum type="arabicPeriod"/>
            </a:pPr>
            <a:r>
              <a:rPr lang="en-US" dirty="0">
                <a:latin typeface="Arial" panose="020B0604020202020204" pitchFamily="34" charset="0"/>
                <a:cs typeface="Arial" panose="020B0604020202020204" pitchFamily="34" charset="0"/>
              </a:rPr>
              <a:t>fit1 &lt;- </a:t>
            </a:r>
            <a:r>
              <a:rPr lang="en-US" dirty="0" err="1">
                <a:latin typeface="Arial" panose="020B0604020202020204" pitchFamily="34" charset="0"/>
                <a:cs typeface="Arial" panose="020B0604020202020204" pitchFamily="34" charset="0"/>
              </a:rPr>
              <a:t>lm</a:t>
            </a:r>
            <a:r>
              <a:rPr lang="en-US" dirty="0">
                <a:latin typeface="Arial" panose="020B0604020202020204" pitchFamily="34" charset="0"/>
                <a:cs typeface="Arial" panose="020B0604020202020204" pitchFamily="34" charset="0"/>
              </a:rPr>
              <a:t>(data_1$TOTCHG~data_1$RACE) was executed</a:t>
            </a:r>
          </a:p>
          <a:p>
            <a:pPr marL="342900" indent="-342900">
              <a:buAutoNum type="arabicPeriod"/>
            </a:pPr>
            <a:r>
              <a:rPr lang="en-US" dirty="0">
                <a:latin typeface="Arial" panose="020B0604020202020204" pitchFamily="34" charset="0"/>
                <a:cs typeface="Arial" panose="020B0604020202020204" pitchFamily="34" charset="0"/>
              </a:rPr>
              <a:t>Summary(fit1) was executed that resulted following parameters</a:t>
            </a:r>
          </a:p>
          <a:p>
            <a:pPr marL="342900" indent="-342900">
              <a:buAutoNum type="arabicPeriod"/>
            </a:pPr>
            <a:r>
              <a:rPr lang="en-US" dirty="0">
                <a:latin typeface="Arial" panose="020B0604020202020204" pitchFamily="34" charset="0"/>
                <a:cs typeface="Arial" panose="020B0604020202020204" pitchFamily="34" charset="0"/>
              </a:rPr>
              <a:t>P-value observed was more than 0.05 and hence Null hypothesis cannot be rejected. Which explain that there is no racism exist during medical practice.</a:t>
            </a:r>
          </a:p>
          <a:p>
            <a:endParaRPr lang="en-US" dirty="0">
              <a:latin typeface="Arial" panose="020B0604020202020204" pitchFamily="34" charset="0"/>
              <a:cs typeface="Arial" panose="020B0604020202020204" pitchFamily="34" charset="0"/>
            </a:endParaRPr>
          </a:p>
          <a:p>
            <a:pPr marL="342900" indent="-342900">
              <a:buAutoNum type="arabicPeriod"/>
            </a:pPr>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6DD51A8E-28A8-4E9D-A850-4CA58CD41475}"/>
              </a:ext>
            </a:extLst>
          </p:cNvPr>
          <p:cNvSpPr>
            <a:spLocks noChangeArrowheads="1"/>
          </p:cNvSpPr>
          <p:nvPr/>
        </p:nvSpPr>
        <p:spPr bwMode="auto">
          <a:xfrm>
            <a:off x="3489649" y="4761246"/>
            <a:ext cx="332148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Multiple R-squared: 0.0003299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Adjusted R-squared: -0.001681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F-statistic: 0.164 on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DF: 497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cs typeface="Arial" panose="020B0604020202020204" pitchFamily="34" charset="0"/>
              </a:rPr>
              <a:t>p-value: 0.6856</a:t>
            </a:r>
          </a:p>
        </p:txBody>
      </p:sp>
      <p:cxnSp>
        <p:nvCxnSpPr>
          <p:cNvPr id="6" name="Straight Arrow Connector 5">
            <a:extLst>
              <a:ext uri="{FF2B5EF4-FFF2-40B4-BE49-F238E27FC236}">
                <a16:creationId xmlns:a16="http://schemas.microsoft.com/office/drawing/2014/main" id="{662E8EC2-6067-4A80-B04B-1F69DD2238AF}"/>
              </a:ext>
            </a:extLst>
          </p:cNvPr>
          <p:cNvCxnSpPr>
            <a:cxnSpLocks/>
          </p:cNvCxnSpPr>
          <p:nvPr/>
        </p:nvCxnSpPr>
        <p:spPr>
          <a:xfrm flipH="1">
            <a:off x="5253135" y="5999584"/>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EFAD8A2-A1FE-4A3F-821A-D92B73C2431C}"/>
              </a:ext>
            </a:extLst>
          </p:cNvPr>
          <p:cNvSpPr txBox="1"/>
          <p:nvPr/>
        </p:nvSpPr>
        <p:spPr>
          <a:xfrm>
            <a:off x="6515256" y="5776909"/>
            <a:ext cx="4550849"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Arial" panose="020B0604020202020204" pitchFamily="34" charset="0"/>
                <a:cs typeface="Arial" panose="020B0604020202020204" pitchFamily="34" charset="0"/>
              </a:rPr>
              <a:t>p</a:t>
            </a: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&gt; 0.05, significantly greater than 0.05, failed to reject Null hypothesis</a:t>
            </a:r>
          </a:p>
        </p:txBody>
      </p:sp>
      <p:sp>
        <p:nvSpPr>
          <p:cNvPr id="13" name="TextBox 12">
            <a:extLst>
              <a:ext uri="{FF2B5EF4-FFF2-40B4-BE49-F238E27FC236}">
                <a16:creationId xmlns:a16="http://schemas.microsoft.com/office/drawing/2014/main" id="{015F0257-AD57-4CAE-8CFA-15000A281735}"/>
              </a:ext>
            </a:extLst>
          </p:cNvPr>
          <p:cNvSpPr txBox="1"/>
          <p:nvPr/>
        </p:nvSpPr>
        <p:spPr>
          <a:xfrm>
            <a:off x="824591" y="283097"/>
            <a:ext cx="10807182" cy="646331"/>
          </a:xfrm>
          <a:prstGeom prst="rect">
            <a:avLst/>
          </a:prstGeom>
          <a:solidFill>
            <a:schemeClr val="accent1"/>
          </a:solidFill>
        </p:spPr>
        <p:txBody>
          <a:bodyPr wrap="square">
            <a:spAutoFit/>
          </a:bodyPr>
          <a:lstStyle/>
          <a:p>
            <a:r>
              <a:rPr lang="en-US" b="0" i="0" dirty="0">
                <a:solidFill>
                  <a:schemeClr val="bg1"/>
                </a:solidFill>
                <a:effectLst/>
                <a:latin typeface="Arial" panose="020B0604020202020204" pitchFamily="34" charset="0"/>
                <a:cs typeface="Arial" panose="020B0604020202020204" pitchFamily="34" charset="0"/>
              </a:rPr>
              <a:t>Aim3: To make sure that there is no malpractice, the agency needs to analyze if the race of the patient is related to the hospitalization costs.</a:t>
            </a:r>
          </a:p>
        </p:txBody>
      </p:sp>
      <p:sp>
        <p:nvSpPr>
          <p:cNvPr id="14" name="Arrow: Curved Left 13">
            <a:extLst>
              <a:ext uri="{FF2B5EF4-FFF2-40B4-BE49-F238E27FC236}">
                <a16:creationId xmlns:a16="http://schemas.microsoft.com/office/drawing/2014/main" id="{CF38EE62-7D1D-4AF8-BB25-6B8FB8AA86AE}"/>
              </a:ext>
            </a:extLst>
          </p:cNvPr>
          <p:cNvSpPr/>
          <p:nvPr/>
        </p:nvSpPr>
        <p:spPr>
          <a:xfrm>
            <a:off x="6722601" y="4861249"/>
            <a:ext cx="432000" cy="432000"/>
          </a:xfrm>
          <a:prstGeom prst="curvedLeftArrow">
            <a:avLst>
              <a:gd name="adj1" fmla="val 25000"/>
              <a:gd name="adj2" fmla="val 47410"/>
              <a:gd name="adj3" fmla="val 25000"/>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a:extLst>
              <a:ext uri="{FF2B5EF4-FFF2-40B4-BE49-F238E27FC236}">
                <a16:creationId xmlns:a16="http://schemas.microsoft.com/office/drawing/2014/main" id="{B4861113-E0F9-4812-A98B-A3988B0D801F}"/>
              </a:ext>
            </a:extLst>
          </p:cNvPr>
          <p:cNvSpPr txBox="1"/>
          <p:nvPr/>
        </p:nvSpPr>
        <p:spPr>
          <a:xfrm>
            <a:off x="7165291" y="4798081"/>
            <a:ext cx="4550849"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2D050"/>
                </a:solidFill>
                <a:effectLst/>
                <a:latin typeface="Arial" panose="020B0604020202020204" pitchFamily="34" charset="0"/>
                <a:cs typeface="Arial" panose="020B0604020202020204" pitchFamily="34" charset="0"/>
              </a:rPr>
              <a:t>A big change in R</a:t>
            </a:r>
            <a:r>
              <a:rPr kumimoji="0" lang="en-US" altLang="en-US" b="0" i="0" u="none" strike="noStrike" cap="none" normalizeH="0" baseline="30000" dirty="0">
                <a:ln>
                  <a:noFill/>
                </a:ln>
                <a:solidFill>
                  <a:srgbClr val="92D050"/>
                </a:solidFill>
                <a:effectLst/>
                <a:latin typeface="Arial" panose="020B0604020202020204" pitchFamily="34" charset="0"/>
                <a:cs typeface="Arial" panose="020B0604020202020204" pitchFamily="34" charset="0"/>
              </a:rPr>
              <a:t>2</a:t>
            </a:r>
            <a:r>
              <a:rPr kumimoji="0" lang="en-US" altLang="en-US" b="0" i="0" u="none" strike="noStrike" cap="none" normalizeH="0" baseline="0" dirty="0">
                <a:ln>
                  <a:noFill/>
                </a:ln>
                <a:solidFill>
                  <a:srgbClr val="92D050"/>
                </a:solidFill>
                <a:effectLst/>
                <a:latin typeface="Arial" panose="020B0604020202020204" pitchFamily="34" charset="0"/>
                <a:cs typeface="Arial" panose="020B0604020202020204" pitchFamily="34" charset="0"/>
              </a:rPr>
              <a:t> value, suggesting that the proposed model of linearity is not fitting well</a:t>
            </a:r>
            <a:endParaRPr kumimoji="0" lang="en-US" altLang="en-US" b="0" i="0" u="none" strike="noStrike" cap="none" normalizeH="0" baseline="30000" dirty="0">
              <a:ln>
                <a:noFill/>
              </a:ln>
              <a:solidFill>
                <a:srgbClr val="92D05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43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19590D-504E-44C7-ACDF-6B68078F31E6}"/>
              </a:ext>
            </a:extLst>
          </p:cNvPr>
          <p:cNvPicPr>
            <a:picLocks noChangeAspect="1"/>
          </p:cNvPicPr>
          <p:nvPr/>
        </p:nvPicPr>
        <p:blipFill>
          <a:blip r:embed="rId2"/>
          <a:stretch>
            <a:fillRect/>
          </a:stretch>
        </p:blipFill>
        <p:spPr>
          <a:xfrm>
            <a:off x="1574993" y="985812"/>
            <a:ext cx="3956733" cy="2880000"/>
          </a:xfrm>
          <a:prstGeom prst="rect">
            <a:avLst/>
          </a:prstGeom>
        </p:spPr>
      </p:pic>
      <p:pic>
        <p:nvPicPr>
          <p:cNvPr id="3" name="Picture 2">
            <a:extLst>
              <a:ext uri="{FF2B5EF4-FFF2-40B4-BE49-F238E27FC236}">
                <a16:creationId xmlns:a16="http://schemas.microsoft.com/office/drawing/2014/main" id="{91320C3D-2B78-415B-AAB9-5BA813E22332}"/>
              </a:ext>
            </a:extLst>
          </p:cNvPr>
          <p:cNvPicPr>
            <a:picLocks noChangeAspect="1"/>
          </p:cNvPicPr>
          <p:nvPr/>
        </p:nvPicPr>
        <p:blipFill>
          <a:blip r:embed="rId3"/>
          <a:stretch>
            <a:fillRect/>
          </a:stretch>
        </p:blipFill>
        <p:spPr>
          <a:xfrm>
            <a:off x="1574993" y="3286943"/>
            <a:ext cx="3956733" cy="2880000"/>
          </a:xfrm>
          <a:prstGeom prst="rect">
            <a:avLst/>
          </a:prstGeom>
        </p:spPr>
      </p:pic>
      <p:pic>
        <p:nvPicPr>
          <p:cNvPr id="4" name="Picture 3">
            <a:extLst>
              <a:ext uri="{FF2B5EF4-FFF2-40B4-BE49-F238E27FC236}">
                <a16:creationId xmlns:a16="http://schemas.microsoft.com/office/drawing/2014/main" id="{5E4E3652-E251-471E-9ACE-51237174BC1A}"/>
              </a:ext>
            </a:extLst>
          </p:cNvPr>
          <p:cNvPicPr>
            <a:picLocks noChangeAspect="1"/>
          </p:cNvPicPr>
          <p:nvPr/>
        </p:nvPicPr>
        <p:blipFill>
          <a:blip r:embed="rId4"/>
          <a:stretch>
            <a:fillRect/>
          </a:stretch>
        </p:blipFill>
        <p:spPr>
          <a:xfrm>
            <a:off x="6626427" y="985812"/>
            <a:ext cx="3956733" cy="2880000"/>
          </a:xfrm>
          <a:prstGeom prst="rect">
            <a:avLst/>
          </a:prstGeom>
        </p:spPr>
      </p:pic>
      <p:pic>
        <p:nvPicPr>
          <p:cNvPr id="5" name="Picture 4">
            <a:extLst>
              <a:ext uri="{FF2B5EF4-FFF2-40B4-BE49-F238E27FC236}">
                <a16:creationId xmlns:a16="http://schemas.microsoft.com/office/drawing/2014/main" id="{0BA4BC44-92B9-44CE-9783-5C829956673B}"/>
              </a:ext>
            </a:extLst>
          </p:cNvPr>
          <p:cNvPicPr>
            <a:picLocks noChangeAspect="1"/>
          </p:cNvPicPr>
          <p:nvPr/>
        </p:nvPicPr>
        <p:blipFill>
          <a:blip r:embed="rId5"/>
          <a:stretch>
            <a:fillRect/>
          </a:stretch>
        </p:blipFill>
        <p:spPr>
          <a:xfrm>
            <a:off x="6626427" y="3286943"/>
            <a:ext cx="3956733" cy="2880000"/>
          </a:xfrm>
          <a:prstGeom prst="rect">
            <a:avLst/>
          </a:prstGeom>
        </p:spPr>
      </p:pic>
      <p:cxnSp>
        <p:nvCxnSpPr>
          <p:cNvPr id="7" name="Straight Arrow Connector 6">
            <a:extLst>
              <a:ext uri="{FF2B5EF4-FFF2-40B4-BE49-F238E27FC236}">
                <a16:creationId xmlns:a16="http://schemas.microsoft.com/office/drawing/2014/main" id="{39613E7C-59E6-449F-ABFA-518C612C814F}"/>
              </a:ext>
            </a:extLst>
          </p:cNvPr>
          <p:cNvCxnSpPr/>
          <p:nvPr/>
        </p:nvCxnSpPr>
        <p:spPr>
          <a:xfrm>
            <a:off x="4506021" y="2349235"/>
            <a:ext cx="587829" cy="6344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1D8A709-C1F5-4C2A-AFA9-2F4814FE5E76}"/>
              </a:ext>
            </a:extLst>
          </p:cNvPr>
          <p:cNvSpPr txBox="1"/>
          <p:nvPr/>
        </p:nvSpPr>
        <p:spPr>
          <a:xfrm>
            <a:off x="2155371" y="1541563"/>
            <a:ext cx="2500604" cy="1015663"/>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There is a pattern of distribution which shows heteroscedasticity or non-linearity of the data. There is large number of data points that are left over by the model fit.</a:t>
            </a:r>
          </a:p>
        </p:txBody>
      </p:sp>
      <p:sp>
        <p:nvSpPr>
          <p:cNvPr id="10" name="TextBox 9">
            <a:extLst>
              <a:ext uri="{FF2B5EF4-FFF2-40B4-BE49-F238E27FC236}">
                <a16:creationId xmlns:a16="http://schemas.microsoft.com/office/drawing/2014/main" id="{8F07A695-F033-47B9-9BBB-323FD87A3243}"/>
              </a:ext>
            </a:extLst>
          </p:cNvPr>
          <p:cNvSpPr txBox="1"/>
          <p:nvPr/>
        </p:nvSpPr>
        <p:spPr>
          <a:xfrm>
            <a:off x="7736584" y="3865812"/>
            <a:ext cx="2500604" cy="276999"/>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 data lie within cook’s distance</a:t>
            </a:r>
          </a:p>
        </p:txBody>
      </p:sp>
      <p:cxnSp>
        <p:nvCxnSpPr>
          <p:cNvPr id="11" name="Straight Arrow Connector 10">
            <a:extLst>
              <a:ext uri="{FF2B5EF4-FFF2-40B4-BE49-F238E27FC236}">
                <a16:creationId xmlns:a16="http://schemas.microsoft.com/office/drawing/2014/main" id="{C774CF1B-0286-4E02-9C75-13F427F9DB9F}"/>
              </a:ext>
            </a:extLst>
          </p:cNvPr>
          <p:cNvCxnSpPr>
            <a:cxnSpLocks/>
          </p:cNvCxnSpPr>
          <p:nvPr/>
        </p:nvCxnSpPr>
        <p:spPr>
          <a:xfrm>
            <a:off x="9731829" y="4563485"/>
            <a:ext cx="290755" cy="380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E7BC22-51B1-4BB7-99F8-84E2D5FB831A}"/>
              </a:ext>
            </a:extLst>
          </p:cNvPr>
          <p:cNvSpPr txBox="1"/>
          <p:nvPr/>
        </p:nvSpPr>
        <p:spPr>
          <a:xfrm>
            <a:off x="2122373" y="3865812"/>
            <a:ext cx="2500604" cy="1200329"/>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There is a large deviation on Normal Q-Q plot where data do not follow linear dashed line but deviate largely from the linear line suggesting, deviation from normal distribution</a:t>
            </a:r>
          </a:p>
        </p:txBody>
      </p:sp>
      <p:cxnSp>
        <p:nvCxnSpPr>
          <p:cNvPr id="14" name="Straight Arrow Connector 13">
            <a:extLst>
              <a:ext uri="{FF2B5EF4-FFF2-40B4-BE49-F238E27FC236}">
                <a16:creationId xmlns:a16="http://schemas.microsoft.com/office/drawing/2014/main" id="{8A99ED6A-F45C-47C5-B926-3C65DB2AEAAE}"/>
              </a:ext>
            </a:extLst>
          </p:cNvPr>
          <p:cNvCxnSpPr>
            <a:cxnSpLocks/>
          </p:cNvCxnSpPr>
          <p:nvPr/>
        </p:nvCxnSpPr>
        <p:spPr>
          <a:xfrm>
            <a:off x="3945245" y="4858357"/>
            <a:ext cx="250323" cy="258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D91A4B-C549-446F-BB37-34EB898B207A}"/>
              </a:ext>
            </a:extLst>
          </p:cNvPr>
          <p:cNvSpPr txBox="1"/>
          <p:nvPr/>
        </p:nvSpPr>
        <p:spPr>
          <a:xfrm>
            <a:off x="7354491" y="1504240"/>
            <a:ext cx="2500604" cy="830997"/>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Again a scale plot shows a unequal and not randomly distributed pattern which does not maintain homoscedasticity</a:t>
            </a:r>
          </a:p>
        </p:txBody>
      </p:sp>
      <p:sp>
        <p:nvSpPr>
          <p:cNvPr id="17" name="TextBox 16">
            <a:extLst>
              <a:ext uri="{FF2B5EF4-FFF2-40B4-BE49-F238E27FC236}">
                <a16:creationId xmlns:a16="http://schemas.microsoft.com/office/drawing/2014/main" id="{11562E3A-3FA9-43E9-9D5A-1B8EB15FB3CB}"/>
              </a:ext>
            </a:extLst>
          </p:cNvPr>
          <p:cNvSpPr txBox="1"/>
          <p:nvPr/>
        </p:nvSpPr>
        <p:spPr>
          <a:xfrm>
            <a:off x="1712118" y="6440344"/>
            <a:ext cx="10109767" cy="276999"/>
          </a:xfrm>
          <a:prstGeom prst="rect">
            <a:avLst/>
          </a:prstGeom>
          <a:noFill/>
        </p:spPr>
        <p:txBody>
          <a:bodyPr wrap="square" rtlCol="0">
            <a:spAutoFit/>
          </a:bodyPr>
          <a:lstStyle/>
          <a:p>
            <a:r>
              <a:rPr lang="en-AU" sz="1200" dirty="0">
                <a:solidFill>
                  <a:srgbClr val="92D050"/>
                </a:solidFill>
                <a:latin typeface="Arial" panose="020B0604020202020204" pitchFamily="34" charset="0"/>
                <a:cs typeface="Arial" panose="020B0604020202020204" pitchFamily="34" charset="0"/>
              </a:rPr>
              <a:t>All four plots show that points 33, 72 and 169, suggesting it is worth looking on those number for further improvement of the model</a:t>
            </a:r>
          </a:p>
        </p:txBody>
      </p:sp>
      <p:sp>
        <p:nvSpPr>
          <p:cNvPr id="18" name="TextBox 17">
            <a:extLst>
              <a:ext uri="{FF2B5EF4-FFF2-40B4-BE49-F238E27FC236}">
                <a16:creationId xmlns:a16="http://schemas.microsoft.com/office/drawing/2014/main" id="{68BE64D2-F21A-4BD1-A50F-3320F2298D02}"/>
              </a:ext>
            </a:extLst>
          </p:cNvPr>
          <p:cNvSpPr txBox="1"/>
          <p:nvPr/>
        </p:nvSpPr>
        <p:spPr>
          <a:xfrm>
            <a:off x="824591" y="283097"/>
            <a:ext cx="10807182" cy="369332"/>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Graphs explaining Aim 3 in more details.</a:t>
            </a:r>
          </a:p>
        </p:txBody>
      </p:sp>
      <p:sp>
        <p:nvSpPr>
          <p:cNvPr id="19" name="Oval 18">
            <a:extLst>
              <a:ext uri="{FF2B5EF4-FFF2-40B4-BE49-F238E27FC236}">
                <a16:creationId xmlns:a16="http://schemas.microsoft.com/office/drawing/2014/main" id="{CB54C804-62FD-4CB8-A78F-7B87E36289D3}"/>
              </a:ext>
            </a:extLst>
          </p:cNvPr>
          <p:cNvSpPr/>
          <p:nvPr/>
        </p:nvSpPr>
        <p:spPr>
          <a:xfrm>
            <a:off x="4141188" y="4899120"/>
            <a:ext cx="998016" cy="880844"/>
          </a:xfrm>
          <a:prstGeom prst="ellipse">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383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A829A-43D1-4B4A-8103-45DBAB9E300F}"/>
              </a:ext>
            </a:extLst>
          </p:cNvPr>
          <p:cNvSpPr txBox="1"/>
          <p:nvPr/>
        </p:nvSpPr>
        <p:spPr>
          <a:xfrm>
            <a:off x="373224" y="224136"/>
            <a:ext cx="11616613" cy="923330"/>
          </a:xfrm>
          <a:prstGeom prst="rect">
            <a:avLst/>
          </a:prstGeom>
          <a:solidFill>
            <a:schemeClr val="accent1"/>
          </a:solidFill>
        </p:spPr>
        <p:txBody>
          <a:bodyPr wrap="square">
            <a:spAutoFit/>
          </a:bodyPr>
          <a:lstStyle/>
          <a:p>
            <a:r>
              <a:rPr lang="en-US" b="0" i="0" dirty="0">
                <a:solidFill>
                  <a:schemeClr val="bg1"/>
                </a:solidFill>
                <a:effectLst/>
                <a:latin typeface="Arial" panose="020B0604020202020204" pitchFamily="34" charset="0"/>
                <a:cs typeface="Arial" panose="020B0604020202020204" pitchFamily="34" charset="0"/>
              </a:rPr>
              <a:t>Aim 4: To properly utilize the costs, the agency has to analyze the severity of the hospital costs by age and gender for the proper allocation of resources.</a:t>
            </a:r>
          </a:p>
          <a:p>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7F748765-BCD5-4294-842D-AC3F973C3B32}"/>
              </a:ext>
            </a:extLst>
          </p:cNvPr>
          <p:cNvSpPr>
            <a:spLocks noChangeArrowheads="1"/>
          </p:cNvSpPr>
          <p:nvPr/>
        </p:nvSpPr>
        <p:spPr bwMode="auto">
          <a:xfrm>
            <a:off x="1035698" y="2663547"/>
            <a:ext cx="867746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Call: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lm</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(formula = data_1$TOTCHG ~ data_1$AGE + data_1$FEMALE)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Min             1Q             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–3406         -1443         -869         -152     44951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Coefficients: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Estimate   Std. Error    t value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Pr</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(&gt;|t|) (Intercept)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2718.63    261.14        10.411       &lt; 2e-16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data_1$AGE          86.28         25.48           3.387        0.000763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data_1$FEMALE   -748.19      353.83        -2.115        0.034967 *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C1C74FC7-7BA6-4E35-9317-B731032F2AE2}"/>
              </a:ext>
            </a:extLst>
          </p:cNvPr>
          <p:cNvSpPr/>
          <p:nvPr/>
        </p:nvSpPr>
        <p:spPr>
          <a:xfrm>
            <a:off x="6096000" y="4226767"/>
            <a:ext cx="2217576" cy="2052735"/>
          </a:xfrm>
          <a:prstGeom prst="ellipse">
            <a:avLst/>
          </a:prstGeom>
          <a:solidFill>
            <a:schemeClr val="accent2">
              <a:lumMod val="75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a:extLst>
              <a:ext uri="{FF2B5EF4-FFF2-40B4-BE49-F238E27FC236}">
                <a16:creationId xmlns:a16="http://schemas.microsoft.com/office/drawing/2014/main" id="{AD1731A3-96DA-4A51-A65C-6F3D500303AD}"/>
              </a:ext>
            </a:extLst>
          </p:cNvPr>
          <p:cNvCxnSpPr>
            <a:cxnSpLocks/>
          </p:cNvCxnSpPr>
          <p:nvPr/>
        </p:nvCxnSpPr>
        <p:spPr>
          <a:xfrm flipH="1">
            <a:off x="8173616" y="4413380"/>
            <a:ext cx="541176" cy="2612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ectangle 2">
            <a:extLst>
              <a:ext uri="{FF2B5EF4-FFF2-40B4-BE49-F238E27FC236}">
                <a16:creationId xmlns:a16="http://schemas.microsoft.com/office/drawing/2014/main" id="{BCA6EC7D-F8DF-4ACC-97DC-2F8B33BA7DD9}"/>
              </a:ext>
            </a:extLst>
          </p:cNvPr>
          <p:cNvSpPr>
            <a:spLocks noChangeArrowheads="1"/>
          </p:cNvSpPr>
          <p:nvPr/>
        </p:nvSpPr>
        <p:spPr bwMode="auto">
          <a:xfrm>
            <a:off x="1035698" y="6141002"/>
            <a:ext cx="529183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signif</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codes: 0 ‘***’ 0.001 ‘**’ 0.01 ‘*’ 0.05 ‘.’ 0.1 ‘ ’ 1</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A7EC342-667F-4ED6-99A9-D416E7ED240B}"/>
              </a:ext>
            </a:extLst>
          </p:cNvPr>
          <p:cNvSpPr txBox="1"/>
          <p:nvPr/>
        </p:nvSpPr>
        <p:spPr>
          <a:xfrm>
            <a:off x="8929395" y="3832678"/>
            <a:ext cx="3125755" cy="2862322"/>
          </a:xfrm>
          <a:prstGeom prst="rect">
            <a:avLst/>
          </a:prstGeom>
          <a:noFill/>
        </p:spPr>
        <p:txBody>
          <a:bodyPr wrap="square" rtlCol="0">
            <a:spAutoFit/>
          </a:bodyPr>
          <a:lstStyle/>
          <a:p>
            <a:r>
              <a:rPr lang="en-AU" dirty="0">
                <a:solidFill>
                  <a:srgbClr val="FF0000"/>
                </a:solidFill>
                <a:latin typeface="Arial" panose="020B0604020202020204" pitchFamily="34" charset="0"/>
                <a:cs typeface="Arial" panose="020B0604020202020204" pitchFamily="34" charset="0"/>
              </a:rPr>
              <a:t>As we can see here p-values are very low and significance codes shows importance of both age and female factor in determining the total charge of hospital. Rejected Null hypothesis, here. In comparison, AGE factor plays important role compared to FEMALE factor</a:t>
            </a:r>
          </a:p>
        </p:txBody>
      </p:sp>
      <p:sp>
        <p:nvSpPr>
          <p:cNvPr id="12" name="TextBox 11">
            <a:extLst>
              <a:ext uri="{FF2B5EF4-FFF2-40B4-BE49-F238E27FC236}">
                <a16:creationId xmlns:a16="http://schemas.microsoft.com/office/drawing/2014/main" id="{E1E92100-F09E-4788-AF46-91C9F0EC64B2}"/>
              </a:ext>
            </a:extLst>
          </p:cNvPr>
          <p:cNvSpPr txBox="1"/>
          <p:nvPr/>
        </p:nvSpPr>
        <p:spPr>
          <a:xfrm>
            <a:off x="445536" y="1226951"/>
            <a:ext cx="10710765"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Solution:</a:t>
            </a:r>
          </a:p>
          <a:p>
            <a:r>
              <a:rPr lang="en-US" dirty="0">
                <a:latin typeface="Arial" panose="020B0604020202020204" pitchFamily="34" charset="0"/>
                <a:cs typeface="Arial" panose="020B0604020202020204" pitchFamily="34" charset="0"/>
              </a:rPr>
              <a:t>Following steps were performed using linear regression model</a:t>
            </a:r>
          </a:p>
          <a:p>
            <a:pPr marL="342900" indent="-342900">
              <a:buAutoNum type="arabicPeriod"/>
            </a:pPr>
            <a:r>
              <a:rPr lang="en-US" dirty="0">
                <a:latin typeface="Arial" panose="020B0604020202020204" pitchFamily="34" charset="0"/>
                <a:cs typeface="Arial" panose="020B0604020202020204" pitchFamily="34" charset="0"/>
              </a:rPr>
              <a:t>A linear regression model was proposed in which TOTCH is a depended variable and female and race are independent variables</a:t>
            </a:r>
          </a:p>
        </p:txBody>
      </p:sp>
    </p:spTree>
    <p:extLst>
      <p:ext uri="{BB962C8B-B14F-4D97-AF65-F5344CB8AC3E}">
        <p14:creationId xmlns:p14="http://schemas.microsoft.com/office/powerpoint/2010/main" val="396136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50914C-F9A7-4B7B-8133-B681CBDD7607}"/>
              </a:ext>
            </a:extLst>
          </p:cNvPr>
          <p:cNvPicPr>
            <a:picLocks noChangeAspect="1"/>
          </p:cNvPicPr>
          <p:nvPr/>
        </p:nvPicPr>
        <p:blipFill>
          <a:blip r:embed="rId2"/>
          <a:stretch>
            <a:fillRect/>
          </a:stretch>
        </p:blipFill>
        <p:spPr>
          <a:xfrm>
            <a:off x="2112942" y="752086"/>
            <a:ext cx="3956733" cy="2880000"/>
          </a:xfrm>
          <a:prstGeom prst="rect">
            <a:avLst/>
          </a:prstGeom>
        </p:spPr>
      </p:pic>
      <p:pic>
        <p:nvPicPr>
          <p:cNvPr id="3" name="Picture 2">
            <a:extLst>
              <a:ext uri="{FF2B5EF4-FFF2-40B4-BE49-F238E27FC236}">
                <a16:creationId xmlns:a16="http://schemas.microsoft.com/office/drawing/2014/main" id="{6915C4F8-7CF4-44D1-A22B-56E97E33A3A6}"/>
              </a:ext>
            </a:extLst>
          </p:cNvPr>
          <p:cNvPicPr>
            <a:picLocks noChangeAspect="1"/>
          </p:cNvPicPr>
          <p:nvPr/>
        </p:nvPicPr>
        <p:blipFill>
          <a:blip r:embed="rId3"/>
          <a:stretch>
            <a:fillRect/>
          </a:stretch>
        </p:blipFill>
        <p:spPr>
          <a:xfrm>
            <a:off x="2112942" y="3330686"/>
            <a:ext cx="3956733" cy="2880000"/>
          </a:xfrm>
          <a:prstGeom prst="rect">
            <a:avLst/>
          </a:prstGeom>
        </p:spPr>
      </p:pic>
      <p:pic>
        <p:nvPicPr>
          <p:cNvPr id="4" name="Picture 3">
            <a:extLst>
              <a:ext uri="{FF2B5EF4-FFF2-40B4-BE49-F238E27FC236}">
                <a16:creationId xmlns:a16="http://schemas.microsoft.com/office/drawing/2014/main" id="{7408C9DA-8AB6-44C3-8C0F-2F2A126A5D0F}"/>
              </a:ext>
            </a:extLst>
          </p:cNvPr>
          <p:cNvPicPr>
            <a:picLocks noChangeAspect="1"/>
          </p:cNvPicPr>
          <p:nvPr/>
        </p:nvPicPr>
        <p:blipFill>
          <a:blip r:embed="rId4"/>
          <a:stretch>
            <a:fillRect/>
          </a:stretch>
        </p:blipFill>
        <p:spPr>
          <a:xfrm>
            <a:off x="6273362" y="752086"/>
            <a:ext cx="3956733" cy="2880000"/>
          </a:xfrm>
          <a:prstGeom prst="rect">
            <a:avLst/>
          </a:prstGeom>
        </p:spPr>
      </p:pic>
      <p:pic>
        <p:nvPicPr>
          <p:cNvPr id="5" name="Picture 4">
            <a:extLst>
              <a:ext uri="{FF2B5EF4-FFF2-40B4-BE49-F238E27FC236}">
                <a16:creationId xmlns:a16="http://schemas.microsoft.com/office/drawing/2014/main" id="{61391D7D-BD0A-415E-9E20-597CD79EF577}"/>
              </a:ext>
            </a:extLst>
          </p:cNvPr>
          <p:cNvPicPr>
            <a:picLocks noChangeAspect="1"/>
          </p:cNvPicPr>
          <p:nvPr/>
        </p:nvPicPr>
        <p:blipFill>
          <a:blip r:embed="rId5"/>
          <a:stretch>
            <a:fillRect/>
          </a:stretch>
        </p:blipFill>
        <p:spPr>
          <a:xfrm>
            <a:off x="6245377" y="3330686"/>
            <a:ext cx="3956733" cy="2880000"/>
          </a:xfrm>
          <a:prstGeom prst="rect">
            <a:avLst/>
          </a:prstGeom>
        </p:spPr>
      </p:pic>
      <p:sp>
        <p:nvSpPr>
          <p:cNvPr id="6" name="Oval 5">
            <a:extLst>
              <a:ext uri="{FF2B5EF4-FFF2-40B4-BE49-F238E27FC236}">
                <a16:creationId xmlns:a16="http://schemas.microsoft.com/office/drawing/2014/main" id="{400D6656-4130-4FC0-BF5D-EF336BB00285}"/>
              </a:ext>
            </a:extLst>
          </p:cNvPr>
          <p:cNvSpPr/>
          <p:nvPr/>
        </p:nvSpPr>
        <p:spPr>
          <a:xfrm>
            <a:off x="4999839" y="4854316"/>
            <a:ext cx="562062" cy="880844"/>
          </a:xfrm>
          <a:prstGeom prst="ellipse">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Arrow Connector 7">
            <a:extLst>
              <a:ext uri="{FF2B5EF4-FFF2-40B4-BE49-F238E27FC236}">
                <a16:creationId xmlns:a16="http://schemas.microsoft.com/office/drawing/2014/main" id="{6CCF231C-11DD-45CA-ABE6-1EF9DCD563A8}"/>
              </a:ext>
            </a:extLst>
          </p:cNvPr>
          <p:cNvCxnSpPr/>
          <p:nvPr/>
        </p:nvCxnSpPr>
        <p:spPr>
          <a:xfrm flipH="1" flipV="1">
            <a:off x="5453852" y="5735160"/>
            <a:ext cx="419877" cy="554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C84DE4E-C787-4564-8183-80F47B169DF3}"/>
              </a:ext>
            </a:extLst>
          </p:cNvPr>
          <p:cNvSpPr txBox="1"/>
          <p:nvPr/>
        </p:nvSpPr>
        <p:spPr>
          <a:xfrm>
            <a:off x="4999840" y="6210686"/>
            <a:ext cx="2679254" cy="584775"/>
          </a:xfrm>
          <a:prstGeom prst="rect">
            <a:avLst/>
          </a:prstGeom>
          <a:noFill/>
        </p:spPr>
        <p:txBody>
          <a:bodyPr wrap="square" rtlCol="0">
            <a:spAutoFit/>
          </a:bodyPr>
          <a:lstStyle/>
          <a:p>
            <a:r>
              <a:rPr lang="en-AU" sz="1600" dirty="0">
                <a:solidFill>
                  <a:srgbClr val="FF0000"/>
                </a:solidFill>
                <a:latin typeface="Arial" panose="020B0604020202020204" pitchFamily="34" charset="0"/>
                <a:cs typeface="Arial" panose="020B0604020202020204" pitchFamily="34" charset="0"/>
              </a:rPr>
              <a:t>Deviation from normal distribution</a:t>
            </a:r>
          </a:p>
        </p:txBody>
      </p:sp>
      <p:sp>
        <p:nvSpPr>
          <p:cNvPr id="10" name="TextBox 9">
            <a:extLst>
              <a:ext uri="{FF2B5EF4-FFF2-40B4-BE49-F238E27FC236}">
                <a16:creationId xmlns:a16="http://schemas.microsoft.com/office/drawing/2014/main" id="{6B57D383-F7CA-4C72-BA16-41B1F9F1D80C}"/>
              </a:ext>
            </a:extLst>
          </p:cNvPr>
          <p:cNvSpPr txBox="1"/>
          <p:nvPr/>
        </p:nvSpPr>
        <p:spPr>
          <a:xfrm>
            <a:off x="824591" y="283097"/>
            <a:ext cx="10807182" cy="369332"/>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Graphs explaining Aim 4 in more details.</a:t>
            </a:r>
          </a:p>
        </p:txBody>
      </p:sp>
      <p:sp>
        <p:nvSpPr>
          <p:cNvPr id="11" name="TextBox 10">
            <a:extLst>
              <a:ext uri="{FF2B5EF4-FFF2-40B4-BE49-F238E27FC236}">
                <a16:creationId xmlns:a16="http://schemas.microsoft.com/office/drawing/2014/main" id="{75FCEADB-B7EC-4AF1-872F-2D96534028D8}"/>
              </a:ext>
            </a:extLst>
          </p:cNvPr>
          <p:cNvSpPr txBox="1"/>
          <p:nvPr/>
        </p:nvSpPr>
        <p:spPr>
          <a:xfrm>
            <a:off x="2575248" y="1295397"/>
            <a:ext cx="2500604" cy="646331"/>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There is no pattern of distribution which shows homoscedasticity or linearity of the data..</a:t>
            </a:r>
          </a:p>
        </p:txBody>
      </p:sp>
      <p:sp>
        <p:nvSpPr>
          <p:cNvPr id="12" name="TextBox 11">
            <a:extLst>
              <a:ext uri="{FF2B5EF4-FFF2-40B4-BE49-F238E27FC236}">
                <a16:creationId xmlns:a16="http://schemas.microsoft.com/office/drawing/2014/main" id="{B08793A1-D927-48CF-8C64-BDEBA6F798D3}"/>
              </a:ext>
            </a:extLst>
          </p:cNvPr>
          <p:cNvSpPr txBox="1"/>
          <p:nvPr/>
        </p:nvSpPr>
        <p:spPr>
          <a:xfrm>
            <a:off x="6925211" y="4096027"/>
            <a:ext cx="2500604" cy="276999"/>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 data lie within cook’s distance</a:t>
            </a:r>
          </a:p>
        </p:txBody>
      </p:sp>
      <p:sp>
        <p:nvSpPr>
          <p:cNvPr id="13" name="TextBox 12">
            <a:extLst>
              <a:ext uri="{FF2B5EF4-FFF2-40B4-BE49-F238E27FC236}">
                <a16:creationId xmlns:a16="http://schemas.microsoft.com/office/drawing/2014/main" id="{A0CA070E-B608-44D1-9FA0-C7207B3A81C9}"/>
              </a:ext>
            </a:extLst>
          </p:cNvPr>
          <p:cNvSpPr txBox="1"/>
          <p:nvPr/>
        </p:nvSpPr>
        <p:spPr>
          <a:xfrm>
            <a:off x="2766185" y="3857522"/>
            <a:ext cx="2500604" cy="1200329"/>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There is a deviation on Normal Q-Q plot where data do not follow linear dashed line but deviate largely from the linear line suggesting, deviation from normal distribution</a:t>
            </a:r>
          </a:p>
        </p:txBody>
      </p:sp>
      <p:sp>
        <p:nvSpPr>
          <p:cNvPr id="14" name="TextBox 13">
            <a:extLst>
              <a:ext uri="{FF2B5EF4-FFF2-40B4-BE49-F238E27FC236}">
                <a16:creationId xmlns:a16="http://schemas.microsoft.com/office/drawing/2014/main" id="{7678EEEF-05F1-4149-A97B-F06817665C51}"/>
              </a:ext>
            </a:extLst>
          </p:cNvPr>
          <p:cNvSpPr txBox="1"/>
          <p:nvPr/>
        </p:nvSpPr>
        <p:spPr>
          <a:xfrm>
            <a:off x="10079058" y="1174865"/>
            <a:ext cx="1955425" cy="1015663"/>
          </a:xfrm>
          <a:prstGeom prst="rect">
            <a:avLst/>
          </a:prstGeom>
          <a:noFill/>
        </p:spPr>
        <p:txBody>
          <a:bodyPr wrap="square" rtlCol="0">
            <a:spAutoFit/>
          </a:bodyPr>
          <a:lstStyle/>
          <a:p>
            <a:r>
              <a:rPr lang="en-AU" sz="1200" dirty="0">
                <a:solidFill>
                  <a:srgbClr val="FF0000"/>
                </a:solidFill>
                <a:latin typeface="Arial" panose="020B0604020202020204" pitchFamily="34" charset="0"/>
                <a:cs typeface="Arial" panose="020B0604020202020204" pitchFamily="34" charset="0"/>
              </a:rPr>
              <a:t>Again a scale plot shows a equal and  randomly distributed data pattern which maintains homoscedasticity</a:t>
            </a:r>
          </a:p>
        </p:txBody>
      </p:sp>
    </p:spTree>
    <p:extLst>
      <p:ext uri="{BB962C8B-B14F-4D97-AF65-F5344CB8AC3E}">
        <p14:creationId xmlns:p14="http://schemas.microsoft.com/office/powerpoint/2010/main" val="216787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6445</TotalTime>
  <Words>3079</Words>
  <Application>Microsoft Office PowerPoint</Application>
  <PresentationFormat>Widescreen</PresentationFormat>
  <Paragraphs>261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Airal</vt:lpstr>
      <vt:lpstr>Arial</vt:lpstr>
      <vt:lpstr>Arial'</vt:lpstr>
      <vt:lpstr>Calibri</vt:lpstr>
      <vt:lpstr>Calibri Light</vt:lpstr>
      <vt:lpstr>Office Theme</vt:lpstr>
      <vt:lpstr>Project 7 Health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Bishnu Paudel</dc:creator>
  <cp:lastModifiedBy>Bishnu Paudel</cp:lastModifiedBy>
  <cp:revision>98</cp:revision>
  <dcterms:created xsi:type="dcterms:W3CDTF">2020-12-12T23:38:31Z</dcterms:created>
  <dcterms:modified xsi:type="dcterms:W3CDTF">2020-12-17T11:05:30Z</dcterms:modified>
</cp:coreProperties>
</file>