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3" r:id="rId5"/>
    <p:sldId id="264" r:id="rId6"/>
    <p:sldId id="266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FF94-9DB3-4F8C-AE55-1845FB965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94827-06DA-4686-BE26-9A65F572B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5E76-55D2-4299-A9C1-6AF7EFE6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AF65-7FA7-4963-B1C6-731A62501F53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1655-F720-494C-B649-52BD84F2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32AD-322D-4FB3-8FED-034C0DC5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199-0A21-4F11-A39F-2CB8DD00F5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65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6D22-AFFC-495A-A218-37B1DC35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E9293-20B7-4440-9FF3-9DE4BB9A1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0B8F-AC87-4779-8198-2EC7D436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AF65-7FA7-4963-B1C6-731A62501F53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A0DA-000D-42BC-94FF-B29AA298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AF2F-1344-4FD1-B379-C35FE315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199-0A21-4F11-A39F-2CB8DD00F5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0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882FE-7B86-4EBD-B6B0-3B7F8878E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24E69-8E9E-420B-A113-F04043396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3869-562E-46AA-9441-EFDE73DF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AF65-7FA7-4963-B1C6-731A62501F53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A0EF8-C0D0-4C4F-9553-E21E86A7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26AF-00BC-450F-9A9A-B21D2147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199-0A21-4F11-A39F-2CB8DD00F5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62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8781-907E-4506-8124-0EBD9210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F0D4-7D99-4226-83D5-51776D79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EE3B-299A-40D6-9B58-872A59D8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AF65-7FA7-4963-B1C6-731A62501F53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6417E-A9DF-41AF-90D0-BF26087C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BA1BA-702E-44FF-9FC2-0B60C942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199-0A21-4F11-A39F-2CB8DD00F5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16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039B-BC8F-466E-8E9E-7CCB136F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B0D3F-BF62-4399-A37B-6654F7D6E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DAC2-927A-467F-9B92-EC926583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AF65-7FA7-4963-B1C6-731A62501F53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1B37-8972-4B53-9D5B-092AEE6C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E2E4B-5FFA-4D54-AED2-610ED49F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199-0A21-4F11-A39F-2CB8DD00F5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02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3AC3-7C2F-43F9-8936-9AA8F631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AA88-E53A-4E78-9091-A9657BE1B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039FF-B58A-4AF1-AE32-036F265B2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960BB-2757-4C85-AE13-CE9555B9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AF65-7FA7-4963-B1C6-731A62501F53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522F7-6588-4F15-9949-C9372454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0BFE0-CC45-4612-91DF-336BCEA9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199-0A21-4F11-A39F-2CB8DD00F5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87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5FD6-E86C-4AFE-9E7C-DB4DC6AF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A6CC-5F4D-4CC7-90F1-4BCE454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AE2F4-1B35-4E7E-A9B9-852CEE798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84AAB-9FD3-4AB8-A1FF-0DF2D8C06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52E27-0389-4009-9818-10699166D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C6BC9-42DC-449B-ABA2-CE9F36CC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AF65-7FA7-4963-B1C6-731A62501F53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E73F3-67CB-4EA5-8C45-BFFB7B80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0DADC-361C-4E6A-ACB7-99D45FFE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199-0A21-4F11-A39F-2CB8DD00F5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39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BAC5-6F7B-47FC-9FC7-4D809C56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CABD7-242C-44F5-A1AE-2D217DBD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AF65-7FA7-4963-B1C6-731A62501F53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85BAE-5430-49F0-B2D5-2CF00A5A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A1B09-2D6A-43A9-9458-5E316B31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199-0A21-4F11-A39F-2CB8DD00F5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99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94B80-45A7-4E30-9667-57218B2B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AF65-7FA7-4963-B1C6-731A62501F53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C5A67-E285-4752-B755-68AE12AD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57718-6910-482E-914A-5997A0A7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199-0A21-4F11-A39F-2CB8DD00F5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92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EBEC-486B-401D-BFC6-6A192CBB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E805-D5B4-4C86-BAAF-B3BCE418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2FDA7-FE5E-4F99-83AA-AB1C3896B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3468B-CC96-44F6-9FA1-1708B32B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AF65-7FA7-4963-B1C6-731A62501F53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A590E-7BD6-4AFD-B621-83B2AE01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1F2C4-20B7-4758-8A40-BF6125DB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199-0A21-4F11-A39F-2CB8DD00F5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27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759E-60F7-449C-B6CE-E8C48EA7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72999-C317-44F6-A6F8-E6BEB3BDC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F8F54-D20B-4E5A-91B9-AEB484C3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42781-3559-49CA-A9D5-5B48883D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AF65-7FA7-4963-B1C6-731A62501F53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09E69-2195-4672-8DB8-CCF4F958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A1EE1-1722-4C48-B65B-A6E962B2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199-0A21-4F11-A39F-2CB8DD00F5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8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33CBD-E147-4F89-8B6C-C4E618A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A7CB6-5346-4B86-B110-92440F82F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4B21D-872B-4B99-8DAA-20322A30F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4AF65-7FA7-4963-B1C6-731A62501F53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FAB6-D561-4CA1-B99D-D9948B16D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A416-9FCD-40A6-B1D2-D1994E988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1199-0A21-4F11-A39F-2CB8DD00F5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35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665B-8348-4664-9B58-4D85002F2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7</a:t>
            </a:r>
            <a:b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Health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F67E5-84C1-4199-AD85-A5D6F58FE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Bishnu Paudel</a:t>
            </a:r>
          </a:p>
        </p:txBody>
      </p:sp>
    </p:spTree>
    <p:extLst>
      <p:ext uri="{BB962C8B-B14F-4D97-AF65-F5344CB8AC3E}">
        <p14:creationId xmlns:p14="http://schemas.microsoft.com/office/powerpoint/2010/main" val="193014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28836D-C6F6-43A3-A6B3-E8645BD7FE90}"/>
              </a:ext>
            </a:extLst>
          </p:cNvPr>
          <p:cNvGrpSpPr/>
          <p:nvPr/>
        </p:nvGrpSpPr>
        <p:grpSpPr>
          <a:xfrm>
            <a:off x="6270684" y="2968386"/>
            <a:ext cx="4280657" cy="3115775"/>
            <a:chOff x="9247920" y="4072995"/>
            <a:chExt cx="2883541" cy="20988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6E143E-4ADA-4D3B-8144-A5F293F66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7920" y="4072995"/>
              <a:ext cx="2883541" cy="2098852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A90B519-F1D1-455B-AB8E-8617D36ABEC2}"/>
                </a:ext>
              </a:extLst>
            </p:cNvPr>
            <p:cNvCxnSpPr/>
            <p:nvPr/>
          </p:nvCxnSpPr>
          <p:spPr>
            <a:xfrm flipH="1">
              <a:off x="9882574" y="4324840"/>
              <a:ext cx="494522" cy="3079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E6D710-675D-40DC-AFE3-05916876BB0B}"/>
                </a:ext>
              </a:extLst>
            </p:cNvPr>
            <p:cNvSpPr txBox="1"/>
            <p:nvPr/>
          </p:nvSpPr>
          <p:spPr>
            <a:xfrm>
              <a:off x="10328005" y="4324840"/>
              <a:ext cx="1803456" cy="310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Highest frequency age group which is infant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A309B81-4C24-496E-B83D-D3EF89F2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53" y="2968386"/>
            <a:ext cx="4280657" cy="31157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DE72440-6022-4E58-92BB-FE388D2E939D}"/>
              </a:ext>
            </a:extLst>
          </p:cNvPr>
          <p:cNvSpPr/>
          <p:nvPr/>
        </p:nvSpPr>
        <p:spPr>
          <a:xfrm>
            <a:off x="2081326" y="4121733"/>
            <a:ext cx="218113" cy="141774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C7EE2-05DD-40AB-A50B-07F86DCEE94D}"/>
              </a:ext>
            </a:extLst>
          </p:cNvPr>
          <p:cNvCxnSpPr>
            <a:cxnSpLocks/>
          </p:cNvCxnSpPr>
          <p:nvPr/>
        </p:nvCxnSpPr>
        <p:spPr>
          <a:xfrm flipH="1">
            <a:off x="2316218" y="3165388"/>
            <a:ext cx="629174" cy="970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B41EA7-C322-447B-B7AF-65998634B648}"/>
              </a:ext>
            </a:extLst>
          </p:cNvPr>
          <p:cNvSpPr txBox="1"/>
          <p:nvPr/>
        </p:nvSpPr>
        <p:spPr>
          <a:xfrm>
            <a:off x="2098104" y="2325405"/>
            <a:ext cx="286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scatter plot shows that age group of infant spends most $$$ in hospital and the group is frequently visits the hospital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F6EED7F-B134-4967-808F-FC77596BE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95" y="1142047"/>
            <a:ext cx="1066862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Age-               0     1           2      3         4         5          6         7         8        9       10      11       12      13       14        15        16        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Expense  678118 37744 7298 30550 15992 18507 17928 10087 4741 21147 24469 14250 54912 31135 64643 111747 69149 174777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011254-7D3F-4502-9A39-3E1C4D0633E9}"/>
              </a:ext>
            </a:extLst>
          </p:cNvPr>
          <p:cNvSpPr/>
          <p:nvPr/>
        </p:nvSpPr>
        <p:spPr>
          <a:xfrm>
            <a:off x="5374434" y="3342253"/>
            <a:ext cx="290544" cy="21972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5E7B35-A0A7-4C2A-BFA7-15D7175D5D38}"/>
              </a:ext>
            </a:extLst>
          </p:cNvPr>
          <p:cNvCxnSpPr>
            <a:cxnSpLocks/>
          </p:cNvCxnSpPr>
          <p:nvPr/>
        </p:nvCxnSpPr>
        <p:spPr>
          <a:xfrm flipH="1">
            <a:off x="5517007" y="2740903"/>
            <a:ext cx="366803" cy="60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EA9F4A-6D82-4490-B5A6-771E7775B803}"/>
              </a:ext>
            </a:extLst>
          </p:cNvPr>
          <p:cNvSpPr txBox="1"/>
          <p:nvPr/>
        </p:nvSpPr>
        <p:spPr>
          <a:xfrm>
            <a:off x="5374434" y="1904715"/>
            <a:ext cx="3470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age group in very few occasion spends the most dollars but the frequency of occurrence is quite low and total sum of expenditure low compared to </a:t>
            </a:r>
            <a:r>
              <a:rPr lang="en-AU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infanct</a:t>
            </a:r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EF05F-2F89-41D2-9FC7-CE48B5E959B2}"/>
              </a:ext>
            </a:extLst>
          </p:cNvPr>
          <p:cNvSpPr txBox="1"/>
          <p:nvPr/>
        </p:nvSpPr>
        <p:spPr>
          <a:xfrm>
            <a:off x="1940071" y="6351807"/>
            <a:ext cx="394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Infant age group spends the most dollars in total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0CCE0-873B-4CB4-8D2D-90145FEDB3DE}"/>
              </a:ext>
            </a:extLst>
          </p:cNvPr>
          <p:cNvSpPr txBox="1"/>
          <p:nvPr/>
        </p:nvSpPr>
        <p:spPr>
          <a:xfrm>
            <a:off x="580937" y="379379"/>
            <a:ext cx="11381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1. To find the age category of people who frequently visit the hospital and has the maximum expenditure</a:t>
            </a:r>
          </a:p>
        </p:txBody>
      </p:sp>
    </p:spTree>
    <p:extLst>
      <p:ext uri="{BB962C8B-B14F-4D97-AF65-F5344CB8AC3E}">
        <p14:creationId xmlns:p14="http://schemas.microsoft.com/office/powerpoint/2010/main" val="14049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66C292-7574-42EB-81D1-A664F83C2FBF}"/>
              </a:ext>
            </a:extLst>
          </p:cNvPr>
          <p:cNvSpPr txBox="1"/>
          <p:nvPr/>
        </p:nvSpPr>
        <p:spPr>
          <a:xfrm>
            <a:off x="639660" y="213568"/>
            <a:ext cx="11062982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Aim 2: In order of severity of the diagnosis and treatments and to find out the expensive treatments, the agency wants to find the diagnosis-related group that has maximum hospitalization and expenditure.</a:t>
            </a:r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627EE-ED26-4729-9EBA-702BFB22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85" y="989902"/>
            <a:ext cx="7660606" cy="55759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FE9A98-265E-4A83-89FC-37CE8F064D24}"/>
              </a:ext>
            </a:extLst>
          </p:cNvPr>
          <p:cNvCxnSpPr/>
          <p:nvPr/>
        </p:nvCxnSpPr>
        <p:spPr>
          <a:xfrm flipH="1">
            <a:off x="8024327" y="1362269"/>
            <a:ext cx="699795" cy="31724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D9A6E5-FD98-4AF7-B475-8BC07FB51A41}"/>
              </a:ext>
            </a:extLst>
          </p:cNvPr>
          <p:cNvSpPr txBox="1"/>
          <p:nvPr/>
        </p:nvSpPr>
        <p:spPr>
          <a:xfrm>
            <a:off x="8724122" y="1063689"/>
            <a:ext cx="301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highlighted box shows maximum number of hospitalization entries, length of stay and maximum cost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307B2-B49A-48DA-BC4E-2563B308582D}"/>
              </a:ext>
            </a:extLst>
          </p:cNvPr>
          <p:cNvSpPr txBox="1"/>
          <p:nvPr/>
        </p:nvSpPr>
        <p:spPr>
          <a:xfrm>
            <a:off x="639660" y="6397782"/>
            <a:ext cx="1073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AU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 shows that the shaded group represents the maximum number of hospitalization and spends the most dollars in the hospital.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4065F-7272-4F9F-B3E7-7A0EA1AF3C45}"/>
              </a:ext>
            </a:extLst>
          </p:cNvPr>
          <p:cNvSpPr/>
          <p:nvPr/>
        </p:nvSpPr>
        <p:spPr>
          <a:xfrm>
            <a:off x="6727371" y="1586776"/>
            <a:ext cx="1642188" cy="1044457"/>
          </a:xfrm>
          <a:prstGeom prst="rect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12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19590D-504E-44C7-ACDF-6B68078F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93" y="985812"/>
            <a:ext cx="3956733" cy="28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320C3D-2B78-415B-AAB9-5BA813E22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993" y="3286943"/>
            <a:ext cx="3956733" cy="28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4E3652-E251-471E-9ACE-51237174B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427" y="985812"/>
            <a:ext cx="3956733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4BC44-92B9-44CE-9783-5C8299566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427" y="3286943"/>
            <a:ext cx="3956733" cy="2880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613E7C-59E6-449F-ABFA-518C612C814F}"/>
              </a:ext>
            </a:extLst>
          </p:cNvPr>
          <p:cNvCxnSpPr/>
          <p:nvPr/>
        </p:nvCxnSpPr>
        <p:spPr>
          <a:xfrm>
            <a:off x="4506021" y="2349235"/>
            <a:ext cx="587829" cy="634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D8A709-C1F5-4C2A-AFA9-2F4814FE5E76}"/>
              </a:ext>
            </a:extLst>
          </p:cNvPr>
          <p:cNvSpPr txBox="1"/>
          <p:nvPr/>
        </p:nvSpPr>
        <p:spPr>
          <a:xfrm>
            <a:off x="2155371" y="1541563"/>
            <a:ext cx="2500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pattern of distribution which shows heteroscedasticity or non-linearity of the data. There is large number of data points that are left over by the model fit.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7A695-F033-47B9-9BBB-323FD87A3243}"/>
              </a:ext>
            </a:extLst>
          </p:cNvPr>
          <p:cNvSpPr txBox="1"/>
          <p:nvPr/>
        </p:nvSpPr>
        <p:spPr>
          <a:xfrm>
            <a:off x="7736584" y="3865812"/>
            <a:ext cx="2500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lie within cook’s distance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74CF1B-0286-4E02-9C75-13F427F9DB9F}"/>
              </a:ext>
            </a:extLst>
          </p:cNvPr>
          <p:cNvCxnSpPr>
            <a:cxnSpLocks/>
          </p:cNvCxnSpPr>
          <p:nvPr/>
        </p:nvCxnSpPr>
        <p:spPr>
          <a:xfrm>
            <a:off x="9731829" y="4563485"/>
            <a:ext cx="290755" cy="3806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7BC22-51B1-4BB7-99F8-84E2D5FB831A}"/>
              </a:ext>
            </a:extLst>
          </p:cNvPr>
          <p:cNvSpPr txBox="1"/>
          <p:nvPr/>
        </p:nvSpPr>
        <p:spPr>
          <a:xfrm>
            <a:off x="2122373" y="3865812"/>
            <a:ext cx="2500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large deviation on Normal Q-Q plot where data do not follow linear dashed line but deviate largely from the linear line suggesting, deviation from normal distribution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99ED6A-F45C-47C5-B926-3C65DB2AEAAE}"/>
              </a:ext>
            </a:extLst>
          </p:cNvPr>
          <p:cNvCxnSpPr>
            <a:cxnSpLocks/>
          </p:cNvCxnSpPr>
          <p:nvPr/>
        </p:nvCxnSpPr>
        <p:spPr>
          <a:xfrm>
            <a:off x="3945245" y="4858357"/>
            <a:ext cx="250323" cy="25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D91A4B-C549-446F-BB37-34EB898B207A}"/>
              </a:ext>
            </a:extLst>
          </p:cNvPr>
          <p:cNvSpPr txBox="1"/>
          <p:nvPr/>
        </p:nvSpPr>
        <p:spPr>
          <a:xfrm>
            <a:off x="7354491" y="1504240"/>
            <a:ext cx="250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 a scale plot shows a unequal and not randomly distributed pattern which does not maintain homoscedasticity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562E3A-3FA9-43E9-9D5A-1B8EB15FB3CB}"/>
              </a:ext>
            </a:extLst>
          </p:cNvPr>
          <p:cNvSpPr txBox="1"/>
          <p:nvPr/>
        </p:nvSpPr>
        <p:spPr>
          <a:xfrm>
            <a:off x="1712118" y="6440344"/>
            <a:ext cx="10109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four plots show that points 33, 72 and 169, suggesting it is worth looking on those number for further improvement of the 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54C804-62FD-4CB8-A78F-7B87E36289D3}"/>
              </a:ext>
            </a:extLst>
          </p:cNvPr>
          <p:cNvSpPr/>
          <p:nvPr/>
        </p:nvSpPr>
        <p:spPr>
          <a:xfrm>
            <a:off x="4141188" y="4899120"/>
            <a:ext cx="998016" cy="880844"/>
          </a:xfrm>
          <a:prstGeom prst="ellipse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FBA694-7373-4425-89E1-212C04BCF3FB}"/>
              </a:ext>
            </a:extLst>
          </p:cNvPr>
          <p:cNvSpPr txBox="1"/>
          <p:nvPr/>
        </p:nvSpPr>
        <p:spPr>
          <a:xfrm>
            <a:off x="824591" y="283097"/>
            <a:ext cx="10807182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Aim3: To make sure that there is no malpractice, the agency needs to analyze if the race of the patient is related to the hospitalization costs.</a:t>
            </a:r>
          </a:p>
        </p:txBody>
      </p:sp>
    </p:spTree>
    <p:extLst>
      <p:ext uri="{BB962C8B-B14F-4D97-AF65-F5344CB8AC3E}">
        <p14:creationId xmlns:p14="http://schemas.microsoft.com/office/powerpoint/2010/main" val="413383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50914C-F9A7-4B7B-8133-B681CBDD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42" y="752086"/>
            <a:ext cx="3956733" cy="28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15C4F8-7CF4-44D1-A22B-56E97E33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942" y="3330686"/>
            <a:ext cx="3956733" cy="28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8C9DA-8AB6-44C3-8C0F-2F2A126A5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362" y="752086"/>
            <a:ext cx="3956733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391D7D-BD0A-415E-9E20-597CD79EF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77" y="3330686"/>
            <a:ext cx="3956733" cy="2880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0D6656-4130-4FC0-BF5D-EF336BB00285}"/>
              </a:ext>
            </a:extLst>
          </p:cNvPr>
          <p:cNvSpPr/>
          <p:nvPr/>
        </p:nvSpPr>
        <p:spPr>
          <a:xfrm>
            <a:off x="4999839" y="4854316"/>
            <a:ext cx="562062" cy="880844"/>
          </a:xfrm>
          <a:prstGeom prst="ellipse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F231C-11DD-45CA-ABE6-1EF9DCD563A8}"/>
              </a:ext>
            </a:extLst>
          </p:cNvPr>
          <p:cNvCxnSpPr/>
          <p:nvPr/>
        </p:nvCxnSpPr>
        <p:spPr>
          <a:xfrm flipH="1" flipV="1">
            <a:off x="5453852" y="5735160"/>
            <a:ext cx="419877" cy="554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4DE4E-C787-4564-8183-80F47B169DF3}"/>
              </a:ext>
            </a:extLst>
          </p:cNvPr>
          <p:cNvSpPr txBox="1"/>
          <p:nvPr/>
        </p:nvSpPr>
        <p:spPr>
          <a:xfrm>
            <a:off x="4999840" y="6210686"/>
            <a:ext cx="2679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Deviation from normal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CEADB-B7EC-4AF1-872F-2D96534028D8}"/>
              </a:ext>
            </a:extLst>
          </p:cNvPr>
          <p:cNvSpPr txBox="1"/>
          <p:nvPr/>
        </p:nvSpPr>
        <p:spPr>
          <a:xfrm>
            <a:off x="2575248" y="1295397"/>
            <a:ext cx="250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pattern of distribution which shows homoscedasticity or linearity of the data..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8793A1-D927-48CF-8C64-BDEBA6F798D3}"/>
              </a:ext>
            </a:extLst>
          </p:cNvPr>
          <p:cNvSpPr txBox="1"/>
          <p:nvPr/>
        </p:nvSpPr>
        <p:spPr>
          <a:xfrm>
            <a:off x="6925211" y="4096027"/>
            <a:ext cx="2500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lie within cook’s distance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A070E-B608-44D1-9FA0-C7207B3A81C9}"/>
              </a:ext>
            </a:extLst>
          </p:cNvPr>
          <p:cNvSpPr txBox="1"/>
          <p:nvPr/>
        </p:nvSpPr>
        <p:spPr>
          <a:xfrm>
            <a:off x="2766185" y="3857522"/>
            <a:ext cx="2500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deviation on Normal Q-Q plot where data do not follow linear dashed line but deviate largely from the linear line suggesting, deviation from normal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78EEEF-05F1-4149-A97B-F06817665C51}"/>
              </a:ext>
            </a:extLst>
          </p:cNvPr>
          <p:cNvSpPr txBox="1"/>
          <p:nvPr/>
        </p:nvSpPr>
        <p:spPr>
          <a:xfrm>
            <a:off x="10079058" y="1174865"/>
            <a:ext cx="1955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 a scale plot shows a equal and  randomly distributed data pattern which maintains homoscedasticity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94B05-5461-450A-8CA3-3847A14FC928}"/>
              </a:ext>
            </a:extLst>
          </p:cNvPr>
          <p:cNvSpPr txBox="1"/>
          <p:nvPr/>
        </p:nvSpPr>
        <p:spPr>
          <a:xfrm>
            <a:off x="261368" y="73167"/>
            <a:ext cx="11616613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Aim 4: To properly utilize the costs, the agency has to analyze the severity of the hospital costs by age and gender for the proper allocation of resources.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7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5F127A-BD82-4559-9792-0F8B25E43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83" y="638239"/>
            <a:ext cx="3956733" cy="28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0F7C9A-4A63-4C3C-8BF6-26D96CB2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82" y="3434297"/>
            <a:ext cx="3956733" cy="28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6C03D8-85F4-446A-8727-271088A32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784" y="638239"/>
            <a:ext cx="3956733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12613-56FE-4E84-8B14-19BD977B2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772" y="3434297"/>
            <a:ext cx="3956733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5FB4CB-6FB6-4D94-8E7A-DFE78AC8CE9B}"/>
              </a:ext>
            </a:extLst>
          </p:cNvPr>
          <p:cNvSpPr txBox="1"/>
          <p:nvPr/>
        </p:nvSpPr>
        <p:spPr>
          <a:xfrm>
            <a:off x="2226853" y="985849"/>
            <a:ext cx="245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Maintains a homoscedastic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B77E5-8048-429A-91CD-60C68498A7DE}"/>
              </a:ext>
            </a:extLst>
          </p:cNvPr>
          <p:cNvSpPr txBox="1"/>
          <p:nvPr/>
        </p:nvSpPr>
        <p:spPr>
          <a:xfrm>
            <a:off x="2584526" y="4053416"/>
            <a:ext cx="218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Deviation from normal distribution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427BEC-61E7-4B7A-B854-D4C0DE250063}"/>
              </a:ext>
            </a:extLst>
          </p:cNvPr>
          <p:cNvCxnSpPr>
            <a:cxnSpLocks/>
          </p:cNvCxnSpPr>
          <p:nvPr/>
        </p:nvCxnSpPr>
        <p:spPr>
          <a:xfrm>
            <a:off x="3741576" y="4436047"/>
            <a:ext cx="1171642" cy="759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766BD8-4ED6-4239-A360-852BE4C11A4A}"/>
              </a:ext>
            </a:extLst>
          </p:cNvPr>
          <p:cNvSpPr txBox="1"/>
          <p:nvPr/>
        </p:nvSpPr>
        <p:spPr>
          <a:xfrm>
            <a:off x="10101942" y="3743549"/>
            <a:ext cx="21833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Cook’s distance shows that none of the data above 1value suggesting these data do not have significant influence on hospital total charge.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280150-3889-4CE0-8664-9E03A28F5D09}"/>
              </a:ext>
            </a:extLst>
          </p:cNvPr>
          <p:cNvSpPr txBox="1"/>
          <p:nvPr/>
        </p:nvSpPr>
        <p:spPr>
          <a:xfrm>
            <a:off x="628207" y="6343084"/>
            <a:ext cx="974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Overall, these data show that length of stay cannot be predicted accurately by age, gender and race as the p-value is very high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316D26-21DD-4A9C-9438-714C9A795672}"/>
              </a:ext>
            </a:extLst>
          </p:cNvPr>
          <p:cNvSpPr txBox="1"/>
          <p:nvPr/>
        </p:nvSpPr>
        <p:spPr>
          <a:xfrm>
            <a:off x="7175241" y="1139737"/>
            <a:ext cx="283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Maintains a homoscedastic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A703E-27E0-4EB3-815B-579E3F9EE721}"/>
              </a:ext>
            </a:extLst>
          </p:cNvPr>
          <p:cNvSpPr txBox="1"/>
          <p:nvPr/>
        </p:nvSpPr>
        <p:spPr>
          <a:xfrm>
            <a:off x="420734" y="-88329"/>
            <a:ext cx="11551297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Aim 5: Since the length of stay is the crucial factor for inpatients, the agency wants to find if the length of stay can be predicted from age, gender, and race.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5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974CC3-C9D4-4E2E-8C72-7935F491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37" y="751981"/>
            <a:ext cx="3956733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11070-86A5-4083-A3F1-7F27B6043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61" y="751981"/>
            <a:ext cx="3956733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8179B1-CEB6-4C0F-8CAC-07B6BA51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21" y="3697448"/>
            <a:ext cx="3956733" cy="28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635217-3A97-4339-9A8E-4DF0EEA7B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461" y="3697448"/>
            <a:ext cx="3956733" cy="28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BB8E85-7D70-4260-9A21-B026F76D7D50}"/>
              </a:ext>
            </a:extLst>
          </p:cNvPr>
          <p:cNvSpPr txBox="1"/>
          <p:nvPr/>
        </p:nvSpPr>
        <p:spPr>
          <a:xfrm>
            <a:off x="2447651" y="1374752"/>
            <a:ext cx="245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Maintains a homoscedastic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BD5F7-0F47-4DB8-B564-8FB722D90054}"/>
              </a:ext>
            </a:extLst>
          </p:cNvPr>
          <p:cNvSpPr txBox="1"/>
          <p:nvPr/>
        </p:nvSpPr>
        <p:spPr>
          <a:xfrm>
            <a:off x="2584526" y="4254752"/>
            <a:ext cx="218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much deviation from normal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06527-3241-4C14-9722-09096779E11C}"/>
              </a:ext>
            </a:extLst>
          </p:cNvPr>
          <p:cNvSpPr txBox="1"/>
          <p:nvPr/>
        </p:nvSpPr>
        <p:spPr>
          <a:xfrm>
            <a:off x="10101942" y="3944885"/>
            <a:ext cx="21833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Cook’s distance shows that none of the data above 1value suggesting these data do not have significant influence on hospital total charge.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9BB07-4648-48E9-A262-69A882C1BCAF}"/>
              </a:ext>
            </a:extLst>
          </p:cNvPr>
          <p:cNvSpPr txBox="1"/>
          <p:nvPr/>
        </p:nvSpPr>
        <p:spPr>
          <a:xfrm>
            <a:off x="7186530" y="1236470"/>
            <a:ext cx="283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Maintains a homoscedastic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2B2E5-D95D-4CAB-A151-DDBE23F7CFBE}"/>
              </a:ext>
            </a:extLst>
          </p:cNvPr>
          <p:cNvSpPr txBox="1"/>
          <p:nvPr/>
        </p:nvSpPr>
        <p:spPr>
          <a:xfrm>
            <a:off x="391887" y="50274"/>
            <a:ext cx="11420668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Aim 6: To perform a complete analysis, the agency wants to find the variable that mainly affects hospital costs.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7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605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7 Health 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Bishnu Paudel</dc:creator>
  <cp:lastModifiedBy>Bishnu Paudel</cp:lastModifiedBy>
  <cp:revision>100</cp:revision>
  <dcterms:created xsi:type="dcterms:W3CDTF">2020-12-12T23:38:31Z</dcterms:created>
  <dcterms:modified xsi:type="dcterms:W3CDTF">2020-12-17T11:15:42Z</dcterms:modified>
</cp:coreProperties>
</file>