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02FA05-15EC-4B67-874B-2D0CA025BA13}"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B82B1-AF8D-417C-B576-C82C09E8CE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2FA05-15EC-4B67-874B-2D0CA025BA13}"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B82B1-AF8D-417C-B576-C82C09E8CE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2FA05-15EC-4B67-874B-2D0CA025BA13}"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B82B1-AF8D-417C-B576-C82C09E8CE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2FA05-15EC-4B67-874B-2D0CA025BA13}"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B82B1-AF8D-417C-B576-C82C09E8CE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02FA05-15EC-4B67-874B-2D0CA025BA13}"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B82B1-AF8D-417C-B576-C82C09E8CE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02FA05-15EC-4B67-874B-2D0CA025BA13}"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B82B1-AF8D-417C-B576-C82C09E8CE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02FA05-15EC-4B67-874B-2D0CA025BA13}" type="datetimeFigureOut">
              <a:rPr lang="en-US" smtClean="0"/>
              <a:pPr/>
              <a:t>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B82B1-AF8D-417C-B576-C82C09E8CE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02FA05-15EC-4B67-874B-2D0CA025BA13}" type="datetimeFigureOut">
              <a:rPr lang="en-US" smtClean="0"/>
              <a:pPr/>
              <a:t>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B82B1-AF8D-417C-B576-C82C09E8CE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2FA05-15EC-4B67-874B-2D0CA025BA13}" type="datetimeFigureOut">
              <a:rPr lang="en-US" smtClean="0"/>
              <a:pPr/>
              <a:t>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B82B1-AF8D-417C-B576-C82C09E8CE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2FA05-15EC-4B67-874B-2D0CA025BA13}"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B82B1-AF8D-417C-B576-C82C09E8CE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2FA05-15EC-4B67-874B-2D0CA025BA13}" type="datetimeFigureOut">
              <a:rPr lang="en-US" smtClean="0"/>
              <a:pPr/>
              <a:t>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B82B1-AF8D-417C-B576-C82C09E8CE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2FA05-15EC-4B67-874B-2D0CA025BA13}" type="datetimeFigureOut">
              <a:rPr lang="en-US" smtClean="0"/>
              <a:pPr/>
              <a:t>2/18/2018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B82B1-AF8D-417C-B576-C82C09E8CE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05000"/>
            <a:ext cx="7772400" cy="1470025"/>
          </a:xfrm>
        </p:spPr>
        <p:txBody>
          <a:bodyPr>
            <a:noAutofit/>
          </a:bodyPr>
          <a:lstStyle/>
          <a:p>
            <a:pPr algn="just"/>
            <a:r>
              <a:rPr lang="en-IN" sz="3200" dirty="0">
                <a:solidFill>
                  <a:schemeClr val="bg1"/>
                </a:solidFill>
                <a:latin typeface="Agency FB" pitchFamily="34" charset="0"/>
              </a:rPr>
              <a:t>Sadly, too often, the stigma around mental health prevents people who need help from seeking it. But that simply doesn’t make any sense. Whether an illness affects your heart, your arm or your brain, it’s still an illness, and there shouldn’t be any </a:t>
            </a:r>
            <a:r>
              <a:rPr lang="en-IN" sz="3200" dirty="0" smtClean="0">
                <a:solidFill>
                  <a:schemeClr val="bg1"/>
                </a:solidFill>
                <a:latin typeface="Agency FB" pitchFamily="34" charset="0"/>
              </a:rPr>
              <a:t>distinction.</a:t>
            </a:r>
            <a:endParaRPr lang="en-US" sz="3200" dirty="0">
              <a:solidFill>
                <a:schemeClr val="bg1"/>
              </a:solidFill>
              <a:latin typeface="Agency FB" pitchFamily="34" charset="0"/>
            </a:endParaRPr>
          </a:p>
        </p:txBody>
      </p:sp>
      <p:sp>
        <p:nvSpPr>
          <p:cNvPr id="3" name="Subtitle 2"/>
          <p:cNvSpPr>
            <a:spLocks noGrp="1"/>
          </p:cNvSpPr>
          <p:nvPr>
            <p:ph type="subTitle" idx="1"/>
          </p:nvPr>
        </p:nvSpPr>
        <p:spPr>
          <a:xfrm>
            <a:off x="3429000" y="4800600"/>
            <a:ext cx="6400800" cy="1752600"/>
          </a:xfrm>
        </p:spPr>
        <p:txBody>
          <a:bodyPr>
            <a:normAutofit/>
          </a:bodyPr>
          <a:lstStyle/>
          <a:p>
            <a:pPr>
              <a:buFontTx/>
              <a:buChar char="-"/>
            </a:pPr>
            <a:r>
              <a:rPr lang="en-US" sz="2400" dirty="0" smtClean="0">
                <a:solidFill>
                  <a:schemeClr val="bg1"/>
                </a:solidFill>
              </a:rPr>
              <a:t>Michelle Obama</a:t>
            </a:r>
          </a:p>
          <a:p>
            <a:r>
              <a:rPr lang="en-US" sz="2400" dirty="0" smtClean="0">
                <a:solidFill>
                  <a:schemeClr val="bg1"/>
                </a:solidFill>
              </a:rPr>
              <a:t>(Former First Lady of USA)</a:t>
            </a:r>
            <a:endParaRPr lang="en-US" sz="2400" dirty="0">
              <a:solidFill>
                <a:schemeClr val="bg1"/>
              </a:solidFill>
            </a:endParaRPr>
          </a:p>
          <a:p>
            <a:endParaRPr 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normAutofit fontScale="90000"/>
          </a:bodyPr>
          <a:lstStyle/>
          <a:p>
            <a:r>
              <a:rPr lang="en-US" dirty="0" smtClean="0">
                <a:solidFill>
                  <a:schemeClr val="bg1"/>
                </a:solidFill>
                <a:latin typeface="Arial Black" pitchFamily="34" charset="0"/>
              </a:rPr>
              <a:t>INTERVIEW WITH SECOND CLIENT</a:t>
            </a:r>
            <a:endParaRPr lang="en-US" dirty="0">
              <a:solidFill>
                <a:schemeClr val="bg1"/>
              </a:solidFill>
              <a:latin typeface="Arial Black"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bg1"/>
                </a:solidFill>
                <a:latin typeface="Arial Black" pitchFamily="34" charset="0"/>
              </a:rPr>
              <a:t>THE TEAM</a:t>
            </a:r>
            <a:endParaRPr lang="en-US" dirty="0">
              <a:solidFill>
                <a:schemeClr val="bg1"/>
              </a:solidFill>
              <a:latin typeface="Arial Black" pitchFamily="34" charset="0"/>
            </a:endParaRPr>
          </a:p>
        </p:txBody>
      </p:sp>
      <p:pic>
        <p:nvPicPr>
          <p:cNvPr id="4" name="Content Placeholder 3" descr="WhatsApp Image 2018-02-18 at 2.05.36 PM.jpeg"/>
          <p:cNvPicPr>
            <a:picLocks noGrp="1" noChangeAspect="1"/>
          </p:cNvPicPr>
          <p:nvPr>
            <p:ph idx="4294967295"/>
          </p:nvPr>
        </p:nvPicPr>
        <p:blipFill>
          <a:blip r:embed="rId2"/>
          <a:stretch>
            <a:fillRect/>
          </a:stretch>
        </p:blipFill>
        <p:spPr>
          <a:xfrm>
            <a:off x="350838" y="1676400"/>
            <a:ext cx="8793162" cy="4953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jpg"/>
          <p:cNvPicPr>
            <a:picLocks noGrp="1" noChangeAspect="1"/>
          </p:cNvPicPr>
          <p:nvPr>
            <p:ph idx="1"/>
          </p:nvPr>
        </p:nvPicPr>
        <p:blipFill>
          <a:blip r:embed="rId2"/>
          <a:stretch>
            <a:fillRect/>
          </a:stretch>
        </p:blipFill>
        <p:spPr>
          <a:xfrm>
            <a:off x="304800" y="1676400"/>
            <a:ext cx="8669867" cy="36576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jpg"/>
          <p:cNvPicPr>
            <a:picLocks noGrp="1" noChangeAspect="1"/>
          </p:cNvPicPr>
          <p:nvPr>
            <p:ph idx="1"/>
          </p:nvPr>
        </p:nvPicPr>
        <p:blipFill>
          <a:blip r:embed="rId2"/>
          <a:stretch>
            <a:fillRect/>
          </a:stretch>
        </p:blipFill>
        <p:spPr>
          <a:xfrm>
            <a:off x="1676400" y="228600"/>
            <a:ext cx="6172200" cy="6466615"/>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a:stretch>
            <a:fillRect/>
          </a:stretch>
        </p:blipFill>
        <p:spPr>
          <a:xfrm>
            <a:off x="228600" y="1295400"/>
            <a:ext cx="8723061" cy="4202138"/>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AT.jpg"/>
          <p:cNvPicPr>
            <a:picLocks noGrp="1" noChangeAspect="1"/>
          </p:cNvPicPr>
          <p:nvPr>
            <p:ph idx="1"/>
          </p:nvPr>
        </p:nvPicPr>
        <p:blipFill>
          <a:blip r:embed="rId2"/>
          <a:stretch>
            <a:fillRect/>
          </a:stretch>
        </p:blipFill>
        <p:spPr>
          <a:xfrm>
            <a:off x="1371600" y="228600"/>
            <a:ext cx="6553200" cy="653334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u="sng" dirty="0" smtClean="0">
                <a:solidFill>
                  <a:schemeClr val="bg1"/>
                </a:solidFill>
              </a:rPr>
              <a:t>FREQUENT PROBLEMS FACED ON DAY TO DAY BASIS: </a:t>
            </a:r>
            <a:endParaRPr lang="en-US" u="sng" dirty="0">
              <a:solidFill>
                <a:schemeClr val="bg1"/>
              </a:solidFill>
            </a:endParaRPr>
          </a:p>
        </p:txBody>
      </p:sp>
      <p:sp>
        <p:nvSpPr>
          <p:cNvPr id="3" name="Content Placeholder 2"/>
          <p:cNvSpPr>
            <a:spLocks noGrp="1"/>
          </p:cNvSpPr>
          <p:nvPr>
            <p:ph idx="1"/>
          </p:nvPr>
        </p:nvSpPr>
        <p:spPr>
          <a:xfrm>
            <a:off x="457200" y="1828800"/>
            <a:ext cx="8229600" cy="4525963"/>
          </a:xfrm>
        </p:spPr>
        <p:txBody>
          <a:bodyPr/>
          <a:lstStyle/>
          <a:p>
            <a:r>
              <a:rPr lang="en-US" dirty="0" smtClean="0">
                <a:solidFill>
                  <a:schemeClr val="bg1"/>
                </a:solidFill>
              </a:rPr>
              <a:t>“As my exam is getting closer I am unable to concentrate on my studies, I am afraid I will fail the exam and will disappoint my parents.”</a:t>
            </a:r>
          </a:p>
          <a:p>
            <a:endParaRPr lang="en-US" dirty="0" smtClean="0">
              <a:solidFill>
                <a:schemeClr val="bg1"/>
              </a:solidFill>
            </a:endParaRPr>
          </a:p>
          <a:p>
            <a:r>
              <a:rPr lang="en-US" dirty="0" smtClean="0">
                <a:solidFill>
                  <a:schemeClr val="bg1"/>
                </a:solidFill>
              </a:rPr>
              <a:t>“I was forced to pursue engineering after my 10th but my interest lies in commerce stream. How do I speak my parents about this?” </a:t>
            </a:r>
          </a:p>
          <a:p>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91200"/>
          </a:xfrm>
        </p:spPr>
        <p:txBody>
          <a:bodyPr>
            <a:normAutofit lnSpcReduction="10000"/>
          </a:bodyPr>
          <a:lstStyle/>
          <a:p>
            <a:r>
              <a:rPr lang="en-US" dirty="0" smtClean="0">
                <a:solidFill>
                  <a:schemeClr val="bg1"/>
                </a:solidFill>
              </a:rPr>
              <a:t> “I am in a lot of debt and I don’t even have any assets left to sell and repay the loan. I am really distressed and considering suicide.”</a:t>
            </a:r>
          </a:p>
          <a:p>
            <a:endParaRPr lang="en-US" dirty="0" smtClean="0">
              <a:solidFill>
                <a:schemeClr val="bg1"/>
              </a:solidFill>
            </a:endParaRPr>
          </a:p>
          <a:p>
            <a:r>
              <a:rPr lang="en-US" dirty="0" smtClean="0">
                <a:solidFill>
                  <a:schemeClr val="bg1"/>
                </a:solidFill>
              </a:rPr>
              <a:t>“I feel really low, I don’t know why. I think I am going to self-harm if my feelings don’t change.” </a:t>
            </a:r>
          </a:p>
          <a:p>
            <a:endParaRPr lang="en-US" dirty="0" smtClean="0">
              <a:solidFill>
                <a:schemeClr val="bg1"/>
              </a:solidFill>
            </a:endParaRPr>
          </a:p>
          <a:p>
            <a:r>
              <a:rPr lang="en-US" dirty="0" smtClean="0">
                <a:solidFill>
                  <a:schemeClr val="bg1"/>
                </a:solidFill>
              </a:rPr>
              <a:t>“We have been in a relationship for over half a decade, lately I don’t feel like I can connect with him anymore.”</a:t>
            </a:r>
          </a:p>
          <a:p>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514600"/>
            <a:ext cx="7772400" cy="1470025"/>
          </a:xfrm>
        </p:spPr>
        <p:txBody>
          <a:bodyPr/>
          <a:lstStyle/>
          <a:p>
            <a:r>
              <a:rPr lang="en-US" dirty="0" smtClean="0">
                <a:solidFill>
                  <a:schemeClr val="bg1"/>
                </a:solidFill>
                <a:latin typeface="Arial Black" pitchFamily="34" charset="0"/>
              </a:rPr>
              <a:t>INTERVIEW WITH THERAPIST</a:t>
            </a:r>
            <a:endParaRPr lang="en-US" dirty="0">
              <a:solidFill>
                <a:schemeClr val="bg1"/>
              </a:solidFill>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chemeClr val="bg1"/>
                </a:solidFill>
                <a:latin typeface="Arial Black" pitchFamily="34" charset="0"/>
              </a:rPr>
              <a:t>INTERVIEW WITH FIRST CLIENT</a:t>
            </a:r>
            <a:endParaRPr lang="en-US" dirty="0">
              <a:solidFill>
                <a:schemeClr val="bg1"/>
              </a:solidFill>
              <a:latin typeface="Arial Black"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221</Words>
  <Application>Microsoft Office PowerPoint</Application>
  <PresentationFormat>On-screen Show (4:3)</PresentationFormat>
  <Paragraphs>16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Sadly, too often, the stigma around mental health prevents people who need help from seeking it. But that simply doesn’t make any sense. Whether an illness affects your heart, your arm or your brain, it’s still an illness, and there shouldn’t be any distinction.</vt:lpstr>
      <vt:lpstr>Slide 2</vt:lpstr>
      <vt:lpstr>Slide 3</vt:lpstr>
      <vt:lpstr>Slide 4</vt:lpstr>
      <vt:lpstr>Slide 5</vt:lpstr>
      <vt:lpstr>FREQUENT PROBLEMS FACED ON DAY TO DAY BASIS: </vt:lpstr>
      <vt:lpstr>Slide 7</vt:lpstr>
      <vt:lpstr>INTERVIEW WITH THERAPIST</vt:lpstr>
      <vt:lpstr>INTERVIEW WITH FIRST CLIENT</vt:lpstr>
      <vt:lpstr>INTERVIEW WITH SECOND CLIENT</vt:lpstr>
      <vt:lpstr>THE TEAM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ARNAB NANDY</dc:creator>
  <cp:lastModifiedBy>ARNAB NANDY</cp:lastModifiedBy>
  <cp:revision>8</cp:revision>
  <dcterms:created xsi:type="dcterms:W3CDTF">2018-02-18T06:28:44Z</dcterms:created>
  <dcterms:modified xsi:type="dcterms:W3CDTF">2018-02-18T09:01:08Z</dcterms:modified>
</cp:coreProperties>
</file>