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f57b596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f57b596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f57b596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f57b59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f57b596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f57b596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f57b5966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f57b5966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f57b596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f57b596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17f41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17f41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f57b596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f57b596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f57b596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f57b596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f57b596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f57b59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f57b596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f57b596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57b5966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f57b596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57b5966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57b5966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f57b5966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f57b5966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tatista-com.dist.lib.usu.edu/" TargetMode="External"/><Relationship Id="rId4" Type="http://schemas.openxmlformats.org/officeDocument/2006/relationships/hyperlink" Target="https://en.wikipedia.org/wiki/List_of_most-watched_television_broadcasts#United_States" TargetMode="External"/><Relationship Id="rId5" Type="http://schemas.openxmlformats.org/officeDocument/2006/relationships/hyperlink" Target="https://charts.spotify.com/charts/view/regional-global-daily/latest" TargetMode="External"/><Relationship Id="rId6" Type="http://schemas.openxmlformats.org/officeDocument/2006/relationships/hyperlink" Target="https://hitsdailydouble.com/sales_plus_streaming" TargetMode="External"/><Relationship Id="rId7" Type="http://schemas.openxmlformats.org/officeDocument/2006/relationships/hyperlink" Target="https://www.officialcharts.com/" TargetMode="External"/><Relationship Id="rId8" Type="http://schemas.openxmlformats.org/officeDocument/2006/relationships/hyperlink" Target="https://web.archiv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the real winner of the Super Bowl </a:t>
            </a:r>
            <a:r>
              <a:rPr lang="en"/>
              <a:t>halftime</a:t>
            </a:r>
            <a:r>
              <a:rPr lang="en"/>
              <a:t> show?</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Curtis Bishop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Change from previous week</a:t>
            </a:r>
            <a:endParaRPr/>
          </a:p>
        </p:txBody>
      </p:sp>
      <p:pic>
        <p:nvPicPr>
          <p:cNvPr id="120" name="Google Shape;120;p22"/>
          <p:cNvPicPr preferRelativeResize="0"/>
          <p:nvPr/>
        </p:nvPicPr>
        <p:blipFill>
          <a:blip r:embed="rId3">
            <a:alphaModFix/>
          </a:blip>
          <a:stretch>
            <a:fillRect/>
          </a:stretch>
        </p:blipFill>
        <p:spPr>
          <a:xfrm>
            <a:off x="700275" y="41750"/>
            <a:ext cx="7202250" cy="432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Change in Billboard Rank</a:t>
            </a:r>
            <a:endParaRPr/>
          </a:p>
        </p:txBody>
      </p:sp>
      <p:pic>
        <p:nvPicPr>
          <p:cNvPr id="126" name="Google Shape;126;p23"/>
          <p:cNvPicPr preferRelativeResize="0"/>
          <p:nvPr/>
        </p:nvPicPr>
        <p:blipFill>
          <a:blip r:embed="rId3">
            <a:alphaModFix/>
          </a:blip>
          <a:stretch>
            <a:fillRect/>
          </a:stretch>
        </p:blipFill>
        <p:spPr>
          <a:xfrm>
            <a:off x="1058163" y="110675"/>
            <a:ext cx="7027668" cy="4216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Diff-in-Diff regression with Change as dependent variable</a:t>
            </a:r>
            <a:endParaRPr/>
          </a:p>
        </p:txBody>
      </p:sp>
      <p:pic>
        <p:nvPicPr>
          <p:cNvPr id="132" name="Google Shape;132;p24"/>
          <p:cNvPicPr preferRelativeResize="0"/>
          <p:nvPr/>
        </p:nvPicPr>
        <p:blipFill>
          <a:blip r:embed="rId3">
            <a:alphaModFix/>
          </a:blip>
          <a:stretch>
            <a:fillRect/>
          </a:stretch>
        </p:blipFill>
        <p:spPr>
          <a:xfrm>
            <a:off x="152400" y="152400"/>
            <a:ext cx="8138700" cy="4161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Diff-in-Diff regression with Movement as dependent variable</a:t>
            </a:r>
            <a:endParaRPr/>
          </a:p>
        </p:txBody>
      </p:sp>
      <p:pic>
        <p:nvPicPr>
          <p:cNvPr id="138" name="Google Shape;138;p25"/>
          <p:cNvPicPr preferRelativeResize="0"/>
          <p:nvPr/>
        </p:nvPicPr>
        <p:blipFill>
          <a:blip r:embed="rId3">
            <a:alphaModFix/>
          </a:blip>
          <a:stretch>
            <a:fillRect/>
          </a:stretch>
        </p:blipFill>
        <p:spPr>
          <a:xfrm>
            <a:off x="152400" y="152400"/>
            <a:ext cx="8820026" cy="403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or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Introduction</a:t>
            </a:r>
            <a:endParaRPr sz="2700"/>
          </a:p>
          <a:p>
            <a:pPr indent="-400050" lvl="0" marL="457200" rtl="0" algn="l">
              <a:spcBef>
                <a:spcPts val="0"/>
              </a:spcBef>
              <a:spcAft>
                <a:spcPts val="0"/>
              </a:spcAft>
              <a:buSzPts val="2700"/>
              <a:buChar char="●"/>
            </a:pPr>
            <a:r>
              <a:rPr lang="en" sz="2700"/>
              <a:t>Background</a:t>
            </a:r>
            <a:endParaRPr sz="2700"/>
          </a:p>
          <a:p>
            <a:pPr indent="-400050" lvl="0" marL="457200" rtl="0" algn="l">
              <a:spcBef>
                <a:spcPts val="0"/>
              </a:spcBef>
              <a:spcAft>
                <a:spcPts val="0"/>
              </a:spcAft>
              <a:buSzPts val="2700"/>
              <a:buChar char="●"/>
            </a:pPr>
            <a:r>
              <a:rPr lang="en" sz="2700"/>
              <a:t>Challenges</a:t>
            </a:r>
            <a:endParaRPr sz="2700"/>
          </a:p>
          <a:p>
            <a:pPr indent="-400050" lvl="0" marL="457200" rtl="0" algn="l">
              <a:spcBef>
                <a:spcPts val="0"/>
              </a:spcBef>
              <a:spcAft>
                <a:spcPts val="0"/>
              </a:spcAft>
              <a:buSzPts val="2700"/>
              <a:buChar char="●"/>
            </a:pPr>
            <a:r>
              <a:rPr lang="en" sz="2700"/>
              <a:t>Data</a:t>
            </a:r>
            <a:endParaRPr sz="2700"/>
          </a:p>
          <a:p>
            <a:pPr indent="-400050" lvl="0" marL="457200" rtl="0" algn="l">
              <a:spcBef>
                <a:spcPts val="0"/>
              </a:spcBef>
              <a:spcAft>
                <a:spcPts val="0"/>
              </a:spcAft>
              <a:buSzPts val="2700"/>
              <a:buChar char="●"/>
            </a:pPr>
            <a:r>
              <a:rPr lang="en" sz="2700"/>
              <a:t>Model</a:t>
            </a:r>
            <a:endParaRPr sz="2700"/>
          </a:p>
          <a:p>
            <a:pPr indent="-400050" lvl="0" marL="457200" rtl="0" algn="l">
              <a:spcBef>
                <a:spcPts val="0"/>
              </a:spcBef>
              <a:spcAft>
                <a:spcPts val="0"/>
              </a:spcAft>
              <a:buSzPts val="2700"/>
              <a:buChar char="●"/>
            </a:pPr>
            <a:r>
              <a:rPr lang="en" sz="2700"/>
              <a:t>Results</a:t>
            </a:r>
            <a:endParaRPr sz="2700"/>
          </a:p>
          <a:p>
            <a:pPr indent="-400050" lvl="0" marL="457200" rtl="0" algn="l">
              <a:spcBef>
                <a:spcPts val="0"/>
              </a:spcBef>
              <a:spcAft>
                <a:spcPts val="0"/>
              </a:spcAft>
              <a:buSzPts val="2700"/>
              <a:buChar char="●"/>
            </a:pPr>
            <a:r>
              <a:rPr lang="en" sz="2700"/>
              <a:t>Conclusion</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do we care?</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Super Bowl is one of the most viewed television events in the U.S. every year. </a:t>
            </a:r>
            <a:endParaRPr sz="1400"/>
          </a:p>
          <a:p>
            <a:pPr indent="0" lvl="0" marL="0" rtl="0" algn="l">
              <a:spcBef>
                <a:spcPts val="1200"/>
              </a:spcBef>
              <a:spcAft>
                <a:spcPts val="0"/>
              </a:spcAft>
              <a:buNone/>
            </a:pPr>
            <a:r>
              <a:rPr lang="en" sz="1400"/>
              <a:t>The halftime show is as a result almost certainly the most viewed live musical performance each year.</a:t>
            </a:r>
            <a:endParaRPr sz="1400"/>
          </a:p>
          <a:p>
            <a:pPr indent="0" lvl="0" marL="0" rtl="0" algn="l">
              <a:spcBef>
                <a:spcPts val="1200"/>
              </a:spcBef>
              <a:spcAft>
                <a:spcPts val="0"/>
              </a:spcAft>
              <a:buNone/>
            </a:pPr>
            <a:r>
              <a:rPr lang="en" sz="1400"/>
              <a:t>This analysis aims to explore the value of this exposure to the performers, as well as compare it to the value to the NFL that performers with larger </a:t>
            </a:r>
            <a:r>
              <a:rPr lang="en" sz="1400"/>
              <a:t>fan bases</a:t>
            </a:r>
            <a:r>
              <a:rPr lang="en" sz="1400"/>
              <a:t> may bring.</a:t>
            </a:r>
            <a:endParaRPr sz="1400"/>
          </a:p>
          <a:p>
            <a:pPr indent="0" lvl="0" marL="0" rtl="0" algn="l">
              <a:spcBef>
                <a:spcPts val="1200"/>
              </a:spcBef>
              <a:spcAft>
                <a:spcPts val="1200"/>
              </a:spcAft>
              <a:buNone/>
            </a:pPr>
            <a:r>
              <a:rPr lang="en" sz="1400"/>
              <a:t>The outcomes of this analysis may prove valuable for cost-profit valuations of marketing expenditures in more general contexts.</a:t>
            </a:r>
            <a:endParaRPr sz="1400"/>
          </a:p>
        </p:txBody>
      </p:sp>
      <p:pic>
        <p:nvPicPr>
          <p:cNvPr id="78" name="Google Shape;78;p15"/>
          <p:cNvPicPr preferRelativeResize="0"/>
          <p:nvPr/>
        </p:nvPicPr>
        <p:blipFill>
          <a:blip r:embed="rId3">
            <a:alphaModFix/>
          </a:blip>
          <a:stretch>
            <a:fillRect/>
          </a:stretch>
        </p:blipFill>
        <p:spPr>
          <a:xfrm>
            <a:off x="311725" y="1315575"/>
            <a:ext cx="3483783"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00"/>
              <a:t>Through this point of the project there have been several setbacks that we aim to address in the future. They include:</a:t>
            </a:r>
            <a:endParaRPr sz="1900"/>
          </a:p>
          <a:p>
            <a:pPr indent="-349250" lvl="0" marL="457200" rtl="0" algn="l">
              <a:lnSpc>
                <a:spcPct val="105000"/>
              </a:lnSpc>
              <a:spcBef>
                <a:spcPts val="1200"/>
              </a:spcBef>
              <a:spcAft>
                <a:spcPts val="0"/>
              </a:spcAft>
              <a:buSzPts val="1900"/>
              <a:buChar char="●"/>
            </a:pPr>
            <a:r>
              <a:rPr lang="en" sz="1900"/>
              <a:t>Lack of disaggregated data from prior to 2017</a:t>
            </a:r>
            <a:endParaRPr sz="1900"/>
          </a:p>
          <a:p>
            <a:pPr indent="-349250" lvl="0" marL="457200" rtl="0" algn="l">
              <a:lnSpc>
                <a:spcPct val="105000"/>
              </a:lnSpc>
              <a:spcBef>
                <a:spcPts val="0"/>
              </a:spcBef>
              <a:spcAft>
                <a:spcPts val="0"/>
              </a:spcAft>
              <a:buSzPts val="1900"/>
              <a:buChar char="●"/>
            </a:pPr>
            <a:r>
              <a:rPr lang="en" sz="1900"/>
              <a:t>Lack of NFL game viewership data</a:t>
            </a:r>
            <a:endParaRPr sz="1900"/>
          </a:p>
          <a:p>
            <a:pPr indent="-349250" lvl="0" marL="457200" rtl="0" algn="l">
              <a:lnSpc>
                <a:spcPct val="105000"/>
              </a:lnSpc>
              <a:spcBef>
                <a:spcPts val="0"/>
              </a:spcBef>
              <a:spcAft>
                <a:spcPts val="0"/>
              </a:spcAft>
              <a:buSzPts val="1900"/>
              <a:buChar char="●"/>
            </a:pPr>
            <a:r>
              <a:rPr lang="en" sz="1900"/>
              <a:t>Lack of comprehensive artist compensation data</a:t>
            </a:r>
            <a:endParaRPr sz="1900"/>
          </a:p>
          <a:p>
            <a:pPr indent="-349250" lvl="0" marL="457200" rtl="0" algn="l">
              <a:lnSpc>
                <a:spcPct val="105000"/>
              </a:lnSpc>
              <a:spcBef>
                <a:spcPts val="0"/>
              </a:spcBef>
              <a:spcAft>
                <a:spcPts val="0"/>
              </a:spcAft>
              <a:buSzPts val="1900"/>
              <a:buChar char="●"/>
            </a:pPr>
            <a:r>
              <a:rPr lang="en" sz="1900"/>
              <a:t>Data cleanliness and incompatible structure</a:t>
            </a:r>
            <a:endParaRPr sz="1900"/>
          </a:p>
          <a:p>
            <a:pPr indent="0" lvl="0" marL="0" rtl="0" algn="l">
              <a:lnSpc>
                <a:spcPct val="105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Data that we have used has come from the following sources:</a:t>
            </a:r>
            <a:endParaRPr/>
          </a:p>
          <a:p>
            <a:pPr indent="-311150" lvl="0" marL="457200" rtl="0" algn="l">
              <a:spcBef>
                <a:spcPts val="1200"/>
              </a:spcBef>
              <a:spcAft>
                <a:spcPts val="0"/>
              </a:spcAft>
              <a:buSzPts val="1300"/>
              <a:buChar char="●"/>
            </a:pPr>
            <a:r>
              <a:rPr lang="en" u="sng">
                <a:solidFill>
                  <a:schemeClr val="hlink"/>
                </a:solidFill>
                <a:hlinkClick r:id="rId3"/>
              </a:rPr>
              <a:t>Statista </a:t>
            </a:r>
            <a:endParaRPr/>
          </a:p>
          <a:p>
            <a:pPr indent="-311150" lvl="0" marL="457200" rtl="0" algn="l">
              <a:spcBef>
                <a:spcPts val="0"/>
              </a:spcBef>
              <a:spcAft>
                <a:spcPts val="0"/>
              </a:spcAft>
              <a:buSzPts val="1300"/>
              <a:buChar char="●"/>
            </a:pPr>
            <a:r>
              <a:rPr lang="en" u="sng">
                <a:solidFill>
                  <a:schemeClr val="hlink"/>
                </a:solidFill>
                <a:hlinkClick r:id="rId4"/>
              </a:rPr>
              <a:t>Wikipedia </a:t>
            </a:r>
            <a:endParaRPr/>
          </a:p>
          <a:p>
            <a:pPr indent="-311150" lvl="0" marL="457200" rtl="0" algn="l">
              <a:spcBef>
                <a:spcPts val="0"/>
              </a:spcBef>
              <a:spcAft>
                <a:spcPts val="0"/>
              </a:spcAft>
              <a:buSzPts val="1300"/>
              <a:buChar char="●"/>
            </a:pPr>
            <a:r>
              <a:rPr lang="en" u="sng">
                <a:solidFill>
                  <a:schemeClr val="hlink"/>
                </a:solidFill>
                <a:hlinkClick r:id="rId5"/>
              </a:rPr>
              <a:t>Spotify Charts</a:t>
            </a:r>
            <a:r>
              <a:rPr lang="en"/>
              <a:t> </a:t>
            </a:r>
            <a:endParaRPr/>
          </a:p>
          <a:p>
            <a:pPr indent="-311150" lvl="0" marL="457200" rtl="0" algn="l">
              <a:spcBef>
                <a:spcPts val="0"/>
              </a:spcBef>
              <a:spcAft>
                <a:spcPts val="0"/>
              </a:spcAft>
              <a:buSzPts val="1300"/>
              <a:buChar char="●"/>
            </a:pPr>
            <a:r>
              <a:rPr lang="en" u="sng">
                <a:solidFill>
                  <a:schemeClr val="hlink"/>
                </a:solidFill>
                <a:hlinkClick r:id="rId6"/>
              </a:rPr>
              <a:t>HITS Daily Double</a:t>
            </a:r>
            <a:endParaRPr/>
          </a:p>
          <a:p>
            <a:pPr indent="-311150" lvl="0" marL="457200" rtl="0" algn="l">
              <a:spcBef>
                <a:spcPts val="0"/>
              </a:spcBef>
              <a:spcAft>
                <a:spcPts val="0"/>
              </a:spcAft>
              <a:buSzPts val="1300"/>
              <a:buChar char="●"/>
            </a:pPr>
            <a:r>
              <a:rPr lang="en" u="sng">
                <a:solidFill>
                  <a:schemeClr val="hlink"/>
                </a:solidFill>
                <a:hlinkClick r:id="rId7"/>
              </a:rPr>
              <a:t>UK Official Charts</a:t>
            </a:r>
            <a:endParaRPr/>
          </a:p>
          <a:p>
            <a:pPr indent="-311150" lvl="0" marL="457200" rtl="0" algn="l">
              <a:spcBef>
                <a:spcPts val="0"/>
              </a:spcBef>
              <a:spcAft>
                <a:spcPts val="0"/>
              </a:spcAft>
              <a:buSzPts val="1300"/>
              <a:buChar char="●"/>
            </a:pPr>
            <a:r>
              <a:rPr lang="en" u="sng">
                <a:solidFill>
                  <a:schemeClr val="hlink"/>
                </a:solidFill>
                <a:hlinkClick r:id="rId8"/>
              </a:rPr>
              <a:t>Web Archive</a:t>
            </a:r>
            <a:endParaRPr/>
          </a:p>
          <a:p>
            <a:pPr indent="0" lvl="0" marL="0" rtl="0" algn="l">
              <a:spcBef>
                <a:spcPts val="1200"/>
              </a:spcBef>
              <a:spcAft>
                <a:spcPts val="0"/>
              </a:spcAft>
              <a:buNone/>
            </a:pPr>
            <a:r>
              <a:rPr lang="en"/>
              <a:t>In order to retrieve data from these sites we utilized tools such as selenium webdriver, beautifulsoup4, and the Internet Archive wayback machine in order to retrieve data going back as far as possible.</a:t>
            </a:r>
            <a:endParaRPr/>
          </a:p>
          <a:p>
            <a:pPr indent="0" lvl="0" marL="0" rtl="0" algn="l">
              <a:spcBef>
                <a:spcPts val="1200"/>
              </a:spcBef>
              <a:spcAft>
                <a:spcPts val="0"/>
              </a:spcAft>
              <a:buNone/>
            </a:pPr>
            <a:r>
              <a:rPr lang="en"/>
              <a:t>So far we have collected a sufficient amount of artist data from 2017-present. However data prior to that, as well as data about NFL viewership has been scarce.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the nature of our analysis we have opted to utilize a relatively simple econometric modeling approach known as Difference-in-Difference. </a:t>
            </a:r>
            <a:endParaRPr/>
          </a:p>
          <a:p>
            <a:pPr indent="0" lvl="0" marL="0" rtl="0" algn="l">
              <a:spcBef>
                <a:spcPts val="1200"/>
              </a:spcBef>
              <a:spcAft>
                <a:spcPts val="0"/>
              </a:spcAft>
              <a:buNone/>
            </a:pPr>
            <a:r>
              <a:rPr lang="en"/>
              <a:t>We have chosen this approach since it is designed for this type of analysis, and the simple structure would improve our ability to convey results to the target audience of marketing and budget department members.</a:t>
            </a:r>
            <a:endParaRPr/>
          </a:p>
          <a:p>
            <a:pPr indent="0" lvl="0" marL="0" rtl="0" algn="l">
              <a:spcBef>
                <a:spcPts val="1200"/>
              </a:spcBef>
              <a:spcAft>
                <a:spcPts val="0"/>
              </a:spcAft>
              <a:buNone/>
            </a:pPr>
            <a:r>
              <a:rPr lang="en"/>
              <a:t>The measure of interest in this model is the difference between the treated and untreated groups differences across time.</a:t>
            </a:r>
            <a:endParaRPr/>
          </a:p>
          <a:p>
            <a:pPr indent="0" lvl="0" marL="0" rtl="0" algn="l">
              <a:spcBef>
                <a:spcPts val="1200"/>
              </a:spcBef>
              <a:spcAft>
                <a:spcPts val="0"/>
              </a:spcAft>
              <a:buNone/>
            </a:pPr>
            <a:r>
              <a:rPr lang="en"/>
              <a:t>The general structure of this model follows a simple linear regression with the following form: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20800" y="1030950"/>
            <a:ext cx="8584800" cy="30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y</a:t>
            </a:r>
            <a:r>
              <a:rPr baseline="-25000" lang="en" sz="3000"/>
              <a:t>(t,p)</a:t>
            </a:r>
            <a:r>
              <a:rPr lang="en" sz="3000"/>
              <a:t>=β</a:t>
            </a:r>
            <a:r>
              <a:rPr baseline="-25000" lang="en" sz="3000"/>
              <a:t>0</a:t>
            </a:r>
            <a:r>
              <a:rPr lang="en" sz="3000"/>
              <a:t>+β</a:t>
            </a:r>
            <a:r>
              <a:rPr baseline="-25000" lang="en" sz="3000"/>
              <a:t>1</a:t>
            </a:r>
            <a:r>
              <a:rPr lang="en" sz="3000"/>
              <a:t>∗Post+β</a:t>
            </a:r>
            <a:r>
              <a:rPr baseline="-25000" lang="en" sz="3000"/>
              <a:t>2</a:t>
            </a:r>
            <a:r>
              <a:rPr lang="en" sz="3000"/>
              <a:t>∗Treat+β</a:t>
            </a:r>
            <a:r>
              <a:rPr baseline="-25000" lang="en" sz="3000"/>
              <a:t>3</a:t>
            </a:r>
            <a:r>
              <a:rPr lang="en" sz="3000"/>
              <a:t>∗</a:t>
            </a:r>
            <a:r>
              <a:rPr lang="en" sz="3000"/>
              <a:t>(Post∗Treat)+ 𝞵</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07" name="Google Shape;107;p20"/>
          <p:cNvSpPr txBox="1"/>
          <p:nvPr>
            <p:ph idx="1" type="body"/>
          </p:nvPr>
        </p:nvSpPr>
        <p:spPr>
          <a:xfrm>
            <a:off x="311700" y="1505700"/>
            <a:ext cx="8520600" cy="875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Due to the slim amount of data that we have been able to access our model </a:t>
            </a:r>
            <a:r>
              <a:rPr lang="en"/>
              <a:t>fails</a:t>
            </a:r>
            <a:r>
              <a:rPr lang="en"/>
              <a:t> to achieve any statistical </a:t>
            </a:r>
            <a:r>
              <a:rPr lang="en"/>
              <a:t>significance</a:t>
            </a:r>
            <a:r>
              <a:rPr lang="en"/>
              <a:t>. However we have plans to address this through strategies such as bootstrapping and other variance reduction techniques. We also plan to devote more time to estimating financial gains associated with the measures collected so far.</a:t>
            </a:r>
            <a:endParaRPr/>
          </a:p>
        </p:txBody>
      </p:sp>
      <p:pic>
        <p:nvPicPr>
          <p:cNvPr id="108" name="Google Shape;108;p20"/>
          <p:cNvPicPr preferRelativeResize="0"/>
          <p:nvPr/>
        </p:nvPicPr>
        <p:blipFill>
          <a:blip r:embed="rId3">
            <a:alphaModFix/>
          </a:blip>
          <a:stretch>
            <a:fillRect/>
          </a:stretch>
        </p:blipFill>
        <p:spPr>
          <a:xfrm>
            <a:off x="152400" y="2533200"/>
            <a:ext cx="8839200" cy="23390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Total Sales + Streams</a:t>
            </a:r>
            <a:endParaRPr/>
          </a:p>
        </p:txBody>
      </p:sp>
      <p:pic>
        <p:nvPicPr>
          <p:cNvPr id="114" name="Google Shape;114;p21"/>
          <p:cNvPicPr preferRelativeResize="0"/>
          <p:nvPr/>
        </p:nvPicPr>
        <p:blipFill>
          <a:blip r:embed="rId3">
            <a:alphaModFix/>
          </a:blip>
          <a:stretch>
            <a:fillRect/>
          </a:stretch>
        </p:blipFill>
        <p:spPr>
          <a:xfrm>
            <a:off x="797488" y="121100"/>
            <a:ext cx="7007825" cy="420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