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Bubblebody Neue Bold" charset="1" panose="00000500000000000000"/>
      <p:regular r:id="rId28"/>
    </p:embeddedFont>
    <p:embeddedFont>
      <p:font typeface="Canva Sans Bold" charset="1" panose="020B0803030501040103"/>
      <p:regular r:id="rId29"/>
    </p:embeddedFont>
    <p:embeddedFont>
      <p:font typeface="Canva Sans" charset="1" panose="020B0503030501040103"/>
      <p:regular r:id="rId30"/>
    </p:embeddedFont>
    <p:embeddedFont>
      <p:font typeface="Canva Sans Bold Italics" charset="1" panose="020B08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https://colab.research.google.com/drive/1kluaBmeKpLEH9Ajb8JzcH0IBuUykpTLS?usp=sharing" TargetMode="External" Type="http://schemas.openxmlformats.org/officeDocument/2006/relationships/hyperlink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youtube.com/watch?v=GemnRz9HW_I" TargetMode="External" Type="http://schemas.openxmlformats.org/officeDocument/2006/relationships/hyperlink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https://www.youtube.com/watch?v=JFpodcSZsHw" TargetMode="External" Type="http://schemas.openxmlformats.org/officeDocument/2006/relationships/hyperlink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https://www.youtube.com/watch?v=E3IuBHsyPrg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4404" y="9059173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4404" y="10287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48181">
            <a:off x="-8467734" y="864534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79" y="0"/>
                </a:lnTo>
                <a:lnTo>
                  <a:pt x="12679979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00606" y="32772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71918">
            <a:off x="13655529" y="1749479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80" y="0"/>
                </a:lnTo>
                <a:lnTo>
                  <a:pt x="12679980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23081" y="655607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95392">
            <a:off x="14585011" y="1225779"/>
            <a:ext cx="3498039" cy="2279816"/>
          </a:xfrm>
          <a:custGeom>
            <a:avLst/>
            <a:gdLst/>
            <a:ahLst/>
            <a:cxnLst/>
            <a:rect r="r" b="b" t="t" l="l"/>
            <a:pathLst>
              <a:path h="2279816" w="3498039">
                <a:moveTo>
                  <a:pt x="0" y="0"/>
                </a:moveTo>
                <a:lnTo>
                  <a:pt x="3498038" y="0"/>
                </a:lnTo>
                <a:lnTo>
                  <a:pt x="3498038" y="2279816"/>
                </a:lnTo>
                <a:lnTo>
                  <a:pt x="0" y="2279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02576">
            <a:off x="341431" y="6808442"/>
            <a:ext cx="4012579" cy="2964292"/>
          </a:xfrm>
          <a:custGeom>
            <a:avLst/>
            <a:gdLst/>
            <a:ahLst/>
            <a:cxnLst/>
            <a:rect r="r" b="b" t="t" l="l"/>
            <a:pathLst>
              <a:path h="2964292" w="4012579">
                <a:moveTo>
                  <a:pt x="0" y="0"/>
                </a:moveTo>
                <a:lnTo>
                  <a:pt x="4012579" y="0"/>
                </a:lnTo>
                <a:lnTo>
                  <a:pt x="4012579" y="2964292"/>
                </a:lnTo>
                <a:lnTo>
                  <a:pt x="0" y="2964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18314" y="2903065"/>
            <a:ext cx="12251371" cy="15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8"/>
              </a:lnSpc>
            </a:pPr>
            <a:r>
              <a:rPr lang="en-US" b="true" sz="8634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ANÁLISE DE ALGORITMO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18314" y="4773557"/>
            <a:ext cx="12560957" cy="264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0"/>
              </a:lnSpc>
            </a:pPr>
            <a:r>
              <a:rPr lang="en-US" b="true" sz="7443">
                <a:solidFill>
                  <a:srgbClr val="2D8BBA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FUNÇÕES E PASSAGEM DE PARÂMETROS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57661" y="7897956"/>
            <a:ext cx="2172679" cy="56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304" b="true">
                <a:solidFill>
                  <a:srgbClr val="A2DFD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Aula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2589" y="3554386"/>
            <a:ext cx="15935345" cy="4238124"/>
          </a:xfrm>
          <a:custGeom>
            <a:avLst/>
            <a:gdLst/>
            <a:ahLst/>
            <a:cxnLst/>
            <a:rect r="r" b="b" t="t" l="l"/>
            <a:pathLst>
              <a:path h="4238124" w="15935345">
                <a:moveTo>
                  <a:pt x="0" y="0"/>
                </a:moveTo>
                <a:lnTo>
                  <a:pt x="15935345" y="0"/>
                </a:lnTo>
                <a:lnTo>
                  <a:pt x="15935345" y="4238124"/>
                </a:lnTo>
                <a:lnTo>
                  <a:pt x="0" y="423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84922" y="315117"/>
            <a:ext cx="11590679" cy="127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Sem Parâmetros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6250" y="1806063"/>
            <a:ext cx="15631684" cy="145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Uma função sem parâmetro é usada quando o código não precisa receber dados externos para executar sua tarefa.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589" y="8123860"/>
            <a:ext cx="15935345" cy="11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2"/>
              </a:lnSpc>
            </a:pPr>
            <a:r>
              <a:rPr lang="en-US" sz="3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</a:t>
            </a:r>
            <a:r>
              <a:rPr lang="en-US" b="true" sz="338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Quando usar: </a:t>
            </a:r>
            <a:r>
              <a:rPr lang="en-US" sz="3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quando a função executa algo fixo, sem depender de dados de entrada.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448067"/>
            <a:ext cx="11705864" cy="4742467"/>
          </a:xfrm>
          <a:custGeom>
            <a:avLst/>
            <a:gdLst/>
            <a:ahLst/>
            <a:cxnLst/>
            <a:rect r="r" b="b" t="t" l="l"/>
            <a:pathLst>
              <a:path h="4742467" w="11705864">
                <a:moveTo>
                  <a:pt x="0" y="0"/>
                </a:moveTo>
                <a:lnTo>
                  <a:pt x="11705864" y="0"/>
                </a:lnTo>
                <a:lnTo>
                  <a:pt x="11705864" y="4742468"/>
                </a:lnTo>
                <a:lnTo>
                  <a:pt x="0" y="47424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18" r="0" b="-8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84922" y="315117"/>
            <a:ext cx="11590679" cy="127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 Parâmetros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589" y="1806063"/>
            <a:ext cx="16297598" cy="145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Uma função com parâmetro recebe valores externos para processar e pode gerar resultados diferentes a cada chamada.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589" y="8419135"/>
            <a:ext cx="15935345" cy="11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2"/>
              </a:lnSpc>
            </a:pPr>
            <a:r>
              <a:rPr lang="en-US" sz="3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</a:t>
            </a:r>
            <a:r>
              <a:rPr lang="en-US" b="true" sz="338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Quando usar:</a:t>
            </a:r>
            <a:r>
              <a:rPr lang="en-US" sz="3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quando o comportamento da função depende de dados passados pelo usuário ou por outra parte do programa.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97125" y="3600079"/>
            <a:ext cx="4216723" cy="48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6"/>
              </a:lnSpc>
            </a:pPr>
            <a:r>
              <a:rPr lang="en-US" b="true" sz="2861" i="true">
                <a:solidFill>
                  <a:srgbClr val="526DC1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nome</a:t>
            </a:r>
            <a:r>
              <a:rPr lang="en-US" sz="28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é o parâmetro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97125" y="4327496"/>
            <a:ext cx="4216723" cy="48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6"/>
              </a:lnSpc>
            </a:pPr>
            <a:r>
              <a:rPr lang="en-US" b="true" sz="2861" i="true">
                <a:solidFill>
                  <a:srgbClr val="FFC9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Saudacao</a:t>
            </a:r>
            <a:r>
              <a:rPr lang="en-US" sz="28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é a função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46426" y="5421086"/>
            <a:ext cx="7500561" cy="4706985"/>
          </a:xfrm>
          <a:custGeom>
            <a:avLst/>
            <a:gdLst/>
            <a:ahLst/>
            <a:cxnLst/>
            <a:rect r="r" b="b" t="t" l="l"/>
            <a:pathLst>
              <a:path h="4706985" w="7500561">
                <a:moveTo>
                  <a:pt x="0" y="0"/>
                </a:moveTo>
                <a:lnTo>
                  <a:pt x="7500561" y="0"/>
                </a:lnTo>
                <a:lnTo>
                  <a:pt x="7500561" y="4706984"/>
                </a:lnTo>
                <a:lnTo>
                  <a:pt x="0" y="470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4236" y="315117"/>
            <a:ext cx="15194088" cy="127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 Multiplus Parâmetros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1702" y="3079692"/>
            <a:ext cx="16297598" cy="219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Uma função com parâmetro recebe um ou mais valores externos para processar e pode gerar resultados diferentes a cada chamada.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4236" y="4313464"/>
            <a:ext cx="12795129" cy="4528766"/>
          </a:xfrm>
          <a:custGeom>
            <a:avLst/>
            <a:gdLst/>
            <a:ahLst/>
            <a:cxnLst/>
            <a:rect r="r" b="b" t="t" l="l"/>
            <a:pathLst>
              <a:path h="4528766" w="12795129">
                <a:moveTo>
                  <a:pt x="0" y="0"/>
                </a:moveTo>
                <a:lnTo>
                  <a:pt x="12795129" y="0"/>
                </a:lnTo>
                <a:lnTo>
                  <a:pt x="12795129" y="4528766"/>
                </a:lnTo>
                <a:lnTo>
                  <a:pt x="0" y="45287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4236" y="315117"/>
            <a:ext cx="15194088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 Parâmetros Default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4236" y="2511347"/>
            <a:ext cx="16297598" cy="145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Uma função com parâmetro recebe um valor fixo e caso não seja passado um valor externo , usa o valor padrão definido.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09917" y="403747"/>
            <a:ext cx="11249386" cy="276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6"/>
              </a:lnSpc>
            </a:pPr>
            <a:r>
              <a:rPr lang="en-US" sz="7826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Discussão e Resolução</a:t>
            </a:r>
          </a:p>
          <a:p>
            <a:pPr algn="ctr">
              <a:lnSpc>
                <a:spcPts val="10956"/>
              </a:lnSpc>
            </a:pPr>
            <a:r>
              <a:rPr lang="en-US" sz="7826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Rápida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9881" y="3938758"/>
            <a:ext cx="14859000" cy="369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92"/>
              </a:lnSpc>
            </a:pPr>
            <a:r>
              <a:rPr lang="en-US" sz="52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Você precisa criar um programa que calcule o quadrado de números informados pelo usuário. Como evitar repetir o mesmo código várias vezes?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56472">
            <a:off x="-2933153" y="2236830"/>
            <a:ext cx="9227637" cy="519177"/>
          </a:xfrm>
          <a:custGeom>
            <a:avLst/>
            <a:gdLst/>
            <a:ahLst/>
            <a:cxnLst/>
            <a:rect r="r" b="b" t="t" l="l"/>
            <a:pathLst>
              <a:path h="519177" w="9227637">
                <a:moveTo>
                  <a:pt x="0" y="0"/>
                </a:moveTo>
                <a:lnTo>
                  <a:pt x="9227636" y="0"/>
                </a:lnTo>
                <a:lnTo>
                  <a:pt x="9227636" y="519177"/>
                </a:lnTo>
                <a:lnTo>
                  <a:pt x="0" y="519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9690" y="1588208"/>
            <a:ext cx="16355668" cy="8698792"/>
          </a:xfrm>
          <a:custGeom>
            <a:avLst/>
            <a:gdLst/>
            <a:ahLst/>
            <a:cxnLst/>
            <a:rect r="r" b="b" t="t" l="l"/>
            <a:pathLst>
              <a:path h="8698792" w="16355668">
                <a:moveTo>
                  <a:pt x="0" y="0"/>
                </a:moveTo>
                <a:lnTo>
                  <a:pt x="16355668" y="0"/>
                </a:lnTo>
                <a:lnTo>
                  <a:pt x="16355668" y="8698792"/>
                </a:lnTo>
                <a:lnTo>
                  <a:pt x="0" y="869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4236" y="315117"/>
            <a:ext cx="15194088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Sem Função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26721" y="7055439"/>
            <a:ext cx="7932579" cy="259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52"/>
              </a:lnSpc>
            </a:pPr>
            <a:r>
              <a:rPr lang="en-US" sz="29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</a:t>
            </a:r>
            <a:r>
              <a:rPr lang="en-US" b="true" sz="2966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Problema</a:t>
            </a:r>
            <a:r>
              <a:rPr lang="en-US" sz="29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just" marL="640410" indent="-320205" lvl="1">
              <a:lnSpc>
                <a:spcPts val="4152"/>
              </a:lnSpc>
              <a:buFont typeface="Arial"/>
              <a:buChar char="•"/>
            </a:pPr>
            <a:r>
              <a:rPr lang="en-US" sz="29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Código repetido.</a:t>
            </a:r>
          </a:p>
          <a:p>
            <a:pPr algn="just" marL="640410" indent="-320205" lvl="1">
              <a:lnSpc>
                <a:spcPts val="4152"/>
              </a:lnSpc>
              <a:buFont typeface="Arial"/>
              <a:buChar char="•"/>
            </a:pPr>
            <a:r>
              <a:rPr lang="en-US" sz="29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 precisarmos alterar a lógica, teremos que mudar em vários lugares.</a:t>
            </a:r>
          </a:p>
          <a:p>
            <a:pPr algn="just" marL="640410" indent="-320205" lvl="1">
              <a:lnSpc>
                <a:spcPts val="4152"/>
              </a:lnSpc>
              <a:buFont typeface="Arial"/>
              <a:buChar char="•"/>
            </a:pPr>
            <a:r>
              <a:rPr lang="en-US" sz="296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Difícil de manter e aumentar.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556472">
            <a:off x="-2933153" y="2236830"/>
            <a:ext cx="9227637" cy="519177"/>
          </a:xfrm>
          <a:custGeom>
            <a:avLst/>
            <a:gdLst/>
            <a:ahLst/>
            <a:cxnLst/>
            <a:rect r="r" b="b" t="t" l="l"/>
            <a:pathLst>
              <a:path h="519177" w="9227637">
                <a:moveTo>
                  <a:pt x="0" y="0"/>
                </a:moveTo>
                <a:lnTo>
                  <a:pt x="9227636" y="0"/>
                </a:lnTo>
                <a:lnTo>
                  <a:pt x="9227636" y="519177"/>
                </a:lnTo>
                <a:lnTo>
                  <a:pt x="0" y="519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39881" y="2240581"/>
            <a:ext cx="14157126" cy="6124547"/>
          </a:xfrm>
          <a:custGeom>
            <a:avLst/>
            <a:gdLst/>
            <a:ahLst/>
            <a:cxnLst/>
            <a:rect r="r" b="b" t="t" l="l"/>
            <a:pathLst>
              <a:path h="6124547" w="14157126">
                <a:moveTo>
                  <a:pt x="0" y="0"/>
                </a:moveTo>
                <a:lnTo>
                  <a:pt x="14157126" y="0"/>
                </a:lnTo>
                <a:lnTo>
                  <a:pt x="14157126" y="6124547"/>
                </a:lnTo>
                <a:lnTo>
                  <a:pt x="0" y="61245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64236" y="315117"/>
            <a:ext cx="15194088" cy="172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Modularizado</a:t>
            </a:r>
          </a:p>
          <a:p>
            <a:pPr algn="ctr">
              <a:lnSpc>
                <a:spcPts val="1676"/>
              </a:lnSpc>
            </a:pPr>
            <a:r>
              <a:rPr lang="en-US" sz="33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(com função)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0653" y="8307978"/>
            <a:ext cx="16522503" cy="177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36"/>
              </a:lnSpc>
            </a:pP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Vantagens:</a:t>
            </a:r>
          </a:p>
          <a:p>
            <a:pPr algn="just" marL="545307" indent="-272653" lvl="1">
              <a:lnSpc>
                <a:spcPts val="3536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ariz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ção: a lógica do cálculo está isolada em calcular_quadrado.</a:t>
            </a:r>
          </a:p>
          <a:p>
            <a:pPr algn="just" marL="545307" indent="-272653" lvl="1">
              <a:lnSpc>
                <a:spcPts val="3536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eutilização: podemos chamar a função quantas vezes quisermos sem reescrever o código.</a:t>
            </a:r>
          </a:p>
          <a:p>
            <a:pPr algn="just" marL="545307" indent="-272653" lvl="1">
              <a:lnSpc>
                <a:spcPts val="3536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Clareza: mais fácil entender a função e o que ela faz.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2677" y="771525"/>
            <a:ext cx="13325085" cy="1881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3"/>
              </a:lnSpc>
            </a:pPr>
            <a:r>
              <a:rPr lang="en-US" sz="1068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Conteúdo da Aula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1413778" y="5022895"/>
            <a:ext cx="4287151" cy="241209"/>
          </a:xfrm>
          <a:custGeom>
            <a:avLst/>
            <a:gdLst/>
            <a:ahLst/>
            <a:cxnLst/>
            <a:rect r="r" b="b" t="t" l="l"/>
            <a:pathLst>
              <a:path h="241209" w="4287151">
                <a:moveTo>
                  <a:pt x="0" y="0"/>
                </a:moveTo>
                <a:lnTo>
                  <a:pt x="4287150" y="0"/>
                </a:lnTo>
                <a:lnTo>
                  <a:pt x="4287150" y="241210"/>
                </a:lnTo>
                <a:lnTo>
                  <a:pt x="0" y="241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21031" y="3883900"/>
            <a:ext cx="14352297" cy="125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3"/>
              </a:lnSpc>
            </a:pPr>
            <a:r>
              <a:rPr lang="en-US" sz="7416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colab.research.google.com/drive/1kluaBmeKpLEH9Ajb8JzcH0IBuUykpTLS?usp=sharing"/>
              </a:rPr>
              <a:t>Códigos da Aula - Google Colab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122384" y="-169867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084384" y="-960031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91307" y="6327079"/>
            <a:ext cx="15102054" cy="185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60"/>
              </a:lnSpc>
            </a:pPr>
            <a:r>
              <a:rPr lang="en-US" sz="35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Todos os códigos da Aula constam no link acima.</a:t>
            </a:r>
          </a:p>
          <a:p>
            <a:pPr algn="just">
              <a:lnSpc>
                <a:spcPts val="4960"/>
              </a:lnSpc>
            </a:pPr>
            <a:r>
              <a:rPr lang="en-US" sz="35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Lembrando que é necessário fazer uma cópia para o ambiente de vocês do google colab, para poder utilizar e fazer alterações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0402" y="102556"/>
            <a:ext cx="16031731" cy="142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Ampliando o Know-How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1413778" y="5022895"/>
            <a:ext cx="4287151" cy="241209"/>
          </a:xfrm>
          <a:custGeom>
            <a:avLst/>
            <a:gdLst/>
            <a:ahLst/>
            <a:cxnLst/>
            <a:rect r="r" b="b" t="t" l="l"/>
            <a:pathLst>
              <a:path h="241209" w="4287151">
                <a:moveTo>
                  <a:pt x="0" y="0"/>
                </a:moveTo>
                <a:lnTo>
                  <a:pt x="4287150" y="0"/>
                </a:lnTo>
                <a:lnTo>
                  <a:pt x="4287150" y="241210"/>
                </a:lnTo>
                <a:lnTo>
                  <a:pt x="0" y="241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21031" y="1872101"/>
            <a:ext cx="9666579" cy="70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710" indent="-440855" lvl="1">
              <a:lnSpc>
                <a:spcPts val="5717"/>
              </a:lnSpc>
              <a:buFont typeface="Arial"/>
              <a:buChar char="•"/>
            </a:pPr>
            <a:r>
              <a:rPr lang="en-US" sz="4083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youtube.com/watch?v=JFpodcSZsHw"/>
              </a:rPr>
              <a:t>Função - Passagem de Parâmetros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122384" y="-169867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084384" y="-960031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21031" y="3947947"/>
            <a:ext cx="11905921" cy="1404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432" indent="-433216" lvl="1">
              <a:lnSpc>
                <a:spcPts val="5618"/>
              </a:lnSpc>
              <a:buFont typeface="Arial"/>
              <a:buChar char="•"/>
            </a:pPr>
            <a:r>
              <a:rPr lang="en-US" sz="4013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9" tooltip="https://www.youtube.com/watch?v=E3IuBHsyPrg"/>
              </a:rPr>
              <a:t>Passagem de parâmetros na Função: PrOgRaMaNdO 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1402" y="7469156"/>
            <a:ext cx="11009902" cy="1295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1226" indent="-400613" lvl="1">
              <a:lnSpc>
                <a:spcPts val="5195"/>
              </a:lnSpc>
              <a:buFont typeface="Arial"/>
              <a:buChar char="•"/>
            </a:pPr>
            <a:r>
              <a:rPr lang="en-US" sz="3711" u="sng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  <a:hlinkClick r:id="rId10" tooltip="https://www.youtube.com/watch?v=GemnRz9HW_I"/>
              </a:rPr>
              <a:t>Python: Aula 54 - Como usar funções com parâmetros default?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1402" y="8945823"/>
            <a:ext cx="13229216" cy="9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2"/>
              </a:lnSpc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Explora o uso de valores padrão em parâmetros, um recurso muito útil para tornar funções flexíveis e robustas.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71402" y="5555006"/>
            <a:ext cx="14716361" cy="1667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0"/>
              </a:lnSpc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lógica por trás da passagem de parâmetros, com explicações práticas e linguagem acessível, ótimo para complementar a aula.</a:t>
            </a:r>
          </a:p>
          <a:p>
            <a:pPr algn="just">
              <a:lnSpc>
                <a:spcPts val="3350"/>
              </a:lnSpc>
            </a:pPr>
            <a:r>
              <a:rPr lang="en-US" sz="23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Abrange a criação de funções, passagem de parâmetros e uso do return — ideal para ver todo o fluxo de definição e utilização de funções em Python.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71402" y="2803755"/>
            <a:ext cx="12966150" cy="940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2"/>
              </a:lnSpc>
            </a:pPr>
            <a:r>
              <a:rPr lang="en-US" sz="26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como os parâmetros são passados para funções em Python, ideal para consolidar esse conceito fundamental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2132" y="759186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8084" y="6307648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6604" y="7982675"/>
            <a:ext cx="6694793" cy="109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6"/>
              </a:lnSpc>
            </a:pPr>
            <a:r>
              <a:rPr lang="en-US" sz="63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Entrega no SAVA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662" y="3044197"/>
            <a:ext cx="14912676" cy="296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07"/>
              </a:lnSpc>
            </a:pPr>
            <a:r>
              <a:rPr lang="en-US" sz="16790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1679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16790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4922" y="3129129"/>
            <a:ext cx="2152944" cy="6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4"/>
              </a:lnSpc>
            </a:pPr>
            <a:r>
              <a:rPr lang="en-US" sz="35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Atividade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74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16735">
            <a:off x="-925049" y="-113147"/>
            <a:ext cx="2736219" cy="1533394"/>
          </a:xfrm>
          <a:custGeom>
            <a:avLst/>
            <a:gdLst/>
            <a:ahLst/>
            <a:cxnLst/>
            <a:rect r="r" b="b" t="t" l="l"/>
            <a:pathLst>
              <a:path h="1533394" w="2736219">
                <a:moveTo>
                  <a:pt x="0" y="0"/>
                </a:moveTo>
                <a:lnTo>
                  <a:pt x="2736219" y="0"/>
                </a:lnTo>
                <a:lnTo>
                  <a:pt x="2736219" y="1533394"/>
                </a:lnTo>
                <a:lnTo>
                  <a:pt x="0" y="153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6185">
            <a:off x="16575876" y="8969161"/>
            <a:ext cx="2756569" cy="1544798"/>
          </a:xfrm>
          <a:custGeom>
            <a:avLst/>
            <a:gdLst/>
            <a:ahLst/>
            <a:cxnLst/>
            <a:rect r="r" b="b" t="t" l="l"/>
            <a:pathLst>
              <a:path h="1544798" w="2756569">
                <a:moveTo>
                  <a:pt x="0" y="0"/>
                </a:moveTo>
                <a:lnTo>
                  <a:pt x="2756569" y="0"/>
                </a:lnTo>
                <a:lnTo>
                  <a:pt x="2756569" y="1544798"/>
                </a:lnTo>
                <a:lnTo>
                  <a:pt x="0" y="154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33977" y="5610039"/>
            <a:ext cx="4481018" cy="4481018"/>
          </a:xfrm>
          <a:custGeom>
            <a:avLst/>
            <a:gdLst/>
            <a:ahLst/>
            <a:cxnLst/>
            <a:rect r="r" b="b" t="t" l="l"/>
            <a:pathLst>
              <a:path h="4481018" w="4481018">
                <a:moveTo>
                  <a:pt x="0" y="0"/>
                </a:moveTo>
                <a:lnTo>
                  <a:pt x="4481017" y="0"/>
                </a:lnTo>
                <a:lnTo>
                  <a:pt x="4481017" y="4481018"/>
                </a:lnTo>
                <a:lnTo>
                  <a:pt x="0" y="4481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7460" y="2658753"/>
            <a:ext cx="16654052" cy="233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2"/>
              </a:lnSpc>
            </a:pPr>
            <a:r>
              <a:rPr lang="en-US" b="true" sz="7255">
                <a:solidFill>
                  <a:srgbClr val="FFFDF9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“O MAIOR ADVERSÁRIO QUE VOCÊ TERÁ NA VIDA, SERÁ VOCÊ MESMO!”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1068" y="756837"/>
            <a:ext cx="14505583" cy="83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7"/>
              </a:lnSpc>
            </a:pPr>
            <a:r>
              <a:rPr lang="en-US" b="true" sz="6319">
                <a:solidFill>
                  <a:srgbClr val="FFFDF9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PENSAMENTO DA SEMANA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65422" y="3603129"/>
            <a:ext cx="6853939" cy="5245361"/>
          </a:xfrm>
          <a:custGeom>
            <a:avLst/>
            <a:gdLst/>
            <a:ahLst/>
            <a:cxnLst/>
            <a:rect r="r" b="b" t="t" l="l"/>
            <a:pathLst>
              <a:path h="5245361" w="6853939">
                <a:moveTo>
                  <a:pt x="0" y="0"/>
                </a:moveTo>
                <a:lnTo>
                  <a:pt x="6853939" y="0"/>
                </a:lnTo>
                <a:lnTo>
                  <a:pt x="6853939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65422" y="306430"/>
            <a:ext cx="6441974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2265" y="1796538"/>
            <a:ext cx="15623470" cy="139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Criar um programa m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ariz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do, usando funções, para realizar cálculos matemáticos sobre números fornecidos pelo usuário.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30194" y="9067565"/>
            <a:ext cx="3752598" cy="69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exemplo acima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5422" y="306430"/>
            <a:ext cx="6441974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13449" y="1493795"/>
            <a:ext cx="3745921" cy="69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Detalhamento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2165" y="2921176"/>
            <a:ext cx="8994070" cy="58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2"/>
              </a:lnSpc>
            </a:pPr>
            <a:r>
              <a:rPr lang="en-US" sz="240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Descrição:</a:t>
            </a:r>
          </a:p>
          <a:p>
            <a:pPr algn="just">
              <a:lnSpc>
                <a:spcPts val="3362"/>
              </a:lnSpc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Você deve c</a:t>
            </a: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riar um programa em Pyth</a:t>
            </a: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 q</a:t>
            </a: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ue:</a:t>
            </a:r>
          </a:p>
          <a:p>
            <a:pPr algn="just" marL="518568" indent="-259284" lvl="1">
              <a:lnSpc>
                <a:spcPts val="3362"/>
              </a:lnSpc>
              <a:buAutoNum type="arabicPeriod" startAt="1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</a:t>
            </a: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licite </a:t>
            </a: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ao usuário um número real.</a:t>
            </a:r>
          </a:p>
          <a:p>
            <a:pPr algn="just" marL="518568" indent="-259284" lvl="1">
              <a:lnSpc>
                <a:spcPts val="3362"/>
              </a:lnSpc>
              <a:buAutoNum type="arabicPeriod" startAt="1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Ofereça um menu interativo com as seguintes opções:</a:t>
            </a:r>
          </a:p>
          <a:p>
            <a:pPr algn="just" marL="1037136" indent="-345712" lvl="2">
              <a:lnSpc>
                <a:spcPts val="3362"/>
              </a:lnSpc>
              <a:buFont typeface="Arial"/>
              <a:buChar char="⚬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Calcular o quadrado do número.</a:t>
            </a:r>
          </a:p>
          <a:p>
            <a:pPr algn="just" marL="1037136" indent="-345712" lvl="2">
              <a:lnSpc>
                <a:spcPts val="3362"/>
              </a:lnSpc>
              <a:buFont typeface="Arial"/>
              <a:buChar char="⚬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Calcular o cubo do número.</a:t>
            </a:r>
          </a:p>
          <a:p>
            <a:pPr algn="just" marL="1037136" indent="-345712" lvl="2">
              <a:lnSpc>
                <a:spcPts val="3362"/>
              </a:lnSpc>
              <a:buFont typeface="Arial"/>
              <a:buChar char="⚬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Calcular a raiz quadrada do número.</a:t>
            </a:r>
          </a:p>
          <a:p>
            <a:pPr algn="just" marL="1037136" indent="-345712" lvl="2">
              <a:lnSpc>
                <a:spcPts val="3362"/>
              </a:lnSpc>
              <a:buFont typeface="Arial"/>
              <a:buChar char="⚬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Calcular a potência do número para um expoente informado pelo usuário.</a:t>
            </a:r>
          </a:p>
          <a:p>
            <a:pPr algn="just" marL="1037136" indent="-345712" lvl="2">
              <a:lnSpc>
                <a:spcPts val="3362"/>
              </a:lnSpc>
              <a:buFont typeface="Arial"/>
              <a:buChar char="⚬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Sair do programa.</a:t>
            </a:r>
          </a:p>
          <a:p>
            <a:pPr algn="just" marL="518568" indent="-259284" lvl="1">
              <a:lnSpc>
                <a:spcPts val="3362"/>
              </a:lnSpc>
              <a:buAutoNum type="arabicPeriod" startAt="1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Execute a operação escolhida usando funções para cada cálculo.</a:t>
            </a:r>
          </a:p>
          <a:p>
            <a:pPr algn="just" marL="518568" indent="-259284" lvl="1">
              <a:lnSpc>
                <a:spcPts val="3362"/>
              </a:lnSpc>
              <a:buAutoNum type="arabicPeriod" startAt="1"/>
            </a:pPr>
            <a:r>
              <a:rPr lang="en-US" sz="24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Permita que o usuário repita o processo até decidir sair.</a:t>
            </a:r>
          </a:p>
          <a:p>
            <a:pPr algn="just">
              <a:lnSpc>
                <a:spcPts val="336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79605" y="2911651"/>
            <a:ext cx="8068734" cy="278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12"/>
              </a:lnSpc>
            </a:pPr>
            <a:r>
              <a:rPr lang="en-US" sz="229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Regras</a:t>
            </a:r>
          </a:p>
          <a:p>
            <a:pPr algn="just" marL="495424" indent="-247712" lvl="1">
              <a:lnSpc>
                <a:spcPts val="3212"/>
              </a:lnSpc>
              <a:buFont typeface="Arial"/>
              <a:buChar char="•"/>
            </a:pP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Cada operação matemáti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 deve est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 implemen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tad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em uma função separada.</a:t>
            </a:r>
          </a:p>
          <a:p>
            <a:pPr algn="just" marL="495424" indent="-247712" lvl="1">
              <a:lnSpc>
                <a:spcPts val="3212"/>
              </a:lnSpc>
              <a:buFont typeface="Arial"/>
              <a:buChar char="•"/>
            </a:pP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menu deve se repetir até o usuário escolher Sair.</a:t>
            </a:r>
          </a:p>
          <a:p>
            <a:pPr algn="just" marL="495424" indent="-247712" lvl="1">
              <a:lnSpc>
                <a:spcPts val="3212"/>
              </a:lnSpc>
              <a:buFont typeface="Arial"/>
              <a:buChar char="•"/>
            </a:pP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unção da potência deve receber dois parâmetros: base e expoente.</a:t>
            </a:r>
          </a:p>
          <a:p>
            <a:pPr algn="just" marL="495424" indent="-247712" lvl="1">
              <a:lnSpc>
                <a:spcPts val="3212"/>
              </a:lnSpc>
              <a:buFont typeface="Arial"/>
              <a:buChar char="•"/>
            </a:pP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22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programa deve ser claro e fácil de ler.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71812" y="7992370"/>
            <a:ext cx="18631624" cy="580055"/>
          </a:xfrm>
          <a:custGeom>
            <a:avLst/>
            <a:gdLst/>
            <a:ahLst/>
            <a:cxnLst/>
            <a:rect r="r" b="b" t="t" l="l"/>
            <a:pathLst>
              <a:path h="580055" w="18631624">
                <a:moveTo>
                  <a:pt x="0" y="0"/>
                </a:moveTo>
                <a:lnTo>
                  <a:pt x="18631624" y="0"/>
                </a:lnTo>
                <a:lnTo>
                  <a:pt x="18631624" y="580055"/>
                </a:lnTo>
                <a:lnTo>
                  <a:pt x="0" y="580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072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83641" y="705514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4576" y="-361950"/>
            <a:ext cx="17895234" cy="708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57"/>
              </a:lnSpc>
            </a:pPr>
            <a:r>
              <a:rPr lang="en-US" sz="18683" b="true">
                <a:solidFill>
                  <a:srgbClr val="3274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That’s</a:t>
            </a:r>
            <a:r>
              <a:rPr lang="en-US" sz="1868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8683" b="true">
                <a:solidFill>
                  <a:srgbClr val="FF001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</a:t>
            </a:r>
            <a:r>
              <a:rPr lang="en-US" sz="1868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8683" b="true">
                <a:solidFill>
                  <a:srgbClr val="3274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Folkes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1552" y="4914900"/>
            <a:ext cx="10804895" cy="158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14"/>
              </a:lnSpc>
            </a:pPr>
            <a:r>
              <a:rPr lang="en-US" sz="8939" b="true">
                <a:solidFill>
                  <a:srgbClr val="000000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“</a:t>
            </a:r>
            <a:r>
              <a:rPr lang="en-US" sz="8939" b="true">
                <a:solidFill>
                  <a:srgbClr val="00A99A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Tchau</a:t>
            </a:r>
            <a:r>
              <a:rPr lang="en-US" sz="8939" b="true">
                <a:solidFill>
                  <a:srgbClr val="000000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e </a:t>
            </a:r>
            <a:r>
              <a:rPr lang="en-US" sz="8939" b="true">
                <a:solidFill>
                  <a:srgbClr val="FFC900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Brigado</a:t>
            </a:r>
            <a:r>
              <a:rPr lang="en-US" sz="8939" b="true">
                <a:solidFill>
                  <a:srgbClr val="000000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!”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0800000">
            <a:off x="-785780" y="8863523"/>
            <a:ext cx="19740891" cy="614590"/>
          </a:xfrm>
          <a:custGeom>
            <a:avLst/>
            <a:gdLst/>
            <a:ahLst/>
            <a:cxnLst/>
            <a:rect r="r" b="b" t="t" l="l"/>
            <a:pathLst>
              <a:path h="614590" w="19740891">
                <a:moveTo>
                  <a:pt x="0" y="0"/>
                </a:moveTo>
                <a:lnTo>
                  <a:pt x="19740892" y="0"/>
                </a:lnTo>
                <a:lnTo>
                  <a:pt x="19740892" y="614590"/>
                </a:lnTo>
                <a:lnTo>
                  <a:pt x="0" y="6145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8072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800000">
            <a:off x="-1488983" y="9665970"/>
            <a:ext cx="18631624" cy="580055"/>
          </a:xfrm>
          <a:custGeom>
            <a:avLst/>
            <a:gdLst/>
            <a:ahLst/>
            <a:cxnLst/>
            <a:rect r="r" b="b" t="t" l="l"/>
            <a:pathLst>
              <a:path h="580055" w="18631624">
                <a:moveTo>
                  <a:pt x="0" y="0"/>
                </a:moveTo>
                <a:lnTo>
                  <a:pt x="18631623" y="0"/>
                </a:lnTo>
                <a:lnTo>
                  <a:pt x="18631623" y="580055"/>
                </a:lnTo>
                <a:lnTo>
                  <a:pt x="0" y="580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8072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4968" y="553296"/>
            <a:ext cx="9114692" cy="14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7"/>
              </a:lnSpc>
            </a:pPr>
            <a:r>
              <a:rPr lang="en-US" sz="8476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Estrutura da Aula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090224" y="9600274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48735"/>
            <a:ext cx="15338688" cy="639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Objetivos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Conceito Fundamentais;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Funções e Passagem de Parametros;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Prática Guiada;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Atividade Individual - SAVA;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Encerramento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268" y="184305"/>
            <a:ext cx="5889393" cy="20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0"/>
              </a:lnSpc>
            </a:pPr>
            <a:r>
              <a:rPr lang="en-US" sz="11485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Objetivo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6170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137" y="2876385"/>
            <a:ext cx="16330163" cy="638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Compreender o conceito de funções e modularização;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Implementar funções em Python usando parâmetros;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Diferenciar comportamento com variáveis imutáveis e mutáveis;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Resolver problemas práticos aplicando funções.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7420" y="3121411"/>
            <a:ext cx="12350351" cy="20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0"/>
              </a:lnSpc>
            </a:pPr>
            <a:r>
              <a:rPr lang="en-US" sz="11485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74404" y="8702202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7569" y="6062269"/>
            <a:ext cx="16290054" cy="113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84"/>
              </a:lnSpc>
            </a:pPr>
            <a:r>
              <a:rPr lang="en-US" sz="6417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 que é? Onde vive? Do que se trata?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6437" y="6251"/>
            <a:ext cx="9423935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7616" y="2495023"/>
            <a:ext cx="15631684" cy="2940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 algoritmo é uma sequência finita de instruções bem definidas, que descreve uma solução para um problema. É como uma receita de bolo: define passo a passo o que deve ser feito.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45798" y="-160874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7616" y="5764202"/>
            <a:ext cx="14765071" cy="4185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64"/>
              </a:lnSpc>
            </a:pPr>
            <a:r>
              <a:rPr lang="en-US" b="true" sz="3974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Características principais:</a:t>
            </a:r>
          </a:p>
          <a:p>
            <a:pPr algn="just" marL="858069" indent="-429034" lvl="1">
              <a:lnSpc>
                <a:spcPts val="5564"/>
              </a:lnSpc>
              <a:buFont typeface="Arial"/>
              <a:buChar char="•"/>
            </a:pPr>
            <a:r>
              <a:rPr lang="en-US" sz="3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Finitude: deve terminar em algum momento.</a:t>
            </a:r>
          </a:p>
          <a:p>
            <a:pPr algn="just" marL="858069" indent="-429034" lvl="1">
              <a:lnSpc>
                <a:spcPts val="5564"/>
              </a:lnSpc>
              <a:buFont typeface="Arial"/>
              <a:buChar char="•"/>
            </a:pPr>
            <a:r>
              <a:rPr lang="en-US" sz="3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Precisão: cada passo deve ser claro e sem ambiguidade.</a:t>
            </a:r>
          </a:p>
          <a:p>
            <a:pPr algn="just" marL="858069" indent="-429034" lvl="1">
              <a:lnSpc>
                <a:spcPts val="5564"/>
              </a:lnSpc>
              <a:buFont typeface="Arial"/>
              <a:buChar char="•"/>
            </a:pPr>
            <a:r>
              <a:rPr lang="en-US" sz="39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Efetividade: cada instrução deve ser simples o suficiente para ser realizada.</a:t>
            </a:r>
          </a:p>
          <a:p>
            <a:pPr algn="just">
              <a:lnSpc>
                <a:spcPts val="556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3821" y="2938487"/>
            <a:ext cx="9217141" cy="93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724"/>
              </a:lnSpc>
            </a:pPr>
            <a:r>
              <a:rPr lang="en-US" sz="55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Exemplo de pseudocódigo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245798" y="-160874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0240" y="4446326"/>
            <a:ext cx="5246604" cy="4811974"/>
          </a:xfrm>
          <a:custGeom>
            <a:avLst/>
            <a:gdLst/>
            <a:ahLst/>
            <a:cxnLst/>
            <a:rect r="r" b="b" t="t" l="l"/>
            <a:pathLst>
              <a:path h="4811974" w="5246604">
                <a:moveTo>
                  <a:pt x="0" y="0"/>
                </a:moveTo>
                <a:lnTo>
                  <a:pt x="5246604" y="0"/>
                </a:lnTo>
                <a:lnTo>
                  <a:pt x="5246604" y="4811974"/>
                </a:lnTo>
                <a:lnTo>
                  <a:pt x="0" y="4811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6437" y="6251"/>
            <a:ext cx="9423935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Algoritmos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6185" y="1833953"/>
            <a:ext cx="15715630" cy="3036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13"/>
              </a:lnSpc>
            </a:pPr>
            <a:r>
              <a:rPr lang="en-US" sz="858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Funções e Passagem de Parâmetros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44677" y="9469645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495565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736219" y="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62252" y="6231732"/>
            <a:ext cx="11763497" cy="196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5552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Pra que serve? Onde Utilizar? Parâmetros??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31598" y="-1625069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3"/>
                </a:lnTo>
                <a:lnTo>
                  <a:pt x="0" y="3616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9213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53794" y="69916"/>
            <a:ext cx="12967235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Função e Parâmetros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9016" y="2495023"/>
            <a:ext cx="15631684" cy="219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Funções são blocos de código que executam uma tarefa específica. Permitem modularizar o programa e evitar repetição.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9016" y="5236032"/>
            <a:ext cx="629581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Sem Parâmetros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96715" y="5161234"/>
            <a:ext cx="6339873" cy="108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0"/>
              </a:lnSpc>
            </a:pPr>
            <a:r>
              <a:rPr lang="en-US" sz="6122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 Parâmetros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1673" y="7260865"/>
            <a:ext cx="5830286" cy="199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2"/>
              </a:lnSpc>
            </a:pPr>
            <a:r>
              <a:rPr lang="en-US" sz="563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 Multiplus Parâmetros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30745" y="7260865"/>
            <a:ext cx="5830286" cy="199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2"/>
              </a:lnSpc>
            </a:pPr>
            <a:r>
              <a:rPr lang="en-US" sz="563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Parâmetro Default (Padrão)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DAGu8rBPuWc</dc:identifier>
  <dcterms:modified xsi:type="dcterms:W3CDTF">2011-08-01T06:04:30Z</dcterms:modified>
  <cp:revision>1</cp:revision>
  <dc:title>ALGORITMOS E COMPLEXIDADE</dc:title>
</cp:coreProperties>
</file>