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Bubblebody Neue Bold" charset="1" panose="00000500000000000000"/>
      <p:regular r:id="rId31"/>
    </p:embeddedFont>
    <p:embeddedFont>
      <p:font typeface="Canva Sans Bold" charset="1" panose="020B0803030501040103"/>
      <p:regular r:id="rId32"/>
    </p:embeddedFont>
    <p:embeddedFont>
      <p:font typeface="Open Sans Bold" charset="1" panose="020B0806030504020204"/>
      <p:regular r:id="rId33"/>
    </p:embeddedFont>
    <p:embeddedFont>
      <p:font typeface="Canva Sans" charset="1" panose="020B0503030501040103"/>
      <p:regular r:id="rId34"/>
    </p:embeddedFont>
    <p:embeddedFont>
      <p:font typeface="Canva Sans Bold Italics" charset="1" panose="020B0803030501040103"/>
      <p:regular r:id="rId35"/>
    </p:embeddedFont>
    <p:embeddedFont>
      <p:font typeface="Bubblebody Neue" charset="1" panose="000005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5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youtu.be/0PwFwqiNfAI" TargetMode="External" Type="http://schemas.openxmlformats.org/officeDocument/2006/relationships/hyperlink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https://colab.research.google.com/drive/1s-CeKi1nsDIvT-3Gl-leL7X1PVf06ntC?usp=sharing" TargetMode="External" Type="http://schemas.openxmlformats.org/officeDocument/2006/relationships/hyperlink"/><Relationship Id="rId9" Target="https://colab.research.google.com/drive/1s-CeKi1nsDIvT-3Gl-leL7X1PVf06ntC?usp=sharing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https://colab.research.google.com/drive/1LTXfRldlCm94sSaMOvBdnvKGA3A6U4cf?usp=sharin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4404" y="9059173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4404" y="10287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48181">
            <a:off x="-8467734" y="864534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79" y="0"/>
                </a:lnTo>
                <a:lnTo>
                  <a:pt x="12679979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300606" y="32772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7"/>
                </a:lnTo>
                <a:lnTo>
                  <a:pt x="0" y="3066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771918">
            <a:off x="13655529" y="1749479"/>
            <a:ext cx="12679980" cy="12679980"/>
          </a:xfrm>
          <a:custGeom>
            <a:avLst/>
            <a:gdLst/>
            <a:ahLst/>
            <a:cxnLst/>
            <a:rect r="r" b="b" t="t" l="l"/>
            <a:pathLst>
              <a:path h="12679980" w="12679980">
                <a:moveTo>
                  <a:pt x="0" y="0"/>
                </a:moveTo>
                <a:lnTo>
                  <a:pt x="12679980" y="0"/>
                </a:lnTo>
                <a:lnTo>
                  <a:pt x="12679980" y="12679980"/>
                </a:lnTo>
                <a:lnTo>
                  <a:pt x="0" y="12679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23081" y="655607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95392">
            <a:off x="14585011" y="1225779"/>
            <a:ext cx="3498039" cy="2279816"/>
          </a:xfrm>
          <a:custGeom>
            <a:avLst/>
            <a:gdLst/>
            <a:ahLst/>
            <a:cxnLst/>
            <a:rect r="r" b="b" t="t" l="l"/>
            <a:pathLst>
              <a:path h="2279816" w="3498039">
                <a:moveTo>
                  <a:pt x="0" y="0"/>
                </a:moveTo>
                <a:lnTo>
                  <a:pt x="3498038" y="0"/>
                </a:lnTo>
                <a:lnTo>
                  <a:pt x="3498038" y="2279816"/>
                </a:lnTo>
                <a:lnTo>
                  <a:pt x="0" y="2279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02576">
            <a:off x="341431" y="6808442"/>
            <a:ext cx="4012579" cy="2964292"/>
          </a:xfrm>
          <a:custGeom>
            <a:avLst/>
            <a:gdLst/>
            <a:ahLst/>
            <a:cxnLst/>
            <a:rect r="r" b="b" t="t" l="l"/>
            <a:pathLst>
              <a:path h="2964292" w="4012579">
                <a:moveTo>
                  <a:pt x="0" y="0"/>
                </a:moveTo>
                <a:lnTo>
                  <a:pt x="4012579" y="0"/>
                </a:lnTo>
                <a:lnTo>
                  <a:pt x="4012579" y="2964292"/>
                </a:lnTo>
                <a:lnTo>
                  <a:pt x="0" y="29642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18314" y="2903065"/>
            <a:ext cx="12251371" cy="1515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8"/>
              </a:lnSpc>
            </a:pPr>
            <a:r>
              <a:rPr lang="en-US" b="true" sz="8634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ANÁLISE DE ALGORITMO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18314" y="4773557"/>
            <a:ext cx="12560957" cy="132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0"/>
              </a:lnSpc>
            </a:pPr>
            <a:r>
              <a:rPr lang="en-US" b="true" sz="7443">
                <a:solidFill>
                  <a:srgbClr val="2D8BBA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57661" y="7897956"/>
            <a:ext cx="2172679" cy="56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6"/>
              </a:lnSpc>
            </a:pPr>
            <a:r>
              <a:rPr lang="en-US" sz="3304" b="true">
                <a:solidFill>
                  <a:srgbClr val="A2DFD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Aula 02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1848" y="3029384"/>
            <a:ext cx="14573925" cy="7099316"/>
          </a:xfrm>
          <a:custGeom>
            <a:avLst/>
            <a:gdLst/>
            <a:ahLst/>
            <a:cxnLst/>
            <a:rect r="r" b="b" t="t" l="l"/>
            <a:pathLst>
              <a:path h="7099316" w="14573925">
                <a:moveTo>
                  <a:pt x="0" y="0"/>
                </a:moveTo>
                <a:lnTo>
                  <a:pt x="14573925" y="0"/>
                </a:lnTo>
                <a:lnTo>
                  <a:pt x="14573925" y="7099315"/>
                </a:lnTo>
                <a:lnTo>
                  <a:pt x="0" y="70993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0116" y="1723498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Sequência de Fibonacci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0509" y="925830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0937" y="3315462"/>
            <a:ext cx="17286127" cy="5857498"/>
          </a:xfrm>
          <a:custGeom>
            <a:avLst/>
            <a:gdLst/>
            <a:ahLst/>
            <a:cxnLst/>
            <a:rect r="r" b="b" t="t" l="l"/>
            <a:pathLst>
              <a:path h="5857498" w="17286127">
                <a:moveTo>
                  <a:pt x="0" y="0"/>
                </a:moveTo>
                <a:lnTo>
                  <a:pt x="17286126" y="0"/>
                </a:lnTo>
                <a:lnTo>
                  <a:pt x="17286126" y="5857498"/>
                </a:lnTo>
                <a:lnTo>
                  <a:pt x="0" y="5857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0116" y="1723498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Soma dos primeiros n inteiros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97042" y="2932437"/>
            <a:ext cx="17259300" cy="6854757"/>
          </a:xfrm>
          <a:custGeom>
            <a:avLst/>
            <a:gdLst/>
            <a:ahLst/>
            <a:cxnLst/>
            <a:rect r="r" b="b" t="t" l="l"/>
            <a:pathLst>
              <a:path h="6854757" w="17259300">
                <a:moveTo>
                  <a:pt x="0" y="0"/>
                </a:moveTo>
                <a:lnTo>
                  <a:pt x="17259300" y="0"/>
                </a:lnTo>
                <a:lnTo>
                  <a:pt x="17259300" y="6854758"/>
                </a:lnTo>
                <a:lnTo>
                  <a:pt x="0" y="68547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0116" y="1723498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Conversão Decimal → Binário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10509" y="9510324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309" y="3295067"/>
            <a:ext cx="17630244" cy="5442052"/>
          </a:xfrm>
          <a:custGeom>
            <a:avLst/>
            <a:gdLst/>
            <a:ahLst/>
            <a:cxnLst/>
            <a:rect r="r" b="b" t="t" l="l"/>
            <a:pathLst>
              <a:path h="5442052" w="17630244">
                <a:moveTo>
                  <a:pt x="0" y="0"/>
                </a:moveTo>
                <a:lnTo>
                  <a:pt x="17630244" y="0"/>
                </a:lnTo>
                <a:lnTo>
                  <a:pt x="17630244" y="5442053"/>
                </a:lnTo>
                <a:lnTo>
                  <a:pt x="0" y="54420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30116" y="1723498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Torre de Hanói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4404" y="9059173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9909" y="2304919"/>
            <a:ext cx="13477804" cy="5421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Limitações, Complexidade e Quando Não Usar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24926" y="409010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Torre de Hanói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9214" y="9059173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05343"/>
            <a:ext cx="16663084" cy="3253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Complexidade temporal: </a:t>
            </a:r>
            <a:r>
              <a:rPr lang="en-US" sz="6148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alguns algoritmos recursivos são exponenciais (ex: Fibonacci ingênuo).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216" y="6368476"/>
            <a:ext cx="17095568" cy="2167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Complexidade espacial: </a:t>
            </a:r>
            <a:r>
              <a:rPr lang="en-US" sz="6148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uso da pilha de chamadas pode causar stack overflow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4926" y="409010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Complexidade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2695" y="981114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732309"/>
            <a:ext cx="16663084" cy="2167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Complexidade temporal: </a:t>
            </a:r>
            <a:r>
              <a:rPr lang="en-US" sz="6148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alguns algoritmos recursivos são exponenciais (ex: Fibonacci).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263701"/>
            <a:ext cx="16230600" cy="2659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8"/>
              </a:lnSpc>
            </a:pPr>
            <a:r>
              <a:rPr lang="en-US" sz="5027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Memorização: </a:t>
            </a:r>
            <a:r>
              <a:rPr lang="en-US" sz="5027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armazenar resultados já calculados).</a:t>
            </a:r>
          </a:p>
          <a:p>
            <a:pPr algn="l">
              <a:lnSpc>
                <a:spcPts val="7038"/>
              </a:lnSpc>
            </a:pPr>
            <a:r>
              <a:rPr lang="en-US" sz="5027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Recursão de cauda : </a:t>
            </a:r>
            <a:r>
              <a:rPr lang="en-US" sz="5027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(não otimizada em Python, mas útil em outras linguagens).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24926" y="409010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Quando Evitar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24926" y="4910021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Otimização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2695" y="981114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51240" y="7678783"/>
            <a:ext cx="2173981" cy="1910386"/>
          </a:xfrm>
          <a:custGeom>
            <a:avLst/>
            <a:gdLst/>
            <a:ahLst/>
            <a:cxnLst/>
            <a:rect r="r" b="b" t="t" l="l"/>
            <a:pathLst>
              <a:path h="1910386" w="2173981">
                <a:moveTo>
                  <a:pt x="0" y="0"/>
                </a:moveTo>
                <a:lnTo>
                  <a:pt x="2173981" y="0"/>
                </a:lnTo>
                <a:lnTo>
                  <a:pt x="2173981" y="1910385"/>
                </a:lnTo>
                <a:lnTo>
                  <a:pt x="0" y="19103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48071" y="1964645"/>
            <a:ext cx="15174220" cy="4780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60"/>
              </a:lnSpc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Imagina que você tem uma missão num jogo: abrir um baú misterioso que está trancado.</a:t>
            </a:r>
          </a:p>
          <a:p>
            <a:pPr algn="just">
              <a:lnSpc>
                <a:spcPts val="2960"/>
              </a:lnSpc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 única pista que você tem é um bilhete que diz: "A chave para este baú está dentro de um baú idêntico a este, só que um pouco menor".</a:t>
            </a:r>
          </a:p>
          <a:p>
            <a:pPr algn="just">
              <a:lnSpc>
                <a:spcPts val="2960"/>
              </a:lnSpc>
            </a:pPr>
          </a:p>
          <a:p>
            <a:pPr algn="just">
              <a:lnSpc>
                <a:spcPts val="2960"/>
              </a:lnSpc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Então, o que você faz?</a:t>
            </a:r>
          </a:p>
          <a:p>
            <a:pPr algn="just">
              <a:lnSpc>
                <a:spcPts val="2960"/>
              </a:lnSpc>
            </a:pPr>
          </a:p>
          <a:p>
            <a:pPr algn="just" marL="456539" indent="-228269" lvl="1">
              <a:lnSpc>
                <a:spcPts val="2960"/>
              </a:lnSpc>
              <a:buFont typeface="Arial"/>
              <a:buChar char="•"/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Você se depara com o Baú Grande.</a:t>
            </a:r>
          </a:p>
          <a:p>
            <a:pPr algn="just" marL="456539" indent="-228269" lvl="1">
              <a:lnSpc>
                <a:spcPts val="2960"/>
              </a:lnSpc>
              <a:buFont typeface="Arial"/>
              <a:buChar char="•"/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Para abri-lo, você precisa da chave que está no Baú Médio.</a:t>
            </a:r>
          </a:p>
          <a:p>
            <a:pPr algn="just" marL="456539" indent="-228269" lvl="1">
              <a:lnSpc>
                <a:spcPts val="2960"/>
              </a:lnSpc>
              <a:buFont typeface="Arial"/>
              <a:buChar char="•"/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Para abrir o Baú Médio, você precisa da chave que está no Baú Pequeno.</a:t>
            </a:r>
          </a:p>
          <a:p>
            <a:pPr algn="just" marL="456539" indent="-228269" lvl="1">
              <a:lnSpc>
                <a:spcPts val="2960"/>
              </a:lnSpc>
              <a:buFont typeface="Arial"/>
              <a:buChar char="•"/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Você finalmente abre o Baú Pequeno e, dentro dele, encontra a chave final!</a:t>
            </a:r>
          </a:p>
          <a:p>
            <a:pPr algn="just">
              <a:lnSpc>
                <a:spcPts val="2960"/>
              </a:lnSpc>
            </a:pPr>
          </a:p>
          <a:p>
            <a:pPr algn="just">
              <a:lnSpc>
                <a:spcPts val="2960"/>
              </a:lnSpc>
            </a:pPr>
            <a:r>
              <a:rPr lang="en-US" sz="211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Agora você faz o caminho de volta: usa a chave final para abrir o Baú Pequeno, pega a chave de dentro dele para abrir o Baú Médio, e assim por diante, até abrir o Baú Grande original.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441035" y="8166897"/>
            <a:ext cx="1606034" cy="1411302"/>
          </a:xfrm>
          <a:custGeom>
            <a:avLst/>
            <a:gdLst/>
            <a:ahLst/>
            <a:cxnLst/>
            <a:rect r="r" b="b" t="t" l="l"/>
            <a:pathLst>
              <a:path h="1411302" w="1606034">
                <a:moveTo>
                  <a:pt x="0" y="0"/>
                </a:moveTo>
                <a:lnTo>
                  <a:pt x="1606033" y="0"/>
                </a:lnTo>
                <a:lnTo>
                  <a:pt x="1606033" y="1411302"/>
                </a:lnTo>
                <a:lnTo>
                  <a:pt x="0" y="1411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61818" y="8633975"/>
            <a:ext cx="1017652" cy="894262"/>
          </a:xfrm>
          <a:custGeom>
            <a:avLst/>
            <a:gdLst/>
            <a:ahLst/>
            <a:cxnLst/>
            <a:rect r="r" b="b" t="t" l="l"/>
            <a:pathLst>
              <a:path h="894262" w="1017652">
                <a:moveTo>
                  <a:pt x="0" y="0"/>
                </a:moveTo>
                <a:lnTo>
                  <a:pt x="1017653" y="0"/>
                </a:lnTo>
                <a:lnTo>
                  <a:pt x="1017653" y="894262"/>
                </a:lnTo>
                <a:lnTo>
                  <a:pt x="0" y="8942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54652" y="7866612"/>
            <a:ext cx="2256951" cy="767363"/>
          </a:xfrm>
          <a:custGeom>
            <a:avLst/>
            <a:gdLst/>
            <a:ahLst/>
            <a:cxnLst/>
            <a:rect r="r" b="b" t="t" l="l"/>
            <a:pathLst>
              <a:path h="767363" w="2256951">
                <a:moveTo>
                  <a:pt x="0" y="0"/>
                </a:moveTo>
                <a:lnTo>
                  <a:pt x="2256951" y="0"/>
                </a:lnTo>
                <a:lnTo>
                  <a:pt x="2256951" y="767363"/>
                </a:lnTo>
                <a:lnTo>
                  <a:pt x="0" y="767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5282" y="275829"/>
            <a:ext cx="13355365" cy="99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70"/>
              </a:lnSpc>
            </a:pPr>
            <a:r>
              <a:rPr lang="en-US" sz="5621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 de Forma Simples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780493" y="8105185"/>
            <a:ext cx="2256951" cy="767363"/>
          </a:xfrm>
          <a:custGeom>
            <a:avLst/>
            <a:gdLst/>
            <a:ahLst/>
            <a:cxnLst/>
            <a:rect r="r" b="b" t="t" l="l"/>
            <a:pathLst>
              <a:path h="767363" w="2256951">
                <a:moveTo>
                  <a:pt x="0" y="0"/>
                </a:moveTo>
                <a:lnTo>
                  <a:pt x="2256951" y="0"/>
                </a:lnTo>
                <a:lnTo>
                  <a:pt x="2256951" y="767363"/>
                </a:lnTo>
                <a:lnTo>
                  <a:pt x="0" y="767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2695" y="981114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51240" y="7678783"/>
            <a:ext cx="2173981" cy="1910386"/>
          </a:xfrm>
          <a:custGeom>
            <a:avLst/>
            <a:gdLst/>
            <a:ahLst/>
            <a:cxnLst/>
            <a:rect r="r" b="b" t="t" l="l"/>
            <a:pathLst>
              <a:path h="1910386" w="2173981">
                <a:moveTo>
                  <a:pt x="0" y="0"/>
                </a:moveTo>
                <a:lnTo>
                  <a:pt x="2173981" y="0"/>
                </a:lnTo>
                <a:lnTo>
                  <a:pt x="2173981" y="1910385"/>
                </a:lnTo>
                <a:lnTo>
                  <a:pt x="0" y="19103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8803" y="3474417"/>
            <a:ext cx="16030497" cy="334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36"/>
              </a:lnSpc>
            </a:pPr>
            <a:r>
              <a:rPr lang="en-US" sz="4740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Recursividade é quando uma função, para resolver um problema, chama a si mesma com uma versão um pouco mais simples do problema, até encontrar um caso tão fácil que ela consegue resolver sem precisar de ajuda.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441035" y="8166897"/>
            <a:ext cx="1606034" cy="1411302"/>
          </a:xfrm>
          <a:custGeom>
            <a:avLst/>
            <a:gdLst/>
            <a:ahLst/>
            <a:cxnLst/>
            <a:rect r="r" b="b" t="t" l="l"/>
            <a:pathLst>
              <a:path h="1411302" w="1606034">
                <a:moveTo>
                  <a:pt x="0" y="0"/>
                </a:moveTo>
                <a:lnTo>
                  <a:pt x="1606033" y="0"/>
                </a:lnTo>
                <a:lnTo>
                  <a:pt x="1606033" y="1411302"/>
                </a:lnTo>
                <a:lnTo>
                  <a:pt x="0" y="1411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61818" y="8633975"/>
            <a:ext cx="1017652" cy="894262"/>
          </a:xfrm>
          <a:custGeom>
            <a:avLst/>
            <a:gdLst/>
            <a:ahLst/>
            <a:cxnLst/>
            <a:rect r="r" b="b" t="t" l="l"/>
            <a:pathLst>
              <a:path h="894262" w="1017652">
                <a:moveTo>
                  <a:pt x="0" y="0"/>
                </a:moveTo>
                <a:lnTo>
                  <a:pt x="1017653" y="0"/>
                </a:lnTo>
                <a:lnTo>
                  <a:pt x="1017653" y="894262"/>
                </a:lnTo>
                <a:lnTo>
                  <a:pt x="0" y="8942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54652" y="7866612"/>
            <a:ext cx="2256951" cy="767363"/>
          </a:xfrm>
          <a:custGeom>
            <a:avLst/>
            <a:gdLst/>
            <a:ahLst/>
            <a:cxnLst/>
            <a:rect r="r" b="b" t="t" l="l"/>
            <a:pathLst>
              <a:path h="767363" w="2256951">
                <a:moveTo>
                  <a:pt x="0" y="0"/>
                </a:moveTo>
                <a:lnTo>
                  <a:pt x="2256951" y="0"/>
                </a:lnTo>
                <a:lnTo>
                  <a:pt x="2256951" y="767363"/>
                </a:lnTo>
                <a:lnTo>
                  <a:pt x="0" y="767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25221" y="228204"/>
            <a:ext cx="8667811" cy="2498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67"/>
              </a:lnSpc>
            </a:pPr>
            <a:r>
              <a:rPr lang="en-US" sz="80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</a:t>
            </a:r>
          </a:p>
          <a:p>
            <a:pPr algn="ctr">
              <a:lnSpc>
                <a:spcPts val="8327"/>
              </a:lnSpc>
            </a:pPr>
            <a:r>
              <a:rPr lang="en-US" sz="59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Definição Simples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780493" y="8105185"/>
            <a:ext cx="2256951" cy="767363"/>
          </a:xfrm>
          <a:custGeom>
            <a:avLst/>
            <a:gdLst/>
            <a:ahLst/>
            <a:cxnLst/>
            <a:rect r="r" b="b" t="t" l="l"/>
            <a:pathLst>
              <a:path h="767363" w="2256951">
                <a:moveTo>
                  <a:pt x="0" y="0"/>
                </a:moveTo>
                <a:lnTo>
                  <a:pt x="2256951" y="0"/>
                </a:lnTo>
                <a:lnTo>
                  <a:pt x="2256951" y="767363"/>
                </a:lnTo>
                <a:lnTo>
                  <a:pt x="0" y="76736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2695" y="981114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6402" y="2622202"/>
            <a:ext cx="17095485" cy="7896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14"/>
              </a:lnSpc>
            </a:pPr>
            <a:r>
              <a:rPr lang="en-US" sz="372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Toda função recursiva precisa de duas coisas, senão ela entra em um loop infinito e quebra o programa (como se existissem baús infinitos!).</a:t>
            </a:r>
          </a:p>
          <a:p>
            <a:pPr algn="just">
              <a:lnSpc>
                <a:spcPts val="5214"/>
              </a:lnSpc>
            </a:pPr>
          </a:p>
          <a:p>
            <a:pPr algn="just">
              <a:lnSpc>
                <a:spcPts val="5214"/>
              </a:lnSpc>
            </a:pPr>
            <a:r>
              <a:rPr lang="en-US" sz="3724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 Caso Base (A chave final):</a:t>
            </a:r>
            <a:r>
              <a:rPr lang="en-US" sz="372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É a condição de parada. O problema ficou tão simples que a função consegue responder na hora, sem precisar se chamar de novo. No nosso exemplo, foi encontrar a chave no último baú.</a:t>
            </a:r>
          </a:p>
          <a:p>
            <a:pPr algn="just">
              <a:lnSpc>
                <a:spcPts val="5214"/>
              </a:lnSpc>
            </a:pPr>
          </a:p>
          <a:p>
            <a:pPr algn="just">
              <a:lnSpc>
                <a:spcPts val="5214"/>
              </a:lnSpc>
            </a:pPr>
            <a:r>
              <a:rPr lang="en-US" sz="3724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 Passo Recursivo (Abrir um baú para achar outro):</a:t>
            </a:r>
            <a:r>
              <a:rPr lang="en-US" sz="3724">
                <a:solidFill>
                  <a:srgbClr val="000000"/>
                </a:solidFill>
                <a:latin typeface="Bubblebody Neue"/>
                <a:ea typeface="Bubblebody Neue"/>
                <a:cs typeface="Bubblebody Neue"/>
                <a:sym typeface="Bubblebody Neue"/>
              </a:rPr>
              <a:t> É a parte onde a função chama a si mesma para resolver uma parte menor do problema. "Para contar de 5 até 0, primeiro eu conto de 4 até 0".</a:t>
            </a:r>
          </a:p>
          <a:p>
            <a:pPr algn="just">
              <a:lnSpc>
                <a:spcPts val="5214"/>
              </a:lnSpc>
            </a:pPr>
          </a:p>
          <a:p>
            <a:pPr algn="just">
              <a:lnSpc>
                <a:spcPts val="521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725221" y="523479"/>
            <a:ext cx="8667811" cy="185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8"/>
              </a:lnSpc>
            </a:pPr>
            <a:r>
              <a:rPr lang="en-US" sz="80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</a:t>
            </a:r>
          </a:p>
          <a:p>
            <a:pPr algn="ctr">
              <a:lnSpc>
                <a:spcPts val="6007"/>
              </a:lnSpc>
            </a:pPr>
            <a:r>
              <a:rPr lang="en-US" sz="59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Regra de Ouro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274B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416735">
            <a:off x="-925049" y="-113147"/>
            <a:ext cx="2736219" cy="1533394"/>
          </a:xfrm>
          <a:custGeom>
            <a:avLst/>
            <a:gdLst/>
            <a:ahLst/>
            <a:cxnLst/>
            <a:rect r="r" b="b" t="t" l="l"/>
            <a:pathLst>
              <a:path h="1533394" w="2736219">
                <a:moveTo>
                  <a:pt x="0" y="0"/>
                </a:moveTo>
                <a:lnTo>
                  <a:pt x="2736219" y="0"/>
                </a:lnTo>
                <a:lnTo>
                  <a:pt x="2736219" y="1533394"/>
                </a:lnTo>
                <a:lnTo>
                  <a:pt x="0" y="1533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336185">
            <a:off x="16575876" y="8969161"/>
            <a:ext cx="2756569" cy="1544798"/>
          </a:xfrm>
          <a:custGeom>
            <a:avLst/>
            <a:gdLst/>
            <a:ahLst/>
            <a:cxnLst/>
            <a:rect r="r" b="b" t="t" l="l"/>
            <a:pathLst>
              <a:path h="1544798" w="2756569">
                <a:moveTo>
                  <a:pt x="0" y="0"/>
                </a:moveTo>
                <a:lnTo>
                  <a:pt x="2756569" y="0"/>
                </a:lnTo>
                <a:lnTo>
                  <a:pt x="2756569" y="1544798"/>
                </a:lnTo>
                <a:lnTo>
                  <a:pt x="0" y="15447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90313" y="2636422"/>
            <a:ext cx="14006338" cy="340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7"/>
              </a:lnSpc>
            </a:pPr>
            <a:r>
              <a:rPr lang="en-US" b="true" sz="10506">
                <a:solidFill>
                  <a:srgbClr val="FFFDF9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RESOLUÇÃO DA ATIVIDADE AULA I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9530" y="9836441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5708" y="2497648"/>
            <a:ext cx="17747890" cy="7789352"/>
          </a:xfrm>
          <a:custGeom>
            <a:avLst/>
            <a:gdLst/>
            <a:ahLst/>
            <a:cxnLst/>
            <a:rect r="r" b="b" t="t" l="l"/>
            <a:pathLst>
              <a:path h="7789352" w="17747890">
                <a:moveTo>
                  <a:pt x="0" y="0"/>
                </a:moveTo>
                <a:lnTo>
                  <a:pt x="17747890" y="0"/>
                </a:lnTo>
                <a:lnTo>
                  <a:pt x="17747890" y="7789352"/>
                </a:lnTo>
                <a:lnTo>
                  <a:pt x="0" y="77893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25221" y="523479"/>
            <a:ext cx="8667811" cy="185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8"/>
              </a:lnSpc>
            </a:pPr>
            <a:r>
              <a:rPr lang="en-US" sz="80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</a:t>
            </a:r>
          </a:p>
          <a:p>
            <a:pPr algn="ctr">
              <a:lnSpc>
                <a:spcPts val="6007"/>
              </a:lnSpc>
            </a:pPr>
            <a:r>
              <a:rPr lang="en-US" sz="59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Contagem Regressiva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89530" y="9836441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16658" y="-1808377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70844" y="-1114690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1594" y="2955183"/>
            <a:ext cx="15659465" cy="5734452"/>
          </a:xfrm>
          <a:custGeom>
            <a:avLst/>
            <a:gdLst/>
            <a:ahLst/>
            <a:cxnLst/>
            <a:rect r="r" b="b" t="t" l="l"/>
            <a:pathLst>
              <a:path h="5734452" w="15659465">
                <a:moveTo>
                  <a:pt x="0" y="0"/>
                </a:moveTo>
                <a:lnTo>
                  <a:pt x="15659466" y="0"/>
                </a:lnTo>
                <a:lnTo>
                  <a:pt x="15659466" y="5734452"/>
                </a:lnTo>
                <a:lnTo>
                  <a:pt x="0" y="57344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25221" y="523479"/>
            <a:ext cx="8667811" cy="1854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8"/>
              </a:lnSpc>
            </a:pPr>
            <a:r>
              <a:rPr lang="en-US" sz="80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</a:t>
            </a:r>
          </a:p>
          <a:p>
            <a:pPr algn="ctr">
              <a:lnSpc>
                <a:spcPts val="6007"/>
              </a:lnSpc>
            </a:pPr>
            <a:r>
              <a:rPr lang="en-US" sz="59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Contagem Regressiva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1516" y="8020446"/>
            <a:ext cx="1859026" cy="755229"/>
          </a:xfrm>
          <a:custGeom>
            <a:avLst/>
            <a:gdLst/>
            <a:ahLst/>
            <a:cxnLst/>
            <a:rect r="r" b="b" t="t" l="l"/>
            <a:pathLst>
              <a:path h="755229" w="1859026">
                <a:moveTo>
                  <a:pt x="0" y="0"/>
                </a:moveTo>
                <a:lnTo>
                  <a:pt x="1859026" y="0"/>
                </a:lnTo>
                <a:lnTo>
                  <a:pt x="1859026" y="755230"/>
                </a:lnTo>
                <a:lnTo>
                  <a:pt x="0" y="7552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96652" y="7901165"/>
            <a:ext cx="4363159" cy="86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7"/>
              </a:lnSpc>
            </a:pPr>
            <a:r>
              <a:rPr lang="en-US" sz="4912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4912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4912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0867" y="2735781"/>
            <a:ext cx="14606265" cy="152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3"/>
              </a:lnSpc>
            </a:pPr>
            <a:r>
              <a:rPr lang="en-US" b="true" sz="8931" u="sng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8" tooltip="https://colab.research.google.com/drive/1s-CeKi1nsDIvT-3Gl-leL7X1PVf06ntC?usp=sharing"/>
              </a:rPr>
              <a:t>Recursividade </a:t>
            </a:r>
            <a:r>
              <a:rPr lang="en-US" b="true" sz="8931" i="true" u="sng">
                <a:solidFill>
                  <a:srgbClr val="526DC1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  <a:hlinkClick r:id="rId9" tooltip="https://colab.research.google.com/drive/1s-CeKi1nsDIvT-3Gl-leL7X1PVf06ntC?usp=sharing"/>
              </a:rPr>
              <a:t>- on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30194" y="9067565"/>
            <a:ext cx="3752598" cy="69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exemplo acima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3903" y="605440"/>
            <a:ext cx="12370400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6943A4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Ampliando</a:t>
            </a: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Conhecimento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115045"/>
            <a:ext cx="16045211" cy="1525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3"/>
              </a:lnSpc>
            </a:pPr>
            <a:r>
              <a:rPr lang="en-US" b="true" sz="8931" u="sng">
                <a:solidFill>
                  <a:srgbClr val="526DC1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10" tooltip="https://youtu.be/0PwFwqiNfAI"/>
              </a:rPr>
              <a:t>Recursividade </a:t>
            </a:r>
            <a:r>
              <a:rPr lang="en-US" sz="8931">
                <a:solidFill>
                  <a:srgbClr val="526DC1"/>
                </a:solidFill>
                <a:latin typeface="Canva Sans"/>
                <a:ea typeface="Canva Sans"/>
                <a:cs typeface="Canva Sans"/>
                <a:sym typeface="Canva Sans"/>
              </a:rPr>
              <a:t>- </a:t>
            </a:r>
            <a:r>
              <a:rPr lang="en-US" sz="8931" i="true" b="true">
                <a:solidFill>
                  <a:srgbClr val="526DC1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On YouTube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912185" y="8024990"/>
            <a:ext cx="1859026" cy="755229"/>
          </a:xfrm>
          <a:custGeom>
            <a:avLst/>
            <a:gdLst/>
            <a:ahLst/>
            <a:cxnLst/>
            <a:rect r="r" b="b" t="t" l="l"/>
            <a:pathLst>
              <a:path h="755229" w="1859026">
                <a:moveTo>
                  <a:pt x="0" y="0"/>
                </a:moveTo>
                <a:lnTo>
                  <a:pt x="1859026" y="0"/>
                </a:lnTo>
                <a:lnTo>
                  <a:pt x="1859026" y="755229"/>
                </a:lnTo>
                <a:lnTo>
                  <a:pt x="0" y="755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2132" y="7591860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08084" y="6307648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957713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6604" y="7982675"/>
            <a:ext cx="6694793" cy="109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06"/>
              </a:lnSpc>
            </a:pPr>
            <a:r>
              <a:rPr lang="en-US" sz="63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Entrega no SAVA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7662" y="3044197"/>
            <a:ext cx="14912676" cy="296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07"/>
              </a:lnSpc>
            </a:pPr>
            <a:r>
              <a:rPr lang="en-US" sz="16790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1679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16790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14922" y="3129129"/>
            <a:ext cx="2152944" cy="60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4"/>
              </a:lnSpc>
            </a:pPr>
            <a:r>
              <a:rPr lang="en-US" sz="35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Atividade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65422" y="306430"/>
            <a:ext cx="6441974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TASK</a:t>
            </a:r>
            <a:r>
              <a:rPr lang="en-US" sz="7253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on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SAVA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8146" y="3079908"/>
            <a:ext cx="16188643" cy="3327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26363" indent="-513182" lvl="1">
              <a:lnSpc>
                <a:spcPts val="6655"/>
              </a:lnSpc>
              <a:buAutoNum type="arabicPeriod" startAt="1"/>
            </a:pPr>
            <a:r>
              <a:rPr lang="en-US" b="true" sz="47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recursiva para calcular o Máximo Divisor Comum (MDC);</a:t>
            </a:r>
          </a:p>
          <a:p>
            <a:pPr algn="just" marL="1026363" indent="-513182" lvl="1">
              <a:lnSpc>
                <a:spcPts val="6655"/>
              </a:lnSpc>
              <a:buAutoNum type="arabicPeriod" startAt="1"/>
            </a:pPr>
            <a:r>
              <a:rPr lang="en-US" b="true" sz="47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Função recursiva que inverte uma string;</a:t>
            </a:r>
          </a:p>
          <a:p>
            <a:pPr algn="just" marL="1026363" indent="-513182" lvl="1">
              <a:lnSpc>
                <a:spcPts val="6655"/>
              </a:lnSpc>
              <a:buAutoNum type="arabicPeriod" startAt="1"/>
            </a:pPr>
            <a:r>
              <a:rPr lang="en-US" b="true" sz="47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Resolver a Torre de Hanoi com 4 discos.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23013" y="7170338"/>
            <a:ext cx="6441974" cy="1273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54"/>
              </a:lnSpc>
            </a:pPr>
            <a:r>
              <a:rPr lang="en-US" sz="7253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via </a:t>
            </a:r>
            <a:r>
              <a:rPr lang="en-US" sz="7253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Colab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02757">
            <a:off x="16352255" y="-1810327"/>
            <a:ext cx="5882171" cy="2908241"/>
          </a:xfrm>
          <a:custGeom>
            <a:avLst/>
            <a:gdLst/>
            <a:ahLst/>
            <a:cxnLst/>
            <a:rect r="r" b="b" t="t" l="l"/>
            <a:pathLst>
              <a:path h="2908241" w="5882171">
                <a:moveTo>
                  <a:pt x="0" y="0"/>
                </a:moveTo>
                <a:lnTo>
                  <a:pt x="5882171" y="0"/>
                </a:lnTo>
                <a:lnTo>
                  <a:pt x="5882171" y="2908241"/>
                </a:lnTo>
                <a:lnTo>
                  <a:pt x="0" y="2908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67491">
            <a:off x="-2712784" y="-989278"/>
            <a:ext cx="4243045" cy="2377828"/>
          </a:xfrm>
          <a:custGeom>
            <a:avLst/>
            <a:gdLst/>
            <a:ahLst/>
            <a:cxnLst/>
            <a:rect r="r" b="b" t="t" l="l"/>
            <a:pathLst>
              <a:path h="2377828" w="4243045">
                <a:moveTo>
                  <a:pt x="0" y="0"/>
                </a:moveTo>
                <a:lnTo>
                  <a:pt x="4243044" y="0"/>
                </a:lnTo>
                <a:lnTo>
                  <a:pt x="4243044" y="2377828"/>
                </a:lnTo>
                <a:lnTo>
                  <a:pt x="0" y="237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22518" y="236473"/>
            <a:ext cx="9645959" cy="3364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5"/>
              </a:lnSpc>
            </a:pPr>
            <a:r>
              <a:rPr lang="en-US" sz="10860" b="true">
                <a:solidFill>
                  <a:srgbClr val="58B7FF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Torre</a:t>
            </a:r>
            <a:r>
              <a:rPr lang="en-US" sz="10860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 de </a:t>
            </a:r>
            <a:r>
              <a:rPr lang="en-US" sz="10860" b="true">
                <a:solidFill>
                  <a:srgbClr val="FF0013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Hanoi</a:t>
            </a:r>
          </a:p>
          <a:p>
            <a:pPr algn="ctr">
              <a:lnSpc>
                <a:spcPts val="11222"/>
              </a:lnSpc>
            </a:pPr>
            <a:r>
              <a:rPr lang="en-US" sz="8015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Regras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2789" y="4830998"/>
            <a:ext cx="16526511" cy="259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74162" indent="-537081" lvl="1">
              <a:lnSpc>
                <a:spcPts val="6965"/>
              </a:lnSpc>
              <a:buFont typeface="Arial"/>
              <a:buChar char="•"/>
            </a:pPr>
            <a:r>
              <a:rPr lang="en-US" b="true" sz="497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Mover apenas um disco por vez.</a:t>
            </a:r>
          </a:p>
          <a:p>
            <a:pPr algn="just" marL="1074162" indent="-537081" lvl="1">
              <a:lnSpc>
                <a:spcPts val="6965"/>
              </a:lnSpc>
              <a:buFont typeface="Arial"/>
              <a:buChar char="•"/>
            </a:pPr>
            <a:r>
              <a:rPr lang="en-US" b="true" sz="497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Um disco maior nunca pode ficar sobre um menor.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30194" y="9067565"/>
            <a:ext cx="3752598" cy="690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11"/>
              </a:lnSpc>
            </a:pPr>
            <a:r>
              <a:rPr lang="en-US" sz="400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exemplo acima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98716" y="2993474"/>
            <a:ext cx="12296700" cy="3773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9"/>
              </a:lnSpc>
            </a:pPr>
            <a:r>
              <a:rPr lang="en-US" b="true" sz="22120" u="sng">
                <a:solidFill>
                  <a:srgbClr val="6943A4"/>
                </a:solidFill>
                <a:latin typeface="Open Sans Bold"/>
                <a:ea typeface="Open Sans Bold"/>
                <a:cs typeface="Open Sans Bold"/>
                <a:sym typeface="Open Sans Bold"/>
                <a:hlinkClick r:id="rId8" tooltip="https://colab.research.google.com/drive/1LTXfRldlCm94sSaMOvBdnvKGA3A6U4cf?usp=sharing"/>
              </a:rPr>
              <a:t>Gabarito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4726" y="553296"/>
            <a:ext cx="9114692" cy="1498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7"/>
              </a:lnSpc>
            </a:pPr>
            <a:r>
              <a:rPr lang="en-US" sz="8476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Estrutura da Aula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720107" y="9597454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735730" y="-1320514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19450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9" y="0"/>
                </a:lnTo>
                <a:lnTo>
                  <a:pt x="5472439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680060"/>
            <a:ext cx="15598942" cy="639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Conceitos Fundamentais de Recursividade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Implementando Recursividade em Python;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Exemplos </a:t>
            </a: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Clássicos de Algoritmos Recursivos;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Limitações, Complexidade e Quando Não Usar Recursividade;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Exercícios Práticos Orientados;</a:t>
            </a:r>
          </a:p>
          <a:p>
            <a:pPr algn="l" marL="1114475" indent="-557238" lvl="1">
              <a:lnSpc>
                <a:spcPts val="7226"/>
              </a:lnSpc>
              <a:buFont typeface="Arial"/>
              <a:buChar char="•"/>
            </a:pPr>
            <a:r>
              <a:rPr lang="en-US" b="true" sz="5161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Discussão e Correção dos Exercícios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6268" y="184305"/>
            <a:ext cx="5889393" cy="2022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80"/>
              </a:lnSpc>
            </a:pPr>
            <a:r>
              <a:rPr lang="en-US" sz="11485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Objetivo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5489704" y="4881317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2" y="0"/>
                </a:lnTo>
                <a:lnTo>
                  <a:pt x="3539192" y="199126"/>
                </a:lnTo>
                <a:lnTo>
                  <a:pt x="0" y="19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05955" y="-1045531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676170" y="-495565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137" y="2876385"/>
            <a:ext cx="16330163" cy="638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Compreender o conceito de funções e modularização;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Implementar funções em Python usando parâmetros;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Diferenciar comportamento com variáveis imutáveis e mutáveis;</a:t>
            </a:r>
          </a:p>
          <a:p>
            <a:pPr algn="l" marL="1122523" indent="-561261" lvl="1">
              <a:lnSpc>
                <a:spcPts val="7278"/>
              </a:lnSpc>
              <a:buFont typeface="Arial"/>
              <a:buChar char="•"/>
            </a:pPr>
            <a:r>
              <a:rPr lang="en-US" b="true" sz="5199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Resolver problemas práticos aplicando funções.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070859"/>
            <a:ext cx="15631684" cy="145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90"/>
              </a:lnSpc>
            </a:pP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Um algoritmo ou função é recursivo quando faz </a:t>
            </a:r>
            <a:r>
              <a:rPr lang="en-US" b="true" sz="4207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chamada a si mesmo.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02244" y="1799698"/>
            <a:ext cx="6957555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Conceitos Básicos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989" y="2898154"/>
            <a:ext cx="4039897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7989" y="6878515"/>
            <a:ext cx="15631684" cy="219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8432" indent="-454216" lvl="1">
              <a:lnSpc>
                <a:spcPts val="5890"/>
              </a:lnSpc>
              <a:buFont typeface="Arial"/>
              <a:buChar char="•"/>
            </a:pP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Caso base: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condição que encerra a recursão.</a:t>
            </a:r>
          </a:p>
          <a:p>
            <a:pPr algn="just" marL="908432" indent="-454216" lvl="1">
              <a:lnSpc>
                <a:spcPts val="5890"/>
              </a:lnSpc>
              <a:buFont typeface="Arial"/>
              <a:buChar char="•"/>
            </a:pP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Passo recursivo: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chamada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 função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si mesm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 entrada menor/simplificada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624521"/>
            <a:ext cx="6476292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Estrutura Basica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45947" y="3858863"/>
            <a:ext cx="7707037" cy="2676872"/>
          </a:xfrm>
          <a:custGeom>
            <a:avLst/>
            <a:gdLst/>
            <a:ahLst/>
            <a:cxnLst/>
            <a:rect r="r" b="b" t="t" l="l"/>
            <a:pathLst>
              <a:path h="2676872" w="7707037">
                <a:moveTo>
                  <a:pt x="0" y="0"/>
                </a:moveTo>
                <a:lnTo>
                  <a:pt x="7707037" y="0"/>
                </a:lnTo>
                <a:lnTo>
                  <a:pt x="7707037" y="2676872"/>
                </a:lnTo>
                <a:lnTo>
                  <a:pt x="0" y="26768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02244" y="1799698"/>
            <a:ext cx="6957555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Conceitos Básicos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989" y="2898154"/>
            <a:ext cx="13264163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Recursividade na Matematica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4264" y="7884979"/>
            <a:ext cx="15631684" cy="1455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08432" indent="-454216" lvl="1">
              <a:lnSpc>
                <a:spcPts val="5890"/>
              </a:lnSpc>
              <a:buFont typeface="Arial"/>
              <a:buChar char="•"/>
            </a:pP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Direta: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função chama a si mesma diret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amente</a:t>
            </a: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just" marL="908432" indent="-454216" lvl="1">
              <a:lnSpc>
                <a:spcPts val="5890"/>
              </a:lnSpc>
              <a:buFont typeface="Arial"/>
              <a:buChar char="•"/>
            </a:pP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</a:t>
            </a:r>
            <a:r>
              <a:rPr lang="en-US" b="true" sz="420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direta: 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função A cham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B, que cham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A novamente</a:t>
            </a:r>
            <a:r>
              <a:rPr lang="en-US" sz="42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4974" y="6630985"/>
            <a:ext cx="8752321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Tipos de recursividade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830962"/>
            <a:ext cx="16293967" cy="4826498"/>
          </a:xfrm>
          <a:custGeom>
            <a:avLst/>
            <a:gdLst/>
            <a:ahLst/>
            <a:cxnLst/>
            <a:rect r="r" b="b" t="t" l="l"/>
            <a:pathLst>
              <a:path h="4826498" w="16293967">
                <a:moveTo>
                  <a:pt x="0" y="0"/>
                </a:moveTo>
                <a:lnTo>
                  <a:pt x="16293967" y="0"/>
                </a:lnTo>
                <a:lnTo>
                  <a:pt x="16293967" y="4826498"/>
                </a:lnTo>
                <a:lnTo>
                  <a:pt x="0" y="48264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1799" y="1942404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Estrutura básica em Python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316534">
            <a:off x="15886746" y="7916139"/>
            <a:ext cx="3539193" cy="199127"/>
          </a:xfrm>
          <a:custGeom>
            <a:avLst/>
            <a:gdLst/>
            <a:ahLst/>
            <a:cxnLst/>
            <a:rect r="r" b="b" t="t" l="l"/>
            <a:pathLst>
              <a:path h="199127" w="3539193">
                <a:moveTo>
                  <a:pt x="0" y="0"/>
                </a:moveTo>
                <a:lnTo>
                  <a:pt x="3539193" y="0"/>
                </a:lnTo>
                <a:lnTo>
                  <a:pt x="3539193" y="199127"/>
                </a:lnTo>
                <a:lnTo>
                  <a:pt x="0" y="1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45948" y="-1664656"/>
            <a:ext cx="7315200" cy="3616754"/>
          </a:xfrm>
          <a:custGeom>
            <a:avLst/>
            <a:gdLst/>
            <a:ahLst/>
            <a:cxnLst/>
            <a:rect r="r" b="b" t="t" l="l"/>
            <a:pathLst>
              <a:path h="3616754" w="7315200">
                <a:moveTo>
                  <a:pt x="0" y="0"/>
                </a:moveTo>
                <a:lnTo>
                  <a:pt x="7315200" y="0"/>
                </a:lnTo>
                <a:lnTo>
                  <a:pt x="7315200" y="3616754"/>
                </a:lnTo>
                <a:lnTo>
                  <a:pt x="0" y="3616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040765" y="-504694"/>
            <a:ext cx="5472439" cy="3066788"/>
          </a:xfrm>
          <a:custGeom>
            <a:avLst/>
            <a:gdLst/>
            <a:ahLst/>
            <a:cxnLst/>
            <a:rect r="r" b="b" t="t" l="l"/>
            <a:pathLst>
              <a:path h="3066788" w="5472439">
                <a:moveTo>
                  <a:pt x="0" y="0"/>
                </a:moveTo>
                <a:lnTo>
                  <a:pt x="5472438" y="0"/>
                </a:lnTo>
                <a:lnTo>
                  <a:pt x="5472438" y="3066788"/>
                </a:lnTo>
                <a:lnTo>
                  <a:pt x="0" y="3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8146" y="2998050"/>
            <a:ext cx="16851154" cy="6908673"/>
          </a:xfrm>
          <a:custGeom>
            <a:avLst/>
            <a:gdLst/>
            <a:ahLst/>
            <a:cxnLst/>
            <a:rect r="r" b="b" t="t" l="l"/>
            <a:pathLst>
              <a:path h="6908673" w="16851154">
                <a:moveTo>
                  <a:pt x="0" y="0"/>
                </a:moveTo>
                <a:lnTo>
                  <a:pt x="16851154" y="0"/>
                </a:lnTo>
                <a:lnTo>
                  <a:pt x="16851154" y="6908673"/>
                </a:lnTo>
                <a:lnTo>
                  <a:pt x="0" y="69086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99909" y="69916"/>
            <a:ext cx="13477804" cy="1805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65"/>
              </a:lnSpc>
            </a:pPr>
            <a:r>
              <a:rPr lang="en-US" sz="10189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Definições Recursivas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1799" y="1942404"/>
            <a:ext cx="10827768" cy="108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07"/>
              </a:lnSpc>
            </a:pPr>
            <a:r>
              <a:rPr lang="en-US" sz="6148" b="true">
                <a:solidFill>
                  <a:srgbClr val="593EA1"/>
                </a:solidFill>
                <a:latin typeface="Bubblebody Neue Bold"/>
                <a:ea typeface="Bubblebody Neue Bold"/>
                <a:cs typeface="Bubblebody Neue Bold"/>
                <a:sym typeface="Bubblebody Neue Bold"/>
              </a:rPr>
              <a:t>Fatorial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DAGu8rBPuWc</dc:identifier>
  <dcterms:modified xsi:type="dcterms:W3CDTF">2011-08-01T06:04:30Z</dcterms:modified>
  <cp:revision>1</cp:revision>
  <dc:title>ALGORITMOS E COMPLEXIDADE</dc:title>
</cp:coreProperties>
</file>