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Bubblebody Neue Bold" charset="1" panose="00000500000000000000"/>
      <p:regular r:id="rId27"/>
    </p:embeddedFont>
    <p:embeddedFont>
      <p:font typeface="Canva Sans Bold" charset="1" panose="020B0803030501040103"/>
      <p:regular r:id="rId28"/>
    </p:embeddedFont>
    <p:embeddedFont>
      <p:font typeface="Bubblebody Neue" charset="1" panose="00000500000000000000"/>
      <p:regular r:id="rId29"/>
    </p:embeddedFont>
    <p:embeddedFont>
      <p:font typeface="Canva Sans" charset="1" panose="020B0503030501040103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https://colab.research.google.com/drive/1v3ZIbgLDQbFevbGYtEzgvcM9-Jyf03K5?usp=sharing" TargetMode="External" Type="http://schemas.openxmlformats.org/officeDocument/2006/relationships/hyperlink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https://www.youtube.com/watch?v=5prE6Mz8Vh0" TargetMode="External" Type="http://schemas.openxmlformats.org/officeDocument/2006/relationships/hyperlink"/><Relationship Id="rId9" Target="https://www.youtube.com/watch?v=YAj1yE-LRKU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74404" y="9059173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74404" y="1028700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448181">
            <a:off x="-8467734" y="864534"/>
            <a:ext cx="12679980" cy="12679980"/>
          </a:xfrm>
          <a:custGeom>
            <a:avLst/>
            <a:gdLst/>
            <a:ahLst/>
            <a:cxnLst/>
            <a:rect r="r" b="b" t="t" l="l"/>
            <a:pathLst>
              <a:path h="12679980" w="12679980">
                <a:moveTo>
                  <a:pt x="0" y="0"/>
                </a:moveTo>
                <a:lnTo>
                  <a:pt x="12679979" y="0"/>
                </a:lnTo>
                <a:lnTo>
                  <a:pt x="12679979" y="12679980"/>
                </a:lnTo>
                <a:lnTo>
                  <a:pt x="0" y="12679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300606" y="327725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7"/>
                </a:lnTo>
                <a:lnTo>
                  <a:pt x="0" y="30667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771918">
            <a:off x="13655529" y="1749479"/>
            <a:ext cx="12679980" cy="12679980"/>
          </a:xfrm>
          <a:custGeom>
            <a:avLst/>
            <a:gdLst/>
            <a:ahLst/>
            <a:cxnLst/>
            <a:rect r="r" b="b" t="t" l="l"/>
            <a:pathLst>
              <a:path h="12679980" w="12679980">
                <a:moveTo>
                  <a:pt x="0" y="0"/>
                </a:moveTo>
                <a:lnTo>
                  <a:pt x="12679980" y="0"/>
                </a:lnTo>
                <a:lnTo>
                  <a:pt x="12679980" y="12679980"/>
                </a:lnTo>
                <a:lnTo>
                  <a:pt x="0" y="12679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23081" y="6556075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95392">
            <a:off x="14585011" y="1225779"/>
            <a:ext cx="3498039" cy="2279816"/>
          </a:xfrm>
          <a:custGeom>
            <a:avLst/>
            <a:gdLst/>
            <a:ahLst/>
            <a:cxnLst/>
            <a:rect r="r" b="b" t="t" l="l"/>
            <a:pathLst>
              <a:path h="2279816" w="3498039">
                <a:moveTo>
                  <a:pt x="0" y="0"/>
                </a:moveTo>
                <a:lnTo>
                  <a:pt x="3498038" y="0"/>
                </a:lnTo>
                <a:lnTo>
                  <a:pt x="3498038" y="2279816"/>
                </a:lnTo>
                <a:lnTo>
                  <a:pt x="0" y="22798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02576">
            <a:off x="341431" y="6808442"/>
            <a:ext cx="4012579" cy="2964292"/>
          </a:xfrm>
          <a:custGeom>
            <a:avLst/>
            <a:gdLst/>
            <a:ahLst/>
            <a:cxnLst/>
            <a:rect r="r" b="b" t="t" l="l"/>
            <a:pathLst>
              <a:path h="2964292" w="4012579">
                <a:moveTo>
                  <a:pt x="0" y="0"/>
                </a:moveTo>
                <a:lnTo>
                  <a:pt x="4012579" y="0"/>
                </a:lnTo>
                <a:lnTo>
                  <a:pt x="4012579" y="2964292"/>
                </a:lnTo>
                <a:lnTo>
                  <a:pt x="0" y="296429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018314" y="2903065"/>
            <a:ext cx="12251371" cy="151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88"/>
              </a:lnSpc>
            </a:pPr>
            <a:r>
              <a:rPr lang="en-US" b="true" sz="8634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ANÁLISE DE ALGORITMO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18314" y="4773557"/>
            <a:ext cx="12560957" cy="2648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20"/>
              </a:lnSpc>
            </a:pPr>
            <a:r>
              <a:rPr lang="en-US" b="true" sz="7443">
                <a:solidFill>
                  <a:srgbClr val="2D8BBA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ALGORITMOS DE ORDENAÇÃO AVANÇADOS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57661" y="7897956"/>
            <a:ext cx="2172679" cy="563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6"/>
              </a:lnSpc>
            </a:pPr>
            <a:r>
              <a:rPr lang="en-US" sz="3304" b="true">
                <a:solidFill>
                  <a:srgbClr val="A2DFD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Aula 03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5489704" y="4881317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6"/>
                </a:lnTo>
                <a:lnTo>
                  <a:pt x="0" y="199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59737" y="-1054660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443739" y="-50469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941600" y="3657525"/>
            <a:ext cx="10404801" cy="6358489"/>
          </a:xfrm>
          <a:custGeom>
            <a:avLst/>
            <a:gdLst/>
            <a:ahLst/>
            <a:cxnLst/>
            <a:rect r="r" b="b" t="t" l="l"/>
            <a:pathLst>
              <a:path h="6358489" w="10404801">
                <a:moveTo>
                  <a:pt x="0" y="0"/>
                </a:moveTo>
                <a:lnTo>
                  <a:pt x="10404800" y="0"/>
                </a:lnTo>
                <a:lnTo>
                  <a:pt x="10404800" y="6358489"/>
                </a:lnTo>
                <a:lnTo>
                  <a:pt x="0" y="63584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21651" y="124639"/>
            <a:ext cx="14493837" cy="134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14"/>
              </a:lnSpc>
            </a:pPr>
            <a:r>
              <a:rPr lang="en-US" sz="7581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InsertionSort (O(n²)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647638"/>
            <a:ext cx="15931299" cy="1705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44271" indent="-522135" lvl="1">
              <a:lnSpc>
                <a:spcPts val="6771"/>
              </a:lnSpc>
              <a:buFont typeface="Arial"/>
              <a:buChar char="•"/>
            </a:pPr>
            <a:r>
              <a:rPr lang="en-US" sz="4836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Insere cada elemento na posição correta da sublista ordenada.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58863" y="-2588054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443739" y="-153339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97832" y="190180"/>
            <a:ext cx="15693087" cy="225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14"/>
              </a:lnSpc>
            </a:pPr>
            <a:r>
              <a:rPr lang="en-US" sz="7581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InsertionSort (O(n²))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👉 Como funciona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2534" y="5038725"/>
            <a:ext cx="17268108" cy="4286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40"/>
              </a:lnSpc>
            </a:pPr>
            <a:r>
              <a:rPr lang="en-US" sz="4028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📌 Exemplo prático:</a:t>
            </a:r>
          </a:p>
          <a:p>
            <a:pPr algn="just">
              <a:lnSpc>
                <a:spcPts val="5640"/>
              </a:lnSpc>
            </a:pPr>
            <a:r>
              <a:rPr lang="en-US" sz="4028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Q</a:t>
            </a:r>
            <a:r>
              <a:rPr lang="en-US" sz="4028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uando você organiza cartas de baralho na mão: pega uma carta e coloca no ponto exato, repetindo até todas estarem ordenadas.</a:t>
            </a:r>
          </a:p>
          <a:p>
            <a:pPr algn="just">
              <a:lnSpc>
                <a:spcPts val="5640"/>
              </a:lnSpc>
            </a:pPr>
          </a:p>
          <a:p>
            <a:pPr algn="just">
              <a:lnSpc>
                <a:spcPts val="5640"/>
              </a:lnSpc>
            </a:pPr>
            <a:r>
              <a:rPr lang="en-US" sz="4028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⚡ Ponto forte: Bom para listas pequenas ou quase ordenadas.</a:t>
            </a:r>
          </a:p>
          <a:p>
            <a:pPr algn="just">
              <a:lnSpc>
                <a:spcPts val="5640"/>
              </a:lnSpc>
            </a:pPr>
            <a:r>
              <a:rPr lang="en-US" sz="4028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🐌 Ponto fraco: Lento para listas muito grandes.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7832" y="3014953"/>
            <a:ext cx="16661032" cy="1448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4113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Vai pegando cada elemento da lista e </a:t>
            </a:r>
            <a:r>
              <a:rPr lang="en-US" sz="4113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inserindo no lugar certo</a:t>
            </a:r>
            <a:r>
              <a:rPr lang="en-US" sz="4113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 dentro dos que já</a:t>
            </a:r>
            <a:r>
              <a:rPr lang="en-US" sz="4113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 estão ordenados.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5489704" y="4881317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6"/>
                </a:lnTo>
                <a:lnTo>
                  <a:pt x="0" y="199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59737" y="-1054660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443739" y="-50469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21651" y="838200"/>
            <a:ext cx="14493837" cy="134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14"/>
              </a:lnSpc>
            </a:pPr>
            <a:r>
              <a:rPr lang="en-US" sz="7581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MergeSort (O(n log n)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7911" y="3087459"/>
            <a:ext cx="15931299" cy="1705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44271" indent="-522135" lvl="1">
              <a:lnSpc>
                <a:spcPts val="6771"/>
              </a:lnSpc>
              <a:buFont typeface="Arial"/>
              <a:buChar char="•"/>
            </a:pPr>
            <a:r>
              <a:rPr lang="en-US" sz="4836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Insere cada elemento na posição correta da sublista ordenada.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86495" y="5565919"/>
            <a:ext cx="9764150" cy="1184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07"/>
              </a:lnSpc>
            </a:pPr>
            <a:r>
              <a:rPr lang="en-US" sz="6719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Veja o Exemplo no Colab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58863" y="-2588054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443739" y="-153339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97832" y="190180"/>
            <a:ext cx="15693087" cy="225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14"/>
              </a:lnSpc>
            </a:pPr>
            <a:r>
              <a:rPr lang="en-US" sz="7581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MergeSort (O(n log n))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👉 Como funciona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2534" y="5038725"/>
            <a:ext cx="17268108" cy="4286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40"/>
              </a:lnSpc>
            </a:pPr>
            <a:r>
              <a:rPr lang="en-US" sz="4028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📌 Exemplo prático:</a:t>
            </a:r>
          </a:p>
          <a:p>
            <a:pPr algn="just">
              <a:lnSpc>
                <a:spcPts val="5640"/>
              </a:lnSpc>
            </a:pPr>
            <a:r>
              <a:rPr lang="en-US" sz="4028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Sep</a:t>
            </a:r>
            <a:r>
              <a:rPr lang="en-US" sz="4028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arar uma pilha de documentos em várias pequenas pilhas, organizar cada pilha individualmente e depois juntar tudo já em ordem.</a:t>
            </a:r>
          </a:p>
          <a:p>
            <a:pPr algn="just">
              <a:lnSpc>
                <a:spcPts val="5640"/>
              </a:lnSpc>
            </a:pPr>
          </a:p>
          <a:p>
            <a:pPr algn="just">
              <a:lnSpc>
                <a:spcPts val="5640"/>
              </a:lnSpc>
            </a:pPr>
            <a:r>
              <a:rPr lang="en-US" sz="4028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⚡ Ponto forte: Muito rápido e eficiente para grandes listas.</a:t>
            </a:r>
          </a:p>
          <a:p>
            <a:pPr algn="just">
              <a:lnSpc>
                <a:spcPts val="5640"/>
              </a:lnSpc>
            </a:pPr>
            <a:r>
              <a:rPr lang="en-US" sz="4028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🐌 Ponto fraco: Precisa de mais memória (cria várias listas temporárias).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7832" y="3014953"/>
            <a:ext cx="16661032" cy="1458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4113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Divide a lista em partes menores até sobrar 1 elemento, e depois junta (merge) as partes já</a:t>
            </a:r>
            <a:r>
              <a:rPr lang="en-US" sz="4113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 ordenadas.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58863" y="-2588054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443739" y="-153339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97832" y="190180"/>
            <a:ext cx="15693087" cy="225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14"/>
              </a:lnSpc>
            </a:pPr>
            <a:r>
              <a:rPr lang="en-US" sz="7581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QuickSort (O(n log n))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👉 Como funciona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2534" y="5038725"/>
            <a:ext cx="17050843" cy="5000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40"/>
              </a:lnSpc>
            </a:pPr>
            <a:r>
              <a:rPr lang="en-US" sz="4028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📌 Exemplo prático:</a:t>
            </a:r>
          </a:p>
          <a:p>
            <a:pPr algn="just">
              <a:lnSpc>
                <a:spcPts val="5640"/>
              </a:lnSpc>
            </a:pPr>
            <a:r>
              <a:rPr lang="en-US" sz="4028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O</a:t>
            </a:r>
            <a:r>
              <a:rPr lang="en-US" sz="4028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rganizar pessoas em uma fila pela altura: escolhe uma pessoa no meio como referência. Quem é mais baixo vai para um lado, quem é mais alto vai para o outro. Repete o processo em cada grupo.</a:t>
            </a:r>
          </a:p>
          <a:p>
            <a:pPr algn="just">
              <a:lnSpc>
                <a:spcPts val="5640"/>
              </a:lnSpc>
            </a:pPr>
          </a:p>
          <a:p>
            <a:pPr algn="just">
              <a:lnSpc>
                <a:spcPts val="5640"/>
              </a:lnSpc>
            </a:pPr>
            <a:r>
              <a:rPr lang="en-US" sz="4028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⚡ Ponto forte: Muito rápido na prática.</a:t>
            </a:r>
          </a:p>
          <a:p>
            <a:pPr algn="just">
              <a:lnSpc>
                <a:spcPts val="5640"/>
              </a:lnSpc>
            </a:pPr>
            <a:r>
              <a:rPr lang="en-US" sz="4028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🐌 Ponto fraco: Pode ficar lento se o pivô for mal escolhido.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7832" y="3014953"/>
            <a:ext cx="16661032" cy="1458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4113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Escolhe um "pivô", separa a lista em dois grupos: menores que o pivô e maiores que o pivô. Faz isso recursivamente até tudo es</a:t>
            </a:r>
            <a:r>
              <a:rPr lang="en-US" sz="4113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tar ordenado.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5489704" y="4881317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6"/>
                </a:lnTo>
                <a:lnTo>
                  <a:pt x="0" y="199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58863" y="-2588054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443739" y="-153339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49076" y="3658251"/>
            <a:ext cx="13189847" cy="6184451"/>
          </a:xfrm>
          <a:custGeom>
            <a:avLst/>
            <a:gdLst/>
            <a:ahLst/>
            <a:cxnLst/>
            <a:rect r="r" b="b" t="t" l="l"/>
            <a:pathLst>
              <a:path h="6184451" w="13189847">
                <a:moveTo>
                  <a:pt x="0" y="0"/>
                </a:moveTo>
                <a:lnTo>
                  <a:pt x="13189848" y="0"/>
                </a:lnTo>
                <a:lnTo>
                  <a:pt x="13189848" y="6184451"/>
                </a:lnTo>
                <a:lnTo>
                  <a:pt x="0" y="61844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97081" y="262978"/>
            <a:ext cx="14493837" cy="134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14"/>
              </a:lnSpc>
            </a:pPr>
            <a:r>
              <a:rPr lang="en-US" sz="7581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QuickSort (O(n log n)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8268" y="1495814"/>
            <a:ext cx="16561468" cy="171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44271" indent="-522135" lvl="1">
              <a:lnSpc>
                <a:spcPts val="6771"/>
              </a:lnSpc>
              <a:buFont typeface="Arial"/>
              <a:buChar char="•"/>
            </a:pPr>
            <a:r>
              <a:rPr lang="en-US" sz="4836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Escolhe um pivô, coloca elementos menores à esquerda e maiores à direita, recursivamente.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58863" y="-2588054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443739" y="-153339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97832" y="190180"/>
            <a:ext cx="15693087" cy="225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14"/>
              </a:lnSpc>
            </a:pPr>
            <a:r>
              <a:rPr lang="en-US" sz="7581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QuickSort (O(n log n))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👉 Como funciona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2534" y="5038725"/>
            <a:ext cx="17050843" cy="5000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40"/>
              </a:lnSpc>
            </a:pPr>
            <a:r>
              <a:rPr lang="en-US" sz="4028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📌 Exemplo prático:</a:t>
            </a:r>
          </a:p>
          <a:p>
            <a:pPr algn="just">
              <a:lnSpc>
                <a:spcPts val="5640"/>
              </a:lnSpc>
            </a:pPr>
            <a:r>
              <a:rPr lang="en-US" sz="4028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O</a:t>
            </a:r>
            <a:r>
              <a:rPr lang="en-US" sz="4028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rganizar pessoas em uma fila pela altura: escolhe uma pessoa no meio como referência. Quem é mais baixo vai para um lado, quem é mais alto vai para o outro. Repete o processo em cada grupo.</a:t>
            </a:r>
          </a:p>
          <a:p>
            <a:pPr algn="just">
              <a:lnSpc>
                <a:spcPts val="5640"/>
              </a:lnSpc>
            </a:pPr>
          </a:p>
          <a:p>
            <a:pPr algn="just">
              <a:lnSpc>
                <a:spcPts val="5640"/>
              </a:lnSpc>
            </a:pPr>
            <a:r>
              <a:rPr lang="en-US" sz="4028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⚡ Ponto forte: Muito rápido na prática.</a:t>
            </a:r>
          </a:p>
          <a:p>
            <a:pPr algn="just">
              <a:lnSpc>
                <a:spcPts val="5640"/>
              </a:lnSpc>
            </a:pPr>
            <a:r>
              <a:rPr lang="en-US" sz="4028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🐌 Ponto fraco: Pode ficar lento se o pivô for mal escolhido.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7832" y="3014953"/>
            <a:ext cx="16661032" cy="1458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4113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Escolhe um "pivô", separa a lista em dois grupos: menores que o pivô e maiores que o pivô. Faz isso recursivamente até tudo es</a:t>
            </a:r>
            <a:r>
              <a:rPr lang="en-US" sz="4113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tar ordenado.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5489704" y="4881317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6"/>
                </a:lnTo>
                <a:lnTo>
                  <a:pt x="0" y="199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58863" y="-2588054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443739" y="-153339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97483" y="2411184"/>
            <a:ext cx="10693034" cy="7570290"/>
          </a:xfrm>
          <a:custGeom>
            <a:avLst/>
            <a:gdLst/>
            <a:ahLst/>
            <a:cxnLst/>
            <a:rect r="r" b="b" t="t" l="l"/>
            <a:pathLst>
              <a:path h="7570290" w="10693034">
                <a:moveTo>
                  <a:pt x="0" y="0"/>
                </a:moveTo>
                <a:lnTo>
                  <a:pt x="10693034" y="0"/>
                </a:lnTo>
                <a:lnTo>
                  <a:pt x="10693034" y="7570289"/>
                </a:lnTo>
                <a:lnTo>
                  <a:pt x="0" y="75702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97081" y="262978"/>
            <a:ext cx="14493837" cy="134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14"/>
              </a:lnSpc>
            </a:pPr>
            <a:r>
              <a:rPr lang="en-US" sz="7581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ShellSort (O(n log² n)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8268" y="1495814"/>
            <a:ext cx="16561468" cy="858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44271" indent="-522135" lvl="1">
              <a:lnSpc>
                <a:spcPts val="6771"/>
              </a:lnSpc>
              <a:buFont typeface="Arial"/>
              <a:buChar char="•"/>
            </a:pPr>
            <a:r>
              <a:rPr lang="en-US" sz="4836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Usa intervalos (gaps) para reduzir deslocamentos.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58863" y="-2588054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443739" y="-153339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97832" y="190180"/>
            <a:ext cx="15693087" cy="225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14"/>
              </a:lnSpc>
            </a:pPr>
            <a:r>
              <a:rPr lang="en-US" sz="7581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ShellSort (O(n log² n)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👉 Como funciona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9047" y="5038725"/>
            <a:ext cx="16661032" cy="4828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41"/>
              </a:lnSpc>
            </a:pPr>
            <a:r>
              <a:rPr lang="en-US" sz="3886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📌 Exemplo prático:</a:t>
            </a:r>
          </a:p>
          <a:p>
            <a:pPr algn="just" marL="839173" indent="-419587" lvl="1">
              <a:lnSpc>
                <a:spcPts val="5441"/>
              </a:lnSpc>
              <a:buFont typeface="Arial"/>
              <a:buChar char="•"/>
            </a:pPr>
            <a:r>
              <a:rPr lang="en-US" sz="3886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Imagine organizar livros numa prateleira primeiro em blocos grandes (de 10 em 10 livros), depois em blocos menores (de 5 em 5), até ficar tudo em ordem.</a:t>
            </a:r>
          </a:p>
          <a:p>
            <a:pPr algn="just" marL="839173" indent="-419587" lvl="1">
              <a:lnSpc>
                <a:spcPts val="5441"/>
              </a:lnSpc>
              <a:buFont typeface="Arial"/>
              <a:buChar char="•"/>
            </a:pPr>
            <a:r>
              <a:rPr lang="en-US" sz="3886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⚡ Ponto forte: Mais rápido que o InsertionSort em listas médias.</a:t>
            </a:r>
          </a:p>
          <a:p>
            <a:pPr algn="just" marL="839173" indent="-419587" lvl="1">
              <a:lnSpc>
                <a:spcPts val="5441"/>
              </a:lnSpc>
              <a:buFont typeface="Arial"/>
              <a:buChar char="•"/>
            </a:pPr>
            <a:r>
              <a:rPr lang="en-US" sz="3886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🐌 Ponto fraco: Menos usado hoje em dia, já que há opções mais eficientes como Merge e QuickSort.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7832" y="2707882"/>
            <a:ext cx="16661032" cy="2072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41"/>
              </a:lnSpc>
            </a:pPr>
            <a:r>
              <a:rPr lang="en-US" sz="3886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É uma melhoria do InsertionSort. Ele compara elementos que estão distantes, não só vizinhos, e vai diminuindo es</a:t>
            </a:r>
            <a:r>
              <a:rPr lang="en-US" sz="3886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sa distância até ordenar por completo.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62132" y="7591860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6"/>
                </a:lnTo>
                <a:lnTo>
                  <a:pt x="0" y="199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08084" y="6307648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957713" y="-495565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91394" y="8373701"/>
            <a:ext cx="10574977" cy="1094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06"/>
              </a:lnSpc>
            </a:pPr>
            <a:r>
              <a:rPr lang="en-US" sz="63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Entrega no SAVA via Colab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87662" y="3044197"/>
            <a:ext cx="14912676" cy="2969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07"/>
              </a:lnSpc>
            </a:pPr>
            <a:r>
              <a:rPr lang="en-US" sz="16790" b="true">
                <a:solidFill>
                  <a:srgbClr val="58B7FF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TASK</a:t>
            </a:r>
            <a:r>
              <a:rPr lang="en-US" sz="16790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 on </a:t>
            </a:r>
            <a:r>
              <a:rPr lang="en-US" sz="16790" b="true">
                <a:solidFill>
                  <a:srgbClr val="FF0013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SAVA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14922" y="3129129"/>
            <a:ext cx="2152944" cy="601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4"/>
              </a:lnSpc>
            </a:pPr>
            <a:r>
              <a:rPr lang="en-US" sz="35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Atividade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274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416735">
            <a:off x="-925049" y="-113147"/>
            <a:ext cx="2736219" cy="1533394"/>
          </a:xfrm>
          <a:custGeom>
            <a:avLst/>
            <a:gdLst/>
            <a:ahLst/>
            <a:cxnLst/>
            <a:rect r="r" b="b" t="t" l="l"/>
            <a:pathLst>
              <a:path h="1533394" w="2736219">
                <a:moveTo>
                  <a:pt x="0" y="0"/>
                </a:moveTo>
                <a:lnTo>
                  <a:pt x="2736219" y="0"/>
                </a:lnTo>
                <a:lnTo>
                  <a:pt x="2736219" y="1533394"/>
                </a:lnTo>
                <a:lnTo>
                  <a:pt x="0" y="1533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36185">
            <a:off x="16575876" y="8969161"/>
            <a:ext cx="2756569" cy="1544798"/>
          </a:xfrm>
          <a:custGeom>
            <a:avLst/>
            <a:gdLst/>
            <a:ahLst/>
            <a:cxnLst/>
            <a:rect r="r" b="b" t="t" l="l"/>
            <a:pathLst>
              <a:path h="1544798" w="2756569">
                <a:moveTo>
                  <a:pt x="0" y="0"/>
                </a:moveTo>
                <a:lnTo>
                  <a:pt x="2756569" y="0"/>
                </a:lnTo>
                <a:lnTo>
                  <a:pt x="2756569" y="1544798"/>
                </a:lnTo>
                <a:lnTo>
                  <a:pt x="0" y="154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005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58863" y="-2588054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443739" y="-153339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97832" y="190180"/>
            <a:ext cx="15693087" cy="134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14"/>
              </a:lnSpc>
            </a:pPr>
            <a:r>
              <a:rPr lang="en-US" sz="7581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Atividade on Colab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46788" y="3794199"/>
            <a:ext cx="15994423" cy="3422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016"/>
              </a:lnSpc>
            </a:pPr>
            <a:r>
              <a:rPr lang="en-US" sz="6440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Acesse o </a:t>
            </a:r>
            <a:r>
              <a:rPr lang="en-US" sz="6440" u="sng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  <a:hlinkClick r:id="rId6" tooltip="https://colab.research.google.com/drive/1v3ZIbgLDQbFevbGYtEzgvcM9-Jyf03K5?usp=sharing"/>
              </a:rPr>
              <a:t>COLAB</a:t>
            </a:r>
            <a:r>
              <a:rPr lang="en-US" sz="6440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 faça uma cópia da atividade e responda, envie o link COMPARTILHADO no SAVA quando concluir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02757">
            <a:off x="16352255" y="-1810327"/>
            <a:ext cx="5882171" cy="2908241"/>
          </a:xfrm>
          <a:custGeom>
            <a:avLst/>
            <a:gdLst/>
            <a:ahLst/>
            <a:cxnLst/>
            <a:rect r="r" b="b" t="t" l="l"/>
            <a:pathLst>
              <a:path h="2908241" w="5882171">
                <a:moveTo>
                  <a:pt x="0" y="0"/>
                </a:moveTo>
                <a:lnTo>
                  <a:pt x="5882171" y="0"/>
                </a:lnTo>
                <a:lnTo>
                  <a:pt x="5882171" y="2908241"/>
                </a:lnTo>
                <a:lnTo>
                  <a:pt x="0" y="29082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667491">
            <a:off x="-2712784" y="-989278"/>
            <a:ext cx="4243045" cy="2377828"/>
          </a:xfrm>
          <a:custGeom>
            <a:avLst/>
            <a:gdLst/>
            <a:ahLst/>
            <a:cxnLst/>
            <a:rect r="r" b="b" t="t" l="l"/>
            <a:pathLst>
              <a:path h="2377828" w="4243045">
                <a:moveTo>
                  <a:pt x="0" y="0"/>
                </a:moveTo>
                <a:lnTo>
                  <a:pt x="4243044" y="0"/>
                </a:lnTo>
                <a:lnTo>
                  <a:pt x="4243044" y="2377828"/>
                </a:lnTo>
                <a:lnTo>
                  <a:pt x="0" y="23778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85016" y="8878414"/>
            <a:ext cx="1859026" cy="755229"/>
          </a:xfrm>
          <a:custGeom>
            <a:avLst/>
            <a:gdLst/>
            <a:ahLst/>
            <a:cxnLst/>
            <a:rect r="r" b="b" t="t" l="l"/>
            <a:pathLst>
              <a:path h="755229" w="1859026">
                <a:moveTo>
                  <a:pt x="0" y="0"/>
                </a:moveTo>
                <a:lnTo>
                  <a:pt x="1859026" y="0"/>
                </a:lnTo>
                <a:lnTo>
                  <a:pt x="1859026" y="755229"/>
                </a:lnTo>
                <a:lnTo>
                  <a:pt x="0" y="7552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280152" y="8759132"/>
            <a:ext cx="4363159" cy="869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7"/>
              </a:lnSpc>
            </a:pPr>
            <a:r>
              <a:rPr lang="en-US" sz="4912" b="true">
                <a:solidFill>
                  <a:srgbClr val="58B7FF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TASK</a:t>
            </a:r>
            <a:r>
              <a:rPr lang="en-US" sz="4912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 on </a:t>
            </a:r>
            <a:r>
              <a:rPr lang="en-US" sz="4912" b="true">
                <a:solidFill>
                  <a:srgbClr val="FF0013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SAVA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63903" y="605440"/>
            <a:ext cx="12370400" cy="1273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54"/>
              </a:lnSpc>
            </a:pPr>
            <a:r>
              <a:rPr lang="en-US" sz="7253" b="true">
                <a:solidFill>
                  <a:srgbClr val="6943A4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Ampliando</a:t>
            </a:r>
            <a:r>
              <a:rPr lang="en-US" sz="7253" b="true">
                <a:solidFill>
                  <a:srgbClr val="58B7FF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 o </a:t>
            </a:r>
            <a:r>
              <a:rPr lang="en-US" sz="7253" b="true">
                <a:solidFill>
                  <a:srgbClr val="FF0013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Conhecimento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14289" y="3617753"/>
            <a:ext cx="6329711" cy="1525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03"/>
              </a:lnSpc>
            </a:pPr>
            <a:r>
              <a:rPr lang="en-US" sz="8931" u="sng">
                <a:solidFill>
                  <a:srgbClr val="526DC1"/>
                </a:solidFill>
                <a:latin typeface="Canva Sans"/>
                <a:ea typeface="Canva Sans"/>
                <a:cs typeface="Canva Sans"/>
                <a:sym typeface="Canva Sans"/>
                <a:hlinkClick r:id="rId8" tooltip="https://www.youtube.com/watch?v=5prE6Mz8Vh0"/>
              </a:rPr>
              <a:t>Merge Sort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895686" y="8882957"/>
            <a:ext cx="1859026" cy="755229"/>
          </a:xfrm>
          <a:custGeom>
            <a:avLst/>
            <a:gdLst/>
            <a:ahLst/>
            <a:cxnLst/>
            <a:rect r="r" b="b" t="t" l="l"/>
            <a:pathLst>
              <a:path h="755229" w="1859026">
                <a:moveTo>
                  <a:pt x="0" y="0"/>
                </a:moveTo>
                <a:lnTo>
                  <a:pt x="1859026" y="0"/>
                </a:lnTo>
                <a:lnTo>
                  <a:pt x="1859026" y="755229"/>
                </a:lnTo>
                <a:lnTo>
                  <a:pt x="0" y="7552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895686" y="5506071"/>
            <a:ext cx="6329711" cy="1525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03"/>
              </a:lnSpc>
            </a:pPr>
            <a:r>
              <a:rPr lang="en-US" sz="8931" u="sng">
                <a:solidFill>
                  <a:srgbClr val="526DC1"/>
                </a:solidFill>
                <a:latin typeface="Canva Sans"/>
                <a:ea typeface="Canva Sans"/>
                <a:cs typeface="Canva Sans"/>
                <a:sym typeface="Canva Sans"/>
                <a:hlinkClick r:id="rId9" tooltip="https://www.youtube.com/watch?v=YAj1yE-LRKU"/>
              </a:rPr>
              <a:t>Quick Sort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274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416735">
            <a:off x="-925049" y="-113147"/>
            <a:ext cx="2736219" cy="1533394"/>
          </a:xfrm>
          <a:custGeom>
            <a:avLst/>
            <a:gdLst/>
            <a:ahLst/>
            <a:cxnLst/>
            <a:rect r="r" b="b" t="t" l="l"/>
            <a:pathLst>
              <a:path h="1533394" w="2736219">
                <a:moveTo>
                  <a:pt x="0" y="0"/>
                </a:moveTo>
                <a:lnTo>
                  <a:pt x="2736219" y="0"/>
                </a:lnTo>
                <a:lnTo>
                  <a:pt x="2736219" y="1533394"/>
                </a:lnTo>
                <a:lnTo>
                  <a:pt x="0" y="1533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36185">
            <a:off x="16575876" y="8969161"/>
            <a:ext cx="2756569" cy="1544798"/>
          </a:xfrm>
          <a:custGeom>
            <a:avLst/>
            <a:gdLst/>
            <a:ahLst/>
            <a:cxnLst/>
            <a:rect r="r" b="b" t="t" l="l"/>
            <a:pathLst>
              <a:path h="1544798" w="2756569">
                <a:moveTo>
                  <a:pt x="0" y="0"/>
                </a:moveTo>
                <a:lnTo>
                  <a:pt x="2756569" y="0"/>
                </a:lnTo>
                <a:lnTo>
                  <a:pt x="2756569" y="1544798"/>
                </a:lnTo>
                <a:lnTo>
                  <a:pt x="0" y="154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90313" y="2636422"/>
            <a:ext cx="14006338" cy="3400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37"/>
              </a:lnSpc>
            </a:pPr>
            <a:r>
              <a:rPr lang="en-US" b="true" sz="10506">
                <a:solidFill>
                  <a:srgbClr val="FFFDF9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RESOLUÇÃO DA ATIVIDADE AULA 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6268" y="184305"/>
            <a:ext cx="5889393" cy="2022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80"/>
              </a:lnSpc>
            </a:pPr>
            <a:r>
              <a:rPr lang="en-US" sz="11485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Objetivo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15489704" y="4881317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6"/>
                </a:lnTo>
                <a:lnTo>
                  <a:pt x="0" y="199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05955" y="-1045531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676170" y="-495565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631907"/>
            <a:ext cx="15551626" cy="6699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19384" indent="-509692" lvl="1">
              <a:lnSpc>
                <a:spcPts val="6610"/>
              </a:lnSpc>
              <a:buFont typeface="Arial"/>
              <a:buChar char="•"/>
            </a:pPr>
            <a:r>
              <a:rPr lang="en-US" sz="4721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Compreender os principais algoritmos de ordenação avançados.</a:t>
            </a:r>
          </a:p>
          <a:p>
            <a:pPr algn="l" marL="1019384" indent="-509692" lvl="1">
              <a:lnSpc>
                <a:spcPts val="6610"/>
              </a:lnSpc>
              <a:buFont typeface="Arial"/>
              <a:buChar char="•"/>
            </a:pPr>
            <a:r>
              <a:rPr lang="en-US" sz="4721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Implementar em Python os algoritmos BubbleSort, InsertionSort, MergeSort, QuickSort e ShellSort.</a:t>
            </a:r>
          </a:p>
          <a:p>
            <a:pPr algn="l" marL="1019384" indent="-509692" lvl="1">
              <a:lnSpc>
                <a:spcPts val="6610"/>
              </a:lnSpc>
              <a:buFont typeface="Arial"/>
              <a:buChar char="•"/>
            </a:pPr>
            <a:r>
              <a:rPr lang="en-US" sz="4721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Comparar a complexidade de tempo e espaço de cada algoritmo.</a:t>
            </a:r>
          </a:p>
          <a:p>
            <a:pPr algn="l" marL="1019384" indent="-509692" lvl="1">
              <a:lnSpc>
                <a:spcPts val="6610"/>
              </a:lnSpc>
              <a:buFont typeface="Arial"/>
              <a:buChar char="•"/>
            </a:pPr>
            <a:r>
              <a:rPr lang="en-US" sz="4721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Aplicar os algoritmos em exemplos práticos e avaliar a eficiência.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18163" y="553296"/>
            <a:ext cx="12538807" cy="1532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1"/>
              </a:lnSpc>
            </a:pPr>
            <a:r>
              <a:rPr lang="en-US" sz="8700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Algoritmo de Ordenação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15489704" y="4881317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6"/>
                </a:lnTo>
                <a:lnTo>
                  <a:pt x="0" y="199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05955" y="-1045531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676170" y="-495565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96268" y="3096984"/>
            <a:ext cx="14355864" cy="2372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36"/>
              </a:lnSpc>
            </a:pPr>
            <a:r>
              <a:rPr lang="en-US" sz="4454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Um algoritmo de ordenação é um passo a passo que organiza uma lista de elementos em uma ordem desejada (geralmente crescente ou decrescente).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96268" y="6479503"/>
            <a:ext cx="14355864" cy="2372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36"/>
              </a:lnSpc>
            </a:pPr>
            <a:r>
              <a:rPr lang="en-US" sz="4454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Exemplos práticos:</a:t>
            </a:r>
            <a:r>
              <a:rPr lang="en-US" sz="4454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 organizar nomes em ordem alfabética, ordenar preços do menor para o maior, ou classificar notas de alunos.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01235" y="371296"/>
            <a:ext cx="12899754" cy="1532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1"/>
              </a:lnSpc>
            </a:pPr>
            <a:r>
              <a:rPr lang="en-US" sz="8700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Algoritmo de Ordenação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15489704" y="4881317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6"/>
                </a:lnTo>
                <a:lnTo>
                  <a:pt x="0" y="199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05955" y="-1045531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676170" y="-495565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7832" y="2759987"/>
            <a:ext cx="15286789" cy="6252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2181" indent="-426090" lvl="1">
              <a:lnSpc>
                <a:spcPts val="5525"/>
              </a:lnSpc>
              <a:buFont typeface="Arial"/>
              <a:buChar char="•"/>
            </a:pPr>
            <a:r>
              <a:rPr lang="en-US" b="true" sz="3947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Ordenação </a:t>
            </a:r>
            <a:r>
              <a:rPr lang="en-US" sz="3947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é um dos problemas mais clássicos da ciência da computação.</a:t>
            </a:r>
          </a:p>
          <a:p>
            <a:pPr algn="l" marL="852181" indent="-426090" lvl="1">
              <a:lnSpc>
                <a:spcPts val="5525"/>
              </a:lnSpc>
              <a:buFont typeface="Arial"/>
              <a:buChar char="•"/>
            </a:pPr>
            <a:r>
              <a:rPr lang="en-US" b="true" sz="3947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Usada em:</a:t>
            </a:r>
            <a:r>
              <a:rPr lang="en-US" sz="3947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 bancos de dados, sistemas de busca, organização de listas, processamento de grandes volumes de dados.</a:t>
            </a:r>
          </a:p>
          <a:p>
            <a:pPr algn="l" marL="852181" indent="-426090" lvl="1">
              <a:lnSpc>
                <a:spcPts val="5525"/>
              </a:lnSpc>
              <a:buFont typeface="Arial"/>
              <a:buChar char="•"/>
            </a:pPr>
            <a:r>
              <a:rPr lang="en-US" sz="3947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Categorias:</a:t>
            </a:r>
          </a:p>
          <a:p>
            <a:pPr algn="l" marL="852181" indent="-426090" lvl="1">
              <a:lnSpc>
                <a:spcPts val="5525"/>
              </a:lnSpc>
              <a:buFont typeface="Arial"/>
              <a:buChar char="•"/>
            </a:pPr>
            <a:r>
              <a:rPr lang="en-US" b="true" sz="3947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Ordenação Simples</a:t>
            </a:r>
            <a:r>
              <a:rPr lang="en-US" sz="3947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 (elementares) → BubbleSort, InsertionSort, SelectionSort (mais didáticos, O(n²)).</a:t>
            </a:r>
          </a:p>
          <a:p>
            <a:pPr algn="l" marL="852181" indent="-426090" lvl="1">
              <a:lnSpc>
                <a:spcPts val="5525"/>
              </a:lnSpc>
              <a:buFont typeface="Arial"/>
              <a:buChar char="•"/>
            </a:pPr>
            <a:r>
              <a:rPr lang="en-US" b="true" sz="3947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Ordenação Avançada</a:t>
            </a:r>
            <a:r>
              <a:rPr lang="en-US" sz="3947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 (eficientes) → MergeSort, QuickSort, ShellSort (melhores desempenhos médios).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21651" y="124639"/>
            <a:ext cx="14493837" cy="2688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14"/>
              </a:lnSpc>
            </a:pPr>
            <a:r>
              <a:rPr lang="en-US" sz="7581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Algoritmos de Ordenação e suas Complexidades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15489704" y="4881317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6"/>
                </a:lnTo>
                <a:lnTo>
                  <a:pt x="0" y="199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159737" y="-1054660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443739" y="-50469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533639"/>
            <a:ext cx="15931299" cy="511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44271" indent="-522135" lvl="1">
              <a:lnSpc>
                <a:spcPts val="6771"/>
              </a:lnSpc>
              <a:buFont typeface="Arial"/>
              <a:buChar char="•"/>
            </a:pPr>
            <a:r>
              <a:rPr lang="en-US" sz="4836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BubbleSort (O(n²));</a:t>
            </a:r>
          </a:p>
          <a:p>
            <a:pPr algn="l" marL="1044271" indent="-522135" lvl="1">
              <a:lnSpc>
                <a:spcPts val="6771"/>
              </a:lnSpc>
              <a:buFont typeface="Arial"/>
              <a:buChar char="•"/>
            </a:pPr>
            <a:r>
              <a:rPr lang="en-US" sz="4836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InsertionSort (O(n²), mas bom para listas quase ordenadas);</a:t>
            </a:r>
          </a:p>
          <a:p>
            <a:pPr algn="l" marL="1044271" indent="-522135" lvl="1">
              <a:lnSpc>
                <a:spcPts val="6771"/>
              </a:lnSpc>
              <a:buFont typeface="Arial"/>
              <a:buChar char="•"/>
            </a:pPr>
            <a:r>
              <a:rPr lang="en-US" sz="4836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MergeSort (O(n log n), estável);</a:t>
            </a:r>
          </a:p>
          <a:p>
            <a:pPr algn="l" marL="1044271" indent="-522135" lvl="1">
              <a:lnSpc>
                <a:spcPts val="6771"/>
              </a:lnSpc>
              <a:buFont typeface="Arial"/>
              <a:buChar char="•"/>
            </a:pPr>
            <a:r>
              <a:rPr lang="en-US" sz="4836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QuickSort (O(n log n) médio, O(n²) pior caso);</a:t>
            </a:r>
          </a:p>
          <a:p>
            <a:pPr algn="l" marL="1044271" indent="-522135" lvl="1">
              <a:lnSpc>
                <a:spcPts val="6771"/>
              </a:lnSpc>
              <a:buFont typeface="Arial"/>
              <a:buChar char="•"/>
            </a:pPr>
            <a:r>
              <a:rPr lang="en-US" sz="4836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ShellSort (O(n log² n), melhora o InsertionSort)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5489704" y="4881317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6"/>
                </a:lnTo>
                <a:lnTo>
                  <a:pt x="0" y="199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59737" y="-1054660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443739" y="-50469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657525"/>
            <a:ext cx="15286789" cy="6081118"/>
          </a:xfrm>
          <a:custGeom>
            <a:avLst/>
            <a:gdLst/>
            <a:ahLst/>
            <a:cxnLst/>
            <a:rect r="r" b="b" t="t" l="l"/>
            <a:pathLst>
              <a:path h="6081118" w="15286789">
                <a:moveTo>
                  <a:pt x="0" y="0"/>
                </a:moveTo>
                <a:lnTo>
                  <a:pt x="15286789" y="0"/>
                </a:lnTo>
                <a:lnTo>
                  <a:pt x="15286789" y="6081118"/>
                </a:lnTo>
                <a:lnTo>
                  <a:pt x="0" y="60811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21651" y="124639"/>
            <a:ext cx="14493837" cy="1340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14"/>
              </a:lnSpc>
            </a:pPr>
            <a:r>
              <a:rPr lang="en-US" sz="7581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BubbleSort (O(n²))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647638"/>
            <a:ext cx="15931299" cy="1705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44271" indent="-522135" lvl="1">
              <a:lnSpc>
                <a:spcPts val="6771"/>
              </a:lnSpc>
              <a:buFont typeface="Arial"/>
              <a:buChar char="•"/>
            </a:pPr>
            <a:r>
              <a:rPr lang="en-US" sz="4836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Troca pares adjacentes até a lista estar ordenada.</a:t>
            </a:r>
          </a:p>
          <a:p>
            <a:pPr algn="l" marL="1044271" indent="-522135" lvl="1">
              <a:lnSpc>
                <a:spcPts val="6771"/>
              </a:lnSpc>
              <a:buFont typeface="Arial"/>
              <a:buChar char="•"/>
            </a:pPr>
            <a:r>
              <a:rPr lang="en-US" sz="4836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Simples, mas ineficiente para grandes entradas.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58863" y="-2588054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443739" y="-153339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97832" y="190180"/>
            <a:ext cx="15693087" cy="225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14"/>
              </a:lnSpc>
            </a:pPr>
            <a:r>
              <a:rPr lang="en-US" sz="7581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BubbleSort (O(n²))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👉 Como funciona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2534" y="5038725"/>
            <a:ext cx="17268108" cy="5000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40"/>
              </a:lnSpc>
            </a:pPr>
            <a:r>
              <a:rPr lang="en-US" sz="4028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📌 Exemplo prático:</a:t>
            </a:r>
          </a:p>
          <a:p>
            <a:pPr algn="just">
              <a:lnSpc>
                <a:spcPts val="5640"/>
              </a:lnSpc>
            </a:pPr>
            <a:r>
              <a:rPr lang="en-US" sz="4028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Im</a:t>
            </a:r>
            <a:r>
              <a:rPr lang="en-US" sz="4028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agine lavar uma pilha de pratos e sempre comparar dois pratos de cima: se o maior prato estiver em cima do menor, você os troca de lugar. Vai repetindo até todos estarem organizados.</a:t>
            </a:r>
          </a:p>
          <a:p>
            <a:pPr algn="just">
              <a:lnSpc>
                <a:spcPts val="5640"/>
              </a:lnSpc>
            </a:pPr>
          </a:p>
          <a:p>
            <a:pPr algn="just">
              <a:lnSpc>
                <a:spcPts val="5640"/>
              </a:lnSpc>
            </a:pPr>
            <a:r>
              <a:rPr lang="en-US" sz="4028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⚡ Ponto forte: Simples de entender.</a:t>
            </a:r>
          </a:p>
          <a:p>
            <a:pPr algn="just">
              <a:lnSpc>
                <a:spcPts val="5640"/>
              </a:lnSpc>
            </a:pPr>
            <a:r>
              <a:rPr lang="en-US" sz="4028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🐌 Ponto fraco: Muito lento quando há muitos itens.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7832" y="3014953"/>
            <a:ext cx="16661032" cy="1448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4113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Compara sempre dois elementos vizinhos e, </a:t>
            </a:r>
            <a:r>
              <a:rPr lang="en-US" sz="4113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se</a:t>
            </a:r>
            <a:r>
              <a:rPr lang="en-US" sz="4113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 est</a:t>
            </a:r>
            <a:r>
              <a:rPr lang="en-US" sz="4113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i</a:t>
            </a:r>
            <a:r>
              <a:rPr lang="en-US" sz="4113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verem</a:t>
            </a:r>
            <a:r>
              <a:rPr lang="en-US" sz="4113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 </a:t>
            </a:r>
            <a:r>
              <a:rPr lang="en-US" sz="4113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f</a:t>
            </a:r>
            <a:r>
              <a:rPr lang="en-US" sz="4113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or</a:t>
            </a:r>
            <a:r>
              <a:rPr lang="en-US" sz="4113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a</a:t>
            </a:r>
            <a:r>
              <a:rPr lang="en-US" sz="4113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 </a:t>
            </a:r>
            <a:r>
              <a:rPr lang="en-US" sz="4113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d</a:t>
            </a:r>
            <a:r>
              <a:rPr lang="en-US" sz="4113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e</a:t>
            </a:r>
            <a:r>
              <a:rPr lang="en-US" sz="4113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 o</a:t>
            </a:r>
            <a:r>
              <a:rPr lang="en-US" sz="4113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r</a:t>
            </a:r>
            <a:r>
              <a:rPr lang="en-US" sz="4113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dem, troca. Vai fazendo isso até</a:t>
            </a:r>
            <a:r>
              <a:rPr lang="en-US" sz="4113">
                <a:solidFill>
                  <a:srgbClr val="593EA1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 tudo ficar organizado.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DAGu8rBPuWc</dc:identifier>
  <dcterms:modified xsi:type="dcterms:W3CDTF">2011-08-01T06:04:30Z</dcterms:modified>
  <cp:revision>1</cp:revision>
  <dc:title>ALGORITMOS E COMPLEXIDADE</dc:title>
</cp:coreProperties>
</file>