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F04A7-BB7B-425D-A207-1B13B3AC4F2A}" v="2" dt="2023-04-15T17:46:25.272"/>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mbsdirect.vitalsource.com/books/978013298197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[Terry Bishop]</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In order to effectively enforce a policy with an infrastructure based on keeping code secure, the </a:t>
            </a:r>
            <a:r>
              <a:rPr lang="en-US" dirty="0" err="1"/>
              <a:t>DevSecOps</a:t>
            </a:r>
            <a:r>
              <a:rPr lang="en-US" dirty="0"/>
              <a:t> pipeline is a secure coding technique.</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This is a sound system structure, but I would always be careful of defense in depth and make sure that you test frequently and early to find any gaps or vulnerabilities so that we can spot problems and mistakes as soon as they occur.</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Since nothing can be completely secure, there will always be a certain amount of danger when coding. Therefore, ongoing education is essential to the success of this policy. Always assume that there are dangers and faults in the system, and be relentless in staying up to date with all of today's common threats and prevention strategies.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Maintaining the degree of security we provide requires being current with all security risks and developments. To complete the task, we keep things straightforward but efficient.</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concepts and standards presented in this presentation allow us to infer that the majority of the crucial issues were covered to show how we intend to develop and maintain secure and effective programming. Additionally, in order to ensure security and privacy and keep all sensitive information safe and secure for all parties concerned, we have established a zero-trust approach when it comes to accessing items both inside and outside of the company network.</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err="1"/>
              <a:t>Seacord</a:t>
            </a:r>
            <a:r>
              <a:rPr lang="en-US" dirty="0"/>
              <a:t>, R. C. (2013). Secure Coding in C and C++ (2nd ed.). Pearson Technology Group. </a:t>
            </a:r>
            <a:r>
              <a:rPr lang="en-US" dirty="0">
                <a:hlinkClick r:id="rId4"/>
              </a:rPr>
              <a:t>https://mbsdirect.vitalsource.com/books/9780132981972</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800" dirty="0"/>
              <a:t>This model is intended to provide a high-level overview of the specific defensive strategies we employ in our work to uphold a reliable framework for secure coding.</a:t>
            </a:r>
            <a:endParaRPr sz="18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379621" y="2827176"/>
            <a:ext cx="9480884" cy="3881533"/>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Standards for secure coding have varying degrees of vulnerabilities to gauge their effectiveness. Here is a table that ranks those levels.</a:t>
            </a:r>
            <a:endParaRPr dirty="0"/>
          </a:p>
        </p:txBody>
      </p:sp>
      <p:graphicFrame>
        <p:nvGraphicFramePr>
          <p:cNvPr id="161" name="Google Shape;161;p4" descr="Alt text required"/>
          <p:cNvGraphicFramePr/>
          <p:nvPr>
            <p:extLst>
              <p:ext uri="{D42A27DB-BD31-4B8C-83A1-F6EECF244321}">
                <p14:modId xmlns:p14="http://schemas.microsoft.com/office/powerpoint/2010/main" val="3533302303"/>
              </p:ext>
            </p:extLst>
          </p:nvPr>
        </p:nvGraphicFramePr>
        <p:xfrm>
          <a:off x="3171900" y="256105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likely to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 standard with low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are not as likely </a:t>
                      </a:r>
                      <a:r>
                        <a:rPr lang="en-US" sz="3600" u="none" strike="noStrike" cap="none">
                          <a:solidFill>
                            <a:srgbClr val="FFD966"/>
                          </a:solidFill>
                        </a:rPr>
                        <a:t>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1. Validate Input Data</a:t>
            </a:r>
          </a:p>
          <a:p>
            <a:pPr marL="228600" lvl="0" indent="-228600" algn="l" rtl="0">
              <a:lnSpc>
                <a:spcPct val="90000"/>
              </a:lnSpc>
              <a:spcBef>
                <a:spcPts val="0"/>
              </a:spcBef>
              <a:spcAft>
                <a:spcPts val="0"/>
              </a:spcAft>
              <a:buClr>
                <a:schemeClr val="lt1"/>
              </a:buClr>
              <a:buSzPts val="2200"/>
              <a:buChar char="•"/>
            </a:pPr>
            <a:r>
              <a:rPr lang="en-US" dirty="0"/>
              <a:t>2. Heed Compiler Warnings</a:t>
            </a:r>
          </a:p>
          <a:p>
            <a:pPr marL="228600" lvl="0" indent="-228600" algn="l" rtl="0">
              <a:lnSpc>
                <a:spcPct val="90000"/>
              </a:lnSpc>
              <a:spcBef>
                <a:spcPts val="0"/>
              </a:spcBef>
              <a:spcAft>
                <a:spcPts val="0"/>
              </a:spcAft>
              <a:buClr>
                <a:schemeClr val="lt1"/>
              </a:buClr>
              <a:buSzPts val="2200"/>
              <a:buChar char="•"/>
            </a:pPr>
            <a:r>
              <a:rPr lang="en-US" dirty="0"/>
              <a:t>3. 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4. Keep it simple</a:t>
            </a:r>
          </a:p>
          <a:p>
            <a:pPr marL="228600" lvl="0" indent="-228600" algn="l" rtl="0">
              <a:lnSpc>
                <a:spcPct val="90000"/>
              </a:lnSpc>
              <a:spcBef>
                <a:spcPts val="0"/>
              </a:spcBef>
              <a:spcAft>
                <a:spcPts val="0"/>
              </a:spcAft>
              <a:buClr>
                <a:schemeClr val="lt1"/>
              </a:buClr>
              <a:buSzPts val="2200"/>
              <a:buChar char="•"/>
            </a:pPr>
            <a:r>
              <a:rPr lang="en-US" dirty="0"/>
              <a:t>5. Default Deny</a:t>
            </a:r>
          </a:p>
          <a:p>
            <a:pPr marL="228600" lvl="0" indent="-228600" algn="l" rtl="0">
              <a:lnSpc>
                <a:spcPct val="90000"/>
              </a:lnSpc>
              <a:spcBef>
                <a:spcPts val="0"/>
              </a:spcBef>
              <a:spcAft>
                <a:spcPts val="0"/>
              </a:spcAft>
              <a:buClr>
                <a:schemeClr val="lt1"/>
              </a:buClr>
              <a:buSzPts val="2200"/>
              <a:buChar char="•"/>
            </a:pPr>
            <a:r>
              <a:rPr lang="en-US" dirty="0"/>
              <a:t>6. 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7. sanitize Data Sent to Other Systems</a:t>
            </a:r>
          </a:p>
          <a:p>
            <a:pPr marL="228600" lvl="0" indent="-228600" algn="l" rtl="0">
              <a:lnSpc>
                <a:spcPct val="90000"/>
              </a:lnSpc>
              <a:spcBef>
                <a:spcPts val="0"/>
              </a:spcBef>
              <a:spcAft>
                <a:spcPts val="0"/>
              </a:spcAft>
              <a:buClr>
                <a:schemeClr val="lt1"/>
              </a:buClr>
              <a:buSzPts val="2200"/>
              <a:buChar char="•"/>
            </a:pPr>
            <a:r>
              <a:rPr lang="en-US" dirty="0"/>
              <a:t>8. Practice Defense in Depth</a:t>
            </a:r>
          </a:p>
          <a:p>
            <a:pPr marL="228600" lvl="0" indent="-228600" algn="l" rtl="0">
              <a:lnSpc>
                <a:spcPct val="90000"/>
              </a:lnSpc>
              <a:spcBef>
                <a:spcPts val="0"/>
              </a:spcBef>
              <a:spcAft>
                <a:spcPts val="0"/>
              </a:spcAft>
              <a:buClr>
                <a:schemeClr val="lt1"/>
              </a:buClr>
              <a:buSzPts val="2200"/>
              <a:buChar char="•"/>
            </a:pPr>
            <a:r>
              <a:rPr lang="en-US" dirty="0"/>
              <a:t>9. 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10. 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1. Do not cast to an out-of-range enumeration value</a:t>
            </a:r>
          </a:p>
          <a:p>
            <a:pPr marL="228600" lvl="0" indent="-228600" algn="l" rtl="0">
              <a:lnSpc>
                <a:spcPct val="90000"/>
              </a:lnSpc>
              <a:spcBef>
                <a:spcPts val="0"/>
              </a:spcBef>
              <a:spcAft>
                <a:spcPts val="0"/>
              </a:spcAft>
              <a:buClr>
                <a:schemeClr val="lt1"/>
              </a:buClr>
              <a:buSzPts val="2000"/>
              <a:buChar char="•"/>
            </a:pPr>
            <a:r>
              <a:rPr lang="en-US" sz="2000" dirty="0"/>
              <a:t>2. Use valid references, pointers, and iterators to reference elements of a basic_string</a:t>
            </a:r>
          </a:p>
          <a:p>
            <a:pPr marL="228600" lvl="0" indent="-228600" algn="l" rtl="0">
              <a:lnSpc>
                <a:spcPct val="90000"/>
              </a:lnSpc>
              <a:spcBef>
                <a:spcPts val="0"/>
              </a:spcBef>
              <a:spcAft>
                <a:spcPts val="0"/>
              </a:spcAft>
              <a:buClr>
                <a:schemeClr val="lt1"/>
              </a:buClr>
              <a:buSzPts val="2000"/>
              <a:buChar char="•"/>
            </a:pPr>
            <a:r>
              <a:rPr lang="en-US" sz="2000" dirty="0"/>
              <a:t>3. Range check element access</a:t>
            </a:r>
          </a:p>
          <a:p>
            <a:pPr marL="228600" lvl="0" indent="-228600" algn="l" rtl="0">
              <a:lnSpc>
                <a:spcPct val="90000"/>
              </a:lnSpc>
              <a:spcBef>
                <a:spcPts val="0"/>
              </a:spcBef>
              <a:spcAft>
                <a:spcPts val="0"/>
              </a:spcAft>
              <a:buClr>
                <a:schemeClr val="lt1"/>
              </a:buClr>
              <a:buSzPts val="2000"/>
              <a:buChar char="•"/>
            </a:pPr>
            <a:r>
              <a:rPr lang="en-US" sz="2000" dirty="0"/>
              <a:t>4. Do not store an already-owned pointer value in an unrelated smart pointer</a:t>
            </a:r>
          </a:p>
          <a:p>
            <a:pPr marL="228600" lvl="0" indent="-228600" algn="l" rtl="0">
              <a:lnSpc>
                <a:spcPct val="90000"/>
              </a:lnSpc>
              <a:spcBef>
                <a:spcPts val="0"/>
              </a:spcBef>
              <a:spcAft>
                <a:spcPts val="0"/>
              </a:spcAft>
              <a:buClr>
                <a:schemeClr val="lt1"/>
              </a:buClr>
              <a:buSzPts val="2000"/>
              <a:buChar char="•"/>
            </a:pPr>
            <a:r>
              <a:rPr lang="en-US" sz="2000" dirty="0"/>
              <a:t>5. Properly deallocate dynamically allocated resources</a:t>
            </a:r>
          </a:p>
          <a:p>
            <a:pPr marL="228600" lvl="0" indent="-228600" algn="l" rtl="0">
              <a:lnSpc>
                <a:spcPct val="90000"/>
              </a:lnSpc>
              <a:spcBef>
                <a:spcPts val="0"/>
              </a:spcBef>
              <a:spcAft>
                <a:spcPts val="0"/>
              </a:spcAft>
              <a:buClr>
                <a:schemeClr val="lt1"/>
              </a:buClr>
              <a:buSzPts val="2000"/>
              <a:buChar char="•"/>
            </a:pPr>
            <a:r>
              <a:rPr lang="en-US" sz="2000" dirty="0"/>
              <a:t>6. 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sz="2000" dirty="0"/>
              <a:t>7. Do not leak resources when handling exceptions</a:t>
            </a:r>
          </a:p>
          <a:p>
            <a:pPr marL="228600" lvl="0" indent="-228600" algn="l" rtl="0">
              <a:lnSpc>
                <a:spcPct val="90000"/>
              </a:lnSpc>
              <a:spcBef>
                <a:spcPts val="0"/>
              </a:spcBef>
              <a:spcAft>
                <a:spcPts val="0"/>
              </a:spcAft>
              <a:buClr>
                <a:schemeClr val="lt1"/>
              </a:buClr>
              <a:buSzPts val="2000"/>
              <a:buChar char="•"/>
            </a:pPr>
            <a:r>
              <a:rPr lang="en-US" sz="2000" dirty="0"/>
              <a:t>8. Guarantee that library functions do not overflow</a:t>
            </a:r>
          </a:p>
          <a:p>
            <a:pPr marL="228600" lvl="0" indent="-228600" algn="l" rtl="0">
              <a:lnSpc>
                <a:spcPct val="90000"/>
              </a:lnSpc>
              <a:spcBef>
                <a:spcPts val="0"/>
              </a:spcBef>
              <a:spcAft>
                <a:spcPts val="0"/>
              </a:spcAft>
              <a:buClr>
                <a:schemeClr val="lt1"/>
              </a:buClr>
              <a:buSzPts val="2000"/>
              <a:buChar char="•"/>
            </a:pPr>
            <a:r>
              <a:rPr lang="en-US" sz="2000" dirty="0"/>
              <a:t>9. Use valid iterator ranges</a:t>
            </a:r>
          </a:p>
          <a:p>
            <a:pPr marL="228600" lvl="0" indent="-228600" algn="l" rtl="0">
              <a:lnSpc>
                <a:spcPct val="90000"/>
              </a:lnSpc>
              <a:spcBef>
                <a:spcPts val="0"/>
              </a:spcBef>
              <a:spcAft>
                <a:spcPts val="0"/>
              </a:spcAft>
              <a:buClr>
                <a:schemeClr val="lt1"/>
              </a:buClr>
              <a:buSzPts val="2000"/>
              <a:buChar char="•"/>
            </a:pPr>
            <a:r>
              <a:rPr lang="en-US" sz="2000" dirty="0"/>
              <a:t>10. Guarantee that storage for strings has sufficient space for character data and the null terminator</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2000" dirty="0"/>
              <a:t>Encryption in rest: </a:t>
            </a:r>
            <a:r>
              <a:rPr lang="en-US" sz="1800" dirty="0">
                <a:effectLst/>
                <a:latin typeface="Century Gothic" panose="020B0502020202020204" pitchFamily="34" charset="0"/>
                <a:ea typeface="Calibri" panose="020F0502020204030204" pitchFamily="34" charset="0"/>
              </a:rPr>
              <a:t>By guaranteeing that the data is encrypted when it is on disk, encryption at rest is intended to stop the attacker from obtaining the unencrypted data. A hacker who finds a hard disk containing encrypted data but not the encryption keys must remove the encryption in order to read the data.</a:t>
            </a:r>
            <a:endParaRPr lang="en-US" sz="20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000" dirty="0">
              <a:latin typeface="Calibri" panose="020F0502020204030204" pitchFamily="34" charset="0"/>
              <a:ea typeface="Calibri" panose="020F0502020204030204" pitchFamily="34" charset="0"/>
            </a:endParaRPr>
          </a:p>
          <a:p>
            <a:pPr marL="342900">
              <a:spcBef>
                <a:spcPts val="0"/>
              </a:spcBef>
              <a:buSzPts val="2000"/>
            </a:pPr>
            <a:r>
              <a:rPr lang="en-US" sz="2000" dirty="0"/>
              <a:t>Encryption at flight: </a:t>
            </a:r>
            <a:r>
              <a:rPr lang="en-US" sz="2000" dirty="0">
                <a:effectLst/>
                <a:latin typeface="Century Gothic" panose="020B0502020202020204" pitchFamily="34" charset="0"/>
                <a:ea typeface="Calibri" panose="020F0502020204030204" pitchFamily="34" charset="0"/>
              </a:rPr>
              <a:t>Encrypting information while it is being transferred. Data may be stored on drive arrays in some applications, such as remote replication, unencrypted at rest but encrypted during transmission to provide security.</a:t>
            </a:r>
          </a:p>
          <a:p>
            <a:pPr marL="342900">
              <a:spcBef>
                <a:spcPts val="0"/>
              </a:spcBef>
              <a:buSzPts val="2000"/>
            </a:pPr>
            <a:endParaRPr lang="en-US" sz="2000" dirty="0">
              <a:effectLst/>
              <a:latin typeface="Century Gothic" panose="020B0502020202020204" pitchFamily="34" charset="0"/>
              <a:ea typeface="Calibri" panose="020F0502020204030204" pitchFamily="34" charset="0"/>
            </a:endParaRPr>
          </a:p>
          <a:p>
            <a:pPr marL="342900">
              <a:spcBef>
                <a:spcPts val="0"/>
              </a:spcBef>
              <a:buSzPts val="2000"/>
            </a:pPr>
            <a:r>
              <a:rPr lang="en-US" sz="2400" dirty="0">
                <a:latin typeface="Century Gothic" panose="020B0502020202020204" pitchFamily="34" charset="0"/>
                <a:ea typeface="Calibri" panose="020F0502020204030204" pitchFamily="34" charset="0"/>
              </a:rPr>
              <a:t>Encryption in use: </a:t>
            </a:r>
            <a:r>
              <a:rPr lang="en-US" sz="2000" dirty="0">
                <a:latin typeface="Century Gothic" panose="020B0502020202020204" pitchFamily="34" charset="0"/>
                <a:ea typeface="Calibri" panose="020F0502020204030204" pitchFamily="34" charset="0"/>
              </a:rPr>
              <a:t>Access to both encrypted data at rest and data in motion is made possible by compromised data in use. A person with access to random access memory, for instance, may parse that memory and find the encryption key for data that is at rest. They can decrypt encrypted data at rest after obtaining the encryption key. </a:t>
            </a:r>
            <a:endParaRPr lang="en-US" sz="2400" dirty="0">
              <a:latin typeface="Century Gothic" panose="020B0502020202020204" pitchFamily="34" charset="0"/>
            </a:endParaRPr>
          </a:p>
          <a:p>
            <a:pPr marL="342900">
              <a:spcBef>
                <a:spcPts val="0"/>
              </a:spcBef>
              <a:buSzPts val="2000"/>
            </a:pPr>
            <a:endParaRPr lang="en-US" sz="2000" dirty="0">
              <a:effectLst/>
              <a:latin typeface="Century Gothic" panose="020B0502020202020204" pitchFamily="34" charset="0"/>
              <a:ea typeface="Calibri" panose="020F0502020204030204" pitchFamily="34" charset="0"/>
            </a:endParaRPr>
          </a:p>
          <a:p>
            <a:pPr marL="139700" indent="0">
              <a:buSzPts val="2200"/>
              <a:buNone/>
            </a:pPr>
            <a:endParaRPr lang="en-US" sz="1800" dirty="0">
              <a:latin typeface="Century Gothic" panose="020B0502020202020204" pitchFamily="34" charset="0"/>
              <a:ea typeface="Calibri" panose="020F0502020204030204" pitchFamily="34"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a:t>
            </a:r>
            <a:r>
              <a:rPr lang="en-US" sz="1800" dirty="0">
                <a:effectLst/>
                <a:latin typeface="Calibri" panose="020F0502020204030204" pitchFamily="34" charset="0"/>
                <a:ea typeface="Calibri" panose="020F0502020204030204" pitchFamily="34" charset="0"/>
              </a:rPr>
              <a:t>During the authentication procedure, the user's status as an authorized system user is verified. This may include user login and password details so that the user can access particular system components. Several more recent techniques make use of multi-tier or two-step authentication.</a:t>
            </a:r>
          </a:p>
          <a:p>
            <a:pPr marL="228600" lvl="0" indent="-228600" algn="l" rtl="0">
              <a:lnSpc>
                <a:spcPct val="90000"/>
              </a:lnSpc>
              <a:spcBef>
                <a:spcPts val="0"/>
              </a:spcBef>
              <a:spcAft>
                <a:spcPts val="0"/>
              </a:spcAft>
              <a:buClr>
                <a:schemeClr val="lt1"/>
              </a:buClr>
              <a:buSzPts val="2400"/>
              <a:buChar char="•"/>
            </a:pP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2000" dirty="0">
                <a:latin typeface="Century Gothic" panose="020B0502020202020204" pitchFamily="34" charset="0"/>
                <a:ea typeface="Calibri" panose="020F0502020204030204" pitchFamily="34" charset="0"/>
              </a:rPr>
              <a:t>Authorization: </a:t>
            </a:r>
            <a:r>
              <a:rPr lang="en-US" sz="1800" dirty="0">
                <a:effectLst/>
                <a:latin typeface="Calibri" panose="020F0502020204030204" pitchFamily="34" charset="0"/>
                <a:ea typeface="Calibri" panose="020F0502020204030204" pitchFamily="34" charset="0"/>
              </a:rPr>
              <a:t>A user's level of access within the system is determined by their authorization. This can include whether the user has access to read, create, remove, or edit database files. This may also affect a user's ability to add or remove users and files from the system.</a:t>
            </a:r>
          </a:p>
          <a:p>
            <a:pPr marL="228600" lvl="0" indent="-228600" algn="l" rtl="0">
              <a:lnSpc>
                <a:spcPct val="90000"/>
              </a:lnSpc>
              <a:spcBef>
                <a:spcPts val="0"/>
              </a:spcBef>
              <a:spcAft>
                <a:spcPts val="0"/>
              </a:spcAft>
              <a:buClr>
                <a:schemeClr val="lt1"/>
              </a:buClr>
              <a:buSzPts val="2400"/>
              <a:buChar char="•"/>
            </a:pPr>
            <a:endParaRPr lang="en-US" sz="18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2000" dirty="0">
                <a:latin typeface="Century Gothic" panose="020B0502020202020204" pitchFamily="34" charset="0"/>
                <a:ea typeface="Calibri" panose="020F0502020204030204" pitchFamily="34" charset="0"/>
              </a:rPr>
              <a:t>Accounting: </a:t>
            </a:r>
            <a:r>
              <a:rPr lang="en-US" sz="1800" dirty="0">
                <a:effectLst/>
                <a:latin typeface="Calibri" panose="020F0502020204030204" pitchFamily="34" charset="0"/>
                <a:ea typeface="Calibri" panose="020F0502020204030204" pitchFamily="34" charset="0"/>
              </a:rPr>
              <a:t>Monitoring what a user is doing in relation to their level of system access is the process of accounting. This will record which databases are accessed, what was done when they were accessed, and which user initially accessed the system.</a:t>
            </a:r>
            <a:endParaRPr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tests are often automated tests that are created and executed by software engineers to make sure that a "unit"—a piece of an application—meets design requirements and functions as intended. A unit in procedural programming might be a whole module, but they are typically just one function or process. A unit in object-oriented programming is frequently a full interface, like a class, or a single method. One can create thorough tests for complicated applications by writing tests first for the smallest testable parts, then the compound behaviors between them.</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4701</TotalTime>
  <Words>975</Words>
  <Application>Microsoft Office PowerPoint</Application>
  <PresentationFormat>Widescreen</PresentationFormat>
  <Paragraphs>63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Bishop, Terry</cp:lastModifiedBy>
  <cp:revision>5</cp:revision>
  <dcterms:created xsi:type="dcterms:W3CDTF">2020-08-19T17:59:24Z</dcterms:created>
  <dcterms:modified xsi:type="dcterms:W3CDTF">2023-04-15T17:53:31Z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