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32"/>
  </p:notesMasterIdLst>
  <p:sldIdLst>
    <p:sldId id="256" r:id="rId2"/>
    <p:sldId id="257" r:id="rId3"/>
    <p:sldId id="258" r:id="rId4"/>
    <p:sldId id="260" r:id="rId5"/>
    <p:sldId id="261" r:id="rId6"/>
    <p:sldId id="262" r:id="rId7"/>
    <p:sldId id="288" r:id="rId8"/>
    <p:sldId id="289" r:id="rId9"/>
    <p:sldId id="290" r:id="rId10"/>
    <p:sldId id="294" r:id="rId11"/>
    <p:sldId id="264" r:id="rId12"/>
    <p:sldId id="295" r:id="rId13"/>
    <p:sldId id="296" r:id="rId14"/>
    <p:sldId id="297" r:id="rId15"/>
    <p:sldId id="265" r:id="rId16"/>
    <p:sldId id="313" r:id="rId17"/>
    <p:sldId id="314" r:id="rId18"/>
    <p:sldId id="299" r:id="rId19"/>
    <p:sldId id="300" r:id="rId20"/>
    <p:sldId id="301" r:id="rId21"/>
    <p:sldId id="308" r:id="rId22"/>
    <p:sldId id="309" r:id="rId23"/>
    <p:sldId id="266" r:id="rId24"/>
    <p:sldId id="312" r:id="rId25"/>
    <p:sldId id="292" r:id="rId26"/>
    <p:sldId id="306" r:id="rId27"/>
    <p:sldId id="310" r:id="rId28"/>
    <p:sldId id="315" r:id="rId29"/>
    <p:sldId id="311"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098" autoAdjust="0"/>
    <p:restoredTop sz="94660"/>
  </p:normalViewPr>
  <p:slideViewPr>
    <p:cSldViewPr snapToGrid="0">
      <p:cViewPr>
        <p:scale>
          <a:sx n="95" d="100"/>
          <a:sy n="95" d="100"/>
        </p:scale>
        <p:origin x="26" y="7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9D487-6F11-46FA-9BB6-20C1AB027135}" type="datetimeFigureOut">
              <a:rPr lang="en-US" smtClean="0"/>
              <a:pPr/>
              <a:t>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74F27-0598-4396-A07D-5006AD42F3C7}" type="slidenum">
              <a:rPr lang="en-US" smtClean="0"/>
              <a:pPr/>
              <a:t>‹#›</a:t>
            </a:fld>
            <a:endParaRPr lang="en-US"/>
          </a:p>
        </p:txBody>
      </p:sp>
    </p:spTree>
    <p:extLst>
      <p:ext uri="{BB962C8B-B14F-4D97-AF65-F5344CB8AC3E}">
        <p14:creationId xmlns:p14="http://schemas.microsoft.com/office/powerpoint/2010/main" val="4033940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8DD9-ECB9-4BA9-ADD7-D68812322D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0FADDF-9591-4416-AB67-EA34A3F8BD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639BC5-5DCD-4BEA-B044-D2A28F4B069F}"/>
              </a:ext>
            </a:extLst>
          </p:cNvPr>
          <p:cNvSpPr>
            <a:spLocks noGrp="1"/>
          </p:cNvSpPr>
          <p:nvPr>
            <p:ph type="dt" sz="half" idx="10"/>
          </p:nvPr>
        </p:nvSpPr>
        <p:spPr/>
        <p:txBody>
          <a:bodyPr/>
          <a:lstStyle/>
          <a:p>
            <a:fld id="{A42CDA4E-C467-4089-B6EB-007C2F8EFD53}" type="datetime1">
              <a:rPr lang="en-US" smtClean="0"/>
              <a:pPr/>
              <a:t>2/3/2025</a:t>
            </a:fld>
            <a:endParaRPr lang="en-US"/>
          </a:p>
        </p:txBody>
      </p:sp>
      <p:sp>
        <p:nvSpPr>
          <p:cNvPr id="5" name="Footer Placeholder 4">
            <a:extLst>
              <a:ext uri="{FF2B5EF4-FFF2-40B4-BE49-F238E27FC236}">
                <a16:creationId xmlns:a16="http://schemas.microsoft.com/office/drawing/2014/main" id="{AB763E9D-EA3B-4E98-8117-E7D3CC8BD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8FCB2-813A-4F90-8271-AECC0A7CC118}"/>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76153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7D74-5A10-4C5D-8E0A-959D39CCF3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02EC6D-56D2-4277-9B4E-A3ED306A4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5F9FE-AA4A-4152-BC99-FEEA5F6D6AC9}"/>
              </a:ext>
            </a:extLst>
          </p:cNvPr>
          <p:cNvSpPr>
            <a:spLocks noGrp="1"/>
          </p:cNvSpPr>
          <p:nvPr>
            <p:ph type="dt" sz="half" idx="10"/>
          </p:nvPr>
        </p:nvSpPr>
        <p:spPr/>
        <p:txBody>
          <a:bodyPr/>
          <a:lstStyle/>
          <a:p>
            <a:fld id="{DB45030D-D171-47D1-B6EF-0134CD9F4A9B}" type="datetime1">
              <a:rPr lang="en-US" smtClean="0"/>
              <a:pPr/>
              <a:t>2/3/2025</a:t>
            </a:fld>
            <a:endParaRPr lang="en-US"/>
          </a:p>
        </p:txBody>
      </p:sp>
      <p:sp>
        <p:nvSpPr>
          <p:cNvPr id="5" name="Footer Placeholder 4">
            <a:extLst>
              <a:ext uri="{FF2B5EF4-FFF2-40B4-BE49-F238E27FC236}">
                <a16:creationId xmlns:a16="http://schemas.microsoft.com/office/drawing/2014/main" id="{F078EB51-A6AB-4626-8B49-A459790BD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0104C-1EEF-4E9B-B7CD-C191EE77BC22}"/>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16120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992993-56E7-476B-8550-45FB1E89C8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3606F5-B2B2-4937-AEFE-B7272C708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3C83D-DF68-4728-90F8-EA362BF70795}"/>
              </a:ext>
            </a:extLst>
          </p:cNvPr>
          <p:cNvSpPr>
            <a:spLocks noGrp="1"/>
          </p:cNvSpPr>
          <p:nvPr>
            <p:ph type="dt" sz="half" idx="10"/>
          </p:nvPr>
        </p:nvSpPr>
        <p:spPr/>
        <p:txBody>
          <a:bodyPr/>
          <a:lstStyle/>
          <a:p>
            <a:fld id="{BEB17608-9BA5-4121-9B49-870D493DC4A0}" type="datetime1">
              <a:rPr lang="en-US" smtClean="0"/>
              <a:pPr/>
              <a:t>2/3/2025</a:t>
            </a:fld>
            <a:endParaRPr lang="en-US"/>
          </a:p>
        </p:txBody>
      </p:sp>
      <p:sp>
        <p:nvSpPr>
          <p:cNvPr id="5" name="Footer Placeholder 4">
            <a:extLst>
              <a:ext uri="{FF2B5EF4-FFF2-40B4-BE49-F238E27FC236}">
                <a16:creationId xmlns:a16="http://schemas.microsoft.com/office/drawing/2014/main" id="{3BA4D722-08C8-4346-AEEE-225B3A83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C7EF4-7325-422F-BB4C-C7CB13ED64C4}"/>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63069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4D31-0347-4E84-A2BE-15DA5F9E2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D3DDA5-3184-426F-BBA8-9E9BAFFD1C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99D7C-A1AF-443A-B417-E522C7BDCC76}"/>
              </a:ext>
            </a:extLst>
          </p:cNvPr>
          <p:cNvSpPr>
            <a:spLocks noGrp="1"/>
          </p:cNvSpPr>
          <p:nvPr>
            <p:ph type="dt" sz="half" idx="10"/>
          </p:nvPr>
        </p:nvSpPr>
        <p:spPr/>
        <p:txBody>
          <a:bodyPr/>
          <a:lstStyle/>
          <a:p>
            <a:fld id="{7ECD7196-C4BA-4E62-B276-DC9F21E5F882}" type="datetime1">
              <a:rPr lang="en-US" smtClean="0"/>
              <a:pPr/>
              <a:t>2/3/2025</a:t>
            </a:fld>
            <a:endParaRPr lang="en-US"/>
          </a:p>
        </p:txBody>
      </p:sp>
      <p:sp>
        <p:nvSpPr>
          <p:cNvPr id="5" name="Footer Placeholder 4">
            <a:extLst>
              <a:ext uri="{FF2B5EF4-FFF2-40B4-BE49-F238E27FC236}">
                <a16:creationId xmlns:a16="http://schemas.microsoft.com/office/drawing/2014/main" id="{C3CC3910-A4A6-4817-8373-283397D6F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6B490-B885-417F-AB39-C60137174676}"/>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11966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902A-F1AA-4977-9811-333079790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D5E5A5-592C-4918-A5DD-AA6EA9F1F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82AE2-2F9D-4AEF-8477-6804A191A670}"/>
              </a:ext>
            </a:extLst>
          </p:cNvPr>
          <p:cNvSpPr>
            <a:spLocks noGrp="1"/>
          </p:cNvSpPr>
          <p:nvPr>
            <p:ph type="dt" sz="half" idx="10"/>
          </p:nvPr>
        </p:nvSpPr>
        <p:spPr/>
        <p:txBody>
          <a:bodyPr/>
          <a:lstStyle/>
          <a:p>
            <a:fld id="{2C2A7C2D-8B96-4AFE-88DD-D906B45E311F}" type="datetime1">
              <a:rPr lang="en-US" smtClean="0"/>
              <a:pPr/>
              <a:t>2/3/2025</a:t>
            </a:fld>
            <a:endParaRPr lang="en-US"/>
          </a:p>
        </p:txBody>
      </p:sp>
      <p:sp>
        <p:nvSpPr>
          <p:cNvPr id="5" name="Footer Placeholder 4">
            <a:extLst>
              <a:ext uri="{FF2B5EF4-FFF2-40B4-BE49-F238E27FC236}">
                <a16:creationId xmlns:a16="http://schemas.microsoft.com/office/drawing/2014/main" id="{37FF3546-02A3-4393-9DF4-EF1C3B132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EDCAC-F220-4D31-8FE6-B1DD5E2718FF}"/>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69949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703A-AE35-460B-95FD-077569BAF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8615CB-6A3C-4705-8750-329F19ED3B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C733BB-E498-4511-9E37-9532EAA305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D92B50-1846-45C1-80FC-C812291C4AD3}"/>
              </a:ext>
            </a:extLst>
          </p:cNvPr>
          <p:cNvSpPr>
            <a:spLocks noGrp="1"/>
          </p:cNvSpPr>
          <p:nvPr>
            <p:ph type="dt" sz="half" idx="10"/>
          </p:nvPr>
        </p:nvSpPr>
        <p:spPr/>
        <p:txBody>
          <a:bodyPr/>
          <a:lstStyle/>
          <a:p>
            <a:fld id="{2087B952-638A-4912-A55B-307940268301}" type="datetime1">
              <a:rPr lang="en-US" smtClean="0"/>
              <a:pPr/>
              <a:t>2/3/2025</a:t>
            </a:fld>
            <a:endParaRPr lang="en-US"/>
          </a:p>
        </p:txBody>
      </p:sp>
      <p:sp>
        <p:nvSpPr>
          <p:cNvPr id="6" name="Footer Placeholder 5">
            <a:extLst>
              <a:ext uri="{FF2B5EF4-FFF2-40B4-BE49-F238E27FC236}">
                <a16:creationId xmlns:a16="http://schemas.microsoft.com/office/drawing/2014/main" id="{4985CAAB-C794-437D-A100-69214E9BE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15DB7-611D-4A68-8C5A-097768EE4FFE}"/>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89974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B5D6-87BA-45BE-80FA-E02CDBC3CF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4F06EC-8780-4B03-8A99-894F1C19BB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DFEE8-D62E-4538-9EB6-CA9C9A73D2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B3D577-87B0-4591-9760-26679A366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BDE826-608A-46A6-988C-AD616F3D65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7B6D1-0EC8-4CF0-961D-5317F8D0248B}"/>
              </a:ext>
            </a:extLst>
          </p:cNvPr>
          <p:cNvSpPr>
            <a:spLocks noGrp="1"/>
          </p:cNvSpPr>
          <p:nvPr>
            <p:ph type="dt" sz="half" idx="10"/>
          </p:nvPr>
        </p:nvSpPr>
        <p:spPr/>
        <p:txBody>
          <a:bodyPr/>
          <a:lstStyle/>
          <a:p>
            <a:fld id="{7B09D1BB-878B-4E63-B950-20E0F062C851}" type="datetime1">
              <a:rPr lang="en-US" smtClean="0"/>
              <a:pPr/>
              <a:t>2/3/2025</a:t>
            </a:fld>
            <a:endParaRPr lang="en-US"/>
          </a:p>
        </p:txBody>
      </p:sp>
      <p:sp>
        <p:nvSpPr>
          <p:cNvPr id="8" name="Footer Placeholder 7">
            <a:extLst>
              <a:ext uri="{FF2B5EF4-FFF2-40B4-BE49-F238E27FC236}">
                <a16:creationId xmlns:a16="http://schemas.microsoft.com/office/drawing/2014/main" id="{AA661745-3A8A-434C-8C6C-2165DCB5B5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81D58B-9330-4C31-B24A-4D765812B864}"/>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4593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601B-09CD-4BE5-A491-93185FA9A0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C3142C-0EFB-485B-ACFB-40D5961A26D5}"/>
              </a:ext>
            </a:extLst>
          </p:cNvPr>
          <p:cNvSpPr>
            <a:spLocks noGrp="1"/>
          </p:cNvSpPr>
          <p:nvPr>
            <p:ph type="dt" sz="half" idx="10"/>
          </p:nvPr>
        </p:nvSpPr>
        <p:spPr/>
        <p:txBody>
          <a:bodyPr/>
          <a:lstStyle/>
          <a:p>
            <a:fld id="{A8380561-A97D-4522-840D-E4A07384CFA6}" type="datetime1">
              <a:rPr lang="en-US" smtClean="0"/>
              <a:pPr/>
              <a:t>2/3/2025</a:t>
            </a:fld>
            <a:endParaRPr lang="en-US"/>
          </a:p>
        </p:txBody>
      </p:sp>
      <p:sp>
        <p:nvSpPr>
          <p:cNvPr id="4" name="Footer Placeholder 3">
            <a:extLst>
              <a:ext uri="{FF2B5EF4-FFF2-40B4-BE49-F238E27FC236}">
                <a16:creationId xmlns:a16="http://schemas.microsoft.com/office/drawing/2014/main" id="{A174C6E4-214D-4222-BA89-C00B109E10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8EF90F-EF4C-405E-ACC2-1FC14125F9E9}"/>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170172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7DD56A-F660-4510-83C5-CC5EDF5200A2}"/>
              </a:ext>
            </a:extLst>
          </p:cNvPr>
          <p:cNvSpPr>
            <a:spLocks noGrp="1"/>
          </p:cNvSpPr>
          <p:nvPr>
            <p:ph type="dt" sz="half" idx="10"/>
          </p:nvPr>
        </p:nvSpPr>
        <p:spPr/>
        <p:txBody>
          <a:bodyPr/>
          <a:lstStyle/>
          <a:p>
            <a:fld id="{C5D2A45A-8983-407B-AFBC-E3B4CFE317FD}" type="datetime1">
              <a:rPr lang="en-US" smtClean="0"/>
              <a:pPr/>
              <a:t>2/3/2025</a:t>
            </a:fld>
            <a:endParaRPr lang="en-US"/>
          </a:p>
        </p:txBody>
      </p:sp>
      <p:sp>
        <p:nvSpPr>
          <p:cNvPr id="3" name="Footer Placeholder 2">
            <a:extLst>
              <a:ext uri="{FF2B5EF4-FFF2-40B4-BE49-F238E27FC236}">
                <a16:creationId xmlns:a16="http://schemas.microsoft.com/office/drawing/2014/main" id="{017E0C34-2402-416B-B521-337054C0F6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29AA0B-7C10-484A-B7D8-C15038B12C46}"/>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3795593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6BCA-0C69-4C8E-8E06-2DD8B2B30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FBBFCF-771A-4BD7-80F2-E6406E6C15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33203E-00EA-4BD9-8316-C4B8EF36D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B80AD-FB9A-491B-8D81-B3B52C017EA8}"/>
              </a:ext>
            </a:extLst>
          </p:cNvPr>
          <p:cNvSpPr>
            <a:spLocks noGrp="1"/>
          </p:cNvSpPr>
          <p:nvPr>
            <p:ph type="dt" sz="half" idx="10"/>
          </p:nvPr>
        </p:nvSpPr>
        <p:spPr/>
        <p:txBody>
          <a:bodyPr/>
          <a:lstStyle/>
          <a:p>
            <a:fld id="{C6848BE3-E823-43F5-9A49-78EB7AFB8C50}" type="datetime1">
              <a:rPr lang="en-US" smtClean="0"/>
              <a:pPr/>
              <a:t>2/3/2025</a:t>
            </a:fld>
            <a:endParaRPr lang="en-US"/>
          </a:p>
        </p:txBody>
      </p:sp>
      <p:sp>
        <p:nvSpPr>
          <p:cNvPr id="6" name="Footer Placeholder 5">
            <a:extLst>
              <a:ext uri="{FF2B5EF4-FFF2-40B4-BE49-F238E27FC236}">
                <a16:creationId xmlns:a16="http://schemas.microsoft.com/office/drawing/2014/main" id="{AE84498D-09DB-4CB2-98BE-98F0B5427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B4433-F1E9-42A6-A7FA-3DD75948704B}"/>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2417263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6979-A9AF-4F3B-967F-13AEF9CF8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DA1693-C9D2-47EE-80A2-FF3FEA7E88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6BCB28-CEFF-455B-80DC-52848515A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DA082-1763-4803-BC47-CF274F3C1B3E}"/>
              </a:ext>
            </a:extLst>
          </p:cNvPr>
          <p:cNvSpPr>
            <a:spLocks noGrp="1"/>
          </p:cNvSpPr>
          <p:nvPr>
            <p:ph type="dt" sz="half" idx="10"/>
          </p:nvPr>
        </p:nvSpPr>
        <p:spPr/>
        <p:txBody>
          <a:bodyPr/>
          <a:lstStyle/>
          <a:p>
            <a:fld id="{A93C3D99-4FFF-4976-A6E5-8FFD56605EC0}" type="datetime1">
              <a:rPr lang="en-US" smtClean="0"/>
              <a:pPr/>
              <a:t>2/3/2025</a:t>
            </a:fld>
            <a:endParaRPr lang="en-US"/>
          </a:p>
        </p:txBody>
      </p:sp>
      <p:sp>
        <p:nvSpPr>
          <p:cNvPr id="6" name="Footer Placeholder 5">
            <a:extLst>
              <a:ext uri="{FF2B5EF4-FFF2-40B4-BE49-F238E27FC236}">
                <a16:creationId xmlns:a16="http://schemas.microsoft.com/office/drawing/2014/main" id="{8DFEB4B1-31E9-442D-ADA8-EFE9FBF64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09D31-5551-4172-9921-C8C2819266D2}"/>
              </a:ext>
            </a:extLst>
          </p:cNvPr>
          <p:cNvSpPr>
            <a:spLocks noGrp="1"/>
          </p:cNvSpPr>
          <p:nvPr>
            <p:ph type="sldNum" sz="quarter" idx="12"/>
          </p:nvPr>
        </p:nvSpPr>
        <p:spPr/>
        <p:txBody>
          <a:bodyPr/>
          <a:lstStyle/>
          <a:p>
            <a:fld id="{67B96AB0-D207-47C5-B097-866262CFE1BC}" type="slidenum">
              <a:rPr lang="en-US" smtClean="0"/>
              <a:pPr/>
              <a:t>‹#›</a:t>
            </a:fld>
            <a:endParaRPr lang="en-US"/>
          </a:p>
        </p:txBody>
      </p:sp>
    </p:spTree>
    <p:extLst>
      <p:ext uri="{BB962C8B-B14F-4D97-AF65-F5344CB8AC3E}">
        <p14:creationId xmlns:p14="http://schemas.microsoft.com/office/powerpoint/2010/main" val="367208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F88B1A-F7C0-426F-B943-CD413BFCFC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E50DD-3810-4622-9F93-EEAF0D172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FF4E7-5788-4A70-9F70-93E979E520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34C48-AA34-4CAC-A553-342D6A21D873}" type="datetime1">
              <a:rPr lang="en-US" smtClean="0"/>
              <a:pPr/>
              <a:t>2/3/2025</a:t>
            </a:fld>
            <a:endParaRPr lang="en-US"/>
          </a:p>
        </p:txBody>
      </p:sp>
      <p:sp>
        <p:nvSpPr>
          <p:cNvPr id="5" name="Footer Placeholder 4">
            <a:extLst>
              <a:ext uri="{FF2B5EF4-FFF2-40B4-BE49-F238E27FC236}">
                <a16:creationId xmlns:a16="http://schemas.microsoft.com/office/drawing/2014/main" id="{C917DE44-C6C2-450C-B223-7082B3662D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6855A5-19ED-4134-8CCD-E9B3C088B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96AB0-D207-47C5-B097-866262CFE1BC}" type="slidenum">
              <a:rPr lang="en-US" smtClean="0"/>
              <a:pPr/>
              <a:t>‹#›</a:t>
            </a:fld>
            <a:endParaRPr lang="en-US"/>
          </a:p>
        </p:txBody>
      </p:sp>
    </p:spTree>
    <p:extLst>
      <p:ext uri="{BB962C8B-B14F-4D97-AF65-F5344CB8AC3E}">
        <p14:creationId xmlns:p14="http://schemas.microsoft.com/office/powerpoint/2010/main" val="2429322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5D1F-6390-4D3B-9F32-69037899A2F3}"/>
              </a:ext>
            </a:extLst>
          </p:cNvPr>
          <p:cNvSpPr>
            <a:spLocks noGrp="1"/>
          </p:cNvSpPr>
          <p:nvPr>
            <p:ph type="ctrTitle"/>
          </p:nvPr>
        </p:nvSpPr>
        <p:spPr>
          <a:xfrm>
            <a:off x="1524000" y="158163"/>
            <a:ext cx="9144000" cy="3080381"/>
          </a:xfrm>
        </p:spPr>
        <p:txBody>
          <a:bodyPr>
            <a:normAutofit/>
          </a:bodyPr>
          <a:lstStyle/>
          <a:p>
            <a:r>
              <a:rPr lang="en-US" sz="2800" dirty="0">
                <a:latin typeface="Times New Roman" panose="02020603050405020304" pitchFamily="18" charset="0"/>
                <a:cs typeface="Times New Roman" panose="02020603050405020304" pitchFamily="18" charset="0"/>
              </a:rPr>
              <a:t>Tribhuvan University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Institute Of Engineering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Kalimati, Kathmandu</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CBFE4F6-FADC-4DF8-A9CF-3121B7C23D6A}"/>
              </a:ext>
            </a:extLst>
          </p:cNvPr>
          <p:cNvSpPr>
            <a:spLocks noGrp="1"/>
          </p:cNvSpPr>
          <p:nvPr>
            <p:ph type="subTitle" idx="1"/>
          </p:nvPr>
        </p:nvSpPr>
        <p:spPr>
          <a:xfrm>
            <a:off x="1524000" y="3429000"/>
            <a:ext cx="9144000" cy="3253419"/>
          </a:xfrm>
        </p:spPr>
        <p:txBody>
          <a:bodyPr>
            <a:normAutofit fontScale="92500" lnSpcReduction="20000"/>
          </a:bodyPr>
          <a:lstStyle/>
          <a:p>
            <a:r>
              <a:rPr lang="en-US" sz="2600" b="1" u="sng" dirty="0">
                <a:latin typeface="Times New Roman" panose="02020603050405020304" pitchFamily="18" charset="0"/>
                <a:cs typeface="Times New Roman" panose="02020603050405020304" pitchFamily="18" charset="0"/>
              </a:rPr>
              <a:t>Stock Market Prediction</a:t>
            </a:r>
          </a:p>
          <a:p>
            <a:endParaRPr lang="en-US" sz="2600" b="1" u="sng" dirty="0">
              <a:latin typeface="Times New Roman" panose="02020603050405020304" pitchFamily="18" charset="0"/>
              <a:cs typeface="Times New Roman" panose="02020603050405020304" pitchFamily="18" charset="0"/>
            </a:endParaRPr>
          </a:p>
          <a:p>
            <a:pPr algn="l"/>
            <a:r>
              <a:rPr lang="en-US" sz="2000" b="1" dirty="0">
                <a:latin typeface="Times New Roman" panose="02020603050405020304" pitchFamily="18" charset="0"/>
                <a:cs typeface="Times New Roman" panose="02020603050405020304" pitchFamily="18" charset="0"/>
              </a:rPr>
              <a:t>Presented by: </a:t>
            </a:r>
          </a:p>
          <a:p>
            <a:pPr algn="l"/>
            <a:r>
              <a:rPr lang="en-US" sz="2000" dirty="0">
                <a:latin typeface="Times New Roman" panose="02020603050405020304" pitchFamily="18" charset="0"/>
                <a:cs typeface="Times New Roman" panose="02020603050405020304" pitchFamily="18" charset="0"/>
              </a:rPr>
              <a:t>Abhishek Man Shrestha	-078BCT009</a:t>
            </a:r>
          </a:p>
          <a:p>
            <a:pPr algn="l"/>
            <a:r>
              <a:rPr lang="en-US" sz="2000" dirty="0">
                <a:latin typeface="Times New Roman" panose="02020603050405020304" pitchFamily="18" charset="0"/>
                <a:cs typeface="Times New Roman" panose="02020603050405020304" pitchFamily="18" charset="0"/>
              </a:rPr>
              <a:t>Ayush Acharya		-078BCT022</a:t>
            </a:r>
          </a:p>
          <a:p>
            <a:pPr algn="l"/>
            <a:r>
              <a:rPr lang="en-US" sz="2000" dirty="0">
                <a:latin typeface="Times New Roman" panose="02020603050405020304" pitchFamily="18" charset="0"/>
                <a:cs typeface="Times New Roman" panose="02020603050405020304" pitchFamily="18" charset="0"/>
              </a:rPr>
              <a:t>Bishranta Regmi		-078BCT027</a:t>
            </a:r>
          </a:p>
          <a:p>
            <a:pPr algn="l"/>
            <a:r>
              <a:rPr lang="en-US" sz="2000" dirty="0">
                <a:latin typeface="Times New Roman" panose="02020603050405020304" pitchFamily="18" charset="0"/>
                <a:cs typeface="Times New Roman" panose="02020603050405020304" pitchFamily="18" charset="0"/>
              </a:rPr>
              <a:t>Dhiraj Sah		-078BCT030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2081</a:t>
            </a:r>
          </a:p>
        </p:txBody>
      </p:sp>
      <p:pic>
        <p:nvPicPr>
          <p:cNvPr id="5" name="Picture 4">
            <a:extLst>
              <a:ext uri="{FF2B5EF4-FFF2-40B4-BE49-F238E27FC236}">
                <a16:creationId xmlns:a16="http://schemas.microsoft.com/office/drawing/2014/main" id="{6C31ACA1-8C51-4FC0-817B-36BFDEC600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51394" y="1670883"/>
            <a:ext cx="1775534" cy="1775534"/>
          </a:xfrm>
          <a:prstGeom prst="rect">
            <a:avLst/>
          </a:prstGeom>
        </p:spPr>
      </p:pic>
    </p:spTree>
    <p:extLst>
      <p:ext uri="{BB962C8B-B14F-4D97-AF65-F5344CB8AC3E}">
        <p14:creationId xmlns:p14="http://schemas.microsoft.com/office/powerpoint/2010/main" val="158500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858"/>
            <a:ext cx="9144000" cy="632012"/>
          </a:xfrm>
        </p:spPr>
        <p:txBody>
          <a:bodyPr>
            <a:normAutofit/>
          </a:bodyPr>
          <a:lstStyle/>
          <a:p>
            <a:r>
              <a:rPr lang="en-US" sz="2800" b="1" dirty="0">
                <a:latin typeface="Times New Roman" panose="02020603050405020304" pitchFamily="18" charset="0"/>
                <a:cs typeface="Times New Roman" panose="02020603050405020304" pitchFamily="18" charset="0"/>
              </a:rPr>
              <a:t>7. METHODOLOGY</a:t>
            </a:r>
          </a:p>
        </p:txBody>
      </p:sp>
      <p:sp>
        <p:nvSpPr>
          <p:cNvPr id="3" name="Subtitle 2"/>
          <p:cNvSpPr>
            <a:spLocks noGrp="1"/>
          </p:cNvSpPr>
          <p:nvPr>
            <p:ph type="subTitle" idx="1"/>
          </p:nvPr>
        </p:nvSpPr>
        <p:spPr>
          <a:xfrm>
            <a:off x="1524000" y="5970493"/>
            <a:ext cx="9144000" cy="632012"/>
          </a:xfrm>
        </p:spPr>
        <p:txBody>
          <a:bodyPr>
            <a:normAutofit/>
          </a:bodyPr>
          <a:lstStyle/>
          <a:p>
            <a:r>
              <a:rPr lang="en-US" sz="1800" i="1" dirty="0">
                <a:latin typeface="Times New Roman" panose="02020603050405020304" pitchFamily="18" charset="0"/>
                <a:cs typeface="Times New Roman" panose="02020603050405020304" pitchFamily="18" charset="0"/>
              </a:rPr>
              <a:t>Figure: Iterative Process Model</a:t>
            </a:r>
          </a:p>
        </p:txBody>
      </p:sp>
      <p:pic>
        <p:nvPicPr>
          <p:cNvPr id="5" name="Content Placeholder 4">
            <a:extLst>
              <a:ext uri="{FF2B5EF4-FFF2-40B4-BE49-F238E27FC236}">
                <a16:creationId xmlns:a16="http://schemas.microsoft.com/office/drawing/2014/main" id="{39AA8907-74FB-4F17-8D20-180940B920B1}"/>
              </a:ext>
            </a:extLst>
          </p:cNvPr>
          <p:cNvPicPr/>
          <p:nvPr/>
        </p:nvPicPr>
        <p:blipFill>
          <a:blip r:embed="rId2">
            <a:extLst>
              <a:ext uri="{28A0092B-C50C-407E-A947-70E740481C1C}">
                <a14:useLocalDpi xmlns:a14="http://schemas.microsoft.com/office/drawing/2010/main" val="0"/>
              </a:ext>
            </a:extLst>
          </a:blip>
          <a:stretch>
            <a:fillRect/>
          </a:stretch>
        </p:blipFill>
        <p:spPr>
          <a:xfrm>
            <a:off x="2886635" y="1281954"/>
            <a:ext cx="6418730" cy="4294094"/>
          </a:xfrm>
          <a:prstGeom prst="rect">
            <a:avLst/>
          </a:prstGeom>
        </p:spPr>
      </p:pic>
    </p:spTree>
    <p:extLst>
      <p:ext uri="{BB962C8B-B14F-4D97-AF65-F5344CB8AC3E}">
        <p14:creationId xmlns:p14="http://schemas.microsoft.com/office/powerpoint/2010/main" val="2100923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B8D7-C968-42C3-972E-46189E679467}"/>
              </a:ext>
            </a:extLst>
          </p:cNvPr>
          <p:cNvSpPr>
            <a:spLocks noGrp="1"/>
          </p:cNvSpPr>
          <p:nvPr>
            <p:ph type="title"/>
          </p:nvPr>
        </p:nvSpPr>
        <p:spPr>
          <a:xfrm>
            <a:off x="838200" y="133583"/>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8</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BLOCK DIAGRAM</a:t>
            </a:r>
          </a:p>
        </p:txBody>
      </p:sp>
      <p:sp>
        <p:nvSpPr>
          <p:cNvPr id="6" name="Content Placeholder 5">
            <a:extLst>
              <a:ext uri="{FF2B5EF4-FFF2-40B4-BE49-F238E27FC236}">
                <a16:creationId xmlns:a16="http://schemas.microsoft.com/office/drawing/2014/main" id="{0FF04447-36AE-4010-A3E5-0B9594E6C937}"/>
              </a:ext>
            </a:extLst>
          </p:cNvPr>
          <p:cNvSpPr>
            <a:spLocks noGrp="1"/>
          </p:cNvSpPr>
          <p:nvPr>
            <p:ph idx="1"/>
          </p:nvPr>
        </p:nvSpPr>
        <p:spPr>
          <a:xfrm>
            <a:off x="3680917" y="5923655"/>
            <a:ext cx="5032141" cy="310566"/>
          </a:xfrm>
        </p:spPr>
        <p:txBody>
          <a:bodyPr>
            <a:noAutofit/>
          </a:bodyPr>
          <a:lstStyle/>
          <a:p>
            <a:pPr marL="0" indent="0" algn="ctr">
              <a:buNone/>
            </a:pPr>
            <a:r>
              <a:rPr lang="en-US" sz="1800" i="1" dirty="0">
                <a:latin typeface="Times New Roman" panose="02020603050405020304" pitchFamily="18" charset="0"/>
                <a:cs typeface="Times New Roman" panose="02020603050405020304" pitchFamily="18" charset="0"/>
              </a:rPr>
              <a:t>Figure: System Block Diagram</a:t>
            </a:r>
          </a:p>
        </p:txBody>
      </p:sp>
      <p:sp>
        <p:nvSpPr>
          <p:cNvPr id="8" name="Rectangle 109">
            <a:extLst>
              <a:ext uri="{FF2B5EF4-FFF2-40B4-BE49-F238E27FC236}">
                <a16:creationId xmlns:a16="http://schemas.microsoft.com/office/drawing/2014/main" id="{75EE77F9-0630-40CC-9B7F-0FEF98E54CAE}"/>
              </a:ext>
            </a:extLst>
          </p:cNvPr>
          <p:cNvSpPr>
            <a:spLocks noChangeArrowheads="1"/>
          </p:cNvSpPr>
          <p:nvPr/>
        </p:nvSpPr>
        <p:spPr bwMode="auto">
          <a:xfrm>
            <a:off x="1371600" y="5677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9" name="Rectangle 110">
            <a:extLst>
              <a:ext uri="{FF2B5EF4-FFF2-40B4-BE49-F238E27FC236}">
                <a16:creationId xmlns:a16="http://schemas.microsoft.com/office/drawing/2014/main" id="{9EFCBEF6-4B30-477C-AB4F-01DB7145D9AF}"/>
              </a:ext>
            </a:extLst>
          </p:cNvPr>
          <p:cNvSpPr>
            <a:spLocks noChangeArrowheads="1"/>
          </p:cNvSpPr>
          <p:nvPr/>
        </p:nvSpPr>
        <p:spPr bwMode="auto">
          <a:xfrm>
            <a:off x="1432560" y="102972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E892A48A-B0AC-D4A1-7185-A7E2B7F9F956}"/>
              </a:ext>
            </a:extLst>
          </p:cNvPr>
          <p:cNvPicPr>
            <a:picLocks noChangeAspect="1"/>
          </p:cNvPicPr>
          <p:nvPr/>
        </p:nvPicPr>
        <p:blipFill>
          <a:blip r:embed="rId2"/>
          <a:stretch>
            <a:fillRect/>
          </a:stretch>
        </p:blipFill>
        <p:spPr>
          <a:xfrm>
            <a:off x="3696698" y="1070921"/>
            <a:ext cx="4798603" cy="4852734"/>
          </a:xfrm>
          <a:prstGeom prst="rect">
            <a:avLst/>
          </a:prstGeom>
        </p:spPr>
      </p:pic>
    </p:spTree>
    <p:extLst>
      <p:ext uri="{BB962C8B-B14F-4D97-AF65-F5344CB8AC3E}">
        <p14:creationId xmlns:p14="http://schemas.microsoft.com/office/powerpoint/2010/main" val="3493260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E545-BBEA-F5A7-B6B9-34C58EF040B2}"/>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9. ALGORITHMS</a:t>
            </a:r>
          </a:p>
        </p:txBody>
      </p:sp>
      <p:sp>
        <p:nvSpPr>
          <p:cNvPr id="3" name="Content Placeholder 2">
            <a:extLst>
              <a:ext uri="{FF2B5EF4-FFF2-40B4-BE49-F238E27FC236}">
                <a16:creationId xmlns:a16="http://schemas.microsoft.com/office/drawing/2014/main" id="{30278ACE-82B9-9600-AEE5-682DEBD44D29}"/>
              </a:ext>
            </a:extLst>
          </p:cNvPr>
          <p:cNvSpPr>
            <a:spLocks noGrp="1"/>
          </p:cNvSpPr>
          <p:nvPr>
            <p:ph idx="1"/>
          </p:nvPr>
        </p:nvSpPr>
        <p:spPr/>
        <p:txBody>
          <a:bodyPr>
            <a:normAutofit/>
          </a:bodyPr>
          <a:lstStyle/>
          <a:p>
            <a:r>
              <a:rPr lang="en-US" sz="1800" b="1" dirty="0">
                <a:solidFill>
                  <a:srgbClr val="000000"/>
                </a:solidFill>
                <a:effectLst/>
                <a:highlight>
                  <a:srgbClr val="FFFFFF"/>
                </a:highlight>
                <a:latin typeface="Times New Roman" panose="02020603050405020304" pitchFamily="18" charset="0"/>
                <a:ea typeface="Times New Roman" panose="02020603050405020304" pitchFamily="18" charset="0"/>
              </a:rPr>
              <a:t>Recurrent Neural Network (RNNs)</a:t>
            </a:r>
            <a:r>
              <a:rPr lang="en-US" sz="1800" b="1" dirty="0">
                <a:solidFill>
                  <a:srgbClr val="000000"/>
                </a:solidFill>
                <a:highlight>
                  <a:srgbClr val="FFFFFF"/>
                </a:highlight>
                <a:latin typeface="Times New Roman" panose="02020603050405020304" pitchFamily="18" charset="0"/>
                <a:ea typeface="Times New Roman" panose="02020603050405020304" pitchFamily="18" charset="0"/>
              </a:rPr>
              <a:t>: </a:t>
            </a:r>
            <a:r>
              <a:rPr lang="en-US" sz="1800" dirty="0">
                <a:solidFill>
                  <a:srgbClr val="000000"/>
                </a:solidFill>
                <a:highlight>
                  <a:srgbClr val="FFFFFF"/>
                </a:highlight>
                <a:latin typeface="Times New Roman" panose="02020603050405020304" pitchFamily="18" charset="0"/>
                <a:ea typeface="Times New Roman" panose="02020603050405020304" pitchFamily="18" charset="0"/>
              </a:rPr>
              <a:t>Re</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current Neural Networks (RNNs) are a type of neural network that are designed to process sequential data. They can analyze data with a temporal dimension, such as time series, speech, and text. RNNs can do this by using a hidden state passed from one timestep to the next. The hidden state is updated at each timestep based on the input and the previous hidden state.</a:t>
            </a:r>
            <a:r>
              <a:rPr lang="en-US" sz="1800" i="1" dirty="0">
                <a:solidFill>
                  <a:srgbClr val="000000"/>
                </a:solidFill>
                <a:effectLst/>
                <a:latin typeface="Times New Roman" panose="02020603050405020304" pitchFamily="18" charset="0"/>
                <a:ea typeface="Times New Roman" panose="02020603050405020304" pitchFamily="18" charset="0"/>
              </a:rPr>
              <a:t> </a:t>
            </a: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pPr marL="0" indent="0" algn="ctr">
              <a:buNone/>
            </a:pPr>
            <a:r>
              <a:rPr lang="en-US" sz="1600" i="1" dirty="0">
                <a:solidFill>
                  <a:srgbClr val="000000"/>
                </a:solidFill>
                <a:effectLst/>
                <a:latin typeface="Times New Roman" panose="02020603050405020304" pitchFamily="18" charset="0"/>
                <a:ea typeface="Times New Roman" panose="02020603050405020304" pitchFamily="18" charset="0"/>
              </a:rPr>
              <a:t>Figure: Recurrent Neural Network</a:t>
            </a: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13" name="Picture 12">
            <a:extLst>
              <a:ext uri="{FF2B5EF4-FFF2-40B4-BE49-F238E27FC236}">
                <a16:creationId xmlns:a16="http://schemas.microsoft.com/office/drawing/2014/main" id="{A2E5C5E2-2579-1431-BB26-23C759565A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1640" y="3295843"/>
            <a:ext cx="3728720" cy="1951990"/>
          </a:xfrm>
          <a:prstGeom prst="rect">
            <a:avLst/>
          </a:prstGeom>
          <a:noFill/>
          <a:ln>
            <a:noFill/>
          </a:ln>
        </p:spPr>
      </p:pic>
    </p:spTree>
    <p:extLst>
      <p:ext uri="{BB962C8B-B14F-4D97-AF65-F5344CB8AC3E}">
        <p14:creationId xmlns:p14="http://schemas.microsoft.com/office/powerpoint/2010/main" val="3088386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9A858-D693-E63B-FEA3-0F6850796D65}"/>
              </a:ext>
            </a:extLst>
          </p:cNvPr>
          <p:cNvSpPr>
            <a:spLocks noGrp="1"/>
          </p:cNvSpPr>
          <p:nvPr>
            <p:ph idx="1"/>
          </p:nvPr>
        </p:nvSpPr>
        <p:spPr>
          <a:xfrm>
            <a:off x="838200" y="1118926"/>
            <a:ext cx="10515600" cy="5791631"/>
          </a:xfrm>
        </p:spPr>
        <p:txBody>
          <a:bodyPr/>
          <a:lstStyle/>
          <a:p>
            <a:r>
              <a:rPr lang="en-US" sz="1800" b="1" dirty="0">
                <a:solidFill>
                  <a:srgbClr val="000000"/>
                </a:solidFill>
                <a:effectLst/>
                <a:highlight>
                  <a:srgbClr val="FFFFFF"/>
                </a:highlight>
                <a:latin typeface="Times New Roman" panose="02020603050405020304" pitchFamily="18" charset="0"/>
                <a:ea typeface="Times New Roman" panose="02020603050405020304" pitchFamily="18" charset="0"/>
              </a:rPr>
              <a:t>Convolution Neural Networks (CNNs):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Convolutional Neural Networks (CNNs) are powerful deep learning models primarily used for image and text data analysis. In the context of stock market prediction, CNNs excel at sentiment analysis by extracting meaningful patterns from textual data such as news articles and social media posts. By identifying sentiments and trends, CNNs enhance the overall predictive accuracy when combined with time-series models like LSTM.</a:t>
            </a:r>
            <a:r>
              <a:rPr lang="en-US" sz="1800" i="1" dirty="0">
                <a:solidFill>
                  <a:srgbClr val="000000"/>
                </a:solidFill>
                <a:effectLst/>
                <a:latin typeface="Times New Roman" panose="02020603050405020304" pitchFamily="18" charset="0"/>
                <a:ea typeface="Times New Roman" panose="02020603050405020304" pitchFamily="18" charset="0"/>
              </a:rPr>
              <a:t> </a:t>
            </a: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pPr marL="0" indent="0" algn="ctr">
              <a:buNone/>
            </a:pPr>
            <a:r>
              <a:rPr lang="en-US" sz="1800" i="1" dirty="0">
                <a:solidFill>
                  <a:srgbClr val="000000"/>
                </a:solidFill>
                <a:effectLst/>
                <a:latin typeface="Times New Roman" panose="02020603050405020304" pitchFamily="18" charset="0"/>
                <a:ea typeface="Times New Roman" panose="02020603050405020304" pitchFamily="18" charset="0"/>
              </a:rPr>
              <a:t>Figure: Convolution Neural Network</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0" indent="0">
              <a:buNone/>
            </a:pPr>
            <a:endParaRPr lang="en-US" b="1" dirty="0"/>
          </a:p>
        </p:txBody>
      </p:sp>
      <p:pic>
        <p:nvPicPr>
          <p:cNvPr id="7" name="Picture 6">
            <a:extLst>
              <a:ext uri="{FF2B5EF4-FFF2-40B4-BE49-F238E27FC236}">
                <a16:creationId xmlns:a16="http://schemas.microsoft.com/office/drawing/2014/main" id="{DADAEC7C-800E-259F-252A-09BDFBD452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7318" y="2609600"/>
            <a:ext cx="6257364" cy="3092068"/>
          </a:xfrm>
          <a:prstGeom prst="rect">
            <a:avLst/>
          </a:prstGeom>
          <a:noFill/>
          <a:ln>
            <a:noFill/>
          </a:ln>
        </p:spPr>
      </p:pic>
    </p:spTree>
    <p:extLst>
      <p:ext uri="{BB962C8B-B14F-4D97-AF65-F5344CB8AC3E}">
        <p14:creationId xmlns:p14="http://schemas.microsoft.com/office/powerpoint/2010/main" val="99802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4220B-329C-A002-A76A-D508B3784EF3}"/>
              </a:ext>
            </a:extLst>
          </p:cNvPr>
          <p:cNvSpPr>
            <a:spLocks noGrp="1"/>
          </p:cNvSpPr>
          <p:nvPr>
            <p:ph idx="1"/>
          </p:nvPr>
        </p:nvSpPr>
        <p:spPr>
          <a:xfrm>
            <a:off x="765615" y="829262"/>
            <a:ext cx="10581258" cy="5280594"/>
          </a:xfrm>
        </p:spPr>
        <p:txBody>
          <a:bodyPr/>
          <a:lstStyle/>
          <a:p>
            <a:r>
              <a:rPr lang="en-US" sz="1800" b="1" dirty="0">
                <a:solidFill>
                  <a:srgbClr val="000000"/>
                </a:solidFill>
                <a:effectLst/>
                <a:latin typeface="Times New Roman" panose="02020603050405020304" pitchFamily="18" charset="0"/>
                <a:ea typeface="Calibri" panose="020F0502020204030204" pitchFamily="34" charset="0"/>
              </a:rPr>
              <a:t>Long Short-Term Memory (LSTM): </a:t>
            </a:r>
            <a:r>
              <a:rPr lang="en-US" sz="1800" dirty="0">
                <a:solidFill>
                  <a:srgbClr val="000000"/>
                </a:solidFill>
                <a:effectLst/>
                <a:latin typeface="Times New Roman" panose="02020603050405020304" pitchFamily="18" charset="0"/>
                <a:ea typeface="Calibri" panose="020F0502020204030204" pitchFamily="34" charset="0"/>
              </a:rPr>
              <a:t>L</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STMs Long Short-Term Memory is a type of RNNs that can detain long-term dependencies in sequential data. They use memory cell and gates to control the flow of information, allowing them to selectively retain or discard information as needed and thus avoid the vanishing gradient problem that plagues traditional RNNs. LSTMs are widely used in applications such as </a:t>
            </a:r>
            <a:r>
              <a:rPr lang="en-US" sz="1800" dirty="0">
                <a:solidFill>
                  <a:srgbClr val="000000"/>
                </a:solidFill>
                <a:latin typeface="Times New Roman" panose="02020603050405020304" pitchFamily="18" charset="0"/>
                <a:ea typeface="Times New Roman" panose="02020603050405020304" pitchFamily="18" charset="0"/>
              </a:rPr>
              <a:t> natural language processing</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speech recognition</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and time series forecasting.</a:t>
            </a:r>
            <a:r>
              <a:rPr lang="en-US" sz="1800" i="1" dirty="0">
                <a:solidFill>
                  <a:srgbClr val="000000"/>
                </a:solidFill>
                <a:effectLst/>
                <a:latin typeface="Times New Roman" panose="02020603050405020304" pitchFamily="18" charset="0"/>
                <a:ea typeface="Times New Roman" panose="02020603050405020304" pitchFamily="18" charset="0"/>
              </a:rPr>
              <a:t> </a:t>
            </a: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endParaRPr lang="en-US" sz="1800" i="1" dirty="0">
              <a:solidFill>
                <a:srgbClr val="000000"/>
              </a:solidFill>
              <a:latin typeface="Times New Roman" panose="02020603050405020304" pitchFamily="18" charset="0"/>
              <a:ea typeface="Times New Roman" panose="02020603050405020304" pitchFamily="18" charset="0"/>
            </a:endParaRPr>
          </a:p>
          <a:p>
            <a:endParaRPr lang="en-US" sz="1800" i="1" dirty="0">
              <a:solidFill>
                <a:srgbClr val="000000"/>
              </a:solidFill>
              <a:effectLst/>
              <a:latin typeface="Times New Roman" panose="02020603050405020304" pitchFamily="18" charset="0"/>
              <a:ea typeface="Times New Roman" panose="02020603050405020304" pitchFamily="18" charset="0"/>
            </a:endParaRPr>
          </a:p>
          <a:p>
            <a:pPr marL="0" indent="0" algn="ctr">
              <a:buNone/>
            </a:pPr>
            <a:r>
              <a:rPr lang="en-US" sz="1600" i="1" dirty="0">
                <a:solidFill>
                  <a:srgbClr val="000000"/>
                </a:solidFill>
                <a:effectLst/>
                <a:latin typeface="Times New Roman" panose="02020603050405020304" pitchFamily="18" charset="0"/>
                <a:ea typeface="Times New Roman" panose="02020603050405020304" pitchFamily="18" charset="0"/>
              </a:rPr>
              <a:t>   </a:t>
            </a:r>
          </a:p>
          <a:p>
            <a:pPr marL="0" indent="0" algn="ctr">
              <a:buNone/>
            </a:pPr>
            <a:r>
              <a:rPr lang="en-US" sz="1600" i="1" dirty="0">
                <a:solidFill>
                  <a:srgbClr val="000000"/>
                </a:solidFill>
                <a:effectLst/>
                <a:latin typeface="Times New Roman" panose="02020603050405020304" pitchFamily="18" charset="0"/>
                <a:ea typeface="Times New Roman" panose="02020603050405020304" pitchFamily="18" charset="0"/>
              </a:rPr>
              <a:t>Figure: Long Short-Term Memory </a:t>
            </a:r>
            <a:endParaRPr lang="en-US" sz="1600" dirty="0">
              <a:solidFill>
                <a:srgbClr val="000000"/>
              </a:solidFill>
              <a:effectLs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62DCD1AE-CFBF-552F-0F0D-1EF2430560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25160" y="2538268"/>
            <a:ext cx="6062168" cy="3072824"/>
          </a:xfrm>
          <a:prstGeom prst="rect">
            <a:avLst/>
          </a:prstGeom>
          <a:noFill/>
          <a:ln>
            <a:noFill/>
          </a:ln>
        </p:spPr>
      </p:pic>
    </p:spTree>
    <p:extLst>
      <p:ext uri="{BB962C8B-B14F-4D97-AF65-F5344CB8AC3E}">
        <p14:creationId xmlns:p14="http://schemas.microsoft.com/office/powerpoint/2010/main" val="173423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479612" y="181103"/>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10</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FLOWCHART</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3473319" y="6298832"/>
            <a:ext cx="3657600" cy="265521"/>
          </a:xfrm>
        </p:spPr>
        <p:txBody>
          <a:bodyPr>
            <a:noAutofit/>
          </a:bodyPr>
          <a:lstStyle/>
          <a:p>
            <a:pPr marL="0" indent="0">
              <a:buNone/>
            </a:pPr>
            <a:r>
              <a:rPr lang="en-US" sz="1600" i="1" dirty="0">
                <a:latin typeface="Times New Roman" panose="02020603050405020304" pitchFamily="18" charset="0"/>
                <a:cs typeface="Times New Roman" panose="02020603050405020304" pitchFamily="18" charset="0"/>
              </a:rPr>
              <a:t>Figure: Flowchart</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1BF21A29-D0D6-5780-3B4D-8EB763FB5F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9250" y="293647"/>
            <a:ext cx="3569212" cy="6012622"/>
          </a:xfrm>
          <a:prstGeom prst="rect">
            <a:avLst/>
          </a:prstGeom>
        </p:spPr>
      </p:pic>
    </p:spTree>
    <p:extLst>
      <p:ext uri="{BB962C8B-B14F-4D97-AF65-F5344CB8AC3E}">
        <p14:creationId xmlns:p14="http://schemas.microsoft.com/office/powerpoint/2010/main" val="218937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A88A-9432-7B39-51F5-70C153B4F877}"/>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11.Project Flow Overview</a:t>
            </a:r>
          </a:p>
        </p:txBody>
      </p:sp>
      <p:sp>
        <p:nvSpPr>
          <p:cNvPr id="3" name="Content Placeholder 2">
            <a:extLst>
              <a:ext uri="{FF2B5EF4-FFF2-40B4-BE49-F238E27FC236}">
                <a16:creationId xmlns:a16="http://schemas.microsoft.com/office/drawing/2014/main" id="{AFBB912B-183A-DB7A-8D7D-2B66C6D59C56}"/>
              </a:ext>
            </a:extLst>
          </p:cNvPr>
          <p:cNvSpPr>
            <a:spLocks noGrp="1"/>
          </p:cNvSpPr>
          <p:nvPr>
            <p:ph idx="1"/>
          </p:nvPr>
        </p:nvSpPr>
        <p:spPr/>
        <p:txBody>
          <a:bodyPr>
            <a:normAutofit fontScale="70000" lnSpcReduction="20000"/>
          </a:bodyPr>
          <a:lstStyle/>
          <a:p>
            <a:pPr marL="0" indent="0">
              <a:buNone/>
            </a:pPr>
            <a:r>
              <a:rPr lang="en-US" b="1" dirty="0"/>
              <a:t>A. Data Collection &amp; Storage</a:t>
            </a:r>
            <a:endParaRPr lang="en-US" dirty="0"/>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Historical Data: </a:t>
            </a:r>
            <a:r>
              <a:rPr lang="en-US" sz="2600" dirty="0">
                <a:latin typeface="Times New Roman" panose="02020603050405020304" pitchFamily="18" charset="0"/>
                <a:cs typeface="Times New Roman" panose="02020603050405020304" pitchFamily="18" charset="0"/>
              </a:rPr>
              <a:t>Collected from </a:t>
            </a:r>
            <a:r>
              <a:rPr lang="en-US" sz="2600" dirty="0" err="1">
                <a:latin typeface="Times New Roman" panose="02020603050405020304" pitchFamily="18" charset="0"/>
                <a:cs typeface="Times New Roman" panose="02020603050405020304" pitchFamily="18" charset="0"/>
              </a:rPr>
              <a:t>NepseAlpha</a:t>
            </a:r>
            <a:r>
              <a:rPr lang="en-US" sz="2600" dirty="0">
                <a:latin typeface="Times New Roman" panose="02020603050405020304" pitchFamily="18" charset="0"/>
                <a:cs typeface="Times New Roman" panose="02020603050405020304" pitchFamily="18" charset="0"/>
              </a:rPr>
              <a:t>, stored in CSV format</a:t>
            </a:r>
            <a:r>
              <a:rPr lang="en-US" dirty="0"/>
              <a:t>.</a:t>
            </a:r>
          </a:p>
          <a:p>
            <a:pPr>
              <a:lnSpc>
                <a:spcPct val="110000"/>
              </a:lnSpc>
              <a:buSzPts val="1400"/>
            </a:pPr>
            <a:r>
              <a:rPr lang="en-US" sz="2600" b="1" dirty="0">
                <a:latin typeface="Times New Roman" panose="02020603050405020304" pitchFamily="18" charset="0"/>
                <a:cs typeface="Times New Roman" panose="02020603050405020304" pitchFamily="18" charset="0"/>
              </a:rPr>
              <a:t>Live Data: </a:t>
            </a:r>
            <a:r>
              <a:rPr lang="en-US" sz="2600" dirty="0">
                <a:latin typeface="Times New Roman" panose="02020603050405020304" pitchFamily="18" charset="0"/>
                <a:cs typeface="Times New Roman" panose="02020603050405020304" pitchFamily="18" charset="0"/>
              </a:rPr>
              <a:t>Scraped from </a:t>
            </a:r>
            <a:r>
              <a:rPr lang="en-US" sz="2600" dirty="0" err="1">
                <a:latin typeface="Times New Roman" panose="02020603050405020304" pitchFamily="18" charset="0"/>
                <a:cs typeface="Times New Roman" panose="02020603050405020304" pitchFamily="18" charset="0"/>
              </a:rPr>
              <a:t>ShareSansar</a:t>
            </a:r>
            <a:r>
              <a:rPr lang="en-US" sz="2600" dirty="0">
                <a:latin typeface="Times New Roman" panose="02020603050405020304" pitchFamily="18" charset="0"/>
                <a:cs typeface="Times New Roman" panose="02020603050405020304" pitchFamily="18" charset="0"/>
              </a:rPr>
              <a:t> using Selenium &amp; </a:t>
            </a:r>
            <a:r>
              <a:rPr lang="en-US" sz="2600" dirty="0" err="1">
                <a:latin typeface="Times New Roman" panose="02020603050405020304" pitchFamily="18" charset="0"/>
                <a:cs typeface="Times New Roman" panose="02020603050405020304" pitchFamily="18" charset="0"/>
              </a:rPr>
              <a:t>BeautifulSoup</a:t>
            </a:r>
            <a:r>
              <a:rPr lang="en-US" sz="2600" dirty="0">
                <a:latin typeface="Times New Roman" panose="02020603050405020304" pitchFamily="18" charset="0"/>
                <a:cs typeface="Times New Roman" panose="02020603050405020304" pitchFamily="18" charset="0"/>
              </a:rPr>
              <a:t>.</a:t>
            </a:r>
          </a:p>
          <a:p>
            <a:pPr>
              <a:lnSpc>
                <a:spcPct val="110000"/>
              </a:lnSpc>
              <a:buSzPts val="1400"/>
            </a:pPr>
            <a:r>
              <a:rPr lang="en-US" sz="2600" b="1" dirty="0">
                <a:latin typeface="Times New Roman" panose="02020603050405020304" pitchFamily="18" charset="0"/>
                <a:cs typeface="Times New Roman" panose="02020603050405020304" pitchFamily="18" charset="0"/>
              </a:rPr>
              <a:t>Sentiment Data: </a:t>
            </a:r>
            <a:r>
              <a:rPr lang="en-US" sz="2600" dirty="0">
                <a:latin typeface="Times New Roman" panose="02020603050405020304" pitchFamily="18" charset="0"/>
                <a:cs typeface="Times New Roman" panose="02020603050405020304" pitchFamily="18" charset="0"/>
              </a:rPr>
              <a:t>Extracted from financial news for analysis</a:t>
            </a:r>
            <a:r>
              <a:rPr lang="en-US" dirty="0"/>
              <a:t>.</a:t>
            </a:r>
          </a:p>
          <a:p>
            <a:pPr marL="0" indent="0">
              <a:lnSpc>
                <a:spcPct val="110000"/>
              </a:lnSpc>
              <a:buSzPts val="1400"/>
              <a:buNone/>
            </a:pPr>
            <a:endParaRPr lang="en-US" dirty="0"/>
          </a:p>
          <a:p>
            <a:pPr marL="0" indent="0">
              <a:buNone/>
            </a:pPr>
            <a:r>
              <a:rPr lang="en-US" b="1" dirty="0"/>
              <a:t>B. Data Preprocessing &amp; Feature Engineering</a:t>
            </a:r>
            <a:endParaRPr lang="en-US" dirty="0"/>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Stock Data: </a:t>
            </a:r>
            <a:r>
              <a:rPr lang="en-US" sz="2600" dirty="0">
                <a:latin typeface="Times New Roman" panose="02020603050405020304" pitchFamily="18" charset="0"/>
                <a:cs typeface="Times New Roman" panose="02020603050405020304" pitchFamily="18" charset="0"/>
              </a:rPr>
              <a:t>Missing values handled, normalized, and converted into sequences for LSTM</a:t>
            </a:r>
            <a:r>
              <a:rPr lang="en-US" dirty="0"/>
              <a:t>.</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Sentiment Data: </a:t>
            </a:r>
            <a:r>
              <a:rPr lang="en-US" sz="2600" dirty="0">
                <a:latin typeface="Times New Roman" panose="02020603050405020304" pitchFamily="18" charset="0"/>
                <a:cs typeface="Times New Roman" panose="02020603050405020304" pitchFamily="18" charset="0"/>
              </a:rPr>
              <a:t>Text cleaned, tokenized, and converted into numerical form</a:t>
            </a:r>
            <a:r>
              <a:rPr lang="en-US" dirty="0"/>
              <a:t>.</a:t>
            </a:r>
          </a:p>
          <a:p>
            <a:pPr marL="0" indent="0">
              <a:buNone/>
            </a:pPr>
            <a:endParaRPr lang="en-US" dirty="0"/>
          </a:p>
          <a:p>
            <a:pPr marL="0" indent="0">
              <a:buNone/>
            </a:pPr>
            <a:r>
              <a:rPr lang="en-US" b="1" dirty="0"/>
              <a:t>C. Model Training &amp; Evaluation</a:t>
            </a:r>
            <a:endParaRPr lang="en-US" dirty="0"/>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LSTM for Stock Prediction: </a:t>
            </a:r>
            <a:r>
              <a:rPr lang="en-US" sz="2600" dirty="0">
                <a:latin typeface="Times New Roman" panose="02020603050405020304" pitchFamily="18" charset="0"/>
                <a:cs typeface="Times New Roman" panose="02020603050405020304" pitchFamily="18" charset="0"/>
              </a:rPr>
              <a:t>Trained on time-series data, evaluated using MAE, RMSE, MAPE</a:t>
            </a:r>
            <a:r>
              <a:rPr lang="en-US" dirty="0"/>
              <a:t>.</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CNN for Sentiment Analysis: </a:t>
            </a:r>
            <a:r>
              <a:rPr lang="en-US" sz="2600" dirty="0">
                <a:latin typeface="Times New Roman" panose="02020603050405020304" pitchFamily="18" charset="0"/>
                <a:cs typeface="Times New Roman" panose="02020603050405020304" pitchFamily="18" charset="0"/>
              </a:rPr>
              <a:t>Classifies news articles as positive, neutral, or negative.</a:t>
            </a:r>
          </a:p>
        </p:txBody>
      </p:sp>
      <p:sp>
        <p:nvSpPr>
          <p:cNvPr id="4" name="Slide Number Placeholder 3">
            <a:extLst>
              <a:ext uri="{FF2B5EF4-FFF2-40B4-BE49-F238E27FC236}">
                <a16:creationId xmlns:a16="http://schemas.microsoft.com/office/drawing/2014/main" id="{D8AC23A8-3387-4153-54A0-7FC45D2E01A0}"/>
              </a:ext>
            </a:extLst>
          </p:cNvPr>
          <p:cNvSpPr>
            <a:spLocks noGrp="1"/>
          </p:cNvSpPr>
          <p:nvPr>
            <p:ph type="sldNum" sz="quarter" idx="12"/>
          </p:nvPr>
        </p:nvSpPr>
        <p:spPr/>
        <p:txBody>
          <a:bodyPr/>
          <a:lstStyle/>
          <a:p>
            <a:fld id="{67B96AB0-D207-47C5-B097-866262CFE1BC}" type="slidenum">
              <a:rPr lang="en-US" smtClean="0"/>
              <a:pPr/>
              <a:t>16</a:t>
            </a:fld>
            <a:endParaRPr lang="en-US"/>
          </a:p>
        </p:txBody>
      </p:sp>
    </p:spTree>
    <p:extLst>
      <p:ext uri="{BB962C8B-B14F-4D97-AF65-F5344CB8AC3E}">
        <p14:creationId xmlns:p14="http://schemas.microsoft.com/office/powerpoint/2010/main" val="343819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F7133-0DF8-523D-2C3C-E5929694FDD4}"/>
              </a:ext>
            </a:extLst>
          </p:cNvPr>
          <p:cNvSpPr>
            <a:spLocks noGrp="1"/>
          </p:cNvSpPr>
          <p:nvPr>
            <p:ph idx="1"/>
          </p:nvPr>
        </p:nvSpPr>
        <p:spPr>
          <a:xfrm>
            <a:off x="749968" y="701841"/>
            <a:ext cx="10603832" cy="5475121"/>
          </a:xfrm>
        </p:spPr>
        <p:txBody>
          <a:bodyPr/>
          <a:lstStyle/>
          <a:p>
            <a:pPr marL="0" indent="0">
              <a:buNone/>
            </a:pPr>
            <a:r>
              <a:rPr lang="en-US" sz="2000" b="1" dirty="0"/>
              <a:t>D. Web Application Development</a:t>
            </a:r>
          </a:p>
          <a:p>
            <a:pPr>
              <a:lnSpc>
                <a:spcPct val="70000"/>
              </a:lnSpc>
            </a:pPr>
            <a:r>
              <a:rPr lang="en-US" sz="1800" b="1" dirty="0">
                <a:latin typeface="Times New Roman" panose="02020603050405020304" pitchFamily="18" charset="0"/>
                <a:cs typeface="Times New Roman" panose="02020603050405020304" pitchFamily="18" charset="0"/>
              </a:rPr>
              <a:t>Backend (Flask &amp; SQLite): </a:t>
            </a:r>
            <a:r>
              <a:rPr lang="en-US" sz="1800" dirty="0">
                <a:latin typeface="Times New Roman" panose="02020603050405020304" pitchFamily="18" charset="0"/>
                <a:cs typeface="Times New Roman" panose="02020603050405020304" pitchFamily="18" charset="0"/>
              </a:rPr>
              <a:t>Manages authentication, stock portfolio, and prediction API.</a:t>
            </a:r>
          </a:p>
          <a:p>
            <a:pPr>
              <a:lnSpc>
                <a:spcPct val="70000"/>
              </a:lnSpc>
            </a:pPr>
            <a:r>
              <a:rPr lang="en-US" sz="1800" b="1" dirty="0">
                <a:latin typeface="Times New Roman" panose="02020603050405020304" pitchFamily="18" charset="0"/>
                <a:cs typeface="Times New Roman" panose="02020603050405020304" pitchFamily="18" charset="0"/>
              </a:rPr>
              <a:t>Frontend (HTML, CSS, JS, Chart.js): </a:t>
            </a:r>
            <a:r>
              <a:rPr lang="en-US" sz="1800" dirty="0">
                <a:latin typeface="Times New Roman" panose="02020603050405020304" pitchFamily="18" charset="0"/>
                <a:cs typeface="Times New Roman" panose="02020603050405020304" pitchFamily="18" charset="0"/>
              </a:rPr>
              <a:t>Displays stock trends, predictions, and sentiment scores.</a:t>
            </a:r>
          </a:p>
          <a:p>
            <a:pPr>
              <a:lnSpc>
                <a:spcPct val="70000"/>
              </a:lnSpc>
            </a:pPr>
            <a:r>
              <a:rPr lang="en-US" sz="1800" b="1" dirty="0">
                <a:latin typeface="Times New Roman" panose="02020603050405020304" pitchFamily="18" charset="0"/>
                <a:cs typeface="Times New Roman" panose="02020603050405020304" pitchFamily="18" charset="0"/>
              </a:rPr>
              <a:t>User Features: </a:t>
            </a:r>
            <a:r>
              <a:rPr lang="en-US" sz="1800" dirty="0">
                <a:latin typeface="Times New Roman" panose="02020603050405020304" pitchFamily="18" charset="0"/>
                <a:cs typeface="Times New Roman" panose="02020603050405020304" pitchFamily="18" charset="0"/>
              </a:rPr>
              <a:t>Profile management, portfolio tracking, live stock updates.</a:t>
            </a:r>
          </a:p>
          <a:p>
            <a:pPr marL="0" indent="0">
              <a:lnSpc>
                <a:spcPct val="70000"/>
              </a:lnSpc>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t>E. Deployment &amp; Scalability</a:t>
            </a:r>
          </a:p>
          <a:p>
            <a:pPr>
              <a:lnSpc>
                <a:spcPct val="70000"/>
              </a:lnSpc>
            </a:pPr>
            <a:r>
              <a:rPr lang="en-US" sz="1800" b="1" dirty="0">
                <a:latin typeface="Times New Roman" panose="02020603050405020304" pitchFamily="18" charset="0"/>
                <a:cs typeface="Times New Roman" panose="02020603050405020304" pitchFamily="18" charset="0"/>
              </a:rPr>
              <a:t>Real-time Model Deployment</a:t>
            </a:r>
            <a:r>
              <a:rPr lang="en-US" sz="1800" dirty="0">
                <a:latin typeface="Times New Roman" panose="02020603050405020304" pitchFamily="18" charset="0"/>
                <a:cs typeface="Times New Roman" panose="02020603050405020304" pitchFamily="18" charset="0"/>
              </a:rPr>
              <a:t>: LSTM models loaded on-demand.</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Automated Web Scraping: </a:t>
            </a:r>
            <a:r>
              <a:rPr lang="en-US" sz="1800" dirty="0">
                <a:latin typeface="Times New Roman" panose="02020603050405020304" pitchFamily="18" charset="0"/>
                <a:cs typeface="Times New Roman" panose="02020603050405020304" pitchFamily="18" charset="0"/>
              </a:rPr>
              <a:t>Updates datasets daily.</a:t>
            </a:r>
          </a:p>
        </p:txBody>
      </p:sp>
      <p:sp>
        <p:nvSpPr>
          <p:cNvPr id="4" name="Slide Number Placeholder 3">
            <a:extLst>
              <a:ext uri="{FF2B5EF4-FFF2-40B4-BE49-F238E27FC236}">
                <a16:creationId xmlns:a16="http://schemas.microsoft.com/office/drawing/2014/main" id="{11E9AB68-20B3-2BB6-9E26-4364F01439A7}"/>
              </a:ext>
            </a:extLst>
          </p:cNvPr>
          <p:cNvSpPr>
            <a:spLocks noGrp="1"/>
          </p:cNvSpPr>
          <p:nvPr>
            <p:ph type="sldNum" sz="quarter" idx="12"/>
          </p:nvPr>
        </p:nvSpPr>
        <p:spPr/>
        <p:txBody>
          <a:bodyPr/>
          <a:lstStyle/>
          <a:p>
            <a:fld id="{67B96AB0-D207-47C5-B097-866262CFE1BC}" type="slidenum">
              <a:rPr lang="en-US" smtClean="0"/>
              <a:pPr/>
              <a:t>17</a:t>
            </a:fld>
            <a:endParaRPr lang="en-US"/>
          </a:p>
        </p:txBody>
      </p:sp>
    </p:spTree>
    <p:extLst>
      <p:ext uri="{BB962C8B-B14F-4D97-AF65-F5344CB8AC3E}">
        <p14:creationId xmlns:p14="http://schemas.microsoft.com/office/powerpoint/2010/main" val="403062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479612" y="181103"/>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12</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USE CASE DIAGRAM</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3473319" y="6298832"/>
            <a:ext cx="3657600" cy="265521"/>
          </a:xfrm>
        </p:spPr>
        <p:txBody>
          <a:bodyPr>
            <a:noAutofit/>
          </a:bodyPr>
          <a:lstStyle/>
          <a:p>
            <a:pPr marL="0" indent="0">
              <a:buNone/>
            </a:pPr>
            <a:r>
              <a:rPr lang="en-US" sz="1600" i="1" dirty="0">
                <a:latin typeface="Times New Roman" panose="02020603050405020304" pitchFamily="18" charset="0"/>
                <a:cs typeface="Times New Roman" panose="02020603050405020304" pitchFamily="18" charset="0"/>
              </a:rPr>
              <a:t>Figure: Use Case Diagram</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212DC072-677E-1C45-4D25-F434EBFC4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741" y="1109625"/>
            <a:ext cx="5125248" cy="5105438"/>
          </a:xfrm>
          <a:prstGeom prst="rect">
            <a:avLst/>
          </a:prstGeom>
        </p:spPr>
      </p:pic>
    </p:spTree>
    <p:extLst>
      <p:ext uri="{BB962C8B-B14F-4D97-AF65-F5344CB8AC3E}">
        <p14:creationId xmlns:p14="http://schemas.microsoft.com/office/powerpoint/2010/main" val="983105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479612" y="181103"/>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13</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SEQUENCE DIAGRAM</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4267200" y="6298831"/>
            <a:ext cx="3657600" cy="265521"/>
          </a:xfrm>
        </p:spPr>
        <p:txBody>
          <a:bodyPr>
            <a:noAutofit/>
          </a:bodyPr>
          <a:lstStyle/>
          <a:p>
            <a:pPr marL="0" indent="0" algn="ctr">
              <a:buNone/>
            </a:pPr>
            <a:r>
              <a:rPr lang="en-US" sz="1600" i="1" dirty="0">
                <a:latin typeface="Times New Roman" panose="02020603050405020304" pitchFamily="18" charset="0"/>
                <a:cs typeface="Times New Roman" panose="02020603050405020304" pitchFamily="18" charset="0"/>
              </a:rPr>
              <a:t>Figure: Sequence Diagram</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6DE0E4B6-C2ED-0458-6F9E-F3A8011048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2204" y="1299478"/>
            <a:ext cx="7967592" cy="4765590"/>
          </a:xfrm>
          <a:prstGeom prst="rect">
            <a:avLst/>
          </a:prstGeom>
          <a:noFill/>
          <a:ln>
            <a:noFill/>
          </a:ln>
        </p:spPr>
      </p:pic>
    </p:spTree>
    <p:extLst>
      <p:ext uri="{BB962C8B-B14F-4D97-AF65-F5344CB8AC3E}">
        <p14:creationId xmlns:p14="http://schemas.microsoft.com/office/powerpoint/2010/main" val="303076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F0A7-1139-4791-B64F-0251C2019A6B}"/>
              </a:ext>
            </a:extLst>
          </p:cNvPr>
          <p:cNvSpPr>
            <a:spLocks noGrp="1"/>
          </p:cNvSpPr>
          <p:nvPr>
            <p:ph type="title"/>
          </p:nvPr>
        </p:nvSpPr>
        <p:spPr>
          <a:xfrm>
            <a:off x="754602" y="143435"/>
            <a:ext cx="10599198" cy="851647"/>
          </a:xfrm>
        </p:spPr>
        <p:txBody>
          <a:bodyPr>
            <a:normAutofit/>
          </a:bodyPr>
          <a:lstStyle/>
          <a:p>
            <a:pPr algn="ctr"/>
            <a:r>
              <a:rPr lang="en-US" sz="2800" b="1" dirty="0">
                <a:latin typeface="Times New Roman" panose="02020603050405020304" pitchFamily="18" charset="0"/>
                <a:cs typeface="Times New Roman" panose="02020603050405020304" pitchFamily="18" charset="0"/>
              </a:rPr>
              <a:t>SLIDE OVERVIEW</a:t>
            </a:r>
          </a:p>
        </p:txBody>
      </p:sp>
      <p:sp>
        <p:nvSpPr>
          <p:cNvPr id="3" name="Content Placeholder 2">
            <a:extLst>
              <a:ext uri="{FF2B5EF4-FFF2-40B4-BE49-F238E27FC236}">
                <a16:creationId xmlns:a16="http://schemas.microsoft.com/office/drawing/2014/main" id="{D701F55F-1669-47E3-BF12-13EDB87B8CF6}"/>
              </a:ext>
            </a:extLst>
          </p:cNvPr>
          <p:cNvSpPr>
            <a:spLocks noGrp="1"/>
          </p:cNvSpPr>
          <p:nvPr>
            <p:ph idx="1"/>
          </p:nvPr>
        </p:nvSpPr>
        <p:spPr>
          <a:xfrm>
            <a:off x="754602" y="904876"/>
            <a:ext cx="10599198" cy="5809690"/>
          </a:xfrm>
        </p:spPr>
        <p:txBody>
          <a:bodyPr>
            <a:normAutofit fontScale="70000" lnSpcReduction="200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Problem Statement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Scope and Application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Existing Systems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Solution Provided By Our System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Algorithms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Flowchart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Project Flow Overview</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Use Case Diagram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Sequence Diagram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Data Flow Diagram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Tools Used</a:t>
            </a:r>
          </a:p>
          <a:p>
            <a:pPr marL="514350" indent="-514350">
              <a:buFont typeface="+mj-lt"/>
              <a:buAutoNum type="arabicPeriod"/>
            </a:pPr>
            <a:r>
              <a:rPr lang="en-US">
                <a:latin typeface="Times New Roman" panose="02020603050405020304" pitchFamily="18" charset="0"/>
                <a:cs typeface="Times New Roman" panose="02020603050405020304" pitchFamily="18" charset="0"/>
              </a:rPr>
              <a:t>Output</a:t>
            </a:r>
            <a:endParaRPr 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Screenshots</a:t>
            </a:r>
          </a:p>
        </p:txBody>
      </p:sp>
    </p:spTree>
    <p:extLst>
      <p:ext uri="{BB962C8B-B14F-4D97-AF65-F5344CB8AC3E}">
        <p14:creationId xmlns:p14="http://schemas.microsoft.com/office/powerpoint/2010/main" val="185653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479612" y="181103"/>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14</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 Flow Diagram</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4267200" y="6206469"/>
            <a:ext cx="3657600" cy="265521"/>
          </a:xfrm>
        </p:spPr>
        <p:txBody>
          <a:bodyPr>
            <a:noAutofit/>
          </a:bodyPr>
          <a:lstStyle/>
          <a:p>
            <a:pPr marL="0" indent="0" algn="ctr">
              <a:buNone/>
            </a:pPr>
            <a:r>
              <a:rPr lang="en-US" sz="1600" i="1" dirty="0">
                <a:latin typeface="Times New Roman" panose="02020603050405020304" pitchFamily="18" charset="0"/>
                <a:cs typeface="Times New Roman" panose="02020603050405020304" pitchFamily="18" charset="0"/>
              </a:rPr>
              <a:t>Figure: DFD Level 0</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50" name="Picture 2" descr="dfd0">
            <a:extLst>
              <a:ext uri="{FF2B5EF4-FFF2-40B4-BE49-F238E27FC236}">
                <a16:creationId xmlns:a16="http://schemas.microsoft.com/office/drawing/2014/main" id="{6AF729B5-E0B5-46B2-9634-EBF4B6B06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3280" y="1530949"/>
            <a:ext cx="9185440" cy="329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5341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479612" y="181103"/>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14</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 Flow Diagram</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4267200" y="6252651"/>
            <a:ext cx="3657600" cy="265521"/>
          </a:xfrm>
        </p:spPr>
        <p:txBody>
          <a:bodyPr>
            <a:noAutofit/>
          </a:bodyPr>
          <a:lstStyle/>
          <a:p>
            <a:pPr marL="0" indent="0" algn="ctr">
              <a:buNone/>
            </a:pPr>
            <a:r>
              <a:rPr lang="en-US" sz="1600" i="1" dirty="0">
                <a:latin typeface="Times New Roman" panose="02020603050405020304" pitchFamily="18" charset="0"/>
                <a:cs typeface="Times New Roman" panose="02020603050405020304" pitchFamily="18" charset="0"/>
              </a:rPr>
              <a:t>Figure: DFD Level 1</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146" name="Picture 2" descr="dfd1">
            <a:extLst>
              <a:ext uri="{FF2B5EF4-FFF2-40B4-BE49-F238E27FC236}">
                <a16:creationId xmlns:a16="http://schemas.microsoft.com/office/drawing/2014/main" id="{109A531B-27C6-4DA9-AC4B-EF290ED31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065" y="1265619"/>
            <a:ext cx="6361870" cy="432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0506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0498-D5C9-4DD1-8320-4A9D09EAAE4E}"/>
              </a:ext>
            </a:extLst>
          </p:cNvPr>
          <p:cNvSpPr>
            <a:spLocks noGrp="1"/>
          </p:cNvSpPr>
          <p:nvPr>
            <p:ph type="title"/>
          </p:nvPr>
        </p:nvSpPr>
        <p:spPr>
          <a:xfrm>
            <a:off x="479612" y="181103"/>
            <a:ext cx="5616388" cy="884612"/>
          </a:xfrm>
        </p:spPr>
        <p:txBody>
          <a:bodyPr>
            <a:normAutofit/>
          </a:bodyPr>
          <a:lstStyle/>
          <a:p>
            <a:r>
              <a:rPr lang="en-US" sz="3200" b="1" dirty="0">
                <a:latin typeface="Times New Roman" panose="02020603050405020304" pitchFamily="18" charset="0"/>
                <a:cs typeface="Times New Roman" panose="02020603050405020304" pitchFamily="18" charset="0"/>
              </a:rPr>
              <a:t>14</a:t>
            </a:r>
            <a:r>
              <a:rPr lang="en-US" sz="32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Data Flow Diagram</a:t>
            </a:r>
          </a:p>
        </p:txBody>
      </p:sp>
      <p:sp>
        <p:nvSpPr>
          <p:cNvPr id="6" name="Content Placeholder 5">
            <a:extLst>
              <a:ext uri="{FF2B5EF4-FFF2-40B4-BE49-F238E27FC236}">
                <a16:creationId xmlns:a16="http://schemas.microsoft.com/office/drawing/2014/main" id="{52091AFF-78A0-4E8F-B87A-BA1174D614ED}"/>
              </a:ext>
            </a:extLst>
          </p:cNvPr>
          <p:cNvSpPr>
            <a:spLocks noGrp="1"/>
          </p:cNvSpPr>
          <p:nvPr>
            <p:ph idx="1"/>
          </p:nvPr>
        </p:nvSpPr>
        <p:spPr>
          <a:xfrm>
            <a:off x="4267200" y="6373091"/>
            <a:ext cx="3657600" cy="191262"/>
          </a:xfrm>
        </p:spPr>
        <p:txBody>
          <a:bodyPr>
            <a:noAutofit/>
          </a:bodyPr>
          <a:lstStyle/>
          <a:p>
            <a:pPr marL="0" indent="0" algn="ctr">
              <a:buNone/>
            </a:pPr>
            <a:r>
              <a:rPr lang="en-US" sz="1600" i="1" dirty="0">
                <a:latin typeface="Times New Roman" panose="02020603050405020304" pitchFamily="18" charset="0"/>
                <a:cs typeface="Times New Roman" panose="02020603050405020304" pitchFamily="18" charset="0"/>
              </a:rPr>
              <a:t>Figure: DFD Level 2</a:t>
            </a:r>
          </a:p>
        </p:txBody>
      </p:sp>
      <p:sp>
        <p:nvSpPr>
          <p:cNvPr id="10" name="Rectangle 7">
            <a:extLst>
              <a:ext uri="{FF2B5EF4-FFF2-40B4-BE49-F238E27FC236}">
                <a16:creationId xmlns:a16="http://schemas.microsoft.com/office/drawing/2014/main" id="{B748D9BE-7D57-44F5-847F-C1ADA84B6D9E}"/>
              </a:ext>
            </a:extLst>
          </p:cNvPr>
          <p:cNvSpPr>
            <a:spLocks noChangeArrowheads="1"/>
          </p:cNvSpPr>
          <p:nvPr/>
        </p:nvSpPr>
        <p:spPr bwMode="auto">
          <a:xfrm flipV="1">
            <a:off x="1517089" y="6812281"/>
            <a:ext cx="1335810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170" name="Picture 2" descr="dfd2">
            <a:extLst>
              <a:ext uri="{FF2B5EF4-FFF2-40B4-BE49-F238E27FC236}">
                <a16:creationId xmlns:a16="http://schemas.microsoft.com/office/drawing/2014/main" id="{849588CD-3643-44D6-B2C7-DCA869676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636" y="1190981"/>
            <a:ext cx="7296728" cy="4469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2432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ECD0-73CE-4610-9830-DD0A52AF3863}"/>
              </a:ext>
            </a:extLst>
          </p:cNvPr>
          <p:cNvSpPr>
            <a:spLocks noGrp="1"/>
          </p:cNvSpPr>
          <p:nvPr>
            <p:ph type="title"/>
          </p:nvPr>
        </p:nvSpPr>
        <p:spPr>
          <a:xfrm>
            <a:off x="838200" y="369136"/>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15. TOOLS USED</a:t>
            </a:r>
          </a:p>
        </p:txBody>
      </p:sp>
      <p:sp>
        <p:nvSpPr>
          <p:cNvPr id="3" name="Content Placeholder 2">
            <a:extLst>
              <a:ext uri="{FF2B5EF4-FFF2-40B4-BE49-F238E27FC236}">
                <a16:creationId xmlns:a16="http://schemas.microsoft.com/office/drawing/2014/main" id="{15303AF4-F055-48A1-A8AF-EC7902FA00EB}"/>
              </a:ext>
            </a:extLst>
          </p:cNvPr>
          <p:cNvSpPr>
            <a:spLocks noGrp="1"/>
          </p:cNvSpPr>
          <p:nvPr>
            <p:ph idx="1"/>
          </p:nvPr>
        </p:nvSpPr>
        <p:spPr>
          <a:xfrm>
            <a:off x="829321" y="1698710"/>
            <a:ext cx="9694299" cy="5103143"/>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Python</a:t>
            </a:r>
            <a:r>
              <a:rPr lang="en-US" sz="2000" dirty="0">
                <a:latin typeface="Times New Roman" panose="02020603050405020304" pitchFamily="18" charset="0"/>
                <a:cs typeface="Times New Roman" panose="02020603050405020304" pitchFamily="18" charset="0"/>
              </a:rPr>
              <a:t> - Used for model building, training LSTM and CNN models, web scraping, database management, and integrating the backend with Flask.</a:t>
            </a:r>
          </a:p>
          <a:p>
            <a:pPr>
              <a:lnSpc>
                <a:spcPct val="100000"/>
              </a:lnSpc>
            </a:pPr>
            <a:r>
              <a:rPr lang="en-US" sz="2000" b="1" dirty="0">
                <a:latin typeface="Times New Roman" panose="02020603050405020304" pitchFamily="18" charset="0"/>
                <a:cs typeface="Times New Roman" panose="02020603050405020304" pitchFamily="18" charset="0"/>
              </a:rPr>
              <a:t>HTML/CSS/JavaScript</a:t>
            </a:r>
            <a:r>
              <a:rPr lang="en-US" sz="2000" dirty="0">
                <a:latin typeface="Times New Roman" panose="02020603050405020304" pitchFamily="18" charset="0"/>
                <a:cs typeface="Times New Roman" panose="02020603050405020304" pitchFamily="18" charset="0"/>
              </a:rPr>
              <a:t> - Developed the frontend UI, styled webpages, and dynamically fetched and displayed stock data using Chart.js and AJAX.</a:t>
            </a:r>
          </a:p>
          <a:p>
            <a:pPr>
              <a:lnSpc>
                <a:spcPct val="100000"/>
              </a:lnSpc>
            </a:pPr>
            <a:r>
              <a:rPr lang="en-US" sz="2000" b="1" dirty="0">
                <a:latin typeface="Times New Roman" panose="02020603050405020304" pitchFamily="18" charset="0"/>
                <a:cs typeface="Times New Roman" panose="02020603050405020304" pitchFamily="18" charset="0"/>
              </a:rPr>
              <a:t>Flask &amp; Flask-Login </a:t>
            </a:r>
            <a:r>
              <a:rPr lang="en-US" sz="1400" dirty="0"/>
              <a:t>– </a:t>
            </a:r>
            <a:r>
              <a:rPr lang="en-US" sz="2000" dirty="0">
                <a:latin typeface="Times New Roman" panose="02020603050405020304" pitchFamily="18" charset="0"/>
                <a:cs typeface="Times New Roman" panose="02020603050405020304" pitchFamily="18" charset="0"/>
              </a:rPr>
              <a:t>Managed web requests, user authentication, session handling, and database operations with Flask-</a:t>
            </a:r>
            <a:r>
              <a:rPr lang="en-US" sz="2000" dirty="0" err="1">
                <a:latin typeface="Times New Roman" panose="02020603050405020304" pitchFamily="18" charset="0"/>
                <a:cs typeface="Times New Roman" panose="02020603050405020304" pitchFamily="18" charset="0"/>
              </a:rPr>
              <a:t>SQLAlchemy</a:t>
            </a:r>
            <a:r>
              <a:rPr lang="en-US" sz="2000" dirty="0">
                <a:latin typeface="Times New Roman" panose="02020603050405020304" pitchFamily="18" charset="0"/>
                <a:cs typeface="Times New Roman" panose="02020603050405020304" pitchFamily="18" charset="0"/>
              </a:rPr>
              <a:t>.</a:t>
            </a:r>
          </a:p>
          <a:p>
            <a:pPr>
              <a:lnSpc>
                <a:spcPct val="100000"/>
              </a:lnSpc>
            </a:pPr>
            <a:r>
              <a:rPr lang="en-US" sz="2000" b="1" dirty="0">
                <a:latin typeface="Times New Roman" panose="02020603050405020304" pitchFamily="18" charset="0"/>
                <a:cs typeface="Times New Roman" panose="02020603050405020304" pitchFamily="18" charset="0"/>
              </a:rPr>
              <a:t>Stack Overflow - </a:t>
            </a:r>
            <a:r>
              <a:rPr lang="en-US" sz="2000" dirty="0">
                <a:latin typeface="Times New Roman" panose="02020603050405020304" pitchFamily="18" charset="0"/>
                <a:cs typeface="Times New Roman" panose="02020603050405020304" pitchFamily="18" charset="0"/>
              </a:rPr>
              <a:t>serves as a valuable resource for troubleshooting technical issues and seeking solutions to coding challenges</a:t>
            </a:r>
          </a:p>
          <a:p>
            <a:pPr>
              <a:lnSpc>
                <a:spcPct val="100000"/>
              </a:lnSpc>
            </a:pPr>
            <a:r>
              <a:rPr lang="en-US" sz="2000" b="1" dirty="0">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 Served as a version control platform, storing datasets, managing code, and enabling team collaboration.</a:t>
            </a:r>
          </a:p>
          <a:p>
            <a:pPr>
              <a:lnSpc>
                <a:spcPct val="100000"/>
              </a:lnSpc>
            </a:pPr>
            <a:r>
              <a:rPr lang="en-US" sz="2000" b="1" dirty="0">
                <a:latin typeface="Times New Roman" panose="02020603050405020304" pitchFamily="18" charset="0"/>
                <a:cs typeface="Times New Roman" panose="02020603050405020304" pitchFamily="18" charset="0"/>
              </a:rPr>
              <a:t>Selenium &amp; </a:t>
            </a:r>
            <a:r>
              <a:rPr lang="en-US" sz="2000" b="1" dirty="0" err="1">
                <a:latin typeface="Times New Roman" panose="02020603050405020304" pitchFamily="18" charset="0"/>
                <a:cs typeface="Times New Roman" panose="02020603050405020304" pitchFamily="18" charset="0"/>
              </a:rPr>
              <a:t>BeautifulSoup</a:t>
            </a:r>
            <a:r>
              <a:rPr lang="en-US" sz="2000" b="1" dirty="0">
                <a:latin typeface="Times New Roman" panose="02020603050405020304" pitchFamily="18" charset="0"/>
                <a:cs typeface="Times New Roman" panose="02020603050405020304" pitchFamily="18" charset="0"/>
              </a:rPr>
              <a:t> </a:t>
            </a:r>
            <a:r>
              <a:rPr lang="en-US" sz="1400" dirty="0"/>
              <a:t>– </a:t>
            </a:r>
            <a:r>
              <a:rPr lang="en-US" sz="2000" dirty="0">
                <a:latin typeface="Times New Roman" panose="02020603050405020304" pitchFamily="18" charset="0"/>
                <a:cs typeface="Times New Roman" panose="02020603050405020304" pitchFamily="18" charset="0"/>
              </a:rPr>
              <a:t>Automated data fetching from financial websites and extracted news data for sentiment analysis.</a:t>
            </a:r>
          </a:p>
          <a:p>
            <a:pPr>
              <a:lnSpc>
                <a:spcPct val="100000"/>
              </a:lnSpc>
            </a:pPr>
            <a:r>
              <a:rPr lang="en-US" sz="2000" b="1" dirty="0">
                <a:latin typeface="Times New Roman" panose="02020603050405020304" pitchFamily="18" charset="0"/>
                <a:cs typeface="Times New Roman" panose="02020603050405020304" pitchFamily="18" charset="0"/>
              </a:rPr>
              <a:t>SQLite</a:t>
            </a:r>
            <a:r>
              <a:rPr lang="en-US" sz="1400" dirty="0"/>
              <a:t> – </a:t>
            </a:r>
            <a:r>
              <a:rPr lang="en-US" sz="2000" dirty="0">
                <a:latin typeface="Times New Roman" panose="02020603050405020304" pitchFamily="18" charset="0"/>
                <a:cs typeface="Times New Roman" panose="02020603050405020304" pitchFamily="18" charset="0"/>
              </a:rPr>
              <a:t>Stored user profiles, stock portfolios, and investment records, ensuring data persistence across sessions.</a:t>
            </a:r>
          </a:p>
        </p:txBody>
      </p:sp>
    </p:spTree>
    <p:extLst>
      <p:ext uri="{BB962C8B-B14F-4D97-AF65-F5344CB8AC3E}">
        <p14:creationId xmlns:p14="http://schemas.microsoft.com/office/powerpoint/2010/main" val="2906150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FC19B-8F31-B9C3-7C3F-CDA5CA7FD686}"/>
              </a:ext>
            </a:extLst>
          </p:cNvPr>
          <p:cNvSpPr>
            <a:spLocks noGrp="1"/>
          </p:cNvSpPr>
          <p:nvPr>
            <p:ph idx="1"/>
          </p:nvPr>
        </p:nvSpPr>
        <p:spPr>
          <a:xfrm>
            <a:off x="838200" y="1825625"/>
            <a:ext cx="10515600" cy="1523164"/>
          </a:xfrm>
        </p:spPr>
        <p:txBody>
          <a:bodyPr/>
          <a:lstStyle/>
          <a:p>
            <a:pPr marL="228600" indent="-228600" algn="l" rtl="0" eaLnBrk="1" latinLnBrk="0" hangingPunct="1">
              <a:spcBef>
                <a:spcPts val="1000"/>
              </a:spcBef>
              <a:buClrTx/>
              <a:buSzPts val="14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TensorFlow &amp; </a:t>
            </a:r>
            <a:r>
              <a:rPr lang="en-US" sz="2000" b="1" dirty="0" err="1">
                <a:latin typeface="Times New Roman" panose="02020603050405020304" pitchFamily="18" charset="0"/>
                <a:cs typeface="Times New Roman" panose="02020603050405020304" pitchFamily="18" charset="0"/>
              </a:rPr>
              <a:t>Keras</a:t>
            </a:r>
            <a:r>
              <a:rPr lang="en-US" sz="2000" b="1" dirty="0">
                <a:latin typeface="Times New Roman" panose="02020603050405020304" pitchFamily="18" charset="0"/>
                <a:cs typeface="Times New Roman" panose="02020603050405020304" pitchFamily="18" charset="0"/>
              </a:rPr>
              <a:t> </a:t>
            </a:r>
            <a:r>
              <a:rPr lang="en-US" sz="1800" kern="1200" dirty="0">
                <a:solidFill>
                  <a:srgbClr val="000000"/>
                </a:solidFill>
                <a:effectLst/>
                <a:latin typeface="Calibri" panose="020F0502020204030204" pitchFamily="34" charset="0"/>
                <a:ea typeface="+mn-ea"/>
                <a:cs typeface="+mn-cs"/>
              </a:rPr>
              <a:t>– </a:t>
            </a:r>
            <a:r>
              <a:rPr lang="en-US" sz="2000" dirty="0">
                <a:latin typeface="Times New Roman" panose="02020603050405020304" pitchFamily="18" charset="0"/>
                <a:cs typeface="Times New Roman" panose="02020603050405020304" pitchFamily="18" charset="0"/>
              </a:rPr>
              <a:t>Trained LSTM models for stock prediction and CNNs for sentiment analysis, enabling real-time model deployment.</a:t>
            </a:r>
          </a:p>
          <a:p>
            <a:r>
              <a:rPr lang="en-US" sz="2000" b="1" dirty="0">
                <a:latin typeface="Times New Roman" panose="02020603050405020304" pitchFamily="18" charset="0"/>
                <a:cs typeface="Times New Roman" panose="02020603050405020304" pitchFamily="18" charset="0"/>
              </a:rPr>
              <a:t>Chart.js </a:t>
            </a:r>
            <a:r>
              <a:rPr lang="en-US" sz="1800" kern="1200" dirty="0">
                <a:solidFill>
                  <a:srgbClr val="000000"/>
                </a:solidFill>
                <a:effectLst/>
                <a:latin typeface="Calibri" panose="020F0502020204030204" pitchFamily="34" charset="0"/>
                <a:ea typeface="+mn-ea"/>
                <a:cs typeface="+mn-cs"/>
              </a:rPr>
              <a:t>– </a:t>
            </a:r>
            <a:r>
              <a:rPr lang="en-US" sz="2000" dirty="0">
                <a:latin typeface="Times New Roman" panose="02020603050405020304" pitchFamily="18" charset="0"/>
                <a:cs typeface="Times New Roman" panose="02020603050405020304" pitchFamily="18" charset="0"/>
              </a:rPr>
              <a:t>Visualized stock trends, historical data, and prediction results using interactive graphs on the frontend.</a:t>
            </a:r>
          </a:p>
        </p:txBody>
      </p:sp>
      <p:sp>
        <p:nvSpPr>
          <p:cNvPr id="4" name="Slide Number Placeholder 3">
            <a:extLst>
              <a:ext uri="{FF2B5EF4-FFF2-40B4-BE49-F238E27FC236}">
                <a16:creationId xmlns:a16="http://schemas.microsoft.com/office/drawing/2014/main" id="{0396F88D-4A7E-9DE4-DEA2-C1CF64ACB479}"/>
              </a:ext>
            </a:extLst>
          </p:cNvPr>
          <p:cNvSpPr>
            <a:spLocks noGrp="1"/>
          </p:cNvSpPr>
          <p:nvPr>
            <p:ph type="sldNum" sz="quarter" idx="12"/>
          </p:nvPr>
        </p:nvSpPr>
        <p:spPr/>
        <p:txBody>
          <a:bodyPr/>
          <a:lstStyle/>
          <a:p>
            <a:fld id="{67B96AB0-D207-47C5-B097-866262CFE1BC}" type="slidenum">
              <a:rPr lang="en-US" smtClean="0"/>
              <a:pPr/>
              <a:t>24</a:t>
            </a:fld>
            <a:endParaRPr lang="en-US"/>
          </a:p>
        </p:txBody>
      </p:sp>
    </p:spTree>
    <p:extLst>
      <p:ext uri="{BB962C8B-B14F-4D97-AF65-F5344CB8AC3E}">
        <p14:creationId xmlns:p14="http://schemas.microsoft.com/office/powerpoint/2010/main" val="692557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7563"/>
            <a:ext cx="9144000" cy="767397"/>
          </a:xfrm>
        </p:spPr>
        <p:txBody>
          <a:bodyPr>
            <a:normAutofit/>
          </a:bodyPr>
          <a:lstStyle/>
          <a:p>
            <a:r>
              <a:rPr lang="en-US" sz="2800" b="1" dirty="0">
                <a:latin typeface="Times New Roman" panose="02020603050405020304" pitchFamily="18" charset="0"/>
                <a:cs typeface="Times New Roman" panose="02020603050405020304" pitchFamily="18" charset="0"/>
              </a:rPr>
              <a:t>16. OUTPUT</a:t>
            </a:r>
          </a:p>
        </p:txBody>
      </p:sp>
      <p:sp>
        <p:nvSpPr>
          <p:cNvPr id="3" name="Subtitle 2"/>
          <p:cNvSpPr>
            <a:spLocks noGrp="1"/>
          </p:cNvSpPr>
          <p:nvPr>
            <p:ph type="subTitle" idx="1"/>
          </p:nvPr>
        </p:nvSpPr>
        <p:spPr>
          <a:xfrm>
            <a:off x="1123406" y="2357847"/>
            <a:ext cx="9945188" cy="4086496"/>
          </a:xfrm>
        </p:spPr>
        <p:txBody>
          <a:bodyPr>
            <a:normAutofit/>
          </a:bodyPr>
          <a:lstStyle/>
          <a:p>
            <a:pPr marL="342900" lvl="0" indent="-342900" algn="l">
              <a:lnSpc>
                <a:spcPct val="150000"/>
              </a:lnSpc>
              <a:spcAft>
                <a:spcPts val="86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This project shows historical data of user wanted company in graphical form.</a:t>
            </a:r>
          </a:p>
          <a:p>
            <a:pPr marL="342900" lvl="0" indent="-342900" algn="l">
              <a:lnSpc>
                <a:spcPct val="150000"/>
              </a:lnSpc>
              <a:spcAft>
                <a:spcPts val="860"/>
              </a:spcAft>
              <a:buFont typeface="Symbol" panose="05050102010706020507" pitchFamily="18" charset="2"/>
              <a:buChar char=""/>
            </a:pPr>
            <a:r>
              <a:rPr lang="en-US" dirty="0">
                <a:solidFill>
                  <a:srgbClr val="000000"/>
                </a:solidFill>
                <a:effectLst/>
                <a:latin typeface="Times New Roman" panose="02020603050405020304" pitchFamily="18" charset="0"/>
                <a:ea typeface="Times New Roman" panose="02020603050405020304" pitchFamily="18" charset="0"/>
              </a:rPr>
              <a:t>This </a:t>
            </a:r>
            <a:r>
              <a:rPr lang="en-US" dirty="0">
                <a:solidFill>
                  <a:srgbClr val="000000"/>
                </a:solidFill>
                <a:latin typeface="Times New Roman" panose="02020603050405020304" pitchFamily="18" charset="0"/>
                <a:ea typeface="Times New Roman" panose="02020603050405020304" pitchFamily="18" charset="0"/>
              </a:rPr>
              <a:t>project is in the </a:t>
            </a:r>
            <a:r>
              <a:rPr lang="en-US" dirty="0">
                <a:solidFill>
                  <a:srgbClr val="000000"/>
                </a:solidFill>
                <a:effectLst/>
                <a:latin typeface="Times New Roman" panose="02020603050405020304" pitchFamily="18" charset="0"/>
                <a:ea typeface="Times New Roman" panose="02020603050405020304" pitchFamily="18" charset="0"/>
              </a:rPr>
              <a:t>form of web app forecasting future stock price of a company having decent collection of historical data.</a:t>
            </a:r>
          </a:p>
          <a:p>
            <a:pPr algn="l"/>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117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88C3D-05B7-4AA0-82B5-7A7AAEA22F85}"/>
              </a:ext>
            </a:extLst>
          </p:cNvPr>
          <p:cNvSpPr>
            <a:spLocks noGrp="1"/>
          </p:cNvSpPr>
          <p:nvPr>
            <p:ph type="title"/>
          </p:nvPr>
        </p:nvSpPr>
        <p:spPr>
          <a:xfrm>
            <a:off x="838200" y="136525"/>
            <a:ext cx="10515600" cy="1055781"/>
          </a:xfrm>
        </p:spPr>
        <p:txBody>
          <a:bodyPr>
            <a:normAutofit/>
          </a:bodyPr>
          <a:lstStyle/>
          <a:p>
            <a:pPr algn="ctr"/>
            <a:r>
              <a:rPr lang="en-US" sz="3200" b="1" dirty="0">
                <a:latin typeface="Times New Roman" panose="02020603050405020304" pitchFamily="18" charset="0"/>
                <a:cs typeface="Times New Roman" panose="02020603050405020304" pitchFamily="18" charset="0"/>
              </a:rPr>
              <a:t>17. SCREENSHOTS</a:t>
            </a:r>
          </a:p>
        </p:txBody>
      </p:sp>
      <p:sp>
        <p:nvSpPr>
          <p:cNvPr id="3" name="Slide Number Placeholder 2">
            <a:extLst>
              <a:ext uri="{FF2B5EF4-FFF2-40B4-BE49-F238E27FC236}">
                <a16:creationId xmlns:a16="http://schemas.microsoft.com/office/drawing/2014/main" id="{21C5BD06-7DC2-4E1D-8646-479ABE629064}"/>
              </a:ext>
            </a:extLst>
          </p:cNvPr>
          <p:cNvSpPr>
            <a:spLocks noGrp="1"/>
          </p:cNvSpPr>
          <p:nvPr>
            <p:ph type="sldNum" sz="quarter" idx="12"/>
          </p:nvPr>
        </p:nvSpPr>
        <p:spPr/>
        <p:txBody>
          <a:bodyPr/>
          <a:lstStyle/>
          <a:p>
            <a:fld id="{67B96AB0-D207-47C5-B097-866262CFE1BC}" type="slidenum">
              <a:rPr lang="en-US" smtClean="0"/>
              <a:pPr/>
              <a:t>26</a:t>
            </a:fld>
            <a:endParaRPr lang="en-US"/>
          </a:p>
        </p:txBody>
      </p:sp>
      <p:grpSp>
        <p:nvGrpSpPr>
          <p:cNvPr id="4" name="Group 3">
            <a:extLst>
              <a:ext uri="{FF2B5EF4-FFF2-40B4-BE49-F238E27FC236}">
                <a16:creationId xmlns:a16="http://schemas.microsoft.com/office/drawing/2014/main" id="{A8E546DC-09D4-9C3F-4764-A119DC546504}"/>
              </a:ext>
            </a:extLst>
          </p:cNvPr>
          <p:cNvGrpSpPr/>
          <p:nvPr/>
        </p:nvGrpSpPr>
        <p:grpSpPr>
          <a:xfrm>
            <a:off x="3458845" y="1053255"/>
            <a:ext cx="5071544" cy="5541855"/>
            <a:chOff x="0" y="-1729"/>
            <a:chExt cx="5274310" cy="6333949"/>
          </a:xfrm>
        </p:grpSpPr>
        <p:pic>
          <p:nvPicPr>
            <p:cNvPr id="5" name="Picture 4">
              <a:extLst>
                <a:ext uri="{FF2B5EF4-FFF2-40B4-BE49-F238E27FC236}">
                  <a16:creationId xmlns:a16="http://schemas.microsoft.com/office/drawing/2014/main" id="{D5B5B01A-6ACC-A7CB-96B9-F85087F8BF9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29"/>
              <a:ext cx="5274310" cy="2341880"/>
            </a:xfrm>
            <a:prstGeom prst="rect">
              <a:avLst/>
            </a:prstGeom>
            <a:noFill/>
            <a:ln>
              <a:noFill/>
            </a:ln>
          </p:spPr>
        </p:pic>
        <p:pic>
          <p:nvPicPr>
            <p:cNvPr id="6" name="Picture 5">
              <a:extLst>
                <a:ext uri="{FF2B5EF4-FFF2-40B4-BE49-F238E27FC236}">
                  <a16:creationId xmlns:a16="http://schemas.microsoft.com/office/drawing/2014/main" id="{1E8086D7-C536-FEED-F55C-1D2C672434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181225"/>
              <a:ext cx="5274310" cy="2322195"/>
            </a:xfrm>
            <a:prstGeom prst="rect">
              <a:avLst/>
            </a:prstGeom>
            <a:noFill/>
            <a:ln>
              <a:noFill/>
            </a:ln>
          </p:spPr>
        </p:pic>
        <p:pic>
          <p:nvPicPr>
            <p:cNvPr id="7" name="Picture 6">
              <a:extLst>
                <a:ext uri="{FF2B5EF4-FFF2-40B4-BE49-F238E27FC236}">
                  <a16:creationId xmlns:a16="http://schemas.microsoft.com/office/drawing/2014/main" id="{DD13322E-4AB6-036D-72A7-A0A670AD9F3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4010025"/>
              <a:ext cx="5274310" cy="2322195"/>
            </a:xfrm>
            <a:prstGeom prst="rect">
              <a:avLst/>
            </a:prstGeom>
            <a:noFill/>
            <a:ln>
              <a:noFill/>
            </a:ln>
          </p:spPr>
        </p:pic>
      </p:grpSp>
    </p:spTree>
    <p:extLst>
      <p:ext uri="{BB962C8B-B14F-4D97-AF65-F5344CB8AC3E}">
        <p14:creationId xmlns:p14="http://schemas.microsoft.com/office/powerpoint/2010/main" val="3952073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9304-CFDF-8885-7E6D-E4963585B5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A6BB9-2956-D94D-2CD2-14352E7FC3FD}"/>
              </a:ext>
            </a:extLst>
          </p:cNvPr>
          <p:cNvSpPr>
            <a:spLocks noGrp="1"/>
          </p:cNvSpPr>
          <p:nvPr>
            <p:ph type="title"/>
          </p:nvPr>
        </p:nvSpPr>
        <p:spPr>
          <a:xfrm>
            <a:off x="838200" y="136525"/>
            <a:ext cx="10515600" cy="1055781"/>
          </a:xfrm>
        </p:spPr>
        <p:txBody>
          <a:bodyPr>
            <a:normAutofit/>
          </a:bodyPr>
          <a:lstStyle/>
          <a:p>
            <a:pPr algn="ctr"/>
            <a:r>
              <a:rPr lang="en-US" sz="3200" b="1" dirty="0">
                <a:latin typeface="Times New Roman" panose="02020603050405020304" pitchFamily="18" charset="0"/>
                <a:cs typeface="Times New Roman" panose="02020603050405020304" pitchFamily="18" charset="0"/>
              </a:rPr>
              <a:t>17. SCREENSHOTS</a:t>
            </a:r>
          </a:p>
        </p:txBody>
      </p:sp>
      <p:sp>
        <p:nvSpPr>
          <p:cNvPr id="3" name="Slide Number Placeholder 2">
            <a:extLst>
              <a:ext uri="{FF2B5EF4-FFF2-40B4-BE49-F238E27FC236}">
                <a16:creationId xmlns:a16="http://schemas.microsoft.com/office/drawing/2014/main" id="{957EBF0C-F3DE-18E2-2972-C70D225362A2}"/>
              </a:ext>
            </a:extLst>
          </p:cNvPr>
          <p:cNvSpPr>
            <a:spLocks noGrp="1"/>
          </p:cNvSpPr>
          <p:nvPr>
            <p:ph type="sldNum" sz="quarter" idx="12"/>
          </p:nvPr>
        </p:nvSpPr>
        <p:spPr/>
        <p:txBody>
          <a:bodyPr/>
          <a:lstStyle/>
          <a:p>
            <a:fld id="{67B96AB0-D207-47C5-B097-866262CFE1BC}" type="slidenum">
              <a:rPr lang="en-US" smtClean="0"/>
              <a:pPr/>
              <a:t>27</a:t>
            </a:fld>
            <a:endParaRPr lang="en-US"/>
          </a:p>
        </p:txBody>
      </p:sp>
      <p:pic>
        <p:nvPicPr>
          <p:cNvPr id="4" name="Picture 3">
            <a:extLst>
              <a:ext uri="{FF2B5EF4-FFF2-40B4-BE49-F238E27FC236}">
                <a16:creationId xmlns:a16="http://schemas.microsoft.com/office/drawing/2014/main" id="{C370C6DB-A666-A2CE-63D6-B681F8F790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8845" y="1229375"/>
            <a:ext cx="5274310" cy="2329815"/>
          </a:xfrm>
          <a:prstGeom prst="rect">
            <a:avLst/>
          </a:prstGeom>
          <a:noFill/>
          <a:ln>
            <a:noFill/>
          </a:ln>
        </p:spPr>
      </p:pic>
      <p:pic>
        <p:nvPicPr>
          <p:cNvPr id="6" name="Picture 5">
            <a:extLst>
              <a:ext uri="{FF2B5EF4-FFF2-40B4-BE49-F238E27FC236}">
                <a16:creationId xmlns:a16="http://schemas.microsoft.com/office/drawing/2014/main" id="{D1206B8B-73E9-FA6F-D9D9-282FE94487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8845" y="3798879"/>
            <a:ext cx="5274310" cy="2329815"/>
          </a:xfrm>
          <a:prstGeom prst="rect">
            <a:avLst/>
          </a:prstGeom>
          <a:noFill/>
          <a:ln>
            <a:noFill/>
          </a:ln>
        </p:spPr>
      </p:pic>
    </p:spTree>
    <p:extLst>
      <p:ext uri="{BB962C8B-B14F-4D97-AF65-F5344CB8AC3E}">
        <p14:creationId xmlns:p14="http://schemas.microsoft.com/office/powerpoint/2010/main" val="3883020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121C-77B0-F8BE-E752-15420E9BBBD8}"/>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17. SCREENSHOTS</a:t>
            </a:r>
          </a:p>
        </p:txBody>
      </p:sp>
      <p:sp>
        <p:nvSpPr>
          <p:cNvPr id="3" name="Slide Number Placeholder 2">
            <a:extLst>
              <a:ext uri="{FF2B5EF4-FFF2-40B4-BE49-F238E27FC236}">
                <a16:creationId xmlns:a16="http://schemas.microsoft.com/office/drawing/2014/main" id="{2E81C755-9574-953B-526A-5CDA874A4FED}"/>
              </a:ext>
            </a:extLst>
          </p:cNvPr>
          <p:cNvSpPr>
            <a:spLocks noGrp="1"/>
          </p:cNvSpPr>
          <p:nvPr>
            <p:ph type="sldNum" sz="quarter" idx="12"/>
          </p:nvPr>
        </p:nvSpPr>
        <p:spPr/>
        <p:txBody>
          <a:bodyPr/>
          <a:lstStyle/>
          <a:p>
            <a:fld id="{67B96AB0-D207-47C5-B097-866262CFE1BC}" type="slidenum">
              <a:rPr lang="en-US" smtClean="0"/>
              <a:pPr/>
              <a:t>28</a:t>
            </a:fld>
            <a:endParaRPr lang="en-US"/>
          </a:p>
        </p:txBody>
      </p:sp>
      <p:pic>
        <p:nvPicPr>
          <p:cNvPr id="4" name="Picture 3">
            <a:extLst>
              <a:ext uri="{FF2B5EF4-FFF2-40B4-BE49-F238E27FC236}">
                <a16:creationId xmlns:a16="http://schemas.microsoft.com/office/drawing/2014/main" id="{CC3C0837-5937-903A-827B-11FDF9F60C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0967" y="2478639"/>
            <a:ext cx="6792051" cy="3015782"/>
          </a:xfrm>
          <a:prstGeom prst="rect">
            <a:avLst/>
          </a:prstGeom>
          <a:noFill/>
          <a:ln>
            <a:noFill/>
          </a:ln>
        </p:spPr>
      </p:pic>
    </p:spTree>
    <p:extLst>
      <p:ext uri="{BB962C8B-B14F-4D97-AF65-F5344CB8AC3E}">
        <p14:creationId xmlns:p14="http://schemas.microsoft.com/office/powerpoint/2010/main" val="301716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16A15-025B-B0BA-D5E0-167673D36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9B43C-EF97-944E-6948-9D086E173CD4}"/>
              </a:ext>
            </a:extLst>
          </p:cNvPr>
          <p:cNvSpPr>
            <a:spLocks noGrp="1"/>
          </p:cNvSpPr>
          <p:nvPr>
            <p:ph type="title"/>
          </p:nvPr>
        </p:nvSpPr>
        <p:spPr>
          <a:xfrm>
            <a:off x="838200" y="136525"/>
            <a:ext cx="10515600" cy="1055781"/>
          </a:xfrm>
        </p:spPr>
        <p:txBody>
          <a:bodyPr>
            <a:normAutofit/>
          </a:bodyPr>
          <a:lstStyle/>
          <a:p>
            <a:pPr algn="ctr"/>
            <a:r>
              <a:rPr lang="en-US" sz="3200" b="1" dirty="0">
                <a:latin typeface="Times New Roman" panose="02020603050405020304" pitchFamily="18" charset="0"/>
                <a:cs typeface="Times New Roman" panose="02020603050405020304" pitchFamily="18" charset="0"/>
              </a:rPr>
              <a:t>17. SCREENSHOTS</a:t>
            </a:r>
          </a:p>
        </p:txBody>
      </p:sp>
      <p:sp>
        <p:nvSpPr>
          <p:cNvPr id="3" name="Slide Number Placeholder 2">
            <a:extLst>
              <a:ext uri="{FF2B5EF4-FFF2-40B4-BE49-F238E27FC236}">
                <a16:creationId xmlns:a16="http://schemas.microsoft.com/office/drawing/2014/main" id="{FD6F06E1-1D87-B7E3-CF16-0AAEF99B86B7}"/>
              </a:ext>
            </a:extLst>
          </p:cNvPr>
          <p:cNvSpPr>
            <a:spLocks noGrp="1"/>
          </p:cNvSpPr>
          <p:nvPr>
            <p:ph type="sldNum" sz="quarter" idx="12"/>
          </p:nvPr>
        </p:nvSpPr>
        <p:spPr/>
        <p:txBody>
          <a:bodyPr/>
          <a:lstStyle/>
          <a:p>
            <a:fld id="{67B96AB0-D207-47C5-B097-866262CFE1BC}" type="slidenum">
              <a:rPr lang="en-US" smtClean="0"/>
              <a:pPr/>
              <a:t>29</a:t>
            </a:fld>
            <a:endParaRPr lang="en-US"/>
          </a:p>
        </p:txBody>
      </p:sp>
      <p:pic>
        <p:nvPicPr>
          <p:cNvPr id="2050" name="Picture 14">
            <a:extLst>
              <a:ext uri="{FF2B5EF4-FFF2-40B4-BE49-F238E27FC236}">
                <a16:creationId xmlns:a16="http://schemas.microsoft.com/office/drawing/2014/main" id="{21BC444C-0CF2-1376-0BFC-9FB6F7B94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9162" y="1464928"/>
            <a:ext cx="5273675" cy="22225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5">
            <a:extLst>
              <a:ext uri="{FF2B5EF4-FFF2-40B4-BE49-F238E27FC236}">
                <a16:creationId xmlns:a16="http://schemas.microsoft.com/office/drawing/2014/main" id="{9AE00AE1-2174-EA38-648E-2E497ABEF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161" y="3509210"/>
            <a:ext cx="5273675" cy="1831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AC7C20BA-E13E-6817-E9F8-15E8B8DCF921}"/>
              </a:ext>
            </a:extLst>
          </p:cNvPr>
          <p:cNvSpPr>
            <a:spLocks noChangeArrowheads="1"/>
          </p:cNvSpPr>
          <p:nvPr/>
        </p:nvSpPr>
        <p:spPr bwMode="auto">
          <a:xfrm>
            <a:off x="-1164908" y="30520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20561C4B-36C4-2288-8D8C-0F2E81AC4FB5}"/>
              </a:ext>
            </a:extLst>
          </p:cNvPr>
          <p:cNvSpPr>
            <a:spLocks noChangeArrowheads="1"/>
          </p:cNvSpPr>
          <p:nvPr/>
        </p:nvSpPr>
        <p:spPr bwMode="auto">
          <a:xfrm>
            <a:off x="-1164908" y="35092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200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ED7A-81C4-485B-A015-C634576904B6}"/>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1. INTRODUCTION</a:t>
            </a:r>
          </a:p>
        </p:txBody>
      </p:sp>
      <p:sp>
        <p:nvSpPr>
          <p:cNvPr id="3" name="Content Placeholder 2">
            <a:extLst>
              <a:ext uri="{FF2B5EF4-FFF2-40B4-BE49-F238E27FC236}">
                <a16:creationId xmlns:a16="http://schemas.microsoft.com/office/drawing/2014/main" id="{D36E0517-C438-4165-AA27-675AF7A1903B}"/>
              </a:ext>
            </a:extLst>
          </p:cNvPr>
          <p:cNvSpPr>
            <a:spLocks noGrp="1"/>
          </p:cNvSpPr>
          <p:nvPr>
            <p:ph idx="1"/>
          </p:nvPr>
        </p:nvSpPr>
        <p:spPr>
          <a:xfrm>
            <a:off x="838200" y="1443884"/>
            <a:ext cx="10515600" cy="5473043"/>
          </a:xfrm>
        </p:spPr>
        <p:txBody>
          <a:bodyPr>
            <a:normAutofit/>
          </a:bodyPr>
          <a:lstStyle/>
          <a:p>
            <a:pPr>
              <a:lnSpc>
                <a:spcPct val="160000"/>
              </a:lnSpc>
            </a:pPr>
            <a:r>
              <a:rPr lang="en-US" sz="2400" dirty="0">
                <a:latin typeface="Times New Roman" panose="02020603050405020304" pitchFamily="18" charset="0"/>
                <a:cs typeface="Times New Roman" panose="02020603050405020304" pitchFamily="18" charset="0"/>
              </a:rPr>
              <a:t>The stock market allows people to buy and sell shares of publicly traded companies, helping businesses raise funds for growth.</a:t>
            </a:r>
          </a:p>
          <a:p>
            <a:pPr>
              <a:lnSpc>
                <a:spcPct val="160000"/>
              </a:lnSpc>
            </a:pPr>
            <a:r>
              <a:rPr lang="en-US" sz="2400" dirty="0">
                <a:latin typeface="Times New Roman" panose="02020603050405020304" pitchFamily="18" charset="0"/>
                <a:cs typeface="Times New Roman" panose="02020603050405020304" pitchFamily="18" charset="0"/>
              </a:rPr>
              <a:t>Stock prices fluctuate based on supply and demand; higher demand increases prices, while lower demand decreases them.</a:t>
            </a:r>
          </a:p>
          <a:p>
            <a:pPr>
              <a:lnSpc>
                <a:spcPct val="160000"/>
              </a:lnSpc>
            </a:pPr>
            <a:r>
              <a:rPr lang="en-US" sz="2400" dirty="0">
                <a:latin typeface="Times New Roman" panose="02020603050405020304" pitchFamily="18" charset="0"/>
                <a:cs typeface="Times New Roman" panose="02020603050405020304" pitchFamily="18" charset="0"/>
              </a:rPr>
              <a:t>Investors buy shares expecting companies to grow, and if stock prices rise, they can sell at a profit.</a:t>
            </a:r>
          </a:p>
          <a:p>
            <a:pPr>
              <a:lnSpc>
                <a:spcPct val="160000"/>
              </a:lnSpc>
            </a:pPr>
            <a:r>
              <a:rPr lang="en-US" sz="2400" dirty="0">
                <a:latin typeface="Times New Roman" panose="02020603050405020304" pitchFamily="18" charset="0"/>
                <a:cs typeface="Times New Roman" panose="02020603050405020304" pitchFamily="18" charset="0"/>
              </a:rPr>
              <a:t>Predicting stock prices involves statistical analysis, machine learning, and sentiment analysis to identify patterns and make informed investment decisions.</a:t>
            </a:r>
          </a:p>
        </p:txBody>
      </p:sp>
    </p:spTree>
    <p:extLst>
      <p:ext uri="{BB962C8B-B14F-4D97-AF65-F5344CB8AC3E}">
        <p14:creationId xmlns:p14="http://schemas.microsoft.com/office/powerpoint/2010/main" val="784658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820E3F8-6C80-49CF-2BE0-A60A8143B036}"/>
              </a:ext>
            </a:extLst>
          </p:cNvPr>
          <p:cNvSpPr>
            <a:spLocks noGrp="1"/>
          </p:cNvSpPr>
          <p:nvPr>
            <p:ph idx="1"/>
          </p:nvPr>
        </p:nvSpPr>
        <p:spPr>
          <a:xfrm>
            <a:off x="838200" y="3272118"/>
            <a:ext cx="10515600" cy="1470211"/>
          </a:xfrm>
        </p:spPr>
        <p:txBody>
          <a:bodyPr/>
          <a:lstStyle/>
          <a:p>
            <a:pPr marL="0" indent="0" algn="ctr">
              <a:buNone/>
            </a:pPr>
            <a:r>
              <a:rPr lang="en-US" dirty="0">
                <a:latin typeface="Times New Roman" panose="02020603050405020304" pitchFamily="18" charset="0"/>
                <a:cs typeface="Times New Roman" panose="02020603050405020304" pitchFamily="18" charset="0"/>
              </a:rPr>
              <a:t>THANK YOU!</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06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D7D0-5247-4579-97F8-B7E9C7024523}"/>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2. PROBLEM STATEMENTS</a:t>
            </a:r>
          </a:p>
        </p:txBody>
      </p:sp>
      <p:sp>
        <p:nvSpPr>
          <p:cNvPr id="3" name="Content Placeholder 2">
            <a:extLst>
              <a:ext uri="{FF2B5EF4-FFF2-40B4-BE49-F238E27FC236}">
                <a16:creationId xmlns:a16="http://schemas.microsoft.com/office/drawing/2014/main" id="{8CAB0575-20E7-48BD-BC8B-D28041EBC878}"/>
              </a:ext>
            </a:extLst>
          </p:cNvPr>
          <p:cNvSpPr>
            <a:spLocks noGrp="1"/>
          </p:cNvSpPr>
          <p:nvPr>
            <p:ph idx="1"/>
          </p:nvPr>
        </p:nvSpPr>
        <p:spPr>
          <a:xfrm>
            <a:off x="838200" y="1725903"/>
            <a:ext cx="10515600" cy="3406194"/>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The stock market is vast and complicated, with significant fluctuations everyday making it challenging to future prediction.</a:t>
            </a:r>
          </a:p>
          <a:p>
            <a:pPr>
              <a:lnSpc>
                <a:spcPct val="150000"/>
              </a:lnSpc>
            </a:pPr>
            <a:r>
              <a:rPr lang="en-US" sz="2400" dirty="0">
                <a:latin typeface="Times New Roman" panose="02020603050405020304" pitchFamily="18" charset="0"/>
                <a:cs typeface="Times New Roman" panose="02020603050405020304" pitchFamily="18" charset="0"/>
              </a:rPr>
              <a:t>Manual methods of predicting future market trends are tiring and often inaccurate.</a:t>
            </a:r>
          </a:p>
          <a:p>
            <a:pPr>
              <a:lnSpc>
                <a:spcPct val="150000"/>
              </a:lnSpc>
            </a:pPr>
            <a:r>
              <a:rPr lang="en-US" sz="2400" dirty="0">
                <a:latin typeface="Times New Roman" panose="02020603050405020304" pitchFamily="18" charset="0"/>
                <a:cs typeface="Times New Roman" panose="02020603050405020304" pitchFamily="18" charset="0"/>
              </a:rPr>
              <a:t>Influenced by factors like politics events, economics condition, and investor psychology makes this market even more complicated.</a:t>
            </a:r>
          </a:p>
        </p:txBody>
      </p:sp>
    </p:spTree>
    <p:extLst>
      <p:ext uri="{BB962C8B-B14F-4D97-AF65-F5344CB8AC3E}">
        <p14:creationId xmlns:p14="http://schemas.microsoft.com/office/powerpoint/2010/main" val="230126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22C6-4370-4727-AABA-9E36DF2E3F4F}"/>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3. OBJECTIVES</a:t>
            </a:r>
          </a:p>
        </p:txBody>
      </p:sp>
      <p:sp>
        <p:nvSpPr>
          <p:cNvPr id="3" name="Content Placeholder 2">
            <a:extLst>
              <a:ext uri="{FF2B5EF4-FFF2-40B4-BE49-F238E27FC236}">
                <a16:creationId xmlns:a16="http://schemas.microsoft.com/office/drawing/2014/main" id="{C5443496-FCEC-4E25-86A0-CEB1ECA11708}"/>
              </a:ext>
            </a:extLst>
          </p:cNvPr>
          <p:cNvSpPr>
            <a:spLocks noGrp="1"/>
          </p:cNvSpPr>
          <p:nvPr>
            <p:ph idx="1"/>
          </p:nvPr>
        </p:nvSpPr>
        <p:spPr>
          <a:xfrm>
            <a:off x="838200" y="1690688"/>
            <a:ext cx="10515600" cy="367435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was created with the purpose to fulfill the following objectives: </a:t>
            </a:r>
          </a:p>
          <a:p>
            <a:pPr marR="0">
              <a:spcAft>
                <a:spcPts val="1175"/>
              </a:spcAft>
            </a:pPr>
            <a:r>
              <a:rPr lang="en-US" sz="2400" dirty="0">
                <a:latin typeface="Times New Roman" panose="02020603050405020304" pitchFamily="18" charset="0"/>
                <a:cs typeface="Times New Roman" panose="02020603050405020304" pitchFamily="18" charset="0"/>
              </a:rPr>
              <a:t>To analyze trends and patterns of historical trading data of companies (date, closing price, LTP) and sentimental data (news headlines, articles, posts, etc.) to capture market trends.</a:t>
            </a:r>
          </a:p>
          <a:p>
            <a:pPr marR="0">
              <a:spcAft>
                <a:spcPts val="1175"/>
              </a:spcAft>
            </a:pPr>
            <a:r>
              <a:rPr lang="en-US" sz="2400" dirty="0">
                <a:latin typeface="Times New Roman" panose="02020603050405020304" pitchFamily="18" charset="0"/>
                <a:cs typeface="Times New Roman" panose="02020603050405020304" pitchFamily="18" charset="0"/>
              </a:rPr>
              <a:t>To predict future price using the information from analyzed data implementing machine learning algorithms LSTM and CNN.</a:t>
            </a:r>
          </a:p>
        </p:txBody>
      </p:sp>
    </p:spTree>
    <p:extLst>
      <p:ext uri="{BB962C8B-B14F-4D97-AF65-F5344CB8AC3E}">
        <p14:creationId xmlns:p14="http://schemas.microsoft.com/office/powerpoint/2010/main" val="33214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13E5-2BA5-4B4E-BEC3-4DEFCBDBE7C2}"/>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4. SCOPE AND APPLICATIONS</a:t>
            </a:r>
          </a:p>
        </p:txBody>
      </p:sp>
      <p:sp>
        <p:nvSpPr>
          <p:cNvPr id="3" name="Content Placeholder 2">
            <a:extLst>
              <a:ext uri="{FF2B5EF4-FFF2-40B4-BE49-F238E27FC236}">
                <a16:creationId xmlns:a16="http://schemas.microsoft.com/office/drawing/2014/main" id="{C9F5D656-5017-45C3-A307-B54DECB43129}"/>
              </a:ext>
            </a:extLst>
          </p:cNvPr>
          <p:cNvSpPr>
            <a:spLocks noGrp="1"/>
          </p:cNvSpPr>
          <p:nvPr>
            <p:ph idx="1"/>
          </p:nvPr>
        </p:nvSpPr>
        <p:spPr>
          <a:xfrm>
            <a:off x="838200" y="1381742"/>
            <a:ext cx="10515600" cy="4351338"/>
          </a:xfrm>
        </p:spPr>
        <p:txBody>
          <a:bodyPr>
            <a:normAutofit/>
          </a:bodyPr>
          <a:lstStyle/>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To bridge communication between financial investors and industries.</a:t>
            </a:r>
          </a:p>
          <a:p>
            <a:pPr lvl="0"/>
            <a:r>
              <a:rPr lang="en-US" dirty="0">
                <a:latin typeface="Times New Roman" panose="02020603050405020304" pitchFamily="18" charset="0"/>
                <a:cs typeface="Times New Roman" panose="02020603050405020304" pitchFamily="18" charset="0"/>
              </a:rPr>
              <a:t>To assist the investors to make a sensible decision through analysis of data.</a:t>
            </a:r>
          </a:p>
          <a:p>
            <a:pPr lvl="0"/>
            <a:r>
              <a:rPr lang="en-US" dirty="0">
                <a:latin typeface="Times New Roman" panose="02020603050405020304" pitchFamily="18" charset="0"/>
                <a:cs typeface="Times New Roman" panose="02020603050405020304" pitchFamily="18" charset="0"/>
              </a:rPr>
              <a:t>To assist people to make decision for profitable investments.</a:t>
            </a:r>
          </a:p>
        </p:txBody>
      </p:sp>
    </p:spTree>
    <p:extLst>
      <p:ext uri="{BB962C8B-B14F-4D97-AF65-F5344CB8AC3E}">
        <p14:creationId xmlns:p14="http://schemas.microsoft.com/office/powerpoint/2010/main" val="588975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DF82-5ED9-4885-9B71-CF222E969196}"/>
              </a:ext>
            </a:extLst>
          </p:cNvPr>
          <p:cNvSpPr>
            <a:spLocks noGrp="1"/>
          </p:cNvSpPr>
          <p:nvPr>
            <p:ph type="title"/>
          </p:nvPr>
        </p:nvSpPr>
        <p:spPr>
          <a:xfrm>
            <a:off x="838200" y="0"/>
            <a:ext cx="10515600" cy="1646238"/>
          </a:xfrm>
        </p:spPr>
        <p:txBody>
          <a:bodyPr>
            <a:normAutofit/>
          </a:bodyPr>
          <a:lstStyle/>
          <a:p>
            <a:pPr algn="ctr"/>
            <a:r>
              <a:rPr lang="en-US" sz="2800" b="1" dirty="0">
                <a:latin typeface="Times New Roman" panose="02020603050405020304" pitchFamily="18" charset="0"/>
                <a:cs typeface="Times New Roman" panose="02020603050405020304" pitchFamily="18" charset="0"/>
              </a:rPr>
              <a:t>5. EXISTING SYSTEMS</a:t>
            </a:r>
          </a:p>
        </p:txBody>
      </p:sp>
      <p:sp>
        <p:nvSpPr>
          <p:cNvPr id="3" name="Content Placeholder 2">
            <a:extLst>
              <a:ext uri="{FF2B5EF4-FFF2-40B4-BE49-F238E27FC236}">
                <a16:creationId xmlns:a16="http://schemas.microsoft.com/office/drawing/2014/main" id="{1049F64F-5CCC-4597-99AD-43EE255294AB}"/>
              </a:ext>
            </a:extLst>
          </p:cNvPr>
          <p:cNvSpPr>
            <a:spLocks noGrp="1"/>
          </p:cNvSpPr>
          <p:nvPr>
            <p:ph idx="1"/>
          </p:nvPr>
        </p:nvSpPr>
        <p:spPr>
          <a:xfrm>
            <a:off x="838200" y="1646238"/>
            <a:ext cx="10515600" cy="4530725"/>
          </a:xfrm>
        </p:spPr>
        <p:txBody>
          <a:bodyPr>
            <a:normAutofit/>
          </a:bodyPr>
          <a:lstStyle/>
          <a:p>
            <a:r>
              <a:rPr lang="en-US" b="1" dirty="0" err="1">
                <a:latin typeface="Times New Roman" panose="02020603050405020304" pitchFamily="18" charset="0"/>
                <a:cs typeface="Times New Roman" panose="02020603050405020304" pitchFamily="18" charset="0"/>
              </a:rPr>
              <a:t>QuantConnect</a:t>
            </a:r>
            <a:r>
              <a:rPr lang="en-US" dirty="0">
                <a:latin typeface="Times New Roman" panose="02020603050405020304" pitchFamily="18" charset="0"/>
                <a:cs typeface="Times New Roman" panose="02020603050405020304" pitchFamily="18" charset="0"/>
              </a:rPr>
              <a:t> - An algorithmic trading platform that allows users to create and back test trading strategies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MetaTrader5</a:t>
            </a:r>
            <a:r>
              <a:rPr lang="en-US" dirty="0">
                <a:latin typeface="Times New Roman" panose="02020603050405020304" pitchFamily="18" charset="0"/>
                <a:cs typeface="Times New Roman" panose="02020603050405020304" pitchFamily="18" charset="0"/>
              </a:rPr>
              <a:t> - A popular trading platform offering tools for technical analysis and automated trading strategies that primarily focused on technical analysis</a:t>
            </a:r>
          </a:p>
          <a:p>
            <a:r>
              <a:rPr lang="en-US" b="1" dirty="0" err="1">
                <a:latin typeface="Times New Roman" panose="02020603050405020304" pitchFamily="18" charset="0"/>
                <a:cs typeface="Times New Roman" panose="02020603050405020304" pitchFamily="18" charset="0"/>
              </a:rPr>
              <a:t>AlphaSense</a:t>
            </a:r>
            <a:r>
              <a:rPr lang="en-US" dirty="0">
                <a:latin typeface="Times New Roman" panose="02020603050405020304" pitchFamily="18" charset="0"/>
                <a:cs typeface="Times New Roman" panose="02020603050405020304" pitchFamily="18" charset="0"/>
              </a:rPr>
              <a:t> - An AI-powered market intelligence platform that aggregates and analyzes financial data, news, and research reports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02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756F-C26C-4983-8A9E-262C5EC6DA0D}"/>
              </a:ext>
            </a:extLst>
          </p:cNvPr>
          <p:cNvSpPr>
            <a:spLocks noGrp="1"/>
          </p:cNvSpPr>
          <p:nvPr>
            <p:ph type="title"/>
          </p:nvPr>
        </p:nvSpPr>
        <p:spPr>
          <a:xfrm>
            <a:off x="838200" y="71719"/>
            <a:ext cx="10515600" cy="1846728"/>
          </a:xfrm>
        </p:spPr>
        <p:txBody>
          <a:bodyPr>
            <a:normAutofit/>
          </a:bodyPr>
          <a:lstStyle/>
          <a:p>
            <a:pPr algn="ctr"/>
            <a:r>
              <a:rPr lang="en-US" sz="2600" b="1" dirty="0">
                <a:latin typeface="Times New Roman" panose="02020603050405020304" pitchFamily="18" charset="0"/>
                <a:cs typeface="Times New Roman" panose="02020603050405020304" pitchFamily="18" charset="0"/>
              </a:rPr>
              <a:t>5.1</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LIMITATIONS OF EXISTING SYSTEMS</a:t>
            </a:r>
          </a:p>
        </p:txBody>
      </p:sp>
      <p:sp>
        <p:nvSpPr>
          <p:cNvPr id="3" name="Content Placeholder 2">
            <a:extLst>
              <a:ext uri="{FF2B5EF4-FFF2-40B4-BE49-F238E27FC236}">
                <a16:creationId xmlns:a16="http://schemas.microsoft.com/office/drawing/2014/main" id="{DE85500C-0F3C-4CC2-96DC-D43035F7D252}"/>
              </a:ext>
            </a:extLst>
          </p:cNvPr>
          <p:cNvSpPr>
            <a:spLocks noGrp="1"/>
          </p:cNvSpPr>
          <p:nvPr>
            <p:ph idx="1"/>
          </p:nvPr>
        </p:nvSpPr>
        <p:spPr>
          <a:xfrm>
            <a:off x="838200" y="1936423"/>
            <a:ext cx="10515600" cy="4401951"/>
          </a:xfrm>
        </p:spPr>
        <p:txBody>
          <a:bodyPr>
            <a:normAutofit/>
          </a:bodyPr>
          <a:lstStyle/>
          <a:p>
            <a:pPr lvl="0"/>
            <a:r>
              <a:rPr lang="en-US" dirty="0">
                <a:latin typeface="Times New Roman" panose="02020603050405020304" pitchFamily="18" charset="0"/>
                <a:cs typeface="Times New Roman" panose="02020603050405020304" pitchFamily="18" charset="0"/>
              </a:rPr>
              <a:t>Many platforms require advanced programming knowledge and have steep learning curves, making them less accessible to beginner users.</a:t>
            </a:r>
          </a:p>
          <a:p>
            <a:r>
              <a:rPr lang="en-US" dirty="0">
                <a:latin typeface="Times New Roman" panose="02020603050405020304" pitchFamily="18" charset="0"/>
                <a:cs typeface="Times New Roman" panose="02020603050405020304" pitchFamily="18" charset="0"/>
              </a:rPr>
              <a:t>Most tools focus primarily on technical analysis and do not natively support the integration of sentiment analysis from news and social media, limiting the comprehensiveness of predictions.</a:t>
            </a:r>
          </a:p>
          <a:p>
            <a:pPr lvl="0"/>
            <a:r>
              <a:rPr lang="en-US" dirty="0">
                <a:latin typeface="Times New Roman" panose="02020603050405020304" pitchFamily="18" charset="0"/>
                <a:cs typeface="Times New Roman" panose="02020603050405020304" pitchFamily="18" charset="0"/>
              </a:rPr>
              <a:t>Advanced platforms like </a:t>
            </a:r>
            <a:r>
              <a:rPr lang="en-US" dirty="0" err="1">
                <a:latin typeface="Times New Roman" panose="02020603050405020304" pitchFamily="18" charset="0"/>
                <a:cs typeface="Times New Roman" panose="02020603050405020304" pitchFamily="18" charset="0"/>
              </a:rPr>
              <a:t>AlphaSense</a:t>
            </a:r>
            <a:r>
              <a:rPr lang="en-US" dirty="0">
                <a:latin typeface="Times New Roman" panose="02020603050405020304" pitchFamily="18" charset="0"/>
                <a:cs typeface="Times New Roman" panose="02020603050405020304" pitchFamily="18" charset="0"/>
              </a:rPr>
              <a:t> have high subscription fees, which can be prohibitive for individual investors or small teams.</a:t>
            </a:r>
          </a:p>
        </p:txBody>
      </p:sp>
    </p:spTree>
    <p:extLst>
      <p:ext uri="{BB962C8B-B14F-4D97-AF65-F5344CB8AC3E}">
        <p14:creationId xmlns:p14="http://schemas.microsoft.com/office/powerpoint/2010/main" val="362220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B024-4E83-4D1B-84B7-66D07C1E5997}"/>
              </a:ext>
            </a:extLst>
          </p:cNvPr>
          <p:cNvSpPr>
            <a:spLocks noGrp="1"/>
          </p:cNvSpPr>
          <p:nvPr>
            <p:ph type="title"/>
          </p:nvPr>
        </p:nvSpPr>
        <p:spPr>
          <a:xfrm>
            <a:off x="838200" y="-98611"/>
            <a:ext cx="10515600" cy="1801905"/>
          </a:xfrm>
        </p:spPr>
        <p:txBody>
          <a:bodyPr>
            <a:normAutofit/>
          </a:bodyPr>
          <a:lstStyle/>
          <a:p>
            <a:pPr algn="ctr"/>
            <a:r>
              <a:rPr lang="en-US" sz="2800" b="1" dirty="0">
                <a:latin typeface="Times New Roman" panose="02020603050405020304" pitchFamily="18" charset="0"/>
                <a:cs typeface="Times New Roman" panose="02020603050405020304" pitchFamily="18" charset="0"/>
              </a:rPr>
              <a:t>6.  SOLUTION PROVIDED BY OUR SYSTEM</a:t>
            </a:r>
          </a:p>
        </p:txBody>
      </p:sp>
      <p:sp>
        <p:nvSpPr>
          <p:cNvPr id="3" name="Content Placeholder 2">
            <a:extLst>
              <a:ext uri="{FF2B5EF4-FFF2-40B4-BE49-F238E27FC236}">
                <a16:creationId xmlns:a16="http://schemas.microsoft.com/office/drawing/2014/main" id="{F259E69C-E21F-42F2-8349-DB22BBEC8C6D}"/>
              </a:ext>
            </a:extLst>
          </p:cNvPr>
          <p:cNvSpPr>
            <a:spLocks noGrp="1"/>
          </p:cNvSpPr>
          <p:nvPr>
            <p:ph idx="1"/>
          </p:nvPr>
        </p:nvSpPr>
        <p:spPr>
          <a:xfrm>
            <a:off x="838200" y="1079862"/>
            <a:ext cx="10515600" cy="5640251"/>
          </a:xfrm>
        </p:spPr>
        <p:txBody>
          <a:bodyPr>
            <a:normAutofit/>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uses the LSTM algorithm, which excels in stock price forecasting due to its ability to handle time series data and avoid short memory issues</a:t>
            </a:r>
          </a:p>
          <a:p>
            <a:r>
              <a:rPr lang="en-US" dirty="0">
                <a:latin typeface="Times New Roman" panose="02020603050405020304" pitchFamily="18" charset="0"/>
                <a:cs typeface="Times New Roman" panose="02020603050405020304" pitchFamily="18" charset="0"/>
              </a:rPr>
              <a:t>Our system illustrates the use of sentiment analysis from news and social media and shows how it affects the trend of stock.</a:t>
            </a:r>
          </a:p>
          <a:p>
            <a:r>
              <a:rPr lang="en-US" dirty="0">
                <a:latin typeface="Times New Roman" panose="02020603050405020304" pitchFamily="18" charset="0"/>
                <a:cs typeface="Times New Roman" panose="02020603050405020304" pitchFamily="18" charset="0"/>
              </a:rPr>
              <a:t>Using widely known programming languages, frameworks, open-source libraries and tools keeps costs low, makes the solution more accessible to broader audience, individual users and small teams.</a:t>
            </a:r>
          </a:p>
        </p:txBody>
      </p:sp>
    </p:spTree>
    <p:extLst>
      <p:ext uri="{BB962C8B-B14F-4D97-AF65-F5344CB8AC3E}">
        <p14:creationId xmlns:p14="http://schemas.microsoft.com/office/powerpoint/2010/main" val="1760453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2270</TotalTime>
  <Words>1338</Words>
  <Application>Microsoft Office PowerPoint</Application>
  <PresentationFormat>Widescreen</PresentationFormat>
  <Paragraphs>163</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Symbol</vt:lpstr>
      <vt:lpstr>Times New Roman</vt:lpstr>
      <vt:lpstr>Wingdings</vt:lpstr>
      <vt:lpstr>Office Theme</vt:lpstr>
      <vt:lpstr>Tribhuvan University  Institute Of Engineering Kalimati, Kathmandu    </vt:lpstr>
      <vt:lpstr>SLIDE OVERVIEW</vt:lpstr>
      <vt:lpstr>1. INTRODUCTION</vt:lpstr>
      <vt:lpstr>2. PROBLEM STATEMENTS</vt:lpstr>
      <vt:lpstr>3. OBJECTIVES</vt:lpstr>
      <vt:lpstr>4. SCOPE AND APPLICATIONS</vt:lpstr>
      <vt:lpstr>5. EXISTING SYSTEMS</vt:lpstr>
      <vt:lpstr>5.1 LIMITATIONS OF EXISTING SYSTEMS</vt:lpstr>
      <vt:lpstr>6.  SOLUTION PROVIDED BY OUR SYSTEM</vt:lpstr>
      <vt:lpstr>7. METHODOLOGY</vt:lpstr>
      <vt:lpstr>8. BLOCK DIAGRAM</vt:lpstr>
      <vt:lpstr>9. ALGORITHMS</vt:lpstr>
      <vt:lpstr>PowerPoint Presentation</vt:lpstr>
      <vt:lpstr>PowerPoint Presentation</vt:lpstr>
      <vt:lpstr>10. FLOWCHART</vt:lpstr>
      <vt:lpstr>11.Project Flow Overview</vt:lpstr>
      <vt:lpstr>PowerPoint Presentation</vt:lpstr>
      <vt:lpstr>12. USE CASE DIAGRAM</vt:lpstr>
      <vt:lpstr>13. SEQUENCE DIAGRAM</vt:lpstr>
      <vt:lpstr>14. Data Flow Diagram</vt:lpstr>
      <vt:lpstr>14. Data Flow Diagram</vt:lpstr>
      <vt:lpstr>14. Data Flow Diagram</vt:lpstr>
      <vt:lpstr>15. TOOLS USED</vt:lpstr>
      <vt:lpstr>PowerPoint Presentation</vt:lpstr>
      <vt:lpstr>16. OUTPUT</vt:lpstr>
      <vt:lpstr>17. SCREENSHOTS</vt:lpstr>
      <vt:lpstr>17. SCREENSHOTS</vt:lpstr>
      <vt:lpstr>17. SCREENSHOTS</vt:lpstr>
      <vt:lpstr>17.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Tribhuvan University  Institute Of Engineering</dc:title>
  <dc:creator>Nikesh Bhattarai</dc:creator>
  <cp:lastModifiedBy>Dhiraj Sah</cp:lastModifiedBy>
  <cp:revision>211</cp:revision>
  <dcterms:created xsi:type="dcterms:W3CDTF">2023-06-24T16:47:54Z</dcterms:created>
  <dcterms:modified xsi:type="dcterms:W3CDTF">2025-02-03T09:12:31Z</dcterms:modified>
</cp:coreProperties>
</file>