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8" r:id="rId1"/>
  </p:sldMasterIdLst>
  <p:notesMasterIdLst>
    <p:notesMasterId r:id="rId20"/>
  </p:notesMasterIdLst>
  <p:sldIdLst>
    <p:sldId id="256" r:id="rId2"/>
    <p:sldId id="257" r:id="rId3"/>
    <p:sldId id="258" r:id="rId4"/>
    <p:sldId id="260" r:id="rId5"/>
    <p:sldId id="261" r:id="rId6"/>
    <p:sldId id="262" r:id="rId7"/>
    <p:sldId id="288" r:id="rId8"/>
    <p:sldId id="289" r:id="rId9"/>
    <p:sldId id="290" r:id="rId10"/>
    <p:sldId id="294" r:id="rId11"/>
    <p:sldId id="264" r:id="rId12"/>
    <p:sldId id="295" r:id="rId13"/>
    <p:sldId id="296" r:id="rId14"/>
    <p:sldId id="297" r:id="rId15"/>
    <p:sldId id="265" r:id="rId16"/>
    <p:sldId id="266" r:id="rId17"/>
    <p:sldId id="292" r:id="rId18"/>
    <p:sldId id="28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71" d="100"/>
          <a:sy n="71" d="100"/>
        </p:scale>
        <p:origin x="57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9D487-6F11-46FA-9BB6-20C1AB027135}" type="datetimeFigureOut">
              <a:rPr lang="en-US" smtClean="0"/>
              <a:pPr/>
              <a:t>5/21/2024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274F27-0598-4396-A07D-5006AD42F3C7}" type="slidenum">
              <a:rPr lang="en-US" smtClean="0"/>
              <a:pPr/>
              <a:t>‹#›</a:t>
            </a:fld>
            <a:endParaRPr lang="en-US"/>
          </a:p>
        </p:txBody>
      </p:sp>
    </p:spTree>
    <p:extLst>
      <p:ext uri="{BB962C8B-B14F-4D97-AF65-F5344CB8AC3E}">
        <p14:creationId xmlns:p14="http://schemas.microsoft.com/office/powerpoint/2010/main" val="4033940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D8DD9-ECB9-4BA9-ADD7-D68812322D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0FADDF-9591-4416-AB67-EA34A3F8BD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639BC5-5DCD-4BEA-B044-D2A28F4B069F}"/>
              </a:ext>
            </a:extLst>
          </p:cNvPr>
          <p:cNvSpPr>
            <a:spLocks noGrp="1"/>
          </p:cNvSpPr>
          <p:nvPr>
            <p:ph type="dt" sz="half" idx="10"/>
          </p:nvPr>
        </p:nvSpPr>
        <p:spPr/>
        <p:txBody>
          <a:bodyPr/>
          <a:lstStyle/>
          <a:p>
            <a:fld id="{A42CDA4E-C467-4089-B6EB-007C2F8EFD53}" type="datetime1">
              <a:rPr lang="en-US" smtClean="0"/>
              <a:pPr/>
              <a:t>5/21/2024</a:t>
            </a:fld>
            <a:endParaRPr lang="en-US"/>
          </a:p>
        </p:txBody>
      </p:sp>
      <p:sp>
        <p:nvSpPr>
          <p:cNvPr id="5" name="Footer Placeholder 4">
            <a:extLst>
              <a:ext uri="{FF2B5EF4-FFF2-40B4-BE49-F238E27FC236}">
                <a16:creationId xmlns:a16="http://schemas.microsoft.com/office/drawing/2014/main" id="{AB763E9D-EA3B-4E98-8117-E7D3CC8BDC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B8FCB2-813A-4F90-8271-AECC0A7CC118}"/>
              </a:ext>
            </a:extLst>
          </p:cNvPr>
          <p:cNvSpPr>
            <a:spLocks noGrp="1"/>
          </p:cNvSpPr>
          <p:nvPr>
            <p:ph type="sldNum" sz="quarter" idx="12"/>
          </p:nvPr>
        </p:nvSpPr>
        <p:spPr/>
        <p:txBody>
          <a:bodyPr/>
          <a:lstStyle/>
          <a:p>
            <a:fld id="{67B96AB0-D207-47C5-B097-866262CFE1BC}" type="slidenum">
              <a:rPr lang="en-US" smtClean="0"/>
              <a:pPr/>
              <a:t>‹#›</a:t>
            </a:fld>
            <a:endParaRPr lang="en-US"/>
          </a:p>
        </p:txBody>
      </p:sp>
    </p:spTree>
    <p:extLst>
      <p:ext uri="{BB962C8B-B14F-4D97-AF65-F5344CB8AC3E}">
        <p14:creationId xmlns:p14="http://schemas.microsoft.com/office/powerpoint/2010/main" val="2761538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7D74-5A10-4C5D-8E0A-959D39CCF3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02EC6D-56D2-4277-9B4E-A3ED306A44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15F9FE-AA4A-4152-BC99-FEEA5F6D6AC9}"/>
              </a:ext>
            </a:extLst>
          </p:cNvPr>
          <p:cNvSpPr>
            <a:spLocks noGrp="1"/>
          </p:cNvSpPr>
          <p:nvPr>
            <p:ph type="dt" sz="half" idx="10"/>
          </p:nvPr>
        </p:nvSpPr>
        <p:spPr/>
        <p:txBody>
          <a:bodyPr/>
          <a:lstStyle/>
          <a:p>
            <a:fld id="{DB45030D-D171-47D1-B6EF-0134CD9F4A9B}" type="datetime1">
              <a:rPr lang="en-US" smtClean="0"/>
              <a:pPr/>
              <a:t>5/21/2024</a:t>
            </a:fld>
            <a:endParaRPr lang="en-US"/>
          </a:p>
        </p:txBody>
      </p:sp>
      <p:sp>
        <p:nvSpPr>
          <p:cNvPr id="5" name="Footer Placeholder 4">
            <a:extLst>
              <a:ext uri="{FF2B5EF4-FFF2-40B4-BE49-F238E27FC236}">
                <a16:creationId xmlns:a16="http://schemas.microsoft.com/office/drawing/2014/main" id="{F078EB51-A6AB-4626-8B49-A459790BDF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60104C-1EEF-4E9B-B7CD-C191EE77BC22}"/>
              </a:ext>
            </a:extLst>
          </p:cNvPr>
          <p:cNvSpPr>
            <a:spLocks noGrp="1"/>
          </p:cNvSpPr>
          <p:nvPr>
            <p:ph type="sldNum" sz="quarter" idx="12"/>
          </p:nvPr>
        </p:nvSpPr>
        <p:spPr/>
        <p:txBody>
          <a:bodyPr/>
          <a:lstStyle/>
          <a:p>
            <a:fld id="{67B96AB0-D207-47C5-B097-866262CFE1BC}" type="slidenum">
              <a:rPr lang="en-US" smtClean="0"/>
              <a:pPr/>
              <a:t>‹#›</a:t>
            </a:fld>
            <a:endParaRPr lang="en-US"/>
          </a:p>
        </p:txBody>
      </p:sp>
    </p:spTree>
    <p:extLst>
      <p:ext uri="{BB962C8B-B14F-4D97-AF65-F5344CB8AC3E}">
        <p14:creationId xmlns:p14="http://schemas.microsoft.com/office/powerpoint/2010/main" val="2161202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992993-56E7-476B-8550-45FB1E89C8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3606F5-B2B2-4937-AEFE-B7272C708D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A3C83D-DF68-4728-90F8-EA362BF70795}"/>
              </a:ext>
            </a:extLst>
          </p:cNvPr>
          <p:cNvSpPr>
            <a:spLocks noGrp="1"/>
          </p:cNvSpPr>
          <p:nvPr>
            <p:ph type="dt" sz="half" idx="10"/>
          </p:nvPr>
        </p:nvSpPr>
        <p:spPr/>
        <p:txBody>
          <a:bodyPr/>
          <a:lstStyle/>
          <a:p>
            <a:fld id="{BEB17608-9BA5-4121-9B49-870D493DC4A0}" type="datetime1">
              <a:rPr lang="en-US" smtClean="0"/>
              <a:pPr/>
              <a:t>5/21/2024</a:t>
            </a:fld>
            <a:endParaRPr lang="en-US"/>
          </a:p>
        </p:txBody>
      </p:sp>
      <p:sp>
        <p:nvSpPr>
          <p:cNvPr id="5" name="Footer Placeholder 4">
            <a:extLst>
              <a:ext uri="{FF2B5EF4-FFF2-40B4-BE49-F238E27FC236}">
                <a16:creationId xmlns:a16="http://schemas.microsoft.com/office/drawing/2014/main" id="{3BA4D722-08C8-4346-AEEE-225B3A838B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2C7EF4-7325-422F-BB4C-C7CB13ED64C4}"/>
              </a:ext>
            </a:extLst>
          </p:cNvPr>
          <p:cNvSpPr>
            <a:spLocks noGrp="1"/>
          </p:cNvSpPr>
          <p:nvPr>
            <p:ph type="sldNum" sz="quarter" idx="12"/>
          </p:nvPr>
        </p:nvSpPr>
        <p:spPr/>
        <p:txBody>
          <a:bodyPr/>
          <a:lstStyle/>
          <a:p>
            <a:fld id="{67B96AB0-D207-47C5-B097-866262CFE1BC}" type="slidenum">
              <a:rPr lang="en-US" smtClean="0"/>
              <a:pPr/>
              <a:t>‹#›</a:t>
            </a:fld>
            <a:endParaRPr lang="en-US"/>
          </a:p>
        </p:txBody>
      </p:sp>
    </p:spTree>
    <p:extLst>
      <p:ext uri="{BB962C8B-B14F-4D97-AF65-F5344CB8AC3E}">
        <p14:creationId xmlns:p14="http://schemas.microsoft.com/office/powerpoint/2010/main" val="2630699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4D31-0347-4E84-A2BE-15DA5F9E29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D3DDA5-3184-426F-BBA8-9E9BAFFD1C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099D7C-A1AF-443A-B417-E522C7BDCC76}"/>
              </a:ext>
            </a:extLst>
          </p:cNvPr>
          <p:cNvSpPr>
            <a:spLocks noGrp="1"/>
          </p:cNvSpPr>
          <p:nvPr>
            <p:ph type="dt" sz="half" idx="10"/>
          </p:nvPr>
        </p:nvSpPr>
        <p:spPr/>
        <p:txBody>
          <a:bodyPr/>
          <a:lstStyle/>
          <a:p>
            <a:fld id="{7ECD7196-C4BA-4E62-B276-DC9F21E5F882}" type="datetime1">
              <a:rPr lang="en-US" smtClean="0"/>
              <a:pPr/>
              <a:t>5/21/2024</a:t>
            </a:fld>
            <a:endParaRPr lang="en-US"/>
          </a:p>
        </p:txBody>
      </p:sp>
      <p:sp>
        <p:nvSpPr>
          <p:cNvPr id="5" name="Footer Placeholder 4">
            <a:extLst>
              <a:ext uri="{FF2B5EF4-FFF2-40B4-BE49-F238E27FC236}">
                <a16:creationId xmlns:a16="http://schemas.microsoft.com/office/drawing/2014/main" id="{C3CC3910-A4A6-4817-8373-283397D6F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6B490-B885-417F-AB39-C60137174676}"/>
              </a:ext>
            </a:extLst>
          </p:cNvPr>
          <p:cNvSpPr>
            <a:spLocks noGrp="1"/>
          </p:cNvSpPr>
          <p:nvPr>
            <p:ph type="sldNum" sz="quarter" idx="12"/>
          </p:nvPr>
        </p:nvSpPr>
        <p:spPr/>
        <p:txBody>
          <a:bodyPr/>
          <a:lstStyle/>
          <a:p>
            <a:fld id="{67B96AB0-D207-47C5-B097-866262CFE1BC}" type="slidenum">
              <a:rPr lang="en-US" smtClean="0"/>
              <a:pPr/>
              <a:t>‹#›</a:t>
            </a:fld>
            <a:endParaRPr lang="en-US"/>
          </a:p>
        </p:txBody>
      </p:sp>
    </p:spTree>
    <p:extLst>
      <p:ext uri="{BB962C8B-B14F-4D97-AF65-F5344CB8AC3E}">
        <p14:creationId xmlns:p14="http://schemas.microsoft.com/office/powerpoint/2010/main" val="119666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902A-F1AA-4977-9811-3330797909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D5E5A5-592C-4918-A5DD-AA6EA9F1F8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E82AE2-2F9D-4AEF-8477-6804A191A670}"/>
              </a:ext>
            </a:extLst>
          </p:cNvPr>
          <p:cNvSpPr>
            <a:spLocks noGrp="1"/>
          </p:cNvSpPr>
          <p:nvPr>
            <p:ph type="dt" sz="half" idx="10"/>
          </p:nvPr>
        </p:nvSpPr>
        <p:spPr/>
        <p:txBody>
          <a:bodyPr/>
          <a:lstStyle/>
          <a:p>
            <a:fld id="{2C2A7C2D-8B96-4AFE-88DD-D906B45E311F}" type="datetime1">
              <a:rPr lang="en-US" smtClean="0"/>
              <a:pPr/>
              <a:t>5/21/2024</a:t>
            </a:fld>
            <a:endParaRPr lang="en-US"/>
          </a:p>
        </p:txBody>
      </p:sp>
      <p:sp>
        <p:nvSpPr>
          <p:cNvPr id="5" name="Footer Placeholder 4">
            <a:extLst>
              <a:ext uri="{FF2B5EF4-FFF2-40B4-BE49-F238E27FC236}">
                <a16:creationId xmlns:a16="http://schemas.microsoft.com/office/drawing/2014/main" id="{37FF3546-02A3-4393-9DF4-EF1C3B132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9EDCAC-F220-4D31-8FE6-B1DD5E2718FF}"/>
              </a:ext>
            </a:extLst>
          </p:cNvPr>
          <p:cNvSpPr>
            <a:spLocks noGrp="1"/>
          </p:cNvSpPr>
          <p:nvPr>
            <p:ph type="sldNum" sz="quarter" idx="12"/>
          </p:nvPr>
        </p:nvSpPr>
        <p:spPr/>
        <p:txBody>
          <a:bodyPr/>
          <a:lstStyle/>
          <a:p>
            <a:fld id="{67B96AB0-D207-47C5-B097-866262CFE1BC}" type="slidenum">
              <a:rPr lang="en-US" smtClean="0"/>
              <a:pPr/>
              <a:t>‹#›</a:t>
            </a:fld>
            <a:endParaRPr lang="en-US"/>
          </a:p>
        </p:txBody>
      </p:sp>
    </p:spTree>
    <p:extLst>
      <p:ext uri="{BB962C8B-B14F-4D97-AF65-F5344CB8AC3E}">
        <p14:creationId xmlns:p14="http://schemas.microsoft.com/office/powerpoint/2010/main" val="699495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6703A-AE35-460B-95FD-077569BAFD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8615CB-6A3C-4705-8750-329F19ED3B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C733BB-E498-4511-9E37-9532EAA305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D92B50-1846-45C1-80FC-C812291C4AD3}"/>
              </a:ext>
            </a:extLst>
          </p:cNvPr>
          <p:cNvSpPr>
            <a:spLocks noGrp="1"/>
          </p:cNvSpPr>
          <p:nvPr>
            <p:ph type="dt" sz="half" idx="10"/>
          </p:nvPr>
        </p:nvSpPr>
        <p:spPr/>
        <p:txBody>
          <a:bodyPr/>
          <a:lstStyle/>
          <a:p>
            <a:fld id="{2087B952-638A-4912-A55B-307940268301}" type="datetime1">
              <a:rPr lang="en-US" smtClean="0"/>
              <a:pPr/>
              <a:t>5/21/2024</a:t>
            </a:fld>
            <a:endParaRPr lang="en-US"/>
          </a:p>
        </p:txBody>
      </p:sp>
      <p:sp>
        <p:nvSpPr>
          <p:cNvPr id="6" name="Footer Placeholder 5">
            <a:extLst>
              <a:ext uri="{FF2B5EF4-FFF2-40B4-BE49-F238E27FC236}">
                <a16:creationId xmlns:a16="http://schemas.microsoft.com/office/drawing/2014/main" id="{4985CAAB-C794-437D-A100-69214E9BE9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215DB7-611D-4A68-8C5A-097768EE4FFE}"/>
              </a:ext>
            </a:extLst>
          </p:cNvPr>
          <p:cNvSpPr>
            <a:spLocks noGrp="1"/>
          </p:cNvSpPr>
          <p:nvPr>
            <p:ph type="sldNum" sz="quarter" idx="12"/>
          </p:nvPr>
        </p:nvSpPr>
        <p:spPr/>
        <p:txBody>
          <a:bodyPr/>
          <a:lstStyle/>
          <a:p>
            <a:fld id="{67B96AB0-D207-47C5-B097-866262CFE1BC}" type="slidenum">
              <a:rPr lang="en-US" smtClean="0"/>
              <a:pPr/>
              <a:t>‹#›</a:t>
            </a:fld>
            <a:endParaRPr lang="en-US"/>
          </a:p>
        </p:txBody>
      </p:sp>
    </p:spTree>
    <p:extLst>
      <p:ext uri="{BB962C8B-B14F-4D97-AF65-F5344CB8AC3E}">
        <p14:creationId xmlns:p14="http://schemas.microsoft.com/office/powerpoint/2010/main" val="2899749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3B5D6-87BA-45BE-80FA-E02CDBC3CF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4F06EC-8780-4B03-8A99-894F1C19BB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DDFEE8-D62E-4538-9EB6-CA9C9A73D2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B3D577-87B0-4591-9760-26679A3662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BDE826-608A-46A6-988C-AD616F3D65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A7B6D1-0EC8-4CF0-961D-5317F8D0248B}"/>
              </a:ext>
            </a:extLst>
          </p:cNvPr>
          <p:cNvSpPr>
            <a:spLocks noGrp="1"/>
          </p:cNvSpPr>
          <p:nvPr>
            <p:ph type="dt" sz="half" idx="10"/>
          </p:nvPr>
        </p:nvSpPr>
        <p:spPr/>
        <p:txBody>
          <a:bodyPr/>
          <a:lstStyle/>
          <a:p>
            <a:fld id="{7B09D1BB-878B-4E63-B950-20E0F062C851}" type="datetime1">
              <a:rPr lang="en-US" smtClean="0"/>
              <a:pPr/>
              <a:t>5/21/2024</a:t>
            </a:fld>
            <a:endParaRPr lang="en-US"/>
          </a:p>
        </p:txBody>
      </p:sp>
      <p:sp>
        <p:nvSpPr>
          <p:cNvPr id="8" name="Footer Placeholder 7">
            <a:extLst>
              <a:ext uri="{FF2B5EF4-FFF2-40B4-BE49-F238E27FC236}">
                <a16:creationId xmlns:a16="http://schemas.microsoft.com/office/drawing/2014/main" id="{AA661745-3A8A-434C-8C6C-2165DCB5B5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81D58B-9330-4C31-B24A-4D765812B864}"/>
              </a:ext>
            </a:extLst>
          </p:cNvPr>
          <p:cNvSpPr>
            <a:spLocks noGrp="1"/>
          </p:cNvSpPr>
          <p:nvPr>
            <p:ph type="sldNum" sz="quarter" idx="12"/>
          </p:nvPr>
        </p:nvSpPr>
        <p:spPr/>
        <p:txBody>
          <a:bodyPr/>
          <a:lstStyle/>
          <a:p>
            <a:fld id="{67B96AB0-D207-47C5-B097-866262CFE1BC}" type="slidenum">
              <a:rPr lang="en-US" smtClean="0"/>
              <a:pPr/>
              <a:t>‹#›</a:t>
            </a:fld>
            <a:endParaRPr lang="en-US"/>
          </a:p>
        </p:txBody>
      </p:sp>
    </p:spTree>
    <p:extLst>
      <p:ext uri="{BB962C8B-B14F-4D97-AF65-F5344CB8AC3E}">
        <p14:creationId xmlns:p14="http://schemas.microsoft.com/office/powerpoint/2010/main" val="245938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6601B-09CD-4BE5-A491-93185FA9A0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C3142C-0EFB-485B-ACFB-40D5961A26D5}"/>
              </a:ext>
            </a:extLst>
          </p:cNvPr>
          <p:cNvSpPr>
            <a:spLocks noGrp="1"/>
          </p:cNvSpPr>
          <p:nvPr>
            <p:ph type="dt" sz="half" idx="10"/>
          </p:nvPr>
        </p:nvSpPr>
        <p:spPr/>
        <p:txBody>
          <a:bodyPr/>
          <a:lstStyle/>
          <a:p>
            <a:fld id="{A8380561-A97D-4522-840D-E4A07384CFA6}" type="datetime1">
              <a:rPr lang="en-US" smtClean="0"/>
              <a:pPr/>
              <a:t>5/21/2024</a:t>
            </a:fld>
            <a:endParaRPr lang="en-US"/>
          </a:p>
        </p:txBody>
      </p:sp>
      <p:sp>
        <p:nvSpPr>
          <p:cNvPr id="4" name="Footer Placeholder 3">
            <a:extLst>
              <a:ext uri="{FF2B5EF4-FFF2-40B4-BE49-F238E27FC236}">
                <a16:creationId xmlns:a16="http://schemas.microsoft.com/office/drawing/2014/main" id="{A174C6E4-214D-4222-BA89-C00B109E10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8EF90F-EF4C-405E-ACC2-1FC14125F9E9}"/>
              </a:ext>
            </a:extLst>
          </p:cNvPr>
          <p:cNvSpPr>
            <a:spLocks noGrp="1"/>
          </p:cNvSpPr>
          <p:nvPr>
            <p:ph type="sldNum" sz="quarter" idx="12"/>
          </p:nvPr>
        </p:nvSpPr>
        <p:spPr/>
        <p:txBody>
          <a:bodyPr/>
          <a:lstStyle/>
          <a:p>
            <a:fld id="{67B96AB0-D207-47C5-B097-866262CFE1BC}" type="slidenum">
              <a:rPr lang="en-US" smtClean="0"/>
              <a:pPr/>
              <a:t>‹#›</a:t>
            </a:fld>
            <a:endParaRPr lang="en-US"/>
          </a:p>
        </p:txBody>
      </p:sp>
    </p:spTree>
    <p:extLst>
      <p:ext uri="{BB962C8B-B14F-4D97-AF65-F5344CB8AC3E}">
        <p14:creationId xmlns:p14="http://schemas.microsoft.com/office/powerpoint/2010/main" val="1701720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7DD56A-F660-4510-83C5-CC5EDF5200A2}"/>
              </a:ext>
            </a:extLst>
          </p:cNvPr>
          <p:cNvSpPr>
            <a:spLocks noGrp="1"/>
          </p:cNvSpPr>
          <p:nvPr>
            <p:ph type="dt" sz="half" idx="10"/>
          </p:nvPr>
        </p:nvSpPr>
        <p:spPr/>
        <p:txBody>
          <a:bodyPr/>
          <a:lstStyle/>
          <a:p>
            <a:fld id="{C5D2A45A-8983-407B-AFBC-E3B4CFE317FD}" type="datetime1">
              <a:rPr lang="en-US" smtClean="0"/>
              <a:pPr/>
              <a:t>5/21/2024</a:t>
            </a:fld>
            <a:endParaRPr lang="en-US"/>
          </a:p>
        </p:txBody>
      </p:sp>
      <p:sp>
        <p:nvSpPr>
          <p:cNvPr id="3" name="Footer Placeholder 2">
            <a:extLst>
              <a:ext uri="{FF2B5EF4-FFF2-40B4-BE49-F238E27FC236}">
                <a16:creationId xmlns:a16="http://schemas.microsoft.com/office/drawing/2014/main" id="{017E0C34-2402-416B-B521-337054C0F6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29AA0B-7C10-484A-B7D8-C15038B12C46}"/>
              </a:ext>
            </a:extLst>
          </p:cNvPr>
          <p:cNvSpPr>
            <a:spLocks noGrp="1"/>
          </p:cNvSpPr>
          <p:nvPr>
            <p:ph type="sldNum" sz="quarter" idx="12"/>
          </p:nvPr>
        </p:nvSpPr>
        <p:spPr/>
        <p:txBody>
          <a:bodyPr/>
          <a:lstStyle/>
          <a:p>
            <a:fld id="{67B96AB0-D207-47C5-B097-866262CFE1BC}" type="slidenum">
              <a:rPr lang="en-US" smtClean="0"/>
              <a:pPr/>
              <a:t>‹#›</a:t>
            </a:fld>
            <a:endParaRPr lang="en-US"/>
          </a:p>
        </p:txBody>
      </p:sp>
    </p:spTree>
    <p:extLst>
      <p:ext uri="{BB962C8B-B14F-4D97-AF65-F5344CB8AC3E}">
        <p14:creationId xmlns:p14="http://schemas.microsoft.com/office/powerpoint/2010/main" val="3795593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F6BCA-0C69-4C8E-8E06-2DD8B2B308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FBBFCF-771A-4BD7-80F2-E6406E6C15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33203E-00EA-4BD9-8316-C4B8EF36D0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1B80AD-FB9A-491B-8D81-B3B52C017EA8}"/>
              </a:ext>
            </a:extLst>
          </p:cNvPr>
          <p:cNvSpPr>
            <a:spLocks noGrp="1"/>
          </p:cNvSpPr>
          <p:nvPr>
            <p:ph type="dt" sz="half" idx="10"/>
          </p:nvPr>
        </p:nvSpPr>
        <p:spPr/>
        <p:txBody>
          <a:bodyPr/>
          <a:lstStyle/>
          <a:p>
            <a:fld id="{C6848BE3-E823-43F5-9A49-78EB7AFB8C50}" type="datetime1">
              <a:rPr lang="en-US" smtClean="0"/>
              <a:pPr/>
              <a:t>5/21/2024</a:t>
            </a:fld>
            <a:endParaRPr lang="en-US"/>
          </a:p>
        </p:txBody>
      </p:sp>
      <p:sp>
        <p:nvSpPr>
          <p:cNvPr id="6" name="Footer Placeholder 5">
            <a:extLst>
              <a:ext uri="{FF2B5EF4-FFF2-40B4-BE49-F238E27FC236}">
                <a16:creationId xmlns:a16="http://schemas.microsoft.com/office/drawing/2014/main" id="{AE84498D-09DB-4CB2-98BE-98F0B54270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0B4433-F1E9-42A6-A7FA-3DD75948704B}"/>
              </a:ext>
            </a:extLst>
          </p:cNvPr>
          <p:cNvSpPr>
            <a:spLocks noGrp="1"/>
          </p:cNvSpPr>
          <p:nvPr>
            <p:ph type="sldNum" sz="quarter" idx="12"/>
          </p:nvPr>
        </p:nvSpPr>
        <p:spPr/>
        <p:txBody>
          <a:bodyPr/>
          <a:lstStyle/>
          <a:p>
            <a:fld id="{67B96AB0-D207-47C5-B097-866262CFE1BC}" type="slidenum">
              <a:rPr lang="en-US" smtClean="0"/>
              <a:pPr/>
              <a:t>‹#›</a:t>
            </a:fld>
            <a:endParaRPr lang="en-US"/>
          </a:p>
        </p:txBody>
      </p:sp>
    </p:spTree>
    <p:extLst>
      <p:ext uri="{BB962C8B-B14F-4D97-AF65-F5344CB8AC3E}">
        <p14:creationId xmlns:p14="http://schemas.microsoft.com/office/powerpoint/2010/main" val="2417263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F6979-A9AF-4F3B-967F-13AEF9CF80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DA1693-C9D2-47EE-80A2-FF3FEA7E88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6BCB28-CEFF-455B-80DC-52848515AA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2DA082-1763-4803-BC47-CF274F3C1B3E}"/>
              </a:ext>
            </a:extLst>
          </p:cNvPr>
          <p:cNvSpPr>
            <a:spLocks noGrp="1"/>
          </p:cNvSpPr>
          <p:nvPr>
            <p:ph type="dt" sz="half" idx="10"/>
          </p:nvPr>
        </p:nvSpPr>
        <p:spPr/>
        <p:txBody>
          <a:bodyPr/>
          <a:lstStyle/>
          <a:p>
            <a:fld id="{A93C3D99-4FFF-4976-A6E5-8FFD56605EC0}" type="datetime1">
              <a:rPr lang="en-US" smtClean="0"/>
              <a:pPr/>
              <a:t>5/21/2024</a:t>
            </a:fld>
            <a:endParaRPr lang="en-US"/>
          </a:p>
        </p:txBody>
      </p:sp>
      <p:sp>
        <p:nvSpPr>
          <p:cNvPr id="6" name="Footer Placeholder 5">
            <a:extLst>
              <a:ext uri="{FF2B5EF4-FFF2-40B4-BE49-F238E27FC236}">
                <a16:creationId xmlns:a16="http://schemas.microsoft.com/office/drawing/2014/main" id="{8DFEB4B1-31E9-442D-ADA8-EFE9FBF646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809D31-5551-4172-9921-C8C2819266D2}"/>
              </a:ext>
            </a:extLst>
          </p:cNvPr>
          <p:cNvSpPr>
            <a:spLocks noGrp="1"/>
          </p:cNvSpPr>
          <p:nvPr>
            <p:ph type="sldNum" sz="quarter" idx="12"/>
          </p:nvPr>
        </p:nvSpPr>
        <p:spPr/>
        <p:txBody>
          <a:bodyPr/>
          <a:lstStyle/>
          <a:p>
            <a:fld id="{67B96AB0-D207-47C5-B097-866262CFE1BC}" type="slidenum">
              <a:rPr lang="en-US" smtClean="0"/>
              <a:pPr/>
              <a:t>‹#›</a:t>
            </a:fld>
            <a:endParaRPr lang="en-US"/>
          </a:p>
        </p:txBody>
      </p:sp>
    </p:spTree>
    <p:extLst>
      <p:ext uri="{BB962C8B-B14F-4D97-AF65-F5344CB8AC3E}">
        <p14:creationId xmlns:p14="http://schemas.microsoft.com/office/powerpoint/2010/main" val="3672080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F88B1A-F7C0-426F-B943-CD413BFCFC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3E50DD-3810-4622-9F93-EEAF0D172F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EFF4E7-5788-4A70-9F70-93E979E520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034C48-AA34-4CAC-A553-342D6A21D873}" type="datetime1">
              <a:rPr lang="en-US" smtClean="0"/>
              <a:pPr/>
              <a:t>5/21/2024</a:t>
            </a:fld>
            <a:endParaRPr lang="en-US"/>
          </a:p>
        </p:txBody>
      </p:sp>
      <p:sp>
        <p:nvSpPr>
          <p:cNvPr id="5" name="Footer Placeholder 4">
            <a:extLst>
              <a:ext uri="{FF2B5EF4-FFF2-40B4-BE49-F238E27FC236}">
                <a16:creationId xmlns:a16="http://schemas.microsoft.com/office/drawing/2014/main" id="{C917DE44-C6C2-450C-B223-7082B3662D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6855A5-19ED-4134-8CCD-E9B3C088B3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B96AB0-D207-47C5-B097-866262CFE1BC}" type="slidenum">
              <a:rPr lang="en-US" smtClean="0"/>
              <a:pPr/>
              <a:t>‹#›</a:t>
            </a:fld>
            <a:endParaRPr lang="en-US"/>
          </a:p>
        </p:txBody>
      </p:sp>
    </p:spTree>
    <p:extLst>
      <p:ext uri="{BB962C8B-B14F-4D97-AF65-F5344CB8AC3E}">
        <p14:creationId xmlns:p14="http://schemas.microsoft.com/office/powerpoint/2010/main" val="2429322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D5D1F-6390-4D3B-9F32-69037899A2F3}"/>
              </a:ext>
            </a:extLst>
          </p:cNvPr>
          <p:cNvSpPr>
            <a:spLocks noGrp="1"/>
          </p:cNvSpPr>
          <p:nvPr>
            <p:ph type="ctrTitle"/>
          </p:nvPr>
        </p:nvSpPr>
        <p:spPr>
          <a:xfrm>
            <a:off x="1524000" y="158163"/>
            <a:ext cx="9144000" cy="3080381"/>
          </a:xfrm>
        </p:spPr>
        <p:txBody>
          <a:bodyPr>
            <a:normAutofit/>
          </a:bodyPr>
          <a:lstStyle/>
          <a:p>
            <a:r>
              <a:rPr lang="en-US" sz="2800" dirty="0">
                <a:latin typeface="Times New Roman" panose="02020603050405020304" pitchFamily="18" charset="0"/>
                <a:cs typeface="Times New Roman" panose="02020603050405020304" pitchFamily="18" charset="0"/>
              </a:rPr>
              <a:t>Tribhuvan University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Institute Of Engineering</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Kalimati, Kathmandu</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CBFE4F6-FADC-4DF8-A9CF-3121B7C23D6A}"/>
              </a:ext>
            </a:extLst>
          </p:cNvPr>
          <p:cNvSpPr>
            <a:spLocks noGrp="1"/>
          </p:cNvSpPr>
          <p:nvPr>
            <p:ph type="subTitle" idx="1"/>
          </p:nvPr>
        </p:nvSpPr>
        <p:spPr>
          <a:xfrm>
            <a:off x="1524000" y="3429000"/>
            <a:ext cx="9144000" cy="3253419"/>
          </a:xfrm>
        </p:spPr>
        <p:txBody>
          <a:bodyPr>
            <a:normAutofit fontScale="92500" lnSpcReduction="20000"/>
          </a:bodyPr>
          <a:lstStyle/>
          <a:p>
            <a:r>
              <a:rPr lang="en-US" sz="2600" b="1" u="sng" dirty="0">
                <a:latin typeface="Times New Roman" panose="02020603050405020304" pitchFamily="18" charset="0"/>
                <a:cs typeface="Times New Roman" panose="02020603050405020304" pitchFamily="18" charset="0"/>
              </a:rPr>
              <a:t>Stock Market Prediction</a:t>
            </a:r>
          </a:p>
          <a:p>
            <a:endParaRPr lang="en-US" sz="2600" b="1" u="sng" dirty="0">
              <a:latin typeface="Times New Roman" panose="02020603050405020304" pitchFamily="18" charset="0"/>
              <a:cs typeface="Times New Roman" panose="02020603050405020304" pitchFamily="18" charset="0"/>
            </a:endParaRPr>
          </a:p>
          <a:p>
            <a:pPr algn="l"/>
            <a:r>
              <a:rPr lang="en-US" sz="2000" b="1" dirty="0">
                <a:latin typeface="Times New Roman" panose="02020603050405020304" pitchFamily="18" charset="0"/>
                <a:cs typeface="Times New Roman" panose="02020603050405020304" pitchFamily="18" charset="0"/>
              </a:rPr>
              <a:t>Presented by: </a:t>
            </a:r>
          </a:p>
          <a:p>
            <a:pPr algn="l"/>
            <a:r>
              <a:rPr lang="en-US" sz="2000" dirty="0">
                <a:latin typeface="Times New Roman" panose="02020603050405020304" pitchFamily="18" charset="0"/>
                <a:cs typeface="Times New Roman" panose="02020603050405020304" pitchFamily="18" charset="0"/>
              </a:rPr>
              <a:t>Abhishek Man Shrestha	-078BCT009</a:t>
            </a:r>
          </a:p>
          <a:p>
            <a:pPr algn="l"/>
            <a:r>
              <a:rPr lang="en-US" sz="2000" dirty="0">
                <a:latin typeface="Times New Roman" panose="02020603050405020304" pitchFamily="18" charset="0"/>
                <a:cs typeface="Times New Roman" panose="02020603050405020304" pitchFamily="18" charset="0"/>
              </a:rPr>
              <a:t>Ayush Acharya		-078BCT022</a:t>
            </a:r>
          </a:p>
          <a:p>
            <a:pPr algn="l"/>
            <a:r>
              <a:rPr lang="en-US" sz="2000" dirty="0">
                <a:latin typeface="Times New Roman" panose="02020603050405020304" pitchFamily="18" charset="0"/>
                <a:cs typeface="Times New Roman" panose="02020603050405020304" pitchFamily="18" charset="0"/>
              </a:rPr>
              <a:t>Bishranta Regmi		-078BCT027</a:t>
            </a:r>
          </a:p>
          <a:p>
            <a:pPr algn="l"/>
            <a:r>
              <a:rPr lang="en-US" sz="2000" dirty="0">
                <a:latin typeface="Times New Roman" panose="02020603050405020304" pitchFamily="18" charset="0"/>
                <a:cs typeface="Times New Roman" panose="02020603050405020304" pitchFamily="18" charset="0"/>
              </a:rPr>
              <a:t>Dhiraj Sah		-078BCT030</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2081</a:t>
            </a:r>
          </a:p>
        </p:txBody>
      </p:sp>
      <p:pic>
        <p:nvPicPr>
          <p:cNvPr id="5" name="Picture 4">
            <a:extLst>
              <a:ext uri="{FF2B5EF4-FFF2-40B4-BE49-F238E27FC236}">
                <a16:creationId xmlns:a16="http://schemas.microsoft.com/office/drawing/2014/main" id="{6C31ACA1-8C51-4FC0-817B-36BFDEC600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51394" y="1670883"/>
            <a:ext cx="1775534" cy="1775534"/>
          </a:xfrm>
          <a:prstGeom prst="rect">
            <a:avLst/>
          </a:prstGeom>
        </p:spPr>
      </p:pic>
    </p:spTree>
    <p:extLst>
      <p:ext uri="{BB962C8B-B14F-4D97-AF65-F5344CB8AC3E}">
        <p14:creationId xmlns:p14="http://schemas.microsoft.com/office/powerpoint/2010/main" val="1585006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4858"/>
            <a:ext cx="9144000" cy="1002272"/>
          </a:xfrm>
        </p:spPr>
        <p:txBody>
          <a:bodyPr>
            <a:normAutofit/>
          </a:bodyPr>
          <a:lstStyle/>
          <a:p>
            <a:r>
              <a:rPr lang="en-US" sz="2800" b="1" dirty="0">
                <a:latin typeface="Times New Roman" panose="02020603050405020304" pitchFamily="18" charset="0"/>
                <a:cs typeface="Times New Roman" panose="02020603050405020304" pitchFamily="18" charset="0"/>
              </a:rPr>
              <a:t>7. METHODOLOGY</a:t>
            </a:r>
          </a:p>
        </p:txBody>
      </p:sp>
      <p:sp>
        <p:nvSpPr>
          <p:cNvPr id="3" name="Subtitle 2"/>
          <p:cNvSpPr>
            <a:spLocks noGrp="1"/>
          </p:cNvSpPr>
          <p:nvPr>
            <p:ph type="subTitle" idx="1"/>
          </p:nvPr>
        </p:nvSpPr>
        <p:spPr>
          <a:xfrm>
            <a:off x="1524000" y="5970493"/>
            <a:ext cx="9144000" cy="632012"/>
          </a:xfrm>
        </p:spPr>
        <p:txBody>
          <a:bodyPr>
            <a:normAutofit/>
          </a:bodyPr>
          <a:lstStyle/>
          <a:p>
            <a:r>
              <a:rPr lang="en-US" sz="1800" i="1" dirty="0">
                <a:latin typeface="Times New Roman" panose="02020603050405020304" pitchFamily="18" charset="0"/>
                <a:cs typeface="Times New Roman" panose="02020603050405020304" pitchFamily="18" charset="0"/>
              </a:rPr>
              <a:t>Figure: Incremental Process Model</a:t>
            </a:r>
          </a:p>
        </p:txBody>
      </p:sp>
      <p:pic>
        <p:nvPicPr>
          <p:cNvPr id="4" name="Picture 3"/>
          <p:cNvPicPr/>
          <p:nvPr/>
        </p:nvPicPr>
        <p:blipFill>
          <a:blip r:embed="rId2"/>
          <a:stretch>
            <a:fillRect/>
          </a:stretch>
        </p:blipFill>
        <p:spPr>
          <a:xfrm>
            <a:off x="2590800" y="1461247"/>
            <a:ext cx="7010400" cy="4061012"/>
          </a:xfrm>
          <a:prstGeom prst="rect">
            <a:avLst/>
          </a:prstGeom>
        </p:spPr>
      </p:pic>
    </p:spTree>
    <p:extLst>
      <p:ext uri="{BB962C8B-B14F-4D97-AF65-F5344CB8AC3E}">
        <p14:creationId xmlns:p14="http://schemas.microsoft.com/office/powerpoint/2010/main" val="2100923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3B8D7-C968-42C3-972E-46189E679467}"/>
              </a:ext>
            </a:extLst>
          </p:cNvPr>
          <p:cNvSpPr>
            <a:spLocks noGrp="1"/>
          </p:cNvSpPr>
          <p:nvPr>
            <p:ph type="title"/>
          </p:nvPr>
        </p:nvSpPr>
        <p:spPr>
          <a:xfrm>
            <a:off x="838200" y="133583"/>
            <a:ext cx="10515600" cy="1325563"/>
          </a:xfrm>
        </p:spPr>
        <p:txBody>
          <a:bodyPr>
            <a:normAutofit/>
          </a:bodyPr>
          <a:lstStyle/>
          <a:p>
            <a:pPr algn="ctr"/>
            <a:r>
              <a:rPr lang="en-US" sz="2800" b="1" dirty="0">
                <a:latin typeface="Times New Roman" panose="02020603050405020304" pitchFamily="18" charset="0"/>
                <a:cs typeface="Times New Roman" panose="02020603050405020304" pitchFamily="18" charset="0"/>
              </a:rPr>
              <a:t>8</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BLOCK DIAGRAM</a:t>
            </a:r>
          </a:p>
        </p:txBody>
      </p:sp>
      <p:sp>
        <p:nvSpPr>
          <p:cNvPr id="6" name="Content Placeholder 5">
            <a:extLst>
              <a:ext uri="{FF2B5EF4-FFF2-40B4-BE49-F238E27FC236}">
                <a16:creationId xmlns:a16="http://schemas.microsoft.com/office/drawing/2014/main" id="{0FF04447-36AE-4010-A3E5-0B9594E6C937}"/>
              </a:ext>
            </a:extLst>
          </p:cNvPr>
          <p:cNvSpPr>
            <a:spLocks noGrp="1"/>
          </p:cNvSpPr>
          <p:nvPr>
            <p:ph idx="1"/>
          </p:nvPr>
        </p:nvSpPr>
        <p:spPr>
          <a:xfrm>
            <a:off x="3680917" y="5923655"/>
            <a:ext cx="5032141" cy="310566"/>
          </a:xfrm>
        </p:spPr>
        <p:txBody>
          <a:bodyPr>
            <a:noAutofit/>
          </a:bodyPr>
          <a:lstStyle/>
          <a:p>
            <a:pPr marL="0" indent="0" algn="ctr">
              <a:buNone/>
            </a:pPr>
            <a:r>
              <a:rPr lang="en-US" sz="1800" i="1" dirty="0">
                <a:latin typeface="Times New Roman" panose="02020603050405020304" pitchFamily="18" charset="0"/>
                <a:cs typeface="Times New Roman" panose="02020603050405020304" pitchFamily="18" charset="0"/>
              </a:rPr>
              <a:t>Figure: Proposed Block Diagram</a:t>
            </a:r>
          </a:p>
        </p:txBody>
      </p:sp>
      <p:sp>
        <p:nvSpPr>
          <p:cNvPr id="8" name="Rectangle 109">
            <a:extLst>
              <a:ext uri="{FF2B5EF4-FFF2-40B4-BE49-F238E27FC236}">
                <a16:creationId xmlns:a16="http://schemas.microsoft.com/office/drawing/2014/main" id="{75EE77F9-0630-40CC-9B7F-0FEF98E54CAE}"/>
              </a:ext>
            </a:extLst>
          </p:cNvPr>
          <p:cNvSpPr>
            <a:spLocks noChangeArrowheads="1"/>
          </p:cNvSpPr>
          <p:nvPr/>
        </p:nvSpPr>
        <p:spPr bwMode="auto">
          <a:xfrm>
            <a:off x="1371600" y="56776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9" name="Rectangle 110">
            <a:extLst>
              <a:ext uri="{FF2B5EF4-FFF2-40B4-BE49-F238E27FC236}">
                <a16:creationId xmlns:a16="http://schemas.microsoft.com/office/drawing/2014/main" id="{9EFCBEF6-4B30-477C-AB4F-01DB7145D9AF}"/>
              </a:ext>
            </a:extLst>
          </p:cNvPr>
          <p:cNvSpPr>
            <a:spLocks noChangeArrowheads="1"/>
          </p:cNvSpPr>
          <p:nvPr/>
        </p:nvSpPr>
        <p:spPr bwMode="auto">
          <a:xfrm>
            <a:off x="1432560" y="10297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2299063" y="1650274"/>
            <a:ext cx="7593874" cy="3940628"/>
          </a:xfrm>
          <a:prstGeom prst="rect">
            <a:avLst/>
          </a:prstGeom>
          <a:noFill/>
          <a:ln>
            <a:noFill/>
          </a:ln>
        </p:spPr>
      </p:pic>
    </p:spTree>
    <p:extLst>
      <p:ext uri="{BB962C8B-B14F-4D97-AF65-F5344CB8AC3E}">
        <p14:creationId xmlns:p14="http://schemas.microsoft.com/office/powerpoint/2010/main" val="3493260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AE545-BBEA-F5A7-B6B9-34C58EF040B2}"/>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9. ALGORITHMS</a:t>
            </a:r>
          </a:p>
        </p:txBody>
      </p:sp>
      <p:sp>
        <p:nvSpPr>
          <p:cNvPr id="3" name="Content Placeholder 2">
            <a:extLst>
              <a:ext uri="{FF2B5EF4-FFF2-40B4-BE49-F238E27FC236}">
                <a16:creationId xmlns:a16="http://schemas.microsoft.com/office/drawing/2014/main" id="{30278ACE-82B9-9600-AEE5-682DEBD44D29}"/>
              </a:ext>
            </a:extLst>
          </p:cNvPr>
          <p:cNvSpPr>
            <a:spLocks noGrp="1"/>
          </p:cNvSpPr>
          <p:nvPr>
            <p:ph idx="1"/>
          </p:nvPr>
        </p:nvSpPr>
        <p:spPr/>
        <p:txBody>
          <a:bodyPr>
            <a:normAutofit/>
          </a:bodyPr>
          <a:lstStyle/>
          <a:p>
            <a:r>
              <a:rPr lang="en-US" sz="1800" b="1" dirty="0">
                <a:solidFill>
                  <a:srgbClr val="000000"/>
                </a:solidFill>
                <a:effectLst/>
                <a:highlight>
                  <a:srgbClr val="FFFFFF"/>
                </a:highlight>
                <a:latin typeface="Times New Roman" panose="02020603050405020304" pitchFamily="18" charset="0"/>
                <a:ea typeface="Times New Roman" panose="02020603050405020304" pitchFamily="18" charset="0"/>
              </a:rPr>
              <a:t>Recurrent Neural Network (RNNs)</a:t>
            </a:r>
            <a:r>
              <a:rPr lang="en-US" sz="1800" b="1" dirty="0">
                <a:solidFill>
                  <a:srgbClr val="000000"/>
                </a:solidFill>
                <a:highlight>
                  <a:srgbClr val="FFFFFF"/>
                </a:highlight>
                <a:latin typeface="Times New Roman" panose="02020603050405020304" pitchFamily="18" charset="0"/>
                <a:ea typeface="Times New Roman" panose="02020603050405020304" pitchFamily="18" charset="0"/>
              </a:rPr>
              <a:t>: </a:t>
            </a:r>
            <a:r>
              <a:rPr lang="en-US" sz="1800" dirty="0">
                <a:solidFill>
                  <a:srgbClr val="000000"/>
                </a:solidFill>
                <a:highlight>
                  <a:srgbClr val="FFFFFF"/>
                </a:highlight>
                <a:latin typeface="Times New Roman" panose="02020603050405020304" pitchFamily="18" charset="0"/>
                <a:ea typeface="Times New Roman" panose="02020603050405020304" pitchFamily="18" charset="0"/>
              </a:rPr>
              <a:t>Re</a:t>
            </a: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current Neural Networks (RNNs) are a type of neural network that are designed to process sequential data. They can analyze data with a temporal dimension, such as time series, speech, and text. RNNs can do this by using a hidden state passed from one timestep to the next. The hidden state is updated at each timestep based on the input and the previous hidden state.</a:t>
            </a:r>
            <a:r>
              <a:rPr lang="en-US" sz="1800" i="1" dirty="0">
                <a:solidFill>
                  <a:srgbClr val="000000"/>
                </a:solidFill>
                <a:effectLst/>
                <a:latin typeface="Times New Roman" panose="02020603050405020304" pitchFamily="18" charset="0"/>
                <a:ea typeface="Times New Roman" panose="02020603050405020304" pitchFamily="18" charset="0"/>
              </a:rPr>
              <a:t> </a:t>
            </a:r>
          </a:p>
          <a:p>
            <a:endParaRPr lang="en-US" sz="1800" i="1" dirty="0">
              <a:solidFill>
                <a:srgbClr val="000000"/>
              </a:solidFill>
              <a:latin typeface="Times New Roman" panose="02020603050405020304" pitchFamily="18" charset="0"/>
              <a:ea typeface="Times New Roman" panose="02020603050405020304" pitchFamily="18" charset="0"/>
            </a:endParaRPr>
          </a:p>
          <a:p>
            <a:endParaRPr lang="en-US" sz="1800" i="1" dirty="0">
              <a:solidFill>
                <a:srgbClr val="000000"/>
              </a:solidFill>
              <a:effectLst/>
              <a:latin typeface="Times New Roman" panose="02020603050405020304" pitchFamily="18" charset="0"/>
              <a:ea typeface="Times New Roman" panose="02020603050405020304" pitchFamily="18" charset="0"/>
            </a:endParaRPr>
          </a:p>
          <a:p>
            <a:endParaRPr lang="en-US" sz="1800" i="1" dirty="0">
              <a:solidFill>
                <a:srgbClr val="000000"/>
              </a:solidFill>
              <a:latin typeface="Times New Roman" panose="02020603050405020304" pitchFamily="18" charset="0"/>
              <a:ea typeface="Times New Roman" panose="02020603050405020304" pitchFamily="18" charset="0"/>
            </a:endParaRPr>
          </a:p>
          <a:p>
            <a:endParaRPr lang="en-US" sz="1800" i="1" dirty="0">
              <a:solidFill>
                <a:srgbClr val="000000"/>
              </a:solidFill>
              <a:effectLst/>
              <a:latin typeface="Times New Roman" panose="02020603050405020304" pitchFamily="18" charset="0"/>
              <a:ea typeface="Times New Roman" panose="02020603050405020304" pitchFamily="18" charset="0"/>
            </a:endParaRPr>
          </a:p>
          <a:p>
            <a:endParaRPr lang="en-US" sz="1800" i="1" dirty="0">
              <a:solidFill>
                <a:srgbClr val="000000"/>
              </a:solidFill>
              <a:latin typeface="Times New Roman" panose="02020603050405020304" pitchFamily="18" charset="0"/>
              <a:ea typeface="Times New Roman" panose="02020603050405020304" pitchFamily="18" charset="0"/>
            </a:endParaRPr>
          </a:p>
          <a:p>
            <a:endParaRPr lang="en-US" sz="1800" i="1" dirty="0">
              <a:solidFill>
                <a:srgbClr val="000000"/>
              </a:solidFill>
              <a:effectLst/>
              <a:latin typeface="Times New Roman" panose="02020603050405020304" pitchFamily="18" charset="0"/>
              <a:ea typeface="Times New Roman" panose="02020603050405020304" pitchFamily="18" charset="0"/>
            </a:endParaRPr>
          </a:p>
          <a:p>
            <a:endParaRPr lang="en-US" sz="1800" i="1" dirty="0">
              <a:solidFill>
                <a:srgbClr val="000000"/>
              </a:solidFill>
              <a:latin typeface="Times New Roman" panose="02020603050405020304" pitchFamily="18" charset="0"/>
              <a:ea typeface="Times New Roman" panose="02020603050405020304" pitchFamily="18" charset="0"/>
            </a:endParaRPr>
          </a:p>
          <a:p>
            <a:pPr marL="0" indent="0" algn="ctr">
              <a:buNone/>
            </a:pPr>
            <a:r>
              <a:rPr lang="en-US" sz="1600" i="1" dirty="0">
                <a:solidFill>
                  <a:srgbClr val="000000"/>
                </a:solidFill>
                <a:effectLst/>
                <a:latin typeface="Times New Roman" panose="02020603050405020304" pitchFamily="18" charset="0"/>
                <a:ea typeface="Times New Roman" panose="02020603050405020304" pitchFamily="18" charset="0"/>
              </a:rPr>
              <a:t>Figure: Recurrent Neural Network</a:t>
            </a:r>
            <a:endParaRPr lang="en-US" sz="1600" dirty="0">
              <a:solidFill>
                <a:srgbClr val="000000"/>
              </a:solidFill>
              <a:effectLst/>
              <a:latin typeface="Times New Roman" panose="02020603050405020304" pitchFamily="18" charset="0"/>
              <a:ea typeface="Times New Roman" panose="02020603050405020304" pitchFamily="18" charset="0"/>
            </a:endParaRPr>
          </a:p>
          <a:p>
            <a:endParaRPr lang="en-US" sz="1800" i="1" dirty="0">
              <a:solidFill>
                <a:srgbClr val="000000"/>
              </a:solidFill>
              <a:effectLst/>
              <a:latin typeface="Times New Roman" panose="02020603050405020304" pitchFamily="18" charset="0"/>
              <a:ea typeface="Times New Roman" panose="02020603050405020304" pitchFamily="18" charset="0"/>
            </a:endParaRPr>
          </a:p>
          <a:p>
            <a:endParaRPr lang="en-US" sz="1800" i="1" dirty="0">
              <a:solidFill>
                <a:srgbClr val="000000"/>
              </a:solidFill>
              <a:latin typeface="Times New Roman" panose="02020603050405020304" pitchFamily="18" charset="0"/>
              <a:ea typeface="Times New Roman" panose="02020603050405020304" pitchFamily="18" charset="0"/>
            </a:endParaRPr>
          </a:p>
          <a:p>
            <a:endParaRPr lang="en-US" sz="1800" i="1" dirty="0">
              <a:solidFill>
                <a:srgbClr val="000000"/>
              </a:solidFill>
              <a:effectLst/>
              <a:latin typeface="Times New Roman" panose="02020603050405020304" pitchFamily="18" charset="0"/>
              <a:ea typeface="Times New Roman" panose="02020603050405020304" pitchFamily="18" charset="0"/>
            </a:endParaRPr>
          </a:p>
          <a:p>
            <a:endParaRPr lang="en-US" sz="1800" i="1" dirty="0">
              <a:solidFill>
                <a:srgbClr val="000000"/>
              </a:solidFill>
              <a:latin typeface="Times New Roman" panose="02020603050405020304" pitchFamily="18" charset="0"/>
              <a:ea typeface="Times New Roman" panose="02020603050405020304" pitchFamily="18" charset="0"/>
            </a:endParaRPr>
          </a:p>
          <a:p>
            <a:endParaRPr lang="en-US" sz="1800" i="1" dirty="0">
              <a:solidFill>
                <a:srgbClr val="000000"/>
              </a:solidFill>
              <a:effectLst/>
              <a:latin typeface="Times New Roman" panose="02020603050405020304" pitchFamily="18" charset="0"/>
              <a:ea typeface="Times New Roman" panose="02020603050405020304" pitchFamily="18" charset="0"/>
            </a:endParaRPr>
          </a:p>
          <a:p>
            <a:endParaRPr lang="en-US" sz="1800" i="1" dirty="0">
              <a:solidFill>
                <a:srgbClr val="000000"/>
              </a:solidFill>
              <a:latin typeface="Times New Roman" panose="02020603050405020304" pitchFamily="18" charset="0"/>
              <a:ea typeface="Times New Roman" panose="02020603050405020304" pitchFamily="18" charset="0"/>
            </a:endParaRPr>
          </a:p>
          <a:p>
            <a:endParaRPr lang="en-US" sz="1800" i="1" dirty="0">
              <a:solidFill>
                <a:srgbClr val="000000"/>
              </a:solidFill>
              <a:effectLst/>
              <a:latin typeface="Times New Roman" panose="02020603050405020304" pitchFamily="18" charset="0"/>
              <a:ea typeface="Times New Roman" panose="02020603050405020304" pitchFamily="18" charset="0"/>
            </a:endParaRPr>
          </a:p>
          <a:p>
            <a:endParaRPr lang="en-US" sz="1800" i="1" dirty="0">
              <a:solidFill>
                <a:srgbClr val="000000"/>
              </a:solidFill>
              <a:latin typeface="Times New Roman" panose="02020603050405020304" pitchFamily="18" charset="0"/>
              <a:ea typeface="Times New Roman" panose="02020603050405020304" pitchFamily="18" charset="0"/>
            </a:endParaRPr>
          </a:p>
          <a:p>
            <a:pPr marL="0" indent="0">
              <a:buNone/>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dirty="0"/>
          </a:p>
        </p:txBody>
      </p:sp>
      <p:pic>
        <p:nvPicPr>
          <p:cNvPr id="13" name="Picture 12">
            <a:extLst>
              <a:ext uri="{FF2B5EF4-FFF2-40B4-BE49-F238E27FC236}">
                <a16:creationId xmlns:a16="http://schemas.microsoft.com/office/drawing/2014/main" id="{A2E5C5E2-2579-1431-BB26-23C759565AF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31640" y="3295843"/>
            <a:ext cx="3728720" cy="1951990"/>
          </a:xfrm>
          <a:prstGeom prst="rect">
            <a:avLst/>
          </a:prstGeom>
          <a:noFill/>
          <a:ln>
            <a:noFill/>
          </a:ln>
        </p:spPr>
      </p:pic>
    </p:spTree>
    <p:extLst>
      <p:ext uri="{BB962C8B-B14F-4D97-AF65-F5344CB8AC3E}">
        <p14:creationId xmlns:p14="http://schemas.microsoft.com/office/powerpoint/2010/main" val="3088386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C9A858-D693-E63B-FEA3-0F6850796D65}"/>
              </a:ext>
            </a:extLst>
          </p:cNvPr>
          <p:cNvSpPr>
            <a:spLocks noGrp="1"/>
          </p:cNvSpPr>
          <p:nvPr>
            <p:ph idx="1"/>
          </p:nvPr>
        </p:nvSpPr>
        <p:spPr>
          <a:xfrm>
            <a:off x="838200" y="1118926"/>
            <a:ext cx="10515600" cy="5791631"/>
          </a:xfrm>
        </p:spPr>
        <p:txBody>
          <a:bodyPr/>
          <a:lstStyle/>
          <a:p>
            <a:r>
              <a:rPr lang="en-US" sz="1800" b="1" dirty="0">
                <a:solidFill>
                  <a:srgbClr val="000000"/>
                </a:solidFill>
                <a:effectLst/>
                <a:highlight>
                  <a:srgbClr val="FFFFFF"/>
                </a:highlight>
                <a:latin typeface="Times New Roman" panose="02020603050405020304" pitchFamily="18" charset="0"/>
                <a:ea typeface="Times New Roman" panose="02020603050405020304" pitchFamily="18" charset="0"/>
              </a:rPr>
              <a:t>Convolution Neural Networks (CNNs): </a:t>
            </a: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Convolutional Neural Networks (CNNs) are powerful deep learning models primarily used for image and text data analysis. In the context of stock market prediction, CNNs excel at sentiment analysis by extracting meaningful patterns from textual data such as news articles and social media posts. By identifying sentiments and trends, CNNs enhance the overall predictive accuracy when combined with time-series models like LSTM.</a:t>
            </a:r>
            <a:r>
              <a:rPr lang="en-US" sz="1800" i="1" dirty="0">
                <a:solidFill>
                  <a:srgbClr val="000000"/>
                </a:solidFill>
                <a:effectLst/>
                <a:latin typeface="Times New Roman" panose="02020603050405020304" pitchFamily="18" charset="0"/>
                <a:ea typeface="Times New Roman" panose="02020603050405020304" pitchFamily="18" charset="0"/>
              </a:rPr>
              <a:t> </a:t>
            </a:r>
          </a:p>
          <a:p>
            <a:endParaRPr lang="en-US" sz="1800" i="1" dirty="0">
              <a:solidFill>
                <a:srgbClr val="000000"/>
              </a:solidFill>
              <a:latin typeface="Times New Roman" panose="02020603050405020304" pitchFamily="18" charset="0"/>
              <a:ea typeface="Times New Roman" panose="02020603050405020304" pitchFamily="18" charset="0"/>
            </a:endParaRPr>
          </a:p>
          <a:p>
            <a:endParaRPr lang="en-US" sz="1800" i="1" dirty="0">
              <a:solidFill>
                <a:srgbClr val="000000"/>
              </a:solidFill>
              <a:effectLst/>
              <a:latin typeface="Times New Roman" panose="02020603050405020304" pitchFamily="18" charset="0"/>
              <a:ea typeface="Times New Roman" panose="02020603050405020304" pitchFamily="18" charset="0"/>
            </a:endParaRPr>
          </a:p>
          <a:p>
            <a:endParaRPr lang="en-US" sz="1800" i="1" dirty="0">
              <a:solidFill>
                <a:srgbClr val="000000"/>
              </a:solidFill>
              <a:latin typeface="Times New Roman" panose="02020603050405020304" pitchFamily="18" charset="0"/>
              <a:ea typeface="Times New Roman" panose="02020603050405020304" pitchFamily="18" charset="0"/>
            </a:endParaRPr>
          </a:p>
          <a:p>
            <a:endParaRPr lang="en-US" sz="1800" i="1" dirty="0">
              <a:solidFill>
                <a:srgbClr val="000000"/>
              </a:solidFill>
              <a:effectLst/>
              <a:latin typeface="Times New Roman" panose="02020603050405020304" pitchFamily="18" charset="0"/>
              <a:ea typeface="Times New Roman" panose="02020603050405020304" pitchFamily="18" charset="0"/>
            </a:endParaRPr>
          </a:p>
          <a:p>
            <a:endParaRPr lang="en-US" sz="1800" i="1" dirty="0">
              <a:solidFill>
                <a:srgbClr val="000000"/>
              </a:solidFill>
              <a:latin typeface="Times New Roman" panose="02020603050405020304" pitchFamily="18" charset="0"/>
              <a:ea typeface="Times New Roman" panose="02020603050405020304" pitchFamily="18" charset="0"/>
            </a:endParaRPr>
          </a:p>
          <a:p>
            <a:endParaRPr lang="en-US" sz="1800" i="1" dirty="0">
              <a:solidFill>
                <a:srgbClr val="000000"/>
              </a:solidFill>
              <a:effectLst/>
              <a:latin typeface="Times New Roman" panose="02020603050405020304" pitchFamily="18" charset="0"/>
              <a:ea typeface="Times New Roman" panose="02020603050405020304" pitchFamily="18" charset="0"/>
            </a:endParaRPr>
          </a:p>
          <a:p>
            <a:endParaRPr lang="en-US" sz="1800" i="1" dirty="0">
              <a:solidFill>
                <a:srgbClr val="000000"/>
              </a:solidFill>
              <a:latin typeface="Times New Roman" panose="02020603050405020304" pitchFamily="18" charset="0"/>
              <a:ea typeface="Times New Roman" panose="02020603050405020304" pitchFamily="18" charset="0"/>
            </a:endParaRPr>
          </a:p>
          <a:p>
            <a:endParaRPr lang="en-US" sz="1800" i="1" dirty="0">
              <a:solidFill>
                <a:srgbClr val="000000"/>
              </a:solidFill>
              <a:effectLst/>
              <a:latin typeface="Times New Roman" panose="02020603050405020304" pitchFamily="18" charset="0"/>
              <a:ea typeface="Times New Roman" panose="02020603050405020304" pitchFamily="18" charset="0"/>
            </a:endParaRPr>
          </a:p>
          <a:p>
            <a:endParaRPr lang="en-US" sz="1800" i="1" dirty="0">
              <a:solidFill>
                <a:srgbClr val="000000"/>
              </a:solidFill>
              <a:latin typeface="Times New Roman" panose="02020603050405020304" pitchFamily="18" charset="0"/>
              <a:ea typeface="Times New Roman" panose="02020603050405020304" pitchFamily="18" charset="0"/>
            </a:endParaRPr>
          </a:p>
          <a:p>
            <a:pPr marL="0" indent="0" algn="ctr">
              <a:buNone/>
            </a:pPr>
            <a:r>
              <a:rPr lang="en-US" sz="1800" i="1" dirty="0">
                <a:solidFill>
                  <a:srgbClr val="000000"/>
                </a:solidFill>
                <a:effectLst/>
                <a:latin typeface="Times New Roman" panose="02020603050405020304" pitchFamily="18" charset="0"/>
                <a:ea typeface="Times New Roman" panose="02020603050405020304" pitchFamily="18" charset="0"/>
              </a:rPr>
              <a:t>Figure: Convolution Neural Network</a:t>
            </a: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endParaRPr>
          </a:p>
          <a:p>
            <a:pPr marL="0" indent="0">
              <a:buNone/>
            </a:pPr>
            <a:endParaRPr lang="en-US" b="1" dirty="0"/>
          </a:p>
        </p:txBody>
      </p:sp>
      <p:pic>
        <p:nvPicPr>
          <p:cNvPr id="7" name="Picture 6">
            <a:extLst>
              <a:ext uri="{FF2B5EF4-FFF2-40B4-BE49-F238E27FC236}">
                <a16:creationId xmlns:a16="http://schemas.microsoft.com/office/drawing/2014/main" id="{DADAEC7C-800E-259F-252A-09BDFBD452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67318" y="2609600"/>
            <a:ext cx="6257364" cy="3092068"/>
          </a:xfrm>
          <a:prstGeom prst="rect">
            <a:avLst/>
          </a:prstGeom>
          <a:noFill/>
          <a:ln>
            <a:noFill/>
          </a:ln>
        </p:spPr>
      </p:pic>
    </p:spTree>
    <p:extLst>
      <p:ext uri="{BB962C8B-B14F-4D97-AF65-F5344CB8AC3E}">
        <p14:creationId xmlns:p14="http://schemas.microsoft.com/office/powerpoint/2010/main" val="998026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A4220B-329C-A002-A76A-D508B3784EF3}"/>
              </a:ext>
            </a:extLst>
          </p:cNvPr>
          <p:cNvSpPr>
            <a:spLocks noGrp="1"/>
          </p:cNvSpPr>
          <p:nvPr>
            <p:ph idx="1"/>
          </p:nvPr>
        </p:nvSpPr>
        <p:spPr>
          <a:xfrm>
            <a:off x="765615" y="829262"/>
            <a:ext cx="10581258" cy="5280594"/>
          </a:xfrm>
        </p:spPr>
        <p:txBody>
          <a:bodyPr/>
          <a:lstStyle/>
          <a:p>
            <a:r>
              <a:rPr lang="en-US" sz="1800" b="1" dirty="0">
                <a:solidFill>
                  <a:srgbClr val="000000"/>
                </a:solidFill>
                <a:effectLst/>
                <a:latin typeface="Times New Roman" panose="02020603050405020304" pitchFamily="18" charset="0"/>
                <a:ea typeface="Calibri" panose="020F0502020204030204" pitchFamily="34" charset="0"/>
              </a:rPr>
              <a:t>Long Short-Term Memory (LSTM): </a:t>
            </a:r>
            <a:r>
              <a:rPr lang="en-US" sz="1800" dirty="0">
                <a:solidFill>
                  <a:srgbClr val="000000"/>
                </a:solidFill>
                <a:effectLst/>
                <a:latin typeface="Times New Roman" panose="02020603050405020304" pitchFamily="18" charset="0"/>
                <a:ea typeface="Calibri" panose="020F0502020204030204" pitchFamily="34" charset="0"/>
              </a:rPr>
              <a:t>L</a:t>
            </a: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STMs Long Short-Term Memory is a type of RNNs that can detain long-term dependencies in sequential data. They use memory cell and gates to control the flow of information, allowing them to selectively retain or discard information as needed and thus avoid the vanishing gradient problem that plagues traditional RNNs. LSTMs are widely used in applications such as </a:t>
            </a:r>
            <a:r>
              <a:rPr lang="en-US" sz="1800" dirty="0">
                <a:solidFill>
                  <a:srgbClr val="000000"/>
                </a:solidFill>
                <a:latin typeface="Times New Roman" panose="02020603050405020304" pitchFamily="18" charset="0"/>
                <a:ea typeface="Times New Roman" panose="02020603050405020304" pitchFamily="18" charset="0"/>
              </a:rPr>
              <a:t> natural language processing</a:t>
            </a: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en-US" sz="1800" dirty="0">
                <a:solidFill>
                  <a:srgbClr val="000000"/>
                </a:solidFill>
                <a:latin typeface="Times New Roman" panose="02020603050405020304" pitchFamily="18" charset="0"/>
                <a:ea typeface="Times New Roman" panose="02020603050405020304" pitchFamily="18" charset="0"/>
              </a:rPr>
              <a:t>speech recognition</a:t>
            </a: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 and time series forecasting.</a:t>
            </a:r>
            <a:r>
              <a:rPr lang="en-US" sz="1800" i="1" dirty="0">
                <a:solidFill>
                  <a:srgbClr val="000000"/>
                </a:solidFill>
                <a:effectLst/>
                <a:latin typeface="Times New Roman" panose="02020603050405020304" pitchFamily="18" charset="0"/>
                <a:ea typeface="Times New Roman" panose="02020603050405020304" pitchFamily="18" charset="0"/>
              </a:rPr>
              <a:t> </a:t>
            </a:r>
          </a:p>
          <a:p>
            <a:endParaRPr lang="en-US" sz="1800" i="1" dirty="0">
              <a:solidFill>
                <a:srgbClr val="000000"/>
              </a:solidFill>
              <a:latin typeface="Times New Roman" panose="02020603050405020304" pitchFamily="18" charset="0"/>
              <a:ea typeface="Times New Roman" panose="02020603050405020304" pitchFamily="18" charset="0"/>
            </a:endParaRPr>
          </a:p>
          <a:p>
            <a:endParaRPr lang="en-US" sz="1800" i="1" dirty="0">
              <a:solidFill>
                <a:srgbClr val="000000"/>
              </a:solidFill>
              <a:effectLst/>
              <a:latin typeface="Times New Roman" panose="02020603050405020304" pitchFamily="18" charset="0"/>
              <a:ea typeface="Times New Roman" panose="02020603050405020304" pitchFamily="18" charset="0"/>
            </a:endParaRPr>
          </a:p>
          <a:p>
            <a:endParaRPr lang="en-US" sz="1800" i="1" dirty="0">
              <a:solidFill>
                <a:srgbClr val="000000"/>
              </a:solidFill>
              <a:latin typeface="Times New Roman" panose="02020603050405020304" pitchFamily="18" charset="0"/>
              <a:ea typeface="Times New Roman" panose="02020603050405020304" pitchFamily="18" charset="0"/>
            </a:endParaRPr>
          </a:p>
          <a:p>
            <a:endParaRPr lang="en-US" sz="1800" i="1" dirty="0">
              <a:solidFill>
                <a:srgbClr val="000000"/>
              </a:solidFill>
              <a:effectLst/>
              <a:latin typeface="Times New Roman" panose="02020603050405020304" pitchFamily="18" charset="0"/>
              <a:ea typeface="Times New Roman" panose="02020603050405020304" pitchFamily="18" charset="0"/>
            </a:endParaRPr>
          </a:p>
          <a:p>
            <a:endParaRPr lang="en-US" sz="1800" i="1" dirty="0">
              <a:solidFill>
                <a:srgbClr val="000000"/>
              </a:solidFill>
              <a:latin typeface="Times New Roman" panose="02020603050405020304" pitchFamily="18" charset="0"/>
              <a:ea typeface="Times New Roman" panose="02020603050405020304" pitchFamily="18" charset="0"/>
            </a:endParaRPr>
          </a:p>
          <a:p>
            <a:endParaRPr lang="en-US" sz="1800" i="1" dirty="0">
              <a:solidFill>
                <a:srgbClr val="000000"/>
              </a:solidFill>
              <a:effectLst/>
              <a:latin typeface="Times New Roman" panose="02020603050405020304" pitchFamily="18" charset="0"/>
              <a:ea typeface="Times New Roman" panose="02020603050405020304" pitchFamily="18" charset="0"/>
            </a:endParaRPr>
          </a:p>
          <a:p>
            <a:endParaRPr lang="en-US" sz="1800" i="1" dirty="0">
              <a:solidFill>
                <a:srgbClr val="000000"/>
              </a:solidFill>
              <a:latin typeface="Times New Roman" panose="02020603050405020304" pitchFamily="18" charset="0"/>
              <a:ea typeface="Times New Roman" panose="02020603050405020304" pitchFamily="18" charset="0"/>
            </a:endParaRPr>
          </a:p>
          <a:p>
            <a:endParaRPr lang="en-US" sz="1800" i="1" dirty="0">
              <a:solidFill>
                <a:srgbClr val="000000"/>
              </a:solidFill>
              <a:effectLst/>
              <a:latin typeface="Times New Roman" panose="02020603050405020304" pitchFamily="18" charset="0"/>
              <a:ea typeface="Times New Roman" panose="02020603050405020304" pitchFamily="18" charset="0"/>
            </a:endParaRPr>
          </a:p>
          <a:p>
            <a:pPr marL="0" indent="0" algn="ctr">
              <a:buNone/>
            </a:pPr>
            <a:r>
              <a:rPr lang="en-US" sz="1600" i="1" dirty="0">
                <a:solidFill>
                  <a:srgbClr val="000000"/>
                </a:solidFill>
                <a:effectLst/>
                <a:latin typeface="Times New Roman" panose="02020603050405020304" pitchFamily="18" charset="0"/>
                <a:ea typeface="Times New Roman" panose="02020603050405020304" pitchFamily="18" charset="0"/>
              </a:rPr>
              <a:t>   </a:t>
            </a:r>
          </a:p>
          <a:p>
            <a:pPr marL="0" indent="0" algn="ctr">
              <a:buNone/>
            </a:pPr>
            <a:r>
              <a:rPr lang="en-US" sz="1600" i="1" dirty="0">
                <a:solidFill>
                  <a:srgbClr val="000000"/>
                </a:solidFill>
                <a:effectLst/>
                <a:latin typeface="Times New Roman" panose="02020603050405020304" pitchFamily="18" charset="0"/>
                <a:ea typeface="Times New Roman" panose="02020603050405020304" pitchFamily="18" charset="0"/>
              </a:rPr>
              <a:t>Figure: Long Short-Term Memory </a:t>
            </a:r>
            <a:endParaRPr lang="en-US" sz="1600" dirty="0">
              <a:solidFill>
                <a:srgbClr val="000000"/>
              </a:solidFill>
              <a:effectLst/>
              <a:latin typeface="Times New Roman" panose="02020603050405020304" pitchFamily="18" charset="0"/>
              <a:ea typeface="Times New Roman" panose="02020603050405020304" pitchFamily="18" charset="0"/>
            </a:endParaRPr>
          </a:p>
          <a:p>
            <a:endParaRPr lang="en-US"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sz="1800" dirty="0">
              <a:solidFill>
                <a:srgbClr val="000000"/>
              </a:solidFill>
              <a:latin typeface="Times New Roman" panose="02020603050405020304" pitchFamily="18" charset="0"/>
              <a:ea typeface="Calibri" panose="020F0502020204030204" pitchFamily="34" charset="0"/>
            </a:endParaRPr>
          </a:p>
        </p:txBody>
      </p:sp>
      <p:pic>
        <p:nvPicPr>
          <p:cNvPr id="5" name="Picture 4">
            <a:extLst>
              <a:ext uri="{FF2B5EF4-FFF2-40B4-BE49-F238E27FC236}">
                <a16:creationId xmlns:a16="http://schemas.microsoft.com/office/drawing/2014/main" id="{62DCD1AE-CFBF-552F-0F0D-1EF2430560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25160" y="2538268"/>
            <a:ext cx="6062168" cy="3072824"/>
          </a:xfrm>
          <a:prstGeom prst="rect">
            <a:avLst/>
          </a:prstGeom>
          <a:noFill/>
          <a:ln>
            <a:noFill/>
          </a:ln>
        </p:spPr>
      </p:pic>
    </p:spTree>
    <p:extLst>
      <p:ext uri="{BB962C8B-B14F-4D97-AF65-F5344CB8AC3E}">
        <p14:creationId xmlns:p14="http://schemas.microsoft.com/office/powerpoint/2010/main" val="1734231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498-D5C9-4DD1-8320-4A9D09EAAE4E}"/>
              </a:ext>
            </a:extLst>
          </p:cNvPr>
          <p:cNvSpPr>
            <a:spLocks noGrp="1"/>
          </p:cNvSpPr>
          <p:nvPr>
            <p:ph type="title"/>
          </p:nvPr>
        </p:nvSpPr>
        <p:spPr>
          <a:xfrm>
            <a:off x="479612" y="218048"/>
            <a:ext cx="5616388" cy="884612"/>
          </a:xfrm>
        </p:spPr>
        <p:txBody>
          <a:bodyPr>
            <a:normAutofit/>
          </a:bodyPr>
          <a:lstStyle/>
          <a:p>
            <a:r>
              <a:rPr lang="en-US" sz="3200" b="1" dirty="0">
                <a:latin typeface="Times New Roman" panose="02020603050405020304" pitchFamily="18" charset="0"/>
                <a:cs typeface="Times New Roman" panose="02020603050405020304" pitchFamily="18" charset="0"/>
              </a:rPr>
              <a:t>10</a:t>
            </a:r>
            <a:r>
              <a:rPr lang="en-US" sz="32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FLOWCHART</a:t>
            </a:r>
          </a:p>
        </p:txBody>
      </p:sp>
      <p:sp>
        <p:nvSpPr>
          <p:cNvPr id="6" name="Content Placeholder 5">
            <a:extLst>
              <a:ext uri="{FF2B5EF4-FFF2-40B4-BE49-F238E27FC236}">
                <a16:creationId xmlns:a16="http://schemas.microsoft.com/office/drawing/2014/main" id="{52091AFF-78A0-4E8F-B87A-BA1174D614ED}"/>
              </a:ext>
            </a:extLst>
          </p:cNvPr>
          <p:cNvSpPr>
            <a:spLocks noGrp="1"/>
          </p:cNvSpPr>
          <p:nvPr>
            <p:ph idx="1"/>
          </p:nvPr>
        </p:nvSpPr>
        <p:spPr>
          <a:xfrm>
            <a:off x="3473319" y="6298832"/>
            <a:ext cx="3657600" cy="265521"/>
          </a:xfrm>
        </p:spPr>
        <p:txBody>
          <a:bodyPr>
            <a:noAutofit/>
          </a:bodyPr>
          <a:lstStyle/>
          <a:p>
            <a:pPr marL="0" indent="0">
              <a:buNone/>
            </a:pPr>
            <a:r>
              <a:rPr lang="en-US" sz="1600" i="1" dirty="0">
                <a:latin typeface="Times New Roman" panose="02020603050405020304" pitchFamily="18" charset="0"/>
                <a:cs typeface="Times New Roman" panose="02020603050405020304" pitchFamily="18" charset="0"/>
              </a:rPr>
              <a:t>Figure: Flowchart</a:t>
            </a:r>
          </a:p>
        </p:txBody>
      </p:sp>
      <p:sp>
        <p:nvSpPr>
          <p:cNvPr id="10" name="Rectangle 7">
            <a:extLst>
              <a:ext uri="{FF2B5EF4-FFF2-40B4-BE49-F238E27FC236}">
                <a16:creationId xmlns:a16="http://schemas.microsoft.com/office/drawing/2014/main" id="{B748D9BE-7D57-44F5-847F-C1ADA84B6D9E}"/>
              </a:ext>
            </a:extLst>
          </p:cNvPr>
          <p:cNvSpPr>
            <a:spLocks noChangeArrowheads="1"/>
          </p:cNvSpPr>
          <p:nvPr/>
        </p:nvSpPr>
        <p:spPr bwMode="auto">
          <a:xfrm flipV="1">
            <a:off x="1517089" y="6812281"/>
            <a:ext cx="1335810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7096574" y="322730"/>
            <a:ext cx="1948814" cy="6259216"/>
          </a:xfrm>
          <a:prstGeom prst="rect">
            <a:avLst/>
          </a:prstGeom>
          <a:noFill/>
          <a:ln>
            <a:noFill/>
          </a:ln>
        </p:spPr>
      </p:pic>
    </p:spTree>
    <p:extLst>
      <p:ext uri="{BB962C8B-B14F-4D97-AF65-F5344CB8AC3E}">
        <p14:creationId xmlns:p14="http://schemas.microsoft.com/office/powerpoint/2010/main" val="2189379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2ECD0-73CE-4610-9830-DD0A52AF3863}"/>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11. TOOLS TO BE USED</a:t>
            </a:r>
          </a:p>
        </p:txBody>
      </p:sp>
      <p:sp>
        <p:nvSpPr>
          <p:cNvPr id="3" name="Content Placeholder 2">
            <a:extLst>
              <a:ext uri="{FF2B5EF4-FFF2-40B4-BE49-F238E27FC236}">
                <a16:creationId xmlns:a16="http://schemas.microsoft.com/office/drawing/2014/main" id="{15303AF4-F055-48A1-A8AF-EC7902FA00EB}"/>
              </a:ext>
            </a:extLst>
          </p:cNvPr>
          <p:cNvSpPr>
            <a:spLocks noGrp="1"/>
          </p:cNvSpPr>
          <p:nvPr>
            <p:ph idx="1"/>
          </p:nvPr>
        </p:nvSpPr>
        <p:spPr>
          <a:xfrm>
            <a:off x="829322" y="1690688"/>
            <a:ext cx="10515600" cy="4771071"/>
          </a:xfrm>
        </p:spPr>
        <p:txBody>
          <a:bodyPr>
            <a:noAutofit/>
          </a:bodyPr>
          <a:lstStyle/>
          <a:p>
            <a:pPr>
              <a:lnSpc>
                <a:spcPct val="100000"/>
              </a:lnSpc>
            </a:pPr>
            <a:r>
              <a:rPr lang="en-US" sz="2000" b="1" dirty="0">
                <a:latin typeface="Times New Roman" panose="02020603050405020304" pitchFamily="18" charset="0"/>
                <a:cs typeface="Times New Roman" panose="02020603050405020304" pitchFamily="18" charset="0"/>
              </a:rPr>
              <a:t>Python</a:t>
            </a:r>
            <a:r>
              <a:rPr lang="en-US" sz="2000" dirty="0">
                <a:latin typeface="Times New Roman" panose="02020603050405020304" pitchFamily="18" charset="0"/>
                <a:cs typeface="Times New Roman" panose="02020603050405020304" pitchFamily="18" charset="0"/>
              </a:rPr>
              <a:t> - used for backend development, data preprocessing, and machine learning model implementation</a:t>
            </a:r>
          </a:p>
          <a:p>
            <a:pPr>
              <a:lnSpc>
                <a:spcPct val="100000"/>
              </a:lnSpc>
            </a:pPr>
            <a:r>
              <a:rPr lang="en-US" sz="2000" b="1" dirty="0">
                <a:latin typeface="Times New Roman" panose="02020603050405020304" pitchFamily="18" charset="0"/>
                <a:cs typeface="Times New Roman" panose="02020603050405020304" pitchFamily="18" charset="0"/>
              </a:rPr>
              <a:t>HTML/CSS</a:t>
            </a:r>
            <a:r>
              <a:rPr lang="en-US" sz="2000" dirty="0">
                <a:latin typeface="Times New Roman" panose="02020603050405020304" pitchFamily="18" charset="0"/>
                <a:cs typeface="Times New Roman" panose="02020603050405020304" pitchFamily="18" charset="0"/>
              </a:rPr>
              <a:t> – HTML structures the content of web pages, while CSS styles and formats their appearance</a:t>
            </a:r>
          </a:p>
          <a:p>
            <a:pPr>
              <a:lnSpc>
                <a:spcPct val="100000"/>
              </a:lnSpc>
            </a:pPr>
            <a:r>
              <a:rPr lang="en-US" sz="2000" b="1" dirty="0">
                <a:latin typeface="Times New Roman" panose="02020603050405020304" pitchFamily="18" charset="0"/>
                <a:cs typeface="Times New Roman" panose="02020603050405020304" pitchFamily="18" charset="0"/>
              </a:rPr>
              <a:t>Flask</a:t>
            </a:r>
            <a:r>
              <a:rPr lang="en-US" sz="2000" dirty="0">
                <a:latin typeface="Times New Roman" panose="02020603050405020304" pitchFamily="18" charset="0"/>
                <a:cs typeface="Times New Roman" panose="02020603050405020304" pitchFamily="18" charset="0"/>
              </a:rPr>
              <a:t> - serves as the backend framework, handling HTTP requests and rendering HTML templates.</a:t>
            </a:r>
          </a:p>
          <a:p>
            <a:pPr>
              <a:lnSpc>
                <a:spcPct val="100000"/>
              </a:lnSpc>
            </a:pPr>
            <a:r>
              <a:rPr lang="en-US" sz="2000" b="1" dirty="0">
                <a:latin typeface="Times New Roman" panose="02020603050405020304" pitchFamily="18" charset="0"/>
                <a:cs typeface="Times New Roman" panose="02020603050405020304" pitchFamily="18" charset="0"/>
              </a:rPr>
              <a:t>Stack Overflow - </a:t>
            </a:r>
            <a:r>
              <a:rPr lang="en-US" sz="2000" dirty="0">
                <a:latin typeface="Times New Roman" panose="02020603050405020304" pitchFamily="18" charset="0"/>
                <a:cs typeface="Times New Roman" panose="02020603050405020304" pitchFamily="18" charset="0"/>
              </a:rPr>
              <a:t>serves as a valuable resource for troubleshooting technical issues and seeking solutions to coding challenges</a:t>
            </a:r>
          </a:p>
          <a:p>
            <a:pPr>
              <a:lnSpc>
                <a:spcPct val="100000"/>
              </a:lnSpc>
            </a:pPr>
            <a:r>
              <a:rPr lang="en-US" sz="2000" b="1" dirty="0">
                <a:latin typeface="Times New Roman" panose="02020603050405020304" pitchFamily="18" charset="0"/>
                <a:cs typeface="Times New Roman" panose="02020603050405020304" pitchFamily="18" charset="0"/>
              </a:rPr>
              <a:t>GitHub</a:t>
            </a:r>
            <a:r>
              <a:rPr lang="en-US" sz="2000" dirty="0">
                <a:latin typeface="Times New Roman" panose="02020603050405020304" pitchFamily="18" charset="0"/>
                <a:cs typeface="Times New Roman" panose="02020603050405020304" pitchFamily="18" charset="0"/>
              </a:rPr>
              <a:t> - hosts the project repository, facilitating version control, collaboration, and code management</a:t>
            </a:r>
          </a:p>
          <a:p>
            <a:pPr>
              <a:lnSpc>
                <a:spcPct val="100000"/>
              </a:lnSpc>
            </a:pPr>
            <a:r>
              <a:rPr lang="en-US" sz="2000" b="1" dirty="0" err="1">
                <a:latin typeface="Times New Roman" panose="02020603050405020304" pitchFamily="18" charset="0"/>
                <a:cs typeface="Times New Roman" panose="02020603050405020304" pitchFamily="18" charset="0"/>
              </a:rPr>
              <a:t>ChatGPT</a:t>
            </a:r>
            <a:r>
              <a:rPr lang="en-US" sz="2000" dirty="0">
                <a:latin typeface="Times New Roman" panose="02020603050405020304" pitchFamily="18" charset="0"/>
                <a:cs typeface="Times New Roman" panose="02020603050405020304" pitchFamily="18" charset="0"/>
              </a:rPr>
              <a:t> - provides assistance and guidance on project-related topics through natural language conversations</a:t>
            </a:r>
          </a:p>
        </p:txBody>
      </p:sp>
    </p:spTree>
    <p:extLst>
      <p:ext uri="{BB962C8B-B14F-4D97-AF65-F5344CB8AC3E}">
        <p14:creationId xmlns:p14="http://schemas.microsoft.com/office/powerpoint/2010/main" val="2906150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17563"/>
            <a:ext cx="9144000" cy="767397"/>
          </a:xfrm>
        </p:spPr>
        <p:txBody>
          <a:bodyPr>
            <a:normAutofit/>
          </a:bodyPr>
          <a:lstStyle/>
          <a:p>
            <a:r>
              <a:rPr lang="en-US" sz="2800" b="1">
                <a:latin typeface="Times New Roman" panose="02020603050405020304" pitchFamily="18" charset="0"/>
                <a:cs typeface="Times New Roman" panose="02020603050405020304" pitchFamily="18" charset="0"/>
              </a:rPr>
              <a:t>12. </a:t>
            </a:r>
            <a:r>
              <a:rPr lang="en-US" sz="2800" b="1" dirty="0">
                <a:latin typeface="Times New Roman" panose="02020603050405020304" pitchFamily="18" charset="0"/>
                <a:cs typeface="Times New Roman" panose="02020603050405020304" pitchFamily="18" charset="0"/>
              </a:rPr>
              <a:t>EXPECTED OUTPUT</a:t>
            </a:r>
          </a:p>
        </p:txBody>
      </p:sp>
      <p:sp>
        <p:nvSpPr>
          <p:cNvPr id="3" name="Subtitle 2"/>
          <p:cNvSpPr>
            <a:spLocks noGrp="1"/>
          </p:cNvSpPr>
          <p:nvPr>
            <p:ph type="subTitle" idx="1"/>
          </p:nvPr>
        </p:nvSpPr>
        <p:spPr>
          <a:xfrm>
            <a:off x="1123406" y="2357847"/>
            <a:ext cx="9945188" cy="4086496"/>
          </a:xfrm>
        </p:spPr>
        <p:txBody>
          <a:bodyPr>
            <a:normAutofit/>
          </a:bodyPr>
          <a:lstStyle/>
          <a:p>
            <a:pPr marL="342900" lvl="0" indent="-342900" algn="l">
              <a:lnSpc>
                <a:spcPct val="150000"/>
              </a:lnSpc>
              <a:spcAft>
                <a:spcPts val="860"/>
              </a:spcAft>
              <a:buFont typeface="Symbol" panose="05050102010706020507" pitchFamily="18" charset="2"/>
              <a:buChar char=""/>
            </a:pPr>
            <a:r>
              <a:rPr lang="en-US" dirty="0">
                <a:solidFill>
                  <a:srgbClr val="000000"/>
                </a:solidFill>
                <a:effectLst/>
                <a:latin typeface="Times New Roman" panose="02020603050405020304" pitchFamily="18" charset="0"/>
                <a:ea typeface="Times New Roman" panose="02020603050405020304" pitchFamily="18" charset="0"/>
              </a:rPr>
              <a:t>This project is expected to show historical data of user wanted company.</a:t>
            </a:r>
          </a:p>
          <a:p>
            <a:pPr marL="342900" lvl="0" indent="-342900" algn="l">
              <a:lnSpc>
                <a:spcPct val="150000"/>
              </a:lnSpc>
              <a:spcAft>
                <a:spcPts val="860"/>
              </a:spcAft>
              <a:buFont typeface="Symbol" panose="05050102010706020507" pitchFamily="18" charset="2"/>
              <a:buChar char=""/>
            </a:pPr>
            <a:r>
              <a:rPr lang="en-US" dirty="0">
                <a:solidFill>
                  <a:srgbClr val="000000"/>
                </a:solidFill>
                <a:effectLst/>
                <a:latin typeface="Times New Roman" panose="02020603050405020304" pitchFamily="18" charset="0"/>
                <a:ea typeface="Times New Roman" panose="02020603050405020304" pitchFamily="18" charset="0"/>
              </a:rPr>
              <a:t>This is expected to be in form of web app forecasting future stock price of a company having decent collection of historical data.</a:t>
            </a:r>
          </a:p>
          <a:p>
            <a:pPr algn="l"/>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1117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8820E3F8-6C80-49CF-2BE0-A60A8143B036}"/>
              </a:ext>
            </a:extLst>
          </p:cNvPr>
          <p:cNvSpPr>
            <a:spLocks noGrp="1"/>
          </p:cNvSpPr>
          <p:nvPr>
            <p:ph idx="1"/>
          </p:nvPr>
        </p:nvSpPr>
        <p:spPr>
          <a:xfrm>
            <a:off x="838200" y="3272118"/>
            <a:ext cx="10515600" cy="1470211"/>
          </a:xfrm>
        </p:spPr>
        <p:txBody>
          <a:bodyPr/>
          <a:lstStyle/>
          <a:p>
            <a:pPr marL="0" indent="0" algn="ctr">
              <a:buNone/>
            </a:pPr>
            <a:r>
              <a:rPr lang="en-US" dirty="0">
                <a:latin typeface="Times New Roman" panose="02020603050405020304" pitchFamily="18" charset="0"/>
                <a:cs typeface="Times New Roman" panose="02020603050405020304" pitchFamily="18" charset="0"/>
              </a:rPr>
              <a:t>THANK YOU!</a:t>
            </a:r>
            <a:endParaRPr lang="x-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5068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CF0A7-1139-4791-B64F-0251C2019A6B}"/>
              </a:ext>
            </a:extLst>
          </p:cNvPr>
          <p:cNvSpPr>
            <a:spLocks noGrp="1"/>
          </p:cNvSpPr>
          <p:nvPr>
            <p:ph type="title"/>
          </p:nvPr>
        </p:nvSpPr>
        <p:spPr>
          <a:xfrm>
            <a:off x="754602" y="365126"/>
            <a:ext cx="10599198" cy="957648"/>
          </a:xfrm>
        </p:spPr>
        <p:txBody>
          <a:bodyPr>
            <a:normAutofit/>
          </a:bodyPr>
          <a:lstStyle/>
          <a:p>
            <a:pPr algn="ctr"/>
            <a:r>
              <a:rPr lang="en-US" sz="2800" b="1" dirty="0">
                <a:latin typeface="Times New Roman" panose="02020603050405020304" pitchFamily="18" charset="0"/>
                <a:cs typeface="Times New Roman" panose="02020603050405020304" pitchFamily="18" charset="0"/>
              </a:rPr>
              <a:t>SLIDE OVERVIEW</a:t>
            </a:r>
          </a:p>
        </p:txBody>
      </p:sp>
      <p:sp>
        <p:nvSpPr>
          <p:cNvPr id="3" name="Content Placeholder 2">
            <a:extLst>
              <a:ext uri="{FF2B5EF4-FFF2-40B4-BE49-F238E27FC236}">
                <a16:creationId xmlns:a16="http://schemas.microsoft.com/office/drawing/2014/main" id="{D701F55F-1669-47E3-BF12-13EDB87B8CF6}"/>
              </a:ext>
            </a:extLst>
          </p:cNvPr>
          <p:cNvSpPr>
            <a:spLocks noGrp="1"/>
          </p:cNvSpPr>
          <p:nvPr>
            <p:ph idx="1"/>
          </p:nvPr>
        </p:nvSpPr>
        <p:spPr>
          <a:xfrm>
            <a:off x="754602" y="1333284"/>
            <a:ext cx="10599198" cy="4854189"/>
          </a:xfrm>
        </p:spPr>
        <p:txBody>
          <a:bodyPr>
            <a:normAutofit fontScale="92500" lnSpcReduction="20000"/>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Introduction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Problem Statement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Objective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Scope and Application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Existing Systems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Solution Proposed By Our System</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Block Diagram</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Algorithms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Flowchart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Tools to be Used</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Expected Output</a:t>
            </a:r>
          </a:p>
        </p:txBody>
      </p:sp>
    </p:spTree>
    <p:extLst>
      <p:ext uri="{BB962C8B-B14F-4D97-AF65-F5344CB8AC3E}">
        <p14:creationId xmlns:p14="http://schemas.microsoft.com/office/powerpoint/2010/main" val="1856538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7ED7A-81C4-485B-A015-C634576904B6}"/>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1. INTRODUCTION</a:t>
            </a:r>
          </a:p>
        </p:txBody>
      </p:sp>
      <p:sp>
        <p:nvSpPr>
          <p:cNvPr id="3" name="Content Placeholder 2">
            <a:extLst>
              <a:ext uri="{FF2B5EF4-FFF2-40B4-BE49-F238E27FC236}">
                <a16:creationId xmlns:a16="http://schemas.microsoft.com/office/drawing/2014/main" id="{D36E0517-C438-4165-AA27-675AF7A1903B}"/>
              </a:ext>
            </a:extLst>
          </p:cNvPr>
          <p:cNvSpPr>
            <a:spLocks noGrp="1"/>
          </p:cNvSpPr>
          <p:nvPr>
            <p:ph idx="1"/>
          </p:nvPr>
        </p:nvSpPr>
        <p:spPr>
          <a:xfrm>
            <a:off x="838200" y="1443885"/>
            <a:ext cx="10515600" cy="4351338"/>
          </a:xfrm>
        </p:spPr>
        <p:txBody>
          <a:bodyPr>
            <a:normAutofit fontScale="85000" lnSpcReduction="20000"/>
          </a:bodyPr>
          <a:lstStyle/>
          <a:p>
            <a:pPr>
              <a:lnSpc>
                <a:spcPct val="150000"/>
              </a:lnSpc>
            </a:pPr>
            <a:r>
              <a:rPr lang="en-US" dirty="0">
                <a:latin typeface="Times New Roman" panose="02020603050405020304" pitchFamily="18" charset="0"/>
                <a:cs typeface="Times New Roman" panose="02020603050405020304" pitchFamily="18" charset="0"/>
              </a:rPr>
              <a:t>The Stock market is a dynamic platform where investors buy and sell shares of publicly traded companies. It works on principle of supply and demand.</a:t>
            </a:r>
          </a:p>
          <a:p>
            <a:pPr>
              <a:lnSpc>
                <a:spcPct val="150000"/>
              </a:lnSpc>
            </a:pPr>
            <a:r>
              <a:rPr lang="en-US" dirty="0">
                <a:latin typeface="Times New Roman" panose="02020603050405020304" pitchFamily="18" charset="0"/>
                <a:cs typeface="Times New Roman" panose="02020603050405020304" pitchFamily="18" charset="0"/>
              </a:rPr>
              <a:t>Stock market prediction is an attempt to foretell the future stock price based on various analytical methods and data sources</a:t>
            </a:r>
          </a:p>
          <a:p>
            <a:pPr>
              <a:lnSpc>
                <a:spcPct val="150000"/>
              </a:lnSpc>
            </a:pPr>
            <a:r>
              <a:rPr lang="en-US" dirty="0">
                <a:latin typeface="Times New Roman" panose="02020603050405020304" pitchFamily="18" charset="0"/>
                <a:cs typeface="Times New Roman" panose="02020603050405020304" pitchFamily="18" charset="0"/>
              </a:rPr>
              <a:t>Technical analysis looks at historical price and volume data, that might help to inform future prices.</a:t>
            </a:r>
          </a:p>
          <a:p>
            <a:pPr>
              <a:lnSpc>
                <a:spcPct val="150000"/>
              </a:lnSpc>
            </a:pPr>
            <a:r>
              <a:rPr lang="en-US" dirty="0">
                <a:latin typeface="Times New Roman" panose="02020603050405020304" pitchFamily="18" charset="0"/>
                <a:cs typeface="Times New Roman" panose="02020603050405020304" pitchFamily="18" charset="0"/>
              </a:rPr>
              <a:t>Sentiment analysis evaluates news articles and social media posts to know market sentiment.</a:t>
            </a:r>
          </a:p>
        </p:txBody>
      </p:sp>
    </p:spTree>
    <p:extLst>
      <p:ext uri="{BB962C8B-B14F-4D97-AF65-F5344CB8AC3E}">
        <p14:creationId xmlns:p14="http://schemas.microsoft.com/office/powerpoint/2010/main" val="784658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AD7D0-5247-4579-97F8-B7E9C7024523}"/>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2. PROBLEM STATEMENTS</a:t>
            </a:r>
          </a:p>
        </p:txBody>
      </p:sp>
      <p:sp>
        <p:nvSpPr>
          <p:cNvPr id="3" name="Content Placeholder 2">
            <a:extLst>
              <a:ext uri="{FF2B5EF4-FFF2-40B4-BE49-F238E27FC236}">
                <a16:creationId xmlns:a16="http://schemas.microsoft.com/office/drawing/2014/main" id="{8CAB0575-20E7-48BD-BC8B-D28041EBC878}"/>
              </a:ext>
            </a:extLst>
          </p:cNvPr>
          <p:cNvSpPr>
            <a:spLocks noGrp="1"/>
          </p:cNvSpPr>
          <p:nvPr>
            <p:ph idx="1"/>
          </p:nvPr>
        </p:nvSpPr>
        <p:spPr>
          <a:xfrm>
            <a:off x="838200" y="1725903"/>
            <a:ext cx="10515600" cy="3406194"/>
          </a:xfrm>
        </p:spPr>
        <p:txBody>
          <a:bodyPr>
            <a:noAutofit/>
          </a:bodyPr>
          <a:lstStyle/>
          <a:p>
            <a:pPr>
              <a:lnSpc>
                <a:spcPct val="150000"/>
              </a:lnSpc>
            </a:pPr>
            <a:r>
              <a:rPr lang="en-US" sz="2400" dirty="0">
                <a:latin typeface="Times New Roman" panose="02020603050405020304" pitchFamily="18" charset="0"/>
                <a:cs typeface="Times New Roman" panose="02020603050405020304" pitchFamily="18" charset="0"/>
              </a:rPr>
              <a:t>The stock market is vast and complicated, with significant fluctuations everyday making it challenging to future prediction.</a:t>
            </a:r>
          </a:p>
          <a:p>
            <a:pPr>
              <a:lnSpc>
                <a:spcPct val="150000"/>
              </a:lnSpc>
            </a:pPr>
            <a:r>
              <a:rPr lang="en-US" sz="2400" dirty="0">
                <a:latin typeface="Times New Roman" panose="02020603050405020304" pitchFamily="18" charset="0"/>
                <a:cs typeface="Times New Roman" panose="02020603050405020304" pitchFamily="18" charset="0"/>
              </a:rPr>
              <a:t>Manual methods of predicting future market trends are tiring and often inaccurate.</a:t>
            </a:r>
          </a:p>
          <a:p>
            <a:pPr>
              <a:lnSpc>
                <a:spcPct val="150000"/>
              </a:lnSpc>
            </a:pPr>
            <a:r>
              <a:rPr lang="en-US" sz="2400" dirty="0">
                <a:latin typeface="Times New Roman" panose="02020603050405020304" pitchFamily="18" charset="0"/>
                <a:cs typeface="Times New Roman" panose="02020603050405020304" pitchFamily="18" charset="0"/>
              </a:rPr>
              <a:t>Influenced by factors like politics events, </a:t>
            </a:r>
            <a:r>
              <a:rPr lang="en-US" sz="2400">
                <a:latin typeface="Times New Roman" panose="02020603050405020304" pitchFamily="18" charset="0"/>
                <a:cs typeface="Times New Roman" panose="02020603050405020304" pitchFamily="18" charset="0"/>
              </a:rPr>
              <a:t>economics condition, </a:t>
            </a:r>
            <a:r>
              <a:rPr lang="en-US" sz="2400" dirty="0">
                <a:latin typeface="Times New Roman" panose="02020603050405020304" pitchFamily="18" charset="0"/>
                <a:cs typeface="Times New Roman" panose="02020603050405020304" pitchFamily="18" charset="0"/>
              </a:rPr>
              <a:t>and investor psychology makes this market even more complicated.</a:t>
            </a:r>
          </a:p>
        </p:txBody>
      </p:sp>
    </p:spTree>
    <p:extLst>
      <p:ext uri="{BB962C8B-B14F-4D97-AF65-F5344CB8AC3E}">
        <p14:creationId xmlns:p14="http://schemas.microsoft.com/office/powerpoint/2010/main" val="230126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B22C6-4370-4727-AABA-9E36DF2E3F4F}"/>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3. OBJECTIVES</a:t>
            </a:r>
          </a:p>
        </p:txBody>
      </p:sp>
      <p:sp>
        <p:nvSpPr>
          <p:cNvPr id="3" name="Content Placeholder 2">
            <a:extLst>
              <a:ext uri="{FF2B5EF4-FFF2-40B4-BE49-F238E27FC236}">
                <a16:creationId xmlns:a16="http://schemas.microsoft.com/office/drawing/2014/main" id="{C5443496-FCEC-4E25-86A0-CEB1ECA11708}"/>
              </a:ext>
            </a:extLst>
          </p:cNvPr>
          <p:cNvSpPr>
            <a:spLocks noGrp="1"/>
          </p:cNvSpPr>
          <p:nvPr>
            <p:ph idx="1"/>
          </p:nvPr>
        </p:nvSpPr>
        <p:spPr>
          <a:xfrm>
            <a:off x="838200" y="1690688"/>
            <a:ext cx="10515600" cy="3674352"/>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This project was created with the purpose to fulfill the following objectives: </a:t>
            </a:r>
          </a:p>
          <a:p>
            <a:pPr lvl="0"/>
            <a:r>
              <a:rPr lang="en-US" dirty="0">
                <a:latin typeface="Times New Roman" panose="02020603050405020304" pitchFamily="18" charset="0"/>
                <a:cs typeface="Times New Roman" panose="02020603050405020304" pitchFamily="18" charset="0"/>
              </a:rPr>
              <a:t>To thoroughly analyze stock market</a:t>
            </a:r>
          </a:p>
          <a:p>
            <a:pPr lvl="0"/>
            <a:r>
              <a:rPr lang="en-US" dirty="0">
                <a:latin typeface="Times New Roman" panose="02020603050405020304" pitchFamily="18" charset="0"/>
                <a:cs typeface="Times New Roman" panose="02020603050405020304" pitchFamily="18" charset="0"/>
              </a:rPr>
              <a:t>To forecast future price of stock</a:t>
            </a:r>
          </a:p>
          <a:p>
            <a:endParaRPr lang="en-US" dirty="0"/>
          </a:p>
        </p:txBody>
      </p:sp>
    </p:spTree>
    <p:extLst>
      <p:ext uri="{BB962C8B-B14F-4D97-AF65-F5344CB8AC3E}">
        <p14:creationId xmlns:p14="http://schemas.microsoft.com/office/powerpoint/2010/main" val="332147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D13E5-2BA5-4B4E-BEC3-4DEFCBDBE7C2}"/>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4. SCOPE AND APPLICATIONS</a:t>
            </a:r>
          </a:p>
        </p:txBody>
      </p:sp>
      <p:sp>
        <p:nvSpPr>
          <p:cNvPr id="3" name="Content Placeholder 2">
            <a:extLst>
              <a:ext uri="{FF2B5EF4-FFF2-40B4-BE49-F238E27FC236}">
                <a16:creationId xmlns:a16="http://schemas.microsoft.com/office/drawing/2014/main" id="{C9F5D656-5017-45C3-A307-B54DECB43129}"/>
              </a:ext>
            </a:extLst>
          </p:cNvPr>
          <p:cNvSpPr>
            <a:spLocks noGrp="1"/>
          </p:cNvSpPr>
          <p:nvPr>
            <p:ph idx="1"/>
          </p:nvPr>
        </p:nvSpPr>
        <p:spPr>
          <a:xfrm>
            <a:off x="838200" y="1381742"/>
            <a:ext cx="10515600" cy="4351338"/>
          </a:xfrm>
        </p:spPr>
        <p:txBody>
          <a:bodyPr>
            <a:normAutofit/>
          </a:bodyPr>
          <a:lstStyle/>
          <a:p>
            <a:pPr lvl="0"/>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To bridge communication between financial investors and industries.</a:t>
            </a:r>
          </a:p>
          <a:p>
            <a:pPr lvl="0"/>
            <a:r>
              <a:rPr lang="en-US" dirty="0">
                <a:latin typeface="Times New Roman" panose="02020603050405020304" pitchFamily="18" charset="0"/>
                <a:cs typeface="Times New Roman" panose="02020603050405020304" pitchFamily="18" charset="0"/>
              </a:rPr>
              <a:t>To assist the investors to make a sensible decision through analysis of data.</a:t>
            </a:r>
          </a:p>
          <a:p>
            <a:pPr lvl="0"/>
            <a:r>
              <a:rPr lang="en-US" dirty="0">
                <a:latin typeface="Times New Roman" panose="02020603050405020304" pitchFamily="18" charset="0"/>
                <a:cs typeface="Times New Roman" panose="02020603050405020304" pitchFamily="18" charset="0"/>
              </a:rPr>
              <a:t>To assist people to make decision for profitable investments.</a:t>
            </a:r>
          </a:p>
        </p:txBody>
      </p:sp>
    </p:spTree>
    <p:extLst>
      <p:ext uri="{BB962C8B-B14F-4D97-AF65-F5344CB8AC3E}">
        <p14:creationId xmlns:p14="http://schemas.microsoft.com/office/powerpoint/2010/main" val="588975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3DF82-5ED9-4885-9B71-CF222E969196}"/>
              </a:ext>
            </a:extLst>
          </p:cNvPr>
          <p:cNvSpPr>
            <a:spLocks noGrp="1"/>
          </p:cNvSpPr>
          <p:nvPr>
            <p:ph type="title"/>
          </p:nvPr>
        </p:nvSpPr>
        <p:spPr>
          <a:xfrm>
            <a:off x="838200" y="0"/>
            <a:ext cx="10515600" cy="1646238"/>
          </a:xfrm>
        </p:spPr>
        <p:txBody>
          <a:bodyPr>
            <a:normAutofit/>
          </a:bodyPr>
          <a:lstStyle/>
          <a:p>
            <a:pPr algn="ctr"/>
            <a:r>
              <a:rPr lang="en-US" sz="2800" b="1" dirty="0">
                <a:latin typeface="Times New Roman" panose="02020603050405020304" pitchFamily="18" charset="0"/>
                <a:cs typeface="Times New Roman" panose="02020603050405020304" pitchFamily="18" charset="0"/>
              </a:rPr>
              <a:t>5. EXISTING SYSTEMS</a:t>
            </a:r>
          </a:p>
        </p:txBody>
      </p:sp>
      <p:sp>
        <p:nvSpPr>
          <p:cNvPr id="3" name="Content Placeholder 2">
            <a:extLst>
              <a:ext uri="{FF2B5EF4-FFF2-40B4-BE49-F238E27FC236}">
                <a16:creationId xmlns:a16="http://schemas.microsoft.com/office/drawing/2014/main" id="{1049F64F-5CCC-4597-99AD-43EE255294AB}"/>
              </a:ext>
            </a:extLst>
          </p:cNvPr>
          <p:cNvSpPr>
            <a:spLocks noGrp="1"/>
          </p:cNvSpPr>
          <p:nvPr>
            <p:ph idx="1"/>
          </p:nvPr>
        </p:nvSpPr>
        <p:spPr>
          <a:xfrm>
            <a:off x="838200" y="1646238"/>
            <a:ext cx="10515600" cy="4530725"/>
          </a:xfrm>
        </p:spPr>
        <p:txBody>
          <a:bodyPr>
            <a:normAutofit/>
          </a:bodyPr>
          <a:lstStyle/>
          <a:p>
            <a:r>
              <a:rPr lang="en-US" b="1" dirty="0" err="1">
                <a:latin typeface="Times New Roman" panose="02020603050405020304" pitchFamily="18" charset="0"/>
                <a:cs typeface="Times New Roman" panose="02020603050405020304" pitchFamily="18" charset="0"/>
              </a:rPr>
              <a:t>QuantConnect</a:t>
            </a:r>
            <a:r>
              <a:rPr lang="en-US" dirty="0">
                <a:latin typeface="Times New Roman" panose="02020603050405020304" pitchFamily="18" charset="0"/>
                <a:cs typeface="Times New Roman" panose="02020603050405020304" pitchFamily="18" charset="0"/>
              </a:rPr>
              <a:t> - An algorithmic trading platform that allows users to create and back test trading strategies </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MetaTrader5</a:t>
            </a:r>
            <a:r>
              <a:rPr lang="en-US" dirty="0">
                <a:latin typeface="Times New Roman" panose="02020603050405020304" pitchFamily="18" charset="0"/>
                <a:cs typeface="Times New Roman" panose="02020603050405020304" pitchFamily="18" charset="0"/>
              </a:rPr>
              <a:t> - A popular trading platform offering tools for technical analysis and automated trading strategies that primarily focused on technical analysis</a:t>
            </a:r>
          </a:p>
          <a:p>
            <a:r>
              <a:rPr lang="en-US" b="1" dirty="0" err="1">
                <a:latin typeface="Times New Roman" panose="02020603050405020304" pitchFamily="18" charset="0"/>
                <a:cs typeface="Times New Roman" panose="02020603050405020304" pitchFamily="18" charset="0"/>
              </a:rPr>
              <a:t>AlphaSense</a:t>
            </a:r>
            <a:r>
              <a:rPr lang="en-US" dirty="0">
                <a:latin typeface="Times New Roman" panose="02020603050405020304" pitchFamily="18" charset="0"/>
                <a:cs typeface="Times New Roman" panose="02020603050405020304" pitchFamily="18" charset="0"/>
              </a:rPr>
              <a:t> - An AI-powered market intelligence platform that aggregates and analyzes financial data, news, and research reports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1024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7756F-C26C-4983-8A9E-262C5EC6DA0D}"/>
              </a:ext>
            </a:extLst>
          </p:cNvPr>
          <p:cNvSpPr>
            <a:spLocks noGrp="1"/>
          </p:cNvSpPr>
          <p:nvPr>
            <p:ph type="title"/>
          </p:nvPr>
        </p:nvSpPr>
        <p:spPr>
          <a:xfrm>
            <a:off x="838200" y="71719"/>
            <a:ext cx="10515600" cy="1846728"/>
          </a:xfrm>
        </p:spPr>
        <p:txBody>
          <a:bodyPr>
            <a:normAutofit/>
          </a:bodyPr>
          <a:lstStyle/>
          <a:p>
            <a:pPr algn="ctr"/>
            <a:r>
              <a:rPr lang="en-US" sz="2600" b="1" dirty="0">
                <a:latin typeface="Times New Roman" panose="02020603050405020304" pitchFamily="18" charset="0"/>
                <a:cs typeface="Times New Roman" panose="02020603050405020304" pitchFamily="18" charset="0"/>
              </a:rPr>
              <a:t>5.1</a:t>
            </a: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LIMITATIONS OF EXISTING SYSTEMS</a:t>
            </a:r>
          </a:p>
        </p:txBody>
      </p:sp>
      <p:sp>
        <p:nvSpPr>
          <p:cNvPr id="3" name="Content Placeholder 2">
            <a:extLst>
              <a:ext uri="{FF2B5EF4-FFF2-40B4-BE49-F238E27FC236}">
                <a16:creationId xmlns:a16="http://schemas.microsoft.com/office/drawing/2014/main" id="{DE85500C-0F3C-4CC2-96DC-D43035F7D252}"/>
              </a:ext>
            </a:extLst>
          </p:cNvPr>
          <p:cNvSpPr>
            <a:spLocks noGrp="1"/>
          </p:cNvSpPr>
          <p:nvPr>
            <p:ph idx="1"/>
          </p:nvPr>
        </p:nvSpPr>
        <p:spPr>
          <a:xfrm>
            <a:off x="838200" y="1936423"/>
            <a:ext cx="10515600" cy="4401951"/>
          </a:xfrm>
        </p:spPr>
        <p:txBody>
          <a:bodyPr>
            <a:normAutofit/>
          </a:bodyPr>
          <a:lstStyle/>
          <a:p>
            <a:pPr lvl="0"/>
            <a:r>
              <a:rPr lang="en-US" dirty="0">
                <a:latin typeface="Times New Roman" panose="02020603050405020304" pitchFamily="18" charset="0"/>
                <a:cs typeface="Times New Roman" panose="02020603050405020304" pitchFamily="18" charset="0"/>
              </a:rPr>
              <a:t>Many platforms require advanced programming knowledge and have steep learning curves, making them less accessible to beginner users.</a:t>
            </a:r>
          </a:p>
          <a:p>
            <a:r>
              <a:rPr lang="en-US" dirty="0">
                <a:latin typeface="Times New Roman" panose="02020603050405020304" pitchFamily="18" charset="0"/>
                <a:cs typeface="Times New Roman" panose="02020603050405020304" pitchFamily="18" charset="0"/>
              </a:rPr>
              <a:t>Most tools focus primarily on technical analysis and do not natively support the integration of sentiment analysis from news and social media, limiting the comprehensiveness of predictions.</a:t>
            </a:r>
          </a:p>
          <a:p>
            <a:pPr lvl="0"/>
            <a:r>
              <a:rPr lang="en-US" dirty="0">
                <a:latin typeface="Times New Roman" panose="02020603050405020304" pitchFamily="18" charset="0"/>
                <a:cs typeface="Times New Roman" panose="02020603050405020304" pitchFamily="18" charset="0"/>
              </a:rPr>
              <a:t>Advanced platforms like </a:t>
            </a:r>
            <a:r>
              <a:rPr lang="en-US" dirty="0" err="1">
                <a:latin typeface="Times New Roman" panose="02020603050405020304" pitchFamily="18" charset="0"/>
                <a:cs typeface="Times New Roman" panose="02020603050405020304" pitchFamily="18" charset="0"/>
              </a:rPr>
              <a:t>AlphaSense</a:t>
            </a:r>
            <a:r>
              <a:rPr lang="en-US" dirty="0">
                <a:latin typeface="Times New Roman" panose="02020603050405020304" pitchFamily="18" charset="0"/>
                <a:cs typeface="Times New Roman" panose="02020603050405020304" pitchFamily="18" charset="0"/>
              </a:rPr>
              <a:t> have high subscription fees, which can be prohibitive for individual investors or small teams.</a:t>
            </a:r>
          </a:p>
        </p:txBody>
      </p:sp>
    </p:spTree>
    <p:extLst>
      <p:ext uri="{BB962C8B-B14F-4D97-AF65-F5344CB8AC3E}">
        <p14:creationId xmlns:p14="http://schemas.microsoft.com/office/powerpoint/2010/main" val="3622204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DB024-4E83-4D1B-84B7-66D07C1E5997}"/>
              </a:ext>
            </a:extLst>
          </p:cNvPr>
          <p:cNvSpPr>
            <a:spLocks noGrp="1"/>
          </p:cNvSpPr>
          <p:nvPr>
            <p:ph type="title"/>
          </p:nvPr>
        </p:nvSpPr>
        <p:spPr>
          <a:xfrm>
            <a:off x="838200" y="-98611"/>
            <a:ext cx="10515600" cy="1801905"/>
          </a:xfrm>
        </p:spPr>
        <p:txBody>
          <a:bodyPr>
            <a:normAutofit/>
          </a:bodyPr>
          <a:lstStyle/>
          <a:p>
            <a:pPr algn="ctr"/>
            <a:r>
              <a:rPr lang="en-US" sz="2800" b="1" dirty="0">
                <a:latin typeface="Times New Roman" panose="02020603050405020304" pitchFamily="18" charset="0"/>
                <a:cs typeface="Times New Roman" panose="02020603050405020304" pitchFamily="18" charset="0"/>
              </a:rPr>
              <a:t>6.  SOLUTION PROPOSED BY OUR SYSTEM</a:t>
            </a:r>
          </a:p>
        </p:txBody>
      </p:sp>
      <p:sp>
        <p:nvSpPr>
          <p:cNvPr id="3" name="Content Placeholder 2">
            <a:extLst>
              <a:ext uri="{FF2B5EF4-FFF2-40B4-BE49-F238E27FC236}">
                <a16:creationId xmlns:a16="http://schemas.microsoft.com/office/drawing/2014/main" id="{F259E69C-E21F-42F2-8349-DB22BBEC8C6D}"/>
              </a:ext>
            </a:extLst>
          </p:cNvPr>
          <p:cNvSpPr>
            <a:spLocks noGrp="1"/>
          </p:cNvSpPr>
          <p:nvPr>
            <p:ph idx="1"/>
          </p:nvPr>
        </p:nvSpPr>
        <p:spPr>
          <a:xfrm>
            <a:off x="838200" y="1079862"/>
            <a:ext cx="10515600" cy="5640251"/>
          </a:xfrm>
        </p:spPr>
        <p:txBody>
          <a:bodyPr>
            <a:normAutofit/>
          </a:bodyPr>
          <a:lstStyle/>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project uses the LSTM algorithm, which excels in stock price forecasting due to its ability to handle time series data and avoid short memory issues</a:t>
            </a:r>
          </a:p>
          <a:p>
            <a:r>
              <a:rPr lang="en-US" dirty="0">
                <a:latin typeface="Times New Roman" panose="02020603050405020304" pitchFamily="18" charset="0"/>
                <a:cs typeface="Times New Roman" panose="02020603050405020304" pitchFamily="18" charset="0"/>
              </a:rPr>
              <a:t>Our system incorporates sentiment analysis from news and social media to further enhance prediction reliability.</a:t>
            </a:r>
          </a:p>
          <a:p>
            <a:r>
              <a:rPr lang="en-US" dirty="0">
                <a:latin typeface="Times New Roman" panose="02020603050405020304" pitchFamily="18" charset="0"/>
                <a:cs typeface="Times New Roman" panose="02020603050405020304" pitchFamily="18" charset="0"/>
              </a:rPr>
              <a:t>By combining LSTM with sentiment analysis, our system aims to deliver superior accuracy in predicting stock values</a:t>
            </a:r>
          </a:p>
          <a:p>
            <a:r>
              <a:rPr lang="en-US" dirty="0">
                <a:latin typeface="Times New Roman" panose="02020603050405020304" pitchFamily="18" charset="0"/>
                <a:cs typeface="Times New Roman" panose="02020603050405020304" pitchFamily="18" charset="0"/>
              </a:rPr>
              <a:t>Using widely known programming languages, frameworks, open-source libraries and tools keeps costs low, makes the solution more accessible to broader audience, individual users and small teams.</a:t>
            </a:r>
          </a:p>
        </p:txBody>
      </p:sp>
    </p:spTree>
    <p:extLst>
      <p:ext uri="{BB962C8B-B14F-4D97-AF65-F5344CB8AC3E}">
        <p14:creationId xmlns:p14="http://schemas.microsoft.com/office/powerpoint/2010/main" val="1760453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2139</TotalTime>
  <Words>933</Words>
  <Application>Microsoft Office PowerPoint</Application>
  <PresentationFormat>Widescreen</PresentationFormat>
  <Paragraphs>113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Symbol</vt:lpstr>
      <vt:lpstr>Times New Roman</vt:lpstr>
      <vt:lpstr>Wingdings</vt:lpstr>
      <vt:lpstr>Office Theme</vt:lpstr>
      <vt:lpstr>Tribhuvan University  Institute Of Engineering Kalimati, Kathmandu    </vt:lpstr>
      <vt:lpstr>SLIDE OVERVIEW</vt:lpstr>
      <vt:lpstr>1. INTRODUCTION</vt:lpstr>
      <vt:lpstr>2. PROBLEM STATEMENTS</vt:lpstr>
      <vt:lpstr>3. OBJECTIVES</vt:lpstr>
      <vt:lpstr>4. SCOPE AND APPLICATIONS</vt:lpstr>
      <vt:lpstr>5. EXISTING SYSTEMS</vt:lpstr>
      <vt:lpstr>5.1 LIMITATIONS OF EXISTING SYSTEMS</vt:lpstr>
      <vt:lpstr>6.  SOLUTION PROPOSED BY OUR SYSTEM</vt:lpstr>
      <vt:lpstr>7. METHODOLOGY</vt:lpstr>
      <vt:lpstr>8. BLOCK DIAGRAM</vt:lpstr>
      <vt:lpstr>9. ALGORITHMS</vt:lpstr>
      <vt:lpstr>PowerPoint Presentation</vt:lpstr>
      <vt:lpstr>PowerPoint Presentation</vt:lpstr>
      <vt:lpstr>10. FLOWCHART</vt:lpstr>
      <vt:lpstr>11. TOOLS TO BE USED</vt:lpstr>
      <vt:lpstr>12. EXPECTED 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Tribhuvan University  Institute Of Engineering</dc:title>
  <dc:creator>Nikesh Bhattarai</dc:creator>
  <cp:lastModifiedBy>Bishranta Regmi</cp:lastModifiedBy>
  <cp:revision>172</cp:revision>
  <dcterms:created xsi:type="dcterms:W3CDTF">2023-06-24T16:47:54Z</dcterms:created>
  <dcterms:modified xsi:type="dcterms:W3CDTF">2024-05-21T01:47:46Z</dcterms:modified>
</cp:coreProperties>
</file>