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7" r:id="rId4"/>
    <p:sldId id="259" r:id="rId5"/>
    <p:sldId id="268" r:id="rId6"/>
    <p:sldId id="269" r:id="rId7"/>
    <p:sldId id="260" r:id="rId8"/>
    <p:sldId id="261" r:id="rId9"/>
    <p:sldId id="270" r:id="rId10"/>
    <p:sldId id="262" r:id="rId11"/>
    <p:sldId id="263"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4B659-FD2C-3EEE-26F2-2830D1A5B8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71AF668-E0F0-5DB8-D15D-4DE2FCF75C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E4F391B-6BCA-F1C1-BFAC-38BD0C35C6CC}"/>
              </a:ext>
            </a:extLst>
          </p:cNvPr>
          <p:cNvSpPr>
            <a:spLocks noGrp="1"/>
          </p:cNvSpPr>
          <p:nvPr>
            <p:ph type="dt" sz="half" idx="10"/>
          </p:nvPr>
        </p:nvSpPr>
        <p:spPr/>
        <p:txBody>
          <a:bodyPr/>
          <a:lstStyle/>
          <a:p>
            <a:fld id="{983889FC-F9ED-4E0C-94EA-76B5AF115EF3}" type="datetimeFigureOut">
              <a:rPr lang="en-IN" smtClean="0"/>
              <a:t>11-08-2022</a:t>
            </a:fld>
            <a:endParaRPr lang="en-IN"/>
          </a:p>
        </p:txBody>
      </p:sp>
      <p:sp>
        <p:nvSpPr>
          <p:cNvPr id="5" name="Footer Placeholder 4">
            <a:extLst>
              <a:ext uri="{FF2B5EF4-FFF2-40B4-BE49-F238E27FC236}">
                <a16:creationId xmlns:a16="http://schemas.microsoft.com/office/drawing/2014/main" id="{644BF111-7EE7-476B-7474-5CDF476C20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E67F4C-DCDD-3B8D-E8F2-55A2F1308836}"/>
              </a:ext>
            </a:extLst>
          </p:cNvPr>
          <p:cNvSpPr>
            <a:spLocks noGrp="1"/>
          </p:cNvSpPr>
          <p:nvPr>
            <p:ph type="sldNum" sz="quarter" idx="12"/>
          </p:nvPr>
        </p:nvSpPr>
        <p:spPr/>
        <p:txBody>
          <a:bodyPr/>
          <a:lstStyle/>
          <a:p>
            <a:fld id="{FB4B55E0-9333-4932-9EE9-497E60183B33}" type="slidenum">
              <a:rPr lang="en-IN" smtClean="0"/>
              <a:t>‹#›</a:t>
            </a:fld>
            <a:endParaRPr lang="en-IN"/>
          </a:p>
        </p:txBody>
      </p:sp>
    </p:spTree>
    <p:extLst>
      <p:ext uri="{BB962C8B-B14F-4D97-AF65-F5344CB8AC3E}">
        <p14:creationId xmlns:p14="http://schemas.microsoft.com/office/powerpoint/2010/main" val="1770490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F7C86-2F55-966A-AF00-C7DB1BF3A16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6E8675-30AE-9554-EDC1-0973060186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C50BBF-EB0B-4CEB-582A-C9920F07793E}"/>
              </a:ext>
            </a:extLst>
          </p:cNvPr>
          <p:cNvSpPr>
            <a:spLocks noGrp="1"/>
          </p:cNvSpPr>
          <p:nvPr>
            <p:ph type="dt" sz="half" idx="10"/>
          </p:nvPr>
        </p:nvSpPr>
        <p:spPr/>
        <p:txBody>
          <a:bodyPr/>
          <a:lstStyle/>
          <a:p>
            <a:fld id="{983889FC-F9ED-4E0C-94EA-76B5AF115EF3}" type="datetimeFigureOut">
              <a:rPr lang="en-IN" smtClean="0"/>
              <a:t>11-08-2022</a:t>
            </a:fld>
            <a:endParaRPr lang="en-IN"/>
          </a:p>
        </p:txBody>
      </p:sp>
      <p:sp>
        <p:nvSpPr>
          <p:cNvPr id="5" name="Footer Placeholder 4">
            <a:extLst>
              <a:ext uri="{FF2B5EF4-FFF2-40B4-BE49-F238E27FC236}">
                <a16:creationId xmlns:a16="http://schemas.microsoft.com/office/drawing/2014/main" id="{48ACAB64-5E7B-CEC4-4DE4-A8F7592495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475BC7-FA38-83C5-CAC2-07ABA68E769A}"/>
              </a:ext>
            </a:extLst>
          </p:cNvPr>
          <p:cNvSpPr>
            <a:spLocks noGrp="1"/>
          </p:cNvSpPr>
          <p:nvPr>
            <p:ph type="sldNum" sz="quarter" idx="12"/>
          </p:nvPr>
        </p:nvSpPr>
        <p:spPr/>
        <p:txBody>
          <a:bodyPr/>
          <a:lstStyle/>
          <a:p>
            <a:fld id="{FB4B55E0-9333-4932-9EE9-497E60183B33}" type="slidenum">
              <a:rPr lang="en-IN" smtClean="0"/>
              <a:t>‹#›</a:t>
            </a:fld>
            <a:endParaRPr lang="en-IN"/>
          </a:p>
        </p:txBody>
      </p:sp>
    </p:spTree>
    <p:extLst>
      <p:ext uri="{BB962C8B-B14F-4D97-AF65-F5344CB8AC3E}">
        <p14:creationId xmlns:p14="http://schemas.microsoft.com/office/powerpoint/2010/main" val="657892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BC08C1-F8E3-4985-301C-D3CEF4D6D2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D18946-A374-90AB-73F4-6FE8530995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5AC10D-341A-A78E-8FBE-E04CF9F383FD}"/>
              </a:ext>
            </a:extLst>
          </p:cNvPr>
          <p:cNvSpPr>
            <a:spLocks noGrp="1"/>
          </p:cNvSpPr>
          <p:nvPr>
            <p:ph type="dt" sz="half" idx="10"/>
          </p:nvPr>
        </p:nvSpPr>
        <p:spPr/>
        <p:txBody>
          <a:bodyPr/>
          <a:lstStyle/>
          <a:p>
            <a:fld id="{983889FC-F9ED-4E0C-94EA-76B5AF115EF3}" type="datetimeFigureOut">
              <a:rPr lang="en-IN" smtClean="0"/>
              <a:t>11-08-2022</a:t>
            </a:fld>
            <a:endParaRPr lang="en-IN"/>
          </a:p>
        </p:txBody>
      </p:sp>
      <p:sp>
        <p:nvSpPr>
          <p:cNvPr id="5" name="Footer Placeholder 4">
            <a:extLst>
              <a:ext uri="{FF2B5EF4-FFF2-40B4-BE49-F238E27FC236}">
                <a16:creationId xmlns:a16="http://schemas.microsoft.com/office/drawing/2014/main" id="{560FA9FD-4C2F-2E39-F43A-E017E515F2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6EAC18-54CB-3B0B-FE50-786E63AD7E31}"/>
              </a:ext>
            </a:extLst>
          </p:cNvPr>
          <p:cNvSpPr>
            <a:spLocks noGrp="1"/>
          </p:cNvSpPr>
          <p:nvPr>
            <p:ph type="sldNum" sz="quarter" idx="12"/>
          </p:nvPr>
        </p:nvSpPr>
        <p:spPr/>
        <p:txBody>
          <a:bodyPr/>
          <a:lstStyle/>
          <a:p>
            <a:fld id="{FB4B55E0-9333-4932-9EE9-497E60183B33}" type="slidenum">
              <a:rPr lang="en-IN" smtClean="0"/>
              <a:t>‹#›</a:t>
            </a:fld>
            <a:endParaRPr lang="en-IN"/>
          </a:p>
        </p:txBody>
      </p:sp>
    </p:spTree>
    <p:extLst>
      <p:ext uri="{BB962C8B-B14F-4D97-AF65-F5344CB8AC3E}">
        <p14:creationId xmlns:p14="http://schemas.microsoft.com/office/powerpoint/2010/main" val="418399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519E8-E562-5E36-430C-56E3B05334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0243C0-BC3E-71D8-D6A2-8F89DA1D9C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CB4EC0-D490-CA3C-0B3A-A772C2B0AD07}"/>
              </a:ext>
            </a:extLst>
          </p:cNvPr>
          <p:cNvSpPr>
            <a:spLocks noGrp="1"/>
          </p:cNvSpPr>
          <p:nvPr>
            <p:ph type="dt" sz="half" idx="10"/>
          </p:nvPr>
        </p:nvSpPr>
        <p:spPr/>
        <p:txBody>
          <a:bodyPr/>
          <a:lstStyle/>
          <a:p>
            <a:fld id="{983889FC-F9ED-4E0C-94EA-76B5AF115EF3}" type="datetimeFigureOut">
              <a:rPr lang="en-IN" smtClean="0"/>
              <a:t>11-08-2022</a:t>
            </a:fld>
            <a:endParaRPr lang="en-IN"/>
          </a:p>
        </p:txBody>
      </p:sp>
      <p:sp>
        <p:nvSpPr>
          <p:cNvPr id="5" name="Footer Placeholder 4">
            <a:extLst>
              <a:ext uri="{FF2B5EF4-FFF2-40B4-BE49-F238E27FC236}">
                <a16:creationId xmlns:a16="http://schemas.microsoft.com/office/drawing/2014/main" id="{2635BC64-BE49-4B43-BB22-0C20B9ED3E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247397-8F35-A9B0-B324-27744D916D1C}"/>
              </a:ext>
            </a:extLst>
          </p:cNvPr>
          <p:cNvSpPr>
            <a:spLocks noGrp="1"/>
          </p:cNvSpPr>
          <p:nvPr>
            <p:ph type="sldNum" sz="quarter" idx="12"/>
          </p:nvPr>
        </p:nvSpPr>
        <p:spPr/>
        <p:txBody>
          <a:bodyPr/>
          <a:lstStyle/>
          <a:p>
            <a:fld id="{FB4B55E0-9333-4932-9EE9-497E60183B33}" type="slidenum">
              <a:rPr lang="en-IN" smtClean="0"/>
              <a:t>‹#›</a:t>
            </a:fld>
            <a:endParaRPr lang="en-IN"/>
          </a:p>
        </p:txBody>
      </p:sp>
    </p:spTree>
    <p:extLst>
      <p:ext uri="{BB962C8B-B14F-4D97-AF65-F5344CB8AC3E}">
        <p14:creationId xmlns:p14="http://schemas.microsoft.com/office/powerpoint/2010/main" val="2621390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B928D-E305-DDE4-237E-AEFD1D1154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12D9FAA-E0D3-822F-B908-6D45635F5D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BC22D0-F343-2579-583B-0C0C826C8B8B}"/>
              </a:ext>
            </a:extLst>
          </p:cNvPr>
          <p:cNvSpPr>
            <a:spLocks noGrp="1"/>
          </p:cNvSpPr>
          <p:nvPr>
            <p:ph type="dt" sz="half" idx="10"/>
          </p:nvPr>
        </p:nvSpPr>
        <p:spPr/>
        <p:txBody>
          <a:bodyPr/>
          <a:lstStyle/>
          <a:p>
            <a:fld id="{983889FC-F9ED-4E0C-94EA-76B5AF115EF3}" type="datetimeFigureOut">
              <a:rPr lang="en-IN" smtClean="0"/>
              <a:t>11-08-2022</a:t>
            </a:fld>
            <a:endParaRPr lang="en-IN"/>
          </a:p>
        </p:txBody>
      </p:sp>
      <p:sp>
        <p:nvSpPr>
          <p:cNvPr id="5" name="Footer Placeholder 4">
            <a:extLst>
              <a:ext uri="{FF2B5EF4-FFF2-40B4-BE49-F238E27FC236}">
                <a16:creationId xmlns:a16="http://schemas.microsoft.com/office/drawing/2014/main" id="{EFC2ED8F-91C9-A146-AB84-B0E97398F4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A3CB98-49C0-24D6-42CA-2918582EA813}"/>
              </a:ext>
            </a:extLst>
          </p:cNvPr>
          <p:cNvSpPr>
            <a:spLocks noGrp="1"/>
          </p:cNvSpPr>
          <p:nvPr>
            <p:ph type="sldNum" sz="quarter" idx="12"/>
          </p:nvPr>
        </p:nvSpPr>
        <p:spPr/>
        <p:txBody>
          <a:bodyPr/>
          <a:lstStyle/>
          <a:p>
            <a:fld id="{FB4B55E0-9333-4932-9EE9-497E60183B33}" type="slidenum">
              <a:rPr lang="en-IN" smtClean="0"/>
              <a:t>‹#›</a:t>
            </a:fld>
            <a:endParaRPr lang="en-IN"/>
          </a:p>
        </p:txBody>
      </p:sp>
    </p:spTree>
    <p:extLst>
      <p:ext uri="{BB962C8B-B14F-4D97-AF65-F5344CB8AC3E}">
        <p14:creationId xmlns:p14="http://schemas.microsoft.com/office/powerpoint/2010/main" val="3941604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2C556-509D-DF52-1CE8-492F15E9A4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A13858-4A1D-42EC-EF1A-16531DF6D0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7207EF1-3E96-A87E-506A-9EF19B98F5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D6F0323-5F20-B917-05A2-3D31B19D747E}"/>
              </a:ext>
            </a:extLst>
          </p:cNvPr>
          <p:cNvSpPr>
            <a:spLocks noGrp="1"/>
          </p:cNvSpPr>
          <p:nvPr>
            <p:ph type="dt" sz="half" idx="10"/>
          </p:nvPr>
        </p:nvSpPr>
        <p:spPr/>
        <p:txBody>
          <a:bodyPr/>
          <a:lstStyle/>
          <a:p>
            <a:fld id="{983889FC-F9ED-4E0C-94EA-76B5AF115EF3}" type="datetimeFigureOut">
              <a:rPr lang="en-IN" smtClean="0"/>
              <a:t>11-08-2022</a:t>
            </a:fld>
            <a:endParaRPr lang="en-IN"/>
          </a:p>
        </p:txBody>
      </p:sp>
      <p:sp>
        <p:nvSpPr>
          <p:cNvPr id="6" name="Footer Placeholder 5">
            <a:extLst>
              <a:ext uri="{FF2B5EF4-FFF2-40B4-BE49-F238E27FC236}">
                <a16:creationId xmlns:a16="http://schemas.microsoft.com/office/drawing/2014/main" id="{EDCC13E0-7D17-7C5C-7DB5-C59D08218F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A51F7D-2661-13DF-84F6-5906AA00D204}"/>
              </a:ext>
            </a:extLst>
          </p:cNvPr>
          <p:cNvSpPr>
            <a:spLocks noGrp="1"/>
          </p:cNvSpPr>
          <p:nvPr>
            <p:ph type="sldNum" sz="quarter" idx="12"/>
          </p:nvPr>
        </p:nvSpPr>
        <p:spPr/>
        <p:txBody>
          <a:bodyPr/>
          <a:lstStyle/>
          <a:p>
            <a:fld id="{FB4B55E0-9333-4932-9EE9-497E60183B33}" type="slidenum">
              <a:rPr lang="en-IN" smtClean="0"/>
              <a:t>‹#›</a:t>
            </a:fld>
            <a:endParaRPr lang="en-IN"/>
          </a:p>
        </p:txBody>
      </p:sp>
    </p:spTree>
    <p:extLst>
      <p:ext uri="{BB962C8B-B14F-4D97-AF65-F5344CB8AC3E}">
        <p14:creationId xmlns:p14="http://schemas.microsoft.com/office/powerpoint/2010/main" val="2132543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52C1D-10FD-F968-1087-BE29C52390D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8F9D4E-1C32-0849-778A-2CE5CEDAE8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FB7489-E471-B1D2-2EF2-B5766FADD6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CE29DAC-04E0-2DB0-EF34-A63F865831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A626AC-D271-74E5-CFFE-5A12A1911E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9EC3D27-9D61-1CF8-655F-9C6B2629463B}"/>
              </a:ext>
            </a:extLst>
          </p:cNvPr>
          <p:cNvSpPr>
            <a:spLocks noGrp="1"/>
          </p:cNvSpPr>
          <p:nvPr>
            <p:ph type="dt" sz="half" idx="10"/>
          </p:nvPr>
        </p:nvSpPr>
        <p:spPr/>
        <p:txBody>
          <a:bodyPr/>
          <a:lstStyle/>
          <a:p>
            <a:fld id="{983889FC-F9ED-4E0C-94EA-76B5AF115EF3}" type="datetimeFigureOut">
              <a:rPr lang="en-IN" smtClean="0"/>
              <a:t>11-08-2022</a:t>
            </a:fld>
            <a:endParaRPr lang="en-IN"/>
          </a:p>
        </p:txBody>
      </p:sp>
      <p:sp>
        <p:nvSpPr>
          <p:cNvPr id="8" name="Footer Placeholder 7">
            <a:extLst>
              <a:ext uri="{FF2B5EF4-FFF2-40B4-BE49-F238E27FC236}">
                <a16:creationId xmlns:a16="http://schemas.microsoft.com/office/drawing/2014/main" id="{3581FFAA-AA3C-913B-C19D-05CA4AAE36F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F780A18-A2D4-0280-2847-E6B079DB4345}"/>
              </a:ext>
            </a:extLst>
          </p:cNvPr>
          <p:cNvSpPr>
            <a:spLocks noGrp="1"/>
          </p:cNvSpPr>
          <p:nvPr>
            <p:ph type="sldNum" sz="quarter" idx="12"/>
          </p:nvPr>
        </p:nvSpPr>
        <p:spPr/>
        <p:txBody>
          <a:bodyPr/>
          <a:lstStyle/>
          <a:p>
            <a:fld id="{FB4B55E0-9333-4932-9EE9-497E60183B33}" type="slidenum">
              <a:rPr lang="en-IN" smtClean="0"/>
              <a:t>‹#›</a:t>
            </a:fld>
            <a:endParaRPr lang="en-IN"/>
          </a:p>
        </p:txBody>
      </p:sp>
    </p:spTree>
    <p:extLst>
      <p:ext uri="{BB962C8B-B14F-4D97-AF65-F5344CB8AC3E}">
        <p14:creationId xmlns:p14="http://schemas.microsoft.com/office/powerpoint/2010/main" val="3549746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6A96A-F235-54F6-7073-70D81DDF711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8617395-2FFF-94CC-9EF1-F5051DCDDE22}"/>
              </a:ext>
            </a:extLst>
          </p:cNvPr>
          <p:cNvSpPr>
            <a:spLocks noGrp="1"/>
          </p:cNvSpPr>
          <p:nvPr>
            <p:ph type="dt" sz="half" idx="10"/>
          </p:nvPr>
        </p:nvSpPr>
        <p:spPr/>
        <p:txBody>
          <a:bodyPr/>
          <a:lstStyle/>
          <a:p>
            <a:fld id="{983889FC-F9ED-4E0C-94EA-76B5AF115EF3}" type="datetimeFigureOut">
              <a:rPr lang="en-IN" smtClean="0"/>
              <a:t>11-08-2022</a:t>
            </a:fld>
            <a:endParaRPr lang="en-IN"/>
          </a:p>
        </p:txBody>
      </p:sp>
      <p:sp>
        <p:nvSpPr>
          <p:cNvPr id="4" name="Footer Placeholder 3">
            <a:extLst>
              <a:ext uri="{FF2B5EF4-FFF2-40B4-BE49-F238E27FC236}">
                <a16:creationId xmlns:a16="http://schemas.microsoft.com/office/drawing/2014/main" id="{DB901DC6-6AA9-B511-9210-D2392646018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782413C-A5CF-6E2E-821B-94E1423AEF70}"/>
              </a:ext>
            </a:extLst>
          </p:cNvPr>
          <p:cNvSpPr>
            <a:spLocks noGrp="1"/>
          </p:cNvSpPr>
          <p:nvPr>
            <p:ph type="sldNum" sz="quarter" idx="12"/>
          </p:nvPr>
        </p:nvSpPr>
        <p:spPr/>
        <p:txBody>
          <a:bodyPr/>
          <a:lstStyle/>
          <a:p>
            <a:fld id="{FB4B55E0-9333-4932-9EE9-497E60183B33}" type="slidenum">
              <a:rPr lang="en-IN" smtClean="0"/>
              <a:t>‹#›</a:t>
            </a:fld>
            <a:endParaRPr lang="en-IN"/>
          </a:p>
        </p:txBody>
      </p:sp>
    </p:spTree>
    <p:extLst>
      <p:ext uri="{BB962C8B-B14F-4D97-AF65-F5344CB8AC3E}">
        <p14:creationId xmlns:p14="http://schemas.microsoft.com/office/powerpoint/2010/main" val="668153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AE90F4-FE9E-30C5-9D50-8780B4755CE1}"/>
              </a:ext>
            </a:extLst>
          </p:cNvPr>
          <p:cNvSpPr>
            <a:spLocks noGrp="1"/>
          </p:cNvSpPr>
          <p:nvPr>
            <p:ph type="dt" sz="half" idx="10"/>
          </p:nvPr>
        </p:nvSpPr>
        <p:spPr/>
        <p:txBody>
          <a:bodyPr/>
          <a:lstStyle/>
          <a:p>
            <a:fld id="{983889FC-F9ED-4E0C-94EA-76B5AF115EF3}" type="datetimeFigureOut">
              <a:rPr lang="en-IN" smtClean="0"/>
              <a:t>11-08-2022</a:t>
            </a:fld>
            <a:endParaRPr lang="en-IN"/>
          </a:p>
        </p:txBody>
      </p:sp>
      <p:sp>
        <p:nvSpPr>
          <p:cNvPr id="3" name="Footer Placeholder 2">
            <a:extLst>
              <a:ext uri="{FF2B5EF4-FFF2-40B4-BE49-F238E27FC236}">
                <a16:creationId xmlns:a16="http://schemas.microsoft.com/office/drawing/2014/main" id="{6C3EE2C2-FEDB-5BD6-B872-3A0E71DC23D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0EC6E03-1F69-9503-5072-6AD87EE14C7A}"/>
              </a:ext>
            </a:extLst>
          </p:cNvPr>
          <p:cNvSpPr>
            <a:spLocks noGrp="1"/>
          </p:cNvSpPr>
          <p:nvPr>
            <p:ph type="sldNum" sz="quarter" idx="12"/>
          </p:nvPr>
        </p:nvSpPr>
        <p:spPr/>
        <p:txBody>
          <a:bodyPr/>
          <a:lstStyle/>
          <a:p>
            <a:fld id="{FB4B55E0-9333-4932-9EE9-497E60183B33}" type="slidenum">
              <a:rPr lang="en-IN" smtClean="0"/>
              <a:t>‹#›</a:t>
            </a:fld>
            <a:endParaRPr lang="en-IN"/>
          </a:p>
        </p:txBody>
      </p:sp>
    </p:spTree>
    <p:extLst>
      <p:ext uri="{BB962C8B-B14F-4D97-AF65-F5344CB8AC3E}">
        <p14:creationId xmlns:p14="http://schemas.microsoft.com/office/powerpoint/2010/main" val="1375212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7670F-30A9-409E-7729-4FDCE07B6F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D83ABAB-800B-CFF7-6323-B0AE8A1795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B32989D-57D1-CC25-431B-6D07398FE4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E1B39D-11C9-1B5C-08EF-1D68A5393E5F}"/>
              </a:ext>
            </a:extLst>
          </p:cNvPr>
          <p:cNvSpPr>
            <a:spLocks noGrp="1"/>
          </p:cNvSpPr>
          <p:nvPr>
            <p:ph type="dt" sz="half" idx="10"/>
          </p:nvPr>
        </p:nvSpPr>
        <p:spPr/>
        <p:txBody>
          <a:bodyPr/>
          <a:lstStyle/>
          <a:p>
            <a:fld id="{983889FC-F9ED-4E0C-94EA-76B5AF115EF3}" type="datetimeFigureOut">
              <a:rPr lang="en-IN" smtClean="0"/>
              <a:t>11-08-2022</a:t>
            </a:fld>
            <a:endParaRPr lang="en-IN"/>
          </a:p>
        </p:txBody>
      </p:sp>
      <p:sp>
        <p:nvSpPr>
          <p:cNvPr id="6" name="Footer Placeholder 5">
            <a:extLst>
              <a:ext uri="{FF2B5EF4-FFF2-40B4-BE49-F238E27FC236}">
                <a16:creationId xmlns:a16="http://schemas.microsoft.com/office/drawing/2014/main" id="{352812FD-44B9-87C2-0C71-608CDF5F6B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9B8183-0F72-6BEB-F7EC-CDB0FAFF705F}"/>
              </a:ext>
            </a:extLst>
          </p:cNvPr>
          <p:cNvSpPr>
            <a:spLocks noGrp="1"/>
          </p:cNvSpPr>
          <p:nvPr>
            <p:ph type="sldNum" sz="quarter" idx="12"/>
          </p:nvPr>
        </p:nvSpPr>
        <p:spPr/>
        <p:txBody>
          <a:bodyPr/>
          <a:lstStyle/>
          <a:p>
            <a:fld id="{FB4B55E0-9333-4932-9EE9-497E60183B33}" type="slidenum">
              <a:rPr lang="en-IN" smtClean="0"/>
              <a:t>‹#›</a:t>
            </a:fld>
            <a:endParaRPr lang="en-IN"/>
          </a:p>
        </p:txBody>
      </p:sp>
    </p:spTree>
    <p:extLst>
      <p:ext uri="{BB962C8B-B14F-4D97-AF65-F5344CB8AC3E}">
        <p14:creationId xmlns:p14="http://schemas.microsoft.com/office/powerpoint/2010/main" val="930381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29A65-9E70-84D5-BF5B-CC58D38686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4D613CB-6310-90AF-A993-ED7CFDA653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734436-020D-3413-93CB-A0F0D2DB1D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B56EC6-7145-0CEE-7362-E87393F2C8E2}"/>
              </a:ext>
            </a:extLst>
          </p:cNvPr>
          <p:cNvSpPr>
            <a:spLocks noGrp="1"/>
          </p:cNvSpPr>
          <p:nvPr>
            <p:ph type="dt" sz="half" idx="10"/>
          </p:nvPr>
        </p:nvSpPr>
        <p:spPr/>
        <p:txBody>
          <a:bodyPr/>
          <a:lstStyle/>
          <a:p>
            <a:fld id="{983889FC-F9ED-4E0C-94EA-76B5AF115EF3}" type="datetimeFigureOut">
              <a:rPr lang="en-IN" smtClean="0"/>
              <a:t>11-08-2022</a:t>
            </a:fld>
            <a:endParaRPr lang="en-IN"/>
          </a:p>
        </p:txBody>
      </p:sp>
      <p:sp>
        <p:nvSpPr>
          <p:cNvPr id="6" name="Footer Placeholder 5">
            <a:extLst>
              <a:ext uri="{FF2B5EF4-FFF2-40B4-BE49-F238E27FC236}">
                <a16:creationId xmlns:a16="http://schemas.microsoft.com/office/drawing/2014/main" id="{3B5B29EA-179A-046D-6407-AB28C04C23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A276D7-B3BE-ECB6-8481-CC71B96F28D8}"/>
              </a:ext>
            </a:extLst>
          </p:cNvPr>
          <p:cNvSpPr>
            <a:spLocks noGrp="1"/>
          </p:cNvSpPr>
          <p:nvPr>
            <p:ph type="sldNum" sz="quarter" idx="12"/>
          </p:nvPr>
        </p:nvSpPr>
        <p:spPr/>
        <p:txBody>
          <a:bodyPr/>
          <a:lstStyle/>
          <a:p>
            <a:fld id="{FB4B55E0-9333-4932-9EE9-497E60183B33}" type="slidenum">
              <a:rPr lang="en-IN" smtClean="0"/>
              <a:t>‹#›</a:t>
            </a:fld>
            <a:endParaRPr lang="en-IN"/>
          </a:p>
        </p:txBody>
      </p:sp>
    </p:spTree>
    <p:extLst>
      <p:ext uri="{BB962C8B-B14F-4D97-AF65-F5344CB8AC3E}">
        <p14:creationId xmlns:p14="http://schemas.microsoft.com/office/powerpoint/2010/main" val="1320252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84A289-B55D-AA13-05DF-0C6D9A124C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38DBF6-AB02-53E9-8815-DE59B74155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D6C273-1836-87C3-4730-9A4454197C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3889FC-F9ED-4E0C-94EA-76B5AF115EF3}" type="datetimeFigureOut">
              <a:rPr lang="en-IN" smtClean="0"/>
              <a:t>11-08-2022</a:t>
            </a:fld>
            <a:endParaRPr lang="en-IN"/>
          </a:p>
        </p:txBody>
      </p:sp>
      <p:sp>
        <p:nvSpPr>
          <p:cNvPr id="5" name="Footer Placeholder 4">
            <a:extLst>
              <a:ext uri="{FF2B5EF4-FFF2-40B4-BE49-F238E27FC236}">
                <a16:creationId xmlns:a16="http://schemas.microsoft.com/office/drawing/2014/main" id="{9F13480B-9AF4-2845-D0D1-66EF9B1486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C80A63B-B384-D92F-410B-C987B89813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4B55E0-9333-4932-9EE9-497E60183B33}" type="slidenum">
              <a:rPr lang="en-IN" smtClean="0"/>
              <a:t>‹#›</a:t>
            </a:fld>
            <a:endParaRPr lang="en-IN"/>
          </a:p>
        </p:txBody>
      </p:sp>
    </p:spTree>
    <p:extLst>
      <p:ext uri="{BB962C8B-B14F-4D97-AF65-F5344CB8AC3E}">
        <p14:creationId xmlns:p14="http://schemas.microsoft.com/office/powerpoint/2010/main" val="3885623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968282"/>
            <a:ext cx="12188824" cy="4946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8C9049-F127-3927-7CE8-732A8CFE134B}"/>
              </a:ext>
            </a:extLst>
          </p:cNvPr>
          <p:cNvSpPr>
            <a:spLocks noGrp="1"/>
          </p:cNvSpPr>
          <p:nvPr>
            <p:ph type="ctrTitle"/>
          </p:nvPr>
        </p:nvSpPr>
        <p:spPr>
          <a:xfrm>
            <a:off x="795338" y="1566473"/>
            <a:ext cx="10601325" cy="2166723"/>
          </a:xfrm>
        </p:spPr>
        <p:txBody>
          <a:bodyPr>
            <a:normAutofit/>
          </a:bodyPr>
          <a:lstStyle/>
          <a:p>
            <a:r>
              <a:rPr lang="en-IN" sz="6600" b="1" dirty="0"/>
              <a:t>  Restaurant Chatbot</a:t>
            </a:r>
          </a:p>
        </p:txBody>
      </p:sp>
      <p:sp>
        <p:nvSpPr>
          <p:cNvPr id="3" name="Subtitle 2">
            <a:extLst>
              <a:ext uri="{FF2B5EF4-FFF2-40B4-BE49-F238E27FC236}">
                <a16:creationId xmlns:a16="http://schemas.microsoft.com/office/drawing/2014/main" id="{7CABEB8D-3B5E-6855-23E4-3739B41ECCAD}"/>
              </a:ext>
            </a:extLst>
          </p:cNvPr>
          <p:cNvSpPr>
            <a:spLocks noGrp="1"/>
          </p:cNvSpPr>
          <p:nvPr>
            <p:ph type="subTitle" idx="1"/>
          </p:nvPr>
        </p:nvSpPr>
        <p:spPr>
          <a:xfrm>
            <a:off x="795338" y="4092320"/>
            <a:ext cx="10601325" cy="1144884"/>
          </a:xfrm>
        </p:spPr>
        <p:txBody>
          <a:bodyPr>
            <a:normAutofit/>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AIDI - 2000 – APPLIED MACHINE LEARNING</a:t>
            </a:r>
            <a:endParaRPr lang="en-IN" dirty="0"/>
          </a:p>
        </p:txBody>
      </p:sp>
      <p:cxnSp>
        <p:nvCxnSpPr>
          <p:cNvPr id="14" name="Straight Connector 13">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1E4DB5AE-B68D-F6A7-9052-301CCB3F5EC0}"/>
              </a:ext>
            </a:extLst>
          </p:cNvPr>
          <p:cNvSpPr txBox="1">
            <a:spLocks/>
          </p:cNvSpPr>
          <p:nvPr/>
        </p:nvSpPr>
        <p:spPr>
          <a:xfrm>
            <a:off x="8722122" y="5113319"/>
            <a:ext cx="3681272" cy="858706"/>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a:latin typeface="Calibri"/>
                <a:cs typeface="Calibri"/>
              </a:rPr>
              <a:t>Saurav Bisht(100850875)</a:t>
            </a:r>
            <a:endParaRPr lang="en-IN" dirty="0">
              <a:latin typeface="Calibri"/>
              <a:cs typeface="Calibri"/>
            </a:endParaRPr>
          </a:p>
        </p:txBody>
      </p:sp>
    </p:spTree>
    <p:extLst>
      <p:ext uri="{BB962C8B-B14F-4D97-AF65-F5344CB8AC3E}">
        <p14:creationId xmlns:p14="http://schemas.microsoft.com/office/powerpoint/2010/main" val="3832947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213F116-B239-00BF-9298-9B2EECAFAC9C}"/>
              </a:ext>
            </a:extLst>
          </p:cNvPr>
          <p:cNvSpPr>
            <a:spLocks noGrp="1"/>
          </p:cNvSpPr>
          <p:nvPr>
            <p:ph type="title"/>
          </p:nvPr>
        </p:nvSpPr>
        <p:spPr>
          <a:xfrm>
            <a:off x="804672" y="290739"/>
            <a:ext cx="5157216" cy="1344975"/>
          </a:xfrm>
        </p:spPr>
        <p:txBody>
          <a:bodyPr>
            <a:normAutofit/>
          </a:bodyPr>
          <a:lstStyle/>
          <a:p>
            <a:r>
              <a:rPr lang="en-US" sz="4000" b="1" dirty="0">
                <a:ea typeface="+mj-lt"/>
                <a:cs typeface="+mj-lt"/>
              </a:rPr>
              <a:t>Front-End</a:t>
            </a:r>
            <a:endParaRPr lang="en-US" sz="4000" dirty="0">
              <a:ea typeface="+mj-lt"/>
              <a:cs typeface="+mj-lt"/>
            </a:endParaRPr>
          </a:p>
        </p:txBody>
      </p:sp>
      <p:sp>
        <p:nvSpPr>
          <p:cNvPr id="3" name="Content Placeholder 2">
            <a:extLst>
              <a:ext uri="{FF2B5EF4-FFF2-40B4-BE49-F238E27FC236}">
                <a16:creationId xmlns:a16="http://schemas.microsoft.com/office/drawing/2014/main" id="{219C0C36-9AAA-E372-DA8C-BD4A6DBBAF84}"/>
              </a:ext>
            </a:extLst>
          </p:cNvPr>
          <p:cNvSpPr>
            <a:spLocks noGrp="1"/>
          </p:cNvSpPr>
          <p:nvPr>
            <p:ph idx="1"/>
          </p:nvPr>
        </p:nvSpPr>
        <p:spPr>
          <a:xfrm>
            <a:off x="804672" y="1371600"/>
            <a:ext cx="5157216" cy="4523173"/>
          </a:xfrm>
        </p:spPr>
        <p:txBody>
          <a:bodyPr>
            <a:normAutofit lnSpcReduction="10000"/>
          </a:bodyPr>
          <a:lstStyle/>
          <a:p>
            <a:r>
              <a:rPr lang="en-US" sz="2200" dirty="0">
                <a:effectLst/>
                <a:latin typeface="Calibri" panose="020F0502020204030204" pitchFamily="34" charset="0"/>
                <a:ea typeface="Calibri" panose="020F0502020204030204" pitchFamily="34" charset="0"/>
                <a:cs typeface="Times New Roman" panose="02020603050405020304" pitchFamily="18" charset="0"/>
              </a:rPr>
              <a:t>Used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Tkinter</a:t>
            </a:r>
            <a:r>
              <a:rPr lang="en-US" sz="2200" dirty="0">
                <a:effectLst/>
                <a:latin typeface="Calibri" panose="020F0502020204030204" pitchFamily="34" charset="0"/>
                <a:ea typeface="Calibri" panose="020F0502020204030204" pitchFamily="34" charset="0"/>
                <a:cs typeface="Times New Roman" panose="02020603050405020304" pitchFamily="18" charset="0"/>
              </a:rPr>
              <a:t> which is an inbuilt python module to create GUI Applications.</a:t>
            </a:r>
          </a:p>
          <a:p>
            <a:r>
              <a:rPr lang="en-US" sz="2200" dirty="0">
                <a:latin typeface="Calibri" panose="020F0502020204030204" pitchFamily="34" charset="0"/>
                <a:ea typeface="Calibri" panose="020F0502020204030204" pitchFamily="34" charset="0"/>
                <a:cs typeface="Times New Roman" panose="02020603050405020304" pitchFamily="18" charset="0"/>
              </a:rPr>
              <a:t>Different options are added to the UI.</a:t>
            </a:r>
          </a:p>
          <a:p>
            <a:r>
              <a:rPr lang="en-US" sz="2200" dirty="0">
                <a:latin typeface="Calibri" panose="020F0502020204030204" pitchFamily="34" charset="0"/>
                <a:ea typeface="Calibri" panose="020F0502020204030204" pitchFamily="34" charset="0"/>
                <a:cs typeface="Times New Roman" panose="02020603050405020304" pitchFamily="18" charset="0"/>
              </a:rPr>
              <a:t> Users have the following options in the UI.</a:t>
            </a:r>
          </a:p>
          <a:p>
            <a:pPr lvl="1"/>
            <a:r>
              <a:rPr lang="en-US" sz="2200" dirty="0">
                <a:effectLst/>
                <a:latin typeface="Calibri" panose="020F0502020204030204" pitchFamily="34" charset="0"/>
                <a:ea typeface="Calibri" panose="020F0502020204030204" pitchFamily="34" charset="0"/>
                <a:cs typeface="Times New Roman" panose="02020603050405020304" pitchFamily="18" charset="0"/>
              </a:rPr>
              <a:t>File &gt; Clear Chat and Exit.</a:t>
            </a:r>
          </a:p>
          <a:p>
            <a:pPr lvl="1"/>
            <a:r>
              <a:rPr lang="en-US" sz="2200" dirty="0">
                <a:latin typeface="Calibri" panose="020F0502020204030204" pitchFamily="34" charset="0"/>
                <a:ea typeface="Calibri" panose="020F0502020204030204" pitchFamily="34" charset="0"/>
                <a:cs typeface="Times New Roman" panose="02020603050405020304" pitchFamily="18" charset="0"/>
              </a:rPr>
              <a:t>Options &gt; Font and Color Theme.</a:t>
            </a:r>
          </a:p>
          <a:p>
            <a:pPr lvl="1"/>
            <a:r>
              <a:rPr lang="en-US" sz="2200" dirty="0">
                <a:effectLst/>
                <a:latin typeface="Calibri" panose="020F0502020204030204" pitchFamily="34" charset="0"/>
                <a:ea typeface="Calibri" panose="020F0502020204030204" pitchFamily="34" charset="0"/>
                <a:cs typeface="Times New Roman" panose="02020603050405020304" pitchFamily="18" charset="0"/>
              </a:rPr>
              <a:t>Help &gt; About DBot and Developers.</a:t>
            </a:r>
          </a:p>
          <a:p>
            <a:pPr lvl="1"/>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buNone/>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2000" dirty="0">
                <a:latin typeface="Calibri" panose="020F0502020204030204" pitchFamily="34" charset="0"/>
                <a:cs typeface="Times New Roman" panose="02020603050405020304" pitchFamily="18" charset="0"/>
              </a:rPr>
              <a:t>Challenges faced:</a:t>
            </a:r>
          </a:p>
          <a:p>
            <a:pPr marL="0" indent="0">
              <a:buNone/>
            </a:pPr>
            <a:r>
              <a:rPr lang="en-US" sz="2000" dirty="0">
                <a:latin typeface="Calibri" panose="020F0502020204030204" pitchFamily="34" charset="0"/>
                <a:cs typeface="Times New Roman" panose="02020603050405020304" pitchFamily="18" charset="0"/>
              </a:rPr>
              <a:t>Not being able to create executable file for the given interface.</a:t>
            </a:r>
          </a:p>
        </p:txBody>
      </p:sp>
      <p:pic>
        <p:nvPicPr>
          <p:cNvPr id="6" name="Picture 5">
            <a:extLst>
              <a:ext uri="{FF2B5EF4-FFF2-40B4-BE49-F238E27FC236}">
                <a16:creationId xmlns:a16="http://schemas.microsoft.com/office/drawing/2014/main" id="{C0445974-1D79-51B9-1F1C-A26A6B8E6502}"/>
              </a:ext>
            </a:extLst>
          </p:cNvPr>
          <p:cNvPicPr>
            <a:picLocks noChangeAspect="1"/>
          </p:cNvPicPr>
          <p:nvPr/>
        </p:nvPicPr>
        <p:blipFill>
          <a:blip r:embed="rId2"/>
          <a:stretch>
            <a:fillRect/>
          </a:stretch>
        </p:blipFill>
        <p:spPr>
          <a:xfrm>
            <a:off x="6969642" y="688938"/>
            <a:ext cx="4736963" cy="5324675"/>
          </a:xfrm>
          <a:prstGeom prst="rect">
            <a:avLst/>
          </a:prstGeom>
        </p:spPr>
      </p:pic>
    </p:spTree>
    <p:extLst>
      <p:ext uri="{BB962C8B-B14F-4D97-AF65-F5344CB8AC3E}">
        <p14:creationId xmlns:p14="http://schemas.microsoft.com/office/powerpoint/2010/main" val="377891540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5D34CE-52EB-5C8C-4B47-0B9997BA0881}"/>
              </a:ext>
            </a:extLst>
          </p:cNvPr>
          <p:cNvSpPr>
            <a:spLocks noGrp="1"/>
          </p:cNvSpPr>
          <p:nvPr>
            <p:ph type="title"/>
          </p:nvPr>
        </p:nvSpPr>
        <p:spPr>
          <a:xfrm>
            <a:off x="767290" y="1780661"/>
            <a:ext cx="3582073" cy="1463472"/>
          </a:xfrm>
        </p:spPr>
        <p:txBody>
          <a:bodyPr anchor="t">
            <a:normAutofit/>
          </a:bodyPr>
          <a:lstStyle/>
          <a:p>
            <a:r>
              <a:rPr lang="en-US" sz="4800" b="1">
                <a:solidFill>
                  <a:schemeClr val="bg1"/>
                </a:solidFill>
                <a:cs typeface="Calibri Light"/>
              </a:rPr>
              <a:t>Flask API</a:t>
            </a:r>
            <a:endParaRPr lang="en-US" sz="4800" b="1">
              <a:solidFill>
                <a:schemeClr val="bg1"/>
              </a:solidFill>
            </a:endParaRPr>
          </a:p>
        </p:txBody>
      </p:sp>
      <p:grpSp>
        <p:nvGrpSpPr>
          <p:cNvPr id="27" name="Group 26">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8"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9"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5C21F17E-606F-7D2F-22E9-AD44950095D1}"/>
              </a:ext>
            </a:extLst>
          </p:cNvPr>
          <p:cNvSpPr>
            <a:spLocks noGrp="1"/>
          </p:cNvSpPr>
          <p:nvPr>
            <p:ph idx="1"/>
          </p:nvPr>
        </p:nvSpPr>
        <p:spPr>
          <a:xfrm>
            <a:off x="767290" y="3383121"/>
            <a:ext cx="3582072" cy="2793251"/>
          </a:xfrm>
        </p:spPr>
        <p:txBody>
          <a:bodyPr anchor="t">
            <a:normAutofit fontScale="92500" lnSpcReduction="10000"/>
          </a:bodyPr>
          <a:lstStyle/>
          <a:p>
            <a:r>
              <a:rPr lang="en-US" sz="2000" dirty="0">
                <a:solidFill>
                  <a:schemeClr val="bg1"/>
                </a:solidFill>
              </a:rPr>
              <a:t>Get method was used to get response request from the user .</a:t>
            </a:r>
          </a:p>
          <a:p>
            <a:r>
              <a:rPr lang="en-US" sz="2000" dirty="0">
                <a:solidFill>
                  <a:schemeClr val="bg1"/>
                </a:solidFill>
              </a:rPr>
              <a:t>The input is then fed to model to predict the tag.</a:t>
            </a:r>
          </a:p>
          <a:p>
            <a:r>
              <a:rPr lang="en-US" sz="2000" dirty="0">
                <a:solidFill>
                  <a:schemeClr val="bg1"/>
                </a:solidFill>
              </a:rPr>
              <a:t>Further, tag is allowed to match with respect to the response.</a:t>
            </a:r>
          </a:p>
          <a:p>
            <a:r>
              <a:rPr lang="en-US" sz="2000" dirty="0">
                <a:solidFill>
                  <a:schemeClr val="bg1"/>
                </a:solidFill>
              </a:rPr>
              <a:t>The response is returned as a string </a:t>
            </a:r>
          </a:p>
        </p:txBody>
      </p:sp>
      <p:pic>
        <p:nvPicPr>
          <p:cNvPr id="6" name="Picture 5">
            <a:extLst>
              <a:ext uri="{FF2B5EF4-FFF2-40B4-BE49-F238E27FC236}">
                <a16:creationId xmlns:a16="http://schemas.microsoft.com/office/drawing/2014/main" id="{DA82431C-655D-01BB-5E3F-BC1493D470A3}"/>
              </a:ext>
            </a:extLst>
          </p:cNvPr>
          <p:cNvPicPr>
            <a:picLocks noChangeAspect="1"/>
          </p:cNvPicPr>
          <p:nvPr/>
        </p:nvPicPr>
        <p:blipFill>
          <a:blip r:embed="rId2"/>
          <a:stretch>
            <a:fillRect/>
          </a:stretch>
        </p:blipFill>
        <p:spPr>
          <a:xfrm>
            <a:off x="5116652" y="1178019"/>
            <a:ext cx="6642532" cy="3923728"/>
          </a:xfrm>
          <a:prstGeom prst="rect">
            <a:avLst/>
          </a:prstGeom>
        </p:spPr>
      </p:pic>
    </p:spTree>
    <p:extLst>
      <p:ext uri="{BB962C8B-B14F-4D97-AF65-F5344CB8AC3E}">
        <p14:creationId xmlns:p14="http://schemas.microsoft.com/office/powerpoint/2010/main" val="852834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75264E-5115-BE36-343C-BEBE887E1FCF}"/>
              </a:ext>
            </a:extLst>
          </p:cNvPr>
          <p:cNvSpPr>
            <a:spLocks noGrp="1"/>
          </p:cNvSpPr>
          <p:nvPr>
            <p:ph type="title"/>
          </p:nvPr>
        </p:nvSpPr>
        <p:spPr>
          <a:xfrm>
            <a:off x="838200" y="963877"/>
            <a:ext cx="3494362" cy="4930246"/>
          </a:xfrm>
        </p:spPr>
        <p:txBody>
          <a:bodyPr>
            <a:normAutofit/>
          </a:bodyPr>
          <a:lstStyle/>
          <a:p>
            <a:pPr algn="r"/>
            <a:r>
              <a:rPr lang="en-US" sz="4800" b="1" dirty="0">
                <a:cs typeface="Calibri Light"/>
              </a:rPr>
              <a:t>Problems</a:t>
            </a:r>
            <a:endParaRPr lang="en-US" sz="4800" b="1" dirty="0"/>
          </a:p>
        </p:txBody>
      </p:sp>
      <p:cxnSp>
        <p:nvCxnSpPr>
          <p:cNvPr id="17" name="Straight Connector 16">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30FA71D-9906-FC96-DDBF-FDC4F3604FC7}"/>
              </a:ext>
            </a:extLst>
          </p:cNvPr>
          <p:cNvSpPr>
            <a:spLocks noGrp="1"/>
          </p:cNvSpPr>
          <p:nvPr>
            <p:ph idx="1"/>
          </p:nvPr>
        </p:nvSpPr>
        <p:spPr>
          <a:xfrm>
            <a:off x="4976031" y="963877"/>
            <a:ext cx="6377769" cy="4930246"/>
          </a:xfrm>
        </p:spPr>
        <p:txBody>
          <a:bodyPr anchor="ctr">
            <a:normAutofit lnSpcReduction="10000"/>
          </a:bodyPr>
          <a:lstStyle/>
          <a:p>
            <a:r>
              <a:rPr lang="en-US" sz="2400" dirty="0" err="1"/>
              <a:t>Tkinter</a:t>
            </a:r>
            <a:r>
              <a:rPr lang="en-US" sz="2400" dirty="0"/>
              <a:t> interface failed to comprehend the </a:t>
            </a:r>
            <a:r>
              <a:rPr lang="en-US" sz="2400" dirty="0" err="1"/>
              <a:t>nltk</a:t>
            </a:r>
            <a:r>
              <a:rPr lang="en-US" sz="2400" dirty="0"/>
              <a:t> library into its structure giving errors during production of executable file.</a:t>
            </a:r>
          </a:p>
          <a:p>
            <a:endParaRPr lang="en-US" sz="2400" dirty="0"/>
          </a:p>
          <a:p>
            <a:r>
              <a:rPr lang="en-US" sz="2400" dirty="0" err="1"/>
              <a:t>Tensorflow</a:t>
            </a:r>
            <a:r>
              <a:rPr lang="en-US" sz="2400" dirty="0"/>
              <a:t> library was too big to get compressed during deployment stage (Heroku)</a:t>
            </a:r>
          </a:p>
          <a:p>
            <a:endParaRPr lang="en-US" sz="2400" dirty="0"/>
          </a:p>
          <a:p>
            <a:r>
              <a:rPr lang="en-US" sz="2400" dirty="0"/>
              <a:t>Heroku failed to download </a:t>
            </a:r>
            <a:r>
              <a:rPr lang="en-US" sz="2400" dirty="0" err="1"/>
              <a:t>nltk</a:t>
            </a:r>
            <a:r>
              <a:rPr lang="en-US" sz="2400" dirty="0"/>
              <a:t> corpus file during the deployment.</a:t>
            </a:r>
          </a:p>
          <a:p>
            <a:endParaRPr lang="en-US" sz="2400" dirty="0"/>
          </a:p>
          <a:p>
            <a:r>
              <a:rPr lang="en-US" sz="2400" dirty="0"/>
              <a:t>Since chatbot was trained for a set number of rules, thus cannot interpret complex sentences yet</a:t>
            </a:r>
          </a:p>
          <a:p>
            <a:endParaRPr lang="en-US" sz="2400" dirty="0"/>
          </a:p>
        </p:txBody>
      </p:sp>
    </p:spTree>
    <p:extLst>
      <p:ext uri="{BB962C8B-B14F-4D97-AF65-F5344CB8AC3E}">
        <p14:creationId xmlns:p14="http://schemas.microsoft.com/office/powerpoint/2010/main" val="1801313106"/>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Background pattern&#10;&#10;Description automatically generated">
            <a:extLst>
              <a:ext uri="{FF2B5EF4-FFF2-40B4-BE49-F238E27FC236}">
                <a16:creationId xmlns:a16="http://schemas.microsoft.com/office/drawing/2014/main" id="{C72793C5-675F-F3DC-8F99-E2A527D030C1}"/>
              </a:ext>
            </a:extLst>
          </p:cNvPr>
          <p:cNvPicPr>
            <a:picLocks noChangeAspect="1"/>
          </p:cNvPicPr>
          <p:nvPr/>
        </p:nvPicPr>
        <p:blipFill rotWithShape="1">
          <a:blip r:embed="rId2">
            <a:alphaModFix amt="35000"/>
          </a:blip>
          <a:srcRect l="15605" r="3061"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688F9363-CF08-B230-4D62-6103B5201625}"/>
              </a:ext>
            </a:extLst>
          </p:cNvPr>
          <p:cNvSpPr>
            <a:spLocks noGrp="1"/>
          </p:cNvSpPr>
          <p:nvPr>
            <p:ph type="title"/>
          </p:nvPr>
        </p:nvSpPr>
        <p:spPr>
          <a:xfrm>
            <a:off x="838200" y="365125"/>
            <a:ext cx="10515600" cy="1325563"/>
          </a:xfrm>
        </p:spPr>
        <p:txBody>
          <a:bodyPr>
            <a:normAutofit/>
          </a:bodyPr>
          <a:lstStyle/>
          <a:p>
            <a:r>
              <a:rPr lang="en-US" sz="4800" b="1" dirty="0">
                <a:solidFill>
                  <a:srgbClr val="FFFFFF"/>
                </a:solidFill>
                <a:cs typeface="Calibri Light"/>
              </a:rPr>
              <a:t>Conclusion</a:t>
            </a:r>
            <a:endParaRPr lang="en-US" sz="4800" b="1" dirty="0">
              <a:solidFill>
                <a:srgbClr val="FFFFFF"/>
              </a:solidFill>
            </a:endParaRPr>
          </a:p>
        </p:txBody>
      </p:sp>
      <p:sp>
        <p:nvSpPr>
          <p:cNvPr id="4" name="Content Placeholder 3">
            <a:extLst>
              <a:ext uri="{FF2B5EF4-FFF2-40B4-BE49-F238E27FC236}">
                <a16:creationId xmlns:a16="http://schemas.microsoft.com/office/drawing/2014/main" id="{684D948B-7413-ECCC-9F2E-625A6D3F273E}"/>
              </a:ext>
            </a:extLst>
          </p:cNvPr>
          <p:cNvSpPr>
            <a:spLocks noGrp="1"/>
          </p:cNvSpPr>
          <p:nvPr>
            <p:ph idx="1"/>
          </p:nvPr>
        </p:nvSpPr>
        <p:spPr>
          <a:xfrm>
            <a:off x="838200" y="3020244"/>
            <a:ext cx="10515600" cy="4351338"/>
          </a:xfrm>
        </p:spPr>
        <p:txBody>
          <a:bodyPr/>
          <a:lstStyle/>
          <a:p>
            <a:r>
              <a:rPr lang="en-US" dirty="0"/>
              <a:t>Learned to develop a chatbot from scratch using hybrid methodology of Rule based and AI based approach.</a:t>
            </a:r>
          </a:p>
          <a:p>
            <a:r>
              <a:rPr lang="en-US" dirty="0"/>
              <a:t>How to deploy chatbot.</a:t>
            </a:r>
          </a:p>
          <a:p>
            <a:r>
              <a:rPr lang="en-US" dirty="0"/>
              <a:t>How to design and Train Network</a:t>
            </a:r>
          </a:p>
          <a:p>
            <a:r>
              <a:rPr lang="en-US" dirty="0"/>
              <a:t>Html and </a:t>
            </a:r>
            <a:r>
              <a:rPr lang="en-US" dirty="0" err="1"/>
              <a:t>Tkinter</a:t>
            </a:r>
            <a:r>
              <a:rPr lang="en-US" dirty="0"/>
              <a:t> interface design capabilities.</a:t>
            </a:r>
            <a:endParaRPr lang="en-IN" dirty="0"/>
          </a:p>
        </p:txBody>
      </p:sp>
    </p:spTree>
    <p:extLst>
      <p:ext uri="{BB962C8B-B14F-4D97-AF65-F5344CB8AC3E}">
        <p14:creationId xmlns:p14="http://schemas.microsoft.com/office/powerpoint/2010/main" val="941095777"/>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1587599"/>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1712256"/>
            <a:ext cx="12188824" cy="34334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45C04C-814F-39F3-563C-FFFCFE3ECD32}"/>
              </a:ext>
            </a:extLst>
          </p:cNvPr>
          <p:cNvSpPr>
            <a:spLocks noGrp="1"/>
          </p:cNvSpPr>
          <p:nvPr>
            <p:ph type="title"/>
          </p:nvPr>
        </p:nvSpPr>
        <p:spPr>
          <a:xfrm>
            <a:off x="795338" y="1875822"/>
            <a:ext cx="10601325" cy="1857374"/>
          </a:xfrm>
        </p:spPr>
        <p:txBody>
          <a:bodyPr vert="horz" lIns="91440" tIns="45720" rIns="91440" bIns="45720" rtlCol="0" anchor="b">
            <a:normAutofit/>
          </a:bodyPr>
          <a:lstStyle/>
          <a:p>
            <a:pPr algn="ctr"/>
            <a:r>
              <a:rPr lang="en-US" sz="6000" b="1" kern="1200" dirty="0">
                <a:solidFill>
                  <a:schemeClr val="tx1"/>
                </a:solidFill>
                <a:latin typeface="+mj-lt"/>
                <a:ea typeface="+mj-ea"/>
                <a:cs typeface="+mj-cs"/>
              </a:rPr>
              <a:t>Thank You</a:t>
            </a:r>
          </a:p>
        </p:txBody>
      </p:sp>
      <p:cxnSp>
        <p:nvCxnSpPr>
          <p:cNvPr id="13" name="Straight Connector 12">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5270402"/>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54EEF01-190A-468F-A13C-CD98AC1C7D6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3998" y="5123318"/>
            <a:ext cx="9144001" cy="911681"/>
          </a:xfrm>
          <a:prstGeom prst="rect">
            <a:avLst/>
          </a:prstGeom>
          <a:noFill/>
        </p:spPr>
        <p:txBody>
          <a:bodyPr wrap="square" rtlCol="0">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lumMod val="85000"/>
                  <a:lumOff val="15000"/>
                </a:scheme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3722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6405C78F-9B48-4B89-84D5-12F7CD404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E0D429-7C41-77AD-20C6-E2DD559C77B1}"/>
              </a:ext>
            </a:extLst>
          </p:cNvPr>
          <p:cNvSpPr>
            <a:spLocks noGrp="1"/>
          </p:cNvSpPr>
          <p:nvPr>
            <p:ph type="title"/>
          </p:nvPr>
        </p:nvSpPr>
        <p:spPr>
          <a:xfrm>
            <a:off x="463019" y="2064843"/>
            <a:ext cx="3766447" cy="2319753"/>
          </a:xfrm>
        </p:spPr>
        <p:txBody>
          <a:bodyPr>
            <a:normAutofit/>
          </a:bodyPr>
          <a:lstStyle/>
          <a:p>
            <a:pPr algn="ctr"/>
            <a:r>
              <a:rPr lang="en-US" sz="4800" b="1" dirty="0">
                <a:solidFill>
                  <a:schemeClr val="bg1"/>
                </a:solidFill>
                <a:latin typeface="+mn-lt"/>
                <a:ea typeface="+mn-ea"/>
                <a:cs typeface="+mn-cs"/>
              </a:rPr>
              <a:t>Introduction</a:t>
            </a:r>
          </a:p>
        </p:txBody>
      </p:sp>
      <p:sp>
        <p:nvSpPr>
          <p:cNvPr id="10" name="Rectangle 9">
            <a:extLst>
              <a:ext uri="{FF2B5EF4-FFF2-40B4-BE49-F238E27FC236}">
                <a16:creationId xmlns:a16="http://schemas.microsoft.com/office/drawing/2014/main" id="{48A3E10F-DAAD-4752-A6FD-79ED3B1294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2519" y="685801"/>
            <a:ext cx="6970115" cy="5486399"/>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26C785-3A43-7081-AC2F-4BEE8AC84F1C}"/>
              </a:ext>
            </a:extLst>
          </p:cNvPr>
          <p:cNvSpPr>
            <a:spLocks noGrp="1"/>
          </p:cNvSpPr>
          <p:nvPr>
            <p:ph idx="1"/>
          </p:nvPr>
        </p:nvSpPr>
        <p:spPr>
          <a:xfrm>
            <a:off x="4760536" y="801277"/>
            <a:ext cx="6551629" cy="5279011"/>
          </a:xfrm>
        </p:spPr>
        <p:txBody>
          <a:bodyPr anchor="ctr">
            <a:normAutofit/>
          </a:bodyPr>
          <a:lstStyle/>
          <a:p>
            <a:pPr marL="0" indent="0">
              <a:buNone/>
            </a:pPr>
            <a:r>
              <a:rPr lang="en-US" sz="2400" b="1" dirty="0">
                <a:solidFill>
                  <a:schemeClr val="bg1"/>
                </a:solidFill>
              </a:rPr>
              <a:t>What is a chatbot?</a:t>
            </a:r>
          </a:p>
          <a:p>
            <a:pPr marL="0" indent="0">
              <a:buNone/>
            </a:pPr>
            <a:r>
              <a:rPr lang="en-US" sz="2000" dirty="0">
                <a:solidFill>
                  <a:schemeClr val="bg1"/>
                </a:solidFill>
              </a:rPr>
              <a:t>It is a class of bots that existed in the chat platforms and is an intelligent system developed using AI and NLP which can understand human language, process it, and interact back with humans while performing certain tasks</a:t>
            </a:r>
          </a:p>
          <a:p>
            <a:pPr marL="0" indent="0">
              <a:buNone/>
            </a:pPr>
            <a:endParaRPr lang="en-US" sz="1700" dirty="0">
              <a:solidFill>
                <a:schemeClr val="bg1"/>
              </a:solidFill>
            </a:endParaRPr>
          </a:p>
          <a:p>
            <a:pPr marL="0" indent="0">
              <a:buNone/>
            </a:pPr>
            <a:r>
              <a:rPr lang="en-US" sz="2400" b="1" dirty="0">
                <a:solidFill>
                  <a:schemeClr val="bg1"/>
                </a:solidFill>
              </a:rPr>
              <a:t>What is Interesting about chatbots today?</a:t>
            </a:r>
          </a:p>
          <a:p>
            <a:pPr marL="0" indent="0">
              <a:buNone/>
            </a:pPr>
            <a:r>
              <a:rPr lang="en-US" sz="2000" dirty="0">
                <a:solidFill>
                  <a:schemeClr val="bg1"/>
                </a:solidFill>
              </a:rPr>
              <a:t>They have become so humane that we do not feel that we are talking to a machine. It has become that advanced</a:t>
            </a:r>
          </a:p>
          <a:p>
            <a:pPr marL="0" indent="0">
              <a:buNone/>
            </a:pPr>
            <a:endParaRPr lang="en-US" sz="1700" dirty="0">
              <a:solidFill>
                <a:schemeClr val="bg1"/>
              </a:solidFill>
            </a:endParaRPr>
          </a:p>
          <a:p>
            <a:endParaRPr lang="en-US" sz="1700" dirty="0">
              <a:solidFill>
                <a:schemeClr val="bg1"/>
              </a:solidFill>
            </a:endParaRPr>
          </a:p>
        </p:txBody>
      </p:sp>
    </p:spTree>
    <p:extLst>
      <p:ext uri="{BB962C8B-B14F-4D97-AF65-F5344CB8AC3E}">
        <p14:creationId xmlns:p14="http://schemas.microsoft.com/office/powerpoint/2010/main" val="2561565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9E881A4-A468-403A-9941-F8FFD5C68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vintage robot">
            <a:extLst>
              <a:ext uri="{FF2B5EF4-FFF2-40B4-BE49-F238E27FC236}">
                <a16:creationId xmlns:a16="http://schemas.microsoft.com/office/drawing/2014/main" id="{D43773BA-E68A-28C1-4A51-EDC25F320714}"/>
              </a:ext>
            </a:extLst>
          </p:cNvPr>
          <p:cNvPicPr>
            <a:picLocks noChangeAspect="1"/>
          </p:cNvPicPr>
          <p:nvPr/>
        </p:nvPicPr>
        <p:blipFill rotWithShape="1">
          <a:blip r:embed="rId2"/>
          <a:srcRect r="36230"/>
          <a:stretch/>
        </p:blipFill>
        <p:spPr>
          <a:xfrm>
            <a:off x="765840" y="1672139"/>
            <a:ext cx="3220466" cy="3610840"/>
          </a:xfrm>
          <a:prstGeom prst="rect">
            <a:avLst/>
          </a:prstGeom>
        </p:spPr>
      </p:pic>
      <p:sp>
        <p:nvSpPr>
          <p:cNvPr id="16" name="Rectangle 15">
            <a:extLst>
              <a:ext uri="{FF2B5EF4-FFF2-40B4-BE49-F238E27FC236}">
                <a16:creationId xmlns:a16="http://schemas.microsoft.com/office/drawing/2014/main" id="{6F168544-607B-491A-8601-3087D0FCE1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8703" y="1"/>
            <a:ext cx="7423298"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3" name="Content Placeholder 2">
            <a:extLst>
              <a:ext uri="{FF2B5EF4-FFF2-40B4-BE49-F238E27FC236}">
                <a16:creationId xmlns:a16="http://schemas.microsoft.com/office/drawing/2014/main" id="{2A26C785-3A43-7081-AC2F-4BEE8AC84F1C}"/>
              </a:ext>
            </a:extLst>
          </p:cNvPr>
          <p:cNvSpPr>
            <a:spLocks noGrp="1"/>
          </p:cNvSpPr>
          <p:nvPr>
            <p:ph idx="1"/>
          </p:nvPr>
        </p:nvSpPr>
        <p:spPr>
          <a:xfrm>
            <a:off x="5653287" y="778213"/>
            <a:ext cx="5667269" cy="5208344"/>
          </a:xfrm>
        </p:spPr>
        <p:txBody>
          <a:bodyPr anchor="t">
            <a:normAutofit lnSpcReduction="10000"/>
          </a:bodyPr>
          <a:lstStyle/>
          <a:p>
            <a:pPr marL="0" indent="0">
              <a:buNone/>
            </a:pPr>
            <a:r>
              <a:rPr lang="en-US" sz="3000" b="1" dirty="0">
                <a:solidFill>
                  <a:schemeClr val="bg1"/>
                </a:solidFill>
              </a:rPr>
              <a:t>Types of Chatbots</a:t>
            </a:r>
          </a:p>
          <a:p>
            <a:pPr marL="0" indent="0">
              <a:buNone/>
            </a:pPr>
            <a:endParaRPr lang="en-US" sz="2000" dirty="0">
              <a:solidFill>
                <a:schemeClr val="bg1"/>
              </a:solidFill>
            </a:endParaRPr>
          </a:p>
          <a:p>
            <a:r>
              <a:rPr lang="en-US" sz="2500" dirty="0">
                <a:solidFill>
                  <a:schemeClr val="bg1"/>
                </a:solidFill>
              </a:rPr>
              <a:t> Text-Based Chatbots</a:t>
            </a:r>
          </a:p>
          <a:p>
            <a:endParaRPr lang="en-US" sz="2500" dirty="0">
              <a:solidFill>
                <a:schemeClr val="bg1"/>
              </a:solidFill>
            </a:endParaRPr>
          </a:p>
          <a:p>
            <a:r>
              <a:rPr lang="en-US" sz="2500" dirty="0">
                <a:solidFill>
                  <a:schemeClr val="bg1"/>
                </a:solidFill>
              </a:rPr>
              <a:t> Voice-Based Chatbots</a:t>
            </a:r>
          </a:p>
          <a:p>
            <a:endParaRPr lang="en-US" sz="2500" dirty="0">
              <a:solidFill>
                <a:schemeClr val="bg1"/>
              </a:solidFill>
            </a:endParaRPr>
          </a:p>
          <a:p>
            <a:r>
              <a:rPr lang="en-US" sz="2500" dirty="0">
                <a:solidFill>
                  <a:schemeClr val="bg1"/>
                </a:solidFill>
              </a:rPr>
              <a:t> Rule-Based Chatbots(Answers questions based on rules on which it is trained. It can be simple to complex)</a:t>
            </a:r>
          </a:p>
          <a:p>
            <a:endParaRPr lang="en-US" sz="2500" dirty="0">
              <a:solidFill>
                <a:schemeClr val="bg1"/>
              </a:solidFill>
            </a:endParaRPr>
          </a:p>
          <a:p>
            <a:r>
              <a:rPr lang="en-US" sz="2500" dirty="0">
                <a:solidFill>
                  <a:schemeClr val="bg1"/>
                </a:solidFill>
              </a:rPr>
              <a:t> AI-Based Chatbots(Self-Learning Chatbots)</a:t>
            </a:r>
          </a:p>
          <a:p>
            <a:endParaRPr lang="en-US" sz="1400" dirty="0">
              <a:solidFill>
                <a:schemeClr val="bg1"/>
              </a:solidFill>
            </a:endParaRPr>
          </a:p>
        </p:txBody>
      </p:sp>
    </p:spTree>
    <p:extLst>
      <p:ext uri="{BB962C8B-B14F-4D97-AF65-F5344CB8AC3E}">
        <p14:creationId xmlns:p14="http://schemas.microsoft.com/office/powerpoint/2010/main" val="2060690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39" name="Rectangle 1030">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78CF057-2ACB-1F28-BB7E-87485E00A8F0}"/>
              </a:ext>
            </a:extLst>
          </p:cNvPr>
          <p:cNvSpPr>
            <a:spLocks noGrp="1"/>
          </p:cNvSpPr>
          <p:nvPr>
            <p:ph type="title"/>
          </p:nvPr>
        </p:nvSpPr>
        <p:spPr>
          <a:xfrm>
            <a:off x="833002" y="448253"/>
            <a:ext cx="10520702" cy="1325563"/>
          </a:xfrm>
        </p:spPr>
        <p:txBody>
          <a:bodyPr>
            <a:normAutofit/>
          </a:bodyPr>
          <a:lstStyle/>
          <a:p>
            <a:r>
              <a:rPr lang="en-US" b="1">
                <a:cs typeface="Calibri Light"/>
              </a:rPr>
              <a:t>Problem Statement</a:t>
            </a:r>
            <a:endParaRPr lang="en-US" b="1"/>
          </a:p>
        </p:txBody>
      </p:sp>
      <p:sp>
        <p:nvSpPr>
          <p:cNvPr id="3" name="Content Placeholder 2">
            <a:extLst>
              <a:ext uri="{FF2B5EF4-FFF2-40B4-BE49-F238E27FC236}">
                <a16:creationId xmlns:a16="http://schemas.microsoft.com/office/drawing/2014/main" id="{F5D3D9E8-72D9-3484-50C5-E8157D1B62C1}"/>
              </a:ext>
            </a:extLst>
          </p:cNvPr>
          <p:cNvSpPr>
            <a:spLocks noGrp="1"/>
          </p:cNvSpPr>
          <p:nvPr>
            <p:ph idx="1"/>
          </p:nvPr>
        </p:nvSpPr>
        <p:spPr>
          <a:xfrm>
            <a:off x="545690" y="1773817"/>
            <a:ext cx="5899751" cy="4403146"/>
          </a:xfrm>
        </p:spPr>
        <p:txBody>
          <a:bodyPr>
            <a:normAutofit/>
          </a:bodyPr>
          <a:lstStyle/>
          <a:p>
            <a:pPr marL="0" indent="0">
              <a:buNone/>
            </a:pPr>
            <a:r>
              <a:rPr lang="en-US" sz="2200" dirty="0"/>
              <a:t>Considering a scenario where client asked us to develop a chatbot for their Italian fast-food pizza joint.</a:t>
            </a:r>
          </a:p>
          <a:p>
            <a:pPr marL="0" indent="0">
              <a:buNone/>
            </a:pPr>
            <a:endParaRPr lang="en-US" sz="2200" dirty="0"/>
          </a:p>
          <a:p>
            <a:pPr marL="0" indent="0">
              <a:buNone/>
            </a:pPr>
            <a:r>
              <a:rPr lang="en-US" sz="2200" dirty="0"/>
              <a:t>Chatbot must cover most basic aspects of customer support while providing the necessary answers to the user in most humane manner possible.</a:t>
            </a:r>
          </a:p>
          <a:p>
            <a:pPr marL="0" indent="0">
              <a:buNone/>
            </a:pPr>
            <a:endParaRPr lang="en-US" sz="2200" dirty="0"/>
          </a:p>
          <a:p>
            <a:pPr marL="0" indent="0">
              <a:buNone/>
            </a:pPr>
            <a:r>
              <a:rPr lang="en-US" sz="2200" dirty="0"/>
              <a:t>We decided to developed Rule based AI chat bot for the above tasks keeping in mind the simplicity of the chatbot.</a:t>
            </a:r>
          </a:p>
          <a:p>
            <a:endParaRPr lang="en-US" sz="2000" dirty="0"/>
          </a:p>
        </p:txBody>
      </p:sp>
      <p:pic>
        <p:nvPicPr>
          <p:cNvPr id="1026" name="Picture 2" descr="Google's new Captcha can tell you're human from a single click | TechRadar">
            <a:extLst>
              <a:ext uri="{FF2B5EF4-FFF2-40B4-BE49-F238E27FC236}">
                <a16:creationId xmlns:a16="http://schemas.microsoft.com/office/drawing/2014/main" id="{D34F33EE-EA41-F18A-79B4-5BC11462681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50687" y="2665569"/>
            <a:ext cx="4936067" cy="2418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046335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A6988E5-5460-0048-A81E-09086BF77EE4}"/>
              </a:ext>
            </a:extLst>
          </p:cNvPr>
          <p:cNvSpPr>
            <a:spLocks noGrp="1"/>
          </p:cNvSpPr>
          <p:nvPr>
            <p:ph type="title"/>
          </p:nvPr>
        </p:nvSpPr>
        <p:spPr>
          <a:xfrm>
            <a:off x="762001" y="803325"/>
            <a:ext cx="5314536" cy="1325563"/>
          </a:xfrm>
        </p:spPr>
        <p:txBody>
          <a:bodyPr>
            <a:normAutofit/>
          </a:bodyPr>
          <a:lstStyle/>
          <a:p>
            <a:r>
              <a:rPr lang="en-US" b="1"/>
              <a:t>Stages of development</a:t>
            </a:r>
            <a:br>
              <a:rPr lang="en-US" b="1"/>
            </a:br>
            <a:endParaRPr lang="en-US" b="1"/>
          </a:p>
        </p:txBody>
      </p:sp>
      <p:sp>
        <p:nvSpPr>
          <p:cNvPr id="3" name="Content Placeholder 2">
            <a:extLst>
              <a:ext uri="{FF2B5EF4-FFF2-40B4-BE49-F238E27FC236}">
                <a16:creationId xmlns:a16="http://schemas.microsoft.com/office/drawing/2014/main" id="{F5D3D9E8-72D9-3484-50C5-E8157D1B62C1}"/>
              </a:ext>
            </a:extLst>
          </p:cNvPr>
          <p:cNvSpPr>
            <a:spLocks noGrp="1"/>
          </p:cNvSpPr>
          <p:nvPr>
            <p:ph idx="1"/>
          </p:nvPr>
        </p:nvSpPr>
        <p:spPr>
          <a:xfrm>
            <a:off x="762001" y="1821817"/>
            <a:ext cx="5609220" cy="4402001"/>
          </a:xfrm>
        </p:spPr>
        <p:txBody>
          <a:bodyPr anchor="t">
            <a:normAutofit lnSpcReduction="10000"/>
          </a:bodyPr>
          <a:lstStyle/>
          <a:p>
            <a:pPr marL="0" indent="0">
              <a:buNone/>
            </a:pPr>
            <a:r>
              <a:rPr lang="en-US" sz="2200" b="1" dirty="0"/>
              <a:t>The following were the stages of deployment:</a:t>
            </a:r>
          </a:p>
          <a:p>
            <a:endParaRPr lang="en-US" sz="2200" dirty="0"/>
          </a:p>
          <a:p>
            <a:r>
              <a:rPr lang="en-US" sz="2200" dirty="0"/>
              <a:t>Model building</a:t>
            </a:r>
          </a:p>
          <a:p>
            <a:pPr lvl="1"/>
            <a:r>
              <a:rPr lang="en-US" sz="2200" dirty="0"/>
              <a:t>Intents Data</a:t>
            </a:r>
          </a:p>
          <a:p>
            <a:pPr lvl="1"/>
            <a:r>
              <a:rPr lang="en-US" sz="2200" dirty="0"/>
              <a:t>Word Stemming</a:t>
            </a:r>
          </a:p>
          <a:p>
            <a:pPr lvl="1"/>
            <a:r>
              <a:rPr lang="en-US" sz="2200" dirty="0"/>
              <a:t>Bag of Words</a:t>
            </a:r>
          </a:p>
          <a:p>
            <a:pPr lvl="1"/>
            <a:r>
              <a:rPr lang="en-US" sz="2200" dirty="0"/>
              <a:t>Implementing Feed Forward Network</a:t>
            </a:r>
          </a:p>
          <a:p>
            <a:pPr lvl="1"/>
            <a:r>
              <a:rPr lang="en-US" sz="2200" dirty="0"/>
              <a:t>Model Fit and Save</a:t>
            </a:r>
          </a:p>
          <a:p>
            <a:pPr marL="457200" lvl="1" indent="0">
              <a:buNone/>
            </a:pPr>
            <a:endParaRPr lang="en-US" sz="2200" dirty="0"/>
          </a:p>
          <a:p>
            <a:r>
              <a:rPr lang="en-US" sz="2200" dirty="0"/>
              <a:t>Flask API integration</a:t>
            </a:r>
          </a:p>
          <a:p>
            <a:r>
              <a:rPr lang="en-US" sz="2200" dirty="0"/>
              <a:t>Front-end</a:t>
            </a:r>
          </a:p>
          <a:p>
            <a:r>
              <a:rPr lang="en-US" sz="2200" dirty="0"/>
              <a:t>Deployment</a:t>
            </a:r>
          </a:p>
          <a:p>
            <a:pPr marL="0" indent="0">
              <a:buNone/>
            </a:pPr>
            <a:endParaRPr lang="en-US" sz="1300" dirty="0"/>
          </a:p>
        </p:txBody>
      </p:sp>
      <p:sp>
        <p:nvSpPr>
          <p:cNvPr id="2055" name="Freeform: Shape 2054">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57" name="Freeform: Shape 2056">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descr="7 Stages Of App Development: Full Guideline - Inoxoft">
            <a:extLst>
              <a:ext uri="{FF2B5EF4-FFF2-40B4-BE49-F238E27FC236}">
                <a16:creationId xmlns:a16="http://schemas.microsoft.com/office/drawing/2014/main" id="{32317D68-D956-1B9A-E258-309D21B7594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84057" y="1402360"/>
            <a:ext cx="3796790" cy="2278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02575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15587C48-742F-F427-351A-5BADE8F1BDA2}"/>
              </a:ext>
            </a:extLst>
          </p:cNvPr>
          <p:cNvSpPr>
            <a:spLocks noGrp="1"/>
          </p:cNvSpPr>
          <p:nvPr>
            <p:ph type="title"/>
          </p:nvPr>
        </p:nvSpPr>
        <p:spPr>
          <a:xfrm>
            <a:off x="415635" y="934380"/>
            <a:ext cx="3494362" cy="4930246"/>
          </a:xfrm>
        </p:spPr>
        <p:txBody>
          <a:bodyPr>
            <a:normAutofit/>
          </a:bodyPr>
          <a:lstStyle/>
          <a:p>
            <a:pPr algn="r"/>
            <a:r>
              <a:rPr lang="en-US" b="1" dirty="0" err="1">
                <a:cs typeface="Calibri Light"/>
              </a:rPr>
              <a:t>Intents.json</a:t>
            </a:r>
            <a:r>
              <a:rPr lang="en-US" b="1" dirty="0">
                <a:cs typeface="Calibri Light"/>
              </a:rPr>
              <a:t> </a:t>
            </a:r>
            <a:endParaRPr lang="en-US" b="1" dirty="0"/>
          </a:p>
        </p:txBody>
      </p:sp>
      <p:cxnSp>
        <p:nvCxnSpPr>
          <p:cNvPr id="11" name="Straight Connector 10">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5D3D9E8-72D9-3484-50C5-E8157D1B62C1}"/>
              </a:ext>
            </a:extLst>
          </p:cNvPr>
          <p:cNvSpPr>
            <a:spLocks noGrp="1"/>
          </p:cNvSpPr>
          <p:nvPr>
            <p:ph idx="1"/>
          </p:nvPr>
        </p:nvSpPr>
        <p:spPr>
          <a:xfrm>
            <a:off x="4976031" y="442452"/>
            <a:ext cx="6377769" cy="5914103"/>
          </a:xfrm>
        </p:spPr>
        <p:txBody>
          <a:bodyPr anchor="ctr">
            <a:normAutofit/>
          </a:bodyPr>
          <a:lstStyle/>
          <a:p>
            <a:pPr marL="0" indent="0">
              <a:buNone/>
            </a:pPr>
            <a:r>
              <a:rPr lang="en-US" sz="2400" b="1" dirty="0"/>
              <a:t>Creating training data for the chat bot</a:t>
            </a:r>
            <a:endParaRPr lang="en-US" sz="2600" b="1" dirty="0"/>
          </a:p>
          <a:p>
            <a:pPr marL="0" indent="0">
              <a:buNone/>
            </a:pPr>
            <a:endParaRPr lang="en-US" sz="2400" b="1" dirty="0"/>
          </a:p>
          <a:p>
            <a:r>
              <a:rPr lang="en-US" sz="2400" dirty="0"/>
              <a:t>A JSON file allows us to create  a number of messages that a user is likely to input and maps those messages to a respective of answers.</a:t>
            </a:r>
          </a:p>
          <a:p>
            <a:r>
              <a:rPr lang="en-US" sz="2400" dirty="0"/>
              <a:t>With this data we trained a neural network to take a sentence of words and classify it as one of the tags which matches with one of the tag from the </a:t>
            </a:r>
            <a:r>
              <a:rPr lang="en-US" sz="2400" dirty="0" err="1"/>
              <a:t>intents.json</a:t>
            </a:r>
            <a:r>
              <a:rPr lang="en-US" sz="2400" dirty="0"/>
              <a:t> file.</a:t>
            </a:r>
          </a:p>
          <a:p>
            <a:r>
              <a:rPr lang="en-US" sz="2400" dirty="0"/>
              <a:t>These tags and responses will be in respect to the </a:t>
            </a:r>
          </a:p>
          <a:p>
            <a:r>
              <a:rPr lang="en-US" sz="2400" dirty="0"/>
              <a:t>Structure of intents:</a:t>
            </a:r>
          </a:p>
          <a:p>
            <a:pPr lvl="1"/>
            <a:r>
              <a:rPr lang="en-US" sz="2000" dirty="0"/>
              <a:t>Tag</a:t>
            </a:r>
          </a:p>
          <a:p>
            <a:pPr lvl="1"/>
            <a:r>
              <a:rPr lang="en-US" sz="2000" dirty="0"/>
              <a:t>Patterns</a:t>
            </a:r>
          </a:p>
          <a:p>
            <a:pPr lvl="1"/>
            <a:r>
              <a:rPr lang="en-US" sz="2000" dirty="0"/>
              <a:t>Responses</a:t>
            </a:r>
          </a:p>
          <a:p>
            <a:endParaRPr lang="en-US" sz="2400" dirty="0"/>
          </a:p>
        </p:txBody>
      </p:sp>
    </p:spTree>
    <p:extLst>
      <p:ext uri="{BB962C8B-B14F-4D97-AF65-F5344CB8AC3E}">
        <p14:creationId xmlns:p14="http://schemas.microsoft.com/office/powerpoint/2010/main" val="293431767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336BA0B-7CCB-263D-ACDE-909A881F4670}"/>
              </a:ext>
            </a:extLst>
          </p:cNvPr>
          <p:cNvSpPr>
            <a:spLocks noGrp="1"/>
          </p:cNvSpPr>
          <p:nvPr>
            <p:ph type="title"/>
          </p:nvPr>
        </p:nvSpPr>
        <p:spPr>
          <a:xfrm>
            <a:off x="838200" y="3905833"/>
            <a:ext cx="4215063" cy="2398713"/>
          </a:xfrm>
        </p:spPr>
        <p:txBody>
          <a:bodyPr>
            <a:normAutofit/>
          </a:bodyPr>
          <a:lstStyle/>
          <a:p>
            <a:r>
              <a:rPr lang="en-US" b="1" dirty="0">
                <a:cs typeface="Calibri Light"/>
              </a:rPr>
              <a:t>Word Stemming</a:t>
            </a:r>
            <a:endParaRPr lang="en-US" b="1" dirty="0"/>
          </a:p>
        </p:txBody>
      </p:sp>
      <p:pic>
        <p:nvPicPr>
          <p:cNvPr id="6" name="Picture 5">
            <a:extLst>
              <a:ext uri="{FF2B5EF4-FFF2-40B4-BE49-F238E27FC236}">
                <a16:creationId xmlns:a16="http://schemas.microsoft.com/office/drawing/2014/main" id="{4495DA1A-F22E-7ABB-1488-2B1C09031F21}"/>
              </a:ext>
            </a:extLst>
          </p:cNvPr>
          <p:cNvPicPr>
            <a:picLocks noChangeAspect="1"/>
          </p:cNvPicPr>
          <p:nvPr/>
        </p:nvPicPr>
        <p:blipFill>
          <a:blip r:embed="rId2"/>
          <a:stretch>
            <a:fillRect/>
          </a:stretch>
        </p:blipFill>
        <p:spPr>
          <a:xfrm>
            <a:off x="1158955" y="1154859"/>
            <a:ext cx="9875259" cy="1266469"/>
          </a:xfrm>
          <a:prstGeom prst="rect">
            <a:avLst/>
          </a:prstGeom>
        </p:spPr>
      </p:pic>
      <p:sp>
        <p:nvSpPr>
          <p:cNvPr id="3" name="Content Placeholder 2">
            <a:extLst>
              <a:ext uri="{FF2B5EF4-FFF2-40B4-BE49-F238E27FC236}">
                <a16:creationId xmlns:a16="http://schemas.microsoft.com/office/drawing/2014/main" id="{168B383D-0478-2A31-D0CD-D30947B3AC7E}"/>
              </a:ext>
            </a:extLst>
          </p:cNvPr>
          <p:cNvSpPr>
            <a:spLocks noGrp="1"/>
          </p:cNvSpPr>
          <p:nvPr>
            <p:ph idx="1"/>
          </p:nvPr>
        </p:nvSpPr>
        <p:spPr>
          <a:xfrm>
            <a:off x="5472298" y="4105677"/>
            <a:ext cx="6300666" cy="2649083"/>
          </a:xfrm>
        </p:spPr>
        <p:txBody>
          <a:bodyPr anchor="ctr">
            <a:normAutofit/>
          </a:bodyPr>
          <a:lstStyle/>
          <a:p>
            <a:r>
              <a:rPr lang="en-US" sz="2200" dirty="0"/>
              <a:t>Stemming means to find the root of the word. Example: “happening”, “happened” can be interpreted as “happen”.</a:t>
            </a:r>
          </a:p>
          <a:p>
            <a:r>
              <a:rPr lang="en-US" sz="2200" dirty="0"/>
              <a:t>The aim of stemming is to reduce the overall vocabulary of the model</a:t>
            </a:r>
          </a:p>
          <a:p>
            <a:r>
              <a:rPr lang="en-US" sz="2200" dirty="0"/>
              <a:t>The above code simply creates a list of stemmed words and sort it into ascending order</a:t>
            </a:r>
          </a:p>
          <a:p>
            <a:endParaRPr lang="en-US" sz="1700" dirty="0"/>
          </a:p>
        </p:txBody>
      </p:sp>
    </p:spTree>
    <p:extLst>
      <p:ext uri="{BB962C8B-B14F-4D97-AF65-F5344CB8AC3E}">
        <p14:creationId xmlns:p14="http://schemas.microsoft.com/office/powerpoint/2010/main" val="3315442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6BB5FD0-8BA1-9988-2913-5F747A036BB7}"/>
              </a:ext>
            </a:extLst>
          </p:cNvPr>
          <p:cNvSpPr>
            <a:spLocks noGrp="1"/>
          </p:cNvSpPr>
          <p:nvPr>
            <p:ph type="title"/>
          </p:nvPr>
        </p:nvSpPr>
        <p:spPr>
          <a:xfrm>
            <a:off x="804672" y="640263"/>
            <a:ext cx="5157216" cy="1344975"/>
          </a:xfrm>
        </p:spPr>
        <p:txBody>
          <a:bodyPr vert="horz" lIns="91440" tIns="45720" rIns="91440" bIns="45720" rtlCol="0">
            <a:normAutofit/>
          </a:bodyPr>
          <a:lstStyle/>
          <a:p>
            <a:r>
              <a:rPr lang="en-US" sz="4000" b="1" kern="1200">
                <a:latin typeface="+mj-lt"/>
                <a:ea typeface="+mj-ea"/>
                <a:cs typeface="+mj-cs"/>
              </a:rPr>
              <a:t>Bag of words</a:t>
            </a:r>
            <a:endParaRPr lang="en-US" sz="4000" kern="1200">
              <a:latin typeface="+mj-lt"/>
              <a:ea typeface="+mj-ea"/>
              <a:cs typeface="+mj-cs"/>
            </a:endParaRPr>
          </a:p>
        </p:txBody>
      </p:sp>
      <p:sp>
        <p:nvSpPr>
          <p:cNvPr id="3" name="Content Placeholder 2">
            <a:extLst>
              <a:ext uri="{FF2B5EF4-FFF2-40B4-BE49-F238E27FC236}">
                <a16:creationId xmlns:a16="http://schemas.microsoft.com/office/drawing/2014/main" id="{20868BB3-D678-5BD2-276D-C162E9F3726B}"/>
              </a:ext>
            </a:extLst>
          </p:cNvPr>
          <p:cNvSpPr>
            <a:spLocks noGrp="1"/>
          </p:cNvSpPr>
          <p:nvPr>
            <p:ph idx="1"/>
          </p:nvPr>
        </p:nvSpPr>
        <p:spPr>
          <a:xfrm>
            <a:off x="804672" y="1784555"/>
            <a:ext cx="5157216" cy="4433182"/>
          </a:xfrm>
        </p:spPr>
        <p:txBody>
          <a:bodyPr vert="horz" lIns="91440" tIns="45720" rIns="91440" bIns="45720" rtlCol="0">
            <a:normAutofit/>
          </a:bodyPr>
          <a:lstStyle/>
          <a:p>
            <a:r>
              <a:rPr lang="en-US" sz="2200" dirty="0"/>
              <a:t>The essential feature of bag of words is to convert the string of stemmed words into numeric values.</a:t>
            </a:r>
          </a:p>
          <a:p>
            <a:r>
              <a:rPr lang="en-US" sz="2200" kern="1200" dirty="0">
                <a:latin typeface="+mn-lt"/>
                <a:ea typeface="+mn-ea"/>
                <a:cs typeface="+mn-cs"/>
              </a:rPr>
              <a:t>This conversion is important as feed forward network requires numerical input for training.</a:t>
            </a:r>
          </a:p>
          <a:p>
            <a:r>
              <a:rPr lang="en-US" sz="2200" kern="1200" dirty="0">
                <a:latin typeface="+mn-lt"/>
                <a:ea typeface="+mn-ea"/>
                <a:cs typeface="+mn-cs"/>
              </a:rPr>
              <a:t>The value of this bag of words represents whether the word is present in the sentence or not.</a:t>
            </a:r>
          </a:p>
          <a:p>
            <a:r>
              <a:rPr lang="en-US" sz="2200" dirty="0"/>
              <a:t>It has a value of Either 0 or 1</a:t>
            </a:r>
            <a:endParaRPr lang="en-US" sz="2200" kern="1200" dirty="0">
              <a:latin typeface="+mn-lt"/>
              <a:ea typeface="+mn-ea"/>
              <a:cs typeface="+mn-cs"/>
            </a:endParaRPr>
          </a:p>
        </p:txBody>
      </p:sp>
      <p:pic>
        <p:nvPicPr>
          <p:cNvPr id="5" name="Picture 4">
            <a:extLst>
              <a:ext uri="{FF2B5EF4-FFF2-40B4-BE49-F238E27FC236}">
                <a16:creationId xmlns:a16="http://schemas.microsoft.com/office/drawing/2014/main" id="{571C285E-7D99-B117-8C13-520D4EB6B09C}"/>
              </a:ext>
            </a:extLst>
          </p:cNvPr>
          <p:cNvPicPr>
            <a:picLocks noChangeAspect="1"/>
          </p:cNvPicPr>
          <p:nvPr/>
        </p:nvPicPr>
        <p:blipFill>
          <a:blip r:embed="rId2"/>
          <a:stretch>
            <a:fillRect/>
          </a:stretch>
        </p:blipFill>
        <p:spPr>
          <a:xfrm>
            <a:off x="6969642" y="1992389"/>
            <a:ext cx="4736963" cy="2717772"/>
          </a:xfrm>
          <a:prstGeom prst="rect">
            <a:avLst/>
          </a:prstGeom>
        </p:spPr>
      </p:pic>
    </p:spTree>
    <p:extLst>
      <p:ext uri="{BB962C8B-B14F-4D97-AF65-F5344CB8AC3E}">
        <p14:creationId xmlns:p14="http://schemas.microsoft.com/office/powerpoint/2010/main" val="232660968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6BB5FD0-8BA1-9988-2913-5F747A036BB7}"/>
              </a:ext>
            </a:extLst>
          </p:cNvPr>
          <p:cNvSpPr>
            <a:spLocks noGrp="1"/>
          </p:cNvSpPr>
          <p:nvPr>
            <p:ph type="title"/>
          </p:nvPr>
        </p:nvSpPr>
        <p:spPr>
          <a:xfrm>
            <a:off x="804672" y="330547"/>
            <a:ext cx="5157216" cy="1344975"/>
          </a:xfrm>
        </p:spPr>
        <p:txBody>
          <a:bodyPr vert="horz" lIns="91440" tIns="45720" rIns="91440" bIns="45720" rtlCol="0">
            <a:normAutofit/>
          </a:bodyPr>
          <a:lstStyle/>
          <a:p>
            <a:r>
              <a:rPr lang="en-US" sz="4000" b="1" kern="1200" dirty="0">
                <a:latin typeface="+mj-lt"/>
                <a:ea typeface="+mj-ea"/>
                <a:cs typeface="+mj-cs"/>
              </a:rPr>
              <a:t>Feed Forward Network</a:t>
            </a:r>
            <a:endParaRPr lang="en-US" sz="4000" kern="1200" dirty="0">
              <a:latin typeface="+mj-lt"/>
              <a:ea typeface="+mj-ea"/>
              <a:cs typeface="+mj-cs"/>
            </a:endParaRPr>
          </a:p>
        </p:txBody>
      </p:sp>
      <p:sp>
        <p:nvSpPr>
          <p:cNvPr id="3" name="Content Placeholder 2">
            <a:extLst>
              <a:ext uri="{FF2B5EF4-FFF2-40B4-BE49-F238E27FC236}">
                <a16:creationId xmlns:a16="http://schemas.microsoft.com/office/drawing/2014/main" id="{20868BB3-D678-5BD2-276D-C162E9F3726B}"/>
              </a:ext>
            </a:extLst>
          </p:cNvPr>
          <p:cNvSpPr>
            <a:spLocks noGrp="1"/>
          </p:cNvSpPr>
          <p:nvPr>
            <p:ph idx="1"/>
          </p:nvPr>
        </p:nvSpPr>
        <p:spPr>
          <a:xfrm>
            <a:off x="804672" y="1548581"/>
            <a:ext cx="5157216" cy="4669156"/>
          </a:xfrm>
        </p:spPr>
        <p:txBody>
          <a:bodyPr vert="horz" lIns="91440" tIns="45720" rIns="91440" bIns="45720" rtlCol="0">
            <a:normAutofit/>
          </a:bodyPr>
          <a:lstStyle/>
          <a:p>
            <a:r>
              <a:rPr lang="en-US" sz="2200" dirty="0"/>
              <a:t>The basic Two hidden layer feed forward network each having 8 neurons with input and output layer was used for the model training</a:t>
            </a:r>
          </a:p>
          <a:p>
            <a:pPr marL="0" indent="0">
              <a:buNone/>
            </a:pPr>
            <a:endParaRPr lang="en-US" sz="2200" dirty="0"/>
          </a:p>
          <a:p>
            <a:r>
              <a:rPr lang="en-US" sz="2200" kern="1200" dirty="0">
                <a:latin typeface="+mn-lt"/>
                <a:ea typeface="+mn-ea"/>
                <a:cs typeface="+mn-cs"/>
              </a:rPr>
              <a:t>The activation function at the output determines the score of the tag as percentage.</a:t>
            </a:r>
          </a:p>
          <a:p>
            <a:pPr marL="0" indent="0">
              <a:buNone/>
            </a:pPr>
            <a:endParaRPr lang="en-US" sz="2200" kern="1200" dirty="0">
              <a:latin typeface="+mn-lt"/>
              <a:ea typeface="+mn-ea"/>
              <a:cs typeface="+mn-cs"/>
            </a:endParaRPr>
          </a:p>
          <a:p>
            <a:r>
              <a:rPr lang="en-US" sz="2200" kern="1200" dirty="0">
                <a:latin typeface="+mn-lt"/>
                <a:ea typeface="+mn-ea"/>
                <a:cs typeface="+mn-cs"/>
              </a:rPr>
              <a:t>This essentially means that tag having max percentage of similarity according the model will be selected as the predicted tag</a:t>
            </a:r>
          </a:p>
          <a:p>
            <a:pPr marL="0" indent="0">
              <a:buNone/>
            </a:pPr>
            <a:endParaRPr lang="en-US" sz="2200" kern="1200" dirty="0">
              <a:latin typeface="+mn-lt"/>
              <a:ea typeface="+mn-ea"/>
              <a:cs typeface="+mn-cs"/>
            </a:endParaRPr>
          </a:p>
        </p:txBody>
      </p:sp>
      <p:pic>
        <p:nvPicPr>
          <p:cNvPr id="6" name="Picture 5">
            <a:extLst>
              <a:ext uri="{FF2B5EF4-FFF2-40B4-BE49-F238E27FC236}">
                <a16:creationId xmlns:a16="http://schemas.microsoft.com/office/drawing/2014/main" id="{C14B337B-F737-0E43-A253-88B5C83690B0}"/>
              </a:ext>
            </a:extLst>
          </p:cNvPr>
          <p:cNvPicPr>
            <a:picLocks noChangeAspect="1"/>
          </p:cNvPicPr>
          <p:nvPr/>
        </p:nvPicPr>
        <p:blipFill>
          <a:blip r:embed="rId2"/>
          <a:stretch>
            <a:fillRect/>
          </a:stretch>
        </p:blipFill>
        <p:spPr>
          <a:xfrm>
            <a:off x="6464594" y="1985237"/>
            <a:ext cx="5667375" cy="2321291"/>
          </a:xfrm>
          <a:prstGeom prst="rect">
            <a:avLst/>
          </a:prstGeom>
        </p:spPr>
      </p:pic>
    </p:spTree>
    <p:extLst>
      <p:ext uri="{BB962C8B-B14F-4D97-AF65-F5344CB8AC3E}">
        <p14:creationId xmlns:p14="http://schemas.microsoft.com/office/powerpoint/2010/main" val="226352248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TotalTime>
  <Words>715</Words>
  <Application>Microsoft Office PowerPoint</Application>
  <PresentationFormat>Widescreen</PresentationFormat>
  <Paragraphs>92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  Restaurant Chatbot</vt:lpstr>
      <vt:lpstr>Introduction</vt:lpstr>
      <vt:lpstr>PowerPoint Presentation</vt:lpstr>
      <vt:lpstr>Problem Statement</vt:lpstr>
      <vt:lpstr>Stages of development </vt:lpstr>
      <vt:lpstr>Intents.json </vt:lpstr>
      <vt:lpstr>Word Stemming</vt:lpstr>
      <vt:lpstr>Bag of words</vt:lpstr>
      <vt:lpstr>Feed Forward Network</vt:lpstr>
      <vt:lpstr>Front-End</vt:lpstr>
      <vt:lpstr>Flask API</vt:lpstr>
      <vt:lpstr>Problems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Rule-Based Chatbot</dc:title>
  <dc:creator>Neenu Markose</dc:creator>
  <cp:lastModifiedBy>Saurav Bisht</cp:lastModifiedBy>
  <cp:revision>49</cp:revision>
  <dcterms:created xsi:type="dcterms:W3CDTF">2022-08-02T15:35:43Z</dcterms:created>
  <dcterms:modified xsi:type="dcterms:W3CDTF">2022-08-12T02:46:06Z</dcterms:modified>
</cp:coreProperties>
</file>