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5"/>
  </p:notesMasterIdLst>
  <p:sldIdLst>
    <p:sldId id="266" r:id="rId2"/>
    <p:sldId id="271" r:id="rId3"/>
    <p:sldId id="257" r:id="rId4"/>
    <p:sldId id="256" r:id="rId5"/>
    <p:sldId id="258" r:id="rId6"/>
    <p:sldId id="259" r:id="rId7"/>
    <p:sldId id="260" r:id="rId8"/>
    <p:sldId id="261" r:id="rId9"/>
    <p:sldId id="267" r:id="rId10"/>
    <p:sldId id="268" r:id="rId11"/>
    <p:sldId id="269" r:id="rId12"/>
    <p:sldId id="270" r:id="rId13"/>
    <p:sldId id="262" r:id="rId14"/>
  </p:sldIdLst>
  <p:sldSz cx="9144000" cy="5143500" type="screen16x9"/>
  <p:notesSz cx="6858000" cy="9144000"/>
  <p:embeddedFontLst>
    <p:embeddedFont>
      <p:font typeface="Baskerville Old Face" panose="02020602080505020303" pitchFamily="18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Wingdings 2" panose="050201020105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38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04391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60774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4162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29477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65190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42058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20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6492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1511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1374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11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460677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48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71544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37330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2532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51831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99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6DE6-E257-41E3-B94C-69C96D9AB05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92305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545E6DE6-E257-41E3-B94C-69C96D9AB05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1358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545E6DE6-E257-41E3-B94C-69C96D9AB05A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86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AI Hardware Technology Imitates Changes in Neural Network Topology -  Unite.AI">
            <a:extLst>
              <a:ext uri="{FF2B5EF4-FFF2-40B4-BE49-F238E27FC236}">
                <a16:creationId xmlns:a16="http://schemas.microsoft.com/office/drawing/2014/main" id="{7274E67D-B588-B39F-7784-B237E6932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9CC600-65C1-51BD-08EC-4B08208D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16" y="1160104"/>
            <a:ext cx="7929000" cy="15778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457200">
              <a:spcBef>
                <a:spcPct val="0"/>
              </a:spcBef>
            </a:pPr>
            <a:r>
              <a:rPr lang="en-US" sz="4800" dirty="0"/>
              <a:t>Seed Classification</a:t>
            </a:r>
            <a:br>
              <a:rPr lang="en-US" sz="4800" dirty="0"/>
            </a:br>
            <a:r>
              <a:rPr lang="en-US" sz="4800" dirty="0"/>
              <a:t>2004 – AI in Enterprise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96975-EF14-18F7-D298-5673501D6CFD}"/>
              </a:ext>
            </a:extLst>
          </p:cNvPr>
          <p:cNvSpPr/>
          <p:nvPr/>
        </p:nvSpPr>
        <p:spPr>
          <a:xfrm>
            <a:off x="6758005" y="3980983"/>
            <a:ext cx="223811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Saurav Bisht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100850875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273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51435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BBE27-C95B-7E27-6BDE-3CEF5D1C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335391"/>
            <a:ext cx="2559813" cy="1169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>
              <a:spcBef>
                <a:spcPct val="0"/>
              </a:spcBef>
            </a:pPr>
            <a:r>
              <a:rPr lang="en-US" sz="2400" dirty="0">
                <a:solidFill>
                  <a:srgbClr val="FEFEFE"/>
                </a:solidFill>
              </a:rPr>
              <a:t>Algorithm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87FFF-1F14-00CD-5179-C25D08C59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034" y="1809750"/>
            <a:ext cx="2553279" cy="27241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800" dirty="0">
                <a:solidFill>
                  <a:srgbClr val="FFFFFF"/>
                </a:solidFill>
              </a:rPr>
              <a:t>Two algorithm were implanted for the task.</a:t>
            </a:r>
          </a:p>
          <a:p>
            <a:pPr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800" dirty="0">
                <a:solidFill>
                  <a:srgbClr val="FFFFFF"/>
                </a:solidFill>
              </a:rPr>
              <a:t>K means Clustering</a:t>
            </a:r>
          </a:p>
          <a:p>
            <a:pPr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800" dirty="0">
                <a:solidFill>
                  <a:srgbClr val="FFFFFF"/>
                </a:solidFill>
              </a:rPr>
              <a:t>Random Forest Classifier</a:t>
            </a:r>
          </a:p>
        </p:txBody>
      </p:sp>
      <p:sp>
        <p:nvSpPr>
          <p:cNvPr id="2061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9208" y="718980"/>
            <a:ext cx="4702194" cy="3708933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w to Overcome the 3 Biggest Blogging Challenges">
            <a:extLst>
              <a:ext uri="{FF2B5EF4-FFF2-40B4-BE49-F238E27FC236}">
                <a16:creationId xmlns:a16="http://schemas.microsoft.com/office/drawing/2014/main" id="{4BD613BC-3C58-EC88-5C62-A1255779B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2779" y="1455868"/>
            <a:ext cx="4229140" cy="222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200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51435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07E1D-8B0C-31E0-1693-30CE3BB1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-170259"/>
            <a:ext cx="2559813" cy="1169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>
              <a:spcBef>
                <a:spcPct val="0"/>
              </a:spcBef>
            </a:pPr>
            <a:r>
              <a:rPr lang="en-US" sz="2400" dirty="0">
                <a:solidFill>
                  <a:srgbClr val="FEFEFE"/>
                </a:solidFill>
              </a:rPr>
              <a:t>K 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FAA42-6122-ED0E-E0C0-8AC58400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034" y="1231565"/>
            <a:ext cx="2960279" cy="33643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500" dirty="0"/>
              <a:t>New data point was tested over the k-means model</a:t>
            </a:r>
          </a:p>
          <a:p>
            <a:pPr marL="114300" indent="0" algn="l" defTabSz="457200">
              <a:spcBef>
                <a:spcPct val="20000"/>
              </a:spcBef>
              <a:spcAft>
                <a:spcPts val="600"/>
              </a:spcAft>
              <a:buNone/>
            </a:pPr>
            <a:endParaRPr lang="en-US" sz="1500" dirty="0"/>
          </a:p>
          <a:p>
            <a:pPr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500" dirty="0"/>
              <a:t>The predicted category was validated using the following scatter plot</a:t>
            </a:r>
          </a:p>
        </p:txBody>
      </p:sp>
      <p:sp>
        <p:nvSpPr>
          <p:cNvPr id="1039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9208" y="718980"/>
            <a:ext cx="4702194" cy="3708933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7AFFCAA-5DA6-E5AA-C1F3-68A1F8A6E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6922" y="715587"/>
            <a:ext cx="1949860" cy="3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F7C326A-3D4F-4E38-9993-CFD6E7215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5833" y="1532662"/>
            <a:ext cx="2514133" cy="198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33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398C4-487A-128E-7D1D-D8F90C00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8" cy="727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>
              <a:spcBef>
                <a:spcPct val="0"/>
              </a:spcBef>
            </a:pPr>
            <a:r>
              <a:rPr lang="en-US" sz="4000">
                <a:solidFill>
                  <a:srgbClr val="FEFEFE"/>
                </a:solidFill>
              </a:rPr>
              <a:t>Random Forest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28D99-8A09-EF0A-8BE2-A273714EC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39491"/>
            <a:ext cx="3363010" cy="3036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endParaRPr lang="en-US" sz="1200" dirty="0"/>
          </a:p>
          <a:p>
            <a:pPr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 dirty="0"/>
              <a:t>Random Forest classifier model was selected for the deployment</a:t>
            </a:r>
          </a:p>
          <a:p>
            <a:pPr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 dirty="0"/>
              <a:t>For the front-end of the application html was used while backend mechanics were implanted using flask</a:t>
            </a:r>
          </a:p>
          <a:p>
            <a:pPr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 dirty="0"/>
              <a:t>Model was deployed using </a:t>
            </a:r>
            <a:r>
              <a:rPr lang="en-US" sz="1200" dirty="0" err="1"/>
              <a:t>heroku</a:t>
            </a:r>
            <a:endParaRPr lang="en-US" sz="1200" dirty="0"/>
          </a:p>
          <a:p>
            <a:pPr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 dirty="0"/>
              <a:t>Link to Heroku website:</a:t>
            </a:r>
          </a:p>
          <a:p>
            <a:pPr marL="114300" indent="0" algn="l" defTabSz="457200"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1200" dirty="0"/>
              <a:t>https://wheat-demo.herokuapp.com/</a:t>
            </a:r>
          </a:p>
          <a:p>
            <a:pPr marL="114300" indent="0" algn="l" defTabSz="457200">
              <a:spcBef>
                <a:spcPct val="20000"/>
              </a:spcBef>
              <a:spcAft>
                <a:spcPts val="600"/>
              </a:spcAft>
              <a:buNone/>
            </a:pPr>
            <a:endParaRPr lang="en-US" sz="1200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237403-1C5E-C7DC-BA3E-CB1C4E37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010" y="1639491"/>
            <a:ext cx="5583432" cy="334190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0330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3393820"/>
            <a:ext cx="9144000" cy="1749680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66825" y="4082521"/>
            <a:ext cx="7324645" cy="8309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4800" dirty="0">
                <a:solidFill>
                  <a:srgbClr val="FFFFFF"/>
                </a:solidFill>
                <a:latin typeface="Baskerville Old Face" panose="02020602080505020303" pitchFamily="18" charset="0"/>
              </a:rPr>
              <a:t>Thank You</a:t>
            </a:r>
          </a:p>
        </p:txBody>
      </p:sp>
      <p:pic>
        <p:nvPicPr>
          <p:cNvPr id="7170" name="Picture 2" descr="game over thank you playing light Stock Footage Video (100% Royalty-free)  12408275 | Shutterstock">
            <a:extLst>
              <a:ext uri="{FF2B5EF4-FFF2-40B4-BE49-F238E27FC236}">
                <a16:creationId xmlns:a16="http://schemas.microsoft.com/office/drawing/2014/main" id="{5B1200ED-7F6E-0F9C-F655-D3E947BEF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0503"/>
            <a:ext cx="9144000" cy="373709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A69B-D817-617C-F786-8634A8B4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16" y="167538"/>
            <a:ext cx="8222100" cy="10128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23116-E150-A26D-825F-B4F7CCDB82EB}"/>
              </a:ext>
            </a:extLst>
          </p:cNvPr>
          <p:cNvSpPr txBox="1"/>
          <p:nvPr/>
        </p:nvSpPr>
        <p:spPr>
          <a:xfrm>
            <a:off x="517585" y="1346362"/>
            <a:ext cx="8091577" cy="1263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deals with the most general tasks of machine learning known as classification. Classification is a task that necessitates the application of machine learning algorithms to learn how to assign a class label to problem domain instances. The most basic example of this task is classifying emails “spam” or “not spam”.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EA27C-459B-6EBC-9BEC-552393AA3F0F}"/>
              </a:ext>
            </a:extLst>
          </p:cNvPr>
          <p:cNvSpPr txBox="1"/>
          <p:nvPr/>
        </p:nvSpPr>
        <p:spPr>
          <a:xfrm>
            <a:off x="638354" y="2775552"/>
            <a:ext cx="8091577" cy="206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total four main types of classification tasks: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 Classification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Multi-Class Classification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Multi-Label Classification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Imbalanced Classification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classification being performed on this project is Multi-Class Classification.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174512" y="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 of the Project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1A5EE-CACC-9D5B-3ED0-096793B76CDE}"/>
              </a:ext>
            </a:extLst>
          </p:cNvPr>
          <p:cNvSpPr txBox="1"/>
          <p:nvPr/>
        </p:nvSpPr>
        <p:spPr>
          <a:xfrm>
            <a:off x="253388" y="1012800"/>
            <a:ext cx="8549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goal of the project is to determine the category of seed. To our problem there are three type of wheat seeds data (as listed in UCI machine learning repository).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Development Stages of Project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Implementation and model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 API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Front-end Mechanics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of the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3393820"/>
            <a:ext cx="9144000" cy="1749680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607500" y="3613149"/>
            <a:ext cx="7929000" cy="58464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FFFFFF"/>
                </a:solidFill>
              </a:rPr>
              <a:t>Seed Dataset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07500" y="4195582"/>
            <a:ext cx="7929000" cy="94791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r>
              <a:rPr lang="en-US" dirty="0"/>
              <a:t>We have 7 attributes from three different types of wheat samples in our dataset. The goal of the investigation is to discover a distinct relationship between the physical characteristics of wheat seeds and the type of wheat.</a:t>
            </a:r>
            <a:endParaRPr lang="en-IN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AE45864-2875-9231-D63B-6AA60D0FE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92" y="759959"/>
            <a:ext cx="8187348" cy="214225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3504009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38634" y="3882426"/>
            <a:ext cx="3441757" cy="7278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1800" dirty="0"/>
              <a:t>Data Set Exploration – Descriptive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BCB68-A937-0940-B541-023D4549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3" y="385762"/>
            <a:ext cx="7511354" cy="29482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008664" y="3882426"/>
            <a:ext cx="4521300" cy="7278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 dirty="0">
                <a:solidFill>
                  <a:srgbClr val="FEFEFE"/>
                </a:solidFill>
              </a:rPr>
              <a:t>Since the data is clean, thus uniformity can be seen in the 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51435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38635" y="358627"/>
            <a:ext cx="2583158" cy="318085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300" dirty="0"/>
              <a:t>Class Imbalance check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38635" y="2218741"/>
            <a:ext cx="2801380" cy="256613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The most common problem during a classification task the class imbalance ratio of the target variable.</a:t>
            </a:r>
          </a:p>
          <a:p>
            <a:pPr mar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  <a:p>
            <a:pPr mar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dirty="0"/>
              <a:t>From the plot we can clearly state that the model is balanced.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6270A-F85B-5B0E-D275-94A5C3ADC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354" y="920207"/>
            <a:ext cx="4701046" cy="317320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" y="0"/>
            <a:ext cx="914057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51435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38635" y="342900"/>
            <a:ext cx="2681803" cy="99951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FFFFFF"/>
                </a:solidFill>
              </a:rPr>
              <a:t>Correlation plot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38635" y="1534885"/>
            <a:ext cx="2681803" cy="29961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7145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 dirty="0">
                <a:solidFill>
                  <a:srgbClr val="FFFFFF"/>
                </a:solidFill>
              </a:rPr>
              <a:t>Plotting the correlation plot of all the features with each other.</a:t>
            </a:r>
          </a:p>
          <a:p>
            <a:pPr marL="17145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 dirty="0">
                <a:solidFill>
                  <a:srgbClr val="FFFFFF"/>
                </a:solidFill>
              </a:rPr>
              <a:t>From the give plot we can say that Perimeter and Area are highest correlation</a:t>
            </a:r>
          </a:p>
          <a:p>
            <a:pPr marL="17145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500" dirty="0">
                <a:solidFill>
                  <a:srgbClr val="FFFFFF"/>
                </a:solidFill>
              </a:rPr>
              <a:t>While asymmetry coefficient has least with most columns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772F0BA-9566-5649-6A6D-4997B552A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592" y="491295"/>
            <a:ext cx="4700807" cy="39369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3504009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511162" y="4049069"/>
            <a:ext cx="6389970" cy="7278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EFEFE"/>
                </a:solidFill>
              </a:rPr>
              <a:t>Scatter plot between highly correlated data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CC2A0-9CD3-0F32-D6B5-E73A25FFE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38" y="366593"/>
            <a:ext cx="6306324" cy="29482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3504009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816E5-E2C1-E08E-AACA-5C518768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4" y="3882426"/>
            <a:ext cx="3441757" cy="7278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Bef>
                <a:spcPct val="0"/>
              </a:spcBef>
            </a:pPr>
            <a:r>
              <a:rPr lang="en-US" sz="1800">
                <a:solidFill>
                  <a:srgbClr val="FEFEFE"/>
                </a:solidFill>
              </a:rPr>
              <a:t>Train-Test split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0F94B8-8A87-70D0-8F7C-4F309A88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385762"/>
            <a:ext cx="6777489" cy="29482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A2850-58AB-8CC4-293D-F11ACF85D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8664" y="3882426"/>
            <a:ext cx="4521300" cy="727838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 dirty="0">
                <a:solidFill>
                  <a:srgbClr val="FEFEFE"/>
                </a:solidFill>
              </a:rPr>
              <a:t>The chosen ratio of the train test split was 70:30.</a:t>
            </a:r>
          </a:p>
          <a:p>
            <a:pPr algn="l"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 dirty="0">
                <a:solidFill>
                  <a:srgbClr val="FEFEFE"/>
                </a:solidFill>
              </a:rPr>
              <a:t>This being 70 data for training while 30 data for testing</a:t>
            </a:r>
          </a:p>
        </p:txBody>
      </p:sp>
    </p:spTree>
    <p:extLst>
      <p:ext uri="{BB962C8B-B14F-4D97-AF65-F5344CB8AC3E}">
        <p14:creationId xmlns:p14="http://schemas.microsoft.com/office/powerpoint/2010/main" val="450226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116</TotalTime>
  <Words>402</Words>
  <Application>Microsoft Office PowerPoint</Application>
  <PresentationFormat>On-screen Show (16:9)</PresentationFormat>
  <Paragraphs>53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Arial</vt:lpstr>
      <vt:lpstr>Baskerville Old Face</vt:lpstr>
      <vt:lpstr>Wingdings 2</vt:lpstr>
      <vt:lpstr>Century Gothic</vt:lpstr>
      <vt:lpstr>Calibri</vt:lpstr>
      <vt:lpstr>Quotable</vt:lpstr>
      <vt:lpstr>Seed Classification 2004 – AI in Enterprise Systems</vt:lpstr>
      <vt:lpstr>Introduction</vt:lpstr>
      <vt:lpstr>Aim of the Project</vt:lpstr>
      <vt:lpstr>Seed Dataset</vt:lpstr>
      <vt:lpstr>Data Set Exploration – Descriptive Stats</vt:lpstr>
      <vt:lpstr>Class Imbalance check</vt:lpstr>
      <vt:lpstr>Correlation plot</vt:lpstr>
      <vt:lpstr>Scatter plot between highly correlated data </vt:lpstr>
      <vt:lpstr>Train-Test split</vt:lpstr>
      <vt:lpstr>Algorithm Implementation</vt:lpstr>
      <vt:lpstr>K means</vt:lpstr>
      <vt:lpstr>Random Forest Classifier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Term II Code - 2005</dc:title>
  <cp:lastModifiedBy>Saurav Bisht</cp:lastModifiedBy>
  <cp:revision>11</cp:revision>
  <dcterms:modified xsi:type="dcterms:W3CDTF">2022-08-11T01:34:32Z</dcterms:modified>
</cp:coreProperties>
</file>