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20" r:id="rId2"/>
    <p:sldMasterId id="2147483780" r:id="rId3"/>
    <p:sldMasterId id="2147483804" r:id="rId4"/>
    <p:sldMasterId id="2147483864" r:id="rId5"/>
    <p:sldMasterId id="2147483912" r:id="rId6"/>
    <p:sldMasterId id="2147483984" r:id="rId7"/>
  </p:sldMasterIdLst>
  <p:sldIdLst>
    <p:sldId id="257" r:id="rId8"/>
    <p:sldId id="256" r:id="rId9"/>
    <p:sldId id="258" r:id="rId10"/>
    <p:sldId id="259" r:id="rId11"/>
    <p:sldId id="261" r:id="rId12"/>
    <p:sldId id="262" r:id="rId13"/>
    <p:sldId id="263" r:id="rId14"/>
    <p:sldId id="264" r:id="rId15"/>
    <p:sldId id="28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85" r:id="rId30"/>
    <p:sldId id="278" r:id="rId31"/>
    <p:sldId id="279" r:id="rId32"/>
    <p:sldId id="280" r:id="rId33"/>
    <p:sldId id="281" r:id="rId34"/>
    <p:sldId id="282" r:id="rId35"/>
    <p:sldId id="283"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2B4AACB-CBBD-4141-A0BF-C056F96987AA}" type="datetimeFigureOut">
              <a:rPr lang="en-US" smtClean="0"/>
              <a:pPr/>
              <a:t>7/27/2017</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AA6FD5C-5434-4924-BE1E-CF1BAE33B358}"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AA6FD5C-5434-4924-BE1E-CF1BAE33B358}"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9AA6FD5C-5434-4924-BE1E-CF1BAE33B358}"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AA6FD5C-5434-4924-BE1E-CF1BAE33B358}"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9AA6FD5C-5434-4924-BE1E-CF1BAE33B358}"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AA6FD5C-5434-4924-BE1E-CF1BAE33B358}"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B4AACB-CBBD-4141-A0BF-C056F96987AA}" type="datetimeFigureOut">
              <a:rPr lang="en-US" smtClean="0"/>
              <a:pPr/>
              <a:t>7/27/2017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AA6FD5C-5434-4924-BE1E-CF1BAE33B35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B4AACB-CBBD-4141-A0BF-C056F96987AA}" type="datetimeFigureOut">
              <a:rPr lang="en-US" smtClean="0"/>
              <a:pPr/>
              <a:t>7/27/2017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B4AACB-CBBD-4141-A0BF-C056F96987AA}" type="datetimeFigureOut">
              <a:rPr lang="en-US" smtClean="0"/>
              <a:pPr/>
              <a:t>7/27/2017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4AACB-CBBD-4141-A0BF-C056F96987AA}" type="datetimeFigureOut">
              <a:rPr lang="en-US" smtClean="0"/>
              <a:pPr/>
              <a:t>7/27/2017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AA6FD5C-5434-4924-BE1E-CF1BAE33B358}"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AA6FD5C-5434-4924-BE1E-CF1BAE33B358}"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2B4AACB-CBBD-4141-A0BF-C056F96987AA}" type="datetimeFigureOut">
              <a:rPr lang="en-US" smtClean="0"/>
              <a:pPr/>
              <a:t>7/27/2017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9AA6FD5C-5434-4924-BE1E-CF1BAE33B358}"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9AA6FD5C-5434-4924-BE1E-CF1BAE33B35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B4AACB-CBBD-4141-A0BF-C056F96987AA}" type="datetimeFigureOut">
              <a:rPr lang="en-US" smtClean="0"/>
              <a:pPr/>
              <a:t>7/27/2017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B4AACB-CBBD-4141-A0BF-C056F96987AA}" type="datetimeFigureOut">
              <a:rPr lang="en-US" smtClean="0"/>
              <a:pPr/>
              <a:t>7/27/2017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6FD5C-5434-4924-BE1E-CF1BAE33B358}"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4AACB-CBBD-4141-A0BF-C056F96987AA}" type="datetimeFigureOut">
              <a:rPr lang="en-US" smtClean="0"/>
              <a:pPr/>
              <a:t>7/27/2017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2B4AACB-CBBD-4141-A0BF-C056F96987AA}" type="datetimeFigureOut">
              <a:rPr lang="en-US" smtClean="0"/>
              <a:pPr/>
              <a:t>7/27/2017</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AA6FD5C-5434-4924-BE1E-CF1BAE33B35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AA6FD5C-5434-4924-BE1E-CF1BAE33B35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2B4AACB-CBBD-4141-A0BF-C056F96987AA}" type="datetimeFigureOut">
              <a:rPr lang="en-US" smtClean="0"/>
              <a:pPr/>
              <a:t>7/27/2017</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AA6FD5C-5434-4924-BE1E-CF1BAE33B358}"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2B4AACB-CBBD-4141-A0BF-C056F96987AA}" type="datetimeFigureOut">
              <a:rPr lang="en-US" smtClean="0"/>
              <a:pPr/>
              <a:t>7/27/2017</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AA6FD5C-5434-4924-BE1E-CF1BAE33B358}"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AA6FD5C-5434-4924-BE1E-CF1BAE33B358}" type="slidenum">
              <a:rPr lang="en-IN" smtClean="0"/>
              <a:pPr/>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2B4AACB-CBBD-4141-A0BF-C056F96987AA}" type="datetimeFigureOut">
              <a:rPr lang="en-US" smtClean="0"/>
              <a:pPr/>
              <a:t>7/27/2017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AA6FD5C-5434-4924-BE1E-CF1BAE33B358}" type="slidenum">
              <a:rPr lang="en-IN" smtClean="0"/>
              <a:pPr/>
              <a:t>‹#›</a:t>
            </a:fld>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AA6FD5C-5434-4924-BE1E-CF1BAE33B358}"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B4AACB-CBBD-4141-A0BF-C056F96987AA}" type="datetimeFigureOut">
              <a:rPr lang="en-US" smtClean="0"/>
              <a:pPr/>
              <a:t>7/27/2017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9AA6FD5C-5434-4924-BE1E-CF1BAE33B358}"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AA6FD5C-5434-4924-BE1E-CF1BAE33B358}"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AA6FD5C-5434-4924-BE1E-CF1BAE33B358}"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AA6FD5C-5434-4924-BE1E-CF1BAE33B358}" type="slidenum">
              <a:rPr lang="en-IN" smtClean="0"/>
              <a:pPr/>
              <a:t>‹#›</a:t>
            </a:fld>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B4AACB-CBBD-4141-A0BF-C056F96987AA}" type="datetimeFigureOut">
              <a:rPr lang="en-US" smtClean="0"/>
              <a:pPr/>
              <a:t>7/27/2017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AA6FD5C-5434-4924-BE1E-CF1BAE33B35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2B4AACB-CBBD-4141-A0BF-C056F96987AA}" type="datetimeFigureOut">
              <a:rPr lang="en-US" smtClean="0"/>
              <a:pPr/>
              <a:t>7/27/2017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AA6FD5C-5434-4924-BE1E-CF1BAE33B358}"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B4AACB-CBBD-4141-A0BF-C056F96987AA}" type="datetimeFigureOut">
              <a:rPr lang="en-US" smtClean="0"/>
              <a:pPr/>
              <a:t>7/27/2017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2B4AACB-CBBD-4141-A0BF-C056F96987AA}" type="datetimeFigureOut">
              <a:rPr lang="en-US" smtClean="0"/>
              <a:pPr/>
              <a:t>7/27/2017</a:t>
            </a:fld>
            <a:endParaRPr lang="en-IN"/>
          </a:p>
        </p:txBody>
      </p:sp>
      <p:sp>
        <p:nvSpPr>
          <p:cNvPr id="8" name="Slide Number Placeholder 7"/>
          <p:cNvSpPr>
            <a:spLocks noGrp="1"/>
          </p:cNvSpPr>
          <p:nvPr>
            <p:ph type="sldNum" sz="quarter" idx="11"/>
          </p:nvPr>
        </p:nvSpPr>
        <p:spPr/>
        <p:txBody>
          <a:bodyPr/>
          <a:lstStyle/>
          <a:p>
            <a:fld id="{9AA6FD5C-5434-4924-BE1E-CF1BAE33B358}"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4AACB-CBBD-4141-A0BF-C056F96987AA}" type="datetimeFigureOut">
              <a:rPr lang="en-US" smtClean="0"/>
              <a:pPr/>
              <a:t>7/27/2017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9AA6FD5C-5434-4924-BE1E-CF1BAE33B358}" type="slidenum">
              <a:rPr lang="en-IN" smtClean="0"/>
              <a:pPr/>
              <a:t>‹#›</a:t>
            </a:fld>
            <a:endParaRPr lang="en-I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B4AACB-CBBD-4141-A0BF-C056F96987AA}" type="datetimeFigureOut">
              <a:rPr lang="en-US" smtClean="0"/>
              <a:pPr/>
              <a:t>7/27/2017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6FD5C-5434-4924-BE1E-CF1BAE33B35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AA6FD5C-5434-4924-BE1E-CF1BAE33B358}"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AA6FD5C-5434-4924-BE1E-CF1BAE33B358}"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2B4AACB-CBBD-4141-A0BF-C056F96987AA}" type="datetimeFigureOut">
              <a:rPr lang="en-US" smtClean="0"/>
              <a:pPr/>
              <a:t>7/27/2017</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6.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2B4AACB-CBBD-4141-A0BF-C056F96987AA}" type="datetimeFigureOut">
              <a:rPr lang="en-US" smtClean="0"/>
              <a:pPr/>
              <a:t>7/27/2017</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AA6FD5C-5434-4924-BE1E-CF1BAE33B358}"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2B4AACB-CBBD-4141-A0BF-C056F96987AA}" type="datetimeFigureOut">
              <a:rPr lang="en-US" smtClean="0"/>
              <a:pPr/>
              <a:t>7/27/2017</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AA6FD5C-5434-4924-BE1E-CF1BAE33B358}"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B4AACB-CBBD-4141-A0BF-C056F96987AA}" type="datetimeFigureOut">
              <a:rPr lang="en-US" smtClean="0"/>
              <a:pPr/>
              <a:t>7/27/2017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AA6FD5C-5434-4924-BE1E-CF1BAE33B358}"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2B4AACB-CBBD-4141-A0BF-C056F96987AA}" type="datetimeFigureOut">
              <a:rPr lang="en-US" smtClean="0"/>
              <a:pPr/>
              <a:t>7/27/2017</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AA6FD5C-5434-4924-BE1E-CF1BAE33B35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2B4AACB-CBBD-4141-A0BF-C056F96987AA}" type="datetimeFigureOut">
              <a:rPr lang="en-US" smtClean="0"/>
              <a:pPr/>
              <a:t>7/27/2017</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AA6FD5C-5434-4924-BE1E-CF1BAE33B35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2B4AACB-CBBD-4141-A0BF-C056F96987AA}" type="datetimeFigureOut">
              <a:rPr lang="en-US" smtClean="0"/>
              <a:pPr/>
              <a:t>7/27/2017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A6FD5C-5434-4924-BE1E-CF1BAE33B35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2B4AACB-CBBD-4141-A0BF-C056F96987AA}" type="datetimeFigureOut">
              <a:rPr lang="en-US" smtClean="0"/>
              <a:pPr/>
              <a:t>7/27/2017</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AA6FD5C-5434-4924-BE1E-CF1BAE33B35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6643734" cy="857256"/>
          </a:xfrm>
        </p:spPr>
        <p:txBody>
          <a:bodyPr>
            <a:normAutofit fontScale="90000"/>
          </a:bodyPr>
          <a:lstStyle/>
          <a:p>
            <a:r>
              <a:rPr lang="en-US" sz="4800" u="sng" dirty="0" smtClean="0">
                <a:effectLst>
                  <a:outerShdw blurRad="38100" dist="38100" dir="2700000" algn="tl">
                    <a:srgbClr val="000000">
                      <a:alpha val="43137"/>
                    </a:srgbClr>
                  </a:outerShdw>
                </a:effectLst>
                <a:latin typeface="Broadway" pitchFamily="82" charset="0"/>
              </a:rPr>
              <a:t>Project Designed By:</a:t>
            </a:r>
            <a:endParaRPr lang="en-IN" sz="4800" u="sng" dirty="0">
              <a:effectLst>
                <a:outerShdw blurRad="38100" dist="38100" dir="2700000" algn="tl">
                  <a:srgbClr val="000000">
                    <a:alpha val="43137"/>
                  </a:srgbClr>
                </a:outerShdw>
              </a:effectLst>
              <a:latin typeface="Broadway" pitchFamily="82"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Renu Bisht</a:t>
            </a:r>
          </a:p>
          <a:p>
            <a:r>
              <a:rPr lang="en-US" dirty="0" smtClean="0">
                <a:latin typeface="Times New Roman" pitchFamily="18" charset="0"/>
                <a:cs typeface="Times New Roman" pitchFamily="18" charset="0"/>
              </a:rPr>
              <a:t>Shivanshu Johari</a:t>
            </a:r>
          </a:p>
          <a:p>
            <a:r>
              <a:rPr lang="en-US" dirty="0" smtClean="0">
                <a:latin typeface="Times New Roman" pitchFamily="18" charset="0"/>
                <a:cs typeface="Times New Roman" pitchFamily="18" charset="0"/>
              </a:rPr>
              <a:t>Shiva Pandey</a:t>
            </a:r>
            <a:endParaRPr lang="en-IN" dirty="0">
              <a:latin typeface="Times New Roman" pitchFamily="18" charset="0"/>
              <a:cs typeface="Times New Roman" pitchFamily="18" charset="0"/>
            </a:endParaRPr>
          </a:p>
        </p:txBody>
      </p:sp>
    </p:spTree>
  </p:cSld>
  <p:clrMapOvr>
    <a:masterClrMapping/>
  </p:clrMapOvr>
  <p:transition advTm="1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12.jpg"/>
          <p:cNvPicPr>
            <a:picLocks noGrp="1" noChangeAspect="1"/>
          </p:cNvPicPr>
          <p:nvPr>
            <p:ph idx="1"/>
          </p:nvPr>
        </p:nvPicPr>
        <p:blipFill>
          <a:blip r:embed="rId2"/>
          <a:stretch>
            <a:fillRect/>
          </a:stretch>
        </p:blipFill>
        <p:spPr>
          <a:xfrm>
            <a:off x="571472" y="1481138"/>
            <a:ext cx="8001056" cy="4376754"/>
          </a:xfrm>
        </p:spPr>
      </p:pic>
      <p:sp>
        <p:nvSpPr>
          <p:cNvPr id="3" name="Title 2"/>
          <p:cNvSpPr>
            <a:spLocks noGrp="1"/>
          </p:cNvSpPr>
          <p:nvPr>
            <p:ph type="title"/>
          </p:nvPr>
        </p:nvSpPr>
        <p:spPr>
          <a:xfrm>
            <a:off x="457200" y="274638"/>
            <a:ext cx="6115064" cy="1143000"/>
          </a:xfrm>
        </p:spPr>
        <p:txBody>
          <a:bodyPr>
            <a:normAutofit/>
          </a:bodyPr>
          <a:lstStyle/>
          <a:p>
            <a:r>
              <a:rPr lang="en-US" sz="4400" u="sng" dirty="0" smtClean="0">
                <a:latin typeface="Broadway" pitchFamily="82" charset="0"/>
              </a:rPr>
              <a:t>View Report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33.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a:xfrm>
            <a:off x="457200" y="274638"/>
            <a:ext cx="7258072" cy="1143000"/>
          </a:xfrm>
        </p:spPr>
        <p:txBody>
          <a:bodyPr>
            <a:normAutofit/>
          </a:bodyPr>
          <a:lstStyle/>
          <a:p>
            <a:r>
              <a:rPr lang="en-US" sz="4400" u="sng" dirty="0" smtClean="0">
                <a:latin typeface="Broadway" pitchFamily="82" charset="0"/>
              </a:rPr>
              <a:t>Update Account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32.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a:xfrm>
            <a:off x="457200" y="274638"/>
            <a:ext cx="6900882" cy="1143000"/>
          </a:xfrm>
        </p:spPr>
        <p:txBody>
          <a:bodyPr/>
          <a:lstStyle/>
          <a:p>
            <a:r>
              <a:rPr lang="en-US" sz="4400" u="sng" dirty="0" smtClean="0">
                <a:latin typeface="Broadway" pitchFamily="82" charset="0"/>
              </a:rPr>
              <a:t>Delete Account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115196" cy="1143000"/>
          </a:xfrm>
        </p:spPr>
        <p:txBody>
          <a:bodyPr/>
          <a:lstStyle/>
          <a:p>
            <a:r>
              <a:rPr lang="en-US" sz="4400" u="sng" dirty="0" smtClean="0">
                <a:latin typeface="Broadway" pitchFamily="82" charset="0"/>
              </a:rPr>
              <a:t>Academic Head Frame</a:t>
            </a:r>
            <a:endParaRPr lang="en-IN" sz="4400" u="sng" dirty="0">
              <a:latin typeface="Broadway" pitchFamily="82" charset="0"/>
            </a:endParaRPr>
          </a:p>
        </p:txBody>
      </p:sp>
      <p:pic>
        <p:nvPicPr>
          <p:cNvPr id="6" name="Content Placeholder 5" descr="IMG-20170727-WA0004.jpg"/>
          <p:cNvPicPr>
            <a:picLocks noGrp="1" noChangeAspect="1"/>
          </p:cNvPicPr>
          <p:nvPr>
            <p:ph idx="1"/>
          </p:nvPr>
        </p:nvPicPr>
        <p:blipFill>
          <a:blip r:embed="rId2"/>
          <a:stretch>
            <a:fillRect/>
          </a:stretch>
        </p:blipFill>
        <p:spPr>
          <a:xfrm>
            <a:off x="543327" y="1481138"/>
            <a:ext cx="8057345" cy="4376754"/>
          </a:xfrm>
        </p:spPr>
      </p:pic>
    </p:spTree>
  </p:cSld>
  <p:clrMapOvr>
    <a:masterClrMapping/>
  </p:clrMapOvr>
  <p:transition advTm="10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01.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a:xfrm>
            <a:off x="457200" y="274638"/>
            <a:ext cx="6686568" cy="1143000"/>
          </a:xfrm>
        </p:spPr>
        <p:txBody>
          <a:bodyPr/>
          <a:lstStyle/>
          <a:p>
            <a:r>
              <a:rPr lang="en-US" sz="4400" u="sng" dirty="0" smtClean="0">
                <a:latin typeface="Broadway" pitchFamily="82" charset="0"/>
              </a:rPr>
              <a:t>Create Course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20170724-WA0014.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a:xfrm>
            <a:off x="457200" y="274638"/>
            <a:ext cx="8686800" cy="1143000"/>
          </a:xfrm>
        </p:spPr>
        <p:txBody>
          <a:bodyPr>
            <a:normAutofit fontScale="90000"/>
          </a:bodyPr>
          <a:lstStyle/>
          <a:p>
            <a:r>
              <a:rPr lang="en-US" sz="4400" u="sng" dirty="0" smtClean="0">
                <a:latin typeface="Broadway" pitchFamily="82" charset="0"/>
              </a:rPr>
              <a:t>Create Project Category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07.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400" u="sng" dirty="0" smtClean="0">
                <a:latin typeface="Broadway" pitchFamily="82" charset="0"/>
              </a:rPr>
              <a:t>Add Project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10.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400" u="sng" dirty="0" smtClean="0">
                <a:latin typeface="Broadway" pitchFamily="82" charset="0"/>
              </a:rPr>
              <a:t>Allot Project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u="sng" dirty="0" smtClean="0">
                <a:latin typeface="Broadway" pitchFamily="82" charset="0"/>
              </a:rPr>
              <a:t>Counsellor Frame</a:t>
            </a:r>
            <a:endParaRPr lang="en-IN" sz="4400" u="sng" dirty="0">
              <a:latin typeface="Broadway" pitchFamily="82" charset="0"/>
            </a:endParaRPr>
          </a:p>
        </p:txBody>
      </p:sp>
      <p:pic>
        <p:nvPicPr>
          <p:cNvPr id="6" name="Content Placeholder 5" descr="IMG-20170727-WA0002.jpg"/>
          <p:cNvPicPr>
            <a:picLocks noGrp="1" noChangeAspect="1"/>
          </p:cNvPicPr>
          <p:nvPr>
            <p:ph idx="1"/>
          </p:nvPr>
        </p:nvPicPr>
        <p:blipFill>
          <a:blip r:embed="rId2"/>
          <a:stretch>
            <a:fillRect/>
          </a:stretch>
        </p:blipFill>
        <p:spPr>
          <a:xfrm>
            <a:off x="543327" y="1481138"/>
            <a:ext cx="8057345" cy="4376754"/>
          </a:xfrm>
        </p:spPr>
      </p:pic>
    </p:spTree>
  </p:cSld>
  <p:clrMapOvr>
    <a:masterClrMapping/>
  </p:clrMapOvr>
  <p:transition advTm="10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18.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400" u="sng" dirty="0" smtClean="0">
                <a:latin typeface="Broadway" pitchFamily="82" charset="0"/>
              </a:rPr>
              <a:t>Add Student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214290"/>
            <a:ext cx="6215074" cy="1000133"/>
          </a:xfrm>
        </p:spPr>
        <p:txBody>
          <a:bodyPr>
            <a:noAutofit/>
          </a:bodyPr>
          <a:lstStyle/>
          <a:p>
            <a:r>
              <a:rPr lang="en-US" sz="4800" u="sng" dirty="0" smtClean="0">
                <a:effectLst>
                  <a:outerShdw blurRad="38100" dist="38100" dir="2700000" algn="tl">
                    <a:srgbClr val="000000">
                      <a:alpha val="43137"/>
                    </a:srgbClr>
                  </a:outerShdw>
                </a:effectLst>
                <a:latin typeface="Broadway" pitchFamily="82" charset="0"/>
                <a:cs typeface="Mongolian Baiti" pitchFamily="66" charset="0"/>
              </a:rPr>
              <a:t>INTRODUCTION</a:t>
            </a:r>
            <a:endParaRPr lang="en-IN" sz="4800" u="sng" dirty="0">
              <a:effectLst>
                <a:outerShdw blurRad="38100" dist="38100" dir="2700000" algn="tl">
                  <a:srgbClr val="000000">
                    <a:alpha val="43137"/>
                  </a:srgbClr>
                </a:outerShdw>
              </a:effectLst>
              <a:latin typeface="Broadway" pitchFamily="82" charset="0"/>
              <a:cs typeface="Mongolian Baiti" pitchFamily="66" charset="0"/>
            </a:endParaRPr>
          </a:p>
        </p:txBody>
      </p:sp>
      <p:sp>
        <p:nvSpPr>
          <p:cNvPr id="7" name="Content Placeholder 6"/>
          <p:cNvSpPr>
            <a:spLocks noGrp="1"/>
          </p:cNvSpPr>
          <p:nvPr>
            <p:ph type="subTitle" idx="1"/>
          </p:nvPr>
        </p:nvSpPr>
        <p:spPr>
          <a:xfrm>
            <a:off x="1142976" y="1428736"/>
            <a:ext cx="7358114" cy="4714908"/>
          </a:xfrm>
          <a:solidFill>
            <a:schemeClr val="bg1"/>
          </a:solidFill>
        </p:spPr>
        <p:txBody>
          <a:bodyPr>
            <a:normAutofit/>
          </a:bodyPr>
          <a:lstStyle/>
          <a:p>
            <a:pPr algn="just">
              <a:buNone/>
            </a:pP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Welcome to Smart Project Scheduling System. It is a database software of the coaching institutes. It is accessible to three main participants of the institute, the Admin, the Academic Head and the Counsellor. The Admin handles the account of the other two participants. </a:t>
            </a:r>
            <a:r>
              <a:rPr lang="en-US" sz="2400" dirty="0">
                <a:solidFill>
                  <a:schemeClr val="tx1"/>
                </a:solidFill>
                <a:latin typeface="Times New Roman" pitchFamily="18" charset="0"/>
                <a:cs typeface="Times New Roman" pitchFamily="18" charset="0"/>
              </a:rPr>
              <a:t>T</a:t>
            </a:r>
            <a:r>
              <a:rPr lang="en-US" sz="2400" dirty="0" smtClean="0">
                <a:solidFill>
                  <a:schemeClr val="tx1"/>
                </a:solidFill>
                <a:latin typeface="Times New Roman" pitchFamily="18" charset="0"/>
                <a:cs typeface="Times New Roman" pitchFamily="18" charset="0"/>
              </a:rPr>
              <a:t>he Academic Head adds and updates the various courses running in the institute. Also, the </a:t>
            </a:r>
            <a:r>
              <a:rPr lang="en-US" sz="2400" dirty="0">
                <a:solidFill>
                  <a:schemeClr val="tx1"/>
                </a:solidFill>
                <a:latin typeface="Times New Roman" pitchFamily="18" charset="0"/>
                <a:cs typeface="Times New Roman" pitchFamily="18" charset="0"/>
              </a:rPr>
              <a:t>A</a:t>
            </a:r>
            <a:r>
              <a:rPr lang="en-US" sz="2400" dirty="0" smtClean="0">
                <a:solidFill>
                  <a:schemeClr val="tx1"/>
                </a:solidFill>
                <a:latin typeface="Times New Roman" pitchFamily="18" charset="0"/>
                <a:cs typeface="Times New Roman" pitchFamily="18" charset="0"/>
              </a:rPr>
              <a:t>cademic Head creates various categories of project and assigns project to students based on the courses they have opted for. The Counsellor adds details of the various students who are part of the institute and also updates their project status in the database of the system.</a:t>
            </a:r>
          </a:p>
        </p:txBody>
      </p:sp>
    </p:spTree>
  </p:cSld>
  <p:clrMapOvr>
    <a:masterClrMapping/>
  </p:clrMapOvr>
  <p:transition advTm="1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20.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a:xfrm>
            <a:off x="285720" y="274638"/>
            <a:ext cx="8858280" cy="1143000"/>
          </a:xfrm>
        </p:spPr>
        <p:txBody>
          <a:bodyPr>
            <a:normAutofit/>
          </a:bodyPr>
          <a:lstStyle/>
          <a:p>
            <a:r>
              <a:rPr lang="en-US" sz="4400" u="sng" dirty="0" smtClean="0">
                <a:latin typeface="Broadway" pitchFamily="82" charset="0"/>
              </a:rPr>
              <a:t>Update Student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17.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400" u="sng" dirty="0" smtClean="0">
                <a:latin typeface="Broadway" pitchFamily="82" charset="0"/>
              </a:rPr>
              <a:t>Delete Student Frame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u="sng" dirty="0" smtClean="0">
                <a:latin typeface="Broadway" pitchFamily="82" charset="0"/>
              </a:rPr>
              <a:t>Update Project Status Frame</a:t>
            </a:r>
            <a:endParaRPr lang="en-IN" sz="4400" u="sng" dirty="0">
              <a:latin typeface="Broadway" pitchFamily="82" charset="0"/>
            </a:endParaRPr>
          </a:p>
        </p:txBody>
      </p:sp>
      <p:pic>
        <p:nvPicPr>
          <p:cNvPr id="6" name="Content Placeholder 5" descr="IMG-20170727-WA0003.jpg"/>
          <p:cNvPicPr>
            <a:picLocks noGrp="1" noChangeAspect="1"/>
          </p:cNvPicPr>
          <p:nvPr>
            <p:ph idx="1"/>
          </p:nvPr>
        </p:nvPicPr>
        <p:blipFill>
          <a:blip r:embed="rId2"/>
          <a:stretch>
            <a:fillRect/>
          </a:stretch>
        </p:blipFill>
        <p:spPr>
          <a:xfrm>
            <a:off x="543327" y="1481138"/>
            <a:ext cx="8057345" cy="4376754"/>
          </a:xfrm>
        </p:spPr>
      </p:pic>
    </p:spTree>
  </p:cSld>
  <p:clrMapOvr>
    <a:masterClrMapping/>
  </p:clrMapOvr>
  <p:transition advTm="10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7-WA0007.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400" u="sng" dirty="0" smtClean="0">
                <a:latin typeface="Broadway" pitchFamily="82" charset="0"/>
              </a:rPr>
              <a:t>Show Project Status</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08.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400" u="sng" dirty="0" smtClean="0">
                <a:latin typeface="Broadway" pitchFamily="82" charset="0"/>
              </a:rPr>
              <a:t>Account Table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u="sng" dirty="0" smtClean="0">
                <a:latin typeface="Broadway" pitchFamily="82" charset="0"/>
              </a:rPr>
              <a:t>Course Table</a:t>
            </a:r>
            <a:endParaRPr lang="en-IN" sz="4400" u="sng" dirty="0">
              <a:latin typeface="Broadway" pitchFamily="82" charset="0"/>
            </a:endParaRPr>
          </a:p>
        </p:txBody>
      </p:sp>
      <p:pic>
        <p:nvPicPr>
          <p:cNvPr id="6" name="Content Placeholder 5" descr="IMG-20170727-WA0001.jpg"/>
          <p:cNvPicPr>
            <a:picLocks noGrp="1" noChangeAspect="1"/>
          </p:cNvPicPr>
          <p:nvPr>
            <p:ph idx="1"/>
          </p:nvPr>
        </p:nvPicPr>
        <p:blipFill>
          <a:blip r:embed="rId2"/>
          <a:stretch>
            <a:fillRect/>
          </a:stretch>
        </p:blipFill>
        <p:spPr>
          <a:xfrm>
            <a:off x="543327" y="1481138"/>
            <a:ext cx="8057345" cy="4376754"/>
          </a:xfrm>
        </p:spPr>
      </p:pic>
    </p:spTree>
  </p:cSld>
  <p:clrMapOvr>
    <a:masterClrMapping/>
  </p:clrMapOvr>
  <p:transition advTm="10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06.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400" u="sng" dirty="0" smtClean="0">
                <a:latin typeface="Broadway" pitchFamily="82" charset="0"/>
              </a:rPr>
              <a:t>Student Table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03.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400" u="sng" dirty="0" smtClean="0">
                <a:latin typeface="Broadway" pitchFamily="82" charset="0"/>
              </a:rPr>
              <a:t>Project Category Table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19.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400" u="sng" dirty="0" smtClean="0">
                <a:latin typeface="Broadway" pitchFamily="82" charset="0"/>
              </a:rPr>
              <a:t>Project Table</a:t>
            </a:r>
            <a:endParaRPr lang="en-IN" sz="4400"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00.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800" u="sng" dirty="0" smtClean="0">
                <a:latin typeface="Broadway" pitchFamily="82" charset="0"/>
              </a:rPr>
              <a:t>Assign Project Table</a:t>
            </a:r>
            <a:endParaRPr lang="en-IN" u="sng" dirty="0">
              <a:latin typeface="Broadway" pitchFamily="82" charset="0"/>
            </a:endParaRPr>
          </a:p>
        </p:txBody>
      </p:sp>
    </p:spTree>
  </p:cSld>
  <p:clrMapOvr>
    <a:masterClrMapping/>
  </p:clrMapOvr>
  <p:transition advTm="10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274638"/>
            <a:ext cx="3786214" cy="1143000"/>
          </a:xfrm>
        </p:spPr>
        <p:txBody>
          <a:bodyPr>
            <a:normAutofit/>
          </a:bodyPr>
          <a:lstStyle/>
          <a:p>
            <a:r>
              <a:rPr lang="en-US" sz="4800" u="sng" dirty="0" smtClean="0">
                <a:effectLst>
                  <a:outerShdw blurRad="38100" dist="38100" dir="2700000" algn="tl">
                    <a:srgbClr val="000000">
                      <a:alpha val="43137"/>
                    </a:srgbClr>
                  </a:outerShdw>
                </a:effectLst>
                <a:latin typeface="Broadway" pitchFamily="82" charset="0"/>
              </a:rPr>
              <a:t>OBJECTIVE</a:t>
            </a:r>
            <a:endParaRPr lang="en-IN" sz="4800" u="sng" dirty="0">
              <a:effectLst>
                <a:outerShdw blurRad="38100" dist="38100" dir="2700000" algn="tl">
                  <a:srgbClr val="000000">
                    <a:alpha val="43137"/>
                  </a:srgbClr>
                </a:outerShdw>
              </a:effectLst>
              <a:latin typeface="Broadway" pitchFamily="82" charset="0"/>
            </a:endParaRPr>
          </a:p>
        </p:txBody>
      </p:sp>
      <p:sp>
        <p:nvSpPr>
          <p:cNvPr id="5" name="Subtitle 4"/>
          <p:cNvSpPr>
            <a:spLocks noGrp="1"/>
          </p:cNvSpPr>
          <p:nvPr>
            <p:ph idx="1"/>
          </p:nvPr>
        </p:nvSpPr>
        <p:spPr/>
        <p:txBody>
          <a:bodyPr>
            <a:normAutofit lnSpcReduction="10000"/>
          </a:bodyPr>
          <a:lstStyle/>
          <a:p>
            <a:pPr>
              <a:buNone/>
            </a:pPr>
            <a:r>
              <a:rPr lang="en-US" sz="2800" b="1" u="sng" dirty="0" smtClean="0">
                <a:latin typeface="Times New Roman" pitchFamily="18" charset="0"/>
                <a:cs typeface="Times New Roman" pitchFamily="18" charset="0"/>
              </a:rPr>
              <a:t>Smart Project Scheduling System:</a:t>
            </a:r>
          </a:p>
          <a:p>
            <a:pPr>
              <a:buClr>
                <a:schemeClr val="tx1"/>
              </a:buClr>
              <a:buSzPct val="90000"/>
            </a:pPr>
            <a:r>
              <a:rPr lang="en-US" sz="2400" dirty="0" smtClean="0">
                <a:latin typeface="Times New Roman" pitchFamily="18" charset="0"/>
                <a:cs typeface="Times New Roman" pitchFamily="18" charset="0"/>
              </a:rPr>
              <a:t>To keep a record of all the students studying the coaching institute.</a:t>
            </a:r>
          </a:p>
          <a:p>
            <a:pPr>
              <a:buClr>
                <a:schemeClr val="tx1"/>
              </a:buClr>
              <a:buSzPct val="90000"/>
            </a:pPr>
            <a:r>
              <a:rPr lang="en-US" sz="2400" dirty="0" smtClean="0">
                <a:latin typeface="Times New Roman" pitchFamily="18" charset="0"/>
                <a:cs typeface="Times New Roman" pitchFamily="18" charset="0"/>
              </a:rPr>
              <a:t>To keep a record of various courses running in the institute and create  various categories of projects based on the courses.</a:t>
            </a:r>
          </a:p>
          <a:p>
            <a:pPr>
              <a:buClr>
                <a:schemeClr val="tx1"/>
              </a:buClr>
              <a:buSzPct val="90000"/>
            </a:pPr>
            <a:r>
              <a:rPr lang="en-US" sz="2400" dirty="0" smtClean="0">
                <a:latin typeface="Times New Roman" pitchFamily="18" charset="0"/>
                <a:cs typeface="Times New Roman" pitchFamily="18" charset="0"/>
              </a:rPr>
              <a:t>To assign various Projects to the students.</a:t>
            </a:r>
          </a:p>
          <a:p>
            <a:pPr>
              <a:buClr>
                <a:schemeClr val="tx1"/>
              </a:buClr>
              <a:buSzPct val="90000"/>
            </a:pPr>
            <a:r>
              <a:rPr lang="en-US" sz="2400" dirty="0" smtClean="0">
                <a:latin typeface="Times New Roman" pitchFamily="18" charset="0"/>
                <a:cs typeface="Times New Roman" pitchFamily="18" charset="0"/>
              </a:rPr>
              <a:t>To update the project submission status of students.</a:t>
            </a:r>
          </a:p>
          <a:p>
            <a:pPr>
              <a:buClr>
                <a:schemeClr val="tx1"/>
              </a:buClr>
              <a:buSzPct val="90000"/>
            </a:pPr>
            <a:r>
              <a:rPr lang="en-US" sz="2400" dirty="0" smtClean="0">
                <a:latin typeface="Times New Roman" pitchFamily="18" charset="0"/>
                <a:cs typeface="Times New Roman" pitchFamily="18" charset="0"/>
              </a:rPr>
              <a:t>To award Certificate to students who have submitted their project.</a:t>
            </a:r>
          </a:p>
          <a:p>
            <a:pPr>
              <a:buClr>
                <a:schemeClr val="tx1"/>
              </a:buClr>
              <a:buSzPct val="90000"/>
            </a:pPr>
            <a:r>
              <a:rPr lang="en-US" sz="2400" dirty="0" smtClean="0">
                <a:latin typeface="Times New Roman" pitchFamily="18" charset="0"/>
                <a:cs typeface="Times New Roman" pitchFamily="18" charset="0"/>
              </a:rPr>
              <a:t>To maintain the account of various employees working in the institute.</a:t>
            </a:r>
          </a:p>
        </p:txBody>
      </p:sp>
    </p:spTree>
  </p:cSld>
  <p:clrMapOvr>
    <a:masterClrMapping/>
  </p:clrMapOvr>
  <p:transition advTm="10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noAutofit/>
          </a:bodyPr>
          <a:lstStyle/>
          <a:p>
            <a:r>
              <a:rPr lang="en-US" sz="4400" b="1" u="sng" dirty="0" smtClean="0">
                <a:solidFill>
                  <a:schemeClr val="tx1">
                    <a:lumMod val="65000"/>
                  </a:schemeClr>
                </a:solidFill>
                <a:effectLst>
                  <a:outerShdw blurRad="38100" dist="38100" dir="2700000" algn="tl">
                    <a:srgbClr val="000000">
                      <a:alpha val="43137"/>
                    </a:srgbClr>
                  </a:outerShdw>
                </a:effectLst>
                <a:latin typeface="Broadway" pitchFamily="82" charset="0"/>
              </a:rPr>
              <a:t>Bibliography and References</a:t>
            </a:r>
            <a:endParaRPr lang="en-IN" sz="4400" dirty="0">
              <a:solidFill>
                <a:schemeClr val="tx1">
                  <a:lumMod val="65000"/>
                </a:schemeClr>
              </a:solidFill>
            </a:endParaRPr>
          </a:p>
        </p:txBody>
      </p:sp>
      <p:sp>
        <p:nvSpPr>
          <p:cNvPr id="3" name="Content Placeholder 2"/>
          <p:cNvSpPr>
            <a:spLocks noGrp="1"/>
          </p:cNvSpPr>
          <p:nvPr>
            <p:ph idx="1"/>
          </p:nvPr>
        </p:nvSpPr>
        <p:spPr/>
        <p:txBody>
          <a:bodyPr/>
          <a:lstStyle/>
          <a:p>
            <a:pPr>
              <a:buNone/>
            </a:pPr>
            <a:r>
              <a:rPr lang="en-US" sz="2800" dirty="0" smtClean="0">
                <a:solidFill>
                  <a:schemeClr val="tx1">
                    <a:lumMod val="65000"/>
                  </a:schemeClr>
                </a:solidFill>
                <a:latin typeface="Times New Roman" pitchFamily="18" charset="0"/>
                <a:cs typeface="Times New Roman" pitchFamily="18" charset="0"/>
              </a:rPr>
              <a:t>This Project includes the GUI and Database concepts of core JAVA.</a:t>
            </a:r>
          </a:p>
          <a:p>
            <a:pPr>
              <a:buClr>
                <a:schemeClr val="tx1">
                  <a:lumMod val="75000"/>
                </a:schemeClr>
              </a:buClr>
              <a:buFont typeface="Wingdings" pitchFamily="2" charset="2"/>
              <a:buChar char="Ø"/>
            </a:pPr>
            <a:r>
              <a:rPr lang="en-US" sz="2800" b="1" u="sng" dirty="0" smtClean="0">
                <a:solidFill>
                  <a:schemeClr val="tx1">
                    <a:lumMod val="65000"/>
                  </a:schemeClr>
                </a:solidFill>
                <a:latin typeface="Times New Roman" pitchFamily="18" charset="0"/>
                <a:cs typeface="Times New Roman" pitchFamily="18" charset="0"/>
              </a:rPr>
              <a:t>Websites referred are:</a:t>
            </a:r>
          </a:p>
          <a:p>
            <a:pPr>
              <a:buClr>
                <a:schemeClr val="tx1">
                  <a:lumMod val="75000"/>
                </a:schemeClr>
              </a:buClr>
              <a:buFont typeface="Arial" pitchFamily="34" charset="0"/>
              <a:buChar char="•"/>
            </a:pPr>
            <a:r>
              <a:rPr lang="en-US" sz="2400" dirty="0" smtClean="0">
                <a:solidFill>
                  <a:schemeClr val="tx1">
                    <a:lumMod val="65000"/>
                  </a:schemeClr>
                </a:solidFill>
                <a:latin typeface="Times New Roman" pitchFamily="18" charset="0"/>
                <a:cs typeface="Times New Roman" pitchFamily="18" charset="0"/>
              </a:rPr>
              <a:t>www.Google.com</a:t>
            </a:r>
          </a:p>
          <a:p>
            <a:pPr>
              <a:buClr>
                <a:schemeClr val="tx1">
                  <a:lumMod val="75000"/>
                </a:schemeClr>
              </a:buClr>
              <a:buFont typeface="Arial" pitchFamily="34" charset="0"/>
              <a:buChar char="•"/>
            </a:pPr>
            <a:r>
              <a:rPr lang="en-US" sz="2400" dirty="0" smtClean="0">
                <a:solidFill>
                  <a:schemeClr val="tx1">
                    <a:lumMod val="65000"/>
                  </a:schemeClr>
                </a:solidFill>
                <a:latin typeface="Times New Roman" pitchFamily="18" charset="0"/>
                <a:cs typeface="Times New Roman" pitchFamily="18" charset="0"/>
              </a:rPr>
              <a:t>www.YouTube.com</a:t>
            </a:r>
          </a:p>
          <a:p>
            <a:pPr>
              <a:buClr>
                <a:schemeClr val="tx1">
                  <a:lumMod val="75000"/>
                </a:schemeClr>
              </a:buClr>
              <a:buFont typeface="Arial" pitchFamily="34" charset="0"/>
              <a:buChar char="•"/>
            </a:pPr>
            <a:endParaRPr lang="en-US" sz="2400" dirty="0" smtClean="0">
              <a:solidFill>
                <a:schemeClr val="tx1">
                  <a:lumMod val="65000"/>
                </a:schemeClr>
              </a:solidFill>
              <a:latin typeface="Times New Roman" pitchFamily="18" charset="0"/>
              <a:cs typeface="Times New Roman" pitchFamily="18" charset="0"/>
            </a:endParaRPr>
          </a:p>
          <a:p>
            <a:pPr>
              <a:buClr>
                <a:schemeClr val="tx1">
                  <a:lumMod val="75000"/>
                </a:schemeClr>
              </a:buClr>
              <a:buFont typeface="Wingdings" pitchFamily="2" charset="2"/>
              <a:buChar char="Ø"/>
            </a:pPr>
            <a:r>
              <a:rPr lang="en-US" sz="2800" b="1" u="sng" dirty="0" smtClean="0">
                <a:solidFill>
                  <a:schemeClr val="tx1">
                    <a:lumMod val="65000"/>
                  </a:schemeClr>
                </a:solidFill>
                <a:latin typeface="Times New Roman" pitchFamily="18" charset="0"/>
                <a:cs typeface="Times New Roman" pitchFamily="18" charset="0"/>
              </a:rPr>
              <a:t>Book Referred is:</a:t>
            </a:r>
          </a:p>
          <a:p>
            <a:pPr>
              <a:buClr>
                <a:schemeClr val="tx1">
                  <a:lumMod val="75000"/>
                </a:schemeClr>
              </a:buClr>
              <a:buFont typeface="Arial" pitchFamily="34" charset="0"/>
              <a:buChar char="•"/>
            </a:pPr>
            <a:r>
              <a:rPr lang="en-US" sz="2400" dirty="0" smtClean="0">
                <a:solidFill>
                  <a:schemeClr val="tx1">
                    <a:lumMod val="65000"/>
                  </a:schemeClr>
                </a:solidFill>
                <a:latin typeface="Times New Roman" pitchFamily="18" charset="0"/>
                <a:cs typeface="Times New Roman" pitchFamily="18" charset="0"/>
              </a:rPr>
              <a:t>Black book for Core JAVA</a:t>
            </a:r>
            <a:r>
              <a:rPr lang="en-US"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endParaRPr lang="en-IN" dirty="0"/>
          </a:p>
        </p:txBody>
      </p:sp>
    </p:spTree>
  </p:cSld>
  <p:clrMapOvr>
    <a:masterClrMapping/>
  </p:clrMapOvr>
  <p:transition advTm="10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643834" cy="1143000"/>
          </a:xfrm>
        </p:spPr>
        <p:txBody>
          <a:bodyPr>
            <a:noAutofit/>
          </a:bodyPr>
          <a:lstStyle/>
          <a:p>
            <a:r>
              <a:rPr lang="en-US" sz="4000" u="sng" dirty="0" smtClean="0">
                <a:latin typeface="Broadway" pitchFamily="82" charset="0"/>
              </a:rPr>
              <a:t>Hardware And Software Requirements</a:t>
            </a:r>
            <a:endParaRPr lang="en-IN" sz="4000" u="sng" dirty="0">
              <a:latin typeface="Broadway" pitchFamily="82" charset="0"/>
            </a:endParaRPr>
          </a:p>
        </p:txBody>
      </p:sp>
      <p:sp>
        <p:nvSpPr>
          <p:cNvPr id="3" name="Content Placeholder 2"/>
          <p:cNvSpPr>
            <a:spLocks noGrp="1"/>
          </p:cNvSpPr>
          <p:nvPr>
            <p:ph idx="1"/>
          </p:nvPr>
        </p:nvSpPr>
        <p:spPr/>
        <p:txBody>
          <a:bodyPr>
            <a:normAutofit/>
          </a:bodyPr>
          <a:lstStyle/>
          <a:p>
            <a:r>
              <a:rPr lang="en-US" u="sng" dirty="0" smtClean="0">
                <a:latin typeface="Times New Roman" pitchFamily="18" charset="0"/>
                <a:cs typeface="Times New Roman" pitchFamily="18" charset="0"/>
              </a:rPr>
              <a:t>Hardware Requirements:</a:t>
            </a:r>
          </a:p>
          <a:p>
            <a:pPr algn="just">
              <a:buNone/>
            </a:pPr>
            <a:r>
              <a:rPr lang="en-IN" sz="2000" dirty="0" smtClean="0"/>
              <a:t>      </a:t>
            </a:r>
            <a:r>
              <a:rPr lang="en-IN" sz="2000" dirty="0" smtClean="0">
                <a:latin typeface="Times New Roman" pitchFamily="18" charset="0"/>
                <a:cs typeface="Times New Roman" pitchFamily="18" charset="0"/>
              </a:rPr>
              <a:t>The basic hardware required to run the project is Pentium Processor. A 2GB RAM would be sufficient for a speedy run of the application. The application requires affordable space in user’s device so memory is never going to be an issue. Besides this, as far as End Users are concerned, it is meant for all Windows Operating Systems. </a:t>
            </a:r>
          </a:p>
          <a:p>
            <a:pPr algn="just"/>
            <a:r>
              <a:rPr lang="en-US" u="sng" dirty="0" smtClean="0">
                <a:latin typeface="Times New Roman" pitchFamily="18" charset="0"/>
                <a:cs typeface="Times New Roman" pitchFamily="18" charset="0"/>
              </a:rPr>
              <a:t>Software Requirements:</a:t>
            </a:r>
          </a:p>
          <a:p>
            <a:pPr algn="just">
              <a:buNone/>
            </a:pPr>
            <a:r>
              <a:rPr lang="en-IN" sz="2000" dirty="0" smtClean="0">
                <a:latin typeface="Times New Roman" pitchFamily="18" charset="0"/>
                <a:cs typeface="Times New Roman" pitchFamily="18" charset="0"/>
              </a:rPr>
              <a:t>       If the developer’s machine has java development tool kit- jdk1.8 installed then the version of </a:t>
            </a:r>
            <a:r>
              <a:rPr lang="en-IN" sz="2000" b="1" dirty="0" smtClean="0">
                <a:latin typeface="Times New Roman" pitchFamily="18" charset="0"/>
                <a:cs typeface="Times New Roman" pitchFamily="18" charset="0"/>
              </a:rPr>
              <a:t> Eclipse Oxygen</a:t>
            </a:r>
            <a:r>
              <a:rPr lang="en-IN" sz="2000" dirty="0" smtClean="0">
                <a:latin typeface="Times New Roman" pitchFamily="18" charset="0"/>
                <a:cs typeface="Times New Roman" pitchFamily="18" charset="0"/>
              </a:rPr>
              <a:t> must be a compatible one, also the 32/64 bit OS of user’s device. Also </a:t>
            </a:r>
            <a:r>
              <a:rPr lang="en-IN" sz="2000" b="1" dirty="0" smtClean="0">
                <a:latin typeface="Times New Roman" pitchFamily="18" charset="0"/>
                <a:cs typeface="Times New Roman" pitchFamily="18" charset="0"/>
              </a:rPr>
              <a:t>MySQL</a:t>
            </a:r>
            <a:r>
              <a:rPr lang="en-IN" sz="2000" dirty="0" smtClean="0">
                <a:latin typeface="Times New Roman" pitchFamily="18" charset="0"/>
                <a:cs typeface="Times New Roman" pitchFamily="18" charset="0"/>
              </a:rPr>
              <a:t> Database is required for record maintenance.</a:t>
            </a:r>
            <a:endParaRPr lang="en-US" sz="2000" u="sng" dirty="0" smtClean="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Tree>
  </p:cSld>
  <p:clrMapOvr>
    <a:masterClrMapping/>
  </p:clrMapOvr>
  <p:transition advTm="10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solidFill>
                <a:latin typeface="Broadway" pitchFamily="82" charset="0"/>
              </a:rPr>
              <a:t>Modules</a:t>
            </a:r>
            <a:endParaRPr lang="en-IN" u="sng" dirty="0"/>
          </a:p>
        </p:txBody>
      </p:sp>
      <p:sp>
        <p:nvSpPr>
          <p:cNvPr id="3" name="Content Placeholder 2"/>
          <p:cNvSpPr>
            <a:spLocks noGrp="1"/>
          </p:cNvSpPr>
          <p:nvPr>
            <p:ph idx="1"/>
          </p:nvPr>
        </p:nvSpPr>
        <p:spPr>
          <a:xfrm>
            <a:off x="457200" y="1609416"/>
            <a:ext cx="7239000" cy="4962856"/>
          </a:xfrm>
        </p:spPr>
        <p:txBody>
          <a:bodyPr>
            <a:normAutofit fontScale="40000" lnSpcReduction="20000"/>
          </a:bodyPr>
          <a:lstStyle/>
          <a:p>
            <a:pPr>
              <a:buNone/>
            </a:pPr>
            <a:r>
              <a:rPr lang="en-US" sz="5100" b="1" u="sng" dirty="0" smtClean="0">
                <a:latin typeface="Times New Roman" pitchFamily="18" charset="0"/>
                <a:cs typeface="Times New Roman" pitchFamily="18" charset="0"/>
              </a:rPr>
              <a:t>Modules of Smart Project Scheduling System:</a:t>
            </a:r>
          </a:p>
          <a:p>
            <a:pPr>
              <a:buClr>
                <a:schemeClr val="tx1"/>
              </a:buClr>
              <a:buFont typeface="Wingdings" pitchFamily="2" charset="2"/>
              <a:buChar char="Ø"/>
            </a:pPr>
            <a:r>
              <a:rPr lang="en-US" sz="4000" b="1" dirty="0" smtClean="0">
                <a:latin typeface="Times New Roman" pitchFamily="18" charset="0"/>
                <a:cs typeface="Times New Roman" pitchFamily="18" charset="0"/>
              </a:rPr>
              <a:t>Home Frame</a:t>
            </a:r>
          </a:p>
          <a:p>
            <a:pPr>
              <a:buClr>
                <a:schemeClr val="tx1"/>
              </a:buClr>
              <a:buFont typeface="Wingdings" pitchFamily="2" charset="2"/>
              <a:buChar char="Ø"/>
            </a:pPr>
            <a:r>
              <a:rPr lang="en-US" sz="4000" b="1" dirty="0" smtClean="0">
                <a:latin typeface="Times New Roman" pitchFamily="18" charset="0"/>
                <a:cs typeface="Times New Roman" pitchFamily="18" charset="0"/>
              </a:rPr>
              <a:t>Sign In Frame</a:t>
            </a:r>
          </a:p>
          <a:p>
            <a:pPr>
              <a:buClr>
                <a:schemeClr val="tx1"/>
              </a:buClr>
              <a:buFont typeface="Wingdings" pitchFamily="2" charset="2"/>
              <a:buChar char="Ø"/>
            </a:pPr>
            <a:r>
              <a:rPr lang="en-US" sz="4000" b="1" dirty="0" smtClean="0">
                <a:latin typeface="Times New Roman" pitchFamily="18" charset="0"/>
                <a:cs typeface="Times New Roman" pitchFamily="18" charset="0"/>
              </a:rPr>
              <a:t>Feedback Frame</a:t>
            </a:r>
          </a:p>
          <a:p>
            <a:pPr>
              <a:buClr>
                <a:schemeClr val="tx1"/>
              </a:buClr>
              <a:buFont typeface="Wingdings" pitchFamily="2" charset="2"/>
              <a:buChar char="Ø"/>
            </a:pPr>
            <a:r>
              <a:rPr lang="en-US" sz="4000" b="1" dirty="0" smtClean="0">
                <a:latin typeface="Times New Roman" pitchFamily="18" charset="0"/>
                <a:cs typeface="Times New Roman" pitchFamily="18" charset="0"/>
              </a:rPr>
              <a:t>Admin Frame</a:t>
            </a:r>
          </a:p>
          <a:p>
            <a:pPr>
              <a:buClr>
                <a:schemeClr val="tx1"/>
              </a:buClr>
              <a:buFont typeface="Arial" pitchFamily="34" charset="0"/>
              <a:buChar char="•"/>
            </a:pPr>
            <a:r>
              <a:rPr lang="en-US" sz="3000" dirty="0" smtClean="0">
                <a:latin typeface="Times New Roman" pitchFamily="18" charset="0"/>
                <a:cs typeface="Times New Roman" pitchFamily="18" charset="0"/>
              </a:rPr>
              <a:t>Create account frame</a:t>
            </a:r>
          </a:p>
          <a:p>
            <a:pPr>
              <a:buClr>
                <a:schemeClr val="tx1"/>
              </a:buClr>
              <a:buFont typeface="Arial" pitchFamily="34" charset="0"/>
              <a:buChar char="•"/>
            </a:pPr>
            <a:r>
              <a:rPr lang="en-US" sz="3000" dirty="0" smtClean="0">
                <a:latin typeface="Times New Roman" pitchFamily="18" charset="0"/>
                <a:cs typeface="Times New Roman" pitchFamily="18" charset="0"/>
              </a:rPr>
              <a:t>Update Account frame</a:t>
            </a:r>
          </a:p>
          <a:p>
            <a:pPr>
              <a:buClr>
                <a:schemeClr val="tx1"/>
              </a:buClr>
              <a:buFont typeface="Arial" pitchFamily="34" charset="0"/>
              <a:buChar char="•"/>
            </a:pPr>
            <a:r>
              <a:rPr lang="en-US" sz="3000" dirty="0" smtClean="0">
                <a:latin typeface="Times New Roman" pitchFamily="18" charset="0"/>
                <a:cs typeface="Times New Roman" pitchFamily="18" charset="0"/>
              </a:rPr>
              <a:t>Delete Account frame</a:t>
            </a:r>
          </a:p>
          <a:p>
            <a:pPr>
              <a:buClr>
                <a:schemeClr val="tx1"/>
              </a:buClr>
              <a:buFont typeface="Arial" pitchFamily="34" charset="0"/>
              <a:buChar char="•"/>
            </a:pPr>
            <a:r>
              <a:rPr lang="en-US" sz="3000" dirty="0" smtClean="0">
                <a:latin typeface="Times New Roman" pitchFamily="18" charset="0"/>
                <a:cs typeface="Times New Roman" pitchFamily="18" charset="0"/>
              </a:rPr>
              <a:t>View  report frame</a:t>
            </a:r>
          </a:p>
          <a:p>
            <a:pPr>
              <a:buClr>
                <a:schemeClr val="tx1"/>
              </a:buClr>
              <a:buFont typeface="Wingdings" pitchFamily="2" charset="2"/>
              <a:buChar char="Ø"/>
            </a:pPr>
            <a:r>
              <a:rPr lang="en-US" sz="4000" b="1" dirty="0" smtClean="0">
                <a:latin typeface="Times New Roman" pitchFamily="18" charset="0"/>
                <a:cs typeface="Times New Roman" pitchFamily="18" charset="0"/>
              </a:rPr>
              <a:t>Academic Head Frame</a:t>
            </a:r>
          </a:p>
          <a:p>
            <a:pPr>
              <a:buClr>
                <a:schemeClr val="tx1"/>
              </a:buClr>
              <a:buFont typeface="Arial" pitchFamily="34" charset="0"/>
              <a:buChar char="•"/>
            </a:pPr>
            <a:r>
              <a:rPr lang="en-US" sz="3000" dirty="0" smtClean="0">
                <a:latin typeface="Times New Roman" pitchFamily="18" charset="0"/>
                <a:cs typeface="Times New Roman" pitchFamily="18" charset="0"/>
              </a:rPr>
              <a:t>Create Course frame</a:t>
            </a:r>
          </a:p>
          <a:p>
            <a:pPr>
              <a:buClr>
                <a:schemeClr val="tx1"/>
              </a:buClr>
              <a:buFont typeface="Arial" pitchFamily="34" charset="0"/>
              <a:buChar char="•"/>
            </a:pPr>
            <a:r>
              <a:rPr lang="en-US" sz="3000" dirty="0" smtClean="0">
                <a:latin typeface="Times New Roman" pitchFamily="18" charset="0"/>
                <a:cs typeface="Times New Roman" pitchFamily="18" charset="0"/>
              </a:rPr>
              <a:t>Create Project Category frame </a:t>
            </a:r>
          </a:p>
          <a:p>
            <a:pPr>
              <a:buClr>
                <a:schemeClr val="tx1"/>
              </a:buClr>
              <a:buFont typeface="Arial" pitchFamily="34" charset="0"/>
              <a:buChar char="•"/>
            </a:pPr>
            <a:r>
              <a:rPr lang="en-US" sz="3000" dirty="0" smtClean="0">
                <a:latin typeface="Times New Roman" pitchFamily="18" charset="0"/>
                <a:cs typeface="Times New Roman" pitchFamily="18" charset="0"/>
              </a:rPr>
              <a:t>Add Project frame</a:t>
            </a:r>
          </a:p>
          <a:p>
            <a:pPr>
              <a:buClr>
                <a:schemeClr val="tx1"/>
              </a:buClr>
              <a:buFont typeface="Arial" pitchFamily="34" charset="0"/>
              <a:buChar char="•"/>
            </a:pPr>
            <a:r>
              <a:rPr lang="en-US" sz="3000" dirty="0" smtClean="0">
                <a:latin typeface="Times New Roman" pitchFamily="18" charset="0"/>
                <a:cs typeface="Times New Roman" pitchFamily="18" charset="0"/>
              </a:rPr>
              <a:t>Allot Project Frame</a:t>
            </a:r>
          </a:p>
          <a:p>
            <a:pPr>
              <a:buClr>
                <a:schemeClr val="tx1"/>
              </a:buClr>
              <a:buFont typeface="Wingdings" pitchFamily="2" charset="2"/>
              <a:buChar char="Ø"/>
            </a:pPr>
            <a:r>
              <a:rPr lang="en-US" sz="4000" b="1" dirty="0" smtClean="0">
                <a:latin typeface="Times New Roman" pitchFamily="18" charset="0"/>
                <a:cs typeface="Times New Roman" pitchFamily="18" charset="0"/>
              </a:rPr>
              <a:t>Counsellor Frame</a:t>
            </a:r>
          </a:p>
          <a:p>
            <a:pPr>
              <a:buClr>
                <a:schemeClr val="tx1"/>
              </a:buClr>
              <a:buFont typeface="Arial" pitchFamily="34" charset="0"/>
              <a:buChar char="•"/>
            </a:pPr>
            <a:r>
              <a:rPr lang="en-US" sz="3000" dirty="0" smtClean="0">
                <a:latin typeface="Times New Roman" pitchFamily="18" charset="0"/>
                <a:cs typeface="Times New Roman" pitchFamily="18" charset="0"/>
              </a:rPr>
              <a:t>Add Student frame</a:t>
            </a:r>
          </a:p>
          <a:p>
            <a:pPr>
              <a:buClr>
                <a:schemeClr val="tx1"/>
              </a:buClr>
              <a:buFont typeface="Arial" pitchFamily="34" charset="0"/>
              <a:buChar char="•"/>
            </a:pPr>
            <a:r>
              <a:rPr lang="en-US" sz="3000" dirty="0" smtClean="0">
                <a:latin typeface="Times New Roman" pitchFamily="18" charset="0"/>
                <a:cs typeface="Times New Roman" pitchFamily="18" charset="0"/>
              </a:rPr>
              <a:t>Update account frame</a:t>
            </a:r>
          </a:p>
          <a:p>
            <a:pPr>
              <a:buClr>
                <a:schemeClr val="tx1"/>
              </a:buClr>
              <a:buFont typeface="Arial" pitchFamily="34" charset="0"/>
              <a:buChar char="•"/>
            </a:pPr>
            <a:r>
              <a:rPr lang="en-US" sz="3000" dirty="0" smtClean="0">
                <a:latin typeface="Times New Roman" pitchFamily="18" charset="0"/>
                <a:cs typeface="Times New Roman" pitchFamily="18" charset="0"/>
              </a:rPr>
              <a:t>Delete account frame</a:t>
            </a:r>
          </a:p>
          <a:p>
            <a:pPr>
              <a:buClr>
                <a:schemeClr val="tx1"/>
              </a:buClr>
              <a:buFont typeface="Arial" pitchFamily="34" charset="0"/>
              <a:buChar char="•"/>
            </a:pPr>
            <a:r>
              <a:rPr lang="en-US" sz="3000" dirty="0" smtClean="0">
                <a:latin typeface="Times New Roman" pitchFamily="18" charset="0"/>
                <a:cs typeface="Times New Roman" pitchFamily="18" charset="0"/>
              </a:rPr>
              <a:t>Update Project status frame</a:t>
            </a:r>
          </a:p>
          <a:p>
            <a:pPr>
              <a:buClr>
                <a:schemeClr val="tx1"/>
              </a:buClr>
              <a:buFont typeface="Wingdings" pitchFamily="2" charset="2"/>
              <a:buChar char="Ø"/>
            </a:pPr>
            <a:r>
              <a:rPr lang="en-US" sz="4000" b="1" dirty="0" smtClean="0">
                <a:latin typeface="Times New Roman" pitchFamily="18" charset="0"/>
                <a:cs typeface="Times New Roman" pitchFamily="18" charset="0"/>
              </a:rPr>
              <a:t>All the Database tables linked with different frames.</a:t>
            </a:r>
          </a:p>
          <a:p>
            <a:endParaRPr lang="en-IN" dirty="0"/>
          </a:p>
        </p:txBody>
      </p:sp>
    </p:spTree>
  </p:cSld>
  <p:clrMapOvr>
    <a:masterClrMapping/>
  </p:clrMapOvr>
  <p:transition advTm="1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04.jpg"/>
          <p:cNvPicPr>
            <a:picLocks noGrp="1" noChangeAspect="1"/>
          </p:cNvPicPr>
          <p:nvPr>
            <p:ph idx="1"/>
          </p:nvPr>
        </p:nvPicPr>
        <p:blipFill>
          <a:blip r:embed="rId2"/>
          <a:stretch>
            <a:fillRect/>
          </a:stretch>
        </p:blipFill>
        <p:spPr>
          <a:xfrm>
            <a:off x="543327" y="1481138"/>
            <a:ext cx="8057345" cy="4376754"/>
          </a:xfrm>
        </p:spPr>
      </p:pic>
      <p:sp>
        <p:nvSpPr>
          <p:cNvPr id="2" name="Title 1"/>
          <p:cNvSpPr>
            <a:spLocks noGrp="1"/>
          </p:cNvSpPr>
          <p:nvPr>
            <p:ph type="title"/>
          </p:nvPr>
        </p:nvSpPr>
        <p:spPr>
          <a:xfrm>
            <a:off x="457200" y="274638"/>
            <a:ext cx="3471858" cy="1143000"/>
          </a:xfrm>
        </p:spPr>
        <p:txBody>
          <a:bodyPr>
            <a:noAutofit/>
          </a:bodyPr>
          <a:lstStyle/>
          <a:p>
            <a:r>
              <a:rPr lang="en-US" sz="4400" u="sng" dirty="0" smtClean="0">
                <a:effectLst>
                  <a:outerShdw blurRad="38100" dist="38100" dir="2700000" algn="tl">
                    <a:srgbClr val="000000">
                      <a:alpha val="43137"/>
                    </a:srgbClr>
                  </a:outerShdw>
                </a:effectLst>
                <a:latin typeface="Broadway" pitchFamily="82" charset="0"/>
              </a:rPr>
              <a:t>Homepage</a:t>
            </a:r>
            <a:endParaRPr lang="en-IN" sz="4400" u="sng" dirty="0">
              <a:effectLst>
                <a:outerShdw blurRad="38100" dist="38100" dir="2700000" algn="tl">
                  <a:srgbClr val="000000">
                    <a:alpha val="43137"/>
                  </a:srgbClr>
                </a:outerShdw>
              </a:effectLst>
              <a:latin typeface="Broadway" pitchFamily="82" charset="0"/>
            </a:endParaRPr>
          </a:p>
        </p:txBody>
      </p:sp>
    </p:spTree>
  </p:cSld>
  <p:clrMapOvr>
    <a:masterClrMapping/>
  </p:clrMapOvr>
  <p:transition advTm="10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4-WA0009.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a:xfrm>
            <a:off x="457200" y="274638"/>
            <a:ext cx="3400420" cy="1143000"/>
          </a:xfrm>
        </p:spPr>
        <p:txBody>
          <a:bodyPr>
            <a:normAutofit/>
          </a:bodyPr>
          <a:lstStyle/>
          <a:p>
            <a:r>
              <a:rPr lang="en-US" sz="4400" u="sng" dirty="0" smtClean="0">
                <a:effectLst>
                  <a:outerShdw blurRad="38100" dist="38100" dir="2700000" algn="tl">
                    <a:srgbClr val="000000">
                      <a:alpha val="43137"/>
                    </a:srgbClr>
                  </a:outerShdw>
                </a:effectLst>
                <a:latin typeface="Broadway" pitchFamily="82" charset="0"/>
              </a:rPr>
              <a:t>Sign In</a:t>
            </a:r>
            <a:endParaRPr lang="en-IN" sz="4400" u="sng" dirty="0">
              <a:effectLst>
                <a:outerShdw blurRad="38100" dist="38100" dir="2700000" algn="tl">
                  <a:srgbClr val="000000">
                    <a:alpha val="43137"/>
                  </a:srgbClr>
                </a:outerShdw>
              </a:effectLst>
              <a:latin typeface="Broadway" pitchFamily="82" charset="0"/>
            </a:endParaRPr>
          </a:p>
        </p:txBody>
      </p:sp>
    </p:spTree>
  </p:cSld>
  <p:clrMapOvr>
    <a:masterClrMapping/>
  </p:clrMapOvr>
  <p:transition advTm="10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4829180" cy="1143000"/>
          </a:xfrm>
        </p:spPr>
        <p:txBody>
          <a:bodyPr/>
          <a:lstStyle/>
          <a:p>
            <a:r>
              <a:rPr lang="en-US" sz="4400" u="sng" dirty="0" smtClean="0">
                <a:latin typeface="Broadway" pitchFamily="82" charset="0"/>
              </a:rPr>
              <a:t>Admin Frame</a:t>
            </a:r>
            <a:endParaRPr lang="en-IN" sz="4400" u="sng" dirty="0">
              <a:latin typeface="Broadway" pitchFamily="82" charset="0"/>
            </a:endParaRPr>
          </a:p>
        </p:txBody>
      </p:sp>
      <p:pic>
        <p:nvPicPr>
          <p:cNvPr id="6" name="Content Placeholder 5" descr="IMG-20170727-WA0005.jpg"/>
          <p:cNvPicPr>
            <a:picLocks noGrp="1" noChangeAspect="1"/>
          </p:cNvPicPr>
          <p:nvPr>
            <p:ph idx="1"/>
          </p:nvPr>
        </p:nvPicPr>
        <p:blipFill>
          <a:blip r:embed="rId2"/>
          <a:stretch>
            <a:fillRect/>
          </a:stretch>
        </p:blipFill>
        <p:spPr>
          <a:xfrm>
            <a:off x="543327" y="1481138"/>
            <a:ext cx="8057345" cy="4376754"/>
          </a:xfrm>
        </p:spPr>
      </p:pic>
    </p:spTree>
  </p:cSld>
  <p:clrMapOvr>
    <a:masterClrMapping/>
  </p:clrMapOvr>
  <p:transition advTm="10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70727-WA0006.jpg"/>
          <p:cNvPicPr>
            <a:picLocks noGrp="1" noChangeAspect="1"/>
          </p:cNvPicPr>
          <p:nvPr>
            <p:ph idx="1"/>
          </p:nvPr>
        </p:nvPicPr>
        <p:blipFill>
          <a:blip r:embed="rId2"/>
          <a:stretch>
            <a:fillRect/>
          </a:stretch>
        </p:blipFill>
        <p:spPr>
          <a:xfrm>
            <a:off x="543327" y="1481138"/>
            <a:ext cx="8057345" cy="4376754"/>
          </a:xfrm>
        </p:spPr>
      </p:pic>
      <p:sp>
        <p:nvSpPr>
          <p:cNvPr id="3" name="Title 2"/>
          <p:cNvSpPr>
            <a:spLocks noGrp="1"/>
          </p:cNvSpPr>
          <p:nvPr>
            <p:ph type="title"/>
          </p:nvPr>
        </p:nvSpPr>
        <p:spPr/>
        <p:txBody>
          <a:bodyPr/>
          <a:lstStyle/>
          <a:p>
            <a:r>
              <a:rPr lang="en-US" sz="4800" u="sng" dirty="0" smtClean="0">
                <a:latin typeface="Broadway" pitchFamily="82" charset="0"/>
              </a:rPr>
              <a:t>View Feedback Frame</a:t>
            </a:r>
            <a:endParaRPr lang="en-IN" sz="4800" u="sng" dirty="0">
              <a:latin typeface="Broadway" pitchFamily="82" charset="0"/>
            </a:endParaRPr>
          </a:p>
        </p:txBody>
      </p:sp>
    </p:spTree>
  </p:cSld>
  <p:clrMapOvr>
    <a:masterClrMapping/>
  </p:clrMapOvr>
  <p:transition advTm="10000"/>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6.jpeg"/></Relationships>
</file>

<file path=ppt/theme/_rels/theme6.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1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5.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361</TotalTime>
  <Words>489</Words>
  <Application>Microsoft Office PowerPoint</Application>
  <PresentationFormat>On-screen Show (4:3)</PresentationFormat>
  <Paragraphs>72</Paragraphs>
  <Slides>30</Slides>
  <Notes>0</Notes>
  <HiddenSlides>0</HiddenSlides>
  <MMClips>0</MMClips>
  <ScaleCrop>false</ScaleCrop>
  <HeadingPairs>
    <vt:vector size="4" baseType="variant">
      <vt:variant>
        <vt:lpstr>Theme</vt:lpstr>
      </vt:variant>
      <vt:variant>
        <vt:i4>7</vt:i4>
      </vt:variant>
      <vt:variant>
        <vt:lpstr>Slide Titles</vt:lpstr>
      </vt:variant>
      <vt:variant>
        <vt:i4>30</vt:i4>
      </vt:variant>
    </vt:vector>
  </HeadingPairs>
  <TitlesOfParts>
    <vt:vector size="37" baseType="lpstr">
      <vt:lpstr>1_Civic</vt:lpstr>
      <vt:lpstr>Solstice</vt:lpstr>
      <vt:lpstr>1_Flow</vt:lpstr>
      <vt:lpstr>1_Apex</vt:lpstr>
      <vt:lpstr>Opulent</vt:lpstr>
      <vt:lpstr>Concourse</vt:lpstr>
      <vt:lpstr>Technic</vt:lpstr>
      <vt:lpstr>Project Designed By:</vt:lpstr>
      <vt:lpstr>INTRODUCTION</vt:lpstr>
      <vt:lpstr>OBJECTIVE</vt:lpstr>
      <vt:lpstr>Hardware And Software Requirements</vt:lpstr>
      <vt:lpstr>Modules</vt:lpstr>
      <vt:lpstr>Homepage</vt:lpstr>
      <vt:lpstr>Sign In</vt:lpstr>
      <vt:lpstr>Admin Frame</vt:lpstr>
      <vt:lpstr>View Feedback Frame</vt:lpstr>
      <vt:lpstr>View Report Frame</vt:lpstr>
      <vt:lpstr>Update Account Frame</vt:lpstr>
      <vt:lpstr>Delete Account Frame</vt:lpstr>
      <vt:lpstr>Academic Head Frame</vt:lpstr>
      <vt:lpstr>Create Course Frame</vt:lpstr>
      <vt:lpstr>Create Project Category Frame</vt:lpstr>
      <vt:lpstr>Add Project Frame</vt:lpstr>
      <vt:lpstr>Allot Project Frame</vt:lpstr>
      <vt:lpstr>Counsellor Frame</vt:lpstr>
      <vt:lpstr>Add Student Frame</vt:lpstr>
      <vt:lpstr>Update Student Frame</vt:lpstr>
      <vt:lpstr>Delete Student Frame</vt:lpstr>
      <vt:lpstr>Update Project Status Frame</vt:lpstr>
      <vt:lpstr>Show Project Status</vt:lpstr>
      <vt:lpstr>Account Table</vt:lpstr>
      <vt:lpstr>Course Table</vt:lpstr>
      <vt:lpstr>Student Table</vt:lpstr>
      <vt:lpstr>Project Category Table</vt:lpstr>
      <vt:lpstr>Project Table</vt:lpstr>
      <vt:lpstr>Assign Project Table</vt:lpstr>
      <vt:lpstr>Bibliography and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compaq</dc:creator>
  <cp:lastModifiedBy>HP PC</cp:lastModifiedBy>
  <cp:revision>68</cp:revision>
  <dcterms:created xsi:type="dcterms:W3CDTF">2009-06-18T18:39:18Z</dcterms:created>
  <dcterms:modified xsi:type="dcterms:W3CDTF">2017-07-27T10:43:49Z</dcterms:modified>
</cp:coreProperties>
</file>