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\Downloads\WORK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\Downloads\WORK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\Downloads\WORK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\Downloads\WORK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\Downloads\WORK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\Downloads\WORK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\Downloads\WORK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\Downloads\WORK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\Downloads\WORK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[WORKING.xlsx]Objective Questions!PivotTable2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Country-wise Count of Restaurant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'Objective Questions'!$C$2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'Objective Questions'!$B$3:$B$18</c:f>
              <c:strCache>
                <c:ptCount val="15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Sri Lanka</c:v>
                </c:pt>
                <c:pt idx="4">
                  <c:v>Indonesia</c:v>
                </c:pt>
                <c:pt idx="5">
                  <c:v>Philippines</c:v>
                </c:pt>
                <c:pt idx="6">
                  <c:v>Australia</c:v>
                </c:pt>
                <c:pt idx="7">
                  <c:v>Turkey</c:v>
                </c:pt>
                <c:pt idx="8">
                  <c:v>New Zealand</c:v>
                </c:pt>
                <c:pt idx="9">
                  <c:v>Brazil</c:v>
                </c:pt>
                <c:pt idx="10">
                  <c:v>United Arab Emirates</c:v>
                </c:pt>
                <c:pt idx="11">
                  <c:v>South Africa</c:v>
                </c:pt>
                <c:pt idx="12">
                  <c:v>United Kingdom</c:v>
                </c:pt>
                <c:pt idx="13">
                  <c:v>United States of America</c:v>
                </c:pt>
                <c:pt idx="14">
                  <c:v>India</c:v>
                </c:pt>
              </c:strCache>
            </c:strRef>
          </c:cat>
          <c:val>
            <c:numRef>
              <c:f>'Objective Questions'!$C$3:$C$18</c:f>
              <c:numCache>
                <c:formatCode>General</c:formatCode>
                <c:ptCount val="15"/>
                <c:pt idx="0">
                  <c:v>4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24</c:v>
                </c:pt>
                <c:pt idx="7">
                  <c:v>34</c:v>
                </c:pt>
                <c:pt idx="8">
                  <c:v>40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80</c:v>
                </c:pt>
                <c:pt idx="13">
                  <c:v>434</c:v>
                </c:pt>
                <c:pt idx="14">
                  <c:v>8652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6B-40BF-B65A-8D7A4963F9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76375839"/>
        <c:axId val="1976374399"/>
      </c:barChart>
      <c:catAx>
        <c:axId val="19763758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374399"/>
        <c:crosses val="autoZero"/>
        <c:auto val="1"/>
        <c:lblAlgn val="ctr"/>
        <c:lblOffset val="100"/>
        <c:noMultiLvlLbl val="0"/>
      </c:catAx>
      <c:valAx>
        <c:axId val="1976374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375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8575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[WORKING.xlsx]Subjective Questions!PivotTable20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Country-wise Restaurants Count(Rating&lt;=3) Percent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14202777777777778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3.2468474909786452E-2"/>
              <c:y val="-3.0165912518853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6.8305940802801279E-2"/>
              <c:y val="-3.3936651583710439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25999223903764068"/>
              <c:y val="-1.13122171945701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8.6241555370188738E-2"/>
              <c:y val="-7.541478129713423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7.0469538222739547E-2"/>
              <c:y val="3.39366515837104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835467597982149"/>
              <c:y val="2.63951734539969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2.6930539386883973E-2"/>
              <c:y val="2.63951734539969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641443538998836"/>
              <c:y val="3.39366515837104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4.0745052386495922E-2"/>
              <c:y val="-3.770739064856642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0323027141979779"/>
              <c:y val="1.13122171945701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6880093131548313"/>
              <c:y val="7.541478129713285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6880093131548313"/>
              <c:y val="7.541478129713285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0323027141979779"/>
              <c:y val="1.13122171945701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4.0745052386495922E-2"/>
              <c:y val="-3.770739064856642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641443538998836"/>
              <c:y val="3.39366515837104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2.6930539386883973E-2"/>
              <c:y val="2.63951734539969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835467597982149"/>
              <c:y val="2.63951734539969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7.0469538222739547E-2"/>
              <c:y val="3.39366515837104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25999223903764068"/>
              <c:y val="-1.13122171945701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8.6241555370188738E-2"/>
              <c:y val="-7.541478129713423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6.8305940802801279E-2"/>
              <c:y val="-3.3936651583710439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3.2468474909786452E-2"/>
              <c:y val="-3.0165912518853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6880093131548313"/>
              <c:y val="7.541478129713285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0323027141979779"/>
              <c:y val="1.13122171945701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4.0745052386495922E-2"/>
              <c:y val="-3.770739064856642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641443538998836"/>
              <c:y val="3.39366515837104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2.6930539386883973E-2"/>
              <c:y val="2.63951734539969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835467597982149"/>
              <c:y val="2.63951734539969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7.0469538222739547E-2"/>
              <c:y val="3.39366515837104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25999223903764068"/>
              <c:y val="-1.13122171945701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8.6241555370188738E-2"/>
              <c:y val="-7.541478129713423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6.8305940802801279E-2"/>
              <c:y val="-3.3936651583710439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3.2468474909786452E-2"/>
              <c:y val="-3.0165912518853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'Subjective Questions'!$K$22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4"/>
              <c:layout>
                <c:manualLayout>
                  <c:x val="0.16880093131548313"/>
                  <c:y val="7.541478129713285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4E3-4ADF-8688-2CE5276E6902}"/>
                </c:ext>
              </c:extLst>
            </c:dLbl>
            <c:dLbl>
              <c:idx val="5"/>
              <c:layout>
                <c:manualLayout>
                  <c:x val="0.10323027141979779"/>
                  <c:y val="1.13122171945701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E3-4ADF-8688-2CE5276E6902}"/>
                </c:ext>
              </c:extLst>
            </c:dLbl>
            <c:dLbl>
              <c:idx val="6"/>
              <c:layout>
                <c:manualLayout>
                  <c:x val="4.0745052386495922E-2"/>
                  <c:y val="-3.770739064856642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E3-4ADF-8688-2CE5276E6902}"/>
                </c:ext>
              </c:extLst>
            </c:dLbl>
            <c:dLbl>
              <c:idx val="7"/>
              <c:layout>
                <c:manualLayout>
                  <c:x val="0.11641443538998836"/>
                  <c:y val="3.39366515837104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E3-4ADF-8688-2CE5276E6902}"/>
                </c:ext>
              </c:extLst>
            </c:dLbl>
            <c:dLbl>
              <c:idx val="8"/>
              <c:layout>
                <c:manualLayout>
                  <c:x val="2.6930539386883973E-2"/>
                  <c:y val="2.639517345399698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E3-4ADF-8688-2CE5276E6902}"/>
                </c:ext>
              </c:extLst>
            </c:dLbl>
            <c:dLbl>
              <c:idx val="9"/>
              <c:layout>
                <c:manualLayout>
                  <c:x val="0.11835467597982149"/>
                  <c:y val="2.639517345399698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E3-4ADF-8688-2CE5276E6902}"/>
                </c:ext>
              </c:extLst>
            </c:dLbl>
            <c:dLbl>
              <c:idx val="10"/>
              <c:layout>
                <c:manualLayout>
                  <c:x val="7.0469538222739547E-2"/>
                  <c:y val="3.393665158371040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E3-4ADF-8688-2CE5276E6902}"/>
                </c:ext>
              </c:extLst>
            </c:dLbl>
            <c:dLbl>
              <c:idx val="11"/>
              <c:layout>
                <c:manualLayout>
                  <c:x val="0.25999223903764068"/>
                  <c:y val="-1.13122171945701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E3-4ADF-8688-2CE5276E6902}"/>
                </c:ext>
              </c:extLst>
            </c:dLbl>
            <c:dLbl>
              <c:idx val="12"/>
              <c:layout>
                <c:manualLayout>
                  <c:x val="8.6241555370188738E-2"/>
                  <c:y val="-7.541478129713423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E3-4ADF-8688-2CE5276E6902}"/>
                </c:ext>
              </c:extLst>
            </c:dLbl>
            <c:dLbl>
              <c:idx val="13"/>
              <c:layout>
                <c:manualLayout>
                  <c:x val="6.8305940802801279E-2"/>
                  <c:y val="-3.3936651583710439E-2"/>
                </c:manualLayout>
              </c:layout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14E3-4ADF-8688-2CE5276E6902}"/>
                </c:ext>
              </c:extLst>
            </c:dLbl>
            <c:dLbl>
              <c:idx val="14"/>
              <c:layout>
                <c:manualLayout>
                  <c:x val="3.2468474909786452E-2"/>
                  <c:y val="-3.01659125188537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E3-4ADF-8688-2CE5276E69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'Subjective Questions'!$J$23:$J$38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'Subjective Questions'!$K$23:$K$38</c:f>
              <c:numCache>
                <c:formatCode>0%</c:formatCode>
                <c:ptCount val="15"/>
                <c:pt idx="0">
                  <c:v>0.125</c:v>
                </c:pt>
                <c:pt idx="1">
                  <c:v>0.1</c:v>
                </c:pt>
                <c:pt idx="2">
                  <c:v>0.25</c:v>
                </c:pt>
                <c:pt idx="3">
                  <c:v>0.46539999999999998</c:v>
                </c:pt>
                <c:pt idx="4">
                  <c:v>0</c:v>
                </c:pt>
                <c:pt idx="5">
                  <c:v>2.5000000000000001E-2</c:v>
                </c:pt>
                <c:pt idx="6">
                  <c:v>0</c:v>
                </c:pt>
                <c:pt idx="7">
                  <c:v>0</c:v>
                </c:pt>
                <c:pt idx="8">
                  <c:v>0.05</c:v>
                </c:pt>
                <c:pt idx="9">
                  <c:v>0</c:v>
                </c:pt>
                <c:pt idx="10">
                  <c:v>0.1</c:v>
                </c:pt>
                <c:pt idx="11">
                  <c:v>0</c:v>
                </c:pt>
                <c:pt idx="12">
                  <c:v>1.67E-2</c:v>
                </c:pt>
                <c:pt idx="13">
                  <c:v>2.5000000000000001E-2</c:v>
                </c:pt>
                <c:pt idx="14">
                  <c:v>1.15E-2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4E3-4ADF-8688-2CE5276E690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72204991"/>
        <c:axId val="1972208351"/>
      </c:barChart>
      <c:catAx>
        <c:axId val="19722049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208351"/>
        <c:crosses val="autoZero"/>
        <c:auto val="1"/>
        <c:lblAlgn val="ctr"/>
        <c:lblOffset val="100"/>
        <c:noMultiLvlLbl val="0"/>
      </c:catAx>
      <c:valAx>
        <c:axId val="197220835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 Percent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204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[WORKING.xlsx]Subjective Questions!PivotTable27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/>
              <a:t>Percent Count of Restaurants(Rating&lt;=3) in Brazil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'Subjective Questions'!$I$46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'Subjective Questions'!$H$47:$H$50</c:f>
              <c:strCache>
                <c:ptCount val="3"/>
                <c:pt idx="0">
                  <c:v>Brasí-lia</c:v>
                </c:pt>
                <c:pt idx="1">
                  <c:v>Rio de Janeiro</c:v>
                </c:pt>
                <c:pt idx="2">
                  <c:v>Sí£o Paulo</c:v>
                </c:pt>
              </c:strCache>
            </c:strRef>
          </c:cat>
          <c:val>
            <c:numRef>
              <c:f>'Subjective Questions'!$I$47:$I$50</c:f>
              <c:numCache>
                <c:formatCode>0%</c:formatCode>
                <c:ptCount val="3"/>
                <c:pt idx="0">
                  <c:v>0</c:v>
                </c:pt>
                <c:pt idx="1">
                  <c:v>0.05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36-46B0-9CAE-89B3DCAFC42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12277183"/>
        <c:axId val="1512279583"/>
      </c:barChart>
      <c:catAx>
        <c:axId val="1512277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Cities in Brazil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279583"/>
        <c:crosses val="autoZero"/>
        <c:auto val="1"/>
        <c:lblAlgn val="ctr"/>
        <c:lblOffset val="100"/>
        <c:noMultiLvlLbl val="0"/>
      </c:catAx>
      <c:valAx>
        <c:axId val="151227958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 Restaurant (rating&lt;=3)%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crossAx val="1512277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[WORKING.xlsx]Objective Questions!PivotTable4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Country-wise Average Votes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'Objective Questions'!$I$2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'Objective Questions'!$H$3:$H$18</c:f>
              <c:strCache>
                <c:ptCount val="15"/>
                <c:pt idx="0">
                  <c:v>Brazil</c:v>
                </c:pt>
                <c:pt idx="1">
                  <c:v>Singapore</c:v>
                </c:pt>
                <c:pt idx="2">
                  <c:v>Canada</c:v>
                </c:pt>
                <c:pt idx="3">
                  <c:v>Australia</c:v>
                </c:pt>
                <c:pt idx="4">
                  <c:v>India</c:v>
                </c:pt>
                <c:pt idx="5">
                  <c:v>Sri Lanka</c:v>
                </c:pt>
                <c:pt idx="6">
                  <c:v>Qatar</c:v>
                </c:pt>
                <c:pt idx="7">
                  <c:v>United Kingdom</c:v>
                </c:pt>
                <c:pt idx="8">
                  <c:v>New Zealand</c:v>
                </c:pt>
                <c:pt idx="9">
                  <c:v>South Africa</c:v>
                </c:pt>
                <c:pt idx="10">
                  <c:v>Philippines</c:v>
                </c:pt>
                <c:pt idx="11">
                  <c:v>United States of America</c:v>
                </c:pt>
                <c:pt idx="12">
                  <c:v>Turkey</c:v>
                </c:pt>
                <c:pt idx="13">
                  <c:v>United Arab Emirates</c:v>
                </c:pt>
                <c:pt idx="14">
                  <c:v>Indonesia</c:v>
                </c:pt>
              </c:strCache>
            </c:strRef>
          </c:cat>
          <c:val>
            <c:numRef>
              <c:f>'Objective Questions'!$I$3:$I$18</c:f>
              <c:numCache>
                <c:formatCode>0</c:formatCode>
                <c:ptCount val="15"/>
                <c:pt idx="0">
                  <c:v>19.616666666666667</c:v>
                </c:pt>
                <c:pt idx="1">
                  <c:v>31.9</c:v>
                </c:pt>
                <c:pt idx="2">
                  <c:v>103</c:v>
                </c:pt>
                <c:pt idx="3">
                  <c:v>111.41666666666667</c:v>
                </c:pt>
                <c:pt idx="4">
                  <c:v>137.21255201109571</c:v>
                </c:pt>
                <c:pt idx="5">
                  <c:v>146.44999999999999</c:v>
                </c:pt>
                <c:pt idx="6">
                  <c:v>163.80000000000001</c:v>
                </c:pt>
                <c:pt idx="7">
                  <c:v>205.48750000000001</c:v>
                </c:pt>
                <c:pt idx="8">
                  <c:v>243.02500000000001</c:v>
                </c:pt>
                <c:pt idx="9">
                  <c:v>315.16666666666669</c:v>
                </c:pt>
                <c:pt idx="10">
                  <c:v>407.40909090909093</c:v>
                </c:pt>
                <c:pt idx="11">
                  <c:v>428.22119815668202</c:v>
                </c:pt>
                <c:pt idx="12">
                  <c:v>431.47058823529414</c:v>
                </c:pt>
                <c:pt idx="13">
                  <c:v>493.51666666666665</c:v>
                </c:pt>
                <c:pt idx="14">
                  <c:v>772.09523809523807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62-4B5E-804E-4128809BA4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76371999"/>
        <c:axId val="1976377279"/>
      </c:barChart>
      <c:catAx>
        <c:axId val="19763719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377279"/>
        <c:crosses val="autoZero"/>
        <c:auto val="1"/>
        <c:lblAlgn val="ctr"/>
        <c:lblOffset val="100"/>
        <c:noMultiLvlLbl val="0"/>
      </c:catAx>
      <c:valAx>
        <c:axId val="1976377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Votes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371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Country wise Avg. expenditure (in Rs.)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2"/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5"/>
              <c:pt idx="0">
                <c:v>Australia</c:v>
              </c:pt>
              <c:pt idx="1">
                <c:v>Brazil</c:v>
              </c:pt>
              <c:pt idx="2">
                <c:v>Canada</c:v>
              </c:pt>
              <c:pt idx="3">
                <c:v>India</c:v>
              </c:pt>
              <c:pt idx="4">
                <c:v>Indonesia</c:v>
              </c:pt>
              <c:pt idx="5">
                <c:v>New Zealand</c:v>
              </c:pt>
              <c:pt idx="6">
                <c:v>Philippines</c:v>
              </c:pt>
              <c:pt idx="7">
                <c:v>Qatar</c:v>
              </c:pt>
              <c:pt idx="8">
                <c:v>Singapore</c:v>
              </c:pt>
              <c:pt idx="9">
                <c:v>South Africa</c:v>
              </c:pt>
              <c:pt idx="10">
                <c:v>Sri Lanka</c:v>
              </c:pt>
              <c:pt idx="11">
                <c:v>Turkey</c:v>
              </c:pt>
              <c:pt idx="12">
                <c:v>United Arab Emirates</c:v>
              </c:pt>
              <c:pt idx="13">
                <c:v>United Kingdom</c:v>
              </c:pt>
              <c:pt idx="14">
                <c:v>United States of America</c:v>
              </c:pt>
            </c:strLit>
          </c:cat>
          <c:val>
            <c:numLit>
              <c:formatCode>General</c:formatCode>
              <c:ptCount val="15"/>
              <c:pt idx="0">
                <c:v>1305.08</c:v>
              </c:pt>
              <c:pt idx="1">
                <c:v>2185.64</c:v>
              </c:pt>
              <c:pt idx="2">
                <c:v>2207.9899999999998</c:v>
              </c:pt>
              <c:pt idx="3">
                <c:v>623.37</c:v>
              </c:pt>
              <c:pt idx="4">
                <c:v>1434.07</c:v>
              </c:pt>
              <c:pt idx="5">
                <c:v>3449.14</c:v>
              </c:pt>
              <c:pt idx="6">
                <c:v>2329.89</c:v>
              </c:pt>
              <c:pt idx="7">
                <c:v>5119.3999999999996</c:v>
              </c:pt>
              <c:pt idx="8">
                <c:v>9707.9</c:v>
              </c:pt>
              <c:pt idx="9">
                <c:v>1830.04</c:v>
              </c:pt>
              <c:pt idx="10">
                <c:v>665</c:v>
              </c:pt>
              <c:pt idx="11">
                <c:v>217.22</c:v>
              </c:pt>
              <c:pt idx="12">
                <c:v>3774.33</c:v>
              </c:pt>
              <c:pt idx="13">
                <c:v>4953.38</c:v>
              </c:pt>
              <c:pt idx="14">
                <c:v>2178.4699999999998</c:v>
              </c:pt>
            </c:numLit>
          </c:val>
          <c:extLst>
            <c:ext xmlns:c16="http://schemas.microsoft.com/office/drawing/2014/chart" uri="{C3380CC4-5D6E-409C-BE32-E72D297353CC}">
              <c16:uniqueId val="{00000000-B13F-4F34-A4BB-97D48132B4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921660863"/>
        <c:axId val="1921650783"/>
      </c:barChart>
      <c:catAx>
        <c:axId val="19216608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650783"/>
        <c:crosses val="autoZero"/>
        <c:auto val="1"/>
        <c:lblAlgn val="ctr"/>
        <c:lblOffset val="100"/>
        <c:noMultiLvlLbl val="0"/>
      </c:catAx>
      <c:valAx>
        <c:axId val="1921650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Avg. expenditure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660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[WORKING.xlsx]Pivot Tables!PivotTable1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Table</a:t>
            </a:r>
            <a:r>
              <a:rPr lang="en-US" baseline="0" dirty="0"/>
              <a:t> Booking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'Pivot Tables'!$F$36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8E-4B86-BAF0-A002179BFE1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8E-4B86-BAF0-A002179BFE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Tables'!$E$37:$E$39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Tables'!$F$37:$F$39</c:f>
              <c:numCache>
                <c:formatCode>0%</c:formatCode>
                <c:ptCount val="2"/>
                <c:pt idx="0">
                  <c:v>0.87875615118835726</c:v>
                </c:pt>
                <c:pt idx="1">
                  <c:v>0.12124384881164275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8E-4B86-BAF0-A002179BFE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[WORKING.xlsx]Pivot Tables!PivotTable2</c:name>
    <c:fmtId val="8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Online</a:t>
            </a:r>
            <a:r>
              <a:rPr lang="en-US" baseline="0" dirty="0"/>
              <a:t> Booking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'Pivot Tables'!$I$36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9E-4966-8461-25E1004C1E8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9E-4966-8461-25E1004C1E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Tables'!$H$37:$H$39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Tables'!$I$37:$I$39</c:f>
              <c:numCache>
                <c:formatCode>0%</c:formatCode>
                <c:ptCount val="2"/>
                <c:pt idx="0">
                  <c:v>0.74337765678986489</c:v>
                </c:pt>
                <c:pt idx="1">
                  <c:v>0.25662234321013505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9E-4966-8461-25E1004C1E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[WORKING.xlsx]Pivot Tables!PivotTable3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rating of restaurants with Table booking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Tables'!$M$19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Tables'!$L$20:$L$22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Tables'!$M$20:$M$22</c:f>
              <c:numCache>
                <c:formatCode>0.0</c:formatCode>
                <c:ptCount val="2"/>
                <c:pt idx="0">
                  <c:v>2.8096866436315997</c:v>
                </c:pt>
                <c:pt idx="1">
                  <c:v>3.4825561312607936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B7-4317-9A92-CA0964A029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15806736"/>
        <c:axId val="1015815376"/>
      </c:barChart>
      <c:catAx>
        <c:axId val="1015806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Table Booking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815376"/>
        <c:crosses val="autoZero"/>
        <c:auto val="1"/>
        <c:lblAlgn val="ctr"/>
        <c:lblOffset val="100"/>
        <c:noMultiLvlLbl val="0"/>
      </c:catAx>
      <c:valAx>
        <c:axId val="101581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80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[WORKING.xlsx]Pivot Tables!PivotTable4</c:name>
    <c:fmtId val="8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rating of restaurants with online delivery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Tables'!$L$40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Tables'!$K$41:$K$43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Tables'!$L$41:$L$43</c:f>
              <c:numCache>
                <c:formatCode>0.0</c:formatCode>
                <c:ptCount val="2"/>
                <c:pt idx="0">
                  <c:v>2.7543098591549313</c:v>
                </c:pt>
                <c:pt idx="1">
                  <c:v>3.2880048959608312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29-494F-B23C-C312750EE0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84605296"/>
        <c:axId val="984615376"/>
      </c:barChart>
      <c:catAx>
        <c:axId val="984605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Online Delivery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615376"/>
        <c:crosses val="autoZero"/>
        <c:auto val="1"/>
        <c:lblAlgn val="ctr"/>
        <c:lblOffset val="100"/>
        <c:noMultiLvlLbl val="0"/>
      </c:catAx>
      <c:valAx>
        <c:axId val="98461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60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4C42F-B0ED-4E12-8A13-5F8909C12EF0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23D02-B539-49B0-B5D6-0F0BF23B4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21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2663-54E6-84D7-0B75-82EF94A3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E9798-7B9C-2550-CE47-06113A9D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013F-982C-3788-D72A-41D7DEE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E420-6222-4011-8D69-B977BC259EB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29C26-EB15-6697-521C-80983223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54B55-AC60-E16E-1E2D-749F321B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015-309B-431F-A8F5-B2AB2FA78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9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71FE-09F4-BBC8-1717-28E04EF8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7D42-225C-2392-96A4-5514B04EF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F74A-BFF5-5B21-79E6-53F179D4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E420-6222-4011-8D69-B977BC259EB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E16F-843A-4EE6-D60F-4F434D5F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B434-7665-17AB-AF52-CB0B11B2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015-309B-431F-A8F5-B2AB2FA78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63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B1DF6-D055-BCB1-F9E1-982BE21AA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6D068-59AC-B6F1-A62C-3EF0999EE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756B-9888-F54F-22A5-2FA0D032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E420-6222-4011-8D69-B977BC259EB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607B5-FDF4-D655-E8A6-7493609A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7A6BD-5806-5FEB-15A0-5C336BF2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015-309B-431F-A8F5-B2AB2FA78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8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EEDA-231B-BB76-A16B-A19B0320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20A8-9C7D-F471-D0E3-846A2815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7ECBE-ED4E-0C11-DD99-96F4A561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E420-6222-4011-8D69-B977BC259EB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028C-CC85-D82B-8F65-BA24954D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B1A1-CD20-5EBB-4378-F6994D01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015-309B-431F-A8F5-B2AB2FA78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94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7294-EBB0-62E7-917D-9205B0DB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10B5A-D3C7-9039-C27B-6C27EA95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A8FB3-5B64-94B0-21C6-55B02FB4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E420-6222-4011-8D69-B977BC259EB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5642A-A961-8116-0F49-823953AE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07A6-2E63-0F26-7DF9-62211874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015-309B-431F-A8F5-B2AB2FA78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56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90AE-C74C-F01A-6F82-4F383D68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E32E-F6C9-1A1B-D332-5964C66FA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EEAE7-DDFD-69A6-4F69-36EF4E303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E898-8580-4901-986B-C3725F23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E420-6222-4011-8D69-B977BC259EB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4CC7D-2F61-9D8B-BE5C-58A88143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27579-5CF5-5B39-EA21-847FB804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015-309B-431F-A8F5-B2AB2FA78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78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9476-5961-F629-370B-FE8AC391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3D8FF-ECC0-1F78-A7DA-B87AB3616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3AAB0-CA1C-4C6D-2A71-72FE8322D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5AB32-32F7-644C-96E4-E3D4D2DFB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3326E-74F5-0133-D831-0E2BFEB6B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03098-BD32-CC63-781D-F04C7F66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E420-6222-4011-8D69-B977BC259EB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1CBE7-0AEF-987B-FDBF-5E1B835B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9B6E2-BC82-D2EA-2095-24C846F1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015-309B-431F-A8F5-B2AB2FA78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37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9A6C-0506-AD54-C6F2-72466083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5203F-4BEE-4EAF-61D1-0456B54C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E420-6222-4011-8D69-B977BC259EB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88CF9-136B-4FD5-5EA8-41310633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2EACD-1A44-C9F0-7022-48D2BABF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015-309B-431F-A8F5-B2AB2FA78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9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D345B-1FF5-82D3-BAA7-5DA6A716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E420-6222-4011-8D69-B977BC259EB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5DC9B-D29D-BF7A-36E1-E190117C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990E4-A3D5-B1AA-58C9-BA95945A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015-309B-431F-A8F5-B2AB2FA78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BFF-4B01-E866-B78C-F90A9A90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C1FB-DC7B-5D96-9D83-CDF689D0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EE38E-B6F4-4C1B-D3CD-C603DA666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F9EB8-4194-3D2F-1343-FDA0ECDF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E420-6222-4011-8D69-B977BC259EB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D1B0C-35A3-F58A-4DF9-FB0F68AC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ACBC2-E500-B109-DC6E-C18A0A6E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015-309B-431F-A8F5-B2AB2FA78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7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F0B9-628D-2393-159B-AEF96910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5D4EC-DFD4-8150-23C1-7D9FD7977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CDEB0-2D28-A1F8-1C19-C39ADE2D3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A6D7F-7FA4-C7DA-6337-E13A4111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E420-6222-4011-8D69-B977BC259EB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94C04-F47C-4D08-2E57-4AE64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C803A-FB75-0D70-DF08-49859ACE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B015-309B-431F-A8F5-B2AB2FA78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7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638A3-9A1D-6845-FF84-61E664D3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51AD4-C737-2242-8DCD-877647FC3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B3AD-82C8-5F51-F285-33CF930EE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0E420-6222-4011-8D69-B977BC259EB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4CD6-D653-C24A-08A7-C17450485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73AB0-0B9F-B4D8-46A4-FE674B8DA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B015-309B-431F-A8F5-B2AB2FA78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5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4FCD4B-67FF-C1C6-F7B0-49F4F303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5" y="1209664"/>
            <a:ext cx="4158193" cy="41094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8B6AA4-DC8D-D444-D448-09AE5F9F2006}"/>
              </a:ext>
            </a:extLst>
          </p:cNvPr>
          <p:cNvSpPr txBox="1"/>
          <p:nvPr/>
        </p:nvSpPr>
        <p:spPr>
          <a:xfrm>
            <a:off x="5056632" y="1783080"/>
            <a:ext cx="64508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rgbClr val="002060"/>
                </a:solidFill>
              </a:rPr>
              <a:t>Zomato Restaurant Analysis </a:t>
            </a:r>
          </a:p>
          <a:p>
            <a:pPr algn="ctr"/>
            <a:endParaRPr lang="en-IN" sz="3600" b="1" dirty="0">
              <a:solidFill>
                <a:srgbClr val="002060"/>
              </a:solidFill>
            </a:endParaRPr>
          </a:p>
          <a:p>
            <a:pPr algn="ctr"/>
            <a:r>
              <a:rPr lang="en-IN" sz="3600" b="1" dirty="0">
                <a:solidFill>
                  <a:srgbClr val="002060"/>
                </a:solidFill>
              </a:rPr>
              <a:t>Presented by:</a:t>
            </a:r>
          </a:p>
          <a:p>
            <a:pPr algn="ctr"/>
            <a:endParaRPr lang="en-IN" sz="3600" b="1" dirty="0">
              <a:solidFill>
                <a:srgbClr val="002060"/>
              </a:solidFill>
            </a:endParaRPr>
          </a:p>
          <a:p>
            <a:pPr algn="ctr"/>
            <a:r>
              <a:rPr lang="en-IN" sz="3600" b="1" u="sng" dirty="0">
                <a:solidFill>
                  <a:srgbClr val="002060"/>
                </a:solidFill>
              </a:rPr>
              <a:t>Shweta Bisht</a:t>
            </a:r>
          </a:p>
        </p:txBody>
      </p:sp>
    </p:spTree>
    <p:extLst>
      <p:ext uri="{BB962C8B-B14F-4D97-AF65-F5344CB8AC3E}">
        <p14:creationId xmlns:p14="http://schemas.microsoft.com/office/powerpoint/2010/main" val="292657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10738B0-9AB5-22C4-CBF0-96DCBAF7B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373481"/>
              </p:ext>
            </p:extLst>
          </p:nvPr>
        </p:nvGraphicFramePr>
        <p:xfrm>
          <a:off x="1755648" y="661277"/>
          <a:ext cx="9034272" cy="3901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647FBC-6D46-F126-7DFC-0920EA36F40B}"/>
              </a:ext>
            </a:extLst>
          </p:cNvPr>
          <p:cNvSpPr txBox="1"/>
          <p:nvPr/>
        </p:nvSpPr>
        <p:spPr>
          <a:xfrm>
            <a:off x="2002536" y="-169720"/>
            <a:ext cx="7050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/>
              <a:t>VOTES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11609-3D14-FEA5-16FE-A14678302599}"/>
              </a:ext>
            </a:extLst>
          </p:cNvPr>
          <p:cNvSpPr txBox="1"/>
          <p:nvPr/>
        </p:nvSpPr>
        <p:spPr>
          <a:xfrm>
            <a:off x="278892" y="4745736"/>
            <a:ext cx="116342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Indonesia has highest (772) Average Votes and Brazil has lowest (20) Average Votes.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From this, we can consider Brazil as one of the Counties where new Restaurant can be opened.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04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A559E1C-DFB1-C0C9-4603-9917F81F1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190392"/>
              </p:ext>
            </p:extLst>
          </p:nvPr>
        </p:nvGraphicFramePr>
        <p:xfrm>
          <a:off x="156972" y="1159626"/>
          <a:ext cx="11878056" cy="3452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0C6089-791E-D9B3-5920-394A266CA4B3}"/>
              </a:ext>
            </a:extLst>
          </p:cNvPr>
          <p:cNvSpPr txBox="1"/>
          <p:nvPr/>
        </p:nvSpPr>
        <p:spPr>
          <a:xfrm>
            <a:off x="1801368" y="-49739"/>
            <a:ext cx="831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/>
              <a:t>EXPENDITURE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46F45-7ACB-47BC-FB11-CA52E0FD2370}"/>
              </a:ext>
            </a:extLst>
          </p:cNvPr>
          <p:cNvSpPr txBox="1"/>
          <p:nvPr/>
        </p:nvSpPr>
        <p:spPr>
          <a:xfrm>
            <a:off x="137160" y="5037237"/>
            <a:ext cx="11878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From this chart, we can confirm that the expenditure of Canada and Brazil are approximately in the middle of the data because we want to open in a Country where people spend money on food.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0144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239F07-C867-DA4A-5890-D3AE8BD6AEE5}"/>
              </a:ext>
            </a:extLst>
          </p:cNvPr>
          <p:cNvSpPr txBox="1"/>
          <p:nvPr/>
        </p:nvSpPr>
        <p:spPr>
          <a:xfrm>
            <a:off x="1097280" y="9144"/>
            <a:ext cx="10177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/>
              <a:t>STRATEGIC RECOMMENDATIONS:</a:t>
            </a:r>
          </a:p>
          <a:p>
            <a:pPr algn="ctr"/>
            <a:r>
              <a:rPr lang="en-IN" sz="4800" b="1" u="sng" dirty="0"/>
              <a:t>BIGGEST COMPETITIORS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08A8EA-D51E-4393-EE5A-2B83F7D61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91355"/>
              </p:ext>
            </p:extLst>
          </p:nvPr>
        </p:nvGraphicFramePr>
        <p:xfrm>
          <a:off x="192024" y="2140966"/>
          <a:ext cx="11759184" cy="1564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6149">
                  <a:extLst>
                    <a:ext uri="{9D8B030D-6E8A-4147-A177-3AD203B41FA5}">
                      <a16:colId xmlns:a16="http://schemas.microsoft.com/office/drawing/2014/main" val="1545581965"/>
                    </a:ext>
                  </a:extLst>
                </a:gridCol>
                <a:gridCol w="2562208">
                  <a:extLst>
                    <a:ext uri="{9D8B030D-6E8A-4147-A177-3AD203B41FA5}">
                      <a16:colId xmlns:a16="http://schemas.microsoft.com/office/drawing/2014/main" val="2010601702"/>
                    </a:ext>
                  </a:extLst>
                </a:gridCol>
                <a:gridCol w="1928398">
                  <a:extLst>
                    <a:ext uri="{9D8B030D-6E8A-4147-A177-3AD203B41FA5}">
                      <a16:colId xmlns:a16="http://schemas.microsoft.com/office/drawing/2014/main" val="569502021"/>
                    </a:ext>
                  </a:extLst>
                </a:gridCol>
                <a:gridCol w="1968854">
                  <a:extLst>
                    <a:ext uri="{9D8B030D-6E8A-4147-A177-3AD203B41FA5}">
                      <a16:colId xmlns:a16="http://schemas.microsoft.com/office/drawing/2014/main" val="341083499"/>
                    </a:ext>
                  </a:extLst>
                </a:gridCol>
                <a:gridCol w="2683575">
                  <a:extLst>
                    <a:ext uri="{9D8B030D-6E8A-4147-A177-3AD203B41FA5}">
                      <a16:colId xmlns:a16="http://schemas.microsoft.com/office/drawing/2014/main" val="1342401068"/>
                    </a:ext>
                  </a:extLst>
                </a:gridCol>
              </a:tblGrid>
              <a:tr h="52322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The restaurants that could be our biggest competitors</a:t>
                      </a:r>
                      <a:endParaRPr lang="en-US" sz="2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32972"/>
                  </a:ext>
                </a:extLst>
              </a:tr>
              <a:tr h="51792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 err="1">
                          <a:effectLst/>
                        </a:rPr>
                        <a:t>Sí£o</a:t>
                      </a:r>
                      <a:r>
                        <a:rPr lang="en-IN" sz="2000" b="1" u="none" strike="noStrike" dirty="0">
                          <a:effectLst/>
                        </a:rPr>
                        <a:t> Paulo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Chatham-Kent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Consort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Yorkton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Vineland Station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746273"/>
                  </a:ext>
                </a:extLst>
              </a:tr>
              <a:tr h="523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Skye - Hotel Unique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Tokyo Sushi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Consort Restaurant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Arigato</a:t>
                      </a:r>
                      <a:r>
                        <a:rPr lang="en-IN" sz="1600" b="1" u="none" strike="noStrike" dirty="0">
                          <a:effectLst/>
                        </a:rPr>
                        <a:t> Sushi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Lake House Restaurant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0343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F92687-7918-83CB-BCA9-39CC542047B4}"/>
              </a:ext>
            </a:extLst>
          </p:cNvPr>
          <p:cNvSpPr txBox="1"/>
          <p:nvPr/>
        </p:nvSpPr>
        <p:spPr>
          <a:xfrm>
            <a:off x="240792" y="4672584"/>
            <a:ext cx="11759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The above table shows the list of the restaurants that are our biggest competitors.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In Brazil - </a:t>
            </a:r>
            <a:r>
              <a:rPr lang="en-IN" sz="2400" b="1" dirty="0" err="1"/>
              <a:t>Sí£o</a:t>
            </a:r>
            <a:r>
              <a:rPr lang="en-IN" sz="2400" b="1" dirty="0"/>
              <a:t> Paulo, the biggest competitor will be Skye – Hotel Unique.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In Canda, there is 1 restaurant in each city. So, we have only 1 competitor in each city. Their names are given in the table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6651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4D3DBE-12C0-E604-4888-6E73123FFD26}"/>
              </a:ext>
            </a:extLst>
          </p:cNvPr>
          <p:cNvSpPr txBox="1"/>
          <p:nvPr/>
        </p:nvSpPr>
        <p:spPr>
          <a:xfrm>
            <a:off x="722376" y="0"/>
            <a:ext cx="10543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/>
              <a:t>STRATEGIC RECOMMENDATIONS:</a:t>
            </a:r>
          </a:p>
          <a:p>
            <a:pPr algn="ctr"/>
            <a:r>
              <a:rPr lang="en-IN" sz="4800" b="1" u="sng" dirty="0"/>
              <a:t>FAVORITE CUISINES</a:t>
            </a:r>
          </a:p>
          <a:p>
            <a:pPr algn="ctr"/>
            <a:endParaRPr lang="en-IN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33FC01-C9F1-6932-699D-AB65000A6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78208"/>
              </p:ext>
            </p:extLst>
          </p:nvPr>
        </p:nvGraphicFramePr>
        <p:xfrm>
          <a:off x="591312" y="1563624"/>
          <a:ext cx="11009376" cy="309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9334">
                  <a:extLst>
                    <a:ext uri="{9D8B030D-6E8A-4147-A177-3AD203B41FA5}">
                      <a16:colId xmlns:a16="http://schemas.microsoft.com/office/drawing/2014/main" val="1153889030"/>
                    </a:ext>
                  </a:extLst>
                </a:gridCol>
                <a:gridCol w="2398832">
                  <a:extLst>
                    <a:ext uri="{9D8B030D-6E8A-4147-A177-3AD203B41FA5}">
                      <a16:colId xmlns:a16="http://schemas.microsoft.com/office/drawing/2014/main" val="1248748784"/>
                    </a:ext>
                  </a:extLst>
                </a:gridCol>
                <a:gridCol w="1805436">
                  <a:extLst>
                    <a:ext uri="{9D8B030D-6E8A-4147-A177-3AD203B41FA5}">
                      <a16:colId xmlns:a16="http://schemas.microsoft.com/office/drawing/2014/main" val="3404066686"/>
                    </a:ext>
                  </a:extLst>
                </a:gridCol>
                <a:gridCol w="1843313">
                  <a:extLst>
                    <a:ext uri="{9D8B030D-6E8A-4147-A177-3AD203B41FA5}">
                      <a16:colId xmlns:a16="http://schemas.microsoft.com/office/drawing/2014/main" val="3830445057"/>
                    </a:ext>
                  </a:extLst>
                </a:gridCol>
                <a:gridCol w="2512461">
                  <a:extLst>
                    <a:ext uri="{9D8B030D-6E8A-4147-A177-3AD203B41FA5}">
                      <a16:colId xmlns:a16="http://schemas.microsoft.com/office/drawing/2014/main" val="833114624"/>
                    </a:ext>
                  </a:extLst>
                </a:gridCol>
              </a:tblGrid>
              <a:tr h="21357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The highest rated restaurants have the following </a:t>
                      </a:r>
                      <a:r>
                        <a:rPr lang="en-US" sz="1400" b="1" u="none" strike="noStrike" dirty="0" err="1">
                          <a:effectLst/>
                        </a:rPr>
                        <a:t>cusines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79278"/>
                  </a:ext>
                </a:extLst>
              </a:tr>
              <a:tr h="213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 err="1">
                          <a:effectLst/>
                        </a:rPr>
                        <a:t>Sí£o</a:t>
                      </a:r>
                      <a:r>
                        <a:rPr lang="en-IN" sz="1400" b="1" u="none" strike="noStrike" dirty="0">
                          <a:effectLst/>
                        </a:rPr>
                        <a:t> Paulo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Chatham-Kent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Consort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Yorkton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Vineland Station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34569"/>
                  </a:ext>
                </a:extLst>
              </a:tr>
              <a:tr h="213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Brazilian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Japanese, Sushi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Chinese, Canadian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Asian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Italian, Mediterranean, Pizza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21507"/>
                  </a:ext>
                </a:extLst>
              </a:tr>
              <a:tr h="213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Brazilian, North Eastern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378129"/>
                  </a:ext>
                </a:extLst>
              </a:tr>
              <a:tr h="213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Gourmet Fast Food, Burger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450421"/>
                  </a:ext>
                </a:extLst>
              </a:tr>
              <a:tr h="213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French, Brazilian, Beverages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034021"/>
                  </a:ext>
                </a:extLst>
              </a:tr>
              <a:tr h="213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Lebanese, Arabian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047288"/>
                  </a:ext>
                </a:extLst>
              </a:tr>
              <a:tr h="213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Brazilian, Italian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806022"/>
                  </a:ext>
                </a:extLst>
              </a:tr>
              <a:tr h="213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Italian, Pizza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671566"/>
                  </a:ext>
                </a:extLst>
              </a:tr>
              <a:tr h="213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Steak, BBQ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34530"/>
                  </a:ext>
                </a:extLst>
              </a:tr>
              <a:tr h="213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Beverages, International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328917"/>
                  </a:ext>
                </a:extLst>
              </a:tr>
              <a:tr h="213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BBQ, Grill, Brazilian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2602"/>
                  </a:ext>
                </a:extLst>
              </a:tr>
              <a:tr h="213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Italian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038836"/>
                  </a:ext>
                </a:extLst>
              </a:tr>
              <a:tr h="2135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Brazilian, Bar Food, Beverages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7733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43EA45-54A2-4004-F001-239732AB8256}"/>
              </a:ext>
            </a:extLst>
          </p:cNvPr>
          <p:cNvSpPr txBox="1"/>
          <p:nvPr/>
        </p:nvSpPr>
        <p:spPr>
          <a:xfrm>
            <a:off x="489204" y="4873752"/>
            <a:ext cx="1129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see that in Brazil - </a:t>
            </a:r>
            <a:r>
              <a:rPr lang="en-IN" sz="1800" b="1" dirty="0" err="1"/>
              <a:t>Sí£o</a:t>
            </a:r>
            <a:r>
              <a:rPr lang="en-IN" sz="1800" b="1" dirty="0"/>
              <a:t> Paulo, Brazilian food is used in most of the high rated restaurants. So, we should definitely include it in the menu. Some other food items include Beverages and Italian.</a:t>
            </a:r>
          </a:p>
          <a:p>
            <a:endParaRPr lang="en-IN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 Canada, we should include all the food in the four restaurants in different cities. They are Canadian, Japanese, Sushi, Chinese, Asian, Italian, Mediterranean and Pizza.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836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6A8026-89C3-385D-4BA6-ABE82D28A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06087"/>
              </p:ext>
            </p:extLst>
          </p:nvPr>
        </p:nvGraphicFramePr>
        <p:xfrm>
          <a:off x="1867154" y="1344486"/>
          <a:ext cx="8293100" cy="3756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1710452376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2938931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35689922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615138091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84103200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Count of </a:t>
                      </a:r>
                      <a:r>
                        <a:rPr lang="en-IN" sz="1400" b="1" u="none" strike="noStrike" dirty="0" err="1">
                          <a:effectLst/>
                        </a:rPr>
                        <a:t>RestaurantID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Price-range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127722"/>
                  </a:ext>
                </a:extLst>
              </a:tr>
              <a:tr h="1795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Country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1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3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4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746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Australia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351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Brazil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35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092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Canada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3611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India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4295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2858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1111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388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1012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Indonesia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 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1181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New Zealand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16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4067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Philippines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 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987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Qatar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 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14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4667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Singapore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 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14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854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South Africa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 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39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399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Sri Lanka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 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219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Turkey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 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8144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United Arab Emirates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 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22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365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United Kingdom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32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16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04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United States of America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130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165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107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23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1166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5CDECE-58D4-C8E2-494B-D42A96EA7159}"/>
              </a:ext>
            </a:extLst>
          </p:cNvPr>
          <p:cNvSpPr txBox="1"/>
          <p:nvPr/>
        </p:nvSpPr>
        <p:spPr>
          <a:xfrm>
            <a:off x="998220" y="0"/>
            <a:ext cx="100309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/>
              <a:t>STRATEGIC RECOMMENDATIONS:</a:t>
            </a:r>
          </a:p>
          <a:p>
            <a:pPr algn="ctr"/>
            <a:r>
              <a:rPr lang="en-IN" sz="4400" b="1" u="sng" dirty="0"/>
              <a:t>PRICE - RANGE</a:t>
            </a:r>
          </a:p>
          <a:p>
            <a:pPr algn="ctr"/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E6C88-2D2B-5F4B-B9CC-4049D8E9F541}"/>
              </a:ext>
            </a:extLst>
          </p:cNvPr>
          <p:cNvSpPr txBox="1"/>
          <p:nvPr/>
        </p:nvSpPr>
        <p:spPr>
          <a:xfrm>
            <a:off x="638355" y="5492092"/>
            <a:ext cx="11102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In Brazil majority of the restaurants are in price-range 3 and 4. So, in beginning the price-range should be 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In Canada majority of the restaurant are in the price-range 2. So, in new restaurant the price-range should be 2 or 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94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563435-48AC-67CF-1922-58835C8C6C1D}"/>
              </a:ext>
            </a:extLst>
          </p:cNvPr>
          <p:cNvSpPr txBox="1"/>
          <p:nvPr/>
        </p:nvSpPr>
        <p:spPr>
          <a:xfrm>
            <a:off x="396814" y="0"/>
            <a:ext cx="11136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/>
              <a:t>STRATEGIC RECOMMENDATIONS:</a:t>
            </a:r>
          </a:p>
          <a:p>
            <a:pPr algn="ctr"/>
            <a:r>
              <a:rPr lang="en-IN" sz="4000" b="1" u="sng" dirty="0"/>
              <a:t>ONLINE DELIVERY AND TABLE BOOKING</a:t>
            </a:r>
          </a:p>
          <a:p>
            <a:pPr algn="ctr"/>
            <a:endParaRPr lang="en-IN" sz="4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E91C40-674A-7E63-3225-4A4EE13EE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72290"/>
              </p:ext>
            </p:extLst>
          </p:nvPr>
        </p:nvGraphicFramePr>
        <p:xfrm>
          <a:off x="848910" y="1687687"/>
          <a:ext cx="4188915" cy="284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41308C-4FC4-B207-069E-54DD9EA70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100519"/>
              </p:ext>
            </p:extLst>
          </p:nvPr>
        </p:nvGraphicFramePr>
        <p:xfrm>
          <a:off x="6404395" y="1687686"/>
          <a:ext cx="3861111" cy="2841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B989A6-7B65-428F-8ACE-AEE1A4938DFB}"/>
              </a:ext>
            </a:extLst>
          </p:cNvPr>
          <p:cNvSpPr txBox="1"/>
          <p:nvPr/>
        </p:nvSpPr>
        <p:spPr>
          <a:xfrm>
            <a:off x="284671" y="4795897"/>
            <a:ext cx="104552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The above donut chart shows that there are 26% of restaurants having Online Delivery and only 12% have Table Booking.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52130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B142A-6E3F-22FB-EF29-EDF12273364E}"/>
              </a:ext>
            </a:extLst>
          </p:cNvPr>
          <p:cNvSpPr txBox="1"/>
          <p:nvPr/>
        </p:nvSpPr>
        <p:spPr>
          <a:xfrm>
            <a:off x="268857" y="0"/>
            <a:ext cx="1143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/>
              <a:t>STRATEGIC RECOMMENDATIONS:</a:t>
            </a:r>
          </a:p>
          <a:p>
            <a:pPr algn="ctr"/>
            <a:r>
              <a:rPr lang="en-IN" sz="4000" b="1" u="sng" dirty="0"/>
              <a:t>Online and Table Booking with Average Ratings</a:t>
            </a:r>
          </a:p>
          <a:p>
            <a:pPr algn="ctr"/>
            <a:endParaRPr lang="en-IN" sz="4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3B1FC63-A042-5AFC-B5E4-EDC04053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016761"/>
              </p:ext>
            </p:extLst>
          </p:nvPr>
        </p:nvGraphicFramePr>
        <p:xfrm>
          <a:off x="6439834" y="1649156"/>
          <a:ext cx="4394943" cy="284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138002-0C75-281F-73B2-A71F1BEAA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991774"/>
              </p:ext>
            </p:extLst>
          </p:nvPr>
        </p:nvGraphicFramePr>
        <p:xfrm>
          <a:off x="648274" y="1649156"/>
          <a:ext cx="4855379" cy="284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FB4B9E-55BC-D8DE-91E0-A0612F13EC59}"/>
              </a:ext>
            </a:extLst>
          </p:cNvPr>
          <p:cNvSpPr txBox="1"/>
          <p:nvPr/>
        </p:nvSpPr>
        <p:spPr>
          <a:xfrm>
            <a:off x="467119" y="4753155"/>
            <a:ext cx="108852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The average rating for restaurants with Table Booking and Online Delivery is higher than those who do not have these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So, it can be concluded that restaurants having Online delivery and Table Booking are rated high.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00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20DC9-5E4E-8A62-2621-F4EBEAF73F2C}"/>
              </a:ext>
            </a:extLst>
          </p:cNvPr>
          <p:cNvSpPr txBox="1"/>
          <p:nvPr/>
        </p:nvSpPr>
        <p:spPr>
          <a:xfrm>
            <a:off x="483079" y="0"/>
            <a:ext cx="9842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FAB78-E68B-F83D-8363-DA469535D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2" r="36583" b="9183"/>
          <a:stretch/>
        </p:blipFill>
        <p:spPr>
          <a:xfrm>
            <a:off x="483079" y="707885"/>
            <a:ext cx="10921042" cy="60921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4772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0DE1B8-54B5-7A4B-A86F-996E63BB9E03}"/>
              </a:ext>
            </a:extLst>
          </p:cNvPr>
          <p:cNvSpPr txBox="1"/>
          <p:nvPr/>
        </p:nvSpPr>
        <p:spPr>
          <a:xfrm>
            <a:off x="948905" y="33074"/>
            <a:ext cx="9851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/>
              <a:t>ABOUT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097B9-2ABD-6363-CB93-BEA55DC563E6}"/>
              </a:ext>
            </a:extLst>
          </p:cNvPr>
          <p:cNvSpPr txBox="1"/>
          <p:nvPr/>
        </p:nvSpPr>
        <p:spPr>
          <a:xfrm>
            <a:off x="519022" y="1199072"/>
            <a:ext cx="111539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dashboard contains four slicers: Country, City, Rating, and Year, which function as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By default, all slicers are in the "all selected" state, displaying the complete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slicer includes a button to enable the selection of multiple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Selecting options in the slicers updates the charts dynamically, generating results based on the chosen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interactive functionality helps interpret the dashboard effectively and extract the desired insights.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6070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CD14AE-E4D1-31B5-7B0A-35D8D262DAB7}"/>
              </a:ext>
            </a:extLst>
          </p:cNvPr>
          <p:cNvSpPr txBox="1"/>
          <p:nvPr/>
        </p:nvSpPr>
        <p:spPr>
          <a:xfrm>
            <a:off x="1043796" y="0"/>
            <a:ext cx="8859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51F6E-617F-1795-6720-53879EF6B523}"/>
              </a:ext>
            </a:extLst>
          </p:cNvPr>
          <p:cNvSpPr txBox="1"/>
          <p:nvPr/>
        </p:nvSpPr>
        <p:spPr>
          <a:xfrm>
            <a:off x="329241" y="1219186"/>
            <a:ext cx="1153351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Countries and Cities Suggested for New Restaurants: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Brazil: São Paulo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Canada: Chatham-Kent, Consort, Vineland Station, and Yorkton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Cuisines Suggested: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Brazil: Brazilian, Beverages, Italian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Canada: Canadian, Japanese, Sushi, Chinese, Asian, Italian, Mediterranean, and Pizza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Price Range Recommended: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Brazil: Price range 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Canada: Price range 3 (preferred) and 2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Services to Focus On: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Online Delivery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Table Booking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FF0000"/>
                </a:solidFill>
              </a:rPr>
              <a:t>These recommendations were derived from a detailed analysis of the data and are expected to lead to success in the identified regions.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03739-866A-970A-33A1-38662806E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58" y="966518"/>
            <a:ext cx="4572000" cy="11811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A70A6-BAC0-FE23-DAF5-A31E286EB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58" y="2952340"/>
            <a:ext cx="4572000" cy="29391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536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B2B1CC-0BCE-FB51-21D1-EFE9761F0066}"/>
              </a:ext>
            </a:extLst>
          </p:cNvPr>
          <p:cNvSpPr txBox="1"/>
          <p:nvPr/>
        </p:nvSpPr>
        <p:spPr>
          <a:xfrm>
            <a:off x="1792224" y="0"/>
            <a:ext cx="7955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05EB7-1D3E-CF92-E163-99008B9EEA7A}"/>
              </a:ext>
            </a:extLst>
          </p:cNvPr>
          <p:cNvSpPr txBox="1"/>
          <p:nvPr/>
        </p:nvSpPr>
        <p:spPr>
          <a:xfrm>
            <a:off x="376428" y="1197864"/>
            <a:ext cx="114391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Zomato, an Indian food delivery startup founded by Pankaj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Chaddah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Deepinder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Goyal, originally operated under the name "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Foofiebay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January 18, 2010, it was rebranded as "Zomato."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Today, the app serves customers across 24 countries and 10,000 cities globally.</a:t>
            </a:r>
            <a:endParaRPr lang="en-I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C3280-2B20-8D7C-4130-058900DF0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" y="3913633"/>
            <a:ext cx="4161531" cy="26752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786B59-5408-7C51-0D9B-BBC1140D5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110" y="3782267"/>
            <a:ext cx="3106462" cy="28066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3884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42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BE495-469F-5E7F-2866-629EF34AA1DB}"/>
              </a:ext>
            </a:extLst>
          </p:cNvPr>
          <p:cNvSpPr txBox="1"/>
          <p:nvPr/>
        </p:nvSpPr>
        <p:spPr>
          <a:xfrm>
            <a:off x="2139696" y="64008"/>
            <a:ext cx="7187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15F00-AF53-5660-B3E0-E620E1742C93}"/>
              </a:ext>
            </a:extLst>
          </p:cNvPr>
          <p:cNvSpPr txBox="1"/>
          <p:nvPr/>
        </p:nvSpPr>
        <p:spPr>
          <a:xfrm>
            <a:off x="536448" y="1673352"/>
            <a:ext cx="11356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u="none" strike="noStrike" cap="none" dirty="0">
                <a:solidFill>
                  <a:srgbClr val="002060"/>
                </a:solidFill>
                <a:ea typeface="Lato"/>
                <a:cs typeface="Lato"/>
                <a:sym typeface="Lato"/>
              </a:rPr>
              <a:t>Zomato is looking for expansion and opening new restaurants. The objective is to come up with strategies/suggestions about opening newer restaurants.</a:t>
            </a:r>
            <a:endParaRPr lang="en-US" sz="4800" b="0" i="0" dirty="0">
              <a:solidFill>
                <a:srgbClr val="002060"/>
              </a:solidFill>
              <a:effectLst/>
              <a:highlight>
                <a:srgbClr val="FFFFFF"/>
              </a:highlight>
            </a:endParaRPr>
          </a:p>
          <a:p>
            <a:pPr algn="ctr"/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98033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115A56-3389-8436-8C38-FE548D0B3F01}"/>
              </a:ext>
            </a:extLst>
          </p:cNvPr>
          <p:cNvSpPr txBox="1"/>
          <p:nvPr/>
        </p:nvSpPr>
        <p:spPr>
          <a:xfrm>
            <a:off x="1188720" y="64008"/>
            <a:ext cx="8942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/>
              <a:t>DATA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4C501-1C7E-BB1D-B5F8-D739EA407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" y="895005"/>
            <a:ext cx="11815064" cy="58693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116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9;p5">
            <a:extLst>
              <a:ext uri="{FF2B5EF4-FFF2-40B4-BE49-F238E27FC236}">
                <a16:creationId xmlns:a16="http://schemas.microsoft.com/office/drawing/2014/main" id="{689CF149-57B6-E116-7CAD-86861B8B328D}"/>
              </a:ext>
            </a:extLst>
          </p:cNvPr>
          <p:cNvSpPr txBox="1"/>
          <p:nvPr/>
        </p:nvSpPr>
        <p:spPr>
          <a:xfrm>
            <a:off x="122399" y="940613"/>
            <a:ext cx="6023481" cy="4558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Restaurant ID: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Unique identifier for each restaurant.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Restaurant Name: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name of the restaurant.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600" b="1" i="0" u="none" strike="noStrike" cap="none" dirty="0" err="1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CountryCode</a:t>
            </a: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Country code of the location where the restaurant is situated.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City: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city where the restaurant is located.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Address</a:t>
            </a:r>
            <a:r>
              <a:rPr lang="en-GB" sz="1600" b="1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specific address of the restaurant.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Locality: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locality or </a:t>
            </a:r>
            <a:r>
              <a:rPr lang="en-GB" sz="1600" b="0" i="0" u="none" strike="noStrike" cap="none" dirty="0" err="1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neighborhood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where the restaurant is situated.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Locality Verbose</a:t>
            </a:r>
            <a:r>
              <a:rPr lang="en-GB" sz="1600" b="1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Detailed information about the locality.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Longitude: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geographical longitude coordinate of the restaurant.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Latitude: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geographical latitude coordinate of the restaurant.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Cuisines: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type of cuisine offered by the restaurant.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Currency: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currency used for transactions in the restaurant.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80;p5">
            <a:extLst>
              <a:ext uri="{FF2B5EF4-FFF2-40B4-BE49-F238E27FC236}">
                <a16:creationId xmlns:a16="http://schemas.microsoft.com/office/drawing/2014/main" id="{3E40A93B-CE31-30B6-E93E-EFE718B1A658}"/>
              </a:ext>
            </a:extLst>
          </p:cNvPr>
          <p:cNvSpPr txBox="1"/>
          <p:nvPr/>
        </p:nvSpPr>
        <p:spPr>
          <a:xfrm>
            <a:off x="6145880" y="868508"/>
            <a:ext cx="5852178" cy="4558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600" b="1" i="0" u="none" strike="noStrike" cap="none" dirty="0" err="1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Has_Table_booking</a:t>
            </a: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Indicates whether the restaurant has a table booking option (Yes/No).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600" b="1" i="0" u="none" strike="noStrike" cap="none" dirty="0" err="1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Has_Online_delivery</a:t>
            </a: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Indicates whether the restaurant offers online delivery (Yes/No).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600" b="1" i="0" u="none" strike="noStrike" cap="none" dirty="0" err="1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Is_delivering_now</a:t>
            </a: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Indicates whether the restaurant is currently delivering (Yes/No).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600" b="1" i="0" u="none" strike="noStrike" cap="none" dirty="0" err="1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Switch_to_order_menu</a:t>
            </a:r>
            <a:r>
              <a:rPr lang="en-GB" sz="1600" b="1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Indicates whether users can switch to the order menu (Yes/No).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600" b="1" i="0" u="none" strike="noStrike" cap="none" dirty="0" err="1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Price_range</a:t>
            </a: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numeric value indicating the price range category of the restaurant.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Votes: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number of votes or ratings/(feedback) received by the restaurant.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600" b="1" i="0" u="none" strike="noStrike" cap="none" dirty="0" err="1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Average_Cost_for_two</a:t>
            </a: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average cost for two people dining at the restaurant.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Rating: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overall rating of the restaurant is based on user reviews.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-GB" sz="1600" b="1" i="0" u="none" strike="noStrike" cap="none" dirty="0" err="1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Datekey_opening</a:t>
            </a:r>
            <a:r>
              <a:rPr lang="en-GB" sz="1600" b="1" i="0" u="none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: </a:t>
            </a:r>
            <a:r>
              <a:rPr lang="en-GB" sz="1600" b="0" i="0" u="none" strike="noStrike" cap="none" dirty="0">
                <a:solidFill>
                  <a:srgbClr val="002060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date when the restaurant was opened.</a:t>
            </a:r>
            <a:endParaRPr sz="1600" b="0" i="0" u="none" strike="noStrike" cap="none" dirty="0">
              <a:solidFill>
                <a:srgbClr val="002060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6" name="Google Shape;81;p5">
            <a:extLst>
              <a:ext uri="{FF2B5EF4-FFF2-40B4-BE49-F238E27FC236}">
                <a16:creationId xmlns:a16="http://schemas.microsoft.com/office/drawing/2014/main" id="{4A9B01E6-0DCD-F506-EA7A-5034DC05847A}"/>
              </a:ext>
            </a:extLst>
          </p:cNvPr>
          <p:cNvSpPr txBox="1"/>
          <p:nvPr/>
        </p:nvSpPr>
        <p:spPr>
          <a:xfrm>
            <a:off x="471825" y="298674"/>
            <a:ext cx="10756614" cy="5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sng" strike="noStrike" cap="none" dirty="0">
                <a:solidFill>
                  <a:schemeClr val="dk1"/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image above displays details about Zomato Sales Performance, including:</a:t>
            </a:r>
            <a:endParaRPr sz="1800" b="1" i="0" u="sng" strike="noStrike" cap="none" dirty="0">
              <a:solidFill>
                <a:schemeClr val="dk1"/>
              </a:solidFill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5C5345-AAA0-5389-8D11-049BF36C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9754"/>
            <a:ext cx="4815348" cy="1160207"/>
          </a:xfrm>
        </p:spPr>
        <p:txBody>
          <a:bodyPr>
            <a:normAutofit fontScale="62500" lnSpcReduction="20000"/>
          </a:bodyPr>
          <a:lstStyle/>
          <a:p>
            <a:r>
              <a:rPr lang="en-IN" sz="2600" b="1" dirty="0"/>
              <a:t>Total Number of Restaurants: 9551</a:t>
            </a:r>
          </a:p>
          <a:p>
            <a:r>
              <a:rPr lang="en-IN" sz="2600" b="1" dirty="0"/>
              <a:t>Number of Countries: 15</a:t>
            </a:r>
          </a:p>
          <a:p>
            <a:r>
              <a:rPr lang="en-IN" sz="2600" b="1" dirty="0"/>
              <a:t>Price-range: 1 - 4</a:t>
            </a:r>
          </a:p>
          <a:p>
            <a:r>
              <a:rPr lang="en-IN" sz="2600" b="1" dirty="0"/>
              <a:t>Rating: 1 - 4.9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05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BBEA3E-744E-BA3E-80B8-0FEF9C350BE1}"/>
              </a:ext>
            </a:extLst>
          </p:cNvPr>
          <p:cNvSpPr txBox="1"/>
          <p:nvPr/>
        </p:nvSpPr>
        <p:spPr>
          <a:xfrm>
            <a:off x="777240" y="301752"/>
            <a:ext cx="10067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/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5DD6D-4A38-34B8-CF18-5F6852D6E58F}"/>
              </a:ext>
            </a:extLst>
          </p:cNvPr>
          <p:cNvSpPr txBox="1"/>
          <p:nvPr/>
        </p:nvSpPr>
        <p:spPr>
          <a:xfrm>
            <a:off x="256032" y="1572768"/>
            <a:ext cx="1177747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Data Cleaning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  - Initial raw data was refined to ensure precise analysis and reduce errors using Excel functions like VLOOKUP, DATE, and STRING FUNCTIONS.</a:t>
            </a:r>
          </a:p>
          <a:p>
            <a:r>
              <a:rPr lang="en-US" dirty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Data Analysis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  - The refined data underwent objective and subjective analysis using various aggregation functions and logic to derive insights and suggestions based on the data.</a:t>
            </a:r>
          </a:p>
          <a:p>
            <a:r>
              <a:rPr lang="en-US" dirty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Deriving Insights</a:t>
            </a:r>
          </a:p>
          <a:p>
            <a:endParaRPr lang="en-US" sz="2000" b="1" u="sng" dirty="0"/>
          </a:p>
          <a:p>
            <a:r>
              <a:rPr lang="en-US" dirty="0"/>
              <a:t>  </a:t>
            </a:r>
            <a:r>
              <a:rPr lang="en-US" sz="1800" b="1" dirty="0">
                <a:solidFill>
                  <a:srgbClr val="002060"/>
                </a:solidFill>
              </a:rPr>
              <a:t>- Insights and conclusions were drawn from the analysis for further business workup.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  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Further Suggestions and Operations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  - Recommendations for future actions were provided for the successful establishment of the business.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27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F51ABBB-3928-C228-4427-8B5D99B4F8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21748"/>
              </p:ext>
            </p:extLst>
          </p:nvPr>
        </p:nvGraphicFramePr>
        <p:xfrm>
          <a:off x="1597152" y="830997"/>
          <a:ext cx="8997696" cy="367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6D16C5-AAA6-19A7-B02C-D92F65BF6050}"/>
              </a:ext>
            </a:extLst>
          </p:cNvPr>
          <p:cNvSpPr txBox="1"/>
          <p:nvPr/>
        </p:nvSpPr>
        <p:spPr>
          <a:xfrm>
            <a:off x="385572" y="4846320"/>
            <a:ext cx="11420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India has the highest Count of Restaurants which is 8652.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Canada has the lowest Count of Restaurants which is 4.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So, Canada is a Country where new restaurants can be opened.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In Canada, each city has only 1 restaurant. So, all the cities are considered.</a:t>
            </a:r>
          </a:p>
          <a:p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C6944-A27B-9E4C-3084-F112C15A36F0}"/>
              </a:ext>
            </a:extLst>
          </p:cNvPr>
          <p:cNvSpPr txBox="1"/>
          <p:nvPr/>
        </p:nvSpPr>
        <p:spPr>
          <a:xfrm>
            <a:off x="591312" y="0"/>
            <a:ext cx="10369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/>
              <a:t>FINDING COUNTRIES</a:t>
            </a:r>
          </a:p>
        </p:txBody>
      </p:sp>
    </p:spTree>
    <p:extLst>
      <p:ext uri="{BB962C8B-B14F-4D97-AF65-F5344CB8AC3E}">
        <p14:creationId xmlns:p14="http://schemas.microsoft.com/office/powerpoint/2010/main" val="43995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7DCAA43-D78E-CB15-E75E-5EEB815C31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31794"/>
              </p:ext>
            </p:extLst>
          </p:nvPr>
        </p:nvGraphicFramePr>
        <p:xfrm>
          <a:off x="566928" y="830997"/>
          <a:ext cx="11228832" cy="3302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A4B194-3187-DB72-C326-2C2F2C1CB312}"/>
              </a:ext>
            </a:extLst>
          </p:cNvPr>
          <p:cNvSpPr txBox="1"/>
          <p:nvPr/>
        </p:nvSpPr>
        <p:spPr>
          <a:xfrm>
            <a:off x="723900" y="0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/>
              <a:t>FINDING COUNTRIES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25EFC-E37B-ABE7-C6F2-7F85D5F0B997}"/>
              </a:ext>
            </a:extLst>
          </p:cNvPr>
          <p:cNvSpPr txBox="1"/>
          <p:nvPr/>
        </p:nvSpPr>
        <p:spPr>
          <a:xfrm>
            <a:off x="466344" y="4544567"/>
            <a:ext cx="113934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There are 3 Countries popping where the percent Count of Restaurants having rating &lt;= 3. These are India, Brazil and New Zealand.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Since, India has very large number of restaurants, we’ll be taking Brazil into consideration for opening new restaurant.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At this point, we have considered Brazil twice. So, Brazil is fixed for opening new Restaurant.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56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51B23B2-AEFA-2B57-CCE5-0DCF96CA3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638513"/>
              </p:ext>
            </p:extLst>
          </p:nvPr>
        </p:nvGraphicFramePr>
        <p:xfrm>
          <a:off x="694944" y="830998"/>
          <a:ext cx="10113264" cy="407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E3818A-2BD0-B6A6-7644-0985F01FDBFF}"/>
              </a:ext>
            </a:extLst>
          </p:cNvPr>
          <p:cNvSpPr txBox="1"/>
          <p:nvPr/>
        </p:nvSpPr>
        <p:spPr>
          <a:xfrm>
            <a:off x="1819656" y="0"/>
            <a:ext cx="7552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/>
              <a:t>FINDING CITIES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701EF-ED2F-A4DF-4C9A-355B25CAE4AE}"/>
              </a:ext>
            </a:extLst>
          </p:cNvPr>
          <p:cNvSpPr txBox="1"/>
          <p:nvPr/>
        </p:nvSpPr>
        <p:spPr>
          <a:xfrm>
            <a:off x="475488" y="5202550"/>
            <a:ext cx="10917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Sí£o</a:t>
            </a:r>
            <a:r>
              <a:rPr lang="en-IN" sz="2400" dirty="0"/>
              <a:t> Paulo has the highest Percent Count of Restaurants where Rating is &lt;= 3.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So, </a:t>
            </a:r>
            <a:r>
              <a:rPr lang="en-IN" sz="2400" dirty="0" err="1"/>
              <a:t>Sí£o</a:t>
            </a:r>
            <a:r>
              <a:rPr lang="en-IN" sz="2400" dirty="0"/>
              <a:t> Paulo is considered for opening new restaurant.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526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1486</Words>
  <Application>Microsoft Office PowerPoint</Application>
  <PresentationFormat>Widescreen</PresentationFormat>
  <Paragraphs>289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Lato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bisht</dc:creator>
  <cp:lastModifiedBy>shivam bisht</cp:lastModifiedBy>
  <cp:revision>1</cp:revision>
  <dcterms:created xsi:type="dcterms:W3CDTF">2024-11-28T14:31:43Z</dcterms:created>
  <dcterms:modified xsi:type="dcterms:W3CDTF">2024-11-28T15:26:33Z</dcterms:modified>
</cp:coreProperties>
</file>