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61"/>
  </p:notesMasterIdLst>
  <p:sldIdLst>
    <p:sldId id="354" r:id="rId2"/>
    <p:sldId id="358" r:id="rId3"/>
    <p:sldId id="334" r:id="rId4"/>
    <p:sldId id="333" r:id="rId5"/>
    <p:sldId id="341" r:id="rId6"/>
    <p:sldId id="303" r:id="rId7"/>
    <p:sldId id="342" r:id="rId8"/>
    <p:sldId id="302" r:id="rId9"/>
    <p:sldId id="305" r:id="rId10"/>
    <p:sldId id="306" r:id="rId11"/>
    <p:sldId id="369" r:id="rId12"/>
    <p:sldId id="316" r:id="rId13"/>
    <p:sldId id="317" r:id="rId14"/>
    <p:sldId id="318" r:id="rId15"/>
    <p:sldId id="319" r:id="rId16"/>
    <p:sldId id="314" r:id="rId17"/>
    <p:sldId id="320" r:id="rId18"/>
    <p:sldId id="321" r:id="rId19"/>
    <p:sldId id="353" r:id="rId20"/>
    <p:sldId id="258" r:id="rId21"/>
    <p:sldId id="260" r:id="rId22"/>
    <p:sldId id="297" r:id="rId23"/>
    <p:sldId id="261" r:id="rId24"/>
    <p:sldId id="262" r:id="rId25"/>
    <p:sldId id="263" r:id="rId26"/>
    <p:sldId id="264" r:id="rId27"/>
    <p:sldId id="265" r:id="rId28"/>
    <p:sldId id="274" r:id="rId29"/>
    <p:sldId id="323" r:id="rId30"/>
    <p:sldId id="273" r:id="rId31"/>
    <p:sldId id="324" r:id="rId32"/>
    <p:sldId id="345" r:id="rId33"/>
    <p:sldId id="275" r:id="rId34"/>
    <p:sldId id="368" r:id="rId35"/>
    <p:sldId id="355" r:id="rId36"/>
    <p:sldId id="356" r:id="rId37"/>
    <p:sldId id="289" r:id="rId38"/>
    <p:sldId id="270" r:id="rId39"/>
    <p:sldId id="280" r:id="rId40"/>
    <p:sldId id="370" r:id="rId41"/>
    <p:sldId id="276" r:id="rId42"/>
    <p:sldId id="367" r:id="rId43"/>
    <p:sldId id="277" r:id="rId44"/>
    <p:sldId id="360" r:id="rId45"/>
    <p:sldId id="361" r:id="rId46"/>
    <p:sldId id="362" r:id="rId47"/>
    <p:sldId id="281" r:id="rId48"/>
    <p:sldId id="364" r:id="rId49"/>
    <p:sldId id="307" r:id="rId50"/>
    <p:sldId id="366" r:id="rId51"/>
    <p:sldId id="308" r:id="rId52"/>
    <p:sldId id="292" r:id="rId53"/>
    <p:sldId id="365" r:id="rId54"/>
    <p:sldId id="313" r:id="rId55"/>
    <p:sldId id="371" r:id="rId56"/>
    <p:sldId id="372" r:id="rId57"/>
    <p:sldId id="294" r:id="rId58"/>
    <p:sldId id="295" r:id="rId59"/>
    <p:sldId id="352" r:id="rId6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56" autoAdjust="0"/>
    <p:restoredTop sz="94660"/>
  </p:normalViewPr>
  <p:slideViewPr>
    <p:cSldViewPr>
      <p:cViewPr varScale="1">
        <p:scale>
          <a:sx n="109" d="100"/>
          <a:sy n="109" d="100"/>
        </p:scale>
        <p:origin x="168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5B55999-F2E0-4F8F-BCC3-7809DECD0F34}" type="datetimeFigureOut">
              <a:rPr lang="en-US" smtClean="0"/>
              <a:pPr/>
              <a:t>2/21/2025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AEB05B-F13F-4C3B-BFC1-828703DF7FA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AEB05B-F13F-4C3B-BFC1-828703DF7FAE}"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0AEB05B-F13F-4C3B-BFC1-828703DF7FAE}" type="slidenum">
              <a:rPr lang="en-US" smtClean="0"/>
              <a:pPr/>
              <a:t>21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mailto:inquiries@australiaawardsnepal.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en.wikipedia.org/wiki/Student_financial_aid"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en.wikipedia.org/wiki/Educa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en.wiktionary.org/wiki/recipient" TargetMode="External"/><Relationship Id="rId2" Type="http://schemas.openxmlformats.org/officeDocument/2006/relationships/hyperlink" Target="https://en.wiktionary.org/wiki/disburse"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http://gradschool.about.com/library/weekly/aa112000a.ht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mailto:rocku@gmail.com"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www.ets.org/gre" TargetMode="External"/><Relationship Id="rId2" Type="http://schemas.openxmlformats.org/officeDocument/2006/relationships/hyperlink" Target="http://www.collegeboard.com/" TargetMode="External"/><Relationship Id="rId1" Type="http://schemas.openxmlformats.org/officeDocument/2006/relationships/slideLayout" Target="../slideLayouts/slideLayout2.xml"/><Relationship Id="rId4" Type="http://schemas.openxmlformats.org/officeDocument/2006/relationships/hyperlink" Target="https://www.mba.com/exams/gmat" TargetMode="External"/></Relationships>
</file>

<file path=ppt/slides/_rels/slide35.xml.rels><?xml version="1.0" encoding="UTF-8" standalone="yes"?>
<Relationships xmlns="http://schemas.openxmlformats.org/package/2006/relationships"><Relationship Id="rId3" Type="http://schemas.openxmlformats.org/officeDocument/2006/relationships/hyperlink" Target="https://en.wikipedia.org/wiki/College_application" TargetMode="External"/><Relationship Id="rId2" Type="http://schemas.openxmlformats.org/officeDocument/2006/relationships/hyperlink" Target="https://en.wikipedia.org/wiki/College_admissions_in_the_United_States"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www.google.com/search?q=common+application+location&amp;sa=X&amp;ved=0ahUKEwjWxOHRrYrbAhWFfCsKHa1BCyMQ6BMIsgEoADAY" TargetMode="External"/><Relationship Id="rId2" Type="http://schemas.openxmlformats.org/officeDocument/2006/relationships/hyperlink" Target="https://www.google.com/search?q=common+application+founded&amp;stick=H4sIAAAAAAAAAOPgE-LUz9U3SDaOLyjQUs1OttLPL0pPzMusSizJzM9D4Vil5ZfmpaSmAABUw6vWNAAAAA&amp;sa=X&amp;ved=0ahUKEwjWxOHRrYrbAhWFfCsKHa1BCyMQ6BMIrwEoADAX" TargetMode="External"/><Relationship Id="rId1" Type="http://schemas.openxmlformats.org/officeDocument/2006/relationships/slideLayout" Target="../slideLayouts/slideLayout2.xml"/><Relationship Id="rId5" Type="http://schemas.openxmlformats.org/officeDocument/2006/relationships/hyperlink" Target="https://www.google.com/search?q=common+application+type+of+business&amp;stick=H4sIAAAAAAAAAOPgE-LUz9U3SDaOLyjQ0s0ot9JPzs_JSU0uyczP088vSk_My6xKBHGKrUoqC1IV8tMUkkqLM_NSi4sB9f1FzDwAAAA&amp;sa=X&amp;ved=0ahUKEwjWxOHRrYrbAhWFfCsKHa1BCyMQ6BMIuAEoADAa" TargetMode="External"/><Relationship Id="rId4" Type="http://schemas.openxmlformats.org/officeDocument/2006/relationships/hyperlink" Target="https://www.google.com/search?q=common+application+purpose&amp;sa=X&amp;ved=0ahUKEwjWxOHRrYrbAhWFfCsKHa1BCyMQ6BMItQEoADAZ"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hyperlink" Target="http://www.dfat.gov.au/people-to-people/australia-awards/Pages/australia-awards-scholarships.aspx" TargetMode="External"/><Relationship Id="rId2" Type="http://schemas.openxmlformats.org/officeDocument/2006/relationships/hyperlink" Target="mailto:inquiries@australiaawardsnepal.org" TargetMode="Externa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hyperlink" Target="https://www.np.emb-japan.go.jp/itpr_ja/11_000001_00924.html" TargetMode="External"/><Relationship Id="rId2" Type="http://schemas.openxmlformats.org/officeDocument/2006/relationships/hyperlink" Target="https://www.np.emb-japan.go.jp/itpr_ja/11_000001_00923.html" TargetMode="External"/><Relationship Id="rId1" Type="http://schemas.openxmlformats.org/officeDocument/2006/relationships/slideLayout" Target="../slideLayouts/slideLayout2.xml"/><Relationship Id="rId5" Type="http://schemas.openxmlformats.org/officeDocument/2006/relationships/hyperlink" Target="https://www.np.emb-japan.go.jp/itpr_ja/11_000001_00952.html" TargetMode="External"/><Relationship Id="rId4" Type="http://schemas.openxmlformats.org/officeDocument/2006/relationships/hyperlink" Target="https://www.np.emb-japan.go.jp/itpr_ja/11_000001_00925.html" TargetMode="External"/></Relationships>
</file>

<file path=ppt/slides/_rels/slide56.xml.rels><?xml version="1.0" encoding="UTF-8" standalone="yes"?>
<Relationships xmlns="http://schemas.openxmlformats.org/package/2006/relationships"><Relationship Id="rId8" Type="http://schemas.openxmlformats.org/officeDocument/2006/relationships/hyperlink" Target="https://scholarshiproar.com/imu-breakout-graduate-fellowship-program/" TargetMode="External"/><Relationship Id="rId13" Type="http://schemas.openxmlformats.org/officeDocument/2006/relationships/hyperlink" Target="https://scholarshiproar.com/iie-srf-phd-fellowship/" TargetMode="External"/><Relationship Id="rId3" Type="http://schemas.openxmlformats.org/officeDocument/2006/relationships/hyperlink" Target="https://scholarshiproar.com/honjo-international-scholarship-foundation/" TargetMode="External"/><Relationship Id="rId7" Type="http://schemas.openxmlformats.org/officeDocument/2006/relationships/hyperlink" Target="https://scholarshiproar.com/robert-s-mcnamara-phd-research-fellowships/" TargetMode="External"/><Relationship Id="rId12" Type="http://schemas.openxmlformats.org/officeDocument/2006/relationships/hyperlink" Target="https://scholarshiproar.com/aga-khan-foundation-international-scholarships/" TargetMode="External"/><Relationship Id="rId2" Type="http://schemas.openxmlformats.org/officeDocument/2006/relationships/hyperlink" Target="https://scholarshiproar.com/mext-scholarship/" TargetMode="External"/><Relationship Id="rId1" Type="http://schemas.openxmlformats.org/officeDocument/2006/relationships/slideLayout" Target="../slideLayouts/slideLayout2.xml"/><Relationship Id="rId6" Type="http://schemas.openxmlformats.org/officeDocument/2006/relationships/hyperlink" Target="https://scholarshiproar.com/joint-japan-world-bank-graduate-scholarship-program/" TargetMode="External"/><Relationship Id="rId11" Type="http://schemas.openxmlformats.org/officeDocument/2006/relationships/hyperlink" Target="https://scholarshiproar.com/hfsp-fellowships/" TargetMode="External"/><Relationship Id="rId5" Type="http://schemas.openxmlformats.org/officeDocument/2006/relationships/hyperlink" Target="https://scholarshiproar.com/mext-university-recommendation-scholarship/" TargetMode="External"/><Relationship Id="rId10" Type="http://schemas.openxmlformats.org/officeDocument/2006/relationships/hyperlink" Target="https://scholarshiproar.com/rotary-peace-fellowships/" TargetMode="External"/><Relationship Id="rId4" Type="http://schemas.openxmlformats.org/officeDocument/2006/relationships/hyperlink" Target="https://scholarshiproar.com/nig-postdoctoral-fellowship-at-national-institute-of-genetics/" TargetMode="External"/><Relationship Id="rId9" Type="http://schemas.openxmlformats.org/officeDocument/2006/relationships/hyperlink" Target="https://scholarshiproar.com/schlumberger-foundation-faculty-for-the-future-fellowships/" TargetMode="External"/><Relationship Id="rId14" Type="http://schemas.openxmlformats.org/officeDocument/2006/relationships/hyperlink" Target="https://scholarshiproar.com/facebook-phd-fellowship/"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229600" cy="1143000"/>
          </a:xfrm>
        </p:spPr>
        <p:txBody>
          <a:bodyPr>
            <a:normAutofit/>
          </a:bodyPr>
          <a:lstStyle/>
          <a:p>
            <a:r>
              <a:rPr lang="en-US" sz="5400" b="1" dirty="0" smtClean="0">
                <a:solidFill>
                  <a:srgbClr val="0070C0"/>
                </a:solidFill>
              </a:rPr>
              <a:t>Who is a Counselor ? </a:t>
            </a:r>
            <a:endParaRPr lang="en-US" sz="5400" b="1" dirty="0">
              <a:solidFill>
                <a:srgbClr val="0070C0"/>
              </a:solidFill>
            </a:endParaRPr>
          </a:p>
        </p:txBody>
      </p:sp>
      <p:sp>
        <p:nvSpPr>
          <p:cNvPr id="3" name="Content Placeholder 2"/>
          <p:cNvSpPr>
            <a:spLocks noGrp="1"/>
          </p:cNvSpPr>
          <p:nvPr>
            <p:ph idx="1"/>
          </p:nvPr>
        </p:nvSpPr>
        <p:spPr/>
        <p:txBody>
          <a:bodyPr/>
          <a:lstStyle/>
          <a:p>
            <a:pPr>
              <a:buNone/>
            </a:pPr>
            <a:r>
              <a:rPr lang="en-US" sz="3600" smtClean="0">
                <a:solidFill>
                  <a:srgbClr val="0070C0"/>
                </a:solidFill>
              </a:rPr>
              <a:t>"</a:t>
            </a:r>
            <a:r>
              <a:rPr lang="en-US" sz="6600" smtClean="0">
                <a:solidFill>
                  <a:srgbClr val="0070C0"/>
                </a:solidFill>
              </a:rPr>
              <a:t>A Counselor is some one who tells you the time looking at the watch on your wrist"</a:t>
            </a:r>
            <a:endParaRPr lang="en-US" sz="6600">
              <a:solidFill>
                <a:srgbClr val="0070C0"/>
              </a:solidFill>
            </a:endParaRPr>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6"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right)">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6"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buNone/>
            </a:pPr>
            <a:r>
              <a:rPr lang="en-US" dirty="0" smtClean="0"/>
              <a:t>5.When was the first Nepalese students had got Fulbright scholarship: </a:t>
            </a:r>
          </a:p>
          <a:p>
            <a:pPr>
              <a:buNone/>
            </a:pPr>
            <a:r>
              <a:rPr lang="en-US" dirty="0" smtClean="0"/>
              <a:t>		a.	</a:t>
            </a:r>
            <a:r>
              <a:rPr lang="en-US" b="1" dirty="0" smtClean="0"/>
              <a:t>1953</a:t>
            </a:r>
          </a:p>
          <a:p>
            <a:pPr>
              <a:buNone/>
            </a:pPr>
            <a:r>
              <a:rPr lang="en-US" b="1" dirty="0" smtClean="0"/>
              <a:t>		</a:t>
            </a:r>
            <a:r>
              <a:rPr lang="en-US" dirty="0" smtClean="0"/>
              <a:t>b</a:t>
            </a:r>
            <a:r>
              <a:rPr lang="en-US" b="1" dirty="0" smtClean="0"/>
              <a:t>.	1952</a:t>
            </a:r>
            <a:endParaRPr lang="en-US" dirty="0" smtClean="0"/>
          </a:p>
          <a:p>
            <a:pPr>
              <a:buNone/>
            </a:pPr>
            <a:r>
              <a:rPr lang="en-US" dirty="0" smtClean="0"/>
              <a:t>		c.	</a:t>
            </a:r>
            <a:r>
              <a:rPr lang="en-US" b="1" dirty="0" smtClean="0"/>
              <a:t>1955</a:t>
            </a:r>
          </a:p>
          <a:p>
            <a:pPr>
              <a:buNone/>
            </a:pPr>
            <a:r>
              <a:rPr lang="en-US" b="1" dirty="0" smtClean="0"/>
              <a:t>		</a:t>
            </a:r>
            <a:r>
              <a:rPr lang="en-US" dirty="0" smtClean="0"/>
              <a:t>d. </a:t>
            </a:r>
            <a:r>
              <a:rPr lang="en-US" b="1" dirty="0" smtClean="0"/>
              <a:t>	1986</a:t>
            </a:r>
          </a:p>
          <a:p>
            <a:pPr>
              <a:buNone/>
            </a:pPr>
            <a:endParaRPr lang="en-US" dirty="0" smtClean="0"/>
          </a:p>
          <a:p>
            <a:pPr>
              <a:buNone/>
            </a:pPr>
            <a:endParaRPr lang="en-US" dirty="0" smtClean="0"/>
          </a:p>
          <a:p>
            <a:pPr>
              <a:buNone/>
            </a:pPr>
            <a:endParaRPr lang="en-US" dirty="0" smtClean="0"/>
          </a:p>
          <a:p>
            <a:pPr lvl="1"/>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smtClean="0"/>
              <a:t>Full Form of Common App</a:t>
            </a:r>
          </a:p>
          <a:p>
            <a:pPr marL="0" indent="0">
              <a:buNone/>
            </a:pPr>
            <a:r>
              <a:rPr lang="en-US" dirty="0"/>
              <a:t>	</a:t>
            </a:r>
            <a:r>
              <a:rPr lang="en-US" dirty="0" smtClean="0"/>
              <a:t>a. Common Application </a:t>
            </a:r>
          </a:p>
          <a:p>
            <a:pPr marL="0" indent="0">
              <a:buNone/>
            </a:pPr>
            <a:r>
              <a:rPr lang="en-US" dirty="0"/>
              <a:t>	</a:t>
            </a:r>
            <a:r>
              <a:rPr lang="en-US" dirty="0" smtClean="0"/>
              <a:t>b. Common Apply </a:t>
            </a:r>
          </a:p>
          <a:p>
            <a:pPr marL="0" indent="0">
              <a:buNone/>
            </a:pPr>
            <a:r>
              <a:rPr lang="en-US" dirty="0"/>
              <a:t>	</a:t>
            </a:r>
            <a:r>
              <a:rPr lang="en-US" dirty="0" smtClean="0"/>
              <a:t>c. Common Apple</a:t>
            </a:r>
          </a:p>
          <a:p>
            <a:pPr marL="0" indent="0">
              <a:buNone/>
            </a:pPr>
            <a:r>
              <a:rPr lang="en-US" dirty="0"/>
              <a:t>	</a:t>
            </a:r>
            <a:r>
              <a:rPr lang="en-US" dirty="0" smtClean="0"/>
              <a:t>d. Common Applyapplicaton </a:t>
            </a:r>
            <a:endParaRPr lang="en-US" dirty="0"/>
          </a:p>
        </p:txBody>
      </p:sp>
    </p:spTree>
    <p:extLst>
      <p:ext uri="{BB962C8B-B14F-4D97-AF65-F5344CB8AC3E}">
        <p14:creationId xmlns:p14="http://schemas.microsoft.com/office/powerpoint/2010/main" val="34649677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a:bodyPr>
          <a:lstStyle/>
          <a:p>
            <a:pPr>
              <a:buNone/>
            </a:pPr>
            <a:r>
              <a:rPr lang="en-US" sz="2800" b="1" dirty="0" smtClean="0"/>
              <a:t>6.Which is not the feature of Assistantship ?</a:t>
            </a:r>
          </a:p>
          <a:p>
            <a:pPr lvl="1">
              <a:buNone/>
            </a:pPr>
            <a:r>
              <a:rPr lang="en-US" dirty="0" smtClean="0"/>
              <a:t>a.	provided by the university itself (Department)</a:t>
            </a:r>
          </a:p>
          <a:p>
            <a:pPr lvl="1">
              <a:buNone/>
            </a:pPr>
            <a:r>
              <a:rPr lang="en-US" dirty="0" smtClean="0"/>
              <a:t>b.	falls under Human Resource/Employment division of the university</a:t>
            </a:r>
          </a:p>
          <a:p>
            <a:pPr lvl="1">
              <a:buNone/>
            </a:pPr>
            <a:r>
              <a:rPr lang="en-US" dirty="0" smtClean="0"/>
              <a:t>c.	Assistantship  provided by Government </a:t>
            </a:r>
          </a:p>
          <a:p>
            <a:pPr>
              <a:buNone/>
            </a:pPr>
            <a:r>
              <a:rPr lang="en-US" dirty="0" smtClean="0"/>
              <a:t>	  </a:t>
            </a:r>
            <a:r>
              <a:rPr lang="en-US" sz="2800" dirty="0" smtClean="0"/>
              <a:t>d.	Both A and B</a:t>
            </a:r>
          </a:p>
          <a:p>
            <a:pPr>
              <a:buNone/>
            </a:pP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sz="2800" b="1" dirty="0" smtClean="0"/>
              <a:t>7.How many students have got Fulbright Scholarship (Master program)for  2020-2021 ?</a:t>
            </a:r>
          </a:p>
          <a:p>
            <a:pPr lvl="1">
              <a:buNone/>
            </a:pPr>
            <a:r>
              <a:rPr lang="en-US" dirty="0" smtClean="0"/>
              <a:t>A. 4 students </a:t>
            </a:r>
          </a:p>
          <a:p>
            <a:pPr lvl="1">
              <a:buNone/>
            </a:pPr>
            <a:r>
              <a:rPr lang="en-US" dirty="0" smtClean="0"/>
              <a:t>B. 5 students</a:t>
            </a:r>
          </a:p>
          <a:p>
            <a:pPr lvl="1">
              <a:buNone/>
            </a:pPr>
            <a:r>
              <a:rPr lang="en-US" dirty="0" smtClean="0"/>
              <a:t>C. 10 students</a:t>
            </a:r>
          </a:p>
          <a:p>
            <a:pPr lvl="1">
              <a:buNone/>
            </a:pPr>
            <a:r>
              <a:rPr lang="en-US" dirty="0" smtClean="0"/>
              <a:t>d. 6 students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	</a:t>
            </a:r>
            <a:endParaRPr lang="en-US" dirty="0"/>
          </a:p>
        </p:txBody>
      </p:sp>
      <p:sp>
        <p:nvSpPr>
          <p:cNvPr id="3" name="Content Placeholder 2"/>
          <p:cNvSpPr>
            <a:spLocks noGrp="1"/>
          </p:cNvSpPr>
          <p:nvPr>
            <p:ph idx="1"/>
          </p:nvPr>
        </p:nvSpPr>
        <p:spPr/>
        <p:txBody>
          <a:bodyPr/>
          <a:lstStyle/>
          <a:p>
            <a:pPr>
              <a:buNone/>
            </a:pPr>
            <a:r>
              <a:rPr lang="en-US" dirty="0" smtClean="0"/>
              <a:t>8.An Undergraduate student is eligible for </a:t>
            </a:r>
          </a:p>
          <a:p>
            <a:pPr>
              <a:buNone/>
            </a:pPr>
            <a:r>
              <a:rPr lang="en-US" dirty="0" smtClean="0"/>
              <a:t>	a. Scholarship</a:t>
            </a:r>
          </a:p>
          <a:p>
            <a:pPr>
              <a:buNone/>
            </a:pPr>
            <a:r>
              <a:rPr lang="en-US" dirty="0" smtClean="0"/>
              <a:t>	b. Grants</a:t>
            </a:r>
          </a:p>
          <a:p>
            <a:pPr>
              <a:buNone/>
            </a:pPr>
            <a:r>
              <a:rPr lang="en-US" dirty="0" smtClean="0"/>
              <a:t>	c. Assistantships</a:t>
            </a:r>
          </a:p>
          <a:p>
            <a:pPr>
              <a:buNone/>
            </a:pPr>
            <a:r>
              <a:rPr lang="en-US" dirty="0" smtClean="0"/>
              <a:t>	d. Teaching Assistantship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dirty="0"/>
              <a:t>9</a:t>
            </a:r>
            <a:r>
              <a:rPr lang="en-US" dirty="0" smtClean="0"/>
              <a:t>. </a:t>
            </a:r>
            <a:r>
              <a:rPr lang="en-US" dirty="0"/>
              <a:t>Which </a:t>
            </a:r>
            <a:r>
              <a:rPr lang="en-US" dirty="0" smtClean="0"/>
              <a:t>one is Japanese Scholarship </a:t>
            </a:r>
            <a:r>
              <a:rPr lang="en-US" dirty="0"/>
              <a:t>?</a:t>
            </a:r>
          </a:p>
          <a:p>
            <a:pPr>
              <a:buNone/>
            </a:pPr>
            <a:r>
              <a:rPr lang="en-US" dirty="0"/>
              <a:t>	a. Australia Awards Scholarships </a:t>
            </a:r>
          </a:p>
          <a:p>
            <a:pPr>
              <a:buNone/>
            </a:pPr>
            <a:r>
              <a:rPr lang="en-US" dirty="0"/>
              <a:t>	b. (</a:t>
            </a:r>
            <a:r>
              <a:rPr lang="en-US" dirty="0" err="1"/>
              <a:t>Monbukagakusho</a:t>
            </a:r>
            <a:r>
              <a:rPr lang="en-US" dirty="0"/>
              <a:t> MEXT) Scholarship</a:t>
            </a:r>
            <a:endParaRPr lang="en-US" dirty="0" smtClean="0"/>
          </a:p>
          <a:p>
            <a:pPr>
              <a:buNone/>
            </a:pPr>
            <a:r>
              <a:rPr lang="en-US" dirty="0"/>
              <a:t>	c. Endeavour Scholarships </a:t>
            </a:r>
          </a:p>
          <a:p>
            <a:pPr marL="971550" lvl="1" indent="-514350">
              <a:buNone/>
            </a:pPr>
            <a:endParaRPr lang="en-US"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dirty="0" smtClean="0"/>
              <a:t>10.Grant is an ………………. type of funds.</a:t>
            </a:r>
          </a:p>
          <a:p>
            <a:pPr>
              <a:buNone/>
            </a:pPr>
            <a:r>
              <a:rPr lang="en-US" dirty="0" smtClean="0"/>
              <a:t>	a. Only Academic </a:t>
            </a:r>
          </a:p>
          <a:p>
            <a:pPr>
              <a:buNone/>
            </a:pPr>
            <a:r>
              <a:rPr lang="en-US" dirty="0" smtClean="0"/>
              <a:t>	b. Only Non Academic </a:t>
            </a:r>
          </a:p>
          <a:p>
            <a:pPr>
              <a:buNone/>
            </a:pPr>
            <a:r>
              <a:rPr lang="en-US" dirty="0" smtClean="0"/>
              <a:t>	c. Either Academic or Non Academic </a:t>
            </a:r>
          </a:p>
          <a:p>
            <a:pPr>
              <a:buNone/>
            </a:pPr>
            <a:r>
              <a:rPr lang="en-US" dirty="0" smtClean="0"/>
              <a:t>	</a:t>
            </a:r>
          </a:p>
          <a:p>
            <a:pPr>
              <a:buNone/>
            </a:pPr>
            <a:r>
              <a:rPr lang="en-US" dirty="0" smtClean="0"/>
              <a:t>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dirty="0" smtClean="0"/>
              <a:t>11. To get scholarship by an undergraduate student in USA, how much should be scored in the Essay section of New SAT?</a:t>
            </a:r>
          </a:p>
          <a:p>
            <a:pPr>
              <a:buNone/>
            </a:pPr>
            <a:r>
              <a:rPr lang="en-US" dirty="0" smtClean="0"/>
              <a:t>	a</a:t>
            </a:r>
            <a:r>
              <a:rPr lang="en-US" i="1" dirty="0" smtClean="0"/>
              <a:t>. not specified</a:t>
            </a:r>
          </a:p>
          <a:p>
            <a:pPr>
              <a:buNone/>
            </a:pPr>
            <a:r>
              <a:rPr lang="en-US" i="1" dirty="0" smtClean="0"/>
              <a:t>	b. more than 5 out of 6</a:t>
            </a:r>
          </a:p>
          <a:p>
            <a:pPr>
              <a:buNone/>
            </a:pPr>
            <a:r>
              <a:rPr lang="en-US" i="1" dirty="0" smtClean="0"/>
              <a:t>	c. more than 3 out of 6</a:t>
            </a:r>
          </a:p>
          <a:p>
            <a:pPr>
              <a:buNone/>
            </a:pPr>
            <a:r>
              <a:rPr lang="en-US" i="1" dirty="0" smtClean="0"/>
              <a:t>	d. more than 4 out of 6</a:t>
            </a:r>
          </a:p>
          <a:p>
            <a:pPr>
              <a:buNone/>
            </a:pPr>
            <a:endParaRPr lang="en-US" i="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a:buNone/>
            </a:pPr>
            <a:r>
              <a:rPr lang="en-US" dirty="0" smtClean="0"/>
              <a:t>12. Which one is the right email address for inquiring about Australian Award ?</a:t>
            </a:r>
          </a:p>
          <a:p>
            <a:pPr>
              <a:buNone/>
            </a:pPr>
            <a:r>
              <a:rPr lang="en-US" dirty="0" smtClean="0"/>
              <a:t>		a. </a:t>
            </a:r>
            <a:r>
              <a:rPr lang="en-US" b="1" u="sng" dirty="0" smtClean="0">
                <a:hlinkClick r:id="rId2"/>
              </a:rPr>
              <a:t>inquiries@australiaawardsnepal.org</a:t>
            </a:r>
            <a:endParaRPr lang="en-US" dirty="0" smtClean="0"/>
          </a:p>
          <a:p>
            <a:pPr>
              <a:buNone/>
            </a:pPr>
            <a:r>
              <a:rPr lang="en-US" dirty="0" smtClean="0"/>
              <a:t>		b. </a:t>
            </a:r>
            <a:r>
              <a:rPr lang="en-US" b="1" u="sng" dirty="0" smtClean="0">
                <a:solidFill>
                  <a:srgbClr val="0000FF"/>
                </a:solidFill>
              </a:rPr>
              <a:t>info</a:t>
            </a:r>
            <a:r>
              <a:rPr lang="en-US" b="1" u="sng" dirty="0" smtClean="0">
                <a:solidFill>
                  <a:srgbClr val="0000FF"/>
                </a:solidFill>
                <a:hlinkClick r:id="rId2"/>
              </a:rPr>
              <a:t>@australiaawardsnepal.org</a:t>
            </a:r>
            <a:endParaRPr lang="en-US" u="sng" dirty="0" smtClean="0">
              <a:solidFill>
                <a:srgbClr val="0000FF"/>
              </a:solidFill>
            </a:endParaRPr>
          </a:p>
          <a:p>
            <a:pPr>
              <a:buNone/>
            </a:pPr>
            <a:r>
              <a:rPr lang="en-US" dirty="0" smtClean="0"/>
              <a:t>		c. </a:t>
            </a:r>
            <a:r>
              <a:rPr lang="en-US" b="1" u="sng" dirty="0" smtClean="0">
                <a:solidFill>
                  <a:srgbClr val="0000FF"/>
                </a:solidFill>
              </a:rPr>
              <a:t>admissions</a:t>
            </a:r>
            <a:r>
              <a:rPr lang="en-US" b="1" u="sng" dirty="0" smtClean="0">
                <a:hlinkClick r:id="rId2"/>
              </a:rPr>
              <a:t>@australiaawardsnepal.org</a:t>
            </a:r>
            <a:endParaRPr lang="en-US" dirty="0" smtClean="0"/>
          </a:p>
          <a:p>
            <a:pPr>
              <a:buNone/>
            </a:pPr>
            <a:r>
              <a:rPr lang="en-US" dirty="0" smtClean="0"/>
              <a:t>		d. </a:t>
            </a:r>
            <a:r>
              <a:rPr lang="en-US" b="1" u="sng" dirty="0" smtClean="0">
                <a:solidFill>
                  <a:srgbClr val="0000FF"/>
                </a:solidFill>
              </a:rPr>
              <a:t>scholarship</a:t>
            </a:r>
            <a:r>
              <a:rPr lang="en-US" b="1" u="sng" dirty="0" smtClean="0">
                <a:hlinkClick r:id="rId2"/>
              </a:rPr>
              <a:t>@australiaawardsnepal.org</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Cont..</a:t>
            </a:r>
            <a:endParaRPr lang="en-US"/>
          </a:p>
        </p:txBody>
      </p:sp>
      <p:sp>
        <p:nvSpPr>
          <p:cNvPr id="3" name="Content Placeholder 2"/>
          <p:cNvSpPr>
            <a:spLocks noGrp="1"/>
          </p:cNvSpPr>
          <p:nvPr>
            <p:ph idx="1"/>
          </p:nvPr>
        </p:nvSpPr>
        <p:spPr>
          <a:xfrm>
            <a:off x="457200" y="1600201"/>
            <a:ext cx="8229600" cy="3429000"/>
          </a:xfrm>
        </p:spPr>
        <p:txBody>
          <a:bodyPr/>
          <a:lstStyle/>
          <a:p>
            <a:pPr>
              <a:buNone/>
            </a:pPr>
            <a:r>
              <a:rPr lang="en-US" dirty="0" smtClean="0"/>
              <a:t>12. Which is not Australian Scholarship ?</a:t>
            </a:r>
          </a:p>
          <a:p>
            <a:pPr>
              <a:buNone/>
            </a:pPr>
            <a:r>
              <a:rPr lang="en-US" dirty="0" smtClean="0"/>
              <a:t>	a. Australia Awards Scholarships </a:t>
            </a:r>
          </a:p>
          <a:p>
            <a:pPr>
              <a:buNone/>
            </a:pPr>
            <a:r>
              <a:rPr lang="en-US" dirty="0" smtClean="0"/>
              <a:t>	b. Commonwealth Scholarship</a:t>
            </a:r>
          </a:p>
          <a:p>
            <a:pPr>
              <a:buNone/>
            </a:pPr>
            <a:r>
              <a:rPr lang="en-US" dirty="0" smtClean="0"/>
              <a:t>	c. Endeavour Scholarships </a:t>
            </a:r>
          </a:p>
          <a:p>
            <a:pPr>
              <a:buNone/>
            </a:pPr>
            <a:r>
              <a:rPr lang="en-US" dirty="0" smtClean="0"/>
              <a:t>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dirty="0" smtClean="0"/>
              <a:t>Cycle  of Counselling </a:t>
            </a:r>
            <a:endParaRPr lang="en-US" sz="4800" b="1" dirty="0"/>
          </a:p>
        </p:txBody>
      </p:sp>
      <p:sp>
        <p:nvSpPr>
          <p:cNvPr id="3" name="Content Placeholder 2"/>
          <p:cNvSpPr>
            <a:spLocks noGrp="1"/>
          </p:cNvSpPr>
          <p:nvPr>
            <p:ph idx="1"/>
          </p:nvPr>
        </p:nvSpPr>
        <p:spPr/>
        <p:txBody>
          <a:bodyPr/>
          <a:lstStyle/>
          <a:p>
            <a:pPr>
              <a:buNone/>
            </a:pPr>
            <a:r>
              <a:rPr lang="en-US" b="1" dirty="0" smtClean="0"/>
              <a:t>A,B,C,D,E</a:t>
            </a:r>
          </a:p>
          <a:p>
            <a:pPr>
              <a:buNone/>
            </a:pPr>
            <a:r>
              <a:rPr lang="en-US" dirty="0" smtClean="0"/>
              <a:t>A= Ability</a:t>
            </a:r>
          </a:p>
          <a:p>
            <a:pPr>
              <a:buNone/>
            </a:pPr>
            <a:r>
              <a:rPr lang="en-US" dirty="0" smtClean="0"/>
              <a:t>B=Bargaining  </a:t>
            </a:r>
          </a:p>
          <a:p>
            <a:pPr>
              <a:buNone/>
            </a:pPr>
            <a:r>
              <a:rPr lang="en-US" dirty="0" smtClean="0"/>
              <a:t>C=Commitment </a:t>
            </a:r>
          </a:p>
          <a:p>
            <a:pPr>
              <a:buNone/>
            </a:pPr>
            <a:r>
              <a:rPr lang="en-US" dirty="0" smtClean="0"/>
              <a:t>D= Deliver </a:t>
            </a:r>
          </a:p>
          <a:p>
            <a:pPr>
              <a:buNone/>
            </a:pPr>
            <a:r>
              <a:rPr lang="en-US" dirty="0" smtClean="0"/>
              <a:t>E= Earn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457200" y="1295400"/>
            <a:ext cx="8229600" cy="5257800"/>
          </a:xfrm>
        </p:spPr>
        <p:txBody>
          <a:bodyPr>
            <a:noAutofit/>
          </a:bodyPr>
          <a:lstStyle/>
          <a:p>
            <a:pPr>
              <a:buNone/>
            </a:pPr>
            <a:r>
              <a:rPr lang="en-US" sz="2400" b="1" u="sng" dirty="0" smtClean="0"/>
              <a:t>At the end of this session participants will be able to answer the following questions:</a:t>
            </a:r>
          </a:p>
          <a:p>
            <a:pPr>
              <a:buNone/>
            </a:pPr>
            <a:endParaRPr lang="en-US" sz="1100" b="1" u="sng" dirty="0" smtClean="0"/>
          </a:p>
          <a:p>
            <a:pPr marL="514350" indent="-514350">
              <a:buNone/>
            </a:pPr>
            <a:r>
              <a:rPr lang="en-US" sz="2400" dirty="0" smtClean="0"/>
              <a:t>1. Difference between scholarship and other funding.</a:t>
            </a:r>
          </a:p>
          <a:p>
            <a:pPr marL="514350" indent="-514350">
              <a:buNone/>
            </a:pPr>
            <a:endParaRPr lang="en-US" sz="1100" dirty="0" smtClean="0"/>
          </a:p>
          <a:p>
            <a:pPr>
              <a:buNone/>
            </a:pPr>
            <a:r>
              <a:rPr lang="en-US" sz="2400" dirty="0" smtClean="0"/>
              <a:t>2. What are the different types of funding provided  for Nepalese students, going abroad?</a:t>
            </a:r>
          </a:p>
          <a:p>
            <a:pPr>
              <a:buNone/>
            </a:pPr>
            <a:r>
              <a:rPr lang="en-US" sz="2400" dirty="0" smtClean="0"/>
              <a:t>3. Describe the criteria for scholarship and funding</a:t>
            </a:r>
          </a:p>
          <a:p>
            <a:pPr>
              <a:buNone/>
            </a:pPr>
            <a:endParaRPr lang="en-US" sz="1100" dirty="0" smtClean="0"/>
          </a:p>
          <a:p>
            <a:pPr>
              <a:buNone/>
            </a:pPr>
            <a:r>
              <a:rPr lang="en-US" sz="2400" dirty="0" smtClean="0"/>
              <a:t>4. Describe and counsel the students regarding the funding they are eligible for.</a:t>
            </a:r>
          </a:p>
          <a:p>
            <a:pPr>
              <a:buNone/>
            </a:pPr>
            <a:endParaRPr lang="en-US" sz="1200" dirty="0" smtClean="0"/>
          </a:p>
          <a:p>
            <a:pPr>
              <a:buNone/>
            </a:pPr>
            <a:r>
              <a:rPr lang="en-US" sz="2400" dirty="0" smtClean="0"/>
              <a:t>5. Guide the students according to their eligibility.</a:t>
            </a:r>
          </a:p>
          <a:p>
            <a:pPr>
              <a:buNone/>
            </a:pPr>
            <a:endParaRPr lang="en-US" sz="1400" dirty="0" smtClean="0"/>
          </a:p>
          <a:p>
            <a:pPr>
              <a:buNone/>
            </a:pPr>
            <a:r>
              <a:rPr lang="en-US" sz="2400" dirty="0" smtClean="0"/>
              <a:t>6. Should be able to do their own research in the required area</a:t>
            </a:r>
          </a:p>
          <a:p>
            <a:pPr>
              <a:buNone/>
            </a:pPr>
            <a:endParaRPr lang="en-US" sz="2400" dirty="0" smtClean="0"/>
          </a:p>
          <a:p>
            <a:pPr>
              <a:buNone/>
            </a:pPr>
            <a:endParaRPr lang="en-US" sz="2400" dirty="0" smtClean="0"/>
          </a:p>
          <a:p>
            <a:pPr>
              <a:buNone/>
            </a:pPr>
            <a:r>
              <a:rPr lang="en-US" sz="2400" dirty="0" smtClean="0"/>
              <a:t> </a:t>
            </a:r>
            <a:endParaRPr lang="en-US" sz="2400"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fontScale="90000"/>
          </a:bodyPr>
          <a:lstStyle/>
          <a:p>
            <a:r>
              <a:rPr lang="en-US" dirty="0" smtClean="0"/>
              <a:t>What is a Scholarship?</a:t>
            </a:r>
            <a:br>
              <a:rPr lang="en-US" dirty="0" smtClean="0"/>
            </a:br>
            <a:r>
              <a:rPr lang="en-US" sz="1800" dirty="0" smtClean="0"/>
              <a:t>A </a:t>
            </a:r>
            <a:r>
              <a:rPr lang="en-US" sz="1800" b="1" dirty="0" smtClean="0"/>
              <a:t>scholarship</a:t>
            </a:r>
            <a:r>
              <a:rPr lang="en-US" sz="1800" dirty="0" smtClean="0"/>
              <a:t> is an award of </a:t>
            </a:r>
            <a:r>
              <a:rPr lang="en-US" sz="1800" dirty="0" smtClean="0">
                <a:hlinkClick r:id="rId3" tooltip="Student financial aid"/>
              </a:rPr>
              <a:t>financial aid</a:t>
            </a:r>
            <a:r>
              <a:rPr lang="en-US" sz="1800" dirty="0" smtClean="0"/>
              <a:t> for a student to further their </a:t>
            </a:r>
            <a:r>
              <a:rPr lang="en-US" sz="1800" dirty="0" smtClean="0">
                <a:hlinkClick r:id="rId4" tooltip="Education"/>
              </a:rPr>
              <a:t>education</a:t>
            </a:r>
            <a:r>
              <a:rPr lang="en-US" sz="1800" dirty="0" smtClean="0"/>
              <a:t>. Scholarships are awarded based upon various criteria, which usually reflect the values and purposes of the donor or founder of the award. Scholarship money is not required to be repaid.</a:t>
            </a:r>
            <a:endParaRPr lang="en-US" sz="1800" dirty="0"/>
          </a:p>
        </p:txBody>
      </p:sp>
      <p:sp>
        <p:nvSpPr>
          <p:cNvPr id="3" name="Content Placeholder 2"/>
          <p:cNvSpPr>
            <a:spLocks noGrp="1"/>
          </p:cNvSpPr>
          <p:nvPr>
            <p:ph idx="1"/>
          </p:nvPr>
        </p:nvSpPr>
        <p:spPr>
          <a:xfrm>
            <a:off x="381000" y="1676400"/>
            <a:ext cx="8229600" cy="4525963"/>
          </a:xfrm>
        </p:spPr>
        <p:txBody>
          <a:bodyPr>
            <a:normAutofit fontScale="77500" lnSpcReduction="20000"/>
          </a:bodyPr>
          <a:lstStyle/>
          <a:p>
            <a:r>
              <a:rPr lang="en-US" dirty="0" smtClean="0"/>
              <a:t>Granted by the government/ some foundations/ university</a:t>
            </a:r>
          </a:p>
          <a:p>
            <a:r>
              <a:rPr lang="en-US" dirty="0" smtClean="0"/>
              <a:t>basically for tuition </a:t>
            </a:r>
          </a:p>
          <a:p>
            <a:r>
              <a:rPr lang="en-US" dirty="0" smtClean="0"/>
              <a:t>sometimes for some other costs as well</a:t>
            </a:r>
          </a:p>
          <a:p>
            <a:r>
              <a:rPr lang="en-US" dirty="0" smtClean="0"/>
              <a:t>can be full or partial</a:t>
            </a:r>
          </a:p>
          <a:p>
            <a:r>
              <a:rPr lang="en-US" dirty="0" smtClean="0"/>
              <a:t>For both Undergraduate and Graduates</a:t>
            </a:r>
          </a:p>
          <a:p>
            <a:r>
              <a:rPr lang="en-US" dirty="0" smtClean="0"/>
              <a:t>Certain prerequisites have to be fulfilled</a:t>
            </a:r>
          </a:p>
          <a:p>
            <a:r>
              <a:rPr lang="en-US" dirty="0" smtClean="0"/>
              <a:t>scholarship amount is unlike a loan and need not be paid back</a:t>
            </a:r>
          </a:p>
          <a:p>
            <a:r>
              <a:rPr lang="en-US" dirty="0" smtClean="0"/>
              <a:t>either in installments or deducted from tuition fees</a:t>
            </a:r>
          </a:p>
          <a:p>
            <a:r>
              <a:rPr lang="en-US" dirty="0" smtClean="0"/>
              <a:t>Conditions of students performance may apply  for continuity                                                                                                              </a:t>
            </a:r>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Scholarship</a:t>
            </a:r>
            <a:endParaRPr lang="en-US" dirty="0"/>
          </a:p>
        </p:txBody>
      </p:sp>
      <p:sp>
        <p:nvSpPr>
          <p:cNvPr id="3" name="Content Placeholder 2"/>
          <p:cNvSpPr>
            <a:spLocks noGrp="1"/>
          </p:cNvSpPr>
          <p:nvPr>
            <p:ph idx="1"/>
          </p:nvPr>
        </p:nvSpPr>
        <p:spPr/>
        <p:txBody>
          <a:bodyPr>
            <a:normAutofit fontScale="85000" lnSpcReduction="20000"/>
          </a:bodyPr>
          <a:lstStyle/>
          <a:p>
            <a:r>
              <a:rPr lang="en-US" b="1" dirty="0" smtClean="0"/>
              <a:t>Institutional scholarships.</a:t>
            </a:r>
            <a:r>
              <a:rPr lang="en-US" dirty="0" smtClean="0"/>
              <a:t> Higher education institutions award institutional scholarships. The amount awarded is often based on academic merit and need.</a:t>
            </a:r>
            <a:r>
              <a:rPr lang="en-US" b="1" i="1" dirty="0" smtClean="0"/>
              <a:t/>
            </a:r>
            <a:br>
              <a:rPr lang="en-US" b="1" i="1" dirty="0" smtClean="0"/>
            </a:br>
            <a:r>
              <a:rPr lang="en-US" b="1" i="1" dirty="0" smtClean="0"/>
              <a:t/>
            </a:r>
            <a:br>
              <a:rPr lang="en-US" b="1" i="1" dirty="0" smtClean="0"/>
            </a:br>
            <a:r>
              <a:rPr lang="en-US" b="1" i="1" dirty="0" smtClean="0"/>
              <a:t>Things to know or do: </a:t>
            </a:r>
            <a:r>
              <a:rPr lang="en-US" i="1" dirty="0" smtClean="0"/>
              <a:t>Contact your school for a listing of specific scholarships available.</a:t>
            </a:r>
            <a:endParaRPr lang="en-US" dirty="0" smtClean="0"/>
          </a:p>
          <a:p>
            <a:r>
              <a:rPr lang="en-US" b="1" dirty="0" smtClean="0"/>
              <a:t>Private sector scholarships.</a:t>
            </a:r>
            <a:r>
              <a:rPr lang="en-US" dirty="0" smtClean="0"/>
              <a:t> Private foundations, companies, and service groups award scholarships. There are thousands of such scholarships available and the amount awarded varies widely depending on the provider. Private scholarships can be payable to the student, the college, or both.</a:t>
            </a:r>
          </a:p>
          <a:p>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fontScale="90000"/>
          </a:bodyPr>
          <a:lstStyle/>
          <a:p>
            <a:r>
              <a:rPr lang="en-US" dirty="0" smtClean="0"/>
              <a:t>What is a Grant?</a:t>
            </a:r>
            <a:br>
              <a:rPr lang="en-US" dirty="0" smtClean="0"/>
            </a:br>
            <a:r>
              <a:rPr lang="en-US" sz="1300" b="1" dirty="0" smtClean="0"/>
              <a:t>Grants</a:t>
            </a:r>
            <a:r>
              <a:rPr lang="en-US" sz="1300" dirty="0" smtClean="0"/>
              <a:t> are non-repayable funds or products </a:t>
            </a:r>
            <a:r>
              <a:rPr lang="en-US" sz="1300" dirty="0" smtClean="0">
                <a:hlinkClick r:id="rId2" tooltip="wikt:disburse"/>
              </a:rPr>
              <a:t>disbursed</a:t>
            </a:r>
            <a:r>
              <a:rPr lang="en-US" sz="1300" dirty="0" smtClean="0"/>
              <a:t> by one party (grant makers), often a government department, corporation, foundation or trust, to a </a:t>
            </a:r>
            <a:r>
              <a:rPr lang="en-US" sz="1300" dirty="0" smtClean="0">
                <a:hlinkClick r:id="rId3" tooltip="wikt:recipient"/>
              </a:rPr>
              <a:t>recipient</a:t>
            </a:r>
            <a:r>
              <a:rPr lang="en-US" sz="1300" dirty="0" smtClean="0"/>
              <a:t>, often (but not always) a nonprofit entity, educational institution, business or an individual. In order to receive a grant, some form of "Grant Writing" often referred to as either a proposal or an application is required.</a:t>
            </a:r>
            <a:endParaRPr lang="en-US" dirty="0"/>
          </a:p>
        </p:txBody>
      </p:sp>
      <p:sp>
        <p:nvSpPr>
          <p:cNvPr id="3" name="Content Placeholder 2"/>
          <p:cNvSpPr>
            <a:spLocks noGrp="1"/>
          </p:cNvSpPr>
          <p:nvPr>
            <p:ph idx="1"/>
          </p:nvPr>
        </p:nvSpPr>
        <p:spPr>
          <a:xfrm>
            <a:off x="457200" y="1371600"/>
            <a:ext cx="8229600" cy="5257800"/>
          </a:xfrm>
        </p:spPr>
        <p:txBody>
          <a:bodyPr>
            <a:normAutofit lnSpcReduction="10000"/>
          </a:bodyPr>
          <a:lstStyle/>
          <a:p>
            <a:r>
              <a:rPr lang="en-US" dirty="0" smtClean="0"/>
              <a:t>a non-refundable amount given by non-profit organizations</a:t>
            </a:r>
          </a:p>
          <a:p>
            <a:r>
              <a:rPr lang="en-US" dirty="0" smtClean="0"/>
              <a:t>Usually tax-free</a:t>
            </a:r>
          </a:p>
          <a:p>
            <a:r>
              <a:rPr lang="en-US" dirty="0" smtClean="0"/>
              <a:t>Mostly provided by the government</a:t>
            </a:r>
          </a:p>
          <a:p>
            <a:r>
              <a:rPr lang="en-US" dirty="0" smtClean="0"/>
              <a:t>not given for a general academic degree but for certain specific projects</a:t>
            </a:r>
          </a:p>
          <a:p>
            <a:r>
              <a:rPr lang="en-US" dirty="0" smtClean="0"/>
              <a:t>students are required to submit the project reports to the concerned authority at the end</a:t>
            </a:r>
          </a:p>
          <a:p>
            <a:r>
              <a:rPr lang="en-US" dirty="0" smtClean="0"/>
              <a:t>generally allocated for research studies like Masters or PhD programs</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457200" y="1295400"/>
            <a:ext cx="8229600" cy="5257800"/>
          </a:xfrm>
        </p:spPr>
        <p:txBody>
          <a:bodyPr>
            <a:normAutofit lnSpcReduction="10000"/>
          </a:bodyPr>
          <a:lstStyle/>
          <a:p>
            <a:r>
              <a:rPr lang="en-US" dirty="0" smtClean="0"/>
              <a:t>First submit a proposal to the concerned authority</a:t>
            </a:r>
          </a:p>
          <a:p>
            <a:r>
              <a:rPr lang="en-US" dirty="0" smtClean="0"/>
              <a:t>donor has to accepts the proposal </a:t>
            </a:r>
          </a:p>
          <a:p>
            <a:r>
              <a:rPr lang="en-US" dirty="0" smtClean="0"/>
              <a:t>If accepted fund to complete the project shall be granted. </a:t>
            </a:r>
          </a:p>
          <a:p>
            <a:r>
              <a:rPr lang="en-US" dirty="0" smtClean="0"/>
              <a:t>can also be given to entrepreneurs, or victims of natural disaster as well. </a:t>
            </a:r>
          </a:p>
          <a:p>
            <a:r>
              <a:rPr lang="en-US" dirty="0" smtClean="0"/>
              <a:t>no any specific prerequisites to get grants</a:t>
            </a:r>
          </a:p>
          <a:p>
            <a:r>
              <a:rPr lang="en-US" dirty="0" smtClean="0"/>
              <a:t>Acceptance of proposal is the only requirement</a:t>
            </a:r>
          </a:p>
          <a:p>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Fellowship?</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almost like scholarships </a:t>
            </a:r>
          </a:p>
          <a:p>
            <a:r>
              <a:rPr lang="en-US" dirty="0" smtClean="0"/>
              <a:t>awarded to the graduate students</a:t>
            </a:r>
          </a:p>
          <a:p>
            <a:r>
              <a:rPr lang="en-US" dirty="0" smtClean="0"/>
              <a:t>Money need not be returned to the authority either in cash or kind</a:t>
            </a:r>
          </a:p>
          <a:p>
            <a:r>
              <a:rPr lang="en-US" dirty="0" smtClean="0"/>
              <a:t>students getting this fund need not work on campus or pay back the loan</a:t>
            </a:r>
          </a:p>
          <a:p>
            <a:r>
              <a:rPr lang="en-US" dirty="0" smtClean="0"/>
              <a:t>Amount generally exceed the total tuition and living cost. </a:t>
            </a:r>
          </a:p>
          <a:p>
            <a:r>
              <a:rPr lang="en-US" dirty="0" smtClean="0"/>
              <a:t>Quite rare for Nepalese students</a:t>
            </a:r>
          </a:p>
          <a:p>
            <a:endParaRPr lang="en-US" dirty="0" smtClean="0"/>
          </a:p>
          <a:p>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Stipend?</a:t>
            </a:r>
            <a:endParaRPr lang="en-US" dirty="0"/>
          </a:p>
        </p:txBody>
      </p:sp>
      <p:sp>
        <p:nvSpPr>
          <p:cNvPr id="3" name="Content Placeholder 2"/>
          <p:cNvSpPr>
            <a:spLocks noGrp="1"/>
          </p:cNvSpPr>
          <p:nvPr>
            <p:ph idx="1"/>
          </p:nvPr>
        </p:nvSpPr>
        <p:spPr>
          <a:xfrm>
            <a:off x="457200" y="1295400"/>
            <a:ext cx="8229600" cy="5181600"/>
          </a:xfrm>
        </p:spPr>
        <p:txBody>
          <a:bodyPr>
            <a:normAutofit fontScale="92500" lnSpcReduction="20000"/>
          </a:bodyPr>
          <a:lstStyle/>
          <a:p>
            <a:pPr algn="ctr">
              <a:buNone/>
            </a:pPr>
            <a:r>
              <a:rPr lang="en-US" b="1" dirty="0" smtClean="0"/>
              <a:t>This comes from a Latin word “Stipendium”, which means “soldiers pay”.</a:t>
            </a:r>
          </a:p>
          <a:p>
            <a:r>
              <a:rPr lang="en-US" dirty="0" smtClean="0"/>
              <a:t>Generally provided to graduate students</a:t>
            </a:r>
          </a:p>
          <a:p>
            <a:r>
              <a:rPr lang="en-US" dirty="0" smtClean="0"/>
              <a:t>funds paid at fixed and regular intervals </a:t>
            </a:r>
          </a:p>
          <a:p>
            <a:r>
              <a:rPr lang="en-US" dirty="0" smtClean="0"/>
              <a:t>to meet the expenses of students </a:t>
            </a:r>
          </a:p>
          <a:p>
            <a:r>
              <a:rPr lang="en-US" dirty="0" smtClean="0"/>
              <a:t>tends to be less than salary</a:t>
            </a:r>
          </a:p>
          <a:p>
            <a:r>
              <a:rPr lang="en-US" dirty="0" smtClean="0"/>
              <a:t>Scholarship is onetime payment while stipends are fixed regular income</a:t>
            </a:r>
          </a:p>
          <a:p>
            <a:r>
              <a:rPr lang="en-US" dirty="0" smtClean="0"/>
              <a:t>Scholarships usually covers tuition fee whereas stipends maybe given for living expenses, books, etc.</a:t>
            </a:r>
          </a:p>
          <a:p>
            <a:r>
              <a:rPr lang="en-US" dirty="0" smtClean="0"/>
              <a:t>Need not be paid back</a:t>
            </a:r>
          </a:p>
          <a:p>
            <a:endParaRPr lang="en-US" dirty="0" smtClean="0"/>
          </a:p>
          <a:p>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8229600" cy="1143000"/>
          </a:xfrm>
        </p:spPr>
        <p:txBody>
          <a:bodyPr>
            <a:normAutofit fontScale="90000"/>
          </a:bodyPr>
          <a:lstStyle/>
          <a:p>
            <a:pPr indent="457200" algn="l"/>
            <a:r>
              <a:rPr lang="en-US" dirty="0" smtClean="0"/>
              <a:t/>
            </a:r>
            <a:br>
              <a:rPr lang="en-US" dirty="0" smtClean="0"/>
            </a:br>
            <a:r>
              <a:rPr lang="en-US" dirty="0" smtClean="0"/>
              <a:t/>
            </a:r>
            <a:br>
              <a:rPr lang="en-US" dirty="0" smtClean="0"/>
            </a:br>
            <a:r>
              <a:rPr lang="en-US" dirty="0" smtClean="0"/>
              <a:t>What is an Assistantship?</a:t>
            </a:r>
            <a:br>
              <a:rPr lang="en-US" dirty="0" smtClean="0"/>
            </a:br>
            <a:r>
              <a:rPr lang="en-US" dirty="0" smtClean="0"/>
              <a:t> </a:t>
            </a:r>
            <a:r>
              <a:rPr lang="en-US" sz="1200" b="1" dirty="0" smtClean="0"/>
              <a:t>An assistantship is a form of financial assistance provided to graduate students through part-time academic employment. Assistants are paid a stipend and/or receive tuition remission (free tuition) in exchange for tasks they perform for a faculty member, the department, or the college. </a:t>
            </a:r>
            <a:r>
              <a:rPr lang="en-US" sz="1200" b="1" dirty="0" smtClean="0">
                <a:hlinkClick r:id="rId2"/>
              </a:rPr>
              <a:t>Teaching assistantships</a:t>
            </a:r>
            <a:r>
              <a:rPr lang="en-US" sz="1200" b="1" dirty="0" smtClean="0"/>
              <a:t> provide aid in exchange for teaching activities, such as assisting a professor by conducting lab or study groups, preparing lectures, and grading.</a:t>
            </a:r>
            <a:endParaRPr lang="en-US" b="1" dirty="0"/>
          </a:p>
        </p:txBody>
      </p:sp>
      <p:sp>
        <p:nvSpPr>
          <p:cNvPr id="3" name="Content Placeholder 2"/>
          <p:cNvSpPr>
            <a:spLocks noGrp="1"/>
          </p:cNvSpPr>
          <p:nvPr>
            <p:ph idx="1"/>
          </p:nvPr>
        </p:nvSpPr>
        <p:spPr>
          <a:xfrm>
            <a:off x="533400" y="2332037"/>
            <a:ext cx="8229600" cy="4525963"/>
          </a:xfrm>
        </p:spPr>
        <p:txBody>
          <a:bodyPr>
            <a:normAutofit/>
          </a:bodyPr>
          <a:lstStyle/>
          <a:p>
            <a:r>
              <a:rPr lang="en-US" dirty="0" smtClean="0"/>
              <a:t>Generally graduate assistantships provided to Graduates’ level students </a:t>
            </a:r>
          </a:p>
          <a:p>
            <a:r>
              <a:rPr lang="en-US" dirty="0" smtClean="0"/>
              <a:t>During admissions at the universities</a:t>
            </a:r>
          </a:p>
          <a:p>
            <a:r>
              <a:rPr lang="en-US" dirty="0" smtClean="0"/>
              <a:t>provided by the university itself (Department)</a:t>
            </a:r>
          </a:p>
          <a:p>
            <a:r>
              <a:rPr lang="en-US" dirty="0" smtClean="0"/>
              <a:t>falls under Human Resource/Employment division of the university</a:t>
            </a:r>
          </a:p>
          <a:p>
            <a:r>
              <a:rPr lang="en-US" dirty="0" smtClean="0"/>
              <a:t>These are employment opportunities for students</a:t>
            </a:r>
          </a:p>
        </p:txBody>
      </p:sp>
      <p:pic>
        <p:nvPicPr>
          <p:cNvPr id="4" name="Picture 3" descr="Teaching-Assistantship-Graduate-Assistantship-Research-Assitantship-Funding-in-USA-Graduate-Schools-300x300.jpg"/>
          <p:cNvPicPr>
            <a:picLocks noChangeAspect="1"/>
          </p:cNvPicPr>
          <p:nvPr/>
        </p:nvPicPr>
        <p:blipFill>
          <a:blip r:embed="rId3" cstate="print"/>
          <a:stretch>
            <a:fillRect/>
          </a:stretch>
        </p:blipFill>
        <p:spPr>
          <a:xfrm>
            <a:off x="6553200" y="-152400"/>
            <a:ext cx="1781908" cy="14478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Assistantship …cont…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student needs to pay for their tuition and other cost by themselves</a:t>
            </a:r>
          </a:p>
          <a:p>
            <a:r>
              <a:rPr lang="en-US" dirty="0" smtClean="0"/>
              <a:t>however the amount earned from their services helps them to meet their cost </a:t>
            </a:r>
          </a:p>
          <a:p>
            <a:r>
              <a:rPr lang="en-US" dirty="0" smtClean="0"/>
              <a:t>Some of them might be able to save as well</a:t>
            </a:r>
          </a:p>
          <a:p>
            <a:r>
              <a:rPr lang="en-US" dirty="0" smtClean="0"/>
              <a:t>assistantship ensures that the student works for 20 hours per week</a:t>
            </a:r>
          </a:p>
          <a:p>
            <a:r>
              <a:rPr lang="en-US" dirty="0" smtClean="0"/>
              <a:t>Students are paid fixed amount (like salary)</a:t>
            </a:r>
          </a:p>
          <a:p>
            <a:r>
              <a:rPr lang="en-US" dirty="0" smtClean="0"/>
              <a:t>assistantships are lower than salaries</a:t>
            </a:r>
          </a:p>
          <a:p>
            <a:endParaRPr lang="en-US" dirty="0"/>
          </a:p>
        </p:txBody>
      </p:sp>
      <p:pic>
        <p:nvPicPr>
          <p:cNvPr id="4" name="Picture 3" descr="Teaching-Assistantship-Graduate-Assistantship-Research-Assitantship-Funding-in-USA-Graduate-Schools-300x300.jpg"/>
          <p:cNvPicPr>
            <a:picLocks noChangeAspect="1"/>
          </p:cNvPicPr>
          <p:nvPr/>
        </p:nvPicPr>
        <p:blipFill>
          <a:blip r:embed="rId2" cstate="print"/>
          <a:stretch>
            <a:fillRect/>
          </a:stretch>
        </p:blipFill>
        <p:spPr>
          <a:xfrm>
            <a:off x="7239000" y="152400"/>
            <a:ext cx="1781908" cy="1447800"/>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I20 with Assistantship </a:t>
            </a:r>
            <a:endParaRPr lang="en-US" dirty="0"/>
          </a:p>
        </p:txBody>
      </p:sp>
      <p:pic>
        <p:nvPicPr>
          <p:cNvPr id="6" name="Content Placeholder 5" descr="I20.JPG"/>
          <p:cNvPicPr>
            <a:picLocks noGrp="1" noChangeAspect="1"/>
          </p:cNvPicPr>
          <p:nvPr>
            <p:ph idx="1"/>
          </p:nvPr>
        </p:nvPicPr>
        <p:blipFill>
          <a:blip r:embed="rId2" cstate="print"/>
          <a:stretch>
            <a:fillRect/>
          </a:stretch>
        </p:blipFill>
        <p:spPr>
          <a:xfrm>
            <a:off x="990600" y="1371600"/>
            <a:ext cx="6934200" cy="5105400"/>
          </a:xfr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Funding</a:t>
            </a:r>
            <a:endParaRPr lang="en-US" dirty="0"/>
          </a:p>
        </p:txBody>
      </p:sp>
      <p:pic>
        <p:nvPicPr>
          <p:cNvPr id="4" name="Content Placeholder 3" descr="Scholarship-image.jpg"/>
          <p:cNvPicPr>
            <a:picLocks noGrp="1" noChangeAspect="1"/>
          </p:cNvPicPr>
          <p:nvPr>
            <p:ph idx="1"/>
          </p:nvPr>
        </p:nvPicPr>
        <p:blipFill>
          <a:blip r:embed="rId2" cstate="print"/>
          <a:stretch>
            <a:fillRect/>
          </a:stretch>
        </p:blipFill>
        <p:spPr>
          <a:xfrm>
            <a:off x="990600" y="1219200"/>
            <a:ext cx="7543800" cy="5257800"/>
          </a:xfr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Types of Assistantships</a:t>
            </a:r>
            <a:br>
              <a:rPr lang="en-US" dirty="0" smtClean="0"/>
            </a:br>
            <a:endParaRPr lang="en-US" dirty="0"/>
          </a:p>
        </p:txBody>
      </p:sp>
      <p:sp>
        <p:nvSpPr>
          <p:cNvPr id="3" name="Content Placeholder 2"/>
          <p:cNvSpPr>
            <a:spLocks noGrp="1"/>
          </p:cNvSpPr>
          <p:nvPr>
            <p:ph idx="1"/>
          </p:nvPr>
        </p:nvSpPr>
        <p:spPr>
          <a:xfrm>
            <a:off x="457200" y="1295400"/>
            <a:ext cx="8229600" cy="5257800"/>
          </a:xfrm>
        </p:spPr>
        <p:txBody>
          <a:bodyPr>
            <a:normAutofit fontScale="92500" lnSpcReduction="10000"/>
          </a:bodyPr>
          <a:lstStyle/>
          <a:p>
            <a:r>
              <a:rPr lang="en-US" dirty="0" smtClean="0"/>
              <a:t>Teaching Assistantships,</a:t>
            </a:r>
          </a:p>
          <a:p>
            <a:pPr lvl="1"/>
            <a:r>
              <a:rPr lang="en-US" dirty="0" smtClean="0"/>
              <a:t>help younger students to do their homework </a:t>
            </a:r>
          </a:p>
          <a:p>
            <a:pPr lvl="1"/>
            <a:r>
              <a:rPr lang="en-US" dirty="0" smtClean="0"/>
              <a:t>grade their assignments</a:t>
            </a:r>
          </a:p>
          <a:p>
            <a:pPr lvl="1"/>
            <a:r>
              <a:rPr lang="en-US" dirty="0" smtClean="0"/>
              <a:t>teach them in place of the professors </a:t>
            </a:r>
          </a:p>
          <a:p>
            <a:r>
              <a:rPr lang="en-US" dirty="0" smtClean="0"/>
              <a:t>Research Assistantships </a:t>
            </a:r>
          </a:p>
          <a:p>
            <a:pPr lvl="1"/>
            <a:r>
              <a:rPr lang="en-US" dirty="0" smtClean="0"/>
              <a:t>help the faculty in their research </a:t>
            </a:r>
          </a:p>
          <a:p>
            <a:pPr lvl="1"/>
            <a:r>
              <a:rPr lang="en-US" dirty="0" smtClean="0"/>
              <a:t>Or become a full partner in research with the professor</a:t>
            </a:r>
          </a:p>
          <a:p>
            <a:r>
              <a:rPr lang="en-US" dirty="0" smtClean="0"/>
              <a:t>Administrative Assistantships. </a:t>
            </a:r>
          </a:p>
          <a:p>
            <a:pPr lvl="1"/>
            <a:r>
              <a:rPr lang="en-US" dirty="0" smtClean="0"/>
              <a:t>help in the administrative work of the university, </a:t>
            </a:r>
          </a:p>
          <a:p>
            <a:pPr lvl="1"/>
            <a:r>
              <a:rPr lang="en-US" dirty="0" smtClean="0"/>
              <a:t>like admissions, record keeping, etc</a:t>
            </a:r>
          </a:p>
          <a:p>
            <a:endParaRPr lang="en-US" dirty="0"/>
          </a:p>
        </p:txBody>
      </p:sp>
      <p:pic>
        <p:nvPicPr>
          <p:cNvPr id="4" name="Picture 3" descr="Teaching-Assistantship-Graduate-Assistantship-Research-Assitantship-Funding-in-USA-Graduate-Schools-300x300.jpg"/>
          <p:cNvPicPr>
            <a:picLocks noChangeAspect="1"/>
          </p:cNvPicPr>
          <p:nvPr/>
        </p:nvPicPr>
        <p:blipFill>
          <a:blip r:embed="rId2" cstate="print"/>
          <a:stretch>
            <a:fillRect/>
          </a:stretch>
        </p:blipFill>
        <p:spPr>
          <a:xfrm>
            <a:off x="7239000" y="152400"/>
            <a:ext cx="1781908" cy="1447800"/>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I20 with GA</a:t>
            </a:r>
            <a:endParaRPr lang="en-US" dirty="0"/>
          </a:p>
        </p:txBody>
      </p:sp>
      <p:pic>
        <p:nvPicPr>
          <p:cNvPr id="4" name="Content Placeholder 3" descr="I20.JPG"/>
          <p:cNvPicPr>
            <a:picLocks noGrp="1" noChangeAspect="1"/>
          </p:cNvPicPr>
          <p:nvPr>
            <p:ph idx="1"/>
          </p:nvPr>
        </p:nvPicPr>
        <p:blipFill>
          <a:blip r:embed="rId2" cstate="print"/>
          <a:stretch>
            <a:fillRect/>
          </a:stretch>
        </p:blipFill>
        <p:spPr>
          <a:xfrm>
            <a:off x="1371600" y="1143000"/>
            <a:ext cx="6553200" cy="6225540"/>
          </a:xfrm>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normAutofit fontScale="90000"/>
          </a:bodyPr>
          <a:lstStyle/>
          <a:p>
            <a:r>
              <a:rPr lang="en-US" dirty="0" smtClean="0"/>
              <a:t>Procedure to apply for fund support</a:t>
            </a:r>
            <a:endParaRPr lang="en-US" dirty="0"/>
          </a:p>
        </p:txBody>
      </p:sp>
      <p:sp>
        <p:nvSpPr>
          <p:cNvPr id="3" name="Content Placeholder 2"/>
          <p:cNvSpPr>
            <a:spLocks noGrp="1"/>
          </p:cNvSpPr>
          <p:nvPr>
            <p:ph idx="1"/>
          </p:nvPr>
        </p:nvSpPr>
        <p:spPr>
          <a:xfrm>
            <a:off x="533400" y="1143000"/>
            <a:ext cx="8229600" cy="4525963"/>
          </a:xfrm>
        </p:spPr>
        <p:txBody>
          <a:bodyPr>
            <a:normAutofit fontScale="62500" lnSpcReduction="20000"/>
          </a:bodyPr>
          <a:lstStyle/>
          <a:p>
            <a:pPr>
              <a:buNone/>
            </a:pPr>
            <a:r>
              <a:rPr lang="en-US" dirty="0" smtClean="0"/>
              <a:t>			</a:t>
            </a:r>
            <a:r>
              <a:rPr lang="en-US" b="1" u="sng" dirty="0" smtClean="0"/>
              <a:t>Scholarship </a:t>
            </a:r>
          </a:p>
          <a:p>
            <a:pPr>
              <a:buNone/>
            </a:pPr>
            <a:endParaRPr lang="en-US" b="1" u="sng" dirty="0" smtClean="0"/>
          </a:p>
          <a:p>
            <a:r>
              <a:rPr lang="en-US" dirty="0" smtClean="0"/>
              <a:t>Know the Deadlines</a:t>
            </a:r>
          </a:p>
          <a:p>
            <a:r>
              <a:rPr lang="en-US" dirty="0" smtClean="0"/>
              <a:t>Know the pre-requisites (Entry requirement)</a:t>
            </a:r>
          </a:p>
          <a:p>
            <a:r>
              <a:rPr lang="en-US" dirty="0" smtClean="0"/>
              <a:t>Submit a complete packet</a:t>
            </a:r>
          </a:p>
          <a:p>
            <a:r>
              <a:rPr lang="en-US" dirty="0" smtClean="0"/>
              <a:t>Keep track of your transcripts and syllabus. Some universities want a credit evaluation made (WES for USA, )</a:t>
            </a:r>
          </a:p>
          <a:p>
            <a:r>
              <a:rPr lang="en-US" dirty="0" smtClean="0"/>
              <a:t>Impressive Resume</a:t>
            </a:r>
          </a:p>
          <a:p>
            <a:r>
              <a:rPr lang="en-US" dirty="0" smtClean="0"/>
              <a:t>Recommendation Letters (Minimum 3- 2 academic)</a:t>
            </a:r>
          </a:p>
          <a:p>
            <a:r>
              <a:rPr lang="en-US" dirty="0" smtClean="0"/>
              <a:t>Certificates of Voluntary service /Scout , etc</a:t>
            </a:r>
          </a:p>
          <a:p>
            <a:r>
              <a:rPr lang="en-US" dirty="0" smtClean="0"/>
              <a:t>Complete SOP (According to the university requirement)</a:t>
            </a:r>
          </a:p>
          <a:p>
            <a:r>
              <a:rPr lang="en-US" dirty="0" smtClean="0"/>
              <a:t>Simple email id with some part of name included </a:t>
            </a:r>
          </a:p>
          <a:p>
            <a:pPr>
              <a:buNone/>
            </a:pPr>
            <a:r>
              <a:rPr lang="en-US" dirty="0" smtClean="0"/>
              <a:t>	(Not </a:t>
            </a:r>
            <a:r>
              <a:rPr lang="en-US" dirty="0" err="1" smtClean="0">
                <a:hlinkClick r:id="rId2"/>
              </a:rPr>
              <a:t>rocku@gmail.com</a:t>
            </a:r>
            <a:r>
              <a:rPr lang="en-US" dirty="0" smtClean="0"/>
              <a:t>)</a:t>
            </a:r>
          </a:p>
          <a:p>
            <a:r>
              <a:rPr lang="en-US" dirty="0" smtClean="0"/>
              <a:t>Make copies of the entire packet before submitting as colleges may ask for some information later</a:t>
            </a:r>
            <a:endParaRPr lang="en-US"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to get Assistantships</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Meet the minimum admission requirements</a:t>
            </a:r>
          </a:p>
          <a:p>
            <a:pPr lvl="1"/>
            <a:r>
              <a:rPr lang="en-US" dirty="0" smtClean="0"/>
              <a:t>First Division pass certificate</a:t>
            </a:r>
          </a:p>
          <a:p>
            <a:pPr lvl="1"/>
            <a:r>
              <a:rPr lang="en-US" dirty="0" err="1" smtClean="0"/>
              <a:t>Toefl</a:t>
            </a:r>
            <a:r>
              <a:rPr lang="en-US" dirty="0" smtClean="0"/>
              <a:t> </a:t>
            </a:r>
            <a:r>
              <a:rPr lang="en-US" dirty="0" err="1" smtClean="0"/>
              <a:t>ibt</a:t>
            </a:r>
            <a:r>
              <a:rPr lang="en-US" dirty="0" smtClean="0"/>
              <a:t> – 80 (minimum) (speaking -22 &amp; writing – 22) or IELTS </a:t>
            </a:r>
          </a:p>
          <a:p>
            <a:pPr lvl="1"/>
            <a:r>
              <a:rPr lang="en-US" dirty="0" smtClean="0"/>
              <a:t>GRE/ GMAT – above 300 (conditions apply) </a:t>
            </a:r>
          </a:p>
          <a:p>
            <a:pPr lvl="1"/>
            <a:r>
              <a:rPr lang="en-US" dirty="0" smtClean="0"/>
              <a:t>Subject GRE (conditions Apply )</a:t>
            </a:r>
          </a:p>
          <a:p>
            <a:r>
              <a:rPr lang="en-US" dirty="0" smtClean="0"/>
              <a:t>SOP/Personal Essay/ application Essay/ Letter of Interest</a:t>
            </a:r>
          </a:p>
          <a:p>
            <a:r>
              <a:rPr lang="en-US" dirty="0" smtClean="0"/>
              <a:t>Correspond with the related faculty </a:t>
            </a:r>
          </a:p>
          <a:p>
            <a:pPr lvl="1"/>
            <a:r>
              <a:rPr lang="en-US" dirty="0" smtClean="0"/>
              <a:t>Head of the Department</a:t>
            </a:r>
          </a:p>
          <a:p>
            <a:pPr lvl="1"/>
            <a:r>
              <a:rPr lang="en-US" dirty="0" smtClean="0"/>
              <a:t>Professor in a related program</a:t>
            </a:r>
          </a:p>
          <a:p>
            <a:r>
              <a:rPr lang="en-US" dirty="0" smtClean="0"/>
              <a:t>Once the assurance is granted – apply for admissions</a:t>
            </a:r>
          </a:p>
          <a:p>
            <a:pPr lvl="1"/>
            <a:r>
              <a:rPr lang="en-US" dirty="0" smtClean="0"/>
              <a:t>With complete documentation</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for Funding 	</a:t>
            </a:r>
            <a:endParaRPr lang="en-US" dirty="0"/>
          </a:p>
        </p:txBody>
      </p:sp>
      <p:sp>
        <p:nvSpPr>
          <p:cNvPr id="3" name="Content Placeholder 2"/>
          <p:cNvSpPr>
            <a:spLocks noGrp="1"/>
          </p:cNvSpPr>
          <p:nvPr>
            <p:ph idx="1"/>
          </p:nvPr>
        </p:nvSpPr>
        <p:spPr/>
        <p:txBody>
          <a:bodyPr/>
          <a:lstStyle/>
          <a:p>
            <a:pPr>
              <a:buNone/>
            </a:pPr>
            <a:r>
              <a:rPr lang="en-US" dirty="0" smtClean="0"/>
              <a:t>SAT:- </a:t>
            </a:r>
            <a:r>
              <a:rPr lang="en-US" dirty="0" smtClean="0">
                <a:hlinkClick r:id="rId2"/>
              </a:rPr>
              <a:t>www.collegeboard.com</a:t>
            </a:r>
            <a:r>
              <a:rPr lang="en-US" dirty="0" smtClean="0"/>
              <a:t>	</a:t>
            </a:r>
          </a:p>
          <a:p>
            <a:pPr>
              <a:buNone/>
            </a:pPr>
            <a:r>
              <a:rPr lang="en-US" dirty="0" smtClean="0"/>
              <a:t>SATII: </a:t>
            </a:r>
            <a:r>
              <a:rPr lang="en-US" dirty="0" smtClean="0">
                <a:hlinkClick r:id="rId2"/>
              </a:rPr>
              <a:t>www.collegeboard.com</a:t>
            </a:r>
            <a:endParaRPr lang="en-US" dirty="0" smtClean="0"/>
          </a:p>
          <a:p>
            <a:pPr>
              <a:buNone/>
            </a:pPr>
            <a:r>
              <a:rPr lang="en-US" dirty="0" smtClean="0"/>
              <a:t>GRE: </a:t>
            </a:r>
            <a:r>
              <a:rPr lang="en-US" dirty="0" smtClean="0">
                <a:hlinkClick r:id="rId3"/>
              </a:rPr>
              <a:t>www.ets.org/gre</a:t>
            </a:r>
            <a:endParaRPr lang="en-US" dirty="0" smtClean="0"/>
          </a:p>
          <a:p>
            <a:pPr>
              <a:buNone/>
            </a:pPr>
            <a:r>
              <a:rPr lang="en-US" dirty="0" smtClean="0"/>
              <a:t>Subject GRE: </a:t>
            </a:r>
            <a:r>
              <a:rPr lang="en-US" dirty="0" smtClean="0">
                <a:hlinkClick r:id="rId3"/>
              </a:rPr>
              <a:t>www.ets.org/gre</a:t>
            </a:r>
            <a:endParaRPr lang="en-US" dirty="0" smtClean="0"/>
          </a:p>
          <a:p>
            <a:pPr>
              <a:buNone/>
            </a:pPr>
            <a:r>
              <a:rPr lang="en-US" dirty="0" smtClean="0"/>
              <a:t>GMAT: </a:t>
            </a:r>
            <a:r>
              <a:rPr lang="en-US" dirty="0" smtClean="0">
                <a:hlinkClick r:id="rId4"/>
              </a:rPr>
              <a:t>https://www.mba.com/exams/gmat</a:t>
            </a:r>
            <a:endParaRPr lang="en-US" dirty="0" smtClean="0"/>
          </a:p>
          <a:p>
            <a:pPr>
              <a:buNone/>
            </a:pPr>
            <a:endParaRPr lang="en-US" dirty="0" smtClean="0"/>
          </a:p>
          <a:p>
            <a:pPr>
              <a:buNone/>
            </a:pPr>
            <a:endParaRPr lang="en-US" dirty="0" smtClean="0"/>
          </a:p>
          <a:p>
            <a:pPr>
              <a:buNone/>
            </a:pPr>
            <a:endParaRPr lang="en-US" dirty="0" smtClean="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App</a:t>
            </a:r>
            <a:endParaRPr lang="en-US"/>
          </a:p>
        </p:txBody>
      </p:sp>
      <p:sp>
        <p:nvSpPr>
          <p:cNvPr id="3" name="Content Placeholder 2"/>
          <p:cNvSpPr>
            <a:spLocks noGrp="1"/>
          </p:cNvSpPr>
          <p:nvPr>
            <p:ph idx="1"/>
          </p:nvPr>
        </p:nvSpPr>
        <p:spPr>
          <a:xfrm>
            <a:off x="457200" y="1219200"/>
            <a:ext cx="8229600" cy="4754563"/>
          </a:xfrm>
        </p:spPr>
        <p:txBody>
          <a:bodyPr>
            <a:normAutofit lnSpcReduction="10000"/>
          </a:bodyPr>
          <a:lstStyle/>
          <a:p>
            <a:pPr algn="just"/>
            <a:r>
              <a:rPr lang="en-US" smtClean="0"/>
              <a:t>T</a:t>
            </a:r>
            <a:r>
              <a:rPr lang="en-US" sz="2800" smtClean="0"/>
              <a:t>he </a:t>
            </a:r>
            <a:r>
              <a:rPr lang="en-US" sz="2800" b="1" smtClean="0"/>
              <a:t>Common Application</a:t>
            </a:r>
            <a:r>
              <a:rPr lang="en-US" sz="2800" smtClean="0"/>
              <a:t> (informally known as the </a:t>
            </a:r>
            <a:r>
              <a:rPr lang="en-US" sz="2800" b="1" smtClean="0"/>
              <a:t>Common App</a:t>
            </a:r>
            <a:r>
              <a:rPr lang="en-US" sz="2800" smtClean="0"/>
              <a:t>) is an undergraduate </a:t>
            </a:r>
            <a:r>
              <a:rPr lang="en-US" sz="2800" smtClean="0">
                <a:hlinkClick r:id="rId2" tooltip="College admissions in the United States"/>
              </a:rPr>
              <a:t>college admission</a:t>
            </a:r>
            <a:r>
              <a:rPr lang="en-US" sz="2800" smtClean="0"/>
              <a:t> </a:t>
            </a:r>
            <a:r>
              <a:rPr lang="en-US" sz="2800" smtClean="0">
                <a:hlinkClick r:id="rId3" tooltip="College application"/>
              </a:rPr>
              <a:t>application</a:t>
            </a:r>
            <a:r>
              <a:rPr lang="en-US" sz="2800" smtClean="0"/>
              <a:t>that applicants may use to apply to any of more than 700 member colleges and universities in 49 states and the District of Columbia, as well as in Canada, China, and many European countries.</a:t>
            </a:r>
            <a:r>
              <a:rPr lang="en-US" sz="2800" baseline="30000" smtClean="0"/>
              <a:t> </a:t>
            </a:r>
            <a:r>
              <a:rPr lang="en-US" sz="2800" smtClean="0"/>
              <a:t>Member colleges and universities that accept the Common App are made up of over 100 public universities, 10 Historically Black Colleges and Universities, and over 250 institutions that d</a:t>
            </a:r>
            <a:r>
              <a:rPr lang="en-US" sz="2800" b="1" smtClean="0"/>
              <a:t>o not require an application fee. </a:t>
            </a:r>
            <a:endParaRPr lang="en-US" b="1" smtClean="0"/>
          </a:p>
          <a:p>
            <a:pPr>
              <a:buNone/>
            </a:pPr>
            <a:endParaRPr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Common App</a:t>
            </a:r>
            <a:endParaRPr lang="en-US"/>
          </a:p>
        </p:txBody>
      </p:sp>
      <p:sp>
        <p:nvSpPr>
          <p:cNvPr id="3" name="Content Placeholder 2"/>
          <p:cNvSpPr>
            <a:spLocks noGrp="1"/>
          </p:cNvSpPr>
          <p:nvPr>
            <p:ph idx="1"/>
          </p:nvPr>
        </p:nvSpPr>
        <p:spPr/>
        <p:txBody>
          <a:bodyPr/>
          <a:lstStyle/>
          <a:p>
            <a:r>
              <a:rPr lang="en-US" b="1" smtClean="0">
                <a:hlinkClick r:id="rId2"/>
              </a:rPr>
              <a:t>Founded</a:t>
            </a:r>
            <a:r>
              <a:rPr lang="en-US" b="1" smtClean="0"/>
              <a:t>: </a:t>
            </a:r>
            <a:r>
              <a:rPr lang="en-US" smtClean="0"/>
              <a:t>1975</a:t>
            </a:r>
          </a:p>
          <a:p>
            <a:r>
              <a:rPr lang="en-US" b="1" smtClean="0">
                <a:hlinkClick r:id="rId3"/>
              </a:rPr>
              <a:t>Location</a:t>
            </a:r>
            <a:r>
              <a:rPr lang="en-US" b="1" smtClean="0"/>
              <a:t>: </a:t>
            </a:r>
            <a:r>
              <a:rPr lang="en-US" smtClean="0"/>
              <a:t>Arlington, Virginia, United States</a:t>
            </a:r>
          </a:p>
          <a:p>
            <a:r>
              <a:rPr lang="en-US" b="1" smtClean="0">
                <a:hlinkClick r:id="rId4"/>
              </a:rPr>
              <a:t>Purpose</a:t>
            </a:r>
            <a:r>
              <a:rPr lang="en-US" b="1" smtClean="0"/>
              <a:t>: </a:t>
            </a:r>
            <a:r>
              <a:rPr lang="en-US" smtClean="0"/>
              <a:t>Higher-education application processing</a:t>
            </a:r>
          </a:p>
          <a:p>
            <a:r>
              <a:rPr lang="en-US" b="1" smtClean="0">
                <a:hlinkClick r:id="rId5"/>
              </a:rPr>
              <a:t>Type of business</a:t>
            </a:r>
            <a:r>
              <a:rPr lang="en-US" b="1" smtClean="0"/>
              <a:t>: </a:t>
            </a:r>
            <a:r>
              <a:rPr lang="en-US" smtClean="0"/>
              <a:t>Non-profit NGO</a:t>
            </a:r>
          </a:p>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u="sng" dirty="0" smtClean="0"/>
              <a:t>GOVERNMENT SCHOLARSHIPS:</a:t>
            </a:r>
            <a:r>
              <a:rPr lang="en-US" dirty="0" smtClean="0"/>
              <a:t/>
            </a:r>
            <a:br>
              <a:rPr lang="en-US" dirty="0" smtClean="0"/>
            </a:br>
            <a:r>
              <a:rPr lang="en-US" dirty="0" smtClean="0"/>
              <a:t>for Nepalese Students</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smtClean="0"/>
              <a:t>The Fulbright Program for Masters or PhD in US</a:t>
            </a:r>
          </a:p>
          <a:p>
            <a:pPr lvl="0"/>
            <a:r>
              <a:rPr lang="en-US" dirty="0" smtClean="0"/>
              <a:t>The Hubert H. Humphrey Fellowship Program awarded for US</a:t>
            </a:r>
          </a:p>
          <a:p>
            <a:pPr lvl="0"/>
            <a:r>
              <a:rPr lang="en-US" dirty="0" smtClean="0"/>
              <a:t>British </a:t>
            </a:r>
            <a:r>
              <a:rPr lang="en-US" dirty="0" err="1" smtClean="0"/>
              <a:t>Chevening</a:t>
            </a:r>
            <a:r>
              <a:rPr lang="en-US" dirty="0" smtClean="0"/>
              <a:t> Scholarships for a one-year Master’s in UK</a:t>
            </a:r>
          </a:p>
          <a:p>
            <a:pPr lvl="0"/>
            <a:r>
              <a:rPr lang="en-US" dirty="0" smtClean="0"/>
              <a:t>The Commonwealth Scholarships for Master’s and PhD study in the UK.</a:t>
            </a:r>
          </a:p>
          <a:p>
            <a:r>
              <a:rPr lang="en-US" dirty="0" smtClean="0"/>
              <a:t>Australia Awards Scholarships,</a:t>
            </a:r>
          </a:p>
          <a:p>
            <a:pPr lvl="0"/>
            <a:r>
              <a:rPr lang="en-US" dirty="0" smtClean="0"/>
              <a:t>The Endeavour Postgraduate Awards for Australia</a:t>
            </a:r>
          </a:p>
          <a:p>
            <a:r>
              <a:rPr lang="en-US" dirty="0"/>
              <a:t>The German Academic Exchange Service (</a:t>
            </a:r>
            <a:r>
              <a:rPr lang="en-US" dirty="0" err="1"/>
              <a:t>DAAD</a:t>
            </a:r>
            <a:r>
              <a:rPr lang="en-US" dirty="0"/>
              <a:t>) for postgraduate</a:t>
            </a:r>
          </a:p>
          <a:p>
            <a:pPr lvl="0"/>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Countries providing Scholarships</a:t>
            </a:r>
            <a:endParaRPr lang="en-US" dirty="0"/>
          </a:p>
        </p:txBody>
      </p:sp>
      <p:sp>
        <p:nvSpPr>
          <p:cNvPr id="3" name="Content Placeholder 2"/>
          <p:cNvSpPr>
            <a:spLocks noGrp="1"/>
          </p:cNvSpPr>
          <p:nvPr>
            <p:ph idx="1"/>
          </p:nvPr>
        </p:nvSpPr>
        <p:spPr/>
        <p:txBody>
          <a:bodyPr>
            <a:normAutofit lnSpcReduction="10000"/>
          </a:bodyPr>
          <a:lstStyle/>
          <a:p>
            <a:r>
              <a:rPr lang="en-US" dirty="0" smtClean="0"/>
              <a:t>United States of America</a:t>
            </a:r>
          </a:p>
          <a:p>
            <a:r>
              <a:rPr lang="en-US" dirty="0" smtClean="0"/>
              <a:t>United Kingdom</a:t>
            </a:r>
          </a:p>
          <a:p>
            <a:r>
              <a:rPr lang="en-US" dirty="0" smtClean="0"/>
              <a:t>Australia</a:t>
            </a:r>
          </a:p>
          <a:p>
            <a:r>
              <a:rPr lang="en-US" dirty="0" smtClean="0"/>
              <a:t>Sweden</a:t>
            </a:r>
          </a:p>
          <a:p>
            <a:r>
              <a:rPr lang="en-US" dirty="0" smtClean="0"/>
              <a:t>Netherland</a:t>
            </a:r>
          </a:p>
          <a:p>
            <a:r>
              <a:rPr lang="en-US" dirty="0" smtClean="0"/>
              <a:t>France</a:t>
            </a:r>
          </a:p>
          <a:p>
            <a:r>
              <a:rPr lang="en-US" dirty="0" smtClean="0"/>
              <a:t>Korea</a:t>
            </a:r>
          </a:p>
          <a:p>
            <a:r>
              <a:rPr lang="en-US" dirty="0" smtClean="0"/>
              <a:t>Germany …..and more…</a:t>
            </a:r>
            <a:endParaRPr lang="en-US"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b="1" u="sng" dirty="0" smtClean="0"/>
              <a:t>QUICK GLIMPSE</a:t>
            </a:r>
            <a:endParaRPr lang="en-US" sz="6000" b="1" u="sng" dirty="0"/>
          </a:p>
        </p:txBody>
      </p:sp>
      <p:sp>
        <p:nvSpPr>
          <p:cNvPr id="3" name="Content Placeholder 2"/>
          <p:cNvSpPr>
            <a:spLocks noGrp="1"/>
          </p:cNvSpPr>
          <p:nvPr>
            <p:ph idx="1"/>
          </p:nvPr>
        </p:nvSpPr>
        <p:spPr/>
        <p:txBody>
          <a:bodyPr>
            <a:normAutofit/>
          </a:bodyPr>
          <a:lstStyle/>
          <a:p>
            <a:pPr algn="ctr">
              <a:buNone/>
            </a:pPr>
            <a:r>
              <a:rPr lang="en-US" sz="8000" b="1" dirty="0" smtClean="0"/>
              <a:t>POPULAR SCHOLARSHIP PROGRAMS</a:t>
            </a:r>
            <a:endParaRPr lang="en-US" sz="8000" b="1"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0" y="1447800"/>
            <a:ext cx="7772400" cy="1470025"/>
          </a:xfrm>
        </p:spPr>
        <p:txBody>
          <a:bodyPr>
            <a:noAutofit/>
          </a:bodyPr>
          <a:lstStyle/>
          <a:p>
            <a:r>
              <a:rPr lang="en-US" sz="6600" dirty="0" smtClean="0"/>
              <a:t>Scholarships and Institutional Funding FOR NEPALESE STUDENTS</a:t>
            </a:r>
            <a:endParaRPr lang="en-US" sz="6600" dirty="0"/>
          </a:p>
        </p:txBody>
      </p:sp>
      <p:sp>
        <p:nvSpPr>
          <p:cNvPr id="3" name="Subtitle 2"/>
          <p:cNvSpPr>
            <a:spLocks noGrp="1"/>
          </p:cNvSpPr>
          <p:nvPr>
            <p:ph type="subTitle" idx="1"/>
          </p:nvPr>
        </p:nvSpPr>
        <p:spPr>
          <a:xfrm>
            <a:off x="1371600" y="4648200"/>
            <a:ext cx="6400800" cy="1752600"/>
          </a:xfrm>
        </p:spPr>
        <p:txBody>
          <a:bodyPr>
            <a:normAutofit/>
          </a:bodyPr>
          <a:lstStyle/>
          <a:p>
            <a:r>
              <a:rPr lang="en-US" sz="6000" b="1" dirty="0" smtClean="0">
                <a:solidFill>
                  <a:srgbClr val="00B0F0"/>
                </a:solidFill>
              </a:rPr>
              <a:t>ABROAD STUDIES</a:t>
            </a:r>
            <a:endParaRPr lang="en-US" sz="6000" b="1" dirty="0">
              <a:solidFill>
                <a:srgbClr val="00B0F0"/>
              </a:solidFill>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smtClean="0">
                <a:solidFill>
                  <a:srgbClr val="00B0F0"/>
                </a:solidFill>
              </a:rPr>
              <a:t>Fulbright Scholarship </a:t>
            </a:r>
          </a:p>
          <a:p>
            <a:r>
              <a:rPr lang="en-US" dirty="0" smtClean="0">
                <a:solidFill>
                  <a:srgbClr val="002060"/>
                </a:solidFill>
              </a:rPr>
              <a:t>Common AP</a:t>
            </a:r>
          </a:p>
          <a:p>
            <a:r>
              <a:rPr lang="en-US" dirty="0">
                <a:solidFill>
                  <a:schemeClr val="accent4">
                    <a:lumMod val="50000"/>
                  </a:schemeClr>
                </a:solidFill>
              </a:rPr>
              <a:t>DAAD Scholarships - an overview</a:t>
            </a:r>
          </a:p>
          <a:p>
            <a:r>
              <a:rPr lang="en-US" b="1" dirty="0">
                <a:solidFill>
                  <a:schemeClr val="accent6">
                    <a:lumMod val="75000"/>
                  </a:schemeClr>
                </a:solidFill>
              </a:rPr>
              <a:t>Erasmus Mundus Joint Masters </a:t>
            </a:r>
            <a:r>
              <a:rPr lang="en-US" b="1" dirty="0" smtClean="0">
                <a:solidFill>
                  <a:schemeClr val="accent6">
                    <a:lumMod val="75000"/>
                  </a:schemeClr>
                </a:solidFill>
              </a:rPr>
              <a:t>scholarships</a:t>
            </a:r>
          </a:p>
          <a:p>
            <a:r>
              <a:rPr lang="en-US" b="1" dirty="0">
                <a:solidFill>
                  <a:schemeClr val="accent1">
                    <a:lumMod val="50000"/>
                  </a:schemeClr>
                </a:solidFill>
              </a:rPr>
              <a:t>Australia Awards </a:t>
            </a:r>
            <a:r>
              <a:rPr lang="en-US" b="1" dirty="0" smtClean="0">
                <a:solidFill>
                  <a:schemeClr val="accent1">
                    <a:lumMod val="50000"/>
                  </a:schemeClr>
                </a:solidFill>
              </a:rPr>
              <a:t>scholarship</a:t>
            </a:r>
          </a:p>
          <a:p>
            <a:r>
              <a:rPr lang="en-US" dirty="0" smtClean="0"/>
              <a:t>Japanese </a:t>
            </a:r>
            <a:r>
              <a:rPr lang="en-US" dirty="0"/>
              <a:t>Government (</a:t>
            </a:r>
            <a:r>
              <a:rPr lang="en-US" dirty="0" err="1"/>
              <a:t>Monbukagakusho</a:t>
            </a:r>
            <a:r>
              <a:rPr lang="en-US" dirty="0"/>
              <a:t> MEXT) Scholarship</a:t>
            </a:r>
            <a:endParaRPr lang="en-US" b="1" dirty="0">
              <a:solidFill>
                <a:schemeClr val="accent1">
                  <a:lumMod val="50000"/>
                </a:schemeClr>
              </a:solidFill>
            </a:endParaRPr>
          </a:p>
          <a:p>
            <a:endParaRPr lang="en-US" b="1" dirty="0"/>
          </a:p>
          <a:p>
            <a:endParaRPr lang="en-US" dirty="0" smtClean="0"/>
          </a:p>
          <a:p>
            <a:endParaRPr lang="en-US" dirty="0"/>
          </a:p>
        </p:txBody>
      </p:sp>
    </p:spTree>
    <p:extLst>
      <p:ext uri="{BB962C8B-B14F-4D97-AF65-F5344CB8AC3E}">
        <p14:creationId xmlns:p14="http://schemas.microsoft.com/office/powerpoint/2010/main" val="11836124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normAutofit/>
          </a:bodyPr>
          <a:lstStyle/>
          <a:p>
            <a:r>
              <a:rPr lang="en-US" sz="3600" b="1" dirty="0" smtClean="0"/>
              <a:t>Fulbright Student Scholarship Program</a:t>
            </a:r>
            <a:endParaRPr lang="en-US" sz="3600" b="1" dirty="0"/>
          </a:p>
        </p:txBody>
      </p:sp>
      <p:sp>
        <p:nvSpPr>
          <p:cNvPr id="3" name="Rectangle 2"/>
          <p:cNvSpPr/>
          <p:nvPr/>
        </p:nvSpPr>
        <p:spPr>
          <a:xfrm>
            <a:off x="685800" y="4114800"/>
            <a:ext cx="7696200" cy="2031325"/>
          </a:xfrm>
          <a:prstGeom prst="rect">
            <a:avLst/>
          </a:prstGeom>
        </p:spPr>
        <p:txBody>
          <a:bodyPr wrap="square">
            <a:spAutoFit/>
          </a:bodyPr>
          <a:lstStyle/>
          <a:p>
            <a:r>
              <a:rPr lang="en-US" dirty="0">
                <a:solidFill>
                  <a:srgbClr val="646464"/>
                </a:solidFill>
                <a:latin typeface="Gotham Narrow Book"/>
              </a:rPr>
              <a:t>The U.S. Educational Foundation in Nepal (</a:t>
            </a:r>
            <a:r>
              <a:rPr lang="en-US" dirty="0" err="1">
                <a:solidFill>
                  <a:srgbClr val="646464"/>
                </a:solidFill>
                <a:latin typeface="Gotham Narrow Book"/>
              </a:rPr>
              <a:t>USEF</a:t>
            </a:r>
            <a:r>
              <a:rPr lang="en-US" dirty="0">
                <a:solidFill>
                  <a:srgbClr val="646464"/>
                </a:solidFill>
                <a:latin typeface="Gotham Narrow Book"/>
              </a:rPr>
              <a:t>-Nepal or the Fulbright Commission) welcomes applications from Nepali students for the Fulbright Foreign Student Program (</a:t>
            </a:r>
            <a:r>
              <a:rPr lang="en-US" dirty="0" err="1">
                <a:solidFill>
                  <a:srgbClr val="646464"/>
                </a:solidFill>
                <a:latin typeface="Gotham Narrow Book"/>
              </a:rPr>
              <a:t>FFSP</a:t>
            </a:r>
            <a:r>
              <a:rPr lang="en-US" dirty="0">
                <a:solidFill>
                  <a:srgbClr val="646464"/>
                </a:solidFill>
                <a:latin typeface="Gotham Narrow Book"/>
              </a:rPr>
              <a:t>) for Master’s level study in the U.S. Approximately 4000 foreign students from 160 countries worldwide receive Fulbright scholarships each year. The </a:t>
            </a:r>
            <a:r>
              <a:rPr lang="en-US" dirty="0" err="1">
                <a:solidFill>
                  <a:srgbClr val="646464"/>
                </a:solidFill>
                <a:latin typeface="Gotham Narrow Book"/>
              </a:rPr>
              <a:t>FFSP</a:t>
            </a:r>
            <a:r>
              <a:rPr lang="en-US" dirty="0">
                <a:solidFill>
                  <a:srgbClr val="646464"/>
                </a:solidFill>
                <a:latin typeface="Gotham Narrow Book"/>
              </a:rPr>
              <a:t> provides all expenses (including travel) for a Master’s degree program of up to two years at selected U.S. universities, in any field </a:t>
            </a:r>
            <a:r>
              <a:rPr lang="en-US" b="1" dirty="0">
                <a:solidFill>
                  <a:srgbClr val="646464"/>
                </a:solidFill>
                <a:latin typeface="Gotham Narrow Book"/>
              </a:rPr>
              <a:t>except Medicine and Nursing.</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371600"/>
            <a:ext cx="6400800" cy="2514600"/>
          </a:xfrm>
          <a:prstGeom prst="rect">
            <a:avLst/>
          </a:prstGeom>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smtClean="0"/>
              <a:t>Fulbright Student Scholarship Program</a:t>
            </a:r>
            <a:endParaRPr lang="en-US" sz="3600" dirty="0"/>
          </a:p>
        </p:txBody>
      </p:sp>
      <p:sp>
        <p:nvSpPr>
          <p:cNvPr id="4" name="Rectangle 3"/>
          <p:cNvSpPr/>
          <p:nvPr/>
        </p:nvSpPr>
        <p:spPr>
          <a:xfrm>
            <a:off x="369277" y="1752600"/>
            <a:ext cx="8305800" cy="3416320"/>
          </a:xfrm>
          <a:prstGeom prst="rect">
            <a:avLst/>
          </a:prstGeom>
        </p:spPr>
        <p:txBody>
          <a:bodyPr wrap="square">
            <a:spAutoFit/>
          </a:bodyPr>
          <a:lstStyle/>
          <a:p>
            <a:pPr>
              <a:buFont typeface="Arial" pitchFamily="34" charset="0"/>
              <a:buChar char="•"/>
            </a:pPr>
            <a:r>
              <a:rPr lang="en-US" sz="3600" dirty="0" smtClean="0"/>
              <a:t>Granted by the government of USA</a:t>
            </a:r>
          </a:p>
          <a:p>
            <a:pPr>
              <a:buFont typeface="Arial" pitchFamily="34" charset="0"/>
              <a:buChar char="•"/>
            </a:pPr>
            <a:r>
              <a:rPr lang="en-US" sz="3600" dirty="0" smtClean="0"/>
              <a:t>Starts from mid February every year</a:t>
            </a:r>
          </a:p>
          <a:p>
            <a:pPr>
              <a:buFont typeface="Arial" pitchFamily="34" charset="0"/>
              <a:buChar char="•"/>
            </a:pPr>
            <a:r>
              <a:rPr lang="en-US" sz="3600" dirty="0" smtClean="0"/>
              <a:t>For the Fall Intake</a:t>
            </a:r>
          </a:p>
          <a:p>
            <a:pPr>
              <a:buFont typeface="Arial" pitchFamily="34" charset="0"/>
              <a:buChar char="•"/>
            </a:pPr>
            <a:r>
              <a:rPr lang="en-US" sz="3600" dirty="0" smtClean="0"/>
              <a:t>For Graduate Students</a:t>
            </a:r>
          </a:p>
          <a:p>
            <a:pPr>
              <a:buFont typeface="Arial" pitchFamily="34" charset="0"/>
              <a:buChar char="•"/>
            </a:pPr>
            <a:r>
              <a:rPr lang="en-US" sz="3600" dirty="0" smtClean="0"/>
              <a:t>Covers all expense for up to 2 yrs of study</a:t>
            </a:r>
          </a:p>
          <a:p>
            <a:pPr>
              <a:buFont typeface="Arial" pitchFamily="34" charset="0"/>
              <a:buChar char="•"/>
            </a:pPr>
            <a:r>
              <a:rPr lang="en-US" sz="3600" dirty="0" smtClean="0"/>
              <a:t>Available for all courses except medicine</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Eligibility for Fulbright </a:t>
            </a:r>
            <a:endParaRPr lang="en-US" b="1" dirty="0"/>
          </a:p>
        </p:txBody>
      </p:sp>
      <p:sp>
        <p:nvSpPr>
          <p:cNvPr id="3" name="Content Placeholder 2"/>
          <p:cNvSpPr>
            <a:spLocks noGrp="1"/>
          </p:cNvSpPr>
          <p:nvPr>
            <p:ph idx="1"/>
          </p:nvPr>
        </p:nvSpPr>
        <p:spPr>
          <a:xfrm>
            <a:off x="228600" y="1600200"/>
            <a:ext cx="8686800" cy="4525963"/>
          </a:xfrm>
        </p:spPr>
        <p:txBody>
          <a:bodyPr>
            <a:normAutofit fontScale="92500" lnSpcReduction="10000"/>
          </a:bodyPr>
          <a:lstStyle/>
          <a:p>
            <a:r>
              <a:rPr lang="en-US" dirty="0" smtClean="0"/>
              <a:t>Must be a Nepalese Citizen</a:t>
            </a:r>
          </a:p>
          <a:p>
            <a:r>
              <a:rPr lang="en-US" dirty="0" smtClean="0"/>
              <a:t>Must have a 4 yrs Bachelors or 16 yrs of education</a:t>
            </a:r>
          </a:p>
          <a:p>
            <a:r>
              <a:rPr lang="en-US" dirty="0" smtClean="0"/>
              <a:t>Minimum 54% (non-technical)/ 62% (science and technical)</a:t>
            </a:r>
          </a:p>
          <a:p>
            <a:r>
              <a:rPr lang="en-US" dirty="0" err="1" smtClean="0"/>
              <a:t>Toefl</a:t>
            </a:r>
            <a:r>
              <a:rPr lang="en-US" dirty="0" smtClean="0"/>
              <a:t> </a:t>
            </a:r>
            <a:r>
              <a:rPr lang="en-US" dirty="0" err="1" smtClean="0"/>
              <a:t>ibt</a:t>
            </a:r>
            <a:r>
              <a:rPr lang="en-US" dirty="0" smtClean="0"/>
              <a:t> – 88</a:t>
            </a:r>
          </a:p>
          <a:p>
            <a:r>
              <a:rPr lang="en-US" dirty="0" smtClean="0"/>
              <a:t>Age - Under 40 years</a:t>
            </a:r>
          </a:p>
          <a:p>
            <a:r>
              <a:rPr lang="en-US" dirty="0" smtClean="0"/>
              <a:t>Sound Health</a:t>
            </a:r>
          </a:p>
          <a:p>
            <a:r>
              <a:rPr lang="en-US" sz="3500" dirty="0" smtClean="0"/>
              <a:t>Full Time work experience of 3 yrs (Male). 1 yr (Female)</a:t>
            </a:r>
          </a:p>
          <a:p>
            <a:endParaRPr lang="en-US" dirty="0"/>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85800" y="609600"/>
            <a:ext cx="7772400" cy="3477875"/>
          </a:xfrm>
          <a:prstGeom prst="rect">
            <a:avLst/>
          </a:prstGeom>
        </p:spPr>
        <p:txBody>
          <a:bodyPr wrap="square">
            <a:spAutoFit/>
          </a:bodyPr>
          <a:lstStyle/>
          <a:p>
            <a:r>
              <a:rPr lang="en-US" sz="4400" dirty="0" smtClean="0"/>
              <a:t>In 1952,  Mr. Ram Chandra Malhotra and Mr. Yog Prasad Upadhyaya traveled from </a:t>
            </a:r>
            <a:r>
              <a:rPr lang="en-US" sz="4400" b="1" dirty="0" smtClean="0"/>
              <a:t>Nepal</a:t>
            </a:r>
            <a:r>
              <a:rPr lang="en-US" sz="4400" dirty="0" smtClean="0"/>
              <a:t> as the </a:t>
            </a:r>
            <a:r>
              <a:rPr lang="en-US" sz="4400" b="1" dirty="0" smtClean="0"/>
              <a:t>first Nepali</a:t>
            </a:r>
            <a:r>
              <a:rPr lang="en-US" sz="4400" dirty="0" smtClean="0"/>
              <a:t> Fulbright Scholar.</a:t>
            </a:r>
            <a:endParaRPr lang="en-US" sz="44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smtClean="0"/>
              <a:t>Fulbright Master’s Program Grantees 2019-2020</a:t>
            </a:r>
            <a:r>
              <a:rPr lang="en-US" dirty="0" smtClean="0"/>
              <a:t/>
            </a:r>
            <a:br>
              <a:rPr lang="en-US" dirty="0" smtClean="0"/>
            </a:br>
            <a:endParaRPr lang="en-US" dirty="0"/>
          </a:p>
        </p:txBody>
      </p:sp>
      <p:sp>
        <p:nvSpPr>
          <p:cNvPr id="3" name="Content Placeholder 2"/>
          <p:cNvSpPr>
            <a:spLocks noGrp="1"/>
          </p:cNvSpPr>
          <p:nvPr>
            <p:ph idx="1"/>
          </p:nvPr>
        </p:nvSpPr>
        <p:spPr>
          <a:xfrm>
            <a:off x="304800" y="1066800"/>
            <a:ext cx="8534400" cy="5486400"/>
          </a:xfrm>
        </p:spPr>
        <p:txBody>
          <a:bodyPr>
            <a:normAutofit lnSpcReduction="10000"/>
          </a:bodyPr>
          <a:lstStyle/>
          <a:p>
            <a:r>
              <a:rPr lang="en-US" dirty="0" smtClean="0"/>
              <a:t>Ms. </a:t>
            </a:r>
            <a:r>
              <a:rPr lang="en-US" dirty="0" err="1" smtClean="0"/>
              <a:t>Chandni</a:t>
            </a:r>
            <a:r>
              <a:rPr lang="en-US" dirty="0" smtClean="0"/>
              <a:t> </a:t>
            </a:r>
            <a:r>
              <a:rPr lang="en-US" dirty="0" err="1" smtClean="0"/>
              <a:t>Jaishwal</a:t>
            </a:r>
            <a:endParaRPr lang="en-US" dirty="0" smtClean="0"/>
          </a:p>
          <a:p>
            <a:pPr>
              <a:buNone/>
            </a:pPr>
            <a:r>
              <a:rPr lang="en-US" i="1" dirty="0" smtClean="0"/>
              <a:t>	</a:t>
            </a:r>
            <a:r>
              <a:rPr lang="en-US" sz="2000" i="1" dirty="0" smtClean="0"/>
              <a:t>Health Management and Policy</a:t>
            </a:r>
            <a:r>
              <a:rPr lang="en-US" sz="2000" dirty="0" smtClean="0"/>
              <a:t/>
            </a:r>
            <a:br>
              <a:rPr lang="en-US" sz="2000" dirty="0" smtClean="0"/>
            </a:br>
            <a:r>
              <a:rPr lang="en-US" sz="2000" dirty="0" smtClean="0"/>
              <a:t>Emory University, Atlanta, Georgia</a:t>
            </a:r>
            <a:endParaRPr lang="en-US" sz="2400" dirty="0" smtClean="0"/>
          </a:p>
          <a:p>
            <a:r>
              <a:rPr lang="en-US" dirty="0" smtClean="0"/>
              <a:t>Mr. </a:t>
            </a:r>
            <a:r>
              <a:rPr lang="en-US" dirty="0" err="1" smtClean="0"/>
              <a:t>Suyog</a:t>
            </a:r>
            <a:r>
              <a:rPr lang="en-US" dirty="0" smtClean="0"/>
              <a:t> </a:t>
            </a:r>
            <a:r>
              <a:rPr lang="en-US" dirty="0" err="1" smtClean="0"/>
              <a:t>Prajapati</a:t>
            </a:r>
            <a:endParaRPr lang="en-US" dirty="0" smtClean="0"/>
          </a:p>
          <a:p>
            <a:pPr>
              <a:buNone/>
            </a:pPr>
            <a:r>
              <a:rPr lang="en-US" sz="2000" i="1" dirty="0" smtClean="0"/>
              <a:t>	Art History and Heritage Conservation</a:t>
            </a:r>
            <a:r>
              <a:rPr lang="en-US" sz="2000" dirty="0" smtClean="0"/>
              <a:t/>
            </a:r>
            <a:br>
              <a:rPr lang="en-US" sz="2000" dirty="0" smtClean="0"/>
            </a:br>
            <a:r>
              <a:rPr lang="en-US" sz="2000" dirty="0" smtClean="0"/>
              <a:t>Rutgers, New Brunswick, New Jersey</a:t>
            </a:r>
          </a:p>
          <a:p>
            <a:r>
              <a:rPr lang="en-US" dirty="0" smtClean="0"/>
              <a:t>Ms. </a:t>
            </a:r>
            <a:r>
              <a:rPr lang="en-US" dirty="0" err="1" smtClean="0"/>
              <a:t>Trishna</a:t>
            </a:r>
            <a:r>
              <a:rPr lang="en-US" dirty="0" smtClean="0"/>
              <a:t> </a:t>
            </a:r>
            <a:r>
              <a:rPr lang="en-US" dirty="0" err="1" smtClean="0"/>
              <a:t>Rayamajhi</a:t>
            </a:r>
            <a:endParaRPr lang="en-US" dirty="0" smtClean="0"/>
          </a:p>
          <a:p>
            <a:pPr>
              <a:buNone/>
            </a:pPr>
            <a:r>
              <a:rPr lang="en-US" i="1" dirty="0" smtClean="0"/>
              <a:t>	</a:t>
            </a:r>
            <a:r>
              <a:rPr lang="en-US" sz="1800" i="1" dirty="0" smtClean="0"/>
              <a:t>Wildlife Conservation- Wildlife Genetics</a:t>
            </a:r>
            <a:r>
              <a:rPr lang="en-US" sz="1800" dirty="0" smtClean="0"/>
              <a:t/>
            </a:r>
            <a:br>
              <a:rPr lang="en-US" sz="1800" dirty="0" smtClean="0"/>
            </a:br>
            <a:r>
              <a:rPr lang="en-US" sz="1800" dirty="0" smtClean="0"/>
              <a:t>Cornell University, Ithaca, New York</a:t>
            </a:r>
            <a:endParaRPr lang="en-US" dirty="0" smtClean="0"/>
          </a:p>
          <a:p>
            <a:r>
              <a:rPr lang="en-US" dirty="0" smtClean="0"/>
              <a:t>Ms. </a:t>
            </a:r>
            <a:r>
              <a:rPr lang="en-US" dirty="0" err="1" smtClean="0"/>
              <a:t>Sachina</a:t>
            </a:r>
            <a:r>
              <a:rPr lang="en-US" dirty="0" smtClean="0"/>
              <a:t> </a:t>
            </a:r>
            <a:r>
              <a:rPr lang="en-US" dirty="0" err="1" smtClean="0"/>
              <a:t>Sunuwar</a:t>
            </a:r>
            <a:endParaRPr lang="en-US" dirty="0" smtClean="0"/>
          </a:p>
          <a:p>
            <a:pPr>
              <a:buNone/>
            </a:pPr>
            <a:r>
              <a:rPr lang="en-US" i="1" dirty="0" smtClean="0"/>
              <a:t>	</a:t>
            </a:r>
            <a:r>
              <a:rPr lang="en-US" sz="2000" i="1" dirty="0" smtClean="0"/>
              <a:t>Sustainable Agriculture and Climate Change Adaptation</a:t>
            </a:r>
            <a:r>
              <a:rPr lang="en-US" sz="2000" dirty="0" smtClean="0"/>
              <a:t/>
            </a:r>
            <a:br>
              <a:rPr lang="en-US" sz="2000" dirty="0" smtClean="0"/>
            </a:br>
            <a:r>
              <a:rPr lang="en-US" sz="2000" dirty="0" smtClean="0"/>
              <a:t>University of Massachusetts, Amherst, Massachusetts</a:t>
            </a:r>
            <a:endParaRPr lang="en-US" dirty="0" smtClean="0"/>
          </a:p>
          <a:p>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3200" dirty="0" smtClean="0"/>
              <a:t>Fulbright Master’s Program Grantees 2020-2021</a:t>
            </a:r>
            <a:br>
              <a:rPr lang="en-US" sz="3200" dirty="0" smtClean="0"/>
            </a:br>
            <a:endParaRPr lang="en-US" sz="3200" dirty="0"/>
          </a:p>
        </p:txBody>
      </p:sp>
      <p:sp>
        <p:nvSpPr>
          <p:cNvPr id="3" name="Content Placeholder 2"/>
          <p:cNvSpPr>
            <a:spLocks noGrp="1"/>
          </p:cNvSpPr>
          <p:nvPr>
            <p:ph idx="1"/>
          </p:nvPr>
        </p:nvSpPr>
        <p:spPr>
          <a:xfrm>
            <a:off x="533400" y="1143000"/>
            <a:ext cx="8229600" cy="5105400"/>
          </a:xfrm>
        </p:spPr>
        <p:txBody>
          <a:bodyPr>
            <a:normAutofit fontScale="92500" lnSpcReduction="10000"/>
          </a:bodyPr>
          <a:lstStyle/>
          <a:p>
            <a:r>
              <a:rPr lang="en-US" b="1" dirty="0" smtClean="0"/>
              <a:t>Ms. Anita Khebang</a:t>
            </a:r>
            <a:endParaRPr lang="en-US" dirty="0" smtClean="0"/>
          </a:p>
          <a:p>
            <a:pPr>
              <a:buNone/>
            </a:pPr>
            <a:r>
              <a:rPr lang="en-US" i="1" dirty="0" smtClean="0"/>
              <a:t>	Public Health</a:t>
            </a:r>
            <a:endParaRPr lang="en-US" dirty="0" smtClean="0"/>
          </a:p>
          <a:p>
            <a:r>
              <a:rPr lang="en-US" b="1" dirty="0" smtClean="0"/>
              <a:t>Mr. Pravin Kumar</a:t>
            </a:r>
            <a:endParaRPr lang="en-US" dirty="0" smtClean="0"/>
          </a:p>
          <a:p>
            <a:pPr>
              <a:buNone/>
            </a:pPr>
            <a:r>
              <a:rPr lang="en-US" i="1" dirty="0" smtClean="0"/>
              <a:t>	Civil Engineering</a:t>
            </a:r>
          </a:p>
          <a:p>
            <a:r>
              <a:rPr lang="en-US" b="1" dirty="0" smtClean="0"/>
              <a:t>Ms. Smita Poudel</a:t>
            </a:r>
            <a:endParaRPr lang="en-US" dirty="0" smtClean="0"/>
          </a:p>
          <a:p>
            <a:pPr>
              <a:buNone/>
            </a:pPr>
            <a:r>
              <a:rPr lang="en-US" i="1" dirty="0" smtClean="0"/>
              <a:t>	Public Policy</a:t>
            </a:r>
          </a:p>
          <a:p>
            <a:r>
              <a:rPr lang="en-US" b="1" dirty="0" smtClean="0"/>
              <a:t>Mr. Ashesh Shrestha</a:t>
            </a:r>
            <a:endParaRPr lang="en-US" dirty="0" smtClean="0"/>
          </a:p>
          <a:p>
            <a:pPr>
              <a:buNone/>
            </a:pPr>
            <a:r>
              <a:rPr lang="en-US" i="1" dirty="0" smtClean="0"/>
              <a:t>	Economics</a:t>
            </a:r>
          </a:p>
          <a:p>
            <a:r>
              <a:rPr lang="en-US" b="1" dirty="0" smtClean="0"/>
              <a:t>Ms. Priyasha Maharjan</a:t>
            </a:r>
            <a:endParaRPr lang="en-US" dirty="0" smtClean="0"/>
          </a:p>
          <a:p>
            <a:pPr>
              <a:buNone/>
            </a:pPr>
            <a:r>
              <a:rPr lang="en-US" i="1" dirty="0" smtClean="0"/>
              <a:t>	Public Health</a:t>
            </a:r>
            <a:endParaRPr lang="en-US" dirty="0" smtClean="0"/>
          </a:p>
          <a:p>
            <a:pPr>
              <a:buNone/>
            </a:pPr>
            <a:endParaRPr lang="en-US" dirty="0" smtClean="0"/>
          </a:p>
          <a:p>
            <a:pPr>
              <a:buNone/>
            </a:pPr>
            <a:endParaRPr lang="en-US" dirty="0" smtClean="0"/>
          </a:p>
          <a:p>
            <a:pPr>
              <a:buNone/>
            </a:pPr>
            <a:endParaRPr lang="en-US" dirty="0" smtClean="0"/>
          </a:p>
          <a:p>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Erasmus </a:t>
            </a:r>
            <a:r>
              <a:rPr lang="en-US" b="1" dirty="0" err="1" smtClean="0"/>
              <a:t>Mundus</a:t>
            </a:r>
            <a:r>
              <a:rPr lang="en-US" b="1" dirty="0" smtClean="0"/>
              <a:t> Scholarships for International Students</a:t>
            </a:r>
            <a:endParaRPr lang="en-US" dirty="0"/>
          </a:p>
        </p:txBody>
      </p:sp>
      <p:pic>
        <p:nvPicPr>
          <p:cNvPr id="2050" name="Picture 2" descr="C:\Users\Dell\Desktop\Erars.jpg"/>
          <p:cNvPicPr>
            <a:picLocks noGrp="1" noChangeAspect="1" noChangeArrowheads="1"/>
          </p:cNvPicPr>
          <p:nvPr>
            <p:ph idx="1"/>
          </p:nvPr>
        </p:nvPicPr>
        <p:blipFill>
          <a:blip r:embed="rId2"/>
          <a:srcRect/>
          <a:stretch>
            <a:fillRect/>
          </a:stretch>
        </p:blipFill>
        <p:spPr bwMode="auto">
          <a:xfrm>
            <a:off x="1600200" y="1828800"/>
            <a:ext cx="5410200" cy="3466306"/>
          </a:xfrm>
          <a:prstGeom prst="rect">
            <a:avLst/>
          </a:prstGeom>
          <a:noFill/>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Erasmus </a:t>
            </a:r>
            <a:r>
              <a:rPr lang="en-US" b="1" dirty="0" err="1" smtClean="0"/>
              <a:t>Mundus</a:t>
            </a:r>
            <a:r>
              <a:rPr lang="en-US" b="1" dirty="0" smtClean="0"/>
              <a:t> Scholarships for International Students</a:t>
            </a:r>
            <a:endParaRPr lang="en-US" dirty="0"/>
          </a:p>
        </p:txBody>
      </p:sp>
      <p:sp>
        <p:nvSpPr>
          <p:cNvPr id="4" name="Content Placeholder 2"/>
          <p:cNvSpPr txBox="1">
            <a:spLocks/>
          </p:cNvSpPr>
          <p:nvPr/>
        </p:nvSpPr>
        <p:spPr>
          <a:xfrm>
            <a:off x="304800" y="1676400"/>
            <a:ext cx="8229600" cy="4525963"/>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Provided by the European Union  to study in European Countries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For Masters (116 courses) /PhD Degree (29 courses)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Major Fields of Study:</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2800" b="0" i="0" u="none" strike="noStrike" kern="1200" cap="none" spc="0" normalizeH="0" baseline="0" noProof="0" dirty="0" smtClean="0">
                <a:ln>
                  <a:noFill/>
                </a:ln>
                <a:solidFill>
                  <a:schemeClr val="tx1"/>
                </a:solidFill>
                <a:effectLst/>
                <a:uLnTx/>
                <a:uFillTx/>
                <a:latin typeface="+mn-lt"/>
                <a:ea typeface="+mn-ea"/>
                <a:cs typeface="+mn-cs"/>
              </a:rPr>
              <a:t>Agriculture and Veterinary, </a:t>
            </a:r>
            <a:r>
              <a:rPr kumimoji="0" lang="en-US" sz="2300" b="0" i="0" u="none" strike="noStrike" kern="1200" cap="none" spc="0" normalizeH="0" baseline="0" noProof="0" dirty="0" smtClean="0">
                <a:ln>
                  <a:noFill/>
                </a:ln>
                <a:solidFill>
                  <a:schemeClr val="tx1"/>
                </a:solidFill>
                <a:effectLst/>
                <a:uLnTx/>
                <a:uFillTx/>
                <a:latin typeface="+mn-lt"/>
                <a:ea typeface="+mn-ea"/>
                <a:cs typeface="+mn-cs"/>
              </a:rPr>
              <a:t>Manufacture and Construction, </a:t>
            </a:r>
            <a:r>
              <a:rPr kumimoji="0" lang="en-US" sz="2400" b="0" i="0" u="none" strike="noStrike" kern="1200" cap="none" spc="0" normalizeH="0" baseline="0" noProof="0" dirty="0" smtClean="0">
                <a:ln>
                  <a:noFill/>
                </a:ln>
                <a:solidFill>
                  <a:schemeClr val="tx1"/>
                </a:solidFill>
                <a:effectLst/>
                <a:uLnTx/>
                <a:uFillTx/>
                <a:latin typeface="+mn-lt"/>
                <a:ea typeface="+mn-ea"/>
                <a:cs typeface="+mn-cs"/>
              </a:rPr>
              <a:t>Engineering, </a:t>
            </a:r>
            <a:r>
              <a:rPr kumimoji="0" lang="en-US" sz="2700" b="0" i="0" u="none" strike="noStrike" kern="1200" cap="none" spc="0" normalizeH="0" baseline="0" noProof="0" dirty="0" smtClean="0">
                <a:ln>
                  <a:noFill/>
                </a:ln>
                <a:solidFill>
                  <a:schemeClr val="tx1"/>
                </a:solidFill>
                <a:effectLst/>
                <a:uLnTx/>
                <a:uFillTx/>
                <a:latin typeface="+mn-lt"/>
                <a:ea typeface="+mn-ea"/>
                <a:cs typeface="+mn-cs"/>
              </a:rPr>
              <a:t>Health and Welfare, </a:t>
            </a:r>
            <a:r>
              <a:rPr kumimoji="0" lang="en-US" sz="2800" b="0" i="0" u="none" strike="noStrike" kern="1200" cap="none" spc="0" normalizeH="0" baseline="0" noProof="0" dirty="0" smtClean="0">
                <a:ln>
                  <a:noFill/>
                </a:ln>
                <a:solidFill>
                  <a:schemeClr val="tx1"/>
                </a:solidFill>
                <a:effectLst/>
                <a:uLnTx/>
                <a:uFillTx/>
                <a:latin typeface="+mn-lt"/>
                <a:ea typeface="+mn-ea"/>
                <a:cs typeface="+mn-cs"/>
              </a:rPr>
              <a:t>Humanities and Arts, Science, Mathematics and Computing,  Social Sciences, Business and Law.</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1"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Number of Awards: </a:t>
            </a:r>
            <a:r>
              <a:rPr kumimoji="0" lang="en-US" sz="3200" b="0" i="0" u="none" strike="noStrike" kern="1200" cap="none" spc="0" normalizeH="0" baseline="0" noProof="0" dirty="0" smtClean="0">
                <a:ln>
                  <a:noFill/>
                </a:ln>
                <a:solidFill>
                  <a:schemeClr val="tx1"/>
                </a:solidFill>
                <a:effectLst/>
                <a:uLnTx/>
                <a:uFillTx/>
                <a:latin typeface="+mn-lt"/>
                <a:ea typeface="+mn-ea"/>
                <a:cs typeface="+mn-cs"/>
              </a:rPr>
              <a:t>Not specified.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Scholarship value/inclusions:</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offers full-time scholarships and/or fellowships that cover monthly allowance, participation costs, travelling and insurance costs of the students.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Scholarship amounts can vary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sz="3200" b="1" i="0" u="none" strike="noStrike" kern="1200" cap="none" spc="0" normalizeH="0" baseline="0" noProof="0" dirty="0" smtClean="0">
                <a:ln>
                  <a:noFill/>
                </a:ln>
                <a:solidFill>
                  <a:schemeClr val="tx1"/>
                </a:solidFill>
                <a:effectLst/>
                <a:uLnTx/>
                <a:uFillTx/>
                <a:latin typeface="+mn-lt"/>
                <a:ea typeface="+mn-ea"/>
                <a:cs typeface="+mn-cs"/>
              </a:rPr>
              <a:t>Eligibility:</a:t>
            </a: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	each program defines its own selection criteria and admission procedures.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endParaRPr kumimoji="0" lang="en-US" sz="32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Australia Awards Scholarships</a:t>
            </a:r>
            <a:endParaRPr lang="en-US" dirty="0"/>
          </a:p>
        </p:txBody>
      </p:sp>
      <p:pic>
        <p:nvPicPr>
          <p:cNvPr id="4098" name="Picture 2" descr="C:\Users\Dell\Desktop\AUS.jpg"/>
          <p:cNvPicPr>
            <a:picLocks noGrp="1" noChangeAspect="1" noChangeArrowheads="1"/>
          </p:cNvPicPr>
          <p:nvPr>
            <p:ph idx="1"/>
          </p:nvPr>
        </p:nvPicPr>
        <p:blipFill>
          <a:blip r:embed="rId2"/>
          <a:srcRect/>
          <a:stretch>
            <a:fillRect/>
          </a:stretch>
        </p:blipFill>
        <p:spPr bwMode="auto">
          <a:xfrm>
            <a:off x="762000" y="1752600"/>
            <a:ext cx="7620000" cy="40005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Funds </a:t>
            </a:r>
            <a:endParaRPr lang="en-US" dirty="0"/>
          </a:p>
        </p:txBody>
      </p:sp>
      <p:sp>
        <p:nvSpPr>
          <p:cNvPr id="3" name="Content Placeholder 2"/>
          <p:cNvSpPr>
            <a:spLocks noGrp="1"/>
          </p:cNvSpPr>
          <p:nvPr>
            <p:ph idx="1"/>
          </p:nvPr>
        </p:nvSpPr>
        <p:spPr>
          <a:xfrm>
            <a:off x="457200" y="1828800"/>
            <a:ext cx="8229600" cy="4525963"/>
          </a:xfrm>
        </p:spPr>
        <p:txBody>
          <a:bodyPr/>
          <a:lstStyle/>
          <a:p>
            <a:pPr>
              <a:buNone/>
            </a:pPr>
            <a:r>
              <a:rPr lang="en-US" smtClean="0"/>
              <a:t>“</a:t>
            </a:r>
            <a:r>
              <a:rPr lang="en-US" smtClean="0">
                <a:latin typeface="Arial" pitchFamily="34" charset="0"/>
                <a:cs typeface="Arial" pitchFamily="34" charset="0"/>
              </a:rPr>
              <a:t>Funds are an award of financial aid for a student to further their education.  Funds are awarded based upon various criteria, which usually reflect the values and purposes of the donor or founder of the award. Funds are not required to be repaid</a:t>
            </a:r>
            <a:r>
              <a:rPr lang="en-US" smtClean="0"/>
              <a:t>”</a:t>
            </a:r>
          </a:p>
          <a:p>
            <a:pPr>
              <a:buNone/>
            </a:pPr>
            <a:endParaRPr lang="en-US"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229600" cy="1143000"/>
          </a:xfrm>
        </p:spPr>
        <p:txBody>
          <a:bodyPr/>
          <a:lstStyle/>
          <a:p>
            <a:r>
              <a:rPr lang="en-US" b="1" dirty="0" smtClean="0"/>
              <a:t>Australia Awards Scholarships</a:t>
            </a:r>
            <a:endParaRPr lang="en-US" dirty="0"/>
          </a:p>
        </p:txBody>
      </p:sp>
      <p:sp>
        <p:nvSpPr>
          <p:cNvPr id="4" name="Content Placeholder 2"/>
          <p:cNvSpPr txBox="1">
            <a:spLocks/>
          </p:cNvSpPr>
          <p:nvPr/>
        </p:nvSpPr>
        <p:spPr>
          <a:xfrm>
            <a:off x="533400" y="914401"/>
            <a:ext cx="8229600" cy="2057399"/>
          </a:xfrm>
          <a:prstGeom prst="rect">
            <a:avLst/>
          </a:prstGeom>
        </p:spPr>
        <p:txBody>
          <a:bodyPr vert="horz" lIns="91440" tIns="45720" rIns="91440" bIns="45720" rtlCol="0">
            <a:normAutofit fontScale="85000" lnSpcReduction="10000"/>
          </a:bodyPr>
          <a:lstStyle/>
          <a:p>
            <a:pPr marL="342900" marR="0" lvl="0" indent="-342900" algn="just"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mn-cs"/>
              </a:rPr>
              <a:t>These scholarships provide citizens of Nepal with the opportunity to obtain a postgraduate qualification (Master’s or PhD) at an Australian tertiary institution. Scholarships in the Water Resource Management priority area are available at Master’s level only.</a:t>
            </a:r>
            <a:endParaRPr kumimoji="0" lang="en-US" sz="32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6" name="Picture 2" descr="C:\Users\Dell\Desktop\Screen-Shot-2018-12-15-at-11.00.56-PM.png"/>
          <p:cNvPicPr>
            <a:picLocks noChangeAspect="1" noChangeArrowheads="1"/>
          </p:cNvPicPr>
          <p:nvPr/>
        </p:nvPicPr>
        <p:blipFill>
          <a:blip r:embed="rId2"/>
          <a:srcRect/>
          <a:stretch>
            <a:fillRect/>
          </a:stretch>
        </p:blipFill>
        <p:spPr bwMode="auto">
          <a:xfrm>
            <a:off x="304800" y="2895600"/>
            <a:ext cx="8458200" cy="3962400"/>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smtClean="0"/>
              <a:t>Cont..</a:t>
            </a:r>
            <a:endParaRPr lang="en-US" dirty="0"/>
          </a:p>
        </p:txBody>
      </p:sp>
      <p:sp>
        <p:nvSpPr>
          <p:cNvPr id="3" name="Content Placeholder 2"/>
          <p:cNvSpPr>
            <a:spLocks noGrp="1"/>
          </p:cNvSpPr>
          <p:nvPr>
            <p:ph idx="1"/>
          </p:nvPr>
        </p:nvSpPr>
        <p:spPr>
          <a:xfrm>
            <a:off x="533400" y="1219200"/>
            <a:ext cx="8229600" cy="5334000"/>
          </a:xfrm>
        </p:spPr>
        <p:txBody>
          <a:bodyPr>
            <a:normAutofit fontScale="70000" lnSpcReduction="20000"/>
          </a:bodyPr>
          <a:lstStyle/>
          <a:p>
            <a:pPr>
              <a:buNone/>
            </a:pPr>
            <a:r>
              <a:rPr lang="en-US" b="1" dirty="0" smtClean="0"/>
              <a:t>Provider : Australian Government</a:t>
            </a:r>
            <a:endParaRPr lang="en-US" i="1" dirty="0" smtClean="0"/>
          </a:p>
          <a:p>
            <a:pPr>
              <a:buNone/>
            </a:pPr>
            <a:r>
              <a:rPr lang="en-US" b="1" dirty="0" smtClean="0"/>
              <a:t>Level </a:t>
            </a:r>
            <a:r>
              <a:rPr lang="en-US" i="1" dirty="0" smtClean="0"/>
              <a:t>	:</a:t>
            </a:r>
            <a:r>
              <a:rPr lang="en-US" dirty="0" smtClean="0"/>
              <a:t>Masters/PhD Degrees </a:t>
            </a:r>
          </a:p>
          <a:p>
            <a:pPr>
              <a:buNone/>
            </a:pPr>
            <a:r>
              <a:rPr lang="en-US" b="1" dirty="0" smtClean="0"/>
              <a:t>Deadline: </a:t>
            </a:r>
            <a:r>
              <a:rPr lang="en-US" dirty="0" smtClean="0"/>
              <a:t>varies, Feb-April every year</a:t>
            </a:r>
          </a:p>
          <a:p>
            <a:pPr>
              <a:buNone/>
            </a:pPr>
            <a:r>
              <a:rPr lang="en-US" b="1" dirty="0" smtClean="0"/>
              <a:t>Study in</a:t>
            </a:r>
            <a:r>
              <a:rPr lang="en-US" dirty="0" smtClean="0"/>
              <a:t>:  Australia</a:t>
            </a:r>
            <a:br>
              <a:rPr lang="en-US" dirty="0" smtClean="0"/>
            </a:br>
            <a:endParaRPr lang="en-US" dirty="0" smtClean="0"/>
          </a:p>
          <a:p>
            <a:pPr>
              <a:buNone/>
            </a:pPr>
            <a:r>
              <a:rPr lang="en-US" b="1" dirty="0" smtClean="0"/>
              <a:t>Eligibility:</a:t>
            </a:r>
          </a:p>
          <a:p>
            <a:pPr>
              <a:buNone/>
            </a:pPr>
            <a:r>
              <a:rPr lang="en-US" b="1" u="sng" dirty="0" smtClean="0"/>
              <a:t>To be eligible to receive a Scholarship, applicants must:	</a:t>
            </a:r>
          </a:p>
          <a:p>
            <a:pPr marL="514350" indent="-514350">
              <a:buAutoNum type="arabicPeriod"/>
            </a:pPr>
            <a:r>
              <a:rPr lang="en-US" dirty="0" smtClean="0"/>
              <a:t>be a minimum of 18 years of age at the time of commencing the Scholarship	</a:t>
            </a:r>
          </a:p>
          <a:p>
            <a:pPr marL="514350" indent="-514350">
              <a:buAutoNum type="arabicPeriod"/>
            </a:pPr>
            <a:r>
              <a:rPr lang="en-US" dirty="0" smtClean="0"/>
              <a:t> be a citizen of a participating country</a:t>
            </a:r>
          </a:p>
          <a:p>
            <a:pPr marL="514350" indent="-514350">
              <a:buAutoNum type="arabicPeriod"/>
            </a:pPr>
            <a:r>
              <a:rPr lang="en-US" dirty="0" smtClean="0"/>
              <a:t>not be current serving military personnel</a:t>
            </a:r>
          </a:p>
          <a:p>
            <a:pPr>
              <a:buNone/>
            </a:pPr>
            <a:r>
              <a:rPr lang="en-US" b="1" dirty="0" smtClean="0"/>
              <a:t>Email: </a:t>
            </a:r>
            <a:r>
              <a:rPr lang="en-US" b="1" u="sng" dirty="0" smtClean="0">
                <a:hlinkClick r:id="rId2"/>
              </a:rPr>
              <a:t>inquiries@australiaawardsnepal.org</a:t>
            </a:r>
            <a:endParaRPr lang="en-US" b="1" dirty="0" smtClean="0"/>
          </a:p>
          <a:p>
            <a:pPr>
              <a:buNone/>
            </a:pPr>
            <a:r>
              <a:rPr lang="en-US" b="1" dirty="0" smtClean="0"/>
              <a:t>Website:</a:t>
            </a:r>
            <a:endParaRPr lang="en-US" dirty="0" smtClean="0"/>
          </a:p>
          <a:p>
            <a:pPr>
              <a:buNone/>
            </a:pPr>
            <a:r>
              <a:rPr lang="en-US" dirty="0" smtClean="0"/>
              <a:t>Official Scholarship Website:  </a:t>
            </a:r>
            <a:r>
              <a:rPr lang="en-US" dirty="0" smtClean="0">
                <a:hlinkClick r:id="rId3"/>
              </a:rPr>
              <a:t>http://www.dfat.gov.au/people-to-people/australia-awards/Pages/australia-awards-scholarships.aspx</a:t>
            </a:r>
            <a:endParaRPr lang="en-US" dirty="0" smtClean="0"/>
          </a:p>
          <a:p>
            <a:pPr marL="514350" indent="-514350">
              <a:buAutoNum type="arabicPeriod"/>
            </a:pPr>
            <a:endParaRPr lang="en-US" dirty="0" smtClean="0"/>
          </a:p>
          <a:p>
            <a:pPr>
              <a:buNone/>
            </a:pPr>
            <a:endParaRPr lang="en-US" dirty="0" smtClean="0"/>
          </a:p>
          <a:p>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915400" cy="1981200"/>
          </a:xfrm>
        </p:spPr>
        <p:txBody>
          <a:bodyPr>
            <a:normAutofit fontScale="90000"/>
          </a:bodyPr>
          <a:lstStyle/>
          <a:p>
            <a:r>
              <a:rPr lang="en-US" dirty="0" smtClean="0"/>
              <a:t/>
            </a:r>
            <a:br>
              <a:rPr lang="en-US" dirty="0" smtClean="0"/>
            </a:br>
            <a:r>
              <a:rPr lang="en-US" dirty="0" smtClean="0"/>
              <a:t>DAAD SCHOLARSHIP IN GERMANY</a:t>
            </a:r>
            <a:br>
              <a:rPr lang="en-US" dirty="0" smtClean="0"/>
            </a:br>
            <a:r>
              <a:rPr lang="de-DE" sz="3600" b="1" i="1" dirty="0" smtClean="0"/>
              <a:t>Deutscher Akademischer Austauschdienst</a:t>
            </a:r>
            <a:br>
              <a:rPr lang="de-DE" sz="3600" b="1" i="1" dirty="0" smtClean="0"/>
            </a:br>
            <a:r>
              <a:rPr lang="en-US" sz="1800" b="1" dirty="0" smtClean="0"/>
              <a:t>German Academic Exchange Service</a:t>
            </a:r>
            <a:r>
              <a:rPr lang="en-US" dirty="0" smtClean="0"/>
              <a:t/>
            </a:r>
            <a:br>
              <a:rPr lang="en-US" dirty="0" smtClean="0"/>
            </a:br>
            <a:r>
              <a:rPr lang="en-US" dirty="0" smtClean="0"/>
              <a:t/>
            </a:r>
            <a:br>
              <a:rPr lang="en-US" dirty="0" smtClean="0"/>
            </a:br>
            <a:endParaRPr lang="en-US" dirty="0"/>
          </a:p>
        </p:txBody>
      </p:sp>
      <p:pic>
        <p:nvPicPr>
          <p:cNvPr id="3074" name="Picture 2" descr="C:\Users\Dell\Desktop\dad.jpg"/>
          <p:cNvPicPr>
            <a:picLocks noGrp="1" noChangeAspect="1" noChangeArrowheads="1"/>
          </p:cNvPicPr>
          <p:nvPr>
            <p:ph idx="1"/>
          </p:nvPr>
        </p:nvPicPr>
        <p:blipFill>
          <a:blip r:embed="rId2"/>
          <a:srcRect/>
          <a:stretch>
            <a:fillRect/>
          </a:stretch>
        </p:blipFill>
        <p:spPr bwMode="auto">
          <a:xfrm>
            <a:off x="762000" y="1981201"/>
            <a:ext cx="6553200" cy="4267200"/>
          </a:xfrm>
          <a:prstGeom prst="rect">
            <a:avLst/>
          </a:prstGeom>
          <a:noFill/>
        </p:spPr>
      </p:pic>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792162"/>
          </a:xfrm>
        </p:spPr>
        <p:txBody>
          <a:bodyPr>
            <a:normAutofit fontScale="90000"/>
          </a:bodyPr>
          <a:lstStyle/>
          <a:p>
            <a:r>
              <a:rPr lang="en-US" dirty="0" smtClean="0"/>
              <a:t>DAAD SCHOLARSHIP IN GERMANY</a:t>
            </a:r>
            <a:br>
              <a:rPr lang="en-US" dirty="0" smtClean="0"/>
            </a:br>
            <a:endParaRPr lang="en-US" dirty="0"/>
          </a:p>
        </p:txBody>
      </p:sp>
      <p:sp>
        <p:nvSpPr>
          <p:cNvPr id="4" name="Content Placeholder 5"/>
          <p:cNvSpPr>
            <a:spLocks noGrp="1"/>
          </p:cNvSpPr>
          <p:nvPr>
            <p:ph idx="1"/>
          </p:nvPr>
        </p:nvSpPr>
        <p:spPr>
          <a:xfrm>
            <a:off x="533400" y="1905000"/>
            <a:ext cx="8229600" cy="4525963"/>
          </a:xfrm>
        </p:spPr>
        <p:txBody>
          <a:bodyPr/>
          <a:lstStyle/>
          <a:p>
            <a:r>
              <a:rPr lang="en-US" dirty="0" smtClean="0"/>
              <a:t>The German Academic Exchange Service (DAAD) provides scholarships in Germany for international students for a range of postgraduate courses at German Universities which aim at providing academically educated young professionals from developing countries with further specialized studies.</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4" name="Content Placeholder 2"/>
          <p:cNvSpPr>
            <a:spLocks noGrp="1"/>
          </p:cNvSpPr>
          <p:nvPr>
            <p:ph idx="1"/>
          </p:nvPr>
        </p:nvSpPr>
        <p:spPr>
          <a:xfrm>
            <a:off x="457200" y="1066800"/>
            <a:ext cx="8229600" cy="5059363"/>
          </a:xfrm>
        </p:spPr>
        <p:txBody>
          <a:bodyPr>
            <a:normAutofit fontScale="70000" lnSpcReduction="20000"/>
          </a:bodyPr>
          <a:lstStyle/>
          <a:p>
            <a:pPr>
              <a:buNone/>
            </a:pPr>
            <a:r>
              <a:rPr lang="en-US" b="1" dirty="0" smtClean="0"/>
              <a:t>Provided by Germany for Masters (MS) Degree</a:t>
            </a:r>
          </a:p>
          <a:p>
            <a:pPr>
              <a:buNone/>
            </a:pPr>
            <a:r>
              <a:rPr lang="en-US" b="1" dirty="0" smtClean="0"/>
              <a:t>Deadline:</a:t>
            </a:r>
            <a:r>
              <a:rPr lang="en-US" dirty="0" smtClean="0"/>
              <a:t> Aug-Oct (annual)</a:t>
            </a:r>
          </a:p>
          <a:p>
            <a:pPr>
              <a:buNone/>
            </a:pPr>
            <a:r>
              <a:rPr lang="en-US" b="1" dirty="0" smtClean="0"/>
              <a:t>Field(s) of Study: Updates in their related list</a:t>
            </a:r>
            <a:endParaRPr lang="en-US" dirty="0" smtClean="0"/>
          </a:p>
          <a:p>
            <a:pPr>
              <a:buNone/>
            </a:pPr>
            <a:r>
              <a:rPr lang="en-US" b="1" dirty="0" smtClean="0"/>
              <a:t>Number of Scholarships: </a:t>
            </a:r>
            <a:r>
              <a:rPr lang="en-US" dirty="0" smtClean="0"/>
              <a:t>Limited</a:t>
            </a:r>
          </a:p>
          <a:p>
            <a:pPr>
              <a:buNone/>
            </a:pPr>
            <a:r>
              <a:rPr lang="en-US" b="1" dirty="0" smtClean="0"/>
              <a:t>Target group: </a:t>
            </a:r>
            <a:r>
              <a:rPr lang="en-US" dirty="0" smtClean="0"/>
              <a:t>International students from developing countries </a:t>
            </a:r>
          </a:p>
          <a:p>
            <a:pPr>
              <a:buNone/>
            </a:pPr>
            <a:r>
              <a:rPr lang="en-US" b="1" dirty="0" smtClean="0"/>
              <a:t>Scholarship value/inclusions:</a:t>
            </a:r>
            <a:r>
              <a:rPr lang="en-US" dirty="0" smtClean="0"/>
              <a:t> Full and partial DAAD scholarships are available</a:t>
            </a:r>
          </a:p>
          <a:p>
            <a:pPr>
              <a:buNone/>
            </a:pPr>
            <a:r>
              <a:rPr lang="en-US" b="1" dirty="0" smtClean="0"/>
              <a:t>Eligibility:</a:t>
            </a:r>
            <a:endParaRPr lang="en-US" dirty="0" smtClean="0"/>
          </a:p>
          <a:p>
            <a:pPr>
              <a:buNone/>
            </a:pPr>
            <a:r>
              <a:rPr lang="en-US" dirty="0" smtClean="0"/>
              <a:t>	Holds a Bachelor’s degree (normally four years) in a related subject.</a:t>
            </a:r>
            <a:br>
              <a:rPr lang="en-US" dirty="0" smtClean="0"/>
            </a:br>
            <a:r>
              <a:rPr lang="en-US" dirty="0" smtClean="0"/>
              <a:t>Has completed an academic degree with 1</a:t>
            </a:r>
            <a:r>
              <a:rPr lang="en-US" baseline="30000" dirty="0" smtClean="0"/>
              <a:t>st</a:t>
            </a:r>
            <a:r>
              <a:rPr lang="en-US" dirty="0" smtClean="0"/>
              <a:t> division </a:t>
            </a:r>
          </a:p>
          <a:p>
            <a:pPr>
              <a:buNone/>
            </a:pPr>
            <a:r>
              <a:rPr lang="en-US" dirty="0" smtClean="0"/>
              <a:t>	At least two years of related professional experience</a:t>
            </a:r>
            <a:br>
              <a:rPr lang="en-US" dirty="0" smtClean="0"/>
            </a:br>
            <a:r>
              <a:rPr lang="en-US" dirty="0" smtClean="0"/>
              <a:t>His/her academic degrees should normally not be more than six years old</a:t>
            </a:r>
            <a:br>
              <a:rPr lang="en-US" dirty="0" smtClean="0"/>
            </a:br>
            <a:r>
              <a:rPr lang="en-US" dirty="0" smtClean="0"/>
              <a:t>IELTS (Band 6) or TOEFL (80 internet based).</a:t>
            </a:r>
          </a:p>
          <a:p>
            <a:pPr>
              <a:buNone/>
            </a:pPr>
            <a:r>
              <a:rPr lang="en-US" dirty="0" smtClean="0"/>
              <a:t>	Could be additional eligibility requirements of the program applying to.</a:t>
            </a:r>
          </a:p>
          <a:p>
            <a:endParaRPr lang="en-US" dirty="0" smtClean="0"/>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normAutofit fontScale="90000"/>
          </a:bodyPr>
          <a:lstStyle/>
          <a:p>
            <a:r>
              <a:rPr lang="en-US" dirty="0"/>
              <a:t>Japanese Government (</a:t>
            </a:r>
            <a:r>
              <a:rPr lang="en-US" dirty="0" err="1"/>
              <a:t>Monbukagakusho</a:t>
            </a:r>
            <a:r>
              <a:rPr lang="en-US" dirty="0"/>
              <a:t> MEXT) Scholarship</a:t>
            </a:r>
            <a:r>
              <a:rPr lang="en-US" b="1" dirty="0">
                <a:solidFill>
                  <a:schemeClr val="accent1">
                    <a:lumMod val="50000"/>
                  </a:schemeClr>
                </a:solidFill>
              </a:rPr>
              <a:t/>
            </a:r>
            <a:br>
              <a:rPr lang="en-US" b="1" dirty="0">
                <a:solidFill>
                  <a:schemeClr val="accent1">
                    <a:lumMod val="50000"/>
                  </a:schemeClr>
                </a:solidFill>
              </a:rPr>
            </a:br>
            <a:endParaRPr lang="en-US" dirty="0"/>
          </a:p>
        </p:txBody>
      </p:sp>
      <p:sp>
        <p:nvSpPr>
          <p:cNvPr id="3" name="Content Placeholder 2"/>
          <p:cNvSpPr>
            <a:spLocks noGrp="1"/>
          </p:cNvSpPr>
          <p:nvPr>
            <p:ph idx="1"/>
          </p:nvPr>
        </p:nvSpPr>
        <p:spPr/>
        <p:txBody>
          <a:bodyPr>
            <a:normAutofit fontScale="62500" lnSpcReduction="20000"/>
          </a:bodyPr>
          <a:lstStyle/>
          <a:p>
            <a:pPr>
              <a:buNone/>
            </a:pPr>
            <a:r>
              <a:rPr lang="en-US" b="1" dirty="0"/>
              <a:t>Provided by </a:t>
            </a:r>
            <a:r>
              <a:rPr lang="en-US" b="1" dirty="0" smtClean="0"/>
              <a:t>Japanese Government (</a:t>
            </a:r>
            <a:r>
              <a:rPr lang="en-US" sz="1900" b="1" dirty="0"/>
              <a:t>Ministry of Education, Culture, Sports, Science and </a:t>
            </a:r>
            <a:r>
              <a:rPr lang="en-US" sz="1900" b="1" dirty="0" smtClean="0"/>
              <a:t>Technology)</a:t>
            </a:r>
          </a:p>
          <a:p>
            <a:pPr>
              <a:buNone/>
            </a:pPr>
            <a:r>
              <a:rPr lang="en-US" dirty="0" smtClean="0"/>
              <a:t>	Japanese </a:t>
            </a:r>
            <a:r>
              <a:rPr lang="en-US" dirty="0"/>
              <a:t>government scholarship supports foreign students who study in higher education institutions, selected on the recommendation of Japanese Embassy/Consulate General, University, or Authority.</a:t>
            </a:r>
            <a:endParaRPr lang="en-US" sz="1900" b="1" dirty="0"/>
          </a:p>
          <a:p>
            <a:pPr marL="0" indent="0">
              <a:buNone/>
            </a:pPr>
            <a:endParaRPr lang="en-US" dirty="0" smtClean="0"/>
          </a:p>
          <a:p>
            <a:pPr marL="0" indent="0">
              <a:buNone/>
            </a:pPr>
            <a:r>
              <a:rPr lang="en-US" dirty="0" smtClean="0"/>
              <a:t>Categories </a:t>
            </a:r>
            <a:r>
              <a:rPr lang="en-US" dirty="0"/>
              <a:t>of the MEXT scholarship for 2024 (Embassy recommendation</a:t>
            </a:r>
            <a:r>
              <a:rPr lang="en-US" dirty="0" smtClean="0"/>
              <a:t>):</a:t>
            </a:r>
          </a:p>
          <a:p>
            <a:r>
              <a:rPr lang="en-US" b="1" u="sng" dirty="0" smtClean="0">
                <a:latin typeface="Arial Black" panose="020B0A04020102020204" pitchFamily="34" charset="0"/>
                <a:hlinkClick r:id="rId2"/>
              </a:rPr>
              <a:t>Postgraduate/Research </a:t>
            </a:r>
            <a:r>
              <a:rPr lang="en-US" b="1" u="sng" dirty="0">
                <a:latin typeface="Arial Black" panose="020B0A04020102020204" pitchFamily="34" charset="0"/>
                <a:hlinkClick r:id="rId2"/>
              </a:rPr>
              <a:t>Students</a:t>
            </a:r>
            <a:endParaRPr lang="en-US" u="sng" dirty="0">
              <a:latin typeface="Arial Black" panose="020B0A04020102020204" pitchFamily="34" charset="0"/>
            </a:endParaRPr>
          </a:p>
          <a:p>
            <a:r>
              <a:rPr lang="en-US" b="1" u="sng" dirty="0">
                <a:latin typeface="Arial Black" panose="020B0A04020102020204" pitchFamily="34" charset="0"/>
                <a:hlinkClick r:id="rId3"/>
              </a:rPr>
              <a:t>Undergraduate Students</a:t>
            </a:r>
            <a:endParaRPr lang="en-US" u="sng" dirty="0">
              <a:latin typeface="Arial Black" panose="020B0A04020102020204" pitchFamily="34" charset="0"/>
            </a:endParaRPr>
          </a:p>
          <a:p>
            <a:r>
              <a:rPr lang="en-US" b="1" u="sng" dirty="0">
                <a:latin typeface="Arial Black" panose="020B0A04020102020204" pitchFamily="34" charset="0"/>
                <a:hlinkClick r:id="rId4"/>
              </a:rPr>
              <a:t>Specialized Training College Students</a:t>
            </a:r>
            <a:endParaRPr lang="en-US" u="sng" dirty="0">
              <a:latin typeface="Arial Black" panose="020B0A04020102020204" pitchFamily="34" charset="0"/>
            </a:endParaRPr>
          </a:p>
          <a:p>
            <a:r>
              <a:rPr lang="en-US" b="1" u="sng" dirty="0">
                <a:latin typeface="Arial Black" panose="020B0A04020102020204" pitchFamily="34" charset="0"/>
                <a:hlinkClick r:id="rId5"/>
              </a:rPr>
              <a:t>Scholarship for Teachers</a:t>
            </a:r>
            <a:endParaRPr lang="en-US" u="sng" dirty="0">
              <a:latin typeface="Arial Black" panose="020B0A04020102020204" pitchFamily="34" charset="0"/>
            </a:endParaRPr>
          </a:p>
          <a:p>
            <a:pPr>
              <a:buNone/>
            </a:pPr>
            <a:endParaRPr lang="en-US" b="1" dirty="0" smtClean="0"/>
          </a:p>
          <a:p>
            <a:pPr>
              <a:buNone/>
            </a:pPr>
            <a:r>
              <a:rPr lang="en-US" b="1" dirty="0"/>
              <a:t>All application procedures for the MEXT </a:t>
            </a:r>
            <a:r>
              <a:rPr lang="en-US" b="1" dirty="0" smtClean="0"/>
              <a:t>Scholarships </a:t>
            </a:r>
            <a:r>
              <a:rPr lang="en-US" b="1" dirty="0"/>
              <a:t>are conducted through the Japanese Embassy or higher education institutions in Japan</a:t>
            </a:r>
            <a:r>
              <a:rPr lang="en-US" b="1" dirty="0" smtClean="0"/>
              <a:t>.</a:t>
            </a:r>
          </a:p>
          <a:p>
            <a:pPr>
              <a:buNone/>
            </a:pPr>
            <a:endParaRPr lang="en-US" b="1" dirty="0"/>
          </a:p>
          <a:p>
            <a:pPr>
              <a:buNone/>
            </a:pPr>
            <a:r>
              <a:rPr lang="en-US" b="1" dirty="0" smtClean="0"/>
              <a:t>No Application fees : </a:t>
            </a:r>
          </a:p>
          <a:p>
            <a:pPr marL="0" indent="0">
              <a:buNone/>
            </a:pPr>
            <a:endParaRPr lang="en-US" b="1" dirty="0" smtClean="0"/>
          </a:p>
          <a:p>
            <a:pPr>
              <a:buNone/>
            </a:pPr>
            <a:endParaRPr lang="en-US" b="1" dirty="0" smtClean="0"/>
          </a:p>
          <a:p>
            <a:endParaRPr lang="en-US" dirty="0"/>
          </a:p>
        </p:txBody>
      </p:sp>
    </p:spTree>
    <p:extLst>
      <p:ext uri="{BB962C8B-B14F-4D97-AF65-F5344CB8AC3E}">
        <p14:creationId xmlns:p14="http://schemas.microsoft.com/office/powerpoint/2010/main" val="2978866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rgbClr val="FF0000"/>
                </a:solidFill>
              </a:rPr>
              <a:t>Other Popular Scholarship in Japan for 2024 </a:t>
            </a:r>
            <a:endParaRPr lang="en-US" dirty="0">
              <a:solidFill>
                <a:srgbClr val="FF0000"/>
              </a:solidFill>
            </a:endParaRPr>
          </a:p>
        </p:txBody>
      </p:sp>
      <p:sp>
        <p:nvSpPr>
          <p:cNvPr id="3" name="Content Placeholder 2"/>
          <p:cNvSpPr>
            <a:spLocks noGrp="1"/>
          </p:cNvSpPr>
          <p:nvPr>
            <p:ph idx="1"/>
          </p:nvPr>
        </p:nvSpPr>
        <p:spPr/>
        <p:txBody>
          <a:bodyPr>
            <a:normAutofit fontScale="62500" lnSpcReduction="20000"/>
          </a:bodyPr>
          <a:lstStyle/>
          <a:p>
            <a:r>
              <a:rPr lang="en-US" sz="2600" dirty="0">
                <a:hlinkClick r:id="rId2"/>
              </a:rPr>
              <a:t>MEXT Scholarship</a:t>
            </a:r>
            <a:endParaRPr lang="en-US" sz="2600" dirty="0"/>
          </a:p>
          <a:p>
            <a:r>
              <a:rPr lang="en-US" sz="2600" dirty="0" err="1">
                <a:hlinkClick r:id="rId3"/>
              </a:rPr>
              <a:t>Honjo</a:t>
            </a:r>
            <a:r>
              <a:rPr lang="en-US" sz="2600" dirty="0">
                <a:hlinkClick r:id="rId3"/>
              </a:rPr>
              <a:t> International Scholarship Foundation</a:t>
            </a:r>
            <a:endParaRPr lang="en-US" sz="2600" dirty="0"/>
          </a:p>
          <a:p>
            <a:r>
              <a:rPr lang="en-US" sz="2600" dirty="0">
                <a:hlinkClick r:id="rId4"/>
              </a:rPr>
              <a:t>NIG Postdoctoral Fellowship</a:t>
            </a:r>
            <a:endParaRPr lang="en-US" sz="2600" dirty="0"/>
          </a:p>
          <a:p>
            <a:r>
              <a:rPr lang="en-US" sz="2600" dirty="0">
                <a:hlinkClick r:id="rId5"/>
              </a:rPr>
              <a:t>MEXT University Recommendation Scholarship</a:t>
            </a:r>
            <a:endParaRPr lang="en-US" sz="2600" dirty="0"/>
          </a:p>
          <a:p>
            <a:r>
              <a:rPr lang="en-US" sz="2600" dirty="0">
                <a:hlinkClick r:id="rId6"/>
              </a:rPr>
              <a:t>Joint Japan World Bank Graduate Scholarship Program</a:t>
            </a:r>
            <a:endParaRPr lang="en-US" sz="2600" dirty="0"/>
          </a:p>
          <a:p>
            <a:r>
              <a:rPr lang="en-US" sz="2600" dirty="0"/>
              <a:t> </a:t>
            </a:r>
            <a:r>
              <a:rPr lang="en-US" sz="2600" dirty="0">
                <a:hlinkClick r:id="rId7"/>
              </a:rPr>
              <a:t>Robert S. McNamara Fellowships Program</a:t>
            </a:r>
            <a:endParaRPr lang="en-US" sz="2600" dirty="0"/>
          </a:p>
          <a:p>
            <a:r>
              <a:rPr lang="en-US" sz="2600" dirty="0">
                <a:hlinkClick r:id="rId8"/>
              </a:rPr>
              <a:t>IMU Breakout Graduate Fellowship Program</a:t>
            </a:r>
            <a:endParaRPr lang="en-US" sz="2600" dirty="0"/>
          </a:p>
          <a:p>
            <a:r>
              <a:rPr lang="en-US" sz="2600" dirty="0">
                <a:hlinkClick r:id="rId9"/>
              </a:rPr>
              <a:t>Schlumberger Foundation Faculty for the Future Fellowships</a:t>
            </a:r>
            <a:endParaRPr lang="en-US" sz="2600" dirty="0"/>
          </a:p>
          <a:p>
            <a:r>
              <a:rPr lang="en-US" sz="2600" dirty="0"/>
              <a:t> </a:t>
            </a:r>
            <a:r>
              <a:rPr lang="en-US" sz="2600" dirty="0">
                <a:hlinkClick r:id="rId10"/>
              </a:rPr>
              <a:t>Rotary Peace Fellowships</a:t>
            </a:r>
            <a:endParaRPr lang="en-US" sz="2600" dirty="0"/>
          </a:p>
          <a:p>
            <a:r>
              <a:rPr lang="en-US" sz="2600" dirty="0">
                <a:hlinkClick r:id="rId11"/>
              </a:rPr>
              <a:t>Human Frontier Science Program Postdoctoral Fellowships</a:t>
            </a:r>
            <a:endParaRPr lang="en-US" sz="2600" dirty="0"/>
          </a:p>
          <a:p>
            <a:r>
              <a:rPr lang="en-US" sz="2600" dirty="0">
                <a:hlinkClick r:id="rId12"/>
              </a:rPr>
              <a:t>Aga Khan Foundation Scholarships</a:t>
            </a:r>
            <a:endParaRPr lang="en-US" sz="2600" dirty="0"/>
          </a:p>
          <a:p>
            <a:r>
              <a:rPr lang="en-US" sz="2600" dirty="0" smtClean="0">
                <a:hlinkClick r:id="rId13"/>
              </a:rPr>
              <a:t>IIE-SRF </a:t>
            </a:r>
            <a:r>
              <a:rPr lang="en-US" sz="2600" dirty="0">
                <a:hlinkClick r:id="rId13"/>
              </a:rPr>
              <a:t>Fellowship</a:t>
            </a:r>
            <a:endParaRPr lang="en-US" sz="2600" dirty="0"/>
          </a:p>
          <a:p>
            <a:r>
              <a:rPr lang="en-US" sz="2600" dirty="0">
                <a:hlinkClick r:id="rId14"/>
              </a:rPr>
              <a:t>Facebook PhD Fellowship</a:t>
            </a:r>
            <a:endParaRPr lang="en-US" sz="2600" dirty="0"/>
          </a:p>
          <a:p>
            <a:endParaRPr lang="en-US" dirty="0" smtClean="0"/>
          </a:p>
          <a:p>
            <a:pPr marL="0" indent="0">
              <a:buNone/>
            </a:pPr>
            <a:r>
              <a:rPr lang="en-US" dirty="0"/>
              <a:t>https://scholarshiproar.com/japan-scholarships-for-international-students/</a:t>
            </a:r>
          </a:p>
        </p:txBody>
      </p:sp>
    </p:spTree>
    <p:extLst>
      <p:ext uri="{BB962C8B-B14F-4D97-AF65-F5344CB8AC3E}">
        <p14:creationId xmlns:p14="http://schemas.microsoft.com/office/powerpoint/2010/main" val="264106493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Self evaluation</a:t>
            </a: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pPr marL="514350" indent="-514350">
              <a:buNone/>
            </a:pPr>
            <a:r>
              <a:rPr lang="en-US" b="1" u="sng" dirty="0" smtClean="0"/>
              <a:t>Are we able to answer the following questions?</a:t>
            </a:r>
          </a:p>
          <a:p>
            <a:pPr marL="514350" indent="-514350">
              <a:buNone/>
            </a:pPr>
            <a:r>
              <a:rPr lang="en-US" dirty="0" smtClean="0"/>
              <a:t>1. Difference between scholarship and other funding.</a:t>
            </a:r>
          </a:p>
          <a:p>
            <a:pPr marL="514350" indent="-514350">
              <a:buNone/>
            </a:pPr>
            <a:endParaRPr lang="en-US" sz="1400" dirty="0" smtClean="0"/>
          </a:p>
          <a:p>
            <a:pPr>
              <a:buNone/>
            </a:pPr>
            <a:r>
              <a:rPr lang="en-US" dirty="0" smtClean="0"/>
              <a:t>2. What are the different types of funding provided  for Nepalese students, going abroad?</a:t>
            </a:r>
          </a:p>
          <a:p>
            <a:pPr>
              <a:buNone/>
            </a:pPr>
            <a:r>
              <a:rPr lang="en-US" dirty="0" smtClean="0"/>
              <a:t>3. Describe  the criteria for scholarship and funding</a:t>
            </a:r>
          </a:p>
          <a:p>
            <a:pPr>
              <a:buNone/>
            </a:pPr>
            <a:endParaRPr lang="en-US" sz="1400" dirty="0" smtClean="0"/>
          </a:p>
          <a:p>
            <a:pPr>
              <a:buNone/>
            </a:pPr>
            <a:r>
              <a:rPr lang="en-US" dirty="0" smtClean="0"/>
              <a:t>4. Describe  and counsel the students regarding the funding they are eligible for.</a:t>
            </a:r>
          </a:p>
          <a:p>
            <a:pPr>
              <a:buNone/>
            </a:pPr>
            <a:endParaRPr lang="en-US" sz="1600" dirty="0" smtClean="0"/>
          </a:p>
          <a:p>
            <a:pPr>
              <a:buNone/>
            </a:pPr>
            <a:r>
              <a:rPr lang="en-US" dirty="0" smtClean="0"/>
              <a:t>5. Guide the students according to their eligibility.</a:t>
            </a:r>
          </a:p>
          <a:p>
            <a:pPr>
              <a:buNone/>
            </a:pPr>
            <a:endParaRPr lang="en-US" sz="1800" dirty="0" smtClean="0"/>
          </a:p>
          <a:p>
            <a:pPr>
              <a:buNone/>
            </a:pPr>
            <a:r>
              <a:rPr lang="en-US" dirty="0" smtClean="0"/>
              <a:t>6. Should be able to do their own research in the required area</a:t>
            </a:r>
          </a:p>
          <a:p>
            <a:pPr marL="514350" indent="-514350">
              <a:buNone/>
            </a:pPr>
            <a:endParaRPr lang="en-US"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8800" b="1" smtClean="0">
                <a:solidFill>
                  <a:srgbClr val="0070C0"/>
                </a:solidFill>
              </a:rPr>
              <a:t>ANY QUESTIONS ??</a:t>
            </a:r>
            <a:endParaRPr lang="en-US" sz="8800" b="1" dirty="0">
              <a:solidFill>
                <a:srgbClr val="0070C0"/>
              </a:solidFill>
            </a:endParaRP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ctr">
              <a:buNone/>
            </a:pPr>
            <a:r>
              <a:rPr lang="en-US" sz="7200" smtClean="0">
                <a:solidFill>
                  <a:srgbClr val="0070C0"/>
                </a:solidFill>
              </a:rPr>
              <a:t>ratna@nobelef.com</a:t>
            </a:r>
          </a:p>
          <a:p>
            <a:pPr algn="ctr">
              <a:buNone/>
            </a:pPr>
            <a:r>
              <a:rPr lang="en-US" sz="7200" smtClean="0">
                <a:solidFill>
                  <a:srgbClr val="0070C0"/>
                </a:solidFill>
              </a:rPr>
              <a:t>9841367262</a:t>
            </a:r>
            <a:endParaRPr lang="en-US" sz="7200">
              <a:solidFill>
                <a:srgbClr val="0070C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Type of Funding</a:t>
            </a:r>
            <a:endParaRPr lang="en-US" b="1" dirty="0"/>
          </a:p>
        </p:txBody>
      </p:sp>
      <p:sp>
        <p:nvSpPr>
          <p:cNvPr id="4" name="Rectangle 3"/>
          <p:cNvSpPr/>
          <p:nvPr/>
        </p:nvSpPr>
        <p:spPr>
          <a:xfrm>
            <a:off x="685800" y="1676400"/>
            <a:ext cx="70866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dirty="0" smtClean="0"/>
              <a:t>Funding for International Students </a:t>
            </a:r>
            <a:endParaRPr lang="en-US" sz="3600" b="1" dirty="0"/>
          </a:p>
        </p:txBody>
      </p:sp>
      <p:sp>
        <p:nvSpPr>
          <p:cNvPr id="5" name="Rectangle 4"/>
          <p:cNvSpPr/>
          <p:nvPr/>
        </p:nvSpPr>
        <p:spPr>
          <a:xfrm>
            <a:off x="685800" y="3962400"/>
            <a:ext cx="12954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smtClean="0"/>
          </a:p>
          <a:p>
            <a:pPr algn="ctr"/>
            <a:endParaRPr lang="en-US" dirty="0" smtClean="0"/>
          </a:p>
          <a:p>
            <a:pPr algn="ctr"/>
            <a:r>
              <a:rPr lang="en-US" b="1" dirty="0" smtClean="0"/>
              <a:t>Scholarship</a:t>
            </a:r>
            <a:r>
              <a:rPr lang="en-US" dirty="0" smtClean="0"/>
              <a:t>		</a:t>
            </a:r>
            <a:endParaRPr lang="en-US" dirty="0"/>
          </a:p>
        </p:txBody>
      </p:sp>
      <p:sp>
        <p:nvSpPr>
          <p:cNvPr id="9" name="Rectangle 8"/>
          <p:cNvSpPr/>
          <p:nvPr/>
        </p:nvSpPr>
        <p:spPr>
          <a:xfrm>
            <a:off x="2362200" y="3962400"/>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Grant</a:t>
            </a:r>
            <a:endParaRPr lang="en-US" dirty="0"/>
          </a:p>
        </p:txBody>
      </p:sp>
      <p:sp>
        <p:nvSpPr>
          <p:cNvPr id="10" name="Rectangle 9"/>
          <p:cNvSpPr/>
          <p:nvPr/>
        </p:nvSpPr>
        <p:spPr>
          <a:xfrm>
            <a:off x="3886200" y="3962400"/>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Fellowship</a:t>
            </a:r>
            <a:endParaRPr lang="en-US" dirty="0"/>
          </a:p>
        </p:txBody>
      </p:sp>
      <p:sp>
        <p:nvSpPr>
          <p:cNvPr id="11" name="Rectangle 10"/>
          <p:cNvSpPr/>
          <p:nvPr/>
        </p:nvSpPr>
        <p:spPr>
          <a:xfrm>
            <a:off x="5373254" y="3962400"/>
            <a:ext cx="12192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Stipend</a:t>
            </a:r>
            <a:endParaRPr lang="en-US" dirty="0"/>
          </a:p>
        </p:txBody>
      </p:sp>
      <p:sp>
        <p:nvSpPr>
          <p:cNvPr id="14" name="Rectangle 13"/>
          <p:cNvSpPr/>
          <p:nvPr/>
        </p:nvSpPr>
        <p:spPr>
          <a:xfrm>
            <a:off x="6858000" y="3962400"/>
            <a:ext cx="14478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Assistantship</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3000" fill="hold"/>
                                        <p:tgtEl>
                                          <p:spTgt spid="2"/>
                                        </p:tgtEl>
                                        <p:attrNameLst>
                                          <p:attrName>ppt_w</p:attrName>
                                        </p:attrNameLst>
                                      </p:cBhvr>
                                      <p:tavLst>
                                        <p:tav tm="0">
                                          <p:val>
                                            <p:strVal val="#ppt_w*0.05"/>
                                          </p:val>
                                        </p:tav>
                                        <p:tav tm="100000">
                                          <p:val>
                                            <p:strVal val="#ppt_w"/>
                                          </p:val>
                                        </p:tav>
                                      </p:tavLst>
                                    </p:anim>
                                    <p:anim calcmode="lin" valueType="num">
                                      <p:cBhvr>
                                        <p:cTn id="8" dur="3000" fill="hold"/>
                                        <p:tgtEl>
                                          <p:spTgt spid="2"/>
                                        </p:tgtEl>
                                        <p:attrNameLst>
                                          <p:attrName>ppt_h</p:attrName>
                                        </p:attrNameLst>
                                      </p:cBhvr>
                                      <p:tavLst>
                                        <p:tav tm="0">
                                          <p:val>
                                            <p:strVal val="#ppt_h"/>
                                          </p:val>
                                        </p:tav>
                                        <p:tav tm="100000">
                                          <p:val>
                                            <p:strVal val="#ppt_h"/>
                                          </p:val>
                                        </p:tav>
                                      </p:tavLst>
                                    </p:anim>
                                    <p:anim calcmode="lin" valueType="num">
                                      <p:cBhvr>
                                        <p:cTn id="9" dur="3000" fill="hold"/>
                                        <p:tgtEl>
                                          <p:spTgt spid="2"/>
                                        </p:tgtEl>
                                        <p:attrNameLst>
                                          <p:attrName>ppt_x</p:attrName>
                                        </p:attrNameLst>
                                      </p:cBhvr>
                                      <p:tavLst>
                                        <p:tav tm="0">
                                          <p:val>
                                            <p:strVal val="#ppt_x-.2"/>
                                          </p:val>
                                        </p:tav>
                                        <p:tav tm="100000">
                                          <p:val>
                                            <p:strVal val="#ppt_x"/>
                                          </p:val>
                                        </p:tav>
                                      </p:tavLst>
                                    </p:anim>
                                    <p:anim calcmode="lin" valueType="num">
                                      <p:cBhvr>
                                        <p:cTn id="10" dur="3000" fill="hold"/>
                                        <p:tgtEl>
                                          <p:spTgt spid="2"/>
                                        </p:tgtEl>
                                        <p:attrNameLst>
                                          <p:attrName>ppt_y</p:attrName>
                                        </p:attrNameLst>
                                      </p:cBhvr>
                                      <p:tavLst>
                                        <p:tav tm="0">
                                          <p:val>
                                            <p:strVal val="#ppt_y"/>
                                          </p:val>
                                        </p:tav>
                                        <p:tav tm="100000">
                                          <p:val>
                                            <p:strVal val="#ppt_y"/>
                                          </p:val>
                                        </p:tav>
                                      </p:tavLst>
                                    </p:anim>
                                    <p:animEffect transition="in" filter="fade">
                                      <p:cBhvr>
                                        <p:cTn id="11" dur="3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2000" fill="hold"/>
                                        <p:tgtEl>
                                          <p:spTgt spid="4"/>
                                        </p:tgtEl>
                                        <p:attrNameLst>
                                          <p:attrName>ppt_x</p:attrName>
                                        </p:attrNameLst>
                                      </p:cBhvr>
                                      <p:tavLst>
                                        <p:tav tm="0">
                                          <p:val>
                                            <p:strVal val="#ppt_x"/>
                                          </p:val>
                                        </p:tav>
                                        <p:tav tm="100000">
                                          <p:val>
                                            <p:strVal val="#ppt_x"/>
                                          </p:val>
                                        </p:tav>
                                      </p:tavLst>
                                    </p:anim>
                                    <p:anim calcmode="lin" valueType="num">
                                      <p:cBhvr additive="base">
                                        <p:cTn id="17" dur="2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5" presetClass="entr" presetSubtype="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2000" fill="hold"/>
                                        <p:tgtEl>
                                          <p:spTgt spid="5"/>
                                        </p:tgtEl>
                                        <p:attrNameLst>
                                          <p:attrName>ppt_w</p:attrName>
                                        </p:attrNameLst>
                                      </p:cBhvr>
                                      <p:tavLst>
                                        <p:tav tm="0">
                                          <p:val>
                                            <p:fltVal val="0"/>
                                          </p:val>
                                        </p:tav>
                                        <p:tav tm="100000">
                                          <p:val>
                                            <p:strVal val="#ppt_w"/>
                                          </p:val>
                                        </p:tav>
                                      </p:tavLst>
                                    </p:anim>
                                    <p:anim calcmode="lin" valueType="num">
                                      <p:cBhvr>
                                        <p:cTn id="23" dur="2000" fill="hold"/>
                                        <p:tgtEl>
                                          <p:spTgt spid="5"/>
                                        </p:tgtEl>
                                        <p:attrNameLst>
                                          <p:attrName>ppt_h</p:attrName>
                                        </p:attrNameLst>
                                      </p:cBhvr>
                                      <p:tavLst>
                                        <p:tav tm="0">
                                          <p:val>
                                            <p:fltVal val="0"/>
                                          </p:val>
                                        </p:tav>
                                        <p:tav tm="100000">
                                          <p:val>
                                            <p:strVal val="#ppt_h"/>
                                          </p:val>
                                        </p:tav>
                                      </p:tavLst>
                                    </p:anim>
                                    <p:anim calcmode="lin" valueType="num">
                                      <p:cBhvr>
                                        <p:cTn id="24" dur="2000" fill="hold"/>
                                        <p:tgtEl>
                                          <p:spTgt spid="5"/>
                                        </p:tgtEl>
                                        <p:attrNameLst>
                                          <p:attrName>ppt_x</p:attrName>
                                        </p:attrNameLst>
                                      </p:cBhvr>
                                      <p:tavLst>
                                        <p:tav tm="0" fmla="#ppt_x+(cos(-2*pi*(1-$))*-#ppt_x-sin(-2*pi*(1-$))*(1-#ppt_y))*(1-$)">
                                          <p:val>
                                            <p:fltVal val="0"/>
                                          </p:val>
                                        </p:tav>
                                        <p:tav tm="100000">
                                          <p:val>
                                            <p:fltVal val="1"/>
                                          </p:val>
                                        </p:tav>
                                      </p:tavLst>
                                    </p:anim>
                                    <p:anim calcmode="lin" valueType="num">
                                      <p:cBhvr>
                                        <p:cTn id="25" dur="2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5"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3000" fill="hold"/>
                                        <p:tgtEl>
                                          <p:spTgt spid="9"/>
                                        </p:tgtEl>
                                        <p:attrNameLst>
                                          <p:attrName>ppt_w</p:attrName>
                                        </p:attrNameLst>
                                      </p:cBhvr>
                                      <p:tavLst>
                                        <p:tav tm="0">
                                          <p:val>
                                            <p:fltVal val="0"/>
                                          </p:val>
                                        </p:tav>
                                        <p:tav tm="100000">
                                          <p:val>
                                            <p:strVal val="#ppt_w"/>
                                          </p:val>
                                        </p:tav>
                                      </p:tavLst>
                                    </p:anim>
                                    <p:anim calcmode="lin" valueType="num">
                                      <p:cBhvr>
                                        <p:cTn id="31" dur="3000" fill="hold"/>
                                        <p:tgtEl>
                                          <p:spTgt spid="9"/>
                                        </p:tgtEl>
                                        <p:attrNameLst>
                                          <p:attrName>ppt_h</p:attrName>
                                        </p:attrNameLst>
                                      </p:cBhvr>
                                      <p:tavLst>
                                        <p:tav tm="0">
                                          <p:val>
                                            <p:fltVal val="0"/>
                                          </p:val>
                                        </p:tav>
                                        <p:tav tm="100000">
                                          <p:val>
                                            <p:strVal val="#ppt_h"/>
                                          </p:val>
                                        </p:tav>
                                      </p:tavLst>
                                    </p:anim>
                                    <p:anim calcmode="lin" valueType="num">
                                      <p:cBhvr>
                                        <p:cTn id="32" dur="3000" fill="hold"/>
                                        <p:tgtEl>
                                          <p:spTgt spid="9"/>
                                        </p:tgtEl>
                                        <p:attrNameLst>
                                          <p:attrName>ppt_x</p:attrName>
                                        </p:attrNameLst>
                                      </p:cBhvr>
                                      <p:tavLst>
                                        <p:tav tm="0" fmla="#ppt_x+(cos(-2*pi*(1-$))*-#ppt_x-sin(-2*pi*(1-$))*(1-#ppt_y))*(1-$)">
                                          <p:val>
                                            <p:fltVal val="0"/>
                                          </p:val>
                                        </p:tav>
                                        <p:tav tm="100000">
                                          <p:val>
                                            <p:fltVal val="1"/>
                                          </p:val>
                                        </p:tav>
                                      </p:tavLst>
                                    </p:anim>
                                    <p:anim calcmode="lin" valueType="num">
                                      <p:cBhvr>
                                        <p:cTn id="33" dur="3000" fill="hold"/>
                                        <p:tgtEl>
                                          <p:spTgt spid="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additive="base">
                                        <p:cTn id="38" dur="2000" fill="hold"/>
                                        <p:tgtEl>
                                          <p:spTgt spid="10"/>
                                        </p:tgtEl>
                                        <p:attrNameLst>
                                          <p:attrName>ppt_x</p:attrName>
                                        </p:attrNameLst>
                                      </p:cBhvr>
                                      <p:tavLst>
                                        <p:tav tm="0">
                                          <p:val>
                                            <p:strVal val="#ppt_x"/>
                                          </p:val>
                                        </p:tav>
                                        <p:tav tm="100000">
                                          <p:val>
                                            <p:strVal val="#ppt_x"/>
                                          </p:val>
                                        </p:tav>
                                      </p:tavLst>
                                    </p:anim>
                                    <p:anim calcmode="lin" valueType="num">
                                      <p:cBhvr additive="base">
                                        <p:cTn id="39" dur="20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31" presetClass="entr" presetSubtype="0" fill="hold" grpId="0" nodeType="clickEffect">
                                  <p:stCondLst>
                                    <p:cond delay="0"/>
                                  </p:stCondLst>
                                  <p:iterate type="lt">
                                    <p:tmPct val="5000"/>
                                  </p:iterate>
                                  <p:childTnLst>
                                    <p:set>
                                      <p:cBhvr>
                                        <p:cTn id="43" dur="1" fill="hold">
                                          <p:stCondLst>
                                            <p:cond delay="0"/>
                                          </p:stCondLst>
                                        </p:cTn>
                                        <p:tgtEl>
                                          <p:spTgt spid="11"/>
                                        </p:tgtEl>
                                        <p:attrNameLst>
                                          <p:attrName>style.visibility</p:attrName>
                                        </p:attrNameLst>
                                      </p:cBhvr>
                                      <p:to>
                                        <p:strVal val="visible"/>
                                      </p:to>
                                    </p:set>
                                    <p:anim calcmode="lin" valueType="num">
                                      <p:cBhvr>
                                        <p:cTn id="44" dur="2000" fill="hold"/>
                                        <p:tgtEl>
                                          <p:spTgt spid="11"/>
                                        </p:tgtEl>
                                        <p:attrNameLst>
                                          <p:attrName>ppt_w</p:attrName>
                                        </p:attrNameLst>
                                      </p:cBhvr>
                                      <p:tavLst>
                                        <p:tav tm="0">
                                          <p:val>
                                            <p:fltVal val="0"/>
                                          </p:val>
                                        </p:tav>
                                        <p:tav tm="100000">
                                          <p:val>
                                            <p:strVal val="#ppt_w"/>
                                          </p:val>
                                        </p:tav>
                                      </p:tavLst>
                                    </p:anim>
                                    <p:anim calcmode="lin" valueType="num">
                                      <p:cBhvr>
                                        <p:cTn id="45" dur="2000" fill="hold"/>
                                        <p:tgtEl>
                                          <p:spTgt spid="11"/>
                                        </p:tgtEl>
                                        <p:attrNameLst>
                                          <p:attrName>ppt_h</p:attrName>
                                        </p:attrNameLst>
                                      </p:cBhvr>
                                      <p:tavLst>
                                        <p:tav tm="0">
                                          <p:val>
                                            <p:fltVal val="0"/>
                                          </p:val>
                                        </p:tav>
                                        <p:tav tm="100000">
                                          <p:val>
                                            <p:strVal val="#ppt_h"/>
                                          </p:val>
                                        </p:tav>
                                      </p:tavLst>
                                    </p:anim>
                                    <p:anim calcmode="lin" valueType="num">
                                      <p:cBhvr>
                                        <p:cTn id="46" dur="2000" fill="hold"/>
                                        <p:tgtEl>
                                          <p:spTgt spid="11"/>
                                        </p:tgtEl>
                                        <p:attrNameLst>
                                          <p:attrName>style.rotation</p:attrName>
                                        </p:attrNameLst>
                                      </p:cBhvr>
                                      <p:tavLst>
                                        <p:tav tm="0">
                                          <p:val>
                                            <p:fltVal val="90"/>
                                          </p:val>
                                        </p:tav>
                                        <p:tav tm="100000">
                                          <p:val>
                                            <p:fltVal val="0"/>
                                          </p:val>
                                        </p:tav>
                                      </p:tavLst>
                                    </p:anim>
                                    <p:animEffect transition="in" filter="fade">
                                      <p:cBhvr>
                                        <p:cTn id="47" dur="2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31" presetClass="entr" presetSubtype="0" fill="hold" grpId="0" nodeType="clickEffect">
                                  <p:stCondLst>
                                    <p:cond delay="0"/>
                                  </p:stCondLst>
                                  <p:iterate type="lt">
                                    <p:tmPct val="5000"/>
                                  </p:iterate>
                                  <p:childTnLst>
                                    <p:set>
                                      <p:cBhvr>
                                        <p:cTn id="51" dur="1" fill="hold">
                                          <p:stCondLst>
                                            <p:cond delay="0"/>
                                          </p:stCondLst>
                                        </p:cTn>
                                        <p:tgtEl>
                                          <p:spTgt spid="14"/>
                                        </p:tgtEl>
                                        <p:attrNameLst>
                                          <p:attrName>style.visibility</p:attrName>
                                        </p:attrNameLst>
                                      </p:cBhvr>
                                      <p:to>
                                        <p:strVal val="visible"/>
                                      </p:to>
                                    </p:set>
                                    <p:anim calcmode="lin" valueType="num">
                                      <p:cBhvr>
                                        <p:cTn id="52" dur="2000" fill="hold"/>
                                        <p:tgtEl>
                                          <p:spTgt spid="14"/>
                                        </p:tgtEl>
                                        <p:attrNameLst>
                                          <p:attrName>ppt_w</p:attrName>
                                        </p:attrNameLst>
                                      </p:cBhvr>
                                      <p:tavLst>
                                        <p:tav tm="0">
                                          <p:val>
                                            <p:fltVal val="0"/>
                                          </p:val>
                                        </p:tav>
                                        <p:tav tm="100000">
                                          <p:val>
                                            <p:strVal val="#ppt_w"/>
                                          </p:val>
                                        </p:tav>
                                      </p:tavLst>
                                    </p:anim>
                                    <p:anim calcmode="lin" valueType="num">
                                      <p:cBhvr>
                                        <p:cTn id="53" dur="2000" fill="hold"/>
                                        <p:tgtEl>
                                          <p:spTgt spid="14"/>
                                        </p:tgtEl>
                                        <p:attrNameLst>
                                          <p:attrName>ppt_h</p:attrName>
                                        </p:attrNameLst>
                                      </p:cBhvr>
                                      <p:tavLst>
                                        <p:tav tm="0">
                                          <p:val>
                                            <p:fltVal val="0"/>
                                          </p:val>
                                        </p:tav>
                                        <p:tav tm="100000">
                                          <p:val>
                                            <p:strVal val="#ppt_h"/>
                                          </p:val>
                                        </p:tav>
                                      </p:tavLst>
                                    </p:anim>
                                    <p:anim calcmode="lin" valueType="num">
                                      <p:cBhvr>
                                        <p:cTn id="54" dur="2000" fill="hold"/>
                                        <p:tgtEl>
                                          <p:spTgt spid="14"/>
                                        </p:tgtEl>
                                        <p:attrNameLst>
                                          <p:attrName>style.rotation</p:attrName>
                                        </p:attrNameLst>
                                      </p:cBhvr>
                                      <p:tavLst>
                                        <p:tav tm="0">
                                          <p:val>
                                            <p:fltVal val="90"/>
                                          </p:val>
                                        </p:tav>
                                        <p:tav tm="100000">
                                          <p:val>
                                            <p:fltVal val="0"/>
                                          </p:val>
                                        </p:tav>
                                      </p:tavLst>
                                    </p:anim>
                                    <p:animEffect transition="in" filter="fade">
                                      <p:cBhvr>
                                        <p:cTn id="55"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9" grpId="0" animBg="1"/>
      <p:bldP spid="10" grpId="0" animBg="1"/>
      <p:bldP spid="11"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SCHOLARSHIP/FUNDING</a:t>
            </a:r>
            <a:endParaRPr lang="en-US" dirty="0"/>
          </a:p>
        </p:txBody>
      </p:sp>
      <p:sp>
        <p:nvSpPr>
          <p:cNvPr id="4" name="Content Placeholder 2"/>
          <p:cNvSpPr>
            <a:spLocks noGrp="1"/>
          </p:cNvSpPr>
          <p:nvPr>
            <p:ph idx="1"/>
          </p:nvPr>
        </p:nvSpPr>
        <p:spPr/>
        <p:txBody>
          <a:bodyPr>
            <a:normAutofit fontScale="92500" lnSpcReduction="10000"/>
          </a:bodyPr>
          <a:lstStyle/>
          <a:p>
            <a:r>
              <a:rPr lang="en-US" dirty="0" smtClean="0"/>
              <a:t>The tuition fees in the international context are quite high </a:t>
            </a:r>
          </a:p>
          <a:p>
            <a:r>
              <a:rPr lang="en-US" dirty="0" smtClean="0"/>
              <a:t>Might not be affordable by all</a:t>
            </a:r>
          </a:p>
          <a:p>
            <a:r>
              <a:rPr lang="en-US" dirty="0" smtClean="0"/>
              <a:t>Funding eases the financial burden both for parents and students</a:t>
            </a:r>
          </a:p>
          <a:p>
            <a:r>
              <a:rPr lang="en-US" dirty="0" smtClean="0"/>
              <a:t>Students can focus more on studies thus getting better results</a:t>
            </a:r>
          </a:p>
          <a:p>
            <a:r>
              <a:rPr lang="en-US" dirty="0" smtClean="0"/>
              <a:t>Motivates students for better results</a:t>
            </a:r>
          </a:p>
          <a:p>
            <a:r>
              <a:rPr lang="en-US" dirty="0" smtClean="0"/>
              <a:t>Job Market gives preference to funded students.</a:t>
            </a:r>
          </a:p>
          <a:p>
            <a:endParaRPr lang="en-US" dirty="0"/>
          </a:p>
        </p:txBody>
      </p:sp>
    </p:spTree>
  </p:cSld>
  <p:clrMapOvr>
    <a:masterClrMapping/>
  </p:clrMapOvr>
  <p:transition spd="med">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p:cTn id="7" dur="5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8" dur="5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9" dur="5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10" dur="5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11" dur="500"/>
                                        <p:tgtEl>
                                          <p:spTgt spid="4">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grpId="0" nodeType="clickEffect">
                                  <p:stCondLst>
                                    <p:cond delay="0"/>
                                  </p:stCondLst>
                                  <p:childTnLst>
                                    <p:set>
                                      <p:cBhvr>
                                        <p:cTn id="15" dur="1" fill="hold">
                                          <p:stCondLst>
                                            <p:cond delay="0"/>
                                          </p:stCondLst>
                                        </p:cTn>
                                        <p:tgtEl>
                                          <p:spTgt spid="4">
                                            <p:txEl>
                                              <p:pRg st="0" end="0"/>
                                            </p:txEl>
                                          </p:spTgt>
                                        </p:tgtEl>
                                        <p:attrNameLst>
                                          <p:attrName>style.visibility</p:attrName>
                                        </p:attrNameLst>
                                      </p:cBhvr>
                                      <p:to>
                                        <p:strVal val="visible"/>
                                      </p:to>
                                    </p:set>
                                    <p:anim calcmode="lin" valueType="num">
                                      <p:cBhvr>
                                        <p:cTn id="16" dur="2000" fill="hold"/>
                                        <p:tgtEl>
                                          <p:spTgt spid="4">
                                            <p:txEl>
                                              <p:pRg st="0" end="0"/>
                                            </p:txEl>
                                          </p:spTgt>
                                        </p:tgtEl>
                                        <p:attrNameLst>
                                          <p:attrName>ppt_w</p:attrName>
                                        </p:attrNameLst>
                                      </p:cBhvr>
                                      <p:tavLst>
                                        <p:tav tm="0">
                                          <p:val>
                                            <p:strVal val="#ppt_w*0.05"/>
                                          </p:val>
                                        </p:tav>
                                        <p:tav tm="100000">
                                          <p:val>
                                            <p:strVal val="#ppt_w"/>
                                          </p:val>
                                        </p:tav>
                                      </p:tavLst>
                                    </p:anim>
                                    <p:anim calcmode="lin" valueType="num">
                                      <p:cBhvr>
                                        <p:cTn id="17" dur="2000" fill="hold"/>
                                        <p:tgtEl>
                                          <p:spTgt spid="4">
                                            <p:txEl>
                                              <p:pRg st="0" end="0"/>
                                            </p:txEl>
                                          </p:spTgt>
                                        </p:tgtEl>
                                        <p:attrNameLst>
                                          <p:attrName>ppt_h</p:attrName>
                                        </p:attrNameLst>
                                      </p:cBhvr>
                                      <p:tavLst>
                                        <p:tav tm="0">
                                          <p:val>
                                            <p:strVal val="#ppt_h"/>
                                          </p:val>
                                        </p:tav>
                                        <p:tav tm="100000">
                                          <p:val>
                                            <p:strVal val="#ppt_h"/>
                                          </p:val>
                                        </p:tav>
                                      </p:tavLst>
                                    </p:anim>
                                    <p:anim calcmode="lin" valueType="num">
                                      <p:cBhvr>
                                        <p:cTn id="18" dur="2000" fill="hold"/>
                                        <p:tgtEl>
                                          <p:spTgt spid="4">
                                            <p:txEl>
                                              <p:pRg st="0" end="0"/>
                                            </p:txEl>
                                          </p:spTgt>
                                        </p:tgtEl>
                                        <p:attrNameLst>
                                          <p:attrName>ppt_x</p:attrName>
                                        </p:attrNameLst>
                                      </p:cBhvr>
                                      <p:tavLst>
                                        <p:tav tm="0">
                                          <p:val>
                                            <p:strVal val="#ppt_x-.2"/>
                                          </p:val>
                                        </p:tav>
                                        <p:tav tm="100000">
                                          <p:val>
                                            <p:strVal val="#ppt_x"/>
                                          </p:val>
                                        </p:tav>
                                      </p:tavLst>
                                    </p:anim>
                                    <p:anim calcmode="lin" valueType="num">
                                      <p:cBhvr>
                                        <p:cTn id="19" dur="2000" fill="hold"/>
                                        <p:tgtEl>
                                          <p:spTgt spid="4">
                                            <p:txEl>
                                              <p:pRg st="0" end="0"/>
                                            </p:txEl>
                                          </p:spTgt>
                                        </p:tgtEl>
                                        <p:attrNameLst>
                                          <p:attrName>ppt_y</p:attrName>
                                        </p:attrNameLst>
                                      </p:cBhvr>
                                      <p:tavLst>
                                        <p:tav tm="0">
                                          <p:val>
                                            <p:strVal val="#ppt_y"/>
                                          </p:val>
                                        </p:tav>
                                        <p:tav tm="100000">
                                          <p:val>
                                            <p:strVal val="#ppt_y"/>
                                          </p:val>
                                        </p:tav>
                                      </p:tavLst>
                                    </p:anim>
                                    <p:animEffect transition="in" filter="fade">
                                      <p:cBhvr>
                                        <p:cTn id="20" dur="2000"/>
                                        <p:tgtEl>
                                          <p:spTgt spid="4">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 calcmode="lin" valueType="num">
                                      <p:cBhvr>
                                        <p:cTn id="25" dur="2000" fill="hold"/>
                                        <p:tgtEl>
                                          <p:spTgt spid="4">
                                            <p:txEl>
                                              <p:pRg st="1" end="1"/>
                                            </p:txEl>
                                          </p:spTgt>
                                        </p:tgtEl>
                                        <p:attrNameLst>
                                          <p:attrName>ppt_w</p:attrName>
                                        </p:attrNameLst>
                                      </p:cBhvr>
                                      <p:tavLst>
                                        <p:tav tm="0">
                                          <p:val>
                                            <p:strVal val="#ppt_w*0.05"/>
                                          </p:val>
                                        </p:tav>
                                        <p:tav tm="100000">
                                          <p:val>
                                            <p:strVal val="#ppt_w"/>
                                          </p:val>
                                        </p:tav>
                                      </p:tavLst>
                                    </p:anim>
                                    <p:anim calcmode="lin" valueType="num">
                                      <p:cBhvr>
                                        <p:cTn id="26" dur="2000" fill="hold"/>
                                        <p:tgtEl>
                                          <p:spTgt spid="4">
                                            <p:txEl>
                                              <p:pRg st="1" end="1"/>
                                            </p:txEl>
                                          </p:spTgt>
                                        </p:tgtEl>
                                        <p:attrNameLst>
                                          <p:attrName>ppt_h</p:attrName>
                                        </p:attrNameLst>
                                      </p:cBhvr>
                                      <p:tavLst>
                                        <p:tav tm="0">
                                          <p:val>
                                            <p:strVal val="#ppt_h"/>
                                          </p:val>
                                        </p:tav>
                                        <p:tav tm="100000">
                                          <p:val>
                                            <p:strVal val="#ppt_h"/>
                                          </p:val>
                                        </p:tav>
                                      </p:tavLst>
                                    </p:anim>
                                    <p:anim calcmode="lin" valueType="num">
                                      <p:cBhvr>
                                        <p:cTn id="27" dur="2000" fill="hold"/>
                                        <p:tgtEl>
                                          <p:spTgt spid="4">
                                            <p:txEl>
                                              <p:pRg st="1" end="1"/>
                                            </p:txEl>
                                          </p:spTgt>
                                        </p:tgtEl>
                                        <p:attrNameLst>
                                          <p:attrName>ppt_x</p:attrName>
                                        </p:attrNameLst>
                                      </p:cBhvr>
                                      <p:tavLst>
                                        <p:tav tm="0">
                                          <p:val>
                                            <p:strVal val="#ppt_x-.2"/>
                                          </p:val>
                                        </p:tav>
                                        <p:tav tm="100000">
                                          <p:val>
                                            <p:strVal val="#ppt_x"/>
                                          </p:val>
                                        </p:tav>
                                      </p:tavLst>
                                    </p:anim>
                                    <p:anim calcmode="lin" valueType="num">
                                      <p:cBhvr>
                                        <p:cTn id="28" dur="2000" fill="hold"/>
                                        <p:tgtEl>
                                          <p:spTgt spid="4">
                                            <p:txEl>
                                              <p:pRg st="1" end="1"/>
                                            </p:txEl>
                                          </p:spTgt>
                                        </p:tgtEl>
                                        <p:attrNameLst>
                                          <p:attrName>ppt_y</p:attrName>
                                        </p:attrNameLst>
                                      </p:cBhvr>
                                      <p:tavLst>
                                        <p:tav tm="0">
                                          <p:val>
                                            <p:strVal val="#ppt_y"/>
                                          </p:val>
                                        </p:tav>
                                        <p:tav tm="100000">
                                          <p:val>
                                            <p:strVal val="#ppt_y"/>
                                          </p:val>
                                        </p:tav>
                                      </p:tavLst>
                                    </p:anim>
                                    <p:animEffect transition="in" filter="fade">
                                      <p:cBhvr>
                                        <p:cTn id="29" dur="2000"/>
                                        <p:tgtEl>
                                          <p:spTgt spid="4">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grpId="0" nodeType="clickEffect">
                                  <p:stCondLst>
                                    <p:cond delay="0"/>
                                  </p:stCondLst>
                                  <p:childTnLst>
                                    <p:set>
                                      <p:cBhvr>
                                        <p:cTn id="33" dur="1" fill="hold">
                                          <p:stCondLst>
                                            <p:cond delay="0"/>
                                          </p:stCondLst>
                                        </p:cTn>
                                        <p:tgtEl>
                                          <p:spTgt spid="4">
                                            <p:txEl>
                                              <p:pRg st="2" end="2"/>
                                            </p:txEl>
                                          </p:spTgt>
                                        </p:tgtEl>
                                        <p:attrNameLst>
                                          <p:attrName>style.visibility</p:attrName>
                                        </p:attrNameLst>
                                      </p:cBhvr>
                                      <p:to>
                                        <p:strVal val="visible"/>
                                      </p:to>
                                    </p:set>
                                    <p:anim calcmode="lin" valueType="num">
                                      <p:cBhvr>
                                        <p:cTn id="34" dur="2000" fill="hold"/>
                                        <p:tgtEl>
                                          <p:spTgt spid="4">
                                            <p:txEl>
                                              <p:pRg st="2" end="2"/>
                                            </p:txEl>
                                          </p:spTgt>
                                        </p:tgtEl>
                                        <p:attrNameLst>
                                          <p:attrName>ppt_w</p:attrName>
                                        </p:attrNameLst>
                                      </p:cBhvr>
                                      <p:tavLst>
                                        <p:tav tm="0">
                                          <p:val>
                                            <p:strVal val="#ppt_w*0.05"/>
                                          </p:val>
                                        </p:tav>
                                        <p:tav tm="100000">
                                          <p:val>
                                            <p:strVal val="#ppt_w"/>
                                          </p:val>
                                        </p:tav>
                                      </p:tavLst>
                                    </p:anim>
                                    <p:anim calcmode="lin" valueType="num">
                                      <p:cBhvr>
                                        <p:cTn id="35" dur="2000" fill="hold"/>
                                        <p:tgtEl>
                                          <p:spTgt spid="4">
                                            <p:txEl>
                                              <p:pRg st="2" end="2"/>
                                            </p:txEl>
                                          </p:spTgt>
                                        </p:tgtEl>
                                        <p:attrNameLst>
                                          <p:attrName>ppt_h</p:attrName>
                                        </p:attrNameLst>
                                      </p:cBhvr>
                                      <p:tavLst>
                                        <p:tav tm="0">
                                          <p:val>
                                            <p:strVal val="#ppt_h"/>
                                          </p:val>
                                        </p:tav>
                                        <p:tav tm="100000">
                                          <p:val>
                                            <p:strVal val="#ppt_h"/>
                                          </p:val>
                                        </p:tav>
                                      </p:tavLst>
                                    </p:anim>
                                    <p:anim calcmode="lin" valueType="num">
                                      <p:cBhvr>
                                        <p:cTn id="36" dur="2000" fill="hold"/>
                                        <p:tgtEl>
                                          <p:spTgt spid="4">
                                            <p:txEl>
                                              <p:pRg st="2" end="2"/>
                                            </p:txEl>
                                          </p:spTgt>
                                        </p:tgtEl>
                                        <p:attrNameLst>
                                          <p:attrName>ppt_x</p:attrName>
                                        </p:attrNameLst>
                                      </p:cBhvr>
                                      <p:tavLst>
                                        <p:tav tm="0">
                                          <p:val>
                                            <p:strVal val="#ppt_x-.2"/>
                                          </p:val>
                                        </p:tav>
                                        <p:tav tm="100000">
                                          <p:val>
                                            <p:strVal val="#ppt_x"/>
                                          </p:val>
                                        </p:tav>
                                      </p:tavLst>
                                    </p:anim>
                                    <p:anim calcmode="lin" valueType="num">
                                      <p:cBhvr>
                                        <p:cTn id="37" dur="2000" fill="hold"/>
                                        <p:tgtEl>
                                          <p:spTgt spid="4">
                                            <p:txEl>
                                              <p:pRg st="2" end="2"/>
                                            </p:txEl>
                                          </p:spTgt>
                                        </p:tgtEl>
                                        <p:attrNameLst>
                                          <p:attrName>ppt_y</p:attrName>
                                        </p:attrNameLst>
                                      </p:cBhvr>
                                      <p:tavLst>
                                        <p:tav tm="0">
                                          <p:val>
                                            <p:strVal val="#ppt_y"/>
                                          </p:val>
                                        </p:tav>
                                        <p:tav tm="100000">
                                          <p:val>
                                            <p:strVal val="#ppt_y"/>
                                          </p:val>
                                        </p:tav>
                                      </p:tavLst>
                                    </p:anim>
                                    <p:animEffect transition="in" filter="fade">
                                      <p:cBhvr>
                                        <p:cTn id="38" dur="2000"/>
                                        <p:tgtEl>
                                          <p:spTgt spid="4">
                                            <p:txEl>
                                              <p:pRg st="2" end="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anim calcmode="lin" valueType="num">
                                      <p:cBhvr>
                                        <p:cTn id="43" dur="2000" fill="hold"/>
                                        <p:tgtEl>
                                          <p:spTgt spid="4">
                                            <p:txEl>
                                              <p:pRg st="3" end="3"/>
                                            </p:txEl>
                                          </p:spTgt>
                                        </p:tgtEl>
                                        <p:attrNameLst>
                                          <p:attrName>ppt_w</p:attrName>
                                        </p:attrNameLst>
                                      </p:cBhvr>
                                      <p:tavLst>
                                        <p:tav tm="0">
                                          <p:val>
                                            <p:strVal val="#ppt_w*0.05"/>
                                          </p:val>
                                        </p:tav>
                                        <p:tav tm="100000">
                                          <p:val>
                                            <p:strVal val="#ppt_w"/>
                                          </p:val>
                                        </p:tav>
                                      </p:tavLst>
                                    </p:anim>
                                    <p:anim calcmode="lin" valueType="num">
                                      <p:cBhvr>
                                        <p:cTn id="44" dur="2000" fill="hold"/>
                                        <p:tgtEl>
                                          <p:spTgt spid="4">
                                            <p:txEl>
                                              <p:pRg st="3" end="3"/>
                                            </p:txEl>
                                          </p:spTgt>
                                        </p:tgtEl>
                                        <p:attrNameLst>
                                          <p:attrName>ppt_h</p:attrName>
                                        </p:attrNameLst>
                                      </p:cBhvr>
                                      <p:tavLst>
                                        <p:tav tm="0">
                                          <p:val>
                                            <p:strVal val="#ppt_h"/>
                                          </p:val>
                                        </p:tav>
                                        <p:tav tm="100000">
                                          <p:val>
                                            <p:strVal val="#ppt_h"/>
                                          </p:val>
                                        </p:tav>
                                      </p:tavLst>
                                    </p:anim>
                                    <p:anim calcmode="lin" valueType="num">
                                      <p:cBhvr>
                                        <p:cTn id="45" dur="2000" fill="hold"/>
                                        <p:tgtEl>
                                          <p:spTgt spid="4">
                                            <p:txEl>
                                              <p:pRg st="3" end="3"/>
                                            </p:txEl>
                                          </p:spTgt>
                                        </p:tgtEl>
                                        <p:attrNameLst>
                                          <p:attrName>ppt_x</p:attrName>
                                        </p:attrNameLst>
                                      </p:cBhvr>
                                      <p:tavLst>
                                        <p:tav tm="0">
                                          <p:val>
                                            <p:strVal val="#ppt_x-.2"/>
                                          </p:val>
                                        </p:tav>
                                        <p:tav tm="100000">
                                          <p:val>
                                            <p:strVal val="#ppt_x"/>
                                          </p:val>
                                        </p:tav>
                                      </p:tavLst>
                                    </p:anim>
                                    <p:anim calcmode="lin" valueType="num">
                                      <p:cBhvr>
                                        <p:cTn id="46" dur="2000" fill="hold"/>
                                        <p:tgtEl>
                                          <p:spTgt spid="4">
                                            <p:txEl>
                                              <p:pRg st="3" end="3"/>
                                            </p:txEl>
                                          </p:spTgt>
                                        </p:tgtEl>
                                        <p:attrNameLst>
                                          <p:attrName>ppt_y</p:attrName>
                                        </p:attrNameLst>
                                      </p:cBhvr>
                                      <p:tavLst>
                                        <p:tav tm="0">
                                          <p:val>
                                            <p:strVal val="#ppt_y"/>
                                          </p:val>
                                        </p:tav>
                                        <p:tav tm="100000">
                                          <p:val>
                                            <p:strVal val="#ppt_y"/>
                                          </p:val>
                                        </p:tav>
                                      </p:tavLst>
                                    </p:anim>
                                    <p:animEffect transition="in" filter="fade">
                                      <p:cBhvr>
                                        <p:cTn id="47" dur="2000"/>
                                        <p:tgtEl>
                                          <p:spTgt spid="4">
                                            <p:txEl>
                                              <p:pRg st="3" end="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4" presetClass="entr" presetSubtype="0" accel="100000" fill="hold" grpId="0" nodeType="clickEffect">
                                  <p:stCondLst>
                                    <p:cond delay="0"/>
                                  </p:stCondLst>
                                  <p:childTnLst>
                                    <p:set>
                                      <p:cBhvr>
                                        <p:cTn id="51" dur="1" fill="hold">
                                          <p:stCondLst>
                                            <p:cond delay="0"/>
                                          </p:stCondLst>
                                        </p:cTn>
                                        <p:tgtEl>
                                          <p:spTgt spid="4">
                                            <p:txEl>
                                              <p:pRg st="4" end="4"/>
                                            </p:txEl>
                                          </p:spTgt>
                                        </p:tgtEl>
                                        <p:attrNameLst>
                                          <p:attrName>style.visibility</p:attrName>
                                        </p:attrNameLst>
                                      </p:cBhvr>
                                      <p:to>
                                        <p:strVal val="visible"/>
                                      </p:to>
                                    </p:set>
                                    <p:anim calcmode="lin" valueType="num">
                                      <p:cBhvr>
                                        <p:cTn id="52" dur="2000" fill="hold"/>
                                        <p:tgtEl>
                                          <p:spTgt spid="4">
                                            <p:txEl>
                                              <p:pRg st="4" end="4"/>
                                            </p:txEl>
                                          </p:spTgt>
                                        </p:tgtEl>
                                        <p:attrNameLst>
                                          <p:attrName>ppt_w</p:attrName>
                                        </p:attrNameLst>
                                      </p:cBhvr>
                                      <p:tavLst>
                                        <p:tav tm="0">
                                          <p:val>
                                            <p:strVal val="#ppt_w*0.05"/>
                                          </p:val>
                                        </p:tav>
                                        <p:tav tm="100000">
                                          <p:val>
                                            <p:strVal val="#ppt_w"/>
                                          </p:val>
                                        </p:tav>
                                      </p:tavLst>
                                    </p:anim>
                                    <p:anim calcmode="lin" valueType="num">
                                      <p:cBhvr>
                                        <p:cTn id="53" dur="2000" fill="hold"/>
                                        <p:tgtEl>
                                          <p:spTgt spid="4">
                                            <p:txEl>
                                              <p:pRg st="4" end="4"/>
                                            </p:txEl>
                                          </p:spTgt>
                                        </p:tgtEl>
                                        <p:attrNameLst>
                                          <p:attrName>ppt_h</p:attrName>
                                        </p:attrNameLst>
                                      </p:cBhvr>
                                      <p:tavLst>
                                        <p:tav tm="0">
                                          <p:val>
                                            <p:strVal val="#ppt_h"/>
                                          </p:val>
                                        </p:tav>
                                        <p:tav tm="100000">
                                          <p:val>
                                            <p:strVal val="#ppt_h"/>
                                          </p:val>
                                        </p:tav>
                                      </p:tavLst>
                                    </p:anim>
                                    <p:anim calcmode="lin" valueType="num">
                                      <p:cBhvr>
                                        <p:cTn id="54" dur="2000" fill="hold"/>
                                        <p:tgtEl>
                                          <p:spTgt spid="4">
                                            <p:txEl>
                                              <p:pRg st="4" end="4"/>
                                            </p:txEl>
                                          </p:spTgt>
                                        </p:tgtEl>
                                        <p:attrNameLst>
                                          <p:attrName>ppt_x</p:attrName>
                                        </p:attrNameLst>
                                      </p:cBhvr>
                                      <p:tavLst>
                                        <p:tav tm="0">
                                          <p:val>
                                            <p:strVal val="#ppt_x-.2"/>
                                          </p:val>
                                        </p:tav>
                                        <p:tav tm="100000">
                                          <p:val>
                                            <p:strVal val="#ppt_x"/>
                                          </p:val>
                                        </p:tav>
                                      </p:tavLst>
                                    </p:anim>
                                    <p:anim calcmode="lin" valueType="num">
                                      <p:cBhvr>
                                        <p:cTn id="55" dur="2000" fill="hold"/>
                                        <p:tgtEl>
                                          <p:spTgt spid="4">
                                            <p:txEl>
                                              <p:pRg st="4" end="4"/>
                                            </p:txEl>
                                          </p:spTgt>
                                        </p:tgtEl>
                                        <p:attrNameLst>
                                          <p:attrName>ppt_y</p:attrName>
                                        </p:attrNameLst>
                                      </p:cBhvr>
                                      <p:tavLst>
                                        <p:tav tm="0">
                                          <p:val>
                                            <p:strVal val="#ppt_y"/>
                                          </p:val>
                                        </p:tav>
                                        <p:tav tm="100000">
                                          <p:val>
                                            <p:strVal val="#ppt_y"/>
                                          </p:val>
                                        </p:tav>
                                      </p:tavLst>
                                    </p:anim>
                                    <p:animEffect transition="in" filter="fade">
                                      <p:cBhvr>
                                        <p:cTn id="56" dur="2000"/>
                                        <p:tgtEl>
                                          <p:spTgt spid="4">
                                            <p:txEl>
                                              <p:pRg st="4" end="4"/>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4" presetClass="entr" presetSubtype="0" accel="100000" fill="hold" grpId="0" nodeType="clickEffect">
                                  <p:stCondLst>
                                    <p:cond delay="0"/>
                                  </p:stCondLst>
                                  <p:childTnLst>
                                    <p:set>
                                      <p:cBhvr>
                                        <p:cTn id="60" dur="1" fill="hold">
                                          <p:stCondLst>
                                            <p:cond delay="0"/>
                                          </p:stCondLst>
                                        </p:cTn>
                                        <p:tgtEl>
                                          <p:spTgt spid="4">
                                            <p:txEl>
                                              <p:pRg st="5" end="5"/>
                                            </p:txEl>
                                          </p:spTgt>
                                        </p:tgtEl>
                                        <p:attrNameLst>
                                          <p:attrName>style.visibility</p:attrName>
                                        </p:attrNameLst>
                                      </p:cBhvr>
                                      <p:to>
                                        <p:strVal val="visible"/>
                                      </p:to>
                                    </p:set>
                                    <p:anim calcmode="lin" valueType="num">
                                      <p:cBhvr>
                                        <p:cTn id="61" dur="2000" fill="hold"/>
                                        <p:tgtEl>
                                          <p:spTgt spid="4">
                                            <p:txEl>
                                              <p:pRg st="5" end="5"/>
                                            </p:txEl>
                                          </p:spTgt>
                                        </p:tgtEl>
                                        <p:attrNameLst>
                                          <p:attrName>ppt_w</p:attrName>
                                        </p:attrNameLst>
                                      </p:cBhvr>
                                      <p:tavLst>
                                        <p:tav tm="0">
                                          <p:val>
                                            <p:strVal val="#ppt_w*0.05"/>
                                          </p:val>
                                        </p:tav>
                                        <p:tav tm="100000">
                                          <p:val>
                                            <p:strVal val="#ppt_w"/>
                                          </p:val>
                                        </p:tav>
                                      </p:tavLst>
                                    </p:anim>
                                    <p:anim calcmode="lin" valueType="num">
                                      <p:cBhvr>
                                        <p:cTn id="62" dur="2000" fill="hold"/>
                                        <p:tgtEl>
                                          <p:spTgt spid="4">
                                            <p:txEl>
                                              <p:pRg st="5" end="5"/>
                                            </p:txEl>
                                          </p:spTgt>
                                        </p:tgtEl>
                                        <p:attrNameLst>
                                          <p:attrName>ppt_h</p:attrName>
                                        </p:attrNameLst>
                                      </p:cBhvr>
                                      <p:tavLst>
                                        <p:tav tm="0">
                                          <p:val>
                                            <p:strVal val="#ppt_h"/>
                                          </p:val>
                                        </p:tav>
                                        <p:tav tm="100000">
                                          <p:val>
                                            <p:strVal val="#ppt_h"/>
                                          </p:val>
                                        </p:tav>
                                      </p:tavLst>
                                    </p:anim>
                                    <p:anim calcmode="lin" valueType="num">
                                      <p:cBhvr>
                                        <p:cTn id="63" dur="2000" fill="hold"/>
                                        <p:tgtEl>
                                          <p:spTgt spid="4">
                                            <p:txEl>
                                              <p:pRg st="5" end="5"/>
                                            </p:txEl>
                                          </p:spTgt>
                                        </p:tgtEl>
                                        <p:attrNameLst>
                                          <p:attrName>ppt_x</p:attrName>
                                        </p:attrNameLst>
                                      </p:cBhvr>
                                      <p:tavLst>
                                        <p:tav tm="0">
                                          <p:val>
                                            <p:strVal val="#ppt_x-.2"/>
                                          </p:val>
                                        </p:tav>
                                        <p:tav tm="100000">
                                          <p:val>
                                            <p:strVal val="#ppt_x"/>
                                          </p:val>
                                        </p:tav>
                                      </p:tavLst>
                                    </p:anim>
                                    <p:anim calcmode="lin" valueType="num">
                                      <p:cBhvr>
                                        <p:cTn id="64" dur="2000" fill="hold"/>
                                        <p:tgtEl>
                                          <p:spTgt spid="4">
                                            <p:txEl>
                                              <p:pRg st="5" end="5"/>
                                            </p:txEl>
                                          </p:spTgt>
                                        </p:tgtEl>
                                        <p:attrNameLst>
                                          <p:attrName>ppt_y</p:attrName>
                                        </p:attrNameLst>
                                      </p:cBhvr>
                                      <p:tavLst>
                                        <p:tav tm="0">
                                          <p:val>
                                            <p:strVal val="#ppt_y"/>
                                          </p:val>
                                        </p:tav>
                                        <p:tav tm="100000">
                                          <p:val>
                                            <p:strVal val="#ppt_y"/>
                                          </p:val>
                                        </p:tav>
                                      </p:tavLst>
                                    </p:anim>
                                    <p:animEffect transition="in" filter="fade">
                                      <p:cBhvr>
                                        <p:cTn id="65"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Read the  given conditions and chose the best options</a:t>
            </a:r>
            <a:r>
              <a:rPr lang="en-US" dirty="0" smtClean="0"/>
              <a:t>	</a:t>
            </a:r>
            <a:endParaRPr lang="en-US" dirty="0"/>
          </a:p>
        </p:txBody>
      </p:sp>
      <p:sp>
        <p:nvSpPr>
          <p:cNvPr id="3" name="Content Placeholder 2"/>
          <p:cNvSpPr>
            <a:spLocks noGrp="1"/>
          </p:cNvSpPr>
          <p:nvPr>
            <p:ph idx="1"/>
          </p:nvPr>
        </p:nvSpPr>
        <p:spPr>
          <a:xfrm>
            <a:off x="457200" y="1600200"/>
            <a:ext cx="8229600" cy="4495800"/>
          </a:xfrm>
        </p:spPr>
        <p:txBody>
          <a:bodyPr>
            <a:normAutofit fontScale="92500" lnSpcReduction="20000"/>
          </a:bodyPr>
          <a:lstStyle/>
          <a:p>
            <a:pPr>
              <a:buNone/>
            </a:pPr>
            <a:r>
              <a:rPr lang="en-US" sz="2800" dirty="0" smtClean="0"/>
              <a:t>	1. A student has got  admission and also got $20,000 (Scholarship ) per annum by the  same University.</a:t>
            </a:r>
          </a:p>
          <a:p>
            <a:pPr lvl="1">
              <a:buNone/>
            </a:pPr>
            <a:r>
              <a:rPr lang="en-US" sz="2400" b="1" dirty="0" smtClean="0"/>
              <a:t>         	</a:t>
            </a:r>
            <a:r>
              <a:rPr lang="en-US" sz="2400" dirty="0" smtClean="0"/>
              <a:t> 	a. Institutional scholarship 					b. Private Sector Scholarship </a:t>
            </a:r>
          </a:p>
          <a:p>
            <a:pPr lvl="1">
              <a:buNone/>
            </a:pPr>
            <a:r>
              <a:rPr lang="en-US" sz="2400" dirty="0" smtClean="0"/>
              <a:t>				c. Full Time Scholarship</a:t>
            </a:r>
          </a:p>
          <a:p>
            <a:pPr lvl="1">
              <a:buNone/>
            </a:pPr>
            <a:r>
              <a:rPr lang="en-US" sz="2400" dirty="0" smtClean="0"/>
              <a:t>				d</a:t>
            </a:r>
            <a:r>
              <a:rPr lang="en-US" sz="2400" smtClean="0"/>
              <a:t>. All </a:t>
            </a:r>
            <a:r>
              <a:rPr lang="en-US" sz="2400" dirty="0" smtClean="0"/>
              <a:t>of Above</a:t>
            </a:r>
          </a:p>
          <a:p>
            <a:pPr lvl="1">
              <a:buNone/>
            </a:pPr>
            <a:endParaRPr lang="en-US" sz="2400" dirty="0" smtClean="0"/>
          </a:p>
          <a:p>
            <a:pPr lvl="1">
              <a:buNone/>
            </a:pPr>
            <a:r>
              <a:rPr lang="en-US" sz="2400" dirty="0" smtClean="0"/>
              <a:t>2.A Student has got admission and also got $60,000 by cash  </a:t>
            </a:r>
            <a:r>
              <a:rPr lang="en-US" sz="2400" smtClean="0"/>
              <a:t>in Kent State </a:t>
            </a:r>
            <a:r>
              <a:rPr lang="en-US" sz="2400" dirty="0" smtClean="0"/>
              <a:t>University . </a:t>
            </a:r>
          </a:p>
          <a:p>
            <a:pPr lvl="1">
              <a:buNone/>
            </a:pPr>
            <a:r>
              <a:rPr lang="en-US" sz="2400" dirty="0" smtClean="0"/>
              <a:t>				</a:t>
            </a:r>
            <a:r>
              <a:rPr lang="en-US" sz="2400" i="1" dirty="0" smtClean="0"/>
              <a:t>a. Fellowship </a:t>
            </a:r>
          </a:p>
          <a:p>
            <a:pPr lvl="1">
              <a:buNone/>
            </a:pPr>
            <a:r>
              <a:rPr lang="en-US" sz="2400" i="1" dirty="0" smtClean="0"/>
              <a:t>				b. Scholarship  </a:t>
            </a:r>
          </a:p>
          <a:p>
            <a:pPr lvl="1">
              <a:buNone/>
            </a:pPr>
            <a:r>
              <a:rPr lang="en-US" sz="2400" i="1" dirty="0" smtClean="0"/>
              <a:t>				c. Grant</a:t>
            </a:r>
          </a:p>
          <a:p>
            <a:pPr lvl="1">
              <a:buNone/>
            </a:pPr>
            <a:r>
              <a:rPr lang="en-US" sz="2400" i="1" dirty="0" smtClean="0"/>
              <a:t>				d. All of above  </a:t>
            </a:r>
          </a:p>
          <a:p>
            <a:pPr lvl="1">
              <a:buNone/>
            </a:pPr>
            <a:endParaRPr lang="en-US" sz="2400" dirty="0" smtClean="0"/>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sz="2800" dirty="0" smtClean="0"/>
              <a:t>3. A  Research team has got $24,500 funds on the basis of their research proposal on wild animal.  </a:t>
            </a:r>
          </a:p>
          <a:p>
            <a:pPr lvl="1">
              <a:buNone/>
            </a:pPr>
            <a:r>
              <a:rPr lang="en-US" sz="2400" b="1" dirty="0" smtClean="0"/>
              <a:t>    		</a:t>
            </a:r>
            <a:r>
              <a:rPr lang="en-US" sz="2400" dirty="0" smtClean="0"/>
              <a:t> 		</a:t>
            </a:r>
            <a:r>
              <a:rPr lang="en-US" sz="2400" i="1" dirty="0" smtClean="0"/>
              <a:t>a. Fellowship </a:t>
            </a:r>
          </a:p>
          <a:p>
            <a:pPr lvl="1">
              <a:buNone/>
            </a:pPr>
            <a:r>
              <a:rPr lang="en-US" sz="2400" i="1" dirty="0" smtClean="0"/>
              <a:t>				b. Scholarship </a:t>
            </a:r>
          </a:p>
          <a:p>
            <a:pPr lvl="1">
              <a:buNone/>
            </a:pPr>
            <a:r>
              <a:rPr lang="en-US" sz="2400" i="1" dirty="0" smtClean="0"/>
              <a:t>				c. Assistantship </a:t>
            </a:r>
          </a:p>
          <a:p>
            <a:pPr lvl="1">
              <a:buNone/>
            </a:pPr>
            <a:r>
              <a:rPr lang="en-US" sz="2400" i="1" dirty="0" smtClean="0"/>
              <a:t>				d. Grant</a:t>
            </a:r>
          </a:p>
          <a:p>
            <a:pPr lvl="1">
              <a:buNone/>
            </a:pPr>
            <a:endParaRPr lang="en-US" sz="2400" dirty="0" smtClean="0"/>
          </a:p>
          <a:p>
            <a:pPr lvl="1">
              <a:buNone/>
            </a:pPr>
            <a:r>
              <a:rPr lang="en-US" sz="2400" dirty="0" smtClean="0"/>
              <a:t>4 . A Student has got admission with $ 40,000 funds  per annum on quarterly basis from East Tennessee State University . </a:t>
            </a:r>
          </a:p>
          <a:p>
            <a:pPr lvl="1">
              <a:buNone/>
            </a:pPr>
            <a:r>
              <a:rPr lang="en-US" sz="2400" dirty="0" smtClean="0"/>
              <a:t>	</a:t>
            </a:r>
            <a:r>
              <a:rPr lang="en-US" sz="2400" b="1" dirty="0" smtClean="0"/>
              <a:t>		 </a:t>
            </a:r>
            <a:r>
              <a:rPr lang="en-US" sz="2400" dirty="0" smtClean="0"/>
              <a:t>	</a:t>
            </a:r>
            <a:r>
              <a:rPr lang="en-US" sz="2400" i="1" dirty="0" smtClean="0"/>
              <a:t>a.  Fellowship </a:t>
            </a:r>
          </a:p>
          <a:p>
            <a:pPr lvl="1">
              <a:buNone/>
            </a:pPr>
            <a:r>
              <a:rPr lang="en-US" sz="2400" i="1" dirty="0" smtClean="0"/>
              <a:t>				b.  Assistantship </a:t>
            </a:r>
          </a:p>
          <a:p>
            <a:pPr lvl="1">
              <a:buNone/>
            </a:pPr>
            <a:r>
              <a:rPr lang="en-US" sz="2400" i="1" dirty="0" smtClean="0"/>
              <a:t>				c.  Stipend</a:t>
            </a:r>
          </a:p>
          <a:p>
            <a:pPr lvl="1">
              <a:buNone/>
            </a:pPr>
            <a:r>
              <a:rPr lang="en-US" sz="2400" i="1" dirty="0" smtClean="0"/>
              <a:t>				d. Grant</a:t>
            </a:r>
          </a:p>
          <a:p>
            <a:pPr lvl="1">
              <a:buNone/>
            </a:pPr>
            <a:r>
              <a:rPr lang="en-US" sz="2400" i="1" dirty="0" smtClean="0"/>
              <a:t>				</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2655</TotalTime>
  <Words>1636</Words>
  <Application>Microsoft Office PowerPoint</Application>
  <PresentationFormat>On-screen Show (4:3)</PresentationFormat>
  <Paragraphs>403</Paragraphs>
  <Slides>59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59</vt:i4>
      </vt:variant>
    </vt:vector>
  </HeadingPairs>
  <TitlesOfParts>
    <vt:vector size="64" baseType="lpstr">
      <vt:lpstr>Arial</vt:lpstr>
      <vt:lpstr>Arial Black</vt:lpstr>
      <vt:lpstr>Calibri</vt:lpstr>
      <vt:lpstr>Gotham Narrow Book</vt:lpstr>
      <vt:lpstr>Office Theme</vt:lpstr>
      <vt:lpstr>Who is a Counselor ? </vt:lpstr>
      <vt:lpstr>Cycle  of Counselling </vt:lpstr>
      <vt:lpstr>Funding</vt:lpstr>
      <vt:lpstr>Scholarships and Institutional Funding FOR NEPALESE STUDENTS</vt:lpstr>
      <vt:lpstr>What is Funds </vt:lpstr>
      <vt:lpstr>Type of Funding</vt:lpstr>
      <vt:lpstr>WHY SCHOLARSHIP/FUNDING</vt:lpstr>
      <vt:lpstr>Read the  given conditions and chose the best options </vt:lpstr>
      <vt:lpstr>Cont..</vt:lpstr>
      <vt:lpstr>Cont…</vt:lpstr>
      <vt:lpstr>Cont..</vt:lpstr>
      <vt:lpstr>Cont..</vt:lpstr>
      <vt:lpstr>Cont..</vt:lpstr>
      <vt:lpstr>Cont.. </vt:lpstr>
      <vt:lpstr>Cont..</vt:lpstr>
      <vt:lpstr>Cont….</vt:lpstr>
      <vt:lpstr>Cont…</vt:lpstr>
      <vt:lpstr>Cont..</vt:lpstr>
      <vt:lpstr>Cont..</vt:lpstr>
      <vt:lpstr>OBJECTIVES</vt:lpstr>
      <vt:lpstr>What is a Scholarship? A scholarship is an award of financial aid for a student to further their education. Scholarships are awarded based upon various criteria, which usually reflect the values and purposes of the donor or founder of the award. Scholarship money is not required to be repaid.</vt:lpstr>
      <vt:lpstr>Types of Scholarship</vt:lpstr>
      <vt:lpstr>What is a Grant? Grants are non-repayable funds or products disbursed by one party (grant makers), often a government department, corporation, foundation or trust, to a recipient, often (but not always) a nonprofit entity, educational institution, business or an individual. In order to receive a grant, some form of "Grant Writing" often referred to as either a proposal or an application is required.</vt:lpstr>
      <vt:lpstr>Cont….</vt:lpstr>
      <vt:lpstr>What is a Fellowship?</vt:lpstr>
      <vt:lpstr>What is a Stipend?</vt:lpstr>
      <vt:lpstr>  What is an Assistantship?  An assistantship is a form of financial assistance provided to graduate students through part-time academic employment. Assistants are paid a stipend and/or receive tuition remission (free tuition) in exchange for tasks they perform for a faculty member, the department, or the college. Teaching assistantships provide aid in exchange for teaching activities, such as assisting a professor by conducting lab or study groups, preparing lectures, and grading.</vt:lpstr>
      <vt:lpstr>Assistantship …cont…</vt:lpstr>
      <vt:lpstr>Sample I20 with Assistantship </vt:lpstr>
      <vt:lpstr>Types of Assistantships </vt:lpstr>
      <vt:lpstr>Sample I20 with GA</vt:lpstr>
      <vt:lpstr>Procedure to apply for fund support</vt:lpstr>
      <vt:lpstr>How to get Assistantships</vt:lpstr>
      <vt:lpstr>Test for Funding  </vt:lpstr>
      <vt:lpstr>Common App</vt:lpstr>
      <vt:lpstr>Common App</vt:lpstr>
      <vt:lpstr>GOVERNMENT SCHOLARSHIPS: for Nepalese Students</vt:lpstr>
      <vt:lpstr>Countries providing Scholarships</vt:lpstr>
      <vt:lpstr>QUICK GLIMPSE</vt:lpstr>
      <vt:lpstr>PowerPoint Presentation</vt:lpstr>
      <vt:lpstr>Fulbright Student Scholarship Program</vt:lpstr>
      <vt:lpstr>Fulbright Student Scholarship Program</vt:lpstr>
      <vt:lpstr>Eligibility for Fulbright </vt:lpstr>
      <vt:lpstr>PowerPoint Presentation</vt:lpstr>
      <vt:lpstr>Fulbright Master’s Program Grantees 2019-2020 </vt:lpstr>
      <vt:lpstr>Fulbright Master’s Program Grantees 2020-2021 </vt:lpstr>
      <vt:lpstr>Erasmus Mundus Scholarships for International Students</vt:lpstr>
      <vt:lpstr>Erasmus Mundus Scholarships for International Students</vt:lpstr>
      <vt:lpstr>Australia Awards Scholarships</vt:lpstr>
      <vt:lpstr>Australia Awards Scholarships</vt:lpstr>
      <vt:lpstr>Cont..</vt:lpstr>
      <vt:lpstr> DAAD SCHOLARSHIP IN GERMANY Deutscher Akademischer Austauschdienst German Academic Exchange Service  </vt:lpstr>
      <vt:lpstr>DAAD SCHOLARSHIP IN GERMANY </vt:lpstr>
      <vt:lpstr>Cont..</vt:lpstr>
      <vt:lpstr>Japanese Government (Monbukagakusho MEXT) Scholarship </vt:lpstr>
      <vt:lpstr>Other Popular Scholarship in Japan for 2024 </vt:lpstr>
      <vt:lpstr>Self evaluation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SCHOLARSHIPS FOR NEPALESE STUDENTS</dc:title>
  <dc:creator>ratna</dc:creator>
  <cp:lastModifiedBy>DELL</cp:lastModifiedBy>
  <cp:revision>416</cp:revision>
  <dcterms:created xsi:type="dcterms:W3CDTF">2006-08-16T00:00:00Z</dcterms:created>
  <dcterms:modified xsi:type="dcterms:W3CDTF">2025-02-21T05:09:59Z</dcterms:modified>
</cp:coreProperties>
</file>