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5" r:id="rId40"/>
    <p:sldId id="29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50AFF-528A-4E4E-8EBF-024F48E54C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6C7BD7-6443-4C93-8A40-C3F84FCC4E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48E2E9-51B2-4141-967B-D1F8E1C70114}"/>
              </a:ext>
            </a:extLst>
          </p:cNvPr>
          <p:cNvSpPr>
            <a:spLocks noGrp="1"/>
          </p:cNvSpPr>
          <p:nvPr>
            <p:ph type="dt" sz="half" idx="10"/>
          </p:nvPr>
        </p:nvSpPr>
        <p:spPr/>
        <p:txBody>
          <a:bodyPr/>
          <a:lstStyle/>
          <a:p>
            <a:fld id="{E00A9BEF-FA44-47B3-A148-50D0BB6F57BD}" type="datetimeFigureOut">
              <a:rPr lang="en-IN" smtClean="0"/>
              <a:t>26-12-2021</a:t>
            </a:fld>
            <a:endParaRPr lang="en-IN"/>
          </a:p>
        </p:txBody>
      </p:sp>
      <p:sp>
        <p:nvSpPr>
          <p:cNvPr id="5" name="Footer Placeholder 4">
            <a:extLst>
              <a:ext uri="{FF2B5EF4-FFF2-40B4-BE49-F238E27FC236}">
                <a16:creationId xmlns:a16="http://schemas.microsoft.com/office/drawing/2014/main" id="{96DF73B9-D0C0-4426-8F03-A40146B088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365923-6446-4DB1-80FE-ED6C70C0C178}"/>
              </a:ext>
            </a:extLst>
          </p:cNvPr>
          <p:cNvSpPr>
            <a:spLocks noGrp="1"/>
          </p:cNvSpPr>
          <p:nvPr>
            <p:ph type="sldNum" sz="quarter" idx="12"/>
          </p:nvPr>
        </p:nvSpPr>
        <p:spPr/>
        <p:txBody>
          <a:bodyPr/>
          <a:lstStyle/>
          <a:p>
            <a:fld id="{3A7CC373-4CF2-48F3-87E0-6B87C287E6DB}" type="slidenum">
              <a:rPr lang="en-IN" smtClean="0"/>
              <a:t>‹#›</a:t>
            </a:fld>
            <a:endParaRPr lang="en-IN"/>
          </a:p>
        </p:txBody>
      </p:sp>
    </p:spTree>
    <p:extLst>
      <p:ext uri="{BB962C8B-B14F-4D97-AF65-F5344CB8AC3E}">
        <p14:creationId xmlns:p14="http://schemas.microsoft.com/office/powerpoint/2010/main" val="826409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CB-1E20-451A-89D0-17FC7038C2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32AEF9-D66A-4B40-8342-BA5CF5036C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5D89E5-71CC-4292-987A-1F489D4CA68D}"/>
              </a:ext>
            </a:extLst>
          </p:cNvPr>
          <p:cNvSpPr>
            <a:spLocks noGrp="1"/>
          </p:cNvSpPr>
          <p:nvPr>
            <p:ph type="dt" sz="half" idx="10"/>
          </p:nvPr>
        </p:nvSpPr>
        <p:spPr/>
        <p:txBody>
          <a:bodyPr/>
          <a:lstStyle/>
          <a:p>
            <a:fld id="{E00A9BEF-FA44-47B3-A148-50D0BB6F57BD}" type="datetimeFigureOut">
              <a:rPr lang="en-IN" smtClean="0"/>
              <a:t>26-12-2021</a:t>
            </a:fld>
            <a:endParaRPr lang="en-IN"/>
          </a:p>
        </p:txBody>
      </p:sp>
      <p:sp>
        <p:nvSpPr>
          <p:cNvPr id="5" name="Footer Placeholder 4">
            <a:extLst>
              <a:ext uri="{FF2B5EF4-FFF2-40B4-BE49-F238E27FC236}">
                <a16:creationId xmlns:a16="http://schemas.microsoft.com/office/drawing/2014/main" id="{439E2754-F89E-4132-A6A1-69D54AA1BC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300FBC-74F2-49B9-B17F-420D61BCDB26}"/>
              </a:ext>
            </a:extLst>
          </p:cNvPr>
          <p:cNvSpPr>
            <a:spLocks noGrp="1"/>
          </p:cNvSpPr>
          <p:nvPr>
            <p:ph type="sldNum" sz="quarter" idx="12"/>
          </p:nvPr>
        </p:nvSpPr>
        <p:spPr/>
        <p:txBody>
          <a:bodyPr/>
          <a:lstStyle/>
          <a:p>
            <a:fld id="{3A7CC373-4CF2-48F3-87E0-6B87C287E6DB}" type="slidenum">
              <a:rPr lang="en-IN" smtClean="0"/>
              <a:t>‹#›</a:t>
            </a:fld>
            <a:endParaRPr lang="en-IN"/>
          </a:p>
        </p:txBody>
      </p:sp>
    </p:spTree>
    <p:extLst>
      <p:ext uri="{BB962C8B-B14F-4D97-AF65-F5344CB8AC3E}">
        <p14:creationId xmlns:p14="http://schemas.microsoft.com/office/powerpoint/2010/main" val="4033141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7AF915-775E-4B5B-9AF5-DCDF3FE9AF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0EBC07-9499-4CCE-BF78-978A249EA5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0E700A-9D0C-4C6D-9481-9A93B7F42171}"/>
              </a:ext>
            </a:extLst>
          </p:cNvPr>
          <p:cNvSpPr>
            <a:spLocks noGrp="1"/>
          </p:cNvSpPr>
          <p:nvPr>
            <p:ph type="dt" sz="half" idx="10"/>
          </p:nvPr>
        </p:nvSpPr>
        <p:spPr/>
        <p:txBody>
          <a:bodyPr/>
          <a:lstStyle/>
          <a:p>
            <a:fld id="{E00A9BEF-FA44-47B3-A148-50D0BB6F57BD}" type="datetimeFigureOut">
              <a:rPr lang="en-IN" smtClean="0"/>
              <a:t>26-12-2021</a:t>
            </a:fld>
            <a:endParaRPr lang="en-IN"/>
          </a:p>
        </p:txBody>
      </p:sp>
      <p:sp>
        <p:nvSpPr>
          <p:cNvPr id="5" name="Footer Placeholder 4">
            <a:extLst>
              <a:ext uri="{FF2B5EF4-FFF2-40B4-BE49-F238E27FC236}">
                <a16:creationId xmlns:a16="http://schemas.microsoft.com/office/drawing/2014/main" id="{015BBE4E-69F1-4AF8-9A2B-D5C0E9F25F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99C124-BF96-4135-B056-5A17C1A34927}"/>
              </a:ext>
            </a:extLst>
          </p:cNvPr>
          <p:cNvSpPr>
            <a:spLocks noGrp="1"/>
          </p:cNvSpPr>
          <p:nvPr>
            <p:ph type="sldNum" sz="quarter" idx="12"/>
          </p:nvPr>
        </p:nvSpPr>
        <p:spPr/>
        <p:txBody>
          <a:bodyPr/>
          <a:lstStyle/>
          <a:p>
            <a:fld id="{3A7CC373-4CF2-48F3-87E0-6B87C287E6DB}" type="slidenum">
              <a:rPr lang="en-IN" smtClean="0"/>
              <a:t>‹#›</a:t>
            </a:fld>
            <a:endParaRPr lang="en-IN"/>
          </a:p>
        </p:txBody>
      </p:sp>
    </p:spTree>
    <p:extLst>
      <p:ext uri="{BB962C8B-B14F-4D97-AF65-F5344CB8AC3E}">
        <p14:creationId xmlns:p14="http://schemas.microsoft.com/office/powerpoint/2010/main" val="1498254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955A-768E-4C81-956A-3C335AA42F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9B67ED-A632-4F01-A419-777D8D0422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272D46-6478-43B5-B838-25538647580F}"/>
              </a:ext>
            </a:extLst>
          </p:cNvPr>
          <p:cNvSpPr>
            <a:spLocks noGrp="1"/>
          </p:cNvSpPr>
          <p:nvPr>
            <p:ph type="dt" sz="half" idx="10"/>
          </p:nvPr>
        </p:nvSpPr>
        <p:spPr/>
        <p:txBody>
          <a:bodyPr/>
          <a:lstStyle/>
          <a:p>
            <a:fld id="{E00A9BEF-FA44-47B3-A148-50D0BB6F57BD}" type="datetimeFigureOut">
              <a:rPr lang="en-IN" smtClean="0"/>
              <a:t>26-12-2021</a:t>
            </a:fld>
            <a:endParaRPr lang="en-IN"/>
          </a:p>
        </p:txBody>
      </p:sp>
      <p:sp>
        <p:nvSpPr>
          <p:cNvPr id="5" name="Footer Placeholder 4">
            <a:extLst>
              <a:ext uri="{FF2B5EF4-FFF2-40B4-BE49-F238E27FC236}">
                <a16:creationId xmlns:a16="http://schemas.microsoft.com/office/drawing/2014/main" id="{269C2BD9-4468-4826-86D6-A09E62D513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64ACC6-5A22-479C-964A-734ACF9FDADF}"/>
              </a:ext>
            </a:extLst>
          </p:cNvPr>
          <p:cNvSpPr>
            <a:spLocks noGrp="1"/>
          </p:cNvSpPr>
          <p:nvPr>
            <p:ph type="sldNum" sz="quarter" idx="12"/>
          </p:nvPr>
        </p:nvSpPr>
        <p:spPr/>
        <p:txBody>
          <a:bodyPr/>
          <a:lstStyle/>
          <a:p>
            <a:fld id="{3A7CC373-4CF2-48F3-87E0-6B87C287E6DB}" type="slidenum">
              <a:rPr lang="en-IN" smtClean="0"/>
              <a:t>‹#›</a:t>
            </a:fld>
            <a:endParaRPr lang="en-IN"/>
          </a:p>
        </p:txBody>
      </p:sp>
    </p:spTree>
    <p:extLst>
      <p:ext uri="{BB962C8B-B14F-4D97-AF65-F5344CB8AC3E}">
        <p14:creationId xmlns:p14="http://schemas.microsoft.com/office/powerpoint/2010/main" val="3373896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BB9D-47A7-424E-9FE4-7792EAA6B5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A331A9-F72C-4D52-9C14-6C4A9613A2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A6598E-C17D-44DF-8B33-50011BA366C4}"/>
              </a:ext>
            </a:extLst>
          </p:cNvPr>
          <p:cNvSpPr>
            <a:spLocks noGrp="1"/>
          </p:cNvSpPr>
          <p:nvPr>
            <p:ph type="dt" sz="half" idx="10"/>
          </p:nvPr>
        </p:nvSpPr>
        <p:spPr/>
        <p:txBody>
          <a:bodyPr/>
          <a:lstStyle/>
          <a:p>
            <a:fld id="{E00A9BEF-FA44-47B3-A148-50D0BB6F57BD}" type="datetimeFigureOut">
              <a:rPr lang="en-IN" smtClean="0"/>
              <a:t>26-12-2021</a:t>
            </a:fld>
            <a:endParaRPr lang="en-IN"/>
          </a:p>
        </p:txBody>
      </p:sp>
      <p:sp>
        <p:nvSpPr>
          <p:cNvPr id="5" name="Footer Placeholder 4">
            <a:extLst>
              <a:ext uri="{FF2B5EF4-FFF2-40B4-BE49-F238E27FC236}">
                <a16:creationId xmlns:a16="http://schemas.microsoft.com/office/drawing/2014/main" id="{84DF6740-BF68-44EE-847C-BEEA9A84CA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D86C90-2383-46D0-B72F-27E5E271E3ED}"/>
              </a:ext>
            </a:extLst>
          </p:cNvPr>
          <p:cNvSpPr>
            <a:spLocks noGrp="1"/>
          </p:cNvSpPr>
          <p:nvPr>
            <p:ph type="sldNum" sz="quarter" idx="12"/>
          </p:nvPr>
        </p:nvSpPr>
        <p:spPr/>
        <p:txBody>
          <a:bodyPr/>
          <a:lstStyle/>
          <a:p>
            <a:fld id="{3A7CC373-4CF2-48F3-87E0-6B87C287E6DB}" type="slidenum">
              <a:rPr lang="en-IN" smtClean="0"/>
              <a:t>‹#›</a:t>
            </a:fld>
            <a:endParaRPr lang="en-IN"/>
          </a:p>
        </p:txBody>
      </p:sp>
    </p:spTree>
    <p:extLst>
      <p:ext uri="{BB962C8B-B14F-4D97-AF65-F5344CB8AC3E}">
        <p14:creationId xmlns:p14="http://schemas.microsoft.com/office/powerpoint/2010/main" val="1318992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13946-D426-49DE-B0FC-514C00058D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34BCE1-CFDE-4F85-B559-C99BE849D1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162F45-DCEA-46BA-9DE4-275080737C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E2043A-AF78-4D42-87BE-EC325C040A54}"/>
              </a:ext>
            </a:extLst>
          </p:cNvPr>
          <p:cNvSpPr>
            <a:spLocks noGrp="1"/>
          </p:cNvSpPr>
          <p:nvPr>
            <p:ph type="dt" sz="half" idx="10"/>
          </p:nvPr>
        </p:nvSpPr>
        <p:spPr/>
        <p:txBody>
          <a:bodyPr/>
          <a:lstStyle/>
          <a:p>
            <a:fld id="{E00A9BEF-FA44-47B3-A148-50D0BB6F57BD}" type="datetimeFigureOut">
              <a:rPr lang="en-IN" smtClean="0"/>
              <a:t>26-12-2021</a:t>
            </a:fld>
            <a:endParaRPr lang="en-IN"/>
          </a:p>
        </p:txBody>
      </p:sp>
      <p:sp>
        <p:nvSpPr>
          <p:cNvPr id="6" name="Footer Placeholder 5">
            <a:extLst>
              <a:ext uri="{FF2B5EF4-FFF2-40B4-BE49-F238E27FC236}">
                <a16:creationId xmlns:a16="http://schemas.microsoft.com/office/drawing/2014/main" id="{2BDB5F1D-92FB-45C0-887C-3D79760138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DE1B99-633E-47BB-BED4-9D9BF37F4112}"/>
              </a:ext>
            </a:extLst>
          </p:cNvPr>
          <p:cNvSpPr>
            <a:spLocks noGrp="1"/>
          </p:cNvSpPr>
          <p:nvPr>
            <p:ph type="sldNum" sz="quarter" idx="12"/>
          </p:nvPr>
        </p:nvSpPr>
        <p:spPr/>
        <p:txBody>
          <a:bodyPr/>
          <a:lstStyle/>
          <a:p>
            <a:fld id="{3A7CC373-4CF2-48F3-87E0-6B87C287E6DB}" type="slidenum">
              <a:rPr lang="en-IN" smtClean="0"/>
              <a:t>‹#›</a:t>
            </a:fld>
            <a:endParaRPr lang="en-IN"/>
          </a:p>
        </p:txBody>
      </p:sp>
    </p:spTree>
    <p:extLst>
      <p:ext uri="{BB962C8B-B14F-4D97-AF65-F5344CB8AC3E}">
        <p14:creationId xmlns:p14="http://schemas.microsoft.com/office/powerpoint/2010/main" val="1141975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56AFC-AA92-465E-8B7A-0B75E49818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A2905B-0959-4607-9B2D-2B3ACDAE0A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E36CF2-731D-4EA4-8147-3051926C06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8E79FE-7A7F-4936-AC15-D4B87B0213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BE4DB9-3A41-42E5-8B49-924ABBF327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E8FC1A-E991-4D11-8928-E1B47D3C4B56}"/>
              </a:ext>
            </a:extLst>
          </p:cNvPr>
          <p:cNvSpPr>
            <a:spLocks noGrp="1"/>
          </p:cNvSpPr>
          <p:nvPr>
            <p:ph type="dt" sz="half" idx="10"/>
          </p:nvPr>
        </p:nvSpPr>
        <p:spPr/>
        <p:txBody>
          <a:bodyPr/>
          <a:lstStyle/>
          <a:p>
            <a:fld id="{E00A9BEF-FA44-47B3-A148-50D0BB6F57BD}" type="datetimeFigureOut">
              <a:rPr lang="en-IN" smtClean="0"/>
              <a:t>26-12-2021</a:t>
            </a:fld>
            <a:endParaRPr lang="en-IN"/>
          </a:p>
        </p:txBody>
      </p:sp>
      <p:sp>
        <p:nvSpPr>
          <p:cNvPr id="8" name="Footer Placeholder 7">
            <a:extLst>
              <a:ext uri="{FF2B5EF4-FFF2-40B4-BE49-F238E27FC236}">
                <a16:creationId xmlns:a16="http://schemas.microsoft.com/office/drawing/2014/main" id="{FE0CCAA6-C530-4974-9FE1-EF41B623AE8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A18F8B-60DA-4AE3-9085-FFD126E801E2}"/>
              </a:ext>
            </a:extLst>
          </p:cNvPr>
          <p:cNvSpPr>
            <a:spLocks noGrp="1"/>
          </p:cNvSpPr>
          <p:nvPr>
            <p:ph type="sldNum" sz="quarter" idx="12"/>
          </p:nvPr>
        </p:nvSpPr>
        <p:spPr/>
        <p:txBody>
          <a:bodyPr/>
          <a:lstStyle/>
          <a:p>
            <a:fld id="{3A7CC373-4CF2-48F3-87E0-6B87C287E6DB}" type="slidenum">
              <a:rPr lang="en-IN" smtClean="0"/>
              <a:t>‹#›</a:t>
            </a:fld>
            <a:endParaRPr lang="en-IN"/>
          </a:p>
        </p:txBody>
      </p:sp>
    </p:spTree>
    <p:extLst>
      <p:ext uri="{BB962C8B-B14F-4D97-AF65-F5344CB8AC3E}">
        <p14:creationId xmlns:p14="http://schemas.microsoft.com/office/powerpoint/2010/main" val="169589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7744-FE7B-4E00-B79F-FD2CBA38B0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9DBF7D-ADBD-42E4-9991-25890F2A57A2}"/>
              </a:ext>
            </a:extLst>
          </p:cNvPr>
          <p:cNvSpPr>
            <a:spLocks noGrp="1"/>
          </p:cNvSpPr>
          <p:nvPr>
            <p:ph type="dt" sz="half" idx="10"/>
          </p:nvPr>
        </p:nvSpPr>
        <p:spPr/>
        <p:txBody>
          <a:bodyPr/>
          <a:lstStyle/>
          <a:p>
            <a:fld id="{E00A9BEF-FA44-47B3-A148-50D0BB6F57BD}" type="datetimeFigureOut">
              <a:rPr lang="en-IN" smtClean="0"/>
              <a:t>26-12-2021</a:t>
            </a:fld>
            <a:endParaRPr lang="en-IN"/>
          </a:p>
        </p:txBody>
      </p:sp>
      <p:sp>
        <p:nvSpPr>
          <p:cNvPr id="4" name="Footer Placeholder 3">
            <a:extLst>
              <a:ext uri="{FF2B5EF4-FFF2-40B4-BE49-F238E27FC236}">
                <a16:creationId xmlns:a16="http://schemas.microsoft.com/office/drawing/2014/main" id="{E910BF72-AE52-4DC0-B320-C0E6B78903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A61D2C-46ED-472E-8F49-85BF3AE1E8E7}"/>
              </a:ext>
            </a:extLst>
          </p:cNvPr>
          <p:cNvSpPr>
            <a:spLocks noGrp="1"/>
          </p:cNvSpPr>
          <p:nvPr>
            <p:ph type="sldNum" sz="quarter" idx="12"/>
          </p:nvPr>
        </p:nvSpPr>
        <p:spPr/>
        <p:txBody>
          <a:bodyPr/>
          <a:lstStyle/>
          <a:p>
            <a:fld id="{3A7CC373-4CF2-48F3-87E0-6B87C287E6DB}" type="slidenum">
              <a:rPr lang="en-IN" smtClean="0"/>
              <a:t>‹#›</a:t>
            </a:fld>
            <a:endParaRPr lang="en-IN"/>
          </a:p>
        </p:txBody>
      </p:sp>
    </p:spTree>
    <p:extLst>
      <p:ext uri="{BB962C8B-B14F-4D97-AF65-F5344CB8AC3E}">
        <p14:creationId xmlns:p14="http://schemas.microsoft.com/office/powerpoint/2010/main" val="1897399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7A437B-95CA-4220-9BF0-53BF7D01BB5B}"/>
              </a:ext>
            </a:extLst>
          </p:cNvPr>
          <p:cNvSpPr>
            <a:spLocks noGrp="1"/>
          </p:cNvSpPr>
          <p:nvPr>
            <p:ph type="dt" sz="half" idx="10"/>
          </p:nvPr>
        </p:nvSpPr>
        <p:spPr/>
        <p:txBody>
          <a:bodyPr/>
          <a:lstStyle/>
          <a:p>
            <a:fld id="{E00A9BEF-FA44-47B3-A148-50D0BB6F57BD}" type="datetimeFigureOut">
              <a:rPr lang="en-IN" smtClean="0"/>
              <a:t>26-12-2021</a:t>
            </a:fld>
            <a:endParaRPr lang="en-IN"/>
          </a:p>
        </p:txBody>
      </p:sp>
      <p:sp>
        <p:nvSpPr>
          <p:cNvPr id="3" name="Footer Placeholder 2">
            <a:extLst>
              <a:ext uri="{FF2B5EF4-FFF2-40B4-BE49-F238E27FC236}">
                <a16:creationId xmlns:a16="http://schemas.microsoft.com/office/drawing/2014/main" id="{3A4FE91B-4AFB-4315-81AC-5F2B331A52C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36DD09-E9E4-4EF5-9A5B-E455010368A4}"/>
              </a:ext>
            </a:extLst>
          </p:cNvPr>
          <p:cNvSpPr>
            <a:spLocks noGrp="1"/>
          </p:cNvSpPr>
          <p:nvPr>
            <p:ph type="sldNum" sz="quarter" idx="12"/>
          </p:nvPr>
        </p:nvSpPr>
        <p:spPr/>
        <p:txBody>
          <a:bodyPr/>
          <a:lstStyle/>
          <a:p>
            <a:fld id="{3A7CC373-4CF2-48F3-87E0-6B87C287E6DB}" type="slidenum">
              <a:rPr lang="en-IN" smtClean="0"/>
              <a:t>‹#›</a:t>
            </a:fld>
            <a:endParaRPr lang="en-IN"/>
          </a:p>
        </p:txBody>
      </p:sp>
    </p:spTree>
    <p:extLst>
      <p:ext uri="{BB962C8B-B14F-4D97-AF65-F5344CB8AC3E}">
        <p14:creationId xmlns:p14="http://schemas.microsoft.com/office/powerpoint/2010/main" val="2338683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E10A-9201-411C-A74E-B023D3BF3C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102C3E-F123-4E52-B59F-79FA6B0651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CC590D-03DD-4CBE-B058-82B6679A4A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EFB2C2-9201-4748-A2CF-51B13534ECD8}"/>
              </a:ext>
            </a:extLst>
          </p:cNvPr>
          <p:cNvSpPr>
            <a:spLocks noGrp="1"/>
          </p:cNvSpPr>
          <p:nvPr>
            <p:ph type="dt" sz="half" idx="10"/>
          </p:nvPr>
        </p:nvSpPr>
        <p:spPr/>
        <p:txBody>
          <a:bodyPr/>
          <a:lstStyle/>
          <a:p>
            <a:fld id="{E00A9BEF-FA44-47B3-A148-50D0BB6F57BD}" type="datetimeFigureOut">
              <a:rPr lang="en-IN" smtClean="0"/>
              <a:t>26-12-2021</a:t>
            </a:fld>
            <a:endParaRPr lang="en-IN"/>
          </a:p>
        </p:txBody>
      </p:sp>
      <p:sp>
        <p:nvSpPr>
          <p:cNvPr id="6" name="Footer Placeholder 5">
            <a:extLst>
              <a:ext uri="{FF2B5EF4-FFF2-40B4-BE49-F238E27FC236}">
                <a16:creationId xmlns:a16="http://schemas.microsoft.com/office/drawing/2014/main" id="{CF8432D2-3B91-4EF5-BAEC-ECE8972998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48C0EA-E9D0-4F24-9B88-32FCCEF2C98B}"/>
              </a:ext>
            </a:extLst>
          </p:cNvPr>
          <p:cNvSpPr>
            <a:spLocks noGrp="1"/>
          </p:cNvSpPr>
          <p:nvPr>
            <p:ph type="sldNum" sz="quarter" idx="12"/>
          </p:nvPr>
        </p:nvSpPr>
        <p:spPr/>
        <p:txBody>
          <a:bodyPr/>
          <a:lstStyle/>
          <a:p>
            <a:fld id="{3A7CC373-4CF2-48F3-87E0-6B87C287E6DB}" type="slidenum">
              <a:rPr lang="en-IN" smtClean="0"/>
              <a:t>‹#›</a:t>
            </a:fld>
            <a:endParaRPr lang="en-IN"/>
          </a:p>
        </p:txBody>
      </p:sp>
    </p:spTree>
    <p:extLst>
      <p:ext uri="{BB962C8B-B14F-4D97-AF65-F5344CB8AC3E}">
        <p14:creationId xmlns:p14="http://schemas.microsoft.com/office/powerpoint/2010/main" val="397452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01274-D2B7-47EB-B7A8-8CADC2A02B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BB0CBD-0A62-410D-978A-C7C9832044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B0EB89-53A3-4409-AFFE-B8706544C6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865716-4441-498E-B407-D50B09999B1E}"/>
              </a:ext>
            </a:extLst>
          </p:cNvPr>
          <p:cNvSpPr>
            <a:spLocks noGrp="1"/>
          </p:cNvSpPr>
          <p:nvPr>
            <p:ph type="dt" sz="half" idx="10"/>
          </p:nvPr>
        </p:nvSpPr>
        <p:spPr/>
        <p:txBody>
          <a:bodyPr/>
          <a:lstStyle/>
          <a:p>
            <a:fld id="{E00A9BEF-FA44-47B3-A148-50D0BB6F57BD}" type="datetimeFigureOut">
              <a:rPr lang="en-IN" smtClean="0"/>
              <a:t>26-12-2021</a:t>
            </a:fld>
            <a:endParaRPr lang="en-IN"/>
          </a:p>
        </p:txBody>
      </p:sp>
      <p:sp>
        <p:nvSpPr>
          <p:cNvPr id="6" name="Footer Placeholder 5">
            <a:extLst>
              <a:ext uri="{FF2B5EF4-FFF2-40B4-BE49-F238E27FC236}">
                <a16:creationId xmlns:a16="http://schemas.microsoft.com/office/drawing/2014/main" id="{3E3ACBE3-B429-42C1-B708-F3AEF57482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56EBF5-DBF3-49E0-B06A-818DF12948E6}"/>
              </a:ext>
            </a:extLst>
          </p:cNvPr>
          <p:cNvSpPr>
            <a:spLocks noGrp="1"/>
          </p:cNvSpPr>
          <p:nvPr>
            <p:ph type="sldNum" sz="quarter" idx="12"/>
          </p:nvPr>
        </p:nvSpPr>
        <p:spPr/>
        <p:txBody>
          <a:bodyPr/>
          <a:lstStyle/>
          <a:p>
            <a:fld id="{3A7CC373-4CF2-48F3-87E0-6B87C287E6DB}" type="slidenum">
              <a:rPr lang="en-IN" smtClean="0"/>
              <a:t>‹#›</a:t>
            </a:fld>
            <a:endParaRPr lang="en-IN"/>
          </a:p>
        </p:txBody>
      </p:sp>
    </p:spTree>
    <p:extLst>
      <p:ext uri="{BB962C8B-B14F-4D97-AF65-F5344CB8AC3E}">
        <p14:creationId xmlns:p14="http://schemas.microsoft.com/office/powerpoint/2010/main" val="1304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95F42F-772D-4987-935F-361523DEFB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EBD0EC-6053-499A-B79D-2503955E40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3010F0-1DCA-447B-8D57-5BEC29AD0A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0A9BEF-FA44-47B3-A148-50D0BB6F57BD}" type="datetimeFigureOut">
              <a:rPr lang="en-IN" smtClean="0"/>
              <a:t>26-12-2021</a:t>
            </a:fld>
            <a:endParaRPr lang="en-IN"/>
          </a:p>
        </p:txBody>
      </p:sp>
      <p:sp>
        <p:nvSpPr>
          <p:cNvPr id="5" name="Footer Placeholder 4">
            <a:extLst>
              <a:ext uri="{FF2B5EF4-FFF2-40B4-BE49-F238E27FC236}">
                <a16:creationId xmlns:a16="http://schemas.microsoft.com/office/drawing/2014/main" id="{B65F1F9E-20AE-4D1A-875D-971C381EF6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B216ED-4AE5-4393-84D8-C9F63FEF65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CC373-4CF2-48F3-87E0-6B87C287E6DB}" type="slidenum">
              <a:rPr lang="en-IN" smtClean="0"/>
              <a:t>‹#›</a:t>
            </a:fld>
            <a:endParaRPr lang="en-IN"/>
          </a:p>
        </p:txBody>
      </p:sp>
    </p:spTree>
    <p:extLst>
      <p:ext uri="{BB962C8B-B14F-4D97-AF65-F5344CB8AC3E}">
        <p14:creationId xmlns:p14="http://schemas.microsoft.com/office/powerpoint/2010/main" val="2141481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00382-80D4-4CAE-AB29-4953A3355C86}"/>
              </a:ext>
            </a:extLst>
          </p:cNvPr>
          <p:cNvSpPr>
            <a:spLocks noGrp="1"/>
          </p:cNvSpPr>
          <p:nvPr>
            <p:ph type="ctrTitle"/>
          </p:nvPr>
        </p:nvSpPr>
        <p:spPr/>
        <p:txBody>
          <a:bodyPr/>
          <a:lstStyle/>
          <a:p>
            <a:r>
              <a:rPr lang="en-IN"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rPr>
              <a:t>E-retail factors for customer activation and retention: A case study from Indian e-commerce customers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17DB66F7-7055-4AB1-92AD-73DF18674656}"/>
              </a:ext>
            </a:extLst>
          </p:cNvPr>
          <p:cNvSpPr>
            <a:spLocks noGrp="1"/>
          </p:cNvSpPr>
          <p:nvPr>
            <p:ph type="subTitle" idx="1"/>
          </p:nvPr>
        </p:nvSpPr>
        <p:spPr/>
        <p:txBody>
          <a:bodyPr/>
          <a:lstStyle/>
          <a:p>
            <a:pPr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Submitted by:</a:t>
            </a:r>
          </a:p>
          <a:p>
            <a:pPr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Bishwajit Bhattacharya</a:t>
            </a:r>
          </a:p>
          <a:p>
            <a:endParaRPr lang="en-IN" dirty="0"/>
          </a:p>
        </p:txBody>
      </p:sp>
    </p:spTree>
    <p:extLst>
      <p:ext uri="{BB962C8B-B14F-4D97-AF65-F5344CB8AC3E}">
        <p14:creationId xmlns:p14="http://schemas.microsoft.com/office/powerpoint/2010/main" val="1009063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19176-ED81-443C-9784-8C281A39BE0F}"/>
              </a:ext>
            </a:extLst>
          </p:cNvPr>
          <p:cNvSpPr>
            <a:spLocks noGrp="1"/>
          </p:cNvSpPr>
          <p:nvPr>
            <p:ph type="title"/>
          </p:nvPr>
        </p:nvSpPr>
        <p:spPr/>
        <p:txBody>
          <a:bodyPr/>
          <a:lstStyle/>
          <a:p>
            <a:r>
              <a:rPr lang="en-IN" dirty="0"/>
              <a:t>Which browser is use</a:t>
            </a:r>
          </a:p>
        </p:txBody>
      </p:sp>
      <p:pic>
        <p:nvPicPr>
          <p:cNvPr id="4" name="Content Placeholder 3">
            <a:extLst>
              <a:ext uri="{FF2B5EF4-FFF2-40B4-BE49-F238E27FC236}">
                <a16:creationId xmlns:a16="http://schemas.microsoft.com/office/drawing/2014/main" id="{F6B3810D-4532-48FD-A473-42CB255C5FF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08879" y="1825625"/>
            <a:ext cx="6774242" cy="4351338"/>
          </a:xfrm>
          <a:prstGeom prst="rect">
            <a:avLst/>
          </a:prstGeom>
          <a:noFill/>
          <a:ln>
            <a:noFill/>
          </a:ln>
        </p:spPr>
      </p:pic>
    </p:spTree>
    <p:extLst>
      <p:ext uri="{BB962C8B-B14F-4D97-AF65-F5344CB8AC3E}">
        <p14:creationId xmlns:p14="http://schemas.microsoft.com/office/powerpoint/2010/main" val="1719946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72D33-99A6-4D3C-B23E-5C5187F94D7F}"/>
              </a:ext>
            </a:extLst>
          </p:cNvPr>
          <p:cNvSpPr>
            <a:spLocks noGrp="1"/>
          </p:cNvSpPr>
          <p:nvPr>
            <p:ph type="title"/>
          </p:nvPr>
        </p:nvSpPr>
        <p:spPr/>
        <p:txBody>
          <a:bodyPr/>
          <a:lstStyle/>
          <a:p>
            <a:r>
              <a:rPr lang="en-IN" dirty="0"/>
              <a:t>Favourable channel for first time user</a:t>
            </a:r>
          </a:p>
        </p:txBody>
      </p:sp>
      <p:pic>
        <p:nvPicPr>
          <p:cNvPr id="4" name="Content Placeholder 3">
            <a:extLst>
              <a:ext uri="{FF2B5EF4-FFF2-40B4-BE49-F238E27FC236}">
                <a16:creationId xmlns:a16="http://schemas.microsoft.com/office/drawing/2014/main" id="{230B67CD-6B0E-4E9C-AE99-044FD36481D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1897" y="1825625"/>
            <a:ext cx="8208206" cy="4351338"/>
          </a:xfrm>
          <a:prstGeom prst="rect">
            <a:avLst/>
          </a:prstGeom>
          <a:noFill/>
          <a:ln>
            <a:noFill/>
          </a:ln>
        </p:spPr>
      </p:pic>
    </p:spTree>
    <p:extLst>
      <p:ext uri="{BB962C8B-B14F-4D97-AF65-F5344CB8AC3E}">
        <p14:creationId xmlns:p14="http://schemas.microsoft.com/office/powerpoint/2010/main" val="3514258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C8C7-ACC8-4A89-80D1-DBBEAD581787}"/>
              </a:ext>
            </a:extLst>
          </p:cNvPr>
          <p:cNvSpPr>
            <a:spLocks noGrp="1"/>
          </p:cNvSpPr>
          <p:nvPr>
            <p:ph type="title"/>
          </p:nvPr>
        </p:nvSpPr>
        <p:spPr/>
        <p:txBody>
          <a:bodyPr/>
          <a:lstStyle/>
          <a:p>
            <a:r>
              <a:rPr lang="en-IN" dirty="0"/>
              <a:t>Time taking for purchasing decision</a:t>
            </a:r>
          </a:p>
        </p:txBody>
      </p:sp>
      <p:pic>
        <p:nvPicPr>
          <p:cNvPr id="4" name="Content Placeholder 3">
            <a:extLst>
              <a:ext uri="{FF2B5EF4-FFF2-40B4-BE49-F238E27FC236}">
                <a16:creationId xmlns:a16="http://schemas.microsoft.com/office/drawing/2014/main" id="{5CE349F9-3503-4709-9D70-179FB69A710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3354" y="1825625"/>
            <a:ext cx="8245291" cy="4351338"/>
          </a:xfrm>
          <a:prstGeom prst="rect">
            <a:avLst/>
          </a:prstGeom>
          <a:noFill/>
          <a:ln>
            <a:noFill/>
          </a:ln>
        </p:spPr>
      </p:pic>
    </p:spTree>
    <p:extLst>
      <p:ext uri="{BB962C8B-B14F-4D97-AF65-F5344CB8AC3E}">
        <p14:creationId xmlns:p14="http://schemas.microsoft.com/office/powerpoint/2010/main" val="374196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0370-1DC0-4E67-A421-19423462AADA}"/>
              </a:ext>
            </a:extLst>
          </p:cNvPr>
          <p:cNvSpPr>
            <a:spLocks noGrp="1"/>
          </p:cNvSpPr>
          <p:nvPr>
            <p:ph type="title"/>
          </p:nvPr>
        </p:nvSpPr>
        <p:spPr/>
        <p:txBody>
          <a:bodyPr/>
          <a:lstStyle/>
          <a:p>
            <a:r>
              <a:rPr lang="en-IN" dirty="0"/>
              <a:t>Preferred Payment option</a:t>
            </a:r>
          </a:p>
        </p:txBody>
      </p:sp>
      <p:pic>
        <p:nvPicPr>
          <p:cNvPr id="4" name="Content Placeholder 3">
            <a:extLst>
              <a:ext uri="{FF2B5EF4-FFF2-40B4-BE49-F238E27FC236}">
                <a16:creationId xmlns:a16="http://schemas.microsoft.com/office/drawing/2014/main" id="{37DD4712-E3FC-4BB1-AB4C-578E1925AFD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28982" y="1825625"/>
            <a:ext cx="8134035" cy="4351338"/>
          </a:xfrm>
          <a:prstGeom prst="rect">
            <a:avLst/>
          </a:prstGeom>
          <a:noFill/>
          <a:ln>
            <a:noFill/>
          </a:ln>
        </p:spPr>
      </p:pic>
    </p:spTree>
    <p:extLst>
      <p:ext uri="{BB962C8B-B14F-4D97-AF65-F5344CB8AC3E}">
        <p14:creationId xmlns:p14="http://schemas.microsoft.com/office/powerpoint/2010/main" val="4043950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A2FC-A128-49FD-8787-626537CA1A1C}"/>
              </a:ext>
            </a:extLst>
          </p:cNvPr>
          <p:cNvSpPr>
            <a:spLocks noGrp="1"/>
          </p:cNvSpPr>
          <p:nvPr>
            <p:ph type="title"/>
          </p:nvPr>
        </p:nvSpPr>
        <p:spPr/>
        <p:txBody>
          <a:bodyPr/>
          <a:lstStyle/>
          <a:p>
            <a:r>
              <a:rPr lang="en-IN" dirty="0"/>
              <a:t>Contain of website must be easy to understand</a:t>
            </a:r>
          </a:p>
        </p:txBody>
      </p:sp>
      <p:pic>
        <p:nvPicPr>
          <p:cNvPr id="4" name="Content Placeholder 3">
            <a:extLst>
              <a:ext uri="{FF2B5EF4-FFF2-40B4-BE49-F238E27FC236}">
                <a16:creationId xmlns:a16="http://schemas.microsoft.com/office/drawing/2014/main" id="{8A73A78D-457E-455B-AB9E-18966040716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78171" y="1825625"/>
            <a:ext cx="4635658" cy="4351338"/>
          </a:xfrm>
          <a:prstGeom prst="rect">
            <a:avLst/>
          </a:prstGeom>
          <a:noFill/>
          <a:ln>
            <a:noFill/>
          </a:ln>
        </p:spPr>
      </p:pic>
    </p:spTree>
    <p:extLst>
      <p:ext uri="{BB962C8B-B14F-4D97-AF65-F5344CB8AC3E}">
        <p14:creationId xmlns:p14="http://schemas.microsoft.com/office/powerpoint/2010/main" val="1683883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202C-6841-451B-84A4-E50A6ED51CBB}"/>
              </a:ext>
            </a:extLst>
          </p:cNvPr>
          <p:cNvSpPr>
            <a:spLocks noGrp="1"/>
          </p:cNvSpPr>
          <p:nvPr>
            <p:ph type="title"/>
          </p:nvPr>
        </p:nvSpPr>
        <p:spPr/>
        <p:txBody>
          <a:bodyPr/>
          <a:lstStyle/>
          <a:p>
            <a:r>
              <a:rPr lang="en-IN" dirty="0"/>
              <a:t>Information on similar product to the one highlighted for product comparison</a:t>
            </a:r>
          </a:p>
        </p:txBody>
      </p:sp>
      <p:pic>
        <p:nvPicPr>
          <p:cNvPr id="4" name="Content Placeholder 3">
            <a:extLst>
              <a:ext uri="{FF2B5EF4-FFF2-40B4-BE49-F238E27FC236}">
                <a16:creationId xmlns:a16="http://schemas.microsoft.com/office/drawing/2014/main" id="{FBE66F2C-D6A0-471F-A0CA-D8069CDC63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6817" y="1825625"/>
            <a:ext cx="5958366" cy="4351338"/>
          </a:xfrm>
          <a:prstGeom prst="rect">
            <a:avLst/>
          </a:prstGeom>
          <a:noFill/>
          <a:ln>
            <a:noFill/>
          </a:ln>
        </p:spPr>
      </p:pic>
    </p:spTree>
    <p:extLst>
      <p:ext uri="{BB962C8B-B14F-4D97-AF65-F5344CB8AC3E}">
        <p14:creationId xmlns:p14="http://schemas.microsoft.com/office/powerpoint/2010/main" val="3795304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B6E3-0857-4411-9EE3-D2F01C8FE1F2}"/>
              </a:ext>
            </a:extLst>
          </p:cNvPr>
          <p:cNvSpPr>
            <a:spLocks noGrp="1"/>
          </p:cNvSpPr>
          <p:nvPr>
            <p:ph type="title"/>
          </p:nvPr>
        </p:nvSpPr>
        <p:spPr/>
        <p:txBody>
          <a:bodyPr/>
          <a:lstStyle/>
          <a:p>
            <a:r>
              <a:rPr lang="en-IN" dirty="0"/>
              <a:t>Complete information on seller and product being offered is important for purchase</a:t>
            </a:r>
          </a:p>
        </p:txBody>
      </p:sp>
      <p:pic>
        <p:nvPicPr>
          <p:cNvPr id="4" name="Content Placeholder 3">
            <a:extLst>
              <a:ext uri="{FF2B5EF4-FFF2-40B4-BE49-F238E27FC236}">
                <a16:creationId xmlns:a16="http://schemas.microsoft.com/office/drawing/2014/main" id="{94D0DD85-B393-4E5B-BFC9-7CDBEE060A7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1039" y="1825625"/>
            <a:ext cx="6489921" cy="4351338"/>
          </a:xfrm>
          <a:prstGeom prst="rect">
            <a:avLst/>
          </a:prstGeom>
          <a:noFill/>
          <a:ln>
            <a:noFill/>
          </a:ln>
        </p:spPr>
      </p:pic>
    </p:spTree>
    <p:extLst>
      <p:ext uri="{BB962C8B-B14F-4D97-AF65-F5344CB8AC3E}">
        <p14:creationId xmlns:p14="http://schemas.microsoft.com/office/powerpoint/2010/main" val="3762832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8E78-42F3-4233-825D-91B5141C1C22}"/>
              </a:ext>
            </a:extLst>
          </p:cNvPr>
          <p:cNvSpPr>
            <a:spLocks noGrp="1"/>
          </p:cNvSpPr>
          <p:nvPr>
            <p:ph type="title"/>
          </p:nvPr>
        </p:nvSpPr>
        <p:spPr/>
        <p:txBody>
          <a:bodyPr/>
          <a:lstStyle/>
          <a:p>
            <a:r>
              <a:rPr lang="en-IN" dirty="0"/>
              <a:t>All relevant information on listed products must be stated clearly</a:t>
            </a:r>
          </a:p>
        </p:txBody>
      </p:sp>
      <p:pic>
        <p:nvPicPr>
          <p:cNvPr id="4" name="Content Placeholder 3">
            <a:extLst>
              <a:ext uri="{FF2B5EF4-FFF2-40B4-BE49-F238E27FC236}">
                <a16:creationId xmlns:a16="http://schemas.microsoft.com/office/drawing/2014/main" id="{BAA034AB-654B-4F35-9ACB-CE3C965D1FE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84352" y="1825625"/>
            <a:ext cx="4623296" cy="4351338"/>
          </a:xfrm>
          <a:prstGeom prst="rect">
            <a:avLst/>
          </a:prstGeom>
          <a:noFill/>
          <a:ln>
            <a:noFill/>
          </a:ln>
        </p:spPr>
      </p:pic>
    </p:spTree>
    <p:extLst>
      <p:ext uri="{BB962C8B-B14F-4D97-AF65-F5344CB8AC3E}">
        <p14:creationId xmlns:p14="http://schemas.microsoft.com/office/powerpoint/2010/main" val="938913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7A057-D915-4B03-87E7-22D864B9D60C}"/>
              </a:ext>
            </a:extLst>
          </p:cNvPr>
          <p:cNvSpPr>
            <a:spLocks noGrp="1"/>
          </p:cNvSpPr>
          <p:nvPr>
            <p:ph type="title"/>
          </p:nvPr>
        </p:nvSpPr>
        <p:spPr/>
        <p:txBody>
          <a:bodyPr/>
          <a:lstStyle/>
          <a:p>
            <a:r>
              <a:rPr lang="en-IN" dirty="0"/>
              <a:t>Ease of navigation in website</a:t>
            </a:r>
          </a:p>
        </p:txBody>
      </p:sp>
      <p:pic>
        <p:nvPicPr>
          <p:cNvPr id="4" name="Content Placeholder 3">
            <a:extLst>
              <a:ext uri="{FF2B5EF4-FFF2-40B4-BE49-F238E27FC236}">
                <a16:creationId xmlns:a16="http://schemas.microsoft.com/office/drawing/2014/main" id="{56A5528D-4188-417D-8204-F716C801690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ln>
            <a:noFill/>
          </a:ln>
        </p:spPr>
      </p:pic>
    </p:spTree>
    <p:extLst>
      <p:ext uri="{BB962C8B-B14F-4D97-AF65-F5344CB8AC3E}">
        <p14:creationId xmlns:p14="http://schemas.microsoft.com/office/powerpoint/2010/main" val="1782690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B5F11-8B11-4D46-BD6A-3D12ADEBCA05}"/>
              </a:ext>
            </a:extLst>
          </p:cNvPr>
          <p:cNvSpPr>
            <a:spLocks noGrp="1"/>
          </p:cNvSpPr>
          <p:nvPr>
            <p:ph type="title"/>
          </p:nvPr>
        </p:nvSpPr>
        <p:spPr/>
        <p:txBody>
          <a:bodyPr/>
          <a:lstStyle/>
          <a:p>
            <a:r>
              <a:rPr lang="en-IN" dirty="0"/>
              <a:t>Loading and processing speed</a:t>
            </a:r>
          </a:p>
        </p:txBody>
      </p:sp>
      <p:pic>
        <p:nvPicPr>
          <p:cNvPr id="4" name="Content Placeholder 3">
            <a:extLst>
              <a:ext uri="{FF2B5EF4-FFF2-40B4-BE49-F238E27FC236}">
                <a16:creationId xmlns:a16="http://schemas.microsoft.com/office/drawing/2014/main" id="{9757E961-DEC2-4F8D-8C2D-F46E0DB8AE3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ln>
            <a:noFill/>
          </a:ln>
        </p:spPr>
      </p:pic>
    </p:spTree>
    <p:extLst>
      <p:ext uri="{BB962C8B-B14F-4D97-AF65-F5344CB8AC3E}">
        <p14:creationId xmlns:p14="http://schemas.microsoft.com/office/powerpoint/2010/main" val="2868612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E78C-8061-4888-982B-393F3CF6B132}"/>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AD10B6DC-3F06-49E7-8630-95EE759A4B3D}"/>
              </a:ext>
            </a:extLst>
          </p:cNvPr>
          <p:cNvSpPr>
            <a:spLocks noGrp="1"/>
          </p:cNvSpPr>
          <p:nvPr>
            <p:ph idx="1"/>
          </p:nvPr>
        </p:nvSpPr>
        <p:spPr/>
        <p:txBody>
          <a:bodyPr/>
          <a:lstStyle/>
          <a:p>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 have data details like what is the age of people who is using online platform, cities online platform, since how long they are using, which platform they using , delivery period, products like this.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Now are days people want to get the products on there home, so online shopping is very much important part of daily life. </a:t>
            </a:r>
            <a:endParaRPr lang="en-IN" dirty="0"/>
          </a:p>
        </p:txBody>
      </p:sp>
    </p:spTree>
    <p:extLst>
      <p:ext uri="{BB962C8B-B14F-4D97-AF65-F5344CB8AC3E}">
        <p14:creationId xmlns:p14="http://schemas.microsoft.com/office/powerpoint/2010/main" val="279107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139D-6F40-45AE-B186-7D764FFD841A}"/>
              </a:ext>
            </a:extLst>
          </p:cNvPr>
          <p:cNvSpPr>
            <a:spLocks noGrp="1"/>
          </p:cNvSpPr>
          <p:nvPr>
            <p:ph type="title"/>
          </p:nvPr>
        </p:nvSpPr>
        <p:spPr/>
        <p:txBody>
          <a:bodyPr/>
          <a:lstStyle/>
          <a:p>
            <a:r>
              <a:rPr lang="en-IN" dirty="0"/>
              <a:t>User Friendly Interface of the Website</a:t>
            </a:r>
          </a:p>
        </p:txBody>
      </p:sp>
      <p:pic>
        <p:nvPicPr>
          <p:cNvPr id="4" name="Content Placeholder 3">
            <a:extLst>
              <a:ext uri="{FF2B5EF4-FFF2-40B4-BE49-F238E27FC236}">
                <a16:creationId xmlns:a16="http://schemas.microsoft.com/office/drawing/2014/main" id="{BB2E2430-4CB7-4A08-84CD-93E96DF7061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ln>
            <a:noFill/>
          </a:ln>
        </p:spPr>
      </p:pic>
    </p:spTree>
    <p:extLst>
      <p:ext uri="{BB962C8B-B14F-4D97-AF65-F5344CB8AC3E}">
        <p14:creationId xmlns:p14="http://schemas.microsoft.com/office/powerpoint/2010/main" val="1694642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6554-86DF-41C8-8CC7-BFF0095631E5}"/>
              </a:ext>
            </a:extLst>
          </p:cNvPr>
          <p:cNvSpPr>
            <a:spLocks noGrp="1"/>
          </p:cNvSpPr>
          <p:nvPr>
            <p:ph type="title"/>
          </p:nvPr>
        </p:nvSpPr>
        <p:spPr/>
        <p:txBody>
          <a:bodyPr/>
          <a:lstStyle/>
          <a:p>
            <a:r>
              <a:rPr lang="en-IN" dirty="0"/>
              <a:t>Convenient Payment Methods</a:t>
            </a:r>
          </a:p>
        </p:txBody>
      </p:sp>
      <p:pic>
        <p:nvPicPr>
          <p:cNvPr id="4" name="Content Placeholder 3">
            <a:extLst>
              <a:ext uri="{FF2B5EF4-FFF2-40B4-BE49-F238E27FC236}">
                <a16:creationId xmlns:a16="http://schemas.microsoft.com/office/drawing/2014/main" id="{C6BE48F4-9845-413B-9514-5455A600AE3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ln>
            <a:noFill/>
          </a:ln>
        </p:spPr>
      </p:pic>
    </p:spTree>
    <p:extLst>
      <p:ext uri="{BB962C8B-B14F-4D97-AF65-F5344CB8AC3E}">
        <p14:creationId xmlns:p14="http://schemas.microsoft.com/office/powerpoint/2010/main" val="86369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E4AC-293A-4DDE-BA8A-69C0D2ACEFBB}"/>
              </a:ext>
            </a:extLst>
          </p:cNvPr>
          <p:cNvSpPr>
            <a:spLocks noGrp="1"/>
          </p:cNvSpPr>
          <p:nvPr>
            <p:ph type="title"/>
          </p:nvPr>
        </p:nvSpPr>
        <p:spPr/>
        <p:txBody>
          <a:bodyPr/>
          <a:lstStyle/>
          <a:p>
            <a:r>
              <a:rPr lang="en-IN" dirty="0"/>
              <a:t>Trust the online store</a:t>
            </a:r>
          </a:p>
        </p:txBody>
      </p:sp>
      <p:pic>
        <p:nvPicPr>
          <p:cNvPr id="4" name="Content Placeholder 3">
            <a:extLst>
              <a:ext uri="{FF2B5EF4-FFF2-40B4-BE49-F238E27FC236}">
                <a16:creationId xmlns:a16="http://schemas.microsoft.com/office/drawing/2014/main" id="{C7AC6B91-0C7A-4E1A-8292-FAE43BD06DE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1540" y="1825625"/>
            <a:ext cx="5908919" cy="4351338"/>
          </a:xfrm>
          <a:prstGeom prst="rect">
            <a:avLst/>
          </a:prstGeom>
          <a:noFill/>
          <a:ln>
            <a:noFill/>
          </a:ln>
        </p:spPr>
      </p:pic>
    </p:spTree>
    <p:extLst>
      <p:ext uri="{BB962C8B-B14F-4D97-AF65-F5344CB8AC3E}">
        <p14:creationId xmlns:p14="http://schemas.microsoft.com/office/powerpoint/2010/main" val="2572195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81711-A75D-46E4-B725-1010D6489274}"/>
              </a:ext>
            </a:extLst>
          </p:cNvPr>
          <p:cNvSpPr>
            <a:spLocks noGrp="1"/>
          </p:cNvSpPr>
          <p:nvPr>
            <p:ph type="title"/>
          </p:nvPr>
        </p:nvSpPr>
        <p:spPr/>
        <p:txBody>
          <a:bodyPr/>
          <a:lstStyle/>
          <a:p>
            <a:r>
              <a:rPr lang="en-IN" dirty="0"/>
              <a:t>Empathy towards customer</a:t>
            </a:r>
          </a:p>
        </p:txBody>
      </p:sp>
      <p:pic>
        <p:nvPicPr>
          <p:cNvPr id="4" name="Content Placeholder 3">
            <a:extLst>
              <a:ext uri="{FF2B5EF4-FFF2-40B4-BE49-F238E27FC236}">
                <a16:creationId xmlns:a16="http://schemas.microsoft.com/office/drawing/2014/main" id="{E617DD47-C3D8-4C22-B4D5-D8D995AE65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71990" y="1825625"/>
            <a:ext cx="4648020" cy="4351338"/>
          </a:xfrm>
          <a:prstGeom prst="rect">
            <a:avLst/>
          </a:prstGeom>
          <a:noFill/>
          <a:ln>
            <a:noFill/>
          </a:ln>
        </p:spPr>
      </p:pic>
    </p:spTree>
    <p:extLst>
      <p:ext uri="{BB962C8B-B14F-4D97-AF65-F5344CB8AC3E}">
        <p14:creationId xmlns:p14="http://schemas.microsoft.com/office/powerpoint/2010/main" val="172453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D441-EAA8-4779-B7A6-742B69DDE155}"/>
              </a:ext>
            </a:extLst>
          </p:cNvPr>
          <p:cNvSpPr>
            <a:spLocks noGrp="1"/>
          </p:cNvSpPr>
          <p:nvPr>
            <p:ph type="title"/>
          </p:nvPr>
        </p:nvSpPr>
        <p:spPr/>
        <p:txBody>
          <a:bodyPr/>
          <a:lstStyle/>
          <a:p>
            <a:r>
              <a:rPr lang="en-IN" dirty="0"/>
              <a:t>Guarantee the privacy of the customer</a:t>
            </a:r>
          </a:p>
        </p:txBody>
      </p:sp>
      <p:pic>
        <p:nvPicPr>
          <p:cNvPr id="4" name="Content Placeholder 3">
            <a:extLst>
              <a:ext uri="{FF2B5EF4-FFF2-40B4-BE49-F238E27FC236}">
                <a16:creationId xmlns:a16="http://schemas.microsoft.com/office/drawing/2014/main" id="{90C37447-169E-4B02-AEBB-95ED7A70783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ln>
            <a:noFill/>
          </a:ln>
        </p:spPr>
      </p:pic>
    </p:spTree>
    <p:extLst>
      <p:ext uri="{BB962C8B-B14F-4D97-AF65-F5344CB8AC3E}">
        <p14:creationId xmlns:p14="http://schemas.microsoft.com/office/powerpoint/2010/main" val="3359109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74487-BF5C-4C12-96BD-5F0CC48DC02C}"/>
              </a:ext>
            </a:extLst>
          </p:cNvPr>
          <p:cNvSpPr>
            <a:spLocks noGrp="1"/>
          </p:cNvSpPr>
          <p:nvPr>
            <p:ph type="title"/>
          </p:nvPr>
        </p:nvSpPr>
        <p:spPr/>
        <p:txBody>
          <a:bodyPr/>
          <a:lstStyle/>
          <a:p>
            <a:r>
              <a:rPr lang="en-IN" dirty="0"/>
              <a:t>Responsiveness, availability of several channels</a:t>
            </a:r>
          </a:p>
        </p:txBody>
      </p:sp>
      <p:pic>
        <p:nvPicPr>
          <p:cNvPr id="4" name="Content Placeholder 3">
            <a:extLst>
              <a:ext uri="{FF2B5EF4-FFF2-40B4-BE49-F238E27FC236}">
                <a16:creationId xmlns:a16="http://schemas.microsoft.com/office/drawing/2014/main" id="{FCE23C94-D947-4866-BCCC-4E24D250A8E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3602" y="1825625"/>
            <a:ext cx="6724795" cy="4351338"/>
          </a:xfrm>
          <a:prstGeom prst="rect">
            <a:avLst/>
          </a:prstGeom>
          <a:noFill/>
          <a:ln>
            <a:noFill/>
          </a:ln>
        </p:spPr>
      </p:pic>
    </p:spTree>
    <p:extLst>
      <p:ext uri="{BB962C8B-B14F-4D97-AF65-F5344CB8AC3E}">
        <p14:creationId xmlns:p14="http://schemas.microsoft.com/office/powerpoint/2010/main" val="1115169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90D99-0B32-4ED3-B152-37DD0100350E}"/>
              </a:ext>
            </a:extLst>
          </p:cNvPr>
          <p:cNvSpPr>
            <a:spLocks noGrp="1"/>
          </p:cNvSpPr>
          <p:nvPr>
            <p:ph type="title"/>
          </p:nvPr>
        </p:nvSpPr>
        <p:spPr/>
        <p:txBody>
          <a:bodyPr/>
          <a:lstStyle/>
          <a:p>
            <a:r>
              <a:rPr lang="en-IN" dirty="0"/>
              <a:t>Monitory benefit and discount</a:t>
            </a:r>
          </a:p>
        </p:txBody>
      </p:sp>
      <p:pic>
        <p:nvPicPr>
          <p:cNvPr id="4" name="Content Placeholder 3">
            <a:extLst>
              <a:ext uri="{FF2B5EF4-FFF2-40B4-BE49-F238E27FC236}">
                <a16:creationId xmlns:a16="http://schemas.microsoft.com/office/drawing/2014/main" id="{844D0FF0-11C7-4F09-A469-2DFCB2D2BFC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ln>
            <a:noFill/>
          </a:ln>
        </p:spPr>
      </p:pic>
    </p:spTree>
    <p:extLst>
      <p:ext uri="{BB962C8B-B14F-4D97-AF65-F5344CB8AC3E}">
        <p14:creationId xmlns:p14="http://schemas.microsoft.com/office/powerpoint/2010/main" val="2442252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BF23-1777-4B34-ADF8-8E583F7BF3DE}"/>
              </a:ext>
            </a:extLst>
          </p:cNvPr>
          <p:cNvSpPr>
            <a:spLocks noGrp="1"/>
          </p:cNvSpPr>
          <p:nvPr>
            <p:ph type="title"/>
          </p:nvPr>
        </p:nvSpPr>
        <p:spPr/>
        <p:txBody>
          <a:bodyPr/>
          <a:lstStyle/>
          <a:p>
            <a:r>
              <a:rPr lang="en-IN" dirty="0"/>
              <a:t>Shopping online is convenient and flexible</a:t>
            </a:r>
          </a:p>
        </p:txBody>
      </p:sp>
      <p:pic>
        <p:nvPicPr>
          <p:cNvPr id="4" name="Content Placeholder 3">
            <a:extLst>
              <a:ext uri="{FF2B5EF4-FFF2-40B4-BE49-F238E27FC236}">
                <a16:creationId xmlns:a16="http://schemas.microsoft.com/office/drawing/2014/main" id="{95406E83-883B-4BE1-81E0-B8C0D1B9FBB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ln>
            <a:noFill/>
          </a:ln>
        </p:spPr>
      </p:pic>
    </p:spTree>
    <p:extLst>
      <p:ext uri="{BB962C8B-B14F-4D97-AF65-F5344CB8AC3E}">
        <p14:creationId xmlns:p14="http://schemas.microsoft.com/office/powerpoint/2010/main" val="177640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F4D7B-D09A-484B-882A-21004A42B1AA}"/>
              </a:ext>
            </a:extLst>
          </p:cNvPr>
          <p:cNvSpPr>
            <a:spLocks noGrp="1"/>
          </p:cNvSpPr>
          <p:nvPr>
            <p:ph type="title"/>
          </p:nvPr>
        </p:nvSpPr>
        <p:spPr/>
        <p:txBody>
          <a:bodyPr/>
          <a:lstStyle/>
          <a:p>
            <a:r>
              <a:rPr lang="en-IN" dirty="0"/>
              <a:t>Return and replacement policy</a:t>
            </a:r>
          </a:p>
        </p:txBody>
      </p:sp>
      <p:pic>
        <p:nvPicPr>
          <p:cNvPr id="4" name="Content Placeholder 3">
            <a:extLst>
              <a:ext uri="{FF2B5EF4-FFF2-40B4-BE49-F238E27FC236}">
                <a16:creationId xmlns:a16="http://schemas.microsoft.com/office/drawing/2014/main" id="{25C2CF8F-F818-4BA2-AB7C-F058B74C165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50584" y="1825625"/>
            <a:ext cx="5290831" cy="4351338"/>
          </a:xfrm>
          <a:prstGeom prst="rect">
            <a:avLst/>
          </a:prstGeom>
          <a:noFill/>
          <a:ln>
            <a:noFill/>
          </a:ln>
        </p:spPr>
      </p:pic>
    </p:spTree>
    <p:extLst>
      <p:ext uri="{BB962C8B-B14F-4D97-AF65-F5344CB8AC3E}">
        <p14:creationId xmlns:p14="http://schemas.microsoft.com/office/powerpoint/2010/main" val="2810744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81DC-63A3-4448-BAF7-C70744721EFB}"/>
              </a:ext>
            </a:extLst>
          </p:cNvPr>
          <p:cNvSpPr>
            <a:spLocks noGrp="1"/>
          </p:cNvSpPr>
          <p:nvPr>
            <p:ph type="title"/>
          </p:nvPr>
        </p:nvSpPr>
        <p:spPr/>
        <p:txBody>
          <a:bodyPr/>
          <a:lstStyle/>
          <a:p>
            <a:r>
              <a:rPr lang="en-IN" dirty="0"/>
              <a:t>Gaining access to </a:t>
            </a:r>
            <a:r>
              <a:rPr lang="en-IN" dirty="0" err="1"/>
              <a:t>loyality</a:t>
            </a:r>
            <a:endParaRPr lang="en-IN" dirty="0"/>
          </a:p>
        </p:txBody>
      </p:sp>
      <p:pic>
        <p:nvPicPr>
          <p:cNvPr id="4" name="Content Placeholder 3">
            <a:extLst>
              <a:ext uri="{FF2B5EF4-FFF2-40B4-BE49-F238E27FC236}">
                <a16:creationId xmlns:a16="http://schemas.microsoft.com/office/drawing/2014/main" id="{071599B0-CD59-4652-82E4-9F7FC517BA4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02894" y="1825625"/>
            <a:ext cx="4586211" cy="4351338"/>
          </a:xfrm>
          <a:prstGeom prst="rect">
            <a:avLst/>
          </a:prstGeom>
          <a:noFill/>
          <a:ln>
            <a:noFill/>
          </a:ln>
        </p:spPr>
      </p:pic>
    </p:spTree>
    <p:extLst>
      <p:ext uri="{BB962C8B-B14F-4D97-AF65-F5344CB8AC3E}">
        <p14:creationId xmlns:p14="http://schemas.microsoft.com/office/powerpoint/2010/main" val="3636730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4C56-BD70-46F8-97F1-375F6CE50E50}"/>
              </a:ext>
            </a:extLst>
          </p:cNvPr>
          <p:cNvSpPr>
            <a:spLocks noGrp="1"/>
          </p:cNvSpPr>
          <p:nvPr>
            <p:ph type="title"/>
          </p:nvPr>
        </p:nvSpPr>
        <p:spPr/>
        <p:txBody>
          <a:bodyPr>
            <a:normAutofit/>
          </a:bodyPr>
          <a:lstStyle/>
          <a:p>
            <a:r>
              <a:rPr lang="en-IN" sz="2000" b="1" dirty="0">
                <a:effectLst/>
                <a:latin typeface="Times New Roman" panose="02020603050405020304" pitchFamily="18" charset="0"/>
                <a:ea typeface="Calibri" panose="020F0502020204030204" pitchFamily="34" charset="0"/>
              </a:rPr>
              <a:t>Gender ratio</a:t>
            </a:r>
            <a:endParaRPr lang="en-IN" sz="2000" b="1" dirty="0"/>
          </a:p>
        </p:txBody>
      </p:sp>
      <p:pic>
        <p:nvPicPr>
          <p:cNvPr id="4" name="Content Placeholder 3">
            <a:extLst>
              <a:ext uri="{FF2B5EF4-FFF2-40B4-BE49-F238E27FC236}">
                <a16:creationId xmlns:a16="http://schemas.microsoft.com/office/drawing/2014/main" id="{7464FFF8-D9F8-4AF8-8B1D-984D2CB3BC5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ln>
            <a:noFill/>
          </a:ln>
        </p:spPr>
      </p:pic>
    </p:spTree>
    <p:extLst>
      <p:ext uri="{BB962C8B-B14F-4D97-AF65-F5344CB8AC3E}">
        <p14:creationId xmlns:p14="http://schemas.microsoft.com/office/powerpoint/2010/main" val="2841344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F0FF-6704-479F-B92B-AA69059E57B2}"/>
              </a:ext>
            </a:extLst>
          </p:cNvPr>
          <p:cNvSpPr>
            <a:spLocks noGrp="1"/>
          </p:cNvSpPr>
          <p:nvPr>
            <p:ph type="title"/>
          </p:nvPr>
        </p:nvSpPr>
        <p:spPr/>
        <p:txBody>
          <a:bodyPr/>
          <a:lstStyle/>
          <a:p>
            <a:r>
              <a:rPr lang="en-IN" dirty="0"/>
              <a:t>Displaying quality information on the website improves satisfaction </a:t>
            </a:r>
          </a:p>
        </p:txBody>
      </p:sp>
      <p:pic>
        <p:nvPicPr>
          <p:cNvPr id="4" name="Content Placeholder 3">
            <a:extLst>
              <a:ext uri="{FF2B5EF4-FFF2-40B4-BE49-F238E27FC236}">
                <a16:creationId xmlns:a16="http://schemas.microsoft.com/office/drawing/2014/main" id="{C27F8A40-5918-44A2-BBAE-75502701521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07318" y="1825625"/>
            <a:ext cx="5377363" cy="4351338"/>
          </a:xfrm>
          <a:prstGeom prst="rect">
            <a:avLst/>
          </a:prstGeom>
          <a:noFill/>
          <a:ln>
            <a:noFill/>
          </a:ln>
        </p:spPr>
      </p:pic>
    </p:spTree>
    <p:extLst>
      <p:ext uri="{BB962C8B-B14F-4D97-AF65-F5344CB8AC3E}">
        <p14:creationId xmlns:p14="http://schemas.microsoft.com/office/powerpoint/2010/main" val="1694823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61C25-F345-45DC-B617-0DA23AF5DDF9}"/>
              </a:ext>
            </a:extLst>
          </p:cNvPr>
          <p:cNvSpPr>
            <a:spLocks noGrp="1"/>
          </p:cNvSpPr>
          <p:nvPr>
            <p:ph type="title"/>
          </p:nvPr>
        </p:nvSpPr>
        <p:spPr/>
        <p:txBody>
          <a:bodyPr/>
          <a:lstStyle/>
          <a:p>
            <a:r>
              <a:rPr lang="en-IN" dirty="0"/>
              <a:t>User satisfaction cannot exist without trust</a:t>
            </a:r>
          </a:p>
        </p:txBody>
      </p:sp>
      <p:pic>
        <p:nvPicPr>
          <p:cNvPr id="4" name="Content Placeholder 3">
            <a:extLst>
              <a:ext uri="{FF2B5EF4-FFF2-40B4-BE49-F238E27FC236}">
                <a16:creationId xmlns:a16="http://schemas.microsoft.com/office/drawing/2014/main" id="{497E3287-6E2A-439F-B41F-9B77E1AF5AA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ln>
            <a:noFill/>
          </a:ln>
        </p:spPr>
      </p:pic>
    </p:spTree>
    <p:extLst>
      <p:ext uri="{BB962C8B-B14F-4D97-AF65-F5344CB8AC3E}">
        <p14:creationId xmlns:p14="http://schemas.microsoft.com/office/powerpoint/2010/main" val="1748148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76802-1622-4AAA-90C7-EFF13B8F543A}"/>
              </a:ext>
            </a:extLst>
          </p:cNvPr>
          <p:cNvSpPr>
            <a:spLocks noGrp="1"/>
          </p:cNvSpPr>
          <p:nvPr>
            <p:ph type="title"/>
          </p:nvPr>
        </p:nvSpPr>
        <p:spPr/>
        <p:txBody>
          <a:bodyPr/>
          <a:lstStyle/>
          <a:p>
            <a:r>
              <a:rPr lang="en-IN" dirty="0"/>
              <a:t>Enjoyment is derived from shopping </a:t>
            </a:r>
            <a:r>
              <a:rPr lang="en-IN" dirty="0" err="1"/>
              <a:t>onlin</a:t>
            </a:r>
            <a:endParaRPr lang="en-IN" dirty="0"/>
          </a:p>
        </p:txBody>
      </p:sp>
      <p:pic>
        <p:nvPicPr>
          <p:cNvPr id="4" name="Content Placeholder 3">
            <a:extLst>
              <a:ext uri="{FF2B5EF4-FFF2-40B4-BE49-F238E27FC236}">
                <a16:creationId xmlns:a16="http://schemas.microsoft.com/office/drawing/2014/main" id="{FC289F55-340C-48BB-8650-A31613F356A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ln>
            <a:noFill/>
          </a:ln>
        </p:spPr>
      </p:pic>
    </p:spTree>
    <p:extLst>
      <p:ext uri="{BB962C8B-B14F-4D97-AF65-F5344CB8AC3E}">
        <p14:creationId xmlns:p14="http://schemas.microsoft.com/office/powerpoint/2010/main" val="756573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412C3-126C-4310-B3BC-68F790CB41F3}"/>
              </a:ext>
            </a:extLst>
          </p:cNvPr>
          <p:cNvSpPr>
            <a:spLocks noGrp="1"/>
          </p:cNvSpPr>
          <p:nvPr>
            <p:ph type="title"/>
          </p:nvPr>
        </p:nvSpPr>
        <p:spPr/>
        <p:txBody>
          <a:bodyPr/>
          <a:lstStyle/>
          <a:p>
            <a:r>
              <a:rPr lang="en-IN" dirty="0"/>
              <a:t>Shopping online is convenient and flexible</a:t>
            </a:r>
          </a:p>
        </p:txBody>
      </p:sp>
      <p:pic>
        <p:nvPicPr>
          <p:cNvPr id="4" name="Content Placeholder 3">
            <a:extLst>
              <a:ext uri="{FF2B5EF4-FFF2-40B4-BE49-F238E27FC236}">
                <a16:creationId xmlns:a16="http://schemas.microsoft.com/office/drawing/2014/main" id="{5B2874B4-2B7D-4724-8560-4837BE22593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ln>
            <a:noFill/>
          </a:ln>
        </p:spPr>
      </p:pic>
    </p:spTree>
    <p:extLst>
      <p:ext uri="{BB962C8B-B14F-4D97-AF65-F5344CB8AC3E}">
        <p14:creationId xmlns:p14="http://schemas.microsoft.com/office/powerpoint/2010/main" val="4100320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D9696-AC41-416F-A864-6E8CD6E62092}"/>
              </a:ext>
            </a:extLst>
          </p:cNvPr>
          <p:cNvSpPr>
            <a:spLocks noGrp="1"/>
          </p:cNvSpPr>
          <p:nvPr>
            <p:ph type="title"/>
          </p:nvPr>
        </p:nvSpPr>
        <p:spPr/>
        <p:txBody>
          <a:bodyPr/>
          <a:lstStyle/>
          <a:p>
            <a:r>
              <a:rPr lang="en-IN" dirty="0"/>
              <a:t>Return and replacement policy effect on online shopping</a:t>
            </a:r>
          </a:p>
        </p:txBody>
      </p:sp>
      <p:pic>
        <p:nvPicPr>
          <p:cNvPr id="4" name="Content Placeholder 3">
            <a:extLst>
              <a:ext uri="{FF2B5EF4-FFF2-40B4-BE49-F238E27FC236}">
                <a16:creationId xmlns:a16="http://schemas.microsoft.com/office/drawing/2014/main" id="{481FF216-DBE3-4D38-92EA-FD39208E53B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50584" y="1825625"/>
            <a:ext cx="5290831" cy="4351338"/>
          </a:xfrm>
          <a:prstGeom prst="rect">
            <a:avLst/>
          </a:prstGeom>
          <a:noFill/>
          <a:ln>
            <a:noFill/>
          </a:ln>
        </p:spPr>
      </p:pic>
    </p:spTree>
    <p:extLst>
      <p:ext uri="{BB962C8B-B14F-4D97-AF65-F5344CB8AC3E}">
        <p14:creationId xmlns:p14="http://schemas.microsoft.com/office/powerpoint/2010/main" val="2144483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2184-307D-43E7-9A5A-0E0889886208}"/>
              </a:ext>
            </a:extLst>
          </p:cNvPr>
          <p:cNvSpPr>
            <a:spLocks noGrp="1"/>
          </p:cNvSpPr>
          <p:nvPr>
            <p:ph type="title"/>
          </p:nvPr>
        </p:nvSpPr>
        <p:spPr/>
        <p:txBody>
          <a:bodyPr/>
          <a:lstStyle/>
          <a:p>
            <a:r>
              <a:rPr lang="en-IN" dirty="0"/>
              <a:t>Variety of listed product in several category</a:t>
            </a:r>
          </a:p>
        </p:txBody>
      </p:sp>
      <p:pic>
        <p:nvPicPr>
          <p:cNvPr id="4" name="Content Placeholder 3">
            <a:extLst>
              <a:ext uri="{FF2B5EF4-FFF2-40B4-BE49-F238E27FC236}">
                <a16:creationId xmlns:a16="http://schemas.microsoft.com/office/drawing/2014/main" id="{00682E38-B8F7-45C1-AA66-AA6897420C0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70884" y="1825625"/>
            <a:ext cx="4450231" cy="4351338"/>
          </a:xfrm>
          <a:prstGeom prst="rect">
            <a:avLst/>
          </a:prstGeom>
          <a:noFill/>
          <a:ln>
            <a:noFill/>
          </a:ln>
        </p:spPr>
      </p:pic>
    </p:spTree>
    <p:extLst>
      <p:ext uri="{BB962C8B-B14F-4D97-AF65-F5344CB8AC3E}">
        <p14:creationId xmlns:p14="http://schemas.microsoft.com/office/powerpoint/2010/main" val="1513232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7C54-1C30-41ED-8B07-6B79BB783879}"/>
              </a:ext>
            </a:extLst>
          </p:cNvPr>
          <p:cNvSpPr>
            <a:spLocks noGrp="1"/>
          </p:cNvSpPr>
          <p:nvPr>
            <p:ph type="title"/>
          </p:nvPr>
        </p:nvSpPr>
        <p:spPr/>
        <p:txBody>
          <a:bodyPr/>
          <a:lstStyle/>
          <a:p>
            <a:r>
              <a:rPr lang="en-IN" dirty="0"/>
              <a:t>Getting value for money spent</a:t>
            </a:r>
          </a:p>
        </p:txBody>
      </p:sp>
      <p:pic>
        <p:nvPicPr>
          <p:cNvPr id="4" name="Content Placeholder 3">
            <a:extLst>
              <a:ext uri="{FF2B5EF4-FFF2-40B4-BE49-F238E27FC236}">
                <a16:creationId xmlns:a16="http://schemas.microsoft.com/office/drawing/2014/main" id="{AC6C03F2-12A3-42CC-B958-7609779DB30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ln>
            <a:noFill/>
          </a:ln>
        </p:spPr>
      </p:pic>
    </p:spTree>
    <p:extLst>
      <p:ext uri="{BB962C8B-B14F-4D97-AF65-F5344CB8AC3E}">
        <p14:creationId xmlns:p14="http://schemas.microsoft.com/office/powerpoint/2010/main" val="509188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268F3-3D6B-409B-BD1A-48B6506F225A}"/>
              </a:ext>
            </a:extLst>
          </p:cNvPr>
          <p:cNvSpPr>
            <a:spLocks noGrp="1"/>
          </p:cNvSpPr>
          <p:nvPr>
            <p:ph type="title"/>
          </p:nvPr>
        </p:nvSpPr>
        <p:spPr/>
        <p:txBody>
          <a:bodyPr/>
          <a:lstStyle/>
          <a:p>
            <a:r>
              <a:rPr lang="en-IN" sz="2800" b="1" u="sng" dirty="0">
                <a:effectLst/>
                <a:latin typeface="Times New Roman" panose="02020603050405020304" pitchFamily="18" charset="0"/>
                <a:ea typeface="Calibri" panose="020F0502020204030204" pitchFamily="34" charset="0"/>
                <a:cs typeface="Times New Roman" panose="02020603050405020304" pitchFamily="18" charset="0"/>
              </a:rPr>
              <a:t>Conclusion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D928BAE-99D5-4355-A2BA-10FCCCC46014}"/>
              </a:ext>
            </a:extLst>
          </p:cNvPr>
          <p:cNvSpPr>
            <a:spLocks noGrp="1"/>
          </p:cNvSpPr>
          <p:nvPr>
            <p:ph idx="1"/>
          </p:nvPr>
        </p:nvSpPr>
        <p:spPr/>
        <p:txBody>
          <a:bodyPr>
            <a:normAutofit lnSpcReduction="10000"/>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Now are days people want to get the products on there home, so online shopping is very much important part of daily life. In this project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have some data of survey on online shopping. After analyse the data I got some points which are following: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Mostly female are using online shopping.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234061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31-40 and 21-40 this range of ages people are mostly use online shop.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234061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Online shopping mostly done from smartphones.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234061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Google chrome server is most convenient server now a days.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234061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People mostly use mobile internet for online shop.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234061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People are mostly coming first time online shopping through search engine.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234061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After first visit they come to online shopping either search engine or App.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234061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Decision to purchase product took almost 15 minutes or more for customer.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661298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8159F9-6903-4756-A17B-DED07D3CA60B}"/>
              </a:ext>
            </a:extLst>
          </p:cNvPr>
          <p:cNvSpPr txBox="1"/>
          <p:nvPr/>
        </p:nvSpPr>
        <p:spPr>
          <a:xfrm>
            <a:off x="3048000" y="722875"/>
            <a:ext cx="6096000" cy="5412251"/>
          </a:xfrm>
          <a:prstGeom prst="rect">
            <a:avLst/>
          </a:prstGeom>
          <a:noFill/>
        </p:spPr>
        <p:txBody>
          <a:bodyPr wrap="square">
            <a:spAutoFit/>
          </a:bodyPr>
          <a:lstStyle/>
          <a:p>
            <a:pPr marL="342900" lvl="0" indent="-342900">
              <a:lnSpc>
                <a:spcPct val="107000"/>
              </a:lnSpc>
              <a:buFont typeface="Symbol" panose="05050102010706020507" pitchFamily="18" charset="2"/>
              <a:buChar char=""/>
              <a:tabLst>
                <a:tab pos="234061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People mostly use debit card for purchase.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234061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People are satisfying if contain of website is easily read and understandable.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234061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If they got lots option for their desire product, they will happy.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234061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Now are days Customer easily filter their desire product because they got lots of option.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234061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Customers will come to the website more if they trust the website.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234061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Online shopping more flexible and convenient.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234061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Here customer easily can get all the specification of the product.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234061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If the website is user friendly and easily accessible, customer will more attract.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234061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Convenient payments method is very much important part for online shopping.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234061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Customer care part is very much important, they should give empathizes towards customer.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65158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BA811B-9857-4FF2-A509-05C2F09D0A8E}"/>
              </a:ext>
            </a:extLst>
          </p:cNvPr>
          <p:cNvSpPr txBox="1"/>
          <p:nvPr/>
        </p:nvSpPr>
        <p:spPr>
          <a:xfrm>
            <a:off x="3048000" y="1611964"/>
            <a:ext cx="6096000" cy="3634072"/>
          </a:xfrm>
          <a:prstGeom prst="rect">
            <a:avLst/>
          </a:prstGeom>
          <a:noFill/>
        </p:spPr>
        <p:txBody>
          <a:bodyPr wrap="square">
            <a:spAutoFit/>
          </a:bodyPr>
          <a:lstStyle/>
          <a:p>
            <a:pPr marL="342900" lvl="0" indent="-342900">
              <a:lnSpc>
                <a:spcPct val="107000"/>
              </a:lnSpc>
              <a:buFont typeface="Symbol" panose="05050102010706020507" pitchFamily="18" charset="2"/>
              <a:buChar char=""/>
              <a:tabLst>
                <a:tab pos="234061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system should guarantee privacy of their customer, also they should responsible and easily available on several channels for customer.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234061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If customer got more discount or other benefit for their purchase, they will more shop from the particular website.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234061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Product review’s is important towards shopping.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234061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Return replacement policies are advantageous for online shopping.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234061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People easily can get their desire retail shop from online platform.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234061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Customer got enjoyment and also improved their social status by online shopping.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7115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39424-7595-4252-A282-17BCF2A77020}"/>
              </a:ext>
            </a:extLst>
          </p:cNvPr>
          <p:cNvSpPr>
            <a:spLocks noGrp="1"/>
          </p:cNvSpPr>
          <p:nvPr>
            <p:ph type="title"/>
          </p:nvPr>
        </p:nvSpPr>
        <p:spPr/>
        <p:txBody>
          <a:bodyPr/>
          <a:lstStyle/>
          <a:p>
            <a:r>
              <a:rPr lang="en-IN" sz="1800" b="1" dirty="0">
                <a:latin typeface="Times New Roman" panose="02020603050405020304" pitchFamily="18" charset="0"/>
                <a:ea typeface="Calibri" panose="020F0502020204030204" pitchFamily="34" charset="0"/>
              </a:rPr>
              <a:t>A</a:t>
            </a:r>
            <a:r>
              <a:rPr lang="en-IN" sz="1800" b="1" dirty="0">
                <a:effectLst/>
                <a:latin typeface="Times New Roman" panose="02020603050405020304" pitchFamily="18" charset="0"/>
                <a:ea typeface="Calibri" panose="020F0502020204030204" pitchFamily="34" charset="0"/>
              </a:rPr>
              <a:t>ge description</a:t>
            </a:r>
            <a:endParaRPr lang="en-IN" dirty="0"/>
          </a:p>
        </p:txBody>
      </p:sp>
      <p:pic>
        <p:nvPicPr>
          <p:cNvPr id="4" name="Content Placeholder 3">
            <a:extLst>
              <a:ext uri="{FF2B5EF4-FFF2-40B4-BE49-F238E27FC236}">
                <a16:creationId xmlns:a16="http://schemas.microsoft.com/office/drawing/2014/main" id="{C42C9981-ABFE-4906-A473-ABE9CC29F24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07969" y="1825625"/>
            <a:ext cx="4376061" cy="4351338"/>
          </a:xfrm>
          <a:prstGeom prst="rect">
            <a:avLst/>
          </a:prstGeom>
          <a:noFill/>
          <a:ln>
            <a:noFill/>
          </a:ln>
        </p:spPr>
      </p:pic>
    </p:spTree>
    <p:extLst>
      <p:ext uri="{BB962C8B-B14F-4D97-AF65-F5344CB8AC3E}">
        <p14:creationId xmlns:p14="http://schemas.microsoft.com/office/powerpoint/2010/main" val="21275574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B5BC-ECC0-41E4-85B0-6F34A58D100A}"/>
              </a:ext>
            </a:extLst>
          </p:cNvPr>
          <p:cNvSpPr txBox="1"/>
          <p:nvPr/>
        </p:nvSpPr>
        <p:spPr>
          <a:xfrm>
            <a:off x="3048000" y="2449758"/>
            <a:ext cx="6096000" cy="1958485"/>
          </a:xfrm>
          <a:prstGeom prst="rect">
            <a:avLst/>
          </a:prstGeom>
          <a:noFill/>
        </p:spPr>
        <p:txBody>
          <a:bodyPr wrap="square">
            <a:spAutoFit/>
          </a:bodyPr>
          <a:lstStyle/>
          <a:p>
            <a:pPr marL="266065">
              <a:lnSpc>
                <a:spcPct val="107000"/>
              </a:lnSpc>
              <a:spcAft>
                <a:spcPts val="800"/>
              </a:spcAft>
              <a:tabLst>
                <a:tab pos="234061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Now are days we have several online platforms likes, Amazon, Flipkart, Paytm, Snapdeal, Myntra. Amazon and Flipkart people use more than others.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66065">
              <a:lnSpc>
                <a:spcPct val="107000"/>
              </a:lnSpc>
              <a:spcAft>
                <a:spcPts val="800"/>
              </a:spcAft>
              <a:tabLst>
                <a:tab pos="234061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As we see there is lots of advantageous for online shopping, and I feel now is necessary also of this pandemic situation, as online shopping is safest.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3555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D6348-1571-43EC-BCCB-0E9F554090E5}"/>
              </a:ext>
            </a:extLst>
          </p:cNvPr>
          <p:cNvSpPr>
            <a:spLocks noGrp="1"/>
          </p:cNvSpPr>
          <p:nvPr>
            <p:ph type="title"/>
          </p:nvPr>
        </p:nvSpPr>
        <p:spPr/>
        <p:txBody>
          <a:bodyPr/>
          <a:lstStyle/>
          <a:p>
            <a:r>
              <a:rPr lang="en-IN" dirty="0"/>
              <a:t>How long shopping online</a:t>
            </a:r>
          </a:p>
        </p:txBody>
      </p:sp>
      <p:pic>
        <p:nvPicPr>
          <p:cNvPr id="4" name="Content Placeholder 3">
            <a:extLst>
              <a:ext uri="{FF2B5EF4-FFF2-40B4-BE49-F238E27FC236}">
                <a16:creationId xmlns:a16="http://schemas.microsoft.com/office/drawing/2014/main" id="{E17AC117-7611-4E40-AF29-08AE264470F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ln>
            <a:noFill/>
          </a:ln>
        </p:spPr>
      </p:pic>
    </p:spTree>
    <p:extLst>
      <p:ext uri="{BB962C8B-B14F-4D97-AF65-F5344CB8AC3E}">
        <p14:creationId xmlns:p14="http://schemas.microsoft.com/office/powerpoint/2010/main" val="3641512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F19B1-869C-4070-92D9-6E8FC52F0B37}"/>
              </a:ext>
            </a:extLst>
          </p:cNvPr>
          <p:cNvSpPr>
            <a:spLocks noGrp="1"/>
          </p:cNvSpPr>
          <p:nvPr>
            <p:ph type="title"/>
          </p:nvPr>
        </p:nvSpPr>
        <p:spPr/>
        <p:txBody>
          <a:bodyPr/>
          <a:lstStyle/>
          <a:p>
            <a:r>
              <a:rPr lang="en-IN" dirty="0"/>
              <a:t>How many time purchase online</a:t>
            </a:r>
          </a:p>
        </p:txBody>
      </p:sp>
      <p:pic>
        <p:nvPicPr>
          <p:cNvPr id="4" name="Content Placeholder 3">
            <a:extLst>
              <a:ext uri="{FF2B5EF4-FFF2-40B4-BE49-F238E27FC236}">
                <a16:creationId xmlns:a16="http://schemas.microsoft.com/office/drawing/2014/main" id="{9951E4D6-8AFD-438E-81C8-529B14AA49A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4905" y="1825625"/>
            <a:ext cx="4722190" cy="4351338"/>
          </a:xfrm>
          <a:prstGeom prst="rect">
            <a:avLst/>
          </a:prstGeom>
          <a:noFill/>
          <a:ln>
            <a:noFill/>
          </a:ln>
        </p:spPr>
      </p:pic>
    </p:spTree>
    <p:extLst>
      <p:ext uri="{BB962C8B-B14F-4D97-AF65-F5344CB8AC3E}">
        <p14:creationId xmlns:p14="http://schemas.microsoft.com/office/powerpoint/2010/main" val="2967604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53541-FDFB-4026-9311-85707B654804}"/>
              </a:ext>
            </a:extLst>
          </p:cNvPr>
          <p:cNvSpPr>
            <a:spLocks noGrp="1"/>
          </p:cNvSpPr>
          <p:nvPr>
            <p:ph type="title"/>
          </p:nvPr>
        </p:nvSpPr>
        <p:spPr/>
        <p:txBody>
          <a:bodyPr/>
          <a:lstStyle/>
          <a:p>
            <a:r>
              <a:rPr lang="en-IN" dirty="0"/>
              <a:t>Internet access for online shopping</a:t>
            </a:r>
          </a:p>
        </p:txBody>
      </p:sp>
      <p:pic>
        <p:nvPicPr>
          <p:cNvPr id="4" name="Content Placeholder 3">
            <a:extLst>
              <a:ext uri="{FF2B5EF4-FFF2-40B4-BE49-F238E27FC236}">
                <a16:creationId xmlns:a16="http://schemas.microsoft.com/office/drawing/2014/main" id="{864D045D-4E2A-4DAF-B627-A59DF3119AE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ln>
            <a:noFill/>
          </a:ln>
        </p:spPr>
      </p:pic>
    </p:spTree>
    <p:extLst>
      <p:ext uri="{BB962C8B-B14F-4D97-AF65-F5344CB8AC3E}">
        <p14:creationId xmlns:p14="http://schemas.microsoft.com/office/powerpoint/2010/main" val="283938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5731-4F31-40E4-A97E-A055E5F640D5}"/>
              </a:ext>
            </a:extLst>
          </p:cNvPr>
          <p:cNvSpPr>
            <a:spLocks noGrp="1"/>
          </p:cNvSpPr>
          <p:nvPr>
            <p:ph type="title"/>
          </p:nvPr>
        </p:nvSpPr>
        <p:spPr/>
        <p:txBody>
          <a:bodyPr/>
          <a:lstStyle/>
          <a:p>
            <a:r>
              <a:rPr lang="en-IN" dirty="0"/>
              <a:t>Which device use to access online shopping</a:t>
            </a:r>
          </a:p>
        </p:txBody>
      </p:sp>
      <p:pic>
        <p:nvPicPr>
          <p:cNvPr id="4" name="Content Placeholder 3">
            <a:extLst>
              <a:ext uri="{FF2B5EF4-FFF2-40B4-BE49-F238E27FC236}">
                <a16:creationId xmlns:a16="http://schemas.microsoft.com/office/drawing/2014/main" id="{42A26A31-8441-41C1-913D-9D395BE3ECB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ln>
            <a:noFill/>
          </a:ln>
        </p:spPr>
      </p:pic>
    </p:spTree>
    <p:extLst>
      <p:ext uri="{BB962C8B-B14F-4D97-AF65-F5344CB8AC3E}">
        <p14:creationId xmlns:p14="http://schemas.microsoft.com/office/powerpoint/2010/main" val="261244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BB514-50D6-4FC4-B142-33446F165878}"/>
              </a:ext>
            </a:extLst>
          </p:cNvPr>
          <p:cNvSpPr>
            <a:spLocks noGrp="1"/>
          </p:cNvSpPr>
          <p:nvPr>
            <p:ph type="title"/>
          </p:nvPr>
        </p:nvSpPr>
        <p:spPr/>
        <p:txBody>
          <a:bodyPr/>
          <a:lstStyle/>
          <a:p>
            <a:r>
              <a:rPr lang="en-IN" dirty="0"/>
              <a:t>Operating System</a:t>
            </a:r>
          </a:p>
        </p:txBody>
      </p:sp>
      <p:pic>
        <p:nvPicPr>
          <p:cNvPr id="4" name="Content Placeholder 3">
            <a:extLst>
              <a:ext uri="{FF2B5EF4-FFF2-40B4-BE49-F238E27FC236}">
                <a16:creationId xmlns:a16="http://schemas.microsoft.com/office/drawing/2014/main" id="{FE3BFBC7-8ECB-4E26-8BD3-F0D70578098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94956" y="1825625"/>
            <a:ext cx="5402087" cy="4351338"/>
          </a:xfrm>
          <a:prstGeom prst="rect">
            <a:avLst/>
          </a:prstGeom>
          <a:noFill/>
          <a:ln>
            <a:noFill/>
          </a:ln>
        </p:spPr>
      </p:pic>
    </p:spTree>
    <p:extLst>
      <p:ext uri="{BB962C8B-B14F-4D97-AF65-F5344CB8AC3E}">
        <p14:creationId xmlns:p14="http://schemas.microsoft.com/office/powerpoint/2010/main" val="728636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839</Words>
  <Application>Microsoft Office PowerPoint</Application>
  <PresentationFormat>Widescreen</PresentationFormat>
  <Paragraphs>69</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Symbol</vt:lpstr>
      <vt:lpstr>Times New Roman</vt:lpstr>
      <vt:lpstr>Office Theme</vt:lpstr>
      <vt:lpstr>E-retail factors for customer activation and retention: A case study from Indian e-commerce customers </vt:lpstr>
      <vt:lpstr>Problem Statement</vt:lpstr>
      <vt:lpstr>Gender ratio</vt:lpstr>
      <vt:lpstr>Age description</vt:lpstr>
      <vt:lpstr>How long shopping online</vt:lpstr>
      <vt:lpstr>How many time purchase online</vt:lpstr>
      <vt:lpstr>Internet access for online shopping</vt:lpstr>
      <vt:lpstr>Which device use to access online shopping</vt:lpstr>
      <vt:lpstr>Operating System</vt:lpstr>
      <vt:lpstr>Which browser is use</vt:lpstr>
      <vt:lpstr>Favourable channel for first time user</vt:lpstr>
      <vt:lpstr>Time taking for purchasing decision</vt:lpstr>
      <vt:lpstr>Preferred Payment option</vt:lpstr>
      <vt:lpstr>Contain of website must be easy to understand</vt:lpstr>
      <vt:lpstr>Information on similar product to the one highlighted for product comparison</vt:lpstr>
      <vt:lpstr>Complete information on seller and product being offered is important for purchase</vt:lpstr>
      <vt:lpstr>All relevant information on listed products must be stated clearly</vt:lpstr>
      <vt:lpstr>Ease of navigation in website</vt:lpstr>
      <vt:lpstr>Loading and processing speed</vt:lpstr>
      <vt:lpstr>User Friendly Interface of the Website</vt:lpstr>
      <vt:lpstr>Convenient Payment Methods</vt:lpstr>
      <vt:lpstr>Trust the online store</vt:lpstr>
      <vt:lpstr>Empathy towards customer</vt:lpstr>
      <vt:lpstr>Guarantee the privacy of the customer</vt:lpstr>
      <vt:lpstr>Responsiveness, availability of several channels</vt:lpstr>
      <vt:lpstr>Monitory benefit and discount</vt:lpstr>
      <vt:lpstr>Shopping online is convenient and flexible</vt:lpstr>
      <vt:lpstr>Return and replacement policy</vt:lpstr>
      <vt:lpstr>Gaining access to loyality</vt:lpstr>
      <vt:lpstr>Displaying quality information on the website improves satisfaction </vt:lpstr>
      <vt:lpstr>User satisfaction cannot exist without trust</vt:lpstr>
      <vt:lpstr>Enjoyment is derived from shopping onlin</vt:lpstr>
      <vt:lpstr>Shopping online is convenient and flexible</vt:lpstr>
      <vt:lpstr>Return and replacement policy effect on online shopping</vt:lpstr>
      <vt:lpstr>Variety of listed product in several category</vt:lpstr>
      <vt:lpstr>Getting value for money spent</vt:lpstr>
      <vt:lpstr>Conclusion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 </dc:title>
  <dc:creator>Bishwajit Bhattacharya</dc:creator>
  <cp:lastModifiedBy>Bishwajit Bhattacharya</cp:lastModifiedBy>
  <cp:revision>7</cp:revision>
  <dcterms:created xsi:type="dcterms:W3CDTF">2021-12-24T02:08:29Z</dcterms:created>
  <dcterms:modified xsi:type="dcterms:W3CDTF">2021-12-26T09:11:27Z</dcterms:modified>
</cp:coreProperties>
</file>