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D273-9386-48B1-A494-195BE3AB0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D80444-5D72-4FB8-AAD6-28DFA61DC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66F0B9-6076-4AC9-A9EC-6A929B5B0FBB}"/>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9CE8188E-316B-403D-858B-0C386BF5C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FBA00-BEC1-4A91-8CB0-2906FBFF2411}"/>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2666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65D5-B502-4BD2-9367-857B4F881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819D69-BBB0-41B9-A91B-0FA360CC9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346CD-28A4-4C1D-98FC-C7262ECF691F}"/>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C066236A-CBB8-45B0-9699-6E46ADD34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AA6A8-FE19-41A0-98AE-F2FFD63532C2}"/>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390254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0D2D1-A748-4EA2-9CB8-9CE76AA69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D3D49-C321-4958-AE84-769F312AC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AB6D6-495A-432F-A13A-C27F269E8CBF}"/>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BD552FEB-E74A-4C4F-9728-7749E9B65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317CF-1DBF-428B-8763-E2B2798EA293}"/>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191710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36AC-848F-446E-B128-4F58707A1F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7BCB3-FE92-480E-ADC4-50C5CC4666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FABBE-9CE4-462C-A4D6-4711D8AE17F1}"/>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1B713E9A-7A3B-4A3E-A20E-F3E958FBC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C7B6C-7681-417A-A80C-122512F4FBE0}"/>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336008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A356-EFA4-4D7A-B29E-98DA6B9F3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817733-F774-43C8-81AD-928E2622D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CE4EDD-FF7B-4381-A5D5-E8775D73C338}"/>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7A2F1D04-95D0-44CD-B672-8A1C650D9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3B8CF-46C6-4FDB-A060-629DD2449C02}"/>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238599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00C-EDCD-4C2A-9992-A0DEC894F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340634-DF40-495A-8631-EA6C05BE6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A6162C-6AA0-42D1-9A8F-12EE347A5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A39017-980B-4B44-9D1E-C0E5E10244CE}"/>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6" name="Footer Placeholder 5">
            <a:extLst>
              <a:ext uri="{FF2B5EF4-FFF2-40B4-BE49-F238E27FC236}">
                <a16:creationId xmlns:a16="http://schemas.microsoft.com/office/drawing/2014/main" id="{A06C4D73-71D4-4C83-89FD-9F4E2432D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94F98-A0FB-47F2-9463-79DF22EE35A7}"/>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209081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F050-743A-484B-A0D1-9E1BC8AEFB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6CAB0C-221A-4B3E-9AAC-7ED819F78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2BC43-800D-40C1-9CBE-5C431FDC6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173218-F1BD-43DA-9335-51F6AA4A3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D77976-5C66-4DD5-88AB-54062D6AA4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329039-4981-477F-BC1B-4ACD6E08220A}"/>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8" name="Footer Placeholder 7">
            <a:extLst>
              <a:ext uri="{FF2B5EF4-FFF2-40B4-BE49-F238E27FC236}">
                <a16:creationId xmlns:a16="http://schemas.microsoft.com/office/drawing/2014/main" id="{195B19B5-DCBC-4EE4-95B2-2354C025F7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CC7B3D-923F-420F-B7D0-A442DEB9E200}"/>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72240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65BF-144B-43E6-AE27-7389729A8D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60C052-CE3B-45C8-BCA1-4E1E96E43AE5}"/>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4" name="Footer Placeholder 3">
            <a:extLst>
              <a:ext uri="{FF2B5EF4-FFF2-40B4-BE49-F238E27FC236}">
                <a16:creationId xmlns:a16="http://schemas.microsoft.com/office/drawing/2014/main" id="{5A1F7F3D-9E9C-4CCE-AD83-9B104CA71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F7AE30-A47C-4F70-B110-BF4F7A1E0D63}"/>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395525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EA97E-07B8-4785-929F-14E76FB1049F}"/>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3" name="Footer Placeholder 2">
            <a:extLst>
              <a:ext uri="{FF2B5EF4-FFF2-40B4-BE49-F238E27FC236}">
                <a16:creationId xmlns:a16="http://schemas.microsoft.com/office/drawing/2014/main" id="{0C3E02D7-2F25-4B96-B6F9-B65706D872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008C9F-5B50-4681-BEDD-13AFE76B21C5}"/>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140307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DE0-85B7-4D42-A705-12A9BD282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9AB5F5-F177-44F6-8BD2-2571546E9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CCDD9-BF85-4C61-84DA-528183D66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D9289-935B-4481-B31F-4984F9D09C6B}"/>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6" name="Footer Placeholder 5">
            <a:extLst>
              <a:ext uri="{FF2B5EF4-FFF2-40B4-BE49-F238E27FC236}">
                <a16:creationId xmlns:a16="http://schemas.microsoft.com/office/drawing/2014/main" id="{4A1FA197-E71F-4E33-99E8-C772D6B0F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97EA4-99D7-4353-B2F2-3BDAFAC3C045}"/>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264457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7C8C-3808-411C-B9DD-18F16B4D3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0BEED4-0951-4DE8-A844-2E8091138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6FF4CB-A79E-455D-8720-D86F058C8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EE6EF-1763-4E0F-8A03-B0A5F54F5530}"/>
              </a:ext>
            </a:extLst>
          </p:cNvPr>
          <p:cNvSpPr>
            <a:spLocks noGrp="1"/>
          </p:cNvSpPr>
          <p:nvPr>
            <p:ph type="dt" sz="half" idx="10"/>
          </p:nvPr>
        </p:nvSpPr>
        <p:spPr/>
        <p:txBody>
          <a:bodyPr/>
          <a:lstStyle/>
          <a:p>
            <a:fld id="{B77EA6BC-B9DB-43BC-8DE4-9A0D1A0FE440}" type="datetimeFigureOut">
              <a:rPr lang="en-IN" smtClean="0"/>
              <a:t>23-11-2021</a:t>
            </a:fld>
            <a:endParaRPr lang="en-IN"/>
          </a:p>
        </p:txBody>
      </p:sp>
      <p:sp>
        <p:nvSpPr>
          <p:cNvPr id="6" name="Footer Placeholder 5">
            <a:extLst>
              <a:ext uri="{FF2B5EF4-FFF2-40B4-BE49-F238E27FC236}">
                <a16:creationId xmlns:a16="http://schemas.microsoft.com/office/drawing/2014/main" id="{26844D91-5605-49FC-BF69-4DA52719D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95A1A-84DB-412C-A687-A7F0743639BA}"/>
              </a:ext>
            </a:extLst>
          </p:cNvPr>
          <p:cNvSpPr>
            <a:spLocks noGrp="1"/>
          </p:cNvSpPr>
          <p:nvPr>
            <p:ph type="sldNum" sz="quarter" idx="12"/>
          </p:nvPr>
        </p:nvSpPr>
        <p:spPr/>
        <p:txBody>
          <a:bodyPr/>
          <a:lstStyle/>
          <a:p>
            <a:fld id="{CCEDB85E-1E50-41E4-83A2-0B286D6ECA65}" type="slidenum">
              <a:rPr lang="en-IN" smtClean="0"/>
              <a:t>‹#›</a:t>
            </a:fld>
            <a:endParaRPr lang="en-IN"/>
          </a:p>
        </p:txBody>
      </p:sp>
    </p:spTree>
    <p:extLst>
      <p:ext uri="{BB962C8B-B14F-4D97-AF65-F5344CB8AC3E}">
        <p14:creationId xmlns:p14="http://schemas.microsoft.com/office/powerpoint/2010/main" val="67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35F5E-6B63-4CAC-AC6E-482C4800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C7F69-B37A-431C-9026-10AD07368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CD335-AD04-477C-9D86-5FB139734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EA6BC-B9DB-43BC-8DE4-9A0D1A0FE440}" type="datetimeFigureOut">
              <a:rPr lang="en-IN" smtClean="0"/>
              <a:t>23-11-2021</a:t>
            </a:fld>
            <a:endParaRPr lang="en-IN"/>
          </a:p>
        </p:txBody>
      </p:sp>
      <p:sp>
        <p:nvSpPr>
          <p:cNvPr id="5" name="Footer Placeholder 4">
            <a:extLst>
              <a:ext uri="{FF2B5EF4-FFF2-40B4-BE49-F238E27FC236}">
                <a16:creationId xmlns:a16="http://schemas.microsoft.com/office/drawing/2014/main" id="{D88BB310-1422-4993-92C9-C8C5F6D24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7A0E2B-7745-4EEB-AD01-9FDFFFE1F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DB85E-1E50-41E4-83A2-0B286D6ECA65}" type="slidenum">
              <a:rPr lang="en-IN" smtClean="0"/>
              <a:t>‹#›</a:t>
            </a:fld>
            <a:endParaRPr lang="en-IN"/>
          </a:p>
        </p:txBody>
      </p:sp>
    </p:spTree>
    <p:extLst>
      <p:ext uri="{BB962C8B-B14F-4D97-AF65-F5344CB8AC3E}">
        <p14:creationId xmlns:p14="http://schemas.microsoft.com/office/powerpoint/2010/main" val="186124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iris" TargetMode="External"/><Relationship Id="rId2" Type="http://schemas.openxmlformats.org/officeDocument/2006/relationships/hyperlink" Target="http://stat.ethz.ch/R-manual/R-devel/library/datasets/html/mtcars.html" TargetMode="External"/><Relationship Id="rId1" Type="http://schemas.openxmlformats.org/officeDocument/2006/relationships/slideLayout" Target="../slideLayouts/slideLayout2.xml"/><Relationship Id="rId4" Type="http://schemas.openxmlformats.org/officeDocument/2006/relationships/hyperlink" Target="https://www.springboard.com/blog/data-wrangl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E82A-3176-4551-B567-0E8954F9E210}"/>
              </a:ext>
            </a:extLst>
          </p:cNvPr>
          <p:cNvSpPr>
            <a:spLocks noGrp="1"/>
          </p:cNvSpPr>
          <p:nvPr>
            <p:ph type="ctrTitle"/>
          </p:nvPr>
        </p:nvSpPr>
        <p:spPr/>
        <p:txBody>
          <a:bodyPr/>
          <a:lstStyle/>
          <a:p>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Micro-Credit Defaulter Model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AB825AF3-FE46-4FB6-BCF7-7D98EA701272}"/>
              </a:ext>
            </a:extLst>
          </p:cNvPr>
          <p:cNvSpPr>
            <a:spLocks noGrp="1"/>
          </p:cNvSpPr>
          <p:nvPr>
            <p:ph type="subTitle" idx="1"/>
          </p:nvPr>
        </p:nvSpPr>
        <p:spPr/>
        <p:txBody>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Bishwajit Bhattacharya</a:t>
            </a:r>
          </a:p>
          <a:p>
            <a:endParaRPr lang="en-IN" dirty="0"/>
          </a:p>
        </p:txBody>
      </p:sp>
    </p:spTree>
    <p:extLst>
      <p:ext uri="{BB962C8B-B14F-4D97-AF65-F5344CB8AC3E}">
        <p14:creationId xmlns:p14="http://schemas.microsoft.com/office/powerpoint/2010/main" val="407960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5049-E681-4C95-B38A-59FE9DC1AFF3}"/>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ABFA1202-09A3-4280-85DB-A957BB972D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6233" y="2337215"/>
            <a:ext cx="4979534"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5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BEDA-5137-4484-AB0E-31CF951A0584}"/>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E2BB2E03-7569-4018-82E6-BF8AB6AE04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6233" y="2330863"/>
            <a:ext cx="4979534" cy="334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440-9D8C-4B5F-87D6-4175BA0BD605}"/>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722B3CA8-C84D-432D-84EE-E37739C3C7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2317" y="1959686"/>
            <a:ext cx="5144672" cy="33408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B08D20-03D1-4845-9EFB-7A0199F71112}"/>
              </a:ext>
            </a:extLst>
          </p:cNvPr>
          <p:cNvSpPr txBox="1"/>
          <p:nvPr/>
        </p:nvSpPr>
        <p:spPr>
          <a:xfrm>
            <a:off x="1192306" y="5569545"/>
            <a:ext cx="6096000" cy="923330"/>
          </a:xfrm>
          <a:prstGeom prst="rect">
            <a:avLst/>
          </a:prstGeom>
          <a:noFill/>
        </p:spPr>
        <p:txBody>
          <a:bodyPr wrap="square">
            <a:spAutoFit/>
          </a:bodyPr>
          <a:lstStyle/>
          <a:p>
            <a:pPr algn="l"/>
            <a:r>
              <a:rPr lang="en-US" b="1" i="0" dirty="0">
                <a:effectLst/>
                <a:latin typeface="-apple-system"/>
              </a:rPr>
              <a:t>Since the dataset has a lot of string values. We will use the encoding techniques to convert the string data to numerical one</a:t>
            </a:r>
          </a:p>
        </p:txBody>
      </p:sp>
    </p:spTree>
    <p:extLst>
      <p:ext uri="{BB962C8B-B14F-4D97-AF65-F5344CB8AC3E}">
        <p14:creationId xmlns:p14="http://schemas.microsoft.com/office/powerpoint/2010/main" val="273341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0C02-4D96-46F2-B040-77C436D94CF6}"/>
              </a:ext>
            </a:extLst>
          </p:cNvPr>
          <p:cNvSpPr>
            <a:spLocks noGrp="1"/>
          </p:cNvSpPr>
          <p:nvPr>
            <p:ph type="title"/>
          </p:nvPr>
        </p:nvSpPr>
        <p:spPr/>
        <p:txBody>
          <a:bodyPr/>
          <a:lstStyle/>
          <a:p>
            <a:r>
              <a:rPr lang="en-IN" b="1" i="0" dirty="0">
                <a:effectLst/>
                <a:latin typeface="-apple-system"/>
              </a:rPr>
              <a:t>Encoding of </a:t>
            </a:r>
            <a:r>
              <a:rPr lang="en-IN" b="1" i="0" dirty="0" err="1">
                <a:effectLst/>
                <a:latin typeface="-apple-system"/>
              </a:rPr>
              <a:t>DataFrame</a:t>
            </a:r>
            <a:r>
              <a:rPr lang="en-IN" b="1" i="0" dirty="0">
                <a:effectLst/>
                <a:latin typeface="-apple-system"/>
              </a:rPr>
              <a:t>:¶</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98F7C135-CC2F-4B0E-9595-06F12A35536E}"/>
              </a:ext>
            </a:extLst>
          </p:cNvPr>
          <p:cNvSpPr>
            <a:spLocks noGrp="1"/>
          </p:cNvSpPr>
          <p:nvPr>
            <p:ph idx="1"/>
          </p:nvPr>
        </p:nvSpPr>
        <p:spPr>
          <a:xfrm>
            <a:off x="1062317" y="1950665"/>
            <a:ext cx="10515600" cy="4351338"/>
          </a:xfrm>
        </p:spPr>
        <p:txBody>
          <a:bodyPr/>
          <a:lstStyle/>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import </a:t>
            </a:r>
            <a:r>
              <a:rPr lang="en-IN" sz="1200" dirty="0" err="1">
                <a:effectLst/>
                <a:latin typeface="+mj-lt"/>
                <a:ea typeface="Times New Roman" panose="02020603050405020304" pitchFamily="18" charset="0"/>
                <a:cs typeface="Times New Roman" panose="02020603050405020304" pitchFamily="18" charset="0"/>
              </a:rPr>
              <a:t>sklearn</a:t>
            </a:r>
            <a:endParaRPr lang="en-IN" sz="1200" dirty="0">
              <a:effectLst/>
              <a:latin typeface="+mj-lt"/>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from </a:t>
            </a:r>
            <a:r>
              <a:rPr lang="en-IN" sz="1200" dirty="0" err="1">
                <a:effectLst/>
                <a:latin typeface="+mj-lt"/>
                <a:ea typeface="Times New Roman" panose="02020603050405020304" pitchFamily="18" charset="0"/>
                <a:cs typeface="Times New Roman" panose="02020603050405020304" pitchFamily="18" charset="0"/>
              </a:rPr>
              <a:t>sklearn.preprocessing</a:t>
            </a:r>
            <a:r>
              <a:rPr lang="en-IN" sz="1200" dirty="0">
                <a:effectLst/>
                <a:latin typeface="+mj-lt"/>
                <a:ea typeface="Times New Roman" panose="02020603050405020304" pitchFamily="18" charset="0"/>
                <a:cs typeface="Times New Roman" panose="02020603050405020304" pitchFamily="18" charset="0"/>
              </a:rPr>
              <a:t> import </a:t>
            </a:r>
            <a:r>
              <a:rPr lang="en-IN" sz="1200" dirty="0" err="1">
                <a:effectLst/>
                <a:latin typeface="+mj-lt"/>
                <a:ea typeface="Times New Roman" panose="02020603050405020304" pitchFamily="18" charset="0"/>
                <a:cs typeface="Times New Roman" panose="02020603050405020304" pitchFamily="18" charset="0"/>
              </a:rPr>
              <a:t>OrdinalEncoder</a:t>
            </a:r>
            <a:endParaRPr lang="en-IN" sz="1200" dirty="0">
              <a:effectLst/>
              <a:latin typeface="+mj-lt"/>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enc=</a:t>
            </a:r>
            <a:r>
              <a:rPr lang="en-IN" sz="1200" dirty="0" err="1">
                <a:effectLst/>
                <a:latin typeface="+mj-lt"/>
                <a:ea typeface="Times New Roman" panose="02020603050405020304" pitchFamily="18" charset="0"/>
                <a:cs typeface="Times New Roman" panose="02020603050405020304" pitchFamily="18" charset="0"/>
              </a:rPr>
              <a:t>OrdinalEncoder</a:t>
            </a:r>
            <a:r>
              <a:rPr lang="en-IN" sz="1200" dirty="0">
                <a:effectLst/>
                <a:latin typeface="+mj-lt"/>
                <a:ea typeface="Times New Roman" panose="02020603050405020304" pitchFamily="18" charset="0"/>
                <a:cs typeface="Times New Roman" panose="02020603050405020304" pitchFamily="18" charset="0"/>
              </a:rPr>
              <a:t>()</a:t>
            </a:r>
            <a:endParaRPr lang="en-IN" sz="1200" dirty="0">
              <a:effectLst/>
              <a:latin typeface="+mj-lt"/>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for </a:t>
            </a:r>
            <a:r>
              <a:rPr lang="en-IN" sz="1200" dirty="0" err="1">
                <a:effectLst/>
                <a:latin typeface="+mj-lt"/>
                <a:ea typeface="Times New Roman" panose="02020603050405020304" pitchFamily="18" charset="0"/>
                <a:cs typeface="Times New Roman" panose="02020603050405020304" pitchFamily="18" charset="0"/>
              </a:rPr>
              <a:t>i</a:t>
            </a:r>
            <a:r>
              <a:rPr lang="en-IN" sz="1200" dirty="0">
                <a:effectLst/>
                <a:latin typeface="+mj-lt"/>
                <a:ea typeface="Times New Roman" panose="02020603050405020304" pitchFamily="18" charset="0"/>
                <a:cs typeface="Times New Roman" panose="02020603050405020304" pitchFamily="18" charset="0"/>
              </a:rPr>
              <a:t> in </a:t>
            </a:r>
            <a:r>
              <a:rPr lang="en-IN" sz="1200" dirty="0" err="1">
                <a:effectLst/>
                <a:latin typeface="+mj-lt"/>
                <a:ea typeface="Times New Roman" panose="02020603050405020304" pitchFamily="18" charset="0"/>
                <a:cs typeface="Times New Roman" panose="02020603050405020304" pitchFamily="18" charset="0"/>
              </a:rPr>
              <a:t>df.columns</a:t>
            </a:r>
            <a:r>
              <a:rPr lang="en-IN" sz="1200" dirty="0">
                <a:effectLst/>
                <a:latin typeface="+mj-lt"/>
                <a:ea typeface="Times New Roman" panose="02020603050405020304" pitchFamily="18" charset="0"/>
                <a:cs typeface="Times New Roman" panose="02020603050405020304" pitchFamily="18" charset="0"/>
              </a:rPr>
              <a:t>:</a:t>
            </a:r>
            <a:endParaRPr lang="en-IN" sz="1200" dirty="0">
              <a:effectLst/>
              <a:latin typeface="+mj-lt"/>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    if df[</a:t>
            </a:r>
            <a:r>
              <a:rPr lang="en-IN" sz="1200" dirty="0" err="1">
                <a:effectLst/>
                <a:latin typeface="+mj-lt"/>
                <a:ea typeface="Times New Roman" panose="02020603050405020304" pitchFamily="18" charset="0"/>
                <a:cs typeface="Times New Roman" panose="02020603050405020304" pitchFamily="18" charset="0"/>
              </a:rPr>
              <a:t>i</a:t>
            </a:r>
            <a:r>
              <a:rPr lang="en-IN" sz="1200" dirty="0">
                <a:effectLst/>
                <a:latin typeface="+mj-lt"/>
                <a:ea typeface="Times New Roman" panose="02020603050405020304" pitchFamily="18" charset="0"/>
                <a:cs typeface="Times New Roman" panose="02020603050405020304" pitchFamily="18" charset="0"/>
              </a:rPr>
              <a:t>].</a:t>
            </a:r>
            <a:r>
              <a:rPr lang="en-IN" sz="1200" dirty="0" err="1">
                <a:effectLst/>
                <a:latin typeface="+mj-lt"/>
                <a:ea typeface="Times New Roman" panose="02020603050405020304" pitchFamily="18" charset="0"/>
                <a:cs typeface="Times New Roman" panose="02020603050405020304" pitchFamily="18" charset="0"/>
              </a:rPr>
              <a:t>dtypes</a:t>
            </a:r>
            <a:r>
              <a:rPr lang="en-IN" sz="1200" dirty="0">
                <a:effectLst/>
                <a:latin typeface="+mj-lt"/>
                <a:ea typeface="Times New Roman" panose="02020603050405020304" pitchFamily="18" charset="0"/>
                <a:cs typeface="Times New Roman" panose="02020603050405020304" pitchFamily="18" charset="0"/>
              </a:rPr>
              <a:t>=="object":</a:t>
            </a:r>
            <a:endParaRPr lang="en-IN" sz="1200" dirty="0">
              <a:effectLst/>
              <a:latin typeface="+mj-lt"/>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mj-lt"/>
                <a:ea typeface="Times New Roman" panose="02020603050405020304" pitchFamily="18" charset="0"/>
                <a:cs typeface="Times New Roman" panose="02020603050405020304" pitchFamily="18" charset="0"/>
              </a:rPr>
              <a:t>        df[</a:t>
            </a:r>
            <a:r>
              <a:rPr lang="en-IN" sz="1200" dirty="0" err="1">
                <a:effectLst/>
                <a:latin typeface="+mj-lt"/>
                <a:ea typeface="Times New Roman" panose="02020603050405020304" pitchFamily="18" charset="0"/>
                <a:cs typeface="Times New Roman" panose="02020603050405020304" pitchFamily="18" charset="0"/>
              </a:rPr>
              <a:t>i</a:t>
            </a:r>
            <a:r>
              <a:rPr lang="en-IN" sz="1200" dirty="0">
                <a:effectLst/>
                <a:latin typeface="+mj-lt"/>
                <a:ea typeface="Times New Roman" panose="02020603050405020304" pitchFamily="18" charset="0"/>
                <a:cs typeface="Times New Roman" panose="02020603050405020304" pitchFamily="18" charset="0"/>
              </a:rPr>
              <a:t>]=</a:t>
            </a:r>
            <a:r>
              <a:rPr lang="en-IN" sz="1200" dirty="0" err="1">
                <a:effectLst/>
                <a:latin typeface="+mj-lt"/>
                <a:ea typeface="Times New Roman" panose="02020603050405020304" pitchFamily="18" charset="0"/>
                <a:cs typeface="Times New Roman" panose="02020603050405020304" pitchFamily="18" charset="0"/>
              </a:rPr>
              <a:t>enc.fit_transform</a:t>
            </a:r>
            <a:r>
              <a:rPr lang="en-IN" sz="1200" dirty="0">
                <a:effectLst/>
                <a:latin typeface="+mj-lt"/>
                <a:ea typeface="Times New Roman" panose="02020603050405020304" pitchFamily="18" charset="0"/>
                <a:cs typeface="Times New Roman" panose="02020603050405020304" pitchFamily="18" charset="0"/>
              </a:rPr>
              <a:t>(df[</a:t>
            </a:r>
            <a:r>
              <a:rPr lang="en-IN" sz="1200" dirty="0" err="1">
                <a:effectLst/>
                <a:latin typeface="+mj-lt"/>
                <a:ea typeface="Times New Roman" panose="02020603050405020304" pitchFamily="18" charset="0"/>
                <a:cs typeface="Times New Roman" panose="02020603050405020304" pitchFamily="18" charset="0"/>
              </a:rPr>
              <a:t>i</a:t>
            </a:r>
            <a:r>
              <a:rPr lang="en-IN" sz="1200" dirty="0">
                <a:effectLst/>
                <a:latin typeface="+mj-lt"/>
                <a:ea typeface="Times New Roman" panose="02020603050405020304" pitchFamily="18" charset="0"/>
                <a:cs typeface="Times New Roman" panose="02020603050405020304" pitchFamily="18" charset="0"/>
              </a:rPr>
              <a:t>].</a:t>
            </a:r>
            <a:r>
              <a:rPr lang="en-IN" sz="1200" dirty="0" err="1">
                <a:effectLst/>
                <a:latin typeface="+mj-lt"/>
                <a:ea typeface="Times New Roman" panose="02020603050405020304" pitchFamily="18" charset="0"/>
                <a:cs typeface="Times New Roman" panose="02020603050405020304" pitchFamily="18" charset="0"/>
              </a:rPr>
              <a:t>values.reshape</a:t>
            </a:r>
            <a:r>
              <a:rPr lang="en-IN" sz="1200" dirty="0">
                <a:effectLst/>
                <a:latin typeface="+mj-lt"/>
                <a:ea typeface="Times New Roman" panose="02020603050405020304" pitchFamily="18" charset="0"/>
                <a:cs typeface="Times New Roman" panose="02020603050405020304" pitchFamily="18" charset="0"/>
              </a:rPr>
              <a:t>(-1,1))</a:t>
            </a:r>
            <a:endParaRPr lang="en-IN" sz="1200" dirty="0">
              <a:effectLst/>
              <a:latin typeface="+mj-lt"/>
              <a:ea typeface="Calibri" panose="020F0502020204030204" pitchFamily="34" charset="0"/>
              <a:cs typeface="Times New Roman" panose="02020603050405020304" pitchFamily="18" charset="0"/>
            </a:endParaRPr>
          </a:p>
          <a:p>
            <a:r>
              <a:rPr lang="en-IN" b="1" i="0" dirty="0">
                <a:effectLst/>
                <a:latin typeface="-apple-system"/>
              </a:rPr>
              <a:t>Outliers Check:</a:t>
            </a:r>
          </a:p>
          <a:p>
            <a:endParaRPr lang="en-IN" dirty="0"/>
          </a:p>
        </p:txBody>
      </p:sp>
      <p:pic>
        <p:nvPicPr>
          <p:cNvPr id="10244" name="Picture 4">
            <a:extLst>
              <a:ext uri="{FF2B5EF4-FFF2-40B4-BE49-F238E27FC236}">
                <a16:creationId xmlns:a16="http://schemas.microsoft.com/office/drawing/2014/main" id="{548876DF-C9D0-4C0B-9B2C-4EB8F16CB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464" y="4779683"/>
            <a:ext cx="36290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70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623F-E237-4E85-A206-9C3D0991EFF8}"/>
              </a:ext>
            </a:extLst>
          </p:cNvPr>
          <p:cNvSpPr>
            <a:spLocks noGrp="1"/>
          </p:cNvSpPr>
          <p:nvPr>
            <p:ph type="title"/>
          </p:nvPr>
        </p:nvSpPr>
        <p:spPr/>
        <p:txBody>
          <a:bodyPr/>
          <a:lstStyle/>
          <a:p>
            <a:endParaRPr lang="en-IN"/>
          </a:p>
        </p:txBody>
      </p:sp>
      <p:pic>
        <p:nvPicPr>
          <p:cNvPr id="11266" name="Picture 2">
            <a:extLst>
              <a:ext uri="{FF2B5EF4-FFF2-40B4-BE49-F238E27FC236}">
                <a16:creationId xmlns:a16="http://schemas.microsoft.com/office/drawing/2014/main" id="{5FBFCCA4-BF6D-4235-B610-31A52B0C86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8667" y="2419783"/>
            <a:ext cx="4674665" cy="316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13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6584-E0B2-4527-BB26-CD55F6890892}"/>
              </a:ext>
            </a:extLst>
          </p:cNvPr>
          <p:cNvSpPr>
            <a:spLocks noGrp="1"/>
          </p:cNvSpPr>
          <p:nvPr>
            <p:ph type="title"/>
          </p:nvPr>
        </p:nvSpPr>
        <p:spPr/>
        <p:txBody>
          <a:bodyPr/>
          <a:lstStyle/>
          <a:p>
            <a:endParaRPr lang="en-IN"/>
          </a:p>
        </p:txBody>
      </p:sp>
      <p:pic>
        <p:nvPicPr>
          <p:cNvPr id="12290" name="Picture 2">
            <a:extLst>
              <a:ext uri="{FF2B5EF4-FFF2-40B4-BE49-F238E27FC236}">
                <a16:creationId xmlns:a16="http://schemas.microsoft.com/office/drawing/2014/main" id="{4A2C9856-C67C-4EC0-9908-622EEE39C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7990" y="2426135"/>
            <a:ext cx="4916020" cy="315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8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28B7-6563-46D2-8A5F-42C8DF5CC04C}"/>
              </a:ext>
            </a:extLst>
          </p:cNvPr>
          <p:cNvSpPr>
            <a:spLocks noGrp="1"/>
          </p:cNvSpPr>
          <p:nvPr>
            <p:ph type="title"/>
          </p:nvPr>
        </p:nvSpPr>
        <p:spPr/>
        <p:txBody>
          <a:bodyPr/>
          <a:lstStyle/>
          <a:p>
            <a:r>
              <a:rPr lang="en-IN" b="1" i="0" dirty="0" err="1">
                <a:effectLst/>
                <a:latin typeface="-apple-system"/>
              </a:rPr>
              <a:t>Autometic</a:t>
            </a:r>
            <a:r>
              <a:rPr lang="en-IN" b="1" i="0" dirty="0">
                <a:effectLst/>
                <a:latin typeface="-apple-system"/>
              </a:rPr>
              <a:t> Outlier Removal</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84E9EAB-CF22-4E97-B198-6EA592103A5D}"/>
              </a:ext>
            </a:extLst>
          </p:cNvPr>
          <p:cNvSpPr>
            <a:spLocks noGrp="1"/>
          </p:cNvSpPr>
          <p:nvPr>
            <p:ph idx="1"/>
          </p:nvPr>
        </p:nvSpPr>
        <p:spPr/>
        <p:txBody>
          <a:bodyPr/>
          <a:lstStyle/>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from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sklearn.model_selection</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import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train_test_split</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from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sklearn.linear_model</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import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LinearRegression</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from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sklearn.neighbors</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import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LocalOutlierFactor</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from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sklearn.metrics</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import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mean_absolute_error</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data =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df.values</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X, Y = data[:, :-1], data[:, -1]</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X_train</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X_test</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Y_train</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Y_test</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train_test_split</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(X, Y,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test_size</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=0.33,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random_state</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=1)</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print(</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X_train.shape</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200" dirty="0" err="1">
                <a:effectLst/>
                <a:latin typeface="Arial Black" panose="020B0A04020102020204" pitchFamily="34" charset="0"/>
                <a:ea typeface="Times New Roman" panose="02020603050405020304" pitchFamily="18" charset="0"/>
                <a:cs typeface="Times New Roman" panose="02020603050405020304" pitchFamily="18" charset="0"/>
              </a:rPr>
              <a:t>Y_train.shape</a:t>
            </a:r>
            <a:r>
              <a:rPr lang="en-IN" sz="1200" dirty="0">
                <a:effectLst/>
                <a:latin typeface="Arial Black" panose="020B0A04020102020204" pitchFamily="34" charset="0"/>
                <a:ea typeface="Times New Roman" panose="02020603050405020304" pitchFamily="18" charset="0"/>
                <a:cs typeface="Times New Roman" panose="02020603050405020304" pitchFamily="18" charset="0"/>
              </a:rPr>
              <a:t>)</a:t>
            </a:r>
            <a:endParaRPr lang="en-IN" sz="12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Arial Black" panose="020B0A04020102020204" pitchFamily="34" charset="0"/>
                <a:ea typeface="Calibri" panose="020F0502020204030204" pitchFamily="34" charset="0"/>
                <a:cs typeface="Times New Roman" panose="02020603050405020304" pitchFamily="18" charset="0"/>
              </a:rPr>
              <a:t>(140427, 35) (140427,)</a:t>
            </a:r>
          </a:p>
          <a:p>
            <a:endParaRPr lang="en-IN" dirty="0"/>
          </a:p>
        </p:txBody>
      </p:sp>
    </p:spTree>
    <p:extLst>
      <p:ext uri="{BB962C8B-B14F-4D97-AF65-F5344CB8AC3E}">
        <p14:creationId xmlns:p14="http://schemas.microsoft.com/office/powerpoint/2010/main" val="162072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DF00-E49D-402C-A643-73B3B4EC8A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7A6659-936D-4487-9076-C940D603607B}"/>
              </a:ext>
            </a:extLst>
          </p:cNvPr>
          <p:cNvSpPr>
            <a:spLocks noGrp="1"/>
          </p:cNvSpPr>
          <p:nvPr>
            <p:ph idx="1"/>
          </p:nvPr>
        </p:nvSpPr>
        <p:spPr/>
        <p:txBody>
          <a:bodyPr/>
          <a:lstStyle/>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lof</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LocalOutlierFactor</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yhat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lof.fit_predict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mask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yhat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-1</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[mask,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[mask]</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X_train.shape</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Y_train.shape</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lumMod val="95000"/>
                    <a:lumOff val="5000"/>
                  </a:schemeClr>
                </a:solidFill>
                <a:effectLst/>
                <a:latin typeface="Consolas" panose="020B0609020204030204" pitchFamily="49" charset="0"/>
                <a:ea typeface="Calibri" panose="020F0502020204030204" pitchFamily="34" charset="0"/>
                <a:cs typeface="Times New Roman" panose="02020603050405020304" pitchFamily="18" charset="0"/>
              </a:rPr>
              <a:t>(138465, 35) (138465,)</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model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LinearRegression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model.fit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chemeClr val="tx1">
                    <a:lumMod val="95000"/>
                    <a:lumOff val="5000"/>
                  </a:schemeClr>
                </a:solidFill>
                <a:effectLst/>
                <a:latin typeface="Consolas" panose="020B0609020204030204" pitchFamily="49" charset="0"/>
                <a:ea typeface="Calibri" panose="020F0502020204030204" pitchFamily="34" charset="0"/>
                <a:cs typeface="Times New Roman" panose="02020603050405020304" pitchFamily="18" charset="0"/>
              </a:rPr>
              <a:t>LinearRegression</a:t>
            </a:r>
            <a:r>
              <a:rPr lang="en-IN" sz="1800" dirty="0">
                <a:solidFill>
                  <a:schemeClr val="tx1">
                    <a:lumMod val="95000"/>
                    <a:lumOff val="5000"/>
                  </a:schemeClr>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024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B875-6CC2-4ECE-9194-CAF9C8001C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92406E-2FEA-4EB5-9F34-E38AB14698A0}"/>
              </a:ext>
            </a:extLst>
          </p:cNvPr>
          <p:cNvSpPr>
            <a:spLocks noGrp="1"/>
          </p:cNvSpPr>
          <p:nvPr>
            <p:ph idx="1"/>
          </p:nvPr>
        </p:nvSpPr>
        <p:spPr/>
        <p:txBody>
          <a:bodyPr/>
          <a:lstStyle/>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yhat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model.predict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mae</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mean_absolute_error</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Y_test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yhat</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print('MAE: %.3f' % </a:t>
            </a: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mae</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lumMod val="95000"/>
                    <a:lumOff val="5000"/>
                  </a:schemeClr>
                </a:solidFill>
                <a:effectLst/>
                <a:latin typeface="Consolas" panose="020B0609020204030204" pitchFamily="49" charset="0"/>
                <a:ea typeface="Calibri" panose="020F0502020204030204" pitchFamily="34" charset="0"/>
                <a:cs typeface="Times New Roman" panose="02020603050405020304" pitchFamily="18" charset="0"/>
              </a:rPr>
              <a:t>MAE: 0.000</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dataloss</a:t>
            </a:r>
            <a:r>
              <a:rPr lang="en-IN" sz="1800" dirty="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=((140427-138465)/140427)*100</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err="1">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dataloss</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1.3971672114336986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data loss is less than 10 so we can go ahead.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870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A391-6435-4495-B1C3-1CCE69593926}"/>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Target and Features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A3035AC-A6E6-4B50-A969-4AAA7AE540FC}"/>
              </a:ext>
            </a:extLst>
          </p:cNvPr>
          <p:cNvSpPr>
            <a:spLocks noGrp="1"/>
          </p:cNvSpPr>
          <p:nvPr>
            <p:ph idx="1"/>
          </p:nvPr>
        </p:nvSpPr>
        <p:spPr/>
        <p:txBody>
          <a:bodyPr/>
          <a:lstStyle/>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features</a:t>
            </a:r>
            <a:r>
              <a:rPr lang="en-IN"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df</a:t>
            </a:r>
            <a:r>
              <a:rPr lang="en-IN" sz="1800" b="1"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drop</a:t>
            </a: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label",axis</a:t>
            </a:r>
            <a:r>
              <a:rPr lang="en-IN"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target</a:t>
            </a:r>
            <a:r>
              <a:rPr lang="en-IN"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df["label"]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IN"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IN" sz="1800" b="1"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target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Target is </a:t>
            </a:r>
            <a:r>
              <a:rPr lang="en-IN" dirty="0" err="1"/>
              <a:t>intejer</a:t>
            </a:r>
            <a:r>
              <a:rPr lang="en-IN" dirty="0"/>
              <a:t> so we will consider classification techniques</a:t>
            </a:r>
          </a:p>
        </p:txBody>
      </p:sp>
    </p:spTree>
    <p:extLst>
      <p:ext uri="{BB962C8B-B14F-4D97-AF65-F5344CB8AC3E}">
        <p14:creationId xmlns:p14="http://schemas.microsoft.com/office/powerpoint/2010/main" val="74297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780F-B993-4E63-9A77-A929796855AA}"/>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ACKNOWLEDGMENT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A74A720-47A9-4DAC-B284-28C9C9E0C98A}"/>
              </a:ext>
            </a:extLst>
          </p:cNvPr>
          <p:cNvSpPr>
            <a:spLocks noGrp="1"/>
          </p:cNvSpPr>
          <p:nvPr>
            <p:ph idx="1"/>
          </p:nvPr>
        </p:nvSpPr>
        <p:spPr/>
        <p:txBody>
          <a:bodyPr/>
          <a:lstStyle/>
          <a:p>
            <a:r>
              <a:rPr lang="en-IN" sz="1800" b="0" dirty="0">
                <a:solidFill>
                  <a:srgbClr val="000000"/>
                </a:solidFill>
                <a:effectLst/>
                <a:latin typeface="Times New Roman" panose="02020603050405020304" pitchFamily="18" charset="0"/>
                <a:ea typeface="Times New Roman" panose="02020603050405020304" pitchFamily="18" charset="0"/>
              </a:rPr>
              <a:t>I take Data from “internshipfliprobo.xlsx”.</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0" dirty="0">
                <a:solidFill>
                  <a:srgbClr val="000000"/>
                </a:solidFill>
                <a:effectLst/>
                <a:latin typeface="Times New Roman" panose="02020603050405020304" pitchFamily="18" charset="0"/>
                <a:ea typeface="Times New Roman" panose="02020603050405020304" pitchFamily="18" charset="0"/>
              </a:rPr>
              <a:t>I taken the help from</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0" spc="-15" dirty="0">
                <a:solidFill>
                  <a:srgbClr val="292929"/>
                </a:solidFill>
                <a:effectLst/>
                <a:latin typeface="Helvetica" panose="020B0604020202020204" pitchFamily="34" charset="0"/>
                <a:ea typeface="Times New Roman" panose="02020603050405020304" pitchFamily="18" charset="0"/>
              </a:rPr>
              <a:t>A Complete Machine Learning Project Walk-Through in Python” bye William </a:t>
            </a:r>
            <a:r>
              <a:rPr lang="en-IN" sz="1800" b="0" spc="-15" dirty="0" err="1">
                <a:solidFill>
                  <a:srgbClr val="292929"/>
                </a:solidFill>
                <a:effectLst/>
                <a:latin typeface="Helvetica" panose="020B0604020202020204" pitchFamily="34" charset="0"/>
                <a:ea typeface="Times New Roman" panose="02020603050405020304" pitchFamily="18" charset="0"/>
              </a:rPr>
              <a:t>Koehrsen</a:t>
            </a:r>
            <a:r>
              <a:rPr lang="en-IN" sz="1800" b="0" spc="-15" dirty="0">
                <a:solidFill>
                  <a:srgbClr val="292929"/>
                </a:solidFill>
                <a:effectLst/>
                <a:latin typeface="Helvetica" panose="020B0604020202020204" pitchFamily="34"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8209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7C2F-6594-4A52-8D62-AFF502954E92}"/>
              </a:ext>
            </a:extLst>
          </p:cNvPr>
          <p:cNvSpPr>
            <a:spLocks noGrp="1"/>
          </p:cNvSpPr>
          <p:nvPr>
            <p:ph type="title"/>
          </p:nvPr>
        </p:nvSpPr>
        <p:spPr/>
        <p:txBody>
          <a:bodyPr/>
          <a:lstStyle/>
          <a:p>
            <a:r>
              <a:rPr lang="en-IN" dirty="0"/>
              <a:t>Classification Technique</a:t>
            </a:r>
          </a:p>
        </p:txBody>
      </p:sp>
      <p:sp>
        <p:nvSpPr>
          <p:cNvPr id="3" name="Content Placeholder 2">
            <a:extLst>
              <a:ext uri="{FF2B5EF4-FFF2-40B4-BE49-F238E27FC236}">
                <a16:creationId xmlns:a16="http://schemas.microsoft.com/office/drawing/2014/main" id="{22DB5DB5-7468-418D-BED3-BF0F01E9AC52}"/>
              </a:ext>
            </a:extLst>
          </p:cNvPr>
          <p:cNvSpPr>
            <a:spLocks noGrp="1"/>
          </p:cNvSpPr>
          <p:nvPr>
            <p:ph idx="1"/>
          </p:nvPr>
        </p:nvSpPr>
        <p:spPr/>
        <p:txBody>
          <a:bodyPr/>
          <a:lstStyle/>
          <a:p>
            <a:r>
              <a:rPr lang="en-IN" dirty="0"/>
              <a:t>I used </a:t>
            </a:r>
            <a:r>
              <a:rPr lang="en-IN" dirty="0" err="1"/>
              <a:t>adaboost</a:t>
            </a:r>
            <a:r>
              <a:rPr lang="en-IN" dirty="0"/>
              <a:t> classifier(),</a:t>
            </a:r>
            <a:r>
              <a:rPr lang="en-IN" dirty="0" err="1"/>
              <a:t>knn</a:t>
            </a:r>
            <a:r>
              <a:rPr lang="en-IN" dirty="0"/>
              <a:t> classifier() , </a:t>
            </a:r>
            <a:r>
              <a:rPr lang="en-IN" dirty="0" err="1"/>
              <a:t>dtc</a:t>
            </a:r>
            <a:r>
              <a:rPr lang="en-IN" dirty="0"/>
              <a:t> classifier() and svc()</a:t>
            </a:r>
          </a:p>
          <a:p>
            <a:r>
              <a:rPr lang="en-IN" dirty="0"/>
              <a:t>I got 90% accuracy on </a:t>
            </a:r>
            <a:r>
              <a:rPr lang="en-IN" dirty="0" err="1"/>
              <a:t>adaboost</a:t>
            </a:r>
            <a:r>
              <a:rPr lang="en-IN" dirty="0"/>
              <a:t> 86% on </a:t>
            </a:r>
            <a:r>
              <a:rPr lang="en-IN" dirty="0" err="1"/>
              <a:t>dtc</a:t>
            </a:r>
            <a:r>
              <a:rPr lang="en-IN" dirty="0"/>
              <a:t>, 87% on svc and 86% on </a:t>
            </a:r>
            <a:r>
              <a:rPr lang="en-IN" dirty="0" err="1"/>
              <a:t>knn</a:t>
            </a:r>
            <a:r>
              <a:rPr lang="en-IN" dirty="0"/>
              <a:t>.</a:t>
            </a:r>
          </a:p>
          <a:p>
            <a:r>
              <a:rPr lang="en-IN" dirty="0"/>
              <a:t>So the best model is </a:t>
            </a:r>
            <a:r>
              <a:rPr lang="en-IN" dirty="0" err="1"/>
              <a:t>adaboost</a:t>
            </a:r>
            <a:endParaRPr lang="en-IN" dirty="0"/>
          </a:p>
        </p:txBody>
      </p:sp>
    </p:spTree>
    <p:extLst>
      <p:ext uri="{BB962C8B-B14F-4D97-AF65-F5344CB8AC3E}">
        <p14:creationId xmlns:p14="http://schemas.microsoft.com/office/powerpoint/2010/main" val="312418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8BB8-E92D-4A47-81BF-9FD68875BD52}"/>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B0C1B34D-448B-4370-AEEB-1087EE4750F7}"/>
              </a:ext>
            </a:extLst>
          </p:cNvPr>
          <p:cNvSpPr>
            <a:spLocks noGrp="1"/>
          </p:cNvSpPr>
          <p:nvPr>
            <p:ph idx="1"/>
          </p:nvPr>
        </p:nvSpPr>
        <p:spPr/>
        <p:txBody>
          <a:bodyPr/>
          <a:lstStyle/>
          <a:p>
            <a:r>
              <a:rPr lang="en-IN" dirty="0"/>
              <a:t>I create a </a:t>
            </a:r>
            <a:r>
              <a:rPr lang="en-IN" dirty="0" err="1"/>
              <a:t>joblib</a:t>
            </a:r>
            <a:r>
              <a:rPr lang="en-IN" dirty="0"/>
              <a:t> name of micro.obj and a pickle file name </a:t>
            </a:r>
            <a:r>
              <a:rPr lang="en-IN" dirty="0" err="1"/>
              <a:t>pickleadfile.pkl</a:t>
            </a:r>
            <a:r>
              <a:rPr lang="en-IN" dirty="0"/>
              <a:t>.</a:t>
            </a:r>
          </a:p>
          <a:p>
            <a:r>
              <a:rPr lang="en-IN" dirty="0"/>
              <a:t>I done with cross validation score , mean median and also </a:t>
            </a:r>
            <a:r>
              <a:rPr lang="en-IN" dirty="0" err="1"/>
              <a:t>kfold</a:t>
            </a:r>
            <a:r>
              <a:rPr lang="en-IN" dirty="0"/>
              <a:t> </a:t>
            </a:r>
            <a:r>
              <a:rPr lang="en-IN" dirty="0" err="1"/>
              <a:t>matrics</a:t>
            </a:r>
            <a:r>
              <a:rPr lang="en-IN" dirty="0"/>
              <a:t>.</a:t>
            </a:r>
          </a:p>
          <a:p>
            <a:r>
              <a:rPr lang="en-IN" dirty="0"/>
              <a:t>Model is giving 90% accuracy so it is good to go.</a:t>
            </a:r>
          </a:p>
          <a:p>
            <a:endParaRPr lang="en-IN" dirty="0"/>
          </a:p>
        </p:txBody>
      </p:sp>
    </p:spTree>
    <p:extLst>
      <p:ext uri="{BB962C8B-B14F-4D97-AF65-F5344CB8AC3E}">
        <p14:creationId xmlns:p14="http://schemas.microsoft.com/office/powerpoint/2010/main" val="352630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0351-30DC-4FC8-9C3F-D8307E17B889}"/>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Conclusion :</a:t>
            </a:r>
            <a:endParaRPr lang="en-IN" sz="2800" dirty="0"/>
          </a:p>
        </p:txBody>
      </p:sp>
      <p:sp>
        <p:nvSpPr>
          <p:cNvPr id="3" name="Content Placeholder 2">
            <a:extLst>
              <a:ext uri="{FF2B5EF4-FFF2-40B4-BE49-F238E27FC236}">
                <a16:creationId xmlns:a16="http://schemas.microsoft.com/office/drawing/2014/main" id="{96A9225D-30A7-4C14-B4FA-DD6D9E85036D}"/>
              </a:ext>
            </a:extLst>
          </p:cNvPr>
          <p:cNvSpPr>
            <a:spLocks noGrp="1"/>
          </p:cNvSpPr>
          <p:nvPr>
            <p:ph idx="1"/>
          </p:nvPr>
        </p:nvSpPr>
        <p:spPr/>
        <p:txBody>
          <a:bodyPr/>
          <a:lstStyle/>
          <a:p>
            <a:pPr>
              <a:lnSpc>
                <a:spcPct val="107000"/>
              </a:lnSpc>
              <a:spcAft>
                <a:spcPts val="800"/>
              </a:spcAft>
            </a:pPr>
            <a:r>
              <a:rPr lang="en-IN" dirty="0"/>
              <a:t>So as per my model </a:t>
            </a:r>
            <a:r>
              <a:rPr lang="en-IN" dirty="0" err="1"/>
              <a:t>mfi</a:t>
            </a:r>
            <a:r>
              <a:rPr lang="en-IN" dirty="0"/>
              <a:t> can gave 90% accuracy, which is quite good enough </a:t>
            </a:r>
            <a:r>
              <a:rPr lang="en-IN"/>
              <a:t>to process.</a:t>
            </a:r>
            <a:endParaRPr lang="en-IN" dirty="0"/>
          </a:p>
        </p:txBody>
      </p:sp>
    </p:spTree>
    <p:extLst>
      <p:ext uri="{BB962C8B-B14F-4D97-AF65-F5344CB8AC3E}">
        <p14:creationId xmlns:p14="http://schemas.microsoft.com/office/powerpoint/2010/main" val="272217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E41B-5E3B-44B4-A133-CB51051F8B0B}"/>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8E06BB0-C905-41CA-A711-EC08D9E6D55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data set the target columns is ‘label’ which has integer value so we will apply classification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357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A89E-1C67-4F76-B882-86F082C27CE6}"/>
              </a:ext>
            </a:extLst>
          </p:cNvPr>
          <p:cNvSpPr>
            <a:spLocks noGrp="1"/>
          </p:cNvSpPr>
          <p:nvPr>
            <p:ph type="title"/>
          </p:nvPr>
        </p:nvSpPr>
        <p:spPr/>
        <p:txBody>
          <a:bodyPr/>
          <a:lstStyle/>
          <a:p>
            <a:r>
              <a:rPr lang="en-IN" sz="1800" b="0" dirty="0">
                <a:solidFill>
                  <a:srgbClr val="292929"/>
                </a:solidFill>
                <a:effectLst/>
                <a:latin typeface="Helvetica" panose="020B0604020202020204" pitchFamily="34" charset="0"/>
                <a:ea typeface="Times New Roman" panose="02020603050405020304" pitchFamily="18" charset="0"/>
              </a:rPr>
              <a:t>                                                            Data Cleaning</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403B860-D531-463C-A4CE-2CED0B419C1E}"/>
              </a:ext>
            </a:extLst>
          </p:cNvPr>
          <p:cNvSpPr>
            <a:spLocks noGrp="1"/>
          </p:cNvSpPr>
          <p:nvPr>
            <p:ph idx="1"/>
          </p:nvPr>
        </p:nvSpPr>
        <p:spPr/>
        <p:txBody>
          <a:bodyPr>
            <a:normAutofit lnSpcReduction="10000"/>
          </a:bodyPr>
          <a:lstStyle/>
          <a:p>
            <a:r>
              <a:rPr lang="en-IN" sz="1800" spc="-5" dirty="0">
                <a:solidFill>
                  <a:srgbClr val="292929"/>
                </a:solidFill>
                <a:effectLst/>
                <a:latin typeface="Times New Roman" panose="02020603050405020304" pitchFamily="18" charset="0"/>
                <a:ea typeface="Times New Roman" panose="02020603050405020304" pitchFamily="18" charset="0"/>
              </a:rPr>
              <a:t>Contrary to what most data science courses would have you believe, not every dataset is a perfectly curated group of observations with no missing values or anomalies (looking at you </a:t>
            </a:r>
            <a:r>
              <a:rPr lang="en-IN" sz="1800" u="sng" spc="-5" dirty="0" err="1">
                <a:solidFill>
                  <a:srgbClr val="292929"/>
                </a:solidFill>
                <a:effectLst/>
                <a:latin typeface="Times New Roman" panose="02020603050405020304" pitchFamily="18" charset="0"/>
                <a:ea typeface="Times New Roman" panose="02020603050405020304" pitchFamily="18" charset="0"/>
                <a:hlinkClick r:id="rId2"/>
              </a:rPr>
              <a:t>mtcars</a:t>
            </a:r>
            <a:r>
              <a:rPr lang="en-IN" sz="1800" spc="-5" dirty="0">
                <a:solidFill>
                  <a:srgbClr val="292929"/>
                </a:solidFill>
                <a:effectLst/>
                <a:latin typeface="Times New Roman" panose="02020603050405020304" pitchFamily="18" charset="0"/>
                <a:ea typeface="Times New Roman" panose="02020603050405020304" pitchFamily="18" charset="0"/>
              </a:rPr>
              <a:t> and</a:t>
            </a:r>
            <a:r>
              <a:rPr lang="en-IN" sz="1800" u="sng" spc="-5" dirty="0">
                <a:solidFill>
                  <a:srgbClr val="000000"/>
                </a:solidFill>
                <a:effectLst/>
                <a:latin typeface="Times New Roman" panose="02020603050405020304" pitchFamily="18" charset="0"/>
                <a:ea typeface="Times New Roman" panose="02020603050405020304" pitchFamily="18" charset="0"/>
                <a:hlinkClick r:id="rId3"/>
              </a:rPr>
              <a:t> iris</a:t>
            </a:r>
            <a:r>
              <a:rPr lang="en-IN" sz="1800" spc="-5" dirty="0">
                <a:solidFill>
                  <a:srgbClr val="292929"/>
                </a:solidFill>
                <a:effectLst/>
                <a:latin typeface="Times New Roman" panose="02020603050405020304" pitchFamily="18" charset="0"/>
                <a:ea typeface="Times New Roman" panose="02020603050405020304" pitchFamily="18" charset="0"/>
              </a:rPr>
              <a:t> datasets). Real-world data is messy which means we need to</a:t>
            </a:r>
            <a:r>
              <a:rPr lang="en-IN" sz="1800" u="sng" spc="-5" dirty="0">
                <a:solidFill>
                  <a:srgbClr val="000000"/>
                </a:solidFill>
                <a:effectLst/>
                <a:latin typeface="Times New Roman" panose="02020603050405020304" pitchFamily="18" charset="0"/>
                <a:ea typeface="Times New Roman" panose="02020603050405020304" pitchFamily="18" charset="0"/>
                <a:hlinkClick r:id="rId4"/>
              </a:rPr>
              <a:t> clean and wrangle</a:t>
            </a:r>
            <a:r>
              <a:rPr lang="en-IN" sz="1800" spc="-5" dirty="0">
                <a:solidFill>
                  <a:srgbClr val="292929"/>
                </a:solidFill>
                <a:effectLst/>
                <a:latin typeface="Times New Roman" panose="02020603050405020304" pitchFamily="18" charset="0"/>
                <a:ea typeface="Times New Roman" panose="02020603050405020304" pitchFamily="18" charset="0"/>
              </a:rPr>
              <a:t> it into an acceptable format before we can even start the analysis. Data cleaning is an un-glamorous, but necessary part of most actual data science problems.</a:t>
            </a:r>
            <a:endParaRPr lang="en-IN" sz="1800" dirty="0">
              <a:effectLst/>
              <a:latin typeface="Times New Roman" panose="02020603050405020304" pitchFamily="18" charset="0"/>
              <a:ea typeface="Times New Roman" panose="02020603050405020304" pitchFamily="18" charset="0"/>
            </a:endParaRPr>
          </a:p>
          <a:p>
            <a:endParaRPr lang="en-IN" dirty="0"/>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pandas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np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seaborn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df =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pd.DataFrame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pd.read_excel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"internshipfliprobo.xlsx"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Df</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data set has 209593 rows and 37 columns. First we need to check is there any null value, also we need to check what is the data type of the data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503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1654-5626-42E6-9F45-ED0081BE6BB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65D08A9-F79D-4F16-866D-DE639F17E67F}"/>
              </a:ext>
            </a:extLst>
          </p:cNvPr>
          <p:cNvSpPr>
            <a:spLocks noGrp="1"/>
          </p:cNvSpPr>
          <p:nvPr>
            <p:ph idx="1"/>
          </p:nvPr>
        </p:nvSpPr>
        <p:spPr/>
        <p:txBody>
          <a:bodyPr/>
          <a:lstStyle/>
          <a:p>
            <a:r>
              <a:rPr lang="en-IN" sz="1800" dirty="0" err="1">
                <a:solidFill>
                  <a:schemeClr val="tx1">
                    <a:lumMod val="85000"/>
                    <a:lumOff val="15000"/>
                  </a:schemeClr>
                </a:solidFill>
                <a:effectLst/>
                <a:latin typeface="Consolas" panose="020B0609020204030204" pitchFamily="49" charset="0"/>
                <a:ea typeface="Times New Roman" panose="02020603050405020304" pitchFamily="18" charset="0"/>
                <a:cs typeface="Times New Roman" panose="02020603050405020304" pitchFamily="18" charset="0"/>
              </a:rPr>
              <a:t>df.isnull</a:t>
            </a:r>
            <a:r>
              <a:rPr lang="en-IN" sz="1800" dirty="0">
                <a:solidFill>
                  <a:schemeClr val="tx1">
                    <a:lumMod val="85000"/>
                    <a:lumOff val="15000"/>
                  </a:schemeClr>
                </a:solidFill>
                <a:effectLst/>
                <a:latin typeface="Consolas" panose="020B0609020204030204" pitchFamily="49" charset="0"/>
                <a:ea typeface="Times New Roman" panose="02020603050405020304" pitchFamily="18" charset="0"/>
                <a:cs typeface="Times New Roman" panose="02020603050405020304" pitchFamily="18" charset="0"/>
              </a:rPr>
              <a:t>().sum()</a:t>
            </a:r>
          </a:p>
          <a:p>
            <a:endParaRPr lang="en-IN" dirty="0"/>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is no null value on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t>Df.dtypes</a:t>
            </a:r>
            <a:endParaRPr lang="en-IN" sz="1800" dirty="0"/>
          </a:p>
          <a:p>
            <a:r>
              <a:rPr lang="en-IN" sz="1800" dirty="0"/>
              <a:t>There is mixed of float, int and object type dataset</a:t>
            </a:r>
          </a:p>
        </p:txBody>
      </p:sp>
    </p:spTree>
    <p:extLst>
      <p:ext uri="{BB962C8B-B14F-4D97-AF65-F5344CB8AC3E}">
        <p14:creationId xmlns:p14="http://schemas.microsoft.com/office/powerpoint/2010/main" val="348335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4B76-FC47-45C3-804B-6346B053B53E}"/>
              </a:ext>
            </a:extLst>
          </p:cNvPr>
          <p:cNvSpPr>
            <a:spLocks noGrp="1"/>
          </p:cNvSpPr>
          <p:nvPr>
            <p:ph type="title"/>
          </p:nvPr>
        </p:nvSpPr>
        <p:spPr/>
        <p:txBody>
          <a:bodyPr/>
          <a:lstStyle/>
          <a:p>
            <a:r>
              <a:rPr lang="en-IN" dirty="0"/>
              <a:t>Data </a:t>
            </a:r>
            <a:r>
              <a:rPr lang="en-IN" dirty="0" err="1"/>
              <a:t>Visulization</a:t>
            </a:r>
            <a:endParaRPr lang="en-IN" dirty="0"/>
          </a:p>
        </p:txBody>
      </p:sp>
      <p:sp>
        <p:nvSpPr>
          <p:cNvPr id="3" name="Content Placeholder 2">
            <a:extLst>
              <a:ext uri="{FF2B5EF4-FFF2-40B4-BE49-F238E27FC236}">
                <a16:creationId xmlns:a16="http://schemas.microsoft.com/office/drawing/2014/main" id="{D249915D-3ED0-4116-B52E-ABD5B98492C1}"/>
              </a:ext>
            </a:extLst>
          </p:cNvPr>
          <p:cNvSpPr>
            <a:spLocks noGrp="1"/>
          </p:cNvSpPr>
          <p:nvPr>
            <p:ph idx="1"/>
          </p:nvPr>
        </p:nvSpPr>
        <p:spPr/>
        <p:txBody>
          <a:bodyPr/>
          <a:lstStyle/>
          <a:p>
            <a:r>
              <a:rPr lang="en-US" b="1" i="0" dirty="0">
                <a:effectLst/>
                <a:latin typeface="-apple-system"/>
              </a:rPr>
              <a:t>Making </a:t>
            </a:r>
            <a:r>
              <a:rPr lang="en-US" b="1" i="0" dirty="0" err="1">
                <a:effectLst/>
                <a:latin typeface="-apple-system"/>
              </a:rPr>
              <a:t>DataFrame</a:t>
            </a:r>
            <a:r>
              <a:rPr lang="en-US" b="1" i="0" dirty="0">
                <a:effectLst/>
                <a:latin typeface="-apple-system"/>
              </a:rPr>
              <a:t> for the Nominal Data</a:t>
            </a:r>
          </a:p>
          <a:p>
            <a:endParaRPr lang="en-IN" dirty="0"/>
          </a:p>
          <a:p>
            <a:endParaRPr lang="en-IN" dirty="0"/>
          </a:p>
        </p:txBody>
      </p:sp>
      <p:pic>
        <p:nvPicPr>
          <p:cNvPr id="6" name="Picture 5">
            <a:extLst>
              <a:ext uri="{FF2B5EF4-FFF2-40B4-BE49-F238E27FC236}">
                <a16:creationId xmlns:a16="http://schemas.microsoft.com/office/drawing/2014/main" id="{11525B7F-75A0-44B7-B8B8-50BF7D4667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353" y="3162935"/>
            <a:ext cx="5181600" cy="3329940"/>
          </a:xfrm>
          <a:prstGeom prst="rect">
            <a:avLst/>
          </a:prstGeom>
          <a:noFill/>
          <a:ln>
            <a:noFill/>
          </a:ln>
        </p:spPr>
      </p:pic>
    </p:spTree>
    <p:extLst>
      <p:ext uri="{BB962C8B-B14F-4D97-AF65-F5344CB8AC3E}">
        <p14:creationId xmlns:p14="http://schemas.microsoft.com/office/powerpoint/2010/main" val="359724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890-883F-44C0-BD7A-E9F7DB79994D}"/>
              </a:ext>
            </a:extLst>
          </p:cNvPr>
          <p:cNvSpPr>
            <a:spLocks noGrp="1"/>
          </p:cNvSpPr>
          <p:nvPr>
            <p:ph type="title"/>
          </p:nvPr>
        </p:nvSpPr>
        <p:spPr/>
        <p:txBody>
          <a:bodyPr/>
          <a:lstStyle/>
          <a:p>
            <a:r>
              <a:rPr lang="en-US" b="1" i="0" dirty="0">
                <a:effectLst/>
                <a:latin typeface="-apple-system"/>
              </a:rPr>
              <a:t>Making </a:t>
            </a:r>
            <a:r>
              <a:rPr lang="en-US" b="1" i="0" dirty="0" err="1">
                <a:effectLst/>
                <a:latin typeface="-apple-system"/>
              </a:rPr>
              <a:t>dataframe</a:t>
            </a:r>
            <a:r>
              <a:rPr lang="en-US" b="1" i="0" dirty="0">
                <a:effectLst/>
                <a:latin typeface="-apple-system"/>
              </a:rPr>
              <a:t> of the ordinal data.</a:t>
            </a:r>
            <a:br>
              <a:rPr lang="en-US" b="1" i="0" dirty="0">
                <a:effectLst/>
                <a:latin typeface="-apple-system"/>
              </a:rPr>
            </a:br>
            <a:endParaRPr lang="en-IN" dirty="0"/>
          </a:p>
        </p:txBody>
      </p:sp>
      <p:pic>
        <p:nvPicPr>
          <p:cNvPr id="4098" name="Picture 2">
            <a:extLst>
              <a:ext uri="{FF2B5EF4-FFF2-40B4-BE49-F238E27FC236}">
                <a16:creationId xmlns:a16="http://schemas.microsoft.com/office/drawing/2014/main" id="{DA52790C-4DAA-4FDC-B2CB-B38E3AE52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0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6B4F-394A-4F60-A518-32BBD7D311EA}"/>
              </a:ext>
            </a:extLst>
          </p:cNvPr>
          <p:cNvSpPr>
            <a:spLocks noGrp="1"/>
          </p:cNvSpPr>
          <p:nvPr>
            <p:ph type="title"/>
          </p:nvPr>
        </p:nvSpPr>
        <p:spPr/>
        <p:txBody>
          <a:bodyPr/>
          <a:lstStyle/>
          <a:p>
            <a:endParaRPr lang="en-IN"/>
          </a:p>
        </p:txBody>
      </p:sp>
      <p:pic>
        <p:nvPicPr>
          <p:cNvPr id="5122" name="Picture 2">
            <a:extLst>
              <a:ext uri="{FF2B5EF4-FFF2-40B4-BE49-F238E27FC236}">
                <a16:creationId xmlns:a16="http://schemas.microsoft.com/office/drawing/2014/main" id="{D3674A2C-3A6B-4372-8F50-202F5C55E6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8158-FA6E-4E07-AFA6-838AC431F231}"/>
              </a:ext>
            </a:extLst>
          </p:cNvPr>
          <p:cNvSpPr>
            <a:spLocks noGrp="1"/>
          </p:cNvSpPr>
          <p:nvPr>
            <p:ph type="title"/>
          </p:nvPr>
        </p:nvSpPr>
        <p:spPr/>
        <p:txBody>
          <a:bodyPr>
            <a:normAutofit fontScale="90000"/>
          </a:bodyPr>
          <a:lstStyle/>
          <a:p>
            <a:r>
              <a:rPr lang="en-US" b="1" i="0" dirty="0">
                <a:effectLst/>
                <a:latin typeface="-apple-system"/>
              </a:rPr>
              <a:t>Checking the distribution of the continuous value of the float type columns</a:t>
            </a:r>
            <a:br>
              <a:rPr lang="en-US" b="1" i="0" dirty="0">
                <a:effectLst/>
                <a:latin typeface="-apple-system"/>
              </a:rPr>
            </a:br>
            <a:endParaRPr lang="en-IN" dirty="0"/>
          </a:p>
        </p:txBody>
      </p:sp>
      <p:pic>
        <p:nvPicPr>
          <p:cNvPr id="6146" name="Picture 2">
            <a:extLst>
              <a:ext uri="{FF2B5EF4-FFF2-40B4-BE49-F238E27FC236}">
                <a16:creationId xmlns:a16="http://schemas.microsoft.com/office/drawing/2014/main" id="{7068B352-39E5-423F-A555-DD104ABE4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8124" y="2337215"/>
            <a:ext cx="5055752"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39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934</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Arial Black</vt:lpstr>
      <vt:lpstr>Calibri</vt:lpstr>
      <vt:lpstr>Calibri Light</vt:lpstr>
      <vt:lpstr>Consolas</vt:lpstr>
      <vt:lpstr>Courier New</vt:lpstr>
      <vt:lpstr>Helvetica</vt:lpstr>
      <vt:lpstr>Times New Roman</vt:lpstr>
      <vt:lpstr>Office Theme</vt:lpstr>
      <vt:lpstr>Micro-Credit Defaulter Model </vt:lpstr>
      <vt:lpstr>                                                                        ACKNOWLEDGMENT </vt:lpstr>
      <vt:lpstr>                                                                             INTRODUCTION </vt:lpstr>
      <vt:lpstr>                                                            Data Cleaning </vt:lpstr>
      <vt:lpstr>PowerPoint Presentation</vt:lpstr>
      <vt:lpstr>Data Visulization</vt:lpstr>
      <vt:lpstr>Making dataframe of the ordinal data. </vt:lpstr>
      <vt:lpstr>PowerPoint Presentation</vt:lpstr>
      <vt:lpstr>Checking the distribution of the continuous value of the float type columns </vt:lpstr>
      <vt:lpstr>PowerPoint Presentation</vt:lpstr>
      <vt:lpstr>PowerPoint Presentation</vt:lpstr>
      <vt:lpstr>PowerPoint Presentation</vt:lpstr>
      <vt:lpstr>Encoding of DataFrame:¶ </vt:lpstr>
      <vt:lpstr>PowerPoint Presentation</vt:lpstr>
      <vt:lpstr>PowerPoint Presentation</vt:lpstr>
      <vt:lpstr>Autometic Outlier Removal </vt:lpstr>
      <vt:lpstr>PowerPoint Presentation</vt:lpstr>
      <vt:lpstr>PowerPoint Presentation</vt:lpstr>
      <vt:lpstr>Target and Features  </vt:lpstr>
      <vt:lpstr>Classification Technique</vt:lpstr>
      <vt:lpstr>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dc:title>
  <dc:creator>Bishwajit Bhattacharya</dc:creator>
  <cp:lastModifiedBy>Bishwajit Bhattacharya</cp:lastModifiedBy>
  <cp:revision>1</cp:revision>
  <dcterms:created xsi:type="dcterms:W3CDTF">2021-11-23T01:13:21Z</dcterms:created>
  <dcterms:modified xsi:type="dcterms:W3CDTF">2021-11-23T01:53:37Z</dcterms:modified>
</cp:coreProperties>
</file>