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6.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53.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heme/themeOverride1.xml" ContentType="application/vnd.openxmlformats-officedocument.themeOverrid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0"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306" r:id="rId44"/>
    <p:sldId id="308" r:id="rId45"/>
    <p:sldId id="303" r:id="rId46"/>
    <p:sldId id="307" r:id="rId47"/>
    <p:sldId id="312" r:id="rId48"/>
    <p:sldId id="311" r:id="rId49"/>
    <p:sldId id="310" r:id="rId50"/>
    <p:sldId id="309" r:id="rId51"/>
    <p:sldId id="313" r:id="rId52"/>
    <p:sldId id="314" r:id="rId53"/>
    <p:sldId id="301" r:id="rId5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84" y="-5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customXml" Target="../customXml/item3.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7E859DCE-80AE-43E2-93C5-5E24601B45B9}" type="datetimeFigureOut">
              <a:rPr lang="en-IN" smtClean="0"/>
              <a:t>12-03-2021</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2E1A6475-11D7-4F25-9CDD-AE629F8F5149}" type="slidenum">
              <a:rPr lang="en-IN" smtClean="0"/>
              <a:t>‹#›</a:t>
            </a:fld>
            <a:endParaRPr lang="en-IN"/>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E859DCE-80AE-43E2-93C5-5E24601B45B9}" type="datetimeFigureOut">
              <a:rPr lang="en-IN" smtClean="0"/>
              <a:t>12-03-2021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E1A6475-11D7-4F25-9CDD-AE629F8F514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5979"/>
            <a:ext cx="1828800" cy="4388644"/>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05980"/>
            <a:ext cx="5562600" cy="438864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E859DCE-80AE-43E2-93C5-5E24601B45B9}" type="datetimeFigureOut">
              <a:rPr lang="en-IN" smtClean="0"/>
              <a:t>12-03-2021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E1A6475-11D7-4F25-9CDD-AE629F8F514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a:lvl1pPr>
            <a:extLst/>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600"/>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1"/>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E859DCE-80AE-43E2-93C5-5E24601B45B9}" type="datetimeFigureOut">
              <a:rPr lang="en-IN" smtClean="0"/>
              <a:t>12-03-2021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E1A6475-11D7-4F25-9CDD-AE629F8F5149}" type="slidenum">
              <a:rPr lang="en-IN" smtClean="0"/>
              <a:t>‹#›</a:t>
            </a:fld>
            <a:endParaRPr lang="en-IN"/>
          </a:p>
        </p:txBody>
      </p:sp>
      <p:sp>
        <p:nvSpPr>
          <p:cNvPr id="10" name="Rectangle 9"/>
          <p:cNvSpPr/>
          <p:nvPr/>
        </p:nvSpPr>
        <p:spPr bwMode="invGray">
          <a:xfrm>
            <a:off x="2286000" y="0"/>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E859DCE-80AE-43E2-93C5-5E24601B45B9}" type="datetimeFigureOut">
              <a:rPr lang="en-IN" smtClean="0"/>
              <a:t>12-03-2021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2E1A6475-11D7-4F25-9CDD-AE629F8F514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E859DCE-80AE-43E2-93C5-5E24601B45B9}" type="datetimeFigureOut">
              <a:rPr lang="en-IN" smtClean="0"/>
              <a:t>12-03-2021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2E1A6475-11D7-4F25-9CDD-AE629F8F514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E859DCE-80AE-43E2-93C5-5E24601B45B9}" type="datetimeFigureOut">
              <a:rPr lang="en-IN" smtClean="0"/>
              <a:t>12-03-2021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2E1A6475-11D7-4F25-9CDD-AE629F8F514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7E859DCE-80AE-43E2-93C5-5E24601B45B9}" type="datetimeFigureOut">
              <a:rPr lang="en-IN" smtClean="0"/>
              <a:t>12-03-2021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2E1A6475-11D7-4F25-9CDD-AE629F8F5149}" type="slidenum">
              <a:rPr lang="en-IN" smtClean="0"/>
              <a:t>‹#›</a:t>
            </a:fld>
            <a:endParaRPr lang="en-IN"/>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055223"/>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E859DCE-80AE-43E2-93C5-5E24601B45B9}" type="datetimeFigureOut">
              <a:rPr lang="en-IN" smtClean="0"/>
              <a:t>12-03-2021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2E1A6475-11D7-4F25-9CDD-AE629F8F514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7E859DCE-80AE-43E2-93C5-5E24601B45B9}" type="datetimeFigureOut">
              <a:rPr lang="en-IN" smtClean="0"/>
              <a:t>12-03-2021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2E1A6475-11D7-4F25-9CDD-AE629F8F5149}" type="slidenum">
              <a:rPr lang="en-IN" smtClean="0"/>
              <a:t>‹#›</a:t>
            </a:fld>
            <a:endParaRPr lang="en-IN"/>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715756"/>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702589"/>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05978"/>
            <a:ext cx="7498080" cy="85725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7E859DCE-80AE-43E2-93C5-5E24601B45B9}" type="datetimeFigureOut">
              <a:rPr lang="en-IN" smtClean="0"/>
              <a:t>12-03-2021</a:t>
            </a:fld>
            <a:endParaRPr lang="en-IN"/>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E1A6475-11D7-4F25-9CDD-AE629F8F5149}" type="slidenum">
              <a:rPr lang="en-IN" smtClean="0"/>
              <a:t>‹#›</a:t>
            </a:fld>
            <a:endParaRPr lang="en-IN"/>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1640" y="1203598"/>
            <a:ext cx="7406640" cy="1104138"/>
          </a:xfrm>
        </p:spPr>
        <p:txBody>
          <a:bodyPr>
            <a:normAutofit/>
          </a:bodyPr>
          <a:lstStyle/>
          <a:p>
            <a:r>
              <a:rPr lang="en-IN" sz="4000" dirty="0"/>
              <a:t>Testing Agile Based </a:t>
            </a:r>
            <a:r>
              <a:rPr lang="en-IN" sz="4000" dirty="0" smtClean="0"/>
              <a:t>Software  </a:t>
            </a:r>
            <a:r>
              <a:rPr lang="en-IN" sz="2800" dirty="0" smtClean="0"/>
              <a:t>cont..</a:t>
            </a:r>
            <a:endParaRPr lang="en-IN" sz="2800" dirty="0"/>
          </a:p>
        </p:txBody>
      </p:sp>
      <p:sp>
        <p:nvSpPr>
          <p:cNvPr id="3" name="Subtitle 2"/>
          <p:cNvSpPr>
            <a:spLocks noGrp="1"/>
          </p:cNvSpPr>
          <p:nvPr>
            <p:ph type="subTitle" idx="1"/>
          </p:nvPr>
        </p:nvSpPr>
        <p:spPr>
          <a:xfrm>
            <a:off x="1043608" y="2931790"/>
            <a:ext cx="7406640" cy="1314450"/>
          </a:xfrm>
        </p:spPr>
        <p:txBody>
          <a:bodyPr>
            <a:normAutofit/>
          </a:bodyPr>
          <a:lstStyle/>
          <a:p>
            <a:pPr algn="ctr"/>
            <a:r>
              <a:rPr lang="en-IN" sz="2400" dirty="0" smtClean="0">
                <a:latin typeface="+mj-lt"/>
              </a:rPr>
              <a:t>Prof. </a:t>
            </a:r>
            <a:r>
              <a:rPr lang="en-IN" sz="2400" dirty="0" err="1" smtClean="0">
                <a:latin typeface="+mj-lt"/>
              </a:rPr>
              <a:t>Durga</a:t>
            </a:r>
            <a:r>
              <a:rPr lang="en-IN" sz="2400" dirty="0" smtClean="0">
                <a:latin typeface="+mj-lt"/>
              </a:rPr>
              <a:t> Prasad </a:t>
            </a:r>
            <a:r>
              <a:rPr lang="en-IN" sz="2400" dirty="0" err="1" smtClean="0">
                <a:latin typeface="+mj-lt"/>
              </a:rPr>
              <a:t>Mohapatra</a:t>
            </a:r>
            <a:endParaRPr lang="en-IN" sz="2400" dirty="0" smtClean="0">
              <a:latin typeface="+mj-lt"/>
            </a:endParaRPr>
          </a:p>
          <a:p>
            <a:pPr algn="ctr"/>
            <a:r>
              <a:rPr lang="en-IN" sz="2400" dirty="0" smtClean="0">
                <a:latin typeface="+mj-lt"/>
              </a:rPr>
              <a:t>Dept. of CSE, NIT Rourkela</a:t>
            </a:r>
          </a:p>
          <a:p>
            <a:pPr algn="ctr"/>
            <a:r>
              <a:rPr lang="en-IN" sz="2400" dirty="0" smtClean="0">
                <a:latin typeface="+mj-lt"/>
              </a:rPr>
              <a:t>India</a:t>
            </a:r>
            <a:endParaRPr lang="en-IN" sz="2400" dirty="0">
              <a:latin typeface="+mj-lt"/>
            </a:endParaRPr>
          </a:p>
        </p:txBody>
      </p:sp>
    </p:spTree>
    <p:extLst>
      <p:ext uri="{BB962C8B-B14F-4D97-AF65-F5344CB8AC3E}">
        <p14:creationId xmlns:p14="http://schemas.microsoft.com/office/powerpoint/2010/main" val="1908725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0"/>
            <a:ext cx="8100392" cy="857250"/>
          </a:xfrm>
        </p:spPr>
        <p:txBody>
          <a:bodyPr anchor="ctr">
            <a:noAutofit/>
          </a:bodyPr>
          <a:lstStyle/>
          <a:p>
            <a:r>
              <a:rPr lang="en-IN" dirty="0"/>
              <a:t>Agile Testing Life Cycle </a:t>
            </a:r>
            <a:r>
              <a:rPr lang="en-IN" sz="2800" dirty="0" smtClean="0"/>
              <a:t>cont..</a:t>
            </a:r>
            <a:endParaRPr lang="en-US" sz="2800" dirty="0"/>
          </a:p>
        </p:txBody>
      </p:sp>
      <p:sp>
        <p:nvSpPr>
          <p:cNvPr id="3" name="Content Placeholder 2"/>
          <p:cNvSpPr>
            <a:spLocks noGrp="1"/>
          </p:cNvSpPr>
          <p:nvPr>
            <p:ph idx="1"/>
          </p:nvPr>
        </p:nvSpPr>
        <p:spPr>
          <a:xfrm>
            <a:off x="1043608" y="987574"/>
            <a:ext cx="8100392" cy="4155926"/>
          </a:xfrm>
        </p:spPr>
        <p:txBody>
          <a:bodyPr>
            <a:noAutofit/>
          </a:bodyPr>
          <a:lstStyle/>
          <a:p>
            <a:pPr algn="just"/>
            <a:r>
              <a:rPr lang="en-IN" dirty="0"/>
              <a:t>Acceptance testing performed by a tester sets the acceptance criteria for a user story. These criteria </a:t>
            </a:r>
            <a:r>
              <a:rPr lang="en-IN"/>
              <a:t>also </a:t>
            </a:r>
            <a:r>
              <a:rPr lang="en-IN" smtClean="0"/>
              <a:t>known </a:t>
            </a:r>
            <a:r>
              <a:rPr lang="en-IN" dirty="0"/>
              <a:t>as verification points, which are needed to set the complexity level of the user story. These verification points are then deeply analysed.</a:t>
            </a:r>
          </a:p>
          <a:p>
            <a:pPr algn="just"/>
            <a:r>
              <a:rPr lang="en-IN" dirty="0"/>
              <a:t>In this case also, the tester does not work in isolation and rather collaborates with the product owner to finalize the acceptance criteria of the user story.</a:t>
            </a:r>
          </a:p>
          <a:p>
            <a:pPr algn="just"/>
            <a:endParaRPr lang="en-US" dirty="0"/>
          </a:p>
        </p:txBody>
      </p:sp>
    </p:spTree>
    <p:extLst>
      <p:ext uri="{BB962C8B-B14F-4D97-AF65-F5344CB8AC3E}">
        <p14:creationId xmlns:p14="http://schemas.microsoft.com/office/powerpoint/2010/main" val="30090459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0"/>
            <a:ext cx="8100392" cy="857250"/>
          </a:xfrm>
        </p:spPr>
        <p:txBody>
          <a:bodyPr anchor="ctr">
            <a:noAutofit/>
          </a:bodyPr>
          <a:lstStyle/>
          <a:p>
            <a:r>
              <a:rPr lang="en-IN" dirty="0"/>
              <a:t>Agile Testing Life Cycle </a:t>
            </a:r>
            <a:r>
              <a:rPr lang="en-IN" sz="2800" dirty="0" smtClean="0"/>
              <a:t>cont..</a:t>
            </a:r>
            <a:endParaRPr lang="en-IN" sz="2800" dirty="0"/>
          </a:p>
        </p:txBody>
      </p:sp>
      <p:sp>
        <p:nvSpPr>
          <p:cNvPr id="3" name="Content Placeholder 2"/>
          <p:cNvSpPr>
            <a:spLocks noGrp="1"/>
          </p:cNvSpPr>
          <p:nvPr>
            <p:ph idx="1"/>
          </p:nvPr>
        </p:nvSpPr>
        <p:spPr>
          <a:xfrm>
            <a:off x="971600" y="1059582"/>
            <a:ext cx="8172400" cy="3600450"/>
          </a:xfrm>
        </p:spPr>
        <p:txBody>
          <a:bodyPr>
            <a:noAutofit/>
          </a:bodyPr>
          <a:lstStyle/>
          <a:p>
            <a:pPr algn="just"/>
            <a:r>
              <a:rPr lang="en-IN" dirty="0"/>
              <a:t>In the inner circle, the tester collaborates with team members and product owner.</a:t>
            </a:r>
          </a:p>
          <a:p>
            <a:pPr algn="just"/>
            <a:r>
              <a:rPr lang="en-IN" dirty="0" smtClean="0"/>
              <a:t>In </a:t>
            </a:r>
            <a:r>
              <a:rPr lang="en-IN" dirty="0"/>
              <a:t>Agile, regression testing is important, as Agile is based on responding to change rather than following a fixed plan.</a:t>
            </a:r>
          </a:p>
          <a:p>
            <a:pPr algn="just"/>
            <a:r>
              <a:rPr lang="en-IN" dirty="0" smtClean="0"/>
              <a:t>So </a:t>
            </a:r>
            <a:r>
              <a:rPr lang="en-IN" dirty="0"/>
              <a:t>regression testing is an on going activity in Agile.</a:t>
            </a:r>
          </a:p>
          <a:p>
            <a:pPr algn="just"/>
            <a:endParaRPr lang="en-IN" dirty="0"/>
          </a:p>
        </p:txBody>
      </p:sp>
    </p:spTree>
    <p:extLst>
      <p:ext uri="{BB962C8B-B14F-4D97-AF65-F5344CB8AC3E}">
        <p14:creationId xmlns:p14="http://schemas.microsoft.com/office/powerpoint/2010/main" val="5474290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20538"/>
            <a:ext cx="8172400" cy="857250"/>
          </a:xfrm>
        </p:spPr>
        <p:txBody>
          <a:bodyPr anchor="ctr">
            <a:noAutofit/>
          </a:bodyPr>
          <a:lstStyle/>
          <a:p>
            <a:r>
              <a:rPr lang="en-IN" dirty="0"/>
              <a:t>Agile Testing Life Cycle </a:t>
            </a:r>
            <a:r>
              <a:rPr lang="en-IN" sz="2800" dirty="0" smtClean="0"/>
              <a:t>cont..</a:t>
            </a:r>
            <a:endParaRPr lang="en-US" sz="2800" dirty="0"/>
          </a:p>
        </p:txBody>
      </p:sp>
      <p:sp>
        <p:nvSpPr>
          <p:cNvPr id="3" name="Content Placeholder 2"/>
          <p:cNvSpPr>
            <a:spLocks noGrp="1"/>
          </p:cNvSpPr>
          <p:nvPr>
            <p:ph idx="1"/>
          </p:nvPr>
        </p:nvSpPr>
        <p:spPr>
          <a:xfrm>
            <a:off x="971600" y="1085850"/>
            <a:ext cx="8172400" cy="3600450"/>
          </a:xfrm>
        </p:spPr>
        <p:txBody>
          <a:bodyPr>
            <a:noAutofit/>
          </a:bodyPr>
          <a:lstStyle/>
          <a:p>
            <a:pPr algn="just"/>
            <a:r>
              <a:rPr lang="en-IN" dirty="0"/>
              <a:t>After looking at the verification points of the user story, the tester starts with writing failed test cases.</a:t>
            </a:r>
          </a:p>
          <a:p>
            <a:pPr algn="just"/>
            <a:r>
              <a:rPr lang="en-IN" dirty="0" smtClean="0"/>
              <a:t>For </a:t>
            </a:r>
            <a:r>
              <a:rPr lang="en-IN" dirty="0"/>
              <a:t>any user story of the sprint, test cases are designed by the tester using Test Driven Development(TDD) approach which means failed test cases are written  for the upcoming user story.</a:t>
            </a:r>
          </a:p>
          <a:p>
            <a:pPr algn="just"/>
            <a:endParaRPr lang="en-IN" dirty="0"/>
          </a:p>
          <a:p>
            <a:pPr algn="just"/>
            <a:endParaRPr lang="en-US" dirty="0"/>
          </a:p>
          <a:p>
            <a:pPr algn="just"/>
            <a:endParaRPr lang="en-US" dirty="0"/>
          </a:p>
        </p:txBody>
      </p:sp>
    </p:spTree>
    <p:extLst>
      <p:ext uri="{BB962C8B-B14F-4D97-AF65-F5344CB8AC3E}">
        <p14:creationId xmlns:p14="http://schemas.microsoft.com/office/powerpoint/2010/main" val="35384740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US" dirty="0"/>
              <a:t>Test Driven </a:t>
            </a:r>
            <a:r>
              <a:rPr lang="en-US" dirty="0" smtClean="0"/>
              <a:t>Development</a:t>
            </a:r>
            <a:endParaRPr lang="en-US" dirty="0"/>
          </a:p>
        </p:txBody>
      </p:sp>
      <p:sp>
        <p:nvSpPr>
          <p:cNvPr id="5" name="Rounded Rectangle 4"/>
          <p:cNvSpPr/>
          <p:nvPr/>
        </p:nvSpPr>
        <p:spPr>
          <a:xfrm>
            <a:off x="4932040" y="2085696"/>
            <a:ext cx="144016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a test</a:t>
            </a:r>
            <a:endParaRPr lang="en-US" dirty="0"/>
          </a:p>
        </p:txBody>
      </p:sp>
      <p:cxnSp>
        <p:nvCxnSpPr>
          <p:cNvPr id="7" name="Straight Arrow Connector 6"/>
          <p:cNvCxnSpPr/>
          <p:nvPr/>
        </p:nvCxnSpPr>
        <p:spPr>
          <a:xfrm>
            <a:off x="5652120" y="1707654"/>
            <a:ext cx="0" cy="3780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102539" y="4587974"/>
            <a:ext cx="3297121" cy="369332"/>
          </a:xfrm>
          <a:prstGeom prst="rect">
            <a:avLst/>
          </a:prstGeom>
          <a:noFill/>
        </p:spPr>
        <p:txBody>
          <a:bodyPr wrap="none" rtlCol="0">
            <a:spAutoFit/>
          </a:bodyPr>
          <a:lstStyle/>
          <a:p>
            <a:r>
              <a:rPr lang="en-US" dirty="0" smtClean="0"/>
              <a:t>TDD Rhythm-Test, Code ,Refactor</a:t>
            </a:r>
            <a:endParaRPr lang="en-US" dirty="0"/>
          </a:p>
        </p:txBody>
      </p:sp>
    </p:spTree>
    <p:extLst>
      <p:ext uri="{BB962C8B-B14F-4D97-AF65-F5344CB8AC3E}">
        <p14:creationId xmlns:p14="http://schemas.microsoft.com/office/powerpoint/2010/main" val="1518488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US" dirty="0"/>
              <a:t>Test Driven </a:t>
            </a:r>
            <a:r>
              <a:rPr lang="en-US" dirty="0" smtClean="0"/>
              <a:t>Development </a:t>
            </a:r>
            <a:r>
              <a:rPr lang="en-US" sz="2800" dirty="0" smtClean="0"/>
              <a:t>cont..</a:t>
            </a:r>
            <a:endParaRPr lang="en-US" sz="2800" dirty="0"/>
          </a:p>
        </p:txBody>
      </p:sp>
      <p:sp>
        <p:nvSpPr>
          <p:cNvPr id="4" name="Rounded Rectangle 3"/>
          <p:cNvSpPr/>
          <p:nvPr/>
        </p:nvSpPr>
        <p:spPr>
          <a:xfrm>
            <a:off x="4932040" y="2085696"/>
            <a:ext cx="144016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a test</a:t>
            </a:r>
            <a:endParaRPr lang="en-US" dirty="0"/>
          </a:p>
        </p:txBody>
      </p:sp>
      <p:cxnSp>
        <p:nvCxnSpPr>
          <p:cNvPr id="5" name="Straight Arrow Connector 4"/>
          <p:cNvCxnSpPr/>
          <p:nvPr/>
        </p:nvCxnSpPr>
        <p:spPr>
          <a:xfrm>
            <a:off x="5652120" y="1707654"/>
            <a:ext cx="0" cy="3780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623876" y="2733768"/>
            <a:ext cx="0" cy="3780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4945182" y="3111810"/>
            <a:ext cx="144016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Run the test</a:t>
            </a:r>
            <a:endParaRPr lang="en-US" dirty="0"/>
          </a:p>
        </p:txBody>
      </p:sp>
    </p:spTree>
    <p:extLst>
      <p:ext uri="{BB962C8B-B14F-4D97-AF65-F5344CB8AC3E}">
        <p14:creationId xmlns:p14="http://schemas.microsoft.com/office/powerpoint/2010/main" val="2734070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US" dirty="0"/>
              <a:t>Test Driven </a:t>
            </a:r>
            <a:r>
              <a:rPr lang="en-US" dirty="0" smtClean="0"/>
              <a:t>Development </a:t>
            </a:r>
            <a:r>
              <a:rPr lang="en-US" sz="2800" dirty="0" smtClean="0"/>
              <a:t>cont..</a:t>
            </a:r>
            <a:endParaRPr lang="en-US" sz="2800" dirty="0"/>
          </a:p>
        </p:txBody>
      </p:sp>
      <p:pic>
        <p:nvPicPr>
          <p:cNvPr id="409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810356" y="1850040"/>
            <a:ext cx="1475360" cy="2057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5" name="Straight Arrow Connector 24"/>
          <p:cNvCxnSpPr/>
          <p:nvPr/>
        </p:nvCxnSpPr>
        <p:spPr>
          <a:xfrm>
            <a:off x="2987824" y="2625756"/>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987824" y="2625756"/>
            <a:ext cx="0" cy="810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987824" y="3435846"/>
            <a:ext cx="936104"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025235" y="2878829"/>
            <a:ext cx="596638" cy="369332"/>
          </a:xfrm>
          <a:prstGeom prst="rect">
            <a:avLst/>
          </a:prstGeom>
          <a:noFill/>
        </p:spPr>
        <p:txBody>
          <a:bodyPr wrap="none" rtlCol="0">
            <a:spAutoFit/>
          </a:bodyPr>
          <a:lstStyle/>
          <a:p>
            <a:r>
              <a:rPr lang="en-US" dirty="0" smtClean="0"/>
              <a:t>pass</a:t>
            </a:r>
            <a:endParaRPr lang="en-US" dirty="0"/>
          </a:p>
        </p:txBody>
      </p:sp>
    </p:spTree>
    <p:extLst>
      <p:ext uri="{BB962C8B-B14F-4D97-AF65-F5344CB8AC3E}">
        <p14:creationId xmlns:p14="http://schemas.microsoft.com/office/powerpoint/2010/main" val="35633647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23478"/>
            <a:ext cx="8229600" cy="857250"/>
          </a:xfrm>
        </p:spPr>
        <p:txBody>
          <a:bodyPr anchor="ctr">
            <a:noAutofit/>
          </a:bodyPr>
          <a:lstStyle/>
          <a:p>
            <a:r>
              <a:rPr lang="en-US" dirty="0"/>
              <a:t>Test Driven </a:t>
            </a:r>
            <a:r>
              <a:rPr lang="en-US" dirty="0" smtClean="0"/>
              <a:t>Development </a:t>
            </a:r>
            <a:r>
              <a:rPr lang="en-US" sz="2800" dirty="0" smtClean="0"/>
              <a:t>cont..</a:t>
            </a:r>
            <a:endParaRPr lang="en-US" sz="2800" dirty="0"/>
          </a:p>
        </p:txBody>
      </p:sp>
      <p:sp>
        <p:nvSpPr>
          <p:cNvPr id="8" name="Content Placeholder 7"/>
          <p:cNvSpPr txBox="1">
            <a:spLocks noGrp="1"/>
          </p:cNvSpPr>
          <p:nvPr>
            <p:ph idx="1"/>
          </p:nvPr>
        </p:nvSpPr>
        <p:spPr>
          <a:xfrm>
            <a:off x="2987824" y="2793611"/>
            <a:ext cx="644728" cy="400110"/>
          </a:xfrm>
          <a:prstGeom prst="rect">
            <a:avLst/>
          </a:prstGeom>
          <a:noFill/>
        </p:spPr>
        <p:txBody>
          <a:bodyPr wrap="none" rtlCol="0">
            <a:spAutoFit/>
          </a:bodyPr>
          <a:lstStyle/>
          <a:p>
            <a:pPr marL="0" indent="0">
              <a:buNone/>
            </a:pPr>
            <a:r>
              <a:rPr lang="en-US" sz="2000" dirty="0" smtClean="0"/>
              <a:t>pass</a:t>
            </a:r>
            <a:endParaRPr lang="en-US" sz="2000"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356" y="1850040"/>
            <a:ext cx="1475360" cy="2057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2987824" y="2625756"/>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987824" y="2625756"/>
            <a:ext cx="0" cy="810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987824" y="3435846"/>
            <a:ext cx="9361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2"/>
          </p:cNvCxnSpPr>
          <p:nvPr/>
        </p:nvCxnSpPr>
        <p:spPr>
          <a:xfrm>
            <a:off x="4548036" y="3907618"/>
            <a:ext cx="0" cy="3923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283968" y="4245936"/>
            <a:ext cx="500650" cy="369332"/>
          </a:xfrm>
          <a:prstGeom prst="rect">
            <a:avLst/>
          </a:prstGeom>
          <a:noFill/>
        </p:spPr>
        <p:txBody>
          <a:bodyPr wrap="none" rtlCol="0">
            <a:spAutoFit/>
          </a:bodyPr>
          <a:lstStyle/>
          <a:p>
            <a:r>
              <a:rPr lang="en-US" dirty="0"/>
              <a:t>F</a:t>
            </a:r>
            <a:r>
              <a:rPr lang="en-US" dirty="0" smtClean="0"/>
              <a:t>ail</a:t>
            </a:r>
            <a:endParaRPr lang="en-US" dirty="0"/>
          </a:p>
        </p:txBody>
      </p:sp>
    </p:spTree>
    <p:extLst>
      <p:ext uri="{BB962C8B-B14F-4D97-AF65-F5344CB8AC3E}">
        <p14:creationId xmlns:p14="http://schemas.microsoft.com/office/powerpoint/2010/main" val="20460571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Driven </a:t>
            </a:r>
            <a:r>
              <a:rPr lang="en-US" dirty="0" smtClean="0"/>
              <a:t>Development </a:t>
            </a:r>
            <a:r>
              <a:rPr lang="en-US" sz="2800" dirty="0" smtClean="0"/>
              <a:t>cont..</a:t>
            </a:r>
            <a:endParaRPr lang="en-US" sz="2800"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356" y="951570"/>
            <a:ext cx="1475360" cy="2057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2987824" y="1727286"/>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987824" y="1727286"/>
            <a:ext cx="0" cy="810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987824" y="2537376"/>
            <a:ext cx="936104"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Content Placeholder 7"/>
          <p:cNvSpPr txBox="1">
            <a:spLocks/>
          </p:cNvSpPr>
          <p:nvPr/>
        </p:nvSpPr>
        <p:spPr>
          <a:xfrm>
            <a:off x="2987824" y="1895141"/>
            <a:ext cx="644728" cy="400110"/>
          </a:xfrm>
          <a:prstGeom prst="rect">
            <a:avLst/>
          </a:prstGeom>
          <a:noFill/>
        </p:spPr>
        <p:txBody>
          <a:bodyPr vert="horz" wrap="non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smtClean="0"/>
              <a:t>pass</a:t>
            </a:r>
            <a:endParaRPr lang="en-US" sz="2000" dirty="0"/>
          </a:p>
        </p:txBody>
      </p:sp>
      <p:cxnSp>
        <p:nvCxnSpPr>
          <p:cNvPr id="9" name="Straight Arrow Connector 8"/>
          <p:cNvCxnSpPr>
            <a:stCxn id="4" idx="2"/>
          </p:cNvCxnSpPr>
          <p:nvPr/>
        </p:nvCxnSpPr>
        <p:spPr>
          <a:xfrm>
            <a:off x="4548036" y="3009148"/>
            <a:ext cx="0" cy="3923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705236" y="3124473"/>
            <a:ext cx="500650" cy="369332"/>
          </a:xfrm>
          <a:prstGeom prst="rect">
            <a:avLst/>
          </a:prstGeom>
          <a:noFill/>
        </p:spPr>
        <p:txBody>
          <a:bodyPr wrap="none" rtlCol="0">
            <a:spAutoFit/>
          </a:bodyPr>
          <a:lstStyle/>
          <a:p>
            <a:r>
              <a:rPr lang="en-US" dirty="0"/>
              <a:t>F</a:t>
            </a:r>
            <a:r>
              <a:rPr lang="en-US" dirty="0" smtClean="0"/>
              <a:t>ail</a:t>
            </a:r>
            <a:endParaRPr lang="en-US" dirty="0"/>
          </a:p>
        </p:txBody>
      </p:sp>
      <p:sp>
        <p:nvSpPr>
          <p:cNvPr id="11" name="Rounded Rectangle 10"/>
          <p:cNvSpPr/>
          <p:nvPr/>
        </p:nvSpPr>
        <p:spPr>
          <a:xfrm>
            <a:off x="3923928" y="3401472"/>
            <a:ext cx="1512168" cy="682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Make a little change</a:t>
            </a:r>
            <a:endParaRPr lang="en-US" dirty="0"/>
          </a:p>
        </p:txBody>
      </p:sp>
      <p:cxnSp>
        <p:nvCxnSpPr>
          <p:cNvPr id="16" name="Straight Arrow Connector 15"/>
          <p:cNvCxnSpPr/>
          <p:nvPr/>
        </p:nvCxnSpPr>
        <p:spPr>
          <a:xfrm>
            <a:off x="4705236" y="4083918"/>
            <a:ext cx="0" cy="2700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4139952" y="4353948"/>
            <a:ext cx="1145764" cy="4655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Run the test</a:t>
            </a:r>
            <a:endParaRPr lang="en-US" dirty="0"/>
          </a:p>
        </p:txBody>
      </p:sp>
    </p:spTree>
    <p:extLst>
      <p:ext uri="{BB962C8B-B14F-4D97-AF65-F5344CB8AC3E}">
        <p14:creationId xmlns:p14="http://schemas.microsoft.com/office/powerpoint/2010/main" val="10142846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236" y="20892"/>
            <a:ext cx="8229600" cy="857250"/>
          </a:xfrm>
        </p:spPr>
        <p:txBody>
          <a:bodyPr/>
          <a:lstStyle/>
          <a:p>
            <a:r>
              <a:rPr lang="en-US" dirty="0"/>
              <a:t>Test Driven </a:t>
            </a:r>
            <a:r>
              <a:rPr lang="en-US" dirty="0" smtClean="0"/>
              <a:t>Development </a:t>
            </a:r>
            <a:r>
              <a:rPr lang="en-US" sz="2800" dirty="0" smtClean="0"/>
              <a:t>cont..</a:t>
            </a:r>
            <a:endParaRPr lang="en-US" sz="2800" dirty="0"/>
          </a:p>
        </p:txBody>
      </p:sp>
      <p:sp>
        <p:nvSpPr>
          <p:cNvPr id="19" name="Content Placeholder 18"/>
          <p:cNvSpPr txBox="1">
            <a:spLocks noGrp="1"/>
          </p:cNvSpPr>
          <p:nvPr>
            <p:ph idx="1"/>
          </p:nvPr>
        </p:nvSpPr>
        <p:spPr>
          <a:xfrm>
            <a:off x="6044387" y="3783618"/>
            <a:ext cx="538481" cy="400110"/>
          </a:xfrm>
          <a:prstGeom prst="rect">
            <a:avLst/>
          </a:prstGeom>
          <a:noFill/>
        </p:spPr>
        <p:txBody>
          <a:bodyPr wrap="none" rtlCol="0">
            <a:spAutoFit/>
          </a:bodyPr>
          <a:lstStyle/>
          <a:p>
            <a:pPr marL="0" indent="0">
              <a:buNone/>
            </a:pPr>
            <a:r>
              <a:rPr lang="en-US" sz="2000" dirty="0"/>
              <a:t>F</a:t>
            </a:r>
            <a:r>
              <a:rPr lang="en-US" sz="2000" dirty="0" smtClean="0"/>
              <a:t>ail</a:t>
            </a:r>
            <a:endParaRPr lang="en-US" sz="2000"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356" y="735546"/>
            <a:ext cx="1475360" cy="2057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2987824" y="1511262"/>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987824" y="2321352"/>
            <a:ext cx="936104"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Content Placeholder 7"/>
          <p:cNvSpPr txBox="1">
            <a:spLocks/>
          </p:cNvSpPr>
          <p:nvPr/>
        </p:nvSpPr>
        <p:spPr>
          <a:xfrm>
            <a:off x="2987824" y="1679117"/>
            <a:ext cx="644728" cy="400110"/>
          </a:xfrm>
          <a:prstGeom prst="rect">
            <a:avLst/>
          </a:prstGeom>
          <a:noFill/>
        </p:spPr>
        <p:txBody>
          <a:bodyPr vert="horz" wrap="non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smtClean="0"/>
              <a:t>pass</a:t>
            </a:r>
            <a:endParaRPr lang="en-US" sz="2000" dirty="0"/>
          </a:p>
        </p:txBody>
      </p:sp>
      <p:cxnSp>
        <p:nvCxnSpPr>
          <p:cNvPr id="8" name="Straight Arrow Connector 7"/>
          <p:cNvCxnSpPr>
            <a:stCxn id="4" idx="2"/>
          </p:cNvCxnSpPr>
          <p:nvPr/>
        </p:nvCxnSpPr>
        <p:spPr>
          <a:xfrm>
            <a:off x="4548036" y="2793124"/>
            <a:ext cx="0" cy="3923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705236" y="2908449"/>
            <a:ext cx="500650" cy="369332"/>
          </a:xfrm>
          <a:prstGeom prst="rect">
            <a:avLst/>
          </a:prstGeom>
          <a:noFill/>
        </p:spPr>
        <p:txBody>
          <a:bodyPr wrap="none" rtlCol="0">
            <a:spAutoFit/>
          </a:bodyPr>
          <a:lstStyle/>
          <a:p>
            <a:r>
              <a:rPr lang="en-US" dirty="0"/>
              <a:t>F</a:t>
            </a:r>
            <a:r>
              <a:rPr lang="en-US" dirty="0" smtClean="0"/>
              <a:t>ail</a:t>
            </a:r>
            <a:endParaRPr lang="en-US" dirty="0"/>
          </a:p>
        </p:txBody>
      </p:sp>
      <p:sp>
        <p:nvSpPr>
          <p:cNvPr id="10" name="Rounded Rectangle 9"/>
          <p:cNvSpPr/>
          <p:nvPr/>
        </p:nvSpPr>
        <p:spPr>
          <a:xfrm>
            <a:off x="3923928" y="3185448"/>
            <a:ext cx="1512168" cy="682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Make a little change</a:t>
            </a:r>
            <a:endParaRPr lang="en-US" dirty="0"/>
          </a:p>
        </p:txBody>
      </p:sp>
      <p:cxnSp>
        <p:nvCxnSpPr>
          <p:cNvPr id="11" name="Straight Arrow Connector 10"/>
          <p:cNvCxnSpPr/>
          <p:nvPr/>
        </p:nvCxnSpPr>
        <p:spPr>
          <a:xfrm>
            <a:off x="4705236" y="3867894"/>
            <a:ext cx="0" cy="2700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4139952" y="4137924"/>
            <a:ext cx="1145764" cy="4655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Run the test</a:t>
            </a:r>
            <a:endParaRPr lang="en-US" dirty="0"/>
          </a:p>
        </p:txBody>
      </p:sp>
      <p:cxnSp>
        <p:nvCxnSpPr>
          <p:cNvPr id="14" name="Straight Connector 13"/>
          <p:cNvCxnSpPr/>
          <p:nvPr/>
        </p:nvCxnSpPr>
        <p:spPr>
          <a:xfrm>
            <a:off x="5285716" y="4370682"/>
            <a:ext cx="7264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6012160" y="3526671"/>
            <a:ext cx="0" cy="844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0" idx="3"/>
          </p:cNvCxnSpPr>
          <p:nvPr/>
        </p:nvCxnSpPr>
        <p:spPr>
          <a:xfrm flipH="1">
            <a:off x="5436096" y="3526671"/>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2" idx="2"/>
          </p:cNvCxnSpPr>
          <p:nvPr/>
        </p:nvCxnSpPr>
        <p:spPr>
          <a:xfrm>
            <a:off x="4712834" y="4603440"/>
            <a:ext cx="0" cy="1825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427984" y="4677984"/>
            <a:ext cx="596638" cy="369332"/>
          </a:xfrm>
          <a:prstGeom prst="rect">
            <a:avLst/>
          </a:prstGeom>
          <a:noFill/>
        </p:spPr>
        <p:txBody>
          <a:bodyPr wrap="none" rtlCol="0">
            <a:spAutoFit/>
          </a:bodyPr>
          <a:lstStyle/>
          <a:p>
            <a:r>
              <a:rPr lang="en-US" dirty="0" smtClean="0"/>
              <a:t>pass</a:t>
            </a:r>
            <a:endParaRPr lang="en-US" dirty="0"/>
          </a:p>
        </p:txBody>
      </p:sp>
      <p:cxnSp>
        <p:nvCxnSpPr>
          <p:cNvPr id="24" name="Straight Connector 23"/>
          <p:cNvCxnSpPr/>
          <p:nvPr/>
        </p:nvCxnSpPr>
        <p:spPr>
          <a:xfrm flipV="1">
            <a:off x="2987824" y="1511262"/>
            <a:ext cx="0" cy="81009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9019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Driven </a:t>
            </a:r>
            <a:r>
              <a:rPr lang="en-US" dirty="0" smtClean="0"/>
              <a:t>Development </a:t>
            </a:r>
            <a:r>
              <a:rPr lang="en-US" sz="2800" dirty="0" smtClean="0"/>
              <a:t>cont..</a:t>
            </a:r>
            <a:endParaRPr lang="en-US" sz="28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87878" y="1085850"/>
            <a:ext cx="4193793" cy="3600450"/>
          </a:xfrm>
        </p:spPr>
      </p:pic>
      <p:cxnSp>
        <p:nvCxnSpPr>
          <p:cNvPr id="6" name="Straight Arrow Connector 5"/>
          <p:cNvCxnSpPr/>
          <p:nvPr/>
        </p:nvCxnSpPr>
        <p:spPr>
          <a:xfrm>
            <a:off x="5220072" y="3615912"/>
            <a:ext cx="0" cy="3780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8488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a:t>Agile Testing Life Cycle </a:t>
            </a:r>
            <a:br>
              <a:rPr lang="en-IN" dirty="0"/>
            </a:br>
            <a:endParaRPr lang="en-IN" dirty="0"/>
          </a:p>
        </p:txBody>
      </p:sp>
      <p:sp>
        <p:nvSpPr>
          <p:cNvPr id="3" name="Content Placeholder 2"/>
          <p:cNvSpPr>
            <a:spLocks noGrp="1"/>
          </p:cNvSpPr>
          <p:nvPr>
            <p:ph idx="1"/>
          </p:nvPr>
        </p:nvSpPr>
        <p:spPr>
          <a:xfrm>
            <a:off x="971600" y="915566"/>
            <a:ext cx="8172400" cy="4227934"/>
          </a:xfrm>
        </p:spPr>
        <p:txBody>
          <a:bodyPr>
            <a:noAutofit/>
          </a:bodyPr>
          <a:lstStyle/>
          <a:p>
            <a:pPr algn="just"/>
            <a:r>
              <a:rPr lang="en-IN" dirty="0"/>
              <a:t>Agile Testing Life Cycle </a:t>
            </a:r>
            <a:r>
              <a:rPr lang="en-IN" dirty="0" smtClean="0"/>
              <a:t>is based on the </a:t>
            </a:r>
            <a:r>
              <a:rPr lang="en-IN" i="1" dirty="0" smtClean="0"/>
              <a:t>‘more is less’ </a:t>
            </a:r>
            <a:r>
              <a:rPr lang="en-IN" dirty="0" smtClean="0"/>
              <a:t>principle which focuses on communication management among stakeholders.</a:t>
            </a:r>
          </a:p>
          <a:p>
            <a:pPr algn="just"/>
            <a:r>
              <a:rPr lang="en-IN" dirty="0" smtClean="0"/>
              <a:t>The adoption of this principle results in quality software product as shown in next figure. </a:t>
            </a:r>
          </a:p>
          <a:p>
            <a:pPr algn="just"/>
            <a:r>
              <a:rPr lang="en-IN" dirty="0" smtClean="0"/>
              <a:t>If communication between the tester and other stakeholder is very frequent and effective, then there would be very few doubts and more clarity.</a:t>
            </a:r>
          </a:p>
          <a:p>
            <a:pPr algn="just"/>
            <a:endParaRPr lang="en-IN" dirty="0"/>
          </a:p>
        </p:txBody>
      </p:sp>
    </p:spTree>
    <p:extLst>
      <p:ext uri="{BB962C8B-B14F-4D97-AF65-F5344CB8AC3E}">
        <p14:creationId xmlns:p14="http://schemas.microsoft.com/office/powerpoint/2010/main" val="23026783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0538"/>
            <a:ext cx="8100392" cy="857250"/>
          </a:xfrm>
        </p:spPr>
        <p:txBody>
          <a:bodyPr>
            <a:normAutofit/>
          </a:bodyPr>
          <a:lstStyle/>
          <a:p>
            <a:r>
              <a:rPr lang="en-IN" dirty="0" smtClean="0"/>
              <a:t>Agile Testing Life Cycle </a:t>
            </a:r>
            <a:r>
              <a:rPr lang="en-IN" sz="2800" dirty="0" smtClean="0"/>
              <a:t>cont..</a:t>
            </a:r>
            <a:endParaRPr lang="en-US" sz="2800" dirty="0"/>
          </a:p>
        </p:txBody>
      </p:sp>
      <p:sp>
        <p:nvSpPr>
          <p:cNvPr id="3" name="Content Placeholder 2"/>
          <p:cNvSpPr>
            <a:spLocks noGrp="1"/>
          </p:cNvSpPr>
          <p:nvPr>
            <p:ph idx="1"/>
          </p:nvPr>
        </p:nvSpPr>
        <p:spPr>
          <a:xfrm>
            <a:off x="1043608" y="915566"/>
            <a:ext cx="8100392" cy="4248472"/>
          </a:xfrm>
        </p:spPr>
        <p:txBody>
          <a:bodyPr>
            <a:noAutofit/>
          </a:bodyPr>
          <a:lstStyle/>
          <a:p>
            <a:pPr algn="just"/>
            <a:r>
              <a:rPr lang="en-IN" dirty="0"/>
              <a:t>Using </a:t>
            </a:r>
            <a:r>
              <a:rPr lang="en-IN" dirty="0" smtClean="0"/>
              <a:t>this, </a:t>
            </a:r>
            <a:r>
              <a:rPr lang="en-IN" dirty="0"/>
              <a:t>developers try to convert these failed test cases into pass test cases.</a:t>
            </a:r>
          </a:p>
          <a:p>
            <a:pPr algn="just"/>
            <a:r>
              <a:rPr lang="en-IN" dirty="0" smtClean="0"/>
              <a:t>This  </a:t>
            </a:r>
            <a:r>
              <a:rPr lang="en-IN" dirty="0"/>
              <a:t>TDD approach may be implemented in a pair-programming style in which, first, on a single terminal, failed test cases are written, after which the code is written by the developer.</a:t>
            </a:r>
          </a:p>
          <a:p>
            <a:pPr algn="just"/>
            <a:r>
              <a:rPr lang="en-IN" dirty="0" smtClean="0"/>
              <a:t>This </a:t>
            </a:r>
            <a:r>
              <a:rPr lang="en-IN" dirty="0"/>
              <a:t>practice helps in getting immediate feedback so as to embed quality in final deliverable.</a:t>
            </a:r>
          </a:p>
          <a:p>
            <a:pPr algn="just"/>
            <a:endParaRPr lang="en-US" dirty="0"/>
          </a:p>
        </p:txBody>
      </p:sp>
    </p:spTree>
    <p:extLst>
      <p:ext uri="{BB962C8B-B14F-4D97-AF65-F5344CB8AC3E}">
        <p14:creationId xmlns:p14="http://schemas.microsoft.com/office/powerpoint/2010/main" val="20041510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85700"/>
            <a:ext cx="8100392" cy="857250"/>
          </a:xfrm>
        </p:spPr>
        <p:txBody>
          <a:bodyPr anchor="ctr">
            <a:normAutofit/>
          </a:bodyPr>
          <a:lstStyle/>
          <a:p>
            <a:r>
              <a:rPr lang="en-IN" dirty="0"/>
              <a:t>Agile Testing Life Cycle </a:t>
            </a:r>
            <a:r>
              <a:rPr lang="en-IN" sz="2800" dirty="0" smtClean="0"/>
              <a:t>cont..</a:t>
            </a:r>
            <a:endParaRPr lang="en-US" sz="2800" dirty="0"/>
          </a:p>
        </p:txBody>
      </p:sp>
      <p:sp>
        <p:nvSpPr>
          <p:cNvPr id="3" name="Content Placeholder 2"/>
          <p:cNvSpPr>
            <a:spLocks noGrp="1"/>
          </p:cNvSpPr>
          <p:nvPr>
            <p:ph idx="1"/>
          </p:nvPr>
        </p:nvSpPr>
        <p:spPr>
          <a:xfrm>
            <a:off x="971600" y="987574"/>
            <a:ext cx="8172400" cy="4057650"/>
          </a:xfrm>
        </p:spPr>
        <p:txBody>
          <a:bodyPr>
            <a:noAutofit/>
          </a:bodyPr>
          <a:lstStyle/>
          <a:p>
            <a:pPr algn="just"/>
            <a:r>
              <a:rPr lang="en-US" dirty="0"/>
              <a:t>Unit tests for any user story are written by extracting support from automated tools like eclipse for </a:t>
            </a:r>
            <a:r>
              <a:rPr lang="en-US" dirty="0" smtClean="0"/>
              <a:t>Java </a:t>
            </a:r>
            <a:r>
              <a:rPr lang="en-US" dirty="0"/>
              <a:t>applications and </a:t>
            </a:r>
            <a:r>
              <a:rPr lang="en-US" dirty="0" err="1" smtClean="0"/>
              <a:t>xUnit</a:t>
            </a:r>
            <a:r>
              <a:rPr lang="en-US" dirty="0" smtClean="0"/>
              <a:t> </a:t>
            </a:r>
            <a:r>
              <a:rPr lang="en-US" dirty="0"/>
              <a:t>for web-based </a:t>
            </a:r>
            <a:r>
              <a:rPr lang="en-US" dirty="0" smtClean="0"/>
              <a:t>applications.</a:t>
            </a:r>
            <a:endParaRPr lang="en-US" dirty="0"/>
          </a:p>
          <a:p>
            <a:pPr algn="just"/>
            <a:r>
              <a:rPr lang="en-US" dirty="0" smtClean="0"/>
              <a:t>This </a:t>
            </a:r>
            <a:r>
              <a:rPr lang="en-US" dirty="0"/>
              <a:t>helps in reducing the overall time for any sprint.</a:t>
            </a:r>
          </a:p>
          <a:p>
            <a:pPr algn="just"/>
            <a:r>
              <a:rPr lang="en-US" dirty="0" smtClean="0"/>
              <a:t>In </a:t>
            </a:r>
            <a:r>
              <a:rPr lang="en-US" dirty="0"/>
              <a:t>addition, the pattern may be utilized so as to handle an existing problem with the best evolved solution.</a:t>
            </a:r>
          </a:p>
        </p:txBody>
      </p:sp>
    </p:spTree>
    <p:extLst>
      <p:ext uri="{BB962C8B-B14F-4D97-AF65-F5344CB8AC3E}">
        <p14:creationId xmlns:p14="http://schemas.microsoft.com/office/powerpoint/2010/main" val="37628590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IN" dirty="0"/>
              <a:t>Agile Testing Life Cycle </a:t>
            </a:r>
            <a:r>
              <a:rPr lang="en-IN" sz="2800" dirty="0"/>
              <a:t>cont..</a:t>
            </a:r>
            <a:endParaRPr lang="en-US" dirty="0"/>
          </a:p>
        </p:txBody>
      </p:sp>
      <p:sp>
        <p:nvSpPr>
          <p:cNvPr id="3" name="Content Placeholder 2"/>
          <p:cNvSpPr>
            <a:spLocks noGrp="1"/>
          </p:cNvSpPr>
          <p:nvPr>
            <p:ph idx="1"/>
          </p:nvPr>
        </p:nvSpPr>
        <p:spPr>
          <a:xfrm>
            <a:off x="1043608" y="1085850"/>
            <a:ext cx="7890080" cy="3862164"/>
          </a:xfrm>
        </p:spPr>
        <p:txBody>
          <a:bodyPr>
            <a:noAutofit/>
          </a:bodyPr>
          <a:lstStyle/>
          <a:p>
            <a:pPr algn="just"/>
            <a:r>
              <a:rPr lang="en-IN" dirty="0"/>
              <a:t>During the sprint, integration testing also performed among user stories of a sprint by considering dependencies among the user stories.</a:t>
            </a:r>
          </a:p>
          <a:p>
            <a:pPr algn="just"/>
            <a:r>
              <a:rPr lang="en-IN" dirty="0"/>
              <a:t>Moreover, integration testing is also performed among  user stories of  the different sprints.</a:t>
            </a:r>
          </a:p>
          <a:p>
            <a:pPr algn="just"/>
            <a:endParaRPr lang="en-US" dirty="0"/>
          </a:p>
        </p:txBody>
      </p:sp>
    </p:spTree>
    <p:extLst>
      <p:ext uri="{BB962C8B-B14F-4D97-AF65-F5344CB8AC3E}">
        <p14:creationId xmlns:p14="http://schemas.microsoft.com/office/powerpoint/2010/main" val="17746194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IN" dirty="0"/>
              <a:t>Agile Testing Life Cycle </a:t>
            </a:r>
            <a:r>
              <a:rPr lang="en-IN" sz="2800" dirty="0"/>
              <a:t>cont..</a:t>
            </a:r>
            <a:endParaRPr lang="en-IN" dirty="0"/>
          </a:p>
        </p:txBody>
      </p:sp>
      <p:sp>
        <p:nvSpPr>
          <p:cNvPr id="3" name="Content Placeholder 2"/>
          <p:cNvSpPr>
            <a:spLocks noGrp="1"/>
          </p:cNvSpPr>
          <p:nvPr>
            <p:ph idx="1"/>
          </p:nvPr>
        </p:nvSpPr>
        <p:spPr>
          <a:xfrm>
            <a:off x="971600" y="1085850"/>
            <a:ext cx="8172400" cy="3600450"/>
          </a:xfrm>
        </p:spPr>
        <p:txBody>
          <a:bodyPr>
            <a:noAutofit/>
          </a:bodyPr>
          <a:lstStyle/>
          <a:p>
            <a:pPr algn="just"/>
            <a:r>
              <a:rPr lang="en-IN" dirty="0"/>
              <a:t>Further, to manage test cases, effective regression techniques, such as regression test selection (RTS) and test case prioritization (TCP) are implemented to run only a subset of test cases out of all the test cases.</a:t>
            </a:r>
          </a:p>
          <a:p>
            <a:pPr algn="just"/>
            <a:r>
              <a:rPr lang="en-IN" dirty="0" smtClean="0"/>
              <a:t>Finally</a:t>
            </a:r>
            <a:r>
              <a:rPr lang="en-IN" dirty="0"/>
              <a:t>, ‘definition of done’ is declared by the customer after matching the verification points of the ready story with the actual product. </a:t>
            </a:r>
          </a:p>
        </p:txBody>
      </p:sp>
    </p:spTree>
    <p:extLst>
      <p:ext uri="{BB962C8B-B14F-4D97-AF65-F5344CB8AC3E}">
        <p14:creationId xmlns:p14="http://schemas.microsoft.com/office/powerpoint/2010/main" val="38571661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IN" dirty="0"/>
              <a:t>Testing in scrum phases</a:t>
            </a:r>
          </a:p>
        </p:txBody>
      </p:sp>
      <p:sp>
        <p:nvSpPr>
          <p:cNvPr id="3" name="Content Placeholder 2"/>
          <p:cNvSpPr>
            <a:spLocks noGrp="1"/>
          </p:cNvSpPr>
          <p:nvPr>
            <p:ph idx="1"/>
          </p:nvPr>
        </p:nvSpPr>
        <p:spPr>
          <a:xfrm>
            <a:off x="1043608" y="1085850"/>
            <a:ext cx="8100392" cy="3600450"/>
          </a:xfrm>
        </p:spPr>
        <p:txBody>
          <a:bodyPr>
            <a:noAutofit/>
          </a:bodyPr>
          <a:lstStyle/>
          <a:p>
            <a:pPr algn="just"/>
            <a:r>
              <a:rPr lang="en-IN" dirty="0"/>
              <a:t>Scrum methodology is based upon small duration sprints having small number of user stories listed in the sprint backlog list(SBL), which is a subset of PBL(product backlog list).</a:t>
            </a:r>
          </a:p>
          <a:p>
            <a:pPr algn="just"/>
            <a:r>
              <a:rPr lang="en-IN" dirty="0" smtClean="0"/>
              <a:t>Testing </a:t>
            </a:r>
            <a:r>
              <a:rPr lang="en-IN" dirty="0"/>
              <a:t>in scrum is divided into 3 phases called </a:t>
            </a:r>
          </a:p>
          <a:p>
            <a:pPr lvl="1"/>
            <a:r>
              <a:rPr lang="en-IN" dirty="0"/>
              <a:t>Pre-execution phase</a:t>
            </a:r>
          </a:p>
          <a:p>
            <a:pPr lvl="1"/>
            <a:r>
              <a:rPr lang="en-IN" dirty="0"/>
              <a:t>Execution phase</a:t>
            </a:r>
          </a:p>
          <a:p>
            <a:pPr lvl="1"/>
            <a:r>
              <a:rPr lang="en-IN" dirty="0"/>
              <a:t>Post-execution phase</a:t>
            </a:r>
          </a:p>
        </p:txBody>
      </p:sp>
    </p:spTree>
    <p:extLst>
      <p:ext uri="{BB962C8B-B14F-4D97-AF65-F5344CB8AC3E}">
        <p14:creationId xmlns:p14="http://schemas.microsoft.com/office/powerpoint/2010/main" val="8184173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38"/>
            <a:ext cx="7498080" cy="857250"/>
          </a:xfrm>
        </p:spPr>
        <p:txBody>
          <a:bodyPr anchor="ctr">
            <a:normAutofit/>
          </a:bodyPr>
          <a:lstStyle/>
          <a:p>
            <a:r>
              <a:rPr lang="en-IN" dirty="0"/>
              <a:t>Testing in scrum phases </a:t>
            </a:r>
            <a:r>
              <a:rPr lang="en-IN" sz="2800" dirty="0" smtClean="0"/>
              <a:t>cont..</a:t>
            </a:r>
            <a:endParaRPr lang="en-US" sz="2800" dirty="0"/>
          </a:p>
        </p:txBody>
      </p:sp>
      <p:sp>
        <p:nvSpPr>
          <p:cNvPr id="3" name="Content Placeholder 2"/>
          <p:cNvSpPr>
            <a:spLocks noGrp="1"/>
          </p:cNvSpPr>
          <p:nvPr>
            <p:ph idx="1"/>
          </p:nvPr>
        </p:nvSpPr>
        <p:spPr>
          <a:xfrm>
            <a:off x="1011684" y="1131590"/>
            <a:ext cx="8100392" cy="3600450"/>
          </a:xfrm>
        </p:spPr>
        <p:txBody>
          <a:bodyPr>
            <a:noAutofit/>
          </a:bodyPr>
          <a:lstStyle/>
          <a:p>
            <a:pPr algn="just"/>
            <a:r>
              <a:rPr lang="en-IN" dirty="0"/>
              <a:t>Here all the testing activities occurring before, within, after the sprint have been identified.</a:t>
            </a:r>
          </a:p>
          <a:p>
            <a:pPr algn="just"/>
            <a:r>
              <a:rPr lang="en-IN" dirty="0" smtClean="0"/>
              <a:t>Here </a:t>
            </a:r>
            <a:r>
              <a:rPr lang="en-IN" dirty="0"/>
              <a:t>for simplicity, only 3 sprints S1, S2, S3 are taken in sprint flow diagram having 3 phases.</a:t>
            </a:r>
          </a:p>
          <a:p>
            <a:pPr algn="just"/>
            <a:r>
              <a:rPr lang="en-IN" dirty="0" smtClean="0"/>
              <a:t>The </a:t>
            </a:r>
            <a:r>
              <a:rPr lang="en-IN" dirty="0"/>
              <a:t>duration of execution of these sprints is W1, W2, W3 respectively, where W stands for week.</a:t>
            </a:r>
          </a:p>
          <a:p>
            <a:pPr algn="just"/>
            <a:endParaRPr lang="en-US" dirty="0"/>
          </a:p>
        </p:txBody>
      </p:sp>
    </p:spTree>
    <p:extLst>
      <p:ext uri="{BB962C8B-B14F-4D97-AF65-F5344CB8AC3E}">
        <p14:creationId xmlns:p14="http://schemas.microsoft.com/office/powerpoint/2010/main" val="41537679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IN" dirty="0"/>
              <a:t>Testing in scrum phases </a:t>
            </a:r>
            <a:r>
              <a:rPr lang="en-IN" sz="2800" dirty="0"/>
              <a:t>cont..</a:t>
            </a:r>
            <a:endParaRPr lang="en-US" dirty="0"/>
          </a:p>
        </p:txBody>
      </p:sp>
      <p:sp>
        <p:nvSpPr>
          <p:cNvPr id="3" name="Content Placeholder 2"/>
          <p:cNvSpPr>
            <a:spLocks noGrp="1"/>
          </p:cNvSpPr>
          <p:nvPr>
            <p:ph idx="1"/>
          </p:nvPr>
        </p:nvSpPr>
        <p:spPr/>
        <p:txBody>
          <a:bodyPr>
            <a:noAutofit/>
          </a:bodyPr>
          <a:lstStyle/>
          <a:p>
            <a:pPr algn="just"/>
            <a:r>
              <a:rPr lang="en-IN" dirty="0"/>
              <a:t>In the execution phase, a sprint S1 may be completed having ‘n’ number of user stories from SBL1. </a:t>
            </a:r>
          </a:p>
          <a:p>
            <a:pPr algn="just"/>
            <a:endParaRPr lang="en-IN" dirty="0"/>
          </a:p>
          <a:p>
            <a:pPr algn="just"/>
            <a:r>
              <a:rPr lang="en-IN" dirty="0"/>
              <a:t>Similarly, S2 may be completed having ,m, number of user stories from SBL2. </a:t>
            </a:r>
          </a:p>
          <a:p>
            <a:pPr algn="just"/>
            <a:endParaRPr lang="en-US" dirty="0"/>
          </a:p>
        </p:txBody>
      </p:sp>
    </p:spTree>
    <p:extLst>
      <p:ext uri="{BB962C8B-B14F-4D97-AF65-F5344CB8AC3E}">
        <p14:creationId xmlns:p14="http://schemas.microsoft.com/office/powerpoint/2010/main" val="30475434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5"/>
          <p:cNvSpPr>
            <a:spLocks noGrp="1"/>
          </p:cNvSpPr>
          <p:nvPr>
            <p:ph type="sldNum" sz="quarter" idx="4294967295"/>
          </p:nvPr>
        </p:nvSpPr>
        <p:spPr bwMode="auto">
          <a:xfrm>
            <a:off x="7764463" y="221456"/>
            <a:ext cx="628650" cy="5762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itchFamily="18" charset="2"/>
              <a:buChar char=""/>
              <a:defRPr sz="2000">
                <a:solidFill>
                  <a:schemeClr val="tx1"/>
                </a:solidFill>
                <a:latin typeface="Century Gothic" pitchFamily="34" charset="0"/>
              </a:defRPr>
            </a:lvl1pPr>
            <a:lvl2pPr marL="742950" indent="-285750">
              <a:spcBef>
                <a:spcPts val="1000"/>
              </a:spcBef>
              <a:buClr>
                <a:schemeClr val="accent1"/>
              </a:buClr>
              <a:buSzPct val="80000"/>
              <a:buFont typeface="Wingdings 3" pitchFamily="18" charset="2"/>
              <a:buChar char=""/>
              <a:defRPr>
                <a:solidFill>
                  <a:schemeClr val="tx1"/>
                </a:solidFill>
                <a:latin typeface="Century Gothic" pitchFamily="34" charset="0"/>
              </a:defRPr>
            </a:lvl2pPr>
            <a:lvl3pPr marL="1143000" indent="-228600">
              <a:spcBef>
                <a:spcPts val="1000"/>
              </a:spcBef>
              <a:buClr>
                <a:schemeClr val="accent1"/>
              </a:buClr>
              <a:buSzPct val="80000"/>
              <a:buFont typeface="Wingdings 3" pitchFamily="18" charset="2"/>
              <a:buChar char=""/>
              <a:defRPr sz="1600">
                <a:solidFill>
                  <a:schemeClr val="tx1"/>
                </a:solidFill>
                <a:latin typeface="Century Gothic" pitchFamily="34" charset="0"/>
              </a:defRPr>
            </a:lvl3pPr>
            <a:lvl4pPr marL="1600200" indent="-228600">
              <a:spcBef>
                <a:spcPts val="1000"/>
              </a:spcBef>
              <a:buClr>
                <a:schemeClr val="accent1"/>
              </a:buClr>
              <a:buSzPct val="80000"/>
              <a:buFont typeface="Wingdings 3" pitchFamily="18" charset="2"/>
              <a:buChar char=""/>
              <a:defRPr sz="1400">
                <a:solidFill>
                  <a:schemeClr val="tx1"/>
                </a:solidFill>
                <a:latin typeface="Century Gothic" pitchFamily="34" charset="0"/>
              </a:defRPr>
            </a:lvl4pPr>
            <a:lvl5pPr marL="2057400" indent="-228600">
              <a:spcBef>
                <a:spcPts val="1000"/>
              </a:spcBef>
              <a:buClr>
                <a:schemeClr val="accent1"/>
              </a:buClr>
              <a:buSzPct val="80000"/>
              <a:buFont typeface="Wingdings 3" pitchFamily="18" charset="2"/>
              <a:buChar char=""/>
              <a:defRPr sz="1400">
                <a:solidFill>
                  <a:schemeClr val="tx1"/>
                </a:solidFill>
                <a:latin typeface="Century Gothic" pitchFamily="34" charset="0"/>
              </a:defRPr>
            </a:lvl5pPr>
            <a:lvl6pPr marL="2514600" indent="-228600" eaLnBrk="0" fontAlgn="base" hangingPunct="0">
              <a:spcBef>
                <a:spcPts val="1000"/>
              </a:spcBef>
              <a:spcAft>
                <a:spcPct val="0"/>
              </a:spcAft>
              <a:buClr>
                <a:schemeClr val="accent1"/>
              </a:buClr>
              <a:buSzPct val="80000"/>
              <a:buFont typeface="Wingdings 3" pitchFamily="18" charset="2"/>
              <a:buChar char=""/>
              <a:defRPr sz="1400">
                <a:solidFill>
                  <a:schemeClr val="tx1"/>
                </a:solidFill>
                <a:latin typeface="Century Gothic" pitchFamily="34" charset="0"/>
              </a:defRPr>
            </a:lvl6pPr>
            <a:lvl7pPr marL="2971800" indent="-228600" eaLnBrk="0" fontAlgn="base" hangingPunct="0">
              <a:spcBef>
                <a:spcPts val="1000"/>
              </a:spcBef>
              <a:spcAft>
                <a:spcPct val="0"/>
              </a:spcAft>
              <a:buClr>
                <a:schemeClr val="accent1"/>
              </a:buClr>
              <a:buSzPct val="80000"/>
              <a:buFont typeface="Wingdings 3" pitchFamily="18" charset="2"/>
              <a:buChar char=""/>
              <a:defRPr sz="1400">
                <a:solidFill>
                  <a:schemeClr val="tx1"/>
                </a:solidFill>
                <a:latin typeface="Century Gothic" pitchFamily="34" charset="0"/>
              </a:defRPr>
            </a:lvl7pPr>
            <a:lvl8pPr marL="3429000" indent="-228600" eaLnBrk="0" fontAlgn="base" hangingPunct="0">
              <a:spcBef>
                <a:spcPts val="1000"/>
              </a:spcBef>
              <a:spcAft>
                <a:spcPct val="0"/>
              </a:spcAft>
              <a:buClr>
                <a:schemeClr val="accent1"/>
              </a:buClr>
              <a:buSzPct val="80000"/>
              <a:buFont typeface="Wingdings 3" pitchFamily="18" charset="2"/>
              <a:buChar char=""/>
              <a:defRPr sz="1400">
                <a:solidFill>
                  <a:schemeClr val="tx1"/>
                </a:solidFill>
                <a:latin typeface="Century Gothic" pitchFamily="34" charset="0"/>
              </a:defRPr>
            </a:lvl8pPr>
            <a:lvl9pPr marL="3886200" indent="-228600" eaLnBrk="0" fontAlgn="base" hangingPunct="0">
              <a:spcBef>
                <a:spcPts val="1000"/>
              </a:spcBef>
              <a:spcAft>
                <a:spcPct val="0"/>
              </a:spcAft>
              <a:buClr>
                <a:schemeClr val="accent1"/>
              </a:buClr>
              <a:buSzPct val="80000"/>
              <a:buFont typeface="Wingdings 3" pitchFamily="18" charset="2"/>
              <a:buChar char=""/>
              <a:defRPr sz="1400">
                <a:solidFill>
                  <a:schemeClr val="tx1"/>
                </a:solidFill>
                <a:latin typeface="Century Gothic" pitchFamily="34" charset="0"/>
              </a:defRPr>
            </a:lvl9pPr>
          </a:lstStyle>
          <a:p>
            <a:pPr>
              <a:spcBef>
                <a:spcPct val="0"/>
              </a:spcBef>
              <a:buClrTx/>
              <a:buSzTx/>
              <a:buFontTx/>
              <a:buNone/>
            </a:pPr>
            <a:r>
              <a:rPr lang="en-US" altLang="en-US" sz="2800" dirty="0" smtClean="0">
                <a:solidFill>
                  <a:srgbClr val="FFFFFF"/>
                </a:solidFill>
                <a:latin typeface="Arial" charset="0"/>
              </a:rPr>
              <a:t>11</a:t>
            </a:r>
          </a:p>
        </p:txBody>
      </p:sp>
      <p:sp>
        <p:nvSpPr>
          <p:cNvPr id="4" name="Oval 3"/>
          <p:cNvSpPr/>
          <p:nvPr/>
        </p:nvSpPr>
        <p:spPr>
          <a:xfrm>
            <a:off x="4631788" y="2700999"/>
            <a:ext cx="1856936" cy="633046"/>
          </a:xfrm>
          <a:prstGeom prst="ellipse">
            <a:avLst/>
          </a:prstGeom>
          <a:solidFill>
            <a:sysClr val="window" lastClr="FFFFFF"/>
          </a:solidFill>
          <a:ln w="19050" cap="rnd" cmpd="sng" algn="ctr">
            <a:solidFill>
              <a:sysClr val="windowText" lastClr="000000"/>
            </a:solidFill>
            <a:prstDash val="solid"/>
          </a:ln>
          <a:effectLst/>
        </p:spPr>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Century Gothic"/>
              <a:ea typeface="+mn-ea"/>
              <a:cs typeface="+mn-cs"/>
            </a:endParaRPr>
          </a:p>
        </p:txBody>
      </p:sp>
      <p:sp>
        <p:nvSpPr>
          <p:cNvPr id="5" name="Oval 4"/>
          <p:cNvSpPr/>
          <p:nvPr/>
        </p:nvSpPr>
        <p:spPr>
          <a:xfrm>
            <a:off x="2078501" y="2764744"/>
            <a:ext cx="2468880" cy="664259"/>
          </a:xfrm>
          <a:prstGeom prst="ellipse">
            <a:avLst/>
          </a:prstGeom>
          <a:solidFill>
            <a:sysClr val="window" lastClr="FFFFFF"/>
          </a:solidFill>
          <a:ln w="19050" cap="rnd" cmpd="sng" algn="ctr">
            <a:solidFill>
              <a:sysClr val="windowText" lastClr="000000"/>
            </a:solidFill>
            <a:prstDash val="solid"/>
          </a:ln>
          <a:effectLst/>
        </p:spPr>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Century Gothic"/>
              <a:ea typeface="+mn-ea"/>
              <a:cs typeface="+mn-cs"/>
            </a:endParaRPr>
          </a:p>
        </p:txBody>
      </p:sp>
      <p:sp>
        <p:nvSpPr>
          <p:cNvPr id="6" name="Rectangle 5"/>
          <p:cNvSpPr/>
          <p:nvPr/>
        </p:nvSpPr>
        <p:spPr>
          <a:xfrm>
            <a:off x="1603718" y="896625"/>
            <a:ext cx="1804181" cy="457200"/>
          </a:xfrm>
          <a:prstGeom prst="rect">
            <a:avLst/>
          </a:prstGeom>
          <a:solidFill>
            <a:sysClr val="window" lastClr="FFFFFF"/>
          </a:solidFill>
          <a:ln w="19050" cap="rnd" cmpd="sng" algn="ctr">
            <a:solidFill>
              <a:sysClr val="windowText" lastClr="000000"/>
            </a:solidFill>
            <a:prstDash val="solid"/>
          </a:ln>
          <a:effectLst/>
        </p:spPr>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Century Gothic"/>
              <a:ea typeface="+mn-ea"/>
              <a:cs typeface="+mn-cs"/>
            </a:endParaRPr>
          </a:p>
        </p:txBody>
      </p:sp>
      <p:sp>
        <p:nvSpPr>
          <p:cNvPr id="7" name="TextBox 2"/>
          <p:cNvSpPr txBox="1"/>
          <p:nvPr/>
        </p:nvSpPr>
        <p:spPr>
          <a:xfrm>
            <a:off x="1800226" y="933305"/>
            <a:ext cx="1297306"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ysClr val="windowText" lastClr="000000"/>
                </a:solidFill>
                <a:effectLst/>
                <a:uLnTx/>
                <a:uFillTx/>
                <a:latin typeface="Century Gothic"/>
                <a:ea typeface="+mn-ea"/>
                <a:cs typeface="+mn-cs"/>
              </a:rPr>
              <a:t>Customer</a:t>
            </a:r>
            <a:endParaRPr kumimoji="0" lang="en-US" sz="1600" b="0" i="0" u="none" strike="noStrike" kern="1200" cap="none" spc="0" normalizeH="0" baseline="0" noProof="0" dirty="0">
              <a:ln>
                <a:noFill/>
              </a:ln>
              <a:solidFill>
                <a:sysClr val="windowText" lastClr="000000"/>
              </a:solidFill>
              <a:effectLst/>
              <a:uLnTx/>
              <a:uFillTx/>
              <a:latin typeface="Century Gothic"/>
              <a:ea typeface="+mn-ea"/>
              <a:cs typeface="+mn-cs"/>
            </a:endParaRPr>
          </a:p>
        </p:txBody>
      </p:sp>
      <p:sp>
        <p:nvSpPr>
          <p:cNvPr id="8" name="Rectangle 7"/>
          <p:cNvSpPr/>
          <p:nvPr/>
        </p:nvSpPr>
        <p:spPr>
          <a:xfrm>
            <a:off x="5326380" y="812849"/>
            <a:ext cx="1543050" cy="457200"/>
          </a:xfrm>
          <a:prstGeom prst="rect">
            <a:avLst/>
          </a:prstGeom>
          <a:solidFill>
            <a:sysClr val="window" lastClr="FFFFFF"/>
          </a:solidFill>
          <a:ln w="19050" cap="rnd" cmpd="sng" algn="ctr">
            <a:solidFill>
              <a:sysClr val="windowText" lastClr="000000"/>
            </a:solidFill>
            <a:prstDash val="solid"/>
          </a:ln>
          <a:effectLst/>
        </p:spPr>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Century Gothic"/>
              <a:ea typeface="+mn-ea"/>
              <a:cs typeface="+mn-cs"/>
            </a:endParaRPr>
          </a:p>
        </p:txBody>
      </p:sp>
      <p:sp>
        <p:nvSpPr>
          <p:cNvPr id="9" name="TextBox 4"/>
          <p:cNvSpPr txBox="1"/>
          <p:nvPr/>
        </p:nvSpPr>
        <p:spPr>
          <a:xfrm>
            <a:off x="5387928" y="829430"/>
            <a:ext cx="1638887"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ysClr val="windowText" lastClr="000000"/>
                </a:solidFill>
                <a:effectLst/>
                <a:uLnTx/>
                <a:uFillTx/>
                <a:latin typeface="Century Gothic"/>
                <a:ea typeface="+mn-ea"/>
                <a:cs typeface="+mn-cs"/>
              </a:rPr>
              <a:t>Market Evaluator</a:t>
            </a:r>
            <a:endParaRPr kumimoji="0" lang="en-US" sz="1400" b="0" i="0" u="none" strike="noStrike" kern="1200" cap="none" spc="0" normalizeH="0" baseline="0" noProof="0" dirty="0">
              <a:ln>
                <a:noFill/>
              </a:ln>
              <a:solidFill>
                <a:sysClr val="windowText" lastClr="000000"/>
              </a:solidFill>
              <a:effectLst/>
              <a:uLnTx/>
              <a:uFillTx/>
              <a:latin typeface="Century Gothic"/>
              <a:ea typeface="+mn-ea"/>
              <a:cs typeface="+mn-cs"/>
            </a:endParaRPr>
          </a:p>
        </p:txBody>
      </p:sp>
      <p:cxnSp>
        <p:nvCxnSpPr>
          <p:cNvPr id="10" name="Straight Arrow Connector 9"/>
          <p:cNvCxnSpPr>
            <a:stCxn id="6" idx="2"/>
          </p:cNvCxnSpPr>
          <p:nvPr/>
        </p:nvCxnSpPr>
        <p:spPr>
          <a:xfrm>
            <a:off x="2505810" y="1353825"/>
            <a:ext cx="1326759" cy="742950"/>
          </a:xfrm>
          <a:prstGeom prst="straightConnector1">
            <a:avLst/>
          </a:prstGeom>
          <a:noFill/>
          <a:ln w="9525" cap="rnd" cmpd="sng" algn="ctr">
            <a:solidFill>
              <a:sysClr val="windowText" lastClr="000000"/>
            </a:solidFill>
            <a:prstDash val="solid"/>
            <a:tailEnd type="arrow"/>
          </a:ln>
          <a:effectLst/>
        </p:spPr>
      </p:cxnSp>
      <p:cxnSp>
        <p:nvCxnSpPr>
          <p:cNvPr id="11" name="Straight Arrow Connector 10"/>
          <p:cNvCxnSpPr>
            <a:stCxn id="8" idx="2"/>
          </p:cNvCxnSpPr>
          <p:nvPr/>
        </p:nvCxnSpPr>
        <p:spPr>
          <a:xfrm flipH="1">
            <a:off x="4812032" y="1270049"/>
            <a:ext cx="1285875" cy="742950"/>
          </a:xfrm>
          <a:prstGeom prst="straightConnector1">
            <a:avLst/>
          </a:prstGeom>
          <a:noFill/>
          <a:ln w="9525" cap="rnd" cmpd="sng" algn="ctr">
            <a:solidFill>
              <a:sysClr val="windowText" lastClr="000000"/>
            </a:solidFill>
            <a:prstDash val="solid"/>
            <a:tailEnd type="arrow"/>
          </a:ln>
          <a:effectLst/>
        </p:spPr>
      </p:cxnSp>
      <p:sp>
        <p:nvSpPr>
          <p:cNvPr id="12" name="Rectangle 11"/>
          <p:cNvSpPr/>
          <p:nvPr/>
        </p:nvSpPr>
        <p:spPr>
          <a:xfrm>
            <a:off x="3829050" y="1743075"/>
            <a:ext cx="1028700" cy="457200"/>
          </a:xfrm>
          <a:prstGeom prst="rect">
            <a:avLst/>
          </a:prstGeom>
          <a:solidFill>
            <a:sysClr val="window" lastClr="FFFFFF"/>
          </a:solidFill>
          <a:ln w="19050" cap="rnd" cmpd="sng" algn="ctr">
            <a:solidFill>
              <a:sysClr val="windowText" lastClr="000000"/>
            </a:solidFill>
            <a:prstDash val="solid"/>
          </a:ln>
          <a:effectLst/>
        </p:spPr>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Century Gothic"/>
              <a:ea typeface="+mn-ea"/>
              <a:cs typeface="+mn-cs"/>
            </a:endParaRPr>
          </a:p>
        </p:txBody>
      </p:sp>
      <p:sp>
        <p:nvSpPr>
          <p:cNvPr id="13" name="TextBox 10"/>
          <p:cNvSpPr txBox="1"/>
          <p:nvPr/>
        </p:nvSpPr>
        <p:spPr>
          <a:xfrm>
            <a:off x="3920490" y="1641524"/>
            <a:ext cx="85725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ysClr val="windowText" lastClr="000000"/>
                </a:solidFill>
                <a:effectLst/>
                <a:uLnTx/>
                <a:uFillTx/>
                <a:latin typeface="Century Gothic"/>
                <a:ea typeface="+mn-ea"/>
                <a:cs typeface="+mn-cs"/>
              </a:rPr>
              <a:t>    Tester</a:t>
            </a:r>
            <a:endParaRPr kumimoji="0" lang="en-US" sz="1600" b="0" i="0" u="none" strike="noStrike" kern="1200" cap="none" spc="0" normalizeH="0" baseline="0" noProof="0" dirty="0">
              <a:ln>
                <a:noFill/>
              </a:ln>
              <a:solidFill>
                <a:sysClr val="windowText" lastClr="000000"/>
              </a:solidFill>
              <a:effectLst/>
              <a:uLnTx/>
              <a:uFillTx/>
              <a:latin typeface="Century Gothic"/>
              <a:ea typeface="+mn-ea"/>
              <a:cs typeface="+mn-cs"/>
            </a:endParaRPr>
          </a:p>
        </p:txBody>
      </p:sp>
      <p:cxnSp>
        <p:nvCxnSpPr>
          <p:cNvPr id="14" name="Straight Arrow Connector 13"/>
          <p:cNvCxnSpPr>
            <a:stCxn id="12" idx="2"/>
          </p:cNvCxnSpPr>
          <p:nvPr/>
        </p:nvCxnSpPr>
        <p:spPr>
          <a:xfrm>
            <a:off x="4343400" y="2200275"/>
            <a:ext cx="0" cy="285750"/>
          </a:xfrm>
          <a:prstGeom prst="straightConnector1">
            <a:avLst/>
          </a:prstGeom>
          <a:noFill/>
          <a:ln w="9525" cap="rnd" cmpd="sng" algn="ctr">
            <a:solidFill>
              <a:sysClr val="windowText" lastClr="000000"/>
            </a:solidFill>
            <a:prstDash val="solid"/>
            <a:tailEnd type="arrow"/>
          </a:ln>
          <a:effectLst/>
        </p:spPr>
      </p:cxnSp>
      <p:sp>
        <p:nvSpPr>
          <p:cNvPr id="15" name="TextBox 14"/>
          <p:cNvSpPr txBox="1"/>
          <p:nvPr/>
        </p:nvSpPr>
        <p:spPr>
          <a:xfrm>
            <a:off x="2286000" y="2600325"/>
            <a:ext cx="1828800"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sysClr val="windowText" lastClr="000000"/>
              </a:solidFill>
              <a:effectLst/>
              <a:uLnTx/>
              <a:uFillTx/>
              <a:latin typeface="Century Gothic"/>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ysClr val="windowText" lastClr="000000"/>
                </a:solidFill>
                <a:effectLst/>
                <a:uLnTx/>
                <a:uFillTx/>
                <a:latin typeface="Century Gothic"/>
                <a:ea typeface="+mn-ea"/>
                <a:cs typeface="+mn-cs"/>
              </a:rPr>
              <a:t>   Acceptance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ysClr val="windowText" lastClr="000000"/>
                </a:solidFill>
                <a:effectLst/>
                <a:uLnTx/>
                <a:uFillTx/>
                <a:latin typeface="Century Gothic"/>
                <a:ea typeface="+mn-ea"/>
                <a:cs typeface="+mn-cs"/>
              </a:rPr>
              <a:t>           Testing</a:t>
            </a:r>
            <a:endParaRPr kumimoji="0" lang="en-US" sz="1600" b="0" i="0" u="none" strike="noStrike" kern="1200" cap="none" spc="0" normalizeH="0" baseline="0" noProof="0" dirty="0">
              <a:ln>
                <a:noFill/>
              </a:ln>
              <a:solidFill>
                <a:sysClr val="windowText" lastClr="000000"/>
              </a:solidFill>
              <a:effectLst/>
              <a:uLnTx/>
              <a:uFillTx/>
              <a:latin typeface="Century Gothic"/>
              <a:ea typeface="+mn-ea"/>
              <a:cs typeface="+mn-cs"/>
            </a:endParaRPr>
          </a:p>
        </p:txBody>
      </p:sp>
      <p:sp>
        <p:nvSpPr>
          <p:cNvPr id="16" name="TextBox 16"/>
          <p:cNvSpPr txBox="1"/>
          <p:nvPr/>
        </p:nvSpPr>
        <p:spPr>
          <a:xfrm>
            <a:off x="4789170" y="2775148"/>
            <a:ext cx="196596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ysClr val="windowText" lastClr="000000"/>
                </a:solidFill>
                <a:effectLst/>
                <a:uLnTx/>
                <a:uFillTx/>
                <a:latin typeface="Century Gothic"/>
                <a:ea typeface="+mn-ea"/>
                <a:cs typeface="+mn-cs"/>
              </a:rPr>
              <a:t>Exploratory Testing</a:t>
            </a:r>
            <a:endParaRPr kumimoji="0" lang="en-US" sz="1600" b="0" i="0" u="none" strike="noStrike" kern="1200" cap="none" spc="0" normalizeH="0" baseline="0" noProof="0" dirty="0">
              <a:ln>
                <a:noFill/>
              </a:ln>
              <a:solidFill>
                <a:sysClr val="windowText" lastClr="000000"/>
              </a:solidFill>
              <a:effectLst/>
              <a:uLnTx/>
              <a:uFillTx/>
              <a:latin typeface="Century Gothic"/>
              <a:ea typeface="+mn-ea"/>
              <a:cs typeface="+mn-cs"/>
            </a:endParaRPr>
          </a:p>
        </p:txBody>
      </p:sp>
      <p:cxnSp>
        <p:nvCxnSpPr>
          <p:cNvPr id="17" name="Straight Arrow Connector 16"/>
          <p:cNvCxnSpPr/>
          <p:nvPr/>
        </p:nvCxnSpPr>
        <p:spPr>
          <a:xfrm flipH="1">
            <a:off x="3886200" y="2486025"/>
            <a:ext cx="457200" cy="285750"/>
          </a:xfrm>
          <a:prstGeom prst="straightConnector1">
            <a:avLst/>
          </a:prstGeom>
          <a:noFill/>
          <a:ln w="9525" cap="rnd" cmpd="sng" algn="ctr">
            <a:solidFill>
              <a:sysClr val="windowText" lastClr="000000"/>
            </a:solidFill>
            <a:prstDash val="solid"/>
            <a:tailEnd type="arrow"/>
          </a:ln>
          <a:effectLst/>
        </p:spPr>
      </p:cxnSp>
      <p:cxnSp>
        <p:nvCxnSpPr>
          <p:cNvPr id="18" name="Straight Arrow Connector 17"/>
          <p:cNvCxnSpPr/>
          <p:nvPr/>
        </p:nvCxnSpPr>
        <p:spPr>
          <a:xfrm>
            <a:off x="4343400" y="2486025"/>
            <a:ext cx="571500" cy="285750"/>
          </a:xfrm>
          <a:prstGeom prst="straightConnector1">
            <a:avLst/>
          </a:prstGeom>
          <a:noFill/>
          <a:ln w="9525" cap="rnd" cmpd="sng" algn="ctr">
            <a:solidFill>
              <a:sysClr val="windowText" lastClr="000000"/>
            </a:solidFill>
            <a:prstDash val="solid"/>
            <a:tailEnd type="arrow"/>
          </a:ln>
          <a:effectLst/>
        </p:spPr>
      </p:cxnSp>
      <p:cxnSp>
        <p:nvCxnSpPr>
          <p:cNvPr id="19" name="Straight Arrow Connector 18"/>
          <p:cNvCxnSpPr/>
          <p:nvPr/>
        </p:nvCxnSpPr>
        <p:spPr>
          <a:xfrm>
            <a:off x="3028950" y="3394271"/>
            <a:ext cx="1371600" cy="685800"/>
          </a:xfrm>
          <a:prstGeom prst="straightConnector1">
            <a:avLst/>
          </a:prstGeom>
          <a:noFill/>
          <a:ln w="9525" cap="rnd" cmpd="sng" algn="ctr">
            <a:solidFill>
              <a:sysClr val="windowText" lastClr="000000"/>
            </a:solidFill>
            <a:prstDash val="solid"/>
            <a:tailEnd type="arrow"/>
          </a:ln>
          <a:effectLst/>
        </p:spPr>
      </p:cxnSp>
      <p:cxnSp>
        <p:nvCxnSpPr>
          <p:cNvPr id="20" name="Straight Arrow Connector 19"/>
          <p:cNvCxnSpPr/>
          <p:nvPr/>
        </p:nvCxnSpPr>
        <p:spPr>
          <a:xfrm flipH="1">
            <a:off x="4457700" y="3362618"/>
            <a:ext cx="1314450" cy="685800"/>
          </a:xfrm>
          <a:prstGeom prst="straightConnector1">
            <a:avLst/>
          </a:prstGeom>
          <a:noFill/>
          <a:ln w="9525" cap="rnd" cmpd="sng" algn="ctr">
            <a:solidFill>
              <a:sysClr val="windowText" lastClr="000000"/>
            </a:solidFill>
            <a:prstDash val="solid"/>
            <a:tailEnd type="arrow"/>
          </a:ln>
          <a:effectLst/>
        </p:spPr>
      </p:cxnSp>
      <p:sp>
        <p:nvSpPr>
          <p:cNvPr id="21" name="Rectangle 20"/>
          <p:cNvSpPr/>
          <p:nvPr/>
        </p:nvSpPr>
        <p:spPr>
          <a:xfrm>
            <a:off x="3371850" y="4095017"/>
            <a:ext cx="1954530" cy="457200"/>
          </a:xfrm>
          <a:prstGeom prst="rect">
            <a:avLst/>
          </a:prstGeom>
          <a:solidFill>
            <a:sysClr val="window" lastClr="FFFFFF"/>
          </a:solidFill>
          <a:ln w="19050" cap="rnd" cmpd="sng" algn="ctr">
            <a:solidFill>
              <a:sysClr val="windowText" lastClr="000000"/>
            </a:solidFill>
            <a:prstDash val="solid"/>
          </a:ln>
          <a:effectLst/>
        </p:spPr>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Century Gothic"/>
              <a:ea typeface="+mn-ea"/>
              <a:cs typeface="+mn-cs"/>
            </a:endParaRPr>
          </a:p>
        </p:txBody>
      </p:sp>
      <p:sp>
        <p:nvSpPr>
          <p:cNvPr id="22" name="TextBox 33"/>
          <p:cNvSpPr txBox="1"/>
          <p:nvPr/>
        </p:nvSpPr>
        <p:spPr>
          <a:xfrm>
            <a:off x="3586163" y="4081243"/>
            <a:ext cx="1628775"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ysClr val="windowText" lastClr="000000"/>
                </a:solidFill>
                <a:effectLst/>
                <a:uLnTx/>
                <a:uFillTx/>
                <a:latin typeface="Century Gothic"/>
                <a:ea typeface="+mn-ea"/>
                <a:cs typeface="+mn-cs"/>
              </a:rPr>
              <a:t>Product Backlog List</a:t>
            </a:r>
            <a:endParaRPr kumimoji="0" lang="en-US" sz="1400" b="0" i="0" u="none" strike="noStrike" kern="1200" cap="none" spc="0" normalizeH="0" baseline="0" noProof="0" dirty="0">
              <a:ln>
                <a:noFill/>
              </a:ln>
              <a:solidFill>
                <a:sysClr val="windowText" lastClr="000000"/>
              </a:solidFill>
              <a:effectLst/>
              <a:uLnTx/>
              <a:uFillTx/>
              <a:latin typeface="Century Gothic"/>
              <a:ea typeface="+mn-ea"/>
              <a:cs typeface="+mn-cs"/>
            </a:endParaRPr>
          </a:p>
        </p:txBody>
      </p:sp>
      <p:sp>
        <p:nvSpPr>
          <p:cNvPr id="23" name="Rectangle 22"/>
          <p:cNvSpPr/>
          <p:nvPr/>
        </p:nvSpPr>
        <p:spPr>
          <a:xfrm>
            <a:off x="5657851" y="1743075"/>
            <a:ext cx="1506122" cy="457200"/>
          </a:xfrm>
          <a:prstGeom prst="rect">
            <a:avLst/>
          </a:prstGeom>
          <a:solidFill>
            <a:sysClr val="window" lastClr="FFFFFF"/>
          </a:solidFill>
          <a:ln w="19050" cap="rnd" cmpd="sng" algn="ctr">
            <a:solidFill>
              <a:sysClr val="windowText" lastClr="000000"/>
            </a:solidFill>
            <a:prstDash val="solid"/>
          </a:ln>
          <a:effectLst/>
        </p:spPr>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Century Gothic"/>
              <a:ea typeface="+mn-ea"/>
              <a:cs typeface="+mn-cs"/>
            </a:endParaRPr>
          </a:p>
        </p:txBody>
      </p:sp>
      <p:sp>
        <p:nvSpPr>
          <p:cNvPr id="24" name="TextBox 30"/>
          <p:cNvSpPr txBox="1"/>
          <p:nvPr/>
        </p:nvSpPr>
        <p:spPr>
          <a:xfrm>
            <a:off x="5657851" y="1729301"/>
            <a:ext cx="151931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ysClr val="windowText" lastClr="000000"/>
                </a:solidFill>
                <a:effectLst/>
                <a:uLnTx/>
                <a:uFillTx/>
                <a:latin typeface="Century Gothic"/>
                <a:ea typeface="+mn-ea"/>
                <a:cs typeface="+mn-cs"/>
              </a:rPr>
              <a:t>Product Owner </a:t>
            </a:r>
            <a:endParaRPr kumimoji="0" lang="en-US" sz="1400" b="0" i="0" u="none" strike="noStrike" kern="1200" cap="none" spc="0" normalizeH="0" baseline="0" noProof="0" dirty="0">
              <a:ln>
                <a:noFill/>
              </a:ln>
              <a:solidFill>
                <a:sysClr val="windowText" lastClr="000000"/>
              </a:solidFill>
              <a:effectLst/>
              <a:uLnTx/>
              <a:uFillTx/>
              <a:latin typeface="Century Gothic"/>
              <a:ea typeface="+mn-ea"/>
              <a:cs typeface="+mn-cs"/>
            </a:endParaRPr>
          </a:p>
        </p:txBody>
      </p:sp>
      <p:cxnSp>
        <p:nvCxnSpPr>
          <p:cNvPr id="25" name="Straight Arrow Connector 24"/>
          <p:cNvCxnSpPr>
            <a:stCxn id="23" idx="1"/>
            <a:endCxn id="12" idx="3"/>
          </p:cNvCxnSpPr>
          <p:nvPr/>
        </p:nvCxnSpPr>
        <p:spPr>
          <a:xfrm flipH="1">
            <a:off x="4857753" y="1971675"/>
            <a:ext cx="800099" cy="0"/>
          </a:xfrm>
          <a:prstGeom prst="straightConnector1">
            <a:avLst/>
          </a:prstGeom>
          <a:noFill/>
          <a:ln w="9525" cap="rnd" cmpd="sng" algn="ctr">
            <a:solidFill>
              <a:sysClr val="windowText" lastClr="000000"/>
            </a:solidFill>
            <a:prstDash val="solid"/>
            <a:tailEnd type="arrow"/>
          </a:ln>
          <a:effectLst/>
        </p:spPr>
      </p:cxnSp>
      <p:sp>
        <p:nvSpPr>
          <p:cNvPr id="26" name="Rectangle 25"/>
          <p:cNvSpPr/>
          <p:nvPr/>
        </p:nvSpPr>
        <p:spPr>
          <a:xfrm>
            <a:off x="1006954" y="-20538"/>
            <a:ext cx="8088234" cy="646331"/>
          </a:xfrm>
          <a:prstGeom prst="rect">
            <a:avLst/>
          </a:prstGeom>
        </p:spPr>
        <p:txBody>
          <a:bodyPr anchor="ctr">
            <a:normAutofit/>
          </a:bodyPr>
          <a:lstStyle/>
          <a:p>
            <a:pPr algn="ctr">
              <a:spcBef>
                <a:spcPct val="0"/>
              </a:spcBef>
            </a:pPr>
            <a:r>
              <a:rPr lang="en-IN" sz="36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 Testing Scenario in Pre-execution Phase</a:t>
            </a:r>
          </a:p>
        </p:txBody>
      </p:sp>
    </p:spTree>
    <p:extLst>
      <p:ext uri="{BB962C8B-B14F-4D97-AF65-F5344CB8AC3E}">
        <p14:creationId xmlns:p14="http://schemas.microsoft.com/office/powerpoint/2010/main" val="8186891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0"/>
            <a:ext cx="9144000" cy="857250"/>
          </a:xfrm>
        </p:spPr>
        <p:txBody>
          <a:bodyPr anchor="ctr">
            <a:noAutofit/>
          </a:bodyPr>
          <a:lstStyle/>
          <a:p>
            <a:r>
              <a:rPr lang="en-IN" sz="3200" dirty="0"/>
              <a:t> Testing Scenario in Pre-execution </a:t>
            </a:r>
            <a:r>
              <a:rPr lang="en-IN" sz="3200" dirty="0" smtClean="0"/>
              <a:t>Phase  </a:t>
            </a:r>
            <a:r>
              <a:rPr lang="en-IN" sz="2400" dirty="0" smtClean="0"/>
              <a:t>cont..</a:t>
            </a:r>
            <a:endParaRPr lang="en-IN" sz="2400" dirty="0"/>
          </a:p>
        </p:txBody>
      </p:sp>
      <p:sp>
        <p:nvSpPr>
          <p:cNvPr id="3" name="Content Placeholder 2"/>
          <p:cNvSpPr>
            <a:spLocks noGrp="1"/>
          </p:cNvSpPr>
          <p:nvPr>
            <p:ph idx="1"/>
          </p:nvPr>
        </p:nvSpPr>
        <p:spPr>
          <a:xfrm>
            <a:off x="1043608" y="1085850"/>
            <a:ext cx="8100392" cy="3600450"/>
          </a:xfrm>
        </p:spPr>
        <p:txBody>
          <a:bodyPr>
            <a:noAutofit/>
          </a:bodyPr>
          <a:lstStyle/>
          <a:p>
            <a:pPr algn="just"/>
            <a:r>
              <a:rPr lang="en-IN" dirty="0"/>
              <a:t>This phase starts with collaboration among the customer, market evaluator, product owner and tester.</a:t>
            </a:r>
          </a:p>
          <a:p>
            <a:pPr algn="just"/>
            <a:r>
              <a:rPr lang="en-IN" dirty="0" smtClean="0"/>
              <a:t>They </a:t>
            </a:r>
            <a:r>
              <a:rPr lang="en-IN" dirty="0"/>
              <a:t>sit together to finalize the user story and ready story.</a:t>
            </a:r>
          </a:p>
          <a:p>
            <a:pPr algn="just"/>
            <a:r>
              <a:rPr lang="en-IN" dirty="0" smtClean="0"/>
              <a:t>The </a:t>
            </a:r>
            <a:r>
              <a:rPr lang="en-IN" dirty="0"/>
              <a:t>ready story is based upon the conforming points which are as per the market standard, technology and competitor's product features.</a:t>
            </a:r>
          </a:p>
        </p:txBody>
      </p:sp>
    </p:spTree>
    <p:extLst>
      <p:ext uri="{BB962C8B-B14F-4D97-AF65-F5344CB8AC3E}">
        <p14:creationId xmlns:p14="http://schemas.microsoft.com/office/powerpoint/2010/main" val="25671579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5123"/>
            <a:ext cx="7890080" cy="857250"/>
          </a:xfrm>
        </p:spPr>
        <p:txBody>
          <a:bodyPr anchor="ctr">
            <a:noAutofit/>
          </a:bodyPr>
          <a:lstStyle/>
          <a:p>
            <a:r>
              <a:rPr lang="en-IN" sz="3200" dirty="0"/>
              <a:t>  Testing Scenario in Pre-execution Phase  </a:t>
            </a:r>
            <a:r>
              <a:rPr lang="en-IN" sz="2400" dirty="0"/>
              <a:t>cont..</a:t>
            </a:r>
            <a:endParaRPr lang="en-US" sz="3200" dirty="0"/>
          </a:p>
        </p:txBody>
      </p:sp>
      <p:sp>
        <p:nvSpPr>
          <p:cNvPr id="3" name="Content Placeholder 2"/>
          <p:cNvSpPr>
            <a:spLocks noGrp="1"/>
          </p:cNvSpPr>
          <p:nvPr>
            <p:ph idx="1"/>
          </p:nvPr>
        </p:nvSpPr>
        <p:spPr>
          <a:xfrm>
            <a:off x="1043608" y="1085850"/>
            <a:ext cx="8100392" cy="3600450"/>
          </a:xfrm>
        </p:spPr>
        <p:txBody>
          <a:bodyPr>
            <a:noAutofit/>
          </a:bodyPr>
          <a:lstStyle/>
          <a:p>
            <a:pPr algn="just"/>
            <a:r>
              <a:rPr lang="en-IN" dirty="0"/>
              <a:t>These conforming points are also known as acceptance criteria.</a:t>
            </a:r>
          </a:p>
          <a:p>
            <a:pPr algn="just"/>
            <a:r>
              <a:rPr lang="en-IN" dirty="0" smtClean="0"/>
              <a:t>During </a:t>
            </a:r>
            <a:r>
              <a:rPr lang="en-IN" dirty="0"/>
              <a:t>the sprint the acceptance criteria are frequently checked.</a:t>
            </a:r>
          </a:p>
          <a:p>
            <a:pPr algn="just"/>
            <a:r>
              <a:rPr lang="en-IN" dirty="0" smtClean="0"/>
              <a:t>In </a:t>
            </a:r>
            <a:r>
              <a:rPr lang="en-IN" dirty="0"/>
              <a:t>addition, the tester performs exploratory testing so as to check the feasibility of various scenarios.</a:t>
            </a:r>
          </a:p>
          <a:p>
            <a:pPr algn="just"/>
            <a:endParaRPr lang="en-US" dirty="0"/>
          </a:p>
        </p:txBody>
      </p:sp>
    </p:spTree>
    <p:extLst>
      <p:ext uri="{BB962C8B-B14F-4D97-AF65-F5344CB8AC3E}">
        <p14:creationId xmlns:p14="http://schemas.microsoft.com/office/powerpoint/2010/main" val="28257380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51470"/>
            <a:ext cx="8064896" cy="720080"/>
          </a:xfrm>
        </p:spPr>
        <p:txBody>
          <a:bodyPr anchor="ctr">
            <a:noAutofit/>
          </a:bodyPr>
          <a:lstStyle/>
          <a:p>
            <a:r>
              <a:rPr lang="en-IN" dirty="0"/>
              <a:t>Agile Testing Life </a:t>
            </a:r>
            <a:r>
              <a:rPr lang="en-IN" dirty="0" smtClean="0"/>
              <a:t>Cycle   </a:t>
            </a:r>
            <a:r>
              <a:rPr lang="en-IN" sz="2800" dirty="0" smtClean="0"/>
              <a:t>cont..</a:t>
            </a:r>
            <a:endParaRPr lang="en-US" sz="2800" dirty="0"/>
          </a:p>
        </p:txBody>
      </p:sp>
      <p:sp>
        <p:nvSpPr>
          <p:cNvPr id="3" name="Content Placeholder 2"/>
          <p:cNvSpPr>
            <a:spLocks noGrp="1"/>
          </p:cNvSpPr>
          <p:nvPr>
            <p:ph idx="1"/>
          </p:nvPr>
        </p:nvSpPr>
        <p:spPr>
          <a:xfrm>
            <a:off x="827584" y="1131590"/>
            <a:ext cx="8229600" cy="3394472"/>
          </a:xfrm>
        </p:spPr>
        <p:txBody>
          <a:bodyPr>
            <a:noAutofit/>
          </a:bodyPr>
          <a:lstStyle/>
          <a:p>
            <a:pPr algn="just"/>
            <a:r>
              <a:rPr lang="en-IN" dirty="0"/>
              <a:t>This principle ensures that testing activities along with effective communication and collaboration among major stakeholders, such as business analyst, market evaluator, customer, and developer, </a:t>
            </a:r>
            <a:r>
              <a:rPr lang="en-IN" dirty="0" smtClean="0"/>
              <a:t>result </a:t>
            </a:r>
            <a:r>
              <a:rPr lang="en-IN" dirty="0"/>
              <a:t>in software products having only few defects.</a:t>
            </a:r>
          </a:p>
          <a:p>
            <a:pPr algn="just"/>
            <a:endParaRPr lang="en-US" dirty="0"/>
          </a:p>
        </p:txBody>
      </p:sp>
    </p:spTree>
    <p:extLst>
      <p:ext uri="{BB962C8B-B14F-4D97-AF65-F5344CB8AC3E}">
        <p14:creationId xmlns:p14="http://schemas.microsoft.com/office/powerpoint/2010/main" val="39139181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05978"/>
            <a:ext cx="8388424" cy="857250"/>
          </a:xfrm>
        </p:spPr>
        <p:txBody>
          <a:bodyPr anchor="ctr">
            <a:noAutofit/>
          </a:bodyPr>
          <a:lstStyle/>
          <a:p>
            <a:r>
              <a:rPr lang="en-IN" sz="3200" dirty="0"/>
              <a:t>  Testing Scenario in Pre-execution Phase  </a:t>
            </a:r>
            <a:r>
              <a:rPr lang="en-IN" sz="2400" dirty="0"/>
              <a:t>cont..</a:t>
            </a:r>
            <a:endParaRPr lang="en-US" sz="3200" dirty="0"/>
          </a:p>
        </p:txBody>
      </p:sp>
      <p:sp>
        <p:nvSpPr>
          <p:cNvPr id="3" name="Content Placeholder 2"/>
          <p:cNvSpPr>
            <a:spLocks noGrp="1"/>
          </p:cNvSpPr>
          <p:nvPr>
            <p:ph idx="1"/>
          </p:nvPr>
        </p:nvSpPr>
        <p:spPr>
          <a:xfrm>
            <a:off x="914400" y="1131590"/>
            <a:ext cx="8229600" cy="3888432"/>
          </a:xfrm>
        </p:spPr>
        <p:txBody>
          <a:bodyPr>
            <a:noAutofit/>
          </a:bodyPr>
          <a:lstStyle/>
          <a:p>
            <a:pPr algn="just"/>
            <a:r>
              <a:rPr lang="en-IN" dirty="0"/>
              <a:t>After finalizing the ready story and the user story, a list is prepared having all the finalized set of user stories.</a:t>
            </a:r>
          </a:p>
          <a:p>
            <a:pPr algn="just"/>
            <a:endParaRPr lang="en-IN" dirty="0"/>
          </a:p>
          <a:p>
            <a:pPr algn="just"/>
            <a:r>
              <a:rPr lang="en-IN" dirty="0"/>
              <a:t>This list is known as PBL, which is input for the second phase, that is the execution phase. </a:t>
            </a:r>
          </a:p>
          <a:p>
            <a:pPr algn="just"/>
            <a:endParaRPr lang="en-US" dirty="0"/>
          </a:p>
        </p:txBody>
      </p:sp>
    </p:spTree>
    <p:extLst>
      <p:ext uri="{BB962C8B-B14F-4D97-AF65-F5344CB8AC3E}">
        <p14:creationId xmlns:p14="http://schemas.microsoft.com/office/powerpoint/2010/main" val="2722951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laceholder 5"/>
          <p:cNvSpPr>
            <a:spLocks noGrp="1"/>
          </p:cNvSpPr>
          <p:nvPr>
            <p:ph type="sldNum" sz="quarter" idx="4294967295"/>
          </p:nvPr>
        </p:nvSpPr>
        <p:spPr bwMode="auto">
          <a:xfrm>
            <a:off x="7764463" y="221456"/>
            <a:ext cx="628650" cy="5762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itchFamily="18" charset="2"/>
              <a:buChar char=""/>
              <a:defRPr sz="2000">
                <a:solidFill>
                  <a:schemeClr val="tx1"/>
                </a:solidFill>
                <a:latin typeface="Century Gothic" pitchFamily="34" charset="0"/>
              </a:defRPr>
            </a:lvl1pPr>
            <a:lvl2pPr marL="742950" indent="-285750">
              <a:spcBef>
                <a:spcPts val="1000"/>
              </a:spcBef>
              <a:buClr>
                <a:schemeClr val="accent1"/>
              </a:buClr>
              <a:buSzPct val="80000"/>
              <a:buFont typeface="Wingdings 3" pitchFamily="18" charset="2"/>
              <a:buChar char=""/>
              <a:defRPr>
                <a:solidFill>
                  <a:schemeClr val="tx1"/>
                </a:solidFill>
                <a:latin typeface="Century Gothic" pitchFamily="34" charset="0"/>
              </a:defRPr>
            </a:lvl2pPr>
            <a:lvl3pPr marL="1143000" indent="-228600">
              <a:spcBef>
                <a:spcPts val="1000"/>
              </a:spcBef>
              <a:buClr>
                <a:schemeClr val="accent1"/>
              </a:buClr>
              <a:buSzPct val="80000"/>
              <a:buFont typeface="Wingdings 3" pitchFamily="18" charset="2"/>
              <a:buChar char=""/>
              <a:defRPr sz="1600">
                <a:solidFill>
                  <a:schemeClr val="tx1"/>
                </a:solidFill>
                <a:latin typeface="Century Gothic" pitchFamily="34" charset="0"/>
              </a:defRPr>
            </a:lvl3pPr>
            <a:lvl4pPr marL="1600200" indent="-228600">
              <a:spcBef>
                <a:spcPts val="1000"/>
              </a:spcBef>
              <a:buClr>
                <a:schemeClr val="accent1"/>
              </a:buClr>
              <a:buSzPct val="80000"/>
              <a:buFont typeface="Wingdings 3" pitchFamily="18" charset="2"/>
              <a:buChar char=""/>
              <a:defRPr sz="1400">
                <a:solidFill>
                  <a:schemeClr val="tx1"/>
                </a:solidFill>
                <a:latin typeface="Century Gothic" pitchFamily="34" charset="0"/>
              </a:defRPr>
            </a:lvl4pPr>
            <a:lvl5pPr marL="2057400" indent="-228600">
              <a:spcBef>
                <a:spcPts val="1000"/>
              </a:spcBef>
              <a:buClr>
                <a:schemeClr val="accent1"/>
              </a:buClr>
              <a:buSzPct val="80000"/>
              <a:buFont typeface="Wingdings 3" pitchFamily="18" charset="2"/>
              <a:buChar char=""/>
              <a:defRPr sz="1400">
                <a:solidFill>
                  <a:schemeClr val="tx1"/>
                </a:solidFill>
                <a:latin typeface="Century Gothic" pitchFamily="34" charset="0"/>
              </a:defRPr>
            </a:lvl5pPr>
            <a:lvl6pPr marL="2514600" indent="-228600" eaLnBrk="0" fontAlgn="base" hangingPunct="0">
              <a:spcBef>
                <a:spcPts val="1000"/>
              </a:spcBef>
              <a:spcAft>
                <a:spcPct val="0"/>
              </a:spcAft>
              <a:buClr>
                <a:schemeClr val="accent1"/>
              </a:buClr>
              <a:buSzPct val="80000"/>
              <a:buFont typeface="Wingdings 3" pitchFamily="18" charset="2"/>
              <a:buChar char=""/>
              <a:defRPr sz="1400">
                <a:solidFill>
                  <a:schemeClr val="tx1"/>
                </a:solidFill>
                <a:latin typeface="Century Gothic" pitchFamily="34" charset="0"/>
              </a:defRPr>
            </a:lvl6pPr>
            <a:lvl7pPr marL="2971800" indent="-228600" eaLnBrk="0" fontAlgn="base" hangingPunct="0">
              <a:spcBef>
                <a:spcPts val="1000"/>
              </a:spcBef>
              <a:spcAft>
                <a:spcPct val="0"/>
              </a:spcAft>
              <a:buClr>
                <a:schemeClr val="accent1"/>
              </a:buClr>
              <a:buSzPct val="80000"/>
              <a:buFont typeface="Wingdings 3" pitchFamily="18" charset="2"/>
              <a:buChar char=""/>
              <a:defRPr sz="1400">
                <a:solidFill>
                  <a:schemeClr val="tx1"/>
                </a:solidFill>
                <a:latin typeface="Century Gothic" pitchFamily="34" charset="0"/>
              </a:defRPr>
            </a:lvl7pPr>
            <a:lvl8pPr marL="3429000" indent="-228600" eaLnBrk="0" fontAlgn="base" hangingPunct="0">
              <a:spcBef>
                <a:spcPts val="1000"/>
              </a:spcBef>
              <a:spcAft>
                <a:spcPct val="0"/>
              </a:spcAft>
              <a:buClr>
                <a:schemeClr val="accent1"/>
              </a:buClr>
              <a:buSzPct val="80000"/>
              <a:buFont typeface="Wingdings 3" pitchFamily="18" charset="2"/>
              <a:buChar char=""/>
              <a:defRPr sz="1400">
                <a:solidFill>
                  <a:schemeClr val="tx1"/>
                </a:solidFill>
                <a:latin typeface="Century Gothic" pitchFamily="34" charset="0"/>
              </a:defRPr>
            </a:lvl8pPr>
            <a:lvl9pPr marL="3886200" indent="-228600" eaLnBrk="0" fontAlgn="base" hangingPunct="0">
              <a:spcBef>
                <a:spcPts val="1000"/>
              </a:spcBef>
              <a:spcAft>
                <a:spcPct val="0"/>
              </a:spcAft>
              <a:buClr>
                <a:schemeClr val="accent1"/>
              </a:buClr>
              <a:buSzPct val="80000"/>
              <a:buFont typeface="Wingdings 3" pitchFamily="18" charset="2"/>
              <a:buChar char=""/>
              <a:defRPr sz="1400">
                <a:solidFill>
                  <a:schemeClr val="tx1"/>
                </a:solidFill>
                <a:latin typeface="Century Gothic" pitchFamily="34" charset="0"/>
              </a:defRPr>
            </a:lvl9pPr>
          </a:lstStyle>
          <a:p>
            <a:pPr>
              <a:spcBef>
                <a:spcPct val="0"/>
              </a:spcBef>
              <a:buClrTx/>
              <a:buSzTx/>
              <a:buFontTx/>
              <a:buNone/>
            </a:pPr>
            <a:r>
              <a:rPr lang="en-US" altLang="en-US" sz="2800" dirty="0" smtClean="0">
                <a:solidFill>
                  <a:srgbClr val="FFFFFF"/>
                </a:solidFill>
                <a:latin typeface="Arial" charset="0"/>
              </a:rPr>
              <a:t>12</a:t>
            </a:r>
          </a:p>
        </p:txBody>
      </p:sp>
      <p:sp>
        <p:nvSpPr>
          <p:cNvPr id="4" name="Rectangle 3"/>
          <p:cNvSpPr/>
          <p:nvPr/>
        </p:nvSpPr>
        <p:spPr>
          <a:xfrm>
            <a:off x="1385888" y="2371725"/>
            <a:ext cx="1954530" cy="457200"/>
          </a:xfrm>
          <a:prstGeom prst="rect">
            <a:avLst/>
          </a:prstGeom>
          <a:solidFill>
            <a:sysClr val="window" lastClr="FFFFFF"/>
          </a:solidFill>
          <a:ln w="19050" cap="rnd" cmpd="sng" algn="ctr">
            <a:solidFill>
              <a:sysClr val="windowText" lastClr="000000"/>
            </a:solidFill>
            <a:prstDash val="solid"/>
          </a:ln>
          <a:effectLst/>
        </p:spPr>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Century Gothic"/>
              <a:ea typeface="+mn-ea"/>
              <a:cs typeface="+mn-cs"/>
            </a:endParaRPr>
          </a:p>
        </p:txBody>
      </p:sp>
      <p:sp>
        <p:nvSpPr>
          <p:cNvPr id="5" name="TextBox 2"/>
          <p:cNvSpPr txBox="1"/>
          <p:nvPr/>
        </p:nvSpPr>
        <p:spPr>
          <a:xfrm>
            <a:off x="1548766" y="2351321"/>
            <a:ext cx="1628775"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ysClr val="windowText" lastClr="000000"/>
                </a:solidFill>
                <a:effectLst/>
                <a:uLnTx/>
                <a:uFillTx/>
                <a:latin typeface="Century Gothic"/>
                <a:ea typeface="+mn-ea"/>
                <a:cs typeface="+mn-cs"/>
              </a:rPr>
              <a:t>Product Backlog List</a:t>
            </a:r>
            <a:endParaRPr kumimoji="0" lang="en-US" sz="1400" b="0" i="0" u="none" strike="noStrike" kern="1200" cap="none" spc="0" normalizeH="0" baseline="0" noProof="0" dirty="0">
              <a:ln>
                <a:noFill/>
              </a:ln>
              <a:solidFill>
                <a:sysClr val="windowText" lastClr="000000"/>
              </a:solidFill>
              <a:effectLst/>
              <a:uLnTx/>
              <a:uFillTx/>
              <a:latin typeface="Century Gothic"/>
              <a:ea typeface="+mn-ea"/>
              <a:cs typeface="+mn-cs"/>
            </a:endParaRPr>
          </a:p>
        </p:txBody>
      </p:sp>
      <p:sp>
        <p:nvSpPr>
          <p:cNvPr id="6" name="Rectangle 5"/>
          <p:cNvSpPr/>
          <p:nvPr/>
        </p:nvSpPr>
        <p:spPr>
          <a:xfrm>
            <a:off x="4100513" y="600075"/>
            <a:ext cx="2400300" cy="1657350"/>
          </a:xfrm>
          <a:prstGeom prst="rect">
            <a:avLst/>
          </a:prstGeom>
          <a:solidFill>
            <a:sysClr val="window" lastClr="FFFFFF"/>
          </a:solidFill>
          <a:ln w="19050" cap="rnd" cmpd="sng" algn="ctr">
            <a:solidFill>
              <a:sysClr val="windowText" lastClr="000000"/>
            </a:solidFill>
            <a:prstDash val="solid"/>
          </a:ln>
          <a:effectLst/>
        </p:spPr>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Century Gothic"/>
              <a:ea typeface="+mn-ea"/>
              <a:cs typeface="+mn-cs"/>
            </a:endParaRPr>
          </a:p>
        </p:txBody>
      </p:sp>
      <p:sp>
        <p:nvSpPr>
          <p:cNvPr id="7" name="Rectangle 6"/>
          <p:cNvSpPr/>
          <p:nvPr/>
        </p:nvSpPr>
        <p:spPr>
          <a:xfrm>
            <a:off x="2614613" y="1057275"/>
            <a:ext cx="742950" cy="1028700"/>
          </a:xfrm>
          <a:prstGeom prst="rect">
            <a:avLst/>
          </a:prstGeom>
          <a:solidFill>
            <a:sysClr val="window" lastClr="FFFFFF"/>
          </a:solidFill>
          <a:ln w="19050" cap="rnd" cmpd="sng" algn="ctr">
            <a:solidFill>
              <a:sysClr val="windowText" lastClr="000000"/>
            </a:solidFill>
            <a:prstDash val="solid"/>
          </a:ln>
          <a:effectLst/>
        </p:spPr>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Century Gothic"/>
              <a:ea typeface="+mn-ea"/>
              <a:cs typeface="+mn-cs"/>
            </a:endParaRPr>
          </a:p>
        </p:txBody>
      </p:sp>
      <p:sp>
        <p:nvSpPr>
          <p:cNvPr id="8" name="Rectangle 7"/>
          <p:cNvSpPr/>
          <p:nvPr/>
        </p:nvSpPr>
        <p:spPr>
          <a:xfrm>
            <a:off x="2614613" y="3114675"/>
            <a:ext cx="742950" cy="1028700"/>
          </a:xfrm>
          <a:prstGeom prst="rect">
            <a:avLst/>
          </a:prstGeom>
          <a:solidFill>
            <a:sysClr val="window" lastClr="FFFFFF"/>
          </a:solidFill>
          <a:ln w="19050" cap="rnd" cmpd="sng" algn="ctr">
            <a:solidFill>
              <a:sysClr val="windowText" lastClr="000000"/>
            </a:solidFill>
            <a:prstDash val="solid"/>
          </a:ln>
          <a:effectLst/>
        </p:spPr>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Century Gothic"/>
              <a:ea typeface="+mn-ea"/>
              <a:cs typeface="+mn-cs"/>
            </a:endParaRPr>
          </a:p>
        </p:txBody>
      </p:sp>
      <p:cxnSp>
        <p:nvCxnSpPr>
          <p:cNvPr id="9" name="Straight Arrow Connector 8"/>
          <p:cNvCxnSpPr>
            <a:endCxn id="7" idx="1"/>
          </p:cNvCxnSpPr>
          <p:nvPr/>
        </p:nvCxnSpPr>
        <p:spPr>
          <a:xfrm flipV="1">
            <a:off x="1814513" y="1571625"/>
            <a:ext cx="800100" cy="800100"/>
          </a:xfrm>
          <a:prstGeom prst="straightConnector1">
            <a:avLst/>
          </a:prstGeom>
          <a:noFill/>
          <a:ln w="9525" cap="rnd" cmpd="sng" algn="ctr">
            <a:solidFill>
              <a:sysClr val="windowText" lastClr="000000"/>
            </a:solidFill>
            <a:prstDash val="solid"/>
            <a:tailEnd type="arrow"/>
          </a:ln>
          <a:effectLst/>
        </p:spPr>
      </p:cxnSp>
      <p:cxnSp>
        <p:nvCxnSpPr>
          <p:cNvPr id="10" name="Straight Arrow Connector 9"/>
          <p:cNvCxnSpPr>
            <a:endCxn id="8" idx="1"/>
          </p:cNvCxnSpPr>
          <p:nvPr/>
        </p:nvCxnSpPr>
        <p:spPr>
          <a:xfrm>
            <a:off x="1757363" y="2828925"/>
            <a:ext cx="857250" cy="800100"/>
          </a:xfrm>
          <a:prstGeom prst="straightConnector1">
            <a:avLst/>
          </a:prstGeom>
          <a:noFill/>
          <a:ln w="9525" cap="rnd" cmpd="sng" algn="ctr">
            <a:solidFill>
              <a:sysClr val="windowText" lastClr="000000"/>
            </a:solidFill>
            <a:prstDash val="solid"/>
            <a:tailEnd type="arrow"/>
          </a:ln>
          <a:effectLst/>
        </p:spPr>
      </p:cxnSp>
      <p:sp>
        <p:nvSpPr>
          <p:cNvPr id="11" name="TextBox 11"/>
          <p:cNvSpPr txBox="1"/>
          <p:nvPr/>
        </p:nvSpPr>
        <p:spPr>
          <a:xfrm>
            <a:off x="2728913" y="1343028"/>
            <a:ext cx="611505"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sng" strike="noStrike" kern="1200" cap="none" spc="0" normalizeH="0" baseline="0" noProof="0" dirty="0" smtClean="0">
                <a:ln>
                  <a:noFill/>
                </a:ln>
                <a:solidFill>
                  <a:sysClr val="windowText" lastClr="000000"/>
                </a:solidFill>
                <a:effectLst/>
                <a:uLnTx/>
                <a:uFillTx/>
                <a:latin typeface="Century Gothic"/>
                <a:ea typeface="+mn-ea"/>
                <a:cs typeface="+mn-cs"/>
              </a:rPr>
              <a:t>SBL 1</a:t>
            </a:r>
            <a:endParaRPr kumimoji="0" lang="en-US" sz="1600" b="0" i="0" u="sng" strike="noStrike" kern="1200" cap="none" spc="0" normalizeH="0" baseline="0" noProof="0" dirty="0">
              <a:ln>
                <a:noFill/>
              </a:ln>
              <a:solidFill>
                <a:sysClr val="windowText" lastClr="000000"/>
              </a:solidFill>
              <a:effectLst/>
              <a:uLnTx/>
              <a:uFillTx/>
              <a:latin typeface="Century Gothic"/>
              <a:ea typeface="+mn-ea"/>
              <a:cs typeface="+mn-cs"/>
            </a:endParaRPr>
          </a:p>
        </p:txBody>
      </p:sp>
      <p:sp>
        <p:nvSpPr>
          <p:cNvPr id="12" name="TextBox 11"/>
          <p:cNvSpPr txBox="1"/>
          <p:nvPr/>
        </p:nvSpPr>
        <p:spPr>
          <a:xfrm>
            <a:off x="2658428" y="3400428"/>
            <a:ext cx="62865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smtClean="0">
                <a:ln>
                  <a:noFill/>
                </a:ln>
                <a:solidFill>
                  <a:sysClr val="windowText" lastClr="000000"/>
                </a:solidFill>
                <a:effectLst/>
                <a:uLnTx/>
                <a:uFillTx/>
                <a:latin typeface="Century Gothic"/>
                <a:ea typeface="+mn-ea"/>
                <a:cs typeface="+mn-cs"/>
              </a:rPr>
              <a:t>SBL 2</a:t>
            </a:r>
            <a:endParaRPr kumimoji="0" lang="en-US" sz="1800" b="0" i="0" u="sng" strike="noStrike" kern="1200" cap="none" spc="0" normalizeH="0" baseline="0" noProof="0" dirty="0">
              <a:ln>
                <a:noFill/>
              </a:ln>
              <a:solidFill>
                <a:sysClr val="windowText" lastClr="000000"/>
              </a:solidFill>
              <a:effectLst/>
              <a:uLnTx/>
              <a:uFillTx/>
              <a:latin typeface="Century Gothic"/>
              <a:ea typeface="+mn-ea"/>
              <a:cs typeface="+mn-cs"/>
            </a:endParaRPr>
          </a:p>
        </p:txBody>
      </p:sp>
      <p:cxnSp>
        <p:nvCxnSpPr>
          <p:cNvPr id="13" name="Straight Arrow Connector 12"/>
          <p:cNvCxnSpPr>
            <a:stCxn id="7" idx="3"/>
          </p:cNvCxnSpPr>
          <p:nvPr/>
        </p:nvCxnSpPr>
        <p:spPr>
          <a:xfrm>
            <a:off x="3357563" y="1571625"/>
            <a:ext cx="742950" cy="0"/>
          </a:xfrm>
          <a:prstGeom prst="straightConnector1">
            <a:avLst/>
          </a:prstGeom>
          <a:noFill/>
          <a:ln w="9525" cap="rnd" cmpd="sng" algn="ctr">
            <a:solidFill>
              <a:sysClr val="windowText" lastClr="000000"/>
            </a:solidFill>
            <a:prstDash val="solid"/>
            <a:tailEnd type="arrow"/>
          </a:ln>
          <a:effectLst/>
        </p:spPr>
      </p:cxnSp>
      <p:cxnSp>
        <p:nvCxnSpPr>
          <p:cNvPr id="14" name="Straight Arrow Connector 13"/>
          <p:cNvCxnSpPr/>
          <p:nvPr/>
        </p:nvCxnSpPr>
        <p:spPr>
          <a:xfrm>
            <a:off x="3357563" y="3629025"/>
            <a:ext cx="742950" cy="0"/>
          </a:xfrm>
          <a:prstGeom prst="straightConnector1">
            <a:avLst/>
          </a:prstGeom>
          <a:noFill/>
          <a:ln w="9525" cap="rnd" cmpd="sng" algn="ctr">
            <a:solidFill>
              <a:sysClr val="windowText" lastClr="000000"/>
            </a:solidFill>
            <a:prstDash val="solid"/>
            <a:tailEnd type="arrow"/>
          </a:ln>
          <a:effectLst/>
        </p:spPr>
      </p:cxnSp>
      <p:sp>
        <p:nvSpPr>
          <p:cNvPr id="15" name="Rectangle 14"/>
          <p:cNvSpPr/>
          <p:nvPr/>
        </p:nvSpPr>
        <p:spPr>
          <a:xfrm>
            <a:off x="4271963" y="771525"/>
            <a:ext cx="2114550" cy="457200"/>
          </a:xfrm>
          <a:prstGeom prst="rect">
            <a:avLst/>
          </a:prstGeom>
          <a:solidFill>
            <a:sysClr val="window" lastClr="FFFFFF"/>
          </a:solidFill>
          <a:ln w="19050" cap="rnd" cmpd="sng" algn="ctr">
            <a:solidFill>
              <a:sysClr val="windowText" lastClr="000000"/>
            </a:solidFill>
            <a:prstDash val="solid"/>
          </a:ln>
          <a:effectLst/>
        </p:spPr>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Century Gothic"/>
              <a:ea typeface="+mn-ea"/>
              <a:cs typeface="+mn-cs"/>
            </a:endParaRPr>
          </a:p>
        </p:txBody>
      </p:sp>
      <p:sp>
        <p:nvSpPr>
          <p:cNvPr id="16" name="TextBox 18"/>
          <p:cNvSpPr txBox="1"/>
          <p:nvPr/>
        </p:nvSpPr>
        <p:spPr>
          <a:xfrm>
            <a:off x="4271963" y="771526"/>
            <a:ext cx="211455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ysClr val="windowText" lastClr="000000"/>
                </a:solidFill>
                <a:effectLst/>
                <a:uLnTx/>
                <a:uFillTx/>
                <a:latin typeface="Century Gothic"/>
                <a:ea typeface="+mn-ea"/>
                <a:cs typeface="+mn-cs"/>
              </a:rPr>
              <a:t>Regression Testing</a:t>
            </a:r>
            <a:endParaRPr kumimoji="0" lang="en-US" sz="1600" b="0" i="0" u="none" strike="noStrike" kern="1200" cap="none" spc="0" normalizeH="0" baseline="0" noProof="0" dirty="0">
              <a:ln>
                <a:noFill/>
              </a:ln>
              <a:solidFill>
                <a:sysClr val="windowText" lastClr="000000"/>
              </a:solidFill>
              <a:effectLst/>
              <a:uLnTx/>
              <a:uFillTx/>
              <a:latin typeface="Century Gothic"/>
              <a:ea typeface="+mn-ea"/>
              <a:cs typeface="+mn-cs"/>
            </a:endParaRPr>
          </a:p>
        </p:txBody>
      </p:sp>
      <p:sp>
        <p:nvSpPr>
          <p:cNvPr id="17" name="Rectangle 16"/>
          <p:cNvSpPr/>
          <p:nvPr/>
        </p:nvSpPr>
        <p:spPr>
          <a:xfrm>
            <a:off x="4271963" y="1285875"/>
            <a:ext cx="2114550" cy="457200"/>
          </a:xfrm>
          <a:prstGeom prst="rect">
            <a:avLst/>
          </a:prstGeom>
          <a:solidFill>
            <a:sysClr val="window" lastClr="FFFFFF"/>
          </a:solidFill>
          <a:ln w="19050" cap="rnd" cmpd="sng" algn="ctr">
            <a:solidFill>
              <a:sysClr val="windowText" lastClr="000000"/>
            </a:solidFill>
            <a:prstDash val="solid"/>
          </a:ln>
          <a:effectLst/>
        </p:spPr>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Century Gothic"/>
              <a:ea typeface="+mn-ea"/>
              <a:cs typeface="+mn-cs"/>
            </a:endParaRPr>
          </a:p>
        </p:txBody>
      </p:sp>
      <p:cxnSp>
        <p:nvCxnSpPr>
          <p:cNvPr id="18" name="Straight Connector 17"/>
          <p:cNvCxnSpPr/>
          <p:nvPr/>
        </p:nvCxnSpPr>
        <p:spPr>
          <a:xfrm>
            <a:off x="4900613" y="1285875"/>
            <a:ext cx="0" cy="400050"/>
          </a:xfrm>
          <a:prstGeom prst="line">
            <a:avLst/>
          </a:prstGeom>
          <a:noFill/>
          <a:ln w="9525" cap="rnd" cmpd="sng" algn="ctr">
            <a:solidFill>
              <a:sysClr val="windowText" lastClr="000000"/>
            </a:solidFill>
            <a:prstDash val="solid"/>
          </a:ln>
          <a:effectLst/>
        </p:spPr>
      </p:cxnSp>
      <p:cxnSp>
        <p:nvCxnSpPr>
          <p:cNvPr id="19" name="Straight Connector 18"/>
          <p:cNvCxnSpPr/>
          <p:nvPr/>
        </p:nvCxnSpPr>
        <p:spPr>
          <a:xfrm>
            <a:off x="5586413" y="1285875"/>
            <a:ext cx="0" cy="400050"/>
          </a:xfrm>
          <a:prstGeom prst="line">
            <a:avLst/>
          </a:prstGeom>
          <a:noFill/>
          <a:ln w="9525" cap="rnd" cmpd="sng" algn="ctr">
            <a:solidFill>
              <a:sysClr val="windowText" lastClr="000000"/>
            </a:solidFill>
            <a:prstDash val="solid"/>
          </a:ln>
          <a:effectLst/>
        </p:spPr>
      </p:cxnSp>
      <p:sp>
        <p:nvSpPr>
          <p:cNvPr id="20" name="TextBox 25"/>
          <p:cNvSpPr txBox="1"/>
          <p:nvPr/>
        </p:nvSpPr>
        <p:spPr>
          <a:xfrm>
            <a:off x="4381501" y="1343025"/>
            <a:ext cx="51911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ysClr val="windowText" lastClr="000000"/>
                </a:solidFill>
                <a:effectLst/>
                <a:uLnTx/>
                <a:uFillTx/>
                <a:latin typeface="Century Gothic"/>
                <a:ea typeface="+mn-ea"/>
                <a:cs typeface="+mn-cs"/>
              </a:rPr>
              <a:t>UT</a:t>
            </a:r>
            <a:endParaRPr kumimoji="0" lang="en-US" sz="1800" b="0" i="0" u="none" strike="noStrike" kern="1200" cap="none" spc="0" normalizeH="0" baseline="0" noProof="0" dirty="0">
              <a:ln>
                <a:noFill/>
              </a:ln>
              <a:solidFill>
                <a:sysClr val="windowText" lastClr="000000"/>
              </a:solidFill>
              <a:effectLst/>
              <a:uLnTx/>
              <a:uFillTx/>
              <a:latin typeface="Century Gothic"/>
              <a:ea typeface="+mn-ea"/>
              <a:cs typeface="+mn-cs"/>
            </a:endParaRPr>
          </a:p>
        </p:txBody>
      </p:sp>
      <p:sp>
        <p:nvSpPr>
          <p:cNvPr id="21" name="TextBox 26"/>
          <p:cNvSpPr txBox="1"/>
          <p:nvPr/>
        </p:nvSpPr>
        <p:spPr>
          <a:xfrm>
            <a:off x="5086351" y="1375976"/>
            <a:ext cx="50006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ysClr val="windowText" lastClr="000000"/>
                </a:solidFill>
                <a:effectLst/>
                <a:uLnTx/>
                <a:uFillTx/>
                <a:latin typeface="Century Gothic"/>
                <a:ea typeface="+mn-ea"/>
                <a:cs typeface="+mn-cs"/>
              </a:rPr>
              <a:t>FT</a:t>
            </a:r>
            <a:endParaRPr kumimoji="0" lang="en-US" sz="1800" b="0" i="0" u="none" strike="noStrike" kern="1200" cap="none" spc="0" normalizeH="0" baseline="0" noProof="0" dirty="0">
              <a:ln>
                <a:noFill/>
              </a:ln>
              <a:solidFill>
                <a:sysClr val="windowText" lastClr="000000"/>
              </a:solidFill>
              <a:effectLst/>
              <a:uLnTx/>
              <a:uFillTx/>
              <a:latin typeface="Century Gothic"/>
              <a:ea typeface="+mn-ea"/>
              <a:cs typeface="+mn-cs"/>
            </a:endParaRPr>
          </a:p>
        </p:txBody>
      </p:sp>
      <p:sp>
        <p:nvSpPr>
          <p:cNvPr id="22" name="TextBox 28"/>
          <p:cNvSpPr txBox="1"/>
          <p:nvPr/>
        </p:nvSpPr>
        <p:spPr>
          <a:xfrm>
            <a:off x="5815013" y="1400175"/>
            <a:ext cx="51435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ysClr val="windowText" lastClr="000000"/>
                </a:solidFill>
                <a:effectLst/>
                <a:uLnTx/>
                <a:uFillTx/>
                <a:latin typeface="Century Gothic"/>
                <a:ea typeface="+mn-ea"/>
                <a:cs typeface="+mn-cs"/>
              </a:rPr>
              <a:t>…</a:t>
            </a:r>
            <a:endParaRPr kumimoji="0" lang="en-US" sz="1800" b="0" i="0" u="none" strike="noStrike" kern="1200" cap="none" spc="0" normalizeH="0" baseline="0" noProof="0" dirty="0">
              <a:ln>
                <a:noFill/>
              </a:ln>
              <a:solidFill>
                <a:sysClr val="windowText" lastClr="000000"/>
              </a:solidFill>
              <a:effectLst/>
              <a:uLnTx/>
              <a:uFillTx/>
              <a:latin typeface="Century Gothic"/>
              <a:ea typeface="+mn-ea"/>
              <a:cs typeface="+mn-cs"/>
            </a:endParaRPr>
          </a:p>
        </p:txBody>
      </p:sp>
      <p:sp>
        <p:nvSpPr>
          <p:cNvPr id="23" name="TextBox 31"/>
          <p:cNvSpPr txBox="1"/>
          <p:nvPr/>
        </p:nvSpPr>
        <p:spPr>
          <a:xfrm>
            <a:off x="5876925" y="1893679"/>
            <a:ext cx="62388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ysClr val="windowText" lastClr="000000"/>
                </a:solidFill>
                <a:effectLst/>
                <a:uLnTx/>
                <a:uFillTx/>
                <a:latin typeface="Century Gothic"/>
                <a:ea typeface="+mn-ea"/>
                <a:cs typeface="+mn-cs"/>
              </a:rPr>
              <a:t>W1</a:t>
            </a:r>
            <a:endParaRPr kumimoji="0" lang="en-US" sz="1800" b="0" i="0" u="none" strike="noStrike" kern="1200" cap="none" spc="0" normalizeH="0" baseline="0" noProof="0" dirty="0">
              <a:ln>
                <a:noFill/>
              </a:ln>
              <a:solidFill>
                <a:sysClr val="windowText" lastClr="000000"/>
              </a:solidFill>
              <a:effectLst/>
              <a:uLnTx/>
              <a:uFillTx/>
              <a:latin typeface="Century Gothic"/>
              <a:ea typeface="+mn-ea"/>
              <a:cs typeface="+mn-cs"/>
            </a:endParaRPr>
          </a:p>
        </p:txBody>
      </p:sp>
      <p:sp>
        <p:nvSpPr>
          <p:cNvPr id="24" name="Rectangle 23"/>
          <p:cNvSpPr/>
          <p:nvPr/>
        </p:nvSpPr>
        <p:spPr>
          <a:xfrm>
            <a:off x="4100513" y="2886075"/>
            <a:ext cx="2400300" cy="1657350"/>
          </a:xfrm>
          <a:prstGeom prst="rect">
            <a:avLst/>
          </a:prstGeom>
          <a:solidFill>
            <a:sysClr val="window" lastClr="FFFFFF"/>
          </a:solidFill>
          <a:ln w="19050" cap="rnd" cmpd="sng" algn="ctr">
            <a:solidFill>
              <a:sysClr val="windowText" lastClr="000000"/>
            </a:solidFill>
            <a:prstDash val="solid"/>
          </a:ln>
          <a:effectLst/>
        </p:spPr>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Century Gothic"/>
              <a:ea typeface="+mn-ea"/>
              <a:cs typeface="+mn-cs"/>
            </a:endParaRPr>
          </a:p>
        </p:txBody>
      </p:sp>
      <p:sp>
        <p:nvSpPr>
          <p:cNvPr id="25" name="Rectangle 24"/>
          <p:cNvSpPr/>
          <p:nvPr/>
        </p:nvSpPr>
        <p:spPr>
          <a:xfrm>
            <a:off x="4271963" y="3057525"/>
            <a:ext cx="2114550" cy="457200"/>
          </a:xfrm>
          <a:prstGeom prst="rect">
            <a:avLst/>
          </a:prstGeom>
          <a:solidFill>
            <a:sysClr val="window" lastClr="FFFFFF"/>
          </a:solidFill>
          <a:ln w="19050" cap="rnd" cmpd="sng" algn="ctr">
            <a:solidFill>
              <a:sysClr val="windowText" lastClr="000000"/>
            </a:solidFill>
            <a:prstDash val="solid"/>
          </a:ln>
          <a:effectLst/>
        </p:spPr>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Century Gothic"/>
              <a:ea typeface="+mn-ea"/>
              <a:cs typeface="+mn-cs"/>
            </a:endParaRPr>
          </a:p>
        </p:txBody>
      </p:sp>
      <p:sp>
        <p:nvSpPr>
          <p:cNvPr id="26" name="TextBox 34"/>
          <p:cNvSpPr txBox="1"/>
          <p:nvPr/>
        </p:nvSpPr>
        <p:spPr>
          <a:xfrm>
            <a:off x="4324351" y="3029977"/>
            <a:ext cx="2005012"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ysClr val="windowText" lastClr="000000"/>
                </a:solidFill>
                <a:effectLst/>
                <a:uLnTx/>
                <a:uFillTx/>
                <a:latin typeface="Century Gothic"/>
                <a:ea typeface="+mn-ea"/>
                <a:cs typeface="+mn-cs"/>
              </a:rPr>
              <a:t>Regression Testing</a:t>
            </a:r>
            <a:endParaRPr kumimoji="0" lang="en-US" sz="1600" b="0" i="0" u="none" strike="noStrike" kern="1200" cap="none" spc="0" normalizeH="0" baseline="0" noProof="0" dirty="0">
              <a:ln>
                <a:noFill/>
              </a:ln>
              <a:solidFill>
                <a:sysClr val="windowText" lastClr="000000"/>
              </a:solidFill>
              <a:effectLst/>
              <a:uLnTx/>
              <a:uFillTx/>
              <a:latin typeface="Century Gothic"/>
              <a:ea typeface="+mn-ea"/>
              <a:cs typeface="+mn-cs"/>
            </a:endParaRPr>
          </a:p>
        </p:txBody>
      </p:sp>
      <p:sp>
        <p:nvSpPr>
          <p:cNvPr id="27" name="Rectangle 26"/>
          <p:cNvSpPr/>
          <p:nvPr/>
        </p:nvSpPr>
        <p:spPr>
          <a:xfrm>
            <a:off x="4271963" y="3571875"/>
            <a:ext cx="2114550" cy="457200"/>
          </a:xfrm>
          <a:prstGeom prst="rect">
            <a:avLst/>
          </a:prstGeom>
          <a:solidFill>
            <a:sysClr val="window" lastClr="FFFFFF"/>
          </a:solidFill>
          <a:ln w="19050" cap="rnd" cmpd="sng" algn="ctr">
            <a:solidFill>
              <a:sysClr val="windowText" lastClr="000000"/>
            </a:solidFill>
            <a:prstDash val="solid"/>
          </a:ln>
          <a:effectLst/>
        </p:spPr>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Century Gothic"/>
              <a:ea typeface="+mn-ea"/>
              <a:cs typeface="+mn-cs"/>
            </a:endParaRPr>
          </a:p>
        </p:txBody>
      </p:sp>
      <p:cxnSp>
        <p:nvCxnSpPr>
          <p:cNvPr id="28" name="Straight Connector 27"/>
          <p:cNvCxnSpPr/>
          <p:nvPr/>
        </p:nvCxnSpPr>
        <p:spPr>
          <a:xfrm>
            <a:off x="4900613" y="3571875"/>
            <a:ext cx="0" cy="400050"/>
          </a:xfrm>
          <a:prstGeom prst="line">
            <a:avLst/>
          </a:prstGeom>
          <a:noFill/>
          <a:ln w="9525" cap="rnd" cmpd="sng" algn="ctr">
            <a:solidFill>
              <a:sysClr val="windowText" lastClr="000000"/>
            </a:solidFill>
            <a:prstDash val="solid"/>
          </a:ln>
          <a:effectLst/>
        </p:spPr>
      </p:cxnSp>
      <p:cxnSp>
        <p:nvCxnSpPr>
          <p:cNvPr id="29" name="Straight Connector 28"/>
          <p:cNvCxnSpPr/>
          <p:nvPr/>
        </p:nvCxnSpPr>
        <p:spPr>
          <a:xfrm>
            <a:off x="5586413" y="3571875"/>
            <a:ext cx="0" cy="400050"/>
          </a:xfrm>
          <a:prstGeom prst="line">
            <a:avLst/>
          </a:prstGeom>
          <a:noFill/>
          <a:ln w="9525" cap="rnd" cmpd="sng" algn="ctr">
            <a:solidFill>
              <a:sysClr val="windowText" lastClr="000000"/>
            </a:solidFill>
            <a:prstDash val="solid"/>
          </a:ln>
          <a:effectLst/>
        </p:spPr>
      </p:cxnSp>
      <p:sp>
        <p:nvSpPr>
          <p:cNvPr id="30" name="TextBox 38"/>
          <p:cNvSpPr txBox="1"/>
          <p:nvPr/>
        </p:nvSpPr>
        <p:spPr>
          <a:xfrm>
            <a:off x="4391027" y="3642801"/>
            <a:ext cx="47386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ysClr val="windowText" lastClr="000000"/>
                </a:solidFill>
                <a:effectLst/>
                <a:uLnTx/>
                <a:uFillTx/>
                <a:latin typeface="Century Gothic"/>
                <a:ea typeface="+mn-ea"/>
                <a:cs typeface="+mn-cs"/>
              </a:rPr>
              <a:t>UT</a:t>
            </a:r>
            <a:endParaRPr kumimoji="0" lang="en-US" sz="1800" b="0" i="0" u="none" strike="noStrike" kern="1200" cap="none" spc="0" normalizeH="0" baseline="0" noProof="0" dirty="0">
              <a:ln>
                <a:noFill/>
              </a:ln>
              <a:solidFill>
                <a:sysClr val="windowText" lastClr="000000"/>
              </a:solidFill>
              <a:effectLst/>
              <a:uLnTx/>
              <a:uFillTx/>
              <a:latin typeface="Century Gothic"/>
              <a:ea typeface="+mn-ea"/>
              <a:cs typeface="+mn-cs"/>
            </a:endParaRPr>
          </a:p>
        </p:txBody>
      </p:sp>
      <p:sp>
        <p:nvSpPr>
          <p:cNvPr id="31" name="TextBox 39"/>
          <p:cNvSpPr txBox="1"/>
          <p:nvPr/>
        </p:nvSpPr>
        <p:spPr>
          <a:xfrm>
            <a:off x="5079207" y="3643314"/>
            <a:ext cx="51435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ysClr val="windowText" lastClr="000000"/>
                </a:solidFill>
                <a:effectLst/>
                <a:uLnTx/>
                <a:uFillTx/>
                <a:latin typeface="Century Gothic"/>
                <a:ea typeface="+mn-ea"/>
                <a:cs typeface="+mn-cs"/>
              </a:rPr>
              <a:t>FT</a:t>
            </a:r>
            <a:endParaRPr kumimoji="0" lang="en-US" sz="1800" b="0" i="0" u="none" strike="noStrike" kern="1200" cap="none" spc="0" normalizeH="0" baseline="0" noProof="0" dirty="0">
              <a:ln>
                <a:noFill/>
              </a:ln>
              <a:solidFill>
                <a:sysClr val="windowText" lastClr="000000"/>
              </a:solidFill>
              <a:effectLst/>
              <a:uLnTx/>
              <a:uFillTx/>
              <a:latin typeface="Century Gothic"/>
              <a:ea typeface="+mn-ea"/>
              <a:cs typeface="+mn-cs"/>
            </a:endParaRPr>
          </a:p>
        </p:txBody>
      </p:sp>
      <p:sp>
        <p:nvSpPr>
          <p:cNvPr id="32" name="TextBox 40"/>
          <p:cNvSpPr txBox="1"/>
          <p:nvPr/>
        </p:nvSpPr>
        <p:spPr>
          <a:xfrm>
            <a:off x="5815013" y="3686175"/>
            <a:ext cx="51435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ysClr val="windowText" lastClr="000000"/>
                </a:solidFill>
                <a:effectLst/>
                <a:uLnTx/>
                <a:uFillTx/>
                <a:latin typeface="Century Gothic"/>
                <a:ea typeface="+mn-ea"/>
                <a:cs typeface="+mn-cs"/>
              </a:rPr>
              <a:t>…</a:t>
            </a:r>
            <a:endParaRPr kumimoji="0" lang="en-US" sz="1800" b="0" i="0" u="none" strike="noStrike" kern="1200" cap="none" spc="0" normalizeH="0" baseline="0" noProof="0" dirty="0">
              <a:ln>
                <a:noFill/>
              </a:ln>
              <a:solidFill>
                <a:sysClr val="windowText" lastClr="000000"/>
              </a:solidFill>
              <a:effectLst/>
              <a:uLnTx/>
              <a:uFillTx/>
              <a:latin typeface="Century Gothic"/>
              <a:ea typeface="+mn-ea"/>
              <a:cs typeface="+mn-cs"/>
            </a:endParaRPr>
          </a:p>
        </p:txBody>
      </p:sp>
      <p:sp>
        <p:nvSpPr>
          <p:cNvPr id="33" name="TextBox 43"/>
          <p:cNvSpPr txBox="1"/>
          <p:nvPr/>
        </p:nvSpPr>
        <p:spPr>
          <a:xfrm>
            <a:off x="5876925" y="4257676"/>
            <a:ext cx="56673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ysClr val="windowText" lastClr="000000"/>
                </a:solidFill>
                <a:effectLst/>
                <a:uLnTx/>
                <a:uFillTx/>
                <a:latin typeface="Century Gothic"/>
                <a:ea typeface="+mn-ea"/>
                <a:cs typeface="+mn-cs"/>
              </a:rPr>
              <a:t>W2</a:t>
            </a:r>
            <a:endParaRPr kumimoji="0" lang="en-US" sz="1800" b="0" i="0" u="none" strike="noStrike" kern="1200" cap="none" spc="0" normalizeH="0" baseline="0" noProof="0" dirty="0">
              <a:ln>
                <a:noFill/>
              </a:ln>
              <a:solidFill>
                <a:sysClr val="windowText" lastClr="000000"/>
              </a:solidFill>
              <a:effectLst/>
              <a:uLnTx/>
              <a:uFillTx/>
              <a:latin typeface="Century Gothic"/>
              <a:ea typeface="+mn-ea"/>
              <a:cs typeface="+mn-cs"/>
            </a:endParaRPr>
          </a:p>
        </p:txBody>
      </p:sp>
      <p:sp>
        <p:nvSpPr>
          <p:cNvPr id="34" name="Rectangle 33"/>
          <p:cNvSpPr/>
          <p:nvPr/>
        </p:nvSpPr>
        <p:spPr>
          <a:xfrm>
            <a:off x="6900863" y="2085975"/>
            <a:ext cx="742950" cy="1028700"/>
          </a:xfrm>
          <a:prstGeom prst="rect">
            <a:avLst/>
          </a:prstGeom>
          <a:solidFill>
            <a:sysClr val="window" lastClr="FFFFFF"/>
          </a:solidFill>
          <a:ln w="19050" cap="rnd" cmpd="sng" algn="ctr">
            <a:solidFill>
              <a:sysClr val="windowText" lastClr="000000"/>
            </a:solidFill>
            <a:prstDash val="solid"/>
          </a:ln>
          <a:effectLst/>
        </p:spPr>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Century Gothic"/>
              <a:ea typeface="+mn-ea"/>
              <a:cs typeface="+mn-cs"/>
            </a:endParaRPr>
          </a:p>
        </p:txBody>
      </p:sp>
      <p:sp>
        <p:nvSpPr>
          <p:cNvPr id="35" name="TextBox 45"/>
          <p:cNvSpPr txBox="1"/>
          <p:nvPr/>
        </p:nvSpPr>
        <p:spPr>
          <a:xfrm>
            <a:off x="6958013" y="2157281"/>
            <a:ext cx="571500" cy="9541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sng" strike="noStrike" kern="1200" cap="none" spc="0" normalizeH="0" baseline="0" noProof="0" dirty="0" smtClean="0">
                <a:ln>
                  <a:noFill/>
                </a:ln>
                <a:solidFill>
                  <a:sysClr val="windowText" lastClr="000000"/>
                </a:solidFill>
                <a:effectLst/>
                <a:uLnTx/>
                <a:uFillTx/>
                <a:latin typeface="Century Gothic"/>
                <a:ea typeface="+mn-ea"/>
                <a:cs typeface="+mn-cs"/>
              </a:rPr>
              <a:t>SBL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ysClr val="windowText" lastClr="000000"/>
                </a:solidFill>
                <a:effectLst/>
                <a:uLnTx/>
                <a:uFillTx/>
                <a:latin typeface="Century Gothic"/>
                <a:ea typeface="+mn-ea"/>
                <a:cs typeface="+mn-cs"/>
              </a:rPr>
              <a:t>IT1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ysClr val="windowText" lastClr="000000"/>
                </a:solidFill>
                <a:effectLst/>
                <a:uLnTx/>
                <a:uFillTx/>
                <a:latin typeface="Century Gothic"/>
                <a:ea typeface="+mn-ea"/>
                <a:cs typeface="+mn-cs"/>
              </a:rPr>
              <a:t>IT2</a:t>
            </a:r>
            <a:endParaRPr kumimoji="0" lang="en-US" sz="1400" b="0" i="0" u="none" strike="noStrike" kern="1200" cap="none" spc="0" normalizeH="0" baseline="0" noProof="0" dirty="0">
              <a:ln>
                <a:noFill/>
              </a:ln>
              <a:solidFill>
                <a:sysClr val="windowText" lastClr="000000"/>
              </a:solidFill>
              <a:effectLst/>
              <a:uLnTx/>
              <a:uFillTx/>
              <a:latin typeface="Century Gothic"/>
              <a:ea typeface="+mn-ea"/>
              <a:cs typeface="+mn-cs"/>
            </a:endParaRPr>
          </a:p>
        </p:txBody>
      </p:sp>
      <p:sp>
        <p:nvSpPr>
          <p:cNvPr id="36" name="TextBox 46"/>
          <p:cNvSpPr txBox="1"/>
          <p:nvPr/>
        </p:nvSpPr>
        <p:spPr>
          <a:xfrm>
            <a:off x="3571875" y="916598"/>
            <a:ext cx="48643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ysClr val="windowText" lastClr="000000"/>
                </a:solidFill>
                <a:effectLst/>
                <a:uLnTx/>
                <a:uFillTx/>
                <a:latin typeface="Century Gothic"/>
                <a:ea typeface="+mn-ea"/>
                <a:cs typeface="+mn-cs"/>
              </a:rPr>
              <a:t>S1</a:t>
            </a:r>
            <a:endParaRPr kumimoji="0" lang="en-US" sz="1800" b="0" i="0" u="none" strike="noStrike" kern="1200" cap="none" spc="0" normalizeH="0" baseline="0" noProof="0" dirty="0">
              <a:ln>
                <a:noFill/>
              </a:ln>
              <a:solidFill>
                <a:sysClr val="windowText" lastClr="000000"/>
              </a:solidFill>
              <a:effectLst/>
              <a:uLnTx/>
              <a:uFillTx/>
              <a:latin typeface="Century Gothic"/>
              <a:ea typeface="+mn-ea"/>
              <a:cs typeface="+mn-cs"/>
            </a:endParaRPr>
          </a:p>
        </p:txBody>
      </p:sp>
      <p:sp>
        <p:nvSpPr>
          <p:cNvPr id="37" name="TextBox 48"/>
          <p:cNvSpPr txBox="1"/>
          <p:nvPr/>
        </p:nvSpPr>
        <p:spPr>
          <a:xfrm>
            <a:off x="3571875" y="4200526"/>
            <a:ext cx="52863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ysClr val="windowText" lastClr="000000"/>
                </a:solidFill>
                <a:effectLst/>
                <a:uLnTx/>
                <a:uFillTx/>
                <a:latin typeface="Century Gothic"/>
                <a:ea typeface="+mn-ea"/>
                <a:cs typeface="+mn-cs"/>
              </a:rPr>
              <a:t>S2</a:t>
            </a:r>
            <a:endParaRPr kumimoji="0" lang="en-US" sz="1800" b="0" i="0" u="none" strike="noStrike" kern="1200" cap="none" spc="0" normalizeH="0" baseline="0" noProof="0" dirty="0">
              <a:ln>
                <a:noFill/>
              </a:ln>
              <a:solidFill>
                <a:sysClr val="windowText" lastClr="000000"/>
              </a:solidFill>
              <a:effectLst/>
              <a:uLnTx/>
              <a:uFillTx/>
              <a:latin typeface="Century Gothic"/>
              <a:ea typeface="+mn-ea"/>
              <a:cs typeface="+mn-cs"/>
            </a:endParaRPr>
          </a:p>
        </p:txBody>
      </p:sp>
      <p:sp>
        <p:nvSpPr>
          <p:cNvPr id="38" name="Rectangle 37"/>
          <p:cNvSpPr/>
          <p:nvPr/>
        </p:nvSpPr>
        <p:spPr>
          <a:xfrm>
            <a:off x="6900863" y="3743325"/>
            <a:ext cx="857250" cy="342900"/>
          </a:xfrm>
          <a:prstGeom prst="rect">
            <a:avLst/>
          </a:prstGeom>
          <a:solidFill>
            <a:sysClr val="window" lastClr="FFFFFF"/>
          </a:solidFill>
          <a:ln w="19050" cap="rnd" cmpd="sng" algn="ctr">
            <a:solidFill>
              <a:sysClr val="windowText" lastClr="000000"/>
            </a:solidFill>
            <a:prstDash val="solid"/>
          </a:ln>
          <a:effectLst/>
        </p:spPr>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Century Gothic"/>
              <a:ea typeface="+mn-ea"/>
              <a:cs typeface="+mn-cs"/>
            </a:endParaRPr>
          </a:p>
        </p:txBody>
      </p:sp>
      <p:sp>
        <p:nvSpPr>
          <p:cNvPr id="39" name="TextBox 53"/>
          <p:cNvSpPr txBox="1"/>
          <p:nvPr/>
        </p:nvSpPr>
        <p:spPr>
          <a:xfrm>
            <a:off x="7015163" y="3743325"/>
            <a:ext cx="5715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ysClr val="windowText" lastClr="000000"/>
                </a:solidFill>
                <a:effectLst/>
                <a:uLnTx/>
                <a:uFillTx/>
                <a:latin typeface="Century Gothic"/>
                <a:ea typeface="+mn-ea"/>
                <a:cs typeface="+mn-cs"/>
              </a:rPr>
              <a:t>IT2</a:t>
            </a:r>
            <a:endParaRPr kumimoji="0" lang="en-US" sz="1800" b="0" i="0" u="none" strike="noStrike" kern="1200" cap="none" spc="0" normalizeH="0" baseline="0" noProof="0" dirty="0">
              <a:ln>
                <a:noFill/>
              </a:ln>
              <a:solidFill>
                <a:sysClr val="windowText" lastClr="000000"/>
              </a:solidFill>
              <a:effectLst/>
              <a:uLnTx/>
              <a:uFillTx/>
              <a:latin typeface="Century Gothic"/>
              <a:ea typeface="+mn-ea"/>
              <a:cs typeface="+mn-cs"/>
            </a:endParaRPr>
          </a:p>
        </p:txBody>
      </p:sp>
      <p:sp>
        <p:nvSpPr>
          <p:cNvPr id="40" name="Rectangle 39"/>
          <p:cNvSpPr/>
          <p:nvPr/>
        </p:nvSpPr>
        <p:spPr>
          <a:xfrm>
            <a:off x="6843713" y="1171575"/>
            <a:ext cx="857250" cy="342900"/>
          </a:xfrm>
          <a:prstGeom prst="rect">
            <a:avLst/>
          </a:prstGeom>
          <a:solidFill>
            <a:sysClr val="window" lastClr="FFFFFF"/>
          </a:solidFill>
          <a:ln w="19050" cap="rnd" cmpd="sng" algn="ctr">
            <a:solidFill>
              <a:sysClr val="windowText" lastClr="000000"/>
            </a:solidFill>
            <a:prstDash val="solid"/>
          </a:ln>
          <a:effectLst/>
        </p:spPr>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Century Gothic"/>
              <a:ea typeface="+mn-ea"/>
              <a:cs typeface="+mn-cs"/>
            </a:endParaRPr>
          </a:p>
        </p:txBody>
      </p:sp>
      <p:sp>
        <p:nvSpPr>
          <p:cNvPr id="41" name="TextBox 51"/>
          <p:cNvSpPr txBox="1"/>
          <p:nvPr/>
        </p:nvSpPr>
        <p:spPr>
          <a:xfrm>
            <a:off x="6958013" y="1171575"/>
            <a:ext cx="5715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ysClr val="windowText" lastClr="000000"/>
                </a:solidFill>
                <a:effectLst/>
                <a:uLnTx/>
                <a:uFillTx/>
                <a:latin typeface="Century Gothic"/>
                <a:ea typeface="+mn-ea"/>
                <a:cs typeface="+mn-cs"/>
              </a:rPr>
              <a:t>IT1</a:t>
            </a:r>
            <a:endParaRPr kumimoji="0" lang="en-US" sz="1800" b="0" i="0" u="none" strike="noStrike" kern="1200" cap="none" spc="0" normalizeH="0" baseline="0" noProof="0" dirty="0">
              <a:ln>
                <a:noFill/>
              </a:ln>
              <a:solidFill>
                <a:sysClr val="windowText" lastClr="000000"/>
              </a:solidFill>
              <a:effectLst/>
              <a:uLnTx/>
              <a:uFillTx/>
              <a:latin typeface="Century Gothic"/>
              <a:ea typeface="+mn-ea"/>
              <a:cs typeface="+mn-cs"/>
            </a:endParaRPr>
          </a:p>
        </p:txBody>
      </p:sp>
      <p:cxnSp>
        <p:nvCxnSpPr>
          <p:cNvPr id="42" name="Straight Arrow Connector 41"/>
          <p:cNvCxnSpPr>
            <a:stCxn id="40" idx="2"/>
            <a:endCxn id="34" idx="0"/>
          </p:cNvCxnSpPr>
          <p:nvPr/>
        </p:nvCxnSpPr>
        <p:spPr>
          <a:xfrm>
            <a:off x="7272338" y="1514475"/>
            <a:ext cx="0" cy="571500"/>
          </a:xfrm>
          <a:prstGeom prst="straightConnector1">
            <a:avLst/>
          </a:prstGeom>
          <a:noFill/>
          <a:ln w="9525" cap="rnd" cmpd="sng" algn="ctr">
            <a:solidFill>
              <a:sysClr val="windowText" lastClr="000000"/>
            </a:solidFill>
            <a:prstDash val="solid"/>
            <a:tailEnd type="arrow"/>
          </a:ln>
          <a:effectLst/>
        </p:spPr>
      </p:cxnSp>
      <p:cxnSp>
        <p:nvCxnSpPr>
          <p:cNvPr id="43" name="Straight Arrow Connector 42"/>
          <p:cNvCxnSpPr>
            <a:stCxn id="39" idx="0"/>
            <a:endCxn id="34" idx="2"/>
          </p:cNvCxnSpPr>
          <p:nvPr/>
        </p:nvCxnSpPr>
        <p:spPr>
          <a:xfrm flipH="1" flipV="1">
            <a:off x="7272338" y="3114675"/>
            <a:ext cx="28575" cy="628650"/>
          </a:xfrm>
          <a:prstGeom prst="straightConnector1">
            <a:avLst/>
          </a:prstGeom>
          <a:noFill/>
          <a:ln w="9525" cap="rnd" cmpd="sng" algn="ctr">
            <a:solidFill>
              <a:sysClr val="windowText" lastClr="000000"/>
            </a:solidFill>
            <a:prstDash val="solid"/>
            <a:tailEnd type="arrow"/>
          </a:ln>
          <a:effectLst/>
        </p:spPr>
      </p:cxnSp>
      <p:cxnSp>
        <p:nvCxnSpPr>
          <p:cNvPr id="44" name="Straight Arrow Connector 43"/>
          <p:cNvCxnSpPr>
            <a:stCxn id="24" idx="3"/>
            <a:endCxn id="38" idx="1"/>
          </p:cNvCxnSpPr>
          <p:nvPr/>
        </p:nvCxnSpPr>
        <p:spPr>
          <a:xfrm>
            <a:off x="6500813" y="3714750"/>
            <a:ext cx="400050" cy="200025"/>
          </a:xfrm>
          <a:prstGeom prst="straightConnector1">
            <a:avLst/>
          </a:prstGeom>
          <a:noFill/>
          <a:ln w="9525" cap="rnd" cmpd="sng" algn="ctr">
            <a:solidFill>
              <a:sysClr val="windowText" lastClr="000000"/>
            </a:solidFill>
            <a:prstDash val="solid"/>
            <a:tailEnd type="arrow"/>
          </a:ln>
          <a:effectLst/>
        </p:spPr>
      </p:cxnSp>
      <p:cxnSp>
        <p:nvCxnSpPr>
          <p:cNvPr id="45" name="Straight Arrow Connector 44"/>
          <p:cNvCxnSpPr>
            <a:stCxn id="6" idx="3"/>
          </p:cNvCxnSpPr>
          <p:nvPr/>
        </p:nvCxnSpPr>
        <p:spPr>
          <a:xfrm flipV="1">
            <a:off x="6500813" y="1228725"/>
            <a:ext cx="342900" cy="200025"/>
          </a:xfrm>
          <a:prstGeom prst="straightConnector1">
            <a:avLst/>
          </a:prstGeom>
          <a:noFill/>
          <a:ln w="9525" cap="rnd" cmpd="sng" algn="ctr">
            <a:solidFill>
              <a:sysClr val="windowText" lastClr="000000"/>
            </a:solidFill>
            <a:prstDash val="solid"/>
            <a:tailEnd type="arrow"/>
          </a:ln>
          <a:effectLst/>
        </p:spPr>
      </p:cxnSp>
      <p:sp>
        <p:nvSpPr>
          <p:cNvPr id="46" name="Rectangle 45"/>
          <p:cNvSpPr/>
          <p:nvPr/>
        </p:nvSpPr>
        <p:spPr>
          <a:xfrm>
            <a:off x="5129213" y="2428875"/>
            <a:ext cx="857250" cy="342900"/>
          </a:xfrm>
          <a:prstGeom prst="rect">
            <a:avLst/>
          </a:prstGeom>
          <a:solidFill>
            <a:sysClr val="window" lastClr="FFFFFF"/>
          </a:solidFill>
          <a:ln w="19050" cap="rnd" cmpd="sng" algn="ctr">
            <a:solidFill>
              <a:sysClr val="windowText" lastClr="000000"/>
            </a:solidFill>
            <a:prstDash val="solid"/>
          </a:ln>
          <a:effectLst/>
        </p:spPr>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Century Gothic"/>
              <a:ea typeface="+mn-ea"/>
              <a:cs typeface="+mn-cs"/>
            </a:endParaRPr>
          </a:p>
        </p:txBody>
      </p:sp>
      <p:sp>
        <p:nvSpPr>
          <p:cNvPr id="47" name="TextBox 68"/>
          <p:cNvSpPr txBox="1"/>
          <p:nvPr/>
        </p:nvSpPr>
        <p:spPr>
          <a:xfrm>
            <a:off x="5243513" y="2428875"/>
            <a:ext cx="5715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ysClr val="windowText" lastClr="000000"/>
                </a:solidFill>
                <a:effectLst/>
                <a:uLnTx/>
                <a:uFillTx/>
                <a:latin typeface="Century Gothic"/>
                <a:ea typeface="+mn-ea"/>
                <a:cs typeface="+mn-cs"/>
              </a:rPr>
              <a:t>IT3</a:t>
            </a:r>
            <a:endParaRPr kumimoji="0" lang="en-US" sz="1800" b="0" i="0" u="none" strike="noStrike" kern="1200" cap="none" spc="0" normalizeH="0" baseline="0" noProof="0" dirty="0">
              <a:ln>
                <a:noFill/>
              </a:ln>
              <a:solidFill>
                <a:sysClr val="windowText" lastClr="000000"/>
              </a:solidFill>
              <a:effectLst/>
              <a:uLnTx/>
              <a:uFillTx/>
              <a:latin typeface="Century Gothic"/>
              <a:ea typeface="+mn-ea"/>
              <a:cs typeface="+mn-cs"/>
            </a:endParaRPr>
          </a:p>
        </p:txBody>
      </p:sp>
      <p:cxnSp>
        <p:nvCxnSpPr>
          <p:cNvPr id="48" name="Straight Arrow Connector 47"/>
          <p:cNvCxnSpPr>
            <a:stCxn id="34" idx="1"/>
            <a:endCxn id="46" idx="3"/>
          </p:cNvCxnSpPr>
          <p:nvPr/>
        </p:nvCxnSpPr>
        <p:spPr>
          <a:xfrm flipH="1">
            <a:off x="5986463" y="2600325"/>
            <a:ext cx="914400" cy="0"/>
          </a:xfrm>
          <a:prstGeom prst="straightConnector1">
            <a:avLst/>
          </a:prstGeom>
          <a:noFill/>
          <a:ln w="9525" cap="rnd" cmpd="sng" algn="ctr">
            <a:solidFill>
              <a:sysClr val="windowText" lastClr="000000"/>
            </a:solidFill>
            <a:prstDash val="solid"/>
            <a:tailEnd type="arrow"/>
          </a:ln>
          <a:effectLst/>
        </p:spPr>
      </p:cxnSp>
      <p:sp>
        <p:nvSpPr>
          <p:cNvPr id="49" name="Rectangle 48"/>
          <p:cNvSpPr/>
          <p:nvPr/>
        </p:nvSpPr>
        <p:spPr>
          <a:xfrm>
            <a:off x="899592" y="-92546"/>
            <a:ext cx="7772129" cy="646331"/>
          </a:xfrm>
          <a:prstGeom prst="rect">
            <a:avLst/>
          </a:prstGeom>
        </p:spPr>
        <p:txBody>
          <a:bodyPr anchor="ctr">
            <a:noAutofit/>
          </a:bodyPr>
          <a:lstStyle/>
          <a:p>
            <a:pPr algn="ctr">
              <a:spcBef>
                <a:spcPct val="0"/>
              </a:spcBef>
            </a:pPr>
            <a:r>
              <a:rPr lang="en-IN" sz="36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 </a:t>
            </a:r>
            <a:r>
              <a:rPr lang="en-IN" sz="36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Testing Scenario in Execution Phase</a:t>
            </a:r>
          </a:p>
        </p:txBody>
      </p:sp>
    </p:spTree>
    <p:extLst>
      <p:ext uri="{BB962C8B-B14F-4D97-AF65-F5344CB8AC3E}">
        <p14:creationId xmlns:p14="http://schemas.microsoft.com/office/powerpoint/2010/main" val="1208338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3692"/>
            <a:ext cx="7890080" cy="857250"/>
          </a:xfrm>
        </p:spPr>
        <p:txBody>
          <a:bodyPr anchor="ctr">
            <a:noAutofit/>
          </a:bodyPr>
          <a:lstStyle/>
          <a:p>
            <a:r>
              <a:rPr lang="en-IN" dirty="0"/>
              <a:t>Testing Scenario in Execution Phase </a:t>
            </a:r>
            <a:r>
              <a:rPr lang="en-IN" sz="2800" dirty="0" smtClean="0"/>
              <a:t>cont..</a:t>
            </a:r>
            <a:endParaRPr lang="en-US" sz="2800" dirty="0"/>
          </a:p>
        </p:txBody>
      </p:sp>
      <p:sp>
        <p:nvSpPr>
          <p:cNvPr id="3" name="Content Placeholder 2"/>
          <p:cNvSpPr>
            <a:spLocks noGrp="1"/>
          </p:cNvSpPr>
          <p:nvPr>
            <p:ph idx="1"/>
          </p:nvPr>
        </p:nvSpPr>
        <p:spPr>
          <a:xfrm>
            <a:off x="971600" y="1033264"/>
            <a:ext cx="8172400" cy="3842742"/>
          </a:xfrm>
        </p:spPr>
        <p:txBody>
          <a:bodyPr>
            <a:noAutofit/>
          </a:bodyPr>
          <a:lstStyle/>
          <a:p>
            <a:pPr algn="just"/>
            <a:r>
              <a:rPr lang="en-US" sz="2400" dirty="0"/>
              <a:t>After receiving input from the pre-execution phase, the execution phase </a:t>
            </a:r>
            <a:r>
              <a:rPr lang="en-US" sz="2400" dirty="0" smtClean="0"/>
              <a:t>starts.</a:t>
            </a:r>
            <a:endParaRPr lang="en-US" sz="2400" dirty="0"/>
          </a:p>
          <a:p>
            <a:pPr algn="just"/>
            <a:r>
              <a:rPr lang="en-US" sz="2400" dirty="0"/>
              <a:t>PBL is analyzed by the PO(product owner) and the effort estimation is done for selecting the user stories for SBL1 and SBL2. SBL1 and SBL2 are executed in sprint S1 and S2 respectively. </a:t>
            </a:r>
          </a:p>
          <a:p>
            <a:pPr algn="just"/>
            <a:r>
              <a:rPr lang="en-US" sz="2400" dirty="0"/>
              <a:t>In S1 the tester performs unit testing with TDD or white box testing, functional testing or black-box testing, regression testing, integration testing among dependent user stories, and many more depending on the requirements of customer.</a:t>
            </a:r>
          </a:p>
          <a:p>
            <a:pPr algn="just"/>
            <a:endParaRPr lang="en-US" sz="2400" dirty="0"/>
          </a:p>
        </p:txBody>
      </p:sp>
    </p:spTree>
    <p:extLst>
      <p:ext uri="{BB962C8B-B14F-4D97-AF65-F5344CB8AC3E}">
        <p14:creationId xmlns:p14="http://schemas.microsoft.com/office/powerpoint/2010/main" val="6263259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51470"/>
            <a:ext cx="7962088" cy="857250"/>
          </a:xfrm>
        </p:spPr>
        <p:txBody>
          <a:bodyPr anchor="ctr">
            <a:noAutofit/>
          </a:bodyPr>
          <a:lstStyle/>
          <a:p>
            <a:r>
              <a:rPr lang="en-IN" dirty="0"/>
              <a:t>Testing Scenario in Execution Phase </a:t>
            </a:r>
            <a:r>
              <a:rPr lang="en-IN" sz="2800" dirty="0"/>
              <a:t>cont..</a:t>
            </a:r>
            <a:endParaRPr lang="en-US" dirty="0"/>
          </a:p>
        </p:txBody>
      </p:sp>
      <p:sp>
        <p:nvSpPr>
          <p:cNvPr id="3" name="Content Placeholder 2"/>
          <p:cNvSpPr>
            <a:spLocks noGrp="1"/>
          </p:cNvSpPr>
          <p:nvPr>
            <p:ph idx="1"/>
          </p:nvPr>
        </p:nvSpPr>
        <p:spPr>
          <a:xfrm>
            <a:off x="902119" y="1059582"/>
            <a:ext cx="8229600" cy="3394472"/>
          </a:xfrm>
        </p:spPr>
        <p:txBody>
          <a:bodyPr>
            <a:noAutofit/>
          </a:bodyPr>
          <a:lstStyle/>
          <a:p>
            <a:pPr algn="just"/>
            <a:r>
              <a:rPr lang="en-US" dirty="0"/>
              <a:t>The output of S1 is an integrated set of user stories, IT1 with regression test suite during  W1 duration. </a:t>
            </a:r>
          </a:p>
          <a:p>
            <a:pPr algn="just"/>
            <a:endParaRPr lang="en-US" dirty="0"/>
          </a:p>
          <a:p>
            <a:pPr algn="just"/>
            <a:r>
              <a:rPr lang="en-US" dirty="0"/>
              <a:t>Similarly , in sprint S2, the same types of testing are performed--- an integrated set of user stories IT2 with regression test suite during  W2 duration.</a:t>
            </a:r>
          </a:p>
          <a:p>
            <a:pPr algn="just"/>
            <a:endParaRPr lang="en-US" dirty="0"/>
          </a:p>
        </p:txBody>
      </p:sp>
    </p:spTree>
    <p:extLst>
      <p:ext uri="{BB962C8B-B14F-4D97-AF65-F5344CB8AC3E}">
        <p14:creationId xmlns:p14="http://schemas.microsoft.com/office/powerpoint/2010/main" val="27285849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20538"/>
            <a:ext cx="7962088" cy="857250"/>
          </a:xfrm>
        </p:spPr>
        <p:txBody>
          <a:bodyPr anchor="ctr">
            <a:noAutofit/>
          </a:bodyPr>
          <a:lstStyle/>
          <a:p>
            <a:r>
              <a:rPr lang="en-IN" dirty="0"/>
              <a:t>Testing Scenario in Execution Phase </a:t>
            </a:r>
            <a:r>
              <a:rPr lang="en-IN" sz="2800" dirty="0"/>
              <a:t>cont..</a:t>
            </a:r>
            <a:endParaRPr lang="en-US" dirty="0"/>
          </a:p>
        </p:txBody>
      </p:sp>
      <p:sp>
        <p:nvSpPr>
          <p:cNvPr id="3" name="Content Placeholder 2"/>
          <p:cNvSpPr>
            <a:spLocks noGrp="1"/>
          </p:cNvSpPr>
          <p:nvPr>
            <p:ph idx="1"/>
          </p:nvPr>
        </p:nvSpPr>
        <p:spPr>
          <a:xfrm>
            <a:off x="971600" y="1059582"/>
            <a:ext cx="8172400" cy="3600450"/>
          </a:xfrm>
        </p:spPr>
        <p:txBody>
          <a:bodyPr>
            <a:noAutofit/>
          </a:bodyPr>
          <a:lstStyle/>
          <a:p>
            <a:pPr algn="just"/>
            <a:r>
              <a:rPr lang="en-US" dirty="0"/>
              <a:t>Further, these integrated set of user stories IT1 and IT2 are considered user stories In SBL3.</a:t>
            </a:r>
          </a:p>
          <a:p>
            <a:pPr algn="just"/>
            <a:r>
              <a:rPr lang="en-US" dirty="0"/>
              <a:t>Further, there may be other user stories which need to be developed in W3 duration which are newly added features in the maintenance time of the product.</a:t>
            </a:r>
          </a:p>
          <a:p>
            <a:pPr algn="just"/>
            <a:r>
              <a:rPr lang="en-US" dirty="0"/>
              <a:t>SBL3 is input for the post-execution </a:t>
            </a:r>
            <a:r>
              <a:rPr lang="en-US" dirty="0" smtClean="0"/>
              <a:t>phase.</a:t>
            </a:r>
            <a:endParaRPr lang="en-US" dirty="0"/>
          </a:p>
          <a:p>
            <a:pPr algn="just"/>
            <a:endParaRPr lang="en-US" dirty="0"/>
          </a:p>
        </p:txBody>
      </p:sp>
    </p:spTree>
    <p:extLst>
      <p:ext uri="{BB962C8B-B14F-4D97-AF65-F5344CB8AC3E}">
        <p14:creationId xmlns:p14="http://schemas.microsoft.com/office/powerpoint/2010/main" val="6397580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4294967295"/>
          </p:nvPr>
        </p:nvSpPr>
        <p:spPr bwMode="auto">
          <a:xfrm>
            <a:off x="7764463" y="221456"/>
            <a:ext cx="628650" cy="5762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itchFamily="18" charset="2"/>
              <a:buChar char=""/>
              <a:defRPr sz="2000">
                <a:solidFill>
                  <a:schemeClr val="tx1"/>
                </a:solidFill>
                <a:latin typeface="Century Gothic" pitchFamily="34" charset="0"/>
              </a:defRPr>
            </a:lvl1pPr>
            <a:lvl2pPr marL="742950" indent="-285750">
              <a:spcBef>
                <a:spcPts val="1000"/>
              </a:spcBef>
              <a:buClr>
                <a:schemeClr val="accent1"/>
              </a:buClr>
              <a:buSzPct val="80000"/>
              <a:buFont typeface="Wingdings 3" pitchFamily="18" charset="2"/>
              <a:buChar char=""/>
              <a:defRPr>
                <a:solidFill>
                  <a:schemeClr val="tx1"/>
                </a:solidFill>
                <a:latin typeface="Century Gothic" pitchFamily="34" charset="0"/>
              </a:defRPr>
            </a:lvl2pPr>
            <a:lvl3pPr marL="1143000" indent="-228600">
              <a:spcBef>
                <a:spcPts val="1000"/>
              </a:spcBef>
              <a:buClr>
                <a:schemeClr val="accent1"/>
              </a:buClr>
              <a:buSzPct val="80000"/>
              <a:buFont typeface="Wingdings 3" pitchFamily="18" charset="2"/>
              <a:buChar char=""/>
              <a:defRPr sz="1600">
                <a:solidFill>
                  <a:schemeClr val="tx1"/>
                </a:solidFill>
                <a:latin typeface="Century Gothic" pitchFamily="34" charset="0"/>
              </a:defRPr>
            </a:lvl3pPr>
            <a:lvl4pPr marL="1600200" indent="-228600">
              <a:spcBef>
                <a:spcPts val="1000"/>
              </a:spcBef>
              <a:buClr>
                <a:schemeClr val="accent1"/>
              </a:buClr>
              <a:buSzPct val="80000"/>
              <a:buFont typeface="Wingdings 3" pitchFamily="18" charset="2"/>
              <a:buChar char=""/>
              <a:defRPr sz="1400">
                <a:solidFill>
                  <a:schemeClr val="tx1"/>
                </a:solidFill>
                <a:latin typeface="Century Gothic" pitchFamily="34" charset="0"/>
              </a:defRPr>
            </a:lvl4pPr>
            <a:lvl5pPr marL="2057400" indent="-228600">
              <a:spcBef>
                <a:spcPts val="1000"/>
              </a:spcBef>
              <a:buClr>
                <a:schemeClr val="accent1"/>
              </a:buClr>
              <a:buSzPct val="80000"/>
              <a:buFont typeface="Wingdings 3" pitchFamily="18" charset="2"/>
              <a:buChar char=""/>
              <a:defRPr sz="1400">
                <a:solidFill>
                  <a:schemeClr val="tx1"/>
                </a:solidFill>
                <a:latin typeface="Century Gothic" pitchFamily="34" charset="0"/>
              </a:defRPr>
            </a:lvl5pPr>
            <a:lvl6pPr marL="2514600" indent="-228600" eaLnBrk="0" fontAlgn="base" hangingPunct="0">
              <a:spcBef>
                <a:spcPts val="1000"/>
              </a:spcBef>
              <a:spcAft>
                <a:spcPct val="0"/>
              </a:spcAft>
              <a:buClr>
                <a:schemeClr val="accent1"/>
              </a:buClr>
              <a:buSzPct val="80000"/>
              <a:buFont typeface="Wingdings 3" pitchFamily="18" charset="2"/>
              <a:buChar char=""/>
              <a:defRPr sz="1400">
                <a:solidFill>
                  <a:schemeClr val="tx1"/>
                </a:solidFill>
                <a:latin typeface="Century Gothic" pitchFamily="34" charset="0"/>
              </a:defRPr>
            </a:lvl6pPr>
            <a:lvl7pPr marL="2971800" indent="-228600" eaLnBrk="0" fontAlgn="base" hangingPunct="0">
              <a:spcBef>
                <a:spcPts val="1000"/>
              </a:spcBef>
              <a:spcAft>
                <a:spcPct val="0"/>
              </a:spcAft>
              <a:buClr>
                <a:schemeClr val="accent1"/>
              </a:buClr>
              <a:buSzPct val="80000"/>
              <a:buFont typeface="Wingdings 3" pitchFamily="18" charset="2"/>
              <a:buChar char=""/>
              <a:defRPr sz="1400">
                <a:solidFill>
                  <a:schemeClr val="tx1"/>
                </a:solidFill>
                <a:latin typeface="Century Gothic" pitchFamily="34" charset="0"/>
              </a:defRPr>
            </a:lvl7pPr>
            <a:lvl8pPr marL="3429000" indent="-228600" eaLnBrk="0" fontAlgn="base" hangingPunct="0">
              <a:spcBef>
                <a:spcPts val="1000"/>
              </a:spcBef>
              <a:spcAft>
                <a:spcPct val="0"/>
              </a:spcAft>
              <a:buClr>
                <a:schemeClr val="accent1"/>
              </a:buClr>
              <a:buSzPct val="80000"/>
              <a:buFont typeface="Wingdings 3" pitchFamily="18" charset="2"/>
              <a:buChar char=""/>
              <a:defRPr sz="1400">
                <a:solidFill>
                  <a:schemeClr val="tx1"/>
                </a:solidFill>
                <a:latin typeface="Century Gothic" pitchFamily="34" charset="0"/>
              </a:defRPr>
            </a:lvl8pPr>
            <a:lvl9pPr marL="3886200" indent="-228600" eaLnBrk="0" fontAlgn="base" hangingPunct="0">
              <a:spcBef>
                <a:spcPts val="1000"/>
              </a:spcBef>
              <a:spcAft>
                <a:spcPct val="0"/>
              </a:spcAft>
              <a:buClr>
                <a:schemeClr val="accent1"/>
              </a:buClr>
              <a:buSzPct val="80000"/>
              <a:buFont typeface="Wingdings 3" pitchFamily="18" charset="2"/>
              <a:buChar char=""/>
              <a:defRPr sz="1400">
                <a:solidFill>
                  <a:schemeClr val="tx1"/>
                </a:solidFill>
                <a:latin typeface="Century Gothic" pitchFamily="34" charset="0"/>
              </a:defRPr>
            </a:lvl9pPr>
          </a:lstStyle>
          <a:p>
            <a:pPr>
              <a:spcBef>
                <a:spcPct val="0"/>
              </a:spcBef>
              <a:buClrTx/>
              <a:buSzTx/>
              <a:buFontTx/>
              <a:buNone/>
            </a:pPr>
            <a:r>
              <a:rPr lang="en-US" altLang="en-US" sz="2800" dirty="0" smtClean="0">
                <a:solidFill>
                  <a:srgbClr val="FFFFFF"/>
                </a:solidFill>
                <a:latin typeface="Arial" charset="0"/>
              </a:rPr>
              <a:t>13</a:t>
            </a:r>
          </a:p>
        </p:txBody>
      </p:sp>
      <p:sp>
        <p:nvSpPr>
          <p:cNvPr id="4" name="Rectangle 3"/>
          <p:cNvSpPr/>
          <p:nvPr/>
        </p:nvSpPr>
        <p:spPr>
          <a:xfrm>
            <a:off x="1797924" y="2085975"/>
            <a:ext cx="745253" cy="1252004"/>
          </a:xfrm>
          <a:prstGeom prst="rect">
            <a:avLst/>
          </a:prstGeom>
          <a:solidFill>
            <a:sysClr val="window" lastClr="FFFFFF"/>
          </a:solidFill>
          <a:ln w="19050" cap="rnd" cmpd="sng" algn="ctr">
            <a:solidFill>
              <a:sysClr val="windowText" lastClr="000000"/>
            </a:solidFill>
            <a:prstDash val="solid"/>
          </a:ln>
          <a:effectLst/>
        </p:spPr>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Century Gothic"/>
              <a:ea typeface="+mn-ea"/>
              <a:cs typeface="+mn-cs"/>
            </a:endParaRPr>
          </a:p>
        </p:txBody>
      </p:sp>
      <p:sp>
        <p:nvSpPr>
          <p:cNvPr id="5" name="TextBox 2"/>
          <p:cNvSpPr txBox="1"/>
          <p:nvPr/>
        </p:nvSpPr>
        <p:spPr>
          <a:xfrm>
            <a:off x="1912753" y="2067694"/>
            <a:ext cx="573272"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smtClean="0">
                <a:ln>
                  <a:noFill/>
                </a:ln>
                <a:solidFill>
                  <a:sysClr val="windowText" lastClr="000000"/>
                </a:solidFill>
                <a:effectLst/>
                <a:uLnTx/>
                <a:uFillTx/>
                <a:latin typeface="Century Gothic"/>
                <a:ea typeface="+mn-ea"/>
                <a:cs typeface="+mn-cs"/>
              </a:rPr>
              <a:t>SBL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ysClr val="windowText" lastClr="000000"/>
                </a:solidFill>
                <a:effectLst/>
                <a:uLnTx/>
                <a:uFillTx/>
                <a:latin typeface="Century Gothic"/>
                <a:ea typeface="+mn-ea"/>
                <a:cs typeface="+mn-cs"/>
              </a:rPr>
              <a:t>IT1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ysClr val="windowText" lastClr="000000"/>
                </a:solidFill>
                <a:effectLst/>
                <a:uLnTx/>
                <a:uFillTx/>
                <a:latin typeface="Century Gothic"/>
                <a:ea typeface="+mn-ea"/>
                <a:cs typeface="+mn-cs"/>
              </a:rPr>
              <a:t>IT2</a:t>
            </a:r>
            <a:endParaRPr kumimoji="0" lang="en-US" sz="1800" b="0" i="0" u="none" strike="noStrike" kern="1200" cap="none" spc="0" normalizeH="0" baseline="0" noProof="0" dirty="0">
              <a:ln>
                <a:noFill/>
              </a:ln>
              <a:solidFill>
                <a:sysClr val="windowText" lastClr="000000"/>
              </a:solidFill>
              <a:effectLst/>
              <a:uLnTx/>
              <a:uFillTx/>
              <a:latin typeface="Century Gothic"/>
              <a:ea typeface="+mn-ea"/>
              <a:cs typeface="+mn-cs"/>
            </a:endParaRPr>
          </a:p>
        </p:txBody>
      </p:sp>
      <p:cxnSp>
        <p:nvCxnSpPr>
          <p:cNvPr id="6" name="Straight Arrow Connector 5"/>
          <p:cNvCxnSpPr>
            <a:stCxn id="4" idx="3"/>
          </p:cNvCxnSpPr>
          <p:nvPr/>
        </p:nvCxnSpPr>
        <p:spPr>
          <a:xfrm flipV="1">
            <a:off x="2543175" y="2600327"/>
            <a:ext cx="914400" cy="111652"/>
          </a:xfrm>
          <a:prstGeom prst="straightConnector1">
            <a:avLst/>
          </a:prstGeom>
          <a:noFill/>
          <a:ln w="9525" cap="rnd" cmpd="sng" algn="ctr">
            <a:solidFill>
              <a:sysClr val="windowText" lastClr="000000"/>
            </a:solidFill>
            <a:prstDash val="solid"/>
            <a:tailEnd type="arrow"/>
          </a:ln>
          <a:effectLst/>
        </p:spPr>
      </p:cxnSp>
      <p:sp>
        <p:nvSpPr>
          <p:cNvPr id="7" name="Rectangle 6"/>
          <p:cNvSpPr/>
          <p:nvPr/>
        </p:nvSpPr>
        <p:spPr>
          <a:xfrm>
            <a:off x="3502855" y="1400175"/>
            <a:ext cx="3840920" cy="2851785"/>
          </a:xfrm>
          <a:prstGeom prst="rect">
            <a:avLst/>
          </a:prstGeom>
          <a:solidFill>
            <a:sysClr val="window" lastClr="FFFFFF"/>
          </a:solidFill>
          <a:ln w="19050" cap="rnd" cmpd="sng" algn="ctr">
            <a:solidFill>
              <a:sysClr val="windowText" lastClr="000000"/>
            </a:solidFill>
            <a:prstDash val="solid"/>
          </a:ln>
          <a:effectLst/>
        </p:spPr>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Century Gothic"/>
              <a:ea typeface="+mn-ea"/>
              <a:cs typeface="+mn-cs"/>
            </a:endParaRPr>
          </a:p>
        </p:txBody>
      </p:sp>
      <p:sp>
        <p:nvSpPr>
          <p:cNvPr id="8" name="TextBox 6"/>
          <p:cNvSpPr txBox="1"/>
          <p:nvPr/>
        </p:nvSpPr>
        <p:spPr>
          <a:xfrm>
            <a:off x="3828878" y="1419622"/>
            <a:ext cx="3266408" cy="28623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ysClr val="windowText" lastClr="000000"/>
                </a:solidFill>
                <a:effectLst/>
                <a:uLnTx/>
                <a:uFillTx/>
                <a:latin typeface="Century Gothic"/>
                <a:ea typeface="+mn-ea"/>
                <a:cs typeface="+mn-cs"/>
              </a:rPr>
              <a:t> </a:t>
            </a:r>
            <a:r>
              <a:rPr kumimoji="0" lang="en-US" sz="1800" b="0" i="0" u="none" strike="noStrike" kern="1200" cap="none" spc="0" normalizeH="0" baseline="0" noProof="0" dirty="0" smtClean="0">
                <a:ln>
                  <a:noFill/>
                </a:ln>
                <a:solidFill>
                  <a:sysClr val="windowText" lastClr="000000"/>
                </a:solidFill>
                <a:effectLst/>
                <a:uLnTx/>
                <a:uFillTx/>
                <a:latin typeface="Century Gothic"/>
                <a:ea typeface="+mn-ea"/>
                <a:cs typeface="+mn-cs"/>
              </a:rPr>
              <a:t>       Regression Testing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ysClr val="windowText" lastClr="000000"/>
                </a:solidFill>
                <a:effectLst/>
                <a:uLnTx/>
                <a:uFillTx/>
                <a:latin typeface="Century Gothic"/>
                <a:ea typeface="+mn-ea"/>
                <a:cs typeface="+mn-cs"/>
              </a:rPr>
              <a:t> </a:t>
            </a:r>
            <a:r>
              <a:rPr kumimoji="0" lang="en-US" sz="1800" b="0" i="0" u="none" strike="noStrike" kern="1200" cap="none" spc="0" normalizeH="0" baseline="0" noProof="0" dirty="0" smtClean="0">
                <a:ln>
                  <a:noFill/>
                </a:ln>
                <a:solidFill>
                  <a:sysClr val="windowText" lastClr="000000"/>
                </a:solidFill>
                <a:effectLst/>
                <a:uLnTx/>
                <a:uFillTx/>
                <a:latin typeface="Century Gothic"/>
                <a:ea typeface="+mn-ea"/>
                <a:cs typeface="+mn-cs"/>
              </a:rPr>
              <a:t>       Integration Testing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ysClr val="windowText" lastClr="000000"/>
                </a:solidFill>
                <a:effectLst/>
                <a:uLnTx/>
                <a:uFillTx/>
                <a:latin typeface="Century Gothic"/>
                <a:ea typeface="+mn-ea"/>
                <a:cs typeface="+mn-cs"/>
              </a:rPr>
              <a:t> </a:t>
            </a:r>
            <a:r>
              <a:rPr kumimoji="0" lang="en-US" sz="1800" b="0" i="0" u="none" strike="noStrike" kern="1200" cap="none" spc="0" normalizeH="0" baseline="0" noProof="0" dirty="0" smtClean="0">
                <a:ln>
                  <a:noFill/>
                </a:ln>
                <a:solidFill>
                  <a:sysClr val="windowText" lastClr="000000"/>
                </a:solidFill>
                <a:effectLst/>
                <a:uLnTx/>
                <a:uFillTx/>
                <a:latin typeface="Century Gothic"/>
                <a:ea typeface="+mn-ea"/>
                <a:cs typeface="+mn-cs"/>
              </a:rPr>
              <a:t>       System Testing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ysClr val="windowText" lastClr="000000"/>
                </a:solidFill>
                <a:effectLst/>
                <a:uLnTx/>
                <a:uFillTx/>
                <a:latin typeface="Century Gothic"/>
                <a:ea typeface="+mn-ea"/>
                <a:cs typeface="+mn-cs"/>
              </a:rPr>
              <a:t> </a:t>
            </a:r>
            <a:r>
              <a:rPr kumimoji="0" lang="en-US" sz="1800" b="0" i="0" u="none" strike="noStrike" kern="1200" cap="none" spc="0" normalizeH="0" baseline="0" noProof="0" dirty="0" smtClean="0">
                <a:ln>
                  <a:noFill/>
                </a:ln>
                <a:solidFill>
                  <a:sysClr val="windowText" lastClr="000000"/>
                </a:solidFill>
                <a:effectLst/>
                <a:uLnTx/>
                <a:uFillTx/>
                <a:latin typeface="Century Gothic"/>
                <a:ea typeface="+mn-ea"/>
                <a:cs typeface="+mn-cs"/>
              </a:rPr>
              <a:t>       Performance Testing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ysClr val="windowText" lastClr="000000"/>
                </a:solidFill>
                <a:effectLst/>
                <a:uLnTx/>
                <a:uFillTx/>
                <a:latin typeface="Century Gothic"/>
                <a:ea typeface="+mn-ea"/>
                <a:cs typeface="+mn-cs"/>
              </a:rPr>
              <a:t> </a:t>
            </a:r>
            <a:r>
              <a:rPr kumimoji="0" lang="en-US" sz="1800" b="0" i="0" u="none" strike="noStrike" kern="1200" cap="none" spc="0" normalizeH="0" baseline="0" noProof="0" dirty="0" smtClean="0">
                <a:ln>
                  <a:noFill/>
                </a:ln>
                <a:solidFill>
                  <a:sysClr val="windowText" lastClr="000000"/>
                </a:solidFill>
                <a:effectLst/>
                <a:uLnTx/>
                <a:uFillTx/>
                <a:latin typeface="Century Gothic"/>
                <a:ea typeface="+mn-ea"/>
                <a:cs typeface="+mn-cs"/>
              </a:rPr>
              <a:t>       Usability Testing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ysClr val="windowText" lastClr="000000"/>
                </a:solidFill>
                <a:effectLst/>
                <a:uLnTx/>
                <a:uFillTx/>
                <a:latin typeface="Century Gothic"/>
                <a:ea typeface="+mn-ea"/>
                <a:cs typeface="+mn-cs"/>
              </a:rPr>
              <a:t> </a:t>
            </a:r>
            <a:r>
              <a:rPr kumimoji="0" lang="en-US" sz="1800" b="0" i="0" u="none" strike="noStrike" kern="1200" cap="none" spc="0" normalizeH="0" baseline="0" noProof="0" dirty="0" smtClean="0">
                <a:ln>
                  <a:noFill/>
                </a:ln>
                <a:solidFill>
                  <a:sysClr val="windowText" lastClr="000000"/>
                </a:solidFill>
                <a:effectLst/>
                <a:uLnTx/>
                <a:uFillTx/>
                <a:latin typeface="Century Gothic"/>
                <a:ea typeface="+mn-ea"/>
                <a:cs typeface="+mn-cs"/>
              </a:rPr>
              <a:t>       Compatibility Testing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ysClr val="windowText" lastClr="000000"/>
                </a:solidFill>
                <a:effectLst/>
                <a:uLnTx/>
                <a:uFillTx/>
                <a:latin typeface="Century Gothic"/>
                <a:ea typeface="+mn-ea"/>
                <a:cs typeface="+mn-cs"/>
              </a:rPr>
              <a:t> </a:t>
            </a:r>
            <a:r>
              <a:rPr kumimoji="0" lang="en-US" sz="1800" b="0" i="0" u="none" strike="noStrike" kern="1200" cap="none" spc="0" normalizeH="0" baseline="0" noProof="0" dirty="0" smtClean="0">
                <a:ln>
                  <a:noFill/>
                </a:ln>
                <a:solidFill>
                  <a:sysClr val="windowText" lastClr="000000"/>
                </a:solidFill>
                <a:effectLst/>
                <a:uLnTx/>
                <a:uFillTx/>
                <a:latin typeface="Century Gothic"/>
                <a:ea typeface="+mn-ea"/>
                <a:cs typeface="+mn-cs"/>
              </a:rPr>
              <a:t>       Security Testing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ysClr val="windowText" lastClr="000000"/>
                </a:solidFill>
                <a:effectLst/>
                <a:uLnTx/>
                <a:uFillTx/>
                <a:latin typeface="Century Gothic"/>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ysClr val="windowText" lastClr="000000"/>
                </a:solidFill>
                <a:effectLst/>
                <a:uLnTx/>
                <a:uFillTx/>
                <a:latin typeface="Century Gothic"/>
                <a:ea typeface="+mn-ea"/>
                <a:cs typeface="+mn-cs"/>
              </a:rPr>
              <a:t>      (As per the customer Requirement)</a:t>
            </a:r>
            <a:endParaRPr kumimoji="0" lang="en-US" sz="1800" b="0" i="0" u="none" strike="noStrike" kern="1200" cap="none" spc="0" normalizeH="0" baseline="0" noProof="0" dirty="0">
              <a:ln>
                <a:noFill/>
              </a:ln>
              <a:solidFill>
                <a:sysClr val="windowText" lastClr="000000"/>
              </a:solidFill>
              <a:effectLst/>
              <a:uLnTx/>
              <a:uFillTx/>
              <a:latin typeface="Century Gothic"/>
              <a:ea typeface="+mn-ea"/>
              <a:cs typeface="+mn-cs"/>
            </a:endParaRPr>
          </a:p>
        </p:txBody>
      </p:sp>
      <p:sp>
        <p:nvSpPr>
          <p:cNvPr id="9" name="TextBox 7"/>
          <p:cNvSpPr txBox="1"/>
          <p:nvPr/>
        </p:nvSpPr>
        <p:spPr>
          <a:xfrm>
            <a:off x="3502855" y="1571626"/>
            <a:ext cx="57451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ysClr val="windowText" lastClr="000000"/>
                </a:solidFill>
                <a:effectLst/>
                <a:uLnTx/>
                <a:uFillTx/>
                <a:latin typeface="Century Gothic"/>
                <a:ea typeface="+mn-ea"/>
                <a:cs typeface="+mn-cs"/>
              </a:rPr>
              <a:t>W3</a:t>
            </a:r>
            <a:endParaRPr kumimoji="0" lang="en-US" sz="1800" b="0" i="0" u="none" strike="noStrike" kern="1200" cap="none" spc="0" normalizeH="0" baseline="0" noProof="0" dirty="0">
              <a:ln>
                <a:noFill/>
              </a:ln>
              <a:solidFill>
                <a:sysClr val="windowText" lastClr="000000"/>
              </a:solidFill>
              <a:effectLst/>
              <a:uLnTx/>
              <a:uFillTx/>
              <a:latin typeface="Century Gothic"/>
              <a:ea typeface="+mn-ea"/>
              <a:cs typeface="+mn-cs"/>
            </a:endParaRPr>
          </a:p>
        </p:txBody>
      </p:sp>
      <p:sp>
        <p:nvSpPr>
          <p:cNvPr id="10" name="TextBox 8"/>
          <p:cNvSpPr txBox="1"/>
          <p:nvPr/>
        </p:nvSpPr>
        <p:spPr>
          <a:xfrm>
            <a:off x="3000376" y="1521620"/>
            <a:ext cx="45720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ysClr val="windowText" lastClr="000000"/>
                </a:solidFill>
                <a:effectLst/>
                <a:uLnTx/>
                <a:uFillTx/>
                <a:latin typeface="Century Gothic"/>
                <a:ea typeface="+mn-ea"/>
                <a:cs typeface="+mn-cs"/>
              </a:rPr>
              <a:t>S3</a:t>
            </a:r>
            <a:endParaRPr kumimoji="0" lang="en-US" sz="1800" b="0" i="0" u="none" strike="noStrike" kern="1200" cap="none" spc="0" normalizeH="0" baseline="0" noProof="0" dirty="0">
              <a:ln>
                <a:noFill/>
              </a:ln>
              <a:solidFill>
                <a:sysClr val="windowText" lastClr="000000"/>
              </a:solidFill>
              <a:effectLst/>
              <a:uLnTx/>
              <a:uFillTx/>
              <a:latin typeface="Century Gothic"/>
              <a:ea typeface="+mn-ea"/>
              <a:cs typeface="+mn-cs"/>
            </a:endParaRPr>
          </a:p>
        </p:txBody>
      </p:sp>
      <p:sp>
        <p:nvSpPr>
          <p:cNvPr id="11" name="Rectangle 10"/>
          <p:cNvSpPr/>
          <p:nvPr/>
        </p:nvSpPr>
        <p:spPr>
          <a:xfrm>
            <a:off x="1797570" y="3228975"/>
            <a:ext cx="859907" cy="417335"/>
          </a:xfrm>
          <a:prstGeom prst="rect">
            <a:avLst/>
          </a:prstGeom>
          <a:solidFill>
            <a:sysClr val="window" lastClr="FFFFFF"/>
          </a:solidFill>
          <a:ln w="19050" cap="rnd" cmpd="sng" algn="ctr">
            <a:solidFill>
              <a:sysClr val="windowText" lastClr="000000"/>
            </a:solidFill>
            <a:prstDash val="solid"/>
          </a:ln>
          <a:effectLst/>
        </p:spPr>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Century Gothic"/>
              <a:ea typeface="+mn-ea"/>
              <a:cs typeface="+mn-cs"/>
            </a:endParaRPr>
          </a:p>
        </p:txBody>
      </p:sp>
      <p:sp>
        <p:nvSpPr>
          <p:cNvPr id="12" name="TextBox 10"/>
          <p:cNvSpPr txBox="1"/>
          <p:nvPr/>
        </p:nvSpPr>
        <p:spPr>
          <a:xfrm>
            <a:off x="1912753" y="3228975"/>
            <a:ext cx="57327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ysClr val="windowText" lastClr="000000"/>
                </a:solidFill>
                <a:effectLst/>
                <a:uLnTx/>
                <a:uFillTx/>
                <a:latin typeface="Century Gothic"/>
                <a:ea typeface="+mn-ea"/>
                <a:cs typeface="+mn-cs"/>
              </a:rPr>
              <a:t>IT3</a:t>
            </a:r>
            <a:endParaRPr kumimoji="0" lang="en-US" sz="1800" b="0" i="0" u="none" strike="noStrike" kern="1200" cap="none" spc="0" normalizeH="0" baseline="0" noProof="0" dirty="0">
              <a:ln>
                <a:noFill/>
              </a:ln>
              <a:solidFill>
                <a:sysClr val="windowText" lastClr="000000"/>
              </a:solidFill>
              <a:effectLst/>
              <a:uLnTx/>
              <a:uFillTx/>
              <a:latin typeface="Century Gothic"/>
              <a:ea typeface="+mn-ea"/>
              <a:cs typeface="+mn-cs"/>
            </a:endParaRPr>
          </a:p>
        </p:txBody>
      </p:sp>
      <p:sp>
        <p:nvSpPr>
          <p:cNvPr id="13" name="Rectangle 12"/>
          <p:cNvSpPr/>
          <p:nvPr/>
        </p:nvSpPr>
        <p:spPr>
          <a:xfrm>
            <a:off x="971600" y="1"/>
            <a:ext cx="8172400" cy="843558"/>
          </a:xfrm>
          <a:prstGeom prst="rect">
            <a:avLst/>
          </a:prstGeom>
        </p:spPr>
        <p:txBody>
          <a:bodyPr anchor="ctr">
            <a:noAutofit/>
          </a:bodyPr>
          <a:lstStyle/>
          <a:p>
            <a:pPr algn="ctr">
              <a:spcBef>
                <a:spcPct val="0"/>
              </a:spcBef>
            </a:pPr>
            <a:r>
              <a:rPr lang="en-IN" sz="36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Testing Scenario in Post-Execution Phase</a:t>
            </a:r>
          </a:p>
        </p:txBody>
      </p:sp>
    </p:spTree>
    <p:extLst>
      <p:ext uri="{BB962C8B-B14F-4D97-AF65-F5344CB8AC3E}">
        <p14:creationId xmlns:p14="http://schemas.microsoft.com/office/powerpoint/2010/main" val="4018704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05978"/>
            <a:ext cx="8316416" cy="857250"/>
          </a:xfrm>
        </p:spPr>
        <p:txBody>
          <a:bodyPr anchor="ctr">
            <a:noAutofit/>
          </a:bodyPr>
          <a:lstStyle/>
          <a:p>
            <a:r>
              <a:rPr lang="en-IN" sz="3200" dirty="0"/>
              <a:t>Testing Scenario in Post-Execution </a:t>
            </a:r>
            <a:r>
              <a:rPr lang="en-IN" sz="3200" dirty="0" smtClean="0"/>
              <a:t>Phase </a:t>
            </a:r>
            <a:r>
              <a:rPr lang="en-IN" sz="2400" dirty="0"/>
              <a:t>cont..</a:t>
            </a:r>
            <a:r>
              <a:rPr lang="en-IN" sz="3200" dirty="0"/>
              <a:t/>
            </a:r>
            <a:br>
              <a:rPr lang="en-IN" sz="3200" dirty="0"/>
            </a:br>
            <a:endParaRPr lang="en-US" sz="3200" dirty="0"/>
          </a:p>
        </p:txBody>
      </p:sp>
      <p:sp>
        <p:nvSpPr>
          <p:cNvPr id="3" name="Content Placeholder 2"/>
          <p:cNvSpPr>
            <a:spLocks noGrp="1"/>
          </p:cNvSpPr>
          <p:nvPr>
            <p:ph idx="1"/>
          </p:nvPr>
        </p:nvSpPr>
        <p:spPr>
          <a:xfrm>
            <a:off x="914400" y="699542"/>
            <a:ext cx="8229600" cy="4443958"/>
          </a:xfrm>
        </p:spPr>
        <p:txBody>
          <a:bodyPr>
            <a:noAutofit/>
          </a:bodyPr>
          <a:lstStyle/>
          <a:p>
            <a:pPr algn="just"/>
            <a:r>
              <a:rPr lang="en-US" dirty="0"/>
              <a:t>In post-execution phase, user stories are selected from SBL3, based on the priority set by the customer, complexity level, risk level, or any other prioritization factor.</a:t>
            </a:r>
          </a:p>
          <a:p>
            <a:pPr algn="just"/>
            <a:r>
              <a:rPr lang="en-US" dirty="0" smtClean="0"/>
              <a:t>Various </a:t>
            </a:r>
            <a:r>
              <a:rPr lang="en-US" dirty="0"/>
              <a:t>types of testing that are </a:t>
            </a:r>
            <a:r>
              <a:rPr lang="en-US" dirty="0" smtClean="0"/>
              <a:t>performed in </a:t>
            </a:r>
            <a:r>
              <a:rPr lang="en-US" dirty="0"/>
              <a:t>S3 are integration of IT1 and IT2, functional testing, system testing, and regression testing depending on the modification suggested by the customer, if any.</a:t>
            </a:r>
          </a:p>
          <a:p>
            <a:pPr algn="just"/>
            <a:endParaRPr lang="en-US" dirty="0"/>
          </a:p>
        </p:txBody>
      </p:sp>
    </p:spTree>
    <p:extLst>
      <p:ext uri="{BB962C8B-B14F-4D97-AF65-F5344CB8AC3E}">
        <p14:creationId xmlns:p14="http://schemas.microsoft.com/office/powerpoint/2010/main" val="22084419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350" y="31030"/>
            <a:ext cx="8229600" cy="857250"/>
          </a:xfrm>
        </p:spPr>
        <p:txBody>
          <a:bodyPr anchor="ctr">
            <a:noAutofit/>
          </a:bodyPr>
          <a:lstStyle/>
          <a:p>
            <a:r>
              <a:rPr lang="en-IN" sz="3200" dirty="0"/>
              <a:t>Testing Scenario in Post-Execution </a:t>
            </a:r>
            <a:r>
              <a:rPr lang="en-IN" sz="3200" dirty="0" smtClean="0"/>
              <a:t>Phase </a:t>
            </a:r>
            <a:r>
              <a:rPr lang="en-IN" sz="2400" dirty="0"/>
              <a:t>cont..</a:t>
            </a:r>
            <a:endParaRPr lang="en-US" sz="2400" dirty="0"/>
          </a:p>
        </p:txBody>
      </p:sp>
      <p:sp>
        <p:nvSpPr>
          <p:cNvPr id="3" name="Content Placeholder 2"/>
          <p:cNvSpPr>
            <a:spLocks noGrp="1"/>
          </p:cNvSpPr>
          <p:nvPr>
            <p:ph idx="1"/>
          </p:nvPr>
        </p:nvSpPr>
        <p:spPr>
          <a:xfrm>
            <a:off x="1043608" y="915566"/>
            <a:ext cx="8100392" cy="4176464"/>
          </a:xfrm>
        </p:spPr>
        <p:txBody>
          <a:bodyPr>
            <a:noAutofit/>
          </a:bodyPr>
          <a:lstStyle/>
          <a:p>
            <a:pPr algn="just"/>
            <a:r>
              <a:rPr lang="en-US" dirty="0"/>
              <a:t>Other optional testing that may be performed in W3 duration are compatibility testing, security testing, performance testing, usability testing etc.</a:t>
            </a:r>
          </a:p>
          <a:p>
            <a:pPr algn="just"/>
            <a:endParaRPr lang="en-US" dirty="0"/>
          </a:p>
          <a:p>
            <a:pPr algn="just"/>
            <a:r>
              <a:rPr lang="en-US" dirty="0"/>
              <a:t>Finally, a software product is delivered to the customer.</a:t>
            </a:r>
          </a:p>
          <a:p>
            <a:pPr algn="just"/>
            <a:endParaRPr lang="en-US" dirty="0"/>
          </a:p>
        </p:txBody>
      </p:sp>
    </p:spTree>
    <p:extLst>
      <p:ext uri="{BB962C8B-B14F-4D97-AF65-F5344CB8AC3E}">
        <p14:creationId xmlns:p14="http://schemas.microsoft.com/office/powerpoint/2010/main" val="31306689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0"/>
            <a:ext cx="8100392" cy="857250"/>
          </a:xfrm>
        </p:spPr>
        <p:txBody>
          <a:bodyPr anchor="ctr">
            <a:noAutofit/>
          </a:bodyPr>
          <a:lstStyle/>
          <a:p>
            <a:r>
              <a:rPr lang="en-US" dirty="0"/>
              <a:t>Regression testing in Agile</a:t>
            </a:r>
          </a:p>
        </p:txBody>
      </p:sp>
      <p:sp>
        <p:nvSpPr>
          <p:cNvPr id="3" name="Content Placeholder 2"/>
          <p:cNvSpPr>
            <a:spLocks noGrp="1"/>
          </p:cNvSpPr>
          <p:nvPr>
            <p:ph idx="1"/>
          </p:nvPr>
        </p:nvSpPr>
        <p:spPr>
          <a:xfrm>
            <a:off x="971600" y="771550"/>
            <a:ext cx="8172400" cy="4248472"/>
          </a:xfrm>
        </p:spPr>
        <p:txBody>
          <a:bodyPr>
            <a:noAutofit/>
          </a:bodyPr>
          <a:lstStyle/>
          <a:p>
            <a:pPr algn="just"/>
            <a:r>
              <a:rPr lang="en-US" dirty="0"/>
              <a:t>Regression testing in Agile environment is </a:t>
            </a:r>
            <a:r>
              <a:rPr lang="en-US" dirty="0" err="1"/>
              <a:t>practised</a:t>
            </a:r>
            <a:r>
              <a:rPr lang="en-US" dirty="0"/>
              <a:t> under two major categories.</a:t>
            </a:r>
          </a:p>
          <a:p>
            <a:pPr algn="just"/>
            <a:r>
              <a:rPr lang="en-US" b="1" dirty="0"/>
              <a:t>Sprint level regression testing (SLRT): </a:t>
            </a:r>
            <a:r>
              <a:rPr lang="en-US" dirty="0" smtClean="0"/>
              <a:t> Focuses </a:t>
            </a:r>
            <a:r>
              <a:rPr lang="en-US" dirty="0"/>
              <a:t>on testing new functionalities that have been incorporated since </a:t>
            </a:r>
            <a:r>
              <a:rPr lang="en-US" dirty="0" smtClean="0"/>
              <a:t>the last </a:t>
            </a:r>
            <a:r>
              <a:rPr lang="en-US" dirty="0"/>
              <a:t>production release.</a:t>
            </a:r>
          </a:p>
          <a:p>
            <a:pPr algn="just"/>
            <a:r>
              <a:rPr lang="en-US" b="1" dirty="0"/>
              <a:t>End-to-end regression testing(EERT): </a:t>
            </a:r>
            <a:r>
              <a:rPr lang="en-US" dirty="0" smtClean="0"/>
              <a:t>Refers </a:t>
            </a:r>
            <a:r>
              <a:rPr lang="en-US" dirty="0"/>
              <a:t>to the regression testing that incorporates all the fundamental functionalities.</a:t>
            </a:r>
          </a:p>
        </p:txBody>
      </p:sp>
    </p:spTree>
    <p:extLst>
      <p:ext uri="{BB962C8B-B14F-4D97-AF65-F5344CB8AC3E}">
        <p14:creationId xmlns:p14="http://schemas.microsoft.com/office/powerpoint/2010/main" val="25837554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38"/>
            <a:ext cx="7498080" cy="857250"/>
          </a:xfrm>
        </p:spPr>
        <p:txBody>
          <a:bodyPr anchor="ctr">
            <a:noAutofit/>
          </a:bodyPr>
          <a:lstStyle/>
          <a:p>
            <a:r>
              <a:rPr lang="en-US" dirty="0"/>
              <a:t>Regression testing in Agile </a:t>
            </a:r>
            <a:r>
              <a:rPr lang="en-IN" sz="2800" dirty="0"/>
              <a:t>cont..</a:t>
            </a:r>
            <a:endParaRPr lang="en-US" sz="2800" dirty="0"/>
          </a:p>
        </p:txBody>
      </p:sp>
      <p:sp>
        <p:nvSpPr>
          <p:cNvPr id="3" name="Content Placeholder 2"/>
          <p:cNvSpPr>
            <a:spLocks noGrp="1"/>
          </p:cNvSpPr>
          <p:nvPr>
            <p:ph idx="1"/>
          </p:nvPr>
        </p:nvSpPr>
        <p:spPr>
          <a:xfrm>
            <a:off x="1043608" y="1059582"/>
            <a:ext cx="8100392" cy="3600450"/>
          </a:xfrm>
        </p:spPr>
        <p:txBody>
          <a:bodyPr>
            <a:noAutofit/>
          </a:bodyPr>
          <a:lstStyle/>
          <a:p>
            <a:pPr algn="just"/>
            <a:r>
              <a:rPr lang="en-US" dirty="0"/>
              <a:t>Each sprint cycle is followed by a small span of SLRT.</a:t>
            </a:r>
          </a:p>
          <a:p>
            <a:pPr algn="just"/>
            <a:r>
              <a:rPr lang="en-US" dirty="0" smtClean="0"/>
              <a:t>The </a:t>
            </a:r>
            <a:r>
              <a:rPr lang="en-US" dirty="0"/>
              <a:t>completed code goes through further regression cycles but not released into production.</a:t>
            </a:r>
          </a:p>
          <a:p>
            <a:pPr algn="just"/>
            <a:r>
              <a:rPr lang="en-US" dirty="0" smtClean="0"/>
              <a:t>After </a:t>
            </a:r>
            <a:r>
              <a:rPr lang="en-US" dirty="0"/>
              <a:t>few successful sprint cycles-typically 3 to 4 –the application goes through one round of EERT before being released to production.</a:t>
            </a:r>
          </a:p>
          <a:p>
            <a:pPr algn="just"/>
            <a:endParaRPr lang="en-US" dirty="0"/>
          </a:p>
        </p:txBody>
      </p:sp>
    </p:spTree>
    <p:extLst>
      <p:ext uri="{BB962C8B-B14F-4D97-AF65-F5344CB8AC3E}">
        <p14:creationId xmlns:p14="http://schemas.microsoft.com/office/powerpoint/2010/main" val="12697326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4294967295"/>
          </p:nvPr>
        </p:nvSpPr>
        <p:spPr bwMode="auto">
          <a:xfrm>
            <a:off x="7764463" y="221456"/>
            <a:ext cx="628650" cy="5762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itchFamily="18" charset="2"/>
              <a:buChar char=""/>
              <a:defRPr sz="2000">
                <a:solidFill>
                  <a:schemeClr val="tx1"/>
                </a:solidFill>
                <a:latin typeface="Century Gothic" pitchFamily="34" charset="0"/>
              </a:defRPr>
            </a:lvl1pPr>
            <a:lvl2pPr marL="742950" indent="-285750">
              <a:spcBef>
                <a:spcPts val="1000"/>
              </a:spcBef>
              <a:buClr>
                <a:schemeClr val="accent1"/>
              </a:buClr>
              <a:buSzPct val="80000"/>
              <a:buFont typeface="Wingdings 3" pitchFamily="18" charset="2"/>
              <a:buChar char=""/>
              <a:defRPr>
                <a:solidFill>
                  <a:schemeClr val="tx1"/>
                </a:solidFill>
                <a:latin typeface="Century Gothic" pitchFamily="34" charset="0"/>
              </a:defRPr>
            </a:lvl2pPr>
            <a:lvl3pPr marL="1143000" indent="-228600">
              <a:spcBef>
                <a:spcPts val="1000"/>
              </a:spcBef>
              <a:buClr>
                <a:schemeClr val="accent1"/>
              </a:buClr>
              <a:buSzPct val="80000"/>
              <a:buFont typeface="Wingdings 3" pitchFamily="18" charset="2"/>
              <a:buChar char=""/>
              <a:defRPr sz="1600">
                <a:solidFill>
                  <a:schemeClr val="tx1"/>
                </a:solidFill>
                <a:latin typeface="Century Gothic" pitchFamily="34" charset="0"/>
              </a:defRPr>
            </a:lvl3pPr>
            <a:lvl4pPr marL="1600200" indent="-228600">
              <a:spcBef>
                <a:spcPts val="1000"/>
              </a:spcBef>
              <a:buClr>
                <a:schemeClr val="accent1"/>
              </a:buClr>
              <a:buSzPct val="80000"/>
              <a:buFont typeface="Wingdings 3" pitchFamily="18" charset="2"/>
              <a:buChar char=""/>
              <a:defRPr sz="1400">
                <a:solidFill>
                  <a:schemeClr val="tx1"/>
                </a:solidFill>
                <a:latin typeface="Century Gothic" pitchFamily="34" charset="0"/>
              </a:defRPr>
            </a:lvl4pPr>
            <a:lvl5pPr marL="2057400" indent="-228600">
              <a:spcBef>
                <a:spcPts val="1000"/>
              </a:spcBef>
              <a:buClr>
                <a:schemeClr val="accent1"/>
              </a:buClr>
              <a:buSzPct val="80000"/>
              <a:buFont typeface="Wingdings 3" pitchFamily="18" charset="2"/>
              <a:buChar char=""/>
              <a:defRPr sz="1400">
                <a:solidFill>
                  <a:schemeClr val="tx1"/>
                </a:solidFill>
                <a:latin typeface="Century Gothic" pitchFamily="34" charset="0"/>
              </a:defRPr>
            </a:lvl5pPr>
            <a:lvl6pPr marL="2514600" indent="-228600" eaLnBrk="0" fontAlgn="base" hangingPunct="0">
              <a:spcBef>
                <a:spcPts val="1000"/>
              </a:spcBef>
              <a:spcAft>
                <a:spcPct val="0"/>
              </a:spcAft>
              <a:buClr>
                <a:schemeClr val="accent1"/>
              </a:buClr>
              <a:buSzPct val="80000"/>
              <a:buFont typeface="Wingdings 3" pitchFamily="18" charset="2"/>
              <a:buChar char=""/>
              <a:defRPr sz="1400">
                <a:solidFill>
                  <a:schemeClr val="tx1"/>
                </a:solidFill>
                <a:latin typeface="Century Gothic" pitchFamily="34" charset="0"/>
              </a:defRPr>
            </a:lvl6pPr>
            <a:lvl7pPr marL="2971800" indent="-228600" eaLnBrk="0" fontAlgn="base" hangingPunct="0">
              <a:spcBef>
                <a:spcPts val="1000"/>
              </a:spcBef>
              <a:spcAft>
                <a:spcPct val="0"/>
              </a:spcAft>
              <a:buClr>
                <a:schemeClr val="accent1"/>
              </a:buClr>
              <a:buSzPct val="80000"/>
              <a:buFont typeface="Wingdings 3" pitchFamily="18" charset="2"/>
              <a:buChar char=""/>
              <a:defRPr sz="1400">
                <a:solidFill>
                  <a:schemeClr val="tx1"/>
                </a:solidFill>
                <a:latin typeface="Century Gothic" pitchFamily="34" charset="0"/>
              </a:defRPr>
            </a:lvl7pPr>
            <a:lvl8pPr marL="3429000" indent="-228600" eaLnBrk="0" fontAlgn="base" hangingPunct="0">
              <a:spcBef>
                <a:spcPts val="1000"/>
              </a:spcBef>
              <a:spcAft>
                <a:spcPct val="0"/>
              </a:spcAft>
              <a:buClr>
                <a:schemeClr val="accent1"/>
              </a:buClr>
              <a:buSzPct val="80000"/>
              <a:buFont typeface="Wingdings 3" pitchFamily="18" charset="2"/>
              <a:buChar char=""/>
              <a:defRPr sz="1400">
                <a:solidFill>
                  <a:schemeClr val="tx1"/>
                </a:solidFill>
                <a:latin typeface="Century Gothic" pitchFamily="34" charset="0"/>
              </a:defRPr>
            </a:lvl8pPr>
            <a:lvl9pPr marL="3886200" indent="-228600" eaLnBrk="0" fontAlgn="base" hangingPunct="0">
              <a:spcBef>
                <a:spcPts val="1000"/>
              </a:spcBef>
              <a:spcAft>
                <a:spcPct val="0"/>
              </a:spcAft>
              <a:buClr>
                <a:schemeClr val="accent1"/>
              </a:buClr>
              <a:buSzPct val="80000"/>
              <a:buFont typeface="Wingdings 3" pitchFamily="18" charset="2"/>
              <a:buChar char=""/>
              <a:defRPr sz="1400">
                <a:solidFill>
                  <a:schemeClr val="tx1"/>
                </a:solidFill>
                <a:latin typeface="Century Gothic" pitchFamily="34" charset="0"/>
              </a:defRPr>
            </a:lvl9pPr>
          </a:lstStyle>
          <a:p>
            <a:pPr>
              <a:spcBef>
                <a:spcPct val="0"/>
              </a:spcBef>
              <a:buClrTx/>
              <a:buSzTx/>
              <a:buFontTx/>
              <a:buNone/>
            </a:pPr>
            <a:r>
              <a:rPr lang="en-US" altLang="en-US" sz="2800" dirty="0" smtClean="0">
                <a:solidFill>
                  <a:srgbClr val="FFFFFF"/>
                </a:solidFill>
                <a:latin typeface="Arial" charset="0"/>
              </a:rPr>
              <a:t>10</a:t>
            </a:r>
          </a:p>
        </p:txBody>
      </p:sp>
      <p:sp>
        <p:nvSpPr>
          <p:cNvPr id="4" name="Rectangle 3"/>
          <p:cNvSpPr/>
          <p:nvPr/>
        </p:nvSpPr>
        <p:spPr>
          <a:xfrm>
            <a:off x="3771900" y="1114425"/>
            <a:ext cx="1828800" cy="457200"/>
          </a:xfrm>
          <a:prstGeom prst="rect">
            <a:avLst/>
          </a:prstGeom>
          <a:solidFill>
            <a:sysClr val="window" lastClr="FFFFFF"/>
          </a:solidFill>
          <a:ln w="19050" cap="rnd" cmpd="sng" algn="ctr">
            <a:solidFill>
              <a:sysClr val="windowText" lastClr="000000"/>
            </a:solidFill>
            <a:prstDash val="solid"/>
          </a:ln>
          <a:effectLst/>
        </p:spPr>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Century Gothic"/>
              <a:ea typeface="+mn-ea"/>
              <a:cs typeface="+mn-cs"/>
            </a:endParaRPr>
          </a:p>
        </p:txBody>
      </p:sp>
      <p:sp>
        <p:nvSpPr>
          <p:cNvPr id="5" name="TextBox 2"/>
          <p:cNvSpPr txBox="1"/>
          <p:nvPr/>
        </p:nvSpPr>
        <p:spPr>
          <a:xfrm>
            <a:off x="3771900" y="1086877"/>
            <a:ext cx="1828800"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ysClr val="window" lastClr="FFFFFF"/>
                </a:solidFill>
                <a:effectLst/>
                <a:uLnTx/>
                <a:uFillTx/>
                <a:latin typeface="Century Gothic"/>
                <a:ea typeface="+mn-ea"/>
                <a:cs typeface="+mn-cs"/>
              </a:rPr>
              <a:t>       </a:t>
            </a:r>
            <a:r>
              <a:rPr kumimoji="0" lang="en-US" sz="1400" b="0" i="0" u="none" strike="noStrike" kern="1200" cap="none" spc="0" normalizeH="0" baseline="0" noProof="0" dirty="0" smtClean="0">
                <a:ln>
                  <a:noFill/>
                </a:ln>
                <a:solidFill>
                  <a:sysClr val="windowText" lastClr="000000"/>
                </a:solidFill>
                <a:effectLst/>
                <a:uLnTx/>
                <a:uFillTx/>
                <a:latin typeface="Century Gothic"/>
                <a:ea typeface="+mn-ea"/>
                <a:cs typeface="+mn-cs"/>
              </a:rPr>
              <a:t>More</a:t>
            </a:r>
            <a:r>
              <a:rPr kumimoji="0" lang="en-US" sz="1400" b="0" i="0" u="none" strike="noStrike" kern="1200" cap="none" spc="0" normalizeH="0" baseline="0" noProof="0" dirty="0" smtClean="0">
                <a:ln>
                  <a:noFill/>
                </a:ln>
                <a:solidFill>
                  <a:sysClr val="window" lastClr="FFFFFF"/>
                </a:solidFill>
                <a:effectLst/>
                <a:uLnTx/>
                <a:uFillTx/>
                <a:latin typeface="Century Gothic"/>
                <a:ea typeface="+mn-ea"/>
                <a:cs typeface="+mn-cs"/>
              </a:rPr>
              <a:t> c</a:t>
            </a:r>
            <a:r>
              <a:rPr kumimoji="0" lang="en-US" sz="1400" b="0" i="0" u="none" strike="noStrike" kern="1200" cap="none" spc="0" normalizeH="0" baseline="0" noProof="0" dirty="0" smtClean="0">
                <a:ln>
                  <a:noFill/>
                </a:ln>
                <a:solidFill>
                  <a:sysClr val="windowText" lastClr="000000"/>
                </a:solidFill>
                <a:effectLst/>
                <a:uLnTx/>
                <a:uFillTx/>
                <a:latin typeface="Century Gothic"/>
                <a:ea typeface="+mn-ea"/>
                <a:cs typeface="+mn-cs"/>
              </a:rPr>
              <a:t>Interactions</a:t>
            </a:r>
            <a:endParaRPr kumimoji="0" lang="en-US" sz="1400" b="0" i="0" u="none" strike="noStrike" kern="1200" cap="none" spc="0" normalizeH="0" baseline="0" noProof="0" dirty="0">
              <a:ln>
                <a:noFill/>
              </a:ln>
              <a:solidFill>
                <a:sysClr val="windowText" lastClr="000000"/>
              </a:solidFill>
              <a:effectLst/>
              <a:uLnTx/>
              <a:uFillTx/>
              <a:latin typeface="Century Gothic"/>
              <a:ea typeface="+mn-ea"/>
              <a:cs typeface="+mn-cs"/>
            </a:endParaRPr>
          </a:p>
        </p:txBody>
      </p:sp>
      <p:sp>
        <p:nvSpPr>
          <p:cNvPr id="6" name="Rectangle 5"/>
          <p:cNvSpPr/>
          <p:nvPr/>
        </p:nvSpPr>
        <p:spPr>
          <a:xfrm>
            <a:off x="5657850" y="2314575"/>
            <a:ext cx="1485900" cy="457200"/>
          </a:xfrm>
          <a:prstGeom prst="rect">
            <a:avLst/>
          </a:prstGeom>
          <a:solidFill>
            <a:sysClr val="window" lastClr="FFFFFF"/>
          </a:solidFill>
          <a:ln w="19050" cap="rnd" cmpd="sng" algn="ctr">
            <a:solidFill>
              <a:sysClr val="windowText" lastClr="000000"/>
            </a:solidFill>
            <a:prstDash val="solid"/>
          </a:ln>
          <a:effectLst/>
        </p:spPr>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Century Gothic"/>
              <a:ea typeface="+mn-ea"/>
              <a:cs typeface="+mn-cs"/>
            </a:endParaRPr>
          </a:p>
        </p:txBody>
      </p:sp>
      <p:sp>
        <p:nvSpPr>
          <p:cNvPr id="7" name="TextBox 4"/>
          <p:cNvSpPr txBox="1"/>
          <p:nvPr/>
        </p:nvSpPr>
        <p:spPr>
          <a:xfrm>
            <a:off x="5743575" y="2300801"/>
            <a:ext cx="1314450"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ysClr val="windowText" lastClr="000000"/>
                </a:solidFill>
                <a:effectLst/>
                <a:uLnTx/>
                <a:uFillTx/>
                <a:latin typeface="Century Gothic"/>
                <a:ea typeface="+mn-ea"/>
                <a:cs typeface="+mn-cs"/>
              </a:rPr>
              <a:t>    Less Doubts</a:t>
            </a:r>
            <a:endParaRPr kumimoji="0" lang="en-US" sz="1400" b="0" i="0" u="none" strike="noStrike" kern="1200" cap="none" spc="0" normalizeH="0" baseline="0" noProof="0" dirty="0">
              <a:ln>
                <a:noFill/>
              </a:ln>
              <a:solidFill>
                <a:sysClr val="windowText" lastClr="000000"/>
              </a:solidFill>
              <a:effectLst/>
              <a:uLnTx/>
              <a:uFillTx/>
              <a:latin typeface="Century Gothic"/>
              <a:ea typeface="+mn-ea"/>
              <a:cs typeface="+mn-cs"/>
            </a:endParaRPr>
          </a:p>
        </p:txBody>
      </p:sp>
      <p:sp>
        <p:nvSpPr>
          <p:cNvPr id="8" name="Rectangle 7"/>
          <p:cNvSpPr/>
          <p:nvPr/>
        </p:nvSpPr>
        <p:spPr>
          <a:xfrm>
            <a:off x="3886200" y="3571875"/>
            <a:ext cx="1600200" cy="457200"/>
          </a:xfrm>
          <a:prstGeom prst="rect">
            <a:avLst/>
          </a:prstGeom>
          <a:solidFill>
            <a:sysClr val="window" lastClr="FFFFFF"/>
          </a:solidFill>
          <a:ln w="19050" cap="rnd" cmpd="sng" algn="ctr">
            <a:solidFill>
              <a:sysClr val="windowText" lastClr="000000"/>
            </a:solidFill>
            <a:prstDash val="solid"/>
          </a:ln>
          <a:effectLst/>
        </p:spPr>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Century Gothic"/>
              <a:ea typeface="+mn-ea"/>
              <a:cs typeface="+mn-cs"/>
            </a:endParaRPr>
          </a:p>
        </p:txBody>
      </p:sp>
      <p:sp>
        <p:nvSpPr>
          <p:cNvPr id="9" name="TextBox 6"/>
          <p:cNvSpPr txBox="1"/>
          <p:nvPr/>
        </p:nvSpPr>
        <p:spPr>
          <a:xfrm>
            <a:off x="3833330" y="3679031"/>
            <a:ext cx="16002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ysClr val="windowText" lastClr="000000"/>
                </a:solidFill>
                <a:effectLst/>
                <a:uLnTx/>
                <a:uFillTx/>
                <a:latin typeface="Century Gothic"/>
                <a:ea typeface="+mn-ea"/>
                <a:cs typeface="+mn-cs"/>
              </a:rPr>
              <a:t>  More Focus</a:t>
            </a:r>
            <a:endParaRPr kumimoji="0" lang="en-US" sz="1400" b="0" i="0" u="none" strike="noStrike" kern="1200" cap="none" spc="0" normalizeH="0" baseline="0" noProof="0" dirty="0">
              <a:ln>
                <a:noFill/>
              </a:ln>
              <a:solidFill>
                <a:sysClr val="windowText" lastClr="000000"/>
              </a:solidFill>
              <a:effectLst/>
              <a:uLnTx/>
              <a:uFillTx/>
              <a:latin typeface="Century Gothic"/>
              <a:ea typeface="+mn-ea"/>
              <a:cs typeface="+mn-cs"/>
            </a:endParaRPr>
          </a:p>
        </p:txBody>
      </p:sp>
      <p:sp>
        <p:nvSpPr>
          <p:cNvPr id="10" name="Rectangle 9"/>
          <p:cNvSpPr/>
          <p:nvPr/>
        </p:nvSpPr>
        <p:spPr>
          <a:xfrm>
            <a:off x="2000250" y="2314575"/>
            <a:ext cx="1543050" cy="457200"/>
          </a:xfrm>
          <a:prstGeom prst="rect">
            <a:avLst/>
          </a:prstGeom>
          <a:solidFill>
            <a:sysClr val="window" lastClr="FFFFFF"/>
          </a:solidFill>
          <a:ln w="19050" cap="rnd" cmpd="sng" algn="ctr">
            <a:solidFill>
              <a:sysClr val="windowText" lastClr="000000"/>
            </a:solidFill>
            <a:prstDash val="solid"/>
          </a:ln>
          <a:effectLst/>
        </p:spPr>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latin typeface="Century Gothic"/>
              <a:ea typeface="+mn-ea"/>
              <a:cs typeface="+mn-cs"/>
            </a:endParaRPr>
          </a:p>
        </p:txBody>
      </p:sp>
      <p:sp>
        <p:nvSpPr>
          <p:cNvPr id="11" name="TextBox 8"/>
          <p:cNvSpPr txBox="1"/>
          <p:nvPr/>
        </p:nvSpPr>
        <p:spPr>
          <a:xfrm>
            <a:off x="2114550" y="2314576"/>
            <a:ext cx="1314450"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ysClr val="window" lastClr="FFFFFF"/>
                </a:solidFill>
                <a:effectLst/>
                <a:uLnTx/>
                <a:uFillTx/>
                <a:latin typeface="Century Gothic"/>
                <a:ea typeface="+mn-ea"/>
                <a:cs typeface="+mn-cs"/>
              </a:rPr>
              <a:t>    </a:t>
            </a:r>
            <a:r>
              <a:rPr kumimoji="0" lang="en-US" sz="1400" b="0" i="0" u="none" strike="noStrike" kern="1200" cap="none" spc="0" normalizeH="0" baseline="0" noProof="0" dirty="0" smtClean="0">
                <a:ln>
                  <a:noFill/>
                </a:ln>
                <a:solidFill>
                  <a:sysClr val="windowText" lastClr="000000"/>
                </a:solidFill>
                <a:effectLst/>
                <a:uLnTx/>
                <a:uFillTx/>
                <a:latin typeface="Century Gothic"/>
                <a:ea typeface="+mn-ea"/>
                <a:cs typeface="+mn-cs"/>
              </a:rPr>
              <a:t>Less</a:t>
            </a:r>
            <a:r>
              <a:rPr kumimoji="0" lang="en-US" sz="1400" b="0" i="0" u="none" strike="noStrike" kern="1200" cap="none" spc="0" normalizeH="0" baseline="0" noProof="0" dirty="0" smtClean="0">
                <a:ln>
                  <a:noFill/>
                </a:ln>
                <a:solidFill>
                  <a:sysClr val="window" lastClr="FFFFFF"/>
                </a:solidFill>
                <a:effectLst/>
                <a:uLnTx/>
                <a:uFillTx/>
                <a:latin typeface="Century Gothic"/>
                <a:ea typeface="+mn-ea"/>
                <a:cs typeface="+mn-cs"/>
              </a:rPr>
              <a:t> </a:t>
            </a:r>
            <a:r>
              <a:rPr kumimoji="0" lang="en-US" sz="1400" b="0" i="0" u="none" strike="noStrike" kern="1200" cap="none" spc="0" normalizeH="0" baseline="0" noProof="0" dirty="0" smtClean="0">
                <a:ln>
                  <a:noFill/>
                </a:ln>
                <a:solidFill>
                  <a:sysClr val="windowText" lastClr="000000"/>
                </a:solidFill>
                <a:effectLst/>
                <a:uLnTx/>
                <a:uFillTx/>
                <a:latin typeface="Century Gothic"/>
                <a:ea typeface="+mn-ea"/>
                <a:cs typeface="+mn-cs"/>
              </a:rPr>
              <a:t>Defects</a:t>
            </a:r>
            <a:endParaRPr kumimoji="0" lang="en-US" sz="1400" b="0" i="0" u="none" strike="noStrike" kern="1200" cap="none" spc="0" normalizeH="0" baseline="0" noProof="0" dirty="0">
              <a:ln>
                <a:noFill/>
              </a:ln>
              <a:solidFill>
                <a:sysClr val="windowText" lastClr="000000"/>
              </a:solidFill>
              <a:effectLst/>
              <a:uLnTx/>
              <a:uFillTx/>
              <a:latin typeface="Century Gothic"/>
              <a:ea typeface="+mn-ea"/>
              <a:cs typeface="+mn-cs"/>
            </a:endParaRPr>
          </a:p>
        </p:txBody>
      </p:sp>
      <p:cxnSp>
        <p:nvCxnSpPr>
          <p:cNvPr id="12" name="Straight Arrow Connector 11"/>
          <p:cNvCxnSpPr/>
          <p:nvPr/>
        </p:nvCxnSpPr>
        <p:spPr>
          <a:xfrm>
            <a:off x="5600700" y="1285875"/>
            <a:ext cx="857250" cy="1028700"/>
          </a:xfrm>
          <a:prstGeom prst="straightConnector1">
            <a:avLst/>
          </a:prstGeom>
          <a:noFill/>
          <a:ln w="9525" cap="rnd" cmpd="sng" algn="ctr">
            <a:solidFill>
              <a:sysClr val="windowText" lastClr="000000"/>
            </a:solidFill>
            <a:prstDash val="solid"/>
            <a:tailEnd type="arrow"/>
          </a:ln>
          <a:effectLst/>
        </p:spPr>
      </p:cxnSp>
      <p:cxnSp>
        <p:nvCxnSpPr>
          <p:cNvPr id="13" name="Straight Arrow Connector 12"/>
          <p:cNvCxnSpPr>
            <a:stCxn id="6" idx="2"/>
            <a:endCxn id="8" idx="3"/>
          </p:cNvCxnSpPr>
          <p:nvPr/>
        </p:nvCxnSpPr>
        <p:spPr>
          <a:xfrm flipH="1">
            <a:off x="5486400" y="2771775"/>
            <a:ext cx="914400" cy="1028700"/>
          </a:xfrm>
          <a:prstGeom prst="straightConnector1">
            <a:avLst/>
          </a:prstGeom>
          <a:noFill/>
          <a:ln w="9525" cap="rnd" cmpd="sng" algn="ctr">
            <a:solidFill>
              <a:sysClr val="windowText" lastClr="000000"/>
            </a:solidFill>
            <a:prstDash val="solid"/>
            <a:tailEnd type="arrow"/>
          </a:ln>
          <a:effectLst/>
        </p:spPr>
      </p:cxnSp>
      <p:cxnSp>
        <p:nvCxnSpPr>
          <p:cNvPr id="14" name="Straight Arrow Connector 13"/>
          <p:cNvCxnSpPr>
            <a:stCxn id="8" idx="1"/>
            <a:endCxn id="10" idx="2"/>
          </p:cNvCxnSpPr>
          <p:nvPr/>
        </p:nvCxnSpPr>
        <p:spPr>
          <a:xfrm flipH="1" flipV="1">
            <a:off x="2771777" y="2771775"/>
            <a:ext cx="1114425" cy="1028700"/>
          </a:xfrm>
          <a:prstGeom prst="straightConnector1">
            <a:avLst/>
          </a:prstGeom>
          <a:noFill/>
          <a:ln w="9525" cap="rnd" cmpd="sng" algn="ctr">
            <a:solidFill>
              <a:sysClr val="windowText" lastClr="000000"/>
            </a:solidFill>
            <a:prstDash val="solid"/>
            <a:tailEnd type="arrow"/>
          </a:ln>
          <a:effectLst/>
        </p:spPr>
      </p:cxnSp>
      <p:cxnSp>
        <p:nvCxnSpPr>
          <p:cNvPr id="15" name="Straight Arrow Connector 14"/>
          <p:cNvCxnSpPr>
            <a:stCxn id="10" idx="0"/>
            <a:endCxn id="4" idx="1"/>
          </p:cNvCxnSpPr>
          <p:nvPr/>
        </p:nvCxnSpPr>
        <p:spPr>
          <a:xfrm flipV="1">
            <a:off x="2771777" y="1343025"/>
            <a:ext cx="1000125" cy="971550"/>
          </a:xfrm>
          <a:prstGeom prst="straightConnector1">
            <a:avLst/>
          </a:prstGeom>
          <a:noFill/>
          <a:ln w="9525" cap="rnd" cmpd="sng" algn="ctr">
            <a:solidFill>
              <a:sysClr val="windowText" lastClr="000000"/>
            </a:solidFill>
            <a:prstDash val="solid"/>
            <a:tailEnd type="arrow"/>
          </a:ln>
          <a:effectLst/>
        </p:spPr>
      </p:cxnSp>
      <p:sp>
        <p:nvSpPr>
          <p:cNvPr id="16" name="Rectangle 15"/>
          <p:cNvSpPr/>
          <p:nvPr/>
        </p:nvSpPr>
        <p:spPr>
          <a:xfrm>
            <a:off x="1004777" y="195486"/>
            <a:ext cx="7363045" cy="646331"/>
          </a:xfrm>
          <a:prstGeom prst="rect">
            <a:avLst/>
          </a:prstGeom>
        </p:spPr>
        <p:txBody>
          <a:bodyPr anchor="ctr">
            <a:noAutofit/>
          </a:bodyPr>
          <a:lstStyle/>
          <a:p>
            <a:pPr algn="ctr">
              <a:spcBef>
                <a:spcPct val="0"/>
              </a:spcBef>
            </a:pPr>
            <a:r>
              <a:rPr lang="en-IN" sz="36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More is Less Principle</a:t>
            </a:r>
          </a:p>
        </p:txBody>
      </p:sp>
      <p:sp>
        <p:nvSpPr>
          <p:cNvPr id="19" name="TextBox 18"/>
          <p:cNvSpPr txBox="1"/>
          <p:nvPr/>
        </p:nvSpPr>
        <p:spPr>
          <a:xfrm>
            <a:off x="2915816" y="4245936"/>
            <a:ext cx="2691314" cy="369332"/>
          </a:xfrm>
          <a:prstGeom prst="rect">
            <a:avLst/>
          </a:prstGeom>
          <a:noFill/>
        </p:spPr>
        <p:txBody>
          <a:bodyPr wrap="none" rtlCol="0">
            <a:spAutoFit/>
          </a:bodyPr>
          <a:lstStyle/>
          <a:p>
            <a:r>
              <a:rPr lang="en-US" dirty="0" smtClean="0"/>
              <a:t>Fig 1: More is less principle</a:t>
            </a:r>
            <a:endParaRPr lang="en-US" dirty="0"/>
          </a:p>
        </p:txBody>
      </p:sp>
    </p:spTree>
    <p:extLst>
      <p:ext uri="{BB962C8B-B14F-4D97-AF65-F5344CB8AC3E}">
        <p14:creationId xmlns:p14="http://schemas.microsoft.com/office/powerpoint/2010/main" val="32856158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64554"/>
            <a:ext cx="8100392" cy="692696"/>
          </a:xfrm>
        </p:spPr>
        <p:txBody>
          <a:bodyPr anchor="ctr">
            <a:noAutofit/>
          </a:bodyPr>
          <a:lstStyle/>
          <a:p>
            <a:r>
              <a:rPr lang="en-US" dirty="0"/>
              <a:t>Challenges to Agile testing</a:t>
            </a:r>
          </a:p>
        </p:txBody>
      </p:sp>
      <p:sp>
        <p:nvSpPr>
          <p:cNvPr id="3" name="Content Placeholder 2"/>
          <p:cNvSpPr>
            <a:spLocks noGrp="1"/>
          </p:cNvSpPr>
          <p:nvPr>
            <p:ph idx="1"/>
          </p:nvPr>
        </p:nvSpPr>
        <p:spPr>
          <a:xfrm>
            <a:off x="827584" y="339502"/>
            <a:ext cx="8316416" cy="4824536"/>
          </a:xfrm>
        </p:spPr>
        <p:txBody>
          <a:bodyPr>
            <a:noAutofit/>
          </a:bodyPr>
          <a:lstStyle/>
          <a:p>
            <a:pPr algn="just"/>
            <a:r>
              <a:rPr lang="en-US" dirty="0"/>
              <a:t>Frequent changes in agile may have crucial after-effects if necessary steps are not taken, so there is a need to perform regression testing using effective techniques so as to reduce the size of pending backlogs of user stories and the test </a:t>
            </a:r>
            <a:r>
              <a:rPr lang="en-US" dirty="0" smtClean="0"/>
              <a:t>suite.</a:t>
            </a:r>
            <a:endParaRPr lang="en-US" dirty="0"/>
          </a:p>
          <a:p>
            <a:pPr algn="just"/>
            <a:r>
              <a:rPr lang="en-US" dirty="0"/>
              <a:t>The  changes that are introduced later may have several unnoticed effects in the working system. These effects must be controlled in a planned  manner by team members to deliver the </a:t>
            </a:r>
            <a:r>
              <a:rPr lang="en-US" dirty="0" smtClean="0"/>
              <a:t>quality.</a:t>
            </a:r>
            <a:endParaRPr lang="en-US" dirty="0"/>
          </a:p>
        </p:txBody>
      </p:sp>
    </p:spTree>
    <p:extLst>
      <p:ext uri="{BB962C8B-B14F-4D97-AF65-F5344CB8AC3E}">
        <p14:creationId xmlns:p14="http://schemas.microsoft.com/office/powerpoint/2010/main" val="1813112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92546"/>
            <a:ext cx="8100392" cy="857250"/>
          </a:xfrm>
        </p:spPr>
        <p:txBody>
          <a:bodyPr anchor="ctr">
            <a:noAutofit/>
          </a:bodyPr>
          <a:lstStyle/>
          <a:p>
            <a:r>
              <a:rPr lang="en-US" dirty="0"/>
              <a:t>Challenges to Agile testing </a:t>
            </a:r>
            <a:r>
              <a:rPr lang="en-US" sz="2800" dirty="0" smtClean="0"/>
              <a:t>cont..</a:t>
            </a:r>
            <a:endParaRPr lang="en-US" sz="2800" dirty="0"/>
          </a:p>
        </p:txBody>
      </p:sp>
      <p:sp>
        <p:nvSpPr>
          <p:cNvPr id="3" name="Content Placeholder 2"/>
          <p:cNvSpPr>
            <a:spLocks noGrp="1"/>
          </p:cNvSpPr>
          <p:nvPr>
            <p:ph idx="1"/>
          </p:nvPr>
        </p:nvSpPr>
        <p:spPr>
          <a:xfrm>
            <a:off x="914400" y="771550"/>
            <a:ext cx="8229600" cy="3693858"/>
          </a:xfrm>
        </p:spPr>
        <p:txBody>
          <a:bodyPr>
            <a:noAutofit/>
          </a:bodyPr>
          <a:lstStyle/>
          <a:p>
            <a:pPr algn="just"/>
            <a:r>
              <a:rPr lang="en-US" sz="2400" dirty="0"/>
              <a:t>In distributed Agile, testing using pair-programming practice may be cumbersome as the first team member of the pair may be at one location and the second member of the pair may be at different location.</a:t>
            </a:r>
          </a:p>
          <a:p>
            <a:pPr algn="just"/>
            <a:r>
              <a:rPr lang="en-US" sz="2400" dirty="0"/>
              <a:t>In this scenario, other issues also arise, such as language barrier, cultural barrier, and time zone barrier for effective communication among team members of the sprint. So quality may lag in software products.</a:t>
            </a:r>
          </a:p>
          <a:p>
            <a:pPr algn="just"/>
            <a:r>
              <a:rPr lang="en-US" sz="2400" dirty="0"/>
              <a:t>As the number of sprints increases, the test suite size also grows, hence, management of test cases becomes a problem in a distributed environment.</a:t>
            </a:r>
          </a:p>
          <a:p>
            <a:pPr algn="just"/>
            <a:endParaRPr lang="en-US" sz="2400" dirty="0"/>
          </a:p>
        </p:txBody>
      </p:sp>
    </p:spTree>
    <p:extLst>
      <p:ext uri="{BB962C8B-B14F-4D97-AF65-F5344CB8AC3E}">
        <p14:creationId xmlns:p14="http://schemas.microsoft.com/office/powerpoint/2010/main" val="14796486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58316"/>
            <a:ext cx="8172400" cy="857250"/>
          </a:xfrm>
        </p:spPr>
        <p:txBody>
          <a:bodyPr anchor="ctr">
            <a:noAutofit/>
          </a:bodyPr>
          <a:lstStyle/>
          <a:p>
            <a:r>
              <a:rPr lang="en-US" dirty="0"/>
              <a:t>Agile Testing Tool</a:t>
            </a:r>
          </a:p>
        </p:txBody>
      </p:sp>
      <p:sp>
        <p:nvSpPr>
          <p:cNvPr id="3" name="Content Placeholder 2"/>
          <p:cNvSpPr>
            <a:spLocks noGrp="1"/>
          </p:cNvSpPr>
          <p:nvPr>
            <p:ph idx="1"/>
          </p:nvPr>
        </p:nvSpPr>
        <p:spPr>
          <a:xfrm>
            <a:off x="971600" y="1059582"/>
            <a:ext cx="8172400" cy="3600450"/>
          </a:xfrm>
        </p:spPr>
        <p:txBody>
          <a:bodyPr>
            <a:noAutofit/>
          </a:bodyPr>
          <a:lstStyle/>
          <a:p>
            <a:pPr algn="just"/>
            <a:r>
              <a:rPr lang="en-US" dirty="0" err="1"/>
              <a:t>TestRail</a:t>
            </a:r>
            <a:r>
              <a:rPr lang="en-US" dirty="0"/>
              <a:t> – A Modern Agile Testing Tool to Boost Your Software Testing Efforts.</a:t>
            </a:r>
          </a:p>
          <a:p>
            <a:pPr algn="just"/>
            <a:r>
              <a:rPr lang="en-US" dirty="0"/>
              <a:t>Organizes test cases, manages test runs, tracks test results, and measures progress. </a:t>
            </a:r>
          </a:p>
          <a:p>
            <a:pPr algn="just"/>
            <a:r>
              <a:rPr lang="en-US" dirty="0"/>
              <a:t>Helps you meet your quality goals and complete your tests on time. </a:t>
            </a:r>
          </a:p>
        </p:txBody>
      </p:sp>
    </p:spTree>
    <p:extLst>
      <p:ext uri="{BB962C8B-B14F-4D97-AF65-F5344CB8AC3E}">
        <p14:creationId xmlns:p14="http://schemas.microsoft.com/office/powerpoint/2010/main" val="32690365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Critical points for agile testing</a:t>
            </a:r>
          </a:p>
        </p:txBody>
      </p:sp>
      <p:sp>
        <p:nvSpPr>
          <p:cNvPr id="3" name="Content Placeholder 2"/>
          <p:cNvSpPr>
            <a:spLocks noGrp="1"/>
          </p:cNvSpPr>
          <p:nvPr>
            <p:ph idx="1"/>
          </p:nvPr>
        </p:nvSpPr>
        <p:spPr>
          <a:xfrm>
            <a:off x="971600" y="1085850"/>
            <a:ext cx="7962088" cy="4006180"/>
          </a:xfrm>
        </p:spPr>
        <p:txBody>
          <a:bodyPr>
            <a:normAutofit lnSpcReduction="10000"/>
          </a:bodyPr>
          <a:lstStyle/>
          <a:p>
            <a:pPr algn="just"/>
            <a:r>
              <a:rPr lang="en-IN" dirty="0" smtClean="0"/>
              <a:t>Testing </a:t>
            </a:r>
            <a:r>
              <a:rPr lang="en-IN" dirty="0"/>
              <a:t>is very critical from agile perspective. Typically in scrum, there are many changes and test team must be capable of handling huge regression testing cycle </a:t>
            </a:r>
            <a:r>
              <a:rPr lang="en-IN" dirty="0" smtClean="0"/>
              <a:t>as one progresses </a:t>
            </a:r>
            <a:r>
              <a:rPr lang="en-IN" dirty="0"/>
              <a:t>from iteration to </a:t>
            </a:r>
            <a:r>
              <a:rPr lang="en-IN" dirty="0" smtClean="0"/>
              <a:t>iteration. </a:t>
            </a:r>
          </a:p>
          <a:p>
            <a:pPr algn="just"/>
            <a:r>
              <a:rPr lang="en-IN" dirty="0" smtClean="0"/>
              <a:t>Understanding </a:t>
            </a:r>
            <a:r>
              <a:rPr lang="en-IN" dirty="0"/>
              <a:t>of requirements, creation of reusable test cases, integration testing along with regression testing are key factors in </a:t>
            </a:r>
            <a:r>
              <a:rPr lang="en-IN" dirty="0" smtClean="0"/>
              <a:t>successful </a:t>
            </a:r>
            <a:r>
              <a:rPr lang="en-IN" dirty="0"/>
              <a:t>testing .</a:t>
            </a:r>
          </a:p>
        </p:txBody>
      </p:sp>
    </p:spTree>
    <p:extLst>
      <p:ext uri="{BB962C8B-B14F-4D97-AF65-F5344CB8AC3E}">
        <p14:creationId xmlns:p14="http://schemas.microsoft.com/office/powerpoint/2010/main" val="23528545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Critical points for agile testing  </a:t>
            </a:r>
            <a:r>
              <a:rPr lang="en-IN" sz="2800" dirty="0" smtClean="0"/>
              <a:t>cont..</a:t>
            </a:r>
            <a:endParaRPr lang="en-IN" sz="2800" dirty="0"/>
          </a:p>
        </p:txBody>
      </p:sp>
      <p:sp>
        <p:nvSpPr>
          <p:cNvPr id="3" name="Content Placeholder 2"/>
          <p:cNvSpPr>
            <a:spLocks noGrp="1"/>
          </p:cNvSpPr>
          <p:nvPr>
            <p:ph idx="1"/>
          </p:nvPr>
        </p:nvSpPr>
        <p:spPr>
          <a:xfrm>
            <a:off x="1043608" y="1059582"/>
            <a:ext cx="8100392" cy="3600450"/>
          </a:xfrm>
        </p:spPr>
        <p:txBody>
          <a:bodyPr/>
          <a:lstStyle/>
          <a:p>
            <a:pPr algn="just"/>
            <a:r>
              <a:rPr lang="en-IN" dirty="0" smtClean="0"/>
              <a:t>Competencies/Maturity of Agile Development and Test Team</a:t>
            </a:r>
          </a:p>
          <a:p>
            <a:pPr algn="just"/>
            <a:r>
              <a:rPr lang="en-IN" dirty="0" smtClean="0"/>
              <a:t>Development and Test Process Variability</a:t>
            </a:r>
          </a:p>
          <a:p>
            <a:pPr algn="just"/>
            <a:r>
              <a:rPr lang="en-IN" dirty="0" smtClean="0"/>
              <a:t>Change Management and Communication</a:t>
            </a:r>
          </a:p>
          <a:p>
            <a:pPr algn="just"/>
            <a:r>
              <a:rPr lang="en-IN" dirty="0" smtClean="0"/>
              <a:t>Test Process Flexibility</a:t>
            </a:r>
          </a:p>
          <a:p>
            <a:pPr algn="just"/>
            <a:r>
              <a:rPr lang="en-IN" dirty="0" smtClean="0"/>
              <a:t>Focus on Business Objective</a:t>
            </a:r>
          </a:p>
          <a:p>
            <a:pPr algn="just"/>
            <a:r>
              <a:rPr lang="en-IN" dirty="0" smtClean="0"/>
              <a:t>Stakeholder Maturity/Involvement</a:t>
            </a:r>
            <a:endParaRPr lang="en-IN" dirty="0"/>
          </a:p>
        </p:txBody>
      </p:sp>
    </p:spTree>
    <p:extLst>
      <p:ext uri="{BB962C8B-B14F-4D97-AF65-F5344CB8AC3E}">
        <p14:creationId xmlns:p14="http://schemas.microsoft.com/office/powerpoint/2010/main" val="10732952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95486"/>
            <a:ext cx="7498080" cy="1052736"/>
          </a:xfrm>
        </p:spPr>
        <p:txBody>
          <a:bodyPr>
            <a:noAutofit/>
          </a:bodyPr>
          <a:lstStyle/>
          <a:p>
            <a:r>
              <a:rPr lang="en-IN" dirty="0" smtClean="0"/>
              <a:t>Competencies/Maturity </a:t>
            </a:r>
            <a:r>
              <a:rPr lang="en-IN" dirty="0"/>
              <a:t>of Agile Development and Test Team</a:t>
            </a:r>
            <a:br>
              <a:rPr lang="en-IN" dirty="0"/>
            </a:br>
            <a:endParaRPr lang="en-IN" dirty="0"/>
          </a:p>
        </p:txBody>
      </p:sp>
      <p:sp>
        <p:nvSpPr>
          <p:cNvPr id="3" name="Content Placeholder 2"/>
          <p:cNvSpPr>
            <a:spLocks noGrp="1"/>
          </p:cNvSpPr>
          <p:nvPr>
            <p:ph idx="1"/>
          </p:nvPr>
        </p:nvSpPr>
        <p:spPr>
          <a:xfrm>
            <a:off x="1043608" y="1131590"/>
            <a:ext cx="8100392" cy="3960440"/>
          </a:xfrm>
        </p:spPr>
        <p:txBody>
          <a:bodyPr>
            <a:normAutofit/>
          </a:bodyPr>
          <a:lstStyle/>
          <a:p>
            <a:pPr algn="just"/>
            <a:r>
              <a:rPr lang="en-IN" sz="2400" dirty="0" smtClean="0"/>
              <a:t>For </a:t>
            </a:r>
            <a:r>
              <a:rPr lang="en-IN" sz="2400" dirty="0"/>
              <a:t>undertaking agile, one must have the </a:t>
            </a:r>
            <a:r>
              <a:rPr lang="en-IN" sz="2400" dirty="0" smtClean="0"/>
              <a:t>teams</a:t>
            </a:r>
            <a:r>
              <a:rPr lang="en-IN" sz="2400" dirty="0"/>
              <a:t>, customer and management who </a:t>
            </a:r>
            <a:r>
              <a:rPr lang="en-IN" sz="2400" dirty="0" smtClean="0"/>
              <a:t>psychologically </a:t>
            </a:r>
            <a:r>
              <a:rPr lang="en-IN" sz="2400" dirty="0"/>
              <a:t>accept agile approach. </a:t>
            </a:r>
            <a:endParaRPr lang="en-IN" sz="2400" dirty="0" smtClean="0"/>
          </a:p>
          <a:p>
            <a:pPr algn="just"/>
            <a:r>
              <a:rPr lang="en-IN" sz="2400" dirty="0" smtClean="0"/>
              <a:t>It </a:t>
            </a:r>
            <a:r>
              <a:rPr lang="en-IN" sz="2400" dirty="0"/>
              <a:t>talks about ability to change very fast, build </a:t>
            </a:r>
            <a:r>
              <a:rPr lang="en-IN" sz="2400" dirty="0" smtClean="0"/>
              <a:t>good </a:t>
            </a:r>
            <a:r>
              <a:rPr lang="en-IN" sz="2400" dirty="0"/>
              <a:t>working product and communicate with team members and stakeholders effectively as well as </a:t>
            </a:r>
            <a:r>
              <a:rPr lang="en-IN" sz="2400" dirty="0" smtClean="0"/>
              <a:t>efficiently. </a:t>
            </a:r>
          </a:p>
          <a:p>
            <a:pPr algn="just"/>
            <a:r>
              <a:rPr lang="en-IN" sz="2400" dirty="0" smtClean="0"/>
              <a:t>Agile </a:t>
            </a:r>
            <a:r>
              <a:rPr lang="en-IN" sz="2400" dirty="0"/>
              <a:t>implementation may prefer generalist approach as against specialist approach. </a:t>
            </a:r>
            <a:endParaRPr lang="en-IN" sz="2400" dirty="0" smtClean="0"/>
          </a:p>
          <a:p>
            <a:pPr algn="just"/>
            <a:r>
              <a:rPr lang="en-IN" sz="2400" dirty="0" smtClean="0"/>
              <a:t>It </a:t>
            </a:r>
            <a:r>
              <a:rPr lang="en-IN" sz="2400" dirty="0"/>
              <a:t>needs </a:t>
            </a:r>
            <a:r>
              <a:rPr lang="en-IN" sz="2400" dirty="0" smtClean="0"/>
              <a:t>people </a:t>
            </a:r>
            <a:r>
              <a:rPr lang="en-IN" sz="2400" dirty="0"/>
              <a:t>with very high maturity as well as technical competence to adapt to changing needs of </a:t>
            </a:r>
            <a:r>
              <a:rPr lang="en-IN" sz="2400" dirty="0" smtClean="0"/>
              <a:t>customer. </a:t>
            </a:r>
          </a:p>
        </p:txBody>
      </p:sp>
    </p:spTree>
    <p:extLst>
      <p:ext uri="{BB962C8B-B14F-4D97-AF65-F5344CB8AC3E}">
        <p14:creationId xmlns:p14="http://schemas.microsoft.com/office/powerpoint/2010/main" val="31930142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267494"/>
            <a:ext cx="7498080" cy="857250"/>
          </a:xfrm>
        </p:spPr>
        <p:txBody>
          <a:bodyPr>
            <a:noAutofit/>
          </a:bodyPr>
          <a:lstStyle/>
          <a:p>
            <a:r>
              <a:rPr lang="en-IN" dirty="0" smtClean="0"/>
              <a:t>Development </a:t>
            </a:r>
            <a:r>
              <a:rPr lang="en-IN" dirty="0"/>
              <a:t>and Test Process Variability</a:t>
            </a:r>
            <a:br>
              <a:rPr lang="en-IN" dirty="0"/>
            </a:br>
            <a:endParaRPr lang="en-IN" dirty="0"/>
          </a:p>
        </p:txBody>
      </p:sp>
      <p:sp>
        <p:nvSpPr>
          <p:cNvPr id="3" name="Content Placeholder 2"/>
          <p:cNvSpPr>
            <a:spLocks noGrp="1"/>
          </p:cNvSpPr>
          <p:nvPr>
            <p:ph idx="1"/>
          </p:nvPr>
        </p:nvSpPr>
        <p:spPr>
          <a:xfrm>
            <a:off x="1008964" y="987574"/>
            <a:ext cx="8100392" cy="4032448"/>
          </a:xfrm>
        </p:spPr>
        <p:txBody>
          <a:bodyPr/>
          <a:lstStyle/>
          <a:p>
            <a:pPr algn="just"/>
            <a:r>
              <a:rPr lang="en-IN" dirty="0"/>
              <a:t>Every process has an </a:t>
            </a:r>
            <a:r>
              <a:rPr lang="en-IN" dirty="0" smtClean="0"/>
              <a:t>inborn </a:t>
            </a:r>
            <a:r>
              <a:rPr lang="en-IN" dirty="0"/>
              <a:t>variability. </a:t>
            </a:r>
            <a:endParaRPr lang="en-IN" dirty="0" smtClean="0"/>
          </a:p>
          <a:p>
            <a:pPr algn="just"/>
            <a:r>
              <a:rPr lang="en-IN" dirty="0" smtClean="0"/>
              <a:t>One </a:t>
            </a:r>
            <a:r>
              <a:rPr lang="en-IN" dirty="0"/>
              <a:t>my have to </a:t>
            </a:r>
            <a:r>
              <a:rPr lang="en-IN" dirty="0" smtClean="0"/>
              <a:t>attack </a:t>
            </a:r>
            <a:r>
              <a:rPr lang="en-IN" dirty="0"/>
              <a:t>the </a:t>
            </a:r>
            <a:r>
              <a:rPr lang="en-IN" dirty="0" smtClean="0"/>
              <a:t>generic </a:t>
            </a:r>
            <a:r>
              <a:rPr lang="en-IN" dirty="0"/>
              <a:t>reasons of variations while there may be some controls to identify </a:t>
            </a:r>
            <a:r>
              <a:rPr lang="en-IN" dirty="0" smtClean="0"/>
              <a:t>special causes </a:t>
            </a:r>
            <a:r>
              <a:rPr lang="en-IN" dirty="0"/>
              <a:t>of variations. </a:t>
            </a:r>
            <a:endParaRPr lang="en-IN" dirty="0" smtClean="0"/>
          </a:p>
          <a:p>
            <a:pPr algn="just"/>
            <a:r>
              <a:rPr lang="en-IN" dirty="0" smtClean="0"/>
              <a:t>One must </a:t>
            </a:r>
            <a:r>
              <a:rPr lang="en-IN" dirty="0"/>
              <a:t>be able to </a:t>
            </a:r>
            <a:r>
              <a:rPr lang="en-IN" dirty="0" smtClean="0"/>
              <a:t>plot </a:t>
            </a:r>
            <a:r>
              <a:rPr lang="en-IN" dirty="0"/>
              <a:t>development and test process, and try to remove personal factor from the </a:t>
            </a:r>
            <a:r>
              <a:rPr lang="en-IN" dirty="0" smtClean="0"/>
              <a:t>processes. </a:t>
            </a:r>
            <a:endParaRPr lang="en-IN" dirty="0"/>
          </a:p>
          <a:p>
            <a:pPr algn="just"/>
            <a:endParaRPr lang="en-IN" dirty="0"/>
          </a:p>
        </p:txBody>
      </p:sp>
    </p:spTree>
    <p:extLst>
      <p:ext uri="{BB962C8B-B14F-4D97-AF65-F5344CB8AC3E}">
        <p14:creationId xmlns:p14="http://schemas.microsoft.com/office/powerpoint/2010/main" val="29927504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483518"/>
            <a:ext cx="7498080" cy="857250"/>
          </a:xfrm>
        </p:spPr>
        <p:txBody>
          <a:bodyPr>
            <a:noAutofit/>
          </a:bodyPr>
          <a:lstStyle/>
          <a:p>
            <a:r>
              <a:rPr lang="en-IN" dirty="0" smtClean="0"/>
              <a:t>Change </a:t>
            </a:r>
            <a:r>
              <a:rPr lang="en-IN" dirty="0"/>
              <a:t>Management and Communication</a:t>
            </a:r>
            <a:br>
              <a:rPr lang="en-IN" dirty="0"/>
            </a:br>
            <a:endParaRPr lang="en-IN" dirty="0"/>
          </a:p>
        </p:txBody>
      </p:sp>
      <p:sp>
        <p:nvSpPr>
          <p:cNvPr id="3" name="Content Placeholder 2"/>
          <p:cNvSpPr>
            <a:spLocks noGrp="1"/>
          </p:cNvSpPr>
          <p:nvPr>
            <p:ph idx="1"/>
          </p:nvPr>
        </p:nvSpPr>
        <p:spPr>
          <a:xfrm>
            <a:off x="1043608" y="1059582"/>
            <a:ext cx="8100392" cy="4083918"/>
          </a:xfrm>
        </p:spPr>
        <p:txBody>
          <a:bodyPr>
            <a:normAutofit/>
          </a:bodyPr>
          <a:lstStyle/>
          <a:p>
            <a:pPr algn="just"/>
            <a:r>
              <a:rPr lang="en-IN" dirty="0" smtClean="0"/>
              <a:t>Change </a:t>
            </a:r>
            <a:r>
              <a:rPr lang="en-IN" dirty="0"/>
              <a:t>is inevitable in agile. </a:t>
            </a:r>
            <a:r>
              <a:rPr lang="en-IN" dirty="0" smtClean="0"/>
              <a:t> It </a:t>
            </a:r>
            <a:r>
              <a:rPr lang="en-IN" dirty="0"/>
              <a:t>flows from customer to development team and goes back to customer. </a:t>
            </a:r>
            <a:endParaRPr lang="en-IN" dirty="0" smtClean="0"/>
          </a:p>
          <a:p>
            <a:pPr algn="just"/>
            <a:r>
              <a:rPr lang="en-IN" dirty="0" smtClean="0"/>
              <a:t>There </a:t>
            </a:r>
            <a:r>
              <a:rPr lang="en-IN" dirty="0"/>
              <a:t>must be a very close communication between </a:t>
            </a:r>
            <a:r>
              <a:rPr lang="en-IN" dirty="0" smtClean="0"/>
              <a:t>development, test team</a:t>
            </a:r>
            <a:r>
              <a:rPr lang="en-IN" dirty="0"/>
              <a:t>, </a:t>
            </a:r>
            <a:r>
              <a:rPr lang="en-IN" dirty="0" smtClean="0"/>
              <a:t>customer, </a:t>
            </a:r>
            <a:r>
              <a:rPr lang="en-IN" dirty="0"/>
              <a:t>and other stakeholders to </a:t>
            </a:r>
            <a:r>
              <a:rPr lang="en-IN" dirty="0" smtClean="0"/>
              <a:t>adapt </a:t>
            </a:r>
            <a:r>
              <a:rPr lang="en-IN" dirty="0"/>
              <a:t>to changing </a:t>
            </a:r>
            <a:r>
              <a:rPr lang="en-IN" dirty="0" smtClean="0"/>
              <a:t>scenario.</a:t>
            </a:r>
          </a:p>
          <a:p>
            <a:pPr algn="just"/>
            <a:r>
              <a:rPr lang="en-IN" dirty="0" smtClean="0"/>
              <a:t>Requirement </a:t>
            </a:r>
            <a:r>
              <a:rPr lang="en-IN" dirty="0"/>
              <a:t>change must be welcomed and all people together must decide </a:t>
            </a:r>
            <a:r>
              <a:rPr lang="en-IN" dirty="0" smtClean="0"/>
              <a:t>how </a:t>
            </a:r>
            <a:r>
              <a:rPr lang="en-IN" dirty="0"/>
              <a:t>customer can be served </a:t>
            </a:r>
            <a:r>
              <a:rPr lang="en-IN" dirty="0" smtClean="0"/>
              <a:t>best. </a:t>
            </a:r>
          </a:p>
        </p:txBody>
      </p:sp>
    </p:spTree>
    <p:extLst>
      <p:ext uri="{BB962C8B-B14F-4D97-AF65-F5344CB8AC3E}">
        <p14:creationId xmlns:p14="http://schemas.microsoft.com/office/powerpoint/2010/main" val="408465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smtClean="0"/>
              <a:t>Test </a:t>
            </a:r>
            <a:r>
              <a:rPr lang="en-IN" dirty="0"/>
              <a:t>Process Flexibility</a:t>
            </a:r>
            <a:br>
              <a:rPr lang="en-IN" dirty="0"/>
            </a:br>
            <a:endParaRPr lang="en-IN" dirty="0"/>
          </a:p>
        </p:txBody>
      </p:sp>
      <p:sp>
        <p:nvSpPr>
          <p:cNvPr id="3" name="Content Placeholder 2"/>
          <p:cNvSpPr>
            <a:spLocks noGrp="1"/>
          </p:cNvSpPr>
          <p:nvPr>
            <p:ph idx="1"/>
          </p:nvPr>
        </p:nvSpPr>
        <p:spPr>
          <a:xfrm>
            <a:off x="1075395" y="915566"/>
            <a:ext cx="8100392" cy="3600450"/>
          </a:xfrm>
        </p:spPr>
        <p:txBody>
          <a:bodyPr>
            <a:noAutofit/>
          </a:bodyPr>
          <a:lstStyle/>
          <a:p>
            <a:pPr algn="just"/>
            <a:r>
              <a:rPr lang="en-IN" sz="2400" dirty="0" smtClean="0"/>
              <a:t>Change </a:t>
            </a:r>
            <a:r>
              <a:rPr lang="en-IN" sz="2400" dirty="0"/>
              <a:t>is must in agile, and one may have to adapt to the changes. </a:t>
            </a:r>
            <a:r>
              <a:rPr lang="en-IN" sz="2400" dirty="0" smtClean="0"/>
              <a:t> Test </a:t>
            </a:r>
            <a:r>
              <a:rPr lang="en-IN" sz="2400" dirty="0"/>
              <a:t>process is not </a:t>
            </a:r>
            <a:r>
              <a:rPr lang="en-IN" sz="2400" dirty="0" smtClean="0"/>
              <a:t>an exception to it. </a:t>
            </a:r>
          </a:p>
          <a:p>
            <a:pPr algn="just"/>
            <a:r>
              <a:rPr lang="en-IN" sz="2400" dirty="0" smtClean="0"/>
              <a:t>Different </a:t>
            </a:r>
            <a:r>
              <a:rPr lang="en-IN" sz="2400" dirty="0"/>
              <a:t>parts of software </a:t>
            </a:r>
            <a:r>
              <a:rPr lang="en-IN" sz="2400" dirty="0" smtClean="0"/>
              <a:t>need </a:t>
            </a:r>
            <a:r>
              <a:rPr lang="en-IN" sz="2400" dirty="0"/>
              <a:t>different strategies of testing. </a:t>
            </a:r>
            <a:endParaRPr lang="en-IN" sz="2400" dirty="0" smtClean="0"/>
          </a:p>
          <a:p>
            <a:pPr algn="just"/>
            <a:r>
              <a:rPr lang="en-IN" sz="2400" dirty="0" smtClean="0"/>
              <a:t>There </a:t>
            </a:r>
            <a:r>
              <a:rPr lang="en-IN" sz="2400" dirty="0"/>
              <a:t>may </a:t>
            </a:r>
            <a:r>
              <a:rPr lang="en-IN" sz="2400" dirty="0" smtClean="0"/>
              <a:t>be different test plans or one may keep flexibility in a test plan to adapt to these changes. There may be changes in focus in each iteration.</a:t>
            </a:r>
          </a:p>
          <a:p>
            <a:pPr algn="just"/>
            <a:r>
              <a:rPr lang="en-IN" sz="2400" dirty="0" smtClean="0"/>
              <a:t>Initially, there may be heavy unit testing, then it may have integration testing where different iterations come together.</a:t>
            </a:r>
          </a:p>
          <a:p>
            <a:pPr algn="just"/>
            <a:r>
              <a:rPr lang="en-IN" sz="2400" dirty="0" smtClean="0"/>
              <a:t>It may be followed by heavy regression testing.</a:t>
            </a:r>
            <a:endParaRPr lang="en-IN" sz="2400" dirty="0"/>
          </a:p>
          <a:p>
            <a:pPr algn="just"/>
            <a:endParaRPr lang="en-IN" sz="2400" dirty="0"/>
          </a:p>
        </p:txBody>
      </p:sp>
    </p:spTree>
    <p:extLst>
      <p:ext uri="{BB962C8B-B14F-4D97-AF65-F5344CB8AC3E}">
        <p14:creationId xmlns:p14="http://schemas.microsoft.com/office/powerpoint/2010/main" val="15635061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smtClean="0"/>
              <a:t>Focus </a:t>
            </a:r>
            <a:r>
              <a:rPr lang="en-IN" dirty="0"/>
              <a:t>on Business Objective</a:t>
            </a:r>
            <a:br>
              <a:rPr lang="en-IN" dirty="0"/>
            </a:br>
            <a:endParaRPr lang="en-IN" dirty="0"/>
          </a:p>
        </p:txBody>
      </p:sp>
      <p:sp>
        <p:nvSpPr>
          <p:cNvPr id="3" name="Content Placeholder 2"/>
          <p:cNvSpPr>
            <a:spLocks noGrp="1"/>
          </p:cNvSpPr>
          <p:nvPr>
            <p:ph idx="1"/>
          </p:nvPr>
        </p:nvSpPr>
        <p:spPr>
          <a:xfrm>
            <a:off x="1043608" y="1059582"/>
            <a:ext cx="8100392" cy="3600450"/>
          </a:xfrm>
        </p:spPr>
        <p:txBody>
          <a:bodyPr>
            <a:normAutofit fontScale="85000" lnSpcReduction="20000"/>
          </a:bodyPr>
          <a:lstStyle/>
          <a:p>
            <a:pPr algn="just"/>
            <a:r>
              <a:rPr lang="en-IN" dirty="0" smtClean="0"/>
              <a:t>There is always a time pressure in agile development.</a:t>
            </a:r>
          </a:p>
          <a:p>
            <a:pPr algn="just"/>
            <a:r>
              <a:rPr lang="en-IN" dirty="0" smtClean="0"/>
              <a:t>Pressure may come from stake holders to deliver things faster or it may come from development, if they get delayed.</a:t>
            </a:r>
          </a:p>
          <a:p>
            <a:pPr algn="just"/>
            <a:r>
              <a:rPr lang="en-IN" dirty="0" smtClean="0"/>
              <a:t>One may have to focus on business while defining test process.</a:t>
            </a:r>
          </a:p>
          <a:p>
            <a:pPr algn="just"/>
            <a:r>
              <a:rPr lang="en-IN" dirty="0" smtClean="0"/>
              <a:t>Cost-benefit analysis may be done when it come to defect fixes and release of software.</a:t>
            </a:r>
          </a:p>
          <a:p>
            <a:pPr algn="just"/>
            <a:r>
              <a:rPr lang="en-IN" dirty="0" smtClean="0"/>
              <a:t>Nobody can find all defects but user must be protected from any accidental failure.</a:t>
            </a:r>
          </a:p>
          <a:p>
            <a:pPr algn="just"/>
            <a:r>
              <a:rPr lang="en-IN" dirty="0" smtClean="0"/>
              <a:t>Testing has to achieve both extremes. </a:t>
            </a:r>
          </a:p>
          <a:p>
            <a:pPr algn="just"/>
            <a:endParaRPr lang="en-IN" dirty="0" smtClean="0"/>
          </a:p>
          <a:p>
            <a:pPr algn="just"/>
            <a:endParaRPr lang="en-IN" dirty="0"/>
          </a:p>
        </p:txBody>
      </p:sp>
    </p:spTree>
    <p:extLst>
      <p:ext uri="{BB962C8B-B14F-4D97-AF65-F5344CB8AC3E}">
        <p14:creationId xmlns:p14="http://schemas.microsoft.com/office/powerpoint/2010/main" val="15094153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jpg"/>
          <p:cNvPicPr>
            <a:picLocks noGrp="1" noChangeAspect="1"/>
          </p:cNvPicPr>
          <p:nvPr>
            <p:ph idx="1"/>
          </p:nvPr>
        </p:nvPicPr>
        <p:blipFill>
          <a:blip r:embed="rId2" cstate="print"/>
          <a:stretch>
            <a:fillRect/>
          </a:stretch>
        </p:blipFill>
        <p:spPr>
          <a:xfrm>
            <a:off x="1907704" y="0"/>
            <a:ext cx="5040560" cy="5143500"/>
          </a:xfrm>
        </p:spPr>
      </p:pic>
      <p:sp>
        <p:nvSpPr>
          <p:cNvPr id="5" name="TextBox 4"/>
          <p:cNvSpPr txBox="1"/>
          <p:nvPr/>
        </p:nvSpPr>
        <p:spPr>
          <a:xfrm>
            <a:off x="2771801" y="4731990"/>
            <a:ext cx="184731" cy="369332"/>
          </a:xfrm>
          <a:prstGeom prst="rect">
            <a:avLst/>
          </a:prstGeom>
          <a:noFill/>
        </p:spPr>
        <p:txBody>
          <a:bodyPr wrap="none" rtlCol="0">
            <a:spAutoFit/>
          </a:bodyPr>
          <a:lstStyle/>
          <a:p>
            <a:endParaRPr lang="en-US" dirty="0"/>
          </a:p>
        </p:txBody>
      </p:sp>
      <p:sp>
        <p:nvSpPr>
          <p:cNvPr id="7" name="TextBox 6"/>
          <p:cNvSpPr txBox="1"/>
          <p:nvPr/>
        </p:nvSpPr>
        <p:spPr>
          <a:xfrm>
            <a:off x="5724128" y="4731990"/>
            <a:ext cx="3288080" cy="369332"/>
          </a:xfrm>
          <a:prstGeom prst="rect">
            <a:avLst/>
          </a:prstGeom>
          <a:noFill/>
        </p:spPr>
        <p:txBody>
          <a:bodyPr wrap="none" rtlCol="0">
            <a:spAutoFit/>
          </a:bodyPr>
          <a:lstStyle/>
          <a:p>
            <a:r>
              <a:rPr lang="en-US" dirty="0" smtClean="0">
                <a:latin typeface="Comic Sans MS" pitchFamily="66" charset="0"/>
              </a:rPr>
              <a:t>Fig 2: Agile testing life cycle</a:t>
            </a:r>
            <a:endParaRPr lang="en-US" dirty="0">
              <a:latin typeface="Comic Sans MS" pitchFamily="66" charset="0"/>
            </a:endParaRPr>
          </a:p>
        </p:txBody>
      </p:sp>
    </p:spTree>
    <p:extLst>
      <p:ext uri="{BB962C8B-B14F-4D97-AF65-F5344CB8AC3E}">
        <p14:creationId xmlns:p14="http://schemas.microsoft.com/office/powerpoint/2010/main" val="36438694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smtClean="0"/>
              <a:t>Stakeholder </a:t>
            </a:r>
            <a:r>
              <a:rPr lang="en-IN" sz="4000" dirty="0"/>
              <a:t>Maturity/Involvement</a:t>
            </a:r>
            <a:r>
              <a:rPr lang="en-IN" sz="2400" dirty="0"/>
              <a:t/>
            </a:r>
            <a:br>
              <a:rPr lang="en-IN" sz="2400" dirty="0"/>
            </a:br>
            <a:endParaRPr lang="en-IN" sz="2800" dirty="0"/>
          </a:p>
        </p:txBody>
      </p:sp>
      <p:sp>
        <p:nvSpPr>
          <p:cNvPr id="3" name="Content Placeholder 2"/>
          <p:cNvSpPr>
            <a:spLocks noGrp="1"/>
          </p:cNvSpPr>
          <p:nvPr>
            <p:ph idx="1"/>
          </p:nvPr>
        </p:nvSpPr>
        <p:spPr>
          <a:xfrm>
            <a:off x="1043608" y="1059582"/>
            <a:ext cx="8100392" cy="3600450"/>
          </a:xfrm>
        </p:spPr>
        <p:txBody>
          <a:bodyPr>
            <a:noAutofit/>
          </a:bodyPr>
          <a:lstStyle/>
          <a:p>
            <a:pPr algn="just"/>
            <a:r>
              <a:rPr lang="en-IN" sz="2400" dirty="0" smtClean="0"/>
              <a:t>Agile development also needs a good maturity from stakeholders.</a:t>
            </a:r>
          </a:p>
          <a:p>
            <a:pPr algn="just"/>
            <a:r>
              <a:rPr lang="en-IN" sz="2400" dirty="0" smtClean="0"/>
              <a:t>Internal and external service providers must understand and work with time pressure.</a:t>
            </a:r>
          </a:p>
          <a:p>
            <a:pPr algn="just"/>
            <a:r>
              <a:rPr lang="en-IN" sz="2400" dirty="0" smtClean="0"/>
              <a:t>Good  process of development and testing must be supported by tools and techniques required for agile implementation.</a:t>
            </a:r>
          </a:p>
          <a:p>
            <a:pPr algn="just"/>
            <a:r>
              <a:rPr lang="en-IN" sz="2400" dirty="0" smtClean="0"/>
              <a:t>There may be some specific requirements of stake holders, and these requirements must be rearranged to suite agile development.</a:t>
            </a:r>
            <a:endParaRPr lang="en-IN" sz="2400" dirty="0"/>
          </a:p>
        </p:txBody>
      </p:sp>
    </p:spTree>
    <p:extLst>
      <p:ext uri="{BB962C8B-B14F-4D97-AF65-F5344CB8AC3E}">
        <p14:creationId xmlns:p14="http://schemas.microsoft.com/office/powerpoint/2010/main" val="14628262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971600" y="915566"/>
            <a:ext cx="7920880" cy="4176464"/>
          </a:xfrm>
        </p:spPr>
        <p:txBody>
          <a:bodyPr>
            <a:normAutofit fontScale="85000" lnSpcReduction="20000"/>
          </a:bodyPr>
          <a:lstStyle/>
          <a:p>
            <a:pPr algn="just"/>
            <a:r>
              <a:rPr lang="en-US" sz="3674" dirty="0"/>
              <a:t>Discussed the </a:t>
            </a:r>
            <a:r>
              <a:rPr lang="en-IN" sz="3674" dirty="0" smtClean="0"/>
              <a:t>agile testing life cycle in detail.</a:t>
            </a:r>
            <a:endParaRPr lang="en-US" sz="3674" dirty="0"/>
          </a:p>
          <a:p>
            <a:pPr algn="just"/>
            <a:r>
              <a:rPr lang="en-US" sz="3674" dirty="0"/>
              <a:t>Highlighted </a:t>
            </a:r>
            <a:r>
              <a:rPr lang="en-US" sz="3674" dirty="0" smtClean="0"/>
              <a:t>the test </a:t>
            </a:r>
            <a:r>
              <a:rPr lang="en-US" sz="3600" dirty="0"/>
              <a:t>d</a:t>
            </a:r>
            <a:r>
              <a:rPr lang="en-US" sz="3600" dirty="0" smtClean="0"/>
              <a:t>riven development (TDD) approach. </a:t>
            </a:r>
            <a:endParaRPr lang="en-US" sz="3674" dirty="0"/>
          </a:p>
          <a:p>
            <a:pPr algn="just"/>
            <a:r>
              <a:rPr lang="en-US" sz="3674" dirty="0"/>
              <a:t>Discussed </a:t>
            </a:r>
            <a:r>
              <a:rPr lang="en-US" sz="3674" dirty="0" smtClean="0"/>
              <a:t>agile t</a:t>
            </a:r>
            <a:r>
              <a:rPr lang="en-IN" sz="3600" dirty="0" err="1" smtClean="0"/>
              <a:t>esting</a:t>
            </a:r>
            <a:r>
              <a:rPr lang="en-IN" sz="3600" dirty="0" smtClean="0"/>
              <a:t> </a:t>
            </a:r>
            <a:r>
              <a:rPr lang="en-IN" sz="3600" dirty="0"/>
              <a:t>in </a:t>
            </a:r>
            <a:r>
              <a:rPr lang="en-IN" sz="3600" dirty="0" smtClean="0"/>
              <a:t>different scrum </a:t>
            </a:r>
            <a:r>
              <a:rPr lang="en-IN" sz="3600" dirty="0"/>
              <a:t>phases</a:t>
            </a:r>
            <a:r>
              <a:rPr lang="en-US" sz="3674" dirty="0" smtClean="0"/>
              <a:t>.</a:t>
            </a:r>
            <a:endParaRPr lang="en-US" sz="3674" dirty="0"/>
          </a:p>
          <a:p>
            <a:pPr algn="just"/>
            <a:r>
              <a:rPr lang="en-US" sz="3674" dirty="0"/>
              <a:t>Explained r</a:t>
            </a:r>
            <a:r>
              <a:rPr lang="en-US" sz="3600" dirty="0" smtClean="0"/>
              <a:t>egression </a:t>
            </a:r>
            <a:r>
              <a:rPr lang="en-US" sz="3600" dirty="0"/>
              <a:t>testing in </a:t>
            </a:r>
            <a:r>
              <a:rPr lang="en-US" sz="3600" dirty="0" smtClean="0"/>
              <a:t>agile</a:t>
            </a:r>
            <a:r>
              <a:rPr lang="en-US" sz="3674" dirty="0" smtClean="0"/>
              <a:t>.</a:t>
            </a:r>
            <a:endParaRPr lang="en-US" sz="3674" dirty="0"/>
          </a:p>
          <a:p>
            <a:pPr algn="just"/>
            <a:r>
              <a:rPr lang="en-US" sz="3674" dirty="0"/>
              <a:t>Presented some of </a:t>
            </a:r>
            <a:r>
              <a:rPr lang="en-US" sz="3600" dirty="0" smtClean="0"/>
              <a:t>challenges </a:t>
            </a:r>
            <a:r>
              <a:rPr lang="en-US" sz="3600" dirty="0"/>
              <a:t>to </a:t>
            </a:r>
            <a:r>
              <a:rPr lang="en-US" sz="3600" dirty="0" smtClean="0"/>
              <a:t>agile </a:t>
            </a:r>
            <a:r>
              <a:rPr lang="en-US" sz="3600" dirty="0"/>
              <a:t>testing</a:t>
            </a:r>
            <a:r>
              <a:rPr lang="en-US" sz="3674" dirty="0" smtClean="0"/>
              <a:t>.</a:t>
            </a:r>
            <a:endParaRPr lang="en-US" sz="3674" dirty="0"/>
          </a:p>
          <a:p>
            <a:pPr algn="just"/>
            <a:r>
              <a:rPr lang="en-IN" sz="3600" dirty="0" smtClean="0"/>
              <a:t>Discussed some critical </a:t>
            </a:r>
            <a:r>
              <a:rPr lang="en-IN" sz="3600" dirty="0"/>
              <a:t>points for agile testing</a:t>
            </a:r>
            <a:r>
              <a:rPr lang="en-GB" altLang="en-US" sz="3674" dirty="0" smtClean="0"/>
              <a:t>.</a:t>
            </a:r>
            <a:endParaRPr lang="en-US" sz="3674" dirty="0"/>
          </a:p>
          <a:p>
            <a:endParaRPr lang="en-US" dirty="0"/>
          </a:p>
          <a:p>
            <a:endParaRPr lang="en-US" dirty="0"/>
          </a:p>
          <a:p>
            <a:endParaRPr lang="en-US" dirty="0"/>
          </a:p>
          <a:p>
            <a:endParaRPr lang="en-US" dirty="0">
              <a:solidFill>
                <a:schemeClr val="tx2">
                  <a:satMod val="130000"/>
                </a:schemeClr>
              </a:solidFill>
              <a:effectLst>
                <a:outerShdw blurRad="50000" dist="30000" dir="5400000" algn="tl" rotWithShape="0">
                  <a:srgbClr val="000000">
                    <a:alpha val="30000"/>
                  </a:srgbClr>
                </a:outerShdw>
              </a:effectLst>
            </a:endParaRPr>
          </a:p>
        </p:txBody>
      </p:sp>
    </p:spTree>
    <p:extLst>
      <p:ext uri="{BB962C8B-B14F-4D97-AF65-F5344CB8AC3E}">
        <p14:creationId xmlns:p14="http://schemas.microsoft.com/office/powerpoint/2010/main" val="10516038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596646" indent="-514350" algn="just">
              <a:buFont typeface="+mj-lt"/>
              <a:buAutoNum type="arabicPeriod"/>
            </a:pPr>
            <a:r>
              <a:rPr lang="en-US" dirty="0" smtClean="0"/>
              <a:t>Naresh Chauhan, Software Testing: Principles and Practices, (Chapter – 16), Second Edition, Oxford University Press, 2018. </a:t>
            </a:r>
            <a:endParaRPr lang="en-US" dirty="0"/>
          </a:p>
        </p:txBody>
      </p:sp>
    </p:spTree>
    <p:extLst>
      <p:ext uri="{BB962C8B-B14F-4D97-AF65-F5344CB8AC3E}">
        <p14:creationId xmlns:p14="http://schemas.microsoft.com/office/powerpoint/2010/main" val="29459822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051720" y="1995686"/>
            <a:ext cx="7498080" cy="3600450"/>
          </a:xfrm>
        </p:spPr>
        <p:txBody>
          <a:bodyPr>
            <a:normAutofit/>
          </a:bodyPr>
          <a:lstStyle/>
          <a:p>
            <a:pPr marL="82296" indent="0">
              <a:buNone/>
            </a:pPr>
            <a:r>
              <a:rPr lang="en-US" sz="4400" dirty="0" smtClean="0"/>
              <a:t>           Thank You</a:t>
            </a:r>
            <a:endParaRPr lang="en-US" sz="4400" dirty="0"/>
          </a:p>
        </p:txBody>
      </p:sp>
    </p:spTree>
    <p:extLst>
      <p:ext uri="{BB962C8B-B14F-4D97-AF65-F5344CB8AC3E}">
        <p14:creationId xmlns:p14="http://schemas.microsoft.com/office/powerpoint/2010/main" val="743570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339502"/>
            <a:ext cx="7498080" cy="576064"/>
          </a:xfrm>
        </p:spPr>
        <p:txBody>
          <a:bodyPr anchor="ctr">
            <a:noAutofit/>
          </a:bodyPr>
          <a:lstStyle/>
          <a:p>
            <a:r>
              <a:rPr lang="en-IN" dirty="0"/>
              <a:t>Agile Testing Abbreviations</a:t>
            </a:r>
            <a:br>
              <a:rPr lang="en-IN" dirty="0"/>
            </a:br>
            <a:endParaRPr lang="en-IN" dirty="0"/>
          </a:p>
        </p:txBody>
      </p:sp>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75656" y="915566"/>
            <a:ext cx="6192688"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97766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0538"/>
            <a:ext cx="7498080" cy="857250"/>
          </a:xfrm>
        </p:spPr>
        <p:txBody>
          <a:bodyPr anchor="ctr">
            <a:noAutofit/>
          </a:bodyPr>
          <a:lstStyle/>
          <a:p>
            <a:r>
              <a:rPr lang="en-IN" dirty="0"/>
              <a:t>Agile Testing Life Cycle </a:t>
            </a:r>
            <a:r>
              <a:rPr lang="en-IN" dirty="0" smtClean="0"/>
              <a:t>     </a:t>
            </a:r>
            <a:r>
              <a:rPr lang="en-IN" sz="2800" dirty="0" smtClean="0"/>
              <a:t>cont..</a:t>
            </a:r>
            <a:endParaRPr lang="en-IN" sz="2800" dirty="0"/>
          </a:p>
        </p:txBody>
      </p:sp>
      <p:sp>
        <p:nvSpPr>
          <p:cNvPr id="3" name="Content Placeholder 2"/>
          <p:cNvSpPr>
            <a:spLocks noGrp="1"/>
          </p:cNvSpPr>
          <p:nvPr>
            <p:ph idx="1"/>
          </p:nvPr>
        </p:nvSpPr>
        <p:spPr>
          <a:xfrm>
            <a:off x="878904" y="1049486"/>
            <a:ext cx="8229600" cy="3394472"/>
          </a:xfrm>
        </p:spPr>
        <p:txBody>
          <a:bodyPr>
            <a:noAutofit/>
          </a:bodyPr>
          <a:lstStyle/>
          <a:p>
            <a:pPr algn="just"/>
            <a:r>
              <a:rPr lang="en-IN" dirty="0"/>
              <a:t>An agile tester interacts and collaborates with 2 circles, namely an outer circle and inner </a:t>
            </a:r>
            <a:r>
              <a:rPr lang="en-IN" dirty="0" smtClean="0"/>
              <a:t>circle.</a:t>
            </a:r>
            <a:endParaRPr lang="en-IN" dirty="0"/>
          </a:p>
          <a:p>
            <a:pPr algn="just"/>
            <a:r>
              <a:rPr lang="en-IN" dirty="0" smtClean="0"/>
              <a:t>The </a:t>
            </a:r>
            <a:r>
              <a:rPr lang="en-IN" dirty="0"/>
              <a:t>outer circle is connected to the outside world</a:t>
            </a:r>
          </a:p>
          <a:p>
            <a:pPr algn="just"/>
            <a:r>
              <a:rPr lang="en-IN" dirty="0" smtClean="0"/>
              <a:t>In </a:t>
            </a:r>
            <a:r>
              <a:rPr lang="en-IN" dirty="0"/>
              <a:t>the outer circle the tester collaborates with customers and market evaluators.</a:t>
            </a:r>
          </a:p>
          <a:p>
            <a:pPr algn="just"/>
            <a:r>
              <a:rPr lang="en-IN" dirty="0" smtClean="0"/>
              <a:t>Then </a:t>
            </a:r>
            <a:r>
              <a:rPr lang="en-IN" dirty="0"/>
              <a:t>convert  the informal requirements into a formal set of requirements known as the </a:t>
            </a:r>
            <a:r>
              <a:rPr lang="en-IN" i="1" dirty="0"/>
              <a:t>user story</a:t>
            </a:r>
            <a:r>
              <a:rPr lang="en-IN" dirty="0"/>
              <a:t>.</a:t>
            </a:r>
          </a:p>
        </p:txBody>
      </p:sp>
    </p:spTree>
    <p:extLst>
      <p:ext uri="{BB962C8B-B14F-4D97-AF65-F5344CB8AC3E}">
        <p14:creationId xmlns:p14="http://schemas.microsoft.com/office/powerpoint/2010/main" val="33569317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64554"/>
            <a:ext cx="7498080" cy="857250"/>
          </a:xfrm>
        </p:spPr>
        <p:txBody>
          <a:bodyPr anchor="ctr">
            <a:noAutofit/>
          </a:bodyPr>
          <a:lstStyle/>
          <a:p>
            <a:r>
              <a:rPr lang="en-IN" dirty="0"/>
              <a:t>Agile Testing Life Cycle </a:t>
            </a:r>
            <a:r>
              <a:rPr lang="en-IN" dirty="0" smtClean="0"/>
              <a:t>    </a:t>
            </a:r>
            <a:r>
              <a:rPr lang="en-IN" dirty="0" err="1" smtClean="0"/>
              <a:t>cont</a:t>
            </a:r>
            <a:r>
              <a:rPr lang="en-IN" dirty="0" smtClean="0"/>
              <a:t> …</a:t>
            </a:r>
            <a:endParaRPr lang="en-US" dirty="0"/>
          </a:p>
        </p:txBody>
      </p:sp>
      <p:sp>
        <p:nvSpPr>
          <p:cNvPr id="3" name="Content Placeholder 2"/>
          <p:cNvSpPr>
            <a:spLocks noGrp="1"/>
          </p:cNvSpPr>
          <p:nvPr>
            <p:ph idx="1"/>
          </p:nvPr>
        </p:nvSpPr>
        <p:spPr>
          <a:xfrm>
            <a:off x="899592" y="555526"/>
            <a:ext cx="8244408" cy="4320480"/>
          </a:xfrm>
        </p:spPr>
        <p:txBody>
          <a:bodyPr>
            <a:noAutofit/>
          </a:bodyPr>
          <a:lstStyle/>
          <a:p>
            <a:pPr algn="just"/>
            <a:r>
              <a:rPr lang="en-IN" dirty="0"/>
              <a:t>Then the tester converts the user story into a ready story.</a:t>
            </a:r>
          </a:p>
          <a:p>
            <a:pPr algn="just"/>
            <a:r>
              <a:rPr lang="en-IN" dirty="0" smtClean="0"/>
              <a:t>This </a:t>
            </a:r>
            <a:r>
              <a:rPr lang="en-IN" dirty="0"/>
              <a:t>ready story acts like a checklist at the time of verification or acceptance of the user story by the customer.</a:t>
            </a:r>
          </a:p>
          <a:p>
            <a:pPr algn="just"/>
            <a:r>
              <a:rPr lang="en-IN" dirty="0" smtClean="0"/>
              <a:t>This </a:t>
            </a:r>
            <a:r>
              <a:rPr lang="en-IN" dirty="0"/>
              <a:t>ready story is the outcome of performing 2 types of testing. </a:t>
            </a:r>
            <a:endParaRPr lang="en-IN" dirty="0" smtClean="0"/>
          </a:p>
          <a:p>
            <a:pPr lvl="1"/>
            <a:r>
              <a:rPr lang="en-IN" dirty="0"/>
              <a:t>Exploratory testing(ET)</a:t>
            </a:r>
          </a:p>
          <a:p>
            <a:pPr lvl="1"/>
            <a:r>
              <a:rPr lang="en-IN" dirty="0"/>
              <a:t>Acceptance testing(AT)</a:t>
            </a:r>
          </a:p>
          <a:p>
            <a:pPr algn="just"/>
            <a:endParaRPr lang="en-US" dirty="0"/>
          </a:p>
        </p:txBody>
      </p:sp>
    </p:spTree>
    <p:extLst>
      <p:ext uri="{BB962C8B-B14F-4D97-AF65-F5344CB8AC3E}">
        <p14:creationId xmlns:p14="http://schemas.microsoft.com/office/powerpoint/2010/main" val="24881038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64554"/>
            <a:ext cx="8100392" cy="857250"/>
          </a:xfrm>
        </p:spPr>
        <p:txBody>
          <a:bodyPr anchor="ctr">
            <a:noAutofit/>
          </a:bodyPr>
          <a:lstStyle/>
          <a:p>
            <a:r>
              <a:rPr lang="en-IN" dirty="0"/>
              <a:t>Agile Testing Life Cycle </a:t>
            </a:r>
            <a:r>
              <a:rPr lang="en-IN" sz="2800" dirty="0" smtClean="0"/>
              <a:t>cont..</a:t>
            </a:r>
            <a:endParaRPr lang="en-IN" sz="2800" dirty="0"/>
          </a:p>
        </p:txBody>
      </p:sp>
      <p:sp>
        <p:nvSpPr>
          <p:cNvPr id="3" name="Content Placeholder 2"/>
          <p:cNvSpPr>
            <a:spLocks noGrp="1"/>
          </p:cNvSpPr>
          <p:nvPr>
            <p:ph idx="1"/>
          </p:nvPr>
        </p:nvSpPr>
        <p:spPr>
          <a:xfrm>
            <a:off x="1043608" y="915566"/>
            <a:ext cx="7992888" cy="4227934"/>
          </a:xfrm>
        </p:spPr>
        <p:txBody>
          <a:bodyPr>
            <a:noAutofit/>
          </a:bodyPr>
          <a:lstStyle/>
          <a:p>
            <a:pPr algn="just"/>
            <a:r>
              <a:rPr lang="en-IN" dirty="0"/>
              <a:t>Exploratory testing is the testing in which different possibilities or scenarios are considered/explored as per the market analysis performed by market evaluators having positive and negative limitations.</a:t>
            </a:r>
          </a:p>
          <a:p>
            <a:pPr algn="just"/>
            <a:r>
              <a:rPr lang="en-IN" dirty="0"/>
              <a:t>At the same time, the risk of user story may be identified so that effort estimation may be accurate in terms of effort, complexity, time.</a:t>
            </a:r>
          </a:p>
        </p:txBody>
      </p:sp>
    </p:spTree>
    <p:extLst>
      <p:ext uri="{BB962C8B-B14F-4D97-AF65-F5344CB8AC3E}">
        <p14:creationId xmlns:p14="http://schemas.microsoft.com/office/powerpoint/2010/main" val="42839180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Override1.xml><?xml version="1.0" encoding="utf-8"?>
<a:themeOverride xmlns:a="http://schemas.openxmlformats.org/drawingml/2006/main">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7ED58A85A796449BBD3B81601E2D75" ma:contentTypeVersion="2" ma:contentTypeDescription="Create a new document." ma:contentTypeScope="" ma:versionID="7a80211e67dc5eff737ad815ad8bfc69">
  <xsd:schema xmlns:xsd="http://www.w3.org/2001/XMLSchema" xmlns:xs="http://www.w3.org/2001/XMLSchema" xmlns:p="http://schemas.microsoft.com/office/2006/metadata/properties" xmlns:ns2="e16f1f74-0040-4e09-b045-6473ea824ee0" targetNamespace="http://schemas.microsoft.com/office/2006/metadata/properties" ma:root="true" ma:fieldsID="609a2d98ef4e1edbb864db9af53991fb" ns2:_="">
    <xsd:import namespace="e16f1f74-0040-4e09-b045-6473ea824ee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6f1f74-0040-4e09-b045-6473ea824e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3B4C4A-F459-43B4-8A14-04D7746444DF}"/>
</file>

<file path=customXml/itemProps2.xml><?xml version="1.0" encoding="utf-8"?>
<ds:datastoreItem xmlns:ds="http://schemas.openxmlformats.org/officeDocument/2006/customXml" ds:itemID="{51B58A68-20D1-4950-AD7F-0CB552E03CB3}"/>
</file>

<file path=customXml/itemProps3.xml><?xml version="1.0" encoding="utf-8"?>
<ds:datastoreItem xmlns:ds="http://schemas.openxmlformats.org/officeDocument/2006/customXml" ds:itemID="{FC848BE2-CBE3-4D7A-A96B-FAA85AB96E49}"/>
</file>

<file path=docProps/app.xml><?xml version="1.0" encoding="utf-8"?>
<Properties xmlns="http://schemas.openxmlformats.org/officeDocument/2006/extended-properties" xmlns:vt="http://schemas.openxmlformats.org/officeDocument/2006/docPropsVTypes">
  <Template/>
  <TotalTime>245</TotalTime>
  <Words>2569</Words>
  <Application>Microsoft Office PowerPoint</Application>
  <PresentationFormat>On-screen Show (16:9)</PresentationFormat>
  <Paragraphs>251</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Solstice</vt:lpstr>
      <vt:lpstr>Testing Agile Based Software  cont..</vt:lpstr>
      <vt:lpstr>Agile Testing Life Cycle  </vt:lpstr>
      <vt:lpstr>Agile Testing Life Cycle   cont..</vt:lpstr>
      <vt:lpstr>PowerPoint Presentation</vt:lpstr>
      <vt:lpstr>PowerPoint Presentation</vt:lpstr>
      <vt:lpstr>Agile Testing Abbreviations </vt:lpstr>
      <vt:lpstr>Agile Testing Life Cycle      cont..</vt:lpstr>
      <vt:lpstr>Agile Testing Life Cycle     cont …</vt:lpstr>
      <vt:lpstr>Agile Testing Life Cycle cont..</vt:lpstr>
      <vt:lpstr>Agile Testing Life Cycle cont..</vt:lpstr>
      <vt:lpstr>Agile Testing Life Cycle cont..</vt:lpstr>
      <vt:lpstr>Agile Testing Life Cycle cont..</vt:lpstr>
      <vt:lpstr>Test Driven Development</vt:lpstr>
      <vt:lpstr>Test Driven Development cont..</vt:lpstr>
      <vt:lpstr>Test Driven Development cont..</vt:lpstr>
      <vt:lpstr>Test Driven Development cont..</vt:lpstr>
      <vt:lpstr>Test Driven Development cont..</vt:lpstr>
      <vt:lpstr>Test Driven Development cont..</vt:lpstr>
      <vt:lpstr>Test Driven Development cont..</vt:lpstr>
      <vt:lpstr>Agile Testing Life Cycle cont..</vt:lpstr>
      <vt:lpstr>Agile Testing Life Cycle cont..</vt:lpstr>
      <vt:lpstr>Agile Testing Life Cycle cont..</vt:lpstr>
      <vt:lpstr>Agile Testing Life Cycle cont..</vt:lpstr>
      <vt:lpstr>Testing in scrum phases</vt:lpstr>
      <vt:lpstr>Testing in scrum phases cont..</vt:lpstr>
      <vt:lpstr>Testing in scrum phases cont..</vt:lpstr>
      <vt:lpstr>PowerPoint Presentation</vt:lpstr>
      <vt:lpstr> Testing Scenario in Pre-execution Phase  cont..</vt:lpstr>
      <vt:lpstr>  Testing Scenario in Pre-execution Phase  cont..</vt:lpstr>
      <vt:lpstr>  Testing Scenario in Pre-execution Phase  cont..</vt:lpstr>
      <vt:lpstr>PowerPoint Presentation</vt:lpstr>
      <vt:lpstr>Testing Scenario in Execution Phase cont..</vt:lpstr>
      <vt:lpstr>Testing Scenario in Execution Phase cont..</vt:lpstr>
      <vt:lpstr>Testing Scenario in Execution Phase cont..</vt:lpstr>
      <vt:lpstr>PowerPoint Presentation</vt:lpstr>
      <vt:lpstr>Testing Scenario in Post-Execution Phase cont.. </vt:lpstr>
      <vt:lpstr>Testing Scenario in Post-Execution Phase cont..</vt:lpstr>
      <vt:lpstr>Regression testing in Agile</vt:lpstr>
      <vt:lpstr>Regression testing in Agile cont..</vt:lpstr>
      <vt:lpstr>Challenges to Agile testing</vt:lpstr>
      <vt:lpstr>Challenges to Agile testing cont..</vt:lpstr>
      <vt:lpstr>Agile Testing Tool</vt:lpstr>
      <vt:lpstr>Critical points for agile testing</vt:lpstr>
      <vt:lpstr>Critical points for agile testing  cont..</vt:lpstr>
      <vt:lpstr>Competencies/Maturity of Agile Development and Test Team </vt:lpstr>
      <vt:lpstr>Development and Test Process Variability </vt:lpstr>
      <vt:lpstr>Change Management and Communication </vt:lpstr>
      <vt:lpstr>Test Process Flexibility </vt:lpstr>
      <vt:lpstr>Focus on Business Objective </vt:lpstr>
      <vt:lpstr>Stakeholder Maturity/Involvement </vt:lpstr>
      <vt:lpstr>Summary</vt:lpstr>
      <vt:lpstr>References</vt:lpstr>
      <vt:lpstr>  </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D7</dc:creator>
  <cp:lastModifiedBy>Admin</cp:lastModifiedBy>
  <cp:revision>20</cp:revision>
  <dcterms:created xsi:type="dcterms:W3CDTF">2019-04-08T04:45:14Z</dcterms:created>
  <dcterms:modified xsi:type="dcterms:W3CDTF">2021-03-12T09:14:12Z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0x0101007E7ED58A85A796449BBD3B81601E2D75</vt:lpwstr>
  </property>
</Properties>
</file>