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54.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59.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8.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60.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5.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1.xml" ContentType="application/vnd.openxmlformats-officedocument.presentationml.slide+xml"/>
  <Override PartName="/ppt/slides/slide56.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63.xml" ContentType="application/vnd.openxmlformats-officedocument.presentationml.slide+xml"/>
  <Override PartName="/ppt/slides/slide2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7"/>
  </p:notesMasterIdLst>
  <p:sldIdLst>
    <p:sldId id="437" r:id="rId3"/>
    <p:sldId id="438" r:id="rId4"/>
    <p:sldId id="440" r:id="rId5"/>
    <p:sldId id="446" r:id="rId6"/>
    <p:sldId id="448" r:id="rId7"/>
    <p:sldId id="449" r:id="rId8"/>
    <p:sldId id="450" r:id="rId9"/>
    <p:sldId id="451" r:id="rId10"/>
    <p:sldId id="452" r:id="rId11"/>
    <p:sldId id="453" r:id="rId12"/>
    <p:sldId id="454" r:id="rId13"/>
    <p:sldId id="455" r:id="rId14"/>
    <p:sldId id="456" r:id="rId15"/>
    <p:sldId id="457" r:id="rId16"/>
    <p:sldId id="459" r:id="rId17"/>
    <p:sldId id="460" r:id="rId18"/>
    <p:sldId id="461" r:id="rId19"/>
    <p:sldId id="462" r:id="rId20"/>
    <p:sldId id="463" r:id="rId21"/>
    <p:sldId id="467" r:id="rId22"/>
    <p:sldId id="470" r:id="rId23"/>
    <p:sldId id="471" r:id="rId24"/>
    <p:sldId id="469" r:id="rId25"/>
    <p:sldId id="472" r:id="rId26"/>
    <p:sldId id="473" r:id="rId27"/>
    <p:sldId id="474" r:id="rId28"/>
    <p:sldId id="475" r:id="rId29"/>
    <p:sldId id="476" r:id="rId30"/>
    <p:sldId id="477" r:id="rId31"/>
    <p:sldId id="478" r:id="rId32"/>
    <p:sldId id="479" r:id="rId33"/>
    <p:sldId id="480" r:id="rId34"/>
    <p:sldId id="538" r:id="rId35"/>
    <p:sldId id="539" r:id="rId36"/>
    <p:sldId id="540" r:id="rId37"/>
    <p:sldId id="541" r:id="rId38"/>
    <p:sldId id="542" r:id="rId39"/>
    <p:sldId id="543" r:id="rId40"/>
    <p:sldId id="544" r:id="rId41"/>
    <p:sldId id="545" r:id="rId42"/>
    <p:sldId id="546" r:id="rId43"/>
    <p:sldId id="547" r:id="rId44"/>
    <p:sldId id="548" r:id="rId45"/>
    <p:sldId id="549" r:id="rId46"/>
    <p:sldId id="550" r:id="rId47"/>
    <p:sldId id="551" r:id="rId48"/>
    <p:sldId id="552" r:id="rId49"/>
    <p:sldId id="553" r:id="rId50"/>
    <p:sldId id="554" r:id="rId51"/>
    <p:sldId id="555" r:id="rId52"/>
    <p:sldId id="556" r:id="rId53"/>
    <p:sldId id="557" r:id="rId54"/>
    <p:sldId id="558" r:id="rId55"/>
    <p:sldId id="559" r:id="rId56"/>
    <p:sldId id="560" r:id="rId57"/>
    <p:sldId id="561" r:id="rId58"/>
    <p:sldId id="562" r:id="rId59"/>
    <p:sldId id="563" r:id="rId60"/>
    <p:sldId id="564" r:id="rId61"/>
    <p:sldId id="565" r:id="rId62"/>
    <p:sldId id="566" r:id="rId63"/>
    <p:sldId id="567" r:id="rId64"/>
    <p:sldId id="568" r:id="rId65"/>
    <p:sldId id="569" r:id="rId66"/>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0000CC"/>
    <a:srgbClr val="6600CC"/>
    <a:srgbClr val="333399"/>
    <a:srgbClr val="F5E5C7"/>
    <a:srgbClr val="FDE2D3"/>
    <a:srgbClr val="F7E9D1"/>
    <a:srgbClr val="EDD09B"/>
    <a:srgbClr val="E5BA6D"/>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92" d="100"/>
          <a:sy n="92" d="100"/>
        </p:scale>
        <p:origin x="-1332" y="-108"/>
      </p:cViewPr>
      <p:guideLst>
        <p:guide orient="horz" pos="162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ustomXml" Target="../customXml/item3.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5/7/2020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xmlns=""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264195"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083399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1179513" y="696913"/>
            <a:ext cx="4648200" cy="3486150"/>
          </a:xfrm>
        </p:spPr>
      </p:sp>
      <p:sp>
        <p:nvSpPr>
          <p:cNvPr id="293891"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Why not more adoption (in SE? in corporate? In universities?)</a:t>
            </a:r>
          </a:p>
          <a:p>
            <a:r>
              <a:rPr lang="en-US" altLang="en-US" smtClean="0"/>
              <a:t>Inconsistent and diverse defs – need more quality methodology not just quantity.</a:t>
            </a:r>
          </a:p>
          <a:p>
            <a:endParaRPr lang="en-US" altLang="en-US" smtClean="0"/>
          </a:p>
          <a:p>
            <a:r>
              <a:rPr lang="en-US" altLang="en-US" smtClean="0"/>
              <a:t>Lack of Theoretical Grounding – current concept of agility based on experience, not on underlying concepts like flexibility and leanness. Agile methods like SCRUM and XP are derived from subjective practical experience and not reliable systematic research.</a:t>
            </a:r>
          </a:p>
          <a:p>
            <a:r>
              <a:rPr lang="en-US" altLang="en-US" smtClean="0"/>
              <a:t>But there is hope… Conboy et. Al. and their framework of agility for software development (based on underlying concepts);</a:t>
            </a:r>
          </a:p>
          <a:p>
            <a:endParaRPr lang="en-US" altLang="en-US" smtClean="0"/>
          </a:p>
          <a:p>
            <a:r>
              <a:rPr lang="en-US" altLang="en-US" smtClean="0"/>
              <a:t>Role changes – management role less prominent and active, more like a coach</a:t>
            </a:r>
          </a:p>
          <a:p>
            <a:r>
              <a:rPr lang="en-US" altLang="en-US" smtClean="0"/>
              <a:t>Situational customization – no out of the box operation. Takes time to customize a process and get good at it.</a:t>
            </a:r>
          </a:p>
          <a:p>
            <a:endParaRPr lang="en-US" altLang="en-US" smtClean="0"/>
          </a:p>
          <a:p>
            <a:r>
              <a:rPr lang="en-US" altLang="en-US" smtClean="0"/>
              <a:t>Difficult to quantify – Agile practices are more philosophy based not activity based.</a:t>
            </a:r>
          </a:p>
          <a:p>
            <a:endParaRPr lang="en-US" altLang="en-US" smtClean="0"/>
          </a:p>
          <a:p>
            <a:r>
              <a:rPr lang="en-US" altLang="en-US" smtClean="0"/>
              <a:t>Risks – Making the customer understand the tradeoffs for following them down a rabbit hole can be difficult.</a:t>
            </a:r>
          </a:p>
          <a:p>
            <a:endParaRPr lang="en-US" altLang="en-US" smtClean="0"/>
          </a:p>
          <a:p>
            <a:r>
              <a:rPr lang="en-US" altLang="en-US" smtClean="0"/>
              <a:t>How do you budget a project if you can’t get the all/most requirements upfront?</a:t>
            </a:r>
          </a:p>
        </p:txBody>
      </p:sp>
    </p:spTree>
    <p:extLst>
      <p:ext uri="{BB962C8B-B14F-4D97-AF65-F5344CB8AC3E}">
        <p14:creationId xmlns:p14="http://schemas.microsoft.com/office/powerpoint/2010/main" xmlns="" val="286743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901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9901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032559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08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0208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4305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13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0413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09896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30617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49903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129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11299"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416353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4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1744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894698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ChangeArrowheads="1" noTextEdit="1"/>
          </p:cNvSpPr>
          <p:nvPr>
            <p:ph type="sldImg"/>
          </p:nvPr>
        </p:nvSpPr>
        <p:spPr>
          <a:xfrm>
            <a:off x="1462088" y="796925"/>
            <a:ext cx="4097337" cy="3073400"/>
          </a:xfrm>
        </p:spPr>
      </p:sp>
      <p:sp>
        <p:nvSpPr>
          <p:cNvPr id="320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xmlns="" val="116535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143000" y="685800"/>
            <a:ext cx="4572000" cy="3429000"/>
          </a:xfrm>
        </p:spPr>
      </p:sp>
      <p:sp>
        <p:nvSpPr>
          <p:cNvPr id="322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xmlns="" val="829939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870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2870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97083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1179513" y="696913"/>
            <a:ext cx="4648200" cy="3486150"/>
          </a:xfrm>
        </p:spPr>
      </p:sp>
      <p:sp>
        <p:nvSpPr>
          <p:cNvPr id="266243"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defTabSz="914400">
              <a:lnSpc>
                <a:spcPct val="90000"/>
              </a:lnSpc>
              <a:buFontTx/>
              <a:buAutoNum type="arabicPeriod"/>
            </a:pPr>
            <a:r>
              <a:rPr lang="en-US" altLang="en-US" smtClean="0"/>
              <a:t>Agile SE -&gt; Agile SD</a:t>
            </a:r>
          </a:p>
          <a:p>
            <a:pPr marL="228600" indent="-228600" defTabSz="914400">
              <a:lnSpc>
                <a:spcPct val="90000"/>
              </a:lnSpc>
              <a:buFontTx/>
              <a:buAutoNum type="arabicPeriod"/>
            </a:pPr>
            <a:endParaRPr lang="en-US" altLang="en-US" smtClean="0"/>
          </a:p>
          <a:p>
            <a:pPr marL="228600" indent="-228600" defTabSz="914400">
              <a:lnSpc>
                <a:spcPct val="90000"/>
              </a:lnSpc>
              <a:buFontTx/>
              <a:buAutoNum type="arabicPeriod"/>
            </a:pPr>
            <a:r>
              <a:rPr lang="en-US" altLang="en-US" smtClean="0"/>
              <a:t>How many have heard of Agile Software Development?</a:t>
            </a:r>
          </a:p>
          <a:p>
            <a:pPr marL="228600" indent="-228600" defTabSz="914400">
              <a:lnSpc>
                <a:spcPct val="90000"/>
              </a:lnSpc>
              <a:buFontTx/>
              <a:buAutoNum type="arabicPeriod"/>
            </a:pPr>
            <a:r>
              <a:rPr lang="en-US" altLang="en-US" smtClean="0"/>
              <a:t>What does the word Agile mean? Anyone?</a:t>
            </a:r>
          </a:p>
          <a:p>
            <a:pPr marL="228600" indent="-228600" defTabSz="914400">
              <a:lnSpc>
                <a:spcPct val="90000"/>
              </a:lnSpc>
              <a:buFontTx/>
              <a:buNone/>
            </a:pPr>
            <a:r>
              <a:rPr lang="en-US" altLang="en-US" smtClean="0"/>
              <a:t>	Latin word agilis, which means “easily moved, light, nimble, active”.</a:t>
            </a:r>
          </a:p>
          <a:p>
            <a:pPr marL="228600" indent="-228600" defTabSz="914400">
              <a:lnSpc>
                <a:spcPct val="90000"/>
              </a:lnSpc>
              <a:buFontTx/>
              <a:buNone/>
            </a:pPr>
            <a:endParaRPr lang="en-US" altLang="en-US" smtClean="0"/>
          </a:p>
          <a:p>
            <a:pPr marL="228600" indent="-228600" defTabSz="914400">
              <a:lnSpc>
                <a:spcPct val="90000"/>
              </a:lnSpc>
              <a:buFontTx/>
              <a:buNone/>
            </a:pPr>
            <a:r>
              <a:rPr lang="en-US" altLang="en-US" smtClean="0"/>
              <a:t>3. Agile Software development – defined as easily moved, light, nimble, and active software processes.</a:t>
            </a:r>
          </a:p>
          <a:p>
            <a:pPr marL="228600" indent="-228600" defTabSz="914400">
              <a:lnSpc>
                <a:spcPct val="90000"/>
              </a:lnSpc>
              <a:buFontTx/>
              <a:buNone/>
            </a:pPr>
            <a:r>
              <a:rPr lang="en-US" altLang="en-US" smtClean="0"/>
              <a:t>	(Agile processes are not unique to software development. They appeared in mainstream business literature in 1991 in the form of Agile manufacturing.)</a:t>
            </a:r>
          </a:p>
          <a:p>
            <a:pPr marL="228600" indent="-228600" defTabSz="914400">
              <a:lnSpc>
                <a:spcPct val="90000"/>
              </a:lnSpc>
              <a:buFontTx/>
              <a:buNone/>
            </a:pPr>
            <a:endParaRPr lang="en-US" altLang="en-US" smtClean="0"/>
          </a:p>
          <a:p>
            <a:pPr marL="228600" indent="-228600" defTabSz="914400">
              <a:lnSpc>
                <a:spcPct val="90000"/>
              </a:lnSpc>
              <a:buFontTx/>
              <a:buNone/>
            </a:pPr>
            <a:r>
              <a:rPr lang="en-US" altLang="en-US" smtClean="0"/>
              <a:t>4. Fitting the process… Not project to the process.</a:t>
            </a:r>
          </a:p>
          <a:p>
            <a:pPr marL="228600" indent="-228600" defTabSz="914400">
              <a:lnSpc>
                <a:spcPct val="90000"/>
              </a:lnSpc>
              <a:buFontTx/>
              <a:buNone/>
            </a:pPr>
            <a:r>
              <a:rPr lang="en-US" altLang="en-US" smtClean="0"/>
              <a:t>Battlefield commanders plan extensively when going to war -&gt; but realize that their plans are just the beginning. Creating and responding to change are very important.</a:t>
            </a:r>
          </a:p>
          <a:p>
            <a:pPr marL="228600" indent="-228600" defTabSz="914400">
              <a:lnSpc>
                <a:spcPct val="90000"/>
              </a:lnSpc>
              <a:buFontTx/>
              <a:buNone/>
            </a:pPr>
            <a:r>
              <a:rPr lang="en-US" altLang="en-US" smtClean="0"/>
              <a:t>Success is defined by accomplishing the mission (defeating the enemy) not conforming to the plan.</a:t>
            </a:r>
          </a:p>
          <a:p>
            <a:pPr marL="228600" indent="-228600" defTabSz="914400">
              <a:lnSpc>
                <a:spcPct val="90000"/>
              </a:lnSpc>
              <a:buFontTx/>
              <a:buNone/>
            </a:pPr>
            <a:r>
              <a:rPr lang="en-US" altLang="en-US" smtClean="0"/>
              <a:t>Can you image a commander saying, “We lost the battle but by golly we were successful because we followed our plan to the letter.”</a:t>
            </a:r>
          </a:p>
          <a:p>
            <a:pPr marL="228600" indent="-228600" defTabSz="914400">
              <a:lnSpc>
                <a:spcPct val="90000"/>
              </a:lnSpc>
              <a:buFontTx/>
              <a:buNone/>
            </a:pPr>
            <a:r>
              <a:rPr lang="en-US" altLang="en-US" smtClean="0"/>
              <a:t>Or “If we just plan this battle long and hard enough, and put repeatable processes in place, we can eliminate change early and not have to deal with it later.”</a:t>
            </a:r>
          </a:p>
          <a:p>
            <a:pPr marL="228600" indent="-228600" defTabSz="914400">
              <a:lnSpc>
                <a:spcPct val="90000"/>
              </a:lnSpc>
              <a:buFontTx/>
              <a:buNone/>
            </a:pPr>
            <a:r>
              <a:rPr lang="en-US" altLang="en-US" smtClean="0"/>
              <a:t>Pretty unreasonable.</a:t>
            </a:r>
          </a:p>
          <a:p>
            <a:pPr marL="228600" indent="-228600" defTabSz="914400">
              <a:lnSpc>
                <a:spcPct val="90000"/>
              </a:lnSpc>
              <a:buFontTx/>
              <a:buNone/>
            </a:pPr>
            <a:endParaRPr lang="en-US" altLang="en-US" smtClean="0"/>
          </a:p>
          <a:p>
            <a:pPr marL="228600" indent="-228600" defTabSz="914400">
              <a:lnSpc>
                <a:spcPct val="90000"/>
              </a:lnSpc>
              <a:buFontTx/>
              <a:buNone/>
            </a:pPr>
            <a:endParaRPr lang="en-US" altLang="en-US" smtClean="0"/>
          </a:p>
          <a:p>
            <a:pPr marL="228600" indent="-228600" defTabSz="914400">
              <a:lnSpc>
                <a:spcPct val="90000"/>
              </a:lnSpc>
              <a:buFontTx/>
              <a:buNone/>
            </a:pPr>
            <a:endParaRPr lang="en-US" altLang="en-US" smtClean="0"/>
          </a:p>
        </p:txBody>
      </p:sp>
    </p:spTree>
    <p:extLst>
      <p:ext uri="{BB962C8B-B14F-4D97-AF65-F5344CB8AC3E}">
        <p14:creationId xmlns:p14="http://schemas.microsoft.com/office/powerpoint/2010/main" xmlns="" val="3610263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4099" name="Rectangle 3"/>
          <p:cNvSpPr>
            <a:spLocks noGrp="1" noChangeArrowheads="1"/>
          </p:cNvSpPr>
          <p:nvPr>
            <p:ph type="body"/>
          </p:nvPr>
        </p:nvSpPr>
        <p:spPr>
          <a:xfrm>
            <a:off x="1085850" y="4421188"/>
            <a:ext cx="4841875" cy="35702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337097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4294967295"/>
          </p:nvPr>
        </p:nvSpPr>
        <p:spPr bwMode="auto">
          <a:xfrm>
            <a:off x="3970338" y="8828088"/>
            <a:ext cx="3036887" cy="465137"/>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59" tIns="46580" rIns="93159" bIns="4658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fld id="{54CE3B49-2A3B-49DA-9557-6A74FC2D3440}" type="slidenum">
              <a:rPr lang="en-US" altLang="en-US" sz="3200">
                <a:solidFill>
                  <a:schemeClr val="bg1"/>
                </a:solidFill>
              </a:rPr>
              <a:pPr>
                <a:lnSpc>
                  <a:spcPct val="93000"/>
                </a:lnSpc>
                <a:spcBef>
                  <a:spcPct val="0"/>
                </a:spcBef>
              </a:pPr>
              <a:t>43</a:t>
            </a:fld>
            <a:endParaRPr lang="en-US" altLang="en-US" sz="3200">
              <a:solidFill>
                <a:schemeClr val="bg1"/>
              </a:solidFill>
            </a:endParaRPr>
          </a:p>
        </p:txBody>
      </p:sp>
      <p:sp>
        <p:nvSpPr>
          <p:cNvPr id="340995" name="Rectangle 2"/>
          <p:cNvSpPr>
            <a:spLocks noGrp="1" noRot="1" noChangeAspect="1" noChangeArrowheads="1" noTextEdit="1"/>
          </p:cNvSpPr>
          <p:nvPr>
            <p:ph type="sldImg"/>
          </p:nvPr>
        </p:nvSpPr>
        <p:spPr>
          <a:xfrm>
            <a:off x="1143000" y="685800"/>
            <a:ext cx="4572000" cy="3429000"/>
          </a:xfrm>
        </p:spPr>
      </p:sp>
      <p:sp>
        <p:nvSpPr>
          <p:cNvPr id="3409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 xmlns:p14="http://schemas.microsoft.com/office/powerpoint/2010/main" val="2247071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143000" y="685800"/>
            <a:ext cx="4572000" cy="3429000"/>
          </a:xfrm>
        </p:spPr>
      </p:sp>
      <p:sp>
        <p:nvSpPr>
          <p:cNvPr id="3604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 xmlns:p14="http://schemas.microsoft.com/office/powerpoint/2010/main" val="263858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31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69315"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77167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1179513" y="696913"/>
            <a:ext cx="4648200" cy="3486150"/>
          </a:xfrm>
        </p:spPr>
      </p:sp>
      <p:sp>
        <p:nvSpPr>
          <p:cNvPr id="277507"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defTabSz="914400"/>
            <a:r>
              <a:rPr lang="en-US" altLang="en-US" smtClean="0"/>
              <a:t>Idealisms </a:t>
            </a:r>
          </a:p>
          <a:p>
            <a:pPr marL="228600" indent="-228600" defTabSz="914400"/>
            <a:endParaRPr lang="en-US" altLang="en-US" smtClean="0"/>
          </a:p>
          <a:p>
            <a:pPr marL="228600" indent="-228600" defTabSz="914400"/>
            <a:r>
              <a:rPr lang="en-US" altLang="en-US" smtClean="0"/>
              <a:t>Over instead of versus is because they are all good ideals</a:t>
            </a:r>
          </a:p>
          <a:p>
            <a:pPr marL="228600" indent="-228600" defTabSz="914400"/>
            <a:endParaRPr lang="en-US" altLang="en-US" smtClean="0"/>
          </a:p>
          <a:p>
            <a:pPr marL="228600" indent="-228600" defTabSz="914400"/>
            <a:r>
              <a:rPr lang="en-US" altLang="en-US" smtClean="0"/>
              <a:t>Rework vs. Reuse – everything should be production quality, but reworkable for flexibility. Don’t be afraid of partial solutions.</a:t>
            </a:r>
          </a:p>
          <a:p>
            <a:pPr marL="228600" indent="-228600" defTabSz="914400"/>
            <a:r>
              <a:rPr lang="en-US" altLang="en-US" smtClean="0"/>
              <a:t>Military Adoption of the 80% solution.</a:t>
            </a:r>
          </a:p>
          <a:p>
            <a:pPr marL="228600" indent="-228600" defTabSz="914400"/>
            <a:endParaRPr lang="en-US" altLang="en-US" smtClean="0"/>
          </a:p>
          <a:p>
            <a:pPr marL="228600" indent="-228600" defTabSz="914400"/>
            <a:r>
              <a:rPr lang="en-US" altLang="en-US" smtClean="0"/>
              <a:t>Responding to Change – in line with Lucy Suchman’s Plans and Situated Actions, with the trukese and european navigators.</a:t>
            </a:r>
          </a:p>
        </p:txBody>
      </p:sp>
    </p:spTree>
    <p:extLst>
      <p:ext uri="{BB962C8B-B14F-4D97-AF65-F5344CB8AC3E}">
        <p14:creationId xmlns:p14="http://schemas.microsoft.com/office/powerpoint/2010/main" xmlns="" val="3364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5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8365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59977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xfrm>
            <a:off x="1189038" y="703263"/>
            <a:ext cx="4630737" cy="3473450"/>
          </a:xfrm>
        </p:spPr>
      </p:sp>
      <p:sp>
        <p:nvSpPr>
          <p:cNvPr id="285699"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Software development is a communication game</a:t>
            </a:r>
          </a:p>
          <a:p>
            <a:r>
              <a:rPr lang="en-US" altLang="en-US" smtClean="0"/>
              <a:t>Documentation is the worst way to communicate</a:t>
            </a:r>
          </a:p>
          <a:p>
            <a:r>
              <a:rPr lang="en-US" altLang="en-US" smtClean="0"/>
              <a:t>Whatever your situation, use the most effective means at your disposal to communicate</a:t>
            </a:r>
          </a:p>
          <a:p>
            <a:r>
              <a:rPr lang="en-US" altLang="en-US" smtClean="0"/>
              <a:t>http://www.agilemodeling.com/essays/communication.htm </a:t>
            </a:r>
          </a:p>
        </p:txBody>
      </p:sp>
    </p:spTree>
    <p:extLst>
      <p:ext uri="{BB962C8B-B14F-4D97-AF65-F5344CB8AC3E}">
        <p14:creationId xmlns:p14="http://schemas.microsoft.com/office/powerpoint/2010/main" xmlns="" val="346625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74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8774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284349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1189038" y="703263"/>
            <a:ext cx="4630737" cy="3473450"/>
          </a:xfrm>
        </p:spPr>
      </p:sp>
      <p:sp>
        <p:nvSpPr>
          <p:cNvPr id="289795"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278607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1189038" y="703263"/>
            <a:ext cx="4630737" cy="3473450"/>
          </a:xfrm>
        </p:spPr>
      </p:sp>
      <p:sp>
        <p:nvSpPr>
          <p:cNvPr id="291843"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249769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57B59-44A0-4655-9E53-22E664B1E8EE}"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7B01C-1F2F-4BD0-BB4F-6D208A654B65}"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54781"/>
            <a:ext cx="154305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54781"/>
            <a:ext cx="451485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6EBB4-2544-429B-8DD2-9CB8DE213E3F}"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375"/>
            <a:ext cx="51435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857250" y="2701926"/>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49123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157079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700"/>
            <a:ext cx="5915025"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467916"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1D2AD-E1A2-4D4E-937C-71DB583AD006}"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365461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81D2AD-E1A2-4D4E-937C-71DB583AD006}"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192144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274639"/>
            <a:ext cx="5915025"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679" y="1260475"/>
            <a:ext cx="290155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2679" y="1879600"/>
            <a:ext cx="2901553"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71863" y="1260475"/>
            <a:ext cx="2915841"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71863" y="1879600"/>
            <a:ext cx="2915841"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81D2AD-E1A2-4D4E-937C-71DB583AD006}" type="datetimeFigureOut">
              <a:rPr lang="en-US" smtClean="0"/>
              <a:pPr/>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41061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81D2AD-E1A2-4D4E-937C-71DB583AD006}" type="datetimeFigureOut">
              <a:rPr lang="en-US" smtClean="0"/>
              <a:pPr/>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145822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1D2AD-E1A2-4D4E-937C-71DB583AD006}" type="datetimeFigureOut">
              <a:rPr lang="en-US" smtClean="0"/>
              <a:pPr/>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4209367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2915841" y="741364"/>
            <a:ext cx="3471863"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3920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18D5C-939B-4F9A-8339-4C3CBE10699E}"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2915841" y="741364"/>
            <a:ext cx="3471863"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950234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3730180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4639"/>
            <a:ext cx="1478756"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274639"/>
            <a:ext cx="4321969"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19611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1BB04-A137-4510-83C7-0C099352FE9E}"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D71C9-1D82-427E-B555-72B6509E27BD}" type="datetime1">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61722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1151335"/>
            <a:ext cx="303014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1631156"/>
            <a:ext cx="303014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F72B9C-C0A3-48FD-9D7D-948CE71850A6}" type="datetime1">
              <a:rPr lang="en-US" smtClean="0"/>
              <a:pPr/>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4B08F-9961-4F50-83BF-DC4094DA3AF5}" type="datetime1">
              <a:rPr lang="en-US" smtClean="0"/>
              <a:pPr/>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360AF-9824-4BB5-8DAE-668FEBAB2105}" type="datetime1">
              <a:rPr lang="en-US" smtClean="0"/>
              <a:pPr/>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3200" b="1"/>
            </a:lvl1pPr>
          </a:lstStyle>
          <a:p>
            <a:fld id="{F815AC96-4A5A-4699-9DBD-ACAB251D8CB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204789"/>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27DA5-7573-4557-993F-CBDF81FDD3CF}" type="datetime1">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87FFC-1AE6-4EF3-9380-E850C6DE895F}" type="datetime1">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259E413-9DE2-4B21-9AD0-1DC13404DEA0}" type="datetime1">
              <a:rPr lang="en-US" smtClean="0"/>
              <a:pPr/>
              <a:t>5/7/2020</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133351"/>
            <a:ext cx="5915025"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71488" y="4767264"/>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F81D2AD-E1A2-4D4E-937C-71DB583AD006}" type="datetimeFigureOut">
              <a:rPr lang="en-US" smtClean="0"/>
              <a:pPr/>
              <a:t>5/7/2020</a:t>
            </a:fld>
            <a:endParaRPr lang="en-US"/>
          </a:p>
        </p:txBody>
      </p:sp>
      <p:sp>
        <p:nvSpPr>
          <p:cNvPr id="5" name="Footer Placeholder 4"/>
          <p:cNvSpPr>
            <a:spLocks noGrp="1"/>
          </p:cNvSpPr>
          <p:nvPr>
            <p:ph type="ftr" sz="quarter" idx="3"/>
          </p:nvPr>
        </p:nvSpPr>
        <p:spPr>
          <a:xfrm>
            <a:off x="2271713" y="4767264"/>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Fundamentals of Software Engineering</a:t>
            </a:r>
            <a:endParaRPr lang="en-US" dirty="0"/>
          </a:p>
        </p:txBody>
      </p:sp>
      <p:sp>
        <p:nvSpPr>
          <p:cNvPr id="6" name="Slide Number Placeholder 5"/>
          <p:cNvSpPr>
            <a:spLocks noGrp="1"/>
          </p:cNvSpPr>
          <p:nvPr>
            <p:ph type="sldNum" sz="quarter" idx="4"/>
          </p:nvPr>
        </p:nvSpPr>
        <p:spPr>
          <a:xfrm>
            <a:off x="4843463" y="4767264"/>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025EB06-7684-47CA-9A8D-E5AFBEBBB608}" type="slidenum">
              <a:rPr lang="en-US" smtClean="0"/>
              <a:pPr/>
              <a:t>‹#›</a:t>
            </a:fld>
            <a:endParaRPr lang="en-US"/>
          </a:p>
        </p:txBody>
      </p:sp>
    </p:spTree>
    <p:extLst>
      <p:ext uri="{BB962C8B-B14F-4D97-AF65-F5344CB8AC3E}">
        <p14:creationId xmlns:p14="http://schemas.microsoft.com/office/powerpoint/2010/main" xmlns="" val="28756779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3"/>
          <p:cNvSpPr txBox="1">
            <a:spLocks noGrp="1" noChangeArrowheads="1"/>
          </p:cNvSpPr>
          <p:nvPr/>
        </p:nvSpPr>
        <p:spPr bwMode="auto">
          <a:xfrm>
            <a:off x="343117" y="4684454"/>
            <a:ext cx="1597488" cy="354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68569" tIns="34284" rIns="68569" bIns="34284"/>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Font typeface="Arial" panose="020B0604020202020204" pitchFamily="34" charset="0"/>
              <a:buNone/>
            </a:pPr>
            <a:fld id="{E63F8287-2BE2-4C68-9C76-58F3C2B1C784}" type="datetime1">
              <a:rPr lang="en-US" altLang="en-US" sz="1021" b="0">
                <a:solidFill>
                  <a:srgbClr val="000000"/>
                </a:solidFill>
                <a:latin typeface="Arial" panose="020B0604020202020204" pitchFamily="34" charset="0"/>
              </a:rPr>
              <a:pPr eaLnBrk="1" hangingPunct="1">
                <a:lnSpc>
                  <a:spcPct val="100000"/>
                </a:lnSpc>
                <a:buFont typeface="Arial" panose="020B0604020202020204" pitchFamily="34" charset="0"/>
                <a:buNone/>
              </a:pPr>
              <a:t>5/7/2020</a:t>
            </a:fld>
            <a:endParaRPr lang="en-US" altLang="en-US" sz="1021" b="0">
              <a:solidFill>
                <a:srgbClr val="000000"/>
              </a:solidFill>
              <a:latin typeface="Arial" panose="020B0604020202020204" pitchFamily="34" charset="0"/>
            </a:endParaRPr>
          </a:p>
        </p:txBody>
      </p:sp>
      <p:sp>
        <p:nvSpPr>
          <p:cNvPr id="263171" name="Rectangle 2"/>
          <p:cNvSpPr>
            <a:spLocks noGrp="1" noChangeArrowheads="1"/>
          </p:cNvSpPr>
          <p:nvPr>
            <p:ph type="title" idx="4294967295"/>
          </p:nvPr>
        </p:nvSpPr>
        <p:spPr>
          <a:xfrm>
            <a:off x="1061343" y="1809750"/>
            <a:ext cx="4653657" cy="1180635"/>
          </a:xfrm>
          <a:solidFill>
            <a:srgbClr val="FFFF99"/>
          </a:solidFill>
          <a:ln>
            <a:solidFill>
              <a:srgbClr val="FF0000"/>
            </a:solidFill>
            <a:round/>
            <a:headEnd/>
            <a:tailEnd/>
          </a:ln>
        </p:spPr>
        <p:txBody>
          <a:bodyPr vert="horz" lIns="68569" tIns="34284" rIns="68569" bIns="34284" rtlCol="0" anchor="ctr">
            <a:normAutofit fontScale="90000"/>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124" b="1" dirty="0">
                <a:solidFill>
                  <a:srgbClr val="0000FF"/>
                </a:solidFill>
              </a:rPr>
              <a:t>Agile  Models</a:t>
            </a:r>
            <a:br>
              <a:rPr lang="en-GB" altLang="en-US" sz="6124" b="1" dirty="0">
                <a:solidFill>
                  <a:srgbClr val="0000FF"/>
                </a:solidFill>
              </a:rPr>
            </a:br>
            <a:endParaRPr lang="en-GB" altLang="en-US" sz="1973" b="1"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a:t>
            </a:fld>
            <a:endParaRPr lang="en-US"/>
          </a:p>
        </p:txBody>
      </p:sp>
    </p:spTree>
    <p:extLst>
      <p:ext uri="{BB962C8B-B14F-4D97-AF65-F5344CB8AC3E}">
        <p14:creationId xmlns:p14="http://schemas.microsoft.com/office/powerpoint/2010/main" xmlns="" val="25621525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1"/>
          <p:cNvSpPr>
            <a:spLocks noGrp="1" noChangeArrowheads="1"/>
          </p:cNvSpPr>
          <p:nvPr>
            <p:ph type="title" idx="4294967295"/>
          </p:nvPr>
        </p:nvSpPr>
        <p:spPr>
          <a:xfrm>
            <a:off x="-381000" y="-239138"/>
            <a:ext cx="7010400" cy="914400"/>
          </a:xfrm>
          <a:noFill/>
        </p:spPr>
        <p:txBody>
          <a:bodyPr>
            <a:normAutofit/>
          </a:bodyPr>
          <a:lstStyle/>
          <a:p>
            <a:pPr eaLnBrk="1"/>
            <a:r>
              <a:rPr lang="en-US" altLang="en-US" sz="3200" b="1" dirty="0"/>
              <a:t>Agile Model: Principles</a:t>
            </a:r>
          </a:p>
        </p:txBody>
      </p:sp>
      <p:sp>
        <p:nvSpPr>
          <p:cNvPr id="286723" name="Rectangle 2"/>
          <p:cNvSpPr>
            <a:spLocks noGrp="1" noChangeArrowheads="1"/>
          </p:cNvSpPr>
          <p:nvPr>
            <p:ph type="body" idx="4294967295"/>
          </p:nvPr>
        </p:nvSpPr>
        <p:spPr>
          <a:xfrm>
            <a:off x="0" y="438150"/>
            <a:ext cx="6781800" cy="6749628"/>
          </a:xfrm>
        </p:spPr>
        <p:txBody>
          <a:bodyPr>
            <a:normAutofit/>
          </a:bodyPr>
          <a:lstStyle/>
          <a:p>
            <a:pPr>
              <a:lnSpc>
                <a:spcPct val="114000"/>
              </a:lnSpc>
              <a:spcBef>
                <a:spcPts val="0"/>
              </a:spcBef>
            </a:pPr>
            <a:r>
              <a:rPr lang="en-GB" altLang="en-US" sz="2800" dirty="0"/>
              <a:t>The primary measure of progress:</a:t>
            </a:r>
          </a:p>
          <a:p>
            <a:pPr lvl="1">
              <a:lnSpc>
                <a:spcPct val="114000"/>
              </a:lnSpc>
              <a:spcBef>
                <a:spcPts val="0"/>
              </a:spcBef>
            </a:pPr>
            <a:r>
              <a:rPr lang="en-GB" altLang="en-US" sz="2400" b="1" dirty="0">
                <a:solidFill>
                  <a:srgbClr val="9900CC"/>
                </a:solidFill>
              </a:rPr>
              <a:t>Incremental release of working software</a:t>
            </a:r>
          </a:p>
          <a:p>
            <a:pPr>
              <a:lnSpc>
                <a:spcPct val="114000"/>
              </a:lnSpc>
              <a:spcBef>
                <a:spcPts val="0"/>
              </a:spcBef>
            </a:pPr>
            <a:r>
              <a:rPr lang="en-GB" altLang="en-US" sz="2800" dirty="0"/>
              <a:t>Important principles behind agile model:</a:t>
            </a:r>
          </a:p>
          <a:p>
            <a:pPr lvl="1">
              <a:lnSpc>
                <a:spcPct val="114000"/>
              </a:lnSpc>
              <a:spcBef>
                <a:spcPts val="0"/>
              </a:spcBef>
            </a:pPr>
            <a:r>
              <a:rPr lang="en-GB" altLang="en-US" sz="2400" dirty="0">
                <a:solidFill>
                  <a:srgbClr val="0000CC"/>
                </a:solidFill>
              </a:rPr>
              <a:t>Frequent delivery of versions --- once every few weeks.</a:t>
            </a:r>
          </a:p>
          <a:p>
            <a:pPr lvl="1">
              <a:lnSpc>
                <a:spcPct val="114000"/>
              </a:lnSpc>
              <a:spcBef>
                <a:spcPts val="0"/>
              </a:spcBef>
            </a:pPr>
            <a:r>
              <a:rPr lang="en-GB" altLang="en-US" sz="2400" dirty="0">
                <a:solidFill>
                  <a:srgbClr val="0000CC"/>
                </a:solidFill>
              </a:rPr>
              <a:t>Requirements change requests are easily accommodated.</a:t>
            </a:r>
          </a:p>
          <a:p>
            <a:pPr lvl="1">
              <a:lnSpc>
                <a:spcPct val="114000"/>
              </a:lnSpc>
              <a:spcBef>
                <a:spcPts val="0"/>
              </a:spcBef>
            </a:pPr>
            <a:r>
              <a:rPr lang="en-GB" altLang="en-US" sz="2400" dirty="0">
                <a:solidFill>
                  <a:srgbClr val="0000CC"/>
                </a:solidFill>
              </a:rPr>
              <a:t>Close cooperation between customers and developers.</a:t>
            </a:r>
          </a:p>
          <a:p>
            <a:pPr lvl="1">
              <a:lnSpc>
                <a:spcPct val="114000"/>
              </a:lnSpc>
              <a:spcBef>
                <a:spcPts val="0"/>
              </a:spcBef>
            </a:pPr>
            <a:r>
              <a:rPr lang="en-GB" altLang="en-US" sz="2400" dirty="0">
                <a:solidFill>
                  <a:srgbClr val="0000CC"/>
                </a:solidFill>
              </a:rPr>
              <a:t>Face-to-face communication among team members.</a:t>
            </a:r>
          </a:p>
          <a:p>
            <a:pPr lvl="1">
              <a:lnSpc>
                <a:spcPct val="114000"/>
              </a:lnSpc>
              <a:spcBef>
                <a:spcPts val="0"/>
              </a:spcBef>
              <a:buNone/>
            </a:pPr>
            <a:endParaRPr lang="en-GB" altLang="en-US" sz="2400"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10</a:t>
            </a:fld>
            <a:endParaRPr lang="en-US"/>
          </a:p>
        </p:txBody>
      </p:sp>
    </p:spTree>
    <p:extLst>
      <p:ext uri="{BB962C8B-B14F-4D97-AF65-F5344CB8AC3E}">
        <p14:creationId xmlns:p14="http://schemas.microsoft.com/office/powerpoint/2010/main" xmlns="" val="7935988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456986" y="-6080"/>
            <a:ext cx="4401014" cy="461209"/>
          </a:xfrm>
        </p:spPr>
        <p:txBody>
          <a:bodyPr>
            <a:noAutofit/>
          </a:bodyPr>
          <a:lstStyle/>
          <a:p>
            <a:r>
              <a:rPr lang="en-US" altLang="en-US" sz="3200" b="1" dirty="0"/>
              <a:t>Agile Documentation</a:t>
            </a:r>
          </a:p>
        </p:txBody>
      </p:sp>
      <p:sp>
        <p:nvSpPr>
          <p:cNvPr id="204803" name="Rectangle 3"/>
          <p:cNvSpPr>
            <a:spLocks noGrp="1" noChangeArrowheads="1"/>
          </p:cNvSpPr>
          <p:nvPr>
            <p:ph type="body" idx="1"/>
          </p:nvPr>
        </p:nvSpPr>
        <p:spPr>
          <a:xfrm>
            <a:off x="-76200" y="0"/>
            <a:ext cx="7162800" cy="4056906"/>
          </a:xfrm>
        </p:spPr>
        <p:txBody>
          <a:bodyPr>
            <a:noAutofit/>
          </a:bodyPr>
          <a:lstStyle/>
          <a:p>
            <a:pPr>
              <a:lnSpc>
                <a:spcPct val="110000"/>
              </a:lnSpc>
              <a:spcBef>
                <a:spcPts val="0"/>
              </a:spcBef>
            </a:pPr>
            <a:r>
              <a:rPr lang="en-US" altLang="en-US" sz="2400" dirty="0" smtClean="0">
                <a:solidFill>
                  <a:srgbClr val="0000CC"/>
                </a:solidFill>
                <a:cs typeface="Times New Roman" panose="02020603050405020304" pitchFamily="18" charset="0"/>
              </a:rPr>
              <a:t>Travel light:</a:t>
            </a:r>
          </a:p>
          <a:p>
            <a:pPr lvl="1">
              <a:lnSpc>
                <a:spcPct val="110000"/>
              </a:lnSpc>
              <a:spcBef>
                <a:spcPts val="0"/>
              </a:spcBef>
            </a:pPr>
            <a:r>
              <a:rPr lang="en-US" altLang="en-US" sz="2400" b="0" dirty="0" smtClean="0">
                <a:solidFill>
                  <a:srgbClr val="0000CC"/>
                </a:solidFill>
                <a:cs typeface="Times New Roman" panose="02020603050405020304" pitchFamily="18" charset="0"/>
              </a:rPr>
              <a:t>You need far less documentation than you think.</a:t>
            </a:r>
          </a:p>
          <a:p>
            <a:pPr>
              <a:lnSpc>
                <a:spcPct val="110000"/>
              </a:lnSpc>
              <a:spcBef>
                <a:spcPts val="0"/>
              </a:spcBef>
            </a:pPr>
            <a:r>
              <a:rPr lang="en-US" altLang="en-US" sz="2400" dirty="0" smtClean="0">
                <a:solidFill>
                  <a:srgbClr val="0000CC"/>
                </a:solidFill>
                <a:cs typeface="Times New Roman" panose="02020603050405020304" pitchFamily="18" charset="0"/>
              </a:rPr>
              <a:t>Agile documents:</a:t>
            </a:r>
          </a:p>
          <a:p>
            <a:pPr lvl="1">
              <a:lnSpc>
                <a:spcPct val="110000"/>
              </a:lnSpc>
              <a:spcBef>
                <a:spcPts val="0"/>
              </a:spcBef>
            </a:pPr>
            <a:r>
              <a:rPr lang="en-US" altLang="en-US" sz="2400" b="0" dirty="0" smtClean="0">
                <a:cs typeface="Times New Roman" panose="02020603050405020304" pitchFamily="18" charset="0"/>
              </a:rPr>
              <a:t>Are concise</a:t>
            </a:r>
          </a:p>
          <a:p>
            <a:pPr lvl="1">
              <a:lnSpc>
                <a:spcPct val="110000"/>
              </a:lnSpc>
              <a:spcBef>
                <a:spcPts val="0"/>
              </a:spcBef>
            </a:pPr>
            <a:r>
              <a:rPr lang="en-US" altLang="en-US" sz="2400" b="0" dirty="0" smtClean="0">
                <a:cs typeface="Times New Roman" panose="02020603050405020304" pitchFamily="18" charset="0"/>
              </a:rPr>
              <a:t>Describe information that is less likely to change </a:t>
            </a:r>
          </a:p>
          <a:p>
            <a:pPr lvl="1">
              <a:lnSpc>
                <a:spcPct val="110000"/>
              </a:lnSpc>
              <a:spcBef>
                <a:spcPts val="0"/>
              </a:spcBef>
            </a:pPr>
            <a:r>
              <a:rPr lang="en-US" altLang="en-US" sz="2400" b="0" dirty="0" smtClean="0">
                <a:cs typeface="Times New Roman" panose="02020603050405020304" pitchFamily="18" charset="0"/>
              </a:rPr>
              <a:t>Describe “good things to know”</a:t>
            </a:r>
          </a:p>
          <a:p>
            <a:pPr lvl="1">
              <a:lnSpc>
                <a:spcPct val="110000"/>
              </a:lnSpc>
              <a:spcBef>
                <a:spcPts val="0"/>
              </a:spcBef>
            </a:pPr>
            <a:r>
              <a:rPr lang="en-US" altLang="en-US" sz="2400" b="0" dirty="0" smtClean="0">
                <a:cs typeface="Times New Roman" panose="02020603050405020304" pitchFamily="18" charset="0"/>
              </a:rPr>
              <a:t>Are sufficiently accurate, consistent, and detailed </a:t>
            </a:r>
          </a:p>
          <a:p>
            <a:pPr>
              <a:lnSpc>
                <a:spcPct val="110000"/>
              </a:lnSpc>
              <a:spcBef>
                <a:spcPts val="0"/>
              </a:spcBef>
            </a:pPr>
            <a:r>
              <a:rPr lang="en-US" altLang="en-US" sz="2400" dirty="0" smtClean="0">
                <a:solidFill>
                  <a:srgbClr val="0000CC"/>
                </a:solidFill>
              </a:rPr>
              <a:t>Valid reasons to document:</a:t>
            </a:r>
          </a:p>
          <a:p>
            <a:pPr lvl="1">
              <a:lnSpc>
                <a:spcPct val="110000"/>
              </a:lnSpc>
              <a:spcBef>
                <a:spcPts val="0"/>
              </a:spcBef>
            </a:pPr>
            <a:r>
              <a:rPr lang="en-US" altLang="en-US" sz="2400" dirty="0"/>
              <a:t>P</a:t>
            </a:r>
            <a:r>
              <a:rPr lang="en-US" altLang="en-US" sz="2400" b="0" dirty="0" smtClean="0"/>
              <a:t>roject stakeholders require it</a:t>
            </a:r>
          </a:p>
          <a:p>
            <a:pPr lvl="1">
              <a:lnSpc>
                <a:spcPct val="110000"/>
              </a:lnSpc>
              <a:spcBef>
                <a:spcPts val="0"/>
              </a:spcBef>
            </a:pPr>
            <a:r>
              <a:rPr lang="en-US" altLang="en-US" sz="2400" b="0" dirty="0" smtClean="0"/>
              <a:t>To define a contract model</a:t>
            </a:r>
          </a:p>
          <a:p>
            <a:pPr lvl="1">
              <a:lnSpc>
                <a:spcPct val="110000"/>
              </a:lnSpc>
              <a:spcBef>
                <a:spcPts val="0"/>
              </a:spcBef>
            </a:pPr>
            <a:r>
              <a:rPr lang="en-US" altLang="en-US" sz="2400" b="0" dirty="0" smtClean="0"/>
              <a:t>To support communication with an external group</a:t>
            </a:r>
          </a:p>
          <a:p>
            <a:pPr lvl="1">
              <a:lnSpc>
                <a:spcPct val="110000"/>
              </a:lnSpc>
              <a:spcBef>
                <a:spcPts val="0"/>
              </a:spcBef>
            </a:pPr>
            <a:r>
              <a:rPr lang="en-US" altLang="en-US" sz="2400" b="0" dirty="0" smtClean="0"/>
              <a:t>To think something through</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11</a:t>
            </a:fld>
            <a:endParaRPr lang="en-US"/>
          </a:p>
        </p:txBody>
      </p:sp>
    </p:spTree>
    <p:extLst>
      <p:ext uri="{BB962C8B-B14F-4D97-AF65-F5344CB8AC3E}">
        <p14:creationId xmlns:p14="http://schemas.microsoft.com/office/powerpoint/2010/main" xmlns="" val="372595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checkerboard(across)">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checkerboard(across)">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checkerboard(across)">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checkerboard(across)">
                                      <p:cBhvr>
                                        <p:cTn id="22" dur="5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checkerboard(across)">
                                      <p:cBhvr>
                                        <p:cTn id="27" dur="500"/>
                                        <p:tgtEl>
                                          <p:spTgt spid="204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checkerboard(across)">
                                      <p:cBhvr>
                                        <p:cTn id="32" dur="500"/>
                                        <p:tgtEl>
                                          <p:spTgt spid="204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checkerboard(across)">
                                      <p:cBhvr>
                                        <p:cTn id="37" dur="500"/>
                                        <p:tgtEl>
                                          <p:spTgt spid="2048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04803">
                                            <p:txEl>
                                              <p:pRg st="7" end="7"/>
                                            </p:txEl>
                                          </p:spTgt>
                                        </p:tgtEl>
                                        <p:attrNameLst>
                                          <p:attrName>style.visibility</p:attrName>
                                        </p:attrNameLst>
                                      </p:cBhvr>
                                      <p:to>
                                        <p:strVal val="visible"/>
                                      </p:to>
                                    </p:set>
                                    <p:animEffect transition="in" filter="checkerboard(across)">
                                      <p:cBhvr>
                                        <p:cTn id="42" dur="500"/>
                                        <p:tgtEl>
                                          <p:spTgt spid="2048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04803">
                                            <p:txEl>
                                              <p:pRg st="8" end="8"/>
                                            </p:txEl>
                                          </p:spTgt>
                                        </p:tgtEl>
                                        <p:attrNameLst>
                                          <p:attrName>style.visibility</p:attrName>
                                        </p:attrNameLst>
                                      </p:cBhvr>
                                      <p:to>
                                        <p:strVal val="visible"/>
                                      </p:to>
                                    </p:set>
                                    <p:animEffect transition="in" filter="checkerboard(across)">
                                      <p:cBhvr>
                                        <p:cTn id="47" dur="500"/>
                                        <p:tgtEl>
                                          <p:spTgt spid="2048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04803">
                                            <p:txEl>
                                              <p:pRg st="9" end="9"/>
                                            </p:txEl>
                                          </p:spTgt>
                                        </p:tgtEl>
                                        <p:attrNameLst>
                                          <p:attrName>style.visibility</p:attrName>
                                        </p:attrNameLst>
                                      </p:cBhvr>
                                      <p:to>
                                        <p:strVal val="visible"/>
                                      </p:to>
                                    </p:set>
                                    <p:animEffect transition="in" filter="checkerboard(across)">
                                      <p:cBhvr>
                                        <p:cTn id="52" dur="500"/>
                                        <p:tgtEl>
                                          <p:spTgt spid="20480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04803">
                                            <p:txEl>
                                              <p:pRg st="10" end="10"/>
                                            </p:txEl>
                                          </p:spTgt>
                                        </p:tgtEl>
                                        <p:attrNameLst>
                                          <p:attrName>style.visibility</p:attrName>
                                        </p:attrNameLst>
                                      </p:cBhvr>
                                      <p:to>
                                        <p:strVal val="visible"/>
                                      </p:to>
                                    </p:set>
                                    <p:animEffect transition="in" filter="checkerboard(across)">
                                      <p:cBhvr>
                                        <p:cTn id="57" dur="500"/>
                                        <p:tgtEl>
                                          <p:spTgt spid="20480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204803">
                                            <p:txEl>
                                              <p:pRg st="11" end="11"/>
                                            </p:txEl>
                                          </p:spTgt>
                                        </p:tgtEl>
                                        <p:attrNameLst>
                                          <p:attrName>style.visibility</p:attrName>
                                        </p:attrNameLst>
                                      </p:cBhvr>
                                      <p:to>
                                        <p:strVal val="visible"/>
                                      </p:to>
                                    </p:set>
                                    <p:animEffect transition="in" filter="checkerboard(across)">
                                      <p:cBhvr>
                                        <p:cTn id="62" dur="500"/>
                                        <p:tgtEl>
                                          <p:spTgt spid="2048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a:xfrm>
            <a:off x="0" y="72570"/>
            <a:ext cx="6858720" cy="622146"/>
          </a:xfrm>
        </p:spPr>
        <p:txBody>
          <a:bodyPr/>
          <a:lstStyle/>
          <a:p>
            <a:r>
              <a:rPr lang="en-US" altLang="en-US" sz="2517" b="1" dirty="0"/>
              <a:t>Agile Software Requirements Management</a:t>
            </a:r>
            <a:endParaRPr lang="en-US" altLang="en-US" sz="1701" b="1" dirty="0"/>
          </a:p>
        </p:txBody>
      </p:sp>
      <p:graphicFrame>
        <p:nvGraphicFramePr>
          <p:cNvPr id="290819" name="Object 3"/>
          <p:cNvGraphicFramePr>
            <a:graphicFrameLocks noGrp="1" noChangeAspect="1"/>
          </p:cNvGraphicFramePr>
          <p:nvPr>
            <p:ph idx="4294967295"/>
            <p:extLst>
              <p:ext uri="{D42A27DB-BD31-4B8C-83A1-F6EECF244321}">
                <p14:modId xmlns:p14="http://schemas.microsoft.com/office/powerpoint/2010/main" xmlns="" val="3403526518"/>
              </p:ext>
            </p:extLst>
          </p:nvPr>
        </p:nvGraphicFramePr>
        <p:xfrm>
          <a:off x="-1" y="694716"/>
          <a:ext cx="6858001" cy="4239234"/>
        </p:xfrm>
        <a:graphic>
          <a:graphicData uri="http://schemas.openxmlformats.org/presentationml/2006/ole">
            <p:oleObj spid="_x0000_s3162" name="Visio" r:id="rId4" imgW="3930320" imgH="3523640" progId="">
              <p:embed/>
            </p:oleObj>
          </a:graphicData>
        </a:graphic>
      </p:graphicFrame>
      <p:sp>
        <p:nvSpPr>
          <p:cNvPr id="2" name="Slide Number Placeholder 1"/>
          <p:cNvSpPr>
            <a:spLocks noGrp="1"/>
          </p:cNvSpPr>
          <p:nvPr>
            <p:ph type="sldNum" sz="quarter" idx="12"/>
          </p:nvPr>
        </p:nvSpPr>
        <p:spPr/>
        <p:txBody>
          <a:bodyPr/>
          <a:lstStyle/>
          <a:p>
            <a:fld id="{F815AC96-4A5A-4699-9DBD-ACAB251D8CBA}" type="slidenum">
              <a:rPr lang="en-US" smtClean="0"/>
              <a:pPr/>
              <a:t>12</a:t>
            </a:fld>
            <a:endParaRPr lang="en-US"/>
          </a:p>
        </p:txBody>
      </p:sp>
    </p:spTree>
    <p:extLst>
      <p:ext uri="{BB962C8B-B14F-4D97-AF65-F5344CB8AC3E}">
        <p14:creationId xmlns:p14="http://schemas.microsoft.com/office/powerpoint/2010/main" xmlns="" val="280021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idx="4294967295"/>
          </p:nvPr>
        </p:nvSpPr>
        <p:spPr>
          <a:xfrm>
            <a:off x="762000" y="-247650"/>
            <a:ext cx="5850974" cy="933219"/>
          </a:xfrm>
        </p:spPr>
        <p:txBody>
          <a:bodyPr>
            <a:normAutofit/>
          </a:bodyPr>
          <a:lstStyle/>
          <a:p>
            <a:pPr eaLnBrk="1"/>
            <a:r>
              <a:rPr lang="en-US" altLang="en-US" sz="3600" b="1" dirty="0"/>
              <a:t>Adoption Detractors</a:t>
            </a:r>
          </a:p>
        </p:txBody>
      </p:sp>
      <p:sp>
        <p:nvSpPr>
          <p:cNvPr id="292867" name="Rectangle 3"/>
          <p:cNvSpPr>
            <a:spLocks noGrp="1" noChangeArrowheads="1"/>
          </p:cNvSpPr>
          <p:nvPr>
            <p:ph type="body" idx="4294967295"/>
          </p:nvPr>
        </p:nvSpPr>
        <p:spPr>
          <a:xfrm>
            <a:off x="1" y="549778"/>
            <a:ext cx="6781800" cy="3943494"/>
          </a:xfrm>
        </p:spPr>
        <p:txBody>
          <a:bodyPr>
            <a:noAutofit/>
          </a:bodyPr>
          <a:lstStyle/>
          <a:p>
            <a:pPr>
              <a:lnSpc>
                <a:spcPct val="110000"/>
              </a:lnSpc>
              <a:spcBef>
                <a:spcPts val="408"/>
              </a:spcBef>
              <a:spcAft>
                <a:spcPts val="408"/>
              </a:spcAft>
            </a:pPr>
            <a:r>
              <a:rPr lang="en-IN" altLang="en-US" sz="2800" dirty="0">
                <a:solidFill>
                  <a:srgbClr val="0000FF"/>
                </a:solidFill>
              </a:rPr>
              <a:t>Sketchy definitions, make it possible to have</a:t>
            </a:r>
            <a:endParaRPr lang="en-US" altLang="en-US" sz="2800" dirty="0">
              <a:solidFill>
                <a:srgbClr val="0000FF"/>
              </a:solidFill>
            </a:endParaRPr>
          </a:p>
          <a:p>
            <a:pPr lvl="1">
              <a:lnSpc>
                <a:spcPct val="110000"/>
              </a:lnSpc>
              <a:spcBef>
                <a:spcPts val="408"/>
              </a:spcBef>
              <a:spcAft>
                <a:spcPts val="408"/>
              </a:spcAft>
            </a:pPr>
            <a:r>
              <a:rPr lang="en-US" altLang="en-US" sz="2400" dirty="0"/>
              <a:t>Inconsistent and diverse definitions</a:t>
            </a:r>
          </a:p>
          <a:p>
            <a:pPr>
              <a:lnSpc>
                <a:spcPct val="110000"/>
              </a:lnSpc>
              <a:spcBef>
                <a:spcPts val="408"/>
              </a:spcBef>
              <a:spcAft>
                <a:spcPts val="408"/>
              </a:spcAft>
            </a:pPr>
            <a:r>
              <a:rPr lang="en-US" altLang="en-US" sz="2800" dirty="0">
                <a:solidFill>
                  <a:srgbClr val="0000FF"/>
                </a:solidFill>
              </a:rPr>
              <a:t>High quality people skills required</a:t>
            </a:r>
          </a:p>
          <a:p>
            <a:pPr>
              <a:lnSpc>
                <a:spcPct val="110000"/>
              </a:lnSpc>
              <a:spcBef>
                <a:spcPts val="408"/>
              </a:spcBef>
              <a:spcAft>
                <a:spcPts val="408"/>
              </a:spcAft>
            </a:pPr>
            <a:r>
              <a:rPr lang="en-US" altLang="en-US" sz="2800" dirty="0">
                <a:solidFill>
                  <a:srgbClr val="0000FF"/>
                </a:solidFill>
              </a:rPr>
              <a:t>Short iterations inhibit long-term perspective</a:t>
            </a:r>
          </a:p>
          <a:p>
            <a:pPr>
              <a:lnSpc>
                <a:spcPct val="110000"/>
              </a:lnSpc>
              <a:spcBef>
                <a:spcPts val="408"/>
              </a:spcBef>
              <a:spcAft>
                <a:spcPts val="408"/>
              </a:spcAft>
            </a:pPr>
            <a:r>
              <a:rPr lang="en-US" altLang="en-US" sz="2800" dirty="0">
                <a:solidFill>
                  <a:srgbClr val="0000FF"/>
                </a:solidFill>
              </a:rPr>
              <a:t>Higher risks due to feature creep:</a:t>
            </a:r>
          </a:p>
          <a:p>
            <a:pPr lvl="1">
              <a:lnSpc>
                <a:spcPct val="110000"/>
              </a:lnSpc>
              <a:spcBef>
                <a:spcPts val="408"/>
              </a:spcBef>
              <a:spcAft>
                <a:spcPts val="408"/>
              </a:spcAft>
            </a:pPr>
            <a:r>
              <a:rPr lang="en-US" altLang="en-US" sz="2400" dirty="0"/>
              <a:t>Harder to manage feature creep and customer expectations</a:t>
            </a:r>
          </a:p>
          <a:p>
            <a:pPr lvl="1">
              <a:lnSpc>
                <a:spcPct val="110000"/>
              </a:lnSpc>
              <a:spcBef>
                <a:spcPts val="408"/>
              </a:spcBef>
              <a:spcAft>
                <a:spcPts val="408"/>
              </a:spcAft>
            </a:pPr>
            <a:r>
              <a:rPr lang="en-US" altLang="en-US" sz="2400" dirty="0"/>
              <a:t>Difficult to quantify cost, time, quality.</a:t>
            </a:r>
          </a:p>
          <a:p>
            <a:pPr lvl="2">
              <a:lnSpc>
                <a:spcPct val="110000"/>
              </a:lnSpc>
              <a:spcBef>
                <a:spcPts val="408"/>
              </a:spcBef>
              <a:spcAft>
                <a:spcPts val="408"/>
              </a:spcAft>
            </a:pPr>
            <a:endParaRPr lang="en-US"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13</a:t>
            </a:fld>
            <a:endParaRPr lang="en-US"/>
          </a:p>
        </p:txBody>
      </p:sp>
    </p:spTree>
    <p:extLst>
      <p:ext uri="{BB962C8B-B14F-4D97-AF65-F5344CB8AC3E}">
        <p14:creationId xmlns:p14="http://schemas.microsoft.com/office/powerpoint/2010/main" xmlns="" val="1316187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idx="4294967295"/>
          </p:nvPr>
        </p:nvSpPr>
        <p:spPr>
          <a:xfrm>
            <a:off x="503513" y="-25535"/>
            <a:ext cx="5850974" cy="934298"/>
          </a:xfrm>
        </p:spPr>
        <p:txBody>
          <a:bodyPr>
            <a:normAutofit/>
          </a:bodyPr>
          <a:lstStyle/>
          <a:p>
            <a:r>
              <a:rPr lang="en-US" altLang="en-US" sz="3200" b="1" dirty="0"/>
              <a:t>Agile Model Shortcomings</a:t>
            </a:r>
          </a:p>
        </p:txBody>
      </p:sp>
      <p:sp>
        <p:nvSpPr>
          <p:cNvPr id="145411" name="Rectangle 3"/>
          <p:cNvSpPr>
            <a:spLocks noGrp="1" noChangeArrowheads="1"/>
          </p:cNvSpPr>
          <p:nvPr>
            <p:ph type="body" idx="4294967295"/>
          </p:nvPr>
        </p:nvSpPr>
        <p:spPr>
          <a:xfrm>
            <a:off x="0" y="695845"/>
            <a:ext cx="6858000" cy="4046105"/>
          </a:xfrm>
        </p:spPr>
        <p:txBody>
          <a:bodyPr>
            <a:normAutofit fontScale="92500"/>
          </a:bodyPr>
          <a:lstStyle/>
          <a:p>
            <a:pPr>
              <a:lnSpc>
                <a:spcPct val="120000"/>
              </a:lnSpc>
              <a:spcBef>
                <a:spcPts val="816"/>
              </a:spcBef>
              <a:spcAft>
                <a:spcPct val="15000"/>
              </a:spcAft>
            </a:pPr>
            <a:r>
              <a:rPr lang="en-US" altLang="en-US" sz="2994" dirty="0">
                <a:solidFill>
                  <a:srgbClr val="0000CC"/>
                </a:solidFill>
              </a:rPr>
              <a:t>Derives agility through developing tacit knowledge within the team, rather than any formal document:</a:t>
            </a:r>
          </a:p>
          <a:p>
            <a:pPr lvl="1">
              <a:lnSpc>
                <a:spcPct val="120000"/>
              </a:lnSpc>
              <a:spcBef>
                <a:spcPts val="816"/>
              </a:spcBef>
              <a:spcAft>
                <a:spcPct val="15000"/>
              </a:spcAft>
            </a:pPr>
            <a:r>
              <a:rPr lang="en-US" altLang="en-US" sz="2722" dirty="0"/>
              <a:t>Can be misinterpreted…</a:t>
            </a:r>
          </a:p>
          <a:p>
            <a:pPr lvl="1">
              <a:lnSpc>
                <a:spcPct val="120000"/>
              </a:lnSpc>
              <a:spcBef>
                <a:spcPts val="816"/>
              </a:spcBef>
              <a:spcAft>
                <a:spcPct val="15000"/>
              </a:spcAft>
            </a:pPr>
            <a:r>
              <a:rPr lang="en-US" altLang="en-US" sz="2722" dirty="0"/>
              <a:t>External review difficult to get…</a:t>
            </a:r>
          </a:p>
          <a:p>
            <a:pPr lvl="1">
              <a:lnSpc>
                <a:spcPct val="120000"/>
              </a:lnSpc>
              <a:spcBef>
                <a:spcPts val="816"/>
              </a:spcBef>
              <a:spcAft>
                <a:spcPct val="15000"/>
              </a:spcAft>
            </a:pPr>
            <a:r>
              <a:rPr lang="en-US" altLang="en-US" sz="2722" dirty="0"/>
              <a:t>When project is complete, and team disperses, maintenance becomes difficult…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14</a:t>
            </a:fld>
            <a:endParaRPr lang="en-US"/>
          </a:p>
        </p:txBody>
      </p:sp>
    </p:spTree>
    <p:extLst>
      <p:ext uri="{BB962C8B-B14F-4D97-AF65-F5344CB8AC3E}">
        <p14:creationId xmlns:p14="http://schemas.microsoft.com/office/powerpoint/2010/main" xmlns="" val="450110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anim calcmode="lin" valueType="num">
                                      <p:cBhvr additive="base">
                                        <p:cTn id="7"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2" end="2"/>
                                            </p:txEl>
                                          </p:spTgt>
                                        </p:tgtEl>
                                        <p:attrNameLst>
                                          <p:attrName>style.visibility</p:attrName>
                                        </p:attrNameLst>
                                      </p:cBhvr>
                                      <p:to>
                                        <p:strVal val="visible"/>
                                      </p:to>
                                    </p:set>
                                    <p:anim calcmode="lin" valueType="num">
                                      <p:cBhvr additive="base">
                                        <p:cTn id="11"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anim calcmode="lin" valueType="num">
                                      <p:cBhvr additive="base">
                                        <p:cTn id="15"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1"/>
          <p:cNvSpPr>
            <a:spLocks noGrp="1" noChangeArrowheads="1"/>
          </p:cNvSpPr>
          <p:nvPr>
            <p:ph type="title" idx="4294967295"/>
          </p:nvPr>
        </p:nvSpPr>
        <p:spPr>
          <a:xfrm>
            <a:off x="1904999" y="0"/>
            <a:ext cx="4953001" cy="514350"/>
          </a:xfrm>
          <a:solidFill>
            <a:srgbClr val="FFFF00"/>
          </a:solidFill>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517" b="1" dirty="0"/>
              <a:t>Agile Model versus </a:t>
            </a:r>
            <a:r>
              <a:rPr lang="en-GB" altLang="en-US" sz="2517" b="1" dirty="0" smtClean="0"/>
              <a:t>Waterfall </a:t>
            </a:r>
            <a:r>
              <a:rPr lang="en-GB" altLang="en-US" sz="2517" b="1" dirty="0"/>
              <a:t>Model</a:t>
            </a:r>
          </a:p>
        </p:txBody>
      </p:sp>
      <p:sp>
        <p:nvSpPr>
          <p:cNvPr id="297987" name="Rectangle 2"/>
          <p:cNvSpPr>
            <a:spLocks noGrp="1" noChangeArrowheads="1"/>
          </p:cNvSpPr>
          <p:nvPr>
            <p:ph type="body" idx="4294967295"/>
          </p:nvPr>
        </p:nvSpPr>
        <p:spPr>
          <a:xfrm>
            <a:off x="-35668" y="-15402"/>
            <a:ext cx="6858000" cy="3657600"/>
          </a:xfrm>
        </p:spPr>
        <p:txBody>
          <a:bodyPr>
            <a:noAutofit/>
          </a:bodyPr>
          <a:lstStyle/>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smtClean="0"/>
              <a:t>Steps of                                                                 Waterfall model are a </a:t>
            </a:r>
            <a:r>
              <a:rPr lang="en-GB" altLang="en-US" sz="2800" dirty="0"/>
              <a:t>planned sequence:</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Requirements-capture, analysis, design, coding, and testing .</a:t>
            </a:r>
          </a:p>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Progress is measured in terms of delivered artefacts: </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Requirement specifications, design documents, test plans, code reviews, etc.</a:t>
            </a:r>
          </a:p>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solidFill>
                  <a:srgbClr val="0000CC"/>
                </a:solidFill>
              </a:rPr>
              <a:t>In contrast agile model sequences:</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CC"/>
                </a:solidFill>
              </a:rPr>
              <a:t>Delivery of working versions of a product in several increments.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15</a:t>
            </a:fld>
            <a:endParaRPr lang="en-US"/>
          </a:p>
        </p:txBody>
      </p:sp>
    </p:spTree>
    <p:extLst>
      <p:ext uri="{BB962C8B-B14F-4D97-AF65-F5344CB8AC3E}">
        <p14:creationId xmlns:p14="http://schemas.microsoft.com/office/powerpoint/2010/main" xmlns="" val="945951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7987">
                                            <p:txEl>
                                              <p:pRg st="2" end="2"/>
                                            </p:txEl>
                                          </p:spTgt>
                                        </p:tgtEl>
                                        <p:attrNameLst>
                                          <p:attrName>style.visibility</p:attrName>
                                        </p:attrNameLst>
                                      </p:cBhvr>
                                      <p:to>
                                        <p:strVal val="visible"/>
                                      </p:to>
                                    </p:set>
                                    <p:animEffect transition="in" filter="wipe(down)">
                                      <p:cBhvr>
                                        <p:cTn id="7" dur="500"/>
                                        <p:tgtEl>
                                          <p:spTgt spid="29798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97987">
                                            <p:txEl>
                                              <p:pRg st="3" end="3"/>
                                            </p:txEl>
                                          </p:spTgt>
                                        </p:tgtEl>
                                        <p:attrNameLst>
                                          <p:attrName>style.visibility</p:attrName>
                                        </p:attrNameLst>
                                      </p:cBhvr>
                                      <p:to>
                                        <p:strVal val="visible"/>
                                      </p:to>
                                    </p:set>
                                    <p:animEffect transition="in" filter="wipe(down)">
                                      <p:cBhvr>
                                        <p:cTn id="10" dur="500"/>
                                        <p:tgtEl>
                                          <p:spTgt spid="29798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97987">
                                            <p:txEl>
                                              <p:pRg st="4" end="4"/>
                                            </p:txEl>
                                          </p:spTgt>
                                        </p:tgtEl>
                                        <p:attrNameLst>
                                          <p:attrName>style.visibility</p:attrName>
                                        </p:attrNameLst>
                                      </p:cBhvr>
                                      <p:to>
                                        <p:strVal val="visible"/>
                                      </p:to>
                                    </p:set>
                                    <p:animEffect transition="in" filter="wipe(down)">
                                      <p:cBhvr>
                                        <p:cTn id="15" dur="500"/>
                                        <p:tgtEl>
                                          <p:spTgt spid="297987">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97987">
                                            <p:txEl>
                                              <p:pRg st="5" end="5"/>
                                            </p:txEl>
                                          </p:spTgt>
                                        </p:tgtEl>
                                        <p:attrNameLst>
                                          <p:attrName>style.visibility</p:attrName>
                                        </p:attrNameLst>
                                      </p:cBhvr>
                                      <p:to>
                                        <p:strVal val="visible"/>
                                      </p:to>
                                    </p:set>
                                    <p:animEffect transition="in" filter="wipe(down)">
                                      <p:cBhvr>
                                        <p:cTn id="18"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18353" y="133350"/>
            <a:ext cx="6976353" cy="857250"/>
          </a:xfrm>
        </p:spPr>
        <p:txBody>
          <a:bodyPr>
            <a:noAutofit/>
          </a:bodyPr>
          <a:lstStyle/>
          <a:p>
            <a:pPr eaLnBrk="1"/>
            <a:r>
              <a:rPr lang="en-GB" altLang="en-US" sz="2800" b="1" dirty="0"/>
              <a:t>Agile Model versus Iterative Waterfall Model</a:t>
            </a:r>
            <a:endParaRPr lang="en-US" altLang="en-US" sz="2800" b="1" dirty="0"/>
          </a:p>
        </p:txBody>
      </p:sp>
      <p:sp>
        <p:nvSpPr>
          <p:cNvPr id="181251" name="Rectangle 3"/>
          <p:cNvSpPr>
            <a:spLocks noGrp="1" noChangeArrowheads="1"/>
          </p:cNvSpPr>
          <p:nvPr>
            <p:ph type="body" idx="4294967295"/>
          </p:nvPr>
        </p:nvSpPr>
        <p:spPr>
          <a:xfrm>
            <a:off x="93222" y="1123950"/>
            <a:ext cx="6553201" cy="3381835"/>
          </a:xfrm>
        </p:spPr>
        <p:txBody>
          <a:bodyPr/>
          <a:lstStyle/>
          <a:p>
            <a:pPr eaLnBrk="1">
              <a:lnSpc>
                <a:spcPct val="125000"/>
              </a:lnSpc>
              <a:spcBef>
                <a:spcPct val="20000"/>
              </a:spcBef>
              <a:spcAft>
                <a:spcPct val="30000"/>
              </a:spcAft>
            </a:pPr>
            <a:r>
              <a:rPr lang="en-GB" altLang="en-US" sz="3674" dirty="0"/>
              <a:t>As regards to similarity:</a:t>
            </a:r>
          </a:p>
          <a:p>
            <a:pPr lvl="1" eaLnBrk="1">
              <a:lnSpc>
                <a:spcPct val="125000"/>
              </a:lnSpc>
              <a:spcBef>
                <a:spcPct val="20000"/>
              </a:spcBef>
              <a:spcAft>
                <a:spcPct val="30000"/>
              </a:spcAft>
            </a:pPr>
            <a:r>
              <a:rPr lang="en-GB" altLang="en-US" sz="3266" dirty="0">
                <a:solidFill>
                  <a:srgbClr val="0000CC"/>
                </a:solidFill>
              </a:rPr>
              <a:t>We can say that Agile teams use the waterfall model on a small scale.</a:t>
            </a:r>
            <a:endParaRPr lang="en-US" altLang="en-US" sz="3266"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16</a:t>
            </a:fld>
            <a:endParaRPr lang="en-US"/>
          </a:p>
        </p:txBody>
      </p:sp>
    </p:spTree>
    <p:extLst>
      <p:ext uri="{BB962C8B-B14F-4D97-AF65-F5344CB8AC3E}">
        <p14:creationId xmlns:p14="http://schemas.microsoft.com/office/powerpoint/2010/main" xmlns="" val="1982306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checkerboard(across)">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checkerboard(across)">
                                      <p:cBhvr>
                                        <p:cTn id="12" dur="500"/>
                                        <p:tgtEl>
                                          <p:spTgt spid="181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1"/>
          <p:cNvSpPr>
            <a:spLocks noGrp="1" noChangeArrowheads="1"/>
          </p:cNvSpPr>
          <p:nvPr>
            <p:ph type="title" idx="4294967295"/>
          </p:nvPr>
        </p:nvSpPr>
        <p:spPr>
          <a:xfrm>
            <a:off x="502973" y="-40029"/>
            <a:ext cx="5852054" cy="935379"/>
          </a:xfrm>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t>Agile versus RAD Model</a:t>
            </a:r>
          </a:p>
        </p:txBody>
      </p:sp>
      <p:sp>
        <p:nvSpPr>
          <p:cNvPr id="149507" name="Rectangle 2"/>
          <p:cNvSpPr>
            <a:spLocks noGrp="1" noChangeArrowheads="1"/>
          </p:cNvSpPr>
          <p:nvPr>
            <p:ph type="body" idx="4294967295"/>
          </p:nvPr>
        </p:nvSpPr>
        <p:spPr>
          <a:xfrm>
            <a:off x="76200" y="819150"/>
            <a:ext cx="6781800" cy="2741437"/>
          </a:xfrm>
        </p:spPr>
        <p:txBody>
          <a:bodyPr>
            <a:noAutofit/>
          </a:bodyPr>
          <a:lstStyle/>
          <a:p>
            <a:pPr>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Agile model does not recommend developing prototypes:</a:t>
            </a:r>
          </a:p>
          <a:p>
            <a:pPr lvl="1">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solidFill>
                  <a:srgbClr val="0000FF"/>
                </a:solidFill>
              </a:rPr>
              <a:t>Systematic development of each incremental feature is emphasized.</a:t>
            </a:r>
          </a:p>
          <a:p>
            <a:pPr>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In contrast:</a:t>
            </a:r>
          </a:p>
          <a:p>
            <a:pPr lvl="1">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FF"/>
                </a:solidFill>
              </a:rPr>
              <a:t>RAD is based on designing quick-and-dirty prototypes, which are then refined into production quality code.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17</a:t>
            </a:fld>
            <a:endParaRPr lang="en-US"/>
          </a:p>
        </p:txBody>
      </p:sp>
    </p:spTree>
    <p:extLst>
      <p:ext uri="{BB962C8B-B14F-4D97-AF65-F5344CB8AC3E}">
        <p14:creationId xmlns:p14="http://schemas.microsoft.com/office/powerpoint/2010/main" xmlns="" val="412566181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1"/>
          <p:cNvSpPr>
            <a:spLocks noGrp="1" noChangeArrowheads="1"/>
          </p:cNvSpPr>
          <p:nvPr>
            <p:ph type="title" idx="4294967295"/>
          </p:nvPr>
        </p:nvSpPr>
        <p:spPr>
          <a:xfrm>
            <a:off x="152400" y="-247650"/>
            <a:ext cx="6858720" cy="935379"/>
          </a:xfrm>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t>Agile versus exploratory programming</a:t>
            </a:r>
          </a:p>
        </p:txBody>
      </p:sp>
      <p:sp>
        <p:nvSpPr>
          <p:cNvPr id="74754" name="Rectangle 2"/>
          <p:cNvSpPr>
            <a:spLocks noGrp="1" noChangeArrowheads="1"/>
          </p:cNvSpPr>
          <p:nvPr>
            <p:ph type="body" idx="4294967295"/>
          </p:nvPr>
        </p:nvSpPr>
        <p:spPr>
          <a:xfrm>
            <a:off x="0" y="438150"/>
            <a:ext cx="6858000" cy="6496882"/>
          </a:xfrm>
        </p:spPr>
        <p:txBody>
          <a:bodyPr/>
          <a:lstStyle/>
          <a:p>
            <a:pPr>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Similarity:</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Frequent re-evaluation of plans,</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Emphasis on face-to-face communication,</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Relatively sparse use of documents.</a:t>
            </a:r>
          </a:p>
          <a:p>
            <a:pPr>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t>Agile teams, however, do follow defined and  disciplined processes and carry out rigorous designs:</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solidFill>
                  <a:srgbClr val="0000CC"/>
                </a:solidFill>
              </a:rPr>
              <a:t>This is in contrast to chaotic coding in exploratory programming.</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18</a:t>
            </a:fld>
            <a:endParaRPr lang="en-US"/>
          </a:p>
        </p:txBody>
      </p:sp>
    </p:spTree>
    <p:extLst>
      <p:ext uri="{BB962C8B-B14F-4D97-AF65-F5344CB8AC3E}">
        <p14:creationId xmlns:p14="http://schemas.microsoft.com/office/powerpoint/2010/main" xmlns="" val="7106281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checkerboard(across)">
                                      <p:cBhvr>
                                        <p:cTn id="7" dur="500"/>
                                        <p:tgtEl>
                                          <p:spTgt spid="7475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4754">
                                            <p:txEl>
                                              <p:pRg st="1" end="1"/>
                                            </p:txEl>
                                          </p:spTgt>
                                        </p:tgtEl>
                                        <p:attrNameLst>
                                          <p:attrName>style.visibility</p:attrName>
                                        </p:attrNameLst>
                                      </p:cBhvr>
                                      <p:to>
                                        <p:strVal val="visible"/>
                                      </p:to>
                                    </p:set>
                                    <p:animEffect transition="in" filter="checkerboard(across)">
                                      <p:cBhvr>
                                        <p:cTn id="10" dur="500"/>
                                        <p:tgtEl>
                                          <p:spTgt spid="7475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4754">
                                            <p:txEl>
                                              <p:pRg st="2" end="2"/>
                                            </p:txEl>
                                          </p:spTgt>
                                        </p:tgtEl>
                                        <p:attrNameLst>
                                          <p:attrName>style.visibility</p:attrName>
                                        </p:attrNameLst>
                                      </p:cBhvr>
                                      <p:to>
                                        <p:strVal val="visible"/>
                                      </p:to>
                                    </p:set>
                                    <p:animEffect transition="in" filter="checkerboard(across)">
                                      <p:cBhvr>
                                        <p:cTn id="13" dur="500"/>
                                        <p:tgtEl>
                                          <p:spTgt spid="74754">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4754">
                                            <p:txEl>
                                              <p:pRg st="3" end="3"/>
                                            </p:txEl>
                                          </p:spTgt>
                                        </p:tgtEl>
                                        <p:attrNameLst>
                                          <p:attrName>style.visibility</p:attrName>
                                        </p:attrNameLst>
                                      </p:cBhvr>
                                      <p:to>
                                        <p:strVal val="visible"/>
                                      </p:to>
                                    </p:set>
                                    <p:animEffect transition="in" filter="checkerboard(across)">
                                      <p:cBhvr>
                                        <p:cTn id="16" dur="500"/>
                                        <p:tgtEl>
                                          <p:spTgt spid="7475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4754">
                                            <p:txEl>
                                              <p:pRg st="4" end="4"/>
                                            </p:txEl>
                                          </p:spTgt>
                                        </p:tgtEl>
                                        <p:attrNameLst>
                                          <p:attrName>style.visibility</p:attrName>
                                        </p:attrNameLst>
                                      </p:cBhvr>
                                      <p:to>
                                        <p:strVal val="visible"/>
                                      </p:to>
                                    </p:set>
                                    <p:animEffect transition="in" filter="checkerboard(across)">
                                      <p:cBhvr>
                                        <p:cTn id="21" dur="500"/>
                                        <p:tgtEl>
                                          <p:spTgt spid="74754">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74754">
                                            <p:txEl>
                                              <p:pRg st="5" end="5"/>
                                            </p:txEl>
                                          </p:spTgt>
                                        </p:tgtEl>
                                        <p:attrNameLst>
                                          <p:attrName>style.visibility</p:attrName>
                                        </p:attrNameLst>
                                      </p:cBhvr>
                                      <p:to>
                                        <p:strVal val="visible"/>
                                      </p:to>
                                    </p:set>
                                    <p:animEffect transition="in" filter="checkerboard(across)">
                                      <p:cBhvr>
                                        <p:cTn id="24" dur="500"/>
                                        <p:tgtEl>
                                          <p:spTgt spid="747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idx="4294967295"/>
          </p:nvPr>
        </p:nvSpPr>
        <p:spPr>
          <a:xfrm>
            <a:off x="266429" y="1534842"/>
            <a:ext cx="6273299" cy="1866436"/>
          </a:xfrm>
          <a:solidFill>
            <a:srgbClr val="FFFF99"/>
          </a:solidFill>
          <a:ln>
            <a:solidFill>
              <a:srgbClr val="FF0000"/>
            </a:solidFill>
            <a:round/>
            <a:headEnd/>
            <a:tailEnd/>
          </a:ln>
        </p:spPr>
        <p:txBody>
          <a:bodyPr vert="horz" lIns="68569" tIns="34284" rIns="68569" bIns="34284" rtlCol="0" anchor="ctr">
            <a:normAutofit/>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4491" b="1">
                <a:solidFill>
                  <a:srgbClr val="0000FF"/>
                </a:solidFill>
              </a:rPr>
              <a:t>Extreme Programming (XP)</a:t>
            </a:r>
            <a:r>
              <a:rPr lang="en-GB" altLang="en-US" sz="3266" b="1">
                <a:solidFill>
                  <a:srgbClr val="0000FF"/>
                </a:solidFill>
              </a:rPr>
              <a:t/>
            </a:r>
            <a:br>
              <a:rPr lang="en-GB" altLang="en-US" sz="3266" b="1">
                <a:solidFill>
                  <a:srgbClr val="0000FF"/>
                </a:solidFill>
              </a:rPr>
            </a:br>
            <a:endParaRPr lang="en-GB" altLang="en-US" sz="953" b="1">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19</a:t>
            </a:fld>
            <a:endParaRPr lang="en-US"/>
          </a:p>
        </p:txBody>
      </p:sp>
    </p:spTree>
    <p:extLst>
      <p:ext uri="{BB962C8B-B14F-4D97-AF65-F5344CB8AC3E}">
        <p14:creationId xmlns:p14="http://schemas.microsoft.com/office/powerpoint/2010/main" xmlns="" val="15109650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idx="4294967295"/>
          </p:nvPr>
        </p:nvSpPr>
        <p:spPr>
          <a:xfrm>
            <a:off x="226760" y="-95250"/>
            <a:ext cx="6480680" cy="853290"/>
          </a:xfrm>
        </p:spPr>
        <p:txBody>
          <a:bodyPr/>
          <a:lstStyle/>
          <a:p>
            <a:pPr eaLnBrk="1"/>
            <a:r>
              <a:rPr lang="en-US" altLang="en-US" sz="2722" b="1" dirty="0"/>
              <a:t>What is Agile Software Development?</a:t>
            </a:r>
          </a:p>
        </p:txBody>
      </p:sp>
      <p:sp>
        <p:nvSpPr>
          <p:cNvPr id="205827" name="Rectangle 3"/>
          <p:cNvSpPr>
            <a:spLocks noGrp="1" noChangeArrowheads="1"/>
          </p:cNvSpPr>
          <p:nvPr>
            <p:ph type="body" idx="4294967295"/>
          </p:nvPr>
        </p:nvSpPr>
        <p:spPr>
          <a:xfrm>
            <a:off x="226760" y="895350"/>
            <a:ext cx="6402640" cy="3373194"/>
          </a:xfrm>
        </p:spPr>
        <p:txBody>
          <a:bodyPr>
            <a:noAutofit/>
          </a:bodyPr>
          <a:lstStyle/>
          <a:p>
            <a:pPr>
              <a:lnSpc>
                <a:spcPct val="120000"/>
              </a:lnSpc>
              <a:spcBef>
                <a:spcPct val="25000"/>
              </a:spcBef>
              <a:spcAft>
                <a:spcPts val="1225"/>
              </a:spcAft>
            </a:pPr>
            <a:r>
              <a:rPr lang="en-US" altLang="en-US" dirty="0">
                <a:solidFill>
                  <a:srgbClr val="0000CC"/>
                </a:solidFill>
              </a:rPr>
              <a:t>Agile: </a:t>
            </a:r>
            <a:r>
              <a:rPr lang="en-US" altLang="en-US" dirty="0"/>
              <a:t>Easily moved, light, nimble, active software processes</a:t>
            </a:r>
          </a:p>
          <a:p>
            <a:pPr>
              <a:lnSpc>
                <a:spcPct val="120000"/>
              </a:lnSpc>
              <a:spcBef>
                <a:spcPct val="25000"/>
              </a:spcBef>
              <a:spcAft>
                <a:spcPts val="1225"/>
              </a:spcAft>
            </a:pPr>
            <a:r>
              <a:rPr lang="en-US" altLang="en-US" dirty="0">
                <a:solidFill>
                  <a:srgbClr val="0000CC"/>
                </a:solidFill>
              </a:rPr>
              <a:t>How agility achieved?</a:t>
            </a:r>
          </a:p>
          <a:p>
            <a:pPr lvl="1">
              <a:lnSpc>
                <a:spcPct val="120000"/>
              </a:lnSpc>
              <a:spcBef>
                <a:spcPct val="25000"/>
              </a:spcBef>
              <a:spcAft>
                <a:spcPts val="1225"/>
              </a:spcAft>
            </a:pPr>
            <a:r>
              <a:rPr lang="en-US" altLang="en-US" dirty="0"/>
              <a:t>Fitting the process to the project</a:t>
            </a:r>
          </a:p>
          <a:p>
            <a:pPr lvl="1">
              <a:lnSpc>
                <a:spcPct val="120000"/>
              </a:lnSpc>
              <a:spcBef>
                <a:spcPct val="25000"/>
              </a:spcBef>
              <a:spcAft>
                <a:spcPts val="1225"/>
              </a:spcAft>
            </a:pPr>
            <a:r>
              <a:rPr lang="en-US" altLang="en-US" dirty="0"/>
              <a:t>Avoidance of things that waste time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a:t>
            </a:fld>
            <a:endParaRPr lang="en-US"/>
          </a:p>
        </p:txBody>
      </p:sp>
    </p:spTree>
    <p:extLst>
      <p:ext uri="{BB962C8B-B14F-4D97-AF65-F5344CB8AC3E}">
        <p14:creationId xmlns:p14="http://schemas.microsoft.com/office/powerpoint/2010/main" xmlns="" val="305842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additive="base">
                                        <p:cTn id="7" dur="500" fill="hold"/>
                                        <p:tgtEl>
                                          <p:spTgt spid="205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58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05827">
                                            <p:txEl>
                                              <p:pRg st="1" end="1"/>
                                            </p:txEl>
                                          </p:spTgt>
                                        </p:tgtEl>
                                        <p:attrNameLst>
                                          <p:attrName>style.visibility</p:attrName>
                                        </p:attrNameLst>
                                      </p:cBhvr>
                                      <p:to>
                                        <p:strVal val="visible"/>
                                      </p:to>
                                    </p:set>
                                    <p:animEffect transition="in" filter="diamond(in)">
                                      <p:cBhvr>
                                        <p:cTn id="13" dur="500"/>
                                        <p:tgtEl>
                                          <p:spTgt spid="20582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05827">
                                            <p:txEl>
                                              <p:pRg st="2" end="2"/>
                                            </p:txEl>
                                          </p:spTgt>
                                        </p:tgtEl>
                                        <p:attrNameLst>
                                          <p:attrName>style.visibility</p:attrName>
                                        </p:attrNameLst>
                                      </p:cBhvr>
                                      <p:to>
                                        <p:strVal val="visible"/>
                                      </p:to>
                                    </p:set>
                                    <p:animEffect transition="in" filter="diamond(in)">
                                      <p:cBhvr>
                                        <p:cTn id="18" dur="500"/>
                                        <p:tgtEl>
                                          <p:spTgt spid="20582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
          <p:cNvSpPr>
            <a:spLocks noGrp="1" noChangeArrowheads="1"/>
          </p:cNvSpPr>
          <p:nvPr>
            <p:ph type="title" idx="4294967295"/>
          </p:nvPr>
        </p:nvSpPr>
        <p:spPr>
          <a:xfrm>
            <a:off x="460820" y="-160656"/>
            <a:ext cx="6400423" cy="935379"/>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Extreme Programming Model</a:t>
            </a:r>
          </a:p>
        </p:txBody>
      </p:sp>
      <p:sp>
        <p:nvSpPr>
          <p:cNvPr id="310275" name="Rectangle 2"/>
          <p:cNvSpPr>
            <a:spLocks noGrp="1" noChangeArrowheads="1"/>
          </p:cNvSpPr>
          <p:nvPr>
            <p:ph type="body" idx="4294967295"/>
          </p:nvPr>
        </p:nvSpPr>
        <p:spPr>
          <a:xfrm>
            <a:off x="0" y="590550"/>
            <a:ext cx="6857624" cy="3393053"/>
          </a:xfrm>
        </p:spPr>
        <p:txBody>
          <a:bodyPr>
            <a:noAutofit/>
          </a:bodyPr>
          <a:lstStyle/>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t>Extreme programming (XP) was proposed by Kent Beck in 1999.</a:t>
            </a:r>
          </a:p>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t>The methodology got its name from the fact that:</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b="1" dirty="0">
                <a:solidFill>
                  <a:srgbClr val="6600FF"/>
                </a:solidFill>
              </a:rPr>
              <a:t>Recommends taking the  best practices to extreme levels.</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solidFill>
                  <a:srgbClr val="0000CC"/>
                </a:solidFill>
              </a:rPr>
              <a:t>If something is good, why not do it all the time.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20</a:t>
            </a:fld>
            <a:endParaRPr lang="en-US"/>
          </a:p>
        </p:txBody>
      </p:sp>
    </p:spTree>
    <p:extLst>
      <p:ext uri="{BB962C8B-B14F-4D97-AF65-F5344CB8AC3E}">
        <p14:creationId xmlns:p14="http://schemas.microsoft.com/office/powerpoint/2010/main" xmlns="" val="28275253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762000" y="64591"/>
            <a:ext cx="5753100" cy="725837"/>
          </a:xfrm>
          <a:noFill/>
        </p:spPr>
        <p:txBody>
          <a:bodyPr>
            <a:noAutofit/>
          </a:bodyPr>
          <a:lstStyle/>
          <a:p>
            <a:r>
              <a:rPr lang="en-US" altLang="en-US" sz="2800" b="1" dirty="0"/>
              <a:t>Taking Good Practices to Extreme</a:t>
            </a:r>
          </a:p>
        </p:txBody>
      </p:sp>
      <p:sp>
        <p:nvSpPr>
          <p:cNvPr id="314371" name="Rectangle 3"/>
          <p:cNvSpPr>
            <a:spLocks noGrp="1" noChangeArrowheads="1"/>
          </p:cNvSpPr>
          <p:nvPr>
            <p:ph type="body" idx="4294967295"/>
          </p:nvPr>
        </p:nvSpPr>
        <p:spPr>
          <a:xfrm>
            <a:off x="152400" y="790428"/>
            <a:ext cx="6858000" cy="4097950"/>
          </a:xfrm>
        </p:spPr>
        <p:txBody>
          <a:bodyPr>
            <a:normAutofit lnSpcReduction="10000"/>
          </a:bodyPr>
          <a:lstStyle/>
          <a:p>
            <a:pPr>
              <a:lnSpc>
                <a:spcPct val="105000"/>
              </a:lnSpc>
              <a:spcBef>
                <a:spcPct val="5000"/>
              </a:spcBef>
              <a:spcAft>
                <a:spcPct val="5000"/>
              </a:spcAft>
            </a:pPr>
            <a:r>
              <a:rPr lang="en-US" altLang="en-US" sz="2722" b="1" dirty="0">
                <a:solidFill>
                  <a:srgbClr val="0000FF"/>
                </a:solidFill>
              </a:rPr>
              <a:t>If code review is good:</a:t>
            </a:r>
          </a:p>
          <a:p>
            <a:pPr lvl="1">
              <a:lnSpc>
                <a:spcPct val="105000"/>
              </a:lnSpc>
              <a:spcBef>
                <a:spcPct val="5000"/>
              </a:spcBef>
              <a:spcAft>
                <a:spcPct val="5000"/>
              </a:spcAft>
            </a:pPr>
            <a:r>
              <a:rPr lang="en-US" altLang="en-US" sz="2449" dirty="0"/>
              <a:t>Always review --- </a:t>
            </a:r>
            <a:r>
              <a:rPr lang="en-US" altLang="en-US" sz="2449" b="1" dirty="0">
                <a:solidFill>
                  <a:srgbClr val="FF0000"/>
                </a:solidFill>
              </a:rPr>
              <a:t>pair programming</a:t>
            </a:r>
          </a:p>
          <a:p>
            <a:pPr>
              <a:lnSpc>
                <a:spcPct val="105000"/>
              </a:lnSpc>
              <a:spcBef>
                <a:spcPct val="5000"/>
              </a:spcBef>
              <a:spcAft>
                <a:spcPct val="5000"/>
              </a:spcAft>
            </a:pPr>
            <a:r>
              <a:rPr lang="en-US" altLang="en-US" sz="2722" b="1" dirty="0">
                <a:solidFill>
                  <a:srgbClr val="0000FF"/>
                </a:solidFill>
              </a:rPr>
              <a:t>If testing is good:</a:t>
            </a:r>
          </a:p>
          <a:p>
            <a:pPr lvl="1">
              <a:lnSpc>
                <a:spcPct val="105000"/>
              </a:lnSpc>
              <a:spcBef>
                <a:spcPct val="5000"/>
              </a:spcBef>
              <a:spcAft>
                <a:spcPct val="5000"/>
              </a:spcAft>
            </a:pPr>
            <a:r>
              <a:rPr lang="en-US" altLang="en-US" sz="2449" dirty="0"/>
              <a:t>Continually write and execute test cases --- </a:t>
            </a:r>
            <a:r>
              <a:rPr lang="en-US" altLang="en-US" sz="2449" b="1" dirty="0">
                <a:solidFill>
                  <a:srgbClr val="FF0000"/>
                </a:solidFill>
              </a:rPr>
              <a:t>test-driven development</a:t>
            </a:r>
          </a:p>
          <a:p>
            <a:pPr>
              <a:lnSpc>
                <a:spcPct val="105000"/>
              </a:lnSpc>
              <a:spcBef>
                <a:spcPct val="5000"/>
              </a:spcBef>
              <a:spcAft>
                <a:spcPct val="5000"/>
              </a:spcAft>
            </a:pPr>
            <a:r>
              <a:rPr lang="en-US" altLang="en-US" sz="2722" b="1" dirty="0">
                <a:solidFill>
                  <a:srgbClr val="0000FF"/>
                </a:solidFill>
              </a:rPr>
              <a:t>If incremental development is good:</a:t>
            </a:r>
          </a:p>
          <a:p>
            <a:pPr lvl="1">
              <a:lnSpc>
                <a:spcPct val="105000"/>
              </a:lnSpc>
              <a:spcBef>
                <a:spcPct val="5000"/>
              </a:spcBef>
              <a:spcAft>
                <a:spcPct val="5000"/>
              </a:spcAft>
            </a:pPr>
            <a:r>
              <a:rPr lang="en-US" altLang="en-US" sz="2449" dirty="0"/>
              <a:t>Come up with new increments every few days</a:t>
            </a:r>
          </a:p>
          <a:p>
            <a:pPr>
              <a:lnSpc>
                <a:spcPct val="105000"/>
              </a:lnSpc>
              <a:spcBef>
                <a:spcPct val="5000"/>
              </a:spcBef>
              <a:spcAft>
                <a:spcPct val="5000"/>
              </a:spcAft>
            </a:pPr>
            <a:r>
              <a:rPr lang="en-US" altLang="en-US" sz="2722" b="1" dirty="0">
                <a:solidFill>
                  <a:srgbClr val="0000FF"/>
                </a:solidFill>
              </a:rPr>
              <a:t>If simplicity is good:</a:t>
            </a:r>
          </a:p>
          <a:p>
            <a:pPr lvl="1">
              <a:lnSpc>
                <a:spcPct val="105000"/>
              </a:lnSpc>
              <a:spcBef>
                <a:spcPct val="5000"/>
              </a:spcBef>
              <a:spcAft>
                <a:spcPct val="5000"/>
              </a:spcAft>
            </a:pPr>
            <a:r>
              <a:rPr lang="en-US" altLang="en-US" sz="2449" dirty="0"/>
              <a:t>Create the simplest design that will support only the currently required functionality.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21</a:t>
            </a:fld>
            <a:endParaRPr lang="en-US"/>
          </a:p>
        </p:txBody>
      </p:sp>
    </p:spTree>
    <p:extLst>
      <p:ext uri="{BB962C8B-B14F-4D97-AF65-F5344CB8AC3E}">
        <p14:creationId xmlns:p14="http://schemas.microsoft.com/office/powerpoint/2010/main" xmlns="" val="941957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1"/>
          <p:cNvSpPr>
            <a:spLocks noGrp="1"/>
          </p:cNvSpPr>
          <p:nvPr>
            <p:ph type="title" idx="4294967295"/>
          </p:nvPr>
        </p:nvSpPr>
        <p:spPr>
          <a:xfrm>
            <a:off x="381000" y="-123526"/>
            <a:ext cx="5850974" cy="934298"/>
          </a:xfrm>
        </p:spPr>
        <p:txBody>
          <a:bodyPr/>
          <a:lstStyle/>
          <a:p>
            <a:r>
              <a:rPr lang="en-US" altLang="en-US" sz="3266" b="1" dirty="0"/>
              <a:t>Taking to Extreme</a:t>
            </a:r>
          </a:p>
        </p:txBody>
      </p:sp>
      <p:sp>
        <p:nvSpPr>
          <p:cNvPr id="315395" name="Content Placeholder 2"/>
          <p:cNvSpPr>
            <a:spLocks noGrp="1"/>
          </p:cNvSpPr>
          <p:nvPr>
            <p:ph idx="4294967295"/>
          </p:nvPr>
        </p:nvSpPr>
        <p:spPr>
          <a:xfrm>
            <a:off x="0" y="617467"/>
            <a:ext cx="6858000" cy="4149796"/>
          </a:xfrm>
        </p:spPr>
        <p:txBody>
          <a:bodyPr>
            <a:normAutofit fontScale="92500" lnSpcReduction="10000"/>
          </a:bodyPr>
          <a:lstStyle/>
          <a:p>
            <a:pPr>
              <a:lnSpc>
                <a:spcPct val="120000"/>
              </a:lnSpc>
              <a:spcBef>
                <a:spcPts val="680"/>
              </a:spcBef>
              <a:spcAft>
                <a:spcPts val="408"/>
              </a:spcAft>
            </a:pPr>
            <a:r>
              <a:rPr lang="en-US" altLang="en-US" sz="2722" b="1" dirty="0">
                <a:solidFill>
                  <a:srgbClr val="0000FF"/>
                </a:solidFill>
              </a:rPr>
              <a:t>If design is good, </a:t>
            </a:r>
          </a:p>
          <a:p>
            <a:pPr lvl="1">
              <a:lnSpc>
                <a:spcPct val="120000"/>
              </a:lnSpc>
              <a:spcBef>
                <a:spcPts val="680"/>
              </a:spcBef>
              <a:spcAft>
                <a:spcPts val="408"/>
              </a:spcAft>
            </a:pPr>
            <a:r>
              <a:rPr lang="en-US" altLang="en-US" sz="2449" dirty="0"/>
              <a:t>everybody will design daily (refactoring)</a:t>
            </a:r>
          </a:p>
          <a:p>
            <a:pPr>
              <a:lnSpc>
                <a:spcPct val="120000"/>
              </a:lnSpc>
              <a:spcBef>
                <a:spcPts val="680"/>
              </a:spcBef>
              <a:spcAft>
                <a:spcPts val="408"/>
              </a:spcAft>
            </a:pPr>
            <a:r>
              <a:rPr lang="en-US" altLang="en-US" sz="2722" b="1" dirty="0">
                <a:solidFill>
                  <a:srgbClr val="0000FF"/>
                </a:solidFill>
              </a:rPr>
              <a:t>If architecture is important, </a:t>
            </a:r>
          </a:p>
          <a:p>
            <a:pPr lvl="1">
              <a:lnSpc>
                <a:spcPct val="120000"/>
              </a:lnSpc>
              <a:spcBef>
                <a:spcPts val="680"/>
              </a:spcBef>
              <a:spcAft>
                <a:spcPts val="408"/>
              </a:spcAft>
            </a:pPr>
            <a:r>
              <a:rPr lang="en-US" altLang="en-US" sz="2449" dirty="0"/>
              <a:t>everybody will work at defining and refining the architecture (metaphor)</a:t>
            </a:r>
          </a:p>
          <a:p>
            <a:pPr>
              <a:lnSpc>
                <a:spcPct val="120000"/>
              </a:lnSpc>
              <a:spcBef>
                <a:spcPts val="680"/>
              </a:spcBef>
              <a:spcAft>
                <a:spcPts val="408"/>
              </a:spcAft>
            </a:pPr>
            <a:r>
              <a:rPr lang="en-US" altLang="en-US" sz="2722" b="1" dirty="0">
                <a:solidFill>
                  <a:srgbClr val="0000FF"/>
                </a:solidFill>
              </a:rPr>
              <a:t>If integration testing is important, </a:t>
            </a:r>
          </a:p>
          <a:p>
            <a:pPr lvl="1">
              <a:lnSpc>
                <a:spcPct val="120000"/>
              </a:lnSpc>
              <a:spcBef>
                <a:spcPts val="680"/>
              </a:spcBef>
              <a:spcAft>
                <a:spcPts val="408"/>
              </a:spcAft>
            </a:pPr>
            <a:r>
              <a:rPr lang="en-US" altLang="en-US" sz="2449" dirty="0"/>
              <a:t>build and integrate test several times a day (continuous integration)</a:t>
            </a:r>
          </a:p>
          <a:p>
            <a:pPr lvl="1">
              <a:lnSpc>
                <a:spcPct val="120000"/>
              </a:lnSpc>
              <a:spcBef>
                <a:spcPts val="680"/>
              </a:spcBef>
              <a:spcAft>
                <a:spcPts val="408"/>
              </a:spcAft>
            </a:pPr>
            <a:endParaRPr lang="en-US" altLang="en-US" sz="2449" dirty="0"/>
          </a:p>
          <a:p>
            <a:pPr>
              <a:lnSpc>
                <a:spcPct val="120000"/>
              </a:lnSpc>
              <a:spcBef>
                <a:spcPts val="680"/>
              </a:spcBef>
              <a:spcAft>
                <a:spcPts val="408"/>
              </a:spcAft>
            </a:pPr>
            <a:endParaRPr lang="en-US"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22</a:t>
            </a:fld>
            <a:endParaRPr lang="en-US"/>
          </a:p>
        </p:txBody>
      </p:sp>
    </p:spTree>
    <p:extLst>
      <p:ext uri="{BB962C8B-B14F-4D97-AF65-F5344CB8AC3E}">
        <p14:creationId xmlns:p14="http://schemas.microsoft.com/office/powerpoint/2010/main" xmlns="" val="1227368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itle 1"/>
          <p:cNvSpPr>
            <a:spLocks noGrp="1"/>
          </p:cNvSpPr>
          <p:nvPr>
            <p:ph type="title" idx="4294967295"/>
          </p:nvPr>
        </p:nvSpPr>
        <p:spPr>
          <a:xfrm>
            <a:off x="3932513" y="-6080"/>
            <a:ext cx="1964774" cy="532453"/>
          </a:xfrm>
          <a:solidFill>
            <a:srgbClr val="FFFF00"/>
          </a:solidFill>
        </p:spPr>
        <p:txBody>
          <a:bodyPr>
            <a:normAutofit fontScale="90000"/>
          </a:bodyPr>
          <a:lstStyle/>
          <a:p>
            <a:pPr eaLnBrk="1"/>
            <a:r>
              <a:rPr lang="en-US" altLang="en-US" sz="3600" b="1" dirty="0"/>
              <a:t>4 Values</a:t>
            </a:r>
          </a:p>
        </p:txBody>
      </p:sp>
      <p:sp>
        <p:nvSpPr>
          <p:cNvPr id="313347" name="Content Placeholder 2"/>
          <p:cNvSpPr>
            <a:spLocks noGrp="1"/>
          </p:cNvSpPr>
          <p:nvPr>
            <p:ph idx="4294967295"/>
          </p:nvPr>
        </p:nvSpPr>
        <p:spPr>
          <a:xfrm>
            <a:off x="-22698" y="133350"/>
            <a:ext cx="6858000" cy="4046105"/>
          </a:xfrm>
        </p:spPr>
        <p:txBody>
          <a:bodyPr>
            <a:noAutofit/>
          </a:bodyPr>
          <a:lstStyle/>
          <a:p>
            <a:pPr eaLnBrk="1">
              <a:lnSpc>
                <a:spcPct val="105000"/>
              </a:lnSpc>
              <a:spcBef>
                <a:spcPts val="0"/>
              </a:spcBef>
            </a:pPr>
            <a:r>
              <a:rPr lang="en-US" altLang="en-US" sz="2400" b="1" dirty="0">
                <a:solidFill>
                  <a:srgbClr val="0000CC"/>
                </a:solidFill>
              </a:rPr>
              <a:t>Communication</a:t>
            </a:r>
            <a:r>
              <a:rPr lang="en-US" altLang="en-US" sz="2400" dirty="0">
                <a:solidFill>
                  <a:srgbClr val="0000CC"/>
                </a:solidFill>
              </a:rPr>
              <a:t>: </a:t>
            </a:r>
          </a:p>
          <a:p>
            <a:pPr lvl="1" eaLnBrk="1">
              <a:lnSpc>
                <a:spcPct val="105000"/>
              </a:lnSpc>
              <a:spcBef>
                <a:spcPts val="0"/>
              </a:spcBef>
            </a:pPr>
            <a:r>
              <a:rPr lang="en-US" altLang="en-US" sz="2400" dirty="0"/>
              <a:t>Enhance communication among team members and with the customers.</a:t>
            </a:r>
          </a:p>
          <a:p>
            <a:pPr eaLnBrk="1">
              <a:lnSpc>
                <a:spcPct val="105000"/>
              </a:lnSpc>
              <a:spcBef>
                <a:spcPts val="0"/>
              </a:spcBef>
            </a:pPr>
            <a:r>
              <a:rPr lang="en-US" altLang="en-US" sz="2400" b="1" dirty="0">
                <a:solidFill>
                  <a:srgbClr val="0000CC"/>
                </a:solidFill>
              </a:rPr>
              <a:t>Simplicity</a:t>
            </a:r>
            <a:r>
              <a:rPr lang="en-US" altLang="en-US" sz="2400" dirty="0">
                <a:solidFill>
                  <a:srgbClr val="0000CC"/>
                </a:solidFill>
              </a:rPr>
              <a:t>:</a:t>
            </a:r>
          </a:p>
          <a:p>
            <a:pPr lvl="1" eaLnBrk="1">
              <a:lnSpc>
                <a:spcPct val="105000"/>
              </a:lnSpc>
              <a:spcBef>
                <a:spcPts val="0"/>
              </a:spcBef>
            </a:pPr>
            <a:r>
              <a:rPr lang="en-US" altLang="en-US" sz="2400" dirty="0"/>
              <a:t>Build something simple that will work today rather than something that takes time and yet never used</a:t>
            </a:r>
          </a:p>
          <a:p>
            <a:pPr lvl="1" eaLnBrk="1">
              <a:lnSpc>
                <a:spcPct val="105000"/>
              </a:lnSpc>
              <a:spcBef>
                <a:spcPts val="0"/>
              </a:spcBef>
            </a:pPr>
            <a:r>
              <a:rPr lang="en-US" altLang="en-US" sz="2400" dirty="0"/>
              <a:t>May not pay attention for tomorrow</a:t>
            </a:r>
          </a:p>
          <a:p>
            <a:pPr eaLnBrk="1">
              <a:lnSpc>
                <a:spcPct val="105000"/>
              </a:lnSpc>
              <a:spcBef>
                <a:spcPts val="0"/>
              </a:spcBef>
            </a:pPr>
            <a:r>
              <a:rPr lang="en-US" altLang="en-US" sz="2400" b="1" dirty="0">
                <a:solidFill>
                  <a:srgbClr val="0000CC"/>
                </a:solidFill>
              </a:rPr>
              <a:t>Feedback</a:t>
            </a:r>
            <a:r>
              <a:rPr lang="en-US" altLang="en-US" sz="2400" dirty="0">
                <a:solidFill>
                  <a:srgbClr val="0000CC"/>
                </a:solidFill>
              </a:rPr>
              <a:t>:</a:t>
            </a:r>
          </a:p>
          <a:p>
            <a:pPr lvl="1" eaLnBrk="1">
              <a:lnSpc>
                <a:spcPct val="105000"/>
              </a:lnSpc>
              <a:spcBef>
                <a:spcPts val="0"/>
              </a:spcBef>
            </a:pPr>
            <a:r>
              <a:rPr lang="en-US" altLang="en-US" sz="2400" dirty="0"/>
              <a:t>System staying out of users is trouble waiting to happen</a:t>
            </a:r>
          </a:p>
          <a:p>
            <a:pPr eaLnBrk="1">
              <a:lnSpc>
                <a:spcPct val="105000"/>
              </a:lnSpc>
              <a:spcBef>
                <a:spcPts val="0"/>
              </a:spcBef>
            </a:pPr>
            <a:r>
              <a:rPr lang="en-US" altLang="en-US" sz="2400" b="1" dirty="0">
                <a:solidFill>
                  <a:srgbClr val="0000CC"/>
                </a:solidFill>
              </a:rPr>
              <a:t>Courage</a:t>
            </a:r>
            <a:r>
              <a:rPr lang="en-US" altLang="en-US" sz="2400" dirty="0">
                <a:solidFill>
                  <a:srgbClr val="0000CC"/>
                </a:solidFill>
              </a:rPr>
              <a:t>:</a:t>
            </a:r>
          </a:p>
          <a:p>
            <a:pPr lvl="1" eaLnBrk="1">
              <a:lnSpc>
                <a:spcPct val="105000"/>
              </a:lnSpc>
              <a:spcBef>
                <a:spcPts val="0"/>
              </a:spcBef>
            </a:pPr>
            <a:r>
              <a:rPr lang="en-US" altLang="en-US" sz="2400" dirty="0"/>
              <a:t>Don’t hesitate to discard code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Tree>
    <p:extLst>
      <p:ext uri="{BB962C8B-B14F-4D97-AF65-F5344CB8AC3E}">
        <p14:creationId xmlns:p14="http://schemas.microsoft.com/office/powerpoint/2010/main" xmlns="" val="1861173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1"/>
          <p:cNvSpPr>
            <a:spLocks noGrp="1" noChangeArrowheads="1"/>
          </p:cNvSpPr>
          <p:nvPr>
            <p:ph type="title" idx="4294967295"/>
          </p:nvPr>
        </p:nvSpPr>
        <p:spPr>
          <a:xfrm>
            <a:off x="661425" y="-180737"/>
            <a:ext cx="5852054" cy="873812"/>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Best Practices</a:t>
            </a:r>
          </a:p>
        </p:txBody>
      </p:sp>
      <p:sp>
        <p:nvSpPr>
          <p:cNvPr id="76802" name="Rectangle 2"/>
          <p:cNvSpPr>
            <a:spLocks noGrp="1" noChangeArrowheads="1"/>
          </p:cNvSpPr>
          <p:nvPr>
            <p:ph type="body" idx="4294967295"/>
          </p:nvPr>
        </p:nvSpPr>
        <p:spPr>
          <a:xfrm>
            <a:off x="0" y="361950"/>
            <a:ext cx="6858000" cy="9190251"/>
          </a:xfrm>
        </p:spPr>
        <p:txBody>
          <a:bodyPr/>
          <a:lstStyle/>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b="1" dirty="0">
                <a:solidFill>
                  <a:srgbClr val="0000CC"/>
                </a:solidFill>
              </a:rPr>
              <a:t>Coding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without code it is not possible to have a working system. </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Utmost attention needs to be placed on coding.</a:t>
            </a:r>
          </a:p>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b="1" dirty="0">
                <a:solidFill>
                  <a:srgbClr val="0000CC"/>
                </a:solidFill>
              </a:rPr>
              <a:t>Testing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Testing is the primary means for developing a fault-free product.</a:t>
            </a:r>
          </a:p>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solidFill>
                  <a:srgbClr val="0000CC"/>
                </a:solidFill>
              </a:rPr>
              <a:t> </a:t>
            </a:r>
            <a:r>
              <a:rPr lang="en-GB" altLang="en-US" sz="2449" b="1" dirty="0">
                <a:solidFill>
                  <a:srgbClr val="0000CC"/>
                </a:solidFill>
              </a:rPr>
              <a:t>Listening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Careful listening to the customers is essential to develop a good quality product.</a:t>
            </a:r>
          </a:p>
          <a:p>
            <a:pPr lvl="1">
              <a:lnSpc>
                <a:spcPct val="110000"/>
              </a:lnSpc>
              <a:spcBef>
                <a:spcPts val="408"/>
              </a:spcBef>
              <a:spcAft>
                <a:spcPts val="408"/>
              </a:spcAft>
              <a:buNone/>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a:p>
        </p:txBody>
      </p:sp>
    </p:spTree>
    <p:extLst>
      <p:ext uri="{BB962C8B-B14F-4D97-AF65-F5344CB8AC3E}">
        <p14:creationId xmlns:p14="http://schemas.microsoft.com/office/powerpoint/2010/main" xmlns="" val="24616711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checkerboard(across)">
                                      <p:cBhvr>
                                        <p:cTn id="7" dur="500"/>
                                        <p:tgtEl>
                                          <p:spTgt spid="7680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6802">
                                            <p:txEl>
                                              <p:pRg st="1" end="1"/>
                                            </p:txEl>
                                          </p:spTgt>
                                        </p:tgtEl>
                                        <p:attrNameLst>
                                          <p:attrName>style.visibility</p:attrName>
                                        </p:attrNameLst>
                                      </p:cBhvr>
                                      <p:to>
                                        <p:strVal val="visible"/>
                                      </p:to>
                                    </p:set>
                                    <p:animEffect transition="in" filter="checkerboard(across)">
                                      <p:cBhvr>
                                        <p:cTn id="10" dur="500"/>
                                        <p:tgtEl>
                                          <p:spTgt spid="7680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6802">
                                            <p:txEl>
                                              <p:pRg st="2" end="2"/>
                                            </p:txEl>
                                          </p:spTgt>
                                        </p:tgtEl>
                                        <p:attrNameLst>
                                          <p:attrName>style.visibility</p:attrName>
                                        </p:attrNameLst>
                                      </p:cBhvr>
                                      <p:to>
                                        <p:strVal val="visible"/>
                                      </p:to>
                                    </p:set>
                                    <p:animEffect transition="in" filter="checkerboard(across)">
                                      <p:cBhvr>
                                        <p:cTn id="13" dur="500"/>
                                        <p:tgtEl>
                                          <p:spTgt spid="7680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6802">
                                            <p:txEl>
                                              <p:pRg st="3" end="3"/>
                                            </p:txEl>
                                          </p:spTgt>
                                        </p:tgtEl>
                                        <p:attrNameLst>
                                          <p:attrName>style.visibility</p:attrName>
                                        </p:attrNameLst>
                                      </p:cBhvr>
                                      <p:to>
                                        <p:strVal val="visible"/>
                                      </p:to>
                                    </p:set>
                                    <p:animEffect transition="in" filter="checkerboard(across)">
                                      <p:cBhvr>
                                        <p:cTn id="18" dur="500"/>
                                        <p:tgtEl>
                                          <p:spTgt spid="76802">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6802">
                                            <p:txEl>
                                              <p:pRg st="4" end="4"/>
                                            </p:txEl>
                                          </p:spTgt>
                                        </p:tgtEl>
                                        <p:attrNameLst>
                                          <p:attrName>style.visibility</p:attrName>
                                        </p:attrNameLst>
                                      </p:cBhvr>
                                      <p:to>
                                        <p:strVal val="visible"/>
                                      </p:to>
                                    </p:set>
                                    <p:animEffect transition="in" filter="checkerboard(across)">
                                      <p:cBhvr>
                                        <p:cTn id="21" dur="500"/>
                                        <p:tgtEl>
                                          <p:spTgt spid="76802">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76802">
                                            <p:txEl>
                                              <p:pRg st="5" end="5"/>
                                            </p:txEl>
                                          </p:spTgt>
                                        </p:tgtEl>
                                        <p:attrNameLst>
                                          <p:attrName>style.visibility</p:attrName>
                                        </p:attrNameLst>
                                      </p:cBhvr>
                                      <p:to>
                                        <p:strVal val="visible"/>
                                      </p:to>
                                    </p:set>
                                    <p:animEffect transition="in" filter="checkerboard(across)">
                                      <p:cBhvr>
                                        <p:cTn id="26" dur="500"/>
                                        <p:tgtEl>
                                          <p:spTgt spid="76802">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76802">
                                            <p:txEl>
                                              <p:pRg st="6" end="6"/>
                                            </p:txEl>
                                          </p:spTgt>
                                        </p:tgtEl>
                                        <p:attrNameLst>
                                          <p:attrName>style.visibility</p:attrName>
                                        </p:attrNameLst>
                                      </p:cBhvr>
                                      <p:to>
                                        <p:strVal val="visible"/>
                                      </p:to>
                                    </p:set>
                                    <p:animEffect transition="in" filter="checkerboard(across)">
                                      <p:cBhvr>
                                        <p:cTn id="29" dur="500"/>
                                        <p:tgtEl>
                                          <p:spTgt spid="768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457200" y="-40256"/>
            <a:ext cx="5850974" cy="934298"/>
          </a:xfrm>
        </p:spPr>
        <p:txBody>
          <a:bodyPr>
            <a:normAutofit/>
          </a:bodyPr>
          <a:lstStyle/>
          <a:p>
            <a:pPr eaLnBrk="1"/>
            <a:r>
              <a:rPr lang="en-US" altLang="en-US" sz="3600" b="1" dirty="0"/>
              <a:t>Best  Practices</a:t>
            </a:r>
          </a:p>
        </p:txBody>
      </p:sp>
      <p:sp>
        <p:nvSpPr>
          <p:cNvPr id="184323" name="Rectangle 3"/>
          <p:cNvSpPr>
            <a:spLocks noGrp="1" noChangeArrowheads="1"/>
          </p:cNvSpPr>
          <p:nvPr>
            <p:ph type="body" idx="4294967295"/>
          </p:nvPr>
        </p:nvSpPr>
        <p:spPr>
          <a:xfrm>
            <a:off x="0" y="742950"/>
            <a:ext cx="6858000" cy="3838723"/>
          </a:xfrm>
        </p:spPr>
        <p:txBody>
          <a:bodyPr>
            <a:normAutofit fontScale="92500" lnSpcReduction="20000"/>
          </a:bodyPr>
          <a:lstStyle/>
          <a:p>
            <a:pPr>
              <a:lnSpc>
                <a:spcPct val="115000"/>
              </a:lnSpc>
              <a:spcBef>
                <a:spcPct val="15000"/>
              </a:spcBef>
              <a:spcAft>
                <a:spcPts val="680"/>
              </a:spcAft>
            </a:pPr>
            <a:r>
              <a:rPr lang="en-GB" altLang="en-US" sz="2994" b="1" dirty="0">
                <a:solidFill>
                  <a:srgbClr val="0000CC"/>
                </a:solidFill>
              </a:rPr>
              <a:t>Designing</a:t>
            </a:r>
            <a:r>
              <a:rPr lang="en-GB" altLang="en-US" sz="2994" dirty="0">
                <a:solidFill>
                  <a:srgbClr val="0000CC"/>
                </a:solidFill>
              </a:rPr>
              <a:t>:</a:t>
            </a:r>
          </a:p>
          <a:p>
            <a:pPr lvl="1">
              <a:lnSpc>
                <a:spcPct val="115000"/>
              </a:lnSpc>
              <a:spcBef>
                <a:spcPct val="15000"/>
              </a:spcBef>
              <a:spcAft>
                <a:spcPts val="680"/>
              </a:spcAft>
            </a:pPr>
            <a:r>
              <a:rPr lang="en-GB" altLang="en-US" sz="2722" dirty="0"/>
              <a:t>Without proper design, a system implementation becomes too complex</a:t>
            </a:r>
          </a:p>
          <a:p>
            <a:pPr lvl="1">
              <a:lnSpc>
                <a:spcPct val="115000"/>
              </a:lnSpc>
              <a:spcBef>
                <a:spcPct val="15000"/>
              </a:spcBef>
              <a:spcAft>
                <a:spcPts val="680"/>
              </a:spcAft>
            </a:pPr>
            <a:r>
              <a:rPr lang="en-GB" altLang="en-US" sz="2722" dirty="0"/>
              <a:t>The dependencies within the system become too numerous to comprehend.</a:t>
            </a:r>
          </a:p>
          <a:p>
            <a:pPr>
              <a:lnSpc>
                <a:spcPct val="115000"/>
              </a:lnSpc>
              <a:spcBef>
                <a:spcPct val="15000"/>
              </a:spcBef>
              <a:spcAft>
                <a:spcPts val="680"/>
              </a:spcAft>
            </a:pPr>
            <a:r>
              <a:rPr lang="en-GB" altLang="en-US" sz="2994" dirty="0"/>
              <a:t> </a:t>
            </a:r>
            <a:r>
              <a:rPr lang="en-GB" altLang="en-US" sz="2994" b="1" dirty="0">
                <a:solidFill>
                  <a:srgbClr val="0000CC"/>
                </a:solidFill>
              </a:rPr>
              <a:t>Feedback</a:t>
            </a:r>
            <a:r>
              <a:rPr lang="en-GB" altLang="en-US" sz="2994" dirty="0">
                <a:solidFill>
                  <a:srgbClr val="0000CC"/>
                </a:solidFill>
              </a:rPr>
              <a:t>:</a:t>
            </a:r>
          </a:p>
          <a:p>
            <a:pPr lvl="1">
              <a:lnSpc>
                <a:spcPct val="115000"/>
              </a:lnSpc>
              <a:spcBef>
                <a:spcPct val="15000"/>
              </a:spcBef>
              <a:spcAft>
                <a:spcPts val="680"/>
              </a:spcAft>
            </a:pPr>
            <a:r>
              <a:rPr lang="en-GB" altLang="en-US" sz="2722" dirty="0"/>
              <a:t>Feedback is important in  learning customer requirements.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25</a:t>
            </a:fld>
            <a:endParaRPr lang="en-US"/>
          </a:p>
        </p:txBody>
      </p:sp>
    </p:spTree>
    <p:extLst>
      <p:ext uri="{BB962C8B-B14F-4D97-AF65-F5344CB8AC3E}">
        <p14:creationId xmlns:p14="http://schemas.microsoft.com/office/powerpoint/2010/main" xmlns="" val="3394484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checkerboard(across)">
                                      <p:cBhvr>
                                        <p:cTn id="7" dur="500"/>
                                        <p:tgtEl>
                                          <p:spTgt spid="18432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4323">
                                            <p:txEl>
                                              <p:pRg st="1" end="1"/>
                                            </p:txEl>
                                          </p:spTgt>
                                        </p:tgtEl>
                                        <p:attrNameLst>
                                          <p:attrName>style.visibility</p:attrName>
                                        </p:attrNameLst>
                                      </p:cBhvr>
                                      <p:to>
                                        <p:strVal val="visible"/>
                                      </p:to>
                                    </p:set>
                                    <p:animEffect transition="in" filter="checkerboard(across)">
                                      <p:cBhvr>
                                        <p:cTn id="10" dur="500"/>
                                        <p:tgtEl>
                                          <p:spTgt spid="18432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4323">
                                            <p:txEl>
                                              <p:pRg st="2" end="2"/>
                                            </p:txEl>
                                          </p:spTgt>
                                        </p:tgtEl>
                                        <p:attrNameLst>
                                          <p:attrName>style.visibility</p:attrName>
                                        </p:attrNameLst>
                                      </p:cBhvr>
                                      <p:to>
                                        <p:strVal val="visible"/>
                                      </p:to>
                                    </p:set>
                                    <p:animEffect transition="in" filter="checkerboard(across)">
                                      <p:cBhvr>
                                        <p:cTn id="13" dur="500"/>
                                        <p:tgtEl>
                                          <p:spTgt spid="18432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4323">
                                            <p:txEl>
                                              <p:pRg st="3" end="3"/>
                                            </p:txEl>
                                          </p:spTgt>
                                        </p:tgtEl>
                                        <p:attrNameLst>
                                          <p:attrName>style.visibility</p:attrName>
                                        </p:attrNameLst>
                                      </p:cBhvr>
                                      <p:to>
                                        <p:strVal val="visible"/>
                                      </p:to>
                                    </p:set>
                                    <p:animEffect transition="in" filter="checkerboard(across)">
                                      <p:cBhvr>
                                        <p:cTn id="16" dur="500"/>
                                        <p:tgtEl>
                                          <p:spTgt spid="18432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84323">
                                            <p:txEl>
                                              <p:pRg st="4" end="4"/>
                                            </p:txEl>
                                          </p:spTgt>
                                        </p:tgtEl>
                                        <p:attrNameLst>
                                          <p:attrName>style.visibility</p:attrName>
                                        </p:attrNameLst>
                                      </p:cBhvr>
                                      <p:to>
                                        <p:strVal val="visible"/>
                                      </p:to>
                                    </p:set>
                                    <p:animEffect transition="in" filter="checkerboard(across)">
                                      <p:cBhvr>
                                        <p:cTn id="19"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Slide Number Placeholder 3"/>
          <p:cNvSpPr>
            <a:spLocks noGrp="1"/>
          </p:cNvSpPr>
          <p:nvPr>
            <p:ph type="sldNum" sz="quarter" idx="4294967295"/>
          </p:nvPr>
        </p:nvSpPr>
        <p:spPr bwMode="auto">
          <a:xfrm>
            <a:off x="5086975" y="4686613"/>
            <a:ext cx="1428990" cy="34239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68579" tIns="34289" rIns="68579" bIns="34289" rtlCol="0" anchor="ctr"/>
          <a:lstStyle>
            <a:lvl1pPr>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1pPr>
            <a:lvl2pPr marL="505503" indent="-194424">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2pPr>
            <a:lvl3pPr marL="777697"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3pPr>
            <a:lvl4pPr marL="1088776"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4pPr>
            <a:lvl5pPr marL="1399855"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5pPr>
            <a:lvl6pPr marL="1710934"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6pPr>
            <a:lvl7pPr marL="2022013"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7pPr>
            <a:lvl8pPr marL="2333092"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8pPr>
            <a:lvl9pPr marL="2644170"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9pPr>
          </a:lstStyle>
          <a:p>
            <a:fld id="{93201155-5CD3-484C-BB33-E662D706AC89}" type="slidenum">
              <a:rPr lang="en-US" altLang="ko-KR">
                <a:ea typeface="굴림" pitchFamily="50" charset="-127"/>
              </a:rPr>
              <a:pPr/>
              <a:t>26</a:t>
            </a:fld>
            <a:endParaRPr lang="en-US" altLang="ko-KR">
              <a:ea typeface="굴림" pitchFamily="50" charset="-127"/>
            </a:endParaRPr>
          </a:p>
        </p:txBody>
      </p:sp>
      <p:sp>
        <p:nvSpPr>
          <p:cNvPr id="319491" name="Rectangle 2"/>
          <p:cNvSpPr>
            <a:spLocks noGrp="1" noChangeArrowheads="1"/>
          </p:cNvSpPr>
          <p:nvPr>
            <p:ph type="title"/>
          </p:nvPr>
        </p:nvSpPr>
        <p:spPr>
          <a:xfrm>
            <a:off x="381000" y="124070"/>
            <a:ext cx="6324600" cy="457200"/>
          </a:xfrm>
          <a:noFill/>
        </p:spPr>
        <p:txBody>
          <a:bodyPr>
            <a:noAutofit/>
          </a:bodyPr>
          <a:lstStyle/>
          <a:p>
            <a:r>
              <a:rPr lang="en-US" altLang="ko-KR" sz="3200" b="1" dirty="0">
                <a:ea typeface="굴림" pitchFamily="50" charset="-127"/>
              </a:rPr>
              <a:t>Extreme Programming Activities</a:t>
            </a:r>
            <a:endParaRPr lang="en-US" altLang="ko-KR" sz="2800" b="1" dirty="0">
              <a:ea typeface="굴림" pitchFamily="50" charset="-127"/>
            </a:endParaRPr>
          </a:p>
        </p:txBody>
      </p:sp>
      <p:sp>
        <p:nvSpPr>
          <p:cNvPr id="319492" name="Rectangle 3"/>
          <p:cNvSpPr>
            <a:spLocks noGrp="1" noChangeArrowheads="1"/>
          </p:cNvSpPr>
          <p:nvPr>
            <p:ph type="body" idx="1"/>
          </p:nvPr>
        </p:nvSpPr>
        <p:spPr>
          <a:xfrm>
            <a:off x="76200" y="666750"/>
            <a:ext cx="6858000" cy="4890753"/>
          </a:xfrm>
        </p:spPr>
        <p:txBody>
          <a:bodyPr>
            <a:noAutofit/>
          </a:bodyPr>
          <a:lstStyle/>
          <a:p>
            <a:pPr marL="456897" indent="-456897">
              <a:lnSpc>
                <a:spcPct val="110000"/>
              </a:lnSpc>
              <a:spcBef>
                <a:spcPts val="0"/>
              </a:spcBef>
            </a:pPr>
            <a:r>
              <a:rPr lang="en-US" altLang="ko-KR" sz="2400" b="1" dirty="0">
                <a:solidFill>
                  <a:srgbClr val="0000FF"/>
                </a:solidFill>
                <a:ea typeface="굴림" pitchFamily="50" charset="-127"/>
              </a:rPr>
              <a:t>XP Planning</a:t>
            </a:r>
          </a:p>
          <a:p>
            <a:pPr marL="761496" lvl="1" indent="-419092">
              <a:lnSpc>
                <a:spcPct val="110000"/>
              </a:lnSpc>
              <a:spcBef>
                <a:spcPts val="0"/>
              </a:spcBef>
              <a:buFontTx/>
              <a:buChar char="•"/>
            </a:pPr>
            <a:r>
              <a:rPr lang="en-US" altLang="ko-KR" sz="2000" dirty="0">
                <a:ea typeface="굴림" pitchFamily="50" charset="-127"/>
              </a:rPr>
              <a:t>Begins with the creation of “user stories”</a:t>
            </a:r>
          </a:p>
          <a:p>
            <a:pPr marL="761496" lvl="1" indent="-419092">
              <a:lnSpc>
                <a:spcPct val="110000"/>
              </a:lnSpc>
              <a:spcBef>
                <a:spcPts val="0"/>
              </a:spcBef>
              <a:buFontTx/>
              <a:buChar char="•"/>
            </a:pPr>
            <a:r>
              <a:rPr lang="en-US" altLang="ko-KR" sz="2000" dirty="0">
                <a:ea typeface="굴림" pitchFamily="50" charset="-127"/>
              </a:rPr>
              <a:t>Agile team assesses each story and assigns a cost</a:t>
            </a:r>
          </a:p>
          <a:p>
            <a:pPr marL="761496" lvl="1" indent="-419092">
              <a:lnSpc>
                <a:spcPct val="110000"/>
              </a:lnSpc>
              <a:spcBef>
                <a:spcPts val="0"/>
              </a:spcBef>
              <a:buFontTx/>
              <a:buChar char="•"/>
            </a:pPr>
            <a:r>
              <a:rPr lang="en-US" altLang="ko-KR" sz="2000" dirty="0">
                <a:ea typeface="굴림" pitchFamily="50" charset="-127"/>
              </a:rPr>
              <a:t>Stories are grouped to for a deliverable increment</a:t>
            </a:r>
          </a:p>
          <a:p>
            <a:pPr marL="761496" lvl="1" indent="-419092">
              <a:lnSpc>
                <a:spcPct val="110000"/>
              </a:lnSpc>
              <a:spcBef>
                <a:spcPts val="0"/>
              </a:spcBef>
              <a:buFontTx/>
              <a:buChar char="•"/>
            </a:pPr>
            <a:r>
              <a:rPr lang="en-US" altLang="ko-KR" sz="2000" dirty="0">
                <a:ea typeface="굴림" pitchFamily="50" charset="-127"/>
              </a:rPr>
              <a:t>A commitment is made on delivery date</a:t>
            </a:r>
          </a:p>
          <a:p>
            <a:pPr marL="456897" indent="-456897">
              <a:lnSpc>
                <a:spcPct val="110000"/>
              </a:lnSpc>
              <a:spcBef>
                <a:spcPts val="0"/>
              </a:spcBef>
            </a:pPr>
            <a:r>
              <a:rPr lang="en-US" altLang="ko-KR" sz="2400" b="1" dirty="0">
                <a:solidFill>
                  <a:srgbClr val="0000FF"/>
                </a:solidFill>
                <a:ea typeface="굴림" pitchFamily="50" charset="-127"/>
              </a:rPr>
              <a:t>XP Design</a:t>
            </a:r>
          </a:p>
          <a:p>
            <a:pPr marL="761496" lvl="1" indent="-419092">
              <a:lnSpc>
                <a:spcPct val="110000"/>
              </a:lnSpc>
              <a:spcBef>
                <a:spcPts val="0"/>
              </a:spcBef>
              <a:buFontTx/>
              <a:buChar char="•"/>
            </a:pPr>
            <a:r>
              <a:rPr lang="en-US" altLang="ko-KR" sz="2000" dirty="0">
                <a:ea typeface="굴림" pitchFamily="50" charset="-127"/>
              </a:rPr>
              <a:t>Follows the KIS principle</a:t>
            </a:r>
          </a:p>
          <a:p>
            <a:pPr marL="761496" lvl="1" indent="-419092">
              <a:lnSpc>
                <a:spcPct val="110000"/>
              </a:lnSpc>
              <a:spcBef>
                <a:spcPts val="0"/>
              </a:spcBef>
              <a:buFontTx/>
              <a:buChar char="•"/>
            </a:pPr>
            <a:r>
              <a:rPr lang="en-US" altLang="ko-KR" sz="2000" dirty="0">
                <a:ea typeface="굴림" pitchFamily="50" charset="-127"/>
              </a:rPr>
              <a:t>Encourage the use of CRC cards</a:t>
            </a:r>
          </a:p>
          <a:p>
            <a:pPr marL="761496" lvl="1" indent="-419092">
              <a:lnSpc>
                <a:spcPct val="110000"/>
              </a:lnSpc>
              <a:spcBef>
                <a:spcPts val="0"/>
              </a:spcBef>
              <a:buFontTx/>
              <a:buChar char="•"/>
            </a:pPr>
            <a:r>
              <a:rPr lang="en-US" altLang="ko-KR" sz="2000" dirty="0">
                <a:ea typeface="굴림" pitchFamily="50" charset="-127"/>
              </a:rPr>
              <a:t>For difficult design problems, suggests the creation of “spike solutions”—a design prototype</a:t>
            </a:r>
          </a:p>
          <a:p>
            <a:pPr marL="761496" lvl="1" indent="-419092">
              <a:lnSpc>
                <a:spcPct val="110000"/>
              </a:lnSpc>
              <a:spcBef>
                <a:spcPts val="0"/>
              </a:spcBef>
              <a:buFontTx/>
              <a:buChar char="•"/>
            </a:pPr>
            <a:r>
              <a:rPr lang="en-US" altLang="ko-KR" sz="2000" dirty="0">
                <a:ea typeface="굴림" pitchFamily="50" charset="-127"/>
              </a:rPr>
              <a:t>Encourages “refactoring”—an iterative refinement of the internal program design</a:t>
            </a:r>
          </a:p>
        </p:txBody>
      </p:sp>
    </p:spTree>
    <p:extLst>
      <p:ext uri="{BB962C8B-B14F-4D97-AF65-F5344CB8AC3E}">
        <p14:creationId xmlns:p14="http://schemas.microsoft.com/office/powerpoint/2010/main" xmlns="" val="3001134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Slide Number Placeholder 3"/>
          <p:cNvSpPr>
            <a:spLocks noGrp="1"/>
          </p:cNvSpPr>
          <p:nvPr>
            <p:ph type="sldNum" sz="quarter" idx="4294967295"/>
          </p:nvPr>
        </p:nvSpPr>
        <p:spPr bwMode="auto">
          <a:xfrm>
            <a:off x="5086975" y="4686613"/>
            <a:ext cx="1428990" cy="34239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68579" tIns="34289" rIns="68579" bIns="34289" rtlCol="0" anchor="ctr"/>
          <a:lstStyle>
            <a:lvl1pPr>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1pPr>
            <a:lvl2pPr marL="505503" indent="-194424">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2pPr>
            <a:lvl3pPr marL="777697"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3pPr>
            <a:lvl4pPr marL="1088776"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4pPr>
            <a:lvl5pPr marL="1399855"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5pPr>
            <a:lvl6pPr marL="1710934"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6pPr>
            <a:lvl7pPr marL="2022013"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7pPr>
            <a:lvl8pPr marL="2333092"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8pPr>
            <a:lvl9pPr marL="2644170"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9pPr>
          </a:lstStyle>
          <a:p>
            <a:fld id="{78204CCB-F6C6-4905-BC2A-BCBD5829AC90}" type="slidenum">
              <a:rPr lang="en-US" altLang="ko-KR">
                <a:ea typeface="굴림" pitchFamily="50" charset="-127"/>
              </a:rPr>
              <a:pPr/>
              <a:t>27</a:t>
            </a:fld>
            <a:endParaRPr lang="en-US" altLang="ko-KR">
              <a:ea typeface="굴림" pitchFamily="50" charset="-127"/>
            </a:endParaRPr>
          </a:p>
        </p:txBody>
      </p:sp>
      <p:sp>
        <p:nvSpPr>
          <p:cNvPr id="321540" name="Rectangle 3"/>
          <p:cNvSpPr>
            <a:spLocks noGrp="1" noChangeArrowheads="1"/>
          </p:cNvSpPr>
          <p:nvPr>
            <p:ph type="body" idx="1"/>
          </p:nvPr>
        </p:nvSpPr>
        <p:spPr>
          <a:xfrm>
            <a:off x="-32425" y="732412"/>
            <a:ext cx="6781800" cy="4183167"/>
          </a:xfrm>
        </p:spPr>
        <p:txBody>
          <a:bodyPr>
            <a:normAutofit fontScale="92500"/>
          </a:bodyPr>
          <a:lstStyle/>
          <a:p>
            <a:pPr>
              <a:lnSpc>
                <a:spcPct val="114000"/>
              </a:lnSpc>
              <a:spcBef>
                <a:spcPts val="408"/>
              </a:spcBef>
              <a:spcAft>
                <a:spcPts val="816"/>
              </a:spcAft>
            </a:pPr>
            <a:r>
              <a:rPr lang="en-US" altLang="ko-KR" b="1" dirty="0" smtClean="0">
                <a:solidFill>
                  <a:srgbClr val="0000FF"/>
                </a:solidFill>
                <a:ea typeface="굴림" pitchFamily="50" charset="-127"/>
              </a:rPr>
              <a:t>XP Coding</a:t>
            </a:r>
          </a:p>
          <a:p>
            <a:pPr lvl="1">
              <a:lnSpc>
                <a:spcPct val="114000"/>
              </a:lnSpc>
              <a:spcBef>
                <a:spcPts val="408"/>
              </a:spcBef>
              <a:spcAft>
                <a:spcPts val="816"/>
              </a:spcAft>
              <a:buFontTx/>
              <a:buChar char="•"/>
            </a:pPr>
            <a:r>
              <a:rPr lang="en-US" altLang="ko-KR" sz="2177" dirty="0">
                <a:ea typeface="굴림" pitchFamily="50" charset="-127"/>
              </a:rPr>
              <a:t>Recommends the construction of unit test cases </a:t>
            </a:r>
            <a:r>
              <a:rPr lang="en-US" altLang="ko-KR" sz="2177" i="1" dirty="0">
                <a:ea typeface="굴림" pitchFamily="50" charset="-127"/>
              </a:rPr>
              <a:t>before</a:t>
            </a:r>
            <a:r>
              <a:rPr lang="en-US" altLang="ko-KR" sz="2177" dirty="0">
                <a:ea typeface="굴림" pitchFamily="50" charset="-127"/>
              </a:rPr>
              <a:t> coding commences (test-driven development)</a:t>
            </a:r>
          </a:p>
          <a:p>
            <a:pPr lvl="1">
              <a:lnSpc>
                <a:spcPct val="114000"/>
              </a:lnSpc>
              <a:spcBef>
                <a:spcPts val="408"/>
              </a:spcBef>
              <a:spcAft>
                <a:spcPts val="816"/>
              </a:spcAft>
              <a:buFontTx/>
              <a:buChar char="•"/>
            </a:pPr>
            <a:r>
              <a:rPr lang="en-US" altLang="ko-KR" sz="2177" dirty="0">
                <a:ea typeface="굴림" pitchFamily="50" charset="-127"/>
              </a:rPr>
              <a:t>Encourages “pair programming”</a:t>
            </a:r>
          </a:p>
          <a:p>
            <a:pPr>
              <a:lnSpc>
                <a:spcPct val="114000"/>
              </a:lnSpc>
              <a:spcBef>
                <a:spcPts val="408"/>
              </a:spcBef>
              <a:spcAft>
                <a:spcPts val="816"/>
              </a:spcAft>
            </a:pPr>
            <a:r>
              <a:rPr lang="en-US" altLang="ko-KR" b="1" dirty="0" smtClean="0">
                <a:solidFill>
                  <a:srgbClr val="0000FF"/>
                </a:solidFill>
                <a:ea typeface="굴림" pitchFamily="50" charset="-127"/>
              </a:rPr>
              <a:t>XP Testing</a:t>
            </a:r>
          </a:p>
          <a:p>
            <a:pPr lvl="1">
              <a:lnSpc>
                <a:spcPct val="114000"/>
              </a:lnSpc>
              <a:spcBef>
                <a:spcPts val="408"/>
              </a:spcBef>
              <a:spcAft>
                <a:spcPts val="816"/>
              </a:spcAft>
              <a:buFontTx/>
              <a:buChar char="•"/>
            </a:pPr>
            <a:r>
              <a:rPr lang="en-US" altLang="ko-KR" sz="2177" dirty="0">
                <a:ea typeface="굴림" pitchFamily="50" charset="-127"/>
              </a:rPr>
              <a:t>All unit tests are executed daily</a:t>
            </a:r>
          </a:p>
          <a:p>
            <a:pPr lvl="1">
              <a:lnSpc>
                <a:spcPct val="114000"/>
              </a:lnSpc>
              <a:spcBef>
                <a:spcPts val="408"/>
              </a:spcBef>
              <a:spcAft>
                <a:spcPts val="816"/>
              </a:spcAft>
              <a:buFontTx/>
              <a:buChar char="•"/>
            </a:pPr>
            <a:r>
              <a:rPr lang="en-US" altLang="ko-KR" sz="2177" dirty="0">
                <a:ea typeface="굴림" pitchFamily="50" charset="-127"/>
              </a:rPr>
              <a:t>“Acceptance tests” are defined by the customer and executed to assess customer visible functionalities</a:t>
            </a:r>
          </a:p>
        </p:txBody>
      </p:sp>
      <p:sp>
        <p:nvSpPr>
          <p:cNvPr id="5" name="Rectangle 2"/>
          <p:cNvSpPr txBox="1">
            <a:spLocks noChangeArrowheads="1"/>
          </p:cNvSpPr>
          <p:nvPr/>
        </p:nvSpPr>
        <p:spPr>
          <a:xfrm>
            <a:off x="343711" y="57150"/>
            <a:ext cx="6400800" cy="66675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ko-KR" sz="2800" b="1">
                <a:ea typeface="굴림" pitchFamily="50" charset="-127"/>
              </a:rPr>
              <a:t>Extreme Programming Activities</a:t>
            </a:r>
            <a:endParaRPr lang="en-US" altLang="ko-KR" sz="2400" b="1" dirty="0">
              <a:ea typeface="굴림" pitchFamily="50" charset="-127"/>
            </a:endParaRPr>
          </a:p>
        </p:txBody>
      </p:sp>
    </p:spTree>
    <p:extLst>
      <p:ext uri="{BB962C8B-B14F-4D97-AF65-F5344CB8AC3E}">
        <p14:creationId xmlns:p14="http://schemas.microsoft.com/office/powerpoint/2010/main" xmlns="" val="524190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a:xfrm>
            <a:off x="3657600" y="819150"/>
            <a:ext cx="3200400" cy="400455"/>
          </a:xfrm>
          <a:solidFill>
            <a:srgbClr val="FFFF00"/>
          </a:solidFill>
        </p:spPr>
        <p:txBody>
          <a:bodyPr>
            <a:normAutofit fontScale="90000"/>
          </a:bodyPr>
          <a:lstStyle/>
          <a:p>
            <a:r>
              <a:rPr lang="en-US" altLang="en-US" sz="2800" b="1" dirty="0"/>
              <a:t>Full List of XP Practices</a:t>
            </a:r>
          </a:p>
        </p:txBody>
      </p:sp>
      <p:sp>
        <p:nvSpPr>
          <p:cNvPr id="323587" name="Rectangle 3"/>
          <p:cNvSpPr>
            <a:spLocks noGrp="1" noChangeArrowheads="1"/>
          </p:cNvSpPr>
          <p:nvPr>
            <p:ph type="body" idx="4294967295"/>
          </p:nvPr>
        </p:nvSpPr>
        <p:spPr>
          <a:xfrm>
            <a:off x="29183" y="57150"/>
            <a:ext cx="6629400" cy="3850604"/>
          </a:xfrm>
        </p:spPr>
        <p:txBody>
          <a:bodyPr>
            <a:noAutofit/>
          </a:bodyPr>
          <a:lstStyle/>
          <a:p>
            <a:pPr marL="414772" indent="-414772">
              <a:spcBef>
                <a:spcPts val="0"/>
              </a:spcBef>
              <a:spcAft>
                <a:spcPts val="600"/>
              </a:spcAft>
              <a:buSzPct val="90000"/>
              <a:buFontTx/>
              <a:buAutoNum type="arabicPeriod"/>
            </a:pPr>
            <a:r>
              <a:rPr lang="en-US" altLang="en-US" sz="2000" b="1" dirty="0">
                <a:solidFill>
                  <a:srgbClr val="0000CC"/>
                </a:solidFill>
              </a:rPr>
              <a:t>Planning</a:t>
            </a:r>
            <a:r>
              <a:rPr lang="en-US" altLang="en-US" sz="2000" dirty="0">
                <a:solidFill>
                  <a:srgbClr val="0000CC"/>
                </a:solidFill>
              </a:rPr>
              <a:t> </a:t>
            </a:r>
            <a:r>
              <a:rPr lang="en-US" altLang="en-US" sz="2000" dirty="0"/>
              <a:t> – determine scope of the next release by combining </a:t>
            </a:r>
            <a:r>
              <a:rPr lang="en-US" altLang="en-US" sz="2400" dirty="0"/>
              <a:t>business</a:t>
            </a:r>
            <a:r>
              <a:rPr lang="en-US" altLang="en-US" sz="2000" dirty="0"/>
              <a:t> priorities and technical estimates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Small releases</a:t>
            </a:r>
            <a:r>
              <a:rPr lang="en-US" altLang="en-US" sz="2000" b="1" dirty="0"/>
              <a:t> </a:t>
            </a:r>
            <a:r>
              <a:rPr lang="en-US" altLang="en-US" sz="2000" dirty="0"/>
              <a:t>– put a simple system into production, then release new versions in very short cycles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Metaphor</a:t>
            </a:r>
            <a:r>
              <a:rPr lang="en-US" altLang="en-US" sz="2000" dirty="0"/>
              <a:t> – all development is guided by a simple shared story of how the whole system works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Simple design</a:t>
            </a:r>
            <a:r>
              <a:rPr lang="en-US" altLang="en-US" sz="2000" b="1" dirty="0"/>
              <a:t> </a:t>
            </a:r>
            <a:r>
              <a:rPr lang="en-US" altLang="en-US" sz="2000" dirty="0"/>
              <a:t>– system is to be designed as simple as possible </a:t>
            </a:r>
          </a:p>
          <a:p>
            <a:pPr marL="0" indent="0">
              <a:spcBef>
                <a:spcPts val="0"/>
              </a:spcBef>
              <a:spcAft>
                <a:spcPts val="600"/>
              </a:spcAft>
              <a:buSzPct val="90000"/>
              <a:buNone/>
            </a:pPr>
            <a:endParaRPr lang="en-US" altLang="en-US" sz="2000" dirty="0"/>
          </a:p>
          <a:p>
            <a:pPr marL="457200" indent="-457200">
              <a:spcBef>
                <a:spcPts val="0"/>
              </a:spcBef>
              <a:spcAft>
                <a:spcPts val="600"/>
              </a:spcAft>
              <a:buSzPct val="90000"/>
              <a:buFont typeface="+mj-lt"/>
              <a:buAutoNum type="arabicPeriod" startAt="5"/>
            </a:pPr>
            <a:r>
              <a:rPr lang="en-US" altLang="en-US" sz="2000" b="1" dirty="0">
                <a:solidFill>
                  <a:srgbClr val="0000CC"/>
                </a:solidFill>
              </a:rPr>
              <a:t>Testing</a:t>
            </a:r>
            <a:r>
              <a:rPr lang="en-US" altLang="en-US" sz="2000" dirty="0">
                <a:solidFill>
                  <a:srgbClr val="0000CC"/>
                </a:solidFill>
              </a:rPr>
              <a:t> </a:t>
            </a:r>
            <a:r>
              <a:rPr lang="en-US" altLang="en-US" sz="2000" dirty="0"/>
              <a:t>– programmers continuously write and execute unit tests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28</a:t>
            </a:fld>
            <a:endParaRPr lang="en-US"/>
          </a:p>
        </p:txBody>
      </p:sp>
    </p:spTree>
    <p:extLst>
      <p:ext uri="{BB962C8B-B14F-4D97-AF65-F5344CB8AC3E}">
        <p14:creationId xmlns:p14="http://schemas.microsoft.com/office/powerpoint/2010/main" xmlns="" val="3362853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idx="4294967295"/>
          </p:nvPr>
        </p:nvSpPr>
        <p:spPr>
          <a:xfrm>
            <a:off x="365491" y="-184280"/>
            <a:ext cx="6173928" cy="857611"/>
          </a:xfrm>
        </p:spPr>
        <p:txBody>
          <a:bodyPr>
            <a:normAutofit/>
          </a:bodyPr>
          <a:lstStyle/>
          <a:p>
            <a:r>
              <a:rPr lang="en-US" altLang="en-US" sz="2800" b="1" dirty="0"/>
              <a:t>Full List of XP Practices</a:t>
            </a:r>
          </a:p>
        </p:txBody>
      </p:sp>
      <p:sp>
        <p:nvSpPr>
          <p:cNvPr id="324611" name="Rectangle 3"/>
          <p:cNvSpPr>
            <a:spLocks noGrp="1" noChangeArrowheads="1"/>
          </p:cNvSpPr>
          <p:nvPr>
            <p:ph type="body" idx="4294967295"/>
          </p:nvPr>
        </p:nvSpPr>
        <p:spPr>
          <a:xfrm>
            <a:off x="0" y="361950"/>
            <a:ext cx="6858000" cy="3689667"/>
          </a:xfrm>
        </p:spPr>
        <p:txBody>
          <a:bodyPr>
            <a:noAutofit/>
          </a:bodyPr>
          <a:lstStyle/>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Refactoring</a:t>
            </a:r>
            <a:r>
              <a:rPr lang="en-US" altLang="en-US" sz="2400" b="0" dirty="0" smtClean="0">
                <a:solidFill>
                  <a:schemeClr val="tx1"/>
                </a:solidFill>
              </a:rPr>
              <a:t> – programmers continuously restructure the system without changing its behavior to remove duplication and simplify</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Pair-programming</a:t>
            </a:r>
            <a:r>
              <a:rPr lang="en-US" altLang="en-US" sz="2400" b="0" dirty="0" smtClean="0">
                <a:solidFill>
                  <a:schemeClr val="tx1"/>
                </a:solidFill>
              </a:rPr>
              <a:t> --  all production code is written with two programmers at one machine</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Collective ownership</a:t>
            </a:r>
            <a:r>
              <a:rPr lang="en-US" altLang="en-US" sz="2400" b="1" dirty="0" smtClean="0">
                <a:solidFill>
                  <a:schemeClr val="tx1"/>
                </a:solidFill>
              </a:rPr>
              <a:t> </a:t>
            </a:r>
            <a:r>
              <a:rPr lang="en-US" altLang="en-US" sz="2400" b="0" dirty="0" smtClean="0">
                <a:solidFill>
                  <a:schemeClr val="tx1"/>
                </a:solidFill>
              </a:rPr>
              <a:t>– anyone can change any code anywhere in the system at any time.</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Continuous integration</a:t>
            </a:r>
            <a:r>
              <a:rPr lang="en-US" altLang="en-US" sz="2400" b="1" dirty="0" smtClean="0">
                <a:solidFill>
                  <a:schemeClr val="tx1"/>
                </a:solidFill>
              </a:rPr>
              <a:t> </a:t>
            </a:r>
            <a:r>
              <a:rPr lang="en-US" altLang="en-US" sz="2400" b="0" dirty="0" smtClean="0">
                <a:solidFill>
                  <a:schemeClr val="tx1"/>
                </a:solidFill>
              </a:rPr>
              <a:t>– integrate and build the system many times a day – every time a task is completed.</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29</a:t>
            </a:fld>
            <a:endParaRPr lang="en-US"/>
          </a:p>
        </p:txBody>
      </p:sp>
    </p:spTree>
    <p:extLst>
      <p:ext uri="{BB962C8B-B14F-4D97-AF65-F5344CB8AC3E}">
        <p14:creationId xmlns:p14="http://schemas.microsoft.com/office/powerpoint/2010/main" xmlns="" val="3195285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1"/>
          <p:cNvSpPr>
            <a:spLocks noGrp="1" noChangeArrowheads="1"/>
          </p:cNvSpPr>
          <p:nvPr>
            <p:ph type="title" idx="4294967295"/>
          </p:nvPr>
        </p:nvSpPr>
        <p:spPr>
          <a:xfrm>
            <a:off x="472169" y="0"/>
            <a:ext cx="5852054" cy="873812"/>
          </a:xfrm>
        </p:spPr>
        <p:txBody>
          <a:bodyPr/>
          <a:lstStyle/>
          <a:p>
            <a:pPr eaLnBrk="1"/>
            <a:r>
              <a:rPr lang="en-US" altLang="en-US" sz="3062" b="1" dirty="0"/>
              <a:t>Agile Model</a:t>
            </a:r>
          </a:p>
        </p:txBody>
      </p:sp>
      <p:sp>
        <p:nvSpPr>
          <p:cNvPr id="69634" name="Rectangle 2"/>
          <p:cNvSpPr>
            <a:spLocks noGrp="1" noChangeArrowheads="1"/>
          </p:cNvSpPr>
          <p:nvPr>
            <p:ph type="body" idx="4294967295"/>
          </p:nvPr>
        </p:nvSpPr>
        <p:spPr>
          <a:xfrm>
            <a:off x="76200" y="644762"/>
            <a:ext cx="6781800" cy="4114800"/>
          </a:xfrm>
        </p:spPr>
        <p:txBody>
          <a:bodyPr>
            <a:normAutofit fontScale="92500" lnSpcReduction="10000"/>
          </a:bodyPr>
          <a:lstStyle/>
          <a:p>
            <a:pPr eaLnBrk="1">
              <a:lnSpc>
                <a:spcPct val="120000"/>
              </a:lnSpc>
              <a:spcBef>
                <a:spcPct val="20000"/>
              </a:spcBef>
              <a:spcAft>
                <a:spcPct val="15000"/>
              </a:spcAft>
            </a:pPr>
            <a:r>
              <a:rPr lang="en-GB" altLang="en-US" sz="2449" dirty="0"/>
              <a:t>To overcome the shortcomings of the waterfall model of development. </a:t>
            </a:r>
          </a:p>
          <a:p>
            <a:pPr lvl="1" eaLnBrk="1">
              <a:lnSpc>
                <a:spcPct val="120000"/>
              </a:lnSpc>
              <a:spcBef>
                <a:spcPct val="20000"/>
              </a:spcBef>
              <a:spcAft>
                <a:spcPct val="15000"/>
              </a:spcAft>
            </a:pPr>
            <a:r>
              <a:rPr lang="en-GB" altLang="en-US" sz="2177" dirty="0"/>
              <a:t>Proposed in  mid-1990s </a:t>
            </a:r>
          </a:p>
          <a:p>
            <a:pPr eaLnBrk="1">
              <a:lnSpc>
                <a:spcPct val="120000"/>
              </a:lnSpc>
              <a:spcBef>
                <a:spcPct val="20000"/>
              </a:spcBef>
              <a:spcAft>
                <a:spcPct val="15000"/>
              </a:spcAft>
            </a:pPr>
            <a:r>
              <a:rPr lang="en-GB" altLang="en-US" sz="2449" dirty="0"/>
              <a:t>The agile model was primarily designed:</a:t>
            </a:r>
          </a:p>
          <a:p>
            <a:pPr lvl="1" eaLnBrk="1">
              <a:lnSpc>
                <a:spcPct val="120000"/>
              </a:lnSpc>
              <a:spcBef>
                <a:spcPct val="20000"/>
              </a:spcBef>
              <a:spcAft>
                <a:spcPct val="15000"/>
              </a:spcAft>
            </a:pPr>
            <a:r>
              <a:rPr lang="en-GB" altLang="en-US" sz="2177" dirty="0"/>
              <a:t>To help  projects to adapt to change requests </a:t>
            </a:r>
          </a:p>
          <a:p>
            <a:pPr eaLnBrk="1">
              <a:lnSpc>
                <a:spcPct val="120000"/>
              </a:lnSpc>
              <a:spcBef>
                <a:spcPct val="20000"/>
              </a:spcBef>
              <a:spcAft>
                <a:spcPct val="15000"/>
              </a:spcAft>
            </a:pPr>
            <a:r>
              <a:rPr lang="en-GB" altLang="en-US" sz="2449" dirty="0"/>
              <a:t>In the agile model:</a:t>
            </a:r>
          </a:p>
          <a:p>
            <a:pPr lvl="1" eaLnBrk="1">
              <a:lnSpc>
                <a:spcPct val="120000"/>
              </a:lnSpc>
              <a:spcBef>
                <a:spcPct val="20000"/>
              </a:spcBef>
              <a:spcAft>
                <a:spcPct val="15000"/>
              </a:spcAft>
            </a:pPr>
            <a:r>
              <a:rPr lang="en-GB" altLang="en-US" sz="2177" dirty="0">
                <a:solidFill>
                  <a:srgbClr val="0000FF"/>
                </a:solidFill>
              </a:rPr>
              <a:t>The requirements are decomposed into many small incremental parts that can be developed over one to four weeks each.</a:t>
            </a:r>
          </a:p>
          <a:p>
            <a:pPr lvl="1" eaLnBrk="1">
              <a:lnSpc>
                <a:spcPct val="120000"/>
              </a:lnSpc>
              <a:spcBef>
                <a:spcPct val="20000"/>
              </a:spcBef>
              <a:spcAft>
                <a:spcPct val="15000"/>
              </a:spcAft>
              <a:buFont typeface="Symbol" pitchFamily="18" charset="2"/>
              <a:buNone/>
            </a:pPr>
            <a:endParaRPr lang="en-GB" altLang="en-US" sz="2177"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xmlns="" val="41968579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checkerboard(across)">
                                      <p:cBhvr>
                                        <p:cTn id="7" dur="500"/>
                                        <p:tgtEl>
                                          <p:spTgt spid="6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checkerboard(across)">
                                      <p:cBhvr>
                                        <p:cTn id="12" dur="500"/>
                                        <p:tgtEl>
                                          <p:spTgt spid="696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Effect transition="in" filter="checkerboard(across)">
                                      <p:cBhvr>
                                        <p:cTn id="17" dur="500"/>
                                        <p:tgtEl>
                                          <p:spTgt spid="696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9634">
                                            <p:txEl>
                                              <p:pRg st="3" end="3"/>
                                            </p:txEl>
                                          </p:spTgt>
                                        </p:tgtEl>
                                        <p:attrNameLst>
                                          <p:attrName>style.visibility</p:attrName>
                                        </p:attrNameLst>
                                      </p:cBhvr>
                                      <p:to>
                                        <p:strVal val="visible"/>
                                      </p:to>
                                    </p:set>
                                    <p:animEffect transition="in" filter="checkerboard(across)">
                                      <p:cBhvr>
                                        <p:cTn id="22" dur="500"/>
                                        <p:tgtEl>
                                          <p:spTgt spid="696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9634">
                                            <p:txEl>
                                              <p:pRg st="4" end="4"/>
                                            </p:txEl>
                                          </p:spTgt>
                                        </p:tgtEl>
                                        <p:attrNameLst>
                                          <p:attrName>style.visibility</p:attrName>
                                        </p:attrNameLst>
                                      </p:cBhvr>
                                      <p:to>
                                        <p:strVal val="visible"/>
                                      </p:to>
                                    </p:set>
                                    <p:animEffect transition="in" filter="checkerboard(across)">
                                      <p:cBhvr>
                                        <p:cTn id="27" dur="500"/>
                                        <p:tgtEl>
                                          <p:spTgt spid="696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9634">
                                            <p:txEl>
                                              <p:pRg st="5" end="5"/>
                                            </p:txEl>
                                          </p:spTgt>
                                        </p:tgtEl>
                                        <p:attrNameLst>
                                          <p:attrName>style.visibility</p:attrName>
                                        </p:attrNameLst>
                                      </p:cBhvr>
                                      <p:to>
                                        <p:strVal val="visible"/>
                                      </p:to>
                                    </p:set>
                                    <p:animEffect transition="in" filter="checkerboard(across)">
                                      <p:cBhvr>
                                        <p:cTn id="32" dur="500"/>
                                        <p:tgtEl>
                                          <p:spTgt spid="696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itle 1"/>
          <p:cNvSpPr>
            <a:spLocks noGrp="1"/>
          </p:cNvSpPr>
          <p:nvPr>
            <p:ph type="title" idx="4294967295"/>
          </p:nvPr>
        </p:nvSpPr>
        <p:spPr>
          <a:xfrm>
            <a:off x="462981" y="26841"/>
            <a:ext cx="5850974" cy="934298"/>
          </a:xfrm>
        </p:spPr>
        <p:txBody>
          <a:bodyPr/>
          <a:lstStyle/>
          <a:p>
            <a:r>
              <a:rPr lang="en-US" altLang="en-US" sz="3062" b="1" dirty="0"/>
              <a:t>Full List of XP Practices </a:t>
            </a:r>
          </a:p>
        </p:txBody>
      </p:sp>
      <p:sp>
        <p:nvSpPr>
          <p:cNvPr id="325635" name="Content Placeholder 2"/>
          <p:cNvSpPr>
            <a:spLocks noGrp="1"/>
          </p:cNvSpPr>
          <p:nvPr>
            <p:ph idx="4294967295"/>
          </p:nvPr>
        </p:nvSpPr>
        <p:spPr>
          <a:xfrm>
            <a:off x="35668" y="961139"/>
            <a:ext cx="6705600" cy="3631341"/>
          </a:xfrm>
        </p:spPr>
        <p:txBody>
          <a:bodyPr>
            <a:normAutofit lnSpcReduction="10000"/>
          </a:bodyPr>
          <a:lstStyle/>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40-hour week</a:t>
            </a:r>
            <a:r>
              <a:rPr lang="en-US" altLang="en-US" sz="2449" b="1" dirty="0"/>
              <a:t> </a:t>
            </a:r>
            <a:r>
              <a:rPr lang="en-US" altLang="en-US" sz="2449" dirty="0"/>
              <a:t>– work no more than 40 hours a week as a rule</a:t>
            </a:r>
          </a:p>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On-site customer</a:t>
            </a:r>
            <a:r>
              <a:rPr lang="en-US" altLang="en-US" sz="2449" b="1" dirty="0"/>
              <a:t> </a:t>
            </a:r>
            <a:r>
              <a:rPr lang="en-US" altLang="en-US" sz="2449" dirty="0"/>
              <a:t>– a user is a part of the team and available full-time to answer questions</a:t>
            </a:r>
          </a:p>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Coding standards</a:t>
            </a:r>
            <a:r>
              <a:rPr lang="en-US" altLang="en-US" sz="2449" b="1" dirty="0"/>
              <a:t> </a:t>
            </a:r>
            <a:r>
              <a:rPr lang="en-US" altLang="en-US" sz="2449" dirty="0"/>
              <a:t>– programmers write all code in accordance with rules emphasizing communication through the code</a:t>
            </a:r>
          </a:p>
          <a:p>
            <a:pPr marL="456897" indent="-456897">
              <a:lnSpc>
                <a:spcPct val="115000"/>
              </a:lnSpc>
              <a:spcBef>
                <a:spcPts val="680"/>
              </a:spcBef>
              <a:spcAft>
                <a:spcPts val="1021"/>
              </a:spcAft>
            </a:pPr>
            <a:endParaRPr lang="en-US" altLang="en-US" sz="2449"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30</a:t>
            </a:fld>
            <a:endParaRPr lang="en-US"/>
          </a:p>
        </p:txBody>
      </p:sp>
    </p:spTree>
    <p:extLst>
      <p:ext uri="{BB962C8B-B14F-4D97-AF65-F5344CB8AC3E}">
        <p14:creationId xmlns:p14="http://schemas.microsoft.com/office/powerpoint/2010/main" xmlns="" val="11124365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a:xfrm>
            <a:off x="-720" y="-38948"/>
            <a:ext cx="6858720" cy="934298"/>
          </a:xfrm>
        </p:spPr>
        <p:txBody>
          <a:bodyPr/>
          <a:lstStyle/>
          <a:p>
            <a:r>
              <a:rPr lang="en-US" altLang="en-US" sz="2790" b="1" dirty="0"/>
              <a:t> Emphasizes Test-Driven Development (TDD)</a:t>
            </a:r>
          </a:p>
        </p:txBody>
      </p:sp>
      <p:sp>
        <p:nvSpPr>
          <p:cNvPr id="326659" name="Rectangle 3"/>
          <p:cNvSpPr>
            <a:spLocks noGrp="1" noChangeArrowheads="1"/>
          </p:cNvSpPr>
          <p:nvPr>
            <p:ph type="body" idx="4294967295"/>
          </p:nvPr>
        </p:nvSpPr>
        <p:spPr>
          <a:xfrm>
            <a:off x="75840" y="819150"/>
            <a:ext cx="6705600" cy="3527650"/>
          </a:xfrm>
        </p:spPr>
        <p:txBody>
          <a:bodyPr>
            <a:noAutofit/>
          </a:bodyPr>
          <a:lstStyle/>
          <a:p>
            <a:pPr>
              <a:lnSpc>
                <a:spcPct val="115000"/>
              </a:lnSpc>
              <a:spcBef>
                <a:spcPts val="680"/>
              </a:spcBef>
              <a:spcAft>
                <a:spcPts val="680"/>
              </a:spcAft>
            </a:pPr>
            <a:r>
              <a:rPr lang="en-US" altLang="en-US" sz="2800" dirty="0"/>
              <a:t>Based on user story develop test cases</a:t>
            </a:r>
          </a:p>
          <a:p>
            <a:pPr>
              <a:lnSpc>
                <a:spcPct val="115000"/>
              </a:lnSpc>
              <a:spcBef>
                <a:spcPts val="680"/>
              </a:spcBef>
              <a:spcAft>
                <a:spcPts val="680"/>
              </a:spcAft>
            </a:pPr>
            <a:r>
              <a:rPr lang="en-US" altLang="en-US" sz="2800" dirty="0"/>
              <a:t>Implement a quick and dirty feature every couple of days:</a:t>
            </a:r>
          </a:p>
          <a:p>
            <a:pPr lvl="1">
              <a:lnSpc>
                <a:spcPct val="115000"/>
              </a:lnSpc>
              <a:spcBef>
                <a:spcPts val="680"/>
              </a:spcBef>
              <a:spcAft>
                <a:spcPts val="680"/>
              </a:spcAft>
            </a:pPr>
            <a:r>
              <a:rPr lang="en-US" altLang="en-US" sz="2400" b="1" dirty="0">
                <a:solidFill>
                  <a:srgbClr val="0000FF"/>
                </a:solidFill>
              </a:rPr>
              <a:t>Get customer feedback</a:t>
            </a:r>
          </a:p>
          <a:p>
            <a:pPr lvl="1">
              <a:lnSpc>
                <a:spcPct val="115000"/>
              </a:lnSpc>
              <a:spcBef>
                <a:spcPts val="680"/>
              </a:spcBef>
              <a:spcAft>
                <a:spcPts val="680"/>
              </a:spcAft>
            </a:pPr>
            <a:r>
              <a:rPr lang="en-US" altLang="en-US" sz="2400" b="1" dirty="0">
                <a:solidFill>
                  <a:srgbClr val="0000FF"/>
                </a:solidFill>
              </a:rPr>
              <a:t>Alter if necessary</a:t>
            </a:r>
          </a:p>
          <a:p>
            <a:pPr lvl="1">
              <a:lnSpc>
                <a:spcPct val="115000"/>
              </a:lnSpc>
              <a:spcBef>
                <a:spcPts val="680"/>
              </a:spcBef>
              <a:spcAft>
                <a:spcPts val="680"/>
              </a:spcAft>
            </a:pPr>
            <a:r>
              <a:rPr lang="en-US" altLang="en-US" sz="2400" b="1" dirty="0">
                <a:solidFill>
                  <a:srgbClr val="0000FF"/>
                </a:solidFill>
              </a:rPr>
              <a:t>Refactor</a:t>
            </a:r>
          </a:p>
          <a:p>
            <a:pPr>
              <a:lnSpc>
                <a:spcPct val="115000"/>
              </a:lnSpc>
              <a:spcBef>
                <a:spcPts val="680"/>
              </a:spcBef>
              <a:spcAft>
                <a:spcPts val="680"/>
              </a:spcAft>
            </a:pPr>
            <a:r>
              <a:rPr lang="en-US" altLang="en-US" sz="2800" dirty="0"/>
              <a:t>Take up next feature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31</a:t>
            </a:fld>
            <a:endParaRPr lang="en-US"/>
          </a:p>
        </p:txBody>
      </p:sp>
    </p:spTree>
    <p:extLst>
      <p:ext uri="{BB962C8B-B14F-4D97-AF65-F5344CB8AC3E}">
        <p14:creationId xmlns:p14="http://schemas.microsoft.com/office/powerpoint/2010/main" xmlns="" val="836663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1"/>
          <p:cNvSpPr>
            <a:spLocks noGrp="1" noChangeArrowheads="1"/>
          </p:cNvSpPr>
          <p:nvPr>
            <p:ph type="title" idx="4294967295"/>
          </p:nvPr>
        </p:nvSpPr>
        <p:spPr>
          <a:xfrm>
            <a:off x="107111" y="29588"/>
            <a:ext cx="6643778" cy="967782"/>
          </a:xfrm>
        </p:spPr>
        <p:txBody>
          <a:bodyPr/>
          <a:lstStyle/>
          <a:p>
            <a:pPr marL="289476" indent="-218187">
              <a:lnSpc>
                <a:spcPct val="98000"/>
              </a:lnSpc>
              <a:spcAft>
                <a:spcPts val="6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517" b="1" dirty="0"/>
              <a:t>Project Characteristics that Suggest Suitability of Extreme Programming</a:t>
            </a:r>
          </a:p>
        </p:txBody>
      </p:sp>
      <p:sp>
        <p:nvSpPr>
          <p:cNvPr id="327683" name="Rectangle 2"/>
          <p:cNvSpPr>
            <a:spLocks noGrp="1" noChangeArrowheads="1"/>
          </p:cNvSpPr>
          <p:nvPr>
            <p:ph type="body" idx="4294967295"/>
          </p:nvPr>
        </p:nvSpPr>
        <p:spPr>
          <a:xfrm>
            <a:off x="14591" y="978320"/>
            <a:ext cx="6858000" cy="5531260"/>
          </a:xfrm>
        </p:spPr>
        <p:txBody>
          <a:bodyPr/>
          <a:lstStyle/>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Projects involving new technology or research projects.</a:t>
            </a:r>
          </a:p>
          <a:p>
            <a:pPr lvl="1">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In this case, the requirements change rapidly and unforeseen technical problems need to be resolved.</a:t>
            </a:r>
          </a:p>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Small projects:</a:t>
            </a:r>
          </a:p>
          <a:p>
            <a:pPr lvl="1">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These are easily developed using extreme programming.</a:t>
            </a:r>
          </a:p>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spTree>
    <p:extLst>
      <p:ext uri="{BB962C8B-B14F-4D97-AF65-F5344CB8AC3E}">
        <p14:creationId xmlns:p14="http://schemas.microsoft.com/office/powerpoint/2010/main" xmlns="" val="2261927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473811" y="1586687"/>
            <a:ext cx="5858535" cy="1659054"/>
          </a:xfrm>
          <a:solidFill>
            <a:srgbClr val="FFFF99"/>
          </a:solidFill>
          <a:ln>
            <a:solidFill>
              <a:srgbClr val="FF0000"/>
            </a:solidFill>
            <a:round/>
            <a:headEnd/>
            <a:tailEnd/>
          </a:ln>
        </p:spPr>
        <p:txBody>
          <a:bodyPr vert="horz" lIns="68563" tIns="34281" rIns="68563" bIns="34281" rtlCol="0" anchor="ctr">
            <a:normAutofit/>
          </a:bodyPr>
          <a:lstStyle/>
          <a:p>
            <a:pPr defTabSz="684806">
              <a:lnSpc>
                <a:spcPct val="114000"/>
              </a:lnSpc>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0785" algn="l"/>
                <a:tab pos="4351864" algn="l"/>
                <a:tab pos="4666183" algn="l"/>
                <a:tab pos="4977262" algn="l"/>
                <a:tab pos="5284020" algn="l"/>
                <a:tab pos="5596180" algn="l"/>
                <a:tab pos="5910499" algn="l"/>
                <a:tab pos="6221578" algn="l"/>
              </a:tabLst>
            </a:pPr>
            <a:r>
              <a:rPr lang="en-GB" altLang="en-US" sz="4491" b="1" dirty="0">
                <a:solidFill>
                  <a:srgbClr val="0000CC"/>
                </a:solidFill>
              </a:rPr>
              <a:t>Life Cycle Models: Scrum</a:t>
            </a:r>
            <a:endParaRPr lang="en-GB" altLang="en-US" sz="2449" b="1"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spTree>
    <p:extLst>
      <p:ext uri="{BB962C8B-B14F-4D97-AF65-F5344CB8AC3E}">
        <p14:creationId xmlns="" xmlns:p14="http://schemas.microsoft.com/office/powerpoint/2010/main" val="41248860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idx="4294967295"/>
          </p:nvPr>
        </p:nvSpPr>
        <p:spPr>
          <a:xfrm>
            <a:off x="660883" y="-109449"/>
            <a:ext cx="5850974" cy="934298"/>
          </a:xfrm>
        </p:spPr>
        <p:txBody>
          <a:bodyPr/>
          <a:lstStyle/>
          <a:p>
            <a:r>
              <a:rPr lang="en-US" altLang="en-US" sz="3062" b="1" dirty="0"/>
              <a:t>Practice Questions</a:t>
            </a:r>
          </a:p>
        </p:txBody>
      </p:sp>
      <p:sp>
        <p:nvSpPr>
          <p:cNvPr id="329731" name="Rectangle 3"/>
          <p:cNvSpPr>
            <a:spLocks noGrp="1" noChangeArrowheads="1"/>
          </p:cNvSpPr>
          <p:nvPr>
            <p:ph type="body" idx="4294967295"/>
          </p:nvPr>
        </p:nvSpPr>
        <p:spPr>
          <a:xfrm>
            <a:off x="0" y="742950"/>
            <a:ext cx="6781800" cy="3942414"/>
          </a:xfrm>
        </p:spPr>
        <p:txBody>
          <a:bodyPr>
            <a:normAutofit fontScale="92500"/>
          </a:bodyPr>
          <a:lstStyle/>
          <a:p>
            <a:pPr>
              <a:lnSpc>
                <a:spcPct val="115000"/>
              </a:lnSpc>
              <a:spcAft>
                <a:spcPts val="680"/>
              </a:spcAft>
            </a:pPr>
            <a:r>
              <a:rPr lang="en-US" altLang="en-US" sz="2722" dirty="0"/>
              <a:t>What are the stages of iterative waterfall model?</a:t>
            </a:r>
          </a:p>
          <a:p>
            <a:pPr>
              <a:lnSpc>
                <a:spcPct val="115000"/>
              </a:lnSpc>
              <a:spcAft>
                <a:spcPts val="680"/>
              </a:spcAft>
            </a:pPr>
            <a:r>
              <a:rPr lang="en-US" altLang="en-US" sz="2722" dirty="0"/>
              <a:t>What are the disadvantages of the iterative waterfall model?</a:t>
            </a:r>
          </a:p>
          <a:p>
            <a:pPr>
              <a:lnSpc>
                <a:spcPct val="115000"/>
              </a:lnSpc>
              <a:spcAft>
                <a:spcPts val="680"/>
              </a:spcAft>
            </a:pPr>
            <a:r>
              <a:rPr lang="en-US" altLang="en-US" sz="2722" dirty="0"/>
              <a:t>Why has agile model become so popular?</a:t>
            </a:r>
          </a:p>
          <a:p>
            <a:pPr>
              <a:lnSpc>
                <a:spcPct val="115000"/>
              </a:lnSpc>
              <a:spcAft>
                <a:spcPts val="680"/>
              </a:spcAft>
            </a:pPr>
            <a:r>
              <a:rPr lang="en-US" altLang="en-US" sz="2722" dirty="0"/>
              <a:t>What difficulties might be faced if no life cycle model is followed for a certain large project?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34</a:t>
            </a:fld>
            <a:endParaRPr lang="en-US"/>
          </a:p>
        </p:txBody>
      </p:sp>
    </p:spTree>
    <p:extLst>
      <p:ext uri="{BB962C8B-B14F-4D97-AF65-F5344CB8AC3E}">
        <p14:creationId xmlns="" xmlns:p14="http://schemas.microsoft.com/office/powerpoint/2010/main" val="3080695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itle 1"/>
          <p:cNvSpPr>
            <a:spLocks noGrp="1"/>
          </p:cNvSpPr>
          <p:nvPr>
            <p:ph type="title" idx="4294967295"/>
          </p:nvPr>
        </p:nvSpPr>
        <p:spPr>
          <a:xfrm>
            <a:off x="22698" y="-246779"/>
            <a:ext cx="6858720" cy="934298"/>
          </a:xfrm>
        </p:spPr>
        <p:txBody>
          <a:bodyPr/>
          <a:lstStyle/>
          <a:p>
            <a:r>
              <a:rPr lang="en-US" altLang="en-US" sz="3062" b="1" dirty="0"/>
              <a:t>Suggest Suitable Life Cycle Model</a:t>
            </a:r>
          </a:p>
        </p:txBody>
      </p:sp>
      <p:sp>
        <p:nvSpPr>
          <p:cNvPr id="330755" name="Content Placeholder 2"/>
          <p:cNvSpPr>
            <a:spLocks noGrp="1"/>
          </p:cNvSpPr>
          <p:nvPr>
            <p:ph idx="4294967295"/>
          </p:nvPr>
        </p:nvSpPr>
        <p:spPr>
          <a:xfrm>
            <a:off x="-11349" y="438150"/>
            <a:ext cx="6858000" cy="4100514"/>
          </a:xfrm>
        </p:spPr>
        <p:txBody>
          <a:bodyPr>
            <a:noAutofit/>
          </a:bodyPr>
          <a:lstStyle/>
          <a:p>
            <a:pPr>
              <a:lnSpc>
                <a:spcPct val="120000"/>
              </a:lnSpc>
              <a:spcBef>
                <a:spcPts val="0"/>
              </a:spcBef>
            </a:pPr>
            <a:r>
              <a:rPr lang="en-US" altLang="en-US" sz="2400" b="0" dirty="0" smtClean="0"/>
              <a:t>A software for an academic institution to automate its:</a:t>
            </a:r>
          </a:p>
          <a:p>
            <a:pPr lvl="1">
              <a:lnSpc>
                <a:spcPct val="120000"/>
              </a:lnSpc>
              <a:spcBef>
                <a:spcPts val="0"/>
              </a:spcBef>
            </a:pPr>
            <a:r>
              <a:rPr lang="en-US" altLang="en-US" sz="2000" b="0" dirty="0" smtClean="0"/>
              <a:t>Course registration and grading</a:t>
            </a:r>
          </a:p>
          <a:p>
            <a:pPr lvl="1">
              <a:lnSpc>
                <a:spcPct val="120000"/>
              </a:lnSpc>
              <a:spcBef>
                <a:spcPts val="0"/>
              </a:spcBef>
            </a:pPr>
            <a:r>
              <a:rPr lang="en-US" altLang="en-US" sz="2000" b="0" dirty="0" smtClean="0"/>
              <a:t>Fee collection</a:t>
            </a:r>
          </a:p>
          <a:p>
            <a:pPr lvl="1">
              <a:lnSpc>
                <a:spcPct val="120000"/>
              </a:lnSpc>
              <a:spcBef>
                <a:spcPts val="0"/>
              </a:spcBef>
            </a:pPr>
            <a:r>
              <a:rPr lang="en-US" altLang="en-US" sz="2000" b="0" dirty="0" smtClean="0"/>
              <a:t>Staff salary</a:t>
            </a:r>
          </a:p>
          <a:p>
            <a:pPr lvl="1">
              <a:lnSpc>
                <a:spcPct val="120000"/>
              </a:lnSpc>
              <a:spcBef>
                <a:spcPts val="0"/>
              </a:spcBef>
            </a:pPr>
            <a:r>
              <a:rPr lang="en-US" altLang="en-US" sz="2000" b="0" dirty="0" smtClean="0"/>
              <a:t>Purchase and store inventory</a:t>
            </a:r>
          </a:p>
          <a:p>
            <a:pPr>
              <a:lnSpc>
                <a:spcPct val="120000"/>
              </a:lnSpc>
              <a:spcBef>
                <a:spcPts val="0"/>
              </a:spcBef>
            </a:pPr>
            <a:r>
              <a:rPr lang="en-US" altLang="en-US" sz="2400" b="0" dirty="0" smtClean="0"/>
              <a:t>The software would be developed by tailoring a similar software that was developed for another educational institution:</a:t>
            </a:r>
          </a:p>
          <a:p>
            <a:pPr lvl="1">
              <a:lnSpc>
                <a:spcPct val="120000"/>
              </a:lnSpc>
              <a:spcBef>
                <a:spcPts val="0"/>
              </a:spcBef>
            </a:pPr>
            <a:r>
              <a:rPr lang="en-US" altLang="en-US" sz="2000" b="0" dirty="0" smtClean="0"/>
              <a:t>70% reuse</a:t>
            </a:r>
          </a:p>
          <a:p>
            <a:pPr lvl="1">
              <a:lnSpc>
                <a:spcPct val="120000"/>
              </a:lnSpc>
              <a:spcBef>
                <a:spcPts val="0"/>
              </a:spcBef>
            </a:pPr>
            <a:r>
              <a:rPr lang="en-US" altLang="en-US" sz="2000" b="0" dirty="0" smtClean="0"/>
              <a:t>10% new code and 20% modification</a:t>
            </a:r>
          </a:p>
          <a:p>
            <a:pPr lvl="1">
              <a:lnSpc>
                <a:spcPct val="120000"/>
              </a:lnSpc>
              <a:spcBef>
                <a:spcPts val="0"/>
              </a:spcBef>
            </a:pPr>
            <a:endParaRPr lang="en-US" altLang="en-US" sz="2000" b="0" dirty="0" smtClean="0"/>
          </a:p>
        </p:txBody>
      </p:sp>
      <p:sp>
        <p:nvSpPr>
          <p:cNvPr id="2" name="Slide Number Placeholder 1"/>
          <p:cNvSpPr>
            <a:spLocks noGrp="1"/>
          </p:cNvSpPr>
          <p:nvPr>
            <p:ph type="sldNum" sz="quarter" idx="12"/>
          </p:nvPr>
        </p:nvSpPr>
        <p:spPr/>
        <p:txBody>
          <a:bodyPr/>
          <a:lstStyle/>
          <a:p>
            <a:fld id="{F815AC96-4A5A-4699-9DBD-ACAB251D8CBA}" type="slidenum">
              <a:rPr lang="en-US" smtClean="0"/>
              <a:pPr/>
              <a:t>35</a:t>
            </a:fld>
            <a:endParaRPr lang="en-US"/>
          </a:p>
        </p:txBody>
      </p:sp>
    </p:spTree>
    <p:extLst>
      <p:ext uri="{BB962C8B-B14F-4D97-AF65-F5344CB8AC3E}">
        <p14:creationId xmlns="" xmlns:p14="http://schemas.microsoft.com/office/powerpoint/2010/main" val="2646610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itle 1"/>
          <p:cNvSpPr>
            <a:spLocks noGrp="1"/>
          </p:cNvSpPr>
          <p:nvPr>
            <p:ph type="title" idx="4294967295"/>
          </p:nvPr>
        </p:nvSpPr>
        <p:spPr>
          <a:xfrm>
            <a:off x="503512" y="-70340"/>
            <a:ext cx="5850974" cy="724756"/>
          </a:xfrm>
        </p:spPr>
        <p:txBody>
          <a:bodyPr/>
          <a:lstStyle/>
          <a:p>
            <a:r>
              <a:rPr lang="en-US" altLang="en-US" sz="3062" b="1" dirty="0"/>
              <a:t>Practice Questions</a:t>
            </a:r>
          </a:p>
        </p:txBody>
      </p:sp>
      <p:sp>
        <p:nvSpPr>
          <p:cNvPr id="331779" name="Content Placeholder 2"/>
          <p:cNvSpPr>
            <a:spLocks noGrp="1"/>
          </p:cNvSpPr>
          <p:nvPr>
            <p:ph idx="4294967295"/>
          </p:nvPr>
        </p:nvSpPr>
        <p:spPr>
          <a:xfrm>
            <a:off x="1" y="652389"/>
            <a:ext cx="6705600" cy="3942414"/>
          </a:xfrm>
        </p:spPr>
        <p:txBody>
          <a:bodyPr>
            <a:normAutofit fontScale="92500" lnSpcReduction="10000"/>
          </a:bodyPr>
          <a:lstStyle/>
          <a:p>
            <a:pPr>
              <a:lnSpc>
                <a:spcPct val="120000"/>
              </a:lnSpc>
              <a:spcAft>
                <a:spcPts val="544"/>
              </a:spcAft>
            </a:pPr>
            <a:r>
              <a:rPr lang="en-US" altLang="en-US" sz="2722" dirty="0"/>
              <a:t>Which types of risks can be better handled using the spiral model compared to the prototyping model?</a:t>
            </a:r>
          </a:p>
          <a:p>
            <a:pPr>
              <a:lnSpc>
                <a:spcPct val="120000"/>
              </a:lnSpc>
              <a:spcAft>
                <a:spcPts val="544"/>
              </a:spcAft>
            </a:pPr>
            <a:r>
              <a:rPr lang="en-US" altLang="en-US" sz="2722" dirty="0"/>
              <a:t>Which type of process model is suitable for the following projects:</a:t>
            </a:r>
          </a:p>
          <a:p>
            <a:pPr lvl="1">
              <a:lnSpc>
                <a:spcPct val="120000"/>
              </a:lnSpc>
              <a:spcAft>
                <a:spcPts val="544"/>
              </a:spcAft>
            </a:pPr>
            <a:r>
              <a:rPr lang="en-US" altLang="en-US" sz="2449" dirty="0"/>
              <a:t>A customization software</a:t>
            </a:r>
          </a:p>
          <a:p>
            <a:pPr lvl="1">
              <a:lnSpc>
                <a:spcPct val="120000"/>
              </a:lnSpc>
              <a:spcAft>
                <a:spcPts val="544"/>
              </a:spcAft>
            </a:pPr>
            <a:r>
              <a:rPr lang="en-US" altLang="en-US" sz="2449" dirty="0"/>
              <a:t>A payroll software for contract employees that would be add on to an existing payroll software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spTree>
    <p:extLst>
      <p:ext uri="{BB962C8B-B14F-4D97-AF65-F5344CB8AC3E}">
        <p14:creationId xmlns="" xmlns:p14="http://schemas.microsoft.com/office/powerpoint/2010/main" val="1785288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itle 1"/>
          <p:cNvSpPr>
            <a:spLocks noGrp="1"/>
          </p:cNvSpPr>
          <p:nvPr>
            <p:ph type="title" idx="4294967295"/>
          </p:nvPr>
        </p:nvSpPr>
        <p:spPr>
          <a:xfrm>
            <a:off x="503513" y="-105527"/>
            <a:ext cx="5850974" cy="934298"/>
          </a:xfrm>
        </p:spPr>
        <p:txBody>
          <a:bodyPr/>
          <a:lstStyle/>
          <a:p>
            <a:r>
              <a:rPr lang="en-US" altLang="en-US" sz="3062" b="1" dirty="0"/>
              <a:t>Practice Questions</a:t>
            </a:r>
          </a:p>
        </p:txBody>
      </p:sp>
      <p:sp>
        <p:nvSpPr>
          <p:cNvPr id="332803" name="Content Placeholder 2"/>
          <p:cNvSpPr>
            <a:spLocks noGrp="1"/>
          </p:cNvSpPr>
          <p:nvPr>
            <p:ph idx="4294967295"/>
          </p:nvPr>
        </p:nvSpPr>
        <p:spPr>
          <a:xfrm>
            <a:off x="0" y="631407"/>
            <a:ext cx="6858000" cy="4406863"/>
          </a:xfrm>
        </p:spPr>
        <p:txBody>
          <a:bodyPr>
            <a:normAutofit lnSpcReduction="10000"/>
          </a:bodyPr>
          <a:lstStyle/>
          <a:p>
            <a:pPr>
              <a:lnSpc>
                <a:spcPct val="114000"/>
              </a:lnSpc>
              <a:spcBef>
                <a:spcPts val="600"/>
              </a:spcBef>
              <a:spcAft>
                <a:spcPts val="600"/>
              </a:spcAft>
            </a:pPr>
            <a:r>
              <a:rPr lang="en-US" altLang="en-US" sz="2449" dirty="0"/>
              <a:t>Which lifecycle model would you select for the following project which has been awarded to us by a mobile phone vendor:</a:t>
            </a:r>
          </a:p>
          <a:p>
            <a:pPr lvl="1">
              <a:lnSpc>
                <a:spcPct val="114000"/>
              </a:lnSpc>
              <a:spcBef>
                <a:spcPts val="600"/>
              </a:spcBef>
              <a:spcAft>
                <a:spcPts val="600"/>
              </a:spcAft>
            </a:pPr>
            <a:r>
              <a:rPr lang="en-US" altLang="en-US" sz="2177" dirty="0"/>
              <a:t>A new mobile operating system by upgrading the existing operating system</a:t>
            </a:r>
          </a:p>
          <a:p>
            <a:pPr lvl="1">
              <a:lnSpc>
                <a:spcPct val="114000"/>
              </a:lnSpc>
              <a:spcBef>
                <a:spcPts val="600"/>
              </a:spcBef>
              <a:spcAft>
                <a:spcPts val="600"/>
              </a:spcAft>
            </a:pPr>
            <a:r>
              <a:rPr lang="en-US" altLang="en-US" sz="2177" dirty="0"/>
              <a:t>Needs to work well  efficiently with 4G systems</a:t>
            </a:r>
          </a:p>
          <a:p>
            <a:pPr lvl="1">
              <a:lnSpc>
                <a:spcPct val="114000"/>
              </a:lnSpc>
              <a:spcBef>
                <a:spcPts val="600"/>
              </a:spcBef>
              <a:spcAft>
                <a:spcPts val="600"/>
              </a:spcAft>
            </a:pPr>
            <a:r>
              <a:rPr lang="en-US" altLang="en-US" sz="2177" dirty="0"/>
              <a:t>Power usage minimization</a:t>
            </a:r>
          </a:p>
          <a:p>
            <a:pPr lvl="1">
              <a:lnSpc>
                <a:spcPct val="114000"/>
              </a:lnSpc>
              <a:spcBef>
                <a:spcPts val="600"/>
              </a:spcBef>
              <a:spcAft>
                <a:spcPts val="600"/>
              </a:spcAft>
            </a:pPr>
            <a:r>
              <a:rPr lang="en-US" altLang="en-US" sz="2177" dirty="0"/>
              <a:t>Directly upload backup data on a cloud infrastructure maintained by the mobile phone vendor</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spTree>
    <p:extLst>
      <p:ext uri="{BB962C8B-B14F-4D97-AF65-F5344CB8AC3E}">
        <p14:creationId xmlns="" xmlns:p14="http://schemas.microsoft.com/office/powerpoint/2010/main" val="15154979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1857464" y="2038350"/>
            <a:ext cx="3028253" cy="933218"/>
          </a:xfrm>
          <a:solidFill>
            <a:srgbClr val="FFFFCC"/>
          </a:solidFill>
          <a:ln>
            <a:solidFill>
              <a:srgbClr val="FF0000"/>
            </a:solidFill>
            <a:round/>
            <a:headEnd/>
            <a:tailEnd/>
          </a:ln>
        </p:spPr>
        <p:txBody>
          <a:bodyPr>
            <a:noAutofit/>
          </a:bodyPr>
          <a:lstStyle/>
          <a:p>
            <a:r>
              <a:rPr lang="en-US" altLang="en-US" sz="6600" b="1" dirty="0">
                <a:solidFill>
                  <a:srgbClr val="0000FF"/>
                </a:solidFill>
              </a:rPr>
              <a:t>Scrum</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38</a:t>
            </a:fld>
            <a:endParaRPr lang="en-US"/>
          </a:p>
        </p:txBody>
      </p:sp>
    </p:spTree>
    <p:extLst>
      <p:ext uri="{BB962C8B-B14F-4D97-AF65-F5344CB8AC3E}">
        <p14:creationId xmlns="" xmlns:p14="http://schemas.microsoft.com/office/powerpoint/2010/main" val="2739176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541613" y="-203176"/>
            <a:ext cx="5850974" cy="933219"/>
          </a:xfrm>
        </p:spPr>
        <p:txBody>
          <a:bodyPr>
            <a:normAutofit/>
          </a:bodyPr>
          <a:lstStyle/>
          <a:p>
            <a:pPr eaLnBrk="1" hangingPunct="1"/>
            <a:r>
              <a:rPr lang="en-US" altLang="en-US" sz="3600" b="1" dirty="0"/>
              <a:t>Scrum: Characteristics</a:t>
            </a:r>
          </a:p>
        </p:txBody>
      </p:sp>
      <p:sp>
        <p:nvSpPr>
          <p:cNvPr id="334851" name="Rectangle 3"/>
          <p:cNvSpPr>
            <a:spLocks noGrp="1" noChangeArrowheads="1"/>
          </p:cNvSpPr>
          <p:nvPr>
            <p:ph type="body" idx="1"/>
          </p:nvPr>
        </p:nvSpPr>
        <p:spPr>
          <a:xfrm>
            <a:off x="76200" y="702076"/>
            <a:ext cx="6781800" cy="4047185"/>
          </a:xfrm>
        </p:spPr>
        <p:txBody>
          <a:bodyPr>
            <a:normAutofit lnSpcReduction="10000"/>
          </a:bodyPr>
          <a:lstStyle/>
          <a:p>
            <a:pPr>
              <a:lnSpc>
                <a:spcPct val="130000"/>
              </a:lnSpc>
              <a:spcBef>
                <a:spcPts val="408"/>
              </a:spcBef>
              <a:spcAft>
                <a:spcPts val="1225"/>
              </a:spcAft>
            </a:pPr>
            <a:r>
              <a:rPr lang="en-US" altLang="en-US" sz="2800" dirty="0"/>
              <a:t>Self-organizing teams</a:t>
            </a:r>
          </a:p>
          <a:p>
            <a:pPr>
              <a:lnSpc>
                <a:spcPct val="130000"/>
              </a:lnSpc>
              <a:spcBef>
                <a:spcPts val="408"/>
              </a:spcBef>
              <a:spcAft>
                <a:spcPts val="1225"/>
              </a:spcAft>
            </a:pPr>
            <a:r>
              <a:rPr lang="en-US" altLang="en-US" sz="2800" dirty="0"/>
              <a:t>Product progresses in a series of month-long </a:t>
            </a:r>
            <a:r>
              <a:rPr lang="en-US" altLang="en-US" sz="2800" b="1" dirty="0"/>
              <a:t>sprints</a:t>
            </a:r>
            <a:endParaRPr lang="en-US" altLang="en-US" sz="2800" dirty="0"/>
          </a:p>
          <a:p>
            <a:pPr>
              <a:lnSpc>
                <a:spcPct val="130000"/>
              </a:lnSpc>
              <a:spcBef>
                <a:spcPts val="408"/>
              </a:spcBef>
              <a:spcAft>
                <a:spcPts val="1225"/>
              </a:spcAft>
            </a:pPr>
            <a:r>
              <a:rPr lang="en-US" altLang="en-US" sz="2800" dirty="0"/>
              <a:t>Requirements are captured as items in a list of </a:t>
            </a:r>
            <a:r>
              <a:rPr lang="en-US" altLang="en-US" sz="2800" b="1" dirty="0"/>
              <a:t>product backlog</a:t>
            </a:r>
          </a:p>
          <a:p>
            <a:pPr>
              <a:lnSpc>
                <a:spcPct val="130000"/>
              </a:lnSpc>
              <a:spcBef>
                <a:spcPts val="408"/>
              </a:spcBef>
              <a:spcAft>
                <a:spcPts val="1225"/>
              </a:spcAft>
            </a:pPr>
            <a:r>
              <a:rPr lang="en-US" altLang="en-US" sz="2800" dirty="0"/>
              <a:t>One of the agile processes</a:t>
            </a:r>
            <a:endParaRPr lang="en-US" altLang="en-US" sz="2800" dirty="0">
              <a:solidFill>
                <a:schemeClr val="accent2"/>
              </a:solidFill>
            </a:endParaRPr>
          </a:p>
          <a:p>
            <a:pPr>
              <a:lnSpc>
                <a:spcPct val="130000"/>
              </a:lnSpc>
              <a:spcBef>
                <a:spcPts val="408"/>
              </a:spcBef>
              <a:spcAft>
                <a:spcPts val="1225"/>
              </a:spcAft>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39</a:t>
            </a:fld>
            <a:endParaRPr lang="en-US"/>
          </a:p>
        </p:txBody>
      </p:sp>
    </p:spTree>
    <p:extLst>
      <p:ext uri="{BB962C8B-B14F-4D97-AF65-F5344CB8AC3E}">
        <p14:creationId xmlns="" xmlns:p14="http://schemas.microsoft.com/office/powerpoint/2010/main" val="290894159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a:xfrm>
            <a:off x="457200" y="-2592"/>
            <a:ext cx="5850974" cy="725837"/>
          </a:xfrm>
        </p:spPr>
        <p:txBody>
          <a:bodyPr/>
          <a:lstStyle/>
          <a:p>
            <a:pPr eaLnBrk="1"/>
            <a:r>
              <a:rPr lang="en-US" altLang="en-US" sz="3266" b="1" dirty="0"/>
              <a:t>Ideology: Agile Manifesto</a:t>
            </a:r>
          </a:p>
        </p:txBody>
      </p:sp>
      <p:sp>
        <p:nvSpPr>
          <p:cNvPr id="276483" name="Rectangle 3"/>
          <p:cNvSpPr>
            <a:spLocks noGrp="1" noChangeArrowheads="1"/>
          </p:cNvSpPr>
          <p:nvPr>
            <p:ph type="body" idx="4294967295"/>
          </p:nvPr>
        </p:nvSpPr>
        <p:spPr>
          <a:xfrm>
            <a:off x="228600" y="723245"/>
            <a:ext cx="7762064" cy="3580576"/>
          </a:xfrm>
        </p:spPr>
        <p:txBody>
          <a:bodyPr>
            <a:noAutofit/>
          </a:bodyPr>
          <a:lstStyle/>
          <a:p>
            <a:pPr eaLnBrk="1">
              <a:lnSpc>
                <a:spcPct val="140000"/>
              </a:lnSpc>
              <a:spcBef>
                <a:spcPct val="10000"/>
              </a:spcBef>
              <a:spcAft>
                <a:spcPct val="10000"/>
              </a:spcAft>
            </a:pPr>
            <a:r>
              <a:rPr lang="en-US" altLang="en-US" sz="2400" dirty="0">
                <a:solidFill>
                  <a:srgbClr val="0000FF"/>
                </a:solidFill>
              </a:rPr>
              <a:t>Individuals and interactions</a:t>
            </a:r>
            <a:r>
              <a:rPr lang="en-US" altLang="en-US" sz="2400" dirty="0"/>
              <a:t> </a:t>
            </a:r>
            <a:r>
              <a:rPr lang="en-US" altLang="en-US" sz="2400" i="1" dirty="0"/>
              <a:t>over</a:t>
            </a:r>
            <a:r>
              <a:rPr lang="en-US" altLang="en-US" sz="2400" dirty="0"/>
              <a:t> </a:t>
            </a:r>
          </a:p>
          <a:p>
            <a:pPr marL="505503" lvl="1">
              <a:lnSpc>
                <a:spcPct val="140000"/>
              </a:lnSpc>
              <a:spcBef>
                <a:spcPct val="10000"/>
              </a:spcBef>
              <a:spcAft>
                <a:spcPct val="10000"/>
              </a:spcAft>
            </a:pPr>
            <a:r>
              <a:rPr lang="en-US" altLang="en-US" sz="2000" dirty="0"/>
              <a:t>process and tools</a:t>
            </a:r>
          </a:p>
          <a:p>
            <a:pPr eaLnBrk="1">
              <a:lnSpc>
                <a:spcPct val="140000"/>
              </a:lnSpc>
              <a:spcBef>
                <a:spcPct val="10000"/>
              </a:spcBef>
              <a:spcAft>
                <a:spcPct val="10000"/>
              </a:spcAft>
            </a:pPr>
            <a:r>
              <a:rPr lang="en-US" altLang="en-US" sz="2400" dirty="0">
                <a:solidFill>
                  <a:srgbClr val="0000FF"/>
                </a:solidFill>
              </a:rPr>
              <a:t>Working Software</a:t>
            </a:r>
            <a:r>
              <a:rPr lang="en-US" altLang="en-US" sz="2400" dirty="0"/>
              <a:t> </a:t>
            </a:r>
            <a:r>
              <a:rPr lang="en-US" altLang="en-US" sz="2400" i="1" dirty="0"/>
              <a:t>over</a:t>
            </a:r>
          </a:p>
          <a:p>
            <a:pPr marL="505503" lvl="1">
              <a:lnSpc>
                <a:spcPct val="140000"/>
              </a:lnSpc>
              <a:spcBef>
                <a:spcPct val="10000"/>
              </a:spcBef>
              <a:spcAft>
                <a:spcPct val="10000"/>
              </a:spcAft>
            </a:pPr>
            <a:r>
              <a:rPr lang="en-US" altLang="en-US" sz="2000" dirty="0"/>
              <a:t> comprehensive documentation</a:t>
            </a:r>
          </a:p>
          <a:p>
            <a:pPr eaLnBrk="1">
              <a:lnSpc>
                <a:spcPct val="140000"/>
              </a:lnSpc>
              <a:spcBef>
                <a:spcPct val="10000"/>
              </a:spcBef>
              <a:spcAft>
                <a:spcPct val="10000"/>
              </a:spcAft>
            </a:pPr>
            <a:r>
              <a:rPr lang="en-US" altLang="en-US" sz="2400" dirty="0">
                <a:solidFill>
                  <a:srgbClr val="0000FF"/>
                </a:solidFill>
              </a:rPr>
              <a:t>Customer collaboration</a:t>
            </a:r>
            <a:r>
              <a:rPr lang="en-US" altLang="en-US" sz="2400" dirty="0"/>
              <a:t> </a:t>
            </a:r>
            <a:r>
              <a:rPr lang="en-US" altLang="en-US" sz="2400" i="1" dirty="0"/>
              <a:t>over</a:t>
            </a:r>
            <a:r>
              <a:rPr lang="en-US" altLang="en-US" sz="2400" dirty="0"/>
              <a:t> </a:t>
            </a:r>
          </a:p>
          <a:p>
            <a:pPr marL="505503" lvl="1">
              <a:lnSpc>
                <a:spcPct val="140000"/>
              </a:lnSpc>
              <a:spcBef>
                <a:spcPct val="10000"/>
              </a:spcBef>
              <a:spcAft>
                <a:spcPct val="10000"/>
              </a:spcAft>
            </a:pPr>
            <a:r>
              <a:rPr lang="en-US" altLang="en-US" sz="2000" dirty="0"/>
              <a:t>contract negotiation</a:t>
            </a:r>
          </a:p>
          <a:p>
            <a:pPr eaLnBrk="1">
              <a:lnSpc>
                <a:spcPct val="140000"/>
              </a:lnSpc>
              <a:spcBef>
                <a:spcPct val="10000"/>
              </a:spcBef>
              <a:spcAft>
                <a:spcPct val="10000"/>
              </a:spcAft>
            </a:pPr>
            <a:r>
              <a:rPr lang="en-US" altLang="en-US" sz="2400" dirty="0">
                <a:solidFill>
                  <a:srgbClr val="0000FF"/>
                </a:solidFill>
              </a:rPr>
              <a:t>Responding to change</a:t>
            </a:r>
            <a:r>
              <a:rPr lang="en-US" altLang="en-US" sz="2400" dirty="0"/>
              <a:t> </a:t>
            </a:r>
            <a:r>
              <a:rPr lang="en-US" altLang="en-US" sz="2400" i="1" dirty="0"/>
              <a:t>over </a:t>
            </a:r>
          </a:p>
          <a:p>
            <a:pPr marL="505503" lvl="1">
              <a:lnSpc>
                <a:spcPct val="140000"/>
              </a:lnSpc>
              <a:spcBef>
                <a:spcPct val="10000"/>
              </a:spcBef>
              <a:spcAft>
                <a:spcPct val="10000"/>
              </a:spcAft>
            </a:pPr>
            <a:r>
              <a:rPr lang="en-US" altLang="en-US" sz="2000" dirty="0"/>
              <a:t>following a plan</a:t>
            </a:r>
          </a:p>
          <a:p>
            <a:pPr eaLnBrk="1">
              <a:lnSpc>
                <a:spcPct val="140000"/>
              </a:lnSpc>
              <a:spcBef>
                <a:spcPct val="10000"/>
              </a:spcBef>
              <a:spcAft>
                <a:spcPct val="10000"/>
              </a:spcAft>
            </a:pPr>
            <a:endParaRPr lang="en-US" altLang="en-US" sz="2400" dirty="0"/>
          </a:p>
          <a:p>
            <a:pPr eaLnBrk="1">
              <a:lnSpc>
                <a:spcPct val="140000"/>
              </a:lnSpc>
              <a:spcBef>
                <a:spcPct val="10000"/>
              </a:spcBef>
              <a:spcAft>
                <a:spcPct val="10000"/>
              </a:spcAft>
            </a:pPr>
            <a:endParaRPr lang="en-US" altLang="en-US" sz="2400" dirty="0"/>
          </a:p>
        </p:txBody>
      </p:sp>
      <p:sp>
        <p:nvSpPr>
          <p:cNvPr id="276484" name="Rectangle 3"/>
          <p:cNvSpPr>
            <a:spLocks noChangeArrowheads="1"/>
          </p:cNvSpPr>
          <p:nvPr/>
        </p:nvSpPr>
        <p:spPr bwMode="auto">
          <a:xfrm>
            <a:off x="2895600" y="1454351"/>
            <a:ext cx="3792278" cy="326051"/>
          </a:xfrm>
          <a:prstGeom prst="rect">
            <a:avLst/>
          </a:prstGeom>
          <a:solidFill>
            <a:srgbClr val="FFFF00"/>
          </a:solidFill>
          <a:ln>
            <a:noFill/>
          </a:ln>
          <a:extLst/>
        </p:spPr>
        <p:txBody>
          <a:bodyPr>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r>
              <a:rPr lang="en-US" altLang="en-US" sz="1633" i="1" dirty="0">
                <a:solidFill>
                  <a:srgbClr val="0000FF"/>
                </a:solidFill>
                <a:latin typeface="Courier New" panose="02070309020205020404" pitchFamily="49" charset="0"/>
              </a:rPr>
              <a:t>http://www.agilemanifesto.org</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xmlns="" val="3221788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pPr/>
              <a:t>40</a:t>
            </a:fld>
            <a:endParaRPr lang="en-US"/>
          </a:p>
        </p:txBody>
      </p:sp>
      <p:sp>
        <p:nvSpPr>
          <p:cNvPr id="27" name="TextBox 26"/>
          <p:cNvSpPr txBox="1"/>
          <p:nvPr/>
        </p:nvSpPr>
        <p:spPr>
          <a:xfrm>
            <a:off x="5486401" y="3181542"/>
            <a:ext cx="2743200" cy="646331"/>
          </a:xfrm>
          <a:prstGeom prst="rect">
            <a:avLst/>
          </a:prstGeom>
          <a:noFill/>
        </p:spPr>
        <p:txBody>
          <a:bodyPr wrap="square" rtlCol="0">
            <a:spAutoFit/>
          </a:bodyPr>
          <a:lstStyle/>
          <a:p>
            <a:r>
              <a:rPr lang="en-IN" b="1" dirty="0">
                <a:latin typeface="Comic Sans MS" panose="030F0702030302020204" pitchFamily="66" charset="0"/>
              </a:rPr>
              <a:t>Product </a:t>
            </a:r>
          </a:p>
          <a:p>
            <a:r>
              <a:rPr lang="en-IN" b="1" dirty="0">
                <a:latin typeface="Comic Sans MS" panose="030F0702030302020204" pitchFamily="66" charset="0"/>
              </a:rPr>
              <a:t>increment</a:t>
            </a:r>
            <a:endParaRPr lang="en-US" b="1" dirty="0">
              <a:latin typeface="Comic Sans MS" panose="030F0702030302020204" pitchFamily="66" charset="0"/>
            </a:endParaRPr>
          </a:p>
        </p:txBody>
      </p:sp>
      <p:grpSp>
        <p:nvGrpSpPr>
          <p:cNvPr id="2" name="Group 1"/>
          <p:cNvGrpSpPr/>
          <p:nvPr/>
        </p:nvGrpSpPr>
        <p:grpSpPr>
          <a:xfrm>
            <a:off x="1" y="590550"/>
            <a:ext cx="6858000" cy="3352800"/>
            <a:chOff x="-533400" y="1047750"/>
            <a:chExt cx="7953271" cy="2397466"/>
          </a:xfrm>
        </p:grpSpPr>
        <p:sp>
          <p:nvSpPr>
            <p:cNvPr id="6" name="Cube 5"/>
            <p:cNvSpPr/>
            <p:nvPr/>
          </p:nvSpPr>
          <p:spPr>
            <a:xfrm>
              <a:off x="0" y="2759416"/>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7" name="Cube 6"/>
            <p:cNvSpPr/>
            <p:nvPr/>
          </p:nvSpPr>
          <p:spPr>
            <a:xfrm>
              <a:off x="0" y="2607016"/>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8" name="Cube 7"/>
            <p:cNvSpPr/>
            <p:nvPr/>
          </p:nvSpPr>
          <p:spPr>
            <a:xfrm>
              <a:off x="0" y="2454616"/>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9" name="Cube 8"/>
            <p:cNvSpPr/>
            <p:nvPr/>
          </p:nvSpPr>
          <p:spPr>
            <a:xfrm>
              <a:off x="0" y="2302216"/>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0" name="Cube 9"/>
            <p:cNvSpPr/>
            <p:nvPr/>
          </p:nvSpPr>
          <p:spPr>
            <a:xfrm>
              <a:off x="0" y="2149816"/>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1" name="Cube 10"/>
            <p:cNvSpPr/>
            <p:nvPr/>
          </p:nvSpPr>
          <p:spPr>
            <a:xfrm>
              <a:off x="0" y="1997416"/>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2" name="Cube 11"/>
            <p:cNvSpPr/>
            <p:nvPr/>
          </p:nvSpPr>
          <p:spPr>
            <a:xfrm>
              <a:off x="0" y="1845016"/>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4" name="TextBox 13"/>
            <p:cNvSpPr txBox="1"/>
            <p:nvPr/>
          </p:nvSpPr>
          <p:spPr>
            <a:xfrm>
              <a:off x="-533400" y="2879550"/>
              <a:ext cx="2743200" cy="369332"/>
            </a:xfrm>
            <a:prstGeom prst="rect">
              <a:avLst/>
            </a:prstGeom>
            <a:noFill/>
          </p:spPr>
          <p:txBody>
            <a:bodyPr wrap="square" rtlCol="0">
              <a:spAutoFit/>
            </a:bodyPr>
            <a:lstStyle/>
            <a:p>
              <a:r>
                <a:rPr lang="en-IN" b="1" dirty="0">
                  <a:latin typeface="Comic Sans MS" panose="030F0702030302020204" pitchFamily="66" charset="0"/>
                </a:rPr>
                <a:t>Product backlog</a:t>
              </a:r>
              <a:endParaRPr lang="en-US" b="1" dirty="0">
                <a:latin typeface="Comic Sans MS" panose="030F0702030302020204" pitchFamily="66" charset="0"/>
              </a:endParaRPr>
            </a:p>
          </p:txBody>
        </p:sp>
        <p:sp>
          <p:nvSpPr>
            <p:cNvPr id="15" name="Cube 14"/>
            <p:cNvSpPr/>
            <p:nvPr/>
          </p:nvSpPr>
          <p:spPr>
            <a:xfrm>
              <a:off x="2199752" y="2545909"/>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6" name="Cube 15"/>
            <p:cNvSpPr/>
            <p:nvPr/>
          </p:nvSpPr>
          <p:spPr>
            <a:xfrm>
              <a:off x="2199752" y="2393509"/>
              <a:ext cx="457200" cy="152400"/>
            </a:xfrm>
            <a:prstGeom prst="cub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22" name="TextBox 21"/>
            <p:cNvSpPr txBox="1"/>
            <p:nvPr/>
          </p:nvSpPr>
          <p:spPr>
            <a:xfrm>
              <a:off x="1981200" y="2698503"/>
              <a:ext cx="2743200" cy="646331"/>
            </a:xfrm>
            <a:prstGeom prst="rect">
              <a:avLst/>
            </a:prstGeom>
            <a:noFill/>
          </p:spPr>
          <p:txBody>
            <a:bodyPr wrap="square" rtlCol="0">
              <a:spAutoFit/>
            </a:bodyPr>
            <a:lstStyle/>
            <a:p>
              <a:r>
                <a:rPr lang="en-IN" b="1" dirty="0">
                  <a:latin typeface="Comic Sans MS" panose="030F0702030302020204" pitchFamily="66" charset="0"/>
                </a:rPr>
                <a:t>Sprint </a:t>
              </a:r>
            </a:p>
            <a:p>
              <a:r>
                <a:rPr lang="en-IN" b="1" dirty="0">
                  <a:latin typeface="Comic Sans MS" panose="030F0702030302020204" pitchFamily="66" charset="0"/>
                </a:rPr>
                <a:t>backlog</a:t>
              </a:r>
              <a:endParaRPr lang="en-US" b="1" dirty="0">
                <a:latin typeface="Comic Sans MS" panose="030F0702030302020204" pitchFamily="66" charset="0"/>
              </a:endParaRPr>
            </a:p>
          </p:txBody>
        </p:sp>
        <p:sp>
          <p:nvSpPr>
            <p:cNvPr id="23" name="Right Arrow 22"/>
            <p:cNvSpPr/>
            <p:nvPr/>
          </p:nvSpPr>
          <p:spPr>
            <a:xfrm>
              <a:off x="533400" y="2454616"/>
              <a:ext cx="1524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24" name="Curved Down Arrow 23"/>
            <p:cNvSpPr/>
            <p:nvPr/>
          </p:nvSpPr>
          <p:spPr>
            <a:xfrm rot="10800000" flipV="1">
              <a:off x="2743200" y="1788866"/>
              <a:ext cx="1600200" cy="84680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ndParaRPr>
            </a:p>
          </p:txBody>
        </p:sp>
        <p:sp>
          <p:nvSpPr>
            <p:cNvPr id="25" name="Curved Up Arrow 24"/>
            <p:cNvSpPr/>
            <p:nvPr/>
          </p:nvSpPr>
          <p:spPr>
            <a:xfrm>
              <a:off x="2895600" y="2635669"/>
              <a:ext cx="1513952" cy="80954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ndParaRPr>
            </a:p>
          </p:txBody>
        </p:sp>
        <p:sp>
          <p:nvSpPr>
            <p:cNvPr id="26" name="Flowchart: Multidocument 25"/>
            <p:cNvSpPr/>
            <p:nvPr/>
          </p:nvSpPr>
          <p:spPr>
            <a:xfrm>
              <a:off x="5962859" y="2149816"/>
              <a:ext cx="1060704" cy="758952"/>
            </a:xfrm>
            <a:prstGeom prst="flowChartMultidocumen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28" name="TextBox 27"/>
            <p:cNvSpPr txBox="1"/>
            <p:nvPr/>
          </p:nvSpPr>
          <p:spPr>
            <a:xfrm>
              <a:off x="3058048" y="2302216"/>
              <a:ext cx="2743200" cy="461665"/>
            </a:xfrm>
            <a:prstGeom prst="rect">
              <a:avLst/>
            </a:prstGeom>
            <a:noFill/>
          </p:spPr>
          <p:txBody>
            <a:bodyPr wrap="square" rtlCol="0">
              <a:spAutoFit/>
            </a:bodyPr>
            <a:lstStyle/>
            <a:p>
              <a:r>
                <a:rPr lang="en-IN" sz="2400" b="1" dirty="0">
                  <a:latin typeface="Comic Sans MS" panose="030F0702030302020204" pitchFamily="66" charset="0"/>
                </a:rPr>
                <a:t>Scrum</a:t>
              </a:r>
              <a:endParaRPr lang="en-US" sz="2400" b="1" dirty="0">
                <a:latin typeface="Comic Sans MS" panose="030F0702030302020204" pitchFamily="66" charset="0"/>
              </a:endParaRPr>
            </a:p>
          </p:txBody>
        </p:sp>
        <p:sp>
          <p:nvSpPr>
            <p:cNvPr id="30" name="Explosion 2 29"/>
            <p:cNvSpPr/>
            <p:nvPr/>
          </p:nvSpPr>
          <p:spPr>
            <a:xfrm>
              <a:off x="2564506" y="1047750"/>
              <a:ext cx="2292642" cy="90807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IN" sz="1600" b="1" dirty="0">
                  <a:solidFill>
                    <a:srgbClr val="FFFF00"/>
                  </a:solidFill>
                  <a:latin typeface="Comic Sans MS" panose="030F0702030302020204" pitchFamily="66" charset="0"/>
                </a:rPr>
                <a:t>Daily Scrum</a:t>
              </a:r>
              <a:endParaRPr lang="en-US" sz="1600" b="1" dirty="0">
                <a:solidFill>
                  <a:srgbClr val="FFFF00"/>
                </a:solidFill>
                <a:latin typeface="Comic Sans MS" panose="030F0702030302020204" pitchFamily="66" charset="0"/>
              </a:endParaRPr>
            </a:p>
          </p:txBody>
        </p:sp>
        <p:sp>
          <p:nvSpPr>
            <p:cNvPr id="31" name="TextBox 30"/>
            <p:cNvSpPr txBox="1"/>
            <p:nvPr/>
          </p:nvSpPr>
          <p:spPr>
            <a:xfrm>
              <a:off x="800519" y="1745453"/>
              <a:ext cx="2743200" cy="646331"/>
            </a:xfrm>
            <a:prstGeom prst="rect">
              <a:avLst/>
            </a:prstGeom>
            <a:noFill/>
          </p:spPr>
          <p:txBody>
            <a:bodyPr wrap="square" rtlCol="0">
              <a:spAutoFit/>
            </a:bodyPr>
            <a:lstStyle/>
            <a:p>
              <a:r>
                <a:rPr lang="en-IN" b="1" dirty="0">
                  <a:latin typeface="Comic Sans MS" panose="030F0702030302020204" pitchFamily="66" charset="0"/>
                </a:rPr>
                <a:t>Sprint </a:t>
              </a:r>
            </a:p>
            <a:p>
              <a:r>
                <a:rPr lang="en-IN" b="1" dirty="0">
                  <a:latin typeface="Comic Sans MS" panose="030F0702030302020204" pitchFamily="66" charset="0"/>
                </a:rPr>
                <a:t>planning</a:t>
              </a:r>
              <a:endParaRPr lang="en-US" b="1" dirty="0">
                <a:latin typeface="Comic Sans MS" panose="030F0702030302020204" pitchFamily="66" charset="0"/>
              </a:endParaRPr>
            </a:p>
          </p:txBody>
        </p:sp>
        <p:sp>
          <p:nvSpPr>
            <p:cNvPr id="32" name="Right Arrow 31"/>
            <p:cNvSpPr/>
            <p:nvPr/>
          </p:nvSpPr>
          <p:spPr>
            <a:xfrm>
              <a:off x="4409552" y="2535614"/>
              <a:ext cx="1524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33" name="TextBox 32"/>
            <p:cNvSpPr txBox="1"/>
            <p:nvPr/>
          </p:nvSpPr>
          <p:spPr>
            <a:xfrm>
              <a:off x="4676671" y="1826451"/>
              <a:ext cx="2743200" cy="646331"/>
            </a:xfrm>
            <a:prstGeom prst="rect">
              <a:avLst/>
            </a:prstGeom>
            <a:noFill/>
          </p:spPr>
          <p:txBody>
            <a:bodyPr wrap="square" rtlCol="0">
              <a:spAutoFit/>
            </a:bodyPr>
            <a:lstStyle/>
            <a:p>
              <a:r>
                <a:rPr lang="en-IN" b="1" dirty="0">
                  <a:latin typeface="Comic Sans MS" panose="030F0702030302020204" pitchFamily="66" charset="0"/>
                </a:rPr>
                <a:t>Sprint </a:t>
              </a:r>
            </a:p>
            <a:p>
              <a:r>
                <a:rPr lang="en-IN" b="1" dirty="0">
                  <a:latin typeface="Comic Sans MS" panose="030F0702030302020204" pitchFamily="66" charset="0"/>
                </a:rPr>
                <a:t>review</a:t>
              </a:r>
              <a:endParaRPr lang="en-US" b="1" dirty="0">
                <a:latin typeface="Comic Sans MS" panose="030F0702030302020204" pitchFamily="66" charset="0"/>
              </a:endParaRPr>
            </a:p>
          </p:txBody>
        </p:sp>
      </p:grpSp>
    </p:spTree>
    <p:extLst>
      <p:ext uri="{BB962C8B-B14F-4D97-AF65-F5344CB8AC3E}">
        <p14:creationId xmlns="" xmlns:p14="http://schemas.microsoft.com/office/powerpoint/2010/main" val="28707674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450011" y="13286"/>
            <a:ext cx="5850975" cy="725837"/>
          </a:xfrm>
        </p:spPr>
        <p:txBody>
          <a:bodyPr>
            <a:normAutofit fontScale="90000"/>
          </a:bodyPr>
          <a:lstStyle/>
          <a:p>
            <a:pPr eaLnBrk="1" hangingPunct="1"/>
            <a:r>
              <a:rPr lang="en-US" altLang="en-US" b="1" dirty="0" smtClean="0"/>
              <a:t>Sprint</a:t>
            </a:r>
          </a:p>
        </p:txBody>
      </p:sp>
      <p:sp>
        <p:nvSpPr>
          <p:cNvPr id="336899" name="Rectangle 3"/>
          <p:cNvSpPr>
            <a:spLocks noGrp="1" noChangeArrowheads="1"/>
          </p:cNvSpPr>
          <p:nvPr>
            <p:ph type="body" idx="1"/>
          </p:nvPr>
        </p:nvSpPr>
        <p:spPr>
          <a:xfrm>
            <a:off x="3243" y="783262"/>
            <a:ext cx="6744512" cy="3787957"/>
          </a:xfrm>
        </p:spPr>
        <p:txBody>
          <a:bodyPr>
            <a:noAutofit/>
          </a:bodyPr>
          <a:lstStyle/>
          <a:p>
            <a:pPr>
              <a:lnSpc>
                <a:spcPct val="114000"/>
              </a:lnSpc>
              <a:spcBef>
                <a:spcPts val="600"/>
              </a:spcBef>
              <a:spcAft>
                <a:spcPts val="600"/>
              </a:spcAft>
            </a:pPr>
            <a:r>
              <a:rPr lang="en-US" altLang="en-US" sz="2800" dirty="0"/>
              <a:t>Scrum projects </a:t>
            </a:r>
            <a:r>
              <a:rPr lang="en-US" altLang="en-US" sz="2800" dirty="0" smtClean="0"/>
              <a:t>progress </a:t>
            </a:r>
            <a:r>
              <a:rPr lang="en-US" altLang="en-US" sz="2800" dirty="0"/>
              <a:t>in a series of “sprints”</a:t>
            </a:r>
          </a:p>
          <a:p>
            <a:pPr lvl="1">
              <a:lnSpc>
                <a:spcPct val="114000"/>
              </a:lnSpc>
              <a:spcBef>
                <a:spcPts val="600"/>
              </a:spcBef>
              <a:spcAft>
                <a:spcPts val="600"/>
              </a:spcAft>
            </a:pPr>
            <a:r>
              <a:rPr lang="en-US" altLang="en-US" sz="2400" dirty="0"/>
              <a:t>Analogous to XP </a:t>
            </a:r>
            <a:r>
              <a:rPr lang="en-US" altLang="en-US" sz="2400" dirty="0" smtClean="0"/>
              <a:t>iterations or time boxes</a:t>
            </a:r>
            <a:endParaRPr lang="en-US" altLang="en-US" sz="2400" dirty="0"/>
          </a:p>
          <a:p>
            <a:pPr lvl="1">
              <a:lnSpc>
                <a:spcPct val="114000"/>
              </a:lnSpc>
              <a:spcBef>
                <a:spcPts val="600"/>
              </a:spcBef>
              <a:spcAft>
                <a:spcPts val="600"/>
              </a:spcAft>
            </a:pPr>
            <a:r>
              <a:rPr lang="en-US" altLang="en-US" sz="2400" dirty="0"/>
              <a:t>Target duration is one month</a:t>
            </a:r>
          </a:p>
          <a:p>
            <a:pPr>
              <a:lnSpc>
                <a:spcPct val="114000"/>
              </a:lnSpc>
              <a:spcBef>
                <a:spcPts val="600"/>
              </a:spcBef>
              <a:spcAft>
                <a:spcPts val="600"/>
              </a:spcAft>
            </a:pPr>
            <a:r>
              <a:rPr lang="en-US" altLang="en-US" sz="2800" b="1" dirty="0" smtClean="0">
                <a:solidFill>
                  <a:srgbClr val="6600FF"/>
                </a:solidFill>
              </a:rPr>
              <a:t>Software increment </a:t>
            </a:r>
            <a:r>
              <a:rPr lang="en-US" altLang="en-US" sz="2800" b="1" dirty="0">
                <a:solidFill>
                  <a:srgbClr val="6600FF"/>
                </a:solidFill>
              </a:rPr>
              <a:t>is designed, coded, and tested during the </a:t>
            </a:r>
            <a:r>
              <a:rPr lang="en-US" altLang="en-US" sz="2800" b="1" dirty="0" smtClean="0">
                <a:solidFill>
                  <a:srgbClr val="6600FF"/>
                </a:solidFill>
              </a:rPr>
              <a:t>sprint</a:t>
            </a:r>
          </a:p>
          <a:p>
            <a:pPr>
              <a:lnSpc>
                <a:spcPct val="114000"/>
              </a:lnSpc>
              <a:spcBef>
                <a:spcPts val="600"/>
              </a:spcBef>
              <a:spcAft>
                <a:spcPts val="600"/>
              </a:spcAft>
            </a:pPr>
            <a:r>
              <a:rPr lang="en-IN" altLang="en-US" sz="2800" b="1" dirty="0" smtClean="0">
                <a:solidFill>
                  <a:srgbClr val="6600FF"/>
                </a:solidFill>
              </a:rPr>
              <a:t>No changes entertained during a sprint</a:t>
            </a:r>
            <a:endParaRPr lang="en-US" altLang="en-US" sz="2800" b="1" dirty="0">
              <a:solidFill>
                <a:srgbClr val="6600FF"/>
              </a:solidFill>
            </a:endParaRPr>
          </a:p>
          <a:p>
            <a:pPr>
              <a:lnSpc>
                <a:spcPct val="114000"/>
              </a:lnSpc>
              <a:spcBef>
                <a:spcPts val="600"/>
              </a:spcBef>
              <a:spcAft>
                <a:spcPts val="600"/>
              </a:spcAft>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41</a:t>
            </a:fld>
            <a:endParaRPr lang="en-US"/>
          </a:p>
        </p:txBody>
      </p:sp>
    </p:spTree>
    <p:extLst>
      <p:ext uri="{BB962C8B-B14F-4D97-AF65-F5344CB8AC3E}">
        <p14:creationId xmlns="" xmlns:p14="http://schemas.microsoft.com/office/powerpoint/2010/main" val="386908492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503512" y="-95250"/>
            <a:ext cx="5850975" cy="933219"/>
          </a:xfrm>
        </p:spPr>
        <p:txBody>
          <a:bodyPr>
            <a:normAutofit/>
          </a:bodyPr>
          <a:lstStyle/>
          <a:p>
            <a:pPr eaLnBrk="1" hangingPunct="1"/>
            <a:r>
              <a:rPr lang="en-US" altLang="en-US" sz="4000" b="1" dirty="0"/>
              <a:t>Scrum Framework</a:t>
            </a:r>
          </a:p>
        </p:txBody>
      </p:sp>
      <p:sp>
        <p:nvSpPr>
          <p:cNvPr id="338947" name="Rectangle 3"/>
          <p:cNvSpPr>
            <a:spLocks noGrp="1" noChangeArrowheads="1"/>
          </p:cNvSpPr>
          <p:nvPr>
            <p:ph type="body" idx="1"/>
          </p:nvPr>
        </p:nvSpPr>
        <p:spPr>
          <a:xfrm>
            <a:off x="0" y="968631"/>
            <a:ext cx="6858000" cy="3787957"/>
          </a:xfrm>
        </p:spPr>
        <p:txBody>
          <a:bodyPr>
            <a:normAutofit/>
          </a:bodyPr>
          <a:lstStyle/>
          <a:p>
            <a:pPr>
              <a:lnSpc>
                <a:spcPct val="120000"/>
              </a:lnSpc>
              <a:spcBef>
                <a:spcPts val="816"/>
              </a:spcBef>
              <a:spcAft>
                <a:spcPts val="816"/>
              </a:spcAft>
            </a:pPr>
            <a:r>
              <a:rPr lang="en-US" altLang="en-US" sz="2800" b="1" dirty="0">
                <a:solidFill>
                  <a:srgbClr val="0000FF"/>
                </a:solidFill>
              </a:rPr>
              <a:t>Roles : </a:t>
            </a:r>
            <a:r>
              <a:rPr lang="en-US" altLang="en-US" sz="2800" dirty="0"/>
              <a:t>Product Owner, </a:t>
            </a:r>
            <a:r>
              <a:rPr lang="en-US" altLang="en-US" sz="2800" dirty="0" smtClean="0"/>
              <a:t>Scrum Master</a:t>
            </a:r>
            <a:r>
              <a:rPr lang="en-US" altLang="en-US" sz="2800" dirty="0"/>
              <a:t>, Team </a:t>
            </a:r>
          </a:p>
          <a:p>
            <a:pPr>
              <a:lnSpc>
                <a:spcPct val="120000"/>
              </a:lnSpc>
              <a:spcBef>
                <a:spcPts val="816"/>
              </a:spcBef>
              <a:spcAft>
                <a:spcPts val="816"/>
              </a:spcAft>
            </a:pPr>
            <a:r>
              <a:rPr lang="en-US" altLang="en-US" sz="2800" b="1" dirty="0">
                <a:solidFill>
                  <a:srgbClr val="0000FF"/>
                </a:solidFill>
              </a:rPr>
              <a:t>Ceremonies : </a:t>
            </a:r>
            <a:r>
              <a:rPr lang="en-US" altLang="en-US" sz="2800" dirty="0"/>
              <a:t>Sprint Planning, Sprint Review, Sprint Retrospective, and Daily Scrum Meeting </a:t>
            </a:r>
          </a:p>
          <a:p>
            <a:pPr>
              <a:lnSpc>
                <a:spcPct val="120000"/>
              </a:lnSpc>
              <a:spcBef>
                <a:spcPts val="816"/>
              </a:spcBef>
              <a:spcAft>
                <a:spcPts val="816"/>
              </a:spcAft>
            </a:pPr>
            <a:r>
              <a:rPr lang="en-US" altLang="en-US" sz="2800" b="1" dirty="0">
                <a:solidFill>
                  <a:srgbClr val="0000FF"/>
                </a:solidFill>
              </a:rPr>
              <a:t>Artifacts : </a:t>
            </a:r>
            <a:r>
              <a:rPr lang="en-US" altLang="en-US" sz="2800" dirty="0"/>
              <a:t>Product Backlog, Sprint Backlog, and Burndown Chart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42</a:t>
            </a:fld>
            <a:endParaRPr lang="en-US"/>
          </a:p>
        </p:txBody>
      </p:sp>
    </p:spTree>
    <p:extLst>
      <p:ext uri="{BB962C8B-B14F-4D97-AF65-F5344CB8AC3E}">
        <p14:creationId xmlns="" xmlns:p14="http://schemas.microsoft.com/office/powerpoint/2010/main" val="363231578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AutoShape 4"/>
          <p:cNvSpPr>
            <a:spLocks noGrp="1" noChangeArrowheads="1"/>
          </p:cNvSpPr>
          <p:nvPr>
            <p:ph type="title"/>
          </p:nvPr>
        </p:nvSpPr>
        <p:spPr>
          <a:xfrm>
            <a:off x="228600" y="133350"/>
            <a:ext cx="6324600" cy="438150"/>
          </a:xfrm>
          <a:noFill/>
        </p:spPr>
        <p:txBody>
          <a:bodyPr>
            <a:noAutofit/>
          </a:bodyPr>
          <a:lstStyle/>
          <a:p>
            <a:pPr eaLnBrk="1" hangingPunct="1"/>
            <a:r>
              <a:rPr lang="en-US" altLang="en-US" sz="2400" b="1" dirty="0"/>
              <a:t>Key Roles and Responsibilities  in </a:t>
            </a:r>
            <a:r>
              <a:rPr lang="en-US" altLang="en-US" sz="2400" b="1" dirty="0" smtClean="0"/>
              <a:t>a Scrum </a:t>
            </a:r>
            <a:r>
              <a:rPr lang="en-US" altLang="en-US" sz="2400" b="1" dirty="0"/>
              <a:t>Team</a:t>
            </a:r>
          </a:p>
        </p:txBody>
      </p:sp>
      <p:sp>
        <p:nvSpPr>
          <p:cNvPr id="339971" name="Rectangle 5"/>
          <p:cNvSpPr>
            <a:spLocks noGrp="1" noChangeArrowheads="1"/>
          </p:cNvSpPr>
          <p:nvPr>
            <p:ph type="body" idx="1"/>
          </p:nvPr>
        </p:nvSpPr>
        <p:spPr>
          <a:xfrm>
            <a:off x="0" y="666750"/>
            <a:ext cx="6858000" cy="4096870"/>
          </a:xfrm>
        </p:spPr>
        <p:txBody>
          <a:bodyPr>
            <a:noAutofit/>
          </a:bodyPr>
          <a:lstStyle/>
          <a:p>
            <a:pPr>
              <a:lnSpc>
                <a:spcPct val="110000"/>
              </a:lnSpc>
              <a:spcBef>
                <a:spcPts val="0"/>
              </a:spcBef>
              <a:spcAft>
                <a:spcPts val="408"/>
              </a:spcAft>
            </a:pPr>
            <a:r>
              <a:rPr lang="en-US" altLang="en-US" sz="2400" b="1" dirty="0">
                <a:solidFill>
                  <a:srgbClr val="0000FF"/>
                </a:solidFill>
              </a:rPr>
              <a:t>Product Owner</a:t>
            </a:r>
          </a:p>
          <a:p>
            <a:pPr lvl="1">
              <a:lnSpc>
                <a:spcPct val="110000"/>
              </a:lnSpc>
              <a:spcBef>
                <a:spcPts val="0"/>
              </a:spcBef>
              <a:spcAft>
                <a:spcPts val="408"/>
              </a:spcAft>
            </a:pPr>
            <a:r>
              <a:rPr lang="en-US" altLang="en-US" sz="2400" dirty="0" smtClean="0"/>
              <a:t>Represents customers’  views and interests</a:t>
            </a:r>
            <a:r>
              <a:rPr lang="en-US" altLang="en-US" sz="2400" dirty="0"/>
              <a:t>.</a:t>
            </a:r>
          </a:p>
          <a:p>
            <a:pPr>
              <a:lnSpc>
                <a:spcPct val="110000"/>
              </a:lnSpc>
              <a:spcBef>
                <a:spcPts val="0"/>
              </a:spcBef>
              <a:spcAft>
                <a:spcPts val="408"/>
              </a:spcAft>
            </a:pPr>
            <a:r>
              <a:rPr lang="en-US" altLang="en-US" sz="2400" b="1" dirty="0">
                <a:solidFill>
                  <a:srgbClr val="0000FF"/>
                </a:solidFill>
              </a:rPr>
              <a:t>Development Team </a:t>
            </a:r>
          </a:p>
          <a:p>
            <a:pPr lvl="1">
              <a:lnSpc>
                <a:spcPct val="110000"/>
              </a:lnSpc>
              <a:spcBef>
                <a:spcPts val="0"/>
              </a:spcBef>
              <a:spcAft>
                <a:spcPts val="408"/>
              </a:spcAft>
            </a:pPr>
            <a:r>
              <a:rPr lang="en-US" altLang="en-US" sz="2400" dirty="0"/>
              <a:t>Team of five-nine people with cross-functional skill sets.</a:t>
            </a:r>
          </a:p>
          <a:p>
            <a:pPr>
              <a:lnSpc>
                <a:spcPct val="110000"/>
              </a:lnSpc>
              <a:spcBef>
                <a:spcPts val="0"/>
              </a:spcBef>
              <a:spcAft>
                <a:spcPts val="408"/>
              </a:spcAft>
            </a:pPr>
            <a:r>
              <a:rPr lang="en-US" altLang="en-US" sz="2400" b="1" dirty="0">
                <a:solidFill>
                  <a:srgbClr val="0000FF"/>
                </a:solidFill>
              </a:rPr>
              <a:t>Scrum Master (aka Project Manager)</a:t>
            </a:r>
          </a:p>
          <a:p>
            <a:pPr lvl="1">
              <a:lnSpc>
                <a:spcPct val="110000"/>
              </a:lnSpc>
              <a:spcBef>
                <a:spcPts val="0"/>
              </a:spcBef>
              <a:spcAft>
                <a:spcPts val="408"/>
              </a:spcAft>
            </a:pPr>
            <a:r>
              <a:rPr lang="en-US" altLang="en-US" sz="2400" dirty="0"/>
              <a:t>Facilitates scrum process and resolves impediments at the team and organization level by acting as a buffer between the team and outside interference.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43</a:t>
            </a:fld>
            <a:endParaRPr lang="en-US"/>
          </a:p>
        </p:txBody>
      </p:sp>
    </p:spTree>
    <p:extLst>
      <p:ext uri="{BB962C8B-B14F-4D97-AF65-F5344CB8AC3E}">
        <p14:creationId xmlns="" xmlns:p14="http://schemas.microsoft.com/office/powerpoint/2010/main" val="9359619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457200" y="133350"/>
            <a:ext cx="5850975" cy="569220"/>
          </a:xfrm>
        </p:spPr>
        <p:txBody>
          <a:bodyPr>
            <a:noAutofit/>
          </a:bodyPr>
          <a:lstStyle/>
          <a:p>
            <a:pPr eaLnBrk="1" hangingPunct="1"/>
            <a:r>
              <a:rPr lang="en-US" altLang="en-US" sz="3600" b="1" dirty="0"/>
              <a:t>Product Owner</a:t>
            </a:r>
          </a:p>
        </p:txBody>
      </p:sp>
      <p:sp>
        <p:nvSpPr>
          <p:cNvPr id="342019" name="Rectangle 3"/>
          <p:cNvSpPr>
            <a:spLocks noGrp="1" noChangeArrowheads="1"/>
          </p:cNvSpPr>
          <p:nvPr>
            <p:ph type="body" idx="1"/>
          </p:nvPr>
        </p:nvSpPr>
        <p:spPr>
          <a:xfrm>
            <a:off x="0" y="819150"/>
            <a:ext cx="6858000" cy="3943494"/>
          </a:xfrm>
        </p:spPr>
        <p:txBody>
          <a:bodyPr>
            <a:noAutofit/>
          </a:bodyPr>
          <a:lstStyle/>
          <a:p>
            <a:pPr>
              <a:lnSpc>
                <a:spcPct val="120000"/>
              </a:lnSpc>
              <a:spcBef>
                <a:spcPts val="600"/>
              </a:spcBef>
              <a:spcAft>
                <a:spcPts val="600"/>
              </a:spcAft>
            </a:pPr>
            <a:r>
              <a:rPr lang="en-US" altLang="en-US" sz="2800" dirty="0"/>
              <a:t>Defines the features of the product</a:t>
            </a:r>
          </a:p>
          <a:p>
            <a:pPr>
              <a:lnSpc>
                <a:spcPct val="120000"/>
              </a:lnSpc>
              <a:spcBef>
                <a:spcPts val="600"/>
              </a:spcBef>
              <a:spcAft>
                <a:spcPts val="600"/>
              </a:spcAft>
            </a:pPr>
            <a:r>
              <a:rPr lang="en-US" altLang="en-US" sz="2800" dirty="0"/>
              <a:t>Decides on release date and content</a:t>
            </a:r>
          </a:p>
          <a:p>
            <a:pPr>
              <a:lnSpc>
                <a:spcPct val="120000"/>
              </a:lnSpc>
              <a:spcBef>
                <a:spcPts val="600"/>
              </a:spcBef>
              <a:spcAft>
                <a:spcPts val="600"/>
              </a:spcAft>
            </a:pPr>
            <a:r>
              <a:rPr lang="en-US" altLang="en-US" sz="2800" dirty="0"/>
              <a:t>Prioritizes features according to </a:t>
            </a:r>
            <a:r>
              <a:rPr lang="en-US" altLang="en-US" sz="2800" dirty="0" err="1"/>
              <a:t>usefullness</a:t>
            </a:r>
            <a:r>
              <a:rPr lang="en-US" altLang="en-US" sz="2800" dirty="0"/>
              <a:t> </a:t>
            </a:r>
          </a:p>
          <a:p>
            <a:pPr>
              <a:lnSpc>
                <a:spcPct val="120000"/>
              </a:lnSpc>
              <a:spcBef>
                <a:spcPts val="600"/>
              </a:spcBef>
              <a:spcAft>
                <a:spcPts val="600"/>
              </a:spcAft>
            </a:pPr>
            <a:r>
              <a:rPr lang="en-US" altLang="en-US" sz="2800" dirty="0"/>
              <a:t>Adjusts features and priority every iteration, as needed  </a:t>
            </a:r>
          </a:p>
          <a:p>
            <a:pPr>
              <a:lnSpc>
                <a:spcPct val="120000"/>
              </a:lnSpc>
              <a:spcBef>
                <a:spcPts val="600"/>
              </a:spcBef>
              <a:spcAft>
                <a:spcPts val="600"/>
              </a:spcAft>
            </a:pPr>
            <a:r>
              <a:rPr lang="en-US" altLang="en-US" sz="2800" dirty="0"/>
              <a:t>Accepts or reject work results. </a:t>
            </a:r>
          </a:p>
          <a:p>
            <a:pPr>
              <a:lnSpc>
                <a:spcPct val="120000"/>
              </a:lnSpc>
              <a:spcBef>
                <a:spcPts val="600"/>
              </a:spcBef>
              <a:spcAft>
                <a:spcPts val="600"/>
              </a:spcAft>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44</a:t>
            </a:fld>
            <a:endParaRPr lang="en-US"/>
          </a:p>
        </p:txBody>
      </p:sp>
    </p:spTree>
    <p:extLst>
      <p:ext uri="{BB962C8B-B14F-4D97-AF65-F5344CB8AC3E}">
        <p14:creationId xmlns="" xmlns:p14="http://schemas.microsoft.com/office/powerpoint/2010/main" val="417128597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457200" y="73175"/>
            <a:ext cx="5850975" cy="517375"/>
          </a:xfrm>
        </p:spPr>
        <p:txBody>
          <a:bodyPr>
            <a:noAutofit/>
          </a:bodyPr>
          <a:lstStyle/>
          <a:p>
            <a:pPr eaLnBrk="1" hangingPunct="1"/>
            <a:r>
              <a:rPr lang="en-US" altLang="en-US" sz="3600" b="1" dirty="0"/>
              <a:t>The Scrum Master</a:t>
            </a:r>
          </a:p>
        </p:txBody>
      </p:sp>
      <p:sp>
        <p:nvSpPr>
          <p:cNvPr id="343043" name="Rectangle 3"/>
          <p:cNvSpPr>
            <a:spLocks noGrp="1" noChangeArrowheads="1"/>
          </p:cNvSpPr>
          <p:nvPr>
            <p:ph type="body" idx="1"/>
          </p:nvPr>
        </p:nvSpPr>
        <p:spPr>
          <a:xfrm>
            <a:off x="-1" y="726877"/>
            <a:ext cx="6858001" cy="3891648"/>
          </a:xfrm>
        </p:spPr>
        <p:txBody>
          <a:bodyPr>
            <a:normAutofit fontScale="92500" lnSpcReduction="10000"/>
          </a:bodyPr>
          <a:lstStyle/>
          <a:p>
            <a:pPr>
              <a:lnSpc>
                <a:spcPct val="120000"/>
              </a:lnSpc>
              <a:spcBef>
                <a:spcPts val="408"/>
              </a:spcBef>
              <a:spcAft>
                <a:spcPts val="816"/>
              </a:spcAft>
            </a:pPr>
            <a:r>
              <a:rPr lang="en-US" altLang="en-US" sz="2800" dirty="0"/>
              <a:t>Represents management in the project</a:t>
            </a:r>
          </a:p>
          <a:p>
            <a:pPr>
              <a:lnSpc>
                <a:spcPct val="120000"/>
              </a:lnSpc>
              <a:spcBef>
                <a:spcPts val="408"/>
              </a:spcBef>
              <a:spcAft>
                <a:spcPts val="816"/>
              </a:spcAft>
            </a:pPr>
            <a:r>
              <a:rPr lang="en-US" altLang="en-US" sz="2800" dirty="0"/>
              <a:t>Removes impediments </a:t>
            </a:r>
          </a:p>
          <a:p>
            <a:pPr>
              <a:lnSpc>
                <a:spcPct val="120000"/>
              </a:lnSpc>
              <a:spcBef>
                <a:spcPts val="408"/>
              </a:spcBef>
              <a:spcAft>
                <a:spcPts val="816"/>
              </a:spcAft>
            </a:pPr>
            <a:r>
              <a:rPr lang="en-US" altLang="en-US" sz="2800" dirty="0"/>
              <a:t>Ensures that the team is fully functional and productive</a:t>
            </a:r>
          </a:p>
          <a:p>
            <a:pPr>
              <a:lnSpc>
                <a:spcPct val="120000"/>
              </a:lnSpc>
              <a:spcBef>
                <a:spcPts val="408"/>
              </a:spcBef>
              <a:spcAft>
                <a:spcPts val="816"/>
              </a:spcAft>
            </a:pPr>
            <a:r>
              <a:rPr lang="en-US" altLang="en-US" sz="2800" dirty="0"/>
              <a:t>Enables close cooperation across all roles and functions</a:t>
            </a:r>
          </a:p>
          <a:p>
            <a:pPr>
              <a:lnSpc>
                <a:spcPct val="120000"/>
              </a:lnSpc>
              <a:spcBef>
                <a:spcPts val="408"/>
              </a:spcBef>
              <a:spcAft>
                <a:spcPts val="816"/>
              </a:spcAft>
            </a:pPr>
            <a:r>
              <a:rPr lang="en-US" altLang="en-US" sz="2800" dirty="0"/>
              <a:t>Shields the team from external interferences</a:t>
            </a:r>
          </a:p>
          <a:p>
            <a:pPr>
              <a:lnSpc>
                <a:spcPct val="120000"/>
              </a:lnSpc>
              <a:spcBef>
                <a:spcPts val="408"/>
              </a:spcBef>
              <a:spcAft>
                <a:spcPts val="816"/>
              </a:spcAft>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45</a:t>
            </a:fld>
            <a:endParaRPr lang="en-US"/>
          </a:p>
        </p:txBody>
      </p:sp>
    </p:spTree>
    <p:extLst>
      <p:ext uri="{BB962C8B-B14F-4D97-AF65-F5344CB8AC3E}">
        <p14:creationId xmlns="" xmlns:p14="http://schemas.microsoft.com/office/powerpoint/2010/main" val="102526008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685800" y="124123"/>
            <a:ext cx="5850975" cy="618827"/>
          </a:xfrm>
        </p:spPr>
        <p:txBody>
          <a:bodyPr>
            <a:normAutofit fontScale="90000"/>
          </a:bodyPr>
          <a:lstStyle/>
          <a:p>
            <a:pPr eaLnBrk="1" hangingPunct="1"/>
            <a:r>
              <a:rPr lang="en-US" altLang="en-US" sz="4000" b="1" dirty="0"/>
              <a:t>Scrum Team</a:t>
            </a:r>
          </a:p>
        </p:txBody>
      </p:sp>
      <p:sp>
        <p:nvSpPr>
          <p:cNvPr id="344067" name="Rectangle 3"/>
          <p:cNvSpPr>
            <a:spLocks noGrp="1" noChangeArrowheads="1"/>
          </p:cNvSpPr>
          <p:nvPr>
            <p:ph type="body" idx="1"/>
          </p:nvPr>
        </p:nvSpPr>
        <p:spPr>
          <a:xfrm>
            <a:off x="152400" y="819150"/>
            <a:ext cx="6858000" cy="4047185"/>
          </a:xfrm>
        </p:spPr>
        <p:txBody>
          <a:bodyPr>
            <a:normAutofit lnSpcReduction="10000"/>
          </a:bodyPr>
          <a:lstStyle/>
          <a:p>
            <a:pPr>
              <a:lnSpc>
                <a:spcPct val="120000"/>
              </a:lnSpc>
              <a:spcBef>
                <a:spcPts val="600"/>
              </a:spcBef>
              <a:spcAft>
                <a:spcPts val="600"/>
              </a:spcAft>
            </a:pPr>
            <a:r>
              <a:rPr lang="en-US" altLang="en-US" b="0" dirty="0" smtClean="0"/>
              <a:t>Typically 5-10 people</a:t>
            </a:r>
          </a:p>
          <a:p>
            <a:pPr>
              <a:lnSpc>
                <a:spcPct val="120000"/>
              </a:lnSpc>
              <a:spcBef>
                <a:spcPts val="600"/>
              </a:spcBef>
              <a:spcAft>
                <a:spcPts val="600"/>
              </a:spcAft>
            </a:pPr>
            <a:r>
              <a:rPr lang="en-US" altLang="en-US" b="0" dirty="0" smtClean="0"/>
              <a:t>Cross-functional</a:t>
            </a:r>
          </a:p>
          <a:p>
            <a:pPr lvl="1">
              <a:lnSpc>
                <a:spcPct val="120000"/>
              </a:lnSpc>
              <a:spcBef>
                <a:spcPts val="600"/>
              </a:spcBef>
              <a:spcAft>
                <a:spcPts val="600"/>
              </a:spcAft>
            </a:pPr>
            <a:r>
              <a:rPr lang="en-US" altLang="en-US" b="0" dirty="0" smtClean="0"/>
              <a:t>QA, Programmers, UI Designers, etc.</a:t>
            </a:r>
          </a:p>
          <a:p>
            <a:pPr>
              <a:lnSpc>
                <a:spcPct val="120000"/>
              </a:lnSpc>
              <a:spcBef>
                <a:spcPts val="600"/>
              </a:spcBef>
              <a:spcAft>
                <a:spcPts val="600"/>
              </a:spcAft>
            </a:pPr>
            <a:r>
              <a:rPr lang="en-US" altLang="en-US" b="0" dirty="0" smtClean="0"/>
              <a:t>Teams are self-organizing</a:t>
            </a:r>
          </a:p>
          <a:p>
            <a:pPr>
              <a:lnSpc>
                <a:spcPct val="120000"/>
              </a:lnSpc>
              <a:spcBef>
                <a:spcPts val="600"/>
              </a:spcBef>
              <a:spcAft>
                <a:spcPts val="600"/>
              </a:spcAft>
            </a:pPr>
            <a:r>
              <a:rPr lang="en-US" altLang="en-US" b="0" dirty="0" smtClean="0"/>
              <a:t>Membership can change only between sprints</a:t>
            </a:r>
          </a:p>
          <a:p>
            <a:pPr>
              <a:lnSpc>
                <a:spcPct val="120000"/>
              </a:lnSpc>
              <a:spcBef>
                <a:spcPts val="600"/>
              </a:spcBef>
              <a:spcAft>
                <a:spcPts val="600"/>
              </a:spcAft>
              <a:buNone/>
            </a:pPr>
            <a:endParaRPr lang="en-US" altLang="en-US" b="0" dirty="0" smtClean="0"/>
          </a:p>
        </p:txBody>
      </p:sp>
      <p:sp>
        <p:nvSpPr>
          <p:cNvPr id="2" name="Slide Number Placeholder 1"/>
          <p:cNvSpPr>
            <a:spLocks noGrp="1"/>
          </p:cNvSpPr>
          <p:nvPr>
            <p:ph type="sldNum" sz="quarter" idx="12"/>
          </p:nvPr>
        </p:nvSpPr>
        <p:spPr/>
        <p:txBody>
          <a:bodyPr/>
          <a:lstStyle/>
          <a:p>
            <a:fld id="{F815AC96-4A5A-4699-9DBD-ACAB251D8CBA}" type="slidenum">
              <a:rPr lang="en-US" smtClean="0"/>
              <a:pPr/>
              <a:t>46</a:t>
            </a:fld>
            <a:endParaRPr lang="en-US"/>
          </a:p>
        </p:txBody>
      </p:sp>
    </p:spTree>
    <p:extLst>
      <p:ext uri="{BB962C8B-B14F-4D97-AF65-F5344CB8AC3E}">
        <p14:creationId xmlns="" xmlns:p14="http://schemas.microsoft.com/office/powerpoint/2010/main" val="23135622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457200" y="209550"/>
            <a:ext cx="5850975" cy="465529"/>
          </a:xfrm>
        </p:spPr>
        <p:txBody>
          <a:bodyPr>
            <a:noAutofit/>
          </a:bodyPr>
          <a:lstStyle/>
          <a:p>
            <a:pPr eaLnBrk="1" hangingPunct="1"/>
            <a:r>
              <a:rPr lang="en-US" altLang="en-US" sz="4000" b="1" dirty="0"/>
              <a:t>Sprint</a:t>
            </a:r>
          </a:p>
        </p:txBody>
      </p:sp>
      <p:sp>
        <p:nvSpPr>
          <p:cNvPr id="244739" name="Rectangle 3"/>
          <p:cNvSpPr>
            <a:spLocks noGrp="1" noChangeArrowheads="1"/>
          </p:cNvSpPr>
          <p:nvPr>
            <p:ph type="body" idx="1"/>
          </p:nvPr>
        </p:nvSpPr>
        <p:spPr>
          <a:xfrm>
            <a:off x="0" y="653469"/>
            <a:ext cx="6858000" cy="3891648"/>
          </a:xfrm>
        </p:spPr>
        <p:txBody>
          <a:bodyPr>
            <a:noAutofit/>
          </a:bodyPr>
          <a:lstStyle/>
          <a:p>
            <a:pPr marL="400051">
              <a:lnSpc>
                <a:spcPct val="110000"/>
              </a:lnSpc>
              <a:spcBef>
                <a:spcPts val="600"/>
              </a:spcBef>
              <a:spcAft>
                <a:spcPts val="600"/>
              </a:spcAft>
              <a:buSzPct val="167000"/>
              <a:defRPr/>
            </a:pPr>
            <a:r>
              <a:rPr lang="en-US" sz="2800" dirty="0">
                <a:cs typeface="Arial" pitchFamily="34" charset="0"/>
              </a:rPr>
              <a:t>Fundamental process flow of Scrum</a:t>
            </a:r>
          </a:p>
          <a:p>
            <a:pPr>
              <a:lnSpc>
                <a:spcPct val="110000"/>
              </a:lnSpc>
              <a:spcBef>
                <a:spcPts val="600"/>
              </a:spcBef>
              <a:spcAft>
                <a:spcPts val="600"/>
              </a:spcAft>
              <a:defRPr/>
            </a:pPr>
            <a:r>
              <a:rPr lang="en-US" sz="2800" dirty="0" smtClean="0"/>
              <a:t>It is usually a </a:t>
            </a:r>
            <a:r>
              <a:rPr lang="ru-RU" sz="2800" dirty="0"/>
              <a:t>month-long </a:t>
            </a:r>
            <a:r>
              <a:rPr lang="ru-RU" sz="2800" dirty="0" smtClean="0"/>
              <a:t>iteration</a:t>
            </a:r>
            <a:r>
              <a:rPr lang="en-US" sz="2800" dirty="0" smtClean="0"/>
              <a:t>:</a:t>
            </a:r>
          </a:p>
          <a:p>
            <a:pPr lvl="1">
              <a:lnSpc>
                <a:spcPct val="110000"/>
              </a:lnSpc>
              <a:spcBef>
                <a:spcPts val="600"/>
              </a:spcBef>
              <a:spcAft>
                <a:spcPts val="600"/>
              </a:spcAft>
              <a:defRPr/>
            </a:pPr>
            <a:r>
              <a:rPr lang="en-US" sz="2400" dirty="0" smtClean="0"/>
              <a:t>during this time an </a:t>
            </a:r>
            <a:r>
              <a:rPr lang="en-US" sz="2400" dirty="0"/>
              <a:t>incremental product functionality completed</a:t>
            </a:r>
          </a:p>
          <a:p>
            <a:pPr>
              <a:lnSpc>
                <a:spcPct val="110000"/>
              </a:lnSpc>
              <a:spcBef>
                <a:spcPts val="600"/>
              </a:spcBef>
              <a:spcAft>
                <a:spcPts val="600"/>
              </a:spcAft>
              <a:defRPr/>
            </a:pPr>
            <a:r>
              <a:rPr lang="en-US" sz="2800" dirty="0"/>
              <a:t>NO outside influence </a:t>
            </a:r>
            <a:r>
              <a:rPr lang="en-US" sz="2800" dirty="0" smtClean="0"/>
              <a:t>allowed to </a:t>
            </a:r>
            <a:r>
              <a:rPr lang="en-US" sz="2800" dirty="0"/>
              <a:t>interfere with the Scrum team during the Sprint</a:t>
            </a:r>
          </a:p>
          <a:p>
            <a:pPr>
              <a:lnSpc>
                <a:spcPct val="110000"/>
              </a:lnSpc>
              <a:spcBef>
                <a:spcPts val="600"/>
              </a:spcBef>
              <a:spcAft>
                <a:spcPts val="600"/>
              </a:spcAft>
              <a:defRPr/>
            </a:pPr>
            <a:r>
              <a:rPr lang="en-US" sz="2800" dirty="0"/>
              <a:t>Each day begins with the Daily Scrum Meeting</a:t>
            </a:r>
            <a:endParaRPr lang="ru-RU" sz="2800" dirty="0"/>
          </a:p>
          <a:p>
            <a:pPr>
              <a:lnSpc>
                <a:spcPct val="110000"/>
              </a:lnSpc>
              <a:spcBef>
                <a:spcPts val="600"/>
              </a:spcBef>
              <a:spcAft>
                <a:spcPts val="600"/>
              </a:spcAft>
              <a:buNone/>
              <a:defRPr/>
            </a:pPr>
            <a:endParaRPr 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47</a:t>
            </a:fld>
            <a:endParaRPr lang="en-US"/>
          </a:p>
        </p:txBody>
      </p:sp>
    </p:spTree>
    <p:extLst>
      <p:ext uri="{BB962C8B-B14F-4D97-AF65-F5344CB8AC3E}">
        <p14:creationId xmlns="" xmlns:p14="http://schemas.microsoft.com/office/powerpoint/2010/main" val="352197252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685800" y="110013"/>
            <a:ext cx="8229600" cy="857250"/>
          </a:xfrm>
        </p:spPr>
        <p:txBody>
          <a:bodyPr>
            <a:normAutofit/>
          </a:bodyPr>
          <a:lstStyle/>
          <a:p>
            <a:pPr eaLnBrk="1" hangingPunct="1"/>
            <a:r>
              <a:rPr lang="en-US" altLang="en-US" sz="4000" b="1" dirty="0"/>
              <a:t>Ceremonies</a:t>
            </a:r>
          </a:p>
        </p:txBody>
      </p:sp>
      <p:sp>
        <p:nvSpPr>
          <p:cNvPr id="345091" name="Rectangle 3"/>
          <p:cNvSpPr>
            <a:spLocks noGrp="1" noChangeArrowheads="1"/>
          </p:cNvSpPr>
          <p:nvPr>
            <p:ph type="body" idx="1"/>
          </p:nvPr>
        </p:nvSpPr>
        <p:spPr>
          <a:xfrm>
            <a:off x="315137" y="1047750"/>
            <a:ext cx="6542863" cy="3580576"/>
          </a:xfrm>
        </p:spPr>
        <p:txBody>
          <a:bodyPr>
            <a:normAutofit/>
          </a:bodyPr>
          <a:lstStyle/>
          <a:p>
            <a:pPr>
              <a:lnSpc>
                <a:spcPct val="135000"/>
              </a:lnSpc>
              <a:spcBef>
                <a:spcPts val="816"/>
              </a:spcBef>
              <a:spcAft>
                <a:spcPts val="816"/>
              </a:spcAft>
            </a:pPr>
            <a:r>
              <a:rPr lang="en-US" altLang="en-US" dirty="0"/>
              <a:t>Sprint Planning Meeting</a:t>
            </a:r>
          </a:p>
          <a:p>
            <a:pPr>
              <a:lnSpc>
                <a:spcPct val="135000"/>
              </a:lnSpc>
              <a:spcBef>
                <a:spcPts val="816"/>
              </a:spcBef>
              <a:spcAft>
                <a:spcPts val="816"/>
              </a:spcAft>
            </a:pPr>
            <a:r>
              <a:rPr lang="en-US" altLang="en-US" dirty="0" smtClean="0"/>
              <a:t>Daily </a:t>
            </a:r>
            <a:r>
              <a:rPr lang="en-US" altLang="en-US" dirty="0"/>
              <a:t>Scrum</a:t>
            </a:r>
          </a:p>
          <a:p>
            <a:pPr>
              <a:lnSpc>
                <a:spcPct val="135000"/>
              </a:lnSpc>
              <a:spcBef>
                <a:spcPts val="816"/>
              </a:spcBef>
              <a:spcAft>
                <a:spcPts val="816"/>
              </a:spcAft>
            </a:pPr>
            <a:r>
              <a:rPr lang="en-US" altLang="en-US" dirty="0"/>
              <a:t>Sprint Review Meeting</a:t>
            </a:r>
          </a:p>
          <a:p>
            <a:pPr>
              <a:lnSpc>
                <a:spcPct val="135000"/>
              </a:lnSpc>
              <a:spcBef>
                <a:spcPts val="816"/>
              </a:spcBef>
              <a:spcAft>
                <a:spcPts val="816"/>
              </a:spcAft>
              <a:buNone/>
            </a:pPr>
            <a:endParaRPr lang="en-US"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48</a:t>
            </a:fld>
            <a:endParaRPr lang="en-US"/>
          </a:p>
        </p:txBody>
      </p:sp>
    </p:spTree>
    <p:extLst>
      <p:ext uri="{BB962C8B-B14F-4D97-AF65-F5344CB8AC3E}">
        <p14:creationId xmlns="" xmlns:p14="http://schemas.microsoft.com/office/powerpoint/2010/main" val="338248191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itle 1"/>
          <p:cNvSpPr>
            <a:spLocks noGrp="1"/>
          </p:cNvSpPr>
          <p:nvPr>
            <p:ph type="title"/>
          </p:nvPr>
        </p:nvSpPr>
        <p:spPr>
          <a:xfrm>
            <a:off x="579713" y="361951"/>
            <a:ext cx="5850975" cy="517375"/>
          </a:xfrm>
        </p:spPr>
        <p:txBody>
          <a:bodyPr>
            <a:noAutofit/>
          </a:bodyPr>
          <a:lstStyle/>
          <a:p>
            <a:r>
              <a:rPr lang="en-US" altLang="en-US" sz="3600" b="1" dirty="0"/>
              <a:t>Sprint Planning</a:t>
            </a:r>
          </a:p>
        </p:txBody>
      </p:sp>
      <p:sp>
        <p:nvSpPr>
          <p:cNvPr id="3" name="Content Placeholder 2"/>
          <p:cNvSpPr>
            <a:spLocks noGrp="1"/>
          </p:cNvSpPr>
          <p:nvPr>
            <p:ph idx="1"/>
          </p:nvPr>
        </p:nvSpPr>
        <p:spPr>
          <a:xfrm>
            <a:off x="228600" y="1045769"/>
            <a:ext cx="6400800" cy="3995339"/>
          </a:xfrm>
        </p:spPr>
        <p:txBody>
          <a:bodyPr>
            <a:normAutofit/>
          </a:bodyPr>
          <a:lstStyle/>
          <a:p>
            <a:pPr marL="342903" indent="-285752">
              <a:lnSpc>
                <a:spcPct val="125000"/>
              </a:lnSpc>
              <a:spcBef>
                <a:spcPts val="816"/>
              </a:spcBef>
              <a:spcAft>
                <a:spcPts val="816"/>
              </a:spcAft>
              <a:buSzPct val="167000"/>
              <a:buFontTx/>
              <a:buChar char="•"/>
              <a:defRPr/>
            </a:pPr>
            <a:r>
              <a:rPr lang="en-US" sz="2800" dirty="0">
                <a:cs typeface="Arial" pitchFamily="34" charset="0"/>
              </a:rPr>
              <a:t>Goal is to produce Sprint Backlog </a:t>
            </a:r>
          </a:p>
          <a:p>
            <a:pPr marL="342903" indent="-285752">
              <a:lnSpc>
                <a:spcPct val="125000"/>
              </a:lnSpc>
              <a:spcBef>
                <a:spcPts val="816"/>
              </a:spcBef>
              <a:spcAft>
                <a:spcPts val="816"/>
              </a:spcAft>
              <a:buSzPct val="167000"/>
              <a:buFontTx/>
              <a:buChar char="•"/>
              <a:defRPr/>
            </a:pPr>
            <a:r>
              <a:rPr lang="en-US" sz="2800" dirty="0">
                <a:cs typeface="Arial" pitchFamily="34" charset="0"/>
              </a:rPr>
              <a:t>Product owner works with the Team to negotiate what Backlog Items </a:t>
            </a:r>
          </a:p>
          <a:p>
            <a:pPr marL="342903" indent="-285752">
              <a:lnSpc>
                <a:spcPct val="125000"/>
              </a:lnSpc>
              <a:spcBef>
                <a:spcPts val="816"/>
              </a:spcBef>
              <a:spcAft>
                <a:spcPts val="816"/>
              </a:spcAft>
              <a:buSzPct val="167000"/>
              <a:buFontTx/>
              <a:buChar char="•"/>
              <a:defRPr/>
            </a:pPr>
            <a:r>
              <a:rPr lang="en-US" sz="2800" dirty="0">
                <a:cs typeface="Arial" pitchFamily="34" charset="0"/>
              </a:rPr>
              <a:t>Scrum Master ensures Team agrees to realistic goals</a:t>
            </a:r>
          </a:p>
          <a:p>
            <a:pPr>
              <a:lnSpc>
                <a:spcPct val="125000"/>
              </a:lnSpc>
              <a:spcBef>
                <a:spcPts val="816"/>
              </a:spcBef>
              <a:spcAft>
                <a:spcPts val="816"/>
              </a:spcAft>
              <a:defRPr/>
            </a:pPr>
            <a:endParaRPr 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49</a:t>
            </a:fld>
            <a:endParaRPr lang="en-US"/>
          </a:p>
        </p:txBody>
      </p:sp>
    </p:spTree>
    <p:extLst>
      <p:ext uri="{BB962C8B-B14F-4D97-AF65-F5344CB8AC3E}">
        <p14:creationId xmlns="" xmlns:p14="http://schemas.microsoft.com/office/powerpoint/2010/main" val="1342495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idx="4294967295"/>
          </p:nvPr>
        </p:nvSpPr>
        <p:spPr>
          <a:xfrm>
            <a:off x="457200" y="100472"/>
            <a:ext cx="5850974" cy="601624"/>
          </a:xfrm>
        </p:spPr>
        <p:txBody>
          <a:bodyPr>
            <a:noAutofit/>
          </a:bodyPr>
          <a:lstStyle/>
          <a:p>
            <a:pPr eaLnBrk="1"/>
            <a:r>
              <a:rPr lang="en-US" altLang="en-US" sz="3200" b="1" dirty="0"/>
              <a:t>Agile Methodologies</a:t>
            </a:r>
          </a:p>
        </p:txBody>
      </p:sp>
      <p:sp>
        <p:nvSpPr>
          <p:cNvPr id="279555" name="Content Placeholder 2"/>
          <p:cNvSpPr>
            <a:spLocks noGrp="1"/>
          </p:cNvSpPr>
          <p:nvPr>
            <p:ph idx="4294967295"/>
          </p:nvPr>
        </p:nvSpPr>
        <p:spPr>
          <a:xfrm>
            <a:off x="381000" y="742950"/>
            <a:ext cx="5850974" cy="3381835"/>
          </a:xfrm>
        </p:spPr>
        <p:txBody>
          <a:bodyPr>
            <a:noAutofit/>
          </a:bodyPr>
          <a:lstStyle/>
          <a:p>
            <a:pPr>
              <a:lnSpc>
                <a:spcPct val="125000"/>
              </a:lnSpc>
              <a:spcBef>
                <a:spcPct val="15000"/>
              </a:spcBef>
              <a:spcAft>
                <a:spcPts val="204"/>
              </a:spcAft>
            </a:pPr>
            <a:r>
              <a:rPr lang="en-US" altLang="en-US" dirty="0"/>
              <a:t>XP</a:t>
            </a:r>
          </a:p>
          <a:p>
            <a:pPr>
              <a:lnSpc>
                <a:spcPct val="125000"/>
              </a:lnSpc>
              <a:spcBef>
                <a:spcPct val="15000"/>
              </a:spcBef>
              <a:spcAft>
                <a:spcPts val="204"/>
              </a:spcAft>
            </a:pPr>
            <a:r>
              <a:rPr lang="en-US" altLang="en-US" dirty="0"/>
              <a:t>Scrum</a:t>
            </a:r>
          </a:p>
          <a:p>
            <a:pPr>
              <a:lnSpc>
                <a:spcPct val="125000"/>
              </a:lnSpc>
              <a:spcBef>
                <a:spcPct val="15000"/>
              </a:spcBef>
              <a:spcAft>
                <a:spcPts val="204"/>
              </a:spcAft>
            </a:pPr>
            <a:r>
              <a:rPr lang="en-US" altLang="en-US" dirty="0"/>
              <a:t>Unified process</a:t>
            </a:r>
          </a:p>
          <a:p>
            <a:pPr>
              <a:lnSpc>
                <a:spcPct val="125000"/>
              </a:lnSpc>
              <a:spcBef>
                <a:spcPct val="15000"/>
              </a:spcBef>
              <a:spcAft>
                <a:spcPts val="204"/>
              </a:spcAft>
            </a:pPr>
            <a:r>
              <a:rPr lang="en-US" altLang="en-US" dirty="0"/>
              <a:t>Crystal</a:t>
            </a:r>
          </a:p>
          <a:p>
            <a:pPr>
              <a:lnSpc>
                <a:spcPct val="125000"/>
              </a:lnSpc>
              <a:spcBef>
                <a:spcPct val="15000"/>
              </a:spcBef>
              <a:spcAft>
                <a:spcPts val="204"/>
              </a:spcAft>
            </a:pPr>
            <a:r>
              <a:rPr lang="en-US" altLang="en-US" dirty="0"/>
              <a:t>DSDM</a:t>
            </a:r>
          </a:p>
          <a:p>
            <a:pPr>
              <a:lnSpc>
                <a:spcPct val="125000"/>
              </a:lnSpc>
              <a:spcBef>
                <a:spcPct val="15000"/>
              </a:spcBef>
              <a:spcAft>
                <a:spcPts val="204"/>
              </a:spcAft>
            </a:pPr>
            <a:r>
              <a:rPr lang="en-US" altLang="en-US" dirty="0"/>
              <a:t>Lean</a:t>
            </a:r>
          </a:p>
        </p:txBody>
      </p:sp>
      <p:sp>
        <p:nvSpPr>
          <p:cNvPr id="2" name="Slide Number Placeholder 1"/>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xmlns="" val="17199977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2590800" y="57150"/>
            <a:ext cx="3412575" cy="933219"/>
          </a:xfrm>
          <a:solidFill>
            <a:srgbClr val="FFFF00"/>
          </a:solidFill>
        </p:spPr>
        <p:txBody>
          <a:bodyPr>
            <a:normAutofit/>
          </a:bodyPr>
          <a:lstStyle/>
          <a:p>
            <a:pPr eaLnBrk="1" hangingPunct="1"/>
            <a:r>
              <a:rPr lang="en-US" altLang="en-US" sz="4000" b="1" dirty="0"/>
              <a:t>Daily Scrum</a:t>
            </a:r>
          </a:p>
        </p:txBody>
      </p:sp>
      <p:sp>
        <p:nvSpPr>
          <p:cNvPr id="349187" name="Rectangle 3"/>
          <p:cNvSpPr>
            <a:spLocks noGrp="1" noChangeArrowheads="1"/>
          </p:cNvSpPr>
          <p:nvPr>
            <p:ph type="body" idx="1"/>
          </p:nvPr>
        </p:nvSpPr>
        <p:spPr>
          <a:xfrm>
            <a:off x="152400" y="438150"/>
            <a:ext cx="8839200" cy="3839803"/>
          </a:xfrm>
        </p:spPr>
        <p:txBody>
          <a:bodyPr>
            <a:noAutofit/>
          </a:bodyPr>
          <a:lstStyle/>
          <a:p>
            <a:pPr>
              <a:lnSpc>
                <a:spcPct val="110000"/>
              </a:lnSpc>
              <a:spcBef>
                <a:spcPts val="0"/>
              </a:spcBef>
              <a:spcAft>
                <a:spcPts val="600"/>
              </a:spcAft>
            </a:pPr>
            <a:r>
              <a:rPr lang="en-US" altLang="en-US" sz="2800" dirty="0"/>
              <a:t>Daily</a:t>
            </a:r>
          </a:p>
          <a:p>
            <a:pPr>
              <a:lnSpc>
                <a:spcPct val="110000"/>
              </a:lnSpc>
              <a:spcBef>
                <a:spcPts val="0"/>
              </a:spcBef>
              <a:spcAft>
                <a:spcPts val="600"/>
              </a:spcAft>
            </a:pPr>
            <a:r>
              <a:rPr lang="en-US" altLang="en-US" sz="2800" dirty="0"/>
              <a:t>15-minutes</a:t>
            </a:r>
          </a:p>
          <a:p>
            <a:pPr>
              <a:lnSpc>
                <a:spcPct val="110000"/>
              </a:lnSpc>
              <a:spcBef>
                <a:spcPts val="0"/>
              </a:spcBef>
              <a:spcAft>
                <a:spcPts val="600"/>
              </a:spcAft>
            </a:pPr>
            <a:r>
              <a:rPr lang="en-US" altLang="en-US" sz="2800" dirty="0"/>
              <a:t>Stand-up meeting</a:t>
            </a:r>
          </a:p>
          <a:p>
            <a:pPr>
              <a:lnSpc>
                <a:spcPct val="110000"/>
              </a:lnSpc>
              <a:spcBef>
                <a:spcPts val="0"/>
              </a:spcBef>
              <a:spcAft>
                <a:spcPts val="600"/>
              </a:spcAft>
            </a:pPr>
            <a:r>
              <a:rPr lang="en-US" altLang="en-US" sz="2800" dirty="0"/>
              <a:t>Not for problem solving</a:t>
            </a:r>
          </a:p>
          <a:p>
            <a:pPr>
              <a:lnSpc>
                <a:spcPct val="110000"/>
              </a:lnSpc>
              <a:spcBef>
                <a:spcPts val="0"/>
              </a:spcBef>
              <a:spcAft>
                <a:spcPts val="600"/>
              </a:spcAft>
            </a:pPr>
            <a:r>
              <a:rPr lang="en-US" altLang="en-US" b="0" dirty="0" smtClean="0"/>
              <a:t>Three questions:</a:t>
            </a:r>
          </a:p>
          <a:p>
            <a:pPr lvl="1">
              <a:lnSpc>
                <a:spcPct val="110000"/>
              </a:lnSpc>
              <a:spcBef>
                <a:spcPts val="0"/>
              </a:spcBef>
              <a:spcAft>
                <a:spcPts val="600"/>
              </a:spcAft>
              <a:buFont typeface="Wingdings" panose="05000000000000000000" pitchFamily="2" charset="2"/>
              <a:buAutoNum type="arabicPeriod"/>
            </a:pPr>
            <a:r>
              <a:rPr lang="en-US" altLang="en-US" sz="2400" dirty="0"/>
              <a:t>What did you do yesterday</a:t>
            </a:r>
          </a:p>
          <a:p>
            <a:pPr lvl="1">
              <a:lnSpc>
                <a:spcPct val="110000"/>
              </a:lnSpc>
              <a:spcBef>
                <a:spcPts val="0"/>
              </a:spcBef>
              <a:spcAft>
                <a:spcPts val="600"/>
              </a:spcAft>
              <a:buFont typeface="Wingdings" panose="05000000000000000000" pitchFamily="2" charset="2"/>
              <a:buAutoNum type="arabicPeriod"/>
            </a:pPr>
            <a:r>
              <a:rPr lang="en-US" altLang="en-US" sz="2400" dirty="0"/>
              <a:t>What will you do today?</a:t>
            </a:r>
          </a:p>
          <a:p>
            <a:pPr lvl="1">
              <a:lnSpc>
                <a:spcPct val="110000"/>
              </a:lnSpc>
              <a:spcBef>
                <a:spcPts val="0"/>
              </a:spcBef>
              <a:spcAft>
                <a:spcPts val="600"/>
              </a:spcAft>
              <a:buFont typeface="Wingdings" panose="05000000000000000000" pitchFamily="2" charset="2"/>
              <a:buAutoNum type="arabicPeriod"/>
            </a:pPr>
            <a:r>
              <a:rPr lang="en-US" altLang="en-US" sz="2400" dirty="0"/>
              <a:t>What obstacles are in your way?</a:t>
            </a:r>
          </a:p>
          <a:p>
            <a:pPr>
              <a:lnSpc>
                <a:spcPct val="110000"/>
              </a:lnSpc>
              <a:spcBef>
                <a:spcPts val="0"/>
              </a:spcBef>
              <a:spcAft>
                <a:spcPts val="600"/>
              </a:spcAft>
              <a:buNone/>
            </a:pPr>
            <a:endParaRPr lang="en-US"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50</a:t>
            </a:fld>
            <a:endParaRPr lang="en-US"/>
          </a:p>
        </p:txBody>
      </p:sp>
    </p:spTree>
    <p:extLst>
      <p:ext uri="{BB962C8B-B14F-4D97-AF65-F5344CB8AC3E}">
        <p14:creationId xmlns="" xmlns:p14="http://schemas.microsoft.com/office/powerpoint/2010/main" val="150363310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740825" y="0"/>
            <a:ext cx="2117175" cy="933219"/>
          </a:xfrm>
          <a:solidFill>
            <a:srgbClr val="FFFF00"/>
          </a:solidFill>
        </p:spPr>
        <p:txBody>
          <a:bodyPr/>
          <a:lstStyle/>
          <a:p>
            <a:pPr eaLnBrk="1" hangingPunct="1"/>
            <a:r>
              <a:rPr lang="en-US" altLang="en-US" sz="2722" b="1" dirty="0"/>
              <a:t>Daily Scrum</a:t>
            </a:r>
          </a:p>
        </p:txBody>
      </p:sp>
      <p:sp>
        <p:nvSpPr>
          <p:cNvPr id="350211" name="Rectangle 3"/>
          <p:cNvSpPr>
            <a:spLocks noGrp="1" noChangeArrowheads="1"/>
          </p:cNvSpPr>
          <p:nvPr>
            <p:ph type="body" idx="1"/>
          </p:nvPr>
        </p:nvSpPr>
        <p:spPr>
          <a:xfrm>
            <a:off x="0" y="590550"/>
            <a:ext cx="6858000" cy="4303172"/>
          </a:xfrm>
        </p:spPr>
        <p:txBody>
          <a:bodyPr>
            <a:normAutofit fontScale="92500" lnSpcReduction="10000"/>
          </a:bodyPr>
          <a:lstStyle/>
          <a:p>
            <a:pPr>
              <a:lnSpc>
                <a:spcPct val="125000"/>
              </a:lnSpc>
              <a:spcBef>
                <a:spcPts val="816"/>
              </a:spcBef>
              <a:spcAft>
                <a:spcPts val="1225"/>
              </a:spcAft>
            </a:pPr>
            <a:r>
              <a:rPr lang="en-US" altLang="en-US" sz="2449" dirty="0"/>
              <a:t>Is NOT a problem solving session</a:t>
            </a:r>
          </a:p>
          <a:p>
            <a:pPr>
              <a:lnSpc>
                <a:spcPct val="125000"/>
              </a:lnSpc>
              <a:spcBef>
                <a:spcPts val="816"/>
              </a:spcBef>
              <a:spcAft>
                <a:spcPts val="1225"/>
              </a:spcAft>
            </a:pPr>
            <a:r>
              <a:rPr lang="en-US" altLang="en-US" sz="2449" dirty="0"/>
              <a:t>Is NOT a way to collect information about WHO is behind the schedule</a:t>
            </a:r>
          </a:p>
          <a:p>
            <a:pPr>
              <a:lnSpc>
                <a:spcPct val="125000"/>
              </a:lnSpc>
              <a:spcBef>
                <a:spcPts val="816"/>
              </a:spcBef>
              <a:spcAft>
                <a:spcPts val="1225"/>
              </a:spcAft>
            </a:pPr>
            <a:r>
              <a:rPr lang="en-US" altLang="en-US" sz="2449" dirty="0"/>
              <a:t>Is a meeting in which team members review what is done and make informal commitments to each other and to the Scrum Master</a:t>
            </a:r>
          </a:p>
          <a:p>
            <a:pPr>
              <a:lnSpc>
                <a:spcPct val="125000"/>
              </a:lnSpc>
              <a:spcBef>
                <a:spcPts val="816"/>
              </a:spcBef>
              <a:spcAft>
                <a:spcPts val="1225"/>
              </a:spcAft>
            </a:pPr>
            <a:r>
              <a:rPr lang="en-US" altLang="en-US" sz="2449" dirty="0"/>
              <a:t>Is a good way for a Scrum Master to track the progress of the Team</a:t>
            </a:r>
            <a:endParaRPr lang="ru-RU" altLang="en-US" sz="2449" dirty="0"/>
          </a:p>
          <a:p>
            <a:pPr>
              <a:lnSpc>
                <a:spcPct val="125000"/>
              </a:lnSpc>
              <a:spcBef>
                <a:spcPts val="816"/>
              </a:spcBef>
              <a:spcAft>
                <a:spcPts val="1225"/>
              </a:spcAft>
              <a:buNone/>
            </a:pPr>
            <a:endParaRPr lang="en-US" altLang="en-US" sz="2449"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51</a:t>
            </a:fld>
            <a:endParaRPr lang="en-US"/>
          </a:p>
        </p:txBody>
      </p:sp>
    </p:spTree>
    <p:extLst>
      <p:ext uri="{BB962C8B-B14F-4D97-AF65-F5344CB8AC3E}">
        <p14:creationId xmlns="" xmlns:p14="http://schemas.microsoft.com/office/powerpoint/2010/main" val="50375883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3962400" y="1962150"/>
            <a:ext cx="2650574" cy="1066800"/>
          </a:xfrm>
          <a:solidFill>
            <a:srgbClr val="FFFF00"/>
          </a:solidFill>
        </p:spPr>
        <p:txBody>
          <a:bodyPr>
            <a:normAutofit/>
          </a:bodyPr>
          <a:lstStyle/>
          <a:p>
            <a:pPr eaLnBrk="1" hangingPunct="1"/>
            <a:r>
              <a:rPr lang="en-US" altLang="en-US" sz="2994" b="1" dirty="0"/>
              <a:t>Sprint Review Meeting</a:t>
            </a:r>
          </a:p>
        </p:txBody>
      </p:sp>
      <p:sp>
        <p:nvSpPr>
          <p:cNvPr id="352259" name="Rectangle 4"/>
          <p:cNvSpPr>
            <a:spLocks noGrp="1" noChangeArrowheads="1"/>
          </p:cNvSpPr>
          <p:nvPr>
            <p:ph type="body" sz="half" idx="1"/>
          </p:nvPr>
        </p:nvSpPr>
        <p:spPr>
          <a:xfrm>
            <a:off x="0" y="0"/>
            <a:ext cx="6858000" cy="3607579"/>
          </a:xfrm>
          <a:noFill/>
        </p:spPr>
        <p:txBody>
          <a:bodyPr>
            <a:noAutofit/>
          </a:bodyPr>
          <a:lstStyle/>
          <a:p>
            <a:pPr>
              <a:lnSpc>
                <a:spcPct val="110000"/>
              </a:lnSpc>
              <a:spcBef>
                <a:spcPts val="0"/>
              </a:spcBef>
              <a:spcAft>
                <a:spcPts val="408"/>
              </a:spcAft>
            </a:pPr>
            <a:r>
              <a:rPr lang="en-US" altLang="en-US" sz="2800" dirty="0"/>
              <a:t>Team presents what it accomplished during the sprint</a:t>
            </a:r>
          </a:p>
          <a:p>
            <a:pPr>
              <a:lnSpc>
                <a:spcPct val="110000"/>
              </a:lnSpc>
              <a:spcBef>
                <a:spcPts val="0"/>
              </a:spcBef>
              <a:spcAft>
                <a:spcPts val="408"/>
              </a:spcAft>
            </a:pPr>
            <a:r>
              <a:rPr lang="en-US" altLang="en-US" sz="2800" dirty="0"/>
              <a:t>Typically takes the form of a demo of new features </a:t>
            </a:r>
          </a:p>
          <a:p>
            <a:pPr>
              <a:lnSpc>
                <a:spcPct val="110000"/>
              </a:lnSpc>
              <a:spcBef>
                <a:spcPts val="0"/>
              </a:spcBef>
              <a:spcAft>
                <a:spcPts val="408"/>
              </a:spcAft>
            </a:pPr>
            <a:r>
              <a:rPr lang="en-US" altLang="en-US" sz="2800" dirty="0"/>
              <a:t>Informal</a:t>
            </a:r>
          </a:p>
          <a:p>
            <a:pPr lvl="1">
              <a:lnSpc>
                <a:spcPct val="110000"/>
              </a:lnSpc>
              <a:spcBef>
                <a:spcPts val="0"/>
              </a:spcBef>
              <a:spcAft>
                <a:spcPts val="408"/>
              </a:spcAft>
            </a:pPr>
            <a:r>
              <a:rPr lang="en-US" altLang="en-US" sz="2000" dirty="0"/>
              <a:t>2-hour prep time rule</a:t>
            </a:r>
          </a:p>
          <a:p>
            <a:pPr>
              <a:lnSpc>
                <a:spcPct val="110000"/>
              </a:lnSpc>
              <a:spcBef>
                <a:spcPts val="0"/>
              </a:spcBef>
              <a:spcAft>
                <a:spcPts val="408"/>
              </a:spcAft>
            </a:pPr>
            <a:r>
              <a:rPr lang="en-US" altLang="en-US" sz="2800" dirty="0"/>
              <a:t>Participants</a:t>
            </a:r>
          </a:p>
          <a:p>
            <a:pPr lvl="1">
              <a:lnSpc>
                <a:spcPct val="110000"/>
              </a:lnSpc>
              <a:spcBef>
                <a:spcPts val="0"/>
              </a:spcBef>
              <a:spcAft>
                <a:spcPts val="408"/>
              </a:spcAft>
            </a:pPr>
            <a:r>
              <a:rPr lang="en-US" altLang="en-US" sz="2000" dirty="0"/>
              <a:t>Customers</a:t>
            </a:r>
          </a:p>
          <a:p>
            <a:pPr lvl="1">
              <a:lnSpc>
                <a:spcPct val="110000"/>
              </a:lnSpc>
              <a:spcBef>
                <a:spcPts val="0"/>
              </a:spcBef>
              <a:spcAft>
                <a:spcPts val="408"/>
              </a:spcAft>
            </a:pPr>
            <a:r>
              <a:rPr lang="en-US" altLang="en-US" sz="2000" dirty="0"/>
              <a:t>Management</a:t>
            </a:r>
          </a:p>
          <a:p>
            <a:pPr lvl="1">
              <a:lnSpc>
                <a:spcPct val="110000"/>
              </a:lnSpc>
              <a:spcBef>
                <a:spcPts val="0"/>
              </a:spcBef>
              <a:spcAft>
                <a:spcPts val="408"/>
              </a:spcAft>
            </a:pPr>
            <a:r>
              <a:rPr lang="en-US" altLang="en-US" sz="2000" dirty="0"/>
              <a:t>Product Owner</a:t>
            </a:r>
          </a:p>
          <a:p>
            <a:pPr lvl="1">
              <a:lnSpc>
                <a:spcPct val="110000"/>
              </a:lnSpc>
              <a:spcBef>
                <a:spcPts val="0"/>
              </a:spcBef>
              <a:spcAft>
                <a:spcPts val="408"/>
              </a:spcAft>
            </a:pPr>
            <a:r>
              <a:rPr lang="en-US" altLang="en-US" sz="2000" dirty="0"/>
              <a:t>Other team members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52</a:t>
            </a:fld>
            <a:endParaRPr lang="en-US"/>
          </a:p>
        </p:txBody>
      </p:sp>
    </p:spTree>
    <p:extLst>
      <p:ext uri="{BB962C8B-B14F-4D97-AF65-F5344CB8AC3E}">
        <p14:creationId xmlns="" xmlns:p14="http://schemas.microsoft.com/office/powerpoint/2010/main" val="158255539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457200" y="0"/>
            <a:ext cx="5850975" cy="725837"/>
          </a:xfrm>
        </p:spPr>
        <p:txBody>
          <a:bodyPr>
            <a:normAutofit/>
          </a:bodyPr>
          <a:lstStyle/>
          <a:p>
            <a:pPr eaLnBrk="1" hangingPunct="1"/>
            <a:r>
              <a:rPr lang="en-US" altLang="en-US" sz="3200" b="1" dirty="0"/>
              <a:t>Product Backlog</a:t>
            </a:r>
          </a:p>
        </p:txBody>
      </p:sp>
      <p:sp>
        <p:nvSpPr>
          <p:cNvPr id="353283" name="Rectangle 3"/>
          <p:cNvSpPr>
            <a:spLocks noGrp="1" noChangeArrowheads="1"/>
          </p:cNvSpPr>
          <p:nvPr>
            <p:ph type="body" idx="1"/>
          </p:nvPr>
        </p:nvSpPr>
        <p:spPr>
          <a:xfrm>
            <a:off x="0" y="590550"/>
            <a:ext cx="6858000" cy="3787957"/>
          </a:xfrm>
        </p:spPr>
        <p:txBody>
          <a:bodyPr>
            <a:noAutofit/>
          </a:bodyPr>
          <a:lstStyle/>
          <a:p>
            <a:pPr>
              <a:lnSpc>
                <a:spcPct val="130000"/>
              </a:lnSpc>
              <a:spcBef>
                <a:spcPts val="816"/>
              </a:spcBef>
              <a:spcAft>
                <a:spcPts val="816"/>
              </a:spcAft>
            </a:pPr>
            <a:r>
              <a:rPr lang="en-US" altLang="en-US" sz="2400" dirty="0"/>
              <a:t>A list of all desired work on the project</a:t>
            </a:r>
          </a:p>
          <a:p>
            <a:pPr lvl="1">
              <a:lnSpc>
                <a:spcPct val="130000"/>
              </a:lnSpc>
              <a:spcBef>
                <a:spcPts val="816"/>
              </a:spcBef>
              <a:spcAft>
                <a:spcPts val="816"/>
              </a:spcAft>
            </a:pPr>
            <a:r>
              <a:rPr lang="en-US" altLang="en-US" sz="2400" dirty="0"/>
              <a:t>Usually a combination of </a:t>
            </a:r>
          </a:p>
          <a:p>
            <a:pPr lvl="2">
              <a:lnSpc>
                <a:spcPct val="130000"/>
              </a:lnSpc>
              <a:spcBef>
                <a:spcPts val="816"/>
              </a:spcBef>
              <a:spcAft>
                <a:spcPts val="816"/>
              </a:spcAft>
            </a:pPr>
            <a:r>
              <a:rPr lang="en-US" altLang="en-US" sz="2000" dirty="0"/>
              <a:t>story-based work (“let user search and replace”)</a:t>
            </a:r>
          </a:p>
          <a:p>
            <a:pPr lvl="2">
              <a:lnSpc>
                <a:spcPct val="130000"/>
              </a:lnSpc>
              <a:spcBef>
                <a:spcPts val="816"/>
              </a:spcBef>
              <a:spcAft>
                <a:spcPts val="816"/>
              </a:spcAft>
            </a:pPr>
            <a:r>
              <a:rPr lang="en-US" altLang="en-US" sz="2000" dirty="0"/>
              <a:t>task-based work (“improve exception handling”)</a:t>
            </a:r>
          </a:p>
          <a:p>
            <a:pPr>
              <a:lnSpc>
                <a:spcPct val="130000"/>
              </a:lnSpc>
              <a:spcBef>
                <a:spcPts val="816"/>
              </a:spcBef>
              <a:spcAft>
                <a:spcPts val="816"/>
              </a:spcAft>
            </a:pPr>
            <a:r>
              <a:rPr lang="en-US" altLang="en-US" sz="2400" dirty="0"/>
              <a:t>List is prioritized by the Product Owner</a:t>
            </a:r>
          </a:p>
          <a:p>
            <a:pPr lvl="1">
              <a:lnSpc>
                <a:spcPct val="130000"/>
              </a:lnSpc>
              <a:spcBef>
                <a:spcPts val="816"/>
              </a:spcBef>
              <a:spcAft>
                <a:spcPts val="816"/>
              </a:spcAft>
            </a:pPr>
            <a:r>
              <a:rPr lang="en-US" altLang="en-US" sz="2400" dirty="0"/>
              <a:t>Typically a Product Manager, Marketing, Internal Customer, etc.</a:t>
            </a:r>
          </a:p>
          <a:p>
            <a:pPr>
              <a:lnSpc>
                <a:spcPct val="130000"/>
              </a:lnSpc>
              <a:spcBef>
                <a:spcPts val="816"/>
              </a:spcBef>
              <a:spcAft>
                <a:spcPts val="816"/>
              </a:spcAft>
              <a:buNone/>
            </a:pPr>
            <a:endParaRPr lang="en-US"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53</a:t>
            </a:fld>
            <a:endParaRPr lang="en-US"/>
          </a:p>
        </p:txBody>
      </p:sp>
    </p:spTree>
    <p:extLst>
      <p:ext uri="{BB962C8B-B14F-4D97-AF65-F5344CB8AC3E}">
        <p14:creationId xmlns="" xmlns:p14="http://schemas.microsoft.com/office/powerpoint/2010/main" val="377710896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465413" y="1"/>
            <a:ext cx="5850975" cy="933219"/>
          </a:xfrm>
        </p:spPr>
        <p:txBody>
          <a:bodyPr/>
          <a:lstStyle/>
          <a:p>
            <a:pPr eaLnBrk="1" hangingPunct="1"/>
            <a:r>
              <a:rPr lang="en-US" altLang="en-US" sz="2994" b="1" dirty="0"/>
              <a:t>Product Backlog</a:t>
            </a:r>
          </a:p>
        </p:txBody>
      </p:sp>
      <p:sp>
        <p:nvSpPr>
          <p:cNvPr id="354307" name="Rectangle 3"/>
          <p:cNvSpPr>
            <a:spLocks noGrp="1" noChangeArrowheads="1"/>
          </p:cNvSpPr>
          <p:nvPr>
            <p:ph type="body" idx="1"/>
          </p:nvPr>
        </p:nvSpPr>
        <p:spPr>
          <a:xfrm>
            <a:off x="0" y="895350"/>
            <a:ext cx="6858000" cy="3787958"/>
          </a:xfrm>
        </p:spPr>
        <p:txBody>
          <a:bodyPr>
            <a:normAutofit/>
          </a:bodyPr>
          <a:lstStyle/>
          <a:p>
            <a:pPr>
              <a:lnSpc>
                <a:spcPct val="135000"/>
              </a:lnSpc>
              <a:spcBef>
                <a:spcPts val="1225"/>
              </a:spcBef>
              <a:spcAft>
                <a:spcPts val="1225"/>
              </a:spcAft>
            </a:pPr>
            <a:r>
              <a:rPr lang="en-US" altLang="en-US" sz="2722" dirty="0"/>
              <a:t>Requirements for a system, expressed as a prioritized list of Backlog Items</a:t>
            </a:r>
          </a:p>
          <a:p>
            <a:pPr lvl="1">
              <a:lnSpc>
                <a:spcPct val="135000"/>
              </a:lnSpc>
              <a:spcBef>
                <a:spcPts val="1225"/>
              </a:spcBef>
              <a:spcAft>
                <a:spcPts val="1225"/>
              </a:spcAft>
            </a:pPr>
            <a:r>
              <a:rPr lang="en-US" altLang="en-US" sz="2449" b="1" dirty="0">
                <a:solidFill>
                  <a:srgbClr val="0000FF"/>
                </a:solidFill>
              </a:rPr>
              <a:t>Managed and owned by Product Owner</a:t>
            </a:r>
          </a:p>
          <a:p>
            <a:pPr lvl="1">
              <a:lnSpc>
                <a:spcPct val="135000"/>
              </a:lnSpc>
              <a:spcBef>
                <a:spcPts val="1225"/>
              </a:spcBef>
              <a:spcAft>
                <a:spcPts val="1225"/>
              </a:spcAft>
            </a:pPr>
            <a:r>
              <a:rPr lang="en-US" altLang="en-US" sz="2449" b="1" dirty="0">
                <a:solidFill>
                  <a:srgbClr val="0000FF"/>
                </a:solidFill>
              </a:rPr>
              <a:t>Spreadsheet (typically)</a:t>
            </a:r>
          </a:p>
          <a:p>
            <a:pPr>
              <a:lnSpc>
                <a:spcPct val="135000"/>
              </a:lnSpc>
              <a:spcBef>
                <a:spcPts val="1225"/>
              </a:spcBef>
              <a:spcAft>
                <a:spcPts val="1225"/>
              </a:spcAft>
              <a:buNone/>
            </a:pPr>
            <a:endParaRPr lang="en-US"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54</a:t>
            </a:fld>
            <a:endParaRPr lang="en-US"/>
          </a:p>
        </p:txBody>
      </p:sp>
    </p:spTree>
    <p:extLst>
      <p:ext uri="{BB962C8B-B14F-4D97-AF65-F5344CB8AC3E}">
        <p14:creationId xmlns="" xmlns:p14="http://schemas.microsoft.com/office/powerpoint/2010/main" val="80513575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838200" y="-247650"/>
            <a:ext cx="5791200" cy="1219200"/>
          </a:xfrm>
          <a:noFill/>
        </p:spPr>
        <p:txBody>
          <a:bodyPr>
            <a:normAutofit/>
          </a:bodyPr>
          <a:lstStyle/>
          <a:p>
            <a:pPr eaLnBrk="1" hangingPunct="1"/>
            <a:r>
              <a:rPr lang="en-US" altLang="en-US" sz="2994" b="1" dirty="0"/>
              <a:t>Sample Product Backlog</a:t>
            </a:r>
          </a:p>
        </p:txBody>
      </p:sp>
      <p:pic>
        <p:nvPicPr>
          <p:cNvPr id="35533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742950"/>
            <a:ext cx="5753732" cy="41260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F815AC96-4A5A-4699-9DBD-ACAB251D8CBA}" type="slidenum">
              <a:rPr lang="en-US" smtClean="0"/>
              <a:pPr/>
              <a:t>55</a:t>
            </a:fld>
            <a:endParaRPr lang="en-US"/>
          </a:p>
        </p:txBody>
      </p:sp>
    </p:spTree>
    <p:extLst>
      <p:ext uri="{BB962C8B-B14F-4D97-AF65-F5344CB8AC3E}">
        <p14:creationId xmlns="" xmlns:p14="http://schemas.microsoft.com/office/powerpoint/2010/main" val="337171120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57200" y="0"/>
            <a:ext cx="5850974" cy="933218"/>
          </a:xfrm>
        </p:spPr>
        <p:txBody>
          <a:bodyPr>
            <a:normAutofit/>
          </a:bodyPr>
          <a:lstStyle/>
          <a:p>
            <a:pPr eaLnBrk="1" hangingPunct="1"/>
            <a:r>
              <a:rPr lang="en-US" altLang="en-US" sz="3600" b="1" dirty="0"/>
              <a:t>Sprint Backlog</a:t>
            </a:r>
          </a:p>
        </p:txBody>
      </p:sp>
      <p:sp>
        <p:nvSpPr>
          <p:cNvPr id="356355" name="Rectangle 3"/>
          <p:cNvSpPr>
            <a:spLocks noGrp="1" noChangeArrowheads="1"/>
          </p:cNvSpPr>
          <p:nvPr>
            <p:ph type="body" idx="1"/>
          </p:nvPr>
        </p:nvSpPr>
        <p:spPr>
          <a:xfrm>
            <a:off x="228600" y="895350"/>
            <a:ext cx="6400800" cy="3528730"/>
          </a:xfrm>
        </p:spPr>
        <p:txBody>
          <a:bodyPr>
            <a:noAutofit/>
          </a:bodyPr>
          <a:lstStyle/>
          <a:p>
            <a:pPr>
              <a:lnSpc>
                <a:spcPct val="135000"/>
              </a:lnSpc>
              <a:spcBef>
                <a:spcPts val="1225"/>
              </a:spcBef>
              <a:spcAft>
                <a:spcPts val="816"/>
              </a:spcAft>
            </a:pPr>
            <a:r>
              <a:rPr lang="en-US" altLang="en-US" sz="2800" dirty="0"/>
              <a:t>A subset of Product Backlog Items, which define the work for a Sprint</a:t>
            </a:r>
          </a:p>
          <a:p>
            <a:pPr lvl="1">
              <a:lnSpc>
                <a:spcPct val="135000"/>
              </a:lnSpc>
              <a:spcBef>
                <a:spcPts val="1225"/>
              </a:spcBef>
              <a:spcAft>
                <a:spcPts val="816"/>
              </a:spcAft>
            </a:pPr>
            <a:r>
              <a:rPr lang="en-US" altLang="en-US" b="1" dirty="0">
                <a:solidFill>
                  <a:srgbClr val="0000FF"/>
                </a:solidFill>
              </a:rPr>
              <a:t>Created  by Team members</a:t>
            </a:r>
          </a:p>
          <a:p>
            <a:pPr lvl="1">
              <a:lnSpc>
                <a:spcPct val="135000"/>
              </a:lnSpc>
              <a:spcBef>
                <a:spcPts val="1225"/>
              </a:spcBef>
              <a:spcAft>
                <a:spcPts val="816"/>
              </a:spcAft>
            </a:pPr>
            <a:r>
              <a:rPr lang="en-US" altLang="en-US" b="1" dirty="0">
                <a:solidFill>
                  <a:srgbClr val="0000FF"/>
                </a:solidFill>
              </a:rPr>
              <a:t>Each Item has it’s own status</a:t>
            </a:r>
          </a:p>
          <a:p>
            <a:pPr lvl="1">
              <a:lnSpc>
                <a:spcPct val="135000"/>
              </a:lnSpc>
              <a:spcBef>
                <a:spcPts val="1225"/>
              </a:spcBef>
              <a:spcAft>
                <a:spcPts val="816"/>
              </a:spcAft>
            </a:pPr>
            <a:r>
              <a:rPr lang="en-US" altLang="en-US" b="1" dirty="0">
                <a:solidFill>
                  <a:srgbClr val="0000FF"/>
                </a:solidFill>
              </a:rPr>
              <a:t>Updated  daily</a:t>
            </a:r>
          </a:p>
          <a:p>
            <a:pPr>
              <a:lnSpc>
                <a:spcPct val="135000"/>
              </a:lnSpc>
              <a:spcBef>
                <a:spcPts val="1225"/>
              </a:spcBef>
              <a:spcAft>
                <a:spcPts val="816"/>
              </a:spcAft>
              <a:buNone/>
            </a:pPr>
            <a:endParaRPr lang="en-US" altLang="en-US" sz="2800" dirty="0"/>
          </a:p>
          <a:p>
            <a:pPr>
              <a:lnSpc>
                <a:spcPct val="135000"/>
              </a:lnSpc>
              <a:spcBef>
                <a:spcPts val="1225"/>
              </a:spcBef>
              <a:spcAft>
                <a:spcPts val="816"/>
              </a:spcAft>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56</a:t>
            </a:fld>
            <a:endParaRPr lang="en-US"/>
          </a:p>
        </p:txBody>
      </p:sp>
    </p:spTree>
    <p:extLst>
      <p:ext uri="{BB962C8B-B14F-4D97-AF65-F5344CB8AC3E}">
        <p14:creationId xmlns="" xmlns:p14="http://schemas.microsoft.com/office/powerpoint/2010/main" val="394916379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95250"/>
            <a:ext cx="5850974" cy="933219"/>
          </a:xfrm>
        </p:spPr>
        <p:txBody>
          <a:bodyPr/>
          <a:lstStyle/>
          <a:p>
            <a:pPr eaLnBrk="1" hangingPunct="1"/>
            <a:r>
              <a:rPr lang="en-US" altLang="en-US" sz="2722" b="1" dirty="0"/>
              <a:t>Sprint Backlog during the Sprint</a:t>
            </a:r>
          </a:p>
        </p:txBody>
      </p:sp>
      <p:sp>
        <p:nvSpPr>
          <p:cNvPr id="357379" name="Rectangle 3"/>
          <p:cNvSpPr>
            <a:spLocks noGrp="1" noChangeArrowheads="1"/>
          </p:cNvSpPr>
          <p:nvPr>
            <p:ph type="body" idx="1"/>
          </p:nvPr>
        </p:nvSpPr>
        <p:spPr>
          <a:xfrm>
            <a:off x="0" y="742950"/>
            <a:ext cx="6858000" cy="3943494"/>
          </a:xfrm>
        </p:spPr>
        <p:txBody>
          <a:bodyPr>
            <a:noAutofit/>
          </a:bodyPr>
          <a:lstStyle/>
          <a:p>
            <a:pPr>
              <a:lnSpc>
                <a:spcPct val="120000"/>
              </a:lnSpc>
              <a:spcBef>
                <a:spcPts val="408"/>
              </a:spcBef>
              <a:spcAft>
                <a:spcPts val="816"/>
              </a:spcAft>
            </a:pPr>
            <a:r>
              <a:rPr lang="en-US" altLang="en-US" sz="2800" dirty="0"/>
              <a:t>Changes occur:</a:t>
            </a:r>
          </a:p>
          <a:p>
            <a:pPr lvl="1">
              <a:lnSpc>
                <a:spcPct val="120000"/>
              </a:lnSpc>
              <a:spcBef>
                <a:spcPts val="408"/>
              </a:spcBef>
              <a:spcAft>
                <a:spcPts val="816"/>
              </a:spcAft>
            </a:pPr>
            <a:r>
              <a:rPr lang="en-US" altLang="en-US" sz="2400" dirty="0"/>
              <a:t>Team adds new tasks whenever they need to in order to meet the Sprint Goal</a:t>
            </a:r>
          </a:p>
          <a:p>
            <a:pPr lvl="1">
              <a:lnSpc>
                <a:spcPct val="120000"/>
              </a:lnSpc>
              <a:spcBef>
                <a:spcPts val="408"/>
              </a:spcBef>
              <a:spcAft>
                <a:spcPts val="816"/>
              </a:spcAft>
            </a:pPr>
            <a:r>
              <a:rPr lang="en-US" altLang="en-US" sz="2400" dirty="0"/>
              <a:t>Team can remove unnecessary tasks</a:t>
            </a:r>
          </a:p>
          <a:p>
            <a:pPr lvl="1">
              <a:lnSpc>
                <a:spcPct val="120000"/>
              </a:lnSpc>
              <a:spcBef>
                <a:spcPts val="408"/>
              </a:spcBef>
              <a:spcAft>
                <a:spcPts val="816"/>
              </a:spcAft>
            </a:pPr>
            <a:r>
              <a:rPr lang="en-US" altLang="en-US" sz="2400" dirty="0"/>
              <a:t>But: Sprint Backlog can only be updated by the team</a:t>
            </a:r>
          </a:p>
          <a:p>
            <a:pPr>
              <a:lnSpc>
                <a:spcPct val="120000"/>
              </a:lnSpc>
              <a:spcBef>
                <a:spcPts val="408"/>
              </a:spcBef>
              <a:spcAft>
                <a:spcPts val="816"/>
              </a:spcAft>
            </a:pPr>
            <a:r>
              <a:rPr lang="en-US" altLang="en-US" sz="2800" dirty="0"/>
              <a:t>Estimates are updated whenever there’s new information</a:t>
            </a:r>
          </a:p>
          <a:p>
            <a:pPr>
              <a:lnSpc>
                <a:spcPct val="120000"/>
              </a:lnSpc>
              <a:spcBef>
                <a:spcPts val="408"/>
              </a:spcBef>
              <a:spcAft>
                <a:spcPts val="816"/>
              </a:spcAft>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57</a:t>
            </a:fld>
            <a:endParaRPr lang="en-US"/>
          </a:p>
        </p:txBody>
      </p:sp>
    </p:spTree>
    <p:extLst>
      <p:ext uri="{BB962C8B-B14F-4D97-AF65-F5344CB8AC3E}">
        <p14:creationId xmlns="" xmlns:p14="http://schemas.microsoft.com/office/powerpoint/2010/main" val="208256513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2"/>
          <p:cNvSpPr>
            <a:spLocks noGrp="1" noChangeArrowheads="1"/>
          </p:cNvSpPr>
          <p:nvPr>
            <p:ph type="title"/>
          </p:nvPr>
        </p:nvSpPr>
        <p:spPr>
          <a:xfrm>
            <a:off x="457200" y="-247650"/>
            <a:ext cx="5850974" cy="933219"/>
          </a:xfrm>
        </p:spPr>
        <p:txBody>
          <a:bodyPr>
            <a:normAutofit/>
          </a:bodyPr>
          <a:lstStyle/>
          <a:p>
            <a:pPr eaLnBrk="1" hangingPunct="1"/>
            <a:r>
              <a:rPr lang="en-US" altLang="en-US" sz="3600" b="1" dirty="0"/>
              <a:t>Burn down Charts</a:t>
            </a:r>
            <a:endParaRPr lang="ru-RU" altLang="en-US" sz="3600" b="1" dirty="0"/>
          </a:p>
        </p:txBody>
      </p:sp>
      <p:sp>
        <p:nvSpPr>
          <p:cNvPr id="359428" name="Rectangle 3"/>
          <p:cNvSpPr>
            <a:spLocks noGrp="1" noChangeArrowheads="1"/>
          </p:cNvSpPr>
          <p:nvPr>
            <p:ph type="body" idx="1"/>
          </p:nvPr>
        </p:nvSpPr>
        <p:spPr>
          <a:xfrm>
            <a:off x="0" y="666750"/>
            <a:ext cx="6858000" cy="3943494"/>
          </a:xfrm>
        </p:spPr>
        <p:txBody>
          <a:bodyPr>
            <a:normAutofit/>
          </a:bodyPr>
          <a:lstStyle/>
          <a:p>
            <a:pPr>
              <a:lnSpc>
                <a:spcPct val="120000"/>
              </a:lnSpc>
              <a:spcBef>
                <a:spcPts val="408"/>
              </a:spcBef>
              <a:spcAft>
                <a:spcPts val="816"/>
              </a:spcAft>
            </a:pPr>
            <a:r>
              <a:rPr lang="en-US" altLang="en-US" sz="2449" dirty="0"/>
              <a:t>Are used to represent “work done”.</a:t>
            </a:r>
          </a:p>
          <a:p>
            <a:pPr>
              <a:lnSpc>
                <a:spcPct val="120000"/>
              </a:lnSpc>
              <a:spcBef>
                <a:spcPts val="408"/>
              </a:spcBef>
              <a:spcAft>
                <a:spcPts val="816"/>
              </a:spcAft>
            </a:pPr>
            <a:r>
              <a:rPr lang="en-US" altLang="en-US" sz="2449" dirty="0"/>
              <a:t>Are remarkably simple but effective Information disseminators</a:t>
            </a:r>
          </a:p>
          <a:p>
            <a:pPr>
              <a:lnSpc>
                <a:spcPct val="120000"/>
              </a:lnSpc>
              <a:spcBef>
                <a:spcPts val="408"/>
              </a:spcBef>
              <a:spcAft>
                <a:spcPts val="816"/>
              </a:spcAft>
            </a:pPr>
            <a:r>
              <a:rPr lang="en-US" altLang="en-US" sz="2449" dirty="0"/>
              <a:t>3 Types:</a:t>
            </a:r>
          </a:p>
          <a:p>
            <a:pPr lvl="1">
              <a:lnSpc>
                <a:spcPct val="120000"/>
              </a:lnSpc>
              <a:spcBef>
                <a:spcPts val="408"/>
              </a:spcBef>
              <a:spcAft>
                <a:spcPts val="816"/>
              </a:spcAft>
            </a:pPr>
            <a:r>
              <a:rPr lang="en-US" altLang="en-US" sz="2177" b="1" dirty="0">
                <a:solidFill>
                  <a:srgbClr val="0000CC"/>
                </a:solidFill>
              </a:rPr>
              <a:t>Sprint Burn down Chart (progress of the Sprint)</a:t>
            </a:r>
          </a:p>
          <a:p>
            <a:pPr lvl="1">
              <a:lnSpc>
                <a:spcPct val="120000"/>
              </a:lnSpc>
              <a:spcBef>
                <a:spcPts val="408"/>
              </a:spcBef>
              <a:spcAft>
                <a:spcPts val="816"/>
              </a:spcAft>
            </a:pPr>
            <a:r>
              <a:rPr lang="en-US" altLang="en-US" sz="2177" b="1" dirty="0">
                <a:solidFill>
                  <a:srgbClr val="0000CC"/>
                </a:solidFill>
              </a:rPr>
              <a:t>Release Burn down Chart (progress of release)</a:t>
            </a:r>
          </a:p>
          <a:p>
            <a:pPr lvl="1">
              <a:lnSpc>
                <a:spcPct val="120000"/>
              </a:lnSpc>
              <a:spcBef>
                <a:spcPts val="408"/>
              </a:spcBef>
              <a:spcAft>
                <a:spcPts val="816"/>
              </a:spcAft>
            </a:pPr>
            <a:r>
              <a:rPr lang="en-US" altLang="en-US" sz="2177" b="1" dirty="0">
                <a:solidFill>
                  <a:srgbClr val="0000CC"/>
                </a:solidFill>
              </a:rPr>
              <a:t>Product Burn down chart (progress of the Product)</a:t>
            </a:r>
            <a:endParaRPr lang="ru-RU" altLang="en-US" sz="2177" b="1"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58</a:t>
            </a:fld>
            <a:endParaRPr lang="en-US"/>
          </a:p>
        </p:txBody>
      </p:sp>
    </p:spTree>
    <p:extLst>
      <p:ext uri="{BB962C8B-B14F-4D97-AF65-F5344CB8AC3E}">
        <p14:creationId xmlns="" xmlns:p14="http://schemas.microsoft.com/office/powerpoint/2010/main" val="27545985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381000" y="0"/>
            <a:ext cx="5850974" cy="724756"/>
          </a:xfrm>
        </p:spPr>
        <p:txBody>
          <a:bodyPr/>
          <a:lstStyle/>
          <a:p>
            <a:pPr eaLnBrk="1" hangingPunct="1"/>
            <a:r>
              <a:rPr lang="en-US" altLang="en-US" sz="2994" b="1" dirty="0"/>
              <a:t>Sprint Burn down Chart</a:t>
            </a:r>
          </a:p>
        </p:txBody>
      </p:sp>
      <p:sp>
        <p:nvSpPr>
          <p:cNvPr id="361475" name="Rectangle 3"/>
          <p:cNvSpPr>
            <a:spLocks noGrp="1" noChangeArrowheads="1"/>
          </p:cNvSpPr>
          <p:nvPr>
            <p:ph type="body" idx="1"/>
          </p:nvPr>
        </p:nvSpPr>
        <p:spPr>
          <a:xfrm>
            <a:off x="-1" y="895441"/>
            <a:ext cx="6858001" cy="3839803"/>
          </a:xfrm>
        </p:spPr>
        <p:txBody>
          <a:bodyPr>
            <a:normAutofit fontScale="92500" lnSpcReduction="20000"/>
          </a:bodyPr>
          <a:lstStyle/>
          <a:p>
            <a:pPr>
              <a:lnSpc>
                <a:spcPct val="130000"/>
              </a:lnSpc>
              <a:spcBef>
                <a:spcPts val="408"/>
              </a:spcBef>
              <a:spcAft>
                <a:spcPts val="816"/>
              </a:spcAft>
            </a:pPr>
            <a:r>
              <a:rPr lang="en-US" altLang="en-US" sz="2800" dirty="0"/>
              <a:t>Depicts the total Sprint Backlog hours remaining per day</a:t>
            </a:r>
          </a:p>
          <a:p>
            <a:pPr>
              <a:lnSpc>
                <a:spcPct val="130000"/>
              </a:lnSpc>
              <a:spcBef>
                <a:spcPts val="408"/>
              </a:spcBef>
              <a:spcAft>
                <a:spcPts val="816"/>
              </a:spcAft>
            </a:pPr>
            <a:r>
              <a:rPr lang="en-US" altLang="en-US" sz="2800" dirty="0"/>
              <a:t>Shows the estimated amount of time to complete</a:t>
            </a:r>
            <a:r>
              <a:rPr lang="ru-RU" altLang="en-US" sz="2800" dirty="0"/>
              <a:t> </a:t>
            </a:r>
            <a:endParaRPr lang="en-US" altLang="en-US" sz="2800" dirty="0"/>
          </a:p>
          <a:p>
            <a:pPr>
              <a:lnSpc>
                <a:spcPct val="130000"/>
              </a:lnSpc>
              <a:spcBef>
                <a:spcPts val="408"/>
              </a:spcBef>
              <a:spcAft>
                <a:spcPts val="816"/>
              </a:spcAft>
            </a:pPr>
            <a:r>
              <a:rPr lang="en-US" altLang="en-US" sz="2800" dirty="0"/>
              <a:t>Ideally should burn down to zero to the end of the Sprint</a:t>
            </a:r>
          </a:p>
          <a:p>
            <a:pPr>
              <a:lnSpc>
                <a:spcPct val="130000"/>
              </a:lnSpc>
              <a:spcBef>
                <a:spcPts val="408"/>
              </a:spcBef>
              <a:spcAft>
                <a:spcPts val="816"/>
              </a:spcAft>
            </a:pPr>
            <a:r>
              <a:rPr lang="en-US" altLang="en-US" sz="2800" dirty="0"/>
              <a:t>Actually is not a straight line</a:t>
            </a:r>
          </a:p>
          <a:p>
            <a:pPr>
              <a:lnSpc>
                <a:spcPct val="130000"/>
              </a:lnSpc>
              <a:spcBef>
                <a:spcPts val="408"/>
              </a:spcBef>
              <a:spcAft>
                <a:spcPts val="816"/>
              </a:spcAft>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59</a:t>
            </a:fld>
            <a:endParaRPr lang="en-US"/>
          </a:p>
        </p:txBody>
      </p:sp>
    </p:spTree>
    <p:extLst>
      <p:ext uri="{BB962C8B-B14F-4D97-AF65-F5344CB8AC3E}">
        <p14:creationId xmlns="" xmlns:p14="http://schemas.microsoft.com/office/powerpoint/2010/main" val="6299905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idx="4294967295"/>
          </p:nvPr>
        </p:nvSpPr>
        <p:spPr>
          <a:xfrm>
            <a:off x="381000" y="-236365"/>
            <a:ext cx="6332705" cy="934298"/>
          </a:xfrm>
        </p:spPr>
        <p:txBody>
          <a:bodyPr/>
          <a:lstStyle/>
          <a:p>
            <a:r>
              <a:rPr lang="en-US" altLang="en-US" sz="3062" b="1" dirty="0"/>
              <a:t>Agile Model: Principal Techniques</a:t>
            </a:r>
          </a:p>
        </p:txBody>
      </p:sp>
      <p:sp>
        <p:nvSpPr>
          <p:cNvPr id="138243" name="Rectangle 3"/>
          <p:cNvSpPr>
            <a:spLocks noGrp="1" noChangeArrowheads="1"/>
          </p:cNvSpPr>
          <p:nvPr>
            <p:ph type="body" idx="4294967295"/>
          </p:nvPr>
        </p:nvSpPr>
        <p:spPr>
          <a:xfrm>
            <a:off x="152400" y="514350"/>
            <a:ext cx="6705600" cy="3735032"/>
          </a:xfrm>
        </p:spPr>
        <p:txBody>
          <a:bodyPr>
            <a:noAutofit/>
          </a:bodyPr>
          <a:lstStyle/>
          <a:p>
            <a:pPr>
              <a:lnSpc>
                <a:spcPct val="124000"/>
              </a:lnSpc>
              <a:spcBef>
                <a:spcPct val="5000"/>
              </a:spcBef>
              <a:spcAft>
                <a:spcPts val="600"/>
              </a:spcAft>
            </a:pPr>
            <a:r>
              <a:rPr lang="en-US" altLang="en-US" sz="2000" b="1" dirty="0">
                <a:solidFill>
                  <a:srgbClr val="0000FF"/>
                </a:solidFill>
              </a:rPr>
              <a:t>User stories:</a:t>
            </a:r>
          </a:p>
          <a:p>
            <a:pPr lvl="1">
              <a:lnSpc>
                <a:spcPct val="124000"/>
              </a:lnSpc>
              <a:spcBef>
                <a:spcPct val="5000"/>
              </a:spcBef>
              <a:spcAft>
                <a:spcPts val="600"/>
              </a:spcAft>
            </a:pPr>
            <a:r>
              <a:rPr lang="en-US" altLang="en-US" sz="1800" dirty="0"/>
              <a:t>Simpler than use cases.</a:t>
            </a:r>
          </a:p>
          <a:p>
            <a:pPr>
              <a:lnSpc>
                <a:spcPct val="124000"/>
              </a:lnSpc>
              <a:spcBef>
                <a:spcPct val="5000"/>
              </a:spcBef>
              <a:spcAft>
                <a:spcPts val="600"/>
              </a:spcAft>
            </a:pPr>
            <a:r>
              <a:rPr lang="en-US" altLang="en-US" sz="2000" b="1" dirty="0">
                <a:solidFill>
                  <a:srgbClr val="0000FF"/>
                </a:solidFill>
              </a:rPr>
              <a:t>Metaphors:</a:t>
            </a:r>
            <a:r>
              <a:rPr lang="en-US" altLang="en-US" sz="2000" b="1" dirty="0"/>
              <a:t> </a:t>
            </a:r>
          </a:p>
          <a:p>
            <a:pPr lvl="1">
              <a:lnSpc>
                <a:spcPct val="124000"/>
              </a:lnSpc>
              <a:spcBef>
                <a:spcPct val="5000"/>
              </a:spcBef>
              <a:spcAft>
                <a:spcPts val="600"/>
              </a:spcAft>
            </a:pPr>
            <a:r>
              <a:rPr lang="en-US" altLang="en-US" sz="1800" dirty="0"/>
              <a:t>Based on user stories, developers propose a common vision of what is required.</a:t>
            </a:r>
          </a:p>
          <a:p>
            <a:pPr>
              <a:lnSpc>
                <a:spcPct val="124000"/>
              </a:lnSpc>
              <a:spcBef>
                <a:spcPct val="5000"/>
              </a:spcBef>
              <a:spcAft>
                <a:spcPts val="600"/>
              </a:spcAft>
            </a:pPr>
            <a:r>
              <a:rPr lang="en-US" altLang="en-US" sz="2000" b="1" dirty="0">
                <a:solidFill>
                  <a:srgbClr val="0000FF"/>
                </a:solidFill>
              </a:rPr>
              <a:t>Spike:</a:t>
            </a:r>
          </a:p>
          <a:p>
            <a:pPr lvl="1">
              <a:lnSpc>
                <a:spcPct val="124000"/>
              </a:lnSpc>
              <a:spcBef>
                <a:spcPct val="5000"/>
              </a:spcBef>
              <a:spcAft>
                <a:spcPts val="600"/>
              </a:spcAft>
            </a:pPr>
            <a:r>
              <a:rPr lang="en-US" altLang="en-US" sz="1800" dirty="0"/>
              <a:t>Simple program to explore potential solutions. </a:t>
            </a:r>
          </a:p>
          <a:p>
            <a:pPr>
              <a:lnSpc>
                <a:spcPct val="124000"/>
              </a:lnSpc>
              <a:spcBef>
                <a:spcPct val="5000"/>
              </a:spcBef>
              <a:spcAft>
                <a:spcPts val="600"/>
              </a:spcAft>
            </a:pPr>
            <a:r>
              <a:rPr lang="en-US" altLang="en-US" sz="2000" b="1" dirty="0">
                <a:solidFill>
                  <a:srgbClr val="0000FF"/>
                </a:solidFill>
              </a:rPr>
              <a:t>Refactor:</a:t>
            </a:r>
            <a:r>
              <a:rPr lang="en-US" altLang="en-US" sz="2000" b="1" dirty="0"/>
              <a:t> </a:t>
            </a:r>
          </a:p>
          <a:p>
            <a:pPr lvl="1">
              <a:lnSpc>
                <a:spcPct val="124000"/>
              </a:lnSpc>
              <a:spcBef>
                <a:spcPct val="5000"/>
              </a:spcBef>
              <a:spcAft>
                <a:spcPts val="600"/>
              </a:spcAft>
            </a:pPr>
            <a:r>
              <a:rPr lang="en-US" altLang="en-US" sz="1800" dirty="0"/>
              <a:t>Restructure code without affecting behavior, improve efficiency, structure, etc.</a:t>
            </a:r>
          </a:p>
          <a:p>
            <a:pPr lvl="1">
              <a:lnSpc>
                <a:spcPct val="124000"/>
              </a:lnSpc>
              <a:spcBef>
                <a:spcPct val="5000"/>
              </a:spcBef>
              <a:spcAft>
                <a:spcPts val="600"/>
              </a:spcAft>
            </a:pPr>
            <a:endParaRPr lang="en-US" altLang="en-US" sz="1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6</a:t>
            </a:fld>
            <a:endParaRPr lang="en-US"/>
          </a:p>
        </p:txBody>
      </p:sp>
    </p:spTree>
    <p:extLst>
      <p:ext uri="{BB962C8B-B14F-4D97-AF65-F5344CB8AC3E}">
        <p14:creationId xmlns:p14="http://schemas.microsoft.com/office/powerpoint/2010/main" xmlns="" val="650509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down)">
                                      <p:cBhvr>
                                        <p:cTn id="7" dur="500"/>
                                        <p:tgtEl>
                                          <p:spTgt spid="13824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wipe(down)">
                                      <p:cBhvr>
                                        <p:cTn id="10" dur="500"/>
                                        <p:tgtEl>
                                          <p:spTgt spid="1382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animEffect transition="in" filter="wipe(down)">
                                      <p:cBhvr>
                                        <p:cTn id="15" dur="500"/>
                                        <p:tgtEl>
                                          <p:spTgt spid="13824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8243">
                                            <p:txEl>
                                              <p:pRg st="3" end="3"/>
                                            </p:txEl>
                                          </p:spTgt>
                                        </p:tgtEl>
                                        <p:attrNameLst>
                                          <p:attrName>style.visibility</p:attrName>
                                        </p:attrNameLst>
                                      </p:cBhvr>
                                      <p:to>
                                        <p:strVal val="visible"/>
                                      </p:to>
                                    </p:set>
                                    <p:animEffect transition="in" filter="wipe(down)">
                                      <p:cBhvr>
                                        <p:cTn id="18" dur="500"/>
                                        <p:tgtEl>
                                          <p:spTgt spid="1382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Effect transition="in" filter="wipe(down)">
                                      <p:cBhvr>
                                        <p:cTn id="23" dur="500"/>
                                        <p:tgtEl>
                                          <p:spTgt spid="13824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38243">
                                            <p:txEl>
                                              <p:pRg st="5" end="5"/>
                                            </p:txEl>
                                          </p:spTgt>
                                        </p:tgtEl>
                                        <p:attrNameLst>
                                          <p:attrName>style.visibility</p:attrName>
                                        </p:attrNameLst>
                                      </p:cBhvr>
                                      <p:to>
                                        <p:strVal val="visible"/>
                                      </p:to>
                                    </p:set>
                                    <p:animEffect transition="in" filter="wipe(down)">
                                      <p:cBhvr>
                                        <p:cTn id="26" dur="500"/>
                                        <p:tgtEl>
                                          <p:spTgt spid="1382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8243">
                                            <p:txEl>
                                              <p:pRg st="6" end="6"/>
                                            </p:txEl>
                                          </p:spTgt>
                                        </p:tgtEl>
                                        <p:attrNameLst>
                                          <p:attrName>style.visibility</p:attrName>
                                        </p:attrNameLst>
                                      </p:cBhvr>
                                      <p:to>
                                        <p:strVal val="visible"/>
                                      </p:to>
                                    </p:set>
                                    <p:anim calcmode="lin" valueType="num">
                                      <p:cBhvr additive="base">
                                        <p:cTn id="31" dur="5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2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243">
                                            <p:txEl>
                                              <p:pRg st="7" end="7"/>
                                            </p:txEl>
                                          </p:spTgt>
                                        </p:tgtEl>
                                        <p:attrNameLst>
                                          <p:attrName>style.visibility</p:attrName>
                                        </p:attrNameLst>
                                      </p:cBhvr>
                                      <p:to>
                                        <p:strVal val="visible"/>
                                      </p:to>
                                    </p:set>
                                    <p:anim calcmode="lin" valueType="num">
                                      <p:cBhvr additive="base">
                                        <p:cTn id="35" dur="500" fill="hold"/>
                                        <p:tgtEl>
                                          <p:spTgt spid="13824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533400" y="383885"/>
            <a:ext cx="5850975" cy="309993"/>
          </a:xfrm>
        </p:spPr>
        <p:txBody>
          <a:bodyPr>
            <a:normAutofit fontScale="90000"/>
          </a:bodyPr>
          <a:lstStyle/>
          <a:p>
            <a:pPr algn="r" eaLnBrk="1" hangingPunct="1"/>
            <a:r>
              <a:rPr lang="en-US" altLang="en-US" sz="2994" b="1" dirty="0"/>
              <a:t>Sprint Burndown Chart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60</a:t>
            </a:fld>
            <a:endParaRPr lang="en-US"/>
          </a:p>
        </p:txBody>
      </p:sp>
      <p:sp>
        <p:nvSpPr>
          <p:cNvPr id="5" name="Rectangle 68"/>
          <p:cNvSpPr>
            <a:spLocks noChangeArrowheads="1"/>
          </p:cNvSpPr>
          <p:nvPr/>
        </p:nvSpPr>
        <p:spPr bwMode="auto">
          <a:xfrm>
            <a:off x="304800" y="657343"/>
            <a:ext cx="1571049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163"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966435"/>
            <a:ext cx="6705600" cy="32402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175207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533400" y="0"/>
            <a:ext cx="5850975" cy="621066"/>
          </a:xfrm>
        </p:spPr>
        <p:txBody>
          <a:bodyPr/>
          <a:lstStyle/>
          <a:p>
            <a:pPr eaLnBrk="1" hangingPunct="1"/>
            <a:r>
              <a:rPr lang="en-US" altLang="en-US" sz="2994" b="1" dirty="0"/>
              <a:t>Release Burndown Chart</a:t>
            </a:r>
          </a:p>
        </p:txBody>
      </p:sp>
      <p:sp>
        <p:nvSpPr>
          <p:cNvPr id="363523" name="Rectangle 3"/>
          <p:cNvSpPr>
            <a:spLocks noGrp="1" noChangeArrowheads="1"/>
          </p:cNvSpPr>
          <p:nvPr>
            <p:ph type="body" idx="1"/>
          </p:nvPr>
        </p:nvSpPr>
        <p:spPr>
          <a:xfrm>
            <a:off x="1" y="709140"/>
            <a:ext cx="3733799" cy="4224809"/>
          </a:xfrm>
        </p:spPr>
        <p:txBody>
          <a:bodyPr>
            <a:normAutofit fontScale="92500" lnSpcReduction="20000"/>
          </a:bodyPr>
          <a:lstStyle/>
          <a:p>
            <a:pPr>
              <a:lnSpc>
                <a:spcPct val="135000"/>
              </a:lnSpc>
              <a:spcBef>
                <a:spcPts val="1225"/>
              </a:spcBef>
              <a:spcAft>
                <a:spcPts val="816"/>
              </a:spcAft>
            </a:pPr>
            <a:r>
              <a:rPr lang="en-US" altLang="en-US" sz="2722" dirty="0"/>
              <a:t>Will the  release be done on right time?</a:t>
            </a:r>
          </a:p>
          <a:p>
            <a:pPr>
              <a:lnSpc>
                <a:spcPct val="135000"/>
              </a:lnSpc>
              <a:spcBef>
                <a:spcPts val="1225"/>
              </a:spcBef>
              <a:spcAft>
                <a:spcPts val="816"/>
              </a:spcAft>
            </a:pPr>
            <a:r>
              <a:rPr lang="en-IN" altLang="en-US" sz="2722" dirty="0"/>
              <a:t>How many more sprints?</a:t>
            </a:r>
            <a:endParaRPr lang="en-US" altLang="en-US" sz="2722" dirty="0"/>
          </a:p>
          <a:p>
            <a:pPr>
              <a:lnSpc>
                <a:spcPct val="135000"/>
              </a:lnSpc>
              <a:spcBef>
                <a:spcPts val="1225"/>
              </a:spcBef>
              <a:spcAft>
                <a:spcPts val="816"/>
              </a:spcAft>
            </a:pPr>
            <a:r>
              <a:rPr lang="en-US" altLang="en-US" sz="2722" dirty="0"/>
              <a:t>X-axis: sprints</a:t>
            </a:r>
          </a:p>
          <a:p>
            <a:pPr>
              <a:lnSpc>
                <a:spcPct val="135000"/>
              </a:lnSpc>
              <a:spcBef>
                <a:spcPts val="1225"/>
              </a:spcBef>
              <a:spcAft>
                <a:spcPts val="816"/>
              </a:spcAft>
            </a:pPr>
            <a:r>
              <a:rPr lang="en-US" altLang="en-US" sz="2722" dirty="0"/>
              <a:t>Y-axis: amount of story                                                               points remaining</a:t>
            </a:r>
          </a:p>
          <a:p>
            <a:pPr>
              <a:lnSpc>
                <a:spcPct val="135000"/>
              </a:lnSpc>
              <a:spcBef>
                <a:spcPts val="1225"/>
              </a:spcBef>
              <a:spcAft>
                <a:spcPts val="816"/>
              </a:spcAft>
              <a:buNone/>
            </a:pPr>
            <a:endParaRPr lang="en-US"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61</a:t>
            </a:fld>
            <a:endParaRPr lang="en-US"/>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124200" y="1349052"/>
            <a:ext cx="3733800" cy="2268490"/>
          </a:xfrm>
          <a:prstGeom prst="rect">
            <a:avLst/>
          </a:prstGeom>
        </p:spPr>
      </p:pic>
    </p:spTree>
    <p:extLst>
      <p:ext uri="{BB962C8B-B14F-4D97-AF65-F5344CB8AC3E}">
        <p14:creationId xmlns="" xmlns:p14="http://schemas.microsoft.com/office/powerpoint/2010/main" val="69164832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304800" y="0"/>
            <a:ext cx="6172200" cy="857250"/>
          </a:xfrm>
        </p:spPr>
        <p:txBody>
          <a:bodyPr>
            <a:normAutofit/>
          </a:bodyPr>
          <a:lstStyle/>
          <a:p>
            <a:pPr eaLnBrk="1" hangingPunct="1"/>
            <a:r>
              <a:rPr lang="en-US" altLang="en-US" sz="2800" b="1" dirty="0"/>
              <a:t>Product Burndown Chart</a:t>
            </a:r>
          </a:p>
        </p:txBody>
      </p:sp>
      <p:sp>
        <p:nvSpPr>
          <p:cNvPr id="364547" name="Rectangle 3"/>
          <p:cNvSpPr>
            <a:spLocks noGrp="1" noChangeArrowheads="1"/>
          </p:cNvSpPr>
          <p:nvPr>
            <p:ph type="body" idx="1"/>
          </p:nvPr>
        </p:nvSpPr>
        <p:spPr>
          <a:xfrm>
            <a:off x="0" y="819151"/>
            <a:ext cx="6858000" cy="3725967"/>
          </a:xfrm>
        </p:spPr>
        <p:txBody>
          <a:bodyPr/>
          <a:lstStyle/>
          <a:p>
            <a:pPr>
              <a:lnSpc>
                <a:spcPct val="130000"/>
              </a:lnSpc>
              <a:spcBef>
                <a:spcPts val="600"/>
              </a:spcBef>
              <a:spcAft>
                <a:spcPts val="1200"/>
              </a:spcAft>
            </a:pPr>
            <a:r>
              <a:rPr lang="en-US" altLang="en-US" sz="2722" dirty="0"/>
              <a:t>Is a “big picture” view of project’s progress (all the releases)</a:t>
            </a:r>
            <a:endParaRPr lang="ru-RU" altLang="en-US" sz="2722" dirty="0"/>
          </a:p>
          <a:p>
            <a:pPr>
              <a:lnSpc>
                <a:spcPct val="130000"/>
              </a:lnSpc>
              <a:spcBef>
                <a:spcPts val="600"/>
              </a:spcBef>
              <a:spcAft>
                <a:spcPts val="1200"/>
              </a:spcAft>
              <a:buNone/>
            </a:pPr>
            <a:endParaRPr lang="en-US"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62</a:t>
            </a:fld>
            <a:endParaRPr lang="en-US"/>
          </a:p>
        </p:txBody>
      </p:sp>
      <p:grpSp>
        <p:nvGrpSpPr>
          <p:cNvPr id="3" name="Group 6"/>
          <p:cNvGrpSpPr/>
          <p:nvPr/>
        </p:nvGrpSpPr>
        <p:grpSpPr>
          <a:xfrm>
            <a:off x="1371600" y="2419350"/>
            <a:ext cx="4572000" cy="1892358"/>
            <a:chOff x="667657" y="972344"/>
            <a:chExt cx="5733143" cy="3547350"/>
          </a:xfrm>
        </p:grpSpPr>
        <p:grpSp>
          <p:nvGrpSpPr>
            <p:cNvPr id="4" name="Group 16"/>
            <p:cNvGrpSpPr/>
            <p:nvPr/>
          </p:nvGrpSpPr>
          <p:grpSpPr>
            <a:xfrm>
              <a:off x="667657" y="972344"/>
              <a:ext cx="5733143" cy="3547350"/>
              <a:chOff x="667657" y="972344"/>
              <a:chExt cx="5733143" cy="3547350"/>
            </a:xfrm>
          </p:grpSpPr>
          <p:cxnSp>
            <p:nvCxnSpPr>
              <p:cNvPr id="13" name="Straight Connector 12"/>
              <p:cNvCxnSpPr/>
              <p:nvPr/>
            </p:nvCxnSpPr>
            <p:spPr>
              <a:xfrm rot="5400000">
                <a:off x="-190500" y="2457450"/>
                <a:ext cx="2971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95400" y="3943350"/>
                <a:ext cx="510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1741251" y="1215957"/>
                <a:ext cx="3881336" cy="2393005"/>
              </a:xfrm>
              <a:custGeom>
                <a:avLst/>
                <a:gdLst>
                  <a:gd name="connsiteX0" fmla="*/ 0 w 3881336"/>
                  <a:gd name="connsiteY0" fmla="*/ 0 h 2393005"/>
                  <a:gd name="connsiteX1" fmla="*/ 29183 w 3881336"/>
                  <a:gd name="connsiteY1" fmla="*/ 19456 h 2393005"/>
                  <a:gd name="connsiteX2" fmla="*/ 38911 w 3881336"/>
                  <a:gd name="connsiteY2" fmla="*/ 48639 h 2393005"/>
                  <a:gd name="connsiteX3" fmla="*/ 87549 w 3881336"/>
                  <a:gd name="connsiteY3" fmla="*/ 116732 h 2393005"/>
                  <a:gd name="connsiteX4" fmla="*/ 126460 w 3881336"/>
                  <a:gd name="connsiteY4" fmla="*/ 155643 h 2393005"/>
                  <a:gd name="connsiteX5" fmla="*/ 145915 w 3881336"/>
                  <a:gd name="connsiteY5" fmla="*/ 184826 h 2393005"/>
                  <a:gd name="connsiteX6" fmla="*/ 175098 w 3881336"/>
                  <a:gd name="connsiteY6" fmla="*/ 204281 h 2393005"/>
                  <a:gd name="connsiteX7" fmla="*/ 223736 w 3881336"/>
                  <a:gd name="connsiteY7" fmla="*/ 252920 h 2393005"/>
                  <a:gd name="connsiteX8" fmla="*/ 243192 w 3881336"/>
                  <a:gd name="connsiteY8" fmla="*/ 272375 h 2393005"/>
                  <a:gd name="connsiteX9" fmla="*/ 272375 w 3881336"/>
                  <a:gd name="connsiteY9" fmla="*/ 291830 h 2393005"/>
                  <a:gd name="connsiteX10" fmla="*/ 311285 w 3881336"/>
                  <a:gd name="connsiteY10" fmla="*/ 340469 h 2393005"/>
                  <a:gd name="connsiteX11" fmla="*/ 369651 w 3881336"/>
                  <a:gd name="connsiteY11" fmla="*/ 389107 h 2393005"/>
                  <a:gd name="connsiteX12" fmla="*/ 398834 w 3881336"/>
                  <a:gd name="connsiteY12" fmla="*/ 398834 h 2393005"/>
                  <a:gd name="connsiteX13" fmla="*/ 428017 w 3881336"/>
                  <a:gd name="connsiteY13" fmla="*/ 418290 h 2393005"/>
                  <a:gd name="connsiteX14" fmla="*/ 486383 w 3881336"/>
                  <a:gd name="connsiteY14" fmla="*/ 476656 h 2393005"/>
                  <a:gd name="connsiteX15" fmla="*/ 544749 w 3881336"/>
                  <a:gd name="connsiteY15" fmla="*/ 525294 h 2393005"/>
                  <a:gd name="connsiteX16" fmla="*/ 573932 w 3881336"/>
                  <a:gd name="connsiteY16" fmla="*/ 544749 h 2393005"/>
                  <a:gd name="connsiteX17" fmla="*/ 603115 w 3881336"/>
                  <a:gd name="connsiteY17" fmla="*/ 573932 h 2393005"/>
                  <a:gd name="connsiteX18" fmla="*/ 661481 w 3881336"/>
                  <a:gd name="connsiteY18" fmla="*/ 612843 h 2393005"/>
                  <a:gd name="connsiteX19" fmla="*/ 690664 w 3881336"/>
                  <a:gd name="connsiteY19" fmla="*/ 632298 h 2393005"/>
                  <a:gd name="connsiteX20" fmla="*/ 729575 w 3881336"/>
                  <a:gd name="connsiteY20" fmla="*/ 651754 h 2393005"/>
                  <a:gd name="connsiteX21" fmla="*/ 778213 w 3881336"/>
                  <a:gd name="connsiteY21" fmla="*/ 690664 h 2393005"/>
                  <a:gd name="connsiteX22" fmla="*/ 826851 w 3881336"/>
                  <a:gd name="connsiteY22" fmla="*/ 710120 h 2393005"/>
                  <a:gd name="connsiteX23" fmla="*/ 924128 w 3881336"/>
                  <a:gd name="connsiteY23" fmla="*/ 758758 h 2393005"/>
                  <a:gd name="connsiteX24" fmla="*/ 972766 w 3881336"/>
                  <a:gd name="connsiteY24" fmla="*/ 778213 h 2393005"/>
                  <a:gd name="connsiteX25" fmla="*/ 1070043 w 3881336"/>
                  <a:gd name="connsiteY25" fmla="*/ 826852 h 2393005"/>
                  <a:gd name="connsiteX26" fmla="*/ 1099226 w 3881336"/>
                  <a:gd name="connsiteY26" fmla="*/ 846307 h 2393005"/>
                  <a:gd name="connsiteX27" fmla="*/ 1147864 w 3881336"/>
                  <a:gd name="connsiteY27" fmla="*/ 865762 h 2393005"/>
                  <a:gd name="connsiteX28" fmla="*/ 1177047 w 3881336"/>
                  <a:gd name="connsiteY28" fmla="*/ 885217 h 2393005"/>
                  <a:gd name="connsiteX29" fmla="*/ 1245140 w 3881336"/>
                  <a:gd name="connsiteY29" fmla="*/ 904673 h 2393005"/>
                  <a:gd name="connsiteX30" fmla="*/ 1274323 w 3881336"/>
                  <a:gd name="connsiteY30" fmla="*/ 914400 h 2393005"/>
                  <a:gd name="connsiteX31" fmla="*/ 1293779 w 3881336"/>
                  <a:gd name="connsiteY31" fmla="*/ 933856 h 2393005"/>
                  <a:gd name="connsiteX32" fmla="*/ 1352145 w 3881336"/>
                  <a:gd name="connsiteY32" fmla="*/ 972766 h 2393005"/>
                  <a:gd name="connsiteX33" fmla="*/ 1410511 w 3881336"/>
                  <a:gd name="connsiteY33" fmla="*/ 1031132 h 2393005"/>
                  <a:gd name="connsiteX34" fmla="*/ 1439694 w 3881336"/>
                  <a:gd name="connsiteY34" fmla="*/ 1070043 h 2393005"/>
                  <a:gd name="connsiteX35" fmla="*/ 1498060 w 3881336"/>
                  <a:gd name="connsiteY35" fmla="*/ 1128409 h 2393005"/>
                  <a:gd name="connsiteX36" fmla="*/ 1527243 w 3881336"/>
                  <a:gd name="connsiteY36" fmla="*/ 1157592 h 2393005"/>
                  <a:gd name="connsiteX37" fmla="*/ 1575881 w 3881336"/>
                  <a:gd name="connsiteY37" fmla="*/ 1206230 h 2393005"/>
                  <a:gd name="connsiteX38" fmla="*/ 1653702 w 3881336"/>
                  <a:gd name="connsiteY38" fmla="*/ 1293779 h 2393005"/>
                  <a:gd name="connsiteX39" fmla="*/ 1673158 w 3881336"/>
                  <a:gd name="connsiteY39" fmla="*/ 1313234 h 2393005"/>
                  <a:gd name="connsiteX40" fmla="*/ 1692613 w 3881336"/>
                  <a:gd name="connsiteY40" fmla="*/ 1332690 h 2393005"/>
                  <a:gd name="connsiteX41" fmla="*/ 1721796 w 3881336"/>
                  <a:gd name="connsiteY41" fmla="*/ 1352145 h 2393005"/>
                  <a:gd name="connsiteX42" fmla="*/ 1780162 w 3881336"/>
                  <a:gd name="connsiteY42" fmla="*/ 1410511 h 2393005"/>
                  <a:gd name="connsiteX43" fmla="*/ 1799617 w 3881336"/>
                  <a:gd name="connsiteY43" fmla="*/ 1449422 h 2393005"/>
                  <a:gd name="connsiteX44" fmla="*/ 1857983 w 3881336"/>
                  <a:gd name="connsiteY44" fmla="*/ 1507788 h 2393005"/>
                  <a:gd name="connsiteX45" fmla="*/ 1896894 w 3881336"/>
                  <a:gd name="connsiteY45" fmla="*/ 1566154 h 2393005"/>
                  <a:gd name="connsiteX46" fmla="*/ 1916349 w 3881336"/>
                  <a:gd name="connsiteY46" fmla="*/ 1595337 h 2393005"/>
                  <a:gd name="connsiteX47" fmla="*/ 1945532 w 3881336"/>
                  <a:gd name="connsiteY47" fmla="*/ 1634247 h 2393005"/>
                  <a:gd name="connsiteX48" fmla="*/ 1984443 w 3881336"/>
                  <a:gd name="connsiteY48" fmla="*/ 1731524 h 2393005"/>
                  <a:gd name="connsiteX49" fmla="*/ 2013626 w 3881336"/>
                  <a:gd name="connsiteY49" fmla="*/ 1789890 h 2393005"/>
                  <a:gd name="connsiteX50" fmla="*/ 2052536 w 3881336"/>
                  <a:gd name="connsiteY50" fmla="*/ 1877439 h 2393005"/>
                  <a:gd name="connsiteX51" fmla="*/ 2071992 w 3881336"/>
                  <a:gd name="connsiteY51" fmla="*/ 1896894 h 2393005"/>
                  <a:gd name="connsiteX52" fmla="*/ 2120630 w 3881336"/>
                  <a:gd name="connsiteY52" fmla="*/ 1955260 h 2393005"/>
                  <a:gd name="connsiteX53" fmla="*/ 2178996 w 3881336"/>
                  <a:gd name="connsiteY53" fmla="*/ 1994171 h 2393005"/>
                  <a:gd name="connsiteX54" fmla="*/ 2850204 w 3881336"/>
                  <a:gd name="connsiteY54" fmla="*/ 2013626 h 2393005"/>
                  <a:gd name="connsiteX55" fmla="*/ 2947481 w 3881336"/>
                  <a:gd name="connsiteY55" fmla="*/ 2052537 h 2393005"/>
                  <a:gd name="connsiteX56" fmla="*/ 3005847 w 3881336"/>
                  <a:gd name="connsiteY56" fmla="*/ 2081720 h 2393005"/>
                  <a:gd name="connsiteX57" fmla="*/ 3132306 w 3881336"/>
                  <a:gd name="connsiteY57" fmla="*/ 2101175 h 2393005"/>
                  <a:gd name="connsiteX58" fmla="*/ 3180945 w 3881336"/>
                  <a:gd name="connsiteY58" fmla="*/ 2130358 h 2393005"/>
                  <a:gd name="connsiteX59" fmla="*/ 3219855 w 3881336"/>
                  <a:gd name="connsiteY59" fmla="*/ 2159541 h 2393005"/>
                  <a:gd name="connsiteX60" fmla="*/ 3278221 w 3881336"/>
                  <a:gd name="connsiteY60" fmla="*/ 2178996 h 2393005"/>
                  <a:gd name="connsiteX61" fmla="*/ 3336587 w 3881336"/>
                  <a:gd name="connsiteY61" fmla="*/ 2198452 h 2393005"/>
                  <a:gd name="connsiteX62" fmla="*/ 3365770 w 3881336"/>
                  <a:gd name="connsiteY62" fmla="*/ 2208179 h 2393005"/>
                  <a:gd name="connsiteX63" fmla="*/ 3443592 w 3881336"/>
                  <a:gd name="connsiteY63" fmla="*/ 2227634 h 2393005"/>
                  <a:gd name="connsiteX64" fmla="*/ 3482502 w 3881336"/>
                  <a:gd name="connsiteY64" fmla="*/ 2237362 h 2393005"/>
                  <a:gd name="connsiteX65" fmla="*/ 3570051 w 3881336"/>
                  <a:gd name="connsiteY65" fmla="*/ 2286000 h 2393005"/>
                  <a:gd name="connsiteX66" fmla="*/ 3608962 w 3881336"/>
                  <a:gd name="connsiteY66" fmla="*/ 2295728 h 2393005"/>
                  <a:gd name="connsiteX67" fmla="*/ 3647872 w 3881336"/>
                  <a:gd name="connsiteY67" fmla="*/ 2315183 h 2393005"/>
                  <a:gd name="connsiteX68" fmla="*/ 3677055 w 3881336"/>
                  <a:gd name="connsiteY68" fmla="*/ 2334639 h 2393005"/>
                  <a:gd name="connsiteX69" fmla="*/ 3745149 w 3881336"/>
                  <a:gd name="connsiteY69" fmla="*/ 2344366 h 2393005"/>
                  <a:gd name="connsiteX70" fmla="*/ 3852153 w 3881336"/>
                  <a:gd name="connsiteY70" fmla="*/ 2383277 h 2393005"/>
                  <a:gd name="connsiteX71" fmla="*/ 3881336 w 3881336"/>
                  <a:gd name="connsiteY71" fmla="*/ 2393005 h 239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881336" h="2393005">
                    <a:moveTo>
                      <a:pt x="0" y="0"/>
                    </a:moveTo>
                    <a:cubicBezTo>
                      <a:pt x="9728" y="6485"/>
                      <a:pt x="21880" y="10327"/>
                      <a:pt x="29183" y="19456"/>
                    </a:cubicBezTo>
                    <a:cubicBezTo>
                      <a:pt x="35589" y="27463"/>
                      <a:pt x="34325" y="39468"/>
                      <a:pt x="38911" y="48639"/>
                    </a:cubicBezTo>
                    <a:cubicBezTo>
                      <a:pt x="44965" y="60747"/>
                      <a:pt x="82406" y="110854"/>
                      <a:pt x="87549" y="116732"/>
                    </a:cubicBezTo>
                    <a:cubicBezTo>
                      <a:pt x="99628" y="130536"/>
                      <a:pt x="116285" y="140381"/>
                      <a:pt x="126460" y="155643"/>
                    </a:cubicBezTo>
                    <a:cubicBezTo>
                      <a:pt x="132945" y="165371"/>
                      <a:pt x="137648" y="176559"/>
                      <a:pt x="145915" y="184826"/>
                    </a:cubicBezTo>
                    <a:cubicBezTo>
                      <a:pt x="154182" y="193093"/>
                      <a:pt x="166300" y="196582"/>
                      <a:pt x="175098" y="204281"/>
                    </a:cubicBezTo>
                    <a:cubicBezTo>
                      <a:pt x="192353" y="219380"/>
                      <a:pt x="207523" y="236707"/>
                      <a:pt x="223736" y="252920"/>
                    </a:cubicBezTo>
                    <a:cubicBezTo>
                      <a:pt x="230221" y="259405"/>
                      <a:pt x="235561" y="267288"/>
                      <a:pt x="243192" y="272375"/>
                    </a:cubicBezTo>
                    <a:cubicBezTo>
                      <a:pt x="252920" y="278860"/>
                      <a:pt x="263246" y="284527"/>
                      <a:pt x="272375" y="291830"/>
                    </a:cubicBezTo>
                    <a:cubicBezTo>
                      <a:pt x="300674" y="314469"/>
                      <a:pt x="286007" y="310135"/>
                      <a:pt x="311285" y="340469"/>
                    </a:cubicBezTo>
                    <a:cubicBezTo>
                      <a:pt x="326652" y="358909"/>
                      <a:pt x="347788" y="378176"/>
                      <a:pt x="369651" y="389107"/>
                    </a:cubicBezTo>
                    <a:cubicBezTo>
                      <a:pt x="378822" y="393693"/>
                      <a:pt x="389106" y="395592"/>
                      <a:pt x="398834" y="398834"/>
                    </a:cubicBezTo>
                    <a:cubicBezTo>
                      <a:pt x="408562" y="405319"/>
                      <a:pt x="419279" y="410523"/>
                      <a:pt x="428017" y="418290"/>
                    </a:cubicBezTo>
                    <a:cubicBezTo>
                      <a:pt x="448581" y="436569"/>
                      <a:pt x="463490" y="461394"/>
                      <a:pt x="486383" y="476656"/>
                    </a:cubicBezTo>
                    <a:cubicBezTo>
                      <a:pt x="558839" y="524959"/>
                      <a:pt x="469849" y="462878"/>
                      <a:pt x="544749" y="525294"/>
                    </a:cubicBezTo>
                    <a:cubicBezTo>
                      <a:pt x="553730" y="532778"/>
                      <a:pt x="564951" y="537265"/>
                      <a:pt x="573932" y="544749"/>
                    </a:cubicBezTo>
                    <a:cubicBezTo>
                      <a:pt x="584500" y="553556"/>
                      <a:pt x="592256" y="565486"/>
                      <a:pt x="603115" y="573932"/>
                    </a:cubicBezTo>
                    <a:cubicBezTo>
                      <a:pt x="621572" y="588287"/>
                      <a:pt x="642026" y="599873"/>
                      <a:pt x="661481" y="612843"/>
                    </a:cubicBezTo>
                    <a:cubicBezTo>
                      <a:pt x="671209" y="619328"/>
                      <a:pt x="680207" y="627069"/>
                      <a:pt x="690664" y="632298"/>
                    </a:cubicBezTo>
                    <a:cubicBezTo>
                      <a:pt x="703634" y="638783"/>
                      <a:pt x="717509" y="643710"/>
                      <a:pt x="729575" y="651754"/>
                    </a:cubicBezTo>
                    <a:cubicBezTo>
                      <a:pt x="746850" y="663271"/>
                      <a:pt x="760410" y="679982"/>
                      <a:pt x="778213" y="690664"/>
                    </a:cubicBezTo>
                    <a:cubicBezTo>
                      <a:pt x="793186" y="699648"/>
                      <a:pt x="811028" y="702736"/>
                      <a:pt x="826851" y="710120"/>
                    </a:cubicBezTo>
                    <a:cubicBezTo>
                      <a:pt x="859703" y="725451"/>
                      <a:pt x="890468" y="745294"/>
                      <a:pt x="924128" y="758758"/>
                    </a:cubicBezTo>
                    <a:cubicBezTo>
                      <a:pt x="940341" y="765243"/>
                      <a:pt x="956943" y="770829"/>
                      <a:pt x="972766" y="778213"/>
                    </a:cubicBezTo>
                    <a:cubicBezTo>
                      <a:pt x="1005618" y="793544"/>
                      <a:pt x="1039878" y="806743"/>
                      <a:pt x="1070043" y="826852"/>
                    </a:cubicBezTo>
                    <a:cubicBezTo>
                      <a:pt x="1079771" y="833337"/>
                      <a:pt x="1088769" y="841079"/>
                      <a:pt x="1099226" y="846307"/>
                    </a:cubicBezTo>
                    <a:cubicBezTo>
                      <a:pt x="1114844" y="854116"/>
                      <a:pt x="1132246" y="857953"/>
                      <a:pt x="1147864" y="865762"/>
                    </a:cubicBezTo>
                    <a:cubicBezTo>
                      <a:pt x="1158321" y="870990"/>
                      <a:pt x="1166192" y="880875"/>
                      <a:pt x="1177047" y="885217"/>
                    </a:cubicBezTo>
                    <a:cubicBezTo>
                      <a:pt x="1198965" y="893984"/>
                      <a:pt x="1222530" y="897890"/>
                      <a:pt x="1245140" y="904673"/>
                    </a:cubicBezTo>
                    <a:cubicBezTo>
                      <a:pt x="1254961" y="907619"/>
                      <a:pt x="1264595" y="911158"/>
                      <a:pt x="1274323" y="914400"/>
                    </a:cubicBezTo>
                    <a:cubicBezTo>
                      <a:pt x="1280808" y="920885"/>
                      <a:pt x="1286442" y="928353"/>
                      <a:pt x="1293779" y="933856"/>
                    </a:cubicBezTo>
                    <a:cubicBezTo>
                      <a:pt x="1312485" y="947885"/>
                      <a:pt x="1352145" y="972766"/>
                      <a:pt x="1352145" y="972766"/>
                    </a:cubicBezTo>
                    <a:cubicBezTo>
                      <a:pt x="1397994" y="1041541"/>
                      <a:pt x="1338116" y="958737"/>
                      <a:pt x="1410511" y="1031132"/>
                    </a:cubicBezTo>
                    <a:cubicBezTo>
                      <a:pt x="1421975" y="1042596"/>
                      <a:pt x="1428848" y="1057992"/>
                      <a:pt x="1439694" y="1070043"/>
                    </a:cubicBezTo>
                    <a:cubicBezTo>
                      <a:pt x="1458100" y="1090494"/>
                      <a:pt x="1478605" y="1108954"/>
                      <a:pt x="1498060" y="1128409"/>
                    </a:cubicBezTo>
                    <a:cubicBezTo>
                      <a:pt x="1507788" y="1138137"/>
                      <a:pt x="1519612" y="1146145"/>
                      <a:pt x="1527243" y="1157592"/>
                    </a:cubicBezTo>
                    <a:cubicBezTo>
                      <a:pt x="1553183" y="1196503"/>
                      <a:pt x="1536970" y="1180290"/>
                      <a:pt x="1575881" y="1206230"/>
                    </a:cubicBezTo>
                    <a:cubicBezTo>
                      <a:pt x="1610597" y="1258305"/>
                      <a:pt x="1587071" y="1227149"/>
                      <a:pt x="1653702" y="1293779"/>
                    </a:cubicBezTo>
                    <a:lnTo>
                      <a:pt x="1673158" y="1313234"/>
                    </a:lnTo>
                    <a:cubicBezTo>
                      <a:pt x="1679643" y="1319719"/>
                      <a:pt x="1684982" y="1327603"/>
                      <a:pt x="1692613" y="1332690"/>
                    </a:cubicBezTo>
                    <a:lnTo>
                      <a:pt x="1721796" y="1352145"/>
                    </a:lnTo>
                    <a:cubicBezTo>
                      <a:pt x="1793747" y="1460073"/>
                      <a:pt x="1671570" y="1283820"/>
                      <a:pt x="1780162" y="1410511"/>
                    </a:cubicBezTo>
                    <a:cubicBezTo>
                      <a:pt x="1789599" y="1421521"/>
                      <a:pt x="1790558" y="1438098"/>
                      <a:pt x="1799617" y="1449422"/>
                    </a:cubicBezTo>
                    <a:cubicBezTo>
                      <a:pt x="1816805" y="1470907"/>
                      <a:pt x="1842721" y="1484895"/>
                      <a:pt x="1857983" y="1507788"/>
                    </a:cubicBezTo>
                    <a:lnTo>
                      <a:pt x="1896894" y="1566154"/>
                    </a:lnTo>
                    <a:cubicBezTo>
                      <a:pt x="1903379" y="1575882"/>
                      <a:pt x="1909334" y="1585984"/>
                      <a:pt x="1916349" y="1595337"/>
                    </a:cubicBezTo>
                    <a:lnTo>
                      <a:pt x="1945532" y="1634247"/>
                    </a:lnTo>
                    <a:cubicBezTo>
                      <a:pt x="1989818" y="1767106"/>
                      <a:pt x="1941500" y="1631323"/>
                      <a:pt x="1984443" y="1731524"/>
                    </a:cubicBezTo>
                    <a:cubicBezTo>
                      <a:pt x="2008608" y="1787910"/>
                      <a:pt x="1976235" y="1733805"/>
                      <a:pt x="2013626" y="1789890"/>
                    </a:cubicBezTo>
                    <a:cubicBezTo>
                      <a:pt x="2029051" y="1836166"/>
                      <a:pt x="2026110" y="1844408"/>
                      <a:pt x="2052536" y="1877439"/>
                    </a:cubicBezTo>
                    <a:cubicBezTo>
                      <a:pt x="2058265" y="1884601"/>
                      <a:pt x="2066263" y="1889732"/>
                      <a:pt x="2071992" y="1896894"/>
                    </a:cubicBezTo>
                    <a:cubicBezTo>
                      <a:pt x="2098443" y="1929958"/>
                      <a:pt x="2083927" y="1926713"/>
                      <a:pt x="2120630" y="1955260"/>
                    </a:cubicBezTo>
                    <a:cubicBezTo>
                      <a:pt x="2139087" y="1969615"/>
                      <a:pt x="2155932" y="1990327"/>
                      <a:pt x="2178996" y="1994171"/>
                    </a:cubicBezTo>
                    <a:cubicBezTo>
                      <a:pt x="2438889" y="2037484"/>
                      <a:pt x="2217641" y="2003585"/>
                      <a:pt x="2850204" y="2013626"/>
                    </a:cubicBezTo>
                    <a:cubicBezTo>
                      <a:pt x="2958464" y="2067755"/>
                      <a:pt x="2803224" y="1992429"/>
                      <a:pt x="2947481" y="2052537"/>
                    </a:cubicBezTo>
                    <a:cubicBezTo>
                      <a:pt x="2967559" y="2060903"/>
                      <a:pt x="2985651" y="2073642"/>
                      <a:pt x="3005847" y="2081720"/>
                    </a:cubicBezTo>
                    <a:cubicBezTo>
                      <a:pt x="3038245" y="2094679"/>
                      <a:pt x="3108335" y="2098511"/>
                      <a:pt x="3132306" y="2101175"/>
                    </a:cubicBezTo>
                    <a:cubicBezTo>
                      <a:pt x="3177840" y="2146707"/>
                      <a:pt x="3122012" y="2096681"/>
                      <a:pt x="3180945" y="2130358"/>
                    </a:cubicBezTo>
                    <a:cubicBezTo>
                      <a:pt x="3195021" y="2138402"/>
                      <a:pt x="3205354" y="2152291"/>
                      <a:pt x="3219855" y="2159541"/>
                    </a:cubicBezTo>
                    <a:cubicBezTo>
                      <a:pt x="3238198" y="2168712"/>
                      <a:pt x="3258766" y="2172511"/>
                      <a:pt x="3278221" y="2178996"/>
                    </a:cubicBezTo>
                    <a:lnTo>
                      <a:pt x="3336587" y="2198452"/>
                    </a:lnTo>
                    <a:cubicBezTo>
                      <a:pt x="3346315" y="2201694"/>
                      <a:pt x="3355822" y="2205692"/>
                      <a:pt x="3365770" y="2208179"/>
                    </a:cubicBezTo>
                    <a:lnTo>
                      <a:pt x="3443592" y="2227634"/>
                    </a:lnTo>
                    <a:lnTo>
                      <a:pt x="3482502" y="2237362"/>
                    </a:lnTo>
                    <a:cubicBezTo>
                      <a:pt x="3534764" y="2272203"/>
                      <a:pt x="3525104" y="2273158"/>
                      <a:pt x="3570051" y="2286000"/>
                    </a:cubicBezTo>
                    <a:cubicBezTo>
                      <a:pt x="3582906" y="2289673"/>
                      <a:pt x="3596444" y="2291034"/>
                      <a:pt x="3608962" y="2295728"/>
                    </a:cubicBezTo>
                    <a:cubicBezTo>
                      <a:pt x="3622540" y="2300820"/>
                      <a:pt x="3635282" y="2307988"/>
                      <a:pt x="3647872" y="2315183"/>
                    </a:cubicBezTo>
                    <a:cubicBezTo>
                      <a:pt x="3658023" y="2320984"/>
                      <a:pt x="3665857" y="2331280"/>
                      <a:pt x="3677055" y="2334639"/>
                    </a:cubicBezTo>
                    <a:cubicBezTo>
                      <a:pt x="3699016" y="2341227"/>
                      <a:pt x="3722451" y="2341124"/>
                      <a:pt x="3745149" y="2344366"/>
                    </a:cubicBezTo>
                    <a:cubicBezTo>
                      <a:pt x="3812833" y="2371441"/>
                      <a:pt x="3777215" y="2358298"/>
                      <a:pt x="3852153" y="2383277"/>
                    </a:cubicBezTo>
                    <a:lnTo>
                      <a:pt x="3881336" y="2393005"/>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6" name="Freeform 15"/>
              <p:cNvSpPr/>
              <p:nvPr/>
            </p:nvSpPr>
            <p:spPr>
              <a:xfrm>
                <a:off x="1753858" y="1235413"/>
                <a:ext cx="4102193" cy="2108219"/>
              </a:xfrm>
              <a:custGeom>
                <a:avLst/>
                <a:gdLst>
                  <a:gd name="connsiteX0" fmla="*/ 16576 w 4102193"/>
                  <a:gd name="connsiteY0" fmla="*/ 0 h 2108219"/>
                  <a:gd name="connsiteX1" fmla="*/ 26304 w 4102193"/>
                  <a:gd name="connsiteY1" fmla="*/ 58366 h 2108219"/>
                  <a:gd name="connsiteX2" fmla="*/ 45759 w 4102193"/>
                  <a:gd name="connsiteY2" fmla="*/ 116732 h 2108219"/>
                  <a:gd name="connsiteX3" fmla="*/ 55487 w 4102193"/>
                  <a:gd name="connsiteY3" fmla="*/ 145915 h 2108219"/>
                  <a:gd name="connsiteX4" fmla="*/ 65214 w 4102193"/>
                  <a:gd name="connsiteY4" fmla="*/ 175098 h 2108219"/>
                  <a:gd name="connsiteX5" fmla="*/ 84670 w 4102193"/>
                  <a:gd name="connsiteY5" fmla="*/ 204281 h 2108219"/>
                  <a:gd name="connsiteX6" fmla="*/ 133308 w 4102193"/>
                  <a:gd name="connsiteY6" fmla="*/ 291830 h 2108219"/>
                  <a:gd name="connsiteX7" fmla="*/ 172219 w 4102193"/>
                  <a:gd name="connsiteY7" fmla="*/ 350196 h 2108219"/>
                  <a:gd name="connsiteX8" fmla="*/ 201402 w 4102193"/>
                  <a:gd name="connsiteY8" fmla="*/ 369651 h 2108219"/>
                  <a:gd name="connsiteX9" fmla="*/ 250040 w 4102193"/>
                  <a:gd name="connsiteY9" fmla="*/ 428017 h 2108219"/>
                  <a:gd name="connsiteX10" fmla="*/ 269495 w 4102193"/>
                  <a:gd name="connsiteY10" fmla="*/ 457200 h 2108219"/>
                  <a:gd name="connsiteX11" fmla="*/ 288951 w 4102193"/>
                  <a:gd name="connsiteY11" fmla="*/ 476655 h 2108219"/>
                  <a:gd name="connsiteX12" fmla="*/ 327861 w 4102193"/>
                  <a:gd name="connsiteY12" fmla="*/ 535021 h 2108219"/>
                  <a:gd name="connsiteX13" fmla="*/ 395955 w 4102193"/>
                  <a:gd name="connsiteY13" fmla="*/ 593387 h 2108219"/>
                  <a:gd name="connsiteX14" fmla="*/ 415410 w 4102193"/>
                  <a:gd name="connsiteY14" fmla="*/ 622570 h 2108219"/>
                  <a:gd name="connsiteX15" fmla="*/ 444593 w 4102193"/>
                  <a:gd name="connsiteY15" fmla="*/ 642025 h 2108219"/>
                  <a:gd name="connsiteX16" fmla="*/ 464048 w 4102193"/>
                  <a:gd name="connsiteY16" fmla="*/ 661481 h 2108219"/>
                  <a:gd name="connsiteX17" fmla="*/ 493231 w 4102193"/>
                  <a:gd name="connsiteY17" fmla="*/ 680936 h 2108219"/>
                  <a:gd name="connsiteX18" fmla="*/ 512687 w 4102193"/>
                  <a:gd name="connsiteY18" fmla="*/ 700391 h 2108219"/>
                  <a:gd name="connsiteX19" fmla="*/ 551597 w 4102193"/>
                  <a:gd name="connsiteY19" fmla="*/ 719847 h 2108219"/>
                  <a:gd name="connsiteX20" fmla="*/ 571053 w 4102193"/>
                  <a:gd name="connsiteY20" fmla="*/ 739302 h 2108219"/>
                  <a:gd name="connsiteX21" fmla="*/ 600236 w 4102193"/>
                  <a:gd name="connsiteY21" fmla="*/ 749030 h 2108219"/>
                  <a:gd name="connsiteX22" fmla="*/ 658602 w 4102193"/>
                  <a:gd name="connsiteY22" fmla="*/ 797668 h 2108219"/>
                  <a:gd name="connsiteX23" fmla="*/ 726695 w 4102193"/>
                  <a:gd name="connsiteY23" fmla="*/ 817123 h 2108219"/>
                  <a:gd name="connsiteX24" fmla="*/ 775333 w 4102193"/>
                  <a:gd name="connsiteY24" fmla="*/ 856034 h 2108219"/>
                  <a:gd name="connsiteX25" fmla="*/ 814244 w 4102193"/>
                  <a:gd name="connsiteY25" fmla="*/ 885217 h 2108219"/>
                  <a:gd name="connsiteX26" fmla="*/ 862882 w 4102193"/>
                  <a:gd name="connsiteY26" fmla="*/ 904672 h 2108219"/>
                  <a:gd name="connsiteX27" fmla="*/ 930976 w 4102193"/>
                  <a:gd name="connsiteY27" fmla="*/ 933855 h 2108219"/>
                  <a:gd name="connsiteX28" fmla="*/ 1018525 w 4102193"/>
                  <a:gd name="connsiteY28" fmla="*/ 972766 h 2108219"/>
                  <a:gd name="connsiteX29" fmla="*/ 1047708 w 4102193"/>
                  <a:gd name="connsiteY29" fmla="*/ 982493 h 2108219"/>
                  <a:gd name="connsiteX30" fmla="*/ 1076891 w 4102193"/>
                  <a:gd name="connsiteY30" fmla="*/ 1001949 h 2108219"/>
                  <a:gd name="connsiteX31" fmla="*/ 1144985 w 4102193"/>
                  <a:gd name="connsiteY31" fmla="*/ 1021404 h 2108219"/>
                  <a:gd name="connsiteX32" fmla="*/ 1164440 w 4102193"/>
                  <a:gd name="connsiteY32" fmla="*/ 1050587 h 2108219"/>
                  <a:gd name="connsiteX33" fmla="*/ 1193623 w 4102193"/>
                  <a:gd name="connsiteY33" fmla="*/ 1060315 h 2108219"/>
                  <a:gd name="connsiteX34" fmla="*/ 1271444 w 4102193"/>
                  <a:gd name="connsiteY34" fmla="*/ 1099225 h 2108219"/>
                  <a:gd name="connsiteX35" fmla="*/ 1300627 w 4102193"/>
                  <a:gd name="connsiteY35" fmla="*/ 1108953 h 2108219"/>
                  <a:gd name="connsiteX36" fmla="*/ 1368721 w 4102193"/>
                  <a:gd name="connsiteY36" fmla="*/ 1138136 h 2108219"/>
                  <a:gd name="connsiteX37" fmla="*/ 1456270 w 4102193"/>
                  <a:gd name="connsiteY37" fmla="*/ 1186774 h 2108219"/>
                  <a:gd name="connsiteX38" fmla="*/ 1485453 w 4102193"/>
                  <a:gd name="connsiteY38" fmla="*/ 1206230 h 2108219"/>
                  <a:gd name="connsiteX39" fmla="*/ 1582729 w 4102193"/>
                  <a:gd name="connsiteY39" fmla="*/ 1235413 h 2108219"/>
                  <a:gd name="connsiteX40" fmla="*/ 1611912 w 4102193"/>
                  <a:gd name="connsiteY40" fmla="*/ 1254868 h 2108219"/>
                  <a:gd name="connsiteX41" fmla="*/ 1650823 w 4102193"/>
                  <a:gd name="connsiteY41" fmla="*/ 1264596 h 2108219"/>
                  <a:gd name="connsiteX42" fmla="*/ 1680006 w 4102193"/>
                  <a:gd name="connsiteY42" fmla="*/ 1274323 h 2108219"/>
                  <a:gd name="connsiteX43" fmla="*/ 1718916 w 4102193"/>
                  <a:gd name="connsiteY43" fmla="*/ 1293778 h 2108219"/>
                  <a:gd name="connsiteX44" fmla="*/ 1757827 w 4102193"/>
                  <a:gd name="connsiteY44" fmla="*/ 1303506 h 2108219"/>
                  <a:gd name="connsiteX45" fmla="*/ 1816193 w 4102193"/>
                  <a:gd name="connsiteY45" fmla="*/ 1322961 h 2108219"/>
                  <a:gd name="connsiteX46" fmla="*/ 1864831 w 4102193"/>
                  <a:gd name="connsiteY46" fmla="*/ 1332689 h 2108219"/>
                  <a:gd name="connsiteX47" fmla="*/ 1923197 w 4102193"/>
                  <a:gd name="connsiteY47" fmla="*/ 1361872 h 2108219"/>
                  <a:gd name="connsiteX48" fmla="*/ 1962108 w 4102193"/>
                  <a:gd name="connsiteY48" fmla="*/ 1371600 h 2108219"/>
                  <a:gd name="connsiteX49" fmla="*/ 2010746 w 4102193"/>
                  <a:gd name="connsiteY49" fmla="*/ 1400783 h 2108219"/>
                  <a:gd name="connsiteX50" fmla="*/ 2069112 w 4102193"/>
                  <a:gd name="connsiteY50" fmla="*/ 1420238 h 2108219"/>
                  <a:gd name="connsiteX51" fmla="*/ 2098295 w 4102193"/>
                  <a:gd name="connsiteY51" fmla="*/ 1439693 h 2108219"/>
                  <a:gd name="connsiteX52" fmla="*/ 2146933 w 4102193"/>
                  <a:gd name="connsiteY52" fmla="*/ 1449421 h 2108219"/>
                  <a:gd name="connsiteX53" fmla="*/ 2176116 w 4102193"/>
                  <a:gd name="connsiteY53" fmla="*/ 1459149 h 2108219"/>
                  <a:gd name="connsiteX54" fmla="*/ 2224755 w 4102193"/>
                  <a:gd name="connsiteY54" fmla="*/ 1498059 h 2108219"/>
                  <a:gd name="connsiteX55" fmla="*/ 2244210 w 4102193"/>
                  <a:gd name="connsiteY55" fmla="*/ 1517515 h 2108219"/>
                  <a:gd name="connsiteX56" fmla="*/ 2322031 w 4102193"/>
                  <a:gd name="connsiteY56" fmla="*/ 1566153 h 2108219"/>
                  <a:gd name="connsiteX57" fmla="*/ 2390125 w 4102193"/>
                  <a:gd name="connsiteY57" fmla="*/ 1614791 h 2108219"/>
                  <a:gd name="connsiteX58" fmla="*/ 2429036 w 4102193"/>
                  <a:gd name="connsiteY58" fmla="*/ 1643974 h 2108219"/>
                  <a:gd name="connsiteX59" fmla="*/ 2477674 w 4102193"/>
                  <a:gd name="connsiteY59" fmla="*/ 1653702 h 2108219"/>
                  <a:gd name="connsiteX60" fmla="*/ 2584678 w 4102193"/>
                  <a:gd name="connsiteY60" fmla="*/ 1712068 h 2108219"/>
                  <a:gd name="connsiteX61" fmla="*/ 2623589 w 4102193"/>
                  <a:gd name="connsiteY61" fmla="*/ 1731523 h 2108219"/>
                  <a:gd name="connsiteX62" fmla="*/ 2652772 w 4102193"/>
                  <a:gd name="connsiteY62" fmla="*/ 1750978 h 2108219"/>
                  <a:gd name="connsiteX63" fmla="*/ 2720865 w 4102193"/>
                  <a:gd name="connsiteY63" fmla="*/ 1780161 h 2108219"/>
                  <a:gd name="connsiteX64" fmla="*/ 2788959 w 4102193"/>
                  <a:gd name="connsiteY64" fmla="*/ 1819072 h 2108219"/>
                  <a:gd name="connsiteX65" fmla="*/ 2876508 w 4102193"/>
                  <a:gd name="connsiteY65" fmla="*/ 1857983 h 2108219"/>
                  <a:gd name="connsiteX66" fmla="*/ 2973785 w 4102193"/>
                  <a:gd name="connsiteY66" fmla="*/ 1887166 h 2108219"/>
                  <a:gd name="connsiteX67" fmla="*/ 3012695 w 4102193"/>
                  <a:gd name="connsiteY67" fmla="*/ 1896893 h 2108219"/>
                  <a:gd name="connsiteX68" fmla="*/ 3090516 w 4102193"/>
                  <a:gd name="connsiteY68" fmla="*/ 1906621 h 2108219"/>
                  <a:gd name="connsiteX69" fmla="*/ 3187793 w 4102193"/>
                  <a:gd name="connsiteY69" fmla="*/ 1926076 h 2108219"/>
                  <a:gd name="connsiteX70" fmla="*/ 3265614 w 4102193"/>
                  <a:gd name="connsiteY70" fmla="*/ 1945532 h 2108219"/>
                  <a:gd name="connsiteX71" fmla="*/ 3372619 w 4102193"/>
                  <a:gd name="connsiteY71" fmla="*/ 1974715 h 2108219"/>
                  <a:gd name="connsiteX72" fmla="*/ 3421257 w 4102193"/>
                  <a:gd name="connsiteY72" fmla="*/ 1984442 h 2108219"/>
                  <a:gd name="connsiteX73" fmla="*/ 3450440 w 4102193"/>
                  <a:gd name="connsiteY73" fmla="*/ 1994170 h 2108219"/>
                  <a:gd name="connsiteX74" fmla="*/ 3508806 w 4102193"/>
                  <a:gd name="connsiteY74" fmla="*/ 2003898 h 2108219"/>
                  <a:gd name="connsiteX75" fmla="*/ 3557444 w 4102193"/>
                  <a:gd name="connsiteY75" fmla="*/ 2013625 h 2108219"/>
                  <a:gd name="connsiteX76" fmla="*/ 3596355 w 4102193"/>
                  <a:gd name="connsiteY76" fmla="*/ 2023353 h 2108219"/>
                  <a:gd name="connsiteX77" fmla="*/ 3732542 w 4102193"/>
                  <a:gd name="connsiteY77" fmla="*/ 2033081 h 2108219"/>
                  <a:gd name="connsiteX78" fmla="*/ 4102193 w 4102193"/>
                  <a:gd name="connsiteY78" fmla="*/ 2013625 h 210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02193" h="2108219">
                    <a:moveTo>
                      <a:pt x="16576" y="0"/>
                    </a:moveTo>
                    <a:cubicBezTo>
                      <a:pt x="0" y="49726"/>
                      <a:pt x="4752" y="9875"/>
                      <a:pt x="26304" y="58366"/>
                    </a:cubicBezTo>
                    <a:cubicBezTo>
                      <a:pt x="34633" y="77106"/>
                      <a:pt x="39274" y="97277"/>
                      <a:pt x="45759" y="116732"/>
                    </a:cubicBezTo>
                    <a:lnTo>
                      <a:pt x="55487" y="145915"/>
                    </a:lnTo>
                    <a:cubicBezTo>
                      <a:pt x="58729" y="155643"/>
                      <a:pt x="59526" y="166566"/>
                      <a:pt x="65214" y="175098"/>
                    </a:cubicBezTo>
                    <a:lnTo>
                      <a:pt x="84670" y="204281"/>
                    </a:lnTo>
                    <a:cubicBezTo>
                      <a:pt x="101791" y="255647"/>
                      <a:pt x="88709" y="224931"/>
                      <a:pt x="133308" y="291830"/>
                    </a:cubicBezTo>
                    <a:lnTo>
                      <a:pt x="172219" y="350196"/>
                    </a:lnTo>
                    <a:lnTo>
                      <a:pt x="201402" y="369651"/>
                    </a:lnTo>
                    <a:cubicBezTo>
                      <a:pt x="249705" y="442107"/>
                      <a:pt x="187624" y="353117"/>
                      <a:pt x="250040" y="428017"/>
                    </a:cubicBezTo>
                    <a:cubicBezTo>
                      <a:pt x="257524" y="436998"/>
                      <a:pt x="262192" y="448071"/>
                      <a:pt x="269495" y="457200"/>
                    </a:cubicBezTo>
                    <a:cubicBezTo>
                      <a:pt x="275224" y="464362"/>
                      <a:pt x="283448" y="469318"/>
                      <a:pt x="288951" y="476655"/>
                    </a:cubicBezTo>
                    <a:cubicBezTo>
                      <a:pt x="302980" y="495361"/>
                      <a:pt x="308406" y="522051"/>
                      <a:pt x="327861" y="535021"/>
                    </a:cubicBezTo>
                    <a:cubicBezTo>
                      <a:pt x="354264" y="552623"/>
                      <a:pt x="377084" y="565080"/>
                      <a:pt x="395955" y="593387"/>
                    </a:cubicBezTo>
                    <a:cubicBezTo>
                      <a:pt x="402440" y="603115"/>
                      <a:pt x="407143" y="614303"/>
                      <a:pt x="415410" y="622570"/>
                    </a:cubicBezTo>
                    <a:cubicBezTo>
                      <a:pt x="423677" y="630837"/>
                      <a:pt x="435464" y="634722"/>
                      <a:pt x="444593" y="642025"/>
                    </a:cubicBezTo>
                    <a:cubicBezTo>
                      <a:pt x="451755" y="647754"/>
                      <a:pt x="456886" y="655752"/>
                      <a:pt x="464048" y="661481"/>
                    </a:cubicBezTo>
                    <a:cubicBezTo>
                      <a:pt x="473177" y="668784"/>
                      <a:pt x="484102" y="673633"/>
                      <a:pt x="493231" y="680936"/>
                    </a:cubicBezTo>
                    <a:cubicBezTo>
                      <a:pt x="500393" y="686665"/>
                      <a:pt x="505056" y="695304"/>
                      <a:pt x="512687" y="700391"/>
                    </a:cubicBezTo>
                    <a:cubicBezTo>
                      <a:pt x="524753" y="708435"/>
                      <a:pt x="539531" y="711803"/>
                      <a:pt x="551597" y="719847"/>
                    </a:cubicBezTo>
                    <a:cubicBezTo>
                      <a:pt x="559228" y="724934"/>
                      <a:pt x="563189" y="734583"/>
                      <a:pt x="571053" y="739302"/>
                    </a:cubicBezTo>
                    <a:cubicBezTo>
                      <a:pt x="579846" y="744578"/>
                      <a:pt x="591065" y="744444"/>
                      <a:pt x="600236" y="749030"/>
                    </a:cubicBezTo>
                    <a:cubicBezTo>
                      <a:pt x="663889" y="780857"/>
                      <a:pt x="594060" y="754640"/>
                      <a:pt x="658602" y="797668"/>
                    </a:cubicBezTo>
                    <a:cubicBezTo>
                      <a:pt x="666977" y="803252"/>
                      <a:pt x="721503" y="815825"/>
                      <a:pt x="726695" y="817123"/>
                    </a:cubicBezTo>
                    <a:cubicBezTo>
                      <a:pt x="759229" y="849656"/>
                      <a:pt x="732387" y="825357"/>
                      <a:pt x="775333" y="856034"/>
                    </a:cubicBezTo>
                    <a:cubicBezTo>
                      <a:pt x="788526" y="865458"/>
                      <a:pt x="800071" y="877343"/>
                      <a:pt x="814244" y="885217"/>
                    </a:cubicBezTo>
                    <a:cubicBezTo>
                      <a:pt x="829508" y="893697"/>
                      <a:pt x="847264" y="896863"/>
                      <a:pt x="862882" y="904672"/>
                    </a:cubicBezTo>
                    <a:cubicBezTo>
                      <a:pt x="930061" y="938261"/>
                      <a:pt x="849993" y="913609"/>
                      <a:pt x="930976" y="933855"/>
                    </a:cubicBezTo>
                    <a:cubicBezTo>
                      <a:pt x="977221" y="964685"/>
                      <a:pt x="949070" y="949614"/>
                      <a:pt x="1018525" y="972766"/>
                    </a:cubicBezTo>
                    <a:lnTo>
                      <a:pt x="1047708" y="982493"/>
                    </a:lnTo>
                    <a:cubicBezTo>
                      <a:pt x="1057436" y="988978"/>
                      <a:pt x="1066434" y="996720"/>
                      <a:pt x="1076891" y="1001949"/>
                    </a:cubicBezTo>
                    <a:cubicBezTo>
                      <a:pt x="1090842" y="1008924"/>
                      <a:pt x="1132524" y="1018289"/>
                      <a:pt x="1144985" y="1021404"/>
                    </a:cubicBezTo>
                    <a:cubicBezTo>
                      <a:pt x="1151470" y="1031132"/>
                      <a:pt x="1155311" y="1043284"/>
                      <a:pt x="1164440" y="1050587"/>
                    </a:cubicBezTo>
                    <a:cubicBezTo>
                      <a:pt x="1172447" y="1056993"/>
                      <a:pt x="1184288" y="1056072"/>
                      <a:pt x="1193623" y="1060315"/>
                    </a:cubicBezTo>
                    <a:cubicBezTo>
                      <a:pt x="1220026" y="1072316"/>
                      <a:pt x="1243930" y="1090053"/>
                      <a:pt x="1271444" y="1099225"/>
                    </a:cubicBezTo>
                    <a:cubicBezTo>
                      <a:pt x="1281172" y="1102468"/>
                      <a:pt x="1291456" y="1104367"/>
                      <a:pt x="1300627" y="1108953"/>
                    </a:cubicBezTo>
                    <a:cubicBezTo>
                      <a:pt x="1367804" y="1142542"/>
                      <a:pt x="1287740" y="1117890"/>
                      <a:pt x="1368721" y="1138136"/>
                    </a:cubicBezTo>
                    <a:cubicBezTo>
                      <a:pt x="1435619" y="1182735"/>
                      <a:pt x="1404904" y="1169653"/>
                      <a:pt x="1456270" y="1186774"/>
                    </a:cubicBezTo>
                    <a:cubicBezTo>
                      <a:pt x="1465998" y="1193259"/>
                      <a:pt x="1474996" y="1201001"/>
                      <a:pt x="1485453" y="1206230"/>
                    </a:cubicBezTo>
                    <a:cubicBezTo>
                      <a:pt x="1528110" y="1227559"/>
                      <a:pt x="1537167" y="1226300"/>
                      <a:pt x="1582729" y="1235413"/>
                    </a:cubicBezTo>
                    <a:cubicBezTo>
                      <a:pt x="1592457" y="1241898"/>
                      <a:pt x="1601166" y="1250263"/>
                      <a:pt x="1611912" y="1254868"/>
                    </a:cubicBezTo>
                    <a:cubicBezTo>
                      <a:pt x="1624201" y="1260134"/>
                      <a:pt x="1637968" y="1260923"/>
                      <a:pt x="1650823" y="1264596"/>
                    </a:cubicBezTo>
                    <a:cubicBezTo>
                      <a:pt x="1660682" y="1267413"/>
                      <a:pt x="1670581" y="1270284"/>
                      <a:pt x="1680006" y="1274323"/>
                    </a:cubicBezTo>
                    <a:cubicBezTo>
                      <a:pt x="1693334" y="1280035"/>
                      <a:pt x="1705338" y="1288686"/>
                      <a:pt x="1718916" y="1293778"/>
                    </a:cubicBezTo>
                    <a:cubicBezTo>
                      <a:pt x="1731434" y="1298472"/>
                      <a:pt x="1745021" y="1299664"/>
                      <a:pt x="1757827" y="1303506"/>
                    </a:cubicBezTo>
                    <a:cubicBezTo>
                      <a:pt x="1777470" y="1309399"/>
                      <a:pt x="1796084" y="1318939"/>
                      <a:pt x="1816193" y="1322961"/>
                    </a:cubicBezTo>
                    <a:cubicBezTo>
                      <a:pt x="1832406" y="1326204"/>
                      <a:pt x="1848791" y="1328679"/>
                      <a:pt x="1864831" y="1332689"/>
                    </a:cubicBezTo>
                    <a:cubicBezTo>
                      <a:pt x="1930415" y="1349086"/>
                      <a:pt x="1856625" y="1333341"/>
                      <a:pt x="1923197" y="1361872"/>
                    </a:cubicBezTo>
                    <a:cubicBezTo>
                      <a:pt x="1935486" y="1367138"/>
                      <a:pt x="1949138" y="1368357"/>
                      <a:pt x="1962108" y="1371600"/>
                    </a:cubicBezTo>
                    <a:cubicBezTo>
                      <a:pt x="1978321" y="1381328"/>
                      <a:pt x="1993534" y="1392959"/>
                      <a:pt x="2010746" y="1400783"/>
                    </a:cubicBezTo>
                    <a:cubicBezTo>
                      <a:pt x="2029416" y="1409269"/>
                      <a:pt x="2052048" y="1408863"/>
                      <a:pt x="2069112" y="1420238"/>
                    </a:cubicBezTo>
                    <a:cubicBezTo>
                      <a:pt x="2078840" y="1426723"/>
                      <a:pt x="2087348" y="1435588"/>
                      <a:pt x="2098295" y="1439693"/>
                    </a:cubicBezTo>
                    <a:cubicBezTo>
                      <a:pt x="2113776" y="1445498"/>
                      <a:pt x="2130893" y="1445411"/>
                      <a:pt x="2146933" y="1449421"/>
                    </a:cubicBezTo>
                    <a:cubicBezTo>
                      <a:pt x="2156881" y="1451908"/>
                      <a:pt x="2166388" y="1455906"/>
                      <a:pt x="2176116" y="1459149"/>
                    </a:cubicBezTo>
                    <a:cubicBezTo>
                      <a:pt x="2223102" y="1506132"/>
                      <a:pt x="2163386" y="1448963"/>
                      <a:pt x="2224755" y="1498059"/>
                    </a:cubicBezTo>
                    <a:cubicBezTo>
                      <a:pt x="2231917" y="1503788"/>
                      <a:pt x="2236697" y="1512255"/>
                      <a:pt x="2244210" y="1517515"/>
                    </a:cubicBezTo>
                    <a:cubicBezTo>
                      <a:pt x="2269270" y="1535057"/>
                      <a:pt x="2300400" y="1544523"/>
                      <a:pt x="2322031" y="1566153"/>
                    </a:cubicBezTo>
                    <a:cubicBezTo>
                      <a:pt x="2360339" y="1604459"/>
                      <a:pt x="2322321" y="1569588"/>
                      <a:pt x="2390125" y="1614791"/>
                    </a:cubicBezTo>
                    <a:cubicBezTo>
                      <a:pt x="2403615" y="1623784"/>
                      <a:pt x="2414221" y="1637389"/>
                      <a:pt x="2429036" y="1643974"/>
                    </a:cubicBezTo>
                    <a:cubicBezTo>
                      <a:pt x="2444145" y="1650689"/>
                      <a:pt x="2461461" y="1650459"/>
                      <a:pt x="2477674" y="1653702"/>
                    </a:cubicBezTo>
                    <a:cubicBezTo>
                      <a:pt x="2614897" y="1722314"/>
                      <a:pt x="2463543" y="1644771"/>
                      <a:pt x="2584678" y="1712068"/>
                    </a:cubicBezTo>
                    <a:cubicBezTo>
                      <a:pt x="2597354" y="1719110"/>
                      <a:pt x="2610998" y="1724329"/>
                      <a:pt x="2623589" y="1731523"/>
                    </a:cubicBezTo>
                    <a:cubicBezTo>
                      <a:pt x="2633740" y="1737323"/>
                      <a:pt x="2642621" y="1745177"/>
                      <a:pt x="2652772" y="1750978"/>
                    </a:cubicBezTo>
                    <a:cubicBezTo>
                      <a:pt x="2686434" y="1770214"/>
                      <a:pt x="2688121" y="1769247"/>
                      <a:pt x="2720865" y="1780161"/>
                    </a:cubicBezTo>
                    <a:cubicBezTo>
                      <a:pt x="2758672" y="1817968"/>
                      <a:pt x="2720374" y="1784780"/>
                      <a:pt x="2788959" y="1819072"/>
                    </a:cubicBezTo>
                    <a:cubicBezTo>
                      <a:pt x="2873104" y="1861144"/>
                      <a:pt x="2802254" y="1839419"/>
                      <a:pt x="2876508" y="1857983"/>
                    </a:cubicBezTo>
                    <a:cubicBezTo>
                      <a:pt x="2928033" y="1892332"/>
                      <a:pt x="2887716" y="1871517"/>
                      <a:pt x="2973785" y="1887166"/>
                    </a:cubicBezTo>
                    <a:cubicBezTo>
                      <a:pt x="2986938" y="1889558"/>
                      <a:pt x="2999508" y="1894695"/>
                      <a:pt x="3012695" y="1896893"/>
                    </a:cubicBezTo>
                    <a:cubicBezTo>
                      <a:pt x="3038482" y="1901191"/>
                      <a:pt x="3064576" y="1903378"/>
                      <a:pt x="3090516" y="1906621"/>
                    </a:cubicBezTo>
                    <a:cubicBezTo>
                      <a:pt x="3156449" y="1928599"/>
                      <a:pt x="3076011" y="1903720"/>
                      <a:pt x="3187793" y="1926076"/>
                    </a:cubicBezTo>
                    <a:cubicBezTo>
                      <a:pt x="3214012" y="1931320"/>
                      <a:pt x="3240247" y="1937077"/>
                      <a:pt x="3265614" y="1945532"/>
                    </a:cubicBezTo>
                    <a:cubicBezTo>
                      <a:pt x="3307537" y="1959505"/>
                      <a:pt x="3317778" y="1963747"/>
                      <a:pt x="3372619" y="1974715"/>
                    </a:cubicBezTo>
                    <a:cubicBezTo>
                      <a:pt x="3388832" y="1977957"/>
                      <a:pt x="3405217" y="1980432"/>
                      <a:pt x="3421257" y="1984442"/>
                    </a:cubicBezTo>
                    <a:cubicBezTo>
                      <a:pt x="3431205" y="1986929"/>
                      <a:pt x="3440430" y="1991946"/>
                      <a:pt x="3450440" y="1994170"/>
                    </a:cubicBezTo>
                    <a:cubicBezTo>
                      <a:pt x="3469694" y="1998449"/>
                      <a:pt x="3489400" y="2000370"/>
                      <a:pt x="3508806" y="2003898"/>
                    </a:cubicBezTo>
                    <a:cubicBezTo>
                      <a:pt x="3525073" y="2006856"/>
                      <a:pt x="3541304" y="2010038"/>
                      <a:pt x="3557444" y="2013625"/>
                    </a:cubicBezTo>
                    <a:cubicBezTo>
                      <a:pt x="3570495" y="2016525"/>
                      <a:pt x="3583067" y="2021877"/>
                      <a:pt x="3596355" y="2023353"/>
                    </a:cubicBezTo>
                    <a:cubicBezTo>
                      <a:pt x="3641588" y="2028379"/>
                      <a:pt x="3687146" y="2029838"/>
                      <a:pt x="3732542" y="2033081"/>
                    </a:cubicBezTo>
                    <a:cubicBezTo>
                      <a:pt x="4097049" y="2023229"/>
                      <a:pt x="4007599" y="2108219"/>
                      <a:pt x="4102193" y="2013625"/>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7" name="TextBox 16"/>
              <p:cNvSpPr txBox="1"/>
              <p:nvPr/>
            </p:nvSpPr>
            <p:spPr>
              <a:xfrm>
                <a:off x="2286000" y="4000441"/>
                <a:ext cx="712224" cy="519253"/>
              </a:xfrm>
              <a:prstGeom prst="rect">
                <a:avLst/>
              </a:prstGeom>
              <a:noFill/>
            </p:spPr>
            <p:txBody>
              <a:bodyPr wrap="none" rtlCol="0">
                <a:spAutoFit/>
              </a:bodyPr>
              <a:lstStyle/>
              <a:p>
                <a:r>
                  <a:rPr lang="en-US" sz="1200" b="1" dirty="0" smtClean="0"/>
                  <a:t>Sprint</a:t>
                </a:r>
                <a:endParaRPr lang="en-US" sz="1200" b="1" dirty="0"/>
              </a:p>
            </p:txBody>
          </p:sp>
          <p:cxnSp>
            <p:nvCxnSpPr>
              <p:cNvPr id="18" name="Straight Arrow Connector 17"/>
              <p:cNvCxnSpPr/>
              <p:nvPr/>
            </p:nvCxnSpPr>
            <p:spPr>
              <a:xfrm>
                <a:off x="3200400" y="4171950"/>
                <a:ext cx="838200" cy="1588"/>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7657" y="1972238"/>
                <a:ext cx="734336" cy="865422"/>
              </a:xfrm>
              <a:prstGeom prst="rect">
                <a:avLst/>
              </a:prstGeom>
              <a:noFill/>
            </p:spPr>
            <p:txBody>
              <a:bodyPr wrap="none" rtlCol="0">
                <a:spAutoFit/>
              </a:bodyPr>
              <a:lstStyle/>
              <a:p>
                <a:r>
                  <a:rPr lang="en-US" sz="1200" b="1" dirty="0" smtClean="0"/>
                  <a:t>Story</a:t>
                </a:r>
              </a:p>
              <a:p>
                <a:r>
                  <a:rPr lang="en-US" sz="1200" b="1" dirty="0" smtClean="0"/>
                  <a:t>points</a:t>
                </a:r>
                <a:endParaRPr lang="en-US" sz="1200" b="1" dirty="0"/>
              </a:p>
            </p:txBody>
          </p:sp>
          <p:cxnSp>
            <p:nvCxnSpPr>
              <p:cNvPr id="20" name="Straight Arrow Connector 19"/>
              <p:cNvCxnSpPr/>
              <p:nvPr/>
            </p:nvCxnSpPr>
            <p:spPr>
              <a:xfrm rot="5400000" flipH="1" flipV="1">
                <a:off x="724694" y="3142456"/>
                <a:ext cx="685800" cy="1588"/>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p:nvPr/>
          </p:nvCxnSpPr>
          <p:spPr>
            <a:xfrm rot="5400000" flipH="1" flipV="1">
              <a:off x="2210594" y="2342356"/>
              <a:ext cx="762000" cy="611188"/>
            </a:xfrm>
            <a:prstGeom prst="straightConnector1">
              <a:avLst/>
            </a:prstGeom>
            <a:ln w="38100">
              <a:solidFill>
                <a:srgbClr val="0000CC"/>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28800" y="2876551"/>
              <a:ext cx="1071392" cy="865422"/>
            </a:xfrm>
            <a:prstGeom prst="rect">
              <a:avLst/>
            </a:prstGeom>
            <a:noFill/>
          </p:spPr>
          <p:txBody>
            <a:bodyPr wrap="none" rtlCol="0">
              <a:spAutoFit/>
            </a:bodyPr>
            <a:lstStyle/>
            <a:p>
              <a:r>
                <a:rPr lang="en-US" sz="1200" b="1" dirty="0" smtClean="0"/>
                <a:t>Expected</a:t>
              </a:r>
            </a:p>
            <a:p>
              <a:r>
                <a:rPr lang="en-US" sz="1200" b="1" dirty="0" err="1" smtClean="0"/>
                <a:t>burndown</a:t>
              </a:r>
              <a:endParaRPr lang="en-US" sz="1200" b="1" dirty="0"/>
            </a:p>
          </p:txBody>
        </p:sp>
        <p:cxnSp>
          <p:nvCxnSpPr>
            <p:cNvPr id="11" name="Straight Arrow Connector 10"/>
            <p:cNvCxnSpPr/>
            <p:nvPr/>
          </p:nvCxnSpPr>
          <p:spPr>
            <a:xfrm rot="10800000" flipV="1">
              <a:off x="3200400" y="1733550"/>
              <a:ext cx="684212" cy="533400"/>
            </a:xfrm>
            <a:prstGeom prst="straightConnector1">
              <a:avLst/>
            </a:prstGeom>
            <a:ln w="38100">
              <a:solidFill>
                <a:srgbClr val="0000CC"/>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1352549"/>
              <a:ext cx="1293431" cy="865422"/>
            </a:xfrm>
            <a:prstGeom prst="rect">
              <a:avLst/>
            </a:prstGeom>
            <a:noFill/>
          </p:spPr>
          <p:txBody>
            <a:bodyPr wrap="square" rtlCol="0">
              <a:spAutoFit/>
            </a:bodyPr>
            <a:lstStyle/>
            <a:p>
              <a:r>
                <a:rPr lang="en-US" sz="1200" b="1" dirty="0" smtClean="0"/>
                <a:t>Actual</a:t>
              </a:r>
            </a:p>
            <a:p>
              <a:r>
                <a:rPr lang="en-US" sz="1200" b="1" dirty="0" err="1" smtClean="0"/>
                <a:t>burndown</a:t>
              </a:r>
              <a:endParaRPr lang="en-US" sz="1200" b="1" dirty="0"/>
            </a:p>
          </p:txBody>
        </p:sp>
      </p:grpSp>
    </p:spTree>
    <p:extLst>
      <p:ext uri="{BB962C8B-B14F-4D97-AF65-F5344CB8AC3E}">
        <p14:creationId xmlns="" xmlns:p14="http://schemas.microsoft.com/office/powerpoint/2010/main" val="298123305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457201" y="133350"/>
            <a:ext cx="5850975" cy="934298"/>
          </a:xfrm>
        </p:spPr>
        <p:txBody>
          <a:bodyPr/>
          <a:lstStyle/>
          <a:p>
            <a:pPr eaLnBrk="1" hangingPunct="1"/>
            <a:r>
              <a:rPr lang="en-US" altLang="en-US" sz="2994" b="1" dirty="0"/>
              <a:t>Scalability of Scrum</a:t>
            </a:r>
          </a:p>
        </p:txBody>
      </p:sp>
      <p:sp>
        <p:nvSpPr>
          <p:cNvPr id="365571" name="Rectangle 3"/>
          <p:cNvSpPr>
            <a:spLocks noGrp="1" noChangeArrowheads="1"/>
          </p:cNvSpPr>
          <p:nvPr>
            <p:ph type="body" idx="1"/>
          </p:nvPr>
        </p:nvSpPr>
        <p:spPr>
          <a:xfrm>
            <a:off x="609600" y="1116229"/>
            <a:ext cx="5562600" cy="3787957"/>
          </a:xfrm>
        </p:spPr>
        <p:txBody>
          <a:bodyPr>
            <a:normAutofit fontScale="85000" lnSpcReduction="10000"/>
          </a:bodyPr>
          <a:lstStyle/>
          <a:p>
            <a:pPr>
              <a:lnSpc>
                <a:spcPct val="135000"/>
              </a:lnSpc>
              <a:spcBef>
                <a:spcPts val="1225"/>
              </a:spcBef>
              <a:spcAft>
                <a:spcPts val="816"/>
              </a:spcAft>
            </a:pPr>
            <a:r>
              <a:rPr lang="en-US" altLang="en-US" dirty="0"/>
              <a:t>A typical Scrum team is 6-10 people</a:t>
            </a:r>
          </a:p>
          <a:p>
            <a:pPr>
              <a:lnSpc>
                <a:spcPct val="135000"/>
              </a:lnSpc>
              <a:spcBef>
                <a:spcPts val="1225"/>
              </a:spcBef>
              <a:spcAft>
                <a:spcPts val="816"/>
              </a:spcAft>
            </a:pPr>
            <a:r>
              <a:rPr lang="en-US" altLang="en-US" dirty="0"/>
              <a:t>Jeff Sutherland - up to over 800 people</a:t>
            </a:r>
          </a:p>
          <a:p>
            <a:pPr>
              <a:lnSpc>
                <a:spcPct val="135000"/>
              </a:lnSpc>
              <a:spcBef>
                <a:spcPts val="1225"/>
              </a:spcBef>
              <a:spcAft>
                <a:spcPts val="816"/>
              </a:spcAft>
            </a:pPr>
            <a:r>
              <a:rPr lang="en-US" altLang="en-US" dirty="0" smtClean="0"/>
              <a:t>"</a:t>
            </a:r>
            <a:r>
              <a:rPr lang="en-US" altLang="en-US" dirty="0"/>
              <a:t>Scrum of Scrums" </a:t>
            </a:r>
            <a:r>
              <a:rPr lang="en-US" altLang="en-US" dirty="0" smtClean="0"/>
              <a:t>or </a:t>
            </a:r>
            <a:r>
              <a:rPr lang="en-US" altLang="en-US" dirty="0"/>
              <a:t>"Meta-Scrum“</a:t>
            </a:r>
          </a:p>
          <a:p>
            <a:pPr>
              <a:lnSpc>
                <a:spcPct val="135000"/>
              </a:lnSpc>
              <a:spcBef>
                <a:spcPts val="1225"/>
              </a:spcBef>
              <a:spcAft>
                <a:spcPts val="816"/>
              </a:spcAft>
              <a:buNone/>
            </a:pPr>
            <a:endParaRPr lang="en-US"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63</a:t>
            </a:fld>
            <a:endParaRPr lang="en-US"/>
          </a:p>
        </p:txBody>
      </p:sp>
    </p:spTree>
    <p:extLst>
      <p:ext uri="{BB962C8B-B14F-4D97-AF65-F5344CB8AC3E}">
        <p14:creationId xmlns="" xmlns:p14="http://schemas.microsoft.com/office/powerpoint/2010/main" val="23550559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428751"/>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p>
        </p:txBody>
      </p:sp>
    </p:spTree>
    <p:extLst>
      <p:ext uri="{BB962C8B-B14F-4D97-AF65-F5344CB8AC3E}">
        <p14:creationId xmlns="" xmlns:p14="http://schemas.microsoft.com/office/powerpoint/2010/main" val="26641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a:xfrm>
            <a:off x="2827613" y="2724150"/>
            <a:ext cx="3954187" cy="553298"/>
          </a:xfrm>
          <a:solidFill>
            <a:srgbClr val="FFFF00"/>
          </a:solidFill>
        </p:spPr>
        <p:txBody>
          <a:bodyPr>
            <a:normAutofit fontScale="90000"/>
          </a:bodyPr>
          <a:lstStyle/>
          <a:p>
            <a:pPr eaLnBrk="1"/>
            <a:r>
              <a:rPr lang="en-US" altLang="en-US" sz="3200" b="1" dirty="0"/>
              <a:t>Agile Model: Nitty Gritty</a:t>
            </a:r>
          </a:p>
        </p:txBody>
      </p:sp>
      <p:sp>
        <p:nvSpPr>
          <p:cNvPr id="180227" name="Rectangle 3"/>
          <p:cNvSpPr>
            <a:spLocks noGrp="1" noChangeArrowheads="1"/>
          </p:cNvSpPr>
          <p:nvPr>
            <p:ph type="body" idx="4294967295"/>
          </p:nvPr>
        </p:nvSpPr>
        <p:spPr>
          <a:xfrm>
            <a:off x="76200" y="133350"/>
            <a:ext cx="6705600" cy="4154597"/>
          </a:xfrm>
        </p:spPr>
        <p:txBody>
          <a:bodyPr>
            <a:noAutofit/>
          </a:bodyPr>
          <a:lstStyle/>
          <a:p>
            <a:pPr eaLnBrk="1">
              <a:lnSpc>
                <a:spcPct val="125000"/>
              </a:lnSpc>
              <a:spcBef>
                <a:spcPct val="25000"/>
              </a:spcBef>
              <a:spcAft>
                <a:spcPct val="25000"/>
              </a:spcAft>
            </a:pPr>
            <a:r>
              <a:rPr lang="en-GB" altLang="en-US" sz="2800" dirty="0"/>
              <a:t>At a time, only one increment is planned, developed, deployed at the customer site.  </a:t>
            </a:r>
          </a:p>
          <a:p>
            <a:pPr lvl="1" eaLnBrk="1">
              <a:lnSpc>
                <a:spcPct val="125000"/>
              </a:lnSpc>
              <a:spcBef>
                <a:spcPct val="25000"/>
              </a:spcBef>
              <a:spcAft>
                <a:spcPct val="25000"/>
              </a:spcAft>
            </a:pPr>
            <a:r>
              <a:rPr lang="en-GB" altLang="en-US" sz="2400" b="1" dirty="0">
                <a:solidFill>
                  <a:srgbClr val="0000FF"/>
                </a:solidFill>
              </a:rPr>
              <a:t>No long-term plans are made.</a:t>
            </a:r>
          </a:p>
          <a:p>
            <a:pPr eaLnBrk="1">
              <a:lnSpc>
                <a:spcPct val="125000"/>
              </a:lnSpc>
              <a:spcBef>
                <a:spcPct val="25000"/>
              </a:spcBef>
              <a:spcAft>
                <a:spcPct val="25000"/>
              </a:spcAft>
            </a:pPr>
            <a:r>
              <a:rPr lang="en-GB" altLang="en-US" sz="2800" dirty="0"/>
              <a:t>An iteration may not add significant functionality,</a:t>
            </a:r>
          </a:p>
          <a:p>
            <a:pPr lvl="1" eaLnBrk="1">
              <a:lnSpc>
                <a:spcPct val="125000"/>
              </a:lnSpc>
              <a:spcBef>
                <a:spcPct val="25000"/>
              </a:spcBef>
              <a:spcAft>
                <a:spcPct val="25000"/>
              </a:spcAft>
            </a:pPr>
            <a:r>
              <a:rPr lang="en-GB" altLang="en-US" sz="2400" dirty="0"/>
              <a:t>But still a new release is invariably made at the end of each iteration</a:t>
            </a:r>
          </a:p>
          <a:p>
            <a:pPr lvl="1" eaLnBrk="1">
              <a:lnSpc>
                <a:spcPct val="125000"/>
              </a:lnSpc>
              <a:spcBef>
                <a:spcPct val="25000"/>
              </a:spcBef>
              <a:spcAft>
                <a:spcPct val="25000"/>
              </a:spcAft>
            </a:pPr>
            <a:r>
              <a:rPr lang="en-GB" altLang="en-US" sz="2400" dirty="0"/>
              <a:t>Delivered to the customer for regular use.</a:t>
            </a:r>
          </a:p>
          <a:p>
            <a:pPr eaLnBrk="1">
              <a:lnSpc>
                <a:spcPct val="125000"/>
              </a:lnSpc>
              <a:spcBef>
                <a:spcPct val="25000"/>
              </a:spcBef>
              <a:spcAft>
                <a:spcPct val="25000"/>
              </a:spcAft>
              <a:buFont typeface="Wingdings" pitchFamily="2" charset="2"/>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7</a:t>
            </a:fld>
            <a:endParaRPr lang="en-US"/>
          </a:p>
        </p:txBody>
      </p:sp>
    </p:spTree>
    <p:extLst>
      <p:ext uri="{BB962C8B-B14F-4D97-AF65-F5344CB8AC3E}">
        <p14:creationId xmlns:p14="http://schemas.microsoft.com/office/powerpoint/2010/main" xmlns="" val="298121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checkerboard(across)">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checkerboard(across)">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checkerboard(across)">
                                      <p:cBhvr>
                                        <p:cTn id="17" dur="500"/>
                                        <p:tgtEl>
                                          <p:spTgt spid="180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checkerboard(across)">
                                      <p:cBhvr>
                                        <p:cTn id="22" dur="500"/>
                                        <p:tgtEl>
                                          <p:spTgt spid="1802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animEffect transition="in" filter="checkerboard(across)">
                                      <p:cBhvr>
                                        <p:cTn id="27" dur="500"/>
                                        <p:tgtEl>
                                          <p:spTgt spid="1802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80227">
                                            <p:txEl>
                                              <p:pRg st="2" end="2"/>
                                            </p:txEl>
                                          </p:spTgt>
                                        </p:tgtEl>
                                        <p:attrNameLst>
                                          <p:attrName>style.visibility</p:attrName>
                                        </p:attrNameLst>
                                      </p:cBhvr>
                                      <p:to>
                                        <p:strVal val="visible"/>
                                      </p:to>
                                    </p:set>
                                    <p:anim calcmode="lin" valueType="num">
                                      <p:cBhvr additive="base">
                                        <p:cTn id="32"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80227">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0227">
                                            <p:txEl>
                                              <p:pRg st="3" end="3"/>
                                            </p:txEl>
                                          </p:spTgt>
                                        </p:tgtEl>
                                        <p:attrNameLst>
                                          <p:attrName>style.visibility</p:attrName>
                                        </p:attrNameLst>
                                      </p:cBhvr>
                                      <p:to>
                                        <p:strVal val="visible"/>
                                      </p:to>
                                    </p:set>
                                    <p:anim calcmode="lin" valueType="num">
                                      <p:cBhvr additive="base">
                                        <p:cTn id="36"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022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80227">
                                            <p:txEl>
                                              <p:pRg st="4" end="4"/>
                                            </p:txEl>
                                          </p:spTgt>
                                        </p:tgtEl>
                                        <p:attrNameLst>
                                          <p:attrName>style.visibility</p:attrName>
                                        </p:attrNameLst>
                                      </p:cBhvr>
                                      <p:to>
                                        <p:strVal val="visible"/>
                                      </p:to>
                                    </p:set>
                                    <p:anim calcmode="lin" valueType="num">
                                      <p:cBhvr additive="base">
                                        <p:cTn id="40" dur="500" fill="hold"/>
                                        <p:tgtEl>
                                          <p:spTgt spid="18022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
          <p:cNvSpPr>
            <a:spLocks noGrp="1" noChangeArrowheads="1"/>
          </p:cNvSpPr>
          <p:nvPr>
            <p:ph type="title" idx="4294967295"/>
          </p:nvPr>
        </p:nvSpPr>
        <p:spPr>
          <a:xfrm>
            <a:off x="457200" y="-171450"/>
            <a:ext cx="5852054" cy="873812"/>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Methodology</a:t>
            </a:r>
          </a:p>
        </p:txBody>
      </p:sp>
      <p:sp>
        <p:nvSpPr>
          <p:cNvPr id="70658" name="Rectangle 2"/>
          <p:cNvSpPr>
            <a:spLocks noGrp="1" noChangeArrowheads="1"/>
          </p:cNvSpPr>
          <p:nvPr>
            <p:ph type="body" idx="4294967295"/>
          </p:nvPr>
        </p:nvSpPr>
        <p:spPr>
          <a:xfrm>
            <a:off x="76200" y="518803"/>
            <a:ext cx="6781800" cy="4367979"/>
          </a:xfrm>
        </p:spPr>
        <p:txBody>
          <a:bodyPr>
            <a:noAutofit/>
          </a:bodyPr>
          <a:lstStyle/>
          <a:p>
            <a:pPr>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b="1" dirty="0">
                <a:solidFill>
                  <a:srgbClr val="0000FF"/>
                </a:solidFill>
              </a:rPr>
              <a:t>Face-to-face communication favoured over written documents.</a:t>
            </a:r>
          </a:p>
          <a:p>
            <a:pPr>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To facilitate face-to-face communication,</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Development team to share a single office space.</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Team size is deliberately kept small (5-9 people) </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This makes the agile model most suited to the development of small projects.</a:t>
            </a:r>
          </a:p>
          <a:p>
            <a:pPr lvl="1">
              <a:lnSpc>
                <a:spcPct val="120000"/>
              </a:lnSpc>
              <a:spcBef>
                <a:spcPts val="0"/>
              </a:spcBef>
              <a:spcAft>
                <a:spcPts val="600"/>
              </a:spcAft>
              <a:buNone/>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8</a:t>
            </a:fld>
            <a:endParaRPr lang="en-US"/>
          </a:p>
        </p:txBody>
      </p:sp>
    </p:spTree>
    <p:extLst>
      <p:ext uri="{BB962C8B-B14F-4D97-AF65-F5344CB8AC3E}">
        <p14:creationId xmlns:p14="http://schemas.microsoft.com/office/powerpoint/2010/main" xmlns="" val="33860337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checkerboard(across)">
                                      <p:cBhvr>
                                        <p:cTn id="7" dur="500"/>
                                        <p:tgtEl>
                                          <p:spTgt spid="70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0658">
                                            <p:txEl>
                                              <p:pRg st="1" end="1"/>
                                            </p:txEl>
                                          </p:spTgt>
                                        </p:tgtEl>
                                        <p:attrNameLst>
                                          <p:attrName>style.visibility</p:attrName>
                                        </p:attrNameLst>
                                      </p:cBhvr>
                                      <p:to>
                                        <p:strVal val="visible"/>
                                      </p:to>
                                    </p:set>
                                    <p:animEffect transition="in" filter="checkerboard(across)">
                                      <p:cBhvr>
                                        <p:cTn id="12" dur="500"/>
                                        <p:tgtEl>
                                          <p:spTgt spid="70658">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0658">
                                            <p:txEl>
                                              <p:pRg st="2" end="2"/>
                                            </p:txEl>
                                          </p:spTgt>
                                        </p:tgtEl>
                                        <p:attrNameLst>
                                          <p:attrName>style.visibility</p:attrName>
                                        </p:attrNameLst>
                                      </p:cBhvr>
                                      <p:to>
                                        <p:strVal val="visible"/>
                                      </p:to>
                                    </p:set>
                                    <p:animEffect transition="in" filter="checkerboard(across)">
                                      <p:cBhvr>
                                        <p:cTn id="15" dur="500"/>
                                        <p:tgtEl>
                                          <p:spTgt spid="7065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0658">
                                            <p:txEl>
                                              <p:pRg st="3" end="3"/>
                                            </p:txEl>
                                          </p:spTgt>
                                        </p:tgtEl>
                                        <p:attrNameLst>
                                          <p:attrName>style.visibility</p:attrName>
                                        </p:attrNameLst>
                                      </p:cBhvr>
                                      <p:to>
                                        <p:strVal val="visible"/>
                                      </p:to>
                                    </p:set>
                                    <p:animEffect transition="in" filter="checkerboard(across)">
                                      <p:cBhvr>
                                        <p:cTn id="18" dur="500"/>
                                        <p:tgtEl>
                                          <p:spTgt spid="70658">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0658">
                                            <p:txEl>
                                              <p:pRg st="4" end="4"/>
                                            </p:txEl>
                                          </p:spTgt>
                                        </p:tgtEl>
                                        <p:attrNameLst>
                                          <p:attrName>style.visibility</p:attrName>
                                        </p:attrNameLst>
                                      </p:cBhvr>
                                      <p:to>
                                        <p:strVal val="visible"/>
                                      </p:to>
                                    </p:set>
                                    <p:animEffect transition="in" filter="checkerboard(across)">
                                      <p:cBhvr>
                                        <p:cTn id="21"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674" name="Object 3"/>
          <p:cNvGraphicFramePr>
            <a:graphicFrameLocks noGrp="1" noChangeAspect="1"/>
          </p:cNvGraphicFramePr>
          <p:nvPr>
            <p:ph idx="4294967295"/>
            <p:extLst>
              <p:ext uri="{D42A27DB-BD31-4B8C-83A1-F6EECF244321}">
                <p14:modId xmlns:p14="http://schemas.microsoft.com/office/powerpoint/2010/main" xmlns="" val="2891432436"/>
              </p:ext>
            </p:extLst>
          </p:nvPr>
        </p:nvGraphicFramePr>
        <p:xfrm>
          <a:off x="0" y="-1"/>
          <a:ext cx="6781800" cy="5041107"/>
        </p:xfrm>
        <a:graphic>
          <a:graphicData uri="http://schemas.openxmlformats.org/presentationml/2006/ole">
            <p:oleObj spid="_x0000_s2137" name="Visio" r:id="rId4" imgW="5845073" imgH="5052631" progId="">
              <p:embed/>
            </p:oleObj>
          </a:graphicData>
        </a:graphic>
      </p:graphicFrame>
      <p:sp>
        <p:nvSpPr>
          <p:cNvPr id="4" name="Rectangle 2"/>
          <p:cNvSpPr txBox="1">
            <a:spLocks noChangeArrowheads="1"/>
          </p:cNvSpPr>
          <p:nvPr/>
        </p:nvSpPr>
        <p:spPr>
          <a:xfrm>
            <a:off x="762000" y="133350"/>
            <a:ext cx="3429000" cy="762000"/>
          </a:xfrm>
          <a:prstGeom prst="rect">
            <a:avLst/>
          </a:prstGeom>
          <a:solidFill>
            <a:srgbClr val="FFFFCC"/>
          </a:solidFill>
          <a:ln>
            <a:solidFill>
              <a:srgbClr val="FF0000"/>
            </a:solidFill>
          </a:ln>
        </p:spPr>
        <p:txBody>
          <a:bodyPr/>
          <a:lstStyle/>
          <a:p>
            <a:pPr algn="ctr">
              <a:lnSpc>
                <a:spcPct val="92000"/>
              </a:lnSpc>
              <a:buClr>
                <a:srgbClr val="000000"/>
              </a:buClr>
              <a:buSzPct val="45000"/>
              <a:buFont typeface="Wingdings" pitchFamily="2" charset="2"/>
              <a:buNone/>
              <a:defRPr/>
            </a:pPr>
            <a:r>
              <a:rPr lang="en-US" sz="2400" b="1" kern="0" dirty="0">
                <a:solidFill>
                  <a:srgbClr val="0000CC"/>
                </a:solidFill>
                <a:latin typeface="+mj-lt"/>
                <a:ea typeface="+mj-ea"/>
                <a:cs typeface="+mj-cs"/>
              </a:rPr>
              <a:t>Effectiveness of Communication Modes</a:t>
            </a:r>
            <a:br>
              <a:rPr lang="en-US" sz="2400" b="1" kern="0" dirty="0">
                <a:solidFill>
                  <a:srgbClr val="0000CC"/>
                </a:solidFill>
                <a:latin typeface="+mj-lt"/>
                <a:ea typeface="+mj-ea"/>
                <a:cs typeface="+mj-cs"/>
              </a:rPr>
            </a:br>
            <a:endParaRPr lang="en-US" sz="800" b="1" kern="0" dirty="0">
              <a:solidFill>
                <a:srgbClr val="0000CC"/>
              </a:solidFill>
              <a:latin typeface="+mj-lt"/>
              <a:ea typeface="+mj-ea"/>
              <a:cs typeface="+mj-cs"/>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9</a:t>
            </a:fld>
            <a:endParaRPr lang="en-US"/>
          </a:p>
        </p:txBody>
      </p:sp>
    </p:spTree>
    <p:extLst>
      <p:ext uri="{BB962C8B-B14F-4D97-AF65-F5344CB8AC3E}">
        <p14:creationId xmlns:p14="http://schemas.microsoft.com/office/powerpoint/2010/main" xmlns="" val="168805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A827AB-9093-498A-99CE-C49BA0AC17A6}"/>
</file>

<file path=customXml/itemProps2.xml><?xml version="1.0" encoding="utf-8"?>
<ds:datastoreItem xmlns:ds="http://schemas.openxmlformats.org/officeDocument/2006/customXml" ds:itemID="{241D03DF-1DC0-4B2A-9400-C3D88DF78E65}"/>
</file>

<file path=customXml/itemProps3.xml><?xml version="1.0" encoding="utf-8"?>
<ds:datastoreItem xmlns:ds="http://schemas.openxmlformats.org/officeDocument/2006/customXml" ds:itemID="{E2C1578E-E422-4CAF-AB01-B4217BC9710D}"/>
</file>

<file path=docProps/app.xml><?xml version="1.0" encoding="utf-8"?>
<Properties xmlns="http://schemas.openxmlformats.org/officeDocument/2006/extended-properties" xmlns:vt="http://schemas.openxmlformats.org/officeDocument/2006/docPropsVTypes">
  <Template/>
  <TotalTime>4108</TotalTime>
  <Words>2769</Words>
  <Application>Microsoft Office PowerPoint</Application>
  <PresentationFormat>Custom</PresentationFormat>
  <Paragraphs>483</Paragraphs>
  <Slides>64</Slides>
  <Notes>22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67" baseType="lpstr">
      <vt:lpstr>Office Theme</vt:lpstr>
      <vt:lpstr>Custom Design</vt:lpstr>
      <vt:lpstr>Visio</vt:lpstr>
      <vt:lpstr>Agile  Models </vt:lpstr>
      <vt:lpstr>What is Agile Software Development?</vt:lpstr>
      <vt:lpstr>Agile Model</vt:lpstr>
      <vt:lpstr>Ideology: Agile Manifesto</vt:lpstr>
      <vt:lpstr>Agile Methodologies</vt:lpstr>
      <vt:lpstr>Agile Model: Principal Techniques</vt:lpstr>
      <vt:lpstr>Agile Model: Nitty Gritty</vt:lpstr>
      <vt:lpstr>Methodology</vt:lpstr>
      <vt:lpstr>Slide 9</vt:lpstr>
      <vt:lpstr>Agile Model: Principles</vt:lpstr>
      <vt:lpstr>Agile Documentation</vt:lpstr>
      <vt:lpstr>Agile Software Requirements Management</vt:lpstr>
      <vt:lpstr>Adoption Detractors</vt:lpstr>
      <vt:lpstr>Agile Model Shortcomings</vt:lpstr>
      <vt:lpstr>Agile Model versus Waterfall Model</vt:lpstr>
      <vt:lpstr>Agile Model versus Iterative Waterfall Model</vt:lpstr>
      <vt:lpstr>Agile versus RAD Model</vt:lpstr>
      <vt:lpstr>Agile versus exploratory programming</vt:lpstr>
      <vt:lpstr>Extreme Programming (XP) </vt:lpstr>
      <vt:lpstr>Extreme Programming Model</vt:lpstr>
      <vt:lpstr>Taking Good Practices to Extreme</vt:lpstr>
      <vt:lpstr>Taking to Extreme</vt:lpstr>
      <vt:lpstr>4 Values</vt:lpstr>
      <vt:lpstr>Best Practices</vt:lpstr>
      <vt:lpstr>Best  Practices</vt:lpstr>
      <vt:lpstr>Extreme Programming Activities</vt:lpstr>
      <vt:lpstr>Slide 27</vt:lpstr>
      <vt:lpstr>Full List of XP Practices</vt:lpstr>
      <vt:lpstr>Full List of XP Practices</vt:lpstr>
      <vt:lpstr>Full List of XP Practices </vt:lpstr>
      <vt:lpstr> Emphasizes Test-Driven Development (TDD)</vt:lpstr>
      <vt:lpstr>Project Characteristics that Suggest Suitability of Extreme Programming</vt:lpstr>
      <vt:lpstr>Life Cycle Models: Scrum</vt:lpstr>
      <vt:lpstr>Practice Questions</vt:lpstr>
      <vt:lpstr>Suggest Suitable Life Cycle Model</vt:lpstr>
      <vt:lpstr>Practice Questions</vt:lpstr>
      <vt:lpstr>Practice Questions</vt:lpstr>
      <vt:lpstr>Scrum</vt:lpstr>
      <vt:lpstr>Scrum: Characteristics</vt:lpstr>
      <vt:lpstr>Slide 40</vt:lpstr>
      <vt:lpstr>Sprint</vt:lpstr>
      <vt:lpstr>Scrum Framework</vt:lpstr>
      <vt:lpstr>Key Roles and Responsibilities  in a Scrum Team</vt:lpstr>
      <vt:lpstr>Product Owner</vt:lpstr>
      <vt:lpstr>The Scrum Master</vt:lpstr>
      <vt:lpstr>Scrum Team</vt:lpstr>
      <vt:lpstr>Sprint</vt:lpstr>
      <vt:lpstr>Ceremonies</vt:lpstr>
      <vt:lpstr>Sprint Planning</vt:lpstr>
      <vt:lpstr>Daily Scrum</vt:lpstr>
      <vt:lpstr>Daily Scrum</vt:lpstr>
      <vt:lpstr>Sprint Review Meeting</vt:lpstr>
      <vt:lpstr>Product Backlog</vt:lpstr>
      <vt:lpstr>Product Backlog</vt:lpstr>
      <vt:lpstr>Sample Product Backlog</vt:lpstr>
      <vt:lpstr>Sprint Backlog</vt:lpstr>
      <vt:lpstr>Sprint Backlog during the Sprint</vt:lpstr>
      <vt:lpstr>Burn down Charts</vt:lpstr>
      <vt:lpstr>Sprint Burn down Chart</vt:lpstr>
      <vt:lpstr>Sprint Burndown Chart</vt:lpstr>
      <vt:lpstr>Release Burndown Chart</vt:lpstr>
      <vt:lpstr>Product Burndown Chart</vt:lpstr>
      <vt:lpstr>Scalability of Scrum</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Dr. D.P. Mohapatra</cp:lastModifiedBy>
  <cp:revision>164</cp:revision>
  <dcterms:created xsi:type="dcterms:W3CDTF">2016-12-13T07:50:37Z</dcterms:created>
  <dcterms:modified xsi:type="dcterms:W3CDTF">2020-05-07T18:00:43Z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