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74" r:id="rId3"/>
    <p:sldId id="257" r:id="rId4"/>
    <p:sldId id="430" r:id="rId5"/>
    <p:sldId id="375" r:id="rId6"/>
    <p:sldId id="400" r:id="rId7"/>
    <p:sldId id="429" r:id="rId8"/>
    <p:sldId id="258" r:id="rId9"/>
    <p:sldId id="431" r:id="rId10"/>
    <p:sldId id="379" r:id="rId11"/>
    <p:sldId id="261" r:id="rId12"/>
    <p:sldId id="263" r:id="rId13"/>
    <p:sldId id="380" r:id="rId14"/>
    <p:sldId id="264" r:id="rId15"/>
    <p:sldId id="381" r:id="rId16"/>
    <p:sldId id="416" r:id="rId17"/>
    <p:sldId id="417" r:id="rId18"/>
    <p:sldId id="403" r:id="rId19"/>
    <p:sldId id="405" r:id="rId20"/>
    <p:sldId id="338" r:id="rId21"/>
    <p:sldId id="382" r:id="rId22"/>
    <p:sldId id="339" r:id="rId23"/>
    <p:sldId id="418" r:id="rId24"/>
    <p:sldId id="419" r:id="rId25"/>
    <p:sldId id="340" r:id="rId26"/>
    <p:sldId id="341" r:id="rId27"/>
    <p:sldId id="383" r:id="rId28"/>
    <p:sldId id="355" r:id="rId29"/>
    <p:sldId id="373" r:id="rId30"/>
    <p:sldId id="372" r:id="rId31"/>
    <p:sldId id="384" r:id="rId32"/>
    <p:sldId id="420" r:id="rId33"/>
    <p:sldId id="421" r:id="rId34"/>
    <p:sldId id="422" r:id="rId35"/>
    <p:sldId id="423" r:id="rId36"/>
    <p:sldId id="424" r:id="rId37"/>
    <p:sldId id="425" r:id="rId38"/>
    <p:sldId id="426" r:id="rId39"/>
    <p:sldId id="427" r:id="rId40"/>
    <p:sldId id="433" r:id="rId41"/>
    <p:sldId id="434" r:id="rId42"/>
    <p:sldId id="435" r:id="rId43"/>
    <p:sldId id="432"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EC4E3-D6C2-4D13-A740-5B12FAE0C426}" type="datetimeFigureOut">
              <a:rPr lang="en-IN" smtClean="0"/>
              <a:pPr/>
              <a:t>09-03-2021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B5B40-F73A-4F39-B3B4-DC396F45D25B}" type="slidenum">
              <a:rPr lang="en-IN" smtClean="0"/>
              <a:pPr/>
              <a:t>‹#›</a:t>
            </a:fld>
            <a:endParaRPr lang="en-IN"/>
          </a:p>
        </p:txBody>
      </p:sp>
    </p:spTree>
    <p:extLst>
      <p:ext uri="{BB962C8B-B14F-4D97-AF65-F5344CB8AC3E}">
        <p14:creationId xmlns:p14="http://schemas.microsoft.com/office/powerpoint/2010/main" val="111637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404813" y="696913"/>
            <a:ext cx="6197600" cy="3486150"/>
          </a:xfrm>
        </p:spPr>
      </p:sp>
      <p:sp>
        <p:nvSpPr>
          <p:cNvPr id="266243"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a:lnSpc>
                <a:spcPct val="90000"/>
              </a:lnSpc>
              <a:buFontTx/>
              <a:buAutoNum type="arabicPeriod"/>
            </a:pPr>
            <a:r>
              <a:rPr lang="en-US" altLang="en-US" smtClean="0"/>
              <a:t>Agile SE -&gt; Agile SD</a:t>
            </a:r>
          </a:p>
          <a:p>
            <a:pPr marL="228600" indent="-228600" defTabSz="914400">
              <a:lnSpc>
                <a:spcPct val="90000"/>
              </a:lnSpc>
              <a:buFontTx/>
              <a:buAutoNum type="arabicPeriod"/>
            </a:pPr>
            <a:endParaRPr lang="en-US" altLang="en-US" smtClean="0"/>
          </a:p>
          <a:p>
            <a:pPr marL="228600" indent="-228600" defTabSz="914400">
              <a:lnSpc>
                <a:spcPct val="90000"/>
              </a:lnSpc>
              <a:buFontTx/>
              <a:buAutoNum type="arabicPeriod"/>
            </a:pPr>
            <a:r>
              <a:rPr lang="en-US" altLang="en-US" smtClean="0"/>
              <a:t>How many have heard of Agile Software Development?</a:t>
            </a:r>
          </a:p>
          <a:p>
            <a:pPr marL="228600" indent="-228600" defTabSz="914400">
              <a:lnSpc>
                <a:spcPct val="90000"/>
              </a:lnSpc>
              <a:buFontTx/>
              <a:buAutoNum type="arabicPeriod"/>
            </a:pPr>
            <a:r>
              <a:rPr lang="en-US" altLang="en-US" smtClean="0"/>
              <a:t>What does the word Agile mean? Anyone?</a:t>
            </a:r>
          </a:p>
          <a:p>
            <a:pPr marL="228600" indent="-228600" defTabSz="914400">
              <a:lnSpc>
                <a:spcPct val="90000"/>
              </a:lnSpc>
              <a:buFontTx/>
              <a:buNone/>
            </a:pPr>
            <a:r>
              <a:rPr lang="en-US" altLang="en-US" smtClean="0"/>
              <a:t>	Latin word agilis, which means “easily moved, light, nimble, active”.</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3. Agile Software development – defined as easily moved, light, nimble, and active software processes.</a:t>
            </a:r>
          </a:p>
          <a:p>
            <a:pPr marL="228600" indent="-228600" defTabSz="914400">
              <a:lnSpc>
                <a:spcPct val="90000"/>
              </a:lnSpc>
              <a:buFontTx/>
              <a:buNone/>
            </a:pPr>
            <a:r>
              <a:rPr lang="en-US" altLang="en-US" smtClean="0"/>
              <a:t>	(Agile processes are not unique to software development. They appeared in mainstream business literature in 1991 in the form of Agile manufacturing.)</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4. Fitting the process… Not project to the process.</a:t>
            </a:r>
          </a:p>
          <a:p>
            <a:pPr marL="228600" indent="-228600" defTabSz="914400">
              <a:lnSpc>
                <a:spcPct val="90000"/>
              </a:lnSpc>
              <a:buFontTx/>
              <a:buNone/>
            </a:pPr>
            <a:r>
              <a:rPr lang="en-US" altLang="en-US" smtClean="0"/>
              <a:t>Battlefield commanders plan extensively when going to war -&gt; but realize that their plans are just the beginning. Creating and responding to change are very important.</a:t>
            </a:r>
          </a:p>
          <a:p>
            <a:pPr marL="228600" indent="-228600" defTabSz="914400">
              <a:lnSpc>
                <a:spcPct val="90000"/>
              </a:lnSpc>
              <a:buFontTx/>
              <a:buNone/>
            </a:pPr>
            <a:r>
              <a:rPr lang="en-US" altLang="en-US" smtClean="0"/>
              <a:t>Success is defined by accomplishing the mission (defeating the enemy) not conforming to the plan.</a:t>
            </a:r>
          </a:p>
          <a:p>
            <a:pPr marL="228600" indent="-228600" defTabSz="914400">
              <a:lnSpc>
                <a:spcPct val="90000"/>
              </a:lnSpc>
              <a:buFontTx/>
              <a:buNone/>
            </a:pPr>
            <a:r>
              <a:rPr lang="en-US" altLang="en-US" smtClean="0"/>
              <a:t>Can you image a commander saying, “We lost the battle but by golly we were successful because we followed our plan to the letter.”</a:t>
            </a:r>
          </a:p>
          <a:p>
            <a:pPr marL="228600" indent="-228600" defTabSz="914400">
              <a:lnSpc>
                <a:spcPct val="90000"/>
              </a:lnSpc>
              <a:buFontTx/>
              <a:buNone/>
            </a:pPr>
            <a:r>
              <a:rPr lang="en-US" altLang="en-US" smtClean="0"/>
              <a:t>Or “If we just plan this battle long and hard enough, and put repeatable processes in place, we can eliminate change early and not have to deal with it later.”</a:t>
            </a:r>
          </a:p>
          <a:p>
            <a:pPr marL="228600" indent="-228600" defTabSz="914400">
              <a:lnSpc>
                <a:spcPct val="90000"/>
              </a:lnSpc>
              <a:buFontTx/>
              <a:buNone/>
            </a:pPr>
            <a:r>
              <a:rPr lang="en-US" altLang="en-US" smtClean="0"/>
              <a:t>Pretty unreasonable.</a:t>
            </a:r>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p:txBody>
      </p:sp>
    </p:spTree>
    <p:extLst>
      <p:ext uri="{BB962C8B-B14F-4D97-AF65-F5344CB8AC3E}">
        <p14:creationId xmlns:p14="http://schemas.microsoft.com/office/powerpoint/2010/main" val="3610263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9010" name="Rectangle 1"/>
          <p:cNvSpPr>
            <a:spLocks noGrp="1" noRot="1" noChangeAspect="1" noChangeArrowheads="1" noTextEdit="1"/>
          </p:cNvSpPr>
          <p:nvPr>
            <p:ph type="sldImg"/>
          </p:nvPr>
        </p:nvSpPr>
        <p:spPr>
          <a:xfrm>
            <a:off x="407988" y="706438"/>
            <a:ext cx="6192837" cy="3484562"/>
          </a:xfrm>
          <a:solidFill>
            <a:srgbClr val="FFFFFF"/>
          </a:solidFill>
          <a:ln>
            <a:solidFill>
              <a:srgbClr val="000000"/>
            </a:solidFill>
            <a:miter lim="800000"/>
            <a:headEnd/>
            <a:tailEnd/>
          </a:ln>
        </p:spPr>
      </p:sp>
      <p:sp>
        <p:nvSpPr>
          <p:cNvPr id="29901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3255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1"/>
          <p:cNvSpPr>
            <a:spLocks noGrp="1" noRot="1" noChangeAspect="1" noChangeArrowheads="1" noTextEdit="1"/>
          </p:cNvSpPr>
          <p:nvPr>
            <p:ph type="sldImg"/>
          </p:nvPr>
        </p:nvSpPr>
        <p:spPr>
          <a:xfrm>
            <a:off x="407988" y="706438"/>
            <a:ext cx="6192837" cy="3484562"/>
          </a:xfrm>
          <a:solidFill>
            <a:srgbClr val="FFFFFF"/>
          </a:solidFill>
          <a:ln>
            <a:solidFill>
              <a:srgbClr val="000000"/>
            </a:solidFill>
            <a:miter lim="800000"/>
            <a:headEnd/>
            <a:tailEnd/>
          </a:ln>
        </p:spPr>
      </p:sp>
      <p:sp>
        <p:nvSpPr>
          <p:cNvPr id="26931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7167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404813" y="696913"/>
            <a:ext cx="6197600" cy="3486150"/>
          </a:xfrm>
        </p:spPr>
      </p:sp>
      <p:sp>
        <p:nvSpPr>
          <p:cNvPr id="277507"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a:r>
              <a:rPr lang="en-US" altLang="en-US" smtClean="0"/>
              <a:t>Idealisms </a:t>
            </a:r>
          </a:p>
          <a:p>
            <a:pPr marL="228600" indent="-228600" defTabSz="914400"/>
            <a:endParaRPr lang="en-US" altLang="en-US" smtClean="0"/>
          </a:p>
          <a:p>
            <a:pPr marL="228600" indent="-228600" defTabSz="914400"/>
            <a:r>
              <a:rPr lang="en-US" altLang="en-US" smtClean="0"/>
              <a:t>Over instead of versus is because they are all good ideals</a:t>
            </a:r>
          </a:p>
          <a:p>
            <a:pPr marL="228600" indent="-228600" defTabSz="914400"/>
            <a:endParaRPr lang="en-US" altLang="en-US" smtClean="0"/>
          </a:p>
          <a:p>
            <a:pPr marL="228600" indent="-228600" defTabSz="914400"/>
            <a:r>
              <a:rPr lang="en-US" altLang="en-US" smtClean="0"/>
              <a:t>Rework vs. Reuse – everything should be production quality, but reworkable for flexibility. Don’t be afraid of partial solutions.</a:t>
            </a:r>
          </a:p>
          <a:p>
            <a:pPr marL="228600" indent="-228600" defTabSz="914400"/>
            <a:r>
              <a:rPr lang="en-US" altLang="en-US" smtClean="0"/>
              <a:t>Military Adoption of the 80% solution.</a:t>
            </a:r>
          </a:p>
          <a:p>
            <a:pPr marL="228600" indent="-228600" defTabSz="914400"/>
            <a:endParaRPr lang="en-US" altLang="en-US" smtClean="0"/>
          </a:p>
          <a:p>
            <a:pPr marL="228600" indent="-228600" defTabSz="914400"/>
            <a:r>
              <a:rPr lang="en-US" altLang="en-US" smtClean="0"/>
              <a:t>Responding to Change – in line with Lucy Suchman’s Plans and Situated Actions, with the trukese and european navigators.</a:t>
            </a:r>
          </a:p>
        </p:txBody>
      </p:sp>
    </p:spTree>
    <p:extLst>
      <p:ext uri="{BB962C8B-B14F-4D97-AF65-F5344CB8AC3E}">
        <p14:creationId xmlns:p14="http://schemas.microsoft.com/office/powerpoint/2010/main" val="3364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1"/>
          <p:cNvSpPr>
            <a:spLocks noGrp="1" noRot="1" noChangeAspect="1" noChangeArrowheads="1" noTextEdit="1"/>
          </p:cNvSpPr>
          <p:nvPr>
            <p:ph type="sldImg"/>
          </p:nvPr>
        </p:nvSpPr>
        <p:spPr>
          <a:xfrm>
            <a:off x="407988" y="706438"/>
            <a:ext cx="6192837" cy="3484562"/>
          </a:xfrm>
          <a:solidFill>
            <a:srgbClr val="FFFFFF"/>
          </a:solidFill>
          <a:ln>
            <a:solidFill>
              <a:srgbClr val="000000"/>
            </a:solidFill>
            <a:miter lim="800000"/>
            <a:headEnd/>
            <a:tailEnd/>
          </a:ln>
        </p:spPr>
      </p:sp>
      <p:sp>
        <p:nvSpPr>
          <p:cNvPr id="28365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9977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xfrm>
            <a:off x="417513" y="703263"/>
            <a:ext cx="6173787" cy="3473450"/>
          </a:xfrm>
        </p:spPr>
      </p:sp>
      <p:sp>
        <p:nvSpPr>
          <p:cNvPr id="285699"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Software development is a communication game</a:t>
            </a:r>
          </a:p>
          <a:p>
            <a:r>
              <a:rPr lang="en-US" altLang="en-US" smtClean="0"/>
              <a:t>Documentation is the worst way to communicate</a:t>
            </a:r>
          </a:p>
          <a:p>
            <a:r>
              <a:rPr lang="en-US" altLang="en-US" smtClean="0"/>
              <a:t>Whatever your situation, use the most effective means at your disposal to communicate</a:t>
            </a:r>
          </a:p>
          <a:p>
            <a:r>
              <a:rPr lang="en-US" altLang="en-US" smtClean="0"/>
              <a:t>http://www.agilemodeling.com/essays/communication.htm </a:t>
            </a:r>
          </a:p>
        </p:txBody>
      </p:sp>
    </p:spTree>
    <p:extLst>
      <p:ext uri="{BB962C8B-B14F-4D97-AF65-F5344CB8AC3E}">
        <p14:creationId xmlns:p14="http://schemas.microsoft.com/office/powerpoint/2010/main" val="346625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746" name="Rectangle 1"/>
          <p:cNvSpPr>
            <a:spLocks noGrp="1" noRot="1" noChangeAspect="1" noChangeArrowheads="1" noTextEdit="1"/>
          </p:cNvSpPr>
          <p:nvPr>
            <p:ph type="sldImg"/>
          </p:nvPr>
        </p:nvSpPr>
        <p:spPr>
          <a:xfrm>
            <a:off x="407988" y="706438"/>
            <a:ext cx="6192837" cy="3484562"/>
          </a:xfrm>
          <a:solidFill>
            <a:srgbClr val="FFFFFF"/>
          </a:solidFill>
          <a:ln>
            <a:solidFill>
              <a:srgbClr val="000000"/>
            </a:solidFill>
            <a:miter lim="800000"/>
            <a:headEnd/>
            <a:tailEnd/>
          </a:ln>
        </p:spPr>
      </p:sp>
      <p:sp>
        <p:nvSpPr>
          <p:cNvPr id="28774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8434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417513" y="703263"/>
            <a:ext cx="6173787" cy="3473450"/>
          </a:xfrm>
        </p:spPr>
      </p:sp>
      <p:sp>
        <p:nvSpPr>
          <p:cNvPr id="289795"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607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417513" y="703263"/>
            <a:ext cx="6173787" cy="3473450"/>
          </a:xfrm>
        </p:spPr>
      </p:sp>
      <p:sp>
        <p:nvSpPr>
          <p:cNvPr id="291843"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769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404813" y="696913"/>
            <a:ext cx="6197600" cy="3486150"/>
          </a:xfrm>
        </p:spPr>
      </p:sp>
      <p:sp>
        <p:nvSpPr>
          <p:cNvPr id="293891"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Why not more adoption (in SE? in corporate? In universities?)</a:t>
            </a:r>
          </a:p>
          <a:p>
            <a:r>
              <a:rPr lang="en-US" altLang="en-US" smtClean="0"/>
              <a:t>Inconsistent and diverse defs – need more quality methodology not just quantity.</a:t>
            </a:r>
          </a:p>
          <a:p>
            <a:endParaRPr lang="en-US" altLang="en-US" smtClean="0"/>
          </a:p>
          <a:p>
            <a:r>
              <a:rPr lang="en-US" altLang="en-US" smtClean="0"/>
              <a:t>Lack of Theoretical Grounding – current concept of agility based on experience, not on underlying concepts like flexibility and leanness. Agile methods like SCRUM and XP are derived from subjective practical experience and not reliable systematic research.</a:t>
            </a:r>
          </a:p>
          <a:p>
            <a:r>
              <a:rPr lang="en-US" altLang="en-US" smtClean="0"/>
              <a:t>But there is hope… Conboy et. Al. and their framework of agility for software development (based on underlying concepts);</a:t>
            </a:r>
          </a:p>
          <a:p>
            <a:endParaRPr lang="en-US" altLang="en-US" smtClean="0"/>
          </a:p>
          <a:p>
            <a:r>
              <a:rPr lang="en-US" altLang="en-US" smtClean="0"/>
              <a:t>Role changes – management role less prominent and active, more like a coach</a:t>
            </a:r>
          </a:p>
          <a:p>
            <a:r>
              <a:rPr lang="en-US" altLang="en-US" smtClean="0"/>
              <a:t>Situational customization – no out of the box operation. Takes time to customize a process and get good at it.</a:t>
            </a:r>
          </a:p>
          <a:p>
            <a:endParaRPr lang="en-US" altLang="en-US" smtClean="0"/>
          </a:p>
          <a:p>
            <a:r>
              <a:rPr lang="en-US" altLang="en-US" smtClean="0"/>
              <a:t>Difficult to quantify – Agile practices are more philosophy based not activity based.</a:t>
            </a:r>
          </a:p>
          <a:p>
            <a:endParaRPr lang="en-US" altLang="en-US" smtClean="0"/>
          </a:p>
          <a:p>
            <a:r>
              <a:rPr lang="en-US" altLang="en-US" smtClean="0"/>
              <a:t>Risks – Making the customer understand the tradeoffs for following them down a rabbit hole can be difficult.</a:t>
            </a:r>
          </a:p>
          <a:p>
            <a:endParaRPr lang="en-US" altLang="en-US" smtClean="0"/>
          </a:p>
          <a:p>
            <a:r>
              <a:rPr lang="en-US" altLang="en-US" smtClean="0"/>
              <a:t>How do you budget a project if you can’t get the all/most requirements upfront?</a:t>
            </a:r>
          </a:p>
        </p:txBody>
      </p:sp>
    </p:spTree>
    <p:extLst>
      <p:ext uri="{BB962C8B-B14F-4D97-AF65-F5344CB8AC3E}">
        <p14:creationId xmlns:p14="http://schemas.microsoft.com/office/powerpoint/2010/main" val="286743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42EA3527-F331-40D1-9E5D-E89240915D90}" type="slidenum">
              <a:rPr lang="en-IN" smtClean="0"/>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EA3527-F331-40D1-9E5D-E89240915D9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EA3527-F331-40D1-9E5D-E89240915D9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EA3527-F331-40D1-9E5D-E89240915D90}" type="slidenum">
              <a:rPr lang="en-IN" smtClean="0"/>
              <a:pPr/>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2EA3527-F331-40D1-9E5D-E89240915D9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2EA3527-F331-40D1-9E5D-E89240915D9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2EA3527-F331-40D1-9E5D-E89240915D9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2EA3527-F331-40D1-9E5D-E89240915D90}" type="slidenum">
              <a:rPr lang="en-IN" smtClean="0"/>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2EA3527-F331-40D1-9E5D-E89240915D9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0B80B81-3257-4F87-95BA-762AB9119C3F}" type="datetimeFigureOut">
              <a:rPr lang="en-IN" smtClean="0"/>
              <a:pPr/>
              <a:t>09-03-2021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2EA3527-F331-40D1-9E5D-E89240915D90}" type="slidenum">
              <a:rPr lang="en-IN" smtClean="0"/>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0B80B81-3257-4F87-95BA-762AB9119C3F}" type="datetimeFigureOut">
              <a:rPr lang="en-IN" smtClean="0"/>
              <a:pPr/>
              <a:t>09-03-2021</a:t>
            </a:fld>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2EA3527-F331-40D1-9E5D-E89240915D90}" type="slidenum">
              <a:rPr lang="en-IN" smtClean="0"/>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6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1203598"/>
            <a:ext cx="7406640" cy="1104138"/>
          </a:xfrm>
        </p:spPr>
        <p:txBody>
          <a:bodyPr>
            <a:normAutofit/>
          </a:bodyPr>
          <a:lstStyle/>
          <a:p>
            <a:r>
              <a:rPr lang="en-IN" sz="4000" dirty="0"/>
              <a:t>Testing Agile Based Software</a:t>
            </a:r>
          </a:p>
        </p:txBody>
      </p:sp>
      <p:sp>
        <p:nvSpPr>
          <p:cNvPr id="3" name="Subtitle 2"/>
          <p:cNvSpPr>
            <a:spLocks noGrp="1"/>
          </p:cNvSpPr>
          <p:nvPr>
            <p:ph type="subTitle" idx="1"/>
          </p:nvPr>
        </p:nvSpPr>
        <p:spPr>
          <a:xfrm>
            <a:off x="1043608" y="2931790"/>
            <a:ext cx="7406640" cy="1314450"/>
          </a:xfrm>
        </p:spPr>
        <p:txBody>
          <a:bodyPr>
            <a:normAutofit/>
          </a:bodyPr>
          <a:lstStyle/>
          <a:p>
            <a:pPr algn="ctr"/>
            <a:r>
              <a:rPr lang="en-IN" sz="2400" dirty="0" smtClean="0">
                <a:latin typeface="+mj-lt"/>
              </a:rPr>
              <a:t>Prof. </a:t>
            </a:r>
            <a:r>
              <a:rPr lang="en-IN" sz="2400" dirty="0" err="1" smtClean="0">
                <a:latin typeface="+mj-lt"/>
              </a:rPr>
              <a:t>Durga</a:t>
            </a:r>
            <a:r>
              <a:rPr lang="en-IN" sz="2400" dirty="0" smtClean="0">
                <a:latin typeface="+mj-lt"/>
              </a:rPr>
              <a:t> Prasad </a:t>
            </a:r>
            <a:r>
              <a:rPr lang="en-IN" sz="2400" dirty="0" err="1" smtClean="0">
                <a:latin typeface="+mj-lt"/>
              </a:rPr>
              <a:t>Mohapatra</a:t>
            </a:r>
            <a:endParaRPr lang="en-IN" sz="2400" dirty="0" smtClean="0">
              <a:latin typeface="+mj-lt"/>
            </a:endParaRPr>
          </a:p>
          <a:p>
            <a:pPr algn="ctr"/>
            <a:r>
              <a:rPr lang="en-IN" sz="2400" dirty="0" smtClean="0">
                <a:latin typeface="+mj-lt"/>
              </a:rPr>
              <a:t>Dept. of CSE, NIT Rourkela</a:t>
            </a:r>
          </a:p>
          <a:p>
            <a:pPr algn="ctr"/>
            <a:r>
              <a:rPr lang="en-IN" sz="2400" dirty="0" smtClean="0">
                <a:latin typeface="+mj-lt"/>
              </a:rPr>
              <a:t>India</a:t>
            </a:r>
            <a:endParaRPr lang="en-IN" sz="2400" dirty="0">
              <a:latin typeface="+mj-lt"/>
            </a:endParaRPr>
          </a:p>
        </p:txBody>
      </p:sp>
    </p:spTree>
    <p:extLst>
      <p:ext uri="{BB962C8B-B14F-4D97-AF65-F5344CB8AC3E}">
        <p14:creationId xmlns:p14="http://schemas.microsoft.com/office/powerpoint/2010/main" val="409284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History: The Agile Manifesto </a:t>
            </a:r>
            <a:r>
              <a:rPr lang="en-IN" dirty="0" err="1"/>
              <a:t>cont</a:t>
            </a:r>
            <a:r>
              <a:rPr lang="en-IN" dirty="0"/>
              <a:t>…</a:t>
            </a:r>
            <a:br>
              <a:rPr lang="en-IN" dirty="0"/>
            </a:br>
            <a:endParaRPr lang="en-US" dirty="0"/>
          </a:p>
        </p:txBody>
      </p:sp>
      <p:sp>
        <p:nvSpPr>
          <p:cNvPr id="3" name="Content Placeholder 2"/>
          <p:cNvSpPr>
            <a:spLocks noGrp="1"/>
          </p:cNvSpPr>
          <p:nvPr>
            <p:ph idx="1"/>
          </p:nvPr>
        </p:nvSpPr>
        <p:spPr>
          <a:xfrm>
            <a:off x="899592" y="987574"/>
            <a:ext cx="8244408" cy="4057650"/>
          </a:xfrm>
        </p:spPr>
        <p:txBody>
          <a:bodyPr>
            <a:noAutofit/>
          </a:bodyPr>
          <a:lstStyle/>
          <a:p>
            <a:pPr algn="just"/>
            <a:r>
              <a:rPr lang="en-IN" dirty="0"/>
              <a:t>Now, a bigger gathering of organizational anarchists would be hard to find, so what emerged from this meeting was symbolic—a Manifesto for Agile Software Development—signed by all participants. </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5486"/>
            <a:ext cx="8229600" cy="648072"/>
          </a:xfrm>
        </p:spPr>
        <p:txBody>
          <a:bodyPr anchor="ctr">
            <a:noAutofit/>
          </a:bodyPr>
          <a:lstStyle/>
          <a:p>
            <a:pPr algn="ctr"/>
            <a:r>
              <a:rPr lang="en-IN" dirty="0"/>
              <a:t>Manifesto for Agile Software Development </a:t>
            </a:r>
            <a:br>
              <a:rPr lang="en-IN" dirty="0"/>
            </a:br>
            <a:endParaRPr lang="en-IN" dirty="0"/>
          </a:p>
        </p:txBody>
      </p:sp>
      <p:sp>
        <p:nvSpPr>
          <p:cNvPr id="3" name="Content Placeholder 2"/>
          <p:cNvSpPr>
            <a:spLocks noGrp="1"/>
          </p:cNvSpPr>
          <p:nvPr>
            <p:ph idx="1"/>
          </p:nvPr>
        </p:nvSpPr>
        <p:spPr>
          <a:xfrm>
            <a:off x="910746" y="699542"/>
            <a:ext cx="8229600" cy="4443958"/>
          </a:xfrm>
        </p:spPr>
        <p:txBody>
          <a:bodyPr>
            <a:noAutofit/>
          </a:bodyPr>
          <a:lstStyle/>
          <a:p>
            <a:pPr marL="0" indent="0" algn="ctr">
              <a:lnSpc>
                <a:spcPct val="100000"/>
              </a:lnSpc>
              <a:buNone/>
            </a:pPr>
            <a:r>
              <a:rPr lang="en-IN" sz="2000" dirty="0" smtClean="0"/>
              <a:t>We are uncovering better ways of developing</a:t>
            </a:r>
          </a:p>
          <a:p>
            <a:pPr marL="0" indent="0" algn="ctr">
              <a:lnSpc>
                <a:spcPct val="100000"/>
              </a:lnSpc>
              <a:buNone/>
            </a:pPr>
            <a:r>
              <a:rPr lang="en-IN" sz="2000" dirty="0" smtClean="0"/>
              <a:t>software by doing it and helping others do it.</a:t>
            </a:r>
          </a:p>
          <a:p>
            <a:pPr marL="0" indent="0" algn="ctr">
              <a:lnSpc>
                <a:spcPct val="100000"/>
              </a:lnSpc>
              <a:buNone/>
            </a:pPr>
            <a:r>
              <a:rPr lang="en-IN" sz="2000" dirty="0" smtClean="0"/>
              <a:t>Through this work we have come to value:</a:t>
            </a:r>
          </a:p>
          <a:p>
            <a:pPr marL="0" indent="0" algn="ctr">
              <a:lnSpc>
                <a:spcPct val="100000"/>
              </a:lnSpc>
              <a:buNone/>
            </a:pPr>
            <a:endParaRPr lang="en-IN" sz="2000" dirty="0" smtClean="0"/>
          </a:p>
          <a:p>
            <a:pPr marL="0" indent="0" algn="ctr">
              <a:lnSpc>
                <a:spcPct val="100000"/>
              </a:lnSpc>
              <a:buNone/>
            </a:pPr>
            <a:r>
              <a:rPr lang="en-IN" sz="2000" dirty="0" smtClean="0"/>
              <a:t>Individuals and interactions </a:t>
            </a:r>
            <a:r>
              <a:rPr lang="en-IN" sz="2000" b="1" dirty="0" smtClean="0"/>
              <a:t>over</a:t>
            </a:r>
            <a:r>
              <a:rPr lang="en-IN" sz="2000" dirty="0" smtClean="0"/>
              <a:t> processes and tools</a:t>
            </a:r>
          </a:p>
          <a:p>
            <a:pPr marL="0" indent="0" algn="ctr">
              <a:lnSpc>
                <a:spcPct val="100000"/>
              </a:lnSpc>
              <a:buNone/>
            </a:pPr>
            <a:r>
              <a:rPr lang="en-IN" sz="2000" dirty="0" smtClean="0"/>
              <a:t>Working software </a:t>
            </a:r>
            <a:r>
              <a:rPr lang="en-IN" sz="2000" b="1" dirty="0" smtClean="0"/>
              <a:t>over</a:t>
            </a:r>
            <a:r>
              <a:rPr lang="en-IN" sz="2000" dirty="0" smtClean="0"/>
              <a:t> comprehensive documentation</a:t>
            </a:r>
          </a:p>
          <a:p>
            <a:pPr marL="0" indent="0" algn="ctr">
              <a:lnSpc>
                <a:spcPct val="100000"/>
              </a:lnSpc>
              <a:buNone/>
            </a:pPr>
            <a:r>
              <a:rPr lang="en-IN" sz="2000" dirty="0" smtClean="0"/>
              <a:t>Customer collaboration </a:t>
            </a:r>
            <a:r>
              <a:rPr lang="en-IN" sz="2000" b="1" dirty="0" smtClean="0"/>
              <a:t>over </a:t>
            </a:r>
            <a:r>
              <a:rPr lang="en-IN" sz="2000" dirty="0" smtClean="0"/>
              <a:t>contract negotiation</a:t>
            </a:r>
          </a:p>
          <a:p>
            <a:pPr marL="0" indent="0" algn="ctr">
              <a:lnSpc>
                <a:spcPct val="100000"/>
              </a:lnSpc>
              <a:buNone/>
            </a:pPr>
            <a:r>
              <a:rPr lang="en-IN" sz="2000" dirty="0" smtClean="0"/>
              <a:t>Responding to change </a:t>
            </a:r>
            <a:r>
              <a:rPr lang="en-IN" sz="2000" b="1" dirty="0" smtClean="0"/>
              <a:t>over</a:t>
            </a:r>
            <a:r>
              <a:rPr lang="en-IN" sz="2000" dirty="0" smtClean="0"/>
              <a:t> following a plan</a:t>
            </a:r>
          </a:p>
          <a:p>
            <a:pPr marL="0" indent="0" algn="ctr">
              <a:lnSpc>
                <a:spcPct val="100000"/>
              </a:lnSpc>
              <a:buNone/>
            </a:pPr>
            <a:endParaRPr lang="en-IN" sz="2000" dirty="0" smtClean="0"/>
          </a:p>
          <a:p>
            <a:pPr marL="0" indent="0" algn="ctr">
              <a:lnSpc>
                <a:spcPct val="100000"/>
              </a:lnSpc>
              <a:buNone/>
            </a:pPr>
            <a:r>
              <a:rPr lang="en-IN" sz="2000" dirty="0" smtClean="0"/>
              <a:t>That is, while there is value in the items on</a:t>
            </a:r>
          </a:p>
          <a:p>
            <a:pPr marL="0" indent="0" algn="ctr">
              <a:lnSpc>
                <a:spcPct val="100000"/>
              </a:lnSpc>
              <a:buNone/>
            </a:pPr>
            <a:r>
              <a:rPr lang="en-IN" sz="2000" dirty="0" smtClean="0"/>
              <a:t>the right, we value the items on the left more.</a:t>
            </a:r>
          </a:p>
          <a:p>
            <a:pPr marL="0" indent="0" algn="ctr">
              <a:lnSpc>
                <a:spcPct val="100000"/>
              </a:lnSpc>
              <a:buNone/>
            </a:pPr>
            <a:endParaRPr lang="en-IN" sz="2000" dirty="0" smtClean="0"/>
          </a:p>
          <a:p>
            <a:pPr marL="0" indent="0">
              <a:buNone/>
            </a:pPr>
            <a:endParaRPr lang="en-IN" sz="2000" dirty="0"/>
          </a:p>
        </p:txBody>
      </p:sp>
    </p:spTree>
    <p:extLst>
      <p:ext uri="{BB962C8B-B14F-4D97-AF65-F5344CB8AC3E}">
        <p14:creationId xmlns:p14="http://schemas.microsoft.com/office/powerpoint/2010/main" val="662475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13" y="202332"/>
            <a:ext cx="8229600" cy="857250"/>
          </a:xfrm>
        </p:spPr>
        <p:txBody>
          <a:bodyPr anchor="ctr">
            <a:noAutofit/>
          </a:bodyPr>
          <a:lstStyle/>
          <a:p>
            <a:pPr algn="ctr"/>
            <a:r>
              <a:rPr lang="en-IN" dirty="0"/>
              <a:t>Principles behind the Agile Manifesto</a:t>
            </a:r>
            <a:br>
              <a:rPr lang="en-IN" dirty="0"/>
            </a:br>
            <a:endParaRPr lang="en-IN" dirty="0"/>
          </a:p>
        </p:txBody>
      </p:sp>
      <p:sp>
        <p:nvSpPr>
          <p:cNvPr id="3" name="Content Placeholder 2"/>
          <p:cNvSpPr>
            <a:spLocks noGrp="1"/>
          </p:cNvSpPr>
          <p:nvPr>
            <p:ph idx="1"/>
          </p:nvPr>
        </p:nvSpPr>
        <p:spPr>
          <a:xfrm>
            <a:off x="899592" y="915566"/>
            <a:ext cx="8244408" cy="4227934"/>
          </a:xfrm>
        </p:spPr>
        <p:txBody>
          <a:bodyPr>
            <a:noAutofit/>
          </a:bodyPr>
          <a:lstStyle/>
          <a:p>
            <a:pPr algn="just"/>
            <a:r>
              <a:rPr lang="en-IN" dirty="0" smtClean="0"/>
              <a:t>Our </a:t>
            </a:r>
            <a:r>
              <a:rPr lang="en-IN" dirty="0"/>
              <a:t>highest priority is to satisfy the customer through early and continuous delivery of valuable software.</a:t>
            </a:r>
          </a:p>
          <a:p>
            <a:pPr algn="just"/>
            <a:r>
              <a:rPr lang="en-IN" dirty="0"/>
              <a:t>Welcome changing requirements, even late in  development. Agile processes harness change for the customer's competitive advantage.</a:t>
            </a:r>
          </a:p>
          <a:p>
            <a:pPr algn="just"/>
            <a:r>
              <a:rPr lang="en-IN" dirty="0"/>
              <a:t>Deliver working software frequently, from a couple of weeks to a couple of months, with a preference to the shorter timescale.</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826841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88" y="2292"/>
            <a:ext cx="8676456" cy="857250"/>
          </a:xfrm>
        </p:spPr>
        <p:txBody>
          <a:bodyPr anchor="ctr">
            <a:noAutofit/>
          </a:bodyPr>
          <a:lstStyle/>
          <a:p>
            <a:pPr algn="ctr"/>
            <a:r>
              <a:rPr lang="en-IN" dirty="0"/>
              <a:t>Principles behind the Agile Manifesto </a:t>
            </a:r>
            <a:r>
              <a:rPr lang="en-IN" sz="2400" dirty="0" err="1" smtClean="0"/>
              <a:t>cont</a:t>
            </a:r>
            <a:r>
              <a:rPr lang="en-IN" sz="2400" dirty="0" smtClean="0"/>
              <a:t>…</a:t>
            </a:r>
            <a:endParaRPr lang="en-US" dirty="0"/>
          </a:p>
        </p:txBody>
      </p:sp>
      <p:sp>
        <p:nvSpPr>
          <p:cNvPr id="3" name="Content Placeholder 2"/>
          <p:cNvSpPr>
            <a:spLocks noGrp="1"/>
          </p:cNvSpPr>
          <p:nvPr>
            <p:ph idx="1"/>
          </p:nvPr>
        </p:nvSpPr>
        <p:spPr>
          <a:xfrm>
            <a:off x="971600" y="1059582"/>
            <a:ext cx="8172400" cy="3394472"/>
          </a:xfrm>
        </p:spPr>
        <p:txBody>
          <a:bodyPr>
            <a:noAutofit/>
          </a:bodyPr>
          <a:lstStyle/>
          <a:p>
            <a:pPr algn="just"/>
            <a:r>
              <a:rPr lang="en-IN" dirty="0"/>
              <a:t>Business people and developers must work together daily throughout the project. </a:t>
            </a:r>
          </a:p>
          <a:p>
            <a:pPr algn="just"/>
            <a:endParaRPr lang="en-IN" dirty="0"/>
          </a:p>
          <a:p>
            <a:pPr algn="just"/>
            <a:r>
              <a:rPr lang="en-IN" dirty="0" smtClean="0"/>
              <a:t>Build </a:t>
            </a:r>
            <a:r>
              <a:rPr lang="en-IN" dirty="0"/>
              <a:t>projects around motivated </a:t>
            </a:r>
            <a:r>
              <a:rPr lang="en-IN" dirty="0" smtClean="0"/>
              <a:t>individuals, give </a:t>
            </a:r>
            <a:r>
              <a:rPr lang="en-IN" dirty="0"/>
              <a:t>them the environment and support they need, and trust them to get the job done.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085850"/>
            <a:ext cx="8172400" cy="3600450"/>
          </a:xfrm>
        </p:spPr>
        <p:txBody>
          <a:bodyPr>
            <a:noAutofit/>
          </a:bodyPr>
          <a:lstStyle/>
          <a:p>
            <a:pPr algn="just"/>
            <a:r>
              <a:rPr lang="en-IN" dirty="0"/>
              <a:t>The most efficient and effective method of conveying information to and within a development team is </a:t>
            </a:r>
            <a:r>
              <a:rPr lang="en-IN" dirty="0">
                <a:solidFill>
                  <a:srgbClr val="FF0000"/>
                </a:solidFill>
              </a:rPr>
              <a:t>face-to-face conversation</a:t>
            </a:r>
            <a:r>
              <a:rPr lang="en-IN" dirty="0"/>
              <a:t>.</a:t>
            </a:r>
          </a:p>
          <a:p>
            <a:pPr algn="just"/>
            <a:r>
              <a:rPr lang="en-IN" dirty="0"/>
              <a:t>Working software is the primary measure of progress.</a:t>
            </a:r>
          </a:p>
          <a:p>
            <a:pPr algn="just"/>
            <a:r>
              <a:rPr lang="en-IN" dirty="0"/>
              <a:t>Agile processes promote sustainable </a:t>
            </a:r>
            <a:r>
              <a:rPr lang="en-IN" dirty="0" smtClean="0"/>
              <a:t>development. </a:t>
            </a:r>
            <a:r>
              <a:rPr lang="en-IN" dirty="0"/>
              <a:t>The sponsors, developers, and users should be able to maintain a constant pace indefinitely.</a:t>
            </a:r>
          </a:p>
          <a:p>
            <a:pPr algn="just"/>
            <a:endParaRPr lang="en-IN" dirty="0"/>
          </a:p>
          <a:p>
            <a:pPr algn="just"/>
            <a:endParaRPr lang="en-IN" dirty="0"/>
          </a:p>
        </p:txBody>
      </p:sp>
      <p:sp>
        <p:nvSpPr>
          <p:cNvPr id="5" name="Title 1"/>
          <p:cNvSpPr>
            <a:spLocks noGrp="1"/>
          </p:cNvSpPr>
          <p:nvPr>
            <p:ph type="title"/>
          </p:nvPr>
        </p:nvSpPr>
        <p:spPr>
          <a:xfrm>
            <a:off x="792088" y="2292"/>
            <a:ext cx="8676456" cy="857250"/>
          </a:xfrm>
        </p:spPr>
        <p:txBody>
          <a:bodyPr anchor="ctr">
            <a:noAutofit/>
          </a:bodyPr>
          <a:lstStyle/>
          <a:p>
            <a:pPr algn="ctr"/>
            <a:r>
              <a:rPr lang="en-IN" dirty="0"/>
              <a:t>Principles behind the Agile Manifesto </a:t>
            </a:r>
            <a:r>
              <a:rPr lang="en-IN" sz="2400" dirty="0" err="1" smtClean="0"/>
              <a:t>cont</a:t>
            </a:r>
            <a:r>
              <a:rPr lang="en-IN" sz="2400" dirty="0" smtClean="0"/>
              <a:t>…</a:t>
            </a:r>
            <a:endParaRPr lang="en-US" dirty="0"/>
          </a:p>
        </p:txBody>
      </p:sp>
    </p:spTree>
    <p:extLst>
      <p:ext uri="{BB962C8B-B14F-4D97-AF65-F5344CB8AC3E}">
        <p14:creationId xmlns:p14="http://schemas.microsoft.com/office/powerpoint/2010/main" val="4260048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15566"/>
            <a:ext cx="8244408" cy="4227934"/>
          </a:xfrm>
        </p:spPr>
        <p:txBody>
          <a:bodyPr>
            <a:noAutofit/>
          </a:bodyPr>
          <a:lstStyle/>
          <a:p>
            <a:pPr algn="just"/>
            <a:r>
              <a:rPr lang="en-IN" dirty="0"/>
              <a:t>Continuous attention to technical excellence and good design enhances agility. </a:t>
            </a:r>
          </a:p>
          <a:p>
            <a:pPr algn="just"/>
            <a:r>
              <a:rPr lang="en-IN" dirty="0"/>
              <a:t>Simplicity--the art of maximizing the amount of work not done--is essential.</a:t>
            </a:r>
          </a:p>
          <a:p>
            <a:pPr algn="just"/>
            <a:r>
              <a:rPr lang="en-IN" dirty="0"/>
              <a:t>The best architectures, requirements, and designs emerge from self-organizing teams.</a:t>
            </a:r>
          </a:p>
          <a:p>
            <a:pPr algn="just"/>
            <a:r>
              <a:rPr lang="en-IN" dirty="0"/>
              <a:t>At regular intervals, the team reflects on how to become more effective, then tunes and adjusts its behaviour accordingly</a:t>
            </a:r>
          </a:p>
          <a:p>
            <a:pPr algn="just"/>
            <a:endParaRPr lang="en-US" dirty="0"/>
          </a:p>
        </p:txBody>
      </p:sp>
      <p:sp>
        <p:nvSpPr>
          <p:cNvPr id="6" name="Title 1"/>
          <p:cNvSpPr>
            <a:spLocks noGrp="1"/>
          </p:cNvSpPr>
          <p:nvPr>
            <p:ph type="title"/>
          </p:nvPr>
        </p:nvSpPr>
        <p:spPr>
          <a:xfrm>
            <a:off x="792088" y="2292"/>
            <a:ext cx="8676456" cy="857250"/>
          </a:xfrm>
        </p:spPr>
        <p:txBody>
          <a:bodyPr anchor="ctr">
            <a:noAutofit/>
          </a:bodyPr>
          <a:lstStyle/>
          <a:p>
            <a:pPr algn="ctr"/>
            <a:r>
              <a:rPr lang="en-IN" dirty="0"/>
              <a:t>Principles behind the Agile Manifesto </a:t>
            </a:r>
            <a:r>
              <a:rPr lang="en-IN" sz="2400" dirty="0" err="1" smtClean="0"/>
              <a:t>cont</a:t>
            </a:r>
            <a:r>
              <a:rPr lang="en-IN" sz="2400"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
        <p:nvSpPr>
          <p:cNvPr id="276482" name="Rectangle 2"/>
          <p:cNvSpPr>
            <a:spLocks noGrp="1" noChangeArrowheads="1"/>
          </p:cNvSpPr>
          <p:nvPr>
            <p:ph type="title" idx="4294967295"/>
          </p:nvPr>
        </p:nvSpPr>
        <p:spPr>
          <a:xfrm>
            <a:off x="971600" y="0"/>
            <a:ext cx="7800975" cy="634529"/>
          </a:xfrm>
        </p:spPr>
        <p:txBody>
          <a:bodyPr anchor="ctr">
            <a:noAutofit/>
          </a:bodyPr>
          <a:lstStyle/>
          <a:p>
            <a:pPr algn="ctr"/>
            <a:r>
              <a:rPr lang="en-US" altLang="en-US" dirty="0"/>
              <a:t>Ideology: Agile Manifesto</a:t>
            </a:r>
          </a:p>
        </p:txBody>
      </p:sp>
      <p:sp>
        <p:nvSpPr>
          <p:cNvPr id="276483" name="Rectangle 3"/>
          <p:cNvSpPr>
            <a:spLocks noGrp="1" noChangeArrowheads="1"/>
          </p:cNvSpPr>
          <p:nvPr>
            <p:ph type="body" idx="4294967295"/>
          </p:nvPr>
        </p:nvSpPr>
        <p:spPr>
          <a:xfrm>
            <a:off x="971600" y="781771"/>
            <a:ext cx="8172400" cy="4361729"/>
          </a:xfrm>
        </p:spPr>
        <p:txBody>
          <a:bodyPr>
            <a:noAutofit/>
          </a:bodyPr>
          <a:lstStyle/>
          <a:p>
            <a:pPr eaLnBrk="1">
              <a:spcBef>
                <a:spcPct val="10000"/>
              </a:spcBef>
              <a:spcAft>
                <a:spcPct val="10000"/>
              </a:spcAft>
            </a:pPr>
            <a:r>
              <a:rPr lang="en-US" altLang="en-US" dirty="0">
                <a:solidFill>
                  <a:srgbClr val="0000FF"/>
                </a:solidFill>
              </a:rPr>
              <a:t>Individuals and interactions</a:t>
            </a:r>
            <a:r>
              <a:rPr lang="en-US" altLang="en-US" dirty="0"/>
              <a:t> </a:t>
            </a:r>
            <a:r>
              <a:rPr lang="en-US" altLang="en-US" i="1" dirty="0"/>
              <a:t>over</a:t>
            </a:r>
            <a:r>
              <a:rPr lang="en-US" altLang="en-US" dirty="0"/>
              <a:t> </a:t>
            </a:r>
          </a:p>
          <a:p>
            <a:pPr marL="673987" lvl="1">
              <a:spcBef>
                <a:spcPct val="10000"/>
              </a:spcBef>
              <a:spcAft>
                <a:spcPct val="10000"/>
              </a:spcAft>
            </a:pPr>
            <a:r>
              <a:rPr lang="en-US" altLang="en-US" sz="2700" dirty="0"/>
              <a:t>process and tools</a:t>
            </a:r>
          </a:p>
          <a:p>
            <a:pPr eaLnBrk="1">
              <a:spcBef>
                <a:spcPct val="10000"/>
              </a:spcBef>
              <a:spcAft>
                <a:spcPct val="10000"/>
              </a:spcAft>
            </a:pPr>
            <a:r>
              <a:rPr lang="en-US" altLang="en-US" dirty="0">
                <a:solidFill>
                  <a:srgbClr val="0000FF"/>
                </a:solidFill>
              </a:rPr>
              <a:t>Working Software</a:t>
            </a:r>
            <a:r>
              <a:rPr lang="en-US" altLang="en-US" dirty="0"/>
              <a:t> </a:t>
            </a:r>
            <a:r>
              <a:rPr lang="en-US" altLang="en-US" i="1" dirty="0"/>
              <a:t>over</a:t>
            </a:r>
          </a:p>
          <a:p>
            <a:pPr marL="673987" lvl="1">
              <a:spcBef>
                <a:spcPct val="10000"/>
              </a:spcBef>
              <a:spcAft>
                <a:spcPct val="10000"/>
              </a:spcAft>
            </a:pPr>
            <a:r>
              <a:rPr lang="en-US" altLang="en-US" sz="2700" dirty="0"/>
              <a:t> comprehensive documentation</a:t>
            </a:r>
          </a:p>
          <a:p>
            <a:pPr eaLnBrk="1">
              <a:spcBef>
                <a:spcPct val="10000"/>
              </a:spcBef>
              <a:spcAft>
                <a:spcPct val="10000"/>
              </a:spcAft>
            </a:pPr>
            <a:r>
              <a:rPr lang="en-US" altLang="en-US" dirty="0">
                <a:solidFill>
                  <a:srgbClr val="0000FF"/>
                </a:solidFill>
              </a:rPr>
              <a:t>Customer collaboration</a:t>
            </a:r>
            <a:r>
              <a:rPr lang="en-US" altLang="en-US" dirty="0"/>
              <a:t> </a:t>
            </a:r>
            <a:r>
              <a:rPr lang="en-US" altLang="en-US" i="1" dirty="0"/>
              <a:t>over</a:t>
            </a:r>
            <a:r>
              <a:rPr lang="en-US" altLang="en-US" dirty="0"/>
              <a:t> </a:t>
            </a:r>
          </a:p>
          <a:p>
            <a:pPr marL="673987" lvl="1">
              <a:spcBef>
                <a:spcPct val="10000"/>
              </a:spcBef>
              <a:spcAft>
                <a:spcPct val="10000"/>
              </a:spcAft>
            </a:pPr>
            <a:r>
              <a:rPr lang="en-US" altLang="en-US" sz="2700" dirty="0"/>
              <a:t>contract negotiation</a:t>
            </a:r>
          </a:p>
          <a:p>
            <a:pPr eaLnBrk="1">
              <a:spcBef>
                <a:spcPct val="10000"/>
              </a:spcBef>
              <a:spcAft>
                <a:spcPct val="10000"/>
              </a:spcAft>
            </a:pPr>
            <a:r>
              <a:rPr lang="en-US" altLang="en-US" dirty="0">
                <a:solidFill>
                  <a:srgbClr val="0000FF"/>
                </a:solidFill>
              </a:rPr>
              <a:t>Responding to change</a:t>
            </a:r>
            <a:r>
              <a:rPr lang="en-US" altLang="en-US" dirty="0"/>
              <a:t> </a:t>
            </a:r>
            <a:r>
              <a:rPr lang="en-US" altLang="en-US" i="1" dirty="0"/>
              <a:t>over </a:t>
            </a:r>
          </a:p>
          <a:p>
            <a:pPr marL="673987" lvl="1">
              <a:spcBef>
                <a:spcPct val="10000"/>
              </a:spcBef>
              <a:spcAft>
                <a:spcPct val="10000"/>
              </a:spcAft>
            </a:pPr>
            <a:r>
              <a:rPr lang="en-US" altLang="en-US" sz="2700" dirty="0"/>
              <a:t>following a </a:t>
            </a:r>
            <a:r>
              <a:rPr lang="en-US" altLang="en-US" sz="2700" dirty="0" smtClean="0"/>
              <a:t>rigid plan</a:t>
            </a:r>
            <a:endParaRPr lang="en-US" altLang="en-US" sz="2700" dirty="0"/>
          </a:p>
          <a:p>
            <a:pPr eaLnBrk="1">
              <a:lnSpc>
                <a:spcPct val="140000"/>
              </a:lnSpc>
              <a:spcBef>
                <a:spcPct val="10000"/>
              </a:spcBef>
              <a:spcAft>
                <a:spcPct val="10000"/>
              </a:spcAft>
            </a:pPr>
            <a:endParaRPr lang="en-US" altLang="en-US" dirty="0"/>
          </a:p>
          <a:p>
            <a:pPr eaLnBrk="1">
              <a:lnSpc>
                <a:spcPct val="140000"/>
              </a:lnSpc>
              <a:spcBef>
                <a:spcPct val="10000"/>
              </a:spcBef>
              <a:spcAft>
                <a:spcPct val="10000"/>
              </a:spcAft>
            </a:pPr>
            <a:endParaRPr lang="en-US" altLang="en-US" dirty="0"/>
          </a:p>
        </p:txBody>
      </p:sp>
      <p:sp>
        <p:nvSpPr>
          <p:cNvPr id="276484" name="Rectangle 3"/>
          <p:cNvSpPr>
            <a:spLocks noChangeArrowheads="1"/>
          </p:cNvSpPr>
          <p:nvPr/>
        </p:nvSpPr>
        <p:spPr bwMode="auto">
          <a:xfrm>
            <a:off x="4516641" y="1394111"/>
            <a:ext cx="4608512" cy="385551"/>
          </a:xfrm>
          <a:prstGeom prst="rect">
            <a:avLst/>
          </a:prstGeom>
          <a:solidFill>
            <a:srgbClr val="FFFF00"/>
          </a:solidFill>
          <a:ln>
            <a:noFill/>
          </a:ln>
          <a:extLst/>
        </p:spPr>
        <p:txBody>
          <a:bodyPr wrap="square" lIns="121917" tIns="60958" rIns="121917" bIns="60958">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r>
              <a:rPr lang="en-US" altLang="en-US" sz="1800" i="1" dirty="0">
                <a:solidFill>
                  <a:srgbClr val="0000FF"/>
                </a:solidFill>
                <a:latin typeface="Courier New" panose="02070309020205020404" pitchFamily="49" charset="0"/>
              </a:rPr>
              <a:t>http://www.agilemanifesto.org</a:t>
            </a:r>
          </a:p>
        </p:txBody>
      </p:sp>
    </p:spTree>
    <p:extLst>
      <p:ext uri="{BB962C8B-B14F-4D97-AF65-F5344CB8AC3E}">
        <p14:creationId xmlns:p14="http://schemas.microsoft.com/office/powerpoint/2010/main" val="1296753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
        <p:nvSpPr>
          <p:cNvPr id="279554" name="Title 1"/>
          <p:cNvSpPr>
            <a:spLocks noGrp="1"/>
          </p:cNvSpPr>
          <p:nvPr>
            <p:ph type="title" idx="4294967295"/>
          </p:nvPr>
        </p:nvSpPr>
        <p:spPr>
          <a:xfrm>
            <a:off x="1043608" y="0"/>
            <a:ext cx="7800975" cy="601662"/>
          </a:xfrm>
        </p:spPr>
        <p:txBody>
          <a:bodyPr anchor="ctr">
            <a:noAutofit/>
          </a:bodyPr>
          <a:lstStyle/>
          <a:p>
            <a:pPr algn="ctr"/>
            <a:r>
              <a:rPr lang="en-US" altLang="en-US" dirty="0"/>
              <a:t>Agile Methodologies</a:t>
            </a:r>
          </a:p>
        </p:txBody>
      </p:sp>
      <p:sp>
        <p:nvSpPr>
          <p:cNvPr id="279555" name="Content Placeholder 2"/>
          <p:cNvSpPr>
            <a:spLocks noGrp="1"/>
          </p:cNvSpPr>
          <p:nvPr>
            <p:ph idx="4294967295"/>
          </p:nvPr>
        </p:nvSpPr>
        <p:spPr>
          <a:xfrm>
            <a:off x="1187624" y="771550"/>
            <a:ext cx="7956376" cy="4248472"/>
          </a:xfrm>
        </p:spPr>
        <p:txBody>
          <a:bodyPr>
            <a:noAutofit/>
          </a:bodyPr>
          <a:lstStyle/>
          <a:p>
            <a:pPr>
              <a:lnSpc>
                <a:spcPct val="125000"/>
              </a:lnSpc>
              <a:spcBef>
                <a:spcPct val="15000"/>
              </a:spcBef>
              <a:spcAft>
                <a:spcPts val="272"/>
              </a:spcAft>
            </a:pPr>
            <a:r>
              <a:rPr lang="en-US" altLang="en-US" dirty="0"/>
              <a:t>XP</a:t>
            </a:r>
          </a:p>
          <a:p>
            <a:pPr>
              <a:lnSpc>
                <a:spcPct val="125000"/>
              </a:lnSpc>
              <a:spcBef>
                <a:spcPct val="15000"/>
              </a:spcBef>
              <a:spcAft>
                <a:spcPts val="272"/>
              </a:spcAft>
            </a:pPr>
            <a:r>
              <a:rPr lang="en-US" altLang="en-US" dirty="0"/>
              <a:t>Scrum</a:t>
            </a:r>
          </a:p>
          <a:p>
            <a:pPr>
              <a:lnSpc>
                <a:spcPct val="125000"/>
              </a:lnSpc>
              <a:spcBef>
                <a:spcPct val="15000"/>
              </a:spcBef>
              <a:spcAft>
                <a:spcPts val="272"/>
              </a:spcAft>
            </a:pPr>
            <a:r>
              <a:rPr lang="en-US" altLang="en-US" dirty="0"/>
              <a:t>Unified process</a:t>
            </a:r>
          </a:p>
          <a:p>
            <a:pPr>
              <a:lnSpc>
                <a:spcPct val="125000"/>
              </a:lnSpc>
              <a:spcBef>
                <a:spcPct val="15000"/>
              </a:spcBef>
              <a:spcAft>
                <a:spcPts val="272"/>
              </a:spcAft>
            </a:pPr>
            <a:r>
              <a:rPr lang="en-US" altLang="en-US" dirty="0"/>
              <a:t>Crystal</a:t>
            </a:r>
          </a:p>
          <a:p>
            <a:pPr>
              <a:lnSpc>
                <a:spcPct val="125000"/>
              </a:lnSpc>
              <a:spcBef>
                <a:spcPct val="15000"/>
              </a:spcBef>
              <a:spcAft>
                <a:spcPts val="272"/>
              </a:spcAft>
            </a:pPr>
            <a:r>
              <a:rPr lang="en-US" altLang="en-US" dirty="0"/>
              <a:t>DSDM</a:t>
            </a:r>
          </a:p>
          <a:p>
            <a:pPr>
              <a:lnSpc>
                <a:spcPct val="125000"/>
              </a:lnSpc>
              <a:spcBef>
                <a:spcPct val="15000"/>
              </a:spcBef>
              <a:spcAft>
                <a:spcPts val="272"/>
              </a:spcAft>
            </a:pPr>
            <a:r>
              <a:rPr lang="en-US" altLang="en-US" dirty="0"/>
              <a:t>Lean</a:t>
            </a:r>
          </a:p>
        </p:txBody>
      </p:sp>
    </p:spTree>
    <p:extLst>
      <p:ext uri="{BB962C8B-B14F-4D97-AF65-F5344CB8AC3E}">
        <p14:creationId xmlns:p14="http://schemas.microsoft.com/office/powerpoint/2010/main" val="1470745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95486"/>
            <a:ext cx="8002136" cy="857250"/>
          </a:xfrm>
        </p:spPr>
        <p:txBody>
          <a:bodyPr>
            <a:normAutofit fontScale="90000"/>
          </a:bodyPr>
          <a:lstStyle/>
          <a:p>
            <a:pPr algn="ctr"/>
            <a:r>
              <a:rPr lang="en-US" sz="4000" dirty="0"/>
              <a:t>Traditional</a:t>
            </a:r>
            <a:r>
              <a:rPr lang="en-US" dirty="0"/>
              <a:t> Software Development</a:t>
            </a:r>
            <a:br>
              <a:rPr lang="en-US" dirty="0"/>
            </a:br>
            <a:endParaRPr lang="en-US" dirty="0"/>
          </a:p>
        </p:txBody>
      </p:sp>
      <p:pic>
        <p:nvPicPr>
          <p:cNvPr id="1026" name="Picture 2" descr="C:\Users\acer\Downloads\ExtractImagesPdf_EglbudJI\Page-26-Image-9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64348" y="1085850"/>
            <a:ext cx="6840854"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519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142" y="346348"/>
            <a:ext cx="8229600" cy="857250"/>
          </a:xfrm>
        </p:spPr>
        <p:txBody>
          <a:bodyPr>
            <a:noAutofit/>
          </a:bodyPr>
          <a:lstStyle/>
          <a:p>
            <a:pPr algn="ctr"/>
            <a:r>
              <a:rPr lang="en-US" dirty="0"/>
              <a:t>Applying Lean Principles to </a:t>
            </a:r>
            <a:r>
              <a:rPr lang="en-US" dirty="0" smtClean="0"/>
              <a:t>Software Development ... </a:t>
            </a:r>
            <a:r>
              <a:rPr lang="en-US" sz="2800" dirty="0" smtClean="0"/>
              <a:t>( a better way of doing the same)</a:t>
            </a:r>
            <a:r>
              <a:rPr lang="en-US" sz="2800" dirty="0"/>
              <a:t/>
            </a:r>
            <a:br>
              <a:rPr lang="en-US" sz="2800" dirty="0"/>
            </a:br>
            <a:endParaRPr lang="en-US" dirty="0"/>
          </a:p>
        </p:txBody>
      </p:sp>
      <p:pic>
        <p:nvPicPr>
          <p:cNvPr id="2050" name="Picture 2" descr="C:\Users\acer\Downloads\ExtractImagesPdf_EglbudJI\Page-29-Image-104.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96" y="1203598"/>
            <a:ext cx="8100304" cy="34421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2267744" y="4137924"/>
            <a:ext cx="1008112"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67744" y="4137924"/>
            <a:ext cx="648072"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3696" y="4623979"/>
            <a:ext cx="3096169" cy="646331"/>
          </a:xfrm>
          <a:prstGeom prst="rect">
            <a:avLst/>
          </a:prstGeom>
          <a:noFill/>
        </p:spPr>
        <p:txBody>
          <a:bodyPr wrap="none" rtlCol="0">
            <a:spAutoFit/>
          </a:bodyPr>
          <a:lstStyle/>
          <a:p>
            <a:r>
              <a:rPr lang="en-US" dirty="0"/>
              <a:t>End-to-End small slices of work</a:t>
            </a:r>
          </a:p>
          <a:p>
            <a:endParaRPr lang="en-US" dirty="0"/>
          </a:p>
        </p:txBody>
      </p:sp>
    </p:spTree>
    <p:extLst>
      <p:ext uri="{BB962C8B-B14F-4D97-AF65-F5344CB8AC3E}">
        <p14:creationId xmlns:p14="http://schemas.microsoft.com/office/powerpoint/2010/main" val="135039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0538"/>
            <a:ext cx="7890080" cy="857250"/>
          </a:xfrm>
        </p:spPr>
        <p:txBody>
          <a:bodyPr>
            <a:noAutofit/>
          </a:bodyPr>
          <a:lstStyle/>
          <a:p>
            <a:pPr algn="ctr"/>
            <a:r>
              <a:rPr lang="en-IN" dirty="0" smtClean="0"/>
              <a:t>Agile software Development: Motivation</a:t>
            </a:r>
            <a:endParaRPr lang="en-US" dirty="0"/>
          </a:p>
        </p:txBody>
      </p:sp>
      <p:sp>
        <p:nvSpPr>
          <p:cNvPr id="3" name="Content Placeholder 2"/>
          <p:cNvSpPr>
            <a:spLocks noGrp="1"/>
          </p:cNvSpPr>
          <p:nvPr>
            <p:ph idx="1"/>
          </p:nvPr>
        </p:nvSpPr>
        <p:spPr>
          <a:xfrm>
            <a:off x="971600" y="843508"/>
            <a:ext cx="8172400" cy="3600450"/>
          </a:xfrm>
        </p:spPr>
        <p:txBody>
          <a:bodyPr>
            <a:noAutofit/>
          </a:bodyPr>
          <a:lstStyle/>
          <a:p>
            <a:pPr algn="just"/>
            <a:r>
              <a:rPr lang="en-US" dirty="0" smtClean="0"/>
              <a:t>There are many SDLC models available, such as waterfall model, prototyping model, iterative model, incremental model, spiral model and many more.</a:t>
            </a:r>
          </a:p>
          <a:p>
            <a:pPr algn="just"/>
            <a:r>
              <a:rPr lang="en-US" dirty="0" smtClean="0"/>
              <a:t>These traditional models follow the </a:t>
            </a:r>
            <a:r>
              <a:rPr lang="en-US" i="1" dirty="0" smtClean="0"/>
              <a:t>static</a:t>
            </a:r>
            <a:r>
              <a:rPr lang="en-US" dirty="0" smtClean="0"/>
              <a:t> working strategy in which everything is fixed, for example cost of project, requirements or scope, schedule etc. Further, the duration is in years. </a:t>
            </a:r>
          </a:p>
          <a:p>
            <a:pPr algn="just"/>
            <a:r>
              <a:rPr lang="en-US" dirty="0" smtClean="0"/>
              <a:t>Besides, there are several other drawbacks of each model.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59984"/>
            <a:ext cx="8075240" cy="583574"/>
          </a:xfrm>
        </p:spPr>
        <p:txBody>
          <a:bodyPr anchor="ctr">
            <a:noAutofit/>
          </a:bodyPr>
          <a:lstStyle/>
          <a:p>
            <a:pPr algn="ctr"/>
            <a:r>
              <a:rPr lang="en-IN" dirty="0"/>
              <a:t>Agile Model</a:t>
            </a:r>
            <a:br>
              <a:rPr lang="en-IN" dirty="0"/>
            </a:br>
            <a:endParaRPr lang="en-IN" dirty="0"/>
          </a:p>
        </p:txBody>
      </p:sp>
      <p:sp>
        <p:nvSpPr>
          <p:cNvPr id="3" name="Content Placeholder 2"/>
          <p:cNvSpPr>
            <a:spLocks noGrp="1"/>
          </p:cNvSpPr>
          <p:nvPr>
            <p:ph idx="1"/>
          </p:nvPr>
        </p:nvSpPr>
        <p:spPr>
          <a:xfrm>
            <a:off x="914400" y="699542"/>
            <a:ext cx="8229600" cy="3996444"/>
          </a:xfrm>
        </p:spPr>
        <p:txBody>
          <a:bodyPr>
            <a:noAutofit/>
          </a:bodyPr>
          <a:lstStyle/>
          <a:p>
            <a:pPr lvl="0" algn="just" defTabSz="457200" fontAlgn="base">
              <a:spcBef>
                <a:spcPts val="1000"/>
              </a:spcBef>
              <a:spcAft>
                <a:spcPct val="0"/>
              </a:spcAft>
              <a:buClr>
                <a:schemeClr val="accent1"/>
              </a:buClr>
              <a:buSzPct val="80000"/>
              <a:tabLst>
                <a:tab pos="628650" algn="l"/>
              </a:tabLst>
            </a:pPr>
            <a:r>
              <a:rPr lang="en-US" dirty="0">
                <a:latin typeface="+mj-lt"/>
              </a:rPr>
              <a:t>The Agile model puts emphasis on the fact that whole Agile team should be a tightly integrated unit and is composed of </a:t>
            </a:r>
          </a:p>
          <a:p>
            <a:pPr marL="893763" lvl="0" indent="-282575" algn="just" defTabSz="457200" fontAlgn="base">
              <a:spcBef>
                <a:spcPts val="1000"/>
              </a:spcBef>
              <a:spcAft>
                <a:spcPct val="0"/>
              </a:spcAft>
              <a:buClr>
                <a:schemeClr val="accent1"/>
              </a:buClr>
              <a:buSzPct val="80000"/>
              <a:buFont typeface="Wingdings" pitchFamily="2" charset="2"/>
              <a:buChar char="Ø"/>
              <a:tabLst>
                <a:tab pos="628650" algn="l"/>
              </a:tabLst>
            </a:pPr>
            <a:r>
              <a:rPr lang="en-US" sz="2400" dirty="0" smtClean="0">
                <a:latin typeface="+mj-lt"/>
              </a:rPr>
              <a:t> Developers</a:t>
            </a:r>
            <a:endParaRPr lang="en-US" sz="2400" dirty="0">
              <a:latin typeface="+mj-lt"/>
            </a:endParaRPr>
          </a:p>
          <a:p>
            <a:pPr marL="893763" lvl="0" indent="-282575" algn="just" defTabSz="457200" fontAlgn="base">
              <a:spcBef>
                <a:spcPts val="1000"/>
              </a:spcBef>
              <a:spcAft>
                <a:spcPct val="0"/>
              </a:spcAft>
              <a:buClr>
                <a:schemeClr val="accent1"/>
              </a:buClr>
              <a:buSzPct val="80000"/>
              <a:buFont typeface="Wingdings" pitchFamily="2" charset="2"/>
              <a:buChar char="Ø"/>
              <a:tabLst>
                <a:tab pos="628650" algn="l"/>
              </a:tabLst>
            </a:pPr>
            <a:r>
              <a:rPr lang="en-US" sz="2400" dirty="0" smtClean="0">
                <a:latin typeface="+mj-lt"/>
              </a:rPr>
              <a:t> </a:t>
            </a:r>
            <a:r>
              <a:rPr lang="en-US" sz="2400" dirty="0">
                <a:latin typeface="+mj-lt"/>
              </a:rPr>
              <a:t>Quality assurance members</a:t>
            </a:r>
          </a:p>
          <a:p>
            <a:pPr marL="893763" lvl="0" indent="-282575" algn="just" defTabSz="457200" fontAlgn="base">
              <a:spcBef>
                <a:spcPts val="1000"/>
              </a:spcBef>
              <a:spcAft>
                <a:spcPct val="0"/>
              </a:spcAft>
              <a:buClr>
                <a:schemeClr val="accent1"/>
              </a:buClr>
              <a:buSzPct val="80000"/>
              <a:buFont typeface="Wingdings" pitchFamily="2" charset="2"/>
              <a:buChar char="Ø"/>
              <a:tabLst>
                <a:tab pos="628650" algn="l"/>
              </a:tabLst>
            </a:pPr>
            <a:r>
              <a:rPr lang="en-US" sz="2400" dirty="0" smtClean="0">
                <a:latin typeface="+mj-lt"/>
              </a:rPr>
              <a:t>Testers</a:t>
            </a:r>
            <a:endParaRPr lang="en-US" sz="2400" dirty="0">
              <a:latin typeface="+mj-lt"/>
            </a:endParaRPr>
          </a:p>
          <a:p>
            <a:pPr marL="893763" lvl="0" indent="-282575" algn="just" defTabSz="457200" fontAlgn="base">
              <a:spcBef>
                <a:spcPts val="1000"/>
              </a:spcBef>
              <a:spcAft>
                <a:spcPct val="0"/>
              </a:spcAft>
              <a:buClr>
                <a:schemeClr val="accent1"/>
              </a:buClr>
              <a:buSzPct val="80000"/>
              <a:buFont typeface="Wingdings" pitchFamily="2" charset="2"/>
              <a:buChar char="Ø"/>
              <a:tabLst>
                <a:tab pos="628650" algn="l"/>
              </a:tabLst>
            </a:pPr>
            <a:r>
              <a:rPr lang="en-US" sz="2400" dirty="0" smtClean="0">
                <a:latin typeface="+mj-lt"/>
              </a:rPr>
              <a:t>Project </a:t>
            </a:r>
            <a:r>
              <a:rPr lang="en-US" sz="2400" dirty="0">
                <a:latin typeface="+mj-lt"/>
              </a:rPr>
              <a:t>owner </a:t>
            </a:r>
          </a:p>
          <a:p>
            <a:pPr marL="893763" lvl="0" indent="-282575" algn="just" defTabSz="457200" fontAlgn="base">
              <a:spcBef>
                <a:spcPts val="1000"/>
              </a:spcBef>
              <a:spcAft>
                <a:spcPct val="0"/>
              </a:spcAft>
              <a:buClr>
                <a:schemeClr val="accent1"/>
              </a:buClr>
              <a:buSzPct val="80000"/>
              <a:buFont typeface="Wingdings" pitchFamily="2" charset="2"/>
              <a:buChar char="Ø"/>
              <a:tabLst>
                <a:tab pos="628650" algn="l"/>
              </a:tabLst>
            </a:pPr>
            <a:r>
              <a:rPr lang="en-US" sz="2400" dirty="0" smtClean="0">
                <a:latin typeface="+mj-lt"/>
              </a:rPr>
              <a:t>Customer</a:t>
            </a:r>
            <a:endParaRPr lang="en-US" sz="2400" dirty="0">
              <a:latin typeface="+mj-lt"/>
            </a:endParaRPr>
          </a:p>
          <a:p>
            <a:pPr algn="just"/>
            <a:endParaRPr lang="en-IN" dirty="0">
              <a:latin typeface="+mj-lt"/>
            </a:endParaRPr>
          </a:p>
        </p:txBody>
      </p:sp>
    </p:spTree>
    <p:extLst>
      <p:ext uri="{BB962C8B-B14F-4D97-AF65-F5344CB8AC3E}">
        <p14:creationId xmlns:p14="http://schemas.microsoft.com/office/powerpoint/2010/main" val="4246907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Agile </a:t>
            </a:r>
            <a:r>
              <a:rPr lang="en-IN" dirty="0" smtClean="0"/>
              <a:t>Model          </a:t>
            </a:r>
            <a:r>
              <a:rPr lang="en-IN" dirty="0" err="1" smtClean="0"/>
              <a:t>cont</a:t>
            </a:r>
            <a:r>
              <a:rPr lang="en-IN" dirty="0" smtClean="0"/>
              <a:t> …</a:t>
            </a:r>
            <a:endParaRPr lang="en-US" dirty="0"/>
          </a:p>
        </p:txBody>
      </p:sp>
      <p:sp>
        <p:nvSpPr>
          <p:cNvPr id="3" name="Content Placeholder 2"/>
          <p:cNvSpPr>
            <a:spLocks noGrp="1"/>
          </p:cNvSpPr>
          <p:nvPr>
            <p:ph idx="1"/>
          </p:nvPr>
        </p:nvSpPr>
        <p:spPr>
          <a:xfrm>
            <a:off x="1043608" y="1085850"/>
            <a:ext cx="8100392" cy="3600450"/>
          </a:xfrm>
        </p:spPr>
        <p:txBody>
          <a:bodyPr>
            <a:noAutofit/>
          </a:bodyPr>
          <a:lstStyle/>
          <a:p>
            <a:pPr algn="just"/>
            <a:r>
              <a:rPr lang="en-US" dirty="0"/>
              <a:t>The key feature of ASD is to have effective communication between all team members. For valuable communication and information exchange, daily meetings are held in ASD.</a:t>
            </a:r>
          </a:p>
          <a:p>
            <a:pPr algn="just"/>
            <a:r>
              <a:rPr lang="en-US" dirty="0"/>
              <a:t>Another important feature of agile process is iterative delivery. </a:t>
            </a:r>
            <a:endParaRPr lang="en-US" dirty="0" smtClean="0"/>
          </a:p>
          <a:p>
            <a:pPr lvl="1" algn="just"/>
            <a:r>
              <a:rPr lang="en-US" dirty="0" smtClean="0">
                <a:solidFill>
                  <a:srgbClr val="FF0000"/>
                </a:solidFill>
              </a:rPr>
              <a:t>An </a:t>
            </a:r>
            <a:r>
              <a:rPr lang="en-US" dirty="0">
                <a:solidFill>
                  <a:srgbClr val="FF0000"/>
                </a:solidFill>
              </a:rPr>
              <a:t>iteration or delivery cycle in ASD ranges from 1 – 4 weeks</a:t>
            </a:r>
            <a:r>
              <a:rPr lang="en-US" dirty="0"/>
              <a:t>. </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23478"/>
            <a:ext cx="7498080" cy="857250"/>
          </a:xfrm>
        </p:spPr>
        <p:txBody>
          <a:bodyPr anchor="ctr">
            <a:noAutofit/>
          </a:bodyPr>
          <a:lstStyle/>
          <a:p>
            <a:pPr algn="ctr"/>
            <a:r>
              <a:rPr lang="en-IN" dirty="0"/>
              <a:t>Agile Model        </a:t>
            </a:r>
            <a:r>
              <a:rPr lang="en-IN" dirty="0" err="1"/>
              <a:t>cont</a:t>
            </a:r>
            <a:r>
              <a:rPr lang="en-IN" dirty="0"/>
              <a:t> …</a:t>
            </a:r>
            <a:br>
              <a:rPr lang="en-IN" dirty="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1043608" y="627534"/>
            <a:ext cx="7848872" cy="4443958"/>
          </a:xfrm>
          <a:prstGeom prst="rect">
            <a:avLst/>
          </a:prstGeom>
          <a:noFill/>
          <a:ln w="25400">
            <a:solidFill>
              <a:schemeClr val="tx1"/>
            </a:solidFill>
            <a:miter lim="800000"/>
            <a:headEnd/>
            <a:tailEnd/>
          </a:ln>
        </p:spPr>
      </p:pic>
    </p:spTree>
    <p:extLst>
      <p:ext uri="{BB962C8B-B14F-4D97-AF65-F5344CB8AC3E}">
        <p14:creationId xmlns:p14="http://schemas.microsoft.com/office/powerpoint/2010/main" val="2277777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
        <p:nvSpPr>
          <p:cNvPr id="280578" name="Rectangle 2"/>
          <p:cNvSpPr>
            <a:spLocks noGrp="1" noChangeArrowheads="1"/>
          </p:cNvSpPr>
          <p:nvPr>
            <p:ph type="title" idx="4294967295"/>
          </p:nvPr>
        </p:nvSpPr>
        <p:spPr>
          <a:xfrm>
            <a:off x="700088" y="-163488"/>
            <a:ext cx="8443912" cy="935038"/>
          </a:xfrm>
        </p:spPr>
        <p:txBody>
          <a:bodyPr>
            <a:noAutofit/>
          </a:bodyPr>
          <a:lstStyle/>
          <a:p>
            <a:pPr algn="ctr"/>
            <a:r>
              <a:rPr lang="en-US" altLang="en-US" dirty="0"/>
              <a:t>Agile Model: Principal Techniques</a:t>
            </a:r>
          </a:p>
        </p:txBody>
      </p:sp>
      <p:sp>
        <p:nvSpPr>
          <p:cNvPr id="138243" name="Rectangle 3"/>
          <p:cNvSpPr>
            <a:spLocks noGrp="1" noChangeArrowheads="1"/>
          </p:cNvSpPr>
          <p:nvPr>
            <p:ph type="body" idx="4294967295"/>
          </p:nvPr>
        </p:nvSpPr>
        <p:spPr>
          <a:xfrm>
            <a:off x="971600" y="771550"/>
            <a:ext cx="8172400" cy="4371950"/>
          </a:xfrm>
        </p:spPr>
        <p:txBody>
          <a:bodyPr>
            <a:noAutofit/>
          </a:bodyPr>
          <a:lstStyle/>
          <a:p>
            <a:pPr algn="just">
              <a:spcBef>
                <a:spcPts val="0"/>
              </a:spcBef>
            </a:pPr>
            <a:r>
              <a:rPr lang="en-US" altLang="en-US" dirty="0">
                <a:solidFill>
                  <a:srgbClr val="0000FF"/>
                </a:solidFill>
              </a:rPr>
              <a:t>User stories:</a:t>
            </a:r>
          </a:p>
          <a:p>
            <a:pPr lvl="1" algn="just">
              <a:spcBef>
                <a:spcPts val="0"/>
              </a:spcBef>
            </a:pPr>
            <a:r>
              <a:rPr lang="en-US" altLang="en-US" dirty="0"/>
              <a:t>Simpler than use cases.</a:t>
            </a:r>
          </a:p>
          <a:p>
            <a:pPr algn="just">
              <a:spcBef>
                <a:spcPts val="0"/>
              </a:spcBef>
            </a:pPr>
            <a:r>
              <a:rPr lang="en-US" altLang="en-US" dirty="0">
                <a:solidFill>
                  <a:srgbClr val="0000FF"/>
                </a:solidFill>
              </a:rPr>
              <a:t>Metaphors:</a:t>
            </a:r>
            <a:r>
              <a:rPr lang="en-US" altLang="en-US" dirty="0"/>
              <a:t> </a:t>
            </a:r>
          </a:p>
          <a:p>
            <a:pPr lvl="1" algn="just">
              <a:spcBef>
                <a:spcPts val="0"/>
              </a:spcBef>
            </a:pPr>
            <a:r>
              <a:rPr lang="en-US" altLang="en-US" dirty="0"/>
              <a:t>Based on user stories, developers propose a common vision of what is required.</a:t>
            </a:r>
          </a:p>
          <a:p>
            <a:pPr algn="just">
              <a:spcBef>
                <a:spcPts val="0"/>
              </a:spcBef>
            </a:pPr>
            <a:r>
              <a:rPr lang="en-US" altLang="en-US" dirty="0">
                <a:solidFill>
                  <a:srgbClr val="0000FF"/>
                </a:solidFill>
              </a:rPr>
              <a:t>Spike:</a:t>
            </a:r>
          </a:p>
          <a:p>
            <a:pPr lvl="1" algn="just">
              <a:spcBef>
                <a:spcPts val="0"/>
              </a:spcBef>
            </a:pPr>
            <a:r>
              <a:rPr lang="en-US" altLang="en-US" dirty="0"/>
              <a:t>Simple program to explore potential solutions. </a:t>
            </a:r>
          </a:p>
          <a:p>
            <a:pPr algn="just">
              <a:spcBef>
                <a:spcPts val="0"/>
              </a:spcBef>
            </a:pPr>
            <a:r>
              <a:rPr lang="en-US" altLang="en-US" dirty="0">
                <a:solidFill>
                  <a:srgbClr val="0000FF"/>
                </a:solidFill>
              </a:rPr>
              <a:t>Refactor:</a:t>
            </a:r>
            <a:r>
              <a:rPr lang="en-US" altLang="en-US" dirty="0"/>
              <a:t> </a:t>
            </a:r>
          </a:p>
          <a:p>
            <a:pPr lvl="1" algn="just">
              <a:spcBef>
                <a:spcPts val="0"/>
              </a:spcBef>
            </a:pPr>
            <a:r>
              <a:rPr lang="en-US" altLang="en-US" dirty="0"/>
              <a:t>Restructure code without affecting behavior, improve efficiency, structure, etc.</a:t>
            </a:r>
          </a:p>
          <a:p>
            <a:pPr lvl="1" algn="just">
              <a:spcBef>
                <a:spcPts val="0"/>
              </a:spcBef>
            </a:pPr>
            <a:endParaRPr lang="en-US" altLang="en-US" sz="2800" dirty="0"/>
          </a:p>
        </p:txBody>
      </p:sp>
    </p:spTree>
    <p:extLst>
      <p:ext uri="{BB962C8B-B14F-4D97-AF65-F5344CB8AC3E}">
        <p14:creationId xmlns:p14="http://schemas.microsoft.com/office/powerpoint/2010/main" val="3183238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00"/>
                                        <p:tgtEl>
                                          <p:spTgt spid="13824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wipe(down)">
                                      <p:cBhvr>
                                        <p:cTn id="10" dur="500"/>
                                        <p:tgtEl>
                                          <p:spTgt spid="1382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animEffect transition="in" filter="wipe(down)">
                                      <p:cBhvr>
                                        <p:cTn id="15" dur="500"/>
                                        <p:tgtEl>
                                          <p:spTgt spid="13824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8243">
                                            <p:txEl>
                                              <p:pRg st="3" end="3"/>
                                            </p:txEl>
                                          </p:spTgt>
                                        </p:tgtEl>
                                        <p:attrNameLst>
                                          <p:attrName>style.visibility</p:attrName>
                                        </p:attrNameLst>
                                      </p:cBhvr>
                                      <p:to>
                                        <p:strVal val="visible"/>
                                      </p:to>
                                    </p:set>
                                    <p:animEffect transition="in" filter="wipe(down)">
                                      <p:cBhvr>
                                        <p:cTn id="18" dur="500"/>
                                        <p:tgtEl>
                                          <p:spTgt spid="1382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Effect transition="in" filter="wipe(down)">
                                      <p:cBhvr>
                                        <p:cTn id="23" dur="500"/>
                                        <p:tgtEl>
                                          <p:spTgt spid="13824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38243">
                                            <p:txEl>
                                              <p:pRg st="5" end="5"/>
                                            </p:txEl>
                                          </p:spTgt>
                                        </p:tgtEl>
                                        <p:attrNameLst>
                                          <p:attrName>style.visibility</p:attrName>
                                        </p:attrNameLst>
                                      </p:cBhvr>
                                      <p:to>
                                        <p:strVal val="visible"/>
                                      </p:to>
                                    </p:set>
                                    <p:animEffect transition="in" filter="wipe(down)">
                                      <p:cBhvr>
                                        <p:cTn id="26" dur="500"/>
                                        <p:tgtEl>
                                          <p:spTgt spid="1382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8243">
                                            <p:txEl>
                                              <p:pRg st="6" end="6"/>
                                            </p:txEl>
                                          </p:spTgt>
                                        </p:tgtEl>
                                        <p:attrNameLst>
                                          <p:attrName>style.visibility</p:attrName>
                                        </p:attrNameLst>
                                      </p:cBhvr>
                                      <p:to>
                                        <p:strVal val="visible"/>
                                      </p:to>
                                    </p:set>
                                    <p:anim calcmode="lin" valueType="num">
                                      <p:cBhvr additive="base">
                                        <p:cTn id="31"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3">
                                            <p:txEl>
                                              <p:pRg st="7" end="7"/>
                                            </p:txEl>
                                          </p:spTgt>
                                        </p:tgtEl>
                                        <p:attrNameLst>
                                          <p:attrName>style.visibility</p:attrName>
                                        </p:attrNameLst>
                                      </p:cBhvr>
                                      <p:to>
                                        <p:strVal val="visible"/>
                                      </p:to>
                                    </p:set>
                                    <p:anim calcmode="lin" valueType="num">
                                      <p:cBhvr additive="base">
                                        <p:cTn id="35"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
        <p:nvSpPr>
          <p:cNvPr id="281602" name="Rectangle 2"/>
          <p:cNvSpPr>
            <a:spLocks noGrp="1" noChangeArrowheads="1"/>
          </p:cNvSpPr>
          <p:nvPr>
            <p:ph type="title" idx="4294967295"/>
          </p:nvPr>
        </p:nvSpPr>
        <p:spPr>
          <a:xfrm>
            <a:off x="2195736" y="123478"/>
            <a:ext cx="5272087" cy="554038"/>
          </a:xfrm>
          <a:solidFill>
            <a:srgbClr val="FFFF00"/>
          </a:solidFill>
        </p:spPr>
        <p:txBody>
          <a:bodyPr>
            <a:noAutofit/>
          </a:bodyPr>
          <a:lstStyle/>
          <a:p>
            <a:pPr eaLnBrk="1"/>
            <a:r>
              <a:rPr lang="en-US" altLang="en-US" dirty="0"/>
              <a:t>Agile Model: Nitty Gritty</a:t>
            </a:r>
          </a:p>
        </p:txBody>
      </p:sp>
      <p:sp>
        <p:nvSpPr>
          <p:cNvPr id="180227" name="Rectangle 3"/>
          <p:cNvSpPr>
            <a:spLocks noGrp="1" noChangeArrowheads="1"/>
          </p:cNvSpPr>
          <p:nvPr>
            <p:ph type="body" idx="4294967295"/>
          </p:nvPr>
        </p:nvSpPr>
        <p:spPr>
          <a:xfrm>
            <a:off x="968413" y="843558"/>
            <a:ext cx="8172400" cy="4154488"/>
          </a:xfrm>
        </p:spPr>
        <p:txBody>
          <a:bodyPr>
            <a:noAutofit/>
          </a:bodyPr>
          <a:lstStyle/>
          <a:p>
            <a:pPr algn="just"/>
            <a:r>
              <a:rPr lang="en-GB" altLang="en-US" dirty="0" smtClean="0"/>
              <a:t>At a time, only one increment is planned, developed, deployed at the customer site.  </a:t>
            </a:r>
          </a:p>
          <a:p>
            <a:pPr lvl="1"/>
            <a:r>
              <a:rPr lang="en-GB" altLang="en-US" dirty="0" smtClean="0">
                <a:solidFill>
                  <a:srgbClr val="FF0000"/>
                </a:solidFill>
              </a:rPr>
              <a:t>No </a:t>
            </a:r>
            <a:r>
              <a:rPr lang="en-GB" altLang="en-US" dirty="0">
                <a:solidFill>
                  <a:srgbClr val="FF0000"/>
                </a:solidFill>
              </a:rPr>
              <a:t>long-term plans are made</a:t>
            </a:r>
            <a:r>
              <a:rPr lang="en-GB" altLang="en-US" dirty="0"/>
              <a:t>.</a:t>
            </a:r>
          </a:p>
          <a:p>
            <a:pPr algn="just"/>
            <a:r>
              <a:rPr lang="en-GB" altLang="en-US" dirty="0"/>
              <a:t>An iteration may not add significant functionality,</a:t>
            </a:r>
          </a:p>
          <a:p>
            <a:pPr lvl="1"/>
            <a:r>
              <a:rPr lang="en-GB" altLang="en-US" dirty="0"/>
              <a:t>But still a new </a:t>
            </a:r>
            <a:r>
              <a:rPr lang="en-GB" altLang="en-US" dirty="0" smtClean="0"/>
              <a:t>release is invariably made at the end of each iteration</a:t>
            </a:r>
          </a:p>
          <a:p>
            <a:pPr lvl="1"/>
            <a:r>
              <a:rPr lang="en-GB" altLang="en-US" dirty="0" smtClean="0"/>
              <a:t>Delivered to the customer for regular use.</a:t>
            </a:r>
          </a:p>
          <a:p>
            <a:pPr algn="just"/>
            <a:endParaRPr lang="en-US" altLang="en-US" dirty="0"/>
          </a:p>
        </p:txBody>
      </p:sp>
    </p:spTree>
    <p:extLst>
      <p:ext uri="{BB962C8B-B14F-4D97-AF65-F5344CB8AC3E}">
        <p14:creationId xmlns:p14="http://schemas.microsoft.com/office/powerpoint/2010/main" val="3345335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0" dur="500"/>
                                        <p:tgtEl>
                                          <p:spTgt spid="1802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checkerboard(across)">
                                      <p:cBhvr>
                                        <p:cTn id="15" dur="500"/>
                                        <p:tgtEl>
                                          <p:spTgt spid="18022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checkerboard(across)">
                                      <p:cBhvr>
                                        <p:cTn id="18" dur="500"/>
                                        <p:tgtEl>
                                          <p:spTgt spid="18022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80227">
                                            <p:txEl>
                                              <p:pRg st="4" end="4"/>
                                            </p:txEl>
                                          </p:spTgt>
                                        </p:tgtEl>
                                        <p:attrNameLst>
                                          <p:attrName>style.visibility</p:attrName>
                                        </p:attrNameLst>
                                      </p:cBhvr>
                                      <p:to>
                                        <p:strVal val="visible"/>
                                      </p:to>
                                    </p:set>
                                    <p:animEffect transition="in" filter="checkerboard(across)">
                                      <p:cBhvr>
                                        <p:cTn id="21" dur="500"/>
                                        <p:tgtEl>
                                          <p:spTgt spid="18022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80227">
                                            <p:txEl>
                                              <p:pRg st="2" end="2"/>
                                            </p:txEl>
                                          </p:spTgt>
                                        </p:tgtEl>
                                        <p:attrNameLst>
                                          <p:attrName>style.visibility</p:attrName>
                                        </p:attrNameLst>
                                      </p:cBhvr>
                                      <p:to>
                                        <p:strVal val="visible"/>
                                      </p:to>
                                    </p:set>
                                    <p:anim calcmode="lin" valueType="num">
                                      <p:cBhvr additive="base">
                                        <p:cTn id="26"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80227">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80227">
                                            <p:txEl>
                                              <p:pRg st="3" end="3"/>
                                            </p:txEl>
                                          </p:spTgt>
                                        </p:tgtEl>
                                        <p:attrNameLst>
                                          <p:attrName>style.visibility</p:attrName>
                                        </p:attrNameLst>
                                      </p:cBhvr>
                                      <p:to>
                                        <p:strVal val="visible"/>
                                      </p:to>
                                    </p:set>
                                    <p:anim calcmode="lin" valueType="num">
                                      <p:cBhvr additive="base">
                                        <p:cTn id="30"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0227">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80227">
                                            <p:txEl>
                                              <p:pRg st="4" end="4"/>
                                            </p:txEl>
                                          </p:spTgt>
                                        </p:tgtEl>
                                        <p:attrNameLst>
                                          <p:attrName>style.visibility</p:attrName>
                                        </p:attrNameLst>
                                      </p:cBhvr>
                                      <p:to>
                                        <p:strVal val="visible"/>
                                      </p:to>
                                    </p:set>
                                    <p:anim calcmode="lin" valueType="num">
                                      <p:cBhvr additive="base">
                                        <p:cTn id="34"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8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3478"/>
            <a:ext cx="8172400" cy="895790"/>
          </a:xfrm>
        </p:spPr>
        <p:txBody>
          <a:bodyPr anchor="ctr">
            <a:noAutofit/>
          </a:bodyPr>
          <a:lstStyle/>
          <a:p>
            <a:pPr algn="ctr"/>
            <a:r>
              <a:rPr lang="en-IN" dirty="0"/>
              <a:t/>
            </a:r>
            <a:br>
              <a:rPr lang="en-IN" dirty="0"/>
            </a:br>
            <a:r>
              <a:rPr lang="en-IN" dirty="0"/>
              <a:t>Agile Software Development Life Cycle</a:t>
            </a:r>
            <a:br>
              <a:rPr lang="en-IN" dirty="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1043608" y="1203598"/>
            <a:ext cx="7992888" cy="3384376"/>
          </a:xfrm>
          <a:prstGeom prst="rect">
            <a:avLst/>
          </a:prstGeom>
          <a:solidFill>
            <a:srgbClr val="333333"/>
          </a:solidFill>
          <a:ln w="9525">
            <a:noFill/>
            <a:miter lim="800000"/>
            <a:headEnd/>
            <a:tailEnd/>
          </a:ln>
        </p:spPr>
      </p:pic>
    </p:spTree>
    <p:extLst>
      <p:ext uri="{BB962C8B-B14F-4D97-AF65-F5344CB8AC3E}">
        <p14:creationId xmlns:p14="http://schemas.microsoft.com/office/powerpoint/2010/main" val="2953562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Stakeholders in Agile Life Cycle</a:t>
            </a:r>
            <a:br>
              <a:rPr lang="en-IN" dirty="0"/>
            </a:br>
            <a:endParaRPr lang="en-IN" dirty="0"/>
          </a:p>
        </p:txBody>
      </p:sp>
      <p:sp>
        <p:nvSpPr>
          <p:cNvPr id="3" name="Content Placeholder 2"/>
          <p:cNvSpPr>
            <a:spLocks noGrp="1"/>
          </p:cNvSpPr>
          <p:nvPr>
            <p:ph idx="1"/>
          </p:nvPr>
        </p:nvSpPr>
        <p:spPr>
          <a:xfrm>
            <a:off x="915059" y="915566"/>
            <a:ext cx="8229600" cy="3394472"/>
          </a:xfrm>
        </p:spPr>
        <p:txBody>
          <a:bodyPr>
            <a:noAutofit/>
          </a:bodyPr>
          <a:lstStyle/>
          <a:p>
            <a:pPr algn="just"/>
            <a:r>
              <a:rPr lang="en-US" dirty="0"/>
              <a:t>Agile SDLC includes specific activities performed by manager (M),   developers (D), testers (T), marketing professional (MP) and customer (C). </a:t>
            </a:r>
          </a:p>
          <a:p>
            <a:pPr algn="just"/>
            <a:r>
              <a:rPr lang="en-IN" dirty="0" smtClean="0"/>
              <a:t>Table </a:t>
            </a:r>
            <a:r>
              <a:rPr lang="en-IN" dirty="0"/>
              <a:t>1 lists the activities performed by different stakeholders</a:t>
            </a:r>
          </a:p>
          <a:p>
            <a:pPr algn="just"/>
            <a:r>
              <a:rPr lang="en-US" dirty="0" smtClean="0"/>
              <a:t>At </a:t>
            </a:r>
            <a:r>
              <a:rPr lang="en-US" dirty="0"/>
              <a:t>the time of production of the code or before producing the code, testing is applied by writing failed test cases, unlike the traditional approach of working.</a:t>
            </a:r>
          </a:p>
          <a:p>
            <a:pPr algn="just"/>
            <a:endParaRPr lang="en-IN" dirty="0"/>
          </a:p>
          <a:p>
            <a:pPr algn="just"/>
            <a:endParaRPr lang="en-IN" dirty="0"/>
          </a:p>
          <a:p>
            <a:pPr algn="just"/>
            <a:endParaRPr lang="en-US" dirty="0"/>
          </a:p>
          <a:p>
            <a:pPr algn="just"/>
            <a:endParaRPr lang="en-IN" dirty="0"/>
          </a:p>
        </p:txBody>
      </p:sp>
    </p:spTree>
    <p:extLst>
      <p:ext uri="{BB962C8B-B14F-4D97-AF65-F5344CB8AC3E}">
        <p14:creationId xmlns:p14="http://schemas.microsoft.com/office/powerpoint/2010/main" val="3336811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Stakeholders in Agile Life Cycle</a:t>
            </a:r>
            <a:br>
              <a:rPr lang="en-IN" dirty="0"/>
            </a:br>
            <a:endParaRPr lang="en-US" dirty="0"/>
          </a:p>
        </p:txBody>
      </p:sp>
      <p:sp>
        <p:nvSpPr>
          <p:cNvPr id="3" name="Content Placeholder 2"/>
          <p:cNvSpPr>
            <a:spLocks noGrp="1"/>
          </p:cNvSpPr>
          <p:nvPr>
            <p:ph idx="1"/>
          </p:nvPr>
        </p:nvSpPr>
        <p:spPr>
          <a:xfrm>
            <a:off x="971600" y="1085850"/>
            <a:ext cx="8172400" cy="3600450"/>
          </a:xfrm>
        </p:spPr>
        <p:txBody>
          <a:bodyPr>
            <a:noAutofit/>
          </a:bodyPr>
          <a:lstStyle/>
          <a:p>
            <a:pPr algn="just"/>
            <a:endParaRPr lang="en-US" dirty="0"/>
          </a:p>
          <a:p>
            <a:pPr algn="just"/>
            <a:r>
              <a:rPr lang="en-US" dirty="0"/>
              <a:t>Testing activity begins as soon as user stories (requirements) are finalized and prioritized, </a:t>
            </a:r>
            <a:r>
              <a:rPr lang="en-US" dirty="0" smtClean="0"/>
              <a:t>and</a:t>
            </a:r>
          </a:p>
          <a:p>
            <a:pPr marL="1371600" indent="-457200" algn="just">
              <a:buFont typeface="Courier New" panose="02070309020205020404" pitchFamily="49" charset="0"/>
              <a:buChar char="o"/>
            </a:pPr>
            <a:r>
              <a:rPr lang="en-US" dirty="0" smtClean="0"/>
              <a:t>testers </a:t>
            </a:r>
            <a:r>
              <a:rPr lang="en-US" dirty="0"/>
              <a:t>try to move business logic into lower levels in order to test with lower effort in the last stage. </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64554"/>
            <a:ext cx="7498080" cy="857250"/>
          </a:xfrm>
        </p:spPr>
        <p:txBody>
          <a:bodyPr anchor="ctr">
            <a:noAutofit/>
          </a:bodyPr>
          <a:lstStyle/>
          <a:p>
            <a:pPr algn="ctr"/>
            <a:r>
              <a:rPr lang="en-IN" dirty="0" smtClean="0"/>
              <a:t>Stakeholders  </a:t>
            </a:r>
            <a:r>
              <a:rPr lang="en-IN" dirty="0"/>
              <a:t>in agile life cycle</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411760" y="627534"/>
            <a:ext cx="4406289" cy="416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15816" y="4794706"/>
            <a:ext cx="3475503" cy="369332"/>
          </a:xfrm>
          <a:prstGeom prst="rect">
            <a:avLst/>
          </a:prstGeom>
          <a:noFill/>
        </p:spPr>
        <p:txBody>
          <a:bodyPr wrap="none" rtlCol="0">
            <a:spAutoFit/>
          </a:bodyPr>
          <a:lstStyle/>
          <a:p>
            <a:r>
              <a:rPr lang="en-US" dirty="0" smtClean="0">
                <a:latin typeface="+mj-lt"/>
              </a:rPr>
              <a:t>Fig 3: Stakeholders in agile life cycle</a:t>
            </a:r>
            <a:endParaRPr lang="en-US" dirty="0">
              <a:latin typeface="+mj-lt"/>
            </a:endParaRPr>
          </a:p>
        </p:txBody>
      </p:sp>
    </p:spTree>
    <p:extLst>
      <p:ext uri="{BB962C8B-B14F-4D97-AF65-F5344CB8AC3E}">
        <p14:creationId xmlns:p14="http://schemas.microsoft.com/office/powerpoint/2010/main" val="3083008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95486"/>
            <a:ext cx="8172400" cy="709588"/>
          </a:xfrm>
        </p:spPr>
        <p:txBody>
          <a:bodyPr anchor="ctr">
            <a:noAutofit/>
          </a:bodyPr>
          <a:lstStyle/>
          <a:p>
            <a:r>
              <a:rPr lang="en-IN" sz="3200" dirty="0"/>
              <a:t>Table 1 : Actor Activity Chart - Agile Life Cycle</a:t>
            </a:r>
            <a:br>
              <a:rPr lang="en-IN" sz="3200" dirty="0"/>
            </a:br>
            <a:endParaRPr lang="en-IN" sz="3200"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736114"/>
            <a:ext cx="8082898" cy="413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62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92546"/>
            <a:ext cx="7498080" cy="857250"/>
          </a:xfrm>
        </p:spPr>
        <p:txBody>
          <a:bodyPr anchor="ctr">
            <a:noAutofit/>
          </a:bodyPr>
          <a:lstStyle/>
          <a:p>
            <a:pPr algn="ctr"/>
            <a:r>
              <a:rPr lang="en-IN" dirty="0"/>
              <a:t>Agile software Development</a:t>
            </a:r>
          </a:p>
        </p:txBody>
      </p:sp>
      <p:sp>
        <p:nvSpPr>
          <p:cNvPr id="3" name="Content Placeholder 2"/>
          <p:cNvSpPr>
            <a:spLocks noGrp="1"/>
          </p:cNvSpPr>
          <p:nvPr>
            <p:ph idx="1"/>
          </p:nvPr>
        </p:nvSpPr>
        <p:spPr>
          <a:xfrm>
            <a:off x="899592" y="627534"/>
            <a:ext cx="8244408" cy="4464496"/>
          </a:xfrm>
        </p:spPr>
        <p:txBody>
          <a:bodyPr>
            <a:noAutofit/>
          </a:bodyPr>
          <a:lstStyle/>
          <a:p>
            <a:pPr algn="just"/>
            <a:r>
              <a:rPr lang="en-IN" dirty="0"/>
              <a:t>In order to overcome these drawbacks, several major software vendors have been adopting a form of ‘‘intelligent’’ development in one or more phases of their software development processes.</a:t>
            </a:r>
          </a:p>
          <a:p>
            <a:pPr algn="just"/>
            <a:r>
              <a:rPr lang="en-IN" dirty="0" smtClean="0">
                <a:solidFill>
                  <a:srgbClr val="FF0000"/>
                </a:solidFill>
              </a:rPr>
              <a:t>Agile</a:t>
            </a:r>
            <a:r>
              <a:rPr lang="en-IN" dirty="0" smtClean="0"/>
              <a:t> </a:t>
            </a:r>
            <a:r>
              <a:rPr lang="en-IN" dirty="0"/>
              <a:t>for example, is a well-known example of a lifecycle used to build intelligent and analytical systems. </a:t>
            </a:r>
          </a:p>
          <a:p>
            <a:pPr algn="just"/>
            <a:r>
              <a:rPr lang="en-IN" dirty="0" smtClean="0"/>
              <a:t>Agile </a:t>
            </a:r>
            <a:r>
              <a:rPr lang="en-IN" dirty="0"/>
              <a:t>development does not promote best practices; rather, </a:t>
            </a:r>
            <a:r>
              <a:rPr lang="en-IN" dirty="0" smtClean="0"/>
              <a:t>it </a:t>
            </a:r>
            <a:r>
              <a:rPr lang="en-IN" dirty="0"/>
              <a:t>is about adaptive planning and evolutionary development.</a:t>
            </a:r>
          </a:p>
          <a:p>
            <a:pPr algn="just"/>
            <a:endParaRPr lang="en-IN" dirty="0"/>
          </a:p>
        </p:txBody>
      </p:sp>
    </p:spTree>
    <p:extLst>
      <p:ext uri="{BB962C8B-B14F-4D97-AF65-F5344CB8AC3E}">
        <p14:creationId xmlns:p14="http://schemas.microsoft.com/office/powerpoint/2010/main" val="1298825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0538"/>
            <a:ext cx="8100392" cy="857250"/>
          </a:xfrm>
        </p:spPr>
        <p:txBody>
          <a:bodyPr anchor="ctr">
            <a:noAutofit/>
          </a:bodyPr>
          <a:lstStyle/>
          <a:p>
            <a:pPr algn="ctr"/>
            <a:r>
              <a:rPr lang="en-US" dirty="0"/>
              <a:t>Agile software development life cycle</a:t>
            </a:r>
          </a:p>
        </p:txBody>
      </p:sp>
      <p:sp>
        <p:nvSpPr>
          <p:cNvPr id="3" name="Content Placeholder 2"/>
          <p:cNvSpPr>
            <a:spLocks noGrp="1"/>
          </p:cNvSpPr>
          <p:nvPr>
            <p:ph idx="1"/>
          </p:nvPr>
        </p:nvSpPr>
        <p:spPr>
          <a:xfrm>
            <a:off x="1043608" y="915566"/>
            <a:ext cx="8100392" cy="4104456"/>
          </a:xfrm>
        </p:spPr>
        <p:txBody>
          <a:bodyPr>
            <a:noAutofit/>
          </a:bodyPr>
          <a:lstStyle/>
          <a:p>
            <a:pPr algn="just"/>
            <a:r>
              <a:rPr lang="en-IN" dirty="0"/>
              <a:t>In agile, a quality(Q) product is delivered by operational teams, and acceptance factor (A) is related to the rate at which customer accepts the delivered product.</a:t>
            </a:r>
          </a:p>
          <a:p>
            <a:pPr algn="just"/>
            <a:r>
              <a:rPr lang="en-IN" dirty="0" smtClean="0"/>
              <a:t>Effectiveness </a:t>
            </a:r>
            <a:r>
              <a:rPr lang="en-IN" dirty="0"/>
              <a:t>(E) of the team is related to two factors as shown in below equation</a:t>
            </a:r>
          </a:p>
          <a:p>
            <a:pPr marL="82296" indent="0" algn="just">
              <a:buNone/>
            </a:pPr>
            <a:r>
              <a:rPr lang="en-IN" dirty="0"/>
              <a:t>			</a:t>
            </a:r>
            <a:r>
              <a:rPr lang="en-IN" b="1" i="1" dirty="0"/>
              <a:t>E = Q x 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866" y="22034"/>
            <a:ext cx="8136904" cy="857250"/>
          </a:xfrm>
        </p:spPr>
        <p:txBody>
          <a:bodyPr anchor="ctr">
            <a:noAutofit/>
          </a:bodyPr>
          <a:lstStyle/>
          <a:p>
            <a:r>
              <a:rPr lang="en-US" dirty="0"/>
              <a:t>Agile software development life cycle </a:t>
            </a:r>
            <a:r>
              <a:rPr lang="en-US" sz="2400" dirty="0" err="1" smtClean="0"/>
              <a:t>cont</a:t>
            </a:r>
            <a:r>
              <a:rPr lang="en-US" sz="2400" dirty="0" smtClean="0"/>
              <a:t>…</a:t>
            </a:r>
            <a:endParaRPr lang="en-US" dirty="0"/>
          </a:p>
        </p:txBody>
      </p:sp>
      <p:sp>
        <p:nvSpPr>
          <p:cNvPr id="3" name="Content Placeholder 2"/>
          <p:cNvSpPr>
            <a:spLocks noGrp="1"/>
          </p:cNvSpPr>
          <p:nvPr>
            <p:ph idx="1"/>
          </p:nvPr>
        </p:nvSpPr>
        <p:spPr>
          <a:xfrm>
            <a:off x="971600" y="1085850"/>
            <a:ext cx="8172400" cy="3600450"/>
          </a:xfrm>
        </p:spPr>
        <p:txBody>
          <a:bodyPr>
            <a:noAutofit/>
          </a:bodyPr>
          <a:lstStyle/>
          <a:p>
            <a:pPr algn="just"/>
            <a:r>
              <a:rPr lang="en-IN" dirty="0"/>
              <a:t>Out of these 2 factors, quality is more significant as acceptance is totally dependent on Q.</a:t>
            </a:r>
          </a:p>
          <a:p>
            <a:pPr algn="just"/>
            <a:r>
              <a:rPr lang="en-IN" dirty="0" smtClean="0"/>
              <a:t>Q </a:t>
            </a:r>
            <a:r>
              <a:rPr lang="en-IN" dirty="0"/>
              <a:t>is more when there is lesser number of backlogs and it is less when backlog items are more.</a:t>
            </a:r>
          </a:p>
          <a:p>
            <a:pPr algn="just"/>
            <a:r>
              <a:rPr lang="en-IN" dirty="0" smtClean="0"/>
              <a:t>Backlogs </a:t>
            </a:r>
            <a:r>
              <a:rPr lang="en-IN" dirty="0"/>
              <a:t>can be decreased when automation is </a:t>
            </a:r>
            <a:r>
              <a:rPr lang="en-IN" dirty="0" smtClean="0"/>
              <a:t>the preferred </a:t>
            </a:r>
            <a:r>
              <a:rPr lang="en-IN" dirty="0"/>
              <a:t>approach over a manual way of testing.</a:t>
            </a:r>
          </a:p>
          <a:p>
            <a:pPr algn="just"/>
            <a:endParaRPr lang="en-US" dirty="0"/>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
        <p:nvSpPr>
          <p:cNvPr id="282626" name="Rectangle 1"/>
          <p:cNvSpPr>
            <a:spLocks noGrp="1" noChangeArrowheads="1"/>
          </p:cNvSpPr>
          <p:nvPr>
            <p:ph type="title" idx="4294967295"/>
          </p:nvPr>
        </p:nvSpPr>
        <p:spPr>
          <a:xfrm>
            <a:off x="971600" y="1"/>
            <a:ext cx="7802563" cy="627533"/>
          </a:xfrm>
        </p:spPr>
        <p:txBody>
          <a:bodyPr anchor="ctr">
            <a:noAutofit/>
          </a:bodyPr>
          <a:lstStyle/>
          <a:p>
            <a:pPr algn="ctr"/>
            <a:r>
              <a:rPr lang="en-GB" altLang="en-US" dirty="0"/>
              <a:t>Methodology</a:t>
            </a:r>
          </a:p>
        </p:txBody>
      </p:sp>
      <p:sp>
        <p:nvSpPr>
          <p:cNvPr id="70658" name="Rectangle 2"/>
          <p:cNvSpPr>
            <a:spLocks noGrp="1" noChangeArrowheads="1"/>
          </p:cNvSpPr>
          <p:nvPr>
            <p:ph type="body" idx="4294967295"/>
          </p:nvPr>
        </p:nvSpPr>
        <p:spPr>
          <a:xfrm>
            <a:off x="971600" y="627534"/>
            <a:ext cx="8172400" cy="4515966"/>
          </a:xfrm>
        </p:spPr>
        <p:txBody>
          <a:bodyPr>
            <a:noAutofit/>
          </a:bodyPr>
          <a:lstStyle/>
          <a:p>
            <a:pPr algn="just">
              <a:lnSpc>
                <a:spcPct val="120000"/>
              </a:lnSpc>
              <a:spcBef>
                <a:spcPts val="0"/>
              </a:spcBef>
              <a:spcAft>
                <a:spcPts val="800"/>
              </a:spcAft>
              <a:tabLst>
                <a:tab pos="404681" algn="l"/>
                <a:tab pos="812241" algn="l"/>
                <a:tab pos="1219803" algn="l"/>
                <a:tab pos="1627363" algn="l"/>
                <a:tab pos="2034924" algn="l"/>
                <a:tab pos="2442484" algn="l"/>
                <a:tab pos="2850046" algn="l"/>
                <a:tab pos="3257605" algn="l"/>
                <a:tab pos="3665167" algn="l"/>
                <a:tab pos="4072728" algn="l"/>
                <a:tab pos="4480288" algn="l"/>
                <a:tab pos="4887848" algn="l"/>
                <a:tab pos="5295410" algn="l"/>
                <a:tab pos="5702971" algn="l"/>
                <a:tab pos="6110531" algn="l"/>
                <a:tab pos="6519532" algn="l"/>
                <a:tab pos="6925654" algn="l"/>
                <a:tab pos="7333213" algn="l"/>
                <a:tab pos="7740774" algn="l"/>
                <a:tab pos="8148335" algn="l"/>
              </a:tabLst>
            </a:pPr>
            <a:r>
              <a:rPr lang="en-GB" altLang="en-US" dirty="0">
                <a:solidFill>
                  <a:srgbClr val="0000FF"/>
                </a:solidFill>
              </a:rPr>
              <a:t>Face-to-face communication </a:t>
            </a:r>
            <a:r>
              <a:rPr lang="en-GB" altLang="en-US" dirty="0" smtClean="0">
                <a:solidFill>
                  <a:srgbClr val="0000FF"/>
                </a:solidFill>
              </a:rPr>
              <a:t>is favoured </a:t>
            </a:r>
            <a:r>
              <a:rPr lang="en-GB" altLang="en-US" dirty="0">
                <a:solidFill>
                  <a:srgbClr val="0000FF"/>
                </a:solidFill>
              </a:rPr>
              <a:t>over written documents.</a:t>
            </a:r>
          </a:p>
          <a:p>
            <a:pPr algn="just">
              <a:lnSpc>
                <a:spcPct val="120000"/>
              </a:lnSpc>
              <a:spcBef>
                <a:spcPts val="0"/>
              </a:spcBef>
              <a:spcAft>
                <a:spcPts val="800"/>
              </a:spcAft>
              <a:tabLst>
                <a:tab pos="404681" algn="l"/>
                <a:tab pos="812241" algn="l"/>
                <a:tab pos="1219803" algn="l"/>
                <a:tab pos="1627363" algn="l"/>
                <a:tab pos="2034924" algn="l"/>
                <a:tab pos="2442484" algn="l"/>
                <a:tab pos="2850046" algn="l"/>
                <a:tab pos="3257605" algn="l"/>
                <a:tab pos="3665167" algn="l"/>
                <a:tab pos="4072728" algn="l"/>
                <a:tab pos="4480288" algn="l"/>
                <a:tab pos="4887848" algn="l"/>
                <a:tab pos="5295410" algn="l"/>
                <a:tab pos="5702971" algn="l"/>
                <a:tab pos="6110531" algn="l"/>
                <a:tab pos="6519532" algn="l"/>
                <a:tab pos="6925654" algn="l"/>
                <a:tab pos="7333213" algn="l"/>
                <a:tab pos="7740774" algn="l"/>
                <a:tab pos="8148335" algn="l"/>
              </a:tabLst>
            </a:pPr>
            <a:r>
              <a:rPr lang="en-GB" altLang="en-US" dirty="0"/>
              <a:t>To facilitate face-to-face communication,</a:t>
            </a:r>
          </a:p>
          <a:p>
            <a:pPr lvl="1" algn="just">
              <a:lnSpc>
                <a:spcPct val="120000"/>
              </a:lnSpc>
              <a:spcBef>
                <a:spcPts val="0"/>
              </a:spcBef>
              <a:spcAft>
                <a:spcPts val="800"/>
              </a:spcAft>
              <a:tabLst>
                <a:tab pos="404681" algn="l"/>
                <a:tab pos="812241" algn="l"/>
                <a:tab pos="1219803" algn="l"/>
                <a:tab pos="1627363" algn="l"/>
                <a:tab pos="2034924" algn="l"/>
                <a:tab pos="2442484" algn="l"/>
                <a:tab pos="2850046" algn="l"/>
                <a:tab pos="3257605" algn="l"/>
                <a:tab pos="3665167" algn="l"/>
                <a:tab pos="4072728" algn="l"/>
                <a:tab pos="4480288" algn="l"/>
                <a:tab pos="4887848" algn="l"/>
                <a:tab pos="5295410" algn="l"/>
                <a:tab pos="5702971" algn="l"/>
                <a:tab pos="6110531" algn="l"/>
                <a:tab pos="6519532" algn="l"/>
                <a:tab pos="6925654" algn="l"/>
                <a:tab pos="7333213" algn="l"/>
                <a:tab pos="7740774" algn="l"/>
                <a:tab pos="8148335" algn="l"/>
              </a:tabLst>
            </a:pPr>
            <a:r>
              <a:rPr lang="en-GB" altLang="en-US" dirty="0"/>
              <a:t>Development team </a:t>
            </a:r>
            <a:r>
              <a:rPr lang="en-GB" altLang="en-US" dirty="0" smtClean="0"/>
              <a:t>should share </a:t>
            </a:r>
            <a:r>
              <a:rPr lang="en-GB" altLang="en-US" dirty="0"/>
              <a:t>a single office space.</a:t>
            </a:r>
          </a:p>
          <a:p>
            <a:pPr lvl="1" algn="just">
              <a:lnSpc>
                <a:spcPct val="120000"/>
              </a:lnSpc>
              <a:spcBef>
                <a:spcPts val="0"/>
              </a:spcBef>
              <a:spcAft>
                <a:spcPts val="800"/>
              </a:spcAft>
              <a:tabLst>
                <a:tab pos="404681" algn="l"/>
                <a:tab pos="812241" algn="l"/>
                <a:tab pos="1219803" algn="l"/>
                <a:tab pos="1627363" algn="l"/>
                <a:tab pos="2034924" algn="l"/>
                <a:tab pos="2442484" algn="l"/>
                <a:tab pos="2850046" algn="l"/>
                <a:tab pos="3257605" algn="l"/>
                <a:tab pos="3665167" algn="l"/>
                <a:tab pos="4072728" algn="l"/>
                <a:tab pos="4480288" algn="l"/>
                <a:tab pos="4887848" algn="l"/>
                <a:tab pos="5295410" algn="l"/>
                <a:tab pos="5702971" algn="l"/>
                <a:tab pos="6110531" algn="l"/>
                <a:tab pos="6519532" algn="l"/>
                <a:tab pos="6925654" algn="l"/>
                <a:tab pos="7333213" algn="l"/>
                <a:tab pos="7740774" algn="l"/>
                <a:tab pos="8148335" algn="l"/>
              </a:tabLst>
            </a:pPr>
            <a:r>
              <a:rPr lang="en-GB" altLang="en-US" dirty="0"/>
              <a:t>Team size is deliberately kept small (5-9 people</a:t>
            </a:r>
            <a:r>
              <a:rPr lang="en-GB" altLang="en-US" dirty="0" smtClean="0"/>
              <a:t>). </a:t>
            </a:r>
            <a:endParaRPr lang="en-GB" altLang="en-US" dirty="0"/>
          </a:p>
          <a:p>
            <a:pPr lvl="1" algn="just">
              <a:lnSpc>
                <a:spcPct val="120000"/>
              </a:lnSpc>
              <a:spcBef>
                <a:spcPts val="0"/>
              </a:spcBef>
              <a:spcAft>
                <a:spcPts val="800"/>
              </a:spcAft>
              <a:tabLst>
                <a:tab pos="404681" algn="l"/>
                <a:tab pos="812241" algn="l"/>
                <a:tab pos="1219803" algn="l"/>
                <a:tab pos="1627363" algn="l"/>
                <a:tab pos="2034924" algn="l"/>
                <a:tab pos="2442484" algn="l"/>
                <a:tab pos="2850046" algn="l"/>
                <a:tab pos="3257605" algn="l"/>
                <a:tab pos="3665167" algn="l"/>
                <a:tab pos="4072728" algn="l"/>
                <a:tab pos="4480288" algn="l"/>
                <a:tab pos="4887848" algn="l"/>
                <a:tab pos="5295410" algn="l"/>
                <a:tab pos="5702971" algn="l"/>
                <a:tab pos="6110531" algn="l"/>
                <a:tab pos="6519532" algn="l"/>
                <a:tab pos="6925654" algn="l"/>
                <a:tab pos="7333213" algn="l"/>
                <a:tab pos="7740774" algn="l"/>
                <a:tab pos="8148335" algn="l"/>
              </a:tabLst>
            </a:pPr>
            <a:r>
              <a:rPr lang="en-GB" altLang="en-US" dirty="0"/>
              <a:t>This makes the agile model most suited to the development of small projects.</a:t>
            </a:r>
          </a:p>
          <a:p>
            <a:pPr lvl="1" algn="just">
              <a:lnSpc>
                <a:spcPct val="120000"/>
              </a:lnSpc>
              <a:spcBef>
                <a:spcPts val="0"/>
              </a:spcBef>
              <a:spcAft>
                <a:spcPts val="800"/>
              </a:spcAft>
              <a:buNone/>
              <a:tabLst>
                <a:tab pos="404681" algn="l"/>
                <a:tab pos="812241" algn="l"/>
                <a:tab pos="1219803" algn="l"/>
                <a:tab pos="1627363" algn="l"/>
                <a:tab pos="2034924" algn="l"/>
                <a:tab pos="2442484" algn="l"/>
                <a:tab pos="2850046" algn="l"/>
                <a:tab pos="3257605" algn="l"/>
                <a:tab pos="3665167" algn="l"/>
                <a:tab pos="4072728" algn="l"/>
                <a:tab pos="4480288" algn="l"/>
                <a:tab pos="4887848" algn="l"/>
                <a:tab pos="5295410" algn="l"/>
                <a:tab pos="5702971" algn="l"/>
                <a:tab pos="6110531" algn="l"/>
                <a:tab pos="6519532" algn="l"/>
                <a:tab pos="6925654" algn="l"/>
                <a:tab pos="7333213" algn="l"/>
                <a:tab pos="7740774" algn="l"/>
                <a:tab pos="8148335" algn="l"/>
              </a:tabLst>
            </a:pPr>
            <a:endParaRPr lang="en-GB" altLang="en-US" sz="2000" dirty="0"/>
          </a:p>
        </p:txBody>
      </p:sp>
    </p:spTree>
    <p:extLst>
      <p:ext uri="{BB962C8B-B14F-4D97-AF65-F5344CB8AC3E}">
        <p14:creationId xmlns:p14="http://schemas.microsoft.com/office/powerpoint/2010/main" val="38964762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checkerboard(across)">
                                      <p:cBhvr>
                                        <p:cTn id="12" dur="500"/>
                                        <p:tgtEl>
                                          <p:spTgt spid="70658">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animEffect transition="in" filter="checkerboard(across)">
                                      <p:cBhvr>
                                        <p:cTn id="15" dur="500"/>
                                        <p:tgtEl>
                                          <p:spTgt spid="7065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p:cTn id="18" dur="500"/>
                                        <p:tgtEl>
                                          <p:spTgt spid="70658">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p:cTn id="21"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graphicFrame>
        <p:nvGraphicFramePr>
          <p:cNvPr id="284674" name="Object 3"/>
          <p:cNvGraphicFramePr>
            <a:graphicFrameLocks noGrp="1" noChangeAspect="1"/>
          </p:cNvGraphicFramePr>
          <p:nvPr>
            <p:ph idx="4294967295"/>
            <p:extLst>
              <p:ext uri="{D42A27DB-BD31-4B8C-83A1-F6EECF244321}">
                <p14:modId xmlns:p14="http://schemas.microsoft.com/office/powerpoint/2010/main" val="3578678739"/>
              </p:ext>
            </p:extLst>
          </p:nvPr>
        </p:nvGraphicFramePr>
        <p:xfrm>
          <a:off x="971600" y="0"/>
          <a:ext cx="8070800" cy="5040313"/>
        </p:xfrm>
        <a:graphic>
          <a:graphicData uri="http://schemas.openxmlformats.org/presentationml/2006/ole">
            <mc:AlternateContent xmlns:mc="http://schemas.openxmlformats.org/markup-compatibility/2006">
              <mc:Choice xmlns:v="urn:schemas-microsoft-com:vml" Requires="v">
                <p:oleObj spid="_x0000_s1045" name="Visio" r:id="rId4" imgW="5845073" imgH="5052631" progId="">
                  <p:embed/>
                </p:oleObj>
              </mc:Choice>
              <mc:Fallback>
                <p:oleObj name="Visio" r:id="rId4" imgW="5845073" imgH="5052631"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0"/>
                        <a:ext cx="8070800" cy="5040313"/>
                      </a:xfrm>
                      <a:prstGeom prst="rect">
                        <a:avLst/>
                      </a:prstGeom>
                      <a:noFill/>
                      <a:extLst/>
                    </p:spPr>
                  </p:pic>
                </p:oleObj>
              </mc:Fallback>
            </mc:AlternateContent>
          </a:graphicData>
        </a:graphic>
      </p:graphicFrame>
      <p:sp>
        <p:nvSpPr>
          <p:cNvPr id="4" name="Rectangle 2"/>
          <p:cNvSpPr txBox="1">
            <a:spLocks noChangeArrowheads="1"/>
          </p:cNvSpPr>
          <p:nvPr/>
        </p:nvSpPr>
        <p:spPr>
          <a:xfrm>
            <a:off x="1907704" y="123481"/>
            <a:ext cx="4032448" cy="762000"/>
          </a:xfrm>
          <a:prstGeom prst="rect">
            <a:avLst/>
          </a:prstGeom>
          <a:solidFill>
            <a:srgbClr val="FFFFCC"/>
          </a:solidFill>
          <a:ln>
            <a:solidFill>
              <a:srgbClr val="FF0000"/>
            </a:solidFill>
          </a:ln>
        </p:spPr>
        <p:txBody>
          <a:bodyPr lIns="121917" tIns="60958" rIns="121917" bIns="60958"/>
          <a:lstStyle/>
          <a:p>
            <a:pPr algn="ctr">
              <a:lnSpc>
                <a:spcPct val="92000"/>
              </a:lnSpc>
              <a:buClr>
                <a:srgbClr val="000000"/>
              </a:buClr>
              <a:buSzPct val="45000"/>
              <a:buFont typeface="Wingdings" pitchFamily="2" charset="2"/>
              <a:buNone/>
              <a:defRPr/>
            </a:pPr>
            <a:r>
              <a:rPr lang="en-US" sz="2400" b="1" kern="0" dirty="0">
                <a:solidFill>
                  <a:srgbClr val="0000CC"/>
                </a:solidFill>
                <a:latin typeface="+mj-lt"/>
                <a:ea typeface="+mj-ea"/>
                <a:cs typeface="+mj-cs"/>
              </a:rPr>
              <a:t>Effectiveness of Communication Modes</a:t>
            </a:r>
            <a:br>
              <a:rPr lang="en-US" sz="2400" b="1" kern="0" dirty="0">
                <a:solidFill>
                  <a:srgbClr val="0000CC"/>
                </a:solidFill>
                <a:latin typeface="+mj-lt"/>
                <a:ea typeface="+mj-ea"/>
                <a:cs typeface="+mj-cs"/>
              </a:rPr>
            </a:br>
            <a:endParaRPr lang="en-US" sz="1000" b="1" kern="0" dirty="0">
              <a:solidFill>
                <a:srgbClr val="0000CC"/>
              </a:solidFill>
              <a:latin typeface="+mj-lt"/>
              <a:ea typeface="+mj-ea"/>
              <a:cs typeface="+mj-cs"/>
            </a:endParaRPr>
          </a:p>
        </p:txBody>
      </p:sp>
    </p:spTree>
    <p:extLst>
      <p:ext uri="{BB962C8B-B14F-4D97-AF65-F5344CB8AC3E}">
        <p14:creationId xmlns:p14="http://schemas.microsoft.com/office/powerpoint/2010/main" val="344078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sp>
        <p:nvSpPr>
          <p:cNvPr id="286722" name="Rectangle 1"/>
          <p:cNvSpPr>
            <a:spLocks noGrp="1" noChangeArrowheads="1"/>
          </p:cNvSpPr>
          <p:nvPr>
            <p:ph type="title" idx="4294967295"/>
          </p:nvPr>
        </p:nvSpPr>
        <p:spPr>
          <a:xfrm>
            <a:off x="0" y="-142851"/>
            <a:ext cx="9347200" cy="914401"/>
          </a:xfrm>
        </p:spPr>
        <p:txBody>
          <a:bodyPr anchor="ctr">
            <a:noAutofit/>
          </a:bodyPr>
          <a:lstStyle/>
          <a:p>
            <a:pPr algn="ctr"/>
            <a:r>
              <a:rPr lang="en-US" altLang="en-US" dirty="0"/>
              <a:t>Agile Model: Principles</a:t>
            </a:r>
          </a:p>
        </p:txBody>
      </p:sp>
      <p:sp>
        <p:nvSpPr>
          <p:cNvPr id="286723" name="Rectangle 2"/>
          <p:cNvSpPr>
            <a:spLocks noGrp="1" noChangeArrowheads="1"/>
          </p:cNvSpPr>
          <p:nvPr>
            <p:ph type="body" idx="4294967295"/>
          </p:nvPr>
        </p:nvSpPr>
        <p:spPr>
          <a:xfrm>
            <a:off x="971600" y="823020"/>
            <a:ext cx="7992888" cy="4320480"/>
          </a:xfrm>
        </p:spPr>
        <p:txBody>
          <a:bodyPr>
            <a:normAutofit/>
          </a:bodyPr>
          <a:lstStyle/>
          <a:p>
            <a:pPr algn="just">
              <a:lnSpc>
                <a:spcPct val="114000"/>
              </a:lnSpc>
              <a:spcBef>
                <a:spcPts val="0"/>
              </a:spcBef>
            </a:pPr>
            <a:r>
              <a:rPr lang="en-GB" altLang="en-US" dirty="0"/>
              <a:t>The primary measure of progress:</a:t>
            </a:r>
          </a:p>
          <a:p>
            <a:pPr lvl="1" algn="just">
              <a:lnSpc>
                <a:spcPct val="114000"/>
              </a:lnSpc>
              <a:spcBef>
                <a:spcPts val="0"/>
              </a:spcBef>
            </a:pPr>
            <a:r>
              <a:rPr lang="en-GB" altLang="en-US" dirty="0">
                <a:solidFill>
                  <a:srgbClr val="9900CC"/>
                </a:solidFill>
              </a:rPr>
              <a:t>Incremental release of working software</a:t>
            </a:r>
          </a:p>
          <a:p>
            <a:pPr algn="just">
              <a:lnSpc>
                <a:spcPct val="114000"/>
              </a:lnSpc>
              <a:spcBef>
                <a:spcPts val="0"/>
              </a:spcBef>
            </a:pPr>
            <a:r>
              <a:rPr lang="en-GB" altLang="en-US" dirty="0"/>
              <a:t>Important principles behind agile model:</a:t>
            </a:r>
          </a:p>
          <a:p>
            <a:pPr lvl="1" algn="just">
              <a:lnSpc>
                <a:spcPct val="114000"/>
              </a:lnSpc>
              <a:spcBef>
                <a:spcPts val="0"/>
              </a:spcBef>
            </a:pPr>
            <a:r>
              <a:rPr lang="en-GB" altLang="en-US" dirty="0">
                <a:solidFill>
                  <a:srgbClr val="0000CC"/>
                </a:solidFill>
              </a:rPr>
              <a:t>Frequent delivery of versions --- once every few weeks.</a:t>
            </a:r>
          </a:p>
          <a:p>
            <a:pPr lvl="1" algn="just">
              <a:lnSpc>
                <a:spcPct val="114000"/>
              </a:lnSpc>
              <a:spcBef>
                <a:spcPts val="0"/>
              </a:spcBef>
            </a:pPr>
            <a:r>
              <a:rPr lang="en-GB" altLang="en-US" dirty="0">
                <a:solidFill>
                  <a:srgbClr val="0000CC"/>
                </a:solidFill>
              </a:rPr>
              <a:t>Requirements change requests are easily accommodated.</a:t>
            </a:r>
          </a:p>
          <a:p>
            <a:pPr lvl="1" algn="just">
              <a:lnSpc>
                <a:spcPct val="114000"/>
              </a:lnSpc>
              <a:spcBef>
                <a:spcPts val="0"/>
              </a:spcBef>
            </a:pPr>
            <a:r>
              <a:rPr lang="en-GB" altLang="en-US" dirty="0">
                <a:solidFill>
                  <a:srgbClr val="0000CC"/>
                </a:solidFill>
              </a:rPr>
              <a:t>Close cooperation between customers and developers.</a:t>
            </a:r>
          </a:p>
          <a:p>
            <a:pPr lvl="1" algn="just">
              <a:lnSpc>
                <a:spcPct val="114000"/>
              </a:lnSpc>
              <a:spcBef>
                <a:spcPts val="0"/>
              </a:spcBef>
            </a:pPr>
            <a:r>
              <a:rPr lang="en-GB" altLang="en-US" dirty="0">
                <a:solidFill>
                  <a:srgbClr val="0000CC"/>
                </a:solidFill>
              </a:rPr>
              <a:t>Face-to-face communication among team members.</a:t>
            </a:r>
          </a:p>
          <a:p>
            <a:pPr lvl="1" algn="just">
              <a:lnSpc>
                <a:spcPct val="114000"/>
              </a:lnSpc>
              <a:spcBef>
                <a:spcPts val="0"/>
              </a:spcBef>
              <a:buNone/>
            </a:pPr>
            <a:endParaRPr lang="en-GB" altLang="en-US" sz="2000" dirty="0">
              <a:solidFill>
                <a:srgbClr val="0000FF"/>
              </a:solidFill>
            </a:endParaRPr>
          </a:p>
        </p:txBody>
      </p:sp>
    </p:spTree>
    <p:extLst>
      <p:ext uri="{BB962C8B-B14F-4D97-AF65-F5344CB8AC3E}">
        <p14:creationId xmlns:p14="http://schemas.microsoft.com/office/powerpoint/2010/main" val="3965230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835696" y="0"/>
            <a:ext cx="5868019" cy="461209"/>
          </a:xfrm>
        </p:spPr>
        <p:txBody>
          <a:bodyPr>
            <a:noAutofit/>
          </a:bodyPr>
          <a:lstStyle/>
          <a:p>
            <a:pPr algn="ctr"/>
            <a:r>
              <a:rPr lang="en-US" altLang="en-US" dirty="0"/>
              <a:t>Agile Documentation</a:t>
            </a:r>
          </a:p>
        </p:txBody>
      </p:sp>
      <p:sp>
        <p:nvSpPr>
          <p:cNvPr id="204803" name="Rectangle 3"/>
          <p:cNvSpPr>
            <a:spLocks noGrp="1" noChangeArrowheads="1"/>
          </p:cNvSpPr>
          <p:nvPr>
            <p:ph idx="1"/>
          </p:nvPr>
        </p:nvSpPr>
        <p:spPr>
          <a:xfrm>
            <a:off x="1043608" y="699542"/>
            <a:ext cx="8100392" cy="4443958"/>
          </a:xfrm>
        </p:spPr>
        <p:txBody>
          <a:bodyPr>
            <a:noAutofit/>
          </a:bodyPr>
          <a:lstStyle/>
          <a:p>
            <a:pPr>
              <a:lnSpc>
                <a:spcPct val="110000"/>
              </a:lnSpc>
              <a:spcBef>
                <a:spcPts val="0"/>
              </a:spcBef>
            </a:pPr>
            <a:r>
              <a:rPr lang="en-US" altLang="en-US" sz="2400" dirty="0">
                <a:solidFill>
                  <a:srgbClr val="0000CC"/>
                </a:solidFill>
                <a:cs typeface="Times New Roman" panose="02020603050405020304" pitchFamily="18" charset="0"/>
              </a:rPr>
              <a:t>Travel light:</a:t>
            </a:r>
          </a:p>
          <a:p>
            <a:pPr lvl="1">
              <a:lnSpc>
                <a:spcPct val="110000"/>
              </a:lnSpc>
              <a:spcBef>
                <a:spcPts val="0"/>
              </a:spcBef>
            </a:pPr>
            <a:r>
              <a:rPr lang="en-US" altLang="en-US" sz="2000" dirty="0">
                <a:solidFill>
                  <a:srgbClr val="0000CC"/>
                </a:solidFill>
                <a:cs typeface="Times New Roman" panose="02020603050405020304" pitchFamily="18" charset="0"/>
              </a:rPr>
              <a:t>You need far less documentation than you think.</a:t>
            </a:r>
          </a:p>
          <a:p>
            <a:pPr>
              <a:lnSpc>
                <a:spcPct val="110000"/>
              </a:lnSpc>
              <a:spcBef>
                <a:spcPts val="0"/>
              </a:spcBef>
            </a:pPr>
            <a:r>
              <a:rPr lang="en-US" altLang="en-US" sz="2400" dirty="0">
                <a:solidFill>
                  <a:srgbClr val="0000CC"/>
                </a:solidFill>
                <a:cs typeface="Times New Roman" panose="02020603050405020304" pitchFamily="18" charset="0"/>
              </a:rPr>
              <a:t>Agile documents:</a:t>
            </a:r>
          </a:p>
          <a:p>
            <a:pPr lvl="1">
              <a:lnSpc>
                <a:spcPct val="110000"/>
              </a:lnSpc>
              <a:spcBef>
                <a:spcPts val="0"/>
              </a:spcBef>
            </a:pPr>
            <a:r>
              <a:rPr lang="en-US" altLang="en-US" sz="2000" dirty="0">
                <a:cs typeface="Times New Roman" panose="02020603050405020304" pitchFamily="18" charset="0"/>
              </a:rPr>
              <a:t>Are concise</a:t>
            </a:r>
          </a:p>
          <a:p>
            <a:pPr lvl="1">
              <a:lnSpc>
                <a:spcPct val="110000"/>
              </a:lnSpc>
              <a:spcBef>
                <a:spcPts val="0"/>
              </a:spcBef>
            </a:pPr>
            <a:r>
              <a:rPr lang="en-US" altLang="en-US" sz="2000" dirty="0">
                <a:cs typeface="Times New Roman" panose="02020603050405020304" pitchFamily="18" charset="0"/>
              </a:rPr>
              <a:t>Describe information that is less likely to change </a:t>
            </a:r>
          </a:p>
          <a:p>
            <a:pPr lvl="1">
              <a:lnSpc>
                <a:spcPct val="110000"/>
              </a:lnSpc>
              <a:spcBef>
                <a:spcPts val="0"/>
              </a:spcBef>
            </a:pPr>
            <a:r>
              <a:rPr lang="en-US" altLang="en-US" sz="2000" dirty="0">
                <a:cs typeface="Times New Roman" panose="02020603050405020304" pitchFamily="18" charset="0"/>
              </a:rPr>
              <a:t>Describe “good things to know”</a:t>
            </a:r>
          </a:p>
          <a:p>
            <a:pPr lvl="1">
              <a:lnSpc>
                <a:spcPct val="110000"/>
              </a:lnSpc>
              <a:spcBef>
                <a:spcPts val="0"/>
              </a:spcBef>
            </a:pPr>
            <a:r>
              <a:rPr lang="en-US" altLang="en-US" sz="2000" dirty="0">
                <a:cs typeface="Times New Roman" panose="02020603050405020304" pitchFamily="18" charset="0"/>
              </a:rPr>
              <a:t>Are sufficiently accurate, consistent, and detailed </a:t>
            </a:r>
          </a:p>
          <a:p>
            <a:pPr>
              <a:lnSpc>
                <a:spcPct val="110000"/>
              </a:lnSpc>
              <a:spcBef>
                <a:spcPts val="0"/>
              </a:spcBef>
            </a:pPr>
            <a:r>
              <a:rPr lang="en-US" altLang="en-US" sz="2400" dirty="0">
                <a:solidFill>
                  <a:srgbClr val="0000CC"/>
                </a:solidFill>
              </a:rPr>
              <a:t>Valid reasons to document:</a:t>
            </a:r>
          </a:p>
          <a:p>
            <a:pPr lvl="1">
              <a:lnSpc>
                <a:spcPct val="110000"/>
              </a:lnSpc>
              <a:spcBef>
                <a:spcPts val="0"/>
              </a:spcBef>
            </a:pPr>
            <a:r>
              <a:rPr lang="en-US" altLang="en-US" sz="2000" dirty="0"/>
              <a:t>Project stakeholders require it</a:t>
            </a:r>
          </a:p>
          <a:p>
            <a:pPr lvl="1">
              <a:lnSpc>
                <a:spcPct val="110000"/>
              </a:lnSpc>
              <a:spcBef>
                <a:spcPts val="0"/>
              </a:spcBef>
            </a:pPr>
            <a:r>
              <a:rPr lang="en-US" altLang="en-US" sz="2000" dirty="0"/>
              <a:t>To define a contract model</a:t>
            </a:r>
          </a:p>
          <a:p>
            <a:pPr lvl="1">
              <a:lnSpc>
                <a:spcPct val="110000"/>
              </a:lnSpc>
              <a:spcBef>
                <a:spcPts val="0"/>
              </a:spcBef>
            </a:pPr>
            <a:r>
              <a:rPr lang="en-US" altLang="en-US" sz="2000" dirty="0"/>
              <a:t>To support communication with an external group</a:t>
            </a:r>
          </a:p>
          <a:p>
            <a:pPr lvl="1">
              <a:lnSpc>
                <a:spcPct val="110000"/>
              </a:lnSpc>
              <a:spcBef>
                <a:spcPts val="0"/>
              </a:spcBef>
            </a:pPr>
            <a:r>
              <a:rPr lang="en-US" altLang="en-US" sz="2000" dirty="0"/>
              <a:t>To think </a:t>
            </a:r>
            <a:r>
              <a:rPr lang="en-US" altLang="en-US" sz="2000"/>
              <a:t>something </a:t>
            </a:r>
            <a:r>
              <a:rPr lang="en-US" altLang="en-US" sz="2000" smtClean="0"/>
              <a:t>through</a:t>
            </a:r>
            <a:endParaRPr lang="en-US" altLang="en-US" sz="2000" dirty="0"/>
          </a:p>
        </p:txBody>
      </p:sp>
      <p:sp>
        <p:nvSpPr>
          <p:cNvPr id="2" name="Slide Number Placeholder 1"/>
          <p:cNvSpPr>
            <a:spLocks noGrp="1"/>
          </p:cNvSpPr>
          <p:nvPr>
            <p:ph type="sldNum" sz="quarter" idx="4294967295"/>
          </p:nvPr>
        </p:nvSpPr>
        <p:spPr>
          <a:xfrm>
            <a:off x="8613648" y="4729162"/>
            <a:ext cx="457200" cy="357188"/>
          </a:xfrm>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1605519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checkerboard(across)">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checkerboard(across)">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checkerboard(across)">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checkerboard(across)">
                                      <p:cBhvr>
                                        <p:cTn id="22" dur="5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checkerboard(across)">
                                      <p:cBhvr>
                                        <p:cTn id="27" dur="5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checkerboard(across)">
                                      <p:cBhvr>
                                        <p:cTn id="32" dur="5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checkerboard(across)">
                                      <p:cBhvr>
                                        <p:cTn id="37" dur="500"/>
                                        <p:tgtEl>
                                          <p:spTgt spid="2048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checkerboard(across)">
                                      <p:cBhvr>
                                        <p:cTn id="42" dur="500"/>
                                        <p:tgtEl>
                                          <p:spTgt spid="2048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checkerboard(across)">
                                      <p:cBhvr>
                                        <p:cTn id="47" dur="500"/>
                                        <p:tgtEl>
                                          <p:spTgt spid="2048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04803">
                                            <p:txEl>
                                              <p:pRg st="9" end="9"/>
                                            </p:txEl>
                                          </p:spTgt>
                                        </p:tgtEl>
                                        <p:attrNameLst>
                                          <p:attrName>style.visibility</p:attrName>
                                        </p:attrNameLst>
                                      </p:cBhvr>
                                      <p:to>
                                        <p:strVal val="visible"/>
                                      </p:to>
                                    </p:set>
                                    <p:animEffect transition="in" filter="checkerboard(across)">
                                      <p:cBhvr>
                                        <p:cTn id="52" dur="500"/>
                                        <p:tgtEl>
                                          <p:spTgt spid="2048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04803">
                                            <p:txEl>
                                              <p:pRg st="10" end="10"/>
                                            </p:txEl>
                                          </p:spTgt>
                                        </p:tgtEl>
                                        <p:attrNameLst>
                                          <p:attrName>style.visibility</p:attrName>
                                        </p:attrNameLst>
                                      </p:cBhvr>
                                      <p:to>
                                        <p:strVal val="visible"/>
                                      </p:to>
                                    </p:set>
                                    <p:animEffect transition="in" filter="checkerboard(across)">
                                      <p:cBhvr>
                                        <p:cTn id="57" dur="500"/>
                                        <p:tgtEl>
                                          <p:spTgt spid="20480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204803">
                                            <p:txEl>
                                              <p:pRg st="11" end="11"/>
                                            </p:txEl>
                                          </p:spTgt>
                                        </p:tgtEl>
                                        <p:attrNameLst>
                                          <p:attrName>style.visibility</p:attrName>
                                        </p:attrNameLst>
                                      </p:cBhvr>
                                      <p:to>
                                        <p:strVal val="visible"/>
                                      </p:to>
                                    </p:set>
                                    <p:animEffect transition="in" filter="checkerboard(across)">
                                      <p:cBhvr>
                                        <p:cTn id="62" dur="500"/>
                                        <p:tgtEl>
                                          <p:spTgt spid="204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sp>
        <p:nvSpPr>
          <p:cNvPr id="290818" name="Rectangle 2"/>
          <p:cNvSpPr>
            <a:spLocks noGrp="1" noChangeArrowheads="1"/>
          </p:cNvSpPr>
          <p:nvPr>
            <p:ph type="title" idx="4294967295"/>
          </p:nvPr>
        </p:nvSpPr>
        <p:spPr>
          <a:xfrm>
            <a:off x="1043608" y="-92546"/>
            <a:ext cx="8100392" cy="622300"/>
          </a:xfrm>
        </p:spPr>
        <p:txBody>
          <a:bodyPr anchor="ctr">
            <a:noAutofit/>
          </a:bodyPr>
          <a:lstStyle/>
          <a:p>
            <a:pPr algn="ctr"/>
            <a:r>
              <a:rPr lang="en-US" altLang="en-US" dirty="0"/>
              <a:t>Agile Software Requirements Management</a:t>
            </a:r>
          </a:p>
        </p:txBody>
      </p:sp>
      <p:graphicFrame>
        <p:nvGraphicFramePr>
          <p:cNvPr id="290819" name="Object 3"/>
          <p:cNvGraphicFramePr>
            <a:graphicFrameLocks noGrp="1" noChangeAspect="1"/>
          </p:cNvGraphicFramePr>
          <p:nvPr>
            <p:ph idx="4294967295"/>
            <p:extLst>
              <p:ext uri="{D42A27DB-BD31-4B8C-83A1-F6EECF244321}">
                <p14:modId xmlns:p14="http://schemas.microsoft.com/office/powerpoint/2010/main" val="3458927250"/>
              </p:ext>
            </p:extLst>
          </p:nvPr>
        </p:nvGraphicFramePr>
        <p:xfrm>
          <a:off x="1043608" y="627534"/>
          <a:ext cx="7992888" cy="4515965"/>
        </p:xfrm>
        <a:graphic>
          <a:graphicData uri="http://schemas.openxmlformats.org/presentationml/2006/ole">
            <mc:AlternateContent xmlns:mc="http://schemas.openxmlformats.org/markup-compatibility/2006">
              <mc:Choice xmlns:v="urn:schemas-microsoft-com:vml" Requires="v">
                <p:oleObj spid="_x0000_s2070" name="Visio" r:id="rId4" imgW="3930320" imgH="3523640" progId="">
                  <p:embed/>
                </p:oleObj>
              </mc:Choice>
              <mc:Fallback>
                <p:oleObj name="Visio" r:id="rId4" imgW="3930320" imgH="3523640"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627534"/>
                        <a:ext cx="7992888" cy="4515965"/>
                      </a:xfrm>
                      <a:prstGeom prst="rect">
                        <a:avLst/>
                      </a:prstGeom>
                      <a:noFill/>
                      <a:extLst/>
                    </p:spPr>
                  </p:pic>
                </p:oleObj>
              </mc:Fallback>
            </mc:AlternateContent>
          </a:graphicData>
        </a:graphic>
      </p:graphicFrame>
    </p:spTree>
    <p:extLst>
      <p:ext uri="{BB962C8B-B14F-4D97-AF65-F5344CB8AC3E}">
        <p14:creationId xmlns:p14="http://schemas.microsoft.com/office/powerpoint/2010/main" val="1626826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
        <p:nvSpPr>
          <p:cNvPr id="292866" name="Rectangle 2"/>
          <p:cNvSpPr>
            <a:spLocks noGrp="1" noChangeArrowheads="1"/>
          </p:cNvSpPr>
          <p:nvPr>
            <p:ph type="title" idx="4294967295"/>
          </p:nvPr>
        </p:nvSpPr>
        <p:spPr>
          <a:xfrm>
            <a:off x="1043608" y="-164554"/>
            <a:ext cx="7800975" cy="792088"/>
          </a:xfrm>
        </p:spPr>
        <p:txBody>
          <a:bodyPr anchor="ctr">
            <a:noAutofit/>
          </a:bodyPr>
          <a:lstStyle/>
          <a:p>
            <a:pPr algn="ctr"/>
            <a:r>
              <a:rPr lang="en-US" altLang="en-US" dirty="0"/>
              <a:t>Adoption Detractors</a:t>
            </a:r>
          </a:p>
        </p:txBody>
      </p:sp>
      <p:sp>
        <p:nvSpPr>
          <p:cNvPr id="292867" name="Rectangle 3"/>
          <p:cNvSpPr>
            <a:spLocks noGrp="1" noChangeArrowheads="1"/>
          </p:cNvSpPr>
          <p:nvPr>
            <p:ph type="body" idx="4294967295"/>
          </p:nvPr>
        </p:nvSpPr>
        <p:spPr>
          <a:xfrm>
            <a:off x="971600" y="555526"/>
            <a:ext cx="8172400" cy="4587974"/>
          </a:xfrm>
        </p:spPr>
        <p:txBody>
          <a:bodyPr>
            <a:noAutofit/>
          </a:bodyPr>
          <a:lstStyle/>
          <a:p>
            <a:pPr algn="just">
              <a:lnSpc>
                <a:spcPct val="110000"/>
              </a:lnSpc>
              <a:spcBef>
                <a:spcPts val="544"/>
              </a:spcBef>
              <a:spcAft>
                <a:spcPts val="544"/>
              </a:spcAft>
            </a:pPr>
            <a:r>
              <a:rPr lang="en-IN" altLang="en-US" dirty="0">
                <a:solidFill>
                  <a:srgbClr val="0000FF"/>
                </a:solidFill>
              </a:rPr>
              <a:t>Sketchy definitions, make it possible to have</a:t>
            </a:r>
            <a:endParaRPr lang="en-US" altLang="en-US" dirty="0">
              <a:solidFill>
                <a:srgbClr val="0000FF"/>
              </a:solidFill>
            </a:endParaRPr>
          </a:p>
          <a:p>
            <a:pPr lvl="1" algn="just">
              <a:lnSpc>
                <a:spcPct val="110000"/>
              </a:lnSpc>
              <a:spcBef>
                <a:spcPts val="544"/>
              </a:spcBef>
              <a:spcAft>
                <a:spcPts val="544"/>
              </a:spcAft>
            </a:pPr>
            <a:r>
              <a:rPr lang="en-US" altLang="en-US" dirty="0"/>
              <a:t>Inconsistent and diverse definitions</a:t>
            </a:r>
          </a:p>
          <a:p>
            <a:pPr algn="just">
              <a:lnSpc>
                <a:spcPct val="110000"/>
              </a:lnSpc>
              <a:spcBef>
                <a:spcPts val="544"/>
              </a:spcBef>
              <a:spcAft>
                <a:spcPts val="544"/>
              </a:spcAft>
            </a:pPr>
            <a:r>
              <a:rPr lang="en-US" altLang="en-US" dirty="0">
                <a:solidFill>
                  <a:srgbClr val="0000FF"/>
                </a:solidFill>
              </a:rPr>
              <a:t>High quality people skills required</a:t>
            </a:r>
          </a:p>
          <a:p>
            <a:pPr algn="just">
              <a:lnSpc>
                <a:spcPct val="110000"/>
              </a:lnSpc>
              <a:spcBef>
                <a:spcPts val="544"/>
              </a:spcBef>
              <a:spcAft>
                <a:spcPts val="544"/>
              </a:spcAft>
            </a:pPr>
            <a:r>
              <a:rPr lang="en-US" altLang="en-US" dirty="0">
                <a:solidFill>
                  <a:srgbClr val="0000FF"/>
                </a:solidFill>
              </a:rPr>
              <a:t>Short iterations inhibit long-term perspective</a:t>
            </a:r>
          </a:p>
          <a:p>
            <a:pPr algn="just">
              <a:lnSpc>
                <a:spcPct val="110000"/>
              </a:lnSpc>
              <a:spcBef>
                <a:spcPts val="544"/>
              </a:spcBef>
              <a:spcAft>
                <a:spcPts val="544"/>
              </a:spcAft>
            </a:pPr>
            <a:r>
              <a:rPr lang="en-US" altLang="en-US" dirty="0">
                <a:solidFill>
                  <a:srgbClr val="0000FF"/>
                </a:solidFill>
              </a:rPr>
              <a:t>Higher risks due to feature creep:</a:t>
            </a:r>
          </a:p>
          <a:p>
            <a:pPr lvl="1" algn="just">
              <a:lnSpc>
                <a:spcPct val="110000"/>
              </a:lnSpc>
              <a:spcBef>
                <a:spcPts val="544"/>
              </a:spcBef>
              <a:spcAft>
                <a:spcPts val="544"/>
              </a:spcAft>
            </a:pPr>
            <a:r>
              <a:rPr lang="en-US" altLang="en-US" dirty="0"/>
              <a:t>Harder to manage feature creep and customer expectations</a:t>
            </a:r>
          </a:p>
          <a:p>
            <a:pPr lvl="1" algn="just">
              <a:lnSpc>
                <a:spcPct val="110000"/>
              </a:lnSpc>
              <a:spcBef>
                <a:spcPts val="544"/>
              </a:spcBef>
              <a:spcAft>
                <a:spcPts val="544"/>
              </a:spcAft>
            </a:pPr>
            <a:r>
              <a:rPr lang="en-US" altLang="en-US" dirty="0"/>
              <a:t>Difficult to quantify cost, time, quality.</a:t>
            </a:r>
          </a:p>
          <a:p>
            <a:pPr lvl="2" algn="just">
              <a:lnSpc>
                <a:spcPct val="110000"/>
              </a:lnSpc>
              <a:spcBef>
                <a:spcPts val="544"/>
              </a:spcBef>
              <a:spcAft>
                <a:spcPts val="544"/>
              </a:spcAft>
            </a:pPr>
            <a:endParaRPr lang="en-US" altLang="en-US" sz="1400" dirty="0"/>
          </a:p>
        </p:txBody>
      </p:sp>
    </p:spTree>
    <p:extLst>
      <p:ext uri="{BB962C8B-B14F-4D97-AF65-F5344CB8AC3E}">
        <p14:creationId xmlns:p14="http://schemas.microsoft.com/office/powerpoint/2010/main" val="3855192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
        <p:nvSpPr>
          <p:cNvPr id="294914" name="Rectangle 2"/>
          <p:cNvSpPr>
            <a:spLocks noGrp="1" noChangeArrowheads="1"/>
          </p:cNvSpPr>
          <p:nvPr>
            <p:ph type="title" idx="4294967295"/>
          </p:nvPr>
        </p:nvSpPr>
        <p:spPr>
          <a:xfrm>
            <a:off x="827584" y="0"/>
            <a:ext cx="7800975" cy="771550"/>
          </a:xfrm>
        </p:spPr>
        <p:txBody>
          <a:bodyPr anchor="ctr">
            <a:noAutofit/>
          </a:bodyPr>
          <a:lstStyle/>
          <a:p>
            <a:pPr algn="ctr"/>
            <a:r>
              <a:rPr lang="en-US" altLang="en-US" dirty="0"/>
              <a:t>Agile Model Shortcomings</a:t>
            </a:r>
          </a:p>
        </p:txBody>
      </p:sp>
      <p:sp>
        <p:nvSpPr>
          <p:cNvPr id="145411" name="Rectangle 3"/>
          <p:cNvSpPr>
            <a:spLocks noGrp="1" noChangeArrowheads="1"/>
          </p:cNvSpPr>
          <p:nvPr>
            <p:ph type="body" idx="4294967295"/>
          </p:nvPr>
        </p:nvSpPr>
        <p:spPr>
          <a:xfrm>
            <a:off x="899592" y="771550"/>
            <a:ext cx="8136904" cy="4046538"/>
          </a:xfrm>
        </p:spPr>
        <p:txBody>
          <a:bodyPr>
            <a:normAutofit/>
          </a:bodyPr>
          <a:lstStyle/>
          <a:p>
            <a:pPr algn="just">
              <a:lnSpc>
                <a:spcPct val="120000"/>
              </a:lnSpc>
              <a:spcBef>
                <a:spcPts val="1088"/>
              </a:spcBef>
              <a:spcAft>
                <a:spcPct val="15000"/>
              </a:spcAft>
            </a:pPr>
            <a:r>
              <a:rPr lang="en-US" altLang="en-US" dirty="0">
                <a:solidFill>
                  <a:srgbClr val="0000CC"/>
                </a:solidFill>
              </a:rPr>
              <a:t>Derives agility through developing tacit knowledge within the team, rather than any formal document:</a:t>
            </a:r>
          </a:p>
          <a:p>
            <a:pPr lvl="1" algn="just">
              <a:lnSpc>
                <a:spcPct val="120000"/>
              </a:lnSpc>
              <a:spcBef>
                <a:spcPts val="1088"/>
              </a:spcBef>
              <a:spcAft>
                <a:spcPct val="15000"/>
              </a:spcAft>
            </a:pPr>
            <a:r>
              <a:rPr lang="en-US" altLang="en-US" dirty="0"/>
              <a:t>Can be misinterpreted…</a:t>
            </a:r>
          </a:p>
          <a:p>
            <a:pPr lvl="1" algn="just">
              <a:lnSpc>
                <a:spcPct val="120000"/>
              </a:lnSpc>
              <a:spcBef>
                <a:spcPts val="1088"/>
              </a:spcBef>
              <a:spcAft>
                <a:spcPct val="15000"/>
              </a:spcAft>
            </a:pPr>
            <a:r>
              <a:rPr lang="en-US" altLang="en-US" dirty="0"/>
              <a:t>External review difficult to get…</a:t>
            </a:r>
          </a:p>
          <a:p>
            <a:pPr lvl="1" algn="just">
              <a:lnSpc>
                <a:spcPct val="120000"/>
              </a:lnSpc>
              <a:spcBef>
                <a:spcPts val="1088"/>
              </a:spcBef>
              <a:spcAft>
                <a:spcPct val="15000"/>
              </a:spcAft>
            </a:pPr>
            <a:r>
              <a:rPr lang="en-US" altLang="en-US" dirty="0"/>
              <a:t>When project is complete, and team disperses, maintenance becomes difficult…</a:t>
            </a:r>
          </a:p>
        </p:txBody>
      </p:sp>
    </p:spTree>
    <p:extLst>
      <p:ext uri="{BB962C8B-B14F-4D97-AF65-F5344CB8AC3E}">
        <p14:creationId xmlns:p14="http://schemas.microsoft.com/office/powerpoint/2010/main" val="1680129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anim calcmode="lin" valueType="num">
                                      <p:cBhvr additive="base">
                                        <p:cTn id="7"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anim calcmode="lin" valueType="num">
                                      <p:cBhvr additive="base">
                                        <p:cTn id="11"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anim calcmode="lin" valueType="num">
                                      <p:cBhvr additive="base">
                                        <p:cTn id="15"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
        <p:nvSpPr>
          <p:cNvPr id="297986" name="Rectangle 1"/>
          <p:cNvSpPr>
            <a:spLocks noGrp="1" noChangeArrowheads="1"/>
          </p:cNvSpPr>
          <p:nvPr>
            <p:ph type="title" idx="4294967295"/>
          </p:nvPr>
        </p:nvSpPr>
        <p:spPr>
          <a:xfrm>
            <a:off x="1115616" y="123478"/>
            <a:ext cx="8028384" cy="514350"/>
          </a:xfrm>
          <a:solidFill>
            <a:srgbClr val="FFFF00"/>
          </a:solidFill>
        </p:spPr>
        <p:txBody>
          <a:bodyPr>
            <a:noAutofit/>
          </a:bodyPr>
          <a:lstStyle/>
          <a:p>
            <a:pPr algn="ctr">
              <a:tabLst>
                <a:tab pos="0" algn="l"/>
                <a:tab pos="406121" algn="l"/>
                <a:tab pos="813682" algn="l"/>
                <a:tab pos="1221241" algn="l"/>
                <a:tab pos="1628803" algn="l"/>
                <a:tab pos="2036364" algn="l"/>
                <a:tab pos="2443924" algn="l"/>
                <a:tab pos="2851485" algn="l"/>
                <a:tab pos="3259047" algn="l"/>
                <a:tab pos="3666607" algn="l"/>
                <a:tab pos="4074167" algn="l"/>
                <a:tab pos="4481728" algn="l"/>
                <a:tab pos="4889290" algn="l"/>
                <a:tab pos="5296850" algn="l"/>
                <a:tab pos="5704411" algn="l"/>
                <a:tab pos="6111971" algn="l"/>
                <a:tab pos="6519532" algn="l"/>
                <a:tab pos="6927092" algn="l"/>
                <a:tab pos="7334654" algn="l"/>
                <a:tab pos="7742214" algn="l"/>
                <a:tab pos="8149775" algn="l"/>
              </a:tabLst>
            </a:pPr>
            <a:r>
              <a:rPr lang="en-GB" altLang="en-US" dirty="0"/>
              <a:t>Agile Model </a:t>
            </a:r>
            <a:r>
              <a:rPr lang="en-GB" altLang="en-US" dirty="0" smtClean="0"/>
              <a:t>vs </a:t>
            </a:r>
            <a:r>
              <a:rPr lang="en-GB" altLang="en-US" dirty="0"/>
              <a:t>Waterfall Model</a:t>
            </a:r>
          </a:p>
        </p:txBody>
      </p:sp>
      <p:sp>
        <p:nvSpPr>
          <p:cNvPr id="297987" name="Rectangle 2"/>
          <p:cNvSpPr>
            <a:spLocks noGrp="1" noChangeArrowheads="1"/>
          </p:cNvSpPr>
          <p:nvPr>
            <p:ph type="body" idx="4294967295"/>
          </p:nvPr>
        </p:nvSpPr>
        <p:spPr>
          <a:xfrm>
            <a:off x="899592" y="771550"/>
            <a:ext cx="8244408" cy="4371950"/>
          </a:xfrm>
        </p:spPr>
        <p:txBody>
          <a:bodyPr>
            <a:noAutofit/>
          </a:bodyPr>
          <a:lstStyle/>
          <a:p>
            <a:r>
              <a:rPr lang="en-GB" altLang="en-US" dirty="0" smtClean="0"/>
              <a:t>Steps of  Waterfall </a:t>
            </a:r>
            <a:r>
              <a:rPr lang="en-GB" altLang="en-US" dirty="0"/>
              <a:t>model are a planned sequence:</a:t>
            </a:r>
          </a:p>
          <a:p>
            <a:pPr lvl="1"/>
            <a:r>
              <a:rPr lang="en-GB" altLang="en-US" dirty="0"/>
              <a:t>Requirements-capture, analysis, design, coding, and testing .</a:t>
            </a:r>
          </a:p>
          <a:p>
            <a:pPr algn="just"/>
            <a:r>
              <a:rPr lang="en-GB" altLang="en-US" dirty="0"/>
              <a:t>Progress is measured in terms of delivered artefacts: </a:t>
            </a:r>
          </a:p>
          <a:p>
            <a:pPr lvl="1"/>
            <a:r>
              <a:rPr lang="en-GB" altLang="en-US" dirty="0"/>
              <a:t>Requirement specifications, design documents, test plans, code reviews, etc.</a:t>
            </a:r>
          </a:p>
          <a:p>
            <a:pPr algn="just"/>
            <a:r>
              <a:rPr lang="en-GB" altLang="en-US" dirty="0"/>
              <a:t>In contrast agile model sequences:</a:t>
            </a:r>
          </a:p>
          <a:p>
            <a:pPr lvl="1"/>
            <a:r>
              <a:rPr lang="en-GB" altLang="en-US" dirty="0"/>
              <a:t>Delivery of working versions of a product in several increments.</a:t>
            </a:r>
          </a:p>
        </p:txBody>
      </p:sp>
    </p:spTree>
    <p:extLst>
      <p:ext uri="{BB962C8B-B14F-4D97-AF65-F5344CB8AC3E}">
        <p14:creationId xmlns:p14="http://schemas.microsoft.com/office/powerpoint/2010/main" val="14339767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7987">
                                            <p:txEl>
                                              <p:pRg st="2" end="2"/>
                                            </p:txEl>
                                          </p:spTgt>
                                        </p:tgtEl>
                                        <p:attrNameLst>
                                          <p:attrName>style.visibility</p:attrName>
                                        </p:attrNameLst>
                                      </p:cBhvr>
                                      <p:to>
                                        <p:strVal val="visible"/>
                                      </p:to>
                                    </p:set>
                                    <p:animEffect transition="in" filter="wipe(down)">
                                      <p:cBhvr>
                                        <p:cTn id="7" dur="500"/>
                                        <p:tgtEl>
                                          <p:spTgt spid="29798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97987">
                                            <p:txEl>
                                              <p:pRg st="3" end="3"/>
                                            </p:txEl>
                                          </p:spTgt>
                                        </p:tgtEl>
                                        <p:attrNameLst>
                                          <p:attrName>style.visibility</p:attrName>
                                        </p:attrNameLst>
                                      </p:cBhvr>
                                      <p:to>
                                        <p:strVal val="visible"/>
                                      </p:to>
                                    </p:set>
                                    <p:animEffect transition="in" filter="wipe(down)">
                                      <p:cBhvr>
                                        <p:cTn id="10" dur="500"/>
                                        <p:tgtEl>
                                          <p:spTgt spid="2979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97987">
                                            <p:txEl>
                                              <p:pRg st="4" end="4"/>
                                            </p:txEl>
                                          </p:spTgt>
                                        </p:tgtEl>
                                        <p:attrNameLst>
                                          <p:attrName>style.visibility</p:attrName>
                                        </p:attrNameLst>
                                      </p:cBhvr>
                                      <p:to>
                                        <p:strVal val="visible"/>
                                      </p:to>
                                    </p:set>
                                    <p:animEffect transition="in" filter="wipe(down)">
                                      <p:cBhvr>
                                        <p:cTn id="15" dur="500"/>
                                        <p:tgtEl>
                                          <p:spTgt spid="297987">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97987">
                                            <p:txEl>
                                              <p:pRg st="5" end="5"/>
                                            </p:txEl>
                                          </p:spTgt>
                                        </p:tgtEl>
                                        <p:attrNameLst>
                                          <p:attrName>style.visibility</p:attrName>
                                        </p:attrNameLst>
                                      </p:cBhvr>
                                      <p:to>
                                        <p:strVal val="visible"/>
                                      </p:to>
                                    </p:set>
                                    <p:animEffect transition="in" filter="wipe(down)">
                                      <p:cBhvr>
                                        <p:cTn id="18"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
        <p:nvSpPr>
          <p:cNvPr id="265218" name="Rectangle 2"/>
          <p:cNvSpPr>
            <a:spLocks noGrp="1" noChangeArrowheads="1"/>
          </p:cNvSpPr>
          <p:nvPr>
            <p:ph type="title" idx="4294967295"/>
          </p:nvPr>
        </p:nvSpPr>
        <p:spPr>
          <a:xfrm>
            <a:off x="501650" y="-95250"/>
            <a:ext cx="8642350" cy="854075"/>
          </a:xfrm>
        </p:spPr>
        <p:txBody>
          <a:bodyPr anchor="ctr">
            <a:noAutofit/>
          </a:bodyPr>
          <a:lstStyle/>
          <a:p>
            <a:pPr algn="ctr"/>
            <a:r>
              <a:rPr lang="en-US" altLang="en-US" dirty="0"/>
              <a:t>What is Agile Software Development?</a:t>
            </a:r>
          </a:p>
        </p:txBody>
      </p:sp>
      <p:sp>
        <p:nvSpPr>
          <p:cNvPr id="205827" name="Rectangle 3"/>
          <p:cNvSpPr>
            <a:spLocks noGrp="1" noChangeArrowheads="1"/>
          </p:cNvSpPr>
          <p:nvPr>
            <p:ph type="body" idx="4294967295"/>
          </p:nvPr>
        </p:nvSpPr>
        <p:spPr>
          <a:xfrm>
            <a:off x="971600" y="915566"/>
            <a:ext cx="8172399" cy="3373438"/>
          </a:xfrm>
        </p:spPr>
        <p:txBody>
          <a:bodyPr>
            <a:noAutofit/>
          </a:bodyPr>
          <a:lstStyle/>
          <a:p>
            <a:pPr algn="just">
              <a:lnSpc>
                <a:spcPct val="120000"/>
              </a:lnSpc>
              <a:spcBef>
                <a:spcPct val="25000"/>
              </a:spcBef>
              <a:spcAft>
                <a:spcPts val="1633"/>
              </a:spcAft>
            </a:pPr>
            <a:r>
              <a:rPr lang="en-US" altLang="en-US" dirty="0">
                <a:solidFill>
                  <a:srgbClr val="0000CC"/>
                </a:solidFill>
              </a:rPr>
              <a:t>Agile: </a:t>
            </a:r>
            <a:r>
              <a:rPr lang="en-US" altLang="en-US" dirty="0">
                <a:solidFill>
                  <a:srgbClr val="FF0000"/>
                </a:solidFill>
              </a:rPr>
              <a:t>Easily moved, light, nimble, </a:t>
            </a:r>
            <a:r>
              <a:rPr lang="en-US" altLang="en-US" dirty="0" smtClean="0">
                <a:solidFill>
                  <a:srgbClr val="FF0000"/>
                </a:solidFill>
              </a:rPr>
              <a:t>and active </a:t>
            </a:r>
            <a:r>
              <a:rPr lang="en-US" altLang="en-US" dirty="0">
                <a:solidFill>
                  <a:srgbClr val="FF0000"/>
                </a:solidFill>
              </a:rPr>
              <a:t>software </a:t>
            </a:r>
            <a:r>
              <a:rPr lang="en-US" altLang="en-US" dirty="0" smtClean="0">
                <a:solidFill>
                  <a:srgbClr val="FF0000"/>
                </a:solidFill>
              </a:rPr>
              <a:t>processes</a:t>
            </a:r>
            <a:r>
              <a:rPr lang="en-US" altLang="en-US" dirty="0" smtClean="0"/>
              <a:t>.</a:t>
            </a:r>
            <a:endParaRPr lang="en-US" altLang="en-US" dirty="0">
              <a:solidFill>
                <a:srgbClr val="FF0000"/>
              </a:solidFill>
            </a:endParaRPr>
          </a:p>
          <a:p>
            <a:pPr algn="just">
              <a:lnSpc>
                <a:spcPct val="120000"/>
              </a:lnSpc>
              <a:spcBef>
                <a:spcPct val="25000"/>
              </a:spcBef>
              <a:spcAft>
                <a:spcPts val="1633"/>
              </a:spcAft>
            </a:pPr>
            <a:r>
              <a:rPr lang="en-US" altLang="en-US" dirty="0">
                <a:solidFill>
                  <a:srgbClr val="0000CC"/>
                </a:solidFill>
              </a:rPr>
              <a:t>How agility achieved?</a:t>
            </a:r>
          </a:p>
          <a:p>
            <a:pPr lvl="1" algn="just">
              <a:lnSpc>
                <a:spcPct val="120000"/>
              </a:lnSpc>
              <a:spcBef>
                <a:spcPct val="25000"/>
              </a:spcBef>
              <a:spcAft>
                <a:spcPts val="1633"/>
              </a:spcAft>
            </a:pPr>
            <a:r>
              <a:rPr lang="en-US" altLang="en-US" dirty="0">
                <a:solidFill>
                  <a:srgbClr val="FF0000"/>
                </a:solidFill>
              </a:rPr>
              <a:t>Fitting the process to the project</a:t>
            </a:r>
          </a:p>
          <a:p>
            <a:pPr lvl="1" algn="just">
              <a:lnSpc>
                <a:spcPct val="120000"/>
              </a:lnSpc>
              <a:spcBef>
                <a:spcPct val="25000"/>
              </a:spcBef>
              <a:spcAft>
                <a:spcPts val="1633"/>
              </a:spcAft>
            </a:pPr>
            <a:r>
              <a:rPr lang="en-US" altLang="en-US" dirty="0" smtClean="0">
                <a:solidFill>
                  <a:srgbClr val="FF0000"/>
                </a:solidFill>
              </a:rPr>
              <a:t>Avoiding things </a:t>
            </a:r>
            <a:r>
              <a:rPr lang="en-US" altLang="en-US" dirty="0">
                <a:solidFill>
                  <a:srgbClr val="FF0000"/>
                </a:solidFill>
              </a:rPr>
              <a:t>that waste time</a:t>
            </a:r>
          </a:p>
        </p:txBody>
      </p:sp>
    </p:spTree>
    <p:extLst>
      <p:ext uri="{BB962C8B-B14F-4D97-AF65-F5344CB8AC3E}">
        <p14:creationId xmlns:p14="http://schemas.microsoft.com/office/powerpoint/2010/main" val="5462228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Effect transition="in" filter="diamond(in)">
                                      <p:cBhvr>
                                        <p:cTn id="13" dur="500"/>
                                        <p:tgtEl>
                                          <p:spTgt spid="20582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05827">
                                            <p:txEl>
                                              <p:pRg st="2" end="2"/>
                                            </p:txEl>
                                          </p:spTgt>
                                        </p:tgtEl>
                                        <p:attrNameLst>
                                          <p:attrName>style.visibility</p:attrName>
                                        </p:attrNameLst>
                                      </p:cBhvr>
                                      <p:to>
                                        <p:strVal val="visible"/>
                                      </p:to>
                                    </p:set>
                                    <p:animEffect transition="in" filter="diamond(in)">
                                      <p:cBhvr>
                                        <p:cTn id="18" dur="500"/>
                                        <p:tgtEl>
                                          <p:spTgt spid="20582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115616" y="267494"/>
            <a:ext cx="7920880" cy="648072"/>
          </a:xfrm>
          <a:solidFill>
            <a:srgbClr val="FFFF00"/>
          </a:solidFill>
        </p:spPr>
        <p:txBody>
          <a:bodyPr anchor="ctr">
            <a:noAutofit/>
          </a:bodyPr>
          <a:lstStyle/>
          <a:p>
            <a:pPr algn="ctr">
              <a:tabLst>
                <a:tab pos="0" algn="l"/>
                <a:tab pos="406121" algn="l"/>
                <a:tab pos="813682" algn="l"/>
                <a:tab pos="1221241" algn="l"/>
                <a:tab pos="1628803" algn="l"/>
                <a:tab pos="2036364" algn="l"/>
                <a:tab pos="2443924" algn="l"/>
                <a:tab pos="2851485" algn="l"/>
                <a:tab pos="3259047" algn="l"/>
                <a:tab pos="3666607" algn="l"/>
                <a:tab pos="4074167" algn="l"/>
                <a:tab pos="4481728" algn="l"/>
                <a:tab pos="4889290" algn="l"/>
                <a:tab pos="5296850" algn="l"/>
                <a:tab pos="5704411" algn="l"/>
                <a:tab pos="6111971" algn="l"/>
                <a:tab pos="6519532" algn="l"/>
                <a:tab pos="6927092" algn="l"/>
                <a:tab pos="7334654" algn="l"/>
                <a:tab pos="7742214" algn="l"/>
                <a:tab pos="8149775" algn="l"/>
              </a:tabLst>
            </a:pPr>
            <a:r>
              <a:rPr lang="en-GB" altLang="en-US" dirty="0"/>
              <a:t>Agile Model vs Waterfall Model  </a:t>
            </a:r>
            <a:r>
              <a:rPr lang="en-GB" altLang="en-US" dirty="0" err="1"/>
              <a:t>cont</a:t>
            </a:r>
            <a:r>
              <a:rPr lang="en-GB" altLang="en-US" dirty="0"/>
              <a:t> …</a:t>
            </a:r>
            <a:endParaRPr lang="en-US" altLang="en-US" dirty="0"/>
          </a:p>
        </p:txBody>
      </p:sp>
      <p:sp>
        <p:nvSpPr>
          <p:cNvPr id="181251" name="Rectangle 3"/>
          <p:cNvSpPr>
            <a:spLocks noGrp="1" noChangeArrowheads="1"/>
          </p:cNvSpPr>
          <p:nvPr>
            <p:ph type="body" idx="4294967295"/>
          </p:nvPr>
        </p:nvSpPr>
        <p:spPr>
          <a:xfrm>
            <a:off x="827584" y="1131590"/>
            <a:ext cx="8737601" cy="3381835"/>
          </a:xfrm>
        </p:spPr>
        <p:txBody>
          <a:bodyPr/>
          <a:lstStyle/>
          <a:p>
            <a:pPr eaLnBrk="1">
              <a:lnSpc>
                <a:spcPct val="125000"/>
              </a:lnSpc>
              <a:spcBef>
                <a:spcPct val="20000"/>
              </a:spcBef>
              <a:spcAft>
                <a:spcPct val="30000"/>
              </a:spcAft>
            </a:pPr>
            <a:r>
              <a:rPr lang="en-GB" altLang="en-US" sz="3674" dirty="0"/>
              <a:t>As regards to similarity:</a:t>
            </a:r>
          </a:p>
          <a:p>
            <a:pPr lvl="1" eaLnBrk="1">
              <a:lnSpc>
                <a:spcPct val="125000"/>
              </a:lnSpc>
              <a:spcBef>
                <a:spcPct val="20000"/>
              </a:spcBef>
              <a:spcAft>
                <a:spcPct val="30000"/>
              </a:spcAft>
            </a:pPr>
            <a:r>
              <a:rPr lang="en-GB" altLang="en-US" sz="3266" dirty="0">
                <a:solidFill>
                  <a:srgbClr val="0000CC"/>
                </a:solidFill>
              </a:rPr>
              <a:t>We can say that Agile teams use the waterfall model on a small scale.</a:t>
            </a:r>
            <a:endParaRPr lang="en-US" altLang="en-US" sz="3266"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164437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checkerboard(across)">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checkerboard(across)">
                                      <p:cBhvr>
                                        <p:cTn id="12"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971600" y="915566"/>
            <a:ext cx="7920880" cy="4176464"/>
          </a:xfrm>
        </p:spPr>
        <p:txBody>
          <a:bodyPr>
            <a:normAutofit fontScale="77500" lnSpcReduction="20000"/>
          </a:bodyPr>
          <a:lstStyle/>
          <a:p>
            <a:pPr algn="just"/>
            <a:r>
              <a:rPr lang="en-US" sz="3674" dirty="0"/>
              <a:t>Discussed the basics of </a:t>
            </a:r>
            <a:r>
              <a:rPr lang="en-IN" sz="3674" dirty="0"/>
              <a:t>agile software development</a:t>
            </a:r>
            <a:r>
              <a:rPr lang="en-US" sz="3674" dirty="0"/>
              <a:t>.</a:t>
            </a:r>
          </a:p>
          <a:p>
            <a:pPr algn="just"/>
            <a:r>
              <a:rPr lang="en-US" sz="3674" dirty="0"/>
              <a:t>Highlighted some existing a</a:t>
            </a:r>
            <a:r>
              <a:rPr lang="en-US" altLang="en-US" sz="3674" dirty="0"/>
              <a:t>gile  methodologies</a:t>
            </a:r>
            <a:r>
              <a:rPr lang="en-US" sz="3674" dirty="0"/>
              <a:t>.</a:t>
            </a:r>
          </a:p>
          <a:p>
            <a:pPr algn="just"/>
            <a:r>
              <a:rPr lang="en-US" sz="3674" dirty="0"/>
              <a:t>Discussed the agile model in detail.</a:t>
            </a:r>
          </a:p>
          <a:p>
            <a:pPr algn="just"/>
            <a:r>
              <a:rPr lang="en-US" sz="3674" dirty="0"/>
              <a:t>Explained the </a:t>
            </a:r>
            <a:r>
              <a:rPr lang="en-IN" sz="3674" dirty="0"/>
              <a:t>Agile Software Development Life Cycle</a:t>
            </a:r>
            <a:r>
              <a:rPr lang="en-US" sz="3674" dirty="0"/>
              <a:t>.</a:t>
            </a:r>
          </a:p>
          <a:p>
            <a:pPr algn="just"/>
            <a:r>
              <a:rPr lang="en-US" sz="3674" dirty="0"/>
              <a:t>Presented some of the shortcomings of agile model.</a:t>
            </a:r>
          </a:p>
          <a:p>
            <a:pPr algn="just"/>
            <a:r>
              <a:rPr lang="en-GB" altLang="en-US" sz="3674" dirty="0"/>
              <a:t>Compared Agile Model vs Waterfall Model.</a:t>
            </a:r>
            <a:endParaRPr lang="en-US" sz="3674" dirty="0"/>
          </a:p>
          <a:p>
            <a:endParaRPr lang="en-US" dirty="0"/>
          </a:p>
          <a:p>
            <a:endParaRPr lang="en-US" dirty="0"/>
          </a:p>
          <a:p>
            <a:endParaRPr lang="en-US" dirty="0"/>
          </a:p>
          <a:p>
            <a:endParaRPr lang="en-US" dirty="0">
              <a:solidFill>
                <a:schemeClr val="tx2">
                  <a:satMod val="130000"/>
                </a:schemeClr>
              </a:solidFill>
              <a:effectLst>
                <a:outerShdw blurRad="50000" dist="30000" dir="5400000" algn="tl" rotWithShape="0">
                  <a:srgbClr val="000000">
                    <a:alpha val="30000"/>
                  </a:srgbClr>
                </a:outerShdw>
              </a:effectLst>
            </a:endParaRPr>
          </a:p>
        </p:txBody>
      </p:sp>
    </p:spTree>
    <p:extLst>
      <p:ext uri="{BB962C8B-B14F-4D97-AF65-F5344CB8AC3E}">
        <p14:creationId xmlns:p14="http://schemas.microsoft.com/office/powerpoint/2010/main" val="3758388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596646" indent="-514350" algn="just">
              <a:buFont typeface="+mj-lt"/>
              <a:buAutoNum type="arabicPeriod"/>
            </a:pPr>
            <a:r>
              <a:rPr lang="en-US" dirty="0" err="1" smtClean="0"/>
              <a:t>Rajib</a:t>
            </a:r>
            <a:r>
              <a:rPr lang="en-US" dirty="0" smtClean="0"/>
              <a:t> Mall, Fundamentals of Software Engineering, Fifth Edition, PHI, 2018. </a:t>
            </a:r>
          </a:p>
          <a:p>
            <a:pPr marL="596646" indent="-514350" algn="just">
              <a:buFont typeface="+mj-lt"/>
              <a:buAutoNum type="arabicPeriod"/>
            </a:pPr>
            <a:r>
              <a:rPr lang="en-US" dirty="0" smtClean="0"/>
              <a:t>Naresh Chauhan, Software Testing: Principles and Practices, (Chapter </a:t>
            </a:r>
            <a:r>
              <a:rPr lang="en-US" smtClean="0"/>
              <a:t>– 16), </a:t>
            </a:r>
            <a:r>
              <a:rPr lang="en-US" dirty="0" smtClean="0"/>
              <a:t>Second Edition, Oxford University Press, 2018. </a:t>
            </a:r>
            <a:endParaRPr lang="en-US" dirty="0"/>
          </a:p>
        </p:txBody>
      </p:sp>
    </p:spTree>
    <p:extLst>
      <p:ext uri="{BB962C8B-B14F-4D97-AF65-F5344CB8AC3E}">
        <p14:creationId xmlns:p14="http://schemas.microsoft.com/office/powerpoint/2010/main" val="3219896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51720" y="1995686"/>
            <a:ext cx="7498080" cy="3600450"/>
          </a:xfrm>
        </p:spPr>
        <p:txBody>
          <a:bodyPr>
            <a:normAutofit/>
          </a:bodyPr>
          <a:lstStyle/>
          <a:p>
            <a:pPr marL="82296" indent="0">
              <a:buNone/>
            </a:pPr>
            <a:r>
              <a:rPr lang="en-US" sz="4400" dirty="0" smtClean="0"/>
              <a:t>           Thank You</a:t>
            </a:r>
            <a:endParaRPr lang="en-US" sz="4400" dirty="0"/>
          </a:p>
        </p:txBody>
      </p:sp>
    </p:spTree>
    <p:extLst>
      <p:ext uri="{BB962C8B-B14F-4D97-AF65-F5344CB8AC3E}">
        <p14:creationId xmlns:p14="http://schemas.microsoft.com/office/powerpoint/2010/main" val="229713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3309"/>
            <a:ext cx="7498080" cy="857250"/>
          </a:xfrm>
        </p:spPr>
        <p:txBody>
          <a:bodyPr anchor="ctr">
            <a:noAutofit/>
          </a:bodyPr>
          <a:lstStyle/>
          <a:p>
            <a:pPr algn="ctr"/>
            <a:r>
              <a:rPr lang="en-IN" dirty="0"/>
              <a:t>Agile software Development</a:t>
            </a:r>
            <a:endParaRPr lang="en-US" dirty="0"/>
          </a:p>
        </p:txBody>
      </p:sp>
      <p:sp>
        <p:nvSpPr>
          <p:cNvPr id="3" name="Content Placeholder 2"/>
          <p:cNvSpPr>
            <a:spLocks noGrp="1"/>
          </p:cNvSpPr>
          <p:nvPr>
            <p:ph idx="1"/>
          </p:nvPr>
        </p:nvSpPr>
        <p:spPr>
          <a:xfrm>
            <a:off x="899592" y="1085850"/>
            <a:ext cx="8244408" cy="3790156"/>
          </a:xfrm>
        </p:spPr>
        <p:txBody>
          <a:bodyPr>
            <a:noAutofit/>
          </a:bodyPr>
          <a:lstStyle/>
          <a:p>
            <a:pPr algn="just"/>
            <a:r>
              <a:rPr lang="en-IN" dirty="0"/>
              <a:t>ASD is based on light weight methodologies (less documentation and less planning) having dynamic nature, which is its major strength.</a:t>
            </a:r>
          </a:p>
          <a:p>
            <a:pPr algn="just"/>
            <a:r>
              <a:rPr lang="en-IN" dirty="0"/>
              <a:t>This model provides an environment to accommodate frequent changes as per market standards and customer needs.</a:t>
            </a:r>
          </a:p>
          <a:p>
            <a:pPr algn="just"/>
            <a:r>
              <a:rPr lang="en-IN" dirty="0"/>
              <a:t>ASD is an iterative and incremental development method and it is customer centred.</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Agile software Development</a:t>
            </a:r>
            <a:endParaRPr lang="en-US" dirty="0"/>
          </a:p>
        </p:txBody>
      </p:sp>
      <p:sp>
        <p:nvSpPr>
          <p:cNvPr id="3" name="Content Placeholder 2"/>
          <p:cNvSpPr>
            <a:spLocks noGrp="1"/>
          </p:cNvSpPr>
          <p:nvPr>
            <p:ph idx="1"/>
          </p:nvPr>
        </p:nvSpPr>
        <p:spPr>
          <a:xfrm>
            <a:off x="899592" y="1085850"/>
            <a:ext cx="8244408" cy="4057650"/>
          </a:xfrm>
        </p:spPr>
        <p:txBody>
          <a:bodyPr>
            <a:noAutofit/>
          </a:bodyPr>
          <a:lstStyle/>
          <a:p>
            <a:pPr algn="just"/>
            <a:r>
              <a:rPr lang="en-IN" dirty="0"/>
              <a:t>The agile process consists of multiple sprints  (iterations or runs or development cycles); </a:t>
            </a:r>
            <a:endParaRPr lang="en-IN" dirty="0" smtClean="0"/>
          </a:p>
          <a:p>
            <a:pPr lvl="1" algn="just"/>
            <a:r>
              <a:rPr lang="en-IN" dirty="0" smtClean="0">
                <a:solidFill>
                  <a:srgbClr val="FF0000"/>
                </a:solidFill>
              </a:rPr>
              <a:t>in </a:t>
            </a:r>
            <a:r>
              <a:rPr lang="en-IN" dirty="0">
                <a:solidFill>
                  <a:srgbClr val="FF0000"/>
                </a:solidFill>
              </a:rPr>
              <a:t>each sprint a specific software feature is developed, tested, refined and documented</a:t>
            </a:r>
            <a:r>
              <a:rPr lang="en-IN" dirty="0"/>
              <a:t>.</a:t>
            </a:r>
          </a:p>
          <a:p>
            <a:pPr algn="just"/>
            <a:r>
              <a:rPr lang="en-IN" dirty="0"/>
              <a:t>However, because agile development depends on the context of the project, </a:t>
            </a:r>
            <a:endParaRPr lang="en-IN" dirty="0" smtClean="0"/>
          </a:p>
          <a:p>
            <a:pPr lvl="1" algn="just"/>
            <a:r>
              <a:rPr lang="en-IN" dirty="0" smtClean="0">
                <a:solidFill>
                  <a:srgbClr val="FF0000"/>
                </a:solidFill>
              </a:rPr>
              <a:t>testing </a:t>
            </a:r>
            <a:r>
              <a:rPr lang="en-IN" dirty="0">
                <a:solidFill>
                  <a:srgbClr val="FF0000"/>
                </a:solidFill>
              </a:rPr>
              <a:t>is performed differently in every sprint</a:t>
            </a:r>
            <a:r>
              <a:rPr lang="en-IN" dirty="0"/>
              <a:t>.</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sp>
        <p:nvSpPr>
          <p:cNvPr id="268290" name="Rectangle 1"/>
          <p:cNvSpPr>
            <a:spLocks noGrp="1" noChangeArrowheads="1"/>
          </p:cNvSpPr>
          <p:nvPr>
            <p:ph type="title" idx="4294967295"/>
          </p:nvPr>
        </p:nvSpPr>
        <p:spPr>
          <a:xfrm>
            <a:off x="1259632" y="-164554"/>
            <a:ext cx="6758955" cy="780579"/>
          </a:xfrm>
        </p:spPr>
        <p:txBody>
          <a:bodyPr anchor="ctr">
            <a:noAutofit/>
          </a:bodyPr>
          <a:lstStyle/>
          <a:p>
            <a:pPr algn="ctr"/>
            <a:r>
              <a:rPr lang="en-US" altLang="en-US" dirty="0"/>
              <a:t>Agile Model</a:t>
            </a:r>
          </a:p>
        </p:txBody>
      </p:sp>
      <p:sp>
        <p:nvSpPr>
          <p:cNvPr id="69634" name="Rectangle 2"/>
          <p:cNvSpPr>
            <a:spLocks noGrp="1" noChangeArrowheads="1"/>
          </p:cNvSpPr>
          <p:nvPr>
            <p:ph type="body" idx="4294967295"/>
          </p:nvPr>
        </p:nvSpPr>
        <p:spPr>
          <a:xfrm>
            <a:off x="971600" y="627534"/>
            <a:ext cx="8172400" cy="4515966"/>
          </a:xfrm>
        </p:spPr>
        <p:txBody>
          <a:bodyPr>
            <a:noAutofit/>
          </a:bodyPr>
          <a:lstStyle/>
          <a:p>
            <a:pPr algn="just" eaLnBrk="1">
              <a:spcBef>
                <a:spcPct val="20000"/>
              </a:spcBef>
              <a:spcAft>
                <a:spcPct val="15000"/>
              </a:spcAft>
            </a:pPr>
            <a:r>
              <a:rPr lang="en-GB" altLang="en-US" dirty="0"/>
              <a:t>To overcome the shortcomings of the waterfall model of </a:t>
            </a:r>
            <a:r>
              <a:rPr lang="en-GB" altLang="en-US" dirty="0" smtClean="0"/>
              <a:t>development, </a:t>
            </a:r>
            <a:endParaRPr lang="en-GB" altLang="en-US" dirty="0"/>
          </a:p>
          <a:p>
            <a:pPr lvl="1" algn="just" eaLnBrk="1">
              <a:spcBef>
                <a:spcPct val="20000"/>
              </a:spcBef>
              <a:spcAft>
                <a:spcPct val="15000"/>
              </a:spcAft>
            </a:pPr>
            <a:r>
              <a:rPr lang="en-GB" altLang="en-US" dirty="0"/>
              <a:t>i</a:t>
            </a:r>
            <a:r>
              <a:rPr lang="en-GB" altLang="en-US" dirty="0" smtClean="0"/>
              <a:t>t was proposed </a:t>
            </a:r>
            <a:r>
              <a:rPr lang="en-GB" altLang="en-US" dirty="0"/>
              <a:t>in  mid-1990s </a:t>
            </a:r>
          </a:p>
          <a:p>
            <a:pPr algn="just" eaLnBrk="1">
              <a:spcBef>
                <a:spcPct val="20000"/>
              </a:spcBef>
              <a:spcAft>
                <a:spcPct val="15000"/>
              </a:spcAft>
            </a:pPr>
            <a:r>
              <a:rPr lang="en-GB" altLang="en-US" dirty="0"/>
              <a:t>The agile model was primarily designed:</a:t>
            </a:r>
          </a:p>
          <a:p>
            <a:pPr lvl="1" algn="just" eaLnBrk="1">
              <a:spcBef>
                <a:spcPct val="20000"/>
              </a:spcBef>
              <a:spcAft>
                <a:spcPct val="15000"/>
              </a:spcAft>
            </a:pPr>
            <a:r>
              <a:rPr lang="en-GB" altLang="en-US" dirty="0"/>
              <a:t>To help  projects to adapt to </a:t>
            </a:r>
            <a:r>
              <a:rPr lang="en-GB" altLang="en-US" dirty="0" smtClean="0"/>
              <a:t>change </a:t>
            </a:r>
            <a:r>
              <a:rPr lang="en-GB" altLang="en-US" dirty="0"/>
              <a:t>requests </a:t>
            </a:r>
          </a:p>
          <a:p>
            <a:pPr algn="just" eaLnBrk="1">
              <a:spcBef>
                <a:spcPct val="20000"/>
              </a:spcBef>
              <a:spcAft>
                <a:spcPct val="15000"/>
              </a:spcAft>
            </a:pPr>
            <a:r>
              <a:rPr lang="en-GB" altLang="en-US" dirty="0"/>
              <a:t>In the agile model:</a:t>
            </a:r>
          </a:p>
          <a:p>
            <a:pPr lvl="1" algn="just" eaLnBrk="1">
              <a:spcBef>
                <a:spcPct val="20000"/>
              </a:spcBef>
              <a:spcAft>
                <a:spcPct val="15000"/>
              </a:spcAft>
            </a:pPr>
            <a:r>
              <a:rPr lang="en-GB" altLang="en-US" dirty="0">
                <a:solidFill>
                  <a:srgbClr val="0000FF"/>
                </a:solidFill>
              </a:rPr>
              <a:t>The requirements are decomposed into many small incremental parts that can be developed over one to four weeks each.</a:t>
            </a:r>
          </a:p>
          <a:p>
            <a:pPr lvl="1" algn="just" eaLnBrk="1">
              <a:spcBef>
                <a:spcPct val="20000"/>
              </a:spcBef>
              <a:spcAft>
                <a:spcPct val="15000"/>
              </a:spcAft>
              <a:buFont typeface="Symbol" pitchFamily="18" charset="2"/>
              <a:buNone/>
            </a:pPr>
            <a:endParaRPr lang="en-GB" altLang="en-US" dirty="0">
              <a:solidFill>
                <a:srgbClr val="0000FF"/>
              </a:solidFill>
            </a:endParaRPr>
          </a:p>
        </p:txBody>
      </p:sp>
    </p:spTree>
    <p:extLst>
      <p:ext uri="{BB962C8B-B14F-4D97-AF65-F5344CB8AC3E}">
        <p14:creationId xmlns:p14="http://schemas.microsoft.com/office/powerpoint/2010/main" val="27227506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checkerboard(across)">
                                      <p:cBhvr>
                                        <p:cTn id="7" dur="500"/>
                                        <p:tgtEl>
                                          <p:spTgt spid="6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checkerboard(across)">
                                      <p:cBhvr>
                                        <p:cTn id="12" dur="500"/>
                                        <p:tgtEl>
                                          <p:spTgt spid="6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checkerboard(across)">
                                      <p:cBhvr>
                                        <p:cTn id="17" dur="500"/>
                                        <p:tgtEl>
                                          <p:spTgt spid="696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634">
                                            <p:txEl>
                                              <p:pRg st="3" end="3"/>
                                            </p:txEl>
                                          </p:spTgt>
                                        </p:tgtEl>
                                        <p:attrNameLst>
                                          <p:attrName>style.visibility</p:attrName>
                                        </p:attrNameLst>
                                      </p:cBhvr>
                                      <p:to>
                                        <p:strVal val="visible"/>
                                      </p:to>
                                    </p:set>
                                    <p:animEffect transition="in" filter="checkerboard(across)">
                                      <p:cBhvr>
                                        <p:cTn id="22" dur="500"/>
                                        <p:tgtEl>
                                          <p:spTgt spid="696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Effect transition="in" filter="checkerboard(across)">
                                      <p:cBhvr>
                                        <p:cTn id="27" dur="500"/>
                                        <p:tgtEl>
                                          <p:spTgt spid="696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9634">
                                            <p:txEl>
                                              <p:pRg st="5" end="5"/>
                                            </p:txEl>
                                          </p:spTgt>
                                        </p:tgtEl>
                                        <p:attrNameLst>
                                          <p:attrName>style.visibility</p:attrName>
                                        </p:attrNameLst>
                                      </p:cBhvr>
                                      <p:to>
                                        <p:strVal val="visible"/>
                                      </p:to>
                                    </p:set>
                                    <p:animEffect transition="in" filter="checkerboard(across)">
                                      <p:cBhvr>
                                        <p:cTn id="32" dur="500"/>
                                        <p:tgtEl>
                                          <p:spTgt spid="696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History: The Agile Manifesto</a:t>
            </a:r>
            <a:br>
              <a:rPr lang="en-IN" dirty="0"/>
            </a:br>
            <a:endParaRPr lang="en-IN" dirty="0"/>
          </a:p>
        </p:txBody>
      </p:sp>
      <p:sp>
        <p:nvSpPr>
          <p:cNvPr id="3" name="Content Placeholder 2"/>
          <p:cNvSpPr>
            <a:spLocks noGrp="1"/>
          </p:cNvSpPr>
          <p:nvPr>
            <p:ph idx="1"/>
          </p:nvPr>
        </p:nvSpPr>
        <p:spPr>
          <a:xfrm>
            <a:off x="899592" y="1085850"/>
            <a:ext cx="8244408" cy="3600450"/>
          </a:xfrm>
        </p:spPr>
        <p:txBody>
          <a:bodyPr>
            <a:noAutofit/>
          </a:bodyPr>
          <a:lstStyle/>
          <a:p>
            <a:pPr algn="just"/>
            <a:r>
              <a:rPr lang="en-IN" dirty="0"/>
              <a:t>On February 11-13, 2001, at The Lodge at Snowbird ski resort in the </a:t>
            </a:r>
            <a:r>
              <a:rPr lang="en-IN" dirty="0" err="1"/>
              <a:t>Wasatch</a:t>
            </a:r>
            <a:r>
              <a:rPr lang="en-IN" dirty="0"/>
              <a:t> mountains of Utah, seventeen people met to talk, ski, relax, and try to find common ground—and of course, to eat. </a:t>
            </a:r>
            <a:endParaRPr lang="en-IN" dirty="0" smtClean="0"/>
          </a:p>
          <a:p>
            <a:pPr algn="just"/>
            <a:r>
              <a:rPr lang="en-IN" dirty="0" smtClean="0"/>
              <a:t>What </a:t>
            </a:r>
            <a:r>
              <a:rPr lang="en-IN" dirty="0"/>
              <a:t>emerged was the Agile ‘Software Development’ Manifesto. </a:t>
            </a:r>
          </a:p>
          <a:p>
            <a:pPr algn="just"/>
            <a:endParaRPr lang="en-IN" dirty="0"/>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3778043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IN" dirty="0"/>
              <a:t>History: The Agile Manifesto   </a:t>
            </a:r>
            <a:r>
              <a:rPr lang="en-IN" dirty="0" err="1"/>
              <a:t>cont</a:t>
            </a:r>
            <a:r>
              <a:rPr lang="en-IN" dirty="0"/>
              <a:t>…</a:t>
            </a:r>
          </a:p>
        </p:txBody>
      </p:sp>
      <p:sp>
        <p:nvSpPr>
          <p:cNvPr id="3" name="Content Placeholder 2"/>
          <p:cNvSpPr>
            <a:spLocks noGrp="1"/>
          </p:cNvSpPr>
          <p:nvPr>
            <p:ph idx="1"/>
          </p:nvPr>
        </p:nvSpPr>
        <p:spPr>
          <a:xfrm>
            <a:off x="899592" y="1085850"/>
            <a:ext cx="8244408" cy="3600450"/>
          </a:xfrm>
        </p:spPr>
        <p:txBody>
          <a:bodyPr/>
          <a:lstStyle/>
          <a:p>
            <a:pPr algn="just"/>
            <a:r>
              <a:rPr lang="en-IN" dirty="0"/>
              <a:t>Representatives from Extreme Programming, SCRUM, DSDM, Adaptive Software Development, Crystal, Feature-Driven Development, Pragmatic Programming, and others sympathetic to the need for an alternative to documentation driven, heavyweight software development processes convened.</a:t>
            </a:r>
          </a:p>
          <a:p>
            <a:pPr algn="just"/>
            <a:endParaRPr lang="en-IN" dirty="0"/>
          </a:p>
        </p:txBody>
      </p:sp>
    </p:spTree>
    <p:extLst>
      <p:ext uri="{BB962C8B-B14F-4D97-AF65-F5344CB8AC3E}">
        <p14:creationId xmlns:p14="http://schemas.microsoft.com/office/powerpoint/2010/main" val="1314994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6D956A-9001-4D9B-83F8-B226B57920C5}"/>
</file>

<file path=customXml/itemProps2.xml><?xml version="1.0" encoding="utf-8"?>
<ds:datastoreItem xmlns:ds="http://schemas.openxmlformats.org/officeDocument/2006/customXml" ds:itemID="{B5BC7C22-B974-4EFC-A75D-CE86A8DEECA6}"/>
</file>

<file path=customXml/itemProps3.xml><?xml version="1.0" encoding="utf-8"?>
<ds:datastoreItem xmlns:ds="http://schemas.openxmlformats.org/officeDocument/2006/customXml" ds:itemID="{540E138A-9392-4EC0-BCB2-49131D0C2F1F}"/>
</file>

<file path=docProps/app.xml><?xml version="1.0" encoding="utf-8"?>
<Properties xmlns="http://schemas.openxmlformats.org/officeDocument/2006/extended-properties" xmlns:vt="http://schemas.openxmlformats.org/officeDocument/2006/docPropsVTypes">
  <Template>Solstice</Template>
  <TotalTime>772</TotalTime>
  <Words>2110</Words>
  <Application>Microsoft Office PowerPoint</Application>
  <PresentationFormat>On-screen Show (16:9)</PresentationFormat>
  <Paragraphs>264</Paragraphs>
  <Slides>43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Solstice</vt:lpstr>
      <vt:lpstr>Visio</vt:lpstr>
      <vt:lpstr>Testing Agile Based Software</vt:lpstr>
      <vt:lpstr>Agile software Development: Motivation</vt:lpstr>
      <vt:lpstr>Agile software Development</vt:lpstr>
      <vt:lpstr>What is Agile Software Development?</vt:lpstr>
      <vt:lpstr>Agile software Development</vt:lpstr>
      <vt:lpstr>Agile software Development</vt:lpstr>
      <vt:lpstr>Agile Model</vt:lpstr>
      <vt:lpstr>History: The Agile Manifesto </vt:lpstr>
      <vt:lpstr>History: The Agile Manifesto   cont…</vt:lpstr>
      <vt:lpstr>History: The Agile Manifesto cont… </vt:lpstr>
      <vt:lpstr>Manifesto for Agile Software Development  </vt:lpstr>
      <vt:lpstr>Principles behind the Agile Manifesto </vt:lpstr>
      <vt:lpstr>Principles behind the Agile Manifesto cont…</vt:lpstr>
      <vt:lpstr>Principles behind the Agile Manifesto cont…</vt:lpstr>
      <vt:lpstr>Principles behind the Agile Manifesto cont…</vt:lpstr>
      <vt:lpstr>Ideology: Agile Manifesto</vt:lpstr>
      <vt:lpstr>Agile Methodologies</vt:lpstr>
      <vt:lpstr>Traditional Software Development </vt:lpstr>
      <vt:lpstr>Applying Lean Principles to Software Development ... ( a better way of doing the same) </vt:lpstr>
      <vt:lpstr>Agile Model </vt:lpstr>
      <vt:lpstr>Agile Model          cont …</vt:lpstr>
      <vt:lpstr>Agile Model        cont … </vt:lpstr>
      <vt:lpstr>Agile Model: Principal Techniques</vt:lpstr>
      <vt:lpstr>Agile Model: Nitty Gritty</vt:lpstr>
      <vt:lpstr> Agile Software Development Life Cycle </vt:lpstr>
      <vt:lpstr>Stakeholders in Agile Life Cycle </vt:lpstr>
      <vt:lpstr>Stakeholders in Agile Life Cycle </vt:lpstr>
      <vt:lpstr>Stakeholders  in agile life cycle</vt:lpstr>
      <vt:lpstr>Table 1 : Actor Activity Chart - Agile Life Cycle </vt:lpstr>
      <vt:lpstr>Agile software development life cycle</vt:lpstr>
      <vt:lpstr>Agile software development life cycle cont…</vt:lpstr>
      <vt:lpstr>Methodology</vt:lpstr>
      <vt:lpstr>PowerPoint Presentation</vt:lpstr>
      <vt:lpstr>Agile Model: Principles</vt:lpstr>
      <vt:lpstr>Agile Documentation</vt:lpstr>
      <vt:lpstr>Agile Software Requirements Management</vt:lpstr>
      <vt:lpstr>Adoption Detractors</vt:lpstr>
      <vt:lpstr>Agile Model Shortcomings</vt:lpstr>
      <vt:lpstr>Agile Model vs Waterfall Model</vt:lpstr>
      <vt:lpstr>Agile Model vs Waterfall Model  cont …</vt:lpstr>
      <vt:lpstr>Summary</vt:lpstr>
      <vt:lpstr>References</vt:lpstr>
      <vt:lpstr>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admin</cp:lastModifiedBy>
  <cp:revision>105</cp:revision>
  <dcterms:created xsi:type="dcterms:W3CDTF">2018-05-17T19:46:03Z</dcterms:created>
  <dcterms:modified xsi:type="dcterms:W3CDTF">2021-03-10T07:14:11Z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