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32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3" r:id="rId2"/>
  </p:sldMasterIdLst>
  <p:notesMasterIdLst>
    <p:notesMasterId r:id="rId36"/>
  </p:notesMasterIdLst>
  <p:sldIdLst>
    <p:sldId id="524" r:id="rId3"/>
    <p:sldId id="485" r:id="rId4"/>
    <p:sldId id="526" r:id="rId5"/>
    <p:sldId id="527" r:id="rId6"/>
    <p:sldId id="528" r:id="rId7"/>
    <p:sldId id="486" r:id="rId8"/>
    <p:sldId id="522" r:id="rId9"/>
    <p:sldId id="488" r:id="rId10"/>
    <p:sldId id="490" r:id="rId11"/>
    <p:sldId id="491" r:id="rId12"/>
    <p:sldId id="492" r:id="rId13"/>
    <p:sldId id="493" r:id="rId14"/>
    <p:sldId id="494" r:id="rId15"/>
    <p:sldId id="498" r:id="rId16"/>
    <p:sldId id="495" r:id="rId17"/>
    <p:sldId id="497" r:id="rId18"/>
    <p:sldId id="499" r:id="rId19"/>
    <p:sldId id="500" r:id="rId20"/>
    <p:sldId id="502" r:id="rId21"/>
    <p:sldId id="503" r:id="rId22"/>
    <p:sldId id="504" r:id="rId23"/>
    <p:sldId id="505" r:id="rId24"/>
    <p:sldId id="506" r:id="rId25"/>
    <p:sldId id="507" r:id="rId26"/>
    <p:sldId id="509" r:id="rId27"/>
    <p:sldId id="510" r:id="rId28"/>
    <p:sldId id="511" r:id="rId29"/>
    <p:sldId id="512" r:id="rId30"/>
    <p:sldId id="513" r:id="rId31"/>
    <p:sldId id="514" r:id="rId32"/>
    <p:sldId id="529" r:id="rId33"/>
    <p:sldId id="530" r:id="rId34"/>
    <p:sldId id="525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FF"/>
    <a:srgbClr val="6600CC"/>
    <a:srgbClr val="333399"/>
    <a:srgbClr val="F5E5C7"/>
    <a:srgbClr val="FDE2D3"/>
    <a:srgbClr val="F7E9D1"/>
    <a:srgbClr val="EDD09B"/>
    <a:srgbClr val="E5BA6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ustomXml" Target="../customXml/item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ustomXml" Target="../customXml/item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AFF1-86C9-4393-B194-E243FDA77780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026C-078E-4EE5-9BC2-B66583B3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</a:pPr>
            <a:fld id="{54CE3B49-2A3B-49DA-9557-6A74FC2D3440}" type="slidenum">
              <a:rPr lang="en-US" altLang="en-US" sz="3200">
                <a:solidFill>
                  <a:schemeClr val="bg1"/>
                </a:solidFill>
              </a:rPr>
              <a:pPr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3200">
              <a:solidFill>
                <a:schemeClr val="bg1"/>
              </a:solidFill>
            </a:endParaRPr>
          </a:p>
        </p:txBody>
      </p:sp>
      <p:sp>
        <p:nvSpPr>
          <p:cNvPr id="340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40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47071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60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38583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7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3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8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4640"/>
            <a:ext cx="1971675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4640"/>
            <a:ext cx="5762625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C57B59-44A0-4655-9E53-22E664B1E8EE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F18D5C-939B-4F9A-8339-4C3CBE10699E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81BB04-A137-4510-83C7-0C099352FE9E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BD71C9-1D82-427E-B555-72B6509E27BD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F72B9C-C0A3-48FD-9D7D-948CE71850A6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14B08F-9961-4F50-83BF-DC4094DA3AF5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D360AF-9824-4BB5-8DAE-668FEBAB2105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727DA5-7573-4557-993F-CBDF81FDD3CF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906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087FFC-1AE6-4EF3-9380-E850C6DE895F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E7B01C-1F2F-4BD0-BB4F-6D208A654B65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79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86EBB4-2544-429B-8DD2-9CB8DE213E3F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1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1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370013"/>
            <a:ext cx="3867151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4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274640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2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9" y="741365"/>
            <a:ext cx="4629151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9" y="741365"/>
            <a:ext cx="4629151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3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1" y="133351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476726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1D2AD-E1A2-4D4E-937C-71DB583AD006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76726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Fundamentals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6726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7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259E413-9DE2-4B21-9AD0-1DC13404DEA0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704" y="1203598"/>
            <a:ext cx="7406640" cy="1104138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Testing Agile Based Software  </a:t>
            </a:r>
            <a:r>
              <a:rPr lang="en-IN" sz="3600" dirty="0" err="1"/>
              <a:t>cont</a:t>
            </a:r>
            <a:r>
              <a:rPr lang="en-IN" sz="3600" dirty="0"/>
              <a:t> 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2931790"/>
            <a:ext cx="7406640" cy="1314450"/>
          </a:xfrm>
        </p:spPr>
        <p:txBody>
          <a:bodyPr>
            <a:normAutofit/>
          </a:bodyPr>
          <a:lstStyle/>
          <a:p>
            <a:pPr algn="ctr"/>
            <a:r>
              <a:rPr lang="en-IN" sz="2400" dirty="0" smtClean="0">
                <a:latin typeface="+mj-lt"/>
              </a:rPr>
              <a:t>Prof. </a:t>
            </a:r>
            <a:r>
              <a:rPr lang="en-IN" sz="2400" dirty="0" err="1" smtClean="0">
                <a:latin typeface="+mj-lt"/>
              </a:rPr>
              <a:t>Durga</a:t>
            </a:r>
            <a:r>
              <a:rPr lang="en-IN" sz="2400" dirty="0" smtClean="0">
                <a:latin typeface="+mj-lt"/>
              </a:rPr>
              <a:t> Prasad </a:t>
            </a:r>
            <a:r>
              <a:rPr lang="en-IN" sz="2400" dirty="0" err="1" smtClean="0">
                <a:latin typeface="+mj-lt"/>
              </a:rPr>
              <a:t>Mohapatra</a:t>
            </a:r>
            <a:endParaRPr lang="en-IN" sz="2400" dirty="0" smtClean="0">
              <a:latin typeface="+mj-lt"/>
            </a:endParaRPr>
          </a:p>
          <a:p>
            <a:pPr algn="ctr"/>
            <a:r>
              <a:rPr lang="en-IN" sz="2400" dirty="0" smtClean="0">
                <a:latin typeface="+mj-lt"/>
              </a:rPr>
              <a:t>Dept. of CSE, NIT Rourkela</a:t>
            </a:r>
          </a:p>
          <a:p>
            <a:pPr algn="ctr"/>
            <a:r>
              <a:rPr lang="en-IN" sz="2400" dirty="0" smtClean="0">
                <a:latin typeface="+mj-lt"/>
              </a:rPr>
              <a:t>India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080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AutoShape 4"/>
          <p:cNvSpPr>
            <a:spLocks noGrp="1" noChangeArrowheads="1"/>
          </p:cNvSpPr>
          <p:nvPr>
            <p:ph type="title"/>
          </p:nvPr>
        </p:nvSpPr>
        <p:spPr>
          <a:xfrm>
            <a:off x="685800" y="209550"/>
            <a:ext cx="8467060" cy="438150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dirty="0"/>
              <a:t>Key Roles and Responsibilities  in a Scrum Team</a:t>
            </a:r>
          </a:p>
        </p:txBody>
      </p:sp>
      <p:sp>
        <p:nvSpPr>
          <p:cNvPr id="339971" name="Rectangle 5"/>
          <p:cNvSpPr>
            <a:spLocks noGrp="1" noChangeArrowheads="1"/>
          </p:cNvSpPr>
          <p:nvPr>
            <p:ph idx="1"/>
          </p:nvPr>
        </p:nvSpPr>
        <p:spPr>
          <a:xfrm>
            <a:off x="950360" y="971550"/>
            <a:ext cx="8229600" cy="409687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408"/>
              </a:spcAft>
            </a:pPr>
            <a:r>
              <a:rPr lang="en-US" altLang="en-US" sz="2800" dirty="0">
                <a:solidFill>
                  <a:srgbClr val="0000FF"/>
                </a:solidFill>
              </a:rPr>
              <a:t>Product Owner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spcAft>
                <a:spcPts val="408"/>
              </a:spcAft>
            </a:pPr>
            <a:r>
              <a:rPr lang="en-US" altLang="en-US" sz="2400" dirty="0" smtClean="0"/>
              <a:t>Represents customers’  views and interests</a:t>
            </a:r>
            <a:r>
              <a:rPr lang="en-US" altLang="en-US" sz="2400" dirty="0"/>
              <a:t>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408"/>
              </a:spcAft>
            </a:pPr>
            <a:r>
              <a:rPr lang="en-US" altLang="en-US" sz="2800" dirty="0">
                <a:solidFill>
                  <a:srgbClr val="0000FF"/>
                </a:solidFill>
              </a:rPr>
              <a:t>Development Team 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spcAft>
                <a:spcPts val="408"/>
              </a:spcAft>
            </a:pPr>
            <a:r>
              <a:rPr lang="en-US" altLang="en-US" sz="2400" dirty="0"/>
              <a:t>Team of </a:t>
            </a:r>
            <a:r>
              <a:rPr lang="en-US" altLang="en-US" sz="2400" dirty="0" smtClean="0"/>
              <a:t>5 - 10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people with cross-functional skill sets.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408"/>
              </a:spcAft>
            </a:pPr>
            <a:r>
              <a:rPr lang="en-US" altLang="en-US" sz="2800" dirty="0">
                <a:solidFill>
                  <a:srgbClr val="0000FF"/>
                </a:solidFill>
              </a:rPr>
              <a:t>Scrum Master (aka Project Manager)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spcAft>
                <a:spcPts val="408"/>
              </a:spcAft>
            </a:pPr>
            <a:r>
              <a:rPr lang="en-US" altLang="en-US" sz="2400" dirty="0"/>
              <a:t>Facilitates scrum process and resolves impediments at the team and organization level by acting as a buffer between the team and outside interference.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6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133350"/>
            <a:ext cx="7801300" cy="569220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dirty="0"/>
              <a:t>Product Owner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819150"/>
            <a:ext cx="8153400" cy="394349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Defines the features of the product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Decides on release date and content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Prioritizes features according to </a:t>
            </a:r>
            <a:r>
              <a:rPr lang="en-US" altLang="en-US" sz="2800" dirty="0" err="1"/>
              <a:t>usefullness</a:t>
            </a:r>
            <a:r>
              <a:rPr lang="en-US" altLang="en-US" sz="2800" dirty="0"/>
              <a:t>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Adjusts features and priority every iteration, as needed 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Accepts or reject work results.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85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73175"/>
            <a:ext cx="7801300" cy="517375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dirty="0"/>
              <a:t>The Scrum Master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742950"/>
            <a:ext cx="8153400" cy="44005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800" dirty="0"/>
              <a:t>Represents management in the project</a:t>
            </a:r>
          </a:p>
          <a:p>
            <a:pPr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800" dirty="0"/>
              <a:t>Removes impediments </a:t>
            </a:r>
          </a:p>
          <a:p>
            <a:pPr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800" dirty="0"/>
              <a:t>Ensures that the team is fully functional and productive</a:t>
            </a:r>
          </a:p>
          <a:p>
            <a:pPr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800" dirty="0"/>
              <a:t>Enables close cooperation across all roles and functions</a:t>
            </a:r>
          </a:p>
          <a:p>
            <a:pPr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800" dirty="0"/>
              <a:t>Shields the team from external interferences</a:t>
            </a:r>
          </a:p>
          <a:p>
            <a:pPr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  <a:buNone/>
            </a:pP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60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1" y="124124"/>
            <a:ext cx="7801300" cy="618827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dirty="0"/>
              <a:t>Scrum Team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971550"/>
            <a:ext cx="8153400" cy="404718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0" dirty="0" smtClean="0"/>
              <a:t>Typically 5-10 people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0" dirty="0" smtClean="0"/>
              <a:t>Cross-functional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b="0" dirty="0" smtClean="0"/>
              <a:t>Quality Assurance Engineers, </a:t>
            </a:r>
            <a:r>
              <a:rPr lang="en-US" altLang="en-US" sz="2000" b="0" dirty="0" smtClean="0"/>
              <a:t>Programmers, UI Designers, etc.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0" dirty="0" smtClean="0"/>
              <a:t>Teams are self-organizing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0" dirty="0" smtClean="0"/>
              <a:t>Membership can change only between sprints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2800" b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6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7150"/>
            <a:ext cx="7801300" cy="465529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dirty="0"/>
              <a:t>Sprint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742950"/>
            <a:ext cx="8153400" cy="4191000"/>
          </a:xfrm>
        </p:spPr>
        <p:txBody>
          <a:bodyPr>
            <a:noAutofit/>
          </a:bodyPr>
          <a:lstStyle/>
          <a:p>
            <a:pPr marL="573787" indent="-457200" algn="just">
              <a:lnSpc>
                <a:spcPct val="110000"/>
              </a:lnSpc>
              <a:spcAft>
                <a:spcPts val="600"/>
              </a:spcAft>
              <a:buSzPct val="167000"/>
              <a:buFont typeface="Arial" pitchFamily="34" charset="0"/>
              <a:buChar char="•"/>
              <a:defRPr/>
            </a:pPr>
            <a:r>
              <a:rPr lang="en-US" sz="2800" dirty="0">
                <a:cs typeface="Arial" pitchFamily="34" charset="0"/>
              </a:rPr>
              <a:t>Fundamental process flow of Scrum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 smtClean="0"/>
              <a:t>It is usually a </a:t>
            </a:r>
            <a:r>
              <a:rPr lang="ru-RU" sz="2800" dirty="0">
                <a:solidFill>
                  <a:srgbClr val="FF0000"/>
                </a:solidFill>
              </a:rPr>
              <a:t>month-long iteration</a:t>
            </a:r>
            <a:r>
              <a:rPr lang="en-US" sz="2800" dirty="0"/>
              <a:t>: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/>
              <a:t>during this time an </a:t>
            </a:r>
            <a:r>
              <a:rPr lang="en-US" sz="2400" dirty="0"/>
              <a:t>incremental product functionality </a:t>
            </a:r>
            <a:r>
              <a:rPr lang="en-US" sz="2400" dirty="0" smtClean="0"/>
              <a:t>is completed</a:t>
            </a:r>
            <a:endParaRPr lang="en-US" sz="2400" dirty="0"/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 smtClean="0"/>
              <a:t>No </a:t>
            </a:r>
            <a:r>
              <a:rPr lang="en-US" sz="2800" dirty="0"/>
              <a:t>outside influence </a:t>
            </a:r>
            <a:r>
              <a:rPr lang="en-US" sz="2800" dirty="0" smtClean="0"/>
              <a:t>is allowed to </a:t>
            </a:r>
            <a:r>
              <a:rPr lang="en-US" sz="2800" dirty="0"/>
              <a:t>interfere with the Scrum team during the Sprint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/>
              <a:t>Each day begins with the Daily Scrum Meeting</a:t>
            </a:r>
            <a:endParaRPr lang="ru-RU" sz="2800" dirty="0"/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72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001000" cy="85725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3600" dirty="0"/>
              <a:t>Ceremonies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idx="1"/>
          </p:nvPr>
        </p:nvSpPr>
        <p:spPr>
          <a:xfrm>
            <a:off x="990601" y="1047750"/>
            <a:ext cx="8153400" cy="3580576"/>
          </a:xfrm>
        </p:spPr>
        <p:txBody>
          <a:bodyPr>
            <a:normAutofit/>
          </a:bodyPr>
          <a:lstStyle/>
          <a:p>
            <a:pPr>
              <a:lnSpc>
                <a:spcPct val="135000"/>
              </a:lnSpc>
              <a:spcBef>
                <a:spcPts val="816"/>
              </a:spcBef>
              <a:spcAft>
                <a:spcPts val="816"/>
              </a:spcAft>
            </a:pPr>
            <a:r>
              <a:rPr lang="en-US" altLang="en-US" sz="2800" dirty="0"/>
              <a:t>Sprint Planning Meeting</a:t>
            </a:r>
          </a:p>
          <a:p>
            <a:pPr>
              <a:lnSpc>
                <a:spcPct val="135000"/>
              </a:lnSpc>
              <a:spcBef>
                <a:spcPts val="816"/>
              </a:spcBef>
              <a:spcAft>
                <a:spcPts val="816"/>
              </a:spcAft>
            </a:pPr>
            <a:r>
              <a:rPr lang="en-US" altLang="en-US" sz="2800" dirty="0" smtClean="0"/>
              <a:t>Daily </a:t>
            </a:r>
            <a:r>
              <a:rPr lang="en-US" altLang="en-US" sz="2800" dirty="0"/>
              <a:t>Scrum</a:t>
            </a:r>
          </a:p>
          <a:p>
            <a:pPr>
              <a:lnSpc>
                <a:spcPct val="135000"/>
              </a:lnSpc>
              <a:spcBef>
                <a:spcPts val="816"/>
              </a:spcBef>
              <a:spcAft>
                <a:spcPts val="816"/>
              </a:spcAft>
            </a:pPr>
            <a:r>
              <a:rPr lang="en-US" altLang="en-US" sz="2800" dirty="0"/>
              <a:t>Sprint Review Meeting</a:t>
            </a:r>
          </a:p>
          <a:p>
            <a:pPr>
              <a:lnSpc>
                <a:spcPct val="135000"/>
              </a:lnSpc>
              <a:spcBef>
                <a:spcPts val="816"/>
              </a:spcBef>
              <a:spcAft>
                <a:spcPts val="816"/>
              </a:spcAft>
              <a:buNone/>
            </a:pP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81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801300" cy="517375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dirty="0"/>
              <a:t>Sprint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71550"/>
            <a:ext cx="8153400" cy="3995339"/>
          </a:xfrm>
        </p:spPr>
        <p:txBody>
          <a:bodyPr>
            <a:normAutofit/>
          </a:bodyPr>
          <a:lstStyle/>
          <a:p>
            <a:pPr marL="342903" indent="-285752" algn="just">
              <a:lnSpc>
                <a:spcPct val="125000"/>
              </a:lnSpc>
              <a:spcBef>
                <a:spcPts val="816"/>
              </a:spcBef>
              <a:spcAft>
                <a:spcPts val="816"/>
              </a:spcAft>
              <a:buSzPct val="167000"/>
              <a:buFontTx/>
              <a:buChar char="•"/>
              <a:defRPr/>
            </a:pPr>
            <a:r>
              <a:rPr lang="en-US" sz="2800" dirty="0">
                <a:cs typeface="Arial" pitchFamily="34" charset="0"/>
              </a:rPr>
              <a:t>Goal is to produce Sprint Backlog </a:t>
            </a:r>
          </a:p>
          <a:p>
            <a:pPr marL="342903" indent="-285752" algn="just">
              <a:lnSpc>
                <a:spcPct val="125000"/>
              </a:lnSpc>
              <a:spcBef>
                <a:spcPts val="816"/>
              </a:spcBef>
              <a:spcAft>
                <a:spcPts val="816"/>
              </a:spcAft>
              <a:buSzPct val="167000"/>
              <a:buFontTx/>
              <a:buChar char="•"/>
              <a:defRPr/>
            </a:pPr>
            <a:r>
              <a:rPr lang="en-US" sz="2800" dirty="0">
                <a:cs typeface="Arial" pitchFamily="34" charset="0"/>
              </a:rPr>
              <a:t>Product owner works with the Team to negotiate what Backlog Items </a:t>
            </a:r>
          </a:p>
          <a:p>
            <a:pPr marL="342903" indent="-285752" algn="just">
              <a:lnSpc>
                <a:spcPct val="125000"/>
              </a:lnSpc>
              <a:spcBef>
                <a:spcPts val="816"/>
              </a:spcBef>
              <a:spcAft>
                <a:spcPts val="816"/>
              </a:spcAft>
              <a:buSzPct val="167000"/>
              <a:buFontTx/>
              <a:buChar char="•"/>
              <a:defRPr/>
            </a:pPr>
            <a:r>
              <a:rPr lang="en-US" sz="2800" dirty="0">
                <a:cs typeface="Arial" pitchFamily="34" charset="0"/>
              </a:rPr>
              <a:t>Scrum Master ensures </a:t>
            </a:r>
            <a:r>
              <a:rPr lang="en-US" sz="2800" dirty="0" smtClean="0">
                <a:cs typeface="Arial" pitchFamily="34" charset="0"/>
              </a:rPr>
              <a:t>that the Team </a:t>
            </a:r>
            <a:r>
              <a:rPr lang="en-US" sz="2800" dirty="0">
                <a:cs typeface="Arial" pitchFamily="34" charset="0"/>
              </a:rPr>
              <a:t>agrees to </a:t>
            </a:r>
            <a:r>
              <a:rPr lang="en-US" sz="2800" dirty="0" smtClean="0">
                <a:cs typeface="Arial" pitchFamily="34" charset="0"/>
              </a:rPr>
              <a:t>the realistic </a:t>
            </a:r>
            <a:r>
              <a:rPr lang="en-US" sz="2800" dirty="0">
                <a:cs typeface="Arial" pitchFamily="34" charset="0"/>
              </a:rPr>
              <a:t>goals</a:t>
            </a:r>
          </a:p>
          <a:p>
            <a:pPr algn="just">
              <a:lnSpc>
                <a:spcPct val="125000"/>
              </a:lnSpc>
              <a:spcBef>
                <a:spcPts val="816"/>
              </a:spcBef>
              <a:spcAft>
                <a:spcPts val="816"/>
              </a:spcAft>
              <a:defRPr/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133350"/>
            <a:ext cx="4550100" cy="857019"/>
          </a:xfrm>
          <a:solidFill>
            <a:srgbClr val="FFFF00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/>
              <a:t>Daily Scrum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59055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dirty="0"/>
              <a:t>Daily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dirty="0"/>
              <a:t>15-minutes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dirty="0"/>
              <a:t>Stand-up meeting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dirty="0"/>
              <a:t>Not for problem solving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800" b="0" dirty="0" smtClean="0"/>
              <a:t>Three questions: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What did you do </a:t>
            </a:r>
            <a:r>
              <a:rPr lang="en-US" altLang="en-US" sz="2400" dirty="0" smtClean="0"/>
              <a:t>yesterday?</a:t>
            </a:r>
            <a:endParaRPr lang="en-US" altLang="en-US" sz="2400" dirty="0"/>
          </a:p>
          <a:p>
            <a:pPr lvl="1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What will you do today?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What obstacles are in your way?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33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321100" y="0"/>
            <a:ext cx="2822900" cy="933219"/>
          </a:xfrm>
          <a:solidFill>
            <a:srgbClr val="FFFF00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/>
              <a:t>Daily Scrum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590550"/>
            <a:ext cx="8153400" cy="4303172"/>
          </a:xfrm>
        </p:spPr>
        <p:txBody>
          <a:bodyPr>
            <a:noAutofit/>
          </a:bodyPr>
          <a:lstStyle/>
          <a:p>
            <a:pPr algn="just">
              <a:spcBef>
                <a:spcPts val="816"/>
              </a:spcBef>
              <a:spcAft>
                <a:spcPts val="1225"/>
              </a:spcAft>
            </a:pPr>
            <a:r>
              <a:rPr lang="en-US" altLang="en-US" sz="2800" dirty="0"/>
              <a:t>Is NOT a problem solving session</a:t>
            </a:r>
          </a:p>
          <a:p>
            <a:pPr algn="just">
              <a:spcBef>
                <a:spcPts val="816"/>
              </a:spcBef>
              <a:spcAft>
                <a:spcPts val="1225"/>
              </a:spcAft>
            </a:pPr>
            <a:r>
              <a:rPr lang="en-US" altLang="en-US" sz="2800" dirty="0"/>
              <a:t>Is NOT a way to collect information about WHO is behind the schedule</a:t>
            </a:r>
          </a:p>
          <a:p>
            <a:pPr algn="just">
              <a:spcBef>
                <a:spcPts val="816"/>
              </a:spcBef>
              <a:spcAft>
                <a:spcPts val="1225"/>
              </a:spcAft>
            </a:pPr>
            <a:r>
              <a:rPr lang="en-US" altLang="en-US" sz="2800" dirty="0"/>
              <a:t>Is a meeting in which team members review what is done and make informal commitments to each other and to the Scrum Master</a:t>
            </a:r>
          </a:p>
          <a:p>
            <a:pPr algn="just">
              <a:spcBef>
                <a:spcPts val="816"/>
              </a:spcBef>
              <a:spcAft>
                <a:spcPts val="1225"/>
              </a:spcAft>
            </a:pPr>
            <a:r>
              <a:rPr lang="en-US" altLang="en-US" sz="2800" dirty="0"/>
              <a:t>Is a good way for a Scrum Master to track the progress of the Team</a:t>
            </a:r>
            <a:endParaRPr lang="ru-RU" altLang="en-US" sz="2800" dirty="0"/>
          </a:p>
          <a:p>
            <a:pPr algn="just">
              <a:spcBef>
                <a:spcPts val="816"/>
              </a:spcBef>
              <a:spcAft>
                <a:spcPts val="1225"/>
              </a:spcAft>
              <a:buNone/>
            </a:pP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58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3200" y="1962150"/>
            <a:ext cx="3534099" cy="106680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en-US" sz="2994" b="1" dirty="0"/>
              <a:t>Sprint Review Meeting</a:t>
            </a:r>
          </a:p>
        </p:txBody>
      </p:sp>
      <p:sp>
        <p:nvSpPr>
          <p:cNvPr id="352259" name="Rectangle 4"/>
          <p:cNvSpPr>
            <a:spLocks noGrp="1" noChangeArrowheads="1"/>
          </p:cNvSpPr>
          <p:nvPr>
            <p:ph idx="1"/>
          </p:nvPr>
        </p:nvSpPr>
        <p:spPr>
          <a:xfrm>
            <a:off x="990600" y="57150"/>
            <a:ext cx="8153400" cy="5086350"/>
          </a:xfrm>
          <a:noFill/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408"/>
              </a:spcAft>
            </a:pPr>
            <a:r>
              <a:rPr lang="en-US" altLang="en-US" sz="2800" dirty="0"/>
              <a:t>Team presents what it accomplished during the sprint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408"/>
              </a:spcAft>
            </a:pPr>
            <a:r>
              <a:rPr lang="en-US" altLang="en-US" sz="2800" dirty="0"/>
              <a:t>Typically takes the form of a demo of new features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408"/>
              </a:spcAft>
            </a:pPr>
            <a:r>
              <a:rPr lang="en-US" altLang="en-US" sz="2800" dirty="0"/>
              <a:t>Informal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spcAft>
                <a:spcPts val="408"/>
              </a:spcAft>
            </a:pPr>
            <a:r>
              <a:rPr lang="en-US" altLang="en-US" sz="2400" dirty="0"/>
              <a:t>2-hour prep time rule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408"/>
              </a:spcAft>
            </a:pPr>
            <a:r>
              <a:rPr lang="en-US" altLang="en-US" sz="2800" dirty="0"/>
              <a:t>Participants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spcAft>
                <a:spcPts val="408"/>
              </a:spcAft>
            </a:pPr>
            <a:r>
              <a:rPr lang="en-US" altLang="en-US" sz="2400" dirty="0"/>
              <a:t>Customers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spcAft>
                <a:spcPts val="408"/>
              </a:spcAft>
            </a:pPr>
            <a:r>
              <a:rPr lang="en-US" altLang="en-US" sz="2400" dirty="0"/>
              <a:t>Management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spcAft>
                <a:spcPts val="408"/>
              </a:spcAft>
            </a:pPr>
            <a:r>
              <a:rPr lang="en-US" altLang="en-US" sz="2400" dirty="0"/>
              <a:t>Product Owner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spcAft>
                <a:spcPts val="408"/>
              </a:spcAft>
            </a:pPr>
            <a:r>
              <a:rPr lang="en-US" altLang="en-US" sz="2400" dirty="0"/>
              <a:t>Other team members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55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619" y="2038350"/>
            <a:ext cx="4037671" cy="933218"/>
          </a:xfrm>
          <a:solidFill>
            <a:srgbClr val="FFFFCC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n-US" altLang="en-US" sz="6600" b="1" dirty="0">
                <a:solidFill>
                  <a:srgbClr val="0000FF"/>
                </a:solidFill>
              </a:rPr>
              <a:t>Scrum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7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0"/>
            <a:ext cx="7801300" cy="725837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dirty="0"/>
              <a:t>Product Backlog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666750"/>
            <a:ext cx="8153400" cy="4476750"/>
          </a:xfrm>
        </p:spPr>
        <p:txBody>
          <a:bodyPr>
            <a:noAutofit/>
          </a:bodyPr>
          <a:lstStyle/>
          <a:p>
            <a:pPr algn="just">
              <a:spcBef>
                <a:spcPts val="816"/>
              </a:spcBef>
              <a:spcAft>
                <a:spcPts val="816"/>
              </a:spcAft>
            </a:pPr>
            <a:r>
              <a:rPr lang="en-US" altLang="en-US" sz="2800" dirty="0"/>
              <a:t>A list of all desired work on the project</a:t>
            </a:r>
          </a:p>
          <a:p>
            <a:pPr lvl="1" algn="just">
              <a:spcBef>
                <a:spcPts val="816"/>
              </a:spcBef>
              <a:spcAft>
                <a:spcPts val="816"/>
              </a:spcAft>
            </a:pPr>
            <a:r>
              <a:rPr lang="en-US" altLang="en-US" dirty="0"/>
              <a:t>Usually a combination of </a:t>
            </a:r>
          </a:p>
          <a:p>
            <a:pPr lvl="2" algn="just">
              <a:spcBef>
                <a:spcPts val="816"/>
              </a:spcBef>
              <a:spcAft>
                <a:spcPts val="816"/>
              </a:spcAft>
            </a:pPr>
            <a:r>
              <a:rPr lang="en-US" altLang="en-US" dirty="0"/>
              <a:t>story-based work (“let user search and replace”)</a:t>
            </a:r>
          </a:p>
          <a:p>
            <a:pPr lvl="2" algn="just">
              <a:spcBef>
                <a:spcPts val="816"/>
              </a:spcBef>
              <a:spcAft>
                <a:spcPts val="816"/>
              </a:spcAft>
            </a:pPr>
            <a:r>
              <a:rPr lang="en-US" altLang="en-US" dirty="0"/>
              <a:t>task-based work (“improve exception handling”)</a:t>
            </a:r>
          </a:p>
          <a:p>
            <a:pPr algn="just">
              <a:spcBef>
                <a:spcPts val="816"/>
              </a:spcBef>
              <a:spcAft>
                <a:spcPts val="816"/>
              </a:spcAft>
            </a:pPr>
            <a:r>
              <a:rPr lang="en-US" altLang="en-US" sz="2800" dirty="0"/>
              <a:t>List is prioritized by the Product Owner</a:t>
            </a:r>
          </a:p>
          <a:p>
            <a:pPr lvl="1" algn="just">
              <a:spcBef>
                <a:spcPts val="816"/>
              </a:spcBef>
              <a:spcAft>
                <a:spcPts val="816"/>
              </a:spcAft>
            </a:pPr>
            <a:r>
              <a:rPr lang="en-US" altLang="en-US" dirty="0"/>
              <a:t>Typically a Product Manager, Marketing, Internal Customer, etc.</a:t>
            </a:r>
          </a:p>
          <a:p>
            <a:pPr algn="just">
              <a:spcBef>
                <a:spcPts val="816"/>
              </a:spcBef>
              <a:spcAft>
                <a:spcPts val="816"/>
              </a:spcAft>
              <a:buNone/>
            </a:pP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08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0551" y="2"/>
            <a:ext cx="7801300" cy="933219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dirty="0"/>
              <a:t>Product Backlog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819150"/>
            <a:ext cx="8153400" cy="3787958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  <a:spcBef>
                <a:spcPts val="1225"/>
              </a:spcBef>
              <a:spcAft>
                <a:spcPts val="1225"/>
              </a:spcAft>
            </a:pPr>
            <a:r>
              <a:rPr lang="en-US" altLang="en-US" sz="2800" dirty="0"/>
              <a:t>Requirements for a </a:t>
            </a:r>
            <a:r>
              <a:rPr lang="en-US" altLang="en-US" sz="2800" dirty="0" smtClean="0"/>
              <a:t>system, expressed </a:t>
            </a:r>
            <a:r>
              <a:rPr lang="en-US" altLang="en-US" sz="2800" dirty="0"/>
              <a:t>as a prioritized list of Backlog Items</a:t>
            </a:r>
          </a:p>
          <a:p>
            <a:pPr lvl="1" algn="just">
              <a:lnSpc>
                <a:spcPct val="135000"/>
              </a:lnSpc>
              <a:spcBef>
                <a:spcPts val="1225"/>
              </a:spcBef>
              <a:spcAft>
                <a:spcPts val="1225"/>
              </a:spcAft>
            </a:pPr>
            <a:r>
              <a:rPr lang="en-US" altLang="en-US" sz="2400" dirty="0">
                <a:solidFill>
                  <a:srgbClr val="0000FF"/>
                </a:solidFill>
              </a:rPr>
              <a:t>Managed and owned by Product Owner</a:t>
            </a:r>
          </a:p>
          <a:p>
            <a:pPr lvl="1" algn="just">
              <a:lnSpc>
                <a:spcPct val="135000"/>
              </a:lnSpc>
              <a:spcBef>
                <a:spcPts val="1225"/>
              </a:spcBef>
              <a:spcAft>
                <a:spcPts val="1225"/>
              </a:spcAft>
            </a:pPr>
            <a:r>
              <a:rPr lang="en-US" altLang="en-US" sz="2400" dirty="0">
                <a:solidFill>
                  <a:srgbClr val="0000FF"/>
                </a:solidFill>
              </a:rPr>
              <a:t>Spreadsheet (typically)</a:t>
            </a:r>
          </a:p>
          <a:p>
            <a:pPr algn="just">
              <a:lnSpc>
                <a:spcPct val="135000"/>
              </a:lnSpc>
              <a:spcBef>
                <a:spcPts val="1225"/>
              </a:spcBef>
              <a:spcAft>
                <a:spcPts val="1225"/>
              </a:spcAft>
              <a:buNone/>
            </a:pP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35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-95250"/>
            <a:ext cx="7721600" cy="666750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dirty="0"/>
              <a:t>Sample Product Backlog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553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90550"/>
            <a:ext cx="7696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711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01299" cy="933218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dirty="0"/>
              <a:t>Sprint Backlog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95350"/>
            <a:ext cx="8229600" cy="3528730"/>
          </a:xfrm>
        </p:spPr>
        <p:txBody>
          <a:bodyPr>
            <a:noAutofit/>
          </a:bodyPr>
          <a:lstStyle/>
          <a:p>
            <a:pPr algn="just">
              <a:lnSpc>
                <a:spcPct val="135000"/>
              </a:lnSpc>
              <a:spcBef>
                <a:spcPts val="1225"/>
              </a:spcBef>
              <a:spcAft>
                <a:spcPts val="816"/>
              </a:spcAft>
            </a:pPr>
            <a:r>
              <a:rPr lang="en-US" altLang="en-US" sz="2800" dirty="0"/>
              <a:t>A subset of Product Backlog Items, which </a:t>
            </a:r>
            <a:r>
              <a:rPr lang="en-US" altLang="en-US" sz="2800" dirty="0" smtClean="0"/>
              <a:t>defines </a:t>
            </a:r>
            <a:r>
              <a:rPr lang="en-US" altLang="en-US" sz="2800" dirty="0"/>
              <a:t>the work for a Sprint</a:t>
            </a:r>
          </a:p>
          <a:p>
            <a:pPr lvl="1" algn="just">
              <a:lnSpc>
                <a:spcPct val="135000"/>
              </a:lnSpc>
              <a:spcBef>
                <a:spcPts val="1225"/>
              </a:spcBef>
              <a:spcAft>
                <a:spcPts val="816"/>
              </a:spcAft>
            </a:pPr>
            <a:r>
              <a:rPr lang="en-US" altLang="en-US" sz="2400" dirty="0">
                <a:solidFill>
                  <a:srgbClr val="0000FF"/>
                </a:solidFill>
              </a:rPr>
              <a:t>Created  by Team members</a:t>
            </a:r>
          </a:p>
          <a:p>
            <a:pPr lvl="1" algn="just">
              <a:lnSpc>
                <a:spcPct val="135000"/>
              </a:lnSpc>
              <a:spcBef>
                <a:spcPts val="1225"/>
              </a:spcBef>
              <a:spcAft>
                <a:spcPts val="816"/>
              </a:spcAft>
            </a:pPr>
            <a:r>
              <a:rPr lang="en-US" altLang="en-US" sz="2400" dirty="0">
                <a:solidFill>
                  <a:srgbClr val="0000FF"/>
                </a:solidFill>
              </a:rPr>
              <a:t>Each Item has it’s own status</a:t>
            </a:r>
          </a:p>
          <a:p>
            <a:pPr lvl="1" algn="just">
              <a:lnSpc>
                <a:spcPct val="135000"/>
              </a:lnSpc>
              <a:spcBef>
                <a:spcPts val="1225"/>
              </a:spcBef>
              <a:spcAft>
                <a:spcPts val="816"/>
              </a:spcAft>
            </a:pPr>
            <a:r>
              <a:rPr lang="en-US" altLang="en-US" sz="2400" dirty="0">
                <a:solidFill>
                  <a:srgbClr val="0000FF"/>
                </a:solidFill>
              </a:rPr>
              <a:t>Updated  daily</a:t>
            </a:r>
          </a:p>
          <a:p>
            <a:pPr algn="just">
              <a:lnSpc>
                <a:spcPct val="135000"/>
              </a:lnSpc>
              <a:spcBef>
                <a:spcPts val="1225"/>
              </a:spcBef>
              <a:spcAft>
                <a:spcPts val="816"/>
              </a:spcAft>
              <a:buNone/>
            </a:pPr>
            <a:endParaRPr lang="en-US" altLang="en-US" sz="2800" dirty="0"/>
          </a:p>
          <a:p>
            <a:pPr algn="just">
              <a:lnSpc>
                <a:spcPct val="135000"/>
              </a:lnSpc>
              <a:spcBef>
                <a:spcPts val="1225"/>
              </a:spcBef>
              <a:spcAft>
                <a:spcPts val="816"/>
              </a:spcAft>
              <a:buNone/>
            </a:pP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63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95250"/>
            <a:ext cx="7801299" cy="933219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dirty="0"/>
              <a:t>Sprint Backlog during the Sprint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742950"/>
            <a:ext cx="8153400" cy="394349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800" dirty="0"/>
              <a:t>Changes occur:</a:t>
            </a:r>
          </a:p>
          <a:p>
            <a:pPr lvl="1" algn="just"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400" dirty="0"/>
              <a:t>Team adds new tasks whenever they need </a:t>
            </a:r>
            <a:r>
              <a:rPr lang="en-US" altLang="en-US" sz="2400" dirty="0" smtClean="0"/>
              <a:t>in </a:t>
            </a:r>
            <a:r>
              <a:rPr lang="en-US" altLang="en-US" sz="2400" dirty="0"/>
              <a:t>order to meet the Sprint Goal</a:t>
            </a:r>
          </a:p>
          <a:p>
            <a:pPr lvl="1" algn="just"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400" dirty="0"/>
              <a:t>Team can remove unnecessary tasks</a:t>
            </a:r>
          </a:p>
          <a:p>
            <a:pPr lvl="1" algn="just"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400" dirty="0" smtClean="0"/>
              <a:t>But, </a:t>
            </a:r>
            <a:r>
              <a:rPr lang="en-US" altLang="en-US" sz="2400" dirty="0"/>
              <a:t>Sprint Backlog can only be updated by the team</a:t>
            </a:r>
          </a:p>
          <a:p>
            <a:pPr algn="just"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800" dirty="0"/>
              <a:t>Estimates are updated whenever there’s new information</a:t>
            </a:r>
          </a:p>
          <a:p>
            <a:pPr algn="just"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  <a:buNone/>
            </a:pP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65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47650"/>
            <a:ext cx="7801299" cy="933219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dirty="0"/>
              <a:t>Burn down Charts</a:t>
            </a:r>
            <a:endParaRPr lang="ru-RU" altLang="en-US" sz="3600" dirty="0"/>
          </a:p>
        </p:txBody>
      </p:sp>
      <p:sp>
        <p:nvSpPr>
          <p:cNvPr id="35942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742950"/>
            <a:ext cx="8153400" cy="440055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800" dirty="0"/>
              <a:t>Are used to represent “work done”.</a:t>
            </a:r>
          </a:p>
          <a:p>
            <a:pPr algn="just"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800" dirty="0"/>
              <a:t>Are remarkably simple but effective Information disseminators</a:t>
            </a:r>
          </a:p>
          <a:p>
            <a:pPr algn="just"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800" dirty="0"/>
              <a:t>3 Types:</a:t>
            </a:r>
          </a:p>
          <a:p>
            <a:pPr lvl="1" algn="just"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400" dirty="0">
                <a:solidFill>
                  <a:srgbClr val="0000CC"/>
                </a:solidFill>
              </a:rPr>
              <a:t>Sprint Burn down Chart (progress of the Sprint)</a:t>
            </a:r>
          </a:p>
          <a:p>
            <a:pPr lvl="1" algn="just"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400" dirty="0">
                <a:solidFill>
                  <a:srgbClr val="0000CC"/>
                </a:solidFill>
              </a:rPr>
              <a:t>Release Burn down Chart (progress of release)</a:t>
            </a:r>
          </a:p>
          <a:p>
            <a:pPr lvl="1" algn="just">
              <a:lnSpc>
                <a:spcPct val="12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400" dirty="0">
                <a:solidFill>
                  <a:srgbClr val="0000CC"/>
                </a:solidFill>
              </a:rPr>
              <a:t>Product Burn down chart (progress of the Product)</a:t>
            </a:r>
            <a:endParaRPr lang="ru-RU" altLang="en-US" sz="2400" dirty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9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0"/>
            <a:ext cx="7801299" cy="724756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dirty="0"/>
              <a:t>Sprint Burn down Chart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895442"/>
            <a:ext cx="8153400" cy="4248058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800" dirty="0"/>
              <a:t>Depicts the total Sprint Backlog hours remaining per day</a:t>
            </a:r>
          </a:p>
          <a:p>
            <a:pPr algn="just">
              <a:lnSpc>
                <a:spcPct val="13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800" dirty="0"/>
              <a:t>Shows the estimated amount of time to complete</a:t>
            </a:r>
            <a:r>
              <a:rPr lang="ru-RU" altLang="en-US" sz="2800" dirty="0"/>
              <a:t> </a:t>
            </a:r>
            <a:endParaRPr lang="en-US" altLang="en-US" sz="2800" dirty="0"/>
          </a:p>
          <a:p>
            <a:pPr algn="just">
              <a:lnSpc>
                <a:spcPct val="13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800" dirty="0"/>
              <a:t>Ideally should burn down to zero to the end of the Sprint</a:t>
            </a:r>
          </a:p>
          <a:p>
            <a:pPr algn="just">
              <a:lnSpc>
                <a:spcPct val="130000"/>
              </a:lnSpc>
              <a:spcBef>
                <a:spcPts val="408"/>
              </a:spcBef>
              <a:spcAft>
                <a:spcPts val="816"/>
              </a:spcAft>
            </a:pPr>
            <a:r>
              <a:rPr lang="en-US" altLang="en-US" sz="2800" dirty="0"/>
              <a:t>Actually is not a straight line</a:t>
            </a:r>
          </a:p>
          <a:p>
            <a:pPr algn="just">
              <a:lnSpc>
                <a:spcPct val="130000"/>
              </a:lnSpc>
              <a:spcBef>
                <a:spcPts val="408"/>
              </a:spcBef>
              <a:spcAft>
                <a:spcPts val="816"/>
              </a:spcAft>
              <a:buNone/>
            </a:pP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90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09550"/>
            <a:ext cx="7801300" cy="309993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dirty="0"/>
              <a:t>Sprint Burndown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68"/>
          <p:cNvSpPr>
            <a:spLocks noChangeArrowheads="1"/>
          </p:cNvSpPr>
          <p:nvPr/>
        </p:nvSpPr>
        <p:spPr bwMode="auto">
          <a:xfrm>
            <a:off x="406401" y="657343"/>
            <a:ext cx="209473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6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66434"/>
            <a:ext cx="7848600" cy="373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52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1" y="0"/>
            <a:ext cx="7801300" cy="621066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dirty="0"/>
              <a:t>Release Burndown Chart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>
          <a:xfrm>
            <a:off x="990601" y="666750"/>
            <a:ext cx="4572000" cy="4224809"/>
          </a:xfrm>
        </p:spPr>
        <p:txBody>
          <a:bodyPr>
            <a:normAutofit lnSpcReduction="10000"/>
          </a:bodyPr>
          <a:lstStyle/>
          <a:p>
            <a:pPr>
              <a:lnSpc>
                <a:spcPct val="135000"/>
              </a:lnSpc>
              <a:spcBef>
                <a:spcPts val="1225"/>
              </a:spcBef>
              <a:spcAft>
                <a:spcPts val="816"/>
              </a:spcAft>
            </a:pPr>
            <a:r>
              <a:rPr lang="en-US" altLang="en-US" sz="2722" dirty="0"/>
              <a:t>Will the  release be done on right time?</a:t>
            </a:r>
          </a:p>
          <a:p>
            <a:pPr>
              <a:lnSpc>
                <a:spcPct val="135000"/>
              </a:lnSpc>
              <a:spcBef>
                <a:spcPts val="1225"/>
              </a:spcBef>
              <a:spcAft>
                <a:spcPts val="816"/>
              </a:spcAft>
            </a:pPr>
            <a:r>
              <a:rPr lang="en-IN" altLang="en-US" sz="2722" dirty="0"/>
              <a:t>How many </a:t>
            </a:r>
            <a:r>
              <a:rPr lang="en-IN" altLang="en-US" sz="2800" dirty="0"/>
              <a:t>more</a:t>
            </a:r>
            <a:r>
              <a:rPr lang="en-IN" altLang="en-US" sz="2722" dirty="0"/>
              <a:t> sprints?</a:t>
            </a:r>
            <a:endParaRPr lang="en-US" altLang="en-US" sz="2722" dirty="0"/>
          </a:p>
          <a:p>
            <a:pPr>
              <a:lnSpc>
                <a:spcPct val="135000"/>
              </a:lnSpc>
              <a:spcBef>
                <a:spcPts val="1225"/>
              </a:spcBef>
              <a:spcAft>
                <a:spcPts val="816"/>
              </a:spcAft>
            </a:pPr>
            <a:r>
              <a:rPr lang="en-US" altLang="en-US" sz="2722" dirty="0"/>
              <a:t>X-axis: sprints</a:t>
            </a:r>
          </a:p>
          <a:p>
            <a:pPr>
              <a:lnSpc>
                <a:spcPct val="135000"/>
              </a:lnSpc>
              <a:spcBef>
                <a:spcPts val="1225"/>
              </a:spcBef>
              <a:spcAft>
                <a:spcPts val="816"/>
              </a:spcAft>
            </a:pPr>
            <a:r>
              <a:rPr lang="en-US" altLang="en-US" sz="2722" dirty="0"/>
              <a:t>Y-axis: amount of story                                                               points remaining</a:t>
            </a:r>
          </a:p>
          <a:p>
            <a:pPr>
              <a:lnSpc>
                <a:spcPct val="135000"/>
              </a:lnSpc>
              <a:spcBef>
                <a:spcPts val="1225"/>
              </a:spcBef>
              <a:spcAft>
                <a:spcPts val="816"/>
              </a:spcAft>
              <a:buNone/>
            </a:pPr>
            <a:endParaRPr lang="en-US" altLang="en-US" sz="272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123950"/>
            <a:ext cx="3581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48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8229600" cy="857250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dirty="0"/>
              <a:t>Product Burndown Chart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19151"/>
            <a:ext cx="8229600" cy="3725967"/>
          </a:xfrm>
        </p:spPr>
        <p:txBody>
          <a:bodyPr/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722" dirty="0" smtClean="0"/>
              <a:t>It is a </a:t>
            </a:r>
            <a:r>
              <a:rPr lang="en-US" altLang="en-US" sz="2722" dirty="0"/>
              <a:t>“big picture” view of project’s progress (all the releases)</a:t>
            </a:r>
            <a:endParaRPr lang="ru-RU" altLang="en-US" sz="2722" dirty="0"/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altLang="en-US" sz="272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828800" y="2419350"/>
            <a:ext cx="6096000" cy="2209800"/>
            <a:chOff x="667657" y="972344"/>
            <a:chExt cx="5733143" cy="3547350"/>
          </a:xfrm>
        </p:grpSpPr>
        <p:grpSp>
          <p:nvGrpSpPr>
            <p:cNvPr id="8" name="Group 16"/>
            <p:cNvGrpSpPr/>
            <p:nvPr/>
          </p:nvGrpSpPr>
          <p:grpSpPr>
            <a:xfrm>
              <a:off x="667657" y="972344"/>
              <a:ext cx="5733143" cy="3547350"/>
              <a:chOff x="667657" y="972344"/>
              <a:chExt cx="5733143" cy="3547350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rot="5400000">
                <a:off x="-190500" y="2457450"/>
                <a:ext cx="2971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95400" y="3943350"/>
                <a:ext cx="5105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 14"/>
              <p:cNvSpPr/>
              <p:nvPr/>
            </p:nvSpPr>
            <p:spPr>
              <a:xfrm>
                <a:off x="1741251" y="1215957"/>
                <a:ext cx="3881336" cy="2393005"/>
              </a:xfrm>
              <a:custGeom>
                <a:avLst/>
                <a:gdLst>
                  <a:gd name="connsiteX0" fmla="*/ 0 w 3881336"/>
                  <a:gd name="connsiteY0" fmla="*/ 0 h 2393005"/>
                  <a:gd name="connsiteX1" fmla="*/ 29183 w 3881336"/>
                  <a:gd name="connsiteY1" fmla="*/ 19456 h 2393005"/>
                  <a:gd name="connsiteX2" fmla="*/ 38911 w 3881336"/>
                  <a:gd name="connsiteY2" fmla="*/ 48639 h 2393005"/>
                  <a:gd name="connsiteX3" fmla="*/ 87549 w 3881336"/>
                  <a:gd name="connsiteY3" fmla="*/ 116732 h 2393005"/>
                  <a:gd name="connsiteX4" fmla="*/ 126460 w 3881336"/>
                  <a:gd name="connsiteY4" fmla="*/ 155643 h 2393005"/>
                  <a:gd name="connsiteX5" fmla="*/ 145915 w 3881336"/>
                  <a:gd name="connsiteY5" fmla="*/ 184826 h 2393005"/>
                  <a:gd name="connsiteX6" fmla="*/ 175098 w 3881336"/>
                  <a:gd name="connsiteY6" fmla="*/ 204281 h 2393005"/>
                  <a:gd name="connsiteX7" fmla="*/ 223736 w 3881336"/>
                  <a:gd name="connsiteY7" fmla="*/ 252920 h 2393005"/>
                  <a:gd name="connsiteX8" fmla="*/ 243192 w 3881336"/>
                  <a:gd name="connsiteY8" fmla="*/ 272375 h 2393005"/>
                  <a:gd name="connsiteX9" fmla="*/ 272375 w 3881336"/>
                  <a:gd name="connsiteY9" fmla="*/ 291830 h 2393005"/>
                  <a:gd name="connsiteX10" fmla="*/ 311285 w 3881336"/>
                  <a:gd name="connsiteY10" fmla="*/ 340469 h 2393005"/>
                  <a:gd name="connsiteX11" fmla="*/ 369651 w 3881336"/>
                  <a:gd name="connsiteY11" fmla="*/ 389107 h 2393005"/>
                  <a:gd name="connsiteX12" fmla="*/ 398834 w 3881336"/>
                  <a:gd name="connsiteY12" fmla="*/ 398834 h 2393005"/>
                  <a:gd name="connsiteX13" fmla="*/ 428017 w 3881336"/>
                  <a:gd name="connsiteY13" fmla="*/ 418290 h 2393005"/>
                  <a:gd name="connsiteX14" fmla="*/ 486383 w 3881336"/>
                  <a:gd name="connsiteY14" fmla="*/ 476656 h 2393005"/>
                  <a:gd name="connsiteX15" fmla="*/ 544749 w 3881336"/>
                  <a:gd name="connsiteY15" fmla="*/ 525294 h 2393005"/>
                  <a:gd name="connsiteX16" fmla="*/ 573932 w 3881336"/>
                  <a:gd name="connsiteY16" fmla="*/ 544749 h 2393005"/>
                  <a:gd name="connsiteX17" fmla="*/ 603115 w 3881336"/>
                  <a:gd name="connsiteY17" fmla="*/ 573932 h 2393005"/>
                  <a:gd name="connsiteX18" fmla="*/ 661481 w 3881336"/>
                  <a:gd name="connsiteY18" fmla="*/ 612843 h 2393005"/>
                  <a:gd name="connsiteX19" fmla="*/ 690664 w 3881336"/>
                  <a:gd name="connsiteY19" fmla="*/ 632298 h 2393005"/>
                  <a:gd name="connsiteX20" fmla="*/ 729575 w 3881336"/>
                  <a:gd name="connsiteY20" fmla="*/ 651754 h 2393005"/>
                  <a:gd name="connsiteX21" fmla="*/ 778213 w 3881336"/>
                  <a:gd name="connsiteY21" fmla="*/ 690664 h 2393005"/>
                  <a:gd name="connsiteX22" fmla="*/ 826851 w 3881336"/>
                  <a:gd name="connsiteY22" fmla="*/ 710120 h 2393005"/>
                  <a:gd name="connsiteX23" fmla="*/ 924128 w 3881336"/>
                  <a:gd name="connsiteY23" fmla="*/ 758758 h 2393005"/>
                  <a:gd name="connsiteX24" fmla="*/ 972766 w 3881336"/>
                  <a:gd name="connsiteY24" fmla="*/ 778213 h 2393005"/>
                  <a:gd name="connsiteX25" fmla="*/ 1070043 w 3881336"/>
                  <a:gd name="connsiteY25" fmla="*/ 826852 h 2393005"/>
                  <a:gd name="connsiteX26" fmla="*/ 1099226 w 3881336"/>
                  <a:gd name="connsiteY26" fmla="*/ 846307 h 2393005"/>
                  <a:gd name="connsiteX27" fmla="*/ 1147864 w 3881336"/>
                  <a:gd name="connsiteY27" fmla="*/ 865762 h 2393005"/>
                  <a:gd name="connsiteX28" fmla="*/ 1177047 w 3881336"/>
                  <a:gd name="connsiteY28" fmla="*/ 885217 h 2393005"/>
                  <a:gd name="connsiteX29" fmla="*/ 1245140 w 3881336"/>
                  <a:gd name="connsiteY29" fmla="*/ 904673 h 2393005"/>
                  <a:gd name="connsiteX30" fmla="*/ 1274323 w 3881336"/>
                  <a:gd name="connsiteY30" fmla="*/ 914400 h 2393005"/>
                  <a:gd name="connsiteX31" fmla="*/ 1293779 w 3881336"/>
                  <a:gd name="connsiteY31" fmla="*/ 933856 h 2393005"/>
                  <a:gd name="connsiteX32" fmla="*/ 1352145 w 3881336"/>
                  <a:gd name="connsiteY32" fmla="*/ 972766 h 2393005"/>
                  <a:gd name="connsiteX33" fmla="*/ 1410511 w 3881336"/>
                  <a:gd name="connsiteY33" fmla="*/ 1031132 h 2393005"/>
                  <a:gd name="connsiteX34" fmla="*/ 1439694 w 3881336"/>
                  <a:gd name="connsiteY34" fmla="*/ 1070043 h 2393005"/>
                  <a:gd name="connsiteX35" fmla="*/ 1498060 w 3881336"/>
                  <a:gd name="connsiteY35" fmla="*/ 1128409 h 2393005"/>
                  <a:gd name="connsiteX36" fmla="*/ 1527243 w 3881336"/>
                  <a:gd name="connsiteY36" fmla="*/ 1157592 h 2393005"/>
                  <a:gd name="connsiteX37" fmla="*/ 1575881 w 3881336"/>
                  <a:gd name="connsiteY37" fmla="*/ 1206230 h 2393005"/>
                  <a:gd name="connsiteX38" fmla="*/ 1653702 w 3881336"/>
                  <a:gd name="connsiteY38" fmla="*/ 1293779 h 2393005"/>
                  <a:gd name="connsiteX39" fmla="*/ 1673158 w 3881336"/>
                  <a:gd name="connsiteY39" fmla="*/ 1313234 h 2393005"/>
                  <a:gd name="connsiteX40" fmla="*/ 1692613 w 3881336"/>
                  <a:gd name="connsiteY40" fmla="*/ 1332690 h 2393005"/>
                  <a:gd name="connsiteX41" fmla="*/ 1721796 w 3881336"/>
                  <a:gd name="connsiteY41" fmla="*/ 1352145 h 2393005"/>
                  <a:gd name="connsiteX42" fmla="*/ 1780162 w 3881336"/>
                  <a:gd name="connsiteY42" fmla="*/ 1410511 h 2393005"/>
                  <a:gd name="connsiteX43" fmla="*/ 1799617 w 3881336"/>
                  <a:gd name="connsiteY43" fmla="*/ 1449422 h 2393005"/>
                  <a:gd name="connsiteX44" fmla="*/ 1857983 w 3881336"/>
                  <a:gd name="connsiteY44" fmla="*/ 1507788 h 2393005"/>
                  <a:gd name="connsiteX45" fmla="*/ 1896894 w 3881336"/>
                  <a:gd name="connsiteY45" fmla="*/ 1566154 h 2393005"/>
                  <a:gd name="connsiteX46" fmla="*/ 1916349 w 3881336"/>
                  <a:gd name="connsiteY46" fmla="*/ 1595337 h 2393005"/>
                  <a:gd name="connsiteX47" fmla="*/ 1945532 w 3881336"/>
                  <a:gd name="connsiteY47" fmla="*/ 1634247 h 2393005"/>
                  <a:gd name="connsiteX48" fmla="*/ 1984443 w 3881336"/>
                  <a:gd name="connsiteY48" fmla="*/ 1731524 h 2393005"/>
                  <a:gd name="connsiteX49" fmla="*/ 2013626 w 3881336"/>
                  <a:gd name="connsiteY49" fmla="*/ 1789890 h 2393005"/>
                  <a:gd name="connsiteX50" fmla="*/ 2052536 w 3881336"/>
                  <a:gd name="connsiteY50" fmla="*/ 1877439 h 2393005"/>
                  <a:gd name="connsiteX51" fmla="*/ 2071992 w 3881336"/>
                  <a:gd name="connsiteY51" fmla="*/ 1896894 h 2393005"/>
                  <a:gd name="connsiteX52" fmla="*/ 2120630 w 3881336"/>
                  <a:gd name="connsiteY52" fmla="*/ 1955260 h 2393005"/>
                  <a:gd name="connsiteX53" fmla="*/ 2178996 w 3881336"/>
                  <a:gd name="connsiteY53" fmla="*/ 1994171 h 2393005"/>
                  <a:gd name="connsiteX54" fmla="*/ 2850204 w 3881336"/>
                  <a:gd name="connsiteY54" fmla="*/ 2013626 h 2393005"/>
                  <a:gd name="connsiteX55" fmla="*/ 2947481 w 3881336"/>
                  <a:gd name="connsiteY55" fmla="*/ 2052537 h 2393005"/>
                  <a:gd name="connsiteX56" fmla="*/ 3005847 w 3881336"/>
                  <a:gd name="connsiteY56" fmla="*/ 2081720 h 2393005"/>
                  <a:gd name="connsiteX57" fmla="*/ 3132306 w 3881336"/>
                  <a:gd name="connsiteY57" fmla="*/ 2101175 h 2393005"/>
                  <a:gd name="connsiteX58" fmla="*/ 3180945 w 3881336"/>
                  <a:gd name="connsiteY58" fmla="*/ 2130358 h 2393005"/>
                  <a:gd name="connsiteX59" fmla="*/ 3219855 w 3881336"/>
                  <a:gd name="connsiteY59" fmla="*/ 2159541 h 2393005"/>
                  <a:gd name="connsiteX60" fmla="*/ 3278221 w 3881336"/>
                  <a:gd name="connsiteY60" fmla="*/ 2178996 h 2393005"/>
                  <a:gd name="connsiteX61" fmla="*/ 3336587 w 3881336"/>
                  <a:gd name="connsiteY61" fmla="*/ 2198452 h 2393005"/>
                  <a:gd name="connsiteX62" fmla="*/ 3365770 w 3881336"/>
                  <a:gd name="connsiteY62" fmla="*/ 2208179 h 2393005"/>
                  <a:gd name="connsiteX63" fmla="*/ 3443592 w 3881336"/>
                  <a:gd name="connsiteY63" fmla="*/ 2227634 h 2393005"/>
                  <a:gd name="connsiteX64" fmla="*/ 3482502 w 3881336"/>
                  <a:gd name="connsiteY64" fmla="*/ 2237362 h 2393005"/>
                  <a:gd name="connsiteX65" fmla="*/ 3570051 w 3881336"/>
                  <a:gd name="connsiteY65" fmla="*/ 2286000 h 2393005"/>
                  <a:gd name="connsiteX66" fmla="*/ 3608962 w 3881336"/>
                  <a:gd name="connsiteY66" fmla="*/ 2295728 h 2393005"/>
                  <a:gd name="connsiteX67" fmla="*/ 3647872 w 3881336"/>
                  <a:gd name="connsiteY67" fmla="*/ 2315183 h 2393005"/>
                  <a:gd name="connsiteX68" fmla="*/ 3677055 w 3881336"/>
                  <a:gd name="connsiteY68" fmla="*/ 2334639 h 2393005"/>
                  <a:gd name="connsiteX69" fmla="*/ 3745149 w 3881336"/>
                  <a:gd name="connsiteY69" fmla="*/ 2344366 h 2393005"/>
                  <a:gd name="connsiteX70" fmla="*/ 3852153 w 3881336"/>
                  <a:gd name="connsiteY70" fmla="*/ 2383277 h 2393005"/>
                  <a:gd name="connsiteX71" fmla="*/ 3881336 w 3881336"/>
                  <a:gd name="connsiteY71" fmla="*/ 2393005 h 2393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3881336" h="2393005">
                    <a:moveTo>
                      <a:pt x="0" y="0"/>
                    </a:moveTo>
                    <a:cubicBezTo>
                      <a:pt x="9728" y="6485"/>
                      <a:pt x="21880" y="10327"/>
                      <a:pt x="29183" y="19456"/>
                    </a:cubicBezTo>
                    <a:cubicBezTo>
                      <a:pt x="35589" y="27463"/>
                      <a:pt x="34325" y="39468"/>
                      <a:pt x="38911" y="48639"/>
                    </a:cubicBezTo>
                    <a:cubicBezTo>
                      <a:pt x="44965" y="60747"/>
                      <a:pt x="82406" y="110854"/>
                      <a:pt x="87549" y="116732"/>
                    </a:cubicBezTo>
                    <a:cubicBezTo>
                      <a:pt x="99628" y="130536"/>
                      <a:pt x="116285" y="140381"/>
                      <a:pt x="126460" y="155643"/>
                    </a:cubicBezTo>
                    <a:cubicBezTo>
                      <a:pt x="132945" y="165371"/>
                      <a:pt x="137648" y="176559"/>
                      <a:pt x="145915" y="184826"/>
                    </a:cubicBezTo>
                    <a:cubicBezTo>
                      <a:pt x="154182" y="193093"/>
                      <a:pt x="166300" y="196582"/>
                      <a:pt x="175098" y="204281"/>
                    </a:cubicBezTo>
                    <a:cubicBezTo>
                      <a:pt x="192353" y="219380"/>
                      <a:pt x="207523" y="236707"/>
                      <a:pt x="223736" y="252920"/>
                    </a:cubicBezTo>
                    <a:cubicBezTo>
                      <a:pt x="230221" y="259405"/>
                      <a:pt x="235561" y="267288"/>
                      <a:pt x="243192" y="272375"/>
                    </a:cubicBezTo>
                    <a:cubicBezTo>
                      <a:pt x="252920" y="278860"/>
                      <a:pt x="263246" y="284527"/>
                      <a:pt x="272375" y="291830"/>
                    </a:cubicBezTo>
                    <a:cubicBezTo>
                      <a:pt x="300674" y="314469"/>
                      <a:pt x="286007" y="310135"/>
                      <a:pt x="311285" y="340469"/>
                    </a:cubicBezTo>
                    <a:cubicBezTo>
                      <a:pt x="326652" y="358909"/>
                      <a:pt x="347788" y="378176"/>
                      <a:pt x="369651" y="389107"/>
                    </a:cubicBezTo>
                    <a:cubicBezTo>
                      <a:pt x="378822" y="393693"/>
                      <a:pt x="389106" y="395592"/>
                      <a:pt x="398834" y="398834"/>
                    </a:cubicBezTo>
                    <a:cubicBezTo>
                      <a:pt x="408562" y="405319"/>
                      <a:pt x="419279" y="410523"/>
                      <a:pt x="428017" y="418290"/>
                    </a:cubicBezTo>
                    <a:cubicBezTo>
                      <a:pt x="448581" y="436569"/>
                      <a:pt x="463490" y="461394"/>
                      <a:pt x="486383" y="476656"/>
                    </a:cubicBezTo>
                    <a:cubicBezTo>
                      <a:pt x="558839" y="524959"/>
                      <a:pt x="469849" y="462878"/>
                      <a:pt x="544749" y="525294"/>
                    </a:cubicBezTo>
                    <a:cubicBezTo>
                      <a:pt x="553730" y="532778"/>
                      <a:pt x="564951" y="537265"/>
                      <a:pt x="573932" y="544749"/>
                    </a:cubicBezTo>
                    <a:cubicBezTo>
                      <a:pt x="584500" y="553556"/>
                      <a:pt x="592256" y="565486"/>
                      <a:pt x="603115" y="573932"/>
                    </a:cubicBezTo>
                    <a:cubicBezTo>
                      <a:pt x="621572" y="588287"/>
                      <a:pt x="642026" y="599873"/>
                      <a:pt x="661481" y="612843"/>
                    </a:cubicBezTo>
                    <a:cubicBezTo>
                      <a:pt x="671209" y="619328"/>
                      <a:pt x="680207" y="627069"/>
                      <a:pt x="690664" y="632298"/>
                    </a:cubicBezTo>
                    <a:cubicBezTo>
                      <a:pt x="703634" y="638783"/>
                      <a:pt x="717509" y="643710"/>
                      <a:pt x="729575" y="651754"/>
                    </a:cubicBezTo>
                    <a:cubicBezTo>
                      <a:pt x="746850" y="663271"/>
                      <a:pt x="760410" y="679982"/>
                      <a:pt x="778213" y="690664"/>
                    </a:cubicBezTo>
                    <a:cubicBezTo>
                      <a:pt x="793186" y="699648"/>
                      <a:pt x="811028" y="702736"/>
                      <a:pt x="826851" y="710120"/>
                    </a:cubicBezTo>
                    <a:cubicBezTo>
                      <a:pt x="859703" y="725451"/>
                      <a:pt x="890468" y="745294"/>
                      <a:pt x="924128" y="758758"/>
                    </a:cubicBezTo>
                    <a:cubicBezTo>
                      <a:pt x="940341" y="765243"/>
                      <a:pt x="956943" y="770829"/>
                      <a:pt x="972766" y="778213"/>
                    </a:cubicBezTo>
                    <a:cubicBezTo>
                      <a:pt x="1005618" y="793544"/>
                      <a:pt x="1039878" y="806743"/>
                      <a:pt x="1070043" y="826852"/>
                    </a:cubicBezTo>
                    <a:cubicBezTo>
                      <a:pt x="1079771" y="833337"/>
                      <a:pt x="1088769" y="841079"/>
                      <a:pt x="1099226" y="846307"/>
                    </a:cubicBezTo>
                    <a:cubicBezTo>
                      <a:pt x="1114844" y="854116"/>
                      <a:pt x="1132246" y="857953"/>
                      <a:pt x="1147864" y="865762"/>
                    </a:cubicBezTo>
                    <a:cubicBezTo>
                      <a:pt x="1158321" y="870990"/>
                      <a:pt x="1166192" y="880875"/>
                      <a:pt x="1177047" y="885217"/>
                    </a:cubicBezTo>
                    <a:cubicBezTo>
                      <a:pt x="1198965" y="893984"/>
                      <a:pt x="1222530" y="897890"/>
                      <a:pt x="1245140" y="904673"/>
                    </a:cubicBezTo>
                    <a:cubicBezTo>
                      <a:pt x="1254961" y="907619"/>
                      <a:pt x="1264595" y="911158"/>
                      <a:pt x="1274323" y="914400"/>
                    </a:cubicBezTo>
                    <a:cubicBezTo>
                      <a:pt x="1280808" y="920885"/>
                      <a:pt x="1286442" y="928353"/>
                      <a:pt x="1293779" y="933856"/>
                    </a:cubicBezTo>
                    <a:cubicBezTo>
                      <a:pt x="1312485" y="947885"/>
                      <a:pt x="1352145" y="972766"/>
                      <a:pt x="1352145" y="972766"/>
                    </a:cubicBezTo>
                    <a:cubicBezTo>
                      <a:pt x="1397994" y="1041541"/>
                      <a:pt x="1338116" y="958737"/>
                      <a:pt x="1410511" y="1031132"/>
                    </a:cubicBezTo>
                    <a:cubicBezTo>
                      <a:pt x="1421975" y="1042596"/>
                      <a:pt x="1428848" y="1057992"/>
                      <a:pt x="1439694" y="1070043"/>
                    </a:cubicBezTo>
                    <a:cubicBezTo>
                      <a:pt x="1458100" y="1090494"/>
                      <a:pt x="1478605" y="1108954"/>
                      <a:pt x="1498060" y="1128409"/>
                    </a:cubicBezTo>
                    <a:cubicBezTo>
                      <a:pt x="1507788" y="1138137"/>
                      <a:pt x="1519612" y="1146145"/>
                      <a:pt x="1527243" y="1157592"/>
                    </a:cubicBezTo>
                    <a:cubicBezTo>
                      <a:pt x="1553183" y="1196503"/>
                      <a:pt x="1536970" y="1180290"/>
                      <a:pt x="1575881" y="1206230"/>
                    </a:cubicBezTo>
                    <a:cubicBezTo>
                      <a:pt x="1610597" y="1258305"/>
                      <a:pt x="1587071" y="1227149"/>
                      <a:pt x="1653702" y="1293779"/>
                    </a:cubicBezTo>
                    <a:lnTo>
                      <a:pt x="1673158" y="1313234"/>
                    </a:lnTo>
                    <a:cubicBezTo>
                      <a:pt x="1679643" y="1319719"/>
                      <a:pt x="1684982" y="1327603"/>
                      <a:pt x="1692613" y="1332690"/>
                    </a:cubicBezTo>
                    <a:lnTo>
                      <a:pt x="1721796" y="1352145"/>
                    </a:lnTo>
                    <a:cubicBezTo>
                      <a:pt x="1793747" y="1460073"/>
                      <a:pt x="1671570" y="1283820"/>
                      <a:pt x="1780162" y="1410511"/>
                    </a:cubicBezTo>
                    <a:cubicBezTo>
                      <a:pt x="1789599" y="1421521"/>
                      <a:pt x="1790558" y="1438098"/>
                      <a:pt x="1799617" y="1449422"/>
                    </a:cubicBezTo>
                    <a:cubicBezTo>
                      <a:pt x="1816805" y="1470907"/>
                      <a:pt x="1842721" y="1484895"/>
                      <a:pt x="1857983" y="1507788"/>
                    </a:cubicBezTo>
                    <a:lnTo>
                      <a:pt x="1896894" y="1566154"/>
                    </a:lnTo>
                    <a:cubicBezTo>
                      <a:pt x="1903379" y="1575882"/>
                      <a:pt x="1909334" y="1585984"/>
                      <a:pt x="1916349" y="1595337"/>
                    </a:cubicBezTo>
                    <a:lnTo>
                      <a:pt x="1945532" y="1634247"/>
                    </a:lnTo>
                    <a:cubicBezTo>
                      <a:pt x="1989818" y="1767106"/>
                      <a:pt x="1941500" y="1631323"/>
                      <a:pt x="1984443" y="1731524"/>
                    </a:cubicBezTo>
                    <a:cubicBezTo>
                      <a:pt x="2008608" y="1787910"/>
                      <a:pt x="1976235" y="1733805"/>
                      <a:pt x="2013626" y="1789890"/>
                    </a:cubicBezTo>
                    <a:cubicBezTo>
                      <a:pt x="2029051" y="1836166"/>
                      <a:pt x="2026110" y="1844408"/>
                      <a:pt x="2052536" y="1877439"/>
                    </a:cubicBezTo>
                    <a:cubicBezTo>
                      <a:pt x="2058265" y="1884601"/>
                      <a:pt x="2066263" y="1889732"/>
                      <a:pt x="2071992" y="1896894"/>
                    </a:cubicBezTo>
                    <a:cubicBezTo>
                      <a:pt x="2098443" y="1929958"/>
                      <a:pt x="2083927" y="1926713"/>
                      <a:pt x="2120630" y="1955260"/>
                    </a:cubicBezTo>
                    <a:cubicBezTo>
                      <a:pt x="2139087" y="1969615"/>
                      <a:pt x="2155932" y="1990327"/>
                      <a:pt x="2178996" y="1994171"/>
                    </a:cubicBezTo>
                    <a:cubicBezTo>
                      <a:pt x="2438889" y="2037484"/>
                      <a:pt x="2217641" y="2003585"/>
                      <a:pt x="2850204" y="2013626"/>
                    </a:cubicBezTo>
                    <a:cubicBezTo>
                      <a:pt x="2958464" y="2067755"/>
                      <a:pt x="2803224" y="1992429"/>
                      <a:pt x="2947481" y="2052537"/>
                    </a:cubicBezTo>
                    <a:cubicBezTo>
                      <a:pt x="2967559" y="2060903"/>
                      <a:pt x="2985651" y="2073642"/>
                      <a:pt x="3005847" y="2081720"/>
                    </a:cubicBezTo>
                    <a:cubicBezTo>
                      <a:pt x="3038245" y="2094679"/>
                      <a:pt x="3108335" y="2098511"/>
                      <a:pt x="3132306" y="2101175"/>
                    </a:cubicBezTo>
                    <a:cubicBezTo>
                      <a:pt x="3177840" y="2146707"/>
                      <a:pt x="3122012" y="2096681"/>
                      <a:pt x="3180945" y="2130358"/>
                    </a:cubicBezTo>
                    <a:cubicBezTo>
                      <a:pt x="3195021" y="2138402"/>
                      <a:pt x="3205354" y="2152291"/>
                      <a:pt x="3219855" y="2159541"/>
                    </a:cubicBezTo>
                    <a:cubicBezTo>
                      <a:pt x="3238198" y="2168712"/>
                      <a:pt x="3258766" y="2172511"/>
                      <a:pt x="3278221" y="2178996"/>
                    </a:cubicBezTo>
                    <a:lnTo>
                      <a:pt x="3336587" y="2198452"/>
                    </a:lnTo>
                    <a:cubicBezTo>
                      <a:pt x="3346315" y="2201694"/>
                      <a:pt x="3355822" y="2205692"/>
                      <a:pt x="3365770" y="2208179"/>
                    </a:cubicBezTo>
                    <a:lnTo>
                      <a:pt x="3443592" y="2227634"/>
                    </a:lnTo>
                    <a:lnTo>
                      <a:pt x="3482502" y="2237362"/>
                    </a:lnTo>
                    <a:cubicBezTo>
                      <a:pt x="3534764" y="2272203"/>
                      <a:pt x="3525104" y="2273158"/>
                      <a:pt x="3570051" y="2286000"/>
                    </a:cubicBezTo>
                    <a:cubicBezTo>
                      <a:pt x="3582906" y="2289673"/>
                      <a:pt x="3596444" y="2291034"/>
                      <a:pt x="3608962" y="2295728"/>
                    </a:cubicBezTo>
                    <a:cubicBezTo>
                      <a:pt x="3622540" y="2300820"/>
                      <a:pt x="3635282" y="2307988"/>
                      <a:pt x="3647872" y="2315183"/>
                    </a:cubicBezTo>
                    <a:cubicBezTo>
                      <a:pt x="3658023" y="2320984"/>
                      <a:pt x="3665857" y="2331280"/>
                      <a:pt x="3677055" y="2334639"/>
                    </a:cubicBezTo>
                    <a:cubicBezTo>
                      <a:pt x="3699016" y="2341227"/>
                      <a:pt x="3722451" y="2341124"/>
                      <a:pt x="3745149" y="2344366"/>
                    </a:cubicBezTo>
                    <a:cubicBezTo>
                      <a:pt x="3812833" y="2371441"/>
                      <a:pt x="3777215" y="2358298"/>
                      <a:pt x="3852153" y="2383277"/>
                    </a:cubicBezTo>
                    <a:lnTo>
                      <a:pt x="3881336" y="2393005"/>
                    </a:lnTo>
                  </a:path>
                </a:pathLst>
              </a:cu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1753858" y="1235413"/>
                <a:ext cx="4102193" cy="2108219"/>
              </a:xfrm>
              <a:custGeom>
                <a:avLst/>
                <a:gdLst>
                  <a:gd name="connsiteX0" fmla="*/ 16576 w 4102193"/>
                  <a:gd name="connsiteY0" fmla="*/ 0 h 2108219"/>
                  <a:gd name="connsiteX1" fmla="*/ 26304 w 4102193"/>
                  <a:gd name="connsiteY1" fmla="*/ 58366 h 2108219"/>
                  <a:gd name="connsiteX2" fmla="*/ 45759 w 4102193"/>
                  <a:gd name="connsiteY2" fmla="*/ 116732 h 2108219"/>
                  <a:gd name="connsiteX3" fmla="*/ 55487 w 4102193"/>
                  <a:gd name="connsiteY3" fmla="*/ 145915 h 2108219"/>
                  <a:gd name="connsiteX4" fmla="*/ 65214 w 4102193"/>
                  <a:gd name="connsiteY4" fmla="*/ 175098 h 2108219"/>
                  <a:gd name="connsiteX5" fmla="*/ 84670 w 4102193"/>
                  <a:gd name="connsiteY5" fmla="*/ 204281 h 2108219"/>
                  <a:gd name="connsiteX6" fmla="*/ 133308 w 4102193"/>
                  <a:gd name="connsiteY6" fmla="*/ 291830 h 2108219"/>
                  <a:gd name="connsiteX7" fmla="*/ 172219 w 4102193"/>
                  <a:gd name="connsiteY7" fmla="*/ 350196 h 2108219"/>
                  <a:gd name="connsiteX8" fmla="*/ 201402 w 4102193"/>
                  <a:gd name="connsiteY8" fmla="*/ 369651 h 2108219"/>
                  <a:gd name="connsiteX9" fmla="*/ 250040 w 4102193"/>
                  <a:gd name="connsiteY9" fmla="*/ 428017 h 2108219"/>
                  <a:gd name="connsiteX10" fmla="*/ 269495 w 4102193"/>
                  <a:gd name="connsiteY10" fmla="*/ 457200 h 2108219"/>
                  <a:gd name="connsiteX11" fmla="*/ 288951 w 4102193"/>
                  <a:gd name="connsiteY11" fmla="*/ 476655 h 2108219"/>
                  <a:gd name="connsiteX12" fmla="*/ 327861 w 4102193"/>
                  <a:gd name="connsiteY12" fmla="*/ 535021 h 2108219"/>
                  <a:gd name="connsiteX13" fmla="*/ 395955 w 4102193"/>
                  <a:gd name="connsiteY13" fmla="*/ 593387 h 2108219"/>
                  <a:gd name="connsiteX14" fmla="*/ 415410 w 4102193"/>
                  <a:gd name="connsiteY14" fmla="*/ 622570 h 2108219"/>
                  <a:gd name="connsiteX15" fmla="*/ 444593 w 4102193"/>
                  <a:gd name="connsiteY15" fmla="*/ 642025 h 2108219"/>
                  <a:gd name="connsiteX16" fmla="*/ 464048 w 4102193"/>
                  <a:gd name="connsiteY16" fmla="*/ 661481 h 2108219"/>
                  <a:gd name="connsiteX17" fmla="*/ 493231 w 4102193"/>
                  <a:gd name="connsiteY17" fmla="*/ 680936 h 2108219"/>
                  <a:gd name="connsiteX18" fmla="*/ 512687 w 4102193"/>
                  <a:gd name="connsiteY18" fmla="*/ 700391 h 2108219"/>
                  <a:gd name="connsiteX19" fmla="*/ 551597 w 4102193"/>
                  <a:gd name="connsiteY19" fmla="*/ 719847 h 2108219"/>
                  <a:gd name="connsiteX20" fmla="*/ 571053 w 4102193"/>
                  <a:gd name="connsiteY20" fmla="*/ 739302 h 2108219"/>
                  <a:gd name="connsiteX21" fmla="*/ 600236 w 4102193"/>
                  <a:gd name="connsiteY21" fmla="*/ 749030 h 2108219"/>
                  <a:gd name="connsiteX22" fmla="*/ 658602 w 4102193"/>
                  <a:gd name="connsiteY22" fmla="*/ 797668 h 2108219"/>
                  <a:gd name="connsiteX23" fmla="*/ 726695 w 4102193"/>
                  <a:gd name="connsiteY23" fmla="*/ 817123 h 2108219"/>
                  <a:gd name="connsiteX24" fmla="*/ 775333 w 4102193"/>
                  <a:gd name="connsiteY24" fmla="*/ 856034 h 2108219"/>
                  <a:gd name="connsiteX25" fmla="*/ 814244 w 4102193"/>
                  <a:gd name="connsiteY25" fmla="*/ 885217 h 2108219"/>
                  <a:gd name="connsiteX26" fmla="*/ 862882 w 4102193"/>
                  <a:gd name="connsiteY26" fmla="*/ 904672 h 2108219"/>
                  <a:gd name="connsiteX27" fmla="*/ 930976 w 4102193"/>
                  <a:gd name="connsiteY27" fmla="*/ 933855 h 2108219"/>
                  <a:gd name="connsiteX28" fmla="*/ 1018525 w 4102193"/>
                  <a:gd name="connsiteY28" fmla="*/ 972766 h 2108219"/>
                  <a:gd name="connsiteX29" fmla="*/ 1047708 w 4102193"/>
                  <a:gd name="connsiteY29" fmla="*/ 982493 h 2108219"/>
                  <a:gd name="connsiteX30" fmla="*/ 1076891 w 4102193"/>
                  <a:gd name="connsiteY30" fmla="*/ 1001949 h 2108219"/>
                  <a:gd name="connsiteX31" fmla="*/ 1144985 w 4102193"/>
                  <a:gd name="connsiteY31" fmla="*/ 1021404 h 2108219"/>
                  <a:gd name="connsiteX32" fmla="*/ 1164440 w 4102193"/>
                  <a:gd name="connsiteY32" fmla="*/ 1050587 h 2108219"/>
                  <a:gd name="connsiteX33" fmla="*/ 1193623 w 4102193"/>
                  <a:gd name="connsiteY33" fmla="*/ 1060315 h 2108219"/>
                  <a:gd name="connsiteX34" fmla="*/ 1271444 w 4102193"/>
                  <a:gd name="connsiteY34" fmla="*/ 1099225 h 2108219"/>
                  <a:gd name="connsiteX35" fmla="*/ 1300627 w 4102193"/>
                  <a:gd name="connsiteY35" fmla="*/ 1108953 h 2108219"/>
                  <a:gd name="connsiteX36" fmla="*/ 1368721 w 4102193"/>
                  <a:gd name="connsiteY36" fmla="*/ 1138136 h 2108219"/>
                  <a:gd name="connsiteX37" fmla="*/ 1456270 w 4102193"/>
                  <a:gd name="connsiteY37" fmla="*/ 1186774 h 2108219"/>
                  <a:gd name="connsiteX38" fmla="*/ 1485453 w 4102193"/>
                  <a:gd name="connsiteY38" fmla="*/ 1206230 h 2108219"/>
                  <a:gd name="connsiteX39" fmla="*/ 1582729 w 4102193"/>
                  <a:gd name="connsiteY39" fmla="*/ 1235413 h 2108219"/>
                  <a:gd name="connsiteX40" fmla="*/ 1611912 w 4102193"/>
                  <a:gd name="connsiteY40" fmla="*/ 1254868 h 2108219"/>
                  <a:gd name="connsiteX41" fmla="*/ 1650823 w 4102193"/>
                  <a:gd name="connsiteY41" fmla="*/ 1264596 h 2108219"/>
                  <a:gd name="connsiteX42" fmla="*/ 1680006 w 4102193"/>
                  <a:gd name="connsiteY42" fmla="*/ 1274323 h 2108219"/>
                  <a:gd name="connsiteX43" fmla="*/ 1718916 w 4102193"/>
                  <a:gd name="connsiteY43" fmla="*/ 1293778 h 2108219"/>
                  <a:gd name="connsiteX44" fmla="*/ 1757827 w 4102193"/>
                  <a:gd name="connsiteY44" fmla="*/ 1303506 h 2108219"/>
                  <a:gd name="connsiteX45" fmla="*/ 1816193 w 4102193"/>
                  <a:gd name="connsiteY45" fmla="*/ 1322961 h 2108219"/>
                  <a:gd name="connsiteX46" fmla="*/ 1864831 w 4102193"/>
                  <a:gd name="connsiteY46" fmla="*/ 1332689 h 2108219"/>
                  <a:gd name="connsiteX47" fmla="*/ 1923197 w 4102193"/>
                  <a:gd name="connsiteY47" fmla="*/ 1361872 h 2108219"/>
                  <a:gd name="connsiteX48" fmla="*/ 1962108 w 4102193"/>
                  <a:gd name="connsiteY48" fmla="*/ 1371600 h 2108219"/>
                  <a:gd name="connsiteX49" fmla="*/ 2010746 w 4102193"/>
                  <a:gd name="connsiteY49" fmla="*/ 1400783 h 2108219"/>
                  <a:gd name="connsiteX50" fmla="*/ 2069112 w 4102193"/>
                  <a:gd name="connsiteY50" fmla="*/ 1420238 h 2108219"/>
                  <a:gd name="connsiteX51" fmla="*/ 2098295 w 4102193"/>
                  <a:gd name="connsiteY51" fmla="*/ 1439693 h 2108219"/>
                  <a:gd name="connsiteX52" fmla="*/ 2146933 w 4102193"/>
                  <a:gd name="connsiteY52" fmla="*/ 1449421 h 2108219"/>
                  <a:gd name="connsiteX53" fmla="*/ 2176116 w 4102193"/>
                  <a:gd name="connsiteY53" fmla="*/ 1459149 h 2108219"/>
                  <a:gd name="connsiteX54" fmla="*/ 2224755 w 4102193"/>
                  <a:gd name="connsiteY54" fmla="*/ 1498059 h 2108219"/>
                  <a:gd name="connsiteX55" fmla="*/ 2244210 w 4102193"/>
                  <a:gd name="connsiteY55" fmla="*/ 1517515 h 2108219"/>
                  <a:gd name="connsiteX56" fmla="*/ 2322031 w 4102193"/>
                  <a:gd name="connsiteY56" fmla="*/ 1566153 h 2108219"/>
                  <a:gd name="connsiteX57" fmla="*/ 2390125 w 4102193"/>
                  <a:gd name="connsiteY57" fmla="*/ 1614791 h 2108219"/>
                  <a:gd name="connsiteX58" fmla="*/ 2429036 w 4102193"/>
                  <a:gd name="connsiteY58" fmla="*/ 1643974 h 2108219"/>
                  <a:gd name="connsiteX59" fmla="*/ 2477674 w 4102193"/>
                  <a:gd name="connsiteY59" fmla="*/ 1653702 h 2108219"/>
                  <a:gd name="connsiteX60" fmla="*/ 2584678 w 4102193"/>
                  <a:gd name="connsiteY60" fmla="*/ 1712068 h 2108219"/>
                  <a:gd name="connsiteX61" fmla="*/ 2623589 w 4102193"/>
                  <a:gd name="connsiteY61" fmla="*/ 1731523 h 2108219"/>
                  <a:gd name="connsiteX62" fmla="*/ 2652772 w 4102193"/>
                  <a:gd name="connsiteY62" fmla="*/ 1750978 h 2108219"/>
                  <a:gd name="connsiteX63" fmla="*/ 2720865 w 4102193"/>
                  <a:gd name="connsiteY63" fmla="*/ 1780161 h 2108219"/>
                  <a:gd name="connsiteX64" fmla="*/ 2788959 w 4102193"/>
                  <a:gd name="connsiteY64" fmla="*/ 1819072 h 2108219"/>
                  <a:gd name="connsiteX65" fmla="*/ 2876508 w 4102193"/>
                  <a:gd name="connsiteY65" fmla="*/ 1857983 h 2108219"/>
                  <a:gd name="connsiteX66" fmla="*/ 2973785 w 4102193"/>
                  <a:gd name="connsiteY66" fmla="*/ 1887166 h 2108219"/>
                  <a:gd name="connsiteX67" fmla="*/ 3012695 w 4102193"/>
                  <a:gd name="connsiteY67" fmla="*/ 1896893 h 2108219"/>
                  <a:gd name="connsiteX68" fmla="*/ 3090516 w 4102193"/>
                  <a:gd name="connsiteY68" fmla="*/ 1906621 h 2108219"/>
                  <a:gd name="connsiteX69" fmla="*/ 3187793 w 4102193"/>
                  <a:gd name="connsiteY69" fmla="*/ 1926076 h 2108219"/>
                  <a:gd name="connsiteX70" fmla="*/ 3265614 w 4102193"/>
                  <a:gd name="connsiteY70" fmla="*/ 1945532 h 2108219"/>
                  <a:gd name="connsiteX71" fmla="*/ 3372619 w 4102193"/>
                  <a:gd name="connsiteY71" fmla="*/ 1974715 h 2108219"/>
                  <a:gd name="connsiteX72" fmla="*/ 3421257 w 4102193"/>
                  <a:gd name="connsiteY72" fmla="*/ 1984442 h 2108219"/>
                  <a:gd name="connsiteX73" fmla="*/ 3450440 w 4102193"/>
                  <a:gd name="connsiteY73" fmla="*/ 1994170 h 2108219"/>
                  <a:gd name="connsiteX74" fmla="*/ 3508806 w 4102193"/>
                  <a:gd name="connsiteY74" fmla="*/ 2003898 h 2108219"/>
                  <a:gd name="connsiteX75" fmla="*/ 3557444 w 4102193"/>
                  <a:gd name="connsiteY75" fmla="*/ 2013625 h 2108219"/>
                  <a:gd name="connsiteX76" fmla="*/ 3596355 w 4102193"/>
                  <a:gd name="connsiteY76" fmla="*/ 2023353 h 2108219"/>
                  <a:gd name="connsiteX77" fmla="*/ 3732542 w 4102193"/>
                  <a:gd name="connsiteY77" fmla="*/ 2033081 h 2108219"/>
                  <a:gd name="connsiteX78" fmla="*/ 4102193 w 4102193"/>
                  <a:gd name="connsiteY78" fmla="*/ 2013625 h 210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4102193" h="2108219">
                    <a:moveTo>
                      <a:pt x="16576" y="0"/>
                    </a:moveTo>
                    <a:cubicBezTo>
                      <a:pt x="0" y="49726"/>
                      <a:pt x="4752" y="9875"/>
                      <a:pt x="26304" y="58366"/>
                    </a:cubicBezTo>
                    <a:cubicBezTo>
                      <a:pt x="34633" y="77106"/>
                      <a:pt x="39274" y="97277"/>
                      <a:pt x="45759" y="116732"/>
                    </a:cubicBezTo>
                    <a:lnTo>
                      <a:pt x="55487" y="145915"/>
                    </a:lnTo>
                    <a:cubicBezTo>
                      <a:pt x="58729" y="155643"/>
                      <a:pt x="59526" y="166566"/>
                      <a:pt x="65214" y="175098"/>
                    </a:cubicBezTo>
                    <a:lnTo>
                      <a:pt x="84670" y="204281"/>
                    </a:lnTo>
                    <a:cubicBezTo>
                      <a:pt x="101791" y="255647"/>
                      <a:pt x="88709" y="224931"/>
                      <a:pt x="133308" y="291830"/>
                    </a:cubicBezTo>
                    <a:lnTo>
                      <a:pt x="172219" y="350196"/>
                    </a:lnTo>
                    <a:lnTo>
                      <a:pt x="201402" y="369651"/>
                    </a:lnTo>
                    <a:cubicBezTo>
                      <a:pt x="249705" y="442107"/>
                      <a:pt x="187624" y="353117"/>
                      <a:pt x="250040" y="428017"/>
                    </a:cubicBezTo>
                    <a:cubicBezTo>
                      <a:pt x="257524" y="436998"/>
                      <a:pt x="262192" y="448071"/>
                      <a:pt x="269495" y="457200"/>
                    </a:cubicBezTo>
                    <a:cubicBezTo>
                      <a:pt x="275224" y="464362"/>
                      <a:pt x="283448" y="469318"/>
                      <a:pt x="288951" y="476655"/>
                    </a:cubicBezTo>
                    <a:cubicBezTo>
                      <a:pt x="302980" y="495361"/>
                      <a:pt x="308406" y="522051"/>
                      <a:pt x="327861" y="535021"/>
                    </a:cubicBezTo>
                    <a:cubicBezTo>
                      <a:pt x="354264" y="552623"/>
                      <a:pt x="377084" y="565080"/>
                      <a:pt x="395955" y="593387"/>
                    </a:cubicBezTo>
                    <a:cubicBezTo>
                      <a:pt x="402440" y="603115"/>
                      <a:pt x="407143" y="614303"/>
                      <a:pt x="415410" y="622570"/>
                    </a:cubicBezTo>
                    <a:cubicBezTo>
                      <a:pt x="423677" y="630837"/>
                      <a:pt x="435464" y="634722"/>
                      <a:pt x="444593" y="642025"/>
                    </a:cubicBezTo>
                    <a:cubicBezTo>
                      <a:pt x="451755" y="647754"/>
                      <a:pt x="456886" y="655752"/>
                      <a:pt x="464048" y="661481"/>
                    </a:cubicBezTo>
                    <a:cubicBezTo>
                      <a:pt x="473177" y="668784"/>
                      <a:pt x="484102" y="673633"/>
                      <a:pt x="493231" y="680936"/>
                    </a:cubicBezTo>
                    <a:cubicBezTo>
                      <a:pt x="500393" y="686665"/>
                      <a:pt x="505056" y="695304"/>
                      <a:pt x="512687" y="700391"/>
                    </a:cubicBezTo>
                    <a:cubicBezTo>
                      <a:pt x="524753" y="708435"/>
                      <a:pt x="539531" y="711803"/>
                      <a:pt x="551597" y="719847"/>
                    </a:cubicBezTo>
                    <a:cubicBezTo>
                      <a:pt x="559228" y="724934"/>
                      <a:pt x="563189" y="734583"/>
                      <a:pt x="571053" y="739302"/>
                    </a:cubicBezTo>
                    <a:cubicBezTo>
                      <a:pt x="579846" y="744578"/>
                      <a:pt x="591065" y="744444"/>
                      <a:pt x="600236" y="749030"/>
                    </a:cubicBezTo>
                    <a:cubicBezTo>
                      <a:pt x="663889" y="780857"/>
                      <a:pt x="594060" y="754640"/>
                      <a:pt x="658602" y="797668"/>
                    </a:cubicBezTo>
                    <a:cubicBezTo>
                      <a:pt x="666977" y="803252"/>
                      <a:pt x="721503" y="815825"/>
                      <a:pt x="726695" y="817123"/>
                    </a:cubicBezTo>
                    <a:cubicBezTo>
                      <a:pt x="759229" y="849656"/>
                      <a:pt x="732387" y="825357"/>
                      <a:pt x="775333" y="856034"/>
                    </a:cubicBezTo>
                    <a:cubicBezTo>
                      <a:pt x="788526" y="865458"/>
                      <a:pt x="800071" y="877343"/>
                      <a:pt x="814244" y="885217"/>
                    </a:cubicBezTo>
                    <a:cubicBezTo>
                      <a:pt x="829508" y="893697"/>
                      <a:pt x="847264" y="896863"/>
                      <a:pt x="862882" y="904672"/>
                    </a:cubicBezTo>
                    <a:cubicBezTo>
                      <a:pt x="930061" y="938261"/>
                      <a:pt x="849993" y="913609"/>
                      <a:pt x="930976" y="933855"/>
                    </a:cubicBezTo>
                    <a:cubicBezTo>
                      <a:pt x="977221" y="964685"/>
                      <a:pt x="949070" y="949614"/>
                      <a:pt x="1018525" y="972766"/>
                    </a:cubicBezTo>
                    <a:lnTo>
                      <a:pt x="1047708" y="982493"/>
                    </a:lnTo>
                    <a:cubicBezTo>
                      <a:pt x="1057436" y="988978"/>
                      <a:pt x="1066434" y="996720"/>
                      <a:pt x="1076891" y="1001949"/>
                    </a:cubicBezTo>
                    <a:cubicBezTo>
                      <a:pt x="1090842" y="1008924"/>
                      <a:pt x="1132524" y="1018289"/>
                      <a:pt x="1144985" y="1021404"/>
                    </a:cubicBezTo>
                    <a:cubicBezTo>
                      <a:pt x="1151470" y="1031132"/>
                      <a:pt x="1155311" y="1043284"/>
                      <a:pt x="1164440" y="1050587"/>
                    </a:cubicBezTo>
                    <a:cubicBezTo>
                      <a:pt x="1172447" y="1056993"/>
                      <a:pt x="1184288" y="1056072"/>
                      <a:pt x="1193623" y="1060315"/>
                    </a:cubicBezTo>
                    <a:cubicBezTo>
                      <a:pt x="1220026" y="1072316"/>
                      <a:pt x="1243930" y="1090053"/>
                      <a:pt x="1271444" y="1099225"/>
                    </a:cubicBezTo>
                    <a:cubicBezTo>
                      <a:pt x="1281172" y="1102468"/>
                      <a:pt x="1291456" y="1104367"/>
                      <a:pt x="1300627" y="1108953"/>
                    </a:cubicBezTo>
                    <a:cubicBezTo>
                      <a:pt x="1367804" y="1142542"/>
                      <a:pt x="1287740" y="1117890"/>
                      <a:pt x="1368721" y="1138136"/>
                    </a:cubicBezTo>
                    <a:cubicBezTo>
                      <a:pt x="1435619" y="1182735"/>
                      <a:pt x="1404904" y="1169653"/>
                      <a:pt x="1456270" y="1186774"/>
                    </a:cubicBezTo>
                    <a:cubicBezTo>
                      <a:pt x="1465998" y="1193259"/>
                      <a:pt x="1474996" y="1201001"/>
                      <a:pt x="1485453" y="1206230"/>
                    </a:cubicBezTo>
                    <a:cubicBezTo>
                      <a:pt x="1528110" y="1227559"/>
                      <a:pt x="1537167" y="1226300"/>
                      <a:pt x="1582729" y="1235413"/>
                    </a:cubicBezTo>
                    <a:cubicBezTo>
                      <a:pt x="1592457" y="1241898"/>
                      <a:pt x="1601166" y="1250263"/>
                      <a:pt x="1611912" y="1254868"/>
                    </a:cubicBezTo>
                    <a:cubicBezTo>
                      <a:pt x="1624201" y="1260134"/>
                      <a:pt x="1637968" y="1260923"/>
                      <a:pt x="1650823" y="1264596"/>
                    </a:cubicBezTo>
                    <a:cubicBezTo>
                      <a:pt x="1660682" y="1267413"/>
                      <a:pt x="1670581" y="1270284"/>
                      <a:pt x="1680006" y="1274323"/>
                    </a:cubicBezTo>
                    <a:cubicBezTo>
                      <a:pt x="1693334" y="1280035"/>
                      <a:pt x="1705338" y="1288686"/>
                      <a:pt x="1718916" y="1293778"/>
                    </a:cubicBezTo>
                    <a:cubicBezTo>
                      <a:pt x="1731434" y="1298472"/>
                      <a:pt x="1745021" y="1299664"/>
                      <a:pt x="1757827" y="1303506"/>
                    </a:cubicBezTo>
                    <a:cubicBezTo>
                      <a:pt x="1777470" y="1309399"/>
                      <a:pt x="1796084" y="1318939"/>
                      <a:pt x="1816193" y="1322961"/>
                    </a:cubicBezTo>
                    <a:cubicBezTo>
                      <a:pt x="1832406" y="1326204"/>
                      <a:pt x="1848791" y="1328679"/>
                      <a:pt x="1864831" y="1332689"/>
                    </a:cubicBezTo>
                    <a:cubicBezTo>
                      <a:pt x="1930415" y="1349086"/>
                      <a:pt x="1856625" y="1333341"/>
                      <a:pt x="1923197" y="1361872"/>
                    </a:cubicBezTo>
                    <a:cubicBezTo>
                      <a:pt x="1935486" y="1367138"/>
                      <a:pt x="1949138" y="1368357"/>
                      <a:pt x="1962108" y="1371600"/>
                    </a:cubicBezTo>
                    <a:cubicBezTo>
                      <a:pt x="1978321" y="1381328"/>
                      <a:pt x="1993534" y="1392959"/>
                      <a:pt x="2010746" y="1400783"/>
                    </a:cubicBezTo>
                    <a:cubicBezTo>
                      <a:pt x="2029416" y="1409269"/>
                      <a:pt x="2052048" y="1408863"/>
                      <a:pt x="2069112" y="1420238"/>
                    </a:cubicBezTo>
                    <a:cubicBezTo>
                      <a:pt x="2078840" y="1426723"/>
                      <a:pt x="2087348" y="1435588"/>
                      <a:pt x="2098295" y="1439693"/>
                    </a:cubicBezTo>
                    <a:cubicBezTo>
                      <a:pt x="2113776" y="1445498"/>
                      <a:pt x="2130893" y="1445411"/>
                      <a:pt x="2146933" y="1449421"/>
                    </a:cubicBezTo>
                    <a:cubicBezTo>
                      <a:pt x="2156881" y="1451908"/>
                      <a:pt x="2166388" y="1455906"/>
                      <a:pt x="2176116" y="1459149"/>
                    </a:cubicBezTo>
                    <a:cubicBezTo>
                      <a:pt x="2223102" y="1506132"/>
                      <a:pt x="2163386" y="1448963"/>
                      <a:pt x="2224755" y="1498059"/>
                    </a:cubicBezTo>
                    <a:cubicBezTo>
                      <a:pt x="2231917" y="1503788"/>
                      <a:pt x="2236697" y="1512255"/>
                      <a:pt x="2244210" y="1517515"/>
                    </a:cubicBezTo>
                    <a:cubicBezTo>
                      <a:pt x="2269270" y="1535057"/>
                      <a:pt x="2300400" y="1544523"/>
                      <a:pt x="2322031" y="1566153"/>
                    </a:cubicBezTo>
                    <a:cubicBezTo>
                      <a:pt x="2360339" y="1604459"/>
                      <a:pt x="2322321" y="1569588"/>
                      <a:pt x="2390125" y="1614791"/>
                    </a:cubicBezTo>
                    <a:cubicBezTo>
                      <a:pt x="2403615" y="1623784"/>
                      <a:pt x="2414221" y="1637389"/>
                      <a:pt x="2429036" y="1643974"/>
                    </a:cubicBezTo>
                    <a:cubicBezTo>
                      <a:pt x="2444145" y="1650689"/>
                      <a:pt x="2461461" y="1650459"/>
                      <a:pt x="2477674" y="1653702"/>
                    </a:cubicBezTo>
                    <a:cubicBezTo>
                      <a:pt x="2614897" y="1722314"/>
                      <a:pt x="2463543" y="1644771"/>
                      <a:pt x="2584678" y="1712068"/>
                    </a:cubicBezTo>
                    <a:cubicBezTo>
                      <a:pt x="2597354" y="1719110"/>
                      <a:pt x="2610998" y="1724329"/>
                      <a:pt x="2623589" y="1731523"/>
                    </a:cubicBezTo>
                    <a:cubicBezTo>
                      <a:pt x="2633740" y="1737323"/>
                      <a:pt x="2642621" y="1745177"/>
                      <a:pt x="2652772" y="1750978"/>
                    </a:cubicBezTo>
                    <a:cubicBezTo>
                      <a:pt x="2686434" y="1770214"/>
                      <a:pt x="2688121" y="1769247"/>
                      <a:pt x="2720865" y="1780161"/>
                    </a:cubicBezTo>
                    <a:cubicBezTo>
                      <a:pt x="2758672" y="1817968"/>
                      <a:pt x="2720374" y="1784780"/>
                      <a:pt x="2788959" y="1819072"/>
                    </a:cubicBezTo>
                    <a:cubicBezTo>
                      <a:pt x="2873104" y="1861144"/>
                      <a:pt x="2802254" y="1839419"/>
                      <a:pt x="2876508" y="1857983"/>
                    </a:cubicBezTo>
                    <a:cubicBezTo>
                      <a:pt x="2928033" y="1892332"/>
                      <a:pt x="2887716" y="1871517"/>
                      <a:pt x="2973785" y="1887166"/>
                    </a:cubicBezTo>
                    <a:cubicBezTo>
                      <a:pt x="2986938" y="1889558"/>
                      <a:pt x="2999508" y="1894695"/>
                      <a:pt x="3012695" y="1896893"/>
                    </a:cubicBezTo>
                    <a:cubicBezTo>
                      <a:pt x="3038482" y="1901191"/>
                      <a:pt x="3064576" y="1903378"/>
                      <a:pt x="3090516" y="1906621"/>
                    </a:cubicBezTo>
                    <a:cubicBezTo>
                      <a:pt x="3156449" y="1928599"/>
                      <a:pt x="3076011" y="1903720"/>
                      <a:pt x="3187793" y="1926076"/>
                    </a:cubicBezTo>
                    <a:cubicBezTo>
                      <a:pt x="3214012" y="1931320"/>
                      <a:pt x="3240247" y="1937077"/>
                      <a:pt x="3265614" y="1945532"/>
                    </a:cubicBezTo>
                    <a:cubicBezTo>
                      <a:pt x="3307537" y="1959505"/>
                      <a:pt x="3317778" y="1963747"/>
                      <a:pt x="3372619" y="1974715"/>
                    </a:cubicBezTo>
                    <a:cubicBezTo>
                      <a:pt x="3388832" y="1977957"/>
                      <a:pt x="3405217" y="1980432"/>
                      <a:pt x="3421257" y="1984442"/>
                    </a:cubicBezTo>
                    <a:cubicBezTo>
                      <a:pt x="3431205" y="1986929"/>
                      <a:pt x="3440430" y="1991946"/>
                      <a:pt x="3450440" y="1994170"/>
                    </a:cubicBezTo>
                    <a:cubicBezTo>
                      <a:pt x="3469694" y="1998449"/>
                      <a:pt x="3489400" y="2000370"/>
                      <a:pt x="3508806" y="2003898"/>
                    </a:cubicBezTo>
                    <a:cubicBezTo>
                      <a:pt x="3525073" y="2006856"/>
                      <a:pt x="3541304" y="2010038"/>
                      <a:pt x="3557444" y="2013625"/>
                    </a:cubicBezTo>
                    <a:cubicBezTo>
                      <a:pt x="3570495" y="2016525"/>
                      <a:pt x="3583067" y="2021877"/>
                      <a:pt x="3596355" y="2023353"/>
                    </a:cubicBezTo>
                    <a:cubicBezTo>
                      <a:pt x="3641588" y="2028379"/>
                      <a:pt x="3687146" y="2029838"/>
                      <a:pt x="3732542" y="2033081"/>
                    </a:cubicBezTo>
                    <a:cubicBezTo>
                      <a:pt x="4097049" y="2023229"/>
                      <a:pt x="4007599" y="2108219"/>
                      <a:pt x="4102193" y="2013625"/>
                    </a:cubicBezTo>
                  </a:path>
                </a:pathLst>
              </a:cu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286000" y="4000441"/>
                <a:ext cx="534168" cy="519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Sprint</a:t>
                </a:r>
                <a:endParaRPr lang="en-US" sz="1200" b="1" dirty="0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200400" y="4171950"/>
                <a:ext cx="838200" cy="1588"/>
              </a:xfrm>
              <a:prstGeom prst="straightConnector1">
                <a:avLst/>
              </a:prstGeom>
              <a:ln w="38100">
                <a:solidFill>
                  <a:srgbClr val="0000C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667657" y="1972238"/>
                <a:ext cx="550752" cy="865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Story</a:t>
                </a:r>
              </a:p>
              <a:p>
                <a:r>
                  <a:rPr lang="en-US" sz="1200" b="1" dirty="0" smtClean="0"/>
                  <a:t>points</a:t>
                </a:r>
                <a:endParaRPr lang="en-US" sz="1200" b="1" dirty="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rot="5400000" flipH="1" flipV="1">
                <a:off x="724694" y="3142456"/>
                <a:ext cx="685800" cy="1588"/>
              </a:xfrm>
              <a:prstGeom prst="straightConnector1">
                <a:avLst/>
              </a:prstGeom>
              <a:ln w="38100">
                <a:solidFill>
                  <a:srgbClr val="0000C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Arrow Connector 8"/>
            <p:cNvCxnSpPr/>
            <p:nvPr/>
          </p:nvCxnSpPr>
          <p:spPr>
            <a:xfrm rot="5400000" flipH="1" flipV="1">
              <a:off x="2210594" y="2342356"/>
              <a:ext cx="762000" cy="611188"/>
            </a:xfrm>
            <a:prstGeom prst="straightConnector1">
              <a:avLst/>
            </a:prstGeom>
            <a:ln w="38100">
              <a:solidFill>
                <a:srgbClr val="0000CC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828800" y="2876551"/>
              <a:ext cx="803544" cy="865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Expected</a:t>
              </a:r>
            </a:p>
            <a:p>
              <a:r>
                <a:rPr lang="en-US" sz="1200" b="1" dirty="0" err="1" smtClean="0"/>
                <a:t>burndown</a:t>
              </a:r>
              <a:endParaRPr lang="en-US" sz="1200" b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 flipV="1">
              <a:off x="3200400" y="1733550"/>
              <a:ext cx="684212" cy="533400"/>
            </a:xfrm>
            <a:prstGeom prst="straightConnector1">
              <a:avLst/>
            </a:prstGeom>
            <a:ln w="38100">
              <a:solidFill>
                <a:srgbClr val="0000CC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886200" y="1352549"/>
              <a:ext cx="1293431" cy="865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Actual</a:t>
              </a:r>
            </a:p>
            <a:p>
              <a:r>
                <a:rPr lang="en-US" sz="1200" b="1" dirty="0" err="1" smtClean="0"/>
                <a:t>burndown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81233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23950"/>
            <a:ext cx="7498080" cy="360045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30000"/>
              </a:lnSpc>
              <a:spcBef>
                <a:spcPts val="408"/>
              </a:spcBef>
              <a:spcAft>
                <a:spcPts val="1225"/>
              </a:spcAft>
            </a:pPr>
            <a:r>
              <a:rPr lang="en-IN" sz="2800" dirty="0"/>
              <a:t>Scrum is an Agile framework which concentrates on how team members should function to produce system flexibly in a constantly changing environment.</a:t>
            </a:r>
          </a:p>
          <a:p>
            <a:pPr algn="just">
              <a:lnSpc>
                <a:spcPct val="130000"/>
              </a:lnSpc>
              <a:spcBef>
                <a:spcPts val="408"/>
              </a:spcBef>
              <a:spcAft>
                <a:spcPts val="1225"/>
              </a:spcAft>
            </a:pPr>
            <a:r>
              <a:rPr lang="en-IN" sz="2800" dirty="0"/>
              <a:t>Scrum is concerned with the product owner, project lead, and the team working together in an intensive and interdependent manner.</a:t>
            </a:r>
          </a:p>
          <a:p>
            <a:pPr algn="just">
              <a:lnSpc>
                <a:spcPct val="130000"/>
              </a:lnSpc>
              <a:spcBef>
                <a:spcPts val="408"/>
              </a:spcBef>
              <a:spcAft>
                <a:spcPts val="1225"/>
              </a:spcAft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9709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9050"/>
            <a:ext cx="7801300" cy="934298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3600" dirty="0"/>
              <a:t>Scalability of Scrum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123950"/>
            <a:ext cx="8077200" cy="3787957"/>
          </a:xfrm>
        </p:spPr>
        <p:txBody>
          <a:bodyPr>
            <a:normAutofit/>
          </a:bodyPr>
          <a:lstStyle/>
          <a:p>
            <a:pPr algn="just">
              <a:lnSpc>
                <a:spcPct val="135000"/>
              </a:lnSpc>
              <a:spcBef>
                <a:spcPts val="1225"/>
              </a:spcBef>
              <a:spcAft>
                <a:spcPts val="816"/>
              </a:spcAft>
            </a:pPr>
            <a:r>
              <a:rPr lang="en-US" altLang="en-US" sz="2800" dirty="0"/>
              <a:t>A typical Scrum team is 6-10 people</a:t>
            </a:r>
          </a:p>
          <a:p>
            <a:pPr algn="just">
              <a:lnSpc>
                <a:spcPct val="135000"/>
              </a:lnSpc>
              <a:spcBef>
                <a:spcPts val="1225"/>
              </a:spcBef>
              <a:spcAft>
                <a:spcPts val="816"/>
              </a:spcAft>
            </a:pPr>
            <a:r>
              <a:rPr lang="en-US" altLang="en-US" sz="2800" dirty="0"/>
              <a:t>Jeff Sutherland - up to over 800 people</a:t>
            </a:r>
          </a:p>
          <a:p>
            <a:pPr lvl="1" algn="just">
              <a:lnSpc>
                <a:spcPct val="135000"/>
              </a:lnSpc>
              <a:spcBef>
                <a:spcPts val="1225"/>
              </a:spcBef>
              <a:spcAft>
                <a:spcPts val="816"/>
              </a:spcAft>
            </a:pPr>
            <a:r>
              <a:rPr lang="en-US" altLang="en-US" sz="2400" dirty="0" smtClean="0">
                <a:solidFill>
                  <a:srgbClr val="FF0000"/>
                </a:solidFill>
              </a:rPr>
              <a:t>“</a:t>
            </a:r>
            <a:r>
              <a:rPr lang="en-US" altLang="en-US" sz="2400" dirty="0" smtClean="0">
                <a:solidFill>
                  <a:srgbClr val="FF0000"/>
                </a:solidFill>
              </a:rPr>
              <a:t>Scrum </a:t>
            </a:r>
            <a:r>
              <a:rPr lang="en-US" altLang="en-US" sz="2400" dirty="0">
                <a:solidFill>
                  <a:srgbClr val="FF0000"/>
                </a:solidFill>
              </a:rPr>
              <a:t>of </a:t>
            </a:r>
            <a:r>
              <a:rPr lang="en-US" altLang="en-US" sz="2400" dirty="0" smtClean="0">
                <a:solidFill>
                  <a:srgbClr val="FF0000"/>
                </a:solidFill>
              </a:rPr>
              <a:t>Scrums” </a:t>
            </a:r>
            <a:r>
              <a:rPr lang="en-US" altLang="en-US" sz="2400" dirty="0" smtClean="0">
                <a:solidFill>
                  <a:srgbClr val="FF0000"/>
                </a:solidFill>
              </a:rPr>
              <a:t>or </a:t>
            </a:r>
            <a:r>
              <a:rPr lang="en-US" altLang="en-US" sz="2400" dirty="0" smtClean="0">
                <a:solidFill>
                  <a:srgbClr val="FF0000"/>
                </a:solidFill>
              </a:rPr>
              <a:t>“</a:t>
            </a:r>
            <a:r>
              <a:rPr lang="en-US" altLang="en-US" sz="2400" dirty="0" smtClean="0">
                <a:solidFill>
                  <a:srgbClr val="FF0000"/>
                </a:solidFill>
              </a:rPr>
              <a:t>Meta-Scrum”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algn="just">
              <a:lnSpc>
                <a:spcPct val="135000"/>
              </a:lnSpc>
              <a:spcBef>
                <a:spcPts val="1225"/>
              </a:spcBef>
              <a:spcAft>
                <a:spcPts val="816"/>
              </a:spcAft>
              <a:buNone/>
            </a:pP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5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915566"/>
            <a:ext cx="7920880" cy="417646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674" dirty="0"/>
              <a:t>Discussed the </a:t>
            </a:r>
            <a:r>
              <a:rPr lang="en-US" sz="3674" dirty="0" smtClean="0"/>
              <a:t>basic concepts </a:t>
            </a:r>
            <a:r>
              <a:rPr lang="en-US" sz="3674" dirty="0"/>
              <a:t>of </a:t>
            </a:r>
            <a:r>
              <a:rPr lang="en-US" sz="3674" dirty="0" smtClean="0"/>
              <a:t>Scrum.</a:t>
            </a:r>
            <a:endParaRPr lang="en-US" sz="3674" dirty="0"/>
          </a:p>
          <a:p>
            <a:pPr algn="just"/>
            <a:r>
              <a:rPr lang="en-US" sz="3674" dirty="0" smtClean="0"/>
              <a:t>Presented the </a:t>
            </a:r>
            <a:r>
              <a:rPr lang="en-US" sz="4000" dirty="0"/>
              <a:t>c</a:t>
            </a:r>
            <a:r>
              <a:rPr lang="en-US" altLang="en-US" sz="4000" dirty="0" smtClean="0"/>
              <a:t>haracteristics of Scrum.</a:t>
            </a:r>
            <a:endParaRPr lang="en-US" sz="3674" dirty="0" smtClean="0"/>
          </a:p>
          <a:p>
            <a:pPr algn="just"/>
            <a:r>
              <a:rPr lang="en-US" sz="3674" dirty="0" smtClean="0"/>
              <a:t>Explained the Scrum Life Cycle.</a:t>
            </a:r>
          </a:p>
          <a:p>
            <a:pPr algn="just"/>
            <a:r>
              <a:rPr lang="en-US" sz="3674" dirty="0" smtClean="0"/>
              <a:t>Discussed </a:t>
            </a:r>
            <a:r>
              <a:rPr lang="en-US" sz="3674" dirty="0"/>
              <a:t>the </a:t>
            </a:r>
            <a:r>
              <a:rPr lang="en-US" altLang="en-US" sz="4000" dirty="0"/>
              <a:t>Scrum </a:t>
            </a:r>
            <a:r>
              <a:rPr lang="en-US" altLang="en-US" sz="4000" dirty="0" smtClean="0"/>
              <a:t>Framework</a:t>
            </a:r>
            <a:r>
              <a:rPr lang="en-US" sz="3674" dirty="0" smtClean="0"/>
              <a:t>.</a:t>
            </a:r>
          </a:p>
          <a:p>
            <a:pPr lvl="1" algn="just"/>
            <a:r>
              <a:rPr lang="en-US" sz="3274" dirty="0" smtClean="0"/>
              <a:t>Roles</a:t>
            </a:r>
          </a:p>
          <a:p>
            <a:pPr lvl="1" algn="just"/>
            <a:r>
              <a:rPr lang="en-US" sz="3274" dirty="0" smtClean="0"/>
              <a:t>Ceremonies</a:t>
            </a:r>
          </a:p>
          <a:p>
            <a:pPr lvl="1" algn="just"/>
            <a:r>
              <a:rPr lang="en-US" sz="3274" dirty="0" smtClean="0"/>
              <a:t>Artifacts</a:t>
            </a:r>
            <a:endParaRPr lang="en-US" sz="3274" dirty="0"/>
          </a:p>
          <a:p>
            <a:pPr algn="just"/>
            <a:r>
              <a:rPr lang="en-US" sz="3674" dirty="0"/>
              <a:t>Explained the </a:t>
            </a:r>
            <a:r>
              <a:rPr lang="en-US" altLang="en-US" sz="4000" dirty="0"/>
              <a:t>Burn down Charts</a:t>
            </a:r>
            <a:r>
              <a:rPr lang="en-US" sz="3674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5035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 algn="just">
              <a:buFont typeface="+mj-lt"/>
              <a:buAutoNum type="arabicPeriod"/>
            </a:pPr>
            <a:r>
              <a:rPr lang="en-US" dirty="0" err="1" smtClean="0"/>
              <a:t>Rajib</a:t>
            </a:r>
            <a:r>
              <a:rPr lang="en-US" dirty="0" smtClean="0"/>
              <a:t> Mall, Fundamentals of Software Engineering, Fifth Edition, PHI, 2018. </a:t>
            </a:r>
          </a:p>
          <a:p>
            <a:pPr marL="596646" indent="-514350" algn="just">
              <a:buFont typeface="+mj-lt"/>
              <a:buAutoNum type="arabicPeriod"/>
            </a:pPr>
            <a:r>
              <a:rPr lang="en-US" dirty="0" smtClean="0"/>
              <a:t>Naresh Chauhan, Software Testing: Principles and Practices, (Chapter </a:t>
            </a:r>
            <a:r>
              <a:rPr lang="en-US" smtClean="0"/>
              <a:t>– 16), </a:t>
            </a:r>
            <a:r>
              <a:rPr lang="en-US" dirty="0" smtClean="0"/>
              <a:t>Second Edition, Oxford University Press, 2018.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045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995686"/>
            <a:ext cx="7498080" cy="360045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4400" dirty="0" smtClean="0"/>
              <a:t>           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3930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Introduction          </a:t>
            </a:r>
            <a:r>
              <a:rPr lang="en-IN" sz="3600" dirty="0" err="1"/>
              <a:t>cont</a:t>
            </a:r>
            <a:r>
              <a:rPr lang="en-IN" sz="3600" dirty="0"/>
              <a:t> 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85850"/>
            <a:ext cx="7498080" cy="39243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408"/>
              </a:spcBef>
              <a:spcAft>
                <a:spcPts val="1225"/>
              </a:spcAft>
            </a:pPr>
            <a:r>
              <a:rPr lang="en-IN" sz="2800" dirty="0"/>
              <a:t>Scrum process includes three phases: </a:t>
            </a:r>
            <a:endParaRPr lang="en-IN" sz="2800" dirty="0"/>
          </a:p>
          <a:p>
            <a:pPr lvl="1" algn="just">
              <a:lnSpc>
                <a:spcPct val="130000"/>
              </a:lnSpc>
              <a:spcBef>
                <a:spcPts val="408"/>
              </a:spcBef>
              <a:spcAft>
                <a:spcPts val="1225"/>
              </a:spcAft>
            </a:pPr>
            <a:r>
              <a:rPr lang="en-IN" sz="2400" dirty="0" smtClean="0">
                <a:solidFill>
                  <a:srgbClr val="0070C0"/>
                </a:solidFill>
              </a:rPr>
              <a:t>Pre-game</a:t>
            </a:r>
            <a:endParaRPr lang="en-IN" sz="2400" dirty="0">
              <a:solidFill>
                <a:srgbClr val="0070C0"/>
              </a:solidFill>
            </a:endParaRPr>
          </a:p>
          <a:p>
            <a:pPr lvl="1" algn="just">
              <a:lnSpc>
                <a:spcPct val="130000"/>
              </a:lnSpc>
              <a:spcBef>
                <a:spcPts val="408"/>
              </a:spcBef>
              <a:spcAft>
                <a:spcPts val="1225"/>
              </a:spcAft>
            </a:pPr>
            <a:r>
              <a:rPr lang="en-IN" sz="2400" dirty="0" smtClean="0">
                <a:solidFill>
                  <a:srgbClr val="0070C0"/>
                </a:solidFill>
              </a:rPr>
              <a:t>Development</a:t>
            </a:r>
          </a:p>
          <a:p>
            <a:pPr lvl="1" algn="just">
              <a:lnSpc>
                <a:spcPct val="130000"/>
              </a:lnSpc>
              <a:spcBef>
                <a:spcPts val="408"/>
              </a:spcBef>
              <a:spcAft>
                <a:spcPts val="1225"/>
              </a:spcAft>
            </a:pPr>
            <a:r>
              <a:rPr lang="en-IN" sz="2400" dirty="0" smtClean="0">
                <a:solidFill>
                  <a:srgbClr val="0070C0"/>
                </a:solidFill>
              </a:rPr>
              <a:t>Post-game</a:t>
            </a:r>
          </a:p>
          <a:p>
            <a:pPr algn="just">
              <a:lnSpc>
                <a:spcPct val="130000"/>
              </a:lnSpc>
              <a:spcBef>
                <a:spcPts val="408"/>
              </a:spcBef>
              <a:spcAft>
                <a:spcPts val="1225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178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Introduction          </a:t>
            </a:r>
            <a:r>
              <a:rPr lang="en-IN" sz="3600" dirty="0" err="1"/>
              <a:t>cont</a:t>
            </a:r>
            <a:r>
              <a:rPr lang="en-IN" sz="3600" dirty="0"/>
              <a:t> 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95350"/>
            <a:ext cx="7498080" cy="4248150"/>
          </a:xfrm>
        </p:spPr>
        <p:txBody>
          <a:bodyPr>
            <a:normAutofit fontScale="40000" lnSpcReduction="20000"/>
          </a:bodyPr>
          <a:lstStyle/>
          <a:p>
            <a:pPr algn="just">
              <a:lnSpc>
                <a:spcPct val="130000"/>
              </a:lnSpc>
              <a:spcBef>
                <a:spcPts val="408"/>
              </a:spcBef>
              <a:spcAft>
                <a:spcPts val="1225"/>
              </a:spcAft>
            </a:pPr>
            <a:r>
              <a:rPr lang="en-IN" sz="5100" dirty="0" smtClean="0"/>
              <a:t>There </a:t>
            </a:r>
            <a:r>
              <a:rPr lang="en-IN" sz="5100" dirty="0"/>
              <a:t>are six identifiable roles in Scrum that have different tasks and purposes during the process and its practices: </a:t>
            </a:r>
            <a:endParaRPr lang="en-IN" sz="5100" dirty="0" smtClean="0"/>
          </a:p>
          <a:p>
            <a:pPr lvl="1" algn="just">
              <a:lnSpc>
                <a:spcPct val="130000"/>
              </a:lnSpc>
              <a:spcBef>
                <a:spcPts val="408"/>
              </a:spcBef>
              <a:spcAft>
                <a:spcPts val="1225"/>
              </a:spcAft>
            </a:pPr>
            <a:r>
              <a:rPr lang="en-IN" sz="5000" dirty="0" smtClean="0">
                <a:solidFill>
                  <a:srgbClr val="0070C0"/>
                </a:solidFill>
              </a:rPr>
              <a:t>Scrum master</a:t>
            </a:r>
          </a:p>
          <a:p>
            <a:pPr lvl="1" algn="just">
              <a:lnSpc>
                <a:spcPct val="130000"/>
              </a:lnSpc>
              <a:spcBef>
                <a:spcPts val="408"/>
              </a:spcBef>
              <a:spcAft>
                <a:spcPts val="1225"/>
              </a:spcAft>
            </a:pPr>
            <a:r>
              <a:rPr lang="en-IN" sz="5000" dirty="0" smtClean="0">
                <a:solidFill>
                  <a:srgbClr val="0070C0"/>
                </a:solidFill>
              </a:rPr>
              <a:t>Product owner</a:t>
            </a:r>
          </a:p>
          <a:p>
            <a:pPr lvl="1" algn="just">
              <a:lnSpc>
                <a:spcPct val="130000"/>
              </a:lnSpc>
              <a:spcBef>
                <a:spcPts val="408"/>
              </a:spcBef>
              <a:spcAft>
                <a:spcPts val="1225"/>
              </a:spcAft>
            </a:pPr>
            <a:r>
              <a:rPr lang="en-IN" sz="5000" dirty="0" smtClean="0">
                <a:solidFill>
                  <a:srgbClr val="0070C0"/>
                </a:solidFill>
              </a:rPr>
              <a:t>Scrum team</a:t>
            </a:r>
          </a:p>
          <a:p>
            <a:pPr lvl="1" algn="just">
              <a:lnSpc>
                <a:spcPct val="130000"/>
              </a:lnSpc>
              <a:spcBef>
                <a:spcPts val="408"/>
              </a:spcBef>
              <a:spcAft>
                <a:spcPts val="1225"/>
              </a:spcAft>
            </a:pPr>
            <a:r>
              <a:rPr lang="en-IN" sz="5000" dirty="0" smtClean="0">
                <a:solidFill>
                  <a:srgbClr val="0070C0"/>
                </a:solidFill>
              </a:rPr>
              <a:t>Customer</a:t>
            </a:r>
          </a:p>
          <a:p>
            <a:pPr lvl="1" algn="just">
              <a:lnSpc>
                <a:spcPct val="130000"/>
              </a:lnSpc>
              <a:spcBef>
                <a:spcPts val="408"/>
              </a:spcBef>
              <a:spcAft>
                <a:spcPts val="1225"/>
              </a:spcAft>
            </a:pPr>
            <a:r>
              <a:rPr lang="en-IN" sz="5000" dirty="0" smtClean="0">
                <a:solidFill>
                  <a:srgbClr val="0070C0"/>
                </a:solidFill>
              </a:rPr>
              <a:t>User</a:t>
            </a:r>
          </a:p>
          <a:p>
            <a:pPr lvl="1" algn="just">
              <a:lnSpc>
                <a:spcPct val="130000"/>
              </a:lnSpc>
              <a:spcBef>
                <a:spcPts val="408"/>
              </a:spcBef>
              <a:spcAft>
                <a:spcPts val="1225"/>
              </a:spcAft>
            </a:pPr>
            <a:r>
              <a:rPr lang="en-IN" sz="5000" dirty="0" smtClean="0">
                <a:solidFill>
                  <a:srgbClr val="0070C0"/>
                </a:solidFill>
              </a:rPr>
              <a:t>Management</a:t>
            </a:r>
            <a:endParaRPr lang="en-US" sz="5000" dirty="0">
              <a:solidFill>
                <a:srgbClr val="0070C0"/>
              </a:solidFill>
            </a:endParaRPr>
          </a:p>
          <a:p>
            <a:pPr algn="just">
              <a:lnSpc>
                <a:spcPct val="130000"/>
              </a:lnSpc>
              <a:spcBef>
                <a:spcPts val="408"/>
              </a:spcBef>
              <a:spcAft>
                <a:spcPts val="1225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654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722150" y="-203176"/>
            <a:ext cx="7801299" cy="933219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3600" dirty="0"/>
              <a:t>Scrum: Characteristics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666750"/>
            <a:ext cx="8153400" cy="404718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30000"/>
              </a:lnSpc>
              <a:spcBef>
                <a:spcPts val="408"/>
              </a:spcBef>
              <a:spcAft>
                <a:spcPts val="1225"/>
              </a:spcAft>
            </a:pPr>
            <a:r>
              <a:rPr lang="en-US" altLang="en-US" sz="2800" dirty="0"/>
              <a:t>Self-organizing teams</a:t>
            </a:r>
          </a:p>
          <a:p>
            <a:pPr algn="just">
              <a:lnSpc>
                <a:spcPct val="130000"/>
              </a:lnSpc>
              <a:spcBef>
                <a:spcPts val="408"/>
              </a:spcBef>
              <a:spcAft>
                <a:spcPts val="1225"/>
              </a:spcAft>
            </a:pPr>
            <a:r>
              <a:rPr lang="en-US" altLang="en-US" sz="2800" dirty="0"/>
              <a:t>Product progresses in a series of month-long </a:t>
            </a:r>
            <a:r>
              <a:rPr lang="en-US" altLang="en-US" sz="2800" b="1" dirty="0"/>
              <a:t>sprints </a:t>
            </a:r>
            <a:r>
              <a:rPr lang="en-US" altLang="en-US" sz="2800" dirty="0"/>
              <a:t>(iterations or runs or development </a:t>
            </a:r>
            <a:r>
              <a:rPr lang="en-US" altLang="en-US" sz="2800" dirty="0" smtClean="0"/>
              <a:t>cycles)</a:t>
            </a:r>
            <a:endParaRPr lang="en-US" altLang="en-US" sz="2800" dirty="0"/>
          </a:p>
          <a:p>
            <a:pPr algn="just">
              <a:lnSpc>
                <a:spcPct val="130000"/>
              </a:lnSpc>
              <a:spcBef>
                <a:spcPts val="408"/>
              </a:spcBef>
              <a:spcAft>
                <a:spcPts val="1225"/>
              </a:spcAft>
            </a:pPr>
            <a:r>
              <a:rPr lang="en-US" altLang="en-US" sz="2800" dirty="0"/>
              <a:t>Requirements are captured as items in a </a:t>
            </a:r>
            <a:r>
              <a:rPr lang="en-US" altLang="en-US" sz="2800" dirty="0" smtClean="0"/>
              <a:t>list, called </a:t>
            </a:r>
            <a:r>
              <a:rPr lang="en-US" altLang="en-US" sz="2800" b="1" dirty="0" smtClean="0"/>
              <a:t>product </a:t>
            </a:r>
            <a:r>
              <a:rPr lang="en-US" altLang="en-US" sz="2800" b="1" dirty="0"/>
              <a:t>backlog</a:t>
            </a:r>
          </a:p>
          <a:p>
            <a:pPr algn="just">
              <a:lnSpc>
                <a:spcPct val="130000"/>
              </a:lnSpc>
              <a:spcBef>
                <a:spcPts val="408"/>
              </a:spcBef>
              <a:spcAft>
                <a:spcPts val="1225"/>
              </a:spcAft>
            </a:pPr>
            <a:r>
              <a:rPr lang="en-US" altLang="en-US" sz="2800" dirty="0"/>
              <a:t>One of the agile processes</a:t>
            </a:r>
            <a:endParaRPr lang="en-US" altLang="en-US" sz="2800" dirty="0">
              <a:solidFill>
                <a:schemeClr val="accent2"/>
              </a:solidFill>
            </a:endParaRPr>
          </a:p>
          <a:p>
            <a:pPr algn="just">
              <a:lnSpc>
                <a:spcPct val="130000"/>
              </a:lnSpc>
              <a:spcBef>
                <a:spcPts val="408"/>
              </a:spcBef>
              <a:spcAft>
                <a:spcPts val="1225"/>
              </a:spcAft>
              <a:buNone/>
            </a:pP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41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315201" y="3181542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Product </a:t>
            </a:r>
          </a:p>
          <a:p>
            <a:r>
              <a:rPr lang="en-IN" b="1" dirty="0">
                <a:latin typeface="Comic Sans MS" panose="030F0702030302020204" pitchFamily="66" charset="0"/>
              </a:rPr>
              <a:t>increment</a:t>
            </a:r>
            <a:endParaRPr lang="en-US" b="1" dirty="0">
              <a:latin typeface="Comic Sans MS" panose="030F0702030302020204" pitchFamily="66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90601" y="217296"/>
            <a:ext cx="8077199" cy="3276600"/>
            <a:chOff x="-533400" y="1047750"/>
            <a:chExt cx="7953271" cy="2397466"/>
          </a:xfrm>
        </p:grpSpPr>
        <p:sp>
          <p:nvSpPr>
            <p:cNvPr id="6" name="Cube 5"/>
            <p:cNvSpPr/>
            <p:nvPr/>
          </p:nvSpPr>
          <p:spPr>
            <a:xfrm>
              <a:off x="0" y="2759416"/>
              <a:ext cx="457200" cy="152400"/>
            </a:xfrm>
            <a:prstGeom prst="cub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7" name="Cube 6"/>
            <p:cNvSpPr/>
            <p:nvPr/>
          </p:nvSpPr>
          <p:spPr>
            <a:xfrm>
              <a:off x="0" y="2607016"/>
              <a:ext cx="457200" cy="152400"/>
            </a:xfrm>
            <a:prstGeom prst="cub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8" name="Cube 7"/>
            <p:cNvSpPr/>
            <p:nvPr/>
          </p:nvSpPr>
          <p:spPr>
            <a:xfrm>
              <a:off x="0" y="2454616"/>
              <a:ext cx="457200" cy="152400"/>
            </a:xfrm>
            <a:prstGeom prst="cub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9" name="Cube 8"/>
            <p:cNvSpPr/>
            <p:nvPr/>
          </p:nvSpPr>
          <p:spPr>
            <a:xfrm>
              <a:off x="0" y="2302216"/>
              <a:ext cx="457200" cy="152400"/>
            </a:xfrm>
            <a:prstGeom prst="cub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0" name="Cube 9"/>
            <p:cNvSpPr/>
            <p:nvPr/>
          </p:nvSpPr>
          <p:spPr>
            <a:xfrm>
              <a:off x="0" y="2149816"/>
              <a:ext cx="457200" cy="152400"/>
            </a:xfrm>
            <a:prstGeom prst="cub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1" name="Cube 10"/>
            <p:cNvSpPr/>
            <p:nvPr/>
          </p:nvSpPr>
          <p:spPr>
            <a:xfrm>
              <a:off x="0" y="1997416"/>
              <a:ext cx="457200" cy="152400"/>
            </a:xfrm>
            <a:prstGeom prst="cub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2" name="Cube 11"/>
            <p:cNvSpPr/>
            <p:nvPr/>
          </p:nvSpPr>
          <p:spPr>
            <a:xfrm>
              <a:off x="0" y="1845016"/>
              <a:ext cx="457200" cy="152400"/>
            </a:xfrm>
            <a:prstGeom prst="cub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533400" y="2879550"/>
              <a:ext cx="2743200" cy="264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Comic Sans MS" panose="030F0702030302020204" pitchFamily="66" charset="0"/>
                </a:rPr>
                <a:t>Product backlog</a:t>
              </a:r>
              <a:endParaRPr lang="en-US" b="1" dirty="0">
                <a:latin typeface="Comic Sans MS" panose="030F0702030302020204" pitchFamily="66" charset="0"/>
              </a:endParaRPr>
            </a:p>
          </p:txBody>
        </p:sp>
        <p:sp>
          <p:nvSpPr>
            <p:cNvPr id="15" name="Cube 14"/>
            <p:cNvSpPr/>
            <p:nvPr/>
          </p:nvSpPr>
          <p:spPr>
            <a:xfrm>
              <a:off x="2199752" y="2545909"/>
              <a:ext cx="457200" cy="152400"/>
            </a:xfrm>
            <a:prstGeom prst="cub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6" name="Cube 15"/>
            <p:cNvSpPr/>
            <p:nvPr/>
          </p:nvSpPr>
          <p:spPr>
            <a:xfrm>
              <a:off x="2199752" y="2393509"/>
              <a:ext cx="457200" cy="152400"/>
            </a:xfrm>
            <a:prstGeom prst="cub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81200" y="2698503"/>
              <a:ext cx="2743200" cy="462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Comic Sans MS" panose="030F0702030302020204" pitchFamily="66" charset="0"/>
                </a:rPr>
                <a:t>Sprint </a:t>
              </a:r>
            </a:p>
            <a:p>
              <a:r>
                <a:rPr lang="en-IN" b="1" dirty="0">
                  <a:latin typeface="Comic Sans MS" panose="030F0702030302020204" pitchFamily="66" charset="0"/>
                </a:rPr>
                <a:t>backlog</a:t>
              </a:r>
              <a:endParaRPr lang="en-US" b="1" dirty="0">
                <a:latin typeface="Comic Sans MS" panose="030F0702030302020204" pitchFamily="66" charset="0"/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533400" y="2454616"/>
              <a:ext cx="15240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4" name="Curved Down Arrow 23"/>
            <p:cNvSpPr/>
            <p:nvPr/>
          </p:nvSpPr>
          <p:spPr>
            <a:xfrm rot="10800000" flipV="1">
              <a:off x="2743200" y="1788866"/>
              <a:ext cx="1600200" cy="846803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5" name="Curved Up Arrow 24"/>
            <p:cNvSpPr/>
            <p:nvPr/>
          </p:nvSpPr>
          <p:spPr>
            <a:xfrm>
              <a:off x="2895600" y="2635669"/>
              <a:ext cx="1513952" cy="809547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" name="Flowchart: Multidocument 25"/>
            <p:cNvSpPr/>
            <p:nvPr/>
          </p:nvSpPr>
          <p:spPr>
            <a:xfrm>
              <a:off x="5962859" y="2149816"/>
              <a:ext cx="1060704" cy="758952"/>
            </a:xfrm>
            <a:prstGeom prst="flowChartMultidocumen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58048" y="2302216"/>
              <a:ext cx="2743200" cy="330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Comic Sans MS" panose="030F0702030302020204" pitchFamily="66" charset="0"/>
                </a:rPr>
                <a:t>Scrum</a:t>
              </a:r>
              <a:endParaRPr lang="en-US" sz="24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30" name="Explosion 2 29"/>
            <p:cNvSpPr/>
            <p:nvPr/>
          </p:nvSpPr>
          <p:spPr>
            <a:xfrm>
              <a:off x="2564506" y="1047750"/>
              <a:ext cx="2292642" cy="908072"/>
            </a:xfrm>
            <a:prstGeom prst="irregularSeal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IN" sz="1600" b="1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Daily Scrum</a:t>
              </a:r>
              <a:endParaRPr lang="en-US" sz="1600" b="1" dirty="0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0519" y="1745453"/>
              <a:ext cx="2743200" cy="462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Comic Sans MS" panose="030F0702030302020204" pitchFamily="66" charset="0"/>
                </a:rPr>
                <a:t>Sprint </a:t>
              </a:r>
            </a:p>
            <a:p>
              <a:r>
                <a:rPr lang="en-IN" b="1" dirty="0">
                  <a:latin typeface="Comic Sans MS" panose="030F0702030302020204" pitchFamily="66" charset="0"/>
                </a:rPr>
                <a:t>planning</a:t>
              </a:r>
              <a:endParaRPr lang="en-US" b="1" dirty="0">
                <a:latin typeface="Comic Sans MS" panose="030F0702030302020204" pitchFamily="66" charset="0"/>
              </a:endParaRPr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4409552" y="2535614"/>
              <a:ext cx="15240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76671" y="1826451"/>
              <a:ext cx="2743200" cy="462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Comic Sans MS" panose="030F0702030302020204" pitchFamily="66" charset="0"/>
                </a:rPr>
                <a:t>Sprint </a:t>
              </a:r>
            </a:p>
            <a:p>
              <a:r>
                <a:rPr lang="en-IN" b="1" dirty="0">
                  <a:latin typeface="Comic Sans MS" panose="030F0702030302020204" pitchFamily="66" charset="0"/>
                </a:rPr>
                <a:t>review</a:t>
              </a:r>
              <a:endParaRPr lang="en-US" b="1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102489" y="3504706"/>
            <a:ext cx="2647668" cy="1124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Daily 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Scrum Meeting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Design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Code</a:t>
            </a:r>
            <a:endParaRPr 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Test</a:t>
            </a:r>
          </a:p>
          <a:p>
            <a:endParaRPr 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054" y="309778"/>
            <a:ext cx="738664" cy="4700371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ctr">
              <a:spcBef>
                <a:spcPct val="0"/>
              </a:spcBef>
              <a:buNone/>
              <a:defRPr kumimoji="0" sz="36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Scrum Life Cycle</a:t>
            </a:r>
          </a:p>
        </p:txBody>
      </p:sp>
    </p:spTree>
    <p:extLst>
      <p:ext uri="{BB962C8B-B14F-4D97-AF65-F5344CB8AC3E}">
        <p14:creationId xmlns:p14="http://schemas.microsoft.com/office/powerpoint/2010/main" val="287076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15" y="13286"/>
            <a:ext cx="7801300" cy="725837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3600" dirty="0"/>
              <a:t>Sprint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>
          <a:xfrm>
            <a:off x="914401" y="742950"/>
            <a:ext cx="8229600" cy="3787957"/>
          </a:xfrm>
        </p:spPr>
        <p:txBody>
          <a:bodyPr>
            <a:noAutofit/>
          </a:bodyPr>
          <a:lstStyle/>
          <a:p>
            <a:pPr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Scrum projects </a:t>
            </a:r>
            <a:r>
              <a:rPr lang="en-US" altLang="en-US" sz="2800" dirty="0" smtClean="0"/>
              <a:t>progress </a:t>
            </a:r>
            <a:r>
              <a:rPr lang="en-US" altLang="en-US" sz="2800" dirty="0"/>
              <a:t>in a series of “sprints”</a:t>
            </a:r>
          </a:p>
          <a:p>
            <a:pPr lvl="1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Analogous to XP </a:t>
            </a:r>
            <a:r>
              <a:rPr lang="en-US" altLang="en-US" sz="2400" dirty="0" smtClean="0"/>
              <a:t>iterations or time boxes</a:t>
            </a:r>
            <a:endParaRPr lang="en-US" altLang="en-US" sz="2400" dirty="0"/>
          </a:p>
          <a:p>
            <a:pPr lvl="1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Target duration is one month</a:t>
            </a:r>
          </a:p>
          <a:p>
            <a:pPr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 smtClean="0">
                <a:solidFill>
                  <a:srgbClr val="6600FF"/>
                </a:solidFill>
              </a:rPr>
              <a:t>Software increment </a:t>
            </a:r>
            <a:r>
              <a:rPr lang="en-US" altLang="en-US" sz="2800" dirty="0">
                <a:solidFill>
                  <a:srgbClr val="6600FF"/>
                </a:solidFill>
              </a:rPr>
              <a:t>is designed, coded, and tested during the </a:t>
            </a:r>
            <a:r>
              <a:rPr lang="en-US" altLang="en-US" sz="2800" dirty="0" smtClean="0">
                <a:solidFill>
                  <a:srgbClr val="6600FF"/>
                </a:solidFill>
              </a:rPr>
              <a:t>sprint</a:t>
            </a:r>
          </a:p>
          <a:p>
            <a:pPr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altLang="en-US" sz="2800" dirty="0" smtClean="0">
                <a:solidFill>
                  <a:srgbClr val="6600FF"/>
                </a:solidFill>
              </a:rPr>
              <a:t>No changes </a:t>
            </a:r>
            <a:r>
              <a:rPr lang="en-IN" altLang="en-US" sz="2800" dirty="0" smtClean="0">
                <a:solidFill>
                  <a:srgbClr val="6600FF"/>
                </a:solidFill>
              </a:rPr>
              <a:t>are entertained </a:t>
            </a:r>
            <a:r>
              <a:rPr lang="en-IN" altLang="en-US" sz="2800" dirty="0" smtClean="0">
                <a:solidFill>
                  <a:srgbClr val="6600FF"/>
                </a:solidFill>
              </a:rPr>
              <a:t>during a sprint</a:t>
            </a:r>
            <a:endParaRPr lang="en-US" altLang="en-US" sz="2800" dirty="0">
              <a:solidFill>
                <a:srgbClr val="6600FF"/>
              </a:solidFill>
            </a:endParaRPr>
          </a:p>
          <a:p>
            <a:pPr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4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71350" y="-95250"/>
            <a:ext cx="7801300" cy="933219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3600" dirty="0"/>
              <a:t>Scrum Framework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95350"/>
            <a:ext cx="8229600" cy="3787957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US" altLang="en-US" sz="2800" dirty="0" smtClean="0">
                <a:solidFill>
                  <a:srgbClr val="0000FF"/>
                </a:solidFill>
              </a:rPr>
              <a:t>Roles: </a:t>
            </a:r>
            <a:r>
              <a:rPr lang="en-US" altLang="en-US" sz="2800" dirty="0"/>
              <a:t>Product Owner, </a:t>
            </a:r>
            <a:r>
              <a:rPr lang="en-US" altLang="en-US" sz="2800" dirty="0" smtClean="0"/>
              <a:t>Scrum Master</a:t>
            </a:r>
            <a:r>
              <a:rPr lang="en-US" altLang="en-US" sz="2800" dirty="0"/>
              <a:t>, </a:t>
            </a:r>
            <a:r>
              <a:rPr lang="en-US" altLang="en-US" sz="2800" dirty="0" smtClean="0"/>
              <a:t> Scrum Team, Customer, End User, Management  </a:t>
            </a:r>
            <a:endParaRPr lang="en-US" altLang="en-US" sz="2800" dirty="0"/>
          </a:p>
          <a:p>
            <a:pPr algn="just"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US" altLang="en-US" sz="2800" dirty="0" smtClean="0">
                <a:solidFill>
                  <a:srgbClr val="0000FF"/>
                </a:solidFill>
              </a:rPr>
              <a:t>Ceremonies: </a:t>
            </a:r>
            <a:r>
              <a:rPr lang="en-US" altLang="en-US" sz="2800" dirty="0"/>
              <a:t>Sprint Planning, Sprint Review, Sprint Retrospective, and Daily Scrum Meeting </a:t>
            </a:r>
          </a:p>
          <a:p>
            <a:pPr algn="just"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US" altLang="en-US" sz="2800" dirty="0" smtClean="0">
                <a:solidFill>
                  <a:srgbClr val="0000FF"/>
                </a:solidFill>
              </a:rPr>
              <a:t>Artifacts: </a:t>
            </a:r>
            <a:r>
              <a:rPr lang="en-US" altLang="en-US" sz="2800" dirty="0"/>
              <a:t>Product Backlog, Sprint Backlog, and Burndown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15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7ED58A85A796449BBD3B81601E2D75" ma:contentTypeVersion="2" ma:contentTypeDescription="Create a new document." ma:contentTypeScope="" ma:versionID="7a80211e67dc5eff737ad815ad8bfc69">
  <xsd:schema xmlns:xsd="http://www.w3.org/2001/XMLSchema" xmlns:xs="http://www.w3.org/2001/XMLSchema" xmlns:p="http://schemas.microsoft.com/office/2006/metadata/properties" xmlns:ns2="e16f1f74-0040-4e09-b045-6473ea824ee0" targetNamespace="http://schemas.microsoft.com/office/2006/metadata/properties" ma:root="true" ma:fieldsID="609a2d98ef4e1edbb864db9af53991fb" ns2:_="">
    <xsd:import namespace="e16f1f74-0040-4e09-b045-6473ea824e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6f1f74-0040-4e09-b045-6473ea824e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73774E-A26D-45EE-A81B-FE9541D3BA82}"/>
</file>

<file path=customXml/itemProps2.xml><?xml version="1.0" encoding="utf-8"?>
<ds:datastoreItem xmlns:ds="http://schemas.openxmlformats.org/officeDocument/2006/customXml" ds:itemID="{6562788E-AA27-4C36-9BE3-42B543D75E74}"/>
</file>

<file path=customXml/itemProps3.xml><?xml version="1.0" encoding="utf-8"?>
<ds:datastoreItem xmlns:ds="http://schemas.openxmlformats.org/officeDocument/2006/customXml" ds:itemID="{7EA85E21-9932-46D6-BF68-D84AE145D8F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4166</TotalTime>
  <Words>1034</Words>
  <Application>Microsoft Office PowerPoint</Application>
  <PresentationFormat>On-screen Show (16:9)</PresentationFormat>
  <Paragraphs>212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Custom Design</vt:lpstr>
      <vt:lpstr>Solstice</vt:lpstr>
      <vt:lpstr>Testing Agile Based Software  cont …</vt:lpstr>
      <vt:lpstr>Scrum</vt:lpstr>
      <vt:lpstr>Introduction</vt:lpstr>
      <vt:lpstr>Introduction          cont …</vt:lpstr>
      <vt:lpstr>Introduction          cont …</vt:lpstr>
      <vt:lpstr>Scrum: Characteristics</vt:lpstr>
      <vt:lpstr>PowerPoint Presentation</vt:lpstr>
      <vt:lpstr>Sprint</vt:lpstr>
      <vt:lpstr>Scrum Framework</vt:lpstr>
      <vt:lpstr>Key Roles and Responsibilities  in a Scrum Team</vt:lpstr>
      <vt:lpstr>Product Owner</vt:lpstr>
      <vt:lpstr>The Scrum Master</vt:lpstr>
      <vt:lpstr>Scrum Team</vt:lpstr>
      <vt:lpstr>Sprint</vt:lpstr>
      <vt:lpstr>Ceremonies</vt:lpstr>
      <vt:lpstr>Sprint Planning</vt:lpstr>
      <vt:lpstr>Daily Scrum</vt:lpstr>
      <vt:lpstr>Daily Scrum</vt:lpstr>
      <vt:lpstr>Sprint Review Meeting</vt:lpstr>
      <vt:lpstr>Product Backlog</vt:lpstr>
      <vt:lpstr>Product Backlog</vt:lpstr>
      <vt:lpstr>Sample Product Backlog</vt:lpstr>
      <vt:lpstr>Sprint Backlog</vt:lpstr>
      <vt:lpstr>Sprint Backlog during the Sprint</vt:lpstr>
      <vt:lpstr>Burn down Charts</vt:lpstr>
      <vt:lpstr>Sprint Burn down Chart</vt:lpstr>
      <vt:lpstr>Sprint Burndown Chart</vt:lpstr>
      <vt:lpstr>Release Burndown Chart</vt:lpstr>
      <vt:lpstr>Product Burndown Chart</vt:lpstr>
      <vt:lpstr>Scalability of Scrum</vt:lpstr>
      <vt:lpstr>Summary</vt:lpstr>
      <vt:lpstr>References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i4344 sushanta</dc:creator>
  <cp:lastModifiedBy>admin</cp:lastModifiedBy>
  <cp:revision>173</cp:revision>
  <dcterms:created xsi:type="dcterms:W3CDTF">2016-12-13T07:50:37Z</dcterms:created>
  <dcterms:modified xsi:type="dcterms:W3CDTF">2021-03-10T07:39:20Z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0x0101007E7ED58A85A796449BBD3B81601E2D75</vt:lpwstr>
  </property>
</Properties>
</file>