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5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30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308" r:id="rId19"/>
    <p:sldId id="271" r:id="rId20"/>
    <p:sldId id="272" r:id="rId21"/>
    <p:sldId id="309" r:id="rId22"/>
    <p:sldId id="310" r:id="rId23"/>
    <p:sldId id="311"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794" y="-7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E9948-B8C4-4570-A189-4B105DF4F9C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80646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E9948-B8C4-4570-A189-4B105DF4F9C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107696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E9948-B8C4-4570-A189-4B105DF4F9C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410468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E9948-B8C4-4570-A189-4B105DF4F9C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34285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E9948-B8C4-4570-A189-4B105DF4F9C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122636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E9948-B8C4-4570-A189-4B105DF4F9C4}"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37819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E9948-B8C4-4570-A189-4B105DF4F9C4}"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331216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E9948-B8C4-4570-A189-4B105DF4F9C4}"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102124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E9948-B8C4-4570-A189-4B105DF4F9C4}"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16168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E9948-B8C4-4570-A189-4B105DF4F9C4}"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300078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E9948-B8C4-4570-A189-4B105DF4F9C4}"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412F8-0B44-484F-BC90-717C18F9F80B}" type="slidenum">
              <a:rPr lang="en-US" smtClean="0"/>
              <a:t>‹#›</a:t>
            </a:fld>
            <a:endParaRPr lang="en-US"/>
          </a:p>
        </p:txBody>
      </p:sp>
    </p:spTree>
    <p:extLst>
      <p:ext uri="{BB962C8B-B14F-4D97-AF65-F5344CB8AC3E}">
        <p14:creationId xmlns:p14="http://schemas.microsoft.com/office/powerpoint/2010/main" val="287296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E9948-B8C4-4570-A189-4B105DF4F9C4}" type="datetimeFigureOut">
              <a:rPr lang="en-US" smtClean="0"/>
              <a:t>4/22/2022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412F8-0B44-484F-BC90-717C18F9F80B}" type="slidenum">
              <a:rPr lang="en-US" smtClean="0"/>
              <a:t>‹#›</a:t>
            </a:fld>
            <a:endParaRPr lang="en-US"/>
          </a:p>
        </p:txBody>
      </p:sp>
    </p:spTree>
    <p:extLst>
      <p:ext uri="{BB962C8B-B14F-4D97-AF65-F5344CB8AC3E}">
        <p14:creationId xmlns:p14="http://schemas.microsoft.com/office/powerpoint/2010/main" val="30041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ehaviour-driven.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1683" y="1177447"/>
            <a:ext cx="9144000" cy="1906632"/>
          </a:xfrm>
        </p:spPr>
        <p:txBody>
          <a:bodyPr>
            <a:normAutofit/>
          </a:bodyPr>
          <a:lstStyle/>
          <a:p>
            <a:r>
              <a:rPr lang="en-US" sz="4000" dirty="0" smtClean="0">
                <a:latin typeface="Times New Roman" panose="02020603050405020304" pitchFamily="18" charset="0"/>
                <a:cs typeface="Times New Roman" panose="02020603050405020304" pitchFamily="18" charset="0"/>
              </a:rPr>
              <a:t>Introduction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to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Android App Testing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99156" y="3940241"/>
            <a:ext cx="9144000" cy="1655762"/>
          </a:xfrm>
        </p:spPr>
        <p:txBody>
          <a:bodyPr>
            <a:normAutofit lnSpcReduction="10000"/>
          </a:bodyPr>
          <a:lstStyle/>
          <a:p>
            <a:r>
              <a:rPr lang="en-US" dirty="0" smtClean="0"/>
              <a:t>Dr. </a:t>
            </a:r>
            <a:r>
              <a:rPr lang="en-US" dirty="0" err="1" smtClean="0"/>
              <a:t>Durga</a:t>
            </a:r>
            <a:r>
              <a:rPr lang="en-US" dirty="0" smtClean="0"/>
              <a:t> Prasad </a:t>
            </a:r>
            <a:r>
              <a:rPr lang="en-US" dirty="0" err="1" smtClean="0"/>
              <a:t>Mohapatra</a:t>
            </a:r>
            <a:endParaRPr lang="en-US" dirty="0" smtClean="0"/>
          </a:p>
          <a:p>
            <a:r>
              <a:rPr lang="en-US" dirty="0" smtClean="0"/>
              <a:t>Professor</a:t>
            </a:r>
          </a:p>
          <a:p>
            <a:r>
              <a:rPr lang="en-US" dirty="0" smtClean="0"/>
              <a:t>Department of Computer Science &amp; Engineering</a:t>
            </a:r>
          </a:p>
          <a:p>
            <a:r>
              <a:rPr lang="en-US" dirty="0" smtClean="0"/>
              <a:t>N. I. T., Rourkela</a:t>
            </a:r>
            <a:endParaRPr lang="en-US" dirty="0"/>
          </a:p>
        </p:txBody>
      </p:sp>
    </p:spTree>
    <p:extLst>
      <p:ext uri="{BB962C8B-B14F-4D97-AF65-F5344CB8AC3E}">
        <p14:creationId xmlns:p14="http://schemas.microsoft.com/office/powerpoint/2010/main" val="330768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normAutofit/>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omponents used to build up a test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As a rule of thumb, name your tests in a descriptive way and use nouns and the condition being tested. Also, remember to test for exceptions and wrong values instead of just testing positive cases.</a:t>
            </a:r>
          </a:p>
          <a:p>
            <a:pPr algn="just"/>
            <a:r>
              <a:rPr lang="en-US" dirty="0" smtClean="0">
                <a:latin typeface="Times New Roman" panose="02020603050405020304" pitchFamily="18" charset="0"/>
                <a:cs typeface="Times New Roman" panose="02020603050405020304" pitchFamily="18" charset="0"/>
              </a:rPr>
              <a:t>For example, some valid tests and naming could be:</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testOnCreateValuesAreLoaded()</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testGivenIllegalArgumentThenAConversionErrorIsThrown()</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testConvertingInputToStringIsValid()</a:t>
            </a:r>
          </a:p>
          <a:p>
            <a:pPr lvl="1"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r>
              <a:rPr lang="en-US" dirty="0" smtClean="0">
                <a:solidFill>
                  <a:srgbClr val="0070C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During the execution of the test, some conditions, side effects, or method returns should be compared against the expectations. To ease these operations, JUnit provides a full set of assert* methods to compare the expected results from the test to the actual results after running them, throwing exceptions if the conditions are not met. </a:t>
            </a:r>
          </a:p>
          <a:p>
            <a:pPr algn="just"/>
            <a:r>
              <a:rPr lang="en-US" dirty="0" smtClean="0">
                <a:latin typeface="Times New Roman" panose="02020603050405020304" pitchFamily="18" charset="0"/>
                <a:cs typeface="Times New Roman" panose="02020603050405020304" pitchFamily="18" charset="0"/>
              </a:rPr>
              <a:t>Then, the test runner handles these exceptions and presents the results.</a:t>
            </a:r>
          </a:p>
        </p:txBody>
      </p:sp>
    </p:spTree>
    <p:extLst>
      <p:ext uri="{BB962C8B-B14F-4D97-AF65-F5344CB8AC3E}">
        <p14:creationId xmlns:p14="http://schemas.microsoft.com/office/powerpoint/2010/main" val="55434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normAutofit/>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omponents used to build up a test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These methods, which are overloaded to support different arguments, include:</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assertTrue</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assertFalse</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assertEquals</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assertNull</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assertNotNull</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assertSame</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assertNotSame</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fail()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31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9"/>
            <a:ext cx="10515600" cy="941696"/>
          </a:xfrm>
        </p:spPr>
        <p:txBody>
          <a:bodyPr>
            <a:normAutofit/>
          </a:bodyPr>
          <a:lstStyle/>
          <a:p>
            <a:r>
              <a:rPr lang="en-US" dirty="0" smtClean="0">
                <a:latin typeface="Times New Roman" panose="02020603050405020304" pitchFamily="18" charset="0"/>
                <a:cs typeface="Times New Roman" panose="02020603050405020304" pitchFamily="18" charset="0"/>
              </a:rPr>
              <a:t>Mock objects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Mock objects are mimic objects used instead of calling the real domain objects to enable testing units in isolation.</a:t>
            </a:r>
          </a:p>
          <a:p>
            <a:pPr algn="just"/>
            <a:r>
              <a:rPr lang="en-US" dirty="0" smtClean="0">
                <a:latin typeface="Times New Roman" panose="02020603050405020304" pitchFamily="18" charset="0"/>
                <a:cs typeface="Times New Roman" panose="02020603050405020304" pitchFamily="18" charset="0"/>
              </a:rPr>
              <a:t>The Android testing framework supports mock objects that you will find very useful when writing tests. You need to provide some dependencies to be able to compile the tests.</a:t>
            </a:r>
          </a:p>
          <a:p>
            <a:pPr algn="just"/>
            <a:r>
              <a:rPr lang="en-US" dirty="0" smtClean="0">
                <a:latin typeface="Times New Roman" panose="02020603050405020304" pitchFamily="18" charset="0"/>
                <a:cs typeface="Times New Roman" panose="02020603050405020304" pitchFamily="18" charset="0"/>
              </a:rPr>
              <a:t>There are also external libraries that can be used when mocking. Several classes are provided by the Android testing framework in the android.test.mock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package:</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MockApplication</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MockContentProvider</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MockContentResolver</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MockContext</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MockCursor</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MockDialogInterface</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MockPackageManager</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MockResources</a:t>
            </a:r>
          </a:p>
        </p:txBody>
      </p:sp>
    </p:spTree>
    <p:extLst>
      <p:ext uri="{BB962C8B-B14F-4D97-AF65-F5344CB8AC3E}">
        <p14:creationId xmlns:p14="http://schemas.microsoft.com/office/powerpoint/2010/main" val="408238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9"/>
            <a:ext cx="10515600" cy="941696"/>
          </a:xfrm>
        </p:spPr>
        <p:txBody>
          <a:bodyPr>
            <a:normAutofit/>
          </a:bodyPr>
          <a:lstStyle/>
          <a:p>
            <a:r>
              <a:rPr lang="en-US" dirty="0" smtClean="0">
                <a:latin typeface="Times New Roman" panose="02020603050405020304" pitchFamily="18" charset="0"/>
                <a:cs typeface="Times New Roman" panose="02020603050405020304" pitchFamily="18" charset="0"/>
              </a:rPr>
              <a:t>Integration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latin typeface="Times New Roman" panose="02020603050405020304" pitchFamily="18" charset="0"/>
                <a:cs typeface="Times New Roman" panose="02020603050405020304" pitchFamily="18" charset="0"/>
              </a:rPr>
              <a:t>Integration tests are designed to test the way individual components work together. Modules that have been unit tested independently are now combined together to test the integration.</a:t>
            </a:r>
          </a:p>
          <a:p>
            <a:pPr algn="just"/>
            <a:r>
              <a:rPr lang="en-US" dirty="0" smtClean="0">
                <a:latin typeface="Times New Roman" panose="02020603050405020304" pitchFamily="18" charset="0"/>
                <a:cs typeface="Times New Roman" panose="02020603050405020304" pitchFamily="18" charset="0"/>
              </a:rPr>
              <a:t>Usually, Android Activities require some integration with the system infrastructure to be able to run. They need the Activity lifecycle provided by the Activity Manager, and access to resources, the file system, and databases.</a:t>
            </a:r>
          </a:p>
          <a:p>
            <a:pPr algn="just"/>
            <a:r>
              <a:rPr lang="en-US" dirty="0" smtClean="0">
                <a:latin typeface="Times New Roman" panose="02020603050405020304" pitchFamily="18" charset="0"/>
                <a:cs typeface="Times New Roman" panose="02020603050405020304" pitchFamily="18" charset="0"/>
              </a:rPr>
              <a:t>The same criteria apply to other Android components such as Services or Content Providers that need to interact with other parts of the system to achieve their duty.</a:t>
            </a:r>
          </a:p>
          <a:p>
            <a:pPr algn="just"/>
            <a:r>
              <a:rPr lang="en-US" dirty="0" smtClean="0">
                <a:latin typeface="Times New Roman" panose="02020603050405020304" pitchFamily="18" charset="0"/>
                <a:cs typeface="Times New Roman" panose="02020603050405020304" pitchFamily="18" charset="0"/>
              </a:rPr>
              <a:t>In all these cases, there are specialized test classes provided by the Android testing framework that facilitates the creation of tests for these components.</a:t>
            </a:r>
          </a:p>
        </p:txBody>
      </p:sp>
    </p:spTree>
    <p:extLst>
      <p:ext uri="{BB962C8B-B14F-4D97-AF65-F5344CB8AC3E}">
        <p14:creationId xmlns:p14="http://schemas.microsoft.com/office/powerpoint/2010/main" val="232805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9"/>
            <a:ext cx="10515600" cy="941696"/>
          </a:xfrm>
        </p:spPr>
        <p:txBody>
          <a:bodyPr>
            <a:normAutofit/>
          </a:bodyPr>
          <a:lstStyle/>
          <a:p>
            <a:r>
              <a:rPr lang="en-US" dirty="0" smtClean="0">
                <a:latin typeface="Times New Roman" panose="02020603050405020304" pitchFamily="18" charset="0"/>
                <a:cs typeface="Times New Roman" panose="02020603050405020304" pitchFamily="18" charset="0"/>
              </a:rPr>
              <a:t>UI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latin typeface="Times New Roman" panose="02020603050405020304" pitchFamily="18" charset="0"/>
                <a:cs typeface="Times New Roman" panose="02020603050405020304" pitchFamily="18" charset="0"/>
              </a:rPr>
              <a:t>User Interface tests test the visual representation of your application, such as how a dialog looks or what UI changes are made when a dialog is dismissed.</a:t>
            </a:r>
          </a:p>
          <a:p>
            <a:pPr algn="just"/>
            <a:r>
              <a:rPr lang="en-US" dirty="0" smtClean="0">
                <a:latin typeface="Times New Roman" panose="02020603050405020304" pitchFamily="18" charset="0"/>
                <a:cs typeface="Times New Roman" panose="02020603050405020304" pitchFamily="18" charset="0"/>
              </a:rPr>
              <a:t>As you may have already known, only the main thread is allowed to alter the UI in Android. Thus, a special annotation @</a:t>
            </a:r>
            <a:r>
              <a:rPr lang="en-US" dirty="0" err="1" smtClean="0">
                <a:latin typeface="Times New Roman" panose="02020603050405020304" pitchFamily="18" charset="0"/>
                <a:cs typeface="Times New Roman" panose="02020603050405020304" pitchFamily="18" charset="0"/>
              </a:rPr>
              <a:t>UIThreadTest</a:t>
            </a:r>
            <a:r>
              <a:rPr lang="en-US" dirty="0" smtClean="0">
                <a:latin typeface="Times New Roman" panose="02020603050405020304" pitchFamily="18" charset="0"/>
                <a:cs typeface="Times New Roman" panose="02020603050405020304" pitchFamily="18" charset="0"/>
              </a:rPr>
              <a:t> is used to indicate that a particular test should be run on that thread and it would have the ability to alter the UI. </a:t>
            </a:r>
          </a:p>
          <a:p>
            <a:pPr algn="just"/>
            <a:r>
              <a:rPr lang="en-US" dirty="0" smtClean="0">
                <a:latin typeface="Times New Roman" panose="02020603050405020304" pitchFamily="18" charset="0"/>
                <a:cs typeface="Times New Roman" panose="02020603050405020304" pitchFamily="18" charset="0"/>
              </a:rPr>
              <a:t>On the other hand, if you only want to run parts of your test on the UI thread, you may use the </a:t>
            </a:r>
            <a:r>
              <a:rPr lang="en-US" i="1" dirty="0" smtClean="0">
                <a:latin typeface="Times New Roman" panose="02020603050405020304" pitchFamily="18" charset="0"/>
                <a:cs typeface="Times New Roman" panose="02020603050405020304" pitchFamily="18" charset="0"/>
              </a:rPr>
              <a:t>Activity.runOnUiThread(Runnable r)</a:t>
            </a:r>
            <a:r>
              <a:rPr lang="en-US" dirty="0" smtClean="0">
                <a:latin typeface="Times New Roman" panose="02020603050405020304" pitchFamily="18" charset="0"/>
                <a:cs typeface="Times New Roman" panose="02020603050405020304" pitchFamily="18" charset="0"/>
              </a:rPr>
              <a:t> method that provides the corresponding Runnable, which contains the testing instructions.</a:t>
            </a:r>
          </a:p>
        </p:txBody>
      </p:sp>
    </p:spTree>
    <p:extLst>
      <p:ext uri="{BB962C8B-B14F-4D97-AF65-F5344CB8AC3E}">
        <p14:creationId xmlns:p14="http://schemas.microsoft.com/office/powerpoint/2010/main" val="11121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9"/>
            <a:ext cx="10515600" cy="941696"/>
          </a:xfrm>
        </p:spPr>
        <p:txBody>
          <a:bodyPr>
            <a:normAutofit/>
          </a:bodyPr>
          <a:lstStyle/>
          <a:p>
            <a:r>
              <a:rPr lang="en-US" dirty="0" smtClean="0">
                <a:latin typeface="Times New Roman" panose="02020603050405020304" pitchFamily="18" charset="0"/>
                <a:cs typeface="Times New Roman" panose="02020603050405020304" pitchFamily="18" charset="0"/>
              </a:rPr>
              <a:t>UI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latin typeface="Times New Roman" panose="02020603050405020304" pitchFamily="18" charset="0"/>
                <a:cs typeface="Times New Roman" panose="02020603050405020304" pitchFamily="18" charset="0"/>
              </a:rPr>
              <a:t>A helper class </a:t>
            </a:r>
            <a:r>
              <a:rPr lang="en-US" i="1" dirty="0" smtClean="0">
                <a:latin typeface="Times New Roman" panose="02020603050405020304" pitchFamily="18" charset="0"/>
                <a:cs typeface="Times New Roman" panose="02020603050405020304" pitchFamily="18" charset="0"/>
              </a:rPr>
              <a:t>TouchUtils</a:t>
            </a:r>
            <a:r>
              <a:rPr lang="en-US" dirty="0" smtClean="0">
                <a:latin typeface="Times New Roman" panose="02020603050405020304" pitchFamily="18" charset="0"/>
                <a:cs typeface="Times New Roman" panose="02020603050405020304" pitchFamily="18" charset="0"/>
              </a:rPr>
              <a:t> is also provided to aid in the UI test creation, allowing the generation of the following events to send to the Views, such as: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Click</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Drag</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Long click</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Scroll</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Tap</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Touch</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smtClean="0">
                <a:latin typeface="Times New Roman" panose="02020603050405020304" pitchFamily="18" charset="0"/>
                <a:cs typeface="Times New Roman" panose="02020603050405020304" pitchFamily="18" charset="0"/>
              </a:rPr>
              <a:t>By these means, you can actually remote control your application from the tests.</a:t>
            </a:r>
          </a:p>
        </p:txBody>
      </p:sp>
    </p:spTree>
    <p:extLst>
      <p:ext uri="{BB962C8B-B14F-4D97-AF65-F5344CB8AC3E}">
        <p14:creationId xmlns:p14="http://schemas.microsoft.com/office/powerpoint/2010/main" val="399145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9"/>
            <a:ext cx="10515600" cy="941696"/>
          </a:xfrm>
        </p:spPr>
        <p:txBody>
          <a:bodyPr>
            <a:normAutofit/>
          </a:bodyPr>
          <a:lstStyle/>
          <a:p>
            <a:r>
              <a:rPr lang="en-US" dirty="0" smtClean="0">
                <a:latin typeface="Times New Roman" panose="02020603050405020304" pitchFamily="18" charset="0"/>
                <a:cs typeface="Times New Roman" panose="02020603050405020304" pitchFamily="18" charset="0"/>
              </a:rPr>
              <a:t>Functional or acceptance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In agile software development, functional or acceptance tests are usually created by business and Quality Assurance (QA) people, and expressed in a business domain language.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are high-level tests to assert the completeness and correctness of a user story or feature.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They are created ideally through collaboration between business customers, business analysts, QA, testers, and developers. However, the business customers (product owners) are the primary owners of these tests.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Lately, within acceptance testing, a new trend named </a:t>
            </a:r>
            <a:r>
              <a:rPr lang="en-US" i="1" dirty="0" smtClean="0">
                <a:latin typeface="Times New Roman" panose="02020603050405020304" pitchFamily="18" charset="0"/>
                <a:cs typeface="Times New Roman" panose="02020603050405020304" pitchFamily="18" charset="0"/>
              </a:rPr>
              <a:t>Behavior-driven Development</a:t>
            </a:r>
            <a:r>
              <a:rPr lang="en-US" dirty="0" smtClean="0">
                <a:latin typeface="Times New Roman" panose="02020603050405020304" pitchFamily="18" charset="0"/>
                <a:cs typeface="Times New Roman" panose="02020603050405020304" pitchFamily="18" charset="0"/>
              </a:rPr>
              <a:t> has gained some popularity, and in a very brief description, it can be understood as a cousin of Test-driven Development. </a:t>
            </a:r>
          </a:p>
        </p:txBody>
      </p:sp>
    </p:spTree>
    <p:extLst>
      <p:ext uri="{BB962C8B-B14F-4D97-AF65-F5344CB8AC3E}">
        <p14:creationId xmlns:p14="http://schemas.microsoft.com/office/powerpoint/2010/main" val="170583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9"/>
            <a:ext cx="10515600" cy="941696"/>
          </a:xfrm>
        </p:spPr>
        <p:txBody>
          <a:bodyPr>
            <a:normAutofit/>
          </a:bodyPr>
          <a:lstStyle/>
          <a:p>
            <a:r>
              <a:rPr lang="en-US" dirty="0" smtClean="0">
                <a:latin typeface="Times New Roman" panose="02020603050405020304" pitchFamily="18" charset="0"/>
                <a:cs typeface="Times New Roman" panose="02020603050405020304" pitchFamily="18" charset="0"/>
              </a:rPr>
              <a:t>Functional or acceptance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latin typeface="Times New Roman" panose="02020603050405020304" pitchFamily="18" charset="0"/>
                <a:cs typeface="Times New Roman" panose="02020603050405020304" pitchFamily="18" charset="0"/>
              </a:rPr>
              <a:t>Behavior-driven Development can be expressed as a framework of activities based on three principles (more information can be found at </a:t>
            </a:r>
            <a:r>
              <a:rPr lang="en-US" dirty="0" smtClean="0">
                <a:latin typeface="Times New Roman" panose="02020603050405020304" pitchFamily="18" charset="0"/>
                <a:cs typeface="Times New Roman" panose="02020603050405020304" pitchFamily="18" charset="0"/>
                <a:hlinkClick r:id="rId2"/>
              </a:rPr>
              <a:t>http://behaviour-driven.org</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Business and technology should refer to the same system in the same way</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Any system should have an identified, verifiable value to the business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Upfront analysis, design, and planning, all have a diminishing return</a:t>
            </a:r>
          </a:p>
          <a:p>
            <a:pPr marL="457200" lvl="1" indent="0" algn="just">
              <a:buNone/>
            </a:pPr>
            <a:r>
              <a:rPr lang="en-US" dirty="0" smtClean="0">
                <a:latin typeface="Times New Roman" panose="02020603050405020304" pitchFamily="18" charset="0"/>
                <a:cs typeface="Times New Roman" panose="02020603050405020304" pitchFamily="18" charset="0"/>
              </a:rPr>
              <a:t>To apply these principles, business people are usually involved in writing test case scenarios in a HLL and use a tool such as </a:t>
            </a:r>
            <a:r>
              <a:rPr lang="en-US" i="1" dirty="0" err="1" smtClean="0">
                <a:latin typeface="Times New Roman" panose="02020603050405020304" pitchFamily="18" charset="0"/>
                <a:cs typeface="Times New Roman" panose="02020603050405020304" pitchFamily="18" charset="0"/>
              </a:rPr>
              <a:t>jbehave</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328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Case Scenario for “</a:t>
            </a:r>
            <a:r>
              <a:rPr lang="en-US" b="1" i="1" dirty="0" err="1" smtClean="0"/>
              <a:t>jbehave</a:t>
            </a:r>
            <a:r>
              <a:rPr lang="en-US" b="1" i="1" dirty="0" smtClean="0"/>
              <a:t>”</a:t>
            </a:r>
            <a:endParaRPr lang="en-US" b="1" i="1" dirty="0"/>
          </a:p>
        </p:txBody>
      </p:sp>
      <p:sp>
        <p:nvSpPr>
          <p:cNvPr id="3" name="Content Placeholder 2"/>
          <p:cNvSpPr>
            <a:spLocks noGrp="1"/>
          </p:cNvSpPr>
          <p:nvPr>
            <p:ph idx="1"/>
          </p:nvPr>
        </p:nvSpPr>
        <p:spPr/>
        <p:txBody>
          <a:bodyPr>
            <a:noAutofit/>
          </a:bodyPr>
          <a:lstStyle/>
          <a:p>
            <a:pPr algn="just">
              <a:lnSpc>
                <a:spcPct val="110000"/>
              </a:lnSpc>
            </a:pPr>
            <a:r>
              <a:rPr lang="en-US" dirty="0" err="1">
                <a:latin typeface="Times New Roman" panose="02020603050405020304" pitchFamily="18" charset="0"/>
                <a:cs typeface="Times New Roman" panose="02020603050405020304" pitchFamily="18" charset="0"/>
              </a:rPr>
              <a:t>Example:for</a:t>
            </a:r>
            <a:r>
              <a:rPr lang="en-US" dirty="0">
                <a:latin typeface="Times New Roman" panose="02020603050405020304" pitchFamily="18" charset="0"/>
                <a:cs typeface="Times New Roman" panose="02020603050405020304" pitchFamily="18" charset="0"/>
              </a:rPr>
              <a:t> this scenario is- Given I am using temperature converter. 100 Celsius should be converted to 212 Fahrenheit in respective field. </a:t>
            </a:r>
          </a:p>
          <a:p>
            <a:pPr algn="just">
              <a:lnSpc>
                <a:spcPct val="110000"/>
              </a:lnSpc>
            </a:pPr>
            <a:r>
              <a:rPr lang="en-US" i="1" dirty="0" smtClean="0">
                <a:latin typeface="Times New Roman" panose="02020603050405020304" pitchFamily="18" charset="0"/>
                <a:cs typeface="Times New Roman" panose="02020603050405020304" pitchFamily="18" charset="0"/>
              </a:rPr>
              <a:t>@Given(“I am using the temperature converter”)</a:t>
            </a:r>
          </a:p>
          <a:p>
            <a:pPr marL="0" indent="0" algn="just">
              <a:lnSpc>
                <a:spcPct val="110000"/>
              </a:lnSpc>
              <a:buNone/>
            </a:pPr>
            <a:r>
              <a:rPr lang="en-US" i="1" dirty="0">
                <a:latin typeface="Times New Roman" panose="02020603050405020304" pitchFamily="18" charset="0"/>
                <a:cs typeface="Times New Roman" panose="02020603050405020304" pitchFamily="18" charset="0"/>
              </a:rPr>
              <a:t>p</a:t>
            </a:r>
            <a:r>
              <a:rPr lang="en-US" i="1" dirty="0" smtClean="0">
                <a:latin typeface="Times New Roman" panose="02020603050405020304" pitchFamily="18" charset="0"/>
                <a:cs typeface="Times New Roman" panose="02020603050405020304" pitchFamily="18" charset="0"/>
              </a:rPr>
              <a:t>ublic void </a:t>
            </a:r>
            <a:r>
              <a:rPr lang="en-US" i="1" dirty="0" err="1" smtClean="0">
                <a:latin typeface="Times New Roman" panose="02020603050405020304" pitchFamily="18" charset="0"/>
                <a:cs typeface="Times New Roman" panose="02020603050405020304" pitchFamily="18" charset="0"/>
              </a:rPr>
              <a:t>createTemperatureConverter</a:t>
            </a:r>
            <a:r>
              <a:rPr lang="en-US" i="1"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US" i="1" dirty="0" smtClean="0">
                <a:latin typeface="Times New Roman" panose="02020603050405020304" pitchFamily="18" charset="0"/>
                <a:cs typeface="Times New Roman" panose="02020603050405020304" pitchFamily="18" charset="0"/>
              </a:rPr>
              <a:t>// do nothing this is syntactic sugar for readability }</a:t>
            </a:r>
          </a:p>
          <a:p>
            <a:pPr marL="0" indent="0" algn="just">
              <a:lnSpc>
                <a:spcPct val="110000"/>
              </a:lnSpc>
              <a:buNone/>
            </a:pPr>
            <a:r>
              <a:rPr lang="en-US" i="1" dirty="0" smtClean="0">
                <a:latin typeface="Times New Roman" panose="02020603050405020304" pitchFamily="18" charset="0"/>
                <a:cs typeface="Times New Roman" panose="02020603050405020304" pitchFamily="18" charset="0"/>
              </a:rPr>
              <a:t>@When(“enter Celsius”) {</a:t>
            </a:r>
            <a:r>
              <a:rPr lang="en-US" i="1" dirty="0" err="1" smtClean="0">
                <a:latin typeface="Times New Roman" panose="02020603050405020304" pitchFamily="18" charset="0"/>
                <a:cs typeface="Times New Roman" panose="02020603050405020304" pitchFamily="18" charset="0"/>
              </a:rPr>
              <a:t>this.celsius</a:t>
            </a:r>
            <a:r>
              <a:rPr lang="en-US" i="1" dirty="0" smtClean="0">
                <a:latin typeface="Times New Roman" panose="02020603050405020304" pitchFamily="18" charset="0"/>
                <a:cs typeface="Times New Roman" panose="02020603050405020304" pitchFamily="18" charset="0"/>
              </a:rPr>
              <a:t>=</a:t>
            </a:r>
            <a:r>
              <a:rPr lang="en-US" i="1" dirty="0" err="1" smtClean="0">
                <a:latin typeface="Times New Roman" panose="02020603050405020304" pitchFamily="18" charset="0"/>
                <a:cs typeface="Times New Roman" panose="02020603050405020304" pitchFamily="18" charset="0"/>
              </a:rPr>
              <a:t>celsius</a:t>
            </a:r>
            <a:r>
              <a:rPr lang="en-US" i="1"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US" sz="2000" i="1" dirty="0" smtClean="0">
                <a:latin typeface="Times New Roman" panose="02020603050405020304" pitchFamily="18" charset="0"/>
                <a:cs typeface="Times New Roman" panose="02020603050405020304" pitchFamily="18" charset="0"/>
              </a:rPr>
              <a:t>@Then(“</a:t>
            </a:r>
            <a:r>
              <a:rPr lang="en-US" sz="2000" i="1" dirty="0" err="1" smtClean="0">
                <a:latin typeface="Times New Roman" panose="02020603050405020304" pitchFamily="18" charset="0"/>
                <a:cs typeface="Times New Roman" panose="02020603050405020304" pitchFamily="18" charset="0"/>
              </a:rPr>
              <a:t>ObtainedFahrenhiet</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assertEquals</a:t>
            </a: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Fahrenheit,TemperatureConverter.celsiusToFahrenheit</a:t>
            </a: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celsius</a:t>
            </a:r>
            <a:r>
              <a:rPr lang="en-US" sz="2000" i="1" dirty="0" smtClean="0">
                <a:latin typeface="Times New Roman" panose="02020603050405020304" pitchFamily="18" charset="0"/>
                <a:cs typeface="Times New Roman" panose="02020603050405020304" pitchFamily="18" charset="0"/>
              </a:rPr>
              <a:t>)} </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76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7"/>
            <a:ext cx="10515600" cy="972357"/>
          </a:xfrm>
        </p:spPr>
        <p:txBody>
          <a:bodyPr/>
          <a:lstStyle/>
          <a:p>
            <a:r>
              <a:rPr lang="en-US" dirty="0" smtClean="0">
                <a:latin typeface="Times New Roman" panose="02020603050405020304" pitchFamily="18" charset="0"/>
                <a:cs typeface="Times New Roman" panose="02020603050405020304" pitchFamily="18" charset="0"/>
              </a:rPr>
              <a:t>Performance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593"/>
            <a:ext cx="10515600" cy="5298514"/>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Performance tests measure performance characteristics of the components in a repeatable way.</a:t>
            </a:r>
          </a:p>
          <a:p>
            <a:pPr algn="just"/>
            <a:r>
              <a:rPr lang="en-US" dirty="0" smtClean="0">
                <a:latin typeface="Times New Roman" panose="02020603050405020304" pitchFamily="18" charset="0"/>
                <a:cs typeface="Times New Roman" panose="02020603050405020304" pitchFamily="18" charset="0"/>
              </a:rPr>
              <a:t> If performance improvements are required by some part of the application, the best approach is to measure performance before and after a change is introduced.</a:t>
            </a:r>
          </a:p>
          <a:p>
            <a:pPr algn="just"/>
            <a:r>
              <a:rPr lang="en-US" dirty="0" smtClean="0">
                <a:latin typeface="Times New Roman" panose="02020603050405020304" pitchFamily="18" charset="0"/>
                <a:cs typeface="Times New Roman" panose="02020603050405020304" pitchFamily="18" charset="0"/>
              </a:rPr>
              <a:t>As is widely known, premature optimization does more harm than good, so it is better to clearly understand the impact of your changes on the overall performance.</a:t>
            </a:r>
          </a:p>
          <a:p>
            <a:pPr algn="just"/>
            <a:r>
              <a:rPr lang="en-US" dirty="0" smtClean="0">
                <a:latin typeface="Times New Roman" panose="02020603050405020304" pitchFamily="18" charset="0"/>
                <a:cs typeface="Times New Roman" panose="02020603050405020304" pitchFamily="18" charset="0"/>
              </a:rPr>
              <a:t>The introduction of the Dalvik JIT compiler in Android 2.2 changed some optimization patterns that were widely used in Android development. </a:t>
            </a:r>
          </a:p>
          <a:p>
            <a:pPr algn="just"/>
            <a:r>
              <a:rPr lang="en-US" dirty="0" smtClean="0">
                <a:latin typeface="Times New Roman" panose="02020603050405020304" pitchFamily="18" charset="0"/>
                <a:cs typeface="Times New Roman" panose="02020603050405020304" pitchFamily="18" charset="0"/>
              </a:rPr>
              <a:t>Nowadays, every recommendation about performance improvements in the Android developer’s site is backed up by performance tests.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0515600" cy="1325563"/>
          </a:xfrm>
        </p:spPr>
        <p:txBody>
          <a:bodyPr/>
          <a:lstStyle/>
          <a:p>
            <a:r>
              <a:rPr lang="en-US" dirty="0" smtClean="0">
                <a:latin typeface="Times New Roman" panose="02020603050405020304" pitchFamily="18" charset="0"/>
                <a:cs typeface="Times New Roman" panose="02020603050405020304" pitchFamily="18" charset="0"/>
              </a:rPr>
              <a:t>Why, what, how, and when to test?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5028"/>
            <a:ext cx="10515600" cy="5078602"/>
          </a:xfrm>
        </p:spPr>
        <p:txBody>
          <a:bodyPr>
            <a:normAutofit fontScale="92500" lnSpcReduction="10000"/>
          </a:bodyPr>
          <a:lstStyle/>
          <a:p>
            <a:pPr algn="just"/>
            <a:r>
              <a:rPr lang="en-US" dirty="0"/>
              <a:t>E</a:t>
            </a:r>
            <a:r>
              <a:rPr lang="en-US" dirty="0" smtClean="0"/>
              <a:t>arly bug detection saves a huge amount of project resources and reduces software maintenance costs. This is the best known reason to write tests for software development project.</a:t>
            </a:r>
          </a:p>
          <a:p>
            <a:pPr algn="just"/>
            <a:endParaRPr lang="en-US" dirty="0" smtClean="0"/>
          </a:p>
          <a:p>
            <a:pPr algn="just"/>
            <a:r>
              <a:rPr lang="en-US" dirty="0"/>
              <a:t>W</a:t>
            </a:r>
            <a:r>
              <a:rPr lang="en-US" dirty="0" smtClean="0"/>
              <a:t>riting tests will give you a deeper understanding of the requirements and the problem to be solved.</a:t>
            </a:r>
          </a:p>
          <a:p>
            <a:pPr algn="just"/>
            <a:endParaRPr lang="en-US" dirty="0" smtClean="0"/>
          </a:p>
          <a:p>
            <a:pPr algn="just"/>
            <a:r>
              <a:rPr lang="en-US" dirty="0" smtClean="0"/>
              <a:t>The reason behind the approach of writing tests is to clearly understand the legacy or third-party code and having the testing infrastructure to confidently change or update the codebase. </a:t>
            </a:r>
          </a:p>
          <a:p>
            <a:pPr algn="just"/>
            <a:endParaRPr lang="en-US" dirty="0" smtClean="0"/>
          </a:p>
          <a:p>
            <a:pPr algn="just"/>
            <a:r>
              <a:rPr lang="en-US" dirty="0" smtClean="0"/>
              <a:t>The more the code is covered by your tests, the higher the likelihood of discovering hidden bugs.</a:t>
            </a:r>
            <a:endParaRPr lang="en-US" dirty="0"/>
          </a:p>
        </p:txBody>
      </p:sp>
    </p:spTree>
    <p:extLst>
      <p:ext uri="{BB962C8B-B14F-4D97-AF65-F5344CB8AC3E}">
        <p14:creationId xmlns:p14="http://schemas.microsoft.com/office/powerpoint/2010/main" val="264867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7"/>
            <a:ext cx="10515600" cy="972357"/>
          </a:xfrm>
        </p:spPr>
        <p:txBody>
          <a:bodyPr/>
          <a:lstStyle/>
          <a:p>
            <a:r>
              <a:rPr lang="en-US" dirty="0" smtClean="0">
                <a:latin typeface="Times New Roman" panose="02020603050405020304" pitchFamily="18" charset="0"/>
                <a:cs typeface="Times New Roman" panose="02020603050405020304" pitchFamily="18" charset="0"/>
              </a:rPr>
              <a:t>System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593"/>
            <a:ext cx="10515600" cy="5298514"/>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system is tested as a whole, and the interaction between the components, software, and hardware is exercised. Normally, system tests include additional classes of tests such as: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GUI tests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Smoke tests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Mutation tests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Performance tests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Installation tests</a:t>
            </a:r>
          </a:p>
        </p:txBody>
      </p:sp>
    </p:spTree>
    <p:extLst>
      <p:ext uri="{BB962C8B-B14F-4D97-AF65-F5344CB8AC3E}">
        <p14:creationId xmlns:p14="http://schemas.microsoft.com/office/powerpoint/2010/main" val="3179931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Smoke Testing</a:t>
            </a:r>
            <a:endParaRPr lang="en-US" b="1"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ensure that system testing would be meaningful.</a:t>
            </a:r>
          </a:p>
          <a:p>
            <a:r>
              <a:rPr lang="en-US" dirty="0">
                <a:latin typeface="Times New Roman" panose="02020603050405020304" pitchFamily="18" charset="0"/>
                <a:cs typeface="Times New Roman" panose="02020603050405020304" pitchFamily="18" charset="0"/>
              </a:rPr>
              <a:t>It is done before initiating system testing.</a:t>
            </a:r>
          </a:p>
          <a:p>
            <a:r>
              <a:rPr lang="en-US" dirty="0">
                <a:latin typeface="Times New Roman" panose="02020603050405020304" pitchFamily="18" charset="0"/>
                <a:cs typeface="Times New Roman" panose="02020603050405020304" pitchFamily="18" charset="0"/>
              </a:rPr>
              <a:t>If integrated program cannot pass even the basic tests, its not ready for vigorous testing</a:t>
            </a:r>
          </a:p>
          <a:p>
            <a:r>
              <a:rPr lang="en-US" dirty="0">
                <a:latin typeface="Times New Roman" panose="02020603050405020304" pitchFamily="18" charset="0"/>
                <a:cs typeface="Times New Roman" panose="02020603050405020304" pitchFamily="18" charset="0"/>
              </a:rPr>
              <a:t>A few test cases are designed to check basic functionalities working</a:t>
            </a:r>
          </a:p>
          <a:p>
            <a:r>
              <a:rPr lang="en-US" dirty="0">
                <a:latin typeface="Times New Roman" panose="02020603050405020304" pitchFamily="18" charset="0"/>
                <a:cs typeface="Times New Roman" panose="02020603050405020304" pitchFamily="18" charset="0"/>
              </a:rPr>
              <a:t>Ex- In library Automation system, smoke testing may check whether books can be created and deleted and so on.    </a:t>
            </a:r>
          </a:p>
        </p:txBody>
      </p:sp>
    </p:spTree>
    <p:extLst>
      <p:ext uri="{BB962C8B-B14F-4D97-AF65-F5344CB8AC3E}">
        <p14:creationId xmlns:p14="http://schemas.microsoft.com/office/powerpoint/2010/main" val="247563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Android Studio and IDE Support</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Junit is fully supported by this tool and helps in creating the tested android project.</a:t>
            </a:r>
          </a:p>
          <a:p>
            <a:r>
              <a:rPr lang="en-US" dirty="0">
                <a:latin typeface="Times New Roman" panose="02020603050405020304" pitchFamily="18" charset="0"/>
                <a:cs typeface="Times New Roman" panose="02020603050405020304" pitchFamily="18" charset="0"/>
              </a:rPr>
              <a:t>We can run the tests and analyze the results without leaving the IDE.</a:t>
            </a:r>
          </a:p>
          <a:p>
            <a:r>
              <a:rPr lang="en-US" dirty="0">
                <a:latin typeface="Times New Roman" panose="02020603050405020304" pitchFamily="18" charset="0"/>
                <a:cs typeface="Times New Roman" panose="02020603050405020304" pitchFamily="18" charset="0"/>
              </a:rPr>
              <a:t>We are able to run the tests from IDE allows us to debug tests that are not behaving correctly.</a:t>
            </a:r>
          </a:p>
          <a:p>
            <a:r>
              <a:rPr lang="en-US" dirty="0">
                <a:latin typeface="Times New Roman" panose="02020603050405020304" pitchFamily="18" charset="0"/>
                <a:cs typeface="Times New Roman" panose="02020603050405020304" pitchFamily="18" charset="0"/>
              </a:rPr>
              <a:t>Even if we are not developing in an IDE, we can find support to run the tests with </a:t>
            </a:r>
            <a:r>
              <a:rPr lang="en-US" dirty="0" err="1">
                <a:latin typeface="Times New Roman" panose="02020603050405020304" pitchFamily="18" charset="0"/>
                <a:cs typeface="Times New Roman" panose="02020603050405020304" pitchFamily="18" charset="0"/>
              </a:rPr>
              <a:t>gradle</a:t>
            </a:r>
            <a:r>
              <a:rPr lang="en-US" dirty="0">
                <a:latin typeface="Times New Roman" panose="02020603050405020304" pitchFamily="18" charset="0"/>
                <a:cs typeface="Times New Roman" panose="02020603050405020304" pitchFamily="18" charset="0"/>
              </a:rPr>
              <a:t> (check http://gradle.org if we are not familiar with this tool). </a:t>
            </a:r>
            <a:br>
              <a:rPr lang="en-US" dirty="0">
                <a:latin typeface="Times New Roman" panose="02020603050405020304" pitchFamily="18" charset="0"/>
                <a:cs typeface="Times New Roman" panose="02020603050405020304" pitchFamily="18" charset="0"/>
              </a:rPr>
            </a:br>
            <a:r>
              <a:rPr lang="en-US" dirty="0"/>
              <a:t> </a:t>
            </a:r>
            <a:endParaRPr lang="en-US" dirty="0" smtClean="0"/>
          </a:p>
          <a:p>
            <a:endParaRPr lang="en-US" dirty="0"/>
          </a:p>
        </p:txBody>
      </p:sp>
    </p:spTree>
    <p:extLst>
      <p:ext uri="{BB962C8B-B14F-4D97-AF65-F5344CB8AC3E}">
        <p14:creationId xmlns:p14="http://schemas.microsoft.com/office/powerpoint/2010/main" val="100260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500" y="1371639"/>
            <a:ext cx="10058399" cy="3735310"/>
          </a:xfrm>
        </p:spPr>
      </p:pic>
      <p:sp>
        <p:nvSpPr>
          <p:cNvPr id="5" name="TextBox 4"/>
          <p:cNvSpPr txBox="1"/>
          <p:nvPr/>
        </p:nvSpPr>
        <p:spPr>
          <a:xfrm>
            <a:off x="1079500" y="5106949"/>
            <a:ext cx="101727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we see Aside runs 19 unit tests, taking 1.043 seconds, with 0 errors and 0 failures detected.</a:t>
            </a:r>
          </a:p>
          <a:p>
            <a:pPr marL="285750" indent="-285750">
              <a:buFont typeface="Arial" panose="020B0604020202020204" pitchFamily="34" charset="0"/>
              <a:buChar char="•"/>
            </a:pPr>
            <a:r>
              <a:rPr lang="en-US" dirty="0" smtClean="0"/>
              <a:t>Name and duration of test is being displayed. Failure trace is shown on right side of screenshot showing test related information</a:t>
            </a:r>
            <a:r>
              <a:rPr lang="en-US" dirty="0"/>
              <a:t>.</a:t>
            </a:r>
            <a:r>
              <a:rPr lang="en-US" dirty="0" smtClean="0"/>
              <a:t>  </a:t>
            </a:r>
          </a:p>
          <a:p>
            <a:r>
              <a:rPr lang="en-US" dirty="0" smtClean="0"/>
              <a:t>  </a:t>
            </a:r>
            <a:endParaRPr lang="en-US" dirty="0"/>
          </a:p>
        </p:txBody>
      </p:sp>
    </p:spTree>
    <p:extLst>
      <p:ext uri="{BB962C8B-B14F-4D97-AF65-F5344CB8AC3E}">
        <p14:creationId xmlns:p14="http://schemas.microsoft.com/office/powerpoint/2010/main" val="24549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7"/>
            <a:ext cx="10515600" cy="972357"/>
          </a:xfrm>
        </p:spPr>
        <p:txBody>
          <a:bodyPr/>
          <a:lstStyle/>
          <a:p>
            <a:r>
              <a:rPr lang="en-US" dirty="0" smtClean="0">
                <a:latin typeface="Times New Roman" panose="02020603050405020304" pitchFamily="18" charset="0"/>
                <a:cs typeface="Times New Roman" panose="02020603050405020304" pitchFamily="18" charset="0"/>
              </a:rPr>
              <a:t>Java testing framework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593"/>
            <a:ext cx="10515600" cy="5298514"/>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The Java testing framework is the backbone of Android testing, and sometimes, you can get away without writing Android-specific code.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Android framework tests to a device, and this has an impact on the speed of our tests, that is, the speed we get feedback from a pass or a fail.</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you architect your app in a clever way, you can create pure Java classes that can be tested in isolation away from Android. </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two main benefits of this are increased speed of feedback from test results, and also, to quickly plug together libraries and code snippets to create powerful test suites, you can use the near ten years of experience of other programmers doing Java testing.</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18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7"/>
            <a:ext cx="10515600" cy="972357"/>
          </a:xfrm>
        </p:spPr>
        <p:txBody>
          <a:bodyPr/>
          <a:lstStyle/>
          <a:p>
            <a:r>
              <a:rPr lang="en-US" dirty="0" smtClean="0">
                <a:latin typeface="Times New Roman" panose="02020603050405020304" pitchFamily="18" charset="0"/>
                <a:cs typeface="Times New Roman" panose="02020603050405020304" pitchFamily="18" charset="0"/>
              </a:rPr>
              <a:t>Android testing framework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593"/>
            <a:ext cx="10515600" cy="5298514"/>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Android provides a very advanced testing framework that extends the industry standard JUnit library with specific features that are suitable to implement all of the testing strategies and types we mentioned before. </a:t>
            </a:r>
          </a:p>
          <a:p>
            <a:pPr algn="just"/>
            <a:r>
              <a:rPr lang="en-US" dirty="0" smtClean="0">
                <a:latin typeface="Times New Roman" panose="02020603050405020304" pitchFamily="18" charset="0"/>
                <a:cs typeface="Times New Roman" panose="02020603050405020304" pitchFamily="18" charset="0"/>
              </a:rPr>
              <a:t>In some cases, additional tools are needed, but the integration of these tools is, in most of the cases, simple and straightforward.</a:t>
            </a:r>
          </a:p>
          <a:p>
            <a:pPr algn="just"/>
            <a:r>
              <a:rPr lang="en-US" dirty="0" smtClean="0">
                <a:latin typeface="Times New Roman" panose="02020603050405020304" pitchFamily="18" charset="0"/>
                <a:cs typeface="Times New Roman" panose="02020603050405020304" pitchFamily="18" charset="0"/>
              </a:rPr>
              <a:t>Most relevant key features of the Android testing environment include:</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Android extensions to the </a:t>
            </a:r>
            <a:r>
              <a:rPr lang="en-US" dirty="0" err="1" smtClean="0">
                <a:latin typeface="Times New Roman" panose="02020603050405020304" pitchFamily="18" charset="0"/>
                <a:cs typeface="Times New Roman" panose="02020603050405020304" pitchFamily="18" charset="0"/>
              </a:rPr>
              <a:t>JUnit</a:t>
            </a:r>
            <a:r>
              <a:rPr lang="en-US" dirty="0" smtClean="0">
                <a:latin typeface="Times New Roman" panose="02020603050405020304" pitchFamily="18" charset="0"/>
                <a:cs typeface="Times New Roman" panose="02020603050405020304" pitchFamily="18" charset="0"/>
              </a:rPr>
              <a:t> framework that provide access to Android system objects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instrumentation framework that lets the tests control and examine the application</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Mock versions of commonly used Android system objects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Tools to run single tests or test suites, with or without instrumentation</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Support to manage tests and test projects in Android Studio and at the command line</a:t>
            </a:r>
          </a:p>
        </p:txBody>
      </p:sp>
    </p:spTree>
    <p:extLst>
      <p:ext uri="{BB962C8B-B14F-4D97-AF65-F5344CB8AC3E}">
        <p14:creationId xmlns:p14="http://schemas.microsoft.com/office/powerpoint/2010/main" val="194788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7"/>
            <a:ext cx="10515600" cy="972357"/>
          </a:xfrm>
        </p:spPr>
        <p:txBody>
          <a:bodyPr/>
          <a:lstStyle/>
          <a:p>
            <a:r>
              <a:rPr lang="en-US" dirty="0" smtClean="0">
                <a:latin typeface="Times New Roman" panose="02020603050405020304" pitchFamily="18" charset="0"/>
                <a:cs typeface="Times New Roman" panose="02020603050405020304" pitchFamily="18" charset="0"/>
              </a:rPr>
              <a:t>Instrumentation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593"/>
            <a:ext cx="10515600" cy="5298514"/>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instrumentation framework is the foundation of the testing framework.</a:t>
            </a:r>
          </a:p>
          <a:p>
            <a:pPr algn="just"/>
            <a:r>
              <a:rPr lang="en-US" dirty="0" smtClean="0">
                <a:latin typeface="Times New Roman" panose="02020603050405020304" pitchFamily="18" charset="0"/>
                <a:cs typeface="Times New Roman" panose="02020603050405020304" pitchFamily="18" charset="0"/>
              </a:rPr>
              <a:t>Instrumentation controls the application under tests and permits the injection of mock components required by the application to run. For example, you can create </a:t>
            </a:r>
            <a:r>
              <a:rPr lang="en-US" dirty="0" smtClean="0">
                <a:latin typeface="Times New Roman" panose="02020603050405020304" pitchFamily="18" charset="0"/>
                <a:cs typeface="Times New Roman" panose="02020603050405020304" pitchFamily="18" charset="0"/>
              </a:rPr>
              <a:t>mock Contexts </a:t>
            </a:r>
            <a:r>
              <a:rPr lang="en-US" dirty="0" smtClean="0">
                <a:latin typeface="Times New Roman" panose="02020603050405020304" pitchFamily="18" charset="0"/>
                <a:cs typeface="Times New Roman" panose="02020603050405020304" pitchFamily="18" charset="0"/>
              </a:rPr>
              <a:t>before the application starts and let the application use it.</a:t>
            </a:r>
          </a:p>
          <a:p>
            <a:pPr algn="just"/>
            <a:r>
              <a:rPr lang="en-US" dirty="0" smtClean="0">
                <a:latin typeface="Times New Roman" panose="02020603050405020304" pitchFamily="18" charset="0"/>
                <a:cs typeface="Times New Roman" panose="02020603050405020304" pitchFamily="18" charset="0"/>
              </a:rPr>
              <a:t>All the interactions of the application with the surrounding environment can be controlled using this approach.</a:t>
            </a:r>
          </a:p>
          <a:p>
            <a:pPr algn="just"/>
            <a:r>
              <a:rPr lang="en-US" dirty="0" smtClean="0">
                <a:latin typeface="Times New Roman" panose="02020603050405020304" pitchFamily="18" charset="0"/>
                <a:cs typeface="Times New Roman" panose="02020603050405020304" pitchFamily="18" charset="0"/>
              </a:rPr>
              <a:t> You can also isolate your application in a restricted environment to be able to predict the results that force the values returned by some methods, or that mock persistent and unchanged data for the ContentProvider's databases or even the file system content.</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85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Instrumentation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74985"/>
            <a:ext cx="10515600"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A standard Android project has its instrumentation tests in a correlated source folder called androidTest.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creates a separate application that runs tests on your application.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There is no </a:t>
            </a:r>
            <a:r>
              <a:rPr lang="en-US" dirty="0" err="1" smtClean="0">
                <a:latin typeface="Times New Roman" panose="02020603050405020304" pitchFamily="18" charset="0"/>
                <a:cs typeface="Times New Roman" panose="02020603050405020304" pitchFamily="18" charset="0"/>
              </a:rPr>
              <a:t>AndroidManifest</a:t>
            </a:r>
            <a:r>
              <a:rPr lang="en-US" dirty="0" smtClean="0">
                <a:latin typeface="Times New Roman" panose="02020603050405020304" pitchFamily="18" charset="0"/>
                <a:cs typeface="Times New Roman" panose="02020603050405020304" pitchFamily="18" charset="0"/>
              </a:rPr>
              <a:t> here as it is automatically generated. The instrumentation can be customized inside the Android closure of your </a:t>
            </a:r>
            <a:r>
              <a:rPr lang="en-US" dirty="0" err="1" smtClean="0">
                <a:latin typeface="Times New Roman" panose="02020603050405020304" pitchFamily="18" charset="0"/>
                <a:cs typeface="Times New Roman" panose="02020603050405020304" pitchFamily="18" charset="0"/>
              </a:rPr>
              <a:t>build.gradle</a:t>
            </a:r>
            <a:r>
              <a:rPr lang="en-US" dirty="0" smtClean="0">
                <a:latin typeface="Times New Roman" panose="02020603050405020304" pitchFamily="18" charset="0"/>
                <a:cs typeface="Times New Roman" panose="02020603050405020304" pitchFamily="18" charset="0"/>
              </a:rPr>
              <a:t> file, and these changes are reflected in the </a:t>
            </a:r>
            <a:r>
              <a:rPr lang="en-US" dirty="0" err="1" smtClean="0">
                <a:latin typeface="Times New Roman" panose="02020603050405020304" pitchFamily="18" charset="0"/>
                <a:cs typeface="Times New Roman" panose="02020603050405020304" pitchFamily="18" charset="0"/>
              </a:rPr>
              <a:t>autogenerated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AndroidManifest</a:t>
            </a:r>
            <a:r>
              <a:rPr lang="en-US" dirty="0" smtClean="0">
                <a:latin typeface="Times New Roman" panose="02020603050405020304" pitchFamily="18" charset="0"/>
                <a:cs typeface="Times New Roman" panose="02020603050405020304" pitchFamily="18" charset="0"/>
              </a:rPr>
              <a:t>.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However, you can still run your tests with the default settings if you choose to change nothing.</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141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Instrumentation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74985"/>
            <a:ext cx="10515600"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Examples of things you can change are the test application package name, your test runner, or how to toggle performance-testing features:</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testApplicationId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com.blundell.something.non.default</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testInstrumentationRunner "</a:t>
            </a:r>
            <a:r>
              <a:rPr lang="en-US" dirty="0" err="1" smtClean="0">
                <a:latin typeface="Times New Roman" panose="02020603050405020304" pitchFamily="18" charset="0"/>
                <a:cs typeface="Times New Roman" panose="02020603050405020304" pitchFamily="18" charset="0"/>
              </a:rPr>
              <a:t>com.blundell.tut.CustomTestRunner</a:t>
            </a:r>
            <a:r>
              <a:rPr lang="en-US"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testHandleProfiling</a:t>
            </a:r>
            <a:r>
              <a:rPr lang="en-US" dirty="0" smtClean="0">
                <a:latin typeface="Times New Roman" panose="02020603050405020304" pitchFamily="18" charset="0"/>
                <a:cs typeface="Times New Roman" panose="02020603050405020304" pitchFamily="18" charset="0"/>
              </a:rPr>
              <a:t> false</a:t>
            </a:r>
          </a:p>
          <a:p>
            <a:pPr lvl="1"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testFunctionalTest</a:t>
            </a:r>
            <a:r>
              <a:rPr lang="en-US" dirty="0" smtClean="0">
                <a:latin typeface="Times New Roman" panose="02020603050405020304" pitchFamily="18" charset="0"/>
                <a:cs typeface="Times New Roman" panose="02020603050405020304" pitchFamily="18" charset="0"/>
              </a:rPr>
              <a:t> true</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testCoverageEnabled true</a:t>
            </a:r>
          </a:p>
          <a:p>
            <a:pPr lvl="1"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Here, the Instrumentation package (</a:t>
            </a:r>
            <a:r>
              <a:rPr lang="en-US" dirty="0" err="1" smtClean="0">
                <a:latin typeface="Times New Roman" panose="02020603050405020304" pitchFamily="18" charset="0"/>
                <a:cs typeface="Times New Roman" panose="02020603050405020304" pitchFamily="18" charset="0"/>
              </a:rPr>
              <a:t>testApplicationId</a:t>
            </a:r>
            <a:r>
              <a:rPr lang="en-US" dirty="0" smtClean="0">
                <a:latin typeface="Times New Roman" panose="02020603050405020304" pitchFamily="18" charset="0"/>
                <a:cs typeface="Times New Roman" panose="02020603050405020304" pitchFamily="18" charset="0"/>
              </a:rPr>
              <a:t>) is a different package to the main application. If you don’t change this yourself, it will default to your main application package with the .test suffix added.</a:t>
            </a:r>
          </a:p>
        </p:txBody>
      </p:sp>
    </p:spTree>
    <p:extLst>
      <p:ext uri="{BB962C8B-B14F-4D97-AF65-F5344CB8AC3E}">
        <p14:creationId xmlns:p14="http://schemas.microsoft.com/office/powerpoint/2010/main" val="4139700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Instrumentation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74985"/>
            <a:ext cx="10515600"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At the moment, </a:t>
            </a:r>
            <a:r>
              <a:rPr lang="en-US" dirty="0" err="1" smtClean="0">
                <a:latin typeface="Times New Roman" panose="02020603050405020304" pitchFamily="18" charset="0"/>
                <a:cs typeface="Times New Roman" panose="02020603050405020304" pitchFamily="18" charset="0"/>
              </a:rPr>
              <a:t>testHandleProfiling</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testFunctionalTest</a:t>
            </a:r>
            <a:r>
              <a:rPr lang="en-US" dirty="0" smtClean="0">
                <a:latin typeface="Times New Roman" panose="02020603050405020304" pitchFamily="18" charset="0"/>
                <a:cs typeface="Times New Roman" panose="02020603050405020304" pitchFamily="18" charset="0"/>
              </a:rPr>
              <a:t> are undocumented and unused, so watch out for when we are told what we can do with these. </a:t>
            </a:r>
          </a:p>
          <a:p>
            <a:pPr algn="just"/>
            <a:r>
              <a:rPr lang="en-US" dirty="0" smtClean="0">
                <a:latin typeface="Times New Roman" panose="02020603050405020304" pitchFamily="18" charset="0"/>
                <a:cs typeface="Times New Roman" panose="02020603050405020304" pitchFamily="18" charset="0"/>
              </a:rPr>
              <a:t>Setting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testCoverageEnabled to true will allow you to gather code coverage reports using </a:t>
            </a:r>
            <a:r>
              <a:rPr lang="en-US" i="1" dirty="0" err="1" smtClean="0">
                <a:latin typeface="Times New Roman" panose="02020603050405020304" pitchFamily="18" charset="0"/>
                <a:cs typeface="Times New Roman" panose="02020603050405020304" pitchFamily="18" charset="0"/>
              </a:rPr>
              <a:t>Jacoco</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Also, notice that both the application being tested and the tests themselves are Android applications with their corresponding APKs installed. </a:t>
            </a:r>
          </a:p>
          <a:p>
            <a:pPr algn="just"/>
            <a:r>
              <a:rPr lang="en-US" dirty="0" smtClean="0">
                <a:latin typeface="Times New Roman" panose="02020603050405020304" pitchFamily="18" charset="0"/>
                <a:cs typeface="Times New Roman" panose="02020603050405020304" pitchFamily="18" charset="0"/>
              </a:rPr>
              <a:t>Internally, they will be sharing the same process and thus have access to the same set of features.</a:t>
            </a:r>
          </a:p>
        </p:txBody>
      </p:sp>
    </p:spTree>
    <p:extLst>
      <p:ext uri="{BB962C8B-B14F-4D97-AF65-F5344CB8AC3E}">
        <p14:creationId xmlns:p14="http://schemas.microsoft.com/office/powerpoint/2010/main" val="87368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lstStyle/>
          <a:p>
            <a:r>
              <a:rPr lang="en-US" dirty="0" smtClean="0">
                <a:latin typeface="Times New Roman" panose="02020603050405020304" pitchFamily="18" charset="0"/>
                <a:cs typeface="Times New Roman" panose="02020603050405020304" pitchFamily="18" charset="0"/>
              </a:rPr>
              <a:t>What to test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a:t>D</a:t>
            </a:r>
            <a:r>
              <a:rPr lang="en-US" dirty="0" smtClean="0"/>
              <a:t>eveloper should test every statement in your code, but this also depends on different criteria and can be reduced to testing the main path of execution or just some key methods.</a:t>
            </a:r>
          </a:p>
          <a:p>
            <a:pPr algn="just"/>
            <a:r>
              <a:rPr lang="en-US" dirty="0" smtClean="0"/>
              <a:t>Areas of android testing that should be considered are:</a:t>
            </a:r>
          </a:p>
          <a:p>
            <a:pPr lvl="1" algn="just">
              <a:buFont typeface="Wingdings" panose="05000000000000000000" pitchFamily="2" charset="2"/>
              <a:buChar char="Ø"/>
            </a:pPr>
            <a:r>
              <a:rPr lang="en-US" dirty="0" smtClean="0"/>
              <a:t>Activity lifecycle events: You should test whether your activities handle life cycle events correctly. Configuration </a:t>
            </a:r>
            <a:r>
              <a:rPr lang="en-US" dirty="0"/>
              <a:t>change events should </a:t>
            </a:r>
            <a:r>
              <a:rPr lang="en-US" dirty="0" smtClean="0"/>
              <a:t>also be </a:t>
            </a:r>
            <a:r>
              <a:rPr lang="en-US" dirty="0"/>
              <a:t>tested as some of these events cause the current activity to be recreated. </a:t>
            </a:r>
          </a:p>
          <a:p>
            <a:pPr lvl="1" algn="just">
              <a:buFont typeface="Wingdings" panose="05000000000000000000" pitchFamily="2" charset="2"/>
              <a:buChar char="Ø"/>
            </a:pPr>
            <a:r>
              <a:rPr lang="en-US" dirty="0" smtClean="0"/>
              <a:t>Database and file system operations: These operations should be tested to ensure that the operations and any errors are handled correctly. These operations should be tested in isolation at lower level, at a higher level or from the application itself.</a:t>
            </a:r>
          </a:p>
        </p:txBody>
      </p:sp>
    </p:spTree>
    <p:extLst>
      <p:ext uri="{BB962C8B-B14F-4D97-AF65-F5344CB8AC3E}">
        <p14:creationId xmlns:p14="http://schemas.microsoft.com/office/powerpoint/2010/main" val="47112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Gradle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7561"/>
            <a:ext cx="10515600" cy="5503236"/>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Gradle is an advanced build toolkit that allows you to manage dependencies and define a custom login to build your project.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Android build system is a plugin on top of Gradle, and this is what gives you the domain-specific language discussed previously such as setting a testInstrumentationRunner.</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idea of using Gradle is that it allows you to build your Android apps from the command line for machines without using an IDE such as a continuous integration machine.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Also, with first line integration of Gradle into the building of projects in Android Studio, you get the exact same custom build configuration from the IDE or command line.</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298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Gradle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7561"/>
            <a:ext cx="10515600"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Other benefits include being able to customize and extend the build process; for example, each time your CI builds your project, you could automatically upload a beta </a:t>
            </a:r>
            <a:r>
              <a:rPr lang="en-US" dirty="0" smtClean="0">
                <a:latin typeface="Times New Roman" panose="02020603050405020304" pitchFamily="18" charset="0"/>
                <a:cs typeface="Times New Roman" panose="02020603050405020304" pitchFamily="18" charset="0"/>
              </a:rPr>
              <a:t>APK (Android Application Package) </a:t>
            </a:r>
            <a:r>
              <a:rPr lang="en-US" dirty="0" smtClean="0">
                <a:latin typeface="Times New Roman" panose="02020603050405020304" pitchFamily="18" charset="0"/>
                <a:cs typeface="Times New Roman" panose="02020603050405020304" pitchFamily="18" charset="0"/>
              </a:rPr>
              <a:t>to the Google play store.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You can create multiple APKs with different features using the same project, for example, one version that targets Google play in an app purchase and another that targets the Amazon app store’s coin payments.</a:t>
            </a:r>
          </a:p>
        </p:txBody>
      </p:sp>
    </p:spTree>
    <p:extLst>
      <p:ext uri="{BB962C8B-B14F-4D97-AF65-F5344CB8AC3E}">
        <p14:creationId xmlns:p14="http://schemas.microsoft.com/office/powerpoint/2010/main" val="1986102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Test targets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2153"/>
            <a:ext cx="10515600" cy="5503236"/>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During the evolution of your development project, your tests would be targeted to different devices.</a:t>
            </a:r>
          </a:p>
          <a:p>
            <a:pPr algn="just"/>
            <a:r>
              <a:rPr lang="en-US" dirty="0" smtClean="0">
                <a:latin typeface="Times New Roman" panose="02020603050405020304" pitchFamily="18" charset="0"/>
                <a:cs typeface="Times New Roman" panose="02020603050405020304" pitchFamily="18" charset="0"/>
              </a:rPr>
              <a:t>From simplicity, flexibility, and speed of testing on an emulator to the unavoidable final testing on the specific device you are intending your application to be run upon, you should be able to run your application on all of them.</a:t>
            </a:r>
          </a:p>
          <a:p>
            <a:pPr algn="just"/>
            <a:r>
              <a:rPr lang="en-US" dirty="0" smtClean="0">
                <a:latin typeface="Times New Roman" panose="02020603050405020304" pitchFamily="18" charset="0"/>
                <a:cs typeface="Times New Roman" panose="02020603050405020304" pitchFamily="18" charset="0"/>
              </a:rPr>
              <a:t>There are also some intermediate cases such as running your tests on a local JVM virtual machine, on the development computer, or on a Dalvik virtual machine or Activity, depending on the case.</a:t>
            </a:r>
          </a:p>
          <a:p>
            <a:pPr algn="just"/>
            <a:r>
              <a:rPr lang="en-US" dirty="0" smtClean="0">
                <a:latin typeface="Times New Roman" panose="02020603050405020304" pitchFamily="18" charset="0"/>
                <a:cs typeface="Times New Roman" panose="02020603050405020304" pitchFamily="18" charset="0"/>
              </a:rPr>
              <a:t>The emulator is probably the most powerful target as you can modify almost every parameter from its configuration to simulate different conditions for your tests. </a:t>
            </a:r>
          </a:p>
          <a:p>
            <a:pPr algn="just"/>
            <a:r>
              <a:rPr lang="en-US" dirty="0" smtClean="0">
                <a:latin typeface="Times New Roman" panose="02020603050405020304" pitchFamily="18" charset="0"/>
                <a:cs typeface="Times New Roman" panose="02020603050405020304" pitchFamily="18" charset="0"/>
              </a:rPr>
              <a:t>Ultimately, your application should be able to handle all of these situations, so it’s much better to discover the problems upfront than when the application has been delivered.</a:t>
            </a:r>
          </a:p>
        </p:txBody>
      </p:sp>
    </p:spTree>
    <p:extLst>
      <p:ext uri="{BB962C8B-B14F-4D97-AF65-F5344CB8AC3E}">
        <p14:creationId xmlns:p14="http://schemas.microsoft.com/office/powerpoint/2010/main" val="2366246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Creating the Android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2153"/>
            <a:ext cx="10515600" cy="5503236"/>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We will create a new Android project. This is done from the </a:t>
            </a:r>
            <a:r>
              <a:rPr lang="en-US" dirty="0" err="1" smtClean="0">
                <a:latin typeface="Times New Roman" panose="02020603050405020304" pitchFamily="18" charset="0"/>
                <a:cs typeface="Times New Roman" panose="02020603050405020304" pitchFamily="18" charset="0"/>
              </a:rPr>
              <a:t>ASide</a:t>
            </a:r>
            <a:r>
              <a:rPr lang="en-US" dirty="0" smtClean="0">
                <a:latin typeface="Times New Roman" panose="02020603050405020304" pitchFamily="18" charset="0"/>
                <a:cs typeface="Times New Roman" panose="02020603050405020304" pitchFamily="18" charset="0"/>
              </a:rPr>
              <a:t> menu by going to File | New Project. This then leads us through the </a:t>
            </a:r>
            <a:r>
              <a:rPr lang="en-US" dirty="0" err="1" smtClean="0">
                <a:latin typeface="Times New Roman" panose="02020603050405020304" pitchFamily="18" charset="0"/>
                <a:cs typeface="Times New Roman" panose="02020603050405020304" pitchFamily="18" charset="0"/>
              </a:rPr>
              <a:t>wysiwyg</a:t>
            </a:r>
            <a:r>
              <a:rPr lang="en-US" dirty="0" smtClean="0">
                <a:latin typeface="Times New Roman" panose="02020603050405020304" pitchFamily="18" charset="0"/>
                <a:cs typeface="Times New Roman" panose="02020603050405020304" pitchFamily="18" charset="0"/>
              </a:rPr>
              <a:t> guide to create a project.</a:t>
            </a:r>
          </a:p>
          <a:p>
            <a:pPr algn="just"/>
            <a:r>
              <a:rPr lang="en-US" dirty="0" smtClean="0">
                <a:latin typeface="Times New Roman" panose="02020603050405020304" pitchFamily="18" charset="0"/>
                <a:cs typeface="Times New Roman" panose="02020603050405020304" pitchFamily="18" charset="0"/>
              </a:rPr>
              <a:t>In this particular case, we are using the following values for the required component names (clicking on the Next button in between screens):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Application name: </a:t>
            </a:r>
            <a:r>
              <a:rPr lang="en-US" dirty="0" err="1" smtClean="0">
                <a:latin typeface="Times New Roman" panose="02020603050405020304" pitchFamily="18" charset="0"/>
                <a:cs typeface="Times New Roman" panose="02020603050405020304" pitchFamily="18" charset="0"/>
              </a:rPr>
              <a:t>AndroidApplicationTestingGuide</a:t>
            </a:r>
            <a:endParaRPr lang="en-US"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Company domain: blundell.com</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Form factor: Phone and Tablet</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Minimum SDK: 17</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an Activity: Blank Activity (go with default names)</a:t>
            </a:r>
          </a:p>
          <a:p>
            <a:pPr algn="just"/>
            <a:r>
              <a:rPr lang="en-US" dirty="0">
                <a:latin typeface="Times New Roman" panose="02020603050405020304" pitchFamily="18" charset="0"/>
                <a:cs typeface="Times New Roman" panose="02020603050405020304" pitchFamily="18" charset="0"/>
              </a:rPr>
              <a:t>When you click on Finish and the application is created, it will automatically generate the androidTest source folder under the app/</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directory, and this is where you can add your instrumented test cases.</a:t>
            </a:r>
          </a:p>
        </p:txBody>
      </p:sp>
    </p:spTree>
    <p:extLst>
      <p:ext uri="{BB962C8B-B14F-4D97-AF65-F5344CB8AC3E}">
        <p14:creationId xmlns:p14="http://schemas.microsoft.com/office/powerpoint/2010/main" val="3333734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Tip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2153"/>
            <a:ext cx="10515600" cy="5503236"/>
          </a:xfrm>
        </p:spPr>
        <p:txBody>
          <a:bodyPr>
            <a:normAutofit/>
          </a:bodyPr>
          <a:lstStyle/>
          <a:p>
            <a:pPr algn="just"/>
            <a:r>
              <a:rPr lang="en-US" dirty="0" smtClean="0"/>
              <a:t>Alternatively, to create an androidTest folder for an existing Gradle Android project, you can select the </a:t>
            </a:r>
            <a:r>
              <a:rPr lang="en-US" dirty="0" err="1" smtClean="0"/>
              <a:t>src</a:t>
            </a:r>
            <a:r>
              <a:rPr lang="en-US" dirty="0" smtClean="0"/>
              <a:t> folder and then go to File | New | Directory. </a:t>
            </a:r>
          </a:p>
          <a:p>
            <a:pPr algn="just"/>
            <a:endParaRPr lang="en-US" dirty="0"/>
          </a:p>
          <a:p>
            <a:pPr algn="just"/>
            <a:r>
              <a:rPr lang="en-US" dirty="0" smtClean="0"/>
              <a:t>Then, write androidTest/java in the dialog prompt. When the project rebuilds, the path will then automatically be added so that you can create tests.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991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Package explorer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2153"/>
            <a:ext cx="10515600" cy="5503236"/>
          </a:xfrm>
        </p:spPr>
        <p:txBody>
          <a:bodyPr>
            <a:normAutofit/>
          </a:bodyPr>
          <a:lstStyle/>
          <a:p>
            <a:pPr algn="just"/>
            <a:r>
              <a:rPr lang="en-US" dirty="0" smtClean="0"/>
              <a:t>After having created our project, the project view should look like one of the images shown in the following screenshot. This is because </a:t>
            </a:r>
            <a:r>
              <a:rPr lang="en-US" dirty="0" err="1" smtClean="0"/>
              <a:t>ASide</a:t>
            </a:r>
            <a:r>
              <a:rPr lang="en-US" dirty="0" smtClean="0"/>
              <a:t> has multiple ways to show the project outline.</a:t>
            </a:r>
          </a:p>
          <a:p>
            <a:pPr algn="just"/>
            <a:endParaRPr lang="en-US" dirty="0" smtClean="0"/>
          </a:p>
          <a:p>
            <a:pPr algn="just"/>
            <a:r>
              <a:rPr lang="en-US" dirty="0" smtClean="0"/>
              <a:t> On the left, we can note the existence of the two source directories, one colored green for the test source and the other blue for the project source. </a:t>
            </a:r>
          </a:p>
          <a:p>
            <a:pPr algn="just"/>
            <a:endParaRPr lang="en-US" dirty="0" smtClean="0"/>
          </a:p>
          <a:p>
            <a:pPr algn="just"/>
            <a:r>
              <a:rPr lang="en-US" dirty="0" smtClean="0"/>
              <a:t>On the right, we have the new Android project view that tries to simplify the hierarchy by compressing useless and merging functionally similar folders.</a:t>
            </a:r>
          </a:p>
        </p:txBody>
      </p:sp>
    </p:spTree>
    <p:extLst>
      <p:ext uri="{BB962C8B-B14F-4D97-AF65-F5344CB8AC3E}">
        <p14:creationId xmlns:p14="http://schemas.microsoft.com/office/powerpoint/2010/main" val="3057721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Creating  a test cases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7689"/>
            <a:ext cx="10515600" cy="5503236"/>
          </a:xfrm>
        </p:spPr>
        <p:txBody>
          <a:bodyPr>
            <a:normAutofit/>
          </a:bodyPr>
          <a:lstStyle/>
          <a:p>
            <a:pPr algn="just"/>
            <a:r>
              <a:rPr lang="en-US" dirty="0" smtClean="0"/>
              <a:t>As described before, we are creating our test cases in the </a:t>
            </a:r>
            <a:r>
              <a:rPr lang="en-US" dirty="0" err="1" smtClean="0"/>
              <a:t>src</a:t>
            </a:r>
            <a:r>
              <a:rPr lang="en-US" dirty="0" smtClean="0"/>
              <a:t>/androidTest/java folder of the project.</a:t>
            </a:r>
          </a:p>
          <a:p>
            <a:pPr algn="just"/>
            <a:endParaRPr lang="en-US" dirty="0" smtClean="0"/>
          </a:p>
          <a:p>
            <a:pPr algn="just"/>
            <a:r>
              <a:rPr lang="en-US" dirty="0" smtClean="0"/>
              <a:t>You can create the file manually by right-clicking on the package and selecting New… |Java Class.</a:t>
            </a:r>
          </a:p>
          <a:p>
            <a:pPr algn="just"/>
            <a:endParaRPr lang="en-US" dirty="0" smtClean="0"/>
          </a:p>
          <a:p>
            <a:pPr algn="just"/>
            <a:r>
              <a:rPr lang="en-US" dirty="0" smtClean="0"/>
              <a:t>However, in this particular case, we’ll take advantage of </a:t>
            </a:r>
            <a:r>
              <a:rPr lang="en-US" dirty="0" err="1" smtClean="0"/>
              <a:t>ASide</a:t>
            </a:r>
            <a:r>
              <a:rPr lang="en-US" dirty="0" smtClean="0"/>
              <a:t> to create our </a:t>
            </a:r>
            <a:r>
              <a:rPr lang="en-US" dirty="0" err="1" smtClean="0"/>
              <a:t>JUnit</a:t>
            </a:r>
            <a:r>
              <a:rPr lang="en-US" dirty="0" smtClean="0"/>
              <a:t> </a:t>
            </a:r>
            <a:r>
              <a:rPr lang="en-US" dirty="0" err="1" smtClean="0"/>
              <a:t>TestCase</a:t>
            </a:r>
            <a:r>
              <a:rPr lang="en-US" dirty="0" smtClean="0"/>
              <a:t>.</a:t>
            </a:r>
          </a:p>
          <a:p>
            <a:pPr algn="just"/>
            <a:endParaRPr lang="en-US" dirty="0" smtClean="0"/>
          </a:p>
          <a:p>
            <a:pPr algn="just"/>
            <a:r>
              <a:rPr lang="en-US" dirty="0" smtClean="0"/>
              <a:t>Open the class under test (in this case, Main Activity) and hover over the class name until you see a light bulb (or press Ctrl/Command + 1). Select Create Test from the menu that appears.</a:t>
            </a:r>
          </a:p>
        </p:txBody>
      </p:sp>
    </p:spTree>
    <p:extLst>
      <p:ext uri="{BB962C8B-B14F-4D97-AF65-F5344CB8AC3E}">
        <p14:creationId xmlns:p14="http://schemas.microsoft.com/office/powerpoint/2010/main" val="623002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Creating  a test cases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7689"/>
            <a:ext cx="10515600" cy="5503236"/>
          </a:xfrm>
        </p:spPr>
        <p:txBody>
          <a:bodyPr>
            <a:normAutofit lnSpcReduction="10000"/>
          </a:bodyPr>
          <a:lstStyle/>
          <a:p>
            <a:pPr algn="just"/>
            <a:r>
              <a:rPr lang="en-US" dirty="0" smtClean="0"/>
              <a:t>These are the values that we should enter when we create the test case:</a:t>
            </a:r>
          </a:p>
          <a:p>
            <a:pPr lvl="1" algn="just">
              <a:buFont typeface="Wingdings" panose="05000000000000000000" pitchFamily="2" charset="2"/>
              <a:buChar char="Ø"/>
            </a:pPr>
            <a:r>
              <a:rPr lang="en-US" dirty="0" smtClean="0"/>
              <a:t>Testing library: </a:t>
            </a:r>
            <a:r>
              <a:rPr lang="en-US" dirty="0" err="1" smtClean="0"/>
              <a:t>JUnit</a:t>
            </a:r>
            <a:r>
              <a:rPr lang="en-US" dirty="0" smtClean="0"/>
              <a:t> 3</a:t>
            </a:r>
          </a:p>
          <a:p>
            <a:pPr lvl="1" algn="just">
              <a:buFont typeface="Wingdings" panose="05000000000000000000" pitchFamily="2" charset="2"/>
              <a:buChar char="Ø"/>
            </a:pPr>
            <a:r>
              <a:rPr lang="en-US" dirty="0" smtClean="0"/>
              <a:t>Class name: MainActivityTest</a:t>
            </a:r>
          </a:p>
          <a:p>
            <a:pPr lvl="1" algn="just">
              <a:buFont typeface="Wingdings" panose="05000000000000000000" pitchFamily="2" charset="2"/>
              <a:buChar char="Ø"/>
            </a:pPr>
            <a:r>
              <a:rPr lang="en-US" dirty="0" smtClean="0"/>
              <a:t>Superclass: </a:t>
            </a:r>
            <a:r>
              <a:rPr lang="en-US" dirty="0" err="1" smtClean="0"/>
              <a:t>junit.framework.TestCase</a:t>
            </a:r>
            <a:endParaRPr lang="en-US" dirty="0" smtClean="0"/>
          </a:p>
          <a:p>
            <a:pPr lvl="1" algn="just">
              <a:buFont typeface="Wingdings" panose="05000000000000000000" pitchFamily="2" charset="2"/>
              <a:buChar char="Ø"/>
            </a:pPr>
            <a:r>
              <a:rPr lang="en-US" dirty="0" smtClean="0"/>
              <a:t>Destination package: </a:t>
            </a:r>
            <a:r>
              <a:rPr lang="en-US" dirty="0" err="1" smtClean="0"/>
              <a:t>com.blundell.tut</a:t>
            </a:r>
            <a:endParaRPr lang="en-US" dirty="0" smtClean="0"/>
          </a:p>
          <a:p>
            <a:pPr lvl="1" algn="just">
              <a:buFont typeface="Wingdings" panose="05000000000000000000" pitchFamily="2" charset="2"/>
              <a:buChar char="Ø"/>
            </a:pPr>
            <a:r>
              <a:rPr lang="en-US" dirty="0" smtClean="0"/>
              <a:t>Superclass: </a:t>
            </a:r>
            <a:r>
              <a:rPr lang="en-US" dirty="0" err="1" smtClean="0"/>
              <a:t>junit.framework.TestCase</a:t>
            </a:r>
            <a:endParaRPr lang="en-US" dirty="0" smtClean="0"/>
          </a:p>
          <a:p>
            <a:pPr lvl="1" algn="just">
              <a:buFont typeface="Wingdings" panose="05000000000000000000" pitchFamily="2" charset="2"/>
              <a:buChar char="Ø"/>
            </a:pPr>
            <a:r>
              <a:rPr lang="en-US" dirty="0" smtClean="0"/>
              <a:t>Generate: Select none</a:t>
            </a:r>
          </a:p>
          <a:p>
            <a:pPr lvl="1" algn="just">
              <a:buFont typeface="Wingdings" panose="05000000000000000000" pitchFamily="2" charset="2"/>
              <a:buChar char="Ø"/>
            </a:pPr>
            <a:endParaRPr lang="en-US" dirty="0"/>
          </a:p>
          <a:p>
            <a:pPr algn="just"/>
            <a:r>
              <a:rPr lang="en-US" dirty="0" smtClean="0"/>
              <a:t>As you can see, you could also have checked one of the methods of the class to generate an empty test method stub. These stub methods may be useful in some cases, but you have to consider that testing should be a behavior-driven process rather than a method-driven one.</a:t>
            </a:r>
          </a:p>
        </p:txBody>
      </p:sp>
    </p:spTree>
    <p:extLst>
      <p:ext uri="{BB962C8B-B14F-4D97-AF65-F5344CB8AC3E}">
        <p14:creationId xmlns:p14="http://schemas.microsoft.com/office/powerpoint/2010/main" val="3400983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Creating a test cases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7689"/>
            <a:ext cx="10515600" cy="5503236"/>
          </a:xfrm>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The basic infrastructure for our tests is in place; what is left is to add a dummy test to verify that everything is working as expected. We now have a test case template, so the next step is to start completing it to suit our needs. </a:t>
            </a:r>
          </a:p>
          <a:p>
            <a:pPr algn="just"/>
            <a:r>
              <a:rPr lang="en-US" dirty="0" smtClean="0">
                <a:latin typeface="Times New Roman" panose="02020603050405020304" pitchFamily="18" charset="0"/>
                <a:cs typeface="Times New Roman" panose="02020603050405020304" pitchFamily="18" charset="0"/>
              </a:rPr>
              <a:t>To do it, open the recently created test class and add the </a:t>
            </a:r>
            <a:r>
              <a:rPr lang="en-US" dirty="0" err="1" smtClean="0">
                <a:latin typeface="Times New Roman" panose="02020603050405020304" pitchFamily="18" charset="0"/>
                <a:cs typeface="Times New Roman" panose="02020603050405020304" pitchFamily="18" charset="0"/>
              </a:rPr>
              <a:t>testSomething</a:t>
            </a:r>
            <a:r>
              <a:rPr lang="en-US" dirty="0" smtClean="0">
                <a:latin typeface="Times New Roman" panose="02020603050405020304" pitchFamily="18" charset="0"/>
                <a:cs typeface="Times New Roman" panose="02020603050405020304" pitchFamily="18" charset="0"/>
              </a:rPr>
              <a:t>() test.</a:t>
            </a:r>
          </a:p>
          <a:p>
            <a:pPr algn="just"/>
            <a:r>
              <a:rPr lang="en-US" dirty="0" smtClean="0">
                <a:latin typeface="Times New Roman" panose="02020603050405020304" pitchFamily="18" charset="0"/>
                <a:cs typeface="Times New Roman" panose="02020603050405020304" pitchFamily="18" charset="0"/>
              </a:rPr>
              <a:t>We should have something like this:</a:t>
            </a:r>
          </a:p>
          <a:p>
            <a:pPr marL="457200" lvl="1" indent="0" algn="just">
              <a:buNone/>
            </a:pPr>
            <a:r>
              <a:rPr lang="en-US" dirty="0" smtClean="0">
                <a:latin typeface="Times New Roman" panose="02020603050405020304" pitchFamily="18" charset="0"/>
                <a:cs typeface="Times New Roman" panose="02020603050405020304" pitchFamily="18" charset="0"/>
              </a:rPr>
              <a:t>package </a:t>
            </a:r>
            <a:r>
              <a:rPr lang="en-US" dirty="0" err="1" smtClean="0">
                <a:latin typeface="Times New Roman" panose="02020603050405020304" pitchFamily="18" charset="0"/>
                <a:cs typeface="Times New Roman" panose="02020603050405020304" pitchFamily="18" charset="0"/>
              </a:rPr>
              <a:t>com.blundell.tut</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import </a:t>
            </a:r>
            <a:r>
              <a:rPr lang="en-US" dirty="0" err="1" smtClean="0">
                <a:latin typeface="Times New Roman" panose="02020603050405020304" pitchFamily="18" charset="0"/>
                <a:cs typeface="Times New Roman" panose="02020603050405020304" pitchFamily="18" charset="0"/>
              </a:rPr>
              <a:t>android.test.suitebuilder.annotation.SmallTest</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import </a:t>
            </a:r>
            <a:r>
              <a:rPr lang="en-US" dirty="0" err="1" smtClean="0">
                <a:latin typeface="Times New Roman" panose="02020603050405020304" pitchFamily="18" charset="0"/>
                <a:cs typeface="Times New Roman" panose="02020603050405020304" pitchFamily="18" charset="0"/>
              </a:rPr>
              <a:t>junit.framework.TestCase</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public class MainActivityTest extends </a:t>
            </a:r>
            <a:r>
              <a:rPr lang="en-US" dirty="0" err="1" smtClean="0">
                <a:latin typeface="Times New Roman" panose="02020603050405020304" pitchFamily="18" charset="0"/>
                <a:cs typeface="Times New Roman" panose="02020603050405020304" pitchFamily="18" charset="0"/>
              </a:rPr>
              <a:t>TestCase</a:t>
            </a:r>
            <a:r>
              <a:rPr lang="en-US" dirty="0" smtClean="0">
                <a:latin typeface="Times New Roman" panose="02020603050405020304" pitchFamily="18" charset="0"/>
                <a:cs typeface="Times New Roman" panose="02020603050405020304" pitchFamily="18" charset="0"/>
              </a:rPr>
              <a:t> {</a:t>
            </a:r>
          </a:p>
          <a:p>
            <a:pPr marL="457200" lvl="1" indent="0" algn="just">
              <a:buNone/>
            </a:pPr>
            <a:r>
              <a:rPr lang="en-US" dirty="0" smtClean="0">
                <a:latin typeface="Times New Roman" panose="02020603050405020304" pitchFamily="18" charset="0"/>
                <a:cs typeface="Times New Roman" panose="02020603050405020304" pitchFamily="18" charset="0"/>
              </a:rPr>
              <a:t>public MainActivityTest() {</a:t>
            </a:r>
          </a:p>
          <a:p>
            <a:pPr marL="457200" lvl="1" indent="0" algn="just">
              <a:buNone/>
            </a:pPr>
            <a:r>
              <a:rPr lang="en-US" dirty="0" smtClean="0">
                <a:latin typeface="Times New Roman" panose="02020603050405020304" pitchFamily="18" charset="0"/>
                <a:cs typeface="Times New Roman" panose="02020603050405020304" pitchFamily="18" charset="0"/>
              </a:rPr>
              <a:t>super("MainActivityTest");</a:t>
            </a:r>
          </a:p>
          <a:p>
            <a:pPr marL="457200" lvl="1" indent="0" algn="just">
              <a:buNone/>
            </a:pP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@SmallTest</a:t>
            </a:r>
          </a:p>
          <a:p>
            <a:pPr marL="457200" lvl="1" indent="0" algn="just">
              <a:buNone/>
            </a:pPr>
            <a:r>
              <a:rPr lang="en-US" dirty="0" smtClean="0">
                <a:latin typeface="Times New Roman" panose="02020603050405020304" pitchFamily="18" charset="0"/>
                <a:cs typeface="Times New Roman" panose="02020603050405020304" pitchFamily="18" charset="0"/>
              </a:rPr>
              <a:t>public void </a:t>
            </a:r>
            <a:r>
              <a:rPr lang="en-US" dirty="0" err="1" smtClean="0">
                <a:latin typeface="Times New Roman" panose="02020603050405020304" pitchFamily="18" charset="0"/>
                <a:cs typeface="Times New Roman" panose="02020603050405020304" pitchFamily="18" charset="0"/>
              </a:rPr>
              <a:t>testSomething</a:t>
            </a:r>
            <a:r>
              <a:rPr lang="en-US" dirty="0" smtClean="0">
                <a:latin typeface="Times New Roman" panose="02020603050405020304" pitchFamily="18" charset="0"/>
                <a:cs typeface="Times New Roman" panose="02020603050405020304" pitchFamily="18" charset="0"/>
              </a:rPr>
              <a:t>() throws Exception {</a:t>
            </a:r>
          </a:p>
          <a:p>
            <a:pPr marL="457200" lvl="1" indent="0" algn="just">
              <a:buNone/>
            </a:pPr>
            <a:r>
              <a:rPr lang="en-US" dirty="0" smtClean="0">
                <a:latin typeface="Times New Roman" panose="02020603050405020304" pitchFamily="18" charset="0"/>
                <a:cs typeface="Times New Roman" panose="02020603050405020304" pitchFamily="18" charset="0"/>
              </a:rPr>
              <a:t>fail("Not implemented yet");</a:t>
            </a:r>
          </a:p>
          <a:p>
            <a:pPr marL="457200" lvl="1" indent="0" algn="just">
              <a:buNone/>
            </a:pP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a:t>
            </a:r>
          </a:p>
          <a:p>
            <a:pPr algn="just"/>
            <a:endParaRPr lang="en-US" dirty="0" smtClean="0"/>
          </a:p>
        </p:txBody>
      </p:sp>
    </p:spTree>
    <p:extLst>
      <p:ext uri="{BB962C8B-B14F-4D97-AF65-F5344CB8AC3E}">
        <p14:creationId xmlns:p14="http://schemas.microsoft.com/office/powerpoint/2010/main" val="22614318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Creating a test cases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no-argument constructor is needed to run a specific test from the command line, as explained later using an instrumentation.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test will always fail, presenting the message: Not implemented yet. In order to do this, we will use the fail method from the </a:t>
            </a:r>
            <a:r>
              <a:rPr lang="en-US" dirty="0" err="1" smtClean="0">
                <a:latin typeface="Times New Roman" panose="02020603050405020304" pitchFamily="18" charset="0"/>
                <a:cs typeface="Times New Roman" panose="02020603050405020304" pitchFamily="18" charset="0"/>
              </a:rPr>
              <a:t>junit.framework.Assert</a:t>
            </a:r>
            <a:r>
              <a:rPr lang="en-US" dirty="0" smtClean="0">
                <a:latin typeface="Times New Roman" panose="02020603050405020304" pitchFamily="18" charset="0"/>
                <a:cs typeface="Times New Roman" panose="02020603050405020304" pitchFamily="18" charset="0"/>
              </a:rPr>
              <a:t> class that fails the test with the given message.</a:t>
            </a:r>
            <a:endParaRPr lang="en-US" dirty="0" smtClean="0"/>
          </a:p>
        </p:txBody>
      </p:sp>
    </p:spTree>
    <p:extLst>
      <p:ext uri="{BB962C8B-B14F-4D97-AF65-F5344CB8AC3E}">
        <p14:creationId xmlns:p14="http://schemas.microsoft.com/office/powerpoint/2010/main" val="3467462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Ø"/>
            </a:pPr>
            <a:r>
              <a:rPr lang="en-US" sz="3800" dirty="0"/>
              <a:t>Physical characteristics of the device: Before shipping your application, you should be sure  that all of the different devices it can be run on are supported, or at least you should detect the unsupported situations and take remedial actions</a:t>
            </a:r>
            <a:r>
              <a:rPr lang="en-US" sz="3800" dirty="0" smtClean="0"/>
              <a:t>. </a:t>
            </a:r>
            <a:r>
              <a:rPr lang="en-US" sz="3800" dirty="0"/>
              <a:t>The characteristics of the devices that should be tested are: </a:t>
            </a:r>
            <a:endParaRPr lang="en-US" sz="3800" dirty="0" smtClean="0"/>
          </a:p>
          <a:p>
            <a:pPr marL="1204913" algn="just"/>
            <a:r>
              <a:rPr lang="en-US" sz="2400" dirty="0" smtClean="0"/>
              <a:t>Network capabilities</a:t>
            </a:r>
          </a:p>
          <a:p>
            <a:pPr marL="1204913" algn="just"/>
            <a:r>
              <a:rPr lang="en-US" sz="2400" dirty="0" smtClean="0"/>
              <a:t>Screen densities</a:t>
            </a:r>
          </a:p>
          <a:p>
            <a:pPr marL="1204913" algn="just"/>
            <a:r>
              <a:rPr lang="en-US" sz="2400" dirty="0" smtClean="0"/>
              <a:t>Screen resolutions</a:t>
            </a:r>
          </a:p>
          <a:p>
            <a:pPr marL="1204913" algn="just"/>
            <a:r>
              <a:rPr lang="en-US" sz="2400" dirty="0" smtClean="0"/>
              <a:t>Screen sizes</a:t>
            </a:r>
          </a:p>
          <a:p>
            <a:pPr marL="1204913" algn="just"/>
            <a:r>
              <a:rPr lang="en-US" sz="2400" dirty="0" err="1" smtClean="0"/>
              <a:t>Avalaibility</a:t>
            </a:r>
            <a:r>
              <a:rPr lang="en-US" sz="2400" dirty="0" smtClean="0"/>
              <a:t> of sensors</a:t>
            </a:r>
          </a:p>
          <a:p>
            <a:pPr marL="1204913" algn="just"/>
            <a:r>
              <a:rPr lang="en-US" sz="2400" dirty="0" smtClean="0"/>
              <a:t>Keyboard &amp; other input devices</a:t>
            </a:r>
          </a:p>
          <a:p>
            <a:pPr marL="1204913" algn="just"/>
            <a:r>
              <a:rPr lang="en-US" sz="2400" dirty="0" smtClean="0"/>
              <a:t>GPS</a:t>
            </a:r>
          </a:p>
          <a:p>
            <a:pPr marL="1204913" algn="just"/>
            <a:r>
              <a:rPr lang="en-US" sz="2400" dirty="0" smtClean="0"/>
              <a:t>External storage</a:t>
            </a:r>
            <a:endParaRPr lang="en-US" sz="2400" dirty="0"/>
          </a:p>
          <a:p>
            <a:endParaRPr lang="en-US" dirty="0"/>
          </a:p>
        </p:txBody>
      </p:sp>
    </p:spTree>
    <p:extLst>
      <p:ext uri="{BB962C8B-B14F-4D97-AF65-F5344CB8AC3E}">
        <p14:creationId xmlns:p14="http://schemas.microsoft.com/office/powerpoint/2010/main" val="326646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Test annotations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Looking carefully at the test definition, you might notice that we decorated the test using the @SmallTest annotation, which is a way to organize or categorize our tests and run them separately.</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test will always fail, presenting the message: Not implemented yet. In order to do this, we will use the fail method from the </a:t>
            </a:r>
            <a:r>
              <a:rPr lang="en-US" dirty="0" err="1" smtClean="0">
                <a:latin typeface="Times New Roman" panose="02020603050405020304" pitchFamily="18" charset="0"/>
                <a:cs typeface="Times New Roman" panose="02020603050405020304" pitchFamily="18" charset="0"/>
              </a:rPr>
              <a:t>junit.framework.Assert</a:t>
            </a:r>
            <a:r>
              <a:rPr lang="en-US" dirty="0" smtClean="0">
                <a:latin typeface="Times New Roman" panose="02020603050405020304" pitchFamily="18" charset="0"/>
                <a:cs typeface="Times New Roman" panose="02020603050405020304" pitchFamily="18" charset="0"/>
              </a:rPr>
              <a:t> class that fails the test with the given message.</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p>
        </p:txBody>
      </p:sp>
    </p:spTree>
    <p:extLst>
      <p:ext uri="{BB962C8B-B14F-4D97-AF65-F5344CB8AC3E}">
        <p14:creationId xmlns:p14="http://schemas.microsoft.com/office/powerpoint/2010/main" val="445760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Test annotations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There are other annotations that can be used by the tests, such as:</a:t>
            </a:r>
            <a:endParaRPr lang="en-US" dirty="0">
              <a:latin typeface="Times New Roman" panose="02020603050405020304" pitchFamily="18" charset="0"/>
              <a:cs typeface="Times New Roman" panose="02020603050405020304" pitchFamily="18" charset="0"/>
            </a:endParaRPr>
          </a:p>
          <a:p>
            <a:pPr algn="just"/>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018785244"/>
              </p:ext>
            </p:extLst>
          </p:nvPr>
        </p:nvGraphicFramePr>
        <p:xfrm>
          <a:off x="1226782" y="1715950"/>
          <a:ext cx="10127018" cy="4789468"/>
        </p:xfrm>
        <a:graphic>
          <a:graphicData uri="http://schemas.openxmlformats.org/drawingml/2006/table">
            <a:tbl>
              <a:tblPr firstRow="1" bandRow="1">
                <a:tableStyleId>{8799B23B-EC83-4686-B30A-512413B5E67A}</a:tableStyleId>
              </a:tblPr>
              <a:tblGrid>
                <a:gridCol w="3164693"/>
                <a:gridCol w="6962325"/>
              </a:tblGrid>
              <a:tr h="534427">
                <a:tc>
                  <a:txBody>
                    <a:bodyPr/>
                    <a:lstStyle/>
                    <a:p>
                      <a:r>
                        <a:rPr lang="en-US" dirty="0" smtClean="0">
                          <a:latin typeface="Times New Roman" panose="02020603050405020304" pitchFamily="18" charset="0"/>
                          <a:cs typeface="Times New Roman" panose="02020603050405020304" pitchFamily="18" charset="0"/>
                        </a:rPr>
                        <a:t>Annotation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@SmallTest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Marks a test that should run as part of the small tests. </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@MediumTest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Marks a test that should run as part of the medium tests. </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@LargeTest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Marks a test that should run as part of the large tests.</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@Smoke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Marks a test that should run as part of the smoke tests. The </a:t>
                      </a:r>
                      <a:r>
                        <a:rPr lang="en-US" dirty="0" err="1" smtClean="0">
                          <a:latin typeface="Times New Roman" panose="02020603050405020304" pitchFamily="18" charset="0"/>
                          <a:cs typeface="Times New Roman" panose="02020603050405020304" pitchFamily="18" charset="0"/>
                        </a:rPr>
                        <a:t>android.test.suitebuilder.SmokeTestSuiteBuilder</a:t>
                      </a:r>
                      <a:r>
                        <a:rPr lang="en-US" dirty="0" smtClean="0">
                          <a:latin typeface="Times New Roman" panose="02020603050405020304" pitchFamily="18" charset="0"/>
                          <a:cs typeface="Times New Roman" panose="02020603050405020304" pitchFamily="18" charset="0"/>
                        </a:rPr>
                        <a:t> will run all tests with this annotation. </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FlakyTest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Use this annotation on the </a:t>
                      </a:r>
                      <a:r>
                        <a:rPr lang="en-US" dirty="0" err="1" smtClean="0">
                          <a:latin typeface="Times New Roman" panose="02020603050405020304" pitchFamily="18" charset="0"/>
                          <a:cs typeface="Times New Roman" panose="02020603050405020304" pitchFamily="18" charset="0"/>
                        </a:rPr>
                        <a:t>InstrumentationTestCase</a:t>
                      </a:r>
                      <a:r>
                        <a:rPr lang="en-US" dirty="0" smtClean="0">
                          <a:latin typeface="Times New Roman" panose="02020603050405020304" pitchFamily="18" charset="0"/>
                          <a:cs typeface="Times New Roman" panose="02020603050405020304" pitchFamily="18" charset="0"/>
                        </a:rPr>
                        <a:t> class’ test methods. When this is present, the test method is re-executed if the test fails. The total number of executions is specified by the tolerance, and defaults to 1. This is useful for tests that may fail due to an external condition that could vary with time. For example, to specify a tolerance of 4, you would annotate your test with: @</a:t>
                      </a:r>
                      <a:r>
                        <a:rPr lang="en-US" dirty="0" err="1" smtClean="0">
                          <a:latin typeface="Times New Roman" panose="02020603050405020304" pitchFamily="18" charset="0"/>
                          <a:cs typeface="Times New Roman" panose="02020603050405020304" pitchFamily="18" charset="0"/>
                        </a:rPr>
                        <a:t>FlakyTest</a:t>
                      </a:r>
                      <a:r>
                        <a:rPr lang="en-US" dirty="0" smtClean="0">
                          <a:latin typeface="Times New Roman" panose="02020603050405020304" pitchFamily="18" charset="0"/>
                          <a:cs typeface="Times New Roman" panose="02020603050405020304" pitchFamily="18" charset="0"/>
                        </a:rPr>
                        <a:t>(tolerance=4).</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98512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Test annotations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There are other annotations that can be used by the tests, such as:</a:t>
            </a:r>
            <a:endParaRPr lang="en-US" dirty="0">
              <a:latin typeface="Times New Roman" panose="02020603050405020304" pitchFamily="18" charset="0"/>
              <a:cs typeface="Times New Roman" panose="02020603050405020304" pitchFamily="18" charset="0"/>
            </a:endParaRPr>
          </a:p>
          <a:p>
            <a:pPr algn="just"/>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37607418"/>
              </p:ext>
            </p:extLst>
          </p:nvPr>
        </p:nvGraphicFramePr>
        <p:xfrm>
          <a:off x="1226782" y="1715950"/>
          <a:ext cx="10127018" cy="4557787"/>
        </p:xfrm>
        <a:graphic>
          <a:graphicData uri="http://schemas.openxmlformats.org/drawingml/2006/table">
            <a:tbl>
              <a:tblPr firstRow="1" bandRow="1">
                <a:tableStyleId>{8799B23B-EC83-4686-B30A-512413B5E67A}</a:tableStyleId>
              </a:tblPr>
              <a:tblGrid>
                <a:gridCol w="3164693"/>
                <a:gridCol w="6962325"/>
              </a:tblGrid>
              <a:tr h="534427">
                <a:tc>
                  <a:txBody>
                    <a:bodyPr/>
                    <a:lstStyle/>
                    <a:p>
                      <a:r>
                        <a:rPr lang="en-US" dirty="0" smtClean="0">
                          <a:latin typeface="Times New Roman" panose="02020603050405020304" pitchFamily="18" charset="0"/>
                          <a:cs typeface="Times New Roman" panose="02020603050405020304" pitchFamily="18" charset="0"/>
                        </a:rPr>
                        <a:t>Annotation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UIThreadTest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Use this annotation on the </a:t>
                      </a:r>
                      <a:r>
                        <a:rPr lang="en-US" dirty="0" err="1" smtClean="0">
                          <a:latin typeface="Times New Roman" panose="02020603050405020304" pitchFamily="18" charset="0"/>
                          <a:cs typeface="Times New Roman" panose="02020603050405020304" pitchFamily="18" charset="0"/>
                        </a:rPr>
                        <a:t>InstrumentationTestCase</a:t>
                      </a:r>
                      <a:r>
                        <a:rPr lang="en-US" dirty="0" smtClean="0">
                          <a:latin typeface="Times New Roman" panose="02020603050405020304" pitchFamily="18" charset="0"/>
                          <a:cs typeface="Times New Roman" panose="02020603050405020304" pitchFamily="18" charset="0"/>
                        </a:rPr>
                        <a:t> class’ test methods. When this is present, the test method is executed on the application’s main thread (or UI thread). As instrumentation methods may not be used when this annotation is present, there are other techniques if, for example, you need to modify the UI and get access to the instrumentation within the same test. In such cases, you can resort to the </a:t>
                      </a:r>
                      <a:r>
                        <a:rPr lang="en-US" dirty="0" err="1" smtClean="0">
                          <a:latin typeface="Times New Roman" panose="02020603050405020304" pitchFamily="18" charset="0"/>
                          <a:cs typeface="Times New Roman" panose="02020603050405020304" pitchFamily="18" charset="0"/>
                        </a:rPr>
                        <a:t>Activity.runOnUIThread</a:t>
                      </a:r>
                      <a:r>
                        <a:rPr lang="en-US" dirty="0" smtClean="0">
                          <a:latin typeface="Times New Roman" panose="02020603050405020304" pitchFamily="18" charset="0"/>
                          <a:cs typeface="Times New Roman" panose="02020603050405020304" pitchFamily="18" charset="0"/>
                        </a:rPr>
                        <a:t>() method that allows you to create any Runnable and run it in the UI thread from within your test: </a:t>
                      </a:r>
                      <a:r>
                        <a:rPr lang="en-US" dirty="0" err="1" smtClean="0">
                          <a:latin typeface="Times New Roman" panose="02020603050405020304" pitchFamily="18" charset="0"/>
                          <a:cs typeface="Times New Roman" panose="02020603050405020304" pitchFamily="18" charset="0"/>
                        </a:rPr>
                        <a:t>mActivity.runOnUIThread</a:t>
                      </a:r>
                      <a:r>
                        <a:rPr lang="en-US" dirty="0" smtClean="0">
                          <a:latin typeface="Times New Roman" panose="02020603050405020304" pitchFamily="18" charset="0"/>
                          <a:cs typeface="Times New Roman" panose="02020603050405020304" pitchFamily="18" charset="0"/>
                        </a:rPr>
                        <a:t>(new Runnable() { public void run() { // do </a:t>
                      </a:r>
                      <a:r>
                        <a:rPr lang="en-US" dirty="0" err="1" smtClean="0">
                          <a:latin typeface="Times New Roman" panose="02020603050405020304" pitchFamily="18" charset="0"/>
                          <a:cs typeface="Times New Roman" panose="02020603050405020304" pitchFamily="18" charset="0"/>
                        </a:rPr>
                        <a:t>somethings</a:t>
                      </a:r>
                      <a:r>
                        <a:rPr lang="en-US" dirty="0" smtClean="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txBody>
                  <a:tcPr/>
                </a:tc>
              </a:tr>
              <a:tr h="534427">
                <a:tc>
                  <a:txBody>
                    <a:bodyPr/>
                    <a:lstStyle/>
                    <a:p>
                      <a:r>
                        <a:rPr lang="en-US" dirty="0" smtClean="0">
                          <a:latin typeface="Times New Roman" panose="02020603050405020304" pitchFamily="18" charset="0"/>
                          <a:cs typeface="Times New Roman" panose="02020603050405020304" pitchFamily="18" charset="0"/>
                        </a:rPr>
                        <a:t>@Suppress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Use this annotation on test classes or test methods that should not be included in a test suite. This annotation can be used at the class level, where none of the methods in that class are included in the test suite, or at the method level, to exclude just a single method or a set of methods.</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27350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There are several ways of running our tests, and we will analyze them here.</a:t>
            </a:r>
          </a:p>
          <a:p>
            <a:pPr algn="just"/>
            <a:r>
              <a:rPr lang="en-US" dirty="0" smtClean="0">
                <a:latin typeface="Times New Roman" panose="02020603050405020304" pitchFamily="18" charset="0"/>
                <a:cs typeface="Times New Roman" panose="02020603050405020304" pitchFamily="18" charset="0"/>
              </a:rPr>
              <a:t>Additionally, tests can be grouped or categorized and run together, depending on the situation.</a:t>
            </a:r>
          </a:p>
          <a:p>
            <a:pPr algn="just"/>
            <a:r>
              <a:rPr lang="en-US" u="sng" dirty="0" smtClean="0">
                <a:latin typeface="Times New Roman" panose="02020603050405020304" pitchFamily="18" charset="0"/>
                <a:cs typeface="Times New Roman" panose="02020603050405020304" pitchFamily="18" charset="0"/>
              </a:rPr>
              <a:t>Running all tests from Android Studio: </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is perhaps the simplest method if you have adopted </a:t>
            </a:r>
            <a:r>
              <a:rPr lang="en-US" dirty="0" err="1" smtClean="0">
                <a:latin typeface="Times New Roman" panose="02020603050405020304" pitchFamily="18" charset="0"/>
                <a:cs typeface="Times New Roman" panose="02020603050405020304" pitchFamily="18" charset="0"/>
              </a:rPr>
              <a:t>ASide</a:t>
            </a:r>
            <a:r>
              <a:rPr lang="en-US" dirty="0" smtClean="0">
                <a:latin typeface="Times New Roman" panose="02020603050405020304" pitchFamily="18" charset="0"/>
                <a:cs typeface="Times New Roman" panose="02020603050405020304" pitchFamily="18" charset="0"/>
              </a:rPr>
              <a:t> as your development environment. This will run all the tests in the package. </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Select the app module in your project and then go to Run | (android icon) All Tests. If a suitable device or emulator is not found, you will be asked to start or connect one.</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The tests are then run, and the results are presented inside the Run perspective, as shown in the following screenshot:</a:t>
            </a:r>
          </a:p>
        </p:txBody>
      </p:sp>
    </p:spTree>
    <p:extLst>
      <p:ext uri="{BB962C8B-B14F-4D97-AF65-F5344CB8AC3E}">
        <p14:creationId xmlns:p14="http://schemas.microsoft.com/office/powerpoint/2010/main" val="1823070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dirty="0" smtClean="0">
                <a:latin typeface="Times New Roman" panose="02020603050405020304" pitchFamily="18" charset="0"/>
                <a:cs typeface="Times New Roman" panose="02020603050405020304" pitchFamily="18" charset="0"/>
              </a:rPr>
              <a:t>A more detailed view of the results and the messages produced during their execution can also be obtained in the </a:t>
            </a:r>
            <a:r>
              <a:rPr lang="en-US" dirty="0" err="1" smtClean="0">
                <a:latin typeface="Times New Roman" panose="02020603050405020304" pitchFamily="18" charset="0"/>
                <a:cs typeface="Times New Roman" panose="02020603050405020304" pitchFamily="18" charset="0"/>
              </a:rPr>
              <a:t>LogCat</a:t>
            </a:r>
            <a:r>
              <a:rPr lang="en-US" dirty="0" smtClean="0">
                <a:latin typeface="Times New Roman" panose="02020603050405020304" pitchFamily="18" charset="0"/>
                <a:cs typeface="Times New Roman" panose="02020603050405020304" pitchFamily="18" charset="0"/>
              </a:rPr>
              <a:t> view within the Android DDMS perspective, as shown in the following screenshot:</a:t>
            </a:r>
          </a:p>
          <a:p>
            <a:pPr algn="just"/>
            <a:r>
              <a:rPr lang="en-US" u="sng" dirty="0" smtClean="0">
                <a:latin typeface="Times New Roman" panose="02020603050405020304" pitchFamily="18" charset="0"/>
                <a:cs typeface="Times New Roman" panose="02020603050405020304" pitchFamily="18" charset="0"/>
              </a:rPr>
              <a:t>Running a single test case from your IDE:</a:t>
            </a:r>
          </a:p>
          <a:p>
            <a:pPr algn="just"/>
            <a:endParaRPr lang="en-US" u="sng"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There is an option to run a single test case from </a:t>
            </a:r>
            <a:r>
              <a:rPr lang="en-US" dirty="0" err="1" smtClean="0">
                <a:latin typeface="Times New Roman" panose="02020603050405020304" pitchFamily="18" charset="0"/>
                <a:cs typeface="Times New Roman" panose="02020603050405020304" pitchFamily="18" charset="0"/>
              </a:rPr>
              <a:t>ASide</a:t>
            </a:r>
            <a:r>
              <a:rPr lang="en-US" dirty="0" smtClean="0">
                <a:latin typeface="Times New Roman" panose="02020603050405020304" pitchFamily="18" charset="0"/>
                <a:cs typeface="Times New Roman" panose="02020603050405020304" pitchFamily="18" charset="0"/>
              </a:rPr>
              <a:t>, should you need to. Open the file where the test resides, right-click on the method name you want to run, and just like you run all the tests, select Run | (android icon) </a:t>
            </a:r>
            <a:r>
              <a:rPr lang="en-US" dirty="0" err="1" smtClean="0">
                <a:latin typeface="Times New Roman" panose="02020603050405020304" pitchFamily="18" charset="0"/>
                <a:cs typeface="Times New Roman" panose="02020603050405020304" pitchFamily="18" charset="0"/>
              </a:rPr>
              <a:t>testMethodName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you run this, as usual, only this test will be executed. In our case, we have only one test, so the result will be similar to the screenshot presented earlier.</a:t>
            </a:r>
          </a:p>
        </p:txBody>
      </p:sp>
    </p:spTree>
    <p:extLst>
      <p:ext uri="{BB962C8B-B14F-4D97-AF65-F5344CB8AC3E}">
        <p14:creationId xmlns:p14="http://schemas.microsoft.com/office/powerpoint/2010/main" val="2945655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u="sng" dirty="0" smtClean="0">
                <a:latin typeface="Times New Roman" panose="02020603050405020304" pitchFamily="18" charset="0"/>
                <a:cs typeface="Times New Roman" panose="02020603050405020304" pitchFamily="18" charset="0"/>
              </a:rPr>
              <a:t>Running from the emulator: </a:t>
            </a:r>
          </a:p>
          <a:p>
            <a:pPr algn="just"/>
            <a:endParaRPr lang="en-US" u="sng"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default system image used by the emulator has the Dev Tools application installed, providing several handy tools and settings. Among these tools, we can find a rather long list, as is shown in the following screenshot.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Now, we are interested in Instrumentation, which is the way to run our tests. This application lists all of the packages installed that define instrumentation tag tests in their project. We can run the tests by selecting our tests based on the package name, as shown in the following screenshot.</a:t>
            </a:r>
          </a:p>
        </p:txBody>
      </p:sp>
    </p:spTree>
    <p:extLst>
      <p:ext uri="{BB962C8B-B14F-4D97-AF65-F5344CB8AC3E}">
        <p14:creationId xmlns:p14="http://schemas.microsoft.com/office/powerpoint/2010/main" val="38430435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047689"/>
            <a:ext cx="10994409" cy="5503236"/>
          </a:xfrm>
        </p:spPr>
        <p:txBody>
          <a:bodyPr>
            <a:normAutofit/>
          </a:bodyPr>
          <a:lstStyle/>
          <a:p>
            <a:pPr algn="just"/>
            <a:r>
              <a:rPr lang="en-US" u="sng" dirty="0" smtClean="0">
                <a:latin typeface="Times New Roman" panose="02020603050405020304" pitchFamily="18" charset="0"/>
                <a:cs typeface="Times New Roman" panose="02020603050405020304" pitchFamily="18" charset="0"/>
              </a:rPr>
              <a:t>Running tests from the command line:</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Finally, tests can be run from the command line too. This is useful if you want to automate or script the process.</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run the tests, we use the am instrument command (strictly speaking, the am command and instrument subcommand), which allows us to run instrumentations specifying the package name and some other options.</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 might wonder what “am” stands for. It is short for Activity Manager, a main component of the internal Android infrastructure that is started by the System Server at the beginning of the boot process, and it is responsible for managing Activities and their life cycle. Additionally, as we can see here, it is also responsible for Activity instrumentation.</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785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558" y="1047689"/>
            <a:ext cx="11546006" cy="5503236"/>
          </a:xfrm>
        </p:spPr>
        <p:txBody>
          <a:bodyPr>
            <a:normAutofit/>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general usage of the am instrument command is:</a:t>
            </a:r>
          </a:p>
          <a:p>
            <a:pPr marL="0" indent="0" algn="just">
              <a:buNone/>
            </a:pPr>
            <a:r>
              <a:rPr lang="pt-BR" b="1" dirty="0" smtClean="0"/>
              <a:t>am instrument [flags] &lt;COMPONENTS&gt; -r -e &lt;NAME&gt; &lt;VALUE&gt; -p &lt;FILE&gt; -w</a:t>
            </a:r>
          </a:p>
          <a:p>
            <a:pPr marL="0" indent="0" algn="just">
              <a:buNone/>
            </a:pPr>
            <a:r>
              <a:rPr lang="en-US" dirty="0" smtClean="0">
                <a:latin typeface="Times New Roman" panose="02020603050405020304" pitchFamily="18" charset="0"/>
                <a:cs typeface="Times New Roman" panose="02020603050405020304" pitchFamily="18" charset="0"/>
              </a:rPr>
              <a:t>This table summarizes the most common options:</a:t>
            </a:r>
          </a:p>
          <a:p>
            <a:pPr marL="0" indent="0" algn="just">
              <a:buNone/>
            </a:pPr>
            <a:endParaRPr lang="en-US"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32072862"/>
              </p:ext>
            </p:extLst>
          </p:nvPr>
        </p:nvGraphicFramePr>
        <p:xfrm>
          <a:off x="838199" y="2821422"/>
          <a:ext cx="9629633" cy="3484880"/>
        </p:xfrm>
        <a:graphic>
          <a:graphicData uri="http://schemas.openxmlformats.org/drawingml/2006/table">
            <a:tbl>
              <a:tblPr firstRow="1" bandRow="1">
                <a:tableStyleId>{8799B23B-EC83-4686-B30A-512413B5E67A}</a:tableStyleId>
              </a:tblPr>
              <a:tblGrid>
                <a:gridCol w="3146249"/>
                <a:gridCol w="6483384"/>
              </a:tblGrid>
              <a:tr h="370840">
                <a:tc>
                  <a:txBody>
                    <a:bodyPr/>
                    <a:lstStyle/>
                    <a:p>
                      <a:r>
                        <a:rPr lang="en-US" dirty="0" smtClean="0"/>
                        <a:t>Option</a:t>
                      </a:r>
                      <a:endParaRPr lang="en-US" dirty="0"/>
                    </a:p>
                  </a:txBody>
                  <a:tcPr/>
                </a:tc>
                <a:tc>
                  <a:txBody>
                    <a:bodyPr/>
                    <a:lstStyle/>
                    <a:p>
                      <a:r>
                        <a:rPr lang="en-US" dirty="0" smtClean="0"/>
                        <a:t>Description</a:t>
                      </a:r>
                      <a:endParaRPr lang="en-US" dirty="0"/>
                    </a:p>
                  </a:txBody>
                  <a:tcPr/>
                </a:tc>
              </a:tr>
              <a:tr h="370840">
                <a:tc>
                  <a:txBody>
                    <a:bodyPr/>
                    <a:lstStyle/>
                    <a:p>
                      <a:r>
                        <a:rPr lang="en-US" dirty="0" smtClean="0">
                          <a:latin typeface="Times New Roman" panose="02020603050405020304" pitchFamily="18" charset="0"/>
                          <a:cs typeface="Times New Roman" panose="02020603050405020304" pitchFamily="18" charset="0"/>
                        </a:rPr>
                        <a:t>-r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Prints raw results. This is useful to collect raw performance data.</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-e &lt;NAME&gt; &lt;VALUE&gt;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Sets arguments by name. We will examine its usage shortly. This is a generic option argument that allows</a:t>
                      </a:r>
                    </a:p>
                    <a:p>
                      <a:r>
                        <a:rPr lang="en-US" dirty="0" smtClean="0">
                          <a:latin typeface="Times New Roman" panose="02020603050405020304" pitchFamily="18" charset="0"/>
                          <a:cs typeface="Times New Roman" panose="02020603050405020304" pitchFamily="18" charset="0"/>
                        </a:rPr>
                        <a:t>us to set the &lt;name, value&gt; pairs.</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-p &lt;FILE&gt;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Writes profiling data to an external file.</a:t>
                      </a:r>
                    </a:p>
                    <a:p>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-w</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Waits for instrumentation to finish before exiting. This is normally used in commands. Although not</a:t>
                      </a:r>
                    </a:p>
                    <a:p>
                      <a:r>
                        <a:rPr lang="en-US" dirty="0" smtClean="0">
                          <a:latin typeface="Times New Roman" panose="02020603050405020304" pitchFamily="18" charset="0"/>
                          <a:cs typeface="Times New Roman" panose="02020603050405020304" pitchFamily="18" charset="0"/>
                        </a:rPr>
                        <a:t>mandatory, it’s very handy, as otherwise, you will not be able to see the test’s results.</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82802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558" y="1006744"/>
            <a:ext cx="11546006" cy="5851255"/>
          </a:xfrm>
        </p:spPr>
        <p:txBody>
          <a:bodyPr>
            <a:normAutofit fontScale="92500" lnSpcReduction="20000"/>
          </a:bodyPr>
          <a:lstStyle/>
          <a:p>
            <a:pPr algn="just"/>
            <a:r>
              <a:rPr lang="en-US" u="sng" dirty="0" smtClean="0"/>
              <a:t>Running all tests: </a:t>
            </a:r>
            <a:r>
              <a:rPr lang="en-US" dirty="0" smtClean="0"/>
              <a:t>This command line will open the </a:t>
            </a:r>
            <a:r>
              <a:rPr lang="en-US" dirty="0" err="1" smtClean="0"/>
              <a:t>adb</a:t>
            </a:r>
            <a:r>
              <a:rPr lang="en-US" dirty="0" smtClean="0"/>
              <a:t> shell and then run all tests with the exception of performance tests:</a:t>
            </a: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t>$: </a:t>
            </a:r>
            <a:r>
              <a:rPr lang="en-US" dirty="0" err="1" smtClean="0"/>
              <a:t>adb</a:t>
            </a:r>
            <a:r>
              <a:rPr lang="en-US" dirty="0" smtClean="0"/>
              <a:t> shell</a:t>
            </a:r>
          </a:p>
          <a:p>
            <a:pPr marL="0" indent="0">
              <a:buNone/>
            </a:pPr>
            <a:r>
              <a:rPr lang="en-US" dirty="0" smtClean="0"/>
              <a:t>#: am instrument -w </a:t>
            </a:r>
          </a:p>
          <a:p>
            <a:pPr marL="0" indent="0">
              <a:buNone/>
            </a:pPr>
            <a:r>
              <a:rPr lang="en-US" dirty="0" err="1" smtClean="0"/>
              <a:t>com.blundell.tut.test</a:t>
            </a:r>
            <a:r>
              <a:rPr lang="en-US" dirty="0" smtClean="0"/>
              <a:t>/</a:t>
            </a:r>
            <a:r>
              <a:rPr lang="en-US" dirty="0" err="1" smtClean="0"/>
              <a:t>android.test.InstrumentationTestRunner</a:t>
            </a:r>
            <a:r>
              <a:rPr lang="en-US" dirty="0" smtClean="0"/>
              <a:t> </a:t>
            </a:r>
            <a:r>
              <a:rPr lang="en-US" dirty="0" err="1" smtClean="0"/>
              <a:t>com.blundell.tut.MainActivityTest</a:t>
            </a:r>
            <a:r>
              <a:rPr lang="en-US" dirty="0" smtClean="0"/>
              <a:t>: Failure in </a:t>
            </a:r>
            <a:r>
              <a:rPr lang="en-US" dirty="0" err="1" smtClean="0"/>
              <a:t>testSomething</a:t>
            </a:r>
            <a:r>
              <a:rPr lang="en-US" dirty="0" smtClean="0"/>
              <a:t>: </a:t>
            </a:r>
            <a:r>
              <a:rPr lang="en-US" dirty="0" err="1" smtClean="0"/>
              <a:t>junit.framework.AssertionFailedError</a:t>
            </a:r>
            <a:r>
              <a:rPr lang="en-US" dirty="0" smtClean="0"/>
              <a:t>: Not implemented yet at </a:t>
            </a:r>
            <a:r>
              <a:rPr lang="en-US" dirty="0" err="1" smtClean="0"/>
              <a:t>com.blundell.tut.MainActivityTest.testSomething</a:t>
            </a:r>
            <a:r>
              <a:rPr lang="en-US" dirty="0" smtClean="0"/>
              <a:t>(MainActivityTest.java:15) at </a:t>
            </a:r>
            <a:r>
              <a:rPr lang="en-US" dirty="0" err="1" smtClean="0"/>
              <a:t>java.lang.reflect.Method.invokeNative</a:t>
            </a:r>
            <a:r>
              <a:rPr lang="en-US" dirty="0" smtClean="0"/>
              <a:t>(Native Method) at </a:t>
            </a:r>
            <a:r>
              <a:rPr lang="en-US" dirty="0" err="1" smtClean="0"/>
              <a:t>android.test.AndroidTestRunner.runTest</a:t>
            </a:r>
            <a:r>
              <a:rPr lang="en-US" dirty="0" smtClean="0"/>
              <a:t>(AndroidTestRunner.java:191) at </a:t>
            </a:r>
            <a:r>
              <a:rPr lang="en-US" dirty="0" err="1" smtClean="0"/>
              <a:t>android.test.AndroidTestRunner.runTest</a:t>
            </a:r>
            <a:r>
              <a:rPr lang="en-US" dirty="0" smtClean="0"/>
              <a:t>(AndroidTestRunner.java:176) at </a:t>
            </a:r>
            <a:r>
              <a:rPr lang="en-US" dirty="0" err="1" smtClean="0"/>
              <a:t>android.test.InstrumentationTestRunner.onStart</a:t>
            </a:r>
            <a:r>
              <a:rPr lang="en-US" dirty="0" smtClean="0"/>
              <a:t> (InstrumentationTestRunner.java:554) at </a:t>
            </a:r>
            <a:r>
              <a:rPr lang="en-US" dirty="0" err="1" smtClean="0"/>
              <a:t>android.app.Instrumentation$InstrumentationThread.run</a:t>
            </a:r>
            <a:r>
              <a:rPr lang="en-US" dirty="0" smtClean="0"/>
              <a:t> (Instrumentation.java:1701) Test results for </a:t>
            </a:r>
            <a:r>
              <a:rPr lang="en-US" dirty="0" err="1" smtClean="0"/>
              <a:t>InstrumentationTestRunner</a:t>
            </a:r>
            <a:r>
              <a:rPr lang="en-US" dirty="0" smtClean="0"/>
              <a:t>=.F Time: 0.002 FAILURES!!! Tests run: 1, Failures: 1, Errors: 0 Note that the package you declare with –w is the package of your instrumentation tests, not the package of the application under test. </a:t>
            </a:r>
          </a:p>
        </p:txBody>
      </p:sp>
    </p:spTree>
    <p:extLst>
      <p:ext uri="{BB962C8B-B14F-4D97-AF65-F5344CB8AC3E}">
        <p14:creationId xmlns:p14="http://schemas.microsoft.com/office/powerpoint/2010/main" val="2274969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558" y="1006744"/>
            <a:ext cx="11546006" cy="5851255"/>
          </a:xfrm>
        </p:spPr>
        <p:txBody>
          <a:bodyPr>
            <a:normAutofit fontScale="92500"/>
          </a:bodyPr>
          <a:lstStyle/>
          <a:p>
            <a:pPr algn="just"/>
            <a:r>
              <a:rPr lang="en-US" u="sng" dirty="0" smtClean="0">
                <a:latin typeface="Times New Roman" panose="02020603050405020304" pitchFamily="18" charset="0"/>
                <a:cs typeface="Times New Roman" panose="02020603050405020304" pitchFamily="18" charset="0"/>
              </a:rPr>
              <a:t>Running tests from a specific test:</a:t>
            </a:r>
          </a:p>
          <a:p>
            <a:pPr algn="just">
              <a:buFont typeface="Wingdings" panose="05000000000000000000" pitchFamily="2" charset="2"/>
              <a:buChar char="Ø"/>
            </a:pPr>
            <a:r>
              <a:rPr lang="en-US" dirty="0" smtClean="0"/>
              <a:t>To run all the tests in a specific test case, you can use: </a:t>
            </a:r>
          </a:p>
          <a:p>
            <a:pPr marL="0" indent="0" algn="just">
              <a:buNone/>
            </a:pPr>
            <a:r>
              <a:rPr lang="en-US" b="1" dirty="0" smtClean="0"/>
              <a:t>$: </a:t>
            </a:r>
            <a:r>
              <a:rPr lang="en-US" b="1" dirty="0" err="1" smtClean="0"/>
              <a:t>adb</a:t>
            </a:r>
            <a:r>
              <a:rPr lang="en-US" b="1" dirty="0" smtClean="0"/>
              <a:t> shell </a:t>
            </a:r>
          </a:p>
          <a:p>
            <a:pPr marL="0" indent="0" algn="just">
              <a:buNone/>
            </a:pPr>
            <a:r>
              <a:rPr lang="en-US" b="1" dirty="0" smtClean="0"/>
              <a:t>#:am instrument -w -e class </a:t>
            </a:r>
            <a:r>
              <a:rPr lang="en-US" b="1" dirty="0" err="1" smtClean="0"/>
              <a:t>com.blundell.tut.MainActivityTest</a:t>
            </a:r>
            <a:r>
              <a:rPr lang="en-US" b="1" dirty="0" smtClean="0"/>
              <a:t> </a:t>
            </a:r>
            <a:r>
              <a:rPr lang="en-US" b="1" dirty="0" err="1" smtClean="0"/>
              <a:t>com.blundell.tut.test</a:t>
            </a:r>
            <a:r>
              <a:rPr lang="en-US" b="1" dirty="0" smtClean="0"/>
              <a:t>/</a:t>
            </a:r>
            <a:r>
              <a:rPr lang="en-US" b="1" dirty="0" err="1" smtClean="0"/>
              <a:t>android.test.InstrumentationTestRunner</a:t>
            </a:r>
            <a:endParaRPr lang="en-US" b="1" dirty="0" smtClean="0"/>
          </a:p>
          <a:p>
            <a:pPr algn="just"/>
            <a:r>
              <a:rPr lang="en-US" u="sng" dirty="0" smtClean="0">
                <a:latin typeface="Times New Roman" panose="02020603050405020304" pitchFamily="18" charset="0"/>
                <a:cs typeface="Times New Roman" panose="02020603050405020304" pitchFamily="18" charset="0"/>
              </a:rPr>
              <a:t>Running a specific test by name :</a:t>
            </a:r>
          </a:p>
          <a:p>
            <a:pPr algn="just">
              <a:buFont typeface="Wingdings" panose="05000000000000000000" pitchFamily="2" charset="2"/>
              <a:buChar char="Ø"/>
            </a:pPr>
            <a:r>
              <a:rPr lang="en-US" dirty="0" smtClean="0"/>
              <a:t>Additionally, we have the alternative of specifying which test we want to run in the command line:</a:t>
            </a:r>
          </a:p>
          <a:p>
            <a:pPr marL="0" indent="0" algn="just">
              <a:buNone/>
            </a:pPr>
            <a:r>
              <a:rPr lang="en-US" b="1" dirty="0" smtClean="0"/>
              <a:t>$: </a:t>
            </a:r>
            <a:r>
              <a:rPr lang="en-US" b="1" dirty="0" err="1" smtClean="0"/>
              <a:t>adb</a:t>
            </a:r>
            <a:r>
              <a:rPr lang="en-US" b="1" dirty="0" smtClean="0"/>
              <a:t> shell </a:t>
            </a:r>
          </a:p>
          <a:p>
            <a:pPr marL="0" indent="0" algn="just">
              <a:buNone/>
            </a:pPr>
            <a:r>
              <a:rPr lang="en-US" b="1" dirty="0" smtClean="0"/>
              <a:t>#: am instrument -w -e class </a:t>
            </a:r>
            <a:r>
              <a:rPr lang="en-US" b="1" dirty="0" err="1" smtClean="0"/>
              <a:t>com.blundell.tut.MainActivityTest</a:t>
            </a:r>
            <a:r>
              <a:rPr lang="en-US" b="1" dirty="0" smtClean="0"/>
              <a:t>\#</a:t>
            </a:r>
            <a:r>
              <a:rPr lang="en-US" b="1" dirty="0" err="1" smtClean="0"/>
              <a:t>testSomething</a:t>
            </a:r>
            <a:r>
              <a:rPr lang="en-US" b="1" dirty="0" smtClean="0"/>
              <a:t> </a:t>
            </a:r>
            <a:r>
              <a:rPr lang="en-US" b="1" dirty="0" err="1" smtClean="0"/>
              <a:t>com.blundell.tut.test</a:t>
            </a:r>
            <a:r>
              <a:rPr lang="en-US" b="1" dirty="0" smtClean="0"/>
              <a:t>/</a:t>
            </a:r>
            <a:r>
              <a:rPr lang="en-US" b="1" dirty="0" err="1" smtClean="0"/>
              <a:t>android.test.InstrumentationTestRunner</a:t>
            </a:r>
            <a:endParaRPr lang="en-US" b="1" dirty="0" smtClean="0"/>
          </a:p>
          <a:p>
            <a:pPr algn="just">
              <a:buFont typeface="Wingdings" panose="05000000000000000000" pitchFamily="2" charset="2"/>
              <a:buChar char="Ø"/>
            </a:pPr>
            <a:r>
              <a:rPr lang="en-US" dirty="0" smtClean="0"/>
              <a:t> This test cannot be run in this way unless we have a no-argument constructor in our test case; that is the reason we added it before.</a:t>
            </a:r>
            <a:endParaRPr lang="en-US"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31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lgn="just"/>
            <a:r>
              <a:rPr lang="en-US" dirty="0"/>
              <a:t>In this respect, an Android emulator can play an important role because it is practically impossible to have access to all of the devices with all of the possible combinations of features, but you can configure emulators for almost every situation.</a:t>
            </a:r>
          </a:p>
          <a:p>
            <a:pPr algn="just"/>
            <a:r>
              <a:rPr lang="en-US" dirty="0"/>
              <a:t>However, </a:t>
            </a:r>
            <a:r>
              <a:rPr lang="en-US" dirty="0" smtClean="0"/>
              <a:t>leave </a:t>
            </a:r>
            <a:r>
              <a:rPr lang="en-US" dirty="0"/>
              <a:t>your final tests for actual devices where the real users will run the application so you get feedback from a real environment</a:t>
            </a:r>
          </a:p>
          <a:p>
            <a:endParaRPr lang="en-US" dirty="0"/>
          </a:p>
        </p:txBody>
      </p:sp>
    </p:spTree>
    <p:extLst>
      <p:ext uri="{BB962C8B-B14F-4D97-AF65-F5344CB8AC3E}">
        <p14:creationId xmlns:p14="http://schemas.microsoft.com/office/powerpoint/2010/main" val="1034975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558" y="1006744"/>
            <a:ext cx="11546006" cy="5851255"/>
          </a:xfrm>
        </p:spPr>
        <p:txBody>
          <a:bodyPr>
            <a:normAutofit/>
          </a:bodyPr>
          <a:lstStyle/>
          <a:p>
            <a:pPr algn="just"/>
            <a:r>
              <a:rPr lang="en-US" u="sng" dirty="0" smtClean="0">
                <a:latin typeface="Times New Roman" panose="02020603050405020304" pitchFamily="18" charset="0"/>
                <a:cs typeface="Times New Roman" panose="02020603050405020304" pitchFamily="18" charset="0"/>
              </a:rPr>
              <a:t>Running specific tests by category:</a:t>
            </a:r>
          </a:p>
          <a:p>
            <a:pPr algn="just">
              <a:buFont typeface="Wingdings" panose="05000000000000000000" pitchFamily="2" charset="2"/>
              <a:buChar char="Ø"/>
            </a:pPr>
            <a:r>
              <a:rPr lang="en-US" dirty="0" smtClean="0"/>
              <a:t>As mentioned before, tests can be grouped into different categories using annotations (Test Annotations), and you can run all tests in this category.</a:t>
            </a:r>
          </a:p>
          <a:p>
            <a:pPr algn="just">
              <a:buFont typeface="Wingdings" panose="05000000000000000000" pitchFamily="2" charset="2"/>
              <a:buChar char="Ø"/>
            </a:pPr>
            <a:r>
              <a:rPr lang="en-US" dirty="0" smtClean="0"/>
              <a:t> The following options can be added to the command line:</a:t>
            </a:r>
          </a:p>
        </p:txBody>
      </p:sp>
      <p:graphicFrame>
        <p:nvGraphicFramePr>
          <p:cNvPr id="4" name="Table 3"/>
          <p:cNvGraphicFramePr>
            <a:graphicFrameLocks noGrp="1"/>
          </p:cNvGraphicFramePr>
          <p:nvPr>
            <p:extLst>
              <p:ext uri="{D42A27DB-BD31-4B8C-83A1-F6EECF244321}">
                <p14:modId xmlns:p14="http://schemas.microsoft.com/office/powerpoint/2010/main" val="1244737899"/>
              </p:ext>
            </p:extLst>
          </p:nvPr>
        </p:nvGraphicFramePr>
        <p:xfrm>
          <a:off x="1022065" y="3121672"/>
          <a:ext cx="10482997" cy="3302000"/>
        </p:xfrm>
        <a:graphic>
          <a:graphicData uri="http://schemas.openxmlformats.org/drawingml/2006/table">
            <a:tbl>
              <a:tblPr firstRow="1" bandRow="1">
                <a:tableStyleId>{8799B23B-EC83-4686-B30A-512413B5E67A}</a:tableStyleId>
              </a:tblPr>
              <a:tblGrid>
                <a:gridCol w="3187926"/>
                <a:gridCol w="7295071"/>
              </a:tblGrid>
              <a:tr h="370840">
                <a:tc>
                  <a:txBody>
                    <a:bodyPr/>
                    <a:lstStyle/>
                    <a:p>
                      <a:r>
                        <a:rPr lang="en-US" dirty="0" smtClean="0"/>
                        <a:t>Option</a:t>
                      </a:r>
                      <a:endParaRPr lang="en-US" dirty="0"/>
                    </a:p>
                  </a:txBody>
                  <a:tcPr/>
                </a:tc>
                <a:tc>
                  <a:txBody>
                    <a:bodyPr/>
                    <a:lstStyle/>
                    <a:p>
                      <a:r>
                        <a:rPr lang="en-US" dirty="0" smtClean="0"/>
                        <a:t>Description</a:t>
                      </a:r>
                      <a:endParaRPr lang="en-US" dirty="0"/>
                    </a:p>
                  </a:txBody>
                  <a:tcPr/>
                </a:tc>
              </a:tr>
              <a:tr h="370840">
                <a:tc>
                  <a:txBody>
                    <a:bodyPr/>
                    <a:lstStyle/>
                    <a:p>
                      <a:r>
                        <a:rPr lang="en-US" dirty="0" smtClean="0">
                          <a:latin typeface="Times New Roman" panose="02020603050405020304" pitchFamily="18" charset="0"/>
                          <a:cs typeface="Times New Roman" panose="02020603050405020304" pitchFamily="18" charset="0"/>
                        </a:rPr>
                        <a:t>-e unit true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runs all unit tests. These are tests that are not derived from </a:t>
                      </a:r>
                      <a:r>
                        <a:rPr lang="en-US" dirty="0" err="1" smtClean="0">
                          <a:latin typeface="Times New Roman" panose="02020603050405020304" pitchFamily="18" charset="0"/>
                          <a:cs typeface="Times New Roman" panose="02020603050405020304" pitchFamily="18" charset="0"/>
                        </a:rPr>
                        <a:t>InstrumentationTestCase</a:t>
                      </a:r>
                      <a:r>
                        <a:rPr lang="en-US" dirty="0" smtClean="0">
                          <a:latin typeface="Times New Roman" panose="02020603050405020304" pitchFamily="18" charset="0"/>
                          <a:cs typeface="Times New Roman" panose="02020603050405020304" pitchFamily="18" charset="0"/>
                        </a:rPr>
                        <a:t> (and are not performance tests).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-e </a:t>
                      </a:r>
                      <a:r>
                        <a:rPr lang="en-US" dirty="0" err="1" smtClean="0">
                          <a:latin typeface="Times New Roman" panose="02020603050405020304" pitchFamily="18" charset="0"/>
                          <a:cs typeface="Times New Roman" panose="02020603050405020304" pitchFamily="18" charset="0"/>
                        </a:rPr>
                        <a:t>func</a:t>
                      </a:r>
                      <a:r>
                        <a:rPr lang="en-US" dirty="0" smtClean="0">
                          <a:latin typeface="Times New Roman" panose="02020603050405020304" pitchFamily="18" charset="0"/>
                          <a:cs typeface="Times New Roman" panose="02020603050405020304" pitchFamily="18" charset="0"/>
                        </a:rPr>
                        <a:t> true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runs all functional tests. These are tests that are derived from </a:t>
                      </a:r>
                      <a:r>
                        <a:rPr lang="en-US" dirty="0" err="1" smtClean="0">
                          <a:latin typeface="Times New Roman" panose="02020603050405020304" pitchFamily="18" charset="0"/>
                          <a:cs typeface="Times New Roman" panose="02020603050405020304" pitchFamily="18" charset="0"/>
                        </a:rPr>
                        <a:t>InstrumentationTestCase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-e </a:t>
                      </a:r>
                      <a:r>
                        <a:rPr lang="en-US" dirty="0" err="1" smtClean="0">
                          <a:latin typeface="Times New Roman" panose="02020603050405020304" pitchFamily="18" charset="0"/>
                          <a:cs typeface="Times New Roman" panose="02020603050405020304" pitchFamily="18" charset="0"/>
                        </a:rPr>
                        <a:t>perf</a:t>
                      </a:r>
                      <a:r>
                        <a:rPr lang="en-US" dirty="0" smtClean="0">
                          <a:latin typeface="Times New Roman" panose="02020603050405020304" pitchFamily="18" charset="0"/>
                          <a:cs typeface="Times New Roman" panose="02020603050405020304" pitchFamily="18" charset="0"/>
                        </a:rPr>
                        <a:t> true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includes performance tests.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-e size {small | medium | large}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runs small, medium, or large tests depending on the annotations added to the tests.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-e annotation &lt;annotation-name&gt;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runs tests annotated with this annotation. This option is mutually exclusive with the size option.</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244554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994" y="1006745"/>
            <a:ext cx="11546006" cy="5851255"/>
          </a:xfrm>
        </p:spPr>
        <p:txBody>
          <a:bodyPr>
            <a:normAutofit/>
          </a:bodyPr>
          <a:lstStyle/>
          <a:p>
            <a:pPr algn="just">
              <a:buFont typeface="Wingdings" panose="05000000000000000000" pitchFamily="2" charset="2"/>
              <a:buChar char="Ø"/>
            </a:pPr>
            <a:r>
              <a:rPr lang="en-US" dirty="0" smtClean="0"/>
              <a:t>In our example, we annotated the test method </a:t>
            </a:r>
            <a:r>
              <a:rPr lang="en-US" dirty="0" err="1" smtClean="0"/>
              <a:t>testSomething</a:t>
            </a:r>
            <a:r>
              <a:rPr lang="en-US" dirty="0" smtClean="0"/>
              <a:t>() with @SmallTest. So this test is considered to be in that category, and is thus run eventually with other tests that belong to that same category, when we specify the test size as small.</a:t>
            </a:r>
          </a:p>
          <a:p>
            <a:pPr algn="just">
              <a:buFont typeface="Wingdings" panose="05000000000000000000" pitchFamily="2" charset="2"/>
              <a:buChar char="Ø"/>
            </a:pPr>
            <a:endParaRPr lang="en-US" dirty="0" smtClean="0"/>
          </a:p>
          <a:p>
            <a:pPr algn="just">
              <a:buFont typeface="Wingdings" panose="05000000000000000000" pitchFamily="2" charset="2"/>
              <a:buChar char="Ø"/>
            </a:pPr>
            <a:r>
              <a:rPr lang="en-US" dirty="0" smtClean="0"/>
              <a:t>This command line will run all the tests annotated with @SmallTest:</a:t>
            </a:r>
          </a:p>
          <a:p>
            <a:pPr algn="just">
              <a:buFont typeface="Wingdings" panose="05000000000000000000" pitchFamily="2" charset="2"/>
              <a:buChar char="Ø"/>
            </a:pPr>
            <a:endParaRPr lang="en-US" dirty="0" smtClean="0"/>
          </a:p>
          <a:p>
            <a:pPr marL="457200" lvl="1" indent="0" algn="just">
              <a:buNone/>
            </a:pPr>
            <a:r>
              <a:rPr lang="en-US" b="1" dirty="0" smtClean="0"/>
              <a:t>$: </a:t>
            </a:r>
            <a:r>
              <a:rPr lang="en-US" b="1" dirty="0" err="1" smtClean="0"/>
              <a:t>adb</a:t>
            </a:r>
            <a:r>
              <a:rPr lang="en-US" b="1" dirty="0" smtClean="0"/>
              <a:t> shell</a:t>
            </a:r>
          </a:p>
          <a:p>
            <a:pPr marL="457200" lvl="1" indent="0" algn="just">
              <a:buNone/>
            </a:pPr>
            <a:r>
              <a:rPr lang="en-US" b="1" dirty="0" smtClean="0"/>
              <a:t>#: am instrument -w -e size small</a:t>
            </a:r>
          </a:p>
          <a:p>
            <a:pPr marL="457200" lvl="1" indent="0" algn="just">
              <a:buNone/>
            </a:pPr>
            <a:r>
              <a:rPr lang="en-US" b="1" dirty="0" err="1" smtClean="0"/>
              <a:t>com.blundell.tut.test</a:t>
            </a:r>
            <a:r>
              <a:rPr lang="en-US" b="1" dirty="0" smtClean="0"/>
              <a:t>/</a:t>
            </a:r>
            <a:r>
              <a:rPr lang="en-US" b="1" dirty="0" err="1" smtClean="0"/>
              <a:t>android.test.InstrumentationTestRunner</a:t>
            </a:r>
            <a:endParaRPr lang="en-US" b="1" dirty="0" smtClean="0"/>
          </a:p>
        </p:txBody>
      </p:sp>
    </p:spTree>
    <p:extLst>
      <p:ext uri="{BB962C8B-B14F-4D97-AF65-F5344CB8AC3E}">
        <p14:creationId xmlns:p14="http://schemas.microsoft.com/office/powerpoint/2010/main" val="149706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994" y="1006745"/>
            <a:ext cx="11546006" cy="5851255"/>
          </a:xfrm>
        </p:spPr>
        <p:txBody>
          <a:bodyPr>
            <a:normAutofit/>
          </a:bodyPr>
          <a:lstStyle/>
          <a:p>
            <a:pPr algn="just"/>
            <a:r>
              <a:rPr lang="en-US" u="sng" dirty="0" smtClean="0">
                <a:latin typeface="Times New Roman" panose="02020603050405020304" pitchFamily="18" charset="0"/>
                <a:cs typeface="Times New Roman" panose="02020603050405020304" pitchFamily="18" charset="0"/>
              </a:rPr>
              <a:t>Running tests using Gradle: </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Your gradle build script can also help you run the tests and this will actually do the previous commands under the hood. Gradle can run your tests with this command:</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gradle  connectedAndroidTest </a:t>
            </a:r>
          </a:p>
          <a:p>
            <a:pPr marL="0" indent="0" algn="just">
              <a:buNone/>
            </a:pPr>
            <a:r>
              <a:rPr lang="en-US" u="sng" dirty="0" smtClean="0">
                <a:latin typeface="Times New Roman" panose="02020603050405020304" pitchFamily="18" charset="0"/>
                <a:cs typeface="Times New Roman" panose="02020603050405020304" pitchFamily="18" charset="0"/>
              </a:rPr>
              <a:t>Creating a custom annotation</a:t>
            </a:r>
          </a:p>
          <a:p>
            <a:pPr marL="0" indent="0" algn="just">
              <a:buNone/>
            </a:pPr>
            <a:r>
              <a:rPr lang="en-US" dirty="0" smtClean="0">
                <a:latin typeface="Times New Roman" panose="02020603050405020304" pitchFamily="18" charset="0"/>
                <a:cs typeface="Times New Roman" panose="02020603050405020304" pitchFamily="18" charset="0"/>
              </a:rPr>
              <a:t>In case you decide to sort the tests by a criterion other than their size, a custom annotation can be created and then specified in the command line.</a:t>
            </a:r>
          </a:p>
          <a:p>
            <a:pPr marL="0" indent="0" algn="just">
              <a:buNone/>
            </a:pPr>
            <a:r>
              <a:rPr lang="en-US" dirty="0" smtClean="0">
                <a:latin typeface="Times New Roman" panose="02020603050405020304" pitchFamily="18" charset="0"/>
                <a:cs typeface="Times New Roman" panose="02020603050405020304" pitchFamily="18" charset="0"/>
              </a:rPr>
              <a:t>As an example, let’s say we want to arrange our tests according to their importance, so we create an annotation @VeryImportantTest, which we will use in any class where we write tests (MainActivityTest for example):</a:t>
            </a: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367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994" y="1006745"/>
            <a:ext cx="11546006" cy="5851255"/>
          </a:xfrm>
        </p:spPr>
        <p:txBody>
          <a:bodyPr>
            <a:normAutofit fontScale="70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package </a:t>
            </a:r>
            <a:r>
              <a:rPr lang="en-US" dirty="0" err="1" smtClean="0">
                <a:latin typeface="Times New Roman" panose="02020603050405020304" pitchFamily="18" charset="0"/>
                <a:cs typeface="Times New Roman" panose="02020603050405020304" pitchFamily="18" charset="0"/>
              </a:rPr>
              <a:t>com.blundell.tut</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Marker interface to segregate important tests</a:t>
            </a:r>
          </a:p>
          <a:p>
            <a:pPr marL="0" indent="0" algn="just">
              <a:buNone/>
            </a:pP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@Retention(</a:t>
            </a:r>
            <a:r>
              <a:rPr lang="en-US" dirty="0" err="1" smtClean="0">
                <a:latin typeface="Times New Roman" panose="02020603050405020304" pitchFamily="18" charset="0"/>
                <a:cs typeface="Times New Roman" panose="02020603050405020304" pitchFamily="18" charset="0"/>
              </a:rPr>
              <a:t>RetentionPolicy.RUNTIME</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public @interface VeryImportantTest {</a:t>
            </a:r>
          </a:p>
          <a:p>
            <a:pPr marL="0" indent="0" algn="just">
              <a:buNone/>
            </a:pP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Following this, we can create another test and annotate it with @VeryImportantTest:</a:t>
            </a:r>
          </a:p>
          <a:p>
            <a:pPr marL="0" indent="0" algn="just">
              <a:buNone/>
            </a:pPr>
            <a:r>
              <a:rPr lang="en-US" dirty="0" smtClean="0">
                <a:latin typeface="Times New Roman" panose="02020603050405020304" pitchFamily="18" charset="0"/>
                <a:cs typeface="Times New Roman" panose="02020603050405020304" pitchFamily="18" charset="0"/>
              </a:rPr>
              <a:t>@VeryImportantTest</a:t>
            </a:r>
          </a:p>
          <a:p>
            <a:pPr marL="0" indent="0" algn="just">
              <a:buNone/>
            </a:pPr>
            <a:r>
              <a:rPr lang="en-US" dirty="0" smtClean="0">
                <a:latin typeface="Times New Roman" panose="02020603050405020304" pitchFamily="18" charset="0"/>
                <a:cs typeface="Times New Roman" panose="02020603050405020304" pitchFamily="18" charset="0"/>
              </a:rPr>
              <a:t>public void </a:t>
            </a:r>
            <a:r>
              <a:rPr lang="en-US" dirty="0" err="1" smtClean="0">
                <a:latin typeface="Times New Roman" panose="02020603050405020304" pitchFamily="18" charset="0"/>
                <a:cs typeface="Times New Roman" panose="02020603050405020304" pitchFamily="18" charset="0"/>
              </a:rPr>
              <a:t>testOtherStuff</a:t>
            </a:r>
            <a:r>
              <a:rPr lang="en-US" dirty="0" smtClean="0">
                <a:latin typeface="Times New Roman" panose="02020603050405020304" pitchFamily="18" charset="0"/>
                <a:cs typeface="Times New Roman" panose="02020603050405020304" pitchFamily="18" charset="0"/>
              </a:rPr>
              <a:t>() {</a:t>
            </a:r>
          </a:p>
          <a:p>
            <a:pPr marL="0" indent="0" algn="just">
              <a:buNone/>
            </a:pPr>
            <a:r>
              <a:rPr lang="en-US" dirty="0" smtClean="0">
                <a:latin typeface="Times New Roman" panose="02020603050405020304" pitchFamily="18" charset="0"/>
                <a:cs typeface="Times New Roman" panose="02020603050405020304" pitchFamily="18" charset="0"/>
              </a:rPr>
              <a:t>fail("Also not implemented yet");</a:t>
            </a:r>
          </a:p>
          <a:p>
            <a:pPr marL="0" indent="0" algn="just">
              <a:buNone/>
            </a:pP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So, as we mentioned before, we can include this annotation in the am instrument</a:t>
            </a:r>
          </a:p>
          <a:p>
            <a:pPr marL="0" indent="0" algn="just">
              <a:buNone/>
            </a:pPr>
            <a:r>
              <a:rPr lang="en-US" dirty="0" smtClean="0">
                <a:latin typeface="Times New Roman" panose="02020603050405020304" pitchFamily="18" charset="0"/>
                <a:cs typeface="Times New Roman" panose="02020603050405020304" pitchFamily="18" charset="0"/>
              </a:rPr>
              <a:t>command line to run only the annotated tests:</a:t>
            </a:r>
          </a:p>
          <a:p>
            <a:pPr marL="0" indent="0" algn="just">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adb</a:t>
            </a:r>
            <a:r>
              <a:rPr lang="en-US" b="1" dirty="0" smtClean="0">
                <a:latin typeface="Times New Roman" panose="02020603050405020304" pitchFamily="18" charset="0"/>
                <a:cs typeface="Times New Roman" panose="02020603050405020304" pitchFamily="18" charset="0"/>
              </a:rPr>
              <a:t> shell</a:t>
            </a:r>
          </a:p>
          <a:p>
            <a:pPr marL="0" indent="0" algn="just">
              <a:buNone/>
            </a:pPr>
            <a:r>
              <a:rPr lang="en-US" b="1" dirty="0" smtClean="0">
                <a:latin typeface="Times New Roman" panose="02020603050405020304" pitchFamily="18" charset="0"/>
                <a:cs typeface="Times New Roman" panose="02020603050405020304" pitchFamily="18" charset="0"/>
              </a:rPr>
              <a:t>#: am instrument -w -e annotation </a:t>
            </a:r>
            <a:r>
              <a:rPr lang="en-US" b="1" dirty="0" err="1" smtClean="0">
                <a:latin typeface="Times New Roman" panose="02020603050405020304" pitchFamily="18" charset="0"/>
                <a:cs typeface="Times New Roman" panose="02020603050405020304" pitchFamily="18" charset="0"/>
              </a:rPr>
              <a:t>com.blundell.tut.VeryImportantTest</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com.blundell.tut.test</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android.test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InstrumentationTestRunner</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897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Running the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994" y="1006745"/>
            <a:ext cx="11546006" cy="5851255"/>
          </a:xfrm>
        </p:spPr>
        <p:txBody>
          <a:bodyPr>
            <a:normAutofit fontScale="92500" lnSpcReduction="10000"/>
          </a:bodyPr>
          <a:lstStyle/>
          <a:p>
            <a:pPr algn="just"/>
            <a:r>
              <a:rPr lang="en-US" u="sng" dirty="0" smtClean="0">
                <a:latin typeface="Times New Roman" panose="02020603050405020304" pitchFamily="18" charset="0"/>
                <a:cs typeface="Times New Roman" panose="02020603050405020304" pitchFamily="18" charset="0"/>
              </a:rPr>
              <a:t>Running performance tests:</a:t>
            </a:r>
          </a:p>
          <a:p>
            <a:pPr marL="0" indent="0" algn="just">
              <a:buNone/>
            </a:pPr>
            <a:r>
              <a:rPr lang="en-US" dirty="0" smtClean="0">
                <a:latin typeface="Times New Roman" panose="02020603050405020304" pitchFamily="18" charset="0"/>
                <a:cs typeface="Times New Roman" panose="02020603050405020304" pitchFamily="18" charset="0"/>
              </a:rPr>
              <a:t>We will be reviewing performance test details in Chapter 8, Testing and Profiling</a:t>
            </a:r>
          </a:p>
          <a:p>
            <a:pPr marL="0" indent="0" algn="just">
              <a:buNone/>
            </a:pPr>
            <a:r>
              <a:rPr lang="en-US" dirty="0" smtClean="0">
                <a:latin typeface="Times New Roman" panose="02020603050405020304" pitchFamily="18" charset="0"/>
                <a:cs typeface="Times New Roman" panose="02020603050405020304" pitchFamily="18" charset="0"/>
              </a:rPr>
              <a:t>Performance, but here, we will introduce the available options to the am instrument</a:t>
            </a:r>
          </a:p>
          <a:p>
            <a:pPr marL="0" indent="0" algn="just">
              <a:buNone/>
            </a:pPr>
            <a:r>
              <a:rPr lang="en-US" dirty="0" smtClean="0">
                <a:latin typeface="Times New Roman" panose="02020603050405020304" pitchFamily="18" charset="0"/>
                <a:cs typeface="Times New Roman" panose="02020603050405020304" pitchFamily="18" charset="0"/>
              </a:rPr>
              <a:t>command.</a:t>
            </a:r>
          </a:p>
          <a:p>
            <a:pPr marL="0" indent="0" algn="just">
              <a:buNone/>
            </a:pPr>
            <a:r>
              <a:rPr lang="en-US" dirty="0" smtClean="0">
                <a:latin typeface="Times New Roman" panose="02020603050405020304" pitchFamily="18" charset="0"/>
                <a:cs typeface="Times New Roman" panose="02020603050405020304" pitchFamily="18" charset="0"/>
              </a:rPr>
              <a:t>To include performance tests on your test run, you should add this command line option:</a:t>
            </a:r>
          </a:p>
          <a:p>
            <a:pPr marL="457200" lvl="1" indent="0" algn="just">
              <a:buNone/>
            </a:pPr>
            <a:r>
              <a:rPr lang="en-US" b="1" dirty="0" smtClean="0">
                <a:latin typeface="Times New Roman" panose="02020603050405020304" pitchFamily="18" charset="0"/>
                <a:cs typeface="Times New Roman" panose="02020603050405020304" pitchFamily="18" charset="0"/>
              </a:rPr>
              <a:t>-e </a:t>
            </a:r>
            <a:r>
              <a:rPr lang="en-US" b="1" dirty="0" err="1" smtClean="0">
                <a:latin typeface="Times New Roman" panose="02020603050405020304" pitchFamily="18" charset="0"/>
                <a:cs typeface="Times New Roman" panose="02020603050405020304" pitchFamily="18" charset="0"/>
              </a:rPr>
              <a:t>perf</a:t>
            </a:r>
            <a:r>
              <a:rPr lang="en-US" b="1" dirty="0" smtClean="0">
                <a:latin typeface="Times New Roman" panose="02020603050405020304" pitchFamily="18" charset="0"/>
                <a:cs typeface="Times New Roman" panose="02020603050405020304" pitchFamily="18" charset="0"/>
              </a:rPr>
              <a:t> true: This includes performance tests</a:t>
            </a:r>
          </a:p>
          <a:p>
            <a:pPr algn="just"/>
            <a:r>
              <a:rPr lang="en-US" u="sng" dirty="0" smtClean="0">
                <a:latin typeface="Times New Roman" panose="02020603050405020304" pitchFamily="18" charset="0"/>
                <a:cs typeface="Times New Roman" panose="02020603050405020304" pitchFamily="18" charset="0"/>
              </a:rPr>
              <a:t>Dry run</a:t>
            </a:r>
          </a:p>
          <a:p>
            <a:pPr marL="0" indent="0" algn="just">
              <a:buNone/>
            </a:pPr>
            <a:r>
              <a:rPr lang="en-US" dirty="0" smtClean="0">
                <a:latin typeface="Times New Roman" panose="02020603050405020304" pitchFamily="18" charset="0"/>
                <a:cs typeface="Times New Roman" panose="02020603050405020304" pitchFamily="18" charset="0"/>
              </a:rPr>
              <a:t>Sometimes, you might only need to know what tests will be run instead of actually</a:t>
            </a:r>
          </a:p>
          <a:p>
            <a:pPr marL="0" indent="0" algn="just">
              <a:buNone/>
            </a:pPr>
            <a:r>
              <a:rPr lang="en-US" dirty="0" smtClean="0">
                <a:latin typeface="Times New Roman" panose="02020603050405020304" pitchFamily="18" charset="0"/>
                <a:cs typeface="Times New Roman" panose="02020603050405020304" pitchFamily="18" charset="0"/>
              </a:rPr>
              <a:t>running them.</a:t>
            </a:r>
          </a:p>
          <a:p>
            <a:pPr marL="0" indent="0" algn="just">
              <a:buNone/>
            </a:pPr>
            <a:r>
              <a:rPr lang="en-US" dirty="0" smtClean="0">
                <a:latin typeface="Times New Roman" panose="02020603050405020304" pitchFamily="18" charset="0"/>
                <a:cs typeface="Times New Roman" panose="02020603050405020304" pitchFamily="18" charset="0"/>
              </a:rPr>
              <a:t>This is the option you need to add to your command line:</a:t>
            </a:r>
          </a:p>
          <a:p>
            <a:pPr marL="457200" lvl="1" indent="0" algn="just">
              <a:buNone/>
            </a:pPr>
            <a:r>
              <a:rPr lang="en-US" b="1" dirty="0" smtClean="0">
                <a:latin typeface="Times New Roman" panose="02020603050405020304" pitchFamily="18" charset="0"/>
                <a:cs typeface="Times New Roman" panose="02020603050405020304" pitchFamily="18" charset="0"/>
              </a:rPr>
              <a:t>-e log true: </a:t>
            </a:r>
            <a:r>
              <a:rPr lang="en-US" dirty="0" smtClean="0">
                <a:latin typeface="Times New Roman" panose="02020603050405020304" pitchFamily="18" charset="0"/>
                <a:cs typeface="Times New Roman" panose="02020603050405020304" pitchFamily="18" charset="0"/>
              </a:rPr>
              <a:t>This displays the tests to be run instead of running them</a:t>
            </a:r>
          </a:p>
          <a:p>
            <a:pPr marL="0" indent="0" algn="just">
              <a:buNone/>
            </a:pPr>
            <a:r>
              <a:rPr lang="en-US" dirty="0" smtClean="0">
                <a:latin typeface="Times New Roman" panose="02020603050405020304" pitchFamily="18" charset="0"/>
                <a:cs typeface="Times New Roman" panose="02020603050405020304" pitchFamily="18" charset="0"/>
              </a:rPr>
              <a:t>This is useful if you are writing scripts around your tests or perhaps building other tools.</a:t>
            </a:r>
          </a:p>
          <a:p>
            <a:pPr algn="just"/>
            <a:endParaRPr lang="en-US"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787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Debugging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994" y="1006745"/>
            <a:ext cx="11546006" cy="5851255"/>
          </a:xfrm>
        </p:spPr>
        <p:txBody>
          <a:bodyPr>
            <a:normAutofit/>
          </a:bodyPr>
          <a:lstStyle/>
          <a:p>
            <a:pPr algn="just"/>
            <a:r>
              <a:rPr lang="en-US" dirty="0" smtClean="0">
                <a:latin typeface="Times New Roman" panose="02020603050405020304" pitchFamily="18" charset="0"/>
                <a:cs typeface="Times New Roman" panose="02020603050405020304" pitchFamily="18" charset="0"/>
              </a:rPr>
              <a:t>You should assume that your tests might have bugs too. In such a case, usual debugging techniques apply, for example, adding messages through </a:t>
            </a:r>
            <a:r>
              <a:rPr lang="en-US" dirty="0" err="1" smtClean="0">
                <a:latin typeface="Times New Roman" panose="02020603050405020304" pitchFamily="18" charset="0"/>
                <a:cs typeface="Times New Roman" panose="02020603050405020304" pitchFamily="18" charset="0"/>
              </a:rPr>
              <a:t>LogCat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If a more sophisticated debugging technique is needed, you should attach the debugger to the test runner.</a:t>
            </a:r>
          </a:p>
          <a:p>
            <a:pPr algn="just"/>
            <a:r>
              <a:rPr lang="en-US" dirty="0" smtClean="0">
                <a:latin typeface="Times New Roman" panose="02020603050405020304" pitchFamily="18" charset="0"/>
                <a:cs typeface="Times New Roman" panose="02020603050405020304" pitchFamily="18" charset="0"/>
              </a:rPr>
              <a:t>In order to do this without giving up on the convenience of the IDE and not having to remember hard-to-memorize command-line options, you can Debug Run your run configurations. Thus, you can set a breakpoint in your tests and use it. To toggle a breakpoint, you can select the desired line in the editor and left-click on the margin.</a:t>
            </a:r>
          </a:p>
          <a:p>
            <a:pPr algn="just"/>
            <a:r>
              <a:rPr lang="en-US" dirty="0" smtClean="0">
                <a:latin typeface="Times New Roman" panose="02020603050405020304" pitchFamily="18" charset="0"/>
                <a:cs typeface="Times New Roman" panose="02020603050405020304" pitchFamily="18" charset="0"/>
              </a:rPr>
              <a:t>Once it is done, you will be in a standard debugging session, and the debug window should be available to you.</a:t>
            </a:r>
          </a:p>
          <a:p>
            <a:pPr algn="just"/>
            <a:r>
              <a:rPr lang="en-US" dirty="0" smtClean="0">
                <a:latin typeface="Times New Roman" panose="02020603050405020304" pitchFamily="18" charset="0"/>
                <a:cs typeface="Times New Roman" panose="02020603050405020304" pitchFamily="18" charset="0"/>
              </a:rPr>
              <a:t>It is also possible to debug your tests from the command line; you can use code instructions to wait for your debugger to attach. </a:t>
            </a:r>
          </a:p>
        </p:txBody>
      </p:sp>
    </p:spTree>
    <p:extLst>
      <p:ext uri="{BB962C8B-B14F-4D97-AF65-F5344CB8AC3E}">
        <p14:creationId xmlns:p14="http://schemas.microsoft.com/office/powerpoint/2010/main" val="3428979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890474"/>
          </a:xfrm>
        </p:spPr>
        <p:txBody>
          <a:bodyPr/>
          <a:lstStyle/>
          <a:p>
            <a:r>
              <a:rPr lang="en-US" dirty="0" smtClean="0">
                <a:latin typeface="Times New Roman" panose="02020603050405020304" pitchFamily="18" charset="0"/>
                <a:cs typeface="Times New Roman" panose="02020603050405020304" pitchFamily="18" charset="0"/>
              </a:rPr>
              <a:t>Other command line options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994" y="1006745"/>
            <a:ext cx="11546006" cy="5851255"/>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am instrument command accepts other &lt;name, value&gt; pairs beside the previously mentioned ones:</a:t>
            </a:r>
          </a:p>
          <a:p>
            <a:pPr algn="just"/>
            <a:endParaRPr lang="en-US"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60539089"/>
              </p:ext>
            </p:extLst>
          </p:nvPr>
        </p:nvGraphicFramePr>
        <p:xfrm>
          <a:off x="1035714" y="2098089"/>
          <a:ext cx="10482996" cy="2936240"/>
        </p:xfrm>
        <a:graphic>
          <a:graphicData uri="http://schemas.openxmlformats.org/drawingml/2006/table">
            <a:tbl>
              <a:tblPr firstRow="1" bandRow="1">
                <a:tableStyleId>{8799B23B-EC83-4686-B30A-512413B5E67A}</a:tableStyleId>
              </a:tblPr>
              <a:tblGrid>
                <a:gridCol w="2580943"/>
                <a:gridCol w="7902053"/>
              </a:tblGrid>
              <a:tr h="370840">
                <a:tc>
                  <a:txBody>
                    <a:bodyPr/>
                    <a:lstStyle/>
                    <a:p>
                      <a:r>
                        <a:rPr lang="en-US" dirty="0" smtClean="0">
                          <a:latin typeface="Times New Roman" panose="02020603050405020304" pitchFamily="18" charset="0"/>
                          <a:cs typeface="Times New Roman" panose="02020603050405020304" pitchFamily="18" charset="0"/>
                        </a:rPr>
                        <a:t>Name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debug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true. Set break points in your code.</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package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is a fully qualified package name of one or several packages in the test application.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class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 fully qualified test case class to be executed by the test runner. Optionally, this could include the test method name separated from the class name by a hash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coverage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true. Runs the EMMA code coverage and writes the output to a file that can also be specified. We will dig into the details about supporting EMMA code coverage for our tests in Chapter 9, Alternative Testing Tactics.</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9125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pPr marL="0" indent="0">
              <a:buNone/>
            </a:pPr>
            <a:r>
              <a:rPr lang="en-US" dirty="0" smtClean="0"/>
              <a:t>1. Paul Blundell, Diego Torres Milano, Learning Android Application Testing, PACKT Publisher, 2015.</a:t>
            </a:r>
            <a:endParaRPr lang="en-US" dirty="0"/>
          </a:p>
        </p:txBody>
      </p:sp>
    </p:spTree>
    <p:extLst>
      <p:ext uri="{BB962C8B-B14F-4D97-AF65-F5344CB8AC3E}">
        <p14:creationId xmlns:p14="http://schemas.microsoft.com/office/powerpoint/2010/main" val="2558392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400" dirty="0" smtClean="0"/>
          </a:p>
          <a:p>
            <a:pPr marL="0" indent="0" algn="ctr">
              <a:buNone/>
            </a:pPr>
            <a:endParaRPr lang="en-US" sz="4400" dirty="0"/>
          </a:p>
          <a:p>
            <a:pPr marL="0" indent="0" algn="ctr">
              <a:buNone/>
            </a:pPr>
            <a:endParaRPr lang="en-US" sz="4400" dirty="0" smtClean="0"/>
          </a:p>
          <a:p>
            <a:pPr marL="0" indent="0" algn="ctr">
              <a:buNone/>
            </a:pPr>
            <a:r>
              <a:rPr lang="en-US" sz="4400" dirty="0" smtClean="0"/>
              <a:t>Thank You.</a:t>
            </a:r>
            <a:endParaRPr lang="en-US" sz="4400" dirty="0"/>
          </a:p>
        </p:txBody>
      </p:sp>
    </p:spTree>
    <p:extLst>
      <p:ext uri="{BB962C8B-B14F-4D97-AF65-F5344CB8AC3E}">
        <p14:creationId xmlns:p14="http://schemas.microsoft.com/office/powerpoint/2010/main" val="387763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lstStyle/>
          <a:p>
            <a:r>
              <a:rPr lang="en-US" dirty="0" smtClean="0">
                <a:latin typeface="Times New Roman" panose="02020603050405020304" pitchFamily="18" charset="0"/>
                <a:cs typeface="Times New Roman" panose="02020603050405020304" pitchFamily="18" charset="0"/>
              </a:rPr>
              <a:t>Types of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t>Testing comes in a variety of frameworks with differing levels of support from the Android SDK and your IDE of choice.</a:t>
            </a:r>
          </a:p>
          <a:p>
            <a:pPr algn="just"/>
            <a:r>
              <a:rPr lang="en-US" dirty="0" smtClean="0"/>
              <a:t>There are several types of tests depending on the code being tested. Regardless of its type, a test should verify a condition and return the result of this evaluation as a single Boolean value that indicates its success or failure.</a:t>
            </a:r>
          </a:p>
          <a:p>
            <a:pPr algn="just"/>
            <a:r>
              <a:rPr lang="en-US" dirty="0" smtClean="0"/>
              <a:t>Types of tests are:</a:t>
            </a:r>
          </a:p>
          <a:p>
            <a:pPr lvl="1" algn="just">
              <a:buFont typeface="Wingdings" panose="05000000000000000000" pitchFamily="2" charset="2"/>
              <a:buChar char="Ø"/>
            </a:pPr>
            <a:r>
              <a:rPr lang="en-US" dirty="0" smtClean="0"/>
              <a:t>Unit tests</a:t>
            </a:r>
          </a:p>
          <a:p>
            <a:pPr lvl="1" algn="just">
              <a:buFont typeface="Wingdings" panose="05000000000000000000" pitchFamily="2" charset="2"/>
              <a:buChar char="Ø"/>
            </a:pPr>
            <a:r>
              <a:rPr lang="en-US" dirty="0" smtClean="0"/>
              <a:t>Integration tests</a:t>
            </a:r>
          </a:p>
          <a:p>
            <a:pPr lvl="1" algn="just">
              <a:buFont typeface="Wingdings" panose="05000000000000000000" pitchFamily="2" charset="2"/>
              <a:buChar char="Ø"/>
            </a:pPr>
            <a:r>
              <a:rPr lang="en-US" dirty="0" smtClean="0"/>
              <a:t>UI tests</a:t>
            </a:r>
          </a:p>
          <a:p>
            <a:pPr lvl="1" algn="just">
              <a:buFont typeface="Wingdings" panose="05000000000000000000" pitchFamily="2" charset="2"/>
              <a:buChar char="Ø"/>
            </a:pPr>
            <a:r>
              <a:rPr lang="en-US" dirty="0" smtClean="0"/>
              <a:t>Functional or acceptance tests</a:t>
            </a:r>
          </a:p>
          <a:p>
            <a:pPr lvl="1" algn="just">
              <a:buFont typeface="Wingdings" panose="05000000000000000000" pitchFamily="2" charset="2"/>
              <a:buChar char="Ø"/>
            </a:pPr>
            <a:r>
              <a:rPr lang="en-US" dirty="0" smtClean="0"/>
              <a:t>Performance tests</a:t>
            </a:r>
          </a:p>
          <a:p>
            <a:pPr lvl="1" algn="just">
              <a:buFont typeface="Wingdings" panose="05000000000000000000" pitchFamily="2" charset="2"/>
              <a:buChar char="Ø"/>
            </a:pPr>
            <a:r>
              <a:rPr lang="en-US" dirty="0" smtClean="0"/>
              <a:t>System tests</a:t>
            </a:r>
            <a:endParaRPr lang="en-US" dirty="0"/>
          </a:p>
        </p:txBody>
      </p:sp>
    </p:spTree>
    <p:extLst>
      <p:ext uri="{BB962C8B-B14F-4D97-AF65-F5344CB8AC3E}">
        <p14:creationId xmlns:p14="http://schemas.microsoft.com/office/powerpoint/2010/main" val="183726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lstStyle/>
          <a:p>
            <a:r>
              <a:rPr lang="en-US" dirty="0" smtClean="0">
                <a:latin typeface="Times New Roman" panose="02020603050405020304" pitchFamily="18" charset="0"/>
                <a:cs typeface="Times New Roman" panose="02020603050405020304" pitchFamily="18" charset="0"/>
              </a:rPr>
              <a:t>Unit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Unit tests are tests written by programmers for other programmers, and they should isolate the component under tests and be able to test it in a repeatable way.</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t>Thus, unit tests and mock objects are usually placed together</a:t>
            </a:r>
            <a:r>
              <a:rPr lang="en-US" dirty="0"/>
              <a:t>. Mock </a:t>
            </a:r>
            <a:r>
              <a:rPr lang="en-US" dirty="0" smtClean="0"/>
              <a:t>object is a drop-in </a:t>
            </a:r>
            <a:r>
              <a:rPr lang="en-US" dirty="0"/>
              <a:t>replacement for the real </a:t>
            </a:r>
            <a:r>
              <a:rPr lang="en-US" dirty="0" smtClean="0"/>
              <a:t>object, </a:t>
            </a:r>
            <a:r>
              <a:rPr lang="en-US" dirty="0"/>
              <a:t>where you have more control of the object’s </a:t>
            </a:r>
            <a:r>
              <a:rPr lang="en-US" dirty="0" smtClean="0"/>
              <a:t>behavior</a:t>
            </a:r>
            <a:r>
              <a:rPr lang="en-US" dirty="0"/>
              <a:t>.</a:t>
            </a:r>
            <a:endParaRPr lang="en-US" dirty="0" smtClean="0"/>
          </a:p>
          <a:p>
            <a:pPr algn="just"/>
            <a:endParaRPr lang="en-US" dirty="0" smtClean="0">
              <a:latin typeface="Times New Roman" panose="02020603050405020304" pitchFamily="18" charset="0"/>
              <a:cs typeface="Times New Roman" panose="02020603050405020304" pitchFamily="18" charset="0"/>
            </a:endParaRPr>
          </a:p>
          <a:p>
            <a:pPr algn="just"/>
            <a:r>
              <a:rPr lang="en-US" dirty="0"/>
              <a:t>M</a:t>
            </a:r>
            <a:r>
              <a:rPr lang="en-US" dirty="0" smtClean="0"/>
              <a:t>ock objects are used to isolate the unit from its dependencies, to monitor interactions, and also to be able to repeat the test any number of times.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JUnit</a:t>
            </a:r>
            <a:r>
              <a:rPr lang="en-US" dirty="0" smtClean="0">
                <a:latin typeface="Times New Roman" panose="02020603050405020304" pitchFamily="18" charset="0"/>
                <a:cs typeface="Times New Roman" panose="02020603050405020304" pitchFamily="18" charset="0"/>
              </a:rPr>
              <a:t> is the de facto standard for unit tests on Android. </a:t>
            </a:r>
            <a:r>
              <a:rPr lang="en-US" dirty="0" smtClean="0"/>
              <a:t>It’s a simple open source framework for automating unit testing, originally written by Erich Gamma and Kent Beck.</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05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normAutofit/>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omponents used to build up a test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a:bodyPr>
          <a:lstStyle/>
          <a:p>
            <a:pPr algn="just"/>
            <a:r>
              <a:rPr lang="en-US" dirty="0" smtClean="0">
                <a:solidFill>
                  <a:srgbClr val="0070C0"/>
                </a:solidFill>
                <a:latin typeface="Times New Roman" panose="02020603050405020304" pitchFamily="18" charset="0"/>
                <a:cs typeface="Times New Roman" panose="02020603050405020304" pitchFamily="18" charset="0"/>
              </a:rPr>
              <a:t>The setUp() method: </a:t>
            </a:r>
            <a:r>
              <a:rPr lang="en-US" dirty="0" smtClean="0">
                <a:latin typeface="Times New Roman" panose="02020603050405020304" pitchFamily="18" charset="0"/>
                <a:cs typeface="Times New Roman" panose="02020603050405020304" pitchFamily="18" charset="0"/>
              </a:rPr>
              <a:t>This method is called to initialize the fixture (fixture being the test and its surrounding code state). Overriding it, you have the opportunity to create objects and initialize fields that will be used by tests. It’s worth noting that this setup occurs before every test.</a:t>
            </a:r>
          </a:p>
          <a:p>
            <a:pPr algn="just"/>
            <a:r>
              <a:rPr lang="en-US" dirty="0" smtClean="0">
                <a:solidFill>
                  <a:srgbClr val="0070C0"/>
                </a:solidFill>
                <a:latin typeface="Times New Roman" panose="02020603050405020304" pitchFamily="18" charset="0"/>
                <a:cs typeface="Times New Roman" panose="02020603050405020304" pitchFamily="18" charset="0"/>
              </a:rPr>
              <a:t>The tearDown() method: </a:t>
            </a:r>
            <a:r>
              <a:rPr lang="en-US" dirty="0" smtClean="0"/>
              <a:t>This method is called to finalize the fixture. Overriding it, you can release resources used by the initialization or tests. Again, this method is invoked after every test.</a:t>
            </a:r>
          </a:p>
          <a:p>
            <a:pPr algn="just"/>
            <a:r>
              <a:rPr lang="en-US" dirty="0" smtClean="0"/>
              <a:t> For example, you can release a database or close a network connection here. There are more methods you can hook into before and after your test methods, but these are used rarely, and will be explained as we bump into them. </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9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1696"/>
          </a:xfrm>
        </p:spPr>
        <p:txBody>
          <a:bodyPr>
            <a:normAutofit/>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omponents used to build up a test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891"/>
            <a:ext cx="10515600" cy="5610864"/>
          </a:xfrm>
        </p:spPr>
        <p:txBody>
          <a:bodyPr>
            <a:normAutofit fontScale="92500" lnSpcReduction="10000"/>
          </a:bodyPr>
          <a:lstStyle/>
          <a:p>
            <a:pPr algn="just"/>
            <a:r>
              <a:rPr lang="en-US" dirty="0" smtClean="0">
                <a:solidFill>
                  <a:srgbClr val="0070C0"/>
                </a:solidFill>
                <a:latin typeface="Times New Roman" panose="02020603050405020304" pitchFamily="18" charset="0"/>
                <a:cs typeface="Times New Roman" panose="02020603050405020304" pitchFamily="18" charset="0"/>
              </a:rPr>
              <a:t>Outside the test method: </a:t>
            </a:r>
            <a:r>
              <a:rPr lang="en-US" dirty="0" err="1" smtClean="0">
                <a:latin typeface="Times New Roman" panose="02020603050405020304" pitchFamily="18" charset="0"/>
                <a:cs typeface="Times New Roman" panose="02020603050405020304" pitchFamily="18" charset="0"/>
              </a:rPr>
              <a:t>JUnit</a:t>
            </a:r>
            <a:r>
              <a:rPr lang="en-US" dirty="0" smtClean="0">
                <a:latin typeface="Times New Roman" panose="02020603050405020304" pitchFamily="18" charset="0"/>
                <a:cs typeface="Times New Roman" panose="02020603050405020304" pitchFamily="18" charset="0"/>
              </a:rPr>
              <a:t> is designed in a way that the entire tree of test instances is built in one pass, and then the tests are executed in a second pass. </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means that for very large and very long test runs with many Test instances, none of the tests may be garbage collected until the entire test is run. </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is particularly important in Android and while testing on limited devices as some tests may fail not because of an intrinsic failure but because of the amount of memory needed to run the application, in addition to its tests exceeding the device limits.</a:t>
            </a:r>
          </a:p>
          <a:p>
            <a:pPr lvl="1"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r>
              <a:rPr lang="en-US" dirty="0" smtClean="0">
                <a:solidFill>
                  <a:srgbClr val="0070C0"/>
                </a:solidFill>
                <a:latin typeface="Times New Roman" panose="02020603050405020304" pitchFamily="18" charset="0"/>
                <a:cs typeface="Times New Roman" panose="02020603050405020304" pitchFamily="18" charset="0"/>
              </a:rPr>
              <a:t>Inside the test method: </a:t>
            </a:r>
            <a:r>
              <a:rPr lang="en-US" dirty="0" smtClean="0">
                <a:latin typeface="Times New Roman" panose="02020603050405020304" pitchFamily="18" charset="0"/>
                <a:cs typeface="Times New Roman" panose="02020603050405020304" pitchFamily="18" charset="0"/>
              </a:rPr>
              <a:t>All public void methods whose names start with test will be considered as a test. As opposed to </a:t>
            </a:r>
            <a:r>
              <a:rPr lang="en-US" dirty="0" err="1" smtClean="0">
                <a:latin typeface="Times New Roman" panose="02020603050405020304" pitchFamily="18" charset="0"/>
                <a:cs typeface="Times New Roman" panose="02020603050405020304" pitchFamily="18" charset="0"/>
              </a:rPr>
              <a:t>JUnit</a:t>
            </a:r>
            <a:r>
              <a:rPr lang="en-US" dirty="0" smtClean="0">
                <a:latin typeface="Times New Roman" panose="02020603050405020304" pitchFamily="18" charset="0"/>
                <a:cs typeface="Times New Roman" panose="02020603050405020304" pitchFamily="18" charset="0"/>
              </a:rPr>
              <a:t> 4, </a:t>
            </a:r>
            <a:r>
              <a:rPr lang="en-US" dirty="0" err="1" smtClean="0">
                <a:latin typeface="Times New Roman" panose="02020603050405020304" pitchFamily="18" charset="0"/>
                <a:cs typeface="Times New Roman" panose="02020603050405020304" pitchFamily="18" charset="0"/>
              </a:rPr>
              <a:t>JUnit</a:t>
            </a:r>
            <a:r>
              <a:rPr lang="en-US" dirty="0" smtClean="0">
                <a:latin typeface="Times New Roman" panose="02020603050405020304" pitchFamily="18" charset="0"/>
                <a:cs typeface="Times New Roman" panose="02020603050405020304" pitchFamily="18" charset="0"/>
              </a:rPr>
              <a:t> 3 doesn’t use annotations to discover the tests; instead, it uses introspection to find their names.</a:t>
            </a: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There are some annotations available in the Android test framework such as @SmallTest, @MediumTest, or @LargeTest, which don’t turn a simple method into a test but organize them in different categories. Ultimately, you will have the ability to run tests for a single category using the test runner.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94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69BDF9-2F1C-437A-AB26-BDE5B13C7AAD}"/>
</file>

<file path=customXml/itemProps2.xml><?xml version="1.0" encoding="utf-8"?>
<ds:datastoreItem xmlns:ds="http://schemas.openxmlformats.org/officeDocument/2006/customXml" ds:itemID="{913988AD-5BAE-46B3-85FF-017F2E0594F9}"/>
</file>

<file path=customXml/itemProps3.xml><?xml version="1.0" encoding="utf-8"?>
<ds:datastoreItem xmlns:ds="http://schemas.openxmlformats.org/officeDocument/2006/customXml" ds:itemID="{631ADC75-596C-43A0-840A-E5126E374E92}"/>
</file>

<file path=docProps/app.xml><?xml version="1.0" encoding="utf-8"?>
<Properties xmlns="http://schemas.openxmlformats.org/officeDocument/2006/extended-properties" xmlns:vt="http://schemas.openxmlformats.org/officeDocument/2006/docPropsVTypes">
  <TotalTime>4654</TotalTime>
  <Words>6095</Words>
  <Application>Microsoft Office PowerPoint</Application>
  <PresentationFormat>Custom</PresentationFormat>
  <Paragraphs>445</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Introduction  to  Android App Testing</vt:lpstr>
      <vt:lpstr>Why, what, how, and when to test?</vt:lpstr>
      <vt:lpstr>What to test</vt:lpstr>
      <vt:lpstr> </vt:lpstr>
      <vt:lpstr> </vt:lpstr>
      <vt:lpstr>Types of tests</vt:lpstr>
      <vt:lpstr>Unit tests</vt:lpstr>
      <vt:lpstr>Components used to build up a test case.</vt:lpstr>
      <vt:lpstr>Components used to build up a test case.</vt:lpstr>
      <vt:lpstr>Components used to build up a test case.</vt:lpstr>
      <vt:lpstr>Components used to build up a test case.</vt:lpstr>
      <vt:lpstr>Mock objects</vt:lpstr>
      <vt:lpstr>Integration tests</vt:lpstr>
      <vt:lpstr>UI tests</vt:lpstr>
      <vt:lpstr>UI tests</vt:lpstr>
      <vt:lpstr>Functional or acceptance tests</vt:lpstr>
      <vt:lpstr>Functional or acceptance tests</vt:lpstr>
      <vt:lpstr>Test Case Scenario for “jbehave”</vt:lpstr>
      <vt:lpstr>Performance tests</vt:lpstr>
      <vt:lpstr>System tests</vt:lpstr>
      <vt:lpstr>Smoke Testing</vt:lpstr>
      <vt:lpstr>Android Studio and IDE Support</vt:lpstr>
      <vt:lpstr>Continue…</vt:lpstr>
      <vt:lpstr>Java testing framework</vt:lpstr>
      <vt:lpstr>Android testing framework</vt:lpstr>
      <vt:lpstr>Instrumentation</vt:lpstr>
      <vt:lpstr>Instrumentation</vt:lpstr>
      <vt:lpstr>Instrumentation</vt:lpstr>
      <vt:lpstr>Instrumentation</vt:lpstr>
      <vt:lpstr>Gradle</vt:lpstr>
      <vt:lpstr>Gradle</vt:lpstr>
      <vt:lpstr>Test targets</vt:lpstr>
      <vt:lpstr>Creating the Android project</vt:lpstr>
      <vt:lpstr>Tip</vt:lpstr>
      <vt:lpstr>Package explorer</vt:lpstr>
      <vt:lpstr>Creating  a test cases</vt:lpstr>
      <vt:lpstr>Creating  a test cases</vt:lpstr>
      <vt:lpstr>Creating a test cases</vt:lpstr>
      <vt:lpstr>Creating a test cases</vt:lpstr>
      <vt:lpstr>Test annotations</vt:lpstr>
      <vt:lpstr>Test annotations</vt:lpstr>
      <vt:lpstr>Test annotations</vt:lpstr>
      <vt:lpstr>Running the tests</vt:lpstr>
      <vt:lpstr>Running the tests</vt:lpstr>
      <vt:lpstr>Running the tests</vt:lpstr>
      <vt:lpstr>Running the tests</vt:lpstr>
      <vt:lpstr>Running the tests</vt:lpstr>
      <vt:lpstr>Running the tests</vt:lpstr>
      <vt:lpstr>Running the tests</vt:lpstr>
      <vt:lpstr>Running the tests</vt:lpstr>
      <vt:lpstr>Running the tests</vt:lpstr>
      <vt:lpstr>Running the tests</vt:lpstr>
      <vt:lpstr>Running the tests</vt:lpstr>
      <vt:lpstr>Running the tests</vt:lpstr>
      <vt:lpstr>Debugging tests</vt:lpstr>
      <vt:lpstr>Other command line options</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wind</dc:creator>
  <cp:lastModifiedBy>Admin</cp:lastModifiedBy>
  <cp:revision>140</cp:revision>
  <dcterms:created xsi:type="dcterms:W3CDTF">2018-11-16T05:48:52Z</dcterms:created>
  <dcterms:modified xsi:type="dcterms:W3CDTF">2022-04-22T07:53:06Z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