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7" r:id="rId3"/>
    <p:sldId id="284" r:id="rId4"/>
    <p:sldId id="285" r:id="rId5"/>
    <p:sldId id="286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7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9" r:id="rId30"/>
    <p:sldId id="445" r:id="rId31"/>
    <p:sldId id="447" r:id="rId32"/>
    <p:sldId id="448" r:id="rId33"/>
    <p:sldId id="451" r:id="rId34"/>
    <p:sldId id="452" r:id="rId35"/>
    <p:sldId id="453" r:id="rId36"/>
    <p:sldId id="337" r:id="rId37"/>
    <p:sldId id="455" r:id="rId38"/>
    <p:sldId id="456" r:id="rId3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4D6C55-7AB4-4EC2-B584-7615AE123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6368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7927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2722-9F56-4218-8C93-E4BF73A49F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724-973E-41A2-AF74-749909A4D4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6FF7-6BF0-4717-8C92-D5F4609B48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CD5C-0A72-4D88-9BF5-0787A73C0DF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A697-CE13-4AEE-B927-01EFD5176B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4224-2F98-43F5-9399-8BDFF1E155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B019-64D0-4FA2-8544-D2F87C998F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F9-1EAE-4D43-B3C0-EA3BB4A0197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4B87-F4E7-4C0E-8DBE-80CE2A650F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AEB3-0DB7-43F3-B9E8-D4017A5E70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10E744-C13D-46D5-BE97-7F96520153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49275"/>
            <a:ext cx="7720013" cy="1416050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sz="4800" b="1" dirty="0" smtClean="0"/>
              <a:t> Black-box testing techniques</a:t>
            </a:r>
            <a:r>
              <a:rPr lang="en-GB" altLang="en-US" sz="4800" dirty="0" smtClean="0"/>
              <a:t/>
            </a:r>
            <a:br>
              <a:rPr lang="en-GB" altLang="en-US" sz="4800" dirty="0" smtClean="0"/>
            </a:br>
            <a:r>
              <a:rPr lang="en-GB" altLang="en-US" sz="4800" dirty="0" smtClean="0"/>
              <a:t>					</a:t>
            </a:r>
            <a:endParaRPr lang="en-GB" altLang="en-US" sz="3100" b="1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B8153D-62F8-4BB0-BC52-43F83D233DE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1371600" y="3124200"/>
            <a:ext cx="685800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sz="2800" b="1" dirty="0" err="1">
                <a:solidFill>
                  <a:prstClr val="black"/>
                </a:solidFill>
              </a:rPr>
              <a:t>Durga</a:t>
            </a:r>
            <a:r>
              <a:rPr lang="en-GB" altLang="en-US" sz="2800" b="1" dirty="0">
                <a:solidFill>
                  <a:prstClr val="black"/>
                </a:solidFill>
              </a:rPr>
              <a:t> Prasad </a:t>
            </a:r>
            <a:r>
              <a:rPr lang="en-GB" altLang="en-US" sz="2800" b="1" dirty="0" err="1">
                <a:solidFill>
                  <a:prstClr val="black"/>
                </a:solidFill>
              </a:rPr>
              <a:t>Mohapatra</a:t>
            </a:r>
            <a:endParaRPr lang="en-GB" altLang="en-US" sz="2800" b="1" dirty="0">
              <a:solidFill>
                <a:prstClr val="black"/>
              </a:solidFill>
            </a:endParaRPr>
          </a:p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sz="2800" b="1" dirty="0">
                <a:solidFill>
                  <a:prstClr val="black"/>
                </a:solidFill>
              </a:rPr>
              <a:t>Professor</a:t>
            </a:r>
          </a:p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b="1" dirty="0">
                <a:solidFill>
                  <a:prstClr val="black"/>
                </a:solidFill>
              </a:rPr>
              <a:t>Dept. of CSE</a:t>
            </a:r>
          </a:p>
          <a:p>
            <a:pPr lvl="0" algn="ctr">
              <a:lnSpc>
                <a:spcPct val="85000"/>
              </a:lnSpc>
              <a:spcBef>
                <a:spcPts val="888"/>
              </a:spcBef>
            </a:pPr>
            <a:r>
              <a:rPr lang="en-GB" altLang="en-US" sz="2800" b="1" dirty="0">
                <a:solidFill>
                  <a:prstClr val="black"/>
                </a:solidFill>
              </a:rPr>
              <a:t>NIT Rourkela</a:t>
            </a:r>
            <a:endParaRPr lang="en-GB" altLang="en-US" sz="20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064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BOUNDARY VALUE CHECKING (BVC)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en-US" dirty="0" smtClean="0"/>
              <a:t>                                                                                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82296" indent="0">
              <a:buNone/>
            </a:pPr>
            <a:r>
              <a:rPr lang="en-US" altLang="en-US" dirty="0" smtClean="0"/>
              <a:t>            </a:t>
            </a:r>
          </a:p>
          <a:p>
            <a:pPr marL="82296" indent="0">
              <a:buNone/>
            </a:pPr>
            <a:r>
              <a:rPr lang="en-US" altLang="en-US" sz="2000" dirty="0" smtClean="0"/>
              <a:t>          </a:t>
            </a:r>
          </a:p>
          <a:p>
            <a:pPr marL="82296" indent="0">
              <a:buNone/>
            </a:pPr>
            <a:endParaRPr lang="en-US" altLang="en-US" sz="2000" dirty="0"/>
          </a:p>
          <a:p>
            <a:pPr marL="82296" indent="0">
              <a:buNone/>
            </a:pPr>
            <a:r>
              <a:rPr lang="en-US" altLang="en-US" sz="2000" dirty="0" smtClean="0"/>
              <a:t>            Fig 1: Boundary Value Checking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79E91B-4365-4986-AE0C-17EE270A4E34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74757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464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BOUNDARY VALUE CHECKING (BVC)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It can be generalized that for n variables in a module, 4n + 1 test cases can be designed with boundary value checking method.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DB65DE-6C37-4F71-9E5E-E1F5524F131D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ROBUSTNESS TESTING METHOD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dirty="0" smtClean="0"/>
              <a:t>The idea of BVC can be extended such that boundary values are exceeded as: </a:t>
            </a:r>
          </a:p>
          <a:p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1. A value just greater than the Maximum value (Max+) </a:t>
            </a:r>
          </a:p>
          <a:p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2. A value just less than Minimum value (Min−) 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C34937-2077-4383-A9E5-D1C4B673E11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ROBUSTNESS TESTING METHOD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When test cases are designed considering the above points in addition to BVC, it is called robustness testing.</a:t>
            </a:r>
          </a:p>
          <a:p>
            <a:pPr algn="just"/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Let us take the previous example again. Add the following test cases to the list of 9 test cases designed in BVC: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 10. Amax+, </a:t>
            </a:r>
            <a:r>
              <a:rPr lang="en-US" altLang="en-US" sz="2400" dirty="0" err="1" smtClean="0"/>
              <a:t>Bnom</a:t>
            </a:r>
            <a:r>
              <a:rPr lang="en-US" altLang="en-US" sz="2400" dirty="0" smtClean="0"/>
              <a:t> 	11. Amin–, </a:t>
            </a:r>
            <a:r>
              <a:rPr lang="en-US" altLang="en-US" sz="2400" dirty="0" err="1" smtClean="0"/>
              <a:t>Bnom</a:t>
            </a:r>
            <a:endParaRPr lang="en-US" altLang="en-US" sz="2400" dirty="0" smtClean="0"/>
          </a:p>
          <a:p>
            <a:pPr algn="just"/>
            <a:r>
              <a:rPr lang="en-US" altLang="en-US" sz="2400" dirty="0"/>
              <a:t>12. </a:t>
            </a:r>
            <a:r>
              <a:rPr lang="en-US" altLang="en-US" sz="2400" dirty="0" err="1"/>
              <a:t>Anom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Bmax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         13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Anom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Bmin</a:t>
            </a:r>
            <a:r>
              <a:rPr lang="en-US" altLang="en-US" sz="2400" dirty="0"/>
              <a:t>–</a:t>
            </a:r>
          </a:p>
          <a:p>
            <a:pPr algn="just"/>
            <a:endParaRPr lang="en-US" altLang="en-US" sz="2400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387369-D000-475E-8112-576D995401C1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ROBUSTNESS TESTING METHOD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It can be generalized that for n input variables in a module, 6n + 1 test cases can be designed with robustness testing.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F7020A-8BD0-482A-A5A0-28F49DAE836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WORST-CASE TESTING METHOD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can again extend the concept of BVC by assuming more than one variable on the boundary.</a:t>
            </a:r>
          </a:p>
          <a:p>
            <a:r>
              <a:rPr lang="en-US" altLang="en-US" smtClean="0"/>
              <a:t> It is called worst-case testing method.</a:t>
            </a:r>
          </a:p>
          <a:p>
            <a:r>
              <a:rPr lang="en-US" altLang="en-US" smtClean="0"/>
              <a:t>Again, take the previous example of two variables, A and B. We can add the following test cases to the list of 9 test cases designed in BVC as: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8CD0E9-2246-4E5B-910C-71FF71D6579D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WORST-CASE TESTING METHOD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en-US" sz="2800" dirty="0" smtClean="0"/>
              <a:t>10. Amin,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 		11. Amin+,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 </a:t>
            </a:r>
          </a:p>
          <a:p>
            <a:pPr marL="82296" indent="0">
              <a:buNone/>
            </a:pPr>
            <a:r>
              <a:rPr lang="en-US" altLang="en-US" sz="2800" dirty="0" smtClean="0"/>
              <a:t>12. Amin,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+	         13. Amin+,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+</a:t>
            </a:r>
          </a:p>
          <a:p>
            <a:pPr marL="82296" indent="0">
              <a:buNone/>
            </a:pPr>
            <a:r>
              <a:rPr lang="en-US" altLang="en-US" sz="2800" dirty="0" smtClean="0"/>
              <a:t>14. Amax,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           15. Amax–,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 </a:t>
            </a:r>
          </a:p>
          <a:p>
            <a:pPr marL="82296" indent="0">
              <a:buNone/>
            </a:pPr>
            <a:r>
              <a:rPr lang="en-US" altLang="en-US" sz="2800" dirty="0" smtClean="0"/>
              <a:t>16. Amax,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+         17. Amax–, </a:t>
            </a:r>
            <a:r>
              <a:rPr lang="en-US" altLang="en-US" sz="2800" dirty="0" err="1" smtClean="0"/>
              <a:t>Bmin</a:t>
            </a:r>
            <a:r>
              <a:rPr lang="en-US" altLang="en-US" sz="2800" dirty="0" smtClean="0"/>
              <a:t>+ </a:t>
            </a:r>
          </a:p>
          <a:p>
            <a:pPr marL="82296" indent="0">
              <a:buNone/>
            </a:pPr>
            <a:r>
              <a:rPr lang="en-US" altLang="en-US" sz="2800" dirty="0" smtClean="0"/>
              <a:t>18. Amin, 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            19. Amin+, 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 </a:t>
            </a:r>
          </a:p>
          <a:p>
            <a:pPr marL="82296" indent="0">
              <a:buNone/>
            </a:pPr>
            <a:r>
              <a:rPr lang="en-US" altLang="en-US" sz="2800" dirty="0" smtClean="0"/>
              <a:t>20. Amin, 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–          21. Amin+,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– </a:t>
            </a:r>
          </a:p>
          <a:p>
            <a:pPr marL="82296" indent="0">
              <a:buNone/>
            </a:pPr>
            <a:r>
              <a:rPr lang="en-US" altLang="en-US" sz="2800" dirty="0" smtClean="0"/>
              <a:t>22. Amax, 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           23. Amax–, 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 </a:t>
            </a:r>
          </a:p>
          <a:p>
            <a:pPr marL="82296" indent="0">
              <a:buNone/>
            </a:pPr>
            <a:r>
              <a:rPr lang="en-US" altLang="en-US" sz="2800" dirty="0" smtClean="0"/>
              <a:t>24. Amax, 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–         25. Amax–,</a:t>
            </a:r>
            <a:r>
              <a:rPr lang="en-US" altLang="en-US" sz="2800" dirty="0" err="1" smtClean="0"/>
              <a:t>Bmax</a:t>
            </a:r>
            <a:r>
              <a:rPr lang="en-US" altLang="en-US" sz="2800" dirty="0" smtClean="0"/>
              <a:t>– 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EE51D0-392B-4DF8-A4D8-8D5D63759D11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WORST-CASE TESTING METHOD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It can be generalized that for n input variables in a module, </a:t>
            </a:r>
            <a:r>
              <a:rPr lang="en-IN" dirty="0"/>
              <a:t>5</a:t>
            </a:r>
            <a:r>
              <a:rPr lang="en-IN" baseline="30000" dirty="0"/>
              <a:t>n</a:t>
            </a:r>
            <a:r>
              <a:rPr lang="en-US" altLang="en-US" dirty="0" smtClean="0"/>
              <a:t> test cases can be designed with worst-case testing.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860A2F-7EBA-42C8-A9B1-8D5F3971CFAC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ROBUST WORST-CASE TESTING METHOD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 smtClean="0"/>
              <a:t>In the previous method, the extreme values of a variable considered are of BVC only. </a:t>
            </a:r>
          </a:p>
          <a:p>
            <a:pPr algn="just"/>
            <a:r>
              <a:rPr lang="en-US" altLang="en-US" dirty="0" smtClean="0"/>
              <a:t>The worst case can be further extended if we consider robustness also, that is, </a:t>
            </a:r>
          </a:p>
          <a:p>
            <a:pPr algn="just"/>
            <a:r>
              <a:rPr lang="en-US" altLang="en-US" dirty="0" smtClean="0"/>
              <a:t>in worst case testing  if we consider the extreme values of the variables as in robustness testing method covered in Robustness Testing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2D92AB-95F6-4A73-AE3B-257F3891632C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ROBUST WORST-CASE TESTING METHOD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 smtClean="0"/>
              <a:t>Again take the example of two variables, A and B. We can add the following test cases to the list of 25 test cases designed in previous section.</a:t>
            </a:r>
          </a:p>
          <a:p>
            <a:pPr algn="just"/>
            <a:r>
              <a:rPr lang="en-US" altLang="en-US" dirty="0" smtClean="0"/>
              <a:t>26. </a:t>
            </a:r>
            <a:r>
              <a:rPr lang="en-US" altLang="en-US" dirty="0" err="1" smtClean="0"/>
              <a:t>Amin</a:t>
            </a:r>
            <a:r>
              <a:rPr lang="en-US" altLang="en-US" dirty="0" smtClean="0"/>
              <a:t>-,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-        28. </a:t>
            </a:r>
            <a:r>
              <a:rPr lang="en-US" altLang="en-US" dirty="0" err="1" smtClean="0"/>
              <a:t>Amin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-  </a:t>
            </a:r>
          </a:p>
          <a:p>
            <a:pPr algn="just"/>
            <a:r>
              <a:rPr lang="en-US" altLang="en-US" dirty="0" smtClean="0"/>
              <a:t>27. </a:t>
            </a:r>
            <a:r>
              <a:rPr lang="en-US" altLang="en-US" dirty="0" err="1" smtClean="0"/>
              <a:t>Amin</a:t>
            </a:r>
            <a:r>
              <a:rPr lang="en-US" altLang="en-US" dirty="0" smtClean="0"/>
              <a:t>-,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         29. </a:t>
            </a:r>
            <a:r>
              <a:rPr lang="en-US" altLang="en-US" dirty="0" err="1" smtClean="0"/>
              <a:t>Amin</a:t>
            </a:r>
            <a:r>
              <a:rPr lang="en-US" altLang="en-US" dirty="0" smtClean="0"/>
              <a:t>-,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+</a:t>
            </a:r>
          </a:p>
          <a:p>
            <a:pPr algn="just"/>
            <a:r>
              <a:rPr lang="en-US" altLang="en-US" dirty="0" smtClean="0"/>
              <a:t>30. </a:t>
            </a:r>
            <a:r>
              <a:rPr lang="en-US" altLang="en-US" dirty="0" err="1" smtClean="0"/>
              <a:t>Amin</a:t>
            </a:r>
            <a:r>
              <a:rPr lang="en-US" altLang="en-US" dirty="0" smtClean="0"/>
              <a:t>+,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-        31. </a:t>
            </a:r>
            <a:r>
              <a:rPr lang="en-US" altLang="en-US" dirty="0" err="1" smtClean="0"/>
              <a:t>Amin</a:t>
            </a:r>
            <a:r>
              <a:rPr lang="en-US" altLang="en-US" dirty="0" smtClean="0"/>
              <a:t>-, 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  </a:t>
            </a:r>
          </a:p>
          <a:p>
            <a:pPr marL="82296" indent="0" algn="just">
              <a:buNone/>
            </a:pPr>
            <a:r>
              <a:rPr lang="en-US" altLang="en-US" dirty="0" smtClean="0"/>
              <a:t> </a:t>
            </a:r>
          </a:p>
          <a:p>
            <a:pPr algn="just"/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D37C7B-7DE8-4545-AA45-84A2A06BCA5A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altLang="en-US" dirty="0" smtClean="0"/>
          </a:p>
          <a:p>
            <a:pPr>
              <a:buNone/>
            </a:pPr>
            <a:endParaRPr lang="en-GB" altLang="en-US" dirty="0" smtClean="0"/>
          </a:p>
          <a:p>
            <a:pPr>
              <a:buNone/>
            </a:pPr>
            <a:endParaRPr lang="en-GB" altLang="en-US" dirty="0" smtClean="0"/>
          </a:p>
          <a:p>
            <a:pPr>
              <a:buNone/>
            </a:pPr>
            <a:r>
              <a:rPr lang="en-GB" altLang="en-US" sz="5400" dirty="0" smtClean="0"/>
              <a:t>Boundary </a:t>
            </a:r>
            <a:r>
              <a:rPr lang="en-GB" altLang="en-US" sz="5400" dirty="0" smtClean="0"/>
              <a:t>Value Analysis</a:t>
            </a:r>
            <a:endParaRPr lang="en-IN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4800" dirty="0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78800" cy="5257800"/>
          </a:xfrm>
        </p:spPr>
        <p:txBody>
          <a:bodyPr/>
          <a:lstStyle/>
          <a:p>
            <a:r>
              <a:rPr lang="en-US" altLang="en-US" dirty="0" smtClean="0"/>
              <a:t>32. Amax,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-        33. Amin-, 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-  </a:t>
            </a:r>
          </a:p>
          <a:p>
            <a:r>
              <a:rPr lang="en-US" altLang="en-US" dirty="0" smtClean="0"/>
              <a:t>34. Amax-,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-       35. Amax+,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+</a:t>
            </a:r>
          </a:p>
          <a:p>
            <a:r>
              <a:rPr lang="en-US" altLang="en-US" dirty="0" smtClean="0"/>
              <a:t>36. Amax+,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       37. Amin,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+ </a:t>
            </a:r>
          </a:p>
          <a:p>
            <a:r>
              <a:rPr lang="en-US" altLang="en-US" dirty="0" smtClean="0"/>
              <a:t>38. Amax+, </a:t>
            </a:r>
            <a:r>
              <a:rPr lang="en-US" altLang="en-US" dirty="0" err="1" smtClean="0"/>
              <a:t>Bmin</a:t>
            </a:r>
            <a:r>
              <a:rPr lang="en-US" altLang="en-US" dirty="0" smtClean="0"/>
              <a:t>+     39. Amax+,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+</a:t>
            </a:r>
          </a:p>
          <a:p>
            <a:r>
              <a:rPr lang="en-US" altLang="en-US" dirty="0" smtClean="0"/>
              <a:t>40. Amax+,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 	     41. Amax, 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+</a:t>
            </a:r>
          </a:p>
          <a:p>
            <a:r>
              <a:rPr lang="en-US" altLang="en-US" dirty="0" smtClean="0"/>
              <a:t>42. Amax+,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-      43. Amax-, 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+</a:t>
            </a:r>
          </a:p>
          <a:p>
            <a:r>
              <a:rPr lang="en-US" altLang="en-US" dirty="0" smtClean="0"/>
              <a:t>44. Amax+,</a:t>
            </a:r>
            <a:r>
              <a:rPr lang="en-US" altLang="en-US" dirty="0" err="1" smtClean="0"/>
              <a:t>Bnom</a:t>
            </a:r>
            <a:r>
              <a:rPr lang="en-US" altLang="en-US" dirty="0" smtClean="0"/>
              <a:t>       45. </a:t>
            </a:r>
            <a:r>
              <a:rPr lang="en-US" altLang="en-US" dirty="0" err="1" smtClean="0"/>
              <a:t>Anom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Bmax</a:t>
            </a:r>
            <a:r>
              <a:rPr lang="en-US" altLang="en-US" dirty="0" smtClean="0"/>
              <a:t>+</a:t>
            </a:r>
          </a:p>
          <a:p>
            <a:r>
              <a:rPr lang="en-US" altLang="en-US" dirty="0"/>
              <a:t>46. Amin-,</a:t>
            </a:r>
            <a:r>
              <a:rPr lang="en-US" altLang="en-US" dirty="0" err="1"/>
              <a:t>Bnom</a:t>
            </a:r>
            <a:r>
              <a:rPr lang="en-US" altLang="en-US" dirty="0"/>
              <a:t> 	     </a:t>
            </a:r>
            <a:r>
              <a:rPr lang="en-US" altLang="en-US" dirty="0" smtClean="0"/>
              <a:t>47</a:t>
            </a:r>
            <a:r>
              <a:rPr lang="en-US" altLang="en-US" dirty="0"/>
              <a:t>. </a:t>
            </a:r>
            <a:r>
              <a:rPr lang="en-US" altLang="en-US" dirty="0" err="1"/>
              <a:t>Anom</a:t>
            </a:r>
            <a:r>
              <a:rPr lang="en-US" altLang="en-US" dirty="0"/>
              <a:t>, </a:t>
            </a:r>
            <a:r>
              <a:rPr lang="en-US" altLang="en-US" dirty="0" err="1"/>
              <a:t>Bmin</a:t>
            </a:r>
            <a:r>
              <a:rPr lang="en-US" altLang="en-US" dirty="0"/>
              <a:t>-</a:t>
            </a:r>
          </a:p>
          <a:p>
            <a:r>
              <a:rPr lang="en-US" altLang="en-US" dirty="0"/>
              <a:t>48. Amax+,</a:t>
            </a:r>
            <a:r>
              <a:rPr lang="en-US" altLang="en-US" dirty="0" err="1"/>
              <a:t>Bmin</a:t>
            </a:r>
            <a:r>
              <a:rPr lang="en-US" altLang="en-US" dirty="0"/>
              <a:t>-  </a:t>
            </a:r>
            <a:r>
              <a:rPr lang="en-US" altLang="en-US" dirty="0" smtClean="0"/>
              <a:t>     49</a:t>
            </a:r>
            <a:r>
              <a:rPr lang="en-US" altLang="en-US" dirty="0"/>
              <a:t>. Amin-, </a:t>
            </a:r>
            <a:r>
              <a:rPr lang="en-US" altLang="en-US" dirty="0" err="1"/>
              <a:t>Bmax</a:t>
            </a:r>
            <a:r>
              <a:rPr lang="en-US" altLang="en-US" dirty="0"/>
              <a:t>+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b="1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F369D5-780D-4A5A-9958-96BC473CF21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 program reads an integer number within the range [1,100] and </a:t>
            </a:r>
            <a:r>
              <a:rPr lang="en-IN" dirty="0" smtClean="0"/>
              <a:t>determines whether </a:t>
            </a:r>
            <a:r>
              <a:rPr lang="en-IN" dirty="0"/>
              <a:t>it is a prime number or not. Design test cases for this </a:t>
            </a:r>
            <a:r>
              <a:rPr lang="en-IN"/>
              <a:t>program </a:t>
            </a:r>
            <a:r>
              <a:rPr lang="en-IN" smtClean="0"/>
              <a:t>using BVC</a:t>
            </a:r>
            <a:r>
              <a:rPr lang="en-IN" dirty="0"/>
              <a:t>, robust testing, and worst-case testing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175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Test </a:t>
            </a:r>
            <a:r>
              <a:rPr lang="en-IN" dirty="0"/>
              <a:t>cases using BVC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there is one variable, the total number of</a:t>
            </a:r>
          </a:p>
          <a:p>
            <a:r>
              <a:rPr lang="en-IN" dirty="0"/>
              <a:t>test cases will be 4n + 1 = 5</a:t>
            </a:r>
            <a:r>
              <a:rPr lang="en-IN" dirty="0" smtClean="0"/>
              <a:t>.</a:t>
            </a:r>
          </a:p>
          <a:p>
            <a:r>
              <a:rPr lang="en-IN" dirty="0"/>
              <a:t>In our example, the set of minimum and maximum values is </a:t>
            </a:r>
            <a:r>
              <a:rPr lang="en-IN" dirty="0" smtClean="0"/>
              <a:t>shown below</a:t>
            </a:r>
            <a:r>
              <a:rPr lang="en-IN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2677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 value = 1</a:t>
            </a:r>
          </a:p>
          <a:p>
            <a:r>
              <a:rPr lang="en-IN" dirty="0"/>
              <a:t>Min+ value = 2</a:t>
            </a:r>
          </a:p>
          <a:p>
            <a:r>
              <a:rPr lang="en-IN" dirty="0"/>
              <a:t>Max value = 100</a:t>
            </a:r>
          </a:p>
          <a:p>
            <a:r>
              <a:rPr lang="en-IN" dirty="0"/>
              <a:t>Max– value = 99</a:t>
            </a:r>
          </a:p>
          <a:p>
            <a:r>
              <a:rPr lang="en-IN" dirty="0"/>
              <a:t>Nominal value = 50–55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7243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these values, test cases can be designed as shown below</a:t>
            </a:r>
            <a:r>
              <a:rPr lang="en-IN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827412"/>
              </p:ext>
            </p:extLst>
          </p:nvPr>
        </p:nvGraphicFramePr>
        <p:xfrm>
          <a:off x="1371600" y="2971793"/>
          <a:ext cx="7264401" cy="2667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14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4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Test Case ID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Integer Variable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Expected Output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4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Not a 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4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Not a 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4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Not a 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4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Prime number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042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 cases using robust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Since </a:t>
            </a:r>
            <a:r>
              <a:rPr lang="en-IN" dirty="0"/>
              <a:t>there is one variable, the </a:t>
            </a:r>
            <a:r>
              <a:rPr lang="en-IN" dirty="0" smtClean="0"/>
              <a:t>total number </a:t>
            </a:r>
            <a:r>
              <a:rPr lang="en-IN" dirty="0"/>
              <a:t>of test cases will be 6n + 1 = 7. The set of boundary values </a:t>
            </a:r>
            <a:r>
              <a:rPr lang="en-IN" dirty="0" smtClean="0"/>
              <a:t>is shown </a:t>
            </a:r>
            <a:r>
              <a:rPr lang="en-IN" dirty="0"/>
              <a:t>below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2109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 value = 1</a:t>
            </a:r>
          </a:p>
          <a:p>
            <a:r>
              <a:rPr lang="en-IN" dirty="0"/>
              <a:t>Min– value = 0</a:t>
            </a:r>
          </a:p>
          <a:p>
            <a:r>
              <a:rPr lang="en-IN" dirty="0"/>
              <a:t>Min+ value = 2</a:t>
            </a:r>
          </a:p>
          <a:p>
            <a:r>
              <a:rPr lang="en-IN" dirty="0"/>
              <a:t>Max value = 100</a:t>
            </a:r>
          </a:p>
          <a:p>
            <a:r>
              <a:rPr lang="en-IN" dirty="0"/>
              <a:t>Max− value = 99</a:t>
            </a:r>
          </a:p>
          <a:p>
            <a:r>
              <a:rPr lang="en-IN" dirty="0"/>
              <a:t>Max+ value = 101</a:t>
            </a:r>
          </a:p>
          <a:p>
            <a:r>
              <a:rPr lang="en-IN" dirty="0"/>
              <a:t>Nominal value = 50–55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1056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these values, test cases can be designed as shown below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6877422"/>
              </p:ext>
            </p:extLst>
          </p:nvPr>
        </p:nvGraphicFramePr>
        <p:xfrm>
          <a:off x="1295400" y="2743200"/>
          <a:ext cx="7303135" cy="312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97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Case 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Integer Variable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Expected Output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Invalid input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Not a 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Not a 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Not a prime number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Invalid input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Prime number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91267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Test cases using worst-case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</a:t>
            </a:r>
            <a:r>
              <a:rPr lang="en-IN" dirty="0"/>
              <a:t>there is one variable, </a:t>
            </a:r>
            <a:r>
              <a:rPr lang="en-IN" dirty="0" smtClean="0"/>
              <a:t>the total </a:t>
            </a:r>
            <a:r>
              <a:rPr lang="en-IN" dirty="0"/>
              <a:t>number of test cases will be </a:t>
            </a:r>
            <a:r>
              <a:rPr lang="en-IN" dirty="0" smtClean="0"/>
              <a:t>5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= 5.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Therefore</a:t>
            </a:r>
            <a:r>
              <a:rPr lang="en-IN" dirty="0"/>
              <a:t>, the number of </a:t>
            </a:r>
            <a:r>
              <a:rPr lang="en-IN" dirty="0" smtClean="0"/>
              <a:t>test cases </a:t>
            </a:r>
            <a:r>
              <a:rPr lang="en-IN" dirty="0"/>
              <a:t>will be same as BVC.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57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program computes </a:t>
            </a:r>
            <a:r>
              <a:rPr lang="en-IN" dirty="0" err="1" smtClean="0"/>
              <a:t>a</a:t>
            </a:r>
            <a:r>
              <a:rPr lang="en-IN" baseline="30000" dirty="0" err="1" smtClean="0"/>
              <a:t>b</a:t>
            </a:r>
            <a:r>
              <a:rPr lang="en-IN" baseline="30000" dirty="0" smtClean="0"/>
              <a:t> </a:t>
            </a:r>
            <a:r>
              <a:rPr lang="en-IN" dirty="0" smtClean="0"/>
              <a:t>where </a:t>
            </a:r>
            <a:r>
              <a:rPr lang="en-IN" dirty="0"/>
              <a:t>a lies in the range [1,10] and b within [1,5</a:t>
            </a:r>
            <a:r>
              <a:rPr lang="en-IN" dirty="0" smtClean="0"/>
              <a:t>].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Design test cases for this program using BVC, robust testing, and </a:t>
            </a:r>
            <a:r>
              <a:rPr lang="en-IN" dirty="0" smtClean="0"/>
              <a:t>worst-case testing </a:t>
            </a:r>
            <a:r>
              <a:rPr lang="en-IN" dirty="0"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0433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5400" dirty="0" smtClean="0"/>
              <a:t>Boundary Value Analysis</a:t>
            </a:r>
          </a:p>
        </p:txBody>
      </p:sp>
      <p:sp>
        <p:nvSpPr>
          <p:cNvPr id="6246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0813" cy="4941888"/>
          </a:xfrm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dirty="0" smtClean="0"/>
              <a:t>Some typical</a:t>
            </a:r>
            <a:r>
              <a:rPr lang="en-GB" altLang="en-US" sz="3600" dirty="0" smtClean="0"/>
              <a:t> </a:t>
            </a:r>
            <a:r>
              <a:rPr lang="en-GB" altLang="en-US" dirty="0" smtClean="0"/>
              <a:t>programming errors occur: 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 smtClean="0"/>
              <a:t>at boundaries of equivalence classes 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 smtClean="0">
                <a:solidFill>
                  <a:srgbClr val="0000FF"/>
                </a:solidFill>
              </a:rPr>
              <a:t>might be purely due to psychological factors.  </a:t>
            </a:r>
          </a:p>
          <a:p>
            <a:pPr>
              <a:spcBef>
                <a:spcPts val="800"/>
              </a:spcBef>
            </a:pPr>
            <a:r>
              <a:rPr lang="en-GB" altLang="en-US" sz="3600" dirty="0" smtClean="0"/>
              <a:t>Programmers often fail to see:</a:t>
            </a:r>
          </a:p>
          <a:p>
            <a:pPr lvl="1">
              <a:spcBef>
                <a:spcPts val="800"/>
              </a:spcBef>
            </a:pPr>
            <a:r>
              <a:rPr lang="en-GB" altLang="en-US" sz="3200" dirty="0" smtClean="0">
                <a:solidFill>
                  <a:srgbClr val="0000FF"/>
                </a:solidFill>
              </a:rPr>
              <a:t>special processing required at the boundaries of equivalence classes.</a:t>
            </a:r>
            <a:r>
              <a:rPr lang="en-GB" altLang="en-US" sz="3600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71130F-B589-46E1-AE61-B4E8D3AB9FE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 using BVC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Since </a:t>
            </a:r>
            <a:r>
              <a:rPr lang="en-IN" sz="2400" dirty="0"/>
              <a:t>there are two variables, a and b, the </a:t>
            </a:r>
            <a:r>
              <a:rPr lang="en-IN" sz="2400" dirty="0" smtClean="0"/>
              <a:t>total number </a:t>
            </a:r>
            <a:r>
              <a:rPr lang="en-IN" sz="2400" dirty="0"/>
              <a:t>of test cases will be 4n + 1 = 9. The set of boundary values </a:t>
            </a:r>
            <a:r>
              <a:rPr lang="en-IN" sz="2400" dirty="0" smtClean="0"/>
              <a:t>is shown </a:t>
            </a:r>
            <a:r>
              <a:rPr lang="en-IN" sz="2400" dirty="0"/>
              <a:t>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6450050"/>
              </p:ext>
            </p:extLst>
          </p:nvPr>
        </p:nvGraphicFramePr>
        <p:xfrm>
          <a:off x="1981200" y="3048000"/>
          <a:ext cx="5868670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Min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Min+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Max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Max−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Nominal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47863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Using these values, test cases can be designed as shown below: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31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9833318"/>
              </p:ext>
            </p:extLst>
          </p:nvPr>
        </p:nvGraphicFramePr>
        <p:xfrm>
          <a:off x="1447800" y="2057400"/>
          <a:ext cx="7074534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8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8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9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69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Case 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Expected Output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729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625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3125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125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3544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cases using robust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Since </a:t>
            </a:r>
            <a:r>
              <a:rPr lang="en-IN" sz="2400" dirty="0"/>
              <a:t>there are two variables, a and </a:t>
            </a:r>
            <a:r>
              <a:rPr lang="en-IN" sz="2400" dirty="0" smtClean="0"/>
              <a:t>b, the </a:t>
            </a:r>
            <a:r>
              <a:rPr lang="en-IN" sz="2400" dirty="0"/>
              <a:t>total number of test cases will be </a:t>
            </a:r>
            <a:r>
              <a:rPr lang="en-IN" sz="2400" dirty="0" smtClean="0"/>
              <a:t> 6n </a:t>
            </a:r>
            <a:r>
              <a:rPr lang="en-IN" sz="2400" dirty="0"/>
              <a:t>+ 1 = 13. </a:t>
            </a:r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set of </a:t>
            </a:r>
            <a:r>
              <a:rPr lang="en-IN" sz="2400" dirty="0" smtClean="0"/>
              <a:t>boundary values </a:t>
            </a:r>
            <a:r>
              <a:rPr lang="en-IN" sz="2400" dirty="0"/>
              <a:t>is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32</a:t>
            </a:fld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48939517"/>
              </p:ext>
            </p:extLst>
          </p:nvPr>
        </p:nvGraphicFramePr>
        <p:xfrm>
          <a:off x="1981200" y="3048000"/>
          <a:ext cx="5868670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Min value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Min– value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Min+ value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Max value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Max+ value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Max− value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Nominal value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663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98080" cy="792162"/>
          </a:xfrm>
        </p:spPr>
        <p:txBody>
          <a:bodyPr>
            <a:noAutofit/>
          </a:bodyPr>
          <a:lstStyle/>
          <a:p>
            <a:r>
              <a:rPr lang="en-IN" sz="2800" dirty="0"/>
              <a:t>Using these values, test cases can be designed as shown below: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1390808"/>
              </p:ext>
            </p:extLst>
          </p:nvPr>
        </p:nvGraphicFramePr>
        <p:xfrm>
          <a:off x="1447800" y="1447800"/>
          <a:ext cx="7086600" cy="525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12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20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2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Test Case ID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Expected output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Invalid input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Invalid input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729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Invalid input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625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3125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Invalid input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125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1220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/>
          </a:bodyPr>
          <a:lstStyle/>
          <a:p>
            <a:r>
              <a:rPr lang="en-IN" sz="2800" dirty="0"/>
              <a:t>Test cases using worst-case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Since </a:t>
            </a:r>
            <a:r>
              <a:rPr lang="en-IN" sz="2000" dirty="0"/>
              <a:t>there are two variables, </a:t>
            </a:r>
            <a:r>
              <a:rPr lang="en-IN" sz="2000" dirty="0" smtClean="0"/>
              <a:t>a and </a:t>
            </a:r>
            <a:r>
              <a:rPr lang="en-IN" sz="2000" dirty="0"/>
              <a:t>b, the total number of test cases will be 5</a:t>
            </a:r>
            <a:r>
              <a:rPr lang="en-IN" sz="2000" baseline="30000" dirty="0"/>
              <a:t>n</a:t>
            </a:r>
            <a:r>
              <a:rPr lang="en-IN" sz="2000" dirty="0" smtClean="0"/>
              <a:t> </a:t>
            </a:r>
            <a:r>
              <a:rPr lang="en-IN" sz="2000" dirty="0"/>
              <a:t>= 25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set of boundary values is shown below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5077213"/>
              </p:ext>
            </p:extLst>
          </p:nvPr>
        </p:nvGraphicFramePr>
        <p:xfrm>
          <a:off x="1828800" y="3200400"/>
          <a:ext cx="6400800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8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Min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Min+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Max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Max− value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Nominal value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7015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98080" cy="533400"/>
          </a:xfrm>
        </p:spPr>
        <p:txBody>
          <a:bodyPr>
            <a:noAutofit/>
          </a:bodyPr>
          <a:lstStyle/>
          <a:p>
            <a:r>
              <a:rPr lang="en-US" sz="1800" dirty="0"/>
              <a:t>There may be more than one variable at extreme values in this case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IN" sz="1800" dirty="0"/>
              <a:t>Therefore, test cases can be designed as </a:t>
            </a:r>
            <a:r>
              <a:rPr lang="en-IN" sz="1800" dirty="0" smtClean="0"/>
              <a:t>shown below </a:t>
            </a:r>
            <a:r>
              <a:rPr lang="en-IN" sz="1800" dirty="0"/>
              <a:t>:</a:t>
            </a:r>
            <a:br>
              <a:rPr lang="en-IN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2348-1C6A-47E6-849D-D8DD27C64FAA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6172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20515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0813" cy="1158875"/>
          </a:xfrm>
        </p:spPr>
        <p:txBody>
          <a:bodyPr lIns="18000" tIns="46800" rIns="18000" bIns="46800" anchor="ctr">
            <a:normAutofit/>
          </a:bodyPr>
          <a:lstStyle/>
          <a:p>
            <a:pPr>
              <a:spcBef>
                <a:spcPts val="1625"/>
              </a:spcBef>
            </a:pPr>
            <a:r>
              <a:rPr lang="en-GB" altLang="en-US" sz="5400" dirty="0" smtClean="0"/>
              <a:t>Summary</a:t>
            </a:r>
            <a:endParaRPr lang="en-GB" altLang="en-US" sz="5400" dirty="0" smtClean="0"/>
          </a:p>
        </p:txBody>
      </p:sp>
      <p:sp>
        <p:nvSpPr>
          <p:cNvPr id="21094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4430713"/>
          </a:xfrm>
        </p:spPr>
        <p:txBody>
          <a:bodyPr lIns="18000" tIns="46800" rIns="18000" bIns="46800">
            <a:normAutofit/>
          </a:bodyPr>
          <a:lstStyle/>
          <a:p>
            <a:pPr>
              <a:spcBef>
                <a:spcPts val="888"/>
              </a:spcBef>
            </a:pPr>
            <a:r>
              <a:rPr lang="en-GB" altLang="en-US" sz="4000" dirty="0" smtClean="0"/>
              <a:t>We discussed black-box test case design </a:t>
            </a:r>
            <a:r>
              <a:rPr lang="en-GB" altLang="en-US" sz="4000" dirty="0" smtClean="0"/>
              <a:t>using:</a:t>
            </a:r>
            <a:endParaRPr lang="en-GB" altLang="en-US" sz="4000" dirty="0" smtClean="0"/>
          </a:p>
          <a:p>
            <a:pPr lvl="1">
              <a:spcBef>
                <a:spcPts val="800"/>
              </a:spcBef>
            </a:pPr>
            <a:r>
              <a:rPr lang="en-GB" altLang="en-US" sz="3600" dirty="0" smtClean="0">
                <a:solidFill>
                  <a:srgbClr val="0000FF"/>
                </a:solidFill>
              </a:rPr>
              <a:t>boundary </a:t>
            </a:r>
            <a:r>
              <a:rPr lang="en-GB" altLang="en-US" sz="3600" dirty="0" smtClean="0">
                <a:solidFill>
                  <a:srgbClr val="0000FF"/>
                </a:solidFill>
              </a:rPr>
              <a:t>value analysis</a:t>
            </a:r>
          </a:p>
          <a:p>
            <a:pPr>
              <a:spcBef>
                <a:spcPts val="888"/>
              </a:spcBef>
            </a:pPr>
            <a:r>
              <a:rPr lang="en-GB" altLang="en-US" sz="4000" dirty="0" smtClean="0"/>
              <a:t>Explained BVA with some examples.</a:t>
            </a:r>
            <a:endParaRPr lang="en-GB" altLang="en-US" sz="4000" dirty="0" smtClean="0"/>
          </a:p>
        </p:txBody>
      </p:sp>
      <p:sp>
        <p:nvSpPr>
          <p:cNvPr id="210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35271B-3A0C-4DC3-901A-A58819C265DA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760" y="279401"/>
            <a:ext cx="7863840" cy="861775"/>
          </a:xfrm>
          <a:prstGeom prst="rect">
            <a:avLst/>
          </a:prstGeom>
        </p:spPr>
        <p:txBody>
          <a:bodyPr vert="horz" wrap="square" lIns="15119" tIns="39308" rIns="15119" bIns="39308" numCol="1" anchor="ctr" anchorCtr="0" compatLnSpc="1">
            <a:prstTxWarp prst="textNoShape">
              <a:avLst/>
            </a:prstTxWarp>
            <a:noAutofit/>
          </a:bodyPr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altLang="en-US" sz="4800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397000"/>
            <a:ext cx="7848600" cy="3488946"/>
          </a:xfrm>
          <a:prstGeom prst="rect">
            <a:avLst/>
          </a:prstGeom>
        </p:spPr>
        <p:txBody>
          <a:bodyPr wrap="square" lIns="102404" tIns="51202" rIns="102404" bIns="51202">
            <a:spAutoFit/>
          </a:bodyPr>
          <a:lstStyle/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Rajib</a:t>
            </a:r>
            <a:r>
              <a:rPr lang="en-GB" altLang="en-US" sz="2800" dirty="0" smtClean="0">
                <a:latin typeface="+mn-lt"/>
              </a:rPr>
              <a:t> Mall, Fundamentals of Software Engineering, (Chapter – 10), Fifth Edition, PHI Learning Pvt. Ltd., 2018.</a:t>
            </a:r>
          </a:p>
          <a:p>
            <a:pPr marL="384015" indent="-384015" algn="just">
              <a:buFont typeface="+mj-lt"/>
              <a:buAutoNum type="arabicPeriod"/>
            </a:pPr>
            <a:r>
              <a:rPr lang="en-GB" altLang="en-US" sz="2800" dirty="0" err="1" smtClean="0">
                <a:latin typeface="+mn-lt"/>
              </a:rPr>
              <a:t>Naresh</a:t>
            </a:r>
            <a:r>
              <a:rPr lang="en-GB" altLang="en-US" sz="2800" dirty="0" smtClean="0">
                <a:latin typeface="+mn-lt"/>
              </a:rPr>
              <a:t> </a:t>
            </a:r>
            <a:r>
              <a:rPr lang="en-GB" altLang="en-US" sz="2800" dirty="0" err="1" smtClean="0">
                <a:latin typeface="+mn-lt"/>
              </a:rPr>
              <a:t>Chauhan</a:t>
            </a:r>
            <a:r>
              <a:rPr lang="en-GB" altLang="en-US" sz="2800" dirty="0" smtClean="0">
                <a:latin typeface="+mn-lt"/>
              </a:rPr>
              <a:t>, Software Testing: Principles and Practices, (Chapter – 4), Second Edition, Oxford University Press,  2016.</a:t>
            </a:r>
          </a:p>
          <a:p>
            <a:pPr marL="384015" indent="-384015" algn="just">
              <a:buFont typeface="+mj-lt"/>
              <a:buAutoNum type="arabicPeriod"/>
            </a:pPr>
            <a:endParaRPr lang="en-GB" altLang="en-US" sz="2800" dirty="0" smtClean="0">
              <a:latin typeface="+mn-lt"/>
            </a:endParaRPr>
          </a:p>
          <a:p>
            <a:pPr algn="just"/>
            <a:endParaRPr lang="en-GB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00" y="-303872"/>
            <a:ext cx="8223840" cy="1774267"/>
          </a:xfrm>
        </p:spPr>
        <p:txBody>
          <a:bodyPr lIns="82945" tIns="41473" rIns="82945" bIns="41473"/>
          <a:lstStyle/>
          <a:p>
            <a:pPr>
              <a:defRPr/>
            </a:pPr>
            <a:r>
              <a:rPr lang="en-US" altLang="en-US" sz="6600" dirty="0" smtClean="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48480" y="1307657"/>
            <a:ext cx="8516160" cy="4752499"/>
          </a:xfrm>
        </p:spPr>
        <p:txBody>
          <a:bodyPr lIns="82945" tIns="41473" rIns="82945" bIns="41473"/>
          <a:lstStyle/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en-US" sz="4400" dirty="0" smtClean="0"/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en-US" sz="4400" dirty="0" smtClean="0"/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en-US" sz="4400" dirty="0" smtClean="0"/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r>
              <a:rPr lang="en-US" altLang="en-US" sz="4400" dirty="0" smtClean="0"/>
              <a:t>				</a:t>
            </a:r>
            <a:r>
              <a:rPr lang="en-US" altLang="en-US" sz="4400" b="1" dirty="0" smtClean="0"/>
              <a:t>Thank You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</p:spPr>
        <p:txBody>
          <a:bodyPr vert="horz" wrap="square" lIns="82945" tIns="41473" rIns="82945" bIns="41473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fld id="{DDE5C85C-258B-48EB-919D-2305E1C3D038}" type="slidenum">
              <a:rPr lang="en-GB" altLang="en-US" sz="1400" smtClean="0">
                <a:solidFill>
                  <a:srgbClr val="000000"/>
                </a:solidFill>
                <a:latin typeface="Arial" charset="0"/>
              </a:rPr>
              <a:pPr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t>38</a:t>
            </a:fld>
            <a:endParaRPr lang="en-GB" altLang="en-US" sz="1400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081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altLang="en-US" sz="5400" smtClean="0"/>
              <a:t>Boundary Value Analysis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4400" smtClean="0"/>
              <a:t>Programmers may </a:t>
            </a:r>
            <a:r>
              <a:rPr lang="en-GB" altLang="en-US" sz="4000" smtClean="0"/>
              <a:t>improperly </a:t>
            </a:r>
            <a:r>
              <a:rPr lang="en-GB" altLang="en-US" sz="4400" smtClean="0"/>
              <a:t>use &lt; instead of &lt;= </a:t>
            </a:r>
          </a:p>
          <a:p>
            <a:pPr>
              <a:spcBef>
                <a:spcPts val="1000"/>
              </a:spcBef>
            </a:pPr>
            <a:r>
              <a:rPr lang="en-GB" altLang="en-US" sz="4400" smtClean="0"/>
              <a:t>Boundary value analysis:</a:t>
            </a:r>
          </a:p>
          <a:p>
            <a:pPr lvl="1">
              <a:spcBef>
                <a:spcPts val="888"/>
              </a:spcBef>
            </a:pPr>
            <a:r>
              <a:rPr lang="en-GB" altLang="en-US" sz="4000" smtClean="0">
                <a:solidFill>
                  <a:srgbClr val="0000FF"/>
                </a:solidFill>
              </a:rPr>
              <a:t>select test cases at the boundaries of different equivalence classes</a:t>
            </a:r>
            <a:r>
              <a:rPr lang="en-GB" altLang="en-US" sz="4000" smtClean="0">
                <a:solidFill>
                  <a:srgbClr val="FFFF00"/>
                </a:solidFill>
              </a:rPr>
              <a:t>. 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3F34AD-6A35-43F5-8961-77DE31EAD534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1"/>
            <a:ext cx="7770813" cy="838200"/>
          </a:xfrm>
        </p:spPr>
        <p:txBody>
          <a:bodyPr lIns="18000" tIns="46800" rIns="18000" bIns="46800" anchor="ctr">
            <a:normAutofit fontScale="90000"/>
          </a:bodyPr>
          <a:lstStyle/>
          <a:p>
            <a:pPr>
              <a:spcBef>
                <a:spcPts val="1488"/>
              </a:spcBef>
            </a:pPr>
            <a:r>
              <a:rPr lang="en-GB" altLang="en-US" sz="8000" dirty="0" smtClean="0"/>
              <a:t>Example</a:t>
            </a:r>
          </a:p>
        </p:txBody>
      </p:sp>
      <p:sp>
        <p:nvSpPr>
          <p:cNvPr id="6656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4876800"/>
          </a:xfrm>
        </p:spPr>
        <p:txBody>
          <a:bodyPr lIns="18000" tIns="46800" rIns="18000" bIns="46800">
            <a:normAutofit/>
          </a:bodyPr>
          <a:lstStyle/>
          <a:p>
            <a:pPr algn="just">
              <a:spcBef>
                <a:spcPts val="888"/>
              </a:spcBef>
            </a:pPr>
            <a:r>
              <a:rPr lang="en-GB" altLang="en-US" sz="4000" dirty="0" smtClean="0"/>
              <a:t>For a function that computes the square root of an integer in the range of 1 and 5000:</a:t>
            </a:r>
          </a:p>
          <a:p>
            <a:pPr lvl="1" algn="just">
              <a:spcBef>
                <a:spcPts val="800"/>
              </a:spcBef>
            </a:pPr>
            <a:r>
              <a:rPr lang="en-GB" altLang="en-US" sz="3600" dirty="0" smtClean="0">
                <a:solidFill>
                  <a:srgbClr val="0000FF"/>
                </a:solidFill>
              </a:rPr>
              <a:t>test cases must include the </a:t>
            </a:r>
            <a:r>
              <a:rPr lang="en-GB" altLang="en-US" sz="3600" dirty="0" smtClean="0">
                <a:solidFill>
                  <a:srgbClr val="0000FF"/>
                </a:solidFill>
              </a:rPr>
              <a:t>values </a:t>
            </a:r>
            <a:r>
              <a:rPr lang="en-GB" altLang="en-US" sz="3600" dirty="0" smtClean="0">
                <a:solidFill>
                  <a:srgbClr val="0000FF"/>
                </a:solidFill>
              </a:rPr>
              <a:t>{0,1,5000,5001</a:t>
            </a:r>
            <a:r>
              <a:rPr lang="en-GB" altLang="en-US" sz="3600" dirty="0" smtClean="0">
                <a:solidFill>
                  <a:srgbClr val="0000FF"/>
                </a:solidFill>
              </a:rPr>
              <a:t>} along with the values obtained from Equivalence partitioning.</a:t>
            </a:r>
            <a:endParaRPr lang="en-GB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9BE7FF-6811-44EF-9A72-68667F7E146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5" name="Line 3"/>
          <p:cNvSpPr>
            <a:spLocks noChangeShapeType="1"/>
          </p:cNvSpPr>
          <p:nvPr/>
        </p:nvSpPr>
        <p:spPr bwMode="auto">
          <a:xfrm>
            <a:off x="2667000" y="5181600"/>
            <a:ext cx="4191000" cy="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2514600" y="4724400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1</a:t>
            </a: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6324600" y="4662488"/>
            <a:ext cx="9128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85000"/>
              </a:lnSpc>
              <a:spcBef>
                <a:spcPts val="1600"/>
              </a:spcBef>
              <a:tabLst>
                <a:tab pos="863600" algn="l"/>
              </a:tabLst>
            </a:pPr>
            <a:r>
              <a:rPr lang="en-GB" altLang="en-US" sz="2800" b="1">
                <a:latin typeface="times" pitchFamily="18" charset="0"/>
              </a:rPr>
              <a:t>5000</a:t>
            </a: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281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69" name="Line 7"/>
          <p:cNvSpPr>
            <a:spLocks noChangeShapeType="1"/>
          </p:cNvSpPr>
          <p:nvPr/>
        </p:nvSpPr>
        <p:spPr bwMode="auto">
          <a:xfrm>
            <a:off x="297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0" name="Line 8"/>
          <p:cNvSpPr>
            <a:spLocks noChangeShapeType="1"/>
          </p:cNvSpPr>
          <p:nvPr/>
        </p:nvSpPr>
        <p:spPr bwMode="auto">
          <a:xfrm>
            <a:off x="3124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1" name="Line 9"/>
          <p:cNvSpPr>
            <a:spLocks noChangeShapeType="1"/>
          </p:cNvSpPr>
          <p:nvPr/>
        </p:nvSpPr>
        <p:spPr bwMode="auto">
          <a:xfrm>
            <a:off x="3276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2" name="Line 10"/>
          <p:cNvSpPr>
            <a:spLocks noChangeShapeType="1"/>
          </p:cNvSpPr>
          <p:nvPr/>
        </p:nvSpPr>
        <p:spPr bwMode="auto">
          <a:xfrm>
            <a:off x="3429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3" name="Line 11"/>
          <p:cNvSpPr>
            <a:spLocks noChangeShapeType="1"/>
          </p:cNvSpPr>
          <p:nvPr/>
        </p:nvSpPr>
        <p:spPr bwMode="auto">
          <a:xfrm>
            <a:off x="3581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4" name="Line 12"/>
          <p:cNvSpPr>
            <a:spLocks noChangeShapeType="1"/>
          </p:cNvSpPr>
          <p:nvPr/>
        </p:nvSpPr>
        <p:spPr bwMode="auto">
          <a:xfrm>
            <a:off x="3733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5" name="Line 13"/>
          <p:cNvSpPr>
            <a:spLocks noChangeShapeType="1"/>
          </p:cNvSpPr>
          <p:nvPr/>
        </p:nvSpPr>
        <p:spPr bwMode="auto">
          <a:xfrm>
            <a:off x="3886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6" name="Line 14"/>
          <p:cNvSpPr>
            <a:spLocks noChangeShapeType="1"/>
          </p:cNvSpPr>
          <p:nvPr/>
        </p:nvSpPr>
        <p:spPr bwMode="auto">
          <a:xfrm>
            <a:off x="4038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7" name="Line 15"/>
          <p:cNvSpPr>
            <a:spLocks noChangeShapeType="1"/>
          </p:cNvSpPr>
          <p:nvPr/>
        </p:nvSpPr>
        <p:spPr bwMode="auto">
          <a:xfrm>
            <a:off x="4191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8" name="Line 16"/>
          <p:cNvSpPr>
            <a:spLocks noChangeShapeType="1"/>
          </p:cNvSpPr>
          <p:nvPr/>
        </p:nvSpPr>
        <p:spPr bwMode="auto">
          <a:xfrm>
            <a:off x="4343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79" name="Line 17"/>
          <p:cNvSpPr>
            <a:spLocks noChangeShapeType="1"/>
          </p:cNvSpPr>
          <p:nvPr/>
        </p:nvSpPr>
        <p:spPr bwMode="auto">
          <a:xfrm>
            <a:off x="4495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0" name="Line 18"/>
          <p:cNvSpPr>
            <a:spLocks noChangeShapeType="1"/>
          </p:cNvSpPr>
          <p:nvPr/>
        </p:nvSpPr>
        <p:spPr bwMode="auto">
          <a:xfrm>
            <a:off x="4648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1" name="Line 19"/>
          <p:cNvSpPr>
            <a:spLocks noChangeShapeType="1"/>
          </p:cNvSpPr>
          <p:nvPr/>
        </p:nvSpPr>
        <p:spPr bwMode="auto">
          <a:xfrm>
            <a:off x="4800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2" name="Line 20"/>
          <p:cNvSpPr>
            <a:spLocks noChangeShapeType="1"/>
          </p:cNvSpPr>
          <p:nvPr/>
        </p:nvSpPr>
        <p:spPr bwMode="auto">
          <a:xfrm>
            <a:off x="4953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3" name="Line 21"/>
          <p:cNvSpPr>
            <a:spLocks noChangeShapeType="1"/>
          </p:cNvSpPr>
          <p:nvPr/>
        </p:nvSpPr>
        <p:spPr bwMode="auto">
          <a:xfrm>
            <a:off x="5105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4" name="Line 22"/>
          <p:cNvSpPr>
            <a:spLocks noChangeShapeType="1"/>
          </p:cNvSpPr>
          <p:nvPr/>
        </p:nvSpPr>
        <p:spPr bwMode="auto">
          <a:xfrm>
            <a:off x="5257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5" name="Line 23"/>
          <p:cNvSpPr>
            <a:spLocks noChangeShapeType="1"/>
          </p:cNvSpPr>
          <p:nvPr/>
        </p:nvSpPr>
        <p:spPr bwMode="auto">
          <a:xfrm>
            <a:off x="5410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6" name="Line 24"/>
          <p:cNvSpPr>
            <a:spLocks noChangeShapeType="1"/>
          </p:cNvSpPr>
          <p:nvPr/>
        </p:nvSpPr>
        <p:spPr bwMode="auto">
          <a:xfrm>
            <a:off x="5562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7" name="Line 25"/>
          <p:cNvSpPr>
            <a:spLocks noChangeShapeType="1"/>
          </p:cNvSpPr>
          <p:nvPr/>
        </p:nvSpPr>
        <p:spPr bwMode="auto">
          <a:xfrm>
            <a:off x="5715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8" name="Line 26"/>
          <p:cNvSpPr>
            <a:spLocks noChangeShapeType="1"/>
          </p:cNvSpPr>
          <p:nvPr/>
        </p:nvSpPr>
        <p:spPr bwMode="auto">
          <a:xfrm>
            <a:off x="5867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89" name="Line 27"/>
          <p:cNvSpPr>
            <a:spLocks noChangeShapeType="1"/>
          </p:cNvSpPr>
          <p:nvPr/>
        </p:nvSpPr>
        <p:spPr bwMode="auto">
          <a:xfrm>
            <a:off x="6019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90" name="Line 28"/>
          <p:cNvSpPr>
            <a:spLocks noChangeShapeType="1"/>
          </p:cNvSpPr>
          <p:nvPr/>
        </p:nvSpPr>
        <p:spPr bwMode="auto">
          <a:xfrm>
            <a:off x="61722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91" name="Line 29"/>
          <p:cNvSpPr>
            <a:spLocks noChangeShapeType="1"/>
          </p:cNvSpPr>
          <p:nvPr/>
        </p:nvSpPr>
        <p:spPr bwMode="auto">
          <a:xfrm>
            <a:off x="63246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92" name="Line 30"/>
          <p:cNvSpPr>
            <a:spLocks noChangeShapeType="1"/>
          </p:cNvSpPr>
          <p:nvPr/>
        </p:nvSpPr>
        <p:spPr bwMode="auto">
          <a:xfrm>
            <a:off x="64770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93" name="Line 31"/>
          <p:cNvSpPr>
            <a:spLocks noChangeShapeType="1"/>
          </p:cNvSpPr>
          <p:nvPr/>
        </p:nvSpPr>
        <p:spPr bwMode="auto">
          <a:xfrm>
            <a:off x="66294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594" name="Line 32"/>
          <p:cNvSpPr>
            <a:spLocks noChangeShapeType="1"/>
          </p:cNvSpPr>
          <p:nvPr/>
        </p:nvSpPr>
        <p:spPr bwMode="auto">
          <a:xfrm>
            <a:off x="6781800" y="5105400"/>
            <a:ext cx="0" cy="1524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6595" name="Group 33"/>
          <p:cNvGrpSpPr>
            <a:grpSpLocks/>
          </p:cNvGrpSpPr>
          <p:nvPr/>
        </p:nvGrpSpPr>
        <p:grpSpPr bwMode="auto">
          <a:xfrm>
            <a:off x="4203700" y="4703763"/>
            <a:ext cx="747713" cy="400050"/>
            <a:chOff x="2648" y="2963"/>
            <a:chExt cx="471" cy="252"/>
          </a:xfrm>
        </p:grpSpPr>
        <p:sp>
          <p:nvSpPr>
            <p:cNvPr id="66612" name="Freeform 34"/>
            <p:cNvSpPr>
              <a:spLocks noChangeArrowheads="1"/>
            </p:cNvSpPr>
            <p:nvPr/>
          </p:nvSpPr>
          <p:spPr bwMode="auto">
            <a:xfrm>
              <a:off x="2648" y="3038"/>
              <a:ext cx="107" cy="177"/>
            </a:xfrm>
            <a:custGeom>
              <a:avLst/>
              <a:gdLst>
                <a:gd name="T0" fmla="*/ 0 w 477"/>
                <a:gd name="T1" fmla="*/ 0 h 786"/>
                <a:gd name="T2" fmla="*/ 9 w 477"/>
                <a:gd name="T3" fmla="*/ 0 h 786"/>
                <a:gd name="T4" fmla="*/ 9 w 477"/>
                <a:gd name="T5" fmla="*/ 0 h 786"/>
                <a:gd name="T6" fmla="*/ 9 w 477"/>
                <a:gd name="T7" fmla="*/ 3 h 786"/>
                <a:gd name="T8" fmla="*/ 9 w 477"/>
                <a:gd name="T9" fmla="*/ 3 h 786"/>
                <a:gd name="T10" fmla="*/ 7 w 477"/>
                <a:gd name="T11" fmla="*/ 3 h 786"/>
                <a:gd name="T12" fmla="*/ 7 w 477"/>
                <a:gd name="T13" fmla="*/ 9 h 786"/>
                <a:gd name="T14" fmla="*/ 9 w 477"/>
                <a:gd name="T15" fmla="*/ 9 h 786"/>
                <a:gd name="T16" fmla="*/ 9 w 477"/>
                <a:gd name="T17" fmla="*/ 10 h 786"/>
                <a:gd name="T18" fmla="*/ 9 w 477"/>
                <a:gd name="T19" fmla="*/ 20 h 786"/>
                <a:gd name="T20" fmla="*/ 11 w 477"/>
                <a:gd name="T21" fmla="*/ 20 h 786"/>
                <a:gd name="T22" fmla="*/ 11 w 477"/>
                <a:gd name="T23" fmla="*/ 20 h 786"/>
                <a:gd name="T24" fmla="*/ 11 w 477"/>
                <a:gd name="T25" fmla="*/ 29 h 786"/>
                <a:gd name="T26" fmla="*/ 13 w 477"/>
                <a:gd name="T27" fmla="*/ 29 h 786"/>
                <a:gd name="T28" fmla="*/ 13 w 477"/>
                <a:gd name="T29" fmla="*/ 27 h 786"/>
                <a:gd name="T30" fmla="*/ 13 w 477"/>
                <a:gd name="T31" fmla="*/ 26 h 786"/>
                <a:gd name="T32" fmla="*/ 15 w 477"/>
                <a:gd name="T33" fmla="*/ 26 h 786"/>
                <a:gd name="T34" fmla="*/ 15 w 477"/>
                <a:gd name="T35" fmla="*/ 17 h 786"/>
                <a:gd name="T36" fmla="*/ 15 w 477"/>
                <a:gd name="T37" fmla="*/ 16 h 786"/>
                <a:gd name="T38" fmla="*/ 17 w 477"/>
                <a:gd name="T39" fmla="*/ 16 h 786"/>
                <a:gd name="T40" fmla="*/ 17 w 477"/>
                <a:gd name="T41" fmla="*/ 3 h 786"/>
                <a:gd name="T42" fmla="*/ 15 w 477"/>
                <a:gd name="T43" fmla="*/ 3 h 786"/>
                <a:gd name="T44" fmla="*/ 15 w 477"/>
                <a:gd name="T45" fmla="*/ 3 h 786"/>
                <a:gd name="T46" fmla="*/ 15 w 477"/>
                <a:gd name="T47" fmla="*/ 0 h 786"/>
                <a:gd name="T48" fmla="*/ 15 w 477"/>
                <a:gd name="T49" fmla="*/ 0 h 786"/>
                <a:gd name="T50" fmla="*/ 24 w 477"/>
                <a:gd name="T51" fmla="*/ 0 h 786"/>
                <a:gd name="T52" fmla="*/ 24 w 477"/>
                <a:gd name="T53" fmla="*/ 0 h 786"/>
                <a:gd name="T54" fmla="*/ 24 w 477"/>
                <a:gd name="T55" fmla="*/ 3 h 786"/>
                <a:gd name="T56" fmla="*/ 24 w 477"/>
                <a:gd name="T57" fmla="*/ 3 h 786"/>
                <a:gd name="T58" fmla="*/ 22 w 477"/>
                <a:gd name="T59" fmla="*/ 3 h 786"/>
                <a:gd name="T60" fmla="*/ 22 w 477"/>
                <a:gd name="T61" fmla="*/ 6 h 786"/>
                <a:gd name="T62" fmla="*/ 22 w 477"/>
                <a:gd name="T63" fmla="*/ 7 h 786"/>
                <a:gd name="T64" fmla="*/ 20 w 477"/>
                <a:gd name="T65" fmla="*/ 7 h 786"/>
                <a:gd name="T66" fmla="*/ 20 w 477"/>
                <a:gd name="T67" fmla="*/ 16 h 786"/>
                <a:gd name="T68" fmla="*/ 19 w 477"/>
                <a:gd name="T69" fmla="*/ 17 h 786"/>
                <a:gd name="T70" fmla="*/ 17 w 477"/>
                <a:gd name="T71" fmla="*/ 17 h 786"/>
                <a:gd name="T72" fmla="*/ 17 w 477"/>
                <a:gd name="T73" fmla="*/ 26 h 786"/>
                <a:gd name="T74" fmla="*/ 17 w 477"/>
                <a:gd name="T75" fmla="*/ 27 h 786"/>
                <a:gd name="T76" fmla="*/ 15 w 477"/>
                <a:gd name="T77" fmla="*/ 27 h 786"/>
                <a:gd name="T78" fmla="*/ 15 w 477"/>
                <a:gd name="T79" fmla="*/ 36 h 786"/>
                <a:gd name="T80" fmla="*/ 15 w 477"/>
                <a:gd name="T81" fmla="*/ 36 h 786"/>
                <a:gd name="T82" fmla="*/ 13 w 477"/>
                <a:gd name="T83" fmla="*/ 36 h 786"/>
                <a:gd name="T84" fmla="*/ 13 w 477"/>
                <a:gd name="T85" fmla="*/ 39 h 786"/>
                <a:gd name="T86" fmla="*/ 13 w 477"/>
                <a:gd name="T87" fmla="*/ 40 h 786"/>
                <a:gd name="T88" fmla="*/ 11 w 477"/>
                <a:gd name="T89" fmla="*/ 40 h 786"/>
                <a:gd name="T90" fmla="*/ 11 w 477"/>
                <a:gd name="T91" fmla="*/ 39 h 786"/>
                <a:gd name="T92" fmla="*/ 11 w 477"/>
                <a:gd name="T93" fmla="*/ 36 h 786"/>
                <a:gd name="T94" fmla="*/ 9 w 477"/>
                <a:gd name="T95" fmla="*/ 36 h 786"/>
                <a:gd name="T96" fmla="*/ 9 w 477"/>
                <a:gd name="T97" fmla="*/ 36 h 786"/>
                <a:gd name="T98" fmla="*/ 9 w 477"/>
                <a:gd name="T99" fmla="*/ 30 h 786"/>
                <a:gd name="T100" fmla="*/ 7 w 477"/>
                <a:gd name="T101" fmla="*/ 30 h 786"/>
                <a:gd name="T102" fmla="*/ 7 w 477"/>
                <a:gd name="T103" fmla="*/ 29 h 786"/>
                <a:gd name="T104" fmla="*/ 7 w 477"/>
                <a:gd name="T105" fmla="*/ 20 h 786"/>
                <a:gd name="T106" fmla="*/ 5 w 477"/>
                <a:gd name="T107" fmla="*/ 20 h 786"/>
                <a:gd name="T108" fmla="*/ 4 w 477"/>
                <a:gd name="T109" fmla="*/ 20 h 786"/>
                <a:gd name="T110" fmla="*/ 4 w 477"/>
                <a:gd name="T111" fmla="*/ 10 h 786"/>
                <a:gd name="T112" fmla="*/ 2 w 477"/>
                <a:gd name="T113" fmla="*/ 10 h 786"/>
                <a:gd name="T114" fmla="*/ 2 w 477"/>
                <a:gd name="T115" fmla="*/ 9 h 786"/>
                <a:gd name="T116" fmla="*/ 2 w 477"/>
                <a:gd name="T117" fmla="*/ 3 h 786"/>
                <a:gd name="T118" fmla="*/ 0 w 477"/>
                <a:gd name="T119" fmla="*/ 3 h 786"/>
                <a:gd name="T120" fmla="*/ 0 w 477"/>
                <a:gd name="T121" fmla="*/ 3 h 786"/>
                <a:gd name="T122" fmla="*/ 0 w 477"/>
                <a:gd name="T123" fmla="*/ 0 h 786"/>
                <a:gd name="T124" fmla="*/ 0 w 477"/>
                <a:gd name="T125" fmla="*/ 0 h 7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77" h="786">
                  <a:moveTo>
                    <a:pt x="7" y="0"/>
                  </a:moveTo>
                  <a:lnTo>
                    <a:pt x="168" y="0"/>
                  </a:lnTo>
                  <a:lnTo>
                    <a:pt x="174" y="10"/>
                  </a:lnTo>
                  <a:lnTo>
                    <a:pt x="174" y="55"/>
                  </a:lnTo>
                  <a:lnTo>
                    <a:pt x="168" y="66"/>
                  </a:lnTo>
                  <a:lnTo>
                    <a:pt x="136" y="66"/>
                  </a:lnTo>
                  <a:lnTo>
                    <a:pt x="136" y="188"/>
                  </a:lnTo>
                  <a:lnTo>
                    <a:pt x="168" y="188"/>
                  </a:lnTo>
                  <a:lnTo>
                    <a:pt x="174" y="198"/>
                  </a:lnTo>
                  <a:lnTo>
                    <a:pt x="174" y="388"/>
                  </a:lnTo>
                  <a:lnTo>
                    <a:pt x="210" y="388"/>
                  </a:lnTo>
                  <a:lnTo>
                    <a:pt x="217" y="397"/>
                  </a:lnTo>
                  <a:lnTo>
                    <a:pt x="217" y="578"/>
                  </a:lnTo>
                  <a:lnTo>
                    <a:pt x="254" y="578"/>
                  </a:lnTo>
                  <a:lnTo>
                    <a:pt x="254" y="529"/>
                  </a:lnTo>
                  <a:lnTo>
                    <a:pt x="260" y="520"/>
                  </a:lnTo>
                  <a:lnTo>
                    <a:pt x="297" y="520"/>
                  </a:lnTo>
                  <a:lnTo>
                    <a:pt x="297" y="330"/>
                  </a:lnTo>
                  <a:lnTo>
                    <a:pt x="304" y="320"/>
                  </a:lnTo>
                  <a:lnTo>
                    <a:pt x="340" y="320"/>
                  </a:lnTo>
                  <a:lnTo>
                    <a:pt x="340" y="66"/>
                  </a:lnTo>
                  <a:lnTo>
                    <a:pt x="304" y="66"/>
                  </a:lnTo>
                  <a:lnTo>
                    <a:pt x="297" y="55"/>
                  </a:lnTo>
                  <a:lnTo>
                    <a:pt x="297" y="10"/>
                  </a:lnTo>
                  <a:lnTo>
                    <a:pt x="304" y="0"/>
                  </a:lnTo>
                  <a:lnTo>
                    <a:pt x="469" y="0"/>
                  </a:lnTo>
                  <a:lnTo>
                    <a:pt x="476" y="10"/>
                  </a:lnTo>
                  <a:lnTo>
                    <a:pt x="476" y="55"/>
                  </a:lnTo>
                  <a:lnTo>
                    <a:pt x="469" y="66"/>
                  </a:lnTo>
                  <a:lnTo>
                    <a:pt x="432" y="66"/>
                  </a:lnTo>
                  <a:lnTo>
                    <a:pt x="432" y="124"/>
                  </a:lnTo>
                  <a:lnTo>
                    <a:pt x="426" y="132"/>
                  </a:lnTo>
                  <a:lnTo>
                    <a:pt x="389" y="132"/>
                  </a:lnTo>
                  <a:lnTo>
                    <a:pt x="389" y="320"/>
                  </a:lnTo>
                  <a:lnTo>
                    <a:pt x="382" y="330"/>
                  </a:lnTo>
                  <a:lnTo>
                    <a:pt x="346" y="330"/>
                  </a:lnTo>
                  <a:lnTo>
                    <a:pt x="346" y="520"/>
                  </a:lnTo>
                  <a:lnTo>
                    <a:pt x="340" y="529"/>
                  </a:lnTo>
                  <a:lnTo>
                    <a:pt x="304" y="529"/>
                  </a:lnTo>
                  <a:lnTo>
                    <a:pt x="304" y="710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60" y="774"/>
                  </a:lnTo>
                  <a:lnTo>
                    <a:pt x="254" y="785"/>
                  </a:lnTo>
                  <a:lnTo>
                    <a:pt x="217" y="785"/>
                  </a:lnTo>
                  <a:lnTo>
                    <a:pt x="210" y="774"/>
                  </a:lnTo>
                  <a:lnTo>
                    <a:pt x="210" y="719"/>
                  </a:lnTo>
                  <a:lnTo>
                    <a:pt x="174" y="719"/>
                  </a:lnTo>
                  <a:lnTo>
                    <a:pt x="168" y="710"/>
                  </a:lnTo>
                  <a:lnTo>
                    <a:pt x="168" y="587"/>
                  </a:lnTo>
                  <a:lnTo>
                    <a:pt x="136" y="587"/>
                  </a:lnTo>
                  <a:lnTo>
                    <a:pt x="130" y="578"/>
                  </a:lnTo>
                  <a:lnTo>
                    <a:pt x="130" y="397"/>
                  </a:lnTo>
                  <a:lnTo>
                    <a:pt x="94" y="397"/>
                  </a:lnTo>
                  <a:lnTo>
                    <a:pt x="87" y="388"/>
                  </a:lnTo>
                  <a:lnTo>
                    <a:pt x="87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7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Freeform 35"/>
            <p:cNvSpPr>
              <a:spLocks noChangeArrowheads="1"/>
            </p:cNvSpPr>
            <p:nvPr/>
          </p:nvSpPr>
          <p:spPr bwMode="auto">
            <a:xfrm>
              <a:off x="2779" y="3038"/>
              <a:ext cx="87" cy="177"/>
            </a:xfrm>
            <a:custGeom>
              <a:avLst/>
              <a:gdLst>
                <a:gd name="T0" fmla="*/ 12 w 390"/>
                <a:gd name="T1" fmla="*/ 17 h 786"/>
                <a:gd name="T2" fmla="*/ 11 w 390"/>
                <a:gd name="T3" fmla="*/ 29 h 786"/>
                <a:gd name="T4" fmla="*/ 10 w 390"/>
                <a:gd name="T5" fmla="*/ 33 h 786"/>
                <a:gd name="T6" fmla="*/ 5 w 390"/>
                <a:gd name="T7" fmla="*/ 23 h 786"/>
                <a:gd name="T8" fmla="*/ 6 w 390"/>
                <a:gd name="T9" fmla="*/ 23 h 786"/>
                <a:gd name="T10" fmla="*/ 10 w 390"/>
                <a:gd name="T11" fmla="*/ 20 h 786"/>
                <a:gd name="T12" fmla="*/ 11 w 390"/>
                <a:gd name="T13" fmla="*/ 17 h 786"/>
                <a:gd name="T14" fmla="*/ 15 w 390"/>
                <a:gd name="T15" fmla="*/ 0 h 786"/>
                <a:gd name="T16" fmla="*/ 15 w 390"/>
                <a:gd name="T17" fmla="*/ 3 h 786"/>
                <a:gd name="T18" fmla="*/ 17 w 390"/>
                <a:gd name="T19" fmla="*/ 3 h 786"/>
                <a:gd name="T20" fmla="*/ 19 w 390"/>
                <a:gd name="T21" fmla="*/ 36 h 786"/>
                <a:gd name="T22" fmla="*/ 19 w 390"/>
                <a:gd name="T23" fmla="*/ 39 h 786"/>
                <a:gd name="T24" fmla="*/ 15 w 390"/>
                <a:gd name="T25" fmla="*/ 40 h 786"/>
                <a:gd name="T26" fmla="*/ 15 w 390"/>
                <a:gd name="T27" fmla="*/ 36 h 786"/>
                <a:gd name="T28" fmla="*/ 12 w 390"/>
                <a:gd name="T29" fmla="*/ 36 h 786"/>
                <a:gd name="T30" fmla="*/ 11 w 390"/>
                <a:gd name="T31" fmla="*/ 33 h 786"/>
                <a:gd name="T32" fmla="*/ 10 w 390"/>
                <a:gd name="T33" fmla="*/ 36 h 786"/>
                <a:gd name="T34" fmla="*/ 9 w 390"/>
                <a:gd name="T35" fmla="*/ 39 h 786"/>
                <a:gd name="T36" fmla="*/ 2 w 390"/>
                <a:gd name="T37" fmla="*/ 40 h 786"/>
                <a:gd name="T38" fmla="*/ 2 w 390"/>
                <a:gd name="T39" fmla="*/ 36 h 786"/>
                <a:gd name="T40" fmla="*/ 0 w 390"/>
                <a:gd name="T41" fmla="*/ 36 h 786"/>
                <a:gd name="T42" fmla="*/ 0 w 390"/>
                <a:gd name="T43" fmla="*/ 23 h 786"/>
                <a:gd name="T44" fmla="*/ 2 w 390"/>
                <a:gd name="T45" fmla="*/ 20 h 786"/>
                <a:gd name="T46" fmla="*/ 4 w 390"/>
                <a:gd name="T47" fmla="*/ 20 h 786"/>
                <a:gd name="T48" fmla="*/ 5 w 390"/>
                <a:gd name="T49" fmla="*/ 16 h 786"/>
                <a:gd name="T50" fmla="*/ 8 w 390"/>
                <a:gd name="T51" fmla="*/ 13 h 786"/>
                <a:gd name="T52" fmla="*/ 12 w 390"/>
                <a:gd name="T53" fmla="*/ 13 h 786"/>
                <a:gd name="T54" fmla="*/ 11 w 390"/>
                <a:gd name="T55" fmla="*/ 7 h 786"/>
                <a:gd name="T56" fmla="*/ 10 w 390"/>
                <a:gd name="T57" fmla="*/ 3 h 786"/>
                <a:gd name="T58" fmla="*/ 6 w 390"/>
                <a:gd name="T59" fmla="*/ 9 h 786"/>
                <a:gd name="T60" fmla="*/ 2 w 390"/>
                <a:gd name="T61" fmla="*/ 10 h 786"/>
                <a:gd name="T62" fmla="*/ 2 w 390"/>
                <a:gd name="T63" fmla="*/ 3 h 786"/>
                <a:gd name="T64" fmla="*/ 4 w 390"/>
                <a:gd name="T65" fmla="*/ 3 h 786"/>
                <a:gd name="T66" fmla="*/ 5 w 390"/>
                <a:gd name="T67" fmla="*/ 0 h 78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90" h="786">
                  <a:moveTo>
                    <a:pt x="217" y="330"/>
                  </a:moveTo>
                  <a:lnTo>
                    <a:pt x="253" y="330"/>
                  </a:lnTo>
                  <a:lnTo>
                    <a:pt x="253" y="578"/>
                  </a:lnTo>
                  <a:lnTo>
                    <a:pt x="217" y="578"/>
                  </a:lnTo>
                  <a:lnTo>
                    <a:pt x="210" y="587"/>
                  </a:lnTo>
                  <a:lnTo>
                    <a:pt x="210" y="642"/>
                  </a:lnTo>
                  <a:lnTo>
                    <a:pt x="92" y="642"/>
                  </a:lnTo>
                  <a:lnTo>
                    <a:pt x="92" y="463"/>
                  </a:lnTo>
                  <a:lnTo>
                    <a:pt x="125" y="463"/>
                  </a:lnTo>
                  <a:lnTo>
                    <a:pt x="130" y="452"/>
                  </a:lnTo>
                  <a:lnTo>
                    <a:pt x="130" y="397"/>
                  </a:lnTo>
                  <a:lnTo>
                    <a:pt x="210" y="397"/>
                  </a:lnTo>
                  <a:lnTo>
                    <a:pt x="217" y="388"/>
                  </a:lnTo>
                  <a:lnTo>
                    <a:pt x="217" y="330"/>
                  </a:lnTo>
                  <a:close/>
                  <a:moveTo>
                    <a:pt x="92" y="0"/>
                  </a:moveTo>
                  <a:lnTo>
                    <a:pt x="297" y="0"/>
                  </a:lnTo>
                  <a:lnTo>
                    <a:pt x="302" y="10"/>
                  </a:lnTo>
                  <a:lnTo>
                    <a:pt x="302" y="55"/>
                  </a:lnTo>
                  <a:lnTo>
                    <a:pt x="339" y="55"/>
                  </a:lnTo>
                  <a:lnTo>
                    <a:pt x="346" y="66"/>
                  </a:lnTo>
                  <a:lnTo>
                    <a:pt x="346" y="710"/>
                  </a:lnTo>
                  <a:lnTo>
                    <a:pt x="382" y="710"/>
                  </a:lnTo>
                  <a:lnTo>
                    <a:pt x="389" y="719"/>
                  </a:lnTo>
                  <a:lnTo>
                    <a:pt x="389" y="774"/>
                  </a:lnTo>
                  <a:lnTo>
                    <a:pt x="382" y="785"/>
                  </a:lnTo>
                  <a:lnTo>
                    <a:pt x="302" y="785"/>
                  </a:lnTo>
                  <a:lnTo>
                    <a:pt x="297" y="774"/>
                  </a:lnTo>
                  <a:lnTo>
                    <a:pt x="297" y="719"/>
                  </a:lnTo>
                  <a:lnTo>
                    <a:pt x="260" y="719"/>
                  </a:lnTo>
                  <a:lnTo>
                    <a:pt x="253" y="710"/>
                  </a:lnTo>
                  <a:lnTo>
                    <a:pt x="253" y="653"/>
                  </a:lnTo>
                  <a:lnTo>
                    <a:pt x="217" y="653"/>
                  </a:lnTo>
                  <a:lnTo>
                    <a:pt x="217" y="710"/>
                  </a:lnTo>
                  <a:lnTo>
                    <a:pt x="210" y="719"/>
                  </a:lnTo>
                  <a:lnTo>
                    <a:pt x="173" y="719"/>
                  </a:lnTo>
                  <a:lnTo>
                    <a:pt x="173" y="774"/>
                  </a:lnTo>
                  <a:lnTo>
                    <a:pt x="167" y="785"/>
                  </a:lnTo>
                  <a:lnTo>
                    <a:pt x="50" y="785"/>
                  </a:lnTo>
                  <a:lnTo>
                    <a:pt x="43" y="774"/>
                  </a:lnTo>
                  <a:lnTo>
                    <a:pt x="43" y="719"/>
                  </a:lnTo>
                  <a:lnTo>
                    <a:pt x="7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7" y="452"/>
                  </a:lnTo>
                  <a:lnTo>
                    <a:pt x="43" y="452"/>
                  </a:lnTo>
                  <a:lnTo>
                    <a:pt x="43" y="397"/>
                  </a:lnTo>
                  <a:lnTo>
                    <a:pt x="50" y="388"/>
                  </a:lnTo>
                  <a:lnTo>
                    <a:pt x="87" y="388"/>
                  </a:lnTo>
                  <a:lnTo>
                    <a:pt x="87" y="330"/>
                  </a:lnTo>
                  <a:lnTo>
                    <a:pt x="92" y="320"/>
                  </a:lnTo>
                  <a:lnTo>
                    <a:pt x="167" y="320"/>
                  </a:lnTo>
                  <a:lnTo>
                    <a:pt x="167" y="264"/>
                  </a:lnTo>
                  <a:lnTo>
                    <a:pt x="173" y="256"/>
                  </a:lnTo>
                  <a:lnTo>
                    <a:pt x="253" y="256"/>
                  </a:lnTo>
                  <a:lnTo>
                    <a:pt x="253" y="132"/>
                  </a:lnTo>
                  <a:lnTo>
                    <a:pt x="217" y="132"/>
                  </a:lnTo>
                  <a:lnTo>
                    <a:pt x="210" y="124"/>
                  </a:lnTo>
                  <a:lnTo>
                    <a:pt x="210" y="66"/>
                  </a:lnTo>
                  <a:lnTo>
                    <a:pt x="130" y="66"/>
                  </a:lnTo>
                  <a:lnTo>
                    <a:pt x="130" y="188"/>
                  </a:lnTo>
                  <a:lnTo>
                    <a:pt x="125" y="198"/>
                  </a:lnTo>
                  <a:lnTo>
                    <a:pt x="50" y="198"/>
                  </a:lnTo>
                  <a:lnTo>
                    <a:pt x="43" y="188"/>
                  </a:lnTo>
                  <a:lnTo>
                    <a:pt x="43" y="66"/>
                  </a:lnTo>
                  <a:lnTo>
                    <a:pt x="50" y="55"/>
                  </a:lnTo>
                  <a:lnTo>
                    <a:pt x="87" y="55"/>
                  </a:lnTo>
                  <a:lnTo>
                    <a:pt x="87" y="1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Freeform 36"/>
            <p:cNvSpPr>
              <a:spLocks noChangeArrowheads="1"/>
            </p:cNvSpPr>
            <p:nvPr/>
          </p:nvSpPr>
          <p:spPr bwMode="auto">
            <a:xfrm>
              <a:off x="2887" y="2963"/>
              <a:ext cx="41" cy="252"/>
            </a:xfrm>
            <a:custGeom>
              <a:avLst/>
              <a:gdLst>
                <a:gd name="T0" fmla="*/ 0 w 186"/>
                <a:gd name="T1" fmla="*/ 0 h 1117"/>
                <a:gd name="T2" fmla="*/ 6 w 186"/>
                <a:gd name="T3" fmla="*/ 0 h 1117"/>
                <a:gd name="T4" fmla="*/ 7 w 186"/>
                <a:gd name="T5" fmla="*/ 0 h 1117"/>
                <a:gd name="T6" fmla="*/ 7 w 186"/>
                <a:gd name="T7" fmla="*/ 53 h 1117"/>
                <a:gd name="T8" fmla="*/ 9 w 186"/>
                <a:gd name="T9" fmla="*/ 53 h 1117"/>
                <a:gd name="T10" fmla="*/ 9 w 186"/>
                <a:gd name="T11" fmla="*/ 53 h 1117"/>
                <a:gd name="T12" fmla="*/ 9 w 186"/>
                <a:gd name="T13" fmla="*/ 56 h 1117"/>
                <a:gd name="T14" fmla="*/ 9 w 186"/>
                <a:gd name="T15" fmla="*/ 57 h 1117"/>
                <a:gd name="T16" fmla="*/ 0 w 186"/>
                <a:gd name="T17" fmla="*/ 57 h 1117"/>
                <a:gd name="T18" fmla="*/ 0 w 186"/>
                <a:gd name="T19" fmla="*/ 56 h 1117"/>
                <a:gd name="T20" fmla="*/ 0 w 186"/>
                <a:gd name="T21" fmla="*/ 53 h 1117"/>
                <a:gd name="T22" fmla="*/ 0 w 186"/>
                <a:gd name="T23" fmla="*/ 53 h 1117"/>
                <a:gd name="T24" fmla="*/ 2 w 186"/>
                <a:gd name="T25" fmla="*/ 53 h 1117"/>
                <a:gd name="T26" fmla="*/ 2 w 186"/>
                <a:gd name="T27" fmla="*/ 4 h 1117"/>
                <a:gd name="T28" fmla="*/ 0 w 186"/>
                <a:gd name="T29" fmla="*/ 4 h 1117"/>
                <a:gd name="T30" fmla="*/ 0 w 186"/>
                <a:gd name="T31" fmla="*/ 3 h 1117"/>
                <a:gd name="T32" fmla="*/ 0 w 186"/>
                <a:gd name="T33" fmla="*/ 0 h 1117"/>
                <a:gd name="T34" fmla="*/ 0 w 186"/>
                <a:gd name="T35" fmla="*/ 0 h 11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6" h="1117">
                  <a:moveTo>
                    <a:pt x="7" y="0"/>
                  </a:moveTo>
                  <a:lnTo>
                    <a:pt x="131" y="0"/>
                  </a:lnTo>
                  <a:lnTo>
                    <a:pt x="137" y="9"/>
                  </a:lnTo>
                  <a:lnTo>
                    <a:pt x="137" y="1041"/>
                  </a:lnTo>
                  <a:lnTo>
                    <a:pt x="177" y="1041"/>
                  </a:lnTo>
                  <a:lnTo>
                    <a:pt x="185" y="1050"/>
                  </a:lnTo>
                  <a:lnTo>
                    <a:pt x="185" y="1105"/>
                  </a:lnTo>
                  <a:lnTo>
                    <a:pt x="177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6" y="1041"/>
                  </a:lnTo>
                  <a:lnTo>
                    <a:pt x="46" y="75"/>
                  </a:lnTo>
                  <a:lnTo>
                    <a:pt x="7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Freeform 37"/>
            <p:cNvSpPr>
              <a:spLocks noChangeArrowheads="1"/>
            </p:cNvSpPr>
            <p:nvPr/>
          </p:nvSpPr>
          <p:spPr bwMode="auto">
            <a:xfrm>
              <a:off x="2955" y="2963"/>
              <a:ext cx="41" cy="252"/>
            </a:xfrm>
            <a:custGeom>
              <a:avLst/>
              <a:gdLst>
                <a:gd name="T0" fmla="*/ 0 w 184"/>
                <a:gd name="T1" fmla="*/ 17 h 1117"/>
                <a:gd name="T2" fmla="*/ 6 w 184"/>
                <a:gd name="T3" fmla="*/ 17 h 1117"/>
                <a:gd name="T4" fmla="*/ 7 w 184"/>
                <a:gd name="T5" fmla="*/ 17 h 1117"/>
                <a:gd name="T6" fmla="*/ 7 w 184"/>
                <a:gd name="T7" fmla="*/ 53 h 1117"/>
                <a:gd name="T8" fmla="*/ 9 w 184"/>
                <a:gd name="T9" fmla="*/ 53 h 1117"/>
                <a:gd name="T10" fmla="*/ 9 w 184"/>
                <a:gd name="T11" fmla="*/ 53 h 1117"/>
                <a:gd name="T12" fmla="*/ 9 w 184"/>
                <a:gd name="T13" fmla="*/ 56 h 1117"/>
                <a:gd name="T14" fmla="*/ 9 w 184"/>
                <a:gd name="T15" fmla="*/ 57 h 1117"/>
                <a:gd name="T16" fmla="*/ 0 w 184"/>
                <a:gd name="T17" fmla="*/ 57 h 1117"/>
                <a:gd name="T18" fmla="*/ 0 w 184"/>
                <a:gd name="T19" fmla="*/ 56 h 1117"/>
                <a:gd name="T20" fmla="*/ 0 w 184"/>
                <a:gd name="T21" fmla="*/ 53 h 1117"/>
                <a:gd name="T22" fmla="*/ 0 w 184"/>
                <a:gd name="T23" fmla="*/ 53 h 1117"/>
                <a:gd name="T24" fmla="*/ 2 w 184"/>
                <a:gd name="T25" fmla="*/ 53 h 1117"/>
                <a:gd name="T26" fmla="*/ 2 w 184"/>
                <a:gd name="T27" fmla="*/ 20 h 1117"/>
                <a:gd name="T28" fmla="*/ 0 w 184"/>
                <a:gd name="T29" fmla="*/ 20 h 1117"/>
                <a:gd name="T30" fmla="*/ 0 w 184"/>
                <a:gd name="T31" fmla="*/ 20 h 1117"/>
                <a:gd name="T32" fmla="*/ 0 w 184"/>
                <a:gd name="T33" fmla="*/ 17 h 1117"/>
                <a:gd name="T34" fmla="*/ 0 w 184"/>
                <a:gd name="T35" fmla="*/ 17 h 1117"/>
                <a:gd name="T36" fmla="*/ 3 w 184"/>
                <a:gd name="T37" fmla="*/ 0 h 1117"/>
                <a:gd name="T38" fmla="*/ 6 w 184"/>
                <a:gd name="T39" fmla="*/ 0 h 1117"/>
                <a:gd name="T40" fmla="*/ 7 w 184"/>
                <a:gd name="T41" fmla="*/ 0 h 1117"/>
                <a:gd name="T42" fmla="*/ 7 w 184"/>
                <a:gd name="T43" fmla="*/ 7 h 1117"/>
                <a:gd name="T44" fmla="*/ 6 w 184"/>
                <a:gd name="T45" fmla="*/ 7 h 1117"/>
                <a:gd name="T46" fmla="*/ 3 w 184"/>
                <a:gd name="T47" fmla="*/ 7 h 1117"/>
                <a:gd name="T48" fmla="*/ 2 w 184"/>
                <a:gd name="T49" fmla="*/ 7 h 1117"/>
                <a:gd name="T50" fmla="*/ 2 w 184"/>
                <a:gd name="T51" fmla="*/ 0 h 1117"/>
                <a:gd name="T52" fmla="*/ 3 w 184"/>
                <a:gd name="T53" fmla="*/ 0 h 11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84" h="1117">
                  <a:moveTo>
                    <a:pt x="6" y="331"/>
                  </a:moveTo>
                  <a:lnTo>
                    <a:pt x="130" y="331"/>
                  </a:lnTo>
                  <a:lnTo>
                    <a:pt x="136" y="341"/>
                  </a:lnTo>
                  <a:lnTo>
                    <a:pt x="136" y="1041"/>
                  </a:lnTo>
                  <a:lnTo>
                    <a:pt x="175" y="1041"/>
                  </a:lnTo>
                  <a:lnTo>
                    <a:pt x="183" y="1050"/>
                  </a:lnTo>
                  <a:lnTo>
                    <a:pt x="183" y="1105"/>
                  </a:lnTo>
                  <a:lnTo>
                    <a:pt x="175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5" y="1041"/>
                  </a:lnTo>
                  <a:lnTo>
                    <a:pt x="45" y="397"/>
                  </a:lnTo>
                  <a:lnTo>
                    <a:pt x="6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6" y="331"/>
                  </a:lnTo>
                  <a:close/>
                  <a:moveTo>
                    <a:pt x="52" y="0"/>
                  </a:moveTo>
                  <a:lnTo>
                    <a:pt x="130" y="0"/>
                  </a:lnTo>
                  <a:lnTo>
                    <a:pt x="136" y="9"/>
                  </a:lnTo>
                  <a:lnTo>
                    <a:pt x="136" y="132"/>
                  </a:lnTo>
                  <a:lnTo>
                    <a:pt x="130" y="141"/>
                  </a:lnTo>
                  <a:lnTo>
                    <a:pt x="52" y="141"/>
                  </a:lnTo>
                  <a:lnTo>
                    <a:pt x="45" y="132"/>
                  </a:lnTo>
                  <a:lnTo>
                    <a:pt x="45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Freeform 38"/>
            <p:cNvSpPr>
              <a:spLocks noChangeArrowheads="1"/>
            </p:cNvSpPr>
            <p:nvPr/>
          </p:nvSpPr>
          <p:spPr bwMode="auto">
            <a:xfrm>
              <a:off x="3022" y="2963"/>
              <a:ext cx="97" cy="252"/>
            </a:xfrm>
            <a:custGeom>
              <a:avLst/>
              <a:gdLst>
                <a:gd name="T0" fmla="*/ 9 w 431"/>
                <a:gd name="T1" fmla="*/ 20 h 1117"/>
                <a:gd name="T2" fmla="*/ 13 w 431"/>
                <a:gd name="T3" fmla="*/ 20 h 1117"/>
                <a:gd name="T4" fmla="*/ 13 w 431"/>
                <a:gd name="T5" fmla="*/ 23 h 1117"/>
                <a:gd name="T6" fmla="*/ 13 w 431"/>
                <a:gd name="T7" fmla="*/ 23 h 1117"/>
                <a:gd name="T8" fmla="*/ 15 w 431"/>
                <a:gd name="T9" fmla="*/ 23 h 1117"/>
                <a:gd name="T10" fmla="*/ 15 w 431"/>
                <a:gd name="T11" fmla="*/ 50 h 1117"/>
                <a:gd name="T12" fmla="*/ 13 w 431"/>
                <a:gd name="T13" fmla="*/ 50 h 1117"/>
                <a:gd name="T14" fmla="*/ 13 w 431"/>
                <a:gd name="T15" fmla="*/ 50 h 1117"/>
                <a:gd name="T16" fmla="*/ 13 w 431"/>
                <a:gd name="T17" fmla="*/ 53 h 1117"/>
                <a:gd name="T18" fmla="*/ 9 w 431"/>
                <a:gd name="T19" fmla="*/ 53 h 1117"/>
                <a:gd name="T20" fmla="*/ 9 w 431"/>
                <a:gd name="T21" fmla="*/ 50 h 1117"/>
                <a:gd name="T22" fmla="*/ 8 w 431"/>
                <a:gd name="T23" fmla="*/ 50 h 1117"/>
                <a:gd name="T24" fmla="*/ 7 w 431"/>
                <a:gd name="T25" fmla="*/ 50 h 1117"/>
                <a:gd name="T26" fmla="*/ 7 w 431"/>
                <a:gd name="T27" fmla="*/ 47 h 1117"/>
                <a:gd name="T28" fmla="*/ 6 w 431"/>
                <a:gd name="T29" fmla="*/ 46 h 1117"/>
                <a:gd name="T30" fmla="*/ 5 w 431"/>
                <a:gd name="T31" fmla="*/ 46 h 1117"/>
                <a:gd name="T32" fmla="*/ 5 w 431"/>
                <a:gd name="T33" fmla="*/ 27 h 1117"/>
                <a:gd name="T34" fmla="*/ 6 w 431"/>
                <a:gd name="T35" fmla="*/ 27 h 1117"/>
                <a:gd name="T36" fmla="*/ 7 w 431"/>
                <a:gd name="T37" fmla="*/ 26 h 1117"/>
                <a:gd name="T38" fmla="*/ 7 w 431"/>
                <a:gd name="T39" fmla="*/ 23 h 1117"/>
                <a:gd name="T40" fmla="*/ 8 w 431"/>
                <a:gd name="T41" fmla="*/ 23 h 1117"/>
                <a:gd name="T42" fmla="*/ 9 w 431"/>
                <a:gd name="T43" fmla="*/ 23 h 1117"/>
                <a:gd name="T44" fmla="*/ 9 w 431"/>
                <a:gd name="T45" fmla="*/ 20 h 1117"/>
                <a:gd name="T46" fmla="*/ 13 w 431"/>
                <a:gd name="T47" fmla="*/ 0 h 1117"/>
                <a:gd name="T48" fmla="*/ 19 w 431"/>
                <a:gd name="T49" fmla="*/ 0 h 1117"/>
                <a:gd name="T50" fmla="*/ 20 w 431"/>
                <a:gd name="T51" fmla="*/ 0 h 1117"/>
                <a:gd name="T52" fmla="*/ 20 w 431"/>
                <a:gd name="T53" fmla="*/ 53 h 1117"/>
                <a:gd name="T54" fmla="*/ 21 w 431"/>
                <a:gd name="T55" fmla="*/ 53 h 1117"/>
                <a:gd name="T56" fmla="*/ 22 w 431"/>
                <a:gd name="T57" fmla="*/ 53 h 1117"/>
                <a:gd name="T58" fmla="*/ 22 w 431"/>
                <a:gd name="T59" fmla="*/ 56 h 1117"/>
                <a:gd name="T60" fmla="*/ 21 w 431"/>
                <a:gd name="T61" fmla="*/ 57 h 1117"/>
                <a:gd name="T62" fmla="*/ 17 w 431"/>
                <a:gd name="T63" fmla="*/ 57 h 1117"/>
                <a:gd name="T64" fmla="*/ 17 w 431"/>
                <a:gd name="T65" fmla="*/ 56 h 1117"/>
                <a:gd name="T66" fmla="*/ 17 w 431"/>
                <a:gd name="T67" fmla="*/ 53 h 1117"/>
                <a:gd name="T68" fmla="*/ 15 w 431"/>
                <a:gd name="T69" fmla="*/ 53 h 1117"/>
                <a:gd name="T70" fmla="*/ 15 w 431"/>
                <a:gd name="T71" fmla="*/ 56 h 1117"/>
                <a:gd name="T72" fmla="*/ 15 w 431"/>
                <a:gd name="T73" fmla="*/ 57 h 1117"/>
                <a:gd name="T74" fmla="*/ 7 w 431"/>
                <a:gd name="T75" fmla="*/ 57 h 1117"/>
                <a:gd name="T76" fmla="*/ 6 w 431"/>
                <a:gd name="T77" fmla="*/ 56 h 1117"/>
                <a:gd name="T78" fmla="*/ 6 w 431"/>
                <a:gd name="T79" fmla="*/ 53 h 1117"/>
                <a:gd name="T80" fmla="*/ 2 w 431"/>
                <a:gd name="T81" fmla="*/ 53 h 1117"/>
                <a:gd name="T82" fmla="*/ 2 w 431"/>
                <a:gd name="T83" fmla="*/ 53 h 1117"/>
                <a:gd name="T84" fmla="*/ 2 w 431"/>
                <a:gd name="T85" fmla="*/ 47 h 1117"/>
                <a:gd name="T86" fmla="*/ 0 w 431"/>
                <a:gd name="T87" fmla="*/ 47 h 1117"/>
                <a:gd name="T88" fmla="*/ 0 w 431"/>
                <a:gd name="T89" fmla="*/ 46 h 1117"/>
                <a:gd name="T90" fmla="*/ 0 w 431"/>
                <a:gd name="T91" fmla="*/ 27 h 1117"/>
                <a:gd name="T92" fmla="*/ 0 w 431"/>
                <a:gd name="T93" fmla="*/ 26 h 1117"/>
                <a:gd name="T94" fmla="*/ 2 w 431"/>
                <a:gd name="T95" fmla="*/ 26 h 1117"/>
                <a:gd name="T96" fmla="*/ 2 w 431"/>
                <a:gd name="T97" fmla="*/ 20 h 1117"/>
                <a:gd name="T98" fmla="*/ 2 w 431"/>
                <a:gd name="T99" fmla="*/ 20 h 1117"/>
                <a:gd name="T100" fmla="*/ 6 w 431"/>
                <a:gd name="T101" fmla="*/ 20 h 1117"/>
                <a:gd name="T102" fmla="*/ 6 w 431"/>
                <a:gd name="T103" fmla="*/ 17 h 1117"/>
                <a:gd name="T104" fmla="*/ 7 w 431"/>
                <a:gd name="T105" fmla="*/ 17 h 1117"/>
                <a:gd name="T106" fmla="*/ 13 w 431"/>
                <a:gd name="T107" fmla="*/ 17 h 1117"/>
                <a:gd name="T108" fmla="*/ 13 w 431"/>
                <a:gd name="T109" fmla="*/ 17 h 1117"/>
                <a:gd name="T110" fmla="*/ 13 w 431"/>
                <a:gd name="T111" fmla="*/ 20 h 1117"/>
                <a:gd name="T112" fmla="*/ 15 w 431"/>
                <a:gd name="T113" fmla="*/ 20 h 1117"/>
                <a:gd name="T114" fmla="*/ 15 w 431"/>
                <a:gd name="T115" fmla="*/ 4 h 1117"/>
                <a:gd name="T116" fmla="*/ 13 w 431"/>
                <a:gd name="T117" fmla="*/ 4 h 1117"/>
                <a:gd name="T118" fmla="*/ 13 w 431"/>
                <a:gd name="T119" fmla="*/ 3 h 1117"/>
                <a:gd name="T120" fmla="*/ 13 w 431"/>
                <a:gd name="T121" fmla="*/ 0 h 1117"/>
                <a:gd name="T122" fmla="*/ 13 w 431"/>
                <a:gd name="T123" fmla="*/ 0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31" h="1117">
                  <a:moveTo>
                    <a:pt x="172" y="397"/>
                  </a:moveTo>
                  <a:lnTo>
                    <a:pt x="252" y="397"/>
                  </a:lnTo>
                  <a:lnTo>
                    <a:pt x="252" y="455"/>
                  </a:lnTo>
                  <a:lnTo>
                    <a:pt x="258" y="463"/>
                  </a:lnTo>
                  <a:lnTo>
                    <a:pt x="294" y="463"/>
                  </a:lnTo>
                  <a:lnTo>
                    <a:pt x="294" y="973"/>
                  </a:lnTo>
                  <a:lnTo>
                    <a:pt x="258" y="973"/>
                  </a:lnTo>
                  <a:lnTo>
                    <a:pt x="252" y="984"/>
                  </a:lnTo>
                  <a:lnTo>
                    <a:pt x="252" y="1041"/>
                  </a:lnTo>
                  <a:lnTo>
                    <a:pt x="172" y="1041"/>
                  </a:lnTo>
                  <a:lnTo>
                    <a:pt x="172" y="984"/>
                  </a:lnTo>
                  <a:lnTo>
                    <a:pt x="166" y="973"/>
                  </a:lnTo>
                  <a:lnTo>
                    <a:pt x="129" y="973"/>
                  </a:lnTo>
                  <a:lnTo>
                    <a:pt x="129" y="918"/>
                  </a:lnTo>
                  <a:lnTo>
                    <a:pt x="124" y="909"/>
                  </a:lnTo>
                  <a:lnTo>
                    <a:pt x="92" y="909"/>
                  </a:lnTo>
                  <a:lnTo>
                    <a:pt x="92" y="529"/>
                  </a:lnTo>
                  <a:lnTo>
                    <a:pt x="124" y="529"/>
                  </a:lnTo>
                  <a:lnTo>
                    <a:pt x="129" y="519"/>
                  </a:lnTo>
                  <a:lnTo>
                    <a:pt x="129" y="463"/>
                  </a:lnTo>
                  <a:lnTo>
                    <a:pt x="166" y="463"/>
                  </a:lnTo>
                  <a:lnTo>
                    <a:pt x="172" y="455"/>
                  </a:lnTo>
                  <a:lnTo>
                    <a:pt x="172" y="397"/>
                  </a:lnTo>
                  <a:close/>
                  <a:moveTo>
                    <a:pt x="258" y="0"/>
                  </a:moveTo>
                  <a:lnTo>
                    <a:pt x="380" y="0"/>
                  </a:lnTo>
                  <a:lnTo>
                    <a:pt x="387" y="9"/>
                  </a:lnTo>
                  <a:lnTo>
                    <a:pt x="387" y="1041"/>
                  </a:lnTo>
                  <a:lnTo>
                    <a:pt x="423" y="1041"/>
                  </a:lnTo>
                  <a:lnTo>
                    <a:pt x="430" y="1050"/>
                  </a:lnTo>
                  <a:lnTo>
                    <a:pt x="430" y="1105"/>
                  </a:lnTo>
                  <a:lnTo>
                    <a:pt x="423" y="1116"/>
                  </a:lnTo>
                  <a:lnTo>
                    <a:pt x="343" y="1116"/>
                  </a:lnTo>
                  <a:lnTo>
                    <a:pt x="336" y="1105"/>
                  </a:lnTo>
                  <a:lnTo>
                    <a:pt x="336" y="1050"/>
                  </a:lnTo>
                  <a:lnTo>
                    <a:pt x="300" y="1050"/>
                  </a:lnTo>
                  <a:lnTo>
                    <a:pt x="300" y="1105"/>
                  </a:lnTo>
                  <a:lnTo>
                    <a:pt x="294" y="1116"/>
                  </a:lnTo>
                  <a:lnTo>
                    <a:pt x="129" y="1116"/>
                  </a:lnTo>
                  <a:lnTo>
                    <a:pt x="124" y="1105"/>
                  </a:lnTo>
                  <a:lnTo>
                    <a:pt x="124" y="1050"/>
                  </a:lnTo>
                  <a:lnTo>
                    <a:pt x="49" y="1050"/>
                  </a:lnTo>
                  <a:lnTo>
                    <a:pt x="44" y="1041"/>
                  </a:lnTo>
                  <a:lnTo>
                    <a:pt x="44" y="918"/>
                  </a:lnTo>
                  <a:lnTo>
                    <a:pt x="7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7" y="519"/>
                  </a:lnTo>
                  <a:lnTo>
                    <a:pt x="44" y="519"/>
                  </a:lnTo>
                  <a:lnTo>
                    <a:pt x="44" y="397"/>
                  </a:lnTo>
                  <a:lnTo>
                    <a:pt x="49" y="386"/>
                  </a:lnTo>
                  <a:lnTo>
                    <a:pt x="124" y="386"/>
                  </a:lnTo>
                  <a:lnTo>
                    <a:pt x="124" y="341"/>
                  </a:lnTo>
                  <a:lnTo>
                    <a:pt x="129" y="331"/>
                  </a:lnTo>
                  <a:lnTo>
                    <a:pt x="252" y="331"/>
                  </a:lnTo>
                  <a:lnTo>
                    <a:pt x="258" y="341"/>
                  </a:lnTo>
                  <a:lnTo>
                    <a:pt x="258" y="386"/>
                  </a:lnTo>
                  <a:lnTo>
                    <a:pt x="294" y="386"/>
                  </a:lnTo>
                  <a:lnTo>
                    <a:pt x="294" y="75"/>
                  </a:lnTo>
                  <a:lnTo>
                    <a:pt x="258" y="75"/>
                  </a:lnTo>
                  <a:lnTo>
                    <a:pt x="252" y="64"/>
                  </a:lnTo>
                  <a:lnTo>
                    <a:pt x="252" y="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596" name="Group 39"/>
          <p:cNvGrpSpPr>
            <a:grpSpLocks/>
          </p:cNvGrpSpPr>
          <p:nvPr/>
        </p:nvGrpSpPr>
        <p:grpSpPr bwMode="auto">
          <a:xfrm>
            <a:off x="1524000" y="5008563"/>
            <a:ext cx="989013" cy="400050"/>
            <a:chOff x="960" y="3155"/>
            <a:chExt cx="623" cy="252"/>
          </a:xfrm>
        </p:grpSpPr>
        <p:sp>
          <p:nvSpPr>
            <p:cNvPr id="66605" name="Freeform 40"/>
            <p:cNvSpPr>
              <a:spLocks noChangeArrowheads="1"/>
            </p:cNvSpPr>
            <p:nvPr/>
          </p:nvSpPr>
          <p:spPr bwMode="auto">
            <a:xfrm>
              <a:off x="960" y="3155"/>
              <a:ext cx="54" cy="252"/>
            </a:xfrm>
            <a:custGeom>
              <a:avLst/>
              <a:gdLst>
                <a:gd name="T0" fmla="*/ 0 w 242"/>
                <a:gd name="T1" fmla="*/ 0 h 1116"/>
                <a:gd name="T2" fmla="*/ 12 w 242"/>
                <a:gd name="T3" fmla="*/ 0 h 1116"/>
                <a:gd name="T4" fmla="*/ 12 w 242"/>
                <a:gd name="T5" fmla="*/ 0 h 1116"/>
                <a:gd name="T6" fmla="*/ 12 w 242"/>
                <a:gd name="T7" fmla="*/ 3 h 1116"/>
                <a:gd name="T8" fmla="*/ 12 w 242"/>
                <a:gd name="T9" fmla="*/ 4 h 1116"/>
                <a:gd name="T10" fmla="*/ 8 w 242"/>
                <a:gd name="T11" fmla="*/ 4 h 1116"/>
                <a:gd name="T12" fmla="*/ 8 w 242"/>
                <a:gd name="T13" fmla="*/ 53 h 1116"/>
                <a:gd name="T14" fmla="*/ 12 w 242"/>
                <a:gd name="T15" fmla="*/ 53 h 1116"/>
                <a:gd name="T16" fmla="*/ 12 w 242"/>
                <a:gd name="T17" fmla="*/ 54 h 1116"/>
                <a:gd name="T18" fmla="*/ 12 w 242"/>
                <a:gd name="T19" fmla="*/ 56 h 1116"/>
                <a:gd name="T20" fmla="*/ 12 w 242"/>
                <a:gd name="T21" fmla="*/ 57 h 1116"/>
                <a:gd name="T22" fmla="*/ 0 w 242"/>
                <a:gd name="T23" fmla="*/ 57 h 1116"/>
                <a:gd name="T24" fmla="*/ 0 w 242"/>
                <a:gd name="T25" fmla="*/ 56 h 1116"/>
                <a:gd name="T26" fmla="*/ 0 w 242"/>
                <a:gd name="T27" fmla="*/ 54 h 1116"/>
                <a:gd name="T28" fmla="*/ 0 w 242"/>
                <a:gd name="T29" fmla="*/ 53 h 1116"/>
                <a:gd name="T30" fmla="*/ 4 w 242"/>
                <a:gd name="T31" fmla="*/ 53 h 1116"/>
                <a:gd name="T32" fmla="*/ 4 w 242"/>
                <a:gd name="T33" fmla="*/ 4 h 1116"/>
                <a:gd name="T34" fmla="*/ 0 w 242"/>
                <a:gd name="T35" fmla="*/ 4 h 1116"/>
                <a:gd name="T36" fmla="*/ 0 w 242"/>
                <a:gd name="T37" fmla="*/ 3 h 1116"/>
                <a:gd name="T38" fmla="*/ 0 w 242"/>
                <a:gd name="T39" fmla="*/ 0 h 1116"/>
                <a:gd name="T40" fmla="*/ 0 w 242"/>
                <a:gd name="T41" fmla="*/ 0 h 1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6">
                  <a:moveTo>
                    <a:pt x="6" y="0"/>
                  </a:moveTo>
                  <a:lnTo>
                    <a:pt x="234" y="0"/>
                  </a:lnTo>
                  <a:lnTo>
                    <a:pt x="241" y="11"/>
                  </a:lnTo>
                  <a:lnTo>
                    <a:pt x="241" y="66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0"/>
                  </a:lnTo>
                  <a:lnTo>
                    <a:pt x="234" y="1040"/>
                  </a:lnTo>
                  <a:lnTo>
                    <a:pt x="241" y="1051"/>
                  </a:lnTo>
                  <a:lnTo>
                    <a:pt x="241" y="1106"/>
                  </a:lnTo>
                  <a:lnTo>
                    <a:pt x="234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80" y="1040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Freeform 41"/>
            <p:cNvSpPr>
              <a:spLocks noChangeArrowheads="1"/>
            </p:cNvSpPr>
            <p:nvPr/>
          </p:nvSpPr>
          <p:spPr bwMode="auto">
            <a:xfrm>
              <a:off x="1035" y="3231"/>
              <a:ext cx="103" cy="177"/>
            </a:xfrm>
            <a:custGeom>
              <a:avLst/>
              <a:gdLst>
                <a:gd name="T0" fmla="*/ 0 w 458"/>
                <a:gd name="T1" fmla="*/ 0 h 783"/>
                <a:gd name="T2" fmla="*/ 6 w 458"/>
                <a:gd name="T3" fmla="*/ 0 h 783"/>
                <a:gd name="T4" fmla="*/ 7 w 458"/>
                <a:gd name="T5" fmla="*/ 0 h 783"/>
                <a:gd name="T6" fmla="*/ 7 w 458"/>
                <a:gd name="T7" fmla="*/ 6 h 783"/>
                <a:gd name="T8" fmla="*/ 8 w 458"/>
                <a:gd name="T9" fmla="*/ 6 h 783"/>
                <a:gd name="T10" fmla="*/ 8 w 458"/>
                <a:gd name="T11" fmla="*/ 3 h 783"/>
                <a:gd name="T12" fmla="*/ 9 w 458"/>
                <a:gd name="T13" fmla="*/ 3 h 783"/>
                <a:gd name="T14" fmla="*/ 10 w 458"/>
                <a:gd name="T15" fmla="*/ 3 h 783"/>
                <a:gd name="T16" fmla="*/ 10 w 458"/>
                <a:gd name="T17" fmla="*/ 0 h 783"/>
                <a:gd name="T18" fmla="*/ 11 w 458"/>
                <a:gd name="T19" fmla="*/ 0 h 783"/>
                <a:gd name="T20" fmla="*/ 17 w 458"/>
                <a:gd name="T21" fmla="*/ 0 h 783"/>
                <a:gd name="T22" fmla="*/ 17 w 458"/>
                <a:gd name="T23" fmla="*/ 0 h 783"/>
                <a:gd name="T24" fmla="*/ 17 w 458"/>
                <a:gd name="T25" fmla="*/ 3 h 783"/>
                <a:gd name="T26" fmla="*/ 19 w 458"/>
                <a:gd name="T27" fmla="*/ 3 h 783"/>
                <a:gd name="T28" fmla="*/ 19 w 458"/>
                <a:gd name="T29" fmla="*/ 3 h 783"/>
                <a:gd name="T30" fmla="*/ 19 w 458"/>
                <a:gd name="T31" fmla="*/ 6 h 783"/>
                <a:gd name="T32" fmla="*/ 21 w 458"/>
                <a:gd name="T33" fmla="*/ 6 h 783"/>
                <a:gd name="T34" fmla="*/ 21 w 458"/>
                <a:gd name="T35" fmla="*/ 7 h 783"/>
                <a:gd name="T36" fmla="*/ 21 w 458"/>
                <a:gd name="T37" fmla="*/ 36 h 783"/>
                <a:gd name="T38" fmla="*/ 23 w 458"/>
                <a:gd name="T39" fmla="*/ 36 h 783"/>
                <a:gd name="T40" fmla="*/ 23 w 458"/>
                <a:gd name="T41" fmla="*/ 37 h 783"/>
                <a:gd name="T42" fmla="*/ 23 w 458"/>
                <a:gd name="T43" fmla="*/ 40 h 783"/>
                <a:gd name="T44" fmla="*/ 23 w 458"/>
                <a:gd name="T45" fmla="*/ 40 h 783"/>
                <a:gd name="T46" fmla="*/ 15 w 458"/>
                <a:gd name="T47" fmla="*/ 40 h 783"/>
                <a:gd name="T48" fmla="*/ 15 w 458"/>
                <a:gd name="T49" fmla="*/ 40 h 783"/>
                <a:gd name="T50" fmla="*/ 15 w 458"/>
                <a:gd name="T51" fmla="*/ 37 h 783"/>
                <a:gd name="T52" fmla="*/ 15 w 458"/>
                <a:gd name="T53" fmla="*/ 36 h 783"/>
                <a:gd name="T54" fmla="*/ 17 w 458"/>
                <a:gd name="T55" fmla="*/ 36 h 783"/>
                <a:gd name="T56" fmla="*/ 17 w 458"/>
                <a:gd name="T57" fmla="*/ 10 h 783"/>
                <a:gd name="T58" fmla="*/ 15 w 458"/>
                <a:gd name="T59" fmla="*/ 10 h 783"/>
                <a:gd name="T60" fmla="*/ 15 w 458"/>
                <a:gd name="T61" fmla="*/ 9 h 783"/>
                <a:gd name="T62" fmla="*/ 15 w 458"/>
                <a:gd name="T63" fmla="*/ 7 h 783"/>
                <a:gd name="T64" fmla="*/ 9 w 458"/>
                <a:gd name="T65" fmla="*/ 7 h 783"/>
                <a:gd name="T66" fmla="*/ 9 w 458"/>
                <a:gd name="T67" fmla="*/ 9 h 783"/>
                <a:gd name="T68" fmla="*/ 8 w 458"/>
                <a:gd name="T69" fmla="*/ 10 h 783"/>
                <a:gd name="T70" fmla="*/ 7 w 458"/>
                <a:gd name="T71" fmla="*/ 10 h 783"/>
                <a:gd name="T72" fmla="*/ 7 w 458"/>
                <a:gd name="T73" fmla="*/ 36 h 783"/>
                <a:gd name="T74" fmla="*/ 8 w 458"/>
                <a:gd name="T75" fmla="*/ 36 h 783"/>
                <a:gd name="T76" fmla="*/ 9 w 458"/>
                <a:gd name="T77" fmla="*/ 37 h 783"/>
                <a:gd name="T78" fmla="*/ 9 w 458"/>
                <a:gd name="T79" fmla="*/ 40 h 783"/>
                <a:gd name="T80" fmla="*/ 8 w 458"/>
                <a:gd name="T81" fmla="*/ 40 h 783"/>
                <a:gd name="T82" fmla="*/ 0 w 458"/>
                <a:gd name="T83" fmla="*/ 40 h 783"/>
                <a:gd name="T84" fmla="*/ 0 w 458"/>
                <a:gd name="T85" fmla="*/ 40 h 783"/>
                <a:gd name="T86" fmla="*/ 0 w 458"/>
                <a:gd name="T87" fmla="*/ 37 h 783"/>
                <a:gd name="T88" fmla="*/ 0 w 458"/>
                <a:gd name="T89" fmla="*/ 36 h 783"/>
                <a:gd name="T90" fmla="*/ 2 w 458"/>
                <a:gd name="T91" fmla="*/ 36 h 783"/>
                <a:gd name="T92" fmla="*/ 2 w 458"/>
                <a:gd name="T93" fmla="*/ 3 h 783"/>
                <a:gd name="T94" fmla="*/ 0 w 458"/>
                <a:gd name="T95" fmla="*/ 3 h 783"/>
                <a:gd name="T96" fmla="*/ 0 w 458"/>
                <a:gd name="T97" fmla="*/ 3 h 783"/>
                <a:gd name="T98" fmla="*/ 0 w 458"/>
                <a:gd name="T99" fmla="*/ 0 h 783"/>
                <a:gd name="T100" fmla="*/ 0 w 458"/>
                <a:gd name="T101" fmla="*/ 0 h 7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3">
                  <a:moveTo>
                    <a:pt x="6" y="0"/>
                  </a:moveTo>
                  <a:lnTo>
                    <a:pt x="120" y="0"/>
                  </a:lnTo>
                  <a:lnTo>
                    <a:pt x="127" y="8"/>
                  </a:lnTo>
                  <a:lnTo>
                    <a:pt x="127" y="121"/>
                  </a:lnTo>
                  <a:lnTo>
                    <a:pt x="163" y="121"/>
                  </a:lnTo>
                  <a:lnTo>
                    <a:pt x="163" y="64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8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8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4"/>
                  </a:lnTo>
                  <a:lnTo>
                    <a:pt x="380" y="121"/>
                  </a:lnTo>
                  <a:lnTo>
                    <a:pt x="415" y="121"/>
                  </a:lnTo>
                  <a:lnTo>
                    <a:pt x="422" y="132"/>
                  </a:lnTo>
                  <a:lnTo>
                    <a:pt x="422" y="707"/>
                  </a:lnTo>
                  <a:lnTo>
                    <a:pt x="452" y="707"/>
                  </a:lnTo>
                  <a:lnTo>
                    <a:pt x="457" y="718"/>
                  </a:lnTo>
                  <a:lnTo>
                    <a:pt x="457" y="773"/>
                  </a:lnTo>
                  <a:lnTo>
                    <a:pt x="452" y="782"/>
                  </a:lnTo>
                  <a:lnTo>
                    <a:pt x="296" y="782"/>
                  </a:lnTo>
                  <a:lnTo>
                    <a:pt x="290" y="773"/>
                  </a:lnTo>
                  <a:lnTo>
                    <a:pt x="290" y="718"/>
                  </a:lnTo>
                  <a:lnTo>
                    <a:pt x="296" y="707"/>
                  </a:lnTo>
                  <a:lnTo>
                    <a:pt x="332" y="707"/>
                  </a:lnTo>
                  <a:lnTo>
                    <a:pt x="332" y="196"/>
                  </a:lnTo>
                  <a:lnTo>
                    <a:pt x="296" y="196"/>
                  </a:lnTo>
                  <a:lnTo>
                    <a:pt x="290" y="187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7"/>
                  </a:lnTo>
                  <a:lnTo>
                    <a:pt x="163" y="196"/>
                  </a:lnTo>
                  <a:lnTo>
                    <a:pt x="127" y="196"/>
                  </a:lnTo>
                  <a:lnTo>
                    <a:pt x="127" y="707"/>
                  </a:lnTo>
                  <a:lnTo>
                    <a:pt x="163" y="707"/>
                  </a:lnTo>
                  <a:lnTo>
                    <a:pt x="170" y="718"/>
                  </a:lnTo>
                  <a:lnTo>
                    <a:pt x="170" y="773"/>
                  </a:lnTo>
                  <a:lnTo>
                    <a:pt x="163" y="782"/>
                  </a:lnTo>
                  <a:lnTo>
                    <a:pt x="6" y="782"/>
                  </a:lnTo>
                  <a:lnTo>
                    <a:pt x="0" y="773"/>
                  </a:lnTo>
                  <a:lnTo>
                    <a:pt x="0" y="718"/>
                  </a:lnTo>
                  <a:lnTo>
                    <a:pt x="6" y="707"/>
                  </a:lnTo>
                  <a:lnTo>
                    <a:pt x="43" y="707"/>
                  </a:lnTo>
                  <a:lnTo>
                    <a:pt x="43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Freeform 42"/>
            <p:cNvSpPr>
              <a:spLocks noChangeArrowheads="1"/>
            </p:cNvSpPr>
            <p:nvPr/>
          </p:nvSpPr>
          <p:spPr bwMode="auto">
            <a:xfrm>
              <a:off x="1141" y="3231"/>
              <a:ext cx="101" cy="177"/>
            </a:xfrm>
            <a:custGeom>
              <a:avLst/>
              <a:gdLst>
                <a:gd name="T0" fmla="*/ 0 w 448"/>
                <a:gd name="T1" fmla="*/ 0 h 783"/>
                <a:gd name="T2" fmla="*/ 8 w 448"/>
                <a:gd name="T3" fmla="*/ 0 h 783"/>
                <a:gd name="T4" fmla="*/ 8 w 448"/>
                <a:gd name="T5" fmla="*/ 0 h 783"/>
                <a:gd name="T6" fmla="*/ 8 w 448"/>
                <a:gd name="T7" fmla="*/ 3 h 783"/>
                <a:gd name="T8" fmla="*/ 8 w 448"/>
                <a:gd name="T9" fmla="*/ 3 h 783"/>
                <a:gd name="T10" fmla="*/ 7 w 448"/>
                <a:gd name="T11" fmla="*/ 3 h 783"/>
                <a:gd name="T12" fmla="*/ 7 w 448"/>
                <a:gd name="T13" fmla="*/ 9 h 783"/>
                <a:gd name="T14" fmla="*/ 8 w 448"/>
                <a:gd name="T15" fmla="*/ 9 h 783"/>
                <a:gd name="T16" fmla="*/ 8 w 448"/>
                <a:gd name="T17" fmla="*/ 10 h 783"/>
                <a:gd name="T18" fmla="*/ 8 w 448"/>
                <a:gd name="T19" fmla="*/ 20 h 783"/>
                <a:gd name="T20" fmla="*/ 10 w 448"/>
                <a:gd name="T21" fmla="*/ 20 h 783"/>
                <a:gd name="T22" fmla="*/ 10 w 448"/>
                <a:gd name="T23" fmla="*/ 20 h 783"/>
                <a:gd name="T24" fmla="*/ 10 w 448"/>
                <a:gd name="T25" fmla="*/ 29 h 783"/>
                <a:gd name="T26" fmla="*/ 12 w 448"/>
                <a:gd name="T27" fmla="*/ 29 h 783"/>
                <a:gd name="T28" fmla="*/ 12 w 448"/>
                <a:gd name="T29" fmla="*/ 27 h 783"/>
                <a:gd name="T30" fmla="*/ 12 w 448"/>
                <a:gd name="T31" fmla="*/ 26 h 783"/>
                <a:gd name="T32" fmla="*/ 14 w 448"/>
                <a:gd name="T33" fmla="*/ 26 h 783"/>
                <a:gd name="T34" fmla="*/ 14 w 448"/>
                <a:gd name="T35" fmla="*/ 17 h 783"/>
                <a:gd name="T36" fmla="*/ 14 w 448"/>
                <a:gd name="T37" fmla="*/ 16 h 783"/>
                <a:gd name="T38" fmla="*/ 16 w 448"/>
                <a:gd name="T39" fmla="*/ 16 h 783"/>
                <a:gd name="T40" fmla="*/ 16 w 448"/>
                <a:gd name="T41" fmla="*/ 3 h 783"/>
                <a:gd name="T42" fmla="*/ 14 w 448"/>
                <a:gd name="T43" fmla="*/ 3 h 783"/>
                <a:gd name="T44" fmla="*/ 14 w 448"/>
                <a:gd name="T45" fmla="*/ 3 h 783"/>
                <a:gd name="T46" fmla="*/ 14 w 448"/>
                <a:gd name="T47" fmla="*/ 0 h 783"/>
                <a:gd name="T48" fmla="*/ 14 w 448"/>
                <a:gd name="T49" fmla="*/ 0 h 783"/>
                <a:gd name="T50" fmla="*/ 22 w 448"/>
                <a:gd name="T51" fmla="*/ 0 h 783"/>
                <a:gd name="T52" fmla="*/ 23 w 448"/>
                <a:gd name="T53" fmla="*/ 0 h 783"/>
                <a:gd name="T54" fmla="*/ 23 w 448"/>
                <a:gd name="T55" fmla="*/ 3 h 783"/>
                <a:gd name="T56" fmla="*/ 22 w 448"/>
                <a:gd name="T57" fmla="*/ 3 h 783"/>
                <a:gd name="T58" fmla="*/ 21 w 448"/>
                <a:gd name="T59" fmla="*/ 3 h 783"/>
                <a:gd name="T60" fmla="*/ 21 w 448"/>
                <a:gd name="T61" fmla="*/ 6 h 783"/>
                <a:gd name="T62" fmla="*/ 20 w 448"/>
                <a:gd name="T63" fmla="*/ 7 h 783"/>
                <a:gd name="T64" fmla="*/ 19 w 448"/>
                <a:gd name="T65" fmla="*/ 7 h 783"/>
                <a:gd name="T66" fmla="*/ 19 w 448"/>
                <a:gd name="T67" fmla="*/ 16 h 783"/>
                <a:gd name="T68" fmla="*/ 18 w 448"/>
                <a:gd name="T69" fmla="*/ 17 h 783"/>
                <a:gd name="T70" fmla="*/ 16 w 448"/>
                <a:gd name="T71" fmla="*/ 17 h 783"/>
                <a:gd name="T72" fmla="*/ 16 w 448"/>
                <a:gd name="T73" fmla="*/ 26 h 783"/>
                <a:gd name="T74" fmla="*/ 16 w 448"/>
                <a:gd name="T75" fmla="*/ 27 h 783"/>
                <a:gd name="T76" fmla="*/ 14 w 448"/>
                <a:gd name="T77" fmla="*/ 27 h 783"/>
                <a:gd name="T78" fmla="*/ 14 w 448"/>
                <a:gd name="T79" fmla="*/ 36 h 783"/>
                <a:gd name="T80" fmla="*/ 14 w 448"/>
                <a:gd name="T81" fmla="*/ 37 h 783"/>
                <a:gd name="T82" fmla="*/ 12 w 448"/>
                <a:gd name="T83" fmla="*/ 37 h 783"/>
                <a:gd name="T84" fmla="*/ 12 w 448"/>
                <a:gd name="T85" fmla="*/ 40 h 783"/>
                <a:gd name="T86" fmla="*/ 12 w 448"/>
                <a:gd name="T87" fmla="*/ 40 h 783"/>
                <a:gd name="T88" fmla="*/ 10 w 448"/>
                <a:gd name="T89" fmla="*/ 40 h 783"/>
                <a:gd name="T90" fmla="*/ 10 w 448"/>
                <a:gd name="T91" fmla="*/ 40 h 783"/>
                <a:gd name="T92" fmla="*/ 10 w 448"/>
                <a:gd name="T93" fmla="*/ 37 h 783"/>
                <a:gd name="T94" fmla="*/ 8 w 448"/>
                <a:gd name="T95" fmla="*/ 37 h 783"/>
                <a:gd name="T96" fmla="*/ 8 w 448"/>
                <a:gd name="T97" fmla="*/ 36 h 783"/>
                <a:gd name="T98" fmla="*/ 8 w 448"/>
                <a:gd name="T99" fmla="*/ 30 h 783"/>
                <a:gd name="T100" fmla="*/ 7 w 448"/>
                <a:gd name="T101" fmla="*/ 30 h 783"/>
                <a:gd name="T102" fmla="*/ 6 w 448"/>
                <a:gd name="T103" fmla="*/ 29 h 783"/>
                <a:gd name="T104" fmla="*/ 6 w 448"/>
                <a:gd name="T105" fmla="*/ 20 h 783"/>
                <a:gd name="T106" fmla="*/ 5 w 448"/>
                <a:gd name="T107" fmla="*/ 20 h 783"/>
                <a:gd name="T108" fmla="*/ 4 w 448"/>
                <a:gd name="T109" fmla="*/ 20 h 783"/>
                <a:gd name="T110" fmla="*/ 4 w 448"/>
                <a:gd name="T111" fmla="*/ 10 h 783"/>
                <a:gd name="T112" fmla="*/ 2 w 448"/>
                <a:gd name="T113" fmla="*/ 10 h 783"/>
                <a:gd name="T114" fmla="*/ 2 w 448"/>
                <a:gd name="T115" fmla="*/ 9 h 783"/>
                <a:gd name="T116" fmla="*/ 2 w 448"/>
                <a:gd name="T117" fmla="*/ 3 h 783"/>
                <a:gd name="T118" fmla="*/ 0 w 448"/>
                <a:gd name="T119" fmla="*/ 3 h 783"/>
                <a:gd name="T120" fmla="*/ 0 w 448"/>
                <a:gd name="T121" fmla="*/ 3 h 783"/>
                <a:gd name="T122" fmla="*/ 0 w 448"/>
                <a:gd name="T123" fmla="*/ 0 h 783"/>
                <a:gd name="T124" fmla="*/ 0 w 448"/>
                <a:gd name="T125" fmla="*/ 0 h 7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8" h="783">
                  <a:moveTo>
                    <a:pt x="6" y="0"/>
                  </a:moveTo>
                  <a:lnTo>
                    <a:pt x="157" y="0"/>
                  </a:lnTo>
                  <a:lnTo>
                    <a:pt x="163" y="8"/>
                  </a:lnTo>
                  <a:lnTo>
                    <a:pt x="163" y="55"/>
                  </a:lnTo>
                  <a:lnTo>
                    <a:pt x="157" y="64"/>
                  </a:lnTo>
                  <a:lnTo>
                    <a:pt x="128" y="64"/>
                  </a:lnTo>
                  <a:lnTo>
                    <a:pt x="128" y="187"/>
                  </a:lnTo>
                  <a:lnTo>
                    <a:pt x="157" y="187"/>
                  </a:lnTo>
                  <a:lnTo>
                    <a:pt x="163" y="196"/>
                  </a:lnTo>
                  <a:lnTo>
                    <a:pt x="163" y="385"/>
                  </a:lnTo>
                  <a:lnTo>
                    <a:pt x="197" y="385"/>
                  </a:lnTo>
                  <a:lnTo>
                    <a:pt x="203" y="396"/>
                  </a:lnTo>
                  <a:lnTo>
                    <a:pt x="203" y="575"/>
                  </a:lnTo>
                  <a:lnTo>
                    <a:pt x="238" y="575"/>
                  </a:lnTo>
                  <a:lnTo>
                    <a:pt x="238" y="528"/>
                  </a:lnTo>
                  <a:lnTo>
                    <a:pt x="244" y="518"/>
                  </a:lnTo>
                  <a:lnTo>
                    <a:pt x="278" y="518"/>
                  </a:lnTo>
                  <a:lnTo>
                    <a:pt x="278" y="328"/>
                  </a:lnTo>
                  <a:lnTo>
                    <a:pt x="285" y="319"/>
                  </a:lnTo>
                  <a:lnTo>
                    <a:pt x="319" y="319"/>
                  </a:lnTo>
                  <a:lnTo>
                    <a:pt x="319" y="64"/>
                  </a:lnTo>
                  <a:lnTo>
                    <a:pt x="285" y="64"/>
                  </a:lnTo>
                  <a:lnTo>
                    <a:pt x="278" y="55"/>
                  </a:lnTo>
                  <a:lnTo>
                    <a:pt x="278" y="8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8"/>
                  </a:lnTo>
                  <a:lnTo>
                    <a:pt x="447" y="55"/>
                  </a:lnTo>
                  <a:lnTo>
                    <a:pt x="440" y="64"/>
                  </a:lnTo>
                  <a:lnTo>
                    <a:pt x="406" y="64"/>
                  </a:lnTo>
                  <a:lnTo>
                    <a:pt x="406" y="121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19"/>
                  </a:lnTo>
                  <a:lnTo>
                    <a:pt x="359" y="328"/>
                  </a:lnTo>
                  <a:lnTo>
                    <a:pt x="325" y="328"/>
                  </a:lnTo>
                  <a:lnTo>
                    <a:pt x="325" y="518"/>
                  </a:lnTo>
                  <a:lnTo>
                    <a:pt x="319" y="528"/>
                  </a:lnTo>
                  <a:lnTo>
                    <a:pt x="285" y="528"/>
                  </a:lnTo>
                  <a:lnTo>
                    <a:pt x="285" y="707"/>
                  </a:lnTo>
                  <a:lnTo>
                    <a:pt x="278" y="718"/>
                  </a:lnTo>
                  <a:lnTo>
                    <a:pt x="244" y="718"/>
                  </a:lnTo>
                  <a:lnTo>
                    <a:pt x="244" y="773"/>
                  </a:lnTo>
                  <a:lnTo>
                    <a:pt x="238" y="782"/>
                  </a:lnTo>
                  <a:lnTo>
                    <a:pt x="203" y="782"/>
                  </a:lnTo>
                  <a:lnTo>
                    <a:pt x="197" y="773"/>
                  </a:lnTo>
                  <a:lnTo>
                    <a:pt x="197" y="718"/>
                  </a:lnTo>
                  <a:lnTo>
                    <a:pt x="163" y="718"/>
                  </a:lnTo>
                  <a:lnTo>
                    <a:pt x="157" y="707"/>
                  </a:lnTo>
                  <a:lnTo>
                    <a:pt x="157" y="586"/>
                  </a:lnTo>
                  <a:lnTo>
                    <a:pt x="128" y="586"/>
                  </a:lnTo>
                  <a:lnTo>
                    <a:pt x="121" y="575"/>
                  </a:lnTo>
                  <a:lnTo>
                    <a:pt x="121" y="396"/>
                  </a:lnTo>
                  <a:lnTo>
                    <a:pt x="87" y="396"/>
                  </a:lnTo>
                  <a:lnTo>
                    <a:pt x="81" y="385"/>
                  </a:lnTo>
                  <a:lnTo>
                    <a:pt x="81" y="196"/>
                  </a:lnTo>
                  <a:lnTo>
                    <a:pt x="46" y="196"/>
                  </a:lnTo>
                  <a:lnTo>
                    <a:pt x="40" y="187"/>
                  </a:lnTo>
                  <a:lnTo>
                    <a:pt x="40" y="64"/>
                  </a:lnTo>
                  <a:lnTo>
                    <a:pt x="6" y="64"/>
                  </a:lnTo>
                  <a:lnTo>
                    <a:pt x="0" y="55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Freeform 43"/>
            <p:cNvSpPr>
              <a:spLocks noChangeArrowheads="1"/>
            </p:cNvSpPr>
            <p:nvPr/>
          </p:nvSpPr>
          <p:spPr bwMode="auto">
            <a:xfrm>
              <a:off x="1264" y="3231"/>
              <a:ext cx="82" cy="177"/>
            </a:xfrm>
            <a:custGeom>
              <a:avLst/>
              <a:gdLst>
                <a:gd name="T0" fmla="*/ 12 w 366"/>
                <a:gd name="T1" fmla="*/ 17 h 783"/>
                <a:gd name="T2" fmla="*/ 10 w 366"/>
                <a:gd name="T3" fmla="*/ 29 h 783"/>
                <a:gd name="T4" fmla="*/ 10 w 366"/>
                <a:gd name="T5" fmla="*/ 33 h 783"/>
                <a:gd name="T6" fmla="*/ 4 w 366"/>
                <a:gd name="T7" fmla="*/ 24 h 783"/>
                <a:gd name="T8" fmla="*/ 6 w 366"/>
                <a:gd name="T9" fmla="*/ 23 h 783"/>
                <a:gd name="T10" fmla="*/ 10 w 366"/>
                <a:gd name="T11" fmla="*/ 20 h 783"/>
                <a:gd name="T12" fmla="*/ 10 w 366"/>
                <a:gd name="T13" fmla="*/ 17 h 783"/>
                <a:gd name="T14" fmla="*/ 14 w 366"/>
                <a:gd name="T15" fmla="*/ 0 h 783"/>
                <a:gd name="T16" fmla="*/ 14 w 366"/>
                <a:gd name="T17" fmla="*/ 3 h 783"/>
                <a:gd name="T18" fmla="*/ 16 w 366"/>
                <a:gd name="T19" fmla="*/ 3 h 783"/>
                <a:gd name="T20" fmla="*/ 18 w 366"/>
                <a:gd name="T21" fmla="*/ 36 h 783"/>
                <a:gd name="T22" fmla="*/ 18 w 366"/>
                <a:gd name="T23" fmla="*/ 40 h 783"/>
                <a:gd name="T24" fmla="*/ 14 w 366"/>
                <a:gd name="T25" fmla="*/ 40 h 783"/>
                <a:gd name="T26" fmla="*/ 14 w 366"/>
                <a:gd name="T27" fmla="*/ 37 h 783"/>
                <a:gd name="T28" fmla="*/ 12 w 366"/>
                <a:gd name="T29" fmla="*/ 36 h 783"/>
                <a:gd name="T30" fmla="*/ 10 w 366"/>
                <a:gd name="T31" fmla="*/ 33 h 783"/>
                <a:gd name="T32" fmla="*/ 10 w 366"/>
                <a:gd name="T33" fmla="*/ 37 h 783"/>
                <a:gd name="T34" fmla="*/ 8 w 366"/>
                <a:gd name="T35" fmla="*/ 40 h 783"/>
                <a:gd name="T36" fmla="*/ 2 w 366"/>
                <a:gd name="T37" fmla="*/ 40 h 783"/>
                <a:gd name="T38" fmla="*/ 2 w 366"/>
                <a:gd name="T39" fmla="*/ 37 h 783"/>
                <a:gd name="T40" fmla="*/ 0 w 366"/>
                <a:gd name="T41" fmla="*/ 36 h 783"/>
                <a:gd name="T42" fmla="*/ 0 w 366"/>
                <a:gd name="T43" fmla="*/ 23 h 783"/>
                <a:gd name="T44" fmla="*/ 2 w 366"/>
                <a:gd name="T45" fmla="*/ 20 h 783"/>
                <a:gd name="T46" fmla="*/ 4 w 366"/>
                <a:gd name="T47" fmla="*/ 20 h 783"/>
                <a:gd name="T48" fmla="*/ 4 w 366"/>
                <a:gd name="T49" fmla="*/ 16 h 783"/>
                <a:gd name="T50" fmla="*/ 8 w 366"/>
                <a:gd name="T51" fmla="*/ 14 h 783"/>
                <a:gd name="T52" fmla="*/ 12 w 366"/>
                <a:gd name="T53" fmla="*/ 13 h 783"/>
                <a:gd name="T54" fmla="*/ 10 w 366"/>
                <a:gd name="T55" fmla="*/ 7 h 783"/>
                <a:gd name="T56" fmla="*/ 10 w 366"/>
                <a:gd name="T57" fmla="*/ 3 h 783"/>
                <a:gd name="T58" fmla="*/ 6 w 366"/>
                <a:gd name="T59" fmla="*/ 9 h 783"/>
                <a:gd name="T60" fmla="*/ 2 w 366"/>
                <a:gd name="T61" fmla="*/ 10 h 783"/>
                <a:gd name="T62" fmla="*/ 2 w 366"/>
                <a:gd name="T63" fmla="*/ 3 h 783"/>
                <a:gd name="T64" fmla="*/ 4 w 366"/>
                <a:gd name="T65" fmla="*/ 3 h 783"/>
                <a:gd name="T66" fmla="*/ 4 w 366"/>
                <a:gd name="T67" fmla="*/ 0 h 7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6" h="783">
                  <a:moveTo>
                    <a:pt x="203" y="328"/>
                  </a:moveTo>
                  <a:lnTo>
                    <a:pt x="238" y="328"/>
                  </a:lnTo>
                  <a:lnTo>
                    <a:pt x="238" y="575"/>
                  </a:lnTo>
                  <a:lnTo>
                    <a:pt x="203" y="575"/>
                  </a:lnTo>
                  <a:lnTo>
                    <a:pt x="198" y="586"/>
                  </a:lnTo>
                  <a:lnTo>
                    <a:pt x="198" y="641"/>
                  </a:lnTo>
                  <a:lnTo>
                    <a:pt x="86" y="641"/>
                  </a:lnTo>
                  <a:lnTo>
                    <a:pt x="86" y="460"/>
                  </a:lnTo>
                  <a:lnTo>
                    <a:pt x="117" y="460"/>
                  </a:lnTo>
                  <a:lnTo>
                    <a:pt x="122" y="452"/>
                  </a:lnTo>
                  <a:lnTo>
                    <a:pt x="122" y="396"/>
                  </a:lnTo>
                  <a:lnTo>
                    <a:pt x="198" y="396"/>
                  </a:lnTo>
                  <a:lnTo>
                    <a:pt x="203" y="385"/>
                  </a:lnTo>
                  <a:lnTo>
                    <a:pt x="203" y="328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8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4"/>
                  </a:lnTo>
                  <a:lnTo>
                    <a:pt x="324" y="707"/>
                  </a:lnTo>
                  <a:lnTo>
                    <a:pt x="359" y="707"/>
                  </a:lnTo>
                  <a:lnTo>
                    <a:pt x="365" y="718"/>
                  </a:lnTo>
                  <a:lnTo>
                    <a:pt x="365" y="773"/>
                  </a:lnTo>
                  <a:lnTo>
                    <a:pt x="359" y="782"/>
                  </a:lnTo>
                  <a:lnTo>
                    <a:pt x="284" y="782"/>
                  </a:lnTo>
                  <a:lnTo>
                    <a:pt x="279" y="773"/>
                  </a:lnTo>
                  <a:lnTo>
                    <a:pt x="279" y="718"/>
                  </a:lnTo>
                  <a:lnTo>
                    <a:pt x="243" y="718"/>
                  </a:lnTo>
                  <a:lnTo>
                    <a:pt x="238" y="707"/>
                  </a:lnTo>
                  <a:lnTo>
                    <a:pt x="238" y="650"/>
                  </a:lnTo>
                  <a:lnTo>
                    <a:pt x="203" y="650"/>
                  </a:lnTo>
                  <a:lnTo>
                    <a:pt x="203" y="707"/>
                  </a:lnTo>
                  <a:lnTo>
                    <a:pt x="198" y="718"/>
                  </a:lnTo>
                  <a:lnTo>
                    <a:pt x="162" y="718"/>
                  </a:lnTo>
                  <a:lnTo>
                    <a:pt x="162" y="773"/>
                  </a:lnTo>
                  <a:lnTo>
                    <a:pt x="157" y="782"/>
                  </a:lnTo>
                  <a:lnTo>
                    <a:pt x="46" y="782"/>
                  </a:lnTo>
                  <a:lnTo>
                    <a:pt x="41" y="773"/>
                  </a:lnTo>
                  <a:lnTo>
                    <a:pt x="41" y="718"/>
                  </a:lnTo>
                  <a:lnTo>
                    <a:pt x="5" y="718"/>
                  </a:lnTo>
                  <a:lnTo>
                    <a:pt x="0" y="707"/>
                  </a:lnTo>
                  <a:lnTo>
                    <a:pt x="0" y="460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6"/>
                  </a:lnTo>
                  <a:lnTo>
                    <a:pt x="46" y="385"/>
                  </a:lnTo>
                  <a:lnTo>
                    <a:pt x="80" y="385"/>
                  </a:lnTo>
                  <a:lnTo>
                    <a:pt x="80" y="328"/>
                  </a:lnTo>
                  <a:lnTo>
                    <a:pt x="86" y="319"/>
                  </a:lnTo>
                  <a:lnTo>
                    <a:pt x="157" y="319"/>
                  </a:lnTo>
                  <a:lnTo>
                    <a:pt x="157" y="264"/>
                  </a:lnTo>
                  <a:lnTo>
                    <a:pt x="162" y="253"/>
                  </a:lnTo>
                  <a:lnTo>
                    <a:pt x="238" y="253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1"/>
                  </a:lnTo>
                  <a:lnTo>
                    <a:pt x="198" y="64"/>
                  </a:lnTo>
                  <a:lnTo>
                    <a:pt x="122" y="64"/>
                  </a:lnTo>
                  <a:lnTo>
                    <a:pt x="122" y="187"/>
                  </a:lnTo>
                  <a:lnTo>
                    <a:pt x="117" y="196"/>
                  </a:lnTo>
                  <a:lnTo>
                    <a:pt x="46" y="196"/>
                  </a:lnTo>
                  <a:lnTo>
                    <a:pt x="41" y="187"/>
                  </a:lnTo>
                  <a:lnTo>
                    <a:pt x="41" y="64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Freeform 44"/>
            <p:cNvSpPr>
              <a:spLocks noChangeArrowheads="1"/>
            </p:cNvSpPr>
            <p:nvPr/>
          </p:nvSpPr>
          <p:spPr bwMode="auto">
            <a:xfrm>
              <a:off x="1365" y="3155"/>
              <a:ext cx="38" cy="252"/>
            </a:xfrm>
            <a:custGeom>
              <a:avLst/>
              <a:gdLst>
                <a:gd name="T0" fmla="*/ 0 w 173"/>
                <a:gd name="T1" fmla="*/ 0 h 1116"/>
                <a:gd name="T2" fmla="*/ 6 w 173"/>
                <a:gd name="T3" fmla="*/ 0 h 1116"/>
                <a:gd name="T4" fmla="*/ 6 w 173"/>
                <a:gd name="T5" fmla="*/ 0 h 1116"/>
                <a:gd name="T6" fmla="*/ 6 w 173"/>
                <a:gd name="T7" fmla="*/ 53 h 1116"/>
                <a:gd name="T8" fmla="*/ 8 w 173"/>
                <a:gd name="T9" fmla="*/ 53 h 1116"/>
                <a:gd name="T10" fmla="*/ 8 w 173"/>
                <a:gd name="T11" fmla="*/ 54 h 1116"/>
                <a:gd name="T12" fmla="*/ 8 w 173"/>
                <a:gd name="T13" fmla="*/ 56 h 1116"/>
                <a:gd name="T14" fmla="*/ 8 w 173"/>
                <a:gd name="T15" fmla="*/ 57 h 1116"/>
                <a:gd name="T16" fmla="*/ 0 w 173"/>
                <a:gd name="T17" fmla="*/ 57 h 1116"/>
                <a:gd name="T18" fmla="*/ 0 w 173"/>
                <a:gd name="T19" fmla="*/ 56 h 1116"/>
                <a:gd name="T20" fmla="*/ 0 w 173"/>
                <a:gd name="T21" fmla="*/ 54 h 1116"/>
                <a:gd name="T22" fmla="*/ 0 w 173"/>
                <a:gd name="T23" fmla="*/ 53 h 1116"/>
                <a:gd name="T24" fmla="*/ 2 w 173"/>
                <a:gd name="T25" fmla="*/ 53 h 1116"/>
                <a:gd name="T26" fmla="*/ 2 w 173"/>
                <a:gd name="T27" fmla="*/ 4 h 1116"/>
                <a:gd name="T28" fmla="*/ 0 w 173"/>
                <a:gd name="T29" fmla="*/ 4 h 1116"/>
                <a:gd name="T30" fmla="*/ 0 w 173"/>
                <a:gd name="T31" fmla="*/ 3 h 1116"/>
                <a:gd name="T32" fmla="*/ 0 w 173"/>
                <a:gd name="T33" fmla="*/ 0 h 1116"/>
                <a:gd name="T34" fmla="*/ 0 w 173"/>
                <a:gd name="T35" fmla="*/ 0 h 1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1116">
                  <a:moveTo>
                    <a:pt x="6" y="0"/>
                  </a:moveTo>
                  <a:lnTo>
                    <a:pt x="123" y="0"/>
                  </a:lnTo>
                  <a:lnTo>
                    <a:pt x="129" y="11"/>
                  </a:lnTo>
                  <a:lnTo>
                    <a:pt x="129" y="1040"/>
                  </a:lnTo>
                  <a:lnTo>
                    <a:pt x="166" y="1040"/>
                  </a:lnTo>
                  <a:lnTo>
                    <a:pt x="172" y="1051"/>
                  </a:lnTo>
                  <a:lnTo>
                    <a:pt x="172" y="1106"/>
                  </a:lnTo>
                  <a:lnTo>
                    <a:pt x="166" y="1115"/>
                  </a:lnTo>
                  <a:lnTo>
                    <a:pt x="6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6" y="1040"/>
                  </a:lnTo>
                  <a:lnTo>
                    <a:pt x="43" y="1040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6"/>
                  </a:lnTo>
                  <a:lnTo>
                    <a:pt x="0" y="11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Freeform 45"/>
            <p:cNvSpPr>
              <a:spLocks noChangeArrowheads="1"/>
            </p:cNvSpPr>
            <p:nvPr/>
          </p:nvSpPr>
          <p:spPr bwMode="auto">
            <a:xfrm>
              <a:off x="1429" y="3155"/>
              <a:ext cx="38" cy="252"/>
            </a:xfrm>
            <a:custGeom>
              <a:avLst/>
              <a:gdLst>
                <a:gd name="T0" fmla="*/ 0 w 174"/>
                <a:gd name="T1" fmla="*/ 17 h 1116"/>
                <a:gd name="T2" fmla="*/ 6 w 174"/>
                <a:gd name="T3" fmla="*/ 17 h 1116"/>
                <a:gd name="T4" fmla="*/ 6 w 174"/>
                <a:gd name="T5" fmla="*/ 17 h 1116"/>
                <a:gd name="T6" fmla="*/ 6 w 174"/>
                <a:gd name="T7" fmla="*/ 53 h 1116"/>
                <a:gd name="T8" fmla="*/ 8 w 174"/>
                <a:gd name="T9" fmla="*/ 53 h 1116"/>
                <a:gd name="T10" fmla="*/ 8 w 174"/>
                <a:gd name="T11" fmla="*/ 54 h 1116"/>
                <a:gd name="T12" fmla="*/ 8 w 174"/>
                <a:gd name="T13" fmla="*/ 56 h 1116"/>
                <a:gd name="T14" fmla="*/ 8 w 174"/>
                <a:gd name="T15" fmla="*/ 57 h 1116"/>
                <a:gd name="T16" fmla="*/ 0 w 174"/>
                <a:gd name="T17" fmla="*/ 57 h 1116"/>
                <a:gd name="T18" fmla="*/ 0 w 174"/>
                <a:gd name="T19" fmla="*/ 56 h 1116"/>
                <a:gd name="T20" fmla="*/ 0 w 174"/>
                <a:gd name="T21" fmla="*/ 54 h 1116"/>
                <a:gd name="T22" fmla="*/ 0 w 174"/>
                <a:gd name="T23" fmla="*/ 53 h 1116"/>
                <a:gd name="T24" fmla="*/ 2 w 174"/>
                <a:gd name="T25" fmla="*/ 53 h 1116"/>
                <a:gd name="T26" fmla="*/ 2 w 174"/>
                <a:gd name="T27" fmla="*/ 20 h 1116"/>
                <a:gd name="T28" fmla="*/ 0 w 174"/>
                <a:gd name="T29" fmla="*/ 20 h 1116"/>
                <a:gd name="T30" fmla="*/ 0 w 174"/>
                <a:gd name="T31" fmla="*/ 20 h 1116"/>
                <a:gd name="T32" fmla="*/ 0 w 174"/>
                <a:gd name="T33" fmla="*/ 17 h 1116"/>
                <a:gd name="T34" fmla="*/ 0 w 174"/>
                <a:gd name="T35" fmla="*/ 17 h 1116"/>
                <a:gd name="T36" fmla="*/ 2 w 174"/>
                <a:gd name="T37" fmla="*/ 0 h 1116"/>
                <a:gd name="T38" fmla="*/ 6 w 174"/>
                <a:gd name="T39" fmla="*/ 0 h 1116"/>
                <a:gd name="T40" fmla="*/ 6 w 174"/>
                <a:gd name="T41" fmla="*/ 0 h 1116"/>
                <a:gd name="T42" fmla="*/ 6 w 174"/>
                <a:gd name="T43" fmla="*/ 7 h 1116"/>
                <a:gd name="T44" fmla="*/ 6 w 174"/>
                <a:gd name="T45" fmla="*/ 7 h 1116"/>
                <a:gd name="T46" fmla="*/ 2 w 174"/>
                <a:gd name="T47" fmla="*/ 7 h 1116"/>
                <a:gd name="T48" fmla="*/ 2 w 174"/>
                <a:gd name="T49" fmla="*/ 7 h 1116"/>
                <a:gd name="T50" fmla="*/ 2 w 174"/>
                <a:gd name="T51" fmla="*/ 0 h 1116"/>
                <a:gd name="T52" fmla="*/ 2 w 174"/>
                <a:gd name="T53" fmla="*/ 0 h 1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6">
                  <a:moveTo>
                    <a:pt x="7" y="333"/>
                  </a:moveTo>
                  <a:lnTo>
                    <a:pt x="123" y="333"/>
                  </a:lnTo>
                  <a:lnTo>
                    <a:pt x="128" y="341"/>
                  </a:lnTo>
                  <a:lnTo>
                    <a:pt x="128" y="1040"/>
                  </a:lnTo>
                  <a:lnTo>
                    <a:pt x="165" y="1040"/>
                  </a:lnTo>
                  <a:lnTo>
                    <a:pt x="173" y="1051"/>
                  </a:lnTo>
                  <a:lnTo>
                    <a:pt x="173" y="1106"/>
                  </a:lnTo>
                  <a:lnTo>
                    <a:pt x="165" y="1115"/>
                  </a:lnTo>
                  <a:lnTo>
                    <a:pt x="7" y="1115"/>
                  </a:lnTo>
                  <a:lnTo>
                    <a:pt x="0" y="1106"/>
                  </a:lnTo>
                  <a:lnTo>
                    <a:pt x="0" y="1051"/>
                  </a:lnTo>
                  <a:lnTo>
                    <a:pt x="7" y="1040"/>
                  </a:lnTo>
                  <a:lnTo>
                    <a:pt x="43" y="1040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8"/>
                  </a:lnTo>
                  <a:lnTo>
                    <a:pt x="0" y="341"/>
                  </a:lnTo>
                  <a:lnTo>
                    <a:pt x="7" y="333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11"/>
                  </a:lnTo>
                  <a:lnTo>
                    <a:pt x="128" y="132"/>
                  </a:lnTo>
                  <a:lnTo>
                    <a:pt x="123" y="143"/>
                  </a:lnTo>
                  <a:lnTo>
                    <a:pt x="49" y="143"/>
                  </a:lnTo>
                  <a:lnTo>
                    <a:pt x="43" y="132"/>
                  </a:lnTo>
                  <a:lnTo>
                    <a:pt x="43" y="1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Freeform 46"/>
            <p:cNvSpPr>
              <a:spLocks noChangeArrowheads="1"/>
            </p:cNvSpPr>
            <p:nvPr/>
          </p:nvSpPr>
          <p:spPr bwMode="auto">
            <a:xfrm>
              <a:off x="1493" y="3155"/>
              <a:ext cx="91" cy="252"/>
            </a:xfrm>
            <a:custGeom>
              <a:avLst/>
              <a:gdLst>
                <a:gd name="T0" fmla="*/ 8 w 404"/>
                <a:gd name="T1" fmla="*/ 20 h 1116"/>
                <a:gd name="T2" fmla="*/ 12 w 404"/>
                <a:gd name="T3" fmla="*/ 20 h 1116"/>
                <a:gd name="T4" fmla="*/ 12 w 404"/>
                <a:gd name="T5" fmla="*/ 23 h 1116"/>
                <a:gd name="T6" fmla="*/ 12 w 404"/>
                <a:gd name="T7" fmla="*/ 24 h 1116"/>
                <a:gd name="T8" fmla="*/ 14 w 404"/>
                <a:gd name="T9" fmla="*/ 24 h 1116"/>
                <a:gd name="T10" fmla="*/ 14 w 404"/>
                <a:gd name="T11" fmla="*/ 50 h 1116"/>
                <a:gd name="T12" fmla="*/ 12 w 404"/>
                <a:gd name="T13" fmla="*/ 50 h 1116"/>
                <a:gd name="T14" fmla="*/ 12 w 404"/>
                <a:gd name="T15" fmla="*/ 50 h 1116"/>
                <a:gd name="T16" fmla="*/ 12 w 404"/>
                <a:gd name="T17" fmla="*/ 53 h 1116"/>
                <a:gd name="T18" fmla="*/ 8 w 404"/>
                <a:gd name="T19" fmla="*/ 53 h 1116"/>
                <a:gd name="T20" fmla="*/ 8 w 404"/>
                <a:gd name="T21" fmla="*/ 50 h 1116"/>
                <a:gd name="T22" fmla="*/ 8 w 404"/>
                <a:gd name="T23" fmla="*/ 50 h 1116"/>
                <a:gd name="T24" fmla="*/ 6 w 404"/>
                <a:gd name="T25" fmla="*/ 50 h 1116"/>
                <a:gd name="T26" fmla="*/ 6 w 404"/>
                <a:gd name="T27" fmla="*/ 47 h 1116"/>
                <a:gd name="T28" fmla="*/ 6 w 404"/>
                <a:gd name="T29" fmla="*/ 46 h 1116"/>
                <a:gd name="T30" fmla="*/ 4 w 404"/>
                <a:gd name="T31" fmla="*/ 46 h 1116"/>
                <a:gd name="T32" fmla="*/ 4 w 404"/>
                <a:gd name="T33" fmla="*/ 27 h 1116"/>
                <a:gd name="T34" fmla="*/ 6 w 404"/>
                <a:gd name="T35" fmla="*/ 27 h 1116"/>
                <a:gd name="T36" fmla="*/ 6 w 404"/>
                <a:gd name="T37" fmla="*/ 26 h 1116"/>
                <a:gd name="T38" fmla="*/ 6 w 404"/>
                <a:gd name="T39" fmla="*/ 24 h 1116"/>
                <a:gd name="T40" fmla="*/ 8 w 404"/>
                <a:gd name="T41" fmla="*/ 24 h 1116"/>
                <a:gd name="T42" fmla="*/ 8 w 404"/>
                <a:gd name="T43" fmla="*/ 23 h 1116"/>
                <a:gd name="T44" fmla="*/ 8 w 404"/>
                <a:gd name="T45" fmla="*/ 20 h 1116"/>
                <a:gd name="T46" fmla="*/ 12 w 404"/>
                <a:gd name="T47" fmla="*/ 0 h 1116"/>
                <a:gd name="T48" fmla="*/ 18 w 404"/>
                <a:gd name="T49" fmla="*/ 0 h 1116"/>
                <a:gd name="T50" fmla="*/ 18 w 404"/>
                <a:gd name="T51" fmla="*/ 0 h 1116"/>
                <a:gd name="T52" fmla="*/ 18 w 404"/>
                <a:gd name="T53" fmla="*/ 53 h 1116"/>
                <a:gd name="T54" fmla="*/ 20 w 404"/>
                <a:gd name="T55" fmla="*/ 53 h 1116"/>
                <a:gd name="T56" fmla="*/ 20 w 404"/>
                <a:gd name="T57" fmla="*/ 54 h 1116"/>
                <a:gd name="T58" fmla="*/ 20 w 404"/>
                <a:gd name="T59" fmla="*/ 56 h 1116"/>
                <a:gd name="T60" fmla="*/ 20 w 404"/>
                <a:gd name="T61" fmla="*/ 57 h 1116"/>
                <a:gd name="T62" fmla="*/ 16 w 404"/>
                <a:gd name="T63" fmla="*/ 57 h 1116"/>
                <a:gd name="T64" fmla="*/ 16 w 404"/>
                <a:gd name="T65" fmla="*/ 56 h 1116"/>
                <a:gd name="T66" fmla="*/ 16 w 404"/>
                <a:gd name="T67" fmla="*/ 54 h 1116"/>
                <a:gd name="T68" fmla="*/ 14 w 404"/>
                <a:gd name="T69" fmla="*/ 54 h 1116"/>
                <a:gd name="T70" fmla="*/ 14 w 404"/>
                <a:gd name="T71" fmla="*/ 56 h 1116"/>
                <a:gd name="T72" fmla="*/ 14 w 404"/>
                <a:gd name="T73" fmla="*/ 57 h 1116"/>
                <a:gd name="T74" fmla="*/ 6 w 404"/>
                <a:gd name="T75" fmla="*/ 57 h 1116"/>
                <a:gd name="T76" fmla="*/ 6 w 404"/>
                <a:gd name="T77" fmla="*/ 56 h 1116"/>
                <a:gd name="T78" fmla="*/ 6 w 404"/>
                <a:gd name="T79" fmla="*/ 54 h 1116"/>
                <a:gd name="T80" fmla="*/ 2 w 404"/>
                <a:gd name="T81" fmla="*/ 54 h 1116"/>
                <a:gd name="T82" fmla="*/ 2 w 404"/>
                <a:gd name="T83" fmla="*/ 53 h 1116"/>
                <a:gd name="T84" fmla="*/ 2 w 404"/>
                <a:gd name="T85" fmla="*/ 47 h 1116"/>
                <a:gd name="T86" fmla="*/ 0 w 404"/>
                <a:gd name="T87" fmla="*/ 47 h 1116"/>
                <a:gd name="T88" fmla="*/ 0 w 404"/>
                <a:gd name="T89" fmla="*/ 46 h 1116"/>
                <a:gd name="T90" fmla="*/ 0 w 404"/>
                <a:gd name="T91" fmla="*/ 27 h 1116"/>
                <a:gd name="T92" fmla="*/ 0 w 404"/>
                <a:gd name="T93" fmla="*/ 26 h 1116"/>
                <a:gd name="T94" fmla="*/ 2 w 404"/>
                <a:gd name="T95" fmla="*/ 26 h 1116"/>
                <a:gd name="T96" fmla="*/ 2 w 404"/>
                <a:gd name="T97" fmla="*/ 20 h 1116"/>
                <a:gd name="T98" fmla="*/ 2 w 404"/>
                <a:gd name="T99" fmla="*/ 20 h 1116"/>
                <a:gd name="T100" fmla="*/ 6 w 404"/>
                <a:gd name="T101" fmla="*/ 20 h 1116"/>
                <a:gd name="T102" fmla="*/ 6 w 404"/>
                <a:gd name="T103" fmla="*/ 17 h 1116"/>
                <a:gd name="T104" fmla="*/ 6 w 404"/>
                <a:gd name="T105" fmla="*/ 17 h 1116"/>
                <a:gd name="T106" fmla="*/ 12 w 404"/>
                <a:gd name="T107" fmla="*/ 17 h 1116"/>
                <a:gd name="T108" fmla="*/ 12 w 404"/>
                <a:gd name="T109" fmla="*/ 17 h 1116"/>
                <a:gd name="T110" fmla="*/ 12 w 404"/>
                <a:gd name="T111" fmla="*/ 20 h 1116"/>
                <a:gd name="T112" fmla="*/ 14 w 404"/>
                <a:gd name="T113" fmla="*/ 20 h 1116"/>
                <a:gd name="T114" fmla="*/ 14 w 404"/>
                <a:gd name="T115" fmla="*/ 4 h 1116"/>
                <a:gd name="T116" fmla="*/ 12 w 404"/>
                <a:gd name="T117" fmla="*/ 4 h 1116"/>
                <a:gd name="T118" fmla="*/ 12 w 404"/>
                <a:gd name="T119" fmla="*/ 3 h 1116"/>
                <a:gd name="T120" fmla="*/ 12 w 404"/>
                <a:gd name="T121" fmla="*/ 0 h 1116"/>
                <a:gd name="T122" fmla="*/ 12 w 404"/>
                <a:gd name="T123" fmla="*/ 0 h 11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6">
                  <a:moveTo>
                    <a:pt x="162" y="397"/>
                  </a:moveTo>
                  <a:lnTo>
                    <a:pt x="237" y="397"/>
                  </a:lnTo>
                  <a:lnTo>
                    <a:pt x="237" y="454"/>
                  </a:lnTo>
                  <a:lnTo>
                    <a:pt x="241" y="465"/>
                  </a:lnTo>
                  <a:lnTo>
                    <a:pt x="276" y="465"/>
                  </a:lnTo>
                  <a:lnTo>
                    <a:pt x="276" y="974"/>
                  </a:lnTo>
                  <a:lnTo>
                    <a:pt x="241" y="974"/>
                  </a:lnTo>
                  <a:lnTo>
                    <a:pt x="237" y="983"/>
                  </a:lnTo>
                  <a:lnTo>
                    <a:pt x="237" y="1040"/>
                  </a:lnTo>
                  <a:lnTo>
                    <a:pt x="162" y="1040"/>
                  </a:lnTo>
                  <a:lnTo>
                    <a:pt x="162" y="983"/>
                  </a:lnTo>
                  <a:lnTo>
                    <a:pt x="156" y="974"/>
                  </a:lnTo>
                  <a:lnTo>
                    <a:pt x="122" y="974"/>
                  </a:lnTo>
                  <a:lnTo>
                    <a:pt x="122" y="919"/>
                  </a:lnTo>
                  <a:lnTo>
                    <a:pt x="116" y="908"/>
                  </a:lnTo>
                  <a:lnTo>
                    <a:pt x="86" y="908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20"/>
                  </a:lnTo>
                  <a:lnTo>
                    <a:pt x="122" y="465"/>
                  </a:lnTo>
                  <a:lnTo>
                    <a:pt x="156" y="465"/>
                  </a:lnTo>
                  <a:lnTo>
                    <a:pt x="162" y="454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11"/>
                  </a:lnTo>
                  <a:lnTo>
                    <a:pt x="362" y="1040"/>
                  </a:lnTo>
                  <a:lnTo>
                    <a:pt x="398" y="1040"/>
                  </a:lnTo>
                  <a:lnTo>
                    <a:pt x="403" y="1051"/>
                  </a:lnTo>
                  <a:lnTo>
                    <a:pt x="403" y="1106"/>
                  </a:lnTo>
                  <a:lnTo>
                    <a:pt x="398" y="1115"/>
                  </a:lnTo>
                  <a:lnTo>
                    <a:pt x="322" y="1115"/>
                  </a:lnTo>
                  <a:lnTo>
                    <a:pt x="317" y="1106"/>
                  </a:lnTo>
                  <a:lnTo>
                    <a:pt x="317" y="1051"/>
                  </a:lnTo>
                  <a:lnTo>
                    <a:pt x="281" y="1051"/>
                  </a:lnTo>
                  <a:lnTo>
                    <a:pt x="281" y="1106"/>
                  </a:lnTo>
                  <a:lnTo>
                    <a:pt x="276" y="1115"/>
                  </a:lnTo>
                  <a:lnTo>
                    <a:pt x="122" y="1115"/>
                  </a:lnTo>
                  <a:lnTo>
                    <a:pt x="116" y="1106"/>
                  </a:lnTo>
                  <a:lnTo>
                    <a:pt x="116" y="1051"/>
                  </a:lnTo>
                  <a:lnTo>
                    <a:pt x="46" y="1051"/>
                  </a:lnTo>
                  <a:lnTo>
                    <a:pt x="41" y="1040"/>
                  </a:lnTo>
                  <a:lnTo>
                    <a:pt x="41" y="919"/>
                  </a:lnTo>
                  <a:lnTo>
                    <a:pt x="5" y="919"/>
                  </a:lnTo>
                  <a:lnTo>
                    <a:pt x="0" y="908"/>
                  </a:lnTo>
                  <a:lnTo>
                    <a:pt x="0" y="529"/>
                  </a:lnTo>
                  <a:lnTo>
                    <a:pt x="5" y="520"/>
                  </a:lnTo>
                  <a:lnTo>
                    <a:pt x="41" y="520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116" y="388"/>
                  </a:lnTo>
                  <a:lnTo>
                    <a:pt x="116" y="341"/>
                  </a:lnTo>
                  <a:lnTo>
                    <a:pt x="122" y="333"/>
                  </a:lnTo>
                  <a:lnTo>
                    <a:pt x="237" y="333"/>
                  </a:lnTo>
                  <a:lnTo>
                    <a:pt x="241" y="341"/>
                  </a:lnTo>
                  <a:lnTo>
                    <a:pt x="241" y="388"/>
                  </a:lnTo>
                  <a:lnTo>
                    <a:pt x="276" y="388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6"/>
                  </a:lnTo>
                  <a:lnTo>
                    <a:pt x="237" y="1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597" name="Group 47"/>
          <p:cNvGrpSpPr>
            <a:grpSpLocks/>
          </p:cNvGrpSpPr>
          <p:nvPr/>
        </p:nvGrpSpPr>
        <p:grpSpPr bwMode="auto">
          <a:xfrm>
            <a:off x="7010400" y="5084763"/>
            <a:ext cx="989013" cy="400050"/>
            <a:chOff x="4416" y="3203"/>
            <a:chExt cx="623" cy="252"/>
          </a:xfrm>
        </p:grpSpPr>
        <p:sp>
          <p:nvSpPr>
            <p:cNvPr id="66598" name="Freeform 48"/>
            <p:cNvSpPr>
              <a:spLocks noChangeArrowheads="1"/>
            </p:cNvSpPr>
            <p:nvPr/>
          </p:nvSpPr>
          <p:spPr bwMode="auto">
            <a:xfrm>
              <a:off x="4416" y="3203"/>
              <a:ext cx="54" cy="252"/>
            </a:xfrm>
            <a:custGeom>
              <a:avLst/>
              <a:gdLst>
                <a:gd name="T0" fmla="*/ 0 w 242"/>
                <a:gd name="T1" fmla="*/ 0 h 1117"/>
                <a:gd name="T2" fmla="*/ 12 w 242"/>
                <a:gd name="T3" fmla="*/ 0 h 1117"/>
                <a:gd name="T4" fmla="*/ 12 w 242"/>
                <a:gd name="T5" fmla="*/ 0 h 1117"/>
                <a:gd name="T6" fmla="*/ 12 w 242"/>
                <a:gd name="T7" fmla="*/ 3 h 1117"/>
                <a:gd name="T8" fmla="*/ 12 w 242"/>
                <a:gd name="T9" fmla="*/ 4 h 1117"/>
                <a:gd name="T10" fmla="*/ 8 w 242"/>
                <a:gd name="T11" fmla="*/ 4 h 1117"/>
                <a:gd name="T12" fmla="*/ 8 w 242"/>
                <a:gd name="T13" fmla="*/ 53 h 1117"/>
                <a:gd name="T14" fmla="*/ 12 w 242"/>
                <a:gd name="T15" fmla="*/ 53 h 1117"/>
                <a:gd name="T16" fmla="*/ 12 w 242"/>
                <a:gd name="T17" fmla="*/ 53 h 1117"/>
                <a:gd name="T18" fmla="*/ 12 w 242"/>
                <a:gd name="T19" fmla="*/ 56 h 1117"/>
                <a:gd name="T20" fmla="*/ 12 w 242"/>
                <a:gd name="T21" fmla="*/ 57 h 1117"/>
                <a:gd name="T22" fmla="*/ 0 w 242"/>
                <a:gd name="T23" fmla="*/ 57 h 1117"/>
                <a:gd name="T24" fmla="*/ 0 w 242"/>
                <a:gd name="T25" fmla="*/ 56 h 1117"/>
                <a:gd name="T26" fmla="*/ 0 w 242"/>
                <a:gd name="T27" fmla="*/ 53 h 1117"/>
                <a:gd name="T28" fmla="*/ 0 w 242"/>
                <a:gd name="T29" fmla="*/ 53 h 1117"/>
                <a:gd name="T30" fmla="*/ 4 w 242"/>
                <a:gd name="T31" fmla="*/ 53 h 1117"/>
                <a:gd name="T32" fmla="*/ 4 w 242"/>
                <a:gd name="T33" fmla="*/ 4 h 1117"/>
                <a:gd name="T34" fmla="*/ 0 w 242"/>
                <a:gd name="T35" fmla="*/ 4 h 1117"/>
                <a:gd name="T36" fmla="*/ 0 w 242"/>
                <a:gd name="T37" fmla="*/ 3 h 1117"/>
                <a:gd name="T38" fmla="*/ 0 w 242"/>
                <a:gd name="T39" fmla="*/ 0 h 1117"/>
                <a:gd name="T40" fmla="*/ 0 w 242"/>
                <a:gd name="T41" fmla="*/ 0 h 1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2" h="1117">
                  <a:moveTo>
                    <a:pt x="6" y="0"/>
                  </a:moveTo>
                  <a:lnTo>
                    <a:pt x="234" y="0"/>
                  </a:lnTo>
                  <a:lnTo>
                    <a:pt x="241" y="9"/>
                  </a:lnTo>
                  <a:lnTo>
                    <a:pt x="241" y="64"/>
                  </a:lnTo>
                  <a:lnTo>
                    <a:pt x="234" y="75"/>
                  </a:lnTo>
                  <a:lnTo>
                    <a:pt x="161" y="75"/>
                  </a:lnTo>
                  <a:lnTo>
                    <a:pt x="161" y="1041"/>
                  </a:lnTo>
                  <a:lnTo>
                    <a:pt x="234" y="1041"/>
                  </a:lnTo>
                  <a:lnTo>
                    <a:pt x="241" y="1050"/>
                  </a:lnTo>
                  <a:lnTo>
                    <a:pt x="241" y="1105"/>
                  </a:lnTo>
                  <a:lnTo>
                    <a:pt x="234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80" y="1041"/>
                  </a:lnTo>
                  <a:lnTo>
                    <a:pt x="80" y="75"/>
                  </a:lnTo>
                  <a:lnTo>
                    <a:pt x="6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Freeform 49"/>
            <p:cNvSpPr>
              <a:spLocks noChangeArrowheads="1"/>
            </p:cNvSpPr>
            <p:nvPr/>
          </p:nvSpPr>
          <p:spPr bwMode="auto">
            <a:xfrm>
              <a:off x="4491" y="3278"/>
              <a:ext cx="103" cy="177"/>
            </a:xfrm>
            <a:custGeom>
              <a:avLst/>
              <a:gdLst>
                <a:gd name="T0" fmla="*/ 0 w 458"/>
                <a:gd name="T1" fmla="*/ 0 h 786"/>
                <a:gd name="T2" fmla="*/ 6 w 458"/>
                <a:gd name="T3" fmla="*/ 0 h 786"/>
                <a:gd name="T4" fmla="*/ 7 w 458"/>
                <a:gd name="T5" fmla="*/ 0 h 786"/>
                <a:gd name="T6" fmla="*/ 7 w 458"/>
                <a:gd name="T7" fmla="*/ 6 h 786"/>
                <a:gd name="T8" fmla="*/ 8 w 458"/>
                <a:gd name="T9" fmla="*/ 6 h 786"/>
                <a:gd name="T10" fmla="*/ 8 w 458"/>
                <a:gd name="T11" fmla="*/ 3 h 786"/>
                <a:gd name="T12" fmla="*/ 9 w 458"/>
                <a:gd name="T13" fmla="*/ 3 h 786"/>
                <a:gd name="T14" fmla="*/ 10 w 458"/>
                <a:gd name="T15" fmla="*/ 3 h 786"/>
                <a:gd name="T16" fmla="*/ 10 w 458"/>
                <a:gd name="T17" fmla="*/ 0 h 786"/>
                <a:gd name="T18" fmla="*/ 11 w 458"/>
                <a:gd name="T19" fmla="*/ 0 h 786"/>
                <a:gd name="T20" fmla="*/ 17 w 458"/>
                <a:gd name="T21" fmla="*/ 0 h 786"/>
                <a:gd name="T22" fmla="*/ 17 w 458"/>
                <a:gd name="T23" fmla="*/ 0 h 786"/>
                <a:gd name="T24" fmla="*/ 17 w 458"/>
                <a:gd name="T25" fmla="*/ 3 h 786"/>
                <a:gd name="T26" fmla="*/ 19 w 458"/>
                <a:gd name="T27" fmla="*/ 3 h 786"/>
                <a:gd name="T28" fmla="*/ 19 w 458"/>
                <a:gd name="T29" fmla="*/ 3 h 786"/>
                <a:gd name="T30" fmla="*/ 19 w 458"/>
                <a:gd name="T31" fmla="*/ 6 h 786"/>
                <a:gd name="T32" fmla="*/ 21 w 458"/>
                <a:gd name="T33" fmla="*/ 6 h 786"/>
                <a:gd name="T34" fmla="*/ 21 w 458"/>
                <a:gd name="T35" fmla="*/ 7 h 786"/>
                <a:gd name="T36" fmla="*/ 21 w 458"/>
                <a:gd name="T37" fmla="*/ 36 h 786"/>
                <a:gd name="T38" fmla="*/ 23 w 458"/>
                <a:gd name="T39" fmla="*/ 36 h 786"/>
                <a:gd name="T40" fmla="*/ 23 w 458"/>
                <a:gd name="T41" fmla="*/ 36 h 786"/>
                <a:gd name="T42" fmla="*/ 23 w 458"/>
                <a:gd name="T43" fmla="*/ 39 h 786"/>
                <a:gd name="T44" fmla="*/ 23 w 458"/>
                <a:gd name="T45" fmla="*/ 40 h 786"/>
                <a:gd name="T46" fmla="*/ 15 w 458"/>
                <a:gd name="T47" fmla="*/ 40 h 786"/>
                <a:gd name="T48" fmla="*/ 15 w 458"/>
                <a:gd name="T49" fmla="*/ 39 h 786"/>
                <a:gd name="T50" fmla="*/ 15 w 458"/>
                <a:gd name="T51" fmla="*/ 36 h 786"/>
                <a:gd name="T52" fmla="*/ 15 w 458"/>
                <a:gd name="T53" fmla="*/ 36 h 786"/>
                <a:gd name="T54" fmla="*/ 17 w 458"/>
                <a:gd name="T55" fmla="*/ 36 h 786"/>
                <a:gd name="T56" fmla="*/ 17 w 458"/>
                <a:gd name="T57" fmla="*/ 10 h 786"/>
                <a:gd name="T58" fmla="*/ 15 w 458"/>
                <a:gd name="T59" fmla="*/ 10 h 786"/>
                <a:gd name="T60" fmla="*/ 15 w 458"/>
                <a:gd name="T61" fmla="*/ 9 h 786"/>
                <a:gd name="T62" fmla="*/ 15 w 458"/>
                <a:gd name="T63" fmla="*/ 7 h 786"/>
                <a:gd name="T64" fmla="*/ 9 w 458"/>
                <a:gd name="T65" fmla="*/ 7 h 786"/>
                <a:gd name="T66" fmla="*/ 9 w 458"/>
                <a:gd name="T67" fmla="*/ 9 h 786"/>
                <a:gd name="T68" fmla="*/ 8 w 458"/>
                <a:gd name="T69" fmla="*/ 10 h 786"/>
                <a:gd name="T70" fmla="*/ 7 w 458"/>
                <a:gd name="T71" fmla="*/ 10 h 786"/>
                <a:gd name="T72" fmla="*/ 7 w 458"/>
                <a:gd name="T73" fmla="*/ 36 h 786"/>
                <a:gd name="T74" fmla="*/ 8 w 458"/>
                <a:gd name="T75" fmla="*/ 36 h 786"/>
                <a:gd name="T76" fmla="*/ 9 w 458"/>
                <a:gd name="T77" fmla="*/ 36 h 786"/>
                <a:gd name="T78" fmla="*/ 9 w 458"/>
                <a:gd name="T79" fmla="*/ 39 h 786"/>
                <a:gd name="T80" fmla="*/ 8 w 458"/>
                <a:gd name="T81" fmla="*/ 40 h 786"/>
                <a:gd name="T82" fmla="*/ 0 w 458"/>
                <a:gd name="T83" fmla="*/ 40 h 786"/>
                <a:gd name="T84" fmla="*/ 0 w 458"/>
                <a:gd name="T85" fmla="*/ 39 h 786"/>
                <a:gd name="T86" fmla="*/ 0 w 458"/>
                <a:gd name="T87" fmla="*/ 36 h 786"/>
                <a:gd name="T88" fmla="*/ 0 w 458"/>
                <a:gd name="T89" fmla="*/ 36 h 786"/>
                <a:gd name="T90" fmla="*/ 2 w 458"/>
                <a:gd name="T91" fmla="*/ 36 h 786"/>
                <a:gd name="T92" fmla="*/ 2 w 458"/>
                <a:gd name="T93" fmla="*/ 3 h 786"/>
                <a:gd name="T94" fmla="*/ 0 w 458"/>
                <a:gd name="T95" fmla="*/ 3 h 786"/>
                <a:gd name="T96" fmla="*/ 0 w 458"/>
                <a:gd name="T97" fmla="*/ 3 h 786"/>
                <a:gd name="T98" fmla="*/ 0 w 458"/>
                <a:gd name="T99" fmla="*/ 0 h 786"/>
                <a:gd name="T100" fmla="*/ 0 w 458"/>
                <a:gd name="T101" fmla="*/ 0 h 7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8" h="786">
                  <a:moveTo>
                    <a:pt x="6" y="0"/>
                  </a:moveTo>
                  <a:lnTo>
                    <a:pt x="120" y="0"/>
                  </a:lnTo>
                  <a:lnTo>
                    <a:pt x="127" y="10"/>
                  </a:lnTo>
                  <a:lnTo>
                    <a:pt x="127" y="124"/>
                  </a:lnTo>
                  <a:lnTo>
                    <a:pt x="163" y="124"/>
                  </a:lnTo>
                  <a:lnTo>
                    <a:pt x="163" y="66"/>
                  </a:lnTo>
                  <a:lnTo>
                    <a:pt x="170" y="55"/>
                  </a:lnTo>
                  <a:lnTo>
                    <a:pt x="205" y="55"/>
                  </a:lnTo>
                  <a:lnTo>
                    <a:pt x="205" y="10"/>
                  </a:lnTo>
                  <a:lnTo>
                    <a:pt x="212" y="0"/>
                  </a:lnTo>
                  <a:lnTo>
                    <a:pt x="332" y="0"/>
                  </a:lnTo>
                  <a:lnTo>
                    <a:pt x="337" y="10"/>
                  </a:lnTo>
                  <a:lnTo>
                    <a:pt x="337" y="55"/>
                  </a:lnTo>
                  <a:lnTo>
                    <a:pt x="375" y="55"/>
                  </a:lnTo>
                  <a:lnTo>
                    <a:pt x="380" y="66"/>
                  </a:lnTo>
                  <a:lnTo>
                    <a:pt x="380" y="124"/>
                  </a:lnTo>
                  <a:lnTo>
                    <a:pt x="415" y="124"/>
                  </a:lnTo>
                  <a:lnTo>
                    <a:pt x="422" y="132"/>
                  </a:lnTo>
                  <a:lnTo>
                    <a:pt x="422" y="710"/>
                  </a:lnTo>
                  <a:lnTo>
                    <a:pt x="452" y="710"/>
                  </a:lnTo>
                  <a:lnTo>
                    <a:pt x="457" y="719"/>
                  </a:lnTo>
                  <a:lnTo>
                    <a:pt x="457" y="774"/>
                  </a:lnTo>
                  <a:lnTo>
                    <a:pt x="452" y="785"/>
                  </a:lnTo>
                  <a:lnTo>
                    <a:pt x="296" y="785"/>
                  </a:lnTo>
                  <a:lnTo>
                    <a:pt x="290" y="774"/>
                  </a:lnTo>
                  <a:lnTo>
                    <a:pt x="290" y="719"/>
                  </a:lnTo>
                  <a:lnTo>
                    <a:pt x="296" y="710"/>
                  </a:lnTo>
                  <a:lnTo>
                    <a:pt x="332" y="710"/>
                  </a:lnTo>
                  <a:lnTo>
                    <a:pt x="332" y="198"/>
                  </a:lnTo>
                  <a:lnTo>
                    <a:pt x="296" y="198"/>
                  </a:lnTo>
                  <a:lnTo>
                    <a:pt x="290" y="188"/>
                  </a:lnTo>
                  <a:lnTo>
                    <a:pt x="290" y="132"/>
                  </a:lnTo>
                  <a:lnTo>
                    <a:pt x="170" y="132"/>
                  </a:lnTo>
                  <a:lnTo>
                    <a:pt x="170" y="188"/>
                  </a:lnTo>
                  <a:lnTo>
                    <a:pt x="163" y="198"/>
                  </a:lnTo>
                  <a:lnTo>
                    <a:pt x="127" y="198"/>
                  </a:lnTo>
                  <a:lnTo>
                    <a:pt x="127" y="710"/>
                  </a:lnTo>
                  <a:lnTo>
                    <a:pt x="163" y="710"/>
                  </a:lnTo>
                  <a:lnTo>
                    <a:pt x="170" y="719"/>
                  </a:lnTo>
                  <a:lnTo>
                    <a:pt x="170" y="774"/>
                  </a:lnTo>
                  <a:lnTo>
                    <a:pt x="163" y="785"/>
                  </a:lnTo>
                  <a:lnTo>
                    <a:pt x="6" y="785"/>
                  </a:lnTo>
                  <a:lnTo>
                    <a:pt x="0" y="774"/>
                  </a:lnTo>
                  <a:lnTo>
                    <a:pt x="0" y="719"/>
                  </a:lnTo>
                  <a:lnTo>
                    <a:pt x="6" y="710"/>
                  </a:lnTo>
                  <a:lnTo>
                    <a:pt x="43" y="710"/>
                  </a:lnTo>
                  <a:lnTo>
                    <a:pt x="43" y="66"/>
                  </a:lnTo>
                  <a:lnTo>
                    <a:pt x="6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Freeform 50"/>
            <p:cNvSpPr>
              <a:spLocks noChangeArrowheads="1"/>
            </p:cNvSpPr>
            <p:nvPr/>
          </p:nvSpPr>
          <p:spPr bwMode="auto">
            <a:xfrm>
              <a:off x="4597" y="3278"/>
              <a:ext cx="101" cy="177"/>
            </a:xfrm>
            <a:custGeom>
              <a:avLst/>
              <a:gdLst>
                <a:gd name="T0" fmla="*/ 0 w 448"/>
                <a:gd name="T1" fmla="*/ 0 h 786"/>
                <a:gd name="T2" fmla="*/ 8 w 448"/>
                <a:gd name="T3" fmla="*/ 0 h 786"/>
                <a:gd name="T4" fmla="*/ 8 w 448"/>
                <a:gd name="T5" fmla="*/ 0 h 786"/>
                <a:gd name="T6" fmla="*/ 8 w 448"/>
                <a:gd name="T7" fmla="*/ 3 h 786"/>
                <a:gd name="T8" fmla="*/ 8 w 448"/>
                <a:gd name="T9" fmla="*/ 3 h 786"/>
                <a:gd name="T10" fmla="*/ 7 w 448"/>
                <a:gd name="T11" fmla="*/ 3 h 786"/>
                <a:gd name="T12" fmla="*/ 7 w 448"/>
                <a:gd name="T13" fmla="*/ 9 h 786"/>
                <a:gd name="T14" fmla="*/ 8 w 448"/>
                <a:gd name="T15" fmla="*/ 9 h 786"/>
                <a:gd name="T16" fmla="*/ 8 w 448"/>
                <a:gd name="T17" fmla="*/ 10 h 786"/>
                <a:gd name="T18" fmla="*/ 8 w 448"/>
                <a:gd name="T19" fmla="*/ 20 h 786"/>
                <a:gd name="T20" fmla="*/ 10 w 448"/>
                <a:gd name="T21" fmla="*/ 20 h 786"/>
                <a:gd name="T22" fmla="*/ 10 w 448"/>
                <a:gd name="T23" fmla="*/ 20 h 786"/>
                <a:gd name="T24" fmla="*/ 10 w 448"/>
                <a:gd name="T25" fmla="*/ 29 h 786"/>
                <a:gd name="T26" fmla="*/ 12 w 448"/>
                <a:gd name="T27" fmla="*/ 29 h 786"/>
                <a:gd name="T28" fmla="*/ 12 w 448"/>
                <a:gd name="T29" fmla="*/ 27 h 786"/>
                <a:gd name="T30" fmla="*/ 12 w 448"/>
                <a:gd name="T31" fmla="*/ 26 h 786"/>
                <a:gd name="T32" fmla="*/ 14 w 448"/>
                <a:gd name="T33" fmla="*/ 26 h 786"/>
                <a:gd name="T34" fmla="*/ 14 w 448"/>
                <a:gd name="T35" fmla="*/ 17 h 786"/>
                <a:gd name="T36" fmla="*/ 14 w 448"/>
                <a:gd name="T37" fmla="*/ 16 h 786"/>
                <a:gd name="T38" fmla="*/ 16 w 448"/>
                <a:gd name="T39" fmla="*/ 16 h 786"/>
                <a:gd name="T40" fmla="*/ 16 w 448"/>
                <a:gd name="T41" fmla="*/ 3 h 786"/>
                <a:gd name="T42" fmla="*/ 14 w 448"/>
                <a:gd name="T43" fmla="*/ 3 h 786"/>
                <a:gd name="T44" fmla="*/ 14 w 448"/>
                <a:gd name="T45" fmla="*/ 3 h 786"/>
                <a:gd name="T46" fmla="*/ 14 w 448"/>
                <a:gd name="T47" fmla="*/ 0 h 786"/>
                <a:gd name="T48" fmla="*/ 14 w 448"/>
                <a:gd name="T49" fmla="*/ 0 h 786"/>
                <a:gd name="T50" fmla="*/ 22 w 448"/>
                <a:gd name="T51" fmla="*/ 0 h 786"/>
                <a:gd name="T52" fmla="*/ 23 w 448"/>
                <a:gd name="T53" fmla="*/ 0 h 786"/>
                <a:gd name="T54" fmla="*/ 23 w 448"/>
                <a:gd name="T55" fmla="*/ 3 h 786"/>
                <a:gd name="T56" fmla="*/ 22 w 448"/>
                <a:gd name="T57" fmla="*/ 3 h 786"/>
                <a:gd name="T58" fmla="*/ 21 w 448"/>
                <a:gd name="T59" fmla="*/ 3 h 786"/>
                <a:gd name="T60" fmla="*/ 21 w 448"/>
                <a:gd name="T61" fmla="*/ 6 h 786"/>
                <a:gd name="T62" fmla="*/ 20 w 448"/>
                <a:gd name="T63" fmla="*/ 7 h 786"/>
                <a:gd name="T64" fmla="*/ 19 w 448"/>
                <a:gd name="T65" fmla="*/ 7 h 786"/>
                <a:gd name="T66" fmla="*/ 19 w 448"/>
                <a:gd name="T67" fmla="*/ 16 h 786"/>
                <a:gd name="T68" fmla="*/ 18 w 448"/>
                <a:gd name="T69" fmla="*/ 17 h 786"/>
                <a:gd name="T70" fmla="*/ 16 w 448"/>
                <a:gd name="T71" fmla="*/ 17 h 786"/>
                <a:gd name="T72" fmla="*/ 16 w 448"/>
                <a:gd name="T73" fmla="*/ 26 h 786"/>
                <a:gd name="T74" fmla="*/ 16 w 448"/>
                <a:gd name="T75" fmla="*/ 27 h 786"/>
                <a:gd name="T76" fmla="*/ 14 w 448"/>
                <a:gd name="T77" fmla="*/ 27 h 786"/>
                <a:gd name="T78" fmla="*/ 14 w 448"/>
                <a:gd name="T79" fmla="*/ 36 h 786"/>
                <a:gd name="T80" fmla="*/ 14 w 448"/>
                <a:gd name="T81" fmla="*/ 36 h 786"/>
                <a:gd name="T82" fmla="*/ 12 w 448"/>
                <a:gd name="T83" fmla="*/ 36 h 786"/>
                <a:gd name="T84" fmla="*/ 12 w 448"/>
                <a:gd name="T85" fmla="*/ 39 h 786"/>
                <a:gd name="T86" fmla="*/ 12 w 448"/>
                <a:gd name="T87" fmla="*/ 40 h 786"/>
                <a:gd name="T88" fmla="*/ 10 w 448"/>
                <a:gd name="T89" fmla="*/ 40 h 786"/>
                <a:gd name="T90" fmla="*/ 10 w 448"/>
                <a:gd name="T91" fmla="*/ 39 h 786"/>
                <a:gd name="T92" fmla="*/ 10 w 448"/>
                <a:gd name="T93" fmla="*/ 36 h 786"/>
                <a:gd name="T94" fmla="*/ 8 w 448"/>
                <a:gd name="T95" fmla="*/ 36 h 786"/>
                <a:gd name="T96" fmla="*/ 8 w 448"/>
                <a:gd name="T97" fmla="*/ 36 h 786"/>
                <a:gd name="T98" fmla="*/ 8 w 448"/>
                <a:gd name="T99" fmla="*/ 30 h 786"/>
                <a:gd name="T100" fmla="*/ 7 w 448"/>
                <a:gd name="T101" fmla="*/ 30 h 786"/>
                <a:gd name="T102" fmla="*/ 6 w 448"/>
                <a:gd name="T103" fmla="*/ 29 h 786"/>
                <a:gd name="T104" fmla="*/ 6 w 448"/>
                <a:gd name="T105" fmla="*/ 20 h 786"/>
                <a:gd name="T106" fmla="*/ 5 w 448"/>
                <a:gd name="T107" fmla="*/ 20 h 786"/>
                <a:gd name="T108" fmla="*/ 4 w 448"/>
                <a:gd name="T109" fmla="*/ 20 h 786"/>
                <a:gd name="T110" fmla="*/ 4 w 448"/>
                <a:gd name="T111" fmla="*/ 10 h 786"/>
                <a:gd name="T112" fmla="*/ 2 w 448"/>
                <a:gd name="T113" fmla="*/ 10 h 786"/>
                <a:gd name="T114" fmla="*/ 2 w 448"/>
                <a:gd name="T115" fmla="*/ 9 h 786"/>
                <a:gd name="T116" fmla="*/ 2 w 448"/>
                <a:gd name="T117" fmla="*/ 3 h 786"/>
                <a:gd name="T118" fmla="*/ 0 w 448"/>
                <a:gd name="T119" fmla="*/ 3 h 786"/>
                <a:gd name="T120" fmla="*/ 0 w 448"/>
                <a:gd name="T121" fmla="*/ 3 h 786"/>
                <a:gd name="T122" fmla="*/ 0 w 448"/>
                <a:gd name="T123" fmla="*/ 0 h 786"/>
                <a:gd name="T124" fmla="*/ 0 w 448"/>
                <a:gd name="T125" fmla="*/ 0 h 7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48" h="786">
                  <a:moveTo>
                    <a:pt x="6" y="0"/>
                  </a:moveTo>
                  <a:lnTo>
                    <a:pt x="157" y="0"/>
                  </a:lnTo>
                  <a:lnTo>
                    <a:pt x="163" y="10"/>
                  </a:lnTo>
                  <a:lnTo>
                    <a:pt x="163" y="55"/>
                  </a:lnTo>
                  <a:lnTo>
                    <a:pt x="157" y="66"/>
                  </a:lnTo>
                  <a:lnTo>
                    <a:pt x="128" y="66"/>
                  </a:lnTo>
                  <a:lnTo>
                    <a:pt x="128" y="188"/>
                  </a:lnTo>
                  <a:lnTo>
                    <a:pt x="157" y="188"/>
                  </a:lnTo>
                  <a:lnTo>
                    <a:pt x="163" y="198"/>
                  </a:lnTo>
                  <a:lnTo>
                    <a:pt x="163" y="388"/>
                  </a:lnTo>
                  <a:lnTo>
                    <a:pt x="197" y="388"/>
                  </a:lnTo>
                  <a:lnTo>
                    <a:pt x="203" y="397"/>
                  </a:lnTo>
                  <a:lnTo>
                    <a:pt x="203" y="578"/>
                  </a:lnTo>
                  <a:lnTo>
                    <a:pt x="238" y="578"/>
                  </a:lnTo>
                  <a:lnTo>
                    <a:pt x="238" y="529"/>
                  </a:lnTo>
                  <a:lnTo>
                    <a:pt x="244" y="520"/>
                  </a:lnTo>
                  <a:lnTo>
                    <a:pt x="278" y="520"/>
                  </a:lnTo>
                  <a:lnTo>
                    <a:pt x="278" y="330"/>
                  </a:lnTo>
                  <a:lnTo>
                    <a:pt x="285" y="320"/>
                  </a:lnTo>
                  <a:lnTo>
                    <a:pt x="319" y="320"/>
                  </a:lnTo>
                  <a:lnTo>
                    <a:pt x="319" y="66"/>
                  </a:lnTo>
                  <a:lnTo>
                    <a:pt x="285" y="66"/>
                  </a:lnTo>
                  <a:lnTo>
                    <a:pt x="278" y="55"/>
                  </a:lnTo>
                  <a:lnTo>
                    <a:pt x="278" y="10"/>
                  </a:lnTo>
                  <a:lnTo>
                    <a:pt x="285" y="0"/>
                  </a:lnTo>
                  <a:lnTo>
                    <a:pt x="440" y="0"/>
                  </a:lnTo>
                  <a:lnTo>
                    <a:pt x="447" y="10"/>
                  </a:lnTo>
                  <a:lnTo>
                    <a:pt x="447" y="55"/>
                  </a:lnTo>
                  <a:lnTo>
                    <a:pt x="440" y="66"/>
                  </a:lnTo>
                  <a:lnTo>
                    <a:pt x="406" y="66"/>
                  </a:lnTo>
                  <a:lnTo>
                    <a:pt x="406" y="124"/>
                  </a:lnTo>
                  <a:lnTo>
                    <a:pt x="400" y="132"/>
                  </a:lnTo>
                  <a:lnTo>
                    <a:pt x="366" y="132"/>
                  </a:lnTo>
                  <a:lnTo>
                    <a:pt x="366" y="320"/>
                  </a:lnTo>
                  <a:lnTo>
                    <a:pt x="359" y="330"/>
                  </a:lnTo>
                  <a:lnTo>
                    <a:pt x="325" y="330"/>
                  </a:lnTo>
                  <a:lnTo>
                    <a:pt x="325" y="520"/>
                  </a:lnTo>
                  <a:lnTo>
                    <a:pt x="319" y="529"/>
                  </a:lnTo>
                  <a:lnTo>
                    <a:pt x="285" y="529"/>
                  </a:lnTo>
                  <a:lnTo>
                    <a:pt x="285" y="710"/>
                  </a:lnTo>
                  <a:lnTo>
                    <a:pt x="278" y="719"/>
                  </a:lnTo>
                  <a:lnTo>
                    <a:pt x="244" y="719"/>
                  </a:lnTo>
                  <a:lnTo>
                    <a:pt x="244" y="774"/>
                  </a:lnTo>
                  <a:lnTo>
                    <a:pt x="238" y="785"/>
                  </a:lnTo>
                  <a:lnTo>
                    <a:pt x="203" y="785"/>
                  </a:lnTo>
                  <a:lnTo>
                    <a:pt x="197" y="774"/>
                  </a:lnTo>
                  <a:lnTo>
                    <a:pt x="197" y="719"/>
                  </a:lnTo>
                  <a:lnTo>
                    <a:pt x="163" y="719"/>
                  </a:lnTo>
                  <a:lnTo>
                    <a:pt x="157" y="710"/>
                  </a:lnTo>
                  <a:lnTo>
                    <a:pt x="157" y="587"/>
                  </a:lnTo>
                  <a:lnTo>
                    <a:pt x="128" y="587"/>
                  </a:lnTo>
                  <a:lnTo>
                    <a:pt x="121" y="578"/>
                  </a:lnTo>
                  <a:lnTo>
                    <a:pt x="121" y="397"/>
                  </a:lnTo>
                  <a:lnTo>
                    <a:pt x="87" y="397"/>
                  </a:lnTo>
                  <a:lnTo>
                    <a:pt x="81" y="388"/>
                  </a:lnTo>
                  <a:lnTo>
                    <a:pt x="81" y="198"/>
                  </a:lnTo>
                  <a:lnTo>
                    <a:pt x="46" y="198"/>
                  </a:lnTo>
                  <a:lnTo>
                    <a:pt x="40" y="188"/>
                  </a:lnTo>
                  <a:lnTo>
                    <a:pt x="40" y="66"/>
                  </a:lnTo>
                  <a:lnTo>
                    <a:pt x="6" y="66"/>
                  </a:lnTo>
                  <a:lnTo>
                    <a:pt x="0" y="55"/>
                  </a:lnTo>
                  <a:lnTo>
                    <a:pt x="0" y="10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1" name="Freeform 51"/>
            <p:cNvSpPr>
              <a:spLocks noChangeArrowheads="1"/>
            </p:cNvSpPr>
            <p:nvPr/>
          </p:nvSpPr>
          <p:spPr bwMode="auto">
            <a:xfrm>
              <a:off x="4720" y="3278"/>
              <a:ext cx="82" cy="177"/>
            </a:xfrm>
            <a:custGeom>
              <a:avLst/>
              <a:gdLst>
                <a:gd name="T0" fmla="*/ 12 w 366"/>
                <a:gd name="T1" fmla="*/ 17 h 786"/>
                <a:gd name="T2" fmla="*/ 10 w 366"/>
                <a:gd name="T3" fmla="*/ 29 h 786"/>
                <a:gd name="T4" fmla="*/ 10 w 366"/>
                <a:gd name="T5" fmla="*/ 33 h 786"/>
                <a:gd name="T6" fmla="*/ 4 w 366"/>
                <a:gd name="T7" fmla="*/ 23 h 786"/>
                <a:gd name="T8" fmla="*/ 6 w 366"/>
                <a:gd name="T9" fmla="*/ 23 h 786"/>
                <a:gd name="T10" fmla="*/ 10 w 366"/>
                <a:gd name="T11" fmla="*/ 20 h 786"/>
                <a:gd name="T12" fmla="*/ 10 w 366"/>
                <a:gd name="T13" fmla="*/ 17 h 786"/>
                <a:gd name="T14" fmla="*/ 14 w 366"/>
                <a:gd name="T15" fmla="*/ 0 h 786"/>
                <a:gd name="T16" fmla="*/ 14 w 366"/>
                <a:gd name="T17" fmla="*/ 3 h 786"/>
                <a:gd name="T18" fmla="*/ 16 w 366"/>
                <a:gd name="T19" fmla="*/ 3 h 786"/>
                <a:gd name="T20" fmla="*/ 18 w 366"/>
                <a:gd name="T21" fmla="*/ 36 h 786"/>
                <a:gd name="T22" fmla="*/ 18 w 366"/>
                <a:gd name="T23" fmla="*/ 39 h 786"/>
                <a:gd name="T24" fmla="*/ 14 w 366"/>
                <a:gd name="T25" fmla="*/ 40 h 786"/>
                <a:gd name="T26" fmla="*/ 14 w 366"/>
                <a:gd name="T27" fmla="*/ 36 h 786"/>
                <a:gd name="T28" fmla="*/ 12 w 366"/>
                <a:gd name="T29" fmla="*/ 36 h 786"/>
                <a:gd name="T30" fmla="*/ 10 w 366"/>
                <a:gd name="T31" fmla="*/ 33 h 786"/>
                <a:gd name="T32" fmla="*/ 10 w 366"/>
                <a:gd name="T33" fmla="*/ 36 h 786"/>
                <a:gd name="T34" fmla="*/ 8 w 366"/>
                <a:gd name="T35" fmla="*/ 39 h 786"/>
                <a:gd name="T36" fmla="*/ 2 w 366"/>
                <a:gd name="T37" fmla="*/ 40 h 786"/>
                <a:gd name="T38" fmla="*/ 2 w 366"/>
                <a:gd name="T39" fmla="*/ 36 h 786"/>
                <a:gd name="T40" fmla="*/ 0 w 366"/>
                <a:gd name="T41" fmla="*/ 36 h 786"/>
                <a:gd name="T42" fmla="*/ 0 w 366"/>
                <a:gd name="T43" fmla="*/ 23 h 786"/>
                <a:gd name="T44" fmla="*/ 2 w 366"/>
                <a:gd name="T45" fmla="*/ 20 h 786"/>
                <a:gd name="T46" fmla="*/ 4 w 366"/>
                <a:gd name="T47" fmla="*/ 20 h 786"/>
                <a:gd name="T48" fmla="*/ 4 w 366"/>
                <a:gd name="T49" fmla="*/ 16 h 786"/>
                <a:gd name="T50" fmla="*/ 8 w 366"/>
                <a:gd name="T51" fmla="*/ 13 h 786"/>
                <a:gd name="T52" fmla="*/ 12 w 366"/>
                <a:gd name="T53" fmla="*/ 13 h 786"/>
                <a:gd name="T54" fmla="*/ 10 w 366"/>
                <a:gd name="T55" fmla="*/ 7 h 786"/>
                <a:gd name="T56" fmla="*/ 10 w 366"/>
                <a:gd name="T57" fmla="*/ 3 h 786"/>
                <a:gd name="T58" fmla="*/ 6 w 366"/>
                <a:gd name="T59" fmla="*/ 9 h 786"/>
                <a:gd name="T60" fmla="*/ 2 w 366"/>
                <a:gd name="T61" fmla="*/ 10 h 786"/>
                <a:gd name="T62" fmla="*/ 2 w 366"/>
                <a:gd name="T63" fmla="*/ 3 h 786"/>
                <a:gd name="T64" fmla="*/ 4 w 366"/>
                <a:gd name="T65" fmla="*/ 3 h 786"/>
                <a:gd name="T66" fmla="*/ 4 w 366"/>
                <a:gd name="T67" fmla="*/ 0 h 78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6" h="786">
                  <a:moveTo>
                    <a:pt x="203" y="330"/>
                  </a:moveTo>
                  <a:lnTo>
                    <a:pt x="238" y="330"/>
                  </a:lnTo>
                  <a:lnTo>
                    <a:pt x="238" y="578"/>
                  </a:lnTo>
                  <a:lnTo>
                    <a:pt x="203" y="578"/>
                  </a:lnTo>
                  <a:lnTo>
                    <a:pt x="198" y="587"/>
                  </a:lnTo>
                  <a:lnTo>
                    <a:pt x="198" y="642"/>
                  </a:lnTo>
                  <a:lnTo>
                    <a:pt x="86" y="642"/>
                  </a:lnTo>
                  <a:lnTo>
                    <a:pt x="86" y="463"/>
                  </a:lnTo>
                  <a:lnTo>
                    <a:pt x="117" y="463"/>
                  </a:lnTo>
                  <a:lnTo>
                    <a:pt x="122" y="452"/>
                  </a:lnTo>
                  <a:lnTo>
                    <a:pt x="122" y="397"/>
                  </a:lnTo>
                  <a:lnTo>
                    <a:pt x="198" y="397"/>
                  </a:lnTo>
                  <a:lnTo>
                    <a:pt x="203" y="388"/>
                  </a:lnTo>
                  <a:lnTo>
                    <a:pt x="203" y="330"/>
                  </a:lnTo>
                  <a:close/>
                  <a:moveTo>
                    <a:pt x="86" y="0"/>
                  </a:moveTo>
                  <a:lnTo>
                    <a:pt x="279" y="0"/>
                  </a:lnTo>
                  <a:lnTo>
                    <a:pt x="284" y="10"/>
                  </a:lnTo>
                  <a:lnTo>
                    <a:pt x="284" y="55"/>
                  </a:lnTo>
                  <a:lnTo>
                    <a:pt x="318" y="55"/>
                  </a:lnTo>
                  <a:lnTo>
                    <a:pt x="324" y="66"/>
                  </a:lnTo>
                  <a:lnTo>
                    <a:pt x="324" y="710"/>
                  </a:lnTo>
                  <a:lnTo>
                    <a:pt x="359" y="710"/>
                  </a:lnTo>
                  <a:lnTo>
                    <a:pt x="365" y="719"/>
                  </a:lnTo>
                  <a:lnTo>
                    <a:pt x="365" y="774"/>
                  </a:lnTo>
                  <a:lnTo>
                    <a:pt x="359" y="785"/>
                  </a:lnTo>
                  <a:lnTo>
                    <a:pt x="284" y="785"/>
                  </a:lnTo>
                  <a:lnTo>
                    <a:pt x="279" y="774"/>
                  </a:lnTo>
                  <a:lnTo>
                    <a:pt x="279" y="719"/>
                  </a:lnTo>
                  <a:lnTo>
                    <a:pt x="243" y="719"/>
                  </a:lnTo>
                  <a:lnTo>
                    <a:pt x="238" y="710"/>
                  </a:lnTo>
                  <a:lnTo>
                    <a:pt x="238" y="653"/>
                  </a:lnTo>
                  <a:lnTo>
                    <a:pt x="203" y="653"/>
                  </a:lnTo>
                  <a:lnTo>
                    <a:pt x="203" y="710"/>
                  </a:lnTo>
                  <a:lnTo>
                    <a:pt x="198" y="719"/>
                  </a:lnTo>
                  <a:lnTo>
                    <a:pt x="162" y="719"/>
                  </a:lnTo>
                  <a:lnTo>
                    <a:pt x="162" y="774"/>
                  </a:lnTo>
                  <a:lnTo>
                    <a:pt x="157" y="785"/>
                  </a:lnTo>
                  <a:lnTo>
                    <a:pt x="46" y="785"/>
                  </a:lnTo>
                  <a:lnTo>
                    <a:pt x="41" y="774"/>
                  </a:lnTo>
                  <a:lnTo>
                    <a:pt x="41" y="719"/>
                  </a:lnTo>
                  <a:lnTo>
                    <a:pt x="5" y="719"/>
                  </a:lnTo>
                  <a:lnTo>
                    <a:pt x="0" y="710"/>
                  </a:lnTo>
                  <a:lnTo>
                    <a:pt x="0" y="463"/>
                  </a:lnTo>
                  <a:lnTo>
                    <a:pt x="5" y="452"/>
                  </a:lnTo>
                  <a:lnTo>
                    <a:pt x="41" y="452"/>
                  </a:lnTo>
                  <a:lnTo>
                    <a:pt x="41" y="397"/>
                  </a:lnTo>
                  <a:lnTo>
                    <a:pt x="46" y="388"/>
                  </a:lnTo>
                  <a:lnTo>
                    <a:pt x="80" y="388"/>
                  </a:lnTo>
                  <a:lnTo>
                    <a:pt x="80" y="330"/>
                  </a:lnTo>
                  <a:lnTo>
                    <a:pt x="86" y="320"/>
                  </a:lnTo>
                  <a:lnTo>
                    <a:pt x="157" y="320"/>
                  </a:lnTo>
                  <a:lnTo>
                    <a:pt x="157" y="264"/>
                  </a:lnTo>
                  <a:lnTo>
                    <a:pt x="162" y="256"/>
                  </a:lnTo>
                  <a:lnTo>
                    <a:pt x="238" y="256"/>
                  </a:lnTo>
                  <a:lnTo>
                    <a:pt x="238" y="132"/>
                  </a:lnTo>
                  <a:lnTo>
                    <a:pt x="203" y="132"/>
                  </a:lnTo>
                  <a:lnTo>
                    <a:pt x="198" y="124"/>
                  </a:lnTo>
                  <a:lnTo>
                    <a:pt x="198" y="66"/>
                  </a:lnTo>
                  <a:lnTo>
                    <a:pt x="122" y="66"/>
                  </a:lnTo>
                  <a:lnTo>
                    <a:pt x="122" y="188"/>
                  </a:lnTo>
                  <a:lnTo>
                    <a:pt x="117" y="198"/>
                  </a:lnTo>
                  <a:lnTo>
                    <a:pt x="46" y="198"/>
                  </a:lnTo>
                  <a:lnTo>
                    <a:pt x="41" y="188"/>
                  </a:lnTo>
                  <a:lnTo>
                    <a:pt x="41" y="66"/>
                  </a:lnTo>
                  <a:lnTo>
                    <a:pt x="46" y="55"/>
                  </a:lnTo>
                  <a:lnTo>
                    <a:pt x="80" y="55"/>
                  </a:lnTo>
                  <a:lnTo>
                    <a:pt x="80" y="1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2" name="Freeform 52"/>
            <p:cNvSpPr>
              <a:spLocks noChangeArrowheads="1"/>
            </p:cNvSpPr>
            <p:nvPr/>
          </p:nvSpPr>
          <p:spPr bwMode="auto">
            <a:xfrm>
              <a:off x="4821" y="3203"/>
              <a:ext cx="38" cy="252"/>
            </a:xfrm>
            <a:custGeom>
              <a:avLst/>
              <a:gdLst>
                <a:gd name="T0" fmla="*/ 0 w 173"/>
                <a:gd name="T1" fmla="*/ 0 h 1117"/>
                <a:gd name="T2" fmla="*/ 6 w 173"/>
                <a:gd name="T3" fmla="*/ 0 h 1117"/>
                <a:gd name="T4" fmla="*/ 6 w 173"/>
                <a:gd name="T5" fmla="*/ 0 h 1117"/>
                <a:gd name="T6" fmla="*/ 6 w 173"/>
                <a:gd name="T7" fmla="*/ 53 h 1117"/>
                <a:gd name="T8" fmla="*/ 8 w 173"/>
                <a:gd name="T9" fmla="*/ 53 h 1117"/>
                <a:gd name="T10" fmla="*/ 8 w 173"/>
                <a:gd name="T11" fmla="*/ 53 h 1117"/>
                <a:gd name="T12" fmla="*/ 8 w 173"/>
                <a:gd name="T13" fmla="*/ 56 h 1117"/>
                <a:gd name="T14" fmla="*/ 8 w 173"/>
                <a:gd name="T15" fmla="*/ 57 h 1117"/>
                <a:gd name="T16" fmla="*/ 0 w 173"/>
                <a:gd name="T17" fmla="*/ 57 h 1117"/>
                <a:gd name="T18" fmla="*/ 0 w 173"/>
                <a:gd name="T19" fmla="*/ 56 h 1117"/>
                <a:gd name="T20" fmla="*/ 0 w 173"/>
                <a:gd name="T21" fmla="*/ 53 h 1117"/>
                <a:gd name="T22" fmla="*/ 0 w 173"/>
                <a:gd name="T23" fmla="*/ 53 h 1117"/>
                <a:gd name="T24" fmla="*/ 2 w 173"/>
                <a:gd name="T25" fmla="*/ 53 h 1117"/>
                <a:gd name="T26" fmla="*/ 2 w 173"/>
                <a:gd name="T27" fmla="*/ 4 h 1117"/>
                <a:gd name="T28" fmla="*/ 0 w 173"/>
                <a:gd name="T29" fmla="*/ 4 h 1117"/>
                <a:gd name="T30" fmla="*/ 0 w 173"/>
                <a:gd name="T31" fmla="*/ 3 h 1117"/>
                <a:gd name="T32" fmla="*/ 0 w 173"/>
                <a:gd name="T33" fmla="*/ 0 h 1117"/>
                <a:gd name="T34" fmla="*/ 0 w 173"/>
                <a:gd name="T35" fmla="*/ 0 h 11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3" h="1117">
                  <a:moveTo>
                    <a:pt x="6" y="0"/>
                  </a:moveTo>
                  <a:lnTo>
                    <a:pt x="123" y="0"/>
                  </a:lnTo>
                  <a:lnTo>
                    <a:pt x="129" y="9"/>
                  </a:lnTo>
                  <a:lnTo>
                    <a:pt x="129" y="1041"/>
                  </a:lnTo>
                  <a:lnTo>
                    <a:pt x="166" y="1041"/>
                  </a:lnTo>
                  <a:lnTo>
                    <a:pt x="172" y="1050"/>
                  </a:lnTo>
                  <a:lnTo>
                    <a:pt x="172" y="1105"/>
                  </a:lnTo>
                  <a:lnTo>
                    <a:pt x="166" y="1116"/>
                  </a:lnTo>
                  <a:lnTo>
                    <a:pt x="6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6" y="1041"/>
                  </a:lnTo>
                  <a:lnTo>
                    <a:pt x="43" y="1041"/>
                  </a:lnTo>
                  <a:lnTo>
                    <a:pt x="43" y="75"/>
                  </a:lnTo>
                  <a:lnTo>
                    <a:pt x="6" y="75"/>
                  </a:lnTo>
                  <a:lnTo>
                    <a:pt x="0" y="64"/>
                  </a:lnTo>
                  <a:lnTo>
                    <a:pt x="0" y="9"/>
                  </a:lnTo>
                  <a:lnTo>
                    <a:pt x="6" y="0"/>
                  </a:lnTo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Freeform 53"/>
            <p:cNvSpPr>
              <a:spLocks noChangeArrowheads="1"/>
            </p:cNvSpPr>
            <p:nvPr/>
          </p:nvSpPr>
          <p:spPr bwMode="auto">
            <a:xfrm>
              <a:off x="4885" y="3203"/>
              <a:ext cx="38" cy="252"/>
            </a:xfrm>
            <a:custGeom>
              <a:avLst/>
              <a:gdLst>
                <a:gd name="T0" fmla="*/ 0 w 174"/>
                <a:gd name="T1" fmla="*/ 17 h 1117"/>
                <a:gd name="T2" fmla="*/ 6 w 174"/>
                <a:gd name="T3" fmla="*/ 17 h 1117"/>
                <a:gd name="T4" fmla="*/ 6 w 174"/>
                <a:gd name="T5" fmla="*/ 17 h 1117"/>
                <a:gd name="T6" fmla="*/ 6 w 174"/>
                <a:gd name="T7" fmla="*/ 53 h 1117"/>
                <a:gd name="T8" fmla="*/ 8 w 174"/>
                <a:gd name="T9" fmla="*/ 53 h 1117"/>
                <a:gd name="T10" fmla="*/ 8 w 174"/>
                <a:gd name="T11" fmla="*/ 53 h 1117"/>
                <a:gd name="T12" fmla="*/ 8 w 174"/>
                <a:gd name="T13" fmla="*/ 56 h 1117"/>
                <a:gd name="T14" fmla="*/ 8 w 174"/>
                <a:gd name="T15" fmla="*/ 57 h 1117"/>
                <a:gd name="T16" fmla="*/ 0 w 174"/>
                <a:gd name="T17" fmla="*/ 57 h 1117"/>
                <a:gd name="T18" fmla="*/ 0 w 174"/>
                <a:gd name="T19" fmla="*/ 56 h 1117"/>
                <a:gd name="T20" fmla="*/ 0 w 174"/>
                <a:gd name="T21" fmla="*/ 53 h 1117"/>
                <a:gd name="T22" fmla="*/ 0 w 174"/>
                <a:gd name="T23" fmla="*/ 53 h 1117"/>
                <a:gd name="T24" fmla="*/ 2 w 174"/>
                <a:gd name="T25" fmla="*/ 53 h 1117"/>
                <a:gd name="T26" fmla="*/ 2 w 174"/>
                <a:gd name="T27" fmla="*/ 20 h 1117"/>
                <a:gd name="T28" fmla="*/ 0 w 174"/>
                <a:gd name="T29" fmla="*/ 20 h 1117"/>
                <a:gd name="T30" fmla="*/ 0 w 174"/>
                <a:gd name="T31" fmla="*/ 20 h 1117"/>
                <a:gd name="T32" fmla="*/ 0 w 174"/>
                <a:gd name="T33" fmla="*/ 17 h 1117"/>
                <a:gd name="T34" fmla="*/ 0 w 174"/>
                <a:gd name="T35" fmla="*/ 17 h 1117"/>
                <a:gd name="T36" fmla="*/ 2 w 174"/>
                <a:gd name="T37" fmla="*/ 0 h 1117"/>
                <a:gd name="T38" fmla="*/ 6 w 174"/>
                <a:gd name="T39" fmla="*/ 0 h 1117"/>
                <a:gd name="T40" fmla="*/ 6 w 174"/>
                <a:gd name="T41" fmla="*/ 0 h 1117"/>
                <a:gd name="T42" fmla="*/ 6 w 174"/>
                <a:gd name="T43" fmla="*/ 7 h 1117"/>
                <a:gd name="T44" fmla="*/ 6 w 174"/>
                <a:gd name="T45" fmla="*/ 7 h 1117"/>
                <a:gd name="T46" fmla="*/ 2 w 174"/>
                <a:gd name="T47" fmla="*/ 7 h 1117"/>
                <a:gd name="T48" fmla="*/ 2 w 174"/>
                <a:gd name="T49" fmla="*/ 7 h 1117"/>
                <a:gd name="T50" fmla="*/ 2 w 174"/>
                <a:gd name="T51" fmla="*/ 0 h 1117"/>
                <a:gd name="T52" fmla="*/ 2 w 174"/>
                <a:gd name="T53" fmla="*/ 0 h 11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4" h="1117">
                  <a:moveTo>
                    <a:pt x="7" y="331"/>
                  </a:moveTo>
                  <a:lnTo>
                    <a:pt x="123" y="331"/>
                  </a:lnTo>
                  <a:lnTo>
                    <a:pt x="128" y="341"/>
                  </a:lnTo>
                  <a:lnTo>
                    <a:pt x="128" y="1041"/>
                  </a:lnTo>
                  <a:lnTo>
                    <a:pt x="165" y="1041"/>
                  </a:lnTo>
                  <a:lnTo>
                    <a:pt x="173" y="1050"/>
                  </a:lnTo>
                  <a:lnTo>
                    <a:pt x="173" y="1105"/>
                  </a:lnTo>
                  <a:lnTo>
                    <a:pt x="165" y="1116"/>
                  </a:lnTo>
                  <a:lnTo>
                    <a:pt x="7" y="1116"/>
                  </a:lnTo>
                  <a:lnTo>
                    <a:pt x="0" y="1105"/>
                  </a:lnTo>
                  <a:lnTo>
                    <a:pt x="0" y="1050"/>
                  </a:lnTo>
                  <a:lnTo>
                    <a:pt x="7" y="1041"/>
                  </a:lnTo>
                  <a:lnTo>
                    <a:pt x="43" y="1041"/>
                  </a:lnTo>
                  <a:lnTo>
                    <a:pt x="43" y="397"/>
                  </a:lnTo>
                  <a:lnTo>
                    <a:pt x="7" y="397"/>
                  </a:lnTo>
                  <a:lnTo>
                    <a:pt x="0" y="386"/>
                  </a:lnTo>
                  <a:lnTo>
                    <a:pt x="0" y="341"/>
                  </a:lnTo>
                  <a:lnTo>
                    <a:pt x="7" y="331"/>
                  </a:lnTo>
                  <a:close/>
                  <a:moveTo>
                    <a:pt x="49" y="0"/>
                  </a:moveTo>
                  <a:lnTo>
                    <a:pt x="123" y="0"/>
                  </a:lnTo>
                  <a:lnTo>
                    <a:pt x="128" y="9"/>
                  </a:lnTo>
                  <a:lnTo>
                    <a:pt x="128" y="132"/>
                  </a:lnTo>
                  <a:lnTo>
                    <a:pt x="123" y="141"/>
                  </a:lnTo>
                  <a:lnTo>
                    <a:pt x="49" y="141"/>
                  </a:lnTo>
                  <a:lnTo>
                    <a:pt x="43" y="132"/>
                  </a:lnTo>
                  <a:lnTo>
                    <a:pt x="43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Freeform 54"/>
            <p:cNvSpPr>
              <a:spLocks noChangeArrowheads="1"/>
            </p:cNvSpPr>
            <p:nvPr/>
          </p:nvSpPr>
          <p:spPr bwMode="auto">
            <a:xfrm>
              <a:off x="4949" y="3203"/>
              <a:ext cx="91" cy="252"/>
            </a:xfrm>
            <a:custGeom>
              <a:avLst/>
              <a:gdLst>
                <a:gd name="T0" fmla="*/ 8 w 404"/>
                <a:gd name="T1" fmla="*/ 20 h 1117"/>
                <a:gd name="T2" fmla="*/ 12 w 404"/>
                <a:gd name="T3" fmla="*/ 20 h 1117"/>
                <a:gd name="T4" fmla="*/ 12 w 404"/>
                <a:gd name="T5" fmla="*/ 23 h 1117"/>
                <a:gd name="T6" fmla="*/ 12 w 404"/>
                <a:gd name="T7" fmla="*/ 23 h 1117"/>
                <a:gd name="T8" fmla="*/ 14 w 404"/>
                <a:gd name="T9" fmla="*/ 23 h 1117"/>
                <a:gd name="T10" fmla="*/ 14 w 404"/>
                <a:gd name="T11" fmla="*/ 50 h 1117"/>
                <a:gd name="T12" fmla="*/ 12 w 404"/>
                <a:gd name="T13" fmla="*/ 50 h 1117"/>
                <a:gd name="T14" fmla="*/ 12 w 404"/>
                <a:gd name="T15" fmla="*/ 50 h 1117"/>
                <a:gd name="T16" fmla="*/ 12 w 404"/>
                <a:gd name="T17" fmla="*/ 53 h 1117"/>
                <a:gd name="T18" fmla="*/ 8 w 404"/>
                <a:gd name="T19" fmla="*/ 53 h 1117"/>
                <a:gd name="T20" fmla="*/ 8 w 404"/>
                <a:gd name="T21" fmla="*/ 50 h 1117"/>
                <a:gd name="T22" fmla="*/ 8 w 404"/>
                <a:gd name="T23" fmla="*/ 50 h 1117"/>
                <a:gd name="T24" fmla="*/ 6 w 404"/>
                <a:gd name="T25" fmla="*/ 50 h 1117"/>
                <a:gd name="T26" fmla="*/ 6 w 404"/>
                <a:gd name="T27" fmla="*/ 47 h 1117"/>
                <a:gd name="T28" fmla="*/ 6 w 404"/>
                <a:gd name="T29" fmla="*/ 46 h 1117"/>
                <a:gd name="T30" fmla="*/ 4 w 404"/>
                <a:gd name="T31" fmla="*/ 46 h 1117"/>
                <a:gd name="T32" fmla="*/ 4 w 404"/>
                <a:gd name="T33" fmla="*/ 27 h 1117"/>
                <a:gd name="T34" fmla="*/ 6 w 404"/>
                <a:gd name="T35" fmla="*/ 27 h 1117"/>
                <a:gd name="T36" fmla="*/ 6 w 404"/>
                <a:gd name="T37" fmla="*/ 26 h 1117"/>
                <a:gd name="T38" fmla="*/ 6 w 404"/>
                <a:gd name="T39" fmla="*/ 23 h 1117"/>
                <a:gd name="T40" fmla="*/ 8 w 404"/>
                <a:gd name="T41" fmla="*/ 23 h 1117"/>
                <a:gd name="T42" fmla="*/ 8 w 404"/>
                <a:gd name="T43" fmla="*/ 23 h 1117"/>
                <a:gd name="T44" fmla="*/ 8 w 404"/>
                <a:gd name="T45" fmla="*/ 20 h 1117"/>
                <a:gd name="T46" fmla="*/ 12 w 404"/>
                <a:gd name="T47" fmla="*/ 0 h 1117"/>
                <a:gd name="T48" fmla="*/ 18 w 404"/>
                <a:gd name="T49" fmla="*/ 0 h 1117"/>
                <a:gd name="T50" fmla="*/ 18 w 404"/>
                <a:gd name="T51" fmla="*/ 0 h 1117"/>
                <a:gd name="T52" fmla="*/ 18 w 404"/>
                <a:gd name="T53" fmla="*/ 53 h 1117"/>
                <a:gd name="T54" fmla="*/ 20 w 404"/>
                <a:gd name="T55" fmla="*/ 53 h 1117"/>
                <a:gd name="T56" fmla="*/ 20 w 404"/>
                <a:gd name="T57" fmla="*/ 53 h 1117"/>
                <a:gd name="T58" fmla="*/ 20 w 404"/>
                <a:gd name="T59" fmla="*/ 56 h 1117"/>
                <a:gd name="T60" fmla="*/ 20 w 404"/>
                <a:gd name="T61" fmla="*/ 57 h 1117"/>
                <a:gd name="T62" fmla="*/ 16 w 404"/>
                <a:gd name="T63" fmla="*/ 57 h 1117"/>
                <a:gd name="T64" fmla="*/ 16 w 404"/>
                <a:gd name="T65" fmla="*/ 56 h 1117"/>
                <a:gd name="T66" fmla="*/ 16 w 404"/>
                <a:gd name="T67" fmla="*/ 53 h 1117"/>
                <a:gd name="T68" fmla="*/ 14 w 404"/>
                <a:gd name="T69" fmla="*/ 53 h 1117"/>
                <a:gd name="T70" fmla="*/ 14 w 404"/>
                <a:gd name="T71" fmla="*/ 56 h 1117"/>
                <a:gd name="T72" fmla="*/ 14 w 404"/>
                <a:gd name="T73" fmla="*/ 57 h 1117"/>
                <a:gd name="T74" fmla="*/ 6 w 404"/>
                <a:gd name="T75" fmla="*/ 57 h 1117"/>
                <a:gd name="T76" fmla="*/ 6 w 404"/>
                <a:gd name="T77" fmla="*/ 56 h 1117"/>
                <a:gd name="T78" fmla="*/ 6 w 404"/>
                <a:gd name="T79" fmla="*/ 53 h 1117"/>
                <a:gd name="T80" fmla="*/ 2 w 404"/>
                <a:gd name="T81" fmla="*/ 53 h 1117"/>
                <a:gd name="T82" fmla="*/ 2 w 404"/>
                <a:gd name="T83" fmla="*/ 53 h 1117"/>
                <a:gd name="T84" fmla="*/ 2 w 404"/>
                <a:gd name="T85" fmla="*/ 47 h 1117"/>
                <a:gd name="T86" fmla="*/ 0 w 404"/>
                <a:gd name="T87" fmla="*/ 47 h 1117"/>
                <a:gd name="T88" fmla="*/ 0 w 404"/>
                <a:gd name="T89" fmla="*/ 46 h 1117"/>
                <a:gd name="T90" fmla="*/ 0 w 404"/>
                <a:gd name="T91" fmla="*/ 27 h 1117"/>
                <a:gd name="T92" fmla="*/ 0 w 404"/>
                <a:gd name="T93" fmla="*/ 26 h 1117"/>
                <a:gd name="T94" fmla="*/ 2 w 404"/>
                <a:gd name="T95" fmla="*/ 26 h 1117"/>
                <a:gd name="T96" fmla="*/ 2 w 404"/>
                <a:gd name="T97" fmla="*/ 20 h 1117"/>
                <a:gd name="T98" fmla="*/ 2 w 404"/>
                <a:gd name="T99" fmla="*/ 20 h 1117"/>
                <a:gd name="T100" fmla="*/ 6 w 404"/>
                <a:gd name="T101" fmla="*/ 20 h 1117"/>
                <a:gd name="T102" fmla="*/ 6 w 404"/>
                <a:gd name="T103" fmla="*/ 17 h 1117"/>
                <a:gd name="T104" fmla="*/ 6 w 404"/>
                <a:gd name="T105" fmla="*/ 17 h 1117"/>
                <a:gd name="T106" fmla="*/ 12 w 404"/>
                <a:gd name="T107" fmla="*/ 17 h 1117"/>
                <a:gd name="T108" fmla="*/ 12 w 404"/>
                <a:gd name="T109" fmla="*/ 17 h 1117"/>
                <a:gd name="T110" fmla="*/ 12 w 404"/>
                <a:gd name="T111" fmla="*/ 20 h 1117"/>
                <a:gd name="T112" fmla="*/ 14 w 404"/>
                <a:gd name="T113" fmla="*/ 20 h 1117"/>
                <a:gd name="T114" fmla="*/ 14 w 404"/>
                <a:gd name="T115" fmla="*/ 4 h 1117"/>
                <a:gd name="T116" fmla="*/ 12 w 404"/>
                <a:gd name="T117" fmla="*/ 4 h 1117"/>
                <a:gd name="T118" fmla="*/ 12 w 404"/>
                <a:gd name="T119" fmla="*/ 3 h 1117"/>
                <a:gd name="T120" fmla="*/ 12 w 404"/>
                <a:gd name="T121" fmla="*/ 0 h 1117"/>
                <a:gd name="T122" fmla="*/ 12 w 404"/>
                <a:gd name="T123" fmla="*/ 0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04" h="1117">
                  <a:moveTo>
                    <a:pt x="162" y="397"/>
                  </a:moveTo>
                  <a:lnTo>
                    <a:pt x="237" y="397"/>
                  </a:lnTo>
                  <a:lnTo>
                    <a:pt x="237" y="455"/>
                  </a:lnTo>
                  <a:lnTo>
                    <a:pt x="241" y="463"/>
                  </a:lnTo>
                  <a:lnTo>
                    <a:pt x="276" y="463"/>
                  </a:lnTo>
                  <a:lnTo>
                    <a:pt x="276" y="973"/>
                  </a:lnTo>
                  <a:lnTo>
                    <a:pt x="241" y="973"/>
                  </a:lnTo>
                  <a:lnTo>
                    <a:pt x="237" y="984"/>
                  </a:lnTo>
                  <a:lnTo>
                    <a:pt x="237" y="1041"/>
                  </a:lnTo>
                  <a:lnTo>
                    <a:pt x="162" y="1041"/>
                  </a:lnTo>
                  <a:lnTo>
                    <a:pt x="162" y="984"/>
                  </a:lnTo>
                  <a:lnTo>
                    <a:pt x="156" y="973"/>
                  </a:lnTo>
                  <a:lnTo>
                    <a:pt x="122" y="973"/>
                  </a:lnTo>
                  <a:lnTo>
                    <a:pt x="122" y="918"/>
                  </a:lnTo>
                  <a:lnTo>
                    <a:pt x="116" y="909"/>
                  </a:lnTo>
                  <a:lnTo>
                    <a:pt x="86" y="909"/>
                  </a:lnTo>
                  <a:lnTo>
                    <a:pt x="86" y="529"/>
                  </a:lnTo>
                  <a:lnTo>
                    <a:pt x="116" y="529"/>
                  </a:lnTo>
                  <a:lnTo>
                    <a:pt x="122" y="519"/>
                  </a:lnTo>
                  <a:lnTo>
                    <a:pt x="122" y="463"/>
                  </a:lnTo>
                  <a:lnTo>
                    <a:pt x="156" y="463"/>
                  </a:lnTo>
                  <a:lnTo>
                    <a:pt x="162" y="455"/>
                  </a:lnTo>
                  <a:lnTo>
                    <a:pt x="162" y="397"/>
                  </a:lnTo>
                  <a:close/>
                  <a:moveTo>
                    <a:pt x="241" y="0"/>
                  </a:moveTo>
                  <a:lnTo>
                    <a:pt x="357" y="0"/>
                  </a:lnTo>
                  <a:lnTo>
                    <a:pt x="362" y="9"/>
                  </a:lnTo>
                  <a:lnTo>
                    <a:pt x="362" y="1041"/>
                  </a:lnTo>
                  <a:lnTo>
                    <a:pt x="398" y="1041"/>
                  </a:lnTo>
                  <a:lnTo>
                    <a:pt x="403" y="1050"/>
                  </a:lnTo>
                  <a:lnTo>
                    <a:pt x="403" y="1105"/>
                  </a:lnTo>
                  <a:lnTo>
                    <a:pt x="398" y="1116"/>
                  </a:lnTo>
                  <a:lnTo>
                    <a:pt x="322" y="1116"/>
                  </a:lnTo>
                  <a:lnTo>
                    <a:pt x="317" y="1105"/>
                  </a:lnTo>
                  <a:lnTo>
                    <a:pt x="317" y="1050"/>
                  </a:lnTo>
                  <a:lnTo>
                    <a:pt x="281" y="1050"/>
                  </a:lnTo>
                  <a:lnTo>
                    <a:pt x="281" y="1105"/>
                  </a:lnTo>
                  <a:lnTo>
                    <a:pt x="276" y="1116"/>
                  </a:lnTo>
                  <a:lnTo>
                    <a:pt x="122" y="1116"/>
                  </a:lnTo>
                  <a:lnTo>
                    <a:pt x="116" y="1105"/>
                  </a:lnTo>
                  <a:lnTo>
                    <a:pt x="116" y="1050"/>
                  </a:lnTo>
                  <a:lnTo>
                    <a:pt x="46" y="1050"/>
                  </a:lnTo>
                  <a:lnTo>
                    <a:pt x="41" y="1041"/>
                  </a:lnTo>
                  <a:lnTo>
                    <a:pt x="41" y="918"/>
                  </a:lnTo>
                  <a:lnTo>
                    <a:pt x="5" y="918"/>
                  </a:lnTo>
                  <a:lnTo>
                    <a:pt x="0" y="909"/>
                  </a:lnTo>
                  <a:lnTo>
                    <a:pt x="0" y="529"/>
                  </a:lnTo>
                  <a:lnTo>
                    <a:pt x="5" y="519"/>
                  </a:lnTo>
                  <a:lnTo>
                    <a:pt x="41" y="519"/>
                  </a:lnTo>
                  <a:lnTo>
                    <a:pt x="41" y="397"/>
                  </a:lnTo>
                  <a:lnTo>
                    <a:pt x="46" y="386"/>
                  </a:lnTo>
                  <a:lnTo>
                    <a:pt x="116" y="386"/>
                  </a:lnTo>
                  <a:lnTo>
                    <a:pt x="116" y="341"/>
                  </a:lnTo>
                  <a:lnTo>
                    <a:pt x="122" y="331"/>
                  </a:lnTo>
                  <a:lnTo>
                    <a:pt x="237" y="331"/>
                  </a:lnTo>
                  <a:lnTo>
                    <a:pt x="241" y="341"/>
                  </a:lnTo>
                  <a:lnTo>
                    <a:pt x="241" y="386"/>
                  </a:lnTo>
                  <a:lnTo>
                    <a:pt x="276" y="386"/>
                  </a:lnTo>
                  <a:lnTo>
                    <a:pt x="276" y="75"/>
                  </a:lnTo>
                  <a:lnTo>
                    <a:pt x="241" y="75"/>
                  </a:lnTo>
                  <a:lnTo>
                    <a:pt x="237" y="64"/>
                  </a:lnTo>
                  <a:lnTo>
                    <a:pt x="237" y="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BOUNDARY VALUE ANALYSIS (BVA)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BVA offers several methods to design test cases. Following are the few methods used:</a:t>
            </a:r>
          </a:p>
          <a:p>
            <a:r>
              <a:rPr lang="en-US" altLang="en-US" b="1" smtClean="0"/>
              <a:t>1.</a:t>
            </a:r>
            <a:r>
              <a:rPr lang="en-US" altLang="en-US" smtClean="0"/>
              <a:t> BOUNDARY VALUE CHECKING (BVC)</a:t>
            </a:r>
          </a:p>
          <a:p>
            <a:r>
              <a:rPr lang="en-US" altLang="en-US" b="1" smtClean="0"/>
              <a:t>2. </a:t>
            </a:r>
            <a:r>
              <a:rPr lang="en-US" altLang="en-US" smtClean="0"/>
              <a:t>ROBUSTNESS TESTING METHOD</a:t>
            </a:r>
            <a:endParaRPr lang="en-US" altLang="en-US" b="1" smtClean="0"/>
          </a:p>
          <a:p>
            <a:r>
              <a:rPr lang="en-US" altLang="en-US" b="1" smtClean="0"/>
              <a:t>3. </a:t>
            </a:r>
            <a:r>
              <a:rPr lang="en-US" altLang="en-US" smtClean="0"/>
              <a:t>WORST-CASE TESTING METHOD</a:t>
            </a:r>
          </a:p>
          <a:p>
            <a:r>
              <a:rPr lang="en-US" altLang="en-US" b="1" smtClean="0"/>
              <a:t>4. </a:t>
            </a:r>
            <a:r>
              <a:rPr lang="en-US" altLang="en-US" smtClean="0"/>
              <a:t>ROBUST WORST-CASE TESTING METHOD</a:t>
            </a:r>
          </a:p>
          <a:p>
            <a:endParaRPr lang="en-US" altLang="en-US" b="1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EEBEEC-BCDB-4FF8-AC53-F6DBD998CB0A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BOUNDARY VALUE CHECKING (BVC)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method, the test cases are designed by holding one variable at its extreme value and other variables at their nominal values in the input domain.</a:t>
            </a:r>
          </a:p>
          <a:p>
            <a:endParaRPr lang="en-US" altLang="en-US" smtClean="0"/>
          </a:p>
          <a:p>
            <a:r>
              <a:rPr lang="en-US" altLang="en-US" smtClean="0"/>
              <a:t>The variable at its extreme value can be selected at: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141753-2449-47DA-A245-08B8583C724C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BOUNDARY VALUE CHECKING (BVC)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(a) Minimum value (Min)</a:t>
            </a:r>
          </a:p>
          <a:p>
            <a:r>
              <a:rPr lang="en-US" altLang="en-US" smtClean="0"/>
              <a:t> (b) Value just above the minimum value (Min+ )</a:t>
            </a:r>
          </a:p>
          <a:p>
            <a:r>
              <a:rPr lang="en-US" altLang="en-US" smtClean="0"/>
              <a:t>(c) Maximum value (Max) </a:t>
            </a:r>
          </a:p>
          <a:p>
            <a:r>
              <a:rPr lang="en-US" altLang="en-US" smtClean="0"/>
              <a:t>(d) Value just below the maximum value (Max−)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A61D42-34BE-4943-B640-630198FB2D3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BOUNDARY VALUE CHECKING (BVC)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Let us take the example of two variables, A and B. </a:t>
            </a:r>
          </a:p>
          <a:p>
            <a:r>
              <a:rPr lang="en-US" altLang="en-US" sz="2400" dirty="0" smtClean="0"/>
              <a:t>If we consider all the above combinations with nominal values, then following test cases </a:t>
            </a:r>
          </a:p>
          <a:p>
            <a:pPr marL="82296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(see Fig. 1) can be designed: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1. </a:t>
            </a:r>
            <a:r>
              <a:rPr lang="en-US" altLang="en-US" sz="2400" dirty="0" err="1" smtClean="0"/>
              <a:t>Anom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Bmin</a:t>
            </a:r>
            <a:r>
              <a:rPr lang="en-US" altLang="en-US" sz="2400" dirty="0" smtClean="0"/>
              <a:t>              2. </a:t>
            </a:r>
            <a:r>
              <a:rPr lang="en-US" altLang="en-US" sz="2400" dirty="0" err="1" smtClean="0"/>
              <a:t>Anom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Bmin</a:t>
            </a:r>
            <a:r>
              <a:rPr lang="en-US" altLang="en-US" sz="2400" dirty="0" smtClean="0"/>
              <a:t>+ </a:t>
            </a:r>
          </a:p>
          <a:p>
            <a:r>
              <a:rPr lang="en-US" altLang="en-US" sz="2400" dirty="0" smtClean="0"/>
              <a:t>3. </a:t>
            </a:r>
            <a:r>
              <a:rPr lang="en-US" altLang="en-US" sz="2400" dirty="0" err="1" smtClean="0"/>
              <a:t>Anom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Bmax</a:t>
            </a:r>
            <a:r>
              <a:rPr lang="en-US" altLang="en-US" sz="2400" dirty="0" smtClean="0"/>
              <a:t>             4. </a:t>
            </a:r>
            <a:r>
              <a:rPr lang="en-US" altLang="en-US" sz="2400" dirty="0" err="1" smtClean="0"/>
              <a:t>Anom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Bmax</a:t>
            </a:r>
            <a:r>
              <a:rPr lang="en-US" altLang="en-US" sz="2400" dirty="0" smtClean="0"/>
              <a:t>– </a:t>
            </a:r>
          </a:p>
          <a:p>
            <a:r>
              <a:rPr lang="en-US" altLang="en-US" sz="2400" dirty="0" smtClean="0"/>
              <a:t>5. Amin, </a:t>
            </a:r>
            <a:r>
              <a:rPr lang="en-US" altLang="en-US" sz="2400" dirty="0" err="1" smtClean="0"/>
              <a:t>Bnom</a:t>
            </a:r>
            <a:r>
              <a:rPr lang="en-US" altLang="en-US" sz="2400" dirty="0" smtClean="0"/>
              <a:t>              6. Amin+, </a:t>
            </a:r>
            <a:r>
              <a:rPr lang="en-US" altLang="en-US" sz="2400" dirty="0" err="1" smtClean="0"/>
              <a:t>Bnom</a:t>
            </a:r>
            <a:endParaRPr lang="en-US" altLang="en-US" sz="2400" dirty="0" smtClean="0"/>
          </a:p>
          <a:p>
            <a:r>
              <a:rPr lang="sv-SE" altLang="en-US" sz="2400" dirty="0"/>
              <a:t>7. Amax, Bnom 	</a:t>
            </a:r>
            <a:r>
              <a:rPr lang="sv-SE" altLang="en-US" sz="2400" dirty="0" smtClean="0"/>
              <a:t>         8</a:t>
            </a:r>
            <a:r>
              <a:rPr lang="sv-SE" altLang="en-US" sz="2400" dirty="0"/>
              <a:t>. Amax–, Bnom </a:t>
            </a:r>
            <a:endParaRPr lang="sv-SE" altLang="en-US" sz="2400" dirty="0" smtClean="0"/>
          </a:p>
          <a:p>
            <a:r>
              <a:rPr lang="sv-SE" altLang="en-US" sz="2400" dirty="0" smtClean="0"/>
              <a:t>9</a:t>
            </a:r>
            <a:r>
              <a:rPr lang="sv-SE" altLang="en-US" sz="2400" dirty="0"/>
              <a:t>. Anom, Bnom</a:t>
            </a:r>
          </a:p>
          <a:p>
            <a:endParaRPr lang="en-US" altLang="en-US" sz="2400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A31B31-4F20-4FEB-B7DE-D82D540E3CDD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B7F824-1D38-484A-9FAC-2D644DD5ED35}"/>
</file>

<file path=customXml/itemProps2.xml><?xml version="1.0" encoding="utf-8"?>
<ds:datastoreItem xmlns:ds="http://schemas.openxmlformats.org/officeDocument/2006/customXml" ds:itemID="{12848E77-F654-4249-AF61-6A561EF22C65}"/>
</file>

<file path=customXml/itemProps3.xml><?xml version="1.0" encoding="utf-8"?>
<ds:datastoreItem xmlns:ds="http://schemas.openxmlformats.org/officeDocument/2006/customXml" ds:itemID="{14B5C6CC-F384-451A-9DDF-1153C4179F96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1577</Words>
  <Application>Microsoft Office PowerPoint</Application>
  <PresentationFormat>On-screen Show (4:3)</PresentationFormat>
  <Paragraphs>403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 Black-box testing techniques      </vt:lpstr>
      <vt:lpstr> </vt:lpstr>
      <vt:lpstr>Boundary Value Analysis</vt:lpstr>
      <vt:lpstr>Boundary Value Analysis</vt:lpstr>
      <vt:lpstr>Example</vt:lpstr>
      <vt:lpstr>BOUNDARY VALUE ANALYSIS (BVA)</vt:lpstr>
      <vt:lpstr>BOUNDARY VALUE CHECKING (BVC)</vt:lpstr>
      <vt:lpstr>BOUNDARY VALUE CHECKING (BVC)</vt:lpstr>
      <vt:lpstr>BOUNDARY VALUE CHECKING (BVC)</vt:lpstr>
      <vt:lpstr>BOUNDARY VALUE CHECKING (BVC)</vt:lpstr>
      <vt:lpstr>BOUNDARY VALUE CHECKING (BVC)</vt:lpstr>
      <vt:lpstr>ROBUSTNESS TESTING METHOD</vt:lpstr>
      <vt:lpstr>ROBUSTNESS TESTING METHOD</vt:lpstr>
      <vt:lpstr>ROBUSTNESS TESTING METHOD</vt:lpstr>
      <vt:lpstr>WORST-CASE TESTING METHOD</vt:lpstr>
      <vt:lpstr>WORST-CASE TESTING METHOD</vt:lpstr>
      <vt:lpstr>WORST-CASE TESTING METHOD</vt:lpstr>
      <vt:lpstr>ROBUST WORST-CASE TESTING METHOD</vt:lpstr>
      <vt:lpstr>ROBUST WORST-CASE TESTING METHOD</vt:lpstr>
      <vt:lpstr>Slide 20</vt:lpstr>
      <vt:lpstr>Example </vt:lpstr>
      <vt:lpstr>  Test cases using BVC</vt:lpstr>
      <vt:lpstr>Slide 23</vt:lpstr>
      <vt:lpstr>Slide 24</vt:lpstr>
      <vt:lpstr>Test cases using robust testing</vt:lpstr>
      <vt:lpstr>Slide 26</vt:lpstr>
      <vt:lpstr>Slide 27</vt:lpstr>
      <vt:lpstr>Test cases using worst-case testing </vt:lpstr>
      <vt:lpstr>Example </vt:lpstr>
      <vt:lpstr>Test cases using BVC</vt:lpstr>
      <vt:lpstr>Using these values, test cases can be designed as shown below: </vt:lpstr>
      <vt:lpstr>Test cases using robust testing </vt:lpstr>
      <vt:lpstr>Using these values, test cases can be designed as shown below: </vt:lpstr>
      <vt:lpstr>Test cases using worst-case testing </vt:lpstr>
      <vt:lpstr>There may be more than one variable at extreme values in this case. Therefore, test cases can be designed as shown below :  </vt:lpstr>
      <vt:lpstr>Summary</vt:lpstr>
      <vt:lpstr>Slide 37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rajib</dc:creator>
  <cp:lastModifiedBy>Dr. D.P. Mohapatra</cp:lastModifiedBy>
  <cp:revision>78</cp:revision>
  <cp:lastPrinted>2001-10-09T04:34:25Z</cp:lastPrinted>
  <dcterms:created xsi:type="dcterms:W3CDTF">1999-04-24T15:00:33Z</dcterms:created>
  <dcterms:modified xsi:type="dcterms:W3CDTF">2020-12-22T17:48:11Z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