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53"/>
  </p:notesMasterIdLst>
  <p:sldIdLst>
    <p:sldId id="256" r:id="rId2"/>
    <p:sldId id="257" r:id="rId3"/>
    <p:sldId id="369" r:id="rId4"/>
    <p:sldId id="258" r:id="rId5"/>
    <p:sldId id="370" r:id="rId6"/>
    <p:sldId id="259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260" r:id="rId29"/>
    <p:sldId id="261" r:id="rId30"/>
    <p:sldId id="282" r:id="rId31"/>
    <p:sldId id="277" r:id="rId32"/>
    <p:sldId id="278" r:id="rId33"/>
    <p:sldId id="279" r:id="rId34"/>
    <p:sldId id="280" r:id="rId35"/>
    <p:sldId id="281" r:id="rId36"/>
    <p:sldId id="298" r:id="rId37"/>
    <p:sldId id="262" r:id="rId38"/>
    <p:sldId id="371" r:id="rId39"/>
    <p:sldId id="293" r:id="rId40"/>
    <p:sldId id="294" r:id="rId41"/>
    <p:sldId id="295" r:id="rId42"/>
    <p:sldId id="264" r:id="rId43"/>
    <p:sldId id="276" r:id="rId44"/>
    <p:sldId id="292" r:id="rId45"/>
    <p:sldId id="296" r:id="rId46"/>
    <p:sldId id="297" r:id="rId47"/>
    <p:sldId id="299" r:id="rId48"/>
    <p:sldId id="300" r:id="rId49"/>
    <p:sldId id="302" r:id="rId50"/>
    <p:sldId id="303" r:id="rId51"/>
    <p:sldId id="31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0" d="100"/>
          <a:sy n="60" d="100"/>
        </p:scale>
        <p:origin x="-158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7279B-CB93-44C5-B44B-2CC4ADB9BD71}" type="datetimeFigureOut">
              <a:rPr lang="en-IN" smtClean="0"/>
              <a:pPr/>
              <a:t>01-01-2021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7422D-BF24-4023-9130-6B3F89350A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521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EDF8E-962D-473B-8DC2-31560A5B0FC6}" type="slidenum">
              <a:rPr lang="en-US"/>
              <a:pPr/>
              <a:t>7</a:t>
            </a:fld>
            <a:endParaRPr lang="en-US"/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F6A88-CF63-44D0-BD4E-3ADC9F31E751}" type="slidenum">
              <a:rPr lang="en-US"/>
              <a:pPr/>
              <a:t>16</a:t>
            </a:fld>
            <a:endParaRPr lang="en-US"/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3157C-701D-4F3D-A87E-EBBC99B263D3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568E0-A0FE-4B61-BCE6-13EF24DEC023}" type="slidenum">
              <a:rPr lang="en-US"/>
              <a:pPr/>
              <a:t>18</a:t>
            </a:fld>
            <a:endParaRPr lang="en-US"/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B49ED-58DC-4F75-B290-022F4E46F6DF}" type="slidenum">
              <a:rPr lang="en-US"/>
              <a:pPr/>
              <a:t>19</a:t>
            </a:fld>
            <a:endParaRPr lang="en-US"/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47911-35E9-4FDE-BCAB-71442744FAC6}" type="slidenum">
              <a:rPr lang="en-US"/>
              <a:pPr/>
              <a:t>20</a:t>
            </a:fld>
            <a:endParaRPr lang="en-US"/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CE973-809F-4CDB-8269-5872F2F25762}" type="slidenum">
              <a:rPr lang="en-US"/>
              <a:pPr/>
              <a:t>21</a:t>
            </a:fld>
            <a:endParaRPr lang="en-US"/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9850D-0122-40C2-B20C-20AB85BEE776}" type="slidenum">
              <a:rPr lang="en-US"/>
              <a:pPr/>
              <a:t>22</a:t>
            </a:fld>
            <a:endParaRPr lang="en-US"/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7A502-DE93-4860-A2F4-1902A6F2B6B3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C65CF-8DF1-4842-8539-B4052AD7F51C}" type="slidenum">
              <a:rPr lang="en-US"/>
              <a:pPr/>
              <a:t>24</a:t>
            </a:fld>
            <a:endParaRPr lang="en-US"/>
          </a:p>
        </p:txBody>
      </p:sp>
      <p:sp>
        <p:nvSpPr>
          <p:cNvPr id="1300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3005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36BF0-7FFF-4DF7-91FB-066DF7AA3C9D}" type="slidenum">
              <a:rPr lang="en-US"/>
              <a:pPr/>
              <a:t>25</a:t>
            </a:fld>
            <a:endParaRPr lang="en-US"/>
          </a:p>
        </p:txBody>
      </p:sp>
      <p:sp>
        <p:nvSpPr>
          <p:cNvPr id="131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EFF61-DDD4-4E9C-883B-CA2B85B93C34}" type="slidenum">
              <a:rPr lang="en-US"/>
              <a:pPr/>
              <a:t>8</a:t>
            </a:fld>
            <a:endParaRPr lang="en-US"/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9E4F1C-1C96-4A50-9218-C1732F4EF0A5}" type="slidenum">
              <a:rPr lang="en-US"/>
              <a:pPr/>
              <a:t>26</a:t>
            </a:fld>
            <a:endParaRPr lang="en-US"/>
          </a:p>
        </p:txBody>
      </p:sp>
      <p:sp>
        <p:nvSpPr>
          <p:cNvPr id="132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8429B-F015-45E7-997A-2A3ACEFEA178}" type="slidenum">
              <a:rPr lang="en-US"/>
              <a:pPr/>
              <a:t>27</a:t>
            </a:fld>
            <a:endParaRPr lang="en-US"/>
          </a:p>
        </p:txBody>
      </p:sp>
      <p:sp>
        <p:nvSpPr>
          <p:cNvPr id="133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999069-D632-4AEC-9C77-020265028FA2}" type="slidenum">
              <a:rPr lang="en-US"/>
              <a:pPr/>
              <a:t>9</a:t>
            </a:fld>
            <a:endParaRPr lang="en-US"/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07AD4-98D0-4CD1-912B-CC8201716B9F}" type="slidenum">
              <a:rPr lang="en-US"/>
              <a:pPr/>
              <a:t>10</a:t>
            </a:fld>
            <a:endParaRPr lang="en-US"/>
          </a:p>
        </p:txBody>
      </p:sp>
      <p:sp>
        <p:nvSpPr>
          <p:cNvPr id="115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6ED914-A990-41CE-AE11-4E663903CC3B}" type="slidenum">
              <a:rPr lang="en-US"/>
              <a:pPr/>
              <a:t>11</a:t>
            </a:fld>
            <a:endParaRPr lang="en-US"/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1674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FEDF2-9145-47B2-BB3F-CF7F3C4B3D58}" type="slidenum">
              <a:rPr lang="en-US"/>
              <a:pPr/>
              <a:t>12</a:t>
            </a:fld>
            <a:endParaRPr lang="en-US"/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BD9ED-F674-4B26-BBA0-12486BE54D05}" type="slidenum">
              <a:rPr lang="en-US"/>
              <a:pPr/>
              <a:t>13</a:t>
            </a:fld>
            <a:endParaRPr lang="en-US"/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7A249-AFB6-49D8-8C6C-DA62944138BF}" type="slidenum">
              <a:rPr lang="en-US"/>
              <a:pPr/>
              <a:t>14</a:t>
            </a:fld>
            <a:endParaRPr lang="en-US"/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A6D17-C84A-4708-BF45-A342CAE91BF3}" type="slidenum">
              <a:rPr lang="en-US"/>
              <a:pPr/>
              <a:t>15</a:t>
            </a:fld>
            <a:endParaRPr lang="en-US"/>
          </a:p>
        </p:txBody>
      </p:sp>
      <p:sp>
        <p:nvSpPr>
          <p:cNvPr id="120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solidFill>
            <a:srgbClr val="FFFFFF"/>
          </a:solidFill>
          <a:ln/>
        </p:spPr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193-0ADB-42F9-A2A8-2CAA39ECA89E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3833-18BE-41FE-A98E-421C4E8097AF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0DE-330C-410B-A7BC-14638FE55153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C8B7-0448-4E79-9E46-5A9CA6A76F5F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2FC7-DBA7-4DDF-892A-03788D91026D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16E-134B-4A23-946A-13B90276FFF9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0768-0D61-4800-B44E-F8E431B111F2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7745-4456-4983-9B70-D23F57DD3166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17A2-B41B-4F2D-AFC1-8A9ABC90697D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E1C4-0701-4A79-A9C6-AAAC441B5220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F5D4-C1BF-4AD4-AB3D-E0A305F205EB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DEC6EB-9F55-4A5C-B6C1-B29AB8883ADE}" type="datetime1">
              <a:rPr lang="en-IN" smtClean="0"/>
              <a:pPr/>
              <a:t>01-01-2021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D5C3CB-31B7-4B76-BB0C-1E903127DF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456"/>
            <a:ext cx="7772400" cy="1835710"/>
          </a:xfrm>
        </p:spPr>
        <p:txBody>
          <a:bodyPr/>
          <a:lstStyle/>
          <a:p>
            <a:pPr algn="ctr"/>
            <a:r>
              <a:rPr lang="en-IN" dirty="0" smtClean="0"/>
              <a:t>Cause-Effect Graphing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14" y="3374265"/>
            <a:ext cx="5826719" cy="2803778"/>
          </a:xfrm>
        </p:spPr>
        <p:txBody>
          <a:bodyPr>
            <a:noAutofit/>
          </a:bodyPr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</a:rPr>
              <a:t>Dr.</a:t>
            </a:r>
            <a:r>
              <a:rPr lang="en-IN" sz="2400" dirty="0" smtClean="0">
                <a:solidFill>
                  <a:schemeClr val="tx1"/>
                </a:solidFill>
              </a:rPr>
              <a:t>  </a:t>
            </a:r>
            <a:r>
              <a:rPr lang="en-IN" sz="2400" dirty="0" err="1" smtClean="0">
                <a:solidFill>
                  <a:schemeClr val="tx1"/>
                </a:solidFill>
              </a:rPr>
              <a:t>Durga</a:t>
            </a:r>
            <a:r>
              <a:rPr lang="en-IN" sz="2400" dirty="0" smtClean="0">
                <a:solidFill>
                  <a:schemeClr val="tx1"/>
                </a:solidFill>
              </a:rPr>
              <a:t> Prasad </a:t>
            </a:r>
            <a:r>
              <a:rPr lang="en-IN" sz="2400" dirty="0" err="1" smtClean="0">
                <a:solidFill>
                  <a:schemeClr val="tx1"/>
                </a:solidFill>
              </a:rPr>
              <a:t>Mohapatra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Department of CSE</a:t>
            </a:r>
            <a:endParaRPr lang="en-IN" sz="2400" dirty="0" smtClean="0">
              <a:solidFill>
                <a:schemeClr val="tx1"/>
              </a:solidFill>
            </a:endParaRP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NIT Rourkela</a:t>
            </a:r>
          </a:p>
        </p:txBody>
      </p:sp>
    </p:spTree>
    <p:extLst>
      <p:ext uri="{BB962C8B-B14F-4D97-AF65-F5344CB8AC3E}">
        <p14:creationId xmlns:p14="http://schemas.microsoft.com/office/powerpoint/2010/main" xmlns="" val="33307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03" y="314325"/>
            <a:ext cx="7769225" cy="1406525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dirty="0" smtClean="0"/>
              <a:t>Steps to create cause-effect graph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>
            <a:normAutofit/>
          </a:bodyPr>
          <a:lstStyle/>
          <a:p>
            <a:pPr>
              <a:spcBef>
                <a:spcPts val="788"/>
              </a:spcBef>
            </a:pPr>
            <a:r>
              <a:rPr lang="en-GB" sz="3600" smtClean="0"/>
              <a:t>Study the functional requirements.</a:t>
            </a:r>
          </a:p>
          <a:p>
            <a:pPr>
              <a:spcBef>
                <a:spcPts val="788"/>
              </a:spcBef>
            </a:pPr>
            <a:r>
              <a:rPr lang="en-GB" sz="3600" smtClean="0"/>
              <a:t>Mark and number all causes and effects.</a:t>
            </a:r>
          </a:p>
          <a:p>
            <a:pPr>
              <a:spcBef>
                <a:spcPts val="788"/>
              </a:spcBef>
            </a:pPr>
            <a:r>
              <a:rPr lang="en-GB" sz="3600" smtClean="0"/>
              <a:t>Numbered causes and effects:</a:t>
            </a:r>
          </a:p>
          <a:p>
            <a:pPr lvl="1">
              <a:spcBef>
                <a:spcPts val="713"/>
              </a:spcBef>
            </a:pPr>
            <a:r>
              <a:rPr lang="en-GB" sz="3200" smtClean="0"/>
              <a:t>become nodes of the graph.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5CDAD4-9AF0-45FF-8EA0-CC3425FB9C6A}" type="slidenum">
              <a:rPr lang="en-US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03" y="314325"/>
            <a:ext cx="7769225" cy="1406525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dirty="0" smtClean="0"/>
              <a:t>Steps to create cause-effect graph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>
            <a:normAutofit/>
          </a:bodyPr>
          <a:lstStyle/>
          <a:p>
            <a:pPr>
              <a:lnSpc>
                <a:spcPct val="90000"/>
              </a:lnSpc>
              <a:spcBef>
                <a:spcPts val="225"/>
              </a:spcBef>
            </a:pPr>
            <a:r>
              <a:rPr lang="en-GB" sz="4000" smtClean="0"/>
              <a:t>Draw causes on the  LHS</a:t>
            </a:r>
          </a:p>
          <a:p>
            <a:pPr>
              <a:lnSpc>
                <a:spcPct val="90000"/>
              </a:lnSpc>
              <a:spcBef>
                <a:spcPts val="225"/>
              </a:spcBef>
            </a:pPr>
            <a:r>
              <a:rPr lang="en-GB" sz="4000" smtClean="0"/>
              <a:t>Draw effects on the RHS</a:t>
            </a:r>
          </a:p>
          <a:p>
            <a:pPr>
              <a:lnSpc>
                <a:spcPct val="90000"/>
              </a:lnSpc>
              <a:spcBef>
                <a:spcPts val="225"/>
              </a:spcBef>
            </a:pPr>
            <a:r>
              <a:rPr lang="en-GB" sz="4000" smtClean="0"/>
              <a:t>Draw logical relationship between causes and effects </a:t>
            </a:r>
          </a:p>
          <a:p>
            <a:pPr lvl="1">
              <a:lnSpc>
                <a:spcPct val="90000"/>
              </a:lnSpc>
              <a:spcBef>
                <a:spcPts val="163"/>
              </a:spcBef>
            </a:pPr>
            <a:r>
              <a:rPr lang="en-GB" sz="3600" smtClean="0"/>
              <a:t>as edges in the graph.</a:t>
            </a:r>
          </a:p>
          <a:p>
            <a:pPr>
              <a:lnSpc>
                <a:spcPct val="90000"/>
              </a:lnSpc>
              <a:spcBef>
                <a:spcPts val="225"/>
              </a:spcBef>
            </a:pPr>
            <a:r>
              <a:rPr lang="en-GB" sz="4000" smtClean="0"/>
              <a:t>Extra nodes can be added </a:t>
            </a:r>
          </a:p>
          <a:p>
            <a:pPr lvl="1">
              <a:lnSpc>
                <a:spcPct val="90000"/>
              </a:lnSpc>
              <a:spcBef>
                <a:spcPts val="163"/>
              </a:spcBef>
            </a:pPr>
            <a:r>
              <a:rPr lang="en-GB" sz="3600" smtClean="0"/>
              <a:t>to simplify the graph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C2FE09-106F-4F63-B269-4F70F009D356}" type="slidenum">
              <a:rPr lang="en-US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1088987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Drawing Cause-Effect Graphs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3FEC84-EC63-4376-ADA5-F5E7CB94AA4D}" type="slidenum">
              <a:rPr lang="en-US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27652" name="Oval 2"/>
          <p:cNvSpPr>
            <a:spLocks noChangeArrowheads="1"/>
          </p:cNvSpPr>
          <p:nvPr/>
        </p:nvSpPr>
        <p:spPr bwMode="auto">
          <a:xfrm>
            <a:off x="1905000" y="16764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4038600" y="16764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B</a:t>
            </a: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2590800" y="1981200"/>
            <a:ext cx="1447800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286000" y="2362200"/>
            <a:ext cx="3044825" cy="576263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825"/>
              </a:spcBef>
              <a:tabLst>
                <a:tab pos="815975" algn="l"/>
                <a:tab pos="1633538" algn="l"/>
                <a:tab pos="2449513" algn="l"/>
                <a:tab pos="2735263" algn="l"/>
                <a:tab pos="2895600" algn="l"/>
              </a:tabLst>
            </a:pPr>
            <a:r>
              <a:rPr lang="en-GB" sz="3200" b="1"/>
              <a:t>If A then B</a:t>
            </a:r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1981200" y="3382963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4114800" y="37338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 smtClean="0">
                <a:solidFill>
                  <a:srgbClr val="800000"/>
                </a:solidFill>
              </a:rPr>
              <a:t>C</a:t>
            </a:r>
            <a:endParaRPr lang="en-GB" sz="3200" b="1" dirty="0">
              <a:solidFill>
                <a:srgbClr val="800000"/>
              </a:solidFill>
            </a:endParaRPr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2667000" y="3687763"/>
            <a:ext cx="1447800" cy="350837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1752600" y="4906963"/>
            <a:ext cx="3959225" cy="576262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825"/>
              </a:spcBef>
              <a:tabLst>
                <a:tab pos="815975" algn="l"/>
                <a:tab pos="1633538" algn="l"/>
                <a:tab pos="2449513" algn="l"/>
                <a:tab pos="3265488" algn="l"/>
                <a:tab pos="3419475" algn="l"/>
                <a:tab pos="3455988" algn="l"/>
                <a:tab pos="3619500" algn="l"/>
              </a:tabLst>
            </a:pPr>
            <a:r>
              <a:rPr lang="en-GB" sz="3200" b="1"/>
              <a:t>If (A and B)then C</a:t>
            </a:r>
          </a:p>
        </p:txBody>
      </p:sp>
      <p:sp>
        <p:nvSpPr>
          <p:cNvPr id="27660" name="Oval 10"/>
          <p:cNvSpPr>
            <a:spLocks noChangeArrowheads="1"/>
          </p:cNvSpPr>
          <p:nvPr/>
        </p:nvSpPr>
        <p:spPr bwMode="auto">
          <a:xfrm>
            <a:off x="1981200" y="41910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 smtClean="0">
                <a:solidFill>
                  <a:srgbClr val="800000"/>
                </a:solidFill>
              </a:rPr>
              <a:t>B</a:t>
            </a:r>
            <a:endParaRPr lang="en-GB" sz="3200" b="1" dirty="0">
              <a:solidFill>
                <a:srgbClr val="800000"/>
              </a:solidFill>
            </a:endParaRPr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2667000" y="4114800"/>
            <a:ext cx="1447800" cy="3810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 flipV="1">
            <a:off x="2819400" y="38862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 flipH="1" flipV="1">
            <a:off x="2895600" y="38862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>
          <a:xfrm>
            <a:off x="1114745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Drawing Cause-Effect Graphs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34B00-3053-488B-A3D1-D849F1C0F2FC}" type="slidenum">
              <a:rPr lang="en-US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28676" name="Oval 2"/>
          <p:cNvSpPr>
            <a:spLocks noChangeArrowheads="1"/>
          </p:cNvSpPr>
          <p:nvPr/>
        </p:nvSpPr>
        <p:spPr bwMode="auto">
          <a:xfrm>
            <a:off x="1981200" y="16764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28677" name="Oval 3"/>
          <p:cNvSpPr>
            <a:spLocks noChangeArrowheads="1"/>
          </p:cNvSpPr>
          <p:nvPr/>
        </p:nvSpPr>
        <p:spPr bwMode="auto">
          <a:xfrm>
            <a:off x="4114800" y="2027238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 smtClean="0">
                <a:solidFill>
                  <a:srgbClr val="800000"/>
                </a:solidFill>
              </a:rPr>
              <a:t>C</a:t>
            </a:r>
            <a:endParaRPr lang="en-GB" sz="3200" b="1" dirty="0">
              <a:solidFill>
                <a:srgbClr val="800000"/>
              </a:solidFill>
            </a:endParaRPr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2667000" y="1981200"/>
            <a:ext cx="1447800" cy="350838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1752600" y="3200400"/>
            <a:ext cx="3959225" cy="576263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825"/>
              </a:spcBef>
              <a:tabLst>
                <a:tab pos="815975" algn="l"/>
                <a:tab pos="1633538" algn="l"/>
                <a:tab pos="2449513" algn="l"/>
                <a:tab pos="3265488" algn="l"/>
                <a:tab pos="3419475" algn="l"/>
                <a:tab pos="3455988" algn="l"/>
                <a:tab pos="3619500" algn="l"/>
              </a:tabLst>
            </a:pPr>
            <a:r>
              <a:rPr lang="en-GB" sz="3200" b="1"/>
              <a:t>If (A or B)then C</a:t>
            </a:r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1981200" y="2484438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 smtClean="0">
                <a:solidFill>
                  <a:srgbClr val="800000"/>
                </a:solidFill>
              </a:rPr>
              <a:t>B</a:t>
            </a:r>
            <a:endParaRPr lang="en-GB" sz="3200" b="1" dirty="0">
              <a:solidFill>
                <a:srgbClr val="800000"/>
              </a:solidFill>
            </a:endParaRPr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 flipV="1">
            <a:off x="2667000" y="2408238"/>
            <a:ext cx="1447800" cy="3810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 flipH="1" flipV="1">
            <a:off x="2819400" y="2209800"/>
            <a:ext cx="76200" cy="3048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 flipV="1">
            <a:off x="2895600" y="2239963"/>
            <a:ext cx="152400" cy="274637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Oval 10"/>
          <p:cNvSpPr>
            <a:spLocks noChangeArrowheads="1"/>
          </p:cNvSpPr>
          <p:nvPr/>
        </p:nvSpPr>
        <p:spPr bwMode="auto">
          <a:xfrm>
            <a:off x="2133600" y="3840163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28685" name="Oval 11"/>
          <p:cNvSpPr>
            <a:spLocks noChangeArrowheads="1"/>
          </p:cNvSpPr>
          <p:nvPr/>
        </p:nvSpPr>
        <p:spPr bwMode="auto">
          <a:xfrm>
            <a:off x="4267200" y="41910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 smtClean="0">
                <a:solidFill>
                  <a:srgbClr val="800000"/>
                </a:solidFill>
              </a:rPr>
              <a:t>C</a:t>
            </a:r>
            <a:endParaRPr lang="en-GB" sz="3200" b="1" dirty="0">
              <a:solidFill>
                <a:srgbClr val="800000"/>
              </a:solidFill>
            </a:endParaRPr>
          </a:p>
        </p:txBody>
      </p:sp>
      <p:sp>
        <p:nvSpPr>
          <p:cNvPr id="28686" name="Line 12"/>
          <p:cNvSpPr>
            <a:spLocks noChangeShapeType="1"/>
          </p:cNvSpPr>
          <p:nvPr/>
        </p:nvSpPr>
        <p:spPr bwMode="auto">
          <a:xfrm>
            <a:off x="2819400" y="4144963"/>
            <a:ext cx="1447800" cy="350837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1905000" y="5364163"/>
            <a:ext cx="4416425" cy="576262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825"/>
              </a:spcBef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</a:pPr>
            <a:r>
              <a:rPr lang="en-GB" sz="3200" b="1"/>
              <a:t>If (not(A and B))then C</a:t>
            </a:r>
          </a:p>
        </p:txBody>
      </p:sp>
      <p:sp>
        <p:nvSpPr>
          <p:cNvPr id="28688" name="Oval 14"/>
          <p:cNvSpPr>
            <a:spLocks noChangeArrowheads="1"/>
          </p:cNvSpPr>
          <p:nvPr/>
        </p:nvSpPr>
        <p:spPr bwMode="auto">
          <a:xfrm>
            <a:off x="2133600" y="46482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 smtClean="0">
                <a:solidFill>
                  <a:srgbClr val="800000"/>
                </a:solidFill>
              </a:rPr>
              <a:t>B</a:t>
            </a:r>
            <a:endParaRPr lang="en-GB" sz="3200" b="1" dirty="0">
              <a:solidFill>
                <a:srgbClr val="800000"/>
              </a:solidFill>
            </a:endParaRPr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 flipV="1">
            <a:off x="2819400" y="4572000"/>
            <a:ext cx="1447800" cy="3810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V="1">
            <a:off x="2971800" y="44196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 flipV="1">
            <a:off x="3048000" y="44196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Freeform 18"/>
          <p:cNvSpPr>
            <a:spLocks noChangeArrowheads="1"/>
          </p:cNvSpPr>
          <p:nvPr/>
        </p:nvSpPr>
        <p:spPr bwMode="auto">
          <a:xfrm>
            <a:off x="2895600" y="4495800"/>
            <a:ext cx="301625" cy="73025"/>
          </a:xfrm>
          <a:custGeom>
            <a:avLst/>
            <a:gdLst>
              <a:gd name="T0" fmla="*/ 0 w 844"/>
              <a:gd name="T1" fmla="*/ 208 h 209"/>
              <a:gd name="T2" fmla="*/ 211 w 844"/>
              <a:gd name="T3" fmla="*/ 0 h 209"/>
              <a:gd name="T4" fmla="*/ 421 w 844"/>
              <a:gd name="T5" fmla="*/ 208 h 209"/>
              <a:gd name="T6" fmla="*/ 843 w 844"/>
              <a:gd name="T7" fmla="*/ 0 h 209"/>
              <a:gd name="T8" fmla="*/ 0 60000 65536"/>
              <a:gd name="T9" fmla="*/ 0 60000 65536"/>
              <a:gd name="T10" fmla="*/ 0 60000 65536"/>
              <a:gd name="T11" fmla="*/ 0 60000 65536"/>
              <a:gd name="T12" fmla="*/ 0 w 844"/>
              <a:gd name="T13" fmla="*/ 0 h 209"/>
              <a:gd name="T14" fmla="*/ 844 w 844"/>
              <a:gd name="T15" fmla="*/ 209 h 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" h="209">
                <a:moveTo>
                  <a:pt x="0" y="208"/>
                </a:moveTo>
                <a:cubicBezTo>
                  <a:pt x="70" y="104"/>
                  <a:pt x="140" y="0"/>
                  <a:pt x="211" y="0"/>
                </a:cubicBezTo>
                <a:cubicBezTo>
                  <a:pt x="281" y="0"/>
                  <a:pt x="316" y="208"/>
                  <a:pt x="421" y="208"/>
                </a:cubicBezTo>
                <a:cubicBezTo>
                  <a:pt x="527" y="208"/>
                  <a:pt x="685" y="104"/>
                  <a:pt x="843" y="0"/>
                </a:cubicBezTo>
              </a:path>
            </a:pathLst>
          </a:custGeom>
          <a:noFill/>
          <a:ln w="28440">
            <a:solidFill>
              <a:srgbClr val="33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1153382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Drawing Cause-Effect Graphs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CBE8C-2A38-4FFB-9967-879C7CC2FD4D}" type="slidenum">
              <a:rPr lang="en-US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29700" name="Oval 2"/>
          <p:cNvSpPr>
            <a:spLocks noChangeArrowheads="1"/>
          </p:cNvSpPr>
          <p:nvPr/>
        </p:nvSpPr>
        <p:spPr bwMode="auto">
          <a:xfrm>
            <a:off x="1981200" y="16764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29701" name="Oval 3"/>
          <p:cNvSpPr>
            <a:spLocks noChangeArrowheads="1"/>
          </p:cNvSpPr>
          <p:nvPr/>
        </p:nvSpPr>
        <p:spPr bwMode="auto">
          <a:xfrm>
            <a:off x="4114800" y="2027238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 smtClean="0">
                <a:solidFill>
                  <a:srgbClr val="800000"/>
                </a:solidFill>
              </a:rPr>
              <a:t>C</a:t>
            </a:r>
            <a:endParaRPr lang="en-GB" sz="3200" b="1" dirty="0">
              <a:solidFill>
                <a:srgbClr val="800000"/>
              </a:solidFill>
            </a:endParaRPr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>
            <a:off x="2667000" y="1981200"/>
            <a:ext cx="1447800" cy="350838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1752600" y="3200400"/>
            <a:ext cx="4416425" cy="576263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825"/>
              </a:spcBef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103688" algn="l"/>
                <a:tab pos="4319588" algn="l"/>
                <a:tab pos="4343400" algn="l"/>
              </a:tabLst>
            </a:pPr>
            <a:r>
              <a:rPr lang="en-GB" sz="3200" b="1"/>
              <a:t>If (not (A or B))then C</a:t>
            </a:r>
          </a:p>
        </p:txBody>
      </p:sp>
      <p:sp>
        <p:nvSpPr>
          <p:cNvPr id="29704" name="Oval 6"/>
          <p:cNvSpPr>
            <a:spLocks noChangeArrowheads="1"/>
          </p:cNvSpPr>
          <p:nvPr/>
        </p:nvSpPr>
        <p:spPr bwMode="auto">
          <a:xfrm>
            <a:off x="1981200" y="2484438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 smtClean="0">
                <a:solidFill>
                  <a:srgbClr val="800000"/>
                </a:solidFill>
              </a:rPr>
              <a:t>B</a:t>
            </a:r>
            <a:endParaRPr lang="en-GB" sz="3200" b="1" dirty="0">
              <a:solidFill>
                <a:srgbClr val="800000"/>
              </a:solidFill>
            </a:endParaRPr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 flipV="1">
            <a:off x="2667000" y="2408238"/>
            <a:ext cx="1447800" cy="3810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H="1" flipV="1">
            <a:off x="2895600" y="22860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 flipV="1">
            <a:off x="2971800" y="2316163"/>
            <a:ext cx="76200" cy="198437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Freeform 10"/>
          <p:cNvSpPr>
            <a:spLocks noChangeArrowheads="1"/>
          </p:cNvSpPr>
          <p:nvPr/>
        </p:nvSpPr>
        <p:spPr bwMode="auto">
          <a:xfrm>
            <a:off x="2819400" y="2362200"/>
            <a:ext cx="301625" cy="73025"/>
          </a:xfrm>
          <a:custGeom>
            <a:avLst/>
            <a:gdLst>
              <a:gd name="T0" fmla="*/ 0 w 843"/>
              <a:gd name="T1" fmla="*/ 207 h 208"/>
              <a:gd name="T2" fmla="*/ 210 w 843"/>
              <a:gd name="T3" fmla="*/ 0 h 208"/>
              <a:gd name="T4" fmla="*/ 420 w 843"/>
              <a:gd name="T5" fmla="*/ 207 h 208"/>
              <a:gd name="T6" fmla="*/ 842 w 843"/>
              <a:gd name="T7" fmla="*/ 0 h 208"/>
              <a:gd name="T8" fmla="*/ 0 60000 65536"/>
              <a:gd name="T9" fmla="*/ 0 60000 65536"/>
              <a:gd name="T10" fmla="*/ 0 60000 65536"/>
              <a:gd name="T11" fmla="*/ 0 60000 65536"/>
              <a:gd name="T12" fmla="*/ 0 w 843"/>
              <a:gd name="T13" fmla="*/ 0 h 208"/>
              <a:gd name="T14" fmla="*/ 843 w 843"/>
              <a:gd name="T15" fmla="*/ 208 h 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3" h="208">
                <a:moveTo>
                  <a:pt x="0" y="207"/>
                </a:moveTo>
                <a:cubicBezTo>
                  <a:pt x="69" y="103"/>
                  <a:pt x="139" y="0"/>
                  <a:pt x="210" y="0"/>
                </a:cubicBezTo>
                <a:cubicBezTo>
                  <a:pt x="279" y="0"/>
                  <a:pt x="315" y="207"/>
                  <a:pt x="420" y="207"/>
                </a:cubicBezTo>
                <a:cubicBezTo>
                  <a:pt x="525" y="207"/>
                  <a:pt x="684" y="103"/>
                  <a:pt x="842" y="0"/>
                </a:cubicBezTo>
              </a:path>
            </a:pathLst>
          </a:custGeom>
          <a:noFill/>
          <a:ln w="28440">
            <a:solidFill>
              <a:srgbClr val="33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Oval 11"/>
          <p:cNvSpPr>
            <a:spLocks noChangeArrowheads="1"/>
          </p:cNvSpPr>
          <p:nvPr/>
        </p:nvSpPr>
        <p:spPr bwMode="auto">
          <a:xfrm>
            <a:off x="1905000" y="40386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29710" name="Oval 12"/>
          <p:cNvSpPr>
            <a:spLocks noChangeArrowheads="1"/>
          </p:cNvSpPr>
          <p:nvPr/>
        </p:nvSpPr>
        <p:spPr bwMode="auto">
          <a:xfrm>
            <a:off x="4038600" y="4038600"/>
            <a:ext cx="682625" cy="606425"/>
          </a:xfrm>
          <a:prstGeom prst="ellipse">
            <a:avLst/>
          </a:prstGeom>
          <a:solidFill>
            <a:srgbClr val="8BAE6C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B</a:t>
            </a: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2590800" y="4343400"/>
            <a:ext cx="1447800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 Box 14"/>
          <p:cNvSpPr txBox="1">
            <a:spLocks noChangeArrowheads="1"/>
          </p:cNvSpPr>
          <p:nvPr/>
        </p:nvSpPr>
        <p:spPr bwMode="auto">
          <a:xfrm>
            <a:off x="1828800" y="4724400"/>
            <a:ext cx="3349625" cy="576263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825"/>
              </a:spcBef>
              <a:tabLst>
                <a:tab pos="815975" algn="l"/>
                <a:tab pos="1633538" algn="l"/>
                <a:tab pos="2449513" algn="l"/>
                <a:tab pos="2735263" algn="l"/>
                <a:tab pos="2895600" algn="l"/>
              </a:tabLst>
            </a:pPr>
            <a:r>
              <a:rPr lang="en-GB" sz="3200" b="1"/>
              <a:t>If (not A) then B</a:t>
            </a:r>
          </a:p>
        </p:txBody>
      </p:sp>
      <p:sp>
        <p:nvSpPr>
          <p:cNvPr id="29713" name="Freeform 15"/>
          <p:cNvSpPr>
            <a:spLocks noChangeArrowheads="1"/>
          </p:cNvSpPr>
          <p:nvPr/>
        </p:nvSpPr>
        <p:spPr bwMode="auto">
          <a:xfrm>
            <a:off x="2971800" y="4191000"/>
            <a:ext cx="301625" cy="300038"/>
          </a:xfrm>
          <a:custGeom>
            <a:avLst/>
            <a:gdLst>
              <a:gd name="T0" fmla="*/ 0 w 843"/>
              <a:gd name="T1" fmla="*/ 838 h 839"/>
              <a:gd name="T2" fmla="*/ 210 w 843"/>
              <a:gd name="T3" fmla="*/ 0 h 839"/>
              <a:gd name="T4" fmla="*/ 420 w 843"/>
              <a:gd name="T5" fmla="*/ 838 h 839"/>
              <a:gd name="T6" fmla="*/ 842 w 843"/>
              <a:gd name="T7" fmla="*/ 0 h 839"/>
              <a:gd name="T8" fmla="*/ 0 60000 65536"/>
              <a:gd name="T9" fmla="*/ 0 60000 65536"/>
              <a:gd name="T10" fmla="*/ 0 60000 65536"/>
              <a:gd name="T11" fmla="*/ 0 60000 65536"/>
              <a:gd name="T12" fmla="*/ 0 w 843"/>
              <a:gd name="T13" fmla="*/ 0 h 839"/>
              <a:gd name="T14" fmla="*/ 843 w 843"/>
              <a:gd name="T15" fmla="*/ 839 h 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3" h="839">
                <a:moveTo>
                  <a:pt x="0" y="838"/>
                </a:moveTo>
                <a:cubicBezTo>
                  <a:pt x="70" y="418"/>
                  <a:pt x="140" y="0"/>
                  <a:pt x="210" y="0"/>
                </a:cubicBezTo>
                <a:cubicBezTo>
                  <a:pt x="280" y="0"/>
                  <a:pt x="316" y="838"/>
                  <a:pt x="420" y="838"/>
                </a:cubicBezTo>
                <a:cubicBezTo>
                  <a:pt x="526" y="838"/>
                  <a:pt x="684" y="418"/>
                  <a:pt x="842" y="0"/>
                </a:cubicBezTo>
              </a:path>
            </a:pathLst>
          </a:custGeom>
          <a:noFill/>
          <a:ln w="28440">
            <a:solidFill>
              <a:srgbClr val="33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>
          <a:xfrm>
            <a:off x="1127624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idx="1"/>
          </p:nvPr>
        </p:nvSpPr>
        <p:spPr>
          <a:xfrm>
            <a:off x="968375" y="1563978"/>
            <a:ext cx="8175625" cy="4306888"/>
          </a:xfrm>
        </p:spPr>
        <p:txBody>
          <a:bodyPr lIns="18000" tIns="46800" rIns="18000" bIns="46800">
            <a:normAutofit/>
          </a:bodyPr>
          <a:lstStyle/>
          <a:p>
            <a:pPr>
              <a:lnSpc>
                <a:spcPct val="68000"/>
              </a:lnSpc>
              <a:spcBef>
                <a:spcPts val="425"/>
              </a:spcBef>
            </a:pPr>
            <a:r>
              <a:rPr lang="en-GB" sz="3600" dirty="0" smtClean="0"/>
              <a:t>A water level monitoring system</a:t>
            </a:r>
          </a:p>
          <a:p>
            <a:pPr lvl="1">
              <a:lnSpc>
                <a:spcPct val="68000"/>
              </a:lnSpc>
              <a:spcBef>
                <a:spcPts val="388"/>
              </a:spcBef>
            </a:pPr>
            <a:r>
              <a:rPr lang="en-GB" sz="3200" dirty="0" smtClean="0"/>
              <a:t>used by an agency involved in flood control.</a:t>
            </a:r>
          </a:p>
          <a:p>
            <a:pPr lvl="1">
              <a:lnSpc>
                <a:spcPct val="68000"/>
              </a:lnSpc>
              <a:spcBef>
                <a:spcPts val="388"/>
              </a:spcBef>
            </a:pPr>
            <a:endParaRPr lang="en-GB" sz="3200" dirty="0" smtClean="0"/>
          </a:p>
          <a:p>
            <a:pPr lvl="1">
              <a:lnSpc>
                <a:spcPct val="68000"/>
              </a:lnSpc>
              <a:spcBef>
                <a:spcPts val="388"/>
              </a:spcBef>
            </a:pPr>
            <a:endParaRPr lang="en-GB" sz="3200" dirty="0" smtClean="0"/>
          </a:p>
          <a:p>
            <a:pPr lvl="1">
              <a:lnSpc>
                <a:spcPct val="68000"/>
              </a:lnSpc>
              <a:spcBef>
                <a:spcPts val="388"/>
              </a:spcBef>
            </a:pPr>
            <a:r>
              <a:rPr lang="en-GB" sz="3200" dirty="0" smtClean="0">
                <a:solidFill>
                  <a:srgbClr val="0000CC"/>
                </a:solidFill>
              </a:rPr>
              <a:t>Input:</a:t>
            </a:r>
            <a:r>
              <a:rPr lang="en-GB" sz="3200" dirty="0" smtClean="0"/>
              <a:t> level(</a:t>
            </a:r>
            <a:r>
              <a:rPr lang="en-GB" sz="3200" dirty="0" err="1" smtClean="0"/>
              <a:t>a,b</a:t>
            </a:r>
            <a:r>
              <a:rPr lang="en-GB" sz="3200" dirty="0" smtClean="0"/>
              <a:t>)</a:t>
            </a:r>
          </a:p>
          <a:p>
            <a:pPr lvl="2">
              <a:lnSpc>
                <a:spcPct val="68000"/>
              </a:lnSpc>
              <a:spcBef>
                <a:spcPts val="350"/>
              </a:spcBef>
            </a:pPr>
            <a:r>
              <a:rPr lang="en-GB" sz="2800" dirty="0" smtClean="0"/>
              <a:t>a is the height of water  in dam in meters</a:t>
            </a:r>
          </a:p>
          <a:p>
            <a:pPr lvl="2">
              <a:lnSpc>
                <a:spcPct val="68000"/>
              </a:lnSpc>
              <a:spcBef>
                <a:spcPts val="350"/>
              </a:spcBef>
            </a:pPr>
            <a:r>
              <a:rPr lang="en-GB" sz="2800" dirty="0" smtClean="0"/>
              <a:t>b is the rainfall in the last 24 hours in </a:t>
            </a:r>
            <a:r>
              <a:rPr lang="en-GB" sz="2800" dirty="0" err="1" smtClean="0"/>
              <a:t>cms</a:t>
            </a:r>
            <a:endParaRPr lang="en-GB" sz="2800" dirty="0" smtClean="0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85A63-93E3-479A-9290-B14903B0FEA1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"/>
          <p:cNvSpPr>
            <a:spLocks noGrp="1" noChangeArrowheads="1"/>
          </p:cNvSpPr>
          <p:nvPr>
            <p:ph type="title"/>
          </p:nvPr>
        </p:nvSpPr>
        <p:spPr>
          <a:xfrm>
            <a:off x="1050350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idx="1"/>
          </p:nvPr>
        </p:nvSpPr>
        <p:spPr>
          <a:xfrm>
            <a:off x="971644" y="1600200"/>
            <a:ext cx="8175625" cy="4168775"/>
          </a:xfrm>
        </p:spPr>
        <p:txBody>
          <a:bodyPr lIns="18000" tIns="46800" rIns="18000" bIns="46800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GB" sz="3600" dirty="0" smtClean="0"/>
              <a:t>Processing</a:t>
            </a:r>
          </a:p>
          <a:p>
            <a:pPr lvl="1">
              <a:spcBef>
                <a:spcPct val="0"/>
              </a:spcBef>
            </a:pPr>
            <a:r>
              <a:rPr lang="en-GB" sz="3200" dirty="0" smtClean="0"/>
              <a:t>The function calculates whether the level is safe, too high, or too low.</a:t>
            </a:r>
          </a:p>
          <a:p>
            <a:pPr lvl="1">
              <a:spcBef>
                <a:spcPct val="0"/>
              </a:spcBef>
            </a:pPr>
            <a:endParaRPr lang="en-GB" sz="3200" dirty="0" smtClean="0"/>
          </a:p>
          <a:p>
            <a:pPr>
              <a:spcBef>
                <a:spcPct val="0"/>
              </a:spcBef>
            </a:pPr>
            <a:r>
              <a:rPr lang="en-GB" sz="3600" dirty="0" smtClean="0"/>
              <a:t>Output</a:t>
            </a:r>
          </a:p>
          <a:p>
            <a:pPr lvl="1">
              <a:spcBef>
                <a:spcPct val="0"/>
              </a:spcBef>
            </a:pPr>
            <a:r>
              <a:rPr lang="en-GB" sz="3200" dirty="0" smtClean="0"/>
              <a:t>message on screen</a:t>
            </a:r>
          </a:p>
          <a:p>
            <a:pPr lvl="2">
              <a:spcBef>
                <a:spcPct val="0"/>
              </a:spcBef>
            </a:pPr>
            <a:r>
              <a:rPr lang="en-GB" sz="2800" dirty="0" smtClean="0"/>
              <a:t>level=safe</a:t>
            </a:r>
          </a:p>
          <a:p>
            <a:pPr lvl="2">
              <a:spcBef>
                <a:spcPct val="0"/>
              </a:spcBef>
            </a:pPr>
            <a:r>
              <a:rPr lang="en-GB" sz="2800" dirty="0" smtClean="0"/>
              <a:t>level=high</a:t>
            </a:r>
          </a:p>
          <a:p>
            <a:pPr lvl="2">
              <a:spcBef>
                <a:spcPct val="0"/>
              </a:spcBef>
            </a:pPr>
            <a:r>
              <a:rPr lang="en-GB" sz="2800" dirty="0" smtClean="0"/>
              <a:t>invalid syntax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90E46-4AB9-422E-9E8C-E1C854093A2A}" type="slidenum">
              <a:rPr lang="en-US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973076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1435608" y="1473557"/>
            <a:ext cx="7498080" cy="4800600"/>
          </a:xfrm>
        </p:spPr>
        <p:txBody>
          <a:bodyPr lIns="18000" tIns="46800" rIns="18000" bIns="46800">
            <a:normAutofit/>
          </a:bodyPr>
          <a:lstStyle/>
          <a:p>
            <a:pPr>
              <a:spcBef>
                <a:spcPts val="788"/>
              </a:spcBef>
            </a:pPr>
            <a:r>
              <a:rPr lang="en-GB" sz="3600" dirty="0" smtClean="0"/>
              <a:t>We can separate the requirements into 5 </a:t>
            </a:r>
            <a:r>
              <a:rPr lang="en-GB" sz="3600" dirty="0" smtClean="0"/>
              <a:t>causes</a:t>
            </a:r>
            <a:r>
              <a:rPr lang="en-GB" sz="3600" dirty="0" smtClean="0"/>
              <a:t>:</a:t>
            </a:r>
          </a:p>
          <a:p>
            <a:pPr marL="82296" indent="0">
              <a:spcBef>
                <a:spcPts val="788"/>
              </a:spcBef>
              <a:buNone/>
            </a:pPr>
            <a:endParaRPr lang="en-GB" sz="3600" dirty="0" smtClean="0"/>
          </a:p>
          <a:p>
            <a:pPr lvl="1">
              <a:spcBef>
                <a:spcPts val="713"/>
              </a:spcBef>
            </a:pPr>
            <a:r>
              <a:rPr lang="en-GB" sz="3200" dirty="0" smtClean="0"/>
              <a:t>first five letters of the command is “level”</a:t>
            </a:r>
          </a:p>
          <a:p>
            <a:pPr lvl="1">
              <a:spcBef>
                <a:spcPts val="713"/>
              </a:spcBef>
            </a:pPr>
            <a:r>
              <a:rPr lang="en-GB" sz="3200" dirty="0" smtClean="0"/>
              <a:t>command contains exactly two parameters </a:t>
            </a:r>
          </a:p>
          <a:p>
            <a:pPr lvl="2">
              <a:spcBef>
                <a:spcPts val="613"/>
              </a:spcBef>
            </a:pPr>
            <a:r>
              <a:rPr lang="en-GB" sz="2800" dirty="0" smtClean="0"/>
              <a:t>separated by comma and enclosed in parentheses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B42394-20CD-4D47-96B4-BCA8D039354E}" type="slidenum">
              <a:rPr lang="en-US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32773" name="Freeform 3"/>
          <p:cNvSpPr>
            <a:spLocks noChangeArrowheads="1"/>
          </p:cNvSpPr>
          <p:nvPr/>
        </p:nvSpPr>
        <p:spPr bwMode="auto">
          <a:xfrm>
            <a:off x="1199886" y="3378994"/>
            <a:ext cx="223838" cy="398462"/>
          </a:xfrm>
          <a:custGeom>
            <a:avLst/>
            <a:gdLst>
              <a:gd name="T0" fmla="*/ 313 w 627"/>
              <a:gd name="T1" fmla="*/ 0 h 1112"/>
              <a:gd name="T2" fmla="*/ 381 w 627"/>
              <a:gd name="T3" fmla="*/ 0 h 1112"/>
              <a:gd name="T4" fmla="*/ 388 w 627"/>
              <a:gd name="T5" fmla="*/ 11 h 1112"/>
              <a:gd name="T6" fmla="*/ 388 w 627"/>
              <a:gd name="T7" fmla="*/ 1036 h 1112"/>
              <a:gd name="T8" fmla="*/ 611 w 627"/>
              <a:gd name="T9" fmla="*/ 1036 h 1112"/>
              <a:gd name="T10" fmla="*/ 626 w 627"/>
              <a:gd name="T11" fmla="*/ 1048 h 1112"/>
              <a:gd name="T12" fmla="*/ 626 w 627"/>
              <a:gd name="T13" fmla="*/ 1102 h 1112"/>
              <a:gd name="T14" fmla="*/ 611 w 627"/>
              <a:gd name="T15" fmla="*/ 1111 h 1112"/>
              <a:gd name="T16" fmla="*/ 14 w 627"/>
              <a:gd name="T17" fmla="*/ 1111 h 1112"/>
              <a:gd name="T18" fmla="*/ 0 w 627"/>
              <a:gd name="T19" fmla="*/ 1102 h 1112"/>
              <a:gd name="T20" fmla="*/ 0 w 627"/>
              <a:gd name="T21" fmla="*/ 1048 h 1112"/>
              <a:gd name="T22" fmla="*/ 14 w 627"/>
              <a:gd name="T23" fmla="*/ 1036 h 1112"/>
              <a:gd name="T24" fmla="*/ 223 w 627"/>
              <a:gd name="T25" fmla="*/ 1036 h 1112"/>
              <a:gd name="T26" fmla="*/ 223 w 627"/>
              <a:gd name="T27" fmla="*/ 206 h 1112"/>
              <a:gd name="T28" fmla="*/ 89 w 627"/>
              <a:gd name="T29" fmla="*/ 206 h 1112"/>
              <a:gd name="T30" fmla="*/ 82 w 627"/>
              <a:gd name="T31" fmla="*/ 199 h 1112"/>
              <a:gd name="T32" fmla="*/ 82 w 627"/>
              <a:gd name="T33" fmla="*/ 142 h 1112"/>
              <a:gd name="T34" fmla="*/ 89 w 627"/>
              <a:gd name="T35" fmla="*/ 131 h 1112"/>
              <a:gd name="T36" fmla="*/ 223 w 627"/>
              <a:gd name="T37" fmla="*/ 131 h 1112"/>
              <a:gd name="T38" fmla="*/ 223 w 627"/>
              <a:gd name="T39" fmla="*/ 74 h 1112"/>
              <a:gd name="T40" fmla="*/ 238 w 627"/>
              <a:gd name="T41" fmla="*/ 65 h 1112"/>
              <a:gd name="T42" fmla="*/ 306 w 627"/>
              <a:gd name="T43" fmla="*/ 65 h 1112"/>
              <a:gd name="T44" fmla="*/ 306 w 627"/>
              <a:gd name="T45" fmla="*/ 11 h 1112"/>
              <a:gd name="T46" fmla="*/ 313 w 627"/>
              <a:gd name="T47" fmla="*/ 0 h 111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27"/>
              <a:gd name="T73" fmla="*/ 0 h 1112"/>
              <a:gd name="T74" fmla="*/ 627 w 627"/>
              <a:gd name="T75" fmla="*/ 1112 h 111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27" h="1112">
                <a:moveTo>
                  <a:pt x="313" y="0"/>
                </a:moveTo>
                <a:lnTo>
                  <a:pt x="381" y="0"/>
                </a:lnTo>
                <a:lnTo>
                  <a:pt x="388" y="11"/>
                </a:lnTo>
                <a:lnTo>
                  <a:pt x="388" y="1036"/>
                </a:lnTo>
                <a:lnTo>
                  <a:pt x="611" y="1036"/>
                </a:lnTo>
                <a:lnTo>
                  <a:pt x="626" y="1048"/>
                </a:lnTo>
                <a:lnTo>
                  <a:pt x="626" y="1102"/>
                </a:lnTo>
                <a:lnTo>
                  <a:pt x="611" y="1111"/>
                </a:lnTo>
                <a:lnTo>
                  <a:pt x="14" y="1111"/>
                </a:lnTo>
                <a:lnTo>
                  <a:pt x="0" y="1102"/>
                </a:lnTo>
                <a:lnTo>
                  <a:pt x="0" y="1048"/>
                </a:lnTo>
                <a:lnTo>
                  <a:pt x="14" y="1036"/>
                </a:lnTo>
                <a:lnTo>
                  <a:pt x="223" y="1036"/>
                </a:lnTo>
                <a:lnTo>
                  <a:pt x="223" y="206"/>
                </a:lnTo>
                <a:lnTo>
                  <a:pt x="89" y="206"/>
                </a:lnTo>
                <a:lnTo>
                  <a:pt x="82" y="199"/>
                </a:lnTo>
                <a:lnTo>
                  <a:pt x="82" y="142"/>
                </a:lnTo>
                <a:lnTo>
                  <a:pt x="89" y="131"/>
                </a:lnTo>
                <a:lnTo>
                  <a:pt x="223" y="131"/>
                </a:lnTo>
                <a:lnTo>
                  <a:pt x="223" y="74"/>
                </a:lnTo>
                <a:lnTo>
                  <a:pt x="238" y="65"/>
                </a:lnTo>
                <a:lnTo>
                  <a:pt x="306" y="65"/>
                </a:lnTo>
                <a:lnTo>
                  <a:pt x="306" y="11"/>
                </a:lnTo>
                <a:lnTo>
                  <a:pt x="313" y="0"/>
                </a:lnTo>
              </a:path>
            </a:pathLst>
          </a:custGeom>
          <a:solidFill>
            <a:srgbClr val="0000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Freeform 4"/>
          <p:cNvSpPr>
            <a:spLocks noChangeArrowheads="1"/>
          </p:cNvSpPr>
          <p:nvPr/>
        </p:nvSpPr>
        <p:spPr bwMode="auto">
          <a:xfrm>
            <a:off x="1199886" y="4047332"/>
            <a:ext cx="223838" cy="398462"/>
          </a:xfrm>
          <a:custGeom>
            <a:avLst/>
            <a:gdLst>
              <a:gd name="T0" fmla="*/ 368 w 627"/>
              <a:gd name="T1" fmla="*/ 0 h 1112"/>
              <a:gd name="T2" fmla="*/ 374 w 627"/>
              <a:gd name="T3" fmla="*/ 63 h 1112"/>
              <a:gd name="T4" fmla="*/ 500 w 627"/>
              <a:gd name="T5" fmla="*/ 74 h 1112"/>
              <a:gd name="T6" fmla="*/ 554 w 627"/>
              <a:gd name="T7" fmla="*/ 131 h 1112"/>
              <a:gd name="T8" fmla="*/ 566 w 627"/>
              <a:gd name="T9" fmla="*/ 453 h 1112"/>
              <a:gd name="T10" fmla="*/ 500 w 627"/>
              <a:gd name="T11" fmla="*/ 461 h 1112"/>
              <a:gd name="T12" fmla="*/ 494 w 627"/>
              <a:gd name="T13" fmla="*/ 592 h 1112"/>
              <a:gd name="T14" fmla="*/ 439 w 627"/>
              <a:gd name="T15" fmla="*/ 648 h 1112"/>
              <a:gd name="T16" fmla="*/ 374 w 627"/>
              <a:gd name="T17" fmla="*/ 658 h 1112"/>
              <a:gd name="T18" fmla="*/ 368 w 627"/>
              <a:gd name="T19" fmla="*/ 790 h 1112"/>
              <a:gd name="T20" fmla="*/ 313 w 627"/>
              <a:gd name="T21" fmla="*/ 847 h 1112"/>
              <a:gd name="T22" fmla="*/ 252 w 627"/>
              <a:gd name="T23" fmla="*/ 856 h 1112"/>
              <a:gd name="T24" fmla="*/ 240 w 627"/>
              <a:gd name="T25" fmla="*/ 914 h 1112"/>
              <a:gd name="T26" fmla="*/ 187 w 627"/>
              <a:gd name="T27" fmla="*/ 969 h 1112"/>
              <a:gd name="T28" fmla="*/ 554 w 627"/>
              <a:gd name="T29" fmla="*/ 914 h 1112"/>
              <a:gd name="T30" fmla="*/ 620 w 627"/>
              <a:gd name="T31" fmla="*/ 905 h 1112"/>
              <a:gd name="T32" fmla="*/ 626 w 627"/>
              <a:gd name="T33" fmla="*/ 1037 h 1112"/>
              <a:gd name="T34" fmla="*/ 566 w 627"/>
              <a:gd name="T35" fmla="*/ 1046 h 1112"/>
              <a:gd name="T36" fmla="*/ 554 w 627"/>
              <a:gd name="T37" fmla="*/ 1111 h 1112"/>
              <a:gd name="T38" fmla="*/ 0 w 627"/>
              <a:gd name="T39" fmla="*/ 1100 h 1112"/>
              <a:gd name="T40" fmla="*/ 5 w 627"/>
              <a:gd name="T41" fmla="*/ 969 h 1112"/>
              <a:gd name="T42" fmla="*/ 60 w 627"/>
              <a:gd name="T43" fmla="*/ 914 h 1112"/>
              <a:gd name="T44" fmla="*/ 126 w 627"/>
              <a:gd name="T45" fmla="*/ 905 h 1112"/>
              <a:gd name="T46" fmla="*/ 132 w 627"/>
              <a:gd name="T47" fmla="*/ 847 h 1112"/>
              <a:gd name="T48" fmla="*/ 181 w 627"/>
              <a:gd name="T49" fmla="*/ 790 h 1112"/>
              <a:gd name="T50" fmla="*/ 240 w 627"/>
              <a:gd name="T51" fmla="*/ 780 h 1112"/>
              <a:gd name="T52" fmla="*/ 252 w 627"/>
              <a:gd name="T53" fmla="*/ 716 h 1112"/>
              <a:gd name="T54" fmla="*/ 307 w 627"/>
              <a:gd name="T55" fmla="*/ 592 h 1112"/>
              <a:gd name="T56" fmla="*/ 368 w 627"/>
              <a:gd name="T57" fmla="*/ 584 h 1112"/>
              <a:gd name="T58" fmla="*/ 374 w 627"/>
              <a:gd name="T59" fmla="*/ 453 h 1112"/>
              <a:gd name="T60" fmla="*/ 427 w 627"/>
              <a:gd name="T61" fmla="*/ 206 h 1112"/>
              <a:gd name="T62" fmla="*/ 368 w 627"/>
              <a:gd name="T63" fmla="*/ 197 h 1112"/>
              <a:gd name="T64" fmla="*/ 132 w 627"/>
              <a:gd name="T65" fmla="*/ 140 h 1112"/>
              <a:gd name="T66" fmla="*/ 126 w 627"/>
              <a:gd name="T67" fmla="*/ 206 h 1112"/>
              <a:gd name="T68" fmla="*/ 72 w 627"/>
              <a:gd name="T69" fmla="*/ 329 h 1112"/>
              <a:gd name="T70" fmla="*/ 5 w 627"/>
              <a:gd name="T71" fmla="*/ 339 h 1112"/>
              <a:gd name="T72" fmla="*/ 0 w 627"/>
              <a:gd name="T73" fmla="*/ 206 h 1112"/>
              <a:gd name="T74" fmla="*/ 60 w 627"/>
              <a:gd name="T75" fmla="*/ 197 h 1112"/>
              <a:gd name="T76" fmla="*/ 72 w 627"/>
              <a:gd name="T77" fmla="*/ 63 h 1112"/>
              <a:gd name="T78" fmla="*/ 181 w 627"/>
              <a:gd name="T79" fmla="*/ 9 h 111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27"/>
              <a:gd name="T121" fmla="*/ 0 h 1112"/>
              <a:gd name="T122" fmla="*/ 627 w 627"/>
              <a:gd name="T123" fmla="*/ 1112 h 111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27" h="1112">
                <a:moveTo>
                  <a:pt x="187" y="0"/>
                </a:moveTo>
                <a:lnTo>
                  <a:pt x="368" y="0"/>
                </a:lnTo>
                <a:lnTo>
                  <a:pt x="374" y="9"/>
                </a:lnTo>
                <a:lnTo>
                  <a:pt x="374" y="63"/>
                </a:lnTo>
                <a:lnTo>
                  <a:pt x="494" y="63"/>
                </a:lnTo>
                <a:lnTo>
                  <a:pt x="500" y="74"/>
                </a:lnTo>
                <a:lnTo>
                  <a:pt x="500" y="131"/>
                </a:lnTo>
                <a:lnTo>
                  <a:pt x="554" y="131"/>
                </a:lnTo>
                <a:lnTo>
                  <a:pt x="566" y="140"/>
                </a:lnTo>
                <a:lnTo>
                  <a:pt x="566" y="453"/>
                </a:lnTo>
                <a:lnTo>
                  <a:pt x="554" y="461"/>
                </a:lnTo>
                <a:lnTo>
                  <a:pt x="500" y="461"/>
                </a:lnTo>
                <a:lnTo>
                  <a:pt x="500" y="584"/>
                </a:lnTo>
                <a:lnTo>
                  <a:pt x="494" y="592"/>
                </a:lnTo>
                <a:lnTo>
                  <a:pt x="439" y="592"/>
                </a:lnTo>
                <a:lnTo>
                  <a:pt x="439" y="648"/>
                </a:lnTo>
                <a:lnTo>
                  <a:pt x="427" y="658"/>
                </a:lnTo>
                <a:lnTo>
                  <a:pt x="374" y="658"/>
                </a:lnTo>
                <a:lnTo>
                  <a:pt x="374" y="780"/>
                </a:lnTo>
                <a:lnTo>
                  <a:pt x="368" y="790"/>
                </a:lnTo>
                <a:lnTo>
                  <a:pt x="313" y="790"/>
                </a:lnTo>
                <a:lnTo>
                  <a:pt x="313" y="847"/>
                </a:lnTo>
                <a:lnTo>
                  <a:pt x="307" y="856"/>
                </a:lnTo>
                <a:lnTo>
                  <a:pt x="252" y="856"/>
                </a:lnTo>
                <a:lnTo>
                  <a:pt x="252" y="905"/>
                </a:lnTo>
                <a:lnTo>
                  <a:pt x="240" y="914"/>
                </a:lnTo>
                <a:lnTo>
                  <a:pt x="187" y="914"/>
                </a:lnTo>
                <a:lnTo>
                  <a:pt x="187" y="969"/>
                </a:lnTo>
                <a:lnTo>
                  <a:pt x="554" y="969"/>
                </a:lnTo>
                <a:lnTo>
                  <a:pt x="554" y="914"/>
                </a:lnTo>
                <a:lnTo>
                  <a:pt x="566" y="905"/>
                </a:lnTo>
                <a:lnTo>
                  <a:pt x="620" y="905"/>
                </a:lnTo>
                <a:lnTo>
                  <a:pt x="626" y="914"/>
                </a:lnTo>
                <a:lnTo>
                  <a:pt x="626" y="1037"/>
                </a:lnTo>
                <a:lnTo>
                  <a:pt x="620" y="1046"/>
                </a:lnTo>
                <a:lnTo>
                  <a:pt x="566" y="1046"/>
                </a:lnTo>
                <a:lnTo>
                  <a:pt x="566" y="1100"/>
                </a:lnTo>
                <a:lnTo>
                  <a:pt x="554" y="1111"/>
                </a:lnTo>
                <a:lnTo>
                  <a:pt x="5" y="1111"/>
                </a:lnTo>
                <a:lnTo>
                  <a:pt x="0" y="1100"/>
                </a:lnTo>
                <a:lnTo>
                  <a:pt x="0" y="980"/>
                </a:lnTo>
                <a:lnTo>
                  <a:pt x="5" y="969"/>
                </a:lnTo>
                <a:lnTo>
                  <a:pt x="60" y="969"/>
                </a:lnTo>
                <a:lnTo>
                  <a:pt x="60" y="914"/>
                </a:lnTo>
                <a:lnTo>
                  <a:pt x="72" y="905"/>
                </a:lnTo>
                <a:lnTo>
                  <a:pt x="126" y="905"/>
                </a:lnTo>
                <a:lnTo>
                  <a:pt x="126" y="856"/>
                </a:lnTo>
                <a:lnTo>
                  <a:pt x="132" y="847"/>
                </a:lnTo>
                <a:lnTo>
                  <a:pt x="181" y="847"/>
                </a:lnTo>
                <a:lnTo>
                  <a:pt x="181" y="790"/>
                </a:lnTo>
                <a:lnTo>
                  <a:pt x="187" y="780"/>
                </a:lnTo>
                <a:lnTo>
                  <a:pt x="240" y="780"/>
                </a:lnTo>
                <a:lnTo>
                  <a:pt x="240" y="725"/>
                </a:lnTo>
                <a:lnTo>
                  <a:pt x="252" y="716"/>
                </a:lnTo>
                <a:lnTo>
                  <a:pt x="307" y="716"/>
                </a:lnTo>
                <a:lnTo>
                  <a:pt x="307" y="592"/>
                </a:lnTo>
                <a:lnTo>
                  <a:pt x="313" y="584"/>
                </a:lnTo>
                <a:lnTo>
                  <a:pt x="368" y="584"/>
                </a:lnTo>
                <a:lnTo>
                  <a:pt x="368" y="461"/>
                </a:lnTo>
                <a:lnTo>
                  <a:pt x="374" y="453"/>
                </a:lnTo>
                <a:lnTo>
                  <a:pt x="427" y="453"/>
                </a:lnTo>
                <a:lnTo>
                  <a:pt x="427" y="206"/>
                </a:lnTo>
                <a:lnTo>
                  <a:pt x="374" y="206"/>
                </a:lnTo>
                <a:lnTo>
                  <a:pt x="368" y="197"/>
                </a:lnTo>
                <a:lnTo>
                  <a:pt x="368" y="140"/>
                </a:lnTo>
                <a:lnTo>
                  <a:pt x="132" y="140"/>
                </a:lnTo>
                <a:lnTo>
                  <a:pt x="132" y="197"/>
                </a:lnTo>
                <a:lnTo>
                  <a:pt x="126" y="206"/>
                </a:lnTo>
                <a:lnTo>
                  <a:pt x="72" y="206"/>
                </a:lnTo>
                <a:lnTo>
                  <a:pt x="72" y="329"/>
                </a:lnTo>
                <a:lnTo>
                  <a:pt x="60" y="339"/>
                </a:lnTo>
                <a:lnTo>
                  <a:pt x="5" y="339"/>
                </a:lnTo>
                <a:lnTo>
                  <a:pt x="0" y="329"/>
                </a:lnTo>
                <a:lnTo>
                  <a:pt x="0" y="206"/>
                </a:lnTo>
                <a:lnTo>
                  <a:pt x="5" y="197"/>
                </a:lnTo>
                <a:lnTo>
                  <a:pt x="60" y="197"/>
                </a:lnTo>
                <a:lnTo>
                  <a:pt x="60" y="74"/>
                </a:lnTo>
                <a:lnTo>
                  <a:pt x="72" y="63"/>
                </a:lnTo>
                <a:lnTo>
                  <a:pt x="181" y="63"/>
                </a:lnTo>
                <a:lnTo>
                  <a:pt x="181" y="9"/>
                </a:lnTo>
                <a:lnTo>
                  <a:pt x="187" y="0"/>
                </a:lnTo>
              </a:path>
            </a:pathLst>
          </a:custGeom>
          <a:solidFill>
            <a:srgbClr val="0000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1184089" y="0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>
            <a:normAutofit fontScale="92500"/>
          </a:bodyPr>
          <a:lstStyle/>
          <a:p>
            <a:pPr>
              <a:spcBef>
                <a:spcPts val="988"/>
              </a:spcBef>
            </a:pPr>
            <a:r>
              <a:rPr lang="en-GB" dirty="0" smtClean="0"/>
              <a:t>Parameters </a:t>
            </a:r>
            <a:r>
              <a:rPr lang="en-GB" dirty="0" smtClean="0"/>
              <a:t>a </a:t>
            </a:r>
            <a:r>
              <a:rPr lang="en-GB" dirty="0" smtClean="0"/>
              <a:t>and </a:t>
            </a:r>
            <a:r>
              <a:rPr lang="en-GB" dirty="0" smtClean="0"/>
              <a:t>b </a:t>
            </a:r>
            <a:r>
              <a:rPr lang="en-GB" dirty="0" smtClean="0"/>
              <a:t>are real numbers:</a:t>
            </a:r>
          </a:p>
          <a:p>
            <a:pPr lvl="1">
              <a:spcBef>
                <a:spcPts val="713"/>
              </a:spcBef>
            </a:pPr>
            <a:r>
              <a:rPr lang="en-GB" dirty="0" smtClean="0"/>
              <a:t>such that the water level is calculated to be low </a:t>
            </a:r>
          </a:p>
          <a:p>
            <a:pPr lvl="1">
              <a:spcBef>
                <a:spcPts val="713"/>
              </a:spcBef>
            </a:pPr>
            <a:endParaRPr lang="en-GB" dirty="0" smtClean="0"/>
          </a:p>
          <a:p>
            <a:pPr lvl="1">
              <a:spcBef>
                <a:spcPts val="713"/>
              </a:spcBef>
            </a:pPr>
            <a:endParaRPr lang="en-GB" dirty="0" smtClean="0"/>
          </a:p>
          <a:p>
            <a:pPr lvl="1">
              <a:spcBef>
                <a:spcPts val="713"/>
              </a:spcBef>
            </a:pPr>
            <a:r>
              <a:rPr lang="en-GB" dirty="0" smtClean="0"/>
              <a:t>or safe.</a:t>
            </a:r>
          </a:p>
          <a:p>
            <a:pPr>
              <a:spcBef>
                <a:spcPts val="988"/>
              </a:spcBef>
            </a:pPr>
            <a:endParaRPr lang="en-GB" dirty="0" smtClean="0"/>
          </a:p>
          <a:p>
            <a:pPr>
              <a:spcBef>
                <a:spcPts val="988"/>
              </a:spcBef>
            </a:pPr>
            <a:endParaRPr lang="en-GB" dirty="0" smtClean="0"/>
          </a:p>
          <a:p>
            <a:pPr>
              <a:spcBef>
                <a:spcPts val="988"/>
              </a:spcBef>
            </a:pPr>
            <a:r>
              <a:rPr lang="en-GB" dirty="0" smtClean="0"/>
              <a:t>The parameters </a:t>
            </a:r>
            <a:r>
              <a:rPr lang="en-GB" dirty="0" smtClean="0"/>
              <a:t>a </a:t>
            </a:r>
            <a:r>
              <a:rPr lang="en-GB" dirty="0" smtClean="0"/>
              <a:t>and </a:t>
            </a:r>
            <a:r>
              <a:rPr lang="en-GB" dirty="0" smtClean="0"/>
              <a:t>b are </a:t>
            </a:r>
            <a:r>
              <a:rPr lang="en-GB" dirty="0" smtClean="0"/>
              <a:t>real numbers:</a:t>
            </a:r>
          </a:p>
          <a:p>
            <a:pPr lvl="1">
              <a:spcBef>
                <a:spcPts val="713"/>
              </a:spcBef>
            </a:pPr>
            <a:r>
              <a:rPr lang="en-GB" dirty="0" smtClean="0"/>
              <a:t>such that the water level is calculated to be high.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00AD35-3AC5-4236-A86C-98A6FBF4563F}" type="slidenum">
              <a:rPr lang="en-US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33797" name="Freeform 3"/>
          <p:cNvSpPr>
            <a:spLocks noChangeArrowheads="1"/>
          </p:cNvSpPr>
          <p:nvPr/>
        </p:nvSpPr>
        <p:spPr bwMode="auto">
          <a:xfrm>
            <a:off x="1088404" y="2051454"/>
            <a:ext cx="223838" cy="398463"/>
          </a:xfrm>
          <a:custGeom>
            <a:avLst/>
            <a:gdLst>
              <a:gd name="T0" fmla="*/ 413 w 627"/>
              <a:gd name="T1" fmla="*/ 0 h 1112"/>
              <a:gd name="T2" fmla="*/ 420 w 627"/>
              <a:gd name="T3" fmla="*/ 65 h 1112"/>
              <a:gd name="T4" fmla="*/ 486 w 627"/>
              <a:gd name="T5" fmla="*/ 74 h 1112"/>
              <a:gd name="T6" fmla="*/ 546 w 627"/>
              <a:gd name="T7" fmla="*/ 131 h 1112"/>
              <a:gd name="T8" fmla="*/ 560 w 627"/>
              <a:gd name="T9" fmla="*/ 331 h 1112"/>
              <a:gd name="T10" fmla="*/ 486 w 627"/>
              <a:gd name="T11" fmla="*/ 340 h 1112"/>
              <a:gd name="T12" fmla="*/ 479 w 627"/>
              <a:gd name="T13" fmla="*/ 395 h 1112"/>
              <a:gd name="T14" fmla="*/ 420 w 627"/>
              <a:gd name="T15" fmla="*/ 452 h 1112"/>
              <a:gd name="T16" fmla="*/ 486 w 627"/>
              <a:gd name="T17" fmla="*/ 463 h 1112"/>
              <a:gd name="T18" fmla="*/ 546 w 627"/>
              <a:gd name="T19" fmla="*/ 518 h 1112"/>
              <a:gd name="T20" fmla="*/ 560 w 627"/>
              <a:gd name="T21" fmla="*/ 584 h 1112"/>
              <a:gd name="T22" fmla="*/ 626 w 627"/>
              <a:gd name="T23" fmla="*/ 595 h 1112"/>
              <a:gd name="T24" fmla="*/ 619 w 627"/>
              <a:gd name="T25" fmla="*/ 858 h 1112"/>
              <a:gd name="T26" fmla="*/ 560 w 627"/>
              <a:gd name="T27" fmla="*/ 971 h 1112"/>
              <a:gd name="T28" fmla="*/ 486 w 627"/>
              <a:gd name="T29" fmla="*/ 980 h 1112"/>
              <a:gd name="T30" fmla="*/ 479 w 627"/>
              <a:gd name="T31" fmla="*/ 1048 h 1112"/>
              <a:gd name="T32" fmla="*/ 346 w 627"/>
              <a:gd name="T33" fmla="*/ 1102 h 1112"/>
              <a:gd name="T34" fmla="*/ 80 w 627"/>
              <a:gd name="T35" fmla="*/ 1111 h 1112"/>
              <a:gd name="T36" fmla="*/ 73 w 627"/>
              <a:gd name="T37" fmla="*/ 1048 h 1112"/>
              <a:gd name="T38" fmla="*/ 0 w 627"/>
              <a:gd name="T39" fmla="*/ 1036 h 1112"/>
              <a:gd name="T40" fmla="*/ 12 w 627"/>
              <a:gd name="T41" fmla="*/ 905 h 1112"/>
              <a:gd name="T42" fmla="*/ 152 w 627"/>
              <a:gd name="T43" fmla="*/ 916 h 1112"/>
              <a:gd name="T44" fmla="*/ 199 w 627"/>
              <a:gd name="T45" fmla="*/ 971 h 1112"/>
              <a:gd name="T46" fmla="*/ 213 w 627"/>
              <a:gd name="T47" fmla="*/ 1036 h 1112"/>
              <a:gd name="T48" fmla="*/ 339 w 627"/>
              <a:gd name="T49" fmla="*/ 980 h 1112"/>
              <a:gd name="T50" fmla="*/ 413 w 627"/>
              <a:gd name="T51" fmla="*/ 971 h 1112"/>
              <a:gd name="T52" fmla="*/ 420 w 627"/>
              <a:gd name="T53" fmla="*/ 905 h 1112"/>
              <a:gd name="T54" fmla="*/ 479 w 627"/>
              <a:gd name="T55" fmla="*/ 659 h 1112"/>
              <a:gd name="T56" fmla="*/ 413 w 627"/>
              <a:gd name="T57" fmla="*/ 650 h 1112"/>
              <a:gd name="T58" fmla="*/ 346 w 627"/>
              <a:gd name="T59" fmla="*/ 595 h 1112"/>
              <a:gd name="T60" fmla="*/ 339 w 627"/>
              <a:gd name="T61" fmla="*/ 527 h 1112"/>
              <a:gd name="T62" fmla="*/ 199 w 627"/>
              <a:gd name="T63" fmla="*/ 518 h 1112"/>
              <a:gd name="T64" fmla="*/ 213 w 627"/>
              <a:gd name="T65" fmla="*/ 452 h 1112"/>
              <a:gd name="T66" fmla="*/ 273 w 627"/>
              <a:gd name="T67" fmla="*/ 395 h 1112"/>
              <a:gd name="T68" fmla="*/ 339 w 627"/>
              <a:gd name="T69" fmla="*/ 386 h 1112"/>
              <a:gd name="T70" fmla="*/ 346 w 627"/>
              <a:gd name="T71" fmla="*/ 331 h 1112"/>
              <a:gd name="T72" fmla="*/ 413 w 627"/>
              <a:gd name="T73" fmla="*/ 206 h 1112"/>
              <a:gd name="T74" fmla="*/ 339 w 627"/>
              <a:gd name="T75" fmla="*/ 199 h 1112"/>
              <a:gd name="T76" fmla="*/ 152 w 627"/>
              <a:gd name="T77" fmla="*/ 142 h 1112"/>
              <a:gd name="T78" fmla="*/ 140 w 627"/>
              <a:gd name="T79" fmla="*/ 206 h 1112"/>
              <a:gd name="T80" fmla="*/ 80 w 627"/>
              <a:gd name="T81" fmla="*/ 331 h 1112"/>
              <a:gd name="T82" fmla="*/ 12 w 627"/>
              <a:gd name="T83" fmla="*/ 340 h 1112"/>
              <a:gd name="T84" fmla="*/ 0 w 627"/>
              <a:gd name="T85" fmla="*/ 206 h 1112"/>
              <a:gd name="T86" fmla="*/ 73 w 627"/>
              <a:gd name="T87" fmla="*/ 199 h 1112"/>
              <a:gd name="T88" fmla="*/ 80 w 627"/>
              <a:gd name="T89" fmla="*/ 65 h 1112"/>
              <a:gd name="T90" fmla="*/ 199 w 627"/>
              <a:gd name="T91" fmla="*/ 11 h 111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627"/>
              <a:gd name="T139" fmla="*/ 0 h 1112"/>
              <a:gd name="T140" fmla="*/ 627 w 627"/>
              <a:gd name="T141" fmla="*/ 1112 h 111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627" h="1112">
                <a:moveTo>
                  <a:pt x="213" y="0"/>
                </a:moveTo>
                <a:lnTo>
                  <a:pt x="413" y="0"/>
                </a:lnTo>
                <a:lnTo>
                  <a:pt x="420" y="11"/>
                </a:lnTo>
                <a:lnTo>
                  <a:pt x="420" y="65"/>
                </a:lnTo>
                <a:lnTo>
                  <a:pt x="479" y="65"/>
                </a:lnTo>
                <a:lnTo>
                  <a:pt x="486" y="74"/>
                </a:lnTo>
                <a:lnTo>
                  <a:pt x="486" y="131"/>
                </a:lnTo>
                <a:lnTo>
                  <a:pt x="546" y="131"/>
                </a:lnTo>
                <a:lnTo>
                  <a:pt x="560" y="142"/>
                </a:lnTo>
                <a:lnTo>
                  <a:pt x="560" y="331"/>
                </a:lnTo>
                <a:lnTo>
                  <a:pt x="546" y="340"/>
                </a:lnTo>
                <a:lnTo>
                  <a:pt x="486" y="340"/>
                </a:lnTo>
                <a:lnTo>
                  <a:pt x="486" y="386"/>
                </a:lnTo>
                <a:lnTo>
                  <a:pt x="479" y="395"/>
                </a:lnTo>
                <a:lnTo>
                  <a:pt x="420" y="395"/>
                </a:lnTo>
                <a:lnTo>
                  <a:pt x="420" y="452"/>
                </a:lnTo>
                <a:lnTo>
                  <a:pt x="479" y="452"/>
                </a:lnTo>
                <a:lnTo>
                  <a:pt x="486" y="463"/>
                </a:lnTo>
                <a:lnTo>
                  <a:pt x="486" y="518"/>
                </a:lnTo>
                <a:lnTo>
                  <a:pt x="546" y="518"/>
                </a:lnTo>
                <a:lnTo>
                  <a:pt x="560" y="527"/>
                </a:lnTo>
                <a:lnTo>
                  <a:pt x="560" y="584"/>
                </a:lnTo>
                <a:lnTo>
                  <a:pt x="619" y="584"/>
                </a:lnTo>
                <a:lnTo>
                  <a:pt x="626" y="595"/>
                </a:lnTo>
                <a:lnTo>
                  <a:pt x="626" y="848"/>
                </a:lnTo>
                <a:lnTo>
                  <a:pt x="619" y="858"/>
                </a:lnTo>
                <a:lnTo>
                  <a:pt x="560" y="858"/>
                </a:lnTo>
                <a:lnTo>
                  <a:pt x="560" y="971"/>
                </a:lnTo>
                <a:lnTo>
                  <a:pt x="546" y="980"/>
                </a:lnTo>
                <a:lnTo>
                  <a:pt x="486" y="980"/>
                </a:lnTo>
                <a:lnTo>
                  <a:pt x="486" y="1036"/>
                </a:lnTo>
                <a:lnTo>
                  <a:pt x="479" y="1048"/>
                </a:lnTo>
                <a:lnTo>
                  <a:pt x="346" y="1048"/>
                </a:lnTo>
                <a:lnTo>
                  <a:pt x="346" y="1102"/>
                </a:lnTo>
                <a:lnTo>
                  <a:pt x="339" y="1111"/>
                </a:lnTo>
                <a:lnTo>
                  <a:pt x="80" y="1111"/>
                </a:lnTo>
                <a:lnTo>
                  <a:pt x="73" y="1102"/>
                </a:lnTo>
                <a:lnTo>
                  <a:pt x="73" y="1048"/>
                </a:lnTo>
                <a:lnTo>
                  <a:pt x="12" y="1048"/>
                </a:lnTo>
                <a:lnTo>
                  <a:pt x="0" y="1036"/>
                </a:lnTo>
                <a:lnTo>
                  <a:pt x="0" y="916"/>
                </a:lnTo>
                <a:lnTo>
                  <a:pt x="12" y="905"/>
                </a:lnTo>
                <a:lnTo>
                  <a:pt x="140" y="905"/>
                </a:lnTo>
                <a:lnTo>
                  <a:pt x="152" y="916"/>
                </a:lnTo>
                <a:lnTo>
                  <a:pt x="152" y="971"/>
                </a:lnTo>
                <a:lnTo>
                  <a:pt x="199" y="971"/>
                </a:lnTo>
                <a:lnTo>
                  <a:pt x="213" y="980"/>
                </a:lnTo>
                <a:lnTo>
                  <a:pt x="213" y="1036"/>
                </a:lnTo>
                <a:lnTo>
                  <a:pt x="339" y="1036"/>
                </a:lnTo>
                <a:lnTo>
                  <a:pt x="339" y="980"/>
                </a:lnTo>
                <a:lnTo>
                  <a:pt x="346" y="971"/>
                </a:lnTo>
                <a:lnTo>
                  <a:pt x="413" y="971"/>
                </a:lnTo>
                <a:lnTo>
                  <a:pt x="413" y="916"/>
                </a:lnTo>
                <a:lnTo>
                  <a:pt x="420" y="905"/>
                </a:lnTo>
                <a:lnTo>
                  <a:pt x="479" y="905"/>
                </a:lnTo>
                <a:lnTo>
                  <a:pt x="479" y="659"/>
                </a:lnTo>
                <a:lnTo>
                  <a:pt x="420" y="659"/>
                </a:lnTo>
                <a:lnTo>
                  <a:pt x="413" y="650"/>
                </a:lnTo>
                <a:lnTo>
                  <a:pt x="413" y="595"/>
                </a:lnTo>
                <a:lnTo>
                  <a:pt x="346" y="595"/>
                </a:lnTo>
                <a:lnTo>
                  <a:pt x="339" y="584"/>
                </a:lnTo>
                <a:lnTo>
                  <a:pt x="339" y="527"/>
                </a:lnTo>
                <a:lnTo>
                  <a:pt x="213" y="527"/>
                </a:lnTo>
                <a:lnTo>
                  <a:pt x="199" y="518"/>
                </a:lnTo>
                <a:lnTo>
                  <a:pt x="199" y="463"/>
                </a:lnTo>
                <a:lnTo>
                  <a:pt x="213" y="452"/>
                </a:lnTo>
                <a:lnTo>
                  <a:pt x="273" y="452"/>
                </a:lnTo>
                <a:lnTo>
                  <a:pt x="273" y="395"/>
                </a:lnTo>
                <a:lnTo>
                  <a:pt x="280" y="386"/>
                </a:lnTo>
                <a:lnTo>
                  <a:pt x="339" y="386"/>
                </a:lnTo>
                <a:lnTo>
                  <a:pt x="339" y="340"/>
                </a:lnTo>
                <a:lnTo>
                  <a:pt x="346" y="331"/>
                </a:lnTo>
                <a:lnTo>
                  <a:pt x="413" y="331"/>
                </a:lnTo>
                <a:lnTo>
                  <a:pt x="413" y="206"/>
                </a:lnTo>
                <a:lnTo>
                  <a:pt x="346" y="206"/>
                </a:lnTo>
                <a:lnTo>
                  <a:pt x="339" y="199"/>
                </a:lnTo>
                <a:lnTo>
                  <a:pt x="339" y="142"/>
                </a:lnTo>
                <a:lnTo>
                  <a:pt x="152" y="142"/>
                </a:lnTo>
                <a:lnTo>
                  <a:pt x="152" y="199"/>
                </a:lnTo>
                <a:lnTo>
                  <a:pt x="140" y="206"/>
                </a:lnTo>
                <a:lnTo>
                  <a:pt x="80" y="206"/>
                </a:lnTo>
                <a:lnTo>
                  <a:pt x="80" y="331"/>
                </a:lnTo>
                <a:lnTo>
                  <a:pt x="73" y="340"/>
                </a:lnTo>
                <a:lnTo>
                  <a:pt x="12" y="340"/>
                </a:lnTo>
                <a:lnTo>
                  <a:pt x="0" y="331"/>
                </a:lnTo>
                <a:lnTo>
                  <a:pt x="0" y="206"/>
                </a:lnTo>
                <a:lnTo>
                  <a:pt x="12" y="199"/>
                </a:lnTo>
                <a:lnTo>
                  <a:pt x="73" y="199"/>
                </a:lnTo>
                <a:lnTo>
                  <a:pt x="73" y="74"/>
                </a:lnTo>
                <a:lnTo>
                  <a:pt x="80" y="65"/>
                </a:lnTo>
                <a:lnTo>
                  <a:pt x="199" y="65"/>
                </a:lnTo>
                <a:lnTo>
                  <a:pt x="199" y="11"/>
                </a:lnTo>
                <a:lnTo>
                  <a:pt x="213" y="0"/>
                </a:lnTo>
              </a:path>
            </a:pathLst>
          </a:custGeom>
          <a:solidFill>
            <a:srgbClr val="0000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Freeform 4"/>
          <p:cNvSpPr>
            <a:spLocks noChangeArrowheads="1"/>
          </p:cNvSpPr>
          <p:nvPr/>
        </p:nvSpPr>
        <p:spPr bwMode="auto">
          <a:xfrm>
            <a:off x="1106946" y="3498515"/>
            <a:ext cx="223838" cy="398462"/>
          </a:xfrm>
          <a:custGeom>
            <a:avLst/>
            <a:gdLst>
              <a:gd name="T0" fmla="*/ 309 w 627"/>
              <a:gd name="T1" fmla="*/ 206 h 1112"/>
              <a:gd name="T2" fmla="*/ 370 w 627"/>
              <a:gd name="T3" fmla="*/ 206 h 1112"/>
              <a:gd name="T4" fmla="*/ 370 w 627"/>
              <a:gd name="T5" fmla="*/ 715 h 1112"/>
              <a:gd name="T6" fmla="*/ 137 w 627"/>
              <a:gd name="T7" fmla="*/ 715 h 1112"/>
              <a:gd name="T8" fmla="*/ 137 w 627"/>
              <a:gd name="T9" fmla="*/ 595 h 1112"/>
              <a:gd name="T10" fmla="*/ 178 w 627"/>
              <a:gd name="T11" fmla="*/ 595 h 1112"/>
              <a:gd name="T12" fmla="*/ 190 w 627"/>
              <a:gd name="T13" fmla="*/ 584 h 1112"/>
              <a:gd name="T14" fmla="*/ 190 w 627"/>
              <a:gd name="T15" fmla="*/ 463 h 1112"/>
              <a:gd name="T16" fmla="*/ 244 w 627"/>
              <a:gd name="T17" fmla="*/ 463 h 1112"/>
              <a:gd name="T18" fmla="*/ 250 w 627"/>
              <a:gd name="T19" fmla="*/ 452 h 1112"/>
              <a:gd name="T20" fmla="*/ 250 w 627"/>
              <a:gd name="T21" fmla="*/ 340 h 1112"/>
              <a:gd name="T22" fmla="*/ 303 w 627"/>
              <a:gd name="T23" fmla="*/ 340 h 1112"/>
              <a:gd name="T24" fmla="*/ 309 w 627"/>
              <a:gd name="T25" fmla="*/ 331 h 1112"/>
              <a:gd name="T26" fmla="*/ 309 w 627"/>
              <a:gd name="T27" fmla="*/ 206 h 1112"/>
              <a:gd name="T28" fmla="*/ 376 w 627"/>
              <a:gd name="T29" fmla="*/ 0 h 1112"/>
              <a:gd name="T30" fmla="*/ 489 w 627"/>
              <a:gd name="T31" fmla="*/ 0 h 1112"/>
              <a:gd name="T32" fmla="*/ 501 w 627"/>
              <a:gd name="T33" fmla="*/ 11 h 1112"/>
              <a:gd name="T34" fmla="*/ 501 w 627"/>
              <a:gd name="T35" fmla="*/ 715 h 1112"/>
              <a:gd name="T36" fmla="*/ 614 w 627"/>
              <a:gd name="T37" fmla="*/ 715 h 1112"/>
              <a:gd name="T38" fmla="*/ 626 w 627"/>
              <a:gd name="T39" fmla="*/ 726 h 1112"/>
              <a:gd name="T40" fmla="*/ 626 w 627"/>
              <a:gd name="T41" fmla="*/ 848 h 1112"/>
              <a:gd name="T42" fmla="*/ 614 w 627"/>
              <a:gd name="T43" fmla="*/ 858 h 1112"/>
              <a:gd name="T44" fmla="*/ 501 w 627"/>
              <a:gd name="T45" fmla="*/ 858 h 1112"/>
              <a:gd name="T46" fmla="*/ 501 w 627"/>
              <a:gd name="T47" fmla="*/ 1102 h 1112"/>
              <a:gd name="T48" fmla="*/ 489 w 627"/>
              <a:gd name="T49" fmla="*/ 1111 h 1112"/>
              <a:gd name="T50" fmla="*/ 376 w 627"/>
              <a:gd name="T51" fmla="*/ 1111 h 1112"/>
              <a:gd name="T52" fmla="*/ 370 w 627"/>
              <a:gd name="T53" fmla="*/ 1102 h 1112"/>
              <a:gd name="T54" fmla="*/ 370 w 627"/>
              <a:gd name="T55" fmla="*/ 858 h 1112"/>
              <a:gd name="T56" fmla="*/ 11 w 627"/>
              <a:gd name="T57" fmla="*/ 858 h 1112"/>
              <a:gd name="T58" fmla="*/ 0 w 627"/>
              <a:gd name="T59" fmla="*/ 848 h 1112"/>
              <a:gd name="T60" fmla="*/ 0 w 627"/>
              <a:gd name="T61" fmla="*/ 659 h 1112"/>
              <a:gd name="T62" fmla="*/ 11 w 627"/>
              <a:gd name="T63" fmla="*/ 650 h 1112"/>
              <a:gd name="T64" fmla="*/ 65 w 627"/>
              <a:gd name="T65" fmla="*/ 650 h 1112"/>
              <a:gd name="T66" fmla="*/ 65 w 627"/>
              <a:gd name="T67" fmla="*/ 527 h 1112"/>
              <a:gd name="T68" fmla="*/ 71 w 627"/>
              <a:gd name="T69" fmla="*/ 518 h 1112"/>
              <a:gd name="T70" fmla="*/ 125 w 627"/>
              <a:gd name="T71" fmla="*/ 518 h 1112"/>
              <a:gd name="T72" fmla="*/ 125 w 627"/>
              <a:gd name="T73" fmla="*/ 395 h 1112"/>
              <a:gd name="T74" fmla="*/ 137 w 627"/>
              <a:gd name="T75" fmla="*/ 386 h 1112"/>
              <a:gd name="T76" fmla="*/ 178 w 627"/>
              <a:gd name="T77" fmla="*/ 386 h 1112"/>
              <a:gd name="T78" fmla="*/ 178 w 627"/>
              <a:gd name="T79" fmla="*/ 274 h 1112"/>
              <a:gd name="T80" fmla="*/ 190 w 627"/>
              <a:gd name="T81" fmla="*/ 263 h 1112"/>
              <a:gd name="T82" fmla="*/ 244 w 627"/>
              <a:gd name="T83" fmla="*/ 263 h 1112"/>
              <a:gd name="T84" fmla="*/ 244 w 627"/>
              <a:gd name="T85" fmla="*/ 206 h 1112"/>
              <a:gd name="T86" fmla="*/ 250 w 627"/>
              <a:gd name="T87" fmla="*/ 199 h 1112"/>
              <a:gd name="T88" fmla="*/ 303 w 627"/>
              <a:gd name="T89" fmla="*/ 199 h 1112"/>
              <a:gd name="T90" fmla="*/ 303 w 627"/>
              <a:gd name="T91" fmla="*/ 74 h 1112"/>
              <a:gd name="T92" fmla="*/ 309 w 627"/>
              <a:gd name="T93" fmla="*/ 65 h 1112"/>
              <a:gd name="T94" fmla="*/ 370 w 627"/>
              <a:gd name="T95" fmla="*/ 65 h 1112"/>
              <a:gd name="T96" fmla="*/ 370 w 627"/>
              <a:gd name="T97" fmla="*/ 11 h 1112"/>
              <a:gd name="T98" fmla="*/ 376 w 627"/>
              <a:gd name="T99" fmla="*/ 0 h 111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27"/>
              <a:gd name="T151" fmla="*/ 0 h 1112"/>
              <a:gd name="T152" fmla="*/ 627 w 627"/>
              <a:gd name="T153" fmla="*/ 1112 h 111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27" h="1112">
                <a:moveTo>
                  <a:pt x="309" y="206"/>
                </a:moveTo>
                <a:lnTo>
                  <a:pt x="370" y="206"/>
                </a:lnTo>
                <a:lnTo>
                  <a:pt x="370" y="715"/>
                </a:lnTo>
                <a:lnTo>
                  <a:pt x="137" y="715"/>
                </a:lnTo>
                <a:lnTo>
                  <a:pt x="137" y="595"/>
                </a:lnTo>
                <a:lnTo>
                  <a:pt x="178" y="595"/>
                </a:lnTo>
                <a:lnTo>
                  <a:pt x="190" y="584"/>
                </a:lnTo>
                <a:lnTo>
                  <a:pt x="190" y="463"/>
                </a:lnTo>
                <a:lnTo>
                  <a:pt x="244" y="463"/>
                </a:lnTo>
                <a:lnTo>
                  <a:pt x="250" y="452"/>
                </a:lnTo>
                <a:lnTo>
                  <a:pt x="250" y="340"/>
                </a:lnTo>
                <a:lnTo>
                  <a:pt x="303" y="340"/>
                </a:lnTo>
                <a:lnTo>
                  <a:pt x="309" y="331"/>
                </a:lnTo>
                <a:lnTo>
                  <a:pt x="309" y="206"/>
                </a:lnTo>
                <a:close/>
                <a:moveTo>
                  <a:pt x="376" y="0"/>
                </a:moveTo>
                <a:lnTo>
                  <a:pt x="489" y="0"/>
                </a:lnTo>
                <a:lnTo>
                  <a:pt x="501" y="11"/>
                </a:lnTo>
                <a:lnTo>
                  <a:pt x="501" y="715"/>
                </a:lnTo>
                <a:lnTo>
                  <a:pt x="614" y="715"/>
                </a:lnTo>
                <a:lnTo>
                  <a:pt x="626" y="726"/>
                </a:lnTo>
                <a:lnTo>
                  <a:pt x="626" y="848"/>
                </a:lnTo>
                <a:lnTo>
                  <a:pt x="614" y="858"/>
                </a:lnTo>
                <a:lnTo>
                  <a:pt x="501" y="858"/>
                </a:lnTo>
                <a:lnTo>
                  <a:pt x="501" y="1102"/>
                </a:lnTo>
                <a:lnTo>
                  <a:pt x="489" y="1111"/>
                </a:lnTo>
                <a:lnTo>
                  <a:pt x="376" y="1111"/>
                </a:lnTo>
                <a:lnTo>
                  <a:pt x="370" y="1102"/>
                </a:lnTo>
                <a:lnTo>
                  <a:pt x="370" y="858"/>
                </a:lnTo>
                <a:lnTo>
                  <a:pt x="11" y="858"/>
                </a:lnTo>
                <a:lnTo>
                  <a:pt x="0" y="848"/>
                </a:lnTo>
                <a:lnTo>
                  <a:pt x="0" y="659"/>
                </a:lnTo>
                <a:lnTo>
                  <a:pt x="11" y="650"/>
                </a:lnTo>
                <a:lnTo>
                  <a:pt x="65" y="650"/>
                </a:lnTo>
                <a:lnTo>
                  <a:pt x="65" y="527"/>
                </a:lnTo>
                <a:lnTo>
                  <a:pt x="71" y="518"/>
                </a:lnTo>
                <a:lnTo>
                  <a:pt x="125" y="518"/>
                </a:lnTo>
                <a:lnTo>
                  <a:pt x="125" y="395"/>
                </a:lnTo>
                <a:lnTo>
                  <a:pt x="137" y="386"/>
                </a:lnTo>
                <a:lnTo>
                  <a:pt x="178" y="386"/>
                </a:lnTo>
                <a:lnTo>
                  <a:pt x="178" y="274"/>
                </a:lnTo>
                <a:lnTo>
                  <a:pt x="190" y="263"/>
                </a:lnTo>
                <a:lnTo>
                  <a:pt x="244" y="263"/>
                </a:lnTo>
                <a:lnTo>
                  <a:pt x="244" y="206"/>
                </a:lnTo>
                <a:lnTo>
                  <a:pt x="250" y="199"/>
                </a:lnTo>
                <a:lnTo>
                  <a:pt x="303" y="199"/>
                </a:lnTo>
                <a:lnTo>
                  <a:pt x="303" y="74"/>
                </a:lnTo>
                <a:lnTo>
                  <a:pt x="309" y="65"/>
                </a:lnTo>
                <a:lnTo>
                  <a:pt x="370" y="65"/>
                </a:lnTo>
                <a:lnTo>
                  <a:pt x="370" y="11"/>
                </a:lnTo>
                <a:lnTo>
                  <a:pt x="376" y="0"/>
                </a:lnTo>
                <a:close/>
              </a:path>
            </a:pathLst>
          </a:custGeom>
          <a:solidFill>
            <a:srgbClr val="0000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Freeform 5"/>
          <p:cNvSpPr>
            <a:spLocks noChangeArrowheads="1"/>
          </p:cNvSpPr>
          <p:nvPr/>
        </p:nvSpPr>
        <p:spPr bwMode="auto">
          <a:xfrm>
            <a:off x="1184089" y="5741586"/>
            <a:ext cx="223838" cy="398462"/>
          </a:xfrm>
          <a:custGeom>
            <a:avLst/>
            <a:gdLst>
              <a:gd name="T0" fmla="*/ 614 w 627"/>
              <a:gd name="T1" fmla="*/ 0 h 1113"/>
              <a:gd name="T2" fmla="*/ 626 w 627"/>
              <a:gd name="T3" fmla="*/ 63 h 1113"/>
              <a:gd name="T4" fmla="*/ 561 w 627"/>
              <a:gd name="T5" fmla="*/ 74 h 1113"/>
              <a:gd name="T6" fmla="*/ 555 w 627"/>
              <a:gd name="T7" fmla="*/ 140 h 1113"/>
              <a:gd name="T8" fmla="*/ 190 w 627"/>
              <a:gd name="T9" fmla="*/ 330 h 1113"/>
              <a:gd name="T10" fmla="*/ 309 w 627"/>
              <a:gd name="T11" fmla="*/ 340 h 1113"/>
              <a:gd name="T12" fmla="*/ 429 w 627"/>
              <a:gd name="T13" fmla="*/ 384 h 1113"/>
              <a:gd name="T14" fmla="*/ 436 w 627"/>
              <a:gd name="T15" fmla="*/ 453 h 1113"/>
              <a:gd name="T16" fmla="*/ 561 w 627"/>
              <a:gd name="T17" fmla="*/ 461 h 1113"/>
              <a:gd name="T18" fmla="*/ 614 w 627"/>
              <a:gd name="T19" fmla="*/ 585 h 1113"/>
              <a:gd name="T20" fmla="*/ 626 w 627"/>
              <a:gd name="T21" fmla="*/ 906 h 1113"/>
              <a:gd name="T22" fmla="*/ 561 w 627"/>
              <a:gd name="T23" fmla="*/ 915 h 1113"/>
              <a:gd name="T24" fmla="*/ 555 w 627"/>
              <a:gd name="T25" fmla="*/ 1046 h 1113"/>
              <a:gd name="T26" fmla="*/ 436 w 627"/>
              <a:gd name="T27" fmla="*/ 1101 h 1113"/>
              <a:gd name="T28" fmla="*/ 71 w 627"/>
              <a:gd name="T29" fmla="*/ 1112 h 1113"/>
              <a:gd name="T30" fmla="*/ 65 w 627"/>
              <a:gd name="T31" fmla="*/ 1046 h 1113"/>
              <a:gd name="T32" fmla="*/ 0 w 627"/>
              <a:gd name="T33" fmla="*/ 1038 h 1113"/>
              <a:gd name="T34" fmla="*/ 11 w 627"/>
              <a:gd name="T35" fmla="*/ 906 h 1113"/>
              <a:gd name="T36" fmla="*/ 137 w 627"/>
              <a:gd name="T37" fmla="*/ 915 h 1113"/>
              <a:gd name="T38" fmla="*/ 178 w 627"/>
              <a:gd name="T39" fmla="*/ 970 h 1113"/>
              <a:gd name="T40" fmla="*/ 190 w 627"/>
              <a:gd name="T41" fmla="*/ 1038 h 1113"/>
              <a:gd name="T42" fmla="*/ 370 w 627"/>
              <a:gd name="T43" fmla="*/ 981 h 1113"/>
              <a:gd name="T44" fmla="*/ 429 w 627"/>
              <a:gd name="T45" fmla="*/ 970 h 1113"/>
              <a:gd name="T46" fmla="*/ 436 w 627"/>
              <a:gd name="T47" fmla="*/ 906 h 1113"/>
              <a:gd name="T48" fmla="*/ 489 w 627"/>
              <a:gd name="T49" fmla="*/ 659 h 1113"/>
              <a:gd name="T50" fmla="*/ 429 w 627"/>
              <a:gd name="T51" fmla="*/ 649 h 1113"/>
              <a:gd name="T52" fmla="*/ 376 w 627"/>
              <a:gd name="T53" fmla="*/ 593 h 1113"/>
              <a:gd name="T54" fmla="*/ 370 w 627"/>
              <a:gd name="T55" fmla="*/ 527 h 1113"/>
              <a:gd name="T56" fmla="*/ 244 w 627"/>
              <a:gd name="T57" fmla="*/ 517 h 1113"/>
              <a:gd name="T58" fmla="*/ 71 w 627"/>
              <a:gd name="T59" fmla="*/ 461 h 1113"/>
              <a:gd name="T60" fmla="*/ 65 w 627"/>
              <a:gd name="T61" fmla="*/ 272 h 1113"/>
              <a:gd name="T62" fmla="*/ 125 w 627"/>
              <a:gd name="T63" fmla="*/ 264 h 1113"/>
              <a:gd name="T64" fmla="*/ 137 w 627"/>
              <a:gd name="T65" fmla="*/ 131 h 1113"/>
              <a:gd name="T66" fmla="*/ 178 w 627"/>
              <a:gd name="T67" fmla="*/ 9 h 111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27"/>
              <a:gd name="T103" fmla="*/ 0 h 1113"/>
              <a:gd name="T104" fmla="*/ 627 w 627"/>
              <a:gd name="T105" fmla="*/ 1113 h 111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27" h="1113">
                <a:moveTo>
                  <a:pt x="190" y="0"/>
                </a:moveTo>
                <a:lnTo>
                  <a:pt x="614" y="0"/>
                </a:lnTo>
                <a:lnTo>
                  <a:pt x="626" y="9"/>
                </a:lnTo>
                <a:lnTo>
                  <a:pt x="626" y="63"/>
                </a:lnTo>
                <a:lnTo>
                  <a:pt x="614" y="74"/>
                </a:lnTo>
                <a:lnTo>
                  <a:pt x="561" y="74"/>
                </a:lnTo>
                <a:lnTo>
                  <a:pt x="561" y="131"/>
                </a:lnTo>
                <a:lnTo>
                  <a:pt x="555" y="140"/>
                </a:lnTo>
                <a:lnTo>
                  <a:pt x="190" y="140"/>
                </a:lnTo>
                <a:lnTo>
                  <a:pt x="190" y="330"/>
                </a:lnTo>
                <a:lnTo>
                  <a:pt x="303" y="330"/>
                </a:lnTo>
                <a:lnTo>
                  <a:pt x="309" y="340"/>
                </a:lnTo>
                <a:lnTo>
                  <a:pt x="309" y="384"/>
                </a:lnTo>
                <a:lnTo>
                  <a:pt x="429" y="384"/>
                </a:lnTo>
                <a:lnTo>
                  <a:pt x="436" y="395"/>
                </a:lnTo>
                <a:lnTo>
                  <a:pt x="436" y="453"/>
                </a:lnTo>
                <a:lnTo>
                  <a:pt x="555" y="453"/>
                </a:lnTo>
                <a:lnTo>
                  <a:pt x="561" y="461"/>
                </a:lnTo>
                <a:lnTo>
                  <a:pt x="561" y="585"/>
                </a:lnTo>
                <a:lnTo>
                  <a:pt x="614" y="585"/>
                </a:lnTo>
                <a:lnTo>
                  <a:pt x="626" y="593"/>
                </a:lnTo>
                <a:lnTo>
                  <a:pt x="626" y="906"/>
                </a:lnTo>
                <a:lnTo>
                  <a:pt x="614" y="915"/>
                </a:lnTo>
                <a:lnTo>
                  <a:pt x="561" y="915"/>
                </a:lnTo>
                <a:lnTo>
                  <a:pt x="561" y="1038"/>
                </a:lnTo>
                <a:lnTo>
                  <a:pt x="555" y="1046"/>
                </a:lnTo>
                <a:lnTo>
                  <a:pt x="436" y="1046"/>
                </a:lnTo>
                <a:lnTo>
                  <a:pt x="436" y="1101"/>
                </a:lnTo>
                <a:lnTo>
                  <a:pt x="429" y="1112"/>
                </a:lnTo>
                <a:lnTo>
                  <a:pt x="71" y="1112"/>
                </a:lnTo>
                <a:lnTo>
                  <a:pt x="65" y="1101"/>
                </a:lnTo>
                <a:lnTo>
                  <a:pt x="65" y="1046"/>
                </a:lnTo>
                <a:lnTo>
                  <a:pt x="11" y="1046"/>
                </a:lnTo>
                <a:lnTo>
                  <a:pt x="0" y="1038"/>
                </a:lnTo>
                <a:lnTo>
                  <a:pt x="0" y="915"/>
                </a:lnTo>
                <a:lnTo>
                  <a:pt x="11" y="906"/>
                </a:lnTo>
                <a:lnTo>
                  <a:pt x="125" y="906"/>
                </a:lnTo>
                <a:lnTo>
                  <a:pt x="137" y="915"/>
                </a:lnTo>
                <a:lnTo>
                  <a:pt x="137" y="970"/>
                </a:lnTo>
                <a:lnTo>
                  <a:pt x="178" y="970"/>
                </a:lnTo>
                <a:lnTo>
                  <a:pt x="190" y="981"/>
                </a:lnTo>
                <a:lnTo>
                  <a:pt x="190" y="1038"/>
                </a:lnTo>
                <a:lnTo>
                  <a:pt x="370" y="1038"/>
                </a:lnTo>
                <a:lnTo>
                  <a:pt x="370" y="981"/>
                </a:lnTo>
                <a:lnTo>
                  <a:pt x="376" y="970"/>
                </a:lnTo>
                <a:lnTo>
                  <a:pt x="429" y="970"/>
                </a:lnTo>
                <a:lnTo>
                  <a:pt x="429" y="915"/>
                </a:lnTo>
                <a:lnTo>
                  <a:pt x="436" y="906"/>
                </a:lnTo>
                <a:lnTo>
                  <a:pt x="489" y="906"/>
                </a:lnTo>
                <a:lnTo>
                  <a:pt x="489" y="659"/>
                </a:lnTo>
                <a:lnTo>
                  <a:pt x="436" y="659"/>
                </a:lnTo>
                <a:lnTo>
                  <a:pt x="429" y="649"/>
                </a:lnTo>
                <a:lnTo>
                  <a:pt x="429" y="593"/>
                </a:lnTo>
                <a:lnTo>
                  <a:pt x="376" y="593"/>
                </a:lnTo>
                <a:lnTo>
                  <a:pt x="370" y="585"/>
                </a:lnTo>
                <a:lnTo>
                  <a:pt x="370" y="527"/>
                </a:lnTo>
                <a:lnTo>
                  <a:pt x="250" y="527"/>
                </a:lnTo>
                <a:lnTo>
                  <a:pt x="244" y="517"/>
                </a:lnTo>
                <a:lnTo>
                  <a:pt x="244" y="461"/>
                </a:lnTo>
                <a:lnTo>
                  <a:pt x="71" y="461"/>
                </a:lnTo>
                <a:lnTo>
                  <a:pt x="65" y="453"/>
                </a:lnTo>
                <a:lnTo>
                  <a:pt x="65" y="272"/>
                </a:lnTo>
                <a:lnTo>
                  <a:pt x="71" y="264"/>
                </a:lnTo>
                <a:lnTo>
                  <a:pt x="125" y="264"/>
                </a:lnTo>
                <a:lnTo>
                  <a:pt x="125" y="140"/>
                </a:lnTo>
                <a:lnTo>
                  <a:pt x="137" y="131"/>
                </a:lnTo>
                <a:lnTo>
                  <a:pt x="178" y="131"/>
                </a:lnTo>
                <a:lnTo>
                  <a:pt x="178" y="9"/>
                </a:lnTo>
                <a:lnTo>
                  <a:pt x="190" y="0"/>
                </a:lnTo>
              </a:path>
            </a:pathLst>
          </a:custGeom>
          <a:solidFill>
            <a:srgbClr val="0000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1087360" y="155060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/>
          <a:lstStyle/>
          <a:p>
            <a:pPr lvl="1">
              <a:spcBef>
                <a:spcPts val="875"/>
              </a:spcBef>
            </a:pPr>
            <a:r>
              <a:rPr lang="en-GB" sz="4000" smtClean="0"/>
              <a:t>Command is syntactically valid</a:t>
            </a:r>
          </a:p>
          <a:p>
            <a:pPr lvl="1">
              <a:spcBef>
                <a:spcPts val="875"/>
              </a:spcBef>
            </a:pPr>
            <a:r>
              <a:rPr lang="en-GB" sz="4000" smtClean="0"/>
              <a:t>Operands are syntactically valid.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6CFB0E-D156-45C5-B57C-12185C68C48D}" type="slidenum">
              <a:rPr lang="en-US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04016" y="1753629"/>
            <a:ext cx="452438" cy="377825"/>
            <a:chOff x="336" y="1296"/>
            <a:chExt cx="285" cy="238"/>
          </a:xfrm>
        </p:grpSpPr>
        <p:sp>
          <p:nvSpPr>
            <p:cNvPr id="34825" name="Freeform 4"/>
            <p:cNvSpPr>
              <a:spLocks noChangeArrowheads="1"/>
            </p:cNvSpPr>
            <p:nvPr/>
          </p:nvSpPr>
          <p:spPr bwMode="auto">
            <a:xfrm>
              <a:off x="336" y="1296"/>
              <a:ext cx="105" cy="238"/>
            </a:xfrm>
            <a:custGeom>
              <a:avLst/>
              <a:gdLst>
                <a:gd name="T0" fmla="*/ 232 w 468"/>
                <a:gd name="T1" fmla="*/ 0 h 1055"/>
                <a:gd name="T2" fmla="*/ 284 w 468"/>
                <a:gd name="T3" fmla="*/ 0 h 1055"/>
                <a:gd name="T4" fmla="*/ 292 w 468"/>
                <a:gd name="T5" fmla="*/ 9 h 1055"/>
                <a:gd name="T6" fmla="*/ 292 w 468"/>
                <a:gd name="T7" fmla="*/ 985 h 1055"/>
                <a:gd name="T8" fmla="*/ 457 w 468"/>
                <a:gd name="T9" fmla="*/ 985 h 1055"/>
                <a:gd name="T10" fmla="*/ 467 w 468"/>
                <a:gd name="T11" fmla="*/ 993 h 1055"/>
                <a:gd name="T12" fmla="*/ 467 w 468"/>
                <a:gd name="T13" fmla="*/ 1045 h 1055"/>
                <a:gd name="T14" fmla="*/ 457 w 468"/>
                <a:gd name="T15" fmla="*/ 1054 h 1055"/>
                <a:gd name="T16" fmla="*/ 7 w 468"/>
                <a:gd name="T17" fmla="*/ 1054 h 1055"/>
                <a:gd name="T18" fmla="*/ 0 w 468"/>
                <a:gd name="T19" fmla="*/ 1045 h 1055"/>
                <a:gd name="T20" fmla="*/ 0 w 468"/>
                <a:gd name="T21" fmla="*/ 993 h 1055"/>
                <a:gd name="T22" fmla="*/ 7 w 468"/>
                <a:gd name="T23" fmla="*/ 985 h 1055"/>
                <a:gd name="T24" fmla="*/ 167 w 468"/>
                <a:gd name="T25" fmla="*/ 985 h 1055"/>
                <a:gd name="T26" fmla="*/ 167 w 468"/>
                <a:gd name="T27" fmla="*/ 195 h 1055"/>
                <a:gd name="T28" fmla="*/ 66 w 468"/>
                <a:gd name="T29" fmla="*/ 195 h 1055"/>
                <a:gd name="T30" fmla="*/ 59 w 468"/>
                <a:gd name="T31" fmla="*/ 188 h 1055"/>
                <a:gd name="T32" fmla="*/ 59 w 468"/>
                <a:gd name="T33" fmla="*/ 134 h 1055"/>
                <a:gd name="T34" fmla="*/ 66 w 468"/>
                <a:gd name="T35" fmla="*/ 123 h 1055"/>
                <a:gd name="T36" fmla="*/ 167 w 468"/>
                <a:gd name="T37" fmla="*/ 123 h 1055"/>
                <a:gd name="T38" fmla="*/ 167 w 468"/>
                <a:gd name="T39" fmla="*/ 69 h 1055"/>
                <a:gd name="T40" fmla="*/ 175 w 468"/>
                <a:gd name="T41" fmla="*/ 60 h 1055"/>
                <a:gd name="T42" fmla="*/ 225 w 468"/>
                <a:gd name="T43" fmla="*/ 60 h 1055"/>
                <a:gd name="T44" fmla="*/ 225 w 468"/>
                <a:gd name="T45" fmla="*/ 9 h 1055"/>
                <a:gd name="T46" fmla="*/ 232 w 468"/>
                <a:gd name="T47" fmla="*/ 0 h 10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68"/>
                <a:gd name="T73" fmla="*/ 0 h 1055"/>
                <a:gd name="T74" fmla="*/ 468 w 468"/>
                <a:gd name="T75" fmla="*/ 1055 h 10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68" h="1055">
                  <a:moveTo>
                    <a:pt x="232" y="0"/>
                  </a:moveTo>
                  <a:lnTo>
                    <a:pt x="284" y="0"/>
                  </a:lnTo>
                  <a:lnTo>
                    <a:pt x="292" y="9"/>
                  </a:lnTo>
                  <a:lnTo>
                    <a:pt x="292" y="985"/>
                  </a:lnTo>
                  <a:lnTo>
                    <a:pt x="457" y="985"/>
                  </a:lnTo>
                  <a:lnTo>
                    <a:pt x="467" y="993"/>
                  </a:lnTo>
                  <a:lnTo>
                    <a:pt x="467" y="1045"/>
                  </a:lnTo>
                  <a:lnTo>
                    <a:pt x="457" y="1054"/>
                  </a:lnTo>
                  <a:lnTo>
                    <a:pt x="7" y="1054"/>
                  </a:lnTo>
                  <a:lnTo>
                    <a:pt x="0" y="1045"/>
                  </a:lnTo>
                  <a:lnTo>
                    <a:pt x="0" y="993"/>
                  </a:lnTo>
                  <a:lnTo>
                    <a:pt x="7" y="985"/>
                  </a:lnTo>
                  <a:lnTo>
                    <a:pt x="167" y="985"/>
                  </a:lnTo>
                  <a:lnTo>
                    <a:pt x="167" y="195"/>
                  </a:lnTo>
                  <a:lnTo>
                    <a:pt x="66" y="195"/>
                  </a:lnTo>
                  <a:lnTo>
                    <a:pt x="59" y="188"/>
                  </a:lnTo>
                  <a:lnTo>
                    <a:pt x="59" y="134"/>
                  </a:lnTo>
                  <a:lnTo>
                    <a:pt x="66" y="123"/>
                  </a:lnTo>
                  <a:lnTo>
                    <a:pt x="167" y="123"/>
                  </a:lnTo>
                  <a:lnTo>
                    <a:pt x="167" y="69"/>
                  </a:lnTo>
                  <a:lnTo>
                    <a:pt x="175" y="60"/>
                  </a:lnTo>
                  <a:lnTo>
                    <a:pt x="225" y="60"/>
                  </a:lnTo>
                  <a:lnTo>
                    <a:pt x="225" y="9"/>
                  </a:lnTo>
                  <a:lnTo>
                    <a:pt x="232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Freeform 5"/>
            <p:cNvSpPr>
              <a:spLocks noChangeArrowheads="1"/>
            </p:cNvSpPr>
            <p:nvPr/>
          </p:nvSpPr>
          <p:spPr bwMode="auto">
            <a:xfrm>
              <a:off x="489" y="1296"/>
              <a:ext cx="132" cy="238"/>
            </a:xfrm>
            <a:custGeom>
              <a:avLst/>
              <a:gdLst>
                <a:gd name="T0" fmla="*/ 345 w 588"/>
                <a:gd name="T1" fmla="*/ 69 h 1055"/>
                <a:gd name="T2" fmla="*/ 353 w 588"/>
                <a:gd name="T3" fmla="*/ 134 h 1055"/>
                <a:gd name="T4" fmla="*/ 403 w 588"/>
                <a:gd name="T5" fmla="*/ 249 h 1055"/>
                <a:gd name="T6" fmla="*/ 461 w 588"/>
                <a:gd name="T7" fmla="*/ 260 h 1055"/>
                <a:gd name="T8" fmla="*/ 411 w 588"/>
                <a:gd name="T9" fmla="*/ 740 h 1055"/>
                <a:gd name="T10" fmla="*/ 403 w 588"/>
                <a:gd name="T11" fmla="*/ 920 h 1055"/>
                <a:gd name="T12" fmla="*/ 345 w 588"/>
                <a:gd name="T13" fmla="*/ 931 h 1055"/>
                <a:gd name="T14" fmla="*/ 236 w 588"/>
                <a:gd name="T15" fmla="*/ 985 h 1055"/>
                <a:gd name="T16" fmla="*/ 228 w 588"/>
                <a:gd name="T17" fmla="*/ 920 h 1055"/>
                <a:gd name="T18" fmla="*/ 176 w 588"/>
                <a:gd name="T19" fmla="*/ 751 h 1055"/>
                <a:gd name="T20" fmla="*/ 126 w 588"/>
                <a:gd name="T21" fmla="*/ 740 h 1055"/>
                <a:gd name="T22" fmla="*/ 168 w 588"/>
                <a:gd name="T23" fmla="*/ 260 h 1055"/>
                <a:gd name="T24" fmla="*/ 176 w 588"/>
                <a:gd name="T25" fmla="*/ 134 h 1055"/>
                <a:gd name="T26" fmla="*/ 236 w 588"/>
                <a:gd name="T27" fmla="*/ 123 h 1055"/>
                <a:gd name="T28" fmla="*/ 176 w 588"/>
                <a:gd name="T29" fmla="*/ 0 h 1055"/>
                <a:gd name="T30" fmla="*/ 411 w 588"/>
                <a:gd name="T31" fmla="*/ 9 h 1055"/>
                <a:gd name="T32" fmla="*/ 461 w 588"/>
                <a:gd name="T33" fmla="*/ 60 h 1055"/>
                <a:gd name="T34" fmla="*/ 470 w 588"/>
                <a:gd name="T35" fmla="*/ 123 h 1055"/>
                <a:gd name="T36" fmla="*/ 530 w 588"/>
                <a:gd name="T37" fmla="*/ 134 h 1055"/>
                <a:gd name="T38" fmla="*/ 579 w 588"/>
                <a:gd name="T39" fmla="*/ 249 h 1055"/>
                <a:gd name="T40" fmla="*/ 587 w 588"/>
                <a:gd name="T41" fmla="*/ 805 h 1055"/>
                <a:gd name="T42" fmla="*/ 530 w 588"/>
                <a:gd name="T43" fmla="*/ 814 h 1055"/>
                <a:gd name="T44" fmla="*/ 521 w 588"/>
                <a:gd name="T45" fmla="*/ 931 h 1055"/>
                <a:gd name="T46" fmla="*/ 470 w 588"/>
                <a:gd name="T47" fmla="*/ 985 h 1055"/>
                <a:gd name="T48" fmla="*/ 411 w 588"/>
                <a:gd name="T49" fmla="*/ 993 h 1055"/>
                <a:gd name="T50" fmla="*/ 403 w 588"/>
                <a:gd name="T51" fmla="*/ 1054 h 1055"/>
                <a:gd name="T52" fmla="*/ 168 w 588"/>
                <a:gd name="T53" fmla="*/ 1045 h 1055"/>
                <a:gd name="T54" fmla="*/ 126 w 588"/>
                <a:gd name="T55" fmla="*/ 993 h 1055"/>
                <a:gd name="T56" fmla="*/ 118 w 588"/>
                <a:gd name="T57" fmla="*/ 931 h 1055"/>
                <a:gd name="T58" fmla="*/ 59 w 588"/>
                <a:gd name="T59" fmla="*/ 920 h 1055"/>
                <a:gd name="T60" fmla="*/ 9 w 588"/>
                <a:gd name="T61" fmla="*/ 814 h 1055"/>
                <a:gd name="T62" fmla="*/ 0 w 588"/>
                <a:gd name="T63" fmla="*/ 260 h 1055"/>
                <a:gd name="T64" fmla="*/ 59 w 588"/>
                <a:gd name="T65" fmla="*/ 249 h 1055"/>
                <a:gd name="T66" fmla="*/ 66 w 588"/>
                <a:gd name="T67" fmla="*/ 123 h 1055"/>
                <a:gd name="T68" fmla="*/ 118 w 588"/>
                <a:gd name="T69" fmla="*/ 69 h 1055"/>
                <a:gd name="T70" fmla="*/ 168 w 588"/>
                <a:gd name="T71" fmla="*/ 60 h 1055"/>
                <a:gd name="T72" fmla="*/ 176 w 588"/>
                <a:gd name="T73" fmla="*/ 0 h 105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88"/>
                <a:gd name="T112" fmla="*/ 0 h 1055"/>
                <a:gd name="T113" fmla="*/ 588 w 588"/>
                <a:gd name="T114" fmla="*/ 1055 h 105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88" h="1055">
                  <a:moveTo>
                    <a:pt x="236" y="69"/>
                  </a:moveTo>
                  <a:lnTo>
                    <a:pt x="345" y="69"/>
                  </a:lnTo>
                  <a:lnTo>
                    <a:pt x="345" y="123"/>
                  </a:lnTo>
                  <a:lnTo>
                    <a:pt x="353" y="134"/>
                  </a:lnTo>
                  <a:lnTo>
                    <a:pt x="403" y="134"/>
                  </a:lnTo>
                  <a:lnTo>
                    <a:pt x="403" y="249"/>
                  </a:lnTo>
                  <a:lnTo>
                    <a:pt x="411" y="260"/>
                  </a:lnTo>
                  <a:lnTo>
                    <a:pt x="461" y="260"/>
                  </a:lnTo>
                  <a:lnTo>
                    <a:pt x="461" y="740"/>
                  </a:lnTo>
                  <a:lnTo>
                    <a:pt x="411" y="740"/>
                  </a:lnTo>
                  <a:lnTo>
                    <a:pt x="403" y="751"/>
                  </a:lnTo>
                  <a:lnTo>
                    <a:pt x="403" y="920"/>
                  </a:lnTo>
                  <a:lnTo>
                    <a:pt x="353" y="920"/>
                  </a:lnTo>
                  <a:lnTo>
                    <a:pt x="345" y="931"/>
                  </a:lnTo>
                  <a:lnTo>
                    <a:pt x="345" y="985"/>
                  </a:lnTo>
                  <a:lnTo>
                    <a:pt x="236" y="985"/>
                  </a:lnTo>
                  <a:lnTo>
                    <a:pt x="236" y="931"/>
                  </a:lnTo>
                  <a:lnTo>
                    <a:pt x="228" y="920"/>
                  </a:lnTo>
                  <a:lnTo>
                    <a:pt x="176" y="920"/>
                  </a:lnTo>
                  <a:lnTo>
                    <a:pt x="176" y="751"/>
                  </a:lnTo>
                  <a:lnTo>
                    <a:pt x="168" y="740"/>
                  </a:lnTo>
                  <a:lnTo>
                    <a:pt x="126" y="740"/>
                  </a:lnTo>
                  <a:lnTo>
                    <a:pt x="126" y="260"/>
                  </a:lnTo>
                  <a:lnTo>
                    <a:pt x="168" y="260"/>
                  </a:lnTo>
                  <a:lnTo>
                    <a:pt x="176" y="249"/>
                  </a:lnTo>
                  <a:lnTo>
                    <a:pt x="176" y="134"/>
                  </a:lnTo>
                  <a:lnTo>
                    <a:pt x="228" y="134"/>
                  </a:lnTo>
                  <a:lnTo>
                    <a:pt x="236" y="123"/>
                  </a:lnTo>
                  <a:lnTo>
                    <a:pt x="236" y="69"/>
                  </a:lnTo>
                  <a:close/>
                  <a:moveTo>
                    <a:pt x="176" y="0"/>
                  </a:moveTo>
                  <a:lnTo>
                    <a:pt x="403" y="0"/>
                  </a:lnTo>
                  <a:lnTo>
                    <a:pt x="411" y="9"/>
                  </a:lnTo>
                  <a:lnTo>
                    <a:pt x="411" y="60"/>
                  </a:lnTo>
                  <a:lnTo>
                    <a:pt x="461" y="60"/>
                  </a:lnTo>
                  <a:lnTo>
                    <a:pt x="470" y="69"/>
                  </a:lnTo>
                  <a:lnTo>
                    <a:pt x="470" y="123"/>
                  </a:lnTo>
                  <a:lnTo>
                    <a:pt x="521" y="123"/>
                  </a:lnTo>
                  <a:lnTo>
                    <a:pt x="530" y="134"/>
                  </a:lnTo>
                  <a:lnTo>
                    <a:pt x="530" y="249"/>
                  </a:lnTo>
                  <a:lnTo>
                    <a:pt x="579" y="249"/>
                  </a:lnTo>
                  <a:lnTo>
                    <a:pt x="587" y="260"/>
                  </a:lnTo>
                  <a:lnTo>
                    <a:pt x="587" y="805"/>
                  </a:lnTo>
                  <a:lnTo>
                    <a:pt x="579" y="814"/>
                  </a:lnTo>
                  <a:lnTo>
                    <a:pt x="530" y="814"/>
                  </a:lnTo>
                  <a:lnTo>
                    <a:pt x="530" y="920"/>
                  </a:lnTo>
                  <a:lnTo>
                    <a:pt x="521" y="931"/>
                  </a:lnTo>
                  <a:lnTo>
                    <a:pt x="470" y="931"/>
                  </a:lnTo>
                  <a:lnTo>
                    <a:pt x="470" y="985"/>
                  </a:lnTo>
                  <a:lnTo>
                    <a:pt x="461" y="993"/>
                  </a:lnTo>
                  <a:lnTo>
                    <a:pt x="411" y="993"/>
                  </a:lnTo>
                  <a:lnTo>
                    <a:pt x="411" y="1045"/>
                  </a:lnTo>
                  <a:lnTo>
                    <a:pt x="403" y="1054"/>
                  </a:lnTo>
                  <a:lnTo>
                    <a:pt x="176" y="1054"/>
                  </a:lnTo>
                  <a:lnTo>
                    <a:pt x="168" y="1045"/>
                  </a:lnTo>
                  <a:lnTo>
                    <a:pt x="168" y="993"/>
                  </a:lnTo>
                  <a:lnTo>
                    <a:pt x="126" y="993"/>
                  </a:lnTo>
                  <a:lnTo>
                    <a:pt x="118" y="985"/>
                  </a:lnTo>
                  <a:lnTo>
                    <a:pt x="118" y="931"/>
                  </a:lnTo>
                  <a:lnTo>
                    <a:pt x="66" y="931"/>
                  </a:lnTo>
                  <a:lnTo>
                    <a:pt x="59" y="920"/>
                  </a:lnTo>
                  <a:lnTo>
                    <a:pt x="59" y="814"/>
                  </a:lnTo>
                  <a:lnTo>
                    <a:pt x="9" y="814"/>
                  </a:lnTo>
                  <a:lnTo>
                    <a:pt x="0" y="805"/>
                  </a:lnTo>
                  <a:lnTo>
                    <a:pt x="0" y="260"/>
                  </a:lnTo>
                  <a:lnTo>
                    <a:pt x="9" y="249"/>
                  </a:lnTo>
                  <a:lnTo>
                    <a:pt x="59" y="249"/>
                  </a:lnTo>
                  <a:lnTo>
                    <a:pt x="59" y="134"/>
                  </a:lnTo>
                  <a:lnTo>
                    <a:pt x="66" y="123"/>
                  </a:lnTo>
                  <a:lnTo>
                    <a:pt x="118" y="123"/>
                  </a:lnTo>
                  <a:lnTo>
                    <a:pt x="118" y="69"/>
                  </a:lnTo>
                  <a:lnTo>
                    <a:pt x="126" y="60"/>
                  </a:lnTo>
                  <a:lnTo>
                    <a:pt x="168" y="60"/>
                  </a:lnTo>
                  <a:lnTo>
                    <a:pt x="168" y="9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04016" y="2365375"/>
            <a:ext cx="452438" cy="377825"/>
            <a:chOff x="288" y="1728"/>
            <a:chExt cx="285" cy="238"/>
          </a:xfrm>
        </p:grpSpPr>
        <p:sp>
          <p:nvSpPr>
            <p:cNvPr id="34823" name="Freeform 7"/>
            <p:cNvSpPr>
              <a:spLocks noChangeArrowheads="1"/>
            </p:cNvSpPr>
            <p:nvPr/>
          </p:nvSpPr>
          <p:spPr bwMode="auto">
            <a:xfrm>
              <a:off x="288" y="1728"/>
              <a:ext cx="110" cy="238"/>
            </a:xfrm>
            <a:custGeom>
              <a:avLst/>
              <a:gdLst>
                <a:gd name="T0" fmla="*/ 243 w 490"/>
                <a:gd name="T1" fmla="*/ 0 h 1055"/>
                <a:gd name="T2" fmla="*/ 297 w 490"/>
                <a:gd name="T3" fmla="*/ 0 h 1055"/>
                <a:gd name="T4" fmla="*/ 305 w 490"/>
                <a:gd name="T5" fmla="*/ 9 h 1055"/>
                <a:gd name="T6" fmla="*/ 305 w 490"/>
                <a:gd name="T7" fmla="*/ 985 h 1055"/>
                <a:gd name="T8" fmla="*/ 481 w 490"/>
                <a:gd name="T9" fmla="*/ 985 h 1055"/>
                <a:gd name="T10" fmla="*/ 489 w 490"/>
                <a:gd name="T11" fmla="*/ 993 h 1055"/>
                <a:gd name="T12" fmla="*/ 489 w 490"/>
                <a:gd name="T13" fmla="*/ 1045 h 1055"/>
                <a:gd name="T14" fmla="*/ 481 w 490"/>
                <a:gd name="T15" fmla="*/ 1054 h 1055"/>
                <a:gd name="T16" fmla="*/ 7 w 490"/>
                <a:gd name="T17" fmla="*/ 1054 h 1055"/>
                <a:gd name="T18" fmla="*/ 0 w 490"/>
                <a:gd name="T19" fmla="*/ 1045 h 1055"/>
                <a:gd name="T20" fmla="*/ 0 w 490"/>
                <a:gd name="T21" fmla="*/ 993 h 1055"/>
                <a:gd name="T22" fmla="*/ 7 w 490"/>
                <a:gd name="T23" fmla="*/ 985 h 1055"/>
                <a:gd name="T24" fmla="*/ 175 w 490"/>
                <a:gd name="T25" fmla="*/ 985 h 1055"/>
                <a:gd name="T26" fmla="*/ 175 w 490"/>
                <a:gd name="T27" fmla="*/ 195 h 1055"/>
                <a:gd name="T28" fmla="*/ 70 w 490"/>
                <a:gd name="T29" fmla="*/ 195 h 1055"/>
                <a:gd name="T30" fmla="*/ 61 w 490"/>
                <a:gd name="T31" fmla="*/ 188 h 1055"/>
                <a:gd name="T32" fmla="*/ 61 w 490"/>
                <a:gd name="T33" fmla="*/ 134 h 1055"/>
                <a:gd name="T34" fmla="*/ 70 w 490"/>
                <a:gd name="T35" fmla="*/ 123 h 1055"/>
                <a:gd name="T36" fmla="*/ 175 w 490"/>
                <a:gd name="T37" fmla="*/ 123 h 1055"/>
                <a:gd name="T38" fmla="*/ 175 w 490"/>
                <a:gd name="T39" fmla="*/ 69 h 1055"/>
                <a:gd name="T40" fmla="*/ 183 w 490"/>
                <a:gd name="T41" fmla="*/ 60 h 1055"/>
                <a:gd name="T42" fmla="*/ 236 w 490"/>
                <a:gd name="T43" fmla="*/ 60 h 1055"/>
                <a:gd name="T44" fmla="*/ 236 w 490"/>
                <a:gd name="T45" fmla="*/ 9 h 1055"/>
                <a:gd name="T46" fmla="*/ 243 w 490"/>
                <a:gd name="T47" fmla="*/ 0 h 10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90"/>
                <a:gd name="T73" fmla="*/ 0 h 1055"/>
                <a:gd name="T74" fmla="*/ 490 w 490"/>
                <a:gd name="T75" fmla="*/ 1055 h 10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90" h="1055">
                  <a:moveTo>
                    <a:pt x="243" y="0"/>
                  </a:moveTo>
                  <a:lnTo>
                    <a:pt x="297" y="0"/>
                  </a:lnTo>
                  <a:lnTo>
                    <a:pt x="305" y="9"/>
                  </a:lnTo>
                  <a:lnTo>
                    <a:pt x="305" y="985"/>
                  </a:lnTo>
                  <a:lnTo>
                    <a:pt x="481" y="985"/>
                  </a:lnTo>
                  <a:lnTo>
                    <a:pt x="489" y="993"/>
                  </a:lnTo>
                  <a:lnTo>
                    <a:pt x="489" y="1045"/>
                  </a:lnTo>
                  <a:lnTo>
                    <a:pt x="481" y="1054"/>
                  </a:lnTo>
                  <a:lnTo>
                    <a:pt x="7" y="1054"/>
                  </a:lnTo>
                  <a:lnTo>
                    <a:pt x="0" y="1045"/>
                  </a:lnTo>
                  <a:lnTo>
                    <a:pt x="0" y="993"/>
                  </a:lnTo>
                  <a:lnTo>
                    <a:pt x="7" y="985"/>
                  </a:lnTo>
                  <a:lnTo>
                    <a:pt x="175" y="985"/>
                  </a:lnTo>
                  <a:lnTo>
                    <a:pt x="175" y="195"/>
                  </a:lnTo>
                  <a:lnTo>
                    <a:pt x="70" y="195"/>
                  </a:lnTo>
                  <a:lnTo>
                    <a:pt x="61" y="188"/>
                  </a:lnTo>
                  <a:lnTo>
                    <a:pt x="61" y="134"/>
                  </a:lnTo>
                  <a:lnTo>
                    <a:pt x="70" y="123"/>
                  </a:lnTo>
                  <a:lnTo>
                    <a:pt x="175" y="123"/>
                  </a:lnTo>
                  <a:lnTo>
                    <a:pt x="175" y="69"/>
                  </a:lnTo>
                  <a:lnTo>
                    <a:pt x="183" y="60"/>
                  </a:lnTo>
                  <a:lnTo>
                    <a:pt x="236" y="60"/>
                  </a:lnTo>
                  <a:lnTo>
                    <a:pt x="236" y="9"/>
                  </a:lnTo>
                  <a:lnTo>
                    <a:pt x="24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Freeform 8"/>
            <p:cNvSpPr>
              <a:spLocks noChangeArrowheads="1"/>
            </p:cNvSpPr>
            <p:nvPr/>
          </p:nvSpPr>
          <p:spPr bwMode="auto">
            <a:xfrm>
              <a:off x="463" y="1728"/>
              <a:ext cx="110" cy="238"/>
            </a:xfrm>
            <a:custGeom>
              <a:avLst/>
              <a:gdLst>
                <a:gd name="T0" fmla="*/ 243 w 490"/>
                <a:gd name="T1" fmla="*/ 0 h 1055"/>
                <a:gd name="T2" fmla="*/ 297 w 490"/>
                <a:gd name="T3" fmla="*/ 0 h 1055"/>
                <a:gd name="T4" fmla="*/ 304 w 490"/>
                <a:gd name="T5" fmla="*/ 9 h 1055"/>
                <a:gd name="T6" fmla="*/ 304 w 490"/>
                <a:gd name="T7" fmla="*/ 985 h 1055"/>
                <a:gd name="T8" fmla="*/ 479 w 490"/>
                <a:gd name="T9" fmla="*/ 985 h 1055"/>
                <a:gd name="T10" fmla="*/ 489 w 490"/>
                <a:gd name="T11" fmla="*/ 993 h 1055"/>
                <a:gd name="T12" fmla="*/ 489 w 490"/>
                <a:gd name="T13" fmla="*/ 1045 h 1055"/>
                <a:gd name="T14" fmla="*/ 479 w 490"/>
                <a:gd name="T15" fmla="*/ 1054 h 1055"/>
                <a:gd name="T16" fmla="*/ 7 w 490"/>
                <a:gd name="T17" fmla="*/ 1054 h 1055"/>
                <a:gd name="T18" fmla="*/ 0 w 490"/>
                <a:gd name="T19" fmla="*/ 1045 h 1055"/>
                <a:gd name="T20" fmla="*/ 0 w 490"/>
                <a:gd name="T21" fmla="*/ 993 h 1055"/>
                <a:gd name="T22" fmla="*/ 7 w 490"/>
                <a:gd name="T23" fmla="*/ 985 h 1055"/>
                <a:gd name="T24" fmla="*/ 173 w 490"/>
                <a:gd name="T25" fmla="*/ 985 h 1055"/>
                <a:gd name="T26" fmla="*/ 173 w 490"/>
                <a:gd name="T27" fmla="*/ 195 h 1055"/>
                <a:gd name="T28" fmla="*/ 70 w 490"/>
                <a:gd name="T29" fmla="*/ 195 h 1055"/>
                <a:gd name="T30" fmla="*/ 60 w 490"/>
                <a:gd name="T31" fmla="*/ 188 h 1055"/>
                <a:gd name="T32" fmla="*/ 60 w 490"/>
                <a:gd name="T33" fmla="*/ 134 h 1055"/>
                <a:gd name="T34" fmla="*/ 70 w 490"/>
                <a:gd name="T35" fmla="*/ 123 h 1055"/>
                <a:gd name="T36" fmla="*/ 173 w 490"/>
                <a:gd name="T37" fmla="*/ 123 h 1055"/>
                <a:gd name="T38" fmla="*/ 173 w 490"/>
                <a:gd name="T39" fmla="*/ 69 h 1055"/>
                <a:gd name="T40" fmla="*/ 184 w 490"/>
                <a:gd name="T41" fmla="*/ 60 h 1055"/>
                <a:gd name="T42" fmla="*/ 236 w 490"/>
                <a:gd name="T43" fmla="*/ 60 h 1055"/>
                <a:gd name="T44" fmla="*/ 236 w 490"/>
                <a:gd name="T45" fmla="*/ 9 h 1055"/>
                <a:gd name="T46" fmla="*/ 243 w 490"/>
                <a:gd name="T47" fmla="*/ 0 h 10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90"/>
                <a:gd name="T73" fmla="*/ 0 h 1055"/>
                <a:gd name="T74" fmla="*/ 490 w 490"/>
                <a:gd name="T75" fmla="*/ 1055 h 10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90" h="1055">
                  <a:moveTo>
                    <a:pt x="243" y="0"/>
                  </a:moveTo>
                  <a:lnTo>
                    <a:pt x="297" y="0"/>
                  </a:lnTo>
                  <a:lnTo>
                    <a:pt x="304" y="9"/>
                  </a:lnTo>
                  <a:lnTo>
                    <a:pt x="304" y="985"/>
                  </a:lnTo>
                  <a:lnTo>
                    <a:pt x="479" y="985"/>
                  </a:lnTo>
                  <a:lnTo>
                    <a:pt x="489" y="993"/>
                  </a:lnTo>
                  <a:lnTo>
                    <a:pt x="489" y="1045"/>
                  </a:lnTo>
                  <a:lnTo>
                    <a:pt x="479" y="1054"/>
                  </a:lnTo>
                  <a:lnTo>
                    <a:pt x="7" y="1054"/>
                  </a:lnTo>
                  <a:lnTo>
                    <a:pt x="0" y="1045"/>
                  </a:lnTo>
                  <a:lnTo>
                    <a:pt x="0" y="993"/>
                  </a:lnTo>
                  <a:lnTo>
                    <a:pt x="7" y="985"/>
                  </a:lnTo>
                  <a:lnTo>
                    <a:pt x="173" y="985"/>
                  </a:lnTo>
                  <a:lnTo>
                    <a:pt x="173" y="195"/>
                  </a:lnTo>
                  <a:lnTo>
                    <a:pt x="70" y="195"/>
                  </a:lnTo>
                  <a:lnTo>
                    <a:pt x="60" y="188"/>
                  </a:lnTo>
                  <a:lnTo>
                    <a:pt x="60" y="134"/>
                  </a:lnTo>
                  <a:lnTo>
                    <a:pt x="70" y="123"/>
                  </a:lnTo>
                  <a:lnTo>
                    <a:pt x="173" y="123"/>
                  </a:lnTo>
                  <a:lnTo>
                    <a:pt x="173" y="69"/>
                  </a:lnTo>
                  <a:lnTo>
                    <a:pt x="184" y="60"/>
                  </a:lnTo>
                  <a:lnTo>
                    <a:pt x="236" y="60"/>
                  </a:lnTo>
                  <a:lnTo>
                    <a:pt x="236" y="9"/>
                  </a:lnTo>
                  <a:lnTo>
                    <a:pt x="24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0" y="1"/>
            <a:ext cx="8912181" cy="61818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Cause-Effect Graphing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901523"/>
            <a:ext cx="7740204" cy="609170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Cause-effect graphing, also known as </a:t>
            </a:r>
            <a:r>
              <a:rPr lang="en-IN" sz="2400" i="1" dirty="0" smtClean="0"/>
              <a:t>dependency modeling</a:t>
            </a:r>
            <a:r>
              <a:rPr lang="en-IN" sz="2400" dirty="0" smtClean="0"/>
              <a:t>, </a:t>
            </a:r>
          </a:p>
          <a:p>
            <a:pPr lvl="1" algn="just"/>
            <a:r>
              <a:rPr lang="en-IN" sz="2000" dirty="0" smtClean="0"/>
              <a:t>focuses on modelling dependency relationships amongst</a:t>
            </a:r>
          </a:p>
          <a:p>
            <a:pPr lvl="2" algn="just"/>
            <a:r>
              <a:rPr lang="en-IN" sz="1800" dirty="0" smtClean="0"/>
              <a:t>program input conditions, known as </a:t>
            </a:r>
            <a:r>
              <a:rPr lang="en-IN" sz="1800" i="1" dirty="0" smtClean="0"/>
              <a:t>causes</a:t>
            </a:r>
            <a:r>
              <a:rPr lang="en-IN" sz="1800" dirty="0" smtClean="0"/>
              <a:t>, and </a:t>
            </a:r>
          </a:p>
          <a:p>
            <a:pPr lvl="2" algn="just"/>
            <a:r>
              <a:rPr lang="en-IN" sz="1800" dirty="0" smtClean="0"/>
              <a:t>output conditions, known as </a:t>
            </a:r>
            <a:r>
              <a:rPr lang="en-IN" sz="1800" i="1" dirty="0" smtClean="0"/>
              <a:t>effects</a:t>
            </a:r>
            <a:r>
              <a:rPr lang="en-IN" sz="1800" dirty="0" smtClean="0"/>
              <a:t>.</a:t>
            </a:r>
          </a:p>
          <a:p>
            <a:pPr lvl="2" algn="just"/>
            <a:endParaRPr lang="en-IN" sz="1800" dirty="0" smtClean="0"/>
          </a:p>
          <a:p>
            <a:pPr algn="just"/>
            <a:r>
              <a:rPr lang="en-IN" sz="2400" dirty="0" smtClean="0"/>
              <a:t>The relationship is expressed visually in terms of a cause-effect graph.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graph is a visual representation of a logical relationship amongst inputs and outputs that can be expressed as a Boolean expression.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79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1073023" y="55787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4400" smtClean="0"/>
              <a:t>Three effects</a:t>
            </a:r>
          </a:p>
          <a:p>
            <a:pPr lvl="1">
              <a:spcBef>
                <a:spcPts val="875"/>
              </a:spcBef>
            </a:pPr>
            <a:r>
              <a:rPr lang="en-GB" sz="4000" smtClean="0"/>
              <a:t>level = safe</a:t>
            </a:r>
          </a:p>
          <a:p>
            <a:pPr lvl="1">
              <a:spcBef>
                <a:spcPts val="875"/>
              </a:spcBef>
            </a:pPr>
            <a:r>
              <a:rPr lang="en-GB" sz="4000" smtClean="0"/>
              <a:t>level = high</a:t>
            </a:r>
          </a:p>
          <a:p>
            <a:pPr lvl="1">
              <a:spcBef>
                <a:spcPts val="875"/>
              </a:spcBef>
            </a:pPr>
            <a:r>
              <a:rPr lang="en-GB" sz="4000" smtClean="0"/>
              <a:t>invalid syntax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3C70CF-68A1-4593-9199-8C94C013D17A}" type="slidenum">
              <a:rPr lang="en-US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78425" y="2441575"/>
            <a:ext cx="452437" cy="377825"/>
            <a:chOff x="2977" y="1776"/>
            <a:chExt cx="285" cy="238"/>
          </a:xfrm>
        </p:grpSpPr>
        <p:sp>
          <p:nvSpPr>
            <p:cNvPr id="35852" name="Freeform 4"/>
            <p:cNvSpPr>
              <a:spLocks noChangeArrowheads="1"/>
            </p:cNvSpPr>
            <p:nvPr/>
          </p:nvSpPr>
          <p:spPr bwMode="auto">
            <a:xfrm>
              <a:off x="2977" y="1776"/>
              <a:ext cx="152" cy="238"/>
            </a:xfrm>
            <a:custGeom>
              <a:avLst/>
              <a:gdLst>
                <a:gd name="T0" fmla="*/ 7 w 675"/>
                <a:gd name="T1" fmla="*/ 0 h 1055"/>
                <a:gd name="T2" fmla="*/ 612 w 675"/>
                <a:gd name="T3" fmla="*/ 0 h 1055"/>
                <a:gd name="T4" fmla="*/ 619 w 675"/>
                <a:gd name="T5" fmla="*/ 9 h 1055"/>
                <a:gd name="T6" fmla="*/ 619 w 675"/>
                <a:gd name="T7" fmla="*/ 249 h 1055"/>
                <a:gd name="T8" fmla="*/ 612 w 675"/>
                <a:gd name="T9" fmla="*/ 260 h 1055"/>
                <a:gd name="T10" fmla="*/ 569 w 675"/>
                <a:gd name="T11" fmla="*/ 260 h 1055"/>
                <a:gd name="T12" fmla="*/ 559 w 675"/>
                <a:gd name="T13" fmla="*/ 249 h 1055"/>
                <a:gd name="T14" fmla="*/ 559 w 675"/>
                <a:gd name="T15" fmla="*/ 134 h 1055"/>
                <a:gd name="T16" fmla="*/ 523 w 675"/>
                <a:gd name="T17" fmla="*/ 134 h 1055"/>
                <a:gd name="T18" fmla="*/ 516 w 675"/>
                <a:gd name="T19" fmla="*/ 123 h 1055"/>
                <a:gd name="T20" fmla="*/ 516 w 675"/>
                <a:gd name="T21" fmla="*/ 69 h 1055"/>
                <a:gd name="T22" fmla="*/ 208 w 675"/>
                <a:gd name="T23" fmla="*/ 69 h 1055"/>
                <a:gd name="T24" fmla="*/ 208 w 675"/>
                <a:gd name="T25" fmla="*/ 491 h 1055"/>
                <a:gd name="T26" fmla="*/ 463 w 675"/>
                <a:gd name="T27" fmla="*/ 491 h 1055"/>
                <a:gd name="T28" fmla="*/ 463 w 675"/>
                <a:gd name="T29" fmla="*/ 374 h 1055"/>
                <a:gd name="T30" fmla="*/ 470 w 675"/>
                <a:gd name="T31" fmla="*/ 365 h 1055"/>
                <a:gd name="T32" fmla="*/ 516 w 675"/>
                <a:gd name="T33" fmla="*/ 365 h 1055"/>
                <a:gd name="T34" fmla="*/ 523 w 675"/>
                <a:gd name="T35" fmla="*/ 374 h 1055"/>
                <a:gd name="T36" fmla="*/ 523 w 675"/>
                <a:gd name="T37" fmla="*/ 679 h 1055"/>
                <a:gd name="T38" fmla="*/ 516 w 675"/>
                <a:gd name="T39" fmla="*/ 688 h 1055"/>
                <a:gd name="T40" fmla="*/ 470 w 675"/>
                <a:gd name="T41" fmla="*/ 688 h 1055"/>
                <a:gd name="T42" fmla="*/ 463 w 675"/>
                <a:gd name="T43" fmla="*/ 679 h 1055"/>
                <a:gd name="T44" fmla="*/ 463 w 675"/>
                <a:gd name="T45" fmla="*/ 563 h 1055"/>
                <a:gd name="T46" fmla="*/ 208 w 675"/>
                <a:gd name="T47" fmla="*/ 563 h 1055"/>
                <a:gd name="T48" fmla="*/ 208 w 675"/>
                <a:gd name="T49" fmla="*/ 985 h 1055"/>
                <a:gd name="T50" fmla="*/ 559 w 675"/>
                <a:gd name="T51" fmla="*/ 985 h 1055"/>
                <a:gd name="T52" fmla="*/ 559 w 675"/>
                <a:gd name="T53" fmla="*/ 931 h 1055"/>
                <a:gd name="T54" fmla="*/ 569 w 675"/>
                <a:gd name="T55" fmla="*/ 920 h 1055"/>
                <a:gd name="T56" fmla="*/ 612 w 675"/>
                <a:gd name="T57" fmla="*/ 920 h 1055"/>
                <a:gd name="T58" fmla="*/ 612 w 675"/>
                <a:gd name="T59" fmla="*/ 814 h 1055"/>
                <a:gd name="T60" fmla="*/ 619 w 675"/>
                <a:gd name="T61" fmla="*/ 805 h 1055"/>
                <a:gd name="T62" fmla="*/ 666 w 675"/>
                <a:gd name="T63" fmla="*/ 805 h 1055"/>
                <a:gd name="T64" fmla="*/ 674 w 675"/>
                <a:gd name="T65" fmla="*/ 814 h 1055"/>
                <a:gd name="T66" fmla="*/ 674 w 675"/>
                <a:gd name="T67" fmla="*/ 1045 h 1055"/>
                <a:gd name="T68" fmla="*/ 666 w 675"/>
                <a:gd name="T69" fmla="*/ 1054 h 1055"/>
                <a:gd name="T70" fmla="*/ 7 w 675"/>
                <a:gd name="T71" fmla="*/ 1054 h 1055"/>
                <a:gd name="T72" fmla="*/ 0 w 675"/>
                <a:gd name="T73" fmla="*/ 1045 h 1055"/>
                <a:gd name="T74" fmla="*/ 0 w 675"/>
                <a:gd name="T75" fmla="*/ 993 h 1055"/>
                <a:gd name="T76" fmla="*/ 7 w 675"/>
                <a:gd name="T77" fmla="*/ 985 h 1055"/>
                <a:gd name="T78" fmla="*/ 105 w 675"/>
                <a:gd name="T79" fmla="*/ 985 h 1055"/>
                <a:gd name="T80" fmla="*/ 105 w 675"/>
                <a:gd name="T81" fmla="*/ 69 h 1055"/>
                <a:gd name="T82" fmla="*/ 7 w 675"/>
                <a:gd name="T83" fmla="*/ 69 h 1055"/>
                <a:gd name="T84" fmla="*/ 0 w 675"/>
                <a:gd name="T85" fmla="*/ 60 h 1055"/>
                <a:gd name="T86" fmla="*/ 0 w 675"/>
                <a:gd name="T87" fmla="*/ 9 h 1055"/>
                <a:gd name="T88" fmla="*/ 7 w 675"/>
                <a:gd name="T89" fmla="*/ 0 h 10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75"/>
                <a:gd name="T136" fmla="*/ 0 h 1055"/>
                <a:gd name="T137" fmla="*/ 675 w 675"/>
                <a:gd name="T138" fmla="*/ 1055 h 10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75" h="1055">
                  <a:moveTo>
                    <a:pt x="7" y="0"/>
                  </a:moveTo>
                  <a:lnTo>
                    <a:pt x="612" y="0"/>
                  </a:lnTo>
                  <a:lnTo>
                    <a:pt x="619" y="9"/>
                  </a:lnTo>
                  <a:lnTo>
                    <a:pt x="619" y="249"/>
                  </a:lnTo>
                  <a:lnTo>
                    <a:pt x="612" y="260"/>
                  </a:lnTo>
                  <a:lnTo>
                    <a:pt x="569" y="260"/>
                  </a:lnTo>
                  <a:lnTo>
                    <a:pt x="559" y="249"/>
                  </a:lnTo>
                  <a:lnTo>
                    <a:pt x="559" y="134"/>
                  </a:lnTo>
                  <a:lnTo>
                    <a:pt x="523" y="134"/>
                  </a:lnTo>
                  <a:lnTo>
                    <a:pt x="516" y="123"/>
                  </a:lnTo>
                  <a:lnTo>
                    <a:pt x="516" y="69"/>
                  </a:lnTo>
                  <a:lnTo>
                    <a:pt x="208" y="69"/>
                  </a:lnTo>
                  <a:lnTo>
                    <a:pt x="208" y="491"/>
                  </a:lnTo>
                  <a:lnTo>
                    <a:pt x="463" y="491"/>
                  </a:lnTo>
                  <a:lnTo>
                    <a:pt x="463" y="374"/>
                  </a:lnTo>
                  <a:lnTo>
                    <a:pt x="470" y="365"/>
                  </a:lnTo>
                  <a:lnTo>
                    <a:pt x="516" y="365"/>
                  </a:lnTo>
                  <a:lnTo>
                    <a:pt x="523" y="374"/>
                  </a:lnTo>
                  <a:lnTo>
                    <a:pt x="523" y="679"/>
                  </a:lnTo>
                  <a:lnTo>
                    <a:pt x="516" y="688"/>
                  </a:lnTo>
                  <a:lnTo>
                    <a:pt x="470" y="688"/>
                  </a:lnTo>
                  <a:lnTo>
                    <a:pt x="463" y="679"/>
                  </a:lnTo>
                  <a:lnTo>
                    <a:pt x="463" y="563"/>
                  </a:lnTo>
                  <a:lnTo>
                    <a:pt x="208" y="563"/>
                  </a:lnTo>
                  <a:lnTo>
                    <a:pt x="208" y="985"/>
                  </a:lnTo>
                  <a:lnTo>
                    <a:pt x="559" y="985"/>
                  </a:lnTo>
                  <a:lnTo>
                    <a:pt x="559" y="931"/>
                  </a:lnTo>
                  <a:lnTo>
                    <a:pt x="569" y="920"/>
                  </a:lnTo>
                  <a:lnTo>
                    <a:pt x="612" y="920"/>
                  </a:lnTo>
                  <a:lnTo>
                    <a:pt x="612" y="814"/>
                  </a:lnTo>
                  <a:lnTo>
                    <a:pt x="619" y="805"/>
                  </a:lnTo>
                  <a:lnTo>
                    <a:pt x="666" y="805"/>
                  </a:lnTo>
                  <a:lnTo>
                    <a:pt x="674" y="814"/>
                  </a:lnTo>
                  <a:lnTo>
                    <a:pt x="674" y="1045"/>
                  </a:lnTo>
                  <a:lnTo>
                    <a:pt x="666" y="1054"/>
                  </a:lnTo>
                  <a:lnTo>
                    <a:pt x="7" y="1054"/>
                  </a:lnTo>
                  <a:lnTo>
                    <a:pt x="0" y="1045"/>
                  </a:lnTo>
                  <a:lnTo>
                    <a:pt x="0" y="993"/>
                  </a:lnTo>
                  <a:lnTo>
                    <a:pt x="7" y="985"/>
                  </a:lnTo>
                  <a:lnTo>
                    <a:pt x="105" y="985"/>
                  </a:lnTo>
                  <a:lnTo>
                    <a:pt x="105" y="69"/>
                  </a:lnTo>
                  <a:lnTo>
                    <a:pt x="7" y="69"/>
                  </a:lnTo>
                  <a:lnTo>
                    <a:pt x="0" y="60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5"/>
            <p:cNvSpPr>
              <a:spLocks noChangeArrowheads="1"/>
            </p:cNvSpPr>
            <p:nvPr/>
          </p:nvSpPr>
          <p:spPr bwMode="auto">
            <a:xfrm>
              <a:off x="3169" y="1776"/>
              <a:ext cx="93" cy="238"/>
            </a:xfrm>
            <a:custGeom>
              <a:avLst/>
              <a:gdLst>
                <a:gd name="T0" fmla="*/ 207 w 416"/>
                <a:gd name="T1" fmla="*/ 0 h 1055"/>
                <a:gd name="T2" fmla="*/ 251 w 416"/>
                <a:gd name="T3" fmla="*/ 0 h 1055"/>
                <a:gd name="T4" fmla="*/ 259 w 416"/>
                <a:gd name="T5" fmla="*/ 9 h 1055"/>
                <a:gd name="T6" fmla="*/ 259 w 416"/>
                <a:gd name="T7" fmla="*/ 985 h 1055"/>
                <a:gd name="T8" fmla="*/ 407 w 416"/>
                <a:gd name="T9" fmla="*/ 985 h 1055"/>
                <a:gd name="T10" fmla="*/ 415 w 416"/>
                <a:gd name="T11" fmla="*/ 993 h 1055"/>
                <a:gd name="T12" fmla="*/ 415 w 416"/>
                <a:gd name="T13" fmla="*/ 1045 h 1055"/>
                <a:gd name="T14" fmla="*/ 407 w 416"/>
                <a:gd name="T15" fmla="*/ 1054 h 1055"/>
                <a:gd name="T16" fmla="*/ 7 w 416"/>
                <a:gd name="T17" fmla="*/ 1054 h 1055"/>
                <a:gd name="T18" fmla="*/ 0 w 416"/>
                <a:gd name="T19" fmla="*/ 1045 h 1055"/>
                <a:gd name="T20" fmla="*/ 0 w 416"/>
                <a:gd name="T21" fmla="*/ 993 h 1055"/>
                <a:gd name="T22" fmla="*/ 7 w 416"/>
                <a:gd name="T23" fmla="*/ 985 h 1055"/>
                <a:gd name="T24" fmla="*/ 148 w 416"/>
                <a:gd name="T25" fmla="*/ 985 h 1055"/>
                <a:gd name="T26" fmla="*/ 148 w 416"/>
                <a:gd name="T27" fmla="*/ 195 h 1055"/>
                <a:gd name="T28" fmla="*/ 60 w 416"/>
                <a:gd name="T29" fmla="*/ 195 h 1055"/>
                <a:gd name="T30" fmla="*/ 53 w 416"/>
                <a:gd name="T31" fmla="*/ 188 h 1055"/>
                <a:gd name="T32" fmla="*/ 53 w 416"/>
                <a:gd name="T33" fmla="*/ 134 h 1055"/>
                <a:gd name="T34" fmla="*/ 60 w 416"/>
                <a:gd name="T35" fmla="*/ 123 h 1055"/>
                <a:gd name="T36" fmla="*/ 148 w 416"/>
                <a:gd name="T37" fmla="*/ 123 h 1055"/>
                <a:gd name="T38" fmla="*/ 148 w 416"/>
                <a:gd name="T39" fmla="*/ 69 h 1055"/>
                <a:gd name="T40" fmla="*/ 156 w 416"/>
                <a:gd name="T41" fmla="*/ 60 h 1055"/>
                <a:gd name="T42" fmla="*/ 201 w 416"/>
                <a:gd name="T43" fmla="*/ 60 h 1055"/>
                <a:gd name="T44" fmla="*/ 201 w 416"/>
                <a:gd name="T45" fmla="*/ 9 h 1055"/>
                <a:gd name="T46" fmla="*/ 207 w 416"/>
                <a:gd name="T47" fmla="*/ 0 h 10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1055"/>
                <a:gd name="T74" fmla="*/ 416 w 416"/>
                <a:gd name="T75" fmla="*/ 1055 h 10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1055">
                  <a:moveTo>
                    <a:pt x="207" y="0"/>
                  </a:moveTo>
                  <a:lnTo>
                    <a:pt x="251" y="0"/>
                  </a:lnTo>
                  <a:lnTo>
                    <a:pt x="259" y="9"/>
                  </a:lnTo>
                  <a:lnTo>
                    <a:pt x="259" y="985"/>
                  </a:lnTo>
                  <a:lnTo>
                    <a:pt x="407" y="985"/>
                  </a:lnTo>
                  <a:lnTo>
                    <a:pt x="415" y="993"/>
                  </a:lnTo>
                  <a:lnTo>
                    <a:pt x="415" y="1045"/>
                  </a:lnTo>
                  <a:lnTo>
                    <a:pt x="407" y="1054"/>
                  </a:lnTo>
                  <a:lnTo>
                    <a:pt x="7" y="1054"/>
                  </a:lnTo>
                  <a:lnTo>
                    <a:pt x="0" y="1045"/>
                  </a:lnTo>
                  <a:lnTo>
                    <a:pt x="0" y="993"/>
                  </a:lnTo>
                  <a:lnTo>
                    <a:pt x="7" y="985"/>
                  </a:lnTo>
                  <a:lnTo>
                    <a:pt x="148" y="985"/>
                  </a:lnTo>
                  <a:lnTo>
                    <a:pt x="148" y="195"/>
                  </a:lnTo>
                  <a:lnTo>
                    <a:pt x="60" y="195"/>
                  </a:lnTo>
                  <a:lnTo>
                    <a:pt x="53" y="188"/>
                  </a:lnTo>
                  <a:lnTo>
                    <a:pt x="53" y="134"/>
                  </a:lnTo>
                  <a:lnTo>
                    <a:pt x="60" y="123"/>
                  </a:lnTo>
                  <a:lnTo>
                    <a:pt x="148" y="123"/>
                  </a:lnTo>
                  <a:lnTo>
                    <a:pt x="148" y="69"/>
                  </a:lnTo>
                  <a:lnTo>
                    <a:pt x="156" y="60"/>
                  </a:lnTo>
                  <a:lnTo>
                    <a:pt x="201" y="60"/>
                  </a:lnTo>
                  <a:lnTo>
                    <a:pt x="201" y="9"/>
                  </a:lnTo>
                  <a:lnTo>
                    <a:pt x="207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097451" y="3092002"/>
            <a:ext cx="452437" cy="377825"/>
            <a:chOff x="2977" y="2256"/>
            <a:chExt cx="285" cy="238"/>
          </a:xfrm>
        </p:grpSpPr>
        <p:sp>
          <p:nvSpPr>
            <p:cNvPr id="35850" name="Freeform 7"/>
            <p:cNvSpPr>
              <a:spLocks noChangeArrowheads="1"/>
            </p:cNvSpPr>
            <p:nvPr/>
          </p:nvSpPr>
          <p:spPr bwMode="auto">
            <a:xfrm>
              <a:off x="2977" y="2256"/>
              <a:ext cx="146" cy="238"/>
            </a:xfrm>
            <a:custGeom>
              <a:avLst/>
              <a:gdLst>
                <a:gd name="T0" fmla="*/ 6 w 649"/>
                <a:gd name="T1" fmla="*/ 0 h 1055"/>
                <a:gd name="T2" fmla="*/ 589 w 649"/>
                <a:gd name="T3" fmla="*/ 0 h 1055"/>
                <a:gd name="T4" fmla="*/ 595 w 649"/>
                <a:gd name="T5" fmla="*/ 9 h 1055"/>
                <a:gd name="T6" fmla="*/ 595 w 649"/>
                <a:gd name="T7" fmla="*/ 250 h 1055"/>
                <a:gd name="T8" fmla="*/ 589 w 649"/>
                <a:gd name="T9" fmla="*/ 259 h 1055"/>
                <a:gd name="T10" fmla="*/ 547 w 649"/>
                <a:gd name="T11" fmla="*/ 259 h 1055"/>
                <a:gd name="T12" fmla="*/ 538 w 649"/>
                <a:gd name="T13" fmla="*/ 250 h 1055"/>
                <a:gd name="T14" fmla="*/ 538 w 649"/>
                <a:gd name="T15" fmla="*/ 134 h 1055"/>
                <a:gd name="T16" fmla="*/ 503 w 649"/>
                <a:gd name="T17" fmla="*/ 134 h 1055"/>
                <a:gd name="T18" fmla="*/ 496 w 649"/>
                <a:gd name="T19" fmla="*/ 125 h 1055"/>
                <a:gd name="T20" fmla="*/ 496 w 649"/>
                <a:gd name="T21" fmla="*/ 71 h 1055"/>
                <a:gd name="T22" fmla="*/ 201 w 649"/>
                <a:gd name="T23" fmla="*/ 71 h 1055"/>
                <a:gd name="T24" fmla="*/ 201 w 649"/>
                <a:gd name="T25" fmla="*/ 491 h 1055"/>
                <a:gd name="T26" fmla="*/ 445 w 649"/>
                <a:gd name="T27" fmla="*/ 491 h 1055"/>
                <a:gd name="T28" fmla="*/ 445 w 649"/>
                <a:gd name="T29" fmla="*/ 376 h 1055"/>
                <a:gd name="T30" fmla="*/ 452 w 649"/>
                <a:gd name="T31" fmla="*/ 365 h 1055"/>
                <a:gd name="T32" fmla="*/ 496 w 649"/>
                <a:gd name="T33" fmla="*/ 365 h 1055"/>
                <a:gd name="T34" fmla="*/ 503 w 649"/>
                <a:gd name="T35" fmla="*/ 376 h 1055"/>
                <a:gd name="T36" fmla="*/ 503 w 649"/>
                <a:gd name="T37" fmla="*/ 681 h 1055"/>
                <a:gd name="T38" fmla="*/ 496 w 649"/>
                <a:gd name="T39" fmla="*/ 689 h 1055"/>
                <a:gd name="T40" fmla="*/ 452 w 649"/>
                <a:gd name="T41" fmla="*/ 689 h 1055"/>
                <a:gd name="T42" fmla="*/ 445 w 649"/>
                <a:gd name="T43" fmla="*/ 681 h 1055"/>
                <a:gd name="T44" fmla="*/ 445 w 649"/>
                <a:gd name="T45" fmla="*/ 563 h 1055"/>
                <a:gd name="T46" fmla="*/ 201 w 649"/>
                <a:gd name="T47" fmla="*/ 563 h 1055"/>
                <a:gd name="T48" fmla="*/ 201 w 649"/>
                <a:gd name="T49" fmla="*/ 986 h 1055"/>
                <a:gd name="T50" fmla="*/ 538 w 649"/>
                <a:gd name="T51" fmla="*/ 986 h 1055"/>
                <a:gd name="T52" fmla="*/ 538 w 649"/>
                <a:gd name="T53" fmla="*/ 929 h 1055"/>
                <a:gd name="T54" fmla="*/ 547 w 649"/>
                <a:gd name="T55" fmla="*/ 920 h 1055"/>
                <a:gd name="T56" fmla="*/ 589 w 649"/>
                <a:gd name="T57" fmla="*/ 920 h 1055"/>
                <a:gd name="T58" fmla="*/ 589 w 649"/>
                <a:gd name="T59" fmla="*/ 814 h 1055"/>
                <a:gd name="T60" fmla="*/ 595 w 649"/>
                <a:gd name="T61" fmla="*/ 803 h 1055"/>
                <a:gd name="T62" fmla="*/ 640 w 649"/>
                <a:gd name="T63" fmla="*/ 803 h 1055"/>
                <a:gd name="T64" fmla="*/ 648 w 649"/>
                <a:gd name="T65" fmla="*/ 814 h 1055"/>
                <a:gd name="T66" fmla="*/ 648 w 649"/>
                <a:gd name="T67" fmla="*/ 1045 h 1055"/>
                <a:gd name="T68" fmla="*/ 640 w 649"/>
                <a:gd name="T69" fmla="*/ 1054 h 1055"/>
                <a:gd name="T70" fmla="*/ 6 w 649"/>
                <a:gd name="T71" fmla="*/ 1054 h 1055"/>
                <a:gd name="T72" fmla="*/ 0 w 649"/>
                <a:gd name="T73" fmla="*/ 1045 h 1055"/>
                <a:gd name="T74" fmla="*/ 0 w 649"/>
                <a:gd name="T75" fmla="*/ 994 h 1055"/>
                <a:gd name="T76" fmla="*/ 6 w 649"/>
                <a:gd name="T77" fmla="*/ 986 h 1055"/>
                <a:gd name="T78" fmla="*/ 101 w 649"/>
                <a:gd name="T79" fmla="*/ 986 h 1055"/>
                <a:gd name="T80" fmla="*/ 101 w 649"/>
                <a:gd name="T81" fmla="*/ 71 h 1055"/>
                <a:gd name="T82" fmla="*/ 6 w 649"/>
                <a:gd name="T83" fmla="*/ 71 h 1055"/>
                <a:gd name="T84" fmla="*/ 0 w 649"/>
                <a:gd name="T85" fmla="*/ 60 h 1055"/>
                <a:gd name="T86" fmla="*/ 0 w 649"/>
                <a:gd name="T87" fmla="*/ 9 h 1055"/>
                <a:gd name="T88" fmla="*/ 6 w 649"/>
                <a:gd name="T89" fmla="*/ 0 h 10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49"/>
                <a:gd name="T136" fmla="*/ 0 h 1055"/>
                <a:gd name="T137" fmla="*/ 649 w 649"/>
                <a:gd name="T138" fmla="*/ 1055 h 10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49" h="1055">
                  <a:moveTo>
                    <a:pt x="6" y="0"/>
                  </a:moveTo>
                  <a:lnTo>
                    <a:pt x="589" y="0"/>
                  </a:lnTo>
                  <a:lnTo>
                    <a:pt x="595" y="9"/>
                  </a:lnTo>
                  <a:lnTo>
                    <a:pt x="595" y="250"/>
                  </a:lnTo>
                  <a:lnTo>
                    <a:pt x="589" y="259"/>
                  </a:lnTo>
                  <a:lnTo>
                    <a:pt x="547" y="259"/>
                  </a:lnTo>
                  <a:lnTo>
                    <a:pt x="538" y="250"/>
                  </a:lnTo>
                  <a:lnTo>
                    <a:pt x="538" y="134"/>
                  </a:lnTo>
                  <a:lnTo>
                    <a:pt x="503" y="134"/>
                  </a:lnTo>
                  <a:lnTo>
                    <a:pt x="496" y="125"/>
                  </a:lnTo>
                  <a:lnTo>
                    <a:pt x="496" y="71"/>
                  </a:lnTo>
                  <a:lnTo>
                    <a:pt x="201" y="71"/>
                  </a:lnTo>
                  <a:lnTo>
                    <a:pt x="201" y="491"/>
                  </a:lnTo>
                  <a:lnTo>
                    <a:pt x="445" y="491"/>
                  </a:lnTo>
                  <a:lnTo>
                    <a:pt x="445" y="376"/>
                  </a:lnTo>
                  <a:lnTo>
                    <a:pt x="452" y="365"/>
                  </a:lnTo>
                  <a:lnTo>
                    <a:pt x="496" y="365"/>
                  </a:lnTo>
                  <a:lnTo>
                    <a:pt x="503" y="376"/>
                  </a:lnTo>
                  <a:lnTo>
                    <a:pt x="503" y="681"/>
                  </a:lnTo>
                  <a:lnTo>
                    <a:pt x="496" y="689"/>
                  </a:lnTo>
                  <a:lnTo>
                    <a:pt x="452" y="689"/>
                  </a:lnTo>
                  <a:lnTo>
                    <a:pt x="445" y="681"/>
                  </a:lnTo>
                  <a:lnTo>
                    <a:pt x="445" y="563"/>
                  </a:lnTo>
                  <a:lnTo>
                    <a:pt x="201" y="563"/>
                  </a:lnTo>
                  <a:lnTo>
                    <a:pt x="201" y="986"/>
                  </a:lnTo>
                  <a:lnTo>
                    <a:pt x="538" y="986"/>
                  </a:lnTo>
                  <a:lnTo>
                    <a:pt x="538" y="929"/>
                  </a:lnTo>
                  <a:lnTo>
                    <a:pt x="547" y="920"/>
                  </a:lnTo>
                  <a:lnTo>
                    <a:pt x="589" y="920"/>
                  </a:lnTo>
                  <a:lnTo>
                    <a:pt x="589" y="814"/>
                  </a:lnTo>
                  <a:lnTo>
                    <a:pt x="595" y="803"/>
                  </a:lnTo>
                  <a:lnTo>
                    <a:pt x="640" y="803"/>
                  </a:lnTo>
                  <a:lnTo>
                    <a:pt x="648" y="814"/>
                  </a:lnTo>
                  <a:lnTo>
                    <a:pt x="648" y="1045"/>
                  </a:lnTo>
                  <a:lnTo>
                    <a:pt x="640" y="1054"/>
                  </a:lnTo>
                  <a:lnTo>
                    <a:pt x="6" y="1054"/>
                  </a:lnTo>
                  <a:lnTo>
                    <a:pt x="0" y="1045"/>
                  </a:lnTo>
                  <a:lnTo>
                    <a:pt x="0" y="994"/>
                  </a:lnTo>
                  <a:lnTo>
                    <a:pt x="6" y="986"/>
                  </a:lnTo>
                  <a:lnTo>
                    <a:pt x="101" y="986"/>
                  </a:lnTo>
                  <a:lnTo>
                    <a:pt x="101" y="71"/>
                  </a:lnTo>
                  <a:lnTo>
                    <a:pt x="6" y="71"/>
                  </a:lnTo>
                  <a:lnTo>
                    <a:pt x="0" y="60"/>
                  </a:lnTo>
                  <a:lnTo>
                    <a:pt x="0" y="9"/>
                  </a:lnTo>
                  <a:lnTo>
                    <a:pt x="6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Freeform 8"/>
            <p:cNvSpPr>
              <a:spLocks noChangeArrowheads="1"/>
            </p:cNvSpPr>
            <p:nvPr/>
          </p:nvSpPr>
          <p:spPr bwMode="auto">
            <a:xfrm>
              <a:off x="3150" y="2256"/>
              <a:ext cx="112" cy="238"/>
            </a:xfrm>
            <a:custGeom>
              <a:avLst/>
              <a:gdLst>
                <a:gd name="T0" fmla="*/ 292 w 499"/>
                <a:gd name="T1" fmla="*/ 0 h 1055"/>
                <a:gd name="T2" fmla="*/ 299 w 499"/>
                <a:gd name="T3" fmla="*/ 60 h 1055"/>
                <a:gd name="T4" fmla="*/ 399 w 499"/>
                <a:gd name="T5" fmla="*/ 71 h 1055"/>
                <a:gd name="T6" fmla="*/ 443 w 499"/>
                <a:gd name="T7" fmla="*/ 125 h 1055"/>
                <a:gd name="T8" fmla="*/ 450 w 499"/>
                <a:gd name="T9" fmla="*/ 430 h 1055"/>
                <a:gd name="T10" fmla="*/ 399 w 499"/>
                <a:gd name="T11" fmla="*/ 439 h 1055"/>
                <a:gd name="T12" fmla="*/ 392 w 499"/>
                <a:gd name="T13" fmla="*/ 563 h 1055"/>
                <a:gd name="T14" fmla="*/ 348 w 499"/>
                <a:gd name="T15" fmla="*/ 615 h 1055"/>
                <a:gd name="T16" fmla="*/ 299 w 499"/>
                <a:gd name="T17" fmla="*/ 624 h 1055"/>
                <a:gd name="T18" fmla="*/ 292 w 499"/>
                <a:gd name="T19" fmla="*/ 750 h 1055"/>
                <a:gd name="T20" fmla="*/ 248 w 499"/>
                <a:gd name="T21" fmla="*/ 803 h 1055"/>
                <a:gd name="T22" fmla="*/ 200 w 499"/>
                <a:gd name="T23" fmla="*/ 814 h 1055"/>
                <a:gd name="T24" fmla="*/ 192 w 499"/>
                <a:gd name="T25" fmla="*/ 868 h 1055"/>
                <a:gd name="T26" fmla="*/ 151 w 499"/>
                <a:gd name="T27" fmla="*/ 920 h 1055"/>
                <a:gd name="T28" fmla="*/ 443 w 499"/>
                <a:gd name="T29" fmla="*/ 868 h 1055"/>
                <a:gd name="T30" fmla="*/ 491 w 499"/>
                <a:gd name="T31" fmla="*/ 860 h 1055"/>
                <a:gd name="T32" fmla="*/ 498 w 499"/>
                <a:gd name="T33" fmla="*/ 986 h 1055"/>
                <a:gd name="T34" fmla="*/ 450 w 499"/>
                <a:gd name="T35" fmla="*/ 994 h 1055"/>
                <a:gd name="T36" fmla="*/ 443 w 499"/>
                <a:gd name="T37" fmla="*/ 1054 h 1055"/>
                <a:gd name="T38" fmla="*/ 0 w 499"/>
                <a:gd name="T39" fmla="*/ 1045 h 1055"/>
                <a:gd name="T40" fmla="*/ 7 w 499"/>
                <a:gd name="T41" fmla="*/ 920 h 1055"/>
                <a:gd name="T42" fmla="*/ 49 w 499"/>
                <a:gd name="T43" fmla="*/ 868 h 1055"/>
                <a:gd name="T44" fmla="*/ 100 w 499"/>
                <a:gd name="T45" fmla="*/ 860 h 1055"/>
                <a:gd name="T46" fmla="*/ 107 w 499"/>
                <a:gd name="T47" fmla="*/ 803 h 1055"/>
                <a:gd name="T48" fmla="*/ 141 w 499"/>
                <a:gd name="T49" fmla="*/ 750 h 1055"/>
                <a:gd name="T50" fmla="*/ 192 w 499"/>
                <a:gd name="T51" fmla="*/ 741 h 1055"/>
                <a:gd name="T52" fmla="*/ 200 w 499"/>
                <a:gd name="T53" fmla="*/ 681 h 1055"/>
                <a:gd name="T54" fmla="*/ 242 w 499"/>
                <a:gd name="T55" fmla="*/ 563 h 1055"/>
                <a:gd name="T56" fmla="*/ 292 w 499"/>
                <a:gd name="T57" fmla="*/ 555 h 1055"/>
                <a:gd name="T58" fmla="*/ 299 w 499"/>
                <a:gd name="T59" fmla="*/ 430 h 1055"/>
                <a:gd name="T60" fmla="*/ 341 w 499"/>
                <a:gd name="T61" fmla="*/ 194 h 1055"/>
                <a:gd name="T62" fmla="*/ 292 w 499"/>
                <a:gd name="T63" fmla="*/ 188 h 1055"/>
                <a:gd name="T64" fmla="*/ 107 w 499"/>
                <a:gd name="T65" fmla="*/ 134 h 1055"/>
                <a:gd name="T66" fmla="*/ 100 w 499"/>
                <a:gd name="T67" fmla="*/ 194 h 1055"/>
                <a:gd name="T68" fmla="*/ 56 w 499"/>
                <a:gd name="T69" fmla="*/ 313 h 1055"/>
                <a:gd name="T70" fmla="*/ 7 w 499"/>
                <a:gd name="T71" fmla="*/ 321 h 1055"/>
                <a:gd name="T72" fmla="*/ 0 w 499"/>
                <a:gd name="T73" fmla="*/ 194 h 1055"/>
                <a:gd name="T74" fmla="*/ 49 w 499"/>
                <a:gd name="T75" fmla="*/ 188 h 1055"/>
                <a:gd name="T76" fmla="*/ 56 w 499"/>
                <a:gd name="T77" fmla="*/ 60 h 1055"/>
                <a:gd name="T78" fmla="*/ 141 w 499"/>
                <a:gd name="T79" fmla="*/ 9 h 10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99"/>
                <a:gd name="T121" fmla="*/ 0 h 1055"/>
                <a:gd name="T122" fmla="*/ 499 w 499"/>
                <a:gd name="T123" fmla="*/ 1055 h 105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99" h="1055">
                  <a:moveTo>
                    <a:pt x="151" y="0"/>
                  </a:moveTo>
                  <a:lnTo>
                    <a:pt x="292" y="0"/>
                  </a:lnTo>
                  <a:lnTo>
                    <a:pt x="299" y="9"/>
                  </a:lnTo>
                  <a:lnTo>
                    <a:pt x="299" y="60"/>
                  </a:lnTo>
                  <a:lnTo>
                    <a:pt x="392" y="60"/>
                  </a:lnTo>
                  <a:lnTo>
                    <a:pt x="399" y="71"/>
                  </a:lnTo>
                  <a:lnTo>
                    <a:pt x="399" y="125"/>
                  </a:lnTo>
                  <a:lnTo>
                    <a:pt x="443" y="125"/>
                  </a:lnTo>
                  <a:lnTo>
                    <a:pt x="450" y="134"/>
                  </a:lnTo>
                  <a:lnTo>
                    <a:pt x="450" y="430"/>
                  </a:lnTo>
                  <a:lnTo>
                    <a:pt x="443" y="439"/>
                  </a:lnTo>
                  <a:lnTo>
                    <a:pt x="399" y="439"/>
                  </a:lnTo>
                  <a:lnTo>
                    <a:pt x="399" y="555"/>
                  </a:lnTo>
                  <a:lnTo>
                    <a:pt x="392" y="563"/>
                  </a:lnTo>
                  <a:lnTo>
                    <a:pt x="348" y="563"/>
                  </a:lnTo>
                  <a:lnTo>
                    <a:pt x="348" y="615"/>
                  </a:lnTo>
                  <a:lnTo>
                    <a:pt x="341" y="624"/>
                  </a:lnTo>
                  <a:lnTo>
                    <a:pt x="299" y="624"/>
                  </a:lnTo>
                  <a:lnTo>
                    <a:pt x="299" y="741"/>
                  </a:lnTo>
                  <a:lnTo>
                    <a:pt x="292" y="750"/>
                  </a:lnTo>
                  <a:lnTo>
                    <a:pt x="248" y="750"/>
                  </a:lnTo>
                  <a:lnTo>
                    <a:pt x="248" y="803"/>
                  </a:lnTo>
                  <a:lnTo>
                    <a:pt x="242" y="814"/>
                  </a:lnTo>
                  <a:lnTo>
                    <a:pt x="200" y="814"/>
                  </a:lnTo>
                  <a:lnTo>
                    <a:pt x="200" y="860"/>
                  </a:lnTo>
                  <a:lnTo>
                    <a:pt x="192" y="868"/>
                  </a:lnTo>
                  <a:lnTo>
                    <a:pt x="151" y="868"/>
                  </a:lnTo>
                  <a:lnTo>
                    <a:pt x="151" y="920"/>
                  </a:lnTo>
                  <a:lnTo>
                    <a:pt x="443" y="920"/>
                  </a:lnTo>
                  <a:lnTo>
                    <a:pt x="443" y="868"/>
                  </a:lnTo>
                  <a:lnTo>
                    <a:pt x="450" y="860"/>
                  </a:lnTo>
                  <a:lnTo>
                    <a:pt x="491" y="860"/>
                  </a:lnTo>
                  <a:lnTo>
                    <a:pt x="498" y="868"/>
                  </a:lnTo>
                  <a:lnTo>
                    <a:pt x="498" y="986"/>
                  </a:lnTo>
                  <a:lnTo>
                    <a:pt x="491" y="994"/>
                  </a:lnTo>
                  <a:lnTo>
                    <a:pt x="450" y="994"/>
                  </a:lnTo>
                  <a:lnTo>
                    <a:pt x="450" y="1045"/>
                  </a:lnTo>
                  <a:lnTo>
                    <a:pt x="443" y="1054"/>
                  </a:lnTo>
                  <a:lnTo>
                    <a:pt x="7" y="1054"/>
                  </a:lnTo>
                  <a:lnTo>
                    <a:pt x="0" y="1045"/>
                  </a:lnTo>
                  <a:lnTo>
                    <a:pt x="0" y="929"/>
                  </a:lnTo>
                  <a:lnTo>
                    <a:pt x="7" y="920"/>
                  </a:lnTo>
                  <a:lnTo>
                    <a:pt x="49" y="920"/>
                  </a:lnTo>
                  <a:lnTo>
                    <a:pt x="49" y="868"/>
                  </a:lnTo>
                  <a:lnTo>
                    <a:pt x="56" y="860"/>
                  </a:lnTo>
                  <a:lnTo>
                    <a:pt x="100" y="860"/>
                  </a:lnTo>
                  <a:lnTo>
                    <a:pt x="100" y="814"/>
                  </a:lnTo>
                  <a:lnTo>
                    <a:pt x="107" y="803"/>
                  </a:lnTo>
                  <a:lnTo>
                    <a:pt x="141" y="803"/>
                  </a:lnTo>
                  <a:lnTo>
                    <a:pt x="141" y="750"/>
                  </a:lnTo>
                  <a:lnTo>
                    <a:pt x="151" y="741"/>
                  </a:lnTo>
                  <a:lnTo>
                    <a:pt x="192" y="741"/>
                  </a:lnTo>
                  <a:lnTo>
                    <a:pt x="192" y="689"/>
                  </a:lnTo>
                  <a:lnTo>
                    <a:pt x="200" y="681"/>
                  </a:lnTo>
                  <a:lnTo>
                    <a:pt x="242" y="681"/>
                  </a:lnTo>
                  <a:lnTo>
                    <a:pt x="242" y="563"/>
                  </a:lnTo>
                  <a:lnTo>
                    <a:pt x="248" y="555"/>
                  </a:lnTo>
                  <a:lnTo>
                    <a:pt x="292" y="555"/>
                  </a:lnTo>
                  <a:lnTo>
                    <a:pt x="292" y="439"/>
                  </a:lnTo>
                  <a:lnTo>
                    <a:pt x="299" y="430"/>
                  </a:lnTo>
                  <a:lnTo>
                    <a:pt x="341" y="430"/>
                  </a:lnTo>
                  <a:lnTo>
                    <a:pt x="341" y="194"/>
                  </a:lnTo>
                  <a:lnTo>
                    <a:pt x="299" y="194"/>
                  </a:lnTo>
                  <a:lnTo>
                    <a:pt x="292" y="188"/>
                  </a:lnTo>
                  <a:lnTo>
                    <a:pt x="292" y="134"/>
                  </a:lnTo>
                  <a:lnTo>
                    <a:pt x="107" y="134"/>
                  </a:lnTo>
                  <a:lnTo>
                    <a:pt x="107" y="188"/>
                  </a:lnTo>
                  <a:lnTo>
                    <a:pt x="100" y="194"/>
                  </a:lnTo>
                  <a:lnTo>
                    <a:pt x="56" y="194"/>
                  </a:lnTo>
                  <a:lnTo>
                    <a:pt x="56" y="313"/>
                  </a:lnTo>
                  <a:lnTo>
                    <a:pt x="49" y="321"/>
                  </a:lnTo>
                  <a:lnTo>
                    <a:pt x="7" y="321"/>
                  </a:lnTo>
                  <a:lnTo>
                    <a:pt x="0" y="313"/>
                  </a:lnTo>
                  <a:lnTo>
                    <a:pt x="0" y="194"/>
                  </a:lnTo>
                  <a:lnTo>
                    <a:pt x="7" y="188"/>
                  </a:lnTo>
                  <a:lnTo>
                    <a:pt x="49" y="188"/>
                  </a:lnTo>
                  <a:lnTo>
                    <a:pt x="49" y="71"/>
                  </a:lnTo>
                  <a:lnTo>
                    <a:pt x="56" y="60"/>
                  </a:lnTo>
                  <a:lnTo>
                    <a:pt x="141" y="60"/>
                  </a:lnTo>
                  <a:lnTo>
                    <a:pt x="141" y="9"/>
                  </a:lnTo>
                  <a:lnTo>
                    <a:pt x="151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097451" y="3776730"/>
            <a:ext cx="452437" cy="377825"/>
            <a:chOff x="2977" y="2736"/>
            <a:chExt cx="285" cy="238"/>
          </a:xfrm>
        </p:grpSpPr>
        <p:sp>
          <p:nvSpPr>
            <p:cNvPr id="35848" name="Freeform 10"/>
            <p:cNvSpPr>
              <a:spLocks noChangeArrowheads="1"/>
            </p:cNvSpPr>
            <p:nvPr/>
          </p:nvSpPr>
          <p:spPr bwMode="auto">
            <a:xfrm>
              <a:off x="2977" y="2736"/>
              <a:ext cx="152" cy="238"/>
            </a:xfrm>
            <a:custGeom>
              <a:avLst/>
              <a:gdLst>
                <a:gd name="T0" fmla="*/ 7 w 675"/>
                <a:gd name="T1" fmla="*/ 0 h 1055"/>
                <a:gd name="T2" fmla="*/ 612 w 675"/>
                <a:gd name="T3" fmla="*/ 0 h 1055"/>
                <a:gd name="T4" fmla="*/ 619 w 675"/>
                <a:gd name="T5" fmla="*/ 9 h 1055"/>
                <a:gd name="T6" fmla="*/ 619 w 675"/>
                <a:gd name="T7" fmla="*/ 249 h 1055"/>
                <a:gd name="T8" fmla="*/ 612 w 675"/>
                <a:gd name="T9" fmla="*/ 260 h 1055"/>
                <a:gd name="T10" fmla="*/ 569 w 675"/>
                <a:gd name="T11" fmla="*/ 260 h 1055"/>
                <a:gd name="T12" fmla="*/ 559 w 675"/>
                <a:gd name="T13" fmla="*/ 249 h 1055"/>
                <a:gd name="T14" fmla="*/ 559 w 675"/>
                <a:gd name="T15" fmla="*/ 134 h 1055"/>
                <a:gd name="T16" fmla="*/ 523 w 675"/>
                <a:gd name="T17" fmla="*/ 134 h 1055"/>
                <a:gd name="T18" fmla="*/ 516 w 675"/>
                <a:gd name="T19" fmla="*/ 123 h 1055"/>
                <a:gd name="T20" fmla="*/ 516 w 675"/>
                <a:gd name="T21" fmla="*/ 69 h 1055"/>
                <a:gd name="T22" fmla="*/ 208 w 675"/>
                <a:gd name="T23" fmla="*/ 69 h 1055"/>
                <a:gd name="T24" fmla="*/ 208 w 675"/>
                <a:gd name="T25" fmla="*/ 491 h 1055"/>
                <a:gd name="T26" fmla="*/ 463 w 675"/>
                <a:gd name="T27" fmla="*/ 491 h 1055"/>
                <a:gd name="T28" fmla="*/ 463 w 675"/>
                <a:gd name="T29" fmla="*/ 374 h 1055"/>
                <a:gd name="T30" fmla="*/ 470 w 675"/>
                <a:gd name="T31" fmla="*/ 365 h 1055"/>
                <a:gd name="T32" fmla="*/ 516 w 675"/>
                <a:gd name="T33" fmla="*/ 365 h 1055"/>
                <a:gd name="T34" fmla="*/ 523 w 675"/>
                <a:gd name="T35" fmla="*/ 374 h 1055"/>
                <a:gd name="T36" fmla="*/ 523 w 675"/>
                <a:gd name="T37" fmla="*/ 679 h 1055"/>
                <a:gd name="T38" fmla="*/ 516 w 675"/>
                <a:gd name="T39" fmla="*/ 688 h 1055"/>
                <a:gd name="T40" fmla="*/ 470 w 675"/>
                <a:gd name="T41" fmla="*/ 688 h 1055"/>
                <a:gd name="T42" fmla="*/ 463 w 675"/>
                <a:gd name="T43" fmla="*/ 679 h 1055"/>
                <a:gd name="T44" fmla="*/ 463 w 675"/>
                <a:gd name="T45" fmla="*/ 563 h 1055"/>
                <a:gd name="T46" fmla="*/ 208 w 675"/>
                <a:gd name="T47" fmla="*/ 563 h 1055"/>
                <a:gd name="T48" fmla="*/ 208 w 675"/>
                <a:gd name="T49" fmla="*/ 985 h 1055"/>
                <a:gd name="T50" fmla="*/ 559 w 675"/>
                <a:gd name="T51" fmla="*/ 985 h 1055"/>
                <a:gd name="T52" fmla="*/ 559 w 675"/>
                <a:gd name="T53" fmla="*/ 931 h 1055"/>
                <a:gd name="T54" fmla="*/ 569 w 675"/>
                <a:gd name="T55" fmla="*/ 920 h 1055"/>
                <a:gd name="T56" fmla="*/ 612 w 675"/>
                <a:gd name="T57" fmla="*/ 920 h 1055"/>
                <a:gd name="T58" fmla="*/ 612 w 675"/>
                <a:gd name="T59" fmla="*/ 814 h 1055"/>
                <a:gd name="T60" fmla="*/ 619 w 675"/>
                <a:gd name="T61" fmla="*/ 805 h 1055"/>
                <a:gd name="T62" fmla="*/ 666 w 675"/>
                <a:gd name="T63" fmla="*/ 805 h 1055"/>
                <a:gd name="T64" fmla="*/ 674 w 675"/>
                <a:gd name="T65" fmla="*/ 814 h 1055"/>
                <a:gd name="T66" fmla="*/ 674 w 675"/>
                <a:gd name="T67" fmla="*/ 1045 h 1055"/>
                <a:gd name="T68" fmla="*/ 666 w 675"/>
                <a:gd name="T69" fmla="*/ 1054 h 1055"/>
                <a:gd name="T70" fmla="*/ 7 w 675"/>
                <a:gd name="T71" fmla="*/ 1054 h 1055"/>
                <a:gd name="T72" fmla="*/ 0 w 675"/>
                <a:gd name="T73" fmla="*/ 1045 h 1055"/>
                <a:gd name="T74" fmla="*/ 0 w 675"/>
                <a:gd name="T75" fmla="*/ 993 h 1055"/>
                <a:gd name="T76" fmla="*/ 7 w 675"/>
                <a:gd name="T77" fmla="*/ 985 h 1055"/>
                <a:gd name="T78" fmla="*/ 105 w 675"/>
                <a:gd name="T79" fmla="*/ 985 h 1055"/>
                <a:gd name="T80" fmla="*/ 105 w 675"/>
                <a:gd name="T81" fmla="*/ 69 h 1055"/>
                <a:gd name="T82" fmla="*/ 7 w 675"/>
                <a:gd name="T83" fmla="*/ 69 h 1055"/>
                <a:gd name="T84" fmla="*/ 0 w 675"/>
                <a:gd name="T85" fmla="*/ 60 h 1055"/>
                <a:gd name="T86" fmla="*/ 0 w 675"/>
                <a:gd name="T87" fmla="*/ 9 h 1055"/>
                <a:gd name="T88" fmla="*/ 7 w 675"/>
                <a:gd name="T89" fmla="*/ 0 h 10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75"/>
                <a:gd name="T136" fmla="*/ 0 h 1055"/>
                <a:gd name="T137" fmla="*/ 675 w 675"/>
                <a:gd name="T138" fmla="*/ 1055 h 10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75" h="1055">
                  <a:moveTo>
                    <a:pt x="7" y="0"/>
                  </a:moveTo>
                  <a:lnTo>
                    <a:pt x="612" y="0"/>
                  </a:lnTo>
                  <a:lnTo>
                    <a:pt x="619" y="9"/>
                  </a:lnTo>
                  <a:lnTo>
                    <a:pt x="619" y="249"/>
                  </a:lnTo>
                  <a:lnTo>
                    <a:pt x="612" y="260"/>
                  </a:lnTo>
                  <a:lnTo>
                    <a:pt x="569" y="260"/>
                  </a:lnTo>
                  <a:lnTo>
                    <a:pt x="559" y="249"/>
                  </a:lnTo>
                  <a:lnTo>
                    <a:pt x="559" y="134"/>
                  </a:lnTo>
                  <a:lnTo>
                    <a:pt x="523" y="134"/>
                  </a:lnTo>
                  <a:lnTo>
                    <a:pt x="516" y="123"/>
                  </a:lnTo>
                  <a:lnTo>
                    <a:pt x="516" y="69"/>
                  </a:lnTo>
                  <a:lnTo>
                    <a:pt x="208" y="69"/>
                  </a:lnTo>
                  <a:lnTo>
                    <a:pt x="208" y="491"/>
                  </a:lnTo>
                  <a:lnTo>
                    <a:pt x="463" y="491"/>
                  </a:lnTo>
                  <a:lnTo>
                    <a:pt x="463" y="374"/>
                  </a:lnTo>
                  <a:lnTo>
                    <a:pt x="470" y="365"/>
                  </a:lnTo>
                  <a:lnTo>
                    <a:pt x="516" y="365"/>
                  </a:lnTo>
                  <a:lnTo>
                    <a:pt x="523" y="374"/>
                  </a:lnTo>
                  <a:lnTo>
                    <a:pt x="523" y="679"/>
                  </a:lnTo>
                  <a:lnTo>
                    <a:pt x="516" y="688"/>
                  </a:lnTo>
                  <a:lnTo>
                    <a:pt x="470" y="688"/>
                  </a:lnTo>
                  <a:lnTo>
                    <a:pt x="463" y="679"/>
                  </a:lnTo>
                  <a:lnTo>
                    <a:pt x="463" y="563"/>
                  </a:lnTo>
                  <a:lnTo>
                    <a:pt x="208" y="563"/>
                  </a:lnTo>
                  <a:lnTo>
                    <a:pt x="208" y="985"/>
                  </a:lnTo>
                  <a:lnTo>
                    <a:pt x="559" y="985"/>
                  </a:lnTo>
                  <a:lnTo>
                    <a:pt x="559" y="931"/>
                  </a:lnTo>
                  <a:lnTo>
                    <a:pt x="569" y="920"/>
                  </a:lnTo>
                  <a:lnTo>
                    <a:pt x="612" y="920"/>
                  </a:lnTo>
                  <a:lnTo>
                    <a:pt x="612" y="814"/>
                  </a:lnTo>
                  <a:lnTo>
                    <a:pt x="619" y="805"/>
                  </a:lnTo>
                  <a:lnTo>
                    <a:pt x="666" y="805"/>
                  </a:lnTo>
                  <a:lnTo>
                    <a:pt x="674" y="814"/>
                  </a:lnTo>
                  <a:lnTo>
                    <a:pt x="674" y="1045"/>
                  </a:lnTo>
                  <a:lnTo>
                    <a:pt x="666" y="1054"/>
                  </a:lnTo>
                  <a:lnTo>
                    <a:pt x="7" y="1054"/>
                  </a:lnTo>
                  <a:lnTo>
                    <a:pt x="0" y="1045"/>
                  </a:lnTo>
                  <a:lnTo>
                    <a:pt x="0" y="993"/>
                  </a:lnTo>
                  <a:lnTo>
                    <a:pt x="7" y="985"/>
                  </a:lnTo>
                  <a:lnTo>
                    <a:pt x="105" y="985"/>
                  </a:lnTo>
                  <a:lnTo>
                    <a:pt x="105" y="69"/>
                  </a:lnTo>
                  <a:lnTo>
                    <a:pt x="7" y="69"/>
                  </a:lnTo>
                  <a:lnTo>
                    <a:pt x="0" y="60"/>
                  </a:lnTo>
                  <a:lnTo>
                    <a:pt x="0" y="9"/>
                  </a:lnTo>
                  <a:lnTo>
                    <a:pt x="7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Freeform 11"/>
            <p:cNvSpPr>
              <a:spLocks noChangeArrowheads="1"/>
            </p:cNvSpPr>
            <p:nvPr/>
          </p:nvSpPr>
          <p:spPr bwMode="auto">
            <a:xfrm>
              <a:off x="3157" y="2736"/>
              <a:ext cx="105" cy="238"/>
            </a:xfrm>
            <a:custGeom>
              <a:avLst/>
              <a:gdLst>
                <a:gd name="T0" fmla="*/ 304 w 469"/>
                <a:gd name="T1" fmla="*/ 0 h 1055"/>
                <a:gd name="T2" fmla="*/ 312 w 469"/>
                <a:gd name="T3" fmla="*/ 60 h 1055"/>
                <a:gd name="T4" fmla="*/ 362 w 469"/>
                <a:gd name="T5" fmla="*/ 69 h 1055"/>
                <a:gd name="T6" fmla="*/ 407 w 469"/>
                <a:gd name="T7" fmla="*/ 123 h 1055"/>
                <a:gd name="T8" fmla="*/ 415 w 469"/>
                <a:gd name="T9" fmla="*/ 314 h 1055"/>
                <a:gd name="T10" fmla="*/ 362 w 469"/>
                <a:gd name="T11" fmla="*/ 323 h 1055"/>
                <a:gd name="T12" fmla="*/ 355 w 469"/>
                <a:gd name="T13" fmla="*/ 374 h 1055"/>
                <a:gd name="T14" fmla="*/ 312 w 469"/>
                <a:gd name="T15" fmla="*/ 428 h 1055"/>
                <a:gd name="T16" fmla="*/ 362 w 469"/>
                <a:gd name="T17" fmla="*/ 437 h 1055"/>
                <a:gd name="T18" fmla="*/ 407 w 469"/>
                <a:gd name="T19" fmla="*/ 491 h 1055"/>
                <a:gd name="T20" fmla="*/ 415 w 469"/>
                <a:gd name="T21" fmla="*/ 554 h 1055"/>
                <a:gd name="T22" fmla="*/ 468 w 469"/>
                <a:gd name="T23" fmla="*/ 563 h 1055"/>
                <a:gd name="T24" fmla="*/ 460 w 469"/>
                <a:gd name="T25" fmla="*/ 814 h 1055"/>
                <a:gd name="T26" fmla="*/ 415 w 469"/>
                <a:gd name="T27" fmla="*/ 920 h 1055"/>
                <a:gd name="T28" fmla="*/ 362 w 469"/>
                <a:gd name="T29" fmla="*/ 931 h 1055"/>
                <a:gd name="T30" fmla="*/ 355 w 469"/>
                <a:gd name="T31" fmla="*/ 993 h 1055"/>
                <a:gd name="T32" fmla="*/ 259 w 469"/>
                <a:gd name="T33" fmla="*/ 1045 h 1055"/>
                <a:gd name="T34" fmla="*/ 58 w 469"/>
                <a:gd name="T35" fmla="*/ 1054 h 1055"/>
                <a:gd name="T36" fmla="*/ 50 w 469"/>
                <a:gd name="T37" fmla="*/ 993 h 1055"/>
                <a:gd name="T38" fmla="*/ 0 w 469"/>
                <a:gd name="T39" fmla="*/ 985 h 1055"/>
                <a:gd name="T40" fmla="*/ 7 w 469"/>
                <a:gd name="T41" fmla="*/ 859 h 1055"/>
                <a:gd name="T42" fmla="*/ 111 w 469"/>
                <a:gd name="T43" fmla="*/ 868 h 1055"/>
                <a:gd name="T44" fmla="*/ 147 w 469"/>
                <a:gd name="T45" fmla="*/ 920 h 1055"/>
                <a:gd name="T46" fmla="*/ 157 w 469"/>
                <a:gd name="T47" fmla="*/ 985 h 1055"/>
                <a:gd name="T48" fmla="*/ 253 w 469"/>
                <a:gd name="T49" fmla="*/ 931 h 1055"/>
                <a:gd name="T50" fmla="*/ 304 w 469"/>
                <a:gd name="T51" fmla="*/ 920 h 1055"/>
                <a:gd name="T52" fmla="*/ 312 w 469"/>
                <a:gd name="T53" fmla="*/ 859 h 1055"/>
                <a:gd name="T54" fmla="*/ 355 w 469"/>
                <a:gd name="T55" fmla="*/ 626 h 1055"/>
                <a:gd name="T56" fmla="*/ 304 w 469"/>
                <a:gd name="T57" fmla="*/ 617 h 1055"/>
                <a:gd name="T58" fmla="*/ 259 w 469"/>
                <a:gd name="T59" fmla="*/ 563 h 1055"/>
                <a:gd name="T60" fmla="*/ 253 w 469"/>
                <a:gd name="T61" fmla="*/ 500 h 1055"/>
                <a:gd name="T62" fmla="*/ 147 w 469"/>
                <a:gd name="T63" fmla="*/ 491 h 1055"/>
                <a:gd name="T64" fmla="*/ 157 w 469"/>
                <a:gd name="T65" fmla="*/ 428 h 1055"/>
                <a:gd name="T66" fmla="*/ 200 w 469"/>
                <a:gd name="T67" fmla="*/ 374 h 1055"/>
                <a:gd name="T68" fmla="*/ 253 w 469"/>
                <a:gd name="T69" fmla="*/ 365 h 1055"/>
                <a:gd name="T70" fmla="*/ 259 w 469"/>
                <a:gd name="T71" fmla="*/ 314 h 1055"/>
                <a:gd name="T72" fmla="*/ 304 w 469"/>
                <a:gd name="T73" fmla="*/ 195 h 1055"/>
                <a:gd name="T74" fmla="*/ 253 w 469"/>
                <a:gd name="T75" fmla="*/ 188 h 1055"/>
                <a:gd name="T76" fmla="*/ 111 w 469"/>
                <a:gd name="T77" fmla="*/ 134 h 1055"/>
                <a:gd name="T78" fmla="*/ 104 w 469"/>
                <a:gd name="T79" fmla="*/ 195 h 1055"/>
                <a:gd name="T80" fmla="*/ 58 w 469"/>
                <a:gd name="T81" fmla="*/ 314 h 1055"/>
                <a:gd name="T82" fmla="*/ 7 w 469"/>
                <a:gd name="T83" fmla="*/ 323 h 1055"/>
                <a:gd name="T84" fmla="*/ 0 w 469"/>
                <a:gd name="T85" fmla="*/ 195 h 1055"/>
                <a:gd name="T86" fmla="*/ 50 w 469"/>
                <a:gd name="T87" fmla="*/ 188 h 1055"/>
                <a:gd name="T88" fmla="*/ 58 w 469"/>
                <a:gd name="T89" fmla="*/ 60 h 1055"/>
                <a:gd name="T90" fmla="*/ 147 w 469"/>
                <a:gd name="T91" fmla="*/ 9 h 105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69"/>
                <a:gd name="T139" fmla="*/ 0 h 1055"/>
                <a:gd name="T140" fmla="*/ 469 w 469"/>
                <a:gd name="T141" fmla="*/ 1055 h 105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69" h="1055">
                  <a:moveTo>
                    <a:pt x="157" y="0"/>
                  </a:moveTo>
                  <a:lnTo>
                    <a:pt x="304" y="0"/>
                  </a:lnTo>
                  <a:lnTo>
                    <a:pt x="312" y="9"/>
                  </a:lnTo>
                  <a:lnTo>
                    <a:pt x="312" y="60"/>
                  </a:lnTo>
                  <a:lnTo>
                    <a:pt x="355" y="60"/>
                  </a:lnTo>
                  <a:lnTo>
                    <a:pt x="362" y="69"/>
                  </a:lnTo>
                  <a:lnTo>
                    <a:pt x="362" y="123"/>
                  </a:lnTo>
                  <a:lnTo>
                    <a:pt x="407" y="123"/>
                  </a:lnTo>
                  <a:lnTo>
                    <a:pt x="415" y="134"/>
                  </a:lnTo>
                  <a:lnTo>
                    <a:pt x="415" y="314"/>
                  </a:lnTo>
                  <a:lnTo>
                    <a:pt x="407" y="323"/>
                  </a:lnTo>
                  <a:lnTo>
                    <a:pt x="362" y="323"/>
                  </a:lnTo>
                  <a:lnTo>
                    <a:pt x="362" y="365"/>
                  </a:lnTo>
                  <a:lnTo>
                    <a:pt x="355" y="374"/>
                  </a:lnTo>
                  <a:lnTo>
                    <a:pt x="312" y="374"/>
                  </a:lnTo>
                  <a:lnTo>
                    <a:pt x="312" y="428"/>
                  </a:lnTo>
                  <a:lnTo>
                    <a:pt x="355" y="428"/>
                  </a:lnTo>
                  <a:lnTo>
                    <a:pt x="362" y="437"/>
                  </a:lnTo>
                  <a:lnTo>
                    <a:pt x="362" y="491"/>
                  </a:lnTo>
                  <a:lnTo>
                    <a:pt x="407" y="491"/>
                  </a:lnTo>
                  <a:lnTo>
                    <a:pt x="415" y="500"/>
                  </a:lnTo>
                  <a:lnTo>
                    <a:pt x="415" y="554"/>
                  </a:lnTo>
                  <a:lnTo>
                    <a:pt x="460" y="554"/>
                  </a:lnTo>
                  <a:lnTo>
                    <a:pt x="468" y="563"/>
                  </a:lnTo>
                  <a:lnTo>
                    <a:pt x="468" y="805"/>
                  </a:lnTo>
                  <a:lnTo>
                    <a:pt x="460" y="814"/>
                  </a:lnTo>
                  <a:lnTo>
                    <a:pt x="415" y="814"/>
                  </a:lnTo>
                  <a:lnTo>
                    <a:pt x="415" y="920"/>
                  </a:lnTo>
                  <a:lnTo>
                    <a:pt x="407" y="931"/>
                  </a:lnTo>
                  <a:lnTo>
                    <a:pt x="362" y="931"/>
                  </a:lnTo>
                  <a:lnTo>
                    <a:pt x="362" y="985"/>
                  </a:lnTo>
                  <a:lnTo>
                    <a:pt x="355" y="993"/>
                  </a:lnTo>
                  <a:lnTo>
                    <a:pt x="259" y="993"/>
                  </a:lnTo>
                  <a:lnTo>
                    <a:pt x="259" y="1045"/>
                  </a:lnTo>
                  <a:lnTo>
                    <a:pt x="253" y="1054"/>
                  </a:lnTo>
                  <a:lnTo>
                    <a:pt x="58" y="1054"/>
                  </a:lnTo>
                  <a:lnTo>
                    <a:pt x="50" y="1045"/>
                  </a:lnTo>
                  <a:lnTo>
                    <a:pt x="50" y="993"/>
                  </a:lnTo>
                  <a:lnTo>
                    <a:pt x="7" y="993"/>
                  </a:lnTo>
                  <a:lnTo>
                    <a:pt x="0" y="985"/>
                  </a:lnTo>
                  <a:lnTo>
                    <a:pt x="0" y="868"/>
                  </a:lnTo>
                  <a:lnTo>
                    <a:pt x="7" y="859"/>
                  </a:lnTo>
                  <a:lnTo>
                    <a:pt x="104" y="859"/>
                  </a:lnTo>
                  <a:lnTo>
                    <a:pt x="111" y="868"/>
                  </a:lnTo>
                  <a:lnTo>
                    <a:pt x="111" y="920"/>
                  </a:lnTo>
                  <a:lnTo>
                    <a:pt x="147" y="920"/>
                  </a:lnTo>
                  <a:lnTo>
                    <a:pt x="157" y="931"/>
                  </a:lnTo>
                  <a:lnTo>
                    <a:pt x="157" y="985"/>
                  </a:lnTo>
                  <a:lnTo>
                    <a:pt x="253" y="985"/>
                  </a:lnTo>
                  <a:lnTo>
                    <a:pt x="253" y="931"/>
                  </a:lnTo>
                  <a:lnTo>
                    <a:pt x="259" y="920"/>
                  </a:lnTo>
                  <a:lnTo>
                    <a:pt x="304" y="920"/>
                  </a:lnTo>
                  <a:lnTo>
                    <a:pt x="304" y="868"/>
                  </a:lnTo>
                  <a:lnTo>
                    <a:pt x="312" y="859"/>
                  </a:lnTo>
                  <a:lnTo>
                    <a:pt x="355" y="859"/>
                  </a:lnTo>
                  <a:lnTo>
                    <a:pt x="355" y="626"/>
                  </a:lnTo>
                  <a:lnTo>
                    <a:pt x="312" y="626"/>
                  </a:lnTo>
                  <a:lnTo>
                    <a:pt x="304" y="617"/>
                  </a:lnTo>
                  <a:lnTo>
                    <a:pt x="304" y="563"/>
                  </a:lnTo>
                  <a:lnTo>
                    <a:pt x="259" y="563"/>
                  </a:lnTo>
                  <a:lnTo>
                    <a:pt x="253" y="554"/>
                  </a:lnTo>
                  <a:lnTo>
                    <a:pt x="253" y="500"/>
                  </a:lnTo>
                  <a:lnTo>
                    <a:pt x="157" y="500"/>
                  </a:lnTo>
                  <a:lnTo>
                    <a:pt x="147" y="491"/>
                  </a:lnTo>
                  <a:lnTo>
                    <a:pt x="147" y="437"/>
                  </a:lnTo>
                  <a:lnTo>
                    <a:pt x="157" y="428"/>
                  </a:lnTo>
                  <a:lnTo>
                    <a:pt x="200" y="428"/>
                  </a:lnTo>
                  <a:lnTo>
                    <a:pt x="200" y="374"/>
                  </a:lnTo>
                  <a:lnTo>
                    <a:pt x="208" y="365"/>
                  </a:lnTo>
                  <a:lnTo>
                    <a:pt x="253" y="365"/>
                  </a:lnTo>
                  <a:lnTo>
                    <a:pt x="253" y="323"/>
                  </a:lnTo>
                  <a:lnTo>
                    <a:pt x="259" y="314"/>
                  </a:lnTo>
                  <a:lnTo>
                    <a:pt x="304" y="314"/>
                  </a:lnTo>
                  <a:lnTo>
                    <a:pt x="304" y="195"/>
                  </a:lnTo>
                  <a:lnTo>
                    <a:pt x="259" y="195"/>
                  </a:lnTo>
                  <a:lnTo>
                    <a:pt x="253" y="188"/>
                  </a:lnTo>
                  <a:lnTo>
                    <a:pt x="253" y="134"/>
                  </a:lnTo>
                  <a:lnTo>
                    <a:pt x="111" y="134"/>
                  </a:lnTo>
                  <a:lnTo>
                    <a:pt x="111" y="188"/>
                  </a:lnTo>
                  <a:lnTo>
                    <a:pt x="104" y="195"/>
                  </a:lnTo>
                  <a:lnTo>
                    <a:pt x="58" y="195"/>
                  </a:lnTo>
                  <a:lnTo>
                    <a:pt x="58" y="314"/>
                  </a:lnTo>
                  <a:lnTo>
                    <a:pt x="50" y="323"/>
                  </a:lnTo>
                  <a:lnTo>
                    <a:pt x="7" y="323"/>
                  </a:lnTo>
                  <a:lnTo>
                    <a:pt x="0" y="314"/>
                  </a:lnTo>
                  <a:lnTo>
                    <a:pt x="0" y="195"/>
                  </a:lnTo>
                  <a:lnTo>
                    <a:pt x="7" y="188"/>
                  </a:lnTo>
                  <a:lnTo>
                    <a:pt x="50" y="188"/>
                  </a:lnTo>
                  <a:lnTo>
                    <a:pt x="50" y="69"/>
                  </a:lnTo>
                  <a:lnTo>
                    <a:pt x="58" y="60"/>
                  </a:lnTo>
                  <a:lnTo>
                    <a:pt x="147" y="60"/>
                  </a:lnTo>
                  <a:lnTo>
                    <a:pt x="147" y="9"/>
                  </a:lnTo>
                  <a:lnTo>
                    <a:pt x="157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1065212" y="37564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53EB4-9349-4DC1-8CBB-6F48B765107D}" type="slidenum">
              <a:rPr lang="en-US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36868" name="Oval 2"/>
          <p:cNvSpPr>
            <a:spLocks noChangeArrowheads="1"/>
          </p:cNvSpPr>
          <p:nvPr/>
        </p:nvSpPr>
        <p:spPr bwMode="auto">
          <a:xfrm>
            <a:off x="3124200" y="1600200"/>
            <a:ext cx="829614" cy="606425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>
                <a:solidFill>
                  <a:srgbClr val="800000"/>
                </a:solidFill>
              </a:rPr>
              <a:t>10</a:t>
            </a:r>
          </a:p>
        </p:txBody>
      </p:sp>
      <p:sp>
        <p:nvSpPr>
          <p:cNvPr id="36869" name="Oval 3"/>
          <p:cNvSpPr>
            <a:spLocks noChangeArrowheads="1"/>
          </p:cNvSpPr>
          <p:nvPr/>
        </p:nvSpPr>
        <p:spPr bwMode="auto">
          <a:xfrm>
            <a:off x="5257800" y="1790164"/>
            <a:ext cx="808149" cy="767300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 dirty="0">
                <a:solidFill>
                  <a:srgbClr val="800000"/>
                </a:solidFill>
              </a:rPr>
              <a:t>E3</a:t>
            </a:r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3810000" y="1905000"/>
            <a:ext cx="1447800" cy="350838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Oval 5"/>
          <p:cNvSpPr>
            <a:spLocks noChangeArrowheads="1"/>
          </p:cNvSpPr>
          <p:nvPr/>
        </p:nvSpPr>
        <p:spPr bwMode="auto">
          <a:xfrm>
            <a:off x="3124200" y="2408238"/>
            <a:ext cx="816735" cy="606425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11</a:t>
            </a:r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 flipV="1">
            <a:off x="3810000" y="2332038"/>
            <a:ext cx="1447800" cy="3810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Oval 7"/>
          <p:cNvSpPr>
            <a:spLocks noChangeArrowheads="1"/>
          </p:cNvSpPr>
          <p:nvPr/>
        </p:nvSpPr>
        <p:spPr bwMode="auto">
          <a:xfrm>
            <a:off x="5181600" y="3014664"/>
            <a:ext cx="884349" cy="792162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E1</a:t>
            </a:r>
          </a:p>
        </p:txBody>
      </p:sp>
      <p:sp>
        <p:nvSpPr>
          <p:cNvPr id="36874" name="Oval 8"/>
          <p:cNvSpPr>
            <a:spLocks noChangeArrowheads="1"/>
          </p:cNvSpPr>
          <p:nvPr/>
        </p:nvSpPr>
        <p:spPr bwMode="auto">
          <a:xfrm>
            <a:off x="5105400" y="4343400"/>
            <a:ext cx="870397" cy="758825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E2</a:t>
            </a:r>
          </a:p>
        </p:txBody>
      </p:sp>
      <p:sp>
        <p:nvSpPr>
          <p:cNvPr id="36875" name="Oval 9"/>
          <p:cNvSpPr>
            <a:spLocks noChangeArrowheads="1"/>
          </p:cNvSpPr>
          <p:nvPr/>
        </p:nvSpPr>
        <p:spPr bwMode="auto">
          <a:xfrm>
            <a:off x="1524000" y="1600200"/>
            <a:ext cx="682625" cy="606425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6876" name="Oval 10"/>
          <p:cNvSpPr>
            <a:spLocks noChangeArrowheads="1"/>
          </p:cNvSpPr>
          <p:nvPr/>
        </p:nvSpPr>
        <p:spPr bwMode="auto">
          <a:xfrm>
            <a:off x="1524000" y="2438400"/>
            <a:ext cx="682625" cy="606425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36877" name="Oval 11"/>
          <p:cNvSpPr>
            <a:spLocks noChangeArrowheads="1"/>
          </p:cNvSpPr>
          <p:nvPr/>
        </p:nvSpPr>
        <p:spPr bwMode="auto">
          <a:xfrm>
            <a:off x="1524000" y="3200400"/>
            <a:ext cx="682625" cy="606425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36878" name="Oval 12"/>
          <p:cNvSpPr>
            <a:spLocks noChangeArrowheads="1"/>
          </p:cNvSpPr>
          <p:nvPr/>
        </p:nvSpPr>
        <p:spPr bwMode="auto">
          <a:xfrm>
            <a:off x="1524000" y="3962400"/>
            <a:ext cx="682625" cy="606425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36879" name="Oval 13"/>
          <p:cNvSpPr>
            <a:spLocks noChangeArrowheads="1"/>
          </p:cNvSpPr>
          <p:nvPr/>
        </p:nvSpPr>
        <p:spPr bwMode="auto">
          <a:xfrm>
            <a:off x="1524000" y="4800600"/>
            <a:ext cx="682625" cy="606425"/>
          </a:xfrm>
          <a:prstGeom prst="ellipse">
            <a:avLst/>
          </a:prstGeom>
          <a:solidFill>
            <a:srgbClr val="FF66FF"/>
          </a:solidFill>
          <a:ln w="12600">
            <a:solidFill>
              <a:srgbClr val="3366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/>
          <a:p>
            <a:pPr algn="ctr">
              <a:lnSpc>
                <a:spcPct val="72000"/>
              </a:lnSpc>
              <a:spcBef>
                <a:spcPts val="713"/>
              </a:spcBef>
            </a:pPr>
            <a:r>
              <a:rPr lang="en-GB" sz="3200" b="1">
                <a:solidFill>
                  <a:srgbClr val="800000"/>
                </a:solidFill>
              </a:rPr>
              <a:t>5</a:t>
            </a: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209800" y="1905000"/>
            <a:ext cx="914400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209800" y="2743200"/>
            <a:ext cx="914400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209800" y="3505200"/>
            <a:ext cx="2971800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 flipV="1">
            <a:off x="2209800" y="3581400"/>
            <a:ext cx="2971800" cy="6858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 flipV="1">
            <a:off x="2209800" y="4800600"/>
            <a:ext cx="2895600" cy="3048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3657600" y="2971800"/>
            <a:ext cx="1447800" cy="1752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3657600" y="2133600"/>
            <a:ext cx="1524000" cy="24384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Freeform 21"/>
          <p:cNvSpPr>
            <a:spLocks noChangeArrowheads="1"/>
          </p:cNvSpPr>
          <p:nvPr/>
        </p:nvSpPr>
        <p:spPr bwMode="auto">
          <a:xfrm>
            <a:off x="4191000" y="1905000"/>
            <a:ext cx="301625" cy="300038"/>
          </a:xfrm>
          <a:custGeom>
            <a:avLst/>
            <a:gdLst>
              <a:gd name="T0" fmla="*/ 0 w 843"/>
              <a:gd name="T1" fmla="*/ 838 h 839"/>
              <a:gd name="T2" fmla="*/ 210 w 843"/>
              <a:gd name="T3" fmla="*/ 0 h 839"/>
              <a:gd name="T4" fmla="*/ 420 w 843"/>
              <a:gd name="T5" fmla="*/ 838 h 839"/>
              <a:gd name="T6" fmla="*/ 842 w 843"/>
              <a:gd name="T7" fmla="*/ 0 h 839"/>
              <a:gd name="T8" fmla="*/ 0 60000 65536"/>
              <a:gd name="T9" fmla="*/ 0 60000 65536"/>
              <a:gd name="T10" fmla="*/ 0 60000 65536"/>
              <a:gd name="T11" fmla="*/ 0 60000 65536"/>
              <a:gd name="T12" fmla="*/ 0 w 843"/>
              <a:gd name="T13" fmla="*/ 0 h 839"/>
              <a:gd name="T14" fmla="*/ 843 w 843"/>
              <a:gd name="T15" fmla="*/ 839 h 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3" h="839">
                <a:moveTo>
                  <a:pt x="0" y="838"/>
                </a:moveTo>
                <a:cubicBezTo>
                  <a:pt x="69" y="418"/>
                  <a:pt x="139" y="0"/>
                  <a:pt x="210" y="0"/>
                </a:cubicBezTo>
                <a:cubicBezTo>
                  <a:pt x="279" y="0"/>
                  <a:pt x="315" y="838"/>
                  <a:pt x="420" y="838"/>
                </a:cubicBezTo>
                <a:cubicBezTo>
                  <a:pt x="525" y="838"/>
                  <a:pt x="684" y="418"/>
                  <a:pt x="842" y="0"/>
                </a:cubicBezTo>
              </a:path>
            </a:pathLst>
          </a:custGeom>
          <a:noFill/>
          <a:ln w="28440">
            <a:solidFill>
              <a:srgbClr val="33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Freeform 22"/>
          <p:cNvSpPr>
            <a:spLocks noChangeArrowheads="1"/>
          </p:cNvSpPr>
          <p:nvPr/>
        </p:nvSpPr>
        <p:spPr bwMode="auto">
          <a:xfrm>
            <a:off x="4343400" y="2362200"/>
            <a:ext cx="301625" cy="300038"/>
          </a:xfrm>
          <a:custGeom>
            <a:avLst/>
            <a:gdLst>
              <a:gd name="T0" fmla="*/ 0 w 843"/>
              <a:gd name="T1" fmla="*/ 838 h 839"/>
              <a:gd name="T2" fmla="*/ 210 w 843"/>
              <a:gd name="T3" fmla="*/ 0 h 839"/>
              <a:gd name="T4" fmla="*/ 420 w 843"/>
              <a:gd name="T5" fmla="*/ 838 h 839"/>
              <a:gd name="T6" fmla="*/ 842 w 843"/>
              <a:gd name="T7" fmla="*/ 0 h 839"/>
              <a:gd name="T8" fmla="*/ 0 60000 65536"/>
              <a:gd name="T9" fmla="*/ 0 60000 65536"/>
              <a:gd name="T10" fmla="*/ 0 60000 65536"/>
              <a:gd name="T11" fmla="*/ 0 60000 65536"/>
              <a:gd name="T12" fmla="*/ 0 w 843"/>
              <a:gd name="T13" fmla="*/ 0 h 839"/>
              <a:gd name="T14" fmla="*/ 843 w 843"/>
              <a:gd name="T15" fmla="*/ 839 h 8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3" h="839">
                <a:moveTo>
                  <a:pt x="0" y="838"/>
                </a:moveTo>
                <a:cubicBezTo>
                  <a:pt x="70" y="418"/>
                  <a:pt x="140" y="0"/>
                  <a:pt x="210" y="0"/>
                </a:cubicBezTo>
                <a:cubicBezTo>
                  <a:pt x="280" y="0"/>
                  <a:pt x="316" y="838"/>
                  <a:pt x="420" y="838"/>
                </a:cubicBezTo>
                <a:cubicBezTo>
                  <a:pt x="526" y="838"/>
                  <a:pt x="684" y="418"/>
                  <a:pt x="842" y="0"/>
                </a:cubicBezTo>
              </a:path>
            </a:pathLst>
          </a:custGeom>
          <a:noFill/>
          <a:ln w="28440">
            <a:solidFill>
              <a:srgbClr val="33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Freeform 23"/>
          <p:cNvSpPr>
            <a:spLocks noChangeArrowheads="1"/>
          </p:cNvSpPr>
          <p:nvPr/>
        </p:nvSpPr>
        <p:spPr bwMode="auto">
          <a:xfrm>
            <a:off x="4597400" y="4267200"/>
            <a:ext cx="352425" cy="606425"/>
          </a:xfrm>
          <a:custGeom>
            <a:avLst/>
            <a:gdLst>
              <a:gd name="T0" fmla="*/ 139 w 984"/>
              <a:gd name="T1" fmla="*/ 1689 h 1690"/>
              <a:gd name="T2" fmla="*/ 139 w 984"/>
              <a:gd name="T3" fmla="*/ 633 h 1690"/>
              <a:gd name="T4" fmla="*/ 983 w 984"/>
              <a:gd name="T5" fmla="*/ 0 h 1690"/>
              <a:gd name="T6" fmla="*/ 0 60000 65536"/>
              <a:gd name="T7" fmla="*/ 0 60000 65536"/>
              <a:gd name="T8" fmla="*/ 0 60000 65536"/>
              <a:gd name="T9" fmla="*/ 0 w 984"/>
              <a:gd name="T10" fmla="*/ 0 h 1690"/>
              <a:gd name="T11" fmla="*/ 984 w 984"/>
              <a:gd name="T12" fmla="*/ 1690 h 1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4" h="1690">
                <a:moveTo>
                  <a:pt x="139" y="1689"/>
                </a:moveTo>
                <a:cubicBezTo>
                  <a:pt x="69" y="1302"/>
                  <a:pt x="0" y="915"/>
                  <a:pt x="139" y="633"/>
                </a:cubicBezTo>
                <a:cubicBezTo>
                  <a:pt x="280" y="352"/>
                  <a:pt x="632" y="175"/>
                  <a:pt x="983" y="0"/>
                </a:cubicBezTo>
              </a:path>
            </a:pathLst>
          </a:custGeom>
          <a:noFill/>
          <a:ln w="38160">
            <a:solidFill>
              <a:srgbClr val="33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Line 24"/>
          <p:cNvSpPr>
            <a:spLocks noChangeShapeType="1"/>
          </p:cNvSpPr>
          <p:nvPr/>
        </p:nvSpPr>
        <p:spPr bwMode="auto">
          <a:xfrm>
            <a:off x="3733800" y="2819400"/>
            <a:ext cx="1447800" cy="609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3733800" y="2057400"/>
            <a:ext cx="1447800" cy="12954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Freeform 26"/>
          <p:cNvSpPr>
            <a:spLocks noChangeArrowheads="1"/>
          </p:cNvSpPr>
          <p:nvPr/>
        </p:nvSpPr>
        <p:spPr bwMode="auto">
          <a:xfrm>
            <a:off x="4787900" y="3200400"/>
            <a:ext cx="161925" cy="454025"/>
          </a:xfrm>
          <a:custGeom>
            <a:avLst/>
            <a:gdLst>
              <a:gd name="T0" fmla="*/ 244 w 455"/>
              <a:gd name="T1" fmla="*/ 1266 h 1267"/>
              <a:gd name="T2" fmla="*/ 33 w 455"/>
              <a:gd name="T3" fmla="*/ 421 h 1267"/>
              <a:gd name="T4" fmla="*/ 454 w 455"/>
              <a:gd name="T5" fmla="*/ 0 h 1267"/>
              <a:gd name="T6" fmla="*/ 0 60000 65536"/>
              <a:gd name="T7" fmla="*/ 0 60000 65536"/>
              <a:gd name="T8" fmla="*/ 0 60000 65536"/>
              <a:gd name="T9" fmla="*/ 0 w 455"/>
              <a:gd name="T10" fmla="*/ 0 h 1267"/>
              <a:gd name="T11" fmla="*/ 455 w 455"/>
              <a:gd name="T12" fmla="*/ 1267 h 12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5" h="1267">
                <a:moveTo>
                  <a:pt x="244" y="1266"/>
                </a:moveTo>
                <a:cubicBezTo>
                  <a:pt x="121" y="950"/>
                  <a:pt x="0" y="633"/>
                  <a:pt x="33" y="421"/>
                </a:cubicBezTo>
                <a:cubicBezTo>
                  <a:pt x="69" y="211"/>
                  <a:pt x="262" y="105"/>
                  <a:pt x="454" y="0"/>
                </a:cubicBezTo>
              </a:path>
            </a:pathLst>
          </a:custGeom>
          <a:noFill/>
          <a:ln w="38160">
            <a:solidFill>
              <a:srgbClr val="33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Freeform 27"/>
          <p:cNvSpPr>
            <a:spLocks noChangeArrowheads="1"/>
          </p:cNvSpPr>
          <p:nvPr/>
        </p:nvSpPr>
        <p:spPr bwMode="auto">
          <a:xfrm>
            <a:off x="4495800" y="2895600"/>
            <a:ext cx="149225" cy="530225"/>
          </a:xfrm>
          <a:custGeom>
            <a:avLst/>
            <a:gdLst>
              <a:gd name="T0" fmla="*/ 59 w 420"/>
              <a:gd name="T1" fmla="*/ 1478 h 1479"/>
              <a:gd name="T2" fmla="*/ 59 w 420"/>
              <a:gd name="T3" fmla="*/ 737 h 1479"/>
              <a:gd name="T4" fmla="*/ 419 w 420"/>
              <a:gd name="T5" fmla="*/ 0 h 1479"/>
              <a:gd name="T6" fmla="*/ 0 60000 65536"/>
              <a:gd name="T7" fmla="*/ 0 60000 65536"/>
              <a:gd name="T8" fmla="*/ 0 60000 65536"/>
              <a:gd name="T9" fmla="*/ 0 w 420"/>
              <a:gd name="T10" fmla="*/ 0 h 1479"/>
              <a:gd name="T11" fmla="*/ 420 w 420"/>
              <a:gd name="T12" fmla="*/ 1479 h 14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0" h="1479">
                <a:moveTo>
                  <a:pt x="59" y="1478"/>
                </a:moveTo>
                <a:cubicBezTo>
                  <a:pt x="29" y="1232"/>
                  <a:pt x="0" y="984"/>
                  <a:pt x="59" y="737"/>
                </a:cubicBezTo>
                <a:cubicBezTo>
                  <a:pt x="119" y="492"/>
                  <a:pt x="270" y="245"/>
                  <a:pt x="419" y="0"/>
                </a:cubicBezTo>
              </a:path>
            </a:pathLst>
          </a:custGeom>
          <a:noFill/>
          <a:ln w="38160">
            <a:solidFill>
              <a:srgbClr val="3366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Line 28"/>
          <p:cNvSpPr>
            <a:spLocks noChangeShapeType="1"/>
          </p:cNvSpPr>
          <p:nvPr/>
        </p:nvSpPr>
        <p:spPr bwMode="auto">
          <a:xfrm flipV="1">
            <a:off x="4343400" y="28194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 flipH="1" flipV="1">
            <a:off x="4419600" y="28194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Line 30"/>
          <p:cNvSpPr>
            <a:spLocks noChangeShapeType="1"/>
          </p:cNvSpPr>
          <p:nvPr/>
        </p:nvSpPr>
        <p:spPr bwMode="auto">
          <a:xfrm flipV="1">
            <a:off x="4572000" y="32766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7" name="Line 31"/>
          <p:cNvSpPr>
            <a:spLocks noChangeShapeType="1"/>
          </p:cNvSpPr>
          <p:nvPr/>
        </p:nvSpPr>
        <p:spPr bwMode="auto">
          <a:xfrm flipH="1" flipV="1">
            <a:off x="4648200" y="32766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Line 32"/>
          <p:cNvSpPr>
            <a:spLocks noChangeShapeType="1"/>
          </p:cNvSpPr>
          <p:nvPr/>
        </p:nvSpPr>
        <p:spPr bwMode="auto">
          <a:xfrm flipV="1">
            <a:off x="4419600" y="43434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 flipH="1" flipV="1">
            <a:off x="4495800" y="43434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 flipH="1" flipV="1">
            <a:off x="4724400" y="22098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5"/>
          <p:cNvSpPr>
            <a:spLocks noChangeShapeType="1"/>
          </p:cNvSpPr>
          <p:nvPr/>
        </p:nvSpPr>
        <p:spPr bwMode="auto">
          <a:xfrm flipV="1">
            <a:off x="4800600" y="2209800"/>
            <a:ext cx="76200" cy="2286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"/>
          <p:cNvSpPr>
            <a:spLocks noGrp="1" noChangeArrowheads="1"/>
          </p:cNvSpPr>
          <p:nvPr>
            <p:ph type="title"/>
          </p:nvPr>
        </p:nvSpPr>
        <p:spPr>
          <a:xfrm>
            <a:off x="1069975" y="138628"/>
            <a:ext cx="7769225" cy="1271587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Cause effect graph- Decision table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21623" y="6284913"/>
            <a:ext cx="457200" cy="476250"/>
          </a:xfrm>
          <a:noFill/>
        </p:spPr>
        <p:txBody>
          <a:bodyPr/>
          <a:lstStyle/>
          <a:p>
            <a:fld id="{9C5FCE18-E9F9-4511-BE8D-148D3E9424D1}" type="slidenum">
              <a:rPr lang="en-US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069975" y="1731963"/>
            <a:ext cx="1063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 dirty="0"/>
              <a:t>Cause 1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1069975" y="2173288"/>
            <a:ext cx="1063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Cause 2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069975" y="2630488"/>
            <a:ext cx="1063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Cause 3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1069975" y="3011488"/>
            <a:ext cx="1063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 dirty="0"/>
              <a:t>Cause 4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1069975" y="3408363"/>
            <a:ext cx="1063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Cause 5</a:t>
            </a: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1069975" y="3849688"/>
            <a:ext cx="1063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Effect 1</a:t>
            </a:r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1069975" y="4322763"/>
            <a:ext cx="1063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Effect 2</a:t>
            </a:r>
          </a:p>
        </p:txBody>
      </p:sp>
      <p:sp>
        <p:nvSpPr>
          <p:cNvPr id="37899" name="Text Box 9"/>
          <p:cNvSpPr txBox="1">
            <a:spLocks noChangeArrowheads="1"/>
          </p:cNvSpPr>
          <p:nvPr/>
        </p:nvSpPr>
        <p:spPr bwMode="auto">
          <a:xfrm>
            <a:off x="1069975" y="4779963"/>
            <a:ext cx="1063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Effect 3</a:t>
            </a:r>
          </a:p>
        </p:txBody>
      </p:sp>
      <p:sp>
        <p:nvSpPr>
          <p:cNvPr id="37900" name="Text Box 10"/>
          <p:cNvSpPr txBox="1">
            <a:spLocks noChangeArrowheads="1"/>
          </p:cNvSpPr>
          <p:nvPr/>
        </p:nvSpPr>
        <p:spPr bwMode="auto">
          <a:xfrm>
            <a:off x="2289175" y="1503363"/>
            <a:ext cx="9112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Test 1</a:t>
            </a:r>
          </a:p>
        </p:txBody>
      </p:sp>
      <p:sp>
        <p:nvSpPr>
          <p:cNvPr id="37901" name="Text Box 11"/>
          <p:cNvSpPr txBox="1">
            <a:spLocks noChangeArrowheads="1"/>
          </p:cNvSpPr>
          <p:nvPr/>
        </p:nvSpPr>
        <p:spPr bwMode="auto">
          <a:xfrm>
            <a:off x="3127375" y="1503363"/>
            <a:ext cx="9112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Test 2</a:t>
            </a:r>
          </a:p>
        </p:txBody>
      </p:sp>
      <p:sp>
        <p:nvSpPr>
          <p:cNvPr id="37902" name="Text Box 12"/>
          <p:cNvSpPr txBox="1">
            <a:spLocks noChangeArrowheads="1"/>
          </p:cNvSpPr>
          <p:nvPr/>
        </p:nvSpPr>
        <p:spPr bwMode="auto">
          <a:xfrm>
            <a:off x="4041775" y="1487488"/>
            <a:ext cx="9112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Test 3</a:t>
            </a:r>
          </a:p>
        </p:txBody>
      </p:sp>
      <p:sp>
        <p:nvSpPr>
          <p:cNvPr id="37903" name="Text Box 13"/>
          <p:cNvSpPr txBox="1">
            <a:spLocks noChangeArrowheads="1"/>
          </p:cNvSpPr>
          <p:nvPr/>
        </p:nvSpPr>
        <p:spPr bwMode="auto">
          <a:xfrm>
            <a:off x="4879975" y="1487488"/>
            <a:ext cx="9112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Test 4</a:t>
            </a:r>
          </a:p>
        </p:txBody>
      </p:sp>
      <p:sp>
        <p:nvSpPr>
          <p:cNvPr id="37904" name="Text Box 14"/>
          <p:cNvSpPr txBox="1">
            <a:spLocks noChangeArrowheads="1"/>
          </p:cNvSpPr>
          <p:nvPr/>
        </p:nvSpPr>
        <p:spPr bwMode="auto">
          <a:xfrm>
            <a:off x="5794375" y="1487488"/>
            <a:ext cx="9112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  <a:tabLst>
                <a:tab pos="815975" algn="l"/>
                <a:tab pos="863600" algn="l"/>
              </a:tabLst>
            </a:pPr>
            <a:r>
              <a:rPr lang="en-GB" sz="2000" b="1"/>
              <a:t>Test 5</a:t>
            </a:r>
          </a:p>
        </p:txBody>
      </p:sp>
      <p:sp>
        <p:nvSpPr>
          <p:cNvPr id="37905" name="Text Box 15"/>
          <p:cNvSpPr txBox="1">
            <a:spLocks noChangeArrowheads="1"/>
          </p:cNvSpPr>
          <p:nvPr/>
        </p:nvSpPr>
        <p:spPr bwMode="auto">
          <a:xfrm>
            <a:off x="2517775" y="17319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06" name="Text Box 16"/>
          <p:cNvSpPr txBox="1">
            <a:spLocks noChangeArrowheads="1"/>
          </p:cNvSpPr>
          <p:nvPr/>
        </p:nvSpPr>
        <p:spPr bwMode="auto">
          <a:xfrm>
            <a:off x="3279775" y="17319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07" name="Text Box 17"/>
          <p:cNvSpPr txBox="1">
            <a:spLocks noChangeArrowheads="1"/>
          </p:cNvSpPr>
          <p:nvPr/>
        </p:nvSpPr>
        <p:spPr bwMode="auto">
          <a:xfrm>
            <a:off x="4270375" y="17319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08" name="Text Box 18"/>
          <p:cNvSpPr txBox="1">
            <a:spLocks noChangeArrowheads="1"/>
          </p:cNvSpPr>
          <p:nvPr/>
        </p:nvSpPr>
        <p:spPr bwMode="auto">
          <a:xfrm>
            <a:off x="2517775" y="21891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09" name="Text Box 19"/>
          <p:cNvSpPr txBox="1">
            <a:spLocks noChangeArrowheads="1"/>
          </p:cNvSpPr>
          <p:nvPr/>
        </p:nvSpPr>
        <p:spPr bwMode="auto">
          <a:xfrm>
            <a:off x="2517775" y="26304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10" name="Text Box 20"/>
          <p:cNvSpPr txBox="1">
            <a:spLocks noChangeArrowheads="1"/>
          </p:cNvSpPr>
          <p:nvPr/>
        </p:nvSpPr>
        <p:spPr bwMode="auto">
          <a:xfrm>
            <a:off x="3279775" y="21891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11" name="Text Box 21"/>
          <p:cNvSpPr txBox="1">
            <a:spLocks noChangeArrowheads="1"/>
          </p:cNvSpPr>
          <p:nvPr/>
        </p:nvSpPr>
        <p:spPr bwMode="auto">
          <a:xfrm>
            <a:off x="4270375" y="21732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12" name="Text Box 22"/>
          <p:cNvSpPr txBox="1">
            <a:spLocks noChangeArrowheads="1"/>
          </p:cNvSpPr>
          <p:nvPr/>
        </p:nvSpPr>
        <p:spPr bwMode="auto">
          <a:xfrm>
            <a:off x="5108575" y="17319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S</a:t>
            </a:r>
          </a:p>
        </p:txBody>
      </p:sp>
      <p:sp>
        <p:nvSpPr>
          <p:cNvPr id="37913" name="Text Box 23"/>
          <p:cNvSpPr txBox="1">
            <a:spLocks noChangeArrowheads="1"/>
          </p:cNvSpPr>
          <p:nvPr/>
        </p:nvSpPr>
        <p:spPr bwMode="auto">
          <a:xfrm>
            <a:off x="5946775" y="17319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14" name="Text Box 24"/>
          <p:cNvSpPr txBox="1">
            <a:spLocks noChangeArrowheads="1"/>
          </p:cNvSpPr>
          <p:nvPr/>
        </p:nvSpPr>
        <p:spPr bwMode="auto">
          <a:xfrm>
            <a:off x="5108575" y="21891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X</a:t>
            </a:r>
          </a:p>
        </p:txBody>
      </p:sp>
      <p:sp>
        <p:nvSpPr>
          <p:cNvPr id="37915" name="Text Box 25"/>
          <p:cNvSpPr txBox="1">
            <a:spLocks noChangeArrowheads="1"/>
          </p:cNvSpPr>
          <p:nvPr/>
        </p:nvSpPr>
        <p:spPr bwMode="auto">
          <a:xfrm>
            <a:off x="5946775" y="21732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S</a:t>
            </a:r>
          </a:p>
        </p:txBody>
      </p:sp>
      <p:sp>
        <p:nvSpPr>
          <p:cNvPr id="37916" name="Text Box 26"/>
          <p:cNvSpPr txBox="1">
            <a:spLocks noChangeArrowheads="1"/>
          </p:cNvSpPr>
          <p:nvPr/>
        </p:nvSpPr>
        <p:spPr bwMode="auto">
          <a:xfrm>
            <a:off x="4270375" y="26463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S</a:t>
            </a:r>
          </a:p>
        </p:txBody>
      </p:sp>
      <p:sp>
        <p:nvSpPr>
          <p:cNvPr id="37917" name="Text Box 27"/>
          <p:cNvSpPr txBox="1">
            <a:spLocks noChangeArrowheads="1"/>
          </p:cNvSpPr>
          <p:nvPr/>
        </p:nvSpPr>
        <p:spPr bwMode="auto">
          <a:xfrm>
            <a:off x="4270375" y="30273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S</a:t>
            </a:r>
          </a:p>
        </p:txBody>
      </p:sp>
      <p:sp>
        <p:nvSpPr>
          <p:cNvPr id="37918" name="Text Box 28"/>
          <p:cNvSpPr txBox="1">
            <a:spLocks noChangeArrowheads="1"/>
          </p:cNvSpPr>
          <p:nvPr/>
        </p:nvSpPr>
        <p:spPr bwMode="auto">
          <a:xfrm>
            <a:off x="2517775" y="30273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S</a:t>
            </a:r>
          </a:p>
        </p:txBody>
      </p:sp>
      <p:sp>
        <p:nvSpPr>
          <p:cNvPr id="37919" name="Text Box 29"/>
          <p:cNvSpPr txBox="1">
            <a:spLocks noChangeArrowheads="1"/>
          </p:cNvSpPr>
          <p:nvPr/>
        </p:nvSpPr>
        <p:spPr bwMode="auto">
          <a:xfrm>
            <a:off x="2517775" y="33924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S</a:t>
            </a:r>
          </a:p>
        </p:txBody>
      </p:sp>
      <p:sp>
        <p:nvSpPr>
          <p:cNvPr id="37920" name="Text Box 30"/>
          <p:cNvSpPr txBox="1">
            <a:spLocks noChangeArrowheads="1"/>
          </p:cNvSpPr>
          <p:nvPr/>
        </p:nvSpPr>
        <p:spPr bwMode="auto">
          <a:xfrm>
            <a:off x="2441575" y="38496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P</a:t>
            </a:r>
          </a:p>
        </p:txBody>
      </p:sp>
      <p:sp>
        <p:nvSpPr>
          <p:cNvPr id="37921" name="Text Box 31"/>
          <p:cNvSpPr txBox="1">
            <a:spLocks noChangeArrowheads="1"/>
          </p:cNvSpPr>
          <p:nvPr/>
        </p:nvSpPr>
        <p:spPr bwMode="auto">
          <a:xfrm>
            <a:off x="3279775" y="38496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P</a:t>
            </a:r>
          </a:p>
        </p:txBody>
      </p:sp>
      <p:sp>
        <p:nvSpPr>
          <p:cNvPr id="37922" name="Text Box 32"/>
          <p:cNvSpPr txBox="1">
            <a:spLocks noChangeArrowheads="1"/>
          </p:cNvSpPr>
          <p:nvPr/>
        </p:nvSpPr>
        <p:spPr bwMode="auto">
          <a:xfrm>
            <a:off x="3279775" y="26463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S</a:t>
            </a:r>
          </a:p>
        </p:txBody>
      </p:sp>
      <p:sp>
        <p:nvSpPr>
          <p:cNvPr id="37923" name="Text Box 33"/>
          <p:cNvSpPr txBox="1">
            <a:spLocks noChangeArrowheads="1"/>
          </p:cNvSpPr>
          <p:nvPr/>
        </p:nvSpPr>
        <p:spPr bwMode="auto">
          <a:xfrm>
            <a:off x="3279775" y="30114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24" name="Text Box 34"/>
          <p:cNvSpPr txBox="1">
            <a:spLocks noChangeArrowheads="1"/>
          </p:cNvSpPr>
          <p:nvPr/>
        </p:nvSpPr>
        <p:spPr bwMode="auto">
          <a:xfrm>
            <a:off x="3279775" y="33924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S</a:t>
            </a:r>
          </a:p>
        </p:txBody>
      </p:sp>
      <p:sp>
        <p:nvSpPr>
          <p:cNvPr id="37925" name="Text Box 35"/>
          <p:cNvSpPr txBox="1">
            <a:spLocks noChangeArrowheads="1"/>
          </p:cNvSpPr>
          <p:nvPr/>
        </p:nvSpPr>
        <p:spPr bwMode="auto">
          <a:xfrm>
            <a:off x="4270375" y="38496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26" name="Text Box 36"/>
          <p:cNvSpPr txBox="1">
            <a:spLocks noChangeArrowheads="1"/>
          </p:cNvSpPr>
          <p:nvPr/>
        </p:nvSpPr>
        <p:spPr bwMode="auto">
          <a:xfrm>
            <a:off x="5108575" y="38655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27" name="Text Box 37"/>
          <p:cNvSpPr txBox="1">
            <a:spLocks noChangeArrowheads="1"/>
          </p:cNvSpPr>
          <p:nvPr/>
        </p:nvSpPr>
        <p:spPr bwMode="auto">
          <a:xfrm>
            <a:off x="5870575" y="38655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28" name="Text Box 38"/>
          <p:cNvSpPr txBox="1">
            <a:spLocks noChangeArrowheads="1"/>
          </p:cNvSpPr>
          <p:nvPr/>
        </p:nvSpPr>
        <p:spPr bwMode="auto">
          <a:xfrm>
            <a:off x="5870575" y="43068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29" name="Text Box 39"/>
          <p:cNvSpPr txBox="1">
            <a:spLocks noChangeArrowheads="1"/>
          </p:cNvSpPr>
          <p:nvPr/>
        </p:nvSpPr>
        <p:spPr bwMode="auto">
          <a:xfrm>
            <a:off x="5108575" y="43068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30" name="Text Box 40"/>
          <p:cNvSpPr txBox="1">
            <a:spLocks noChangeArrowheads="1"/>
          </p:cNvSpPr>
          <p:nvPr/>
        </p:nvSpPr>
        <p:spPr bwMode="auto">
          <a:xfrm>
            <a:off x="4270375" y="429101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P</a:t>
            </a:r>
          </a:p>
        </p:txBody>
      </p:sp>
      <p:sp>
        <p:nvSpPr>
          <p:cNvPr id="37931" name="Text Box 41"/>
          <p:cNvSpPr txBox="1">
            <a:spLocks noChangeArrowheads="1"/>
          </p:cNvSpPr>
          <p:nvPr/>
        </p:nvSpPr>
        <p:spPr bwMode="auto">
          <a:xfrm>
            <a:off x="5870575" y="47640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P</a:t>
            </a:r>
          </a:p>
        </p:txBody>
      </p:sp>
      <p:sp>
        <p:nvSpPr>
          <p:cNvPr id="37932" name="Text Box 42"/>
          <p:cNvSpPr txBox="1">
            <a:spLocks noChangeArrowheads="1"/>
          </p:cNvSpPr>
          <p:nvPr/>
        </p:nvSpPr>
        <p:spPr bwMode="auto">
          <a:xfrm>
            <a:off x="5108575" y="47640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P</a:t>
            </a:r>
          </a:p>
        </p:txBody>
      </p:sp>
      <p:sp>
        <p:nvSpPr>
          <p:cNvPr id="37933" name="Text Box 43"/>
          <p:cNvSpPr txBox="1">
            <a:spLocks noChangeArrowheads="1"/>
          </p:cNvSpPr>
          <p:nvPr/>
        </p:nvSpPr>
        <p:spPr bwMode="auto">
          <a:xfrm>
            <a:off x="2441575" y="429101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34" name="Text Box 44"/>
          <p:cNvSpPr txBox="1">
            <a:spLocks noChangeArrowheads="1"/>
          </p:cNvSpPr>
          <p:nvPr/>
        </p:nvSpPr>
        <p:spPr bwMode="auto">
          <a:xfrm>
            <a:off x="2441575" y="47640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35" name="Text Box 45"/>
          <p:cNvSpPr txBox="1">
            <a:spLocks noChangeArrowheads="1"/>
          </p:cNvSpPr>
          <p:nvPr/>
        </p:nvSpPr>
        <p:spPr bwMode="auto">
          <a:xfrm>
            <a:off x="3203575" y="43068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36" name="Text Box 46"/>
          <p:cNvSpPr txBox="1">
            <a:spLocks noChangeArrowheads="1"/>
          </p:cNvSpPr>
          <p:nvPr/>
        </p:nvSpPr>
        <p:spPr bwMode="auto">
          <a:xfrm>
            <a:off x="3203575" y="47799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37" name="Text Box 47"/>
          <p:cNvSpPr txBox="1">
            <a:spLocks noChangeArrowheads="1"/>
          </p:cNvSpPr>
          <p:nvPr/>
        </p:nvSpPr>
        <p:spPr bwMode="auto">
          <a:xfrm>
            <a:off x="4270375" y="47799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A</a:t>
            </a:r>
          </a:p>
        </p:txBody>
      </p:sp>
      <p:sp>
        <p:nvSpPr>
          <p:cNvPr id="37938" name="Text Box 48"/>
          <p:cNvSpPr txBox="1">
            <a:spLocks noChangeArrowheads="1"/>
          </p:cNvSpPr>
          <p:nvPr/>
        </p:nvSpPr>
        <p:spPr bwMode="auto">
          <a:xfrm>
            <a:off x="5946775" y="26304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X</a:t>
            </a:r>
          </a:p>
        </p:txBody>
      </p:sp>
      <p:sp>
        <p:nvSpPr>
          <p:cNvPr id="37939" name="Text Box 49"/>
          <p:cNvSpPr txBox="1">
            <a:spLocks noChangeArrowheads="1"/>
          </p:cNvSpPr>
          <p:nvPr/>
        </p:nvSpPr>
        <p:spPr bwMode="auto">
          <a:xfrm>
            <a:off x="5946775" y="301148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X</a:t>
            </a:r>
          </a:p>
        </p:txBody>
      </p:sp>
      <p:sp>
        <p:nvSpPr>
          <p:cNvPr id="37940" name="Text Box 50"/>
          <p:cNvSpPr txBox="1">
            <a:spLocks noChangeArrowheads="1"/>
          </p:cNvSpPr>
          <p:nvPr/>
        </p:nvSpPr>
        <p:spPr bwMode="auto">
          <a:xfrm>
            <a:off x="5108575" y="30273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X</a:t>
            </a:r>
          </a:p>
        </p:txBody>
      </p:sp>
      <p:sp>
        <p:nvSpPr>
          <p:cNvPr id="37941" name="Text Box 51"/>
          <p:cNvSpPr txBox="1">
            <a:spLocks noChangeArrowheads="1"/>
          </p:cNvSpPr>
          <p:nvPr/>
        </p:nvSpPr>
        <p:spPr bwMode="auto">
          <a:xfrm>
            <a:off x="5108575" y="26463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X</a:t>
            </a:r>
          </a:p>
        </p:txBody>
      </p:sp>
      <p:sp>
        <p:nvSpPr>
          <p:cNvPr id="37942" name="Text Box 52"/>
          <p:cNvSpPr txBox="1">
            <a:spLocks noChangeArrowheads="1"/>
          </p:cNvSpPr>
          <p:nvPr/>
        </p:nvSpPr>
        <p:spPr bwMode="auto">
          <a:xfrm>
            <a:off x="5946775" y="34083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X</a:t>
            </a:r>
          </a:p>
        </p:txBody>
      </p:sp>
      <p:sp>
        <p:nvSpPr>
          <p:cNvPr id="37943" name="Text Box 53"/>
          <p:cNvSpPr txBox="1">
            <a:spLocks noChangeArrowheads="1"/>
          </p:cNvSpPr>
          <p:nvPr/>
        </p:nvSpPr>
        <p:spPr bwMode="auto">
          <a:xfrm>
            <a:off x="5108575" y="3424238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X</a:t>
            </a:r>
          </a:p>
        </p:txBody>
      </p:sp>
      <p:sp>
        <p:nvSpPr>
          <p:cNvPr id="37944" name="Text Box 54"/>
          <p:cNvSpPr txBox="1">
            <a:spLocks noChangeArrowheads="1"/>
          </p:cNvSpPr>
          <p:nvPr/>
        </p:nvSpPr>
        <p:spPr bwMode="auto">
          <a:xfrm>
            <a:off x="4270375" y="3408363"/>
            <a:ext cx="301625" cy="393700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I</a:t>
            </a:r>
          </a:p>
        </p:txBody>
      </p:sp>
      <p:sp>
        <p:nvSpPr>
          <p:cNvPr id="37945" name="Line 55"/>
          <p:cNvSpPr>
            <a:spLocks noChangeShapeType="1"/>
          </p:cNvSpPr>
          <p:nvPr/>
        </p:nvSpPr>
        <p:spPr bwMode="auto">
          <a:xfrm>
            <a:off x="993775" y="3865563"/>
            <a:ext cx="5943600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6" name="Line 56"/>
          <p:cNvSpPr>
            <a:spLocks noChangeShapeType="1"/>
          </p:cNvSpPr>
          <p:nvPr/>
        </p:nvSpPr>
        <p:spPr bwMode="auto">
          <a:xfrm>
            <a:off x="2136775" y="1503363"/>
            <a:ext cx="0" cy="39624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47" name="Line 57"/>
          <p:cNvSpPr>
            <a:spLocks noChangeShapeType="1"/>
          </p:cNvSpPr>
          <p:nvPr/>
        </p:nvSpPr>
        <p:spPr bwMode="auto">
          <a:xfrm>
            <a:off x="993775" y="1808163"/>
            <a:ext cx="5867400" cy="0"/>
          </a:xfrm>
          <a:prstGeom prst="line">
            <a:avLst/>
          </a:prstGeom>
          <a:noFill/>
          <a:ln w="12600">
            <a:solidFill>
              <a:srgbClr val="33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391275" y="2036763"/>
            <a:ext cx="1609725" cy="225425"/>
            <a:chOff x="3832" y="1296"/>
            <a:chExt cx="1014" cy="142"/>
          </a:xfrm>
        </p:grpSpPr>
        <p:sp>
          <p:nvSpPr>
            <p:cNvPr id="37992" name="Freeform 59"/>
            <p:cNvSpPr>
              <a:spLocks noChangeArrowheads="1"/>
            </p:cNvSpPr>
            <p:nvPr/>
          </p:nvSpPr>
          <p:spPr bwMode="auto">
            <a:xfrm>
              <a:off x="3832" y="1296"/>
              <a:ext cx="52" cy="142"/>
            </a:xfrm>
            <a:custGeom>
              <a:avLst/>
              <a:gdLst>
                <a:gd name="T0" fmla="*/ 5 w 235"/>
                <a:gd name="T1" fmla="*/ 0 h 632"/>
                <a:gd name="T2" fmla="*/ 228 w 235"/>
                <a:gd name="T3" fmla="*/ 0 h 632"/>
                <a:gd name="T4" fmla="*/ 234 w 235"/>
                <a:gd name="T5" fmla="*/ 5 h 632"/>
                <a:gd name="T6" fmla="*/ 234 w 235"/>
                <a:gd name="T7" fmla="*/ 38 h 632"/>
                <a:gd name="T8" fmla="*/ 228 w 235"/>
                <a:gd name="T9" fmla="*/ 43 h 632"/>
                <a:gd name="T10" fmla="*/ 155 w 235"/>
                <a:gd name="T11" fmla="*/ 43 h 632"/>
                <a:gd name="T12" fmla="*/ 155 w 235"/>
                <a:gd name="T13" fmla="*/ 590 h 632"/>
                <a:gd name="T14" fmla="*/ 228 w 235"/>
                <a:gd name="T15" fmla="*/ 590 h 632"/>
                <a:gd name="T16" fmla="*/ 234 w 235"/>
                <a:gd name="T17" fmla="*/ 595 h 632"/>
                <a:gd name="T18" fmla="*/ 234 w 235"/>
                <a:gd name="T19" fmla="*/ 625 h 632"/>
                <a:gd name="T20" fmla="*/ 228 w 235"/>
                <a:gd name="T21" fmla="*/ 631 h 632"/>
                <a:gd name="T22" fmla="*/ 5 w 235"/>
                <a:gd name="T23" fmla="*/ 631 h 632"/>
                <a:gd name="T24" fmla="*/ 0 w 235"/>
                <a:gd name="T25" fmla="*/ 625 h 632"/>
                <a:gd name="T26" fmla="*/ 0 w 235"/>
                <a:gd name="T27" fmla="*/ 595 h 632"/>
                <a:gd name="T28" fmla="*/ 5 w 235"/>
                <a:gd name="T29" fmla="*/ 590 h 632"/>
                <a:gd name="T30" fmla="*/ 77 w 235"/>
                <a:gd name="T31" fmla="*/ 590 h 632"/>
                <a:gd name="T32" fmla="*/ 77 w 235"/>
                <a:gd name="T33" fmla="*/ 43 h 632"/>
                <a:gd name="T34" fmla="*/ 5 w 235"/>
                <a:gd name="T35" fmla="*/ 43 h 632"/>
                <a:gd name="T36" fmla="*/ 0 w 235"/>
                <a:gd name="T37" fmla="*/ 38 h 632"/>
                <a:gd name="T38" fmla="*/ 0 w 235"/>
                <a:gd name="T39" fmla="*/ 5 h 632"/>
                <a:gd name="T40" fmla="*/ 5 w 235"/>
                <a:gd name="T41" fmla="*/ 0 h 6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35"/>
                <a:gd name="T64" fmla="*/ 0 h 632"/>
                <a:gd name="T65" fmla="*/ 235 w 235"/>
                <a:gd name="T66" fmla="*/ 632 h 6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35" h="632">
                  <a:moveTo>
                    <a:pt x="5" y="0"/>
                  </a:moveTo>
                  <a:lnTo>
                    <a:pt x="228" y="0"/>
                  </a:lnTo>
                  <a:lnTo>
                    <a:pt x="234" y="5"/>
                  </a:lnTo>
                  <a:lnTo>
                    <a:pt x="234" y="38"/>
                  </a:lnTo>
                  <a:lnTo>
                    <a:pt x="228" y="43"/>
                  </a:lnTo>
                  <a:lnTo>
                    <a:pt x="155" y="43"/>
                  </a:lnTo>
                  <a:lnTo>
                    <a:pt x="155" y="590"/>
                  </a:lnTo>
                  <a:lnTo>
                    <a:pt x="228" y="590"/>
                  </a:lnTo>
                  <a:lnTo>
                    <a:pt x="234" y="595"/>
                  </a:lnTo>
                  <a:lnTo>
                    <a:pt x="234" y="625"/>
                  </a:lnTo>
                  <a:lnTo>
                    <a:pt x="228" y="631"/>
                  </a:lnTo>
                  <a:lnTo>
                    <a:pt x="5" y="631"/>
                  </a:lnTo>
                  <a:lnTo>
                    <a:pt x="0" y="625"/>
                  </a:lnTo>
                  <a:lnTo>
                    <a:pt x="0" y="595"/>
                  </a:lnTo>
                  <a:lnTo>
                    <a:pt x="5" y="590"/>
                  </a:lnTo>
                  <a:lnTo>
                    <a:pt x="77" y="590"/>
                  </a:lnTo>
                  <a:lnTo>
                    <a:pt x="77" y="43"/>
                  </a:lnTo>
                  <a:lnTo>
                    <a:pt x="5" y="43"/>
                  </a:lnTo>
                  <a:lnTo>
                    <a:pt x="0" y="38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3" name="Freeform 60"/>
            <p:cNvSpPr>
              <a:spLocks noChangeArrowheads="1"/>
            </p:cNvSpPr>
            <p:nvPr/>
          </p:nvSpPr>
          <p:spPr bwMode="auto">
            <a:xfrm>
              <a:off x="3961" y="1355"/>
              <a:ext cx="107" cy="50"/>
            </a:xfrm>
            <a:custGeom>
              <a:avLst/>
              <a:gdLst>
                <a:gd name="T0" fmla="*/ 5 w 477"/>
                <a:gd name="T1" fmla="*/ 146 h 226"/>
                <a:gd name="T2" fmla="*/ 470 w 477"/>
                <a:gd name="T3" fmla="*/ 146 h 226"/>
                <a:gd name="T4" fmla="*/ 476 w 477"/>
                <a:gd name="T5" fmla="*/ 152 h 226"/>
                <a:gd name="T6" fmla="*/ 476 w 477"/>
                <a:gd name="T7" fmla="*/ 219 h 226"/>
                <a:gd name="T8" fmla="*/ 470 w 477"/>
                <a:gd name="T9" fmla="*/ 225 h 226"/>
                <a:gd name="T10" fmla="*/ 5 w 477"/>
                <a:gd name="T11" fmla="*/ 225 h 226"/>
                <a:gd name="T12" fmla="*/ 0 w 477"/>
                <a:gd name="T13" fmla="*/ 219 h 226"/>
                <a:gd name="T14" fmla="*/ 0 w 477"/>
                <a:gd name="T15" fmla="*/ 152 h 226"/>
                <a:gd name="T16" fmla="*/ 5 w 477"/>
                <a:gd name="T17" fmla="*/ 146 h 226"/>
                <a:gd name="T18" fmla="*/ 5 w 477"/>
                <a:gd name="T19" fmla="*/ 0 h 226"/>
                <a:gd name="T20" fmla="*/ 470 w 477"/>
                <a:gd name="T21" fmla="*/ 0 h 226"/>
                <a:gd name="T22" fmla="*/ 476 w 477"/>
                <a:gd name="T23" fmla="*/ 4 h 226"/>
                <a:gd name="T24" fmla="*/ 476 w 477"/>
                <a:gd name="T25" fmla="*/ 73 h 226"/>
                <a:gd name="T26" fmla="*/ 470 w 477"/>
                <a:gd name="T27" fmla="*/ 78 h 226"/>
                <a:gd name="T28" fmla="*/ 5 w 477"/>
                <a:gd name="T29" fmla="*/ 78 h 226"/>
                <a:gd name="T30" fmla="*/ 0 w 477"/>
                <a:gd name="T31" fmla="*/ 73 h 226"/>
                <a:gd name="T32" fmla="*/ 0 w 477"/>
                <a:gd name="T33" fmla="*/ 4 h 226"/>
                <a:gd name="T34" fmla="*/ 5 w 477"/>
                <a:gd name="T35" fmla="*/ 0 h 2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226"/>
                <a:gd name="T56" fmla="*/ 477 w 477"/>
                <a:gd name="T57" fmla="*/ 226 h 2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226">
                  <a:moveTo>
                    <a:pt x="5" y="146"/>
                  </a:moveTo>
                  <a:lnTo>
                    <a:pt x="470" y="146"/>
                  </a:lnTo>
                  <a:lnTo>
                    <a:pt x="476" y="152"/>
                  </a:lnTo>
                  <a:lnTo>
                    <a:pt x="476" y="219"/>
                  </a:lnTo>
                  <a:lnTo>
                    <a:pt x="470" y="225"/>
                  </a:lnTo>
                  <a:lnTo>
                    <a:pt x="5" y="225"/>
                  </a:lnTo>
                  <a:lnTo>
                    <a:pt x="0" y="219"/>
                  </a:lnTo>
                  <a:lnTo>
                    <a:pt x="0" y="152"/>
                  </a:lnTo>
                  <a:lnTo>
                    <a:pt x="5" y="146"/>
                  </a:lnTo>
                  <a:close/>
                  <a:moveTo>
                    <a:pt x="5" y="0"/>
                  </a:moveTo>
                  <a:lnTo>
                    <a:pt x="470" y="0"/>
                  </a:lnTo>
                  <a:lnTo>
                    <a:pt x="476" y="4"/>
                  </a:lnTo>
                  <a:lnTo>
                    <a:pt x="476" y="73"/>
                  </a:lnTo>
                  <a:lnTo>
                    <a:pt x="470" y="78"/>
                  </a:lnTo>
                  <a:lnTo>
                    <a:pt x="5" y="78"/>
                  </a:lnTo>
                  <a:lnTo>
                    <a:pt x="0" y="73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4" name="Freeform 61"/>
            <p:cNvSpPr>
              <a:spLocks noChangeArrowheads="1"/>
            </p:cNvSpPr>
            <p:nvPr/>
          </p:nvSpPr>
          <p:spPr bwMode="auto">
            <a:xfrm>
              <a:off x="4142" y="1296"/>
              <a:ext cx="51" cy="142"/>
            </a:xfrm>
            <a:custGeom>
              <a:avLst/>
              <a:gdLst>
                <a:gd name="T0" fmla="*/ 5 w 230"/>
                <a:gd name="T1" fmla="*/ 0 h 632"/>
                <a:gd name="T2" fmla="*/ 223 w 230"/>
                <a:gd name="T3" fmla="*/ 0 h 632"/>
                <a:gd name="T4" fmla="*/ 229 w 230"/>
                <a:gd name="T5" fmla="*/ 5 h 632"/>
                <a:gd name="T6" fmla="*/ 229 w 230"/>
                <a:gd name="T7" fmla="*/ 38 h 632"/>
                <a:gd name="T8" fmla="*/ 223 w 230"/>
                <a:gd name="T9" fmla="*/ 43 h 632"/>
                <a:gd name="T10" fmla="*/ 153 w 230"/>
                <a:gd name="T11" fmla="*/ 43 h 632"/>
                <a:gd name="T12" fmla="*/ 153 w 230"/>
                <a:gd name="T13" fmla="*/ 590 h 632"/>
                <a:gd name="T14" fmla="*/ 223 w 230"/>
                <a:gd name="T15" fmla="*/ 590 h 632"/>
                <a:gd name="T16" fmla="*/ 229 w 230"/>
                <a:gd name="T17" fmla="*/ 595 h 632"/>
                <a:gd name="T18" fmla="*/ 229 w 230"/>
                <a:gd name="T19" fmla="*/ 625 h 632"/>
                <a:gd name="T20" fmla="*/ 223 w 230"/>
                <a:gd name="T21" fmla="*/ 631 h 632"/>
                <a:gd name="T22" fmla="*/ 5 w 230"/>
                <a:gd name="T23" fmla="*/ 631 h 632"/>
                <a:gd name="T24" fmla="*/ 0 w 230"/>
                <a:gd name="T25" fmla="*/ 625 h 632"/>
                <a:gd name="T26" fmla="*/ 0 w 230"/>
                <a:gd name="T27" fmla="*/ 595 h 632"/>
                <a:gd name="T28" fmla="*/ 5 w 230"/>
                <a:gd name="T29" fmla="*/ 590 h 632"/>
                <a:gd name="T30" fmla="*/ 75 w 230"/>
                <a:gd name="T31" fmla="*/ 590 h 632"/>
                <a:gd name="T32" fmla="*/ 75 w 230"/>
                <a:gd name="T33" fmla="*/ 43 h 632"/>
                <a:gd name="T34" fmla="*/ 5 w 230"/>
                <a:gd name="T35" fmla="*/ 43 h 632"/>
                <a:gd name="T36" fmla="*/ 0 w 230"/>
                <a:gd name="T37" fmla="*/ 38 h 632"/>
                <a:gd name="T38" fmla="*/ 0 w 230"/>
                <a:gd name="T39" fmla="*/ 5 h 632"/>
                <a:gd name="T40" fmla="*/ 5 w 230"/>
                <a:gd name="T41" fmla="*/ 0 h 6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30"/>
                <a:gd name="T64" fmla="*/ 0 h 632"/>
                <a:gd name="T65" fmla="*/ 230 w 230"/>
                <a:gd name="T66" fmla="*/ 632 h 6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30" h="632">
                  <a:moveTo>
                    <a:pt x="5" y="0"/>
                  </a:moveTo>
                  <a:lnTo>
                    <a:pt x="223" y="0"/>
                  </a:lnTo>
                  <a:lnTo>
                    <a:pt x="229" y="5"/>
                  </a:lnTo>
                  <a:lnTo>
                    <a:pt x="229" y="38"/>
                  </a:lnTo>
                  <a:lnTo>
                    <a:pt x="223" y="43"/>
                  </a:lnTo>
                  <a:lnTo>
                    <a:pt x="153" y="43"/>
                  </a:lnTo>
                  <a:lnTo>
                    <a:pt x="153" y="590"/>
                  </a:lnTo>
                  <a:lnTo>
                    <a:pt x="223" y="590"/>
                  </a:lnTo>
                  <a:lnTo>
                    <a:pt x="229" y="595"/>
                  </a:lnTo>
                  <a:lnTo>
                    <a:pt x="229" y="625"/>
                  </a:lnTo>
                  <a:lnTo>
                    <a:pt x="223" y="631"/>
                  </a:lnTo>
                  <a:lnTo>
                    <a:pt x="5" y="631"/>
                  </a:lnTo>
                  <a:lnTo>
                    <a:pt x="0" y="625"/>
                  </a:lnTo>
                  <a:lnTo>
                    <a:pt x="0" y="595"/>
                  </a:lnTo>
                  <a:lnTo>
                    <a:pt x="5" y="590"/>
                  </a:lnTo>
                  <a:lnTo>
                    <a:pt x="75" y="590"/>
                  </a:lnTo>
                  <a:lnTo>
                    <a:pt x="75" y="43"/>
                  </a:lnTo>
                  <a:lnTo>
                    <a:pt x="5" y="43"/>
                  </a:lnTo>
                  <a:lnTo>
                    <a:pt x="0" y="38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5" name="Freeform 62"/>
            <p:cNvSpPr>
              <a:spLocks noChangeArrowheads="1"/>
            </p:cNvSpPr>
            <p:nvPr/>
          </p:nvSpPr>
          <p:spPr bwMode="auto">
            <a:xfrm>
              <a:off x="4215" y="1339"/>
              <a:ext cx="100" cy="99"/>
            </a:xfrm>
            <a:custGeom>
              <a:avLst/>
              <a:gdLst>
                <a:gd name="T0" fmla="*/ 5 w 446"/>
                <a:gd name="T1" fmla="*/ 0 h 442"/>
                <a:gd name="T2" fmla="*/ 117 w 446"/>
                <a:gd name="T3" fmla="*/ 0 h 442"/>
                <a:gd name="T4" fmla="*/ 122 w 446"/>
                <a:gd name="T5" fmla="*/ 4 h 442"/>
                <a:gd name="T6" fmla="*/ 122 w 446"/>
                <a:gd name="T7" fmla="*/ 71 h 442"/>
                <a:gd name="T8" fmla="*/ 158 w 446"/>
                <a:gd name="T9" fmla="*/ 71 h 442"/>
                <a:gd name="T10" fmla="*/ 158 w 446"/>
                <a:gd name="T11" fmla="*/ 37 h 442"/>
                <a:gd name="T12" fmla="*/ 164 w 446"/>
                <a:gd name="T13" fmla="*/ 32 h 442"/>
                <a:gd name="T14" fmla="*/ 199 w 446"/>
                <a:gd name="T15" fmla="*/ 32 h 442"/>
                <a:gd name="T16" fmla="*/ 199 w 446"/>
                <a:gd name="T17" fmla="*/ 4 h 442"/>
                <a:gd name="T18" fmla="*/ 205 w 446"/>
                <a:gd name="T19" fmla="*/ 0 h 442"/>
                <a:gd name="T20" fmla="*/ 322 w 446"/>
                <a:gd name="T21" fmla="*/ 0 h 442"/>
                <a:gd name="T22" fmla="*/ 328 w 446"/>
                <a:gd name="T23" fmla="*/ 4 h 442"/>
                <a:gd name="T24" fmla="*/ 328 w 446"/>
                <a:gd name="T25" fmla="*/ 32 h 442"/>
                <a:gd name="T26" fmla="*/ 364 w 446"/>
                <a:gd name="T27" fmla="*/ 32 h 442"/>
                <a:gd name="T28" fmla="*/ 370 w 446"/>
                <a:gd name="T29" fmla="*/ 37 h 442"/>
                <a:gd name="T30" fmla="*/ 370 w 446"/>
                <a:gd name="T31" fmla="*/ 71 h 442"/>
                <a:gd name="T32" fmla="*/ 403 w 446"/>
                <a:gd name="T33" fmla="*/ 71 h 442"/>
                <a:gd name="T34" fmla="*/ 409 w 446"/>
                <a:gd name="T35" fmla="*/ 76 h 442"/>
                <a:gd name="T36" fmla="*/ 409 w 446"/>
                <a:gd name="T37" fmla="*/ 400 h 442"/>
                <a:gd name="T38" fmla="*/ 439 w 446"/>
                <a:gd name="T39" fmla="*/ 400 h 442"/>
                <a:gd name="T40" fmla="*/ 445 w 446"/>
                <a:gd name="T41" fmla="*/ 406 h 442"/>
                <a:gd name="T42" fmla="*/ 445 w 446"/>
                <a:gd name="T43" fmla="*/ 435 h 442"/>
                <a:gd name="T44" fmla="*/ 439 w 446"/>
                <a:gd name="T45" fmla="*/ 441 h 442"/>
                <a:gd name="T46" fmla="*/ 287 w 446"/>
                <a:gd name="T47" fmla="*/ 441 h 442"/>
                <a:gd name="T48" fmla="*/ 281 w 446"/>
                <a:gd name="T49" fmla="*/ 435 h 442"/>
                <a:gd name="T50" fmla="*/ 281 w 446"/>
                <a:gd name="T51" fmla="*/ 406 h 442"/>
                <a:gd name="T52" fmla="*/ 287 w 446"/>
                <a:gd name="T53" fmla="*/ 400 h 442"/>
                <a:gd name="T54" fmla="*/ 322 w 446"/>
                <a:gd name="T55" fmla="*/ 400 h 442"/>
                <a:gd name="T56" fmla="*/ 322 w 446"/>
                <a:gd name="T57" fmla="*/ 111 h 442"/>
                <a:gd name="T58" fmla="*/ 287 w 446"/>
                <a:gd name="T59" fmla="*/ 111 h 442"/>
                <a:gd name="T60" fmla="*/ 281 w 446"/>
                <a:gd name="T61" fmla="*/ 106 h 442"/>
                <a:gd name="T62" fmla="*/ 281 w 446"/>
                <a:gd name="T63" fmla="*/ 76 h 442"/>
                <a:gd name="T64" fmla="*/ 164 w 446"/>
                <a:gd name="T65" fmla="*/ 76 h 442"/>
                <a:gd name="T66" fmla="*/ 164 w 446"/>
                <a:gd name="T67" fmla="*/ 106 h 442"/>
                <a:gd name="T68" fmla="*/ 158 w 446"/>
                <a:gd name="T69" fmla="*/ 111 h 442"/>
                <a:gd name="T70" fmla="*/ 122 w 446"/>
                <a:gd name="T71" fmla="*/ 111 h 442"/>
                <a:gd name="T72" fmla="*/ 122 w 446"/>
                <a:gd name="T73" fmla="*/ 400 h 442"/>
                <a:gd name="T74" fmla="*/ 158 w 446"/>
                <a:gd name="T75" fmla="*/ 400 h 442"/>
                <a:gd name="T76" fmla="*/ 164 w 446"/>
                <a:gd name="T77" fmla="*/ 406 h 442"/>
                <a:gd name="T78" fmla="*/ 164 w 446"/>
                <a:gd name="T79" fmla="*/ 435 h 442"/>
                <a:gd name="T80" fmla="*/ 158 w 446"/>
                <a:gd name="T81" fmla="*/ 441 h 442"/>
                <a:gd name="T82" fmla="*/ 5 w 446"/>
                <a:gd name="T83" fmla="*/ 441 h 442"/>
                <a:gd name="T84" fmla="*/ 0 w 446"/>
                <a:gd name="T85" fmla="*/ 435 h 442"/>
                <a:gd name="T86" fmla="*/ 0 w 446"/>
                <a:gd name="T87" fmla="*/ 406 h 442"/>
                <a:gd name="T88" fmla="*/ 5 w 446"/>
                <a:gd name="T89" fmla="*/ 400 h 442"/>
                <a:gd name="T90" fmla="*/ 42 w 446"/>
                <a:gd name="T91" fmla="*/ 400 h 442"/>
                <a:gd name="T92" fmla="*/ 42 w 446"/>
                <a:gd name="T93" fmla="*/ 37 h 442"/>
                <a:gd name="T94" fmla="*/ 5 w 446"/>
                <a:gd name="T95" fmla="*/ 37 h 442"/>
                <a:gd name="T96" fmla="*/ 0 w 446"/>
                <a:gd name="T97" fmla="*/ 32 h 442"/>
                <a:gd name="T98" fmla="*/ 0 w 446"/>
                <a:gd name="T99" fmla="*/ 4 h 442"/>
                <a:gd name="T100" fmla="*/ 5 w 446"/>
                <a:gd name="T101" fmla="*/ 0 h 4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46"/>
                <a:gd name="T154" fmla="*/ 0 h 442"/>
                <a:gd name="T155" fmla="*/ 446 w 446"/>
                <a:gd name="T156" fmla="*/ 442 h 4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46" h="442">
                  <a:moveTo>
                    <a:pt x="5" y="0"/>
                  </a:moveTo>
                  <a:lnTo>
                    <a:pt x="117" y="0"/>
                  </a:lnTo>
                  <a:lnTo>
                    <a:pt x="122" y="4"/>
                  </a:lnTo>
                  <a:lnTo>
                    <a:pt x="122" y="71"/>
                  </a:lnTo>
                  <a:lnTo>
                    <a:pt x="158" y="71"/>
                  </a:lnTo>
                  <a:lnTo>
                    <a:pt x="158" y="37"/>
                  </a:lnTo>
                  <a:lnTo>
                    <a:pt x="164" y="32"/>
                  </a:lnTo>
                  <a:lnTo>
                    <a:pt x="199" y="32"/>
                  </a:lnTo>
                  <a:lnTo>
                    <a:pt x="199" y="4"/>
                  </a:lnTo>
                  <a:lnTo>
                    <a:pt x="205" y="0"/>
                  </a:lnTo>
                  <a:lnTo>
                    <a:pt x="322" y="0"/>
                  </a:lnTo>
                  <a:lnTo>
                    <a:pt x="328" y="4"/>
                  </a:lnTo>
                  <a:lnTo>
                    <a:pt x="328" y="32"/>
                  </a:lnTo>
                  <a:lnTo>
                    <a:pt x="364" y="32"/>
                  </a:lnTo>
                  <a:lnTo>
                    <a:pt x="370" y="37"/>
                  </a:lnTo>
                  <a:lnTo>
                    <a:pt x="370" y="71"/>
                  </a:lnTo>
                  <a:lnTo>
                    <a:pt x="403" y="71"/>
                  </a:lnTo>
                  <a:lnTo>
                    <a:pt x="409" y="76"/>
                  </a:lnTo>
                  <a:lnTo>
                    <a:pt x="409" y="400"/>
                  </a:lnTo>
                  <a:lnTo>
                    <a:pt x="439" y="400"/>
                  </a:lnTo>
                  <a:lnTo>
                    <a:pt x="445" y="406"/>
                  </a:lnTo>
                  <a:lnTo>
                    <a:pt x="445" y="435"/>
                  </a:lnTo>
                  <a:lnTo>
                    <a:pt x="439" y="441"/>
                  </a:lnTo>
                  <a:lnTo>
                    <a:pt x="287" y="441"/>
                  </a:lnTo>
                  <a:lnTo>
                    <a:pt x="281" y="435"/>
                  </a:lnTo>
                  <a:lnTo>
                    <a:pt x="281" y="406"/>
                  </a:lnTo>
                  <a:lnTo>
                    <a:pt x="287" y="400"/>
                  </a:lnTo>
                  <a:lnTo>
                    <a:pt x="322" y="400"/>
                  </a:lnTo>
                  <a:lnTo>
                    <a:pt x="322" y="111"/>
                  </a:lnTo>
                  <a:lnTo>
                    <a:pt x="287" y="111"/>
                  </a:lnTo>
                  <a:lnTo>
                    <a:pt x="281" y="106"/>
                  </a:lnTo>
                  <a:lnTo>
                    <a:pt x="281" y="76"/>
                  </a:lnTo>
                  <a:lnTo>
                    <a:pt x="164" y="76"/>
                  </a:lnTo>
                  <a:lnTo>
                    <a:pt x="164" y="106"/>
                  </a:lnTo>
                  <a:lnTo>
                    <a:pt x="158" y="111"/>
                  </a:lnTo>
                  <a:lnTo>
                    <a:pt x="122" y="111"/>
                  </a:lnTo>
                  <a:lnTo>
                    <a:pt x="122" y="400"/>
                  </a:lnTo>
                  <a:lnTo>
                    <a:pt x="158" y="400"/>
                  </a:lnTo>
                  <a:lnTo>
                    <a:pt x="164" y="406"/>
                  </a:lnTo>
                  <a:lnTo>
                    <a:pt x="164" y="435"/>
                  </a:lnTo>
                  <a:lnTo>
                    <a:pt x="158" y="441"/>
                  </a:lnTo>
                  <a:lnTo>
                    <a:pt x="5" y="441"/>
                  </a:lnTo>
                  <a:lnTo>
                    <a:pt x="0" y="435"/>
                  </a:lnTo>
                  <a:lnTo>
                    <a:pt x="0" y="406"/>
                  </a:lnTo>
                  <a:lnTo>
                    <a:pt x="5" y="400"/>
                  </a:lnTo>
                  <a:lnTo>
                    <a:pt x="42" y="400"/>
                  </a:lnTo>
                  <a:lnTo>
                    <a:pt x="42" y="37"/>
                  </a:lnTo>
                  <a:lnTo>
                    <a:pt x="5" y="37"/>
                  </a:lnTo>
                  <a:lnTo>
                    <a:pt x="0" y="32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6" name="Freeform 63"/>
            <p:cNvSpPr>
              <a:spLocks noChangeArrowheads="1"/>
            </p:cNvSpPr>
            <p:nvPr/>
          </p:nvSpPr>
          <p:spPr bwMode="auto">
            <a:xfrm>
              <a:off x="4318" y="1339"/>
              <a:ext cx="97" cy="99"/>
            </a:xfrm>
            <a:custGeom>
              <a:avLst/>
              <a:gdLst>
                <a:gd name="T0" fmla="*/ 5 w 433"/>
                <a:gd name="T1" fmla="*/ 0 h 442"/>
                <a:gd name="T2" fmla="*/ 152 w 433"/>
                <a:gd name="T3" fmla="*/ 0 h 442"/>
                <a:gd name="T4" fmla="*/ 158 w 433"/>
                <a:gd name="T5" fmla="*/ 4 h 442"/>
                <a:gd name="T6" fmla="*/ 158 w 433"/>
                <a:gd name="T7" fmla="*/ 32 h 442"/>
                <a:gd name="T8" fmla="*/ 152 w 433"/>
                <a:gd name="T9" fmla="*/ 37 h 442"/>
                <a:gd name="T10" fmla="*/ 123 w 433"/>
                <a:gd name="T11" fmla="*/ 37 h 442"/>
                <a:gd name="T12" fmla="*/ 123 w 433"/>
                <a:gd name="T13" fmla="*/ 106 h 442"/>
                <a:gd name="T14" fmla="*/ 152 w 433"/>
                <a:gd name="T15" fmla="*/ 106 h 442"/>
                <a:gd name="T16" fmla="*/ 158 w 433"/>
                <a:gd name="T17" fmla="*/ 111 h 442"/>
                <a:gd name="T18" fmla="*/ 158 w 433"/>
                <a:gd name="T19" fmla="*/ 218 h 442"/>
                <a:gd name="T20" fmla="*/ 191 w 433"/>
                <a:gd name="T21" fmla="*/ 218 h 442"/>
                <a:gd name="T22" fmla="*/ 196 w 433"/>
                <a:gd name="T23" fmla="*/ 224 h 442"/>
                <a:gd name="T24" fmla="*/ 196 w 433"/>
                <a:gd name="T25" fmla="*/ 326 h 442"/>
                <a:gd name="T26" fmla="*/ 229 w 433"/>
                <a:gd name="T27" fmla="*/ 326 h 442"/>
                <a:gd name="T28" fmla="*/ 229 w 433"/>
                <a:gd name="T29" fmla="*/ 299 h 442"/>
                <a:gd name="T30" fmla="*/ 235 w 433"/>
                <a:gd name="T31" fmla="*/ 293 h 442"/>
                <a:gd name="T32" fmla="*/ 270 w 433"/>
                <a:gd name="T33" fmla="*/ 293 h 442"/>
                <a:gd name="T34" fmla="*/ 270 w 433"/>
                <a:gd name="T35" fmla="*/ 186 h 442"/>
                <a:gd name="T36" fmla="*/ 275 w 433"/>
                <a:gd name="T37" fmla="*/ 181 h 442"/>
                <a:gd name="T38" fmla="*/ 309 w 433"/>
                <a:gd name="T39" fmla="*/ 181 h 442"/>
                <a:gd name="T40" fmla="*/ 309 w 433"/>
                <a:gd name="T41" fmla="*/ 37 h 442"/>
                <a:gd name="T42" fmla="*/ 275 w 433"/>
                <a:gd name="T43" fmla="*/ 37 h 442"/>
                <a:gd name="T44" fmla="*/ 270 w 433"/>
                <a:gd name="T45" fmla="*/ 32 h 442"/>
                <a:gd name="T46" fmla="*/ 270 w 433"/>
                <a:gd name="T47" fmla="*/ 4 h 442"/>
                <a:gd name="T48" fmla="*/ 275 w 433"/>
                <a:gd name="T49" fmla="*/ 0 h 442"/>
                <a:gd name="T50" fmla="*/ 426 w 433"/>
                <a:gd name="T51" fmla="*/ 0 h 442"/>
                <a:gd name="T52" fmla="*/ 432 w 433"/>
                <a:gd name="T53" fmla="*/ 4 h 442"/>
                <a:gd name="T54" fmla="*/ 432 w 433"/>
                <a:gd name="T55" fmla="*/ 32 h 442"/>
                <a:gd name="T56" fmla="*/ 426 w 433"/>
                <a:gd name="T57" fmla="*/ 37 h 442"/>
                <a:gd name="T58" fmla="*/ 393 w 433"/>
                <a:gd name="T59" fmla="*/ 37 h 442"/>
                <a:gd name="T60" fmla="*/ 393 w 433"/>
                <a:gd name="T61" fmla="*/ 71 h 442"/>
                <a:gd name="T62" fmla="*/ 388 w 433"/>
                <a:gd name="T63" fmla="*/ 76 h 442"/>
                <a:gd name="T64" fmla="*/ 354 w 433"/>
                <a:gd name="T65" fmla="*/ 76 h 442"/>
                <a:gd name="T66" fmla="*/ 354 w 433"/>
                <a:gd name="T67" fmla="*/ 181 h 442"/>
                <a:gd name="T68" fmla="*/ 348 w 433"/>
                <a:gd name="T69" fmla="*/ 186 h 442"/>
                <a:gd name="T70" fmla="*/ 314 w 433"/>
                <a:gd name="T71" fmla="*/ 186 h 442"/>
                <a:gd name="T72" fmla="*/ 314 w 433"/>
                <a:gd name="T73" fmla="*/ 293 h 442"/>
                <a:gd name="T74" fmla="*/ 309 w 433"/>
                <a:gd name="T75" fmla="*/ 299 h 442"/>
                <a:gd name="T76" fmla="*/ 275 w 433"/>
                <a:gd name="T77" fmla="*/ 299 h 442"/>
                <a:gd name="T78" fmla="*/ 275 w 433"/>
                <a:gd name="T79" fmla="*/ 400 h 442"/>
                <a:gd name="T80" fmla="*/ 270 w 433"/>
                <a:gd name="T81" fmla="*/ 406 h 442"/>
                <a:gd name="T82" fmla="*/ 235 w 433"/>
                <a:gd name="T83" fmla="*/ 406 h 442"/>
                <a:gd name="T84" fmla="*/ 235 w 433"/>
                <a:gd name="T85" fmla="*/ 435 h 442"/>
                <a:gd name="T86" fmla="*/ 229 w 433"/>
                <a:gd name="T87" fmla="*/ 441 h 442"/>
                <a:gd name="T88" fmla="*/ 196 w 433"/>
                <a:gd name="T89" fmla="*/ 441 h 442"/>
                <a:gd name="T90" fmla="*/ 191 w 433"/>
                <a:gd name="T91" fmla="*/ 435 h 442"/>
                <a:gd name="T92" fmla="*/ 191 w 433"/>
                <a:gd name="T93" fmla="*/ 406 h 442"/>
                <a:gd name="T94" fmla="*/ 158 w 433"/>
                <a:gd name="T95" fmla="*/ 406 h 442"/>
                <a:gd name="T96" fmla="*/ 152 w 433"/>
                <a:gd name="T97" fmla="*/ 400 h 442"/>
                <a:gd name="T98" fmla="*/ 152 w 433"/>
                <a:gd name="T99" fmla="*/ 331 h 442"/>
                <a:gd name="T100" fmla="*/ 123 w 433"/>
                <a:gd name="T101" fmla="*/ 331 h 442"/>
                <a:gd name="T102" fmla="*/ 118 w 433"/>
                <a:gd name="T103" fmla="*/ 326 h 442"/>
                <a:gd name="T104" fmla="*/ 118 w 433"/>
                <a:gd name="T105" fmla="*/ 224 h 442"/>
                <a:gd name="T106" fmla="*/ 83 w 433"/>
                <a:gd name="T107" fmla="*/ 224 h 442"/>
                <a:gd name="T108" fmla="*/ 77 w 433"/>
                <a:gd name="T109" fmla="*/ 218 h 442"/>
                <a:gd name="T110" fmla="*/ 77 w 433"/>
                <a:gd name="T111" fmla="*/ 111 h 442"/>
                <a:gd name="T112" fmla="*/ 44 w 433"/>
                <a:gd name="T113" fmla="*/ 111 h 442"/>
                <a:gd name="T114" fmla="*/ 38 w 433"/>
                <a:gd name="T115" fmla="*/ 106 h 442"/>
                <a:gd name="T116" fmla="*/ 38 w 433"/>
                <a:gd name="T117" fmla="*/ 37 h 442"/>
                <a:gd name="T118" fmla="*/ 5 w 433"/>
                <a:gd name="T119" fmla="*/ 37 h 442"/>
                <a:gd name="T120" fmla="*/ 0 w 433"/>
                <a:gd name="T121" fmla="*/ 32 h 442"/>
                <a:gd name="T122" fmla="*/ 0 w 433"/>
                <a:gd name="T123" fmla="*/ 4 h 442"/>
                <a:gd name="T124" fmla="*/ 5 w 433"/>
                <a:gd name="T125" fmla="*/ 0 h 4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33"/>
                <a:gd name="T190" fmla="*/ 0 h 442"/>
                <a:gd name="T191" fmla="*/ 433 w 433"/>
                <a:gd name="T192" fmla="*/ 442 h 44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33" h="442">
                  <a:moveTo>
                    <a:pt x="5" y="0"/>
                  </a:moveTo>
                  <a:lnTo>
                    <a:pt x="152" y="0"/>
                  </a:lnTo>
                  <a:lnTo>
                    <a:pt x="158" y="4"/>
                  </a:lnTo>
                  <a:lnTo>
                    <a:pt x="158" y="32"/>
                  </a:lnTo>
                  <a:lnTo>
                    <a:pt x="152" y="37"/>
                  </a:lnTo>
                  <a:lnTo>
                    <a:pt x="123" y="37"/>
                  </a:lnTo>
                  <a:lnTo>
                    <a:pt x="123" y="106"/>
                  </a:lnTo>
                  <a:lnTo>
                    <a:pt x="152" y="106"/>
                  </a:lnTo>
                  <a:lnTo>
                    <a:pt x="158" y="111"/>
                  </a:lnTo>
                  <a:lnTo>
                    <a:pt x="158" y="218"/>
                  </a:lnTo>
                  <a:lnTo>
                    <a:pt x="191" y="218"/>
                  </a:lnTo>
                  <a:lnTo>
                    <a:pt x="196" y="224"/>
                  </a:lnTo>
                  <a:lnTo>
                    <a:pt x="196" y="326"/>
                  </a:lnTo>
                  <a:lnTo>
                    <a:pt x="229" y="326"/>
                  </a:lnTo>
                  <a:lnTo>
                    <a:pt x="229" y="299"/>
                  </a:lnTo>
                  <a:lnTo>
                    <a:pt x="235" y="293"/>
                  </a:lnTo>
                  <a:lnTo>
                    <a:pt x="270" y="293"/>
                  </a:lnTo>
                  <a:lnTo>
                    <a:pt x="270" y="186"/>
                  </a:lnTo>
                  <a:lnTo>
                    <a:pt x="275" y="181"/>
                  </a:lnTo>
                  <a:lnTo>
                    <a:pt x="309" y="181"/>
                  </a:lnTo>
                  <a:lnTo>
                    <a:pt x="309" y="37"/>
                  </a:lnTo>
                  <a:lnTo>
                    <a:pt x="275" y="37"/>
                  </a:lnTo>
                  <a:lnTo>
                    <a:pt x="270" y="32"/>
                  </a:lnTo>
                  <a:lnTo>
                    <a:pt x="270" y="4"/>
                  </a:lnTo>
                  <a:lnTo>
                    <a:pt x="275" y="0"/>
                  </a:lnTo>
                  <a:lnTo>
                    <a:pt x="426" y="0"/>
                  </a:lnTo>
                  <a:lnTo>
                    <a:pt x="432" y="4"/>
                  </a:lnTo>
                  <a:lnTo>
                    <a:pt x="432" y="32"/>
                  </a:lnTo>
                  <a:lnTo>
                    <a:pt x="426" y="37"/>
                  </a:lnTo>
                  <a:lnTo>
                    <a:pt x="393" y="37"/>
                  </a:lnTo>
                  <a:lnTo>
                    <a:pt x="393" y="71"/>
                  </a:lnTo>
                  <a:lnTo>
                    <a:pt x="388" y="76"/>
                  </a:lnTo>
                  <a:lnTo>
                    <a:pt x="354" y="76"/>
                  </a:lnTo>
                  <a:lnTo>
                    <a:pt x="354" y="181"/>
                  </a:lnTo>
                  <a:lnTo>
                    <a:pt x="348" y="186"/>
                  </a:lnTo>
                  <a:lnTo>
                    <a:pt x="314" y="186"/>
                  </a:lnTo>
                  <a:lnTo>
                    <a:pt x="314" y="293"/>
                  </a:lnTo>
                  <a:lnTo>
                    <a:pt x="309" y="299"/>
                  </a:lnTo>
                  <a:lnTo>
                    <a:pt x="275" y="299"/>
                  </a:lnTo>
                  <a:lnTo>
                    <a:pt x="275" y="400"/>
                  </a:lnTo>
                  <a:lnTo>
                    <a:pt x="270" y="406"/>
                  </a:lnTo>
                  <a:lnTo>
                    <a:pt x="235" y="406"/>
                  </a:lnTo>
                  <a:lnTo>
                    <a:pt x="235" y="435"/>
                  </a:lnTo>
                  <a:lnTo>
                    <a:pt x="229" y="441"/>
                  </a:lnTo>
                  <a:lnTo>
                    <a:pt x="196" y="441"/>
                  </a:lnTo>
                  <a:lnTo>
                    <a:pt x="191" y="435"/>
                  </a:lnTo>
                  <a:lnTo>
                    <a:pt x="191" y="406"/>
                  </a:lnTo>
                  <a:lnTo>
                    <a:pt x="158" y="406"/>
                  </a:lnTo>
                  <a:lnTo>
                    <a:pt x="152" y="400"/>
                  </a:lnTo>
                  <a:lnTo>
                    <a:pt x="152" y="331"/>
                  </a:lnTo>
                  <a:lnTo>
                    <a:pt x="123" y="331"/>
                  </a:lnTo>
                  <a:lnTo>
                    <a:pt x="118" y="326"/>
                  </a:lnTo>
                  <a:lnTo>
                    <a:pt x="118" y="224"/>
                  </a:lnTo>
                  <a:lnTo>
                    <a:pt x="83" y="224"/>
                  </a:lnTo>
                  <a:lnTo>
                    <a:pt x="77" y="218"/>
                  </a:lnTo>
                  <a:lnTo>
                    <a:pt x="77" y="111"/>
                  </a:lnTo>
                  <a:lnTo>
                    <a:pt x="44" y="111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5" y="37"/>
                  </a:lnTo>
                  <a:lnTo>
                    <a:pt x="0" y="32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7" name="Freeform 64"/>
            <p:cNvSpPr>
              <a:spLocks noChangeArrowheads="1"/>
            </p:cNvSpPr>
            <p:nvPr/>
          </p:nvSpPr>
          <p:spPr bwMode="auto">
            <a:xfrm>
              <a:off x="4438" y="1339"/>
              <a:ext cx="88" cy="99"/>
            </a:xfrm>
            <a:custGeom>
              <a:avLst/>
              <a:gdLst>
                <a:gd name="T0" fmla="*/ 158 w 394"/>
                <a:gd name="T1" fmla="*/ 37 h 442"/>
                <a:gd name="T2" fmla="*/ 229 w 394"/>
                <a:gd name="T3" fmla="*/ 37 h 442"/>
                <a:gd name="T4" fmla="*/ 229 w 394"/>
                <a:gd name="T5" fmla="*/ 71 h 442"/>
                <a:gd name="T6" fmla="*/ 234 w 394"/>
                <a:gd name="T7" fmla="*/ 76 h 442"/>
                <a:gd name="T8" fmla="*/ 268 w 394"/>
                <a:gd name="T9" fmla="*/ 76 h 442"/>
                <a:gd name="T10" fmla="*/ 268 w 394"/>
                <a:gd name="T11" fmla="*/ 106 h 442"/>
                <a:gd name="T12" fmla="*/ 274 w 394"/>
                <a:gd name="T13" fmla="*/ 111 h 442"/>
                <a:gd name="T14" fmla="*/ 308 w 394"/>
                <a:gd name="T15" fmla="*/ 111 h 442"/>
                <a:gd name="T16" fmla="*/ 308 w 394"/>
                <a:gd name="T17" fmla="*/ 326 h 442"/>
                <a:gd name="T18" fmla="*/ 274 w 394"/>
                <a:gd name="T19" fmla="*/ 326 h 442"/>
                <a:gd name="T20" fmla="*/ 268 w 394"/>
                <a:gd name="T21" fmla="*/ 331 h 442"/>
                <a:gd name="T22" fmla="*/ 268 w 394"/>
                <a:gd name="T23" fmla="*/ 362 h 442"/>
                <a:gd name="T24" fmla="*/ 234 w 394"/>
                <a:gd name="T25" fmla="*/ 362 h 442"/>
                <a:gd name="T26" fmla="*/ 229 w 394"/>
                <a:gd name="T27" fmla="*/ 367 h 442"/>
                <a:gd name="T28" fmla="*/ 229 w 394"/>
                <a:gd name="T29" fmla="*/ 400 h 442"/>
                <a:gd name="T30" fmla="*/ 158 w 394"/>
                <a:gd name="T31" fmla="*/ 400 h 442"/>
                <a:gd name="T32" fmla="*/ 158 w 394"/>
                <a:gd name="T33" fmla="*/ 367 h 442"/>
                <a:gd name="T34" fmla="*/ 151 w 394"/>
                <a:gd name="T35" fmla="*/ 362 h 442"/>
                <a:gd name="T36" fmla="*/ 119 w 394"/>
                <a:gd name="T37" fmla="*/ 362 h 442"/>
                <a:gd name="T38" fmla="*/ 119 w 394"/>
                <a:gd name="T39" fmla="*/ 331 h 442"/>
                <a:gd name="T40" fmla="*/ 112 w 394"/>
                <a:gd name="T41" fmla="*/ 326 h 442"/>
                <a:gd name="T42" fmla="*/ 83 w 394"/>
                <a:gd name="T43" fmla="*/ 326 h 442"/>
                <a:gd name="T44" fmla="*/ 83 w 394"/>
                <a:gd name="T45" fmla="*/ 111 h 442"/>
                <a:gd name="T46" fmla="*/ 112 w 394"/>
                <a:gd name="T47" fmla="*/ 111 h 442"/>
                <a:gd name="T48" fmla="*/ 119 w 394"/>
                <a:gd name="T49" fmla="*/ 106 h 442"/>
                <a:gd name="T50" fmla="*/ 119 w 394"/>
                <a:gd name="T51" fmla="*/ 76 h 442"/>
                <a:gd name="T52" fmla="*/ 151 w 394"/>
                <a:gd name="T53" fmla="*/ 76 h 442"/>
                <a:gd name="T54" fmla="*/ 158 w 394"/>
                <a:gd name="T55" fmla="*/ 71 h 442"/>
                <a:gd name="T56" fmla="*/ 158 w 394"/>
                <a:gd name="T57" fmla="*/ 37 h 442"/>
                <a:gd name="T58" fmla="*/ 119 w 394"/>
                <a:gd name="T59" fmla="*/ 0 h 442"/>
                <a:gd name="T60" fmla="*/ 268 w 394"/>
                <a:gd name="T61" fmla="*/ 0 h 442"/>
                <a:gd name="T62" fmla="*/ 274 w 394"/>
                <a:gd name="T63" fmla="*/ 4 h 442"/>
                <a:gd name="T64" fmla="*/ 274 w 394"/>
                <a:gd name="T65" fmla="*/ 32 h 442"/>
                <a:gd name="T66" fmla="*/ 347 w 394"/>
                <a:gd name="T67" fmla="*/ 32 h 442"/>
                <a:gd name="T68" fmla="*/ 352 w 394"/>
                <a:gd name="T69" fmla="*/ 37 h 442"/>
                <a:gd name="T70" fmla="*/ 352 w 394"/>
                <a:gd name="T71" fmla="*/ 106 h 442"/>
                <a:gd name="T72" fmla="*/ 387 w 394"/>
                <a:gd name="T73" fmla="*/ 106 h 442"/>
                <a:gd name="T74" fmla="*/ 393 w 394"/>
                <a:gd name="T75" fmla="*/ 111 h 442"/>
                <a:gd name="T76" fmla="*/ 393 w 394"/>
                <a:gd name="T77" fmla="*/ 326 h 442"/>
                <a:gd name="T78" fmla="*/ 387 w 394"/>
                <a:gd name="T79" fmla="*/ 331 h 442"/>
                <a:gd name="T80" fmla="*/ 352 w 394"/>
                <a:gd name="T81" fmla="*/ 331 h 442"/>
                <a:gd name="T82" fmla="*/ 352 w 394"/>
                <a:gd name="T83" fmla="*/ 400 h 442"/>
                <a:gd name="T84" fmla="*/ 347 w 394"/>
                <a:gd name="T85" fmla="*/ 406 h 442"/>
                <a:gd name="T86" fmla="*/ 274 w 394"/>
                <a:gd name="T87" fmla="*/ 406 h 442"/>
                <a:gd name="T88" fmla="*/ 274 w 394"/>
                <a:gd name="T89" fmla="*/ 435 h 442"/>
                <a:gd name="T90" fmla="*/ 268 w 394"/>
                <a:gd name="T91" fmla="*/ 441 h 442"/>
                <a:gd name="T92" fmla="*/ 119 w 394"/>
                <a:gd name="T93" fmla="*/ 441 h 442"/>
                <a:gd name="T94" fmla="*/ 112 w 394"/>
                <a:gd name="T95" fmla="*/ 435 h 442"/>
                <a:gd name="T96" fmla="*/ 112 w 394"/>
                <a:gd name="T97" fmla="*/ 406 h 442"/>
                <a:gd name="T98" fmla="*/ 44 w 394"/>
                <a:gd name="T99" fmla="*/ 406 h 442"/>
                <a:gd name="T100" fmla="*/ 38 w 394"/>
                <a:gd name="T101" fmla="*/ 400 h 442"/>
                <a:gd name="T102" fmla="*/ 38 w 394"/>
                <a:gd name="T103" fmla="*/ 331 h 442"/>
                <a:gd name="T104" fmla="*/ 5 w 394"/>
                <a:gd name="T105" fmla="*/ 331 h 442"/>
                <a:gd name="T106" fmla="*/ 0 w 394"/>
                <a:gd name="T107" fmla="*/ 326 h 442"/>
                <a:gd name="T108" fmla="*/ 0 w 394"/>
                <a:gd name="T109" fmla="*/ 111 h 442"/>
                <a:gd name="T110" fmla="*/ 5 w 394"/>
                <a:gd name="T111" fmla="*/ 106 h 442"/>
                <a:gd name="T112" fmla="*/ 38 w 394"/>
                <a:gd name="T113" fmla="*/ 106 h 442"/>
                <a:gd name="T114" fmla="*/ 38 w 394"/>
                <a:gd name="T115" fmla="*/ 37 h 442"/>
                <a:gd name="T116" fmla="*/ 44 w 394"/>
                <a:gd name="T117" fmla="*/ 32 h 442"/>
                <a:gd name="T118" fmla="*/ 112 w 394"/>
                <a:gd name="T119" fmla="*/ 32 h 442"/>
                <a:gd name="T120" fmla="*/ 112 w 394"/>
                <a:gd name="T121" fmla="*/ 4 h 442"/>
                <a:gd name="T122" fmla="*/ 119 w 394"/>
                <a:gd name="T123" fmla="*/ 0 h 4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94"/>
                <a:gd name="T187" fmla="*/ 0 h 442"/>
                <a:gd name="T188" fmla="*/ 394 w 394"/>
                <a:gd name="T189" fmla="*/ 442 h 4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94" h="442">
                  <a:moveTo>
                    <a:pt x="158" y="37"/>
                  </a:moveTo>
                  <a:lnTo>
                    <a:pt x="229" y="37"/>
                  </a:lnTo>
                  <a:lnTo>
                    <a:pt x="229" y="71"/>
                  </a:lnTo>
                  <a:lnTo>
                    <a:pt x="234" y="76"/>
                  </a:lnTo>
                  <a:lnTo>
                    <a:pt x="268" y="76"/>
                  </a:lnTo>
                  <a:lnTo>
                    <a:pt x="268" y="106"/>
                  </a:lnTo>
                  <a:lnTo>
                    <a:pt x="274" y="111"/>
                  </a:lnTo>
                  <a:lnTo>
                    <a:pt x="308" y="111"/>
                  </a:lnTo>
                  <a:lnTo>
                    <a:pt x="308" y="326"/>
                  </a:lnTo>
                  <a:lnTo>
                    <a:pt x="274" y="326"/>
                  </a:lnTo>
                  <a:lnTo>
                    <a:pt x="268" y="331"/>
                  </a:lnTo>
                  <a:lnTo>
                    <a:pt x="268" y="362"/>
                  </a:lnTo>
                  <a:lnTo>
                    <a:pt x="234" y="362"/>
                  </a:lnTo>
                  <a:lnTo>
                    <a:pt x="229" y="367"/>
                  </a:lnTo>
                  <a:lnTo>
                    <a:pt x="229" y="400"/>
                  </a:lnTo>
                  <a:lnTo>
                    <a:pt x="158" y="400"/>
                  </a:lnTo>
                  <a:lnTo>
                    <a:pt x="158" y="367"/>
                  </a:lnTo>
                  <a:lnTo>
                    <a:pt x="151" y="362"/>
                  </a:lnTo>
                  <a:lnTo>
                    <a:pt x="119" y="362"/>
                  </a:lnTo>
                  <a:lnTo>
                    <a:pt x="119" y="331"/>
                  </a:lnTo>
                  <a:lnTo>
                    <a:pt x="112" y="326"/>
                  </a:lnTo>
                  <a:lnTo>
                    <a:pt x="83" y="326"/>
                  </a:lnTo>
                  <a:lnTo>
                    <a:pt x="83" y="111"/>
                  </a:lnTo>
                  <a:lnTo>
                    <a:pt x="112" y="111"/>
                  </a:lnTo>
                  <a:lnTo>
                    <a:pt x="119" y="106"/>
                  </a:lnTo>
                  <a:lnTo>
                    <a:pt x="119" y="76"/>
                  </a:lnTo>
                  <a:lnTo>
                    <a:pt x="151" y="76"/>
                  </a:lnTo>
                  <a:lnTo>
                    <a:pt x="158" y="71"/>
                  </a:lnTo>
                  <a:lnTo>
                    <a:pt x="158" y="37"/>
                  </a:lnTo>
                  <a:close/>
                  <a:moveTo>
                    <a:pt x="119" y="0"/>
                  </a:moveTo>
                  <a:lnTo>
                    <a:pt x="268" y="0"/>
                  </a:lnTo>
                  <a:lnTo>
                    <a:pt x="274" y="4"/>
                  </a:lnTo>
                  <a:lnTo>
                    <a:pt x="274" y="32"/>
                  </a:lnTo>
                  <a:lnTo>
                    <a:pt x="347" y="32"/>
                  </a:lnTo>
                  <a:lnTo>
                    <a:pt x="352" y="37"/>
                  </a:lnTo>
                  <a:lnTo>
                    <a:pt x="352" y="106"/>
                  </a:lnTo>
                  <a:lnTo>
                    <a:pt x="387" y="106"/>
                  </a:lnTo>
                  <a:lnTo>
                    <a:pt x="393" y="111"/>
                  </a:lnTo>
                  <a:lnTo>
                    <a:pt x="393" y="326"/>
                  </a:lnTo>
                  <a:lnTo>
                    <a:pt x="387" y="331"/>
                  </a:lnTo>
                  <a:lnTo>
                    <a:pt x="352" y="331"/>
                  </a:lnTo>
                  <a:lnTo>
                    <a:pt x="352" y="400"/>
                  </a:lnTo>
                  <a:lnTo>
                    <a:pt x="347" y="406"/>
                  </a:lnTo>
                  <a:lnTo>
                    <a:pt x="274" y="406"/>
                  </a:lnTo>
                  <a:lnTo>
                    <a:pt x="274" y="435"/>
                  </a:lnTo>
                  <a:lnTo>
                    <a:pt x="268" y="441"/>
                  </a:lnTo>
                  <a:lnTo>
                    <a:pt x="119" y="441"/>
                  </a:lnTo>
                  <a:lnTo>
                    <a:pt x="112" y="435"/>
                  </a:lnTo>
                  <a:lnTo>
                    <a:pt x="112" y="406"/>
                  </a:lnTo>
                  <a:lnTo>
                    <a:pt x="44" y="406"/>
                  </a:lnTo>
                  <a:lnTo>
                    <a:pt x="38" y="400"/>
                  </a:lnTo>
                  <a:lnTo>
                    <a:pt x="38" y="331"/>
                  </a:lnTo>
                  <a:lnTo>
                    <a:pt x="5" y="331"/>
                  </a:lnTo>
                  <a:lnTo>
                    <a:pt x="0" y="326"/>
                  </a:lnTo>
                  <a:lnTo>
                    <a:pt x="0" y="111"/>
                  </a:lnTo>
                  <a:lnTo>
                    <a:pt x="5" y="106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44" y="32"/>
                  </a:lnTo>
                  <a:lnTo>
                    <a:pt x="112" y="32"/>
                  </a:lnTo>
                  <a:lnTo>
                    <a:pt x="11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8" name="Freeform 65"/>
            <p:cNvSpPr>
              <a:spLocks noChangeArrowheads="1"/>
            </p:cNvSpPr>
            <p:nvPr/>
          </p:nvSpPr>
          <p:spPr bwMode="auto">
            <a:xfrm>
              <a:off x="4549" y="1296"/>
              <a:ext cx="95" cy="142"/>
            </a:xfrm>
            <a:custGeom>
              <a:avLst/>
              <a:gdLst>
                <a:gd name="T0" fmla="*/ 111 w 424"/>
                <a:gd name="T1" fmla="*/ 0 h 632"/>
                <a:gd name="T2" fmla="*/ 117 w 424"/>
                <a:gd name="T3" fmla="*/ 370 h 632"/>
                <a:gd name="T4" fmla="*/ 151 w 424"/>
                <a:gd name="T5" fmla="*/ 339 h 632"/>
                <a:gd name="T6" fmla="*/ 190 w 424"/>
                <a:gd name="T7" fmla="*/ 334 h 632"/>
                <a:gd name="T8" fmla="*/ 195 w 424"/>
                <a:gd name="T9" fmla="*/ 259 h 632"/>
                <a:gd name="T10" fmla="*/ 228 w 424"/>
                <a:gd name="T11" fmla="*/ 225 h 632"/>
                <a:gd name="T12" fmla="*/ 190 w 424"/>
                <a:gd name="T13" fmla="*/ 220 h 632"/>
                <a:gd name="T14" fmla="*/ 195 w 424"/>
                <a:gd name="T15" fmla="*/ 187 h 632"/>
                <a:gd name="T16" fmla="*/ 389 w 424"/>
                <a:gd name="T17" fmla="*/ 192 h 632"/>
                <a:gd name="T18" fmla="*/ 384 w 424"/>
                <a:gd name="T19" fmla="*/ 225 h 632"/>
                <a:gd name="T20" fmla="*/ 311 w 424"/>
                <a:gd name="T21" fmla="*/ 259 h 632"/>
                <a:gd name="T22" fmla="*/ 273 w 424"/>
                <a:gd name="T23" fmla="*/ 264 h 632"/>
                <a:gd name="T24" fmla="*/ 267 w 424"/>
                <a:gd name="T25" fmla="*/ 300 h 632"/>
                <a:gd name="T26" fmla="*/ 233 w 424"/>
                <a:gd name="T27" fmla="*/ 334 h 632"/>
                <a:gd name="T28" fmla="*/ 195 w 424"/>
                <a:gd name="T29" fmla="*/ 339 h 632"/>
                <a:gd name="T30" fmla="*/ 228 w 424"/>
                <a:gd name="T31" fmla="*/ 407 h 632"/>
                <a:gd name="T32" fmla="*/ 233 w 424"/>
                <a:gd name="T33" fmla="*/ 443 h 632"/>
                <a:gd name="T34" fmla="*/ 273 w 424"/>
                <a:gd name="T35" fmla="*/ 449 h 632"/>
                <a:gd name="T36" fmla="*/ 306 w 424"/>
                <a:gd name="T37" fmla="*/ 482 h 632"/>
                <a:gd name="T38" fmla="*/ 311 w 424"/>
                <a:gd name="T39" fmla="*/ 516 h 632"/>
                <a:gd name="T40" fmla="*/ 350 w 424"/>
                <a:gd name="T41" fmla="*/ 521 h 632"/>
                <a:gd name="T42" fmla="*/ 384 w 424"/>
                <a:gd name="T43" fmla="*/ 552 h 632"/>
                <a:gd name="T44" fmla="*/ 389 w 424"/>
                <a:gd name="T45" fmla="*/ 590 h 632"/>
                <a:gd name="T46" fmla="*/ 423 w 424"/>
                <a:gd name="T47" fmla="*/ 595 h 632"/>
                <a:gd name="T48" fmla="*/ 417 w 424"/>
                <a:gd name="T49" fmla="*/ 631 h 632"/>
                <a:gd name="T50" fmla="*/ 228 w 424"/>
                <a:gd name="T51" fmla="*/ 625 h 632"/>
                <a:gd name="T52" fmla="*/ 233 w 424"/>
                <a:gd name="T53" fmla="*/ 590 h 632"/>
                <a:gd name="T54" fmla="*/ 267 w 424"/>
                <a:gd name="T55" fmla="*/ 557 h 632"/>
                <a:gd name="T56" fmla="*/ 228 w 424"/>
                <a:gd name="T57" fmla="*/ 552 h 632"/>
                <a:gd name="T58" fmla="*/ 195 w 424"/>
                <a:gd name="T59" fmla="*/ 521 h 632"/>
                <a:gd name="T60" fmla="*/ 190 w 424"/>
                <a:gd name="T61" fmla="*/ 488 h 632"/>
                <a:gd name="T62" fmla="*/ 151 w 424"/>
                <a:gd name="T63" fmla="*/ 482 h 632"/>
                <a:gd name="T64" fmla="*/ 117 w 424"/>
                <a:gd name="T65" fmla="*/ 413 h 632"/>
                <a:gd name="T66" fmla="*/ 151 w 424"/>
                <a:gd name="T67" fmla="*/ 590 h 632"/>
                <a:gd name="T68" fmla="*/ 157 w 424"/>
                <a:gd name="T69" fmla="*/ 625 h 632"/>
                <a:gd name="T70" fmla="*/ 5 w 424"/>
                <a:gd name="T71" fmla="*/ 631 h 632"/>
                <a:gd name="T72" fmla="*/ 0 w 424"/>
                <a:gd name="T73" fmla="*/ 595 h 632"/>
                <a:gd name="T74" fmla="*/ 39 w 424"/>
                <a:gd name="T75" fmla="*/ 590 h 632"/>
                <a:gd name="T76" fmla="*/ 5 w 424"/>
                <a:gd name="T77" fmla="*/ 43 h 632"/>
                <a:gd name="T78" fmla="*/ 0 w 424"/>
                <a:gd name="T79" fmla="*/ 5 h 63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24"/>
                <a:gd name="T121" fmla="*/ 0 h 632"/>
                <a:gd name="T122" fmla="*/ 424 w 424"/>
                <a:gd name="T123" fmla="*/ 632 h 63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24" h="632">
                  <a:moveTo>
                    <a:pt x="5" y="0"/>
                  </a:moveTo>
                  <a:lnTo>
                    <a:pt x="111" y="0"/>
                  </a:lnTo>
                  <a:lnTo>
                    <a:pt x="117" y="5"/>
                  </a:lnTo>
                  <a:lnTo>
                    <a:pt x="117" y="370"/>
                  </a:lnTo>
                  <a:lnTo>
                    <a:pt x="151" y="370"/>
                  </a:lnTo>
                  <a:lnTo>
                    <a:pt x="151" y="339"/>
                  </a:lnTo>
                  <a:lnTo>
                    <a:pt x="157" y="334"/>
                  </a:lnTo>
                  <a:lnTo>
                    <a:pt x="190" y="334"/>
                  </a:lnTo>
                  <a:lnTo>
                    <a:pt x="190" y="264"/>
                  </a:lnTo>
                  <a:lnTo>
                    <a:pt x="195" y="259"/>
                  </a:lnTo>
                  <a:lnTo>
                    <a:pt x="228" y="259"/>
                  </a:lnTo>
                  <a:lnTo>
                    <a:pt x="228" y="225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90" y="192"/>
                  </a:lnTo>
                  <a:lnTo>
                    <a:pt x="195" y="187"/>
                  </a:lnTo>
                  <a:lnTo>
                    <a:pt x="384" y="187"/>
                  </a:lnTo>
                  <a:lnTo>
                    <a:pt x="389" y="192"/>
                  </a:lnTo>
                  <a:lnTo>
                    <a:pt x="389" y="220"/>
                  </a:lnTo>
                  <a:lnTo>
                    <a:pt x="384" y="225"/>
                  </a:lnTo>
                  <a:lnTo>
                    <a:pt x="311" y="225"/>
                  </a:lnTo>
                  <a:lnTo>
                    <a:pt x="311" y="259"/>
                  </a:lnTo>
                  <a:lnTo>
                    <a:pt x="306" y="264"/>
                  </a:lnTo>
                  <a:lnTo>
                    <a:pt x="273" y="264"/>
                  </a:lnTo>
                  <a:lnTo>
                    <a:pt x="273" y="295"/>
                  </a:lnTo>
                  <a:lnTo>
                    <a:pt x="267" y="300"/>
                  </a:lnTo>
                  <a:lnTo>
                    <a:pt x="233" y="300"/>
                  </a:lnTo>
                  <a:lnTo>
                    <a:pt x="233" y="334"/>
                  </a:lnTo>
                  <a:lnTo>
                    <a:pt x="228" y="339"/>
                  </a:lnTo>
                  <a:lnTo>
                    <a:pt x="195" y="339"/>
                  </a:lnTo>
                  <a:lnTo>
                    <a:pt x="195" y="407"/>
                  </a:lnTo>
                  <a:lnTo>
                    <a:pt x="228" y="407"/>
                  </a:lnTo>
                  <a:lnTo>
                    <a:pt x="233" y="413"/>
                  </a:lnTo>
                  <a:lnTo>
                    <a:pt x="233" y="443"/>
                  </a:lnTo>
                  <a:lnTo>
                    <a:pt x="267" y="443"/>
                  </a:lnTo>
                  <a:lnTo>
                    <a:pt x="273" y="449"/>
                  </a:lnTo>
                  <a:lnTo>
                    <a:pt x="273" y="482"/>
                  </a:lnTo>
                  <a:lnTo>
                    <a:pt x="306" y="482"/>
                  </a:lnTo>
                  <a:lnTo>
                    <a:pt x="311" y="488"/>
                  </a:lnTo>
                  <a:lnTo>
                    <a:pt x="311" y="516"/>
                  </a:lnTo>
                  <a:lnTo>
                    <a:pt x="345" y="516"/>
                  </a:lnTo>
                  <a:lnTo>
                    <a:pt x="350" y="521"/>
                  </a:lnTo>
                  <a:lnTo>
                    <a:pt x="350" y="552"/>
                  </a:lnTo>
                  <a:lnTo>
                    <a:pt x="384" y="552"/>
                  </a:lnTo>
                  <a:lnTo>
                    <a:pt x="389" y="557"/>
                  </a:lnTo>
                  <a:lnTo>
                    <a:pt x="389" y="590"/>
                  </a:lnTo>
                  <a:lnTo>
                    <a:pt x="417" y="590"/>
                  </a:lnTo>
                  <a:lnTo>
                    <a:pt x="423" y="595"/>
                  </a:lnTo>
                  <a:lnTo>
                    <a:pt x="423" y="625"/>
                  </a:lnTo>
                  <a:lnTo>
                    <a:pt x="417" y="631"/>
                  </a:lnTo>
                  <a:lnTo>
                    <a:pt x="233" y="631"/>
                  </a:lnTo>
                  <a:lnTo>
                    <a:pt x="228" y="625"/>
                  </a:lnTo>
                  <a:lnTo>
                    <a:pt x="228" y="595"/>
                  </a:lnTo>
                  <a:lnTo>
                    <a:pt x="233" y="590"/>
                  </a:lnTo>
                  <a:lnTo>
                    <a:pt x="267" y="590"/>
                  </a:lnTo>
                  <a:lnTo>
                    <a:pt x="267" y="557"/>
                  </a:lnTo>
                  <a:lnTo>
                    <a:pt x="233" y="557"/>
                  </a:lnTo>
                  <a:lnTo>
                    <a:pt x="228" y="552"/>
                  </a:lnTo>
                  <a:lnTo>
                    <a:pt x="228" y="521"/>
                  </a:lnTo>
                  <a:lnTo>
                    <a:pt x="195" y="521"/>
                  </a:lnTo>
                  <a:lnTo>
                    <a:pt x="190" y="516"/>
                  </a:lnTo>
                  <a:lnTo>
                    <a:pt x="190" y="488"/>
                  </a:lnTo>
                  <a:lnTo>
                    <a:pt x="157" y="488"/>
                  </a:lnTo>
                  <a:lnTo>
                    <a:pt x="151" y="482"/>
                  </a:lnTo>
                  <a:lnTo>
                    <a:pt x="151" y="413"/>
                  </a:lnTo>
                  <a:lnTo>
                    <a:pt x="117" y="413"/>
                  </a:lnTo>
                  <a:lnTo>
                    <a:pt x="117" y="590"/>
                  </a:lnTo>
                  <a:lnTo>
                    <a:pt x="151" y="590"/>
                  </a:lnTo>
                  <a:lnTo>
                    <a:pt x="157" y="595"/>
                  </a:lnTo>
                  <a:lnTo>
                    <a:pt x="157" y="625"/>
                  </a:lnTo>
                  <a:lnTo>
                    <a:pt x="151" y="631"/>
                  </a:lnTo>
                  <a:lnTo>
                    <a:pt x="5" y="631"/>
                  </a:lnTo>
                  <a:lnTo>
                    <a:pt x="0" y="625"/>
                  </a:lnTo>
                  <a:lnTo>
                    <a:pt x="0" y="595"/>
                  </a:lnTo>
                  <a:lnTo>
                    <a:pt x="5" y="590"/>
                  </a:lnTo>
                  <a:lnTo>
                    <a:pt x="39" y="590"/>
                  </a:lnTo>
                  <a:lnTo>
                    <a:pt x="39" y="43"/>
                  </a:lnTo>
                  <a:lnTo>
                    <a:pt x="5" y="43"/>
                  </a:lnTo>
                  <a:lnTo>
                    <a:pt x="0" y="38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9" name="Freeform 66"/>
            <p:cNvSpPr>
              <a:spLocks noChangeArrowheads="1"/>
            </p:cNvSpPr>
            <p:nvPr/>
          </p:nvSpPr>
          <p:spPr bwMode="auto">
            <a:xfrm>
              <a:off x="4661" y="1339"/>
              <a:ext cx="79" cy="99"/>
            </a:xfrm>
            <a:custGeom>
              <a:avLst/>
              <a:gdLst>
                <a:gd name="T0" fmla="*/ 118 w 353"/>
                <a:gd name="T1" fmla="*/ 37 h 442"/>
                <a:gd name="T2" fmla="*/ 230 w 353"/>
                <a:gd name="T3" fmla="*/ 37 h 442"/>
                <a:gd name="T4" fmla="*/ 230 w 353"/>
                <a:gd name="T5" fmla="*/ 71 h 442"/>
                <a:gd name="T6" fmla="*/ 235 w 353"/>
                <a:gd name="T7" fmla="*/ 76 h 442"/>
                <a:gd name="T8" fmla="*/ 268 w 353"/>
                <a:gd name="T9" fmla="*/ 76 h 442"/>
                <a:gd name="T10" fmla="*/ 268 w 353"/>
                <a:gd name="T11" fmla="*/ 145 h 442"/>
                <a:gd name="T12" fmla="*/ 84 w 353"/>
                <a:gd name="T13" fmla="*/ 145 h 442"/>
                <a:gd name="T14" fmla="*/ 84 w 353"/>
                <a:gd name="T15" fmla="*/ 76 h 442"/>
                <a:gd name="T16" fmla="*/ 112 w 353"/>
                <a:gd name="T17" fmla="*/ 76 h 442"/>
                <a:gd name="T18" fmla="*/ 118 w 353"/>
                <a:gd name="T19" fmla="*/ 71 h 442"/>
                <a:gd name="T20" fmla="*/ 118 w 353"/>
                <a:gd name="T21" fmla="*/ 37 h 442"/>
                <a:gd name="T22" fmla="*/ 118 w 353"/>
                <a:gd name="T23" fmla="*/ 0 h 442"/>
                <a:gd name="T24" fmla="*/ 268 w 353"/>
                <a:gd name="T25" fmla="*/ 0 h 442"/>
                <a:gd name="T26" fmla="*/ 273 w 353"/>
                <a:gd name="T27" fmla="*/ 4 h 442"/>
                <a:gd name="T28" fmla="*/ 273 w 353"/>
                <a:gd name="T29" fmla="*/ 32 h 442"/>
                <a:gd name="T30" fmla="*/ 308 w 353"/>
                <a:gd name="T31" fmla="*/ 32 h 442"/>
                <a:gd name="T32" fmla="*/ 314 w 353"/>
                <a:gd name="T33" fmla="*/ 37 h 442"/>
                <a:gd name="T34" fmla="*/ 314 w 353"/>
                <a:gd name="T35" fmla="*/ 71 h 442"/>
                <a:gd name="T36" fmla="*/ 346 w 353"/>
                <a:gd name="T37" fmla="*/ 71 h 442"/>
                <a:gd name="T38" fmla="*/ 352 w 353"/>
                <a:gd name="T39" fmla="*/ 76 h 442"/>
                <a:gd name="T40" fmla="*/ 352 w 353"/>
                <a:gd name="T41" fmla="*/ 181 h 442"/>
                <a:gd name="T42" fmla="*/ 346 w 353"/>
                <a:gd name="T43" fmla="*/ 186 h 442"/>
                <a:gd name="T44" fmla="*/ 84 w 353"/>
                <a:gd name="T45" fmla="*/ 186 h 442"/>
                <a:gd name="T46" fmla="*/ 84 w 353"/>
                <a:gd name="T47" fmla="*/ 293 h 442"/>
                <a:gd name="T48" fmla="*/ 112 w 353"/>
                <a:gd name="T49" fmla="*/ 293 h 442"/>
                <a:gd name="T50" fmla="*/ 118 w 353"/>
                <a:gd name="T51" fmla="*/ 299 h 442"/>
                <a:gd name="T52" fmla="*/ 118 w 353"/>
                <a:gd name="T53" fmla="*/ 326 h 442"/>
                <a:gd name="T54" fmla="*/ 151 w 353"/>
                <a:gd name="T55" fmla="*/ 326 h 442"/>
                <a:gd name="T56" fmla="*/ 157 w 353"/>
                <a:gd name="T57" fmla="*/ 331 h 442"/>
                <a:gd name="T58" fmla="*/ 157 w 353"/>
                <a:gd name="T59" fmla="*/ 362 h 442"/>
                <a:gd name="T60" fmla="*/ 308 w 353"/>
                <a:gd name="T61" fmla="*/ 362 h 442"/>
                <a:gd name="T62" fmla="*/ 308 w 353"/>
                <a:gd name="T63" fmla="*/ 331 h 442"/>
                <a:gd name="T64" fmla="*/ 314 w 353"/>
                <a:gd name="T65" fmla="*/ 326 h 442"/>
                <a:gd name="T66" fmla="*/ 346 w 353"/>
                <a:gd name="T67" fmla="*/ 326 h 442"/>
                <a:gd name="T68" fmla="*/ 352 w 353"/>
                <a:gd name="T69" fmla="*/ 331 h 442"/>
                <a:gd name="T70" fmla="*/ 352 w 353"/>
                <a:gd name="T71" fmla="*/ 362 h 442"/>
                <a:gd name="T72" fmla="*/ 346 w 353"/>
                <a:gd name="T73" fmla="*/ 367 h 442"/>
                <a:gd name="T74" fmla="*/ 314 w 353"/>
                <a:gd name="T75" fmla="*/ 367 h 442"/>
                <a:gd name="T76" fmla="*/ 314 w 353"/>
                <a:gd name="T77" fmla="*/ 400 h 442"/>
                <a:gd name="T78" fmla="*/ 308 w 353"/>
                <a:gd name="T79" fmla="*/ 406 h 442"/>
                <a:gd name="T80" fmla="*/ 273 w 353"/>
                <a:gd name="T81" fmla="*/ 406 h 442"/>
                <a:gd name="T82" fmla="*/ 273 w 353"/>
                <a:gd name="T83" fmla="*/ 435 h 442"/>
                <a:gd name="T84" fmla="*/ 268 w 353"/>
                <a:gd name="T85" fmla="*/ 441 h 442"/>
                <a:gd name="T86" fmla="*/ 118 w 353"/>
                <a:gd name="T87" fmla="*/ 441 h 442"/>
                <a:gd name="T88" fmla="*/ 112 w 353"/>
                <a:gd name="T89" fmla="*/ 435 h 442"/>
                <a:gd name="T90" fmla="*/ 112 w 353"/>
                <a:gd name="T91" fmla="*/ 406 h 442"/>
                <a:gd name="T92" fmla="*/ 45 w 353"/>
                <a:gd name="T93" fmla="*/ 406 h 442"/>
                <a:gd name="T94" fmla="*/ 40 w 353"/>
                <a:gd name="T95" fmla="*/ 400 h 442"/>
                <a:gd name="T96" fmla="*/ 40 w 353"/>
                <a:gd name="T97" fmla="*/ 331 h 442"/>
                <a:gd name="T98" fmla="*/ 5 w 353"/>
                <a:gd name="T99" fmla="*/ 331 h 442"/>
                <a:gd name="T100" fmla="*/ 0 w 353"/>
                <a:gd name="T101" fmla="*/ 326 h 442"/>
                <a:gd name="T102" fmla="*/ 0 w 353"/>
                <a:gd name="T103" fmla="*/ 111 h 442"/>
                <a:gd name="T104" fmla="*/ 5 w 353"/>
                <a:gd name="T105" fmla="*/ 106 h 442"/>
                <a:gd name="T106" fmla="*/ 40 w 353"/>
                <a:gd name="T107" fmla="*/ 106 h 442"/>
                <a:gd name="T108" fmla="*/ 40 w 353"/>
                <a:gd name="T109" fmla="*/ 37 h 442"/>
                <a:gd name="T110" fmla="*/ 45 w 353"/>
                <a:gd name="T111" fmla="*/ 32 h 442"/>
                <a:gd name="T112" fmla="*/ 112 w 353"/>
                <a:gd name="T113" fmla="*/ 32 h 442"/>
                <a:gd name="T114" fmla="*/ 112 w 353"/>
                <a:gd name="T115" fmla="*/ 4 h 442"/>
                <a:gd name="T116" fmla="*/ 118 w 353"/>
                <a:gd name="T117" fmla="*/ 0 h 4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53"/>
                <a:gd name="T178" fmla="*/ 0 h 442"/>
                <a:gd name="T179" fmla="*/ 353 w 353"/>
                <a:gd name="T180" fmla="*/ 442 h 4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53" h="442">
                  <a:moveTo>
                    <a:pt x="118" y="37"/>
                  </a:moveTo>
                  <a:lnTo>
                    <a:pt x="230" y="37"/>
                  </a:lnTo>
                  <a:lnTo>
                    <a:pt x="230" y="71"/>
                  </a:lnTo>
                  <a:lnTo>
                    <a:pt x="235" y="76"/>
                  </a:lnTo>
                  <a:lnTo>
                    <a:pt x="268" y="76"/>
                  </a:lnTo>
                  <a:lnTo>
                    <a:pt x="268" y="145"/>
                  </a:lnTo>
                  <a:lnTo>
                    <a:pt x="84" y="145"/>
                  </a:lnTo>
                  <a:lnTo>
                    <a:pt x="84" y="76"/>
                  </a:lnTo>
                  <a:lnTo>
                    <a:pt x="112" y="76"/>
                  </a:lnTo>
                  <a:lnTo>
                    <a:pt x="118" y="71"/>
                  </a:lnTo>
                  <a:lnTo>
                    <a:pt x="118" y="37"/>
                  </a:lnTo>
                  <a:close/>
                  <a:moveTo>
                    <a:pt x="118" y="0"/>
                  </a:moveTo>
                  <a:lnTo>
                    <a:pt x="268" y="0"/>
                  </a:lnTo>
                  <a:lnTo>
                    <a:pt x="273" y="4"/>
                  </a:lnTo>
                  <a:lnTo>
                    <a:pt x="273" y="32"/>
                  </a:lnTo>
                  <a:lnTo>
                    <a:pt x="308" y="32"/>
                  </a:lnTo>
                  <a:lnTo>
                    <a:pt x="314" y="37"/>
                  </a:lnTo>
                  <a:lnTo>
                    <a:pt x="314" y="71"/>
                  </a:lnTo>
                  <a:lnTo>
                    <a:pt x="346" y="71"/>
                  </a:lnTo>
                  <a:lnTo>
                    <a:pt x="352" y="76"/>
                  </a:lnTo>
                  <a:lnTo>
                    <a:pt x="352" y="181"/>
                  </a:lnTo>
                  <a:lnTo>
                    <a:pt x="346" y="186"/>
                  </a:lnTo>
                  <a:lnTo>
                    <a:pt x="84" y="186"/>
                  </a:lnTo>
                  <a:lnTo>
                    <a:pt x="84" y="293"/>
                  </a:lnTo>
                  <a:lnTo>
                    <a:pt x="112" y="293"/>
                  </a:lnTo>
                  <a:lnTo>
                    <a:pt x="118" y="299"/>
                  </a:lnTo>
                  <a:lnTo>
                    <a:pt x="118" y="326"/>
                  </a:lnTo>
                  <a:lnTo>
                    <a:pt x="151" y="326"/>
                  </a:lnTo>
                  <a:lnTo>
                    <a:pt x="157" y="331"/>
                  </a:lnTo>
                  <a:lnTo>
                    <a:pt x="157" y="362"/>
                  </a:lnTo>
                  <a:lnTo>
                    <a:pt x="308" y="362"/>
                  </a:lnTo>
                  <a:lnTo>
                    <a:pt x="308" y="331"/>
                  </a:lnTo>
                  <a:lnTo>
                    <a:pt x="314" y="326"/>
                  </a:lnTo>
                  <a:lnTo>
                    <a:pt x="346" y="326"/>
                  </a:lnTo>
                  <a:lnTo>
                    <a:pt x="352" y="331"/>
                  </a:lnTo>
                  <a:lnTo>
                    <a:pt x="352" y="362"/>
                  </a:lnTo>
                  <a:lnTo>
                    <a:pt x="346" y="367"/>
                  </a:lnTo>
                  <a:lnTo>
                    <a:pt x="314" y="367"/>
                  </a:lnTo>
                  <a:lnTo>
                    <a:pt x="314" y="400"/>
                  </a:lnTo>
                  <a:lnTo>
                    <a:pt x="308" y="406"/>
                  </a:lnTo>
                  <a:lnTo>
                    <a:pt x="273" y="406"/>
                  </a:lnTo>
                  <a:lnTo>
                    <a:pt x="273" y="435"/>
                  </a:lnTo>
                  <a:lnTo>
                    <a:pt x="268" y="441"/>
                  </a:lnTo>
                  <a:lnTo>
                    <a:pt x="118" y="441"/>
                  </a:lnTo>
                  <a:lnTo>
                    <a:pt x="112" y="435"/>
                  </a:lnTo>
                  <a:lnTo>
                    <a:pt x="112" y="406"/>
                  </a:lnTo>
                  <a:lnTo>
                    <a:pt x="45" y="406"/>
                  </a:lnTo>
                  <a:lnTo>
                    <a:pt x="40" y="400"/>
                  </a:lnTo>
                  <a:lnTo>
                    <a:pt x="40" y="331"/>
                  </a:lnTo>
                  <a:lnTo>
                    <a:pt x="5" y="331"/>
                  </a:lnTo>
                  <a:lnTo>
                    <a:pt x="0" y="326"/>
                  </a:lnTo>
                  <a:lnTo>
                    <a:pt x="0" y="111"/>
                  </a:lnTo>
                  <a:lnTo>
                    <a:pt x="5" y="106"/>
                  </a:lnTo>
                  <a:lnTo>
                    <a:pt x="40" y="106"/>
                  </a:lnTo>
                  <a:lnTo>
                    <a:pt x="40" y="37"/>
                  </a:lnTo>
                  <a:lnTo>
                    <a:pt x="45" y="32"/>
                  </a:lnTo>
                  <a:lnTo>
                    <a:pt x="112" y="32"/>
                  </a:lnTo>
                  <a:lnTo>
                    <a:pt x="112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0" name="Freeform 67"/>
            <p:cNvSpPr>
              <a:spLocks noChangeArrowheads="1"/>
            </p:cNvSpPr>
            <p:nvPr/>
          </p:nvSpPr>
          <p:spPr bwMode="auto">
            <a:xfrm>
              <a:off x="4759" y="1296"/>
              <a:ext cx="87" cy="142"/>
            </a:xfrm>
            <a:custGeom>
              <a:avLst/>
              <a:gdLst>
                <a:gd name="T0" fmla="*/ 155 w 389"/>
                <a:gd name="T1" fmla="*/ 225 h 632"/>
                <a:gd name="T2" fmla="*/ 227 w 389"/>
                <a:gd name="T3" fmla="*/ 225 h 632"/>
                <a:gd name="T4" fmla="*/ 227 w 389"/>
                <a:gd name="T5" fmla="*/ 259 h 632"/>
                <a:gd name="T6" fmla="*/ 231 w 389"/>
                <a:gd name="T7" fmla="*/ 264 h 632"/>
                <a:gd name="T8" fmla="*/ 266 w 389"/>
                <a:gd name="T9" fmla="*/ 264 h 632"/>
                <a:gd name="T10" fmla="*/ 266 w 389"/>
                <a:gd name="T11" fmla="*/ 552 h 632"/>
                <a:gd name="T12" fmla="*/ 231 w 389"/>
                <a:gd name="T13" fmla="*/ 552 h 632"/>
                <a:gd name="T14" fmla="*/ 227 w 389"/>
                <a:gd name="T15" fmla="*/ 557 h 632"/>
                <a:gd name="T16" fmla="*/ 227 w 389"/>
                <a:gd name="T17" fmla="*/ 590 h 632"/>
                <a:gd name="T18" fmla="*/ 155 w 389"/>
                <a:gd name="T19" fmla="*/ 590 h 632"/>
                <a:gd name="T20" fmla="*/ 155 w 389"/>
                <a:gd name="T21" fmla="*/ 557 h 632"/>
                <a:gd name="T22" fmla="*/ 150 w 389"/>
                <a:gd name="T23" fmla="*/ 552 h 632"/>
                <a:gd name="T24" fmla="*/ 115 w 389"/>
                <a:gd name="T25" fmla="*/ 552 h 632"/>
                <a:gd name="T26" fmla="*/ 115 w 389"/>
                <a:gd name="T27" fmla="*/ 521 h 632"/>
                <a:gd name="T28" fmla="*/ 109 w 389"/>
                <a:gd name="T29" fmla="*/ 516 h 632"/>
                <a:gd name="T30" fmla="*/ 83 w 389"/>
                <a:gd name="T31" fmla="*/ 516 h 632"/>
                <a:gd name="T32" fmla="*/ 83 w 389"/>
                <a:gd name="T33" fmla="*/ 300 h 632"/>
                <a:gd name="T34" fmla="*/ 109 w 389"/>
                <a:gd name="T35" fmla="*/ 300 h 632"/>
                <a:gd name="T36" fmla="*/ 115 w 389"/>
                <a:gd name="T37" fmla="*/ 295 h 632"/>
                <a:gd name="T38" fmla="*/ 115 w 389"/>
                <a:gd name="T39" fmla="*/ 264 h 632"/>
                <a:gd name="T40" fmla="*/ 150 w 389"/>
                <a:gd name="T41" fmla="*/ 264 h 632"/>
                <a:gd name="T42" fmla="*/ 155 w 389"/>
                <a:gd name="T43" fmla="*/ 259 h 632"/>
                <a:gd name="T44" fmla="*/ 155 w 389"/>
                <a:gd name="T45" fmla="*/ 225 h 632"/>
                <a:gd name="T46" fmla="*/ 231 w 389"/>
                <a:gd name="T47" fmla="*/ 0 h 632"/>
                <a:gd name="T48" fmla="*/ 343 w 389"/>
                <a:gd name="T49" fmla="*/ 0 h 632"/>
                <a:gd name="T50" fmla="*/ 349 w 389"/>
                <a:gd name="T51" fmla="*/ 5 h 632"/>
                <a:gd name="T52" fmla="*/ 349 w 389"/>
                <a:gd name="T53" fmla="*/ 590 h 632"/>
                <a:gd name="T54" fmla="*/ 381 w 389"/>
                <a:gd name="T55" fmla="*/ 590 h 632"/>
                <a:gd name="T56" fmla="*/ 388 w 389"/>
                <a:gd name="T57" fmla="*/ 595 h 632"/>
                <a:gd name="T58" fmla="*/ 388 w 389"/>
                <a:gd name="T59" fmla="*/ 625 h 632"/>
                <a:gd name="T60" fmla="*/ 381 w 389"/>
                <a:gd name="T61" fmla="*/ 631 h 632"/>
                <a:gd name="T62" fmla="*/ 310 w 389"/>
                <a:gd name="T63" fmla="*/ 631 h 632"/>
                <a:gd name="T64" fmla="*/ 304 w 389"/>
                <a:gd name="T65" fmla="*/ 625 h 632"/>
                <a:gd name="T66" fmla="*/ 304 w 389"/>
                <a:gd name="T67" fmla="*/ 595 h 632"/>
                <a:gd name="T68" fmla="*/ 272 w 389"/>
                <a:gd name="T69" fmla="*/ 595 h 632"/>
                <a:gd name="T70" fmla="*/ 272 w 389"/>
                <a:gd name="T71" fmla="*/ 625 h 632"/>
                <a:gd name="T72" fmla="*/ 266 w 389"/>
                <a:gd name="T73" fmla="*/ 631 h 632"/>
                <a:gd name="T74" fmla="*/ 115 w 389"/>
                <a:gd name="T75" fmla="*/ 631 h 632"/>
                <a:gd name="T76" fmla="*/ 109 w 389"/>
                <a:gd name="T77" fmla="*/ 625 h 632"/>
                <a:gd name="T78" fmla="*/ 109 w 389"/>
                <a:gd name="T79" fmla="*/ 595 h 632"/>
                <a:gd name="T80" fmla="*/ 44 w 389"/>
                <a:gd name="T81" fmla="*/ 595 h 632"/>
                <a:gd name="T82" fmla="*/ 38 w 389"/>
                <a:gd name="T83" fmla="*/ 590 h 632"/>
                <a:gd name="T84" fmla="*/ 38 w 389"/>
                <a:gd name="T85" fmla="*/ 521 h 632"/>
                <a:gd name="T86" fmla="*/ 4 w 389"/>
                <a:gd name="T87" fmla="*/ 521 h 632"/>
                <a:gd name="T88" fmla="*/ 0 w 389"/>
                <a:gd name="T89" fmla="*/ 516 h 632"/>
                <a:gd name="T90" fmla="*/ 0 w 389"/>
                <a:gd name="T91" fmla="*/ 300 h 632"/>
                <a:gd name="T92" fmla="*/ 4 w 389"/>
                <a:gd name="T93" fmla="*/ 295 h 632"/>
                <a:gd name="T94" fmla="*/ 38 w 389"/>
                <a:gd name="T95" fmla="*/ 295 h 632"/>
                <a:gd name="T96" fmla="*/ 38 w 389"/>
                <a:gd name="T97" fmla="*/ 225 h 632"/>
                <a:gd name="T98" fmla="*/ 44 w 389"/>
                <a:gd name="T99" fmla="*/ 220 h 632"/>
                <a:gd name="T100" fmla="*/ 109 w 389"/>
                <a:gd name="T101" fmla="*/ 220 h 632"/>
                <a:gd name="T102" fmla="*/ 109 w 389"/>
                <a:gd name="T103" fmla="*/ 192 h 632"/>
                <a:gd name="T104" fmla="*/ 115 w 389"/>
                <a:gd name="T105" fmla="*/ 187 h 632"/>
                <a:gd name="T106" fmla="*/ 227 w 389"/>
                <a:gd name="T107" fmla="*/ 187 h 632"/>
                <a:gd name="T108" fmla="*/ 231 w 389"/>
                <a:gd name="T109" fmla="*/ 192 h 632"/>
                <a:gd name="T110" fmla="*/ 231 w 389"/>
                <a:gd name="T111" fmla="*/ 220 h 632"/>
                <a:gd name="T112" fmla="*/ 266 w 389"/>
                <a:gd name="T113" fmla="*/ 220 h 632"/>
                <a:gd name="T114" fmla="*/ 266 w 389"/>
                <a:gd name="T115" fmla="*/ 43 h 632"/>
                <a:gd name="T116" fmla="*/ 231 w 389"/>
                <a:gd name="T117" fmla="*/ 43 h 632"/>
                <a:gd name="T118" fmla="*/ 227 w 389"/>
                <a:gd name="T119" fmla="*/ 38 h 632"/>
                <a:gd name="T120" fmla="*/ 227 w 389"/>
                <a:gd name="T121" fmla="*/ 5 h 632"/>
                <a:gd name="T122" fmla="*/ 231 w 389"/>
                <a:gd name="T123" fmla="*/ 0 h 6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89"/>
                <a:gd name="T187" fmla="*/ 0 h 632"/>
                <a:gd name="T188" fmla="*/ 389 w 389"/>
                <a:gd name="T189" fmla="*/ 632 h 63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89" h="632">
                  <a:moveTo>
                    <a:pt x="155" y="225"/>
                  </a:moveTo>
                  <a:lnTo>
                    <a:pt x="227" y="225"/>
                  </a:lnTo>
                  <a:lnTo>
                    <a:pt x="227" y="259"/>
                  </a:lnTo>
                  <a:lnTo>
                    <a:pt x="231" y="264"/>
                  </a:lnTo>
                  <a:lnTo>
                    <a:pt x="266" y="264"/>
                  </a:lnTo>
                  <a:lnTo>
                    <a:pt x="266" y="552"/>
                  </a:lnTo>
                  <a:lnTo>
                    <a:pt x="231" y="552"/>
                  </a:lnTo>
                  <a:lnTo>
                    <a:pt x="227" y="557"/>
                  </a:lnTo>
                  <a:lnTo>
                    <a:pt x="227" y="590"/>
                  </a:lnTo>
                  <a:lnTo>
                    <a:pt x="155" y="590"/>
                  </a:lnTo>
                  <a:lnTo>
                    <a:pt x="155" y="557"/>
                  </a:lnTo>
                  <a:lnTo>
                    <a:pt x="150" y="552"/>
                  </a:lnTo>
                  <a:lnTo>
                    <a:pt x="115" y="552"/>
                  </a:lnTo>
                  <a:lnTo>
                    <a:pt x="115" y="521"/>
                  </a:lnTo>
                  <a:lnTo>
                    <a:pt x="109" y="516"/>
                  </a:lnTo>
                  <a:lnTo>
                    <a:pt x="83" y="516"/>
                  </a:lnTo>
                  <a:lnTo>
                    <a:pt x="83" y="300"/>
                  </a:lnTo>
                  <a:lnTo>
                    <a:pt x="109" y="300"/>
                  </a:lnTo>
                  <a:lnTo>
                    <a:pt x="115" y="295"/>
                  </a:lnTo>
                  <a:lnTo>
                    <a:pt x="115" y="264"/>
                  </a:lnTo>
                  <a:lnTo>
                    <a:pt x="150" y="264"/>
                  </a:lnTo>
                  <a:lnTo>
                    <a:pt x="155" y="259"/>
                  </a:lnTo>
                  <a:lnTo>
                    <a:pt x="155" y="225"/>
                  </a:lnTo>
                  <a:close/>
                  <a:moveTo>
                    <a:pt x="231" y="0"/>
                  </a:moveTo>
                  <a:lnTo>
                    <a:pt x="343" y="0"/>
                  </a:lnTo>
                  <a:lnTo>
                    <a:pt x="349" y="5"/>
                  </a:lnTo>
                  <a:lnTo>
                    <a:pt x="349" y="590"/>
                  </a:lnTo>
                  <a:lnTo>
                    <a:pt x="381" y="590"/>
                  </a:lnTo>
                  <a:lnTo>
                    <a:pt x="388" y="595"/>
                  </a:lnTo>
                  <a:lnTo>
                    <a:pt x="388" y="625"/>
                  </a:lnTo>
                  <a:lnTo>
                    <a:pt x="381" y="631"/>
                  </a:lnTo>
                  <a:lnTo>
                    <a:pt x="310" y="631"/>
                  </a:lnTo>
                  <a:lnTo>
                    <a:pt x="304" y="625"/>
                  </a:lnTo>
                  <a:lnTo>
                    <a:pt x="304" y="595"/>
                  </a:lnTo>
                  <a:lnTo>
                    <a:pt x="272" y="595"/>
                  </a:lnTo>
                  <a:lnTo>
                    <a:pt x="272" y="625"/>
                  </a:lnTo>
                  <a:lnTo>
                    <a:pt x="266" y="631"/>
                  </a:lnTo>
                  <a:lnTo>
                    <a:pt x="115" y="631"/>
                  </a:lnTo>
                  <a:lnTo>
                    <a:pt x="109" y="625"/>
                  </a:lnTo>
                  <a:lnTo>
                    <a:pt x="109" y="595"/>
                  </a:lnTo>
                  <a:lnTo>
                    <a:pt x="44" y="595"/>
                  </a:lnTo>
                  <a:lnTo>
                    <a:pt x="38" y="590"/>
                  </a:lnTo>
                  <a:lnTo>
                    <a:pt x="38" y="521"/>
                  </a:lnTo>
                  <a:lnTo>
                    <a:pt x="4" y="521"/>
                  </a:lnTo>
                  <a:lnTo>
                    <a:pt x="0" y="516"/>
                  </a:lnTo>
                  <a:lnTo>
                    <a:pt x="0" y="300"/>
                  </a:lnTo>
                  <a:lnTo>
                    <a:pt x="4" y="295"/>
                  </a:lnTo>
                  <a:lnTo>
                    <a:pt x="38" y="295"/>
                  </a:lnTo>
                  <a:lnTo>
                    <a:pt x="38" y="225"/>
                  </a:lnTo>
                  <a:lnTo>
                    <a:pt x="44" y="220"/>
                  </a:lnTo>
                  <a:lnTo>
                    <a:pt x="109" y="220"/>
                  </a:lnTo>
                  <a:lnTo>
                    <a:pt x="109" y="192"/>
                  </a:lnTo>
                  <a:lnTo>
                    <a:pt x="115" y="187"/>
                  </a:lnTo>
                  <a:lnTo>
                    <a:pt x="227" y="187"/>
                  </a:lnTo>
                  <a:lnTo>
                    <a:pt x="231" y="192"/>
                  </a:lnTo>
                  <a:lnTo>
                    <a:pt x="231" y="220"/>
                  </a:lnTo>
                  <a:lnTo>
                    <a:pt x="266" y="220"/>
                  </a:lnTo>
                  <a:lnTo>
                    <a:pt x="266" y="43"/>
                  </a:lnTo>
                  <a:lnTo>
                    <a:pt x="231" y="43"/>
                  </a:lnTo>
                  <a:lnTo>
                    <a:pt x="227" y="38"/>
                  </a:lnTo>
                  <a:lnTo>
                    <a:pt x="227" y="5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6403975" y="2417763"/>
            <a:ext cx="1533525" cy="225425"/>
            <a:chOff x="3840" y="1536"/>
            <a:chExt cx="966" cy="142"/>
          </a:xfrm>
        </p:grpSpPr>
        <p:sp>
          <p:nvSpPr>
            <p:cNvPr id="37981" name="Freeform 69"/>
            <p:cNvSpPr>
              <a:spLocks noChangeArrowheads="1"/>
            </p:cNvSpPr>
            <p:nvPr/>
          </p:nvSpPr>
          <p:spPr bwMode="auto">
            <a:xfrm>
              <a:off x="3840" y="1579"/>
              <a:ext cx="78" cy="99"/>
            </a:xfrm>
            <a:custGeom>
              <a:avLst/>
              <a:gdLst>
                <a:gd name="T0" fmla="*/ 123 w 350"/>
                <a:gd name="T1" fmla="*/ 0 h 442"/>
                <a:gd name="T2" fmla="*/ 128 w 350"/>
                <a:gd name="T3" fmla="*/ 32 h 442"/>
                <a:gd name="T4" fmla="*/ 97 w 350"/>
                <a:gd name="T5" fmla="*/ 37 h 442"/>
                <a:gd name="T6" fmla="*/ 123 w 350"/>
                <a:gd name="T7" fmla="*/ 71 h 442"/>
                <a:gd name="T8" fmla="*/ 128 w 350"/>
                <a:gd name="T9" fmla="*/ 106 h 442"/>
                <a:gd name="T10" fmla="*/ 160 w 350"/>
                <a:gd name="T11" fmla="*/ 111 h 442"/>
                <a:gd name="T12" fmla="*/ 189 w 350"/>
                <a:gd name="T13" fmla="*/ 181 h 442"/>
                <a:gd name="T14" fmla="*/ 193 w 350"/>
                <a:gd name="T15" fmla="*/ 145 h 442"/>
                <a:gd name="T16" fmla="*/ 220 w 350"/>
                <a:gd name="T17" fmla="*/ 76 h 442"/>
                <a:gd name="T18" fmla="*/ 252 w 350"/>
                <a:gd name="T19" fmla="*/ 71 h 442"/>
                <a:gd name="T20" fmla="*/ 225 w 350"/>
                <a:gd name="T21" fmla="*/ 37 h 442"/>
                <a:gd name="T22" fmla="*/ 220 w 350"/>
                <a:gd name="T23" fmla="*/ 4 h 442"/>
                <a:gd name="T24" fmla="*/ 344 w 350"/>
                <a:gd name="T25" fmla="*/ 0 h 442"/>
                <a:gd name="T26" fmla="*/ 349 w 350"/>
                <a:gd name="T27" fmla="*/ 32 h 442"/>
                <a:gd name="T28" fmla="*/ 321 w 350"/>
                <a:gd name="T29" fmla="*/ 37 h 442"/>
                <a:gd name="T30" fmla="*/ 318 w 350"/>
                <a:gd name="T31" fmla="*/ 76 h 442"/>
                <a:gd name="T32" fmla="*/ 290 w 350"/>
                <a:gd name="T33" fmla="*/ 106 h 442"/>
                <a:gd name="T34" fmla="*/ 257 w 350"/>
                <a:gd name="T35" fmla="*/ 111 h 442"/>
                <a:gd name="T36" fmla="*/ 252 w 350"/>
                <a:gd name="T37" fmla="*/ 150 h 442"/>
                <a:gd name="T38" fmla="*/ 225 w 350"/>
                <a:gd name="T39" fmla="*/ 181 h 442"/>
                <a:gd name="T40" fmla="*/ 193 w 350"/>
                <a:gd name="T41" fmla="*/ 186 h 442"/>
                <a:gd name="T42" fmla="*/ 220 w 350"/>
                <a:gd name="T43" fmla="*/ 218 h 442"/>
                <a:gd name="T44" fmla="*/ 225 w 350"/>
                <a:gd name="T45" fmla="*/ 254 h 442"/>
                <a:gd name="T46" fmla="*/ 257 w 350"/>
                <a:gd name="T47" fmla="*/ 260 h 442"/>
                <a:gd name="T48" fmla="*/ 285 w 350"/>
                <a:gd name="T49" fmla="*/ 293 h 442"/>
                <a:gd name="T50" fmla="*/ 290 w 350"/>
                <a:gd name="T51" fmla="*/ 362 h 442"/>
                <a:gd name="T52" fmla="*/ 321 w 350"/>
                <a:gd name="T53" fmla="*/ 367 h 442"/>
                <a:gd name="T54" fmla="*/ 344 w 350"/>
                <a:gd name="T55" fmla="*/ 400 h 442"/>
                <a:gd name="T56" fmla="*/ 349 w 350"/>
                <a:gd name="T57" fmla="*/ 435 h 442"/>
                <a:gd name="T58" fmla="*/ 225 w 350"/>
                <a:gd name="T59" fmla="*/ 441 h 442"/>
                <a:gd name="T60" fmla="*/ 220 w 350"/>
                <a:gd name="T61" fmla="*/ 406 h 442"/>
                <a:gd name="T62" fmla="*/ 252 w 350"/>
                <a:gd name="T63" fmla="*/ 400 h 442"/>
                <a:gd name="T64" fmla="*/ 225 w 350"/>
                <a:gd name="T65" fmla="*/ 367 h 442"/>
                <a:gd name="T66" fmla="*/ 220 w 350"/>
                <a:gd name="T67" fmla="*/ 331 h 442"/>
                <a:gd name="T68" fmla="*/ 189 w 350"/>
                <a:gd name="T69" fmla="*/ 326 h 442"/>
                <a:gd name="T70" fmla="*/ 160 w 350"/>
                <a:gd name="T71" fmla="*/ 260 h 442"/>
                <a:gd name="T72" fmla="*/ 155 w 350"/>
                <a:gd name="T73" fmla="*/ 299 h 442"/>
                <a:gd name="T74" fmla="*/ 128 w 350"/>
                <a:gd name="T75" fmla="*/ 326 h 442"/>
                <a:gd name="T76" fmla="*/ 97 w 350"/>
                <a:gd name="T77" fmla="*/ 331 h 442"/>
                <a:gd name="T78" fmla="*/ 123 w 350"/>
                <a:gd name="T79" fmla="*/ 400 h 442"/>
                <a:gd name="T80" fmla="*/ 128 w 350"/>
                <a:gd name="T81" fmla="*/ 435 h 442"/>
                <a:gd name="T82" fmla="*/ 4 w 350"/>
                <a:gd name="T83" fmla="*/ 441 h 442"/>
                <a:gd name="T84" fmla="*/ 0 w 350"/>
                <a:gd name="T85" fmla="*/ 406 h 442"/>
                <a:gd name="T86" fmla="*/ 32 w 350"/>
                <a:gd name="T87" fmla="*/ 400 h 442"/>
                <a:gd name="T88" fmla="*/ 37 w 350"/>
                <a:gd name="T89" fmla="*/ 362 h 442"/>
                <a:gd name="T90" fmla="*/ 65 w 350"/>
                <a:gd name="T91" fmla="*/ 299 h 442"/>
                <a:gd name="T92" fmla="*/ 92 w 350"/>
                <a:gd name="T93" fmla="*/ 293 h 442"/>
                <a:gd name="T94" fmla="*/ 97 w 350"/>
                <a:gd name="T95" fmla="*/ 254 h 442"/>
                <a:gd name="T96" fmla="*/ 123 w 350"/>
                <a:gd name="T97" fmla="*/ 186 h 442"/>
                <a:gd name="T98" fmla="*/ 92 w 350"/>
                <a:gd name="T99" fmla="*/ 181 h 442"/>
                <a:gd name="T100" fmla="*/ 69 w 350"/>
                <a:gd name="T101" fmla="*/ 150 h 442"/>
                <a:gd name="T102" fmla="*/ 65 w 350"/>
                <a:gd name="T103" fmla="*/ 76 h 442"/>
                <a:gd name="T104" fmla="*/ 32 w 350"/>
                <a:gd name="T105" fmla="*/ 71 h 442"/>
                <a:gd name="T106" fmla="*/ 4 w 350"/>
                <a:gd name="T107" fmla="*/ 37 h 442"/>
                <a:gd name="T108" fmla="*/ 0 w 350"/>
                <a:gd name="T109" fmla="*/ 4 h 4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50"/>
                <a:gd name="T166" fmla="*/ 0 h 442"/>
                <a:gd name="T167" fmla="*/ 350 w 350"/>
                <a:gd name="T168" fmla="*/ 442 h 4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50" h="442">
                  <a:moveTo>
                    <a:pt x="4" y="0"/>
                  </a:moveTo>
                  <a:lnTo>
                    <a:pt x="123" y="0"/>
                  </a:lnTo>
                  <a:lnTo>
                    <a:pt x="128" y="4"/>
                  </a:lnTo>
                  <a:lnTo>
                    <a:pt x="128" y="32"/>
                  </a:lnTo>
                  <a:lnTo>
                    <a:pt x="123" y="37"/>
                  </a:lnTo>
                  <a:lnTo>
                    <a:pt x="97" y="37"/>
                  </a:lnTo>
                  <a:lnTo>
                    <a:pt x="97" y="71"/>
                  </a:lnTo>
                  <a:lnTo>
                    <a:pt x="123" y="71"/>
                  </a:lnTo>
                  <a:lnTo>
                    <a:pt x="128" y="76"/>
                  </a:lnTo>
                  <a:lnTo>
                    <a:pt x="128" y="106"/>
                  </a:lnTo>
                  <a:lnTo>
                    <a:pt x="155" y="106"/>
                  </a:lnTo>
                  <a:lnTo>
                    <a:pt x="160" y="111"/>
                  </a:lnTo>
                  <a:lnTo>
                    <a:pt x="160" y="181"/>
                  </a:lnTo>
                  <a:lnTo>
                    <a:pt x="189" y="181"/>
                  </a:lnTo>
                  <a:lnTo>
                    <a:pt x="189" y="150"/>
                  </a:lnTo>
                  <a:lnTo>
                    <a:pt x="193" y="145"/>
                  </a:lnTo>
                  <a:lnTo>
                    <a:pt x="220" y="145"/>
                  </a:lnTo>
                  <a:lnTo>
                    <a:pt x="220" y="76"/>
                  </a:lnTo>
                  <a:lnTo>
                    <a:pt x="225" y="71"/>
                  </a:lnTo>
                  <a:lnTo>
                    <a:pt x="252" y="71"/>
                  </a:lnTo>
                  <a:lnTo>
                    <a:pt x="252" y="37"/>
                  </a:lnTo>
                  <a:lnTo>
                    <a:pt x="225" y="37"/>
                  </a:lnTo>
                  <a:lnTo>
                    <a:pt x="220" y="32"/>
                  </a:lnTo>
                  <a:lnTo>
                    <a:pt x="220" y="4"/>
                  </a:lnTo>
                  <a:lnTo>
                    <a:pt x="225" y="0"/>
                  </a:lnTo>
                  <a:lnTo>
                    <a:pt x="344" y="0"/>
                  </a:lnTo>
                  <a:lnTo>
                    <a:pt x="349" y="4"/>
                  </a:lnTo>
                  <a:lnTo>
                    <a:pt x="349" y="32"/>
                  </a:lnTo>
                  <a:lnTo>
                    <a:pt x="344" y="37"/>
                  </a:lnTo>
                  <a:lnTo>
                    <a:pt x="321" y="37"/>
                  </a:lnTo>
                  <a:lnTo>
                    <a:pt x="321" y="71"/>
                  </a:lnTo>
                  <a:lnTo>
                    <a:pt x="318" y="76"/>
                  </a:lnTo>
                  <a:lnTo>
                    <a:pt x="290" y="76"/>
                  </a:lnTo>
                  <a:lnTo>
                    <a:pt x="290" y="106"/>
                  </a:lnTo>
                  <a:lnTo>
                    <a:pt x="285" y="111"/>
                  </a:lnTo>
                  <a:lnTo>
                    <a:pt x="257" y="111"/>
                  </a:lnTo>
                  <a:lnTo>
                    <a:pt x="257" y="145"/>
                  </a:lnTo>
                  <a:lnTo>
                    <a:pt x="252" y="150"/>
                  </a:lnTo>
                  <a:lnTo>
                    <a:pt x="225" y="150"/>
                  </a:lnTo>
                  <a:lnTo>
                    <a:pt x="225" y="181"/>
                  </a:lnTo>
                  <a:lnTo>
                    <a:pt x="220" y="186"/>
                  </a:lnTo>
                  <a:lnTo>
                    <a:pt x="193" y="186"/>
                  </a:lnTo>
                  <a:lnTo>
                    <a:pt x="193" y="218"/>
                  </a:lnTo>
                  <a:lnTo>
                    <a:pt x="220" y="218"/>
                  </a:lnTo>
                  <a:lnTo>
                    <a:pt x="225" y="224"/>
                  </a:lnTo>
                  <a:lnTo>
                    <a:pt x="225" y="254"/>
                  </a:lnTo>
                  <a:lnTo>
                    <a:pt x="252" y="254"/>
                  </a:lnTo>
                  <a:lnTo>
                    <a:pt x="257" y="260"/>
                  </a:lnTo>
                  <a:lnTo>
                    <a:pt x="257" y="293"/>
                  </a:lnTo>
                  <a:lnTo>
                    <a:pt x="285" y="293"/>
                  </a:lnTo>
                  <a:lnTo>
                    <a:pt x="290" y="299"/>
                  </a:lnTo>
                  <a:lnTo>
                    <a:pt x="290" y="362"/>
                  </a:lnTo>
                  <a:lnTo>
                    <a:pt x="318" y="362"/>
                  </a:lnTo>
                  <a:lnTo>
                    <a:pt x="321" y="367"/>
                  </a:lnTo>
                  <a:lnTo>
                    <a:pt x="321" y="400"/>
                  </a:lnTo>
                  <a:lnTo>
                    <a:pt x="344" y="400"/>
                  </a:lnTo>
                  <a:lnTo>
                    <a:pt x="349" y="406"/>
                  </a:lnTo>
                  <a:lnTo>
                    <a:pt x="349" y="435"/>
                  </a:lnTo>
                  <a:lnTo>
                    <a:pt x="344" y="441"/>
                  </a:lnTo>
                  <a:lnTo>
                    <a:pt x="225" y="441"/>
                  </a:lnTo>
                  <a:lnTo>
                    <a:pt x="220" y="435"/>
                  </a:lnTo>
                  <a:lnTo>
                    <a:pt x="220" y="406"/>
                  </a:lnTo>
                  <a:lnTo>
                    <a:pt x="225" y="400"/>
                  </a:lnTo>
                  <a:lnTo>
                    <a:pt x="252" y="400"/>
                  </a:lnTo>
                  <a:lnTo>
                    <a:pt x="252" y="367"/>
                  </a:lnTo>
                  <a:lnTo>
                    <a:pt x="225" y="367"/>
                  </a:lnTo>
                  <a:lnTo>
                    <a:pt x="220" y="362"/>
                  </a:lnTo>
                  <a:lnTo>
                    <a:pt x="220" y="331"/>
                  </a:lnTo>
                  <a:lnTo>
                    <a:pt x="193" y="331"/>
                  </a:lnTo>
                  <a:lnTo>
                    <a:pt x="189" y="326"/>
                  </a:lnTo>
                  <a:lnTo>
                    <a:pt x="189" y="260"/>
                  </a:lnTo>
                  <a:lnTo>
                    <a:pt x="160" y="260"/>
                  </a:lnTo>
                  <a:lnTo>
                    <a:pt x="160" y="293"/>
                  </a:lnTo>
                  <a:lnTo>
                    <a:pt x="155" y="299"/>
                  </a:lnTo>
                  <a:lnTo>
                    <a:pt x="128" y="299"/>
                  </a:lnTo>
                  <a:lnTo>
                    <a:pt x="128" y="326"/>
                  </a:lnTo>
                  <a:lnTo>
                    <a:pt x="123" y="331"/>
                  </a:lnTo>
                  <a:lnTo>
                    <a:pt x="97" y="331"/>
                  </a:lnTo>
                  <a:lnTo>
                    <a:pt x="97" y="400"/>
                  </a:lnTo>
                  <a:lnTo>
                    <a:pt x="123" y="400"/>
                  </a:lnTo>
                  <a:lnTo>
                    <a:pt x="128" y="406"/>
                  </a:lnTo>
                  <a:lnTo>
                    <a:pt x="128" y="435"/>
                  </a:lnTo>
                  <a:lnTo>
                    <a:pt x="123" y="441"/>
                  </a:lnTo>
                  <a:lnTo>
                    <a:pt x="4" y="441"/>
                  </a:lnTo>
                  <a:lnTo>
                    <a:pt x="0" y="435"/>
                  </a:lnTo>
                  <a:lnTo>
                    <a:pt x="0" y="406"/>
                  </a:lnTo>
                  <a:lnTo>
                    <a:pt x="4" y="400"/>
                  </a:lnTo>
                  <a:lnTo>
                    <a:pt x="32" y="400"/>
                  </a:lnTo>
                  <a:lnTo>
                    <a:pt x="32" y="367"/>
                  </a:lnTo>
                  <a:lnTo>
                    <a:pt x="37" y="362"/>
                  </a:lnTo>
                  <a:lnTo>
                    <a:pt x="65" y="362"/>
                  </a:lnTo>
                  <a:lnTo>
                    <a:pt x="65" y="299"/>
                  </a:lnTo>
                  <a:lnTo>
                    <a:pt x="69" y="293"/>
                  </a:lnTo>
                  <a:lnTo>
                    <a:pt x="92" y="293"/>
                  </a:lnTo>
                  <a:lnTo>
                    <a:pt x="92" y="260"/>
                  </a:lnTo>
                  <a:lnTo>
                    <a:pt x="97" y="254"/>
                  </a:lnTo>
                  <a:lnTo>
                    <a:pt x="123" y="254"/>
                  </a:lnTo>
                  <a:lnTo>
                    <a:pt x="123" y="186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92" y="150"/>
                  </a:lnTo>
                  <a:lnTo>
                    <a:pt x="69" y="150"/>
                  </a:lnTo>
                  <a:lnTo>
                    <a:pt x="65" y="145"/>
                  </a:lnTo>
                  <a:lnTo>
                    <a:pt x="65" y="76"/>
                  </a:lnTo>
                  <a:lnTo>
                    <a:pt x="37" y="76"/>
                  </a:lnTo>
                  <a:lnTo>
                    <a:pt x="32" y="71"/>
                  </a:lnTo>
                  <a:lnTo>
                    <a:pt x="32" y="37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2" name="Freeform 70"/>
            <p:cNvSpPr>
              <a:spLocks noChangeArrowheads="1"/>
            </p:cNvSpPr>
            <p:nvPr/>
          </p:nvSpPr>
          <p:spPr bwMode="auto">
            <a:xfrm>
              <a:off x="3972" y="1595"/>
              <a:ext cx="84" cy="50"/>
            </a:xfrm>
            <a:custGeom>
              <a:avLst/>
              <a:gdLst>
                <a:gd name="T0" fmla="*/ 4 w 376"/>
                <a:gd name="T1" fmla="*/ 145 h 225"/>
                <a:gd name="T2" fmla="*/ 370 w 376"/>
                <a:gd name="T3" fmla="*/ 145 h 225"/>
                <a:gd name="T4" fmla="*/ 375 w 376"/>
                <a:gd name="T5" fmla="*/ 151 h 225"/>
                <a:gd name="T6" fmla="*/ 375 w 376"/>
                <a:gd name="T7" fmla="*/ 219 h 225"/>
                <a:gd name="T8" fmla="*/ 370 w 376"/>
                <a:gd name="T9" fmla="*/ 224 h 225"/>
                <a:gd name="T10" fmla="*/ 4 w 376"/>
                <a:gd name="T11" fmla="*/ 224 h 225"/>
                <a:gd name="T12" fmla="*/ 0 w 376"/>
                <a:gd name="T13" fmla="*/ 219 h 225"/>
                <a:gd name="T14" fmla="*/ 0 w 376"/>
                <a:gd name="T15" fmla="*/ 151 h 225"/>
                <a:gd name="T16" fmla="*/ 4 w 376"/>
                <a:gd name="T17" fmla="*/ 145 h 225"/>
                <a:gd name="T18" fmla="*/ 4 w 376"/>
                <a:gd name="T19" fmla="*/ 0 h 225"/>
                <a:gd name="T20" fmla="*/ 370 w 376"/>
                <a:gd name="T21" fmla="*/ 0 h 225"/>
                <a:gd name="T22" fmla="*/ 375 w 376"/>
                <a:gd name="T23" fmla="*/ 4 h 225"/>
                <a:gd name="T24" fmla="*/ 375 w 376"/>
                <a:gd name="T25" fmla="*/ 73 h 225"/>
                <a:gd name="T26" fmla="*/ 370 w 376"/>
                <a:gd name="T27" fmla="*/ 78 h 225"/>
                <a:gd name="T28" fmla="*/ 4 w 376"/>
                <a:gd name="T29" fmla="*/ 78 h 225"/>
                <a:gd name="T30" fmla="*/ 0 w 376"/>
                <a:gd name="T31" fmla="*/ 73 h 225"/>
                <a:gd name="T32" fmla="*/ 0 w 376"/>
                <a:gd name="T33" fmla="*/ 4 h 225"/>
                <a:gd name="T34" fmla="*/ 4 w 376"/>
                <a:gd name="T35" fmla="*/ 0 h 22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6"/>
                <a:gd name="T55" fmla="*/ 0 h 225"/>
                <a:gd name="T56" fmla="*/ 376 w 376"/>
                <a:gd name="T57" fmla="*/ 225 h 22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6" h="225">
                  <a:moveTo>
                    <a:pt x="4" y="145"/>
                  </a:moveTo>
                  <a:lnTo>
                    <a:pt x="370" y="145"/>
                  </a:lnTo>
                  <a:lnTo>
                    <a:pt x="375" y="151"/>
                  </a:lnTo>
                  <a:lnTo>
                    <a:pt x="375" y="219"/>
                  </a:lnTo>
                  <a:lnTo>
                    <a:pt x="370" y="224"/>
                  </a:lnTo>
                  <a:lnTo>
                    <a:pt x="4" y="224"/>
                  </a:lnTo>
                  <a:lnTo>
                    <a:pt x="0" y="219"/>
                  </a:lnTo>
                  <a:lnTo>
                    <a:pt x="0" y="151"/>
                  </a:lnTo>
                  <a:lnTo>
                    <a:pt x="4" y="145"/>
                  </a:lnTo>
                  <a:close/>
                  <a:moveTo>
                    <a:pt x="4" y="0"/>
                  </a:moveTo>
                  <a:lnTo>
                    <a:pt x="370" y="0"/>
                  </a:lnTo>
                  <a:lnTo>
                    <a:pt x="375" y="4"/>
                  </a:lnTo>
                  <a:lnTo>
                    <a:pt x="375" y="73"/>
                  </a:lnTo>
                  <a:lnTo>
                    <a:pt x="370" y="78"/>
                  </a:lnTo>
                  <a:lnTo>
                    <a:pt x="4" y="78"/>
                  </a:lnTo>
                  <a:lnTo>
                    <a:pt x="0" y="73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3" name="Freeform 71"/>
            <p:cNvSpPr>
              <a:spLocks noChangeArrowheads="1"/>
            </p:cNvSpPr>
            <p:nvPr/>
          </p:nvSpPr>
          <p:spPr bwMode="auto">
            <a:xfrm>
              <a:off x="4115" y="1536"/>
              <a:ext cx="69" cy="142"/>
            </a:xfrm>
            <a:custGeom>
              <a:avLst/>
              <a:gdLst>
                <a:gd name="T0" fmla="*/ 125 w 310"/>
                <a:gd name="T1" fmla="*/ 225 h 632"/>
                <a:gd name="T2" fmla="*/ 181 w 310"/>
                <a:gd name="T3" fmla="*/ 225 h 632"/>
                <a:gd name="T4" fmla="*/ 181 w 310"/>
                <a:gd name="T5" fmla="*/ 259 h 632"/>
                <a:gd name="T6" fmla="*/ 184 w 310"/>
                <a:gd name="T7" fmla="*/ 264 h 632"/>
                <a:gd name="T8" fmla="*/ 211 w 310"/>
                <a:gd name="T9" fmla="*/ 264 h 632"/>
                <a:gd name="T10" fmla="*/ 211 w 310"/>
                <a:gd name="T11" fmla="*/ 552 h 632"/>
                <a:gd name="T12" fmla="*/ 184 w 310"/>
                <a:gd name="T13" fmla="*/ 552 h 632"/>
                <a:gd name="T14" fmla="*/ 181 w 310"/>
                <a:gd name="T15" fmla="*/ 557 h 632"/>
                <a:gd name="T16" fmla="*/ 181 w 310"/>
                <a:gd name="T17" fmla="*/ 590 h 632"/>
                <a:gd name="T18" fmla="*/ 125 w 310"/>
                <a:gd name="T19" fmla="*/ 590 h 632"/>
                <a:gd name="T20" fmla="*/ 125 w 310"/>
                <a:gd name="T21" fmla="*/ 557 h 632"/>
                <a:gd name="T22" fmla="*/ 120 w 310"/>
                <a:gd name="T23" fmla="*/ 552 h 632"/>
                <a:gd name="T24" fmla="*/ 92 w 310"/>
                <a:gd name="T25" fmla="*/ 552 h 632"/>
                <a:gd name="T26" fmla="*/ 92 w 310"/>
                <a:gd name="T27" fmla="*/ 521 h 632"/>
                <a:gd name="T28" fmla="*/ 88 w 310"/>
                <a:gd name="T29" fmla="*/ 516 h 632"/>
                <a:gd name="T30" fmla="*/ 66 w 310"/>
                <a:gd name="T31" fmla="*/ 516 h 632"/>
                <a:gd name="T32" fmla="*/ 66 w 310"/>
                <a:gd name="T33" fmla="*/ 300 h 632"/>
                <a:gd name="T34" fmla="*/ 88 w 310"/>
                <a:gd name="T35" fmla="*/ 300 h 632"/>
                <a:gd name="T36" fmla="*/ 92 w 310"/>
                <a:gd name="T37" fmla="*/ 295 h 632"/>
                <a:gd name="T38" fmla="*/ 92 w 310"/>
                <a:gd name="T39" fmla="*/ 264 h 632"/>
                <a:gd name="T40" fmla="*/ 120 w 310"/>
                <a:gd name="T41" fmla="*/ 264 h 632"/>
                <a:gd name="T42" fmla="*/ 125 w 310"/>
                <a:gd name="T43" fmla="*/ 259 h 632"/>
                <a:gd name="T44" fmla="*/ 125 w 310"/>
                <a:gd name="T45" fmla="*/ 225 h 632"/>
                <a:gd name="T46" fmla="*/ 184 w 310"/>
                <a:gd name="T47" fmla="*/ 0 h 632"/>
                <a:gd name="T48" fmla="*/ 273 w 310"/>
                <a:gd name="T49" fmla="*/ 0 h 632"/>
                <a:gd name="T50" fmla="*/ 278 w 310"/>
                <a:gd name="T51" fmla="*/ 5 h 632"/>
                <a:gd name="T52" fmla="*/ 278 w 310"/>
                <a:gd name="T53" fmla="*/ 590 h 632"/>
                <a:gd name="T54" fmla="*/ 304 w 310"/>
                <a:gd name="T55" fmla="*/ 590 h 632"/>
                <a:gd name="T56" fmla="*/ 309 w 310"/>
                <a:gd name="T57" fmla="*/ 595 h 632"/>
                <a:gd name="T58" fmla="*/ 309 w 310"/>
                <a:gd name="T59" fmla="*/ 625 h 632"/>
                <a:gd name="T60" fmla="*/ 304 w 310"/>
                <a:gd name="T61" fmla="*/ 631 h 632"/>
                <a:gd name="T62" fmla="*/ 247 w 310"/>
                <a:gd name="T63" fmla="*/ 631 h 632"/>
                <a:gd name="T64" fmla="*/ 242 w 310"/>
                <a:gd name="T65" fmla="*/ 625 h 632"/>
                <a:gd name="T66" fmla="*/ 242 w 310"/>
                <a:gd name="T67" fmla="*/ 595 h 632"/>
                <a:gd name="T68" fmla="*/ 216 w 310"/>
                <a:gd name="T69" fmla="*/ 595 h 632"/>
                <a:gd name="T70" fmla="*/ 216 w 310"/>
                <a:gd name="T71" fmla="*/ 625 h 632"/>
                <a:gd name="T72" fmla="*/ 211 w 310"/>
                <a:gd name="T73" fmla="*/ 631 h 632"/>
                <a:gd name="T74" fmla="*/ 92 w 310"/>
                <a:gd name="T75" fmla="*/ 631 h 632"/>
                <a:gd name="T76" fmla="*/ 88 w 310"/>
                <a:gd name="T77" fmla="*/ 625 h 632"/>
                <a:gd name="T78" fmla="*/ 88 w 310"/>
                <a:gd name="T79" fmla="*/ 595 h 632"/>
                <a:gd name="T80" fmla="*/ 35 w 310"/>
                <a:gd name="T81" fmla="*/ 595 h 632"/>
                <a:gd name="T82" fmla="*/ 30 w 310"/>
                <a:gd name="T83" fmla="*/ 590 h 632"/>
                <a:gd name="T84" fmla="*/ 30 w 310"/>
                <a:gd name="T85" fmla="*/ 521 h 632"/>
                <a:gd name="T86" fmla="*/ 4 w 310"/>
                <a:gd name="T87" fmla="*/ 521 h 632"/>
                <a:gd name="T88" fmla="*/ 0 w 310"/>
                <a:gd name="T89" fmla="*/ 516 h 632"/>
                <a:gd name="T90" fmla="*/ 0 w 310"/>
                <a:gd name="T91" fmla="*/ 300 h 632"/>
                <a:gd name="T92" fmla="*/ 4 w 310"/>
                <a:gd name="T93" fmla="*/ 295 h 632"/>
                <a:gd name="T94" fmla="*/ 30 w 310"/>
                <a:gd name="T95" fmla="*/ 295 h 632"/>
                <a:gd name="T96" fmla="*/ 30 w 310"/>
                <a:gd name="T97" fmla="*/ 225 h 632"/>
                <a:gd name="T98" fmla="*/ 35 w 310"/>
                <a:gd name="T99" fmla="*/ 220 h 632"/>
                <a:gd name="T100" fmla="*/ 88 w 310"/>
                <a:gd name="T101" fmla="*/ 220 h 632"/>
                <a:gd name="T102" fmla="*/ 88 w 310"/>
                <a:gd name="T103" fmla="*/ 192 h 632"/>
                <a:gd name="T104" fmla="*/ 92 w 310"/>
                <a:gd name="T105" fmla="*/ 187 h 632"/>
                <a:gd name="T106" fmla="*/ 181 w 310"/>
                <a:gd name="T107" fmla="*/ 187 h 632"/>
                <a:gd name="T108" fmla="*/ 184 w 310"/>
                <a:gd name="T109" fmla="*/ 192 h 632"/>
                <a:gd name="T110" fmla="*/ 184 w 310"/>
                <a:gd name="T111" fmla="*/ 220 h 632"/>
                <a:gd name="T112" fmla="*/ 211 w 310"/>
                <a:gd name="T113" fmla="*/ 220 h 632"/>
                <a:gd name="T114" fmla="*/ 211 w 310"/>
                <a:gd name="T115" fmla="*/ 43 h 632"/>
                <a:gd name="T116" fmla="*/ 184 w 310"/>
                <a:gd name="T117" fmla="*/ 43 h 632"/>
                <a:gd name="T118" fmla="*/ 181 w 310"/>
                <a:gd name="T119" fmla="*/ 38 h 632"/>
                <a:gd name="T120" fmla="*/ 181 w 310"/>
                <a:gd name="T121" fmla="*/ 5 h 632"/>
                <a:gd name="T122" fmla="*/ 184 w 310"/>
                <a:gd name="T123" fmla="*/ 0 h 6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10"/>
                <a:gd name="T187" fmla="*/ 0 h 632"/>
                <a:gd name="T188" fmla="*/ 310 w 310"/>
                <a:gd name="T189" fmla="*/ 632 h 63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10" h="632">
                  <a:moveTo>
                    <a:pt x="125" y="225"/>
                  </a:moveTo>
                  <a:lnTo>
                    <a:pt x="181" y="225"/>
                  </a:lnTo>
                  <a:lnTo>
                    <a:pt x="181" y="259"/>
                  </a:lnTo>
                  <a:lnTo>
                    <a:pt x="184" y="264"/>
                  </a:lnTo>
                  <a:lnTo>
                    <a:pt x="211" y="264"/>
                  </a:lnTo>
                  <a:lnTo>
                    <a:pt x="211" y="552"/>
                  </a:lnTo>
                  <a:lnTo>
                    <a:pt x="184" y="552"/>
                  </a:lnTo>
                  <a:lnTo>
                    <a:pt x="181" y="557"/>
                  </a:lnTo>
                  <a:lnTo>
                    <a:pt x="181" y="590"/>
                  </a:lnTo>
                  <a:lnTo>
                    <a:pt x="125" y="590"/>
                  </a:lnTo>
                  <a:lnTo>
                    <a:pt x="125" y="557"/>
                  </a:lnTo>
                  <a:lnTo>
                    <a:pt x="120" y="552"/>
                  </a:lnTo>
                  <a:lnTo>
                    <a:pt x="92" y="552"/>
                  </a:lnTo>
                  <a:lnTo>
                    <a:pt x="92" y="521"/>
                  </a:lnTo>
                  <a:lnTo>
                    <a:pt x="88" y="516"/>
                  </a:lnTo>
                  <a:lnTo>
                    <a:pt x="66" y="516"/>
                  </a:lnTo>
                  <a:lnTo>
                    <a:pt x="66" y="300"/>
                  </a:lnTo>
                  <a:lnTo>
                    <a:pt x="88" y="300"/>
                  </a:lnTo>
                  <a:lnTo>
                    <a:pt x="92" y="295"/>
                  </a:lnTo>
                  <a:lnTo>
                    <a:pt x="92" y="264"/>
                  </a:lnTo>
                  <a:lnTo>
                    <a:pt x="120" y="264"/>
                  </a:lnTo>
                  <a:lnTo>
                    <a:pt x="125" y="259"/>
                  </a:lnTo>
                  <a:lnTo>
                    <a:pt x="125" y="225"/>
                  </a:lnTo>
                  <a:close/>
                  <a:moveTo>
                    <a:pt x="184" y="0"/>
                  </a:moveTo>
                  <a:lnTo>
                    <a:pt x="273" y="0"/>
                  </a:lnTo>
                  <a:lnTo>
                    <a:pt x="278" y="5"/>
                  </a:lnTo>
                  <a:lnTo>
                    <a:pt x="278" y="590"/>
                  </a:lnTo>
                  <a:lnTo>
                    <a:pt x="304" y="590"/>
                  </a:lnTo>
                  <a:lnTo>
                    <a:pt x="309" y="595"/>
                  </a:lnTo>
                  <a:lnTo>
                    <a:pt x="309" y="625"/>
                  </a:lnTo>
                  <a:lnTo>
                    <a:pt x="304" y="631"/>
                  </a:lnTo>
                  <a:lnTo>
                    <a:pt x="247" y="631"/>
                  </a:lnTo>
                  <a:lnTo>
                    <a:pt x="242" y="625"/>
                  </a:lnTo>
                  <a:lnTo>
                    <a:pt x="242" y="595"/>
                  </a:lnTo>
                  <a:lnTo>
                    <a:pt x="216" y="595"/>
                  </a:lnTo>
                  <a:lnTo>
                    <a:pt x="216" y="625"/>
                  </a:lnTo>
                  <a:lnTo>
                    <a:pt x="211" y="631"/>
                  </a:lnTo>
                  <a:lnTo>
                    <a:pt x="92" y="631"/>
                  </a:lnTo>
                  <a:lnTo>
                    <a:pt x="88" y="625"/>
                  </a:lnTo>
                  <a:lnTo>
                    <a:pt x="88" y="595"/>
                  </a:lnTo>
                  <a:lnTo>
                    <a:pt x="35" y="595"/>
                  </a:lnTo>
                  <a:lnTo>
                    <a:pt x="30" y="590"/>
                  </a:lnTo>
                  <a:lnTo>
                    <a:pt x="30" y="521"/>
                  </a:lnTo>
                  <a:lnTo>
                    <a:pt x="4" y="521"/>
                  </a:lnTo>
                  <a:lnTo>
                    <a:pt x="0" y="516"/>
                  </a:lnTo>
                  <a:lnTo>
                    <a:pt x="0" y="300"/>
                  </a:lnTo>
                  <a:lnTo>
                    <a:pt x="4" y="295"/>
                  </a:lnTo>
                  <a:lnTo>
                    <a:pt x="30" y="295"/>
                  </a:lnTo>
                  <a:lnTo>
                    <a:pt x="30" y="225"/>
                  </a:lnTo>
                  <a:lnTo>
                    <a:pt x="35" y="220"/>
                  </a:lnTo>
                  <a:lnTo>
                    <a:pt x="88" y="220"/>
                  </a:lnTo>
                  <a:lnTo>
                    <a:pt x="88" y="192"/>
                  </a:lnTo>
                  <a:lnTo>
                    <a:pt x="92" y="187"/>
                  </a:lnTo>
                  <a:lnTo>
                    <a:pt x="181" y="187"/>
                  </a:lnTo>
                  <a:lnTo>
                    <a:pt x="184" y="192"/>
                  </a:lnTo>
                  <a:lnTo>
                    <a:pt x="184" y="220"/>
                  </a:lnTo>
                  <a:lnTo>
                    <a:pt x="211" y="220"/>
                  </a:lnTo>
                  <a:lnTo>
                    <a:pt x="211" y="43"/>
                  </a:lnTo>
                  <a:lnTo>
                    <a:pt x="184" y="43"/>
                  </a:lnTo>
                  <a:lnTo>
                    <a:pt x="181" y="38"/>
                  </a:lnTo>
                  <a:lnTo>
                    <a:pt x="181" y="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4" name="Freeform 72"/>
            <p:cNvSpPr>
              <a:spLocks noChangeArrowheads="1"/>
            </p:cNvSpPr>
            <p:nvPr/>
          </p:nvSpPr>
          <p:spPr bwMode="auto">
            <a:xfrm>
              <a:off x="4203" y="1579"/>
              <a:ext cx="69" cy="99"/>
            </a:xfrm>
            <a:custGeom>
              <a:avLst/>
              <a:gdLst>
                <a:gd name="T0" fmla="*/ 124 w 310"/>
                <a:gd name="T1" fmla="*/ 37 h 442"/>
                <a:gd name="T2" fmla="*/ 181 w 310"/>
                <a:gd name="T3" fmla="*/ 37 h 442"/>
                <a:gd name="T4" fmla="*/ 181 w 310"/>
                <a:gd name="T5" fmla="*/ 71 h 442"/>
                <a:gd name="T6" fmla="*/ 185 w 310"/>
                <a:gd name="T7" fmla="*/ 76 h 442"/>
                <a:gd name="T8" fmla="*/ 211 w 310"/>
                <a:gd name="T9" fmla="*/ 76 h 442"/>
                <a:gd name="T10" fmla="*/ 211 w 310"/>
                <a:gd name="T11" fmla="*/ 106 h 442"/>
                <a:gd name="T12" fmla="*/ 216 w 310"/>
                <a:gd name="T13" fmla="*/ 111 h 442"/>
                <a:gd name="T14" fmla="*/ 243 w 310"/>
                <a:gd name="T15" fmla="*/ 111 h 442"/>
                <a:gd name="T16" fmla="*/ 243 w 310"/>
                <a:gd name="T17" fmla="*/ 326 h 442"/>
                <a:gd name="T18" fmla="*/ 216 w 310"/>
                <a:gd name="T19" fmla="*/ 326 h 442"/>
                <a:gd name="T20" fmla="*/ 211 w 310"/>
                <a:gd name="T21" fmla="*/ 331 h 442"/>
                <a:gd name="T22" fmla="*/ 211 w 310"/>
                <a:gd name="T23" fmla="*/ 362 h 442"/>
                <a:gd name="T24" fmla="*/ 185 w 310"/>
                <a:gd name="T25" fmla="*/ 362 h 442"/>
                <a:gd name="T26" fmla="*/ 181 w 310"/>
                <a:gd name="T27" fmla="*/ 367 h 442"/>
                <a:gd name="T28" fmla="*/ 181 w 310"/>
                <a:gd name="T29" fmla="*/ 400 h 442"/>
                <a:gd name="T30" fmla="*/ 124 w 310"/>
                <a:gd name="T31" fmla="*/ 400 h 442"/>
                <a:gd name="T32" fmla="*/ 124 w 310"/>
                <a:gd name="T33" fmla="*/ 367 h 442"/>
                <a:gd name="T34" fmla="*/ 119 w 310"/>
                <a:gd name="T35" fmla="*/ 362 h 442"/>
                <a:gd name="T36" fmla="*/ 92 w 310"/>
                <a:gd name="T37" fmla="*/ 362 h 442"/>
                <a:gd name="T38" fmla="*/ 92 w 310"/>
                <a:gd name="T39" fmla="*/ 331 h 442"/>
                <a:gd name="T40" fmla="*/ 87 w 310"/>
                <a:gd name="T41" fmla="*/ 326 h 442"/>
                <a:gd name="T42" fmla="*/ 65 w 310"/>
                <a:gd name="T43" fmla="*/ 326 h 442"/>
                <a:gd name="T44" fmla="*/ 65 w 310"/>
                <a:gd name="T45" fmla="*/ 111 h 442"/>
                <a:gd name="T46" fmla="*/ 87 w 310"/>
                <a:gd name="T47" fmla="*/ 111 h 442"/>
                <a:gd name="T48" fmla="*/ 92 w 310"/>
                <a:gd name="T49" fmla="*/ 106 h 442"/>
                <a:gd name="T50" fmla="*/ 92 w 310"/>
                <a:gd name="T51" fmla="*/ 76 h 442"/>
                <a:gd name="T52" fmla="*/ 119 w 310"/>
                <a:gd name="T53" fmla="*/ 76 h 442"/>
                <a:gd name="T54" fmla="*/ 124 w 310"/>
                <a:gd name="T55" fmla="*/ 71 h 442"/>
                <a:gd name="T56" fmla="*/ 124 w 310"/>
                <a:gd name="T57" fmla="*/ 37 h 442"/>
                <a:gd name="T58" fmla="*/ 92 w 310"/>
                <a:gd name="T59" fmla="*/ 0 h 442"/>
                <a:gd name="T60" fmla="*/ 211 w 310"/>
                <a:gd name="T61" fmla="*/ 0 h 442"/>
                <a:gd name="T62" fmla="*/ 216 w 310"/>
                <a:gd name="T63" fmla="*/ 4 h 442"/>
                <a:gd name="T64" fmla="*/ 216 w 310"/>
                <a:gd name="T65" fmla="*/ 32 h 442"/>
                <a:gd name="T66" fmla="*/ 274 w 310"/>
                <a:gd name="T67" fmla="*/ 32 h 442"/>
                <a:gd name="T68" fmla="*/ 279 w 310"/>
                <a:gd name="T69" fmla="*/ 37 h 442"/>
                <a:gd name="T70" fmla="*/ 279 w 310"/>
                <a:gd name="T71" fmla="*/ 106 h 442"/>
                <a:gd name="T72" fmla="*/ 305 w 310"/>
                <a:gd name="T73" fmla="*/ 106 h 442"/>
                <a:gd name="T74" fmla="*/ 309 w 310"/>
                <a:gd name="T75" fmla="*/ 111 h 442"/>
                <a:gd name="T76" fmla="*/ 309 w 310"/>
                <a:gd name="T77" fmla="*/ 326 h 442"/>
                <a:gd name="T78" fmla="*/ 305 w 310"/>
                <a:gd name="T79" fmla="*/ 331 h 442"/>
                <a:gd name="T80" fmla="*/ 279 w 310"/>
                <a:gd name="T81" fmla="*/ 331 h 442"/>
                <a:gd name="T82" fmla="*/ 279 w 310"/>
                <a:gd name="T83" fmla="*/ 400 h 442"/>
                <a:gd name="T84" fmla="*/ 274 w 310"/>
                <a:gd name="T85" fmla="*/ 406 h 442"/>
                <a:gd name="T86" fmla="*/ 216 w 310"/>
                <a:gd name="T87" fmla="*/ 406 h 442"/>
                <a:gd name="T88" fmla="*/ 216 w 310"/>
                <a:gd name="T89" fmla="*/ 435 h 442"/>
                <a:gd name="T90" fmla="*/ 211 w 310"/>
                <a:gd name="T91" fmla="*/ 441 h 442"/>
                <a:gd name="T92" fmla="*/ 92 w 310"/>
                <a:gd name="T93" fmla="*/ 441 h 442"/>
                <a:gd name="T94" fmla="*/ 87 w 310"/>
                <a:gd name="T95" fmla="*/ 435 h 442"/>
                <a:gd name="T96" fmla="*/ 87 w 310"/>
                <a:gd name="T97" fmla="*/ 406 h 442"/>
                <a:gd name="T98" fmla="*/ 34 w 310"/>
                <a:gd name="T99" fmla="*/ 406 h 442"/>
                <a:gd name="T100" fmla="*/ 30 w 310"/>
                <a:gd name="T101" fmla="*/ 400 h 442"/>
                <a:gd name="T102" fmla="*/ 30 w 310"/>
                <a:gd name="T103" fmla="*/ 331 h 442"/>
                <a:gd name="T104" fmla="*/ 4 w 310"/>
                <a:gd name="T105" fmla="*/ 331 h 442"/>
                <a:gd name="T106" fmla="*/ 0 w 310"/>
                <a:gd name="T107" fmla="*/ 326 h 442"/>
                <a:gd name="T108" fmla="*/ 0 w 310"/>
                <a:gd name="T109" fmla="*/ 111 h 442"/>
                <a:gd name="T110" fmla="*/ 4 w 310"/>
                <a:gd name="T111" fmla="*/ 106 h 442"/>
                <a:gd name="T112" fmla="*/ 30 w 310"/>
                <a:gd name="T113" fmla="*/ 106 h 442"/>
                <a:gd name="T114" fmla="*/ 30 w 310"/>
                <a:gd name="T115" fmla="*/ 37 h 442"/>
                <a:gd name="T116" fmla="*/ 34 w 310"/>
                <a:gd name="T117" fmla="*/ 32 h 442"/>
                <a:gd name="T118" fmla="*/ 87 w 310"/>
                <a:gd name="T119" fmla="*/ 32 h 442"/>
                <a:gd name="T120" fmla="*/ 87 w 310"/>
                <a:gd name="T121" fmla="*/ 4 h 442"/>
                <a:gd name="T122" fmla="*/ 92 w 310"/>
                <a:gd name="T123" fmla="*/ 0 h 44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10"/>
                <a:gd name="T187" fmla="*/ 0 h 442"/>
                <a:gd name="T188" fmla="*/ 310 w 310"/>
                <a:gd name="T189" fmla="*/ 442 h 44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10" h="442">
                  <a:moveTo>
                    <a:pt x="124" y="37"/>
                  </a:moveTo>
                  <a:lnTo>
                    <a:pt x="181" y="37"/>
                  </a:lnTo>
                  <a:lnTo>
                    <a:pt x="181" y="71"/>
                  </a:lnTo>
                  <a:lnTo>
                    <a:pt x="185" y="76"/>
                  </a:lnTo>
                  <a:lnTo>
                    <a:pt x="211" y="76"/>
                  </a:lnTo>
                  <a:lnTo>
                    <a:pt x="211" y="106"/>
                  </a:lnTo>
                  <a:lnTo>
                    <a:pt x="216" y="111"/>
                  </a:lnTo>
                  <a:lnTo>
                    <a:pt x="243" y="111"/>
                  </a:lnTo>
                  <a:lnTo>
                    <a:pt x="243" y="326"/>
                  </a:lnTo>
                  <a:lnTo>
                    <a:pt x="216" y="326"/>
                  </a:lnTo>
                  <a:lnTo>
                    <a:pt x="211" y="331"/>
                  </a:lnTo>
                  <a:lnTo>
                    <a:pt x="211" y="362"/>
                  </a:lnTo>
                  <a:lnTo>
                    <a:pt x="185" y="362"/>
                  </a:lnTo>
                  <a:lnTo>
                    <a:pt x="181" y="367"/>
                  </a:lnTo>
                  <a:lnTo>
                    <a:pt x="181" y="400"/>
                  </a:lnTo>
                  <a:lnTo>
                    <a:pt x="124" y="400"/>
                  </a:lnTo>
                  <a:lnTo>
                    <a:pt x="124" y="367"/>
                  </a:lnTo>
                  <a:lnTo>
                    <a:pt x="119" y="362"/>
                  </a:lnTo>
                  <a:lnTo>
                    <a:pt x="92" y="362"/>
                  </a:lnTo>
                  <a:lnTo>
                    <a:pt x="92" y="331"/>
                  </a:lnTo>
                  <a:lnTo>
                    <a:pt x="87" y="326"/>
                  </a:lnTo>
                  <a:lnTo>
                    <a:pt x="65" y="326"/>
                  </a:lnTo>
                  <a:lnTo>
                    <a:pt x="65" y="111"/>
                  </a:lnTo>
                  <a:lnTo>
                    <a:pt x="87" y="111"/>
                  </a:lnTo>
                  <a:lnTo>
                    <a:pt x="92" y="106"/>
                  </a:lnTo>
                  <a:lnTo>
                    <a:pt x="92" y="76"/>
                  </a:lnTo>
                  <a:lnTo>
                    <a:pt x="119" y="76"/>
                  </a:lnTo>
                  <a:lnTo>
                    <a:pt x="124" y="71"/>
                  </a:lnTo>
                  <a:lnTo>
                    <a:pt x="124" y="37"/>
                  </a:lnTo>
                  <a:close/>
                  <a:moveTo>
                    <a:pt x="92" y="0"/>
                  </a:moveTo>
                  <a:lnTo>
                    <a:pt x="211" y="0"/>
                  </a:lnTo>
                  <a:lnTo>
                    <a:pt x="216" y="4"/>
                  </a:lnTo>
                  <a:lnTo>
                    <a:pt x="216" y="32"/>
                  </a:lnTo>
                  <a:lnTo>
                    <a:pt x="274" y="32"/>
                  </a:lnTo>
                  <a:lnTo>
                    <a:pt x="279" y="37"/>
                  </a:lnTo>
                  <a:lnTo>
                    <a:pt x="279" y="106"/>
                  </a:lnTo>
                  <a:lnTo>
                    <a:pt x="305" y="106"/>
                  </a:lnTo>
                  <a:lnTo>
                    <a:pt x="309" y="111"/>
                  </a:lnTo>
                  <a:lnTo>
                    <a:pt x="309" y="326"/>
                  </a:lnTo>
                  <a:lnTo>
                    <a:pt x="305" y="331"/>
                  </a:lnTo>
                  <a:lnTo>
                    <a:pt x="279" y="331"/>
                  </a:lnTo>
                  <a:lnTo>
                    <a:pt x="279" y="400"/>
                  </a:lnTo>
                  <a:lnTo>
                    <a:pt x="274" y="406"/>
                  </a:lnTo>
                  <a:lnTo>
                    <a:pt x="216" y="406"/>
                  </a:lnTo>
                  <a:lnTo>
                    <a:pt x="216" y="435"/>
                  </a:lnTo>
                  <a:lnTo>
                    <a:pt x="211" y="441"/>
                  </a:lnTo>
                  <a:lnTo>
                    <a:pt x="92" y="441"/>
                  </a:lnTo>
                  <a:lnTo>
                    <a:pt x="87" y="435"/>
                  </a:lnTo>
                  <a:lnTo>
                    <a:pt x="87" y="406"/>
                  </a:lnTo>
                  <a:lnTo>
                    <a:pt x="34" y="406"/>
                  </a:lnTo>
                  <a:lnTo>
                    <a:pt x="30" y="400"/>
                  </a:lnTo>
                  <a:lnTo>
                    <a:pt x="30" y="331"/>
                  </a:lnTo>
                  <a:lnTo>
                    <a:pt x="4" y="331"/>
                  </a:lnTo>
                  <a:lnTo>
                    <a:pt x="0" y="326"/>
                  </a:lnTo>
                  <a:lnTo>
                    <a:pt x="0" y="111"/>
                  </a:lnTo>
                  <a:lnTo>
                    <a:pt x="4" y="106"/>
                  </a:lnTo>
                  <a:lnTo>
                    <a:pt x="30" y="106"/>
                  </a:lnTo>
                  <a:lnTo>
                    <a:pt x="30" y="37"/>
                  </a:lnTo>
                  <a:lnTo>
                    <a:pt x="34" y="32"/>
                  </a:lnTo>
                  <a:lnTo>
                    <a:pt x="87" y="32"/>
                  </a:lnTo>
                  <a:lnTo>
                    <a:pt x="87" y="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5" name="Freeform 73"/>
            <p:cNvSpPr>
              <a:spLocks noChangeArrowheads="1"/>
            </p:cNvSpPr>
            <p:nvPr/>
          </p:nvSpPr>
          <p:spPr bwMode="auto">
            <a:xfrm>
              <a:off x="4291" y="1579"/>
              <a:ext cx="78" cy="99"/>
            </a:xfrm>
            <a:custGeom>
              <a:avLst/>
              <a:gdLst>
                <a:gd name="T0" fmla="*/ 4 w 349"/>
                <a:gd name="T1" fmla="*/ 0 h 442"/>
                <a:gd name="T2" fmla="*/ 91 w 349"/>
                <a:gd name="T3" fmla="*/ 0 h 442"/>
                <a:gd name="T4" fmla="*/ 96 w 349"/>
                <a:gd name="T5" fmla="*/ 4 h 442"/>
                <a:gd name="T6" fmla="*/ 96 w 349"/>
                <a:gd name="T7" fmla="*/ 71 h 442"/>
                <a:gd name="T8" fmla="*/ 124 w 349"/>
                <a:gd name="T9" fmla="*/ 71 h 442"/>
                <a:gd name="T10" fmla="*/ 124 w 349"/>
                <a:gd name="T11" fmla="*/ 37 h 442"/>
                <a:gd name="T12" fmla="*/ 128 w 349"/>
                <a:gd name="T13" fmla="*/ 32 h 442"/>
                <a:gd name="T14" fmla="*/ 156 w 349"/>
                <a:gd name="T15" fmla="*/ 32 h 442"/>
                <a:gd name="T16" fmla="*/ 156 w 349"/>
                <a:gd name="T17" fmla="*/ 4 h 442"/>
                <a:gd name="T18" fmla="*/ 159 w 349"/>
                <a:gd name="T19" fmla="*/ 0 h 442"/>
                <a:gd name="T20" fmla="*/ 251 w 349"/>
                <a:gd name="T21" fmla="*/ 0 h 442"/>
                <a:gd name="T22" fmla="*/ 256 w 349"/>
                <a:gd name="T23" fmla="*/ 4 h 442"/>
                <a:gd name="T24" fmla="*/ 256 w 349"/>
                <a:gd name="T25" fmla="*/ 32 h 442"/>
                <a:gd name="T26" fmla="*/ 285 w 349"/>
                <a:gd name="T27" fmla="*/ 32 h 442"/>
                <a:gd name="T28" fmla="*/ 289 w 349"/>
                <a:gd name="T29" fmla="*/ 37 h 442"/>
                <a:gd name="T30" fmla="*/ 289 w 349"/>
                <a:gd name="T31" fmla="*/ 71 h 442"/>
                <a:gd name="T32" fmla="*/ 317 w 349"/>
                <a:gd name="T33" fmla="*/ 71 h 442"/>
                <a:gd name="T34" fmla="*/ 320 w 349"/>
                <a:gd name="T35" fmla="*/ 76 h 442"/>
                <a:gd name="T36" fmla="*/ 320 w 349"/>
                <a:gd name="T37" fmla="*/ 400 h 442"/>
                <a:gd name="T38" fmla="*/ 343 w 349"/>
                <a:gd name="T39" fmla="*/ 400 h 442"/>
                <a:gd name="T40" fmla="*/ 348 w 349"/>
                <a:gd name="T41" fmla="*/ 406 h 442"/>
                <a:gd name="T42" fmla="*/ 348 w 349"/>
                <a:gd name="T43" fmla="*/ 435 h 442"/>
                <a:gd name="T44" fmla="*/ 343 w 349"/>
                <a:gd name="T45" fmla="*/ 441 h 442"/>
                <a:gd name="T46" fmla="*/ 225 w 349"/>
                <a:gd name="T47" fmla="*/ 441 h 442"/>
                <a:gd name="T48" fmla="*/ 220 w 349"/>
                <a:gd name="T49" fmla="*/ 435 h 442"/>
                <a:gd name="T50" fmla="*/ 220 w 349"/>
                <a:gd name="T51" fmla="*/ 406 h 442"/>
                <a:gd name="T52" fmla="*/ 225 w 349"/>
                <a:gd name="T53" fmla="*/ 400 h 442"/>
                <a:gd name="T54" fmla="*/ 251 w 349"/>
                <a:gd name="T55" fmla="*/ 400 h 442"/>
                <a:gd name="T56" fmla="*/ 251 w 349"/>
                <a:gd name="T57" fmla="*/ 111 h 442"/>
                <a:gd name="T58" fmla="*/ 225 w 349"/>
                <a:gd name="T59" fmla="*/ 111 h 442"/>
                <a:gd name="T60" fmla="*/ 220 w 349"/>
                <a:gd name="T61" fmla="*/ 106 h 442"/>
                <a:gd name="T62" fmla="*/ 220 w 349"/>
                <a:gd name="T63" fmla="*/ 76 h 442"/>
                <a:gd name="T64" fmla="*/ 128 w 349"/>
                <a:gd name="T65" fmla="*/ 76 h 442"/>
                <a:gd name="T66" fmla="*/ 128 w 349"/>
                <a:gd name="T67" fmla="*/ 106 h 442"/>
                <a:gd name="T68" fmla="*/ 124 w 349"/>
                <a:gd name="T69" fmla="*/ 111 h 442"/>
                <a:gd name="T70" fmla="*/ 96 w 349"/>
                <a:gd name="T71" fmla="*/ 111 h 442"/>
                <a:gd name="T72" fmla="*/ 96 w 349"/>
                <a:gd name="T73" fmla="*/ 400 h 442"/>
                <a:gd name="T74" fmla="*/ 124 w 349"/>
                <a:gd name="T75" fmla="*/ 400 h 442"/>
                <a:gd name="T76" fmla="*/ 128 w 349"/>
                <a:gd name="T77" fmla="*/ 406 h 442"/>
                <a:gd name="T78" fmla="*/ 128 w 349"/>
                <a:gd name="T79" fmla="*/ 435 h 442"/>
                <a:gd name="T80" fmla="*/ 124 w 349"/>
                <a:gd name="T81" fmla="*/ 441 h 442"/>
                <a:gd name="T82" fmla="*/ 4 w 349"/>
                <a:gd name="T83" fmla="*/ 441 h 442"/>
                <a:gd name="T84" fmla="*/ 0 w 349"/>
                <a:gd name="T85" fmla="*/ 435 h 442"/>
                <a:gd name="T86" fmla="*/ 0 w 349"/>
                <a:gd name="T87" fmla="*/ 406 h 442"/>
                <a:gd name="T88" fmla="*/ 4 w 349"/>
                <a:gd name="T89" fmla="*/ 400 h 442"/>
                <a:gd name="T90" fmla="*/ 33 w 349"/>
                <a:gd name="T91" fmla="*/ 400 h 442"/>
                <a:gd name="T92" fmla="*/ 33 w 349"/>
                <a:gd name="T93" fmla="*/ 37 h 442"/>
                <a:gd name="T94" fmla="*/ 4 w 349"/>
                <a:gd name="T95" fmla="*/ 37 h 442"/>
                <a:gd name="T96" fmla="*/ 0 w 349"/>
                <a:gd name="T97" fmla="*/ 32 h 442"/>
                <a:gd name="T98" fmla="*/ 0 w 349"/>
                <a:gd name="T99" fmla="*/ 4 h 442"/>
                <a:gd name="T100" fmla="*/ 4 w 349"/>
                <a:gd name="T101" fmla="*/ 0 h 4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49"/>
                <a:gd name="T154" fmla="*/ 0 h 442"/>
                <a:gd name="T155" fmla="*/ 349 w 349"/>
                <a:gd name="T156" fmla="*/ 442 h 4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49" h="442">
                  <a:moveTo>
                    <a:pt x="4" y="0"/>
                  </a:moveTo>
                  <a:lnTo>
                    <a:pt x="91" y="0"/>
                  </a:lnTo>
                  <a:lnTo>
                    <a:pt x="96" y="4"/>
                  </a:lnTo>
                  <a:lnTo>
                    <a:pt x="96" y="71"/>
                  </a:lnTo>
                  <a:lnTo>
                    <a:pt x="124" y="71"/>
                  </a:lnTo>
                  <a:lnTo>
                    <a:pt x="124" y="37"/>
                  </a:lnTo>
                  <a:lnTo>
                    <a:pt x="128" y="32"/>
                  </a:lnTo>
                  <a:lnTo>
                    <a:pt x="156" y="32"/>
                  </a:lnTo>
                  <a:lnTo>
                    <a:pt x="156" y="4"/>
                  </a:lnTo>
                  <a:lnTo>
                    <a:pt x="159" y="0"/>
                  </a:lnTo>
                  <a:lnTo>
                    <a:pt x="251" y="0"/>
                  </a:lnTo>
                  <a:lnTo>
                    <a:pt x="256" y="4"/>
                  </a:lnTo>
                  <a:lnTo>
                    <a:pt x="256" y="32"/>
                  </a:lnTo>
                  <a:lnTo>
                    <a:pt x="285" y="32"/>
                  </a:lnTo>
                  <a:lnTo>
                    <a:pt x="289" y="37"/>
                  </a:lnTo>
                  <a:lnTo>
                    <a:pt x="289" y="71"/>
                  </a:lnTo>
                  <a:lnTo>
                    <a:pt x="317" y="71"/>
                  </a:lnTo>
                  <a:lnTo>
                    <a:pt x="320" y="76"/>
                  </a:lnTo>
                  <a:lnTo>
                    <a:pt x="320" y="400"/>
                  </a:lnTo>
                  <a:lnTo>
                    <a:pt x="343" y="400"/>
                  </a:lnTo>
                  <a:lnTo>
                    <a:pt x="348" y="406"/>
                  </a:lnTo>
                  <a:lnTo>
                    <a:pt x="348" y="435"/>
                  </a:lnTo>
                  <a:lnTo>
                    <a:pt x="343" y="441"/>
                  </a:lnTo>
                  <a:lnTo>
                    <a:pt x="225" y="441"/>
                  </a:lnTo>
                  <a:lnTo>
                    <a:pt x="220" y="435"/>
                  </a:lnTo>
                  <a:lnTo>
                    <a:pt x="220" y="406"/>
                  </a:lnTo>
                  <a:lnTo>
                    <a:pt x="225" y="400"/>
                  </a:lnTo>
                  <a:lnTo>
                    <a:pt x="251" y="400"/>
                  </a:lnTo>
                  <a:lnTo>
                    <a:pt x="251" y="111"/>
                  </a:lnTo>
                  <a:lnTo>
                    <a:pt x="225" y="111"/>
                  </a:lnTo>
                  <a:lnTo>
                    <a:pt x="220" y="106"/>
                  </a:lnTo>
                  <a:lnTo>
                    <a:pt x="220" y="76"/>
                  </a:lnTo>
                  <a:lnTo>
                    <a:pt x="128" y="76"/>
                  </a:lnTo>
                  <a:lnTo>
                    <a:pt x="128" y="106"/>
                  </a:lnTo>
                  <a:lnTo>
                    <a:pt x="124" y="111"/>
                  </a:lnTo>
                  <a:lnTo>
                    <a:pt x="96" y="111"/>
                  </a:lnTo>
                  <a:lnTo>
                    <a:pt x="96" y="400"/>
                  </a:lnTo>
                  <a:lnTo>
                    <a:pt x="124" y="400"/>
                  </a:lnTo>
                  <a:lnTo>
                    <a:pt x="128" y="406"/>
                  </a:lnTo>
                  <a:lnTo>
                    <a:pt x="128" y="435"/>
                  </a:lnTo>
                  <a:lnTo>
                    <a:pt x="124" y="441"/>
                  </a:lnTo>
                  <a:lnTo>
                    <a:pt x="4" y="441"/>
                  </a:lnTo>
                  <a:lnTo>
                    <a:pt x="0" y="435"/>
                  </a:lnTo>
                  <a:lnTo>
                    <a:pt x="0" y="406"/>
                  </a:lnTo>
                  <a:lnTo>
                    <a:pt x="4" y="400"/>
                  </a:lnTo>
                  <a:lnTo>
                    <a:pt x="33" y="400"/>
                  </a:lnTo>
                  <a:lnTo>
                    <a:pt x="33" y="37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6" name="Freeform 74"/>
            <p:cNvSpPr>
              <a:spLocks noChangeArrowheads="1"/>
            </p:cNvSpPr>
            <p:nvPr/>
          </p:nvSpPr>
          <p:spPr bwMode="auto">
            <a:xfrm>
              <a:off x="4393" y="1536"/>
              <a:ext cx="19" cy="42"/>
            </a:xfrm>
            <a:custGeom>
              <a:avLst/>
              <a:gdLst>
                <a:gd name="T0" fmla="*/ 3 w 89"/>
                <a:gd name="T1" fmla="*/ 0 h 191"/>
                <a:gd name="T2" fmla="*/ 55 w 89"/>
                <a:gd name="T3" fmla="*/ 0 h 191"/>
                <a:gd name="T4" fmla="*/ 60 w 89"/>
                <a:gd name="T5" fmla="*/ 5 h 191"/>
                <a:gd name="T6" fmla="*/ 60 w 89"/>
                <a:gd name="T7" fmla="*/ 38 h 191"/>
                <a:gd name="T8" fmla="*/ 84 w 89"/>
                <a:gd name="T9" fmla="*/ 38 h 191"/>
                <a:gd name="T10" fmla="*/ 88 w 89"/>
                <a:gd name="T11" fmla="*/ 43 h 191"/>
                <a:gd name="T12" fmla="*/ 88 w 89"/>
                <a:gd name="T13" fmla="*/ 150 h 191"/>
                <a:gd name="T14" fmla="*/ 84 w 89"/>
                <a:gd name="T15" fmla="*/ 155 h 191"/>
                <a:gd name="T16" fmla="*/ 60 w 89"/>
                <a:gd name="T17" fmla="*/ 155 h 191"/>
                <a:gd name="T18" fmla="*/ 60 w 89"/>
                <a:gd name="T19" fmla="*/ 185 h 191"/>
                <a:gd name="T20" fmla="*/ 55 w 89"/>
                <a:gd name="T21" fmla="*/ 190 h 191"/>
                <a:gd name="T22" fmla="*/ 3 w 89"/>
                <a:gd name="T23" fmla="*/ 190 h 191"/>
                <a:gd name="T24" fmla="*/ 0 w 89"/>
                <a:gd name="T25" fmla="*/ 185 h 191"/>
                <a:gd name="T26" fmla="*/ 0 w 89"/>
                <a:gd name="T27" fmla="*/ 155 h 191"/>
                <a:gd name="T28" fmla="*/ 3 w 89"/>
                <a:gd name="T29" fmla="*/ 150 h 191"/>
                <a:gd name="T30" fmla="*/ 25 w 89"/>
                <a:gd name="T31" fmla="*/ 150 h 191"/>
                <a:gd name="T32" fmla="*/ 25 w 89"/>
                <a:gd name="T33" fmla="*/ 117 h 191"/>
                <a:gd name="T34" fmla="*/ 30 w 89"/>
                <a:gd name="T35" fmla="*/ 112 h 191"/>
                <a:gd name="T36" fmla="*/ 55 w 89"/>
                <a:gd name="T37" fmla="*/ 112 h 191"/>
                <a:gd name="T38" fmla="*/ 55 w 89"/>
                <a:gd name="T39" fmla="*/ 78 h 191"/>
                <a:gd name="T40" fmla="*/ 3 w 89"/>
                <a:gd name="T41" fmla="*/ 78 h 191"/>
                <a:gd name="T42" fmla="*/ 0 w 89"/>
                <a:gd name="T43" fmla="*/ 73 h 191"/>
                <a:gd name="T44" fmla="*/ 0 w 89"/>
                <a:gd name="T45" fmla="*/ 5 h 191"/>
                <a:gd name="T46" fmla="*/ 3 w 89"/>
                <a:gd name="T47" fmla="*/ 0 h 1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9"/>
                <a:gd name="T73" fmla="*/ 0 h 191"/>
                <a:gd name="T74" fmla="*/ 89 w 89"/>
                <a:gd name="T75" fmla="*/ 191 h 1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9" h="191">
                  <a:moveTo>
                    <a:pt x="3" y="0"/>
                  </a:moveTo>
                  <a:lnTo>
                    <a:pt x="55" y="0"/>
                  </a:lnTo>
                  <a:lnTo>
                    <a:pt x="60" y="5"/>
                  </a:lnTo>
                  <a:lnTo>
                    <a:pt x="60" y="38"/>
                  </a:lnTo>
                  <a:lnTo>
                    <a:pt x="84" y="38"/>
                  </a:lnTo>
                  <a:lnTo>
                    <a:pt x="88" y="43"/>
                  </a:lnTo>
                  <a:lnTo>
                    <a:pt x="88" y="150"/>
                  </a:lnTo>
                  <a:lnTo>
                    <a:pt x="84" y="155"/>
                  </a:lnTo>
                  <a:lnTo>
                    <a:pt x="60" y="155"/>
                  </a:lnTo>
                  <a:lnTo>
                    <a:pt x="60" y="185"/>
                  </a:lnTo>
                  <a:lnTo>
                    <a:pt x="55" y="190"/>
                  </a:lnTo>
                  <a:lnTo>
                    <a:pt x="3" y="190"/>
                  </a:lnTo>
                  <a:lnTo>
                    <a:pt x="0" y="185"/>
                  </a:lnTo>
                  <a:lnTo>
                    <a:pt x="0" y="155"/>
                  </a:lnTo>
                  <a:lnTo>
                    <a:pt x="3" y="150"/>
                  </a:lnTo>
                  <a:lnTo>
                    <a:pt x="25" y="150"/>
                  </a:lnTo>
                  <a:lnTo>
                    <a:pt x="25" y="117"/>
                  </a:lnTo>
                  <a:lnTo>
                    <a:pt x="30" y="112"/>
                  </a:lnTo>
                  <a:lnTo>
                    <a:pt x="55" y="112"/>
                  </a:lnTo>
                  <a:lnTo>
                    <a:pt x="55" y="78"/>
                  </a:lnTo>
                  <a:lnTo>
                    <a:pt x="3" y="78"/>
                  </a:lnTo>
                  <a:lnTo>
                    <a:pt x="0" y="73"/>
                  </a:lnTo>
                  <a:lnTo>
                    <a:pt x="0" y="5"/>
                  </a:lnTo>
                  <a:lnTo>
                    <a:pt x="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7" name="Freeform 75"/>
            <p:cNvSpPr>
              <a:spLocks noChangeArrowheads="1"/>
            </p:cNvSpPr>
            <p:nvPr/>
          </p:nvSpPr>
          <p:spPr bwMode="auto">
            <a:xfrm>
              <a:off x="4430" y="1553"/>
              <a:ext cx="49" cy="125"/>
            </a:xfrm>
            <a:custGeom>
              <a:avLst/>
              <a:gdLst>
                <a:gd name="T0" fmla="*/ 99 w 222"/>
                <a:gd name="T1" fmla="*/ 0 h 557"/>
                <a:gd name="T2" fmla="*/ 122 w 222"/>
                <a:gd name="T3" fmla="*/ 0 h 557"/>
                <a:gd name="T4" fmla="*/ 126 w 222"/>
                <a:gd name="T5" fmla="*/ 4 h 557"/>
                <a:gd name="T6" fmla="*/ 126 w 222"/>
                <a:gd name="T7" fmla="*/ 113 h 557"/>
                <a:gd name="T8" fmla="*/ 216 w 222"/>
                <a:gd name="T9" fmla="*/ 113 h 557"/>
                <a:gd name="T10" fmla="*/ 221 w 222"/>
                <a:gd name="T11" fmla="*/ 118 h 557"/>
                <a:gd name="T12" fmla="*/ 221 w 222"/>
                <a:gd name="T13" fmla="*/ 146 h 557"/>
                <a:gd name="T14" fmla="*/ 216 w 222"/>
                <a:gd name="T15" fmla="*/ 151 h 557"/>
                <a:gd name="T16" fmla="*/ 126 w 222"/>
                <a:gd name="T17" fmla="*/ 151 h 557"/>
                <a:gd name="T18" fmla="*/ 126 w 222"/>
                <a:gd name="T19" fmla="*/ 515 h 557"/>
                <a:gd name="T20" fmla="*/ 185 w 222"/>
                <a:gd name="T21" fmla="*/ 515 h 557"/>
                <a:gd name="T22" fmla="*/ 185 w 222"/>
                <a:gd name="T23" fmla="*/ 482 h 557"/>
                <a:gd name="T24" fmla="*/ 189 w 222"/>
                <a:gd name="T25" fmla="*/ 477 h 557"/>
                <a:gd name="T26" fmla="*/ 216 w 222"/>
                <a:gd name="T27" fmla="*/ 477 h 557"/>
                <a:gd name="T28" fmla="*/ 221 w 222"/>
                <a:gd name="T29" fmla="*/ 482 h 557"/>
                <a:gd name="T30" fmla="*/ 221 w 222"/>
                <a:gd name="T31" fmla="*/ 515 h 557"/>
                <a:gd name="T32" fmla="*/ 216 w 222"/>
                <a:gd name="T33" fmla="*/ 521 h 557"/>
                <a:gd name="T34" fmla="*/ 189 w 222"/>
                <a:gd name="T35" fmla="*/ 521 h 557"/>
                <a:gd name="T36" fmla="*/ 189 w 222"/>
                <a:gd name="T37" fmla="*/ 550 h 557"/>
                <a:gd name="T38" fmla="*/ 185 w 222"/>
                <a:gd name="T39" fmla="*/ 556 h 557"/>
                <a:gd name="T40" fmla="*/ 99 w 222"/>
                <a:gd name="T41" fmla="*/ 556 h 557"/>
                <a:gd name="T42" fmla="*/ 94 w 222"/>
                <a:gd name="T43" fmla="*/ 550 h 557"/>
                <a:gd name="T44" fmla="*/ 94 w 222"/>
                <a:gd name="T45" fmla="*/ 521 h 557"/>
                <a:gd name="T46" fmla="*/ 67 w 222"/>
                <a:gd name="T47" fmla="*/ 521 h 557"/>
                <a:gd name="T48" fmla="*/ 63 w 222"/>
                <a:gd name="T49" fmla="*/ 515 h 557"/>
                <a:gd name="T50" fmla="*/ 63 w 222"/>
                <a:gd name="T51" fmla="*/ 151 h 557"/>
                <a:gd name="T52" fmla="*/ 4 w 222"/>
                <a:gd name="T53" fmla="*/ 151 h 557"/>
                <a:gd name="T54" fmla="*/ 0 w 222"/>
                <a:gd name="T55" fmla="*/ 146 h 557"/>
                <a:gd name="T56" fmla="*/ 0 w 222"/>
                <a:gd name="T57" fmla="*/ 118 h 557"/>
                <a:gd name="T58" fmla="*/ 4 w 222"/>
                <a:gd name="T59" fmla="*/ 113 h 557"/>
                <a:gd name="T60" fmla="*/ 31 w 222"/>
                <a:gd name="T61" fmla="*/ 113 h 557"/>
                <a:gd name="T62" fmla="*/ 31 w 222"/>
                <a:gd name="T63" fmla="*/ 82 h 557"/>
                <a:gd name="T64" fmla="*/ 36 w 222"/>
                <a:gd name="T65" fmla="*/ 77 h 557"/>
                <a:gd name="T66" fmla="*/ 63 w 222"/>
                <a:gd name="T67" fmla="*/ 77 h 557"/>
                <a:gd name="T68" fmla="*/ 63 w 222"/>
                <a:gd name="T69" fmla="*/ 43 h 557"/>
                <a:gd name="T70" fmla="*/ 67 w 222"/>
                <a:gd name="T71" fmla="*/ 38 h 557"/>
                <a:gd name="T72" fmla="*/ 94 w 222"/>
                <a:gd name="T73" fmla="*/ 38 h 557"/>
                <a:gd name="T74" fmla="*/ 94 w 222"/>
                <a:gd name="T75" fmla="*/ 4 h 557"/>
                <a:gd name="T76" fmla="*/ 99 w 222"/>
                <a:gd name="T77" fmla="*/ 0 h 55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22"/>
                <a:gd name="T118" fmla="*/ 0 h 557"/>
                <a:gd name="T119" fmla="*/ 222 w 222"/>
                <a:gd name="T120" fmla="*/ 557 h 55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22" h="557">
                  <a:moveTo>
                    <a:pt x="99" y="0"/>
                  </a:moveTo>
                  <a:lnTo>
                    <a:pt x="122" y="0"/>
                  </a:lnTo>
                  <a:lnTo>
                    <a:pt x="126" y="4"/>
                  </a:lnTo>
                  <a:lnTo>
                    <a:pt x="126" y="113"/>
                  </a:lnTo>
                  <a:lnTo>
                    <a:pt x="216" y="113"/>
                  </a:lnTo>
                  <a:lnTo>
                    <a:pt x="221" y="118"/>
                  </a:lnTo>
                  <a:lnTo>
                    <a:pt x="221" y="146"/>
                  </a:lnTo>
                  <a:lnTo>
                    <a:pt x="216" y="151"/>
                  </a:lnTo>
                  <a:lnTo>
                    <a:pt x="126" y="151"/>
                  </a:lnTo>
                  <a:lnTo>
                    <a:pt x="126" y="515"/>
                  </a:lnTo>
                  <a:lnTo>
                    <a:pt x="185" y="515"/>
                  </a:lnTo>
                  <a:lnTo>
                    <a:pt x="185" y="482"/>
                  </a:lnTo>
                  <a:lnTo>
                    <a:pt x="189" y="477"/>
                  </a:lnTo>
                  <a:lnTo>
                    <a:pt x="216" y="477"/>
                  </a:lnTo>
                  <a:lnTo>
                    <a:pt x="221" y="482"/>
                  </a:lnTo>
                  <a:lnTo>
                    <a:pt x="221" y="515"/>
                  </a:lnTo>
                  <a:lnTo>
                    <a:pt x="216" y="521"/>
                  </a:lnTo>
                  <a:lnTo>
                    <a:pt x="189" y="521"/>
                  </a:lnTo>
                  <a:lnTo>
                    <a:pt x="189" y="550"/>
                  </a:lnTo>
                  <a:lnTo>
                    <a:pt x="185" y="556"/>
                  </a:lnTo>
                  <a:lnTo>
                    <a:pt x="99" y="556"/>
                  </a:lnTo>
                  <a:lnTo>
                    <a:pt x="94" y="550"/>
                  </a:lnTo>
                  <a:lnTo>
                    <a:pt x="94" y="521"/>
                  </a:lnTo>
                  <a:lnTo>
                    <a:pt x="67" y="521"/>
                  </a:lnTo>
                  <a:lnTo>
                    <a:pt x="63" y="515"/>
                  </a:lnTo>
                  <a:lnTo>
                    <a:pt x="63" y="151"/>
                  </a:lnTo>
                  <a:lnTo>
                    <a:pt x="4" y="151"/>
                  </a:lnTo>
                  <a:lnTo>
                    <a:pt x="0" y="146"/>
                  </a:lnTo>
                  <a:lnTo>
                    <a:pt x="0" y="118"/>
                  </a:lnTo>
                  <a:lnTo>
                    <a:pt x="4" y="113"/>
                  </a:lnTo>
                  <a:lnTo>
                    <a:pt x="31" y="113"/>
                  </a:lnTo>
                  <a:lnTo>
                    <a:pt x="31" y="82"/>
                  </a:lnTo>
                  <a:lnTo>
                    <a:pt x="36" y="77"/>
                  </a:lnTo>
                  <a:lnTo>
                    <a:pt x="63" y="77"/>
                  </a:lnTo>
                  <a:lnTo>
                    <a:pt x="63" y="43"/>
                  </a:lnTo>
                  <a:lnTo>
                    <a:pt x="67" y="38"/>
                  </a:lnTo>
                  <a:lnTo>
                    <a:pt x="94" y="38"/>
                  </a:lnTo>
                  <a:lnTo>
                    <a:pt x="94" y="4"/>
                  </a:lnTo>
                  <a:lnTo>
                    <a:pt x="99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8" name="Freeform 76"/>
            <p:cNvSpPr>
              <a:spLocks noChangeArrowheads="1"/>
            </p:cNvSpPr>
            <p:nvPr/>
          </p:nvSpPr>
          <p:spPr bwMode="auto">
            <a:xfrm>
              <a:off x="4531" y="1579"/>
              <a:ext cx="62" cy="99"/>
            </a:xfrm>
            <a:custGeom>
              <a:avLst/>
              <a:gdLst>
                <a:gd name="T0" fmla="*/ 93 w 279"/>
                <a:gd name="T1" fmla="*/ 0 h 442"/>
                <a:gd name="T2" fmla="*/ 243 w 279"/>
                <a:gd name="T3" fmla="*/ 0 h 442"/>
                <a:gd name="T4" fmla="*/ 248 w 279"/>
                <a:gd name="T5" fmla="*/ 4 h 442"/>
                <a:gd name="T6" fmla="*/ 248 w 279"/>
                <a:gd name="T7" fmla="*/ 32 h 442"/>
                <a:gd name="T8" fmla="*/ 273 w 279"/>
                <a:gd name="T9" fmla="*/ 32 h 442"/>
                <a:gd name="T10" fmla="*/ 278 w 279"/>
                <a:gd name="T11" fmla="*/ 37 h 442"/>
                <a:gd name="T12" fmla="*/ 278 w 279"/>
                <a:gd name="T13" fmla="*/ 106 h 442"/>
                <a:gd name="T14" fmla="*/ 273 w 279"/>
                <a:gd name="T15" fmla="*/ 111 h 442"/>
                <a:gd name="T16" fmla="*/ 217 w 279"/>
                <a:gd name="T17" fmla="*/ 111 h 442"/>
                <a:gd name="T18" fmla="*/ 212 w 279"/>
                <a:gd name="T19" fmla="*/ 106 h 442"/>
                <a:gd name="T20" fmla="*/ 212 w 279"/>
                <a:gd name="T21" fmla="*/ 76 h 442"/>
                <a:gd name="T22" fmla="*/ 186 w 279"/>
                <a:gd name="T23" fmla="*/ 76 h 442"/>
                <a:gd name="T24" fmla="*/ 181 w 279"/>
                <a:gd name="T25" fmla="*/ 71 h 442"/>
                <a:gd name="T26" fmla="*/ 181 w 279"/>
                <a:gd name="T27" fmla="*/ 37 h 442"/>
                <a:gd name="T28" fmla="*/ 93 w 279"/>
                <a:gd name="T29" fmla="*/ 37 h 442"/>
                <a:gd name="T30" fmla="*/ 93 w 279"/>
                <a:gd name="T31" fmla="*/ 71 h 442"/>
                <a:gd name="T32" fmla="*/ 88 w 279"/>
                <a:gd name="T33" fmla="*/ 76 h 442"/>
                <a:gd name="T34" fmla="*/ 66 w 279"/>
                <a:gd name="T35" fmla="*/ 76 h 442"/>
                <a:gd name="T36" fmla="*/ 66 w 279"/>
                <a:gd name="T37" fmla="*/ 293 h 442"/>
                <a:gd name="T38" fmla="*/ 88 w 279"/>
                <a:gd name="T39" fmla="*/ 293 h 442"/>
                <a:gd name="T40" fmla="*/ 93 w 279"/>
                <a:gd name="T41" fmla="*/ 299 h 442"/>
                <a:gd name="T42" fmla="*/ 93 w 279"/>
                <a:gd name="T43" fmla="*/ 326 h 442"/>
                <a:gd name="T44" fmla="*/ 119 w 279"/>
                <a:gd name="T45" fmla="*/ 326 h 442"/>
                <a:gd name="T46" fmla="*/ 124 w 279"/>
                <a:gd name="T47" fmla="*/ 331 h 442"/>
                <a:gd name="T48" fmla="*/ 124 w 279"/>
                <a:gd name="T49" fmla="*/ 362 h 442"/>
                <a:gd name="T50" fmla="*/ 243 w 279"/>
                <a:gd name="T51" fmla="*/ 362 h 442"/>
                <a:gd name="T52" fmla="*/ 243 w 279"/>
                <a:gd name="T53" fmla="*/ 331 h 442"/>
                <a:gd name="T54" fmla="*/ 248 w 279"/>
                <a:gd name="T55" fmla="*/ 326 h 442"/>
                <a:gd name="T56" fmla="*/ 273 w 279"/>
                <a:gd name="T57" fmla="*/ 326 h 442"/>
                <a:gd name="T58" fmla="*/ 278 w 279"/>
                <a:gd name="T59" fmla="*/ 331 h 442"/>
                <a:gd name="T60" fmla="*/ 278 w 279"/>
                <a:gd name="T61" fmla="*/ 362 h 442"/>
                <a:gd name="T62" fmla="*/ 273 w 279"/>
                <a:gd name="T63" fmla="*/ 367 h 442"/>
                <a:gd name="T64" fmla="*/ 248 w 279"/>
                <a:gd name="T65" fmla="*/ 367 h 442"/>
                <a:gd name="T66" fmla="*/ 248 w 279"/>
                <a:gd name="T67" fmla="*/ 400 h 442"/>
                <a:gd name="T68" fmla="*/ 243 w 279"/>
                <a:gd name="T69" fmla="*/ 406 h 442"/>
                <a:gd name="T70" fmla="*/ 217 w 279"/>
                <a:gd name="T71" fmla="*/ 406 h 442"/>
                <a:gd name="T72" fmla="*/ 217 w 279"/>
                <a:gd name="T73" fmla="*/ 435 h 442"/>
                <a:gd name="T74" fmla="*/ 212 w 279"/>
                <a:gd name="T75" fmla="*/ 441 h 442"/>
                <a:gd name="T76" fmla="*/ 93 w 279"/>
                <a:gd name="T77" fmla="*/ 441 h 442"/>
                <a:gd name="T78" fmla="*/ 88 w 279"/>
                <a:gd name="T79" fmla="*/ 435 h 442"/>
                <a:gd name="T80" fmla="*/ 88 w 279"/>
                <a:gd name="T81" fmla="*/ 406 h 442"/>
                <a:gd name="T82" fmla="*/ 35 w 279"/>
                <a:gd name="T83" fmla="*/ 406 h 442"/>
                <a:gd name="T84" fmla="*/ 31 w 279"/>
                <a:gd name="T85" fmla="*/ 400 h 442"/>
                <a:gd name="T86" fmla="*/ 31 w 279"/>
                <a:gd name="T87" fmla="*/ 331 h 442"/>
                <a:gd name="T88" fmla="*/ 4 w 279"/>
                <a:gd name="T89" fmla="*/ 331 h 442"/>
                <a:gd name="T90" fmla="*/ 0 w 279"/>
                <a:gd name="T91" fmla="*/ 326 h 442"/>
                <a:gd name="T92" fmla="*/ 0 w 279"/>
                <a:gd name="T93" fmla="*/ 111 h 442"/>
                <a:gd name="T94" fmla="*/ 4 w 279"/>
                <a:gd name="T95" fmla="*/ 106 h 442"/>
                <a:gd name="T96" fmla="*/ 31 w 279"/>
                <a:gd name="T97" fmla="*/ 106 h 442"/>
                <a:gd name="T98" fmla="*/ 31 w 279"/>
                <a:gd name="T99" fmla="*/ 37 h 442"/>
                <a:gd name="T100" fmla="*/ 35 w 279"/>
                <a:gd name="T101" fmla="*/ 32 h 442"/>
                <a:gd name="T102" fmla="*/ 88 w 279"/>
                <a:gd name="T103" fmla="*/ 32 h 442"/>
                <a:gd name="T104" fmla="*/ 88 w 279"/>
                <a:gd name="T105" fmla="*/ 4 h 442"/>
                <a:gd name="T106" fmla="*/ 93 w 279"/>
                <a:gd name="T107" fmla="*/ 0 h 44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9"/>
                <a:gd name="T163" fmla="*/ 0 h 442"/>
                <a:gd name="T164" fmla="*/ 279 w 279"/>
                <a:gd name="T165" fmla="*/ 442 h 44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9" h="442">
                  <a:moveTo>
                    <a:pt x="93" y="0"/>
                  </a:moveTo>
                  <a:lnTo>
                    <a:pt x="243" y="0"/>
                  </a:lnTo>
                  <a:lnTo>
                    <a:pt x="248" y="4"/>
                  </a:lnTo>
                  <a:lnTo>
                    <a:pt x="248" y="32"/>
                  </a:lnTo>
                  <a:lnTo>
                    <a:pt x="273" y="32"/>
                  </a:lnTo>
                  <a:lnTo>
                    <a:pt x="278" y="37"/>
                  </a:lnTo>
                  <a:lnTo>
                    <a:pt x="278" y="106"/>
                  </a:lnTo>
                  <a:lnTo>
                    <a:pt x="273" y="111"/>
                  </a:lnTo>
                  <a:lnTo>
                    <a:pt x="217" y="111"/>
                  </a:lnTo>
                  <a:lnTo>
                    <a:pt x="212" y="106"/>
                  </a:lnTo>
                  <a:lnTo>
                    <a:pt x="212" y="76"/>
                  </a:lnTo>
                  <a:lnTo>
                    <a:pt x="186" y="76"/>
                  </a:lnTo>
                  <a:lnTo>
                    <a:pt x="181" y="71"/>
                  </a:lnTo>
                  <a:lnTo>
                    <a:pt x="181" y="37"/>
                  </a:lnTo>
                  <a:lnTo>
                    <a:pt x="93" y="37"/>
                  </a:lnTo>
                  <a:lnTo>
                    <a:pt x="93" y="71"/>
                  </a:lnTo>
                  <a:lnTo>
                    <a:pt x="88" y="76"/>
                  </a:lnTo>
                  <a:lnTo>
                    <a:pt x="66" y="76"/>
                  </a:lnTo>
                  <a:lnTo>
                    <a:pt x="66" y="293"/>
                  </a:lnTo>
                  <a:lnTo>
                    <a:pt x="88" y="293"/>
                  </a:lnTo>
                  <a:lnTo>
                    <a:pt x="93" y="299"/>
                  </a:lnTo>
                  <a:lnTo>
                    <a:pt x="93" y="326"/>
                  </a:lnTo>
                  <a:lnTo>
                    <a:pt x="119" y="326"/>
                  </a:lnTo>
                  <a:lnTo>
                    <a:pt x="124" y="331"/>
                  </a:lnTo>
                  <a:lnTo>
                    <a:pt x="124" y="362"/>
                  </a:lnTo>
                  <a:lnTo>
                    <a:pt x="243" y="362"/>
                  </a:lnTo>
                  <a:lnTo>
                    <a:pt x="243" y="331"/>
                  </a:lnTo>
                  <a:lnTo>
                    <a:pt x="248" y="326"/>
                  </a:lnTo>
                  <a:lnTo>
                    <a:pt x="273" y="326"/>
                  </a:lnTo>
                  <a:lnTo>
                    <a:pt x="278" y="331"/>
                  </a:lnTo>
                  <a:lnTo>
                    <a:pt x="278" y="362"/>
                  </a:lnTo>
                  <a:lnTo>
                    <a:pt x="273" y="367"/>
                  </a:lnTo>
                  <a:lnTo>
                    <a:pt x="248" y="367"/>
                  </a:lnTo>
                  <a:lnTo>
                    <a:pt x="248" y="400"/>
                  </a:lnTo>
                  <a:lnTo>
                    <a:pt x="243" y="406"/>
                  </a:lnTo>
                  <a:lnTo>
                    <a:pt x="217" y="406"/>
                  </a:lnTo>
                  <a:lnTo>
                    <a:pt x="217" y="435"/>
                  </a:lnTo>
                  <a:lnTo>
                    <a:pt x="212" y="441"/>
                  </a:lnTo>
                  <a:lnTo>
                    <a:pt x="93" y="441"/>
                  </a:lnTo>
                  <a:lnTo>
                    <a:pt x="88" y="435"/>
                  </a:lnTo>
                  <a:lnTo>
                    <a:pt x="88" y="406"/>
                  </a:lnTo>
                  <a:lnTo>
                    <a:pt x="35" y="406"/>
                  </a:lnTo>
                  <a:lnTo>
                    <a:pt x="31" y="400"/>
                  </a:lnTo>
                  <a:lnTo>
                    <a:pt x="31" y="331"/>
                  </a:lnTo>
                  <a:lnTo>
                    <a:pt x="4" y="331"/>
                  </a:lnTo>
                  <a:lnTo>
                    <a:pt x="0" y="326"/>
                  </a:lnTo>
                  <a:lnTo>
                    <a:pt x="0" y="111"/>
                  </a:lnTo>
                  <a:lnTo>
                    <a:pt x="4" y="106"/>
                  </a:lnTo>
                  <a:lnTo>
                    <a:pt x="31" y="106"/>
                  </a:lnTo>
                  <a:lnTo>
                    <a:pt x="31" y="37"/>
                  </a:lnTo>
                  <a:lnTo>
                    <a:pt x="35" y="32"/>
                  </a:lnTo>
                  <a:lnTo>
                    <a:pt x="88" y="32"/>
                  </a:lnTo>
                  <a:lnTo>
                    <a:pt x="88" y="4"/>
                  </a:lnTo>
                  <a:lnTo>
                    <a:pt x="9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9" name="Freeform 77"/>
            <p:cNvSpPr>
              <a:spLocks noChangeArrowheads="1"/>
            </p:cNvSpPr>
            <p:nvPr/>
          </p:nvSpPr>
          <p:spPr bwMode="auto">
            <a:xfrm>
              <a:off x="4608" y="1579"/>
              <a:ext cx="62" cy="99"/>
            </a:xfrm>
            <a:custGeom>
              <a:avLst/>
              <a:gdLst>
                <a:gd name="T0" fmla="*/ 182 w 279"/>
                <a:gd name="T1" fmla="*/ 186 h 442"/>
                <a:gd name="T2" fmla="*/ 155 w 279"/>
                <a:gd name="T3" fmla="*/ 326 h 442"/>
                <a:gd name="T4" fmla="*/ 151 w 279"/>
                <a:gd name="T5" fmla="*/ 362 h 442"/>
                <a:gd name="T6" fmla="*/ 65 w 279"/>
                <a:gd name="T7" fmla="*/ 260 h 442"/>
                <a:gd name="T8" fmla="*/ 93 w 279"/>
                <a:gd name="T9" fmla="*/ 254 h 442"/>
                <a:gd name="T10" fmla="*/ 151 w 279"/>
                <a:gd name="T11" fmla="*/ 224 h 442"/>
                <a:gd name="T12" fmla="*/ 155 w 279"/>
                <a:gd name="T13" fmla="*/ 186 h 442"/>
                <a:gd name="T14" fmla="*/ 213 w 279"/>
                <a:gd name="T15" fmla="*/ 0 h 442"/>
                <a:gd name="T16" fmla="*/ 217 w 279"/>
                <a:gd name="T17" fmla="*/ 32 h 442"/>
                <a:gd name="T18" fmla="*/ 247 w 279"/>
                <a:gd name="T19" fmla="*/ 37 h 442"/>
                <a:gd name="T20" fmla="*/ 274 w 279"/>
                <a:gd name="T21" fmla="*/ 400 h 442"/>
                <a:gd name="T22" fmla="*/ 278 w 279"/>
                <a:gd name="T23" fmla="*/ 435 h 442"/>
                <a:gd name="T24" fmla="*/ 217 w 279"/>
                <a:gd name="T25" fmla="*/ 441 h 442"/>
                <a:gd name="T26" fmla="*/ 213 w 279"/>
                <a:gd name="T27" fmla="*/ 406 h 442"/>
                <a:gd name="T28" fmla="*/ 182 w 279"/>
                <a:gd name="T29" fmla="*/ 400 h 442"/>
                <a:gd name="T30" fmla="*/ 155 w 279"/>
                <a:gd name="T31" fmla="*/ 367 h 442"/>
                <a:gd name="T32" fmla="*/ 151 w 279"/>
                <a:gd name="T33" fmla="*/ 406 h 442"/>
                <a:gd name="T34" fmla="*/ 123 w 279"/>
                <a:gd name="T35" fmla="*/ 435 h 442"/>
                <a:gd name="T36" fmla="*/ 34 w 279"/>
                <a:gd name="T37" fmla="*/ 441 h 442"/>
                <a:gd name="T38" fmla="*/ 30 w 279"/>
                <a:gd name="T39" fmla="*/ 406 h 442"/>
                <a:gd name="T40" fmla="*/ 0 w 279"/>
                <a:gd name="T41" fmla="*/ 400 h 442"/>
                <a:gd name="T42" fmla="*/ 4 w 279"/>
                <a:gd name="T43" fmla="*/ 254 h 442"/>
                <a:gd name="T44" fmla="*/ 30 w 279"/>
                <a:gd name="T45" fmla="*/ 224 h 442"/>
                <a:gd name="T46" fmla="*/ 61 w 279"/>
                <a:gd name="T47" fmla="*/ 218 h 442"/>
                <a:gd name="T48" fmla="*/ 65 w 279"/>
                <a:gd name="T49" fmla="*/ 181 h 442"/>
                <a:gd name="T50" fmla="*/ 119 w 279"/>
                <a:gd name="T51" fmla="*/ 150 h 442"/>
                <a:gd name="T52" fmla="*/ 182 w 279"/>
                <a:gd name="T53" fmla="*/ 145 h 442"/>
                <a:gd name="T54" fmla="*/ 155 w 279"/>
                <a:gd name="T55" fmla="*/ 76 h 442"/>
                <a:gd name="T56" fmla="*/ 151 w 279"/>
                <a:gd name="T57" fmla="*/ 37 h 442"/>
                <a:gd name="T58" fmla="*/ 93 w 279"/>
                <a:gd name="T59" fmla="*/ 106 h 442"/>
                <a:gd name="T60" fmla="*/ 34 w 279"/>
                <a:gd name="T61" fmla="*/ 111 h 442"/>
                <a:gd name="T62" fmla="*/ 30 w 279"/>
                <a:gd name="T63" fmla="*/ 37 h 442"/>
                <a:gd name="T64" fmla="*/ 61 w 279"/>
                <a:gd name="T65" fmla="*/ 32 h 442"/>
                <a:gd name="T66" fmla="*/ 65 w 279"/>
                <a:gd name="T67" fmla="*/ 0 h 4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9"/>
                <a:gd name="T103" fmla="*/ 0 h 442"/>
                <a:gd name="T104" fmla="*/ 279 w 279"/>
                <a:gd name="T105" fmla="*/ 442 h 4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9" h="442">
                  <a:moveTo>
                    <a:pt x="155" y="186"/>
                  </a:moveTo>
                  <a:lnTo>
                    <a:pt x="182" y="186"/>
                  </a:lnTo>
                  <a:lnTo>
                    <a:pt x="182" y="326"/>
                  </a:lnTo>
                  <a:lnTo>
                    <a:pt x="155" y="326"/>
                  </a:lnTo>
                  <a:lnTo>
                    <a:pt x="151" y="331"/>
                  </a:lnTo>
                  <a:lnTo>
                    <a:pt x="151" y="362"/>
                  </a:lnTo>
                  <a:lnTo>
                    <a:pt x="65" y="362"/>
                  </a:lnTo>
                  <a:lnTo>
                    <a:pt x="65" y="260"/>
                  </a:lnTo>
                  <a:lnTo>
                    <a:pt x="88" y="260"/>
                  </a:lnTo>
                  <a:lnTo>
                    <a:pt x="93" y="254"/>
                  </a:lnTo>
                  <a:lnTo>
                    <a:pt x="93" y="224"/>
                  </a:lnTo>
                  <a:lnTo>
                    <a:pt x="151" y="224"/>
                  </a:lnTo>
                  <a:lnTo>
                    <a:pt x="155" y="218"/>
                  </a:lnTo>
                  <a:lnTo>
                    <a:pt x="155" y="186"/>
                  </a:lnTo>
                  <a:close/>
                  <a:moveTo>
                    <a:pt x="65" y="0"/>
                  </a:moveTo>
                  <a:lnTo>
                    <a:pt x="213" y="0"/>
                  </a:lnTo>
                  <a:lnTo>
                    <a:pt x="217" y="4"/>
                  </a:lnTo>
                  <a:lnTo>
                    <a:pt x="217" y="32"/>
                  </a:lnTo>
                  <a:lnTo>
                    <a:pt x="244" y="32"/>
                  </a:lnTo>
                  <a:lnTo>
                    <a:pt x="247" y="37"/>
                  </a:lnTo>
                  <a:lnTo>
                    <a:pt x="247" y="400"/>
                  </a:lnTo>
                  <a:lnTo>
                    <a:pt x="274" y="400"/>
                  </a:lnTo>
                  <a:lnTo>
                    <a:pt x="278" y="406"/>
                  </a:lnTo>
                  <a:lnTo>
                    <a:pt x="278" y="435"/>
                  </a:lnTo>
                  <a:lnTo>
                    <a:pt x="274" y="441"/>
                  </a:lnTo>
                  <a:lnTo>
                    <a:pt x="217" y="441"/>
                  </a:lnTo>
                  <a:lnTo>
                    <a:pt x="213" y="435"/>
                  </a:lnTo>
                  <a:lnTo>
                    <a:pt x="213" y="406"/>
                  </a:lnTo>
                  <a:lnTo>
                    <a:pt x="186" y="406"/>
                  </a:lnTo>
                  <a:lnTo>
                    <a:pt x="182" y="400"/>
                  </a:lnTo>
                  <a:lnTo>
                    <a:pt x="182" y="367"/>
                  </a:lnTo>
                  <a:lnTo>
                    <a:pt x="155" y="367"/>
                  </a:lnTo>
                  <a:lnTo>
                    <a:pt x="155" y="400"/>
                  </a:lnTo>
                  <a:lnTo>
                    <a:pt x="151" y="406"/>
                  </a:lnTo>
                  <a:lnTo>
                    <a:pt x="123" y="406"/>
                  </a:lnTo>
                  <a:lnTo>
                    <a:pt x="123" y="435"/>
                  </a:lnTo>
                  <a:lnTo>
                    <a:pt x="119" y="441"/>
                  </a:lnTo>
                  <a:lnTo>
                    <a:pt x="34" y="441"/>
                  </a:lnTo>
                  <a:lnTo>
                    <a:pt x="30" y="435"/>
                  </a:lnTo>
                  <a:lnTo>
                    <a:pt x="30" y="406"/>
                  </a:lnTo>
                  <a:lnTo>
                    <a:pt x="4" y="406"/>
                  </a:lnTo>
                  <a:lnTo>
                    <a:pt x="0" y="400"/>
                  </a:lnTo>
                  <a:lnTo>
                    <a:pt x="0" y="260"/>
                  </a:lnTo>
                  <a:lnTo>
                    <a:pt x="4" y="254"/>
                  </a:lnTo>
                  <a:lnTo>
                    <a:pt x="30" y="254"/>
                  </a:lnTo>
                  <a:lnTo>
                    <a:pt x="30" y="224"/>
                  </a:lnTo>
                  <a:lnTo>
                    <a:pt x="34" y="218"/>
                  </a:lnTo>
                  <a:lnTo>
                    <a:pt x="61" y="218"/>
                  </a:lnTo>
                  <a:lnTo>
                    <a:pt x="61" y="186"/>
                  </a:lnTo>
                  <a:lnTo>
                    <a:pt x="65" y="181"/>
                  </a:lnTo>
                  <a:lnTo>
                    <a:pt x="119" y="181"/>
                  </a:lnTo>
                  <a:lnTo>
                    <a:pt x="119" y="150"/>
                  </a:lnTo>
                  <a:lnTo>
                    <a:pt x="123" y="145"/>
                  </a:lnTo>
                  <a:lnTo>
                    <a:pt x="182" y="145"/>
                  </a:lnTo>
                  <a:lnTo>
                    <a:pt x="182" y="76"/>
                  </a:lnTo>
                  <a:lnTo>
                    <a:pt x="155" y="76"/>
                  </a:lnTo>
                  <a:lnTo>
                    <a:pt x="151" y="71"/>
                  </a:lnTo>
                  <a:lnTo>
                    <a:pt x="151" y="37"/>
                  </a:lnTo>
                  <a:lnTo>
                    <a:pt x="93" y="37"/>
                  </a:lnTo>
                  <a:lnTo>
                    <a:pt x="93" y="106"/>
                  </a:lnTo>
                  <a:lnTo>
                    <a:pt x="88" y="111"/>
                  </a:lnTo>
                  <a:lnTo>
                    <a:pt x="34" y="111"/>
                  </a:lnTo>
                  <a:lnTo>
                    <a:pt x="30" y="106"/>
                  </a:lnTo>
                  <a:lnTo>
                    <a:pt x="30" y="37"/>
                  </a:lnTo>
                  <a:lnTo>
                    <a:pt x="34" y="32"/>
                  </a:lnTo>
                  <a:lnTo>
                    <a:pt x="61" y="32"/>
                  </a:lnTo>
                  <a:lnTo>
                    <a:pt x="61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0" name="Freeform 78"/>
            <p:cNvSpPr>
              <a:spLocks noChangeArrowheads="1"/>
            </p:cNvSpPr>
            <p:nvPr/>
          </p:nvSpPr>
          <p:spPr bwMode="auto">
            <a:xfrm>
              <a:off x="4686" y="1579"/>
              <a:ext cx="47" cy="99"/>
            </a:xfrm>
            <a:custGeom>
              <a:avLst/>
              <a:gdLst>
                <a:gd name="T0" fmla="*/ 4 w 213"/>
                <a:gd name="T1" fmla="*/ 0 h 442"/>
                <a:gd name="T2" fmla="*/ 87 w 213"/>
                <a:gd name="T3" fmla="*/ 0 h 442"/>
                <a:gd name="T4" fmla="*/ 91 w 213"/>
                <a:gd name="T5" fmla="*/ 4 h 442"/>
                <a:gd name="T6" fmla="*/ 91 w 213"/>
                <a:gd name="T7" fmla="*/ 71 h 442"/>
                <a:gd name="T8" fmla="*/ 117 w 213"/>
                <a:gd name="T9" fmla="*/ 71 h 442"/>
                <a:gd name="T10" fmla="*/ 117 w 213"/>
                <a:gd name="T11" fmla="*/ 37 h 442"/>
                <a:gd name="T12" fmla="*/ 121 w 213"/>
                <a:gd name="T13" fmla="*/ 32 h 442"/>
                <a:gd name="T14" fmla="*/ 146 w 213"/>
                <a:gd name="T15" fmla="*/ 32 h 442"/>
                <a:gd name="T16" fmla="*/ 146 w 213"/>
                <a:gd name="T17" fmla="*/ 4 h 442"/>
                <a:gd name="T18" fmla="*/ 150 w 213"/>
                <a:gd name="T19" fmla="*/ 0 h 442"/>
                <a:gd name="T20" fmla="*/ 208 w 213"/>
                <a:gd name="T21" fmla="*/ 0 h 442"/>
                <a:gd name="T22" fmla="*/ 212 w 213"/>
                <a:gd name="T23" fmla="*/ 4 h 442"/>
                <a:gd name="T24" fmla="*/ 212 w 213"/>
                <a:gd name="T25" fmla="*/ 106 h 442"/>
                <a:gd name="T26" fmla="*/ 208 w 213"/>
                <a:gd name="T27" fmla="*/ 111 h 442"/>
                <a:gd name="T28" fmla="*/ 150 w 213"/>
                <a:gd name="T29" fmla="*/ 111 h 442"/>
                <a:gd name="T30" fmla="*/ 146 w 213"/>
                <a:gd name="T31" fmla="*/ 106 h 442"/>
                <a:gd name="T32" fmla="*/ 146 w 213"/>
                <a:gd name="T33" fmla="*/ 76 h 442"/>
                <a:gd name="T34" fmla="*/ 121 w 213"/>
                <a:gd name="T35" fmla="*/ 76 h 442"/>
                <a:gd name="T36" fmla="*/ 121 w 213"/>
                <a:gd name="T37" fmla="*/ 106 h 442"/>
                <a:gd name="T38" fmla="*/ 117 w 213"/>
                <a:gd name="T39" fmla="*/ 111 h 442"/>
                <a:gd name="T40" fmla="*/ 91 w 213"/>
                <a:gd name="T41" fmla="*/ 111 h 442"/>
                <a:gd name="T42" fmla="*/ 91 w 213"/>
                <a:gd name="T43" fmla="*/ 400 h 442"/>
                <a:gd name="T44" fmla="*/ 117 w 213"/>
                <a:gd name="T45" fmla="*/ 400 h 442"/>
                <a:gd name="T46" fmla="*/ 121 w 213"/>
                <a:gd name="T47" fmla="*/ 406 h 442"/>
                <a:gd name="T48" fmla="*/ 121 w 213"/>
                <a:gd name="T49" fmla="*/ 435 h 442"/>
                <a:gd name="T50" fmla="*/ 117 w 213"/>
                <a:gd name="T51" fmla="*/ 441 h 442"/>
                <a:gd name="T52" fmla="*/ 4 w 213"/>
                <a:gd name="T53" fmla="*/ 441 h 442"/>
                <a:gd name="T54" fmla="*/ 0 w 213"/>
                <a:gd name="T55" fmla="*/ 435 h 442"/>
                <a:gd name="T56" fmla="*/ 0 w 213"/>
                <a:gd name="T57" fmla="*/ 406 h 442"/>
                <a:gd name="T58" fmla="*/ 4 w 213"/>
                <a:gd name="T59" fmla="*/ 400 h 442"/>
                <a:gd name="T60" fmla="*/ 30 w 213"/>
                <a:gd name="T61" fmla="*/ 400 h 442"/>
                <a:gd name="T62" fmla="*/ 30 w 213"/>
                <a:gd name="T63" fmla="*/ 37 h 442"/>
                <a:gd name="T64" fmla="*/ 4 w 213"/>
                <a:gd name="T65" fmla="*/ 37 h 442"/>
                <a:gd name="T66" fmla="*/ 0 w 213"/>
                <a:gd name="T67" fmla="*/ 32 h 442"/>
                <a:gd name="T68" fmla="*/ 0 w 213"/>
                <a:gd name="T69" fmla="*/ 4 h 442"/>
                <a:gd name="T70" fmla="*/ 4 w 213"/>
                <a:gd name="T71" fmla="*/ 0 h 44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3"/>
                <a:gd name="T109" fmla="*/ 0 h 442"/>
                <a:gd name="T110" fmla="*/ 213 w 213"/>
                <a:gd name="T111" fmla="*/ 442 h 44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3" h="442">
                  <a:moveTo>
                    <a:pt x="4" y="0"/>
                  </a:moveTo>
                  <a:lnTo>
                    <a:pt x="87" y="0"/>
                  </a:lnTo>
                  <a:lnTo>
                    <a:pt x="91" y="4"/>
                  </a:lnTo>
                  <a:lnTo>
                    <a:pt x="91" y="71"/>
                  </a:lnTo>
                  <a:lnTo>
                    <a:pt x="117" y="71"/>
                  </a:lnTo>
                  <a:lnTo>
                    <a:pt x="117" y="37"/>
                  </a:lnTo>
                  <a:lnTo>
                    <a:pt x="121" y="32"/>
                  </a:lnTo>
                  <a:lnTo>
                    <a:pt x="146" y="32"/>
                  </a:lnTo>
                  <a:lnTo>
                    <a:pt x="146" y="4"/>
                  </a:lnTo>
                  <a:lnTo>
                    <a:pt x="150" y="0"/>
                  </a:lnTo>
                  <a:lnTo>
                    <a:pt x="208" y="0"/>
                  </a:lnTo>
                  <a:lnTo>
                    <a:pt x="212" y="4"/>
                  </a:lnTo>
                  <a:lnTo>
                    <a:pt x="212" y="106"/>
                  </a:lnTo>
                  <a:lnTo>
                    <a:pt x="208" y="111"/>
                  </a:lnTo>
                  <a:lnTo>
                    <a:pt x="150" y="111"/>
                  </a:lnTo>
                  <a:lnTo>
                    <a:pt x="146" y="106"/>
                  </a:lnTo>
                  <a:lnTo>
                    <a:pt x="146" y="76"/>
                  </a:lnTo>
                  <a:lnTo>
                    <a:pt x="121" y="76"/>
                  </a:lnTo>
                  <a:lnTo>
                    <a:pt x="121" y="106"/>
                  </a:lnTo>
                  <a:lnTo>
                    <a:pt x="117" y="111"/>
                  </a:lnTo>
                  <a:lnTo>
                    <a:pt x="91" y="111"/>
                  </a:lnTo>
                  <a:lnTo>
                    <a:pt x="91" y="400"/>
                  </a:lnTo>
                  <a:lnTo>
                    <a:pt x="117" y="400"/>
                  </a:lnTo>
                  <a:lnTo>
                    <a:pt x="121" y="406"/>
                  </a:lnTo>
                  <a:lnTo>
                    <a:pt x="121" y="435"/>
                  </a:lnTo>
                  <a:lnTo>
                    <a:pt x="117" y="441"/>
                  </a:lnTo>
                  <a:lnTo>
                    <a:pt x="4" y="441"/>
                  </a:lnTo>
                  <a:lnTo>
                    <a:pt x="0" y="435"/>
                  </a:lnTo>
                  <a:lnTo>
                    <a:pt x="0" y="406"/>
                  </a:lnTo>
                  <a:lnTo>
                    <a:pt x="4" y="400"/>
                  </a:lnTo>
                  <a:lnTo>
                    <a:pt x="30" y="400"/>
                  </a:lnTo>
                  <a:lnTo>
                    <a:pt x="30" y="37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" name="Freeform 79"/>
            <p:cNvSpPr>
              <a:spLocks noChangeArrowheads="1"/>
            </p:cNvSpPr>
            <p:nvPr/>
          </p:nvSpPr>
          <p:spPr bwMode="auto">
            <a:xfrm>
              <a:off x="4744" y="1579"/>
              <a:ext cx="62" cy="99"/>
            </a:xfrm>
            <a:custGeom>
              <a:avLst/>
              <a:gdLst>
                <a:gd name="T0" fmla="*/ 93 w 279"/>
                <a:gd name="T1" fmla="*/ 37 h 442"/>
                <a:gd name="T2" fmla="*/ 181 w 279"/>
                <a:gd name="T3" fmla="*/ 37 h 442"/>
                <a:gd name="T4" fmla="*/ 181 w 279"/>
                <a:gd name="T5" fmla="*/ 71 h 442"/>
                <a:gd name="T6" fmla="*/ 186 w 279"/>
                <a:gd name="T7" fmla="*/ 76 h 442"/>
                <a:gd name="T8" fmla="*/ 212 w 279"/>
                <a:gd name="T9" fmla="*/ 76 h 442"/>
                <a:gd name="T10" fmla="*/ 212 w 279"/>
                <a:gd name="T11" fmla="*/ 145 h 442"/>
                <a:gd name="T12" fmla="*/ 66 w 279"/>
                <a:gd name="T13" fmla="*/ 145 h 442"/>
                <a:gd name="T14" fmla="*/ 66 w 279"/>
                <a:gd name="T15" fmla="*/ 76 h 442"/>
                <a:gd name="T16" fmla="*/ 88 w 279"/>
                <a:gd name="T17" fmla="*/ 76 h 442"/>
                <a:gd name="T18" fmla="*/ 93 w 279"/>
                <a:gd name="T19" fmla="*/ 71 h 442"/>
                <a:gd name="T20" fmla="*/ 93 w 279"/>
                <a:gd name="T21" fmla="*/ 37 h 442"/>
                <a:gd name="T22" fmla="*/ 93 w 279"/>
                <a:gd name="T23" fmla="*/ 0 h 442"/>
                <a:gd name="T24" fmla="*/ 212 w 279"/>
                <a:gd name="T25" fmla="*/ 0 h 442"/>
                <a:gd name="T26" fmla="*/ 217 w 279"/>
                <a:gd name="T27" fmla="*/ 4 h 442"/>
                <a:gd name="T28" fmla="*/ 217 w 279"/>
                <a:gd name="T29" fmla="*/ 32 h 442"/>
                <a:gd name="T30" fmla="*/ 243 w 279"/>
                <a:gd name="T31" fmla="*/ 32 h 442"/>
                <a:gd name="T32" fmla="*/ 248 w 279"/>
                <a:gd name="T33" fmla="*/ 37 h 442"/>
                <a:gd name="T34" fmla="*/ 248 w 279"/>
                <a:gd name="T35" fmla="*/ 71 h 442"/>
                <a:gd name="T36" fmla="*/ 273 w 279"/>
                <a:gd name="T37" fmla="*/ 71 h 442"/>
                <a:gd name="T38" fmla="*/ 278 w 279"/>
                <a:gd name="T39" fmla="*/ 76 h 442"/>
                <a:gd name="T40" fmla="*/ 278 w 279"/>
                <a:gd name="T41" fmla="*/ 181 h 442"/>
                <a:gd name="T42" fmla="*/ 273 w 279"/>
                <a:gd name="T43" fmla="*/ 186 h 442"/>
                <a:gd name="T44" fmla="*/ 66 w 279"/>
                <a:gd name="T45" fmla="*/ 186 h 442"/>
                <a:gd name="T46" fmla="*/ 66 w 279"/>
                <a:gd name="T47" fmla="*/ 293 h 442"/>
                <a:gd name="T48" fmla="*/ 88 w 279"/>
                <a:gd name="T49" fmla="*/ 293 h 442"/>
                <a:gd name="T50" fmla="*/ 93 w 279"/>
                <a:gd name="T51" fmla="*/ 299 h 442"/>
                <a:gd name="T52" fmla="*/ 93 w 279"/>
                <a:gd name="T53" fmla="*/ 326 h 442"/>
                <a:gd name="T54" fmla="*/ 120 w 279"/>
                <a:gd name="T55" fmla="*/ 326 h 442"/>
                <a:gd name="T56" fmla="*/ 125 w 279"/>
                <a:gd name="T57" fmla="*/ 331 h 442"/>
                <a:gd name="T58" fmla="*/ 125 w 279"/>
                <a:gd name="T59" fmla="*/ 362 h 442"/>
                <a:gd name="T60" fmla="*/ 243 w 279"/>
                <a:gd name="T61" fmla="*/ 362 h 442"/>
                <a:gd name="T62" fmla="*/ 243 w 279"/>
                <a:gd name="T63" fmla="*/ 331 h 442"/>
                <a:gd name="T64" fmla="*/ 248 w 279"/>
                <a:gd name="T65" fmla="*/ 326 h 442"/>
                <a:gd name="T66" fmla="*/ 273 w 279"/>
                <a:gd name="T67" fmla="*/ 326 h 442"/>
                <a:gd name="T68" fmla="*/ 278 w 279"/>
                <a:gd name="T69" fmla="*/ 331 h 442"/>
                <a:gd name="T70" fmla="*/ 278 w 279"/>
                <a:gd name="T71" fmla="*/ 362 h 442"/>
                <a:gd name="T72" fmla="*/ 273 w 279"/>
                <a:gd name="T73" fmla="*/ 367 h 442"/>
                <a:gd name="T74" fmla="*/ 248 w 279"/>
                <a:gd name="T75" fmla="*/ 367 h 442"/>
                <a:gd name="T76" fmla="*/ 248 w 279"/>
                <a:gd name="T77" fmla="*/ 400 h 442"/>
                <a:gd name="T78" fmla="*/ 243 w 279"/>
                <a:gd name="T79" fmla="*/ 406 h 442"/>
                <a:gd name="T80" fmla="*/ 217 w 279"/>
                <a:gd name="T81" fmla="*/ 406 h 442"/>
                <a:gd name="T82" fmla="*/ 217 w 279"/>
                <a:gd name="T83" fmla="*/ 435 h 442"/>
                <a:gd name="T84" fmla="*/ 212 w 279"/>
                <a:gd name="T85" fmla="*/ 441 h 442"/>
                <a:gd name="T86" fmla="*/ 93 w 279"/>
                <a:gd name="T87" fmla="*/ 441 h 442"/>
                <a:gd name="T88" fmla="*/ 88 w 279"/>
                <a:gd name="T89" fmla="*/ 435 h 442"/>
                <a:gd name="T90" fmla="*/ 88 w 279"/>
                <a:gd name="T91" fmla="*/ 406 h 442"/>
                <a:gd name="T92" fmla="*/ 35 w 279"/>
                <a:gd name="T93" fmla="*/ 406 h 442"/>
                <a:gd name="T94" fmla="*/ 30 w 279"/>
                <a:gd name="T95" fmla="*/ 400 h 442"/>
                <a:gd name="T96" fmla="*/ 30 w 279"/>
                <a:gd name="T97" fmla="*/ 331 h 442"/>
                <a:gd name="T98" fmla="*/ 4 w 279"/>
                <a:gd name="T99" fmla="*/ 331 h 442"/>
                <a:gd name="T100" fmla="*/ 0 w 279"/>
                <a:gd name="T101" fmla="*/ 326 h 442"/>
                <a:gd name="T102" fmla="*/ 0 w 279"/>
                <a:gd name="T103" fmla="*/ 111 h 442"/>
                <a:gd name="T104" fmla="*/ 4 w 279"/>
                <a:gd name="T105" fmla="*/ 106 h 442"/>
                <a:gd name="T106" fmla="*/ 30 w 279"/>
                <a:gd name="T107" fmla="*/ 106 h 442"/>
                <a:gd name="T108" fmla="*/ 30 w 279"/>
                <a:gd name="T109" fmla="*/ 37 h 442"/>
                <a:gd name="T110" fmla="*/ 35 w 279"/>
                <a:gd name="T111" fmla="*/ 32 h 442"/>
                <a:gd name="T112" fmla="*/ 88 w 279"/>
                <a:gd name="T113" fmla="*/ 32 h 442"/>
                <a:gd name="T114" fmla="*/ 88 w 279"/>
                <a:gd name="T115" fmla="*/ 4 h 442"/>
                <a:gd name="T116" fmla="*/ 93 w 279"/>
                <a:gd name="T117" fmla="*/ 0 h 4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9"/>
                <a:gd name="T178" fmla="*/ 0 h 442"/>
                <a:gd name="T179" fmla="*/ 279 w 279"/>
                <a:gd name="T180" fmla="*/ 442 h 4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9" h="442">
                  <a:moveTo>
                    <a:pt x="93" y="37"/>
                  </a:moveTo>
                  <a:lnTo>
                    <a:pt x="181" y="37"/>
                  </a:lnTo>
                  <a:lnTo>
                    <a:pt x="181" y="71"/>
                  </a:lnTo>
                  <a:lnTo>
                    <a:pt x="186" y="76"/>
                  </a:lnTo>
                  <a:lnTo>
                    <a:pt x="212" y="76"/>
                  </a:lnTo>
                  <a:lnTo>
                    <a:pt x="212" y="145"/>
                  </a:lnTo>
                  <a:lnTo>
                    <a:pt x="66" y="145"/>
                  </a:lnTo>
                  <a:lnTo>
                    <a:pt x="66" y="76"/>
                  </a:lnTo>
                  <a:lnTo>
                    <a:pt x="88" y="76"/>
                  </a:lnTo>
                  <a:lnTo>
                    <a:pt x="93" y="71"/>
                  </a:lnTo>
                  <a:lnTo>
                    <a:pt x="93" y="37"/>
                  </a:lnTo>
                  <a:close/>
                  <a:moveTo>
                    <a:pt x="93" y="0"/>
                  </a:moveTo>
                  <a:lnTo>
                    <a:pt x="212" y="0"/>
                  </a:lnTo>
                  <a:lnTo>
                    <a:pt x="217" y="4"/>
                  </a:lnTo>
                  <a:lnTo>
                    <a:pt x="217" y="32"/>
                  </a:lnTo>
                  <a:lnTo>
                    <a:pt x="243" y="32"/>
                  </a:lnTo>
                  <a:lnTo>
                    <a:pt x="248" y="37"/>
                  </a:lnTo>
                  <a:lnTo>
                    <a:pt x="248" y="71"/>
                  </a:lnTo>
                  <a:lnTo>
                    <a:pt x="273" y="71"/>
                  </a:lnTo>
                  <a:lnTo>
                    <a:pt x="278" y="76"/>
                  </a:lnTo>
                  <a:lnTo>
                    <a:pt x="278" y="181"/>
                  </a:lnTo>
                  <a:lnTo>
                    <a:pt x="273" y="186"/>
                  </a:lnTo>
                  <a:lnTo>
                    <a:pt x="66" y="186"/>
                  </a:lnTo>
                  <a:lnTo>
                    <a:pt x="66" y="293"/>
                  </a:lnTo>
                  <a:lnTo>
                    <a:pt x="88" y="293"/>
                  </a:lnTo>
                  <a:lnTo>
                    <a:pt x="93" y="299"/>
                  </a:lnTo>
                  <a:lnTo>
                    <a:pt x="93" y="326"/>
                  </a:lnTo>
                  <a:lnTo>
                    <a:pt x="120" y="326"/>
                  </a:lnTo>
                  <a:lnTo>
                    <a:pt x="125" y="331"/>
                  </a:lnTo>
                  <a:lnTo>
                    <a:pt x="125" y="362"/>
                  </a:lnTo>
                  <a:lnTo>
                    <a:pt x="243" y="362"/>
                  </a:lnTo>
                  <a:lnTo>
                    <a:pt x="243" y="331"/>
                  </a:lnTo>
                  <a:lnTo>
                    <a:pt x="248" y="326"/>
                  </a:lnTo>
                  <a:lnTo>
                    <a:pt x="273" y="326"/>
                  </a:lnTo>
                  <a:lnTo>
                    <a:pt x="278" y="331"/>
                  </a:lnTo>
                  <a:lnTo>
                    <a:pt x="278" y="362"/>
                  </a:lnTo>
                  <a:lnTo>
                    <a:pt x="273" y="367"/>
                  </a:lnTo>
                  <a:lnTo>
                    <a:pt x="248" y="367"/>
                  </a:lnTo>
                  <a:lnTo>
                    <a:pt x="248" y="400"/>
                  </a:lnTo>
                  <a:lnTo>
                    <a:pt x="243" y="406"/>
                  </a:lnTo>
                  <a:lnTo>
                    <a:pt x="217" y="406"/>
                  </a:lnTo>
                  <a:lnTo>
                    <a:pt x="217" y="435"/>
                  </a:lnTo>
                  <a:lnTo>
                    <a:pt x="212" y="441"/>
                  </a:lnTo>
                  <a:lnTo>
                    <a:pt x="93" y="441"/>
                  </a:lnTo>
                  <a:lnTo>
                    <a:pt x="88" y="435"/>
                  </a:lnTo>
                  <a:lnTo>
                    <a:pt x="88" y="406"/>
                  </a:lnTo>
                  <a:lnTo>
                    <a:pt x="35" y="406"/>
                  </a:lnTo>
                  <a:lnTo>
                    <a:pt x="30" y="400"/>
                  </a:lnTo>
                  <a:lnTo>
                    <a:pt x="30" y="331"/>
                  </a:lnTo>
                  <a:lnTo>
                    <a:pt x="4" y="331"/>
                  </a:lnTo>
                  <a:lnTo>
                    <a:pt x="0" y="326"/>
                  </a:lnTo>
                  <a:lnTo>
                    <a:pt x="0" y="111"/>
                  </a:lnTo>
                  <a:lnTo>
                    <a:pt x="4" y="106"/>
                  </a:lnTo>
                  <a:lnTo>
                    <a:pt x="30" y="106"/>
                  </a:lnTo>
                  <a:lnTo>
                    <a:pt x="30" y="37"/>
                  </a:lnTo>
                  <a:lnTo>
                    <a:pt x="35" y="32"/>
                  </a:lnTo>
                  <a:lnTo>
                    <a:pt x="88" y="32"/>
                  </a:lnTo>
                  <a:lnTo>
                    <a:pt x="8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6403975" y="2874963"/>
            <a:ext cx="1597025" cy="301625"/>
            <a:chOff x="3840" y="1824"/>
            <a:chExt cx="1006" cy="190"/>
          </a:xfrm>
        </p:grpSpPr>
        <p:sp>
          <p:nvSpPr>
            <p:cNvPr id="37970" name="Freeform 81"/>
            <p:cNvSpPr>
              <a:spLocks noChangeArrowheads="1"/>
            </p:cNvSpPr>
            <p:nvPr/>
          </p:nvSpPr>
          <p:spPr bwMode="auto">
            <a:xfrm>
              <a:off x="3840" y="1868"/>
              <a:ext cx="62" cy="103"/>
            </a:xfrm>
            <a:custGeom>
              <a:avLst/>
              <a:gdLst>
                <a:gd name="T0" fmla="*/ 238 w 279"/>
                <a:gd name="T1" fmla="*/ 0 h 460"/>
                <a:gd name="T2" fmla="*/ 244 w 279"/>
                <a:gd name="T3" fmla="*/ 111 h 460"/>
                <a:gd name="T4" fmla="*/ 209 w 279"/>
                <a:gd name="T5" fmla="*/ 117 h 460"/>
                <a:gd name="T6" fmla="*/ 204 w 279"/>
                <a:gd name="T7" fmla="*/ 78 h 460"/>
                <a:gd name="T8" fmla="*/ 169 w 279"/>
                <a:gd name="T9" fmla="*/ 73 h 460"/>
                <a:gd name="T10" fmla="*/ 105 w 279"/>
                <a:gd name="T11" fmla="*/ 38 h 460"/>
                <a:gd name="T12" fmla="*/ 100 w 279"/>
                <a:gd name="T13" fmla="*/ 78 h 460"/>
                <a:gd name="T14" fmla="*/ 75 w 279"/>
                <a:gd name="T15" fmla="*/ 111 h 460"/>
                <a:gd name="T16" fmla="*/ 105 w 279"/>
                <a:gd name="T17" fmla="*/ 117 h 460"/>
                <a:gd name="T18" fmla="*/ 133 w 279"/>
                <a:gd name="T19" fmla="*/ 150 h 460"/>
                <a:gd name="T20" fmla="*/ 140 w 279"/>
                <a:gd name="T21" fmla="*/ 188 h 460"/>
                <a:gd name="T22" fmla="*/ 209 w 279"/>
                <a:gd name="T23" fmla="*/ 194 h 460"/>
                <a:gd name="T24" fmla="*/ 238 w 279"/>
                <a:gd name="T25" fmla="*/ 228 h 460"/>
                <a:gd name="T26" fmla="*/ 244 w 279"/>
                <a:gd name="T27" fmla="*/ 266 h 460"/>
                <a:gd name="T28" fmla="*/ 278 w 279"/>
                <a:gd name="T29" fmla="*/ 272 h 460"/>
                <a:gd name="T30" fmla="*/ 274 w 279"/>
                <a:gd name="T31" fmla="*/ 383 h 460"/>
                <a:gd name="T32" fmla="*/ 244 w 279"/>
                <a:gd name="T33" fmla="*/ 415 h 460"/>
                <a:gd name="T34" fmla="*/ 174 w 279"/>
                <a:gd name="T35" fmla="*/ 422 h 460"/>
                <a:gd name="T36" fmla="*/ 169 w 279"/>
                <a:gd name="T37" fmla="*/ 459 h 460"/>
                <a:gd name="T38" fmla="*/ 0 w 279"/>
                <a:gd name="T39" fmla="*/ 454 h 460"/>
                <a:gd name="T40" fmla="*/ 5 w 279"/>
                <a:gd name="T41" fmla="*/ 339 h 460"/>
                <a:gd name="T42" fmla="*/ 39 w 279"/>
                <a:gd name="T43" fmla="*/ 345 h 460"/>
                <a:gd name="T44" fmla="*/ 69 w 279"/>
                <a:gd name="T45" fmla="*/ 378 h 460"/>
                <a:gd name="T46" fmla="*/ 75 w 279"/>
                <a:gd name="T47" fmla="*/ 415 h 460"/>
                <a:gd name="T48" fmla="*/ 169 w 279"/>
                <a:gd name="T49" fmla="*/ 383 h 460"/>
                <a:gd name="T50" fmla="*/ 204 w 279"/>
                <a:gd name="T51" fmla="*/ 378 h 460"/>
                <a:gd name="T52" fmla="*/ 174 w 279"/>
                <a:gd name="T53" fmla="*/ 310 h 460"/>
                <a:gd name="T54" fmla="*/ 169 w 279"/>
                <a:gd name="T55" fmla="*/ 272 h 460"/>
                <a:gd name="T56" fmla="*/ 100 w 279"/>
                <a:gd name="T57" fmla="*/ 266 h 460"/>
                <a:gd name="T58" fmla="*/ 39 w 279"/>
                <a:gd name="T59" fmla="*/ 233 h 460"/>
                <a:gd name="T60" fmla="*/ 35 w 279"/>
                <a:gd name="T61" fmla="*/ 155 h 460"/>
                <a:gd name="T62" fmla="*/ 0 w 279"/>
                <a:gd name="T63" fmla="*/ 150 h 460"/>
                <a:gd name="T64" fmla="*/ 5 w 279"/>
                <a:gd name="T65" fmla="*/ 73 h 460"/>
                <a:gd name="T66" fmla="*/ 35 w 279"/>
                <a:gd name="T67" fmla="*/ 38 h 460"/>
                <a:gd name="T68" fmla="*/ 69 w 279"/>
                <a:gd name="T69" fmla="*/ 32 h 460"/>
                <a:gd name="T70" fmla="*/ 75 w 279"/>
                <a:gd name="T71" fmla="*/ 0 h 4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9"/>
                <a:gd name="T109" fmla="*/ 0 h 460"/>
                <a:gd name="T110" fmla="*/ 279 w 279"/>
                <a:gd name="T111" fmla="*/ 460 h 4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9" h="460">
                  <a:moveTo>
                    <a:pt x="75" y="0"/>
                  </a:moveTo>
                  <a:lnTo>
                    <a:pt x="238" y="0"/>
                  </a:lnTo>
                  <a:lnTo>
                    <a:pt x="244" y="5"/>
                  </a:lnTo>
                  <a:lnTo>
                    <a:pt x="244" y="111"/>
                  </a:lnTo>
                  <a:lnTo>
                    <a:pt x="238" y="117"/>
                  </a:lnTo>
                  <a:lnTo>
                    <a:pt x="209" y="117"/>
                  </a:lnTo>
                  <a:lnTo>
                    <a:pt x="204" y="111"/>
                  </a:lnTo>
                  <a:lnTo>
                    <a:pt x="204" y="78"/>
                  </a:lnTo>
                  <a:lnTo>
                    <a:pt x="174" y="78"/>
                  </a:lnTo>
                  <a:lnTo>
                    <a:pt x="169" y="73"/>
                  </a:lnTo>
                  <a:lnTo>
                    <a:pt x="169" y="38"/>
                  </a:lnTo>
                  <a:lnTo>
                    <a:pt x="105" y="38"/>
                  </a:lnTo>
                  <a:lnTo>
                    <a:pt x="105" y="73"/>
                  </a:lnTo>
                  <a:lnTo>
                    <a:pt x="100" y="78"/>
                  </a:lnTo>
                  <a:lnTo>
                    <a:pt x="75" y="78"/>
                  </a:lnTo>
                  <a:lnTo>
                    <a:pt x="75" y="111"/>
                  </a:lnTo>
                  <a:lnTo>
                    <a:pt x="100" y="111"/>
                  </a:lnTo>
                  <a:lnTo>
                    <a:pt x="105" y="117"/>
                  </a:lnTo>
                  <a:lnTo>
                    <a:pt x="105" y="150"/>
                  </a:lnTo>
                  <a:lnTo>
                    <a:pt x="133" y="150"/>
                  </a:lnTo>
                  <a:lnTo>
                    <a:pt x="140" y="155"/>
                  </a:lnTo>
                  <a:lnTo>
                    <a:pt x="140" y="188"/>
                  </a:lnTo>
                  <a:lnTo>
                    <a:pt x="204" y="188"/>
                  </a:lnTo>
                  <a:lnTo>
                    <a:pt x="209" y="194"/>
                  </a:lnTo>
                  <a:lnTo>
                    <a:pt x="209" y="228"/>
                  </a:lnTo>
                  <a:lnTo>
                    <a:pt x="238" y="228"/>
                  </a:lnTo>
                  <a:lnTo>
                    <a:pt x="244" y="233"/>
                  </a:lnTo>
                  <a:lnTo>
                    <a:pt x="244" y="266"/>
                  </a:lnTo>
                  <a:lnTo>
                    <a:pt x="274" y="266"/>
                  </a:lnTo>
                  <a:lnTo>
                    <a:pt x="278" y="272"/>
                  </a:lnTo>
                  <a:lnTo>
                    <a:pt x="278" y="378"/>
                  </a:lnTo>
                  <a:lnTo>
                    <a:pt x="274" y="383"/>
                  </a:lnTo>
                  <a:lnTo>
                    <a:pt x="244" y="383"/>
                  </a:lnTo>
                  <a:lnTo>
                    <a:pt x="244" y="415"/>
                  </a:lnTo>
                  <a:lnTo>
                    <a:pt x="238" y="422"/>
                  </a:lnTo>
                  <a:lnTo>
                    <a:pt x="174" y="422"/>
                  </a:lnTo>
                  <a:lnTo>
                    <a:pt x="174" y="454"/>
                  </a:lnTo>
                  <a:lnTo>
                    <a:pt x="169" y="459"/>
                  </a:lnTo>
                  <a:lnTo>
                    <a:pt x="5" y="459"/>
                  </a:lnTo>
                  <a:lnTo>
                    <a:pt x="0" y="454"/>
                  </a:lnTo>
                  <a:lnTo>
                    <a:pt x="0" y="345"/>
                  </a:lnTo>
                  <a:lnTo>
                    <a:pt x="5" y="339"/>
                  </a:lnTo>
                  <a:lnTo>
                    <a:pt x="35" y="339"/>
                  </a:lnTo>
                  <a:lnTo>
                    <a:pt x="39" y="345"/>
                  </a:lnTo>
                  <a:lnTo>
                    <a:pt x="39" y="378"/>
                  </a:lnTo>
                  <a:lnTo>
                    <a:pt x="69" y="378"/>
                  </a:lnTo>
                  <a:lnTo>
                    <a:pt x="75" y="383"/>
                  </a:lnTo>
                  <a:lnTo>
                    <a:pt x="75" y="415"/>
                  </a:lnTo>
                  <a:lnTo>
                    <a:pt x="169" y="415"/>
                  </a:lnTo>
                  <a:lnTo>
                    <a:pt x="169" y="383"/>
                  </a:lnTo>
                  <a:lnTo>
                    <a:pt x="174" y="378"/>
                  </a:lnTo>
                  <a:lnTo>
                    <a:pt x="204" y="378"/>
                  </a:lnTo>
                  <a:lnTo>
                    <a:pt x="204" y="310"/>
                  </a:lnTo>
                  <a:lnTo>
                    <a:pt x="174" y="310"/>
                  </a:lnTo>
                  <a:lnTo>
                    <a:pt x="169" y="305"/>
                  </a:lnTo>
                  <a:lnTo>
                    <a:pt x="169" y="272"/>
                  </a:lnTo>
                  <a:lnTo>
                    <a:pt x="105" y="272"/>
                  </a:lnTo>
                  <a:lnTo>
                    <a:pt x="100" y="266"/>
                  </a:lnTo>
                  <a:lnTo>
                    <a:pt x="100" y="233"/>
                  </a:lnTo>
                  <a:lnTo>
                    <a:pt x="39" y="233"/>
                  </a:lnTo>
                  <a:lnTo>
                    <a:pt x="35" y="228"/>
                  </a:lnTo>
                  <a:lnTo>
                    <a:pt x="35" y="155"/>
                  </a:lnTo>
                  <a:lnTo>
                    <a:pt x="5" y="155"/>
                  </a:lnTo>
                  <a:lnTo>
                    <a:pt x="0" y="150"/>
                  </a:lnTo>
                  <a:lnTo>
                    <a:pt x="0" y="78"/>
                  </a:lnTo>
                  <a:lnTo>
                    <a:pt x="5" y="73"/>
                  </a:lnTo>
                  <a:lnTo>
                    <a:pt x="35" y="73"/>
                  </a:lnTo>
                  <a:lnTo>
                    <a:pt x="35" y="38"/>
                  </a:lnTo>
                  <a:lnTo>
                    <a:pt x="39" y="32"/>
                  </a:lnTo>
                  <a:lnTo>
                    <a:pt x="69" y="32"/>
                  </a:lnTo>
                  <a:lnTo>
                    <a:pt x="69" y="5"/>
                  </a:lnTo>
                  <a:lnTo>
                    <a:pt x="7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1" name="Freeform 82"/>
            <p:cNvSpPr>
              <a:spLocks noChangeArrowheads="1"/>
            </p:cNvSpPr>
            <p:nvPr/>
          </p:nvSpPr>
          <p:spPr bwMode="auto">
            <a:xfrm>
              <a:off x="3963" y="1885"/>
              <a:ext cx="92" cy="52"/>
            </a:xfrm>
            <a:custGeom>
              <a:avLst/>
              <a:gdLst>
                <a:gd name="T0" fmla="*/ 4 w 411"/>
                <a:gd name="T1" fmla="*/ 153 h 235"/>
                <a:gd name="T2" fmla="*/ 405 w 411"/>
                <a:gd name="T3" fmla="*/ 153 h 235"/>
                <a:gd name="T4" fmla="*/ 410 w 411"/>
                <a:gd name="T5" fmla="*/ 158 h 235"/>
                <a:gd name="T6" fmla="*/ 410 w 411"/>
                <a:gd name="T7" fmla="*/ 229 h 235"/>
                <a:gd name="T8" fmla="*/ 405 w 411"/>
                <a:gd name="T9" fmla="*/ 234 h 235"/>
                <a:gd name="T10" fmla="*/ 4 w 411"/>
                <a:gd name="T11" fmla="*/ 234 h 235"/>
                <a:gd name="T12" fmla="*/ 0 w 411"/>
                <a:gd name="T13" fmla="*/ 229 h 235"/>
                <a:gd name="T14" fmla="*/ 0 w 411"/>
                <a:gd name="T15" fmla="*/ 158 h 235"/>
                <a:gd name="T16" fmla="*/ 4 w 411"/>
                <a:gd name="T17" fmla="*/ 153 h 235"/>
                <a:gd name="T18" fmla="*/ 4 w 411"/>
                <a:gd name="T19" fmla="*/ 0 h 235"/>
                <a:gd name="T20" fmla="*/ 405 w 411"/>
                <a:gd name="T21" fmla="*/ 0 h 235"/>
                <a:gd name="T22" fmla="*/ 410 w 411"/>
                <a:gd name="T23" fmla="*/ 4 h 235"/>
                <a:gd name="T24" fmla="*/ 410 w 411"/>
                <a:gd name="T25" fmla="*/ 76 h 235"/>
                <a:gd name="T26" fmla="*/ 405 w 411"/>
                <a:gd name="T27" fmla="*/ 80 h 235"/>
                <a:gd name="T28" fmla="*/ 4 w 411"/>
                <a:gd name="T29" fmla="*/ 80 h 235"/>
                <a:gd name="T30" fmla="*/ 0 w 411"/>
                <a:gd name="T31" fmla="*/ 76 h 235"/>
                <a:gd name="T32" fmla="*/ 0 w 411"/>
                <a:gd name="T33" fmla="*/ 4 h 235"/>
                <a:gd name="T34" fmla="*/ 4 w 411"/>
                <a:gd name="T35" fmla="*/ 0 h 2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1"/>
                <a:gd name="T55" fmla="*/ 0 h 235"/>
                <a:gd name="T56" fmla="*/ 411 w 411"/>
                <a:gd name="T57" fmla="*/ 235 h 2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1" h="235">
                  <a:moveTo>
                    <a:pt x="4" y="153"/>
                  </a:moveTo>
                  <a:lnTo>
                    <a:pt x="405" y="153"/>
                  </a:lnTo>
                  <a:lnTo>
                    <a:pt x="410" y="158"/>
                  </a:lnTo>
                  <a:lnTo>
                    <a:pt x="410" y="229"/>
                  </a:lnTo>
                  <a:lnTo>
                    <a:pt x="405" y="234"/>
                  </a:lnTo>
                  <a:lnTo>
                    <a:pt x="4" y="234"/>
                  </a:lnTo>
                  <a:lnTo>
                    <a:pt x="0" y="229"/>
                  </a:lnTo>
                  <a:lnTo>
                    <a:pt x="0" y="158"/>
                  </a:lnTo>
                  <a:lnTo>
                    <a:pt x="4" y="153"/>
                  </a:lnTo>
                  <a:close/>
                  <a:moveTo>
                    <a:pt x="4" y="0"/>
                  </a:moveTo>
                  <a:lnTo>
                    <a:pt x="405" y="0"/>
                  </a:lnTo>
                  <a:lnTo>
                    <a:pt x="410" y="4"/>
                  </a:lnTo>
                  <a:lnTo>
                    <a:pt x="410" y="76"/>
                  </a:lnTo>
                  <a:lnTo>
                    <a:pt x="405" y="80"/>
                  </a:lnTo>
                  <a:lnTo>
                    <a:pt x="4" y="80"/>
                  </a:lnTo>
                  <a:lnTo>
                    <a:pt x="0" y="76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2" name="Freeform 83"/>
            <p:cNvSpPr>
              <a:spLocks noChangeArrowheads="1"/>
            </p:cNvSpPr>
            <p:nvPr/>
          </p:nvSpPr>
          <p:spPr bwMode="auto">
            <a:xfrm>
              <a:off x="4120" y="1868"/>
              <a:ext cx="62" cy="103"/>
            </a:xfrm>
            <a:custGeom>
              <a:avLst/>
              <a:gdLst>
                <a:gd name="T0" fmla="*/ 238 w 279"/>
                <a:gd name="T1" fmla="*/ 0 h 460"/>
                <a:gd name="T2" fmla="*/ 242 w 279"/>
                <a:gd name="T3" fmla="*/ 111 h 460"/>
                <a:gd name="T4" fmla="*/ 208 w 279"/>
                <a:gd name="T5" fmla="*/ 117 h 460"/>
                <a:gd name="T6" fmla="*/ 203 w 279"/>
                <a:gd name="T7" fmla="*/ 78 h 460"/>
                <a:gd name="T8" fmla="*/ 167 w 279"/>
                <a:gd name="T9" fmla="*/ 73 h 460"/>
                <a:gd name="T10" fmla="*/ 103 w 279"/>
                <a:gd name="T11" fmla="*/ 38 h 460"/>
                <a:gd name="T12" fmla="*/ 99 w 279"/>
                <a:gd name="T13" fmla="*/ 78 h 460"/>
                <a:gd name="T14" fmla="*/ 73 w 279"/>
                <a:gd name="T15" fmla="*/ 111 h 460"/>
                <a:gd name="T16" fmla="*/ 103 w 279"/>
                <a:gd name="T17" fmla="*/ 117 h 460"/>
                <a:gd name="T18" fmla="*/ 133 w 279"/>
                <a:gd name="T19" fmla="*/ 150 h 460"/>
                <a:gd name="T20" fmla="*/ 139 w 279"/>
                <a:gd name="T21" fmla="*/ 188 h 460"/>
                <a:gd name="T22" fmla="*/ 208 w 279"/>
                <a:gd name="T23" fmla="*/ 194 h 460"/>
                <a:gd name="T24" fmla="*/ 238 w 279"/>
                <a:gd name="T25" fmla="*/ 228 h 460"/>
                <a:gd name="T26" fmla="*/ 242 w 279"/>
                <a:gd name="T27" fmla="*/ 266 h 460"/>
                <a:gd name="T28" fmla="*/ 278 w 279"/>
                <a:gd name="T29" fmla="*/ 272 h 460"/>
                <a:gd name="T30" fmla="*/ 272 w 279"/>
                <a:gd name="T31" fmla="*/ 383 h 460"/>
                <a:gd name="T32" fmla="*/ 242 w 279"/>
                <a:gd name="T33" fmla="*/ 415 h 460"/>
                <a:gd name="T34" fmla="*/ 173 w 279"/>
                <a:gd name="T35" fmla="*/ 422 h 460"/>
                <a:gd name="T36" fmla="*/ 167 w 279"/>
                <a:gd name="T37" fmla="*/ 459 h 460"/>
                <a:gd name="T38" fmla="*/ 0 w 279"/>
                <a:gd name="T39" fmla="*/ 454 h 460"/>
                <a:gd name="T40" fmla="*/ 4 w 279"/>
                <a:gd name="T41" fmla="*/ 339 h 460"/>
                <a:gd name="T42" fmla="*/ 39 w 279"/>
                <a:gd name="T43" fmla="*/ 345 h 460"/>
                <a:gd name="T44" fmla="*/ 69 w 279"/>
                <a:gd name="T45" fmla="*/ 378 h 460"/>
                <a:gd name="T46" fmla="*/ 73 w 279"/>
                <a:gd name="T47" fmla="*/ 415 h 460"/>
                <a:gd name="T48" fmla="*/ 167 w 279"/>
                <a:gd name="T49" fmla="*/ 383 h 460"/>
                <a:gd name="T50" fmla="*/ 203 w 279"/>
                <a:gd name="T51" fmla="*/ 378 h 460"/>
                <a:gd name="T52" fmla="*/ 173 w 279"/>
                <a:gd name="T53" fmla="*/ 310 h 460"/>
                <a:gd name="T54" fmla="*/ 167 w 279"/>
                <a:gd name="T55" fmla="*/ 272 h 460"/>
                <a:gd name="T56" fmla="*/ 99 w 279"/>
                <a:gd name="T57" fmla="*/ 266 h 460"/>
                <a:gd name="T58" fmla="*/ 39 w 279"/>
                <a:gd name="T59" fmla="*/ 233 h 460"/>
                <a:gd name="T60" fmla="*/ 33 w 279"/>
                <a:gd name="T61" fmla="*/ 155 h 460"/>
                <a:gd name="T62" fmla="*/ 0 w 279"/>
                <a:gd name="T63" fmla="*/ 150 h 460"/>
                <a:gd name="T64" fmla="*/ 4 w 279"/>
                <a:gd name="T65" fmla="*/ 73 h 460"/>
                <a:gd name="T66" fmla="*/ 33 w 279"/>
                <a:gd name="T67" fmla="*/ 38 h 460"/>
                <a:gd name="T68" fmla="*/ 69 w 279"/>
                <a:gd name="T69" fmla="*/ 32 h 460"/>
                <a:gd name="T70" fmla="*/ 73 w 279"/>
                <a:gd name="T71" fmla="*/ 0 h 4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9"/>
                <a:gd name="T109" fmla="*/ 0 h 460"/>
                <a:gd name="T110" fmla="*/ 279 w 279"/>
                <a:gd name="T111" fmla="*/ 460 h 4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9" h="460">
                  <a:moveTo>
                    <a:pt x="73" y="0"/>
                  </a:moveTo>
                  <a:lnTo>
                    <a:pt x="238" y="0"/>
                  </a:lnTo>
                  <a:lnTo>
                    <a:pt x="242" y="5"/>
                  </a:lnTo>
                  <a:lnTo>
                    <a:pt x="242" y="111"/>
                  </a:lnTo>
                  <a:lnTo>
                    <a:pt x="238" y="117"/>
                  </a:lnTo>
                  <a:lnTo>
                    <a:pt x="208" y="117"/>
                  </a:lnTo>
                  <a:lnTo>
                    <a:pt x="203" y="111"/>
                  </a:lnTo>
                  <a:lnTo>
                    <a:pt x="203" y="78"/>
                  </a:lnTo>
                  <a:lnTo>
                    <a:pt x="173" y="78"/>
                  </a:lnTo>
                  <a:lnTo>
                    <a:pt x="167" y="73"/>
                  </a:lnTo>
                  <a:lnTo>
                    <a:pt x="167" y="38"/>
                  </a:lnTo>
                  <a:lnTo>
                    <a:pt x="103" y="38"/>
                  </a:lnTo>
                  <a:lnTo>
                    <a:pt x="103" y="73"/>
                  </a:lnTo>
                  <a:lnTo>
                    <a:pt x="99" y="78"/>
                  </a:lnTo>
                  <a:lnTo>
                    <a:pt x="73" y="78"/>
                  </a:lnTo>
                  <a:lnTo>
                    <a:pt x="73" y="111"/>
                  </a:lnTo>
                  <a:lnTo>
                    <a:pt x="99" y="111"/>
                  </a:lnTo>
                  <a:lnTo>
                    <a:pt x="103" y="117"/>
                  </a:lnTo>
                  <a:lnTo>
                    <a:pt x="103" y="150"/>
                  </a:lnTo>
                  <a:lnTo>
                    <a:pt x="133" y="150"/>
                  </a:lnTo>
                  <a:lnTo>
                    <a:pt x="139" y="155"/>
                  </a:lnTo>
                  <a:lnTo>
                    <a:pt x="139" y="188"/>
                  </a:lnTo>
                  <a:lnTo>
                    <a:pt x="203" y="188"/>
                  </a:lnTo>
                  <a:lnTo>
                    <a:pt x="208" y="194"/>
                  </a:lnTo>
                  <a:lnTo>
                    <a:pt x="208" y="228"/>
                  </a:lnTo>
                  <a:lnTo>
                    <a:pt x="238" y="228"/>
                  </a:lnTo>
                  <a:lnTo>
                    <a:pt x="242" y="233"/>
                  </a:lnTo>
                  <a:lnTo>
                    <a:pt x="242" y="266"/>
                  </a:lnTo>
                  <a:lnTo>
                    <a:pt x="272" y="266"/>
                  </a:lnTo>
                  <a:lnTo>
                    <a:pt x="278" y="272"/>
                  </a:lnTo>
                  <a:lnTo>
                    <a:pt x="278" y="378"/>
                  </a:lnTo>
                  <a:lnTo>
                    <a:pt x="272" y="383"/>
                  </a:lnTo>
                  <a:lnTo>
                    <a:pt x="242" y="383"/>
                  </a:lnTo>
                  <a:lnTo>
                    <a:pt x="242" y="415"/>
                  </a:lnTo>
                  <a:lnTo>
                    <a:pt x="238" y="422"/>
                  </a:lnTo>
                  <a:lnTo>
                    <a:pt x="173" y="422"/>
                  </a:lnTo>
                  <a:lnTo>
                    <a:pt x="173" y="454"/>
                  </a:lnTo>
                  <a:lnTo>
                    <a:pt x="167" y="459"/>
                  </a:lnTo>
                  <a:lnTo>
                    <a:pt x="4" y="459"/>
                  </a:lnTo>
                  <a:lnTo>
                    <a:pt x="0" y="454"/>
                  </a:lnTo>
                  <a:lnTo>
                    <a:pt x="0" y="345"/>
                  </a:lnTo>
                  <a:lnTo>
                    <a:pt x="4" y="339"/>
                  </a:lnTo>
                  <a:lnTo>
                    <a:pt x="33" y="339"/>
                  </a:lnTo>
                  <a:lnTo>
                    <a:pt x="39" y="345"/>
                  </a:lnTo>
                  <a:lnTo>
                    <a:pt x="39" y="378"/>
                  </a:lnTo>
                  <a:lnTo>
                    <a:pt x="69" y="378"/>
                  </a:lnTo>
                  <a:lnTo>
                    <a:pt x="73" y="383"/>
                  </a:lnTo>
                  <a:lnTo>
                    <a:pt x="73" y="415"/>
                  </a:lnTo>
                  <a:lnTo>
                    <a:pt x="167" y="415"/>
                  </a:lnTo>
                  <a:lnTo>
                    <a:pt x="167" y="383"/>
                  </a:lnTo>
                  <a:lnTo>
                    <a:pt x="173" y="378"/>
                  </a:lnTo>
                  <a:lnTo>
                    <a:pt x="203" y="378"/>
                  </a:lnTo>
                  <a:lnTo>
                    <a:pt x="203" y="310"/>
                  </a:lnTo>
                  <a:lnTo>
                    <a:pt x="173" y="310"/>
                  </a:lnTo>
                  <a:lnTo>
                    <a:pt x="167" y="305"/>
                  </a:lnTo>
                  <a:lnTo>
                    <a:pt x="167" y="272"/>
                  </a:lnTo>
                  <a:lnTo>
                    <a:pt x="103" y="272"/>
                  </a:lnTo>
                  <a:lnTo>
                    <a:pt x="99" y="266"/>
                  </a:lnTo>
                  <a:lnTo>
                    <a:pt x="99" y="233"/>
                  </a:lnTo>
                  <a:lnTo>
                    <a:pt x="39" y="233"/>
                  </a:lnTo>
                  <a:lnTo>
                    <a:pt x="33" y="228"/>
                  </a:lnTo>
                  <a:lnTo>
                    <a:pt x="33" y="155"/>
                  </a:lnTo>
                  <a:lnTo>
                    <a:pt x="4" y="155"/>
                  </a:lnTo>
                  <a:lnTo>
                    <a:pt x="0" y="150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33" y="73"/>
                  </a:lnTo>
                  <a:lnTo>
                    <a:pt x="33" y="38"/>
                  </a:lnTo>
                  <a:lnTo>
                    <a:pt x="39" y="32"/>
                  </a:lnTo>
                  <a:lnTo>
                    <a:pt x="69" y="32"/>
                  </a:lnTo>
                  <a:lnTo>
                    <a:pt x="69" y="5"/>
                  </a:lnTo>
                  <a:lnTo>
                    <a:pt x="7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3" name="Freeform 84"/>
            <p:cNvSpPr>
              <a:spLocks noChangeArrowheads="1"/>
            </p:cNvSpPr>
            <p:nvPr/>
          </p:nvSpPr>
          <p:spPr bwMode="auto">
            <a:xfrm>
              <a:off x="4195" y="1868"/>
              <a:ext cx="86" cy="103"/>
            </a:xfrm>
            <a:custGeom>
              <a:avLst/>
              <a:gdLst>
                <a:gd name="T0" fmla="*/ 5 w 384"/>
                <a:gd name="T1" fmla="*/ 0 h 460"/>
                <a:gd name="T2" fmla="*/ 100 w 384"/>
                <a:gd name="T3" fmla="*/ 0 h 460"/>
                <a:gd name="T4" fmla="*/ 106 w 384"/>
                <a:gd name="T5" fmla="*/ 5 h 460"/>
                <a:gd name="T6" fmla="*/ 106 w 384"/>
                <a:gd name="T7" fmla="*/ 339 h 460"/>
                <a:gd name="T8" fmla="*/ 137 w 384"/>
                <a:gd name="T9" fmla="*/ 339 h 460"/>
                <a:gd name="T10" fmla="*/ 142 w 384"/>
                <a:gd name="T11" fmla="*/ 345 h 460"/>
                <a:gd name="T12" fmla="*/ 142 w 384"/>
                <a:gd name="T13" fmla="*/ 378 h 460"/>
                <a:gd name="T14" fmla="*/ 243 w 384"/>
                <a:gd name="T15" fmla="*/ 378 h 460"/>
                <a:gd name="T16" fmla="*/ 243 w 384"/>
                <a:gd name="T17" fmla="*/ 345 h 460"/>
                <a:gd name="T18" fmla="*/ 248 w 384"/>
                <a:gd name="T19" fmla="*/ 339 h 460"/>
                <a:gd name="T20" fmla="*/ 277 w 384"/>
                <a:gd name="T21" fmla="*/ 339 h 460"/>
                <a:gd name="T22" fmla="*/ 277 w 384"/>
                <a:gd name="T23" fmla="*/ 38 h 460"/>
                <a:gd name="T24" fmla="*/ 248 w 384"/>
                <a:gd name="T25" fmla="*/ 38 h 460"/>
                <a:gd name="T26" fmla="*/ 243 w 384"/>
                <a:gd name="T27" fmla="*/ 32 h 460"/>
                <a:gd name="T28" fmla="*/ 243 w 384"/>
                <a:gd name="T29" fmla="*/ 5 h 460"/>
                <a:gd name="T30" fmla="*/ 248 w 384"/>
                <a:gd name="T31" fmla="*/ 0 h 460"/>
                <a:gd name="T32" fmla="*/ 349 w 384"/>
                <a:gd name="T33" fmla="*/ 0 h 460"/>
                <a:gd name="T34" fmla="*/ 354 w 384"/>
                <a:gd name="T35" fmla="*/ 5 h 460"/>
                <a:gd name="T36" fmla="*/ 354 w 384"/>
                <a:gd name="T37" fmla="*/ 415 h 460"/>
                <a:gd name="T38" fmla="*/ 378 w 384"/>
                <a:gd name="T39" fmla="*/ 415 h 460"/>
                <a:gd name="T40" fmla="*/ 383 w 384"/>
                <a:gd name="T41" fmla="*/ 422 h 460"/>
                <a:gd name="T42" fmla="*/ 383 w 384"/>
                <a:gd name="T43" fmla="*/ 454 h 460"/>
                <a:gd name="T44" fmla="*/ 378 w 384"/>
                <a:gd name="T45" fmla="*/ 459 h 460"/>
                <a:gd name="T46" fmla="*/ 283 w 384"/>
                <a:gd name="T47" fmla="*/ 459 h 460"/>
                <a:gd name="T48" fmla="*/ 277 w 384"/>
                <a:gd name="T49" fmla="*/ 454 h 460"/>
                <a:gd name="T50" fmla="*/ 277 w 384"/>
                <a:gd name="T51" fmla="*/ 383 h 460"/>
                <a:gd name="T52" fmla="*/ 248 w 384"/>
                <a:gd name="T53" fmla="*/ 383 h 460"/>
                <a:gd name="T54" fmla="*/ 248 w 384"/>
                <a:gd name="T55" fmla="*/ 415 h 460"/>
                <a:gd name="T56" fmla="*/ 243 w 384"/>
                <a:gd name="T57" fmla="*/ 422 h 460"/>
                <a:gd name="T58" fmla="*/ 212 w 384"/>
                <a:gd name="T59" fmla="*/ 422 h 460"/>
                <a:gd name="T60" fmla="*/ 212 w 384"/>
                <a:gd name="T61" fmla="*/ 454 h 460"/>
                <a:gd name="T62" fmla="*/ 207 w 384"/>
                <a:gd name="T63" fmla="*/ 459 h 460"/>
                <a:gd name="T64" fmla="*/ 106 w 384"/>
                <a:gd name="T65" fmla="*/ 459 h 460"/>
                <a:gd name="T66" fmla="*/ 100 w 384"/>
                <a:gd name="T67" fmla="*/ 454 h 460"/>
                <a:gd name="T68" fmla="*/ 100 w 384"/>
                <a:gd name="T69" fmla="*/ 422 h 460"/>
                <a:gd name="T70" fmla="*/ 76 w 384"/>
                <a:gd name="T71" fmla="*/ 422 h 460"/>
                <a:gd name="T72" fmla="*/ 71 w 384"/>
                <a:gd name="T73" fmla="*/ 415 h 460"/>
                <a:gd name="T74" fmla="*/ 71 w 384"/>
                <a:gd name="T75" fmla="*/ 383 h 460"/>
                <a:gd name="T76" fmla="*/ 41 w 384"/>
                <a:gd name="T77" fmla="*/ 383 h 460"/>
                <a:gd name="T78" fmla="*/ 36 w 384"/>
                <a:gd name="T79" fmla="*/ 378 h 460"/>
                <a:gd name="T80" fmla="*/ 36 w 384"/>
                <a:gd name="T81" fmla="*/ 38 h 460"/>
                <a:gd name="T82" fmla="*/ 5 w 384"/>
                <a:gd name="T83" fmla="*/ 38 h 460"/>
                <a:gd name="T84" fmla="*/ 0 w 384"/>
                <a:gd name="T85" fmla="*/ 32 h 460"/>
                <a:gd name="T86" fmla="*/ 0 w 384"/>
                <a:gd name="T87" fmla="*/ 5 h 460"/>
                <a:gd name="T88" fmla="*/ 5 w 384"/>
                <a:gd name="T89" fmla="*/ 0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4"/>
                <a:gd name="T136" fmla="*/ 0 h 460"/>
                <a:gd name="T137" fmla="*/ 384 w 384"/>
                <a:gd name="T138" fmla="*/ 460 h 4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4" h="460">
                  <a:moveTo>
                    <a:pt x="5" y="0"/>
                  </a:moveTo>
                  <a:lnTo>
                    <a:pt x="100" y="0"/>
                  </a:lnTo>
                  <a:lnTo>
                    <a:pt x="106" y="5"/>
                  </a:lnTo>
                  <a:lnTo>
                    <a:pt x="106" y="339"/>
                  </a:lnTo>
                  <a:lnTo>
                    <a:pt x="137" y="339"/>
                  </a:lnTo>
                  <a:lnTo>
                    <a:pt x="142" y="345"/>
                  </a:lnTo>
                  <a:lnTo>
                    <a:pt x="142" y="378"/>
                  </a:lnTo>
                  <a:lnTo>
                    <a:pt x="243" y="378"/>
                  </a:lnTo>
                  <a:lnTo>
                    <a:pt x="243" y="345"/>
                  </a:lnTo>
                  <a:lnTo>
                    <a:pt x="248" y="339"/>
                  </a:lnTo>
                  <a:lnTo>
                    <a:pt x="277" y="339"/>
                  </a:lnTo>
                  <a:lnTo>
                    <a:pt x="277" y="38"/>
                  </a:lnTo>
                  <a:lnTo>
                    <a:pt x="248" y="38"/>
                  </a:lnTo>
                  <a:lnTo>
                    <a:pt x="243" y="32"/>
                  </a:lnTo>
                  <a:lnTo>
                    <a:pt x="243" y="5"/>
                  </a:lnTo>
                  <a:lnTo>
                    <a:pt x="248" y="0"/>
                  </a:lnTo>
                  <a:lnTo>
                    <a:pt x="349" y="0"/>
                  </a:lnTo>
                  <a:lnTo>
                    <a:pt x="354" y="5"/>
                  </a:lnTo>
                  <a:lnTo>
                    <a:pt x="354" y="415"/>
                  </a:lnTo>
                  <a:lnTo>
                    <a:pt x="378" y="415"/>
                  </a:lnTo>
                  <a:lnTo>
                    <a:pt x="383" y="422"/>
                  </a:lnTo>
                  <a:lnTo>
                    <a:pt x="383" y="454"/>
                  </a:lnTo>
                  <a:lnTo>
                    <a:pt x="378" y="459"/>
                  </a:lnTo>
                  <a:lnTo>
                    <a:pt x="283" y="459"/>
                  </a:lnTo>
                  <a:lnTo>
                    <a:pt x="277" y="454"/>
                  </a:lnTo>
                  <a:lnTo>
                    <a:pt x="277" y="383"/>
                  </a:lnTo>
                  <a:lnTo>
                    <a:pt x="248" y="383"/>
                  </a:lnTo>
                  <a:lnTo>
                    <a:pt x="248" y="415"/>
                  </a:lnTo>
                  <a:lnTo>
                    <a:pt x="243" y="422"/>
                  </a:lnTo>
                  <a:lnTo>
                    <a:pt x="212" y="422"/>
                  </a:lnTo>
                  <a:lnTo>
                    <a:pt x="212" y="454"/>
                  </a:lnTo>
                  <a:lnTo>
                    <a:pt x="207" y="459"/>
                  </a:lnTo>
                  <a:lnTo>
                    <a:pt x="106" y="459"/>
                  </a:lnTo>
                  <a:lnTo>
                    <a:pt x="100" y="454"/>
                  </a:lnTo>
                  <a:lnTo>
                    <a:pt x="100" y="422"/>
                  </a:lnTo>
                  <a:lnTo>
                    <a:pt x="76" y="422"/>
                  </a:lnTo>
                  <a:lnTo>
                    <a:pt x="71" y="415"/>
                  </a:lnTo>
                  <a:lnTo>
                    <a:pt x="71" y="383"/>
                  </a:lnTo>
                  <a:lnTo>
                    <a:pt x="41" y="383"/>
                  </a:lnTo>
                  <a:lnTo>
                    <a:pt x="36" y="378"/>
                  </a:lnTo>
                  <a:lnTo>
                    <a:pt x="36" y="38"/>
                  </a:lnTo>
                  <a:lnTo>
                    <a:pt x="5" y="38"/>
                  </a:lnTo>
                  <a:lnTo>
                    <a:pt x="0" y="32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4" name="Freeform 85"/>
            <p:cNvSpPr>
              <a:spLocks noChangeArrowheads="1"/>
            </p:cNvSpPr>
            <p:nvPr/>
          </p:nvSpPr>
          <p:spPr bwMode="auto">
            <a:xfrm>
              <a:off x="4291" y="1868"/>
              <a:ext cx="75" cy="146"/>
            </a:xfrm>
            <a:custGeom>
              <a:avLst/>
              <a:gdLst>
                <a:gd name="T0" fmla="*/ 197 w 336"/>
                <a:gd name="T1" fmla="*/ 38 h 650"/>
                <a:gd name="T2" fmla="*/ 200 w 336"/>
                <a:gd name="T3" fmla="*/ 78 h 650"/>
                <a:gd name="T4" fmla="*/ 230 w 336"/>
                <a:gd name="T5" fmla="*/ 111 h 650"/>
                <a:gd name="T6" fmla="*/ 264 w 336"/>
                <a:gd name="T7" fmla="*/ 117 h 650"/>
                <a:gd name="T8" fmla="*/ 235 w 336"/>
                <a:gd name="T9" fmla="*/ 339 h 650"/>
                <a:gd name="T10" fmla="*/ 230 w 336"/>
                <a:gd name="T11" fmla="*/ 378 h 650"/>
                <a:gd name="T12" fmla="*/ 197 w 336"/>
                <a:gd name="T13" fmla="*/ 383 h 650"/>
                <a:gd name="T14" fmla="*/ 135 w 336"/>
                <a:gd name="T15" fmla="*/ 415 h 650"/>
                <a:gd name="T16" fmla="*/ 130 w 336"/>
                <a:gd name="T17" fmla="*/ 378 h 650"/>
                <a:gd name="T18" fmla="*/ 100 w 336"/>
                <a:gd name="T19" fmla="*/ 78 h 650"/>
                <a:gd name="T20" fmla="*/ 135 w 336"/>
                <a:gd name="T21" fmla="*/ 73 h 650"/>
                <a:gd name="T22" fmla="*/ 4 w 336"/>
                <a:gd name="T23" fmla="*/ 0 h 650"/>
                <a:gd name="T24" fmla="*/ 100 w 336"/>
                <a:gd name="T25" fmla="*/ 5 h 650"/>
                <a:gd name="T26" fmla="*/ 130 w 336"/>
                <a:gd name="T27" fmla="*/ 32 h 650"/>
                <a:gd name="T28" fmla="*/ 135 w 336"/>
                <a:gd name="T29" fmla="*/ 0 h 650"/>
                <a:gd name="T30" fmla="*/ 235 w 336"/>
                <a:gd name="T31" fmla="*/ 5 h 650"/>
                <a:gd name="T32" fmla="*/ 297 w 336"/>
                <a:gd name="T33" fmla="*/ 32 h 650"/>
                <a:gd name="T34" fmla="*/ 303 w 336"/>
                <a:gd name="T35" fmla="*/ 111 h 650"/>
                <a:gd name="T36" fmla="*/ 335 w 336"/>
                <a:gd name="T37" fmla="*/ 117 h 650"/>
                <a:gd name="T38" fmla="*/ 331 w 336"/>
                <a:gd name="T39" fmla="*/ 345 h 650"/>
                <a:gd name="T40" fmla="*/ 303 w 336"/>
                <a:gd name="T41" fmla="*/ 415 h 650"/>
                <a:gd name="T42" fmla="*/ 235 w 336"/>
                <a:gd name="T43" fmla="*/ 421 h 650"/>
                <a:gd name="T44" fmla="*/ 230 w 336"/>
                <a:gd name="T45" fmla="*/ 459 h 650"/>
                <a:gd name="T46" fmla="*/ 130 w 336"/>
                <a:gd name="T47" fmla="*/ 454 h 650"/>
                <a:gd name="T48" fmla="*/ 100 w 336"/>
                <a:gd name="T49" fmla="*/ 421 h 650"/>
                <a:gd name="T50" fmla="*/ 130 w 336"/>
                <a:gd name="T51" fmla="*/ 606 h 650"/>
                <a:gd name="T52" fmla="*/ 135 w 336"/>
                <a:gd name="T53" fmla="*/ 644 h 650"/>
                <a:gd name="T54" fmla="*/ 4 w 336"/>
                <a:gd name="T55" fmla="*/ 649 h 650"/>
                <a:gd name="T56" fmla="*/ 0 w 336"/>
                <a:gd name="T57" fmla="*/ 611 h 650"/>
                <a:gd name="T58" fmla="*/ 34 w 336"/>
                <a:gd name="T59" fmla="*/ 606 h 650"/>
                <a:gd name="T60" fmla="*/ 4 w 336"/>
                <a:gd name="T61" fmla="*/ 38 h 650"/>
                <a:gd name="T62" fmla="*/ 0 w 336"/>
                <a:gd name="T63" fmla="*/ 5 h 6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650"/>
                <a:gd name="T98" fmla="*/ 336 w 336"/>
                <a:gd name="T99" fmla="*/ 650 h 65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650">
                  <a:moveTo>
                    <a:pt x="135" y="38"/>
                  </a:moveTo>
                  <a:lnTo>
                    <a:pt x="197" y="38"/>
                  </a:lnTo>
                  <a:lnTo>
                    <a:pt x="197" y="73"/>
                  </a:lnTo>
                  <a:lnTo>
                    <a:pt x="200" y="78"/>
                  </a:lnTo>
                  <a:lnTo>
                    <a:pt x="230" y="78"/>
                  </a:lnTo>
                  <a:lnTo>
                    <a:pt x="230" y="111"/>
                  </a:lnTo>
                  <a:lnTo>
                    <a:pt x="235" y="117"/>
                  </a:lnTo>
                  <a:lnTo>
                    <a:pt x="264" y="117"/>
                  </a:lnTo>
                  <a:lnTo>
                    <a:pt x="264" y="339"/>
                  </a:lnTo>
                  <a:lnTo>
                    <a:pt x="235" y="339"/>
                  </a:lnTo>
                  <a:lnTo>
                    <a:pt x="230" y="345"/>
                  </a:lnTo>
                  <a:lnTo>
                    <a:pt x="230" y="378"/>
                  </a:lnTo>
                  <a:lnTo>
                    <a:pt x="200" y="378"/>
                  </a:lnTo>
                  <a:lnTo>
                    <a:pt x="197" y="383"/>
                  </a:lnTo>
                  <a:lnTo>
                    <a:pt x="197" y="415"/>
                  </a:lnTo>
                  <a:lnTo>
                    <a:pt x="135" y="415"/>
                  </a:lnTo>
                  <a:lnTo>
                    <a:pt x="135" y="383"/>
                  </a:lnTo>
                  <a:lnTo>
                    <a:pt x="130" y="378"/>
                  </a:lnTo>
                  <a:lnTo>
                    <a:pt x="100" y="378"/>
                  </a:lnTo>
                  <a:lnTo>
                    <a:pt x="100" y="78"/>
                  </a:lnTo>
                  <a:lnTo>
                    <a:pt x="130" y="78"/>
                  </a:lnTo>
                  <a:lnTo>
                    <a:pt x="135" y="73"/>
                  </a:lnTo>
                  <a:lnTo>
                    <a:pt x="135" y="38"/>
                  </a:lnTo>
                  <a:close/>
                  <a:moveTo>
                    <a:pt x="4" y="0"/>
                  </a:moveTo>
                  <a:lnTo>
                    <a:pt x="96" y="0"/>
                  </a:lnTo>
                  <a:lnTo>
                    <a:pt x="100" y="5"/>
                  </a:lnTo>
                  <a:lnTo>
                    <a:pt x="100" y="32"/>
                  </a:lnTo>
                  <a:lnTo>
                    <a:pt x="130" y="32"/>
                  </a:lnTo>
                  <a:lnTo>
                    <a:pt x="130" y="5"/>
                  </a:lnTo>
                  <a:lnTo>
                    <a:pt x="135" y="0"/>
                  </a:lnTo>
                  <a:lnTo>
                    <a:pt x="230" y="0"/>
                  </a:lnTo>
                  <a:lnTo>
                    <a:pt x="235" y="5"/>
                  </a:lnTo>
                  <a:lnTo>
                    <a:pt x="235" y="32"/>
                  </a:lnTo>
                  <a:lnTo>
                    <a:pt x="297" y="32"/>
                  </a:lnTo>
                  <a:lnTo>
                    <a:pt x="303" y="38"/>
                  </a:lnTo>
                  <a:lnTo>
                    <a:pt x="303" y="111"/>
                  </a:lnTo>
                  <a:lnTo>
                    <a:pt x="331" y="111"/>
                  </a:lnTo>
                  <a:lnTo>
                    <a:pt x="335" y="117"/>
                  </a:lnTo>
                  <a:lnTo>
                    <a:pt x="335" y="339"/>
                  </a:lnTo>
                  <a:lnTo>
                    <a:pt x="331" y="345"/>
                  </a:lnTo>
                  <a:lnTo>
                    <a:pt x="303" y="345"/>
                  </a:lnTo>
                  <a:lnTo>
                    <a:pt x="303" y="415"/>
                  </a:lnTo>
                  <a:lnTo>
                    <a:pt x="297" y="421"/>
                  </a:lnTo>
                  <a:lnTo>
                    <a:pt x="235" y="421"/>
                  </a:lnTo>
                  <a:lnTo>
                    <a:pt x="235" y="454"/>
                  </a:lnTo>
                  <a:lnTo>
                    <a:pt x="230" y="459"/>
                  </a:lnTo>
                  <a:lnTo>
                    <a:pt x="135" y="459"/>
                  </a:lnTo>
                  <a:lnTo>
                    <a:pt x="130" y="454"/>
                  </a:lnTo>
                  <a:lnTo>
                    <a:pt x="130" y="421"/>
                  </a:lnTo>
                  <a:lnTo>
                    <a:pt x="100" y="421"/>
                  </a:lnTo>
                  <a:lnTo>
                    <a:pt x="100" y="606"/>
                  </a:lnTo>
                  <a:lnTo>
                    <a:pt x="130" y="606"/>
                  </a:lnTo>
                  <a:lnTo>
                    <a:pt x="135" y="611"/>
                  </a:lnTo>
                  <a:lnTo>
                    <a:pt x="135" y="644"/>
                  </a:lnTo>
                  <a:lnTo>
                    <a:pt x="130" y="649"/>
                  </a:lnTo>
                  <a:lnTo>
                    <a:pt x="4" y="649"/>
                  </a:lnTo>
                  <a:lnTo>
                    <a:pt x="0" y="644"/>
                  </a:lnTo>
                  <a:lnTo>
                    <a:pt x="0" y="611"/>
                  </a:lnTo>
                  <a:lnTo>
                    <a:pt x="4" y="606"/>
                  </a:lnTo>
                  <a:lnTo>
                    <a:pt x="34" y="606"/>
                  </a:lnTo>
                  <a:lnTo>
                    <a:pt x="34" y="38"/>
                  </a:lnTo>
                  <a:lnTo>
                    <a:pt x="4" y="38"/>
                  </a:lnTo>
                  <a:lnTo>
                    <a:pt x="0" y="32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5" name="Freeform 86"/>
            <p:cNvSpPr>
              <a:spLocks noChangeArrowheads="1"/>
            </p:cNvSpPr>
            <p:nvPr/>
          </p:nvSpPr>
          <p:spPr bwMode="auto">
            <a:xfrm>
              <a:off x="4387" y="1868"/>
              <a:ext cx="52" cy="103"/>
            </a:xfrm>
            <a:custGeom>
              <a:avLst/>
              <a:gdLst>
                <a:gd name="T0" fmla="*/ 4 w 235"/>
                <a:gd name="T1" fmla="*/ 0 h 460"/>
                <a:gd name="T2" fmla="*/ 96 w 235"/>
                <a:gd name="T3" fmla="*/ 0 h 460"/>
                <a:gd name="T4" fmla="*/ 99 w 235"/>
                <a:gd name="T5" fmla="*/ 5 h 460"/>
                <a:gd name="T6" fmla="*/ 99 w 235"/>
                <a:gd name="T7" fmla="*/ 73 h 460"/>
                <a:gd name="T8" fmla="*/ 128 w 235"/>
                <a:gd name="T9" fmla="*/ 73 h 460"/>
                <a:gd name="T10" fmla="*/ 128 w 235"/>
                <a:gd name="T11" fmla="*/ 38 h 460"/>
                <a:gd name="T12" fmla="*/ 134 w 235"/>
                <a:gd name="T13" fmla="*/ 32 h 460"/>
                <a:gd name="T14" fmla="*/ 161 w 235"/>
                <a:gd name="T15" fmla="*/ 32 h 460"/>
                <a:gd name="T16" fmla="*/ 161 w 235"/>
                <a:gd name="T17" fmla="*/ 5 h 460"/>
                <a:gd name="T18" fmla="*/ 167 w 235"/>
                <a:gd name="T19" fmla="*/ 0 h 460"/>
                <a:gd name="T20" fmla="*/ 229 w 235"/>
                <a:gd name="T21" fmla="*/ 0 h 460"/>
                <a:gd name="T22" fmla="*/ 234 w 235"/>
                <a:gd name="T23" fmla="*/ 5 h 460"/>
                <a:gd name="T24" fmla="*/ 234 w 235"/>
                <a:gd name="T25" fmla="*/ 111 h 460"/>
                <a:gd name="T26" fmla="*/ 229 w 235"/>
                <a:gd name="T27" fmla="*/ 117 h 460"/>
                <a:gd name="T28" fmla="*/ 167 w 235"/>
                <a:gd name="T29" fmla="*/ 117 h 460"/>
                <a:gd name="T30" fmla="*/ 161 w 235"/>
                <a:gd name="T31" fmla="*/ 111 h 460"/>
                <a:gd name="T32" fmla="*/ 161 w 235"/>
                <a:gd name="T33" fmla="*/ 78 h 460"/>
                <a:gd name="T34" fmla="*/ 134 w 235"/>
                <a:gd name="T35" fmla="*/ 78 h 460"/>
                <a:gd name="T36" fmla="*/ 134 w 235"/>
                <a:gd name="T37" fmla="*/ 111 h 460"/>
                <a:gd name="T38" fmla="*/ 128 w 235"/>
                <a:gd name="T39" fmla="*/ 117 h 460"/>
                <a:gd name="T40" fmla="*/ 99 w 235"/>
                <a:gd name="T41" fmla="*/ 117 h 460"/>
                <a:gd name="T42" fmla="*/ 99 w 235"/>
                <a:gd name="T43" fmla="*/ 415 h 460"/>
                <a:gd name="T44" fmla="*/ 128 w 235"/>
                <a:gd name="T45" fmla="*/ 415 h 460"/>
                <a:gd name="T46" fmla="*/ 134 w 235"/>
                <a:gd name="T47" fmla="*/ 422 h 460"/>
                <a:gd name="T48" fmla="*/ 134 w 235"/>
                <a:gd name="T49" fmla="*/ 454 h 460"/>
                <a:gd name="T50" fmla="*/ 128 w 235"/>
                <a:gd name="T51" fmla="*/ 459 h 460"/>
                <a:gd name="T52" fmla="*/ 4 w 235"/>
                <a:gd name="T53" fmla="*/ 459 h 460"/>
                <a:gd name="T54" fmla="*/ 0 w 235"/>
                <a:gd name="T55" fmla="*/ 454 h 460"/>
                <a:gd name="T56" fmla="*/ 0 w 235"/>
                <a:gd name="T57" fmla="*/ 422 h 460"/>
                <a:gd name="T58" fmla="*/ 4 w 235"/>
                <a:gd name="T59" fmla="*/ 415 h 460"/>
                <a:gd name="T60" fmla="*/ 33 w 235"/>
                <a:gd name="T61" fmla="*/ 415 h 460"/>
                <a:gd name="T62" fmla="*/ 33 w 235"/>
                <a:gd name="T63" fmla="*/ 38 h 460"/>
                <a:gd name="T64" fmla="*/ 4 w 235"/>
                <a:gd name="T65" fmla="*/ 38 h 460"/>
                <a:gd name="T66" fmla="*/ 0 w 235"/>
                <a:gd name="T67" fmla="*/ 32 h 460"/>
                <a:gd name="T68" fmla="*/ 0 w 235"/>
                <a:gd name="T69" fmla="*/ 5 h 460"/>
                <a:gd name="T70" fmla="*/ 4 w 235"/>
                <a:gd name="T71" fmla="*/ 0 h 4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5"/>
                <a:gd name="T109" fmla="*/ 0 h 460"/>
                <a:gd name="T110" fmla="*/ 235 w 235"/>
                <a:gd name="T111" fmla="*/ 460 h 4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5" h="460">
                  <a:moveTo>
                    <a:pt x="4" y="0"/>
                  </a:moveTo>
                  <a:lnTo>
                    <a:pt x="96" y="0"/>
                  </a:lnTo>
                  <a:lnTo>
                    <a:pt x="99" y="5"/>
                  </a:lnTo>
                  <a:lnTo>
                    <a:pt x="99" y="73"/>
                  </a:lnTo>
                  <a:lnTo>
                    <a:pt x="128" y="73"/>
                  </a:lnTo>
                  <a:lnTo>
                    <a:pt x="128" y="38"/>
                  </a:lnTo>
                  <a:lnTo>
                    <a:pt x="134" y="32"/>
                  </a:lnTo>
                  <a:lnTo>
                    <a:pt x="161" y="32"/>
                  </a:lnTo>
                  <a:lnTo>
                    <a:pt x="161" y="5"/>
                  </a:lnTo>
                  <a:lnTo>
                    <a:pt x="167" y="0"/>
                  </a:lnTo>
                  <a:lnTo>
                    <a:pt x="229" y="0"/>
                  </a:lnTo>
                  <a:lnTo>
                    <a:pt x="234" y="5"/>
                  </a:lnTo>
                  <a:lnTo>
                    <a:pt x="234" y="111"/>
                  </a:lnTo>
                  <a:lnTo>
                    <a:pt x="229" y="117"/>
                  </a:lnTo>
                  <a:lnTo>
                    <a:pt x="167" y="117"/>
                  </a:lnTo>
                  <a:lnTo>
                    <a:pt x="161" y="111"/>
                  </a:lnTo>
                  <a:lnTo>
                    <a:pt x="161" y="78"/>
                  </a:lnTo>
                  <a:lnTo>
                    <a:pt x="134" y="78"/>
                  </a:lnTo>
                  <a:lnTo>
                    <a:pt x="134" y="111"/>
                  </a:lnTo>
                  <a:lnTo>
                    <a:pt x="128" y="117"/>
                  </a:lnTo>
                  <a:lnTo>
                    <a:pt x="99" y="117"/>
                  </a:lnTo>
                  <a:lnTo>
                    <a:pt x="99" y="415"/>
                  </a:lnTo>
                  <a:lnTo>
                    <a:pt x="128" y="415"/>
                  </a:lnTo>
                  <a:lnTo>
                    <a:pt x="134" y="422"/>
                  </a:lnTo>
                  <a:lnTo>
                    <a:pt x="134" y="454"/>
                  </a:lnTo>
                  <a:lnTo>
                    <a:pt x="128" y="459"/>
                  </a:lnTo>
                  <a:lnTo>
                    <a:pt x="4" y="459"/>
                  </a:lnTo>
                  <a:lnTo>
                    <a:pt x="0" y="454"/>
                  </a:lnTo>
                  <a:lnTo>
                    <a:pt x="0" y="422"/>
                  </a:lnTo>
                  <a:lnTo>
                    <a:pt x="4" y="415"/>
                  </a:lnTo>
                  <a:lnTo>
                    <a:pt x="33" y="415"/>
                  </a:lnTo>
                  <a:lnTo>
                    <a:pt x="33" y="38"/>
                  </a:lnTo>
                  <a:lnTo>
                    <a:pt x="4" y="38"/>
                  </a:lnTo>
                  <a:lnTo>
                    <a:pt x="0" y="32"/>
                  </a:lnTo>
                  <a:lnTo>
                    <a:pt x="0" y="5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6" name="Freeform 87"/>
            <p:cNvSpPr>
              <a:spLocks noChangeArrowheads="1"/>
            </p:cNvSpPr>
            <p:nvPr/>
          </p:nvSpPr>
          <p:spPr bwMode="auto">
            <a:xfrm>
              <a:off x="4451" y="1868"/>
              <a:ext cx="68" cy="103"/>
            </a:xfrm>
            <a:custGeom>
              <a:avLst/>
              <a:gdLst>
                <a:gd name="T0" fmla="*/ 102 w 305"/>
                <a:gd name="T1" fmla="*/ 38 h 460"/>
                <a:gd name="T2" fmla="*/ 197 w 305"/>
                <a:gd name="T3" fmla="*/ 38 h 460"/>
                <a:gd name="T4" fmla="*/ 197 w 305"/>
                <a:gd name="T5" fmla="*/ 73 h 460"/>
                <a:gd name="T6" fmla="*/ 203 w 305"/>
                <a:gd name="T7" fmla="*/ 78 h 460"/>
                <a:gd name="T8" fmla="*/ 232 w 305"/>
                <a:gd name="T9" fmla="*/ 78 h 460"/>
                <a:gd name="T10" fmla="*/ 232 w 305"/>
                <a:gd name="T11" fmla="*/ 150 h 460"/>
                <a:gd name="T12" fmla="*/ 71 w 305"/>
                <a:gd name="T13" fmla="*/ 150 h 460"/>
                <a:gd name="T14" fmla="*/ 71 w 305"/>
                <a:gd name="T15" fmla="*/ 78 h 460"/>
                <a:gd name="T16" fmla="*/ 96 w 305"/>
                <a:gd name="T17" fmla="*/ 78 h 460"/>
                <a:gd name="T18" fmla="*/ 102 w 305"/>
                <a:gd name="T19" fmla="*/ 73 h 460"/>
                <a:gd name="T20" fmla="*/ 102 w 305"/>
                <a:gd name="T21" fmla="*/ 38 h 460"/>
                <a:gd name="T22" fmla="*/ 102 w 305"/>
                <a:gd name="T23" fmla="*/ 0 h 460"/>
                <a:gd name="T24" fmla="*/ 232 w 305"/>
                <a:gd name="T25" fmla="*/ 0 h 460"/>
                <a:gd name="T26" fmla="*/ 236 w 305"/>
                <a:gd name="T27" fmla="*/ 5 h 460"/>
                <a:gd name="T28" fmla="*/ 236 w 305"/>
                <a:gd name="T29" fmla="*/ 32 h 460"/>
                <a:gd name="T30" fmla="*/ 266 w 305"/>
                <a:gd name="T31" fmla="*/ 32 h 460"/>
                <a:gd name="T32" fmla="*/ 271 w 305"/>
                <a:gd name="T33" fmla="*/ 38 h 460"/>
                <a:gd name="T34" fmla="*/ 271 w 305"/>
                <a:gd name="T35" fmla="*/ 73 h 460"/>
                <a:gd name="T36" fmla="*/ 300 w 305"/>
                <a:gd name="T37" fmla="*/ 73 h 460"/>
                <a:gd name="T38" fmla="*/ 304 w 305"/>
                <a:gd name="T39" fmla="*/ 78 h 460"/>
                <a:gd name="T40" fmla="*/ 304 w 305"/>
                <a:gd name="T41" fmla="*/ 188 h 460"/>
                <a:gd name="T42" fmla="*/ 300 w 305"/>
                <a:gd name="T43" fmla="*/ 194 h 460"/>
                <a:gd name="T44" fmla="*/ 71 w 305"/>
                <a:gd name="T45" fmla="*/ 194 h 460"/>
                <a:gd name="T46" fmla="*/ 71 w 305"/>
                <a:gd name="T47" fmla="*/ 305 h 460"/>
                <a:gd name="T48" fmla="*/ 96 w 305"/>
                <a:gd name="T49" fmla="*/ 305 h 460"/>
                <a:gd name="T50" fmla="*/ 102 w 305"/>
                <a:gd name="T51" fmla="*/ 310 h 460"/>
                <a:gd name="T52" fmla="*/ 102 w 305"/>
                <a:gd name="T53" fmla="*/ 339 h 460"/>
                <a:gd name="T54" fmla="*/ 131 w 305"/>
                <a:gd name="T55" fmla="*/ 339 h 460"/>
                <a:gd name="T56" fmla="*/ 135 w 305"/>
                <a:gd name="T57" fmla="*/ 345 h 460"/>
                <a:gd name="T58" fmla="*/ 135 w 305"/>
                <a:gd name="T59" fmla="*/ 378 h 460"/>
                <a:gd name="T60" fmla="*/ 266 w 305"/>
                <a:gd name="T61" fmla="*/ 378 h 460"/>
                <a:gd name="T62" fmla="*/ 266 w 305"/>
                <a:gd name="T63" fmla="*/ 345 h 460"/>
                <a:gd name="T64" fmla="*/ 271 w 305"/>
                <a:gd name="T65" fmla="*/ 339 h 460"/>
                <a:gd name="T66" fmla="*/ 300 w 305"/>
                <a:gd name="T67" fmla="*/ 339 h 460"/>
                <a:gd name="T68" fmla="*/ 304 w 305"/>
                <a:gd name="T69" fmla="*/ 345 h 460"/>
                <a:gd name="T70" fmla="*/ 304 w 305"/>
                <a:gd name="T71" fmla="*/ 378 h 460"/>
                <a:gd name="T72" fmla="*/ 300 w 305"/>
                <a:gd name="T73" fmla="*/ 383 h 460"/>
                <a:gd name="T74" fmla="*/ 271 w 305"/>
                <a:gd name="T75" fmla="*/ 383 h 460"/>
                <a:gd name="T76" fmla="*/ 271 w 305"/>
                <a:gd name="T77" fmla="*/ 415 h 460"/>
                <a:gd name="T78" fmla="*/ 266 w 305"/>
                <a:gd name="T79" fmla="*/ 422 h 460"/>
                <a:gd name="T80" fmla="*/ 236 w 305"/>
                <a:gd name="T81" fmla="*/ 422 h 460"/>
                <a:gd name="T82" fmla="*/ 236 w 305"/>
                <a:gd name="T83" fmla="*/ 454 h 460"/>
                <a:gd name="T84" fmla="*/ 232 w 305"/>
                <a:gd name="T85" fmla="*/ 459 h 460"/>
                <a:gd name="T86" fmla="*/ 102 w 305"/>
                <a:gd name="T87" fmla="*/ 459 h 460"/>
                <a:gd name="T88" fmla="*/ 96 w 305"/>
                <a:gd name="T89" fmla="*/ 454 h 460"/>
                <a:gd name="T90" fmla="*/ 96 w 305"/>
                <a:gd name="T91" fmla="*/ 422 h 460"/>
                <a:gd name="T92" fmla="*/ 38 w 305"/>
                <a:gd name="T93" fmla="*/ 422 h 460"/>
                <a:gd name="T94" fmla="*/ 32 w 305"/>
                <a:gd name="T95" fmla="*/ 415 h 460"/>
                <a:gd name="T96" fmla="*/ 32 w 305"/>
                <a:gd name="T97" fmla="*/ 345 h 460"/>
                <a:gd name="T98" fmla="*/ 4 w 305"/>
                <a:gd name="T99" fmla="*/ 345 h 460"/>
                <a:gd name="T100" fmla="*/ 0 w 305"/>
                <a:gd name="T101" fmla="*/ 339 h 460"/>
                <a:gd name="T102" fmla="*/ 0 w 305"/>
                <a:gd name="T103" fmla="*/ 117 h 460"/>
                <a:gd name="T104" fmla="*/ 4 w 305"/>
                <a:gd name="T105" fmla="*/ 111 h 460"/>
                <a:gd name="T106" fmla="*/ 32 w 305"/>
                <a:gd name="T107" fmla="*/ 111 h 460"/>
                <a:gd name="T108" fmla="*/ 32 w 305"/>
                <a:gd name="T109" fmla="*/ 38 h 460"/>
                <a:gd name="T110" fmla="*/ 38 w 305"/>
                <a:gd name="T111" fmla="*/ 32 h 460"/>
                <a:gd name="T112" fmla="*/ 96 w 305"/>
                <a:gd name="T113" fmla="*/ 32 h 460"/>
                <a:gd name="T114" fmla="*/ 96 w 305"/>
                <a:gd name="T115" fmla="*/ 5 h 460"/>
                <a:gd name="T116" fmla="*/ 102 w 305"/>
                <a:gd name="T117" fmla="*/ 0 h 46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60"/>
                <a:gd name="T179" fmla="*/ 305 w 305"/>
                <a:gd name="T180" fmla="*/ 460 h 46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60">
                  <a:moveTo>
                    <a:pt x="102" y="38"/>
                  </a:moveTo>
                  <a:lnTo>
                    <a:pt x="197" y="38"/>
                  </a:lnTo>
                  <a:lnTo>
                    <a:pt x="197" y="73"/>
                  </a:lnTo>
                  <a:lnTo>
                    <a:pt x="203" y="78"/>
                  </a:lnTo>
                  <a:lnTo>
                    <a:pt x="232" y="78"/>
                  </a:lnTo>
                  <a:lnTo>
                    <a:pt x="232" y="150"/>
                  </a:lnTo>
                  <a:lnTo>
                    <a:pt x="71" y="150"/>
                  </a:lnTo>
                  <a:lnTo>
                    <a:pt x="71" y="78"/>
                  </a:lnTo>
                  <a:lnTo>
                    <a:pt x="96" y="78"/>
                  </a:lnTo>
                  <a:lnTo>
                    <a:pt x="102" y="73"/>
                  </a:lnTo>
                  <a:lnTo>
                    <a:pt x="102" y="38"/>
                  </a:lnTo>
                  <a:close/>
                  <a:moveTo>
                    <a:pt x="102" y="0"/>
                  </a:moveTo>
                  <a:lnTo>
                    <a:pt x="232" y="0"/>
                  </a:lnTo>
                  <a:lnTo>
                    <a:pt x="236" y="5"/>
                  </a:lnTo>
                  <a:lnTo>
                    <a:pt x="236" y="32"/>
                  </a:lnTo>
                  <a:lnTo>
                    <a:pt x="266" y="32"/>
                  </a:lnTo>
                  <a:lnTo>
                    <a:pt x="271" y="38"/>
                  </a:lnTo>
                  <a:lnTo>
                    <a:pt x="271" y="73"/>
                  </a:lnTo>
                  <a:lnTo>
                    <a:pt x="300" y="73"/>
                  </a:lnTo>
                  <a:lnTo>
                    <a:pt x="304" y="78"/>
                  </a:lnTo>
                  <a:lnTo>
                    <a:pt x="304" y="188"/>
                  </a:lnTo>
                  <a:lnTo>
                    <a:pt x="300" y="194"/>
                  </a:lnTo>
                  <a:lnTo>
                    <a:pt x="71" y="194"/>
                  </a:lnTo>
                  <a:lnTo>
                    <a:pt x="71" y="305"/>
                  </a:lnTo>
                  <a:lnTo>
                    <a:pt x="96" y="305"/>
                  </a:lnTo>
                  <a:lnTo>
                    <a:pt x="102" y="310"/>
                  </a:lnTo>
                  <a:lnTo>
                    <a:pt x="102" y="339"/>
                  </a:lnTo>
                  <a:lnTo>
                    <a:pt x="131" y="339"/>
                  </a:lnTo>
                  <a:lnTo>
                    <a:pt x="135" y="345"/>
                  </a:lnTo>
                  <a:lnTo>
                    <a:pt x="135" y="378"/>
                  </a:lnTo>
                  <a:lnTo>
                    <a:pt x="266" y="378"/>
                  </a:lnTo>
                  <a:lnTo>
                    <a:pt x="266" y="345"/>
                  </a:lnTo>
                  <a:lnTo>
                    <a:pt x="271" y="339"/>
                  </a:lnTo>
                  <a:lnTo>
                    <a:pt x="300" y="339"/>
                  </a:lnTo>
                  <a:lnTo>
                    <a:pt x="304" y="345"/>
                  </a:lnTo>
                  <a:lnTo>
                    <a:pt x="304" y="378"/>
                  </a:lnTo>
                  <a:lnTo>
                    <a:pt x="300" y="383"/>
                  </a:lnTo>
                  <a:lnTo>
                    <a:pt x="271" y="383"/>
                  </a:lnTo>
                  <a:lnTo>
                    <a:pt x="271" y="415"/>
                  </a:lnTo>
                  <a:lnTo>
                    <a:pt x="266" y="422"/>
                  </a:lnTo>
                  <a:lnTo>
                    <a:pt x="236" y="422"/>
                  </a:lnTo>
                  <a:lnTo>
                    <a:pt x="236" y="454"/>
                  </a:lnTo>
                  <a:lnTo>
                    <a:pt x="232" y="459"/>
                  </a:lnTo>
                  <a:lnTo>
                    <a:pt x="102" y="459"/>
                  </a:lnTo>
                  <a:lnTo>
                    <a:pt x="96" y="454"/>
                  </a:lnTo>
                  <a:lnTo>
                    <a:pt x="96" y="422"/>
                  </a:lnTo>
                  <a:lnTo>
                    <a:pt x="38" y="422"/>
                  </a:lnTo>
                  <a:lnTo>
                    <a:pt x="32" y="415"/>
                  </a:lnTo>
                  <a:lnTo>
                    <a:pt x="32" y="345"/>
                  </a:lnTo>
                  <a:lnTo>
                    <a:pt x="4" y="345"/>
                  </a:lnTo>
                  <a:lnTo>
                    <a:pt x="0" y="339"/>
                  </a:lnTo>
                  <a:lnTo>
                    <a:pt x="0" y="117"/>
                  </a:lnTo>
                  <a:lnTo>
                    <a:pt x="4" y="111"/>
                  </a:lnTo>
                  <a:lnTo>
                    <a:pt x="32" y="111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96" y="32"/>
                  </a:lnTo>
                  <a:lnTo>
                    <a:pt x="96" y="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7" name="Freeform 88"/>
            <p:cNvSpPr>
              <a:spLocks noChangeArrowheads="1"/>
            </p:cNvSpPr>
            <p:nvPr/>
          </p:nvSpPr>
          <p:spPr bwMode="auto">
            <a:xfrm>
              <a:off x="4536" y="1868"/>
              <a:ext cx="61" cy="103"/>
            </a:xfrm>
            <a:custGeom>
              <a:avLst/>
              <a:gdLst>
                <a:gd name="T0" fmla="*/ 235 w 274"/>
                <a:gd name="T1" fmla="*/ 0 h 460"/>
                <a:gd name="T2" fmla="*/ 240 w 274"/>
                <a:gd name="T3" fmla="*/ 111 h 460"/>
                <a:gd name="T4" fmla="*/ 205 w 274"/>
                <a:gd name="T5" fmla="*/ 117 h 460"/>
                <a:gd name="T6" fmla="*/ 200 w 274"/>
                <a:gd name="T7" fmla="*/ 78 h 460"/>
                <a:gd name="T8" fmla="*/ 165 w 274"/>
                <a:gd name="T9" fmla="*/ 73 h 460"/>
                <a:gd name="T10" fmla="*/ 103 w 274"/>
                <a:gd name="T11" fmla="*/ 38 h 460"/>
                <a:gd name="T12" fmla="*/ 98 w 274"/>
                <a:gd name="T13" fmla="*/ 78 h 460"/>
                <a:gd name="T14" fmla="*/ 73 w 274"/>
                <a:gd name="T15" fmla="*/ 111 h 460"/>
                <a:gd name="T16" fmla="*/ 103 w 274"/>
                <a:gd name="T17" fmla="*/ 117 h 460"/>
                <a:gd name="T18" fmla="*/ 131 w 274"/>
                <a:gd name="T19" fmla="*/ 150 h 460"/>
                <a:gd name="T20" fmla="*/ 137 w 274"/>
                <a:gd name="T21" fmla="*/ 188 h 460"/>
                <a:gd name="T22" fmla="*/ 205 w 274"/>
                <a:gd name="T23" fmla="*/ 194 h 460"/>
                <a:gd name="T24" fmla="*/ 235 w 274"/>
                <a:gd name="T25" fmla="*/ 228 h 460"/>
                <a:gd name="T26" fmla="*/ 240 w 274"/>
                <a:gd name="T27" fmla="*/ 266 h 460"/>
                <a:gd name="T28" fmla="*/ 273 w 274"/>
                <a:gd name="T29" fmla="*/ 272 h 460"/>
                <a:gd name="T30" fmla="*/ 269 w 274"/>
                <a:gd name="T31" fmla="*/ 383 h 460"/>
                <a:gd name="T32" fmla="*/ 240 w 274"/>
                <a:gd name="T33" fmla="*/ 415 h 460"/>
                <a:gd name="T34" fmla="*/ 171 w 274"/>
                <a:gd name="T35" fmla="*/ 422 h 460"/>
                <a:gd name="T36" fmla="*/ 165 w 274"/>
                <a:gd name="T37" fmla="*/ 459 h 460"/>
                <a:gd name="T38" fmla="*/ 0 w 274"/>
                <a:gd name="T39" fmla="*/ 454 h 460"/>
                <a:gd name="T40" fmla="*/ 4 w 274"/>
                <a:gd name="T41" fmla="*/ 339 h 460"/>
                <a:gd name="T42" fmla="*/ 39 w 274"/>
                <a:gd name="T43" fmla="*/ 345 h 460"/>
                <a:gd name="T44" fmla="*/ 68 w 274"/>
                <a:gd name="T45" fmla="*/ 378 h 460"/>
                <a:gd name="T46" fmla="*/ 73 w 274"/>
                <a:gd name="T47" fmla="*/ 415 h 460"/>
                <a:gd name="T48" fmla="*/ 165 w 274"/>
                <a:gd name="T49" fmla="*/ 383 h 460"/>
                <a:gd name="T50" fmla="*/ 200 w 274"/>
                <a:gd name="T51" fmla="*/ 378 h 460"/>
                <a:gd name="T52" fmla="*/ 171 w 274"/>
                <a:gd name="T53" fmla="*/ 310 h 460"/>
                <a:gd name="T54" fmla="*/ 165 w 274"/>
                <a:gd name="T55" fmla="*/ 272 h 460"/>
                <a:gd name="T56" fmla="*/ 98 w 274"/>
                <a:gd name="T57" fmla="*/ 266 h 460"/>
                <a:gd name="T58" fmla="*/ 39 w 274"/>
                <a:gd name="T59" fmla="*/ 233 h 460"/>
                <a:gd name="T60" fmla="*/ 33 w 274"/>
                <a:gd name="T61" fmla="*/ 155 h 460"/>
                <a:gd name="T62" fmla="*/ 0 w 274"/>
                <a:gd name="T63" fmla="*/ 150 h 460"/>
                <a:gd name="T64" fmla="*/ 4 w 274"/>
                <a:gd name="T65" fmla="*/ 73 h 460"/>
                <a:gd name="T66" fmla="*/ 33 w 274"/>
                <a:gd name="T67" fmla="*/ 38 h 460"/>
                <a:gd name="T68" fmla="*/ 68 w 274"/>
                <a:gd name="T69" fmla="*/ 32 h 460"/>
                <a:gd name="T70" fmla="*/ 73 w 274"/>
                <a:gd name="T71" fmla="*/ 0 h 4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4"/>
                <a:gd name="T109" fmla="*/ 0 h 460"/>
                <a:gd name="T110" fmla="*/ 274 w 274"/>
                <a:gd name="T111" fmla="*/ 460 h 4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4" h="460">
                  <a:moveTo>
                    <a:pt x="73" y="0"/>
                  </a:moveTo>
                  <a:lnTo>
                    <a:pt x="235" y="0"/>
                  </a:lnTo>
                  <a:lnTo>
                    <a:pt x="240" y="5"/>
                  </a:lnTo>
                  <a:lnTo>
                    <a:pt x="240" y="111"/>
                  </a:lnTo>
                  <a:lnTo>
                    <a:pt x="235" y="117"/>
                  </a:lnTo>
                  <a:lnTo>
                    <a:pt x="205" y="117"/>
                  </a:lnTo>
                  <a:lnTo>
                    <a:pt x="200" y="111"/>
                  </a:lnTo>
                  <a:lnTo>
                    <a:pt x="200" y="78"/>
                  </a:lnTo>
                  <a:lnTo>
                    <a:pt x="171" y="78"/>
                  </a:lnTo>
                  <a:lnTo>
                    <a:pt x="165" y="73"/>
                  </a:lnTo>
                  <a:lnTo>
                    <a:pt x="165" y="38"/>
                  </a:lnTo>
                  <a:lnTo>
                    <a:pt x="103" y="38"/>
                  </a:lnTo>
                  <a:lnTo>
                    <a:pt x="103" y="73"/>
                  </a:lnTo>
                  <a:lnTo>
                    <a:pt x="98" y="78"/>
                  </a:lnTo>
                  <a:lnTo>
                    <a:pt x="73" y="78"/>
                  </a:lnTo>
                  <a:lnTo>
                    <a:pt x="73" y="111"/>
                  </a:lnTo>
                  <a:lnTo>
                    <a:pt x="98" y="111"/>
                  </a:lnTo>
                  <a:lnTo>
                    <a:pt x="103" y="117"/>
                  </a:lnTo>
                  <a:lnTo>
                    <a:pt x="103" y="150"/>
                  </a:lnTo>
                  <a:lnTo>
                    <a:pt x="131" y="150"/>
                  </a:lnTo>
                  <a:lnTo>
                    <a:pt x="137" y="155"/>
                  </a:lnTo>
                  <a:lnTo>
                    <a:pt x="137" y="188"/>
                  </a:lnTo>
                  <a:lnTo>
                    <a:pt x="200" y="188"/>
                  </a:lnTo>
                  <a:lnTo>
                    <a:pt x="205" y="194"/>
                  </a:lnTo>
                  <a:lnTo>
                    <a:pt x="205" y="228"/>
                  </a:lnTo>
                  <a:lnTo>
                    <a:pt x="235" y="228"/>
                  </a:lnTo>
                  <a:lnTo>
                    <a:pt x="240" y="233"/>
                  </a:lnTo>
                  <a:lnTo>
                    <a:pt x="240" y="266"/>
                  </a:lnTo>
                  <a:lnTo>
                    <a:pt x="269" y="266"/>
                  </a:lnTo>
                  <a:lnTo>
                    <a:pt x="273" y="272"/>
                  </a:lnTo>
                  <a:lnTo>
                    <a:pt x="273" y="378"/>
                  </a:lnTo>
                  <a:lnTo>
                    <a:pt x="269" y="383"/>
                  </a:lnTo>
                  <a:lnTo>
                    <a:pt x="240" y="383"/>
                  </a:lnTo>
                  <a:lnTo>
                    <a:pt x="240" y="415"/>
                  </a:lnTo>
                  <a:lnTo>
                    <a:pt x="235" y="422"/>
                  </a:lnTo>
                  <a:lnTo>
                    <a:pt x="171" y="422"/>
                  </a:lnTo>
                  <a:lnTo>
                    <a:pt x="171" y="454"/>
                  </a:lnTo>
                  <a:lnTo>
                    <a:pt x="165" y="459"/>
                  </a:lnTo>
                  <a:lnTo>
                    <a:pt x="4" y="459"/>
                  </a:lnTo>
                  <a:lnTo>
                    <a:pt x="0" y="454"/>
                  </a:lnTo>
                  <a:lnTo>
                    <a:pt x="0" y="345"/>
                  </a:lnTo>
                  <a:lnTo>
                    <a:pt x="4" y="339"/>
                  </a:lnTo>
                  <a:lnTo>
                    <a:pt x="33" y="339"/>
                  </a:lnTo>
                  <a:lnTo>
                    <a:pt x="39" y="345"/>
                  </a:lnTo>
                  <a:lnTo>
                    <a:pt x="39" y="378"/>
                  </a:lnTo>
                  <a:lnTo>
                    <a:pt x="68" y="378"/>
                  </a:lnTo>
                  <a:lnTo>
                    <a:pt x="73" y="383"/>
                  </a:lnTo>
                  <a:lnTo>
                    <a:pt x="73" y="415"/>
                  </a:lnTo>
                  <a:lnTo>
                    <a:pt x="165" y="415"/>
                  </a:lnTo>
                  <a:lnTo>
                    <a:pt x="165" y="383"/>
                  </a:lnTo>
                  <a:lnTo>
                    <a:pt x="171" y="378"/>
                  </a:lnTo>
                  <a:lnTo>
                    <a:pt x="200" y="378"/>
                  </a:lnTo>
                  <a:lnTo>
                    <a:pt x="200" y="310"/>
                  </a:lnTo>
                  <a:lnTo>
                    <a:pt x="171" y="310"/>
                  </a:lnTo>
                  <a:lnTo>
                    <a:pt x="165" y="305"/>
                  </a:lnTo>
                  <a:lnTo>
                    <a:pt x="165" y="272"/>
                  </a:lnTo>
                  <a:lnTo>
                    <a:pt x="103" y="272"/>
                  </a:lnTo>
                  <a:lnTo>
                    <a:pt x="98" y="266"/>
                  </a:lnTo>
                  <a:lnTo>
                    <a:pt x="98" y="233"/>
                  </a:lnTo>
                  <a:lnTo>
                    <a:pt x="39" y="233"/>
                  </a:lnTo>
                  <a:lnTo>
                    <a:pt x="33" y="228"/>
                  </a:lnTo>
                  <a:lnTo>
                    <a:pt x="33" y="155"/>
                  </a:lnTo>
                  <a:lnTo>
                    <a:pt x="4" y="155"/>
                  </a:lnTo>
                  <a:lnTo>
                    <a:pt x="0" y="150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33" y="73"/>
                  </a:lnTo>
                  <a:lnTo>
                    <a:pt x="33" y="38"/>
                  </a:lnTo>
                  <a:lnTo>
                    <a:pt x="39" y="32"/>
                  </a:lnTo>
                  <a:lnTo>
                    <a:pt x="68" y="32"/>
                  </a:lnTo>
                  <a:lnTo>
                    <a:pt x="68" y="5"/>
                  </a:lnTo>
                  <a:lnTo>
                    <a:pt x="73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8" name="Freeform 89"/>
            <p:cNvSpPr>
              <a:spLocks noChangeArrowheads="1"/>
            </p:cNvSpPr>
            <p:nvPr/>
          </p:nvSpPr>
          <p:spPr bwMode="auto">
            <a:xfrm>
              <a:off x="4611" y="1868"/>
              <a:ext cx="62" cy="103"/>
            </a:xfrm>
            <a:custGeom>
              <a:avLst/>
              <a:gdLst>
                <a:gd name="T0" fmla="*/ 238 w 279"/>
                <a:gd name="T1" fmla="*/ 0 h 460"/>
                <a:gd name="T2" fmla="*/ 243 w 279"/>
                <a:gd name="T3" fmla="*/ 111 h 460"/>
                <a:gd name="T4" fmla="*/ 209 w 279"/>
                <a:gd name="T5" fmla="*/ 117 h 460"/>
                <a:gd name="T6" fmla="*/ 203 w 279"/>
                <a:gd name="T7" fmla="*/ 78 h 460"/>
                <a:gd name="T8" fmla="*/ 169 w 279"/>
                <a:gd name="T9" fmla="*/ 73 h 460"/>
                <a:gd name="T10" fmla="*/ 105 w 279"/>
                <a:gd name="T11" fmla="*/ 38 h 460"/>
                <a:gd name="T12" fmla="*/ 99 w 279"/>
                <a:gd name="T13" fmla="*/ 78 h 460"/>
                <a:gd name="T14" fmla="*/ 75 w 279"/>
                <a:gd name="T15" fmla="*/ 111 h 460"/>
                <a:gd name="T16" fmla="*/ 105 w 279"/>
                <a:gd name="T17" fmla="*/ 117 h 460"/>
                <a:gd name="T18" fmla="*/ 133 w 279"/>
                <a:gd name="T19" fmla="*/ 150 h 460"/>
                <a:gd name="T20" fmla="*/ 139 w 279"/>
                <a:gd name="T21" fmla="*/ 188 h 460"/>
                <a:gd name="T22" fmla="*/ 209 w 279"/>
                <a:gd name="T23" fmla="*/ 194 h 460"/>
                <a:gd name="T24" fmla="*/ 238 w 279"/>
                <a:gd name="T25" fmla="*/ 228 h 460"/>
                <a:gd name="T26" fmla="*/ 243 w 279"/>
                <a:gd name="T27" fmla="*/ 266 h 460"/>
                <a:gd name="T28" fmla="*/ 278 w 279"/>
                <a:gd name="T29" fmla="*/ 272 h 460"/>
                <a:gd name="T30" fmla="*/ 272 w 279"/>
                <a:gd name="T31" fmla="*/ 383 h 460"/>
                <a:gd name="T32" fmla="*/ 243 w 279"/>
                <a:gd name="T33" fmla="*/ 415 h 460"/>
                <a:gd name="T34" fmla="*/ 174 w 279"/>
                <a:gd name="T35" fmla="*/ 422 h 460"/>
                <a:gd name="T36" fmla="*/ 169 w 279"/>
                <a:gd name="T37" fmla="*/ 459 h 460"/>
                <a:gd name="T38" fmla="*/ 0 w 279"/>
                <a:gd name="T39" fmla="*/ 454 h 460"/>
                <a:gd name="T40" fmla="*/ 4 w 279"/>
                <a:gd name="T41" fmla="*/ 339 h 460"/>
                <a:gd name="T42" fmla="*/ 39 w 279"/>
                <a:gd name="T43" fmla="*/ 345 h 460"/>
                <a:gd name="T44" fmla="*/ 69 w 279"/>
                <a:gd name="T45" fmla="*/ 378 h 460"/>
                <a:gd name="T46" fmla="*/ 75 w 279"/>
                <a:gd name="T47" fmla="*/ 415 h 460"/>
                <a:gd name="T48" fmla="*/ 169 w 279"/>
                <a:gd name="T49" fmla="*/ 383 h 460"/>
                <a:gd name="T50" fmla="*/ 203 w 279"/>
                <a:gd name="T51" fmla="*/ 378 h 460"/>
                <a:gd name="T52" fmla="*/ 174 w 279"/>
                <a:gd name="T53" fmla="*/ 310 h 460"/>
                <a:gd name="T54" fmla="*/ 169 w 279"/>
                <a:gd name="T55" fmla="*/ 272 h 460"/>
                <a:gd name="T56" fmla="*/ 99 w 279"/>
                <a:gd name="T57" fmla="*/ 266 h 460"/>
                <a:gd name="T58" fmla="*/ 39 w 279"/>
                <a:gd name="T59" fmla="*/ 233 h 460"/>
                <a:gd name="T60" fmla="*/ 35 w 279"/>
                <a:gd name="T61" fmla="*/ 155 h 460"/>
                <a:gd name="T62" fmla="*/ 0 w 279"/>
                <a:gd name="T63" fmla="*/ 150 h 460"/>
                <a:gd name="T64" fmla="*/ 4 w 279"/>
                <a:gd name="T65" fmla="*/ 73 h 460"/>
                <a:gd name="T66" fmla="*/ 35 w 279"/>
                <a:gd name="T67" fmla="*/ 38 h 460"/>
                <a:gd name="T68" fmla="*/ 69 w 279"/>
                <a:gd name="T69" fmla="*/ 32 h 460"/>
                <a:gd name="T70" fmla="*/ 75 w 279"/>
                <a:gd name="T71" fmla="*/ 0 h 4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9"/>
                <a:gd name="T109" fmla="*/ 0 h 460"/>
                <a:gd name="T110" fmla="*/ 279 w 279"/>
                <a:gd name="T111" fmla="*/ 460 h 46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9" h="460">
                  <a:moveTo>
                    <a:pt x="75" y="0"/>
                  </a:moveTo>
                  <a:lnTo>
                    <a:pt x="238" y="0"/>
                  </a:lnTo>
                  <a:lnTo>
                    <a:pt x="243" y="5"/>
                  </a:lnTo>
                  <a:lnTo>
                    <a:pt x="243" y="111"/>
                  </a:lnTo>
                  <a:lnTo>
                    <a:pt x="238" y="117"/>
                  </a:lnTo>
                  <a:lnTo>
                    <a:pt x="209" y="117"/>
                  </a:lnTo>
                  <a:lnTo>
                    <a:pt x="203" y="111"/>
                  </a:lnTo>
                  <a:lnTo>
                    <a:pt x="203" y="78"/>
                  </a:lnTo>
                  <a:lnTo>
                    <a:pt x="174" y="78"/>
                  </a:lnTo>
                  <a:lnTo>
                    <a:pt x="169" y="73"/>
                  </a:lnTo>
                  <a:lnTo>
                    <a:pt x="169" y="38"/>
                  </a:lnTo>
                  <a:lnTo>
                    <a:pt x="105" y="38"/>
                  </a:lnTo>
                  <a:lnTo>
                    <a:pt x="105" y="73"/>
                  </a:lnTo>
                  <a:lnTo>
                    <a:pt x="99" y="78"/>
                  </a:lnTo>
                  <a:lnTo>
                    <a:pt x="75" y="78"/>
                  </a:lnTo>
                  <a:lnTo>
                    <a:pt x="75" y="111"/>
                  </a:lnTo>
                  <a:lnTo>
                    <a:pt x="99" y="111"/>
                  </a:lnTo>
                  <a:lnTo>
                    <a:pt x="105" y="117"/>
                  </a:lnTo>
                  <a:lnTo>
                    <a:pt x="105" y="150"/>
                  </a:lnTo>
                  <a:lnTo>
                    <a:pt x="133" y="150"/>
                  </a:lnTo>
                  <a:lnTo>
                    <a:pt x="139" y="155"/>
                  </a:lnTo>
                  <a:lnTo>
                    <a:pt x="139" y="188"/>
                  </a:lnTo>
                  <a:lnTo>
                    <a:pt x="203" y="188"/>
                  </a:lnTo>
                  <a:lnTo>
                    <a:pt x="209" y="194"/>
                  </a:lnTo>
                  <a:lnTo>
                    <a:pt x="209" y="228"/>
                  </a:lnTo>
                  <a:lnTo>
                    <a:pt x="238" y="228"/>
                  </a:lnTo>
                  <a:lnTo>
                    <a:pt x="243" y="233"/>
                  </a:lnTo>
                  <a:lnTo>
                    <a:pt x="243" y="266"/>
                  </a:lnTo>
                  <a:lnTo>
                    <a:pt x="272" y="266"/>
                  </a:lnTo>
                  <a:lnTo>
                    <a:pt x="278" y="272"/>
                  </a:lnTo>
                  <a:lnTo>
                    <a:pt x="278" y="378"/>
                  </a:lnTo>
                  <a:lnTo>
                    <a:pt x="272" y="383"/>
                  </a:lnTo>
                  <a:lnTo>
                    <a:pt x="243" y="383"/>
                  </a:lnTo>
                  <a:lnTo>
                    <a:pt x="243" y="415"/>
                  </a:lnTo>
                  <a:lnTo>
                    <a:pt x="238" y="422"/>
                  </a:lnTo>
                  <a:lnTo>
                    <a:pt x="174" y="422"/>
                  </a:lnTo>
                  <a:lnTo>
                    <a:pt x="174" y="454"/>
                  </a:lnTo>
                  <a:lnTo>
                    <a:pt x="169" y="459"/>
                  </a:lnTo>
                  <a:lnTo>
                    <a:pt x="4" y="459"/>
                  </a:lnTo>
                  <a:lnTo>
                    <a:pt x="0" y="454"/>
                  </a:lnTo>
                  <a:lnTo>
                    <a:pt x="0" y="345"/>
                  </a:lnTo>
                  <a:lnTo>
                    <a:pt x="4" y="339"/>
                  </a:lnTo>
                  <a:lnTo>
                    <a:pt x="35" y="339"/>
                  </a:lnTo>
                  <a:lnTo>
                    <a:pt x="39" y="345"/>
                  </a:lnTo>
                  <a:lnTo>
                    <a:pt x="39" y="378"/>
                  </a:lnTo>
                  <a:lnTo>
                    <a:pt x="69" y="378"/>
                  </a:lnTo>
                  <a:lnTo>
                    <a:pt x="75" y="383"/>
                  </a:lnTo>
                  <a:lnTo>
                    <a:pt x="75" y="415"/>
                  </a:lnTo>
                  <a:lnTo>
                    <a:pt x="169" y="415"/>
                  </a:lnTo>
                  <a:lnTo>
                    <a:pt x="169" y="383"/>
                  </a:lnTo>
                  <a:lnTo>
                    <a:pt x="174" y="378"/>
                  </a:lnTo>
                  <a:lnTo>
                    <a:pt x="203" y="378"/>
                  </a:lnTo>
                  <a:lnTo>
                    <a:pt x="203" y="310"/>
                  </a:lnTo>
                  <a:lnTo>
                    <a:pt x="174" y="310"/>
                  </a:lnTo>
                  <a:lnTo>
                    <a:pt x="169" y="305"/>
                  </a:lnTo>
                  <a:lnTo>
                    <a:pt x="169" y="272"/>
                  </a:lnTo>
                  <a:lnTo>
                    <a:pt x="105" y="272"/>
                  </a:lnTo>
                  <a:lnTo>
                    <a:pt x="99" y="266"/>
                  </a:lnTo>
                  <a:lnTo>
                    <a:pt x="99" y="233"/>
                  </a:lnTo>
                  <a:lnTo>
                    <a:pt x="39" y="233"/>
                  </a:lnTo>
                  <a:lnTo>
                    <a:pt x="35" y="228"/>
                  </a:lnTo>
                  <a:lnTo>
                    <a:pt x="35" y="155"/>
                  </a:lnTo>
                  <a:lnTo>
                    <a:pt x="4" y="155"/>
                  </a:lnTo>
                  <a:lnTo>
                    <a:pt x="0" y="150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35" y="73"/>
                  </a:lnTo>
                  <a:lnTo>
                    <a:pt x="35" y="38"/>
                  </a:lnTo>
                  <a:lnTo>
                    <a:pt x="39" y="32"/>
                  </a:lnTo>
                  <a:lnTo>
                    <a:pt x="69" y="32"/>
                  </a:lnTo>
                  <a:lnTo>
                    <a:pt x="69" y="5"/>
                  </a:lnTo>
                  <a:lnTo>
                    <a:pt x="7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9" name="Freeform 90"/>
            <p:cNvSpPr>
              <a:spLocks noChangeArrowheads="1"/>
            </p:cNvSpPr>
            <p:nvPr/>
          </p:nvSpPr>
          <p:spPr bwMode="auto">
            <a:xfrm>
              <a:off x="4686" y="1868"/>
              <a:ext cx="68" cy="103"/>
            </a:xfrm>
            <a:custGeom>
              <a:avLst/>
              <a:gdLst>
                <a:gd name="T0" fmla="*/ 101 w 305"/>
                <a:gd name="T1" fmla="*/ 38 h 460"/>
                <a:gd name="T2" fmla="*/ 197 w 305"/>
                <a:gd name="T3" fmla="*/ 38 h 460"/>
                <a:gd name="T4" fmla="*/ 197 w 305"/>
                <a:gd name="T5" fmla="*/ 73 h 460"/>
                <a:gd name="T6" fmla="*/ 202 w 305"/>
                <a:gd name="T7" fmla="*/ 78 h 460"/>
                <a:gd name="T8" fmla="*/ 231 w 305"/>
                <a:gd name="T9" fmla="*/ 78 h 460"/>
                <a:gd name="T10" fmla="*/ 231 w 305"/>
                <a:gd name="T11" fmla="*/ 150 h 460"/>
                <a:gd name="T12" fmla="*/ 71 w 305"/>
                <a:gd name="T13" fmla="*/ 150 h 460"/>
                <a:gd name="T14" fmla="*/ 71 w 305"/>
                <a:gd name="T15" fmla="*/ 78 h 460"/>
                <a:gd name="T16" fmla="*/ 96 w 305"/>
                <a:gd name="T17" fmla="*/ 78 h 460"/>
                <a:gd name="T18" fmla="*/ 101 w 305"/>
                <a:gd name="T19" fmla="*/ 73 h 460"/>
                <a:gd name="T20" fmla="*/ 101 w 305"/>
                <a:gd name="T21" fmla="*/ 38 h 460"/>
                <a:gd name="T22" fmla="*/ 101 w 305"/>
                <a:gd name="T23" fmla="*/ 0 h 460"/>
                <a:gd name="T24" fmla="*/ 231 w 305"/>
                <a:gd name="T25" fmla="*/ 0 h 460"/>
                <a:gd name="T26" fmla="*/ 236 w 305"/>
                <a:gd name="T27" fmla="*/ 5 h 460"/>
                <a:gd name="T28" fmla="*/ 236 w 305"/>
                <a:gd name="T29" fmla="*/ 32 h 460"/>
                <a:gd name="T30" fmla="*/ 266 w 305"/>
                <a:gd name="T31" fmla="*/ 32 h 460"/>
                <a:gd name="T32" fmla="*/ 270 w 305"/>
                <a:gd name="T33" fmla="*/ 38 h 460"/>
                <a:gd name="T34" fmla="*/ 270 w 305"/>
                <a:gd name="T35" fmla="*/ 73 h 460"/>
                <a:gd name="T36" fmla="*/ 299 w 305"/>
                <a:gd name="T37" fmla="*/ 73 h 460"/>
                <a:gd name="T38" fmla="*/ 304 w 305"/>
                <a:gd name="T39" fmla="*/ 78 h 460"/>
                <a:gd name="T40" fmla="*/ 304 w 305"/>
                <a:gd name="T41" fmla="*/ 188 h 460"/>
                <a:gd name="T42" fmla="*/ 299 w 305"/>
                <a:gd name="T43" fmla="*/ 194 h 460"/>
                <a:gd name="T44" fmla="*/ 71 w 305"/>
                <a:gd name="T45" fmla="*/ 194 h 460"/>
                <a:gd name="T46" fmla="*/ 71 w 305"/>
                <a:gd name="T47" fmla="*/ 305 h 460"/>
                <a:gd name="T48" fmla="*/ 96 w 305"/>
                <a:gd name="T49" fmla="*/ 305 h 460"/>
                <a:gd name="T50" fmla="*/ 101 w 305"/>
                <a:gd name="T51" fmla="*/ 310 h 460"/>
                <a:gd name="T52" fmla="*/ 101 w 305"/>
                <a:gd name="T53" fmla="*/ 339 h 460"/>
                <a:gd name="T54" fmla="*/ 130 w 305"/>
                <a:gd name="T55" fmla="*/ 339 h 460"/>
                <a:gd name="T56" fmla="*/ 134 w 305"/>
                <a:gd name="T57" fmla="*/ 345 h 460"/>
                <a:gd name="T58" fmla="*/ 134 w 305"/>
                <a:gd name="T59" fmla="*/ 378 h 460"/>
                <a:gd name="T60" fmla="*/ 266 w 305"/>
                <a:gd name="T61" fmla="*/ 378 h 460"/>
                <a:gd name="T62" fmla="*/ 266 w 305"/>
                <a:gd name="T63" fmla="*/ 345 h 460"/>
                <a:gd name="T64" fmla="*/ 270 w 305"/>
                <a:gd name="T65" fmla="*/ 339 h 460"/>
                <a:gd name="T66" fmla="*/ 299 w 305"/>
                <a:gd name="T67" fmla="*/ 339 h 460"/>
                <a:gd name="T68" fmla="*/ 304 w 305"/>
                <a:gd name="T69" fmla="*/ 345 h 460"/>
                <a:gd name="T70" fmla="*/ 304 w 305"/>
                <a:gd name="T71" fmla="*/ 378 h 460"/>
                <a:gd name="T72" fmla="*/ 299 w 305"/>
                <a:gd name="T73" fmla="*/ 383 h 460"/>
                <a:gd name="T74" fmla="*/ 270 w 305"/>
                <a:gd name="T75" fmla="*/ 383 h 460"/>
                <a:gd name="T76" fmla="*/ 270 w 305"/>
                <a:gd name="T77" fmla="*/ 415 h 460"/>
                <a:gd name="T78" fmla="*/ 266 w 305"/>
                <a:gd name="T79" fmla="*/ 422 h 460"/>
                <a:gd name="T80" fmla="*/ 236 w 305"/>
                <a:gd name="T81" fmla="*/ 422 h 460"/>
                <a:gd name="T82" fmla="*/ 236 w 305"/>
                <a:gd name="T83" fmla="*/ 454 h 460"/>
                <a:gd name="T84" fmla="*/ 231 w 305"/>
                <a:gd name="T85" fmla="*/ 459 h 460"/>
                <a:gd name="T86" fmla="*/ 101 w 305"/>
                <a:gd name="T87" fmla="*/ 459 h 460"/>
                <a:gd name="T88" fmla="*/ 96 w 305"/>
                <a:gd name="T89" fmla="*/ 454 h 460"/>
                <a:gd name="T90" fmla="*/ 96 w 305"/>
                <a:gd name="T91" fmla="*/ 422 h 460"/>
                <a:gd name="T92" fmla="*/ 38 w 305"/>
                <a:gd name="T93" fmla="*/ 422 h 460"/>
                <a:gd name="T94" fmla="*/ 32 w 305"/>
                <a:gd name="T95" fmla="*/ 415 h 460"/>
                <a:gd name="T96" fmla="*/ 32 w 305"/>
                <a:gd name="T97" fmla="*/ 345 h 460"/>
                <a:gd name="T98" fmla="*/ 4 w 305"/>
                <a:gd name="T99" fmla="*/ 345 h 460"/>
                <a:gd name="T100" fmla="*/ 0 w 305"/>
                <a:gd name="T101" fmla="*/ 339 h 460"/>
                <a:gd name="T102" fmla="*/ 0 w 305"/>
                <a:gd name="T103" fmla="*/ 117 h 460"/>
                <a:gd name="T104" fmla="*/ 4 w 305"/>
                <a:gd name="T105" fmla="*/ 111 h 460"/>
                <a:gd name="T106" fmla="*/ 32 w 305"/>
                <a:gd name="T107" fmla="*/ 111 h 460"/>
                <a:gd name="T108" fmla="*/ 32 w 305"/>
                <a:gd name="T109" fmla="*/ 38 h 460"/>
                <a:gd name="T110" fmla="*/ 38 w 305"/>
                <a:gd name="T111" fmla="*/ 32 h 460"/>
                <a:gd name="T112" fmla="*/ 96 w 305"/>
                <a:gd name="T113" fmla="*/ 32 h 460"/>
                <a:gd name="T114" fmla="*/ 96 w 305"/>
                <a:gd name="T115" fmla="*/ 5 h 460"/>
                <a:gd name="T116" fmla="*/ 101 w 305"/>
                <a:gd name="T117" fmla="*/ 0 h 46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60"/>
                <a:gd name="T179" fmla="*/ 305 w 305"/>
                <a:gd name="T180" fmla="*/ 460 h 46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60">
                  <a:moveTo>
                    <a:pt x="101" y="38"/>
                  </a:moveTo>
                  <a:lnTo>
                    <a:pt x="197" y="38"/>
                  </a:lnTo>
                  <a:lnTo>
                    <a:pt x="197" y="73"/>
                  </a:lnTo>
                  <a:lnTo>
                    <a:pt x="202" y="78"/>
                  </a:lnTo>
                  <a:lnTo>
                    <a:pt x="231" y="78"/>
                  </a:lnTo>
                  <a:lnTo>
                    <a:pt x="231" y="150"/>
                  </a:lnTo>
                  <a:lnTo>
                    <a:pt x="71" y="150"/>
                  </a:lnTo>
                  <a:lnTo>
                    <a:pt x="71" y="78"/>
                  </a:lnTo>
                  <a:lnTo>
                    <a:pt x="96" y="78"/>
                  </a:lnTo>
                  <a:lnTo>
                    <a:pt x="101" y="73"/>
                  </a:lnTo>
                  <a:lnTo>
                    <a:pt x="101" y="38"/>
                  </a:lnTo>
                  <a:close/>
                  <a:moveTo>
                    <a:pt x="101" y="0"/>
                  </a:moveTo>
                  <a:lnTo>
                    <a:pt x="231" y="0"/>
                  </a:lnTo>
                  <a:lnTo>
                    <a:pt x="236" y="5"/>
                  </a:lnTo>
                  <a:lnTo>
                    <a:pt x="236" y="32"/>
                  </a:lnTo>
                  <a:lnTo>
                    <a:pt x="266" y="32"/>
                  </a:lnTo>
                  <a:lnTo>
                    <a:pt x="270" y="38"/>
                  </a:lnTo>
                  <a:lnTo>
                    <a:pt x="270" y="73"/>
                  </a:lnTo>
                  <a:lnTo>
                    <a:pt x="299" y="73"/>
                  </a:lnTo>
                  <a:lnTo>
                    <a:pt x="304" y="78"/>
                  </a:lnTo>
                  <a:lnTo>
                    <a:pt x="304" y="188"/>
                  </a:lnTo>
                  <a:lnTo>
                    <a:pt x="299" y="194"/>
                  </a:lnTo>
                  <a:lnTo>
                    <a:pt x="71" y="194"/>
                  </a:lnTo>
                  <a:lnTo>
                    <a:pt x="71" y="305"/>
                  </a:lnTo>
                  <a:lnTo>
                    <a:pt x="96" y="305"/>
                  </a:lnTo>
                  <a:lnTo>
                    <a:pt x="101" y="310"/>
                  </a:lnTo>
                  <a:lnTo>
                    <a:pt x="101" y="339"/>
                  </a:lnTo>
                  <a:lnTo>
                    <a:pt x="130" y="339"/>
                  </a:lnTo>
                  <a:lnTo>
                    <a:pt x="134" y="345"/>
                  </a:lnTo>
                  <a:lnTo>
                    <a:pt x="134" y="378"/>
                  </a:lnTo>
                  <a:lnTo>
                    <a:pt x="266" y="378"/>
                  </a:lnTo>
                  <a:lnTo>
                    <a:pt x="266" y="345"/>
                  </a:lnTo>
                  <a:lnTo>
                    <a:pt x="270" y="339"/>
                  </a:lnTo>
                  <a:lnTo>
                    <a:pt x="299" y="339"/>
                  </a:lnTo>
                  <a:lnTo>
                    <a:pt x="304" y="345"/>
                  </a:lnTo>
                  <a:lnTo>
                    <a:pt x="304" y="378"/>
                  </a:lnTo>
                  <a:lnTo>
                    <a:pt x="299" y="383"/>
                  </a:lnTo>
                  <a:lnTo>
                    <a:pt x="270" y="383"/>
                  </a:lnTo>
                  <a:lnTo>
                    <a:pt x="270" y="415"/>
                  </a:lnTo>
                  <a:lnTo>
                    <a:pt x="266" y="422"/>
                  </a:lnTo>
                  <a:lnTo>
                    <a:pt x="236" y="422"/>
                  </a:lnTo>
                  <a:lnTo>
                    <a:pt x="236" y="454"/>
                  </a:lnTo>
                  <a:lnTo>
                    <a:pt x="231" y="459"/>
                  </a:lnTo>
                  <a:lnTo>
                    <a:pt x="101" y="459"/>
                  </a:lnTo>
                  <a:lnTo>
                    <a:pt x="96" y="454"/>
                  </a:lnTo>
                  <a:lnTo>
                    <a:pt x="96" y="422"/>
                  </a:lnTo>
                  <a:lnTo>
                    <a:pt x="38" y="422"/>
                  </a:lnTo>
                  <a:lnTo>
                    <a:pt x="32" y="415"/>
                  </a:lnTo>
                  <a:lnTo>
                    <a:pt x="32" y="345"/>
                  </a:lnTo>
                  <a:lnTo>
                    <a:pt x="4" y="345"/>
                  </a:lnTo>
                  <a:lnTo>
                    <a:pt x="0" y="339"/>
                  </a:lnTo>
                  <a:lnTo>
                    <a:pt x="0" y="117"/>
                  </a:lnTo>
                  <a:lnTo>
                    <a:pt x="4" y="111"/>
                  </a:lnTo>
                  <a:lnTo>
                    <a:pt x="32" y="111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96" y="32"/>
                  </a:lnTo>
                  <a:lnTo>
                    <a:pt x="96" y="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0" name="Freeform 91"/>
            <p:cNvSpPr>
              <a:spLocks noChangeArrowheads="1"/>
            </p:cNvSpPr>
            <p:nvPr/>
          </p:nvSpPr>
          <p:spPr bwMode="auto">
            <a:xfrm>
              <a:off x="4771" y="1824"/>
              <a:ext cx="75" cy="147"/>
            </a:xfrm>
            <a:custGeom>
              <a:avLst/>
              <a:gdLst>
                <a:gd name="T0" fmla="*/ 135 w 336"/>
                <a:gd name="T1" fmla="*/ 232 h 654"/>
                <a:gd name="T2" fmla="*/ 197 w 336"/>
                <a:gd name="T3" fmla="*/ 232 h 654"/>
                <a:gd name="T4" fmla="*/ 197 w 336"/>
                <a:gd name="T5" fmla="*/ 267 h 654"/>
                <a:gd name="T6" fmla="*/ 200 w 336"/>
                <a:gd name="T7" fmla="*/ 272 h 654"/>
                <a:gd name="T8" fmla="*/ 230 w 336"/>
                <a:gd name="T9" fmla="*/ 272 h 654"/>
                <a:gd name="T10" fmla="*/ 230 w 336"/>
                <a:gd name="T11" fmla="*/ 571 h 654"/>
                <a:gd name="T12" fmla="*/ 200 w 336"/>
                <a:gd name="T13" fmla="*/ 571 h 654"/>
                <a:gd name="T14" fmla="*/ 197 w 336"/>
                <a:gd name="T15" fmla="*/ 576 h 654"/>
                <a:gd name="T16" fmla="*/ 197 w 336"/>
                <a:gd name="T17" fmla="*/ 609 h 654"/>
                <a:gd name="T18" fmla="*/ 135 w 336"/>
                <a:gd name="T19" fmla="*/ 609 h 654"/>
                <a:gd name="T20" fmla="*/ 135 w 336"/>
                <a:gd name="T21" fmla="*/ 576 h 654"/>
                <a:gd name="T22" fmla="*/ 129 w 336"/>
                <a:gd name="T23" fmla="*/ 571 h 654"/>
                <a:gd name="T24" fmla="*/ 100 w 336"/>
                <a:gd name="T25" fmla="*/ 571 h 654"/>
                <a:gd name="T26" fmla="*/ 100 w 336"/>
                <a:gd name="T27" fmla="*/ 539 h 654"/>
                <a:gd name="T28" fmla="*/ 96 w 336"/>
                <a:gd name="T29" fmla="*/ 533 h 654"/>
                <a:gd name="T30" fmla="*/ 73 w 336"/>
                <a:gd name="T31" fmla="*/ 533 h 654"/>
                <a:gd name="T32" fmla="*/ 73 w 336"/>
                <a:gd name="T33" fmla="*/ 310 h 654"/>
                <a:gd name="T34" fmla="*/ 96 w 336"/>
                <a:gd name="T35" fmla="*/ 310 h 654"/>
                <a:gd name="T36" fmla="*/ 100 w 336"/>
                <a:gd name="T37" fmla="*/ 304 h 654"/>
                <a:gd name="T38" fmla="*/ 100 w 336"/>
                <a:gd name="T39" fmla="*/ 272 h 654"/>
                <a:gd name="T40" fmla="*/ 129 w 336"/>
                <a:gd name="T41" fmla="*/ 272 h 654"/>
                <a:gd name="T42" fmla="*/ 135 w 336"/>
                <a:gd name="T43" fmla="*/ 267 h 654"/>
                <a:gd name="T44" fmla="*/ 135 w 336"/>
                <a:gd name="T45" fmla="*/ 232 h 654"/>
                <a:gd name="T46" fmla="*/ 200 w 336"/>
                <a:gd name="T47" fmla="*/ 0 h 654"/>
                <a:gd name="T48" fmla="*/ 297 w 336"/>
                <a:gd name="T49" fmla="*/ 0 h 654"/>
                <a:gd name="T50" fmla="*/ 302 w 336"/>
                <a:gd name="T51" fmla="*/ 5 h 654"/>
                <a:gd name="T52" fmla="*/ 302 w 336"/>
                <a:gd name="T53" fmla="*/ 609 h 654"/>
                <a:gd name="T54" fmla="*/ 330 w 336"/>
                <a:gd name="T55" fmla="*/ 609 h 654"/>
                <a:gd name="T56" fmla="*/ 335 w 336"/>
                <a:gd name="T57" fmla="*/ 615 h 654"/>
                <a:gd name="T58" fmla="*/ 335 w 336"/>
                <a:gd name="T59" fmla="*/ 648 h 654"/>
                <a:gd name="T60" fmla="*/ 330 w 336"/>
                <a:gd name="T61" fmla="*/ 653 h 654"/>
                <a:gd name="T62" fmla="*/ 268 w 336"/>
                <a:gd name="T63" fmla="*/ 653 h 654"/>
                <a:gd name="T64" fmla="*/ 262 w 336"/>
                <a:gd name="T65" fmla="*/ 648 h 654"/>
                <a:gd name="T66" fmla="*/ 262 w 336"/>
                <a:gd name="T67" fmla="*/ 615 h 654"/>
                <a:gd name="T68" fmla="*/ 235 w 336"/>
                <a:gd name="T69" fmla="*/ 615 h 654"/>
                <a:gd name="T70" fmla="*/ 235 w 336"/>
                <a:gd name="T71" fmla="*/ 648 h 654"/>
                <a:gd name="T72" fmla="*/ 230 w 336"/>
                <a:gd name="T73" fmla="*/ 653 h 654"/>
                <a:gd name="T74" fmla="*/ 100 w 336"/>
                <a:gd name="T75" fmla="*/ 653 h 654"/>
                <a:gd name="T76" fmla="*/ 96 w 336"/>
                <a:gd name="T77" fmla="*/ 648 h 654"/>
                <a:gd name="T78" fmla="*/ 96 w 336"/>
                <a:gd name="T79" fmla="*/ 615 h 654"/>
                <a:gd name="T80" fmla="*/ 38 w 336"/>
                <a:gd name="T81" fmla="*/ 615 h 654"/>
                <a:gd name="T82" fmla="*/ 32 w 336"/>
                <a:gd name="T83" fmla="*/ 609 h 654"/>
                <a:gd name="T84" fmla="*/ 32 w 336"/>
                <a:gd name="T85" fmla="*/ 539 h 654"/>
                <a:gd name="T86" fmla="*/ 4 w 336"/>
                <a:gd name="T87" fmla="*/ 539 h 654"/>
                <a:gd name="T88" fmla="*/ 0 w 336"/>
                <a:gd name="T89" fmla="*/ 533 h 654"/>
                <a:gd name="T90" fmla="*/ 0 w 336"/>
                <a:gd name="T91" fmla="*/ 310 h 654"/>
                <a:gd name="T92" fmla="*/ 4 w 336"/>
                <a:gd name="T93" fmla="*/ 304 h 654"/>
                <a:gd name="T94" fmla="*/ 32 w 336"/>
                <a:gd name="T95" fmla="*/ 304 h 654"/>
                <a:gd name="T96" fmla="*/ 32 w 336"/>
                <a:gd name="T97" fmla="*/ 232 h 654"/>
                <a:gd name="T98" fmla="*/ 38 w 336"/>
                <a:gd name="T99" fmla="*/ 226 h 654"/>
                <a:gd name="T100" fmla="*/ 96 w 336"/>
                <a:gd name="T101" fmla="*/ 226 h 654"/>
                <a:gd name="T102" fmla="*/ 96 w 336"/>
                <a:gd name="T103" fmla="*/ 199 h 654"/>
                <a:gd name="T104" fmla="*/ 100 w 336"/>
                <a:gd name="T105" fmla="*/ 193 h 654"/>
                <a:gd name="T106" fmla="*/ 197 w 336"/>
                <a:gd name="T107" fmla="*/ 193 h 654"/>
                <a:gd name="T108" fmla="*/ 200 w 336"/>
                <a:gd name="T109" fmla="*/ 199 h 654"/>
                <a:gd name="T110" fmla="*/ 200 w 336"/>
                <a:gd name="T111" fmla="*/ 226 h 654"/>
                <a:gd name="T112" fmla="*/ 230 w 336"/>
                <a:gd name="T113" fmla="*/ 226 h 654"/>
                <a:gd name="T114" fmla="*/ 230 w 336"/>
                <a:gd name="T115" fmla="*/ 43 h 654"/>
                <a:gd name="T116" fmla="*/ 200 w 336"/>
                <a:gd name="T117" fmla="*/ 43 h 654"/>
                <a:gd name="T118" fmla="*/ 197 w 336"/>
                <a:gd name="T119" fmla="*/ 36 h 654"/>
                <a:gd name="T120" fmla="*/ 197 w 336"/>
                <a:gd name="T121" fmla="*/ 5 h 654"/>
                <a:gd name="T122" fmla="*/ 200 w 336"/>
                <a:gd name="T123" fmla="*/ 0 h 65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36"/>
                <a:gd name="T187" fmla="*/ 0 h 654"/>
                <a:gd name="T188" fmla="*/ 336 w 336"/>
                <a:gd name="T189" fmla="*/ 654 h 65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36" h="654">
                  <a:moveTo>
                    <a:pt x="135" y="232"/>
                  </a:moveTo>
                  <a:lnTo>
                    <a:pt x="197" y="232"/>
                  </a:lnTo>
                  <a:lnTo>
                    <a:pt x="197" y="267"/>
                  </a:lnTo>
                  <a:lnTo>
                    <a:pt x="200" y="272"/>
                  </a:lnTo>
                  <a:lnTo>
                    <a:pt x="230" y="272"/>
                  </a:lnTo>
                  <a:lnTo>
                    <a:pt x="230" y="571"/>
                  </a:lnTo>
                  <a:lnTo>
                    <a:pt x="200" y="571"/>
                  </a:lnTo>
                  <a:lnTo>
                    <a:pt x="197" y="576"/>
                  </a:lnTo>
                  <a:lnTo>
                    <a:pt x="197" y="609"/>
                  </a:lnTo>
                  <a:lnTo>
                    <a:pt x="135" y="609"/>
                  </a:lnTo>
                  <a:lnTo>
                    <a:pt x="135" y="576"/>
                  </a:lnTo>
                  <a:lnTo>
                    <a:pt x="129" y="571"/>
                  </a:lnTo>
                  <a:lnTo>
                    <a:pt x="100" y="571"/>
                  </a:lnTo>
                  <a:lnTo>
                    <a:pt x="100" y="539"/>
                  </a:lnTo>
                  <a:lnTo>
                    <a:pt x="96" y="533"/>
                  </a:lnTo>
                  <a:lnTo>
                    <a:pt x="73" y="533"/>
                  </a:lnTo>
                  <a:lnTo>
                    <a:pt x="73" y="310"/>
                  </a:lnTo>
                  <a:lnTo>
                    <a:pt x="96" y="310"/>
                  </a:lnTo>
                  <a:lnTo>
                    <a:pt x="100" y="304"/>
                  </a:lnTo>
                  <a:lnTo>
                    <a:pt x="100" y="272"/>
                  </a:lnTo>
                  <a:lnTo>
                    <a:pt x="129" y="272"/>
                  </a:lnTo>
                  <a:lnTo>
                    <a:pt x="135" y="267"/>
                  </a:lnTo>
                  <a:lnTo>
                    <a:pt x="135" y="232"/>
                  </a:lnTo>
                  <a:close/>
                  <a:moveTo>
                    <a:pt x="200" y="0"/>
                  </a:moveTo>
                  <a:lnTo>
                    <a:pt x="297" y="0"/>
                  </a:lnTo>
                  <a:lnTo>
                    <a:pt x="302" y="5"/>
                  </a:lnTo>
                  <a:lnTo>
                    <a:pt x="302" y="609"/>
                  </a:lnTo>
                  <a:lnTo>
                    <a:pt x="330" y="609"/>
                  </a:lnTo>
                  <a:lnTo>
                    <a:pt x="335" y="615"/>
                  </a:lnTo>
                  <a:lnTo>
                    <a:pt x="335" y="648"/>
                  </a:lnTo>
                  <a:lnTo>
                    <a:pt x="330" y="653"/>
                  </a:lnTo>
                  <a:lnTo>
                    <a:pt x="268" y="653"/>
                  </a:lnTo>
                  <a:lnTo>
                    <a:pt x="262" y="648"/>
                  </a:lnTo>
                  <a:lnTo>
                    <a:pt x="262" y="615"/>
                  </a:lnTo>
                  <a:lnTo>
                    <a:pt x="235" y="615"/>
                  </a:lnTo>
                  <a:lnTo>
                    <a:pt x="235" y="648"/>
                  </a:lnTo>
                  <a:lnTo>
                    <a:pt x="230" y="653"/>
                  </a:lnTo>
                  <a:lnTo>
                    <a:pt x="100" y="653"/>
                  </a:lnTo>
                  <a:lnTo>
                    <a:pt x="96" y="648"/>
                  </a:lnTo>
                  <a:lnTo>
                    <a:pt x="96" y="615"/>
                  </a:lnTo>
                  <a:lnTo>
                    <a:pt x="38" y="615"/>
                  </a:lnTo>
                  <a:lnTo>
                    <a:pt x="32" y="609"/>
                  </a:lnTo>
                  <a:lnTo>
                    <a:pt x="32" y="539"/>
                  </a:lnTo>
                  <a:lnTo>
                    <a:pt x="4" y="539"/>
                  </a:lnTo>
                  <a:lnTo>
                    <a:pt x="0" y="533"/>
                  </a:lnTo>
                  <a:lnTo>
                    <a:pt x="0" y="310"/>
                  </a:lnTo>
                  <a:lnTo>
                    <a:pt x="4" y="304"/>
                  </a:lnTo>
                  <a:lnTo>
                    <a:pt x="32" y="304"/>
                  </a:lnTo>
                  <a:lnTo>
                    <a:pt x="32" y="232"/>
                  </a:lnTo>
                  <a:lnTo>
                    <a:pt x="38" y="226"/>
                  </a:lnTo>
                  <a:lnTo>
                    <a:pt x="96" y="226"/>
                  </a:lnTo>
                  <a:lnTo>
                    <a:pt x="96" y="199"/>
                  </a:lnTo>
                  <a:lnTo>
                    <a:pt x="100" y="193"/>
                  </a:lnTo>
                  <a:lnTo>
                    <a:pt x="197" y="193"/>
                  </a:lnTo>
                  <a:lnTo>
                    <a:pt x="200" y="199"/>
                  </a:lnTo>
                  <a:lnTo>
                    <a:pt x="200" y="226"/>
                  </a:lnTo>
                  <a:lnTo>
                    <a:pt x="230" y="226"/>
                  </a:lnTo>
                  <a:lnTo>
                    <a:pt x="230" y="43"/>
                  </a:lnTo>
                  <a:lnTo>
                    <a:pt x="200" y="43"/>
                  </a:lnTo>
                  <a:lnTo>
                    <a:pt x="197" y="36"/>
                  </a:lnTo>
                  <a:lnTo>
                    <a:pt x="197" y="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6403975" y="4094163"/>
            <a:ext cx="1533525" cy="225425"/>
            <a:chOff x="3840" y="2592"/>
            <a:chExt cx="966" cy="142"/>
          </a:xfrm>
        </p:grpSpPr>
        <p:sp>
          <p:nvSpPr>
            <p:cNvPr id="37961" name="Freeform 93"/>
            <p:cNvSpPr>
              <a:spLocks noChangeArrowheads="1"/>
            </p:cNvSpPr>
            <p:nvPr/>
          </p:nvSpPr>
          <p:spPr bwMode="auto">
            <a:xfrm>
              <a:off x="3840" y="2592"/>
              <a:ext cx="111" cy="110"/>
            </a:xfrm>
            <a:custGeom>
              <a:avLst/>
              <a:gdLst>
                <a:gd name="T0" fmla="*/ 153 w 495"/>
                <a:gd name="T1" fmla="*/ 33 h 490"/>
                <a:gd name="T2" fmla="*/ 340 w 495"/>
                <a:gd name="T3" fmla="*/ 33 h 490"/>
                <a:gd name="T4" fmla="*/ 340 w 495"/>
                <a:gd name="T5" fmla="*/ 57 h 490"/>
                <a:gd name="T6" fmla="*/ 346 w 495"/>
                <a:gd name="T7" fmla="*/ 61 h 490"/>
                <a:gd name="T8" fmla="*/ 379 w 495"/>
                <a:gd name="T9" fmla="*/ 61 h 490"/>
                <a:gd name="T10" fmla="*/ 379 w 495"/>
                <a:gd name="T11" fmla="*/ 87 h 490"/>
                <a:gd name="T12" fmla="*/ 385 w 495"/>
                <a:gd name="T13" fmla="*/ 91 h 490"/>
                <a:gd name="T14" fmla="*/ 411 w 495"/>
                <a:gd name="T15" fmla="*/ 91 h 490"/>
                <a:gd name="T16" fmla="*/ 411 w 495"/>
                <a:gd name="T17" fmla="*/ 171 h 490"/>
                <a:gd name="T18" fmla="*/ 385 w 495"/>
                <a:gd name="T19" fmla="*/ 171 h 490"/>
                <a:gd name="T20" fmla="*/ 379 w 495"/>
                <a:gd name="T21" fmla="*/ 175 h 490"/>
                <a:gd name="T22" fmla="*/ 379 w 495"/>
                <a:gd name="T23" fmla="*/ 201 h 490"/>
                <a:gd name="T24" fmla="*/ 346 w 495"/>
                <a:gd name="T25" fmla="*/ 201 h 490"/>
                <a:gd name="T26" fmla="*/ 340 w 495"/>
                <a:gd name="T27" fmla="*/ 205 h 490"/>
                <a:gd name="T28" fmla="*/ 340 w 495"/>
                <a:gd name="T29" fmla="*/ 229 h 490"/>
                <a:gd name="T30" fmla="*/ 153 w 495"/>
                <a:gd name="T31" fmla="*/ 229 h 490"/>
                <a:gd name="T32" fmla="*/ 153 w 495"/>
                <a:gd name="T33" fmla="*/ 33 h 490"/>
                <a:gd name="T34" fmla="*/ 5 w 495"/>
                <a:gd name="T35" fmla="*/ 0 h 490"/>
                <a:gd name="T36" fmla="*/ 379 w 495"/>
                <a:gd name="T37" fmla="*/ 0 h 490"/>
                <a:gd name="T38" fmla="*/ 385 w 495"/>
                <a:gd name="T39" fmla="*/ 4 h 490"/>
                <a:gd name="T40" fmla="*/ 385 w 495"/>
                <a:gd name="T41" fmla="*/ 29 h 490"/>
                <a:gd name="T42" fmla="*/ 449 w 495"/>
                <a:gd name="T43" fmla="*/ 29 h 490"/>
                <a:gd name="T44" fmla="*/ 454 w 495"/>
                <a:gd name="T45" fmla="*/ 33 h 490"/>
                <a:gd name="T46" fmla="*/ 454 w 495"/>
                <a:gd name="T47" fmla="*/ 87 h 490"/>
                <a:gd name="T48" fmla="*/ 489 w 495"/>
                <a:gd name="T49" fmla="*/ 87 h 490"/>
                <a:gd name="T50" fmla="*/ 494 w 495"/>
                <a:gd name="T51" fmla="*/ 91 h 490"/>
                <a:gd name="T52" fmla="*/ 494 w 495"/>
                <a:gd name="T53" fmla="*/ 171 h 490"/>
                <a:gd name="T54" fmla="*/ 489 w 495"/>
                <a:gd name="T55" fmla="*/ 175 h 490"/>
                <a:gd name="T56" fmla="*/ 454 w 495"/>
                <a:gd name="T57" fmla="*/ 175 h 490"/>
                <a:gd name="T58" fmla="*/ 454 w 495"/>
                <a:gd name="T59" fmla="*/ 229 h 490"/>
                <a:gd name="T60" fmla="*/ 449 w 495"/>
                <a:gd name="T61" fmla="*/ 233 h 490"/>
                <a:gd name="T62" fmla="*/ 385 w 495"/>
                <a:gd name="T63" fmla="*/ 233 h 490"/>
                <a:gd name="T64" fmla="*/ 385 w 495"/>
                <a:gd name="T65" fmla="*/ 259 h 490"/>
                <a:gd name="T66" fmla="*/ 379 w 495"/>
                <a:gd name="T67" fmla="*/ 263 h 490"/>
                <a:gd name="T68" fmla="*/ 153 w 495"/>
                <a:gd name="T69" fmla="*/ 263 h 490"/>
                <a:gd name="T70" fmla="*/ 153 w 495"/>
                <a:gd name="T71" fmla="*/ 457 h 490"/>
                <a:gd name="T72" fmla="*/ 225 w 495"/>
                <a:gd name="T73" fmla="*/ 457 h 490"/>
                <a:gd name="T74" fmla="*/ 230 w 495"/>
                <a:gd name="T75" fmla="*/ 461 h 490"/>
                <a:gd name="T76" fmla="*/ 230 w 495"/>
                <a:gd name="T77" fmla="*/ 485 h 490"/>
                <a:gd name="T78" fmla="*/ 225 w 495"/>
                <a:gd name="T79" fmla="*/ 489 h 490"/>
                <a:gd name="T80" fmla="*/ 5 w 495"/>
                <a:gd name="T81" fmla="*/ 489 h 490"/>
                <a:gd name="T82" fmla="*/ 0 w 495"/>
                <a:gd name="T83" fmla="*/ 485 h 490"/>
                <a:gd name="T84" fmla="*/ 0 w 495"/>
                <a:gd name="T85" fmla="*/ 461 h 490"/>
                <a:gd name="T86" fmla="*/ 5 w 495"/>
                <a:gd name="T87" fmla="*/ 457 h 490"/>
                <a:gd name="T88" fmla="*/ 77 w 495"/>
                <a:gd name="T89" fmla="*/ 457 h 490"/>
                <a:gd name="T90" fmla="*/ 77 w 495"/>
                <a:gd name="T91" fmla="*/ 33 h 490"/>
                <a:gd name="T92" fmla="*/ 5 w 495"/>
                <a:gd name="T93" fmla="*/ 33 h 490"/>
                <a:gd name="T94" fmla="*/ 0 w 495"/>
                <a:gd name="T95" fmla="*/ 29 h 490"/>
                <a:gd name="T96" fmla="*/ 0 w 495"/>
                <a:gd name="T97" fmla="*/ 4 h 490"/>
                <a:gd name="T98" fmla="*/ 5 w 495"/>
                <a:gd name="T99" fmla="*/ 0 h 4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95"/>
                <a:gd name="T151" fmla="*/ 0 h 490"/>
                <a:gd name="T152" fmla="*/ 495 w 495"/>
                <a:gd name="T153" fmla="*/ 490 h 4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95" h="490">
                  <a:moveTo>
                    <a:pt x="153" y="33"/>
                  </a:moveTo>
                  <a:lnTo>
                    <a:pt x="340" y="33"/>
                  </a:lnTo>
                  <a:lnTo>
                    <a:pt x="340" y="57"/>
                  </a:lnTo>
                  <a:lnTo>
                    <a:pt x="346" y="61"/>
                  </a:lnTo>
                  <a:lnTo>
                    <a:pt x="379" y="61"/>
                  </a:lnTo>
                  <a:lnTo>
                    <a:pt x="379" y="87"/>
                  </a:lnTo>
                  <a:lnTo>
                    <a:pt x="385" y="91"/>
                  </a:lnTo>
                  <a:lnTo>
                    <a:pt x="411" y="91"/>
                  </a:lnTo>
                  <a:lnTo>
                    <a:pt x="411" y="171"/>
                  </a:lnTo>
                  <a:lnTo>
                    <a:pt x="385" y="171"/>
                  </a:lnTo>
                  <a:lnTo>
                    <a:pt x="379" y="175"/>
                  </a:lnTo>
                  <a:lnTo>
                    <a:pt x="379" y="201"/>
                  </a:lnTo>
                  <a:lnTo>
                    <a:pt x="346" y="201"/>
                  </a:lnTo>
                  <a:lnTo>
                    <a:pt x="340" y="205"/>
                  </a:lnTo>
                  <a:lnTo>
                    <a:pt x="340" y="229"/>
                  </a:lnTo>
                  <a:lnTo>
                    <a:pt x="153" y="229"/>
                  </a:lnTo>
                  <a:lnTo>
                    <a:pt x="153" y="33"/>
                  </a:lnTo>
                  <a:close/>
                  <a:moveTo>
                    <a:pt x="5" y="0"/>
                  </a:moveTo>
                  <a:lnTo>
                    <a:pt x="379" y="0"/>
                  </a:lnTo>
                  <a:lnTo>
                    <a:pt x="385" y="4"/>
                  </a:lnTo>
                  <a:lnTo>
                    <a:pt x="385" y="29"/>
                  </a:lnTo>
                  <a:lnTo>
                    <a:pt x="449" y="29"/>
                  </a:lnTo>
                  <a:lnTo>
                    <a:pt x="454" y="33"/>
                  </a:lnTo>
                  <a:lnTo>
                    <a:pt x="454" y="87"/>
                  </a:lnTo>
                  <a:lnTo>
                    <a:pt x="489" y="87"/>
                  </a:lnTo>
                  <a:lnTo>
                    <a:pt x="494" y="91"/>
                  </a:lnTo>
                  <a:lnTo>
                    <a:pt x="494" y="171"/>
                  </a:lnTo>
                  <a:lnTo>
                    <a:pt x="489" y="175"/>
                  </a:lnTo>
                  <a:lnTo>
                    <a:pt x="454" y="175"/>
                  </a:lnTo>
                  <a:lnTo>
                    <a:pt x="454" y="229"/>
                  </a:lnTo>
                  <a:lnTo>
                    <a:pt x="449" y="233"/>
                  </a:lnTo>
                  <a:lnTo>
                    <a:pt x="385" y="233"/>
                  </a:lnTo>
                  <a:lnTo>
                    <a:pt x="385" y="259"/>
                  </a:lnTo>
                  <a:lnTo>
                    <a:pt x="379" y="263"/>
                  </a:lnTo>
                  <a:lnTo>
                    <a:pt x="153" y="263"/>
                  </a:lnTo>
                  <a:lnTo>
                    <a:pt x="153" y="457"/>
                  </a:lnTo>
                  <a:lnTo>
                    <a:pt x="225" y="457"/>
                  </a:lnTo>
                  <a:lnTo>
                    <a:pt x="230" y="461"/>
                  </a:lnTo>
                  <a:lnTo>
                    <a:pt x="230" y="485"/>
                  </a:lnTo>
                  <a:lnTo>
                    <a:pt x="225" y="489"/>
                  </a:lnTo>
                  <a:lnTo>
                    <a:pt x="5" y="489"/>
                  </a:lnTo>
                  <a:lnTo>
                    <a:pt x="0" y="485"/>
                  </a:lnTo>
                  <a:lnTo>
                    <a:pt x="0" y="461"/>
                  </a:lnTo>
                  <a:lnTo>
                    <a:pt x="5" y="457"/>
                  </a:lnTo>
                  <a:lnTo>
                    <a:pt x="77" y="457"/>
                  </a:lnTo>
                  <a:lnTo>
                    <a:pt x="77" y="33"/>
                  </a:lnTo>
                  <a:lnTo>
                    <a:pt x="5" y="33"/>
                  </a:lnTo>
                  <a:lnTo>
                    <a:pt x="0" y="29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2" name="Freeform 94"/>
            <p:cNvSpPr>
              <a:spLocks noChangeArrowheads="1"/>
            </p:cNvSpPr>
            <p:nvPr/>
          </p:nvSpPr>
          <p:spPr bwMode="auto">
            <a:xfrm>
              <a:off x="4016" y="2638"/>
              <a:ext cx="104" cy="39"/>
            </a:xfrm>
            <a:custGeom>
              <a:avLst/>
              <a:gdLst>
                <a:gd name="T0" fmla="*/ 5 w 464"/>
                <a:gd name="T1" fmla="*/ 115 h 177"/>
                <a:gd name="T2" fmla="*/ 458 w 464"/>
                <a:gd name="T3" fmla="*/ 115 h 177"/>
                <a:gd name="T4" fmla="*/ 463 w 464"/>
                <a:gd name="T5" fmla="*/ 119 h 177"/>
                <a:gd name="T6" fmla="*/ 463 w 464"/>
                <a:gd name="T7" fmla="*/ 171 h 177"/>
                <a:gd name="T8" fmla="*/ 458 w 464"/>
                <a:gd name="T9" fmla="*/ 176 h 177"/>
                <a:gd name="T10" fmla="*/ 5 w 464"/>
                <a:gd name="T11" fmla="*/ 176 h 177"/>
                <a:gd name="T12" fmla="*/ 0 w 464"/>
                <a:gd name="T13" fmla="*/ 171 h 177"/>
                <a:gd name="T14" fmla="*/ 0 w 464"/>
                <a:gd name="T15" fmla="*/ 119 h 177"/>
                <a:gd name="T16" fmla="*/ 5 w 464"/>
                <a:gd name="T17" fmla="*/ 115 h 177"/>
                <a:gd name="T18" fmla="*/ 5 w 464"/>
                <a:gd name="T19" fmla="*/ 0 h 177"/>
                <a:gd name="T20" fmla="*/ 458 w 464"/>
                <a:gd name="T21" fmla="*/ 0 h 177"/>
                <a:gd name="T22" fmla="*/ 463 w 464"/>
                <a:gd name="T23" fmla="*/ 4 h 177"/>
                <a:gd name="T24" fmla="*/ 463 w 464"/>
                <a:gd name="T25" fmla="*/ 57 h 177"/>
                <a:gd name="T26" fmla="*/ 458 w 464"/>
                <a:gd name="T27" fmla="*/ 61 h 177"/>
                <a:gd name="T28" fmla="*/ 5 w 464"/>
                <a:gd name="T29" fmla="*/ 61 h 177"/>
                <a:gd name="T30" fmla="*/ 0 w 464"/>
                <a:gd name="T31" fmla="*/ 57 h 177"/>
                <a:gd name="T32" fmla="*/ 0 w 464"/>
                <a:gd name="T33" fmla="*/ 4 h 177"/>
                <a:gd name="T34" fmla="*/ 5 w 464"/>
                <a:gd name="T35" fmla="*/ 0 h 1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4"/>
                <a:gd name="T55" fmla="*/ 0 h 177"/>
                <a:gd name="T56" fmla="*/ 464 w 464"/>
                <a:gd name="T57" fmla="*/ 177 h 17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4" h="177">
                  <a:moveTo>
                    <a:pt x="5" y="115"/>
                  </a:moveTo>
                  <a:lnTo>
                    <a:pt x="458" y="115"/>
                  </a:lnTo>
                  <a:lnTo>
                    <a:pt x="463" y="119"/>
                  </a:lnTo>
                  <a:lnTo>
                    <a:pt x="463" y="171"/>
                  </a:lnTo>
                  <a:lnTo>
                    <a:pt x="458" y="176"/>
                  </a:lnTo>
                  <a:lnTo>
                    <a:pt x="5" y="176"/>
                  </a:lnTo>
                  <a:lnTo>
                    <a:pt x="0" y="171"/>
                  </a:lnTo>
                  <a:lnTo>
                    <a:pt x="0" y="119"/>
                  </a:lnTo>
                  <a:lnTo>
                    <a:pt x="5" y="115"/>
                  </a:lnTo>
                  <a:close/>
                  <a:moveTo>
                    <a:pt x="5" y="0"/>
                  </a:moveTo>
                  <a:lnTo>
                    <a:pt x="458" y="0"/>
                  </a:lnTo>
                  <a:lnTo>
                    <a:pt x="463" y="4"/>
                  </a:lnTo>
                  <a:lnTo>
                    <a:pt x="463" y="57"/>
                  </a:lnTo>
                  <a:lnTo>
                    <a:pt x="458" y="61"/>
                  </a:lnTo>
                  <a:lnTo>
                    <a:pt x="5" y="61"/>
                  </a:lnTo>
                  <a:lnTo>
                    <a:pt x="0" y="57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3" name="Freeform 95"/>
            <p:cNvSpPr>
              <a:spLocks noChangeArrowheads="1"/>
            </p:cNvSpPr>
            <p:nvPr/>
          </p:nvSpPr>
          <p:spPr bwMode="auto">
            <a:xfrm>
              <a:off x="4191" y="2625"/>
              <a:ext cx="85" cy="109"/>
            </a:xfrm>
            <a:custGeom>
              <a:avLst/>
              <a:gdLst>
                <a:gd name="T0" fmla="*/ 222 w 380"/>
                <a:gd name="T1" fmla="*/ 29 h 486"/>
                <a:gd name="T2" fmla="*/ 227 w 380"/>
                <a:gd name="T3" fmla="*/ 59 h 486"/>
                <a:gd name="T4" fmla="*/ 259 w 380"/>
                <a:gd name="T5" fmla="*/ 83 h 486"/>
                <a:gd name="T6" fmla="*/ 298 w 380"/>
                <a:gd name="T7" fmla="*/ 87 h 486"/>
                <a:gd name="T8" fmla="*/ 265 w 380"/>
                <a:gd name="T9" fmla="*/ 253 h 486"/>
                <a:gd name="T10" fmla="*/ 259 w 380"/>
                <a:gd name="T11" fmla="*/ 281 h 486"/>
                <a:gd name="T12" fmla="*/ 222 w 380"/>
                <a:gd name="T13" fmla="*/ 285 h 486"/>
                <a:gd name="T14" fmla="*/ 151 w 380"/>
                <a:gd name="T15" fmla="*/ 310 h 486"/>
                <a:gd name="T16" fmla="*/ 147 w 380"/>
                <a:gd name="T17" fmla="*/ 281 h 486"/>
                <a:gd name="T18" fmla="*/ 114 w 380"/>
                <a:gd name="T19" fmla="*/ 59 h 486"/>
                <a:gd name="T20" fmla="*/ 151 w 380"/>
                <a:gd name="T21" fmla="*/ 55 h 486"/>
                <a:gd name="T22" fmla="*/ 4 w 380"/>
                <a:gd name="T23" fmla="*/ 0 h 486"/>
                <a:gd name="T24" fmla="*/ 114 w 380"/>
                <a:gd name="T25" fmla="*/ 4 h 486"/>
                <a:gd name="T26" fmla="*/ 147 w 380"/>
                <a:gd name="T27" fmla="*/ 25 h 486"/>
                <a:gd name="T28" fmla="*/ 151 w 380"/>
                <a:gd name="T29" fmla="*/ 0 h 486"/>
                <a:gd name="T30" fmla="*/ 265 w 380"/>
                <a:gd name="T31" fmla="*/ 4 h 486"/>
                <a:gd name="T32" fmla="*/ 335 w 380"/>
                <a:gd name="T33" fmla="*/ 25 h 486"/>
                <a:gd name="T34" fmla="*/ 341 w 380"/>
                <a:gd name="T35" fmla="*/ 83 h 486"/>
                <a:gd name="T36" fmla="*/ 379 w 380"/>
                <a:gd name="T37" fmla="*/ 87 h 486"/>
                <a:gd name="T38" fmla="*/ 373 w 380"/>
                <a:gd name="T39" fmla="*/ 257 h 486"/>
                <a:gd name="T40" fmla="*/ 341 w 380"/>
                <a:gd name="T41" fmla="*/ 310 h 486"/>
                <a:gd name="T42" fmla="*/ 265 w 380"/>
                <a:gd name="T43" fmla="*/ 314 h 486"/>
                <a:gd name="T44" fmla="*/ 259 w 380"/>
                <a:gd name="T45" fmla="*/ 342 h 486"/>
                <a:gd name="T46" fmla="*/ 147 w 380"/>
                <a:gd name="T47" fmla="*/ 338 h 486"/>
                <a:gd name="T48" fmla="*/ 114 w 380"/>
                <a:gd name="T49" fmla="*/ 314 h 486"/>
                <a:gd name="T50" fmla="*/ 147 w 380"/>
                <a:gd name="T51" fmla="*/ 451 h 486"/>
                <a:gd name="T52" fmla="*/ 151 w 380"/>
                <a:gd name="T53" fmla="*/ 481 h 486"/>
                <a:gd name="T54" fmla="*/ 4 w 380"/>
                <a:gd name="T55" fmla="*/ 485 h 486"/>
                <a:gd name="T56" fmla="*/ 0 w 380"/>
                <a:gd name="T57" fmla="*/ 456 h 486"/>
                <a:gd name="T58" fmla="*/ 37 w 380"/>
                <a:gd name="T59" fmla="*/ 451 h 486"/>
                <a:gd name="T60" fmla="*/ 4 w 380"/>
                <a:gd name="T61" fmla="*/ 29 h 486"/>
                <a:gd name="T62" fmla="*/ 0 w 380"/>
                <a:gd name="T63" fmla="*/ 4 h 4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0"/>
                <a:gd name="T97" fmla="*/ 0 h 486"/>
                <a:gd name="T98" fmla="*/ 380 w 380"/>
                <a:gd name="T99" fmla="*/ 486 h 4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0" h="486">
                  <a:moveTo>
                    <a:pt x="151" y="29"/>
                  </a:moveTo>
                  <a:lnTo>
                    <a:pt x="222" y="29"/>
                  </a:lnTo>
                  <a:lnTo>
                    <a:pt x="222" y="55"/>
                  </a:lnTo>
                  <a:lnTo>
                    <a:pt x="227" y="59"/>
                  </a:lnTo>
                  <a:lnTo>
                    <a:pt x="259" y="59"/>
                  </a:lnTo>
                  <a:lnTo>
                    <a:pt x="259" y="83"/>
                  </a:lnTo>
                  <a:lnTo>
                    <a:pt x="265" y="87"/>
                  </a:lnTo>
                  <a:lnTo>
                    <a:pt x="298" y="87"/>
                  </a:lnTo>
                  <a:lnTo>
                    <a:pt x="298" y="253"/>
                  </a:lnTo>
                  <a:lnTo>
                    <a:pt x="265" y="253"/>
                  </a:lnTo>
                  <a:lnTo>
                    <a:pt x="259" y="257"/>
                  </a:lnTo>
                  <a:lnTo>
                    <a:pt x="259" y="281"/>
                  </a:lnTo>
                  <a:lnTo>
                    <a:pt x="227" y="281"/>
                  </a:lnTo>
                  <a:lnTo>
                    <a:pt x="222" y="285"/>
                  </a:lnTo>
                  <a:lnTo>
                    <a:pt x="222" y="310"/>
                  </a:lnTo>
                  <a:lnTo>
                    <a:pt x="151" y="310"/>
                  </a:lnTo>
                  <a:lnTo>
                    <a:pt x="151" y="285"/>
                  </a:lnTo>
                  <a:lnTo>
                    <a:pt x="147" y="281"/>
                  </a:lnTo>
                  <a:lnTo>
                    <a:pt x="114" y="281"/>
                  </a:lnTo>
                  <a:lnTo>
                    <a:pt x="114" y="59"/>
                  </a:lnTo>
                  <a:lnTo>
                    <a:pt x="147" y="59"/>
                  </a:lnTo>
                  <a:lnTo>
                    <a:pt x="151" y="55"/>
                  </a:lnTo>
                  <a:lnTo>
                    <a:pt x="151" y="29"/>
                  </a:lnTo>
                  <a:close/>
                  <a:moveTo>
                    <a:pt x="4" y="0"/>
                  </a:moveTo>
                  <a:lnTo>
                    <a:pt x="108" y="0"/>
                  </a:lnTo>
                  <a:lnTo>
                    <a:pt x="114" y="4"/>
                  </a:lnTo>
                  <a:lnTo>
                    <a:pt x="114" y="25"/>
                  </a:lnTo>
                  <a:lnTo>
                    <a:pt x="147" y="25"/>
                  </a:lnTo>
                  <a:lnTo>
                    <a:pt x="147" y="4"/>
                  </a:lnTo>
                  <a:lnTo>
                    <a:pt x="151" y="0"/>
                  </a:lnTo>
                  <a:lnTo>
                    <a:pt x="259" y="0"/>
                  </a:lnTo>
                  <a:lnTo>
                    <a:pt x="265" y="4"/>
                  </a:lnTo>
                  <a:lnTo>
                    <a:pt x="265" y="25"/>
                  </a:lnTo>
                  <a:lnTo>
                    <a:pt x="335" y="25"/>
                  </a:lnTo>
                  <a:lnTo>
                    <a:pt x="341" y="29"/>
                  </a:lnTo>
                  <a:lnTo>
                    <a:pt x="341" y="83"/>
                  </a:lnTo>
                  <a:lnTo>
                    <a:pt x="373" y="83"/>
                  </a:lnTo>
                  <a:lnTo>
                    <a:pt x="379" y="87"/>
                  </a:lnTo>
                  <a:lnTo>
                    <a:pt x="379" y="253"/>
                  </a:lnTo>
                  <a:lnTo>
                    <a:pt x="373" y="257"/>
                  </a:lnTo>
                  <a:lnTo>
                    <a:pt x="341" y="257"/>
                  </a:lnTo>
                  <a:lnTo>
                    <a:pt x="341" y="310"/>
                  </a:lnTo>
                  <a:lnTo>
                    <a:pt x="335" y="314"/>
                  </a:lnTo>
                  <a:lnTo>
                    <a:pt x="265" y="314"/>
                  </a:lnTo>
                  <a:lnTo>
                    <a:pt x="265" y="338"/>
                  </a:lnTo>
                  <a:lnTo>
                    <a:pt x="259" y="342"/>
                  </a:lnTo>
                  <a:lnTo>
                    <a:pt x="151" y="342"/>
                  </a:lnTo>
                  <a:lnTo>
                    <a:pt x="147" y="338"/>
                  </a:lnTo>
                  <a:lnTo>
                    <a:pt x="147" y="314"/>
                  </a:lnTo>
                  <a:lnTo>
                    <a:pt x="114" y="314"/>
                  </a:lnTo>
                  <a:lnTo>
                    <a:pt x="114" y="451"/>
                  </a:lnTo>
                  <a:lnTo>
                    <a:pt x="147" y="451"/>
                  </a:lnTo>
                  <a:lnTo>
                    <a:pt x="151" y="456"/>
                  </a:lnTo>
                  <a:lnTo>
                    <a:pt x="151" y="481"/>
                  </a:lnTo>
                  <a:lnTo>
                    <a:pt x="147" y="485"/>
                  </a:lnTo>
                  <a:lnTo>
                    <a:pt x="4" y="485"/>
                  </a:lnTo>
                  <a:lnTo>
                    <a:pt x="0" y="481"/>
                  </a:lnTo>
                  <a:lnTo>
                    <a:pt x="0" y="456"/>
                  </a:lnTo>
                  <a:lnTo>
                    <a:pt x="4" y="451"/>
                  </a:lnTo>
                  <a:lnTo>
                    <a:pt x="37" y="451"/>
                  </a:lnTo>
                  <a:lnTo>
                    <a:pt x="37" y="29"/>
                  </a:lnTo>
                  <a:lnTo>
                    <a:pt x="4" y="29"/>
                  </a:lnTo>
                  <a:lnTo>
                    <a:pt x="0" y="2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4" name="Freeform 96"/>
            <p:cNvSpPr>
              <a:spLocks noChangeArrowheads="1"/>
            </p:cNvSpPr>
            <p:nvPr/>
          </p:nvSpPr>
          <p:spPr bwMode="auto">
            <a:xfrm>
              <a:off x="4299" y="2625"/>
              <a:ext cx="59" cy="76"/>
            </a:xfrm>
            <a:custGeom>
              <a:avLst/>
              <a:gdLst>
                <a:gd name="T0" fmla="*/ 4 w 266"/>
                <a:gd name="T1" fmla="*/ 0 h 340"/>
                <a:gd name="T2" fmla="*/ 107 w 266"/>
                <a:gd name="T3" fmla="*/ 0 h 340"/>
                <a:gd name="T4" fmla="*/ 113 w 266"/>
                <a:gd name="T5" fmla="*/ 4 h 340"/>
                <a:gd name="T6" fmla="*/ 113 w 266"/>
                <a:gd name="T7" fmla="*/ 55 h 340"/>
                <a:gd name="T8" fmla="*/ 146 w 266"/>
                <a:gd name="T9" fmla="*/ 55 h 340"/>
                <a:gd name="T10" fmla="*/ 146 w 266"/>
                <a:gd name="T11" fmla="*/ 29 h 340"/>
                <a:gd name="T12" fmla="*/ 151 w 266"/>
                <a:gd name="T13" fmla="*/ 25 h 340"/>
                <a:gd name="T14" fmla="*/ 183 w 266"/>
                <a:gd name="T15" fmla="*/ 25 h 340"/>
                <a:gd name="T16" fmla="*/ 183 w 266"/>
                <a:gd name="T17" fmla="*/ 4 h 340"/>
                <a:gd name="T18" fmla="*/ 189 w 266"/>
                <a:gd name="T19" fmla="*/ 0 h 340"/>
                <a:gd name="T20" fmla="*/ 259 w 266"/>
                <a:gd name="T21" fmla="*/ 0 h 340"/>
                <a:gd name="T22" fmla="*/ 265 w 266"/>
                <a:gd name="T23" fmla="*/ 4 h 340"/>
                <a:gd name="T24" fmla="*/ 265 w 266"/>
                <a:gd name="T25" fmla="*/ 82 h 340"/>
                <a:gd name="T26" fmla="*/ 259 w 266"/>
                <a:gd name="T27" fmla="*/ 86 h 340"/>
                <a:gd name="T28" fmla="*/ 189 w 266"/>
                <a:gd name="T29" fmla="*/ 86 h 340"/>
                <a:gd name="T30" fmla="*/ 183 w 266"/>
                <a:gd name="T31" fmla="*/ 82 h 340"/>
                <a:gd name="T32" fmla="*/ 183 w 266"/>
                <a:gd name="T33" fmla="*/ 59 h 340"/>
                <a:gd name="T34" fmla="*/ 151 w 266"/>
                <a:gd name="T35" fmla="*/ 59 h 340"/>
                <a:gd name="T36" fmla="*/ 151 w 266"/>
                <a:gd name="T37" fmla="*/ 82 h 340"/>
                <a:gd name="T38" fmla="*/ 146 w 266"/>
                <a:gd name="T39" fmla="*/ 86 h 340"/>
                <a:gd name="T40" fmla="*/ 113 w 266"/>
                <a:gd name="T41" fmla="*/ 86 h 340"/>
                <a:gd name="T42" fmla="*/ 113 w 266"/>
                <a:gd name="T43" fmla="*/ 308 h 340"/>
                <a:gd name="T44" fmla="*/ 146 w 266"/>
                <a:gd name="T45" fmla="*/ 308 h 340"/>
                <a:gd name="T46" fmla="*/ 151 w 266"/>
                <a:gd name="T47" fmla="*/ 312 h 340"/>
                <a:gd name="T48" fmla="*/ 151 w 266"/>
                <a:gd name="T49" fmla="*/ 335 h 340"/>
                <a:gd name="T50" fmla="*/ 146 w 266"/>
                <a:gd name="T51" fmla="*/ 339 h 340"/>
                <a:gd name="T52" fmla="*/ 4 w 266"/>
                <a:gd name="T53" fmla="*/ 339 h 340"/>
                <a:gd name="T54" fmla="*/ 0 w 266"/>
                <a:gd name="T55" fmla="*/ 335 h 340"/>
                <a:gd name="T56" fmla="*/ 0 w 266"/>
                <a:gd name="T57" fmla="*/ 312 h 340"/>
                <a:gd name="T58" fmla="*/ 4 w 266"/>
                <a:gd name="T59" fmla="*/ 308 h 340"/>
                <a:gd name="T60" fmla="*/ 37 w 266"/>
                <a:gd name="T61" fmla="*/ 308 h 340"/>
                <a:gd name="T62" fmla="*/ 37 w 266"/>
                <a:gd name="T63" fmla="*/ 29 h 340"/>
                <a:gd name="T64" fmla="*/ 4 w 266"/>
                <a:gd name="T65" fmla="*/ 29 h 340"/>
                <a:gd name="T66" fmla="*/ 0 w 266"/>
                <a:gd name="T67" fmla="*/ 25 h 340"/>
                <a:gd name="T68" fmla="*/ 0 w 266"/>
                <a:gd name="T69" fmla="*/ 4 h 340"/>
                <a:gd name="T70" fmla="*/ 4 w 266"/>
                <a:gd name="T71" fmla="*/ 0 h 3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6"/>
                <a:gd name="T109" fmla="*/ 0 h 340"/>
                <a:gd name="T110" fmla="*/ 266 w 266"/>
                <a:gd name="T111" fmla="*/ 340 h 3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6" h="340">
                  <a:moveTo>
                    <a:pt x="4" y="0"/>
                  </a:moveTo>
                  <a:lnTo>
                    <a:pt x="107" y="0"/>
                  </a:lnTo>
                  <a:lnTo>
                    <a:pt x="113" y="4"/>
                  </a:lnTo>
                  <a:lnTo>
                    <a:pt x="113" y="55"/>
                  </a:lnTo>
                  <a:lnTo>
                    <a:pt x="146" y="55"/>
                  </a:lnTo>
                  <a:lnTo>
                    <a:pt x="146" y="29"/>
                  </a:lnTo>
                  <a:lnTo>
                    <a:pt x="151" y="25"/>
                  </a:lnTo>
                  <a:lnTo>
                    <a:pt x="183" y="25"/>
                  </a:lnTo>
                  <a:lnTo>
                    <a:pt x="183" y="4"/>
                  </a:lnTo>
                  <a:lnTo>
                    <a:pt x="189" y="0"/>
                  </a:lnTo>
                  <a:lnTo>
                    <a:pt x="259" y="0"/>
                  </a:lnTo>
                  <a:lnTo>
                    <a:pt x="265" y="4"/>
                  </a:lnTo>
                  <a:lnTo>
                    <a:pt x="265" y="82"/>
                  </a:lnTo>
                  <a:lnTo>
                    <a:pt x="259" y="86"/>
                  </a:lnTo>
                  <a:lnTo>
                    <a:pt x="189" y="86"/>
                  </a:lnTo>
                  <a:lnTo>
                    <a:pt x="183" y="82"/>
                  </a:lnTo>
                  <a:lnTo>
                    <a:pt x="183" y="59"/>
                  </a:lnTo>
                  <a:lnTo>
                    <a:pt x="151" y="59"/>
                  </a:lnTo>
                  <a:lnTo>
                    <a:pt x="151" y="82"/>
                  </a:lnTo>
                  <a:lnTo>
                    <a:pt x="146" y="86"/>
                  </a:lnTo>
                  <a:lnTo>
                    <a:pt x="113" y="86"/>
                  </a:lnTo>
                  <a:lnTo>
                    <a:pt x="113" y="308"/>
                  </a:lnTo>
                  <a:lnTo>
                    <a:pt x="146" y="308"/>
                  </a:lnTo>
                  <a:lnTo>
                    <a:pt x="151" y="312"/>
                  </a:lnTo>
                  <a:lnTo>
                    <a:pt x="151" y="335"/>
                  </a:lnTo>
                  <a:lnTo>
                    <a:pt x="146" y="339"/>
                  </a:lnTo>
                  <a:lnTo>
                    <a:pt x="4" y="339"/>
                  </a:lnTo>
                  <a:lnTo>
                    <a:pt x="0" y="335"/>
                  </a:lnTo>
                  <a:lnTo>
                    <a:pt x="0" y="312"/>
                  </a:lnTo>
                  <a:lnTo>
                    <a:pt x="4" y="308"/>
                  </a:lnTo>
                  <a:lnTo>
                    <a:pt x="37" y="308"/>
                  </a:lnTo>
                  <a:lnTo>
                    <a:pt x="37" y="29"/>
                  </a:lnTo>
                  <a:lnTo>
                    <a:pt x="4" y="29"/>
                  </a:lnTo>
                  <a:lnTo>
                    <a:pt x="0" y="25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5" name="Freeform 97"/>
            <p:cNvSpPr>
              <a:spLocks noChangeArrowheads="1"/>
            </p:cNvSpPr>
            <p:nvPr/>
          </p:nvSpPr>
          <p:spPr bwMode="auto">
            <a:xfrm>
              <a:off x="4371" y="2625"/>
              <a:ext cx="77" cy="76"/>
            </a:xfrm>
            <a:custGeom>
              <a:avLst/>
              <a:gdLst>
                <a:gd name="T0" fmla="*/ 116 w 345"/>
                <a:gd name="T1" fmla="*/ 29 h 340"/>
                <a:gd name="T2" fmla="*/ 224 w 345"/>
                <a:gd name="T3" fmla="*/ 29 h 340"/>
                <a:gd name="T4" fmla="*/ 224 w 345"/>
                <a:gd name="T5" fmla="*/ 55 h 340"/>
                <a:gd name="T6" fmla="*/ 230 w 345"/>
                <a:gd name="T7" fmla="*/ 59 h 340"/>
                <a:gd name="T8" fmla="*/ 263 w 345"/>
                <a:gd name="T9" fmla="*/ 59 h 340"/>
                <a:gd name="T10" fmla="*/ 263 w 345"/>
                <a:gd name="T11" fmla="*/ 112 h 340"/>
                <a:gd name="T12" fmla="*/ 83 w 345"/>
                <a:gd name="T13" fmla="*/ 112 h 340"/>
                <a:gd name="T14" fmla="*/ 83 w 345"/>
                <a:gd name="T15" fmla="*/ 59 h 340"/>
                <a:gd name="T16" fmla="*/ 110 w 345"/>
                <a:gd name="T17" fmla="*/ 59 h 340"/>
                <a:gd name="T18" fmla="*/ 116 w 345"/>
                <a:gd name="T19" fmla="*/ 55 h 340"/>
                <a:gd name="T20" fmla="*/ 116 w 345"/>
                <a:gd name="T21" fmla="*/ 29 h 340"/>
                <a:gd name="T22" fmla="*/ 116 w 345"/>
                <a:gd name="T23" fmla="*/ 0 h 340"/>
                <a:gd name="T24" fmla="*/ 263 w 345"/>
                <a:gd name="T25" fmla="*/ 0 h 340"/>
                <a:gd name="T26" fmla="*/ 269 w 345"/>
                <a:gd name="T27" fmla="*/ 4 h 340"/>
                <a:gd name="T28" fmla="*/ 269 w 345"/>
                <a:gd name="T29" fmla="*/ 25 h 340"/>
                <a:gd name="T30" fmla="*/ 301 w 345"/>
                <a:gd name="T31" fmla="*/ 25 h 340"/>
                <a:gd name="T32" fmla="*/ 307 w 345"/>
                <a:gd name="T33" fmla="*/ 29 h 340"/>
                <a:gd name="T34" fmla="*/ 307 w 345"/>
                <a:gd name="T35" fmla="*/ 55 h 340"/>
                <a:gd name="T36" fmla="*/ 339 w 345"/>
                <a:gd name="T37" fmla="*/ 55 h 340"/>
                <a:gd name="T38" fmla="*/ 344 w 345"/>
                <a:gd name="T39" fmla="*/ 59 h 340"/>
                <a:gd name="T40" fmla="*/ 344 w 345"/>
                <a:gd name="T41" fmla="*/ 138 h 340"/>
                <a:gd name="T42" fmla="*/ 339 w 345"/>
                <a:gd name="T43" fmla="*/ 143 h 340"/>
                <a:gd name="T44" fmla="*/ 83 w 345"/>
                <a:gd name="T45" fmla="*/ 143 h 340"/>
                <a:gd name="T46" fmla="*/ 83 w 345"/>
                <a:gd name="T47" fmla="*/ 225 h 340"/>
                <a:gd name="T48" fmla="*/ 110 w 345"/>
                <a:gd name="T49" fmla="*/ 225 h 340"/>
                <a:gd name="T50" fmla="*/ 116 w 345"/>
                <a:gd name="T51" fmla="*/ 230 h 340"/>
                <a:gd name="T52" fmla="*/ 116 w 345"/>
                <a:gd name="T53" fmla="*/ 251 h 340"/>
                <a:gd name="T54" fmla="*/ 148 w 345"/>
                <a:gd name="T55" fmla="*/ 251 h 340"/>
                <a:gd name="T56" fmla="*/ 155 w 345"/>
                <a:gd name="T57" fmla="*/ 255 h 340"/>
                <a:gd name="T58" fmla="*/ 155 w 345"/>
                <a:gd name="T59" fmla="*/ 278 h 340"/>
                <a:gd name="T60" fmla="*/ 301 w 345"/>
                <a:gd name="T61" fmla="*/ 278 h 340"/>
                <a:gd name="T62" fmla="*/ 301 w 345"/>
                <a:gd name="T63" fmla="*/ 255 h 340"/>
                <a:gd name="T64" fmla="*/ 307 w 345"/>
                <a:gd name="T65" fmla="*/ 251 h 340"/>
                <a:gd name="T66" fmla="*/ 339 w 345"/>
                <a:gd name="T67" fmla="*/ 251 h 340"/>
                <a:gd name="T68" fmla="*/ 344 w 345"/>
                <a:gd name="T69" fmla="*/ 255 h 340"/>
                <a:gd name="T70" fmla="*/ 344 w 345"/>
                <a:gd name="T71" fmla="*/ 278 h 340"/>
                <a:gd name="T72" fmla="*/ 339 w 345"/>
                <a:gd name="T73" fmla="*/ 282 h 340"/>
                <a:gd name="T74" fmla="*/ 307 w 345"/>
                <a:gd name="T75" fmla="*/ 282 h 340"/>
                <a:gd name="T76" fmla="*/ 307 w 345"/>
                <a:gd name="T77" fmla="*/ 308 h 340"/>
                <a:gd name="T78" fmla="*/ 301 w 345"/>
                <a:gd name="T79" fmla="*/ 312 h 340"/>
                <a:gd name="T80" fmla="*/ 269 w 345"/>
                <a:gd name="T81" fmla="*/ 312 h 340"/>
                <a:gd name="T82" fmla="*/ 269 w 345"/>
                <a:gd name="T83" fmla="*/ 335 h 340"/>
                <a:gd name="T84" fmla="*/ 263 w 345"/>
                <a:gd name="T85" fmla="*/ 339 h 340"/>
                <a:gd name="T86" fmla="*/ 116 w 345"/>
                <a:gd name="T87" fmla="*/ 339 h 340"/>
                <a:gd name="T88" fmla="*/ 110 w 345"/>
                <a:gd name="T89" fmla="*/ 335 h 340"/>
                <a:gd name="T90" fmla="*/ 110 w 345"/>
                <a:gd name="T91" fmla="*/ 312 h 340"/>
                <a:gd name="T92" fmla="*/ 44 w 345"/>
                <a:gd name="T93" fmla="*/ 312 h 340"/>
                <a:gd name="T94" fmla="*/ 38 w 345"/>
                <a:gd name="T95" fmla="*/ 308 h 340"/>
                <a:gd name="T96" fmla="*/ 38 w 345"/>
                <a:gd name="T97" fmla="*/ 255 h 340"/>
                <a:gd name="T98" fmla="*/ 5 w 345"/>
                <a:gd name="T99" fmla="*/ 255 h 340"/>
                <a:gd name="T100" fmla="*/ 0 w 345"/>
                <a:gd name="T101" fmla="*/ 251 h 340"/>
                <a:gd name="T102" fmla="*/ 0 w 345"/>
                <a:gd name="T103" fmla="*/ 86 h 340"/>
                <a:gd name="T104" fmla="*/ 5 w 345"/>
                <a:gd name="T105" fmla="*/ 82 h 340"/>
                <a:gd name="T106" fmla="*/ 38 w 345"/>
                <a:gd name="T107" fmla="*/ 82 h 340"/>
                <a:gd name="T108" fmla="*/ 38 w 345"/>
                <a:gd name="T109" fmla="*/ 29 h 340"/>
                <a:gd name="T110" fmla="*/ 44 w 345"/>
                <a:gd name="T111" fmla="*/ 25 h 340"/>
                <a:gd name="T112" fmla="*/ 110 w 345"/>
                <a:gd name="T113" fmla="*/ 25 h 340"/>
                <a:gd name="T114" fmla="*/ 110 w 345"/>
                <a:gd name="T115" fmla="*/ 4 h 340"/>
                <a:gd name="T116" fmla="*/ 116 w 345"/>
                <a:gd name="T117" fmla="*/ 0 h 34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5"/>
                <a:gd name="T178" fmla="*/ 0 h 340"/>
                <a:gd name="T179" fmla="*/ 345 w 345"/>
                <a:gd name="T180" fmla="*/ 340 h 34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5" h="340">
                  <a:moveTo>
                    <a:pt x="116" y="29"/>
                  </a:moveTo>
                  <a:lnTo>
                    <a:pt x="224" y="29"/>
                  </a:lnTo>
                  <a:lnTo>
                    <a:pt x="224" y="55"/>
                  </a:lnTo>
                  <a:lnTo>
                    <a:pt x="230" y="59"/>
                  </a:lnTo>
                  <a:lnTo>
                    <a:pt x="263" y="59"/>
                  </a:lnTo>
                  <a:lnTo>
                    <a:pt x="263" y="112"/>
                  </a:lnTo>
                  <a:lnTo>
                    <a:pt x="83" y="112"/>
                  </a:lnTo>
                  <a:lnTo>
                    <a:pt x="83" y="59"/>
                  </a:lnTo>
                  <a:lnTo>
                    <a:pt x="110" y="59"/>
                  </a:lnTo>
                  <a:lnTo>
                    <a:pt x="116" y="55"/>
                  </a:lnTo>
                  <a:lnTo>
                    <a:pt x="116" y="29"/>
                  </a:lnTo>
                  <a:close/>
                  <a:moveTo>
                    <a:pt x="116" y="0"/>
                  </a:moveTo>
                  <a:lnTo>
                    <a:pt x="263" y="0"/>
                  </a:lnTo>
                  <a:lnTo>
                    <a:pt x="269" y="4"/>
                  </a:lnTo>
                  <a:lnTo>
                    <a:pt x="269" y="25"/>
                  </a:lnTo>
                  <a:lnTo>
                    <a:pt x="301" y="25"/>
                  </a:lnTo>
                  <a:lnTo>
                    <a:pt x="307" y="29"/>
                  </a:lnTo>
                  <a:lnTo>
                    <a:pt x="307" y="55"/>
                  </a:lnTo>
                  <a:lnTo>
                    <a:pt x="339" y="55"/>
                  </a:lnTo>
                  <a:lnTo>
                    <a:pt x="344" y="59"/>
                  </a:lnTo>
                  <a:lnTo>
                    <a:pt x="344" y="138"/>
                  </a:lnTo>
                  <a:lnTo>
                    <a:pt x="339" y="143"/>
                  </a:lnTo>
                  <a:lnTo>
                    <a:pt x="83" y="143"/>
                  </a:lnTo>
                  <a:lnTo>
                    <a:pt x="83" y="225"/>
                  </a:lnTo>
                  <a:lnTo>
                    <a:pt x="110" y="225"/>
                  </a:lnTo>
                  <a:lnTo>
                    <a:pt x="116" y="230"/>
                  </a:lnTo>
                  <a:lnTo>
                    <a:pt x="116" y="251"/>
                  </a:lnTo>
                  <a:lnTo>
                    <a:pt x="148" y="251"/>
                  </a:lnTo>
                  <a:lnTo>
                    <a:pt x="155" y="255"/>
                  </a:lnTo>
                  <a:lnTo>
                    <a:pt x="155" y="278"/>
                  </a:lnTo>
                  <a:lnTo>
                    <a:pt x="301" y="278"/>
                  </a:lnTo>
                  <a:lnTo>
                    <a:pt x="301" y="255"/>
                  </a:lnTo>
                  <a:lnTo>
                    <a:pt x="307" y="251"/>
                  </a:lnTo>
                  <a:lnTo>
                    <a:pt x="339" y="251"/>
                  </a:lnTo>
                  <a:lnTo>
                    <a:pt x="344" y="255"/>
                  </a:lnTo>
                  <a:lnTo>
                    <a:pt x="344" y="278"/>
                  </a:lnTo>
                  <a:lnTo>
                    <a:pt x="339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301" y="312"/>
                  </a:lnTo>
                  <a:lnTo>
                    <a:pt x="269" y="312"/>
                  </a:lnTo>
                  <a:lnTo>
                    <a:pt x="269" y="335"/>
                  </a:lnTo>
                  <a:lnTo>
                    <a:pt x="263" y="339"/>
                  </a:lnTo>
                  <a:lnTo>
                    <a:pt x="116" y="339"/>
                  </a:lnTo>
                  <a:lnTo>
                    <a:pt x="110" y="335"/>
                  </a:lnTo>
                  <a:lnTo>
                    <a:pt x="110" y="312"/>
                  </a:lnTo>
                  <a:lnTo>
                    <a:pt x="44" y="312"/>
                  </a:lnTo>
                  <a:lnTo>
                    <a:pt x="38" y="308"/>
                  </a:lnTo>
                  <a:lnTo>
                    <a:pt x="38" y="255"/>
                  </a:lnTo>
                  <a:lnTo>
                    <a:pt x="5" y="255"/>
                  </a:lnTo>
                  <a:lnTo>
                    <a:pt x="0" y="251"/>
                  </a:lnTo>
                  <a:lnTo>
                    <a:pt x="0" y="86"/>
                  </a:lnTo>
                  <a:lnTo>
                    <a:pt x="5" y="82"/>
                  </a:lnTo>
                  <a:lnTo>
                    <a:pt x="38" y="82"/>
                  </a:lnTo>
                  <a:lnTo>
                    <a:pt x="38" y="29"/>
                  </a:lnTo>
                  <a:lnTo>
                    <a:pt x="44" y="25"/>
                  </a:lnTo>
                  <a:lnTo>
                    <a:pt x="110" y="25"/>
                  </a:lnTo>
                  <a:lnTo>
                    <a:pt x="110" y="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6" name="Freeform 98"/>
            <p:cNvSpPr>
              <a:spLocks noChangeArrowheads="1"/>
            </p:cNvSpPr>
            <p:nvPr/>
          </p:nvSpPr>
          <p:spPr bwMode="auto">
            <a:xfrm>
              <a:off x="4466" y="2625"/>
              <a:ext cx="70" cy="76"/>
            </a:xfrm>
            <a:custGeom>
              <a:avLst/>
              <a:gdLst>
                <a:gd name="T0" fmla="*/ 269 w 314"/>
                <a:gd name="T1" fmla="*/ 0 h 340"/>
                <a:gd name="T2" fmla="*/ 274 w 314"/>
                <a:gd name="T3" fmla="*/ 82 h 340"/>
                <a:gd name="T4" fmla="*/ 235 w 314"/>
                <a:gd name="T5" fmla="*/ 86 h 340"/>
                <a:gd name="T6" fmla="*/ 229 w 314"/>
                <a:gd name="T7" fmla="*/ 59 h 340"/>
                <a:gd name="T8" fmla="*/ 190 w 314"/>
                <a:gd name="T9" fmla="*/ 55 h 340"/>
                <a:gd name="T10" fmla="*/ 117 w 314"/>
                <a:gd name="T11" fmla="*/ 29 h 340"/>
                <a:gd name="T12" fmla="*/ 112 w 314"/>
                <a:gd name="T13" fmla="*/ 59 h 340"/>
                <a:gd name="T14" fmla="*/ 84 w 314"/>
                <a:gd name="T15" fmla="*/ 82 h 340"/>
                <a:gd name="T16" fmla="*/ 117 w 314"/>
                <a:gd name="T17" fmla="*/ 86 h 340"/>
                <a:gd name="T18" fmla="*/ 150 w 314"/>
                <a:gd name="T19" fmla="*/ 112 h 340"/>
                <a:gd name="T20" fmla="*/ 157 w 314"/>
                <a:gd name="T21" fmla="*/ 138 h 340"/>
                <a:gd name="T22" fmla="*/ 235 w 314"/>
                <a:gd name="T23" fmla="*/ 143 h 340"/>
                <a:gd name="T24" fmla="*/ 269 w 314"/>
                <a:gd name="T25" fmla="*/ 169 h 340"/>
                <a:gd name="T26" fmla="*/ 274 w 314"/>
                <a:gd name="T27" fmla="*/ 196 h 340"/>
                <a:gd name="T28" fmla="*/ 313 w 314"/>
                <a:gd name="T29" fmla="*/ 201 h 340"/>
                <a:gd name="T30" fmla="*/ 307 w 314"/>
                <a:gd name="T31" fmla="*/ 282 h 340"/>
                <a:gd name="T32" fmla="*/ 274 w 314"/>
                <a:gd name="T33" fmla="*/ 308 h 340"/>
                <a:gd name="T34" fmla="*/ 195 w 314"/>
                <a:gd name="T35" fmla="*/ 312 h 340"/>
                <a:gd name="T36" fmla="*/ 190 w 314"/>
                <a:gd name="T37" fmla="*/ 339 h 340"/>
                <a:gd name="T38" fmla="*/ 0 w 314"/>
                <a:gd name="T39" fmla="*/ 335 h 340"/>
                <a:gd name="T40" fmla="*/ 4 w 314"/>
                <a:gd name="T41" fmla="*/ 251 h 340"/>
                <a:gd name="T42" fmla="*/ 44 w 314"/>
                <a:gd name="T43" fmla="*/ 255 h 340"/>
                <a:gd name="T44" fmla="*/ 79 w 314"/>
                <a:gd name="T45" fmla="*/ 278 h 340"/>
                <a:gd name="T46" fmla="*/ 84 w 314"/>
                <a:gd name="T47" fmla="*/ 308 h 340"/>
                <a:gd name="T48" fmla="*/ 190 w 314"/>
                <a:gd name="T49" fmla="*/ 282 h 340"/>
                <a:gd name="T50" fmla="*/ 229 w 314"/>
                <a:gd name="T51" fmla="*/ 278 h 340"/>
                <a:gd name="T52" fmla="*/ 195 w 314"/>
                <a:gd name="T53" fmla="*/ 230 h 340"/>
                <a:gd name="T54" fmla="*/ 190 w 314"/>
                <a:gd name="T55" fmla="*/ 201 h 340"/>
                <a:gd name="T56" fmla="*/ 112 w 314"/>
                <a:gd name="T57" fmla="*/ 196 h 340"/>
                <a:gd name="T58" fmla="*/ 44 w 314"/>
                <a:gd name="T59" fmla="*/ 173 h 340"/>
                <a:gd name="T60" fmla="*/ 39 w 314"/>
                <a:gd name="T61" fmla="*/ 116 h 340"/>
                <a:gd name="T62" fmla="*/ 0 w 314"/>
                <a:gd name="T63" fmla="*/ 112 h 340"/>
                <a:gd name="T64" fmla="*/ 4 w 314"/>
                <a:gd name="T65" fmla="*/ 55 h 340"/>
                <a:gd name="T66" fmla="*/ 39 w 314"/>
                <a:gd name="T67" fmla="*/ 29 h 340"/>
                <a:gd name="T68" fmla="*/ 79 w 314"/>
                <a:gd name="T69" fmla="*/ 25 h 340"/>
                <a:gd name="T70" fmla="*/ 84 w 314"/>
                <a:gd name="T71" fmla="*/ 0 h 3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4"/>
                <a:gd name="T109" fmla="*/ 0 h 340"/>
                <a:gd name="T110" fmla="*/ 314 w 314"/>
                <a:gd name="T111" fmla="*/ 340 h 3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4" h="340">
                  <a:moveTo>
                    <a:pt x="84" y="0"/>
                  </a:moveTo>
                  <a:lnTo>
                    <a:pt x="269" y="0"/>
                  </a:lnTo>
                  <a:lnTo>
                    <a:pt x="274" y="4"/>
                  </a:lnTo>
                  <a:lnTo>
                    <a:pt x="274" y="82"/>
                  </a:lnTo>
                  <a:lnTo>
                    <a:pt x="269" y="86"/>
                  </a:lnTo>
                  <a:lnTo>
                    <a:pt x="235" y="86"/>
                  </a:lnTo>
                  <a:lnTo>
                    <a:pt x="229" y="82"/>
                  </a:lnTo>
                  <a:lnTo>
                    <a:pt x="229" y="59"/>
                  </a:lnTo>
                  <a:lnTo>
                    <a:pt x="195" y="59"/>
                  </a:lnTo>
                  <a:lnTo>
                    <a:pt x="190" y="55"/>
                  </a:lnTo>
                  <a:lnTo>
                    <a:pt x="190" y="29"/>
                  </a:lnTo>
                  <a:lnTo>
                    <a:pt x="117" y="29"/>
                  </a:lnTo>
                  <a:lnTo>
                    <a:pt x="117" y="55"/>
                  </a:lnTo>
                  <a:lnTo>
                    <a:pt x="112" y="59"/>
                  </a:lnTo>
                  <a:lnTo>
                    <a:pt x="84" y="59"/>
                  </a:lnTo>
                  <a:lnTo>
                    <a:pt x="84" y="82"/>
                  </a:lnTo>
                  <a:lnTo>
                    <a:pt x="112" y="82"/>
                  </a:lnTo>
                  <a:lnTo>
                    <a:pt x="117" y="86"/>
                  </a:lnTo>
                  <a:lnTo>
                    <a:pt x="117" y="112"/>
                  </a:lnTo>
                  <a:lnTo>
                    <a:pt x="150" y="112"/>
                  </a:lnTo>
                  <a:lnTo>
                    <a:pt x="157" y="116"/>
                  </a:lnTo>
                  <a:lnTo>
                    <a:pt x="157" y="138"/>
                  </a:lnTo>
                  <a:lnTo>
                    <a:pt x="229" y="138"/>
                  </a:lnTo>
                  <a:lnTo>
                    <a:pt x="235" y="143"/>
                  </a:lnTo>
                  <a:lnTo>
                    <a:pt x="235" y="169"/>
                  </a:lnTo>
                  <a:lnTo>
                    <a:pt x="269" y="169"/>
                  </a:lnTo>
                  <a:lnTo>
                    <a:pt x="274" y="173"/>
                  </a:lnTo>
                  <a:lnTo>
                    <a:pt x="274" y="196"/>
                  </a:lnTo>
                  <a:lnTo>
                    <a:pt x="307" y="196"/>
                  </a:lnTo>
                  <a:lnTo>
                    <a:pt x="313" y="201"/>
                  </a:lnTo>
                  <a:lnTo>
                    <a:pt x="313" y="278"/>
                  </a:lnTo>
                  <a:lnTo>
                    <a:pt x="307" y="282"/>
                  </a:lnTo>
                  <a:lnTo>
                    <a:pt x="274" y="282"/>
                  </a:lnTo>
                  <a:lnTo>
                    <a:pt x="274" y="308"/>
                  </a:lnTo>
                  <a:lnTo>
                    <a:pt x="269" y="312"/>
                  </a:lnTo>
                  <a:lnTo>
                    <a:pt x="195" y="312"/>
                  </a:lnTo>
                  <a:lnTo>
                    <a:pt x="195" y="335"/>
                  </a:lnTo>
                  <a:lnTo>
                    <a:pt x="190" y="339"/>
                  </a:lnTo>
                  <a:lnTo>
                    <a:pt x="4" y="339"/>
                  </a:lnTo>
                  <a:lnTo>
                    <a:pt x="0" y="335"/>
                  </a:lnTo>
                  <a:lnTo>
                    <a:pt x="0" y="255"/>
                  </a:lnTo>
                  <a:lnTo>
                    <a:pt x="4" y="251"/>
                  </a:lnTo>
                  <a:lnTo>
                    <a:pt x="39" y="251"/>
                  </a:lnTo>
                  <a:lnTo>
                    <a:pt x="44" y="255"/>
                  </a:lnTo>
                  <a:lnTo>
                    <a:pt x="44" y="278"/>
                  </a:lnTo>
                  <a:lnTo>
                    <a:pt x="79" y="278"/>
                  </a:lnTo>
                  <a:lnTo>
                    <a:pt x="84" y="282"/>
                  </a:lnTo>
                  <a:lnTo>
                    <a:pt x="84" y="308"/>
                  </a:lnTo>
                  <a:lnTo>
                    <a:pt x="190" y="308"/>
                  </a:lnTo>
                  <a:lnTo>
                    <a:pt x="190" y="282"/>
                  </a:lnTo>
                  <a:lnTo>
                    <a:pt x="195" y="278"/>
                  </a:lnTo>
                  <a:lnTo>
                    <a:pt x="229" y="278"/>
                  </a:lnTo>
                  <a:lnTo>
                    <a:pt x="229" y="230"/>
                  </a:lnTo>
                  <a:lnTo>
                    <a:pt x="195" y="230"/>
                  </a:lnTo>
                  <a:lnTo>
                    <a:pt x="190" y="225"/>
                  </a:lnTo>
                  <a:lnTo>
                    <a:pt x="190" y="201"/>
                  </a:lnTo>
                  <a:lnTo>
                    <a:pt x="117" y="201"/>
                  </a:lnTo>
                  <a:lnTo>
                    <a:pt x="112" y="196"/>
                  </a:lnTo>
                  <a:lnTo>
                    <a:pt x="112" y="173"/>
                  </a:lnTo>
                  <a:lnTo>
                    <a:pt x="44" y="173"/>
                  </a:lnTo>
                  <a:lnTo>
                    <a:pt x="39" y="169"/>
                  </a:lnTo>
                  <a:lnTo>
                    <a:pt x="39" y="116"/>
                  </a:lnTo>
                  <a:lnTo>
                    <a:pt x="4" y="116"/>
                  </a:lnTo>
                  <a:lnTo>
                    <a:pt x="0" y="112"/>
                  </a:lnTo>
                  <a:lnTo>
                    <a:pt x="0" y="59"/>
                  </a:lnTo>
                  <a:lnTo>
                    <a:pt x="4" y="55"/>
                  </a:lnTo>
                  <a:lnTo>
                    <a:pt x="39" y="55"/>
                  </a:lnTo>
                  <a:lnTo>
                    <a:pt x="39" y="29"/>
                  </a:lnTo>
                  <a:lnTo>
                    <a:pt x="44" y="25"/>
                  </a:lnTo>
                  <a:lnTo>
                    <a:pt x="79" y="25"/>
                  </a:lnTo>
                  <a:lnTo>
                    <a:pt x="79" y="4"/>
                  </a:lnTo>
                  <a:lnTo>
                    <a:pt x="84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7" name="Freeform 99"/>
            <p:cNvSpPr>
              <a:spLocks noChangeArrowheads="1"/>
            </p:cNvSpPr>
            <p:nvPr/>
          </p:nvSpPr>
          <p:spPr bwMode="auto">
            <a:xfrm>
              <a:off x="4551" y="2625"/>
              <a:ext cx="77" cy="76"/>
            </a:xfrm>
            <a:custGeom>
              <a:avLst/>
              <a:gdLst>
                <a:gd name="T0" fmla="*/ 115 w 345"/>
                <a:gd name="T1" fmla="*/ 29 h 340"/>
                <a:gd name="T2" fmla="*/ 224 w 345"/>
                <a:gd name="T3" fmla="*/ 29 h 340"/>
                <a:gd name="T4" fmla="*/ 224 w 345"/>
                <a:gd name="T5" fmla="*/ 55 h 340"/>
                <a:gd name="T6" fmla="*/ 229 w 345"/>
                <a:gd name="T7" fmla="*/ 59 h 340"/>
                <a:gd name="T8" fmla="*/ 261 w 345"/>
                <a:gd name="T9" fmla="*/ 59 h 340"/>
                <a:gd name="T10" fmla="*/ 261 w 345"/>
                <a:gd name="T11" fmla="*/ 112 h 340"/>
                <a:gd name="T12" fmla="*/ 81 w 345"/>
                <a:gd name="T13" fmla="*/ 112 h 340"/>
                <a:gd name="T14" fmla="*/ 81 w 345"/>
                <a:gd name="T15" fmla="*/ 59 h 340"/>
                <a:gd name="T16" fmla="*/ 109 w 345"/>
                <a:gd name="T17" fmla="*/ 59 h 340"/>
                <a:gd name="T18" fmla="*/ 115 w 345"/>
                <a:gd name="T19" fmla="*/ 55 h 340"/>
                <a:gd name="T20" fmla="*/ 115 w 345"/>
                <a:gd name="T21" fmla="*/ 29 h 340"/>
                <a:gd name="T22" fmla="*/ 115 w 345"/>
                <a:gd name="T23" fmla="*/ 0 h 340"/>
                <a:gd name="T24" fmla="*/ 261 w 345"/>
                <a:gd name="T25" fmla="*/ 0 h 340"/>
                <a:gd name="T26" fmla="*/ 267 w 345"/>
                <a:gd name="T27" fmla="*/ 4 h 340"/>
                <a:gd name="T28" fmla="*/ 267 w 345"/>
                <a:gd name="T29" fmla="*/ 25 h 340"/>
                <a:gd name="T30" fmla="*/ 300 w 345"/>
                <a:gd name="T31" fmla="*/ 25 h 340"/>
                <a:gd name="T32" fmla="*/ 306 w 345"/>
                <a:gd name="T33" fmla="*/ 29 h 340"/>
                <a:gd name="T34" fmla="*/ 306 w 345"/>
                <a:gd name="T35" fmla="*/ 55 h 340"/>
                <a:gd name="T36" fmla="*/ 338 w 345"/>
                <a:gd name="T37" fmla="*/ 55 h 340"/>
                <a:gd name="T38" fmla="*/ 344 w 345"/>
                <a:gd name="T39" fmla="*/ 59 h 340"/>
                <a:gd name="T40" fmla="*/ 344 w 345"/>
                <a:gd name="T41" fmla="*/ 138 h 340"/>
                <a:gd name="T42" fmla="*/ 338 w 345"/>
                <a:gd name="T43" fmla="*/ 143 h 340"/>
                <a:gd name="T44" fmla="*/ 81 w 345"/>
                <a:gd name="T45" fmla="*/ 143 h 340"/>
                <a:gd name="T46" fmla="*/ 81 w 345"/>
                <a:gd name="T47" fmla="*/ 225 h 340"/>
                <a:gd name="T48" fmla="*/ 109 w 345"/>
                <a:gd name="T49" fmla="*/ 225 h 340"/>
                <a:gd name="T50" fmla="*/ 115 w 345"/>
                <a:gd name="T51" fmla="*/ 230 h 340"/>
                <a:gd name="T52" fmla="*/ 115 w 345"/>
                <a:gd name="T53" fmla="*/ 251 h 340"/>
                <a:gd name="T54" fmla="*/ 147 w 345"/>
                <a:gd name="T55" fmla="*/ 251 h 340"/>
                <a:gd name="T56" fmla="*/ 153 w 345"/>
                <a:gd name="T57" fmla="*/ 255 h 340"/>
                <a:gd name="T58" fmla="*/ 153 w 345"/>
                <a:gd name="T59" fmla="*/ 278 h 340"/>
                <a:gd name="T60" fmla="*/ 300 w 345"/>
                <a:gd name="T61" fmla="*/ 278 h 340"/>
                <a:gd name="T62" fmla="*/ 300 w 345"/>
                <a:gd name="T63" fmla="*/ 255 h 340"/>
                <a:gd name="T64" fmla="*/ 306 w 345"/>
                <a:gd name="T65" fmla="*/ 251 h 340"/>
                <a:gd name="T66" fmla="*/ 338 w 345"/>
                <a:gd name="T67" fmla="*/ 251 h 340"/>
                <a:gd name="T68" fmla="*/ 344 w 345"/>
                <a:gd name="T69" fmla="*/ 255 h 340"/>
                <a:gd name="T70" fmla="*/ 344 w 345"/>
                <a:gd name="T71" fmla="*/ 278 h 340"/>
                <a:gd name="T72" fmla="*/ 338 w 345"/>
                <a:gd name="T73" fmla="*/ 282 h 340"/>
                <a:gd name="T74" fmla="*/ 306 w 345"/>
                <a:gd name="T75" fmla="*/ 282 h 340"/>
                <a:gd name="T76" fmla="*/ 306 w 345"/>
                <a:gd name="T77" fmla="*/ 308 h 340"/>
                <a:gd name="T78" fmla="*/ 300 w 345"/>
                <a:gd name="T79" fmla="*/ 312 h 340"/>
                <a:gd name="T80" fmla="*/ 267 w 345"/>
                <a:gd name="T81" fmla="*/ 312 h 340"/>
                <a:gd name="T82" fmla="*/ 267 w 345"/>
                <a:gd name="T83" fmla="*/ 335 h 340"/>
                <a:gd name="T84" fmla="*/ 261 w 345"/>
                <a:gd name="T85" fmla="*/ 339 h 340"/>
                <a:gd name="T86" fmla="*/ 115 w 345"/>
                <a:gd name="T87" fmla="*/ 339 h 340"/>
                <a:gd name="T88" fmla="*/ 109 w 345"/>
                <a:gd name="T89" fmla="*/ 335 h 340"/>
                <a:gd name="T90" fmla="*/ 109 w 345"/>
                <a:gd name="T91" fmla="*/ 312 h 340"/>
                <a:gd name="T92" fmla="*/ 42 w 345"/>
                <a:gd name="T93" fmla="*/ 312 h 340"/>
                <a:gd name="T94" fmla="*/ 36 w 345"/>
                <a:gd name="T95" fmla="*/ 308 h 340"/>
                <a:gd name="T96" fmla="*/ 36 w 345"/>
                <a:gd name="T97" fmla="*/ 255 h 340"/>
                <a:gd name="T98" fmla="*/ 4 w 345"/>
                <a:gd name="T99" fmla="*/ 255 h 340"/>
                <a:gd name="T100" fmla="*/ 0 w 345"/>
                <a:gd name="T101" fmla="*/ 251 h 340"/>
                <a:gd name="T102" fmla="*/ 0 w 345"/>
                <a:gd name="T103" fmla="*/ 86 h 340"/>
                <a:gd name="T104" fmla="*/ 4 w 345"/>
                <a:gd name="T105" fmla="*/ 82 h 340"/>
                <a:gd name="T106" fmla="*/ 36 w 345"/>
                <a:gd name="T107" fmla="*/ 82 h 340"/>
                <a:gd name="T108" fmla="*/ 36 w 345"/>
                <a:gd name="T109" fmla="*/ 29 h 340"/>
                <a:gd name="T110" fmla="*/ 42 w 345"/>
                <a:gd name="T111" fmla="*/ 25 h 340"/>
                <a:gd name="T112" fmla="*/ 109 w 345"/>
                <a:gd name="T113" fmla="*/ 25 h 340"/>
                <a:gd name="T114" fmla="*/ 109 w 345"/>
                <a:gd name="T115" fmla="*/ 4 h 340"/>
                <a:gd name="T116" fmla="*/ 115 w 345"/>
                <a:gd name="T117" fmla="*/ 0 h 34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5"/>
                <a:gd name="T178" fmla="*/ 0 h 340"/>
                <a:gd name="T179" fmla="*/ 345 w 345"/>
                <a:gd name="T180" fmla="*/ 340 h 34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5" h="340">
                  <a:moveTo>
                    <a:pt x="115" y="29"/>
                  </a:moveTo>
                  <a:lnTo>
                    <a:pt x="224" y="29"/>
                  </a:lnTo>
                  <a:lnTo>
                    <a:pt x="224" y="55"/>
                  </a:lnTo>
                  <a:lnTo>
                    <a:pt x="229" y="59"/>
                  </a:lnTo>
                  <a:lnTo>
                    <a:pt x="261" y="59"/>
                  </a:lnTo>
                  <a:lnTo>
                    <a:pt x="261" y="112"/>
                  </a:lnTo>
                  <a:lnTo>
                    <a:pt x="81" y="112"/>
                  </a:lnTo>
                  <a:lnTo>
                    <a:pt x="81" y="59"/>
                  </a:lnTo>
                  <a:lnTo>
                    <a:pt x="109" y="59"/>
                  </a:lnTo>
                  <a:lnTo>
                    <a:pt x="115" y="55"/>
                  </a:lnTo>
                  <a:lnTo>
                    <a:pt x="115" y="29"/>
                  </a:lnTo>
                  <a:close/>
                  <a:moveTo>
                    <a:pt x="115" y="0"/>
                  </a:moveTo>
                  <a:lnTo>
                    <a:pt x="261" y="0"/>
                  </a:lnTo>
                  <a:lnTo>
                    <a:pt x="267" y="4"/>
                  </a:lnTo>
                  <a:lnTo>
                    <a:pt x="267" y="25"/>
                  </a:lnTo>
                  <a:lnTo>
                    <a:pt x="300" y="25"/>
                  </a:lnTo>
                  <a:lnTo>
                    <a:pt x="306" y="29"/>
                  </a:lnTo>
                  <a:lnTo>
                    <a:pt x="306" y="55"/>
                  </a:lnTo>
                  <a:lnTo>
                    <a:pt x="338" y="55"/>
                  </a:lnTo>
                  <a:lnTo>
                    <a:pt x="344" y="59"/>
                  </a:lnTo>
                  <a:lnTo>
                    <a:pt x="344" y="138"/>
                  </a:lnTo>
                  <a:lnTo>
                    <a:pt x="338" y="143"/>
                  </a:lnTo>
                  <a:lnTo>
                    <a:pt x="81" y="143"/>
                  </a:lnTo>
                  <a:lnTo>
                    <a:pt x="81" y="225"/>
                  </a:lnTo>
                  <a:lnTo>
                    <a:pt x="109" y="225"/>
                  </a:lnTo>
                  <a:lnTo>
                    <a:pt x="115" y="230"/>
                  </a:lnTo>
                  <a:lnTo>
                    <a:pt x="115" y="251"/>
                  </a:lnTo>
                  <a:lnTo>
                    <a:pt x="147" y="251"/>
                  </a:lnTo>
                  <a:lnTo>
                    <a:pt x="153" y="255"/>
                  </a:lnTo>
                  <a:lnTo>
                    <a:pt x="153" y="278"/>
                  </a:lnTo>
                  <a:lnTo>
                    <a:pt x="300" y="278"/>
                  </a:lnTo>
                  <a:lnTo>
                    <a:pt x="300" y="255"/>
                  </a:lnTo>
                  <a:lnTo>
                    <a:pt x="306" y="251"/>
                  </a:lnTo>
                  <a:lnTo>
                    <a:pt x="338" y="251"/>
                  </a:lnTo>
                  <a:lnTo>
                    <a:pt x="344" y="255"/>
                  </a:lnTo>
                  <a:lnTo>
                    <a:pt x="344" y="278"/>
                  </a:lnTo>
                  <a:lnTo>
                    <a:pt x="338" y="282"/>
                  </a:lnTo>
                  <a:lnTo>
                    <a:pt x="306" y="282"/>
                  </a:lnTo>
                  <a:lnTo>
                    <a:pt x="306" y="308"/>
                  </a:lnTo>
                  <a:lnTo>
                    <a:pt x="300" y="312"/>
                  </a:lnTo>
                  <a:lnTo>
                    <a:pt x="267" y="312"/>
                  </a:lnTo>
                  <a:lnTo>
                    <a:pt x="267" y="335"/>
                  </a:lnTo>
                  <a:lnTo>
                    <a:pt x="261" y="339"/>
                  </a:lnTo>
                  <a:lnTo>
                    <a:pt x="115" y="339"/>
                  </a:lnTo>
                  <a:lnTo>
                    <a:pt x="109" y="335"/>
                  </a:lnTo>
                  <a:lnTo>
                    <a:pt x="109" y="312"/>
                  </a:lnTo>
                  <a:lnTo>
                    <a:pt x="42" y="312"/>
                  </a:lnTo>
                  <a:lnTo>
                    <a:pt x="36" y="308"/>
                  </a:lnTo>
                  <a:lnTo>
                    <a:pt x="36" y="255"/>
                  </a:lnTo>
                  <a:lnTo>
                    <a:pt x="4" y="255"/>
                  </a:lnTo>
                  <a:lnTo>
                    <a:pt x="0" y="251"/>
                  </a:lnTo>
                  <a:lnTo>
                    <a:pt x="0" y="86"/>
                  </a:lnTo>
                  <a:lnTo>
                    <a:pt x="4" y="82"/>
                  </a:lnTo>
                  <a:lnTo>
                    <a:pt x="36" y="82"/>
                  </a:lnTo>
                  <a:lnTo>
                    <a:pt x="36" y="29"/>
                  </a:lnTo>
                  <a:lnTo>
                    <a:pt x="42" y="25"/>
                  </a:lnTo>
                  <a:lnTo>
                    <a:pt x="109" y="25"/>
                  </a:lnTo>
                  <a:lnTo>
                    <a:pt x="10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8" name="Freeform 100"/>
            <p:cNvSpPr>
              <a:spLocks noChangeArrowheads="1"/>
            </p:cNvSpPr>
            <p:nvPr/>
          </p:nvSpPr>
          <p:spPr bwMode="auto">
            <a:xfrm>
              <a:off x="4647" y="2625"/>
              <a:ext cx="97" cy="76"/>
            </a:xfrm>
            <a:custGeom>
              <a:avLst/>
              <a:gdLst>
                <a:gd name="T0" fmla="*/ 5 w 433"/>
                <a:gd name="T1" fmla="*/ 0 h 340"/>
                <a:gd name="T2" fmla="*/ 113 w 433"/>
                <a:gd name="T3" fmla="*/ 0 h 340"/>
                <a:gd name="T4" fmla="*/ 119 w 433"/>
                <a:gd name="T5" fmla="*/ 4 h 340"/>
                <a:gd name="T6" fmla="*/ 119 w 433"/>
                <a:gd name="T7" fmla="*/ 55 h 340"/>
                <a:gd name="T8" fmla="*/ 153 w 433"/>
                <a:gd name="T9" fmla="*/ 55 h 340"/>
                <a:gd name="T10" fmla="*/ 153 w 433"/>
                <a:gd name="T11" fmla="*/ 29 h 340"/>
                <a:gd name="T12" fmla="*/ 159 w 433"/>
                <a:gd name="T13" fmla="*/ 25 h 340"/>
                <a:gd name="T14" fmla="*/ 193 w 433"/>
                <a:gd name="T15" fmla="*/ 25 h 340"/>
                <a:gd name="T16" fmla="*/ 193 w 433"/>
                <a:gd name="T17" fmla="*/ 4 h 340"/>
                <a:gd name="T18" fmla="*/ 199 w 433"/>
                <a:gd name="T19" fmla="*/ 0 h 340"/>
                <a:gd name="T20" fmla="*/ 313 w 433"/>
                <a:gd name="T21" fmla="*/ 0 h 340"/>
                <a:gd name="T22" fmla="*/ 318 w 433"/>
                <a:gd name="T23" fmla="*/ 4 h 340"/>
                <a:gd name="T24" fmla="*/ 318 w 433"/>
                <a:gd name="T25" fmla="*/ 25 h 340"/>
                <a:gd name="T26" fmla="*/ 352 w 433"/>
                <a:gd name="T27" fmla="*/ 25 h 340"/>
                <a:gd name="T28" fmla="*/ 357 w 433"/>
                <a:gd name="T29" fmla="*/ 29 h 340"/>
                <a:gd name="T30" fmla="*/ 357 w 433"/>
                <a:gd name="T31" fmla="*/ 55 h 340"/>
                <a:gd name="T32" fmla="*/ 392 w 433"/>
                <a:gd name="T33" fmla="*/ 55 h 340"/>
                <a:gd name="T34" fmla="*/ 397 w 433"/>
                <a:gd name="T35" fmla="*/ 59 h 340"/>
                <a:gd name="T36" fmla="*/ 397 w 433"/>
                <a:gd name="T37" fmla="*/ 308 h 340"/>
                <a:gd name="T38" fmla="*/ 426 w 433"/>
                <a:gd name="T39" fmla="*/ 308 h 340"/>
                <a:gd name="T40" fmla="*/ 432 w 433"/>
                <a:gd name="T41" fmla="*/ 312 h 340"/>
                <a:gd name="T42" fmla="*/ 432 w 433"/>
                <a:gd name="T43" fmla="*/ 335 h 340"/>
                <a:gd name="T44" fmla="*/ 426 w 433"/>
                <a:gd name="T45" fmla="*/ 339 h 340"/>
                <a:gd name="T46" fmla="*/ 279 w 433"/>
                <a:gd name="T47" fmla="*/ 339 h 340"/>
                <a:gd name="T48" fmla="*/ 273 w 433"/>
                <a:gd name="T49" fmla="*/ 335 h 340"/>
                <a:gd name="T50" fmla="*/ 273 w 433"/>
                <a:gd name="T51" fmla="*/ 312 h 340"/>
                <a:gd name="T52" fmla="*/ 279 w 433"/>
                <a:gd name="T53" fmla="*/ 308 h 340"/>
                <a:gd name="T54" fmla="*/ 313 w 433"/>
                <a:gd name="T55" fmla="*/ 308 h 340"/>
                <a:gd name="T56" fmla="*/ 313 w 433"/>
                <a:gd name="T57" fmla="*/ 86 h 340"/>
                <a:gd name="T58" fmla="*/ 279 w 433"/>
                <a:gd name="T59" fmla="*/ 86 h 340"/>
                <a:gd name="T60" fmla="*/ 273 w 433"/>
                <a:gd name="T61" fmla="*/ 82 h 340"/>
                <a:gd name="T62" fmla="*/ 273 w 433"/>
                <a:gd name="T63" fmla="*/ 59 h 340"/>
                <a:gd name="T64" fmla="*/ 159 w 433"/>
                <a:gd name="T65" fmla="*/ 59 h 340"/>
                <a:gd name="T66" fmla="*/ 159 w 433"/>
                <a:gd name="T67" fmla="*/ 82 h 340"/>
                <a:gd name="T68" fmla="*/ 153 w 433"/>
                <a:gd name="T69" fmla="*/ 86 h 340"/>
                <a:gd name="T70" fmla="*/ 119 w 433"/>
                <a:gd name="T71" fmla="*/ 86 h 340"/>
                <a:gd name="T72" fmla="*/ 119 w 433"/>
                <a:gd name="T73" fmla="*/ 308 h 340"/>
                <a:gd name="T74" fmla="*/ 153 w 433"/>
                <a:gd name="T75" fmla="*/ 308 h 340"/>
                <a:gd name="T76" fmla="*/ 159 w 433"/>
                <a:gd name="T77" fmla="*/ 312 h 340"/>
                <a:gd name="T78" fmla="*/ 159 w 433"/>
                <a:gd name="T79" fmla="*/ 335 h 340"/>
                <a:gd name="T80" fmla="*/ 153 w 433"/>
                <a:gd name="T81" fmla="*/ 339 h 340"/>
                <a:gd name="T82" fmla="*/ 5 w 433"/>
                <a:gd name="T83" fmla="*/ 339 h 340"/>
                <a:gd name="T84" fmla="*/ 0 w 433"/>
                <a:gd name="T85" fmla="*/ 335 h 340"/>
                <a:gd name="T86" fmla="*/ 0 w 433"/>
                <a:gd name="T87" fmla="*/ 312 h 340"/>
                <a:gd name="T88" fmla="*/ 5 w 433"/>
                <a:gd name="T89" fmla="*/ 308 h 340"/>
                <a:gd name="T90" fmla="*/ 39 w 433"/>
                <a:gd name="T91" fmla="*/ 308 h 340"/>
                <a:gd name="T92" fmla="*/ 39 w 433"/>
                <a:gd name="T93" fmla="*/ 29 h 340"/>
                <a:gd name="T94" fmla="*/ 5 w 433"/>
                <a:gd name="T95" fmla="*/ 29 h 340"/>
                <a:gd name="T96" fmla="*/ 0 w 433"/>
                <a:gd name="T97" fmla="*/ 25 h 340"/>
                <a:gd name="T98" fmla="*/ 0 w 433"/>
                <a:gd name="T99" fmla="*/ 4 h 340"/>
                <a:gd name="T100" fmla="*/ 5 w 433"/>
                <a:gd name="T101" fmla="*/ 0 h 34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340"/>
                <a:gd name="T155" fmla="*/ 433 w 433"/>
                <a:gd name="T156" fmla="*/ 340 h 34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340">
                  <a:moveTo>
                    <a:pt x="5" y="0"/>
                  </a:moveTo>
                  <a:lnTo>
                    <a:pt x="113" y="0"/>
                  </a:lnTo>
                  <a:lnTo>
                    <a:pt x="119" y="4"/>
                  </a:lnTo>
                  <a:lnTo>
                    <a:pt x="119" y="55"/>
                  </a:lnTo>
                  <a:lnTo>
                    <a:pt x="153" y="55"/>
                  </a:lnTo>
                  <a:lnTo>
                    <a:pt x="153" y="29"/>
                  </a:lnTo>
                  <a:lnTo>
                    <a:pt x="159" y="25"/>
                  </a:lnTo>
                  <a:lnTo>
                    <a:pt x="193" y="25"/>
                  </a:lnTo>
                  <a:lnTo>
                    <a:pt x="193" y="4"/>
                  </a:lnTo>
                  <a:lnTo>
                    <a:pt x="199" y="0"/>
                  </a:lnTo>
                  <a:lnTo>
                    <a:pt x="313" y="0"/>
                  </a:lnTo>
                  <a:lnTo>
                    <a:pt x="318" y="4"/>
                  </a:lnTo>
                  <a:lnTo>
                    <a:pt x="318" y="25"/>
                  </a:lnTo>
                  <a:lnTo>
                    <a:pt x="352" y="25"/>
                  </a:lnTo>
                  <a:lnTo>
                    <a:pt x="357" y="29"/>
                  </a:lnTo>
                  <a:lnTo>
                    <a:pt x="357" y="55"/>
                  </a:lnTo>
                  <a:lnTo>
                    <a:pt x="392" y="55"/>
                  </a:lnTo>
                  <a:lnTo>
                    <a:pt x="397" y="59"/>
                  </a:lnTo>
                  <a:lnTo>
                    <a:pt x="397" y="308"/>
                  </a:lnTo>
                  <a:lnTo>
                    <a:pt x="426" y="308"/>
                  </a:lnTo>
                  <a:lnTo>
                    <a:pt x="432" y="312"/>
                  </a:lnTo>
                  <a:lnTo>
                    <a:pt x="432" y="335"/>
                  </a:lnTo>
                  <a:lnTo>
                    <a:pt x="426" y="339"/>
                  </a:lnTo>
                  <a:lnTo>
                    <a:pt x="279" y="339"/>
                  </a:lnTo>
                  <a:lnTo>
                    <a:pt x="273" y="335"/>
                  </a:lnTo>
                  <a:lnTo>
                    <a:pt x="273" y="312"/>
                  </a:lnTo>
                  <a:lnTo>
                    <a:pt x="279" y="308"/>
                  </a:lnTo>
                  <a:lnTo>
                    <a:pt x="313" y="308"/>
                  </a:lnTo>
                  <a:lnTo>
                    <a:pt x="313" y="86"/>
                  </a:lnTo>
                  <a:lnTo>
                    <a:pt x="279" y="86"/>
                  </a:lnTo>
                  <a:lnTo>
                    <a:pt x="273" y="82"/>
                  </a:lnTo>
                  <a:lnTo>
                    <a:pt x="273" y="59"/>
                  </a:lnTo>
                  <a:lnTo>
                    <a:pt x="159" y="59"/>
                  </a:lnTo>
                  <a:lnTo>
                    <a:pt x="159" y="82"/>
                  </a:lnTo>
                  <a:lnTo>
                    <a:pt x="153" y="86"/>
                  </a:lnTo>
                  <a:lnTo>
                    <a:pt x="119" y="86"/>
                  </a:lnTo>
                  <a:lnTo>
                    <a:pt x="119" y="308"/>
                  </a:lnTo>
                  <a:lnTo>
                    <a:pt x="153" y="308"/>
                  </a:lnTo>
                  <a:lnTo>
                    <a:pt x="159" y="312"/>
                  </a:lnTo>
                  <a:lnTo>
                    <a:pt x="159" y="335"/>
                  </a:lnTo>
                  <a:lnTo>
                    <a:pt x="153" y="339"/>
                  </a:lnTo>
                  <a:lnTo>
                    <a:pt x="5" y="339"/>
                  </a:lnTo>
                  <a:lnTo>
                    <a:pt x="0" y="335"/>
                  </a:lnTo>
                  <a:lnTo>
                    <a:pt x="0" y="312"/>
                  </a:lnTo>
                  <a:lnTo>
                    <a:pt x="5" y="308"/>
                  </a:lnTo>
                  <a:lnTo>
                    <a:pt x="39" y="308"/>
                  </a:lnTo>
                  <a:lnTo>
                    <a:pt x="39" y="29"/>
                  </a:lnTo>
                  <a:lnTo>
                    <a:pt x="5" y="29"/>
                  </a:lnTo>
                  <a:lnTo>
                    <a:pt x="0" y="25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9" name="Freeform 101"/>
            <p:cNvSpPr>
              <a:spLocks noChangeArrowheads="1"/>
            </p:cNvSpPr>
            <p:nvPr/>
          </p:nvSpPr>
          <p:spPr bwMode="auto">
            <a:xfrm>
              <a:off x="4746" y="2605"/>
              <a:ext cx="60" cy="96"/>
            </a:xfrm>
            <a:custGeom>
              <a:avLst/>
              <a:gdLst>
                <a:gd name="T0" fmla="*/ 120 w 270"/>
                <a:gd name="T1" fmla="*/ 0 h 429"/>
                <a:gd name="T2" fmla="*/ 148 w 270"/>
                <a:gd name="T3" fmla="*/ 0 h 429"/>
                <a:gd name="T4" fmla="*/ 153 w 270"/>
                <a:gd name="T5" fmla="*/ 4 h 429"/>
                <a:gd name="T6" fmla="*/ 153 w 270"/>
                <a:gd name="T7" fmla="*/ 87 h 429"/>
                <a:gd name="T8" fmla="*/ 263 w 270"/>
                <a:gd name="T9" fmla="*/ 87 h 429"/>
                <a:gd name="T10" fmla="*/ 269 w 270"/>
                <a:gd name="T11" fmla="*/ 91 h 429"/>
                <a:gd name="T12" fmla="*/ 269 w 270"/>
                <a:gd name="T13" fmla="*/ 112 h 429"/>
                <a:gd name="T14" fmla="*/ 263 w 270"/>
                <a:gd name="T15" fmla="*/ 116 h 429"/>
                <a:gd name="T16" fmla="*/ 153 w 270"/>
                <a:gd name="T17" fmla="*/ 116 h 429"/>
                <a:gd name="T18" fmla="*/ 153 w 270"/>
                <a:gd name="T19" fmla="*/ 397 h 429"/>
                <a:gd name="T20" fmla="*/ 224 w 270"/>
                <a:gd name="T21" fmla="*/ 397 h 429"/>
                <a:gd name="T22" fmla="*/ 224 w 270"/>
                <a:gd name="T23" fmla="*/ 371 h 429"/>
                <a:gd name="T24" fmla="*/ 230 w 270"/>
                <a:gd name="T25" fmla="*/ 367 h 429"/>
                <a:gd name="T26" fmla="*/ 263 w 270"/>
                <a:gd name="T27" fmla="*/ 367 h 429"/>
                <a:gd name="T28" fmla="*/ 269 w 270"/>
                <a:gd name="T29" fmla="*/ 371 h 429"/>
                <a:gd name="T30" fmla="*/ 269 w 270"/>
                <a:gd name="T31" fmla="*/ 397 h 429"/>
                <a:gd name="T32" fmla="*/ 263 w 270"/>
                <a:gd name="T33" fmla="*/ 401 h 429"/>
                <a:gd name="T34" fmla="*/ 230 w 270"/>
                <a:gd name="T35" fmla="*/ 401 h 429"/>
                <a:gd name="T36" fmla="*/ 230 w 270"/>
                <a:gd name="T37" fmla="*/ 424 h 429"/>
                <a:gd name="T38" fmla="*/ 224 w 270"/>
                <a:gd name="T39" fmla="*/ 428 h 429"/>
                <a:gd name="T40" fmla="*/ 120 w 270"/>
                <a:gd name="T41" fmla="*/ 428 h 429"/>
                <a:gd name="T42" fmla="*/ 115 w 270"/>
                <a:gd name="T43" fmla="*/ 424 h 429"/>
                <a:gd name="T44" fmla="*/ 115 w 270"/>
                <a:gd name="T45" fmla="*/ 401 h 429"/>
                <a:gd name="T46" fmla="*/ 81 w 270"/>
                <a:gd name="T47" fmla="*/ 401 h 429"/>
                <a:gd name="T48" fmla="*/ 77 w 270"/>
                <a:gd name="T49" fmla="*/ 397 h 429"/>
                <a:gd name="T50" fmla="*/ 77 w 270"/>
                <a:gd name="T51" fmla="*/ 116 h 429"/>
                <a:gd name="T52" fmla="*/ 5 w 270"/>
                <a:gd name="T53" fmla="*/ 116 h 429"/>
                <a:gd name="T54" fmla="*/ 0 w 270"/>
                <a:gd name="T55" fmla="*/ 112 h 429"/>
                <a:gd name="T56" fmla="*/ 0 w 270"/>
                <a:gd name="T57" fmla="*/ 91 h 429"/>
                <a:gd name="T58" fmla="*/ 5 w 270"/>
                <a:gd name="T59" fmla="*/ 87 h 429"/>
                <a:gd name="T60" fmla="*/ 38 w 270"/>
                <a:gd name="T61" fmla="*/ 87 h 429"/>
                <a:gd name="T62" fmla="*/ 38 w 270"/>
                <a:gd name="T63" fmla="*/ 63 h 429"/>
                <a:gd name="T64" fmla="*/ 44 w 270"/>
                <a:gd name="T65" fmla="*/ 59 h 429"/>
                <a:gd name="T66" fmla="*/ 77 w 270"/>
                <a:gd name="T67" fmla="*/ 59 h 429"/>
                <a:gd name="T68" fmla="*/ 77 w 270"/>
                <a:gd name="T69" fmla="*/ 33 h 429"/>
                <a:gd name="T70" fmla="*/ 81 w 270"/>
                <a:gd name="T71" fmla="*/ 29 h 429"/>
                <a:gd name="T72" fmla="*/ 115 w 270"/>
                <a:gd name="T73" fmla="*/ 29 h 429"/>
                <a:gd name="T74" fmla="*/ 115 w 270"/>
                <a:gd name="T75" fmla="*/ 4 h 429"/>
                <a:gd name="T76" fmla="*/ 120 w 270"/>
                <a:gd name="T77" fmla="*/ 0 h 42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70"/>
                <a:gd name="T118" fmla="*/ 0 h 429"/>
                <a:gd name="T119" fmla="*/ 270 w 270"/>
                <a:gd name="T120" fmla="*/ 429 h 42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70" h="429">
                  <a:moveTo>
                    <a:pt x="120" y="0"/>
                  </a:moveTo>
                  <a:lnTo>
                    <a:pt x="148" y="0"/>
                  </a:lnTo>
                  <a:lnTo>
                    <a:pt x="153" y="4"/>
                  </a:lnTo>
                  <a:lnTo>
                    <a:pt x="153" y="87"/>
                  </a:lnTo>
                  <a:lnTo>
                    <a:pt x="263" y="87"/>
                  </a:lnTo>
                  <a:lnTo>
                    <a:pt x="269" y="91"/>
                  </a:lnTo>
                  <a:lnTo>
                    <a:pt x="269" y="112"/>
                  </a:lnTo>
                  <a:lnTo>
                    <a:pt x="263" y="116"/>
                  </a:lnTo>
                  <a:lnTo>
                    <a:pt x="153" y="116"/>
                  </a:lnTo>
                  <a:lnTo>
                    <a:pt x="153" y="397"/>
                  </a:lnTo>
                  <a:lnTo>
                    <a:pt x="224" y="397"/>
                  </a:lnTo>
                  <a:lnTo>
                    <a:pt x="224" y="371"/>
                  </a:lnTo>
                  <a:lnTo>
                    <a:pt x="230" y="367"/>
                  </a:lnTo>
                  <a:lnTo>
                    <a:pt x="263" y="367"/>
                  </a:lnTo>
                  <a:lnTo>
                    <a:pt x="269" y="371"/>
                  </a:lnTo>
                  <a:lnTo>
                    <a:pt x="269" y="397"/>
                  </a:lnTo>
                  <a:lnTo>
                    <a:pt x="263" y="401"/>
                  </a:lnTo>
                  <a:lnTo>
                    <a:pt x="230" y="401"/>
                  </a:lnTo>
                  <a:lnTo>
                    <a:pt x="230" y="424"/>
                  </a:lnTo>
                  <a:lnTo>
                    <a:pt x="224" y="428"/>
                  </a:lnTo>
                  <a:lnTo>
                    <a:pt x="120" y="428"/>
                  </a:lnTo>
                  <a:lnTo>
                    <a:pt x="115" y="424"/>
                  </a:lnTo>
                  <a:lnTo>
                    <a:pt x="115" y="401"/>
                  </a:lnTo>
                  <a:lnTo>
                    <a:pt x="81" y="401"/>
                  </a:lnTo>
                  <a:lnTo>
                    <a:pt x="77" y="397"/>
                  </a:lnTo>
                  <a:lnTo>
                    <a:pt x="77" y="116"/>
                  </a:lnTo>
                  <a:lnTo>
                    <a:pt x="5" y="116"/>
                  </a:lnTo>
                  <a:lnTo>
                    <a:pt x="0" y="112"/>
                  </a:lnTo>
                  <a:lnTo>
                    <a:pt x="0" y="91"/>
                  </a:lnTo>
                  <a:lnTo>
                    <a:pt x="5" y="87"/>
                  </a:lnTo>
                  <a:lnTo>
                    <a:pt x="38" y="87"/>
                  </a:lnTo>
                  <a:lnTo>
                    <a:pt x="38" y="63"/>
                  </a:lnTo>
                  <a:lnTo>
                    <a:pt x="44" y="59"/>
                  </a:lnTo>
                  <a:lnTo>
                    <a:pt x="77" y="59"/>
                  </a:lnTo>
                  <a:lnTo>
                    <a:pt x="77" y="33"/>
                  </a:lnTo>
                  <a:lnTo>
                    <a:pt x="81" y="29"/>
                  </a:lnTo>
                  <a:lnTo>
                    <a:pt x="115" y="29"/>
                  </a:lnTo>
                  <a:lnTo>
                    <a:pt x="115" y="4"/>
                  </a:lnTo>
                  <a:lnTo>
                    <a:pt x="120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6403975" y="4475163"/>
            <a:ext cx="1533525" cy="225425"/>
            <a:chOff x="3840" y="2832"/>
            <a:chExt cx="966" cy="142"/>
          </a:xfrm>
        </p:grpSpPr>
        <p:sp>
          <p:nvSpPr>
            <p:cNvPr id="37953" name="Freeform 103"/>
            <p:cNvSpPr>
              <a:spLocks noChangeArrowheads="1"/>
            </p:cNvSpPr>
            <p:nvPr/>
          </p:nvSpPr>
          <p:spPr bwMode="auto">
            <a:xfrm>
              <a:off x="3840" y="2832"/>
              <a:ext cx="153" cy="142"/>
            </a:xfrm>
            <a:custGeom>
              <a:avLst/>
              <a:gdLst>
                <a:gd name="T0" fmla="*/ 356 w 680"/>
                <a:gd name="T1" fmla="*/ 118 h 632"/>
                <a:gd name="T2" fmla="*/ 362 w 680"/>
                <a:gd name="T3" fmla="*/ 192 h 632"/>
                <a:gd name="T4" fmla="*/ 396 w 680"/>
                <a:gd name="T5" fmla="*/ 295 h 632"/>
                <a:gd name="T6" fmla="*/ 437 w 680"/>
                <a:gd name="T7" fmla="*/ 300 h 632"/>
                <a:gd name="T8" fmla="*/ 242 w 680"/>
                <a:gd name="T9" fmla="*/ 370 h 632"/>
                <a:gd name="T10" fmla="*/ 277 w 680"/>
                <a:gd name="T11" fmla="*/ 264 h 632"/>
                <a:gd name="T12" fmla="*/ 283 w 680"/>
                <a:gd name="T13" fmla="*/ 157 h 632"/>
                <a:gd name="T14" fmla="*/ 323 w 680"/>
                <a:gd name="T15" fmla="*/ 152 h 632"/>
                <a:gd name="T16" fmla="*/ 323 w 680"/>
                <a:gd name="T17" fmla="*/ 0 h 632"/>
                <a:gd name="T18" fmla="*/ 362 w 680"/>
                <a:gd name="T19" fmla="*/ 5 h 632"/>
                <a:gd name="T20" fmla="*/ 396 w 680"/>
                <a:gd name="T21" fmla="*/ 38 h 632"/>
                <a:gd name="T22" fmla="*/ 403 w 680"/>
                <a:gd name="T23" fmla="*/ 113 h 632"/>
                <a:gd name="T24" fmla="*/ 444 w 680"/>
                <a:gd name="T25" fmla="*/ 118 h 632"/>
                <a:gd name="T26" fmla="*/ 472 w 680"/>
                <a:gd name="T27" fmla="*/ 187 h 632"/>
                <a:gd name="T28" fmla="*/ 477 w 680"/>
                <a:gd name="T29" fmla="*/ 295 h 632"/>
                <a:gd name="T30" fmla="*/ 518 w 680"/>
                <a:gd name="T31" fmla="*/ 300 h 632"/>
                <a:gd name="T32" fmla="*/ 553 w 680"/>
                <a:gd name="T33" fmla="*/ 407 h 632"/>
                <a:gd name="T34" fmla="*/ 559 w 680"/>
                <a:gd name="T35" fmla="*/ 516 h 632"/>
                <a:gd name="T36" fmla="*/ 598 w 680"/>
                <a:gd name="T37" fmla="*/ 521 h 632"/>
                <a:gd name="T38" fmla="*/ 673 w 680"/>
                <a:gd name="T39" fmla="*/ 590 h 632"/>
                <a:gd name="T40" fmla="*/ 679 w 680"/>
                <a:gd name="T41" fmla="*/ 625 h 632"/>
                <a:gd name="T42" fmla="*/ 444 w 680"/>
                <a:gd name="T43" fmla="*/ 631 h 632"/>
                <a:gd name="T44" fmla="*/ 437 w 680"/>
                <a:gd name="T45" fmla="*/ 595 h 632"/>
                <a:gd name="T46" fmla="*/ 513 w 680"/>
                <a:gd name="T47" fmla="*/ 590 h 632"/>
                <a:gd name="T48" fmla="*/ 477 w 680"/>
                <a:gd name="T49" fmla="*/ 521 h 632"/>
                <a:gd name="T50" fmla="*/ 472 w 680"/>
                <a:gd name="T51" fmla="*/ 413 h 632"/>
                <a:gd name="T52" fmla="*/ 201 w 680"/>
                <a:gd name="T53" fmla="*/ 482 h 632"/>
                <a:gd name="T54" fmla="*/ 161 w 680"/>
                <a:gd name="T55" fmla="*/ 488 h 632"/>
                <a:gd name="T56" fmla="*/ 236 w 680"/>
                <a:gd name="T57" fmla="*/ 590 h 632"/>
                <a:gd name="T58" fmla="*/ 242 w 680"/>
                <a:gd name="T59" fmla="*/ 625 h 632"/>
                <a:gd name="T60" fmla="*/ 5 w 680"/>
                <a:gd name="T61" fmla="*/ 631 h 632"/>
                <a:gd name="T62" fmla="*/ 0 w 680"/>
                <a:gd name="T63" fmla="*/ 595 h 632"/>
                <a:gd name="T64" fmla="*/ 80 w 680"/>
                <a:gd name="T65" fmla="*/ 590 h 632"/>
                <a:gd name="T66" fmla="*/ 86 w 680"/>
                <a:gd name="T67" fmla="*/ 552 h 632"/>
                <a:gd name="T68" fmla="*/ 120 w 680"/>
                <a:gd name="T69" fmla="*/ 449 h 632"/>
                <a:gd name="T70" fmla="*/ 155 w 680"/>
                <a:gd name="T71" fmla="*/ 443 h 632"/>
                <a:gd name="T72" fmla="*/ 161 w 680"/>
                <a:gd name="T73" fmla="*/ 334 h 632"/>
                <a:gd name="T74" fmla="*/ 196 w 680"/>
                <a:gd name="T75" fmla="*/ 225 h 632"/>
                <a:gd name="T76" fmla="*/ 236 w 680"/>
                <a:gd name="T77" fmla="*/ 220 h 632"/>
                <a:gd name="T78" fmla="*/ 242 w 680"/>
                <a:gd name="T79" fmla="*/ 152 h 632"/>
                <a:gd name="T80" fmla="*/ 277 w 680"/>
                <a:gd name="T81" fmla="*/ 43 h 632"/>
                <a:gd name="T82" fmla="*/ 318 w 680"/>
                <a:gd name="T83" fmla="*/ 38 h 632"/>
                <a:gd name="T84" fmla="*/ 323 w 680"/>
                <a:gd name="T85" fmla="*/ 0 h 6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80"/>
                <a:gd name="T130" fmla="*/ 0 h 632"/>
                <a:gd name="T131" fmla="*/ 680 w 680"/>
                <a:gd name="T132" fmla="*/ 632 h 6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80" h="632">
                  <a:moveTo>
                    <a:pt x="323" y="118"/>
                  </a:moveTo>
                  <a:lnTo>
                    <a:pt x="356" y="118"/>
                  </a:lnTo>
                  <a:lnTo>
                    <a:pt x="356" y="187"/>
                  </a:lnTo>
                  <a:lnTo>
                    <a:pt x="362" y="192"/>
                  </a:lnTo>
                  <a:lnTo>
                    <a:pt x="396" y="192"/>
                  </a:lnTo>
                  <a:lnTo>
                    <a:pt x="396" y="295"/>
                  </a:lnTo>
                  <a:lnTo>
                    <a:pt x="403" y="300"/>
                  </a:lnTo>
                  <a:lnTo>
                    <a:pt x="437" y="300"/>
                  </a:lnTo>
                  <a:lnTo>
                    <a:pt x="437" y="370"/>
                  </a:lnTo>
                  <a:lnTo>
                    <a:pt x="242" y="370"/>
                  </a:lnTo>
                  <a:lnTo>
                    <a:pt x="242" y="264"/>
                  </a:lnTo>
                  <a:lnTo>
                    <a:pt x="277" y="264"/>
                  </a:lnTo>
                  <a:lnTo>
                    <a:pt x="283" y="259"/>
                  </a:lnTo>
                  <a:lnTo>
                    <a:pt x="283" y="157"/>
                  </a:lnTo>
                  <a:lnTo>
                    <a:pt x="318" y="157"/>
                  </a:lnTo>
                  <a:lnTo>
                    <a:pt x="323" y="152"/>
                  </a:lnTo>
                  <a:lnTo>
                    <a:pt x="323" y="118"/>
                  </a:lnTo>
                  <a:close/>
                  <a:moveTo>
                    <a:pt x="323" y="0"/>
                  </a:moveTo>
                  <a:lnTo>
                    <a:pt x="356" y="0"/>
                  </a:lnTo>
                  <a:lnTo>
                    <a:pt x="362" y="5"/>
                  </a:lnTo>
                  <a:lnTo>
                    <a:pt x="362" y="38"/>
                  </a:lnTo>
                  <a:lnTo>
                    <a:pt x="396" y="38"/>
                  </a:lnTo>
                  <a:lnTo>
                    <a:pt x="403" y="43"/>
                  </a:lnTo>
                  <a:lnTo>
                    <a:pt x="403" y="113"/>
                  </a:lnTo>
                  <a:lnTo>
                    <a:pt x="437" y="113"/>
                  </a:lnTo>
                  <a:lnTo>
                    <a:pt x="444" y="118"/>
                  </a:lnTo>
                  <a:lnTo>
                    <a:pt x="444" y="187"/>
                  </a:lnTo>
                  <a:lnTo>
                    <a:pt x="472" y="187"/>
                  </a:lnTo>
                  <a:lnTo>
                    <a:pt x="477" y="192"/>
                  </a:lnTo>
                  <a:lnTo>
                    <a:pt x="477" y="295"/>
                  </a:lnTo>
                  <a:lnTo>
                    <a:pt x="513" y="295"/>
                  </a:lnTo>
                  <a:lnTo>
                    <a:pt x="518" y="300"/>
                  </a:lnTo>
                  <a:lnTo>
                    <a:pt x="518" y="407"/>
                  </a:lnTo>
                  <a:lnTo>
                    <a:pt x="553" y="407"/>
                  </a:lnTo>
                  <a:lnTo>
                    <a:pt x="559" y="413"/>
                  </a:lnTo>
                  <a:lnTo>
                    <a:pt x="559" y="516"/>
                  </a:lnTo>
                  <a:lnTo>
                    <a:pt x="594" y="516"/>
                  </a:lnTo>
                  <a:lnTo>
                    <a:pt x="598" y="521"/>
                  </a:lnTo>
                  <a:lnTo>
                    <a:pt x="598" y="590"/>
                  </a:lnTo>
                  <a:lnTo>
                    <a:pt x="673" y="590"/>
                  </a:lnTo>
                  <a:lnTo>
                    <a:pt x="679" y="595"/>
                  </a:lnTo>
                  <a:lnTo>
                    <a:pt x="679" y="625"/>
                  </a:lnTo>
                  <a:lnTo>
                    <a:pt x="673" y="631"/>
                  </a:lnTo>
                  <a:lnTo>
                    <a:pt x="444" y="631"/>
                  </a:lnTo>
                  <a:lnTo>
                    <a:pt x="437" y="625"/>
                  </a:lnTo>
                  <a:lnTo>
                    <a:pt x="437" y="595"/>
                  </a:lnTo>
                  <a:lnTo>
                    <a:pt x="444" y="590"/>
                  </a:lnTo>
                  <a:lnTo>
                    <a:pt x="513" y="590"/>
                  </a:lnTo>
                  <a:lnTo>
                    <a:pt x="513" y="521"/>
                  </a:lnTo>
                  <a:lnTo>
                    <a:pt x="477" y="521"/>
                  </a:lnTo>
                  <a:lnTo>
                    <a:pt x="472" y="516"/>
                  </a:lnTo>
                  <a:lnTo>
                    <a:pt x="472" y="413"/>
                  </a:lnTo>
                  <a:lnTo>
                    <a:pt x="201" y="413"/>
                  </a:lnTo>
                  <a:lnTo>
                    <a:pt x="201" y="482"/>
                  </a:lnTo>
                  <a:lnTo>
                    <a:pt x="196" y="488"/>
                  </a:lnTo>
                  <a:lnTo>
                    <a:pt x="161" y="488"/>
                  </a:lnTo>
                  <a:lnTo>
                    <a:pt x="161" y="590"/>
                  </a:lnTo>
                  <a:lnTo>
                    <a:pt x="236" y="590"/>
                  </a:lnTo>
                  <a:lnTo>
                    <a:pt x="242" y="595"/>
                  </a:lnTo>
                  <a:lnTo>
                    <a:pt x="242" y="625"/>
                  </a:lnTo>
                  <a:lnTo>
                    <a:pt x="236" y="631"/>
                  </a:lnTo>
                  <a:lnTo>
                    <a:pt x="5" y="631"/>
                  </a:lnTo>
                  <a:lnTo>
                    <a:pt x="0" y="625"/>
                  </a:lnTo>
                  <a:lnTo>
                    <a:pt x="0" y="595"/>
                  </a:lnTo>
                  <a:lnTo>
                    <a:pt x="5" y="590"/>
                  </a:lnTo>
                  <a:lnTo>
                    <a:pt x="80" y="590"/>
                  </a:lnTo>
                  <a:lnTo>
                    <a:pt x="80" y="557"/>
                  </a:lnTo>
                  <a:lnTo>
                    <a:pt x="86" y="552"/>
                  </a:lnTo>
                  <a:lnTo>
                    <a:pt x="120" y="552"/>
                  </a:lnTo>
                  <a:lnTo>
                    <a:pt x="120" y="449"/>
                  </a:lnTo>
                  <a:lnTo>
                    <a:pt x="127" y="443"/>
                  </a:lnTo>
                  <a:lnTo>
                    <a:pt x="155" y="443"/>
                  </a:lnTo>
                  <a:lnTo>
                    <a:pt x="155" y="339"/>
                  </a:lnTo>
                  <a:lnTo>
                    <a:pt x="161" y="334"/>
                  </a:lnTo>
                  <a:lnTo>
                    <a:pt x="196" y="334"/>
                  </a:lnTo>
                  <a:lnTo>
                    <a:pt x="196" y="225"/>
                  </a:lnTo>
                  <a:lnTo>
                    <a:pt x="201" y="220"/>
                  </a:lnTo>
                  <a:lnTo>
                    <a:pt x="236" y="220"/>
                  </a:lnTo>
                  <a:lnTo>
                    <a:pt x="236" y="157"/>
                  </a:lnTo>
                  <a:lnTo>
                    <a:pt x="242" y="152"/>
                  </a:lnTo>
                  <a:lnTo>
                    <a:pt x="277" y="152"/>
                  </a:lnTo>
                  <a:lnTo>
                    <a:pt x="277" y="43"/>
                  </a:lnTo>
                  <a:lnTo>
                    <a:pt x="283" y="38"/>
                  </a:lnTo>
                  <a:lnTo>
                    <a:pt x="318" y="38"/>
                  </a:lnTo>
                  <a:lnTo>
                    <a:pt x="318" y="5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4" name="Freeform 104"/>
            <p:cNvSpPr>
              <a:spLocks noChangeArrowheads="1"/>
            </p:cNvSpPr>
            <p:nvPr/>
          </p:nvSpPr>
          <p:spPr bwMode="auto">
            <a:xfrm>
              <a:off x="4066" y="2891"/>
              <a:ext cx="107" cy="50"/>
            </a:xfrm>
            <a:custGeom>
              <a:avLst/>
              <a:gdLst>
                <a:gd name="T0" fmla="*/ 5 w 477"/>
                <a:gd name="T1" fmla="*/ 145 h 225"/>
                <a:gd name="T2" fmla="*/ 470 w 477"/>
                <a:gd name="T3" fmla="*/ 145 h 225"/>
                <a:gd name="T4" fmla="*/ 476 w 477"/>
                <a:gd name="T5" fmla="*/ 151 h 225"/>
                <a:gd name="T6" fmla="*/ 476 w 477"/>
                <a:gd name="T7" fmla="*/ 219 h 225"/>
                <a:gd name="T8" fmla="*/ 470 w 477"/>
                <a:gd name="T9" fmla="*/ 224 h 225"/>
                <a:gd name="T10" fmla="*/ 5 w 477"/>
                <a:gd name="T11" fmla="*/ 224 h 225"/>
                <a:gd name="T12" fmla="*/ 0 w 477"/>
                <a:gd name="T13" fmla="*/ 219 h 225"/>
                <a:gd name="T14" fmla="*/ 0 w 477"/>
                <a:gd name="T15" fmla="*/ 151 h 225"/>
                <a:gd name="T16" fmla="*/ 5 w 477"/>
                <a:gd name="T17" fmla="*/ 145 h 225"/>
                <a:gd name="T18" fmla="*/ 5 w 477"/>
                <a:gd name="T19" fmla="*/ 0 h 225"/>
                <a:gd name="T20" fmla="*/ 470 w 477"/>
                <a:gd name="T21" fmla="*/ 0 h 225"/>
                <a:gd name="T22" fmla="*/ 476 w 477"/>
                <a:gd name="T23" fmla="*/ 4 h 225"/>
                <a:gd name="T24" fmla="*/ 476 w 477"/>
                <a:gd name="T25" fmla="*/ 73 h 225"/>
                <a:gd name="T26" fmla="*/ 470 w 477"/>
                <a:gd name="T27" fmla="*/ 78 h 225"/>
                <a:gd name="T28" fmla="*/ 5 w 477"/>
                <a:gd name="T29" fmla="*/ 78 h 225"/>
                <a:gd name="T30" fmla="*/ 0 w 477"/>
                <a:gd name="T31" fmla="*/ 73 h 225"/>
                <a:gd name="T32" fmla="*/ 0 w 477"/>
                <a:gd name="T33" fmla="*/ 4 h 225"/>
                <a:gd name="T34" fmla="*/ 5 w 477"/>
                <a:gd name="T35" fmla="*/ 0 h 22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225"/>
                <a:gd name="T56" fmla="*/ 477 w 477"/>
                <a:gd name="T57" fmla="*/ 225 h 22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225">
                  <a:moveTo>
                    <a:pt x="5" y="145"/>
                  </a:moveTo>
                  <a:lnTo>
                    <a:pt x="470" y="145"/>
                  </a:lnTo>
                  <a:lnTo>
                    <a:pt x="476" y="151"/>
                  </a:lnTo>
                  <a:lnTo>
                    <a:pt x="476" y="219"/>
                  </a:lnTo>
                  <a:lnTo>
                    <a:pt x="470" y="224"/>
                  </a:lnTo>
                  <a:lnTo>
                    <a:pt x="5" y="224"/>
                  </a:lnTo>
                  <a:lnTo>
                    <a:pt x="0" y="219"/>
                  </a:lnTo>
                  <a:lnTo>
                    <a:pt x="0" y="151"/>
                  </a:lnTo>
                  <a:lnTo>
                    <a:pt x="5" y="145"/>
                  </a:lnTo>
                  <a:close/>
                  <a:moveTo>
                    <a:pt x="5" y="0"/>
                  </a:moveTo>
                  <a:lnTo>
                    <a:pt x="470" y="0"/>
                  </a:lnTo>
                  <a:lnTo>
                    <a:pt x="476" y="4"/>
                  </a:lnTo>
                  <a:lnTo>
                    <a:pt x="476" y="73"/>
                  </a:lnTo>
                  <a:lnTo>
                    <a:pt x="470" y="78"/>
                  </a:lnTo>
                  <a:lnTo>
                    <a:pt x="5" y="78"/>
                  </a:lnTo>
                  <a:lnTo>
                    <a:pt x="0" y="73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5" name="Freeform 105"/>
            <p:cNvSpPr>
              <a:spLocks noChangeArrowheads="1"/>
            </p:cNvSpPr>
            <p:nvPr/>
          </p:nvSpPr>
          <p:spPr bwMode="auto">
            <a:xfrm>
              <a:off x="4246" y="2875"/>
              <a:ext cx="79" cy="99"/>
            </a:xfrm>
            <a:custGeom>
              <a:avLst/>
              <a:gdLst>
                <a:gd name="T0" fmla="*/ 229 w 353"/>
                <a:gd name="T1" fmla="*/ 186 h 442"/>
                <a:gd name="T2" fmla="*/ 196 w 353"/>
                <a:gd name="T3" fmla="*/ 326 h 442"/>
                <a:gd name="T4" fmla="*/ 191 w 353"/>
                <a:gd name="T5" fmla="*/ 362 h 442"/>
                <a:gd name="T6" fmla="*/ 83 w 353"/>
                <a:gd name="T7" fmla="*/ 260 h 442"/>
                <a:gd name="T8" fmla="*/ 118 w 353"/>
                <a:gd name="T9" fmla="*/ 254 h 442"/>
                <a:gd name="T10" fmla="*/ 191 w 353"/>
                <a:gd name="T11" fmla="*/ 224 h 442"/>
                <a:gd name="T12" fmla="*/ 196 w 353"/>
                <a:gd name="T13" fmla="*/ 186 h 442"/>
                <a:gd name="T14" fmla="*/ 268 w 353"/>
                <a:gd name="T15" fmla="*/ 0 h 442"/>
                <a:gd name="T16" fmla="*/ 273 w 353"/>
                <a:gd name="T17" fmla="*/ 32 h 442"/>
                <a:gd name="T18" fmla="*/ 313 w 353"/>
                <a:gd name="T19" fmla="*/ 37 h 442"/>
                <a:gd name="T20" fmla="*/ 346 w 353"/>
                <a:gd name="T21" fmla="*/ 400 h 442"/>
                <a:gd name="T22" fmla="*/ 352 w 353"/>
                <a:gd name="T23" fmla="*/ 435 h 442"/>
                <a:gd name="T24" fmla="*/ 273 w 353"/>
                <a:gd name="T25" fmla="*/ 441 h 442"/>
                <a:gd name="T26" fmla="*/ 268 w 353"/>
                <a:gd name="T27" fmla="*/ 406 h 442"/>
                <a:gd name="T28" fmla="*/ 229 w 353"/>
                <a:gd name="T29" fmla="*/ 400 h 442"/>
                <a:gd name="T30" fmla="*/ 196 w 353"/>
                <a:gd name="T31" fmla="*/ 367 h 442"/>
                <a:gd name="T32" fmla="*/ 191 w 353"/>
                <a:gd name="T33" fmla="*/ 406 h 442"/>
                <a:gd name="T34" fmla="*/ 157 w 353"/>
                <a:gd name="T35" fmla="*/ 435 h 442"/>
                <a:gd name="T36" fmla="*/ 45 w 353"/>
                <a:gd name="T37" fmla="*/ 441 h 442"/>
                <a:gd name="T38" fmla="*/ 39 w 353"/>
                <a:gd name="T39" fmla="*/ 406 h 442"/>
                <a:gd name="T40" fmla="*/ 0 w 353"/>
                <a:gd name="T41" fmla="*/ 400 h 442"/>
                <a:gd name="T42" fmla="*/ 5 w 353"/>
                <a:gd name="T43" fmla="*/ 254 h 442"/>
                <a:gd name="T44" fmla="*/ 39 w 353"/>
                <a:gd name="T45" fmla="*/ 224 h 442"/>
                <a:gd name="T46" fmla="*/ 77 w 353"/>
                <a:gd name="T47" fmla="*/ 218 h 442"/>
                <a:gd name="T48" fmla="*/ 83 w 353"/>
                <a:gd name="T49" fmla="*/ 181 h 442"/>
                <a:gd name="T50" fmla="*/ 151 w 353"/>
                <a:gd name="T51" fmla="*/ 150 h 442"/>
                <a:gd name="T52" fmla="*/ 229 w 353"/>
                <a:gd name="T53" fmla="*/ 145 h 442"/>
                <a:gd name="T54" fmla="*/ 196 w 353"/>
                <a:gd name="T55" fmla="*/ 76 h 442"/>
                <a:gd name="T56" fmla="*/ 191 w 353"/>
                <a:gd name="T57" fmla="*/ 37 h 442"/>
                <a:gd name="T58" fmla="*/ 118 w 353"/>
                <a:gd name="T59" fmla="*/ 106 h 442"/>
                <a:gd name="T60" fmla="*/ 45 w 353"/>
                <a:gd name="T61" fmla="*/ 111 h 442"/>
                <a:gd name="T62" fmla="*/ 39 w 353"/>
                <a:gd name="T63" fmla="*/ 37 h 442"/>
                <a:gd name="T64" fmla="*/ 77 w 353"/>
                <a:gd name="T65" fmla="*/ 32 h 442"/>
                <a:gd name="T66" fmla="*/ 83 w 353"/>
                <a:gd name="T67" fmla="*/ 0 h 4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53"/>
                <a:gd name="T103" fmla="*/ 0 h 442"/>
                <a:gd name="T104" fmla="*/ 353 w 353"/>
                <a:gd name="T105" fmla="*/ 442 h 4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53" h="442">
                  <a:moveTo>
                    <a:pt x="196" y="186"/>
                  </a:moveTo>
                  <a:lnTo>
                    <a:pt x="229" y="186"/>
                  </a:lnTo>
                  <a:lnTo>
                    <a:pt x="229" y="326"/>
                  </a:lnTo>
                  <a:lnTo>
                    <a:pt x="196" y="326"/>
                  </a:lnTo>
                  <a:lnTo>
                    <a:pt x="191" y="331"/>
                  </a:lnTo>
                  <a:lnTo>
                    <a:pt x="191" y="362"/>
                  </a:lnTo>
                  <a:lnTo>
                    <a:pt x="83" y="362"/>
                  </a:lnTo>
                  <a:lnTo>
                    <a:pt x="83" y="260"/>
                  </a:lnTo>
                  <a:lnTo>
                    <a:pt x="113" y="260"/>
                  </a:lnTo>
                  <a:lnTo>
                    <a:pt x="118" y="254"/>
                  </a:lnTo>
                  <a:lnTo>
                    <a:pt x="118" y="224"/>
                  </a:lnTo>
                  <a:lnTo>
                    <a:pt x="191" y="224"/>
                  </a:lnTo>
                  <a:lnTo>
                    <a:pt x="196" y="218"/>
                  </a:lnTo>
                  <a:lnTo>
                    <a:pt x="196" y="186"/>
                  </a:lnTo>
                  <a:close/>
                  <a:moveTo>
                    <a:pt x="83" y="0"/>
                  </a:moveTo>
                  <a:lnTo>
                    <a:pt x="268" y="0"/>
                  </a:lnTo>
                  <a:lnTo>
                    <a:pt x="273" y="4"/>
                  </a:lnTo>
                  <a:lnTo>
                    <a:pt x="273" y="32"/>
                  </a:lnTo>
                  <a:lnTo>
                    <a:pt x="307" y="32"/>
                  </a:lnTo>
                  <a:lnTo>
                    <a:pt x="313" y="37"/>
                  </a:lnTo>
                  <a:lnTo>
                    <a:pt x="313" y="400"/>
                  </a:lnTo>
                  <a:lnTo>
                    <a:pt x="346" y="400"/>
                  </a:lnTo>
                  <a:lnTo>
                    <a:pt x="352" y="406"/>
                  </a:lnTo>
                  <a:lnTo>
                    <a:pt x="352" y="435"/>
                  </a:lnTo>
                  <a:lnTo>
                    <a:pt x="346" y="441"/>
                  </a:lnTo>
                  <a:lnTo>
                    <a:pt x="273" y="441"/>
                  </a:lnTo>
                  <a:lnTo>
                    <a:pt x="268" y="435"/>
                  </a:lnTo>
                  <a:lnTo>
                    <a:pt x="268" y="406"/>
                  </a:lnTo>
                  <a:lnTo>
                    <a:pt x="235" y="406"/>
                  </a:lnTo>
                  <a:lnTo>
                    <a:pt x="229" y="400"/>
                  </a:lnTo>
                  <a:lnTo>
                    <a:pt x="229" y="367"/>
                  </a:lnTo>
                  <a:lnTo>
                    <a:pt x="196" y="367"/>
                  </a:lnTo>
                  <a:lnTo>
                    <a:pt x="196" y="400"/>
                  </a:lnTo>
                  <a:lnTo>
                    <a:pt x="191" y="406"/>
                  </a:lnTo>
                  <a:lnTo>
                    <a:pt x="157" y="406"/>
                  </a:lnTo>
                  <a:lnTo>
                    <a:pt x="157" y="435"/>
                  </a:lnTo>
                  <a:lnTo>
                    <a:pt x="151" y="441"/>
                  </a:lnTo>
                  <a:lnTo>
                    <a:pt x="45" y="441"/>
                  </a:lnTo>
                  <a:lnTo>
                    <a:pt x="39" y="435"/>
                  </a:lnTo>
                  <a:lnTo>
                    <a:pt x="39" y="406"/>
                  </a:lnTo>
                  <a:lnTo>
                    <a:pt x="5" y="406"/>
                  </a:lnTo>
                  <a:lnTo>
                    <a:pt x="0" y="400"/>
                  </a:lnTo>
                  <a:lnTo>
                    <a:pt x="0" y="260"/>
                  </a:lnTo>
                  <a:lnTo>
                    <a:pt x="5" y="254"/>
                  </a:lnTo>
                  <a:lnTo>
                    <a:pt x="39" y="254"/>
                  </a:lnTo>
                  <a:lnTo>
                    <a:pt x="39" y="224"/>
                  </a:lnTo>
                  <a:lnTo>
                    <a:pt x="45" y="218"/>
                  </a:lnTo>
                  <a:lnTo>
                    <a:pt x="77" y="218"/>
                  </a:lnTo>
                  <a:lnTo>
                    <a:pt x="77" y="186"/>
                  </a:lnTo>
                  <a:lnTo>
                    <a:pt x="83" y="181"/>
                  </a:lnTo>
                  <a:lnTo>
                    <a:pt x="151" y="181"/>
                  </a:lnTo>
                  <a:lnTo>
                    <a:pt x="151" y="150"/>
                  </a:lnTo>
                  <a:lnTo>
                    <a:pt x="157" y="145"/>
                  </a:lnTo>
                  <a:lnTo>
                    <a:pt x="229" y="145"/>
                  </a:lnTo>
                  <a:lnTo>
                    <a:pt x="229" y="76"/>
                  </a:lnTo>
                  <a:lnTo>
                    <a:pt x="196" y="76"/>
                  </a:lnTo>
                  <a:lnTo>
                    <a:pt x="191" y="71"/>
                  </a:lnTo>
                  <a:lnTo>
                    <a:pt x="191" y="37"/>
                  </a:lnTo>
                  <a:lnTo>
                    <a:pt x="118" y="37"/>
                  </a:lnTo>
                  <a:lnTo>
                    <a:pt x="118" y="106"/>
                  </a:lnTo>
                  <a:lnTo>
                    <a:pt x="113" y="111"/>
                  </a:lnTo>
                  <a:lnTo>
                    <a:pt x="45" y="111"/>
                  </a:lnTo>
                  <a:lnTo>
                    <a:pt x="39" y="106"/>
                  </a:lnTo>
                  <a:lnTo>
                    <a:pt x="39" y="37"/>
                  </a:lnTo>
                  <a:lnTo>
                    <a:pt x="45" y="32"/>
                  </a:lnTo>
                  <a:lnTo>
                    <a:pt x="77" y="32"/>
                  </a:lnTo>
                  <a:lnTo>
                    <a:pt x="77" y="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6" name="Freeform 106"/>
            <p:cNvSpPr>
              <a:spLocks noChangeArrowheads="1"/>
            </p:cNvSpPr>
            <p:nvPr/>
          </p:nvSpPr>
          <p:spPr bwMode="auto">
            <a:xfrm>
              <a:off x="4345" y="2832"/>
              <a:ext cx="87" cy="142"/>
            </a:xfrm>
            <a:custGeom>
              <a:avLst/>
              <a:gdLst>
                <a:gd name="T0" fmla="*/ 155 w 389"/>
                <a:gd name="T1" fmla="*/ 225 h 632"/>
                <a:gd name="T2" fmla="*/ 227 w 389"/>
                <a:gd name="T3" fmla="*/ 225 h 632"/>
                <a:gd name="T4" fmla="*/ 227 w 389"/>
                <a:gd name="T5" fmla="*/ 259 h 632"/>
                <a:gd name="T6" fmla="*/ 232 w 389"/>
                <a:gd name="T7" fmla="*/ 264 h 632"/>
                <a:gd name="T8" fmla="*/ 266 w 389"/>
                <a:gd name="T9" fmla="*/ 264 h 632"/>
                <a:gd name="T10" fmla="*/ 266 w 389"/>
                <a:gd name="T11" fmla="*/ 295 h 632"/>
                <a:gd name="T12" fmla="*/ 270 w 389"/>
                <a:gd name="T13" fmla="*/ 300 h 632"/>
                <a:gd name="T14" fmla="*/ 304 w 389"/>
                <a:gd name="T15" fmla="*/ 300 h 632"/>
                <a:gd name="T16" fmla="*/ 304 w 389"/>
                <a:gd name="T17" fmla="*/ 516 h 632"/>
                <a:gd name="T18" fmla="*/ 270 w 389"/>
                <a:gd name="T19" fmla="*/ 516 h 632"/>
                <a:gd name="T20" fmla="*/ 266 w 389"/>
                <a:gd name="T21" fmla="*/ 521 h 632"/>
                <a:gd name="T22" fmla="*/ 266 w 389"/>
                <a:gd name="T23" fmla="*/ 552 h 632"/>
                <a:gd name="T24" fmla="*/ 232 w 389"/>
                <a:gd name="T25" fmla="*/ 552 h 632"/>
                <a:gd name="T26" fmla="*/ 227 w 389"/>
                <a:gd name="T27" fmla="*/ 557 h 632"/>
                <a:gd name="T28" fmla="*/ 227 w 389"/>
                <a:gd name="T29" fmla="*/ 590 h 632"/>
                <a:gd name="T30" fmla="*/ 155 w 389"/>
                <a:gd name="T31" fmla="*/ 590 h 632"/>
                <a:gd name="T32" fmla="*/ 155 w 389"/>
                <a:gd name="T33" fmla="*/ 557 h 632"/>
                <a:gd name="T34" fmla="*/ 149 w 389"/>
                <a:gd name="T35" fmla="*/ 552 h 632"/>
                <a:gd name="T36" fmla="*/ 116 w 389"/>
                <a:gd name="T37" fmla="*/ 552 h 632"/>
                <a:gd name="T38" fmla="*/ 116 w 389"/>
                <a:gd name="T39" fmla="*/ 264 h 632"/>
                <a:gd name="T40" fmla="*/ 149 w 389"/>
                <a:gd name="T41" fmla="*/ 264 h 632"/>
                <a:gd name="T42" fmla="*/ 155 w 389"/>
                <a:gd name="T43" fmla="*/ 259 h 632"/>
                <a:gd name="T44" fmla="*/ 155 w 389"/>
                <a:gd name="T45" fmla="*/ 225 h 632"/>
                <a:gd name="T46" fmla="*/ 4 w 389"/>
                <a:gd name="T47" fmla="*/ 0 h 632"/>
                <a:gd name="T48" fmla="*/ 109 w 389"/>
                <a:gd name="T49" fmla="*/ 0 h 632"/>
                <a:gd name="T50" fmla="*/ 116 w 389"/>
                <a:gd name="T51" fmla="*/ 5 h 632"/>
                <a:gd name="T52" fmla="*/ 116 w 389"/>
                <a:gd name="T53" fmla="*/ 220 h 632"/>
                <a:gd name="T54" fmla="*/ 149 w 389"/>
                <a:gd name="T55" fmla="*/ 220 h 632"/>
                <a:gd name="T56" fmla="*/ 149 w 389"/>
                <a:gd name="T57" fmla="*/ 192 h 632"/>
                <a:gd name="T58" fmla="*/ 155 w 389"/>
                <a:gd name="T59" fmla="*/ 187 h 632"/>
                <a:gd name="T60" fmla="*/ 266 w 389"/>
                <a:gd name="T61" fmla="*/ 187 h 632"/>
                <a:gd name="T62" fmla="*/ 270 w 389"/>
                <a:gd name="T63" fmla="*/ 192 h 632"/>
                <a:gd name="T64" fmla="*/ 270 w 389"/>
                <a:gd name="T65" fmla="*/ 220 h 632"/>
                <a:gd name="T66" fmla="*/ 344 w 389"/>
                <a:gd name="T67" fmla="*/ 220 h 632"/>
                <a:gd name="T68" fmla="*/ 349 w 389"/>
                <a:gd name="T69" fmla="*/ 225 h 632"/>
                <a:gd name="T70" fmla="*/ 349 w 389"/>
                <a:gd name="T71" fmla="*/ 295 h 632"/>
                <a:gd name="T72" fmla="*/ 382 w 389"/>
                <a:gd name="T73" fmla="*/ 295 h 632"/>
                <a:gd name="T74" fmla="*/ 388 w 389"/>
                <a:gd name="T75" fmla="*/ 300 h 632"/>
                <a:gd name="T76" fmla="*/ 388 w 389"/>
                <a:gd name="T77" fmla="*/ 516 h 632"/>
                <a:gd name="T78" fmla="*/ 382 w 389"/>
                <a:gd name="T79" fmla="*/ 521 h 632"/>
                <a:gd name="T80" fmla="*/ 349 w 389"/>
                <a:gd name="T81" fmla="*/ 521 h 632"/>
                <a:gd name="T82" fmla="*/ 349 w 389"/>
                <a:gd name="T83" fmla="*/ 590 h 632"/>
                <a:gd name="T84" fmla="*/ 344 w 389"/>
                <a:gd name="T85" fmla="*/ 595 h 632"/>
                <a:gd name="T86" fmla="*/ 270 w 389"/>
                <a:gd name="T87" fmla="*/ 595 h 632"/>
                <a:gd name="T88" fmla="*/ 270 w 389"/>
                <a:gd name="T89" fmla="*/ 625 h 632"/>
                <a:gd name="T90" fmla="*/ 266 w 389"/>
                <a:gd name="T91" fmla="*/ 631 h 632"/>
                <a:gd name="T92" fmla="*/ 116 w 389"/>
                <a:gd name="T93" fmla="*/ 631 h 632"/>
                <a:gd name="T94" fmla="*/ 109 w 389"/>
                <a:gd name="T95" fmla="*/ 625 h 632"/>
                <a:gd name="T96" fmla="*/ 109 w 389"/>
                <a:gd name="T97" fmla="*/ 595 h 632"/>
                <a:gd name="T98" fmla="*/ 83 w 389"/>
                <a:gd name="T99" fmla="*/ 595 h 632"/>
                <a:gd name="T100" fmla="*/ 83 w 389"/>
                <a:gd name="T101" fmla="*/ 625 h 632"/>
                <a:gd name="T102" fmla="*/ 78 w 389"/>
                <a:gd name="T103" fmla="*/ 631 h 632"/>
                <a:gd name="T104" fmla="*/ 44 w 389"/>
                <a:gd name="T105" fmla="*/ 631 h 632"/>
                <a:gd name="T106" fmla="*/ 38 w 389"/>
                <a:gd name="T107" fmla="*/ 625 h 632"/>
                <a:gd name="T108" fmla="*/ 38 w 389"/>
                <a:gd name="T109" fmla="*/ 43 h 632"/>
                <a:gd name="T110" fmla="*/ 4 w 389"/>
                <a:gd name="T111" fmla="*/ 43 h 632"/>
                <a:gd name="T112" fmla="*/ 0 w 389"/>
                <a:gd name="T113" fmla="*/ 38 h 632"/>
                <a:gd name="T114" fmla="*/ 0 w 389"/>
                <a:gd name="T115" fmla="*/ 5 h 632"/>
                <a:gd name="T116" fmla="*/ 4 w 389"/>
                <a:gd name="T117" fmla="*/ 0 h 6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9"/>
                <a:gd name="T178" fmla="*/ 0 h 632"/>
                <a:gd name="T179" fmla="*/ 389 w 389"/>
                <a:gd name="T180" fmla="*/ 632 h 6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9" h="632">
                  <a:moveTo>
                    <a:pt x="155" y="225"/>
                  </a:moveTo>
                  <a:lnTo>
                    <a:pt x="227" y="225"/>
                  </a:lnTo>
                  <a:lnTo>
                    <a:pt x="227" y="259"/>
                  </a:lnTo>
                  <a:lnTo>
                    <a:pt x="232" y="264"/>
                  </a:lnTo>
                  <a:lnTo>
                    <a:pt x="266" y="264"/>
                  </a:lnTo>
                  <a:lnTo>
                    <a:pt x="266" y="295"/>
                  </a:lnTo>
                  <a:lnTo>
                    <a:pt x="270" y="300"/>
                  </a:lnTo>
                  <a:lnTo>
                    <a:pt x="304" y="300"/>
                  </a:lnTo>
                  <a:lnTo>
                    <a:pt x="304" y="516"/>
                  </a:lnTo>
                  <a:lnTo>
                    <a:pt x="270" y="516"/>
                  </a:lnTo>
                  <a:lnTo>
                    <a:pt x="266" y="521"/>
                  </a:lnTo>
                  <a:lnTo>
                    <a:pt x="266" y="552"/>
                  </a:lnTo>
                  <a:lnTo>
                    <a:pt x="232" y="552"/>
                  </a:lnTo>
                  <a:lnTo>
                    <a:pt x="227" y="557"/>
                  </a:lnTo>
                  <a:lnTo>
                    <a:pt x="227" y="590"/>
                  </a:lnTo>
                  <a:lnTo>
                    <a:pt x="155" y="590"/>
                  </a:lnTo>
                  <a:lnTo>
                    <a:pt x="155" y="557"/>
                  </a:lnTo>
                  <a:lnTo>
                    <a:pt x="149" y="552"/>
                  </a:lnTo>
                  <a:lnTo>
                    <a:pt x="116" y="552"/>
                  </a:lnTo>
                  <a:lnTo>
                    <a:pt x="116" y="264"/>
                  </a:lnTo>
                  <a:lnTo>
                    <a:pt x="149" y="264"/>
                  </a:lnTo>
                  <a:lnTo>
                    <a:pt x="155" y="259"/>
                  </a:lnTo>
                  <a:lnTo>
                    <a:pt x="155" y="225"/>
                  </a:lnTo>
                  <a:close/>
                  <a:moveTo>
                    <a:pt x="4" y="0"/>
                  </a:moveTo>
                  <a:lnTo>
                    <a:pt x="109" y="0"/>
                  </a:lnTo>
                  <a:lnTo>
                    <a:pt x="116" y="5"/>
                  </a:lnTo>
                  <a:lnTo>
                    <a:pt x="116" y="220"/>
                  </a:lnTo>
                  <a:lnTo>
                    <a:pt x="149" y="220"/>
                  </a:lnTo>
                  <a:lnTo>
                    <a:pt x="149" y="192"/>
                  </a:lnTo>
                  <a:lnTo>
                    <a:pt x="155" y="187"/>
                  </a:lnTo>
                  <a:lnTo>
                    <a:pt x="266" y="187"/>
                  </a:lnTo>
                  <a:lnTo>
                    <a:pt x="270" y="192"/>
                  </a:lnTo>
                  <a:lnTo>
                    <a:pt x="270" y="220"/>
                  </a:lnTo>
                  <a:lnTo>
                    <a:pt x="344" y="220"/>
                  </a:lnTo>
                  <a:lnTo>
                    <a:pt x="349" y="225"/>
                  </a:lnTo>
                  <a:lnTo>
                    <a:pt x="349" y="295"/>
                  </a:lnTo>
                  <a:lnTo>
                    <a:pt x="382" y="295"/>
                  </a:lnTo>
                  <a:lnTo>
                    <a:pt x="388" y="300"/>
                  </a:lnTo>
                  <a:lnTo>
                    <a:pt x="388" y="516"/>
                  </a:lnTo>
                  <a:lnTo>
                    <a:pt x="382" y="521"/>
                  </a:lnTo>
                  <a:lnTo>
                    <a:pt x="349" y="521"/>
                  </a:lnTo>
                  <a:lnTo>
                    <a:pt x="349" y="590"/>
                  </a:lnTo>
                  <a:lnTo>
                    <a:pt x="344" y="595"/>
                  </a:lnTo>
                  <a:lnTo>
                    <a:pt x="270" y="595"/>
                  </a:lnTo>
                  <a:lnTo>
                    <a:pt x="270" y="625"/>
                  </a:lnTo>
                  <a:lnTo>
                    <a:pt x="266" y="631"/>
                  </a:lnTo>
                  <a:lnTo>
                    <a:pt x="116" y="631"/>
                  </a:lnTo>
                  <a:lnTo>
                    <a:pt x="109" y="625"/>
                  </a:lnTo>
                  <a:lnTo>
                    <a:pt x="109" y="595"/>
                  </a:lnTo>
                  <a:lnTo>
                    <a:pt x="83" y="595"/>
                  </a:lnTo>
                  <a:lnTo>
                    <a:pt x="83" y="625"/>
                  </a:lnTo>
                  <a:lnTo>
                    <a:pt x="78" y="631"/>
                  </a:lnTo>
                  <a:lnTo>
                    <a:pt x="44" y="631"/>
                  </a:lnTo>
                  <a:lnTo>
                    <a:pt x="38" y="625"/>
                  </a:lnTo>
                  <a:lnTo>
                    <a:pt x="38" y="43"/>
                  </a:lnTo>
                  <a:lnTo>
                    <a:pt x="4" y="43"/>
                  </a:lnTo>
                  <a:lnTo>
                    <a:pt x="0" y="38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7" name="Freeform 107"/>
            <p:cNvSpPr>
              <a:spLocks noChangeArrowheads="1"/>
            </p:cNvSpPr>
            <p:nvPr/>
          </p:nvSpPr>
          <p:spPr bwMode="auto">
            <a:xfrm>
              <a:off x="4457" y="2875"/>
              <a:ext cx="71" cy="99"/>
            </a:xfrm>
            <a:custGeom>
              <a:avLst/>
              <a:gdLst>
                <a:gd name="T0" fmla="*/ 273 w 319"/>
                <a:gd name="T1" fmla="*/ 0 h 442"/>
                <a:gd name="T2" fmla="*/ 278 w 319"/>
                <a:gd name="T3" fmla="*/ 106 h 442"/>
                <a:gd name="T4" fmla="*/ 238 w 319"/>
                <a:gd name="T5" fmla="*/ 111 h 442"/>
                <a:gd name="T6" fmla="*/ 233 w 319"/>
                <a:gd name="T7" fmla="*/ 76 h 442"/>
                <a:gd name="T8" fmla="*/ 192 w 319"/>
                <a:gd name="T9" fmla="*/ 71 h 442"/>
                <a:gd name="T10" fmla="*/ 119 w 319"/>
                <a:gd name="T11" fmla="*/ 37 h 442"/>
                <a:gd name="T12" fmla="*/ 113 w 319"/>
                <a:gd name="T13" fmla="*/ 76 h 442"/>
                <a:gd name="T14" fmla="*/ 85 w 319"/>
                <a:gd name="T15" fmla="*/ 106 h 442"/>
                <a:gd name="T16" fmla="*/ 119 w 319"/>
                <a:gd name="T17" fmla="*/ 111 h 442"/>
                <a:gd name="T18" fmla="*/ 153 w 319"/>
                <a:gd name="T19" fmla="*/ 145 h 442"/>
                <a:gd name="T20" fmla="*/ 158 w 319"/>
                <a:gd name="T21" fmla="*/ 181 h 442"/>
                <a:gd name="T22" fmla="*/ 238 w 319"/>
                <a:gd name="T23" fmla="*/ 186 h 442"/>
                <a:gd name="T24" fmla="*/ 273 w 319"/>
                <a:gd name="T25" fmla="*/ 218 h 442"/>
                <a:gd name="T26" fmla="*/ 278 w 319"/>
                <a:gd name="T27" fmla="*/ 254 h 442"/>
                <a:gd name="T28" fmla="*/ 318 w 319"/>
                <a:gd name="T29" fmla="*/ 260 h 442"/>
                <a:gd name="T30" fmla="*/ 312 w 319"/>
                <a:gd name="T31" fmla="*/ 367 h 442"/>
                <a:gd name="T32" fmla="*/ 278 w 319"/>
                <a:gd name="T33" fmla="*/ 400 h 442"/>
                <a:gd name="T34" fmla="*/ 198 w 319"/>
                <a:gd name="T35" fmla="*/ 406 h 442"/>
                <a:gd name="T36" fmla="*/ 192 w 319"/>
                <a:gd name="T37" fmla="*/ 441 h 442"/>
                <a:gd name="T38" fmla="*/ 0 w 319"/>
                <a:gd name="T39" fmla="*/ 435 h 442"/>
                <a:gd name="T40" fmla="*/ 4 w 319"/>
                <a:gd name="T41" fmla="*/ 326 h 442"/>
                <a:gd name="T42" fmla="*/ 45 w 319"/>
                <a:gd name="T43" fmla="*/ 331 h 442"/>
                <a:gd name="T44" fmla="*/ 79 w 319"/>
                <a:gd name="T45" fmla="*/ 362 h 442"/>
                <a:gd name="T46" fmla="*/ 85 w 319"/>
                <a:gd name="T47" fmla="*/ 400 h 442"/>
                <a:gd name="T48" fmla="*/ 192 w 319"/>
                <a:gd name="T49" fmla="*/ 367 h 442"/>
                <a:gd name="T50" fmla="*/ 233 w 319"/>
                <a:gd name="T51" fmla="*/ 362 h 442"/>
                <a:gd name="T52" fmla="*/ 198 w 319"/>
                <a:gd name="T53" fmla="*/ 299 h 442"/>
                <a:gd name="T54" fmla="*/ 192 w 319"/>
                <a:gd name="T55" fmla="*/ 260 h 442"/>
                <a:gd name="T56" fmla="*/ 113 w 319"/>
                <a:gd name="T57" fmla="*/ 254 h 442"/>
                <a:gd name="T58" fmla="*/ 45 w 319"/>
                <a:gd name="T59" fmla="*/ 224 h 442"/>
                <a:gd name="T60" fmla="*/ 39 w 319"/>
                <a:gd name="T61" fmla="*/ 150 h 442"/>
                <a:gd name="T62" fmla="*/ 0 w 319"/>
                <a:gd name="T63" fmla="*/ 145 h 442"/>
                <a:gd name="T64" fmla="*/ 4 w 319"/>
                <a:gd name="T65" fmla="*/ 71 h 442"/>
                <a:gd name="T66" fmla="*/ 39 w 319"/>
                <a:gd name="T67" fmla="*/ 37 h 442"/>
                <a:gd name="T68" fmla="*/ 79 w 319"/>
                <a:gd name="T69" fmla="*/ 32 h 442"/>
                <a:gd name="T70" fmla="*/ 85 w 319"/>
                <a:gd name="T71" fmla="*/ 0 h 44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9"/>
                <a:gd name="T109" fmla="*/ 0 h 442"/>
                <a:gd name="T110" fmla="*/ 319 w 319"/>
                <a:gd name="T111" fmla="*/ 442 h 44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9" h="442">
                  <a:moveTo>
                    <a:pt x="85" y="0"/>
                  </a:moveTo>
                  <a:lnTo>
                    <a:pt x="273" y="0"/>
                  </a:lnTo>
                  <a:lnTo>
                    <a:pt x="278" y="4"/>
                  </a:lnTo>
                  <a:lnTo>
                    <a:pt x="278" y="106"/>
                  </a:lnTo>
                  <a:lnTo>
                    <a:pt x="273" y="111"/>
                  </a:lnTo>
                  <a:lnTo>
                    <a:pt x="238" y="111"/>
                  </a:lnTo>
                  <a:lnTo>
                    <a:pt x="233" y="106"/>
                  </a:lnTo>
                  <a:lnTo>
                    <a:pt x="233" y="76"/>
                  </a:lnTo>
                  <a:lnTo>
                    <a:pt x="198" y="76"/>
                  </a:lnTo>
                  <a:lnTo>
                    <a:pt x="192" y="71"/>
                  </a:lnTo>
                  <a:lnTo>
                    <a:pt x="192" y="37"/>
                  </a:lnTo>
                  <a:lnTo>
                    <a:pt x="119" y="37"/>
                  </a:lnTo>
                  <a:lnTo>
                    <a:pt x="119" y="71"/>
                  </a:lnTo>
                  <a:lnTo>
                    <a:pt x="113" y="76"/>
                  </a:lnTo>
                  <a:lnTo>
                    <a:pt x="85" y="76"/>
                  </a:lnTo>
                  <a:lnTo>
                    <a:pt x="85" y="106"/>
                  </a:lnTo>
                  <a:lnTo>
                    <a:pt x="113" y="106"/>
                  </a:lnTo>
                  <a:lnTo>
                    <a:pt x="119" y="111"/>
                  </a:lnTo>
                  <a:lnTo>
                    <a:pt x="119" y="145"/>
                  </a:lnTo>
                  <a:lnTo>
                    <a:pt x="153" y="145"/>
                  </a:lnTo>
                  <a:lnTo>
                    <a:pt x="158" y="150"/>
                  </a:lnTo>
                  <a:lnTo>
                    <a:pt x="158" y="181"/>
                  </a:lnTo>
                  <a:lnTo>
                    <a:pt x="233" y="181"/>
                  </a:lnTo>
                  <a:lnTo>
                    <a:pt x="238" y="186"/>
                  </a:lnTo>
                  <a:lnTo>
                    <a:pt x="238" y="218"/>
                  </a:lnTo>
                  <a:lnTo>
                    <a:pt x="273" y="218"/>
                  </a:lnTo>
                  <a:lnTo>
                    <a:pt x="278" y="224"/>
                  </a:lnTo>
                  <a:lnTo>
                    <a:pt x="278" y="254"/>
                  </a:lnTo>
                  <a:lnTo>
                    <a:pt x="312" y="254"/>
                  </a:lnTo>
                  <a:lnTo>
                    <a:pt x="318" y="260"/>
                  </a:lnTo>
                  <a:lnTo>
                    <a:pt x="318" y="362"/>
                  </a:lnTo>
                  <a:lnTo>
                    <a:pt x="312" y="367"/>
                  </a:lnTo>
                  <a:lnTo>
                    <a:pt x="278" y="367"/>
                  </a:lnTo>
                  <a:lnTo>
                    <a:pt x="278" y="400"/>
                  </a:lnTo>
                  <a:lnTo>
                    <a:pt x="273" y="406"/>
                  </a:lnTo>
                  <a:lnTo>
                    <a:pt x="198" y="406"/>
                  </a:lnTo>
                  <a:lnTo>
                    <a:pt x="198" y="435"/>
                  </a:lnTo>
                  <a:lnTo>
                    <a:pt x="192" y="441"/>
                  </a:lnTo>
                  <a:lnTo>
                    <a:pt x="4" y="441"/>
                  </a:lnTo>
                  <a:lnTo>
                    <a:pt x="0" y="435"/>
                  </a:lnTo>
                  <a:lnTo>
                    <a:pt x="0" y="331"/>
                  </a:lnTo>
                  <a:lnTo>
                    <a:pt x="4" y="326"/>
                  </a:lnTo>
                  <a:lnTo>
                    <a:pt x="39" y="326"/>
                  </a:lnTo>
                  <a:lnTo>
                    <a:pt x="45" y="331"/>
                  </a:lnTo>
                  <a:lnTo>
                    <a:pt x="45" y="362"/>
                  </a:lnTo>
                  <a:lnTo>
                    <a:pt x="79" y="362"/>
                  </a:lnTo>
                  <a:lnTo>
                    <a:pt x="85" y="367"/>
                  </a:lnTo>
                  <a:lnTo>
                    <a:pt x="85" y="400"/>
                  </a:lnTo>
                  <a:lnTo>
                    <a:pt x="192" y="400"/>
                  </a:lnTo>
                  <a:lnTo>
                    <a:pt x="192" y="367"/>
                  </a:lnTo>
                  <a:lnTo>
                    <a:pt x="198" y="362"/>
                  </a:lnTo>
                  <a:lnTo>
                    <a:pt x="233" y="362"/>
                  </a:lnTo>
                  <a:lnTo>
                    <a:pt x="233" y="299"/>
                  </a:lnTo>
                  <a:lnTo>
                    <a:pt x="198" y="299"/>
                  </a:lnTo>
                  <a:lnTo>
                    <a:pt x="192" y="293"/>
                  </a:lnTo>
                  <a:lnTo>
                    <a:pt x="192" y="260"/>
                  </a:lnTo>
                  <a:lnTo>
                    <a:pt x="119" y="260"/>
                  </a:lnTo>
                  <a:lnTo>
                    <a:pt x="113" y="254"/>
                  </a:lnTo>
                  <a:lnTo>
                    <a:pt x="113" y="224"/>
                  </a:lnTo>
                  <a:lnTo>
                    <a:pt x="45" y="224"/>
                  </a:lnTo>
                  <a:lnTo>
                    <a:pt x="39" y="218"/>
                  </a:lnTo>
                  <a:lnTo>
                    <a:pt x="39" y="150"/>
                  </a:lnTo>
                  <a:lnTo>
                    <a:pt x="4" y="150"/>
                  </a:lnTo>
                  <a:lnTo>
                    <a:pt x="0" y="145"/>
                  </a:lnTo>
                  <a:lnTo>
                    <a:pt x="0" y="76"/>
                  </a:lnTo>
                  <a:lnTo>
                    <a:pt x="4" y="71"/>
                  </a:lnTo>
                  <a:lnTo>
                    <a:pt x="39" y="71"/>
                  </a:lnTo>
                  <a:lnTo>
                    <a:pt x="39" y="37"/>
                  </a:lnTo>
                  <a:lnTo>
                    <a:pt x="45" y="32"/>
                  </a:lnTo>
                  <a:lnTo>
                    <a:pt x="79" y="32"/>
                  </a:lnTo>
                  <a:lnTo>
                    <a:pt x="79" y="4"/>
                  </a:lnTo>
                  <a:lnTo>
                    <a:pt x="8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8" name="Freeform 108"/>
            <p:cNvSpPr>
              <a:spLocks noChangeArrowheads="1"/>
            </p:cNvSpPr>
            <p:nvPr/>
          </p:nvSpPr>
          <p:spPr bwMode="auto">
            <a:xfrm>
              <a:off x="4543" y="2875"/>
              <a:ext cx="79" cy="99"/>
            </a:xfrm>
            <a:custGeom>
              <a:avLst/>
              <a:gdLst>
                <a:gd name="T0" fmla="*/ 119 w 354"/>
                <a:gd name="T1" fmla="*/ 37 h 442"/>
                <a:gd name="T2" fmla="*/ 230 w 354"/>
                <a:gd name="T3" fmla="*/ 37 h 442"/>
                <a:gd name="T4" fmla="*/ 230 w 354"/>
                <a:gd name="T5" fmla="*/ 71 h 442"/>
                <a:gd name="T6" fmla="*/ 236 w 354"/>
                <a:gd name="T7" fmla="*/ 76 h 442"/>
                <a:gd name="T8" fmla="*/ 269 w 354"/>
                <a:gd name="T9" fmla="*/ 76 h 442"/>
                <a:gd name="T10" fmla="*/ 269 w 354"/>
                <a:gd name="T11" fmla="*/ 145 h 442"/>
                <a:gd name="T12" fmla="*/ 84 w 354"/>
                <a:gd name="T13" fmla="*/ 145 h 442"/>
                <a:gd name="T14" fmla="*/ 84 w 354"/>
                <a:gd name="T15" fmla="*/ 76 h 442"/>
                <a:gd name="T16" fmla="*/ 113 w 354"/>
                <a:gd name="T17" fmla="*/ 76 h 442"/>
                <a:gd name="T18" fmla="*/ 119 w 354"/>
                <a:gd name="T19" fmla="*/ 71 h 442"/>
                <a:gd name="T20" fmla="*/ 119 w 354"/>
                <a:gd name="T21" fmla="*/ 37 h 442"/>
                <a:gd name="T22" fmla="*/ 119 w 354"/>
                <a:gd name="T23" fmla="*/ 0 h 442"/>
                <a:gd name="T24" fmla="*/ 269 w 354"/>
                <a:gd name="T25" fmla="*/ 0 h 442"/>
                <a:gd name="T26" fmla="*/ 276 w 354"/>
                <a:gd name="T27" fmla="*/ 4 h 442"/>
                <a:gd name="T28" fmla="*/ 276 w 354"/>
                <a:gd name="T29" fmla="*/ 32 h 442"/>
                <a:gd name="T30" fmla="*/ 308 w 354"/>
                <a:gd name="T31" fmla="*/ 32 h 442"/>
                <a:gd name="T32" fmla="*/ 313 w 354"/>
                <a:gd name="T33" fmla="*/ 37 h 442"/>
                <a:gd name="T34" fmla="*/ 313 w 354"/>
                <a:gd name="T35" fmla="*/ 71 h 442"/>
                <a:gd name="T36" fmla="*/ 347 w 354"/>
                <a:gd name="T37" fmla="*/ 71 h 442"/>
                <a:gd name="T38" fmla="*/ 353 w 354"/>
                <a:gd name="T39" fmla="*/ 76 h 442"/>
                <a:gd name="T40" fmla="*/ 353 w 354"/>
                <a:gd name="T41" fmla="*/ 181 h 442"/>
                <a:gd name="T42" fmla="*/ 347 w 354"/>
                <a:gd name="T43" fmla="*/ 186 h 442"/>
                <a:gd name="T44" fmla="*/ 84 w 354"/>
                <a:gd name="T45" fmla="*/ 186 h 442"/>
                <a:gd name="T46" fmla="*/ 84 w 354"/>
                <a:gd name="T47" fmla="*/ 293 h 442"/>
                <a:gd name="T48" fmla="*/ 113 w 354"/>
                <a:gd name="T49" fmla="*/ 293 h 442"/>
                <a:gd name="T50" fmla="*/ 119 w 354"/>
                <a:gd name="T51" fmla="*/ 299 h 442"/>
                <a:gd name="T52" fmla="*/ 119 w 354"/>
                <a:gd name="T53" fmla="*/ 326 h 442"/>
                <a:gd name="T54" fmla="*/ 153 w 354"/>
                <a:gd name="T55" fmla="*/ 326 h 442"/>
                <a:gd name="T56" fmla="*/ 157 w 354"/>
                <a:gd name="T57" fmla="*/ 331 h 442"/>
                <a:gd name="T58" fmla="*/ 157 w 354"/>
                <a:gd name="T59" fmla="*/ 362 h 442"/>
                <a:gd name="T60" fmla="*/ 308 w 354"/>
                <a:gd name="T61" fmla="*/ 362 h 442"/>
                <a:gd name="T62" fmla="*/ 308 w 354"/>
                <a:gd name="T63" fmla="*/ 331 h 442"/>
                <a:gd name="T64" fmla="*/ 313 w 354"/>
                <a:gd name="T65" fmla="*/ 326 h 442"/>
                <a:gd name="T66" fmla="*/ 347 w 354"/>
                <a:gd name="T67" fmla="*/ 326 h 442"/>
                <a:gd name="T68" fmla="*/ 353 w 354"/>
                <a:gd name="T69" fmla="*/ 331 h 442"/>
                <a:gd name="T70" fmla="*/ 353 w 354"/>
                <a:gd name="T71" fmla="*/ 362 h 442"/>
                <a:gd name="T72" fmla="*/ 347 w 354"/>
                <a:gd name="T73" fmla="*/ 367 h 442"/>
                <a:gd name="T74" fmla="*/ 313 w 354"/>
                <a:gd name="T75" fmla="*/ 367 h 442"/>
                <a:gd name="T76" fmla="*/ 313 w 354"/>
                <a:gd name="T77" fmla="*/ 400 h 442"/>
                <a:gd name="T78" fmla="*/ 308 w 354"/>
                <a:gd name="T79" fmla="*/ 406 h 442"/>
                <a:gd name="T80" fmla="*/ 276 w 354"/>
                <a:gd name="T81" fmla="*/ 406 h 442"/>
                <a:gd name="T82" fmla="*/ 276 w 354"/>
                <a:gd name="T83" fmla="*/ 435 h 442"/>
                <a:gd name="T84" fmla="*/ 269 w 354"/>
                <a:gd name="T85" fmla="*/ 441 h 442"/>
                <a:gd name="T86" fmla="*/ 119 w 354"/>
                <a:gd name="T87" fmla="*/ 441 h 442"/>
                <a:gd name="T88" fmla="*/ 113 w 354"/>
                <a:gd name="T89" fmla="*/ 435 h 442"/>
                <a:gd name="T90" fmla="*/ 113 w 354"/>
                <a:gd name="T91" fmla="*/ 406 h 442"/>
                <a:gd name="T92" fmla="*/ 44 w 354"/>
                <a:gd name="T93" fmla="*/ 406 h 442"/>
                <a:gd name="T94" fmla="*/ 38 w 354"/>
                <a:gd name="T95" fmla="*/ 400 h 442"/>
                <a:gd name="T96" fmla="*/ 38 w 354"/>
                <a:gd name="T97" fmla="*/ 331 h 442"/>
                <a:gd name="T98" fmla="*/ 4 w 354"/>
                <a:gd name="T99" fmla="*/ 331 h 442"/>
                <a:gd name="T100" fmla="*/ 0 w 354"/>
                <a:gd name="T101" fmla="*/ 326 h 442"/>
                <a:gd name="T102" fmla="*/ 0 w 354"/>
                <a:gd name="T103" fmla="*/ 111 h 442"/>
                <a:gd name="T104" fmla="*/ 4 w 354"/>
                <a:gd name="T105" fmla="*/ 106 h 442"/>
                <a:gd name="T106" fmla="*/ 38 w 354"/>
                <a:gd name="T107" fmla="*/ 106 h 442"/>
                <a:gd name="T108" fmla="*/ 38 w 354"/>
                <a:gd name="T109" fmla="*/ 37 h 442"/>
                <a:gd name="T110" fmla="*/ 44 w 354"/>
                <a:gd name="T111" fmla="*/ 32 h 442"/>
                <a:gd name="T112" fmla="*/ 113 w 354"/>
                <a:gd name="T113" fmla="*/ 32 h 442"/>
                <a:gd name="T114" fmla="*/ 113 w 354"/>
                <a:gd name="T115" fmla="*/ 4 h 442"/>
                <a:gd name="T116" fmla="*/ 119 w 354"/>
                <a:gd name="T117" fmla="*/ 0 h 4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54"/>
                <a:gd name="T178" fmla="*/ 0 h 442"/>
                <a:gd name="T179" fmla="*/ 354 w 354"/>
                <a:gd name="T180" fmla="*/ 442 h 4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54" h="442">
                  <a:moveTo>
                    <a:pt x="119" y="37"/>
                  </a:moveTo>
                  <a:lnTo>
                    <a:pt x="230" y="37"/>
                  </a:lnTo>
                  <a:lnTo>
                    <a:pt x="230" y="71"/>
                  </a:lnTo>
                  <a:lnTo>
                    <a:pt x="236" y="76"/>
                  </a:lnTo>
                  <a:lnTo>
                    <a:pt x="269" y="76"/>
                  </a:lnTo>
                  <a:lnTo>
                    <a:pt x="269" y="145"/>
                  </a:lnTo>
                  <a:lnTo>
                    <a:pt x="84" y="145"/>
                  </a:lnTo>
                  <a:lnTo>
                    <a:pt x="84" y="76"/>
                  </a:lnTo>
                  <a:lnTo>
                    <a:pt x="113" y="76"/>
                  </a:lnTo>
                  <a:lnTo>
                    <a:pt x="119" y="71"/>
                  </a:lnTo>
                  <a:lnTo>
                    <a:pt x="119" y="37"/>
                  </a:lnTo>
                  <a:close/>
                  <a:moveTo>
                    <a:pt x="119" y="0"/>
                  </a:moveTo>
                  <a:lnTo>
                    <a:pt x="269" y="0"/>
                  </a:lnTo>
                  <a:lnTo>
                    <a:pt x="276" y="4"/>
                  </a:lnTo>
                  <a:lnTo>
                    <a:pt x="276" y="32"/>
                  </a:lnTo>
                  <a:lnTo>
                    <a:pt x="308" y="32"/>
                  </a:lnTo>
                  <a:lnTo>
                    <a:pt x="313" y="37"/>
                  </a:lnTo>
                  <a:lnTo>
                    <a:pt x="313" y="71"/>
                  </a:lnTo>
                  <a:lnTo>
                    <a:pt x="347" y="71"/>
                  </a:lnTo>
                  <a:lnTo>
                    <a:pt x="353" y="76"/>
                  </a:lnTo>
                  <a:lnTo>
                    <a:pt x="353" y="181"/>
                  </a:lnTo>
                  <a:lnTo>
                    <a:pt x="347" y="186"/>
                  </a:lnTo>
                  <a:lnTo>
                    <a:pt x="84" y="186"/>
                  </a:lnTo>
                  <a:lnTo>
                    <a:pt x="84" y="293"/>
                  </a:lnTo>
                  <a:lnTo>
                    <a:pt x="113" y="293"/>
                  </a:lnTo>
                  <a:lnTo>
                    <a:pt x="119" y="299"/>
                  </a:lnTo>
                  <a:lnTo>
                    <a:pt x="119" y="326"/>
                  </a:lnTo>
                  <a:lnTo>
                    <a:pt x="153" y="326"/>
                  </a:lnTo>
                  <a:lnTo>
                    <a:pt x="157" y="331"/>
                  </a:lnTo>
                  <a:lnTo>
                    <a:pt x="157" y="362"/>
                  </a:lnTo>
                  <a:lnTo>
                    <a:pt x="308" y="362"/>
                  </a:lnTo>
                  <a:lnTo>
                    <a:pt x="308" y="331"/>
                  </a:lnTo>
                  <a:lnTo>
                    <a:pt x="313" y="326"/>
                  </a:lnTo>
                  <a:lnTo>
                    <a:pt x="347" y="326"/>
                  </a:lnTo>
                  <a:lnTo>
                    <a:pt x="353" y="331"/>
                  </a:lnTo>
                  <a:lnTo>
                    <a:pt x="353" y="362"/>
                  </a:lnTo>
                  <a:lnTo>
                    <a:pt x="347" y="367"/>
                  </a:lnTo>
                  <a:lnTo>
                    <a:pt x="313" y="367"/>
                  </a:lnTo>
                  <a:lnTo>
                    <a:pt x="313" y="400"/>
                  </a:lnTo>
                  <a:lnTo>
                    <a:pt x="308" y="406"/>
                  </a:lnTo>
                  <a:lnTo>
                    <a:pt x="276" y="406"/>
                  </a:lnTo>
                  <a:lnTo>
                    <a:pt x="276" y="435"/>
                  </a:lnTo>
                  <a:lnTo>
                    <a:pt x="269" y="441"/>
                  </a:lnTo>
                  <a:lnTo>
                    <a:pt x="119" y="441"/>
                  </a:lnTo>
                  <a:lnTo>
                    <a:pt x="113" y="435"/>
                  </a:lnTo>
                  <a:lnTo>
                    <a:pt x="113" y="406"/>
                  </a:lnTo>
                  <a:lnTo>
                    <a:pt x="44" y="406"/>
                  </a:lnTo>
                  <a:lnTo>
                    <a:pt x="38" y="400"/>
                  </a:lnTo>
                  <a:lnTo>
                    <a:pt x="38" y="331"/>
                  </a:lnTo>
                  <a:lnTo>
                    <a:pt x="4" y="331"/>
                  </a:lnTo>
                  <a:lnTo>
                    <a:pt x="0" y="326"/>
                  </a:lnTo>
                  <a:lnTo>
                    <a:pt x="0" y="111"/>
                  </a:lnTo>
                  <a:lnTo>
                    <a:pt x="4" y="106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44" y="32"/>
                  </a:lnTo>
                  <a:lnTo>
                    <a:pt x="113" y="32"/>
                  </a:lnTo>
                  <a:lnTo>
                    <a:pt x="113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9" name="Freeform 109"/>
            <p:cNvSpPr>
              <a:spLocks noChangeArrowheads="1"/>
            </p:cNvSpPr>
            <p:nvPr/>
          </p:nvSpPr>
          <p:spPr bwMode="auto">
            <a:xfrm>
              <a:off x="4642" y="2875"/>
              <a:ext cx="100" cy="99"/>
            </a:xfrm>
            <a:custGeom>
              <a:avLst/>
              <a:gdLst>
                <a:gd name="T0" fmla="*/ 5 w 446"/>
                <a:gd name="T1" fmla="*/ 0 h 442"/>
                <a:gd name="T2" fmla="*/ 117 w 446"/>
                <a:gd name="T3" fmla="*/ 0 h 442"/>
                <a:gd name="T4" fmla="*/ 122 w 446"/>
                <a:gd name="T5" fmla="*/ 4 h 442"/>
                <a:gd name="T6" fmla="*/ 122 w 446"/>
                <a:gd name="T7" fmla="*/ 71 h 442"/>
                <a:gd name="T8" fmla="*/ 159 w 446"/>
                <a:gd name="T9" fmla="*/ 71 h 442"/>
                <a:gd name="T10" fmla="*/ 159 w 446"/>
                <a:gd name="T11" fmla="*/ 37 h 442"/>
                <a:gd name="T12" fmla="*/ 164 w 446"/>
                <a:gd name="T13" fmla="*/ 32 h 442"/>
                <a:gd name="T14" fmla="*/ 199 w 446"/>
                <a:gd name="T15" fmla="*/ 32 h 442"/>
                <a:gd name="T16" fmla="*/ 199 w 446"/>
                <a:gd name="T17" fmla="*/ 4 h 442"/>
                <a:gd name="T18" fmla="*/ 205 w 446"/>
                <a:gd name="T19" fmla="*/ 0 h 442"/>
                <a:gd name="T20" fmla="*/ 322 w 446"/>
                <a:gd name="T21" fmla="*/ 0 h 442"/>
                <a:gd name="T22" fmla="*/ 328 w 446"/>
                <a:gd name="T23" fmla="*/ 4 h 442"/>
                <a:gd name="T24" fmla="*/ 328 w 446"/>
                <a:gd name="T25" fmla="*/ 32 h 442"/>
                <a:gd name="T26" fmla="*/ 364 w 446"/>
                <a:gd name="T27" fmla="*/ 32 h 442"/>
                <a:gd name="T28" fmla="*/ 370 w 446"/>
                <a:gd name="T29" fmla="*/ 37 h 442"/>
                <a:gd name="T30" fmla="*/ 370 w 446"/>
                <a:gd name="T31" fmla="*/ 71 h 442"/>
                <a:gd name="T32" fmla="*/ 404 w 446"/>
                <a:gd name="T33" fmla="*/ 71 h 442"/>
                <a:gd name="T34" fmla="*/ 410 w 446"/>
                <a:gd name="T35" fmla="*/ 76 h 442"/>
                <a:gd name="T36" fmla="*/ 410 w 446"/>
                <a:gd name="T37" fmla="*/ 400 h 442"/>
                <a:gd name="T38" fmla="*/ 439 w 446"/>
                <a:gd name="T39" fmla="*/ 400 h 442"/>
                <a:gd name="T40" fmla="*/ 445 w 446"/>
                <a:gd name="T41" fmla="*/ 406 h 442"/>
                <a:gd name="T42" fmla="*/ 445 w 446"/>
                <a:gd name="T43" fmla="*/ 435 h 442"/>
                <a:gd name="T44" fmla="*/ 439 w 446"/>
                <a:gd name="T45" fmla="*/ 441 h 442"/>
                <a:gd name="T46" fmla="*/ 287 w 446"/>
                <a:gd name="T47" fmla="*/ 441 h 442"/>
                <a:gd name="T48" fmla="*/ 282 w 446"/>
                <a:gd name="T49" fmla="*/ 435 h 442"/>
                <a:gd name="T50" fmla="*/ 282 w 446"/>
                <a:gd name="T51" fmla="*/ 406 h 442"/>
                <a:gd name="T52" fmla="*/ 287 w 446"/>
                <a:gd name="T53" fmla="*/ 400 h 442"/>
                <a:gd name="T54" fmla="*/ 322 w 446"/>
                <a:gd name="T55" fmla="*/ 400 h 442"/>
                <a:gd name="T56" fmla="*/ 322 w 446"/>
                <a:gd name="T57" fmla="*/ 111 h 442"/>
                <a:gd name="T58" fmla="*/ 287 w 446"/>
                <a:gd name="T59" fmla="*/ 111 h 442"/>
                <a:gd name="T60" fmla="*/ 282 w 446"/>
                <a:gd name="T61" fmla="*/ 106 h 442"/>
                <a:gd name="T62" fmla="*/ 282 w 446"/>
                <a:gd name="T63" fmla="*/ 76 h 442"/>
                <a:gd name="T64" fmla="*/ 164 w 446"/>
                <a:gd name="T65" fmla="*/ 76 h 442"/>
                <a:gd name="T66" fmla="*/ 164 w 446"/>
                <a:gd name="T67" fmla="*/ 106 h 442"/>
                <a:gd name="T68" fmla="*/ 159 w 446"/>
                <a:gd name="T69" fmla="*/ 111 h 442"/>
                <a:gd name="T70" fmla="*/ 122 w 446"/>
                <a:gd name="T71" fmla="*/ 111 h 442"/>
                <a:gd name="T72" fmla="*/ 122 w 446"/>
                <a:gd name="T73" fmla="*/ 400 h 442"/>
                <a:gd name="T74" fmla="*/ 159 w 446"/>
                <a:gd name="T75" fmla="*/ 400 h 442"/>
                <a:gd name="T76" fmla="*/ 164 w 446"/>
                <a:gd name="T77" fmla="*/ 406 h 442"/>
                <a:gd name="T78" fmla="*/ 164 w 446"/>
                <a:gd name="T79" fmla="*/ 435 h 442"/>
                <a:gd name="T80" fmla="*/ 159 w 446"/>
                <a:gd name="T81" fmla="*/ 441 h 442"/>
                <a:gd name="T82" fmla="*/ 5 w 446"/>
                <a:gd name="T83" fmla="*/ 441 h 442"/>
                <a:gd name="T84" fmla="*/ 0 w 446"/>
                <a:gd name="T85" fmla="*/ 435 h 442"/>
                <a:gd name="T86" fmla="*/ 0 w 446"/>
                <a:gd name="T87" fmla="*/ 406 h 442"/>
                <a:gd name="T88" fmla="*/ 5 w 446"/>
                <a:gd name="T89" fmla="*/ 400 h 442"/>
                <a:gd name="T90" fmla="*/ 41 w 446"/>
                <a:gd name="T91" fmla="*/ 400 h 442"/>
                <a:gd name="T92" fmla="*/ 41 w 446"/>
                <a:gd name="T93" fmla="*/ 37 h 442"/>
                <a:gd name="T94" fmla="*/ 5 w 446"/>
                <a:gd name="T95" fmla="*/ 37 h 442"/>
                <a:gd name="T96" fmla="*/ 0 w 446"/>
                <a:gd name="T97" fmla="*/ 32 h 442"/>
                <a:gd name="T98" fmla="*/ 0 w 446"/>
                <a:gd name="T99" fmla="*/ 4 h 442"/>
                <a:gd name="T100" fmla="*/ 5 w 446"/>
                <a:gd name="T101" fmla="*/ 0 h 4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46"/>
                <a:gd name="T154" fmla="*/ 0 h 442"/>
                <a:gd name="T155" fmla="*/ 446 w 446"/>
                <a:gd name="T156" fmla="*/ 442 h 4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46" h="442">
                  <a:moveTo>
                    <a:pt x="5" y="0"/>
                  </a:moveTo>
                  <a:lnTo>
                    <a:pt x="117" y="0"/>
                  </a:lnTo>
                  <a:lnTo>
                    <a:pt x="122" y="4"/>
                  </a:lnTo>
                  <a:lnTo>
                    <a:pt x="122" y="71"/>
                  </a:lnTo>
                  <a:lnTo>
                    <a:pt x="159" y="71"/>
                  </a:lnTo>
                  <a:lnTo>
                    <a:pt x="159" y="37"/>
                  </a:lnTo>
                  <a:lnTo>
                    <a:pt x="164" y="32"/>
                  </a:lnTo>
                  <a:lnTo>
                    <a:pt x="199" y="32"/>
                  </a:lnTo>
                  <a:lnTo>
                    <a:pt x="199" y="4"/>
                  </a:lnTo>
                  <a:lnTo>
                    <a:pt x="205" y="0"/>
                  </a:lnTo>
                  <a:lnTo>
                    <a:pt x="322" y="0"/>
                  </a:lnTo>
                  <a:lnTo>
                    <a:pt x="328" y="4"/>
                  </a:lnTo>
                  <a:lnTo>
                    <a:pt x="328" y="32"/>
                  </a:lnTo>
                  <a:lnTo>
                    <a:pt x="364" y="32"/>
                  </a:lnTo>
                  <a:lnTo>
                    <a:pt x="370" y="37"/>
                  </a:lnTo>
                  <a:lnTo>
                    <a:pt x="370" y="71"/>
                  </a:lnTo>
                  <a:lnTo>
                    <a:pt x="404" y="71"/>
                  </a:lnTo>
                  <a:lnTo>
                    <a:pt x="410" y="76"/>
                  </a:lnTo>
                  <a:lnTo>
                    <a:pt x="410" y="400"/>
                  </a:lnTo>
                  <a:lnTo>
                    <a:pt x="439" y="400"/>
                  </a:lnTo>
                  <a:lnTo>
                    <a:pt x="445" y="406"/>
                  </a:lnTo>
                  <a:lnTo>
                    <a:pt x="445" y="435"/>
                  </a:lnTo>
                  <a:lnTo>
                    <a:pt x="439" y="441"/>
                  </a:lnTo>
                  <a:lnTo>
                    <a:pt x="287" y="441"/>
                  </a:lnTo>
                  <a:lnTo>
                    <a:pt x="282" y="435"/>
                  </a:lnTo>
                  <a:lnTo>
                    <a:pt x="282" y="406"/>
                  </a:lnTo>
                  <a:lnTo>
                    <a:pt x="287" y="400"/>
                  </a:lnTo>
                  <a:lnTo>
                    <a:pt x="322" y="400"/>
                  </a:lnTo>
                  <a:lnTo>
                    <a:pt x="322" y="111"/>
                  </a:lnTo>
                  <a:lnTo>
                    <a:pt x="287" y="111"/>
                  </a:lnTo>
                  <a:lnTo>
                    <a:pt x="282" y="106"/>
                  </a:lnTo>
                  <a:lnTo>
                    <a:pt x="282" y="76"/>
                  </a:lnTo>
                  <a:lnTo>
                    <a:pt x="164" y="76"/>
                  </a:lnTo>
                  <a:lnTo>
                    <a:pt x="164" y="106"/>
                  </a:lnTo>
                  <a:lnTo>
                    <a:pt x="159" y="111"/>
                  </a:lnTo>
                  <a:lnTo>
                    <a:pt x="122" y="111"/>
                  </a:lnTo>
                  <a:lnTo>
                    <a:pt x="122" y="400"/>
                  </a:lnTo>
                  <a:lnTo>
                    <a:pt x="159" y="400"/>
                  </a:lnTo>
                  <a:lnTo>
                    <a:pt x="164" y="406"/>
                  </a:lnTo>
                  <a:lnTo>
                    <a:pt x="164" y="435"/>
                  </a:lnTo>
                  <a:lnTo>
                    <a:pt x="159" y="441"/>
                  </a:lnTo>
                  <a:lnTo>
                    <a:pt x="5" y="441"/>
                  </a:lnTo>
                  <a:lnTo>
                    <a:pt x="0" y="435"/>
                  </a:lnTo>
                  <a:lnTo>
                    <a:pt x="0" y="406"/>
                  </a:lnTo>
                  <a:lnTo>
                    <a:pt x="5" y="400"/>
                  </a:lnTo>
                  <a:lnTo>
                    <a:pt x="41" y="400"/>
                  </a:lnTo>
                  <a:lnTo>
                    <a:pt x="41" y="37"/>
                  </a:lnTo>
                  <a:lnTo>
                    <a:pt x="5" y="37"/>
                  </a:lnTo>
                  <a:lnTo>
                    <a:pt x="0" y="32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0" name="Freeform 110"/>
            <p:cNvSpPr>
              <a:spLocks noChangeArrowheads="1"/>
            </p:cNvSpPr>
            <p:nvPr/>
          </p:nvSpPr>
          <p:spPr bwMode="auto">
            <a:xfrm>
              <a:off x="4744" y="2849"/>
              <a:ext cx="62" cy="125"/>
            </a:xfrm>
            <a:custGeom>
              <a:avLst/>
              <a:gdLst>
                <a:gd name="T0" fmla="*/ 125 w 279"/>
                <a:gd name="T1" fmla="*/ 0 h 557"/>
                <a:gd name="T2" fmla="*/ 153 w 279"/>
                <a:gd name="T3" fmla="*/ 0 h 557"/>
                <a:gd name="T4" fmla="*/ 159 w 279"/>
                <a:gd name="T5" fmla="*/ 4 h 557"/>
                <a:gd name="T6" fmla="*/ 159 w 279"/>
                <a:gd name="T7" fmla="*/ 113 h 557"/>
                <a:gd name="T8" fmla="*/ 272 w 279"/>
                <a:gd name="T9" fmla="*/ 113 h 557"/>
                <a:gd name="T10" fmla="*/ 278 w 279"/>
                <a:gd name="T11" fmla="*/ 118 h 557"/>
                <a:gd name="T12" fmla="*/ 278 w 279"/>
                <a:gd name="T13" fmla="*/ 146 h 557"/>
                <a:gd name="T14" fmla="*/ 272 w 279"/>
                <a:gd name="T15" fmla="*/ 151 h 557"/>
                <a:gd name="T16" fmla="*/ 159 w 279"/>
                <a:gd name="T17" fmla="*/ 151 h 557"/>
                <a:gd name="T18" fmla="*/ 159 w 279"/>
                <a:gd name="T19" fmla="*/ 515 h 557"/>
                <a:gd name="T20" fmla="*/ 233 w 279"/>
                <a:gd name="T21" fmla="*/ 515 h 557"/>
                <a:gd name="T22" fmla="*/ 233 w 279"/>
                <a:gd name="T23" fmla="*/ 482 h 557"/>
                <a:gd name="T24" fmla="*/ 238 w 279"/>
                <a:gd name="T25" fmla="*/ 477 h 557"/>
                <a:gd name="T26" fmla="*/ 272 w 279"/>
                <a:gd name="T27" fmla="*/ 477 h 557"/>
                <a:gd name="T28" fmla="*/ 278 w 279"/>
                <a:gd name="T29" fmla="*/ 482 h 557"/>
                <a:gd name="T30" fmla="*/ 278 w 279"/>
                <a:gd name="T31" fmla="*/ 515 h 557"/>
                <a:gd name="T32" fmla="*/ 272 w 279"/>
                <a:gd name="T33" fmla="*/ 521 h 557"/>
                <a:gd name="T34" fmla="*/ 238 w 279"/>
                <a:gd name="T35" fmla="*/ 521 h 557"/>
                <a:gd name="T36" fmla="*/ 238 w 279"/>
                <a:gd name="T37" fmla="*/ 550 h 557"/>
                <a:gd name="T38" fmla="*/ 233 w 279"/>
                <a:gd name="T39" fmla="*/ 556 h 557"/>
                <a:gd name="T40" fmla="*/ 125 w 279"/>
                <a:gd name="T41" fmla="*/ 556 h 557"/>
                <a:gd name="T42" fmla="*/ 119 w 279"/>
                <a:gd name="T43" fmla="*/ 550 h 557"/>
                <a:gd name="T44" fmla="*/ 119 w 279"/>
                <a:gd name="T45" fmla="*/ 521 h 557"/>
                <a:gd name="T46" fmla="*/ 84 w 279"/>
                <a:gd name="T47" fmla="*/ 521 h 557"/>
                <a:gd name="T48" fmla="*/ 80 w 279"/>
                <a:gd name="T49" fmla="*/ 515 h 557"/>
                <a:gd name="T50" fmla="*/ 80 w 279"/>
                <a:gd name="T51" fmla="*/ 151 h 557"/>
                <a:gd name="T52" fmla="*/ 5 w 279"/>
                <a:gd name="T53" fmla="*/ 151 h 557"/>
                <a:gd name="T54" fmla="*/ 0 w 279"/>
                <a:gd name="T55" fmla="*/ 146 h 557"/>
                <a:gd name="T56" fmla="*/ 0 w 279"/>
                <a:gd name="T57" fmla="*/ 118 h 557"/>
                <a:gd name="T58" fmla="*/ 5 w 279"/>
                <a:gd name="T59" fmla="*/ 113 h 557"/>
                <a:gd name="T60" fmla="*/ 40 w 279"/>
                <a:gd name="T61" fmla="*/ 113 h 557"/>
                <a:gd name="T62" fmla="*/ 40 w 279"/>
                <a:gd name="T63" fmla="*/ 82 h 557"/>
                <a:gd name="T64" fmla="*/ 46 w 279"/>
                <a:gd name="T65" fmla="*/ 77 h 557"/>
                <a:gd name="T66" fmla="*/ 80 w 279"/>
                <a:gd name="T67" fmla="*/ 77 h 557"/>
                <a:gd name="T68" fmla="*/ 80 w 279"/>
                <a:gd name="T69" fmla="*/ 43 h 557"/>
                <a:gd name="T70" fmla="*/ 84 w 279"/>
                <a:gd name="T71" fmla="*/ 38 h 557"/>
                <a:gd name="T72" fmla="*/ 119 w 279"/>
                <a:gd name="T73" fmla="*/ 38 h 557"/>
                <a:gd name="T74" fmla="*/ 119 w 279"/>
                <a:gd name="T75" fmla="*/ 4 h 557"/>
                <a:gd name="T76" fmla="*/ 125 w 279"/>
                <a:gd name="T77" fmla="*/ 0 h 55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79"/>
                <a:gd name="T118" fmla="*/ 0 h 557"/>
                <a:gd name="T119" fmla="*/ 279 w 279"/>
                <a:gd name="T120" fmla="*/ 557 h 55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79" h="557">
                  <a:moveTo>
                    <a:pt x="125" y="0"/>
                  </a:moveTo>
                  <a:lnTo>
                    <a:pt x="153" y="0"/>
                  </a:lnTo>
                  <a:lnTo>
                    <a:pt x="159" y="4"/>
                  </a:lnTo>
                  <a:lnTo>
                    <a:pt x="159" y="113"/>
                  </a:lnTo>
                  <a:lnTo>
                    <a:pt x="272" y="113"/>
                  </a:lnTo>
                  <a:lnTo>
                    <a:pt x="278" y="118"/>
                  </a:lnTo>
                  <a:lnTo>
                    <a:pt x="278" y="146"/>
                  </a:lnTo>
                  <a:lnTo>
                    <a:pt x="272" y="151"/>
                  </a:lnTo>
                  <a:lnTo>
                    <a:pt x="159" y="151"/>
                  </a:lnTo>
                  <a:lnTo>
                    <a:pt x="159" y="515"/>
                  </a:lnTo>
                  <a:lnTo>
                    <a:pt x="233" y="515"/>
                  </a:lnTo>
                  <a:lnTo>
                    <a:pt x="233" y="482"/>
                  </a:lnTo>
                  <a:lnTo>
                    <a:pt x="238" y="477"/>
                  </a:lnTo>
                  <a:lnTo>
                    <a:pt x="272" y="477"/>
                  </a:lnTo>
                  <a:lnTo>
                    <a:pt x="278" y="482"/>
                  </a:lnTo>
                  <a:lnTo>
                    <a:pt x="278" y="515"/>
                  </a:lnTo>
                  <a:lnTo>
                    <a:pt x="272" y="521"/>
                  </a:lnTo>
                  <a:lnTo>
                    <a:pt x="238" y="521"/>
                  </a:lnTo>
                  <a:lnTo>
                    <a:pt x="238" y="550"/>
                  </a:lnTo>
                  <a:lnTo>
                    <a:pt x="233" y="556"/>
                  </a:lnTo>
                  <a:lnTo>
                    <a:pt x="125" y="556"/>
                  </a:lnTo>
                  <a:lnTo>
                    <a:pt x="119" y="550"/>
                  </a:lnTo>
                  <a:lnTo>
                    <a:pt x="119" y="521"/>
                  </a:lnTo>
                  <a:lnTo>
                    <a:pt x="84" y="521"/>
                  </a:lnTo>
                  <a:lnTo>
                    <a:pt x="80" y="515"/>
                  </a:lnTo>
                  <a:lnTo>
                    <a:pt x="80" y="151"/>
                  </a:lnTo>
                  <a:lnTo>
                    <a:pt x="5" y="151"/>
                  </a:lnTo>
                  <a:lnTo>
                    <a:pt x="0" y="146"/>
                  </a:lnTo>
                  <a:lnTo>
                    <a:pt x="0" y="118"/>
                  </a:lnTo>
                  <a:lnTo>
                    <a:pt x="5" y="113"/>
                  </a:lnTo>
                  <a:lnTo>
                    <a:pt x="40" y="113"/>
                  </a:lnTo>
                  <a:lnTo>
                    <a:pt x="40" y="82"/>
                  </a:lnTo>
                  <a:lnTo>
                    <a:pt x="46" y="77"/>
                  </a:lnTo>
                  <a:lnTo>
                    <a:pt x="80" y="77"/>
                  </a:lnTo>
                  <a:lnTo>
                    <a:pt x="80" y="43"/>
                  </a:lnTo>
                  <a:lnTo>
                    <a:pt x="84" y="38"/>
                  </a:lnTo>
                  <a:lnTo>
                    <a:pt x="119" y="38"/>
                  </a:lnTo>
                  <a:lnTo>
                    <a:pt x="119" y="4"/>
                  </a:lnTo>
                  <a:lnTo>
                    <a:pt x="125" y="0"/>
                  </a:lnTo>
                </a:path>
              </a:pathLst>
            </a:custGeom>
            <a:solidFill>
              <a:srgbClr val="00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"/>
          <p:cNvSpPr>
            <a:spLocks noGrp="1" noChangeArrowheads="1"/>
          </p:cNvSpPr>
          <p:nvPr>
            <p:ph type="title"/>
          </p:nvPr>
        </p:nvSpPr>
        <p:spPr>
          <a:xfrm>
            <a:off x="1063229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/>
          <a:lstStyle/>
          <a:p>
            <a:pPr>
              <a:spcBef>
                <a:spcPts val="875"/>
              </a:spcBef>
            </a:pPr>
            <a:r>
              <a:rPr lang="en-GB" sz="4000" smtClean="0"/>
              <a:t>Put a row in the decision table for each cause or effect:</a:t>
            </a:r>
          </a:p>
          <a:p>
            <a:pPr lvl="1">
              <a:spcBef>
                <a:spcPts val="788"/>
              </a:spcBef>
            </a:pPr>
            <a:r>
              <a:rPr lang="en-GB" sz="3600" smtClean="0"/>
              <a:t>in the example, there are five rows for causes and three for effects.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5A663-DDBD-421B-82CE-B0221A5082E1}" type="slidenum">
              <a:rPr lang="en-US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>
            <a:normAutofit/>
          </a:bodyPr>
          <a:lstStyle/>
          <a:p>
            <a:pPr>
              <a:spcBef>
                <a:spcPts val="788"/>
              </a:spcBef>
            </a:pPr>
            <a:r>
              <a:rPr lang="en-GB" sz="3600" smtClean="0"/>
              <a:t>The columns of the decision table correspond to test cases.</a:t>
            </a:r>
          </a:p>
          <a:p>
            <a:pPr>
              <a:spcBef>
                <a:spcPts val="788"/>
              </a:spcBef>
            </a:pPr>
            <a:r>
              <a:rPr lang="en-GB" sz="3600" smtClean="0"/>
              <a:t>Define the columns by examining each effect:</a:t>
            </a:r>
          </a:p>
          <a:p>
            <a:pPr lvl="1">
              <a:spcBef>
                <a:spcPts val="713"/>
              </a:spcBef>
            </a:pPr>
            <a:r>
              <a:rPr lang="en-GB" sz="3200" smtClean="0"/>
              <a:t>list each combination of causes that can lead to that effect.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1568D-333B-4E80-B7F9-88EB55985EB6}" type="slidenum">
              <a:rPr lang="en-US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3600" smtClean="0"/>
              <a:t>We can determine the number of columns of the decision table</a:t>
            </a:r>
          </a:p>
          <a:p>
            <a:pPr lvl="1">
              <a:spcBef>
                <a:spcPts val="713"/>
              </a:spcBef>
            </a:pPr>
            <a:r>
              <a:rPr lang="en-GB" sz="3200" smtClean="0"/>
              <a:t>by examining the lines flowing into the effect nodes of the graph.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8C77DC-E561-4940-B7F2-FF69322A3F37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525"/>
              </a:spcBef>
            </a:pPr>
            <a:r>
              <a:rPr lang="en-GB" dirty="0" smtClean="0"/>
              <a:t>Cause effect graph- Example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sz="3600" dirty="0" smtClean="0"/>
              <a:t>Theoretically we could have generated 2</a:t>
            </a:r>
            <a:r>
              <a:rPr lang="en-GB" sz="3600" baseline="30000" dirty="0" smtClean="0"/>
              <a:t>5</a:t>
            </a:r>
            <a:r>
              <a:rPr lang="en-GB" sz="3600" dirty="0" smtClean="0"/>
              <a:t>=32 test cases.</a:t>
            </a:r>
          </a:p>
          <a:p>
            <a:pPr lvl="1">
              <a:spcBef>
                <a:spcPts val="713"/>
              </a:spcBef>
            </a:pPr>
            <a:r>
              <a:rPr lang="en-GB" sz="3200" dirty="0" smtClean="0"/>
              <a:t>Using cause effect graphing technique reduces that number  to 5.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1A6C9-1808-4129-BF95-193DC7B8DDE8}" type="slidenum">
              <a:rPr lang="en-US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525"/>
              </a:spcBef>
            </a:pPr>
            <a:r>
              <a:rPr lang="en-GB" dirty="0" smtClean="0"/>
              <a:t>Cause effect graph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/>
          <a:lstStyle/>
          <a:p>
            <a:pPr>
              <a:spcBef>
                <a:spcPts val="875"/>
              </a:spcBef>
            </a:pPr>
            <a:r>
              <a:rPr lang="en-GB" sz="4000" smtClean="0"/>
              <a:t>Not practical for systems which:</a:t>
            </a:r>
          </a:p>
          <a:p>
            <a:pPr lvl="1">
              <a:spcBef>
                <a:spcPts val="788"/>
              </a:spcBef>
            </a:pPr>
            <a:r>
              <a:rPr lang="en-GB" sz="3600" smtClean="0"/>
              <a:t>include timing aspects</a:t>
            </a:r>
          </a:p>
          <a:p>
            <a:pPr lvl="1">
              <a:spcBef>
                <a:spcPts val="788"/>
              </a:spcBef>
            </a:pPr>
            <a:r>
              <a:rPr lang="en-GB" sz="3600" smtClean="0"/>
              <a:t>feedback from processes is used for some other processes.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0B86A-3B0D-4868-AF56-347ACF81F9B6}" type="slidenum">
              <a:rPr lang="en-US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90152"/>
            <a:ext cx="8834908" cy="953037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Procedure used for the generation of tests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5" y="1049628"/>
            <a:ext cx="8036417" cy="559587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/>
              <a:t>Identify causes and effects by reading the requirements.  Each cause and effect is assigned a unique identifier. Note that an effect can also be a cause for some other effect.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Express the relationship between causes and effects using a cause-effect graph.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Transform the cause-effect graph into a limited entry decision table, hereafter referred to as decision table.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Generate tests from the decision table.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3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81" y="-22508"/>
            <a:ext cx="9144000" cy="605307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Basic elements of a cause-effect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402" y="548417"/>
            <a:ext cx="9028090" cy="6143223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implication</a:t>
            </a:r>
          </a:p>
          <a:p>
            <a:r>
              <a:rPr lang="en-IN" sz="2400" dirty="0" smtClean="0"/>
              <a:t>not (~)</a:t>
            </a:r>
          </a:p>
          <a:p>
            <a:r>
              <a:rPr lang="en-IN" sz="2400" dirty="0" smtClean="0"/>
              <a:t>and (^)</a:t>
            </a:r>
          </a:p>
          <a:p>
            <a:r>
              <a:rPr lang="en-IN" sz="2400" dirty="0" smtClean="0"/>
              <a:t>or (v)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C, C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, C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, C</a:t>
            </a:r>
            <a:r>
              <a:rPr lang="en-IN" sz="2400" baseline="-25000" dirty="0" smtClean="0"/>
              <a:t>3</a:t>
            </a:r>
            <a:r>
              <a:rPr lang="en-IN" sz="2400" dirty="0" smtClean="0"/>
              <a:t> denote causes.</a:t>
            </a:r>
          </a:p>
          <a:p>
            <a:r>
              <a:rPr lang="en-IN" sz="2400" dirty="0" err="1" smtClean="0"/>
              <a:t>Ef</a:t>
            </a:r>
            <a:r>
              <a:rPr lang="en-IN" sz="2400" dirty="0" smtClean="0"/>
              <a:t> denotes an effect.</a:t>
            </a:r>
            <a:endParaRPr lang="en-IN" sz="24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9020129" y="6283042"/>
            <a:ext cx="457200" cy="476250"/>
          </a:xfrm>
        </p:spPr>
        <p:txBody>
          <a:bodyPr/>
          <a:lstStyle/>
          <a:p>
            <a:fld id="{53D5C3CB-31B7-4B76-BB0C-1E903127DFFC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114819" y="2939633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150" y="298678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64509" y="2935478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69765" y="2935477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19455" y="2935477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14819" y="4124487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4818" y="4631125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14817" y="5137763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56333" y="4631125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69764" y="4173925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69764" y="5094764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49067" y="4586048"/>
            <a:ext cx="450761" cy="46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7664" y="296995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Ef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1794" y="417164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1794" y="4678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9619" y="522396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3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334" y="29954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9305" y="41934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095" y="51377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9807" y="46782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Ef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64753" y="298263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Ef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4365" y="458604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Ef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4" idx="6"/>
            <a:endCxn id="7" idx="2"/>
          </p:cNvCxnSpPr>
          <p:nvPr/>
        </p:nvCxnSpPr>
        <p:spPr>
          <a:xfrm flipV="1">
            <a:off x="1565580" y="3167298"/>
            <a:ext cx="698929" cy="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2"/>
          </p:cNvCxnSpPr>
          <p:nvPr/>
        </p:nvCxnSpPr>
        <p:spPr>
          <a:xfrm>
            <a:off x="4920525" y="3167296"/>
            <a:ext cx="6989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3"/>
          </p:cNvCxnSpPr>
          <p:nvPr/>
        </p:nvCxnSpPr>
        <p:spPr>
          <a:xfrm>
            <a:off x="1574468" y="4356306"/>
            <a:ext cx="777616" cy="31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13" idx="2"/>
          </p:cNvCxnSpPr>
          <p:nvPr/>
        </p:nvCxnSpPr>
        <p:spPr>
          <a:xfrm>
            <a:off x="1574468" y="4862944"/>
            <a:ext cx="6818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3"/>
            <a:endCxn id="13" idx="3"/>
          </p:cNvCxnSpPr>
          <p:nvPr/>
        </p:nvCxnSpPr>
        <p:spPr>
          <a:xfrm flipV="1">
            <a:off x="1592293" y="5026866"/>
            <a:ext cx="730052" cy="381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18663" y="4378113"/>
            <a:ext cx="849944" cy="39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6"/>
          </p:cNvCxnSpPr>
          <p:nvPr/>
        </p:nvCxnSpPr>
        <p:spPr>
          <a:xfrm flipV="1">
            <a:off x="4920525" y="4817869"/>
            <a:ext cx="815663" cy="508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045809" y="4575247"/>
            <a:ext cx="173400" cy="528034"/>
          </a:xfrm>
          <a:custGeom>
            <a:avLst/>
            <a:gdLst>
              <a:gd name="connsiteX0" fmla="*/ 90731 w 129368"/>
              <a:gd name="connsiteY0" fmla="*/ 0 h 528034"/>
              <a:gd name="connsiteX1" fmla="*/ 579 w 129368"/>
              <a:gd name="connsiteY1" fmla="*/ 283336 h 528034"/>
              <a:gd name="connsiteX2" fmla="*/ 129368 w 129368"/>
              <a:gd name="connsiteY2" fmla="*/ 528034 h 5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68" h="528034">
                <a:moveTo>
                  <a:pt x="90731" y="0"/>
                </a:moveTo>
                <a:cubicBezTo>
                  <a:pt x="42435" y="97665"/>
                  <a:pt x="-5861" y="195330"/>
                  <a:pt x="579" y="283336"/>
                </a:cubicBezTo>
                <a:cubicBezTo>
                  <a:pt x="7018" y="371342"/>
                  <a:pt x="97171" y="418564"/>
                  <a:pt x="129368" y="52803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09232" y="4614924"/>
            <a:ext cx="3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98306" y="4638708"/>
            <a:ext cx="3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21577" y="2578614"/>
            <a:ext cx="18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 implies </a:t>
            </a:r>
            <a:r>
              <a:rPr lang="en-IN" dirty="0" err="1" smtClean="0">
                <a:solidFill>
                  <a:srgbClr val="FF0000"/>
                </a:solidFill>
              </a:rPr>
              <a:t>Ef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44803" y="2462003"/>
            <a:ext cx="18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not C implies </a:t>
            </a:r>
            <a:r>
              <a:rPr lang="en-IN" dirty="0" err="1" smtClean="0">
                <a:solidFill>
                  <a:srgbClr val="FF0000"/>
                </a:solidFill>
              </a:rPr>
              <a:t>Ef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68445" y="3620029"/>
            <a:ext cx="274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Ef</a:t>
            </a:r>
            <a:r>
              <a:rPr lang="en-IN" dirty="0" smtClean="0">
                <a:solidFill>
                  <a:srgbClr val="FF0000"/>
                </a:solidFill>
              </a:rPr>
              <a:t> when C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 and 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r>
              <a:rPr lang="en-IN" dirty="0" smtClean="0">
                <a:solidFill>
                  <a:srgbClr val="FF0000"/>
                </a:solidFill>
              </a:rPr>
              <a:t> and C</a:t>
            </a:r>
            <a:r>
              <a:rPr lang="en-IN" baseline="-25000" dirty="0" smtClean="0">
                <a:solidFill>
                  <a:srgbClr val="FF0000"/>
                </a:solidFill>
              </a:rPr>
              <a:t>3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16334" y="3720148"/>
            <a:ext cx="200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Ef</a:t>
            </a:r>
            <a:r>
              <a:rPr lang="en-IN" dirty="0" smtClean="0">
                <a:solidFill>
                  <a:srgbClr val="FF0000"/>
                </a:solidFill>
              </a:rPr>
              <a:t> when C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 or 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 rot="20132511">
            <a:off x="5065717" y="2933627"/>
            <a:ext cx="408545" cy="467337"/>
          </a:xfrm>
          <a:custGeom>
            <a:avLst/>
            <a:gdLst>
              <a:gd name="connsiteX0" fmla="*/ 0 w 515154"/>
              <a:gd name="connsiteY0" fmla="*/ 146688 h 510594"/>
              <a:gd name="connsiteX1" fmla="*/ 270456 w 515154"/>
              <a:gd name="connsiteY1" fmla="*/ 17899 h 510594"/>
              <a:gd name="connsiteX2" fmla="*/ 231819 w 515154"/>
              <a:gd name="connsiteY2" fmla="*/ 494418 h 510594"/>
              <a:gd name="connsiteX3" fmla="*/ 515154 w 515154"/>
              <a:gd name="connsiteY3" fmla="*/ 352750 h 5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4" h="510594">
                <a:moveTo>
                  <a:pt x="0" y="146688"/>
                </a:moveTo>
                <a:cubicBezTo>
                  <a:pt x="115910" y="53316"/>
                  <a:pt x="231820" y="-40056"/>
                  <a:pt x="270456" y="17899"/>
                </a:cubicBezTo>
                <a:cubicBezTo>
                  <a:pt x="309092" y="75854"/>
                  <a:pt x="191036" y="438610"/>
                  <a:pt x="231819" y="494418"/>
                </a:cubicBezTo>
                <a:cubicBezTo>
                  <a:pt x="272602" y="550227"/>
                  <a:pt x="393878" y="451488"/>
                  <a:pt x="515154" y="352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26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Cause-Effect Graphing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graph allows selection of various combinations of input values as tests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combinatorial explosion in the number of tests is avoided by using certain heuristics during test generation.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9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894" y="0"/>
            <a:ext cx="7886700" cy="746975"/>
          </a:xfrm>
        </p:spPr>
        <p:txBody>
          <a:bodyPr/>
          <a:lstStyle/>
          <a:p>
            <a:pPr algn="ctr"/>
            <a:r>
              <a:rPr lang="en-IN" dirty="0" smtClean="0"/>
              <a:t>Semantics of basic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39" y="1143045"/>
            <a:ext cx="8013072" cy="4351338"/>
          </a:xfrm>
        </p:spPr>
        <p:txBody>
          <a:bodyPr>
            <a:normAutofit/>
          </a:bodyPr>
          <a:lstStyle/>
          <a:p>
            <a:r>
              <a:rPr lang="en-IN" sz="2400" i="1" dirty="0" smtClean="0"/>
              <a:t>C</a:t>
            </a:r>
            <a:r>
              <a:rPr lang="en-IN" sz="2400" dirty="0" smtClean="0"/>
              <a:t> implies </a:t>
            </a:r>
            <a:r>
              <a:rPr lang="en-IN" sz="2400" i="1" dirty="0" err="1" smtClean="0"/>
              <a:t>Ef</a:t>
            </a:r>
            <a:r>
              <a:rPr lang="en-IN" sz="2400" i="1" dirty="0" smtClean="0"/>
              <a:t>         </a:t>
            </a:r>
            <a:r>
              <a:rPr lang="en-IN" sz="2400" dirty="0" smtClean="0"/>
              <a:t>:			if(</a:t>
            </a:r>
            <a:r>
              <a:rPr lang="en-IN" sz="2400" i="1" dirty="0" smtClean="0"/>
              <a:t>C</a:t>
            </a:r>
            <a:r>
              <a:rPr lang="en-IN" sz="2400" dirty="0" smtClean="0"/>
              <a:t>) then </a:t>
            </a:r>
            <a:r>
              <a:rPr lang="en-IN" sz="2400" i="1" dirty="0" err="1" smtClean="0"/>
              <a:t>Ef</a:t>
            </a:r>
            <a:r>
              <a:rPr lang="en-IN" sz="2400" dirty="0" smtClean="0"/>
              <a:t>;	</a:t>
            </a:r>
          </a:p>
          <a:p>
            <a:r>
              <a:rPr lang="en-IN" sz="2400" dirty="0" smtClean="0"/>
              <a:t>not </a:t>
            </a:r>
            <a:r>
              <a:rPr lang="en-IN" sz="2400" i="1" dirty="0" smtClean="0"/>
              <a:t>C</a:t>
            </a:r>
            <a:r>
              <a:rPr lang="en-IN" sz="2400" dirty="0" smtClean="0"/>
              <a:t> implies </a:t>
            </a:r>
            <a:r>
              <a:rPr lang="en-IN" sz="2400" i="1" dirty="0" err="1" smtClean="0"/>
              <a:t>Ef</a:t>
            </a:r>
            <a:r>
              <a:rPr lang="en-IN" sz="2400" i="1" dirty="0" smtClean="0"/>
              <a:t>     </a:t>
            </a:r>
            <a:r>
              <a:rPr lang="en-IN" sz="2400" dirty="0" smtClean="0"/>
              <a:t>:		if(⌐</a:t>
            </a:r>
            <a:r>
              <a:rPr lang="en-IN" sz="2400" i="1" dirty="0" smtClean="0"/>
              <a:t>C</a:t>
            </a:r>
            <a:r>
              <a:rPr lang="en-IN" sz="2400" dirty="0" smtClean="0"/>
              <a:t>) then </a:t>
            </a:r>
            <a:r>
              <a:rPr lang="en-IN" sz="2400" i="1" dirty="0" err="1" smtClean="0"/>
              <a:t>Ef</a:t>
            </a:r>
            <a:r>
              <a:rPr lang="en-IN" sz="2400" dirty="0" smtClean="0"/>
              <a:t>;</a:t>
            </a:r>
          </a:p>
          <a:p>
            <a:r>
              <a:rPr lang="en-IN" sz="2400" i="1" dirty="0" err="1" smtClean="0"/>
              <a:t>Ef</a:t>
            </a:r>
            <a:r>
              <a:rPr lang="en-IN" sz="2400" dirty="0" smtClean="0"/>
              <a:t> when 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1</a:t>
            </a:r>
            <a:r>
              <a:rPr lang="en-IN" sz="2400" dirty="0" smtClean="0"/>
              <a:t> and 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2</a:t>
            </a:r>
            <a:r>
              <a:rPr lang="en-IN" sz="2400" i="1" dirty="0" smtClean="0"/>
              <a:t> </a:t>
            </a:r>
            <a:r>
              <a:rPr lang="en-IN" sz="2400" dirty="0" smtClean="0"/>
              <a:t>and 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3 </a:t>
            </a:r>
            <a:r>
              <a:rPr lang="en-IN" sz="2400" dirty="0" smtClean="0"/>
              <a:t>:	          if(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1</a:t>
            </a:r>
            <a:r>
              <a:rPr lang="en-IN" sz="2400" dirty="0" smtClean="0"/>
              <a:t>&amp;&amp;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2</a:t>
            </a:r>
            <a:r>
              <a:rPr lang="en-IN" sz="2400" dirty="0" smtClean="0"/>
              <a:t>&amp;&amp;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3</a:t>
            </a:r>
            <a:r>
              <a:rPr lang="en-IN" sz="2400" dirty="0" smtClean="0"/>
              <a:t>) then </a:t>
            </a:r>
            <a:r>
              <a:rPr lang="en-IN" sz="2400" i="1" dirty="0" err="1" smtClean="0"/>
              <a:t>Ef</a:t>
            </a:r>
            <a:r>
              <a:rPr lang="en-IN" sz="2400" dirty="0" smtClean="0"/>
              <a:t>; </a:t>
            </a:r>
          </a:p>
          <a:p>
            <a:r>
              <a:rPr lang="en-IN" sz="2400" i="1" dirty="0" err="1" smtClean="0"/>
              <a:t>Ef</a:t>
            </a:r>
            <a:r>
              <a:rPr lang="en-IN" sz="2400" dirty="0" smtClean="0"/>
              <a:t> when 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1</a:t>
            </a:r>
            <a:r>
              <a:rPr lang="en-IN" sz="2400" dirty="0" smtClean="0"/>
              <a:t> or 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2     </a:t>
            </a:r>
            <a:r>
              <a:rPr lang="en-IN" sz="2400" dirty="0" smtClean="0"/>
              <a:t>:		if(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1</a:t>
            </a:r>
            <a:r>
              <a:rPr lang="en-IN" sz="2400" dirty="0" smtClean="0"/>
              <a:t>||</a:t>
            </a:r>
            <a:r>
              <a:rPr lang="en-IN" sz="2400" i="1" dirty="0" smtClean="0"/>
              <a:t>C</a:t>
            </a:r>
            <a:r>
              <a:rPr lang="en-IN" sz="2400" i="1" baseline="-25000" dirty="0" smtClean="0"/>
              <a:t>2</a:t>
            </a:r>
            <a:r>
              <a:rPr lang="en-IN" sz="2400" dirty="0" smtClean="0"/>
              <a:t>) then </a:t>
            </a:r>
            <a:r>
              <a:rPr lang="en-IN" sz="2400" i="1" dirty="0" err="1" smtClean="0"/>
              <a:t>Ef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17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5" y="0"/>
            <a:ext cx="9144000" cy="45076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Constraints amongst causes (E,I,O,R)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285" y="660770"/>
            <a:ext cx="7894749" cy="292350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Constraints show the relationship between the causes.</a:t>
            </a:r>
          </a:p>
          <a:p>
            <a:r>
              <a:rPr lang="en-IN" sz="2400" dirty="0" smtClean="0"/>
              <a:t>Exclusive (E)</a:t>
            </a:r>
          </a:p>
          <a:p>
            <a:r>
              <a:rPr lang="en-IN" sz="2400" dirty="0" smtClean="0"/>
              <a:t>Inclusive (I)</a:t>
            </a:r>
          </a:p>
          <a:p>
            <a:r>
              <a:rPr lang="en-IN" sz="2400" dirty="0" smtClean="0"/>
              <a:t>Requires (R)</a:t>
            </a:r>
          </a:p>
          <a:p>
            <a:r>
              <a:rPr lang="en-IN" sz="2400" dirty="0" smtClean="0"/>
              <a:t>One and only one (O)</a:t>
            </a:r>
            <a:endParaRPr lang="en-IN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970468" y="3863662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70467" y="4368084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70467" y="4913290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72377" y="3863661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72614" y="5808369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66174" y="6344989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72376" y="4677176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72375" y="5608746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72374" y="6261275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2614" y="3893574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2614" y="5823325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72374" y="3878617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2374" y="5593789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68079" y="4662219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8079" y="6248601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72613" y="4406651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2612" y="4896044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3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2612" y="6312718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83732" y="4262906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9816" y="4368084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9690" y="6076609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83732" y="5907173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O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9816" y="3399609"/>
            <a:ext cx="3342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Exclusive: either C</a:t>
            </a:r>
            <a:r>
              <a:rPr lang="en-IN" sz="1600" baseline="-25000" dirty="0" smtClean="0">
                <a:solidFill>
                  <a:srgbClr val="FF0000"/>
                </a:solidFill>
              </a:rPr>
              <a:t>1</a:t>
            </a:r>
            <a:r>
              <a:rPr lang="en-IN" sz="1600" dirty="0" smtClean="0">
                <a:solidFill>
                  <a:srgbClr val="FF0000"/>
                </a:solidFill>
              </a:rPr>
              <a:t> or C</a:t>
            </a:r>
            <a:r>
              <a:rPr lang="en-IN" sz="1600" baseline="-25000" dirty="0" smtClean="0">
                <a:solidFill>
                  <a:srgbClr val="FF0000"/>
                </a:solidFill>
              </a:rPr>
              <a:t>2</a:t>
            </a:r>
            <a:r>
              <a:rPr lang="en-IN" sz="1600" dirty="0" smtClean="0">
                <a:solidFill>
                  <a:srgbClr val="FF0000"/>
                </a:solidFill>
              </a:rPr>
              <a:t> or C</a:t>
            </a:r>
            <a:r>
              <a:rPr lang="en-IN" sz="1600" baseline="-25000" dirty="0" smtClean="0">
                <a:solidFill>
                  <a:srgbClr val="FF0000"/>
                </a:solidFill>
              </a:rPr>
              <a:t>3</a:t>
            </a:r>
            <a:endParaRPr lang="en-IN" sz="1600" baseline="-25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5552" y="3381343"/>
            <a:ext cx="314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</a:rPr>
              <a:t>Inclusive</a:t>
            </a:r>
            <a:r>
              <a:rPr lang="en-IN" sz="1600" dirty="0">
                <a:solidFill>
                  <a:srgbClr val="FF0000"/>
                </a:solidFill>
              </a:rPr>
              <a:t>: </a:t>
            </a:r>
            <a:r>
              <a:rPr lang="en-IN" sz="1600" dirty="0" smtClean="0">
                <a:solidFill>
                  <a:srgbClr val="FF0000"/>
                </a:solidFill>
              </a:rPr>
              <a:t>at least </a:t>
            </a:r>
            <a:r>
              <a:rPr lang="en-IN" sz="1600" dirty="0">
                <a:solidFill>
                  <a:srgbClr val="FF0000"/>
                </a:solidFill>
              </a:rPr>
              <a:t>C</a:t>
            </a:r>
            <a:r>
              <a:rPr lang="en-IN" sz="1600" baseline="-25000" dirty="0">
                <a:solidFill>
                  <a:srgbClr val="FF0000"/>
                </a:solidFill>
              </a:rPr>
              <a:t>1</a:t>
            </a:r>
            <a:r>
              <a:rPr lang="en-IN" sz="1600" dirty="0">
                <a:solidFill>
                  <a:srgbClr val="FF0000"/>
                </a:solidFill>
              </a:rPr>
              <a:t> or </a:t>
            </a:r>
            <a:r>
              <a:rPr lang="en-IN" sz="1600" dirty="0" smtClean="0">
                <a:solidFill>
                  <a:srgbClr val="FF0000"/>
                </a:solidFill>
              </a:rPr>
              <a:t>C</a:t>
            </a:r>
            <a:r>
              <a:rPr lang="en-IN" sz="1600" baseline="-25000" dirty="0" smtClean="0">
                <a:solidFill>
                  <a:srgbClr val="FF0000"/>
                </a:solidFill>
              </a:rPr>
              <a:t>2</a:t>
            </a:r>
            <a:endParaRPr lang="en-IN" sz="1600" baseline="-25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9690" y="5400677"/>
            <a:ext cx="162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1 </a:t>
            </a:r>
            <a:r>
              <a:rPr lang="en-IN" dirty="0" smtClean="0">
                <a:solidFill>
                  <a:srgbClr val="FF0000"/>
                </a:solidFill>
              </a:rPr>
              <a:t>requires 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96230" y="5258936"/>
            <a:ext cx="333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One and only one, of C</a:t>
            </a:r>
            <a:r>
              <a:rPr lang="en-IN" baseline="-25000" dirty="0" smtClean="0">
                <a:solidFill>
                  <a:srgbClr val="FF0000"/>
                </a:solidFill>
              </a:rPr>
              <a:t>1 </a:t>
            </a:r>
            <a:r>
              <a:rPr lang="en-IN" dirty="0" smtClean="0">
                <a:solidFill>
                  <a:srgbClr val="FF0000"/>
                </a:solidFill>
              </a:rPr>
              <a:t>and 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cxnSp>
        <p:nvCxnSpPr>
          <p:cNvPr id="39" name="Curved Connector 38"/>
          <p:cNvCxnSpPr>
            <a:stCxn id="8" idx="2"/>
            <a:endCxn id="9" idx="2"/>
          </p:cNvCxnSpPr>
          <p:nvPr/>
        </p:nvCxnSpPr>
        <p:spPr>
          <a:xfrm rot="10800000" flipV="1">
            <a:off x="1966174" y="6007992"/>
            <a:ext cx="6440" cy="536620"/>
          </a:xfrm>
          <a:prstGeom prst="curvedConnector3">
            <a:avLst>
              <a:gd name="adj1" fmla="val 524955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2"/>
            <a:endCxn id="27" idx="3"/>
          </p:cNvCxnSpPr>
          <p:nvPr/>
        </p:nvCxnSpPr>
        <p:spPr>
          <a:xfrm flipH="1">
            <a:off x="1413457" y="4063285"/>
            <a:ext cx="557011" cy="4894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3"/>
            <a:endCxn id="23" idx="1"/>
          </p:cNvCxnSpPr>
          <p:nvPr/>
        </p:nvCxnSpPr>
        <p:spPr>
          <a:xfrm>
            <a:off x="1413457" y="4552750"/>
            <a:ext cx="559156" cy="385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3"/>
            <a:endCxn id="24" idx="1"/>
          </p:cNvCxnSpPr>
          <p:nvPr/>
        </p:nvCxnSpPr>
        <p:spPr>
          <a:xfrm>
            <a:off x="1413457" y="4552750"/>
            <a:ext cx="559155" cy="5279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3"/>
            <a:endCxn id="7" idx="2"/>
          </p:cNvCxnSpPr>
          <p:nvPr/>
        </p:nvCxnSpPr>
        <p:spPr>
          <a:xfrm flipV="1">
            <a:off x="3947373" y="4063284"/>
            <a:ext cx="425004" cy="3842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6" idx="3"/>
            <a:endCxn id="21" idx="1"/>
          </p:cNvCxnSpPr>
          <p:nvPr/>
        </p:nvCxnSpPr>
        <p:spPr>
          <a:xfrm>
            <a:off x="3947373" y="4447572"/>
            <a:ext cx="420706" cy="3993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3"/>
            <a:endCxn id="11" idx="2"/>
          </p:cNvCxnSpPr>
          <p:nvPr/>
        </p:nvCxnSpPr>
        <p:spPr>
          <a:xfrm flipV="1">
            <a:off x="3947373" y="5808369"/>
            <a:ext cx="425002" cy="283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9" idx="3"/>
            <a:endCxn id="22" idx="1"/>
          </p:cNvCxnSpPr>
          <p:nvPr/>
        </p:nvCxnSpPr>
        <p:spPr>
          <a:xfrm>
            <a:off x="3947373" y="6091839"/>
            <a:ext cx="420706" cy="341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41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272648"/>
            <a:ext cx="9144000" cy="7083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Constraints amongst causes (E,I,O,R)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3" y="1246076"/>
            <a:ext cx="8145887" cy="5270633"/>
          </a:xfrm>
        </p:spPr>
        <p:txBody>
          <a:bodyPr>
            <a:noAutofit/>
          </a:bodyPr>
          <a:lstStyle/>
          <a:p>
            <a:r>
              <a:rPr lang="en-IN" sz="2800" dirty="0" smtClean="0"/>
              <a:t>Exclusive (E) constraint between three causes C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, C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and C</a:t>
            </a:r>
            <a:r>
              <a:rPr lang="en-IN" sz="2800" baseline="-25000" dirty="0" smtClean="0"/>
              <a:t>3</a:t>
            </a:r>
            <a:r>
              <a:rPr lang="en-IN" sz="2800" dirty="0" smtClean="0"/>
              <a:t> implies that exactly one of C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, C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, C</a:t>
            </a:r>
            <a:r>
              <a:rPr lang="en-IN" sz="2800" baseline="-25000" dirty="0" smtClean="0"/>
              <a:t>3</a:t>
            </a:r>
            <a:r>
              <a:rPr lang="en-IN" sz="2800" dirty="0" smtClean="0"/>
              <a:t> can be true.</a:t>
            </a:r>
          </a:p>
          <a:p>
            <a:r>
              <a:rPr lang="en-IN" sz="2800" dirty="0" smtClean="0"/>
              <a:t>Inclusive (I) constraint between two causes C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and C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implies that at least one of the two must be present.</a:t>
            </a:r>
          </a:p>
          <a:p>
            <a:r>
              <a:rPr lang="en-IN" sz="2800" dirty="0" smtClean="0"/>
              <a:t>Requires (R) constraint between C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and C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implies that C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requires C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One and only one (O) constraint models the condition that one, and only one, of C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 and C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 must hold.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09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" y="314460"/>
            <a:ext cx="9144000" cy="566670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Possible values of causes constrained by </a:t>
            </a:r>
            <a:br>
              <a:rPr lang="en-IN" sz="3600" dirty="0" smtClean="0"/>
            </a:br>
            <a:r>
              <a:rPr lang="en-IN" sz="3600" dirty="0" smtClean="0"/>
              <a:t>E, I, R,O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1262130"/>
            <a:ext cx="7997779" cy="5138670"/>
          </a:xfrm>
        </p:spPr>
        <p:txBody>
          <a:bodyPr>
            <a:noAutofit/>
          </a:bodyPr>
          <a:lstStyle/>
          <a:p>
            <a:r>
              <a:rPr lang="en-IN" sz="2800" dirty="0" smtClean="0"/>
              <a:t>A 0 or 1 under a cause implies that the corresponding condition is, respectively, false and true.</a:t>
            </a:r>
          </a:p>
          <a:p>
            <a:r>
              <a:rPr lang="en-IN" sz="2800" dirty="0" smtClean="0"/>
              <a:t>The </a:t>
            </a:r>
            <a:r>
              <a:rPr lang="en-IN" sz="2800" dirty="0" err="1" smtClean="0"/>
              <a:t>arity</a:t>
            </a:r>
            <a:r>
              <a:rPr lang="en-IN" sz="2800" dirty="0" smtClean="0"/>
              <a:t> of all constraints, except R, is greater than or equal to 2, i.e., all except the R constraint can be applied to two or more causes; the R constraint is applied to two causes.</a:t>
            </a:r>
          </a:p>
          <a:p>
            <a:r>
              <a:rPr lang="en-IN" sz="2800" dirty="0" smtClean="0"/>
              <a:t>A condition that is false (true) is said to be in the “0-state” (1 state).</a:t>
            </a:r>
          </a:p>
          <a:p>
            <a:r>
              <a:rPr lang="en-IN" sz="2800" dirty="0" smtClean="0"/>
              <a:t>Similarly, an effect can be “present” (1 state) or “absent” (0 state).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92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81825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Possible values of causes constrained by E, I, R,O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34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8334883"/>
              </p:ext>
            </p:extLst>
          </p:nvPr>
        </p:nvGraphicFramePr>
        <p:xfrm>
          <a:off x="1086113" y="1295400"/>
          <a:ext cx="695030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9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0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00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900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409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Constraint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>
                          <a:solidFill>
                            <a:schemeClr val="tx1"/>
                          </a:solidFill>
                        </a:rPr>
                        <a:t>Arity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Possible values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E(C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,C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,C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sz="1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≥2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I(C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,C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≥2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R(C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,C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O(C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,C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,C</a:t>
                      </a:r>
                      <a:r>
                        <a:rPr lang="en-IN" sz="18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≥2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409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541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7882"/>
            <a:ext cx="7886700" cy="74369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Constraint amongst effects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622" y="1299175"/>
            <a:ext cx="7886700" cy="5167603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Masking (M)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Masking (M) constraint between two effects </a:t>
            </a:r>
            <a:r>
              <a:rPr lang="en-IN" sz="2400" i="1" dirty="0" smtClean="0"/>
              <a:t>Ef</a:t>
            </a:r>
            <a:r>
              <a:rPr lang="en-IN" sz="2400" i="1" baseline="-25000" dirty="0" smtClean="0"/>
              <a:t>1</a:t>
            </a:r>
            <a:r>
              <a:rPr lang="en-IN" sz="2400" dirty="0" smtClean="0"/>
              <a:t> and </a:t>
            </a:r>
            <a:r>
              <a:rPr lang="en-IN" sz="2400" i="1" dirty="0" smtClean="0"/>
              <a:t>Ef</a:t>
            </a:r>
            <a:r>
              <a:rPr lang="en-IN" sz="2400" i="1" baseline="-25000" dirty="0" smtClean="0"/>
              <a:t>2</a:t>
            </a:r>
            <a:r>
              <a:rPr lang="en-IN" sz="2400" dirty="0" smtClean="0"/>
              <a:t> implies that if </a:t>
            </a:r>
            <a:r>
              <a:rPr lang="en-IN" sz="2400" i="1" dirty="0" smtClean="0"/>
              <a:t>Ef</a:t>
            </a:r>
            <a:r>
              <a:rPr lang="en-IN" sz="2400" i="1" baseline="-25000" dirty="0" smtClean="0"/>
              <a:t>1</a:t>
            </a:r>
            <a:r>
              <a:rPr lang="en-IN" sz="2400" dirty="0" smtClean="0"/>
              <a:t> is present, then </a:t>
            </a:r>
            <a:r>
              <a:rPr lang="en-IN" sz="2400" i="1" dirty="0" smtClean="0"/>
              <a:t>Ef</a:t>
            </a:r>
            <a:r>
              <a:rPr lang="en-IN" sz="2400" i="1" baseline="-25000" dirty="0" smtClean="0"/>
              <a:t>2</a:t>
            </a:r>
            <a:r>
              <a:rPr lang="en-IN" sz="2400" dirty="0" smtClean="0"/>
              <a:t> is forced to be absent.</a:t>
            </a:r>
            <a:endParaRPr lang="en-IN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35</a:t>
            </a:fld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882462" y="3683355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6022" y="4219975"/>
            <a:ext cx="399245" cy="3992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2462" y="3698311"/>
            <a:ext cx="57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Ef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2460" y="4187704"/>
            <a:ext cx="57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Ef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9538" y="3951595"/>
            <a:ext cx="46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5450" y="3275663"/>
            <a:ext cx="15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Ef</a:t>
            </a:r>
            <a:r>
              <a:rPr lang="en-IN" baseline="-25000" dirty="0" smtClean="0">
                <a:solidFill>
                  <a:srgbClr val="FF0000"/>
                </a:solidFill>
              </a:rPr>
              <a:t>1 </a:t>
            </a:r>
            <a:r>
              <a:rPr lang="en-IN" dirty="0" smtClean="0">
                <a:solidFill>
                  <a:srgbClr val="FF0000"/>
                </a:solidFill>
              </a:rPr>
              <a:t>masks Ef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  <p:cxnSp>
        <p:nvCxnSpPr>
          <p:cNvPr id="10" name="Curved Connector 9"/>
          <p:cNvCxnSpPr>
            <a:stCxn id="4" idx="2"/>
            <a:endCxn id="5" idx="2"/>
          </p:cNvCxnSpPr>
          <p:nvPr/>
        </p:nvCxnSpPr>
        <p:spPr>
          <a:xfrm rot="10800000" flipV="1">
            <a:off x="1876022" y="3882978"/>
            <a:ext cx="6440" cy="536620"/>
          </a:xfrm>
          <a:prstGeom prst="curvedConnector3">
            <a:avLst>
              <a:gd name="adj1" fmla="val 524955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61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93" y="-88883"/>
            <a:ext cx="9144000" cy="961397"/>
          </a:xfrm>
        </p:spPr>
        <p:txBody>
          <a:bodyPr>
            <a:no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Steps for generating test cases using Cause-Effect Graph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01" y="1315763"/>
            <a:ext cx="7498080" cy="4800600"/>
          </a:xfrm>
        </p:spPr>
        <p:txBody>
          <a:bodyPr/>
          <a:lstStyle/>
          <a:p>
            <a:r>
              <a:rPr lang="en-IN" sz="3200" dirty="0" smtClean="0"/>
              <a:t> </a:t>
            </a:r>
            <a:endParaRPr lang="en-IN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5241" y="6173513"/>
            <a:ext cx="457200" cy="476250"/>
          </a:xfrm>
        </p:spPr>
        <p:txBody>
          <a:bodyPr/>
          <a:lstStyle/>
          <a:p>
            <a:fld id="{53D5C3CB-31B7-4B76-BB0C-1E903127DFFC}" type="slidenum">
              <a:rPr lang="en-IN" smtClean="0">
                <a:solidFill>
                  <a:schemeClr val="tx1"/>
                </a:solidFill>
              </a:rPr>
              <a:pPr/>
              <a:t>36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5863" y="4353734"/>
            <a:ext cx="258865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Design limited entry decision table from graph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55064" y="2426895"/>
            <a:ext cx="2150772" cy="70788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Design the cause-effect graph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133858" y="3483367"/>
            <a:ext cx="24985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Apply constraints, if any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83086" y="1321129"/>
            <a:ext cx="2150772" cy="70788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Identification of all causes and effects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3599" y="5478453"/>
            <a:ext cx="289774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Write test cases using every column of the decision table</a:t>
            </a:r>
            <a:endParaRPr lang="en-IN" sz="2000" dirty="0"/>
          </a:p>
        </p:txBody>
      </p:sp>
      <p:cxnSp>
        <p:nvCxnSpPr>
          <p:cNvPr id="13" name="Elbow Connector 12"/>
          <p:cNvCxnSpPr>
            <a:stCxn id="10" idx="3"/>
          </p:cNvCxnSpPr>
          <p:nvPr/>
        </p:nvCxnSpPr>
        <p:spPr>
          <a:xfrm>
            <a:off x="3133858" y="1675072"/>
            <a:ext cx="347729" cy="751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</p:cNvCxnSpPr>
          <p:nvPr/>
        </p:nvCxnSpPr>
        <p:spPr>
          <a:xfrm>
            <a:off x="4305836" y="2780838"/>
            <a:ext cx="440027" cy="661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</p:cNvCxnSpPr>
          <p:nvPr/>
        </p:nvCxnSpPr>
        <p:spPr>
          <a:xfrm>
            <a:off x="5632359" y="3837310"/>
            <a:ext cx="311240" cy="5164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7317646" y="4893703"/>
            <a:ext cx="601621" cy="567878"/>
          </a:xfrm>
          <a:prstGeom prst="bentConnector3">
            <a:avLst>
              <a:gd name="adj1" fmla="val 2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86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1515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Creating Cause-Effect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6" y="920839"/>
            <a:ext cx="8075055" cy="623337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process of creating a cause-effect graph consists of two major steps.</a:t>
            </a:r>
          </a:p>
          <a:p>
            <a:endParaRPr lang="en-IN" sz="2400" dirty="0" smtClean="0"/>
          </a:p>
          <a:p>
            <a:r>
              <a:rPr lang="en-IN" sz="2400" dirty="0" smtClean="0"/>
              <a:t>The causes and effects are identified by a careful examination of the requirements.</a:t>
            </a:r>
          </a:p>
          <a:p>
            <a:pPr lvl="1"/>
            <a:r>
              <a:rPr lang="en-IN" sz="2000" dirty="0" smtClean="0"/>
              <a:t>This process also exposes the relationships amongst various causes and effects as well as constraints amongst the causes and effects. </a:t>
            </a:r>
          </a:p>
          <a:p>
            <a:pPr lvl="1"/>
            <a:r>
              <a:rPr lang="en-IN" sz="2000" dirty="0" smtClean="0"/>
              <a:t>Each cause and effect is assigned a unique identifier for ease of reference in the cause-effect graph.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74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Cause-Effect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cause-effect graph is constructed to </a:t>
            </a:r>
          </a:p>
          <a:p>
            <a:pPr lvl="1"/>
            <a:r>
              <a:rPr lang="en-IN" sz="2200" dirty="0"/>
              <a:t>express the relationships extracted from the requirements</a:t>
            </a:r>
            <a:r>
              <a:rPr lang="en-IN" sz="2200" dirty="0" smtClean="0"/>
              <a:t>.</a:t>
            </a:r>
          </a:p>
          <a:p>
            <a:pPr lvl="1"/>
            <a:endParaRPr lang="en-IN" sz="2200" dirty="0"/>
          </a:p>
          <a:p>
            <a:r>
              <a:rPr lang="en-IN" sz="2400" dirty="0"/>
              <a:t>When the number of causes and effects is large, say over 100 causes and 45 effects, </a:t>
            </a:r>
          </a:p>
          <a:p>
            <a:pPr lvl="1"/>
            <a:r>
              <a:rPr lang="en-IN" sz="2200" dirty="0"/>
              <a:t>it is appropriate to use an incremental approach.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29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09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550617"/>
            <a:ext cx="8010659" cy="630738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Consider the example of keeping the record of marital status and number of children of a citizen.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value of marital status must be `U' or `M'.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value of the number of children must be digit or null in case a citizen is unmarried.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If </a:t>
            </a:r>
            <a:r>
              <a:rPr lang="en-IN" sz="2400" dirty="0"/>
              <a:t>the information entered by the user is correct then an update is made.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If </a:t>
            </a:r>
            <a:r>
              <a:rPr lang="en-IN" sz="2400" dirty="0"/>
              <a:t>the value of marital status of the citizen is incorrect, then the error message 1 is issued.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Similarly</a:t>
            </a:r>
            <a:r>
              <a:rPr lang="en-IN" sz="2400" dirty="0"/>
              <a:t>, if the value of the number of children is incorrect, then the error message 2 is issued.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13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78" y="180304"/>
            <a:ext cx="8718997" cy="4636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Cause-Effect </a:t>
            </a:r>
            <a:r>
              <a:rPr lang="en-IN" dirty="0" smtClean="0"/>
              <a:t>Graphing 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8" y="1171977"/>
            <a:ext cx="7959143" cy="4997003"/>
          </a:xfrm>
        </p:spPr>
        <p:txBody>
          <a:bodyPr>
            <a:noAutofit/>
          </a:bodyPr>
          <a:lstStyle/>
          <a:p>
            <a:r>
              <a:rPr lang="en-IN" sz="2400" dirty="0" smtClean="0"/>
              <a:t>A cause is any condition in the requirements that may effect the program output.</a:t>
            </a:r>
          </a:p>
          <a:p>
            <a:endParaRPr lang="en-IN" sz="2400" dirty="0" smtClean="0"/>
          </a:p>
          <a:p>
            <a:r>
              <a:rPr lang="en-IN" sz="2400" dirty="0" smtClean="0"/>
              <a:t>An effect is the response of the program to some combination of input conditions.</a:t>
            </a:r>
          </a:p>
          <a:p>
            <a:pPr lvl="1"/>
            <a:r>
              <a:rPr lang="en-IN" sz="2000" dirty="0" smtClean="0"/>
              <a:t>For example, it may be</a:t>
            </a:r>
          </a:p>
          <a:p>
            <a:pPr lvl="2"/>
            <a:r>
              <a:rPr lang="en-IN" sz="1800" dirty="0" smtClean="0"/>
              <a:t>An error message displayed on the screen</a:t>
            </a:r>
          </a:p>
          <a:p>
            <a:pPr lvl="2"/>
            <a:r>
              <a:rPr lang="en-IN" sz="1800" dirty="0" smtClean="0"/>
              <a:t>A new window displayed</a:t>
            </a:r>
          </a:p>
          <a:p>
            <a:pPr lvl="2"/>
            <a:r>
              <a:rPr lang="en-IN" sz="1800" dirty="0" smtClean="0"/>
              <a:t>A database updated.</a:t>
            </a:r>
            <a:endParaRPr lang="en-IN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88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09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9" y="772732"/>
            <a:ext cx="7856112" cy="579549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Causes are</a:t>
            </a:r>
          </a:p>
          <a:p>
            <a:pPr lvl="1"/>
            <a:r>
              <a:rPr lang="en-IN" sz="2800" dirty="0" smtClean="0"/>
              <a:t>c1</a:t>
            </a:r>
            <a:r>
              <a:rPr lang="en-IN" sz="2800" dirty="0"/>
              <a:t>: marital status is </a:t>
            </a:r>
            <a:r>
              <a:rPr lang="en-IN" sz="2800" dirty="0" smtClean="0"/>
              <a:t>U</a:t>
            </a:r>
          </a:p>
          <a:p>
            <a:pPr lvl="1"/>
            <a:r>
              <a:rPr lang="en-IN" sz="2800" dirty="0" smtClean="0"/>
              <a:t>c2</a:t>
            </a:r>
            <a:r>
              <a:rPr lang="en-IN" sz="2800" dirty="0"/>
              <a:t>: marital status is </a:t>
            </a:r>
            <a:r>
              <a:rPr lang="en-IN" sz="2800" dirty="0" smtClean="0"/>
              <a:t>M</a:t>
            </a:r>
            <a:endParaRPr lang="en-IN" sz="2800" dirty="0"/>
          </a:p>
          <a:p>
            <a:pPr lvl="1"/>
            <a:r>
              <a:rPr lang="en-IN" sz="2800" dirty="0" smtClean="0"/>
              <a:t>c3</a:t>
            </a:r>
            <a:r>
              <a:rPr lang="en-IN" sz="2800" dirty="0"/>
              <a:t>: number of children is a </a:t>
            </a:r>
            <a:r>
              <a:rPr lang="en-IN" sz="2800" dirty="0" smtClean="0"/>
              <a:t>digit</a:t>
            </a:r>
            <a:endParaRPr lang="en-IN" sz="2800" dirty="0"/>
          </a:p>
          <a:p>
            <a:r>
              <a:rPr lang="en-IN" sz="3200" dirty="0" smtClean="0"/>
              <a:t>Effects are</a:t>
            </a:r>
            <a:endParaRPr lang="en-IN" sz="3200" dirty="0"/>
          </a:p>
          <a:p>
            <a:pPr lvl="1"/>
            <a:r>
              <a:rPr lang="en-IN" sz="2800" dirty="0" smtClean="0"/>
              <a:t>e1</a:t>
            </a:r>
            <a:r>
              <a:rPr lang="en-IN" sz="2800" dirty="0"/>
              <a:t>: </a:t>
            </a:r>
            <a:r>
              <a:rPr lang="en-IN" sz="2800" dirty="0" err="1"/>
              <a:t>updation</a:t>
            </a:r>
            <a:r>
              <a:rPr lang="en-IN" sz="2800" dirty="0"/>
              <a:t> </a:t>
            </a:r>
            <a:r>
              <a:rPr lang="en-IN" sz="2800" dirty="0" smtClean="0"/>
              <a:t>made</a:t>
            </a:r>
            <a:endParaRPr lang="en-IN" sz="2800" dirty="0"/>
          </a:p>
          <a:p>
            <a:pPr lvl="1"/>
            <a:r>
              <a:rPr lang="en-IN" sz="2800" dirty="0" smtClean="0"/>
              <a:t>e2</a:t>
            </a:r>
            <a:r>
              <a:rPr lang="en-IN" sz="2800" dirty="0"/>
              <a:t>: error message 1 is </a:t>
            </a:r>
            <a:r>
              <a:rPr lang="en-IN" sz="2800" dirty="0" smtClean="0"/>
              <a:t>issued</a:t>
            </a:r>
            <a:endParaRPr lang="en-IN" sz="2800" dirty="0"/>
          </a:p>
          <a:p>
            <a:pPr lvl="1"/>
            <a:r>
              <a:rPr lang="en-IN" sz="2800" dirty="0" smtClean="0"/>
              <a:t>e3</a:t>
            </a:r>
            <a:r>
              <a:rPr lang="en-IN" sz="2800" dirty="0"/>
              <a:t>: error message 2 is issued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06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6970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631" y="3693066"/>
            <a:ext cx="7886700" cy="2231219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There are two constraints</a:t>
            </a:r>
          </a:p>
          <a:p>
            <a:pPr lvl="1"/>
            <a:r>
              <a:rPr lang="en-IN" sz="2000" dirty="0" smtClean="0"/>
              <a:t>Exclusive (between c1 and c2) and</a:t>
            </a:r>
          </a:p>
          <a:p>
            <a:pPr lvl="1"/>
            <a:r>
              <a:rPr lang="en-IN" sz="2000" dirty="0" smtClean="0"/>
              <a:t>Requires (between c3 and c2)</a:t>
            </a:r>
          </a:p>
          <a:p>
            <a:r>
              <a:rPr lang="en-IN" sz="2400" dirty="0" smtClean="0"/>
              <a:t>Causes c1 and c2 cannot occur simultaneously.</a:t>
            </a:r>
          </a:p>
          <a:p>
            <a:r>
              <a:rPr lang="en-IN" sz="2400" dirty="0" smtClean="0"/>
              <a:t>For cause c3 to be true, cause c2 has to be true.</a:t>
            </a:r>
            <a:endParaRPr lang="en-IN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41</a:t>
            </a:fld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511380" y="978793"/>
            <a:ext cx="425003" cy="412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11379" y="2000517"/>
            <a:ext cx="425003" cy="412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59498" y="1588393"/>
            <a:ext cx="425003" cy="412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1378" y="2979311"/>
            <a:ext cx="425003" cy="412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35520" y="2979311"/>
            <a:ext cx="425003" cy="412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5521" y="980939"/>
            <a:ext cx="425003" cy="412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35520" y="2000517"/>
            <a:ext cx="425003" cy="412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2936383" y="1184855"/>
            <a:ext cx="142311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7" idx="2"/>
          </p:cNvCxnSpPr>
          <p:nvPr/>
        </p:nvCxnSpPr>
        <p:spPr>
          <a:xfrm flipV="1">
            <a:off x="2936382" y="1794455"/>
            <a:ext cx="1423116" cy="412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10" idx="2"/>
          </p:cNvCxnSpPr>
          <p:nvPr/>
        </p:nvCxnSpPr>
        <p:spPr>
          <a:xfrm flipV="1">
            <a:off x="4784501" y="1187001"/>
            <a:ext cx="1451020" cy="60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4784501" y="1794455"/>
            <a:ext cx="1451019" cy="412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0" idx="2"/>
          </p:cNvCxnSpPr>
          <p:nvPr/>
        </p:nvCxnSpPr>
        <p:spPr>
          <a:xfrm flipV="1">
            <a:off x="2936381" y="1187001"/>
            <a:ext cx="3299140" cy="199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9" idx="2"/>
          </p:cNvCxnSpPr>
          <p:nvPr/>
        </p:nvCxnSpPr>
        <p:spPr>
          <a:xfrm>
            <a:off x="2936381" y="3185373"/>
            <a:ext cx="3299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65161" y="1588393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4705" y="2588720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1716" y="1021585"/>
            <a:ext cx="50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1378" y="2043309"/>
            <a:ext cx="45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1377" y="3026602"/>
            <a:ext cx="49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35519" y="978793"/>
            <a:ext cx="51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9760" y="2022050"/>
            <a:ext cx="53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8397" y="2958052"/>
            <a:ext cx="5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47940" y="1553980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v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39553" y="1514203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^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>
            <a:stCxn id="24" idx="3"/>
            <a:endCxn id="5" idx="2"/>
          </p:cNvCxnSpPr>
          <p:nvPr/>
        </p:nvCxnSpPr>
        <p:spPr>
          <a:xfrm flipV="1">
            <a:off x="1648496" y="1184855"/>
            <a:ext cx="862884" cy="588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3"/>
            <a:endCxn id="6" idx="2"/>
          </p:cNvCxnSpPr>
          <p:nvPr/>
        </p:nvCxnSpPr>
        <p:spPr>
          <a:xfrm>
            <a:off x="1648496" y="1773059"/>
            <a:ext cx="862883" cy="433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551572" y="1416675"/>
            <a:ext cx="192405" cy="104747"/>
          </a:xfrm>
          <a:custGeom>
            <a:avLst/>
            <a:gdLst>
              <a:gd name="connsiteX0" fmla="*/ 102253 w 192405"/>
              <a:gd name="connsiteY0" fmla="*/ 0 h 104747"/>
              <a:gd name="connsiteX1" fmla="*/ 192405 w 192405"/>
              <a:gd name="connsiteY1" fmla="*/ 90152 h 10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405" h="104747">
                <a:moveTo>
                  <a:pt x="102253" y="0"/>
                </a:moveTo>
                <a:cubicBezTo>
                  <a:pt x="1368" y="67614"/>
                  <a:pt x="-99516" y="135228"/>
                  <a:pt x="192405" y="901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081859" y="1712889"/>
            <a:ext cx="52259" cy="167425"/>
          </a:xfrm>
          <a:custGeom>
            <a:avLst/>
            <a:gdLst>
              <a:gd name="connsiteX0" fmla="*/ 52259 w 52259"/>
              <a:gd name="connsiteY0" fmla="*/ 0 h 167425"/>
              <a:gd name="connsiteX1" fmla="*/ 744 w 52259"/>
              <a:gd name="connsiteY1" fmla="*/ 51515 h 167425"/>
              <a:gd name="connsiteX2" fmla="*/ 26502 w 52259"/>
              <a:gd name="connsiteY2" fmla="*/ 167425 h 16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9" h="167425">
                <a:moveTo>
                  <a:pt x="52259" y="0"/>
                </a:moveTo>
                <a:cubicBezTo>
                  <a:pt x="28648" y="11805"/>
                  <a:pt x="5037" y="23611"/>
                  <a:pt x="744" y="51515"/>
                </a:cubicBezTo>
                <a:cubicBezTo>
                  <a:pt x="-3549" y="79419"/>
                  <a:pt x="11476" y="123422"/>
                  <a:pt x="26502" y="1674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7" name="Curved Connector 46"/>
          <p:cNvCxnSpPr>
            <a:stCxn id="8" idx="2"/>
            <a:endCxn id="6" idx="2"/>
          </p:cNvCxnSpPr>
          <p:nvPr/>
        </p:nvCxnSpPr>
        <p:spPr>
          <a:xfrm rot="10800000" flipH="1">
            <a:off x="2511377" y="2206579"/>
            <a:ext cx="1" cy="978794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354390" y="1880314"/>
            <a:ext cx="456127" cy="315534"/>
          </a:xfrm>
          <a:custGeom>
            <a:avLst/>
            <a:gdLst>
              <a:gd name="connsiteX0" fmla="*/ 0 w 515154"/>
              <a:gd name="connsiteY0" fmla="*/ 146688 h 510594"/>
              <a:gd name="connsiteX1" fmla="*/ 270456 w 515154"/>
              <a:gd name="connsiteY1" fmla="*/ 17899 h 510594"/>
              <a:gd name="connsiteX2" fmla="*/ 231819 w 515154"/>
              <a:gd name="connsiteY2" fmla="*/ 494418 h 510594"/>
              <a:gd name="connsiteX3" fmla="*/ 515154 w 515154"/>
              <a:gd name="connsiteY3" fmla="*/ 352750 h 5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4" h="510594">
                <a:moveTo>
                  <a:pt x="0" y="146688"/>
                </a:moveTo>
                <a:cubicBezTo>
                  <a:pt x="115910" y="53316"/>
                  <a:pt x="231820" y="-40056"/>
                  <a:pt x="270456" y="17899"/>
                </a:cubicBezTo>
                <a:cubicBezTo>
                  <a:pt x="309092" y="75854"/>
                  <a:pt x="191036" y="438610"/>
                  <a:pt x="231819" y="494418"/>
                </a:cubicBezTo>
                <a:cubicBezTo>
                  <a:pt x="272602" y="550227"/>
                  <a:pt x="393878" y="451488"/>
                  <a:pt x="515154" y="352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 rot="20132511">
            <a:off x="4586021" y="2921059"/>
            <a:ext cx="408545" cy="467337"/>
          </a:xfrm>
          <a:custGeom>
            <a:avLst/>
            <a:gdLst>
              <a:gd name="connsiteX0" fmla="*/ 0 w 515154"/>
              <a:gd name="connsiteY0" fmla="*/ 146688 h 510594"/>
              <a:gd name="connsiteX1" fmla="*/ 270456 w 515154"/>
              <a:gd name="connsiteY1" fmla="*/ 17899 h 510594"/>
              <a:gd name="connsiteX2" fmla="*/ 231819 w 515154"/>
              <a:gd name="connsiteY2" fmla="*/ 494418 h 510594"/>
              <a:gd name="connsiteX3" fmla="*/ 515154 w 515154"/>
              <a:gd name="connsiteY3" fmla="*/ 352750 h 5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4" h="510594">
                <a:moveTo>
                  <a:pt x="0" y="146688"/>
                </a:moveTo>
                <a:cubicBezTo>
                  <a:pt x="115910" y="53316"/>
                  <a:pt x="231820" y="-40056"/>
                  <a:pt x="270456" y="17899"/>
                </a:cubicBezTo>
                <a:cubicBezTo>
                  <a:pt x="309092" y="75854"/>
                  <a:pt x="191036" y="438610"/>
                  <a:pt x="231819" y="494418"/>
                </a:cubicBezTo>
                <a:cubicBezTo>
                  <a:pt x="272602" y="550227"/>
                  <a:pt x="393878" y="451488"/>
                  <a:pt x="515154" y="352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5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27" y="167425"/>
            <a:ext cx="8811563" cy="60530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Decision Table from cause-effect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863" y="975621"/>
            <a:ext cx="8128985" cy="530927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Each column of the decision table represents a combination of input values, and hence a test.</a:t>
            </a:r>
          </a:p>
          <a:p>
            <a:r>
              <a:rPr lang="en-IN" sz="2400" dirty="0" smtClean="0"/>
              <a:t>There is one row for each condition and effect.</a:t>
            </a:r>
          </a:p>
          <a:p>
            <a:r>
              <a:rPr lang="en-IN" sz="2400" dirty="0" smtClean="0"/>
              <a:t>Thus the table  decision table can be viewed as an N X M matrix with </a:t>
            </a:r>
          </a:p>
          <a:p>
            <a:pPr lvl="1"/>
            <a:r>
              <a:rPr lang="en-IN" sz="2000" dirty="0" smtClean="0"/>
              <a:t>N being the sum of the number of conditions and effects and  </a:t>
            </a:r>
          </a:p>
          <a:p>
            <a:pPr lvl="1"/>
            <a:r>
              <a:rPr lang="en-IN" sz="2000" dirty="0" smtClean="0"/>
              <a:t>M the number of tests.</a:t>
            </a:r>
          </a:p>
          <a:p>
            <a:r>
              <a:rPr lang="en-IN" sz="2400" dirty="0" smtClean="0"/>
              <a:t>Each entry in the decision table is a 0 or 1 </a:t>
            </a:r>
          </a:p>
          <a:p>
            <a:pPr lvl="1"/>
            <a:r>
              <a:rPr lang="en-IN" sz="2000" dirty="0" smtClean="0"/>
              <a:t>depending on whether or not the corresponding condition is false or true, respectively.</a:t>
            </a:r>
          </a:p>
          <a:p>
            <a:r>
              <a:rPr lang="en-IN" sz="2400" dirty="0" smtClean="0"/>
              <a:t>For a row corresponding to an effect, an entry is 0 or 1 </a:t>
            </a:r>
          </a:p>
          <a:p>
            <a:pPr lvl="1"/>
            <a:r>
              <a:rPr lang="en-IN" sz="2000" dirty="0" smtClean="0"/>
              <a:t>if the effect is not present or present, respectively. 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32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36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Test generation from a decision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051" y="672214"/>
            <a:ext cx="8442101" cy="6185786"/>
          </a:xfrm>
        </p:spPr>
        <p:txBody>
          <a:bodyPr>
            <a:noAutofit/>
          </a:bodyPr>
          <a:lstStyle/>
          <a:p>
            <a:r>
              <a:rPr lang="en-IN" sz="2400" dirty="0" smtClean="0"/>
              <a:t>Test generation from a decision table is relatively forward.</a:t>
            </a:r>
          </a:p>
          <a:p>
            <a:r>
              <a:rPr lang="en-IN" sz="2400" dirty="0" smtClean="0"/>
              <a:t>Each column in the decision table generates at least one test input.</a:t>
            </a:r>
          </a:p>
          <a:p>
            <a:r>
              <a:rPr lang="en-IN" sz="2400" dirty="0" smtClean="0"/>
              <a:t>Note that each combination might be able to generate more than one  test when a condition in the cause-effect graph can be satisfied in more than one way.</a:t>
            </a:r>
          </a:p>
          <a:p>
            <a:r>
              <a:rPr lang="en-IN" sz="2400" dirty="0" smtClean="0"/>
              <a:t>For example, consider the following cause:</a:t>
            </a:r>
          </a:p>
          <a:p>
            <a:r>
              <a:rPr lang="en-IN" sz="2400" i="1" dirty="0" smtClean="0"/>
              <a:t>C</a:t>
            </a:r>
            <a:r>
              <a:rPr lang="en-IN" sz="2400" dirty="0" smtClean="0"/>
              <a:t>: </a:t>
            </a:r>
            <a:r>
              <a:rPr lang="en-IN" sz="2400" i="1" dirty="0" smtClean="0"/>
              <a:t>x</a:t>
            </a:r>
            <a:r>
              <a:rPr lang="en-IN" sz="2400" dirty="0" smtClean="0"/>
              <a:t>&lt;99</a:t>
            </a:r>
          </a:p>
          <a:p>
            <a:r>
              <a:rPr lang="en-IN" sz="2400" dirty="0" smtClean="0"/>
              <a:t>The condition above can be satisfied by many values such as </a:t>
            </a:r>
            <a:r>
              <a:rPr lang="en-IN" sz="2400" i="1" dirty="0" smtClean="0"/>
              <a:t>x</a:t>
            </a:r>
            <a:r>
              <a:rPr lang="en-IN" sz="2400" dirty="0" smtClean="0"/>
              <a:t>=1 and </a:t>
            </a:r>
            <a:r>
              <a:rPr lang="en-IN" sz="2400" i="1" dirty="0" smtClean="0"/>
              <a:t>x</a:t>
            </a:r>
            <a:r>
              <a:rPr lang="en-IN" sz="2400" dirty="0" smtClean="0"/>
              <a:t>=49.</a:t>
            </a:r>
          </a:p>
          <a:p>
            <a:r>
              <a:rPr lang="en-IN" sz="2400" dirty="0" smtClean="0"/>
              <a:t>Also, </a:t>
            </a:r>
            <a:r>
              <a:rPr lang="en-IN" sz="2400" i="1" dirty="0" smtClean="0"/>
              <a:t>C</a:t>
            </a:r>
            <a:r>
              <a:rPr lang="en-IN" sz="2400" dirty="0" smtClean="0"/>
              <a:t> can be made false by many values of </a:t>
            </a:r>
            <a:r>
              <a:rPr lang="en-IN" sz="2400" i="1" dirty="0" smtClean="0"/>
              <a:t>x</a:t>
            </a:r>
            <a:r>
              <a:rPr lang="en-IN" sz="2400" dirty="0" smtClean="0"/>
              <a:t> such as </a:t>
            </a:r>
            <a:r>
              <a:rPr lang="en-IN" sz="2400" i="1" dirty="0" smtClean="0"/>
              <a:t>x</a:t>
            </a:r>
            <a:r>
              <a:rPr lang="en-IN" sz="2400" dirty="0" smtClean="0"/>
              <a:t>=100 and </a:t>
            </a:r>
            <a:r>
              <a:rPr lang="en-IN" sz="2400" i="1" dirty="0" smtClean="0"/>
              <a:t>x</a:t>
            </a:r>
            <a:r>
              <a:rPr lang="en-IN" sz="2400" dirty="0" smtClean="0"/>
              <a:t>=999.</a:t>
            </a:r>
          </a:p>
          <a:p>
            <a:r>
              <a:rPr lang="en-IN" sz="2400" dirty="0" smtClean="0"/>
              <a:t>Thus, one might have a choice of values of input variables while generating tests using columns from a decision table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60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0"/>
            <a:ext cx="9144000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90" y="650384"/>
            <a:ext cx="8242479" cy="620761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 tourist of age greater than 21 years and having a clean driving record is supplied a rental car.</a:t>
            </a:r>
          </a:p>
          <a:p>
            <a:r>
              <a:rPr lang="en-IN" sz="2800" dirty="0" smtClean="0"/>
              <a:t>A premium amount is also charged if the tourist is on business,</a:t>
            </a:r>
          </a:p>
          <a:p>
            <a:r>
              <a:rPr lang="en-IN" sz="2800" dirty="0" smtClean="0"/>
              <a:t>Otherwise, it is not charged.</a:t>
            </a:r>
          </a:p>
          <a:p>
            <a:r>
              <a:rPr lang="en-IN" sz="2800" dirty="0" smtClean="0"/>
              <a:t>If the tourist is less than 21 year old, or does not have a clean driving record,</a:t>
            </a:r>
          </a:p>
          <a:p>
            <a:pPr lvl="1"/>
            <a:r>
              <a:rPr lang="en-IN" sz="2400" dirty="0" smtClean="0"/>
              <a:t>The system will display the following message: “Car cannot be supplied”.</a:t>
            </a:r>
            <a:endParaRPr lang="en-IN" sz="2400" dirty="0"/>
          </a:p>
          <a:p>
            <a:endParaRPr lang="en-IN" sz="2800" dirty="0" smtClean="0"/>
          </a:p>
          <a:p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63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0" y="43154"/>
            <a:ext cx="8886422" cy="56215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598" y="528034"/>
            <a:ext cx="8783391" cy="337744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Causes are</a:t>
            </a:r>
          </a:p>
          <a:p>
            <a:pPr lvl="1"/>
            <a:r>
              <a:rPr lang="en-IN" sz="1800" dirty="0" smtClean="0"/>
              <a:t>c1: Age is over 21</a:t>
            </a:r>
          </a:p>
          <a:p>
            <a:pPr lvl="1"/>
            <a:r>
              <a:rPr lang="en-IN" sz="1800" dirty="0" smtClean="0"/>
              <a:t>c2: Driving record is clean</a:t>
            </a:r>
          </a:p>
          <a:p>
            <a:pPr lvl="1"/>
            <a:r>
              <a:rPr lang="en-IN" sz="1800" dirty="0" smtClean="0"/>
              <a:t>c3: Tourist is on business</a:t>
            </a:r>
          </a:p>
          <a:p>
            <a:r>
              <a:rPr lang="en-IN" sz="2000" dirty="0" smtClean="0"/>
              <a:t>Effects are</a:t>
            </a:r>
          </a:p>
          <a:p>
            <a:pPr lvl="1"/>
            <a:r>
              <a:rPr lang="en-IN" sz="1800" dirty="0" smtClean="0"/>
              <a:t>e1: Supply a rental car without premium charge</a:t>
            </a:r>
          </a:p>
          <a:p>
            <a:pPr lvl="1"/>
            <a:r>
              <a:rPr lang="en-IN" sz="1800" dirty="0" smtClean="0"/>
              <a:t>e2: Supply a rental car with premium charge</a:t>
            </a:r>
          </a:p>
          <a:p>
            <a:pPr lvl="1"/>
            <a:r>
              <a:rPr lang="en-IN" sz="1800" dirty="0" smtClean="0"/>
              <a:t>e3: Car cannot be supplied</a:t>
            </a:r>
            <a:endParaRPr lang="en-IN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45</a:t>
            </a:fld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927279" y="4121239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7279" y="5027858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26206" y="5956479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88664" y="4121239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15696" y="4121239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88664" y="5027858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07971" y="4538460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88664" y="5956479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5643" y="5027858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15696" y="5956479"/>
            <a:ext cx="437882" cy="463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>
            <a:stCxn id="15" idx="6"/>
            <a:endCxn id="21" idx="1"/>
          </p:cNvCxnSpPr>
          <p:nvPr/>
        </p:nvCxnSpPr>
        <p:spPr>
          <a:xfrm>
            <a:off x="1365161" y="4353059"/>
            <a:ext cx="1306936" cy="25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6"/>
            <a:endCxn id="21" idx="1"/>
          </p:cNvCxnSpPr>
          <p:nvPr/>
        </p:nvCxnSpPr>
        <p:spPr>
          <a:xfrm flipV="1">
            <a:off x="1365161" y="4606359"/>
            <a:ext cx="1306936" cy="653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6"/>
            <a:endCxn id="18" idx="2"/>
          </p:cNvCxnSpPr>
          <p:nvPr/>
        </p:nvCxnSpPr>
        <p:spPr>
          <a:xfrm flipV="1">
            <a:off x="3045853" y="4353059"/>
            <a:ext cx="1242811" cy="417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6"/>
            <a:endCxn id="20" idx="2"/>
          </p:cNvCxnSpPr>
          <p:nvPr/>
        </p:nvCxnSpPr>
        <p:spPr>
          <a:xfrm>
            <a:off x="3045853" y="4770280"/>
            <a:ext cx="1242811" cy="48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2" idx="1"/>
          </p:cNvCxnSpPr>
          <p:nvPr/>
        </p:nvCxnSpPr>
        <p:spPr>
          <a:xfrm>
            <a:off x="2994473" y="4899069"/>
            <a:ext cx="1358317" cy="1125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6"/>
            <a:endCxn id="19" idx="2"/>
          </p:cNvCxnSpPr>
          <p:nvPr/>
        </p:nvCxnSpPr>
        <p:spPr>
          <a:xfrm>
            <a:off x="4726546" y="4353059"/>
            <a:ext cx="118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23" idx="2"/>
          </p:cNvCxnSpPr>
          <p:nvPr/>
        </p:nvCxnSpPr>
        <p:spPr>
          <a:xfrm>
            <a:off x="4726546" y="5259678"/>
            <a:ext cx="1159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6"/>
            <a:endCxn id="24" idx="2"/>
          </p:cNvCxnSpPr>
          <p:nvPr/>
        </p:nvCxnSpPr>
        <p:spPr>
          <a:xfrm>
            <a:off x="4726546" y="6188299"/>
            <a:ext cx="1189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6"/>
            <a:endCxn id="18" idx="2"/>
          </p:cNvCxnSpPr>
          <p:nvPr/>
        </p:nvCxnSpPr>
        <p:spPr>
          <a:xfrm flipV="1">
            <a:off x="1364088" y="4353059"/>
            <a:ext cx="2924576" cy="183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6"/>
            <a:endCxn id="20" idx="2"/>
          </p:cNvCxnSpPr>
          <p:nvPr/>
        </p:nvCxnSpPr>
        <p:spPr>
          <a:xfrm flipV="1">
            <a:off x="1364088" y="5259678"/>
            <a:ext cx="2924576" cy="92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266682" y="4559121"/>
            <a:ext cx="128788" cy="180304"/>
          </a:xfrm>
          <a:custGeom>
            <a:avLst/>
            <a:gdLst>
              <a:gd name="connsiteX0" fmla="*/ 128788 w 128788"/>
              <a:gd name="connsiteY0" fmla="*/ 180304 h 180304"/>
              <a:gd name="connsiteX1" fmla="*/ 0 w 128788"/>
              <a:gd name="connsiteY1" fmla="*/ 103031 h 180304"/>
              <a:gd name="connsiteX2" fmla="*/ 128788 w 128788"/>
              <a:gd name="connsiteY2" fmla="*/ 0 h 1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88" h="180304">
                <a:moveTo>
                  <a:pt x="128788" y="180304"/>
                </a:moveTo>
                <a:cubicBezTo>
                  <a:pt x="64394" y="156693"/>
                  <a:pt x="0" y="133082"/>
                  <a:pt x="0" y="103031"/>
                </a:cubicBezTo>
                <a:cubicBezTo>
                  <a:pt x="0" y="72980"/>
                  <a:pt x="64394" y="36490"/>
                  <a:pt x="12878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3940935" y="5166840"/>
            <a:ext cx="128788" cy="180304"/>
          </a:xfrm>
          <a:custGeom>
            <a:avLst/>
            <a:gdLst>
              <a:gd name="connsiteX0" fmla="*/ 128788 w 128788"/>
              <a:gd name="connsiteY0" fmla="*/ 180304 h 180304"/>
              <a:gd name="connsiteX1" fmla="*/ 0 w 128788"/>
              <a:gd name="connsiteY1" fmla="*/ 103031 h 180304"/>
              <a:gd name="connsiteX2" fmla="*/ 128788 w 128788"/>
              <a:gd name="connsiteY2" fmla="*/ 0 h 18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88" h="180304">
                <a:moveTo>
                  <a:pt x="128788" y="180304"/>
                </a:moveTo>
                <a:cubicBezTo>
                  <a:pt x="64394" y="156693"/>
                  <a:pt x="0" y="133082"/>
                  <a:pt x="0" y="103031"/>
                </a:cubicBezTo>
                <a:cubicBezTo>
                  <a:pt x="0" y="72980"/>
                  <a:pt x="64394" y="36490"/>
                  <a:pt x="12878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876541" y="4481848"/>
            <a:ext cx="12879" cy="115910"/>
          </a:xfrm>
          <a:custGeom>
            <a:avLst/>
            <a:gdLst>
              <a:gd name="connsiteX0" fmla="*/ 12879 w 12879"/>
              <a:gd name="connsiteY0" fmla="*/ 115910 h 115910"/>
              <a:gd name="connsiteX1" fmla="*/ 0 w 12879"/>
              <a:gd name="connsiteY1" fmla="*/ 0 h 11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79" h="115910">
                <a:moveTo>
                  <a:pt x="12879" y="115910"/>
                </a:moveTo>
                <a:cubicBezTo>
                  <a:pt x="10732" y="68687"/>
                  <a:pt x="8586" y="2146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181973" y="5434885"/>
            <a:ext cx="393802" cy="218940"/>
          </a:xfrm>
          <a:custGeom>
            <a:avLst/>
            <a:gdLst>
              <a:gd name="connsiteX0" fmla="*/ 7435 w 393802"/>
              <a:gd name="connsiteY0" fmla="*/ 218940 h 218940"/>
              <a:gd name="connsiteX1" fmla="*/ 7435 w 393802"/>
              <a:gd name="connsiteY1" fmla="*/ 115909 h 218940"/>
              <a:gd name="connsiteX2" fmla="*/ 84709 w 393802"/>
              <a:gd name="connsiteY2" fmla="*/ 77273 h 218940"/>
              <a:gd name="connsiteX3" fmla="*/ 303650 w 393802"/>
              <a:gd name="connsiteY3" fmla="*/ 167425 h 218940"/>
              <a:gd name="connsiteX4" fmla="*/ 393802 w 393802"/>
              <a:gd name="connsiteY4" fmla="*/ 0 h 21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02" h="218940">
                <a:moveTo>
                  <a:pt x="7435" y="218940"/>
                </a:moveTo>
                <a:cubicBezTo>
                  <a:pt x="995" y="179230"/>
                  <a:pt x="-5444" y="139520"/>
                  <a:pt x="7435" y="115909"/>
                </a:cubicBezTo>
                <a:cubicBezTo>
                  <a:pt x="20314" y="92298"/>
                  <a:pt x="35340" y="68687"/>
                  <a:pt x="84709" y="77273"/>
                </a:cubicBezTo>
                <a:cubicBezTo>
                  <a:pt x="134078" y="85859"/>
                  <a:pt x="252135" y="180304"/>
                  <a:pt x="303650" y="167425"/>
                </a:cubicBezTo>
                <a:cubicBezTo>
                  <a:pt x="355165" y="154546"/>
                  <a:pt x="374483" y="77273"/>
                  <a:pt x="39380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rot="4056302">
            <a:off x="3852508" y="5665382"/>
            <a:ext cx="393802" cy="218940"/>
          </a:xfrm>
          <a:custGeom>
            <a:avLst/>
            <a:gdLst>
              <a:gd name="connsiteX0" fmla="*/ 7435 w 393802"/>
              <a:gd name="connsiteY0" fmla="*/ 218940 h 218940"/>
              <a:gd name="connsiteX1" fmla="*/ 7435 w 393802"/>
              <a:gd name="connsiteY1" fmla="*/ 115909 h 218940"/>
              <a:gd name="connsiteX2" fmla="*/ 84709 w 393802"/>
              <a:gd name="connsiteY2" fmla="*/ 77273 h 218940"/>
              <a:gd name="connsiteX3" fmla="*/ 303650 w 393802"/>
              <a:gd name="connsiteY3" fmla="*/ 167425 h 218940"/>
              <a:gd name="connsiteX4" fmla="*/ 393802 w 393802"/>
              <a:gd name="connsiteY4" fmla="*/ 0 h 21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02" h="218940">
                <a:moveTo>
                  <a:pt x="7435" y="218940"/>
                </a:moveTo>
                <a:cubicBezTo>
                  <a:pt x="995" y="179230"/>
                  <a:pt x="-5444" y="139520"/>
                  <a:pt x="7435" y="115909"/>
                </a:cubicBezTo>
                <a:cubicBezTo>
                  <a:pt x="20314" y="92298"/>
                  <a:pt x="35340" y="68687"/>
                  <a:pt x="84709" y="77273"/>
                </a:cubicBezTo>
                <a:cubicBezTo>
                  <a:pt x="134078" y="85859"/>
                  <a:pt x="252135" y="180304"/>
                  <a:pt x="303650" y="167425"/>
                </a:cubicBezTo>
                <a:cubicBezTo>
                  <a:pt x="355165" y="154546"/>
                  <a:pt x="374483" y="77273"/>
                  <a:pt x="39380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5917" y="4146791"/>
            <a:ext cx="4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5390" y="5049338"/>
            <a:ext cx="4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2103" y="6003633"/>
            <a:ext cx="4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5696" y="4136461"/>
            <a:ext cx="4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15696" y="5086013"/>
            <a:ext cx="4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50172" y="6003633"/>
            <a:ext cx="4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18629" y="4572000"/>
            <a:ext cx="24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^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09492" y="4505793"/>
            <a:ext cx="24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^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62829" y="5086013"/>
            <a:ext cx="24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^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6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83" y="0"/>
            <a:ext cx="7886700" cy="5409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Decision Table and Test Cases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15533280"/>
              </p:ext>
            </p:extLst>
          </p:nvPr>
        </p:nvGraphicFramePr>
        <p:xfrm>
          <a:off x="1054040" y="576263"/>
          <a:ext cx="77293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0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01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0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01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79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1078">
                <a:tc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078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c1: Over 21?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078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c2: Driving record clean?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078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c3: On business?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078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e1: Supply a rental car without premium charge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1078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e2: Supply a rental car with premium charge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0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e3: Car cannot be supplied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0976575"/>
              </p:ext>
            </p:extLst>
          </p:nvPr>
        </p:nvGraphicFramePr>
        <p:xfrm>
          <a:off x="1066538" y="3406104"/>
          <a:ext cx="7948678" cy="307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88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64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688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6467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Test Case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chemeClr val="tx1"/>
                          </a:solidFill>
                        </a:rPr>
                        <a:t>Driving_record_clean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chemeClr val="tx1"/>
                          </a:solidFill>
                        </a:rPr>
                        <a:t>On_business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Expected Output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2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Car cannot be supplied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2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Car cannot be supplied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467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Supply a rental car without premium charge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6467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Supply a rental car with premium charge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93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180305"/>
            <a:ext cx="8487177" cy="476518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Example 2: Triangle </a:t>
            </a:r>
            <a:r>
              <a:rPr lang="en-IN" sz="3600" dirty="0" smtClean="0"/>
              <a:t>Classification Problem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203" y="1155924"/>
            <a:ext cx="8261797" cy="4729721"/>
          </a:xfrm>
        </p:spPr>
        <p:txBody>
          <a:bodyPr>
            <a:normAutofit/>
          </a:bodyPr>
          <a:lstStyle/>
          <a:p>
            <a:r>
              <a:rPr lang="en-IN" sz="2400" dirty="0"/>
              <a:t>Consider a program for </a:t>
            </a:r>
            <a:r>
              <a:rPr lang="en-IN" sz="2400" dirty="0" smtClean="0"/>
              <a:t>classification </a:t>
            </a:r>
            <a:r>
              <a:rPr lang="en-IN" sz="2400" dirty="0"/>
              <a:t>of a triangle. </a:t>
            </a:r>
            <a:endParaRPr lang="en-IN" sz="2400" dirty="0" smtClean="0"/>
          </a:p>
          <a:p>
            <a:r>
              <a:rPr lang="en-IN" sz="2400" dirty="0" smtClean="0"/>
              <a:t>Its </a:t>
            </a:r>
            <a:r>
              <a:rPr lang="en-IN" sz="2400" dirty="0"/>
              <a:t>input is a triple of </a:t>
            </a:r>
            <a:r>
              <a:rPr lang="en-IN" sz="2400" dirty="0" smtClean="0"/>
              <a:t>positive integers </a:t>
            </a:r>
            <a:r>
              <a:rPr lang="en-IN" sz="2400" dirty="0"/>
              <a:t>(say a</a:t>
            </a:r>
            <a:r>
              <a:rPr lang="en-IN" sz="2400" dirty="0" smtClean="0"/>
              <a:t>, b </a:t>
            </a:r>
            <a:r>
              <a:rPr lang="en-IN" sz="2400" dirty="0"/>
              <a:t>and c) and the input values are greater than zero and less </a:t>
            </a:r>
            <a:r>
              <a:rPr lang="en-IN" sz="2400" dirty="0" smtClean="0"/>
              <a:t>than or </a:t>
            </a:r>
            <a:r>
              <a:rPr lang="en-IN" sz="2400" dirty="0"/>
              <a:t>equal to 100. </a:t>
            </a:r>
            <a:endParaRPr lang="en-IN" sz="2400" dirty="0" smtClean="0"/>
          </a:p>
          <a:p>
            <a:r>
              <a:rPr lang="en-IN" sz="2400" dirty="0" smtClean="0"/>
              <a:t>The triangle </a:t>
            </a:r>
            <a:r>
              <a:rPr lang="en-IN" sz="2400" dirty="0"/>
              <a:t>is </a:t>
            </a:r>
            <a:r>
              <a:rPr lang="en-IN" sz="2400" dirty="0" smtClean="0"/>
              <a:t>classified </a:t>
            </a:r>
            <a:r>
              <a:rPr lang="en-IN" sz="2400" dirty="0"/>
              <a:t>according to the following rules</a:t>
            </a:r>
            <a:r>
              <a:rPr lang="en-IN" sz="2400" dirty="0" smtClean="0"/>
              <a:t>:</a:t>
            </a:r>
          </a:p>
          <a:p>
            <a:pPr lvl="1"/>
            <a:r>
              <a:rPr lang="en-IN" sz="2000" dirty="0"/>
              <a:t>Right angled triangle: </a:t>
            </a:r>
            <a:r>
              <a:rPr lang="en-IN" sz="2000" dirty="0" smtClean="0"/>
              <a:t>c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=a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+b</a:t>
            </a:r>
            <a:r>
              <a:rPr lang="en-IN" sz="2000" baseline="30000" dirty="0" smtClean="0"/>
              <a:t>2 </a:t>
            </a:r>
            <a:r>
              <a:rPr lang="en-IN" sz="2000" dirty="0" smtClean="0"/>
              <a:t>or a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=b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+c</a:t>
            </a:r>
            <a:r>
              <a:rPr lang="en-IN" sz="2000" baseline="30000" dirty="0" smtClean="0"/>
              <a:t>2 </a:t>
            </a:r>
            <a:r>
              <a:rPr lang="en-IN" sz="2000" dirty="0" smtClean="0"/>
              <a:t>or b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=c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+ a</a:t>
            </a:r>
            <a:r>
              <a:rPr lang="en-IN" sz="2000" baseline="30000" dirty="0" smtClean="0"/>
              <a:t>2</a:t>
            </a:r>
            <a:endParaRPr lang="en-IN" sz="2000" baseline="30000" dirty="0"/>
          </a:p>
          <a:p>
            <a:pPr lvl="1"/>
            <a:r>
              <a:rPr lang="en-IN" sz="2000" dirty="0"/>
              <a:t>Obtuse angled triangle: </a:t>
            </a:r>
            <a:r>
              <a:rPr lang="en-IN" sz="2000" dirty="0" smtClean="0"/>
              <a:t>c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&gt;a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+b</a:t>
            </a:r>
            <a:r>
              <a:rPr lang="en-IN" sz="2000" baseline="30000" dirty="0" smtClean="0"/>
              <a:t>2 </a:t>
            </a:r>
            <a:r>
              <a:rPr lang="en-IN" sz="2000" dirty="0" smtClean="0"/>
              <a:t>or a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&gt;b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+c</a:t>
            </a:r>
            <a:r>
              <a:rPr lang="en-IN" sz="2000" baseline="30000" dirty="0" smtClean="0"/>
              <a:t>2 </a:t>
            </a:r>
            <a:r>
              <a:rPr lang="en-IN" sz="2000" dirty="0" smtClean="0"/>
              <a:t>or b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&gt;c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+ a</a:t>
            </a:r>
            <a:r>
              <a:rPr lang="en-IN" sz="2000" baseline="30000" dirty="0" smtClean="0"/>
              <a:t>2</a:t>
            </a:r>
          </a:p>
          <a:p>
            <a:pPr lvl="1"/>
            <a:r>
              <a:rPr lang="en-IN" sz="2000" dirty="0" smtClean="0"/>
              <a:t>Acute angled triangle: c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&lt;a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+b</a:t>
            </a:r>
            <a:r>
              <a:rPr lang="en-IN" sz="2000" baseline="30000" dirty="0" smtClean="0"/>
              <a:t>2 </a:t>
            </a:r>
            <a:r>
              <a:rPr lang="en-IN" sz="2000" dirty="0" smtClean="0"/>
              <a:t>or a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&lt;b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+c</a:t>
            </a:r>
            <a:r>
              <a:rPr lang="en-IN" sz="2000" baseline="30000" dirty="0" smtClean="0"/>
              <a:t>2 </a:t>
            </a:r>
            <a:r>
              <a:rPr lang="en-IN" sz="2000" dirty="0" smtClean="0"/>
              <a:t>or b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&lt;c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+a</a:t>
            </a:r>
            <a:r>
              <a:rPr lang="en-IN" sz="2000" baseline="30000" dirty="0" smtClean="0"/>
              <a:t>2</a:t>
            </a:r>
            <a:endParaRPr lang="en-IN" sz="2000" baseline="30000" dirty="0"/>
          </a:p>
          <a:p>
            <a:pPr lvl="1"/>
            <a:r>
              <a:rPr lang="en-IN" sz="2000" dirty="0"/>
              <a:t>The program output may have one of the following words</a:t>
            </a:r>
            <a:r>
              <a:rPr lang="en-IN" sz="2000" dirty="0" smtClean="0"/>
              <a:t>: [</a:t>
            </a:r>
            <a:r>
              <a:rPr lang="en-IN" sz="2000" dirty="0"/>
              <a:t>Acute angled triangle, Obtuse angled triangle, Right angled triangle, </a:t>
            </a:r>
            <a:r>
              <a:rPr lang="en-IN" sz="2000" dirty="0" smtClean="0"/>
              <a:t>Invalid triangle</a:t>
            </a:r>
            <a:r>
              <a:rPr lang="en-IN" sz="2000" dirty="0"/>
              <a:t>, Input values are out of range]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61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4378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79" y="486222"/>
            <a:ext cx="7961559" cy="6275185"/>
          </a:xfrm>
        </p:spPr>
        <p:txBody>
          <a:bodyPr>
            <a:noAutofit/>
          </a:bodyPr>
          <a:lstStyle/>
          <a:p>
            <a:r>
              <a:rPr lang="en-IN" sz="2000" dirty="0" smtClean="0"/>
              <a:t>Causes are:</a:t>
            </a:r>
          </a:p>
          <a:p>
            <a:pPr lvl="1"/>
            <a:r>
              <a:rPr lang="en-IN" sz="1800" dirty="0" smtClean="0"/>
              <a:t>c1: side “a” is less than the sum of sides “b” and “c”.</a:t>
            </a:r>
          </a:p>
          <a:p>
            <a:pPr lvl="1"/>
            <a:r>
              <a:rPr lang="en-IN" sz="1800" dirty="0" smtClean="0"/>
              <a:t>c2</a:t>
            </a:r>
            <a:r>
              <a:rPr lang="en-IN" sz="1800" dirty="0"/>
              <a:t>: side </a:t>
            </a:r>
            <a:r>
              <a:rPr lang="en-IN" sz="1800" dirty="0" smtClean="0"/>
              <a:t>“b” </a:t>
            </a:r>
            <a:r>
              <a:rPr lang="en-IN" sz="1800" dirty="0"/>
              <a:t>is less than the sum of sides </a:t>
            </a:r>
            <a:r>
              <a:rPr lang="en-IN" sz="1800" dirty="0" smtClean="0"/>
              <a:t>“a” </a:t>
            </a:r>
            <a:r>
              <a:rPr lang="en-IN" sz="1800" dirty="0"/>
              <a:t>and “c</a:t>
            </a:r>
            <a:r>
              <a:rPr lang="en-IN" sz="1800" dirty="0" smtClean="0"/>
              <a:t>”.</a:t>
            </a:r>
            <a:endParaRPr lang="en-IN" sz="1800" dirty="0"/>
          </a:p>
          <a:p>
            <a:pPr lvl="1"/>
            <a:r>
              <a:rPr lang="en-IN" sz="1800" dirty="0" smtClean="0"/>
              <a:t>c3</a:t>
            </a:r>
            <a:r>
              <a:rPr lang="en-IN" sz="1800" dirty="0"/>
              <a:t>: side </a:t>
            </a:r>
            <a:r>
              <a:rPr lang="en-IN" sz="1800" dirty="0" smtClean="0"/>
              <a:t>“c” </a:t>
            </a:r>
            <a:r>
              <a:rPr lang="en-IN" sz="1800" dirty="0"/>
              <a:t>is less than the sum of sides </a:t>
            </a:r>
            <a:r>
              <a:rPr lang="en-IN" sz="1800" dirty="0" smtClean="0"/>
              <a:t>“a” </a:t>
            </a:r>
            <a:r>
              <a:rPr lang="en-IN" sz="1800" dirty="0"/>
              <a:t>and </a:t>
            </a:r>
            <a:r>
              <a:rPr lang="en-IN" sz="1800" dirty="0" smtClean="0"/>
              <a:t>“b”.</a:t>
            </a:r>
            <a:endParaRPr lang="en-IN" sz="1800" dirty="0"/>
          </a:p>
          <a:p>
            <a:pPr lvl="1"/>
            <a:r>
              <a:rPr lang="en-IN" sz="1800" dirty="0" smtClean="0"/>
              <a:t>c4: square of side “a” is equal to the sum of squares of sides “b” and “c”.</a:t>
            </a:r>
            <a:endParaRPr lang="en-IN" sz="1800" dirty="0"/>
          </a:p>
          <a:p>
            <a:pPr lvl="1"/>
            <a:r>
              <a:rPr lang="en-IN" sz="1800" dirty="0" smtClean="0"/>
              <a:t>c5</a:t>
            </a:r>
            <a:r>
              <a:rPr lang="en-IN" sz="1800" dirty="0"/>
              <a:t>: square of side “a” is </a:t>
            </a:r>
            <a:r>
              <a:rPr lang="en-IN" sz="1800" dirty="0" smtClean="0"/>
              <a:t>greater than </a:t>
            </a:r>
            <a:r>
              <a:rPr lang="en-IN" sz="1800" dirty="0"/>
              <a:t>the sum of squares of sides “b” and “c”.</a:t>
            </a:r>
          </a:p>
          <a:p>
            <a:pPr lvl="1"/>
            <a:r>
              <a:rPr lang="en-IN" sz="1800" dirty="0" smtClean="0"/>
              <a:t>c6</a:t>
            </a:r>
            <a:r>
              <a:rPr lang="en-IN" sz="1800" dirty="0"/>
              <a:t>: square of side “a” is </a:t>
            </a:r>
            <a:r>
              <a:rPr lang="en-IN" sz="1800" dirty="0" smtClean="0"/>
              <a:t>less than the </a:t>
            </a:r>
            <a:r>
              <a:rPr lang="en-IN" sz="1800" dirty="0"/>
              <a:t>the sum of squares of sides “b” and “c”.</a:t>
            </a:r>
          </a:p>
          <a:p>
            <a:r>
              <a:rPr lang="en-IN" sz="2000" dirty="0" smtClean="0"/>
              <a:t>Effects are:</a:t>
            </a:r>
          </a:p>
          <a:p>
            <a:pPr lvl="1"/>
            <a:r>
              <a:rPr lang="en-IN" sz="1800" dirty="0" smtClean="0"/>
              <a:t>e1: Invalid triangle</a:t>
            </a:r>
          </a:p>
          <a:p>
            <a:pPr lvl="1"/>
            <a:r>
              <a:rPr lang="en-IN" sz="1800" dirty="0" smtClean="0"/>
              <a:t>e2: Right angle triangle</a:t>
            </a:r>
          </a:p>
          <a:p>
            <a:pPr lvl="1"/>
            <a:r>
              <a:rPr lang="en-IN" sz="1800" dirty="0" smtClean="0"/>
              <a:t>e3: Obtuse angled triangle</a:t>
            </a:r>
          </a:p>
          <a:p>
            <a:pPr lvl="1"/>
            <a:r>
              <a:rPr lang="en-IN" sz="1800" dirty="0" smtClean="0"/>
              <a:t>e4: Acute angled triangle</a:t>
            </a:r>
          </a:p>
          <a:p>
            <a:pPr lvl="1"/>
            <a:r>
              <a:rPr lang="en-IN" sz="1800" dirty="0" smtClean="0"/>
              <a:t>e5: Impossible stage</a:t>
            </a:r>
          </a:p>
          <a:p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43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Cause-Effect Graph</a:t>
            </a:r>
            <a:endParaRPr lang="en-IN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49</a:t>
            </a:fld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2266679" y="940158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66677" y="1687861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66676" y="2506033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81525" y="1687861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96845" y="1703057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66676" y="3386151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66676" y="4251670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66675" y="5117189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68823" y="3383573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68823" y="4253716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8822" y="5119235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68822" y="5984754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96844" y="3396723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96844" y="4264687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96844" y="5138465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96844" y="5997904"/>
            <a:ext cx="553791" cy="540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7504" y="1055128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4634" y="1799931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4633" y="2563180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7504" y="3440862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7508" y="4328514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7508" y="5171441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80551" y="1773651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0552" y="3456058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47676" y="4318132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80551" y="5197535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47676" y="6062120"/>
            <a:ext cx="55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0693" y="4335281"/>
            <a:ext cx="32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>
            <a:stCxn id="4" idx="6"/>
            <a:endCxn id="8" idx="2"/>
          </p:cNvCxnSpPr>
          <p:nvPr/>
        </p:nvCxnSpPr>
        <p:spPr>
          <a:xfrm>
            <a:off x="2820470" y="1210614"/>
            <a:ext cx="1261055" cy="747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6"/>
            <a:endCxn id="8" idx="2"/>
          </p:cNvCxnSpPr>
          <p:nvPr/>
        </p:nvCxnSpPr>
        <p:spPr>
          <a:xfrm>
            <a:off x="2820468" y="1958317"/>
            <a:ext cx="1261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6"/>
            <a:endCxn id="8" idx="2"/>
          </p:cNvCxnSpPr>
          <p:nvPr/>
        </p:nvCxnSpPr>
        <p:spPr>
          <a:xfrm flipV="1">
            <a:off x="2820467" y="1958317"/>
            <a:ext cx="1261058" cy="81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6"/>
            <a:endCxn id="9" idx="2"/>
          </p:cNvCxnSpPr>
          <p:nvPr/>
        </p:nvCxnSpPr>
        <p:spPr>
          <a:xfrm>
            <a:off x="4635316" y="1958317"/>
            <a:ext cx="2761529" cy="15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6"/>
            <a:endCxn id="13" idx="2"/>
          </p:cNvCxnSpPr>
          <p:nvPr/>
        </p:nvCxnSpPr>
        <p:spPr>
          <a:xfrm flipV="1">
            <a:off x="2820467" y="3654029"/>
            <a:ext cx="2648356" cy="2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6"/>
            <a:endCxn id="17" idx="2"/>
          </p:cNvCxnSpPr>
          <p:nvPr/>
        </p:nvCxnSpPr>
        <p:spPr>
          <a:xfrm>
            <a:off x="6022614" y="3654029"/>
            <a:ext cx="1374230" cy="13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3"/>
            <a:endCxn id="25" idx="3"/>
          </p:cNvCxnSpPr>
          <p:nvPr/>
        </p:nvCxnSpPr>
        <p:spPr>
          <a:xfrm>
            <a:off x="2871299" y="45131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6"/>
            <a:endCxn id="14" idx="2"/>
          </p:cNvCxnSpPr>
          <p:nvPr/>
        </p:nvCxnSpPr>
        <p:spPr>
          <a:xfrm>
            <a:off x="2820467" y="4522126"/>
            <a:ext cx="2648356" cy="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6"/>
            <a:endCxn id="18" idx="2"/>
          </p:cNvCxnSpPr>
          <p:nvPr/>
        </p:nvCxnSpPr>
        <p:spPr>
          <a:xfrm>
            <a:off x="6022614" y="4524172"/>
            <a:ext cx="1374230" cy="10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6"/>
            <a:endCxn id="15" idx="2"/>
          </p:cNvCxnSpPr>
          <p:nvPr/>
        </p:nvCxnSpPr>
        <p:spPr>
          <a:xfrm>
            <a:off x="2820466" y="5387645"/>
            <a:ext cx="2648356" cy="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6"/>
            <a:endCxn id="19" idx="2"/>
          </p:cNvCxnSpPr>
          <p:nvPr/>
        </p:nvCxnSpPr>
        <p:spPr>
          <a:xfrm>
            <a:off x="6022613" y="5389691"/>
            <a:ext cx="1374231" cy="19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6"/>
            <a:endCxn id="20" idx="2"/>
          </p:cNvCxnSpPr>
          <p:nvPr/>
        </p:nvCxnSpPr>
        <p:spPr>
          <a:xfrm>
            <a:off x="6022613" y="6255210"/>
            <a:ext cx="1374231" cy="13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6"/>
            <a:endCxn id="16" idx="1"/>
          </p:cNvCxnSpPr>
          <p:nvPr/>
        </p:nvCxnSpPr>
        <p:spPr>
          <a:xfrm>
            <a:off x="2820466" y="5387645"/>
            <a:ext cx="2729457" cy="676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8" idx="6"/>
            <a:endCxn id="13" idx="2"/>
          </p:cNvCxnSpPr>
          <p:nvPr/>
        </p:nvCxnSpPr>
        <p:spPr>
          <a:xfrm>
            <a:off x="4635316" y="1958317"/>
            <a:ext cx="833507" cy="1695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" idx="5"/>
            <a:endCxn id="14" idx="2"/>
          </p:cNvCxnSpPr>
          <p:nvPr/>
        </p:nvCxnSpPr>
        <p:spPr>
          <a:xfrm>
            <a:off x="4554215" y="2149558"/>
            <a:ext cx="914608" cy="2374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4"/>
            <a:endCxn id="15" idx="2"/>
          </p:cNvCxnSpPr>
          <p:nvPr/>
        </p:nvCxnSpPr>
        <p:spPr>
          <a:xfrm>
            <a:off x="4358421" y="2228773"/>
            <a:ext cx="1110401" cy="316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" idx="3"/>
            <a:endCxn id="16" idx="1"/>
          </p:cNvCxnSpPr>
          <p:nvPr/>
        </p:nvCxnSpPr>
        <p:spPr>
          <a:xfrm>
            <a:off x="4162626" y="2149558"/>
            <a:ext cx="1387297" cy="391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6" idx="1"/>
            <a:endCxn id="10" idx="6"/>
          </p:cNvCxnSpPr>
          <p:nvPr/>
        </p:nvCxnSpPr>
        <p:spPr>
          <a:xfrm flipH="1" flipV="1">
            <a:off x="2820467" y="3656607"/>
            <a:ext cx="2729456" cy="240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6" idx="1"/>
            <a:endCxn id="11" idx="6"/>
          </p:cNvCxnSpPr>
          <p:nvPr/>
        </p:nvCxnSpPr>
        <p:spPr>
          <a:xfrm flipH="1" flipV="1">
            <a:off x="2820467" y="4522126"/>
            <a:ext cx="2729456" cy="154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2" idx="3"/>
            <a:endCxn id="10" idx="2"/>
          </p:cNvCxnSpPr>
          <p:nvPr/>
        </p:nvCxnSpPr>
        <p:spPr>
          <a:xfrm flipV="1">
            <a:off x="1236372" y="3656607"/>
            <a:ext cx="1030304" cy="8633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2" idx="3"/>
            <a:endCxn id="11" idx="2"/>
          </p:cNvCxnSpPr>
          <p:nvPr/>
        </p:nvCxnSpPr>
        <p:spPr>
          <a:xfrm>
            <a:off x="1236372" y="4519947"/>
            <a:ext cx="1030304" cy="2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32" idx="3"/>
            <a:endCxn id="12" idx="2"/>
          </p:cNvCxnSpPr>
          <p:nvPr/>
        </p:nvCxnSpPr>
        <p:spPr>
          <a:xfrm>
            <a:off x="1236372" y="4519947"/>
            <a:ext cx="1030303" cy="867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3039414" y="1314618"/>
            <a:ext cx="360609" cy="293937"/>
          </a:xfrm>
          <a:custGeom>
            <a:avLst/>
            <a:gdLst>
              <a:gd name="connsiteX0" fmla="*/ 0 w 360609"/>
              <a:gd name="connsiteY0" fmla="*/ 24785 h 293937"/>
              <a:gd name="connsiteX1" fmla="*/ 206062 w 360609"/>
              <a:gd name="connsiteY1" fmla="*/ 24785 h 293937"/>
              <a:gd name="connsiteX2" fmla="*/ 206062 w 360609"/>
              <a:gd name="connsiteY2" fmla="*/ 282362 h 293937"/>
              <a:gd name="connsiteX3" fmla="*/ 360609 w 360609"/>
              <a:gd name="connsiteY3" fmla="*/ 243726 h 29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09" h="293937">
                <a:moveTo>
                  <a:pt x="0" y="24785"/>
                </a:moveTo>
                <a:cubicBezTo>
                  <a:pt x="85859" y="3320"/>
                  <a:pt x="171718" y="-18144"/>
                  <a:pt x="206062" y="24785"/>
                </a:cubicBezTo>
                <a:cubicBezTo>
                  <a:pt x="240406" y="67714"/>
                  <a:pt x="180304" y="245872"/>
                  <a:pt x="206062" y="282362"/>
                </a:cubicBezTo>
                <a:cubicBezTo>
                  <a:pt x="231820" y="318852"/>
                  <a:pt x="334851" y="258751"/>
                  <a:pt x="360609" y="2437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3065172" y="1826793"/>
            <a:ext cx="296214" cy="226937"/>
          </a:xfrm>
          <a:custGeom>
            <a:avLst/>
            <a:gdLst>
              <a:gd name="connsiteX0" fmla="*/ 0 w 296214"/>
              <a:gd name="connsiteY0" fmla="*/ 130796 h 226937"/>
              <a:gd name="connsiteX1" fmla="*/ 115910 w 296214"/>
              <a:gd name="connsiteY1" fmla="*/ 2007 h 226937"/>
              <a:gd name="connsiteX2" fmla="*/ 218941 w 296214"/>
              <a:gd name="connsiteY2" fmla="*/ 220948 h 226937"/>
              <a:gd name="connsiteX3" fmla="*/ 296214 w 296214"/>
              <a:gd name="connsiteY3" fmla="*/ 143675 h 22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14" h="226937">
                <a:moveTo>
                  <a:pt x="0" y="130796"/>
                </a:moveTo>
                <a:cubicBezTo>
                  <a:pt x="39710" y="58889"/>
                  <a:pt x="79420" y="-13018"/>
                  <a:pt x="115910" y="2007"/>
                </a:cubicBezTo>
                <a:cubicBezTo>
                  <a:pt x="152400" y="17032"/>
                  <a:pt x="188890" y="197337"/>
                  <a:pt x="218941" y="220948"/>
                </a:cubicBezTo>
                <a:cubicBezTo>
                  <a:pt x="248992" y="244559"/>
                  <a:pt x="272603" y="194117"/>
                  <a:pt x="296214" y="1436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3123640" y="2421185"/>
            <a:ext cx="284119" cy="167469"/>
          </a:xfrm>
          <a:custGeom>
            <a:avLst/>
            <a:gdLst>
              <a:gd name="connsiteX0" fmla="*/ 5926 w 284119"/>
              <a:gd name="connsiteY0" fmla="*/ 154590 h 167469"/>
              <a:gd name="connsiteX1" fmla="*/ 31684 w 284119"/>
              <a:gd name="connsiteY1" fmla="*/ 43 h 167469"/>
              <a:gd name="connsiteX2" fmla="*/ 250625 w 284119"/>
              <a:gd name="connsiteY2" fmla="*/ 167469 h 167469"/>
              <a:gd name="connsiteX3" fmla="*/ 263504 w 284119"/>
              <a:gd name="connsiteY3" fmla="*/ 43 h 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19" h="167469">
                <a:moveTo>
                  <a:pt x="5926" y="154590"/>
                </a:moveTo>
                <a:cubicBezTo>
                  <a:pt x="-1587" y="76243"/>
                  <a:pt x="-9099" y="-2103"/>
                  <a:pt x="31684" y="43"/>
                </a:cubicBezTo>
                <a:cubicBezTo>
                  <a:pt x="72467" y="2189"/>
                  <a:pt x="211988" y="167469"/>
                  <a:pt x="250625" y="167469"/>
                </a:cubicBezTo>
                <a:cubicBezTo>
                  <a:pt x="289262" y="167469"/>
                  <a:pt x="295701" y="27947"/>
                  <a:pt x="263504" y="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3232597" y="3999727"/>
            <a:ext cx="296214" cy="279451"/>
          </a:xfrm>
          <a:custGeom>
            <a:avLst/>
            <a:gdLst>
              <a:gd name="connsiteX0" fmla="*/ 0 w 296214"/>
              <a:gd name="connsiteY0" fmla="*/ 31360 h 279451"/>
              <a:gd name="connsiteX1" fmla="*/ 231820 w 296214"/>
              <a:gd name="connsiteY1" fmla="*/ 18481 h 279451"/>
              <a:gd name="connsiteX2" fmla="*/ 141668 w 296214"/>
              <a:gd name="connsiteY2" fmla="*/ 250301 h 279451"/>
              <a:gd name="connsiteX3" fmla="*/ 296214 w 296214"/>
              <a:gd name="connsiteY3" fmla="*/ 276059 h 27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14" h="279451">
                <a:moveTo>
                  <a:pt x="0" y="31360"/>
                </a:moveTo>
                <a:cubicBezTo>
                  <a:pt x="104104" y="6675"/>
                  <a:pt x="208209" y="-18009"/>
                  <a:pt x="231820" y="18481"/>
                </a:cubicBezTo>
                <a:cubicBezTo>
                  <a:pt x="255431" y="54971"/>
                  <a:pt x="130936" y="207371"/>
                  <a:pt x="141668" y="250301"/>
                </a:cubicBezTo>
                <a:cubicBezTo>
                  <a:pt x="152400" y="293231"/>
                  <a:pt x="296214" y="276059"/>
                  <a:pt x="296214" y="2760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3400023" y="4817671"/>
            <a:ext cx="386366" cy="303287"/>
          </a:xfrm>
          <a:custGeom>
            <a:avLst/>
            <a:gdLst>
              <a:gd name="connsiteX0" fmla="*/ 0 w 386366"/>
              <a:gd name="connsiteY0" fmla="*/ 24785 h 303287"/>
              <a:gd name="connsiteX1" fmla="*/ 231819 w 386366"/>
              <a:gd name="connsiteY1" fmla="*/ 24785 h 303287"/>
              <a:gd name="connsiteX2" fmla="*/ 218940 w 386366"/>
              <a:gd name="connsiteY2" fmla="*/ 282363 h 303287"/>
              <a:gd name="connsiteX3" fmla="*/ 386366 w 386366"/>
              <a:gd name="connsiteY3" fmla="*/ 269484 h 30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66" h="303287">
                <a:moveTo>
                  <a:pt x="0" y="24785"/>
                </a:moveTo>
                <a:cubicBezTo>
                  <a:pt x="97664" y="3320"/>
                  <a:pt x="195329" y="-18145"/>
                  <a:pt x="231819" y="24785"/>
                </a:cubicBezTo>
                <a:cubicBezTo>
                  <a:pt x="268309" y="67715"/>
                  <a:pt x="193182" y="241580"/>
                  <a:pt x="218940" y="282363"/>
                </a:cubicBezTo>
                <a:cubicBezTo>
                  <a:pt x="244698" y="323146"/>
                  <a:pt x="315532" y="296315"/>
                  <a:pt x="386366" y="2694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3618963" y="5537173"/>
            <a:ext cx="399245" cy="200319"/>
          </a:xfrm>
          <a:custGeom>
            <a:avLst/>
            <a:gdLst>
              <a:gd name="connsiteX0" fmla="*/ 0 w 399245"/>
              <a:gd name="connsiteY0" fmla="*/ 26500 h 200319"/>
              <a:gd name="connsiteX1" fmla="*/ 257578 w 399245"/>
              <a:gd name="connsiteY1" fmla="*/ 13621 h 200319"/>
              <a:gd name="connsiteX2" fmla="*/ 180305 w 399245"/>
              <a:gd name="connsiteY2" fmla="*/ 193926 h 200319"/>
              <a:gd name="connsiteX3" fmla="*/ 399245 w 399245"/>
              <a:gd name="connsiteY3" fmla="*/ 142410 h 20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245" h="200319">
                <a:moveTo>
                  <a:pt x="0" y="26500"/>
                </a:moveTo>
                <a:cubicBezTo>
                  <a:pt x="113763" y="6108"/>
                  <a:pt x="227527" y="-14283"/>
                  <a:pt x="257578" y="13621"/>
                </a:cubicBezTo>
                <a:cubicBezTo>
                  <a:pt x="287629" y="41525"/>
                  <a:pt x="156694" y="172461"/>
                  <a:pt x="180305" y="193926"/>
                </a:cubicBezTo>
                <a:cubicBezTo>
                  <a:pt x="203916" y="215391"/>
                  <a:pt x="301580" y="178900"/>
                  <a:pt x="399245" y="1424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4816699" y="2279561"/>
            <a:ext cx="193202" cy="399245"/>
          </a:xfrm>
          <a:custGeom>
            <a:avLst/>
            <a:gdLst>
              <a:gd name="connsiteX0" fmla="*/ 0 w 193202"/>
              <a:gd name="connsiteY0" fmla="*/ 0 h 399245"/>
              <a:gd name="connsiteX1" fmla="*/ 193183 w 193202"/>
              <a:gd name="connsiteY1" fmla="*/ 51515 h 399245"/>
              <a:gd name="connsiteX2" fmla="*/ 12878 w 193202"/>
              <a:gd name="connsiteY2" fmla="*/ 231819 h 399245"/>
              <a:gd name="connsiteX3" fmla="*/ 180304 w 193202"/>
              <a:gd name="connsiteY3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02" h="399245">
                <a:moveTo>
                  <a:pt x="0" y="0"/>
                </a:moveTo>
                <a:cubicBezTo>
                  <a:pt x="95518" y="6439"/>
                  <a:pt x="191037" y="12879"/>
                  <a:pt x="193183" y="51515"/>
                </a:cubicBezTo>
                <a:cubicBezTo>
                  <a:pt x="195329" y="90152"/>
                  <a:pt x="15025" y="173864"/>
                  <a:pt x="12878" y="231819"/>
                </a:cubicBezTo>
                <a:cubicBezTo>
                  <a:pt x="10731" y="289774"/>
                  <a:pt x="95517" y="344509"/>
                  <a:pt x="180304" y="3992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4824304" y="2859110"/>
            <a:ext cx="172826" cy="373487"/>
          </a:xfrm>
          <a:custGeom>
            <a:avLst/>
            <a:gdLst>
              <a:gd name="connsiteX0" fmla="*/ 18152 w 172826"/>
              <a:gd name="connsiteY0" fmla="*/ 0 h 373487"/>
              <a:gd name="connsiteX1" fmla="*/ 172699 w 172826"/>
              <a:gd name="connsiteY1" fmla="*/ 90152 h 373487"/>
              <a:gd name="connsiteX2" fmla="*/ 43910 w 172826"/>
              <a:gd name="connsiteY2" fmla="*/ 167425 h 373487"/>
              <a:gd name="connsiteX3" fmla="*/ 5273 w 172826"/>
              <a:gd name="connsiteY3" fmla="*/ 321972 h 373487"/>
              <a:gd name="connsiteX4" fmla="*/ 146941 w 172826"/>
              <a:gd name="connsiteY4" fmla="*/ 373487 h 37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26" h="373487">
                <a:moveTo>
                  <a:pt x="18152" y="0"/>
                </a:moveTo>
                <a:cubicBezTo>
                  <a:pt x="93279" y="31124"/>
                  <a:pt x="168406" y="62248"/>
                  <a:pt x="172699" y="90152"/>
                </a:cubicBezTo>
                <a:cubicBezTo>
                  <a:pt x="176992" y="118056"/>
                  <a:pt x="71814" y="128788"/>
                  <a:pt x="43910" y="167425"/>
                </a:cubicBezTo>
                <a:cubicBezTo>
                  <a:pt x="16006" y="206062"/>
                  <a:pt x="-11899" y="287628"/>
                  <a:pt x="5273" y="321972"/>
                </a:cubicBezTo>
                <a:cubicBezTo>
                  <a:pt x="22445" y="356316"/>
                  <a:pt x="84693" y="364901"/>
                  <a:pt x="146941" y="3734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4415589" y="2498501"/>
            <a:ext cx="233811" cy="334851"/>
          </a:xfrm>
          <a:custGeom>
            <a:avLst/>
            <a:gdLst>
              <a:gd name="connsiteX0" fmla="*/ 27622 w 233811"/>
              <a:gd name="connsiteY0" fmla="*/ 0 h 334851"/>
              <a:gd name="connsiteX1" fmla="*/ 233684 w 233811"/>
              <a:gd name="connsiteY1" fmla="*/ 103031 h 334851"/>
              <a:gd name="connsiteX2" fmla="*/ 1865 w 233811"/>
              <a:gd name="connsiteY2" fmla="*/ 244699 h 334851"/>
              <a:gd name="connsiteX3" fmla="*/ 143532 w 233811"/>
              <a:gd name="connsiteY3" fmla="*/ 334851 h 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11" h="334851">
                <a:moveTo>
                  <a:pt x="27622" y="0"/>
                </a:moveTo>
                <a:cubicBezTo>
                  <a:pt x="132799" y="31124"/>
                  <a:pt x="237977" y="62248"/>
                  <a:pt x="233684" y="103031"/>
                </a:cubicBezTo>
                <a:cubicBezTo>
                  <a:pt x="229391" y="143814"/>
                  <a:pt x="16890" y="206062"/>
                  <a:pt x="1865" y="244699"/>
                </a:cubicBezTo>
                <a:cubicBezTo>
                  <a:pt x="-13160" y="283336"/>
                  <a:pt x="65186" y="309093"/>
                  <a:pt x="143532" y="33485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4365315" y="2884868"/>
            <a:ext cx="207022" cy="296214"/>
          </a:xfrm>
          <a:custGeom>
            <a:avLst/>
            <a:gdLst>
              <a:gd name="connsiteX0" fmla="*/ 39260 w 207022"/>
              <a:gd name="connsiteY0" fmla="*/ 0 h 296214"/>
              <a:gd name="connsiteX1" fmla="*/ 206685 w 207022"/>
              <a:gd name="connsiteY1" fmla="*/ 64394 h 296214"/>
              <a:gd name="connsiteX2" fmla="*/ 623 w 207022"/>
              <a:gd name="connsiteY2" fmla="*/ 231819 h 296214"/>
              <a:gd name="connsiteX3" fmla="*/ 155170 w 207022"/>
              <a:gd name="connsiteY3" fmla="*/ 296214 h 29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22" h="296214">
                <a:moveTo>
                  <a:pt x="39260" y="0"/>
                </a:moveTo>
                <a:cubicBezTo>
                  <a:pt x="126192" y="12879"/>
                  <a:pt x="213125" y="25758"/>
                  <a:pt x="206685" y="64394"/>
                </a:cubicBezTo>
                <a:cubicBezTo>
                  <a:pt x="200246" y="103031"/>
                  <a:pt x="9209" y="193182"/>
                  <a:pt x="623" y="231819"/>
                </a:cubicBezTo>
                <a:cubicBezTo>
                  <a:pt x="-7963" y="270456"/>
                  <a:pt x="73603" y="283335"/>
                  <a:pt x="155170" y="2962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5215944" y="3335628"/>
            <a:ext cx="103031" cy="321972"/>
          </a:xfrm>
          <a:custGeom>
            <a:avLst/>
            <a:gdLst>
              <a:gd name="connsiteX0" fmla="*/ 0 w 103031"/>
              <a:gd name="connsiteY0" fmla="*/ 321972 h 321972"/>
              <a:gd name="connsiteX1" fmla="*/ 103031 w 103031"/>
              <a:gd name="connsiteY1" fmla="*/ 0 h 32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31" h="321972">
                <a:moveTo>
                  <a:pt x="0" y="321972"/>
                </a:moveTo>
                <a:lnTo>
                  <a:pt x="103031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0" name="Freeform 119"/>
          <p:cNvSpPr/>
          <p:nvPr/>
        </p:nvSpPr>
        <p:spPr>
          <a:xfrm>
            <a:off x="3759972" y="1828800"/>
            <a:ext cx="116569" cy="257577"/>
          </a:xfrm>
          <a:custGeom>
            <a:avLst/>
            <a:gdLst>
              <a:gd name="connsiteX0" fmla="*/ 116569 w 116569"/>
              <a:gd name="connsiteY0" fmla="*/ 257577 h 257577"/>
              <a:gd name="connsiteX1" fmla="*/ 659 w 116569"/>
              <a:gd name="connsiteY1" fmla="*/ 90152 h 257577"/>
              <a:gd name="connsiteX2" fmla="*/ 77932 w 116569"/>
              <a:gd name="connsiteY2" fmla="*/ 0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69" h="257577">
                <a:moveTo>
                  <a:pt x="116569" y="257577"/>
                </a:moveTo>
                <a:cubicBezTo>
                  <a:pt x="61833" y="195329"/>
                  <a:pt x="7098" y="133081"/>
                  <a:pt x="659" y="90152"/>
                </a:cubicBezTo>
                <a:cubicBezTo>
                  <a:pt x="-5781" y="47222"/>
                  <a:pt x="36075" y="23611"/>
                  <a:pt x="779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5331854" y="4314423"/>
            <a:ext cx="51515" cy="218940"/>
          </a:xfrm>
          <a:custGeom>
            <a:avLst/>
            <a:gdLst>
              <a:gd name="connsiteX0" fmla="*/ 0 w 51515"/>
              <a:gd name="connsiteY0" fmla="*/ 218940 h 218940"/>
              <a:gd name="connsiteX1" fmla="*/ 51515 w 51515"/>
              <a:gd name="connsiteY1" fmla="*/ 0 h 21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515" h="218940">
                <a:moveTo>
                  <a:pt x="0" y="218940"/>
                </a:moveTo>
                <a:lnTo>
                  <a:pt x="5151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>
            <a:off x="5215944" y="5138670"/>
            <a:ext cx="180304" cy="244699"/>
          </a:xfrm>
          <a:custGeom>
            <a:avLst/>
            <a:gdLst>
              <a:gd name="connsiteX0" fmla="*/ 0 w 180304"/>
              <a:gd name="connsiteY0" fmla="*/ 244699 h 244699"/>
              <a:gd name="connsiteX1" fmla="*/ 180304 w 180304"/>
              <a:gd name="connsiteY1" fmla="*/ 0 h 244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304" h="244699">
                <a:moveTo>
                  <a:pt x="0" y="244699"/>
                </a:moveTo>
                <a:lnTo>
                  <a:pt x="18030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5189512" y="5820838"/>
            <a:ext cx="284009" cy="167838"/>
          </a:xfrm>
          <a:custGeom>
            <a:avLst/>
            <a:gdLst>
              <a:gd name="connsiteX0" fmla="*/ 65068 w 284009"/>
              <a:gd name="connsiteY0" fmla="*/ 167838 h 167838"/>
              <a:gd name="connsiteX1" fmla="*/ 13553 w 284009"/>
              <a:gd name="connsiteY1" fmla="*/ 26170 h 167838"/>
              <a:gd name="connsiteX2" fmla="*/ 284009 w 284009"/>
              <a:gd name="connsiteY2" fmla="*/ 413 h 1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009" h="167838">
                <a:moveTo>
                  <a:pt x="65068" y="167838"/>
                </a:moveTo>
                <a:cubicBezTo>
                  <a:pt x="21065" y="110956"/>
                  <a:pt x="-22937" y="54074"/>
                  <a:pt x="13553" y="26170"/>
                </a:cubicBezTo>
                <a:cubicBezTo>
                  <a:pt x="50043" y="-1734"/>
                  <a:pt x="167026" y="-661"/>
                  <a:pt x="284009" y="41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96756" y="1887539"/>
            <a:ext cx="32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v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89076" y="3186899"/>
            <a:ext cx="32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^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53433" y="4101509"/>
            <a:ext cx="32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^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952979" y="5014037"/>
            <a:ext cx="32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^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45482" y="5492563"/>
            <a:ext cx="32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^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9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Cause-Effect Graphing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An effect need not be an “output” visible to the user of the program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Instead, it could also be an internal </a:t>
            </a:r>
            <a:r>
              <a:rPr lang="en-IN" sz="2400" i="1" dirty="0"/>
              <a:t>test point</a:t>
            </a:r>
            <a:r>
              <a:rPr lang="en-IN" sz="2400" dirty="0"/>
              <a:t> in the program that can be probed during testing to check if some intermediate result is as expected.</a:t>
            </a:r>
          </a:p>
          <a:p>
            <a:pPr lvl="1" algn="just"/>
            <a:r>
              <a:rPr lang="en-IN" sz="2000" dirty="0"/>
              <a:t>For example, the intermediate test point could be at the entrance into a method to indicate that indeed the method has been invoked.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70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34" y="0"/>
            <a:ext cx="7886700" cy="5409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Decision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99410565"/>
              </p:ext>
            </p:extLst>
          </p:nvPr>
        </p:nvGraphicFramePr>
        <p:xfrm>
          <a:off x="991672" y="540913"/>
          <a:ext cx="7369405" cy="619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8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6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86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86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86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86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86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86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86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524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623147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c1: a&lt;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b+c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c2: b&lt;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a+c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c3: c&lt;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c4: a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=b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+c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c5: a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&gt;b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+c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c6: a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&lt;b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+c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e1: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Invalid triangle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e2: Right angle triangle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2314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e3: Obtuse angled triangle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2314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e4: Acute angled triangle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80589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e5: Impossible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7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1379"/>
            <a:ext cx="7886700" cy="36655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 smtClean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81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0" y="283336"/>
            <a:ext cx="7886700" cy="42500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91" y="1120463"/>
            <a:ext cx="7952705" cy="5009880"/>
          </a:xfrm>
        </p:spPr>
        <p:txBody>
          <a:bodyPr>
            <a:noAutofit/>
          </a:bodyPr>
          <a:lstStyle/>
          <a:p>
            <a:r>
              <a:rPr lang="en-IN" sz="2800" dirty="0" smtClean="0"/>
              <a:t>Consider the requirement “Dispense food only when the DF switch is ON”</a:t>
            </a:r>
          </a:p>
          <a:p>
            <a:pPr lvl="1"/>
            <a:r>
              <a:rPr lang="en-IN" sz="2400" dirty="0" smtClean="0"/>
              <a:t>Cause is “DF switch is ON”.</a:t>
            </a:r>
          </a:p>
          <a:p>
            <a:pPr lvl="1"/>
            <a:r>
              <a:rPr lang="en-IN" sz="2400" dirty="0" smtClean="0"/>
              <a:t>Effect is “Dispense food”.</a:t>
            </a:r>
          </a:p>
          <a:p>
            <a:pPr lvl="1"/>
            <a:endParaRPr lang="en-IN" sz="2400" dirty="0" smtClean="0"/>
          </a:p>
          <a:p>
            <a:r>
              <a:rPr lang="en-IN" sz="2800" dirty="0" smtClean="0"/>
              <a:t>This requirement implies a relationship between the “DF switch is ON” and the effect “Dispense food”.</a:t>
            </a:r>
          </a:p>
          <a:p>
            <a:endParaRPr lang="en-IN" sz="2800" dirty="0" smtClean="0"/>
          </a:p>
          <a:p>
            <a:r>
              <a:rPr lang="en-IN" sz="2800" dirty="0" smtClean="0"/>
              <a:t>Other requirements might require additional causes for the occurrence of the “Dispense food” effect.</a:t>
            </a: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C3CB-31B7-4B76-BB0C-1E903127DFF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06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76102" y="105289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dirty="0" smtClean="0"/>
              <a:t>Cause and Effect Graphs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dirty="0" smtClean="0"/>
              <a:t>Testing would be a lot easier:</a:t>
            </a:r>
          </a:p>
          <a:p>
            <a:pPr lvl="1">
              <a:spcBef>
                <a:spcPts val="713"/>
              </a:spcBef>
            </a:pPr>
            <a:r>
              <a:rPr lang="en-GB" dirty="0" smtClean="0"/>
              <a:t>if we could automatically generate test cases from requirements.</a:t>
            </a:r>
          </a:p>
          <a:p>
            <a:pPr>
              <a:spcBef>
                <a:spcPts val="988"/>
              </a:spcBef>
            </a:pPr>
            <a:r>
              <a:rPr lang="en-GB" dirty="0" smtClean="0"/>
              <a:t>Work done at IBM:</a:t>
            </a:r>
          </a:p>
          <a:p>
            <a:pPr>
              <a:spcBef>
                <a:spcPts val="988"/>
              </a:spcBef>
            </a:pPr>
            <a:endParaRPr lang="en-GB" dirty="0" smtClean="0"/>
          </a:p>
          <a:p>
            <a:pPr lvl="1">
              <a:spcBef>
                <a:spcPts val="713"/>
              </a:spcBef>
            </a:pPr>
            <a:r>
              <a:rPr lang="en-GB" dirty="0" smtClean="0">
                <a:solidFill>
                  <a:srgbClr val="0000CC"/>
                </a:solidFill>
              </a:rPr>
              <a:t>Can requirements specifications be systematically used to design functional test cases?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5205FA-6E8B-4861-9D29-80E038543137}" type="slidenum">
              <a:rPr lang="en-US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998828" y="0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dirty="0" smtClean="0"/>
              <a:t>Cause and Effect Graphs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>
            <a:normAutofit/>
          </a:bodyPr>
          <a:lstStyle/>
          <a:p>
            <a:pPr>
              <a:spcBef>
                <a:spcPts val="788"/>
              </a:spcBef>
            </a:pPr>
            <a:r>
              <a:rPr lang="en-GB" sz="3600" smtClean="0"/>
              <a:t>Examine the requirements:</a:t>
            </a:r>
          </a:p>
          <a:p>
            <a:pPr lvl="1">
              <a:spcBef>
                <a:spcPts val="713"/>
              </a:spcBef>
            </a:pPr>
            <a:r>
              <a:rPr lang="en-GB" sz="3200" smtClean="0"/>
              <a:t>restate them as logical relation between inputs and outputs.</a:t>
            </a:r>
          </a:p>
          <a:p>
            <a:pPr lvl="1">
              <a:spcBef>
                <a:spcPts val="713"/>
              </a:spcBef>
            </a:pPr>
            <a:r>
              <a:rPr lang="en-GB" sz="3200" smtClean="0"/>
              <a:t>The result is a Boolean graph representing  the relationships </a:t>
            </a:r>
          </a:p>
          <a:p>
            <a:pPr lvl="2">
              <a:spcBef>
                <a:spcPts val="613"/>
              </a:spcBef>
            </a:pPr>
            <a:r>
              <a:rPr lang="en-GB" sz="2800" smtClean="0"/>
              <a:t>called a </a:t>
            </a:r>
            <a:r>
              <a:rPr lang="en-GB" sz="2800" smtClean="0">
                <a:solidFill>
                  <a:srgbClr val="0000CC"/>
                </a:solidFill>
              </a:rPr>
              <a:t>cause-effect graph.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DF6DCC-8E29-4964-BD02-402E3DA9B3D3}" type="slidenum">
              <a:rPr lang="en-US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>
          <a:xfrm>
            <a:off x="1076108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dirty="0" smtClean="0"/>
              <a:t>Cause and Effect Graphs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idx="1"/>
          </p:nvPr>
        </p:nvSpPr>
        <p:spPr/>
        <p:txBody>
          <a:bodyPr lIns="18000" tIns="46800" rIns="18000" bIns="46800"/>
          <a:lstStyle/>
          <a:p>
            <a:pPr>
              <a:spcBef>
                <a:spcPts val="875"/>
              </a:spcBef>
            </a:pPr>
            <a:r>
              <a:rPr lang="en-GB" sz="4000" smtClean="0"/>
              <a:t>Convert the graph to a decision table:</a:t>
            </a:r>
          </a:p>
          <a:p>
            <a:pPr lvl="1">
              <a:spcBef>
                <a:spcPts val="788"/>
              </a:spcBef>
            </a:pPr>
            <a:r>
              <a:rPr lang="en-GB" sz="3600" smtClean="0"/>
              <a:t>each column of the decision table corresponds to a test case for functional testing.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B8601A-6A56-4A58-AAE2-F6097DBEFC75}" type="slidenum">
              <a:rPr lang="en-US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0E5F08-DC5E-4B97-BF5C-177B6BD13570}"/>
</file>

<file path=customXml/itemProps2.xml><?xml version="1.0" encoding="utf-8"?>
<ds:datastoreItem xmlns:ds="http://schemas.openxmlformats.org/officeDocument/2006/customXml" ds:itemID="{A960A7CE-2D1A-447E-920D-76A0F659F730}"/>
</file>

<file path=customXml/itemProps3.xml><?xml version="1.0" encoding="utf-8"?>
<ds:datastoreItem xmlns:ds="http://schemas.openxmlformats.org/officeDocument/2006/customXml" ds:itemID="{9F80C51A-56B1-48CA-B4DE-CB68B9685B8B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1195</TotalTime>
  <Words>2834</Words>
  <Application>Microsoft Office PowerPoint</Application>
  <PresentationFormat>On-screen Show (4:3)</PresentationFormat>
  <Paragraphs>724</Paragraphs>
  <Slides>51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Solstice</vt:lpstr>
      <vt:lpstr>Cause-Effect Graphing</vt:lpstr>
      <vt:lpstr>Cause-Effect Graphing</vt:lpstr>
      <vt:lpstr>Cause-Effect Graphing (Contd..)</vt:lpstr>
      <vt:lpstr>Cause-Effect Graphing (Contd..)</vt:lpstr>
      <vt:lpstr>Cause-Effect Graphing (Contd..)</vt:lpstr>
      <vt:lpstr>Example</vt:lpstr>
      <vt:lpstr>Cause and Effect Graphs</vt:lpstr>
      <vt:lpstr>Cause and Effect Graphs</vt:lpstr>
      <vt:lpstr>Cause and Effect Graphs</vt:lpstr>
      <vt:lpstr>Steps to create cause-effect graph</vt:lpstr>
      <vt:lpstr>Steps to create cause-effect graph</vt:lpstr>
      <vt:lpstr>Drawing Cause-Effect Graphs</vt:lpstr>
      <vt:lpstr>Drawing Cause-Effect Graphs</vt:lpstr>
      <vt:lpstr>Drawing Cause-Effect Graphs</vt:lpstr>
      <vt:lpstr>Cause effect graph- Example</vt:lpstr>
      <vt:lpstr>Cause effect graph- Example</vt:lpstr>
      <vt:lpstr>Cause effect graph- Example</vt:lpstr>
      <vt:lpstr>Cause effect graph- Example</vt:lpstr>
      <vt:lpstr>Cause effect graph- Example</vt:lpstr>
      <vt:lpstr>Cause effect graph- Example</vt:lpstr>
      <vt:lpstr>Cause effect graph- Example</vt:lpstr>
      <vt:lpstr>Cause effect graph- Decision table</vt:lpstr>
      <vt:lpstr>Cause effect graph- Example</vt:lpstr>
      <vt:lpstr>Cause effect graph- Example</vt:lpstr>
      <vt:lpstr>Cause effect graph- Example</vt:lpstr>
      <vt:lpstr>Cause effect graph- Example</vt:lpstr>
      <vt:lpstr>Cause effect graph</vt:lpstr>
      <vt:lpstr>Procedure used for the generation of tests</vt:lpstr>
      <vt:lpstr>Basic elements of a cause-effect graph</vt:lpstr>
      <vt:lpstr>Semantics of basic elements</vt:lpstr>
      <vt:lpstr>Constraints amongst causes (E,I,O,R)</vt:lpstr>
      <vt:lpstr>Constraints amongst causes (E,I,O,R)</vt:lpstr>
      <vt:lpstr>Possible values of causes constrained by  E, I, R,O</vt:lpstr>
      <vt:lpstr>Possible values of causes constrained by E, I, R,O</vt:lpstr>
      <vt:lpstr>Constraint amongst effects</vt:lpstr>
      <vt:lpstr>Steps for generating test cases using Cause-Effect Graph</vt:lpstr>
      <vt:lpstr>Creating Cause-Effect Graph</vt:lpstr>
      <vt:lpstr>Creating Cause-Effect Graph</vt:lpstr>
      <vt:lpstr>Another example</vt:lpstr>
      <vt:lpstr>Answer</vt:lpstr>
      <vt:lpstr>Answer</vt:lpstr>
      <vt:lpstr>Decision Table from cause-effect graph</vt:lpstr>
      <vt:lpstr>Test generation from a decision table</vt:lpstr>
      <vt:lpstr>Example</vt:lpstr>
      <vt:lpstr>Answer</vt:lpstr>
      <vt:lpstr>Decision Table and Test Cases</vt:lpstr>
      <vt:lpstr>Example 2: Triangle Classification Problem</vt:lpstr>
      <vt:lpstr>Answer</vt:lpstr>
      <vt:lpstr>Cause-Effect Graph</vt:lpstr>
      <vt:lpstr>Decision Table</vt:lpstr>
      <vt:lpstr>Slide 51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Cause-Effect Graphing</dc:title>
  <dc:creator>Madhusmita</dc:creator>
  <cp:lastModifiedBy>Dr. D.P. Mohapatra</cp:lastModifiedBy>
  <cp:revision>220</cp:revision>
  <dcterms:created xsi:type="dcterms:W3CDTF">2015-04-28T04:56:34Z</dcterms:created>
  <dcterms:modified xsi:type="dcterms:W3CDTF">2021-01-01T03:36:17Z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