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6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2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7" d="100"/>
          <a:sy n="137" d="100"/>
        </p:scale>
        <p:origin x="-1422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‹#›</a:t>
            </a:fld>
            <a:r>
              <a:rPr spc="50" dirty="0"/>
              <a:t>/35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‹#›</a:t>
            </a:fld>
            <a:r>
              <a:rPr spc="50" dirty="0"/>
              <a:t>/35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‹#›</a:t>
            </a:fld>
            <a:r>
              <a:rPr spc="50" dirty="0"/>
              <a:t>/35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‹#›</a:t>
            </a:fld>
            <a:r>
              <a:rPr spc="50" dirty="0"/>
              <a:t>/35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‹#›</a:t>
            </a:fld>
            <a:r>
              <a:rPr spc="50" dirty="0"/>
              <a:t>/35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85264" y="2898327"/>
            <a:ext cx="280579" cy="282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680" y="324510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7063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D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865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D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695" y="32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186" y="324495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47" y="323479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26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D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6877" y="32474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76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D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177" y="32347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D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6877" y="32601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D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177" y="32728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D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6877" y="32855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D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9640" y="32347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474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2340" y="32601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793439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D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69640" y="32728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D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82340" y="32855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D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45090" y="32347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474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790" y="32601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45090" y="32728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57790" y="32855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33" y="326527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3969" y="323877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352" y="32347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12" y="325257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754" y="32347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15" y="325257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DC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398" y="971750"/>
            <a:ext cx="3767302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059" y="1124849"/>
            <a:ext cx="3911981" cy="155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6030" y="3344944"/>
            <a:ext cx="105918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8460" y="3344944"/>
            <a:ext cx="24701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‹#›</a:t>
            </a:fld>
            <a:r>
              <a:rPr spc="50" dirty="0"/>
              <a:t>/35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3.xml"/><Relationship Id="rId7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6.png"/><Relationship Id="rId4" Type="http://schemas.openxmlformats.org/officeDocument/2006/relationships/slide" Target="slide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6.png"/><Relationship Id="rId4" Type="http://schemas.openxmlformats.org/officeDocument/2006/relationships/slide" Target="slide5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32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3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11.png"/><Relationship Id="rId5" Type="http://schemas.openxmlformats.org/officeDocument/2006/relationships/slide" Target="slide17.xml"/><Relationship Id="rId10" Type="http://schemas.openxmlformats.org/officeDocument/2006/relationships/image" Target="../media/image30.png"/><Relationship Id="rId4" Type="http://schemas.openxmlformats.org/officeDocument/2006/relationships/slide" Target="slide52.xml"/><Relationship Id="rId9" Type="http://schemas.openxmlformats.org/officeDocument/2006/relationships/image" Target="../media/image26.png"/><Relationship Id="rId1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35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3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3.png"/><Relationship Id="rId5" Type="http://schemas.openxmlformats.org/officeDocument/2006/relationships/slide" Target="slide17.xml"/><Relationship Id="rId10" Type="http://schemas.openxmlformats.org/officeDocument/2006/relationships/image" Target="../media/image30.png"/><Relationship Id="rId4" Type="http://schemas.openxmlformats.org/officeDocument/2006/relationships/slide" Target="slide52.xml"/><Relationship Id="rId9" Type="http://schemas.openxmlformats.org/officeDocument/2006/relationships/image" Target="../media/image33.png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38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3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37.png"/><Relationship Id="rId5" Type="http://schemas.openxmlformats.org/officeDocument/2006/relationships/slide" Target="slide17.xml"/><Relationship Id="rId10" Type="http://schemas.openxmlformats.org/officeDocument/2006/relationships/image" Target="../media/image30.png"/><Relationship Id="rId4" Type="http://schemas.openxmlformats.org/officeDocument/2006/relationships/slide" Target="slide52.xml"/><Relationship Id="rId9" Type="http://schemas.openxmlformats.org/officeDocument/2006/relationships/image" Target="../media/image36.png"/><Relationship Id="rId1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41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4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11.png"/><Relationship Id="rId5" Type="http://schemas.openxmlformats.org/officeDocument/2006/relationships/slide" Target="slide17.xml"/><Relationship Id="rId10" Type="http://schemas.openxmlformats.org/officeDocument/2006/relationships/image" Target="../media/image30.png"/><Relationship Id="rId4" Type="http://schemas.openxmlformats.org/officeDocument/2006/relationships/slide" Target="slide52.xml"/><Relationship Id="rId9" Type="http://schemas.openxmlformats.org/officeDocument/2006/relationships/image" Target="../media/image39.png"/><Relationship Id="rId1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46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4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44.png"/><Relationship Id="rId5" Type="http://schemas.openxmlformats.org/officeDocument/2006/relationships/slide" Target="slide17.xml"/><Relationship Id="rId15" Type="http://schemas.openxmlformats.org/officeDocument/2006/relationships/slide" Target="slide1.xml"/><Relationship Id="rId10" Type="http://schemas.openxmlformats.org/officeDocument/2006/relationships/image" Target="../media/image43.png"/><Relationship Id="rId4" Type="http://schemas.openxmlformats.org/officeDocument/2006/relationships/slide" Target="slide52.xml"/><Relationship Id="rId9" Type="http://schemas.openxmlformats.org/officeDocument/2006/relationships/image" Target="../media/image42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49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4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13.png"/><Relationship Id="rId5" Type="http://schemas.openxmlformats.org/officeDocument/2006/relationships/slide" Target="slide17.xml"/><Relationship Id="rId10" Type="http://schemas.openxmlformats.org/officeDocument/2006/relationships/image" Target="../media/image30.png"/><Relationship Id="rId4" Type="http://schemas.openxmlformats.org/officeDocument/2006/relationships/slide" Target="slide52.xml"/><Relationship Id="rId9" Type="http://schemas.openxmlformats.org/officeDocument/2006/relationships/image" Target="../media/image47.png"/><Relationship Id="rId1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51.jpeg"/><Relationship Id="rId4" Type="http://schemas.openxmlformats.org/officeDocument/2006/relationships/slide" Target="slide52.xm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3.xml"/><Relationship Id="rId7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15.png"/><Relationship Id="rId5" Type="http://schemas.openxmlformats.org/officeDocument/2006/relationships/slide" Target="slide17.xml"/><Relationship Id="rId10" Type="http://schemas.openxmlformats.org/officeDocument/2006/relationships/image" Target="../media/image53.pn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16.pn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15.pn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55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4.png"/><Relationship Id="rId2" Type="http://schemas.openxmlformats.org/officeDocument/2006/relationships/slide" Target="slide3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54.png"/><Relationship Id="rId5" Type="http://schemas.openxmlformats.org/officeDocument/2006/relationships/slide" Target="slide17.xml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slide" Target="slide52.xml"/><Relationship Id="rId9" Type="http://schemas.openxmlformats.org/officeDocument/2006/relationships/image" Target="../media/image52.png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58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57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54.png"/><Relationship Id="rId5" Type="http://schemas.openxmlformats.org/officeDocument/2006/relationships/slide" Target="slide17.xml"/><Relationship Id="rId15" Type="http://schemas.openxmlformats.org/officeDocument/2006/relationships/image" Target="../media/image59.png"/><Relationship Id="rId10" Type="http://schemas.openxmlformats.org/officeDocument/2006/relationships/image" Target="../media/image13.png"/><Relationship Id="rId4" Type="http://schemas.openxmlformats.org/officeDocument/2006/relationships/slide" Target="slide52.xml"/><Relationship Id="rId9" Type="http://schemas.openxmlformats.org/officeDocument/2006/relationships/image" Target="../media/image56.png"/><Relationship Id="rId1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1.jpeg"/><Relationship Id="rId4" Type="http://schemas.openxmlformats.org/officeDocument/2006/relationships/slide" Target="slide52.xml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2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3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4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5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6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7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8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69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1.jpeg"/><Relationship Id="rId4" Type="http://schemas.openxmlformats.org/officeDocument/2006/relationships/slide" Target="slide52.xml"/><Relationship Id="rId9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2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3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4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5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6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" Target="slide5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7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8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79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80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81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82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83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84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85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13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86.jpeg"/><Relationship Id="rId4" Type="http://schemas.openxmlformats.org/officeDocument/2006/relationships/slide" Target="slide52.xml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5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87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54.png"/><Relationship Id="rId5" Type="http://schemas.openxmlformats.org/officeDocument/2006/relationships/slide" Target="slide17.xml"/><Relationship Id="rId1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slide" Target="slide52.xml"/><Relationship Id="rId9" Type="http://schemas.openxmlformats.org/officeDocument/2006/relationships/image" Target="../media/image52.png"/><Relationship Id="rId1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image" Target="../media/image91.png"/><Relationship Id="rId3" Type="http://schemas.openxmlformats.org/officeDocument/2006/relationships/slide" Target="slide13.xml"/><Relationship Id="rId7" Type="http://schemas.openxmlformats.org/officeDocument/2006/relationships/slide" Target="slide23.xml"/><Relationship Id="rId12" Type="http://schemas.openxmlformats.org/officeDocument/2006/relationships/image" Target="../media/image4.png"/><Relationship Id="rId2" Type="http://schemas.openxmlformats.org/officeDocument/2006/relationships/slide" Target="slide3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image" Target="../media/image90.png"/><Relationship Id="rId5" Type="http://schemas.openxmlformats.org/officeDocument/2006/relationships/slide" Target="slide17.xml"/><Relationship Id="rId15" Type="http://schemas.openxmlformats.org/officeDocument/2006/relationships/image" Target="../media/image92.png"/><Relationship Id="rId10" Type="http://schemas.openxmlformats.org/officeDocument/2006/relationships/image" Target="../media/image89.png"/><Relationship Id="rId4" Type="http://schemas.openxmlformats.org/officeDocument/2006/relationships/slide" Target="slide52.xml"/><Relationship Id="rId9" Type="http://schemas.openxmlformats.org/officeDocument/2006/relationships/image" Target="../media/image88.png"/><Relationship Id="rId1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15.png"/><Relationship Id="rId3" Type="http://schemas.openxmlformats.org/officeDocument/2006/relationships/slide" Target="slide13.xml"/><Relationship Id="rId7" Type="http://schemas.openxmlformats.org/officeDocument/2006/relationships/image" Target="../media/image93.png"/><Relationship Id="rId12" Type="http://schemas.openxmlformats.org/officeDocument/2006/relationships/image" Target="../media/image9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5.xml"/><Relationship Id="rId11" Type="http://schemas.openxmlformats.org/officeDocument/2006/relationships/image" Target="../media/image11.png"/><Relationship Id="rId5" Type="http://schemas.openxmlformats.org/officeDocument/2006/relationships/slide" Target="slide54.xml"/><Relationship Id="rId15" Type="http://schemas.openxmlformats.org/officeDocument/2006/relationships/slide" Target="slide1.xml"/><Relationship Id="rId10" Type="http://schemas.openxmlformats.org/officeDocument/2006/relationships/image" Target="../media/image95.png"/><Relationship Id="rId4" Type="http://schemas.openxmlformats.org/officeDocument/2006/relationships/slide" Target="slide52.xml"/><Relationship Id="rId9" Type="http://schemas.openxmlformats.org/officeDocument/2006/relationships/image" Target="../media/image4.png"/><Relationship Id="rId1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image" Target="../media/image9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5.xml"/><Relationship Id="rId5" Type="http://schemas.openxmlformats.org/officeDocument/2006/relationships/slide" Target="slide54.xml"/><Relationship Id="rId4" Type="http://schemas.openxmlformats.org/officeDocument/2006/relationships/slide" Target="slide5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3" Type="http://schemas.openxmlformats.org/officeDocument/2006/relationships/slide" Target="slide13.xml"/><Relationship Id="rId7" Type="http://schemas.openxmlformats.org/officeDocument/2006/relationships/image" Target="../media/image2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5.xml"/><Relationship Id="rId11" Type="http://schemas.openxmlformats.org/officeDocument/2006/relationships/slide" Target="slide1.xml"/><Relationship Id="rId5" Type="http://schemas.openxmlformats.org/officeDocument/2006/relationships/slide" Target="slide54.xml"/><Relationship Id="rId10" Type="http://schemas.openxmlformats.org/officeDocument/2006/relationships/slide" Target="slide61.xml"/><Relationship Id="rId4" Type="http://schemas.openxmlformats.org/officeDocument/2006/relationships/slide" Target="slide52.xml"/><Relationship Id="rId9" Type="http://schemas.openxmlformats.org/officeDocument/2006/relationships/slide" Target="slide6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3" Type="http://schemas.openxmlformats.org/officeDocument/2006/relationships/slide" Target="slide13.xml"/><Relationship Id="rId7" Type="http://schemas.openxmlformats.org/officeDocument/2006/relationships/image" Target="../media/image2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5.xml"/><Relationship Id="rId11" Type="http://schemas.openxmlformats.org/officeDocument/2006/relationships/slide" Target="slide1.xml"/><Relationship Id="rId5" Type="http://schemas.openxmlformats.org/officeDocument/2006/relationships/slide" Target="slide54.xml"/><Relationship Id="rId10" Type="http://schemas.openxmlformats.org/officeDocument/2006/relationships/slide" Target="slide61.xml"/><Relationship Id="rId4" Type="http://schemas.openxmlformats.org/officeDocument/2006/relationships/slide" Target="slide52.xml"/><Relationship Id="rId9" Type="http://schemas.openxmlformats.org/officeDocument/2006/relationships/slide" Target="slide6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slide" Target="slide13.xml"/><Relationship Id="rId7" Type="http://schemas.openxmlformats.org/officeDocument/2006/relationships/image" Target="../media/image10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slide" Target="slide1.xml"/><Relationship Id="rId4" Type="http://schemas.openxmlformats.org/officeDocument/2006/relationships/slide" Target="slide52.xml"/><Relationship Id="rId9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slide" Target="slide13.xml"/><Relationship Id="rId7" Type="http://schemas.openxmlformats.org/officeDocument/2006/relationships/image" Target="../media/image10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8.png"/><Relationship Id="rId10" Type="http://schemas.openxmlformats.org/officeDocument/2006/relationships/slide" Target="slide1.xml"/><Relationship Id="rId4" Type="http://schemas.openxmlformats.org/officeDocument/2006/relationships/slide" Target="slide52.xml"/><Relationship Id="rId9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slide" Target="slide13.xml"/><Relationship Id="rId7" Type="http://schemas.openxmlformats.org/officeDocument/2006/relationships/image" Target="../media/image10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98.png"/><Relationship Id="rId4" Type="http://schemas.openxmlformats.org/officeDocument/2006/relationships/slide" Target="slide52.xml"/><Relationship Id="rId9" Type="http://schemas.openxmlformats.org/officeDocument/2006/relationships/slide" Target="slide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slide" Target="slide13.xml"/><Relationship Id="rId7" Type="http://schemas.openxmlformats.org/officeDocument/2006/relationships/image" Target="../media/image10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8.png"/><Relationship Id="rId10" Type="http://schemas.openxmlformats.org/officeDocument/2006/relationships/slide" Target="slide1.xml"/><Relationship Id="rId4" Type="http://schemas.openxmlformats.org/officeDocument/2006/relationships/slide" Target="slide52.xml"/><Relationship Id="rId9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slide" Target="slide5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image" Target="../media/image10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8.png"/><Relationship Id="rId4" Type="http://schemas.openxmlformats.org/officeDocument/2006/relationships/slide" Target="slide5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image" Target="../media/image10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8.png"/><Relationship Id="rId4" Type="http://schemas.openxmlformats.org/officeDocument/2006/relationships/slide" Target="slide5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image" Target="../media/image110.png"/><Relationship Id="rId4" Type="http://schemas.openxmlformats.org/officeDocument/2006/relationships/slide" Target="slide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" Target="slide13.xml"/><Relationship Id="rId7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slide" Target="slide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13.xml"/><Relationship Id="rId7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slide" Target="slide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" Target="slide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5"/>
            <a:ext cx="4608004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91996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65511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94" y="1642414"/>
            <a:ext cx="3938802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70533"/>
            <a:ext cx="50751" cy="684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64388"/>
            <a:ext cx="3989704" cy="741680"/>
          </a:xfrm>
          <a:custGeom>
            <a:avLst/>
            <a:gdLst/>
            <a:ahLst/>
            <a:cxnLst/>
            <a:rect l="l" t="t" r="r" b="b"/>
            <a:pathLst>
              <a:path w="3989704" h="741680">
                <a:moveTo>
                  <a:pt x="3989652" y="0"/>
                </a:moveTo>
                <a:lnTo>
                  <a:pt x="0" y="0"/>
                </a:lnTo>
                <a:lnTo>
                  <a:pt x="0" y="690726"/>
                </a:lnTo>
                <a:lnTo>
                  <a:pt x="4008" y="710451"/>
                </a:lnTo>
                <a:lnTo>
                  <a:pt x="14922" y="726604"/>
                </a:lnTo>
                <a:lnTo>
                  <a:pt x="31075" y="737518"/>
                </a:lnTo>
                <a:lnTo>
                  <a:pt x="50800" y="741527"/>
                </a:lnTo>
                <a:lnTo>
                  <a:pt x="3938852" y="741527"/>
                </a:lnTo>
                <a:lnTo>
                  <a:pt x="3958576" y="737518"/>
                </a:lnTo>
                <a:lnTo>
                  <a:pt x="3974729" y="726604"/>
                </a:lnTo>
                <a:lnTo>
                  <a:pt x="3985644" y="710451"/>
                </a:lnTo>
                <a:lnTo>
                  <a:pt x="3989652" y="690726"/>
                </a:lnTo>
                <a:lnTo>
                  <a:pt x="3989652" y="0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008625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4">
                <a:moveTo>
                  <a:pt x="0" y="6655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959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832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705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1398" y="971750"/>
            <a:ext cx="3767302" cy="6447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525" marR="5080" algn="ctr">
              <a:lnSpc>
                <a:spcPct val="106700"/>
              </a:lnSpc>
              <a:spcBef>
                <a:spcPts val="20"/>
              </a:spcBef>
            </a:pPr>
            <a:r>
              <a:rPr spc="-55" dirty="0"/>
              <a:t>Concolic </a:t>
            </a:r>
            <a:r>
              <a:rPr spc="-30" dirty="0"/>
              <a:t>Testing: </a:t>
            </a:r>
            <a:r>
              <a:rPr spc="40" dirty="0"/>
              <a:t>A </a:t>
            </a:r>
            <a:r>
              <a:rPr spc="-35" dirty="0"/>
              <a:t>modern </a:t>
            </a:r>
            <a:r>
              <a:rPr spc="-45" dirty="0"/>
              <a:t>software </a:t>
            </a:r>
            <a:r>
              <a:rPr spc="-20" dirty="0"/>
              <a:t>testing  </a:t>
            </a:r>
            <a:r>
              <a:rPr spc="-35" dirty="0" smtClean="0"/>
              <a:t>technique</a:t>
            </a:r>
            <a:r>
              <a:rPr lang="en-US" spc="-35" dirty="0" smtClean="0"/>
              <a:t/>
            </a:r>
            <a:br>
              <a:rPr lang="en-US" spc="-35" dirty="0" smtClean="0"/>
            </a:b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739" y="1915997"/>
            <a:ext cx="1911985" cy="6630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25" dirty="0">
                <a:latin typeface="Arial"/>
                <a:cs typeface="Arial"/>
              </a:rPr>
              <a:t>Dr. </a:t>
            </a:r>
            <a:r>
              <a:rPr sz="1100" b="1" spc="-25" dirty="0">
                <a:latin typeface="Arial"/>
                <a:cs typeface="Arial"/>
              </a:rPr>
              <a:t>Durga </a:t>
            </a:r>
            <a:r>
              <a:rPr sz="1100" b="1" spc="-50" dirty="0">
                <a:latin typeface="Arial"/>
                <a:cs typeface="Arial"/>
              </a:rPr>
              <a:t>Prasad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15" dirty="0" err="1" smtClean="0">
                <a:latin typeface="Arial"/>
                <a:cs typeface="Arial"/>
              </a:rPr>
              <a:t>Mohapatra</a:t>
            </a:r>
            <a:endParaRPr lang="en-US" sz="1100" b="1" spc="-15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15" dirty="0" smtClean="0">
                <a:latin typeface="Arial"/>
                <a:cs typeface="Arial"/>
              </a:rPr>
              <a:t>Professor</a:t>
            </a:r>
            <a:endParaRPr sz="1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Department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35" dirty="0">
                <a:latin typeface="Arial"/>
                <a:cs typeface="Arial"/>
              </a:rPr>
              <a:t>CSE, </a:t>
            </a:r>
            <a:r>
              <a:rPr sz="800" spc="40" dirty="0">
                <a:latin typeface="Arial"/>
                <a:cs typeface="Arial"/>
              </a:rPr>
              <a:t>NIT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Rourkela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1</a:t>
            </a:fld>
            <a:r>
              <a:rPr spc="50" dirty="0"/>
              <a:t>/35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30" dirty="0">
                <a:latin typeface="Tahoma"/>
                <a:cs typeface="Tahoma"/>
              </a:rPr>
              <a:t>Relation </a:t>
            </a:r>
            <a:r>
              <a:rPr b="0" spc="-40" dirty="0">
                <a:latin typeface="Tahoma"/>
                <a:cs typeface="Tahoma"/>
              </a:rPr>
              <a:t>of</a:t>
            </a:r>
            <a:r>
              <a:rPr b="0" spc="85" dirty="0">
                <a:latin typeface="Tahoma"/>
                <a:cs typeface="Tahoma"/>
              </a:rPr>
              <a:t> </a:t>
            </a:r>
            <a:r>
              <a:rPr b="0" spc="-65" dirty="0">
                <a:latin typeface="Tahoma"/>
                <a:cs typeface="Tahoma"/>
              </a:rPr>
              <a:t>Coverages</a:t>
            </a:r>
          </a:p>
        </p:txBody>
      </p:sp>
      <p:sp>
        <p:nvSpPr>
          <p:cNvPr id="6" name="object 6"/>
          <p:cNvSpPr/>
          <p:nvPr/>
        </p:nvSpPr>
        <p:spPr>
          <a:xfrm>
            <a:off x="918033" y="1017197"/>
            <a:ext cx="2625530" cy="1695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3" y="2817627"/>
            <a:ext cx="1689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A91717"/>
                </a:solidFill>
                <a:latin typeface="Arial"/>
                <a:cs typeface="Arial"/>
              </a:rPr>
              <a:t>Figure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3: </a:t>
            </a:r>
            <a:r>
              <a:rPr sz="1000" spc="-35" dirty="0">
                <a:latin typeface="Arial"/>
                <a:cs typeface="Arial"/>
              </a:rPr>
              <a:t>Relation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Coverages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10</a:t>
            </a:fld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511175"/>
            <a:ext cx="3767302" cy="430887"/>
          </a:xfrm>
        </p:spPr>
        <p:txBody>
          <a:bodyPr/>
          <a:lstStyle/>
          <a:p>
            <a:pPr algn="ctr"/>
            <a:r>
              <a:rPr lang="en-IN" dirty="0" smtClean="0"/>
              <a:t>LCSAJ</a:t>
            </a:r>
            <a:r>
              <a:rPr lang="en-IN" sz="11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IN" sz="2800" b="0" dirty="0" err="1" smtClean="0">
                <a:solidFill>
                  <a:schemeClr val="tx1"/>
                </a:solidFill>
                <a:ea typeface="+mn-ea"/>
              </a:rPr>
              <a:t>LCSAJ</a:t>
            </a:r>
            <a:r>
              <a:rPr lang="en-IN" sz="2800" b="0" dirty="0" smtClean="0">
                <a:solidFill>
                  <a:schemeClr val="tx1"/>
                </a:solidFill>
                <a:ea typeface="+mn-ea"/>
              </a:rPr>
              <a:t> Coverage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044575"/>
            <a:ext cx="4038600" cy="18288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sz="1400" b="1" dirty="0" smtClean="0"/>
              <a:t> LCSAJ</a:t>
            </a:r>
            <a:r>
              <a:rPr lang="en-IN" sz="1400" dirty="0" smtClean="0"/>
              <a:t> stands for Linear Code Sequence and Jump.</a:t>
            </a:r>
          </a:p>
          <a:p>
            <a:pPr algn="just">
              <a:buFont typeface="Arial" pitchFamily="34" charset="0"/>
              <a:buChar char="•"/>
            </a:pPr>
            <a:r>
              <a:rPr lang="en-IN" sz="1400" dirty="0" smtClean="0"/>
              <a:t>  It is a white box </a:t>
            </a:r>
            <a:r>
              <a:rPr lang="en-IN" sz="1400" b="1" dirty="0" smtClean="0"/>
              <a:t>testing</a:t>
            </a:r>
            <a:r>
              <a:rPr lang="en-IN" sz="1400" dirty="0" smtClean="0"/>
              <a:t> technique to identify the </a:t>
            </a:r>
            <a:r>
              <a:rPr lang="en-IN" sz="1400" b="1" dirty="0" smtClean="0"/>
              <a:t>code</a:t>
            </a:r>
            <a:r>
              <a:rPr lang="en-IN" sz="1400" dirty="0" smtClean="0"/>
              <a:t> </a:t>
            </a:r>
            <a:r>
              <a:rPr lang="en-IN" sz="1400" b="1" dirty="0" smtClean="0"/>
              <a:t>coverage</a:t>
            </a:r>
            <a:r>
              <a:rPr lang="en-IN" sz="1400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IN" sz="1400" dirty="0" smtClean="0"/>
              <a:t>  It begins at the start of the program or branch and ends at the end of the program or the branch. </a:t>
            </a:r>
          </a:p>
          <a:p>
            <a:pPr algn="just">
              <a:buFont typeface="Arial" pitchFamily="34" charset="0"/>
              <a:buChar char="•"/>
            </a:pPr>
            <a:r>
              <a:rPr lang="en-IN" sz="1400" b="1" dirty="0" smtClean="0"/>
              <a:t>LCSAJ</a:t>
            </a:r>
            <a:r>
              <a:rPr lang="en-IN" sz="1400" dirty="0" smtClean="0"/>
              <a:t> is ordinarily equivalent to </a:t>
            </a:r>
            <a:r>
              <a:rPr lang="en-IN" sz="1400" b="1" dirty="0" smtClean="0"/>
              <a:t>statement</a:t>
            </a:r>
            <a:r>
              <a:rPr lang="en-IN" sz="1400" dirty="0" smtClean="0"/>
              <a:t> </a:t>
            </a:r>
            <a:r>
              <a:rPr lang="en-IN" sz="1400" b="1" dirty="0" smtClean="0"/>
              <a:t>coverage</a:t>
            </a:r>
            <a:r>
              <a:rPr lang="en-IN" sz="1400" dirty="0" smtClean="0"/>
              <a:t>.</a:t>
            </a:r>
            <a:endParaRPr lang="en-IN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50" dirty="0">
                <a:latin typeface="Tahoma"/>
                <a:cs typeface="Tahoma"/>
              </a:rPr>
              <a:t>Types </a:t>
            </a:r>
            <a:r>
              <a:rPr b="0" spc="-40" dirty="0">
                <a:latin typeface="Tahoma"/>
                <a:cs typeface="Tahoma"/>
              </a:rPr>
              <a:t>of </a:t>
            </a:r>
            <a:r>
              <a:rPr b="0" spc="-20" dirty="0">
                <a:latin typeface="Tahoma"/>
                <a:cs typeface="Tahoma"/>
              </a:rPr>
              <a:t>Structural</a:t>
            </a:r>
            <a:r>
              <a:rPr b="0" spc="175" dirty="0">
                <a:latin typeface="Tahoma"/>
                <a:cs typeface="Tahoma"/>
              </a:rPr>
              <a:t> </a:t>
            </a:r>
            <a:r>
              <a:rPr b="0" spc="-65" dirty="0">
                <a:latin typeface="Tahoma"/>
                <a:cs typeface="Tahoma"/>
              </a:rPr>
              <a:t>Coverage</a:t>
            </a:r>
          </a:p>
        </p:txBody>
      </p:sp>
      <p:sp>
        <p:nvSpPr>
          <p:cNvPr id="6" name="object 6"/>
          <p:cNvSpPr/>
          <p:nvPr/>
        </p:nvSpPr>
        <p:spPr>
          <a:xfrm>
            <a:off x="431088" y="1044684"/>
            <a:ext cx="3665815" cy="1938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0971" y="3089254"/>
            <a:ext cx="846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A91717"/>
                </a:solidFill>
                <a:latin typeface="Arial"/>
                <a:cs typeface="Arial"/>
              </a:rPr>
              <a:t>Figure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4:</a:t>
            </a:r>
            <a:r>
              <a:rPr sz="1000" spc="7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Types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12</a:t>
            </a:fld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268424"/>
            <a:ext cx="3989704" cy="202565"/>
          </a:xfrm>
          <a:custGeom>
            <a:avLst/>
            <a:gdLst/>
            <a:ahLst/>
            <a:cxnLst/>
            <a:rect l="l" t="t" r="r" b="b"/>
            <a:pathLst>
              <a:path w="3989704" h="2025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2"/>
                </a:lnTo>
                <a:lnTo>
                  <a:pt x="3989652" y="20195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457718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504465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491765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312659"/>
            <a:ext cx="50751" cy="11918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501995"/>
            <a:ext cx="3989704" cy="1053465"/>
          </a:xfrm>
          <a:custGeom>
            <a:avLst/>
            <a:gdLst/>
            <a:ahLst/>
            <a:cxnLst/>
            <a:rect l="l" t="t" r="r" b="b"/>
            <a:pathLst>
              <a:path w="3989704" h="1053464">
                <a:moveTo>
                  <a:pt x="3989652" y="0"/>
                </a:moveTo>
                <a:lnTo>
                  <a:pt x="0" y="0"/>
                </a:lnTo>
                <a:lnTo>
                  <a:pt x="0" y="1002469"/>
                </a:lnTo>
                <a:lnTo>
                  <a:pt x="4008" y="1022194"/>
                </a:lnTo>
                <a:lnTo>
                  <a:pt x="14922" y="1038347"/>
                </a:lnTo>
                <a:lnTo>
                  <a:pt x="31075" y="1049261"/>
                </a:lnTo>
                <a:lnTo>
                  <a:pt x="50800" y="1053270"/>
                </a:lnTo>
                <a:lnTo>
                  <a:pt x="3938852" y="1053270"/>
                </a:lnTo>
                <a:lnTo>
                  <a:pt x="3958576" y="1049261"/>
                </a:lnTo>
                <a:lnTo>
                  <a:pt x="3974729" y="1038347"/>
                </a:lnTo>
                <a:lnTo>
                  <a:pt x="3985644" y="1022194"/>
                </a:lnTo>
                <a:lnTo>
                  <a:pt x="3989652" y="1002469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350748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117276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338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3253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3126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212352"/>
            <a:ext cx="3914140" cy="13125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Predicate 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1100" dirty="0">
              <a:latin typeface="Arial"/>
              <a:cs typeface="Arial"/>
            </a:endParaRPr>
          </a:p>
          <a:p>
            <a:pPr marL="12700" marR="325120">
              <a:lnSpc>
                <a:spcPct val="102600"/>
              </a:lnSpc>
              <a:spcBef>
                <a:spcPts val="320"/>
              </a:spcBef>
            </a:pPr>
            <a:r>
              <a:rPr sz="1100" b="1" spc="5" dirty="0">
                <a:latin typeface="Arial"/>
                <a:cs typeface="Arial"/>
              </a:rPr>
              <a:t>A </a:t>
            </a:r>
            <a:r>
              <a:rPr sz="1100" b="1" spc="-40" dirty="0">
                <a:latin typeface="Arial"/>
                <a:cs typeface="Arial"/>
              </a:rPr>
              <a:t>predicate </a:t>
            </a:r>
            <a:r>
              <a:rPr sz="1100" b="1" spc="-90" dirty="0">
                <a:latin typeface="Arial"/>
                <a:cs typeface="Arial"/>
              </a:rPr>
              <a:t>is </a:t>
            </a:r>
            <a:r>
              <a:rPr sz="1100" b="1" spc="-50" dirty="0">
                <a:latin typeface="Arial"/>
                <a:cs typeface="Arial"/>
              </a:rPr>
              <a:t>an </a:t>
            </a:r>
            <a:r>
              <a:rPr sz="1100" b="1" spc="-80" dirty="0">
                <a:latin typeface="Arial"/>
                <a:cs typeface="Arial"/>
              </a:rPr>
              <a:t>expression </a:t>
            </a:r>
            <a:r>
              <a:rPr sz="1100" b="1" spc="10" dirty="0">
                <a:latin typeface="Arial"/>
                <a:cs typeface="Arial"/>
              </a:rPr>
              <a:t>that </a:t>
            </a:r>
            <a:r>
              <a:rPr sz="1100" b="1" spc="-50" dirty="0">
                <a:latin typeface="Arial"/>
                <a:cs typeface="Arial"/>
              </a:rPr>
              <a:t>evaluates </a:t>
            </a:r>
            <a:r>
              <a:rPr sz="1100" b="1" dirty="0">
                <a:latin typeface="Arial"/>
                <a:cs typeface="Arial"/>
              </a:rPr>
              <a:t>to </a:t>
            </a:r>
            <a:r>
              <a:rPr sz="1100" b="1" spc="-40" dirty="0">
                <a:latin typeface="Arial"/>
                <a:cs typeface="Arial"/>
              </a:rPr>
              <a:t>a </a:t>
            </a:r>
            <a:r>
              <a:rPr sz="1100" b="1" spc="-50" dirty="0">
                <a:latin typeface="Arial"/>
                <a:cs typeface="Arial"/>
              </a:rPr>
              <a:t>boolean  </a:t>
            </a:r>
            <a:r>
              <a:rPr sz="1100" b="1" spc="-40" dirty="0">
                <a:latin typeface="Arial"/>
                <a:cs typeface="Arial"/>
              </a:rPr>
              <a:t>value,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and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which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90" dirty="0">
                <a:latin typeface="Arial"/>
                <a:cs typeface="Arial"/>
              </a:rPr>
              <a:t>is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required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for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our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approach.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simple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example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is: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((</a:t>
            </a:r>
            <a:r>
              <a:rPr sz="1100" i="1" spc="15" dirty="0">
                <a:latin typeface="Trebuchet MS"/>
                <a:cs typeface="Trebuchet MS"/>
              </a:rPr>
              <a:t>a</a:t>
            </a:r>
            <a:r>
              <a:rPr sz="1100" i="1" spc="-1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15" dirty="0">
                <a:latin typeface="Trebuchet MS"/>
                <a:cs typeface="Trebuchet MS"/>
              </a:rPr>
              <a:t>b</a:t>
            </a:r>
            <a:r>
              <a:rPr sz="1100" spc="15" dirty="0">
                <a:latin typeface="Arial"/>
                <a:cs typeface="Arial"/>
              </a:rPr>
              <a:t>)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i="1" spc="175" dirty="0">
                <a:latin typeface="Palatino Linotype"/>
                <a:cs typeface="Palatino Linotype"/>
              </a:rPr>
              <a:t>∨</a:t>
            </a:r>
            <a:r>
              <a:rPr sz="1100" i="1" spc="-65" dirty="0">
                <a:latin typeface="Palatino Linotype"/>
                <a:cs typeface="Palatino Linotype"/>
              </a:rPr>
              <a:t> </a:t>
            </a:r>
            <a:r>
              <a:rPr sz="1100" i="1" spc="35" dirty="0">
                <a:latin typeface="Trebuchet MS"/>
                <a:cs typeface="Trebuchet MS"/>
              </a:rPr>
              <a:t>C</a:t>
            </a:r>
            <a:r>
              <a:rPr sz="1100" i="1" spc="-204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i="1" spc="175" dirty="0">
                <a:latin typeface="Palatino Linotype"/>
                <a:cs typeface="Palatino Linotype"/>
              </a:rPr>
              <a:t>∧</a:t>
            </a:r>
            <a:r>
              <a:rPr sz="1100" i="1" spc="-65" dirty="0">
                <a:latin typeface="Palatino Linotype"/>
                <a:cs typeface="Palatino Linotype"/>
              </a:rPr>
              <a:t> </a:t>
            </a:r>
            <a:r>
              <a:rPr sz="1100" i="1" spc="-5" dirty="0">
                <a:latin typeface="Trebuchet MS"/>
                <a:cs typeface="Trebuchet MS"/>
              </a:rPr>
              <a:t>p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i="1" spc="-5" dirty="0">
                <a:latin typeface="Trebuchet MS"/>
                <a:cs typeface="Trebuchet MS"/>
              </a:rPr>
              <a:t>x</a:t>
            </a:r>
            <a:r>
              <a:rPr sz="1100" i="1" spc="-229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Arial"/>
                <a:cs typeface="Arial"/>
              </a:rPr>
              <a:t>).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Predicates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may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contain  </a:t>
            </a:r>
            <a:r>
              <a:rPr sz="1100" spc="-55" dirty="0">
                <a:latin typeface="Arial"/>
                <a:cs typeface="Arial"/>
              </a:rPr>
              <a:t>boolean variables, </a:t>
            </a:r>
            <a:r>
              <a:rPr sz="1100" spc="-50" dirty="0">
                <a:latin typeface="Arial"/>
                <a:cs typeface="Arial"/>
              </a:rPr>
              <a:t>non-boolean </a:t>
            </a:r>
            <a:r>
              <a:rPr sz="1100" spc="-60" dirty="0">
                <a:latin typeface="Arial"/>
                <a:cs typeface="Arial"/>
              </a:rPr>
              <a:t>variables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65" dirty="0">
                <a:latin typeface="Arial"/>
                <a:cs typeface="Arial"/>
              </a:rPr>
              <a:t>compared </a:t>
            </a:r>
            <a:r>
              <a:rPr sz="1100" dirty="0">
                <a:latin typeface="Arial"/>
                <a:cs typeface="Arial"/>
              </a:rPr>
              <a:t>with  </a:t>
            </a:r>
            <a:r>
              <a:rPr sz="1100" spc="-30" dirty="0">
                <a:latin typeface="Arial"/>
                <a:cs typeface="Arial"/>
              </a:rPr>
              <a:t>relational </a:t>
            </a:r>
            <a:r>
              <a:rPr sz="1100" spc="-45" dirty="0">
                <a:latin typeface="Arial"/>
                <a:cs typeface="Arial"/>
              </a:rPr>
              <a:t>operators,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5" dirty="0">
                <a:latin typeface="Arial"/>
                <a:cs typeface="Arial"/>
              </a:rPr>
              <a:t>calls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20" dirty="0">
                <a:latin typeface="Arial"/>
                <a:cs typeface="Arial"/>
              </a:rPr>
              <a:t>function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25" dirty="0">
                <a:latin typeface="Arial"/>
                <a:cs typeface="Arial"/>
              </a:rPr>
              <a:t>return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lang="en-US" sz="1100" spc="-90" dirty="0" smtClean="0">
                <a:latin typeface="Arial"/>
                <a:cs typeface="Arial"/>
              </a:rPr>
              <a:t> </a:t>
            </a:r>
            <a:r>
              <a:rPr sz="1100" spc="-55" dirty="0" err="1" smtClean="0">
                <a:latin typeface="Arial"/>
                <a:cs typeface="Arial"/>
              </a:rPr>
              <a:t>boolean</a:t>
            </a:r>
            <a:r>
              <a:rPr sz="1100" spc="-55" dirty="0" smtClean="0">
                <a:latin typeface="Arial"/>
                <a:cs typeface="Arial"/>
              </a:rPr>
              <a:t>  </a:t>
            </a:r>
            <a:r>
              <a:rPr sz="1100" spc="-50" dirty="0">
                <a:latin typeface="Arial"/>
                <a:cs typeface="Arial"/>
              </a:rPr>
              <a:t>value, </a:t>
            </a:r>
            <a:r>
              <a:rPr sz="1100" spc="-20" dirty="0">
                <a:latin typeface="Arial"/>
                <a:cs typeface="Arial"/>
              </a:rPr>
              <a:t>all </a:t>
            </a:r>
            <a:r>
              <a:rPr sz="1100" spc="-45" dirty="0">
                <a:latin typeface="Arial"/>
                <a:cs typeface="Arial"/>
              </a:rPr>
              <a:t>three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which </a:t>
            </a:r>
            <a:r>
              <a:rPr sz="1100" spc="-75" dirty="0">
                <a:latin typeface="Arial"/>
                <a:cs typeface="Arial"/>
              </a:rPr>
              <a:t>may be </a:t>
            </a:r>
            <a:r>
              <a:rPr sz="1100" spc="-40" dirty="0">
                <a:latin typeface="Arial"/>
                <a:cs typeface="Arial"/>
              </a:rPr>
              <a:t>joined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5" dirty="0">
                <a:latin typeface="Arial"/>
                <a:cs typeface="Arial"/>
              </a:rPr>
              <a:t>logical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operators.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12/35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488769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2" y="18655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662671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173947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161247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533004"/>
            <a:ext cx="50751" cy="6409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706951"/>
            <a:ext cx="3989704" cy="518159"/>
          </a:xfrm>
          <a:custGeom>
            <a:avLst/>
            <a:gdLst/>
            <a:ahLst/>
            <a:cxnLst/>
            <a:rect l="l" t="t" r="r" b="b"/>
            <a:pathLst>
              <a:path w="3989704" h="518160">
                <a:moveTo>
                  <a:pt x="3989652" y="0"/>
                </a:moveTo>
                <a:lnTo>
                  <a:pt x="0" y="0"/>
                </a:lnTo>
                <a:lnTo>
                  <a:pt x="0" y="466996"/>
                </a:lnTo>
                <a:lnTo>
                  <a:pt x="4008" y="486720"/>
                </a:lnTo>
                <a:lnTo>
                  <a:pt x="14922" y="502873"/>
                </a:lnTo>
                <a:lnTo>
                  <a:pt x="31075" y="513788"/>
                </a:lnTo>
                <a:lnTo>
                  <a:pt x="50800" y="517796"/>
                </a:lnTo>
                <a:lnTo>
                  <a:pt x="3938852" y="517796"/>
                </a:lnTo>
                <a:lnTo>
                  <a:pt x="3958576" y="513788"/>
                </a:lnTo>
                <a:lnTo>
                  <a:pt x="3974729" y="502873"/>
                </a:lnTo>
                <a:lnTo>
                  <a:pt x="3985644" y="486720"/>
                </a:lnTo>
                <a:lnTo>
                  <a:pt x="3989652" y="466996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571098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6218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5583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5456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5329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425013"/>
            <a:ext cx="3881754" cy="7962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Predicate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Coverage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sz="1100" spc="-60" dirty="0">
                <a:latin typeface="Arial"/>
                <a:cs typeface="Arial"/>
              </a:rPr>
              <a:t>For </a:t>
            </a:r>
            <a:r>
              <a:rPr sz="1100" spc="-85" dirty="0">
                <a:latin typeface="Arial"/>
                <a:cs typeface="Arial"/>
              </a:rPr>
              <a:t>each </a:t>
            </a:r>
            <a:r>
              <a:rPr sz="1100" spc="-50" dirty="0" smtClean="0">
                <a:latin typeface="Arial"/>
                <a:cs typeface="Arial"/>
              </a:rPr>
              <a:t>p</a:t>
            </a:r>
            <a:r>
              <a:rPr lang="en-US" sz="1100" i="1" spc="-135" dirty="0" smtClean="0">
                <a:latin typeface="Verdana"/>
                <a:cs typeface="Verdana"/>
              </a:rPr>
              <a:t> </a:t>
            </a:r>
            <a:r>
              <a:rPr lang="en-US" sz="1100" i="1" spc="-135" dirty="0" smtClean="0">
                <a:latin typeface="Verdana"/>
                <a:cs typeface="Verdana"/>
                <a:sym typeface="Symbol"/>
              </a:rPr>
              <a:t> </a:t>
            </a:r>
            <a:r>
              <a:rPr sz="1100" i="1" spc="-135" dirty="0" smtClean="0">
                <a:latin typeface="Verdana"/>
                <a:cs typeface="Verdana"/>
              </a:rPr>
              <a:t> </a:t>
            </a:r>
            <a:r>
              <a:rPr sz="1100" spc="-70" dirty="0">
                <a:latin typeface="Arial"/>
                <a:cs typeface="Arial"/>
              </a:rPr>
              <a:t>P, </a:t>
            </a:r>
            <a:r>
              <a:rPr sz="1100" spc="-50" dirty="0">
                <a:latin typeface="Arial"/>
                <a:cs typeface="Arial"/>
              </a:rPr>
              <a:t>Test </a:t>
            </a:r>
            <a:r>
              <a:rPr sz="1100" spc="-55" dirty="0">
                <a:latin typeface="Arial"/>
                <a:cs typeface="Arial"/>
              </a:rPr>
              <a:t>Requirement </a:t>
            </a:r>
            <a:r>
              <a:rPr sz="1100" spc="20" dirty="0">
                <a:latin typeface="Arial"/>
                <a:cs typeface="Arial"/>
              </a:rPr>
              <a:t>(TR)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50" dirty="0">
                <a:latin typeface="Arial"/>
                <a:cs typeface="Arial"/>
              </a:rPr>
              <a:t>predicate </a:t>
            </a:r>
            <a:r>
              <a:rPr sz="1100" spc="-75" dirty="0">
                <a:latin typeface="Arial"/>
                <a:cs typeface="Arial"/>
              </a:rPr>
              <a:t>coverage  </a:t>
            </a:r>
            <a:r>
              <a:rPr sz="1100" spc="-45" dirty="0">
                <a:latin typeface="Arial"/>
                <a:cs typeface="Arial"/>
              </a:rPr>
              <a:t>contains </a:t>
            </a:r>
            <a:r>
              <a:rPr sz="1100" spc="-35" dirty="0">
                <a:latin typeface="Arial"/>
                <a:cs typeface="Arial"/>
              </a:rPr>
              <a:t>two </a:t>
            </a:r>
            <a:r>
              <a:rPr sz="1100" spc="-50" dirty="0">
                <a:latin typeface="Arial"/>
                <a:cs typeface="Arial"/>
              </a:rPr>
              <a:t>requirements: p </a:t>
            </a:r>
            <a:r>
              <a:rPr sz="1100" spc="-65" dirty="0">
                <a:latin typeface="Arial"/>
                <a:cs typeface="Arial"/>
              </a:rPr>
              <a:t>evaluates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20" dirty="0">
                <a:latin typeface="Arial"/>
                <a:cs typeface="Arial"/>
              </a:rPr>
              <a:t>true,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0" dirty="0">
                <a:latin typeface="Arial"/>
                <a:cs typeface="Arial"/>
              </a:rPr>
              <a:t>p </a:t>
            </a:r>
            <a:r>
              <a:rPr sz="1100" spc="-65" dirty="0">
                <a:latin typeface="Arial"/>
                <a:cs typeface="Arial"/>
              </a:rPr>
              <a:t>evaluates </a:t>
            </a:r>
            <a:r>
              <a:rPr sz="1100" spc="10" dirty="0">
                <a:latin typeface="Arial"/>
                <a:cs typeface="Arial"/>
              </a:rPr>
              <a:t>to  </a:t>
            </a:r>
            <a:r>
              <a:rPr sz="1100" spc="-55" dirty="0">
                <a:latin typeface="Arial"/>
                <a:cs typeface="Arial"/>
              </a:rPr>
              <a:t>false.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12/35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334172"/>
            <a:ext cx="3989704" cy="202565"/>
          </a:xfrm>
          <a:custGeom>
            <a:avLst/>
            <a:gdLst/>
            <a:ahLst/>
            <a:cxnLst/>
            <a:rect l="l" t="t" r="r" b="b"/>
            <a:pathLst>
              <a:path w="3989704" h="2025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2"/>
                </a:lnTo>
                <a:lnTo>
                  <a:pt x="3989652" y="20195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523479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405837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393137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378407"/>
            <a:ext cx="50751" cy="10274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567747"/>
            <a:ext cx="3989704" cy="889000"/>
          </a:xfrm>
          <a:custGeom>
            <a:avLst/>
            <a:gdLst/>
            <a:ahLst/>
            <a:cxnLst/>
            <a:rect l="l" t="t" r="r" b="b"/>
            <a:pathLst>
              <a:path w="3989704" h="889000">
                <a:moveTo>
                  <a:pt x="3989652" y="0"/>
                </a:moveTo>
                <a:lnTo>
                  <a:pt x="0" y="0"/>
                </a:lnTo>
                <a:lnTo>
                  <a:pt x="0" y="838089"/>
                </a:lnTo>
                <a:lnTo>
                  <a:pt x="4008" y="857814"/>
                </a:lnTo>
                <a:lnTo>
                  <a:pt x="14922" y="873967"/>
                </a:lnTo>
                <a:lnTo>
                  <a:pt x="31075" y="884881"/>
                </a:lnTo>
                <a:lnTo>
                  <a:pt x="50800" y="888890"/>
                </a:lnTo>
                <a:lnTo>
                  <a:pt x="3938852" y="888890"/>
                </a:lnTo>
                <a:lnTo>
                  <a:pt x="3958576" y="884881"/>
                </a:lnTo>
                <a:lnTo>
                  <a:pt x="3974729" y="873967"/>
                </a:lnTo>
                <a:lnTo>
                  <a:pt x="3985644" y="857814"/>
                </a:lnTo>
                <a:lnTo>
                  <a:pt x="3989652" y="838089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416500"/>
            <a:ext cx="0" cy="1009015"/>
          </a:xfrm>
          <a:custGeom>
            <a:avLst/>
            <a:gdLst/>
            <a:ahLst/>
            <a:cxnLst/>
            <a:rect l="l" t="t" r="r" b="b"/>
            <a:pathLst>
              <a:path h="1009014">
                <a:moveTo>
                  <a:pt x="0" y="10083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4038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3911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3784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278100"/>
            <a:ext cx="3802379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Clause 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Atomic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endParaRPr sz="1100" dirty="0">
              <a:latin typeface="Arial"/>
              <a:cs typeface="Arial"/>
            </a:endParaRPr>
          </a:p>
          <a:p>
            <a:pPr marL="12700" marR="224154">
              <a:lnSpc>
                <a:spcPct val="102600"/>
              </a:lnSpc>
              <a:spcBef>
                <a:spcPts val="320"/>
              </a:spcBef>
            </a:pPr>
            <a:r>
              <a:rPr sz="1100" b="1" spc="5" dirty="0">
                <a:latin typeface="Arial"/>
                <a:cs typeface="Arial"/>
              </a:rPr>
              <a:t>A </a:t>
            </a:r>
            <a:r>
              <a:rPr sz="1100" b="1" spc="-70" dirty="0">
                <a:latin typeface="Arial"/>
                <a:cs typeface="Arial"/>
              </a:rPr>
              <a:t>clause </a:t>
            </a:r>
            <a:r>
              <a:rPr sz="1100" b="1" spc="-90" dirty="0">
                <a:latin typeface="Arial"/>
                <a:cs typeface="Arial"/>
              </a:rPr>
              <a:t>is </a:t>
            </a:r>
            <a:r>
              <a:rPr sz="1100" b="1" spc="-40" dirty="0">
                <a:latin typeface="Arial"/>
                <a:cs typeface="Arial"/>
              </a:rPr>
              <a:t>a predicate </a:t>
            </a:r>
            <a:r>
              <a:rPr sz="1100" b="1" spc="10" dirty="0">
                <a:latin typeface="Arial"/>
                <a:cs typeface="Arial"/>
              </a:rPr>
              <a:t>that </a:t>
            </a:r>
            <a:r>
              <a:rPr sz="1100" b="1" spc="-80" dirty="0">
                <a:latin typeface="Arial"/>
                <a:cs typeface="Arial"/>
              </a:rPr>
              <a:t>does </a:t>
            </a:r>
            <a:r>
              <a:rPr sz="1100" b="1" spc="-20" dirty="0">
                <a:latin typeface="Arial"/>
                <a:cs typeface="Arial"/>
              </a:rPr>
              <a:t>not </a:t>
            </a:r>
            <a:r>
              <a:rPr sz="1100" b="1" spc="-40" dirty="0">
                <a:latin typeface="Arial"/>
                <a:cs typeface="Arial"/>
              </a:rPr>
              <a:t>contain </a:t>
            </a:r>
            <a:r>
              <a:rPr sz="1100" b="1" spc="-60" dirty="0">
                <a:latin typeface="Arial"/>
                <a:cs typeface="Arial"/>
              </a:rPr>
              <a:t>any </a:t>
            </a:r>
            <a:r>
              <a:rPr sz="1100" b="1" spc="-40" dirty="0">
                <a:latin typeface="Arial"/>
                <a:cs typeface="Arial"/>
              </a:rPr>
              <a:t>of </a:t>
            </a:r>
            <a:r>
              <a:rPr sz="1100" b="1" spc="-15" dirty="0">
                <a:latin typeface="Arial"/>
                <a:cs typeface="Arial"/>
              </a:rPr>
              <a:t>the  </a:t>
            </a:r>
            <a:r>
              <a:rPr sz="1100" b="1" spc="-50" dirty="0">
                <a:latin typeface="Arial"/>
                <a:cs typeface="Arial"/>
              </a:rPr>
              <a:t>logical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operators.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predicate </a:t>
            </a:r>
            <a:r>
              <a:rPr sz="1100" spc="15" dirty="0">
                <a:latin typeface="Arial"/>
                <a:cs typeface="Arial"/>
              </a:rPr>
              <a:t>((</a:t>
            </a:r>
            <a:r>
              <a:rPr sz="1100" i="1" spc="15" dirty="0">
                <a:latin typeface="Trebuchet MS"/>
                <a:cs typeface="Trebuchet MS"/>
              </a:rPr>
              <a:t>a </a:t>
            </a:r>
            <a:r>
              <a:rPr sz="1100" i="1" spc="-55" dirty="0">
                <a:latin typeface="Verdana"/>
                <a:cs typeface="Verdana"/>
              </a:rPr>
              <a:t>&gt; </a:t>
            </a:r>
            <a:r>
              <a:rPr sz="1100" i="1" spc="15" dirty="0">
                <a:latin typeface="Trebuchet MS"/>
                <a:cs typeface="Trebuchet MS"/>
              </a:rPr>
              <a:t>b</a:t>
            </a:r>
            <a:r>
              <a:rPr sz="1100" spc="15" dirty="0">
                <a:latin typeface="Arial"/>
                <a:cs typeface="Arial"/>
              </a:rPr>
              <a:t>) </a:t>
            </a:r>
            <a:r>
              <a:rPr sz="1100" i="1" spc="175" dirty="0">
                <a:latin typeface="Palatino Linotype"/>
                <a:cs typeface="Palatino Linotype"/>
              </a:rPr>
              <a:t>∨ </a:t>
            </a:r>
            <a:r>
              <a:rPr sz="1100" i="1" spc="35" dirty="0">
                <a:latin typeface="Trebuchet MS"/>
                <a:cs typeface="Trebuchet MS"/>
              </a:rPr>
              <a:t>C </a:t>
            </a:r>
            <a:r>
              <a:rPr sz="1100" spc="55" dirty="0">
                <a:latin typeface="Arial"/>
                <a:cs typeface="Arial"/>
              </a:rPr>
              <a:t>) </a:t>
            </a:r>
            <a:r>
              <a:rPr sz="1100" i="1" spc="175" dirty="0">
                <a:latin typeface="Palatino Linotype"/>
                <a:cs typeface="Palatino Linotype"/>
              </a:rPr>
              <a:t>∧ </a:t>
            </a:r>
            <a:r>
              <a:rPr sz="1100" i="1" spc="-5" dirty="0">
                <a:latin typeface="Trebuchet MS"/>
                <a:cs typeface="Trebuchet MS"/>
              </a:rPr>
              <a:t>p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i="1" spc="-5" dirty="0">
                <a:latin typeface="Trebuchet MS"/>
                <a:cs typeface="Trebuchet MS"/>
              </a:rPr>
              <a:t>x </a:t>
            </a:r>
            <a:r>
              <a:rPr sz="1100" spc="55" dirty="0">
                <a:latin typeface="Arial"/>
                <a:cs typeface="Arial"/>
              </a:rPr>
              <a:t>) </a:t>
            </a:r>
            <a:r>
              <a:rPr sz="1100" spc="-45" dirty="0">
                <a:latin typeface="Arial"/>
                <a:cs typeface="Arial"/>
              </a:rPr>
              <a:t>contains three </a:t>
            </a:r>
            <a:r>
              <a:rPr sz="1100" spc="-75" dirty="0">
                <a:latin typeface="Arial"/>
                <a:cs typeface="Arial"/>
              </a:rPr>
              <a:t>clauses;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30" dirty="0">
                <a:latin typeface="Arial"/>
                <a:cs typeface="Arial"/>
              </a:rPr>
              <a:t>relational </a:t>
            </a:r>
            <a:r>
              <a:rPr sz="1100" spc="-75" dirty="0">
                <a:latin typeface="Arial"/>
                <a:cs typeface="Arial"/>
              </a:rPr>
              <a:t>expression 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i="1" spc="-5" dirty="0">
                <a:latin typeface="Trebuchet MS"/>
                <a:cs typeface="Trebuchet MS"/>
              </a:rPr>
              <a:t>a </a:t>
            </a:r>
            <a:r>
              <a:rPr sz="1100" i="1" spc="-55" dirty="0">
                <a:latin typeface="Verdana"/>
                <a:cs typeface="Verdana"/>
              </a:rPr>
              <a:t>&gt; </a:t>
            </a:r>
            <a:r>
              <a:rPr sz="1100" i="1" spc="10" dirty="0">
                <a:latin typeface="Trebuchet MS"/>
                <a:cs typeface="Trebuchet MS"/>
              </a:rPr>
              <a:t>b</a:t>
            </a:r>
            <a:r>
              <a:rPr sz="1100" spc="10" dirty="0">
                <a:latin typeface="Arial"/>
                <a:cs typeface="Arial"/>
              </a:rPr>
              <a:t>),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lang="en-US" sz="1100" spc="-90" dirty="0" smtClean="0">
                <a:latin typeface="Arial"/>
                <a:cs typeface="Arial"/>
              </a:rPr>
              <a:t> </a:t>
            </a:r>
            <a:r>
              <a:rPr sz="1100" spc="-55" dirty="0" err="1" smtClean="0">
                <a:latin typeface="Arial"/>
                <a:cs typeface="Arial"/>
              </a:rPr>
              <a:t>boolean</a:t>
            </a:r>
            <a:r>
              <a:rPr sz="1100" spc="-55" dirty="0" smtClean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variable </a:t>
            </a:r>
            <a:r>
              <a:rPr sz="1100" spc="-100" dirty="0">
                <a:latin typeface="Arial"/>
                <a:cs typeface="Arial"/>
              </a:rPr>
              <a:t>C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boolean  </a:t>
            </a:r>
            <a:r>
              <a:rPr sz="1100" spc="-20" dirty="0">
                <a:latin typeface="Arial"/>
                <a:cs typeface="Arial"/>
              </a:rPr>
              <a:t>function </a:t>
            </a:r>
            <a:r>
              <a:rPr sz="1100" spc="-35" dirty="0">
                <a:latin typeface="Arial"/>
                <a:cs typeface="Arial"/>
              </a:rPr>
              <a:t>call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p(x).</a:t>
            </a:r>
          </a:p>
        </p:txBody>
      </p:sp>
      <p:sp>
        <p:nvSpPr>
          <p:cNvPr id="17" name="object 1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12/35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553755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2" y="18655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727657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076475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063775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597990"/>
            <a:ext cx="50751" cy="4784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771935"/>
            <a:ext cx="3989704" cy="355600"/>
          </a:xfrm>
          <a:custGeom>
            <a:avLst/>
            <a:gdLst/>
            <a:ahLst/>
            <a:cxnLst/>
            <a:rect l="l" t="t" r="r" b="b"/>
            <a:pathLst>
              <a:path w="3989704" h="355600">
                <a:moveTo>
                  <a:pt x="3989652" y="0"/>
                </a:moveTo>
                <a:lnTo>
                  <a:pt x="0" y="0"/>
                </a:lnTo>
                <a:lnTo>
                  <a:pt x="0" y="304540"/>
                </a:lnTo>
                <a:lnTo>
                  <a:pt x="4008" y="324265"/>
                </a:lnTo>
                <a:lnTo>
                  <a:pt x="14922" y="340417"/>
                </a:lnTo>
                <a:lnTo>
                  <a:pt x="31075" y="351332"/>
                </a:lnTo>
                <a:lnTo>
                  <a:pt x="50800" y="355340"/>
                </a:lnTo>
                <a:lnTo>
                  <a:pt x="3938852" y="355340"/>
                </a:lnTo>
                <a:lnTo>
                  <a:pt x="3958576" y="351332"/>
                </a:lnTo>
                <a:lnTo>
                  <a:pt x="3974729" y="340417"/>
                </a:lnTo>
                <a:lnTo>
                  <a:pt x="3985644" y="324265"/>
                </a:lnTo>
                <a:lnTo>
                  <a:pt x="3989652" y="304540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636082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4594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6233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6106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5979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497670"/>
            <a:ext cx="3876675" cy="6083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Coverage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60"/>
              </a:spcBef>
            </a:pPr>
            <a:r>
              <a:rPr sz="1100" spc="-60" dirty="0">
                <a:latin typeface="Arial"/>
                <a:cs typeface="Arial"/>
              </a:rPr>
              <a:t>For </a:t>
            </a:r>
            <a:r>
              <a:rPr sz="1100" spc="-85" dirty="0">
                <a:latin typeface="Arial"/>
                <a:cs typeface="Arial"/>
              </a:rPr>
              <a:t>each </a:t>
            </a:r>
            <a:r>
              <a:rPr sz="1100" spc="-70" dirty="0">
                <a:latin typeface="Arial"/>
                <a:cs typeface="Arial"/>
              </a:rPr>
              <a:t>c </a:t>
            </a:r>
            <a:r>
              <a:rPr lang="en-US" sz="1100" i="1" spc="-135" dirty="0" smtClean="0">
                <a:latin typeface="Verdana"/>
                <a:cs typeface="Verdana"/>
                <a:sym typeface="Symbol"/>
              </a:rPr>
              <a:t> </a:t>
            </a:r>
            <a:r>
              <a:rPr sz="1100" i="1" spc="-135" dirty="0" smtClean="0">
                <a:latin typeface="Verdana"/>
                <a:cs typeface="Verdana"/>
              </a:rPr>
              <a:t> </a:t>
            </a:r>
            <a:r>
              <a:rPr sz="1100" spc="-55" dirty="0">
                <a:latin typeface="Arial"/>
                <a:cs typeface="Arial"/>
              </a:rPr>
              <a:t>C, </a:t>
            </a:r>
            <a:r>
              <a:rPr sz="1100" spc="-15" dirty="0">
                <a:latin typeface="Arial"/>
                <a:cs typeface="Arial"/>
              </a:rPr>
              <a:t>TR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75" dirty="0">
                <a:latin typeface="Arial"/>
                <a:cs typeface="Arial"/>
              </a:rPr>
              <a:t>clause coverage </a:t>
            </a:r>
            <a:r>
              <a:rPr sz="1100" spc="-45" dirty="0">
                <a:latin typeface="Arial"/>
                <a:cs typeface="Arial"/>
              </a:rPr>
              <a:t>contains </a:t>
            </a:r>
            <a:r>
              <a:rPr sz="1100" spc="-35" dirty="0">
                <a:latin typeface="Arial"/>
                <a:cs typeface="Arial"/>
              </a:rPr>
              <a:t>two </a:t>
            </a:r>
            <a:r>
              <a:rPr sz="1100" spc="-50" dirty="0">
                <a:latin typeface="Arial"/>
                <a:cs typeface="Arial"/>
              </a:rPr>
              <a:t>requirements:  </a:t>
            </a:r>
            <a:r>
              <a:rPr sz="1100" spc="-70" dirty="0">
                <a:latin typeface="Arial"/>
                <a:cs typeface="Arial"/>
              </a:rPr>
              <a:t>c </a:t>
            </a:r>
            <a:r>
              <a:rPr sz="1100" spc="-65" dirty="0">
                <a:latin typeface="Arial"/>
                <a:cs typeface="Arial"/>
              </a:rPr>
              <a:t>evaluates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20" dirty="0">
                <a:latin typeface="Arial"/>
                <a:cs typeface="Arial"/>
              </a:rPr>
              <a:t>true,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70" dirty="0">
                <a:latin typeface="Arial"/>
                <a:cs typeface="Arial"/>
              </a:rPr>
              <a:t>c </a:t>
            </a:r>
            <a:r>
              <a:rPr sz="1100" spc="-65" dirty="0">
                <a:latin typeface="Arial"/>
                <a:cs typeface="Arial"/>
              </a:rPr>
              <a:t>evaluates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3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false.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12/35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270177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2" y="18655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444079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501836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489136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314411"/>
            <a:ext cx="50751" cy="11874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488348"/>
            <a:ext cx="3989704" cy="1064895"/>
          </a:xfrm>
          <a:custGeom>
            <a:avLst/>
            <a:gdLst/>
            <a:ahLst/>
            <a:cxnLst/>
            <a:rect l="l" t="t" r="r" b="b"/>
            <a:pathLst>
              <a:path w="3989704" h="1064895">
                <a:moveTo>
                  <a:pt x="3989652" y="0"/>
                </a:moveTo>
                <a:lnTo>
                  <a:pt x="0" y="0"/>
                </a:lnTo>
                <a:lnTo>
                  <a:pt x="0" y="1013488"/>
                </a:lnTo>
                <a:lnTo>
                  <a:pt x="4008" y="1033212"/>
                </a:lnTo>
                <a:lnTo>
                  <a:pt x="14922" y="1049365"/>
                </a:lnTo>
                <a:lnTo>
                  <a:pt x="31075" y="1060280"/>
                </a:lnTo>
                <a:lnTo>
                  <a:pt x="50800" y="1064288"/>
                </a:lnTo>
                <a:lnTo>
                  <a:pt x="3938852" y="1064288"/>
                </a:lnTo>
                <a:lnTo>
                  <a:pt x="3958576" y="1060280"/>
                </a:lnTo>
                <a:lnTo>
                  <a:pt x="3974729" y="1049365"/>
                </a:lnTo>
                <a:lnTo>
                  <a:pt x="3985644" y="1033212"/>
                </a:lnTo>
                <a:lnTo>
                  <a:pt x="3989652" y="1013488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352495"/>
            <a:ext cx="0" cy="1168400"/>
          </a:xfrm>
          <a:custGeom>
            <a:avLst/>
            <a:gdLst/>
            <a:ahLst/>
            <a:cxnLst/>
            <a:rect l="l" t="t" r="r" b="b"/>
            <a:pathLst>
              <a:path h="1168400">
                <a:moveTo>
                  <a:pt x="0" y="116839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3397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3270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3143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51" y="1542084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551" y="2096262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214117"/>
            <a:ext cx="3844290" cy="13347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Coverage</a:t>
            </a:r>
            <a:endParaRPr sz="1100">
              <a:latin typeface="Arial"/>
              <a:cs typeface="Arial"/>
            </a:endParaRPr>
          </a:p>
          <a:p>
            <a:pPr marL="289560" marR="95885">
              <a:lnSpc>
                <a:spcPct val="102600"/>
              </a:lnSpc>
              <a:spcBef>
                <a:spcPts val="260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statement </a:t>
            </a:r>
            <a:r>
              <a:rPr sz="1100" spc="-75" dirty="0">
                <a:latin typeface="Arial"/>
                <a:cs typeface="Arial"/>
              </a:rPr>
              <a:t>coverage </a:t>
            </a:r>
            <a:r>
              <a:rPr sz="1100" spc="-90" dirty="0">
                <a:latin typeface="Arial"/>
                <a:cs typeface="Arial"/>
              </a:rPr>
              <a:t>based </a:t>
            </a:r>
            <a:r>
              <a:rPr sz="1100" spc="-35" dirty="0">
                <a:latin typeface="Arial"/>
                <a:cs typeface="Arial"/>
              </a:rPr>
              <a:t>strategy </a:t>
            </a:r>
            <a:r>
              <a:rPr sz="1100" spc="-65" dirty="0">
                <a:latin typeface="Arial"/>
                <a:cs typeface="Arial"/>
              </a:rPr>
              <a:t>aims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design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25" dirty="0">
                <a:latin typeface="Arial"/>
                <a:cs typeface="Arial"/>
              </a:rPr>
              <a:t>test </a:t>
            </a:r>
            <a:r>
              <a:rPr sz="1100" spc="-110" dirty="0">
                <a:latin typeface="Arial"/>
                <a:cs typeface="Arial"/>
              </a:rPr>
              <a:t>cases </a:t>
            </a:r>
            <a:r>
              <a:rPr sz="1100" spc="-100" dirty="0">
                <a:latin typeface="Arial"/>
                <a:cs typeface="Arial"/>
              </a:rPr>
              <a:t>so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execute every </a:t>
            </a:r>
            <a:r>
              <a:rPr sz="1100" spc="-35" dirty="0">
                <a:latin typeface="Arial"/>
                <a:cs typeface="Arial"/>
              </a:rPr>
              <a:t>statement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0" dirty="0">
                <a:latin typeface="Arial"/>
                <a:cs typeface="Arial"/>
              </a:rPr>
              <a:t>program </a:t>
            </a:r>
            <a:r>
              <a:rPr sz="1100" dirty="0">
                <a:latin typeface="Arial"/>
                <a:cs typeface="Arial"/>
              </a:rPr>
              <a:t>at  </a:t>
            </a:r>
            <a:r>
              <a:rPr sz="1100" spc="-50" dirty="0">
                <a:latin typeface="Arial"/>
                <a:cs typeface="Arial"/>
              </a:rPr>
              <a:t>least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once.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Arial"/>
                <a:cs typeface="Arial"/>
              </a:rPr>
              <a:t>The principle </a:t>
            </a:r>
            <a:r>
              <a:rPr sz="1100" spc="-65" dirty="0">
                <a:latin typeface="Arial"/>
                <a:cs typeface="Arial"/>
              </a:rPr>
              <a:t>idea </a:t>
            </a:r>
            <a:r>
              <a:rPr sz="1100" spc="-50" dirty="0">
                <a:latin typeface="Arial"/>
                <a:cs typeface="Arial"/>
              </a:rPr>
              <a:t>governing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statement </a:t>
            </a:r>
            <a:r>
              <a:rPr sz="1100" spc="-75" dirty="0">
                <a:latin typeface="Arial"/>
                <a:cs typeface="Arial"/>
              </a:rPr>
              <a:t>coverage </a:t>
            </a:r>
            <a:r>
              <a:rPr sz="1100" spc="-35" dirty="0">
                <a:latin typeface="Arial"/>
                <a:cs typeface="Arial"/>
              </a:rPr>
              <a:t>strategy 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80" dirty="0">
                <a:latin typeface="Arial"/>
                <a:cs typeface="Arial"/>
              </a:rPr>
              <a:t>unless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5" dirty="0">
                <a:latin typeface="Arial"/>
                <a:cs typeface="Arial"/>
              </a:rPr>
              <a:t>statement </a:t>
            </a:r>
            <a:r>
              <a:rPr sz="1100" spc="-60" dirty="0">
                <a:latin typeface="Arial"/>
                <a:cs typeface="Arial"/>
              </a:rPr>
              <a:t>is executed, </a:t>
            </a:r>
            <a:r>
              <a:rPr sz="1100" spc="-45" dirty="0">
                <a:latin typeface="Arial"/>
                <a:cs typeface="Arial"/>
              </a:rPr>
              <a:t>there </a:t>
            </a:r>
            <a:r>
              <a:rPr sz="1100" spc="-60" dirty="0">
                <a:latin typeface="Arial"/>
                <a:cs typeface="Arial"/>
              </a:rPr>
              <a:t>is no </a:t>
            </a:r>
            <a:r>
              <a:rPr sz="1100" spc="-85" dirty="0">
                <a:latin typeface="Arial"/>
                <a:cs typeface="Arial"/>
              </a:rPr>
              <a:t>way </a:t>
            </a:r>
            <a:r>
              <a:rPr sz="1100" spc="10" dirty="0">
                <a:latin typeface="Arial"/>
                <a:cs typeface="Arial"/>
              </a:rPr>
              <a:t>to  </a:t>
            </a:r>
            <a:r>
              <a:rPr sz="1100" spc="-50" dirty="0">
                <a:latin typeface="Arial"/>
                <a:cs typeface="Arial"/>
              </a:rPr>
              <a:t>determine </a:t>
            </a:r>
            <a:r>
              <a:rPr sz="1100" spc="-45" dirty="0">
                <a:latin typeface="Arial"/>
                <a:cs typeface="Arial"/>
              </a:rPr>
              <a:t>whether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45" dirty="0">
                <a:latin typeface="Arial"/>
                <a:cs typeface="Arial"/>
              </a:rPr>
              <a:t>error </a:t>
            </a:r>
            <a:r>
              <a:rPr sz="1100" spc="-60" dirty="0">
                <a:latin typeface="Arial"/>
                <a:cs typeface="Arial"/>
              </a:rPr>
              <a:t>exists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that</a:t>
            </a:r>
            <a:r>
              <a:rPr sz="1100" spc="3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statement.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13</a:t>
            </a:r>
            <a:r>
              <a:rPr spc="50" dirty="0"/>
              <a:t>/35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478000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2" y="18655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651901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2190115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177414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522234"/>
            <a:ext cx="50751" cy="667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696179"/>
            <a:ext cx="3989704" cy="544830"/>
          </a:xfrm>
          <a:custGeom>
            <a:avLst/>
            <a:gdLst/>
            <a:ahLst/>
            <a:cxnLst/>
            <a:rect l="l" t="t" r="r" b="b"/>
            <a:pathLst>
              <a:path w="3989704" h="544830">
                <a:moveTo>
                  <a:pt x="3989652" y="0"/>
                </a:moveTo>
                <a:lnTo>
                  <a:pt x="0" y="0"/>
                </a:lnTo>
                <a:lnTo>
                  <a:pt x="0" y="493935"/>
                </a:lnTo>
                <a:lnTo>
                  <a:pt x="4008" y="513660"/>
                </a:lnTo>
                <a:lnTo>
                  <a:pt x="14922" y="529813"/>
                </a:lnTo>
                <a:lnTo>
                  <a:pt x="31075" y="540727"/>
                </a:lnTo>
                <a:lnTo>
                  <a:pt x="50800" y="544735"/>
                </a:lnTo>
                <a:lnTo>
                  <a:pt x="3938852" y="544735"/>
                </a:lnTo>
                <a:lnTo>
                  <a:pt x="3958576" y="540727"/>
                </a:lnTo>
                <a:lnTo>
                  <a:pt x="3974729" y="529813"/>
                </a:lnTo>
                <a:lnTo>
                  <a:pt x="3985644" y="513660"/>
                </a:lnTo>
                <a:lnTo>
                  <a:pt x="3989652" y="493935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560326"/>
            <a:ext cx="0" cy="648970"/>
          </a:xfrm>
          <a:custGeom>
            <a:avLst/>
            <a:gdLst/>
            <a:ahLst/>
            <a:cxnLst/>
            <a:rect l="l" t="t" r="r" b="b"/>
            <a:pathLst>
              <a:path h="648969">
                <a:moveTo>
                  <a:pt x="0" y="64883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5476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5349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5222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421915"/>
            <a:ext cx="3912870" cy="7804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Branch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Coverage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60"/>
              </a:spcBef>
            </a:pPr>
            <a:r>
              <a:rPr sz="1100" spc="-75" dirty="0">
                <a:latin typeface="Arial"/>
                <a:cs typeface="Arial"/>
              </a:rPr>
              <a:t>Each </a:t>
            </a:r>
            <a:r>
              <a:rPr sz="1100" spc="-60" dirty="0">
                <a:latin typeface="Arial"/>
                <a:cs typeface="Arial"/>
              </a:rPr>
              <a:t>decision </a:t>
            </a:r>
            <a:r>
              <a:rPr sz="1100" spc="-55" dirty="0">
                <a:latin typeface="Arial"/>
                <a:cs typeface="Arial"/>
              </a:rPr>
              <a:t>should </a:t>
            </a:r>
            <a:r>
              <a:rPr sz="1100" spc="-45" dirty="0">
                <a:latin typeface="Arial"/>
                <a:cs typeface="Arial"/>
              </a:rPr>
              <a:t>take </a:t>
            </a:r>
            <a:r>
              <a:rPr sz="1100" spc="-25" dirty="0">
                <a:latin typeface="Arial"/>
                <a:cs typeface="Arial"/>
              </a:rPr>
              <a:t>all </a:t>
            </a:r>
            <a:r>
              <a:rPr sz="1100" spc="-65" dirty="0">
                <a:latin typeface="Arial"/>
                <a:cs typeface="Arial"/>
              </a:rPr>
              <a:t>possible </a:t>
            </a:r>
            <a:r>
              <a:rPr sz="1100" spc="-60" dirty="0">
                <a:latin typeface="Arial"/>
                <a:cs typeface="Arial"/>
              </a:rPr>
              <a:t>outcomes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0" dirty="0">
                <a:latin typeface="Arial"/>
                <a:cs typeface="Arial"/>
              </a:rPr>
              <a:t>least </a:t>
            </a:r>
            <a:r>
              <a:rPr sz="1100" spc="-80" dirty="0">
                <a:latin typeface="Arial"/>
                <a:cs typeface="Arial"/>
              </a:rPr>
              <a:t>once </a:t>
            </a:r>
            <a:r>
              <a:rPr sz="1100" spc="-35" dirty="0">
                <a:latin typeface="Arial"/>
                <a:cs typeface="Arial"/>
              </a:rPr>
              <a:t>either  </a:t>
            </a:r>
            <a:r>
              <a:rPr sz="1100" spc="-25" dirty="0">
                <a:latin typeface="Arial"/>
                <a:cs typeface="Arial"/>
              </a:rPr>
              <a:t>true </a:t>
            </a:r>
            <a:r>
              <a:rPr sz="1100" spc="-50" dirty="0">
                <a:latin typeface="Arial"/>
                <a:cs typeface="Arial"/>
              </a:rPr>
              <a:t>or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false.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60" dirty="0">
                <a:latin typeface="Arial"/>
                <a:cs typeface="Arial"/>
              </a:rPr>
              <a:t>For </a:t>
            </a:r>
            <a:r>
              <a:rPr sz="1100" spc="-70" dirty="0">
                <a:latin typeface="Arial"/>
                <a:cs typeface="Arial"/>
              </a:rPr>
              <a:t>example </a:t>
            </a:r>
            <a:r>
              <a:rPr sz="1100" spc="10" dirty="0">
                <a:latin typeface="Arial"/>
                <a:cs typeface="Arial"/>
              </a:rPr>
              <a:t>if(m </a:t>
            </a:r>
            <a:r>
              <a:rPr sz="1100" i="1" spc="-15" dirty="0">
                <a:latin typeface="Verdana"/>
                <a:cs typeface="Verdana"/>
              </a:rPr>
              <a:t>&gt;</a:t>
            </a:r>
            <a:r>
              <a:rPr sz="1100" spc="-15" dirty="0">
                <a:latin typeface="Arial"/>
                <a:cs typeface="Arial"/>
              </a:rPr>
              <a:t>n),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test </a:t>
            </a:r>
            <a:r>
              <a:rPr sz="1100" spc="-110" dirty="0">
                <a:latin typeface="Arial"/>
                <a:cs typeface="Arial"/>
              </a:rPr>
              <a:t>cases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15" dirty="0">
                <a:latin typeface="Arial"/>
                <a:cs typeface="Arial"/>
              </a:rPr>
              <a:t>(1) </a:t>
            </a:r>
            <a:r>
              <a:rPr sz="1100" spc="10" dirty="0">
                <a:latin typeface="Arial"/>
                <a:cs typeface="Arial"/>
              </a:rPr>
              <a:t>m</a:t>
            </a:r>
            <a:r>
              <a:rPr sz="1100" i="1" spc="10" dirty="0">
                <a:latin typeface="Verdana"/>
                <a:cs typeface="Verdana"/>
              </a:rPr>
              <a:t>&lt;</a:t>
            </a:r>
            <a:r>
              <a:rPr sz="1100" spc="10" dirty="0">
                <a:latin typeface="Arial"/>
                <a:cs typeface="Arial"/>
              </a:rPr>
              <a:t>=n, </a:t>
            </a:r>
            <a:r>
              <a:rPr sz="1100" spc="15" dirty="0">
                <a:latin typeface="Arial"/>
                <a:cs typeface="Arial"/>
              </a:rPr>
              <a:t>(2)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m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spc="-5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14</a:t>
            </a:r>
            <a:r>
              <a:rPr spc="50" dirty="0"/>
              <a:t>/35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6413" y="1162542"/>
            <a:ext cx="1555180" cy="12162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0891" y="2434404"/>
            <a:ext cx="2426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A91717"/>
                </a:solidFill>
                <a:latin typeface="Arial"/>
                <a:cs typeface="Arial"/>
              </a:rPr>
              <a:t>Figure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5: </a:t>
            </a:r>
            <a:r>
              <a:rPr sz="1000" spc="-35" dirty="0">
                <a:latin typeface="Arial"/>
                <a:cs typeface="Arial"/>
              </a:rPr>
              <a:t>Euclid’s </a:t>
            </a:r>
            <a:r>
              <a:rPr sz="1000" spc="-75" dirty="0">
                <a:latin typeface="Arial"/>
                <a:cs typeface="Arial"/>
              </a:rPr>
              <a:t>GCD </a:t>
            </a:r>
            <a:r>
              <a:rPr sz="1000" spc="-25" dirty="0">
                <a:latin typeface="Arial"/>
                <a:cs typeface="Arial"/>
              </a:rPr>
              <a:t>computation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program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15</a:t>
            </a:r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465957"/>
            <a:ext cx="46081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95"/>
              </a:spcBef>
            </a:pPr>
            <a:r>
              <a:rPr sz="900" b="0" spc="-40" dirty="0">
                <a:latin typeface="Arial"/>
                <a:cs typeface="Arial"/>
              </a:rPr>
              <a:t>Seminar</a:t>
            </a:r>
            <a:r>
              <a:rPr sz="900" b="0" spc="50" dirty="0">
                <a:latin typeface="Arial"/>
                <a:cs typeface="Arial"/>
              </a:rPr>
              <a:t> </a:t>
            </a:r>
            <a:r>
              <a:rPr sz="900" b="0" spc="-10" dirty="0">
                <a:latin typeface="Arial"/>
                <a:cs typeface="Arial"/>
              </a:rPr>
              <a:t>Outline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125" y="1349070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634" y="1358301"/>
            <a:ext cx="742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" baseline="3472" dirty="0">
                <a:solidFill>
                  <a:srgbClr val="F6E7E7"/>
                </a:solidFill>
                <a:latin typeface="Arial"/>
                <a:cs typeface="Arial"/>
              </a:rPr>
              <a:t>1</a:t>
            </a:r>
            <a:r>
              <a:rPr sz="1200" b="1" spc="232" baseline="3472" dirty="0">
                <a:solidFill>
                  <a:srgbClr val="F6E7E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125" y="1813039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634" y="1814320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10" dirty="0">
                <a:solidFill>
                  <a:srgbClr val="F6E7E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017" y="1822271"/>
            <a:ext cx="869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A91717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800" spc="-40" dirty="0">
                <a:solidFill>
                  <a:srgbClr val="A91717"/>
                </a:solidFill>
                <a:latin typeface="Arial"/>
                <a:cs typeface="Arial"/>
                <a:hlinkClick r:id="rId3" action="ppaction://hlinksldjump"/>
              </a:rPr>
              <a:t>Ideas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125" y="2277008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634" y="2286240"/>
            <a:ext cx="12738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" baseline="3472" dirty="0">
                <a:solidFill>
                  <a:srgbClr val="F6E7E7"/>
                </a:solidFill>
                <a:latin typeface="Arial"/>
                <a:cs typeface="Arial"/>
              </a:rPr>
              <a:t>3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2</a:t>
            </a:fld>
            <a:r>
              <a:rPr spc="50" dirty="0"/>
              <a:t>/35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cases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r>
              <a:rPr sz="1400" spc="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551" y="1365135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2091385"/>
            <a:ext cx="65265" cy="65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1281682"/>
            <a:ext cx="3531870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design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test </a:t>
            </a:r>
            <a:r>
              <a:rPr sz="1100" spc="-110" dirty="0">
                <a:latin typeface="Arial"/>
                <a:cs typeface="Arial"/>
              </a:rPr>
              <a:t>cases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statement </a:t>
            </a:r>
            <a:r>
              <a:rPr sz="1100" spc="-70" dirty="0">
                <a:latin typeface="Arial"/>
                <a:cs typeface="Arial"/>
              </a:rPr>
              <a:t>coverage, </a:t>
            </a:r>
            <a:r>
              <a:rPr sz="1100" spc="-30" dirty="0">
                <a:latin typeface="Arial"/>
                <a:cs typeface="Arial"/>
              </a:rPr>
              <a:t>the  conditional </a:t>
            </a:r>
            <a:r>
              <a:rPr sz="1100" spc="-75" dirty="0">
                <a:latin typeface="Arial"/>
                <a:cs typeface="Arial"/>
              </a:rPr>
              <a:t>expression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while </a:t>
            </a:r>
            <a:r>
              <a:rPr sz="1100" spc="-45" dirty="0">
                <a:latin typeface="Arial"/>
                <a:cs typeface="Arial"/>
              </a:rPr>
              <a:t>statements </a:t>
            </a:r>
            <a:r>
              <a:rPr sz="1100" spc="-100" dirty="0">
                <a:latin typeface="Arial"/>
                <a:cs typeface="Arial"/>
              </a:rPr>
              <a:t>needs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be  </a:t>
            </a:r>
            <a:r>
              <a:rPr sz="1100" spc="-80" dirty="0">
                <a:latin typeface="Arial"/>
                <a:cs typeface="Arial"/>
              </a:rPr>
              <a:t>made </a:t>
            </a:r>
            <a:r>
              <a:rPr sz="1100" spc="-25" dirty="0">
                <a:latin typeface="Arial"/>
                <a:cs typeface="Arial"/>
              </a:rPr>
              <a:t>true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0" dirty="0">
                <a:latin typeface="Arial"/>
                <a:cs typeface="Arial"/>
              </a:rPr>
              <a:t>the conditional </a:t>
            </a:r>
            <a:r>
              <a:rPr sz="1100" spc="-75" dirty="0">
                <a:latin typeface="Arial"/>
                <a:cs typeface="Arial"/>
              </a:rPr>
              <a:t>expression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35" dirty="0">
                <a:latin typeface="Arial"/>
                <a:cs typeface="Arial"/>
              </a:rPr>
              <a:t>statement  </a:t>
            </a:r>
            <a:r>
              <a:rPr sz="1100" spc="-100" dirty="0">
                <a:latin typeface="Arial"/>
                <a:cs typeface="Arial"/>
              </a:rPr>
              <a:t>needs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80" dirty="0">
                <a:latin typeface="Arial"/>
                <a:cs typeface="Arial"/>
              </a:rPr>
              <a:t>made </a:t>
            </a:r>
            <a:r>
              <a:rPr sz="1100" spc="-15" dirty="0">
                <a:latin typeface="Arial"/>
                <a:cs typeface="Arial"/>
              </a:rPr>
              <a:t>both </a:t>
            </a:r>
            <a:r>
              <a:rPr sz="1100" spc="-25" dirty="0">
                <a:latin typeface="Arial"/>
                <a:cs typeface="Arial"/>
              </a:rPr>
              <a:t>true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false.</a:t>
            </a:r>
            <a:endParaRPr sz="1100">
              <a:latin typeface="Arial"/>
              <a:cs typeface="Arial"/>
            </a:endParaRPr>
          </a:p>
          <a:p>
            <a:pPr marL="12700" marR="115570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Arial"/>
                <a:cs typeface="Arial"/>
              </a:rPr>
              <a:t>By </a:t>
            </a:r>
            <a:r>
              <a:rPr sz="1100" spc="-60" dirty="0">
                <a:latin typeface="Arial"/>
                <a:cs typeface="Arial"/>
              </a:rPr>
              <a:t>choosing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test </a:t>
            </a:r>
            <a:r>
              <a:rPr sz="1100" spc="-60" dirty="0">
                <a:latin typeface="Arial"/>
                <a:cs typeface="Arial"/>
              </a:rPr>
              <a:t>set </a:t>
            </a:r>
            <a:r>
              <a:rPr sz="1100" i="1" spc="40" dirty="0">
                <a:latin typeface="Palatino Linotype"/>
                <a:cs typeface="Palatino Linotype"/>
              </a:rPr>
              <a:t>{</a:t>
            </a:r>
            <a:r>
              <a:rPr sz="1100" spc="40" dirty="0">
                <a:latin typeface="Arial"/>
                <a:cs typeface="Arial"/>
              </a:rPr>
              <a:t>(x=3,y=3),  </a:t>
            </a:r>
            <a:r>
              <a:rPr sz="1100" spc="35" dirty="0">
                <a:latin typeface="Arial"/>
                <a:cs typeface="Arial"/>
              </a:rPr>
              <a:t>(x=4,y=3),(x=3,y=4)</a:t>
            </a:r>
            <a:r>
              <a:rPr sz="1100" i="1" spc="35" dirty="0">
                <a:latin typeface="Palatino Linotype"/>
                <a:cs typeface="Palatino Linotype"/>
              </a:rPr>
              <a:t>}</a:t>
            </a:r>
            <a:r>
              <a:rPr sz="1100" spc="35" dirty="0">
                <a:latin typeface="Arial"/>
                <a:cs typeface="Arial"/>
              </a:rPr>
              <a:t>, </a:t>
            </a:r>
            <a:r>
              <a:rPr sz="1100" spc="-20" dirty="0">
                <a:latin typeface="Arial"/>
                <a:cs typeface="Arial"/>
              </a:rPr>
              <a:t>all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statements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program  would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65" dirty="0">
                <a:latin typeface="Arial"/>
                <a:cs typeface="Arial"/>
              </a:rPr>
              <a:t>executed </a:t>
            </a:r>
            <a:r>
              <a:rPr sz="1100" spc="-35" dirty="0">
                <a:latin typeface="Arial"/>
                <a:cs typeface="Arial"/>
              </a:rPr>
              <a:t>at-least</a:t>
            </a:r>
            <a:r>
              <a:rPr sz="1100" spc="-65" dirty="0">
                <a:latin typeface="Arial"/>
                <a:cs typeface="Arial"/>
              </a:rPr>
              <a:t> once.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16</a:t>
            </a:r>
            <a:r>
              <a:rPr spc="50" dirty="0"/>
              <a:t>/35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cases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r>
              <a:rPr sz="1400" spc="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551" y="1710613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627160"/>
            <a:ext cx="35915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5" dirty="0">
                <a:latin typeface="Arial"/>
                <a:cs typeface="Arial"/>
              </a:rPr>
              <a:t>For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85" dirty="0">
                <a:latin typeface="Arial"/>
                <a:cs typeface="Arial"/>
              </a:rPr>
              <a:t>GCD </a:t>
            </a:r>
            <a:r>
              <a:rPr sz="1100" spc="-45" dirty="0">
                <a:latin typeface="Arial"/>
                <a:cs typeface="Arial"/>
              </a:rPr>
              <a:t>program,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test </a:t>
            </a:r>
            <a:r>
              <a:rPr sz="1100" spc="-110" dirty="0">
                <a:latin typeface="Arial"/>
                <a:cs typeface="Arial"/>
              </a:rPr>
              <a:t>cases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55" dirty="0">
                <a:latin typeface="Arial"/>
                <a:cs typeface="Arial"/>
              </a:rPr>
              <a:t>branch </a:t>
            </a:r>
            <a:r>
              <a:rPr sz="1100" spc="-75" dirty="0">
                <a:latin typeface="Arial"/>
                <a:cs typeface="Arial"/>
              </a:rPr>
              <a:t>coverage </a:t>
            </a:r>
            <a:r>
              <a:rPr sz="1100" spc="-70" dirty="0">
                <a:latin typeface="Arial"/>
                <a:cs typeface="Arial"/>
              </a:rPr>
              <a:t>can 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i="1" spc="40" dirty="0">
                <a:latin typeface="Palatino Linotype"/>
                <a:cs typeface="Palatino Linotype"/>
              </a:rPr>
              <a:t>{</a:t>
            </a:r>
            <a:r>
              <a:rPr sz="1100" spc="40" dirty="0">
                <a:latin typeface="Arial"/>
                <a:cs typeface="Arial"/>
              </a:rPr>
              <a:t>(x=3,y=3), </a:t>
            </a:r>
            <a:r>
              <a:rPr sz="1100" spc="25" dirty="0">
                <a:latin typeface="Arial"/>
                <a:cs typeface="Arial"/>
              </a:rPr>
              <a:t>(x=3,y=2),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(x=4,y=3),(x=3,y=4)</a:t>
            </a:r>
            <a:r>
              <a:rPr sz="1100" i="1" spc="35" dirty="0">
                <a:latin typeface="Palatino Linotype"/>
                <a:cs typeface="Palatino Linotype"/>
              </a:rPr>
              <a:t>}</a:t>
            </a:r>
            <a:r>
              <a:rPr sz="1100" spc="3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17</a:t>
            </a:r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Observation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551" y="1560842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942960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1477402"/>
            <a:ext cx="348297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8430">
              <a:lnSpc>
                <a:spcPct val="102600"/>
              </a:lnSpc>
              <a:spcBef>
                <a:spcPts val="55"/>
              </a:spcBef>
            </a:pPr>
            <a:r>
              <a:rPr sz="1100" spc="40" dirty="0">
                <a:latin typeface="Arial"/>
                <a:cs typeface="Arial"/>
              </a:rPr>
              <a:t>It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100" dirty="0">
                <a:latin typeface="Arial"/>
                <a:cs typeface="Arial"/>
              </a:rPr>
              <a:t>easy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85" dirty="0">
                <a:latin typeface="Arial"/>
                <a:cs typeface="Arial"/>
              </a:rPr>
              <a:t>show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55" dirty="0">
                <a:latin typeface="Arial"/>
                <a:cs typeface="Arial"/>
              </a:rPr>
              <a:t>branch </a:t>
            </a:r>
            <a:r>
              <a:rPr sz="1100" spc="-75" dirty="0">
                <a:latin typeface="Arial"/>
                <a:cs typeface="Arial"/>
              </a:rPr>
              <a:t>coverage </a:t>
            </a:r>
            <a:r>
              <a:rPr sz="1100" spc="-90" dirty="0">
                <a:latin typeface="Arial"/>
                <a:cs typeface="Arial"/>
              </a:rPr>
              <a:t>based </a:t>
            </a:r>
            <a:r>
              <a:rPr sz="1100" spc="-30" dirty="0">
                <a:latin typeface="Arial"/>
                <a:cs typeface="Arial"/>
              </a:rPr>
              <a:t>testing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45" dirty="0">
                <a:latin typeface="Arial"/>
                <a:cs typeface="Arial"/>
              </a:rPr>
              <a:t>stronger </a:t>
            </a:r>
            <a:r>
              <a:rPr sz="1100" spc="-30" dirty="0">
                <a:latin typeface="Arial"/>
                <a:cs typeface="Arial"/>
              </a:rPr>
              <a:t>testing </a:t>
            </a:r>
            <a:r>
              <a:rPr sz="1100" spc="-25" dirty="0">
                <a:latin typeface="Arial"/>
                <a:cs typeface="Arial"/>
              </a:rPr>
              <a:t>than </a:t>
            </a:r>
            <a:r>
              <a:rPr sz="1100" spc="-35" dirty="0">
                <a:latin typeface="Arial"/>
                <a:cs typeface="Arial"/>
              </a:rPr>
              <a:t>statement </a:t>
            </a:r>
            <a:r>
              <a:rPr sz="1100" spc="-75" dirty="0">
                <a:latin typeface="Arial"/>
                <a:cs typeface="Arial"/>
              </a:rPr>
              <a:t>coverage-based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testing.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90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65" dirty="0">
                <a:latin typeface="Arial"/>
                <a:cs typeface="Arial"/>
              </a:rPr>
              <a:t>prove </a:t>
            </a:r>
            <a:r>
              <a:rPr sz="1100" spc="-20" dirty="0">
                <a:latin typeface="Arial"/>
                <a:cs typeface="Arial"/>
              </a:rPr>
              <a:t>this </a:t>
            </a:r>
            <a:r>
              <a:rPr sz="1100" spc="-65" dirty="0">
                <a:latin typeface="Arial"/>
                <a:cs typeface="Arial"/>
              </a:rPr>
              <a:t>by showing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55" dirty="0">
                <a:latin typeface="Arial"/>
                <a:cs typeface="Arial"/>
              </a:rPr>
              <a:t>branch </a:t>
            </a:r>
            <a:r>
              <a:rPr sz="1100" spc="-75" dirty="0">
                <a:latin typeface="Arial"/>
                <a:cs typeface="Arial"/>
              </a:rPr>
              <a:t>coverage </a:t>
            </a:r>
            <a:r>
              <a:rPr sz="1100" spc="-90" dirty="0">
                <a:latin typeface="Arial"/>
                <a:cs typeface="Arial"/>
              </a:rPr>
              <a:t>ensures  </a:t>
            </a:r>
            <a:r>
              <a:rPr sz="1100" spc="-35" dirty="0">
                <a:latin typeface="Arial"/>
                <a:cs typeface="Arial"/>
              </a:rPr>
              <a:t>statement </a:t>
            </a:r>
            <a:r>
              <a:rPr sz="1100" spc="-70" dirty="0">
                <a:latin typeface="Arial"/>
                <a:cs typeface="Arial"/>
              </a:rPr>
              <a:t>coverage, </a:t>
            </a:r>
            <a:r>
              <a:rPr sz="1100" spc="-5" dirty="0">
                <a:latin typeface="Arial"/>
                <a:cs typeface="Arial"/>
              </a:rPr>
              <a:t>but </a:t>
            </a:r>
            <a:r>
              <a:rPr sz="1100" spc="-10" dirty="0">
                <a:latin typeface="Arial"/>
                <a:cs typeface="Arial"/>
              </a:rPr>
              <a:t>not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vice-versa.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18</a:t>
            </a:r>
            <a:r>
              <a:rPr spc="50" dirty="0"/>
              <a:t>/35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068425"/>
            <a:ext cx="3989704" cy="165100"/>
          </a:xfrm>
          <a:custGeom>
            <a:avLst/>
            <a:gdLst/>
            <a:ahLst/>
            <a:cxnLst/>
            <a:rect l="l" t="t" r="r" b="b"/>
            <a:pathLst>
              <a:path w="3989704" h="16510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64627"/>
                </a:lnTo>
                <a:lnTo>
                  <a:pt x="3989652" y="16462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2804452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112672"/>
            <a:ext cx="4040403" cy="158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791752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163442"/>
            <a:ext cx="50751" cy="16410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264664"/>
            <a:ext cx="3989704" cy="1590675"/>
          </a:xfrm>
          <a:custGeom>
            <a:avLst/>
            <a:gdLst/>
            <a:ahLst/>
            <a:cxnLst/>
            <a:rect l="l" t="t" r="r" b="b"/>
            <a:pathLst>
              <a:path w="3989704" h="1590675">
                <a:moveTo>
                  <a:pt x="3989652" y="0"/>
                </a:moveTo>
                <a:lnTo>
                  <a:pt x="0" y="0"/>
                </a:lnTo>
                <a:lnTo>
                  <a:pt x="0" y="1539788"/>
                </a:lnTo>
                <a:lnTo>
                  <a:pt x="4008" y="1559512"/>
                </a:lnTo>
                <a:lnTo>
                  <a:pt x="14922" y="1575665"/>
                </a:lnTo>
                <a:lnTo>
                  <a:pt x="31075" y="1586580"/>
                </a:lnTo>
                <a:lnTo>
                  <a:pt x="50800" y="1590588"/>
                </a:lnTo>
                <a:lnTo>
                  <a:pt x="3938852" y="1590588"/>
                </a:lnTo>
                <a:lnTo>
                  <a:pt x="3958576" y="1586580"/>
                </a:lnTo>
                <a:lnTo>
                  <a:pt x="3974729" y="1575665"/>
                </a:lnTo>
                <a:lnTo>
                  <a:pt x="3985644" y="1559512"/>
                </a:lnTo>
                <a:lnTo>
                  <a:pt x="3989652" y="1539788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150742"/>
            <a:ext cx="0" cy="1673225"/>
          </a:xfrm>
          <a:custGeom>
            <a:avLst/>
            <a:gdLst/>
            <a:ahLst/>
            <a:cxnLst/>
            <a:rect l="l" t="t" r="r" b="b"/>
            <a:pathLst>
              <a:path h="1673225">
                <a:moveTo>
                  <a:pt x="0" y="167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1380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1253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1126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51" y="1301280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551" y="1680857"/>
            <a:ext cx="65265" cy="652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551" y="1923783"/>
            <a:ext cx="65265" cy="652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551" y="2189480"/>
            <a:ext cx="65265" cy="652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551" y="2455189"/>
            <a:ext cx="65265" cy="652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4594" y="1012219"/>
            <a:ext cx="3950970" cy="15318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Concolic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900" dirty="0">
              <a:latin typeface="Arial"/>
              <a:cs typeface="Arial"/>
            </a:endParaRPr>
          </a:p>
          <a:p>
            <a:pPr marL="302260" marR="43180">
              <a:lnSpc>
                <a:spcPts val="900"/>
              </a:lnSpc>
              <a:spcBef>
                <a:spcPts val="545"/>
              </a:spcBef>
            </a:pP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0" dirty="0">
                <a:latin typeface="Arial"/>
                <a:cs typeface="Arial"/>
              </a:rPr>
              <a:t>concept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35" dirty="0">
                <a:latin typeface="Arial"/>
                <a:cs typeface="Arial"/>
              </a:rPr>
              <a:t>CONCOLIC </a:t>
            </a:r>
            <a:r>
              <a:rPr sz="900" spc="-10" dirty="0">
                <a:latin typeface="Arial"/>
                <a:cs typeface="Arial"/>
              </a:rPr>
              <a:t>testing </a:t>
            </a:r>
            <a:r>
              <a:rPr sz="900" spc="-40" dirty="0">
                <a:latin typeface="Arial"/>
                <a:cs typeface="Arial"/>
              </a:rPr>
              <a:t>combines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5" dirty="0">
                <a:latin typeface="Arial"/>
                <a:cs typeface="Arial"/>
              </a:rPr>
              <a:t>CONCrete </a:t>
            </a:r>
            <a:r>
              <a:rPr sz="900" spc="-20" dirty="0">
                <a:latin typeface="Arial"/>
                <a:cs typeface="Arial"/>
              </a:rPr>
              <a:t>constraints  </a:t>
            </a:r>
            <a:r>
              <a:rPr sz="900" spc="-30" dirty="0">
                <a:latin typeface="Arial"/>
                <a:cs typeface="Arial"/>
              </a:rPr>
              <a:t>execution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25" dirty="0">
                <a:latin typeface="Arial"/>
                <a:cs typeface="Arial"/>
              </a:rPr>
              <a:t>symBOLIC </a:t>
            </a:r>
            <a:r>
              <a:rPr sz="900" spc="-20" dirty="0">
                <a:latin typeface="Arial"/>
                <a:cs typeface="Arial"/>
              </a:rPr>
              <a:t>constraints </a:t>
            </a:r>
            <a:r>
              <a:rPr sz="900" spc="-30" dirty="0">
                <a:latin typeface="Arial"/>
                <a:cs typeface="Arial"/>
              </a:rPr>
              <a:t>execution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10" dirty="0">
                <a:latin typeface="Arial"/>
                <a:cs typeface="Arial"/>
              </a:rPr>
              <a:t>automatically </a:t>
            </a:r>
            <a:r>
              <a:rPr sz="900" spc="-40" dirty="0">
                <a:latin typeface="Arial"/>
                <a:cs typeface="Arial"/>
              </a:rPr>
              <a:t>generate  </a:t>
            </a:r>
            <a:r>
              <a:rPr sz="900" spc="-10" dirty="0">
                <a:latin typeface="Arial"/>
                <a:cs typeface="Arial"/>
              </a:rPr>
              <a:t>test </a:t>
            </a:r>
            <a:r>
              <a:rPr sz="900" spc="-80" dirty="0">
                <a:latin typeface="Arial"/>
                <a:cs typeface="Arial"/>
              </a:rPr>
              <a:t>cases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10" dirty="0">
                <a:latin typeface="Arial"/>
                <a:cs typeface="Arial"/>
              </a:rPr>
              <a:t>full </a:t>
            </a:r>
            <a:r>
              <a:rPr sz="900" spc="-10" dirty="0">
                <a:latin typeface="Arial"/>
                <a:cs typeface="Arial"/>
              </a:rPr>
              <a:t>path</a:t>
            </a:r>
            <a:r>
              <a:rPr sz="900" spc="19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coverage.</a:t>
            </a:r>
            <a:endParaRPr sz="900" dirty="0">
              <a:latin typeface="Arial"/>
              <a:cs typeface="Arial"/>
            </a:endParaRPr>
          </a:p>
          <a:p>
            <a:pPr marL="302260" marR="89535">
              <a:lnSpc>
                <a:spcPts val="900"/>
              </a:lnSpc>
              <a:spcBef>
                <a:spcPts val="285"/>
              </a:spcBef>
            </a:pPr>
            <a:r>
              <a:rPr sz="900" spc="-10" dirty="0">
                <a:latin typeface="Arial"/>
                <a:cs typeface="Arial"/>
              </a:rPr>
              <a:t>This testing </a:t>
            </a:r>
            <a:r>
              <a:rPr sz="900" spc="-45" dirty="0">
                <a:latin typeface="Arial"/>
                <a:cs typeface="Arial"/>
              </a:rPr>
              <a:t>generates </a:t>
            </a:r>
            <a:r>
              <a:rPr sz="900" spc="-10" dirty="0">
                <a:latin typeface="Arial"/>
                <a:cs typeface="Arial"/>
              </a:rPr>
              <a:t>test </a:t>
            </a:r>
            <a:r>
              <a:rPr sz="900" spc="-35" dirty="0">
                <a:latin typeface="Arial"/>
                <a:cs typeface="Arial"/>
              </a:rPr>
              <a:t>suites </a:t>
            </a:r>
            <a:r>
              <a:rPr sz="900" spc="-45" dirty="0">
                <a:latin typeface="Arial"/>
                <a:cs typeface="Arial"/>
              </a:rPr>
              <a:t>by </a:t>
            </a:r>
            <a:r>
              <a:rPr sz="900" spc="-30" dirty="0">
                <a:latin typeface="Arial"/>
                <a:cs typeface="Arial"/>
              </a:rPr>
              <a:t>executing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0" dirty="0">
                <a:latin typeface="Arial"/>
                <a:cs typeface="Arial"/>
              </a:rPr>
              <a:t>program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30" dirty="0">
                <a:latin typeface="Arial"/>
                <a:cs typeface="Arial"/>
              </a:rPr>
              <a:t>random  </a:t>
            </a:r>
            <a:r>
              <a:rPr sz="900" spc="-40" dirty="0">
                <a:latin typeface="Arial"/>
                <a:cs typeface="Arial"/>
              </a:rPr>
              <a:t>values.</a:t>
            </a:r>
            <a:endParaRPr sz="900" dirty="0">
              <a:latin typeface="Arial"/>
              <a:cs typeface="Arial"/>
            </a:endParaRPr>
          </a:p>
          <a:p>
            <a:pPr marL="302260" marR="385445">
              <a:lnSpc>
                <a:spcPts val="900"/>
              </a:lnSpc>
              <a:spcBef>
                <a:spcPts val="114"/>
              </a:spcBef>
            </a:pPr>
            <a:r>
              <a:rPr sz="900" spc="30" dirty="0">
                <a:latin typeface="Arial"/>
                <a:cs typeface="Arial"/>
              </a:rPr>
              <a:t>At </a:t>
            </a:r>
            <a:r>
              <a:rPr sz="900" spc="-30" dirty="0">
                <a:latin typeface="Arial"/>
                <a:cs typeface="Arial"/>
              </a:rPr>
              <a:t>execution </a:t>
            </a:r>
            <a:r>
              <a:rPr sz="900" spc="-5" dirty="0">
                <a:latin typeface="Arial"/>
                <a:cs typeface="Arial"/>
              </a:rPr>
              <a:t>time </a:t>
            </a:r>
            <a:r>
              <a:rPr sz="900" dirty="0">
                <a:latin typeface="Arial"/>
                <a:cs typeface="Arial"/>
              </a:rPr>
              <a:t>both </a:t>
            </a:r>
            <a:r>
              <a:rPr sz="900" spc="-30" dirty="0">
                <a:latin typeface="Arial"/>
                <a:cs typeface="Arial"/>
              </a:rPr>
              <a:t>concrete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25" dirty="0">
                <a:latin typeface="Arial"/>
                <a:cs typeface="Arial"/>
              </a:rPr>
              <a:t>symbolic </a:t>
            </a:r>
            <a:r>
              <a:rPr sz="900" spc="-50" dirty="0">
                <a:latin typeface="Arial"/>
                <a:cs typeface="Arial"/>
              </a:rPr>
              <a:t>values </a:t>
            </a:r>
            <a:r>
              <a:rPr sz="900" spc="-55" dirty="0">
                <a:latin typeface="Arial"/>
                <a:cs typeface="Arial"/>
              </a:rPr>
              <a:t>are </a:t>
            </a:r>
            <a:r>
              <a:rPr sz="900" spc="-60" dirty="0">
                <a:latin typeface="Arial"/>
                <a:cs typeface="Arial"/>
              </a:rPr>
              <a:t>saved </a:t>
            </a:r>
            <a:r>
              <a:rPr sz="900" spc="-10" dirty="0">
                <a:latin typeface="Arial"/>
                <a:cs typeface="Arial"/>
              </a:rPr>
              <a:t>for  </a:t>
            </a:r>
            <a:r>
              <a:rPr sz="900" spc="-30" dirty="0">
                <a:latin typeface="Arial"/>
                <a:cs typeface="Arial"/>
              </a:rPr>
              <a:t>execution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path</a:t>
            </a:r>
            <a:r>
              <a:rPr sz="900" spc="-5" dirty="0" smtClean="0">
                <a:latin typeface="Arial"/>
                <a:cs typeface="Arial"/>
              </a:rPr>
              <a:t>.</a:t>
            </a:r>
            <a:endParaRPr sz="1350" baseline="6172" dirty="0">
              <a:latin typeface="Arial"/>
              <a:cs typeface="Arial"/>
            </a:endParaRPr>
          </a:p>
          <a:p>
            <a:pPr marL="302260" marR="144145">
              <a:lnSpc>
                <a:spcPts val="1000"/>
              </a:lnSpc>
              <a:spcBef>
                <a:spcPts val="95"/>
              </a:spcBef>
            </a:pPr>
            <a:r>
              <a:rPr sz="900" spc="-10" dirty="0" smtClean="0">
                <a:latin typeface="Arial"/>
                <a:cs typeface="Arial"/>
              </a:rPr>
              <a:t>During </a:t>
            </a:r>
            <a:r>
              <a:rPr sz="900" spc="-25" dirty="0" smtClean="0">
                <a:latin typeface="Arial"/>
                <a:cs typeface="Arial"/>
              </a:rPr>
              <a:t>execution, </a:t>
            </a:r>
            <a:r>
              <a:rPr sz="900" spc="-15" dirty="0" smtClean="0">
                <a:latin typeface="Arial"/>
                <a:cs typeface="Arial"/>
              </a:rPr>
              <a:t>the </a:t>
            </a:r>
            <a:r>
              <a:rPr sz="900" spc="-40" dirty="0" smtClean="0">
                <a:latin typeface="Arial"/>
                <a:cs typeface="Arial"/>
              </a:rPr>
              <a:t>variables </a:t>
            </a:r>
            <a:r>
              <a:rPr sz="900" spc="-55" dirty="0" smtClean="0">
                <a:latin typeface="Arial"/>
                <a:cs typeface="Arial"/>
              </a:rPr>
              <a:t>are </a:t>
            </a:r>
            <a:r>
              <a:rPr sz="900" spc="-35" dirty="0" smtClean="0">
                <a:latin typeface="Arial"/>
                <a:cs typeface="Arial"/>
              </a:rPr>
              <a:t>stored </a:t>
            </a:r>
            <a:r>
              <a:rPr sz="900" spc="-5" dirty="0" smtClean="0">
                <a:latin typeface="Arial"/>
                <a:cs typeface="Arial"/>
              </a:rPr>
              <a:t>in </a:t>
            </a:r>
            <a:r>
              <a:rPr sz="900" spc="-65" dirty="0" smtClean="0">
                <a:latin typeface="Arial"/>
                <a:cs typeface="Arial"/>
              </a:rPr>
              <a:t>some </a:t>
            </a:r>
            <a:r>
              <a:rPr sz="900" spc="-25" dirty="0" smtClean="0">
                <a:latin typeface="Arial"/>
                <a:cs typeface="Arial"/>
              </a:rPr>
              <a:t>symbolic </a:t>
            </a:r>
            <a:r>
              <a:rPr sz="900" spc="-50" dirty="0" smtClean="0">
                <a:latin typeface="Arial"/>
                <a:cs typeface="Arial"/>
              </a:rPr>
              <a:t>values such  </a:t>
            </a:r>
            <a:r>
              <a:rPr sz="1350" spc="-120" baseline="6172" dirty="0" smtClean="0">
                <a:latin typeface="Arial"/>
                <a:cs typeface="Arial"/>
              </a:rPr>
              <a:t>as </a:t>
            </a:r>
            <a:r>
              <a:rPr sz="1350" baseline="6172" dirty="0" smtClean="0">
                <a:latin typeface="Arial"/>
                <a:cs typeface="Arial"/>
              </a:rPr>
              <a:t>x</a:t>
            </a:r>
            <a:r>
              <a:rPr sz="600" dirty="0" smtClean="0">
                <a:latin typeface="Arial"/>
                <a:cs typeface="Arial"/>
              </a:rPr>
              <a:t>0</a:t>
            </a:r>
            <a:r>
              <a:rPr sz="1350" baseline="6172" dirty="0" smtClean="0">
                <a:latin typeface="Arial"/>
                <a:cs typeface="Arial"/>
              </a:rPr>
              <a:t>, </a:t>
            </a:r>
            <a:r>
              <a:rPr sz="1350" spc="-60" baseline="6172" dirty="0" smtClean="0">
                <a:latin typeface="Arial"/>
                <a:cs typeface="Arial"/>
              </a:rPr>
              <a:t>and </a:t>
            </a:r>
            <a:r>
              <a:rPr sz="1350" baseline="6172" dirty="0" smtClean="0">
                <a:latin typeface="Arial"/>
                <a:cs typeface="Arial"/>
              </a:rPr>
              <a:t>y</a:t>
            </a:r>
            <a:r>
              <a:rPr sz="600" dirty="0" smtClean="0">
                <a:latin typeface="Arial"/>
                <a:cs typeface="Arial"/>
              </a:rPr>
              <a:t>0</a:t>
            </a:r>
            <a:r>
              <a:rPr sz="1350" baseline="6172" dirty="0" smtClean="0">
                <a:latin typeface="Arial"/>
                <a:cs typeface="Arial"/>
              </a:rPr>
              <a:t>, </a:t>
            </a:r>
            <a:r>
              <a:rPr sz="1350" spc="-44" baseline="6172" dirty="0" smtClean="0">
                <a:latin typeface="Arial"/>
                <a:cs typeface="Arial"/>
              </a:rPr>
              <a:t>instead </a:t>
            </a:r>
            <a:r>
              <a:rPr sz="1350" spc="-7" baseline="6172" dirty="0" smtClean="0">
                <a:latin typeface="Arial"/>
                <a:cs typeface="Arial"/>
              </a:rPr>
              <a:t>of </a:t>
            </a:r>
            <a:r>
              <a:rPr sz="1350" spc="-44" baseline="6172" dirty="0" smtClean="0">
                <a:latin typeface="Arial"/>
                <a:cs typeface="Arial"/>
              </a:rPr>
              <a:t>x </a:t>
            </a:r>
            <a:r>
              <a:rPr sz="1350" spc="-60" baseline="6172" dirty="0" smtClean="0">
                <a:latin typeface="Arial"/>
                <a:cs typeface="Arial"/>
              </a:rPr>
              <a:t>and</a:t>
            </a:r>
            <a:r>
              <a:rPr sz="1350" spc="44" baseline="6172" dirty="0" smtClean="0">
                <a:latin typeface="Arial"/>
                <a:cs typeface="Arial"/>
              </a:rPr>
              <a:t> </a:t>
            </a:r>
            <a:r>
              <a:rPr sz="1350" spc="-82" baseline="6172" dirty="0" smtClean="0">
                <a:latin typeface="Arial"/>
                <a:cs typeface="Arial"/>
              </a:rPr>
              <a:t>y.</a:t>
            </a:r>
            <a:endParaRPr sz="1350" baseline="6172" dirty="0" smtClean="0">
              <a:latin typeface="Arial"/>
              <a:cs typeface="Arial"/>
            </a:endParaRPr>
          </a:p>
          <a:p>
            <a:pPr marL="302260">
              <a:lnSpc>
                <a:spcPts val="1070"/>
              </a:lnSpc>
            </a:pPr>
            <a:r>
              <a:rPr sz="900" spc="-15" dirty="0" smtClean="0">
                <a:latin typeface="Arial"/>
                <a:cs typeface="Arial"/>
              </a:rPr>
              <a:t>The </a:t>
            </a:r>
            <a:r>
              <a:rPr sz="900" spc="-20" dirty="0">
                <a:latin typeface="Arial"/>
                <a:cs typeface="Arial"/>
              </a:rPr>
              <a:t>next </a:t>
            </a:r>
            <a:r>
              <a:rPr sz="900" dirty="0">
                <a:latin typeface="Arial"/>
                <a:cs typeface="Arial"/>
              </a:rPr>
              <a:t>iteration </a:t>
            </a:r>
            <a:r>
              <a:rPr sz="900" spc="-10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55" dirty="0">
                <a:latin typeface="Arial"/>
                <a:cs typeface="Arial"/>
              </a:rPr>
              <a:t>process </a:t>
            </a:r>
            <a:r>
              <a:rPr sz="900" spc="-45" dirty="0">
                <a:latin typeface="Arial"/>
                <a:cs typeface="Arial"/>
              </a:rPr>
              <a:t>forces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0" dirty="0">
                <a:latin typeface="Arial"/>
                <a:cs typeface="Arial"/>
              </a:rPr>
              <a:t>selection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paths.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19</a:t>
            </a:r>
            <a:r>
              <a:rPr spc="50" dirty="0"/>
              <a:t>/35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287068"/>
            <a:ext cx="3989704" cy="165100"/>
          </a:xfrm>
          <a:custGeom>
            <a:avLst/>
            <a:gdLst/>
            <a:ahLst/>
            <a:cxnLst/>
            <a:rect l="l" t="t" r="r" b="b"/>
            <a:pathLst>
              <a:path w="3989704" h="16510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64627"/>
                </a:lnTo>
                <a:lnTo>
                  <a:pt x="3989652" y="16462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2476500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331302"/>
            <a:ext cx="4040403" cy="158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463800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382087"/>
            <a:ext cx="50751" cy="1094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483309"/>
            <a:ext cx="3989704" cy="1044575"/>
          </a:xfrm>
          <a:custGeom>
            <a:avLst/>
            <a:gdLst/>
            <a:ahLst/>
            <a:cxnLst/>
            <a:rect l="l" t="t" r="r" b="b"/>
            <a:pathLst>
              <a:path w="3989704" h="1044575">
                <a:moveTo>
                  <a:pt x="3989652" y="0"/>
                </a:moveTo>
                <a:lnTo>
                  <a:pt x="0" y="0"/>
                </a:lnTo>
                <a:lnTo>
                  <a:pt x="0" y="993190"/>
                </a:lnTo>
                <a:lnTo>
                  <a:pt x="4008" y="1012915"/>
                </a:lnTo>
                <a:lnTo>
                  <a:pt x="14922" y="1029068"/>
                </a:lnTo>
                <a:lnTo>
                  <a:pt x="31075" y="1039982"/>
                </a:lnTo>
                <a:lnTo>
                  <a:pt x="50800" y="1043991"/>
                </a:lnTo>
                <a:lnTo>
                  <a:pt x="3938852" y="1043991"/>
                </a:lnTo>
                <a:lnTo>
                  <a:pt x="3958576" y="1039982"/>
                </a:lnTo>
                <a:lnTo>
                  <a:pt x="3974729" y="1029068"/>
                </a:lnTo>
                <a:lnTo>
                  <a:pt x="3985644" y="1012915"/>
                </a:lnTo>
                <a:lnTo>
                  <a:pt x="3989652" y="993190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369387"/>
            <a:ext cx="0" cy="1126490"/>
          </a:xfrm>
          <a:custGeom>
            <a:avLst/>
            <a:gdLst/>
            <a:ahLst/>
            <a:cxnLst/>
            <a:rect l="l" t="t" r="r" b="b"/>
            <a:pathLst>
              <a:path h="1126489">
                <a:moveTo>
                  <a:pt x="0" y="11261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3566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3439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3312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51" y="1519910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551" y="1899488"/>
            <a:ext cx="65265" cy="652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551" y="2165197"/>
            <a:ext cx="65265" cy="6526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1230875"/>
            <a:ext cx="3913504" cy="12655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Concolic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900">
              <a:latin typeface="Arial"/>
              <a:cs typeface="Arial"/>
            </a:endParaRPr>
          </a:p>
          <a:p>
            <a:pPr marL="289560" marR="267970">
              <a:lnSpc>
                <a:spcPts val="900"/>
              </a:lnSpc>
              <a:spcBef>
                <a:spcPts val="545"/>
              </a:spcBef>
            </a:pP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20" dirty="0">
                <a:latin typeface="Arial"/>
                <a:cs typeface="Arial"/>
              </a:rPr>
              <a:t>tester </a:t>
            </a:r>
            <a:r>
              <a:rPr sz="900" spc="-50" dirty="0">
                <a:latin typeface="Arial"/>
                <a:cs typeface="Arial"/>
              </a:rPr>
              <a:t>selects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40" dirty="0">
                <a:latin typeface="Arial"/>
                <a:cs typeface="Arial"/>
              </a:rPr>
              <a:t>value </a:t>
            </a:r>
            <a:r>
              <a:rPr sz="900" spc="-5" dirty="0">
                <a:latin typeface="Arial"/>
                <a:cs typeface="Arial"/>
              </a:rPr>
              <a:t>from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10" dirty="0">
                <a:latin typeface="Arial"/>
                <a:cs typeface="Arial"/>
              </a:rPr>
              <a:t>path </a:t>
            </a:r>
            <a:r>
              <a:rPr sz="900" spc="-20" dirty="0">
                <a:latin typeface="Arial"/>
                <a:cs typeface="Arial"/>
              </a:rPr>
              <a:t>constraints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50" dirty="0">
                <a:latin typeface="Arial"/>
                <a:cs typeface="Arial"/>
              </a:rPr>
              <a:t>negates </a:t>
            </a:r>
            <a:r>
              <a:rPr sz="900" spc="-15" dirty="0">
                <a:latin typeface="Arial"/>
                <a:cs typeface="Arial"/>
              </a:rPr>
              <a:t>the  </a:t>
            </a:r>
            <a:r>
              <a:rPr sz="900" spc="-50" dirty="0">
                <a:latin typeface="Arial"/>
                <a:cs typeface="Arial"/>
              </a:rPr>
              <a:t>values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35" dirty="0">
                <a:latin typeface="Arial"/>
                <a:cs typeface="Arial"/>
              </a:rPr>
              <a:t>create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50" dirty="0">
                <a:latin typeface="Arial"/>
                <a:cs typeface="Arial"/>
              </a:rPr>
              <a:t>new </a:t>
            </a:r>
            <a:r>
              <a:rPr sz="900" spc="-10" dirty="0">
                <a:latin typeface="Arial"/>
                <a:cs typeface="Arial"/>
              </a:rPr>
              <a:t>path </a:t>
            </a:r>
            <a:r>
              <a:rPr sz="900" spc="-30" dirty="0">
                <a:latin typeface="Arial"/>
                <a:cs typeface="Arial"/>
              </a:rPr>
              <a:t>value. </a:t>
            </a:r>
            <a:r>
              <a:rPr sz="900" spc="-20" dirty="0">
                <a:latin typeface="Arial"/>
                <a:cs typeface="Arial"/>
              </a:rPr>
              <a:t>Then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20" dirty="0">
                <a:latin typeface="Arial"/>
                <a:cs typeface="Arial"/>
              </a:rPr>
              <a:t>tester </a:t>
            </a:r>
            <a:r>
              <a:rPr sz="900" spc="-25" dirty="0">
                <a:latin typeface="Arial"/>
                <a:cs typeface="Arial"/>
              </a:rPr>
              <a:t>finds </a:t>
            </a:r>
            <a:r>
              <a:rPr sz="900" spc="-30" dirty="0">
                <a:latin typeface="Arial"/>
                <a:cs typeface="Arial"/>
              </a:rPr>
              <a:t>concrete  </a:t>
            </a:r>
            <a:r>
              <a:rPr sz="900" spc="-20" dirty="0">
                <a:latin typeface="Arial"/>
                <a:cs typeface="Arial"/>
              </a:rPr>
              <a:t>constraints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25" dirty="0">
                <a:latin typeface="Arial"/>
                <a:cs typeface="Arial"/>
              </a:rPr>
              <a:t>satisfy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50" dirty="0">
                <a:latin typeface="Arial"/>
                <a:cs typeface="Arial"/>
              </a:rPr>
              <a:t>new </a:t>
            </a:r>
            <a:r>
              <a:rPr sz="900" spc="-10" dirty="0">
                <a:latin typeface="Arial"/>
                <a:cs typeface="Arial"/>
              </a:rPr>
              <a:t>path</a:t>
            </a:r>
            <a:r>
              <a:rPr sz="900" spc="220" dirty="0">
                <a:latin typeface="Arial"/>
                <a:cs typeface="Arial"/>
              </a:rPr>
              <a:t> </a:t>
            </a:r>
            <a:r>
              <a:rPr sz="900" spc="-40" dirty="0">
                <a:latin typeface="Arial"/>
                <a:cs typeface="Arial"/>
              </a:rPr>
              <a:t>values.</a:t>
            </a:r>
            <a:endParaRPr sz="900">
              <a:latin typeface="Arial"/>
              <a:cs typeface="Arial"/>
            </a:endParaRPr>
          </a:p>
          <a:p>
            <a:pPr marL="289560" marR="61594">
              <a:lnSpc>
                <a:spcPts val="900"/>
              </a:lnSpc>
              <a:spcBef>
                <a:spcPts val="285"/>
              </a:spcBef>
            </a:pP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0" dirty="0">
                <a:latin typeface="Arial"/>
                <a:cs typeface="Arial"/>
              </a:rPr>
              <a:t>selection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50" dirty="0">
                <a:latin typeface="Arial"/>
                <a:cs typeface="Arial"/>
              </a:rPr>
              <a:t>values </a:t>
            </a:r>
            <a:r>
              <a:rPr sz="900" spc="-40" dirty="0">
                <a:latin typeface="Arial"/>
                <a:cs typeface="Arial"/>
              </a:rPr>
              <a:t>is responsible by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20" dirty="0">
                <a:latin typeface="Arial"/>
                <a:cs typeface="Arial"/>
              </a:rPr>
              <a:t>Constraint </a:t>
            </a:r>
            <a:r>
              <a:rPr sz="900" spc="-40" dirty="0">
                <a:latin typeface="Arial"/>
                <a:cs typeface="Arial"/>
              </a:rPr>
              <a:t>Solver </a:t>
            </a:r>
            <a:r>
              <a:rPr sz="900" spc="-20" dirty="0">
                <a:latin typeface="Arial"/>
                <a:cs typeface="Arial"/>
              </a:rPr>
              <a:t>which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5" dirty="0">
                <a:latin typeface="Arial"/>
                <a:cs typeface="Arial"/>
              </a:rPr>
              <a:t>part of </a:t>
            </a:r>
            <a:r>
              <a:rPr sz="900" spc="-35" dirty="0">
                <a:latin typeface="Arial"/>
                <a:cs typeface="Arial"/>
              </a:rPr>
              <a:t>Concolic</a:t>
            </a:r>
            <a:r>
              <a:rPr sz="900" spc="17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tester.</a:t>
            </a:r>
            <a:endParaRPr sz="900">
              <a:latin typeface="Arial"/>
              <a:cs typeface="Arial"/>
            </a:endParaRPr>
          </a:p>
          <a:p>
            <a:pPr marL="289560" marR="5080" algn="just">
              <a:lnSpc>
                <a:spcPts val="900"/>
              </a:lnSpc>
              <a:spcBef>
                <a:spcPts val="295"/>
              </a:spcBef>
            </a:pPr>
            <a:r>
              <a:rPr sz="900" spc="-50" dirty="0">
                <a:latin typeface="Arial"/>
                <a:cs typeface="Arial"/>
              </a:rPr>
              <a:t>These </a:t>
            </a:r>
            <a:r>
              <a:rPr sz="900" spc="-20" dirty="0">
                <a:latin typeface="Arial"/>
                <a:cs typeface="Arial"/>
              </a:rPr>
              <a:t>constraints </a:t>
            </a:r>
            <a:r>
              <a:rPr sz="900" spc="-55" dirty="0">
                <a:latin typeface="Arial"/>
                <a:cs typeface="Arial"/>
              </a:rPr>
              <a:t>are </a:t>
            </a:r>
            <a:r>
              <a:rPr sz="900" spc="-15" dirty="0">
                <a:latin typeface="Arial"/>
                <a:cs typeface="Arial"/>
              </a:rPr>
              <a:t>inputs </a:t>
            </a:r>
            <a:r>
              <a:rPr sz="900" spc="-10" dirty="0">
                <a:latin typeface="Arial"/>
                <a:cs typeface="Arial"/>
              </a:rPr>
              <a:t>for all </a:t>
            </a:r>
            <a:r>
              <a:rPr sz="900" spc="-20" dirty="0">
                <a:latin typeface="Arial"/>
                <a:cs typeface="Arial"/>
              </a:rPr>
              <a:t>next </a:t>
            </a:r>
            <a:r>
              <a:rPr sz="900" spc="-35" dirty="0">
                <a:latin typeface="Arial"/>
                <a:cs typeface="Arial"/>
              </a:rPr>
              <a:t>executions. </a:t>
            </a:r>
            <a:r>
              <a:rPr sz="900" spc="-10" dirty="0">
                <a:latin typeface="Arial"/>
                <a:cs typeface="Arial"/>
              </a:rPr>
              <a:t>This </a:t>
            </a:r>
            <a:r>
              <a:rPr sz="900" spc="-25" dirty="0">
                <a:latin typeface="Arial"/>
                <a:cs typeface="Arial"/>
              </a:rPr>
              <a:t>concolic </a:t>
            </a:r>
            <a:r>
              <a:rPr sz="900" spc="-10" dirty="0">
                <a:latin typeface="Arial"/>
                <a:cs typeface="Arial"/>
              </a:rPr>
              <a:t>testing 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30" dirty="0">
                <a:latin typeface="Arial"/>
                <a:cs typeface="Arial"/>
              </a:rPr>
              <a:t>performed </a:t>
            </a:r>
            <a:r>
              <a:rPr sz="900" spc="-5" dirty="0">
                <a:latin typeface="Arial"/>
                <a:cs typeface="Arial"/>
              </a:rPr>
              <a:t>iteratively </a:t>
            </a:r>
            <a:r>
              <a:rPr sz="900" spc="10" dirty="0">
                <a:latin typeface="Arial"/>
                <a:cs typeface="Arial"/>
              </a:rPr>
              <a:t>until </a:t>
            </a:r>
            <a:r>
              <a:rPr sz="900" spc="-70" dirty="0">
                <a:latin typeface="Arial"/>
                <a:cs typeface="Arial"/>
              </a:rPr>
              <a:t>exceeds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25" dirty="0">
                <a:latin typeface="Arial"/>
                <a:cs typeface="Arial"/>
              </a:rPr>
              <a:t>threshold </a:t>
            </a:r>
            <a:r>
              <a:rPr sz="900" spc="-40" dirty="0">
                <a:latin typeface="Arial"/>
                <a:cs typeface="Arial"/>
              </a:rPr>
              <a:t>value </a:t>
            </a:r>
            <a:r>
              <a:rPr sz="900" spc="-30" dirty="0">
                <a:latin typeface="Arial"/>
                <a:cs typeface="Arial"/>
              </a:rPr>
              <a:t>or </a:t>
            </a:r>
            <a:r>
              <a:rPr sz="900" spc="-15" dirty="0">
                <a:latin typeface="Arial"/>
                <a:cs typeface="Arial"/>
              </a:rPr>
              <a:t>sufficient </a:t>
            </a:r>
            <a:r>
              <a:rPr sz="900" spc="-45" dirty="0">
                <a:latin typeface="Arial"/>
                <a:cs typeface="Arial"/>
              </a:rPr>
              <a:t>code  </a:t>
            </a:r>
            <a:r>
              <a:rPr sz="900" spc="-50" dirty="0">
                <a:latin typeface="Arial"/>
                <a:cs typeface="Arial"/>
              </a:rPr>
              <a:t>coverage </a:t>
            </a:r>
            <a:r>
              <a:rPr sz="900" spc="-40" dirty="0">
                <a:latin typeface="Arial"/>
                <a:cs typeface="Arial"/>
              </a:rPr>
              <a:t>is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obtained.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20</a:t>
            </a:r>
            <a:r>
              <a:rPr spc="50" dirty="0"/>
              <a:t>/35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3244"/>
            <a:ext cx="3183731" cy="1113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23728"/>
            <a:ext cx="3147059" cy="1410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2298"/>
            <a:ext cx="3180397" cy="11168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9918"/>
            <a:ext cx="3190398" cy="11234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23728"/>
            <a:ext cx="3173729" cy="1973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40" dirty="0">
                <a:latin typeface="Tahoma"/>
                <a:cs typeface="Tahoma"/>
              </a:rPr>
              <a:t>Introduction</a:t>
            </a:r>
          </a:p>
        </p:txBody>
      </p:sp>
      <p:sp>
        <p:nvSpPr>
          <p:cNvPr id="6" name="object 6"/>
          <p:cNvSpPr/>
          <p:nvPr/>
        </p:nvSpPr>
        <p:spPr>
          <a:xfrm>
            <a:off x="309193" y="91832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110483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092136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968883"/>
            <a:ext cx="50751" cy="1359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962751"/>
            <a:ext cx="3989704" cy="193040"/>
          </a:xfrm>
          <a:custGeom>
            <a:avLst/>
            <a:gdLst/>
            <a:ahLst/>
            <a:cxnLst/>
            <a:rect l="l" t="t" r="r" b="b"/>
            <a:pathLst>
              <a:path w="3989704" h="193040">
                <a:moveTo>
                  <a:pt x="3989652" y="0"/>
                </a:moveTo>
                <a:lnTo>
                  <a:pt x="0" y="0"/>
                </a:lnTo>
                <a:lnTo>
                  <a:pt x="0" y="142084"/>
                </a:lnTo>
                <a:lnTo>
                  <a:pt x="4008" y="161809"/>
                </a:lnTo>
                <a:lnTo>
                  <a:pt x="14922" y="177962"/>
                </a:lnTo>
                <a:lnTo>
                  <a:pt x="31075" y="188876"/>
                </a:lnTo>
                <a:lnTo>
                  <a:pt x="50800" y="192885"/>
                </a:lnTo>
                <a:lnTo>
                  <a:pt x="3938852" y="192885"/>
                </a:lnTo>
                <a:lnTo>
                  <a:pt x="3958576" y="188876"/>
                </a:lnTo>
                <a:lnTo>
                  <a:pt x="3974729" y="177962"/>
                </a:lnTo>
                <a:lnTo>
                  <a:pt x="3985644" y="161809"/>
                </a:lnTo>
                <a:lnTo>
                  <a:pt x="3989652" y="142084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006989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689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942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81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9688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3" y="130755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876171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1863470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358125"/>
            <a:ext cx="50751" cy="518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1351974"/>
            <a:ext cx="3989704" cy="575310"/>
          </a:xfrm>
          <a:custGeom>
            <a:avLst/>
            <a:gdLst/>
            <a:ahLst/>
            <a:cxnLst/>
            <a:rect l="l" t="t" r="r" b="b"/>
            <a:pathLst>
              <a:path w="3989704" h="575310">
                <a:moveTo>
                  <a:pt x="3989652" y="0"/>
                </a:moveTo>
                <a:lnTo>
                  <a:pt x="0" y="0"/>
                </a:lnTo>
                <a:lnTo>
                  <a:pt x="0" y="524196"/>
                </a:lnTo>
                <a:lnTo>
                  <a:pt x="4008" y="543921"/>
                </a:lnTo>
                <a:lnTo>
                  <a:pt x="14922" y="560074"/>
                </a:lnTo>
                <a:lnTo>
                  <a:pt x="31075" y="570988"/>
                </a:lnTo>
                <a:lnTo>
                  <a:pt x="50800" y="574997"/>
                </a:lnTo>
                <a:lnTo>
                  <a:pt x="3938852" y="574997"/>
                </a:lnTo>
                <a:lnTo>
                  <a:pt x="3958576" y="570988"/>
                </a:lnTo>
                <a:lnTo>
                  <a:pt x="3974729" y="560074"/>
                </a:lnTo>
                <a:lnTo>
                  <a:pt x="3985644" y="543921"/>
                </a:lnTo>
                <a:lnTo>
                  <a:pt x="3989652" y="524196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396211"/>
            <a:ext cx="0" cy="499109"/>
          </a:xfrm>
          <a:custGeom>
            <a:avLst/>
            <a:gdLst/>
            <a:ahLst/>
            <a:cxnLst/>
            <a:rect l="l" t="t" r="r" b="b"/>
            <a:pathLst>
              <a:path h="499110">
                <a:moveTo>
                  <a:pt x="0" y="4990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3835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3708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3581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551" y="140569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551" y="1615732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207890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994" y="3029623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794" y="3016923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2129459"/>
            <a:ext cx="50751" cy="9001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93" y="2123314"/>
            <a:ext cx="3989704" cy="957580"/>
          </a:xfrm>
          <a:custGeom>
            <a:avLst/>
            <a:gdLst/>
            <a:ahLst/>
            <a:cxnLst/>
            <a:rect l="l" t="t" r="r" b="b"/>
            <a:pathLst>
              <a:path w="3989704" h="957580">
                <a:moveTo>
                  <a:pt x="3989652" y="0"/>
                </a:moveTo>
                <a:lnTo>
                  <a:pt x="0" y="0"/>
                </a:lnTo>
                <a:lnTo>
                  <a:pt x="0" y="906309"/>
                </a:lnTo>
                <a:lnTo>
                  <a:pt x="4008" y="926033"/>
                </a:lnTo>
                <a:lnTo>
                  <a:pt x="14922" y="942186"/>
                </a:lnTo>
                <a:lnTo>
                  <a:pt x="31075" y="953100"/>
                </a:lnTo>
                <a:lnTo>
                  <a:pt x="50800" y="957109"/>
                </a:lnTo>
                <a:lnTo>
                  <a:pt x="3938852" y="957109"/>
                </a:lnTo>
                <a:lnTo>
                  <a:pt x="3958576" y="953100"/>
                </a:lnTo>
                <a:lnTo>
                  <a:pt x="3974729" y="942186"/>
                </a:lnTo>
                <a:lnTo>
                  <a:pt x="3985644" y="926033"/>
                </a:lnTo>
                <a:lnTo>
                  <a:pt x="3989652" y="906309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2167551"/>
            <a:ext cx="0" cy="881380"/>
          </a:xfrm>
          <a:custGeom>
            <a:avLst/>
            <a:gdLst/>
            <a:ahLst/>
            <a:cxnLst/>
            <a:rect l="l" t="t" r="r" b="b"/>
            <a:pathLst>
              <a:path h="881380">
                <a:moveTo>
                  <a:pt x="0" y="8811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21548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21421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21294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551" y="217704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551" y="2387079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51" y="2769184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24382" y="933016"/>
            <a:ext cx="3548379" cy="2116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90"/>
              </a:spcBef>
            </a:pPr>
            <a:r>
              <a:rPr sz="1100" b="1" spc="-45" dirty="0">
                <a:latin typeface="Arial"/>
                <a:cs typeface="Arial"/>
              </a:rPr>
              <a:t>Software </a:t>
            </a:r>
            <a:r>
              <a:rPr sz="1100" b="1" spc="-40" dirty="0">
                <a:latin typeface="Arial"/>
                <a:cs typeface="Arial"/>
              </a:rPr>
              <a:t>Testing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important </a:t>
            </a:r>
            <a:r>
              <a:rPr sz="1100" spc="-90" dirty="0">
                <a:latin typeface="Arial"/>
                <a:cs typeface="Arial"/>
              </a:rPr>
              <a:t>phase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SDLC.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65" dirty="0">
                <a:latin typeface="Arial"/>
                <a:cs typeface="Arial"/>
              </a:rPr>
              <a:t>Helps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achieve </a:t>
            </a:r>
            <a:r>
              <a:rPr sz="1100" spc="-55" dirty="0">
                <a:latin typeface="Arial"/>
                <a:cs typeface="Arial"/>
              </a:rPr>
              <a:t>software </a:t>
            </a:r>
            <a:r>
              <a:rPr sz="1100" spc="-40" dirty="0">
                <a:latin typeface="Arial"/>
                <a:cs typeface="Arial"/>
              </a:rPr>
              <a:t>dependability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0" dirty="0">
                <a:latin typeface="Arial"/>
                <a:cs typeface="Arial"/>
              </a:rPr>
              <a:t>improve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quality.</a:t>
            </a:r>
            <a:endParaRPr sz="1100">
              <a:latin typeface="Arial"/>
              <a:cs typeface="Arial"/>
            </a:endParaRPr>
          </a:p>
          <a:p>
            <a:pPr marL="12700" marR="66675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Arial"/>
                <a:cs typeface="Arial"/>
              </a:rPr>
              <a:t>Time </a:t>
            </a:r>
            <a:r>
              <a:rPr sz="1100" spc="-55" dirty="0">
                <a:latin typeface="Arial"/>
                <a:cs typeface="Arial"/>
              </a:rPr>
              <a:t>consuming: </a:t>
            </a:r>
            <a:r>
              <a:rPr sz="1100" spc="-40" dirty="0">
                <a:latin typeface="Arial"/>
                <a:cs typeface="Arial"/>
              </a:rPr>
              <a:t>Approximately </a:t>
            </a:r>
            <a:r>
              <a:rPr sz="1100" spc="-70" dirty="0">
                <a:latin typeface="Arial"/>
                <a:cs typeface="Arial"/>
              </a:rPr>
              <a:t>40%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software  development </a:t>
            </a:r>
            <a:r>
              <a:rPr sz="1100" spc="-20" dirty="0">
                <a:latin typeface="Arial"/>
                <a:cs typeface="Arial"/>
              </a:rPr>
              <a:t>time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5" dirty="0">
                <a:latin typeface="Arial"/>
                <a:cs typeface="Arial"/>
              </a:rPr>
              <a:t>devoted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testing.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45" dirty="0">
                <a:latin typeface="Arial"/>
                <a:cs typeface="Arial"/>
              </a:rPr>
              <a:t>Testing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done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5" dirty="0">
                <a:latin typeface="Arial"/>
                <a:cs typeface="Arial"/>
              </a:rPr>
              <a:t>two </a:t>
            </a:r>
            <a:r>
              <a:rPr sz="1100" spc="-100" dirty="0">
                <a:latin typeface="Arial"/>
                <a:cs typeface="Arial"/>
              </a:rPr>
              <a:t>ways </a:t>
            </a:r>
            <a:r>
              <a:rPr sz="1100" spc="-70" dirty="0">
                <a:latin typeface="Arial"/>
                <a:cs typeface="Arial"/>
              </a:rPr>
              <a:t>– </a:t>
            </a:r>
            <a:r>
              <a:rPr sz="1100" spc="-40" dirty="0">
                <a:latin typeface="Arial"/>
                <a:cs typeface="Arial"/>
              </a:rPr>
              <a:t>Manual </a:t>
            </a:r>
            <a:r>
              <a:rPr sz="1100" spc="-65" dirty="0">
                <a:latin typeface="Arial"/>
                <a:cs typeface="Arial"/>
              </a:rPr>
              <a:t>vs.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Automated.</a:t>
            </a:r>
            <a:endParaRPr sz="1100">
              <a:latin typeface="Arial"/>
              <a:cs typeface="Arial"/>
            </a:endParaRPr>
          </a:p>
          <a:p>
            <a:pPr marL="12700" marR="15875">
              <a:lnSpc>
                <a:spcPct val="102600"/>
              </a:lnSpc>
              <a:spcBef>
                <a:spcPts val="300"/>
              </a:spcBef>
            </a:pPr>
            <a:r>
              <a:rPr sz="1100" b="1" spc="-30" dirty="0">
                <a:latin typeface="Arial"/>
                <a:cs typeface="Arial"/>
              </a:rPr>
              <a:t>An automation </a:t>
            </a:r>
            <a:r>
              <a:rPr sz="1100" b="1" spc="-20" dirty="0">
                <a:latin typeface="Arial"/>
                <a:cs typeface="Arial"/>
              </a:rPr>
              <a:t>tool </a:t>
            </a:r>
            <a:r>
              <a:rPr sz="1100" spc="-25" dirty="0">
                <a:latin typeface="Arial"/>
                <a:cs typeface="Arial"/>
              </a:rPr>
              <a:t>for test </a:t>
            </a:r>
            <a:r>
              <a:rPr sz="1100" spc="-105" dirty="0">
                <a:latin typeface="Arial"/>
                <a:cs typeface="Arial"/>
              </a:rPr>
              <a:t>case </a:t>
            </a:r>
            <a:r>
              <a:rPr sz="1100" spc="-50" dirty="0">
                <a:latin typeface="Arial"/>
                <a:cs typeface="Arial"/>
              </a:rPr>
              <a:t>generation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40" dirty="0">
                <a:latin typeface="Arial"/>
                <a:cs typeface="Arial"/>
              </a:rPr>
              <a:t>effectively  </a:t>
            </a:r>
            <a:r>
              <a:rPr sz="1100" spc="-70" dirty="0">
                <a:latin typeface="Arial"/>
                <a:cs typeface="Arial"/>
              </a:rPr>
              <a:t>reduce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time </a:t>
            </a:r>
            <a:r>
              <a:rPr sz="1100" spc="-50" dirty="0">
                <a:latin typeface="Arial"/>
                <a:cs typeface="Arial"/>
              </a:rPr>
              <a:t>required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testing.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b="1" spc="-25" dirty="0">
                <a:latin typeface="Arial"/>
                <a:cs typeface="Arial"/>
              </a:rPr>
              <a:t>Automation </a:t>
            </a:r>
            <a:r>
              <a:rPr sz="1100" b="1" spc="-20" dirty="0">
                <a:latin typeface="Arial"/>
                <a:cs typeface="Arial"/>
              </a:rPr>
              <a:t>tool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designed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65" dirty="0">
                <a:latin typeface="Arial"/>
                <a:cs typeface="Arial"/>
              </a:rPr>
              <a:t>generate </a:t>
            </a:r>
            <a:r>
              <a:rPr sz="1100" spc="-25" dirty="0">
                <a:latin typeface="Arial"/>
                <a:cs typeface="Arial"/>
              </a:rPr>
              <a:t>test </a:t>
            </a:r>
            <a:r>
              <a:rPr sz="1100" spc="-110" dirty="0">
                <a:latin typeface="Arial"/>
                <a:cs typeface="Arial"/>
              </a:rPr>
              <a:t>cases </a:t>
            </a:r>
            <a:r>
              <a:rPr sz="1100" spc="-25" dirty="0">
                <a:latin typeface="Arial"/>
                <a:cs typeface="Arial"/>
              </a:rPr>
              <a:t>for  different test </a:t>
            </a:r>
            <a:r>
              <a:rPr sz="1100" spc="-75" dirty="0">
                <a:latin typeface="Arial"/>
                <a:cs typeface="Arial"/>
              </a:rPr>
              <a:t>coverage</a:t>
            </a:r>
            <a:r>
              <a:rPr sz="1100" spc="-20" dirty="0">
                <a:latin typeface="Arial"/>
                <a:cs typeface="Arial"/>
              </a:rPr>
              <a:t> criteria.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3</a:t>
            </a:fld>
            <a:r>
              <a:rPr spc="50" dirty="0"/>
              <a:t>/35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21823"/>
            <a:ext cx="3160394" cy="19702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9918"/>
            <a:ext cx="3170396" cy="19835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8013"/>
            <a:ext cx="3173729" cy="1973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7054"/>
            <a:ext cx="3167062" cy="19302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4203"/>
            <a:ext cx="3173729" cy="19402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21823"/>
            <a:ext cx="3180397" cy="19269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27538"/>
            <a:ext cx="3177063" cy="19302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8959"/>
            <a:ext cx="3147059" cy="19702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3244"/>
            <a:ext cx="3167062" cy="1980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7054"/>
            <a:ext cx="3180397" cy="19702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20" dirty="0">
                <a:latin typeface="Tahoma"/>
                <a:cs typeface="Tahoma"/>
              </a:rPr>
              <a:t>Reliability </a:t>
            </a:r>
            <a:r>
              <a:rPr b="0" spc="-60" dirty="0">
                <a:latin typeface="Tahoma"/>
                <a:cs typeface="Tahoma"/>
              </a:rPr>
              <a:t>and </a:t>
            </a:r>
            <a:r>
              <a:rPr b="0" spc="-65" dirty="0">
                <a:latin typeface="Tahoma"/>
                <a:cs typeface="Tahoma"/>
              </a:rPr>
              <a:t>Coverage </a:t>
            </a:r>
            <a:r>
              <a:rPr b="0" spc="-10" dirty="0">
                <a:latin typeface="Tahoma"/>
                <a:cs typeface="Tahoma"/>
              </a:rPr>
              <a:t>Model </a:t>
            </a:r>
            <a:r>
              <a:rPr b="0" dirty="0">
                <a:latin typeface="Tahoma"/>
                <a:cs typeface="Tahoma"/>
              </a:rPr>
              <a:t>-By </a:t>
            </a:r>
            <a:r>
              <a:rPr b="0" spc="-5" dirty="0">
                <a:latin typeface="Tahoma"/>
                <a:cs typeface="Tahoma"/>
              </a:rPr>
              <a:t>Prof. </a:t>
            </a:r>
            <a:r>
              <a:rPr b="0" spc="-20" dirty="0">
                <a:latin typeface="Tahoma"/>
                <a:cs typeface="Tahoma"/>
              </a:rPr>
              <a:t>Aditya</a:t>
            </a:r>
            <a:r>
              <a:rPr b="0" spc="9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Mathur</a:t>
            </a:r>
          </a:p>
        </p:txBody>
      </p:sp>
      <p:sp>
        <p:nvSpPr>
          <p:cNvPr id="6" name="object 6"/>
          <p:cNvSpPr/>
          <p:nvPr/>
        </p:nvSpPr>
        <p:spPr>
          <a:xfrm>
            <a:off x="556430" y="872399"/>
            <a:ext cx="3438966" cy="1918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7800" y="2895020"/>
            <a:ext cx="18122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A91717"/>
                </a:solidFill>
                <a:latin typeface="Arial"/>
                <a:cs typeface="Arial"/>
              </a:rPr>
              <a:t>Figure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1: </a:t>
            </a:r>
            <a:r>
              <a:rPr sz="1000" spc="-25" dirty="0">
                <a:latin typeface="Arial"/>
                <a:cs typeface="Arial"/>
              </a:rPr>
              <a:t>Reliability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Coverage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4</a:t>
            </a:fld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5149"/>
            <a:ext cx="3153727" cy="19869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2298"/>
            <a:ext cx="3190398" cy="21836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6108"/>
            <a:ext cx="3180397" cy="21836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30389"/>
            <a:ext cx="3170396" cy="21802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26579"/>
            <a:ext cx="3147059" cy="21702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0393"/>
            <a:ext cx="3173729" cy="21902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4203"/>
            <a:ext cx="3173729" cy="21869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3244"/>
            <a:ext cx="3183731" cy="21936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29443"/>
            <a:ext cx="3163728" cy="21769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5149"/>
            <a:ext cx="3187065" cy="21902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160" y="3344944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21/35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0" dirty="0">
                <a:latin typeface="Tahoma"/>
                <a:cs typeface="Tahoma"/>
              </a:rPr>
              <a:t>Software</a:t>
            </a:r>
            <a:r>
              <a:rPr b="0" spc="25" dirty="0">
                <a:latin typeface="Tahoma"/>
                <a:cs typeface="Tahoma"/>
              </a:rPr>
              <a:t> </a:t>
            </a:r>
            <a:r>
              <a:rPr b="0" spc="-40" dirty="0">
                <a:latin typeface="Tahoma"/>
                <a:cs typeface="Tahoma"/>
              </a:rPr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49059" y="1124849"/>
            <a:ext cx="3911981" cy="1084337"/>
          </a:xfrm>
          <a:prstGeom prst="rect">
            <a:avLst/>
          </a:prstGeom>
        </p:spPr>
        <p:txBody>
          <a:bodyPr vert="horz" wrap="square" lIns="0" tIns="221870" rIns="0" bIns="0" rtlCol="0">
            <a:spAutoFit/>
          </a:bodyPr>
          <a:lstStyle/>
          <a:p>
            <a:pPr marL="10795" marR="5080" algn="just">
              <a:lnSpc>
                <a:spcPct val="102600"/>
              </a:lnSpc>
              <a:spcBef>
                <a:spcPts val="55"/>
              </a:spcBef>
            </a:pPr>
            <a:r>
              <a:rPr i="1" spc="-5" dirty="0">
                <a:latin typeface="Trebuchet MS"/>
                <a:cs typeface="Trebuchet MS"/>
              </a:rPr>
              <a:t>“No </a:t>
            </a:r>
            <a:r>
              <a:rPr i="1" spc="-55" dirty="0">
                <a:latin typeface="Trebuchet MS"/>
                <a:cs typeface="Trebuchet MS"/>
              </a:rPr>
              <a:t>product </a:t>
            </a:r>
            <a:r>
              <a:rPr i="1" spc="-80" dirty="0">
                <a:latin typeface="Trebuchet MS"/>
                <a:cs typeface="Trebuchet MS"/>
              </a:rPr>
              <a:t>of </a:t>
            </a:r>
            <a:r>
              <a:rPr i="1" spc="-50" dirty="0">
                <a:latin typeface="Trebuchet MS"/>
                <a:cs typeface="Trebuchet MS"/>
              </a:rPr>
              <a:t>human </a:t>
            </a:r>
            <a:r>
              <a:rPr i="1" spc="-75" dirty="0">
                <a:latin typeface="Trebuchet MS"/>
                <a:cs typeface="Trebuchet MS"/>
              </a:rPr>
              <a:t>intellect </a:t>
            </a:r>
            <a:r>
              <a:rPr i="1" spc="-50" dirty="0">
                <a:latin typeface="Trebuchet MS"/>
                <a:cs typeface="Trebuchet MS"/>
              </a:rPr>
              <a:t>comes </a:t>
            </a:r>
            <a:r>
              <a:rPr i="1" spc="-55" dirty="0">
                <a:latin typeface="Trebuchet MS"/>
                <a:cs typeface="Trebuchet MS"/>
              </a:rPr>
              <a:t>out </a:t>
            </a:r>
            <a:r>
              <a:rPr i="1" spc="-60" dirty="0">
                <a:latin typeface="Trebuchet MS"/>
                <a:cs typeface="Trebuchet MS"/>
              </a:rPr>
              <a:t>right </a:t>
            </a:r>
            <a:r>
              <a:rPr i="1" spc="-75" dirty="0">
                <a:latin typeface="Trebuchet MS"/>
                <a:cs typeface="Trebuchet MS"/>
              </a:rPr>
              <a:t>the </a:t>
            </a:r>
            <a:r>
              <a:rPr i="1" spc="-80" dirty="0">
                <a:latin typeface="Trebuchet MS"/>
                <a:cs typeface="Trebuchet MS"/>
              </a:rPr>
              <a:t>first </a:t>
            </a:r>
            <a:r>
              <a:rPr i="1" spc="-85" dirty="0">
                <a:latin typeface="Trebuchet MS"/>
                <a:cs typeface="Trebuchet MS"/>
              </a:rPr>
              <a:t>time. </a:t>
            </a:r>
            <a:r>
              <a:rPr i="1" spc="-25" dirty="0">
                <a:latin typeface="Trebuchet MS"/>
                <a:cs typeface="Trebuchet MS"/>
              </a:rPr>
              <a:t>We  </a:t>
            </a:r>
            <a:r>
              <a:rPr i="1" spc="-90" dirty="0">
                <a:latin typeface="Trebuchet MS"/>
                <a:cs typeface="Trebuchet MS"/>
              </a:rPr>
              <a:t>rewrite </a:t>
            </a:r>
            <a:r>
              <a:rPr i="1" spc="-65" dirty="0">
                <a:latin typeface="Trebuchet MS"/>
                <a:cs typeface="Trebuchet MS"/>
              </a:rPr>
              <a:t>sentences, </a:t>
            </a:r>
            <a:r>
              <a:rPr i="1" spc="-75" dirty="0">
                <a:latin typeface="Trebuchet MS"/>
                <a:cs typeface="Trebuchet MS"/>
              </a:rPr>
              <a:t>rip </a:t>
            </a:r>
            <a:r>
              <a:rPr i="1" spc="-55" dirty="0">
                <a:latin typeface="Trebuchet MS"/>
                <a:cs typeface="Trebuchet MS"/>
              </a:rPr>
              <a:t>out knitting </a:t>
            </a:r>
            <a:r>
              <a:rPr i="1" spc="-65" dirty="0">
                <a:latin typeface="Trebuchet MS"/>
                <a:cs typeface="Trebuchet MS"/>
              </a:rPr>
              <a:t>stitches, </a:t>
            </a:r>
            <a:r>
              <a:rPr i="1" spc="-75" dirty="0">
                <a:latin typeface="Trebuchet MS"/>
                <a:cs typeface="Trebuchet MS"/>
              </a:rPr>
              <a:t>replant </a:t>
            </a:r>
            <a:r>
              <a:rPr i="1" spc="-65" dirty="0">
                <a:latin typeface="Trebuchet MS"/>
                <a:cs typeface="Trebuchet MS"/>
              </a:rPr>
              <a:t>gardens,  </a:t>
            </a:r>
            <a:r>
              <a:rPr i="1" spc="-75" dirty="0">
                <a:latin typeface="Trebuchet MS"/>
                <a:cs typeface="Trebuchet MS"/>
              </a:rPr>
              <a:t>remodel </a:t>
            </a:r>
            <a:r>
              <a:rPr i="1" spc="-60" dirty="0">
                <a:latin typeface="Trebuchet MS"/>
                <a:cs typeface="Trebuchet MS"/>
              </a:rPr>
              <a:t>houses, </a:t>
            </a:r>
            <a:r>
              <a:rPr i="1" spc="-50" dirty="0">
                <a:latin typeface="Trebuchet MS"/>
                <a:cs typeface="Trebuchet MS"/>
              </a:rPr>
              <a:t>and </a:t>
            </a:r>
            <a:r>
              <a:rPr i="1" spc="-80" dirty="0">
                <a:latin typeface="Trebuchet MS"/>
                <a:cs typeface="Trebuchet MS"/>
              </a:rPr>
              <a:t>repair </a:t>
            </a:r>
            <a:r>
              <a:rPr i="1" spc="-70" dirty="0">
                <a:latin typeface="Trebuchet MS"/>
                <a:cs typeface="Trebuchet MS"/>
              </a:rPr>
              <a:t>bridges. </a:t>
            </a:r>
            <a:r>
              <a:rPr i="1" dirty="0">
                <a:latin typeface="Trebuchet MS"/>
                <a:cs typeface="Trebuchet MS"/>
              </a:rPr>
              <a:t>Why </a:t>
            </a:r>
            <a:r>
              <a:rPr i="1" spc="-55" dirty="0">
                <a:latin typeface="Trebuchet MS"/>
                <a:cs typeface="Trebuchet MS"/>
              </a:rPr>
              <a:t>should </a:t>
            </a:r>
            <a:r>
              <a:rPr i="1" spc="-85" dirty="0">
                <a:latin typeface="Trebuchet MS"/>
                <a:cs typeface="Trebuchet MS"/>
              </a:rPr>
              <a:t>software </a:t>
            </a:r>
            <a:r>
              <a:rPr i="1" spc="-65" dirty="0">
                <a:latin typeface="Trebuchet MS"/>
                <a:cs typeface="Trebuchet MS"/>
              </a:rPr>
              <a:t>be </a:t>
            </a:r>
            <a:r>
              <a:rPr i="1" spc="-45" dirty="0">
                <a:latin typeface="Trebuchet MS"/>
                <a:cs typeface="Trebuchet MS"/>
              </a:rPr>
              <a:t>any  </a:t>
            </a:r>
            <a:r>
              <a:rPr i="1" spc="-65" dirty="0">
                <a:latin typeface="Trebuchet MS"/>
                <a:cs typeface="Trebuchet MS"/>
              </a:rPr>
              <a:t>different?”</a:t>
            </a:r>
          </a:p>
          <a:p>
            <a:pPr marL="10795" marR="347345" algn="just">
              <a:lnSpc>
                <a:spcPct val="102600"/>
              </a:lnSpc>
            </a:pPr>
            <a:r>
              <a:rPr b="1" spc="30" dirty="0">
                <a:latin typeface="Arial"/>
                <a:cs typeface="Arial"/>
              </a:rPr>
              <a:t>- </a:t>
            </a:r>
            <a:r>
              <a:rPr b="1" spc="-35" dirty="0">
                <a:latin typeface="Arial"/>
                <a:cs typeface="Arial"/>
              </a:rPr>
              <a:t>By </a:t>
            </a:r>
            <a:r>
              <a:rPr b="1" spc="-15" dirty="0">
                <a:latin typeface="Arial"/>
                <a:cs typeface="Arial"/>
              </a:rPr>
              <a:t>Wiener, </a:t>
            </a:r>
            <a:r>
              <a:rPr b="1" spc="-25" dirty="0">
                <a:latin typeface="Arial"/>
                <a:cs typeface="Arial"/>
              </a:rPr>
              <a:t>Ruth: </a:t>
            </a:r>
            <a:r>
              <a:rPr b="1" spc="-10" dirty="0">
                <a:latin typeface="Arial"/>
                <a:cs typeface="Arial"/>
              </a:rPr>
              <a:t>Digital </a:t>
            </a:r>
            <a:r>
              <a:rPr b="1" spc="-35" dirty="0">
                <a:latin typeface="Arial"/>
                <a:cs typeface="Arial"/>
              </a:rPr>
              <a:t>Woes, </a:t>
            </a:r>
            <a:r>
              <a:rPr b="1" spc="-15" dirty="0">
                <a:latin typeface="Arial"/>
                <a:cs typeface="Arial"/>
              </a:rPr>
              <a:t>Why </a:t>
            </a:r>
            <a:r>
              <a:rPr b="1" dirty="0">
                <a:latin typeface="Arial"/>
                <a:cs typeface="Arial"/>
              </a:rPr>
              <a:t>We </a:t>
            </a:r>
            <a:r>
              <a:rPr b="1" spc="-60" dirty="0">
                <a:latin typeface="Arial"/>
                <a:cs typeface="Arial"/>
              </a:rPr>
              <a:t>Should </a:t>
            </a:r>
            <a:r>
              <a:rPr b="1" spc="20" dirty="0">
                <a:latin typeface="Arial"/>
                <a:cs typeface="Arial"/>
              </a:rPr>
              <a:t>Not  </a:t>
            </a:r>
            <a:r>
              <a:rPr b="1" spc="-35" dirty="0">
                <a:latin typeface="Arial"/>
                <a:cs typeface="Arial"/>
              </a:rPr>
              <a:t>Depend </a:t>
            </a:r>
            <a:r>
              <a:rPr b="1" spc="-70" dirty="0">
                <a:latin typeface="Arial"/>
                <a:cs typeface="Arial"/>
              </a:rPr>
              <a:t>on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Software.</a:t>
            </a:r>
          </a:p>
        </p:txBody>
      </p:sp>
      <p:sp>
        <p:nvSpPr>
          <p:cNvPr id="7" name="object 7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5</a:t>
            </a:fld>
            <a:r>
              <a:rPr spc="50" dirty="0"/>
              <a:t>/35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148867"/>
            <a:ext cx="3989704" cy="165100"/>
          </a:xfrm>
          <a:custGeom>
            <a:avLst/>
            <a:gdLst/>
            <a:ahLst/>
            <a:cxnLst/>
            <a:rect l="l" t="t" r="r" b="b"/>
            <a:pathLst>
              <a:path w="3989704" h="16510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64627"/>
                </a:lnTo>
                <a:lnTo>
                  <a:pt x="3989652" y="16462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1708200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193101"/>
            <a:ext cx="4040403" cy="158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1695500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250" y="1243893"/>
            <a:ext cx="76200" cy="7150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345115"/>
            <a:ext cx="3989704" cy="414020"/>
          </a:xfrm>
          <a:custGeom>
            <a:avLst/>
            <a:gdLst/>
            <a:ahLst/>
            <a:cxnLst/>
            <a:rect l="l" t="t" r="r" b="b"/>
            <a:pathLst>
              <a:path w="3989704" h="414019">
                <a:moveTo>
                  <a:pt x="3989652" y="0"/>
                </a:moveTo>
                <a:lnTo>
                  <a:pt x="0" y="0"/>
                </a:lnTo>
                <a:lnTo>
                  <a:pt x="0" y="363085"/>
                </a:lnTo>
                <a:lnTo>
                  <a:pt x="4008" y="382810"/>
                </a:lnTo>
                <a:lnTo>
                  <a:pt x="14922" y="398963"/>
                </a:lnTo>
                <a:lnTo>
                  <a:pt x="31075" y="409877"/>
                </a:lnTo>
                <a:lnTo>
                  <a:pt x="50800" y="413886"/>
                </a:lnTo>
                <a:lnTo>
                  <a:pt x="3938852" y="413886"/>
                </a:lnTo>
                <a:lnTo>
                  <a:pt x="3958576" y="409877"/>
                </a:lnTo>
                <a:lnTo>
                  <a:pt x="3974729" y="398963"/>
                </a:lnTo>
                <a:lnTo>
                  <a:pt x="3985644" y="382810"/>
                </a:lnTo>
                <a:lnTo>
                  <a:pt x="3989652" y="363085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231193"/>
            <a:ext cx="0" cy="496570"/>
          </a:xfrm>
          <a:custGeom>
            <a:avLst/>
            <a:gdLst/>
            <a:ahLst/>
            <a:cxnLst/>
            <a:rect l="l" t="t" r="r" b="b"/>
            <a:pathLst>
              <a:path h="496569">
                <a:moveTo>
                  <a:pt x="0" y="49605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2184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205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193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51" y="1381709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551" y="1624634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1092648"/>
            <a:ext cx="3912235" cy="1245341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Concolic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Testing: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9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900" dirty="0">
              <a:latin typeface="Arial"/>
              <a:cs typeface="Arial"/>
            </a:endParaRPr>
          </a:p>
          <a:p>
            <a:pPr marL="289560" marR="423545">
              <a:lnSpc>
                <a:spcPct val="66400"/>
              </a:lnSpc>
              <a:spcBef>
                <a:spcPts val="725"/>
              </a:spcBef>
            </a:pPr>
            <a:r>
              <a:rPr sz="900" spc="-35" dirty="0">
                <a:latin typeface="Arial"/>
                <a:cs typeface="Arial"/>
              </a:rPr>
              <a:t>Concolic </a:t>
            </a:r>
            <a:r>
              <a:rPr sz="900" spc="-10" dirty="0">
                <a:latin typeface="Arial"/>
                <a:cs typeface="Arial"/>
              </a:rPr>
              <a:t>testing </a:t>
            </a:r>
            <a:r>
              <a:rPr sz="900" spc="-25" dirty="0">
                <a:latin typeface="Arial"/>
                <a:cs typeface="Arial"/>
              </a:rPr>
              <a:t>technique </a:t>
            </a:r>
            <a:r>
              <a:rPr sz="900" spc="-40" dirty="0">
                <a:latin typeface="Arial"/>
                <a:cs typeface="Arial"/>
              </a:rPr>
              <a:t>explored </a:t>
            </a:r>
            <a:r>
              <a:rPr sz="900" spc="15" dirty="0">
                <a:latin typeface="Arial"/>
                <a:cs typeface="Arial"/>
              </a:rPr>
              <a:t>total </a:t>
            </a:r>
            <a:r>
              <a:rPr sz="900" spc="-45" dirty="0">
                <a:latin typeface="Arial"/>
                <a:cs typeface="Arial"/>
              </a:rPr>
              <a:t>3 </a:t>
            </a:r>
            <a:r>
              <a:rPr sz="900" spc="-25" dirty="0">
                <a:latin typeface="Arial"/>
                <a:cs typeface="Arial"/>
              </a:rPr>
              <a:t>paths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45" dirty="0">
                <a:latin typeface="Arial"/>
                <a:cs typeface="Arial"/>
              </a:rPr>
              <a:t>example  </a:t>
            </a:r>
            <a:r>
              <a:rPr sz="900" spc="-25" dirty="0">
                <a:latin typeface="Arial"/>
                <a:cs typeface="Arial"/>
              </a:rPr>
              <a:t>program.</a:t>
            </a:r>
            <a:endParaRPr sz="9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14"/>
              </a:spcBef>
            </a:pPr>
            <a:r>
              <a:rPr sz="900" spc="40" dirty="0">
                <a:latin typeface="Arial"/>
                <a:cs typeface="Arial"/>
              </a:rPr>
              <a:t>It </a:t>
            </a:r>
            <a:r>
              <a:rPr sz="900" spc="-65" dirty="0">
                <a:latin typeface="Arial"/>
                <a:cs typeface="Arial"/>
              </a:rPr>
              <a:t>has </a:t>
            </a:r>
            <a:r>
              <a:rPr sz="900" spc="-40" dirty="0">
                <a:latin typeface="Arial"/>
                <a:cs typeface="Arial"/>
              </a:rPr>
              <a:t>generated </a:t>
            </a:r>
            <a:r>
              <a:rPr sz="900" spc="15" dirty="0">
                <a:latin typeface="Arial"/>
                <a:cs typeface="Arial"/>
              </a:rPr>
              <a:t>total </a:t>
            </a:r>
            <a:r>
              <a:rPr sz="900" spc="-25" dirty="0">
                <a:latin typeface="Arial"/>
                <a:cs typeface="Arial"/>
              </a:rPr>
              <a:t>three </a:t>
            </a:r>
            <a:r>
              <a:rPr sz="900" spc="-10" dirty="0">
                <a:latin typeface="Arial"/>
                <a:cs typeface="Arial"/>
              </a:rPr>
              <a:t>test </a:t>
            </a:r>
            <a:r>
              <a:rPr sz="900" spc="-80" dirty="0">
                <a:latin typeface="Arial"/>
                <a:cs typeface="Arial"/>
              </a:rPr>
              <a:t>cases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40" dirty="0">
                <a:latin typeface="Arial"/>
                <a:cs typeface="Arial"/>
              </a:rPr>
              <a:t>variables </a:t>
            </a:r>
            <a:r>
              <a:rPr sz="900" spc="-30" dirty="0">
                <a:latin typeface="Arial"/>
                <a:cs typeface="Arial"/>
              </a:rPr>
              <a:t>x </a:t>
            </a:r>
            <a:r>
              <a:rPr sz="900" spc="-40" dirty="0">
                <a:latin typeface="Arial"/>
                <a:cs typeface="Arial"/>
              </a:rPr>
              <a:t>and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-55" dirty="0">
                <a:latin typeface="Arial"/>
                <a:cs typeface="Arial"/>
              </a:rPr>
              <a:t>y. </a:t>
            </a:r>
            <a:r>
              <a:rPr sz="900" spc="-50" dirty="0">
                <a:latin typeface="Arial"/>
                <a:cs typeface="Arial"/>
              </a:rPr>
              <a:t>These </a:t>
            </a:r>
            <a:r>
              <a:rPr sz="900" spc="-40" dirty="0" smtClean="0">
                <a:latin typeface="Arial"/>
                <a:cs typeface="Arial"/>
              </a:rPr>
              <a:t>are</a:t>
            </a:r>
            <a:r>
              <a:rPr lang="en-US" sz="900" spc="-40" dirty="0" smtClean="0">
                <a:latin typeface="Arial"/>
                <a:cs typeface="Arial"/>
              </a:rPr>
              <a:t> shown in Table 1.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000" spc="-50" dirty="0">
                <a:solidFill>
                  <a:srgbClr val="A91717"/>
                </a:solidFill>
                <a:latin typeface="Arial"/>
                <a:cs typeface="Arial"/>
              </a:rPr>
              <a:t>Table 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1: </a:t>
            </a:r>
            <a:r>
              <a:rPr sz="1000" spc="-45" dirty="0">
                <a:latin typeface="Arial"/>
                <a:cs typeface="Arial"/>
              </a:rPr>
              <a:t>Test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cases</a:t>
            </a: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27200" y="2303106"/>
          <a:ext cx="1748789" cy="32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415"/>
                <a:gridCol w="365125"/>
                <a:gridCol w="365125"/>
                <a:gridCol w="365124"/>
              </a:tblGrid>
              <a:tr h="111467"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9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cases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TC2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TC3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908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895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22</a:t>
            </a:r>
            <a:r>
              <a:rPr spc="50" dirty="0"/>
              <a:t>/35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7950" marR="1475740">
              <a:lnSpc>
                <a:spcPts val="670"/>
              </a:lnSpc>
              <a:spcBef>
                <a:spcPts val="175"/>
              </a:spcBef>
            </a:pPr>
            <a:r>
              <a:rPr sz="600" b="1" spc="-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Statement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Branch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Coverage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Concolic</a:t>
            </a:r>
            <a:r>
              <a:rPr sz="600" b="1" spc="35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7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Distributed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Concolic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246098"/>
            <a:ext cx="3989704" cy="165100"/>
          </a:xfrm>
          <a:custGeom>
            <a:avLst/>
            <a:gdLst/>
            <a:ahLst/>
            <a:cxnLst/>
            <a:rect l="l" t="t" r="r" b="b"/>
            <a:pathLst>
              <a:path w="3989704" h="16510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64627"/>
                </a:lnTo>
                <a:lnTo>
                  <a:pt x="3989652" y="16462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E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2537955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290332"/>
            <a:ext cx="4040403" cy="1583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525255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341121"/>
            <a:ext cx="50751" cy="11968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1442343"/>
            <a:ext cx="3989704" cy="1146810"/>
          </a:xfrm>
          <a:custGeom>
            <a:avLst/>
            <a:gdLst/>
            <a:ahLst/>
            <a:cxnLst/>
            <a:rect l="l" t="t" r="r" b="b"/>
            <a:pathLst>
              <a:path w="3989704" h="1146810">
                <a:moveTo>
                  <a:pt x="3989652" y="0"/>
                </a:moveTo>
                <a:lnTo>
                  <a:pt x="0" y="0"/>
                </a:lnTo>
                <a:lnTo>
                  <a:pt x="0" y="1095612"/>
                </a:lnTo>
                <a:lnTo>
                  <a:pt x="4008" y="1115337"/>
                </a:lnTo>
                <a:lnTo>
                  <a:pt x="14922" y="1131490"/>
                </a:lnTo>
                <a:lnTo>
                  <a:pt x="31075" y="1142404"/>
                </a:lnTo>
                <a:lnTo>
                  <a:pt x="50800" y="1146412"/>
                </a:lnTo>
                <a:lnTo>
                  <a:pt x="3938852" y="1146412"/>
                </a:lnTo>
                <a:lnTo>
                  <a:pt x="3958576" y="1142404"/>
                </a:lnTo>
                <a:lnTo>
                  <a:pt x="3974729" y="1131490"/>
                </a:lnTo>
                <a:lnTo>
                  <a:pt x="3985644" y="1115337"/>
                </a:lnTo>
                <a:lnTo>
                  <a:pt x="3989652" y="1095612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32842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12285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3157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3030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2903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51" y="1485265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551" y="1848396"/>
            <a:ext cx="65265" cy="652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551" y="2114105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1183567"/>
            <a:ext cx="3827145" cy="13741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Distributed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Concolic</a:t>
            </a:r>
            <a:r>
              <a:rPr sz="9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900">
              <a:latin typeface="Arial"/>
              <a:cs typeface="Arial"/>
            </a:endParaRPr>
          </a:p>
          <a:p>
            <a:pPr marL="289560" marR="288290">
              <a:lnSpc>
                <a:spcPct val="85300"/>
              </a:lnSpc>
              <a:spcBef>
                <a:spcPts val="570"/>
              </a:spcBef>
            </a:pPr>
            <a:r>
              <a:rPr sz="900" i="1" spc="-5" dirty="0">
                <a:latin typeface="Arial"/>
                <a:cs typeface="Arial"/>
              </a:rPr>
              <a:t>Distributed </a:t>
            </a:r>
            <a:r>
              <a:rPr sz="900" i="1" spc="-35" dirty="0">
                <a:latin typeface="Arial"/>
                <a:cs typeface="Arial"/>
              </a:rPr>
              <a:t>Concolic </a:t>
            </a:r>
            <a:r>
              <a:rPr sz="900" i="1" spc="-25" dirty="0">
                <a:latin typeface="Arial"/>
                <a:cs typeface="Arial"/>
              </a:rPr>
              <a:t>Testing </a:t>
            </a:r>
            <a:r>
              <a:rPr sz="900" i="1" spc="30" dirty="0">
                <a:latin typeface="Arial"/>
                <a:cs typeface="Arial"/>
              </a:rPr>
              <a:t>(DCT)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45" dirty="0">
                <a:latin typeface="Arial"/>
                <a:cs typeface="Arial"/>
              </a:rPr>
              <a:t>an </a:t>
            </a:r>
            <a:r>
              <a:rPr sz="900" spc="-35" dirty="0">
                <a:latin typeface="Arial"/>
                <a:cs typeface="Arial"/>
              </a:rPr>
              <a:t>extension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20" dirty="0">
                <a:latin typeface="Arial"/>
                <a:cs typeface="Arial"/>
              </a:rPr>
              <a:t>original  </a:t>
            </a:r>
            <a:r>
              <a:rPr sz="900" spc="-25" dirty="0">
                <a:latin typeface="Arial"/>
                <a:cs typeface="Arial"/>
              </a:rPr>
              <a:t>concolic </a:t>
            </a:r>
            <a:r>
              <a:rPr sz="900" spc="-10" dirty="0">
                <a:latin typeface="Arial"/>
                <a:cs typeface="Arial"/>
              </a:rPr>
              <a:t>testing </a:t>
            </a:r>
            <a:r>
              <a:rPr sz="900" spc="-40" dirty="0">
                <a:latin typeface="Arial"/>
                <a:cs typeface="Arial"/>
              </a:rPr>
              <a:t>approach </a:t>
            </a:r>
            <a:r>
              <a:rPr sz="900" spc="20" dirty="0">
                <a:latin typeface="Arial"/>
                <a:cs typeface="Arial"/>
              </a:rPr>
              <a:t>that </a:t>
            </a:r>
            <a:r>
              <a:rPr sz="900" spc="-80" dirty="0">
                <a:latin typeface="Arial"/>
                <a:cs typeface="Arial"/>
              </a:rPr>
              <a:t>uses </a:t>
            </a:r>
            <a:r>
              <a:rPr sz="900" spc="-50" dirty="0">
                <a:latin typeface="Arial"/>
                <a:cs typeface="Arial"/>
              </a:rPr>
              <a:t>several </a:t>
            </a:r>
            <a:r>
              <a:rPr sz="900" spc="-15" dirty="0">
                <a:latin typeface="Arial"/>
                <a:cs typeface="Arial"/>
              </a:rPr>
              <a:t>computing </a:t>
            </a:r>
            <a:r>
              <a:rPr sz="900" spc="-55" dirty="0">
                <a:latin typeface="Arial"/>
                <a:cs typeface="Arial"/>
              </a:rPr>
              <a:t>nodes </a:t>
            </a:r>
            <a:r>
              <a:rPr sz="900" spc="-5" dirty="0">
                <a:latin typeface="Arial"/>
                <a:cs typeface="Arial"/>
              </a:rPr>
              <a:t>in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10" dirty="0">
                <a:latin typeface="Arial"/>
                <a:cs typeface="Arial"/>
              </a:rPr>
              <a:t>distributed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manner.</a:t>
            </a:r>
            <a:endParaRPr sz="900">
              <a:latin typeface="Arial"/>
              <a:cs typeface="Arial"/>
            </a:endParaRPr>
          </a:p>
          <a:p>
            <a:pPr marL="289560" marR="309245">
              <a:lnSpc>
                <a:spcPts val="900"/>
              </a:lnSpc>
              <a:spcBef>
                <a:spcPts val="120"/>
              </a:spcBef>
            </a:pPr>
            <a:r>
              <a:rPr sz="900" spc="40" dirty="0">
                <a:latin typeface="Arial"/>
                <a:cs typeface="Arial"/>
              </a:rPr>
              <a:t>It </a:t>
            </a:r>
            <a:r>
              <a:rPr sz="900" spc="-15" dirty="0">
                <a:latin typeface="Arial"/>
                <a:cs typeface="Arial"/>
              </a:rPr>
              <a:t>significantly </a:t>
            </a:r>
            <a:r>
              <a:rPr sz="900" spc="-55" dirty="0">
                <a:latin typeface="Arial"/>
                <a:cs typeface="Arial"/>
              </a:rPr>
              <a:t>reduces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5" dirty="0">
                <a:latin typeface="Arial"/>
                <a:cs typeface="Arial"/>
              </a:rPr>
              <a:t>time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40" dirty="0">
                <a:latin typeface="Arial"/>
                <a:cs typeface="Arial"/>
              </a:rPr>
              <a:t>generate </a:t>
            </a:r>
            <a:r>
              <a:rPr sz="900" spc="-10" dirty="0">
                <a:latin typeface="Arial"/>
                <a:cs typeface="Arial"/>
              </a:rPr>
              <a:t>test </a:t>
            </a:r>
            <a:r>
              <a:rPr sz="900" spc="-80" dirty="0">
                <a:latin typeface="Arial"/>
                <a:cs typeface="Arial"/>
              </a:rPr>
              <a:t>cases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5" dirty="0">
                <a:latin typeface="Arial"/>
                <a:cs typeface="Arial"/>
              </a:rPr>
              <a:t>better  </a:t>
            </a:r>
            <a:r>
              <a:rPr sz="900" spc="-30" dirty="0">
                <a:latin typeface="Arial"/>
                <a:cs typeface="Arial"/>
              </a:rPr>
              <a:t>efficiency.</a:t>
            </a:r>
            <a:endParaRPr sz="900">
              <a:latin typeface="Arial"/>
              <a:cs typeface="Arial"/>
            </a:endParaRPr>
          </a:p>
          <a:p>
            <a:pPr marL="289560" marR="5080">
              <a:lnSpc>
                <a:spcPct val="82700"/>
              </a:lnSpc>
              <a:spcBef>
                <a:spcPts val="295"/>
              </a:spcBef>
            </a:pPr>
            <a:r>
              <a:rPr sz="900" spc="-35" dirty="0">
                <a:latin typeface="Arial"/>
                <a:cs typeface="Arial"/>
              </a:rPr>
              <a:t>Concolic </a:t>
            </a:r>
            <a:r>
              <a:rPr sz="900" spc="-10" dirty="0">
                <a:latin typeface="Arial"/>
                <a:cs typeface="Arial"/>
              </a:rPr>
              <a:t>testing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15" dirty="0">
                <a:latin typeface="Arial"/>
                <a:cs typeface="Arial"/>
              </a:rPr>
              <a:t>the combination </a:t>
            </a:r>
            <a:r>
              <a:rPr sz="900" spc="-10" dirty="0">
                <a:latin typeface="Arial"/>
                <a:cs typeface="Arial"/>
              </a:rPr>
              <a:t>of </a:t>
            </a:r>
            <a:r>
              <a:rPr sz="900" spc="-30" dirty="0">
                <a:latin typeface="Arial"/>
                <a:cs typeface="Arial"/>
              </a:rPr>
              <a:t>concrete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25" dirty="0">
                <a:latin typeface="Arial"/>
                <a:cs typeface="Arial"/>
              </a:rPr>
              <a:t>symbolic </a:t>
            </a:r>
            <a:r>
              <a:rPr sz="900" spc="-10" dirty="0">
                <a:latin typeface="Arial"/>
                <a:cs typeface="Arial"/>
              </a:rPr>
              <a:t>testing. In  addition, distributed </a:t>
            </a:r>
            <a:r>
              <a:rPr sz="900" spc="-25" dirty="0">
                <a:latin typeface="Arial"/>
                <a:cs typeface="Arial"/>
              </a:rPr>
              <a:t>concolic </a:t>
            </a:r>
            <a:r>
              <a:rPr sz="900" spc="-10" dirty="0">
                <a:latin typeface="Arial"/>
                <a:cs typeface="Arial"/>
              </a:rPr>
              <a:t>testing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45" dirty="0">
                <a:latin typeface="Arial"/>
                <a:cs typeface="Arial"/>
              </a:rPr>
              <a:t>scalable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55" dirty="0">
                <a:latin typeface="Arial"/>
                <a:cs typeface="Arial"/>
              </a:rPr>
              <a:t>achieves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25" dirty="0">
                <a:latin typeface="Arial"/>
                <a:cs typeface="Arial"/>
              </a:rPr>
              <a:t>linear  </a:t>
            </a:r>
            <a:r>
              <a:rPr sz="900" spc="-55" dirty="0">
                <a:latin typeface="Arial"/>
                <a:cs typeface="Arial"/>
              </a:rPr>
              <a:t>speedup </a:t>
            </a:r>
            <a:r>
              <a:rPr sz="900" spc="-45" dirty="0">
                <a:latin typeface="Arial"/>
                <a:cs typeface="Arial"/>
              </a:rPr>
              <a:t>by </a:t>
            </a:r>
            <a:r>
              <a:rPr sz="900" spc="-35" dirty="0">
                <a:latin typeface="Arial"/>
                <a:cs typeface="Arial"/>
              </a:rPr>
              <a:t>using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40" dirty="0">
                <a:latin typeface="Arial"/>
                <a:cs typeface="Arial"/>
              </a:rPr>
              <a:t>large </a:t>
            </a:r>
            <a:r>
              <a:rPr sz="900" spc="-25" dirty="0">
                <a:latin typeface="Arial"/>
                <a:cs typeface="Arial"/>
              </a:rPr>
              <a:t>number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computing </a:t>
            </a:r>
            <a:r>
              <a:rPr sz="900" spc="-55" dirty="0">
                <a:latin typeface="Arial"/>
                <a:cs typeface="Arial"/>
              </a:rPr>
              <a:t>nodes </a:t>
            </a:r>
            <a:r>
              <a:rPr sz="900" spc="-10" dirty="0">
                <a:latin typeface="Arial"/>
                <a:cs typeface="Arial"/>
              </a:rPr>
              <a:t>for test </a:t>
            </a:r>
            <a:r>
              <a:rPr sz="900" spc="-75" dirty="0">
                <a:latin typeface="Arial"/>
                <a:cs typeface="Arial"/>
              </a:rPr>
              <a:t>case  </a:t>
            </a:r>
            <a:r>
              <a:rPr sz="900" spc="-25" dirty="0">
                <a:latin typeface="Arial"/>
                <a:cs typeface="Arial"/>
              </a:rPr>
              <a:t>generation.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23</a:t>
            </a:r>
            <a:r>
              <a:rPr spc="50" dirty="0"/>
              <a:t>/35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6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 marR="1200150">
              <a:lnSpc>
                <a:spcPts val="670"/>
              </a:lnSpc>
              <a:spcBef>
                <a:spcPts val="509"/>
              </a:spcBef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Concolic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Testers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Comparison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related</a:t>
            </a:r>
            <a:r>
              <a:rPr sz="600" b="1" spc="2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Characteristics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of </a:t>
            </a: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different</a:t>
            </a:r>
            <a:r>
              <a:rPr sz="600" b="1" spc="-10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Testers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997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1708124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695424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1048258"/>
            <a:ext cx="50751" cy="6598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1042112"/>
            <a:ext cx="3989704" cy="716915"/>
          </a:xfrm>
          <a:custGeom>
            <a:avLst/>
            <a:gdLst/>
            <a:ahLst/>
            <a:cxnLst/>
            <a:rect l="l" t="t" r="r" b="b"/>
            <a:pathLst>
              <a:path w="3989704" h="716914">
                <a:moveTo>
                  <a:pt x="3989652" y="0"/>
                </a:moveTo>
                <a:lnTo>
                  <a:pt x="0" y="0"/>
                </a:lnTo>
                <a:lnTo>
                  <a:pt x="0" y="666012"/>
                </a:lnTo>
                <a:lnTo>
                  <a:pt x="4008" y="685737"/>
                </a:lnTo>
                <a:lnTo>
                  <a:pt x="14922" y="701890"/>
                </a:lnTo>
                <a:lnTo>
                  <a:pt x="31075" y="712804"/>
                </a:lnTo>
                <a:lnTo>
                  <a:pt x="50800" y="716813"/>
                </a:lnTo>
                <a:lnTo>
                  <a:pt x="3938852" y="716813"/>
                </a:lnTo>
                <a:lnTo>
                  <a:pt x="3958576" y="712804"/>
                </a:lnTo>
                <a:lnTo>
                  <a:pt x="3974729" y="701890"/>
                </a:lnTo>
                <a:lnTo>
                  <a:pt x="3985644" y="685737"/>
                </a:lnTo>
                <a:lnTo>
                  <a:pt x="3989652" y="666012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086349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6408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736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0609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482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3" y="191085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910547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2897847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961413"/>
            <a:ext cx="50751" cy="9491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1955262"/>
            <a:ext cx="3989704" cy="1006475"/>
          </a:xfrm>
          <a:custGeom>
            <a:avLst/>
            <a:gdLst/>
            <a:ahLst/>
            <a:cxnLst/>
            <a:rect l="l" t="t" r="r" b="b"/>
            <a:pathLst>
              <a:path w="3989704" h="1006475">
                <a:moveTo>
                  <a:pt x="3989652" y="0"/>
                </a:moveTo>
                <a:lnTo>
                  <a:pt x="0" y="0"/>
                </a:lnTo>
                <a:lnTo>
                  <a:pt x="0" y="955285"/>
                </a:lnTo>
                <a:lnTo>
                  <a:pt x="4008" y="975010"/>
                </a:lnTo>
                <a:lnTo>
                  <a:pt x="14922" y="991163"/>
                </a:lnTo>
                <a:lnTo>
                  <a:pt x="31075" y="1002077"/>
                </a:lnTo>
                <a:lnTo>
                  <a:pt x="50800" y="1006085"/>
                </a:lnTo>
                <a:lnTo>
                  <a:pt x="3938852" y="1006085"/>
                </a:lnTo>
                <a:lnTo>
                  <a:pt x="3958576" y="1002077"/>
                </a:lnTo>
                <a:lnTo>
                  <a:pt x="3974729" y="991163"/>
                </a:lnTo>
                <a:lnTo>
                  <a:pt x="3985644" y="975010"/>
                </a:lnTo>
                <a:lnTo>
                  <a:pt x="3989652" y="955285"/>
                </a:lnTo>
                <a:lnTo>
                  <a:pt x="3989652" y="0"/>
                </a:lnTo>
                <a:close/>
              </a:path>
            </a:pathLst>
          </a:custGeom>
          <a:solidFill>
            <a:srgbClr val="F2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999499"/>
            <a:ext cx="0" cy="930275"/>
          </a:xfrm>
          <a:custGeom>
            <a:avLst/>
            <a:gdLst/>
            <a:ahLst/>
            <a:cxnLst/>
            <a:rect l="l" t="t" r="r" b="b"/>
            <a:pathLst>
              <a:path h="930275">
                <a:moveTo>
                  <a:pt x="0" y="9300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9867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974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961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551" y="2219032"/>
            <a:ext cx="65265" cy="65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551" y="2429065"/>
            <a:ext cx="65265" cy="65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551" y="2639098"/>
            <a:ext cx="65265" cy="65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551" y="2849130"/>
            <a:ext cx="65265" cy="65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7294" y="1012391"/>
            <a:ext cx="3780790" cy="1945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Table </a:t>
            </a:r>
            <a:r>
              <a:rPr sz="1100" spc="-35" dirty="0">
                <a:latin typeface="Arial"/>
                <a:cs typeface="Arial"/>
              </a:rPr>
              <a:t>1,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80" dirty="0">
                <a:latin typeface="Arial"/>
                <a:cs typeface="Arial"/>
              </a:rPr>
              <a:t>have </a:t>
            </a:r>
            <a:r>
              <a:rPr sz="1100" spc="-70" dirty="0">
                <a:latin typeface="Arial"/>
                <a:cs typeface="Arial"/>
              </a:rPr>
              <a:t>compared </a:t>
            </a:r>
            <a:r>
              <a:rPr sz="1100" spc="-45" dirty="0">
                <a:latin typeface="Arial"/>
                <a:cs typeface="Arial"/>
              </a:rPr>
              <a:t>concolic </a:t>
            </a:r>
            <a:r>
              <a:rPr sz="1100" spc="-30" dirty="0">
                <a:latin typeface="Arial"/>
                <a:cs typeface="Arial"/>
              </a:rPr>
              <a:t>testing tools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5" dirty="0">
                <a:latin typeface="Arial"/>
                <a:cs typeface="Arial"/>
              </a:rPr>
              <a:t>respect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the following </a:t>
            </a:r>
            <a:r>
              <a:rPr sz="1100" spc="-40" dirty="0">
                <a:latin typeface="Arial"/>
                <a:cs typeface="Arial"/>
              </a:rPr>
              <a:t>parameters/features: </a:t>
            </a:r>
            <a:r>
              <a:rPr sz="1100" spc="-5" dirty="0">
                <a:latin typeface="Arial"/>
                <a:cs typeface="Arial"/>
              </a:rPr>
              <a:t>1) </a:t>
            </a:r>
            <a:r>
              <a:rPr sz="1100" spc="-60" dirty="0">
                <a:latin typeface="Arial"/>
                <a:cs typeface="Arial"/>
              </a:rPr>
              <a:t>variables </a:t>
            </a:r>
            <a:r>
              <a:rPr sz="1100" spc="-50" dirty="0">
                <a:latin typeface="Arial"/>
                <a:cs typeface="Arial"/>
              </a:rPr>
              <a:t>types; </a:t>
            </a:r>
            <a:r>
              <a:rPr sz="1100" spc="-5" dirty="0">
                <a:latin typeface="Arial"/>
                <a:cs typeface="Arial"/>
              </a:rPr>
              <a:t>2)  </a:t>
            </a:r>
            <a:r>
              <a:rPr sz="1100" spc="-35" dirty="0">
                <a:latin typeface="Arial"/>
                <a:cs typeface="Arial"/>
              </a:rPr>
              <a:t>pointers; </a:t>
            </a:r>
            <a:r>
              <a:rPr sz="1100" spc="-5" dirty="0">
                <a:latin typeface="Arial"/>
                <a:cs typeface="Arial"/>
              </a:rPr>
              <a:t>3) </a:t>
            </a:r>
            <a:r>
              <a:rPr sz="1100" spc="-35" dirty="0">
                <a:latin typeface="Arial"/>
                <a:cs typeface="Arial"/>
              </a:rPr>
              <a:t>native </a:t>
            </a:r>
            <a:r>
              <a:rPr sz="1100" spc="-45" dirty="0">
                <a:latin typeface="Arial"/>
                <a:cs typeface="Arial"/>
              </a:rPr>
              <a:t>calls; </a:t>
            </a:r>
            <a:r>
              <a:rPr sz="1100" spc="-5" dirty="0">
                <a:latin typeface="Arial"/>
                <a:cs typeface="Arial"/>
              </a:rPr>
              <a:t>4) </a:t>
            </a:r>
            <a:r>
              <a:rPr sz="1100" spc="-45" dirty="0">
                <a:latin typeface="Arial"/>
                <a:cs typeface="Arial"/>
              </a:rPr>
              <a:t>non-linear </a:t>
            </a:r>
            <a:r>
              <a:rPr sz="1100" spc="-20" dirty="0">
                <a:latin typeface="Arial"/>
                <a:cs typeface="Arial"/>
              </a:rPr>
              <a:t>arithmetic </a:t>
            </a:r>
            <a:r>
              <a:rPr sz="1100" spc="-45" dirty="0">
                <a:latin typeface="Arial"/>
                <a:cs typeface="Arial"/>
              </a:rPr>
              <a:t>operations; </a:t>
            </a:r>
            <a:r>
              <a:rPr sz="1100" spc="-5" dirty="0">
                <a:latin typeface="Arial"/>
                <a:cs typeface="Arial"/>
              </a:rPr>
              <a:t>5)  </a:t>
            </a:r>
            <a:r>
              <a:rPr sz="1100" spc="-40" dirty="0">
                <a:latin typeface="Arial"/>
                <a:cs typeface="Arial"/>
              </a:rPr>
              <a:t>bitwise </a:t>
            </a:r>
            <a:r>
              <a:rPr sz="1100" spc="-45" dirty="0">
                <a:latin typeface="Arial"/>
                <a:cs typeface="Arial"/>
              </a:rPr>
              <a:t>operations; </a:t>
            </a:r>
            <a:r>
              <a:rPr sz="1100" spc="-5" dirty="0">
                <a:latin typeface="Arial"/>
                <a:cs typeface="Arial"/>
              </a:rPr>
              <a:t>6) </a:t>
            </a:r>
            <a:r>
              <a:rPr sz="1100" spc="-55" dirty="0">
                <a:latin typeface="Arial"/>
                <a:cs typeface="Arial"/>
              </a:rPr>
              <a:t>array </a:t>
            </a:r>
            <a:r>
              <a:rPr sz="1100" spc="-50" dirty="0">
                <a:latin typeface="Arial"/>
                <a:cs typeface="Arial"/>
              </a:rPr>
              <a:t>offsets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7) </a:t>
            </a:r>
            <a:r>
              <a:rPr sz="1100" spc="-20" dirty="0">
                <a:latin typeface="Arial"/>
                <a:cs typeface="Arial"/>
              </a:rPr>
              <a:t>function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pointers.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89560" marR="643890" indent="-277495">
              <a:lnSpc>
                <a:spcPct val="125299"/>
              </a:lnSpc>
            </a:pPr>
            <a:r>
              <a:rPr sz="1100" spc="-40" dirty="0">
                <a:latin typeface="Arial"/>
                <a:cs typeface="Arial"/>
              </a:rPr>
              <a:t>The abbreviation </a:t>
            </a:r>
            <a:r>
              <a:rPr sz="1100" spc="-90" dirty="0">
                <a:latin typeface="Arial"/>
                <a:cs typeface="Arial"/>
              </a:rPr>
              <a:t>used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Table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30" dirty="0">
                <a:latin typeface="Arial"/>
                <a:cs typeface="Arial"/>
              </a:rPr>
              <a:t>the following:  </a:t>
            </a:r>
            <a:r>
              <a:rPr sz="1100" spc="85" dirty="0">
                <a:latin typeface="Arial"/>
                <a:cs typeface="Arial"/>
              </a:rPr>
              <a:t>“Y </a:t>
            </a:r>
            <a:r>
              <a:rPr sz="1100" spc="-45" dirty="0">
                <a:latin typeface="Arial"/>
                <a:cs typeface="Arial"/>
              </a:rPr>
              <a:t>”means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tool </a:t>
            </a:r>
            <a:r>
              <a:rPr sz="1100" spc="-50" dirty="0">
                <a:latin typeface="Arial"/>
                <a:cs typeface="Arial"/>
              </a:rPr>
              <a:t>supports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feature.  </a:t>
            </a:r>
            <a:r>
              <a:rPr sz="1100" spc="-15" dirty="0">
                <a:latin typeface="Arial"/>
                <a:cs typeface="Arial"/>
              </a:rPr>
              <a:t>“N”means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tool </a:t>
            </a:r>
            <a:r>
              <a:rPr sz="1100" spc="-90" dirty="0">
                <a:latin typeface="Arial"/>
                <a:cs typeface="Arial"/>
              </a:rPr>
              <a:t>does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40" dirty="0">
                <a:latin typeface="Arial"/>
                <a:cs typeface="Arial"/>
              </a:rPr>
              <a:t>support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feature.</a:t>
            </a:r>
            <a:endParaRPr sz="1100">
              <a:latin typeface="Arial"/>
              <a:cs typeface="Arial"/>
            </a:endParaRPr>
          </a:p>
          <a:p>
            <a:pPr marL="289560" marR="443230">
              <a:lnSpc>
                <a:spcPct val="125299"/>
              </a:lnSpc>
            </a:pPr>
            <a:r>
              <a:rPr sz="1100" spc="-20" dirty="0">
                <a:latin typeface="Arial"/>
                <a:cs typeface="Arial"/>
              </a:rPr>
              <a:t>“P”means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tool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20" dirty="0">
                <a:latin typeface="Arial"/>
                <a:cs typeface="Arial"/>
              </a:rPr>
              <a:t>partially </a:t>
            </a:r>
            <a:r>
              <a:rPr sz="1100" spc="-40" dirty="0">
                <a:latin typeface="Arial"/>
                <a:cs typeface="Arial"/>
              </a:rPr>
              <a:t>support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feature.  </a:t>
            </a:r>
            <a:r>
              <a:rPr sz="1100" spc="-15" dirty="0">
                <a:latin typeface="Arial"/>
                <a:cs typeface="Arial"/>
              </a:rPr>
              <a:t>“NA”means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unknown.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24</a:t>
            </a:r>
            <a:r>
              <a:rPr spc="50" dirty="0"/>
              <a:t>/35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5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 marR="1200150">
              <a:lnSpc>
                <a:spcPts val="670"/>
              </a:lnSpc>
              <a:spcBef>
                <a:spcPts val="509"/>
              </a:spcBef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Concolic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Testers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Comparison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related</a:t>
            </a:r>
            <a:r>
              <a:rPr sz="600" b="1" spc="2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Characteristics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of </a:t>
            </a: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different</a:t>
            </a:r>
            <a:r>
              <a:rPr sz="600" b="1" spc="-10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Concolic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Testers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45" y="1059731"/>
            <a:ext cx="3084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A91717"/>
                </a:solidFill>
                <a:latin typeface="Arial"/>
                <a:cs typeface="Arial"/>
              </a:rPr>
              <a:t>Table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2: </a:t>
            </a:r>
            <a:r>
              <a:rPr sz="1000" spc="-55" dirty="0">
                <a:latin typeface="Arial"/>
                <a:cs typeface="Arial"/>
              </a:rPr>
              <a:t>Summary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40" dirty="0">
                <a:latin typeface="Arial"/>
                <a:cs typeface="Arial"/>
              </a:rPr>
              <a:t>concolic </a:t>
            </a:r>
            <a:r>
              <a:rPr sz="1000" spc="-30" dirty="0">
                <a:latin typeface="Arial"/>
                <a:cs typeface="Arial"/>
              </a:rPr>
              <a:t>tester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15" dirty="0">
                <a:latin typeface="Arial"/>
                <a:cs typeface="Arial"/>
              </a:rPr>
              <a:t>their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properties.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7086" y="1752759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2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086" y="1840799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2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086" y="192883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2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9187" y="1517808"/>
          <a:ext cx="3963668" cy="147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/>
                <a:gridCol w="379095"/>
                <a:gridCol w="452120"/>
                <a:gridCol w="418465"/>
                <a:gridCol w="297180"/>
                <a:gridCol w="280035"/>
                <a:gridCol w="280035"/>
                <a:gridCol w="546100"/>
                <a:gridCol w="280034"/>
                <a:gridCol w="280035"/>
                <a:gridCol w="373379"/>
              </a:tblGrid>
              <a:tr h="173783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90" dirty="0">
                          <a:latin typeface="Arial"/>
                          <a:cs typeface="Arial"/>
                        </a:rPr>
                        <a:t>Tool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110" dirty="0">
                          <a:latin typeface="Arial"/>
                          <a:cs typeface="Arial"/>
                        </a:rPr>
                        <a:t>Name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580"/>
                        </a:lnSpc>
                      </a:pPr>
                      <a:r>
                        <a:rPr sz="500" b="1" spc="-95" dirty="0">
                          <a:latin typeface="Arial"/>
                          <a:cs typeface="Arial"/>
                        </a:rPr>
                        <a:t>Supporting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110" dirty="0">
                          <a:latin typeface="Arial"/>
                          <a:cs typeface="Arial"/>
                        </a:rPr>
                        <a:t>Language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580"/>
                        </a:lnSpc>
                      </a:pPr>
                      <a:r>
                        <a:rPr sz="500" b="1" spc="-95" dirty="0">
                          <a:latin typeface="Arial"/>
                          <a:cs typeface="Arial"/>
                        </a:rPr>
                        <a:t>Supporting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85" dirty="0">
                          <a:latin typeface="Arial"/>
                          <a:cs typeface="Arial"/>
                        </a:rPr>
                        <a:t>Platform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95" dirty="0">
                          <a:latin typeface="Arial"/>
                          <a:cs typeface="Arial"/>
                        </a:rPr>
                        <a:t>Support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95" dirty="0">
                          <a:latin typeface="Arial"/>
                          <a:cs typeface="Arial"/>
                        </a:rPr>
                        <a:t>Constraints</a:t>
                      </a:r>
                      <a:r>
                        <a:rPr sz="5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95" dirty="0">
                          <a:latin typeface="Arial"/>
                          <a:cs typeface="Arial"/>
                        </a:rPr>
                        <a:t>Solver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Sup</a:t>
                      </a:r>
                      <a:r>
                        <a:rPr sz="5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75" dirty="0">
                          <a:latin typeface="Arial"/>
                          <a:cs typeface="Arial"/>
                        </a:rPr>
                        <a:t>float/double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580"/>
                        </a:lnSpc>
                      </a:pPr>
                      <a:r>
                        <a:rPr sz="500" b="1" spc="-9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500" b="1" spc="-85" dirty="0">
                          <a:latin typeface="Arial"/>
                          <a:cs typeface="Arial"/>
                        </a:rPr>
                        <a:t>for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85" dirty="0">
                          <a:latin typeface="Arial"/>
                          <a:cs typeface="Arial"/>
                        </a:rPr>
                        <a:t>pointer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Sup</a:t>
                      </a:r>
                      <a:r>
                        <a:rPr sz="5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85" dirty="0">
                          <a:latin typeface="Arial"/>
                          <a:cs typeface="Arial"/>
                        </a:rPr>
                        <a:t>native</a:t>
                      </a:r>
                      <a:r>
                        <a:rPr sz="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80" dirty="0">
                          <a:latin typeface="Arial"/>
                          <a:cs typeface="Arial"/>
                        </a:rPr>
                        <a:t>call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95" dirty="0">
                          <a:latin typeface="Arial"/>
                          <a:cs typeface="Arial"/>
                        </a:rPr>
                        <a:t>Support</a:t>
                      </a:r>
                      <a:r>
                        <a:rPr sz="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85" dirty="0">
                          <a:latin typeface="Arial"/>
                          <a:cs typeface="Arial"/>
                        </a:rPr>
                        <a:t>for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90" dirty="0">
                          <a:latin typeface="Arial"/>
                          <a:cs typeface="Arial"/>
                        </a:rPr>
                        <a:t>non-linear </a:t>
                      </a:r>
                      <a:r>
                        <a:rPr sz="500" b="1" spc="-80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90" dirty="0">
                          <a:latin typeface="Arial"/>
                          <a:cs typeface="Arial"/>
                        </a:rPr>
                        <a:t>op.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Sup</a:t>
                      </a:r>
                      <a:r>
                        <a:rPr sz="5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5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500" b="1" dirty="0">
                          <a:latin typeface="Arial"/>
                          <a:cs typeface="Arial"/>
                        </a:rPr>
                        <a:t>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90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5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90" dirty="0">
                          <a:latin typeface="Arial"/>
                          <a:cs typeface="Arial"/>
                        </a:rPr>
                        <a:t>op.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580"/>
                        </a:lnSpc>
                      </a:pPr>
                      <a:r>
                        <a:rPr sz="500" b="1" spc="-9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500" b="1" spc="-85" dirty="0">
                          <a:latin typeface="Arial"/>
                          <a:cs typeface="Arial"/>
                        </a:rPr>
                        <a:t>for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85" dirty="0">
                          <a:latin typeface="Arial"/>
                          <a:cs typeface="Arial"/>
                        </a:rPr>
                        <a:t>offset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580"/>
                        </a:lnSpc>
                      </a:pPr>
                      <a:r>
                        <a:rPr sz="500" b="1" spc="-95" dirty="0">
                          <a:latin typeface="Arial"/>
                          <a:cs typeface="Arial"/>
                        </a:rPr>
                        <a:t>Support</a:t>
                      </a:r>
                      <a:r>
                        <a:rPr sz="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85" dirty="0">
                          <a:latin typeface="Arial"/>
                          <a:cs typeface="Arial"/>
                        </a:rPr>
                        <a:t>for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00" b="1" spc="-85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85" dirty="0">
                          <a:latin typeface="Arial"/>
                          <a:cs typeface="Arial"/>
                        </a:rPr>
                        <a:t>pointer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DART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05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130" dirty="0">
                          <a:latin typeface="Arial"/>
                          <a:cs typeface="Arial"/>
                        </a:rPr>
                        <a:t>SOLVER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3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4" dirty="0">
                          <a:latin typeface="Arial"/>
                          <a:cs typeface="Arial"/>
                        </a:rPr>
                        <a:t>SMART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5" dirty="0">
                          <a:latin typeface="Arial"/>
                          <a:cs typeface="Arial"/>
                        </a:rPr>
                        <a:t>LINUX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05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130" dirty="0">
                          <a:latin typeface="Arial"/>
                          <a:cs typeface="Arial"/>
                        </a:rPr>
                        <a:t>SOLVER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4" dirty="0">
                          <a:latin typeface="Arial"/>
                          <a:cs typeface="Arial"/>
                        </a:rPr>
                        <a:t>CUTE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5" dirty="0">
                          <a:latin typeface="Arial"/>
                          <a:cs typeface="Arial"/>
                        </a:rPr>
                        <a:t>LINUX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05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130" dirty="0">
                          <a:latin typeface="Arial"/>
                          <a:cs typeface="Arial"/>
                        </a:rPr>
                        <a:t>SOLVER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85" dirty="0">
                          <a:latin typeface="Arial"/>
                          <a:cs typeface="Arial"/>
                        </a:rPr>
                        <a:t>jCUTE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120" dirty="0">
                          <a:latin typeface="Arial"/>
                          <a:cs typeface="Arial"/>
                        </a:rPr>
                        <a:t>JAVA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80" dirty="0">
                          <a:latin typeface="Arial"/>
                          <a:cs typeface="Arial"/>
                        </a:rPr>
                        <a:t>LINUX/WINDOWS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10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-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10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10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3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110" dirty="0">
                          <a:latin typeface="Arial"/>
                          <a:cs typeface="Arial"/>
                        </a:rPr>
                        <a:t>CREST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80" dirty="0">
                          <a:latin typeface="Arial"/>
                          <a:cs typeface="Arial"/>
                        </a:rPr>
                        <a:t>LINUX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90" dirty="0">
                          <a:latin typeface="Arial"/>
                          <a:cs typeface="Arial"/>
                        </a:rPr>
                        <a:t>YICES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20" dirty="0">
                          <a:latin typeface="Arial"/>
                          <a:cs typeface="Arial"/>
                        </a:rPr>
                        <a:t>EXE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5" dirty="0">
                          <a:latin typeface="Arial"/>
                          <a:cs typeface="Arial"/>
                        </a:rPr>
                        <a:t>LINUX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STP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KLEE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5" dirty="0">
                          <a:latin typeface="Arial"/>
                          <a:cs typeface="Arial"/>
                        </a:rPr>
                        <a:t>LINUX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STP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3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25" dirty="0">
                          <a:latin typeface="Arial"/>
                          <a:cs typeface="Arial"/>
                        </a:rPr>
                        <a:t>RWSET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5" dirty="0">
                          <a:latin typeface="Arial"/>
                          <a:cs typeface="Arial"/>
                        </a:rPr>
                        <a:t>LINUX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STP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0" dirty="0">
                          <a:latin typeface="Arial"/>
                          <a:cs typeface="Arial"/>
                        </a:rPr>
                        <a:t>jFUZZ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20" dirty="0">
                          <a:latin typeface="Arial"/>
                          <a:cs typeface="Arial"/>
                        </a:rPr>
                        <a:t>JAVA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5" dirty="0">
                          <a:latin typeface="Arial"/>
                          <a:cs typeface="Arial"/>
                        </a:rPr>
                        <a:t>LINUX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5" dirty="0">
                          <a:latin typeface="Arial"/>
                          <a:cs typeface="Arial"/>
                        </a:rPr>
                        <a:t>BUILT </a:t>
                      </a:r>
                      <a:r>
                        <a:rPr sz="500" spc="-12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105" dirty="0">
                          <a:latin typeface="Arial"/>
                          <a:cs typeface="Arial"/>
                        </a:rPr>
                        <a:t>JPF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4" dirty="0">
                          <a:latin typeface="Arial"/>
                          <a:cs typeface="Arial"/>
                        </a:rPr>
                        <a:t>PATH</a:t>
                      </a:r>
                      <a:r>
                        <a:rPr sz="5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135" dirty="0">
                          <a:latin typeface="Arial"/>
                          <a:cs typeface="Arial"/>
                        </a:rPr>
                        <a:t>CRAWLER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3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4" dirty="0">
                          <a:latin typeface="Arial"/>
                          <a:cs typeface="Arial"/>
                        </a:rPr>
                        <a:t>PEX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90" dirty="0">
                          <a:latin typeface="Arial"/>
                          <a:cs typeface="Arial"/>
                        </a:rPr>
                        <a:t>.NET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20" dirty="0">
                          <a:latin typeface="Arial"/>
                          <a:cs typeface="Arial"/>
                        </a:rPr>
                        <a:t>WINDOWS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00" dirty="0">
                          <a:latin typeface="Arial"/>
                          <a:cs typeface="Arial"/>
                        </a:rPr>
                        <a:t>Z3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40" dirty="0">
                          <a:latin typeface="Arial"/>
                          <a:cs typeface="Arial"/>
                        </a:rPr>
                        <a:t>SAGE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130" dirty="0">
                          <a:latin typeface="Arial"/>
                          <a:cs typeface="Arial"/>
                        </a:rPr>
                        <a:t>CODE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20" dirty="0">
                          <a:latin typeface="Arial"/>
                          <a:cs typeface="Arial"/>
                        </a:rPr>
                        <a:t>WINDOWS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4" dirty="0">
                          <a:latin typeface="Arial"/>
                          <a:cs typeface="Arial"/>
                        </a:rPr>
                        <a:t>DISOLVER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9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APOLLO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4" dirty="0">
                          <a:latin typeface="Arial"/>
                          <a:cs typeface="Arial"/>
                        </a:rPr>
                        <a:t>PHP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20" dirty="0">
                          <a:latin typeface="Arial"/>
                          <a:cs typeface="Arial"/>
                        </a:rPr>
                        <a:t>WINDOWS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35" dirty="0">
                          <a:latin typeface="Arial"/>
                          <a:cs typeface="Arial"/>
                        </a:rPr>
                        <a:t>CHOCO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spc="-11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33"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120" dirty="0">
                          <a:latin typeface="Arial"/>
                          <a:cs typeface="Arial"/>
                        </a:rPr>
                        <a:t>SCORE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C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65" dirty="0">
                          <a:latin typeface="Arial"/>
                          <a:cs typeface="Arial"/>
                        </a:rPr>
                        <a:t>LINIX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80" dirty="0">
                          <a:latin typeface="Arial"/>
                          <a:cs typeface="Arial"/>
                        </a:rPr>
                        <a:t>Z3 </a:t>
                      </a:r>
                      <a:r>
                        <a:rPr sz="500" b="1" spc="-85" dirty="0">
                          <a:latin typeface="Arial"/>
                          <a:cs typeface="Arial"/>
                        </a:rPr>
                        <a:t>SMT</a:t>
                      </a:r>
                      <a:r>
                        <a:rPr sz="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-95" dirty="0">
                          <a:latin typeface="Arial"/>
                          <a:cs typeface="Arial"/>
                        </a:rPr>
                        <a:t>Solver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Y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dirty="0"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580"/>
                        </a:lnSpc>
                      </a:pPr>
                      <a:r>
                        <a:rPr sz="500" b="1" spc="-10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</a:pPr>
                      <a:r>
                        <a:rPr sz="500" b="1" spc="-100" dirty="0">
                          <a:latin typeface="Arial"/>
                          <a:cs typeface="Arial"/>
                        </a:rPr>
                        <a:t>NA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25</a:t>
            </a:r>
            <a:r>
              <a:rPr spc="50" dirty="0"/>
              <a:t>/35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322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 marR="1200150">
              <a:lnSpc>
                <a:spcPts val="670"/>
              </a:lnSpc>
              <a:spcBef>
                <a:spcPts val="509"/>
              </a:spcBef>
            </a:pP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4" action="ppaction://hlinksldjump"/>
              </a:rPr>
              <a:t>Concolic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4" action="ppaction://hlinksldjump"/>
              </a:rPr>
              <a:t>Testers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Comparison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related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Characteristics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of </a:t>
            </a: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different</a:t>
            </a:r>
            <a:r>
              <a:rPr sz="600" b="1" spc="-10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40" dirty="0">
                <a:solidFill>
                  <a:srgbClr val="D48B8B"/>
                </a:solidFill>
                <a:latin typeface="Arial"/>
                <a:cs typeface="Arial"/>
                <a:hlinkClick r:id="rId6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Comparison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40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680" y="957712"/>
            <a:ext cx="2970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A91717"/>
                </a:solidFill>
                <a:latin typeface="Arial"/>
                <a:cs typeface="Arial"/>
              </a:rPr>
              <a:t>Table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3: </a:t>
            </a:r>
            <a:r>
              <a:rPr sz="1000" spc="-55" dirty="0">
                <a:latin typeface="Arial"/>
                <a:cs typeface="Arial"/>
              </a:rPr>
              <a:t>Summary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45" dirty="0">
                <a:latin typeface="Arial"/>
                <a:cs typeface="Arial"/>
              </a:rPr>
              <a:t>work </a:t>
            </a:r>
            <a:r>
              <a:rPr sz="1000" spc="-55" dirty="0">
                <a:latin typeface="Arial"/>
                <a:cs typeface="Arial"/>
              </a:rPr>
              <a:t>on </a:t>
            </a:r>
            <a:r>
              <a:rPr sz="1000" spc="-40" dirty="0">
                <a:latin typeface="Arial"/>
                <a:cs typeface="Arial"/>
              </a:rPr>
              <a:t>concolic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testing.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2434" y="1243710"/>
          <a:ext cx="3601082" cy="1833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95"/>
                <a:gridCol w="593724"/>
                <a:gridCol w="829944"/>
                <a:gridCol w="584835"/>
                <a:gridCol w="748664"/>
                <a:gridCol w="553720"/>
              </a:tblGrid>
              <a:tr h="183308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b="1" spc="70" dirty="0">
                          <a:latin typeface="Arial"/>
                          <a:cs typeface="Arial"/>
                        </a:rPr>
                        <a:t>S.No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620"/>
                        </a:lnSpc>
                      </a:pPr>
                      <a:r>
                        <a:rPr sz="550" b="1" spc="45" dirty="0">
                          <a:latin typeface="Arial"/>
                          <a:cs typeface="Arial"/>
                        </a:rPr>
                        <a:t>Authors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b="1" spc="45" dirty="0">
                          <a:latin typeface="Arial"/>
                          <a:cs typeface="Arial"/>
                        </a:rPr>
                        <a:t>Testing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b="1" spc="60" dirty="0">
                          <a:latin typeface="Arial"/>
                          <a:cs typeface="Arial"/>
                        </a:rPr>
                        <a:t>Type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b="1" spc="60" dirty="0">
                          <a:latin typeface="Arial"/>
                          <a:cs typeface="Arial"/>
                        </a:rPr>
                        <a:t>FrameWork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b="1" spc="60" dirty="0">
                          <a:latin typeface="Arial"/>
                          <a:cs typeface="Arial"/>
                        </a:rPr>
                        <a:t>Type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b="1" spc="60" dirty="0">
                          <a:latin typeface="Arial"/>
                          <a:cs typeface="Arial"/>
                        </a:rPr>
                        <a:t>Input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b="1" spc="60" dirty="0">
                          <a:latin typeface="Arial"/>
                          <a:cs typeface="Arial"/>
                        </a:rPr>
                        <a:t>Type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620"/>
                        </a:lnSpc>
                      </a:pPr>
                      <a:r>
                        <a:rPr sz="550" b="1" spc="70" dirty="0">
                          <a:latin typeface="Arial"/>
                          <a:cs typeface="Arial"/>
                        </a:rPr>
                        <a:t>Output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b="1" spc="60" dirty="0">
                          <a:latin typeface="Arial"/>
                          <a:cs typeface="Arial"/>
                        </a:rPr>
                        <a:t>Type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1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0" dirty="0">
                          <a:latin typeface="Arial"/>
                          <a:cs typeface="Arial"/>
                        </a:rPr>
                        <a:t>Das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5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8" action="ppaction://hlinksldjump"/>
                        </a:rPr>
                        <a:t>[16]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0" dirty="0">
                          <a:latin typeface="Arial"/>
                          <a:cs typeface="Arial"/>
                        </a:rPr>
                        <a:t>Concolic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</a:rPr>
                        <a:t>Testing,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95" dirty="0">
                          <a:latin typeface="Arial"/>
                          <a:cs typeface="Arial"/>
                        </a:rPr>
                        <a:t>MC/DC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55" dirty="0">
                          <a:latin typeface="Arial"/>
                          <a:cs typeface="Arial"/>
                        </a:rPr>
                        <a:t>BCT,CREST,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55" dirty="0">
                          <a:latin typeface="Arial"/>
                          <a:cs typeface="Arial"/>
                        </a:rPr>
                        <a:t>CA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C-Program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95" dirty="0">
                          <a:latin typeface="Arial"/>
                          <a:cs typeface="Arial"/>
                        </a:rPr>
                        <a:t>MC/DC%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8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50" dirty="0">
                          <a:latin typeface="Arial"/>
                          <a:cs typeface="Arial"/>
                        </a:rPr>
                        <a:t>Bokil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5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9" action="ppaction://hlinksldjump"/>
                        </a:rPr>
                        <a:t>[24]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25" dirty="0">
                          <a:latin typeface="Arial"/>
                          <a:cs typeface="Arial"/>
                        </a:rPr>
                        <a:t>SC,</a:t>
                      </a:r>
                      <a:r>
                        <a:rPr sz="55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DC,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80" dirty="0">
                          <a:latin typeface="Arial"/>
                          <a:cs typeface="Arial"/>
                        </a:rPr>
                        <a:t>BC,MC/DC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AutoGen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C-Program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5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40" dirty="0">
                          <a:latin typeface="Arial"/>
                          <a:cs typeface="Arial"/>
                        </a:rPr>
                        <a:t>data,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60" dirty="0">
                          <a:latin typeface="Arial"/>
                          <a:cs typeface="Arial"/>
                        </a:rPr>
                        <a:t>Time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8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75" dirty="0">
                          <a:latin typeface="Arial"/>
                          <a:cs typeface="Arial"/>
                        </a:rPr>
                        <a:t>Kim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5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8" action="ppaction://hlinksldjump"/>
                        </a:rPr>
                        <a:t>[20]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80" dirty="0">
                          <a:latin typeface="Arial"/>
                          <a:cs typeface="Arial"/>
                        </a:rPr>
                        <a:t>HCT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90" dirty="0">
                          <a:latin typeface="Arial"/>
                          <a:cs typeface="Arial"/>
                        </a:rPr>
                        <a:t>SMT</a:t>
                      </a:r>
                      <a:r>
                        <a:rPr sz="5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25" dirty="0">
                          <a:latin typeface="Arial"/>
                          <a:cs typeface="Arial"/>
                        </a:rPr>
                        <a:t>Solver,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CREST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25" dirty="0">
                          <a:latin typeface="Arial"/>
                          <a:cs typeface="Arial"/>
                        </a:rPr>
                        <a:t>Flash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25" dirty="0">
                          <a:latin typeface="Arial"/>
                          <a:cs typeface="Arial"/>
                        </a:rPr>
                        <a:t>storage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50" dirty="0">
                          <a:latin typeface="Arial"/>
                          <a:cs typeface="Arial"/>
                        </a:rPr>
                        <a:t>Platform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Software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Reduction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Ratio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8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620"/>
                        </a:lnSpc>
                      </a:pPr>
                      <a:r>
                        <a:rPr sz="550" spc="55" dirty="0">
                          <a:latin typeface="Arial"/>
                          <a:cs typeface="Arial"/>
                        </a:rPr>
                        <a:t>Majumdar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5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8" action="ppaction://hlinksldjump"/>
                        </a:rPr>
                        <a:t>[17]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70" dirty="0">
                          <a:latin typeface="Arial"/>
                          <a:cs typeface="Arial"/>
                        </a:rPr>
                        <a:t>HCT,</a:t>
                      </a:r>
                      <a:r>
                        <a:rPr sz="550" spc="60" dirty="0">
                          <a:latin typeface="Arial"/>
                          <a:cs typeface="Arial"/>
                        </a:rPr>
                        <a:t> BC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ts val="620"/>
                        </a:lnSpc>
                      </a:pPr>
                      <a:r>
                        <a:rPr sz="550" spc="-5" dirty="0">
                          <a:latin typeface="Arial"/>
                          <a:cs typeface="Arial"/>
                        </a:rPr>
                        <a:t>CUTE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620"/>
                        </a:lnSpc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Editor</a:t>
                      </a:r>
                      <a:r>
                        <a:rPr sz="5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40" dirty="0">
                          <a:latin typeface="Arial"/>
                          <a:cs typeface="Arial"/>
                        </a:rPr>
                        <a:t>in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25" dirty="0">
                          <a:latin typeface="Arial"/>
                          <a:cs typeface="Arial"/>
                        </a:rPr>
                        <a:t>C-Language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5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Cases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8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620"/>
                        </a:lnSpc>
                      </a:pPr>
                      <a:r>
                        <a:rPr sz="550" spc="55" dirty="0">
                          <a:latin typeface="Arial"/>
                          <a:cs typeface="Arial"/>
                        </a:rPr>
                        <a:t>Burnim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5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9" action="ppaction://hlinksldjump"/>
                        </a:rPr>
                        <a:t>[21]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0" dirty="0">
                          <a:latin typeface="Arial"/>
                          <a:cs typeface="Arial"/>
                        </a:rPr>
                        <a:t>Heuristics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Concolic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Testing,</a:t>
                      </a:r>
                      <a:r>
                        <a:rPr sz="550" spc="60" dirty="0">
                          <a:latin typeface="Arial"/>
                          <a:cs typeface="Arial"/>
                        </a:rPr>
                        <a:t> BC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620"/>
                        </a:lnSpc>
                      </a:pPr>
                      <a:r>
                        <a:rPr sz="550" spc="-5" dirty="0">
                          <a:latin typeface="Arial"/>
                          <a:cs typeface="Arial"/>
                        </a:rPr>
                        <a:t>CREST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0" dirty="0">
                          <a:latin typeface="Arial"/>
                          <a:cs typeface="Arial"/>
                        </a:rPr>
                        <a:t>Software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Application </a:t>
                      </a:r>
                      <a:r>
                        <a:rPr sz="550" spc="4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5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</a:rPr>
                        <a:t>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620"/>
                        </a:lnSpc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Branch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20" dirty="0">
                          <a:latin typeface="Arial"/>
                          <a:cs typeface="Arial"/>
                        </a:rPr>
                        <a:t>Covered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8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6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75" dirty="0">
                          <a:latin typeface="Arial"/>
                          <a:cs typeface="Arial"/>
                        </a:rPr>
                        <a:t>Kim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5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9" action="ppaction://hlinksldjump"/>
                        </a:rPr>
                        <a:t>[23]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0" dirty="0">
                          <a:latin typeface="Arial"/>
                          <a:cs typeface="Arial"/>
                        </a:rPr>
                        <a:t>Concolic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</a:rPr>
                        <a:t>Testing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620"/>
                        </a:lnSpc>
                      </a:pPr>
                      <a:r>
                        <a:rPr sz="550" spc="-5" dirty="0">
                          <a:latin typeface="Arial"/>
                          <a:cs typeface="Arial"/>
                        </a:rPr>
                        <a:t>CREST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620"/>
                        </a:lnSpc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Embedded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</a:rPr>
                        <a:t>C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Application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620"/>
                        </a:lnSpc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Branch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20" dirty="0">
                          <a:latin typeface="Arial"/>
                          <a:cs typeface="Arial"/>
                        </a:rPr>
                        <a:t>Covered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8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7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75" dirty="0">
                          <a:latin typeface="Arial"/>
                          <a:cs typeface="Arial"/>
                        </a:rPr>
                        <a:t>Kim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5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9" action="ppaction://hlinksldjump"/>
                        </a:rPr>
                        <a:t>[22]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0" dirty="0">
                          <a:latin typeface="Arial"/>
                          <a:cs typeface="Arial"/>
                        </a:rPr>
                        <a:t>Concolic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</a:rPr>
                        <a:t>Testing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620"/>
                        </a:lnSpc>
                      </a:pPr>
                      <a:r>
                        <a:rPr sz="550" spc="-5" dirty="0">
                          <a:latin typeface="Arial"/>
                          <a:cs typeface="Arial"/>
                        </a:rPr>
                        <a:t>CONBOL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620"/>
                        </a:lnSpc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Embedded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30" dirty="0">
                          <a:latin typeface="Arial"/>
                          <a:cs typeface="Arial"/>
                        </a:rPr>
                        <a:t>Software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620"/>
                        </a:lnSpc>
                      </a:pPr>
                      <a:r>
                        <a:rPr sz="550" spc="55" dirty="0">
                          <a:latin typeface="Arial"/>
                          <a:cs typeface="Arial"/>
                        </a:rPr>
                        <a:t>BC%,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60" dirty="0">
                          <a:latin typeface="Arial"/>
                          <a:cs typeface="Arial"/>
                        </a:rPr>
                        <a:t>Time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1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75" dirty="0">
                          <a:latin typeface="Arial"/>
                          <a:cs typeface="Arial"/>
                        </a:rPr>
                        <a:t>Kim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 </a:t>
                      </a:r>
                      <a:r>
                        <a:rPr sz="550" spc="35" dirty="0">
                          <a:latin typeface="Arial"/>
                          <a:cs typeface="Arial"/>
                          <a:hlinkClick r:id="rId8" action="ppaction://hlinksldjump"/>
                        </a:rPr>
                        <a:t>[19,</a:t>
                      </a:r>
                      <a:r>
                        <a:rPr sz="550" spc="-10" dirty="0">
                          <a:latin typeface="Arial"/>
                          <a:cs typeface="Arial"/>
                          <a:hlinkClick r:id="rId8" action="ppaction://hlinksldjump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10" action="ppaction://hlinksldjump"/>
                        </a:rPr>
                        <a:t>25]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Distributed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Concolic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Testing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SCORE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Embedded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</a:rPr>
                        <a:t>C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5" dirty="0">
                          <a:latin typeface="Arial"/>
                          <a:cs typeface="Arial"/>
                        </a:rPr>
                        <a:t>Program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55" dirty="0">
                          <a:latin typeface="Arial"/>
                          <a:cs typeface="Arial"/>
                        </a:rPr>
                        <a:t>BC%,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25" dirty="0">
                          <a:latin typeface="Arial"/>
                          <a:cs typeface="Arial"/>
                        </a:rPr>
                        <a:t>Effectiveness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308"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9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15" dirty="0">
                          <a:latin typeface="Arial"/>
                          <a:cs typeface="Arial"/>
                        </a:rPr>
                        <a:t>Sen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5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  <a:hlinkClick r:id="rId10" action="ppaction://hlinksldjump"/>
                        </a:rPr>
                        <a:t>[26]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550" spc="30" dirty="0">
                          <a:latin typeface="Arial"/>
                          <a:cs typeface="Arial"/>
                        </a:rPr>
                        <a:t>Concolic</a:t>
                      </a:r>
                      <a:r>
                        <a:rPr sz="5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5" dirty="0">
                          <a:latin typeface="Arial"/>
                          <a:cs typeface="Arial"/>
                        </a:rPr>
                        <a:t>Testing,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60" dirty="0">
                          <a:latin typeface="Arial"/>
                          <a:cs typeface="Arial"/>
                        </a:rPr>
                        <a:t>BC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620"/>
                        </a:lnSpc>
                      </a:pPr>
                      <a:r>
                        <a:rPr sz="550" spc="55" dirty="0">
                          <a:latin typeface="Arial"/>
                          <a:cs typeface="Arial"/>
                        </a:rPr>
                        <a:t>CUTE,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60" dirty="0">
                          <a:latin typeface="Arial"/>
                          <a:cs typeface="Arial"/>
                        </a:rPr>
                        <a:t>JCUTE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620"/>
                        </a:lnSpc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C and</a:t>
                      </a:r>
                      <a:r>
                        <a:rPr sz="5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30" dirty="0">
                          <a:latin typeface="Arial"/>
                          <a:cs typeface="Arial"/>
                        </a:rPr>
                        <a:t>Java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40" dirty="0">
                          <a:latin typeface="Arial"/>
                          <a:cs typeface="Arial"/>
                        </a:rPr>
                        <a:t>Programs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620"/>
                        </a:lnSpc>
                      </a:pPr>
                      <a:r>
                        <a:rPr sz="550" spc="3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5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5" dirty="0">
                          <a:latin typeface="Arial"/>
                          <a:cs typeface="Arial"/>
                        </a:rPr>
                        <a:t>Cases,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spc="55" dirty="0">
                          <a:latin typeface="Arial"/>
                          <a:cs typeface="Arial"/>
                        </a:rPr>
                        <a:t>BC%,</a:t>
                      </a:r>
                      <a:r>
                        <a:rPr sz="5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60" dirty="0">
                          <a:latin typeface="Arial"/>
                          <a:cs typeface="Arial"/>
                        </a:rPr>
                        <a:t>Time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26</a:t>
            </a:r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400685"/>
          </a:xfrm>
          <a:prstGeom prst="rect">
            <a:avLst/>
          </a:prstGeom>
          <a:solidFill>
            <a:srgbClr val="A91717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 marR="1200150">
              <a:lnSpc>
                <a:spcPts val="670"/>
              </a:lnSpc>
              <a:spcBef>
                <a:spcPts val="509"/>
              </a:spcBef>
            </a:pP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4" action="ppaction://hlinksldjump"/>
              </a:rPr>
              <a:t>Concolic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4" action="ppaction://hlinksldjump"/>
              </a:rPr>
              <a:t>Testers </a:t>
            </a:r>
            <a:r>
              <a:rPr sz="600" b="1" spc="-2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Comparison </a:t>
            </a:r>
            <a:r>
              <a:rPr sz="600" b="1" spc="-20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sz="600" b="1" spc="-1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related</a:t>
            </a:r>
            <a:r>
              <a:rPr sz="600" b="1" spc="2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D48B8B"/>
                </a:solidFill>
                <a:latin typeface="Arial"/>
                <a:cs typeface="Arial"/>
                <a:hlinkClick r:id="rId5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  <a:p>
            <a:pPr marL="107950">
              <a:lnSpc>
                <a:spcPts val="650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Characteristics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different</a:t>
            </a:r>
            <a:r>
              <a:rPr sz="600" b="1" spc="-1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Characteristics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1400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approaches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366" y="968888"/>
            <a:ext cx="3577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A91717"/>
                </a:solidFill>
                <a:latin typeface="Arial"/>
                <a:cs typeface="Arial"/>
              </a:rPr>
              <a:t>Table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4: </a:t>
            </a:r>
            <a:r>
              <a:rPr sz="1000" spc="-40" dirty="0">
                <a:latin typeface="Arial"/>
                <a:cs typeface="Arial"/>
              </a:rPr>
              <a:t>Characteristics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70" dirty="0">
                <a:latin typeface="Arial"/>
                <a:cs typeface="Arial"/>
              </a:rPr>
              <a:t>approaches </a:t>
            </a:r>
            <a:r>
              <a:rPr sz="1000" spc="-55" dirty="0">
                <a:latin typeface="Arial"/>
                <a:cs typeface="Arial"/>
              </a:rPr>
              <a:t>on </a:t>
            </a:r>
            <a:r>
              <a:rPr sz="1000" spc="-40" dirty="0">
                <a:latin typeface="Arial"/>
                <a:cs typeface="Arial"/>
              </a:rPr>
              <a:t>concolic</a:t>
            </a:r>
            <a:r>
              <a:rPr sz="1000" spc="-1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testing.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2450" y="1254880"/>
          <a:ext cx="3597909" cy="1803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"/>
                <a:gridCol w="828040"/>
                <a:gridCol w="684530"/>
                <a:gridCol w="534035"/>
                <a:gridCol w="758189"/>
                <a:gridCol w="488950"/>
              </a:tblGrid>
              <a:tr h="32399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spc="-180" dirty="0">
                          <a:latin typeface="Arial"/>
                          <a:cs typeface="Arial"/>
                        </a:rPr>
                        <a:t>Sl.No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spc="-210" dirty="0">
                          <a:latin typeface="Arial"/>
                          <a:cs typeface="Arial"/>
                        </a:rPr>
                        <a:t>Authors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spc="-204" dirty="0">
                          <a:latin typeface="Arial"/>
                          <a:cs typeface="Arial"/>
                        </a:rPr>
                        <a:t>Generated</a:t>
                      </a:r>
                      <a:r>
                        <a:rPr sz="10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90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254" dirty="0">
                          <a:latin typeface="Arial"/>
                          <a:cs typeface="Arial"/>
                        </a:rPr>
                        <a:t>Cases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b="1" spc="-210" dirty="0">
                          <a:latin typeface="Arial"/>
                          <a:cs typeface="Arial"/>
                        </a:rPr>
                        <a:t>Measuring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225" dirty="0">
                          <a:latin typeface="Arial"/>
                          <a:cs typeface="Arial"/>
                        </a:rPr>
                        <a:t>Coverage%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spc="-200" dirty="0">
                          <a:latin typeface="Arial"/>
                          <a:cs typeface="Arial"/>
                        </a:rPr>
                        <a:t>Determined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195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0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Constraints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spc="-235" dirty="0">
                          <a:latin typeface="Arial"/>
                          <a:cs typeface="Arial"/>
                        </a:rPr>
                        <a:t>Computed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235" dirty="0">
                          <a:latin typeface="Arial"/>
                          <a:cs typeface="Arial"/>
                        </a:rPr>
                        <a:t>Speed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3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245" dirty="0">
                          <a:latin typeface="Arial"/>
                          <a:cs typeface="Arial"/>
                        </a:rPr>
                        <a:t>Das </a:t>
                      </a:r>
                      <a:r>
                        <a:rPr sz="1000" spc="-155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8" action="ppaction://hlinksldjump"/>
                        </a:rPr>
                        <a:t>[16]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5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Bokil 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9" action="ppaction://hlinksldjump"/>
                        </a:rPr>
                        <a:t>[24]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5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195" dirty="0">
                          <a:latin typeface="Arial"/>
                          <a:cs typeface="Arial"/>
                        </a:rPr>
                        <a:t>Kim </a:t>
                      </a:r>
                      <a:r>
                        <a:rPr sz="1000" spc="-155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8" action="ppaction://hlinksldjump"/>
                        </a:rPr>
                        <a:t>[20]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3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204" dirty="0">
                          <a:latin typeface="Arial"/>
                          <a:cs typeface="Arial"/>
                        </a:rPr>
                        <a:t>Majumdar </a:t>
                      </a:r>
                      <a:r>
                        <a:rPr sz="1000" spc="-155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8" action="ppaction://hlinksldjump"/>
                        </a:rPr>
                        <a:t>[17]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5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190" dirty="0">
                          <a:latin typeface="Arial"/>
                          <a:cs typeface="Arial"/>
                        </a:rPr>
                        <a:t>Burnim </a:t>
                      </a:r>
                      <a:r>
                        <a:rPr sz="1000" spc="-155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9" action="ppaction://hlinksldjump"/>
                        </a:rPr>
                        <a:t>[21]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5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195" dirty="0">
                          <a:latin typeface="Arial"/>
                          <a:cs typeface="Arial"/>
                        </a:rPr>
                        <a:t>Kim </a:t>
                      </a:r>
                      <a:r>
                        <a:rPr sz="1000" spc="-155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9" action="ppaction://hlinksldjump"/>
                        </a:rPr>
                        <a:t>[23]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3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195" dirty="0">
                          <a:latin typeface="Arial"/>
                          <a:cs typeface="Arial"/>
                        </a:rPr>
                        <a:t>Kim </a:t>
                      </a:r>
                      <a:r>
                        <a:rPr sz="1000" spc="-155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9" action="ppaction://hlinksldjump"/>
                        </a:rPr>
                        <a:t>[22]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5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195" dirty="0">
                          <a:latin typeface="Arial"/>
                          <a:cs typeface="Arial"/>
                        </a:rPr>
                        <a:t>Kim </a:t>
                      </a:r>
                      <a:r>
                        <a:rPr sz="1000" spc="-155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8" action="ppaction://hlinksldjump"/>
                        </a:rPr>
                        <a:t>[19,</a:t>
                      </a:r>
                      <a:r>
                        <a:rPr sz="1000" spc="-150" dirty="0">
                          <a:latin typeface="Arial"/>
                          <a:cs typeface="Arial"/>
                          <a:hlinkClick r:id="rId8" action="ppaction://hlinksldjump"/>
                        </a:rPr>
                        <a:t> </a:t>
                      </a:r>
                      <a:r>
                        <a:rPr sz="1000" spc="-180" dirty="0">
                          <a:latin typeface="Arial"/>
                          <a:cs typeface="Arial"/>
                          <a:hlinkClick r:id="rId10" action="ppaction://hlinksldjump"/>
                        </a:rPr>
                        <a:t>25]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35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260" dirty="0">
                          <a:latin typeface="Arial"/>
                          <a:cs typeface="Arial"/>
                        </a:rPr>
                        <a:t>Sen </a:t>
                      </a:r>
                      <a:r>
                        <a:rPr sz="1000" spc="-155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60" dirty="0">
                          <a:latin typeface="Arial"/>
                          <a:cs typeface="Arial"/>
                          <a:hlinkClick r:id="rId10" action="ppaction://hlinksldjump"/>
                        </a:rPr>
                        <a:t>[26]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C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27</a:t>
            </a:r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260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5" dirty="0">
                <a:latin typeface="Tahoma"/>
                <a:cs typeface="Tahoma"/>
              </a:rPr>
              <a:t>References </a:t>
            </a:r>
            <a:r>
              <a:rPr b="0" spc="345" dirty="0">
                <a:latin typeface="Lucida Sans Unicode"/>
                <a:cs typeface="Lucida Sans Unicode"/>
              </a:rPr>
              <a:t>≫</a:t>
            </a:r>
            <a:r>
              <a:rPr b="0" spc="114" dirty="0">
                <a:latin typeface="Lucida Sans Unicode"/>
                <a:cs typeface="Lucida Sans Unicode"/>
              </a:rPr>
              <a:t> </a:t>
            </a:r>
            <a:r>
              <a:rPr b="0" spc="-145" dirty="0">
                <a:latin typeface="Tahoma"/>
                <a:cs typeface="Tahoma"/>
              </a:rPr>
              <a:t>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58330"/>
            <a:ext cx="4608004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721" y="1125508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9254" y="111402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1097926"/>
            <a:ext cx="336994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Palacios,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Garc´ıa-Fanjul,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J.,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Tuya,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J.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Spanoudakis,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G., 2015.  </a:t>
            </a:r>
            <a:r>
              <a:rPr sz="800" spc="-40" dirty="0">
                <a:solidFill>
                  <a:srgbClr val="A91717"/>
                </a:solidFill>
                <a:latin typeface="Arial"/>
                <a:cs typeface="Arial"/>
              </a:rPr>
              <a:t>Coverage-based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 for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service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level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agreements.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IEEE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Transactions on  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Services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Computing,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8(2),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7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299-313.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721" y="1607486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254" y="159600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579904"/>
            <a:ext cx="361315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Fraser, G.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Arcuri,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A.,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2014.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A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large-scale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evaluation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automated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unit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test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generation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using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EvoSuite.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ACM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Transactions on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Engineering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Methodology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(TOSEM),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24(2), 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page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8.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721" y="2089464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9254" y="207797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2061881"/>
            <a:ext cx="3475354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Jones,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JA.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Harrold,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MJ.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2013.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Test-suite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reduction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prioritization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for 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modified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condition/decision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coverage.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IEEE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Transactions on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Engineering.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29(3),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6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195-209.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5721" y="2571442"/>
            <a:ext cx="114214" cy="1142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9254" y="255995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395" y="2543859"/>
            <a:ext cx="361061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Baluda,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Braione,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P., Denaro,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G.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70" dirty="0">
                <a:solidFill>
                  <a:srgbClr val="A91717"/>
                </a:solidFill>
                <a:latin typeface="Arial"/>
                <a:cs typeface="Arial"/>
              </a:rPr>
              <a:t>Pezz`e,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2011. Enhancing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structural 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coverage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by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incrementally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computing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branch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executability.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Quality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Journal,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19(4),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5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725-751.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28</a:t>
            </a:r>
            <a:r>
              <a:rPr spc="50" dirty="0"/>
              <a:t>/35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260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5" dirty="0">
                <a:latin typeface="Tahoma"/>
                <a:cs typeface="Tahoma"/>
              </a:rPr>
              <a:t>References </a:t>
            </a:r>
            <a:r>
              <a:rPr b="0" spc="345" dirty="0">
                <a:latin typeface="Lucida Sans Unicode"/>
                <a:cs typeface="Lucida Sans Unicode"/>
              </a:rPr>
              <a:t>≫</a:t>
            </a:r>
            <a:r>
              <a:rPr b="0" spc="114" dirty="0">
                <a:latin typeface="Lucida Sans Unicode"/>
                <a:cs typeface="Lucida Sans Unicode"/>
              </a:rPr>
              <a:t> </a:t>
            </a:r>
            <a:r>
              <a:rPr b="0" spc="-125" dirty="0">
                <a:latin typeface="Tahoma"/>
                <a:cs typeface="Tahoma"/>
              </a:rPr>
              <a:t>II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58330"/>
            <a:ext cx="4608004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721" y="90192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9254" y="89044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874343"/>
            <a:ext cx="3629025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Jiang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B,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Tse </a:t>
            </a:r>
            <a:r>
              <a:rPr sz="800" spc="40" dirty="0">
                <a:solidFill>
                  <a:srgbClr val="A91717"/>
                </a:solidFill>
                <a:latin typeface="Arial"/>
                <a:cs typeface="Arial"/>
              </a:rPr>
              <a:t>TH,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Grieskamp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W,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Kicillof N, </a:t>
            </a:r>
            <a:r>
              <a:rPr sz="800" spc="-40" dirty="0">
                <a:solidFill>
                  <a:srgbClr val="A91717"/>
                </a:solidFill>
                <a:latin typeface="Arial"/>
                <a:cs typeface="Arial"/>
              </a:rPr>
              <a:t>Cao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Y,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Li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X,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Chan </a:t>
            </a:r>
            <a:r>
              <a:rPr sz="800" spc="35" dirty="0">
                <a:solidFill>
                  <a:srgbClr val="A91717"/>
                </a:solidFill>
                <a:latin typeface="Arial"/>
                <a:cs typeface="Arial"/>
              </a:rPr>
              <a:t>WK.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2011. 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Assuring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the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model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evolution of protocol </a:t>
            </a:r>
            <a:r>
              <a:rPr sz="800" i="1" spc="-65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specifications </a:t>
            </a:r>
            <a:r>
              <a:rPr sz="800" i="1" spc="-65" dirty="0">
                <a:solidFill>
                  <a:srgbClr val="A91717"/>
                </a:solidFill>
                <a:latin typeface="Lucida Sans"/>
                <a:cs typeface="Lucida Sans"/>
              </a:rPr>
              <a:t>by </a:t>
            </a:r>
            <a:r>
              <a:rPr sz="800" i="1" spc="-60" dirty="0">
                <a:solidFill>
                  <a:srgbClr val="A91717"/>
                </a:solidFill>
                <a:latin typeface="Lucida Sans"/>
                <a:cs typeface="Lucida Sans"/>
              </a:rPr>
              <a:t>regression 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testing </a:t>
            </a:r>
            <a:r>
              <a:rPr sz="800" i="1" spc="-60" dirty="0">
                <a:solidFill>
                  <a:srgbClr val="A91717"/>
                </a:solidFill>
                <a:latin typeface="Lucida Sans"/>
                <a:cs typeface="Lucida Sans"/>
              </a:rPr>
              <a:t>process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improvement</a:t>
            </a:r>
            <a:r>
              <a:rPr sz="800" spc="-50" dirty="0">
                <a:solidFill>
                  <a:srgbClr val="A91717"/>
                </a:solidFill>
                <a:latin typeface="Arial"/>
                <a:cs typeface="Arial"/>
              </a:rPr>
              <a:t>.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Software: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Practice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Experience.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41(10).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1073-1103.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721" y="1476448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254" y="1448865"/>
            <a:ext cx="359664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7320" marR="5080" indent="-135255">
              <a:lnSpc>
                <a:spcPts val="950"/>
              </a:lnSpc>
              <a:spcBef>
                <a:spcPts val="135"/>
              </a:spcBef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McMinn,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P.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2004. 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Search-based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test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data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generation: </a:t>
            </a:r>
            <a:r>
              <a:rPr sz="800" spc="-40" dirty="0">
                <a:solidFill>
                  <a:srgbClr val="A91717"/>
                </a:solidFill>
                <a:latin typeface="Arial"/>
                <a:cs typeface="Arial"/>
              </a:rPr>
              <a:t>a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survey: 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Research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articles.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Testing,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Verification </a:t>
            </a:r>
            <a:r>
              <a:rPr sz="800" i="1" spc="-65" dirty="0">
                <a:solidFill>
                  <a:srgbClr val="A91717"/>
                </a:solidFill>
                <a:latin typeface="Lucida Sans"/>
                <a:cs typeface="Lucida Sans"/>
              </a:rPr>
              <a:t>and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Reliability, </a:t>
            </a:r>
            <a:r>
              <a:rPr sz="800" i="1" spc="-20" dirty="0">
                <a:solidFill>
                  <a:srgbClr val="A91717"/>
                </a:solidFill>
                <a:latin typeface="Lucida Sans"/>
                <a:cs typeface="Lucida Sans"/>
              </a:rPr>
              <a:t>14(2)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 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105–156.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721" y="193076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9254" y="191927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95" y="1903182"/>
            <a:ext cx="362902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ts val="950"/>
              </a:lnSpc>
              <a:spcBef>
                <a:spcPts val="135"/>
              </a:spcBef>
            </a:pP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Harman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Hu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L.,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Hierons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R.,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Wegener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J.,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Sthamer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H.,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Baresel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A.,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Roper 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2004.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Testability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Transformation. </a:t>
            </a:r>
            <a:r>
              <a:rPr sz="800" i="1" spc="50" dirty="0">
                <a:solidFill>
                  <a:srgbClr val="A91717"/>
                </a:solidFill>
                <a:latin typeface="Lucida Sans"/>
                <a:cs typeface="Lucida Sans"/>
              </a:rPr>
              <a:t>IEEE </a:t>
            </a:r>
            <a:r>
              <a:rPr sz="800" i="1" spc="20" dirty="0">
                <a:solidFill>
                  <a:srgbClr val="A91717"/>
                </a:solidFill>
                <a:latin typeface="Lucida Sans"/>
                <a:cs typeface="Lucida Sans"/>
              </a:rPr>
              <a:t>TRANSACTIONS </a:t>
            </a:r>
            <a:r>
              <a:rPr sz="800" i="1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35" dirty="0">
                <a:solidFill>
                  <a:srgbClr val="A91717"/>
                </a:solidFill>
                <a:latin typeface="Lucida Sans"/>
                <a:cs typeface="Lucida Sans"/>
              </a:rPr>
              <a:t>SOFTWARE  </a:t>
            </a:r>
            <a:r>
              <a:rPr sz="800" i="1" spc="20" dirty="0">
                <a:solidFill>
                  <a:srgbClr val="A91717"/>
                </a:solidFill>
                <a:latin typeface="Lucida Sans"/>
                <a:cs typeface="Lucida Sans"/>
              </a:rPr>
              <a:t>ENGINEERING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,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30(1),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1-14.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5721" y="2410393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9254" y="239890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2382810"/>
            <a:ext cx="360045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ts val="950"/>
              </a:lnSpc>
              <a:spcBef>
                <a:spcPts val="135"/>
              </a:spcBef>
            </a:pP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Wegener,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J.,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Baresel,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A.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Sthamer,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H.,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2001.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Evolutionary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test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environment 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for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automatic structural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testing.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Information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Software Technology,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43(14), 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5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841-854.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5721" y="2884395"/>
            <a:ext cx="114214" cy="1142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9254" y="2856813"/>
            <a:ext cx="361124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7320" marR="5080" indent="-135255">
              <a:lnSpc>
                <a:spcPts val="950"/>
              </a:lnSpc>
              <a:spcBef>
                <a:spcPts val="135"/>
              </a:spcBef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9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Duran,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J.W.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Ntafos,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S.C., 1984.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An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evaluation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random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IEEE 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transactions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on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engineering,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(4),</a:t>
            </a:r>
            <a:r>
              <a:rPr sz="800" spc="5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438-444.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29</a:t>
            </a:r>
            <a:r>
              <a:rPr spc="50" dirty="0"/>
              <a:t>/35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260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5" dirty="0">
                <a:latin typeface="Tahoma"/>
                <a:cs typeface="Tahoma"/>
              </a:rPr>
              <a:t>References </a:t>
            </a:r>
            <a:r>
              <a:rPr b="0" spc="345" dirty="0">
                <a:latin typeface="Lucida Sans Unicode"/>
                <a:cs typeface="Lucida Sans Unicode"/>
              </a:rPr>
              <a:t>≫</a:t>
            </a:r>
            <a:r>
              <a:rPr b="0" spc="114" dirty="0">
                <a:latin typeface="Lucida Sans Unicode"/>
                <a:cs typeface="Lucida Sans Unicode"/>
              </a:rPr>
              <a:t> </a:t>
            </a:r>
            <a:r>
              <a:rPr b="0" spc="-120" dirty="0">
                <a:latin typeface="Tahoma"/>
                <a:cs typeface="Tahoma"/>
              </a:rPr>
              <a:t>III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58330"/>
            <a:ext cx="4608004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721" y="836469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721" y="1194698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721" y="1673120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721" y="2151542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721" y="2629976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721" y="2988205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4875" y="808887"/>
            <a:ext cx="3892550" cy="2419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1775" marR="68580" indent="-156210">
              <a:lnSpc>
                <a:spcPts val="950"/>
              </a:lnSpc>
              <a:spcBef>
                <a:spcPts val="135"/>
              </a:spcBef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Miller,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W.,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Spooner,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DL.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1976.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Automatic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generation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floating-point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test 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data. </a:t>
            </a:r>
            <a:r>
              <a:rPr sz="800" i="1" spc="50" dirty="0">
                <a:solidFill>
                  <a:srgbClr val="A91717"/>
                </a:solidFill>
                <a:latin typeface="Lucida Sans"/>
                <a:cs typeface="Lucida Sans"/>
              </a:rPr>
              <a:t>IEEE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Transactions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Engineering</a:t>
            </a:r>
            <a:r>
              <a:rPr sz="800" spc="-40" dirty="0">
                <a:solidFill>
                  <a:srgbClr val="A91717"/>
                </a:solidFill>
                <a:latin typeface="Arial"/>
                <a:cs typeface="Arial"/>
              </a:rPr>
              <a:t>,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2(3):223-226,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31775" marR="44069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11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Kuhn, DR.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1999.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Fault </a:t>
            </a:r>
            <a:r>
              <a:rPr sz="800" spc="-50" dirty="0">
                <a:solidFill>
                  <a:srgbClr val="A91717"/>
                </a:solidFill>
                <a:latin typeface="Arial"/>
                <a:cs typeface="Arial"/>
              </a:rPr>
              <a:t>classes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error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detection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capability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specification-based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testing. </a:t>
            </a:r>
            <a:r>
              <a:rPr sz="800" i="1" spc="15" dirty="0">
                <a:solidFill>
                  <a:srgbClr val="A91717"/>
                </a:solidFill>
                <a:latin typeface="Lucida Sans"/>
                <a:cs typeface="Lucida Sans"/>
              </a:rPr>
              <a:t>ACM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Transactions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Engineering  </a:t>
            </a:r>
            <a:r>
              <a:rPr sz="800" i="1" spc="-25" dirty="0">
                <a:solidFill>
                  <a:srgbClr val="A91717"/>
                </a:solidFill>
                <a:latin typeface="Lucida Sans"/>
                <a:cs typeface="Lucida Sans"/>
              </a:rPr>
              <a:t>Methodology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8(4),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411-424.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  <a:p>
            <a:pPr marL="231775" marR="6731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12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Ferguson,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R.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Korel,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B.,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1996.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The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chaining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approach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for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test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data 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generation.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ACM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Transactions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on Software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Engineering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Methodology 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(TOSEM),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5(1), 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pages.</a:t>
            </a:r>
            <a:r>
              <a:rPr sz="800" spc="4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63-86.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  <a:p>
            <a:pPr marL="231775" marR="6096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13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DeMillo,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R.,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Offutt,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J.,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1993.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Experimental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results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from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an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Automatic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Test  </a:t>
            </a:r>
            <a:r>
              <a:rPr sz="800" spc="-60" dirty="0">
                <a:solidFill>
                  <a:srgbClr val="A91717"/>
                </a:solidFill>
                <a:latin typeface="Arial"/>
                <a:cs typeface="Arial"/>
              </a:rPr>
              <a:t>Case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Generation. </a:t>
            </a:r>
            <a:r>
              <a:rPr sz="800" i="1" spc="20" dirty="0">
                <a:solidFill>
                  <a:srgbClr val="A91717"/>
                </a:solidFill>
                <a:latin typeface="Lucida Sans"/>
                <a:cs typeface="Lucida Sans"/>
              </a:rPr>
              <a:t>ACM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Transaction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Engineering </a:t>
            </a:r>
            <a:r>
              <a:rPr sz="800" i="1" spc="-25" dirty="0">
                <a:solidFill>
                  <a:srgbClr val="A91717"/>
                </a:solidFill>
                <a:latin typeface="Lucida Sans"/>
                <a:cs typeface="Lucida Sans"/>
              </a:rPr>
              <a:t>Methodology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, 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2(2),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10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109-175.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  <a:p>
            <a:pPr marL="231775" marR="184785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14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Ntafos,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S.C., 1988.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A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comparison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some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structural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strategies.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IEEE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Transactions on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engineering,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14(6),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868-874.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31775" marR="17907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15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Chilenski,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J.,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Miller.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S.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1994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Application of Modified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Condition/Decision  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Coverage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to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Testing.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Engineering </a:t>
            </a:r>
            <a:r>
              <a:rPr sz="800" i="1" spc="-35" dirty="0">
                <a:solidFill>
                  <a:srgbClr val="A91717"/>
                </a:solidFill>
                <a:latin typeface="Lucida Sans"/>
                <a:cs typeface="Lucida Sans"/>
              </a:rPr>
              <a:t>Journal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6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193-200.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30</a:t>
            </a:r>
            <a:r>
              <a:rPr spc="50" dirty="0"/>
              <a:t>/35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260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5" dirty="0">
                <a:latin typeface="Tahoma"/>
                <a:cs typeface="Tahoma"/>
              </a:rPr>
              <a:t>References </a:t>
            </a:r>
            <a:r>
              <a:rPr b="0" spc="345" dirty="0">
                <a:latin typeface="Lucida Sans Unicode"/>
                <a:cs typeface="Lucida Sans Unicode"/>
              </a:rPr>
              <a:t>≫</a:t>
            </a:r>
            <a:r>
              <a:rPr b="0" spc="114" dirty="0">
                <a:latin typeface="Lucida Sans Unicode"/>
                <a:cs typeface="Lucida Sans Unicode"/>
              </a:rPr>
              <a:t> </a:t>
            </a:r>
            <a:r>
              <a:rPr b="0" spc="-25" dirty="0">
                <a:latin typeface="Tahoma"/>
                <a:cs typeface="Tahoma"/>
              </a:rPr>
              <a:t>IV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58330"/>
            <a:ext cx="4608004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721" y="938793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721" y="1298902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721" y="1773577"/>
            <a:ext cx="114214" cy="1142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721" y="2133685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721" y="2708868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576" y="911223"/>
            <a:ext cx="3842385" cy="215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955"/>
              </a:lnSpc>
              <a:spcBef>
                <a:spcPts val="95"/>
              </a:spcBef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16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Das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A.,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Mall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R.,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2013.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Automatic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Generation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spc="45" dirty="0">
                <a:solidFill>
                  <a:srgbClr val="A91717"/>
                </a:solidFill>
                <a:latin typeface="Arial"/>
                <a:cs typeface="Arial"/>
              </a:rPr>
              <a:t>MC/DC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Test</a:t>
            </a:r>
            <a:r>
              <a:rPr sz="800" spc="80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Data.</a:t>
            </a:r>
            <a:endParaRPr sz="800">
              <a:latin typeface="Arial"/>
              <a:cs typeface="Arial"/>
            </a:endParaRPr>
          </a:p>
          <a:p>
            <a:pPr marL="219075">
              <a:lnSpc>
                <a:spcPts val="955"/>
              </a:lnSpc>
            </a:pP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International</a:t>
            </a:r>
            <a:r>
              <a:rPr sz="800" i="1" spc="20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Journal</a:t>
            </a:r>
            <a:r>
              <a:rPr sz="800" i="1" spc="25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of</a:t>
            </a:r>
            <a:r>
              <a:rPr sz="800" i="1" spc="25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</a:t>
            </a:r>
            <a:r>
              <a:rPr sz="800" i="1" spc="25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Engineering,</a:t>
            </a:r>
            <a:r>
              <a:rPr sz="800" i="1" spc="25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i="1" spc="-25" dirty="0">
                <a:solidFill>
                  <a:srgbClr val="A91717"/>
                </a:solidFill>
                <a:latin typeface="Lucida Sans"/>
                <a:cs typeface="Lucida Sans"/>
              </a:rPr>
              <a:t>Acta</a:t>
            </a:r>
            <a:r>
              <a:rPr sz="800" i="1" spc="25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Press</a:t>
            </a:r>
            <a:r>
              <a:rPr sz="800" i="1" spc="35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2(1).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19075" marR="10922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17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Majumder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R.,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50" dirty="0">
                <a:solidFill>
                  <a:srgbClr val="A91717"/>
                </a:solidFill>
                <a:latin typeface="Arial"/>
                <a:cs typeface="Arial"/>
              </a:rPr>
              <a:t>Sen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2007.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Hybrid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Concolic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Testing.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Proceedings of the  </a:t>
            </a:r>
            <a:r>
              <a:rPr sz="800" i="1" spc="-60" dirty="0">
                <a:solidFill>
                  <a:srgbClr val="A91717"/>
                </a:solidFill>
                <a:latin typeface="Lucida Sans"/>
                <a:cs typeface="Lucida Sans"/>
              </a:rPr>
              <a:t>29th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International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Conference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20" dirty="0">
                <a:solidFill>
                  <a:srgbClr val="A91717"/>
                </a:solidFill>
                <a:latin typeface="Lucida Sans"/>
                <a:cs typeface="Lucida Sans"/>
              </a:rPr>
              <a:t>Engineering,IEEE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Computer  </a:t>
            </a:r>
            <a:r>
              <a:rPr sz="800" i="1" spc="-35" dirty="0">
                <a:solidFill>
                  <a:srgbClr val="A91717"/>
                </a:solidFill>
                <a:latin typeface="Lucida Sans"/>
                <a:cs typeface="Lucida Sans"/>
              </a:rPr>
              <a:t>Society,Washington, </a:t>
            </a:r>
            <a:r>
              <a:rPr sz="800" i="1" spc="-5" dirty="0">
                <a:solidFill>
                  <a:srgbClr val="A91717"/>
                </a:solidFill>
                <a:latin typeface="Lucida Sans"/>
                <a:cs typeface="Lucida Sans"/>
              </a:rPr>
              <a:t>DC, </a:t>
            </a:r>
            <a:r>
              <a:rPr sz="800" i="1" spc="20" dirty="0">
                <a:solidFill>
                  <a:srgbClr val="A91717"/>
                </a:solidFill>
                <a:latin typeface="Lucida Sans"/>
                <a:cs typeface="Lucida Sans"/>
              </a:rPr>
              <a:t>USA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416-426.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219075" marR="14478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18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Hayhurst,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KJ., 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Veerhusen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DS.,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Chilenski,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JJ.,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Rierson,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LK.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2001.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A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Practical 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Tutorial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on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Modified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Condition/Decision </a:t>
            </a:r>
            <a:r>
              <a:rPr sz="800" spc="-35" dirty="0">
                <a:solidFill>
                  <a:srgbClr val="A91717"/>
                </a:solidFill>
                <a:latin typeface="Arial"/>
                <a:cs typeface="Arial"/>
              </a:rPr>
              <a:t>Coverage,</a:t>
            </a:r>
            <a:r>
              <a:rPr sz="800" spc="114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NASA/TM-2001-210876.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219075" marR="3048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19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Y.,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2011.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SCORE: </a:t>
            </a:r>
            <a:r>
              <a:rPr sz="800" spc="-40" dirty="0">
                <a:solidFill>
                  <a:srgbClr val="A91717"/>
                </a:solidFill>
                <a:latin typeface="Arial"/>
                <a:cs typeface="Arial"/>
              </a:rPr>
              <a:t>a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scalable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concolic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tool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for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reliable 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embedded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software.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Proceedings of the </a:t>
            </a:r>
            <a:r>
              <a:rPr sz="800" i="1" spc="-60" dirty="0">
                <a:solidFill>
                  <a:srgbClr val="A91717"/>
                </a:solidFill>
                <a:latin typeface="Lucida Sans"/>
                <a:cs typeface="Lucida Sans"/>
              </a:rPr>
              <a:t>19th </a:t>
            </a:r>
            <a:r>
              <a:rPr sz="800" i="1" spc="15" dirty="0">
                <a:solidFill>
                  <a:srgbClr val="A91717"/>
                </a:solidFill>
                <a:latin typeface="Lucida Sans"/>
                <a:cs typeface="Lucida Sans"/>
              </a:rPr>
              <a:t>ACM </a:t>
            </a:r>
            <a:r>
              <a:rPr sz="800" i="1" spc="25" dirty="0">
                <a:solidFill>
                  <a:srgbClr val="A91717"/>
                </a:solidFill>
                <a:latin typeface="Lucida Sans"/>
                <a:cs typeface="Lucida Sans"/>
              </a:rPr>
              <a:t>SIGSOFT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symposium </a:t>
            </a:r>
            <a:r>
              <a:rPr sz="800" i="1" spc="-65" dirty="0">
                <a:solidFill>
                  <a:srgbClr val="A91717"/>
                </a:solidFill>
                <a:latin typeface="Lucida Sans"/>
                <a:cs typeface="Lucida Sans"/>
              </a:rPr>
              <a:t>and 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the </a:t>
            </a:r>
            <a:r>
              <a:rPr sz="800" i="1" spc="-60" dirty="0">
                <a:solidFill>
                  <a:srgbClr val="A91717"/>
                </a:solidFill>
                <a:latin typeface="Lucida Sans"/>
                <a:cs typeface="Lucida Sans"/>
              </a:rPr>
              <a:t>13th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European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conference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Foundations of </a:t>
            </a:r>
            <a:r>
              <a:rPr sz="800" i="1" spc="-65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engineering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420-423.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219075" marR="4572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20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Kim,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Kim, Y.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Choi,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Y.,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2012. Concolic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the multi-sector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read 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operation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for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flash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storage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platform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software. Formal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Aspects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Computing, 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24(3),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</a:t>
            </a:r>
            <a:r>
              <a:rPr sz="800" spc="10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355-374.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31</a:t>
            </a:r>
            <a:r>
              <a:rPr spc="50" dirty="0"/>
              <a:t>/35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0" dirty="0">
                <a:latin typeface="Tahoma"/>
                <a:cs typeface="Tahoma"/>
              </a:rPr>
              <a:t>Software</a:t>
            </a:r>
            <a:r>
              <a:rPr b="0" spc="25" dirty="0">
                <a:latin typeface="Tahoma"/>
                <a:cs typeface="Tahoma"/>
              </a:rPr>
              <a:t> </a:t>
            </a:r>
            <a:r>
              <a:rPr b="0" spc="-40" dirty="0">
                <a:latin typeface="Tahoma"/>
                <a:cs typeface="Tahoma"/>
              </a:rPr>
              <a:t>Testing</a:t>
            </a:r>
          </a:p>
        </p:txBody>
      </p:sp>
      <p:sp>
        <p:nvSpPr>
          <p:cNvPr id="6" name="object 6"/>
          <p:cNvSpPr/>
          <p:nvPr/>
        </p:nvSpPr>
        <p:spPr>
          <a:xfrm>
            <a:off x="502551" y="127034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65244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220663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025" rIns="0" bIns="0" rtlCol="0">
            <a:spAutoFit/>
          </a:bodyPr>
          <a:lstStyle/>
          <a:p>
            <a:pPr marL="287655" marR="5080">
              <a:lnSpc>
                <a:spcPct val="102699"/>
              </a:lnSpc>
              <a:spcBef>
                <a:spcPts val="55"/>
              </a:spcBef>
            </a:pPr>
            <a:r>
              <a:rPr spc="-40" dirty="0"/>
              <a:t>The </a:t>
            </a:r>
            <a:r>
              <a:rPr spc="-65" dirty="0"/>
              <a:t>purpose </a:t>
            </a:r>
            <a:r>
              <a:rPr spc="-20" dirty="0"/>
              <a:t>of </a:t>
            </a:r>
            <a:r>
              <a:rPr spc="-30" dirty="0"/>
              <a:t>the </a:t>
            </a:r>
            <a:r>
              <a:rPr spc="-25" dirty="0"/>
              <a:t>verification </a:t>
            </a:r>
            <a:r>
              <a:rPr spc="-85" dirty="0"/>
              <a:t>process </a:t>
            </a:r>
            <a:r>
              <a:rPr spc="-60" dirty="0"/>
              <a:t>is </a:t>
            </a:r>
            <a:r>
              <a:rPr spc="10" dirty="0"/>
              <a:t>to </a:t>
            </a:r>
            <a:r>
              <a:rPr spc="-35" dirty="0"/>
              <a:t>detect </a:t>
            </a:r>
            <a:r>
              <a:rPr spc="-65" dirty="0"/>
              <a:t>and </a:t>
            </a:r>
            <a:r>
              <a:rPr spc="-25" dirty="0"/>
              <a:t>report  </a:t>
            </a:r>
            <a:r>
              <a:rPr spc="-60" dirty="0"/>
              <a:t>errors </a:t>
            </a:r>
            <a:r>
              <a:rPr spc="5" dirty="0"/>
              <a:t>that </a:t>
            </a:r>
            <a:r>
              <a:rPr spc="-80" dirty="0"/>
              <a:t>have </a:t>
            </a:r>
            <a:r>
              <a:rPr spc="-85" dirty="0"/>
              <a:t>been </a:t>
            </a:r>
            <a:r>
              <a:rPr spc="-35" dirty="0"/>
              <a:t>introduced </a:t>
            </a:r>
            <a:r>
              <a:rPr spc="-20" dirty="0"/>
              <a:t>in </a:t>
            </a:r>
            <a:r>
              <a:rPr spc="-30" dirty="0"/>
              <a:t>the </a:t>
            </a:r>
            <a:r>
              <a:rPr spc="-55" dirty="0"/>
              <a:t>development</a:t>
            </a:r>
            <a:r>
              <a:rPr spc="90" dirty="0"/>
              <a:t> </a:t>
            </a:r>
            <a:r>
              <a:rPr spc="-75" dirty="0"/>
              <a:t>process.</a:t>
            </a:r>
          </a:p>
          <a:p>
            <a:pPr marL="287655" marR="407670">
              <a:lnSpc>
                <a:spcPct val="102600"/>
              </a:lnSpc>
              <a:spcBef>
                <a:spcPts val="300"/>
              </a:spcBef>
            </a:pPr>
            <a:r>
              <a:rPr spc="-40" dirty="0"/>
              <a:t>The </a:t>
            </a:r>
            <a:r>
              <a:rPr spc="-25" dirty="0"/>
              <a:t>verification </a:t>
            </a:r>
            <a:r>
              <a:rPr spc="-85" dirty="0"/>
              <a:t>process </a:t>
            </a:r>
            <a:r>
              <a:rPr spc="-40" dirty="0"/>
              <a:t>must </a:t>
            </a:r>
            <a:r>
              <a:rPr spc="-80" dirty="0"/>
              <a:t>ensure </a:t>
            </a:r>
            <a:r>
              <a:rPr spc="5" dirty="0"/>
              <a:t>that </a:t>
            </a:r>
            <a:r>
              <a:rPr spc="-30" dirty="0"/>
              <a:t>the </a:t>
            </a:r>
            <a:r>
              <a:rPr spc="-60" dirty="0"/>
              <a:t>produced  software </a:t>
            </a:r>
            <a:r>
              <a:rPr spc="-50" dirty="0"/>
              <a:t>implements </a:t>
            </a:r>
            <a:r>
              <a:rPr spc="-45" dirty="0"/>
              <a:t>intended </a:t>
            </a:r>
            <a:r>
              <a:rPr spc="-20" dirty="0"/>
              <a:t>function </a:t>
            </a:r>
            <a:r>
              <a:rPr spc="-45" dirty="0"/>
              <a:t>completely </a:t>
            </a:r>
            <a:r>
              <a:rPr spc="-65" dirty="0"/>
              <a:t>and  </a:t>
            </a:r>
            <a:r>
              <a:rPr spc="-40" dirty="0"/>
              <a:t>correctly, while </a:t>
            </a:r>
            <a:r>
              <a:rPr spc="-45" dirty="0"/>
              <a:t>avoiding unintended</a:t>
            </a:r>
            <a:r>
              <a:rPr spc="75" dirty="0"/>
              <a:t> </a:t>
            </a:r>
            <a:r>
              <a:rPr spc="-20" dirty="0"/>
              <a:t>function.</a:t>
            </a:r>
          </a:p>
          <a:p>
            <a:pPr marL="287655" marR="14604">
              <a:lnSpc>
                <a:spcPct val="102600"/>
              </a:lnSpc>
              <a:spcBef>
                <a:spcPts val="300"/>
              </a:spcBef>
            </a:pPr>
            <a:r>
              <a:rPr spc="-25" dirty="0"/>
              <a:t>Verification </a:t>
            </a:r>
            <a:r>
              <a:rPr spc="-60" dirty="0"/>
              <a:t>is </a:t>
            </a:r>
            <a:r>
              <a:rPr spc="-70" dirty="0"/>
              <a:t>an </a:t>
            </a:r>
            <a:r>
              <a:rPr spc="-30" dirty="0"/>
              <a:t>integral </a:t>
            </a:r>
            <a:r>
              <a:rPr spc="-75" dirty="0"/>
              <a:t>process, </a:t>
            </a:r>
            <a:r>
              <a:rPr spc="-40" dirty="0"/>
              <a:t>which </a:t>
            </a:r>
            <a:r>
              <a:rPr spc="-60" dirty="0"/>
              <a:t>is coupled </a:t>
            </a:r>
            <a:r>
              <a:rPr dirty="0"/>
              <a:t>with </a:t>
            </a:r>
            <a:r>
              <a:rPr spc="-70" dirty="0"/>
              <a:t>every  </a:t>
            </a:r>
            <a:r>
              <a:rPr spc="-55" dirty="0"/>
              <a:t>development </a:t>
            </a:r>
            <a:r>
              <a:rPr spc="-45" dirty="0"/>
              <a:t>step. Testing </a:t>
            </a:r>
            <a:r>
              <a:rPr spc="-25" dirty="0"/>
              <a:t>quality </a:t>
            </a:r>
            <a:r>
              <a:rPr dirty="0"/>
              <a:t>at </a:t>
            </a:r>
            <a:r>
              <a:rPr spc="-30" dirty="0"/>
              <a:t>the </a:t>
            </a:r>
            <a:r>
              <a:rPr spc="-75" dirty="0"/>
              <a:t>end </a:t>
            </a:r>
            <a:r>
              <a:rPr spc="-20" dirty="0"/>
              <a:t>of </a:t>
            </a:r>
            <a:r>
              <a:rPr spc="-30" dirty="0"/>
              <a:t>the </a:t>
            </a:r>
            <a:r>
              <a:rPr spc="-20" dirty="0"/>
              <a:t>life </a:t>
            </a:r>
            <a:r>
              <a:rPr spc="-60" dirty="0"/>
              <a:t>cycle  is</a:t>
            </a:r>
            <a:r>
              <a:rPr spc="50" dirty="0"/>
              <a:t> </a:t>
            </a:r>
            <a:r>
              <a:rPr spc="-30" dirty="0"/>
              <a:t>impractical.</a:t>
            </a:r>
          </a:p>
        </p:txBody>
      </p:sp>
      <p:sp>
        <p:nvSpPr>
          <p:cNvPr id="10" name="object 10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6</a:t>
            </a:fld>
            <a:r>
              <a:rPr spc="50" dirty="0"/>
              <a:t>/35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260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5" dirty="0">
                <a:latin typeface="Tahoma"/>
                <a:cs typeface="Tahoma"/>
              </a:rPr>
              <a:t>References </a:t>
            </a:r>
            <a:r>
              <a:rPr b="0" spc="345" dirty="0">
                <a:latin typeface="Lucida Sans Unicode"/>
                <a:cs typeface="Lucida Sans Unicode"/>
              </a:rPr>
              <a:t>≫</a:t>
            </a:r>
            <a:r>
              <a:rPr b="0" spc="114" dirty="0">
                <a:latin typeface="Lucida Sans Unicode"/>
                <a:cs typeface="Lucida Sans Unicode"/>
              </a:rPr>
              <a:t> </a:t>
            </a:r>
            <a:r>
              <a:rPr b="0" spc="90" dirty="0">
                <a:latin typeface="Tahoma"/>
                <a:cs typeface="Tahoma"/>
              </a:rPr>
              <a:t>V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58330"/>
            <a:ext cx="4608004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721" y="1044800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721" y="1401225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721" y="1978352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721" y="2555490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276" y="1017230"/>
            <a:ext cx="3869054" cy="18980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6375" marR="43180" indent="-156210">
              <a:lnSpc>
                <a:spcPts val="950"/>
              </a:lnSpc>
              <a:spcBef>
                <a:spcPts val="135"/>
              </a:spcBef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21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Burnim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J.,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50" dirty="0">
                <a:solidFill>
                  <a:srgbClr val="A91717"/>
                </a:solidFill>
                <a:latin typeface="Arial"/>
                <a:cs typeface="Arial"/>
              </a:rPr>
              <a:t>Sen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2008.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Heuristics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for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scalable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dynamic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test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generation. </a:t>
            </a:r>
            <a:r>
              <a:rPr sz="800" i="1" spc="-30" dirty="0">
                <a:solidFill>
                  <a:srgbClr val="A91717"/>
                </a:solidFill>
                <a:latin typeface="Lucida Sans"/>
                <a:cs typeface="Lucida Sans"/>
              </a:rPr>
              <a:t>In  </a:t>
            </a:r>
            <a:r>
              <a:rPr sz="800" i="1" spc="-15" dirty="0">
                <a:solidFill>
                  <a:srgbClr val="A91717"/>
                </a:solidFill>
                <a:latin typeface="Lucida Sans"/>
                <a:cs typeface="Lucida Sans"/>
              </a:rPr>
              <a:t>Proc. </a:t>
            </a:r>
            <a:r>
              <a:rPr sz="800" i="1" spc="30" dirty="0">
                <a:solidFill>
                  <a:srgbClr val="A91717"/>
                </a:solidFill>
                <a:latin typeface="Lucida Sans"/>
                <a:cs typeface="Lucida Sans"/>
              </a:rPr>
              <a:t>ASE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443-446,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Washington,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D.C.,</a:t>
            </a:r>
            <a:r>
              <a:rPr sz="800" spc="45" dirty="0">
                <a:solidFill>
                  <a:srgbClr val="A91717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USA.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206375" marR="56515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22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Y.,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Y.,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35" dirty="0">
                <a:solidFill>
                  <a:srgbClr val="A91717"/>
                </a:solidFill>
                <a:latin typeface="Arial"/>
                <a:cs typeface="Arial"/>
              </a:rPr>
              <a:t>T.,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Lee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Jang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Y.,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2013.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Automated </a:t>
            </a:r>
            <a:r>
              <a:rPr sz="800" spc="20" dirty="0">
                <a:solidFill>
                  <a:srgbClr val="A91717"/>
                </a:solidFill>
                <a:latin typeface="Arial"/>
                <a:cs typeface="Arial"/>
              </a:rPr>
              <a:t>unit 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large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industrial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embedded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software using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concolic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testing. </a:t>
            </a:r>
            <a:r>
              <a:rPr sz="800" i="1" spc="35" dirty="0">
                <a:solidFill>
                  <a:srgbClr val="A91717"/>
                </a:solidFill>
                <a:latin typeface="Lucida Sans"/>
                <a:cs typeface="Lucida Sans"/>
              </a:rPr>
              <a:t>IEEE/ACM  </a:t>
            </a:r>
            <a:r>
              <a:rPr sz="800" i="1" spc="-60" dirty="0">
                <a:solidFill>
                  <a:srgbClr val="A91717"/>
                </a:solidFill>
                <a:latin typeface="Lucida Sans"/>
                <a:cs typeface="Lucida Sans"/>
              </a:rPr>
              <a:t>28th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International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Conference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Automated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Engineering </a:t>
            </a:r>
            <a:r>
              <a:rPr sz="800" i="1" spc="50" dirty="0">
                <a:solidFill>
                  <a:srgbClr val="A91717"/>
                </a:solidFill>
                <a:latin typeface="Lucida Sans"/>
                <a:cs typeface="Lucida Sans"/>
              </a:rPr>
              <a:t>(ASE)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519-528.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Times New Roman"/>
              <a:cs typeface="Times New Roman"/>
            </a:endParaRPr>
          </a:p>
          <a:p>
            <a:pPr marL="206375" marR="29972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23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Y.,and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Jang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Y.,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2012.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Industrial application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of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concolic 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testing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on 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embedded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software: </a:t>
            </a:r>
            <a:r>
              <a:rPr sz="800" spc="-60" dirty="0">
                <a:solidFill>
                  <a:srgbClr val="A91717"/>
                </a:solidFill>
                <a:latin typeface="Arial"/>
                <a:cs typeface="Arial"/>
              </a:rPr>
              <a:t>Case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studies. </a:t>
            </a:r>
            <a:r>
              <a:rPr sz="800" i="1" spc="50" dirty="0">
                <a:solidFill>
                  <a:srgbClr val="A91717"/>
                </a:solidFill>
                <a:latin typeface="Lucida Sans"/>
                <a:cs typeface="Lucida Sans"/>
              </a:rPr>
              <a:t>IEEE </a:t>
            </a:r>
            <a:r>
              <a:rPr sz="800" i="1" spc="-20" dirty="0">
                <a:solidFill>
                  <a:srgbClr val="A91717"/>
                </a:solidFill>
                <a:latin typeface="Lucida Sans"/>
                <a:cs typeface="Lucida Sans"/>
              </a:rPr>
              <a:t>Fifth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International 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Conference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Testing,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Verification </a:t>
            </a:r>
            <a:r>
              <a:rPr sz="800" i="1" spc="-65" dirty="0">
                <a:solidFill>
                  <a:srgbClr val="A91717"/>
                </a:solidFill>
                <a:latin typeface="Lucida Sans"/>
                <a:cs typeface="Lucida Sans"/>
              </a:rPr>
              <a:t>and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Validation </a:t>
            </a:r>
            <a:r>
              <a:rPr sz="800" i="1" spc="35" dirty="0">
                <a:solidFill>
                  <a:srgbClr val="A91717"/>
                </a:solidFill>
                <a:latin typeface="Lucida Sans"/>
                <a:cs typeface="Lucida Sans"/>
              </a:rPr>
              <a:t>(ICST)</a:t>
            </a:r>
            <a:r>
              <a:rPr sz="800" spc="35" dirty="0">
                <a:solidFill>
                  <a:srgbClr val="A91717"/>
                </a:solidFill>
                <a:latin typeface="Arial"/>
                <a:cs typeface="Arial"/>
              </a:rPr>
              <a:t>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390-399.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Times New Roman"/>
              <a:cs typeface="Times New Roman"/>
            </a:endParaRPr>
          </a:p>
          <a:p>
            <a:pPr marL="206375" marR="48260" indent="-156210">
              <a:lnSpc>
                <a:spcPts val="950"/>
              </a:lnSpc>
              <a:spcBef>
                <a:spcPts val="5"/>
              </a:spcBef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24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Bokil,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P., Darke, P.,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Shrotri, U.,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Venkatesh,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R.,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2009.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Automatic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Test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Data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Generation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for </a:t>
            </a:r>
            <a:r>
              <a:rPr sz="800" spc="-40" dirty="0">
                <a:solidFill>
                  <a:srgbClr val="A91717"/>
                </a:solidFill>
                <a:latin typeface="Arial"/>
                <a:cs typeface="Arial"/>
              </a:rPr>
              <a:t>C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Programs. </a:t>
            </a:r>
            <a:r>
              <a:rPr sz="800" i="1" spc="-30" dirty="0">
                <a:solidFill>
                  <a:srgbClr val="A91717"/>
                </a:solidFill>
                <a:latin typeface="Lucida Sans"/>
                <a:cs typeface="Lucida Sans"/>
              </a:rPr>
              <a:t>In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proceedings </a:t>
            </a:r>
            <a:r>
              <a:rPr sz="800" i="1" spc="-80" dirty="0">
                <a:solidFill>
                  <a:srgbClr val="A91717"/>
                </a:solidFill>
                <a:latin typeface="Lucida Sans"/>
                <a:cs typeface="Lucida Sans"/>
              </a:rPr>
              <a:t>3rd </a:t>
            </a:r>
            <a:r>
              <a:rPr sz="800" i="1" spc="50" dirty="0">
                <a:solidFill>
                  <a:srgbClr val="A91717"/>
                </a:solidFill>
                <a:latin typeface="Lucida Sans"/>
                <a:cs typeface="Lucida Sans"/>
              </a:rPr>
              <a:t>IEEE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International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Conference 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Secure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Integration </a:t>
            </a:r>
            <a:r>
              <a:rPr sz="800" i="1" spc="-65" dirty="0">
                <a:solidFill>
                  <a:srgbClr val="A91717"/>
                </a:solidFill>
                <a:latin typeface="Lucida Sans"/>
                <a:cs typeface="Lucida Sans"/>
              </a:rPr>
              <a:t>and </a:t>
            </a:r>
            <a:r>
              <a:rPr sz="800" i="1" spc="-35" dirty="0">
                <a:solidFill>
                  <a:srgbClr val="A91717"/>
                </a:solidFill>
                <a:latin typeface="Lucida Sans"/>
                <a:cs typeface="Lucida Sans"/>
              </a:rPr>
              <a:t>Reliability</a:t>
            </a:r>
            <a:r>
              <a:rPr sz="800" i="1" spc="-10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Improvement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32</a:t>
            </a:r>
            <a:r>
              <a:rPr spc="50" dirty="0"/>
              <a:t>/35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260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5" dirty="0">
                <a:latin typeface="Tahoma"/>
                <a:cs typeface="Tahoma"/>
              </a:rPr>
              <a:t>References </a:t>
            </a:r>
            <a:r>
              <a:rPr b="0" spc="345" dirty="0">
                <a:latin typeface="Lucida Sans Unicode"/>
                <a:cs typeface="Lucida Sans Unicode"/>
              </a:rPr>
              <a:t>≫</a:t>
            </a:r>
            <a:r>
              <a:rPr b="0" spc="114" dirty="0">
                <a:latin typeface="Lucida Sans Unicode"/>
                <a:cs typeface="Lucida Sans Unicode"/>
              </a:rPr>
              <a:t> </a:t>
            </a:r>
            <a:r>
              <a:rPr b="0" spc="-25" dirty="0">
                <a:latin typeface="Tahoma"/>
                <a:cs typeface="Tahoma"/>
              </a:rPr>
              <a:t>VI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58330"/>
            <a:ext cx="4608004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721" y="1423971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721" y="2008057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5676" y="1396401"/>
            <a:ext cx="3584575" cy="851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0975" marR="17780" indent="-156210">
              <a:lnSpc>
                <a:spcPts val="950"/>
              </a:lnSpc>
              <a:spcBef>
                <a:spcPts val="135"/>
              </a:spcBef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25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M.,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Kim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Y.,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Rothermel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G., 2012. </a:t>
            </a:r>
            <a:r>
              <a:rPr sz="800" spc="30" dirty="0">
                <a:solidFill>
                  <a:srgbClr val="A91717"/>
                </a:solidFill>
                <a:latin typeface="Arial"/>
                <a:cs typeface="Arial"/>
              </a:rPr>
              <a:t>A </a:t>
            </a:r>
            <a:r>
              <a:rPr sz="800" spc="-25" dirty="0">
                <a:solidFill>
                  <a:srgbClr val="A91717"/>
                </a:solidFill>
                <a:latin typeface="Arial"/>
                <a:cs typeface="Arial"/>
              </a:rPr>
              <a:t>Scalable </a:t>
            </a:r>
            <a:r>
              <a:rPr sz="800" spc="5" dirty="0">
                <a:solidFill>
                  <a:srgbClr val="A91717"/>
                </a:solidFill>
                <a:latin typeface="Arial"/>
                <a:cs typeface="Arial"/>
              </a:rPr>
              <a:t>Distributed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Concolic 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Testing Approach: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An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Empirical Evaluation. </a:t>
            </a:r>
            <a:r>
              <a:rPr sz="800" i="1" spc="50" dirty="0">
                <a:solidFill>
                  <a:srgbClr val="A91717"/>
                </a:solidFill>
                <a:latin typeface="Lucida Sans"/>
                <a:cs typeface="Lucida Sans"/>
              </a:rPr>
              <a:t>IEEE </a:t>
            </a:r>
            <a:r>
              <a:rPr sz="800" i="1" spc="-20" dirty="0">
                <a:solidFill>
                  <a:srgbClr val="A91717"/>
                </a:solidFill>
                <a:latin typeface="Lucida Sans"/>
                <a:cs typeface="Lucida Sans"/>
              </a:rPr>
              <a:t>Fifth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International  </a:t>
            </a:r>
            <a:r>
              <a:rPr sz="800" i="1" spc="-55" dirty="0">
                <a:solidFill>
                  <a:srgbClr val="A91717"/>
                </a:solidFill>
                <a:latin typeface="Lucida Sans"/>
                <a:cs typeface="Lucida Sans"/>
              </a:rPr>
              <a:t>Conference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on </a:t>
            </a:r>
            <a:r>
              <a:rPr sz="800" i="1" spc="-50" dirty="0">
                <a:solidFill>
                  <a:srgbClr val="A91717"/>
                </a:solidFill>
                <a:latin typeface="Lucida Sans"/>
                <a:cs typeface="Lucida Sans"/>
              </a:rPr>
              <a:t>Software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Testing, </a:t>
            </a:r>
            <a:r>
              <a:rPr sz="800" i="1" spc="-45" dirty="0">
                <a:solidFill>
                  <a:srgbClr val="A91717"/>
                </a:solidFill>
                <a:latin typeface="Lucida Sans"/>
                <a:cs typeface="Lucida Sans"/>
              </a:rPr>
              <a:t>Verification </a:t>
            </a:r>
            <a:r>
              <a:rPr sz="800" i="1" spc="-65" dirty="0">
                <a:solidFill>
                  <a:srgbClr val="A91717"/>
                </a:solidFill>
                <a:latin typeface="Lucida Sans"/>
                <a:cs typeface="Lucida Sans"/>
              </a:rPr>
              <a:t>and </a:t>
            </a:r>
            <a:r>
              <a:rPr sz="800" i="1" spc="-40" dirty="0">
                <a:solidFill>
                  <a:srgbClr val="A91717"/>
                </a:solidFill>
                <a:latin typeface="Lucida Sans"/>
                <a:cs typeface="Lucida Sans"/>
              </a:rPr>
              <a:t>Validation </a:t>
            </a:r>
            <a:r>
              <a:rPr sz="800" i="1" spc="35" dirty="0">
                <a:solidFill>
                  <a:srgbClr val="A91717"/>
                </a:solidFill>
                <a:latin typeface="Lucida Sans"/>
                <a:cs typeface="Lucida Sans"/>
              </a:rPr>
              <a:t>(ICST)</a:t>
            </a:r>
            <a:r>
              <a:rPr sz="800" spc="35" dirty="0">
                <a:solidFill>
                  <a:srgbClr val="A91717"/>
                </a:solidFill>
                <a:latin typeface="Arial"/>
                <a:cs typeface="Arial"/>
              </a:rPr>
              <a:t>, </a:t>
            </a:r>
            <a:r>
              <a:rPr sz="800" spc="-45" dirty="0">
                <a:solidFill>
                  <a:srgbClr val="A91717"/>
                </a:solidFill>
                <a:latin typeface="Arial"/>
                <a:cs typeface="Arial"/>
              </a:rPr>
              <a:t>pages 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340-349.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Times New Roman"/>
              <a:cs typeface="Times New Roman"/>
            </a:endParaRPr>
          </a:p>
          <a:p>
            <a:pPr marL="180975" marR="39370" indent="-156210">
              <a:lnSpc>
                <a:spcPts val="95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26 </a:t>
            </a:r>
            <a:r>
              <a:rPr sz="800" spc="-50" dirty="0">
                <a:solidFill>
                  <a:srgbClr val="A91717"/>
                </a:solidFill>
                <a:latin typeface="Arial"/>
                <a:cs typeface="Arial"/>
              </a:rPr>
              <a:t>Sen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K.,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Agha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G., 2006.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CUTE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</a:t>
            </a:r>
            <a:r>
              <a:rPr sz="800" spc="15" dirty="0">
                <a:solidFill>
                  <a:srgbClr val="A91717"/>
                </a:solidFill>
                <a:latin typeface="Arial"/>
                <a:cs typeface="Arial"/>
              </a:rPr>
              <a:t>jCUTE: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Concolic </a:t>
            </a:r>
            <a:r>
              <a:rPr sz="800" spc="25" dirty="0">
                <a:solidFill>
                  <a:srgbClr val="A91717"/>
                </a:solidFill>
                <a:latin typeface="Arial"/>
                <a:cs typeface="Arial"/>
              </a:rPr>
              <a:t>Unit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Testing </a:t>
            </a:r>
            <a:r>
              <a:rPr sz="800" spc="-20" dirty="0">
                <a:solidFill>
                  <a:srgbClr val="A91717"/>
                </a:solidFill>
                <a:latin typeface="Arial"/>
                <a:cs typeface="Arial"/>
              </a:rPr>
              <a:t>and  </a:t>
            </a:r>
            <a:r>
              <a:rPr sz="800" spc="10" dirty="0">
                <a:solidFill>
                  <a:srgbClr val="A91717"/>
                </a:solidFill>
                <a:latin typeface="Arial"/>
                <a:cs typeface="Arial"/>
              </a:rPr>
              <a:t>Explicit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Path </a:t>
            </a:r>
            <a:r>
              <a:rPr sz="800" spc="-10" dirty="0">
                <a:solidFill>
                  <a:srgbClr val="A91717"/>
                </a:solidFill>
                <a:latin typeface="Arial"/>
                <a:cs typeface="Arial"/>
              </a:rPr>
              <a:t>Model-Checking </a:t>
            </a:r>
            <a:r>
              <a:rPr sz="800" spc="-15" dirty="0">
                <a:solidFill>
                  <a:srgbClr val="A91717"/>
                </a:solidFill>
                <a:latin typeface="Arial"/>
                <a:cs typeface="Arial"/>
              </a:rPr>
              <a:t>Tools </a:t>
            </a:r>
            <a:r>
              <a:rPr sz="800" dirty="0">
                <a:solidFill>
                  <a:srgbClr val="A91717"/>
                </a:solidFill>
                <a:latin typeface="Arial"/>
                <a:cs typeface="Arial"/>
              </a:rPr>
              <a:t>(Tools </a:t>
            </a:r>
            <a:r>
              <a:rPr sz="800" spc="-5" dirty="0">
                <a:solidFill>
                  <a:srgbClr val="A91717"/>
                </a:solidFill>
                <a:latin typeface="Arial"/>
                <a:cs typeface="Arial"/>
              </a:rPr>
              <a:t>Paper). </a:t>
            </a:r>
            <a:r>
              <a:rPr sz="800" i="1" spc="20" dirty="0">
                <a:solidFill>
                  <a:srgbClr val="A91717"/>
                </a:solidFill>
                <a:latin typeface="Lucida Sans"/>
                <a:cs typeface="Lucida Sans"/>
              </a:rPr>
              <a:t>DTIC</a:t>
            </a:r>
            <a:r>
              <a:rPr sz="800" i="1" spc="-114" dirty="0">
                <a:solidFill>
                  <a:srgbClr val="A91717"/>
                </a:solidFill>
                <a:latin typeface="Lucida Sans"/>
                <a:cs typeface="Lucida Sans"/>
              </a:rPr>
              <a:t> </a:t>
            </a:r>
            <a:r>
              <a:rPr sz="800" i="1" spc="-30" dirty="0">
                <a:solidFill>
                  <a:srgbClr val="A91717"/>
                </a:solidFill>
                <a:latin typeface="Lucida Sans"/>
                <a:cs typeface="Lucida Sans"/>
              </a:rPr>
              <a:t>Document</a:t>
            </a:r>
            <a:r>
              <a:rPr sz="800" spc="-30" dirty="0">
                <a:solidFill>
                  <a:srgbClr val="A91717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33</a:t>
            </a:r>
            <a:r>
              <a:rPr spc="50" dirty="0"/>
              <a:t>/35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5"/>
            <a:ext cx="4608004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4004" y="1857733"/>
            <a:ext cx="1080135" cy="395605"/>
          </a:xfrm>
          <a:custGeom>
            <a:avLst/>
            <a:gdLst/>
            <a:ahLst/>
            <a:cxnLst/>
            <a:rect l="l" t="t" r="r" b="b"/>
            <a:pathLst>
              <a:path w="1080135" h="395605">
                <a:moveTo>
                  <a:pt x="1080013" y="395234"/>
                </a:moveTo>
                <a:lnTo>
                  <a:pt x="1052320" y="337048"/>
                </a:lnTo>
                <a:lnTo>
                  <a:pt x="1024628" y="284216"/>
                </a:lnTo>
                <a:lnTo>
                  <a:pt x="996935" y="236550"/>
                </a:lnTo>
                <a:lnTo>
                  <a:pt x="969242" y="193866"/>
                </a:lnTo>
                <a:lnTo>
                  <a:pt x="941550" y="155978"/>
                </a:lnTo>
                <a:lnTo>
                  <a:pt x="913857" y="122699"/>
                </a:lnTo>
                <a:lnTo>
                  <a:pt x="886164" y="93845"/>
                </a:lnTo>
                <a:lnTo>
                  <a:pt x="830779" y="48666"/>
                </a:lnTo>
                <a:lnTo>
                  <a:pt x="775394" y="18956"/>
                </a:lnTo>
                <a:lnTo>
                  <a:pt x="720008" y="3229"/>
                </a:lnTo>
                <a:lnTo>
                  <a:pt x="664623" y="0"/>
                </a:lnTo>
                <a:lnTo>
                  <a:pt x="636930" y="2607"/>
                </a:lnTo>
                <a:lnTo>
                  <a:pt x="581545" y="15337"/>
                </a:lnTo>
                <a:lnTo>
                  <a:pt x="526160" y="36850"/>
                </a:lnTo>
                <a:lnTo>
                  <a:pt x="470775" y="65661"/>
                </a:lnTo>
                <a:lnTo>
                  <a:pt x="415389" y="100283"/>
                </a:lnTo>
                <a:lnTo>
                  <a:pt x="360004" y="139231"/>
                </a:lnTo>
                <a:lnTo>
                  <a:pt x="304619" y="181019"/>
                </a:lnTo>
                <a:lnTo>
                  <a:pt x="249233" y="224162"/>
                </a:lnTo>
                <a:lnTo>
                  <a:pt x="221541" y="245777"/>
                </a:lnTo>
                <a:lnTo>
                  <a:pt x="166155" y="288166"/>
                </a:lnTo>
                <a:lnTo>
                  <a:pt x="110770" y="328196"/>
                </a:lnTo>
                <a:lnTo>
                  <a:pt x="55385" y="364380"/>
                </a:lnTo>
                <a:lnTo>
                  <a:pt x="27692" y="380566"/>
                </a:lnTo>
                <a:lnTo>
                  <a:pt x="0" y="395234"/>
                </a:lnTo>
              </a:path>
            </a:pathLst>
          </a:custGeom>
          <a:ln w="25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4004" y="1172954"/>
            <a:ext cx="1080135" cy="471805"/>
          </a:xfrm>
          <a:custGeom>
            <a:avLst/>
            <a:gdLst/>
            <a:ahLst/>
            <a:cxnLst/>
            <a:rect l="l" t="t" r="r" b="b"/>
            <a:pathLst>
              <a:path w="1080135" h="471805">
                <a:moveTo>
                  <a:pt x="0" y="0"/>
                </a:moveTo>
                <a:lnTo>
                  <a:pt x="25714" y="61739"/>
                </a:lnTo>
                <a:lnTo>
                  <a:pt x="51429" y="118485"/>
                </a:lnTo>
                <a:lnTo>
                  <a:pt x="77143" y="170385"/>
                </a:lnTo>
                <a:lnTo>
                  <a:pt x="102858" y="217588"/>
                </a:lnTo>
                <a:lnTo>
                  <a:pt x="128572" y="260243"/>
                </a:lnTo>
                <a:lnTo>
                  <a:pt x="154287" y="298499"/>
                </a:lnTo>
                <a:lnTo>
                  <a:pt x="180002" y="332504"/>
                </a:lnTo>
                <a:lnTo>
                  <a:pt x="205716" y="362406"/>
                </a:lnTo>
                <a:lnTo>
                  <a:pt x="257146" y="410500"/>
                </a:lnTo>
                <a:lnTo>
                  <a:pt x="308575" y="443970"/>
                </a:lnTo>
                <a:lnTo>
                  <a:pt x="360004" y="464006"/>
                </a:lnTo>
                <a:lnTo>
                  <a:pt x="411433" y="471796"/>
                </a:lnTo>
                <a:lnTo>
                  <a:pt x="437148" y="471471"/>
                </a:lnTo>
                <a:lnTo>
                  <a:pt x="488577" y="463124"/>
                </a:lnTo>
                <a:lnTo>
                  <a:pt x="540006" y="445506"/>
                </a:lnTo>
                <a:lnTo>
                  <a:pt x="591435" y="419806"/>
                </a:lnTo>
                <a:lnTo>
                  <a:pt x="642865" y="387213"/>
                </a:lnTo>
                <a:lnTo>
                  <a:pt x="694294" y="348918"/>
                </a:lnTo>
                <a:lnTo>
                  <a:pt x="745723" y="306110"/>
                </a:lnTo>
                <a:lnTo>
                  <a:pt x="797152" y="259978"/>
                </a:lnTo>
                <a:lnTo>
                  <a:pt x="848581" y="211713"/>
                </a:lnTo>
                <a:lnTo>
                  <a:pt x="900011" y="162502"/>
                </a:lnTo>
                <a:lnTo>
                  <a:pt x="925725" y="137914"/>
                </a:lnTo>
                <a:lnTo>
                  <a:pt x="977154" y="89517"/>
                </a:lnTo>
                <a:lnTo>
                  <a:pt x="1028584" y="43149"/>
                </a:lnTo>
                <a:lnTo>
                  <a:pt x="1054298" y="21098"/>
                </a:lnTo>
                <a:lnTo>
                  <a:pt x="1080013" y="0"/>
                </a:lnTo>
              </a:path>
            </a:pathLst>
          </a:custGeom>
          <a:ln w="25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19800000">
            <a:off x="1581723" y="1617082"/>
            <a:ext cx="1502412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5"/>
              </a:lnSpc>
            </a:pPr>
            <a:r>
              <a:rPr sz="2450" spc="-85" dirty="0">
                <a:latin typeface="Tahoma"/>
                <a:cs typeface="Tahoma"/>
              </a:rPr>
              <a:t>Thank</a:t>
            </a:r>
            <a:r>
              <a:rPr sz="2450" spc="-135" dirty="0">
                <a:latin typeface="Tahoma"/>
                <a:cs typeface="Tahoma"/>
              </a:rPr>
              <a:t> </a:t>
            </a:r>
            <a:r>
              <a:rPr sz="3675" spc="-172" baseline="2267" dirty="0">
                <a:latin typeface="Tahoma"/>
                <a:cs typeface="Tahoma"/>
              </a:rPr>
              <a:t>Y</a:t>
            </a:r>
            <a:r>
              <a:rPr sz="3675" spc="-172" baseline="3401" dirty="0">
                <a:latin typeface="Tahoma"/>
                <a:cs typeface="Tahoma"/>
              </a:rPr>
              <a:t>ou!</a:t>
            </a:r>
            <a:endParaRPr sz="3675" baseline="3401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34</a:t>
            </a:r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60" dirty="0">
                <a:latin typeface="Tahoma"/>
                <a:cs typeface="Tahoma"/>
              </a:rPr>
              <a:t>Software </a:t>
            </a:r>
            <a:r>
              <a:rPr b="0" spc="-50" dirty="0">
                <a:latin typeface="Tahoma"/>
                <a:cs typeface="Tahoma"/>
              </a:rPr>
              <a:t>Testing:</a:t>
            </a:r>
            <a:r>
              <a:rPr b="0" spc="270" dirty="0">
                <a:latin typeface="Tahoma"/>
                <a:cs typeface="Tahoma"/>
              </a:rPr>
              <a:t> </a:t>
            </a:r>
            <a:r>
              <a:rPr b="0" spc="-65" dirty="0">
                <a:latin typeface="Tahoma"/>
                <a:cs typeface="Tahoma"/>
              </a:rPr>
              <a:t>Coverage</a:t>
            </a:r>
          </a:p>
        </p:txBody>
      </p:sp>
      <p:sp>
        <p:nvSpPr>
          <p:cNvPr id="6" name="object 6"/>
          <p:cNvSpPr/>
          <p:nvPr/>
        </p:nvSpPr>
        <p:spPr>
          <a:xfrm>
            <a:off x="502551" y="106385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79011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234429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95" y="980400"/>
            <a:ext cx="3636010" cy="1988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7960">
              <a:lnSpc>
                <a:spcPct val="102600"/>
              </a:lnSpc>
              <a:spcBef>
                <a:spcPts val="55"/>
              </a:spcBef>
            </a:pPr>
            <a:r>
              <a:rPr sz="1100" spc="-85" dirty="0">
                <a:latin typeface="Arial"/>
                <a:cs typeface="Arial"/>
              </a:rPr>
              <a:t>Coverage </a:t>
            </a:r>
            <a:r>
              <a:rPr sz="1100" spc="-60" dirty="0">
                <a:latin typeface="Arial"/>
                <a:cs typeface="Arial"/>
              </a:rPr>
              <a:t>refers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the extent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which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given </a:t>
            </a:r>
            <a:r>
              <a:rPr sz="1100" spc="-25" dirty="0">
                <a:latin typeface="Arial"/>
                <a:cs typeface="Arial"/>
              </a:rPr>
              <a:t>verification  </a:t>
            </a:r>
            <a:r>
              <a:rPr sz="1100" spc="-10" dirty="0">
                <a:latin typeface="Arial"/>
                <a:cs typeface="Arial"/>
              </a:rPr>
              <a:t>activity </a:t>
            </a:r>
            <a:r>
              <a:rPr sz="1100" spc="-95" dirty="0">
                <a:latin typeface="Arial"/>
                <a:cs typeface="Arial"/>
              </a:rPr>
              <a:t>has </a:t>
            </a:r>
            <a:r>
              <a:rPr sz="1100" spc="-45" dirty="0">
                <a:latin typeface="Arial"/>
                <a:cs typeface="Arial"/>
              </a:rPr>
              <a:t>satisfied </a:t>
            </a:r>
            <a:r>
              <a:rPr sz="1100" spc="-10" dirty="0">
                <a:latin typeface="Arial"/>
                <a:cs typeface="Arial"/>
              </a:rPr>
              <a:t>its </a:t>
            </a:r>
            <a:r>
              <a:rPr sz="1100" spc="-45" dirty="0">
                <a:latin typeface="Arial"/>
                <a:cs typeface="Arial"/>
              </a:rPr>
              <a:t>objectives: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100" dirty="0">
                <a:latin typeface="Arial"/>
                <a:cs typeface="Arial"/>
              </a:rPr>
              <a:t>essence, </a:t>
            </a:r>
            <a:r>
              <a:rPr sz="1100" spc="-40" dirty="0">
                <a:latin typeface="Arial"/>
                <a:cs typeface="Arial"/>
              </a:rPr>
              <a:t>providing </a:t>
            </a:r>
            <a:r>
              <a:rPr sz="1100" spc="-70" dirty="0">
                <a:latin typeface="Arial"/>
                <a:cs typeface="Arial"/>
              </a:rPr>
              <a:t>an  </a:t>
            </a:r>
            <a:r>
              <a:rPr sz="1100" spc="-20" dirty="0">
                <a:latin typeface="Arial"/>
                <a:cs typeface="Arial"/>
              </a:rPr>
              <a:t>exit criteria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70" dirty="0">
                <a:latin typeface="Arial"/>
                <a:cs typeface="Arial"/>
              </a:rPr>
              <a:t>when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stop.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45" dirty="0">
                <a:latin typeface="Arial"/>
                <a:cs typeface="Arial"/>
              </a:rPr>
              <a:t>is, </a:t>
            </a:r>
            <a:r>
              <a:rPr sz="1100" spc="-25" dirty="0">
                <a:latin typeface="Arial"/>
                <a:cs typeface="Arial"/>
              </a:rPr>
              <a:t>what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20" dirty="0">
                <a:latin typeface="Arial"/>
                <a:cs typeface="Arial"/>
              </a:rPr>
              <a:t>“enough”is  </a:t>
            </a:r>
            <a:r>
              <a:rPr sz="1100" spc="-55" dirty="0">
                <a:latin typeface="Arial"/>
                <a:cs typeface="Arial"/>
              </a:rPr>
              <a:t>defined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45" dirty="0">
                <a:latin typeface="Arial"/>
                <a:cs typeface="Arial"/>
              </a:rPr>
              <a:t>terms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coverage.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85" dirty="0">
                <a:latin typeface="Arial"/>
                <a:cs typeface="Arial"/>
              </a:rPr>
              <a:t>Coverage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75" dirty="0">
                <a:latin typeface="Arial"/>
                <a:cs typeface="Arial"/>
              </a:rPr>
              <a:t>measure,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40" dirty="0">
                <a:latin typeface="Arial"/>
                <a:cs typeface="Arial"/>
              </a:rPr>
              <a:t>method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20" dirty="0">
                <a:latin typeface="Arial"/>
                <a:cs typeface="Arial"/>
              </a:rPr>
              <a:t>test. </a:t>
            </a:r>
            <a:r>
              <a:rPr sz="1100" spc="-70" dirty="0">
                <a:latin typeface="Arial"/>
                <a:cs typeface="Arial"/>
              </a:rPr>
              <a:t>As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75" dirty="0">
                <a:latin typeface="Arial"/>
                <a:cs typeface="Arial"/>
              </a:rPr>
              <a:t>measure,  coverage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usually </a:t>
            </a:r>
            <a:r>
              <a:rPr sz="1100" spc="-95" dirty="0">
                <a:latin typeface="Arial"/>
                <a:cs typeface="Arial"/>
              </a:rPr>
              <a:t>expressed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percentage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activity 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accomplished.</a:t>
            </a:r>
            <a:endParaRPr sz="1100">
              <a:latin typeface="Arial"/>
              <a:cs typeface="Arial"/>
            </a:endParaRPr>
          </a:p>
          <a:p>
            <a:pPr marL="12700" marR="93345">
              <a:lnSpc>
                <a:spcPct val="102600"/>
              </a:lnSpc>
              <a:spcBef>
                <a:spcPts val="300"/>
              </a:spcBef>
            </a:pPr>
            <a:r>
              <a:rPr sz="1100" b="1" spc="-25" dirty="0">
                <a:latin typeface="Arial"/>
                <a:cs typeface="Arial"/>
              </a:rPr>
              <a:t>Our </a:t>
            </a:r>
            <a:r>
              <a:rPr sz="1100" b="1" spc="-40" dirty="0">
                <a:latin typeface="Arial"/>
                <a:cs typeface="Arial"/>
              </a:rPr>
              <a:t>goal, </a:t>
            </a:r>
            <a:r>
              <a:rPr sz="1100" b="1" spc="-15" dirty="0">
                <a:latin typeface="Arial"/>
                <a:cs typeface="Arial"/>
              </a:rPr>
              <a:t>then, </a:t>
            </a:r>
            <a:r>
              <a:rPr sz="1100" b="1" spc="-75" dirty="0">
                <a:latin typeface="Arial"/>
                <a:cs typeface="Arial"/>
              </a:rPr>
              <a:t>should </a:t>
            </a:r>
            <a:r>
              <a:rPr sz="1100" b="1" spc="-45" dirty="0">
                <a:latin typeface="Arial"/>
                <a:cs typeface="Arial"/>
              </a:rPr>
              <a:t>be </a:t>
            </a:r>
            <a:r>
              <a:rPr sz="1100" b="1" dirty="0">
                <a:latin typeface="Arial"/>
                <a:cs typeface="Arial"/>
              </a:rPr>
              <a:t>to </a:t>
            </a:r>
            <a:r>
              <a:rPr sz="1100" b="1" spc="-60" dirty="0">
                <a:latin typeface="Arial"/>
                <a:cs typeface="Arial"/>
              </a:rPr>
              <a:t>provide </a:t>
            </a:r>
            <a:r>
              <a:rPr sz="1100" b="1" spc="-65" dirty="0">
                <a:latin typeface="Arial"/>
                <a:cs typeface="Arial"/>
              </a:rPr>
              <a:t>enough </a:t>
            </a:r>
            <a:r>
              <a:rPr sz="1100" b="1" spc="-35" dirty="0">
                <a:latin typeface="Arial"/>
                <a:cs typeface="Arial"/>
              </a:rPr>
              <a:t>testing </a:t>
            </a:r>
            <a:r>
              <a:rPr sz="1100" b="1" dirty="0">
                <a:latin typeface="Arial"/>
                <a:cs typeface="Arial"/>
              </a:rPr>
              <a:t>to  </a:t>
            </a:r>
            <a:r>
              <a:rPr sz="1100" b="1" spc="-70" dirty="0">
                <a:latin typeface="Arial"/>
                <a:cs typeface="Arial"/>
              </a:rPr>
              <a:t>ensure </a:t>
            </a:r>
            <a:r>
              <a:rPr sz="1100" b="1" spc="10" dirty="0">
                <a:latin typeface="Arial"/>
                <a:cs typeface="Arial"/>
              </a:rPr>
              <a:t>that </a:t>
            </a:r>
            <a:r>
              <a:rPr sz="1100" b="1" spc="-15" dirty="0">
                <a:latin typeface="Arial"/>
                <a:cs typeface="Arial"/>
              </a:rPr>
              <a:t>the </a:t>
            </a:r>
            <a:r>
              <a:rPr sz="1100" b="1" spc="-45" dirty="0">
                <a:latin typeface="Arial"/>
                <a:cs typeface="Arial"/>
              </a:rPr>
              <a:t>probability </a:t>
            </a:r>
            <a:r>
              <a:rPr sz="1100" b="1" spc="-40" dirty="0">
                <a:latin typeface="Arial"/>
                <a:cs typeface="Arial"/>
              </a:rPr>
              <a:t>of </a:t>
            </a:r>
            <a:r>
              <a:rPr sz="1100" b="1" spc="-35" dirty="0">
                <a:latin typeface="Arial"/>
                <a:cs typeface="Arial"/>
              </a:rPr>
              <a:t>failure </a:t>
            </a:r>
            <a:r>
              <a:rPr sz="1100" b="1" spc="-60" dirty="0">
                <a:latin typeface="Arial"/>
                <a:cs typeface="Arial"/>
              </a:rPr>
              <a:t>due </a:t>
            </a:r>
            <a:r>
              <a:rPr sz="1100" b="1" dirty="0">
                <a:latin typeface="Arial"/>
                <a:cs typeface="Arial"/>
              </a:rPr>
              <a:t>to </a:t>
            </a:r>
            <a:r>
              <a:rPr sz="1100" b="1" spc="-35" dirty="0">
                <a:latin typeface="Arial"/>
                <a:cs typeface="Arial"/>
              </a:rPr>
              <a:t>hibernating  </a:t>
            </a:r>
            <a:r>
              <a:rPr sz="1100" b="1" spc="-90" dirty="0">
                <a:latin typeface="Arial"/>
                <a:cs typeface="Arial"/>
              </a:rPr>
              <a:t>bugs is </a:t>
            </a:r>
            <a:r>
              <a:rPr sz="1100" b="1" spc="-60" dirty="0">
                <a:latin typeface="Arial"/>
                <a:cs typeface="Arial"/>
              </a:rPr>
              <a:t>low </a:t>
            </a:r>
            <a:r>
              <a:rPr sz="1100" b="1" spc="-65" dirty="0">
                <a:latin typeface="Arial"/>
                <a:cs typeface="Arial"/>
              </a:rPr>
              <a:t>enough </a:t>
            </a:r>
            <a:r>
              <a:rPr sz="1100" b="1" dirty="0">
                <a:latin typeface="Arial"/>
                <a:cs typeface="Arial"/>
              </a:rPr>
              <a:t>to </a:t>
            </a:r>
            <a:r>
              <a:rPr sz="1100" b="1" spc="-35" dirty="0">
                <a:latin typeface="Arial"/>
                <a:cs typeface="Arial"/>
              </a:rPr>
              <a:t>accept. </a:t>
            </a:r>
            <a:r>
              <a:rPr sz="1100" b="1" spc="-45" dirty="0">
                <a:latin typeface="Arial"/>
                <a:cs typeface="Arial"/>
              </a:rPr>
              <a:t>“Enough”implies  </a:t>
            </a:r>
            <a:r>
              <a:rPr sz="1100" b="1" spc="-30" dirty="0">
                <a:latin typeface="Arial"/>
                <a:cs typeface="Arial"/>
              </a:rPr>
              <a:t>judgment.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7</a:t>
            </a:fld>
            <a:r>
              <a:rPr spc="50" dirty="0"/>
              <a:t>/35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45" dirty="0">
                <a:latin typeface="Tahoma"/>
                <a:cs typeface="Tahoma"/>
              </a:rPr>
              <a:t>RTCA/DO178-B/C</a:t>
            </a:r>
            <a:r>
              <a:rPr b="0" spc="30" dirty="0">
                <a:latin typeface="Tahoma"/>
                <a:cs typeface="Tahoma"/>
              </a:rPr>
              <a:t> </a:t>
            </a:r>
            <a:r>
              <a:rPr b="0" spc="-60" dirty="0">
                <a:latin typeface="Tahoma"/>
                <a:cs typeface="Tahoma"/>
              </a:rPr>
              <a:t>standards</a:t>
            </a:r>
          </a:p>
        </p:txBody>
      </p:sp>
      <p:sp>
        <p:nvSpPr>
          <p:cNvPr id="6" name="object 6"/>
          <p:cNvSpPr/>
          <p:nvPr/>
        </p:nvSpPr>
        <p:spPr>
          <a:xfrm>
            <a:off x="502551" y="125208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46211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184421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51" y="222633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434"/>
              </a:spcBef>
            </a:pPr>
            <a:r>
              <a:rPr spc="-35" dirty="0"/>
              <a:t>RTCA </a:t>
            </a:r>
            <a:r>
              <a:rPr spc="-65" dirty="0"/>
              <a:t>stands </a:t>
            </a:r>
            <a:r>
              <a:rPr spc="-25" dirty="0"/>
              <a:t>for </a:t>
            </a:r>
            <a:r>
              <a:rPr spc="-60" dirty="0"/>
              <a:t>Radio </a:t>
            </a:r>
            <a:r>
              <a:rPr spc="-50" dirty="0"/>
              <a:t>Technical </a:t>
            </a:r>
            <a:r>
              <a:rPr spc="-70" dirty="0"/>
              <a:t>Commission </a:t>
            </a:r>
            <a:r>
              <a:rPr spc="-25" dirty="0"/>
              <a:t>for</a:t>
            </a:r>
            <a:r>
              <a:rPr spc="229" dirty="0"/>
              <a:t> </a:t>
            </a:r>
            <a:r>
              <a:rPr spc="-40" dirty="0"/>
              <a:t>Aeronautics.</a:t>
            </a:r>
          </a:p>
          <a:p>
            <a:pPr marL="287655" marR="78105">
              <a:lnSpc>
                <a:spcPct val="102699"/>
              </a:lnSpc>
              <a:spcBef>
                <a:spcPts val="295"/>
              </a:spcBef>
            </a:pPr>
            <a:r>
              <a:rPr spc="-40" dirty="0"/>
              <a:t>DO-178B </a:t>
            </a:r>
            <a:r>
              <a:rPr spc="-35" dirty="0"/>
              <a:t>(and </a:t>
            </a:r>
            <a:r>
              <a:rPr spc="-30" dirty="0"/>
              <a:t>DO-278) </a:t>
            </a:r>
            <a:r>
              <a:rPr spc="-80" dirty="0"/>
              <a:t>are </a:t>
            </a:r>
            <a:r>
              <a:rPr spc="-90" dirty="0"/>
              <a:t>used </a:t>
            </a:r>
            <a:r>
              <a:rPr spc="10" dirty="0"/>
              <a:t>to </a:t>
            </a:r>
            <a:r>
              <a:rPr spc="-90" dirty="0"/>
              <a:t>assure </a:t>
            </a:r>
            <a:r>
              <a:rPr spc="-55" dirty="0"/>
              <a:t>safety </a:t>
            </a:r>
            <a:r>
              <a:rPr spc="-20" dirty="0"/>
              <a:t>of </a:t>
            </a:r>
            <a:r>
              <a:rPr spc="-55" dirty="0"/>
              <a:t>avionics  </a:t>
            </a:r>
            <a:r>
              <a:rPr spc="-50" dirty="0"/>
              <a:t>software.</a:t>
            </a:r>
          </a:p>
          <a:p>
            <a:pPr marL="287655" marR="171450">
              <a:lnSpc>
                <a:spcPct val="102600"/>
              </a:lnSpc>
              <a:spcBef>
                <a:spcPts val="300"/>
              </a:spcBef>
            </a:pPr>
            <a:r>
              <a:rPr spc="-55" dirty="0"/>
              <a:t>DO-178C </a:t>
            </a:r>
            <a:r>
              <a:rPr spc="-60" dirty="0"/>
              <a:t>includes </a:t>
            </a:r>
            <a:r>
              <a:rPr spc="-30" dirty="0"/>
              <a:t>the </a:t>
            </a:r>
            <a:r>
              <a:rPr spc="-75" dirty="0"/>
              <a:t>coverage </a:t>
            </a:r>
            <a:r>
              <a:rPr spc="-65" dirty="0"/>
              <a:t>analysis </a:t>
            </a:r>
            <a:r>
              <a:rPr spc="-20" dirty="0"/>
              <a:t>of </a:t>
            </a:r>
            <a:r>
              <a:rPr spc="-35" dirty="0"/>
              <a:t>Object-Oriented  </a:t>
            </a:r>
            <a:r>
              <a:rPr spc="-55" dirty="0"/>
              <a:t>Programs </a:t>
            </a:r>
            <a:r>
              <a:rPr spc="-90" dirty="0"/>
              <a:t>used </a:t>
            </a:r>
            <a:r>
              <a:rPr spc="-20" dirty="0"/>
              <a:t>in </a:t>
            </a:r>
            <a:r>
              <a:rPr spc="-55" dirty="0"/>
              <a:t>safety </a:t>
            </a:r>
            <a:r>
              <a:rPr spc="-20" dirty="0"/>
              <a:t>of </a:t>
            </a:r>
            <a:r>
              <a:rPr spc="-55" dirty="0"/>
              <a:t>avionics</a:t>
            </a:r>
            <a:r>
              <a:rPr spc="-155" dirty="0"/>
              <a:t> </a:t>
            </a:r>
            <a:r>
              <a:rPr spc="-50" dirty="0"/>
              <a:t>software.</a:t>
            </a:r>
          </a:p>
          <a:p>
            <a:pPr marL="287655" marR="62865">
              <a:lnSpc>
                <a:spcPct val="102600"/>
              </a:lnSpc>
              <a:spcBef>
                <a:spcPts val="300"/>
              </a:spcBef>
            </a:pPr>
            <a:r>
              <a:rPr spc="-75" dirty="0"/>
              <a:t>These </a:t>
            </a:r>
            <a:r>
              <a:rPr spc="-55" dirty="0"/>
              <a:t>documents </a:t>
            </a:r>
            <a:r>
              <a:rPr spc="-50" dirty="0"/>
              <a:t>provide </a:t>
            </a:r>
            <a:r>
              <a:rPr spc="-60" dirty="0"/>
              <a:t>guidance </a:t>
            </a:r>
            <a:r>
              <a:rPr spc="-20" dirty="0"/>
              <a:t>in </a:t>
            </a:r>
            <a:r>
              <a:rPr spc="-30" dirty="0"/>
              <a:t>the </a:t>
            </a:r>
            <a:r>
              <a:rPr spc="-95" dirty="0"/>
              <a:t>areas </a:t>
            </a:r>
            <a:r>
              <a:rPr spc="-20" dirty="0"/>
              <a:t>of </a:t>
            </a:r>
            <a:r>
              <a:rPr spc="-70" dirty="0"/>
              <a:t>SW  </a:t>
            </a:r>
            <a:r>
              <a:rPr spc="-50" dirty="0"/>
              <a:t>development, </a:t>
            </a:r>
            <a:r>
              <a:rPr spc="-30" dirty="0"/>
              <a:t>configuration </a:t>
            </a:r>
            <a:r>
              <a:rPr spc="-60" dirty="0"/>
              <a:t>management, </a:t>
            </a:r>
            <a:r>
              <a:rPr spc="-25" dirty="0"/>
              <a:t>verification </a:t>
            </a:r>
            <a:r>
              <a:rPr spc="-65" dirty="0"/>
              <a:t>and </a:t>
            </a:r>
            <a:r>
              <a:rPr spc="-35" dirty="0"/>
              <a:t>the  </a:t>
            </a:r>
            <a:r>
              <a:rPr spc="-40" dirty="0"/>
              <a:t>interface </a:t>
            </a:r>
            <a:r>
              <a:rPr spc="10" dirty="0"/>
              <a:t>to </a:t>
            </a:r>
            <a:r>
              <a:rPr spc="-50" dirty="0"/>
              <a:t>approval </a:t>
            </a:r>
            <a:r>
              <a:rPr spc="-30" dirty="0"/>
              <a:t>authorities (e.g., </a:t>
            </a:r>
            <a:r>
              <a:rPr spc="-45" dirty="0"/>
              <a:t>FAA,</a:t>
            </a:r>
            <a:r>
              <a:rPr spc="210" dirty="0"/>
              <a:t> </a:t>
            </a:r>
            <a:r>
              <a:rPr spc="-30" dirty="0"/>
              <a:t>EASA).</a:t>
            </a:r>
          </a:p>
        </p:txBody>
      </p:sp>
      <p:sp>
        <p:nvSpPr>
          <p:cNvPr id="11" name="object 11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8</a:t>
            </a:fld>
            <a:r>
              <a:rPr spc="50" dirty="0"/>
              <a:t>/35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2897" y="44251"/>
            <a:ext cx="866140" cy="2863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12750" algn="r">
              <a:lnSpc>
                <a:spcPts val="670"/>
              </a:lnSpc>
              <a:spcBef>
                <a:spcPts val="16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duct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on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Fundamental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Ideas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Survey </a:t>
            </a:r>
            <a:r>
              <a:rPr sz="600" b="1" spc="-2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of 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Related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works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03225"/>
          </a:xfrm>
          <a:custGeom>
            <a:avLst/>
            <a:gdLst/>
            <a:ahLst/>
            <a:cxnLst/>
            <a:rect l="l" t="t" r="r" b="b"/>
            <a:pathLst>
              <a:path w="2304415" h="403225">
                <a:moveTo>
                  <a:pt x="0" y="402742"/>
                </a:moveTo>
                <a:lnTo>
                  <a:pt x="2303995" y="402742"/>
                </a:lnTo>
                <a:lnTo>
                  <a:pt x="2303995" y="0"/>
                </a:lnTo>
                <a:lnTo>
                  <a:pt x="0" y="0"/>
                </a:lnTo>
                <a:lnTo>
                  <a:pt x="0" y="402742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210"/>
            <a:ext cx="4608004" cy="308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97634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b="0" spc="-50" dirty="0">
                <a:latin typeface="Tahoma"/>
                <a:cs typeface="Tahoma"/>
              </a:rPr>
              <a:t>Levels </a:t>
            </a:r>
            <a:r>
              <a:rPr b="0" spc="-40" dirty="0">
                <a:latin typeface="Tahoma"/>
                <a:cs typeface="Tahoma"/>
              </a:rPr>
              <a:t>of</a:t>
            </a:r>
            <a:r>
              <a:rPr b="0" spc="105" dirty="0">
                <a:latin typeface="Tahoma"/>
                <a:cs typeface="Tahoma"/>
              </a:rPr>
              <a:t> </a:t>
            </a:r>
            <a:r>
              <a:rPr b="0" spc="-60" dirty="0">
                <a:latin typeface="Tahoma"/>
                <a:cs typeface="Tahoma"/>
              </a:rPr>
              <a:t>Software</a:t>
            </a:r>
          </a:p>
        </p:txBody>
      </p:sp>
      <p:sp>
        <p:nvSpPr>
          <p:cNvPr id="6" name="object 6"/>
          <p:cNvSpPr/>
          <p:nvPr/>
        </p:nvSpPr>
        <p:spPr>
          <a:xfrm>
            <a:off x="386088" y="1028956"/>
            <a:ext cx="3735807" cy="17403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55521" y="3032181"/>
            <a:ext cx="1497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A91717"/>
                </a:solidFill>
                <a:latin typeface="Arial"/>
                <a:cs typeface="Arial"/>
              </a:rPr>
              <a:t>Figure </a:t>
            </a:r>
            <a:r>
              <a:rPr sz="1000" spc="-30" dirty="0">
                <a:solidFill>
                  <a:srgbClr val="A91717"/>
                </a:solidFill>
                <a:latin typeface="Arial"/>
                <a:cs typeface="Arial"/>
              </a:rPr>
              <a:t>2: </a:t>
            </a:r>
            <a:r>
              <a:rPr sz="1000" spc="-65" dirty="0">
                <a:latin typeface="Arial"/>
                <a:cs typeface="Arial"/>
              </a:rPr>
              <a:t>Levels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Software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38" y="3329876"/>
            <a:ext cx="461009" cy="126364"/>
          </a:xfrm>
          <a:custGeom>
            <a:avLst/>
            <a:gdLst/>
            <a:ahLst/>
            <a:cxnLst/>
            <a:rect l="l" t="t" r="r" b="b"/>
            <a:pathLst>
              <a:path w="461009" h="126364">
                <a:moveTo>
                  <a:pt x="0" y="126123"/>
                </a:moveTo>
                <a:lnTo>
                  <a:pt x="460832" y="126123"/>
                </a:lnTo>
                <a:lnTo>
                  <a:pt x="460832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96" y="3329876"/>
            <a:ext cx="1843405" cy="126364"/>
          </a:xfrm>
          <a:custGeom>
            <a:avLst/>
            <a:gdLst/>
            <a:ahLst/>
            <a:cxnLst/>
            <a:rect l="l" t="t" r="r" b="b"/>
            <a:pathLst>
              <a:path w="1843405" h="126364">
                <a:moveTo>
                  <a:pt x="0" y="126123"/>
                </a:moveTo>
                <a:lnTo>
                  <a:pt x="1843176" y="126123"/>
                </a:lnTo>
                <a:lnTo>
                  <a:pt x="1843176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7511" y="3329876"/>
            <a:ext cx="2220595" cy="126364"/>
          </a:xfrm>
          <a:custGeom>
            <a:avLst/>
            <a:gdLst/>
            <a:ahLst/>
            <a:cxnLst/>
            <a:rect l="l" t="t" r="r" b="b"/>
            <a:pathLst>
              <a:path w="2220595" h="126364">
                <a:moveTo>
                  <a:pt x="0" y="126123"/>
                </a:moveTo>
                <a:lnTo>
                  <a:pt x="2220493" y="126123"/>
                </a:lnTo>
                <a:lnTo>
                  <a:pt x="2220493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A9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</a:pPr>
              <a:t>9</a:t>
            </a:fld>
            <a:r>
              <a:rPr spc="50" dirty="0"/>
              <a:t>/35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15" dirty="0"/>
              <a:t>Dr. </a:t>
            </a:r>
            <a:r>
              <a:rPr spc="-15" dirty="0"/>
              <a:t>Durga </a:t>
            </a:r>
            <a:r>
              <a:rPr spc="-25" dirty="0"/>
              <a:t>Prasad</a:t>
            </a:r>
            <a:r>
              <a:rPr spc="-30" dirty="0"/>
              <a:t> </a:t>
            </a:r>
            <a:r>
              <a:rPr spc="-5" dirty="0"/>
              <a:t>Mohapatra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82811" y="3344944"/>
            <a:ext cx="19469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Concolic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Testing: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modern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software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testing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technique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E0A23C-2259-42F8-8CC5-FA9A51D40D86}"/>
</file>

<file path=customXml/itemProps2.xml><?xml version="1.0" encoding="utf-8"?>
<ds:datastoreItem xmlns:ds="http://schemas.openxmlformats.org/officeDocument/2006/customXml" ds:itemID="{65EC8F52-2ECD-427D-A51F-F70057B5FDC8}"/>
</file>

<file path=customXml/itemProps3.xml><?xml version="1.0" encoding="utf-8"?>
<ds:datastoreItem xmlns:ds="http://schemas.openxmlformats.org/officeDocument/2006/customXml" ds:itemID="{2F14092E-D19B-46F9-B465-4FF8979C6E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4520</Words>
  <Application>Microsoft Office PowerPoint</Application>
  <PresentationFormat>Custom</PresentationFormat>
  <Paragraphs>869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Concolic Testing: A modern software testing  technique </vt:lpstr>
      <vt:lpstr>Seminar Outline</vt:lpstr>
      <vt:lpstr>Introduction</vt:lpstr>
      <vt:lpstr>Reliability and Coverage Model -By Prof. Aditya Mathur</vt:lpstr>
      <vt:lpstr>Software Testing</vt:lpstr>
      <vt:lpstr>Software Testing</vt:lpstr>
      <vt:lpstr>Software Testing: Coverage</vt:lpstr>
      <vt:lpstr>RTCA/DO178-B/C standards</vt:lpstr>
      <vt:lpstr>Levels of Software</vt:lpstr>
      <vt:lpstr>Relation of Coverages</vt:lpstr>
      <vt:lpstr>LCSAJ LCSAJ Coverage</vt:lpstr>
      <vt:lpstr>Types of Structural Coverage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References ≫ I</vt:lpstr>
      <vt:lpstr>References ≫ II</vt:lpstr>
      <vt:lpstr>References ≫ III</vt:lpstr>
      <vt:lpstr>References ≫ IV</vt:lpstr>
      <vt:lpstr>References ≫ V</vt:lpstr>
      <vt:lpstr>References ≫ VI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Concolic Testing: A modern software testing technique - RTST-2017</dc:title>
  <dc:creator>Dr. Durga Prasad Mohapatra</dc:creator>
  <cp:lastModifiedBy>Dr. D.P. Mohapatra</cp:lastModifiedBy>
  <cp:revision>7</cp:revision>
  <dcterms:created xsi:type="dcterms:W3CDTF">2019-03-19T12:00:36Z</dcterms:created>
  <dcterms:modified xsi:type="dcterms:W3CDTF">2021-01-15T14:20:02Z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2019-03-19T00:00:00Z</vt:filetime>
  </property>
  <property fmtid="{D5CDD505-2E9C-101B-9397-08002B2CF9AE}" pid="5" name="ContentTypeId">
    <vt:lpwstr>0x0101007E7ED58A85A796449BBD3B81601E2D75</vt:lpwstr>
  </property>
</Properties>
</file>