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41" r:id="rId3"/>
    <p:sldId id="267" r:id="rId4"/>
    <p:sldId id="268" r:id="rId5"/>
    <p:sldId id="342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257" r:id="rId16"/>
    <p:sldId id="313" r:id="rId17"/>
    <p:sldId id="276" r:id="rId18"/>
    <p:sldId id="277" r:id="rId19"/>
    <p:sldId id="319" r:id="rId20"/>
    <p:sldId id="278" r:id="rId21"/>
    <p:sldId id="320" r:id="rId22"/>
    <p:sldId id="279" r:id="rId23"/>
    <p:sldId id="280" r:id="rId24"/>
    <p:sldId id="281" r:id="rId25"/>
    <p:sldId id="343" r:id="rId26"/>
    <p:sldId id="344" r:id="rId27"/>
    <p:sldId id="345" r:id="rId28"/>
    <p:sldId id="346" r:id="rId29"/>
    <p:sldId id="347" r:id="rId30"/>
    <p:sldId id="287" r:id="rId31"/>
    <p:sldId id="288" r:id="rId32"/>
    <p:sldId id="289" r:id="rId33"/>
    <p:sldId id="321" r:id="rId34"/>
    <p:sldId id="290" r:id="rId35"/>
    <p:sldId id="323" r:id="rId36"/>
    <p:sldId id="348" r:id="rId37"/>
    <p:sldId id="349" r:id="rId38"/>
    <p:sldId id="27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9F705-BBEF-4218-A97D-8E9E430B3D21}" type="datetimeFigureOut">
              <a:rPr lang="en-IN" smtClean="0"/>
              <a:pPr/>
              <a:t>16-01-2021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645D-4B10-4BA7-A116-7804649A31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72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347663"/>
            <a:ext cx="54641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42116" y="4964779"/>
            <a:ext cx="6311223" cy="466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9" tIns="44870" rIns="89739" bIns="4487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347663"/>
            <a:ext cx="54641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42116" y="4964779"/>
            <a:ext cx="6311223" cy="466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9" tIns="44870" rIns="89739" bIns="4487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347663"/>
            <a:ext cx="54641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2116" y="4964779"/>
            <a:ext cx="6311223" cy="466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9" tIns="44870" rIns="89739" bIns="4487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347663"/>
            <a:ext cx="54641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42116" y="4964779"/>
            <a:ext cx="6311223" cy="466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9" tIns="44870" rIns="89739" bIns="4487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347663"/>
            <a:ext cx="54641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42116" y="4964779"/>
            <a:ext cx="6311223" cy="466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9" tIns="44870" rIns="89739" bIns="4487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347663"/>
            <a:ext cx="54641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42116" y="4964779"/>
            <a:ext cx="6311223" cy="466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9" tIns="44870" rIns="89739" bIns="4487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347663"/>
            <a:ext cx="54641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42116" y="4964779"/>
            <a:ext cx="6311223" cy="466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9" tIns="44870" rIns="89739" bIns="4487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347663"/>
            <a:ext cx="54641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42116" y="4964779"/>
            <a:ext cx="6311223" cy="466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39" tIns="44870" rIns="89739" bIns="4487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143000"/>
            <a:ext cx="7406640" cy="1472184"/>
          </a:xfrm>
        </p:spPr>
        <p:txBody>
          <a:bodyPr/>
          <a:lstStyle/>
          <a:p>
            <a:r>
              <a:rPr lang="en-IN" dirty="0"/>
              <a:t>Data Flow Testing 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38200" y="3581400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IN" sz="1800" dirty="0" err="1">
                <a:latin typeface="Arial" pitchFamily="34" charset="0"/>
                <a:cs typeface="Arial" pitchFamily="34" charset="0"/>
              </a:rPr>
              <a:t>Dr.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Durga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Prasad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Mohapatra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sz="1800" dirty="0" smtClean="0">
                <a:latin typeface="Arial" pitchFamily="34" charset="0"/>
                <a:cs typeface="Arial" pitchFamily="34" charset="0"/>
              </a:rPr>
              <a:t>Professor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sz="1800" dirty="0">
                <a:latin typeface="Arial" pitchFamily="34" charset="0"/>
                <a:cs typeface="Arial" pitchFamily="34" charset="0"/>
              </a:rPr>
              <a:t>CSE Department</a:t>
            </a:r>
          </a:p>
          <a:p>
            <a:pPr algn="ctr"/>
            <a:r>
              <a:rPr lang="en-IN" sz="1800" dirty="0">
                <a:latin typeface="Arial" pitchFamily="34" charset="0"/>
                <a:cs typeface="Arial" pitchFamily="34" charset="0"/>
              </a:rPr>
              <a:t>NIT Rourkela</a:t>
            </a:r>
          </a:p>
          <a:p>
            <a:pPr algn="ctr"/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59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360" y="64808"/>
            <a:ext cx="5827680" cy="854009"/>
          </a:xfrm>
        </p:spPr>
        <p:txBody>
          <a:bodyPr lIns="13500" tIns="35100" rIns="13500" bIns="35100"/>
          <a:lstStyle/>
          <a:p>
            <a:pPr defTabSz="622089">
              <a:spcBef>
                <a:spcPts val="363"/>
              </a:spcBef>
            </a:pPr>
            <a:r>
              <a:rPr lang="en-GB" altLang="en-US" sz="3300"/>
              <a:t>DU Chain 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64320" y="918816"/>
            <a:ext cx="7879680" cy="479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755650"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defTabSz="755650"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defTabSz="755650"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defTabSz="755650"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 defTabSz="755650"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tabLst>
                <a:tab pos="427038" algn="l"/>
                <a:tab pos="1101725" algn="l"/>
                <a:tab pos="1778000" algn="l"/>
                <a:tab pos="2452688" algn="l"/>
                <a:tab pos="3127375" algn="l"/>
                <a:tab pos="3800475" algn="l"/>
                <a:tab pos="4478338" algn="l"/>
                <a:tab pos="5153025" algn="l"/>
                <a:tab pos="5654675" algn="l"/>
                <a:tab pos="5713413" algn="l"/>
                <a:tab pos="5983288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ts val="454"/>
              </a:spcBef>
            </a:pP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 X(){</a:t>
            </a:r>
          </a:p>
          <a:p>
            <a:pPr>
              <a:lnSpc>
                <a:spcPct val="120000"/>
              </a:lnSpc>
              <a:spcBef>
                <a:spcPts val="454"/>
              </a:spcBef>
            </a:pP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GB" altLang="en-US" sz="27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 a=5; </a:t>
            </a: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/* Defines variable a */</a:t>
            </a:r>
          </a:p>
          <a:p>
            <a:pPr>
              <a:lnSpc>
                <a:spcPct val="120000"/>
              </a:lnSpc>
              <a:spcBef>
                <a:spcPts val="454"/>
              </a:spcBef>
            </a:pP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  While(c&gt;5) {                   		</a:t>
            </a:r>
          </a:p>
          <a:p>
            <a:pPr>
              <a:lnSpc>
                <a:spcPct val="120000"/>
              </a:lnSpc>
              <a:spcBef>
                <a:spcPts val="454"/>
              </a:spcBef>
            </a:pP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     if (d&lt;50)                        </a:t>
            </a:r>
          </a:p>
          <a:p>
            <a:pPr>
              <a:lnSpc>
                <a:spcPct val="120000"/>
              </a:lnSpc>
              <a:spcBef>
                <a:spcPts val="454"/>
              </a:spcBef>
            </a:pP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           b=a*a;   </a:t>
            </a: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/*Uses variable a */</a:t>
            </a:r>
          </a:p>
          <a:p>
            <a:pPr>
              <a:lnSpc>
                <a:spcPct val="120000"/>
              </a:lnSpc>
              <a:spcBef>
                <a:spcPts val="454"/>
              </a:spcBef>
            </a:pP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6           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a=a-1; </a:t>
            </a: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/* Defines variable a */</a:t>
            </a:r>
          </a:p>
          <a:p>
            <a:pPr>
              <a:lnSpc>
                <a:spcPct val="120000"/>
              </a:lnSpc>
              <a:spcBef>
                <a:spcPts val="454"/>
              </a:spcBef>
            </a:pP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     }</a:t>
            </a:r>
          </a:p>
          <a:p>
            <a:pPr>
              <a:lnSpc>
                <a:spcPct val="120000"/>
              </a:lnSpc>
              <a:spcBef>
                <a:spcPts val="454"/>
              </a:spcBef>
            </a:pP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en-GB" altLang="en-US" sz="2700" dirty="0">
                <a:latin typeface="Calibri" pitchFamily="34" charset="0"/>
                <a:cs typeface="Calibri" pitchFamily="34" charset="0"/>
              </a:rPr>
              <a:t>   print(a); } </a:t>
            </a:r>
            <a:r>
              <a:rPr lang="en-GB" altLang="en-US" sz="27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/*Uses variable a */</a:t>
            </a: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1738080" y="1977328"/>
            <a:ext cx="650880" cy="1294695"/>
          </a:xfrm>
          <a:custGeom>
            <a:avLst/>
            <a:gdLst>
              <a:gd name="T0" fmla="*/ 0 w 958646"/>
              <a:gd name="T1" fmla="*/ 0 h 1902541"/>
              <a:gd name="T2" fmla="*/ 10120 w 958646"/>
              <a:gd name="T3" fmla="*/ 5928 h 1902541"/>
              <a:gd name="T4" fmla="*/ 13011 w 958646"/>
              <a:gd name="T5" fmla="*/ 14820 h 1902541"/>
              <a:gd name="T6" fmla="*/ 20240 w 958646"/>
              <a:gd name="T7" fmla="*/ 26674 h 1902541"/>
              <a:gd name="T8" fmla="*/ 23131 w 958646"/>
              <a:gd name="T9" fmla="*/ 35565 h 1902541"/>
              <a:gd name="T10" fmla="*/ 26022 w 958646"/>
              <a:gd name="T11" fmla="*/ 40011 h 1902541"/>
              <a:gd name="T12" fmla="*/ 30360 w 958646"/>
              <a:gd name="T13" fmla="*/ 48903 h 1902541"/>
              <a:gd name="T14" fmla="*/ 31805 w 958646"/>
              <a:gd name="T15" fmla="*/ 54830 h 1902541"/>
              <a:gd name="T16" fmla="*/ 39034 w 958646"/>
              <a:gd name="T17" fmla="*/ 63722 h 1902541"/>
              <a:gd name="T18" fmla="*/ 41925 w 958646"/>
              <a:gd name="T19" fmla="*/ 72613 h 1902541"/>
              <a:gd name="T20" fmla="*/ 43371 w 958646"/>
              <a:gd name="T21" fmla="*/ 80022 h 1902541"/>
              <a:gd name="T22" fmla="*/ 44816 w 958646"/>
              <a:gd name="T23" fmla="*/ 88914 h 1902541"/>
              <a:gd name="T24" fmla="*/ 47708 w 958646"/>
              <a:gd name="T25" fmla="*/ 97806 h 1902541"/>
              <a:gd name="T26" fmla="*/ 49153 w 958646"/>
              <a:gd name="T27" fmla="*/ 111143 h 1902541"/>
              <a:gd name="T28" fmla="*/ 54936 w 958646"/>
              <a:gd name="T29" fmla="*/ 121516 h 1902541"/>
              <a:gd name="T30" fmla="*/ 56382 w 958646"/>
              <a:gd name="T31" fmla="*/ 125962 h 1902541"/>
              <a:gd name="T32" fmla="*/ 59273 w 958646"/>
              <a:gd name="T33" fmla="*/ 130408 h 1902541"/>
              <a:gd name="T34" fmla="*/ 62165 w 958646"/>
              <a:gd name="T35" fmla="*/ 136335 h 1902541"/>
              <a:gd name="T36" fmla="*/ 67948 w 958646"/>
              <a:gd name="T37" fmla="*/ 145227 h 1902541"/>
              <a:gd name="T38" fmla="*/ 69393 w 958646"/>
              <a:gd name="T39" fmla="*/ 151154 h 1902541"/>
              <a:gd name="T40" fmla="*/ 75176 w 958646"/>
              <a:gd name="T41" fmla="*/ 160046 h 1902541"/>
              <a:gd name="T42" fmla="*/ 80959 w 958646"/>
              <a:gd name="T43" fmla="*/ 168937 h 1902541"/>
              <a:gd name="T44" fmla="*/ 83850 w 958646"/>
              <a:gd name="T45" fmla="*/ 173382 h 1902541"/>
              <a:gd name="T46" fmla="*/ 88186 w 958646"/>
              <a:gd name="T47" fmla="*/ 180792 h 1902541"/>
              <a:gd name="T48" fmla="*/ 89633 w 958646"/>
              <a:gd name="T49" fmla="*/ 185238 h 1902541"/>
              <a:gd name="T50" fmla="*/ 93970 w 958646"/>
              <a:gd name="T51" fmla="*/ 191166 h 19025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58646"/>
              <a:gd name="T79" fmla="*/ 0 h 1902541"/>
              <a:gd name="T80" fmla="*/ 958646 w 958646"/>
              <a:gd name="T81" fmla="*/ 1902541 h 190254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58646" h="1902541">
                <a:moveTo>
                  <a:pt x="0" y="0"/>
                </a:moveTo>
                <a:cubicBezTo>
                  <a:pt x="34413" y="19664"/>
                  <a:pt x="76724" y="29533"/>
                  <a:pt x="103239" y="58993"/>
                </a:cubicBezTo>
                <a:cubicBezTo>
                  <a:pt x="124039" y="82104"/>
                  <a:pt x="115489" y="121613"/>
                  <a:pt x="132736" y="147483"/>
                </a:cubicBezTo>
                <a:cubicBezTo>
                  <a:pt x="152992" y="177867"/>
                  <a:pt x="193772" y="237519"/>
                  <a:pt x="206478" y="265471"/>
                </a:cubicBezTo>
                <a:cubicBezTo>
                  <a:pt x="219344" y="293776"/>
                  <a:pt x="226143" y="324464"/>
                  <a:pt x="235975" y="353961"/>
                </a:cubicBezTo>
                <a:cubicBezTo>
                  <a:pt x="241580" y="370777"/>
                  <a:pt x="257544" y="382352"/>
                  <a:pt x="265471" y="398206"/>
                </a:cubicBezTo>
                <a:cubicBezTo>
                  <a:pt x="326528" y="520319"/>
                  <a:pt x="225189" y="359905"/>
                  <a:pt x="309717" y="486696"/>
                </a:cubicBezTo>
                <a:cubicBezTo>
                  <a:pt x="314633" y="506361"/>
                  <a:pt x="316480" y="527059"/>
                  <a:pt x="324465" y="545690"/>
                </a:cubicBezTo>
                <a:cubicBezTo>
                  <a:pt x="339864" y="581622"/>
                  <a:pt x="371631" y="607604"/>
                  <a:pt x="398207" y="634180"/>
                </a:cubicBezTo>
                <a:cubicBezTo>
                  <a:pt x="408039" y="663677"/>
                  <a:pt x="421606" y="692182"/>
                  <a:pt x="427704" y="722671"/>
                </a:cubicBezTo>
                <a:cubicBezTo>
                  <a:pt x="432620" y="747251"/>
                  <a:pt x="437968" y="771749"/>
                  <a:pt x="442452" y="796412"/>
                </a:cubicBezTo>
                <a:cubicBezTo>
                  <a:pt x="447801" y="825834"/>
                  <a:pt x="449947" y="855892"/>
                  <a:pt x="457200" y="884903"/>
                </a:cubicBezTo>
                <a:cubicBezTo>
                  <a:pt x="464741" y="915067"/>
                  <a:pt x="476865" y="943896"/>
                  <a:pt x="486697" y="973393"/>
                </a:cubicBezTo>
                <a:cubicBezTo>
                  <a:pt x="491613" y="1017638"/>
                  <a:pt x="491436" y="1062751"/>
                  <a:pt x="501446" y="1106129"/>
                </a:cubicBezTo>
                <a:cubicBezTo>
                  <a:pt x="512528" y="1154149"/>
                  <a:pt x="539984" y="1168458"/>
                  <a:pt x="560439" y="1209367"/>
                </a:cubicBezTo>
                <a:cubicBezTo>
                  <a:pt x="567392" y="1223272"/>
                  <a:pt x="568236" y="1239707"/>
                  <a:pt x="575188" y="1253612"/>
                </a:cubicBezTo>
                <a:cubicBezTo>
                  <a:pt x="583115" y="1269466"/>
                  <a:pt x="595890" y="1282468"/>
                  <a:pt x="604684" y="1297858"/>
                </a:cubicBezTo>
                <a:cubicBezTo>
                  <a:pt x="615592" y="1316947"/>
                  <a:pt x="622869" y="1337999"/>
                  <a:pt x="634181" y="1356851"/>
                </a:cubicBezTo>
                <a:cubicBezTo>
                  <a:pt x="652420" y="1387250"/>
                  <a:pt x="693175" y="1445341"/>
                  <a:pt x="693175" y="1445341"/>
                </a:cubicBezTo>
                <a:cubicBezTo>
                  <a:pt x="698091" y="1465006"/>
                  <a:pt x="698858" y="1486205"/>
                  <a:pt x="707923" y="1504335"/>
                </a:cubicBezTo>
                <a:cubicBezTo>
                  <a:pt x="723777" y="1536043"/>
                  <a:pt x="747253" y="1563328"/>
                  <a:pt x="766917" y="1592825"/>
                </a:cubicBezTo>
                <a:lnTo>
                  <a:pt x="825910" y="1681316"/>
                </a:lnTo>
                <a:cubicBezTo>
                  <a:pt x="835742" y="1696064"/>
                  <a:pt x="846287" y="1710362"/>
                  <a:pt x="855407" y="1725561"/>
                </a:cubicBezTo>
                <a:cubicBezTo>
                  <a:pt x="870155" y="1750142"/>
                  <a:pt x="886832" y="1773664"/>
                  <a:pt x="899652" y="1799303"/>
                </a:cubicBezTo>
                <a:cubicBezTo>
                  <a:pt x="906604" y="1813208"/>
                  <a:pt x="907448" y="1829643"/>
                  <a:pt x="914400" y="1843548"/>
                </a:cubicBezTo>
                <a:cubicBezTo>
                  <a:pt x="931077" y="1876903"/>
                  <a:pt x="937904" y="1881800"/>
                  <a:pt x="958646" y="1902541"/>
                </a:cubicBezTo>
              </a:path>
            </a:pathLst>
          </a:custGeom>
          <a:noFill/>
          <a:ln w="571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34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801" y="110893"/>
            <a:ext cx="5827680" cy="854009"/>
          </a:xfrm>
        </p:spPr>
        <p:txBody>
          <a:bodyPr lIns="13500" tIns="35100" rIns="13500" bIns="35100" rtlCol="0">
            <a:normAutofit/>
          </a:bodyPr>
          <a:lstStyle/>
          <a:p>
            <a:pPr defTabSz="622150">
              <a:spcBef>
                <a:spcPts val="357"/>
              </a:spcBef>
              <a:defRPr/>
            </a:pPr>
            <a:r>
              <a:rPr lang="en-GB" altLang="en-US" sz="3000" dirty="0"/>
              <a:t>Definition-use chain (DU chain)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8077200" cy="5206147"/>
          </a:xfrm>
        </p:spPr>
        <p:txBody>
          <a:bodyPr lIns="13500" tIns="35100" rIns="13500" bIns="35100"/>
          <a:lstStyle/>
          <a:p>
            <a:pPr marL="233283" indent="-233283" defTabSz="622089">
              <a:lnSpc>
                <a:spcPct val="14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600" dirty="0">
                <a:latin typeface="Calibri" pitchFamily="34" charset="0"/>
                <a:cs typeface="Calibri" pitchFamily="34" charset="0"/>
              </a:rPr>
              <a:t>[X,S,S1], </a:t>
            </a:r>
          </a:p>
          <a:p>
            <a:pPr marL="505448" lvl="1" indent="-194403" defTabSz="622089">
              <a:lnSpc>
                <a:spcPct val="14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S and S1 are statement numbers, </a:t>
            </a:r>
          </a:p>
          <a:p>
            <a:pPr marL="505448" lvl="1" indent="-194403" defTabSz="622089">
              <a:lnSpc>
                <a:spcPct val="14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X </a:t>
            </a:r>
            <a:r>
              <a:rPr lang="en-GB" altLang="en-US" sz="3300" dirty="0" smtClean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en-GB" altLang="en-US" sz="3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DEF(S</a:t>
            </a:r>
            <a:r>
              <a:rPr lang="en-GB" altLang="en-US" sz="3300" dirty="0" smtClean="0">
                <a:latin typeface="Calibri" pitchFamily="34" charset="0"/>
                <a:cs typeface="Calibri" pitchFamily="34" charset="0"/>
              </a:rPr>
              <a:t>),</a:t>
            </a:r>
            <a:endParaRPr lang="en-GB" altLang="en-US" sz="3300" dirty="0">
              <a:latin typeface="Calibri" pitchFamily="34" charset="0"/>
              <a:cs typeface="Calibri" pitchFamily="34" charset="0"/>
            </a:endParaRPr>
          </a:p>
          <a:p>
            <a:pPr marL="505448" lvl="1" indent="-194403" defTabSz="622089">
              <a:lnSpc>
                <a:spcPct val="14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X </a:t>
            </a:r>
            <a:r>
              <a:rPr lang="en-GB" altLang="en-US" sz="3300" dirty="0" smtClean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en-GB" altLang="en-US" sz="3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USES(S1), and </a:t>
            </a:r>
          </a:p>
          <a:p>
            <a:pPr marL="505448" lvl="1" indent="-194403" defTabSz="622089">
              <a:lnSpc>
                <a:spcPct val="14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the definition of X in the statement S is </a:t>
            </a:r>
            <a:r>
              <a:rPr lang="en-GB" altLang="en-US" sz="33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live</a:t>
            </a:r>
            <a:r>
              <a:rPr lang="en-GB" altLang="en-US" sz="33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at statement S1.  </a:t>
            </a:r>
          </a:p>
        </p:txBody>
      </p:sp>
    </p:spTree>
    <p:extLst>
      <p:ext uri="{BB962C8B-B14F-4D97-AF65-F5344CB8AC3E}">
        <p14:creationId xmlns="" xmlns:p14="http://schemas.microsoft.com/office/powerpoint/2010/main" val="20532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080" y="-96491"/>
            <a:ext cx="5827680" cy="854010"/>
          </a:xfrm>
        </p:spPr>
        <p:txBody>
          <a:bodyPr lIns="13500" tIns="35100" rIns="13500" bIns="35100"/>
          <a:lstStyle/>
          <a:p>
            <a:pPr defTabSz="622089">
              <a:spcBef>
                <a:spcPts val="363"/>
              </a:spcBef>
            </a:pPr>
            <a:r>
              <a:rPr lang="en-GB" altLang="en-US" sz="3300" dirty="0"/>
              <a:t>Data Flow-Based Testing </a:t>
            </a:r>
            <a:r>
              <a:rPr lang="en-GB" altLang="en-US" sz="3300" dirty="0" smtClean="0"/>
              <a:t>Strategy</a:t>
            </a:r>
            <a:endParaRPr lang="en-GB" altLang="en-US" sz="33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8001000" cy="5184544"/>
          </a:xfrm>
        </p:spPr>
        <p:txBody>
          <a:bodyPr lIns="13500" tIns="35100" rIns="13500" bIns="35100"/>
          <a:lstStyle/>
          <a:p>
            <a:pPr marL="233283" indent="-233283" algn="just" defTabSz="622089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/>
              <a:t>One simple data flow testing strategy: </a:t>
            </a:r>
          </a:p>
          <a:p>
            <a:pPr marL="505448" lvl="1" indent="-194403" algn="just" defTabSz="622089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00" b="1" dirty="0">
                <a:solidFill>
                  <a:srgbClr val="0000CC"/>
                </a:solidFill>
              </a:rPr>
              <a:t>Every DU chain in a program be covered at least once.</a:t>
            </a:r>
          </a:p>
          <a:p>
            <a:pPr marL="233283" indent="-233283" algn="just" defTabSz="622089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/>
              <a:t>Data flow testing strategies:</a:t>
            </a:r>
          </a:p>
          <a:p>
            <a:pPr marL="505448" lvl="1" indent="-194403" algn="just" defTabSz="622089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00" dirty="0"/>
              <a:t>Useful for selecting test paths of a program containing nested if and loop statements.</a:t>
            </a:r>
          </a:p>
        </p:txBody>
      </p:sp>
    </p:spTree>
    <p:extLst>
      <p:ext uri="{BB962C8B-B14F-4D97-AF65-F5344CB8AC3E}">
        <p14:creationId xmlns="" xmlns:p14="http://schemas.microsoft.com/office/powerpoint/2010/main" val="524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/>
          </p:nvPr>
        </p:nvSpPr>
        <p:spPr>
          <a:xfrm>
            <a:off x="770400" y="888574"/>
            <a:ext cx="7741440" cy="5167262"/>
          </a:xfrm>
        </p:spPr>
        <p:txBody>
          <a:bodyPr lIns="13500" tIns="35100" rIns="13500" bIns="35100" rtlCol="0" anchor="t">
            <a:normAutofit/>
          </a:bodyPr>
          <a:lstStyle/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1</a:t>
            </a:r>
            <a:r>
              <a:rPr lang="en-GB" altLang="en-US" sz="2300" dirty="0"/>
              <a:t> X(){</a:t>
            </a:r>
          </a:p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2</a:t>
            </a:r>
            <a:r>
              <a:rPr lang="en-GB" altLang="en-US" sz="2300" dirty="0"/>
              <a:t>  B1;      </a:t>
            </a:r>
            <a:r>
              <a:rPr lang="en-GB" altLang="en-US" sz="2300" dirty="0">
                <a:solidFill>
                  <a:srgbClr val="0000CC"/>
                </a:solidFill>
              </a:rPr>
              <a:t>/* Defines variable a */</a:t>
            </a:r>
          </a:p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3</a:t>
            </a:r>
            <a:r>
              <a:rPr lang="en-GB" altLang="en-US" sz="2300" dirty="0"/>
              <a:t>  While(C1) {                   		</a:t>
            </a:r>
          </a:p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4</a:t>
            </a:r>
            <a:r>
              <a:rPr lang="en-GB" altLang="en-US" sz="2300" dirty="0"/>
              <a:t>     if (C2)                        </a:t>
            </a:r>
          </a:p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5</a:t>
            </a:r>
            <a:r>
              <a:rPr lang="en-GB" altLang="en-US" sz="2300" dirty="0"/>
              <a:t>           if(C4) B4; </a:t>
            </a:r>
            <a:r>
              <a:rPr lang="en-GB" altLang="en-US" sz="2300" dirty="0">
                <a:solidFill>
                  <a:srgbClr val="0000CC"/>
                </a:solidFill>
              </a:rPr>
              <a:t>/*Uses variable a */</a:t>
            </a:r>
            <a:r>
              <a:rPr lang="en-GB" altLang="en-US" sz="2300" dirty="0"/>
              <a:t>                       </a:t>
            </a:r>
          </a:p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6</a:t>
            </a:r>
            <a:r>
              <a:rPr lang="en-GB" altLang="en-US" sz="2300" dirty="0"/>
              <a:t> 	     else B5;</a:t>
            </a:r>
          </a:p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7</a:t>
            </a:r>
            <a:r>
              <a:rPr lang="en-GB" altLang="en-US" sz="2300" dirty="0"/>
              <a:t>          else  if (C3) B2;              </a:t>
            </a:r>
          </a:p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8</a:t>
            </a:r>
            <a:r>
              <a:rPr lang="en-GB" altLang="en-US" sz="2300" dirty="0"/>
              <a:t> 	     else B3;     }</a:t>
            </a:r>
          </a:p>
          <a:p>
            <a:pPr marL="622150" lvl="2" algn="l" defTabSz="622150">
              <a:lnSpc>
                <a:spcPct val="120000"/>
              </a:lnSpc>
              <a:spcBef>
                <a:spcPts val="417"/>
              </a:spcBef>
              <a:spcAft>
                <a:spcPts val="408"/>
              </a:spcAft>
              <a:defRPr/>
            </a:pPr>
            <a:r>
              <a:rPr lang="en-GB" altLang="en-US" sz="2300" dirty="0">
                <a:solidFill>
                  <a:srgbClr val="0000CC"/>
                </a:solidFill>
              </a:rPr>
              <a:t>9</a:t>
            </a:r>
            <a:r>
              <a:rPr lang="en-GB" altLang="en-US" sz="2300" dirty="0"/>
              <a:t>  B6 }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805761" y="34564"/>
            <a:ext cx="5827680" cy="85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 anchor="ctr"/>
          <a:lstStyle>
            <a:lvl1pPr defTabSz="1008063"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defTabSz="1008063"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defTabSz="1008063"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defTabSz="1008063"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 defTabSz="1008063"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2700338" algn="l"/>
                <a:tab pos="3598863" algn="l"/>
                <a:tab pos="4498975" algn="l"/>
                <a:tab pos="5400675" algn="l"/>
                <a:tab pos="6299200" algn="l"/>
                <a:tab pos="7199313" algn="l"/>
                <a:tab pos="7540625" algn="l"/>
                <a:tab pos="7618413" algn="l"/>
                <a:tab pos="7978775" algn="l"/>
              </a:tabLst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72000"/>
              </a:lnSpc>
              <a:spcBef>
                <a:spcPts val="386"/>
              </a:spcBef>
            </a:pPr>
            <a:r>
              <a:rPr lang="en-GB" altLang="en-US" sz="3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7961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720" y="-165618"/>
            <a:ext cx="6376320" cy="854010"/>
          </a:xfrm>
        </p:spPr>
        <p:txBody>
          <a:bodyPr lIns="13500" tIns="35100" rIns="13500" bIns="35100"/>
          <a:lstStyle/>
          <a:p>
            <a:pPr algn="ctr" defTabSz="622089">
              <a:spcBef>
                <a:spcPts val="363"/>
              </a:spcBef>
            </a:pPr>
            <a:r>
              <a:rPr lang="en-GB" altLang="en-US" sz="3000" dirty="0" smtClean="0"/>
              <a:t>Example       </a:t>
            </a:r>
            <a:r>
              <a:rPr lang="en-GB" altLang="en-US" sz="3000" dirty="0" err="1" smtClean="0"/>
              <a:t>cont</a:t>
            </a:r>
            <a:r>
              <a:rPr lang="en-GB" altLang="en-US" sz="3000" dirty="0" smtClean="0"/>
              <a:t> …</a:t>
            </a:r>
            <a:endParaRPr lang="en-GB" altLang="en-US" sz="3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8077200" cy="5367444"/>
          </a:xfrm>
        </p:spPr>
        <p:txBody>
          <a:bodyPr lIns="13500" tIns="35100" rIns="13500" bIns="35100">
            <a:normAutofit lnSpcReduction="10000"/>
          </a:bodyPr>
          <a:lstStyle/>
          <a:p>
            <a:pPr marL="233283" indent="-233283" defTabSz="622089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[a,1,5]: a DU chain.</a:t>
            </a:r>
          </a:p>
          <a:p>
            <a:pPr marL="233283" indent="-233283" defTabSz="622089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Assume:</a:t>
            </a:r>
          </a:p>
          <a:p>
            <a:pPr marL="505448" lvl="1" indent="-194403" defTabSz="622089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00" dirty="0">
                <a:latin typeface="Calibri" pitchFamily="34" charset="0"/>
                <a:cs typeface="Calibri" pitchFamily="34" charset="0"/>
              </a:rPr>
              <a:t>DEF(X) = {B1, B2, B3, B4, B5} </a:t>
            </a:r>
          </a:p>
          <a:p>
            <a:pPr marL="505448" lvl="1" indent="-194403" defTabSz="622089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00" dirty="0">
                <a:latin typeface="Calibri" pitchFamily="34" charset="0"/>
                <a:cs typeface="Calibri" pitchFamily="34" charset="0"/>
              </a:rPr>
              <a:t>USES(X) = {B2, B3, B4, B5, B6}</a:t>
            </a:r>
          </a:p>
          <a:p>
            <a:pPr marL="505448" lvl="1" indent="-194403" defTabSz="622089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00" dirty="0">
                <a:latin typeface="Calibri" pitchFamily="34" charset="0"/>
                <a:cs typeface="Calibri" pitchFamily="34" charset="0"/>
              </a:rPr>
              <a:t>There are 25 DU chains. </a:t>
            </a:r>
          </a:p>
          <a:p>
            <a:pPr marL="233283" indent="-233283" defTabSz="622089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300" dirty="0">
                <a:latin typeface="Calibri" pitchFamily="34" charset="0"/>
                <a:cs typeface="Calibri" pitchFamily="34" charset="0"/>
              </a:rPr>
              <a:t>However only 5 paths are needed to cover these chains.</a:t>
            </a:r>
          </a:p>
        </p:txBody>
      </p:sp>
    </p:spTree>
    <p:extLst>
      <p:ext uri="{BB962C8B-B14F-4D97-AF65-F5344CB8AC3E}">
        <p14:creationId xmlns="" xmlns:p14="http://schemas.microsoft.com/office/powerpoint/2010/main" val="14700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Testing        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4800600"/>
          </a:xfrm>
        </p:spPr>
        <p:txBody>
          <a:bodyPr/>
          <a:lstStyle/>
          <a:p>
            <a:pPr algn="just"/>
            <a:endParaRPr lang="en-IN" dirty="0"/>
          </a:p>
          <a:p>
            <a:pPr algn="just"/>
            <a:r>
              <a:rPr lang="en-US" dirty="0" smtClean="0"/>
              <a:t>It also closely </a:t>
            </a:r>
            <a:r>
              <a:rPr lang="en-US" dirty="0"/>
              <a:t>examines the </a:t>
            </a:r>
            <a:r>
              <a:rPr lang="en-US" dirty="0">
                <a:solidFill>
                  <a:srgbClr val="00B050"/>
                </a:solidFill>
              </a:rPr>
              <a:t>state of the data </a:t>
            </a:r>
            <a:r>
              <a:rPr lang="en-US" dirty="0"/>
              <a:t>in the </a:t>
            </a:r>
            <a:r>
              <a:rPr lang="en-US" dirty="0" smtClean="0"/>
              <a:t>CFG resulting </a:t>
            </a:r>
            <a:r>
              <a:rPr lang="en-US" dirty="0"/>
              <a:t>in a </a:t>
            </a:r>
            <a:r>
              <a:rPr lang="en-US" dirty="0">
                <a:solidFill>
                  <a:srgbClr val="0070C0"/>
                </a:solidFill>
              </a:rPr>
              <a:t>richer test </a:t>
            </a:r>
            <a:r>
              <a:rPr lang="en-US" dirty="0" smtClean="0">
                <a:solidFill>
                  <a:srgbClr val="0070C0"/>
                </a:solidFill>
              </a:rPr>
              <a:t>suite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than </a:t>
            </a:r>
            <a:r>
              <a:rPr lang="en-US" dirty="0">
                <a:solidFill>
                  <a:srgbClr val="FF0000"/>
                </a:solidFill>
              </a:rPr>
              <a:t>the one obtained from </a:t>
            </a:r>
            <a:r>
              <a:rPr lang="en-US" dirty="0" smtClean="0">
                <a:solidFill>
                  <a:srgbClr val="FF0000"/>
                </a:solidFill>
              </a:rPr>
              <a:t>CFG </a:t>
            </a:r>
            <a:r>
              <a:rPr lang="en-US" dirty="0">
                <a:solidFill>
                  <a:srgbClr val="FF0000"/>
                </a:solidFill>
              </a:rPr>
              <a:t>based path testing strategies like </a:t>
            </a:r>
            <a:r>
              <a:rPr lang="en-US" dirty="0" smtClean="0">
                <a:solidFill>
                  <a:srgbClr val="FF0000"/>
                </a:solidFill>
              </a:rPr>
              <a:t>statement </a:t>
            </a:r>
            <a:r>
              <a:rPr lang="en-US" dirty="0">
                <a:solidFill>
                  <a:srgbClr val="FF0000"/>
                </a:solidFill>
              </a:rPr>
              <a:t>coverage, branch coverage, etc.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982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Defined (d): </a:t>
            </a:r>
          </a:p>
          <a:p>
            <a:r>
              <a:rPr lang="en-IN" dirty="0"/>
              <a:t>Killed / Undefined / Released (k): </a:t>
            </a:r>
          </a:p>
          <a:p>
            <a:r>
              <a:rPr lang="en-IN" dirty="0"/>
              <a:t>Usage (u): </a:t>
            </a:r>
          </a:p>
          <a:p>
            <a:r>
              <a:rPr lang="en-IN" dirty="0" smtClean="0"/>
              <a:t>Computational </a:t>
            </a:r>
            <a:r>
              <a:rPr lang="en-IN" dirty="0"/>
              <a:t>use (c-use) </a:t>
            </a:r>
            <a:r>
              <a:rPr lang="en-IN" dirty="0" smtClean="0"/>
              <a:t>or</a:t>
            </a:r>
          </a:p>
          <a:p>
            <a:r>
              <a:rPr lang="en-IN" dirty="0" smtClean="0"/>
              <a:t>Predicate  </a:t>
            </a:r>
            <a:r>
              <a:rPr lang="en-IN" dirty="0"/>
              <a:t>use (p-use). 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</a:t>
            </a:r>
            <a:r>
              <a:rPr lang="en-US" dirty="0"/>
              <a:t>of a Data </a:t>
            </a:r>
            <a:r>
              <a:rPr lang="en-US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9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State of a Data Object   </a:t>
            </a:r>
            <a:r>
              <a:rPr lang="en-IN" b="1" dirty="0" err="1" smtClean="0"/>
              <a:t>cont</a:t>
            </a:r>
            <a:r>
              <a:rPr lang="en-IN" b="1" dirty="0" smtClean="0"/>
              <a:t> 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498080" cy="4800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dirty="0" smtClean="0"/>
              <a:t>A data object can be in the following states:</a:t>
            </a:r>
          </a:p>
          <a:p>
            <a:pPr algn="just"/>
            <a:r>
              <a:rPr lang="en-IN" b="1" i="1" dirty="0" smtClean="0"/>
              <a:t>Defined (d)</a:t>
            </a:r>
            <a:r>
              <a:rPr lang="en-IN" i="1" dirty="0" smtClean="0"/>
              <a:t> </a:t>
            </a:r>
            <a:r>
              <a:rPr lang="en-IN" dirty="0" smtClean="0"/>
              <a:t>A data object is called defined when it is initialized, i.e., when it is on the left side of an assignment statement. Defined state can also be used to mean that a file has been opened, a dynamically allocated object has been allocated, something is pushed onto the stack, a record written, and so on.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930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924800" cy="5257800"/>
          </a:xfrm>
        </p:spPr>
        <p:txBody>
          <a:bodyPr>
            <a:normAutofit/>
          </a:bodyPr>
          <a:lstStyle/>
          <a:p>
            <a:pPr algn="just"/>
            <a:r>
              <a:rPr lang="en-IN" b="1" i="1" dirty="0" smtClean="0"/>
              <a:t>Kill/Undefined/Released (k)</a:t>
            </a:r>
            <a:r>
              <a:rPr lang="en-IN" i="1" dirty="0" smtClean="0"/>
              <a:t> </a:t>
            </a:r>
          </a:p>
          <a:p>
            <a:pPr algn="just"/>
            <a:endParaRPr lang="en-IN" i="1" dirty="0" smtClean="0"/>
          </a:p>
          <a:p>
            <a:pPr marL="457200" indent="-457200" algn="just"/>
            <a:r>
              <a:rPr lang="en-IN" dirty="0" smtClean="0"/>
              <a:t>When the data has been reinitialized or the scope of a loop control variable finishes, i.e., exiting the loop or memory is released dynamically or a file has been closed.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90688" cy="8382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State of a Data Object       </a:t>
            </a:r>
            <a:r>
              <a:rPr lang="en-IN" sz="3600" b="1" dirty="0" err="1" smtClean="0"/>
              <a:t>cont</a:t>
            </a:r>
            <a:r>
              <a:rPr lang="en-IN" sz="3600" b="1" dirty="0" smtClean="0"/>
              <a:t>…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21372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State of a Data Object       </a:t>
            </a:r>
            <a:r>
              <a:rPr lang="en-IN" sz="3600" b="1" dirty="0" err="1" smtClean="0"/>
              <a:t>cont</a:t>
            </a:r>
            <a:r>
              <a:rPr lang="en-IN" sz="3600" b="1" dirty="0" smtClean="0"/>
              <a:t>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1" dirty="0"/>
              <a:t>Usage (u)</a:t>
            </a:r>
            <a:r>
              <a:rPr lang="en-IN" dirty="0"/>
              <a:t>  When the data object is on the right side of assignment or the control variable in a loop, or in an expression used to evaluate the control flow of a case statement, or as a pointer to an object, etc. </a:t>
            </a:r>
          </a:p>
          <a:p>
            <a:pPr algn="just"/>
            <a:r>
              <a:rPr lang="en-IN" dirty="0"/>
              <a:t>In general, we say that the usage is either computational use (c-use) or predicate use    (p-use).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11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709"/>
            <a:ext cx="749808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7724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In path coverage, the </a:t>
            </a:r>
            <a:r>
              <a:rPr lang="en-IN" dirty="0" smtClean="0"/>
              <a:t>emphasis </a:t>
            </a:r>
            <a:r>
              <a:rPr lang="en-IN" dirty="0"/>
              <a:t>was to cover a path using statement or </a:t>
            </a:r>
            <a:r>
              <a:rPr lang="en-IN" dirty="0" smtClean="0"/>
              <a:t>branch coverage.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However</a:t>
            </a:r>
            <a:r>
              <a:rPr lang="en-IN" dirty="0"/>
              <a:t>, data and data integrity </a:t>
            </a:r>
            <a:r>
              <a:rPr lang="en-IN" dirty="0" smtClean="0"/>
              <a:t>are </a:t>
            </a:r>
            <a:r>
              <a:rPr lang="en-IN" dirty="0"/>
              <a:t>as important as code and </a:t>
            </a:r>
            <a:r>
              <a:rPr lang="en-IN" dirty="0" smtClean="0"/>
              <a:t>code integrity </a:t>
            </a:r>
            <a:r>
              <a:rPr lang="en-IN" dirty="0"/>
              <a:t>of a module.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We </a:t>
            </a:r>
            <a:r>
              <a:rPr lang="en-IN" dirty="0"/>
              <a:t>have checked every possibility of the control </a:t>
            </a:r>
            <a:r>
              <a:rPr lang="en-IN" dirty="0" smtClean="0"/>
              <a:t>flow of </a:t>
            </a:r>
            <a:r>
              <a:rPr lang="en-IN" dirty="0"/>
              <a:t>a module. But what about the data </a:t>
            </a:r>
            <a:r>
              <a:rPr lang="en-IN" dirty="0" smtClean="0"/>
              <a:t>flow </a:t>
            </a:r>
            <a:r>
              <a:rPr lang="en-IN" dirty="0"/>
              <a:t>in the </a:t>
            </a:r>
            <a:r>
              <a:rPr lang="en-IN" dirty="0" smtClean="0"/>
              <a:t>module?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These questions can be </a:t>
            </a:r>
            <a:r>
              <a:rPr lang="en-IN" dirty="0" smtClean="0"/>
              <a:t>answered,, </a:t>
            </a:r>
            <a:r>
              <a:rPr lang="en-IN" dirty="0"/>
              <a:t>if we consider data </a:t>
            </a:r>
            <a:r>
              <a:rPr lang="en-IN" dirty="0" smtClean="0"/>
              <a:t>objects in </a:t>
            </a:r>
            <a:r>
              <a:rPr lang="en-IN" dirty="0"/>
              <a:t>the control </a:t>
            </a:r>
            <a:r>
              <a:rPr lang="en-IN" dirty="0" smtClean="0"/>
              <a:t>flow </a:t>
            </a:r>
            <a:r>
              <a:rPr lang="en-IN" dirty="0"/>
              <a:t>of a module.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32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/>
          <a:lstStyle/>
          <a:p>
            <a:r>
              <a:rPr lang="en-IN" dirty="0" smtClean="0"/>
              <a:t>Data-</a:t>
            </a:r>
            <a:r>
              <a:rPr lang="en-IN" dirty="0"/>
              <a:t>F</a:t>
            </a:r>
            <a:r>
              <a:rPr lang="en-IN" dirty="0" smtClean="0"/>
              <a:t>low Anomalies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77200" cy="51054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Data-flow anomalies represent the patterns of data usage which may lead to an incorrect execution of the code.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 </a:t>
            </a:r>
            <a:r>
              <a:rPr lang="en-IN" dirty="0" smtClean="0"/>
              <a:t>An anomaly is denoted by a two-character sequence of actions.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24064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Example: ‘</a:t>
            </a:r>
            <a:r>
              <a:rPr lang="en-IN" dirty="0" err="1"/>
              <a:t>dk</a:t>
            </a:r>
            <a:r>
              <a:rPr lang="en-IN" dirty="0"/>
              <a:t>’ means a variable is defined and killed without any use, which is </a:t>
            </a:r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potential </a:t>
            </a:r>
            <a:r>
              <a:rPr lang="en-IN" dirty="0">
                <a:solidFill>
                  <a:srgbClr val="FF0000"/>
                </a:solidFill>
              </a:rPr>
              <a:t>bug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There are nine possible two-character combinations out of which only four are data anomalies, as shown in </a:t>
            </a:r>
            <a:r>
              <a:rPr lang="en-IN" dirty="0" smtClean="0"/>
              <a:t> next Table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Data-</a:t>
            </a:r>
            <a:r>
              <a:rPr lang="en-IN" dirty="0"/>
              <a:t>F</a:t>
            </a:r>
            <a:r>
              <a:rPr lang="en-IN" dirty="0" smtClean="0"/>
              <a:t>low Anomalies         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90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92888279"/>
              </p:ext>
            </p:extLst>
          </p:nvPr>
        </p:nvGraphicFramePr>
        <p:xfrm>
          <a:off x="1066800" y="838200"/>
          <a:ext cx="8001000" cy="557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5333"/>
                <a:gridCol w="3185583"/>
                <a:gridCol w="3630084"/>
              </a:tblGrid>
              <a:tr h="34562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Anomaly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Explanation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Effect of Anomaly</a:t>
                      </a:r>
                      <a:endParaRPr lang="en-IN" sz="1800" dirty="0"/>
                    </a:p>
                  </a:txBody>
                  <a:tcPr/>
                </a:tc>
              </a:tr>
              <a:tr h="34562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Define-use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Allowed, Normal</a:t>
                      </a:r>
                      <a:r>
                        <a:rPr lang="en-IN" sz="1800" baseline="0" dirty="0" smtClean="0"/>
                        <a:t> case.</a:t>
                      </a:r>
                      <a:endParaRPr lang="en-IN" sz="1800" dirty="0"/>
                    </a:p>
                  </a:txBody>
                  <a:tcPr/>
                </a:tc>
              </a:tr>
              <a:tr h="59655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dk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Define-Kill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rgbClr val="FF0000"/>
                          </a:solidFill>
                        </a:rPr>
                        <a:t>Potential</a:t>
                      </a:r>
                      <a:r>
                        <a:rPr lang="en-IN" sz="1800" baseline="0" dirty="0" smtClean="0">
                          <a:solidFill>
                            <a:srgbClr val="FF0000"/>
                          </a:solidFill>
                        </a:rPr>
                        <a:t> bug. Data is killed without use after definition.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0789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ud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Use-define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Data is used and then redefine. Allowed,</a:t>
                      </a:r>
                      <a:r>
                        <a:rPr lang="en-IN" sz="1800" baseline="0" dirty="0" smtClean="0"/>
                        <a:t> Usually not a bug because the language permits reassignment at almost any time.</a:t>
                      </a:r>
                      <a:endParaRPr lang="en-IN" sz="1800" dirty="0"/>
                    </a:p>
                  </a:txBody>
                  <a:tcPr/>
                </a:tc>
              </a:tr>
              <a:tr h="34562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uk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Use-Kill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Allowed, Normal</a:t>
                      </a:r>
                      <a:r>
                        <a:rPr lang="en-IN" sz="1800" baseline="0" dirty="0" smtClean="0"/>
                        <a:t> situation.</a:t>
                      </a:r>
                      <a:endParaRPr lang="en-IN" sz="1800" dirty="0"/>
                    </a:p>
                  </a:txBody>
                  <a:tcPr/>
                </a:tc>
              </a:tr>
              <a:tr h="59655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ku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Kill-use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rgbClr val="FF0000"/>
                          </a:solidFill>
                        </a:rPr>
                        <a:t>Serious bug because the data is used after</a:t>
                      </a:r>
                      <a:r>
                        <a:rPr lang="en-IN" sz="1800" baseline="0" dirty="0" smtClean="0">
                          <a:solidFill>
                            <a:srgbClr val="FF0000"/>
                          </a:solidFill>
                        </a:rPr>
                        <a:t> being killed.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9655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kd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Kill-define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Data is Killed and then redefined,</a:t>
                      </a:r>
                      <a:r>
                        <a:rPr lang="en-IN" sz="1800" baseline="0" dirty="0" smtClean="0"/>
                        <a:t> Allowed</a:t>
                      </a:r>
                      <a:endParaRPr lang="en-IN" sz="1800" dirty="0"/>
                    </a:p>
                  </a:txBody>
                  <a:tcPr/>
                </a:tc>
              </a:tr>
              <a:tr h="59655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dd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Define-define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rgbClr val="FF0000"/>
                          </a:solidFill>
                        </a:rPr>
                        <a:t>Redefining a variable without using</a:t>
                      </a:r>
                      <a:r>
                        <a:rPr lang="en-IN" sz="1800" baseline="0" dirty="0" smtClean="0">
                          <a:solidFill>
                            <a:srgbClr val="FF0000"/>
                          </a:solidFill>
                        </a:rPr>
                        <a:t> it . Harmless bug, but not allowed.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562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uu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Use-use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Allowed Normal case.</a:t>
                      </a:r>
                      <a:endParaRPr lang="en-IN" sz="1800" dirty="0"/>
                    </a:p>
                  </a:txBody>
                  <a:tcPr/>
                </a:tc>
              </a:tr>
              <a:tr h="34562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kk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Kill-kill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rgbClr val="FF0000"/>
                          </a:solidFill>
                        </a:rPr>
                        <a:t>Harmless bug, but not allowed.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5004" y="228600"/>
            <a:ext cx="702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Table 1: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 Two-character data-flow anomalies</a:t>
            </a:r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7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304800"/>
            <a:ext cx="8194964" cy="6525491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Not all data-flow anomalies are harmful, but most of them are suspicious and indicate that an error can occur. </a:t>
            </a:r>
          </a:p>
          <a:p>
            <a:pPr algn="just"/>
            <a:r>
              <a:rPr lang="en-IN" dirty="0">
                <a:solidFill>
                  <a:srgbClr val="0070C0"/>
                </a:solidFill>
              </a:rPr>
              <a:t>T</a:t>
            </a:r>
            <a:r>
              <a:rPr lang="en-IN" dirty="0" smtClean="0">
                <a:solidFill>
                  <a:srgbClr val="0070C0"/>
                </a:solidFill>
              </a:rPr>
              <a:t>here may be single-character data anomalies also. </a:t>
            </a:r>
          </a:p>
          <a:p>
            <a:pPr algn="just"/>
            <a:r>
              <a:rPr lang="en-IN" dirty="0" smtClean="0"/>
              <a:t>To represent these types of anomalies, we take the following conventions:</a:t>
            </a:r>
          </a:p>
          <a:p>
            <a:pPr algn="just"/>
            <a:endParaRPr lang="en-IN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B050"/>
                </a:solidFill>
              </a:rPr>
              <a:t>         ~x: indicates all prior actions are not of interest to x.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B050"/>
                </a:solidFill>
              </a:rPr>
              <a:t>         x~: indicates all post actions are not listed of interest to x.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Table 2:</a:t>
            </a:r>
            <a:r>
              <a:rPr lang="en-IN" sz="2400" dirty="0" smtClean="0"/>
              <a:t> Single-character data-flow anomalies</a:t>
            </a: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00379727"/>
              </p:ext>
            </p:extLst>
          </p:nvPr>
        </p:nvGraphicFramePr>
        <p:xfrm>
          <a:off x="1143000" y="1295400"/>
          <a:ext cx="7499349" cy="466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9783"/>
                <a:gridCol w="2499783"/>
                <a:gridCol w="2499783"/>
              </a:tblGrid>
              <a:tr h="486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Anomaly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explanation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Effect of Anomaly</a:t>
                      </a:r>
                      <a:endParaRPr lang="en-IN" sz="2000" dirty="0"/>
                    </a:p>
                  </a:txBody>
                  <a:tcPr marL="83326" marR="83326"/>
                </a:tc>
              </a:tr>
              <a:tr h="486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~d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First definition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Normal</a:t>
                      </a:r>
                      <a:r>
                        <a:rPr lang="en-IN" sz="2000" baseline="0" dirty="0" smtClean="0"/>
                        <a:t> situation, Allowed.</a:t>
                      </a:r>
                      <a:endParaRPr lang="en-IN" sz="2000" dirty="0"/>
                    </a:p>
                  </a:txBody>
                  <a:tcPr marL="83326" marR="83326"/>
                </a:tc>
              </a:tr>
              <a:tr h="8403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~u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First Use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Data is used without defining it.</a:t>
                      </a:r>
                      <a:r>
                        <a:rPr lang="en-IN" sz="2000" baseline="0" dirty="0" smtClean="0">
                          <a:solidFill>
                            <a:srgbClr val="FF0000"/>
                          </a:solidFill>
                        </a:rPr>
                        <a:t> Potential bug</a:t>
                      </a:r>
                      <a:r>
                        <a:rPr lang="en-IN" sz="2000" baseline="0" dirty="0" smtClean="0"/>
                        <a:t>.</a:t>
                      </a:r>
                      <a:endParaRPr lang="en-IN" sz="2000" dirty="0"/>
                    </a:p>
                  </a:txBody>
                  <a:tcPr marL="83326" marR="83326"/>
                </a:tc>
              </a:tr>
              <a:tr h="8403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~k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First Kill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IN" sz="2000" baseline="0" dirty="0" smtClean="0">
                          <a:solidFill>
                            <a:srgbClr val="FF0000"/>
                          </a:solidFill>
                        </a:rPr>
                        <a:t> is killed before defining it, Potential bug.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486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D~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Define last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Potential bug.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486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U~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Use last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Normal</a:t>
                      </a:r>
                      <a:r>
                        <a:rPr lang="en-IN" sz="2000" baseline="0" dirty="0" smtClean="0"/>
                        <a:t> case, Allowed.</a:t>
                      </a:r>
                      <a:endParaRPr lang="en-IN" sz="2000" dirty="0"/>
                    </a:p>
                  </a:txBody>
                  <a:tcPr marL="83326" marR="83326"/>
                </a:tc>
              </a:tr>
              <a:tr h="486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K~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Kill last</a:t>
                      </a:r>
                      <a:endParaRPr lang="en-IN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Normal</a:t>
                      </a:r>
                      <a:r>
                        <a:rPr lang="en-IN" sz="2000" baseline="0" dirty="0" smtClean="0"/>
                        <a:t> case, Allowed.</a:t>
                      </a:r>
                      <a:endParaRPr lang="en-IN" sz="2000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29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IN" dirty="0" smtClean="0"/>
              <a:t>Suppose P is a program that has a graph G (P) and a set of variables V. The graph has a single entry and exit node.</a:t>
            </a:r>
          </a:p>
          <a:p>
            <a:pPr algn="just"/>
            <a:r>
              <a:rPr lang="en-IN" sz="2800" b="1" i="1" dirty="0" smtClean="0"/>
              <a:t>Definition node </a:t>
            </a:r>
            <a:r>
              <a:rPr lang="en-IN" sz="2800" dirty="0" smtClean="0"/>
              <a:t>Defining a variable means assigning value to a variable for the very first time in a program. For example, input statements, assignment statements, loop control statements, procedure calls, etc.</a:t>
            </a:r>
          </a:p>
          <a:p>
            <a:endParaRPr lang="en-IN" sz="2800" b="1" i="1" dirty="0"/>
          </a:p>
        </p:txBody>
      </p:sp>
    </p:spTree>
    <p:extLst>
      <p:ext uri="{BB962C8B-B14F-4D97-AF65-F5344CB8AC3E}">
        <p14:creationId xmlns="" xmlns:p14="http://schemas.microsoft.com/office/powerpoint/2010/main" val="35999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1" dirty="0" smtClean="0"/>
              <a:t>Usage node </a:t>
            </a:r>
            <a:r>
              <a:rPr lang="en-IN" dirty="0" smtClean="0"/>
              <a:t>It means the variable has been used in some statement of the program. Node n that belongs to G(p) is usage node of variable </a:t>
            </a:r>
            <a:r>
              <a:rPr lang="en-IN" i="1" dirty="0" smtClean="0"/>
              <a:t>v</a:t>
            </a:r>
            <a:r>
              <a:rPr lang="en-IN" dirty="0" smtClean="0"/>
              <a:t>, if the value of variable v is used at the statements corresponding to node n.</a:t>
            </a:r>
          </a:p>
          <a:p>
            <a:pPr algn="just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Some Terminologies        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17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 usage node can be of the following two types: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dirty="0" smtClean="0"/>
              <a:t>Predicate usage Node: If usage node n is a predicate node, then </a:t>
            </a:r>
            <a:r>
              <a:rPr lang="en-IN" b="1" dirty="0" smtClean="0"/>
              <a:t>n</a:t>
            </a:r>
            <a:r>
              <a:rPr lang="en-IN" dirty="0" smtClean="0"/>
              <a:t> is a predicate usage node.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dirty="0" smtClean="0"/>
              <a:t>Computation </a:t>
            </a:r>
            <a:r>
              <a:rPr lang="en-IN" dirty="0"/>
              <a:t>Usage Node: If usage node </a:t>
            </a:r>
            <a:r>
              <a:rPr lang="en-IN" b="1" dirty="0"/>
              <a:t>n</a:t>
            </a:r>
            <a:r>
              <a:rPr lang="en-IN" dirty="0"/>
              <a:t> corresponds to a computation statement in a program other than predicate, then it is called a computation usage node.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Some Terminologies        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779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4800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i="1" dirty="0" smtClean="0"/>
              <a:t>Loop-free path segment </a:t>
            </a:r>
            <a:r>
              <a:rPr lang="en-IN" dirty="0" smtClean="0"/>
              <a:t>It is a path segment for which every node is visited once at most.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b="1" i="1" dirty="0" smtClean="0"/>
              <a:t>Simple path segment </a:t>
            </a:r>
            <a:r>
              <a:rPr lang="en-IN" dirty="0" smtClean="0"/>
              <a:t>It is a path segment in which at most one node is visited twice. A simple path segment is either loop-free or if there is a loop, only one node is involved.</a:t>
            </a:r>
          </a:p>
          <a:p>
            <a:pPr algn="just"/>
            <a:endParaRPr lang="en-IN" dirty="0" smtClean="0"/>
          </a:p>
          <a:p>
            <a:pPr algn="just"/>
            <a:r>
              <a:rPr lang="en-IN" b="1" i="1" dirty="0" smtClean="0"/>
              <a:t>Definition-use path (du-path) </a:t>
            </a:r>
            <a:r>
              <a:rPr lang="en-IN" dirty="0" smtClean="0"/>
              <a:t>A du-path with respect to a variable v is a path between the definition node and usage node of that variable, Usage node can either be a p-usage or a c-usage node.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Some Terminologies        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24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457200"/>
            <a:ext cx="8382000" cy="6324600"/>
          </a:xfrm>
        </p:spPr>
        <p:txBody>
          <a:bodyPr>
            <a:noAutofit/>
          </a:bodyPr>
          <a:lstStyle/>
          <a:p>
            <a:pPr algn="just"/>
            <a:r>
              <a:rPr lang="en-IN" sz="2800" b="1" i="1" dirty="0" smtClean="0"/>
              <a:t>Definition-clear path (dc-path) </a:t>
            </a:r>
            <a:r>
              <a:rPr lang="en-IN" sz="2800" dirty="0" smtClean="0"/>
              <a:t>A dc-path with respect to a variable v is a path between the definition node and the usage node such that no other node in the path is a defining node of variable </a:t>
            </a:r>
            <a:r>
              <a:rPr lang="en-IN" sz="2800" i="1" dirty="0" smtClean="0"/>
              <a:t>v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The du paths which are not dc paths are important, as these are potential spots for testing persons.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/>
              <a:t>Those </a:t>
            </a:r>
            <a:r>
              <a:rPr lang="en-IN" sz="2800" dirty="0" smtClean="0"/>
              <a:t>du-paths which </a:t>
            </a:r>
            <a:r>
              <a:rPr lang="en-IN" sz="2800" dirty="0"/>
              <a:t>are </a:t>
            </a:r>
            <a:r>
              <a:rPr lang="en-IN" sz="2800" dirty="0" smtClean="0"/>
              <a:t>definition-clear </a:t>
            </a:r>
            <a:r>
              <a:rPr lang="en-IN" sz="2800" dirty="0"/>
              <a:t>are easy to test in comparison to du-paths which </a:t>
            </a:r>
            <a:r>
              <a:rPr lang="en-IN" sz="2800" dirty="0" smtClean="0"/>
              <a:t>are not </a:t>
            </a:r>
            <a:r>
              <a:rPr lang="en-IN" sz="2800" dirty="0"/>
              <a:t>dc-paths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The  </a:t>
            </a:r>
            <a:r>
              <a:rPr lang="en-IN" sz="2400" dirty="0">
                <a:solidFill>
                  <a:srgbClr val="FF0000"/>
                </a:solidFill>
              </a:rPr>
              <a:t>du-paths which are not dc-paths need more attention.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533400"/>
          </a:xfrm>
        </p:spPr>
        <p:txBody>
          <a:bodyPr>
            <a:noAutofit/>
          </a:bodyPr>
          <a:lstStyle/>
          <a:p>
            <a:r>
              <a:rPr lang="en-IN" sz="2800" dirty="0" smtClean="0"/>
              <a:t>Some Terminologies         </a:t>
            </a:r>
            <a:r>
              <a:rPr lang="en-IN" sz="2800" dirty="0" err="1" smtClean="0"/>
              <a:t>contd</a:t>
            </a:r>
            <a:r>
              <a:rPr lang="en-IN" sz="2800" dirty="0" smtClean="0"/>
              <a:t>…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6829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IN" dirty="0" smtClean="0"/>
              <a:t>Introduction             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6388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dirty="0" smtClean="0">
                <a:solidFill>
                  <a:srgbClr val="FF0000"/>
                </a:solidFill>
              </a:rPr>
              <a:t>low testing is a white-box technique that can be used to detect improper use of data values due to coding errors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 smtClean="0"/>
          </a:p>
          <a:p>
            <a:pPr algn="just"/>
            <a:r>
              <a:rPr lang="en-IN" dirty="0" smtClean="0"/>
              <a:t>Errors may be unintentionally introduced in a program by programmers, </a:t>
            </a:r>
            <a:endParaRPr lang="en-IN" dirty="0" smtClean="0"/>
          </a:p>
          <a:p>
            <a:pPr lvl="1" algn="just"/>
            <a:r>
              <a:rPr lang="en-IN" dirty="0" smtClean="0">
                <a:solidFill>
                  <a:srgbClr val="0070C0"/>
                </a:solidFill>
              </a:rPr>
              <a:t>e.g</a:t>
            </a:r>
            <a:r>
              <a:rPr lang="en-IN" dirty="0" smtClean="0">
                <a:solidFill>
                  <a:srgbClr val="0070C0"/>
                </a:solidFill>
              </a:rPr>
              <a:t>. a programmer might use a variable without defining it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  <a:endParaRPr lang="en-IN" dirty="0" smtClean="0"/>
          </a:p>
          <a:p>
            <a:pPr algn="just"/>
            <a:r>
              <a:rPr lang="en-IN" dirty="0" smtClean="0"/>
              <a:t>Data flow testing gives a chance to look out for </a:t>
            </a:r>
            <a:endParaRPr lang="en-IN" dirty="0" smtClean="0"/>
          </a:p>
          <a:p>
            <a:pPr lvl="1" algn="just"/>
            <a:r>
              <a:rPr lang="en-IN" dirty="0" smtClean="0">
                <a:solidFill>
                  <a:srgbClr val="0070C0"/>
                </a:solidFill>
              </a:rPr>
              <a:t>inappropriate data definition, </a:t>
            </a:r>
            <a:r>
              <a:rPr lang="en-IN" dirty="0" smtClean="0">
                <a:solidFill>
                  <a:srgbClr val="0070C0"/>
                </a:solidFill>
              </a:rPr>
              <a:t>their </a:t>
            </a:r>
            <a:r>
              <a:rPr lang="en-IN" dirty="0" smtClean="0">
                <a:solidFill>
                  <a:srgbClr val="0070C0"/>
                </a:solidFill>
              </a:rPr>
              <a:t>use in predicate, computations, and termination. 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92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/>
          <a:lstStyle/>
          <a:p>
            <a:r>
              <a:rPr lang="en-IN" dirty="0" smtClean="0"/>
              <a:t>Static Data Flow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848600" cy="556260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IN" dirty="0" smtClean="0"/>
              <a:t>With static analysis, the source code is analysed without executing it. 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EXAMPLE:</a:t>
            </a:r>
          </a:p>
          <a:p>
            <a:pPr marL="0" indent="0" algn="just">
              <a:buNone/>
            </a:pPr>
            <a:r>
              <a:rPr lang="en-IN" dirty="0" smtClean="0"/>
              <a:t>Consider a program for calculating the gross salary of an employee in an organization. If his basic salary &lt; 1500, then HRA=10% of the Basic and DA=90% of basic. If his salary &gt;= 1500, then HRA=500 and DA=98% of basic. Calculate the gross salary.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17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53" y="306903"/>
            <a:ext cx="7858747" cy="60176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  main()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  {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float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gs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, da,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hra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=0;</a:t>
            </a:r>
          </a:p>
          <a:p>
            <a:pPr marL="514350" indent="-514350">
              <a:buAutoNum type="arabicPeriod"/>
            </a:pPr>
            <a:r>
              <a:rPr lang="en-IN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(“Enter basic salary”);</a:t>
            </a:r>
          </a:p>
          <a:p>
            <a:pPr marL="514350" indent="-514350">
              <a:buAutoNum type="arabicPeriod"/>
            </a:pPr>
            <a:r>
              <a:rPr lang="en-IN" dirty="0" err="1" smtClean="0">
                <a:latin typeface="Calibri" pitchFamily="34" charset="0"/>
                <a:cs typeface="Calibri" pitchFamily="34" charset="0"/>
              </a:rPr>
              <a:t>scanf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(“%f”,&amp;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if(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&lt; 1500)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hra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* 10/100;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da=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* 90/100;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else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hra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= 500;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 da=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* 98/100;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gs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hra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+ da;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(“Gross Salary =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Rs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 %f”,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gs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}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2286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Find out the define-use-kill patterns for all the variables in the program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74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229600" cy="59574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9792399"/>
              </p:ext>
            </p:extLst>
          </p:nvPr>
        </p:nvGraphicFramePr>
        <p:xfrm>
          <a:off x="1143000" y="1981200"/>
          <a:ext cx="7391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022600"/>
                <a:gridCol w="246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Pattern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Line Number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Explanation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~d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Normal case.</a:t>
                      </a:r>
                      <a:r>
                        <a:rPr lang="en-IN" sz="2000" baseline="0" dirty="0" smtClean="0"/>
                        <a:t> Allowed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du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Normal case.</a:t>
                      </a:r>
                      <a:r>
                        <a:rPr lang="en-IN" sz="2000" baseline="0" smtClean="0"/>
                        <a:t> Allowed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uu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4-6,6-7,7-12,12-14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Normal case.</a:t>
                      </a:r>
                      <a:r>
                        <a:rPr lang="en-IN" sz="2000" baseline="0" smtClean="0"/>
                        <a:t> Allowed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uk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14-16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/>
                        <a:t>Normal case.</a:t>
                      </a:r>
                      <a:r>
                        <a:rPr lang="en-IN" sz="2000" baseline="0" smtClean="0"/>
                        <a:t> Allowed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K~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Normal case.</a:t>
                      </a:r>
                      <a:r>
                        <a:rPr lang="en-IN" sz="2000" baseline="0" dirty="0" smtClean="0"/>
                        <a:t> Allowed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4832866"/>
            <a:ext cx="386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Define-use-kill patterns for variable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bs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7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7848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5410200"/>
            <a:ext cx="384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Define-use-kill patterns for variable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gs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Solution                  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69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30067942"/>
              </p:ext>
            </p:extLst>
          </p:nvPr>
        </p:nvGraphicFramePr>
        <p:xfrm>
          <a:off x="1295400" y="1905000"/>
          <a:ext cx="7391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022600"/>
                <a:gridCol w="246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Pattern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Line Number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Explanation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~d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Normal case.</a:t>
                      </a:r>
                      <a:r>
                        <a:rPr lang="en-IN" sz="2000" baseline="0" dirty="0" smtClean="0">
                          <a:latin typeface="Arial" pitchFamily="34" charset="0"/>
                          <a:cs typeface="Arial" pitchFamily="34" charset="0"/>
                        </a:rPr>
                        <a:t> Allowed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du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>
                          <a:latin typeface="Arial" pitchFamily="34" charset="0"/>
                          <a:cs typeface="Arial" pitchFamily="34" charset="0"/>
                        </a:rPr>
                        <a:t>Normal case.</a:t>
                      </a:r>
                      <a:r>
                        <a:rPr lang="en-IN" sz="2000" baseline="0" smtClean="0">
                          <a:latin typeface="Arial" pitchFamily="34" charset="0"/>
                          <a:cs typeface="Arial" pitchFamily="34" charset="0"/>
                        </a:rPr>
                        <a:t> Allowed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latin typeface="Arial" pitchFamily="34" charset="0"/>
                          <a:cs typeface="Arial" pitchFamily="34" charset="0"/>
                        </a:rPr>
                        <a:t>uk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14-16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>
                          <a:latin typeface="Arial" pitchFamily="34" charset="0"/>
                          <a:cs typeface="Arial" pitchFamily="34" charset="0"/>
                        </a:rPr>
                        <a:t>Normal case.</a:t>
                      </a:r>
                      <a:r>
                        <a:rPr lang="en-IN" sz="2000" baseline="0" smtClean="0">
                          <a:latin typeface="Arial" pitchFamily="34" charset="0"/>
                          <a:cs typeface="Arial" pitchFamily="34" charset="0"/>
                        </a:rPr>
                        <a:t> Allowed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K~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Normal case.</a:t>
                      </a:r>
                      <a:r>
                        <a:rPr lang="en-IN" sz="2000" baseline="0" dirty="0" smtClean="0">
                          <a:latin typeface="Arial" pitchFamily="34" charset="0"/>
                          <a:cs typeface="Arial" pitchFamily="34" charset="0"/>
                        </a:rPr>
                        <a:t> Allowed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0800" y="5257800"/>
            <a:ext cx="387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Define-use-kill patterns for variable </a:t>
            </a:r>
            <a:r>
              <a:rPr lang="en-IN" dirty="0" smtClean="0">
                <a:solidFill>
                  <a:srgbClr val="FF0000"/>
                </a:solidFill>
              </a:rPr>
              <a:t>‘da’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19200" y="2286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 smtClean="0"/>
              <a:t>Solution                  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031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600200"/>
            <a:ext cx="753946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2737" y="5943600"/>
            <a:ext cx="7891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From the above static data flow testing, only one bug is found, </a:t>
            </a:r>
            <a:r>
              <a:rPr lang="en-IN" dirty="0" err="1" smtClean="0">
                <a:solidFill>
                  <a:srgbClr val="FF0000"/>
                </a:solidFill>
              </a:rPr>
              <a:t>i.e</a:t>
            </a:r>
            <a:r>
              <a:rPr lang="en-IN" dirty="0" smtClean="0">
                <a:solidFill>
                  <a:srgbClr val="FF0000"/>
                </a:solidFill>
              </a:rPr>
              <a:t> in variable  HRA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of double definition.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3982" y="4831139"/>
            <a:ext cx="396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Define-use-kill patterns for variable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hra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2737" y="274638"/>
            <a:ext cx="7680951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Solution                    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208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the basic concepts of data flow testing.</a:t>
            </a:r>
          </a:p>
          <a:p>
            <a:r>
              <a:rPr lang="en-US" dirty="0" smtClean="0"/>
              <a:t>Explained DU Chain.</a:t>
            </a:r>
          </a:p>
          <a:p>
            <a:r>
              <a:rPr lang="en-US" dirty="0" smtClean="0"/>
              <a:t>Presented the different states </a:t>
            </a:r>
            <a:r>
              <a:rPr lang="en-US" dirty="0" smtClean="0"/>
              <a:t>of a </a:t>
            </a:r>
            <a:r>
              <a:rPr lang="en-US" dirty="0" smtClean="0"/>
              <a:t>data object.</a:t>
            </a:r>
          </a:p>
          <a:p>
            <a:r>
              <a:rPr lang="en-US" dirty="0" smtClean="0"/>
              <a:t>Explained the different </a:t>
            </a:r>
            <a:r>
              <a:rPr lang="en-IN" dirty="0" smtClean="0"/>
              <a:t>data-flow anomalies.</a:t>
            </a:r>
          </a:p>
          <a:p>
            <a:r>
              <a:rPr lang="en-US" dirty="0" smtClean="0"/>
              <a:t>Explained static data flow testing with an example.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760" y="279401"/>
            <a:ext cx="7863840" cy="861775"/>
          </a:xfrm>
          <a:prstGeom prst="rect">
            <a:avLst/>
          </a:prstGeom>
        </p:spPr>
        <p:txBody>
          <a:bodyPr vert="horz" wrap="square" lIns="15119" tIns="39308" rIns="15119" bIns="39308" numCol="1" anchor="ctr" anchorCtr="0" compatLnSpc="1">
            <a:prstTxWarp prst="textNoShape">
              <a:avLst/>
            </a:prstTxWarp>
            <a:noAutofit/>
          </a:bodyPr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r>
              <a:rPr lang="en-US" altLang="en-US" sz="4800" dirty="0"/>
              <a:t>References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397000"/>
            <a:ext cx="7848600" cy="3488946"/>
          </a:xfrm>
          <a:prstGeom prst="rect">
            <a:avLst/>
          </a:prstGeom>
        </p:spPr>
        <p:txBody>
          <a:bodyPr wrap="square" lIns="102404" tIns="51202" rIns="102404" bIns="51202">
            <a:spAutoFit/>
          </a:bodyPr>
          <a:lstStyle/>
          <a:p>
            <a:pPr marL="384015" indent="-384015" algn="just">
              <a:buFont typeface="+mj-lt"/>
              <a:buAutoNum type="arabicPeriod"/>
            </a:pPr>
            <a:r>
              <a:rPr lang="en-GB" altLang="en-US" sz="2800" dirty="0" err="1" smtClean="0">
                <a:latin typeface="+mn-lt"/>
              </a:rPr>
              <a:t>Rajib</a:t>
            </a:r>
            <a:r>
              <a:rPr lang="en-GB" altLang="en-US" sz="2800" dirty="0" smtClean="0">
                <a:latin typeface="+mn-lt"/>
              </a:rPr>
              <a:t> Mall, Fundamentals of Software Engineering, (Chapter – 10), Fifth Edition, PHI Learning Pvt. Ltd., 2018.</a:t>
            </a:r>
          </a:p>
          <a:p>
            <a:pPr marL="384015" indent="-384015" algn="just">
              <a:buFont typeface="+mj-lt"/>
              <a:buAutoNum type="arabicPeriod"/>
            </a:pPr>
            <a:r>
              <a:rPr lang="en-GB" altLang="en-US" sz="2800" dirty="0" err="1" smtClean="0">
                <a:latin typeface="+mn-lt"/>
              </a:rPr>
              <a:t>Naresh</a:t>
            </a:r>
            <a:r>
              <a:rPr lang="en-GB" altLang="en-US" sz="2800" dirty="0" smtClean="0">
                <a:latin typeface="+mn-lt"/>
              </a:rPr>
              <a:t> </a:t>
            </a:r>
            <a:r>
              <a:rPr lang="en-GB" altLang="en-US" sz="2800" dirty="0" err="1" smtClean="0">
                <a:latin typeface="+mn-lt"/>
              </a:rPr>
              <a:t>Chauhan</a:t>
            </a:r>
            <a:r>
              <a:rPr lang="en-GB" altLang="en-US" sz="2800" dirty="0" smtClean="0">
                <a:latin typeface="+mn-lt"/>
              </a:rPr>
              <a:t>, Software Testing: Principles and Practices, (Chapter – </a:t>
            </a:r>
            <a:r>
              <a:rPr lang="en-GB" altLang="en-US" sz="2800" dirty="0" smtClean="0">
                <a:latin typeface="+mn-lt"/>
              </a:rPr>
              <a:t>5), </a:t>
            </a:r>
            <a:r>
              <a:rPr lang="en-GB" altLang="en-US" sz="2800" dirty="0" smtClean="0">
                <a:latin typeface="+mn-lt"/>
              </a:rPr>
              <a:t>Second Edition, Oxford University Press,  2016.</a:t>
            </a:r>
          </a:p>
          <a:p>
            <a:pPr marL="384015" indent="-384015" algn="just">
              <a:buFont typeface="+mj-lt"/>
              <a:buAutoNum type="arabicPeriod"/>
            </a:pPr>
            <a:endParaRPr lang="en-GB" altLang="en-US" sz="2800" dirty="0" smtClean="0">
              <a:latin typeface="+mn-lt"/>
            </a:endParaRPr>
          </a:p>
          <a:p>
            <a:pPr algn="just"/>
            <a:endParaRPr lang="en-GB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6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="" xmlns:p14="http://schemas.microsoft.com/office/powerpoint/2010/main" val="11658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98080" cy="4800600"/>
          </a:xfrm>
        </p:spPr>
        <p:txBody>
          <a:bodyPr/>
          <a:lstStyle/>
          <a:p>
            <a:pPr algn="just"/>
            <a:r>
              <a:rPr lang="en-IN" dirty="0" smtClean="0"/>
              <a:t>It identifies </a:t>
            </a:r>
            <a:r>
              <a:rPr lang="en-IN" dirty="0" smtClean="0"/>
              <a:t>the potential </a:t>
            </a:r>
            <a:r>
              <a:rPr lang="en-IN" dirty="0" smtClean="0"/>
              <a:t>bugs </a:t>
            </a:r>
            <a:endParaRPr lang="en-IN" dirty="0" smtClean="0"/>
          </a:p>
          <a:p>
            <a:pPr lvl="1" algn="just"/>
            <a:r>
              <a:rPr lang="en-IN" dirty="0" smtClean="0"/>
              <a:t>by </a:t>
            </a:r>
            <a:r>
              <a:rPr lang="en-IN" dirty="0" smtClean="0"/>
              <a:t>examining the patterns in which that piece of data is used.</a:t>
            </a:r>
          </a:p>
          <a:p>
            <a:pPr algn="just"/>
            <a:endParaRPr lang="en-IN" dirty="0" smtClean="0"/>
          </a:p>
          <a:p>
            <a:pPr marL="457200" indent="-457200" algn="just"/>
            <a:r>
              <a:rPr lang="en-IN" dirty="0" smtClean="0"/>
              <a:t>Example: If an out-of-scope data is being used in a computation, then it is a bug. There may be several patterns like this which indicate data anomalies. 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1143000"/>
          </a:xfrm>
        </p:spPr>
        <p:txBody>
          <a:bodyPr/>
          <a:lstStyle/>
          <a:p>
            <a:r>
              <a:rPr lang="en-IN" dirty="0" smtClean="0"/>
              <a:t>Introduction         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64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167057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To examine the patterns, the control </a:t>
            </a:r>
            <a:r>
              <a:rPr lang="en-IN" sz="2400" dirty="0" smtClean="0"/>
              <a:t>flow </a:t>
            </a:r>
            <a:r>
              <a:rPr lang="en-IN" sz="2400" dirty="0"/>
              <a:t>graph of a program is used. </a:t>
            </a: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This test </a:t>
            </a:r>
            <a:r>
              <a:rPr lang="en-IN" sz="2400" dirty="0"/>
              <a:t>strategy selects the paths in the module’s control </a:t>
            </a:r>
            <a:r>
              <a:rPr lang="en-IN" sz="2400" dirty="0" smtClean="0"/>
              <a:t>flow </a:t>
            </a:r>
            <a:r>
              <a:rPr lang="en-IN" sz="2400" dirty="0"/>
              <a:t>such that </a:t>
            </a:r>
            <a:r>
              <a:rPr lang="en-IN" sz="2400" dirty="0" smtClean="0"/>
              <a:t>various sequences </a:t>
            </a:r>
            <a:r>
              <a:rPr lang="en-IN" sz="2400" dirty="0"/>
              <a:t>of data objects can be chosen. </a:t>
            </a: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major focus is on the points </a:t>
            </a:r>
            <a:r>
              <a:rPr lang="en-IN" sz="2400" dirty="0" smtClean="0"/>
              <a:t>at which </a:t>
            </a:r>
            <a:r>
              <a:rPr lang="en-IN" sz="2400" dirty="0"/>
              <a:t>the data receives values and the places at which the data initialized </a:t>
            </a:r>
            <a:r>
              <a:rPr lang="en-IN" sz="2400" dirty="0" smtClean="0"/>
              <a:t>has been </a:t>
            </a:r>
            <a:r>
              <a:rPr lang="en-IN" sz="2400" dirty="0"/>
              <a:t>referenced. </a:t>
            </a: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/>
              <a:t>Thus</a:t>
            </a:r>
            <a:r>
              <a:rPr lang="en-IN" sz="2400" dirty="0"/>
              <a:t>, we have to choose enough paths in the control </a:t>
            </a:r>
            <a:r>
              <a:rPr lang="en-IN" sz="2400" dirty="0" smtClean="0"/>
              <a:t>flow to ensure </a:t>
            </a:r>
            <a:r>
              <a:rPr lang="en-IN" sz="2400" dirty="0"/>
              <a:t>that every data is initialized before use and all the </a:t>
            </a:r>
            <a:r>
              <a:rPr lang="en-IN" sz="2400" dirty="0" smtClean="0"/>
              <a:t>defined </a:t>
            </a:r>
            <a:r>
              <a:rPr lang="en-IN" sz="2400" dirty="0"/>
              <a:t>data </a:t>
            </a:r>
            <a:r>
              <a:rPr lang="en-IN" sz="2400" dirty="0" smtClean="0"/>
              <a:t>have been </a:t>
            </a:r>
            <a:r>
              <a:rPr lang="en-IN" sz="2400" dirty="0"/>
              <a:t>used somewhere.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4288"/>
            <a:ext cx="7497763" cy="1143000"/>
          </a:xfrm>
        </p:spPr>
        <p:txBody>
          <a:bodyPr/>
          <a:lstStyle/>
          <a:p>
            <a:r>
              <a:rPr lang="en-IN" dirty="0" smtClean="0"/>
              <a:t>Introduction         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82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54010"/>
          </a:xfrm>
        </p:spPr>
        <p:txBody>
          <a:bodyPr lIns="13500" tIns="35100" rIns="13500" bIns="35100">
            <a:normAutofit/>
          </a:bodyPr>
          <a:lstStyle/>
          <a:p>
            <a:pPr defTabSz="622089">
              <a:spcBef>
                <a:spcPts val="363"/>
              </a:spcBef>
            </a:pPr>
            <a:r>
              <a:rPr lang="en-GB" altLang="en-US" sz="3600"/>
              <a:t>Data Flow-Based Testing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8261280" cy="4546557"/>
          </a:xfrm>
        </p:spPr>
        <p:txBody>
          <a:bodyPr lIns="13500" tIns="35100" rIns="13500" bIns="35100" rtlCol="0">
            <a:normAutofit/>
          </a:bodyPr>
          <a:lstStyle/>
          <a:p>
            <a:pPr marL="233306" indent="-233306" defTabSz="622150">
              <a:lnSpc>
                <a:spcPct val="130000"/>
              </a:lnSpc>
              <a:spcBef>
                <a:spcPts val="816"/>
              </a:spcBef>
              <a:spcAft>
                <a:spcPts val="1225"/>
              </a:spcAft>
              <a:defRPr/>
            </a:pPr>
            <a:r>
              <a:rPr lang="en-GB" altLang="en-US" sz="3700" dirty="0" smtClean="0"/>
              <a:t>Selects </a:t>
            </a:r>
            <a:r>
              <a:rPr lang="en-GB" altLang="en-US" sz="3700" dirty="0"/>
              <a:t>test paths of a program: </a:t>
            </a:r>
          </a:p>
          <a:p>
            <a:pPr marL="505497" lvl="1" indent="-194421" defTabSz="622150">
              <a:lnSpc>
                <a:spcPct val="130000"/>
              </a:lnSpc>
              <a:spcBef>
                <a:spcPts val="816"/>
              </a:spcBef>
              <a:spcAft>
                <a:spcPts val="1225"/>
              </a:spcAft>
              <a:defRPr/>
            </a:pPr>
            <a:r>
              <a:rPr lang="en-GB" altLang="en-US" sz="3300" dirty="0"/>
              <a:t>According to the locations of</a:t>
            </a:r>
          </a:p>
          <a:p>
            <a:pPr marL="777687" lvl="2" indent="-155537" defTabSz="622150">
              <a:lnSpc>
                <a:spcPct val="130000"/>
              </a:lnSpc>
              <a:spcBef>
                <a:spcPts val="816"/>
              </a:spcBef>
              <a:spcAft>
                <a:spcPts val="1225"/>
              </a:spcAft>
              <a:defRPr/>
            </a:pPr>
            <a:r>
              <a:rPr lang="en-GB" altLang="en-US" sz="2900" dirty="0">
                <a:solidFill>
                  <a:srgbClr val="FF0000"/>
                </a:solidFill>
              </a:rPr>
              <a:t>Definitions </a:t>
            </a:r>
            <a:r>
              <a:rPr lang="en-GB" altLang="en-US" sz="2900" dirty="0">
                <a:solidFill>
                  <a:srgbClr val="0000CC"/>
                </a:solidFill>
              </a:rPr>
              <a:t>and</a:t>
            </a:r>
            <a:r>
              <a:rPr lang="en-GB" altLang="en-US" sz="2900" dirty="0">
                <a:solidFill>
                  <a:srgbClr val="FF0000"/>
                </a:solidFill>
              </a:rPr>
              <a:t> </a:t>
            </a:r>
            <a:r>
              <a:rPr lang="en-GB" altLang="en-US" sz="2900" dirty="0" smtClean="0">
                <a:solidFill>
                  <a:srgbClr val="FF0000"/>
                </a:solidFill>
              </a:rPr>
              <a:t>Uses </a:t>
            </a:r>
            <a:r>
              <a:rPr lang="en-GB" altLang="en-US" sz="2900" dirty="0">
                <a:solidFill>
                  <a:srgbClr val="0000CC"/>
                </a:solidFill>
              </a:rPr>
              <a:t>of different variables in a program.</a:t>
            </a:r>
          </a:p>
        </p:txBody>
      </p:sp>
    </p:spTree>
    <p:extLst>
      <p:ext uri="{BB962C8B-B14F-4D97-AF65-F5344CB8AC3E}">
        <p14:creationId xmlns="" xmlns:p14="http://schemas.microsoft.com/office/powerpoint/2010/main" val="38615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1447800" y="1295400"/>
            <a:ext cx="7498080" cy="4800600"/>
          </a:xfrm>
          <a:ln>
            <a:miter lim="800000"/>
          </a:ln>
        </p:spPr>
        <p:txBody>
          <a:bodyPr lIns="13500" tIns="35100" rIns="13500" bIns="35100" rtlCol="0">
            <a:noAutofit/>
          </a:bodyPr>
          <a:lstStyle/>
          <a:p>
            <a:pPr defTabSz="685877">
              <a:lnSpc>
                <a:spcPct val="120000"/>
              </a:lnSpc>
              <a:spcBef>
                <a:spcPts val="459"/>
              </a:spcBef>
              <a:buSzPct val="100000"/>
              <a:buNone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   X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(){</a:t>
            </a:r>
          </a:p>
          <a:p>
            <a:pPr marL="505497" indent="-505497" defTabSz="685877">
              <a:lnSpc>
                <a:spcPct val="120000"/>
              </a:lnSpc>
              <a:spcBef>
                <a:spcPts val="459"/>
              </a:spcBef>
              <a:buSzPct val="100000"/>
              <a:buFontTx/>
              <a:buAutoNum type="arabicPlain" startAt="2"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a=5; </a:t>
            </a:r>
            <a:r>
              <a:rPr lang="en-GB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/* Defines variable a */</a:t>
            </a:r>
          </a:p>
          <a:p>
            <a:pPr marL="0" indent="-505497" defTabSz="685877">
              <a:lnSpc>
                <a:spcPct val="110000"/>
              </a:lnSpc>
              <a:spcBef>
                <a:spcPts val="0"/>
              </a:spcBef>
              <a:buSzPct val="100000"/>
              <a:buNone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GB" sz="2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….</a:t>
            </a:r>
          </a:p>
          <a:p>
            <a:pPr defTabSz="685877">
              <a:lnSpc>
                <a:spcPct val="120000"/>
              </a:lnSpc>
              <a:spcBef>
                <a:spcPts val="459"/>
              </a:spcBef>
              <a:buSzPct val="100000"/>
              <a:buNone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    While(c&gt;5) {                   		</a:t>
            </a:r>
          </a:p>
          <a:p>
            <a:pPr defTabSz="685877">
              <a:lnSpc>
                <a:spcPct val="120000"/>
              </a:lnSpc>
              <a:spcBef>
                <a:spcPts val="459"/>
              </a:spcBef>
              <a:buSzPct val="100000"/>
              <a:buNone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     if (d&lt;50)                        </a:t>
            </a:r>
          </a:p>
          <a:p>
            <a:pPr marL="505497" indent="-505497" defTabSz="685877">
              <a:lnSpc>
                <a:spcPct val="120000"/>
              </a:lnSpc>
              <a:spcBef>
                <a:spcPts val="459"/>
              </a:spcBef>
              <a:buSzPct val="100000"/>
              <a:buFontTx/>
              <a:buAutoNum type="arabicPlain" startAt="5"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b=a*a;   </a:t>
            </a:r>
            <a:r>
              <a:rPr lang="en-GB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/*Uses variable a */</a:t>
            </a:r>
          </a:p>
          <a:p>
            <a:pPr marL="505497" indent="-505497" defTabSz="685877">
              <a:lnSpc>
                <a:spcPct val="120000"/>
              </a:lnSpc>
              <a:spcBef>
                <a:spcPts val="459"/>
              </a:spcBef>
              <a:buSzPct val="100000"/>
              <a:buFontTx/>
              <a:buAutoNum type="arabicPlain" startAt="5"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>
                <a:latin typeface="Arial" pitchFamily="34" charset="0"/>
                <a:cs typeface="Arial" pitchFamily="34" charset="0"/>
              </a:rPr>
              <a:t>          a=a-1; </a:t>
            </a:r>
            <a:r>
              <a:rPr lang="en-GB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/* Defines variable a */</a:t>
            </a:r>
          </a:p>
          <a:p>
            <a:pPr marL="505497" indent="-505497" defTabSz="685877">
              <a:lnSpc>
                <a:spcPct val="120000"/>
              </a:lnSpc>
              <a:spcBef>
                <a:spcPts val="459"/>
              </a:spcBef>
              <a:buSzPct val="100000"/>
              <a:buNone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pPr defTabSz="685877">
              <a:lnSpc>
                <a:spcPct val="120000"/>
              </a:lnSpc>
              <a:spcBef>
                <a:spcPts val="459"/>
              </a:spcBef>
              <a:buSzPct val="100000"/>
              <a:buNone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 }</a:t>
            </a:r>
            <a:endParaRPr lang="en-GB" sz="2200" b="1" dirty="0">
              <a:latin typeface="Arial" pitchFamily="34" charset="0"/>
              <a:cs typeface="Arial" pitchFamily="34" charset="0"/>
            </a:endParaRPr>
          </a:p>
          <a:p>
            <a:pPr defTabSz="685877">
              <a:lnSpc>
                <a:spcPct val="120000"/>
              </a:lnSpc>
              <a:spcBef>
                <a:spcPts val="459"/>
              </a:spcBef>
              <a:buSzPct val="100000"/>
              <a:buNone/>
              <a:tabLst>
                <a:tab pos="387764" algn="l"/>
                <a:tab pos="1000192" algn="l"/>
                <a:tab pos="1613701" algn="l"/>
                <a:tab pos="2225049" algn="l"/>
                <a:tab pos="2837479" algn="l"/>
                <a:tab pos="3448826" algn="l"/>
                <a:tab pos="4062336" algn="l"/>
                <a:tab pos="4674763" algn="l"/>
                <a:tab pos="5130575" algn="l"/>
                <a:tab pos="5183500" algn="l"/>
                <a:tab pos="5428689" algn="l"/>
              </a:tabLst>
              <a:defRPr/>
            </a:pPr>
            <a:r>
              <a:rPr lang="en-GB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  print(a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); } </a:t>
            </a:r>
            <a:r>
              <a:rPr lang="en-GB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/*Uses variable a */</a:t>
            </a:r>
          </a:p>
        </p:txBody>
      </p:sp>
    </p:spTree>
    <p:extLst>
      <p:ext uri="{BB962C8B-B14F-4D97-AF65-F5344CB8AC3E}">
        <p14:creationId xmlns="" xmlns:p14="http://schemas.microsoft.com/office/powerpoint/2010/main" val="6336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584960" cy="567420"/>
          </a:xfrm>
        </p:spPr>
        <p:txBody>
          <a:bodyPr lIns="13500" tIns="35100" rIns="13500" bIns="35100">
            <a:normAutofit fontScale="90000"/>
          </a:bodyPr>
          <a:lstStyle/>
          <a:p>
            <a:pPr defTabSz="622089">
              <a:spcBef>
                <a:spcPts val="363"/>
              </a:spcBef>
            </a:pPr>
            <a:r>
              <a:rPr lang="en-GB" altLang="en-US" sz="3300" dirty="0"/>
              <a:t>Data Flow-Based </a:t>
            </a:r>
            <a:r>
              <a:rPr lang="en-GB" altLang="en-US" sz="3300" dirty="0" smtClean="0"/>
              <a:t>Testing   </a:t>
            </a:r>
            <a:r>
              <a:rPr lang="en-GB" altLang="en-US" sz="3300" dirty="0" err="1" smtClean="0"/>
              <a:t>cont</a:t>
            </a:r>
            <a:r>
              <a:rPr lang="en-GB" altLang="en-US" sz="3300" dirty="0" smtClean="0"/>
              <a:t> …</a:t>
            </a:r>
            <a:endParaRPr lang="en-GB" altLang="en-US" sz="33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8229600" cy="5599308"/>
          </a:xfrm>
        </p:spPr>
        <p:txBody>
          <a:bodyPr lIns="13500" tIns="35100" rIns="13500" bIns="35100">
            <a:normAutofit/>
          </a:bodyPr>
          <a:lstStyle/>
          <a:p>
            <a:pPr marL="233283" indent="-233283" defTabSz="622089">
              <a:lnSpc>
                <a:spcPct val="120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n-GB" altLang="en-US" sz="2800" dirty="0">
                <a:latin typeface="Arial" pitchFamily="34" charset="0"/>
                <a:cs typeface="Arial" pitchFamily="34" charset="0"/>
              </a:rPr>
              <a:t>For a statement numbered S, </a:t>
            </a:r>
          </a:p>
          <a:p>
            <a:pPr marL="505448" lvl="1" indent="-194403" defTabSz="622089">
              <a:lnSpc>
                <a:spcPct val="120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n-GB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DEF(S) = {</a:t>
            </a:r>
            <a:r>
              <a:rPr lang="en-GB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 / statement </a:t>
            </a:r>
            <a:r>
              <a:rPr lang="en-GB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 contains a definition of X} </a:t>
            </a:r>
          </a:p>
          <a:p>
            <a:pPr marL="505448" lvl="1" indent="-194403" defTabSz="622089">
              <a:lnSpc>
                <a:spcPct val="120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n-GB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USES(S)= {</a:t>
            </a:r>
            <a:r>
              <a:rPr lang="en-GB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 / statement </a:t>
            </a:r>
            <a:r>
              <a:rPr lang="en-GB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 contains a use of X}</a:t>
            </a:r>
          </a:p>
          <a:p>
            <a:pPr marL="505448" lvl="1" indent="-194403" defTabSz="622089">
              <a:lnSpc>
                <a:spcPct val="120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n-GB" altLang="en-US" sz="2400" dirty="0">
                <a:latin typeface="Arial" pitchFamily="34" charset="0"/>
                <a:cs typeface="Arial" pitchFamily="34" charset="0"/>
              </a:rPr>
              <a:t>Example: </a:t>
            </a:r>
            <a:r>
              <a:rPr lang="en-GB" altLang="en-US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1: a=b;</a:t>
            </a:r>
            <a:r>
              <a:rPr lang="en-GB" alt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altLang="en-US" sz="2400" dirty="0">
                <a:latin typeface="Arial" pitchFamily="34" charset="0"/>
                <a:cs typeface="Arial" pitchFamily="34" charset="0"/>
              </a:rPr>
              <a:t>DEF(1)={a}, USES(1)={b}.</a:t>
            </a:r>
          </a:p>
          <a:p>
            <a:pPr marL="505448" lvl="1" indent="-194403" defTabSz="622089">
              <a:lnSpc>
                <a:spcPct val="120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n-GB" altLang="en-US" sz="2400" dirty="0">
                <a:latin typeface="Arial" pitchFamily="34" charset="0"/>
                <a:cs typeface="Arial" pitchFamily="34" charset="0"/>
              </a:rPr>
              <a:t>Example</a:t>
            </a:r>
            <a:r>
              <a:rPr lang="en-GB" alt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 2: </a:t>
            </a:r>
            <a:r>
              <a:rPr lang="en-GB" altLang="en-US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a=</a:t>
            </a:r>
            <a:r>
              <a:rPr lang="en-GB" altLang="en-US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a+b</a:t>
            </a:r>
            <a:r>
              <a:rPr lang="en-GB" altLang="en-US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GB" altLang="en-US" sz="2400" dirty="0">
                <a:latin typeface="Arial" pitchFamily="34" charset="0"/>
                <a:cs typeface="Arial" pitchFamily="34" charset="0"/>
              </a:rPr>
              <a:t> DEF(1)={a}, USES(1)={</a:t>
            </a:r>
            <a:r>
              <a:rPr lang="en-GB" altLang="en-US" sz="24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GB" altLang="en-US" sz="2400" dirty="0">
                <a:latin typeface="Arial" pitchFamily="34" charset="0"/>
                <a:cs typeface="Arial" pitchFamily="34" charset="0"/>
              </a:rPr>
              <a:t>}.</a:t>
            </a:r>
          </a:p>
        </p:txBody>
      </p:sp>
    </p:spTree>
    <p:extLst>
      <p:ext uri="{BB962C8B-B14F-4D97-AF65-F5344CB8AC3E}">
        <p14:creationId xmlns="" xmlns:p14="http://schemas.microsoft.com/office/powerpoint/2010/main" val="18869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080" y="180019"/>
            <a:ext cx="7456920" cy="517014"/>
          </a:xfrm>
        </p:spPr>
        <p:txBody>
          <a:bodyPr lIns="13500" tIns="35100" rIns="13500" bIns="35100" rtlCol="0">
            <a:noAutofit/>
          </a:bodyPr>
          <a:lstStyle/>
          <a:p>
            <a:pPr defTabSz="622150">
              <a:spcBef>
                <a:spcPts val="357"/>
              </a:spcBef>
              <a:defRPr/>
            </a:pPr>
            <a:r>
              <a:rPr lang="en-GB" altLang="en-US" sz="3600" dirty="0"/>
              <a:t>Data Flow-Based </a:t>
            </a:r>
            <a:r>
              <a:rPr lang="en-GB" altLang="en-US" sz="3600" dirty="0" smtClean="0"/>
              <a:t>Testing     </a:t>
            </a:r>
            <a:r>
              <a:rPr lang="en-GB" altLang="en-US" sz="3600" dirty="0" err="1" smtClean="0"/>
              <a:t>cont</a:t>
            </a:r>
            <a:r>
              <a:rPr lang="en-GB" altLang="en-US" sz="3600" dirty="0" smtClean="0"/>
              <a:t> </a:t>
            </a:r>
            <a:r>
              <a:rPr lang="en-GB" altLang="en-US" sz="3600" dirty="0"/>
              <a:t>…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570880" cy="5115417"/>
          </a:xfrm>
        </p:spPr>
        <p:txBody>
          <a:bodyPr lIns="13500" tIns="35100" rIns="13500" bIns="35100" rtlCol="0">
            <a:normAutofit/>
          </a:bodyPr>
          <a:lstStyle/>
          <a:p>
            <a:pPr marL="233306" indent="-233306" defTabSz="622150">
              <a:lnSpc>
                <a:spcPct val="125000"/>
              </a:lnSpc>
              <a:spcBef>
                <a:spcPts val="1225"/>
              </a:spcBef>
              <a:spcAft>
                <a:spcPct val="20000"/>
              </a:spcAft>
              <a:defRPr/>
            </a:pPr>
            <a:r>
              <a:rPr lang="en-GB" altLang="en-US" sz="3300" dirty="0">
                <a:latin typeface="Arial" pitchFamily="34" charset="0"/>
                <a:cs typeface="Arial" pitchFamily="34" charset="0"/>
              </a:rPr>
              <a:t>A variable X is said to be </a:t>
            </a:r>
            <a:r>
              <a:rPr lang="en-GB" altLang="en-US" sz="33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live</a:t>
            </a:r>
            <a:r>
              <a:rPr lang="en-GB" altLang="en-US" sz="3300" dirty="0">
                <a:latin typeface="Arial" pitchFamily="34" charset="0"/>
                <a:cs typeface="Arial" pitchFamily="34" charset="0"/>
              </a:rPr>
              <a:t> at statement S1, if</a:t>
            </a:r>
          </a:p>
          <a:p>
            <a:pPr marL="505497" lvl="1" indent="-194421" defTabSz="622150">
              <a:lnSpc>
                <a:spcPct val="125000"/>
              </a:lnSpc>
              <a:spcBef>
                <a:spcPts val="1225"/>
              </a:spcBef>
              <a:spcAft>
                <a:spcPct val="20000"/>
              </a:spcAft>
              <a:defRPr/>
            </a:pPr>
            <a:r>
              <a:rPr lang="en-GB" altLang="en-US" sz="3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X is defined at a statement </a:t>
            </a:r>
            <a:r>
              <a:rPr lang="en-GB" altLang="en-US" sz="3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S, and</a:t>
            </a:r>
            <a:endParaRPr lang="en-GB" altLang="en-US" sz="3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505497" lvl="1" indent="-194421" defTabSz="622150">
              <a:lnSpc>
                <a:spcPct val="125000"/>
              </a:lnSpc>
              <a:spcBef>
                <a:spcPts val="1225"/>
              </a:spcBef>
              <a:spcAft>
                <a:spcPct val="20000"/>
              </a:spcAft>
              <a:defRPr/>
            </a:pPr>
            <a:r>
              <a:rPr lang="en-GB" altLang="en-US" sz="3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altLang="en-US" sz="3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here </a:t>
            </a:r>
            <a:r>
              <a:rPr lang="en-GB" altLang="en-US" sz="3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exists a path from S to S1 not containing any definition of X.</a:t>
            </a:r>
          </a:p>
        </p:txBody>
      </p:sp>
    </p:spTree>
    <p:extLst>
      <p:ext uri="{BB962C8B-B14F-4D97-AF65-F5344CB8AC3E}">
        <p14:creationId xmlns="" xmlns:p14="http://schemas.microsoft.com/office/powerpoint/2010/main" val="40433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D82279-79F6-4635-86E7-994C9EFA2E57}"/>
</file>

<file path=customXml/itemProps2.xml><?xml version="1.0" encoding="utf-8"?>
<ds:datastoreItem xmlns:ds="http://schemas.openxmlformats.org/officeDocument/2006/customXml" ds:itemID="{69D788F4-EBB8-4849-BC23-E4D8F27128B5}"/>
</file>

<file path=customXml/itemProps3.xml><?xml version="1.0" encoding="utf-8"?>
<ds:datastoreItem xmlns:ds="http://schemas.openxmlformats.org/officeDocument/2006/customXml" ds:itemID="{EA655429-6A66-4027-B0FB-14CC7D0D97B9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</TotalTime>
  <Words>2015</Words>
  <Application>Microsoft Office PowerPoint</Application>
  <PresentationFormat>On-screen Show (4:3)</PresentationFormat>
  <Paragraphs>286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Solstice</vt:lpstr>
      <vt:lpstr>Data Flow Testing </vt:lpstr>
      <vt:lpstr>Introduction</vt:lpstr>
      <vt:lpstr>Introduction              cont…</vt:lpstr>
      <vt:lpstr>Introduction          cont…</vt:lpstr>
      <vt:lpstr>Introduction          cont…</vt:lpstr>
      <vt:lpstr>Data Flow-Based Testing</vt:lpstr>
      <vt:lpstr>Example</vt:lpstr>
      <vt:lpstr>Data Flow-Based Testing   cont …</vt:lpstr>
      <vt:lpstr>Data Flow-Based Testing     cont …</vt:lpstr>
      <vt:lpstr>DU Chain Example</vt:lpstr>
      <vt:lpstr>Definition-use chain (DU chain)</vt:lpstr>
      <vt:lpstr>Data Flow-Based Testing Strategy</vt:lpstr>
      <vt:lpstr>Slide 13</vt:lpstr>
      <vt:lpstr>Example       cont …</vt:lpstr>
      <vt:lpstr>Data Flow Testing         cont…</vt:lpstr>
      <vt:lpstr>States of a Data Object</vt:lpstr>
      <vt:lpstr>State of a Data Object   cont …</vt:lpstr>
      <vt:lpstr>State of a Data Object       cont…</vt:lpstr>
      <vt:lpstr>State of a Data Object       cont…</vt:lpstr>
      <vt:lpstr>Data-Flow Anomalies</vt:lpstr>
      <vt:lpstr>Data-Flow Anomalies          cont…</vt:lpstr>
      <vt:lpstr>Slide 22</vt:lpstr>
      <vt:lpstr>Slide 23</vt:lpstr>
      <vt:lpstr>Table 2: Single-character data-flow anomalies</vt:lpstr>
      <vt:lpstr>Some Terminologies</vt:lpstr>
      <vt:lpstr>Some Terminologies         contd…</vt:lpstr>
      <vt:lpstr>Some Terminologies         contd…</vt:lpstr>
      <vt:lpstr>Some Terminologies         contd…</vt:lpstr>
      <vt:lpstr>Some Terminologies         contd…</vt:lpstr>
      <vt:lpstr>Static Data Flow Testing</vt:lpstr>
      <vt:lpstr>Slide 31</vt:lpstr>
      <vt:lpstr>Solution</vt:lpstr>
      <vt:lpstr>Solution                   cont…</vt:lpstr>
      <vt:lpstr> </vt:lpstr>
      <vt:lpstr>Solution                     cont…</vt:lpstr>
      <vt:lpstr>Summary</vt:lpstr>
      <vt:lpstr>Slide 37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</dc:creator>
  <cp:lastModifiedBy>Dr. D.P. Mohapatra</cp:lastModifiedBy>
  <cp:revision>47</cp:revision>
  <dcterms:created xsi:type="dcterms:W3CDTF">2006-08-16T00:00:00Z</dcterms:created>
  <dcterms:modified xsi:type="dcterms:W3CDTF">2021-01-16T05:35:12Z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