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91" r:id="rId3"/>
    <p:sldId id="292" r:id="rId4"/>
    <p:sldId id="324" r:id="rId5"/>
    <p:sldId id="293" r:id="rId6"/>
    <p:sldId id="325" r:id="rId7"/>
    <p:sldId id="294" r:id="rId8"/>
    <p:sldId id="326" r:id="rId9"/>
    <p:sldId id="295" r:id="rId10"/>
    <p:sldId id="327" r:id="rId11"/>
    <p:sldId id="296" r:id="rId12"/>
    <p:sldId id="304" r:id="rId13"/>
    <p:sldId id="306" r:id="rId14"/>
    <p:sldId id="305" r:id="rId15"/>
    <p:sldId id="307" r:id="rId16"/>
    <p:sldId id="301" r:id="rId17"/>
    <p:sldId id="310" r:id="rId18"/>
    <p:sldId id="311" r:id="rId19"/>
    <p:sldId id="312" r:id="rId20"/>
    <p:sldId id="328" r:id="rId21"/>
    <p:sldId id="331" r:id="rId22"/>
    <p:sldId id="332" r:id="rId23"/>
    <p:sldId id="333" r:id="rId24"/>
    <p:sldId id="334" r:id="rId25"/>
    <p:sldId id="340" r:id="rId26"/>
    <p:sldId id="335" r:id="rId27"/>
    <p:sldId id="336" r:id="rId28"/>
    <p:sldId id="341" r:id="rId29"/>
    <p:sldId id="337" r:id="rId30"/>
    <p:sldId id="338" r:id="rId31"/>
    <p:sldId id="342" r:id="rId32"/>
    <p:sldId id="339" r:id="rId33"/>
    <p:sldId id="343" r:id="rId34"/>
    <p:sldId id="344" r:id="rId35"/>
    <p:sldId id="27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29F705-BBEF-4218-A97D-8E9E430B3D21}" type="datetimeFigureOut">
              <a:rPr lang="en-IN" smtClean="0"/>
              <a:pPr/>
              <a:t>19-01-2021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5645D-4B10-4BA7-A116-7804649A31F6}" type="slidenum">
              <a:rPr lang="en-IN" smtClean="0"/>
              <a:pPr/>
              <a:t>‹#›</a:t>
            </a:fld>
            <a:endParaRPr lang="en-IN"/>
          </a:p>
        </p:txBody>
      </p:sp>
    </p:spTree>
    <p:extLst>
      <p:ext uri="{BB962C8B-B14F-4D97-AF65-F5344CB8AC3E}">
        <p14:creationId xmlns="" xmlns:p14="http://schemas.microsoft.com/office/powerpoint/2010/main" val="406729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27387E-40AF-4356-966D-4651B6B20BDC}" type="slidenum">
              <a:rPr lang="en-IN" smtClean="0"/>
              <a:pPr/>
              <a:t>9</a:t>
            </a:fld>
            <a:endParaRPr lang="en-IN"/>
          </a:p>
        </p:txBody>
      </p:sp>
    </p:spTree>
    <p:extLst>
      <p:ext uri="{BB962C8B-B14F-4D97-AF65-F5344CB8AC3E}">
        <p14:creationId xmlns="" xmlns:p14="http://schemas.microsoft.com/office/powerpoint/2010/main" val="1325917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1/19/2021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1/19/2021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1/19/2021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1/19/2021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1/19/2021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76400"/>
            <a:ext cx="7406640" cy="1472184"/>
          </a:xfrm>
        </p:spPr>
        <p:txBody>
          <a:bodyPr>
            <a:normAutofit/>
          </a:bodyPr>
          <a:lstStyle/>
          <a:p>
            <a:pPr algn="ctr"/>
            <a:r>
              <a:rPr lang="en-IN" dirty="0"/>
              <a:t>Data Flow </a:t>
            </a:r>
            <a:r>
              <a:rPr lang="en-IN" dirty="0" smtClean="0"/>
              <a:t>Testing          </a:t>
            </a:r>
            <a:br>
              <a:rPr lang="en-IN" dirty="0" smtClean="0"/>
            </a:br>
            <a:r>
              <a:rPr lang="en-IN" dirty="0" smtClean="0"/>
              <a:t>						</a:t>
            </a:r>
            <a:r>
              <a:rPr lang="en-IN" dirty="0" err="1" smtClean="0"/>
              <a:t>cont</a:t>
            </a:r>
            <a:r>
              <a:rPr lang="en-IN" dirty="0" smtClean="0"/>
              <a:t>… </a:t>
            </a:r>
            <a:endParaRPr lang="en-IN" dirty="0"/>
          </a:p>
        </p:txBody>
      </p:sp>
      <p:sp>
        <p:nvSpPr>
          <p:cNvPr id="4" name="Subtitle 2"/>
          <p:cNvSpPr>
            <a:spLocks noGrp="1"/>
          </p:cNvSpPr>
          <p:nvPr>
            <p:ph type="subTitle" idx="1"/>
          </p:nvPr>
        </p:nvSpPr>
        <p:spPr>
          <a:xfrm>
            <a:off x="838200" y="3581400"/>
            <a:ext cx="7406640" cy="1752600"/>
          </a:xfrm>
        </p:spPr>
        <p:txBody>
          <a:bodyPr>
            <a:normAutofit/>
          </a:bodyPr>
          <a:lstStyle/>
          <a:p>
            <a:pPr algn="ctr"/>
            <a:r>
              <a:rPr lang="en-IN" sz="1800" dirty="0" err="1">
                <a:latin typeface="Arial" pitchFamily="34" charset="0"/>
                <a:cs typeface="Arial" pitchFamily="34" charset="0"/>
              </a:rPr>
              <a:t>Dr.</a:t>
            </a:r>
            <a:r>
              <a:rPr lang="en-IN" sz="1800" dirty="0">
                <a:latin typeface="Arial" pitchFamily="34" charset="0"/>
                <a:cs typeface="Arial" pitchFamily="34" charset="0"/>
              </a:rPr>
              <a:t> </a:t>
            </a:r>
            <a:r>
              <a:rPr lang="en-IN" sz="1800" dirty="0" err="1">
                <a:latin typeface="Arial" pitchFamily="34" charset="0"/>
                <a:cs typeface="Arial" pitchFamily="34" charset="0"/>
              </a:rPr>
              <a:t>Durga</a:t>
            </a:r>
            <a:r>
              <a:rPr lang="en-IN" sz="1800" dirty="0">
                <a:latin typeface="Arial" pitchFamily="34" charset="0"/>
                <a:cs typeface="Arial" pitchFamily="34" charset="0"/>
              </a:rPr>
              <a:t> Prasad </a:t>
            </a:r>
            <a:r>
              <a:rPr lang="en-IN" sz="1800" dirty="0" err="1">
                <a:latin typeface="Arial" pitchFamily="34" charset="0"/>
                <a:cs typeface="Arial" pitchFamily="34" charset="0"/>
              </a:rPr>
              <a:t>Mohapatra</a:t>
            </a:r>
            <a:endParaRPr lang="en-IN" sz="1800" dirty="0">
              <a:latin typeface="Arial" pitchFamily="34" charset="0"/>
              <a:cs typeface="Arial" pitchFamily="34" charset="0"/>
            </a:endParaRPr>
          </a:p>
          <a:p>
            <a:pPr algn="ctr"/>
            <a:r>
              <a:rPr lang="en-IN" sz="1800" dirty="0" smtClean="0">
                <a:latin typeface="Arial" pitchFamily="34" charset="0"/>
                <a:cs typeface="Arial" pitchFamily="34" charset="0"/>
              </a:rPr>
              <a:t>Professor</a:t>
            </a:r>
            <a:endParaRPr lang="en-IN" sz="1800" dirty="0">
              <a:latin typeface="Arial" pitchFamily="34" charset="0"/>
              <a:cs typeface="Arial" pitchFamily="34" charset="0"/>
            </a:endParaRPr>
          </a:p>
          <a:p>
            <a:pPr algn="ctr"/>
            <a:r>
              <a:rPr lang="en-IN" sz="1800" dirty="0">
                <a:latin typeface="Arial" pitchFamily="34" charset="0"/>
                <a:cs typeface="Arial" pitchFamily="34" charset="0"/>
              </a:rPr>
              <a:t>CSE Department</a:t>
            </a:r>
          </a:p>
          <a:p>
            <a:pPr algn="ctr"/>
            <a:r>
              <a:rPr lang="en-IN" sz="1800" dirty="0">
                <a:latin typeface="Arial" pitchFamily="34" charset="0"/>
                <a:cs typeface="Arial" pitchFamily="34" charset="0"/>
              </a:rPr>
              <a:t>NIT Rourkela</a:t>
            </a:r>
          </a:p>
          <a:p>
            <a:pPr algn="ctr"/>
            <a:endParaRPr lang="en-IN" sz="1800" dirty="0">
              <a:latin typeface="Arial" pitchFamily="34" charset="0"/>
              <a:cs typeface="Arial" pitchFamily="34" charset="0"/>
            </a:endParaRPr>
          </a:p>
        </p:txBody>
      </p:sp>
    </p:spTree>
    <p:extLst>
      <p:ext uri="{BB962C8B-B14F-4D97-AF65-F5344CB8AC3E}">
        <p14:creationId xmlns="" xmlns:p14="http://schemas.microsoft.com/office/powerpoint/2010/main" val="1215964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828800"/>
            <a:ext cx="7498080" cy="4191000"/>
          </a:xfrm>
        </p:spPr>
        <p:txBody>
          <a:bodyPr>
            <a:normAutofit/>
          </a:bodyPr>
          <a:lstStyle/>
          <a:p>
            <a:pPr algn="just"/>
            <a:r>
              <a:rPr lang="en-IN" sz="2800" b="1" i="1" dirty="0"/>
              <a:t>All-Definition (AD) </a:t>
            </a:r>
            <a:r>
              <a:rPr lang="en-IN" sz="2800" dirty="0"/>
              <a:t>It states that every definition of every variable should be covered by at least one use of that variable, be that a computational use or a predicate use.</a:t>
            </a:r>
          </a:p>
          <a:p>
            <a:pPr algn="just"/>
            <a:endParaRPr lang="en-IN" sz="2800" dirty="0"/>
          </a:p>
        </p:txBody>
      </p:sp>
      <p:sp>
        <p:nvSpPr>
          <p:cNvPr id="4" name="Title 1"/>
          <p:cNvSpPr>
            <a:spLocks noGrp="1"/>
          </p:cNvSpPr>
          <p:nvPr>
            <p:ph type="title"/>
          </p:nvPr>
        </p:nvSpPr>
        <p:spPr>
          <a:xfrm>
            <a:off x="1066800" y="274638"/>
            <a:ext cx="7866888" cy="1143000"/>
          </a:xfrm>
        </p:spPr>
        <p:txBody>
          <a:bodyPr>
            <a:noAutofit/>
          </a:bodyPr>
          <a:lstStyle/>
          <a:p>
            <a:r>
              <a:rPr lang="en-IN" sz="3600" dirty="0"/>
              <a:t>Dynamic Data Flow </a:t>
            </a:r>
            <a:r>
              <a:rPr lang="en-IN" sz="3600" dirty="0" smtClean="0"/>
              <a:t>Testing         </a:t>
            </a:r>
            <a:r>
              <a:rPr lang="en-IN" sz="3600" dirty="0" err="1" smtClean="0"/>
              <a:t>cont</a:t>
            </a:r>
            <a:r>
              <a:rPr lang="en-IN" sz="3600" dirty="0" smtClean="0"/>
              <a:t>…</a:t>
            </a:r>
            <a:endParaRPr lang="en-IN" sz="3600" dirty="0"/>
          </a:p>
        </p:txBody>
      </p:sp>
    </p:spTree>
    <p:extLst>
      <p:ext uri="{BB962C8B-B14F-4D97-AF65-F5344CB8AC3E}">
        <p14:creationId xmlns="" xmlns:p14="http://schemas.microsoft.com/office/powerpoint/2010/main" val="735831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2971800" cy="1143000"/>
          </a:xfrm>
        </p:spPr>
        <p:txBody>
          <a:bodyPr>
            <a:normAutofit/>
          </a:bodyPr>
          <a:lstStyle/>
          <a:p>
            <a:r>
              <a:rPr lang="en-IN" sz="3600" dirty="0" smtClean="0"/>
              <a:t>Example</a:t>
            </a:r>
            <a:endParaRPr lang="en-IN" sz="3600" dirty="0"/>
          </a:p>
        </p:txBody>
      </p:sp>
      <p:sp>
        <p:nvSpPr>
          <p:cNvPr id="3" name="Content Placeholder 2"/>
          <p:cNvSpPr>
            <a:spLocks noGrp="1"/>
          </p:cNvSpPr>
          <p:nvPr>
            <p:ph idx="1"/>
          </p:nvPr>
        </p:nvSpPr>
        <p:spPr>
          <a:xfrm>
            <a:off x="1066800" y="1295400"/>
            <a:ext cx="7498080" cy="4800600"/>
          </a:xfrm>
        </p:spPr>
        <p:txBody>
          <a:bodyPr>
            <a:normAutofit/>
          </a:bodyPr>
          <a:lstStyle/>
          <a:p>
            <a:pPr algn="just"/>
            <a:r>
              <a:rPr lang="en-IN" sz="2800" dirty="0" smtClean="0"/>
              <a:t>Consider a program given below. Draw its control flow graph and data flow graph for each variable used in the program, and derive data flow testing paths with all the strategies discussed above.</a:t>
            </a:r>
            <a:endParaRPr lang="en-IN" sz="2800" dirty="0"/>
          </a:p>
        </p:txBody>
      </p:sp>
    </p:spTree>
    <p:extLst>
      <p:ext uri="{BB962C8B-B14F-4D97-AF65-F5344CB8AC3E}">
        <p14:creationId xmlns="" xmlns:p14="http://schemas.microsoft.com/office/powerpoint/2010/main" val="535768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31618"/>
            <a:ext cx="7543800" cy="7218218"/>
          </a:xfrm>
        </p:spPr>
        <p:txBody>
          <a:bodyPr>
            <a:noAutofit/>
          </a:bodyPr>
          <a:lstStyle/>
          <a:p>
            <a:pPr marL="0" indent="0">
              <a:buNone/>
            </a:pPr>
            <a:r>
              <a:rPr lang="en-IN" sz="1800" dirty="0" smtClean="0">
                <a:latin typeface="Arial" pitchFamily="34" charset="0"/>
                <a:cs typeface="Arial" pitchFamily="34" charset="0"/>
              </a:rPr>
              <a:t>        main()</a:t>
            </a:r>
          </a:p>
          <a:p>
            <a:pPr marL="0" indent="0">
              <a:buNone/>
            </a:pPr>
            <a:r>
              <a:rPr lang="en-IN" sz="1800" dirty="0" smtClean="0">
                <a:latin typeface="Arial" pitchFamily="34" charset="0"/>
                <a:cs typeface="Arial" pitchFamily="34" charset="0"/>
              </a:rPr>
              <a:t>         {</a:t>
            </a:r>
          </a:p>
          <a:p>
            <a:pPr marL="0" indent="0">
              <a:buNone/>
            </a:pPr>
            <a:r>
              <a:rPr lang="en-IN" sz="1800" dirty="0" smtClean="0">
                <a:latin typeface="Arial" pitchFamily="34" charset="0"/>
                <a:cs typeface="Arial" pitchFamily="34" charset="0"/>
              </a:rPr>
              <a:t>           </a:t>
            </a:r>
            <a:r>
              <a:rPr lang="en-IN" sz="1800" dirty="0" err="1" smtClean="0">
                <a:latin typeface="Arial" pitchFamily="34" charset="0"/>
                <a:cs typeface="Arial" pitchFamily="34" charset="0"/>
              </a:rPr>
              <a:t>int</a:t>
            </a:r>
            <a:r>
              <a:rPr lang="en-IN" sz="1800" dirty="0" smtClean="0">
                <a:latin typeface="Arial" pitchFamily="34" charset="0"/>
                <a:cs typeface="Arial" pitchFamily="34" charset="0"/>
              </a:rPr>
              <a:t> work;</a:t>
            </a:r>
          </a:p>
          <a:p>
            <a:pPr marL="0" indent="0">
              <a:buNone/>
            </a:pPr>
            <a:r>
              <a:rPr lang="en-IN" sz="1800" dirty="0" smtClean="0">
                <a:latin typeface="Arial" pitchFamily="34" charset="0"/>
                <a:cs typeface="Arial" pitchFamily="34" charset="0"/>
              </a:rPr>
              <a:t>0.         double payment =0;</a:t>
            </a:r>
          </a:p>
          <a:p>
            <a:pPr marL="0" indent="0">
              <a:buNone/>
            </a:pPr>
            <a:r>
              <a:rPr lang="en-IN" sz="1800" dirty="0" smtClean="0">
                <a:latin typeface="Arial" pitchFamily="34" charset="0"/>
                <a:cs typeface="Arial" pitchFamily="34" charset="0"/>
              </a:rPr>
              <a:t>1.         </a:t>
            </a:r>
            <a:r>
              <a:rPr lang="en-IN" sz="1800" dirty="0" err="1" smtClean="0">
                <a:latin typeface="Arial" pitchFamily="34" charset="0"/>
                <a:cs typeface="Arial" pitchFamily="34" charset="0"/>
              </a:rPr>
              <a:t>scanf</a:t>
            </a:r>
            <a:r>
              <a:rPr lang="en-IN" sz="1800" dirty="0" smtClean="0">
                <a:latin typeface="Arial" pitchFamily="34" charset="0"/>
                <a:cs typeface="Arial" pitchFamily="34" charset="0"/>
              </a:rPr>
              <a:t>(“%d”, work);</a:t>
            </a:r>
          </a:p>
          <a:p>
            <a:pPr marL="0" indent="0">
              <a:buNone/>
            </a:pPr>
            <a:r>
              <a:rPr lang="en-IN" sz="1800" dirty="0" smtClean="0">
                <a:latin typeface="Arial" pitchFamily="34" charset="0"/>
                <a:cs typeface="Arial" pitchFamily="34" charset="0"/>
              </a:rPr>
              <a:t>2.          if (work &gt; 0) {</a:t>
            </a:r>
          </a:p>
          <a:p>
            <a:pPr marL="0" indent="0">
              <a:buNone/>
            </a:pPr>
            <a:r>
              <a:rPr lang="en-IN" sz="1800" dirty="0" smtClean="0">
                <a:latin typeface="Arial" pitchFamily="34" charset="0"/>
                <a:cs typeface="Arial" pitchFamily="34" charset="0"/>
              </a:rPr>
              <a:t>3.          payment = 40;</a:t>
            </a:r>
          </a:p>
          <a:p>
            <a:pPr marL="0" indent="0">
              <a:buNone/>
            </a:pPr>
            <a:r>
              <a:rPr lang="en-IN" sz="1800" dirty="0" smtClean="0">
                <a:latin typeface="Arial" pitchFamily="34" charset="0"/>
                <a:cs typeface="Arial" pitchFamily="34" charset="0"/>
              </a:rPr>
              <a:t>4.         if (work &gt; 20)</a:t>
            </a:r>
          </a:p>
          <a:p>
            <a:pPr marL="0" indent="0">
              <a:buNone/>
            </a:pPr>
            <a:r>
              <a:rPr lang="en-IN" sz="1800" dirty="0" smtClean="0">
                <a:latin typeface="Arial" pitchFamily="34" charset="0"/>
                <a:cs typeface="Arial" pitchFamily="34" charset="0"/>
              </a:rPr>
              <a:t>5.          {</a:t>
            </a:r>
          </a:p>
          <a:p>
            <a:pPr marL="0" indent="0">
              <a:buNone/>
            </a:pPr>
            <a:r>
              <a:rPr lang="en-IN" sz="1800" dirty="0" smtClean="0">
                <a:latin typeface="Arial" pitchFamily="34" charset="0"/>
                <a:cs typeface="Arial" pitchFamily="34" charset="0"/>
              </a:rPr>
              <a:t>6.          if(work &lt;= 30)</a:t>
            </a:r>
          </a:p>
          <a:p>
            <a:pPr marL="0" indent="0">
              <a:buNone/>
            </a:pPr>
            <a:r>
              <a:rPr lang="en-IN" sz="1800" dirty="0" smtClean="0">
                <a:latin typeface="Arial" pitchFamily="34" charset="0"/>
                <a:cs typeface="Arial" pitchFamily="34" charset="0"/>
              </a:rPr>
              <a:t>7.          payment = payment + (work – 25) * 0.5;</a:t>
            </a:r>
          </a:p>
          <a:p>
            <a:pPr marL="0" indent="0">
              <a:buNone/>
            </a:pPr>
            <a:r>
              <a:rPr lang="en-IN" sz="1800" dirty="0" smtClean="0">
                <a:latin typeface="Arial" pitchFamily="34" charset="0"/>
                <a:cs typeface="Arial" pitchFamily="34" charset="0"/>
              </a:rPr>
              <a:t>8.           else</a:t>
            </a:r>
          </a:p>
          <a:p>
            <a:pPr marL="0" indent="0">
              <a:buNone/>
            </a:pPr>
            <a:r>
              <a:rPr lang="en-IN" sz="1800" dirty="0" smtClean="0">
                <a:latin typeface="Arial" pitchFamily="34" charset="0"/>
                <a:cs typeface="Arial" pitchFamily="34" charset="0"/>
              </a:rPr>
              <a:t>9.            {</a:t>
            </a:r>
          </a:p>
          <a:p>
            <a:pPr marL="0" indent="0">
              <a:buNone/>
            </a:pPr>
            <a:r>
              <a:rPr lang="en-IN" sz="1800" dirty="0" smtClean="0">
                <a:latin typeface="Arial" pitchFamily="34" charset="0"/>
                <a:cs typeface="Arial" pitchFamily="34" charset="0"/>
              </a:rPr>
              <a:t>10.           payment = payment + 50 + (work –30) * 0.1;</a:t>
            </a:r>
          </a:p>
          <a:p>
            <a:pPr marL="0" indent="0">
              <a:buNone/>
            </a:pPr>
            <a:r>
              <a:rPr lang="en-IN" sz="1800" dirty="0" smtClean="0">
                <a:latin typeface="Arial" pitchFamily="34" charset="0"/>
                <a:cs typeface="Arial" pitchFamily="34" charset="0"/>
              </a:rPr>
              <a:t>11.          if (payment &gt;= 3000)</a:t>
            </a:r>
          </a:p>
          <a:p>
            <a:pPr marL="0" indent="0">
              <a:buNone/>
            </a:pPr>
            <a:r>
              <a:rPr lang="en-IN" sz="1800" dirty="0" smtClean="0">
                <a:latin typeface="Arial" pitchFamily="34" charset="0"/>
                <a:cs typeface="Arial" pitchFamily="34" charset="0"/>
              </a:rPr>
              <a:t>12.          payment = payment * 0.9;</a:t>
            </a:r>
          </a:p>
          <a:p>
            <a:pPr marL="0" indent="0">
              <a:buNone/>
            </a:pPr>
            <a:r>
              <a:rPr lang="en-IN" sz="1800" dirty="0" smtClean="0">
                <a:latin typeface="Arial" pitchFamily="34" charset="0"/>
                <a:cs typeface="Arial" pitchFamily="34" charset="0"/>
              </a:rPr>
              <a:t>13.         }</a:t>
            </a:r>
          </a:p>
          <a:p>
            <a:pPr marL="0" indent="0">
              <a:buNone/>
            </a:pPr>
            <a:r>
              <a:rPr lang="en-IN" sz="1800" dirty="0" smtClean="0">
                <a:latin typeface="Arial" pitchFamily="34" charset="0"/>
                <a:cs typeface="Arial" pitchFamily="34" charset="0"/>
              </a:rPr>
              <a:t>14.          }</a:t>
            </a:r>
          </a:p>
          <a:p>
            <a:pPr marL="0" indent="0">
              <a:buNone/>
            </a:pPr>
            <a:r>
              <a:rPr lang="en-IN" sz="1800" dirty="0" smtClean="0">
                <a:latin typeface="Arial" pitchFamily="34" charset="0"/>
                <a:cs typeface="Arial" pitchFamily="34" charset="0"/>
              </a:rPr>
              <a:t>15.        }</a:t>
            </a:r>
          </a:p>
          <a:p>
            <a:pPr marL="0" indent="0">
              <a:buNone/>
            </a:pPr>
            <a:r>
              <a:rPr lang="en-IN" sz="1800" dirty="0" smtClean="0">
                <a:latin typeface="Arial" pitchFamily="34" charset="0"/>
                <a:cs typeface="Arial" pitchFamily="34" charset="0"/>
              </a:rPr>
              <a:t>16.          </a:t>
            </a:r>
            <a:r>
              <a:rPr lang="en-IN" sz="1800" dirty="0" err="1" smtClean="0">
                <a:latin typeface="Arial" pitchFamily="34" charset="0"/>
                <a:cs typeface="Arial" pitchFamily="34" charset="0"/>
              </a:rPr>
              <a:t>printf</a:t>
            </a:r>
            <a:r>
              <a:rPr lang="en-IN" sz="1800" dirty="0" smtClean="0">
                <a:latin typeface="Arial" pitchFamily="34" charset="0"/>
                <a:cs typeface="Arial" pitchFamily="34" charset="0"/>
              </a:rPr>
              <a:t>(“Final payment”, payment);</a:t>
            </a:r>
            <a:endParaRPr lang="en-IN" sz="1800" dirty="0">
              <a:latin typeface="Arial" pitchFamily="34" charset="0"/>
              <a:cs typeface="Arial" pitchFamily="34" charset="0"/>
            </a:endParaRPr>
          </a:p>
        </p:txBody>
      </p:sp>
    </p:spTree>
    <p:extLst>
      <p:ext uri="{BB962C8B-B14F-4D97-AF65-F5344CB8AC3E}">
        <p14:creationId xmlns="" xmlns:p14="http://schemas.microsoft.com/office/powerpoint/2010/main" val="1824420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76488" y="228600"/>
            <a:ext cx="4391025" cy="62483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32749" y="263462"/>
            <a:ext cx="2844240" cy="461665"/>
          </a:xfrm>
          <a:prstGeom prst="rect">
            <a:avLst/>
          </a:prstGeom>
          <a:scene3d>
            <a:camera prst="isometricOffAxis1Right"/>
            <a:lightRig rig="threePt" dir="t"/>
          </a:scene3d>
        </p:spPr>
        <p:txBody>
          <a:bodyPr wrap="none">
            <a:spAutoFit/>
          </a:bodyPr>
          <a:lstStyle/>
          <a:p>
            <a:r>
              <a:rPr lang="en-IN" sz="2400" dirty="0" smtClean="0">
                <a:solidFill>
                  <a:srgbClr val="7030A0"/>
                </a:solidFill>
              </a:rPr>
              <a:t>CFG for the Example</a:t>
            </a:r>
            <a:endParaRPr lang="en-IN" sz="2400" dirty="0">
              <a:solidFill>
                <a:srgbClr val="7030A0"/>
              </a:solidFill>
            </a:endParaRPr>
          </a:p>
        </p:txBody>
      </p:sp>
    </p:spTree>
    <p:extLst>
      <p:ext uri="{BB962C8B-B14F-4D97-AF65-F5344CB8AC3E}">
        <p14:creationId xmlns="" xmlns:p14="http://schemas.microsoft.com/office/powerpoint/2010/main" val="3639789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43000" y="381000"/>
            <a:ext cx="6781800" cy="617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27152" y="164021"/>
            <a:ext cx="3997248" cy="461665"/>
          </a:xfrm>
          <a:prstGeom prst="rect">
            <a:avLst/>
          </a:prstGeom>
          <a:scene3d>
            <a:camera prst="isometricOffAxis1Right"/>
            <a:lightRig rig="threePt" dir="t"/>
          </a:scene3d>
        </p:spPr>
        <p:txBody>
          <a:bodyPr wrap="none">
            <a:spAutoFit/>
          </a:bodyPr>
          <a:lstStyle/>
          <a:p>
            <a:r>
              <a:rPr lang="en-IN" sz="2400" dirty="0">
                <a:solidFill>
                  <a:srgbClr val="7030A0"/>
                </a:solidFill>
              </a:rPr>
              <a:t>Data </a:t>
            </a:r>
            <a:r>
              <a:rPr lang="en-IN" sz="2400" dirty="0" smtClean="0">
                <a:solidFill>
                  <a:srgbClr val="7030A0"/>
                </a:solidFill>
              </a:rPr>
              <a:t>flow </a:t>
            </a:r>
            <a:r>
              <a:rPr lang="en-IN" sz="2400" dirty="0">
                <a:solidFill>
                  <a:srgbClr val="7030A0"/>
                </a:solidFill>
              </a:rPr>
              <a:t>graph for ‘payment’</a:t>
            </a:r>
          </a:p>
        </p:txBody>
      </p:sp>
    </p:spTree>
    <p:extLst>
      <p:ext uri="{BB962C8B-B14F-4D97-AF65-F5344CB8AC3E}">
        <p14:creationId xmlns="" xmlns:p14="http://schemas.microsoft.com/office/powerpoint/2010/main" val="4066325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00201" y="228600"/>
            <a:ext cx="5748338" cy="62483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66800" y="152400"/>
            <a:ext cx="2708370" cy="830997"/>
          </a:xfrm>
          <a:prstGeom prst="rect">
            <a:avLst/>
          </a:prstGeom>
          <a:noFill/>
          <a:scene3d>
            <a:camera prst="isometricOffAxis1Right"/>
            <a:lightRig rig="threePt" dir="t"/>
          </a:scene3d>
        </p:spPr>
        <p:txBody>
          <a:bodyPr wrap="none" rtlCol="0">
            <a:spAutoFit/>
          </a:bodyPr>
          <a:lstStyle/>
          <a:p>
            <a:r>
              <a:rPr lang="en-IN" sz="2400" dirty="0">
                <a:solidFill>
                  <a:srgbClr val="7030A0"/>
                </a:solidFill>
              </a:rPr>
              <a:t>Data </a:t>
            </a:r>
            <a:r>
              <a:rPr lang="en-IN" sz="2400" dirty="0" smtClean="0">
                <a:solidFill>
                  <a:srgbClr val="7030A0"/>
                </a:solidFill>
              </a:rPr>
              <a:t>flow </a:t>
            </a:r>
            <a:r>
              <a:rPr lang="en-IN" sz="2400" dirty="0">
                <a:solidFill>
                  <a:srgbClr val="7030A0"/>
                </a:solidFill>
              </a:rPr>
              <a:t>graph for </a:t>
            </a:r>
            <a:endParaRPr lang="en-IN" sz="2400" dirty="0" smtClean="0">
              <a:solidFill>
                <a:srgbClr val="7030A0"/>
              </a:solidFill>
            </a:endParaRPr>
          </a:p>
          <a:p>
            <a:r>
              <a:rPr lang="en-IN" sz="2400" dirty="0" smtClean="0">
                <a:solidFill>
                  <a:srgbClr val="7030A0"/>
                </a:solidFill>
              </a:rPr>
              <a:t>variable </a:t>
            </a:r>
            <a:r>
              <a:rPr lang="en-IN" sz="2400" dirty="0">
                <a:solidFill>
                  <a:srgbClr val="7030A0"/>
                </a:solidFill>
              </a:rPr>
              <a:t>‘work’</a:t>
            </a:r>
          </a:p>
        </p:txBody>
      </p:sp>
    </p:spTree>
    <p:extLst>
      <p:ext uri="{BB962C8B-B14F-4D97-AF65-F5344CB8AC3E}">
        <p14:creationId xmlns="" xmlns:p14="http://schemas.microsoft.com/office/powerpoint/2010/main" val="660510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295400"/>
            <a:ext cx="7498080" cy="4800600"/>
          </a:xfrm>
        </p:spPr>
        <p:txBody>
          <a:bodyPr>
            <a:normAutofit/>
          </a:bodyPr>
          <a:lstStyle/>
          <a:p>
            <a:pPr algn="just"/>
            <a:r>
              <a:rPr lang="en-IN" sz="2800" dirty="0" smtClean="0"/>
              <a:t>Prepare a list of all the definition nodes and usage nodes for all the variables in the program.</a:t>
            </a:r>
          </a:p>
          <a:p>
            <a:pPr algn="just"/>
            <a:endParaRPr lang="en-IN" sz="2800" dirty="0"/>
          </a:p>
        </p:txBody>
      </p:sp>
      <p:graphicFrame>
        <p:nvGraphicFramePr>
          <p:cNvPr id="2" name="Table 1"/>
          <p:cNvGraphicFramePr>
            <a:graphicFrameLocks noGrp="1"/>
          </p:cNvGraphicFramePr>
          <p:nvPr>
            <p:extLst>
              <p:ext uri="{D42A27DB-BD31-4B8C-83A1-F6EECF244321}">
                <p14:modId xmlns="" xmlns:p14="http://schemas.microsoft.com/office/powerpoint/2010/main" val="3236812547"/>
              </p:ext>
            </p:extLst>
          </p:nvPr>
        </p:nvGraphicFramePr>
        <p:xfrm>
          <a:off x="1143000" y="3276600"/>
          <a:ext cx="7239000" cy="1531398"/>
        </p:xfrm>
        <a:graphic>
          <a:graphicData uri="http://schemas.openxmlformats.org/drawingml/2006/table">
            <a:tbl>
              <a:tblPr firstRow="1" firstCol="1" bandRow="1">
                <a:tableStyleId>{72833802-FEF1-4C79-8D5D-14CF1EAF98D9}</a:tableStyleId>
              </a:tblPr>
              <a:tblGrid>
                <a:gridCol w="2412478"/>
                <a:gridCol w="2413261"/>
                <a:gridCol w="2413261"/>
              </a:tblGrid>
              <a:tr h="510466">
                <a:tc>
                  <a:txBody>
                    <a:bodyPr/>
                    <a:lstStyle/>
                    <a:p>
                      <a:pPr algn="ctr">
                        <a:lnSpc>
                          <a:spcPct val="115000"/>
                        </a:lnSpc>
                        <a:spcAft>
                          <a:spcPts val="0"/>
                        </a:spcAft>
                      </a:pPr>
                      <a:r>
                        <a:rPr lang="en-IN" sz="2400" dirty="0">
                          <a:solidFill>
                            <a:srgbClr val="C00000"/>
                          </a:solidFill>
                          <a:effectLst/>
                          <a:latin typeface="Calibri" pitchFamily="34" charset="0"/>
                          <a:cs typeface="Calibri" pitchFamily="34" charset="0"/>
                        </a:rPr>
                        <a:t>Variable</a:t>
                      </a:r>
                      <a:endParaRPr lang="en-IN" sz="2400" b="1" dirty="0">
                        <a:solidFill>
                          <a:srgbClr val="C00000"/>
                        </a:solidFill>
                        <a:effectLst/>
                        <a:latin typeface="Calibri" pitchFamily="34" charset="0"/>
                        <a:ea typeface="Calibri"/>
                        <a:cs typeface="Calibri" pitchFamily="34" charset="0"/>
                      </a:endParaRPr>
                    </a:p>
                  </a:txBody>
                  <a:tcPr marL="68580" marR="68580" marT="0" marB="0"/>
                </a:tc>
                <a:tc>
                  <a:txBody>
                    <a:bodyPr/>
                    <a:lstStyle/>
                    <a:p>
                      <a:pPr algn="ctr">
                        <a:lnSpc>
                          <a:spcPct val="115000"/>
                        </a:lnSpc>
                        <a:spcAft>
                          <a:spcPts val="0"/>
                        </a:spcAft>
                      </a:pPr>
                      <a:r>
                        <a:rPr lang="en-IN" sz="2400" dirty="0">
                          <a:solidFill>
                            <a:srgbClr val="C00000"/>
                          </a:solidFill>
                          <a:effectLst/>
                          <a:latin typeface="Calibri" pitchFamily="34" charset="0"/>
                          <a:cs typeface="Calibri" pitchFamily="34" charset="0"/>
                        </a:rPr>
                        <a:t> </a:t>
                      </a:r>
                      <a:r>
                        <a:rPr lang="en-IN" sz="2400" dirty="0" smtClean="0">
                          <a:solidFill>
                            <a:srgbClr val="C00000"/>
                          </a:solidFill>
                          <a:effectLst/>
                          <a:latin typeface="Calibri" pitchFamily="34" charset="0"/>
                          <a:cs typeface="Calibri" pitchFamily="34" charset="0"/>
                        </a:rPr>
                        <a:t>Defined </a:t>
                      </a:r>
                      <a:r>
                        <a:rPr lang="en-IN" sz="2400" dirty="0">
                          <a:solidFill>
                            <a:srgbClr val="C00000"/>
                          </a:solidFill>
                          <a:effectLst/>
                          <a:latin typeface="Calibri" pitchFamily="34" charset="0"/>
                          <a:cs typeface="Calibri" pitchFamily="34" charset="0"/>
                        </a:rPr>
                        <a:t>At </a:t>
                      </a:r>
                      <a:endParaRPr lang="en-IN" sz="2400" b="1" dirty="0">
                        <a:solidFill>
                          <a:srgbClr val="C00000"/>
                        </a:solidFill>
                        <a:effectLst/>
                        <a:latin typeface="Calibri" pitchFamily="34" charset="0"/>
                        <a:ea typeface="Calibri"/>
                        <a:cs typeface="Calibri" pitchFamily="34" charset="0"/>
                      </a:endParaRPr>
                    </a:p>
                  </a:txBody>
                  <a:tcPr marL="68580" marR="68580" marT="0" marB="0"/>
                </a:tc>
                <a:tc>
                  <a:txBody>
                    <a:bodyPr/>
                    <a:lstStyle/>
                    <a:p>
                      <a:pPr algn="ctr">
                        <a:lnSpc>
                          <a:spcPct val="115000"/>
                        </a:lnSpc>
                        <a:spcAft>
                          <a:spcPts val="0"/>
                        </a:spcAft>
                      </a:pPr>
                      <a:r>
                        <a:rPr lang="en-IN" sz="2400" dirty="0">
                          <a:solidFill>
                            <a:srgbClr val="C00000"/>
                          </a:solidFill>
                          <a:effectLst/>
                          <a:latin typeface="Calibri" pitchFamily="34" charset="0"/>
                          <a:cs typeface="Calibri" pitchFamily="34" charset="0"/>
                        </a:rPr>
                        <a:t>Used At</a:t>
                      </a:r>
                      <a:endParaRPr lang="en-IN" sz="2400" b="1" dirty="0">
                        <a:solidFill>
                          <a:srgbClr val="C00000"/>
                        </a:solidFill>
                        <a:effectLst/>
                        <a:latin typeface="Calibri" pitchFamily="34" charset="0"/>
                        <a:ea typeface="Calibri"/>
                        <a:cs typeface="Calibri" pitchFamily="34" charset="0"/>
                      </a:endParaRPr>
                    </a:p>
                  </a:txBody>
                  <a:tcPr marL="68580" marR="68580" marT="0" marB="0"/>
                </a:tc>
              </a:tr>
              <a:tr h="510466">
                <a:tc>
                  <a:txBody>
                    <a:bodyPr/>
                    <a:lstStyle/>
                    <a:p>
                      <a:pPr algn="ctr">
                        <a:lnSpc>
                          <a:spcPct val="115000"/>
                        </a:lnSpc>
                        <a:spcAft>
                          <a:spcPts val="0"/>
                        </a:spcAft>
                      </a:pPr>
                      <a:r>
                        <a:rPr lang="en-IN" sz="2400" b="0" dirty="0">
                          <a:effectLst/>
                          <a:latin typeface="Calibri" pitchFamily="34" charset="0"/>
                          <a:cs typeface="Calibri" pitchFamily="34" charset="0"/>
                        </a:rPr>
                        <a:t>Payment </a:t>
                      </a:r>
                      <a:endParaRPr lang="en-IN" sz="2400" b="0" dirty="0">
                        <a:effectLst/>
                        <a:latin typeface="Calibri" pitchFamily="34" charset="0"/>
                        <a:ea typeface="Calibri"/>
                        <a:cs typeface="Calibri" pitchFamily="34" charset="0"/>
                      </a:endParaRPr>
                    </a:p>
                  </a:txBody>
                  <a:tcPr marL="68580" marR="68580" marT="0" marB="0"/>
                </a:tc>
                <a:tc>
                  <a:txBody>
                    <a:bodyPr/>
                    <a:lstStyle/>
                    <a:p>
                      <a:pPr algn="ctr">
                        <a:lnSpc>
                          <a:spcPct val="115000"/>
                        </a:lnSpc>
                        <a:spcAft>
                          <a:spcPts val="0"/>
                        </a:spcAft>
                      </a:pPr>
                      <a:r>
                        <a:rPr lang="en-IN" sz="2400">
                          <a:effectLst/>
                          <a:latin typeface="Calibri" pitchFamily="34" charset="0"/>
                          <a:cs typeface="Calibri" pitchFamily="34" charset="0"/>
                        </a:rPr>
                        <a:t>0,3,7,10,12</a:t>
                      </a:r>
                      <a:endParaRPr lang="en-IN" sz="2400">
                        <a:effectLst/>
                        <a:latin typeface="Calibri" pitchFamily="34" charset="0"/>
                        <a:ea typeface="Calibri"/>
                        <a:cs typeface="Calibri" pitchFamily="34" charset="0"/>
                      </a:endParaRPr>
                    </a:p>
                  </a:txBody>
                  <a:tcPr marL="68580" marR="68580" marT="0" marB="0"/>
                </a:tc>
                <a:tc>
                  <a:txBody>
                    <a:bodyPr/>
                    <a:lstStyle/>
                    <a:p>
                      <a:pPr algn="ctr">
                        <a:lnSpc>
                          <a:spcPct val="115000"/>
                        </a:lnSpc>
                        <a:spcAft>
                          <a:spcPts val="0"/>
                        </a:spcAft>
                      </a:pPr>
                      <a:r>
                        <a:rPr lang="en-IN" sz="2400">
                          <a:effectLst/>
                          <a:latin typeface="Calibri" pitchFamily="34" charset="0"/>
                          <a:cs typeface="Calibri" pitchFamily="34" charset="0"/>
                        </a:rPr>
                        <a:t> 7,10,11,12,16</a:t>
                      </a:r>
                      <a:endParaRPr lang="en-IN" sz="2400">
                        <a:effectLst/>
                        <a:latin typeface="Calibri" pitchFamily="34" charset="0"/>
                        <a:ea typeface="Calibri"/>
                        <a:cs typeface="Calibri" pitchFamily="34" charset="0"/>
                      </a:endParaRPr>
                    </a:p>
                  </a:txBody>
                  <a:tcPr marL="68580" marR="68580" marT="0" marB="0"/>
                </a:tc>
              </a:tr>
              <a:tr h="510466">
                <a:tc>
                  <a:txBody>
                    <a:bodyPr/>
                    <a:lstStyle/>
                    <a:p>
                      <a:pPr algn="ctr">
                        <a:lnSpc>
                          <a:spcPct val="115000"/>
                        </a:lnSpc>
                        <a:spcAft>
                          <a:spcPts val="0"/>
                        </a:spcAft>
                      </a:pPr>
                      <a:r>
                        <a:rPr lang="en-IN" sz="2400" b="0" dirty="0">
                          <a:effectLst/>
                          <a:latin typeface="Calibri" pitchFamily="34" charset="0"/>
                          <a:cs typeface="Calibri" pitchFamily="34" charset="0"/>
                        </a:rPr>
                        <a:t>Work </a:t>
                      </a:r>
                      <a:endParaRPr lang="en-IN" sz="2400" b="0" dirty="0">
                        <a:effectLst/>
                        <a:latin typeface="Calibri" pitchFamily="34" charset="0"/>
                        <a:ea typeface="Calibri"/>
                        <a:cs typeface="Calibri" pitchFamily="34" charset="0"/>
                      </a:endParaRPr>
                    </a:p>
                  </a:txBody>
                  <a:tcPr marL="68580" marR="68580" marT="0" marB="0"/>
                </a:tc>
                <a:tc>
                  <a:txBody>
                    <a:bodyPr/>
                    <a:lstStyle/>
                    <a:p>
                      <a:pPr algn="ctr">
                        <a:lnSpc>
                          <a:spcPct val="115000"/>
                        </a:lnSpc>
                        <a:spcAft>
                          <a:spcPts val="0"/>
                        </a:spcAft>
                      </a:pPr>
                      <a:r>
                        <a:rPr lang="en-IN" sz="2400">
                          <a:effectLst/>
                          <a:latin typeface="Calibri" pitchFamily="34" charset="0"/>
                          <a:cs typeface="Calibri" pitchFamily="34" charset="0"/>
                        </a:rPr>
                        <a:t>1</a:t>
                      </a:r>
                      <a:endParaRPr lang="en-IN" sz="2400">
                        <a:effectLst/>
                        <a:latin typeface="Calibri" pitchFamily="34" charset="0"/>
                        <a:ea typeface="Calibri"/>
                        <a:cs typeface="Calibri" pitchFamily="34" charset="0"/>
                      </a:endParaRPr>
                    </a:p>
                  </a:txBody>
                  <a:tcPr marL="68580" marR="68580" marT="0" marB="0"/>
                </a:tc>
                <a:tc>
                  <a:txBody>
                    <a:bodyPr/>
                    <a:lstStyle/>
                    <a:p>
                      <a:pPr algn="ctr">
                        <a:lnSpc>
                          <a:spcPct val="115000"/>
                        </a:lnSpc>
                        <a:spcAft>
                          <a:spcPts val="0"/>
                        </a:spcAft>
                      </a:pPr>
                      <a:r>
                        <a:rPr lang="en-IN" sz="2400" dirty="0">
                          <a:effectLst/>
                          <a:latin typeface="Calibri" pitchFamily="34" charset="0"/>
                          <a:cs typeface="Calibri" pitchFamily="34" charset="0"/>
                        </a:rPr>
                        <a:t> 2,4,6,7,10</a:t>
                      </a:r>
                      <a:endParaRPr lang="en-IN" sz="2400" dirty="0">
                        <a:effectLst/>
                        <a:latin typeface="Calibri" pitchFamily="34" charset="0"/>
                        <a:ea typeface="Calibri"/>
                        <a:cs typeface="Calibri" pitchFamily="34" charset="0"/>
                      </a:endParaRPr>
                    </a:p>
                  </a:txBody>
                  <a:tcPr marL="68580" marR="68580" marT="0" marB="0"/>
                </a:tc>
              </a:tr>
            </a:tbl>
          </a:graphicData>
        </a:graphic>
      </p:graphicFrame>
    </p:spTree>
    <p:extLst>
      <p:ext uri="{BB962C8B-B14F-4D97-AF65-F5344CB8AC3E}">
        <p14:creationId xmlns="" xmlns:p14="http://schemas.microsoft.com/office/powerpoint/2010/main" val="1628884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 xmlns:p14="http://schemas.microsoft.com/office/powerpoint/2010/main" val="1088362581"/>
              </p:ext>
            </p:extLst>
          </p:nvPr>
        </p:nvGraphicFramePr>
        <p:xfrm>
          <a:off x="152399" y="0"/>
          <a:ext cx="8763001" cy="6880797"/>
        </p:xfrm>
        <a:graphic>
          <a:graphicData uri="http://schemas.openxmlformats.org/drawingml/2006/table">
            <a:tbl>
              <a:tblPr firstRow="1" firstCol="1" bandRow="1">
                <a:tableStyleId>{9DCAF9ED-07DC-4A11-8D7F-57B35C25682E}</a:tableStyleId>
              </a:tblPr>
              <a:tblGrid>
                <a:gridCol w="3383075"/>
                <a:gridCol w="2689963"/>
                <a:gridCol w="2689963"/>
              </a:tblGrid>
              <a:tr h="407882">
                <a:tc>
                  <a:txBody>
                    <a:bodyPr/>
                    <a:lstStyle/>
                    <a:p>
                      <a:pPr algn="l">
                        <a:lnSpc>
                          <a:spcPct val="115000"/>
                        </a:lnSpc>
                        <a:spcAft>
                          <a:spcPts val="0"/>
                        </a:spcAft>
                      </a:pPr>
                      <a:r>
                        <a:rPr lang="en-IN" sz="2400" dirty="0">
                          <a:effectLst/>
                          <a:latin typeface="Calibri" pitchFamily="34" charset="0"/>
                          <a:cs typeface="Calibri" pitchFamily="34" charset="0"/>
                        </a:rPr>
                        <a:t>Strategy		</a:t>
                      </a:r>
                      <a:endParaRPr lang="en-IN" sz="24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2400" dirty="0">
                          <a:effectLst/>
                          <a:latin typeface="Calibri" pitchFamily="34" charset="0"/>
                          <a:cs typeface="Calibri" pitchFamily="34" charset="0"/>
                        </a:rPr>
                        <a:t>Payment</a:t>
                      </a:r>
                      <a:endParaRPr lang="en-IN" sz="24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2400" dirty="0">
                          <a:effectLst/>
                          <a:latin typeface="Calibri" pitchFamily="34" charset="0"/>
                          <a:cs typeface="Calibri" pitchFamily="34" charset="0"/>
                        </a:rPr>
                        <a:t>Work</a:t>
                      </a:r>
                      <a:endParaRPr lang="en-IN" sz="2400" dirty="0">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All Uses(AU)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3-4-5-6-7</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a:solidFill>
                            <a:srgbClr val="C00000"/>
                          </a:solidFill>
                          <a:effectLst/>
                          <a:latin typeface="Calibri" pitchFamily="34" charset="0"/>
                          <a:cs typeface="Calibri" pitchFamily="34" charset="0"/>
                        </a:rPr>
                        <a:t>1-2</a:t>
                      </a:r>
                      <a:endParaRPr lang="en-IN" sz="1800">
                        <a:solidFill>
                          <a:srgbClr val="C00000"/>
                        </a:solidFill>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10-11</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a:solidFill>
                            <a:srgbClr val="C00000"/>
                          </a:solidFill>
                          <a:effectLst/>
                          <a:latin typeface="Calibri" pitchFamily="34" charset="0"/>
                          <a:cs typeface="Calibri" pitchFamily="34" charset="0"/>
                        </a:rPr>
                        <a:t>1-2-3-4</a:t>
                      </a:r>
                      <a:endParaRPr lang="en-IN" sz="1800">
                        <a:solidFill>
                          <a:srgbClr val="C00000"/>
                        </a:solidFill>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10-11-12</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a:solidFill>
                            <a:srgbClr val="C00000"/>
                          </a:solidFill>
                          <a:effectLst/>
                          <a:latin typeface="Calibri" pitchFamily="34" charset="0"/>
                          <a:cs typeface="Calibri" pitchFamily="34" charset="0"/>
                        </a:rPr>
                        <a:t>1-2-3-4-5-6</a:t>
                      </a:r>
                      <a:endParaRPr lang="en-IN" sz="1800">
                        <a:solidFill>
                          <a:srgbClr val="C00000"/>
                        </a:solidFill>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12-13-14-15-16</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a:solidFill>
                            <a:srgbClr val="C00000"/>
                          </a:solidFill>
                          <a:effectLst/>
                          <a:latin typeface="Calibri" pitchFamily="34" charset="0"/>
                          <a:cs typeface="Calibri" pitchFamily="34" charset="0"/>
                        </a:rPr>
                        <a:t>1-2-3-4-5-6-7</a:t>
                      </a:r>
                      <a:endParaRPr lang="en-IN" sz="1800">
                        <a:solidFill>
                          <a:srgbClr val="C00000"/>
                        </a:solidFill>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3-4-5-6-8-9-10</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1-2-3-4-5-6-8-9-10</a:t>
                      </a:r>
                      <a:endParaRPr lang="en-IN" sz="1800" dirty="0">
                        <a:solidFill>
                          <a:srgbClr val="C00000"/>
                        </a:solidFill>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effectLst/>
                          <a:latin typeface="Calibri" pitchFamily="34" charset="0"/>
                          <a:cs typeface="Calibri" pitchFamily="34" charset="0"/>
                        </a:rPr>
                        <a:t>All p-uses(APU)</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0-1-2-3-4-5-6-8-9-10-11</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a:effectLst/>
                          <a:latin typeface="Calibri" pitchFamily="34" charset="0"/>
                          <a:cs typeface="Calibri" pitchFamily="34" charset="0"/>
                        </a:rPr>
                        <a:t> 1-2</a:t>
                      </a:r>
                      <a:endParaRPr lang="en-IN" sz="1800">
                        <a:solidFill>
                          <a:srgbClr val="C00000"/>
                        </a:solidFill>
                        <a:effectLst/>
                        <a:latin typeface="Calibri" pitchFamily="34" charset="0"/>
                        <a:ea typeface="Calibri"/>
                        <a:cs typeface="Calibri" pitchFamily="34" charset="0"/>
                      </a:endParaRPr>
                    </a:p>
                  </a:txBody>
                  <a:tcPr marL="67084" marR="67084" marT="0" marB="0"/>
                </a:tc>
              </a:tr>
              <a:tr h="365739">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a:effectLst/>
                          <a:latin typeface="Calibri" pitchFamily="34" charset="0"/>
                          <a:cs typeface="Calibri" pitchFamily="34" charset="0"/>
                        </a:rPr>
                        <a:t>1-2-3-4		</a:t>
                      </a:r>
                      <a:endParaRPr lang="en-IN" sz="1800">
                        <a:solidFill>
                          <a:srgbClr val="C00000"/>
                        </a:solidFill>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1-2-3-4-5-6	</a:t>
                      </a:r>
                      <a:endParaRPr lang="en-IN" sz="1800" dirty="0">
                        <a:solidFill>
                          <a:srgbClr val="C00000"/>
                        </a:solidFill>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All c-uses(ACU)</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0-1-2-16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1-2-3-4-5-6-7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r>
              <a:tr h="365739">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3-4-5-6-7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1-2-3-4-5-6-8-9-10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3-4-5-6-8-9-10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r>
              <a:tr h="305912">
                <a:tc>
                  <a:txBody>
                    <a:bodyPr/>
                    <a:lstStyle/>
                    <a:p>
                      <a:pPr algn="ctr">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3-4-15-16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r>
              <a:tr h="305912">
                <a:tc>
                  <a:txBody>
                    <a:bodyPr/>
                    <a:lstStyle/>
                    <a:p>
                      <a:pPr algn="ctr">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7-14-15-16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r>
              <a:tr h="305912">
                <a:tc>
                  <a:txBody>
                    <a:bodyPr/>
                    <a:lstStyle/>
                    <a:p>
                      <a:pPr algn="ctr">
                        <a:lnSpc>
                          <a:spcPct val="115000"/>
                        </a:lnSpc>
                        <a:spcAft>
                          <a:spcPts val="0"/>
                        </a:spcAft>
                      </a:pPr>
                      <a:r>
                        <a:rPr lang="en-IN" sz="1800">
                          <a:solidFill>
                            <a:schemeClr val="accent3">
                              <a:lumMod val="75000"/>
                            </a:schemeClr>
                          </a:solidFill>
                          <a:effectLst/>
                          <a:latin typeface="Calibri" pitchFamily="34" charset="0"/>
                          <a:cs typeface="Calibri" pitchFamily="34" charset="0"/>
                        </a:rPr>
                        <a:t> </a:t>
                      </a:r>
                      <a:endParaRPr lang="en-IN" sz="180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10-11-12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r>
              <a:tr h="365739">
                <a:tc>
                  <a:txBody>
                    <a:bodyPr/>
                    <a:lstStyle/>
                    <a:p>
                      <a:pPr algn="ctr">
                        <a:lnSpc>
                          <a:spcPct val="115000"/>
                        </a:lnSpc>
                        <a:spcAft>
                          <a:spcPts val="0"/>
                        </a:spcAft>
                      </a:pPr>
                      <a:r>
                        <a:rPr lang="en-IN" sz="1800">
                          <a:solidFill>
                            <a:schemeClr val="accent3">
                              <a:lumMod val="75000"/>
                            </a:schemeClr>
                          </a:solidFill>
                          <a:effectLst/>
                          <a:latin typeface="Calibri" pitchFamily="34" charset="0"/>
                          <a:cs typeface="Calibri" pitchFamily="34" charset="0"/>
                        </a:rPr>
                        <a:t> </a:t>
                      </a:r>
                      <a:endParaRPr lang="en-IN" sz="180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10-11-13-14-15-16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r>
              <a:tr h="305912">
                <a:tc>
                  <a:txBody>
                    <a:bodyPr/>
                    <a:lstStyle/>
                    <a:p>
                      <a:pPr algn="ctr">
                        <a:lnSpc>
                          <a:spcPct val="115000"/>
                        </a:lnSpc>
                        <a:spcAft>
                          <a:spcPts val="0"/>
                        </a:spcAft>
                      </a:pPr>
                      <a:r>
                        <a:rPr lang="en-IN" sz="1800">
                          <a:solidFill>
                            <a:schemeClr val="accent3">
                              <a:lumMod val="75000"/>
                            </a:schemeClr>
                          </a:solidFill>
                          <a:effectLst/>
                          <a:latin typeface="Calibri" pitchFamily="34" charset="0"/>
                          <a:cs typeface="Calibri" pitchFamily="34" charset="0"/>
                        </a:rPr>
                        <a:t> </a:t>
                      </a:r>
                      <a:endParaRPr lang="en-IN" sz="180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a:solidFill>
                            <a:schemeClr val="accent3">
                              <a:lumMod val="75000"/>
                            </a:schemeClr>
                          </a:solidFill>
                          <a:effectLst/>
                          <a:latin typeface="Calibri" pitchFamily="34" charset="0"/>
                          <a:cs typeface="Calibri" pitchFamily="34" charset="0"/>
                        </a:rPr>
                        <a:t>12-13-14-15-16	</a:t>
                      </a:r>
                      <a:endParaRPr lang="en-IN" sz="180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r>
            </a:tbl>
          </a:graphicData>
        </a:graphic>
      </p:graphicFrame>
    </p:spTree>
    <p:extLst>
      <p:ext uri="{BB962C8B-B14F-4D97-AF65-F5344CB8AC3E}">
        <p14:creationId xmlns="" xmlns:p14="http://schemas.microsoft.com/office/powerpoint/2010/main" val="35749084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4029355928"/>
              </p:ext>
            </p:extLst>
          </p:nvPr>
        </p:nvGraphicFramePr>
        <p:xfrm>
          <a:off x="381000" y="76200"/>
          <a:ext cx="8534399" cy="6781800"/>
        </p:xfrm>
        <a:graphic>
          <a:graphicData uri="http://schemas.openxmlformats.org/drawingml/2006/table">
            <a:tbl>
              <a:tblPr firstRow="1" firstCol="1" bandRow="1">
                <a:tableStyleId>{9DCAF9ED-07DC-4A11-8D7F-57B35C25682E}</a:tableStyleId>
              </a:tblPr>
              <a:tblGrid>
                <a:gridCol w="3413760"/>
                <a:gridCol w="2500850"/>
                <a:gridCol w="2619789"/>
              </a:tblGrid>
              <a:tr h="678180">
                <a:tc>
                  <a:txBody>
                    <a:bodyPr/>
                    <a:lstStyle/>
                    <a:p>
                      <a:pPr algn="l">
                        <a:lnSpc>
                          <a:spcPct val="115000"/>
                        </a:lnSpc>
                        <a:spcAft>
                          <a:spcPts val="0"/>
                        </a:spcAft>
                      </a:pPr>
                      <a:r>
                        <a:rPr lang="en-IN" sz="2400" dirty="0">
                          <a:effectLst/>
                          <a:latin typeface="Calibri" pitchFamily="34" charset="0"/>
                          <a:cs typeface="Calibri" pitchFamily="34" charset="0"/>
                        </a:rPr>
                        <a:t>Strategy		</a:t>
                      </a:r>
                      <a:endParaRPr lang="en-IN" sz="24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2400" dirty="0">
                          <a:effectLst/>
                          <a:latin typeface="Calibri" pitchFamily="34" charset="0"/>
                          <a:cs typeface="Calibri" pitchFamily="34" charset="0"/>
                        </a:rPr>
                        <a:t>Payment</a:t>
                      </a:r>
                      <a:endParaRPr lang="en-IN" sz="24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2400" dirty="0">
                          <a:effectLst/>
                          <a:latin typeface="Calibri" pitchFamily="34" charset="0"/>
                          <a:cs typeface="Calibri" pitchFamily="34" charset="0"/>
                        </a:rPr>
                        <a:t>Work</a:t>
                      </a:r>
                      <a:endParaRPr lang="en-IN" sz="2400" dirty="0">
                        <a:effectLst/>
                        <a:latin typeface="Calibri" pitchFamily="34" charset="0"/>
                        <a:ea typeface="Calibri"/>
                        <a:cs typeface="Calibri" pitchFamily="34" charset="0"/>
                      </a:endParaRPr>
                    </a:p>
                  </a:txBody>
                  <a:tcPr marL="67084" marR="67084" marT="0" marB="0"/>
                </a:tc>
              </a:tr>
              <a:tr h="678180">
                <a:tc>
                  <a:txBody>
                    <a:bodyPr/>
                    <a:lstStyle/>
                    <a:p>
                      <a:pPr>
                        <a:lnSpc>
                          <a:spcPct val="115000"/>
                        </a:lnSpc>
                        <a:spcAft>
                          <a:spcPts val="0"/>
                        </a:spcAft>
                      </a:pPr>
                      <a:r>
                        <a:rPr lang="en-IN" sz="1800" dirty="0">
                          <a:solidFill>
                            <a:srgbClr val="C00000"/>
                          </a:solidFill>
                          <a:effectLst/>
                          <a:latin typeface="Calibri" pitchFamily="34" charset="0"/>
                          <a:cs typeface="Calibri" pitchFamily="34" charset="0"/>
                        </a:rPr>
                        <a:t>All-p-uses / </a:t>
                      </a:r>
                      <a:r>
                        <a:rPr lang="en-IN" sz="1800" dirty="0" smtClean="0">
                          <a:solidFill>
                            <a:srgbClr val="C00000"/>
                          </a:solidFill>
                          <a:effectLst/>
                          <a:latin typeface="Calibri" pitchFamily="34" charset="0"/>
                          <a:cs typeface="Calibri" pitchFamily="34" charset="0"/>
                        </a:rPr>
                        <a:t>Some-c-uses</a:t>
                      </a:r>
                    </a:p>
                    <a:p>
                      <a:pPr>
                        <a:lnSpc>
                          <a:spcPct val="115000"/>
                        </a:lnSpc>
                        <a:spcAft>
                          <a:spcPts val="0"/>
                        </a:spcAft>
                      </a:pPr>
                      <a:r>
                        <a:rPr lang="en-IN" sz="1800" dirty="0" smtClean="0">
                          <a:solidFill>
                            <a:srgbClr val="C00000"/>
                          </a:solidFill>
                          <a:effectLst/>
                          <a:latin typeface="Calibri" pitchFamily="34" charset="0"/>
                          <a:cs typeface="Calibri" pitchFamily="34" charset="0"/>
                        </a:rPr>
                        <a:t>(</a:t>
                      </a:r>
                      <a:r>
                        <a:rPr lang="en-IN" sz="1800" dirty="0">
                          <a:solidFill>
                            <a:srgbClr val="C00000"/>
                          </a:solidFill>
                          <a:effectLst/>
                          <a:latin typeface="Calibri" pitchFamily="34" charset="0"/>
                          <a:cs typeface="Calibri" pitchFamily="34" charset="0"/>
                        </a:rPr>
                        <a:t>APU + C)</a:t>
                      </a:r>
                      <a:endParaRPr lang="en-IN" sz="1800" dirty="0">
                        <a:solidFill>
                          <a:srgbClr val="C0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C00000"/>
                          </a:solidFill>
                          <a:effectLst/>
                          <a:latin typeface="Calibri" pitchFamily="34" charset="0"/>
                          <a:cs typeface="Calibri" pitchFamily="34" charset="0"/>
                        </a:rPr>
                        <a:t>0-1-2-3-4-5-6-8-9-10-11	</a:t>
                      </a:r>
                      <a:endParaRPr lang="en-IN" sz="1800">
                        <a:solidFill>
                          <a:srgbClr val="C0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C00000"/>
                          </a:solidFill>
                          <a:effectLst/>
                          <a:latin typeface="Calibri" pitchFamily="34" charset="0"/>
                          <a:cs typeface="Calibri" pitchFamily="34" charset="0"/>
                        </a:rPr>
                        <a:t>1-2	</a:t>
                      </a:r>
                      <a:endParaRPr lang="en-IN" sz="1800">
                        <a:solidFill>
                          <a:srgbClr val="C00000"/>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dirty="0">
                          <a:solidFill>
                            <a:srgbClr val="C00000"/>
                          </a:solidFill>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C00000"/>
                          </a:solidFill>
                          <a:effectLst/>
                          <a:latin typeface="Calibri" pitchFamily="34" charset="0"/>
                          <a:cs typeface="Calibri" pitchFamily="34" charset="0"/>
                        </a:rPr>
                        <a:t>10-11-12	</a:t>
                      </a:r>
                      <a:endParaRPr lang="en-IN" sz="1800">
                        <a:solidFill>
                          <a:srgbClr val="C0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C00000"/>
                          </a:solidFill>
                          <a:effectLst/>
                          <a:latin typeface="Calibri" pitchFamily="34" charset="0"/>
                          <a:cs typeface="Calibri" pitchFamily="34" charset="0"/>
                        </a:rPr>
                        <a:t>1-2-3-4	</a:t>
                      </a:r>
                      <a:endParaRPr lang="en-IN" sz="1800">
                        <a:solidFill>
                          <a:srgbClr val="C00000"/>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dirty="0">
                          <a:solidFill>
                            <a:srgbClr val="C00000"/>
                          </a:solidFill>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C00000"/>
                          </a:solidFill>
                          <a:effectLst/>
                          <a:latin typeface="Calibri" pitchFamily="34" charset="0"/>
                          <a:cs typeface="Calibri" pitchFamily="34" charset="0"/>
                        </a:rPr>
                        <a:t>12-13-14-15-16	</a:t>
                      </a:r>
                      <a:endParaRPr lang="en-IN" sz="1800" dirty="0">
                        <a:solidFill>
                          <a:srgbClr val="C0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C00000"/>
                          </a:solidFill>
                          <a:effectLst/>
                          <a:latin typeface="Calibri" pitchFamily="34" charset="0"/>
                          <a:cs typeface="Calibri" pitchFamily="34" charset="0"/>
                        </a:rPr>
                        <a:t>1-2-3-4-5-6	</a:t>
                      </a:r>
                      <a:endParaRPr lang="en-IN" sz="1800">
                        <a:solidFill>
                          <a:srgbClr val="C00000"/>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dirty="0">
                          <a:solidFill>
                            <a:srgbClr val="C00000"/>
                          </a:solidFill>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C00000"/>
                          </a:solidFill>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C00000"/>
                          </a:solidFill>
                          <a:effectLst/>
                          <a:latin typeface="Calibri" pitchFamily="34" charset="0"/>
                          <a:cs typeface="Calibri" pitchFamily="34" charset="0"/>
                        </a:rPr>
                        <a:t>1-2-3-4-5-6-8-9-10	</a:t>
                      </a:r>
                      <a:endParaRPr lang="en-IN" sz="1800" dirty="0">
                        <a:solidFill>
                          <a:srgbClr val="C00000"/>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8580" marR="68580" marT="0" marB="0"/>
                </a:tc>
              </a:tr>
              <a:tr h="678180">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All-c-uses / </a:t>
                      </a:r>
                      <a:r>
                        <a:rPr lang="en-IN" sz="1800" dirty="0" smtClean="0">
                          <a:solidFill>
                            <a:schemeClr val="accent6"/>
                          </a:solidFill>
                          <a:effectLst/>
                          <a:latin typeface="Calibri" pitchFamily="34" charset="0"/>
                          <a:cs typeface="Calibri" pitchFamily="34" charset="0"/>
                        </a:rPr>
                        <a:t>Some-p-uses</a:t>
                      </a:r>
                    </a:p>
                    <a:p>
                      <a:pPr>
                        <a:lnSpc>
                          <a:spcPct val="115000"/>
                        </a:lnSpc>
                        <a:spcAft>
                          <a:spcPts val="0"/>
                        </a:spcAft>
                      </a:pPr>
                      <a:r>
                        <a:rPr lang="en-IN" sz="1800" dirty="0" smtClean="0">
                          <a:solidFill>
                            <a:schemeClr val="accent6"/>
                          </a:solidFill>
                          <a:effectLst/>
                          <a:latin typeface="Calibri" pitchFamily="34" charset="0"/>
                          <a:cs typeface="Calibri" pitchFamily="34" charset="0"/>
                        </a:rPr>
                        <a:t>(</a:t>
                      </a:r>
                      <a:r>
                        <a:rPr lang="en-IN" sz="1800" dirty="0">
                          <a:solidFill>
                            <a:schemeClr val="accent6"/>
                          </a:solidFill>
                          <a:effectLst/>
                          <a:latin typeface="Calibri" pitchFamily="34" charset="0"/>
                          <a:cs typeface="Calibri" pitchFamily="34" charset="0"/>
                        </a:rPr>
                        <a:t>ACU + P)</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0-1-2-16	</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1-2-3-4-5-6-7	</a:t>
                      </a:r>
                      <a:endParaRPr lang="en-IN" sz="1800">
                        <a:solidFill>
                          <a:schemeClr val="accent6"/>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	</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3-4-5-6-7	</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1-2-3-4-5-6-8-9-10	</a:t>
                      </a:r>
                      <a:endParaRPr lang="en-IN" sz="1800">
                        <a:solidFill>
                          <a:schemeClr val="accent6"/>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	</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3-4-5-6-8-9-10	</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1-2-3-4-5-6	</a:t>
                      </a:r>
                      <a:endParaRPr lang="en-IN" sz="1800">
                        <a:solidFill>
                          <a:schemeClr val="accent6"/>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 </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3-4-15-16	</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 </a:t>
                      </a:r>
                      <a:endParaRPr lang="en-IN" sz="1800">
                        <a:solidFill>
                          <a:schemeClr val="accent6"/>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 </a:t>
                      </a:r>
                      <a:endParaRPr lang="en-IN" sz="180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7-14-15-16	</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 </a:t>
                      </a:r>
                      <a:endParaRPr lang="en-IN" sz="1800">
                        <a:solidFill>
                          <a:schemeClr val="accent6"/>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 </a:t>
                      </a:r>
                      <a:endParaRPr lang="en-IN" sz="180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10-11-12	</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 </a:t>
                      </a:r>
                      <a:endParaRPr lang="en-IN" sz="1800" dirty="0">
                        <a:solidFill>
                          <a:schemeClr val="accent6"/>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 </a:t>
                      </a:r>
                      <a:endParaRPr lang="en-IN" sz="180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10-11-13-14-15-16	</a:t>
                      </a:r>
                      <a:endParaRPr lang="en-IN" sz="180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 </a:t>
                      </a:r>
                      <a:endParaRPr lang="en-IN" sz="1800" dirty="0">
                        <a:solidFill>
                          <a:schemeClr val="accent6"/>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 </a:t>
                      </a:r>
                      <a:endParaRPr lang="en-IN" sz="180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12-13-14-15-16	</a:t>
                      </a:r>
                      <a:endParaRPr lang="en-IN" sz="180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 </a:t>
                      </a:r>
                      <a:endParaRPr lang="en-IN" sz="1800" dirty="0">
                        <a:solidFill>
                          <a:schemeClr val="accent6"/>
                        </a:solidFill>
                        <a:effectLst/>
                        <a:latin typeface="Calibri" pitchFamily="34" charset="0"/>
                        <a:ea typeface="Calibri"/>
                        <a:cs typeface="Calibri" pitchFamily="34" charset="0"/>
                      </a:endParaRPr>
                    </a:p>
                  </a:txBody>
                  <a:tcPr marL="68580" marR="68580" marT="0" marB="0"/>
                </a:tc>
              </a:tr>
              <a:tr h="678180">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 </a:t>
                      </a:r>
                      <a:endParaRPr lang="en-IN" sz="180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0-1-2-3-4-5-6-8-9-10-11	</a:t>
                      </a:r>
                      <a:endParaRPr lang="en-IN" sz="180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 </a:t>
                      </a:r>
                      <a:endParaRPr lang="en-IN" sz="1800" dirty="0">
                        <a:solidFill>
                          <a:schemeClr val="accent6"/>
                        </a:solidFill>
                        <a:effectLst/>
                        <a:latin typeface="Calibri" pitchFamily="34" charset="0"/>
                        <a:ea typeface="Calibri"/>
                        <a:cs typeface="Calibri" pitchFamily="34" charset="0"/>
                      </a:endParaRPr>
                    </a:p>
                  </a:txBody>
                  <a:tcPr marL="68580" marR="68580" marT="0" marB="0"/>
                </a:tc>
              </a:tr>
            </a:tbl>
          </a:graphicData>
        </a:graphic>
      </p:graphicFrame>
    </p:spTree>
    <p:extLst>
      <p:ext uri="{BB962C8B-B14F-4D97-AF65-F5344CB8AC3E}">
        <p14:creationId xmlns="" xmlns:p14="http://schemas.microsoft.com/office/powerpoint/2010/main" val="2191984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3719678720"/>
              </p:ext>
            </p:extLst>
          </p:nvPr>
        </p:nvGraphicFramePr>
        <p:xfrm>
          <a:off x="457199" y="228600"/>
          <a:ext cx="8458201" cy="6414516"/>
        </p:xfrm>
        <a:graphic>
          <a:graphicData uri="http://schemas.openxmlformats.org/drawingml/2006/table">
            <a:tbl>
              <a:tblPr firstRow="1" firstCol="1" bandRow="1">
                <a:tableStyleId>{72833802-FEF1-4C79-8D5D-14CF1EAF98D9}</a:tableStyleId>
              </a:tblPr>
              <a:tblGrid>
                <a:gridCol w="3265403"/>
                <a:gridCol w="2596399"/>
                <a:gridCol w="2596399"/>
              </a:tblGrid>
              <a:tr h="0">
                <a:tc>
                  <a:txBody>
                    <a:bodyPr/>
                    <a:lstStyle/>
                    <a:p>
                      <a:pPr algn="l">
                        <a:lnSpc>
                          <a:spcPct val="115000"/>
                        </a:lnSpc>
                        <a:spcAft>
                          <a:spcPts val="0"/>
                        </a:spcAft>
                      </a:pPr>
                      <a:r>
                        <a:rPr lang="en-IN" sz="2400" dirty="0">
                          <a:effectLst/>
                          <a:latin typeface="Calibri" pitchFamily="34" charset="0"/>
                          <a:cs typeface="Calibri" pitchFamily="34" charset="0"/>
                        </a:rPr>
                        <a:t>Strategy		</a:t>
                      </a:r>
                      <a:endParaRPr lang="en-IN" sz="24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2400" dirty="0">
                          <a:effectLst/>
                          <a:latin typeface="Calibri" pitchFamily="34" charset="0"/>
                          <a:cs typeface="Calibri" pitchFamily="34" charset="0"/>
                        </a:rPr>
                        <a:t>Payment</a:t>
                      </a:r>
                      <a:endParaRPr lang="en-IN" sz="24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2400" dirty="0">
                          <a:effectLst/>
                          <a:latin typeface="Calibri" pitchFamily="34" charset="0"/>
                          <a:cs typeface="Calibri" pitchFamily="34" charset="0"/>
                        </a:rPr>
                        <a:t>Work</a:t>
                      </a:r>
                      <a:endParaRPr lang="en-IN" sz="2400" dirty="0">
                        <a:effectLst/>
                        <a:latin typeface="Calibri" pitchFamily="34" charset="0"/>
                        <a:ea typeface="Calibri"/>
                        <a:cs typeface="Calibri" pitchFamily="34" charset="0"/>
                      </a:endParaRPr>
                    </a:p>
                  </a:txBody>
                  <a:tcPr marL="67084" marR="67084" marT="0" marB="0"/>
                </a:tc>
              </a:tr>
              <a:tr h="0">
                <a:tc>
                  <a:txBody>
                    <a:bodyPr/>
                    <a:lstStyle/>
                    <a:p>
                      <a:pPr>
                        <a:lnSpc>
                          <a:spcPct val="115000"/>
                        </a:lnSpc>
                        <a:spcAft>
                          <a:spcPts val="0"/>
                        </a:spcAft>
                      </a:pPr>
                      <a:r>
                        <a:rPr lang="en-IN" sz="1800" dirty="0" smtClean="0">
                          <a:solidFill>
                            <a:srgbClr val="FF0000"/>
                          </a:solidFill>
                          <a:effectLst/>
                          <a:latin typeface="Calibri" pitchFamily="34" charset="0"/>
                          <a:cs typeface="Calibri" pitchFamily="34" charset="0"/>
                        </a:rPr>
                        <a:t>All-du-paths (</a:t>
                      </a:r>
                      <a:r>
                        <a:rPr lang="en-IN" sz="1800" dirty="0">
                          <a:solidFill>
                            <a:srgbClr val="FF0000"/>
                          </a:solidFill>
                          <a:effectLst/>
                          <a:latin typeface="Calibri" pitchFamily="34" charset="0"/>
                          <a:cs typeface="Calibri" pitchFamily="34" charset="0"/>
                        </a:rPr>
                        <a:t>ADUP)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0-1-2-3-4-5-6-8-9-10-11	</a:t>
                      </a:r>
                      <a:endParaRPr lang="en-IN" sz="180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1-2	</a:t>
                      </a:r>
                      <a:endParaRPr lang="en-IN" sz="180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0-1-2-16	</a:t>
                      </a:r>
                      <a:endParaRPr lang="en-IN" sz="180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1-2-3-4	</a:t>
                      </a:r>
                      <a:endParaRPr lang="en-IN" sz="180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3-4-5-6-7	</a:t>
                      </a:r>
                      <a:endParaRPr lang="en-IN" sz="180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1-2-3-4-5-6	</a:t>
                      </a:r>
                      <a:endParaRPr lang="en-IN" sz="180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3-4-5-6-8-9-10	</a:t>
                      </a:r>
                      <a:endParaRPr lang="en-IN" sz="180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1-2-3-4-5-6-7		</a:t>
                      </a:r>
                      <a:endParaRPr lang="en-IN" sz="180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3-4-15-16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1-2-3-4-5-6-8-9-10	</a:t>
                      </a:r>
                      <a:endParaRPr lang="en-IN" sz="180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7-14-15-16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 </a:t>
                      </a:r>
                      <a:endParaRPr lang="en-IN" sz="180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10-11-12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 </a:t>
                      </a:r>
                      <a:endParaRPr lang="en-IN" sz="180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a:solidFill>
                            <a:srgbClr val="FF0000"/>
                          </a:solidFill>
                          <a:effectLst/>
                          <a:latin typeface="Calibri" pitchFamily="34" charset="0"/>
                          <a:cs typeface="Calibri" pitchFamily="34" charset="0"/>
                        </a:rPr>
                        <a:t> </a:t>
                      </a:r>
                      <a:endParaRPr lang="en-IN" sz="180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10-11-13-14-15-16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 </a:t>
                      </a:r>
                      <a:endParaRPr lang="en-IN" sz="180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12-13-14-15-16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 </a:t>
                      </a:r>
                      <a:endParaRPr lang="en-IN" sz="1800" dirty="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a:solidFill>
                            <a:srgbClr val="FF0000"/>
                          </a:solidFill>
                          <a:effectLst/>
                          <a:latin typeface="Calibri" pitchFamily="34" charset="0"/>
                          <a:cs typeface="Calibri" pitchFamily="34" charset="0"/>
                        </a:rPr>
                        <a:t> </a:t>
                      </a:r>
                      <a:endParaRPr lang="en-IN" sz="180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 </a:t>
                      </a:r>
                      <a:endParaRPr lang="en-IN" sz="180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 </a:t>
                      </a:r>
                      <a:endParaRPr lang="en-IN" sz="1800" dirty="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dirty="0">
                          <a:effectLst/>
                          <a:latin typeface="Calibri" pitchFamily="34" charset="0"/>
                          <a:cs typeface="Calibri" pitchFamily="34" charset="0"/>
                        </a:rPr>
                        <a:t>All </a:t>
                      </a:r>
                      <a:r>
                        <a:rPr lang="en-IN" sz="1800" dirty="0" smtClean="0">
                          <a:effectLst/>
                          <a:latin typeface="Calibri" pitchFamily="34" charset="0"/>
                          <a:cs typeface="Calibri" pitchFamily="34" charset="0"/>
                        </a:rPr>
                        <a:t>Definitions (</a:t>
                      </a:r>
                      <a:r>
                        <a:rPr lang="en-IN" sz="1800" dirty="0">
                          <a:effectLst/>
                          <a:latin typeface="Calibri" pitchFamily="34" charset="0"/>
                          <a:cs typeface="Calibri" pitchFamily="34" charset="0"/>
                        </a:rPr>
                        <a:t>AD)</a:t>
                      </a:r>
                      <a:endParaRPr lang="en-IN" sz="18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0-1-2-16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1-2</a:t>
                      </a:r>
                      <a:endParaRPr lang="en-IN" sz="1800">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3-4-5-6-7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7-14-15-16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10-11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12-13-14-15-16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8580" marR="68580" marT="0" marB="0"/>
                </a:tc>
              </a:tr>
            </a:tbl>
          </a:graphicData>
        </a:graphic>
      </p:graphicFrame>
    </p:spTree>
    <p:extLst>
      <p:ext uri="{BB962C8B-B14F-4D97-AF65-F5344CB8AC3E}">
        <p14:creationId xmlns="" xmlns:p14="http://schemas.microsoft.com/office/powerpoint/2010/main" val="2713576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498080" cy="914400"/>
          </a:xfrm>
        </p:spPr>
        <p:txBody>
          <a:bodyPr>
            <a:normAutofit/>
          </a:bodyPr>
          <a:lstStyle/>
          <a:p>
            <a:r>
              <a:rPr lang="en-IN" sz="3600" dirty="0" smtClean="0">
                <a:effectLst>
                  <a:outerShdw blurRad="38100" dist="38100" dir="2700000" algn="tl">
                    <a:srgbClr val="000000">
                      <a:alpha val="43137"/>
                    </a:srgbClr>
                  </a:outerShdw>
                </a:effectLst>
              </a:rPr>
              <a:t>Static Analysis is not Enough</a:t>
            </a:r>
            <a:endParaRPr lang="en-IN" sz="36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990600"/>
            <a:ext cx="8305800" cy="5638800"/>
          </a:xfrm>
        </p:spPr>
        <p:txBody>
          <a:bodyPr>
            <a:normAutofit/>
          </a:bodyPr>
          <a:lstStyle/>
          <a:p>
            <a:pPr algn="just"/>
            <a:r>
              <a:rPr lang="en-IN" sz="2800" dirty="0" smtClean="0"/>
              <a:t>All anomalies using static analysis cannot be determined and this is an unsolvable problem.</a:t>
            </a:r>
          </a:p>
          <a:p>
            <a:pPr algn="just"/>
            <a:endParaRPr lang="en-IN" sz="2800" dirty="0" smtClean="0"/>
          </a:p>
          <a:p>
            <a:pPr algn="just"/>
            <a:r>
              <a:rPr lang="en-IN" sz="2800" dirty="0" smtClean="0"/>
              <a:t>For example, if the variable is used in an array as the index, we cannot determine its state by static analysis. </a:t>
            </a:r>
          </a:p>
          <a:p>
            <a:pPr algn="just"/>
            <a:endParaRPr lang="en-IN" sz="2800" dirty="0"/>
          </a:p>
          <a:p>
            <a:pPr algn="just"/>
            <a:r>
              <a:rPr lang="en-IN" sz="2800" dirty="0" smtClean="0"/>
              <a:t>Or it may be the case that the index is generated dynamically during execution, therefore we cannot guarantee what the state of the array element is referenced by that index.</a:t>
            </a:r>
            <a:endParaRPr lang="en-IN" sz="2800" dirty="0"/>
          </a:p>
        </p:txBody>
      </p:sp>
    </p:spTree>
    <p:extLst>
      <p:ext uri="{BB962C8B-B14F-4D97-AF65-F5344CB8AC3E}">
        <p14:creationId xmlns="" xmlns:p14="http://schemas.microsoft.com/office/powerpoint/2010/main" val="642776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20782"/>
            <a:ext cx="7848600" cy="1066800"/>
          </a:xfrm>
          <a:prstGeom prst="rect">
            <a:avLst/>
          </a:prstGeom>
        </p:spPr>
        <p:txBody>
          <a:bodyPr anchor="ctr">
            <a:noAutofit/>
          </a:bodyPr>
          <a:lstStyle/>
          <a:p>
            <a:pPr>
              <a:spcBef>
                <a:spcPct val="0"/>
              </a:spcBef>
            </a:pPr>
            <a:r>
              <a:rPr lang="en-IN" sz="36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Ordering of data flow testing strategies</a:t>
            </a:r>
            <a:endParaRPr lang="en-IN"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3" name="Rectangle 2"/>
          <p:cNvSpPr/>
          <p:nvPr/>
        </p:nvSpPr>
        <p:spPr>
          <a:xfrm>
            <a:off x="1025236" y="1087582"/>
            <a:ext cx="8118764" cy="830997"/>
          </a:xfrm>
          <a:prstGeom prst="rect">
            <a:avLst/>
          </a:prstGeom>
        </p:spPr>
        <p:txBody>
          <a:bodyPr wrap="square">
            <a:spAutoFit/>
          </a:bodyPr>
          <a:lstStyle/>
          <a:p>
            <a:pPr marL="457200" indent="-457200" algn="just">
              <a:buFont typeface="Arial" pitchFamily="34" charset="0"/>
              <a:buChar char="•"/>
            </a:pPr>
            <a:r>
              <a:rPr lang="en-IN" sz="2400" dirty="0"/>
              <a:t>While selecting a test case, we need </a:t>
            </a:r>
            <a:r>
              <a:rPr lang="en-IN" sz="2400" dirty="0" smtClean="0"/>
              <a:t>to analyse </a:t>
            </a:r>
            <a:r>
              <a:rPr lang="en-IN" sz="2400" dirty="0"/>
              <a:t>the relative strengths of </a:t>
            </a:r>
            <a:r>
              <a:rPr lang="en-IN" sz="2400" dirty="0" smtClean="0"/>
              <a:t>various data flow </a:t>
            </a:r>
            <a:r>
              <a:rPr lang="en-IN" sz="2400" dirty="0"/>
              <a:t>testing strategies. </a:t>
            </a:r>
            <a:endParaRPr lang="en-IN" sz="2400" dirty="0" smtClean="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tretch>
            <a:fillRect/>
          </a:stretch>
        </p:blipFill>
        <p:spPr bwMode="auto">
          <a:xfrm>
            <a:off x="1752600" y="1918578"/>
            <a:ext cx="6248400" cy="45584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09717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143000"/>
            <a:ext cx="7772400" cy="3970318"/>
          </a:xfrm>
          <a:prstGeom prst="rect">
            <a:avLst/>
          </a:prstGeom>
        </p:spPr>
        <p:txBody>
          <a:bodyPr wrap="square">
            <a:spAutoFit/>
          </a:bodyPr>
          <a:lstStyle/>
          <a:p>
            <a:pPr marL="457200" indent="-457200" algn="just">
              <a:buFont typeface="Arial" pitchFamily="34" charset="0"/>
              <a:buChar char="•"/>
            </a:pPr>
            <a:r>
              <a:rPr lang="en-IN" sz="2800" dirty="0" smtClean="0"/>
              <a:t>The previous Figure depicts </a:t>
            </a:r>
            <a:r>
              <a:rPr lang="en-IN" sz="2800" dirty="0"/>
              <a:t>the relative strength of the </a:t>
            </a:r>
            <a:r>
              <a:rPr lang="en-IN" sz="2800" dirty="0" smtClean="0"/>
              <a:t>data flow </a:t>
            </a:r>
            <a:r>
              <a:rPr lang="en-IN" sz="2800" dirty="0"/>
              <a:t>strategies. </a:t>
            </a:r>
            <a:endParaRPr lang="en-IN" sz="2800" dirty="0" smtClean="0"/>
          </a:p>
          <a:p>
            <a:pPr marL="457200" indent="-457200" algn="just">
              <a:buFont typeface="Arial" pitchFamily="34" charset="0"/>
              <a:buChar char="•"/>
            </a:pPr>
            <a:endParaRPr lang="en-IN" sz="2800" dirty="0" smtClean="0"/>
          </a:p>
          <a:p>
            <a:pPr marL="457200" indent="-457200" algn="just">
              <a:buFont typeface="Arial" pitchFamily="34" charset="0"/>
              <a:buChar char="•"/>
            </a:pPr>
            <a:r>
              <a:rPr lang="en-IN" sz="2800" dirty="0" smtClean="0"/>
              <a:t>In </a:t>
            </a:r>
            <a:r>
              <a:rPr lang="en-IN" sz="2800" dirty="0"/>
              <a:t>this figure, the relative strength of testing strategies </a:t>
            </a:r>
            <a:r>
              <a:rPr lang="en-IN" sz="2800" dirty="0" smtClean="0"/>
              <a:t>reduces along </a:t>
            </a:r>
            <a:r>
              <a:rPr lang="en-IN" sz="2800" dirty="0"/>
              <a:t>the direction of the arrow. </a:t>
            </a:r>
            <a:endParaRPr lang="en-IN" sz="2800" dirty="0" smtClean="0"/>
          </a:p>
          <a:p>
            <a:pPr marL="457200" indent="-457200" algn="just">
              <a:buFont typeface="Arial" pitchFamily="34" charset="0"/>
              <a:buChar char="•"/>
            </a:pPr>
            <a:endParaRPr lang="en-IN" sz="2800" dirty="0" smtClean="0"/>
          </a:p>
          <a:p>
            <a:pPr marL="457200" indent="-457200" algn="just">
              <a:buFont typeface="Arial" pitchFamily="34" charset="0"/>
              <a:buChar char="•"/>
            </a:pPr>
            <a:r>
              <a:rPr lang="en-IN" sz="2800" dirty="0" smtClean="0"/>
              <a:t>It </a:t>
            </a:r>
            <a:r>
              <a:rPr lang="en-IN" sz="2800" dirty="0"/>
              <a:t>means that all-du-paths (</a:t>
            </a:r>
            <a:r>
              <a:rPr lang="en-IN" sz="2800" dirty="0" smtClean="0"/>
              <a:t>ADUP) </a:t>
            </a:r>
            <a:r>
              <a:rPr lang="en-IN" sz="2800" dirty="0"/>
              <a:t>is </a:t>
            </a:r>
            <a:r>
              <a:rPr lang="en-IN" sz="2800" dirty="0" smtClean="0"/>
              <a:t>the strongest </a:t>
            </a:r>
            <a:r>
              <a:rPr lang="en-IN" sz="2800" dirty="0"/>
              <a:t>criterion for selecting the test cases.</a:t>
            </a:r>
          </a:p>
        </p:txBody>
      </p:sp>
      <p:sp>
        <p:nvSpPr>
          <p:cNvPr id="3" name="Rectangle 2"/>
          <p:cNvSpPr/>
          <p:nvPr/>
        </p:nvSpPr>
        <p:spPr>
          <a:xfrm>
            <a:off x="990600" y="20782"/>
            <a:ext cx="8077200" cy="1066800"/>
          </a:xfrm>
          <a:prstGeom prst="rect">
            <a:avLst/>
          </a:prstGeom>
        </p:spPr>
        <p:txBody>
          <a:bodyPr anchor="ctr">
            <a:noAutofit/>
          </a:bodyPr>
          <a:lstStyle/>
          <a:p>
            <a:pPr>
              <a:spcBef>
                <a:spcPct val="0"/>
              </a:spcBef>
            </a:pPr>
            <a:r>
              <a:rPr lang="en-IN" sz="36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Ordering of data flow testing strategies  						  </a:t>
            </a:r>
            <a:r>
              <a:rPr lang="en-IN" sz="3600" dirty="0" err="1"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cont</a:t>
            </a:r>
            <a:r>
              <a:rPr lang="en-IN" sz="36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a:t>
            </a:r>
            <a:endParaRPr lang="en-IN"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Tree>
    <p:extLst>
      <p:ext uri="{BB962C8B-B14F-4D97-AF65-F5344CB8AC3E}">
        <p14:creationId xmlns="" xmlns:p14="http://schemas.microsoft.com/office/powerpoint/2010/main" val="4098302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498080" cy="457200"/>
          </a:xfrm>
        </p:spPr>
        <p:txBody>
          <a:bodyPr>
            <a:noAutofit/>
          </a:bodyPr>
          <a:lstStyle/>
          <a:p>
            <a:pPr algn="ctr"/>
            <a:r>
              <a:rPr lang="en-IN" sz="3600" dirty="0" smtClean="0"/>
              <a:t>Loop testing</a:t>
            </a:r>
            <a:endParaRPr lang="en-IN" sz="3600" dirty="0"/>
          </a:p>
        </p:txBody>
      </p:sp>
      <p:sp>
        <p:nvSpPr>
          <p:cNvPr id="3" name="Content Placeholder 2"/>
          <p:cNvSpPr>
            <a:spLocks noGrp="1"/>
          </p:cNvSpPr>
          <p:nvPr>
            <p:ph idx="1"/>
          </p:nvPr>
        </p:nvSpPr>
        <p:spPr>
          <a:xfrm>
            <a:off x="1066800" y="838200"/>
            <a:ext cx="7924800" cy="5715000"/>
          </a:xfrm>
        </p:spPr>
        <p:txBody>
          <a:bodyPr>
            <a:noAutofit/>
          </a:bodyPr>
          <a:lstStyle/>
          <a:p>
            <a:pPr algn="just"/>
            <a:r>
              <a:rPr lang="en-IN" sz="2800" dirty="0"/>
              <a:t>Loop testing can be viewed as an extension to branch coverage. </a:t>
            </a:r>
            <a:endParaRPr lang="en-IN" sz="2800" dirty="0" smtClean="0"/>
          </a:p>
          <a:p>
            <a:pPr algn="just"/>
            <a:r>
              <a:rPr lang="en-IN" sz="2800" dirty="0" smtClean="0"/>
              <a:t>Loops are important </a:t>
            </a:r>
            <a:r>
              <a:rPr lang="en-IN" sz="2800" dirty="0"/>
              <a:t>in the software from the testing </a:t>
            </a:r>
            <a:r>
              <a:rPr lang="en-IN" sz="2800" dirty="0" smtClean="0"/>
              <a:t>view point</a:t>
            </a:r>
            <a:r>
              <a:rPr lang="en-IN" sz="2800" dirty="0"/>
              <a:t>. If loops are not </a:t>
            </a:r>
            <a:r>
              <a:rPr lang="en-IN" sz="2800" dirty="0" smtClean="0"/>
              <a:t>tested properly</a:t>
            </a:r>
            <a:r>
              <a:rPr lang="en-IN" sz="2800" dirty="0"/>
              <a:t>, bugs can go undetected. </a:t>
            </a:r>
            <a:endParaRPr lang="en-IN" sz="2800" dirty="0" smtClean="0"/>
          </a:p>
          <a:p>
            <a:pPr algn="just"/>
            <a:r>
              <a:rPr lang="en-IN" sz="2800" dirty="0" smtClean="0"/>
              <a:t>Loop </a:t>
            </a:r>
            <a:r>
              <a:rPr lang="en-IN" sz="2800" dirty="0"/>
              <a:t>testing can be done effectively while </a:t>
            </a:r>
            <a:r>
              <a:rPr lang="en-IN" sz="2800" dirty="0" smtClean="0"/>
              <a:t>performing development </a:t>
            </a:r>
            <a:r>
              <a:rPr lang="en-IN" sz="2800" dirty="0"/>
              <a:t>testing (unit testing by the developer) on a module. </a:t>
            </a:r>
            <a:endParaRPr lang="en-IN" sz="2800" dirty="0" smtClean="0"/>
          </a:p>
          <a:p>
            <a:pPr algn="just"/>
            <a:r>
              <a:rPr lang="en-IN" sz="2800" dirty="0" smtClean="0"/>
              <a:t>Sufficient </a:t>
            </a:r>
            <a:r>
              <a:rPr lang="en-IN" sz="2800" dirty="0"/>
              <a:t>test cases should be designed to test every loop thoroughly.</a:t>
            </a:r>
          </a:p>
          <a:p>
            <a:pPr algn="just"/>
            <a:r>
              <a:rPr lang="en-IN" sz="2800" dirty="0"/>
              <a:t>There are four different kinds of loops. How each kind of loop is tested, </a:t>
            </a:r>
            <a:r>
              <a:rPr lang="en-IN" sz="2800" dirty="0" smtClean="0"/>
              <a:t>is discussed </a:t>
            </a:r>
            <a:r>
              <a:rPr lang="en-IN" sz="2800" dirty="0"/>
              <a:t>below</a:t>
            </a:r>
            <a:r>
              <a:rPr lang="en-IN" sz="2800" dirty="0" smtClean="0"/>
              <a:t>. </a:t>
            </a:r>
            <a:endParaRPr lang="en-IN" sz="2800" dirty="0"/>
          </a:p>
        </p:txBody>
      </p:sp>
    </p:spTree>
    <p:extLst>
      <p:ext uri="{BB962C8B-B14F-4D97-AF65-F5344CB8AC3E}">
        <p14:creationId xmlns="" xmlns:p14="http://schemas.microsoft.com/office/powerpoint/2010/main" val="542827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Simple loops</a:t>
            </a:r>
          </a:p>
        </p:txBody>
      </p:sp>
      <p:sp>
        <p:nvSpPr>
          <p:cNvPr id="3" name="Content Placeholder 2"/>
          <p:cNvSpPr>
            <a:spLocks noGrp="1"/>
          </p:cNvSpPr>
          <p:nvPr>
            <p:ph idx="1"/>
          </p:nvPr>
        </p:nvSpPr>
        <p:spPr/>
        <p:txBody>
          <a:bodyPr>
            <a:normAutofit/>
          </a:bodyPr>
          <a:lstStyle/>
          <a:p>
            <a:r>
              <a:rPr lang="en-IN" sz="2800" dirty="0" smtClean="0"/>
              <a:t>Simple </a:t>
            </a:r>
            <a:r>
              <a:rPr lang="en-IN" sz="2800" dirty="0"/>
              <a:t>loops mean, we have a single loop in the </a:t>
            </a:r>
            <a:r>
              <a:rPr lang="en-IN" sz="2800" dirty="0" smtClean="0"/>
              <a:t>flow</a:t>
            </a:r>
            <a:r>
              <a:rPr lang="en-IN" sz="2800" dirty="0"/>
              <a:t>, as </a:t>
            </a:r>
            <a:r>
              <a:rPr lang="en-IN" sz="2800" dirty="0" smtClean="0"/>
              <a:t>shown below.</a:t>
            </a:r>
            <a:endParaRPr lang="en-IN" sz="28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0" y="2819400"/>
            <a:ext cx="6858000" cy="2971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09821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772400" cy="838200"/>
          </a:xfrm>
        </p:spPr>
        <p:txBody>
          <a:bodyPr>
            <a:noAutofit/>
          </a:bodyPr>
          <a:lstStyle/>
          <a:p>
            <a:pPr algn="ctr"/>
            <a:r>
              <a:rPr lang="en-IN" sz="3200" dirty="0" smtClean="0"/>
              <a:t>Testing Simple Loops</a:t>
            </a:r>
            <a:r>
              <a:rPr lang="en-IN" sz="3200" dirty="0"/>
              <a:t/>
            </a:r>
            <a:br>
              <a:rPr lang="en-IN" sz="3200" dirty="0"/>
            </a:br>
            <a:endParaRPr lang="en-IN" sz="3200" dirty="0"/>
          </a:p>
        </p:txBody>
      </p:sp>
      <p:sp>
        <p:nvSpPr>
          <p:cNvPr id="3" name="Content Placeholder 2"/>
          <p:cNvSpPr>
            <a:spLocks noGrp="1"/>
          </p:cNvSpPr>
          <p:nvPr>
            <p:ph idx="1"/>
          </p:nvPr>
        </p:nvSpPr>
        <p:spPr>
          <a:xfrm>
            <a:off x="1066800" y="1149927"/>
            <a:ext cx="7924800" cy="5715000"/>
          </a:xfrm>
        </p:spPr>
        <p:txBody>
          <a:bodyPr>
            <a:noAutofit/>
          </a:bodyPr>
          <a:lstStyle/>
          <a:p>
            <a:pPr algn="just"/>
            <a:r>
              <a:rPr lang="en-IN" sz="2800" dirty="0"/>
              <a:t>Check whether you can bypass the loop or not. If the test case for bypassing the loop is executed and, still you enter inside the loop, it means there is a bug.</a:t>
            </a:r>
          </a:p>
          <a:p>
            <a:pPr algn="just"/>
            <a:r>
              <a:rPr lang="en-IN" sz="2800" dirty="0"/>
              <a:t> Check whether the loop control variable is negative.</a:t>
            </a:r>
          </a:p>
          <a:p>
            <a:pPr algn="just"/>
            <a:r>
              <a:rPr lang="en-IN" sz="2800" dirty="0"/>
              <a:t>Write one test case that executes the statements inside the loop.</a:t>
            </a:r>
          </a:p>
        </p:txBody>
      </p:sp>
    </p:spTree>
    <p:extLst>
      <p:ext uri="{BB962C8B-B14F-4D97-AF65-F5344CB8AC3E}">
        <p14:creationId xmlns="" xmlns:p14="http://schemas.microsoft.com/office/powerpoint/2010/main" val="36849807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Testing Simple </a:t>
            </a:r>
            <a:r>
              <a:rPr lang="en-US" dirty="0" smtClean="0"/>
              <a:t>Loops     </a:t>
            </a:r>
            <a:r>
              <a:rPr lang="en-US" dirty="0" err="1" smtClean="0"/>
              <a:t>cont</a:t>
            </a:r>
            <a:r>
              <a:rPr lang="en-US" dirty="0" smtClean="0"/>
              <a:t> …</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sz="2800" dirty="0"/>
              <a:t>Write test cases for a typical number of iterations through the loop.</a:t>
            </a:r>
          </a:p>
          <a:p>
            <a:pPr algn="just"/>
            <a:r>
              <a:rPr lang="en-US" sz="2800" dirty="0"/>
              <a:t> Write test cases for checking the boundary values of the maximum and minimum number of iterations defined (say max and min) in the loop. It means we should test for min, min+1, min−1, max−1, max, and max+1 number of iterations through the loop.</a:t>
            </a:r>
          </a:p>
          <a:p>
            <a:endParaRPr lang="en-US" dirty="0"/>
          </a:p>
        </p:txBody>
      </p:sp>
    </p:spTree>
    <p:extLst>
      <p:ext uri="{BB962C8B-B14F-4D97-AF65-F5344CB8AC3E}">
        <p14:creationId xmlns="" xmlns:p14="http://schemas.microsoft.com/office/powerpoint/2010/main" val="1956878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498080" cy="1143000"/>
          </a:xfrm>
        </p:spPr>
        <p:txBody>
          <a:bodyPr>
            <a:normAutofit/>
          </a:bodyPr>
          <a:lstStyle/>
          <a:p>
            <a:pPr algn="ctr"/>
            <a:r>
              <a:rPr lang="en-IN" sz="3600" dirty="0"/>
              <a:t>Nested loops</a:t>
            </a:r>
          </a:p>
        </p:txBody>
      </p:sp>
      <p:sp>
        <p:nvSpPr>
          <p:cNvPr id="3" name="Content Placeholder 2"/>
          <p:cNvSpPr>
            <a:spLocks noGrp="1"/>
          </p:cNvSpPr>
          <p:nvPr>
            <p:ph idx="1"/>
          </p:nvPr>
        </p:nvSpPr>
        <p:spPr>
          <a:xfrm>
            <a:off x="1143000" y="1143000"/>
            <a:ext cx="7498080" cy="5029200"/>
          </a:xfrm>
        </p:spPr>
        <p:txBody>
          <a:bodyPr>
            <a:noAutofit/>
          </a:bodyPr>
          <a:lstStyle/>
          <a:p>
            <a:pPr algn="just"/>
            <a:r>
              <a:rPr lang="en-IN" sz="2800" dirty="0" smtClean="0"/>
              <a:t>When </a:t>
            </a:r>
            <a:r>
              <a:rPr lang="en-IN" sz="2800" dirty="0"/>
              <a:t>two or more loops are embedded, it is called a </a:t>
            </a:r>
            <a:r>
              <a:rPr lang="en-IN" sz="2800" dirty="0" smtClean="0"/>
              <a:t>nested loop</a:t>
            </a:r>
            <a:r>
              <a:rPr lang="en-IN" sz="2800" dirty="0"/>
              <a:t>, as shown in </a:t>
            </a:r>
            <a:r>
              <a:rPr lang="en-IN" sz="2800" dirty="0" smtClean="0"/>
              <a:t>next slide. If </a:t>
            </a:r>
            <a:r>
              <a:rPr lang="en-IN" sz="2800" dirty="0"/>
              <a:t>we have nested loops in the program, it </a:t>
            </a:r>
            <a:r>
              <a:rPr lang="en-IN" sz="2800" dirty="0" smtClean="0"/>
              <a:t>becomes difficult </a:t>
            </a:r>
            <a:r>
              <a:rPr lang="en-IN" sz="2800" dirty="0"/>
              <a:t>to test. </a:t>
            </a:r>
            <a:endParaRPr lang="en-IN" sz="2800" dirty="0" smtClean="0"/>
          </a:p>
        </p:txBody>
      </p:sp>
    </p:spTree>
    <p:extLst>
      <p:ext uri="{BB962C8B-B14F-4D97-AF65-F5344CB8AC3E}">
        <p14:creationId xmlns="" xmlns:p14="http://schemas.microsoft.com/office/powerpoint/2010/main" val="11634841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52800" y="990600"/>
            <a:ext cx="3071812" cy="5062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1219200" y="152400"/>
            <a:ext cx="5346192" cy="792162"/>
          </a:xfrm>
        </p:spPr>
        <p:txBody>
          <a:bodyPr>
            <a:normAutofit/>
          </a:bodyPr>
          <a:lstStyle/>
          <a:p>
            <a:r>
              <a:rPr lang="en-IN" sz="3600" dirty="0"/>
              <a:t>Nested loops</a:t>
            </a:r>
          </a:p>
        </p:txBody>
      </p:sp>
    </p:spTree>
    <p:extLst>
      <p:ext uri="{BB962C8B-B14F-4D97-AF65-F5344CB8AC3E}">
        <p14:creationId xmlns="" xmlns:p14="http://schemas.microsoft.com/office/powerpoint/2010/main" val="272808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a:t>
            </a:r>
            <a:r>
              <a:rPr lang="en-US" sz="3600" dirty="0" smtClean="0"/>
              <a:t>Nested Loops </a:t>
            </a:r>
            <a:endParaRPr lang="en-US" sz="3600" dirty="0"/>
          </a:p>
        </p:txBody>
      </p:sp>
      <p:sp>
        <p:nvSpPr>
          <p:cNvPr id="3" name="Content Placeholder 2"/>
          <p:cNvSpPr>
            <a:spLocks noGrp="1"/>
          </p:cNvSpPr>
          <p:nvPr>
            <p:ph idx="1"/>
          </p:nvPr>
        </p:nvSpPr>
        <p:spPr/>
        <p:txBody>
          <a:bodyPr/>
          <a:lstStyle/>
          <a:p>
            <a:r>
              <a:rPr lang="en-US" sz="2800" dirty="0"/>
              <a:t>If we adopt the approach of simple tests to test the nested loops, then the number of possible test cases grows geometrically. </a:t>
            </a:r>
          </a:p>
          <a:p>
            <a:r>
              <a:rPr lang="en-US" sz="2800" dirty="0"/>
              <a:t>Thus, the strategy is to start with the innermost loops while holding outer loops to their minimum values. Continue this outward in this manner until all loops have been covered</a:t>
            </a:r>
          </a:p>
          <a:p>
            <a:endParaRPr lang="en-US" dirty="0"/>
          </a:p>
        </p:txBody>
      </p:sp>
    </p:spTree>
    <p:extLst>
      <p:ext uri="{BB962C8B-B14F-4D97-AF65-F5344CB8AC3E}">
        <p14:creationId xmlns="" xmlns:p14="http://schemas.microsoft.com/office/powerpoint/2010/main" val="3981119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rmAutofit/>
          </a:bodyPr>
          <a:lstStyle/>
          <a:p>
            <a:pPr algn="ctr"/>
            <a:r>
              <a:rPr lang="en-IN" sz="3600" dirty="0"/>
              <a:t>Concatenated loops</a:t>
            </a:r>
          </a:p>
        </p:txBody>
      </p:sp>
      <p:sp>
        <p:nvSpPr>
          <p:cNvPr id="3" name="Content Placeholder 2"/>
          <p:cNvSpPr>
            <a:spLocks noGrp="1"/>
          </p:cNvSpPr>
          <p:nvPr>
            <p:ph idx="1"/>
          </p:nvPr>
        </p:nvSpPr>
        <p:spPr>
          <a:xfrm>
            <a:off x="914400" y="990600"/>
            <a:ext cx="8001000" cy="5638800"/>
          </a:xfrm>
        </p:spPr>
        <p:txBody>
          <a:bodyPr>
            <a:noAutofit/>
          </a:bodyPr>
          <a:lstStyle/>
          <a:p>
            <a:pPr algn="just"/>
            <a:r>
              <a:rPr lang="en-IN" sz="2800" dirty="0" smtClean="0"/>
              <a:t>The </a:t>
            </a:r>
            <a:r>
              <a:rPr lang="en-IN" sz="2800" dirty="0"/>
              <a:t>loops in a program may be concatenated </a:t>
            </a:r>
            <a:r>
              <a:rPr lang="en-IN" sz="2800" dirty="0" smtClean="0"/>
              <a:t>(shown in next slide).</a:t>
            </a:r>
            <a:endParaRPr lang="en-IN" sz="2800" dirty="0"/>
          </a:p>
          <a:p>
            <a:pPr algn="just"/>
            <a:r>
              <a:rPr lang="en-IN" sz="2800" dirty="0"/>
              <a:t>Two loops are concatenated if it is possible to reach </a:t>
            </a:r>
            <a:r>
              <a:rPr lang="en-IN" sz="2800" dirty="0" smtClean="0"/>
              <a:t>one, </a:t>
            </a:r>
            <a:r>
              <a:rPr lang="en-IN" sz="2800" dirty="0"/>
              <a:t>after exiting the </a:t>
            </a:r>
            <a:r>
              <a:rPr lang="en-IN" sz="2800" dirty="0" smtClean="0"/>
              <a:t>other, while </a:t>
            </a:r>
            <a:r>
              <a:rPr lang="en-IN" sz="2800" dirty="0"/>
              <a:t>still on a path from entry to exit. </a:t>
            </a:r>
            <a:endParaRPr lang="en-IN" sz="2800" dirty="0" smtClean="0"/>
          </a:p>
          <a:p>
            <a:pPr algn="just"/>
            <a:r>
              <a:rPr lang="en-IN" sz="2800" dirty="0" smtClean="0"/>
              <a:t>If </a:t>
            </a:r>
            <a:r>
              <a:rPr lang="en-IN" sz="2800" dirty="0"/>
              <a:t>the two loops are not on the </a:t>
            </a:r>
            <a:r>
              <a:rPr lang="en-IN" sz="2800" dirty="0" smtClean="0"/>
              <a:t>same path</a:t>
            </a:r>
            <a:r>
              <a:rPr lang="en-IN" sz="2800" dirty="0"/>
              <a:t>, then they are not concatenated. </a:t>
            </a:r>
            <a:endParaRPr lang="en-IN" sz="2800" dirty="0" smtClean="0"/>
          </a:p>
          <a:p>
            <a:pPr algn="just"/>
            <a:r>
              <a:rPr lang="en-IN" sz="2800" dirty="0" smtClean="0"/>
              <a:t>The </a:t>
            </a:r>
            <a:r>
              <a:rPr lang="en-IN" sz="2800" dirty="0"/>
              <a:t>two loops on the same path may </a:t>
            </a:r>
            <a:r>
              <a:rPr lang="en-IN" sz="2800" dirty="0" smtClean="0"/>
              <a:t>or may </a:t>
            </a:r>
            <a:r>
              <a:rPr lang="en-IN" sz="2800" dirty="0"/>
              <a:t>not be independent. </a:t>
            </a:r>
            <a:endParaRPr lang="en-IN" sz="2800" dirty="0" smtClean="0"/>
          </a:p>
          <a:p>
            <a:pPr algn="just"/>
            <a:r>
              <a:rPr lang="en-IN" sz="2800" dirty="0" smtClean="0"/>
              <a:t>If </a:t>
            </a:r>
            <a:r>
              <a:rPr lang="en-IN" sz="2800" dirty="0"/>
              <a:t>the loop control variable for one loop is used </a:t>
            </a:r>
            <a:r>
              <a:rPr lang="en-IN" sz="2800" dirty="0" smtClean="0"/>
              <a:t>for another </a:t>
            </a:r>
            <a:r>
              <a:rPr lang="en-IN" sz="2800" dirty="0"/>
              <a:t>loop, then they are concatenated, but nested loops should be </a:t>
            </a:r>
            <a:r>
              <a:rPr lang="en-IN" sz="2800" dirty="0" smtClean="0"/>
              <a:t>treated like </a:t>
            </a:r>
            <a:r>
              <a:rPr lang="en-IN" sz="2800" dirty="0"/>
              <a:t>nested only.</a:t>
            </a:r>
          </a:p>
        </p:txBody>
      </p:sp>
    </p:spTree>
    <p:extLst>
      <p:ext uri="{BB962C8B-B14F-4D97-AF65-F5344CB8AC3E}">
        <p14:creationId xmlns="" xmlns:p14="http://schemas.microsoft.com/office/powerpoint/2010/main" val="159918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473" y="228600"/>
            <a:ext cx="8229600" cy="715962"/>
          </a:xfrm>
        </p:spPr>
        <p:txBody>
          <a:bodyPr>
            <a:normAutofit fontScale="90000"/>
          </a:bodyPr>
          <a:lstStyle/>
          <a:p>
            <a:r>
              <a:rPr lang="en-IN" dirty="0" smtClean="0"/>
              <a:t>Dynamic Data Flow Testing</a:t>
            </a:r>
            <a:endParaRPr lang="en-IN" dirty="0"/>
          </a:p>
        </p:txBody>
      </p:sp>
      <p:sp>
        <p:nvSpPr>
          <p:cNvPr id="3" name="Content Placeholder 2"/>
          <p:cNvSpPr>
            <a:spLocks noGrp="1"/>
          </p:cNvSpPr>
          <p:nvPr>
            <p:ph idx="1"/>
          </p:nvPr>
        </p:nvSpPr>
        <p:spPr>
          <a:xfrm>
            <a:off x="914400" y="1447800"/>
            <a:ext cx="8229600" cy="5562600"/>
          </a:xfrm>
        </p:spPr>
        <p:txBody>
          <a:bodyPr>
            <a:normAutofit/>
          </a:bodyPr>
          <a:lstStyle/>
          <a:p>
            <a:pPr algn="just"/>
            <a:r>
              <a:rPr lang="en-IN" sz="2800" dirty="0" smtClean="0"/>
              <a:t>The test cases are designed in such a way that every definition of data variable to each of its use is traced to each of its definition. </a:t>
            </a:r>
          </a:p>
          <a:p>
            <a:pPr algn="just"/>
            <a:r>
              <a:rPr lang="en-IN" sz="2800" dirty="0" smtClean="0"/>
              <a:t>Various strategies are employed for the creation of test cases. </a:t>
            </a:r>
          </a:p>
          <a:p>
            <a:pPr algn="just"/>
            <a:r>
              <a:rPr lang="en-IN" sz="2800" dirty="0" smtClean="0"/>
              <a:t>All these strategies are defined below.</a:t>
            </a:r>
          </a:p>
        </p:txBody>
      </p:sp>
    </p:spTree>
    <p:extLst>
      <p:ext uri="{BB962C8B-B14F-4D97-AF65-F5344CB8AC3E}">
        <p14:creationId xmlns="" xmlns:p14="http://schemas.microsoft.com/office/powerpoint/2010/main" val="23515216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76600" y="685800"/>
            <a:ext cx="3124200" cy="563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1143000" y="152400"/>
            <a:ext cx="4584192" cy="762000"/>
          </a:xfrm>
        </p:spPr>
        <p:txBody>
          <a:bodyPr>
            <a:noAutofit/>
          </a:bodyPr>
          <a:lstStyle/>
          <a:p>
            <a:r>
              <a:rPr lang="en-IN" sz="3600" dirty="0"/>
              <a:t>Concatenated loops</a:t>
            </a:r>
          </a:p>
        </p:txBody>
      </p:sp>
    </p:spTree>
    <p:extLst>
      <p:ext uri="{BB962C8B-B14F-4D97-AF65-F5344CB8AC3E}">
        <p14:creationId xmlns="" xmlns:p14="http://schemas.microsoft.com/office/powerpoint/2010/main" val="34987063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a:t>
            </a:r>
            <a:r>
              <a:rPr lang="en-US" sz="3600" dirty="0" smtClean="0"/>
              <a:t>Concatenated Loops </a:t>
            </a:r>
            <a:endParaRPr lang="en-US" sz="3600" dirty="0"/>
          </a:p>
        </p:txBody>
      </p:sp>
      <p:sp>
        <p:nvSpPr>
          <p:cNvPr id="3" name="Content Placeholder 2"/>
          <p:cNvSpPr>
            <a:spLocks noGrp="1"/>
          </p:cNvSpPr>
          <p:nvPr>
            <p:ph idx="1"/>
          </p:nvPr>
        </p:nvSpPr>
        <p:spPr/>
        <p:txBody>
          <a:bodyPr>
            <a:normAutofit/>
          </a:bodyPr>
          <a:lstStyle/>
          <a:p>
            <a:r>
              <a:rPr lang="en-US" sz="2800" dirty="0" smtClean="0"/>
              <a:t>The concatenated loop may be treated as a sequence of two or more numbers of simple loops. </a:t>
            </a:r>
          </a:p>
          <a:p>
            <a:r>
              <a:rPr lang="en-US" sz="2800" dirty="0" smtClean="0"/>
              <a:t>So, the strategy for testing of simple loops may be extended to testing </a:t>
            </a:r>
            <a:r>
              <a:rPr lang="en-US" sz="2800" dirty="0"/>
              <a:t>of concatenated </a:t>
            </a:r>
            <a:r>
              <a:rPr lang="en-US" sz="2800" dirty="0" smtClean="0"/>
              <a:t>loops.</a:t>
            </a:r>
            <a:endParaRPr lang="en-US" sz="2800" dirty="0"/>
          </a:p>
        </p:txBody>
      </p:sp>
    </p:spTree>
    <p:extLst>
      <p:ext uri="{BB962C8B-B14F-4D97-AF65-F5344CB8AC3E}">
        <p14:creationId xmlns="" xmlns:p14="http://schemas.microsoft.com/office/powerpoint/2010/main" val="1335095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Unstructured loops</a:t>
            </a:r>
          </a:p>
        </p:txBody>
      </p:sp>
      <p:sp>
        <p:nvSpPr>
          <p:cNvPr id="3" name="Content Placeholder 2"/>
          <p:cNvSpPr>
            <a:spLocks noGrp="1"/>
          </p:cNvSpPr>
          <p:nvPr>
            <p:ph idx="1"/>
          </p:nvPr>
        </p:nvSpPr>
        <p:spPr>
          <a:xfrm>
            <a:off x="1143000" y="1447800"/>
            <a:ext cx="7498080" cy="4800600"/>
          </a:xfrm>
        </p:spPr>
        <p:txBody>
          <a:bodyPr>
            <a:normAutofit/>
          </a:bodyPr>
          <a:lstStyle/>
          <a:p>
            <a:pPr algn="just"/>
            <a:r>
              <a:rPr lang="en-IN" sz="2800" dirty="0" smtClean="0"/>
              <a:t>This </a:t>
            </a:r>
            <a:r>
              <a:rPr lang="en-IN" sz="2800" dirty="0"/>
              <a:t>type of loops is really impractical to </a:t>
            </a:r>
            <a:r>
              <a:rPr lang="en-IN" sz="2800" dirty="0" smtClean="0"/>
              <a:t>test. </a:t>
            </a:r>
          </a:p>
          <a:p>
            <a:pPr algn="just"/>
            <a:endParaRPr lang="en-IN" sz="2800" dirty="0"/>
          </a:p>
          <a:p>
            <a:pPr algn="just"/>
            <a:r>
              <a:rPr lang="en-IN" sz="2800" dirty="0" smtClean="0"/>
              <a:t>They must </a:t>
            </a:r>
            <a:r>
              <a:rPr lang="en-IN" sz="2800" dirty="0"/>
              <a:t>be redesigned or at least converted into simple or concatenated loops.</a:t>
            </a:r>
          </a:p>
        </p:txBody>
      </p:sp>
    </p:spTree>
    <p:extLst>
      <p:ext uri="{BB962C8B-B14F-4D97-AF65-F5344CB8AC3E}">
        <p14:creationId xmlns="" xmlns:p14="http://schemas.microsoft.com/office/powerpoint/2010/main" val="3998270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sp>
        <p:nvSpPr>
          <p:cNvPr id="3" name="Content Placeholder 2"/>
          <p:cNvSpPr>
            <a:spLocks noGrp="1"/>
          </p:cNvSpPr>
          <p:nvPr>
            <p:ph idx="1"/>
          </p:nvPr>
        </p:nvSpPr>
        <p:spPr/>
        <p:txBody>
          <a:bodyPr/>
          <a:lstStyle/>
          <a:p>
            <a:pPr algn="just"/>
            <a:r>
              <a:rPr lang="en-US" dirty="0" smtClean="0"/>
              <a:t>Explained dynamic data flow testing strategies with an example.</a:t>
            </a:r>
          </a:p>
          <a:p>
            <a:pPr algn="just"/>
            <a:r>
              <a:rPr lang="en-IN" dirty="0" smtClean="0"/>
              <a:t>Presented the ordering of different data flow testing strategies.</a:t>
            </a:r>
          </a:p>
          <a:p>
            <a:pPr algn="just"/>
            <a:r>
              <a:rPr lang="en-US" dirty="0" smtClean="0"/>
              <a:t>Discussed different loop testing strategies.</a:t>
            </a:r>
            <a:endParaRPr lang="en-IN" dirty="0" smtClean="0"/>
          </a:p>
          <a:p>
            <a:pPr algn="just"/>
            <a:endParaRPr lang="en-US" dirty="0" smtClean="0"/>
          </a:p>
          <a:p>
            <a:pPr algn="just"/>
            <a:endParaRPr lang="en-US" dirty="0" smtClean="0"/>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7760" y="279401"/>
            <a:ext cx="7863840" cy="861775"/>
          </a:xfrm>
          <a:prstGeom prst="rect">
            <a:avLst/>
          </a:prstGeom>
        </p:spPr>
        <p:txBody>
          <a:bodyPr vert="horz" wrap="square" lIns="15119" tIns="39308" rIns="15119" bIns="39308" numCol="1" anchor="ctr" anchorCtr="0" compatLnSpc="1">
            <a:prstTxWarp prst="textNoShape">
              <a:avLst/>
            </a:prstTxWarp>
            <a:noAutofit/>
          </a:bodyPr>
          <a:lstStyle>
            <a:lvl1pPr algn="ctr" fontAlgn="base">
              <a:spcBef>
                <a:spcPts val="806"/>
              </a:spcBef>
              <a:spcAft>
                <a:spcPct val="0"/>
              </a:spcAft>
              <a:defRPr sz="3600">
                <a:solidFill>
                  <a:srgbClr val="572314"/>
                </a:solidFill>
                <a:effectLst>
                  <a:outerShdw blurRad="50000" dist="30000" dir="5400000" algn="tl" rotWithShape="0">
                    <a:srgbClr val="000000">
                      <a:alpha val="30000"/>
                    </a:srgbClr>
                  </a:outerShdw>
                </a:effectLst>
                <a:latin typeface="+mj-lt"/>
                <a:ea typeface="+mj-ea"/>
                <a:cs typeface="+mj-cs"/>
              </a:defRPr>
            </a:lvl1pPr>
            <a:lvl2pPr fontAlgn="base">
              <a:spcBef>
                <a:spcPct val="0"/>
              </a:spcBef>
              <a:spcAft>
                <a:spcPct val="0"/>
              </a:spcAft>
              <a:defRPr sz="4300">
                <a:solidFill>
                  <a:srgbClr val="572314"/>
                </a:solidFill>
                <a:latin typeface="Gill Sans MT" pitchFamily="34" charset="0"/>
              </a:defRPr>
            </a:lvl2pPr>
            <a:lvl3pPr fontAlgn="base">
              <a:spcBef>
                <a:spcPct val="0"/>
              </a:spcBef>
              <a:spcAft>
                <a:spcPct val="0"/>
              </a:spcAft>
              <a:defRPr sz="4300">
                <a:solidFill>
                  <a:srgbClr val="572314"/>
                </a:solidFill>
                <a:latin typeface="Gill Sans MT" pitchFamily="34" charset="0"/>
              </a:defRPr>
            </a:lvl3pPr>
            <a:lvl4pPr fontAlgn="base">
              <a:spcBef>
                <a:spcPct val="0"/>
              </a:spcBef>
              <a:spcAft>
                <a:spcPct val="0"/>
              </a:spcAft>
              <a:defRPr sz="4300">
                <a:solidFill>
                  <a:srgbClr val="572314"/>
                </a:solidFill>
                <a:latin typeface="Gill Sans MT" pitchFamily="34" charset="0"/>
              </a:defRPr>
            </a:lvl4pPr>
            <a:lvl5pPr fontAlgn="base">
              <a:spcBef>
                <a:spcPct val="0"/>
              </a:spcBef>
              <a:spcAft>
                <a:spcPct val="0"/>
              </a:spcAft>
              <a:defRPr sz="4300">
                <a:solidFill>
                  <a:srgbClr val="572314"/>
                </a:solidFill>
                <a:latin typeface="Gill Sans MT" pitchFamily="34" charset="0"/>
              </a:defRPr>
            </a:lvl5pPr>
            <a:lvl6pPr marL="457200" fontAlgn="base">
              <a:spcBef>
                <a:spcPct val="0"/>
              </a:spcBef>
              <a:spcAft>
                <a:spcPct val="0"/>
              </a:spcAft>
              <a:defRPr sz="4300">
                <a:solidFill>
                  <a:srgbClr val="572314"/>
                </a:solidFill>
                <a:latin typeface="Gill Sans MT" pitchFamily="34" charset="0"/>
              </a:defRPr>
            </a:lvl6pPr>
            <a:lvl7pPr marL="914400" fontAlgn="base">
              <a:spcBef>
                <a:spcPct val="0"/>
              </a:spcBef>
              <a:spcAft>
                <a:spcPct val="0"/>
              </a:spcAft>
              <a:defRPr sz="4300">
                <a:solidFill>
                  <a:srgbClr val="572314"/>
                </a:solidFill>
                <a:latin typeface="Gill Sans MT" pitchFamily="34" charset="0"/>
              </a:defRPr>
            </a:lvl7pPr>
            <a:lvl8pPr marL="1371600" fontAlgn="base">
              <a:spcBef>
                <a:spcPct val="0"/>
              </a:spcBef>
              <a:spcAft>
                <a:spcPct val="0"/>
              </a:spcAft>
              <a:defRPr sz="4300">
                <a:solidFill>
                  <a:srgbClr val="572314"/>
                </a:solidFill>
                <a:latin typeface="Gill Sans MT" pitchFamily="34" charset="0"/>
              </a:defRPr>
            </a:lvl8pPr>
            <a:lvl9pPr marL="1828800" fontAlgn="base">
              <a:spcBef>
                <a:spcPct val="0"/>
              </a:spcBef>
              <a:spcAft>
                <a:spcPct val="0"/>
              </a:spcAft>
              <a:defRPr sz="4300">
                <a:solidFill>
                  <a:srgbClr val="572314"/>
                </a:solidFill>
                <a:latin typeface="Gill Sans MT" pitchFamily="34" charset="0"/>
              </a:defRPr>
            </a:lvl9pPr>
            <a:extLst/>
          </a:lstStyle>
          <a:p>
            <a:r>
              <a:rPr lang="en-US" altLang="en-US" sz="4800" dirty="0"/>
              <a:t>References </a:t>
            </a:r>
          </a:p>
        </p:txBody>
      </p:sp>
      <p:sp>
        <p:nvSpPr>
          <p:cNvPr id="3" name="Rectangle 2"/>
          <p:cNvSpPr/>
          <p:nvPr/>
        </p:nvSpPr>
        <p:spPr>
          <a:xfrm>
            <a:off x="1143000" y="1397000"/>
            <a:ext cx="7848600" cy="2103952"/>
          </a:xfrm>
          <a:prstGeom prst="rect">
            <a:avLst/>
          </a:prstGeom>
        </p:spPr>
        <p:txBody>
          <a:bodyPr wrap="square" lIns="102404" tIns="51202" rIns="102404" bIns="51202">
            <a:spAutoFit/>
          </a:bodyPr>
          <a:lstStyle/>
          <a:p>
            <a:pPr marL="384015" indent="-384015" algn="just">
              <a:buFont typeface="+mj-lt"/>
              <a:buAutoNum type="arabicPeriod"/>
            </a:pPr>
            <a:r>
              <a:rPr lang="en-GB" altLang="en-US" sz="2800" dirty="0" err="1" smtClean="0">
                <a:latin typeface="+mn-lt"/>
              </a:rPr>
              <a:t>Naresh</a:t>
            </a:r>
            <a:r>
              <a:rPr lang="en-GB" altLang="en-US" sz="2800" dirty="0" smtClean="0">
                <a:latin typeface="+mn-lt"/>
              </a:rPr>
              <a:t> </a:t>
            </a:r>
            <a:r>
              <a:rPr lang="en-GB" altLang="en-US" sz="2800" dirty="0" err="1" smtClean="0">
                <a:latin typeface="+mn-lt"/>
              </a:rPr>
              <a:t>Chauhan</a:t>
            </a:r>
            <a:r>
              <a:rPr lang="en-GB" altLang="en-US" sz="2800" dirty="0" smtClean="0">
                <a:latin typeface="+mn-lt"/>
              </a:rPr>
              <a:t>, Software Testing: Principles and Practices, (Chapter – 5), Second Edition, Oxford University Press,  2016.</a:t>
            </a:r>
          </a:p>
          <a:p>
            <a:pPr marL="384015" indent="-384015" algn="just">
              <a:buFont typeface="+mj-lt"/>
              <a:buAutoNum type="arabicPeriod"/>
            </a:pPr>
            <a:endParaRPr lang="en-GB" altLang="en-US" sz="2800" dirty="0" smtClean="0">
              <a:latin typeface="+mn-lt"/>
            </a:endParaRPr>
          </a:p>
          <a:p>
            <a:pPr algn="just"/>
            <a:endParaRPr lang="en-GB" altLang="en-US" dirty="0" smtClean="0">
              <a:solidFill>
                <a:prstClr val="black"/>
              </a:solidFill>
            </a:endParaRPr>
          </a:p>
        </p:txBody>
      </p:sp>
    </p:spTree>
    <p:extLst>
      <p:ext uri="{BB962C8B-B14F-4D97-AF65-F5344CB8AC3E}">
        <p14:creationId xmlns="" xmlns:p14="http://schemas.microsoft.com/office/powerpoint/2010/main" val="3526804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133600"/>
            <a:ext cx="8229600" cy="1143000"/>
          </a:xfrm>
        </p:spPr>
        <p:txBody>
          <a:bodyPr>
            <a:normAutofit/>
          </a:bodyPr>
          <a:lstStyle/>
          <a:p>
            <a:r>
              <a:rPr lang="en-IN" sz="5400" dirty="0" smtClean="0"/>
              <a:t>Thank you</a:t>
            </a:r>
            <a:endParaRPr lang="en-IN" sz="5400" dirty="0"/>
          </a:p>
        </p:txBody>
      </p:sp>
    </p:spTree>
    <p:extLst>
      <p:ext uri="{BB962C8B-B14F-4D97-AF65-F5344CB8AC3E}">
        <p14:creationId xmlns="" xmlns:p14="http://schemas.microsoft.com/office/powerpoint/2010/main" val="1165828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txBody>
          <a:bodyPr>
            <a:normAutofit/>
          </a:bodyPr>
          <a:lstStyle/>
          <a:p>
            <a:r>
              <a:rPr lang="en-IN" sz="3600" dirty="0"/>
              <a:t>Dynamic Data Flow </a:t>
            </a:r>
            <a:r>
              <a:rPr lang="en-IN" sz="3600" dirty="0" smtClean="0"/>
              <a:t>Testing         </a:t>
            </a:r>
            <a:r>
              <a:rPr lang="en-IN" sz="3600" dirty="0" err="1" smtClean="0"/>
              <a:t>cont</a:t>
            </a:r>
            <a:r>
              <a:rPr lang="en-IN" sz="3600" dirty="0" smtClean="0"/>
              <a:t>…</a:t>
            </a:r>
            <a:endParaRPr lang="en-IN" sz="3600" dirty="0"/>
          </a:p>
        </p:txBody>
      </p:sp>
      <p:sp>
        <p:nvSpPr>
          <p:cNvPr id="3" name="Content Placeholder 2"/>
          <p:cNvSpPr>
            <a:spLocks noGrp="1"/>
          </p:cNvSpPr>
          <p:nvPr>
            <p:ph idx="1"/>
          </p:nvPr>
        </p:nvSpPr>
        <p:spPr>
          <a:xfrm>
            <a:off x="1143000" y="1752600"/>
            <a:ext cx="7498080" cy="4800600"/>
          </a:xfrm>
        </p:spPr>
        <p:txBody>
          <a:bodyPr>
            <a:normAutofit/>
          </a:bodyPr>
          <a:lstStyle/>
          <a:p>
            <a:pPr algn="just"/>
            <a:r>
              <a:rPr lang="en-IN" sz="2800" b="1" i="1" dirty="0"/>
              <a:t>All-du Paths (ADUP)</a:t>
            </a:r>
            <a:r>
              <a:rPr lang="en-IN" sz="2800" dirty="0"/>
              <a:t> It states that every definition of every variable to every use of that definition should be exercised under some test. It is the strongest data flow testing </a:t>
            </a:r>
            <a:r>
              <a:rPr lang="en-IN" sz="2800" dirty="0" smtClean="0"/>
              <a:t>strategies.</a:t>
            </a:r>
            <a:endParaRPr lang="en-IN" sz="2800" dirty="0"/>
          </a:p>
          <a:p>
            <a:pPr algn="just"/>
            <a:endParaRPr lang="en-IN" sz="2800" dirty="0"/>
          </a:p>
        </p:txBody>
      </p:sp>
    </p:spTree>
    <p:extLst>
      <p:ext uri="{BB962C8B-B14F-4D97-AF65-F5344CB8AC3E}">
        <p14:creationId xmlns="" xmlns:p14="http://schemas.microsoft.com/office/powerpoint/2010/main" val="1795463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76400"/>
            <a:ext cx="8229600" cy="4648200"/>
          </a:xfrm>
        </p:spPr>
        <p:txBody>
          <a:bodyPr>
            <a:normAutofit/>
          </a:bodyPr>
          <a:lstStyle/>
          <a:p>
            <a:pPr algn="just"/>
            <a:r>
              <a:rPr lang="en-IN" sz="2800" b="1" i="1" dirty="0" smtClean="0"/>
              <a:t>All-uses (AU) </a:t>
            </a:r>
            <a:r>
              <a:rPr lang="en-IN" sz="2800" dirty="0" smtClean="0"/>
              <a:t>This states that for every use of the variable, there is a path from the definition of that variable (nearest to the use in backward direction) to the use.</a:t>
            </a:r>
          </a:p>
        </p:txBody>
      </p:sp>
      <p:sp>
        <p:nvSpPr>
          <p:cNvPr id="2" name="Rectangle 1"/>
          <p:cNvSpPr/>
          <p:nvPr/>
        </p:nvSpPr>
        <p:spPr>
          <a:xfrm>
            <a:off x="1219200" y="381000"/>
            <a:ext cx="7969719" cy="646331"/>
          </a:xfrm>
          <a:prstGeom prst="rect">
            <a:avLst/>
          </a:prstGeom>
        </p:spPr>
        <p:txBody>
          <a:bodyPr wrap="square">
            <a:spAutoFit/>
          </a:bodyPr>
          <a:lstStyle/>
          <a:p>
            <a:pPr>
              <a:spcBef>
                <a:spcPct val="0"/>
              </a:spcBef>
            </a:pPr>
            <a:r>
              <a:rPr lang="en-IN"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Dynamic Data Flow Testing         </a:t>
            </a:r>
            <a:r>
              <a:rPr lang="en-IN" sz="3600" dirty="0" err="1">
                <a:solidFill>
                  <a:schemeClr val="tx2">
                    <a:satMod val="130000"/>
                  </a:schemeClr>
                </a:solidFill>
                <a:effectLst>
                  <a:outerShdw blurRad="50000" dist="30000" dir="5400000" algn="tl" rotWithShape="0">
                    <a:srgbClr val="000000">
                      <a:alpha val="30000"/>
                    </a:srgbClr>
                  </a:outerShdw>
                </a:effectLst>
                <a:latin typeface="+mj-lt"/>
                <a:ea typeface="+mj-ea"/>
                <a:cs typeface="+mj-cs"/>
              </a:rPr>
              <a:t>cont</a:t>
            </a:r>
            <a:r>
              <a:rPr lang="en-IN"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a:t>
            </a:r>
          </a:p>
        </p:txBody>
      </p:sp>
    </p:spTree>
    <p:extLst>
      <p:ext uri="{BB962C8B-B14F-4D97-AF65-F5344CB8AC3E}">
        <p14:creationId xmlns="" xmlns:p14="http://schemas.microsoft.com/office/powerpoint/2010/main" val="2274774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447800"/>
            <a:ext cx="8001000" cy="4800600"/>
          </a:xfrm>
        </p:spPr>
        <p:txBody>
          <a:bodyPr>
            <a:normAutofit lnSpcReduction="10000"/>
          </a:bodyPr>
          <a:lstStyle/>
          <a:p>
            <a:pPr algn="just"/>
            <a:r>
              <a:rPr lang="en-IN" sz="2800" b="1" i="1" dirty="0"/>
              <a:t>All-p-uses/Some-c-uses (APU + C) </a:t>
            </a:r>
            <a:r>
              <a:rPr lang="en-IN" sz="2800" dirty="0"/>
              <a:t>This strategy states that for every variable and every definition of that variable, include at least one dc-path from the definition to every predicate use. If there are definitions of the variable with no p-use following it, then add computational use (c-use) test cases as required to cover every definition</a:t>
            </a:r>
            <a:r>
              <a:rPr lang="en-IN" sz="2800" dirty="0" smtClean="0"/>
              <a:t>.</a:t>
            </a:r>
          </a:p>
          <a:p>
            <a:pPr algn="just"/>
            <a:r>
              <a:rPr lang="en-IN" sz="2800" dirty="0" smtClean="0">
                <a:solidFill>
                  <a:srgbClr val="FF0000"/>
                </a:solidFill>
              </a:rPr>
              <a:t>Note:</a:t>
            </a:r>
            <a:r>
              <a:rPr lang="en-IN" sz="2800" b="1" i="1" dirty="0" smtClean="0">
                <a:solidFill>
                  <a:srgbClr val="FF0000"/>
                </a:solidFill>
              </a:rPr>
              <a:t> </a:t>
            </a:r>
            <a:r>
              <a:rPr lang="en-IN" sz="2800" dirty="0" smtClean="0">
                <a:solidFill>
                  <a:srgbClr val="FF0000"/>
                </a:solidFill>
              </a:rPr>
              <a:t>A dc-path (definition-clear path) with respect to a variable v is a path between the definition node &amp; the usage node </a:t>
            </a:r>
            <a:r>
              <a:rPr lang="en-IN" sz="2800" dirty="0" err="1" smtClean="0">
                <a:solidFill>
                  <a:srgbClr val="FF0000"/>
                </a:solidFill>
              </a:rPr>
              <a:t>s.t</a:t>
            </a:r>
            <a:r>
              <a:rPr lang="en-IN" sz="2800" dirty="0" smtClean="0">
                <a:solidFill>
                  <a:srgbClr val="FF0000"/>
                </a:solidFill>
              </a:rPr>
              <a:t>. that no other node in the path is a defining node of variable </a:t>
            </a:r>
            <a:r>
              <a:rPr lang="en-IN" sz="2800" i="1" dirty="0" smtClean="0">
                <a:solidFill>
                  <a:srgbClr val="FF0000"/>
                </a:solidFill>
              </a:rPr>
              <a:t>v</a:t>
            </a:r>
            <a:r>
              <a:rPr lang="en-IN" sz="2800" dirty="0" smtClean="0">
                <a:solidFill>
                  <a:srgbClr val="FF0000"/>
                </a:solidFill>
              </a:rPr>
              <a:t>.</a:t>
            </a:r>
          </a:p>
          <a:p>
            <a:pPr algn="just"/>
            <a:endParaRPr lang="en-IN" sz="2800" dirty="0"/>
          </a:p>
          <a:p>
            <a:pPr algn="just"/>
            <a:endParaRPr lang="en-IN" sz="2800" dirty="0"/>
          </a:p>
        </p:txBody>
      </p:sp>
      <p:sp>
        <p:nvSpPr>
          <p:cNvPr id="4" name="Title 1"/>
          <p:cNvSpPr>
            <a:spLocks noGrp="1"/>
          </p:cNvSpPr>
          <p:nvPr>
            <p:ph type="title"/>
          </p:nvPr>
        </p:nvSpPr>
        <p:spPr>
          <a:xfrm>
            <a:off x="1066800" y="274638"/>
            <a:ext cx="7866888" cy="1143000"/>
          </a:xfrm>
        </p:spPr>
        <p:txBody>
          <a:bodyPr>
            <a:noAutofit/>
          </a:bodyPr>
          <a:lstStyle/>
          <a:p>
            <a:r>
              <a:rPr lang="en-IN" sz="3600" dirty="0"/>
              <a:t>Dynamic Data Flow </a:t>
            </a:r>
            <a:r>
              <a:rPr lang="en-IN" sz="3600" dirty="0" smtClean="0"/>
              <a:t>Testing         </a:t>
            </a:r>
            <a:r>
              <a:rPr lang="en-IN" sz="3600" dirty="0" err="1" smtClean="0"/>
              <a:t>cont</a:t>
            </a:r>
            <a:r>
              <a:rPr lang="en-IN" sz="3600" dirty="0" smtClean="0"/>
              <a:t>…</a:t>
            </a:r>
            <a:endParaRPr lang="en-IN" sz="3600" dirty="0"/>
          </a:p>
        </p:txBody>
      </p:sp>
    </p:spTree>
    <p:extLst>
      <p:ext uri="{BB962C8B-B14F-4D97-AF65-F5344CB8AC3E}">
        <p14:creationId xmlns="" xmlns:p14="http://schemas.microsoft.com/office/powerpoint/2010/main" val="1026755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8229600" cy="5410200"/>
          </a:xfrm>
        </p:spPr>
        <p:txBody>
          <a:bodyPr>
            <a:normAutofit/>
          </a:bodyPr>
          <a:lstStyle/>
          <a:p>
            <a:pPr algn="just"/>
            <a:r>
              <a:rPr lang="en-IN" sz="2800" b="1" i="1" dirty="0" smtClean="0"/>
              <a:t>All-c-uses/Some-p-uses (ACU + P) </a:t>
            </a:r>
            <a:r>
              <a:rPr lang="en-IN" sz="2800" dirty="0" smtClean="0"/>
              <a:t>This strategy states that for every variable and every definition of that variable, include at least one  dc-path from the definition to every computational use. If there are definitions of the variable with no c-use following it, then add predicate </a:t>
            </a:r>
            <a:r>
              <a:rPr lang="en-IN" sz="2800" smtClean="0"/>
              <a:t>use </a:t>
            </a:r>
            <a:r>
              <a:rPr lang="en-IN" sz="2800" smtClean="0"/>
              <a:t>(p-use</a:t>
            </a:r>
            <a:r>
              <a:rPr lang="en-IN" sz="2800" dirty="0" smtClean="0"/>
              <a:t>) test cases as required to cover every definition.</a:t>
            </a:r>
          </a:p>
        </p:txBody>
      </p:sp>
      <p:sp>
        <p:nvSpPr>
          <p:cNvPr id="4" name="Title 1"/>
          <p:cNvSpPr>
            <a:spLocks noGrp="1"/>
          </p:cNvSpPr>
          <p:nvPr>
            <p:ph type="title"/>
          </p:nvPr>
        </p:nvSpPr>
        <p:spPr>
          <a:xfrm>
            <a:off x="990600" y="27709"/>
            <a:ext cx="7790688" cy="1143000"/>
          </a:xfrm>
        </p:spPr>
        <p:txBody>
          <a:bodyPr>
            <a:normAutofit/>
          </a:bodyPr>
          <a:lstStyle/>
          <a:p>
            <a:r>
              <a:rPr lang="en-IN" sz="3600" dirty="0"/>
              <a:t>Dynamic Data Flow </a:t>
            </a:r>
            <a:r>
              <a:rPr lang="en-IN" sz="3600" dirty="0" smtClean="0"/>
              <a:t>Testing         </a:t>
            </a:r>
            <a:r>
              <a:rPr lang="en-IN" sz="3600" dirty="0" err="1" smtClean="0"/>
              <a:t>cont</a:t>
            </a:r>
            <a:r>
              <a:rPr lang="en-IN" sz="3600" dirty="0" smtClean="0"/>
              <a:t>…</a:t>
            </a:r>
            <a:endParaRPr lang="en-IN" sz="3600" dirty="0"/>
          </a:p>
        </p:txBody>
      </p:sp>
    </p:spTree>
    <p:extLst>
      <p:ext uri="{BB962C8B-B14F-4D97-AF65-F5344CB8AC3E}">
        <p14:creationId xmlns="" xmlns:p14="http://schemas.microsoft.com/office/powerpoint/2010/main" val="1162038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447800"/>
            <a:ext cx="7498080" cy="4800600"/>
          </a:xfrm>
        </p:spPr>
        <p:txBody>
          <a:bodyPr>
            <a:normAutofit/>
          </a:bodyPr>
          <a:lstStyle/>
          <a:p>
            <a:pPr algn="just"/>
            <a:r>
              <a:rPr lang="en-IN" sz="2800" b="1" i="1" dirty="0"/>
              <a:t>All-Predicate-uses (APU) </a:t>
            </a:r>
            <a:r>
              <a:rPr lang="en-IN" sz="2800" dirty="0"/>
              <a:t>It is derived from the APU + C strategy and states that for every variable, there is a path from every definition to every p-use of that definition. If there is a definition with no p-use following it, then it is dropped from contention.</a:t>
            </a:r>
          </a:p>
          <a:p>
            <a:pPr algn="just"/>
            <a:endParaRPr lang="en-IN" sz="2800" dirty="0"/>
          </a:p>
        </p:txBody>
      </p:sp>
      <p:sp>
        <p:nvSpPr>
          <p:cNvPr id="4" name="Title 1"/>
          <p:cNvSpPr>
            <a:spLocks noGrp="1"/>
          </p:cNvSpPr>
          <p:nvPr>
            <p:ph type="title"/>
          </p:nvPr>
        </p:nvSpPr>
        <p:spPr>
          <a:xfrm>
            <a:off x="1066800" y="274638"/>
            <a:ext cx="7866888" cy="1143000"/>
          </a:xfrm>
        </p:spPr>
        <p:txBody>
          <a:bodyPr>
            <a:normAutofit/>
          </a:bodyPr>
          <a:lstStyle/>
          <a:p>
            <a:r>
              <a:rPr lang="en-IN" sz="3600" dirty="0"/>
              <a:t>Dynamic Data Flow </a:t>
            </a:r>
            <a:r>
              <a:rPr lang="en-IN" sz="3600" dirty="0" smtClean="0"/>
              <a:t>Testing         </a:t>
            </a:r>
            <a:r>
              <a:rPr lang="en-IN" sz="3600" dirty="0" err="1" smtClean="0"/>
              <a:t>cont</a:t>
            </a:r>
            <a:r>
              <a:rPr lang="en-IN" sz="3600" dirty="0" smtClean="0"/>
              <a:t>…</a:t>
            </a:r>
            <a:endParaRPr lang="en-IN" sz="3600" dirty="0"/>
          </a:p>
        </p:txBody>
      </p:sp>
    </p:spTree>
    <p:extLst>
      <p:ext uri="{BB962C8B-B14F-4D97-AF65-F5344CB8AC3E}">
        <p14:creationId xmlns="" xmlns:p14="http://schemas.microsoft.com/office/powerpoint/2010/main" val="439942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7073"/>
            <a:ext cx="8229600" cy="4883727"/>
          </a:xfrm>
        </p:spPr>
        <p:txBody>
          <a:bodyPr>
            <a:normAutofit/>
          </a:bodyPr>
          <a:lstStyle/>
          <a:p>
            <a:pPr algn="just"/>
            <a:r>
              <a:rPr lang="en-IN" sz="2800" b="1" i="1" dirty="0" smtClean="0"/>
              <a:t>All-Computational-Uses (ACU) </a:t>
            </a:r>
            <a:r>
              <a:rPr lang="en-IN" sz="2800" dirty="0" smtClean="0"/>
              <a:t>It is derived from the strategy ACU + P strategy and states that for every variable, there is a path form every definition to every c-use of that definition. If there is a definition with no c-use following if, then it is dropped form contention.</a:t>
            </a:r>
          </a:p>
          <a:p>
            <a:pPr algn="just"/>
            <a:endParaRPr lang="en-IN" sz="2800" dirty="0" smtClean="0"/>
          </a:p>
        </p:txBody>
      </p:sp>
      <p:sp>
        <p:nvSpPr>
          <p:cNvPr id="4" name="Title 1"/>
          <p:cNvSpPr>
            <a:spLocks noGrp="1"/>
          </p:cNvSpPr>
          <p:nvPr>
            <p:ph type="title"/>
          </p:nvPr>
        </p:nvSpPr>
        <p:spPr>
          <a:xfrm>
            <a:off x="1143000" y="274638"/>
            <a:ext cx="7790688" cy="1143000"/>
          </a:xfrm>
        </p:spPr>
        <p:txBody>
          <a:bodyPr>
            <a:normAutofit/>
          </a:bodyPr>
          <a:lstStyle/>
          <a:p>
            <a:r>
              <a:rPr lang="en-IN" sz="3600" dirty="0"/>
              <a:t>Dynamic Data Flow </a:t>
            </a:r>
            <a:r>
              <a:rPr lang="en-IN" sz="3600" dirty="0" smtClean="0"/>
              <a:t>Testing         </a:t>
            </a:r>
            <a:r>
              <a:rPr lang="en-IN" sz="3600" dirty="0" err="1" smtClean="0"/>
              <a:t>cont</a:t>
            </a:r>
            <a:r>
              <a:rPr lang="en-IN" sz="3600" dirty="0" smtClean="0"/>
              <a:t>…</a:t>
            </a:r>
            <a:endParaRPr lang="en-IN" sz="3600" dirty="0"/>
          </a:p>
        </p:txBody>
      </p:sp>
    </p:spTree>
    <p:extLst>
      <p:ext uri="{BB962C8B-B14F-4D97-AF65-F5344CB8AC3E}">
        <p14:creationId xmlns="" xmlns:p14="http://schemas.microsoft.com/office/powerpoint/2010/main" val="22689659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7ED58A85A796449BBD3B81601E2D75" ma:contentTypeVersion="2" ma:contentTypeDescription="Create a new document." ma:contentTypeScope="" ma:versionID="7a80211e67dc5eff737ad815ad8bfc69">
  <xsd:schema xmlns:xsd="http://www.w3.org/2001/XMLSchema" xmlns:xs="http://www.w3.org/2001/XMLSchema" xmlns:p="http://schemas.microsoft.com/office/2006/metadata/properties" xmlns:ns2="e16f1f74-0040-4e09-b045-6473ea824ee0" targetNamespace="http://schemas.microsoft.com/office/2006/metadata/properties" ma:root="true" ma:fieldsID="609a2d98ef4e1edbb864db9af53991fb" ns2:_="">
    <xsd:import namespace="e16f1f74-0040-4e09-b045-6473ea824e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f1f74-0040-4e09-b045-6473ea824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1CA7A5-9066-4265-9BFA-5438106E8C52}"/>
</file>

<file path=customXml/itemProps2.xml><?xml version="1.0" encoding="utf-8"?>
<ds:datastoreItem xmlns:ds="http://schemas.openxmlformats.org/officeDocument/2006/customXml" ds:itemID="{1810115D-BB68-4EE3-BB28-F6BA76593E3F}"/>
</file>

<file path=customXml/itemProps3.xml><?xml version="1.0" encoding="utf-8"?>
<ds:datastoreItem xmlns:ds="http://schemas.openxmlformats.org/officeDocument/2006/customXml" ds:itemID="{03E670F9-CD6E-4E75-BF01-C6C2CA2B2130}"/>
</file>

<file path=docProps/app.xml><?xml version="1.0" encoding="utf-8"?>
<Properties xmlns="http://schemas.openxmlformats.org/officeDocument/2006/extended-properties" xmlns:vt="http://schemas.openxmlformats.org/officeDocument/2006/docPropsVTypes">
  <Template>Solstice</Template>
  <TotalTime>345</TotalTime>
  <Words>1530</Words>
  <Application>Microsoft Office PowerPoint</Application>
  <PresentationFormat>On-screen Show (4:3)</PresentationFormat>
  <Paragraphs>282</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Solstice</vt:lpstr>
      <vt:lpstr>Data Flow Testing                 cont… </vt:lpstr>
      <vt:lpstr>Static Analysis is not Enough</vt:lpstr>
      <vt:lpstr>Dynamic Data Flow Testing</vt:lpstr>
      <vt:lpstr>Dynamic Data Flow Testing         cont…</vt:lpstr>
      <vt:lpstr>Slide 5</vt:lpstr>
      <vt:lpstr>Dynamic Data Flow Testing         cont…</vt:lpstr>
      <vt:lpstr>Dynamic Data Flow Testing         cont…</vt:lpstr>
      <vt:lpstr>Dynamic Data Flow Testing         cont…</vt:lpstr>
      <vt:lpstr>Dynamic Data Flow Testing         cont…</vt:lpstr>
      <vt:lpstr>Dynamic Data Flow Testing         cont…</vt:lpstr>
      <vt:lpstr>Example</vt:lpstr>
      <vt:lpstr>Slide 12</vt:lpstr>
      <vt:lpstr>Slide 13</vt:lpstr>
      <vt:lpstr>Slide 14</vt:lpstr>
      <vt:lpstr>Slide 15</vt:lpstr>
      <vt:lpstr>Slide 16</vt:lpstr>
      <vt:lpstr>Slide 17</vt:lpstr>
      <vt:lpstr>Slide 18</vt:lpstr>
      <vt:lpstr>Slide 19</vt:lpstr>
      <vt:lpstr>Slide 20</vt:lpstr>
      <vt:lpstr>Slide 21</vt:lpstr>
      <vt:lpstr>Loop testing</vt:lpstr>
      <vt:lpstr>Simple loops</vt:lpstr>
      <vt:lpstr>Testing Simple Loops </vt:lpstr>
      <vt:lpstr>Testing Simple Loops     cont … </vt:lpstr>
      <vt:lpstr>Nested loops</vt:lpstr>
      <vt:lpstr>Nested loops</vt:lpstr>
      <vt:lpstr>Testing Nested Loops </vt:lpstr>
      <vt:lpstr>Concatenated loops</vt:lpstr>
      <vt:lpstr>Concatenated loops</vt:lpstr>
      <vt:lpstr>Testing Concatenated Loops </vt:lpstr>
      <vt:lpstr>Unstructured loops</vt:lpstr>
      <vt:lpstr>Summary</vt:lpstr>
      <vt:lpstr>Slide 34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D7</dc:creator>
  <cp:lastModifiedBy>Dr. D.P. Mohapatra</cp:lastModifiedBy>
  <cp:revision>59</cp:revision>
  <dcterms:created xsi:type="dcterms:W3CDTF">2006-08-16T00:00:00Z</dcterms:created>
  <dcterms:modified xsi:type="dcterms:W3CDTF">2021-01-19T06:10:54Z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0x0101007E7ED58A85A796449BBD3B81601E2D75</vt:lpwstr>
  </property>
</Properties>
</file>