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10" r:id="rId3"/>
    <p:sldId id="33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8" r:id="rId13"/>
    <p:sldId id="334" r:id="rId14"/>
    <p:sldId id="333" r:id="rId15"/>
    <p:sldId id="331" r:id="rId16"/>
    <p:sldId id="330" r:id="rId17"/>
    <p:sldId id="335" r:id="rId18"/>
    <p:sldId id="336" r:id="rId19"/>
    <p:sldId id="332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37" r:id="rId29"/>
    <p:sldId id="338" r:id="rId30"/>
    <p:sldId id="301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51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BD4F2-8B7B-4441-8CED-92C7E692D1D0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96728-FDEC-404B-9B1A-80D775F3D9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283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3C207487-3DF6-4B88-8F01-5F505A24A9AD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1C952DC4-A021-45E8-9B23-446EF1E540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3C207487-3DF6-4B88-8F01-5F505A24A9AD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1C952DC4-A021-45E8-9B23-446EF1E540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79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3C207487-3DF6-4B88-8F01-5F505A24A9AD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1C952DC4-A021-45E8-9B23-446EF1E540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23478"/>
            <a:ext cx="7992888" cy="648072"/>
          </a:xfrm>
        </p:spPr>
        <p:txBody>
          <a:bodyPr>
            <a:no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843558"/>
            <a:ext cx="7992888" cy="424847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3C207487-3DF6-4B88-8F01-5F505A24A9AD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1C952DC4-A021-45E8-9B23-446EF1E540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3C207487-3DF6-4B88-8F01-5F505A24A9AD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1C952DC4-A021-45E8-9B23-446EF1E540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3C207487-3DF6-4B88-8F01-5F505A24A9AD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1C952DC4-A021-45E8-9B23-446EF1E540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3C207487-3DF6-4B88-8F01-5F505A24A9AD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1C952DC4-A021-45E8-9B23-446EF1E540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3C207487-3DF6-4B88-8F01-5F505A24A9AD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1C952DC4-A021-45E8-9B23-446EF1E540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3C207487-3DF6-4B88-8F01-5F505A24A9AD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1C952DC4-A021-45E8-9B23-446EF1E540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3C207487-3DF6-4B88-8F01-5F505A24A9AD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/>
          <a:lstStyle>
            <a:extLst/>
          </a:lstStyle>
          <a:p>
            <a:fld id="{1C952DC4-A021-45E8-9B23-446EF1E540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88136" y="51470"/>
            <a:ext cx="7948360" cy="44817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88136" y="627534"/>
            <a:ext cx="7948360" cy="4464496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Software Debugging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427734"/>
            <a:ext cx="7406640" cy="131445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Durga</a:t>
            </a:r>
            <a:r>
              <a:rPr lang="en-IN" dirty="0" smtClean="0"/>
              <a:t> Prasad </a:t>
            </a:r>
            <a:r>
              <a:rPr lang="en-IN" dirty="0" err="1" smtClean="0"/>
              <a:t>Mohapatra</a:t>
            </a:r>
            <a:endParaRPr lang="en-IN" dirty="0" smtClean="0"/>
          </a:p>
          <a:p>
            <a:pPr algn="ctr"/>
            <a:r>
              <a:rPr lang="en-IN" dirty="0" smtClean="0"/>
              <a:t>Professor</a:t>
            </a:r>
          </a:p>
          <a:p>
            <a:pPr algn="ctr"/>
            <a:r>
              <a:rPr lang="en-IN" dirty="0" smtClean="0"/>
              <a:t>National Institute of Technology</a:t>
            </a:r>
          </a:p>
          <a:p>
            <a:pPr algn="ctr"/>
            <a:r>
              <a:rPr lang="en-IN" dirty="0" smtClean="0"/>
              <a:t>Rourkela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423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1"/>
          <p:cNvSpPr>
            <a:spLocks noGrp="1" noChangeArrowheads="1"/>
          </p:cNvSpPr>
          <p:nvPr>
            <p:ph type="title"/>
          </p:nvPr>
        </p:nvSpPr>
        <p:spPr>
          <a:xfrm>
            <a:off x="467544" y="30882"/>
            <a:ext cx="7770813" cy="856060"/>
          </a:xfrm>
        </p:spPr>
        <p:txBody>
          <a:bodyPr lIns="18000" tIns="46800" rIns="18000" bIns="4680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 smtClean="0"/>
              <a:t>Cause-elimination method</a:t>
            </a:r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987574"/>
            <a:ext cx="7770813" cy="3960440"/>
          </a:xfrm>
        </p:spPr>
        <p:txBody>
          <a:bodyPr lIns="18000" tIns="46800" rIns="18000" bIns="46800">
            <a:normAutofit fontScale="92500" lnSpcReduction="20000"/>
          </a:bodyPr>
          <a:lstStyle/>
          <a:p>
            <a:pPr algn="just">
              <a:spcBef>
                <a:spcPts val="800"/>
              </a:spcBef>
            </a:pPr>
            <a:r>
              <a:rPr lang="en-GB" altLang="en-US" sz="3000" dirty="0" smtClean="0"/>
              <a:t>In this method, once a failure is observed, the symptoms of the failure  (e.g. certain variable is having a negative value though it should be positive) are noted.</a:t>
            </a:r>
          </a:p>
          <a:p>
            <a:pPr algn="just">
              <a:spcBef>
                <a:spcPts val="800"/>
              </a:spcBef>
            </a:pPr>
            <a:r>
              <a:rPr lang="en-GB" altLang="en-US" sz="3000" dirty="0" smtClean="0"/>
              <a:t>Determine a list of causes: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/>
              <a:t>which could possibly have contributed to the error symptom.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/>
              <a:t>tests are conducted to eliminate each. </a:t>
            </a:r>
          </a:p>
          <a:p>
            <a:pPr algn="just">
              <a:spcBef>
                <a:spcPts val="800"/>
              </a:spcBef>
            </a:pPr>
            <a:r>
              <a:rPr lang="en-GB" altLang="en-US" sz="3000" dirty="0" smtClean="0"/>
              <a:t>A related technique of identifying errors by examining error symptoms: 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software fault tree analysis.</a:t>
            </a:r>
          </a:p>
        </p:txBody>
      </p:sp>
    </p:spTree>
    <p:extLst>
      <p:ext uri="{BB962C8B-B14F-4D97-AF65-F5344CB8AC3E}">
        <p14:creationId xmlns="" xmlns:p14="http://schemas.microsoft.com/office/powerpoint/2010/main" val="9061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7770813" cy="672108"/>
          </a:xfrm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dirty="0" smtClean="0"/>
              <a:t>Program Slicing</a:t>
            </a:r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131590"/>
            <a:ext cx="7770813" cy="3417094"/>
          </a:xfrm>
        </p:spPr>
        <p:txBody>
          <a:bodyPr lIns="18000" tIns="46800" rIns="18000" bIns="46800">
            <a:normAutofit/>
          </a:bodyPr>
          <a:lstStyle/>
          <a:p>
            <a:pPr algn="just">
              <a:spcBef>
                <a:spcPts val="1000"/>
              </a:spcBef>
            </a:pPr>
            <a:r>
              <a:rPr lang="en-GB" altLang="en-US" dirty="0" smtClean="0"/>
              <a:t>This technique is similar to back tracking. </a:t>
            </a:r>
          </a:p>
          <a:p>
            <a:pPr algn="just">
              <a:spcBef>
                <a:spcPts val="1000"/>
              </a:spcBef>
            </a:pPr>
            <a:r>
              <a:rPr lang="en-GB" altLang="en-US" dirty="0" smtClean="0"/>
              <a:t>However, </a:t>
            </a:r>
            <a:r>
              <a:rPr lang="en-GB" altLang="en-US" dirty="0" smtClean="0">
                <a:solidFill>
                  <a:srgbClr val="0000FF"/>
                </a:solidFill>
              </a:rPr>
              <a:t>the search space is reduced by defining slices.</a:t>
            </a:r>
            <a:r>
              <a:rPr lang="en-GB" altLang="en-US" dirty="0" smtClean="0"/>
              <a:t>  </a:t>
            </a:r>
          </a:p>
          <a:p>
            <a:pPr algn="just">
              <a:spcBef>
                <a:spcPts val="1000"/>
              </a:spcBef>
            </a:pPr>
            <a:r>
              <a:rPr lang="en-GB" altLang="en-US" dirty="0" smtClean="0"/>
              <a:t>A slice is defined for a particular variable at a particular statement: 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/>
              <a:t>set of source lines preceding this statement which can influence the value of the variable.</a:t>
            </a:r>
          </a:p>
        </p:txBody>
      </p:sp>
    </p:spTree>
    <p:extLst>
      <p:ext uri="{BB962C8B-B14F-4D97-AF65-F5344CB8AC3E}">
        <p14:creationId xmlns="" xmlns:p14="http://schemas.microsoft.com/office/powerpoint/2010/main" val="36784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 Slicing       </a:t>
            </a:r>
            <a:r>
              <a:rPr lang="en-US" dirty="0" err="1" smtClean="0"/>
              <a:t>cont</a:t>
            </a:r>
            <a:r>
              <a:rPr lang="en-US" dirty="0" smtClean="0"/>
              <a:t> 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Slice of a program w.r.t. program point </a:t>
            </a:r>
            <a:r>
              <a:rPr lang="en-US" b="1" dirty="0" smtClean="0"/>
              <a:t>p</a:t>
            </a:r>
            <a:r>
              <a:rPr lang="en-US" dirty="0" smtClean="0"/>
              <a:t> and variable </a:t>
            </a:r>
            <a:r>
              <a:rPr lang="en-US" b="1" dirty="0" smtClean="0"/>
              <a:t>x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- All statements and predicates that might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  affect the value of </a:t>
            </a:r>
            <a:r>
              <a:rPr lang="en-US" sz="2800" b="1" dirty="0" smtClean="0"/>
              <a:t>x</a:t>
            </a:r>
            <a:r>
              <a:rPr lang="en-US" sz="2800" dirty="0" smtClean="0"/>
              <a:t> at point </a:t>
            </a:r>
            <a:r>
              <a:rPr lang="en-US" sz="2800" b="1" dirty="0" smtClean="0"/>
              <a:t>p</a:t>
            </a:r>
            <a:r>
              <a:rPr lang="en-US" sz="2800" dirty="0" smtClean="0"/>
              <a:t>.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dirty="0" smtClean="0"/>
              <a:t>&lt;</a:t>
            </a:r>
            <a:r>
              <a:rPr lang="en-US" b="1" dirty="0" smtClean="0"/>
              <a:t>p</a:t>
            </a:r>
            <a:r>
              <a:rPr lang="en-US" dirty="0" smtClean="0"/>
              <a:t>, </a:t>
            </a:r>
            <a:r>
              <a:rPr lang="en-US" b="1" dirty="0" smtClean="0"/>
              <a:t>x</a:t>
            </a:r>
            <a:r>
              <a:rPr lang="en-US" dirty="0" smtClean="0"/>
              <a:t>&gt; known as slicing criterion.</a:t>
            </a:r>
          </a:p>
        </p:txBody>
      </p:sp>
    </p:spTree>
    <p:extLst>
      <p:ext uri="{BB962C8B-B14F-4D97-AF65-F5344CB8AC3E}">
        <p14:creationId xmlns="" xmlns:p14="http://schemas.microsoft.com/office/powerpoint/2010/main" val="7464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12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115616" y="843558"/>
            <a:ext cx="8229600" cy="4299942"/>
          </a:xfrm>
        </p:spPr>
        <p:txBody>
          <a:bodyPr>
            <a:normAutofit fontScale="77500" lnSpcReduction="2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b="1" dirty="0" smtClean="0"/>
              <a:t>1 main( 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dirty="0" smtClean="0"/>
              <a:t>2 {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dirty="0" smtClean="0"/>
              <a:t>3   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i</a:t>
            </a:r>
            <a:r>
              <a:rPr lang="en-US" sz="2300" dirty="0" smtClean="0"/>
              <a:t>, sum;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dirty="0" smtClean="0"/>
              <a:t>4   sum = 0;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b="1" dirty="0" smtClean="0"/>
              <a:t>5   </a:t>
            </a:r>
            <a:r>
              <a:rPr lang="en-US" sz="2300" b="1" dirty="0" err="1" smtClean="0"/>
              <a:t>i</a:t>
            </a:r>
            <a:r>
              <a:rPr lang="en-US" sz="2300" b="1" dirty="0" smtClean="0"/>
              <a:t> = 1;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b="1" dirty="0" smtClean="0"/>
              <a:t>6   while(</a:t>
            </a:r>
            <a:r>
              <a:rPr lang="en-US" sz="2300" b="1" dirty="0" err="1" smtClean="0"/>
              <a:t>i</a:t>
            </a:r>
            <a:r>
              <a:rPr lang="en-US" sz="2300" b="1" dirty="0" smtClean="0"/>
              <a:t> &lt;= 10)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dirty="0" smtClean="0"/>
              <a:t>7          {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8"/>
            </a:pPr>
            <a:r>
              <a:rPr lang="en-US" sz="2300" dirty="0" smtClean="0"/>
              <a:t>Sum = sum + 1;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8"/>
            </a:pPr>
            <a:r>
              <a:rPr lang="en-US" sz="2300" b="1" dirty="0" smtClean="0"/>
              <a:t>++ </a:t>
            </a:r>
            <a:r>
              <a:rPr lang="en-US" sz="2300" b="1" dirty="0" err="1" smtClean="0"/>
              <a:t>i</a:t>
            </a:r>
            <a:r>
              <a:rPr lang="en-US" sz="2300" b="1" dirty="0" smtClean="0"/>
              <a:t>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8"/>
            </a:pPr>
            <a:r>
              <a:rPr lang="en-US" sz="2300" dirty="0" smtClean="0"/>
              <a:t>  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1"/>
            </a:pPr>
            <a:r>
              <a:rPr lang="en-US" sz="2300" dirty="0" err="1" smtClean="0"/>
              <a:t>printf</a:t>
            </a:r>
            <a:r>
              <a:rPr lang="en-US" sz="2300" dirty="0" smtClean="0"/>
              <a:t>(“%d”, sum);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1"/>
            </a:pPr>
            <a:r>
              <a:rPr lang="en-US" sz="2300" b="1" dirty="0" err="1" smtClean="0"/>
              <a:t>printf</a:t>
            </a:r>
            <a:r>
              <a:rPr lang="en-US" sz="2300" b="1" dirty="0" smtClean="0"/>
              <a:t>(“%d”, </a:t>
            </a:r>
            <a:r>
              <a:rPr lang="en-US" sz="2300" b="1" dirty="0" err="1" smtClean="0"/>
              <a:t>i</a:t>
            </a:r>
            <a:r>
              <a:rPr lang="en-US" sz="2300" b="1" dirty="0" smtClean="0"/>
              <a:t>);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3"/>
            </a:pPr>
            <a:r>
              <a:rPr lang="en-US" sz="2300" dirty="0" smtClean="0"/>
              <a:t>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3"/>
            </a:pPr>
            <a:endParaRPr lang="en-US" sz="18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   </a:t>
            </a:r>
            <a:r>
              <a:rPr lang="en-US" sz="2600" dirty="0" smtClean="0"/>
              <a:t>An Example Program &amp; its backward slice </a:t>
            </a:r>
            <a:r>
              <a:rPr lang="en-US" sz="2600" dirty="0" err="1" smtClean="0"/>
              <a:t>w.r.t</a:t>
            </a:r>
            <a:r>
              <a:rPr lang="en-US" sz="2600" dirty="0" smtClean="0"/>
              <a:t>. &lt;12, </a:t>
            </a:r>
            <a:r>
              <a:rPr lang="en-US" sz="2600" dirty="0" err="1" smtClean="0"/>
              <a:t>i</a:t>
            </a:r>
            <a:r>
              <a:rPr lang="en-US" sz="2600" dirty="0" smtClean="0"/>
              <a:t>&gt;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1"/>
            </a:pPr>
            <a:endParaRPr lang="en-US" sz="20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1"/>
            </a:pPr>
            <a:endParaRPr lang="en-US" sz="12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1"/>
            </a:pPr>
            <a:endParaRPr lang="en-US" sz="12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8"/>
            </a:pPr>
            <a:endParaRPr lang="en-US" sz="12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8"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Dependence Graph</a:t>
            </a:r>
            <a:endParaRPr lang="en-IN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57301"/>
            <a:ext cx="8229600" cy="3394472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en-IN" smtClean="0"/>
          </a:p>
        </p:txBody>
      </p:sp>
      <p:sp>
        <p:nvSpPr>
          <p:cNvPr id="4" name="Oval 3"/>
          <p:cNvSpPr/>
          <p:nvPr/>
        </p:nvSpPr>
        <p:spPr>
          <a:xfrm>
            <a:off x="4114800" y="1371600"/>
            <a:ext cx="685800" cy="2857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2400" y="2286000"/>
            <a:ext cx="685800" cy="2857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05400" y="2228850"/>
            <a:ext cx="685800" cy="2857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96000" y="2171700"/>
            <a:ext cx="10668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24400" y="3429000"/>
            <a:ext cx="68580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43000" y="2171700"/>
            <a:ext cx="68580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39000" y="2057400"/>
            <a:ext cx="9906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67000" y="2286000"/>
            <a:ext cx="68580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28800" y="1543050"/>
            <a:ext cx="2209800" cy="6572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</p:cNvCxnSpPr>
          <p:nvPr/>
        </p:nvCxnSpPr>
        <p:spPr>
          <a:xfrm flipH="1">
            <a:off x="3276601" y="1615678"/>
            <a:ext cx="938213" cy="67032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  <a:endCxn id="8" idx="0"/>
          </p:cNvCxnSpPr>
          <p:nvPr/>
        </p:nvCxnSpPr>
        <p:spPr>
          <a:xfrm flipH="1">
            <a:off x="4305300" y="1657350"/>
            <a:ext cx="152400" cy="6286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5"/>
            <a:endCxn id="9" idx="0"/>
          </p:cNvCxnSpPr>
          <p:nvPr/>
        </p:nvCxnSpPr>
        <p:spPr>
          <a:xfrm>
            <a:off x="4700588" y="1615678"/>
            <a:ext cx="747712" cy="6131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6"/>
          </p:cNvCxnSpPr>
          <p:nvPr/>
        </p:nvCxnSpPr>
        <p:spPr>
          <a:xfrm>
            <a:off x="4800600" y="1514475"/>
            <a:ext cx="1600200" cy="6572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7"/>
          </p:cNvCxnSpPr>
          <p:nvPr/>
        </p:nvCxnSpPr>
        <p:spPr>
          <a:xfrm>
            <a:off x="4700588" y="1413272"/>
            <a:ext cx="2767012" cy="644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324600" y="3429000"/>
            <a:ext cx="685800" cy="2857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9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9" idx="4"/>
          </p:cNvCxnSpPr>
          <p:nvPr/>
        </p:nvCxnSpPr>
        <p:spPr>
          <a:xfrm flipH="1">
            <a:off x="5181600" y="2514600"/>
            <a:ext cx="266700" cy="8572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5"/>
            <a:endCxn id="30" idx="0"/>
          </p:cNvCxnSpPr>
          <p:nvPr/>
        </p:nvCxnSpPr>
        <p:spPr>
          <a:xfrm>
            <a:off x="5691188" y="2472928"/>
            <a:ext cx="976312" cy="9560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6"/>
            <a:endCxn id="9" idx="2"/>
          </p:cNvCxnSpPr>
          <p:nvPr/>
        </p:nvCxnSpPr>
        <p:spPr>
          <a:xfrm flipV="1">
            <a:off x="4648200" y="2371725"/>
            <a:ext cx="457200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4"/>
            <a:endCxn id="30" idx="3"/>
          </p:cNvCxnSpPr>
          <p:nvPr/>
        </p:nvCxnSpPr>
        <p:spPr>
          <a:xfrm rot="16200000" flipH="1">
            <a:off x="4814293" y="2062758"/>
            <a:ext cx="1101329" cy="2119313"/>
          </a:xfrm>
          <a:prstGeom prst="bentConnector3">
            <a:avLst>
              <a:gd name="adj1" fmla="val 11937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30" idx="6"/>
          </p:cNvCxnSpPr>
          <p:nvPr/>
        </p:nvCxnSpPr>
        <p:spPr>
          <a:xfrm flipV="1">
            <a:off x="6788150" y="3571875"/>
            <a:ext cx="222250" cy="147638"/>
          </a:xfrm>
          <a:prstGeom prst="bentConnector3">
            <a:avLst>
              <a:gd name="adj1" fmla="val 20285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4"/>
          </p:cNvCxnSpPr>
          <p:nvPr/>
        </p:nvCxnSpPr>
        <p:spPr>
          <a:xfrm>
            <a:off x="3009900" y="2571750"/>
            <a:ext cx="1790700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5181600" y="3600450"/>
            <a:ext cx="222250" cy="147638"/>
          </a:xfrm>
          <a:prstGeom prst="bentConnector3">
            <a:avLst>
              <a:gd name="adj1" fmla="val 20285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0" idx="3"/>
          </p:cNvCxnSpPr>
          <p:nvPr/>
        </p:nvCxnSpPr>
        <p:spPr>
          <a:xfrm flipV="1">
            <a:off x="5334001" y="2513410"/>
            <a:ext cx="917575" cy="915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7"/>
          </p:cNvCxnSpPr>
          <p:nvPr/>
        </p:nvCxnSpPr>
        <p:spPr>
          <a:xfrm flipV="1">
            <a:off x="6910388" y="2514601"/>
            <a:ext cx="633412" cy="956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" idx="6"/>
            <a:endCxn id="9" idx="2"/>
          </p:cNvCxnSpPr>
          <p:nvPr/>
        </p:nvCxnSpPr>
        <p:spPr>
          <a:xfrm flipV="1">
            <a:off x="4648200" y="2371725"/>
            <a:ext cx="457200" cy="57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0" idx="1"/>
          </p:cNvCxnSpPr>
          <p:nvPr/>
        </p:nvCxnSpPr>
        <p:spPr>
          <a:xfrm flipH="1" flipV="1">
            <a:off x="5562601" y="2514601"/>
            <a:ext cx="862013" cy="956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" idx="3"/>
            <a:endCxn id="13" idx="5"/>
          </p:cNvCxnSpPr>
          <p:nvPr/>
        </p:nvCxnSpPr>
        <p:spPr>
          <a:xfrm rot="5400000" flipH="1" flipV="1">
            <a:off x="6032699" y="477639"/>
            <a:ext cx="82154" cy="4022725"/>
          </a:xfrm>
          <a:prstGeom prst="bentConnector3">
            <a:avLst>
              <a:gd name="adj1" fmla="val -25930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38200" y="3600450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14400" y="4057650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7" name="TextBox 91"/>
          <p:cNvSpPr txBox="1">
            <a:spLocks noChangeArrowheads="1"/>
          </p:cNvSpPr>
          <p:nvPr/>
        </p:nvSpPr>
        <p:spPr bwMode="auto">
          <a:xfrm>
            <a:off x="838200" y="3657601"/>
            <a:ext cx="1905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Control Dep Edge</a:t>
            </a:r>
            <a:endParaRPr lang="en-IN" sz="1000"/>
          </a:p>
        </p:txBody>
      </p:sp>
      <p:sp>
        <p:nvSpPr>
          <p:cNvPr id="6178" name="TextBox 92"/>
          <p:cNvSpPr txBox="1">
            <a:spLocks noChangeArrowheads="1"/>
          </p:cNvSpPr>
          <p:nvPr/>
        </p:nvSpPr>
        <p:spPr bwMode="auto">
          <a:xfrm>
            <a:off x="914400" y="4171951"/>
            <a:ext cx="1905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Data Dep Edge</a:t>
            </a:r>
            <a:endParaRPr lang="en-IN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7770813" cy="856060"/>
          </a:xfrm>
        </p:spPr>
        <p:txBody>
          <a:bodyPr lIns="18000" tIns="46800" rIns="18000" bIns="46800" anchor="ctr">
            <a:noAutofit/>
          </a:bodyPr>
          <a:lstStyle/>
          <a:p>
            <a:pPr algn="ctr">
              <a:spcBef>
                <a:spcPts val="1225"/>
              </a:spcBef>
            </a:pPr>
            <a:r>
              <a:rPr lang="en-GB" altLang="en-US" dirty="0" smtClean="0"/>
              <a:t>Example</a:t>
            </a:r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3779912" y="915566"/>
            <a:ext cx="3198813" cy="4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 marL="514350" indent="-514350">
              <a:lnSpc>
                <a:spcPct val="85000"/>
              </a:lnSpc>
              <a:spcBef>
                <a:spcPts val="725"/>
              </a:spcBef>
              <a:buFont typeface="+mj-lt"/>
              <a:buAutoNum type="arabicPeriod"/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400" dirty="0" err="1" smtClean="0">
                <a:latin typeface="Cambria" pitchFamily="18" charset="0"/>
                <a:ea typeface="Cambria Math" pitchFamily="18" charset="0"/>
              </a:rPr>
              <a:t>int</a:t>
            </a:r>
            <a:r>
              <a:rPr lang="en-GB" altLang="en-US" sz="2400" dirty="0" smtClean="0">
                <a:latin typeface="Cambria" pitchFamily="18" charset="0"/>
                <a:ea typeface="Cambria Math" pitchFamily="18" charset="0"/>
              </a:rPr>
              <a:t> </a:t>
            </a:r>
            <a:r>
              <a:rPr lang="en-GB" altLang="en-US" sz="2400" dirty="0">
                <a:latin typeface="Cambria" pitchFamily="18" charset="0"/>
                <a:ea typeface="Cambria Math" pitchFamily="18" charset="0"/>
              </a:rPr>
              <a:t>main</a:t>
            </a:r>
            <a:r>
              <a:rPr lang="en-GB" altLang="en-US" sz="2400" dirty="0" smtClean="0">
                <a:latin typeface="Cambria" pitchFamily="18" charset="0"/>
                <a:ea typeface="Cambria Math" pitchFamily="18" charset="0"/>
              </a:rPr>
              <a:t>( ){</a:t>
            </a:r>
            <a:endParaRPr lang="en-GB" altLang="en-US" sz="2400" dirty="0">
              <a:latin typeface="Cambria" pitchFamily="18" charset="0"/>
              <a:ea typeface="Cambria Math" pitchFamily="18" charset="0"/>
            </a:endParaRPr>
          </a:p>
          <a:p>
            <a:pPr marL="514350" indent="-514350">
              <a:lnSpc>
                <a:spcPct val="85000"/>
              </a:lnSpc>
              <a:spcBef>
                <a:spcPts val="725"/>
              </a:spcBef>
              <a:buFont typeface="+mj-lt"/>
              <a:buAutoNum type="arabicPeriod"/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400" dirty="0" err="1" smtClean="0">
                <a:solidFill>
                  <a:srgbClr val="0000FF"/>
                </a:solidFill>
                <a:latin typeface="Cambria" pitchFamily="18" charset="0"/>
                <a:ea typeface="Cambria Math" pitchFamily="18" charset="0"/>
              </a:rPr>
              <a:t>int</a:t>
            </a:r>
            <a:r>
              <a:rPr lang="en-GB" altLang="en-US" sz="2400" dirty="0" smtClean="0">
                <a:solidFill>
                  <a:srgbClr val="0000FF"/>
                </a:solidFill>
                <a:latin typeface="Cambria" pitchFamily="18" charset="0"/>
                <a:ea typeface="Cambria Math" pitchFamily="18" charset="0"/>
              </a:rPr>
              <a:t>  </a:t>
            </a:r>
            <a:r>
              <a:rPr lang="en-GB" altLang="en-US" sz="2400" dirty="0" smtClean="0">
                <a:latin typeface="Cambria" pitchFamily="18" charset="0"/>
                <a:ea typeface="Cambria Math" pitchFamily="18" charset="0"/>
              </a:rPr>
              <a:t>i, s</a:t>
            </a:r>
            <a:r>
              <a:rPr lang="en-GB" altLang="en-US" sz="2400" dirty="0">
                <a:latin typeface="Cambria" pitchFamily="18" charset="0"/>
                <a:ea typeface="Cambria Math" pitchFamily="18" charset="0"/>
              </a:rPr>
              <a:t>;</a:t>
            </a:r>
          </a:p>
          <a:p>
            <a:pPr marL="514350" indent="-514350">
              <a:lnSpc>
                <a:spcPct val="85000"/>
              </a:lnSpc>
              <a:spcBef>
                <a:spcPts val="725"/>
              </a:spcBef>
              <a:buFont typeface="+mj-lt"/>
              <a:buAutoNum type="arabicPeriod"/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400" dirty="0">
                <a:latin typeface="Cambria" pitchFamily="18" charset="0"/>
                <a:ea typeface="Cambria Math" pitchFamily="18" charset="0"/>
              </a:rPr>
              <a:t> </a:t>
            </a:r>
            <a:r>
              <a:rPr lang="en-GB" altLang="en-US" sz="2400" dirty="0">
                <a:solidFill>
                  <a:srgbClr val="0000FF"/>
                </a:solidFill>
                <a:latin typeface="Cambria" pitchFamily="18" charset="0"/>
                <a:ea typeface="Cambria Math" pitchFamily="18" charset="0"/>
              </a:rPr>
              <a:t>i=1;</a:t>
            </a:r>
            <a:r>
              <a:rPr lang="en-GB" altLang="en-US" sz="2400" dirty="0">
                <a:solidFill>
                  <a:srgbClr val="FFFF00"/>
                </a:solidFill>
                <a:latin typeface="Cambria" pitchFamily="18" charset="0"/>
                <a:ea typeface="Cambria Math" pitchFamily="18" charset="0"/>
              </a:rPr>
              <a:t> </a:t>
            </a:r>
            <a:endParaRPr lang="en-GB" altLang="en-US" sz="2400" dirty="0" smtClean="0">
              <a:solidFill>
                <a:srgbClr val="FFFF00"/>
              </a:solidFill>
              <a:latin typeface="Cambria" pitchFamily="18" charset="0"/>
              <a:ea typeface="Cambria Math" pitchFamily="18" charset="0"/>
            </a:endParaRPr>
          </a:p>
          <a:p>
            <a:pPr marL="514350" indent="-514350">
              <a:lnSpc>
                <a:spcPct val="85000"/>
              </a:lnSpc>
              <a:spcBef>
                <a:spcPts val="725"/>
              </a:spcBef>
              <a:buFont typeface="+mj-lt"/>
              <a:buAutoNum type="arabicPeriod"/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400" dirty="0" smtClean="0">
                <a:latin typeface="Cambria" pitchFamily="18" charset="0"/>
                <a:ea typeface="Cambria Math" pitchFamily="18" charset="0"/>
              </a:rPr>
              <a:t>s=1</a:t>
            </a:r>
            <a:r>
              <a:rPr lang="en-GB" altLang="en-US" sz="2400" dirty="0">
                <a:latin typeface="Cambria" pitchFamily="18" charset="0"/>
                <a:ea typeface="Cambria Math" pitchFamily="18" charset="0"/>
              </a:rPr>
              <a:t>;</a:t>
            </a:r>
          </a:p>
          <a:p>
            <a:pPr marL="514350" indent="-514350">
              <a:lnSpc>
                <a:spcPct val="85000"/>
              </a:lnSpc>
              <a:spcBef>
                <a:spcPts val="725"/>
              </a:spcBef>
              <a:buFont typeface="+mj-lt"/>
              <a:buAutoNum type="arabicPeriod"/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400" dirty="0">
                <a:latin typeface="Cambria" pitchFamily="18" charset="0"/>
                <a:ea typeface="Cambria Math" pitchFamily="18" charset="0"/>
              </a:rPr>
              <a:t> </a:t>
            </a:r>
            <a:r>
              <a:rPr lang="en-GB" altLang="en-US" sz="2400" dirty="0">
                <a:solidFill>
                  <a:srgbClr val="0000FF"/>
                </a:solidFill>
                <a:latin typeface="Cambria" pitchFamily="18" charset="0"/>
                <a:ea typeface="Cambria Math" pitchFamily="18" charset="0"/>
              </a:rPr>
              <a:t>while(i&lt;=10</a:t>
            </a:r>
            <a:r>
              <a:rPr lang="en-GB" altLang="en-US" sz="2400" dirty="0" smtClean="0">
                <a:solidFill>
                  <a:srgbClr val="0000FF"/>
                </a:solidFill>
                <a:latin typeface="Cambria" pitchFamily="18" charset="0"/>
                <a:ea typeface="Cambria Math" pitchFamily="18" charset="0"/>
              </a:rPr>
              <a:t>){</a:t>
            </a:r>
            <a:endParaRPr lang="en-GB" altLang="en-US" sz="2400" dirty="0">
              <a:solidFill>
                <a:srgbClr val="0000FF"/>
              </a:solidFill>
              <a:latin typeface="Cambria" pitchFamily="18" charset="0"/>
              <a:ea typeface="Cambria Math" pitchFamily="18" charset="0"/>
            </a:endParaRPr>
          </a:p>
          <a:p>
            <a:pPr marL="514350" indent="-514350">
              <a:lnSpc>
                <a:spcPct val="85000"/>
              </a:lnSpc>
              <a:spcBef>
                <a:spcPts val="725"/>
              </a:spcBef>
              <a:buFont typeface="+mj-lt"/>
              <a:buAutoNum type="arabicPeriod"/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400" dirty="0" smtClean="0">
                <a:latin typeface="Cambria" pitchFamily="18" charset="0"/>
                <a:ea typeface="Cambria Math" pitchFamily="18" charset="0"/>
              </a:rPr>
              <a:t>       s=</a:t>
            </a:r>
            <a:r>
              <a:rPr lang="en-GB" altLang="en-US" sz="2400" dirty="0" err="1" smtClean="0">
                <a:latin typeface="Cambria" pitchFamily="18" charset="0"/>
                <a:ea typeface="Cambria Math" pitchFamily="18" charset="0"/>
              </a:rPr>
              <a:t>s+i</a:t>
            </a:r>
            <a:r>
              <a:rPr lang="en-GB" altLang="en-US" sz="2400" dirty="0" smtClean="0">
                <a:latin typeface="Cambria" pitchFamily="18" charset="0"/>
                <a:ea typeface="Cambria Math" pitchFamily="18" charset="0"/>
              </a:rPr>
              <a:t>;</a:t>
            </a:r>
            <a:endParaRPr lang="en-GB" altLang="en-US" sz="2400" dirty="0">
              <a:latin typeface="Cambria" pitchFamily="18" charset="0"/>
              <a:ea typeface="Cambria Math" pitchFamily="18" charset="0"/>
            </a:endParaRPr>
          </a:p>
          <a:p>
            <a:pPr marL="514350" indent="-514350">
              <a:lnSpc>
                <a:spcPct val="85000"/>
              </a:lnSpc>
              <a:spcBef>
                <a:spcPts val="725"/>
              </a:spcBef>
              <a:buFont typeface="+mj-lt"/>
              <a:buAutoNum type="arabicPeriod"/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400" dirty="0" smtClean="0">
                <a:solidFill>
                  <a:srgbClr val="0000FF"/>
                </a:solidFill>
                <a:latin typeface="Cambria" pitchFamily="18" charset="0"/>
                <a:ea typeface="Cambria Math" pitchFamily="18" charset="0"/>
              </a:rPr>
              <a:t>       </a:t>
            </a:r>
            <a:r>
              <a:rPr lang="en-GB" altLang="en-US" sz="2400" dirty="0" err="1" smtClean="0">
                <a:solidFill>
                  <a:srgbClr val="0000FF"/>
                </a:solidFill>
                <a:latin typeface="Cambria" pitchFamily="18" charset="0"/>
                <a:ea typeface="Cambria Math" pitchFamily="18" charset="0"/>
              </a:rPr>
              <a:t>i</a:t>
            </a:r>
            <a:r>
              <a:rPr lang="en-GB" altLang="en-US" sz="2400" dirty="0">
                <a:solidFill>
                  <a:srgbClr val="0000FF"/>
                </a:solidFill>
                <a:latin typeface="Cambria" pitchFamily="18" charset="0"/>
                <a:ea typeface="Cambria Math" pitchFamily="18" charset="0"/>
              </a:rPr>
              <a:t>++;}</a:t>
            </a:r>
          </a:p>
          <a:p>
            <a:pPr marL="514350" indent="-514350">
              <a:lnSpc>
                <a:spcPct val="85000"/>
              </a:lnSpc>
              <a:spcBef>
                <a:spcPts val="725"/>
              </a:spcBef>
              <a:buFont typeface="+mj-lt"/>
              <a:buAutoNum type="arabicPeriod"/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400" dirty="0" err="1">
                <a:latin typeface="Cambria" pitchFamily="18" charset="0"/>
                <a:ea typeface="Cambria Math" pitchFamily="18" charset="0"/>
              </a:rPr>
              <a:t>printf</a:t>
            </a:r>
            <a:r>
              <a:rPr lang="en-GB" altLang="en-US" sz="2400" dirty="0">
                <a:latin typeface="Cambria" pitchFamily="18" charset="0"/>
                <a:ea typeface="Cambria Math" pitchFamily="18" charset="0"/>
              </a:rPr>
              <a:t>(“%</a:t>
            </a:r>
            <a:r>
              <a:rPr lang="en-GB" altLang="en-US" sz="2400" dirty="0" err="1">
                <a:latin typeface="Cambria" pitchFamily="18" charset="0"/>
                <a:ea typeface="Cambria Math" pitchFamily="18" charset="0"/>
              </a:rPr>
              <a:t>d”,s</a:t>
            </a:r>
            <a:r>
              <a:rPr lang="en-GB" altLang="en-US" sz="2400" dirty="0">
                <a:latin typeface="Cambria" pitchFamily="18" charset="0"/>
                <a:ea typeface="Cambria Math" pitchFamily="18" charset="0"/>
              </a:rPr>
              <a:t>);</a:t>
            </a:r>
          </a:p>
          <a:p>
            <a:pPr marL="514350" indent="-514350">
              <a:lnSpc>
                <a:spcPct val="85000"/>
              </a:lnSpc>
              <a:spcBef>
                <a:spcPts val="725"/>
              </a:spcBef>
              <a:buFont typeface="+mj-lt"/>
              <a:buAutoNum type="arabicPeriod"/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400" dirty="0" err="1">
                <a:solidFill>
                  <a:srgbClr val="0000FF"/>
                </a:solidFill>
                <a:latin typeface="Cambria" pitchFamily="18" charset="0"/>
                <a:ea typeface="Cambria Math" pitchFamily="18" charset="0"/>
              </a:rPr>
              <a:t>printf</a:t>
            </a:r>
            <a:r>
              <a:rPr lang="en-GB" altLang="en-US" sz="2400" dirty="0">
                <a:solidFill>
                  <a:srgbClr val="0000FF"/>
                </a:solidFill>
                <a:latin typeface="Cambria" pitchFamily="18" charset="0"/>
                <a:ea typeface="Cambria Math" pitchFamily="18" charset="0"/>
              </a:rPr>
              <a:t>(“%</a:t>
            </a:r>
            <a:r>
              <a:rPr lang="en-GB" altLang="en-US" sz="2400" dirty="0" err="1">
                <a:solidFill>
                  <a:srgbClr val="0000FF"/>
                </a:solidFill>
                <a:latin typeface="Cambria" pitchFamily="18" charset="0"/>
                <a:ea typeface="Cambria Math" pitchFamily="18" charset="0"/>
              </a:rPr>
              <a:t>d”,i</a:t>
            </a:r>
            <a:r>
              <a:rPr lang="en-GB" altLang="en-US" sz="2400" dirty="0">
                <a:solidFill>
                  <a:srgbClr val="0000FF"/>
                </a:solidFill>
                <a:latin typeface="Cambria" pitchFamily="18" charset="0"/>
                <a:ea typeface="Cambria Math" pitchFamily="18" charset="0"/>
              </a:rPr>
              <a:t>);</a:t>
            </a:r>
          </a:p>
          <a:p>
            <a:pPr marL="514350" indent="-514350">
              <a:lnSpc>
                <a:spcPct val="85000"/>
              </a:lnSpc>
              <a:spcBef>
                <a:spcPts val="725"/>
              </a:spcBef>
              <a:buFont typeface="+mj-lt"/>
              <a:buAutoNum type="arabicPeriod"/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400" dirty="0">
                <a:latin typeface="Cambria" pitchFamily="18" charset="0"/>
                <a:ea typeface="Cambria Math" pitchFamily="18" charset="0"/>
              </a:rPr>
              <a:t>}</a:t>
            </a:r>
          </a:p>
        </p:txBody>
      </p:sp>
      <p:sp>
        <p:nvSpPr>
          <p:cNvPr id="126981" name="Line 3"/>
          <p:cNvSpPr>
            <a:spLocks noChangeShapeType="1"/>
          </p:cNvSpPr>
          <p:nvPr/>
        </p:nvSpPr>
        <p:spPr bwMode="auto">
          <a:xfrm flipH="1">
            <a:off x="5181600" y="3886200"/>
            <a:ext cx="1600200" cy="0"/>
          </a:xfrm>
          <a:prstGeom prst="line">
            <a:avLst/>
          </a:prstGeom>
          <a:noFill/>
          <a:ln w="38160">
            <a:solidFill>
              <a:srgbClr val="FFFF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115616" y="915566"/>
            <a:ext cx="2880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000" dirty="0" smtClean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An Example Program</a:t>
            </a:r>
          </a:p>
          <a:p>
            <a:pPr marL="609600" indent="-609600">
              <a:lnSpc>
                <a:spcPct val="90000"/>
              </a:lnSpc>
            </a:pPr>
            <a:endParaRPr lang="en-US" sz="2000" dirty="0">
              <a:solidFill>
                <a:srgbClr val="7030A0"/>
              </a:solidFill>
              <a:latin typeface="Cambria Math" pitchFamily="18" charset="0"/>
              <a:ea typeface="Cambria Math" pitchFamily="18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000" dirty="0" smtClean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&amp; its slice w.r.t. &lt;</a:t>
            </a:r>
            <a:r>
              <a:rPr lang="en-US" sz="2000" dirty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000" dirty="0" smtClean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, i&gt;</a:t>
            </a:r>
          </a:p>
        </p:txBody>
      </p:sp>
    </p:spTree>
    <p:extLst>
      <p:ext uri="{BB962C8B-B14F-4D97-AF65-F5344CB8AC3E}">
        <p14:creationId xmlns="" xmlns:p14="http://schemas.microsoft.com/office/powerpoint/2010/main" val="16192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43608" y="9178"/>
            <a:ext cx="7992888" cy="546348"/>
          </a:xfrm>
        </p:spPr>
        <p:txBody>
          <a:bodyPr/>
          <a:lstStyle/>
          <a:p>
            <a:pPr eaLnBrk="1" hangingPunct="1"/>
            <a:r>
              <a:rPr lang="en-US" dirty="0" smtClean="0"/>
              <a:t>Types of Slices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3608" y="627534"/>
            <a:ext cx="7992888" cy="4336939"/>
          </a:xfrm>
        </p:spPr>
        <p:txBody>
          <a:bodyPr>
            <a:noAutofit/>
          </a:bodyPr>
          <a:lstStyle/>
          <a:p>
            <a:pPr marL="82296" indent="0" algn="just" eaLnBrk="1" hangingPunct="1">
              <a:lnSpc>
                <a:spcPct val="90000"/>
              </a:lnSpc>
              <a:buNone/>
            </a:pPr>
            <a:r>
              <a:rPr lang="en-US" sz="2400" b="1" dirty="0" smtClean="0"/>
              <a:t>Static Slice: </a:t>
            </a:r>
            <a:r>
              <a:rPr lang="en-US" sz="2400" dirty="0" smtClean="0"/>
              <a:t>Statements that may affect value of a variable at a program point for </a:t>
            </a:r>
            <a:r>
              <a:rPr lang="en-US" sz="2400" i="1" dirty="0" smtClean="0"/>
              <a:t>all possible executions</a:t>
            </a:r>
            <a:r>
              <a:rPr lang="en-US" sz="2400" dirty="0" smtClean="0"/>
              <a:t>.</a:t>
            </a:r>
          </a:p>
          <a:p>
            <a:pPr marL="82296" indent="0" algn="just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marL="82296" indent="0" algn="just" eaLnBrk="1" hangingPunct="1">
              <a:lnSpc>
                <a:spcPct val="90000"/>
              </a:lnSpc>
              <a:buNone/>
            </a:pPr>
            <a:r>
              <a:rPr lang="en-US" sz="2400" b="1" dirty="0" smtClean="0"/>
              <a:t>Dynamic Slice:</a:t>
            </a:r>
            <a:r>
              <a:rPr lang="en-US" sz="2400" dirty="0" smtClean="0"/>
              <a:t> Statements that actually affect value of a variable at a program point for </a:t>
            </a:r>
            <a:r>
              <a:rPr lang="en-US" sz="2400" i="1" dirty="0" smtClean="0"/>
              <a:t>that particular execution</a:t>
            </a:r>
            <a:r>
              <a:rPr lang="en-US" sz="2400" dirty="0" smtClean="0"/>
              <a:t>.</a:t>
            </a:r>
          </a:p>
          <a:p>
            <a:pPr marL="82296" indent="0" algn="just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marL="82296" indent="0" algn="just" eaLnBrk="1" hangingPunct="1">
              <a:lnSpc>
                <a:spcPct val="90000"/>
              </a:lnSpc>
              <a:buNone/>
            </a:pPr>
            <a:r>
              <a:rPr lang="en-US" sz="2400" b="1" dirty="0" smtClean="0"/>
              <a:t>Backward Slice:</a:t>
            </a:r>
            <a:r>
              <a:rPr lang="en-US" sz="2400" dirty="0" smtClean="0"/>
              <a:t> Statements that </a:t>
            </a:r>
            <a:r>
              <a:rPr lang="en-US" sz="2400" i="1" dirty="0" smtClean="0"/>
              <a:t>might have</a:t>
            </a:r>
            <a:r>
              <a:rPr lang="en-US" sz="2400" dirty="0" smtClean="0"/>
              <a:t> affected the variable at a program point.</a:t>
            </a:r>
          </a:p>
          <a:p>
            <a:pPr marL="82296" indent="0" algn="just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marL="82296" indent="0" algn="just" eaLnBrk="1" hangingPunct="1">
              <a:lnSpc>
                <a:spcPct val="90000"/>
              </a:lnSpc>
              <a:buNone/>
            </a:pPr>
            <a:r>
              <a:rPr lang="en-US" sz="2400" b="1" dirty="0" smtClean="0"/>
              <a:t>Forward Slice:</a:t>
            </a:r>
            <a:r>
              <a:rPr lang="en-US" sz="2400" dirty="0" smtClean="0"/>
              <a:t> Statements that </a:t>
            </a:r>
            <a:r>
              <a:rPr lang="en-US" sz="2400" i="1" dirty="0" smtClean="0"/>
              <a:t>might be</a:t>
            </a:r>
            <a:r>
              <a:rPr lang="en-US" sz="2400" dirty="0" smtClean="0"/>
              <a:t> affected by the variable at a program point.</a:t>
            </a:r>
          </a:p>
          <a:p>
            <a:pPr marL="82296" indent="0" algn="just">
              <a:lnSpc>
                <a:spcPct val="9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907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Forward Slice</a:t>
            </a: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115616" y="915566"/>
            <a:ext cx="8229600" cy="3939902"/>
          </a:xfrm>
        </p:spPr>
        <p:txBody>
          <a:bodyPr>
            <a:normAutofit fontScale="70000" lnSpcReduction="2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dirty="0" smtClean="0"/>
              <a:t>1 main( 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dirty="0" smtClean="0"/>
              <a:t>2 {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dirty="0" smtClean="0"/>
              <a:t>3   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i</a:t>
            </a:r>
            <a:r>
              <a:rPr lang="en-US" sz="2300" dirty="0" smtClean="0"/>
              <a:t>, sum;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dirty="0" smtClean="0"/>
              <a:t>4   sum = 0;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b="1" dirty="0" smtClean="0"/>
              <a:t>5   </a:t>
            </a:r>
            <a:r>
              <a:rPr lang="en-US" sz="2300" b="1" dirty="0" err="1" smtClean="0"/>
              <a:t>i</a:t>
            </a:r>
            <a:r>
              <a:rPr lang="en-US" sz="2300" b="1" dirty="0" smtClean="0"/>
              <a:t> = 1;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b="1" dirty="0" smtClean="0"/>
              <a:t>6   while(</a:t>
            </a:r>
            <a:r>
              <a:rPr lang="en-US" sz="2300" b="1" dirty="0" err="1" smtClean="0"/>
              <a:t>i</a:t>
            </a:r>
            <a:r>
              <a:rPr lang="en-US" sz="2300" b="1" dirty="0" smtClean="0"/>
              <a:t> &lt;= 10)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300" dirty="0" smtClean="0"/>
              <a:t>7          {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8"/>
            </a:pPr>
            <a:r>
              <a:rPr lang="en-US" sz="2300" b="1" dirty="0" smtClean="0"/>
              <a:t>sum = sum + 1;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8"/>
            </a:pPr>
            <a:r>
              <a:rPr lang="en-US" sz="2300" b="1" dirty="0" smtClean="0"/>
              <a:t>++ </a:t>
            </a:r>
            <a:r>
              <a:rPr lang="en-US" sz="2300" b="1" dirty="0" err="1" smtClean="0"/>
              <a:t>i</a:t>
            </a:r>
            <a:r>
              <a:rPr lang="en-US" sz="2300" b="1" dirty="0" smtClean="0"/>
              <a:t>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8"/>
            </a:pPr>
            <a:r>
              <a:rPr lang="en-US" sz="2300" b="1" dirty="0" smtClean="0"/>
              <a:t>  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1"/>
            </a:pPr>
            <a:r>
              <a:rPr lang="en-US" sz="2300" b="1" dirty="0" err="1" smtClean="0"/>
              <a:t>printf</a:t>
            </a:r>
            <a:r>
              <a:rPr lang="en-US" sz="2300" b="1" dirty="0" smtClean="0"/>
              <a:t>(“%d”, sum);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1"/>
            </a:pPr>
            <a:r>
              <a:rPr lang="en-US" sz="2300" b="1" dirty="0" err="1" smtClean="0"/>
              <a:t>printf</a:t>
            </a:r>
            <a:r>
              <a:rPr lang="en-US" sz="2300" b="1" dirty="0" smtClean="0"/>
              <a:t>(“%d”, </a:t>
            </a:r>
            <a:r>
              <a:rPr lang="en-US" sz="2300" b="1" dirty="0" err="1" smtClean="0"/>
              <a:t>i</a:t>
            </a:r>
            <a:r>
              <a:rPr lang="en-US" sz="2300" b="1" dirty="0" smtClean="0"/>
              <a:t>);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3"/>
            </a:pPr>
            <a:r>
              <a:rPr lang="en-US" sz="2300" dirty="0" smtClean="0"/>
              <a:t>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3"/>
            </a:pPr>
            <a:endParaRPr lang="en-US" sz="18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900" dirty="0" smtClean="0"/>
              <a:t>   An Example Program &amp; its forward slice </a:t>
            </a:r>
            <a:r>
              <a:rPr lang="en-US" sz="2900" dirty="0" err="1" smtClean="0"/>
              <a:t>w.r.t</a:t>
            </a:r>
            <a:r>
              <a:rPr lang="en-US" sz="2900" dirty="0" smtClean="0"/>
              <a:t>. &lt;5, </a:t>
            </a:r>
            <a:r>
              <a:rPr lang="en-US" sz="2900" dirty="0" err="1" smtClean="0"/>
              <a:t>i</a:t>
            </a:r>
            <a:r>
              <a:rPr lang="en-US" sz="2900" dirty="0" smtClean="0"/>
              <a:t>&gt;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1"/>
            </a:pPr>
            <a:endParaRPr lang="en-US" sz="20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1"/>
            </a:pPr>
            <a:endParaRPr lang="en-US" sz="12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11"/>
            </a:pPr>
            <a:endParaRPr lang="en-US" sz="12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8"/>
            </a:pPr>
            <a:endParaRPr lang="en-US" sz="12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8"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Slices    </a:t>
            </a:r>
            <a:r>
              <a:rPr lang="en-US" sz="2400" dirty="0" smtClean="0"/>
              <a:t>cont …</a:t>
            </a:r>
            <a:endParaRPr lang="en-IN" sz="2400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 smtClean="0"/>
              <a:t>Intra-Procedural Slice: </a:t>
            </a:r>
            <a:r>
              <a:rPr lang="en-US" sz="2800" dirty="0" smtClean="0"/>
              <a:t>for programs having only one procedure</a:t>
            </a:r>
          </a:p>
          <a:p>
            <a:pPr lvl="1" algn="just"/>
            <a:r>
              <a:rPr lang="en-US" sz="2400" dirty="0" smtClean="0"/>
              <a:t>Not applicable for OOPs</a:t>
            </a:r>
            <a:endParaRPr lang="en-IN" sz="2400" dirty="0" smtClean="0"/>
          </a:p>
          <a:p>
            <a:pPr lvl="1" algn="just"/>
            <a:endParaRPr lang="en-US" dirty="0" smtClean="0"/>
          </a:p>
          <a:p>
            <a:pPr algn="just"/>
            <a:r>
              <a:rPr lang="en-US" sz="2800" b="1" dirty="0" smtClean="0"/>
              <a:t>Inter-Procedural Slice: </a:t>
            </a:r>
            <a:r>
              <a:rPr lang="en-US" sz="2800" dirty="0" smtClean="0"/>
              <a:t>for programs having more than one procedure</a:t>
            </a:r>
          </a:p>
          <a:p>
            <a:pPr lvl="1" algn="just"/>
            <a:r>
              <a:rPr lang="en-US" sz="2400" dirty="0" smtClean="0"/>
              <a:t>Applicable for OOPs</a:t>
            </a:r>
            <a:endParaRPr lang="en-IN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Applications of Slicing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Debugging</a:t>
            </a:r>
          </a:p>
          <a:p>
            <a:pPr eaLnBrk="1" hangingPunct="1"/>
            <a:r>
              <a:rPr lang="en-US" altLang="en-US" sz="2800" smtClean="0"/>
              <a:t>Program understanding</a:t>
            </a:r>
          </a:p>
          <a:p>
            <a:pPr eaLnBrk="1" hangingPunct="1"/>
            <a:r>
              <a:rPr lang="en-US" altLang="en-US" sz="2800" smtClean="0"/>
              <a:t>Testing</a:t>
            </a:r>
          </a:p>
          <a:p>
            <a:pPr eaLnBrk="1" hangingPunct="1"/>
            <a:r>
              <a:rPr lang="en-US" altLang="en-US" sz="2800" smtClean="0"/>
              <a:t>Software maintenance</a:t>
            </a:r>
          </a:p>
          <a:p>
            <a:pPr eaLnBrk="1" hangingPunct="1"/>
            <a:r>
              <a:rPr lang="en-US" altLang="en-US" sz="2800" smtClean="0"/>
              <a:t>Complexity measurement</a:t>
            </a:r>
          </a:p>
          <a:p>
            <a:pPr eaLnBrk="1" hangingPunct="1"/>
            <a:r>
              <a:rPr lang="en-US" altLang="en-US" sz="2800" smtClean="0"/>
              <a:t>Program integration</a:t>
            </a:r>
          </a:p>
          <a:p>
            <a:pPr eaLnBrk="1" hangingPunct="1"/>
            <a:r>
              <a:rPr lang="en-US" altLang="en-US" sz="2800" smtClean="0"/>
              <a:t>Reverse engineering</a:t>
            </a:r>
          </a:p>
          <a:p>
            <a:pPr eaLnBrk="1" hangingPunct="1"/>
            <a:r>
              <a:rPr lang="en-US" altLang="en-US" sz="2800" smtClean="0"/>
              <a:t>Software reuse</a:t>
            </a:r>
          </a:p>
        </p:txBody>
      </p:sp>
    </p:spTree>
    <p:extLst>
      <p:ext uri="{BB962C8B-B14F-4D97-AF65-F5344CB8AC3E}">
        <p14:creationId xmlns="" xmlns:p14="http://schemas.microsoft.com/office/powerpoint/2010/main" val="26888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65498"/>
            <a:ext cx="7770813" cy="606052"/>
          </a:xfrm>
        </p:spPr>
        <p:txBody>
          <a:bodyPr lIns="18000" tIns="46800" rIns="18000" bIns="46800" anchor="ctr">
            <a:noAutofit/>
          </a:bodyPr>
          <a:lstStyle/>
          <a:p>
            <a:pPr>
              <a:spcBef>
                <a:spcPts val="1625"/>
              </a:spcBef>
            </a:pPr>
            <a:r>
              <a:rPr lang="en-GB" altLang="en-US" dirty="0" smtClean="0"/>
              <a:t>Debugging</a:t>
            </a:r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0439" y="987574"/>
            <a:ext cx="8066058" cy="3315891"/>
          </a:xfrm>
        </p:spPr>
        <p:txBody>
          <a:bodyPr lIns="18000" tIns="46800" rIns="18000" bIns="46800">
            <a:normAutofit/>
          </a:bodyPr>
          <a:lstStyle/>
          <a:p>
            <a:pPr algn="just">
              <a:spcBef>
                <a:spcPts val="800"/>
              </a:spcBef>
            </a:pPr>
            <a:r>
              <a:rPr lang="en-GB" altLang="en-US" dirty="0" smtClean="0"/>
              <a:t>Once errors are identified: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/>
              <a:t>it is necessary to identify the precise location of the errors and to fix them.</a:t>
            </a:r>
          </a:p>
          <a:p>
            <a:pPr algn="just">
              <a:spcBef>
                <a:spcPts val="800"/>
              </a:spcBef>
            </a:pPr>
            <a:r>
              <a:rPr lang="en-GB" altLang="en-US" dirty="0" smtClean="0"/>
              <a:t>Each debugging approach has its own advantages and disadvantages: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/>
              <a:t>each is useful in appropriate circumstances.</a:t>
            </a:r>
          </a:p>
        </p:txBody>
      </p:sp>
    </p:spTree>
    <p:extLst>
      <p:ext uri="{BB962C8B-B14F-4D97-AF65-F5344CB8AC3E}">
        <p14:creationId xmlns="" xmlns:p14="http://schemas.microsoft.com/office/powerpoint/2010/main" val="3929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7770813" cy="856060"/>
          </a:xfrm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dirty="0" smtClean="0"/>
              <a:t>Debugging Guidelines</a:t>
            </a:r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18000" tIns="46800" rIns="18000" bIns="46800"/>
          <a:lstStyle/>
          <a:p>
            <a:pPr algn="just">
              <a:spcBef>
                <a:spcPts val="1000"/>
              </a:spcBef>
            </a:pPr>
            <a:r>
              <a:rPr lang="en-GB" altLang="en-US" dirty="0" smtClean="0"/>
              <a:t>Debugging usually requires a thorough understanding of the program design.</a:t>
            </a:r>
          </a:p>
          <a:p>
            <a:pPr algn="just">
              <a:spcBef>
                <a:spcPts val="1000"/>
              </a:spcBef>
            </a:pPr>
            <a:r>
              <a:rPr lang="en-GB" altLang="en-US" dirty="0" smtClean="0"/>
              <a:t>Debugging may sometimes require full redesign of the system.  </a:t>
            </a:r>
          </a:p>
          <a:p>
            <a:pPr algn="just">
              <a:spcBef>
                <a:spcPts val="1000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A common mistake novice programmers often make: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not fixing the error but the error  symptoms.</a:t>
            </a:r>
          </a:p>
        </p:txBody>
      </p:sp>
    </p:spTree>
    <p:extLst>
      <p:ext uri="{BB962C8B-B14F-4D97-AF65-F5344CB8AC3E}">
        <p14:creationId xmlns="" xmlns:p14="http://schemas.microsoft.com/office/powerpoint/2010/main" val="42468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1"/>
          <p:cNvSpPr>
            <a:spLocks noGrp="1" noChangeArrowheads="1"/>
          </p:cNvSpPr>
          <p:nvPr>
            <p:ph type="title"/>
          </p:nvPr>
        </p:nvSpPr>
        <p:spPr>
          <a:xfrm>
            <a:off x="539552" y="51470"/>
            <a:ext cx="7770813" cy="856060"/>
          </a:xfrm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dirty="0" smtClean="0"/>
              <a:t>Debugging Guidelines</a:t>
            </a: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18000" tIns="46800" rIns="18000" bIns="46800">
            <a:normAutofit/>
          </a:bodyPr>
          <a:lstStyle/>
          <a:p>
            <a:pPr algn="just">
              <a:spcBef>
                <a:spcPts val="888"/>
              </a:spcBef>
            </a:pPr>
            <a:r>
              <a:rPr lang="en-GB" altLang="en-US" dirty="0" smtClean="0"/>
              <a:t>Be aware of the possibility:</a:t>
            </a:r>
          </a:p>
          <a:p>
            <a:pPr lvl="1" algn="just">
              <a:spcBef>
                <a:spcPts val="800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an error correction may introduce new errors.</a:t>
            </a:r>
            <a:r>
              <a:rPr lang="en-GB" altLang="en-US" dirty="0" smtClean="0">
                <a:solidFill>
                  <a:srgbClr val="FFFF00"/>
                </a:solidFill>
              </a:rPr>
              <a:t> </a:t>
            </a:r>
          </a:p>
          <a:p>
            <a:pPr algn="just">
              <a:spcBef>
                <a:spcPts val="888"/>
              </a:spcBef>
            </a:pPr>
            <a:r>
              <a:rPr lang="en-GB" altLang="en-US" dirty="0" smtClean="0"/>
              <a:t>After every round of </a:t>
            </a:r>
            <a:r>
              <a:rPr lang="en-GB" altLang="en-US" sz="2800" dirty="0" smtClean="0"/>
              <a:t>error-fixing: </a:t>
            </a:r>
          </a:p>
          <a:p>
            <a:pPr lvl="1" algn="just">
              <a:spcBef>
                <a:spcPts val="800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regression testing  must be carried out.</a:t>
            </a:r>
          </a:p>
        </p:txBody>
      </p:sp>
    </p:spTree>
    <p:extLst>
      <p:ext uri="{BB962C8B-B14F-4D97-AF65-F5344CB8AC3E}">
        <p14:creationId xmlns="" xmlns:p14="http://schemas.microsoft.com/office/powerpoint/2010/main" val="40618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1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0813" cy="823431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dirty="0" smtClean="0"/>
              <a:t>Program Analysis Tools</a:t>
            </a:r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131590"/>
            <a:ext cx="7920880" cy="3180160"/>
          </a:xfrm>
        </p:spPr>
        <p:txBody>
          <a:bodyPr lIns="18000" tIns="46800" rIns="18000" bIns="46800">
            <a:noAutofit/>
          </a:bodyPr>
          <a:lstStyle/>
          <a:p>
            <a:pPr algn="just">
              <a:spcBef>
                <a:spcPts val="800"/>
              </a:spcBef>
            </a:pPr>
            <a:r>
              <a:rPr lang="en-GB" altLang="en-US" dirty="0" smtClean="0"/>
              <a:t>An automated tool: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/>
              <a:t>takes program source code as input 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/>
              <a:t>produces reports regarding several important characteristics of the program, 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/>
              <a:t>such as size, complexity, adequacy of commenting, adherence to programming</a:t>
            </a:r>
            <a:r>
              <a:rPr lang="en-GB" altLang="en-US" sz="2400" dirty="0" smtClean="0"/>
              <a:t> </a:t>
            </a:r>
            <a:r>
              <a:rPr lang="en-GB" altLang="en-US" dirty="0" smtClean="0"/>
              <a:t>standards, etc. </a:t>
            </a:r>
          </a:p>
        </p:txBody>
      </p:sp>
    </p:spTree>
    <p:extLst>
      <p:ext uri="{BB962C8B-B14F-4D97-AF65-F5344CB8AC3E}">
        <p14:creationId xmlns="" xmlns:p14="http://schemas.microsoft.com/office/powerpoint/2010/main" val="23543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1"/>
          <p:cNvSpPr>
            <a:spLocks noGrp="1" noChangeArrowheads="1"/>
          </p:cNvSpPr>
          <p:nvPr>
            <p:ph type="title"/>
          </p:nvPr>
        </p:nvSpPr>
        <p:spPr>
          <a:xfrm>
            <a:off x="971600" y="171450"/>
            <a:ext cx="7205613" cy="528092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dirty="0" smtClean="0"/>
              <a:t>Program Analysis Tools</a:t>
            </a: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18000" tIns="46800" rIns="18000" bIns="46800">
            <a:normAutofit/>
          </a:bodyPr>
          <a:lstStyle/>
          <a:p>
            <a:pPr algn="just">
              <a:spcBef>
                <a:spcPts val="800"/>
              </a:spcBef>
            </a:pPr>
            <a:r>
              <a:rPr lang="en-GB" altLang="en-US" dirty="0" smtClean="0"/>
              <a:t>Some program analysis tools: 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/>
              <a:t>produce reports regarding the adequacy of the test cases.</a:t>
            </a:r>
          </a:p>
          <a:p>
            <a:pPr algn="just">
              <a:spcBef>
                <a:spcPts val="800"/>
              </a:spcBef>
            </a:pPr>
            <a:r>
              <a:rPr lang="en-GB" altLang="en-US" dirty="0" smtClean="0"/>
              <a:t>There are essentially two categories of program analysis tools: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Static analysis tools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Dynamic analysis tools</a:t>
            </a:r>
          </a:p>
        </p:txBody>
      </p:sp>
    </p:spTree>
    <p:extLst>
      <p:ext uri="{BB962C8B-B14F-4D97-AF65-F5344CB8AC3E}">
        <p14:creationId xmlns="" xmlns:p14="http://schemas.microsoft.com/office/powerpoint/2010/main" val="241183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7770813" cy="856060"/>
          </a:xfrm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dirty="0" smtClean="0"/>
              <a:t>Static Analysis Tools</a:t>
            </a:r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18000" tIns="46800" rIns="18000" bIns="46800">
            <a:normAutofit/>
          </a:bodyPr>
          <a:lstStyle/>
          <a:p>
            <a:pPr algn="just">
              <a:spcBef>
                <a:spcPts val="1000"/>
              </a:spcBef>
            </a:pPr>
            <a:r>
              <a:rPr lang="en-GB" altLang="en-US" dirty="0" smtClean="0"/>
              <a:t>Static analysis tools: </a:t>
            </a:r>
          </a:p>
          <a:p>
            <a:pPr lvl="1" algn="just">
              <a:spcBef>
                <a:spcPts val="888"/>
              </a:spcBef>
            </a:pPr>
            <a:r>
              <a:rPr lang="en-GB" altLang="en-US" dirty="0" smtClean="0"/>
              <a:t>Assess  properties of a program without executing it. </a:t>
            </a:r>
          </a:p>
          <a:p>
            <a:pPr lvl="1" algn="just">
              <a:spcBef>
                <a:spcPts val="888"/>
              </a:spcBef>
            </a:pPr>
            <a:r>
              <a:rPr lang="en-GB" altLang="en-US" dirty="0" err="1" smtClean="0">
                <a:solidFill>
                  <a:srgbClr val="0000FF"/>
                </a:solidFill>
              </a:rPr>
              <a:t>Analyze</a:t>
            </a:r>
            <a:r>
              <a:rPr lang="en-GB" altLang="en-US" dirty="0" smtClean="0">
                <a:solidFill>
                  <a:srgbClr val="0000FF"/>
                </a:solidFill>
              </a:rPr>
              <a:t> the source code </a:t>
            </a:r>
          </a:p>
          <a:p>
            <a:pPr lvl="2" algn="just">
              <a:spcBef>
                <a:spcPts val="800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provide analytical conclusions.</a:t>
            </a:r>
            <a:r>
              <a:rPr lang="en-GB" altLang="en-US" dirty="0" smtClean="0">
                <a:solidFill>
                  <a:srgbClr val="FFFF00"/>
                </a:solidFill>
              </a:rPr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34451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7770813" cy="856060"/>
          </a:xfrm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dirty="0" smtClean="0"/>
              <a:t>Static Analysis Tools</a:t>
            </a:r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059582"/>
            <a:ext cx="8177213" cy="3744416"/>
          </a:xfrm>
        </p:spPr>
        <p:txBody>
          <a:bodyPr lIns="18000" tIns="46800" rIns="18000" bIns="46800">
            <a:no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 smtClean="0"/>
              <a:t>Whether coding standards have been adhered to?</a:t>
            </a:r>
          </a:p>
          <a:p>
            <a:pPr lvl="1">
              <a:spcBef>
                <a:spcPts val="725"/>
              </a:spcBef>
            </a:pPr>
            <a:r>
              <a:rPr lang="en-GB" altLang="en-US" dirty="0" smtClean="0"/>
              <a:t>Commenting is adequate?</a:t>
            </a:r>
          </a:p>
          <a:p>
            <a:pPr>
              <a:spcBef>
                <a:spcPts val="1000"/>
              </a:spcBef>
            </a:pPr>
            <a:r>
              <a:rPr lang="en-GB" altLang="en-US" dirty="0" smtClean="0"/>
              <a:t>Programming errors such as:</a:t>
            </a:r>
          </a:p>
          <a:p>
            <a:pPr lvl="1">
              <a:spcBef>
                <a:spcPts val="725"/>
              </a:spcBef>
            </a:pPr>
            <a:r>
              <a:rPr lang="en-GB" altLang="en-US" dirty="0" smtClean="0"/>
              <a:t>uninitialized variables </a:t>
            </a:r>
          </a:p>
          <a:p>
            <a:pPr lvl="1">
              <a:spcBef>
                <a:spcPts val="725"/>
              </a:spcBef>
            </a:pPr>
            <a:r>
              <a:rPr lang="en-GB" altLang="en-US" dirty="0" smtClean="0"/>
              <a:t>mismatch between actual and formal parameters. </a:t>
            </a:r>
          </a:p>
          <a:p>
            <a:pPr lvl="1">
              <a:spcBef>
                <a:spcPts val="725"/>
              </a:spcBef>
            </a:pPr>
            <a:r>
              <a:rPr lang="en-GB" altLang="en-US" dirty="0" smtClean="0"/>
              <a:t>Variables declared but never used, etc.</a:t>
            </a:r>
          </a:p>
        </p:txBody>
      </p:sp>
    </p:spTree>
    <p:extLst>
      <p:ext uri="{BB962C8B-B14F-4D97-AF65-F5344CB8AC3E}">
        <p14:creationId xmlns="" xmlns:p14="http://schemas.microsoft.com/office/powerpoint/2010/main" val="23018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7770813" cy="856060"/>
          </a:xfrm>
        </p:spPr>
        <p:txBody>
          <a:bodyPr lIns="18000" tIns="46800" rIns="18000" bIns="46800" anchor="ctr"/>
          <a:lstStyle/>
          <a:p>
            <a:pPr>
              <a:spcBef>
                <a:spcPts val="1088"/>
              </a:spcBef>
            </a:pPr>
            <a:r>
              <a:rPr lang="en-GB" altLang="en-US" dirty="0" smtClean="0"/>
              <a:t>Static Analysis Tools</a:t>
            </a:r>
          </a:p>
        </p:txBody>
      </p:sp>
      <p:sp>
        <p:nvSpPr>
          <p:cNvPr id="141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928095"/>
            <a:ext cx="7992888" cy="4248472"/>
          </a:xfrm>
        </p:spPr>
        <p:txBody>
          <a:bodyPr lIns="18000" tIns="46800" rIns="18000" bIns="46800">
            <a:normAutofit/>
          </a:bodyPr>
          <a:lstStyle/>
          <a:p>
            <a:pPr algn="just">
              <a:spcBef>
                <a:spcPts val="888"/>
              </a:spcBef>
            </a:pPr>
            <a:r>
              <a:rPr lang="en-GB" altLang="en-US" dirty="0" smtClean="0"/>
              <a:t>Code walk through and inspection can also be considered as static analysis methods: </a:t>
            </a:r>
          </a:p>
          <a:p>
            <a:pPr lvl="1" algn="just">
              <a:spcBef>
                <a:spcPts val="800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however, the term </a:t>
            </a:r>
            <a:r>
              <a:rPr lang="en-GB" altLang="en-US" u="sng" dirty="0" smtClean="0">
                <a:solidFill>
                  <a:srgbClr val="0000FF"/>
                </a:solidFill>
              </a:rPr>
              <a:t>static program analysis</a:t>
            </a:r>
            <a:r>
              <a:rPr lang="en-GB" altLang="en-US" dirty="0" smtClean="0">
                <a:solidFill>
                  <a:srgbClr val="0000FF"/>
                </a:solidFill>
              </a:rPr>
              <a:t> is generally used for automated analysis tools.</a:t>
            </a:r>
          </a:p>
        </p:txBody>
      </p:sp>
    </p:spTree>
    <p:extLst>
      <p:ext uri="{BB962C8B-B14F-4D97-AF65-F5344CB8AC3E}">
        <p14:creationId xmlns="" xmlns:p14="http://schemas.microsoft.com/office/powerpoint/2010/main" val="31305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7770813" cy="856060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dirty="0" smtClean="0"/>
              <a:t>Dynamic Analysis Tools</a:t>
            </a:r>
          </a:p>
        </p:txBody>
      </p:sp>
      <p:sp>
        <p:nvSpPr>
          <p:cNvPr id="143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1203598"/>
            <a:ext cx="7986837" cy="3084910"/>
          </a:xfrm>
        </p:spPr>
        <p:txBody>
          <a:bodyPr lIns="18000" tIns="46800" rIns="18000" bIns="46800">
            <a:normAutofit/>
          </a:bodyPr>
          <a:lstStyle/>
          <a:p>
            <a:pPr algn="just">
              <a:spcBef>
                <a:spcPts val="1000"/>
              </a:spcBef>
            </a:pPr>
            <a:r>
              <a:rPr lang="en-GB" altLang="en-US" dirty="0" smtClean="0"/>
              <a:t>Dynamic program analysis tools require the program to be executed: </a:t>
            </a:r>
          </a:p>
          <a:p>
            <a:pPr lvl="1" algn="just">
              <a:spcBef>
                <a:spcPts val="888"/>
              </a:spcBef>
            </a:pPr>
            <a:r>
              <a:rPr lang="en-GB" altLang="en-US" dirty="0" smtClean="0"/>
              <a:t>its behaviour recorded. </a:t>
            </a:r>
          </a:p>
          <a:p>
            <a:pPr lvl="1" algn="just">
              <a:spcBef>
                <a:spcPts val="888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Produce reports such as, extent of coverage achieved,  adequacy of test cases, etc.</a:t>
            </a:r>
          </a:p>
        </p:txBody>
      </p:sp>
    </p:spTree>
    <p:extLst>
      <p:ext uri="{BB962C8B-B14F-4D97-AF65-F5344CB8AC3E}">
        <p14:creationId xmlns="" xmlns:p14="http://schemas.microsoft.com/office/powerpoint/2010/main" val="8751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2207" tIns="31103" rIns="62207" bIns="31103"/>
          <a:lstStyle/>
          <a:p>
            <a:pPr>
              <a:defRPr/>
            </a:pPr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151112" y="771550"/>
            <a:ext cx="7992888" cy="4371950"/>
          </a:xfrm>
        </p:spPr>
        <p:txBody>
          <a:bodyPr lIns="62207" tIns="31103" rIns="62207" bIns="31103">
            <a:normAutofit lnSpcReduction="10000"/>
          </a:bodyPr>
          <a:lstStyle/>
          <a:p>
            <a:r>
              <a:rPr lang="en-US" dirty="0" smtClean="0"/>
              <a:t>Discussed different debugging approaches.</a:t>
            </a:r>
          </a:p>
          <a:p>
            <a:pPr lvl="1"/>
            <a:r>
              <a:rPr lang="en-US" dirty="0" smtClean="0"/>
              <a:t>Brute Force method</a:t>
            </a:r>
          </a:p>
          <a:p>
            <a:pPr lvl="1"/>
            <a:r>
              <a:rPr lang="en-GB" altLang="en-US" dirty="0" smtClean="0"/>
              <a:t>Symbolic Debugger</a:t>
            </a:r>
          </a:p>
          <a:p>
            <a:pPr lvl="1"/>
            <a:r>
              <a:rPr lang="en-GB" altLang="en-US" dirty="0" smtClean="0"/>
              <a:t>Backtracking</a:t>
            </a:r>
          </a:p>
          <a:p>
            <a:pPr lvl="1"/>
            <a:r>
              <a:rPr lang="en-GB" altLang="en-US" dirty="0" smtClean="0"/>
              <a:t>Cause-Elimination Method</a:t>
            </a:r>
          </a:p>
          <a:p>
            <a:pPr lvl="1"/>
            <a:r>
              <a:rPr lang="en-GB" altLang="en-US" dirty="0" smtClean="0"/>
              <a:t>Program Slicing</a:t>
            </a:r>
            <a:endParaRPr lang="en-US" dirty="0" smtClean="0"/>
          </a:p>
          <a:p>
            <a:r>
              <a:rPr lang="en-US" dirty="0" smtClean="0"/>
              <a:t>Presented some </a:t>
            </a:r>
            <a:r>
              <a:rPr lang="en-GB" altLang="en-US" dirty="0" smtClean="0"/>
              <a:t>debugging guidelines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Explained the </a:t>
            </a:r>
            <a:r>
              <a:rPr lang="en-GB" altLang="en-US" dirty="0" smtClean="0"/>
              <a:t>Program Analysis Tools</a:t>
            </a:r>
          </a:p>
          <a:p>
            <a:pPr lvl="1"/>
            <a:r>
              <a:rPr lang="en-GB" dirty="0" smtClean="0"/>
              <a:t>Static analysis tools</a:t>
            </a:r>
          </a:p>
          <a:p>
            <a:pPr lvl="1"/>
            <a:r>
              <a:rPr lang="en-GB" dirty="0" smtClean="0"/>
              <a:t>Dynamic analysis tools</a:t>
            </a:r>
            <a:endParaRPr lang="en-US" dirty="0" smtClean="0"/>
          </a:p>
          <a:p>
            <a:endParaRPr lang="en-IN" dirty="0" smtClean="0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678" y="4728737"/>
            <a:ext cx="456876" cy="35751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2207" tIns="31103" rIns="62207" bIns="31103"/>
          <a:lstStyle/>
          <a:p>
            <a:fld id="{EDA56AFD-A8B1-44AB-83F8-CE260CD7ADE3}" type="slidenum">
              <a:rPr lang="en-GB" altLang="en-US"/>
              <a:pPr/>
              <a:t>28</a:t>
            </a:fld>
            <a:endParaRPr lang="en-GB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7609" y="209542"/>
            <a:ext cx="7864100" cy="645908"/>
          </a:xfrm>
          <a:prstGeom prst="rect">
            <a:avLst/>
          </a:prstGeom>
        </p:spPr>
        <p:txBody>
          <a:bodyPr lIns="11338" tIns="29477" rIns="11338" bIns="29477" anchor="ctr"/>
          <a:lstStyle>
            <a:lvl1pPr algn="ctr" fontAlgn="base">
              <a:spcBef>
                <a:spcPts val="806"/>
              </a:spcBef>
              <a:spcAft>
                <a:spcPct val="0"/>
              </a:spcAft>
              <a:defRPr sz="36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altLang="en-US" dirty="0"/>
              <a:t>References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811" y="1047710"/>
            <a:ext cx="7847898" cy="1370203"/>
          </a:xfrm>
          <a:prstGeom prst="rect">
            <a:avLst/>
          </a:prstGeom>
        </p:spPr>
        <p:txBody>
          <a:bodyPr lIns="76792" tIns="38396" rIns="76792" bIns="38396">
            <a:spAutoFit/>
          </a:bodyPr>
          <a:lstStyle/>
          <a:p>
            <a:pPr marL="287971" indent="-287971" algn="just">
              <a:buFont typeface="+mj-lt"/>
              <a:buAutoNum type="arabicPeriod"/>
              <a:defRPr/>
            </a:pPr>
            <a:r>
              <a:rPr lang="en-GB" altLang="en-US" sz="2100" dirty="0" err="1"/>
              <a:t>Rajib</a:t>
            </a:r>
            <a:r>
              <a:rPr lang="en-GB" altLang="en-US" sz="2100" dirty="0"/>
              <a:t> Mall, Fundamentals of Software Engineering, (Chapter – 10), Fifth Edition, PHI Learning Pvt. Ltd., 2018.</a:t>
            </a:r>
          </a:p>
          <a:p>
            <a:pPr marL="287971" indent="-287971" algn="just">
              <a:defRPr/>
            </a:pPr>
            <a:endParaRPr lang="en-GB" altLang="en-US" sz="2100" dirty="0"/>
          </a:p>
          <a:p>
            <a:pPr algn="just">
              <a:defRPr/>
            </a:pPr>
            <a:endParaRPr lang="en-GB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2207" tIns="31103" rIns="62207" bIns="31103"/>
          <a:lstStyle/>
          <a:p>
            <a:pPr>
              <a:defRPr/>
            </a:pPr>
            <a:r>
              <a:rPr lang="en-US" dirty="0" smtClean="0"/>
              <a:t>Some Debugging Approaches</a:t>
            </a:r>
            <a:endParaRPr lang="en-IN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151112" y="1059582"/>
            <a:ext cx="7992888" cy="4371950"/>
          </a:xfrm>
        </p:spPr>
        <p:txBody>
          <a:bodyPr lIns="62207" tIns="31103" rIns="62207" bIns="31103"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Brute </a:t>
            </a:r>
            <a:r>
              <a:rPr lang="en-US" sz="2800" dirty="0" smtClean="0"/>
              <a:t>Force method</a:t>
            </a:r>
          </a:p>
          <a:p>
            <a:pPr lvl="1">
              <a:buFont typeface="Arial" pitchFamily="34" charset="0"/>
              <a:buChar char="•"/>
            </a:pPr>
            <a:r>
              <a:rPr lang="en-GB" altLang="en-US" sz="2800" dirty="0" smtClean="0"/>
              <a:t>Symbolic Debugger</a:t>
            </a:r>
          </a:p>
          <a:p>
            <a:pPr lvl="1">
              <a:buFont typeface="Arial" pitchFamily="34" charset="0"/>
              <a:buChar char="•"/>
            </a:pPr>
            <a:r>
              <a:rPr lang="en-GB" altLang="en-US" sz="2800" dirty="0" smtClean="0"/>
              <a:t>Backtracking</a:t>
            </a:r>
          </a:p>
          <a:p>
            <a:pPr lvl="1">
              <a:buFont typeface="Arial" pitchFamily="34" charset="0"/>
              <a:buChar char="•"/>
            </a:pPr>
            <a:r>
              <a:rPr lang="en-GB" altLang="en-US" sz="2800" dirty="0" smtClean="0"/>
              <a:t>Cause-Elimination Method</a:t>
            </a:r>
          </a:p>
          <a:p>
            <a:pPr lvl="1">
              <a:buFont typeface="Arial" pitchFamily="34" charset="0"/>
              <a:buChar char="•"/>
            </a:pPr>
            <a:r>
              <a:rPr lang="en-GB" altLang="en-US" sz="2800" dirty="0" smtClean="0"/>
              <a:t>Program Slicing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endParaRPr lang="en-IN" dirty="0" smtClean="0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678" y="4728737"/>
            <a:ext cx="456876" cy="35751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2207" tIns="31103" rIns="62207" bIns="31103"/>
          <a:lstStyle/>
          <a:p>
            <a:fld id="{EDA56AFD-A8B1-44AB-83F8-CE260CD7ADE3}" type="slidenum">
              <a:rPr lang="en-GB" altLang="en-US"/>
              <a:pPr/>
              <a:t>3</a:t>
            </a:fld>
            <a:endParaRPr lang="en-GB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IN" dirty="0" smtClean="0"/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endParaRPr lang="en-IN" dirty="0" smtClean="0"/>
          </a:p>
          <a:p>
            <a:pPr marL="82296" indent="0" algn="ctr">
              <a:buNone/>
            </a:pPr>
            <a:r>
              <a:rPr lang="en-IN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="" xmlns:p14="http://schemas.microsoft.com/office/powerpoint/2010/main" val="5013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7770813" cy="672108"/>
          </a:xfrm>
        </p:spPr>
        <p:txBody>
          <a:bodyPr lIns="18000" tIns="46800" rIns="18000" bIns="46800" anchor="ctr">
            <a:normAutofit fontScale="90000"/>
          </a:bodyPr>
          <a:lstStyle/>
          <a:p>
            <a:pPr>
              <a:spcBef>
                <a:spcPts val="1225"/>
              </a:spcBef>
            </a:pPr>
            <a:r>
              <a:rPr lang="en-GB" altLang="en-US" sz="4000" dirty="0" smtClean="0"/>
              <a:t>Brute-force method</a:t>
            </a:r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1059582"/>
            <a:ext cx="7992888" cy="3672408"/>
          </a:xfrm>
        </p:spPr>
        <p:txBody>
          <a:bodyPr lIns="18000" tIns="46800" rIns="18000" bIns="46800">
            <a:noAutofit/>
          </a:bodyPr>
          <a:lstStyle/>
          <a:p>
            <a:pPr algn="just">
              <a:spcBef>
                <a:spcPts val="800"/>
              </a:spcBef>
            </a:pPr>
            <a:r>
              <a:rPr lang="en-GB" altLang="en-US" dirty="0" smtClean="0"/>
              <a:t>This is the most common method of debugging: 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least efficient method. 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program is loaded with print </a:t>
            </a:r>
            <a:r>
              <a:rPr lang="en-GB" altLang="en-US" sz="2400" dirty="0" smtClean="0">
                <a:solidFill>
                  <a:srgbClr val="0000FF"/>
                </a:solidFill>
              </a:rPr>
              <a:t>statements 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print the intermediate values 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hope that some of printed values will help identify the error.</a:t>
            </a:r>
            <a:r>
              <a:rPr lang="en-GB" altLang="en-US" dirty="0" smtClean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992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9" y="0"/>
            <a:ext cx="7488832" cy="699542"/>
          </a:xfrm>
        </p:spPr>
        <p:txBody>
          <a:bodyPr lIns="18000" tIns="46800" rIns="18000" bIns="46800" anchor="ctr">
            <a:normAutofit fontScale="90000"/>
          </a:bodyPr>
          <a:lstStyle/>
          <a:p>
            <a:pPr>
              <a:spcBef>
                <a:spcPts val="1088"/>
              </a:spcBef>
            </a:pPr>
            <a:r>
              <a:rPr lang="en-GB" altLang="en-US" sz="4000" dirty="0" smtClean="0"/>
              <a:t>Symbolic Debugger</a:t>
            </a:r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1059582"/>
            <a:ext cx="7992888" cy="3600400"/>
          </a:xfrm>
        </p:spPr>
        <p:txBody>
          <a:bodyPr lIns="18000" tIns="46800" rIns="18000" bIns="46800">
            <a:normAutofit/>
          </a:bodyPr>
          <a:lstStyle/>
          <a:p>
            <a:pPr>
              <a:lnSpc>
                <a:spcPct val="95000"/>
              </a:lnSpc>
              <a:spcBef>
                <a:spcPts val="200"/>
              </a:spcBef>
            </a:pPr>
            <a:r>
              <a:rPr lang="en-GB" altLang="en-US" dirty="0" smtClean="0"/>
              <a:t>Brute force approach becomes more systematic:</a:t>
            </a:r>
          </a:p>
          <a:p>
            <a:pPr lvl="1">
              <a:lnSpc>
                <a:spcPct val="95000"/>
              </a:lnSpc>
              <a:spcBef>
                <a:spcPts val="175"/>
              </a:spcBef>
            </a:pPr>
            <a:r>
              <a:rPr lang="en-GB" altLang="en-US" dirty="0" smtClean="0"/>
              <a:t>with the use of a </a:t>
            </a:r>
            <a:r>
              <a:rPr lang="en-GB" altLang="en-US" u="sng" dirty="0" smtClean="0">
                <a:solidFill>
                  <a:srgbClr val="0000FF"/>
                </a:solidFill>
              </a:rPr>
              <a:t>symbolic debugger</a:t>
            </a:r>
            <a:r>
              <a:rPr lang="en-GB" altLang="en-US" dirty="0" smtClean="0"/>
              <a:t>, </a:t>
            </a:r>
          </a:p>
          <a:p>
            <a:pPr lvl="1">
              <a:lnSpc>
                <a:spcPct val="95000"/>
              </a:lnSpc>
              <a:spcBef>
                <a:spcPts val="175"/>
              </a:spcBef>
            </a:pPr>
            <a:r>
              <a:rPr lang="en-GB" altLang="en-US" dirty="0" smtClean="0"/>
              <a:t>symbolic debuggers get their name for historical reasons</a:t>
            </a:r>
          </a:p>
          <a:p>
            <a:pPr lvl="1">
              <a:lnSpc>
                <a:spcPct val="95000"/>
              </a:lnSpc>
              <a:spcBef>
                <a:spcPts val="175"/>
              </a:spcBef>
            </a:pPr>
            <a:r>
              <a:rPr lang="en-GB" altLang="en-US" dirty="0" smtClean="0"/>
              <a:t>early debuggers let you only see values from a </a:t>
            </a:r>
            <a:r>
              <a:rPr lang="en-GB" altLang="en-US" dirty="0" smtClean="0">
                <a:solidFill>
                  <a:srgbClr val="0000FF"/>
                </a:solidFill>
              </a:rPr>
              <a:t>program dump:</a:t>
            </a:r>
          </a:p>
          <a:p>
            <a:pPr lvl="2" algn="just">
              <a:lnSpc>
                <a:spcPct val="95000"/>
              </a:lnSpc>
              <a:spcBef>
                <a:spcPts val="150"/>
              </a:spcBef>
            </a:pPr>
            <a:r>
              <a:rPr lang="en-GB" altLang="en-US" dirty="0" smtClean="0"/>
              <a:t>determine which variable it </a:t>
            </a:r>
            <a:r>
              <a:rPr lang="en-GB" altLang="en-US" sz="2000" dirty="0" smtClean="0"/>
              <a:t>corresponds to.</a:t>
            </a:r>
          </a:p>
        </p:txBody>
      </p:sp>
    </p:spTree>
    <p:extLst>
      <p:ext uri="{BB962C8B-B14F-4D97-AF65-F5344CB8AC3E}">
        <p14:creationId xmlns="" xmlns:p14="http://schemas.microsoft.com/office/powerpoint/2010/main" val="264743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1" y="171450"/>
            <a:ext cx="7477968" cy="672108"/>
          </a:xfrm>
        </p:spPr>
        <p:txBody>
          <a:bodyPr lIns="18000" tIns="46800" rIns="18000" bIns="46800" anchor="ctr">
            <a:normAutofit fontScale="90000"/>
          </a:bodyPr>
          <a:lstStyle/>
          <a:p>
            <a:pPr>
              <a:spcBef>
                <a:spcPts val="1088"/>
              </a:spcBef>
            </a:pPr>
            <a:r>
              <a:rPr lang="en-GB" altLang="en-US" sz="4000" dirty="0" smtClean="0"/>
              <a:t>Symbolic Debugger</a:t>
            </a:r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131590"/>
            <a:ext cx="7770813" cy="3084910"/>
          </a:xfrm>
        </p:spPr>
        <p:txBody>
          <a:bodyPr lIns="18000" tIns="46800" rIns="18000" bIns="46800">
            <a:noAutofit/>
          </a:bodyPr>
          <a:lstStyle/>
          <a:p>
            <a:pPr algn="just">
              <a:spcBef>
                <a:spcPts val="800"/>
              </a:spcBef>
            </a:pPr>
            <a:r>
              <a:rPr lang="en-GB" altLang="en-US" dirty="0" smtClean="0"/>
              <a:t>Using a symbolic debugger: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/>
              <a:t>values of different variables can be easily checked and modified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/>
              <a:t>single stepping to execute one instruction at a time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break points</a:t>
            </a:r>
            <a:r>
              <a:rPr lang="en-GB" altLang="en-US" dirty="0" smtClean="0"/>
              <a:t> and </a:t>
            </a:r>
            <a:r>
              <a:rPr lang="en-GB" altLang="en-US" dirty="0" smtClean="0">
                <a:solidFill>
                  <a:srgbClr val="0000FF"/>
                </a:solidFill>
              </a:rPr>
              <a:t>watch points</a:t>
            </a:r>
            <a:r>
              <a:rPr lang="en-GB" altLang="en-US" dirty="0" smtClean="0"/>
              <a:t> can be set to test the values of variables.</a:t>
            </a:r>
          </a:p>
        </p:txBody>
      </p:sp>
    </p:spTree>
    <p:extLst>
      <p:ext uri="{BB962C8B-B14F-4D97-AF65-F5344CB8AC3E}">
        <p14:creationId xmlns="" xmlns:p14="http://schemas.microsoft.com/office/powerpoint/2010/main" val="16991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1"/>
          <p:cNvSpPr>
            <a:spLocks noGrp="1" noChangeArrowheads="1"/>
          </p:cNvSpPr>
          <p:nvPr>
            <p:ph type="title"/>
          </p:nvPr>
        </p:nvSpPr>
        <p:spPr>
          <a:xfrm>
            <a:off x="1115616" y="195486"/>
            <a:ext cx="7770813" cy="856060"/>
          </a:xfrm>
        </p:spPr>
        <p:txBody>
          <a:bodyPr lIns="18000" tIns="46800" rIns="18000" bIns="46800" anchor="ctr">
            <a:noAutofit/>
          </a:bodyPr>
          <a:lstStyle/>
          <a:p>
            <a:pPr>
              <a:spcBef>
                <a:spcPts val="1350"/>
              </a:spcBef>
            </a:pPr>
            <a:r>
              <a:rPr lang="en-GB" altLang="en-US" dirty="0" smtClean="0"/>
              <a:t>Backtracking</a:t>
            </a:r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059582"/>
            <a:ext cx="7920880" cy="3518297"/>
          </a:xfrm>
        </p:spPr>
        <p:txBody>
          <a:bodyPr lIns="18000" tIns="46800" rIns="18000" bIns="46800">
            <a:normAutofit/>
          </a:bodyPr>
          <a:lstStyle/>
          <a:p>
            <a:pPr algn="just">
              <a:spcBef>
                <a:spcPts val="1000"/>
              </a:spcBef>
            </a:pPr>
            <a:r>
              <a:rPr lang="en-GB" altLang="en-US" dirty="0" smtClean="0"/>
              <a:t>This is a fairly common approach.  </a:t>
            </a:r>
          </a:p>
          <a:p>
            <a:pPr algn="just">
              <a:spcBef>
                <a:spcPts val="888"/>
              </a:spcBef>
            </a:pPr>
            <a:r>
              <a:rPr lang="en-GB" altLang="en-US" dirty="0" smtClean="0"/>
              <a:t>Beginning at the statement where an error symptom has been observed: </a:t>
            </a:r>
          </a:p>
          <a:p>
            <a:pPr lvl="1" algn="just">
              <a:spcBef>
                <a:spcPts val="800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source code is traced backwards until the error is discovered.</a:t>
            </a:r>
            <a:r>
              <a:rPr lang="en-GB" altLang="en-US" dirty="0" smtClean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2312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1"/>
          <p:cNvSpPr>
            <a:spLocks noGrp="1" noChangeArrowheads="1"/>
          </p:cNvSpPr>
          <p:nvPr>
            <p:ph type="title"/>
          </p:nvPr>
        </p:nvSpPr>
        <p:spPr>
          <a:xfrm>
            <a:off x="611560" y="40545"/>
            <a:ext cx="7061597" cy="731005"/>
          </a:xfrm>
        </p:spPr>
        <p:txBody>
          <a:bodyPr lIns="18000" tIns="46800" rIns="18000" bIns="46800" anchor="ctr">
            <a:noAutofit/>
          </a:bodyPr>
          <a:lstStyle/>
          <a:p>
            <a:pPr algn="ctr">
              <a:spcBef>
                <a:spcPts val="1625"/>
              </a:spcBef>
            </a:pPr>
            <a:r>
              <a:rPr lang="en-GB" altLang="en-US" dirty="0" smtClean="0"/>
              <a:t>Example</a:t>
            </a:r>
          </a:p>
        </p:txBody>
      </p:sp>
      <p:sp>
        <p:nvSpPr>
          <p:cNvPr id="118788" name="Text Box 2"/>
          <p:cNvSpPr txBox="1">
            <a:spLocks noChangeArrowheads="1"/>
          </p:cNvSpPr>
          <p:nvPr/>
        </p:nvSpPr>
        <p:spPr bwMode="auto">
          <a:xfrm>
            <a:off x="3131840" y="915566"/>
            <a:ext cx="3198813" cy="386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725"/>
              </a:spcBef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800" dirty="0" err="1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int</a:t>
            </a:r>
            <a: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 main</a:t>
            </a:r>
            <a:r>
              <a:rPr lang="en-GB" altLang="en-US" sz="2800" dirty="0" smtClean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( ){</a:t>
            </a:r>
            <a: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/>
            </a:r>
            <a:b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</a:br>
            <a: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 </a:t>
            </a:r>
            <a:r>
              <a:rPr lang="en-GB" altLang="en-US" sz="2800" dirty="0" err="1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int</a:t>
            </a:r>
            <a: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 i</a:t>
            </a:r>
            <a:r>
              <a:rPr lang="en-GB" altLang="en-US" sz="2800" dirty="0" smtClean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, j, s</a:t>
            </a:r>
            <a: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;</a:t>
            </a:r>
          </a:p>
          <a:p>
            <a:pPr>
              <a:lnSpc>
                <a:spcPct val="85000"/>
              </a:lnSpc>
              <a:spcBef>
                <a:spcPts val="725"/>
              </a:spcBef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 i=1;</a:t>
            </a:r>
          </a:p>
          <a:p>
            <a:pPr>
              <a:lnSpc>
                <a:spcPct val="85000"/>
              </a:lnSpc>
              <a:spcBef>
                <a:spcPts val="725"/>
              </a:spcBef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 while(i&lt;=10){</a:t>
            </a:r>
            <a:b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</a:br>
            <a: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	s=</a:t>
            </a:r>
            <a:r>
              <a:rPr lang="en-GB" altLang="en-US" sz="2800" dirty="0" err="1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s+i</a:t>
            </a:r>
            <a: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;</a:t>
            </a:r>
            <a:b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</a:br>
            <a: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	i++; </a:t>
            </a:r>
            <a:endParaRPr lang="en-GB" altLang="en-US" sz="2800" dirty="0" smtClean="0">
              <a:latin typeface="Cambria" pitchFamily="18" charset="0"/>
              <a:ea typeface="Cambria Math" pitchFamily="18" charset="0"/>
              <a:cs typeface="Arial Unicode MS" pitchFamily="34" charset="-128"/>
            </a:endParaRPr>
          </a:p>
          <a:p>
            <a:pPr>
              <a:lnSpc>
                <a:spcPct val="85000"/>
              </a:lnSpc>
              <a:spcBef>
                <a:spcPts val="725"/>
              </a:spcBef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 </a:t>
            </a:r>
            <a:r>
              <a:rPr lang="en-GB" altLang="en-US" sz="2800" dirty="0" smtClean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          j=</a:t>
            </a:r>
            <a:r>
              <a:rPr lang="en-GB" altLang="en-US" sz="2800" dirty="0" err="1" smtClean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j</a:t>
            </a:r>
            <a:r>
              <a:rPr lang="en-GB" altLang="en-US" sz="2800" dirty="0" err="1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++</a:t>
            </a:r>
            <a: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;}</a:t>
            </a:r>
          </a:p>
          <a:p>
            <a:pPr>
              <a:lnSpc>
                <a:spcPct val="85000"/>
              </a:lnSpc>
              <a:spcBef>
                <a:spcPts val="725"/>
              </a:spcBef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800" dirty="0" err="1">
                <a:solidFill>
                  <a:srgbClr val="FF0000"/>
                </a:solidFill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printf</a:t>
            </a:r>
            <a:r>
              <a:rPr lang="en-GB" altLang="en-US" sz="2800" dirty="0">
                <a:solidFill>
                  <a:srgbClr val="FF0000"/>
                </a:solidFill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(“%</a:t>
            </a:r>
            <a:r>
              <a:rPr lang="en-GB" altLang="en-US" sz="2800" dirty="0" err="1">
                <a:solidFill>
                  <a:srgbClr val="FF0000"/>
                </a:solidFill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d”,s</a:t>
            </a:r>
            <a:r>
              <a:rPr lang="en-GB" altLang="en-US" sz="2800" dirty="0">
                <a:solidFill>
                  <a:srgbClr val="FF0000"/>
                </a:solidFill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);</a:t>
            </a:r>
          </a:p>
          <a:p>
            <a:pPr>
              <a:lnSpc>
                <a:spcPct val="85000"/>
              </a:lnSpc>
              <a:spcBef>
                <a:spcPts val="725"/>
              </a:spcBef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altLang="en-US" sz="2800" dirty="0">
                <a:latin typeface="Cambria" pitchFamily="18" charset="0"/>
                <a:ea typeface="Cambria Math" pitchFamily="18" charset="0"/>
                <a:cs typeface="Arial Unicode MS" pitchFamily="34" charset="-128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845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7770813" cy="856060"/>
          </a:xfrm>
        </p:spPr>
        <p:txBody>
          <a:bodyPr lIns="18000" tIns="46800" rIns="18000" bIns="46800" anchor="ctr">
            <a:noAutofit/>
          </a:bodyPr>
          <a:lstStyle/>
          <a:p>
            <a:pPr>
              <a:spcBef>
                <a:spcPts val="1350"/>
              </a:spcBef>
            </a:pPr>
            <a:r>
              <a:rPr lang="en-GB" altLang="en-US" dirty="0" smtClean="0"/>
              <a:t>Backtracking</a:t>
            </a:r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1059582"/>
            <a:ext cx="7992888" cy="3084910"/>
          </a:xfrm>
        </p:spPr>
        <p:txBody>
          <a:bodyPr lIns="18000" tIns="46800" rIns="18000" bIns="46800">
            <a:noAutofit/>
          </a:bodyPr>
          <a:lstStyle/>
          <a:p>
            <a:pPr algn="just">
              <a:spcBef>
                <a:spcPts val="800"/>
              </a:spcBef>
            </a:pPr>
            <a:r>
              <a:rPr lang="en-GB" altLang="en-US" dirty="0" smtClean="0"/>
              <a:t>Unfortunately, as the number of source lines to be traced back increases, 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/>
              <a:t>the number of potential backward paths increases</a:t>
            </a:r>
          </a:p>
          <a:p>
            <a:pPr lvl="1" algn="just">
              <a:spcBef>
                <a:spcPts val="725"/>
              </a:spcBef>
            </a:pPr>
            <a:r>
              <a:rPr lang="en-GB" altLang="en-US" dirty="0" smtClean="0">
                <a:solidFill>
                  <a:srgbClr val="0000FF"/>
                </a:solidFill>
              </a:rPr>
              <a:t>becomes unmanageably large  for complex programs</a:t>
            </a:r>
            <a:r>
              <a:rPr lang="en-GB" altLang="en-US" dirty="0" smtClean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290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1C542B-3B32-4AA8-96E6-270B00B852DD}"/>
</file>

<file path=customXml/itemProps2.xml><?xml version="1.0" encoding="utf-8"?>
<ds:datastoreItem xmlns:ds="http://schemas.openxmlformats.org/officeDocument/2006/customXml" ds:itemID="{C2449F38-69B9-4D82-9950-B89E922F0396}"/>
</file>

<file path=customXml/itemProps3.xml><?xml version="1.0" encoding="utf-8"?>
<ds:datastoreItem xmlns:ds="http://schemas.openxmlformats.org/officeDocument/2006/customXml" ds:itemID="{B0DB1E46-A93B-421F-B89D-3338E3FBBDED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373</TotalTime>
  <Words>1088</Words>
  <Application>Microsoft Office PowerPoint</Application>
  <PresentationFormat>On-screen Show (16:9)</PresentationFormat>
  <Paragraphs>215</Paragraphs>
  <Slides>30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Software Debugging</vt:lpstr>
      <vt:lpstr>Debugging</vt:lpstr>
      <vt:lpstr>Some Debugging Approaches</vt:lpstr>
      <vt:lpstr>Brute-force method</vt:lpstr>
      <vt:lpstr>Symbolic Debugger</vt:lpstr>
      <vt:lpstr>Symbolic Debugger</vt:lpstr>
      <vt:lpstr>Backtracking</vt:lpstr>
      <vt:lpstr>Example</vt:lpstr>
      <vt:lpstr>Backtracking</vt:lpstr>
      <vt:lpstr>Cause-elimination method</vt:lpstr>
      <vt:lpstr>Program Slicing</vt:lpstr>
      <vt:lpstr>Program Slicing       cont …</vt:lpstr>
      <vt:lpstr>Example</vt:lpstr>
      <vt:lpstr>Program Dependence Graph</vt:lpstr>
      <vt:lpstr>Example</vt:lpstr>
      <vt:lpstr>Types of Slices</vt:lpstr>
      <vt:lpstr>Example of Forward Slice</vt:lpstr>
      <vt:lpstr>Types of Slices    cont …</vt:lpstr>
      <vt:lpstr>Applications of Slicing</vt:lpstr>
      <vt:lpstr>Debugging Guidelines</vt:lpstr>
      <vt:lpstr>Debugging Guidelines</vt:lpstr>
      <vt:lpstr>Program Analysis Tools</vt:lpstr>
      <vt:lpstr>Program Analysis Tools</vt:lpstr>
      <vt:lpstr>Static Analysis Tools</vt:lpstr>
      <vt:lpstr>Static Analysis Tools</vt:lpstr>
      <vt:lpstr>Static Analysis Tools</vt:lpstr>
      <vt:lpstr>Dynamic Analysis Tools</vt:lpstr>
      <vt:lpstr>Summary</vt:lpstr>
      <vt:lpstr>Slide 29</vt:lpstr>
      <vt:lpstr>Slide 30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D7</dc:creator>
  <cp:lastModifiedBy>Dr. D.P. Mohapatra</cp:lastModifiedBy>
  <cp:revision>19</cp:revision>
  <dcterms:created xsi:type="dcterms:W3CDTF">2019-01-23T12:45:39Z</dcterms:created>
  <dcterms:modified xsi:type="dcterms:W3CDTF">2021-01-27T18:40:06Z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0x0101007E7ED58A85A796449BBD3B81601E2D75</vt:lpwstr>
  </property>
</Properties>
</file>