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67" r:id="rId19"/>
    <p:sldId id="373" r:id="rId20"/>
    <p:sldId id="339" r:id="rId21"/>
    <p:sldId id="374" r:id="rId22"/>
    <p:sldId id="368" r:id="rId23"/>
    <p:sldId id="341" r:id="rId24"/>
    <p:sldId id="370" r:id="rId25"/>
    <p:sldId id="342" r:id="rId26"/>
    <p:sldId id="343" r:id="rId27"/>
    <p:sldId id="371" r:id="rId28"/>
    <p:sldId id="344" r:id="rId29"/>
    <p:sldId id="345" r:id="rId30"/>
    <p:sldId id="372" r:id="rId31"/>
    <p:sldId id="375" r:id="rId32"/>
    <p:sldId id="346" r:id="rId33"/>
    <p:sldId id="347" r:id="rId34"/>
    <p:sldId id="376" r:id="rId35"/>
    <p:sldId id="377" r:id="rId36"/>
    <p:sldId id="260"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10"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0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E231AF-00C1-43C9-A445-65C33224C2A2}" type="datetimeFigureOut">
              <a:rPr lang="en-IN" smtClean="0"/>
              <a:pPr/>
              <a:t>20-02-2021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D2BAA-1AE2-4925-A4F1-5CFC6E7297F4}" type="slidenum">
              <a:rPr lang="en-IN" smtClean="0"/>
              <a:pPr/>
              <a:t>‹#›</a:t>
            </a:fld>
            <a:endParaRPr lang="en-IN"/>
          </a:p>
        </p:txBody>
      </p:sp>
    </p:spTree>
    <p:extLst>
      <p:ext uri="{BB962C8B-B14F-4D97-AF65-F5344CB8AC3E}">
        <p14:creationId xmlns:p14="http://schemas.microsoft.com/office/powerpoint/2010/main" xmlns="" val="270900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1</a:t>
            </a:fld>
            <a:endParaRPr lang="en-IN" dirty="0"/>
          </a:p>
        </p:txBody>
      </p:sp>
    </p:spTree>
    <p:extLst>
      <p:ext uri="{BB962C8B-B14F-4D97-AF65-F5344CB8AC3E}">
        <p14:creationId xmlns:p14="http://schemas.microsoft.com/office/powerpoint/2010/main" xmlns="" val="1067876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23</a:t>
            </a:fld>
            <a:endParaRPr lang="en-IN" dirty="0"/>
          </a:p>
        </p:txBody>
      </p:sp>
    </p:spTree>
    <p:extLst>
      <p:ext uri="{BB962C8B-B14F-4D97-AF65-F5344CB8AC3E}">
        <p14:creationId xmlns:p14="http://schemas.microsoft.com/office/powerpoint/2010/main" xmlns="" val="248452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24</a:t>
            </a:fld>
            <a:endParaRPr lang="en-IN" dirty="0"/>
          </a:p>
        </p:txBody>
      </p:sp>
    </p:spTree>
    <p:extLst>
      <p:ext uri="{BB962C8B-B14F-4D97-AF65-F5344CB8AC3E}">
        <p14:creationId xmlns:p14="http://schemas.microsoft.com/office/powerpoint/2010/main" xmlns="" val="374773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25</a:t>
            </a:fld>
            <a:endParaRPr lang="en-IN" dirty="0"/>
          </a:p>
        </p:txBody>
      </p:sp>
    </p:spTree>
    <p:extLst>
      <p:ext uri="{BB962C8B-B14F-4D97-AF65-F5344CB8AC3E}">
        <p14:creationId xmlns:p14="http://schemas.microsoft.com/office/powerpoint/2010/main" xmlns="" val="2633441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26</a:t>
            </a:fld>
            <a:endParaRPr lang="en-IN" dirty="0"/>
          </a:p>
        </p:txBody>
      </p:sp>
    </p:spTree>
    <p:extLst>
      <p:ext uri="{BB962C8B-B14F-4D97-AF65-F5344CB8AC3E}">
        <p14:creationId xmlns:p14="http://schemas.microsoft.com/office/powerpoint/2010/main" xmlns="" val="366011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27</a:t>
            </a:fld>
            <a:endParaRPr lang="en-IN" dirty="0"/>
          </a:p>
        </p:txBody>
      </p:sp>
    </p:spTree>
    <p:extLst>
      <p:ext uri="{BB962C8B-B14F-4D97-AF65-F5344CB8AC3E}">
        <p14:creationId xmlns:p14="http://schemas.microsoft.com/office/powerpoint/2010/main" xmlns="" val="276398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28</a:t>
            </a:fld>
            <a:endParaRPr lang="en-IN" dirty="0"/>
          </a:p>
        </p:txBody>
      </p:sp>
    </p:spTree>
    <p:extLst>
      <p:ext uri="{BB962C8B-B14F-4D97-AF65-F5344CB8AC3E}">
        <p14:creationId xmlns:p14="http://schemas.microsoft.com/office/powerpoint/2010/main" xmlns="" val="1759446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29</a:t>
            </a:fld>
            <a:endParaRPr lang="en-IN" dirty="0"/>
          </a:p>
        </p:txBody>
      </p:sp>
    </p:spTree>
    <p:extLst>
      <p:ext uri="{BB962C8B-B14F-4D97-AF65-F5344CB8AC3E}">
        <p14:creationId xmlns:p14="http://schemas.microsoft.com/office/powerpoint/2010/main" xmlns="" val="4241458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30</a:t>
            </a:fld>
            <a:endParaRPr lang="en-IN" dirty="0"/>
          </a:p>
        </p:txBody>
      </p:sp>
    </p:spTree>
    <p:extLst>
      <p:ext uri="{BB962C8B-B14F-4D97-AF65-F5344CB8AC3E}">
        <p14:creationId xmlns:p14="http://schemas.microsoft.com/office/powerpoint/2010/main" xmlns="" val="188769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31</a:t>
            </a:fld>
            <a:endParaRPr lang="en-IN" dirty="0"/>
          </a:p>
        </p:txBody>
      </p:sp>
    </p:spTree>
    <p:extLst>
      <p:ext uri="{BB962C8B-B14F-4D97-AF65-F5344CB8AC3E}">
        <p14:creationId xmlns:p14="http://schemas.microsoft.com/office/powerpoint/2010/main" xmlns="" val="1887699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381000" y="685800"/>
            <a:ext cx="6096000" cy="3429000"/>
          </a:xfrm>
        </p:spPr>
      </p:sp>
      <p:sp>
        <p:nvSpPr>
          <p:cNvPr id="83971" name="Text Box 2"/>
          <p:cNvSpPr txBox="1">
            <a:spLocks noChangeArrowheads="1"/>
          </p:cNvSpPr>
          <p:nvPr/>
        </p:nvSpPr>
        <p:spPr bwMode="auto">
          <a:xfrm>
            <a:off x="503282" y="4316655"/>
            <a:ext cx="5854542" cy="4058968"/>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9</a:t>
            </a:fld>
            <a:endParaRPr lang="en-IN" dirty="0"/>
          </a:p>
        </p:txBody>
      </p:sp>
    </p:spTree>
    <p:extLst>
      <p:ext uri="{BB962C8B-B14F-4D97-AF65-F5344CB8AC3E}">
        <p14:creationId xmlns:p14="http://schemas.microsoft.com/office/powerpoint/2010/main" xmlns="" val="98691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AE9B0E-F541-4E9B-A055-284B9DCFA1DB}" type="slidenum">
              <a:rPr lang="en-US" smtClean="0"/>
              <a:pPr/>
              <a:t>11</a:t>
            </a:fld>
            <a:endParaRPr lang="en-US"/>
          </a:p>
        </p:txBody>
      </p:sp>
    </p:spTree>
    <p:extLst>
      <p:ext uri="{BB962C8B-B14F-4D97-AF65-F5344CB8AC3E}">
        <p14:creationId xmlns:p14="http://schemas.microsoft.com/office/powerpoint/2010/main" xmlns="" val="54765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17</a:t>
            </a:fld>
            <a:endParaRPr lang="en-IN" dirty="0"/>
          </a:p>
        </p:txBody>
      </p:sp>
    </p:spTree>
    <p:extLst>
      <p:ext uri="{BB962C8B-B14F-4D97-AF65-F5344CB8AC3E}">
        <p14:creationId xmlns:p14="http://schemas.microsoft.com/office/powerpoint/2010/main" xmlns="" val="151136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18</a:t>
            </a:fld>
            <a:endParaRPr lang="en-IN" dirty="0"/>
          </a:p>
        </p:txBody>
      </p:sp>
    </p:spTree>
    <p:extLst>
      <p:ext uri="{BB962C8B-B14F-4D97-AF65-F5344CB8AC3E}">
        <p14:creationId xmlns:p14="http://schemas.microsoft.com/office/powerpoint/2010/main" xmlns="" val="375940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19</a:t>
            </a:fld>
            <a:endParaRPr lang="en-IN" dirty="0"/>
          </a:p>
        </p:txBody>
      </p:sp>
    </p:spTree>
    <p:extLst>
      <p:ext uri="{BB962C8B-B14F-4D97-AF65-F5344CB8AC3E}">
        <p14:creationId xmlns:p14="http://schemas.microsoft.com/office/powerpoint/2010/main" xmlns="" val="375940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20</a:t>
            </a:fld>
            <a:endParaRPr lang="en-IN" dirty="0"/>
          </a:p>
        </p:txBody>
      </p:sp>
    </p:spTree>
    <p:extLst>
      <p:ext uri="{BB962C8B-B14F-4D97-AF65-F5344CB8AC3E}">
        <p14:creationId xmlns:p14="http://schemas.microsoft.com/office/powerpoint/2010/main" xmlns="" val="257095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21</a:t>
            </a:fld>
            <a:endParaRPr lang="en-IN" dirty="0"/>
          </a:p>
        </p:txBody>
      </p:sp>
    </p:spTree>
    <p:extLst>
      <p:ext uri="{BB962C8B-B14F-4D97-AF65-F5344CB8AC3E}">
        <p14:creationId xmlns:p14="http://schemas.microsoft.com/office/powerpoint/2010/main" xmlns="" val="257095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802712-B520-459A-9712-31389A972A33}" type="slidenum">
              <a:rPr lang="en-IN" smtClean="0"/>
              <a:pPr/>
              <a:t>22</a:t>
            </a:fld>
            <a:endParaRPr lang="en-IN" dirty="0"/>
          </a:p>
        </p:txBody>
      </p:sp>
    </p:spTree>
    <p:extLst>
      <p:ext uri="{BB962C8B-B14F-4D97-AF65-F5344CB8AC3E}">
        <p14:creationId xmlns:p14="http://schemas.microsoft.com/office/powerpoint/2010/main" xmlns="" val="181313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1"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1"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F6866CB-E383-45DE-9485-6FDCE464EB7B}" type="slidenum">
              <a:rPr lang="en-IN" smtClean="0"/>
              <a:pPr/>
              <a:t>‹#›</a:t>
            </a:fld>
            <a:endParaRPr lang="en-IN"/>
          </a:p>
        </p:txBody>
      </p:sp>
      <p:sp>
        <p:nvSpPr>
          <p:cNvPr id="8" name="Oval 7"/>
          <p:cNvSpPr/>
          <p:nvPr/>
        </p:nvSpPr>
        <p:spPr>
          <a:xfrm>
            <a:off x="921434" y="1060352"/>
            <a:ext cx="210313"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9"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1"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2"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1"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1"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866CB-E383-45DE-9485-6FDCE464EB7B}" type="slidenum">
              <a:rPr lang="en-IN" smtClean="0"/>
              <a:pPr/>
              <a:t>‹#›</a:t>
            </a:fld>
            <a:endParaRPr lang="en-IN"/>
          </a:p>
        </p:txBody>
      </p:sp>
      <p:sp>
        <p:nvSpPr>
          <p:cNvPr id="10" name="Rectangle 9"/>
          <p:cNvSpPr/>
          <p:nvPr/>
        </p:nvSpPr>
        <p:spPr bwMode="invGray">
          <a:xfrm>
            <a:off x="2286001" y="1"/>
            <a:ext cx="76201"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3"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5" y="2059403"/>
            <a:ext cx="64009"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7"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9"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7"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3" y="0"/>
            <a:ext cx="8129017"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866CB-E383-45DE-9485-6FDCE464EB7B}" type="slidenum">
              <a:rPr lang="en-IN" smtClean="0"/>
              <a:pPr/>
              <a:t>‹#›</a:t>
            </a:fld>
            <a:endParaRPr lang="en-IN"/>
          </a:p>
        </p:txBody>
      </p:sp>
      <p:sp>
        <p:nvSpPr>
          <p:cNvPr id="6" name="Rectangle 5"/>
          <p:cNvSpPr/>
          <p:nvPr/>
        </p:nvSpPr>
        <p:spPr bwMode="invGray">
          <a:xfrm>
            <a:off x="1014985"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1"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A66A1E7-25CC-43EB-8C52-770BE0922DF0}"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866CB-E383-45DE-9485-6FDCE464EB7B}"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6" y="715756"/>
            <a:ext cx="685801"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89"/>
            <a:ext cx="649225"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15828"/>
            <a:ext cx="1702190"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4"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7" y="205978"/>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7"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399"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A66A1E7-25CC-43EB-8C52-770BE0922DF0}" type="datetimeFigureOut">
              <a:rPr lang="en-IN" smtClean="0"/>
              <a:pPr/>
              <a:t>20-02-2021</a:t>
            </a:fld>
            <a:endParaRPr lang="en-IN"/>
          </a:p>
        </p:txBody>
      </p:sp>
      <p:sp>
        <p:nvSpPr>
          <p:cNvPr id="10" name="Footer Placeholder 9"/>
          <p:cNvSpPr>
            <a:spLocks noGrp="1"/>
          </p:cNvSpPr>
          <p:nvPr>
            <p:ph type="ftr" sz="quarter" idx="3"/>
          </p:nvPr>
        </p:nvSpPr>
        <p:spPr>
          <a:xfrm>
            <a:off x="5715002"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9"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6866CB-E383-45DE-9485-6FDCE464EB7B}" type="slidenum">
              <a:rPr lang="en-IN" smtClean="0"/>
              <a:pPr/>
              <a:t>‹#›</a:t>
            </a:fld>
            <a:endParaRPr lang="en-IN"/>
          </a:p>
        </p:txBody>
      </p:sp>
      <p:sp>
        <p:nvSpPr>
          <p:cNvPr id="15" name="Rectangle 14"/>
          <p:cNvSpPr/>
          <p:nvPr/>
        </p:nvSpPr>
        <p:spPr bwMode="invGray">
          <a:xfrm>
            <a:off x="1014985"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284" y="1131590"/>
            <a:ext cx="7406640" cy="1104138"/>
          </a:xfrm>
        </p:spPr>
        <p:txBody>
          <a:bodyPr/>
          <a:lstStyle/>
          <a:p>
            <a:pPr algn="ctr"/>
            <a:r>
              <a:rPr lang="en-IN" dirty="0" smtClean="0"/>
              <a:t>Efficient Test Suite Management</a:t>
            </a:r>
            <a:endParaRPr lang="en-IN" dirty="0"/>
          </a:p>
        </p:txBody>
      </p:sp>
      <p:sp>
        <p:nvSpPr>
          <p:cNvPr id="6" name="Date Placeholder 5"/>
          <p:cNvSpPr>
            <a:spLocks noGrp="1"/>
          </p:cNvSpPr>
          <p:nvPr>
            <p:ph type="dt" sz="half" idx="10"/>
          </p:nvPr>
        </p:nvSpPr>
        <p:spPr/>
        <p:txBody>
          <a:bodyPr/>
          <a:lstStyle/>
          <a:p>
            <a:fld id="{D73C82C9-F9F8-4ED7-A27D-D65D9E96353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7" name="CustomShape 3"/>
          <p:cNvSpPr>
            <a:spLocks noChangeArrowheads="1"/>
          </p:cNvSpPr>
          <p:nvPr/>
        </p:nvSpPr>
        <p:spPr bwMode="auto">
          <a:xfrm>
            <a:off x="2647950" y="2952750"/>
            <a:ext cx="4800600" cy="133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5000" rIns="90000" bIns="45000"/>
          <a:lstStyle/>
          <a:p>
            <a:pPr algn="ctr"/>
            <a:r>
              <a:rPr lang="en-IN" altLang="en-US" sz="2000" dirty="0">
                <a:latin typeface="Calibri" pitchFamily="34" charset="0"/>
              </a:rPr>
              <a:t>Prof. </a:t>
            </a:r>
            <a:r>
              <a:rPr lang="en-IN" altLang="en-US" sz="2000" dirty="0" err="1">
                <a:latin typeface="Calibri" pitchFamily="34" charset="0"/>
              </a:rPr>
              <a:t>Durga</a:t>
            </a:r>
            <a:r>
              <a:rPr lang="en-IN" altLang="en-US" sz="2000" dirty="0">
                <a:latin typeface="Calibri" pitchFamily="34" charset="0"/>
              </a:rPr>
              <a:t> Prasad </a:t>
            </a:r>
            <a:r>
              <a:rPr lang="en-IN" altLang="en-US" sz="2000" dirty="0" err="1">
                <a:latin typeface="Calibri" pitchFamily="34" charset="0"/>
              </a:rPr>
              <a:t>Mohapatra</a:t>
            </a:r>
            <a:endParaRPr lang="en-US" altLang="en-US" sz="2000" dirty="0"/>
          </a:p>
          <a:p>
            <a:pPr algn="ctr"/>
            <a:r>
              <a:rPr lang="en-IN" altLang="en-US" sz="2000" dirty="0">
                <a:latin typeface="Calibri" pitchFamily="34" charset="0"/>
              </a:rPr>
              <a:t>Professor</a:t>
            </a:r>
            <a:endParaRPr lang="en-US" altLang="en-US" sz="2000" dirty="0"/>
          </a:p>
          <a:p>
            <a:pPr algn="ctr"/>
            <a:r>
              <a:rPr lang="en-IN" altLang="en-US" sz="2000" dirty="0" err="1">
                <a:latin typeface="Calibri" pitchFamily="34" charset="0"/>
              </a:rPr>
              <a:t>Dept.of</a:t>
            </a:r>
            <a:r>
              <a:rPr lang="en-IN" altLang="en-US" sz="2000" dirty="0">
                <a:latin typeface="Calibri" pitchFamily="34" charset="0"/>
              </a:rPr>
              <a:t> CSE, NIT Rourkela</a:t>
            </a:r>
            <a:endParaRPr lang="en-US" altLang="en-US" sz="2000" dirty="0"/>
          </a:p>
        </p:txBody>
      </p:sp>
    </p:spTree>
    <p:extLst>
      <p:ext uri="{BB962C8B-B14F-4D97-AF65-F5344CB8AC3E}">
        <p14:creationId xmlns:p14="http://schemas.microsoft.com/office/powerpoint/2010/main" xmlns="" val="584822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i="1" dirty="0"/>
              <a:t>Priority 1 </a:t>
            </a:r>
            <a:r>
              <a:rPr lang="en-US" i="1" dirty="0"/>
              <a:t>The test cases must be executed</a:t>
            </a:r>
            <a:r>
              <a:rPr lang="en-US" dirty="0"/>
              <a:t>, otherwise there may be worse </a:t>
            </a:r>
            <a:r>
              <a:rPr lang="en-US" dirty="0" smtClean="0"/>
              <a:t>consequences after </a:t>
            </a:r>
            <a:r>
              <a:rPr lang="en-US" dirty="0"/>
              <a:t>the release of the product. </a:t>
            </a:r>
            <a:endParaRPr lang="en-US" dirty="0" smtClean="0"/>
          </a:p>
          <a:p>
            <a:pPr algn="just"/>
            <a:r>
              <a:rPr lang="en-US" dirty="0" smtClean="0"/>
              <a:t>For </a:t>
            </a:r>
            <a:r>
              <a:rPr lang="en-US" dirty="0"/>
              <a:t>example, if the test cases for </a:t>
            </a:r>
            <a:r>
              <a:rPr lang="en-US" dirty="0" smtClean="0"/>
              <a:t>this category </a:t>
            </a:r>
            <a:r>
              <a:rPr lang="en-US" dirty="0"/>
              <a:t>are not executed, then critical bugs may appear.</a:t>
            </a:r>
          </a:p>
        </p:txBody>
      </p:sp>
      <p:sp>
        <p:nvSpPr>
          <p:cNvPr id="2" name="Title 1"/>
          <p:cNvSpPr>
            <a:spLocks noGrp="1"/>
          </p:cNvSpPr>
          <p:nvPr>
            <p:ph type="title"/>
          </p:nvPr>
        </p:nvSpPr>
        <p:spPr/>
        <p:txBody>
          <a:bodyPr anchor="ctr">
            <a:normAutofit/>
          </a:bodyPr>
          <a:lstStyle/>
          <a:p>
            <a:r>
              <a:rPr lang="en-US" dirty="0" smtClean="0"/>
              <a:t>Test Suite Prioritization   </a:t>
            </a:r>
            <a:r>
              <a:rPr lang="en-US" dirty="0" err="1" smtClean="0"/>
              <a:t>cont</a:t>
            </a:r>
            <a:r>
              <a:rPr lang="en-US" dirty="0" smtClean="0"/>
              <a:t>…</a:t>
            </a:r>
            <a:endParaRPr lang="en-US" dirty="0"/>
          </a:p>
        </p:txBody>
      </p:sp>
    </p:spTree>
    <p:extLst>
      <p:ext uri="{BB962C8B-B14F-4D97-AF65-F5344CB8AC3E}">
        <p14:creationId xmlns:p14="http://schemas.microsoft.com/office/powerpoint/2010/main" xmlns="" val="2823529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i="1" dirty="0"/>
              <a:t>Priority 2 </a:t>
            </a:r>
            <a:r>
              <a:rPr lang="en-US" i="1" dirty="0"/>
              <a:t>The test cases may be executed, if time permits</a:t>
            </a:r>
            <a:r>
              <a:rPr lang="en-US" i="1" dirty="0" smtClean="0"/>
              <a:t>.</a:t>
            </a:r>
          </a:p>
          <a:p>
            <a:pPr algn="just"/>
            <a:r>
              <a:rPr lang="en-US" b="1" i="1" dirty="0"/>
              <a:t>Priority 3 </a:t>
            </a:r>
            <a:r>
              <a:rPr lang="en-US" i="1" dirty="0"/>
              <a:t>The test case is not important prior to the current release</a:t>
            </a:r>
            <a:r>
              <a:rPr lang="en-US" dirty="0"/>
              <a:t>. </a:t>
            </a:r>
            <a:endParaRPr lang="en-US" dirty="0" smtClean="0"/>
          </a:p>
          <a:p>
            <a:pPr algn="just"/>
            <a:r>
              <a:rPr lang="en-US" dirty="0" smtClean="0"/>
              <a:t>It </a:t>
            </a:r>
            <a:r>
              <a:rPr lang="en-US" dirty="0"/>
              <a:t>may be </a:t>
            </a:r>
            <a:r>
              <a:rPr lang="en-US" dirty="0" smtClean="0"/>
              <a:t>tested shortly </a:t>
            </a:r>
            <a:r>
              <a:rPr lang="en-US" dirty="0"/>
              <a:t>after the release of the current version of the software.</a:t>
            </a:r>
          </a:p>
        </p:txBody>
      </p:sp>
      <p:sp>
        <p:nvSpPr>
          <p:cNvPr id="6" name="Title 1"/>
          <p:cNvSpPr>
            <a:spLocks noGrp="1"/>
          </p:cNvSpPr>
          <p:nvPr>
            <p:ph type="title"/>
          </p:nvPr>
        </p:nvSpPr>
        <p:spPr/>
        <p:txBody>
          <a:bodyPr anchor="ctr">
            <a:normAutofit/>
          </a:bodyPr>
          <a:lstStyle/>
          <a:p>
            <a:r>
              <a:rPr lang="en-US" dirty="0" smtClean="0"/>
              <a:t>Test Suite Prioritization   </a:t>
            </a:r>
            <a:r>
              <a:rPr lang="en-US" dirty="0" err="1" smtClean="0"/>
              <a:t>cont</a:t>
            </a:r>
            <a:r>
              <a:rPr lang="en-US" dirty="0" smtClean="0"/>
              <a:t>…</a:t>
            </a:r>
            <a:endParaRPr lang="en-US" dirty="0"/>
          </a:p>
        </p:txBody>
      </p:sp>
    </p:spTree>
    <p:extLst>
      <p:ext uri="{BB962C8B-B14F-4D97-AF65-F5344CB8AC3E}">
        <p14:creationId xmlns:p14="http://schemas.microsoft.com/office/powerpoint/2010/main" xmlns="" val="2036835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i="1" dirty="0"/>
              <a:t>Priority 4 </a:t>
            </a:r>
            <a:r>
              <a:rPr lang="en-US" i="1" dirty="0"/>
              <a:t>The test case is never important, as </a:t>
            </a:r>
            <a:r>
              <a:rPr lang="en-US" i="1" dirty="0" smtClean="0"/>
              <a:t>it’s </a:t>
            </a:r>
            <a:r>
              <a:rPr lang="en-US" i="1" dirty="0"/>
              <a:t>impact is nearly negligible</a:t>
            </a:r>
            <a:r>
              <a:rPr lang="en-US" i="1" dirty="0" smtClean="0"/>
              <a:t>.</a:t>
            </a:r>
          </a:p>
          <a:p>
            <a:pPr algn="just"/>
            <a:r>
              <a:rPr lang="en-US" dirty="0"/>
              <a:t>In the prioritization scheme, the main guideline is to ensure that </a:t>
            </a:r>
            <a:r>
              <a:rPr lang="en-US" dirty="0" smtClean="0"/>
              <a:t>low-priority test </a:t>
            </a:r>
            <a:r>
              <a:rPr lang="en-US" dirty="0"/>
              <a:t>cases do not cause any severe impact on the software. </a:t>
            </a:r>
            <a:endParaRPr lang="en-US" dirty="0" smtClean="0"/>
          </a:p>
          <a:p>
            <a:pPr algn="just"/>
            <a:r>
              <a:rPr lang="en-US" dirty="0" smtClean="0"/>
              <a:t>There </a:t>
            </a:r>
            <a:r>
              <a:rPr lang="en-US" dirty="0"/>
              <a:t>may </a:t>
            </a:r>
            <a:r>
              <a:rPr lang="en-US" dirty="0" smtClean="0"/>
              <a:t>be  several </a:t>
            </a:r>
            <a:r>
              <a:rPr lang="en-US" dirty="0"/>
              <a:t>goals of prioritization.</a:t>
            </a:r>
          </a:p>
        </p:txBody>
      </p:sp>
      <p:sp>
        <p:nvSpPr>
          <p:cNvPr id="2" name="Title 1"/>
          <p:cNvSpPr>
            <a:spLocks noGrp="1"/>
          </p:cNvSpPr>
          <p:nvPr>
            <p:ph type="title"/>
          </p:nvPr>
        </p:nvSpPr>
        <p:spPr/>
        <p:txBody>
          <a:bodyPr/>
          <a:lstStyle/>
          <a:p>
            <a:r>
              <a:rPr lang="en-US"/>
              <a:t>Test Suite Prioritization   cont…</a:t>
            </a:r>
            <a:endParaRPr lang="en-US" dirty="0"/>
          </a:p>
        </p:txBody>
      </p:sp>
    </p:spTree>
    <p:extLst>
      <p:ext uri="{BB962C8B-B14F-4D97-AF65-F5344CB8AC3E}">
        <p14:creationId xmlns:p14="http://schemas.microsoft.com/office/powerpoint/2010/main" xmlns="" val="63560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085850"/>
            <a:ext cx="8064896" cy="3600450"/>
          </a:xfrm>
        </p:spPr>
        <p:txBody>
          <a:bodyPr>
            <a:noAutofit/>
          </a:bodyPr>
          <a:lstStyle/>
          <a:p>
            <a:r>
              <a:rPr lang="en-US" sz="2400" dirty="0"/>
              <a:t>These goals can become the basis for </a:t>
            </a:r>
            <a:r>
              <a:rPr lang="en-US" sz="2400" dirty="0" smtClean="0"/>
              <a:t>prioritizing the </a:t>
            </a:r>
            <a:r>
              <a:rPr lang="en-US" sz="2400" dirty="0"/>
              <a:t>test cases. Some of them are discussed here</a:t>
            </a:r>
            <a:r>
              <a:rPr lang="en-US" sz="2400" dirty="0" smtClean="0"/>
              <a:t>:</a:t>
            </a:r>
          </a:p>
          <a:p>
            <a:pPr marL="385763" indent="-385763" algn="just">
              <a:buNone/>
            </a:pPr>
            <a:r>
              <a:rPr lang="en-US" dirty="0" smtClean="0"/>
              <a:t>1. </a:t>
            </a:r>
            <a:r>
              <a:rPr lang="en-US" sz="2400" dirty="0" smtClean="0"/>
              <a:t>Testers </a:t>
            </a:r>
            <a:r>
              <a:rPr lang="en-US" sz="2400" dirty="0"/>
              <a:t>or customers may want to get some critical features tested </a:t>
            </a:r>
            <a:r>
              <a:rPr lang="en-US" sz="2400" dirty="0" smtClean="0"/>
              <a:t>and presented </a:t>
            </a:r>
            <a:r>
              <a:rPr lang="en-US" sz="2400" dirty="0"/>
              <a:t>in the </a:t>
            </a:r>
            <a:r>
              <a:rPr lang="en-US" sz="2400" dirty="0" smtClean="0"/>
              <a:t>first </a:t>
            </a:r>
            <a:r>
              <a:rPr lang="en-US" sz="2400" dirty="0"/>
              <a:t>version of the software. </a:t>
            </a:r>
            <a:endParaRPr lang="en-US" sz="2400" dirty="0" smtClean="0"/>
          </a:p>
          <a:p>
            <a:pPr marL="660083" lvl="1" indent="-385763" algn="just">
              <a:buFont typeface="Wingdings" pitchFamily="2" charset="2"/>
              <a:buChar char="§"/>
            </a:pPr>
            <a:r>
              <a:rPr lang="en-US" sz="2000" dirty="0" smtClean="0"/>
              <a:t>Thus</a:t>
            </a:r>
            <a:r>
              <a:rPr lang="en-US" sz="2000" dirty="0"/>
              <a:t>, the important </a:t>
            </a:r>
            <a:r>
              <a:rPr lang="en-US" sz="2000" dirty="0" smtClean="0"/>
              <a:t>features become </a:t>
            </a:r>
            <a:r>
              <a:rPr lang="en-US" sz="2000" dirty="0"/>
              <a:t>the criteria for prioritizing the test cases. </a:t>
            </a:r>
            <a:endParaRPr lang="en-US" sz="2000" dirty="0" smtClean="0"/>
          </a:p>
          <a:p>
            <a:pPr marL="660083" lvl="1" indent="-385763" algn="just">
              <a:buFont typeface="Wingdings" pitchFamily="2" charset="2"/>
              <a:buChar char="§"/>
            </a:pPr>
            <a:r>
              <a:rPr lang="en-US" sz="2000" dirty="0" smtClean="0"/>
              <a:t>But </a:t>
            </a:r>
            <a:r>
              <a:rPr lang="en-US" sz="2000" dirty="0"/>
              <a:t>the </a:t>
            </a:r>
            <a:r>
              <a:rPr lang="en-US" sz="2000" dirty="0" smtClean="0"/>
              <a:t>consequences of </a:t>
            </a:r>
            <a:r>
              <a:rPr lang="en-US" sz="2000" dirty="0"/>
              <a:t>not testing some low-priority features must be checked. </a:t>
            </a:r>
            <a:endParaRPr lang="en-US" sz="2000" dirty="0" smtClean="0"/>
          </a:p>
          <a:p>
            <a:pPr marL="660083" lvl="1" indent="-385763" algn="just">
              <a:buFont typeface="Wingdings" pitchFamily="2" charset="2"/>
              <a:buChar char="§"/>
            </a:pPr>
            <a:r>
              <a:rPr lang="en-US" sz="2000" dirty="0" smtClean="0"/>
              <a:t>So,  risk </a:t>
            </a:r>
            <a:r>
              <a:rPr lang="en-US" sz="2000" dirty="0"/>
              <a:t>factor should be </a:t>
            </a:r>
            <a:r>
              <a:rPr lang="en-US" sz="2000" dirty="0" smtClean="0"/>
              <a:t>analyzed </a:t>
            </a:r>
            <a:r>
              <a:rPr lang="en-US" sz="2000" dirty="0"/>
              <a:t>for every feature in </a:t>
            </a:r>
            <a:r>
              <a:rPr lang="en-US" sz="2000" dirty="0" smtClean="0"/>
              <a:t>consideration.</a:t>
            </a:r>
            <a:endParaRPr lang="en-US" sz="2000" dirty="0"/>
          </a:p>
        </p:txBody>
      </p:sp>
      <p:sp>
        <p:nvSpPr>
          <p:cNvPr id="2" name="Title 1"/>
          <p:cNvSpPr>
            <a:spLocks noGrp="1"/>
          </p:cNvSpPr>
          <p:nvPr>
            <p:ph type="title"/>
          </p:nvPr>
        </p:nvSpPr>
        <p:spPr/>
        <p:txBody>
          <a:bodyPr/>
          <a:lstStyle/>
          <a:p>
            <a:r>
              <a:rPr lang="en-US"/>
              <a:t>Test Suite Prioritization   cont…</a:t>
            </a:r>
            <a:endParaRPr lang="en-US" dirty="0"/>
          </a:p>
        </p:txBody>
      </p:sp>
    </p:spTree>
    <p:extLst>
      <p:ext uri="{BB962C8B-B14F-4D97-AF65-F5344CB8AC3E}">
        <p14:creationId xmlns:p14="http://schemas.microsoft.com/office/powerpoint/2010/main" xmlns="" val="133773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085850"/>
            <a:ext cx="7890079" cy="3600450"/>
          </a:xfrm>
        </p:spPr>
        <p:txBody>
          <a:bodyPr>
            <a:normAutofit/>
          </a:bodyPr>
          <a:lstStyle/>
          <a:p>
            <a:pPr marL="82296" indent="0" algn="just">
              <a:buNone/>
            </a:pPr>
            <a:r>
              <a:rPr lang="en-US" dirty="0" smtClean="0"/>
              <a:t>2. Prioritization </a:t>
            </a:r>
            <a:r>
              <a:rPr lang="en-US" dirty="0"/>
              <a:t>can be on the basis of the functionality advertised in </a:t>
            </a:r>
            <a:r>
              <a:rPr lang="en-US" dirty="0" smtClean="0"/>
              <a:t>the market. </a:t>
            </a:r>
          </a:p>
          <a:p>
            <a:pPr marL="82296" indent="0" algn="just">
              <a:buNone/>
            </a:pPr>
            <a:r>
              <a:rPr lang="en-US" sz="2400" dirty="0" smtClean="0">
                <a:solidFill>
                  <a:srgbClr val="FF0000"/>
                </a:solidFill>
              </a:rPr>
              <a:t>It </a:t>
            </a:r>
            <a:r>
              <a:rPr lang="en-US" sz="2400" dirty="0">
                <a:solidFill>
                  <a:srgbClr val="FF0000"/>
                </a:solidFill>
              </a:rPr>
              <a:t>becomes important to test those functionalities on a </a:t>
            </a:r>
            <a:r>
              <a:rPr lang="en-US" sz="2400" dirty="0" smtClean="0">
                <a:solidFill>
                  <a:srgbClr val="FF0000"/>
                </a:solidFill>
              </a:rPr>
              <a:t>priority basis</a:t>
            </a:r>
            <a:r>
              <a:rPr lang="en-US" sz="2400" dirty="0">
                <a:solidFill>
                  <a:srgbClr val="FF0000"/>
                </a:solidFill>
              </a:rPr>
              <a:t>, which the company has promised to its customers.</a:t>
            </a:r>
          </a:p>
          <a:p>
            <a:pPr marL="82296" indent="0" algn="just">
              <a:buNone/>
            </a:pPr>
            <a:r>
              <a:rPr lang="en-US" dirty="0" smtClean="0"/>
              <a:t>3. The </a:t>
            </a:r>
            <a:r>
              <a:rPr lang="en-US" dirty="0"/>
              <a:t>rate of fault detection of a test suite can reveal the likelihood </a:t>
            </a:r>
            <a:r>
              <a:rPr lang="en-US" dirty="0" smtClean="0"/>
              <a:t>of faults </a:t>
            </a:r>
            <a:r>
              <a:rPr lang="en-US" dirty="0"/>
              <a:t>earlier</a:t>
            </a:r>
            <a:r>
              <a:rPr lang="en-US" dirty="0" smtClean="0"/>
              <a:t>.</a:t>
            </a:r>
            <a:endParaRPr lang="en-US" dirty="0"/>
          </a:p>
        </p:txBody>
      </p:sp>
      <p:sp>
        <p:nvSpPr>
          <p:cNvPr id="2" name="Title 1"/>
          <p:cNvSpPr>
            <a:spLocks noGrp="1"/>
          </p:cNvSpPr>
          <p:nvPr>
            <p:ph type="title"/>
          </p:nvPr>
        </p:nvSpPr>
        <p:spPr/>
        <p:txBody>
          <a:bodyPr/>
          <a:lstStyle/>
          <a:p>
            <a:r>
              <a:rPr lang="en-US"/>
              <a:t>Test Suite Prioritization   cont…</a:t>
            </a:r>
            <a:endParaRPr lang="en-US" dirty="0"/>
          </a:p>
        </p:txBody>
      </p:sp>
    </p:spTree>
    <p:extLst>
      <p:ext uri="{BB962C8B-B14F-4D97-AF65-F5344CB8AC3E}">
        <p14:creationId xmlns:p14="http://schemas.microsoft.com/office/powerpoint/2010/main" xmlns="" val="3897862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085850"/>
            <a:ext cx="7746063" cy="3600450"/>
          </a:xfrm>
        </p:spPr>
        <p:txBody>
          <a:bodyPr>
            <a:normAutofit/>
          </a:bodyPr>
          <a:lstStyle/>
          <a:p>
            <a:pPr marL="82296" indent="0" algn="just">
              <a:buNone/>
            </a:pPr>
            <a:r>
              <a:rPr lang="en-US" dirty="0" smtClean="0"/>
              <a:t>4.  To increase </a:t>
            </a:r>
            <a:r>
              <a:rPr lang="en-US" dirty="0"/>
              <a:t>the coverage of coverable code in the system under test at </a:t>
            </a:r>
            <a:r>
              <a:rPr lang="en-US" dirty="0" smtClean="0"/>
              <a:t>a faster </a:t>
            </a:r>
            <a:r>
              <a:rPr lang="en-US" dirty="0"/>
              <a:t>rate, allowing a code coverage criterion to be met earlier in </a:t>
            </a:r>
            <a:r>
              <a:rPr lang="en-US" dirty="0" smtClean="0"/>
              <a:t>the test </a:t>
            </a:r>
            <a:r>
              <a:rPr lang="en-US" dirty="0"/>
              <a:t>process.</a:t>
            </a:r>
          </a:p>
          <a:p>
            <a:pPr marL="82296" indent="0" algn="just">
              <a:buNone/>
            </a:pPr>
            <a:r>
              <a:rPr lang="en-US" dirty="0" smtClean="0"/>
              <a:t>5.  To increase </a:t>
            </a:r>
            <a:r>
              <a:rPr lang="en-US" dirty="0"/>
              <a:t>the rate at which high-risk faults are detected by a test suite</a:t>
            </a:r>
            <a:r>
              <a:rPr lang="en-US" dirty="0" smtClean="0"/>
              <a:t>,  thus </a:t>
            </a:r>
            <a:r>
              <a:rPr lang="en-US" dirty="0"/>
              <a:t>locating such faults earlier in the </a:t>
            </a:r>
            <a:r>
              <a:rPr lang="en-US" dirty="0" smtClean="0"/>
              <a:t>testing process</a:t>
            </a:r>
            <a:r>
              <a:rPr lang="en-US" dirty="0"/>
              <a:t>.</a:t>
            </a:r>
          </a:p>
        </p:txBody>
      </p:sp>
      <p:sp>
        <p:nvSpPr>
          <p:cNvPr id="2" name="Title 1"/>
          <p:cNvSpPr>
            <a:spLocks noGrp="1"/>
          </p:cNvSpPr>
          <p:nvPr>
            <p:ph type="title"/>
          </p:nvPr>
        </p:nvSpPr>
        <p:spPr/>
        <p:txBody>
          <a:bodyPr/>
          <a:lstStyle/>
          <a:p>
            <a:r>
              <a:rPr lang="en-US"/>
              <a:t>Test Suite Prioritization   cont…</a:t>
            </a:r>
            <a:endParaRPr lang="en-US" dirty="0"/>
          </a:p>
        </p:txBody>
      </p:sp>
    </p:spTree>
    <p:extLst>
      <p:ext uri="{BB962C8B-B14F-4D97-AF65-F5344CB8AC3E}">
        <p14:creationId xmlns:p14="http://schemas.microsoft.com/office/powerpoint/2010/main" xmlns="" val="404446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just">
              <a:buNone/>
            </a:pPr>
            <a:r>
              <a:rPr lang="en-US" dirty="0" smtClean="0"/>
              <a:t>6. To increase </a:t>
            </a:r>
            <a:r>
              <a:rPr lang="en-US" dirty="0"/>
              <a:t>the likelihood of revealing faults related to specific code changes, earlier in the regression testing process.</a:t>
            </a:r>
          </a:p>
        </p:txBody>
      </p:sp>
      <p:sp>
        <p:nvSpPr>
          <p:cNvPr id="2" name="Title 1"/>
          <p:cNvSpPr>
            <a:spLocks noGrp="1"/>
          </p:cNvSpPr>
          <p:nvPr>
            <p:ph type="title"/>
          </p:nvPr>
        </p:nvSpPr>
        <p:spPr/>
        <p:txBody>
          <a:bodyPr/>
          <a:lstStyle/>
          <a:p>
            <a:r>
              <a:rPr lang="en-US"/>
              <a:t>Test Suite Prioritization   cont…</a:t>
            </a:r>
            <a:endParaRPr lang="en-US" dirty="0"/>
          </a:p>
        </p:txBody>
      </p:sp>
    </p:spTree>
    <p:extLst>
      <p:ext uri="{BB962C8B-B14F-4D97-AF65-F5344CB8AC3E}">
        <p14:creationId xmlns:p14="http://schemas.microsoft.com/office/powerpoint/2010/main" xmlns="" val="1090001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491630"/>
            <a:ext cx="7848872" cy="3423270"/>
          </a:xfrm>
        </p:spPr>
        <p:txBody>
          <a:bodyPr>
            <a:normAutofit/>
          </a:bodyPr>
          <a:lstStyle/>
          <a:p>
            <a:pPr algn="just"/>
            <a:r>
              <a:rPr lang="en-IN" dirty="0"/>
              <a:t>General Test Case </a:t>
            </a:r>
            <a:r>
              <a:rPr lang="en-IN" dirty="0" smtClean="0"/>
              <a:t>Prioritization</a:t>
            </a:r>
          </a:p>
          <a:p>
            <a:pPr algn="just"/>
            <a:r>
              <a:rPr lang="en-IN" dirty="0" smtClean="0"/>
              <a:t>Version-Specific </a:t>
            </a:r>
            <a:r>
              <a:rPr lang="en-IN" dirty="0"/>
              <a:t>Test Case </a:t>
            </a:r>
            <a:r>
              <a:rPr lang="en-IN" dirty="0" smtClean="0"/>
              <a:t>Prioritization</a:t>
            </a:r>
            <a:endParaRPr lang="en-IN" dirty="0"/>
          </a:p>
        </p:txBody>
      </p:sp>
      <p:sp>
        <p:nvSpPr>
          <p:cNvPr id="6" name="Date Placeholder 5"/>
          <p:cNvSpPr>
            <a:spLocks noGrp="1"/>
          </p:cNvSpPr>
          <p:nvPr>
            <p:ph type="dt" sz="half" idx="10"/>
          </p:nvPr>
        </p:nvSpPr>
        <p:spPr/>
        <p:txBody>
          <a:bodyPr/>
          <a:lstStyle/>
          <a:p>
            <a:fld id="{9485A366-C416-406D-9FA6-7E50F200A9B1}"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2" name="Title 1"/>
          <p:cNvSpPr>
            <a:spLocks noGrp="1"/>
          </p:cNvSpPr>
          <p:nvPr>
            <p:ph type="title"/>
          </p:nvPr>
        </p:nvSpPr>
        <p:spPr>
          <a:xfrm>
            <a:off x="1763688" y="339502"/>
            <a:ext cx="6172200" cy="365522"/>
          </a:xfrm>
        </p:spPr>
        <p:txBody>
          <a:bodyPr>
            <a:noAutofit/>
          </a:bodyPr>
          <a:lstStyle/>
          <a:p>
            <a:r>
              <a:rPr lang="en-IN" dirty="0" smtClean="0"/>
              <a:t>Types of Test Case Prioritization</a:t>
            </a:r>
            <a:endParaRPr lang="en-IN" dirty="0"/>
          </a:p>
        </p:txBody>
      </p:sp>
    </p:spTree>
    <p:extLst>
      <p:ext uri="{BB962C8B-B14F-4D97-AF65-F5344CB8AC3E}">
        <p14:creationId xmlns:p14="http://schemas.microsoft.com/office/powerpoint/2010/main" xmlns="" val="2986400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742950"/>
            <a:ext cx="7848872" cy="4171950"/>
          </a:xfrm>
        </p:spPr>
        <p:txBody>
          <a:bodyPr>
            <a:normAutofit/>
          </a:bodyPr>
          <a:lstStyle/>
          <a:p>
            <a:pPr marL="82296" indent="0" algn="just">
              <a:buFont typeface="Arial" pitchFamily="34" charset="0"/>
              <a:buChar char="•"/>
            </a:pPr>
            <a:r>
              <a:rPr lang="en-IN" dirty="0" smtClean="0"/>
              <a:t>In </a:t>
            </a:r>
            <a:r>
              <a:rPr lang="en-IN" dirty="0"/>
              <a:t>this prioritization, we prioritize the test cases that will be useful over a succession of subsequent modified versions of P, </a:t>
            </a:r>
            <a:r>
              <a:rPr lang="en-IN" dirty="0">
                <a:solidFill>
                  <a:srgbClr val="FF0000"/>
                </a:solidFill>
              </a:rPr>
              <a:t>without any knowledge of the modified version</a:t>
            </a:r>
            <a:r>
              <a:rPr lang="en-IN" dirty="0"/>
              <a:t>. </a:t>
            </a:r>
            <a:endParaRPr lang="en-IN" dirty="0" smtClean="0"/>
          </a:p>
          <a:p>
            <a:pPr marL="82296" indent="0" algn="just">
              <a:buFont typeface="Arial" pitchFamily="34" charset="0"/>
              <a:buChar char="•"/>
            </a:pPr>
            <a:r>
              <a:rPr lang="en-IN" dirty="0" smtClean="0"/>
              <a:t>Thus</a:t>
            </a:r>
            <a:r>
              <a:rPr lang="en-IN" dirty="0"/>
              <a:t>, a general test case prioritization can be performed following the release of a program version during off-peak hours, and the cost of performing the prioritization is amortized over the subsequent releases</a:t>
            </a:r>
            <a:r>
              <a:rPr lang="en-IN" dirty="0" smtClean="0"/>
              <a:t>.</a:t>
            </a:r>
            <a:endParaRPr lang="en-IN" dirty="0"/>
          </a:p>
        </p:txBody>
      </p:sp>
      <p:sp>
        <p:nvSpPr>
          <p:cNvPr id="6" name="Date Placeholder 5"/>
          <p:cNvSpPr>
            <a:spLocks noGrp="1"/>
          </p:cNvSpPr>
          <p:nvPr>
            <p:ph type="dt" sz="half" idx="10"/>
          </p:nvPr>
        </p:nvSpPr>
        <p:spPr/>
        <p:txBody>
          <a:bodyPr/>
          <a:lstStyle/>
          <a:p>
            <a:fld id="{9485A366-C416-406D-9FA6-7E50F200A9B1}"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2" name="Title 1"/>
          <p:cNvSpPr>
            <a:spLocks noGrp="1"/>
          </p:cNvSpPr>
          <p:nvPr>
            <p:ph type="title"/>
          </p:nvPr>
        </p:nvSpPr>
        <p:spPr>
          <a:xfrm>
            <a:off x="1485900" y="205978"/>
            <a:ext cx="7478588" cy="565572"/>
          </a:xfrm>
        </p:spPr>
        <p:txBody>
          <a:bodyPr>
            <a:noAutofit/>
          </a:bodyPr>
          <a:lstStyle/>
          <a:p>
            <a:r>
              <a:rPr lang="en-IN" dirty="0" smtClean="0"/>
              <a:t>General Test Case Prioritization</a:t>
            </a:r>
            <a:endParaRPr lang="en-IN" dirty="0"/>
          </a:p>
        </p:txBody>
      </p:sp>
    </p:spTree>
    <p:extLst>
      <p:ext uri="{BB962C8B-B14F-4D97-AF65-F5344CB8AC3E}">
        <p14:creationId xmlns:p14="http://schemas.microsoft.com/office/powerpoint/2010/main" xmlns="" val="2936540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742950"/>
            <a:ext cx="7848872" cy="4171950"/>
          </a:xfrm>
        </p:spPr>
        <p:txBody>
          <a:bodyPr>
            <a:normAutofit/>
          </a:bodyPr>
          <a:lstStyle/>
          <a:p>
            <a:pPr marL="82296" indent="0" algn="just">
              <a:buFont typeface="Arial" pitchFamily="34" charset="0"/>
              <a:buChar char="•"/>
            </a:pPr>
            <a:r>
              <a:rPr lang="en-IN" dirty="0" smtClean="0"/>
              <a:t>Here</a:t>
            </a:r>
            <a:r>
              <a:rPr lang="en-IN" dirty="0"/>
              <a:t>, we prioritize the test cases such that they will be useful on a specific version P’ of P. </a:t>
            </a:r>
            <a:endParaRPr lang="en-IN" dirty="0" smtClean="0"/>
          </a:p>
          <a:p>
            <a:pPr marL="82296" indent="0" algn="just">
              <a:buFont typeface="Arial" pitchFamily="34" charset="0"/>
              <a:buChar char="•"/>
            </a:pPr>
            <a:r>
              <a:rPr lang="en-IN" dirty="0" smtClean="0"/>
              <a:t>Version-specific </a:t>
            </a:r>
            <a:r>
              <a:rPr lang="en-IN" dirty="0"/>
              <a:t>prioritization is performed after a set of changes have been made to P and prior to regression testing P’, </a:t>
            </a:r>
            <a:r>
              <a:rPr lang="en-IN" dirty="0">
                <a:solidFill>
                  <a:srgbClr val="FF0000"/>
                </a:solidFill>
              </a:rPr>
              <a:t>with the knowledge of the changes that have been made</a:t>
            </a:r>
            <a:r>
              <a:rPr lang="en-IN" dirty="0"/>
              <a:t>. </a:t>
            </a:r>
          </a:p>
        </p:txBody>
      </p:sp>
      <p:sp>
        <p:nvSpPr>
          <p:cNvPr id="6" name="Date Placeholder 5"/>
          <p:cNvSpPr>
            <a:spLocks noGrp="1"/>
          </p:cNvSpPr>
          <p:nvPr>
            <p:ph type="dt" sz="half" idx="10"/>
          </p:nvPr>
        </p:nvSpPr>
        <p:spPr/>
        <p:txBody>
          <a:bodyPr/>
          <a:lstStyle/>
          <a:p>
            <a:fld id="{9485A366-C416-406D-9FA6-7E50F200A9B1}"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2" name="Title 1"/>
          <p:cNvSpPr>
            <a:spLocks noGrp="1"/>
          </p:cNvSpPr>
          <p:nvPr>
            <p:ph type="title"/>
          </p:nvPr>
        </p:nvSpPr>
        <p:spPr>
          <a:xfrm>
            <a:off x="971600" y="205978"/>
            <a:ext cx="8064896" cy="637580"/>
          </a:xfrm>
        </p:spPr>
        <p:txBody>
          <a:bodyPr>
            <a:noAutofit/>
          </a:bodyPr>
          <a:lstStyle/>
          <a:p>
            <a:r>
              <a:rPr lang="en-IN" sz="3200" dirty="0" smtClean="0"/>
              <a:t>Version-Specific Test Case Prioritization</a:t>
            </a:r>
            <a:endParaRPr lang="en-IN" dirty="0"/>
          </a:p>
        </p:txBody>
      </p:sp>
    </p:spTree>
    <p:extLst>
      <p:ext uri="{BB962C8B-B14F-4D97-AF65-F5344CB8AC3E}">
        <p14:creationId xmlns:p14="http://schemas.microsoft.com/office/powerpoint/2010/main" xmlns="" val="2936540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T</a:t>
            </a:r>
            <a:r>
              <a:rPr lang="en-US" dirty="0" smtClean="0"/>
              <a:t>est </a:t>
            </a:r>
            <a:r>
              <a:rPr lang="en-US" dirty="0"/>
              <a:t>cases in an existing test </a:t>
            </a:r>
            <a:r>
              <a:rPr lang="en-US" dirty="0" smtClean="0"/>
              <a:t>suite </a:t>
            </a:r>
            <a:r>
              <a:rPr lang="en-US" dirty="0"/>
              <a:t>can often be used to test a modified program. </a:t>
            </a:r>
          </a:p>
          <a:p>
            <a:pPr algn="just"/>
            <a:r>
              <a:rPr lang="en-US" dirty="0"/>
              <a:t>H</a:t>
            </a:r>
            <a:r>
              <a:rPr lang="en-US" dirty="0" smtClean="0"/>
              <a:t>owever</a:t>
            </a:r>
            <a:r>
              <a:rPr lang="en-US" dirty="0"/>
              <a:t>, if the test suite is inadequate for retesting, new test cases may be developed and added to the test suite. </a:t>
            </a:r>
          </a:p>
          <a:p>
            <a:pPr algn="just"/>
            <a:r>
              <a:rPr lang="en-US" dirty="0"/>
              <a:t>T</a:t>
            </a:r>
            <a:r>
              <a:rPr lang="en-US" dirty="0" smtClean="0"/>
              <a:t>here </a:t>
            </a:r>
            <a:r>
              <a:rPr lang="en-US" dirty="0"/>
              <a:t>may be unnecessary test cases in the test suite including both obsolete and redundant test cases.</a:t>
            </a:r>
          </a:p>
          <a:p>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4"/>
          <p:cNvSpPr>
            <a:spLocks noGrp="1"/>
          </p:cNvSpPr>
          <p:nvPr>
            <p:ph type="title"/>
          </p:nvPr>
        </p:nvSpPr>
        <p:spPr/>
        <p:txBody>
          <a:bodyPr>
            <a:noAutofit/>
          </a:bodyPr>
          <a:lstStyle/>
          <a:p>
            <a:r>
              <a:rPr lang="en-US" dirty="0"/>
              <a:t>Why do test suites grow?</a:t>
            </a:r>
            <a:br>
              <a:rPr lang="en-US" dirty="0"/>
            </a:br>
            <a:endParaRPr lang="en-US" dirty="0"/>
          </a:p>
        </p:txBody>
      </p:sp>
    </p:spTree>
    <p:extLst>
      <p:ext uri="{BB962C8B-B14F-4D97-AF65-F5344CB8AC3E}">
        <p14:creationId xmlns:p14="http://schemas.microsoft.com/office/powerpoint/2010/main" xmlns="" val="453701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771550"/>
            <a:ext cx="7992888" cy="3908822"/>
          </a:xfrm>
        </p:spPr>
        <p:txBody>
          <a:bodyPr>
            <a:normAutofit/>
          </a:bodyPr>
          <a:lstStyle/>
          <a:p>
            <a:pPr algn="just"/>
            <a:r>
              <a:rPr lang="en-IN" dirty="0"/>
              <a:t>Prioritization techniques schedule </a:t>
            </a:r>
            <a:r>
              <a:rPr lang="en-IN" dirty="0" smtClean="0"/>
              <a:t>execution </a:t>
            </a:r>
            <a:r>
              <a:rPr lang="en-IN" dirty="0"/>
              <a:t>of test cases in an order that attempts to increase their effectiveness at meeting some performance </a:t>
            </a:r>
            <a:r>
              <a:rPr lang="en-IN" dirty="0" smtClean="0"/>
              <a:t>goal.</a:t>
            </a:r>
          </a:p>
          <a:p>
            <a:pPr algn="just"/>
            <a:r>
              <a:rPr lang="en-IN" dirty="0" smtClean="0"/>
              <a:t>Various </a:t>
            </a:r>
            <a:r>
              <a:rPr lang="en-IN" dirty="0"/>
              <a:t>prioritization techniques may be applied to a test suite with the aim of meeting that goal.</a:t>
            </a:r>
          </a:p>
          <a:p>
            <a:pPr algn="just"/>
            <a:r>
              <a:rPr lang="en-IN" dirty="0"/>
              <a:t>Prioritization can be done at two levels:</a:t>
            </a:r>
          </a:p>
          <a:p>
            <a:pPr lvl="1" algn="just"/>
            <a:r>
              <a:rPr lang="en-IN" dirty="0"/>
              <a:t>Prioritization for regression test suite</a:t>
            </a:r>
          </a:p>
          <a:p>
            <a:pPr lvl="1" algn="just"/>
            <a:r>
              <a:rPr lang="en-IN" dirty="0"/>
              <a:t>Prioritization for system test suite</a:t>
            </a:r>
          </a:p>
        </p:txBody>
      </p:sp>
      <p:sp>
        <p:nvSpPr>
          <p:cNvPr id="6" name="Date Placeholder 5"/>
          <p:cNvSpPr>
            <a:spLocks noGrp="1"/>
          </p:cNvSpPr>
          <p:nvPr>
            <p:ph type="dt" sz="half" idx="10"/>
          </p:nvPr>
        </p:nvSpPr>
        <p:spPr/>
        <p:txBody>
          <a:bodyPr/>
          <a:lstStyle/>
          <a:p>
            <a:fld id="{7937BB6C-293F-4DCD-961D-4C0C5D2FE853}"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2" name="Title 1"/>
          <p:cNvSpPr>
            <a:spLocks noGrp="1"/>
          </p:cNvSpPr>
          <p:nvPr>
            <p:ph type="title"/>
          </p:nvPr>
        </p:nvSpPr>
        <p:spPr>
          <a:xfrm>
            <a:off x="1485900" y="205978"/>
            <a:ext cx="6172200" cy="422672"/>
          </a:xfrm>
        </p:spPr>
        <p:txBody>
          <a:bodyPr>
            <a:noAutofit/>
          </a:bodyPr>
          <a:lstStyle/>
          <a:p>
            <a:r>
              <a:rPr lang="en-IN" dirty="0" smtClean="0"/>
              <a:t>Prioritization Techniques</a:t>
            </a:r>
            <a:endParaRPr lang="en-IN" dirty="0"/>
          </a:p>
        </p:txBody>
      </p:sp>
    </p:spTree>
    <p:extLst>
      <p:ext uri="{BB962C8B-B14F-4D97-AF65-F5344CB8AC3E}">
        <p14:creationId xmlns:p14="http://schemas.microsoft.com/office/powerpoint/2010/main" xmlns="" val="2876159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1112" y="915566"/>
            <a:ext cx="7992888" cy="3908822"/>
          </a:xfrm>
        </p:spPr>
        <p:txBody>
          <a:bodyPr>
            <a:normAutofit/>
          </a:bodyPr>
          <a:lstStyle/>
          <a:p>
            <a:pPr marL="457200" indent="-457200"/>
            <a:r>
              <a:rPr lang="en-IN" dirty="0" smtClean="0"/>
              <a:t>Coverage-based Test Case Prioritization</a:t>
            </a:r>
          </a:p>
          <a:p>
            <a:pPr marL="457200" indent="-457200"/>
            <a:r>
              <a:rPr lang="en-IN" dirty="0" smtClean="0"/>
              <a:t> Risk-Based Prioritization</a:t>
            </a:r>
          </a:p>
          <a:p>
            <a:pPr marL="457200" indent="-457200"/>
            <a:r>
              <a:rPr lang="en-IN" dirty="0" smtClean="0"/>
              <a:t> Prioritization Based on Operational Profiles</a:t>
            </a:r>
          </a:p>
          <a:p>
            <a:pPr marL="457200" indent="-457200"/>
            <a:r>
              <a:rPr lang="en-IN" dirty="0" smtClean="0"/>
              <a:t> Prioritization using Relevant Slices</a:t>
            </a:r>
          </a:p>
          <a:p>
            <a:pPr marL="457200" indent="-457200"/>
            <a:r>
              <a:rPr lang="en-IN" dirty="0" smtClean="0"/>
              <a:t> Prioritization Based on Requirements</a:t>
            </a:r>
          </a:p>
          <a:p>
            <a:pPr algn="just"/>
            <a:endParaRPr lang="en-IN" dirty="0"/>
          </a:p>
        </p:txBody>
      </p:sp>
      <p:sp>
        <p:nvSpPr>
          <p:cNvPr id="6" name="Date Placeholder 5"/>
          <p:cNvSpPr>
            <a:spLocks noGrp="1"/>
          </p:cNvSpPr>
          <p:nvPr>
            <p:ph type="dt" sz="half" idx="10"/>
          </p:nvPr>
        </p:nvSpPr>
        <p:spPr/>
        <p:txBody>
          <a:bodyPr/>
          <a:lstStyle/>
          <a:p>
            <a:fld id="{7937BB6C-293F-4DCD-961D-4C0C5D2FE853}"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2" name="Title 1"/>
          <p:cNvSpPr>
            <a:spLocks noGrp="1"/>
          </p:cNvSpPr>
          <p:nvPr>
            <p:ph type="title"/>
          </p:nvPr>
        </p:nvSpPr>
        <p:spPr>
          <a:xfrm>
            <a:off x="1485900" y="205978"/>
            <a:ext cx="7334572" cy="565572"/>
          </a:xfrm>
        </p:spPr>
        <p:txBody>
          <a:bodyPr>
            <a:noAutofit/>
          </a:bodyPr>
          <a:lstStyle/>
          <a:p>
            <a:r>
              <a:rPr lang="en-IN" dirty="0" smtClean="0"/>
              <a:t>Types of Prioritization Techniques</a:t>
            </a:r>
            <a:endParaRPr lang="en-IN" dirty="0"/>
          </a:p>
        </p:txBody>
      </p:sp>
    </p:spTree>
    <p:extLst>
      <p:ext uri="{BB962C8B-B14F-4D97-AF65-F5344CB8AC3E}">
        <p14:creationId xmlns:p14="http://schemas.microsoft.com/office/powerpoint/2010/main" xmlns="" val="287615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05978"/>
            <a:ext cx="7818071" cy="857250"/>
          </a:xfrm>
        </p:spPr>
        <p:txBody>
          <a:bodyPr>
            <a:noAutofit/>
          </a:bodyPr>
          <a:lstStyle/>
          <a:p>
            <a:pPr marL="0" indent="0"/>
            <a:r>
              <a:rPr lang="en-IN" dirty="0" smtClean="0"/>
              <a:t>Coverage-based </a:t>
            </a:r>
            <a:r>
              <a:rPr lang="en-IN" dirty="0"/>
              <a:t>Test Case Prioritization</a:t>
            </a:r>
          </a:p>
        </p:txBody>
      </p:sp>
      <p:sp>
        <p:nvSpPr>
          <p:cNvPr id="3" name="Content Placeholder 2"/>
          <p:cNvSpPr>
            <a:spLocks noGrp="1"/>
          </p:cNvSpPr>
          <p:nvPr>
            <p:ph idx="1"/>
          </p:nvPr>
        </p:nvSpPr>
        <p:spPr>
          <a:xfrm>
            <a:off x="1435606" y="1085850"/>
            <a:ext cx="7600889" cy="3600450"/>
          </a:xfrm>
        </p:spPr>
        <p:txBody>
          <a:bodyPr>
            <a:normAutofit/>
          </a:bodyPr>
          <a:lstStyle/>
          <a:p>
            <a:pPr marL="342900" indent="-342900" algn="just">
              <a:buFont typeface="+mj-lt"/>
              <a:buAutoNum type="alphaLcParenR"/>
            </a:pPr>
            <a:r>
              <a:rPr lang="en-IN" dirty="0" smtClean="0"/>
              <a:t>Total </a:t>
            </a:r>
            <a:r>
              <a:rPr lang="en-IN" dirty="0"/>
              <a:t>statement Coverage Prioritization</a:t>
            </a:r>
          </a:p>
          <a:p>
            <a:pPr marL="342900" indent="-342900" algn="just">
              <a:buFont typeface="+mj-lt"/>
              <a:buAutoNum type="alphaLcParenR"/>
            </a:pPr>
            <a:r>
              <a:rPr lang="en-IN" dirty="0"/>
              <a:t>Additional Statement Coverage Prioritization</a:t>
            </a:r>
          </a:p>
          <a:p>
            <a:pPr marL="342900" indent="-342900" algn="just">
              <a:buFont typeface="+mj-lt"/>
              <a:buAutoNum type="alphaLcParenR"/>
            </a:pPr>
            <a:r>
              <a:rPr lang="en-IN" dirty="0"/>
              <a:t>Total Branch Coverage Prioritization</a:t>
            </a:r>
          </a:p>
          <a:p>
            <a:pPr marL="342900" indent="-342900" algn="just">
              <a:buFont typeface="+mj-lt"/>
              <a:buAutoNum type="alphaLcParenR"/>
            </a:pPr>
            <a:r>
              <a:rPr lang="en-IN" dirty="0"/>
              <a:t>Additional  Branch Coverage Prioritization</a:t>
            </a:r>
          </a:p>
          <a:p>
            <a:pPr marL="342900" indent="-342900" algn="just">
              <a:buFont typeface="+mj-lt"/>
              <a:buAutoNum type="alphaLcParenR"/>
            </a:pPr>
            <a:r>
              <a:rPr lang="en-IN" dirty="0" smtClean="0"/>
              <a:t>Total Fault-Exposing-Potential(FEP</a:t>
            </a:r>
            <a:r>
              <a:rPr lang="en-IN" dirty="0"/>
              <a:t>) Prioritization</a:t>
            </a:r>
          </a:p>
          <a:p>
            <a:pPr marL="0" indent="0" algn="just">
              <a:buNone/>
            </a:pPr>
            <a:endParaRPr lang="en-IN" dirty="0"/>
          </a:p>
        </p:txBody>
      </p:sp>
      <p:sp>
        <p:nvSpPr>
          <p:cNvPr id="6" name="Date Placeholder 5"/>
          <p:cNvSpPr>
            <a:spLocks noGrp="1"/>
          </p:cNvSpPr>
          <p:nvPr>
            <p:ph type="dt" sz="half" idx="10"/>
          </p:nvPr>
        </p:nvSpPr>
        <p:spPr/>
        <p:txBody>
          <a:bodyPr/>
          <a:lstStyle/>
          <a:p>
            <a:fld id="{B67C9536-81A1-4F55-8869-EA03593CB103}"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xmlns="" val="224478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05978"/>
            <a:ext cx="7818071" cy="857250"/>
          </a:xfrm>
        </p:spPr>
        <p:txBody>
          <a:bodyPr>
            <a:normAutofit fontScale="90000"/>
          </a:bodyPr>
          <a:lstStyle/>
          <a:p>
            <a:pPr algn="l"/>
            <a:r>
              <a:rPr lang="en-IN" b="1" dirty="0"/>
              <a:t>Total statement Coverage Prioritization</a:t>
            </a:r>
            <a:endParaRPr lang="en-IN" dirty="0"/>
          </a:p>
        </p:txBody>
      </p:sp>
      <p:sp>
        <p:nvSpPr>
          <p:cNvPr id="3" name="Content Placeholder 2"/>
          <p:cNvSpPr>
            <a:spLocks noGrp="1"/>
          </p:cNvSpPr>
          <p:nvPr>
            <p:ph idx="1"/>
          </p:nvPr>
        </p:nvSpPr>
        <p:spPr>
          <a:xfrm>
            <a:off x="1115616" y="1085850"/>
            <a:ext cx="7818071" cy="3600450"/>
          </a:xfrm>
        </p:spPr>
        <p:txBody>
          <a:bodyPr>
            <a:noAutofit/>
          </a:bodyPr>
          <a:lstStyle/>
          <a:p>
            <a:pPr algn="just"/>
            <a:r>
              <a:rPr lang="en-IN" sz="2400" dirty="0" smtClean="0"/>
              <a:t>This </a:t>
            </a:r>
            <a:r>
              <a:rPr lang="en-IN" sz="2400" dirty="0"/>
              <a:t>prioritization orders the test cases based on the total number of statements covered. </a:t>
            </a:r>
          </a:p>
          <a:p>
            <a:pPr algn="just"/>
            <a:r>
              <a:rPr lang="en-IN" sz="2400" dirty="0"/>
              <a:t>It counts the number of statements covered by the test cases and orders them in a descending order. </a:t>
            </a:r>
          </a:p>
          <a:p>
            <a:pPr algn="just"/>
            <a:r>
              <a:rPr lang="en-IN" sz="2400" dirty="0"/>
              <a:t>If multiple test cases cover the same number of statements, then a random order may be used. </a:t>
            </a:r>
          </a:p>
          <a:p>
            <a:pPr marL="342900" indent="-342900" algn="just"/>
            <a:r>
              <a:rPr lang="en-IN" sz="2400" dirty="0"/>
              <a:t>For example, if T</a:t>
            </a:r>
            <a:r>
              <a:rPr lang="en-IN" sz="2400" baseline="-25000" dirty="0"/>
              <a:t>1 </a:t>
            </a:r>
            <a:r>
              <a:rPr lang="en-IN" sz="2400" dirty="0"/>
              <a:t> covers 5 statements, T</a:t>
            </a:r>
            <a:r>
              <a:rPr lang="en-IN" sz="2400" baseline="-25000" dirty="0"/>
              <a:t>2</a:t>
            </a:r>
            <a:r>
              <a:rPr lang="en-IN" sz="2400" dirty="0"/>
              <a:t> covers 3, and T</a:t>
            </a:r>
            <a:r>
              <a:rPr lang="en-IN" sz="2400" baseline="-25000" dirty="0"/>
              <a:t>3</a:t>
            </a:r>
            <a:r>
              <a:rPr lang="en-IN" sz="2400" dirty="0"/>
              <a:t> covers 12 statements; then according to this prioritization, the order will be T</a:t>
            </a:r>
            <a:r>
              <a:rPr lang="en-IN" sz="2400" baseline="-25000" dirty="0"/>
              <a:t>3</a:t>
            </a:r>
            <a:r>
              <a:rPr lang="en-IN" sz="2400" dirty="0"/>
              <a:t>, T</a:t>
            </a:r>
            <a:r>
              <a:rPr lang="en-IN" sz="2400" baseline="-25000" dirty="0"/>
              <a:t>1</a:t>
            </a:r>
            <a:r>
              <a:rPr lang="en-IN" sz="2400" dirty="0"/>
              <a:t>, T</a:t>
            </a:r>
            <a:r>
              <a:rPr lang="en-IN" sz="2400" baseline="-25000" dirty="0"/>
              <a:t>2</a:t>
            </a:r>
            <a:r>
              <a:rPr lang="en-IN" sz="2400" dirty="0"/>
              <a:t>.</a:t>
            </a:r>
            <a:endParaRPr lang="en-IN" sz="2400" baseline="-25000" dirty="0"/>
          </a:p>
          <a:p>
            <a:pPr marL="342900" indent="-342900"/>
            <a:endParaRPr lang="en-IN" sz="2400" b="1" dirty="0"/>
          </a:p>
        </p:txBody>
      </p:sp>
      <p:sp>
        <p:nvSpPr>
          <p:cNvPr id="6" name="Date Placeholder 5"/>
          <p:cNvSpPr>
            <a:spLocks noGrp="1"/>
          </p:cNvSpPr>
          <p:nvPr>
            <p:ph type="dt" sz="half" idx="10"/>
          </p:nvPr>
        </p:nvSpPr>
        <p:spPr/>
        <p:txBody>
          <a:bodyPr/>
          <a:lstStyle/>
          <a:p>
            <a:fld id="{78E740C6-8A09-4285-810B-7CF184441945}"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xmlns="" val="4041741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Additional statement coverage prioritization</a:t>
            </a:r>
            <a:endParaRPr lang="en-IN" dirty="0"/>
          </a:p>
        </p:txBody>
      </p:sp>
      <p:sp>
        <p:nvSpPr>
          <p:cNvPr id="3" name="Content Placeholder 2"/>
          <p:cNvSpPr>
            <a:spLocks noGrp="1"/>
          </p:cNvSpPr>
          <p:nvPr>
            <p:ph idx="1"/>
          </p:nvPr>
        </p:nvSpPr>
        <p:spPr>
          <a:xfrm>
            <a:off x="1344169" y="1307306"/>
            <a:ext cx="7498080" cy="3600450"/>
          </a:xfrm>
        </p:spPr>
        <p:txBody>
          <a:bodyPr>
            <a:noAutofit/>
          </a:bodyPr>
          <a:lstStyle/>
          <a:p>
            <a:pPr algn="just"/>
            <a:r>
              <a:rPr lang="en-IN" sz="2400" dirty="0" smtClean="0"/>
              <a:t>Total </a:t>
            </a:r>
            <a:r>
              <a:rPr lang="en-IN" sz="2400" dirty="0"/>
              <a:t>statement coverage prioritization schedules the test cases based on the total statements covered. </a:t>
            </a:r>
          </a:p>
          <a:p>
            <a:pPr algn="just"/>
            <a:r>
              <a:rPr lang="en-IN" sz="2400" dirty="0"/>
              <a:t>However, it will be useful if it can execute those statements as well that have not been covered yet. </a:t>
            </a:r>
            <a:endParaRPr lang="en-IN" sz="2400" dirty="0" smtClean="0"/>
          </a:p>
          <a:p>
            <a:pPr algn="just"/>
            <a:r>
              <a:rPr lang="en-IN" sz="2400" dirty="0" smtClean="0"/>
              <a:t>It iteratively selects a test case T</a:t>
            </a:r>
            <a:r>
              <a:rPr lang="en-IN" sz="2400" baseline="-25000" dirty="0" smtClean="0"/>
              <a:t>1</a:t>
            </a:r>
            <a:r>
              <a:rPr lang="en-IN" sz="2400" dirty="0" smtClean="0"/>
              <a:t>, that yields the greatest statement coverage, and then selects a test case which covers a statement not covered by T</a:t>
            </a:r>
            <a:r>
              <a:rPr lang="en-IN" sz="2400" baseline="-25000" dirty="0" smtClean="0"/>
              <a:t>1. </a:t>
            </a:r>
          </a:p>
          <a:p>
            <a:pPr algn="just"/>
            <a:r>
              <a:rPr lang="en-IN" sz="2400" dirty="0" smtClean="0"/>
              <a:t>Repeat this process until all statements covered by at least one test case have been covered.</a:t>
            </a:r>
            <a:endParaRPr lang="en-IN" sz="2400" smtClean="0"/>
          </a:p>
          <a:p>
            <a:pPr algn="just"/>
            <a:endParaRPr lang="en-IN" sz="2400" b="1" dirty="0"/>
          </a:p>
        </p:txBody>
      </p:sp>
      <p:sp>
        <p:nvSpPr>
          <p:cNvPr id="6" name="Date Placeholder 5"/>
          <p:cNvSpPr>
            <a:spLocks noGrp="1"/>
          </p:cNvSpPr>
          <p:nvPr>
            <p:ph type="dt" sz="half" idx="10"/>
          </p:nvPr>
        </p:nvSpPr>
        <p:spPr/>
        <p:txBody>
          <a:bodyPr/>
          <a:lstStyle/>
          <a:p>
            <a:fld id="{78E740C6-8A09-4285-810B-7CF184441945}"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xmlns="" val="2601382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Additional statement coverage </a:t>
            </a:r>
            <a:r>
              <a:rPr lang="en-IN" b="1" dirty="0" smtClean="0"/>
              <a:t>prioritization  </a:t>
            </a:r>
            <a:r>
              <a:rPr lang="en-IN" b="1" dirty="0" err="1" smtClean="0"/>
              <a:t>cont</a:t>
            </a:r>
            <a:r>
              <a:rPr lang="en-IN" b="1" dirty="0" smtClean="0"/>
              <a:t>…</a:t>
            </a:r>
            <a:endParaRPr lang="en-IN" dirty="0"/>
          </a:p>
        </p:txBody>
      </p:sp>
      <p:sp>
        <p:nvSpPr>
          <p:cNvPr id="3" name="Content Placeholder 2"/>
          <p:cNvSpPr>
            <a:spLocks noGrp="1"/>
          </p:cNvSpPr>
          <p:nvPr>
            <p:ph idx="1"/>
          </p:nvPr>
        </p:nvSpPr>
        <p:spPr/>
        <p:txBody>
          <a:bodyPr>
            <a:noAutofit/>
          </a:bodyPr>
          <a:lstStyle/>
          <a:p>
            <a:pPr algn="just"/>
            <a:r>
              <a:rPr lang="en-IN" dirty="0" smtClean="0"/>
              <a:t>For </a:t>
            </a:r>
            <a:r>
              <a:rPr lang="en-IN" dirty="0"/>
              <a:t>example, if we consider Table 1, according to total statement coverage criteria, the order is 2, 1, 3. </a:t>
            </a:r>
            <a:endParaRPr lang="en-IN" dirty="0" smtClean="0"/>
          </a:p>
          <a:p>
            <a:pPr algn="just"/>
            <a:r>
              <a:rPr lang="en-IN" dirty="0" smtClean="0"/>
              <a:t>But </a:t>
            </a:r>
            <a:r>
              <a:rPr lang="en-IN" dirty="0"/>
              <a:t>additional statement coverage selects test case 2 first and next, it selects test case 3, as it covers statement 4 which has not been covered by test case 2. Thus, the order according to addition coverage criteria 2, 3, 1.</a:t>
            </a:r>
          </a:p>
          <a:p>
            <a:pPr marL="342900" indent="-342900" algn="just"/>
            <a:endParaRPr lang="en-IN" sz="2000" dirty="0"/>
          </a:p>
        </p:txBody>
      </p:sp>
      <p:sp>
        <p:nvSpPr>
          <p:cNvPr id="8" name="Date Placeholder 7"/>
          <p:cNvSpPr>
            <a:spLocks noGrp="1"/>
          </p:cNvSpPr>
          <p:nvPr>
            <p:ph type="dt" sz="half" idx="10"/>
          </p:nvPr>
        </p:nvSpPr>
        <p:spPr/>
        <p:txBody>
          <a:bodyPr/>
          <a:lstStyle/>
          <a:p>
            <a:fld id="{45F59E3A-7CD2-4C0B-9884-723BAE764469}" type="datetime1">
              <a:rPr lang="en-US" smtClean="0"/>
              <a:pPr/>
              <a:t>2/20/2021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xmlns="" val="1338496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pPr marL="0" indent="0">
              <a:buNone/>
            </a:pPr>
            <a:endParaRPr lang="en-IN" dirty="0"/>
          </a:p>
        </p:txBody>
      </p:sp>
      <p:sp>
        <p:nvSpPr>
          <p:cNvPr id="8" name="Date Placeholder 7"/>
          <p:cNvSpPr>
            <a:spLocks noGrp="1"/>
          </p:cNvSpPr>
          <p:nvPr>
            <p:ph type="dt" sz="half" idx="10"/>
          </p:nvPr>
        </p:nvSpPr>
        <p:spPr/>
        <p:txBody>
          <a:bodyPr/>
          <a:lstStyle/>
          <a:p>
            <a:fld id="{0196233F-FF91-4C88-9A8B-434A9E7135F2}" type="datetime1">
              <a:rPr lang="en-US" smtClean="0"/>
              <a:pPr/>
              <a:t>2/20/2021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057961938"/>
              </p:ext>
            </p:extLst>
          </p:nvPr>
        </p:nvGraphicFramePr>
        <p:xfrm>
          <a:off x="2097217" y="1193001"/>
          <a:ext cx="6174860" cy="3714755"/>
        </p:xfrm>
        <a:graphic>
          <a:graphicData uri="http://schemas.openxmlformats.org/drawingml/2006/table">
            <a:tbl>
              <a:tblPr firstRow="1" bandRow="1">
                <a:tableStyleId>{5C22544A-7EE6-4342-B048-85BDC9FD1C3A}</a:tableStyleId>
              </a:tblPr>
              <a:tblGrid>
                <a:gridCol w="1543715">
                  <a:extLst>
                    <a:ext uri="{9D8B030D-6E8A-4147-A177-3AD203B41FA5}">
                      <a16:colId xmlns:a16="http://schemas.microsoft.com/office/drawing/2014/main" xmlns="" val="20000"/>
                    </a:ext>
                  </a:extLst>
                </a:gridCol>
                <a:gridCol w="1543715">
                  <a:extLst>
                    <a:ext uri="{9D8B030D-6E8A-4147-A177-3AD203B41FA5}">
                      <a16:colId xmlns:a16="http://schemas.microsoft.com/office/drawing/2014/main" xmlns="" val="20001"/>
                    </a:ext>
                  </a:extLst>
                </a:gridCol>
                <a:gridCol w="1543715">
                  <a:extLst>
                    <a:ext uri="{9D8B030D-6E8A-4147-A177-3AD203B41FA5}">
                      <a16:colId xmlns:a16="http://schemas.microsoft.com/office/drawing/2014/main" xmlns="" val="20002"/>
                    </a:ext>
                  </a:extLst>
                </a:gridCol>
                <a:gridCol w="1543715">
                  <a:extLst>
                    <a:ext uri="{9D8B030D-6E8A-4147-A177-3AD203B41FA5}">
                      <a16:colId xmlns:a16="http://schemas.microsoft.com/office/drawing/2014/main" xmlns="" val="20003"/>
                    </a:ext>
                  </a:extLst>
                </a:gridCol>
              </a:tblGrid>
              <a:tr h="337705">
                <a:tc>
                  <a:txBody>
                    <a:bodyPr/>
                    <a:lstStyle/>
                    <a:p>
                      <a:pPr algn="ctr"/>
                      <a:r>
                        <a:rPr lang="en-IN" sz="1400" dirty="0" smtClean="0"/>
                        <a:t>Statement</a:t>
                      </a:r>
                      <a:endParaRPr lang="en-IN" sz="1400" dirty="0"/>
                    </a:p>
                  </a:txBody>
                  <a:tcPr marL="68580" marR="68580" marT="34290" marB="34290"/>
                </a:tc>
                <a:tc gridSpan="3">
                  <a:txBody>
                    <a:bodyPr/>
                    <a:lstStyle/>
                    <a:p>
                      <a:pPr algn="ctr"/>
                      <a:r>
                        <a:rPr lang="en-IN" sz="1400" dirty="0" smtClean="0"/>
                        <a:t>Statement Coverage</a:t>
                      </a:r>
                      <a:endParaRPr lang="en-IN" sz="1400" dirty="0"/>
                    </a:p>
                  </a:txBody>
                  <a:tcPr marL="68580" marR="68580" marT="34290" marB="34290"/>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37705">
                <a:tc>
                  <a:txBody>
                    <a:bodyPr/>
                    <a:lstStyle/>
                    <a:p>
                      <a:pPr algn="ctr"/>
                      <a:endParaRPr lang="en-IN" sz="1400" dirty="0"/>
                    </a:p>
                  </a:txBody>
                  <a:tcPr marL="68580" marR="68580" marT="34290" marB="34290"/>
                </a:tc>
                <a:tc>
                  <a:txBody>
                    <a:bodyPr/>
                    <a:lstStyle/>
                    <a:p>
                      <a:pPr algn="ctr"/>
                      <a:r>
                        <a:rPr lang="en-IN" sz="1400" dirty="0" smtClean="0"/>
                        <a:t>Test Case 1</a:t>
                      </a:r>
                      <a:endParaRPr lang="en-IN" sz="1400" dirty="0"/>
                    </a:p>
                  </a:txBody>
                  <a:tcPr marL="68580" marR="68580" marT="34290" marB="34290"/>
                </a:tc>
                <a:tc>
                  <a:txBody>
                    <a:bodyPr/>
                    <a:lstStyle/>
                    <a:p>
                      <a:pPr algn="ctr"/>
                      <a:r>
                        <a:rPr lang="en-IN" sz="1400" dirty="0" smtClean="0"/>
                        <a:t>Test</a:t>
                      </a:r>
                      <a:r>
                        <a:rPr lang="en-IN" sz="1400" baseline="0" dirty="0" smtClean="0"/>
                        <a:t> Case 2</a:t>
                      </a:r>
                      <a:endParaRPr lang="en-IN" sz="1400" dirty="0"/>
                    </a:p>
                  </a:txBody>
                  <a:tcPr marL="68580" marR="68580" marT="34290" marB="34290"/>
                </a:tc>
                <a:tc>
                  <a:txBody>
                    <a:bodyPr/>
                    <a:lstStyle/>
                    <a:p>
                      <a:pPr algn="ctr"/>
                      <a:r>
                        <a:rPr lang="en-IN" sz="1400" dirty="0" smtClean="0"/>
                        <a:t>Test Case 3</a:t>
                      </a:r>
                      <a:endParaRPr lang="en-IN" sz="1400" dirty="0"/>
                    </a:p>
                  </a:txBody>
                  <a:tcPr marL="68580" marR="68580" marT="34290" marB="34290"/>
                </a:tc>
                <a:extLst>
                  <a:ext uri="{0D108BD9-81ED-4DB2-BD59-A6C34878D82A}">
                    <a16:rowId xmlns:a16="http://schemas.microsoft.com/office/drawing/2014/main" xmlns="" val="10001"/>
                  </a:ext>
                </a:extLst>
              </a:tr>
              <a:tr h="337705">
                <a:tc>
                  <a:txBody>
                    <a:bodyPr/>
                    <a:lstStyle/>
                    <a:p>
                      <a:pPr algn="ctr"/>
                      <a:r>
                        <a:rPr lang="en-IN" sz="1400" dirty="0" smtClean="0"/>
                        <a:t>1</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2"/>
                  </a:ext>
                </a:extLst>
              </a:tr>
              <a:tr h="337705">
                <a:tc>
                  <a:txBody>
                    <a:bodyPr/>
                    <a:lstStyle/>
                    <a:p>
                      <a:pPr algn="ctr"/>
                      <a:r>
                        <a:rPr lang="en-IN" sz="1400" dirty="0" smtClean="0"/>
                        <a:t>2</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3"/>
                  </a:ext>
                </a:extLst>
              </a:tr>
              <a:tr h="337705">
                <a:tc>
                  <a:txBody>
                    <a:bodyPr/>
                    <a:lstStyle/>
                    <a:p>
                      <a:pPr algn="ctr"/>
                      <a:r>
                        <a:rPr lang="en-IN" sz="1400" dirty="0" smtClean="0"/>
                        <a:t>3</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4"/>
                  </a:ext>
                </a:extLst>
              </a:tr>
              <a:tr h="337705">
                <a:tc>
                  <a:txBody>
                    <a:bodyPr/>
                    <a:lstStyle/>
                    <a:p>
                      <a:pPr algn="ctr"/>
                      <a:r>
                        <a:rPr lang="en-IN" sz="1400" dirty="0" smtClean="0"/>
                        <a:t>4</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5"/>
                  </a:ext>
                </a:extLst>
              </a:tr>
              <a:tr h="337705">
                <a:tc>
                  <a:txBody>
                    <a:bodyPr/>
                    <a:lstStyle/>
                    <a:p>
                      <a:pPr algn="ctr"/>
                      <a:r>
                        <a:rPr lang="en-IN" sz="1400" dirty="0" smtClean="0"/>
                        <a:t>5</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6"/>
                  </a:ext>
                </a:extLst>
              </a:tr>
              <a:tr h="337705">
                <a:tc>
                  <a:txBody>
                    <a:bodyPr/>
                    <a:lstStyle/>
                    <a:p>
                      <a:pPr algn="ctr"/>
                      <a:r>
                        <a:rPr lang="en-IN" sz="1400" dirty="0" smtClean="0"/>
                        <a:t>6</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7"/>
                  </a:ext>
                </a:extLst>
              </a:tr>
              <a:tr h="337705">
                <a:tc>
                  <a:txBody>
                    <a:bodyPr/>
                    <a:lstStyle/>
                    <a:p>
                      <a:pPr algn="ctr"/>
                      <a:r>
                        <a:rPr lang="en-IN" sz="1400" dirty="0" smtClean="0"/>
                        <a:t>7</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8"/>
                  </a:ext>
                </a:extLst>
              </a:tr>
              <a:tr h="337705">
                <a:tc>
                  <a:txBody>
                    <a:bodyPr/>
                    <a:lstStyle/>
                    <a:p>
                      <a:pPr algn="ctr"/>
                      <a:r>
                        <a:rPr lang="en-IN" sz="1400" dirty="0" smtClean="0"/>
                        <a:t>8</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9"/>
                  </a:ext>
                </a:extLst>
              </a:tr>
              <a:tr h="337705">
                <a:tc>
                  <a:txBody>
                    <a:bodyPr/>
                    <a:lstStyle/>
                    <a:p>
                      <a:pPr algn="ctr"/>
                      <a:r>
                        <a:rPr lang="en-IN" sz="1400" dirty="0" smtClean="0"/>
                        <a:t>9</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10"/>
                  </a:ext>
                </a:extLst>
              </a:tr>
            </a:tbl>
          </a:graphicData>
        </a:graphic>
      </p:graphicFrame>
      <p:sp>
        <p:nvSpPr>
          <p:cNvPr id="5" name="TextBox 4"/>
          <p:cNvSpPr txBox="1"/>
          <p:nvPr/>
        </p:nvSpPr>
        <p:spPr>
          <a:xfrm>
            <a:off x="3707904" y="483518"/>
            <a:ext cx="3528392" cy="400110"/>
          </a:xfrm>
          <a:prstGeom prst="rect">
            <a:avLst/>
          </a:prstGeom>
          <a:noFill/>
        </p:spPr>
        <p:txBody>
          <a:bodyPr wrap="square" rtlCol="0">
            <a:spAutoFit/>
          </a:bodyPr>
          <a:lstStyle/>
          <a:p>
            <a:pPr algn="ctr"/>
            <a:r>
              <a:rPr lang="en-IN" sz="2000" dirty="0"/>
              <a:t>Table 1. Statement coverage</a:t>
            </a:r>
          </a:p>
        </p:txBody>
      </p:sp>
    </p:spTree>
    <p:extLst>
      <p:ext uri="{BB962C8B-B14F-4D97-AF65-F5344CB8AC3E}">
        <p14:creationId xmlns:p14="http://schemas.microsoft.com/office/powerpoint/2010/main" xmlns="" val="1538105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Total branch coverage prioritization</a:t>
            </a:r>
            <a:endParaRPr lang="en-IN" dirty="0"/>
          </a:p>
        </p:txBody>
      </p:sp>
      <p:sp>
        <p:nvSpPr>
          <p:cNvPr id="3" name="Content Placeholder 2"/>
          <p:cNvSpPr>
            <a:spLocks noGrp="1"/>
          </p:cNvSpPr>
          <p:nvPr>
            <p:ph idx="1"/>
          </p:nvPr>
        </p:nvSpPr>
        <p:spPr/>
        <p:txBody>
          <a:bodyPr>
            <a:normAutofit lnSpcReduction="10000"/>
          </a:bodyPr>
          <a:lstStyle/>
          <a:p>
            <a:pPr marL="285750" indent="-285750" algn="just"/>
            <a:r>
              <a:rPr lang="en-IN" dirty="0" smtClean="0"/>
              <a:t>In </a:t>
            </a:r>
            <a:r>
              <a:rPr lang="en-IN" dirty="0"/>
              <a:t>this prioritization, the criterion to order is to consider condition branches in a program instead of statements. </a:t>
            </a:r>
            <a:endParaRPr lang="en-IN" dirty="0" smtClean="0"/>
          </a:p>
          <a:p>
            <a:pPr marL="285750" indent="-285750" algn="just"/>
            <a:r>
              <a:rPr lang="en-IN" dirty="0" smtClean="0"/>
              <a:t>Thus</a:t>
            </a:r>
            <a:r>
              <a:rPr lang="en-IN" dirty="0"/>
              <a:t>, it is the coverage of each possible outcome of a condition in a predicate. </a:t>
            </a:r>
            <a:endParaRPr lang="en-IN" dirty="0" smtClean="0"/>
          </a:p>
          <a:p>
            <a:pPr marL="285750" indent="-285750" algn="just"/>
            <a:r>
              <a:rPr lang="en-IN" dirty="0" smtClean="0"/>
              <a:t>The </a:t>
            </a:r>
            <a:r>
              <a:rPr lang="en-IN" dirty="0"/>
              <a:t>test case which will cover maximum branch outcomes will be ordered first. </a:t>
            </a:r>
          </a:p>
          <a:p>
            <a:pPr algn="just"/>
            <a:r>
              <a:rPr lang="en-IN" dirty="0"/>
              <a:t>For example, </a:t>
            </a:r>
            <a:r>
              <a:rPr lang="en-IN" dirty="0" smtClean="0"/>
              <a:t>in Table 2, </a:t>
            </a:r>
            <a:r>
              <a:rPr lang="en-IN" dirty="0"/>
              <a:t>the order will be 1, 2, 3</a:t>
            </a:r>
            <a:r>
              <a:rPr lang="en-IN" dirty="0" smtClean="0"/>
              <a:t>.</a:t>
            </a:r>
            <a:endParaRPr lang="en-IN" dirty="0"/>
          </a:p>
        </p:txBody>
      </p:sp>
      <p:sp>
        <p:nvSpPr>
          <p:cNvPr id="7" name="Date Placeholder 6"/>
          <p:cNvSpPr>
            <a:spLocks noGrp="1"/>
          </p:cNvSpPr>
          <p:nvPr>
            <p:ph type="dt" sz="half" idx="10"/>
          </p:nvPr>
        </p:nvSpPr>
        <p:spPr/>
        <p:txBody>
          <a:bodyPr/>
          <a:lstStyle/>
          <a:p>
            <a:fld id="{A107FC2D-AE8E-4E15-AEA1-4ED815A0F70F}" type="datetime1">
              <a:rPr lang="en-US" smtClean="0"/>
              <a:pPr/>
              <a:t>2/20/2021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xmlns="" val="3377708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63638"/>
            <a:ext cx="7848872" cy="3432448"/>
          </a:xfrm>
        </p:spPr>
        <p:txBody>
          <a:bodyPr>
            <a:normAutofit/>
          </a:bodyPr>
          <a:lstStyle/>
          <a:p>
            <a:pPr marL="0" indent="0" algn="just">
              <a:buNone/>
            </a:pPr>
            <a:r>
              <a:rPr lang="en-IN" sz="1800" dirty="0" smtClean="0"/>
              <a:t>                                          </a:t>
            </a:r>
            <a:r>
              <a:rPr lang="en-IN" sz="1800" dirty="0"/>
              <a:t>Table 2. Branch coverage</a:t>
            </a:r>
          </a:p>
        </p:txBody>
      </p:sp>
      <p:sp>
        <p:nvSpPr>
          <p:cNvPr id="7" name="Date Placeholder 6"/>
          <p:cNvSpPr>
            <a:spLocks noGrp="1"/>
          </p:cNvSpPr>
          <p:nvPr>
            <p:ph type="dt" sz="half" idx="10"/>
          </p:nvPr>
        </p:nvSpPr>
        <p:spPr/>
        <p:txBody>
          <a:bodyPr/>
          <a:lstStyle/>
          <a:p>
            <a:fld id="{A107FC2D-AE8E-4E15-AEA1-4ED815A0F70F}" type="datetime1">
              <a:rPr lang="en-US" smtClean="0"/>
              <a:pPr/>
              <a:t>2/20/2021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271800066"/>
              </p:ext>
            </p:extLst>
          </p:nvPr>
        </p:nvGraphicFramePr>
        <p:xfrm>
          <a:off x="2550046" y="2146502"/>
          <a:ext cx="4980012" cy="2614464"/>
        </p:xfrm>
        <a:graphic>
          <a:graphicData uri="http://schemas.openxmlformats.org/drawingml/2006/table">
            <a:tbl>
              <a:tblPr firstRow="1" bandRow="1">
                <a:tableStyleId>{5C22544A-7EE6-4342-B048-85BDC9FD1C3A}</a:tableStyleId>
              </a:tblPr>
              <a:tblGrid>
                <a:gridCol w="1245003">
                  <a:extLst>
                    <a:ext uri="{9D8B030D-6E8A-4147-A177-3AD203B41FA5}">
                      <a16:colId xmlns:a16="http://schemas.microsoft.com/office/drawing/2014/main" xmlns="" val="20000"/>
                    </a:ext>
                  </a:extLst>
                </a:gridCol>
                <a:gridCol w="1245003">
                  <a:extLst>
                    <a:ext uri="{9D8B030D-6E8A-4147-A177-3AD203B41FA5}">
                      <a16:colId xmlns:a16="http://schemas.microsoft.com/office/drawing/2014/main" xmlns="" val="20001"/>
                    </a:ext>
                  </a:extLst>
                </a:gridCol>
                <a:gridCol w="1245003">
                  <a:extLst>
                    <a:ext uri="{9D8B030D-6E8A-4147-A177-3AD203B41FA5}">
                      <a16:colId xmlns:a16="http://schemas.microsoft.com/office/drawing/2014/main" xmlns="" val="20002"/>
                    </a:ext>
                  </a:extLst>
                </a:gridCol>
                <a:gridCol w="1245003">
                  <a:extLst>
                    <a:ext uri="{9D8B030D-6E8A-4147-A177-3AD203B41FA5}">
                      <a16:colId xmlns:a16="http://schemas.microsoft.com/office/drawing/2014/main" xmlns="" val="20003"/>
                    </a:ext>
                  </a:extLst>
                </a:gridCol>
              </a:tblGrid>
              <a:tr h="480060">
                <a:tc>
                  <a:txBody>
                    <a:bodyPr/>
                    <a:lstStyle/>
                    <a:p>
                      <a:pPr algn="ctr"/>
                      <a:r>
                        <a:rPr lang="en-IN" sz="1400" dirty="0" smtClean="0"/>
                        <a:t>Branch statements</a:t>
                      </a:r>
                      <a:endParaRPr lang="en-IN" sz="1400" dirty="0"/>
                    </a:p>
                  </a:txBody>
                  <a:tcPr marL="68580" marR="68580" marT="34290" marB="34290"/>
                </a:tc>
                <a:tc gridSpan="3">
                  <a:txBody>
                    <a:bodyPr/>
                    <a:lstStyle/>
                    <a:p>
                      <a:pPr algn="ctr"/>
                      <a:r>
                        <a:rPr lang="en-IN" sz="1400" dirty="0" smtClean="0"/>
                        <a:t>Branch Coverage</a:t>
                      </a:r>
                      <a:endParaRPr lang="en-IN" sz="1400" dirty="0"/>
                    </a:p>
                  </a:txBody>
                  <a:tcPr marL="68580" marR="68580" marT="34290" marB="34290"/>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53194">
                <a:tc>
                  <a:txBody>
                    <a:bodyPr/>
                    <a:lstStyle/>
                    <a:p>
                      <a:pPr algn="ctr"/>
                      <a:endParaRPr lang="en-IN" sz="1400" dirty="0"/>
                    </a:p>
                  </a:txBody>
                  <a:tcPr marL="68580" marR="68580" marT="34290" marB="34290"/>
                </a:tc>
                <a:tc>
                  <a:txBody>
                    <a:bodyPr/>
                    <a:lstStyle/>
                    <a:p>
                      <a:pPr algn="ctr"/>
                      <a:r>
                        <a:rPr lang="en-IN" sz="1400" dirty="0" smtClean="0"/>
                        <a:t>Test case 1</a:t>
                      </a:r>
                      <a:endParaRPr lang="en-IN" sz="1400" dirty="0"/>
                    </a:p>
                  </a:txBody>
                  <a:tcPr marL="68580" marR="68580" marT="34290" marB="34290"/>
                </a:tc>
                <a:tc>
                  <a:txBody>
                    <a:bodyPr/>
                    <a:lstStyle/>
                    <a:p>
                      <a:pPr algn="ctr"/>
                      <a:r>
                        <a:rPr lang="en-IN" sz="1400" dirty="0" smtClean="0"/>
                        <a:t>Test case 2</a:t>
                      </a:r>
                      <a:endParaRPr lang="en-IN" sz="1400" dirty="0"/>
                    </a:p>
                  </a:txBody>
                  <a:tcPr marL="68580" marR="68580" marT="34290" marB="34290"/>
                </a:tc>
                <a:tc>
                  <a:txBody>
                    <a:bodyPr/>
                    <a:lstStyle/>
                    <a:p>
                      <a:pPr algn="ctr"/>
                      <a:r>
                        <a:rPr lang="en-IN" sz="1400" dirty="0" smtClean="0"/>
                        <a:t>Test case 3</a:t>
                      </a:r>
                      <a:endParaRPr lang="en-IN" sz="1400" dirty="0"/>
                    </a:p>
                  </a:txBody>
                  <a:tcPr marL="68580" marR="68580" marT="34290" marB="34290"/>
                </a:tc>
                <a:extLst>
                  <a:ext uri="{0D108BD9-81ED-4DB2-BD59-A6C34878D82A}">
                    <a16:rowId xmlns:a16="http://schemas.microsoft.com/office/drawing/2014/main" xmlns="" val="10001"/>
                  </a:ext>
                </a:extLst>
              </a:tr>
              <a:tr h="353194">
                <a:tc>
                  <a:txBody>
                    <a:bodyPr/>
                    <a:lstStyle/>
                    <a:p>
                      <a:pPr algn="ctr"/>
                      <a:r>
                        <a:rPr lang="en-IN" sz="1400" dirty="0" smtClean="0"/>
                        <a:t>Entry to while</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2"/>
                  </a:ext>
                </a:extLst>
              </a:tr>
              <a:tr h="353194">
                <a:tc>
                  <a:txBody>
                    <a:bodyPr/>
                    <a:lstStyle/>
                    <a:p>
                      <a:pPr algn="ctr"/>
                      <a:r>
                        <a:rPr lang="en-IN" sz="1400" dirty="0" smtClean="0"/>
                        <a:t>2-true</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extLst>
                  <a:ext uri="{0D108BD9-81ED-4DB2-BD59-A6C34878D82A}">
                    <a16:rowId xmlns:a16="http://schemas.microsoft.com/office/drawing/2014/main" xmlns="" val="10003"/>
                  </a:ext>
                </a:extLst>
              </a:tr>
              <a:tr h="353194">
                <a:tc>
                  <a:txBody>
                    <a:bodyPr/>
                    <a:lstStyle/>
                    <a:p>
                      <a:pPr algn="ctr"/>
                      <a:r>
                        <a:rPr lang="en-IN" sz="1400" dirty="0" smtClean="0"/>
                        <a:t>2-false</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4"/>
                  </a:ext>
                </a:extLst>
              </a:tr>
              <a:tr h="353194">
                <a:tc>
                  <a:txBody>
                    <a:bodyPr/>
                    <a:lstStyle/>
                    <a:p>
                      <a:pPr algn="ctr"/>
                      <a:r>
                        <a:rPr lang="en-IN" sz="1400" dirty="0" smtClean="0"/>
                        <a:t>3-true</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5"/>
                  </a:ext>
                </a:extLst>
              </a:tr>
              <a:tr h="353194">
                <a:tc>
                  <a:txBody>
                    <a:bodyPr/>
                    <a:lstStyle/>
                    <a:p>
                      <a:pPr algn="ctr"/>
                      <a:r>
                        <a:rPr lang="en-IN" sz="1400" dirty="0" smtClean="0"/>
                        <a:t>3-false</a:t>
                      </a:r>
                      <a:endParaRPr lang="en-IN" sz="1400" dirty="0"/>
                    </a:p>
                  </a:txBody>
                  <a:tcPr marL="68580" marR="68580" marT="34290" marB="34290"/>
                </a:tc>
                <a:tc>
                  <a:txBody>
                    <a:bodyPr/>
                    <a:lstStyle/>
                    <a:p>
                      <a:pPr algn="ctr"/>
                      <a:r>
                        <a:rPr lang="en-IN" sz="1400" dirty="0" smtClean="0"/>
                        <a:t>X</a:t>
                      </a:r>
                      <a:endParaRPr lang="en-IN" sz="1400" dirty="0"/>
                    </a:p>
                  </a:txBody>
                  <a:tcPr marL="68580" marR="68580" marT="34290" marB="34290"/>
                </a:tc>
                <a:tc>
                  <a:txBody>
                    <a:bodyPr/>
                    <a:lstStyle/>
                    <a:p>
                      <a:pPr algn="ctr"/>
                      <a:endParaRPr lang="en-IN" sz="1400" dirty="0"/>
                    </a:p>
                  </a:txBody>
                  <a:tcPr marL="68580" marR="68580" marT="34290" marB="34290"/>
                </a:tc>
                <a:tc>
                  <a:txBody>
                    <a:bodyPr/>
                    <a:lstStyle/>
                    <a:p>
                      <a:pPr algn="ctr"/>
                      <a:endParaRPr lang="en-IN" sz="1400" dirty="0"/>
                    </a:p>
                  </a:txBody>
                  <a:tcPr marL="68580" marR="68580" marT="34290" marB="34290"/>
                </a:tc>
                <a:extLst>
                  <a:ext uri="{0D108BD9-81ED-4DB2-BD59-A6C34878D82A}">
                    <a16:rowId xmlns:a16="http://schemas.microsoft.com/office/drawing/2014/main" xmlns="" val="10006"/>
                  </a:ext>
                </a:extLst>
              </a:tr>
            </a:tbl>
          </a:graphicData>
        </a:graphic>
      </p:graphicFrame>
      <p:sp>
        <p:nvSpPr>
          <p:cNvPr id="6" name="Title 1"/>
          <p:cNvSpPr>
            <a:spLocks noGrp="1"/>
          </p:cNvSpPr>
          <p:nvPr>
            <p:ph type="title"/>
          </p:nvPr>
        </p:nvSpPr>
        <p:spPr>
          <a:xfrm>
            <a:off x="1115616" y="205978"/>
            <a:ext cx="7818071" cy="857250"/>
          </a:xfrm>
        </p:spPr>
        <p:txBody>
          <a:bodyPr>
            <a:normAutofit fontScale="90000"/>
          </a:bodyPr>
          <a:lstStyle/>
          <a:p>
            <a:r>
              <a:rPr lang="en-IN" dirty="0"/>
              <a:t>Total branch coverage </a:t>
            </a:r>
            <a:r>
              <a:rPr lang="en-IN" dirty="0" smtClean="0"/>
              <a:t>prioritization  </a:t>
            </a:r>
            <a:r>
              <a:rPr lang="en-IN" dirty="0" err="1" smtClean="0"/>
              <a:t>cont</a:t>
            </a:r>
            <a:r>
              <a:rPr lang="en-IN" dirty="0" smtClean="0"/>
              <a:t>…</a:t>
            </a:r>
            <a:endParaRPr lang="en-IN" dirty="0"/>
          </a:p>
        </p:txBody>
      </p:sp>
    </p:spTree>
    <p:extLst>
      <p:ext uri="{BB962C8B-B14F-4D97-AF65-F5344CB8AC3E}">
        <p14:creationId xmlns:p14="http://schemas.microsoft.com/office/powerpoint/2010/main" xmlns="" val="35881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Additional Branch Coverage Prioritization</a:t>
            </a:r>
          </a:p>
        </p:txBody>
      </p:sp>
      <p:sp>
        <p:nvSpPr>
          <p:cNvPr id="3" name="Content Placeholder 2"/>
          <p:cNvSpPr>
            <a:spLocks noGrp="1"/>
          </p:cNvSpPr>
          <p:nvPr>
            <p:ph idx="1"/>
          </p:nvPr>
        </p:nvSpPr>
        <p:spPr/>
        <p:txBody>
          <a:bodyPr>
            <a:normAutofit/>
          </a:bodyPr>
          <a:lstStyle/>
          <a:p>
            <a:pPr marL="342900" indent="-342900" algn="just"/>
            <a:r>
              <a:rPr lang="en-IN" dirty="0" smtClean="0"/>
              <a:t>The  </a:t>
            </a:r>
            <a:r>
              <a:rPr lang="en-IN" dirty="0"/>
              <a:t>idea is the same as in additional statement coverage of first selecting the test case with the maximum coverage of branch outcomes </a:t>
            </a:r>
            <a:r>
              <a:rPr lang="en-IN" dirty="0" smtClean="0"/>
              <a:t>and</a:t>
            </a:r>
          </a:p>
          <a:p>
            <a:pPr marL="617220" lvl="1" indent="-342900" algn="just"/>
            <a:r>
              <a:rPr lang="en-IN" dirty="0" smtClean="0"/>
              <a:t> </a:t>
            </a:r>
            <a:r>
              <a:rPr lang="en-IN" dirty="0"/>
              <a:t>then, selecting the test case which covers the branch outcome not covered by the previous one.</a:t>
            </a:r>
          </a:p>
          <a:p>
            <a:pPr marL="285750" indent="-285750" algn="just"/>
            <a:endParaRPr lang="en-IN" dirty="0"/>
          </a:p>
          <a:p>
            <a:pPr marL="285750" indent="-285750" algn="just"/>
            <a:endParaRPr lang="en-IN" dirty="0"/>
          </a:p>
        </p:txBody>
      </p:sp>
      <p:sp>
        <p:nvSpPr>
          <p:cNvPr id="6" name="Date Placeholder 5"/>
          <p:cNvSpPr>
            <a:spLocks noGrp="1"/>
          </p:cNvSpPr>
          <p:nvPr>
            <p:ph type="dt" sz="half" idx="10"/>
          </p:nvPr>
        </p:nvSpPr>
        <p:spPr/>
        <p:txBody>
          <a:bodyPr/>
          <a:lstStyle/>
          <a:p>
            <a:fld id="{01A99C9D-7876-43E0-842D-64DCDC91E73A}"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xmlns="" val="1135981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A</a:t>
            </a:r>
            <a:r>
              <a:rPr lang="en-US" dirty="0" smtClean="0"/>
              <a:t> </a:t>
            </a:r>
            <a:r>
              <a:rPr lang="en-US" dirty="0"/>
              <a:t>change in a program causes a test case to become obsolete by removing the reason for the test case's inclusion in the test suite.</a:t>
            </a:r>
          </a:p>
          <a:p>
            <a:pPr algn="just"/>
            <a:r>
              <a:rPr lang="en-US" dirty="0" smtClean="0"/>
              <a:t>A </a:t>
            </a:r>
            <a:r>
              <a:rPr lang="en-US" dirty="0"/>
              <a:t>test case is redundant if other test cases in the test suite provide the same coverage of the program. </a:t>
            </a:r>
          </a:p>
          <a:p>
            <a:pPr algn="just"/>
            <a:r>
              <a:rPr lang="en-US" dirty="0"/>
              <a:t>T</a:t>
            </a:r>
            <a:r>
              <a:rPr lang="en-US" dirty="0" smtClean="0"/>
              <a:t>hus </a:t>
            </a:r>
            <a:r>
              <a:rPr lang="en-US" dirty="0"/>
              <a:t>due to obsolete and redundant test cases, the size of a test suite continues to grow unnecessarily.</a:t>
            </a:r>
          </a:p>
          <a:p>
            <a:endParaRPr lang="en-US" dirty="0" smtClean="0"/>
          </a:p>
          <a:p>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4"/>
          <p:cNvSpPr>
            <a:spLocks noGrp="1"/>
          </p:cNvSpPr>
          <p:nvPr>
            <p:ph type="title"/>
          </p:nvPr>
        </p:nvSpPr>
        <p:spPr/>
        <p:txBody>
          <a:bodyPr anchor="ctr">
            <a:noAutofit/>
          </a:bodyPr>
          <a:lstStyle/>
          <a:p>
            <a:r>
              <a:rPr lang="en-US" dirty="0"/>
              <a:t>Why do test suites grow? (contd..)</a:t>
            </a:r>
            <a:br>
              <a:rPr lang="en-US" dirty="0"/>
            </a:br>
            <a:endParaRPr lang="en-US" dirty="0"/>
          </a:p>
        </p:txBody>
      </p:sp>
    </p:spTree>
    <p:extLst>
      <p:ext uri="{BB962C8B-B14F-4D97-AF65-F5344CB8AC3E}">
        <p14:creationId xmlns:p14="http://schemas.microsoft.com/office/powerpoint/2010/main" xmlns="" val="241276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Total Fault-Exposing-Potential (FEP) Prioritization</a:t>
            </a:r>
          </a:p>
        </p:txBody>
      </p:sp>
      <p:sp>
        <p:nvSpPr>
          <p:cNvPr id="3" name="Content Placeholder 2"/>
          <p:cNvSpPr>
            <a:spLocks noGrp="1"/>
          </p:cNvSpPr>
          <p:nvPr>
            <p:ph idx="1"/>
          </p:nvPr>
        </p:nvSpPr>
        <p:spPr/>
        <p:txBody>
          <a:bodyPr>
            <a:noAutofit/>
          </a:bodyPr>
          <a:lstStyle/>
          <a:p>
            <a:pPr marL="0" indent="0">
              <a:buFont typeface="Arial" pitchFamily="34" charset="0"/>
              <a:buChar char="•"/>
            </a:pPr>
            <a:r>
              <a:rPr lang="en-IN" sz="2000" b="1" dirty="0" smtClean="0"/>
              <a:t> </a:t>
            </a:r>
            <a:r>
              <a:rPr lang="en-IN" dirty="0"/>
              <a:t>Statement and branch coverage prioritization ignore a fact about test cases and faults:</a:t>
            </a:r>
          </a:p>
          <a:p>
            <a:pPr algn="just">
              <a:buFont typeface="Wingdings" pitchFamily="2" charset="2"/>
              <a:buChar char="§"/>
            </a:pPr>
            <a:r>
              <a:rPr lang="en-IN" sz="2400" dirty="0"/>
              <a:t>Some bugs/faults are more easily uncovered than other faults.</a:t>
            </a:r>
          </a:p>
          <a:p>
            <a:pPr algn="just">
              <a:buFont typeface="Wingdings" pitchFamily="2" charset="2"/>
              <a:buChar char="§"/>
            </a:pPr>
            <a:r>
              <a:rPr lang="en-IN" sz="2400" dirty="0"/>
              <a:t>Some test cases have the proficiency to uncover particular bugs as compared to other test cases. </a:t>
            </a:r>
          </a:p>
          <a:p>
            <a:pPr marL="0" indent="0" algn="just">
              <a:buNone/>
            </a:pPr>
            <a:endParaRPr lang="en-IN" sz="2000" dirty="0"/>
          </a:p>
          <a:p>
            <a:pPr marL="0" indent="0" algn="just">
              <a:buNone/>
            </a:pPr>
            <a:endParaRPr lang="en-IN" sz="2000" dirty="0"/>
          </a:p>
        </p:txBody>
      </p:sp>
      <p:sp>
        <p:nvSpPr>
          <p:cNvPr id="6" name="Date Placeholder 5"/>
          <p:cNvSpPr>
            <a:spLocks noGrp="1"/>
          </p:cNvSpPr>
          <p:nvPr>
            <p:ph type="dt" sz="half" idx="10"/>
          </p:nvPr>
        </p:nvSpPr>
        <p:spPr/>
        <p:txBody>
          <a:bodyPr/>
          <a:lstStyle/>
          <a:p>
            <a:fld id="{01A99C9D-7876-43E0-842D-64DCDC91E73A}"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xmlns="" val="135430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Total Fault-Exposing-Potential (FEP) Prioritization</a:t>
            </a:r>
          </a:p>
        </p:txBody>
      </p:sp>
      <p:sp>
        <p:nvSpPr>
          <p:cNvPr id="3" name="Content Placeholder 2"/>
          <p:cNvSpPr>
            <a:spLocks noGrp="1"/>
          </p:cNvSpPr>
          <p:nvPr>
            <p:ph idx="1"/>
          </p:nvPr>
        </p:nvSpPr>
        <p:spPr>
          <a:xfrm>
            <a:off x="1435607" y="1085850"/>
            <a:ext cx="7498080" cy="4057650"/>
          </a:xfrm>
        </p:spPr>
        <p:txBody>
          <a:bodyPr>
            <a:noAutofit/>
          </a:bodyPr>
          <a:lstStyle/>
          <a:p>
            <a:pPr marL="0" indent="0" algn="just">
              <a:buFont typeface="Arial" pitchFamily="34" charset="0"/>
              <a:buChar char="•"/>
            </a:pPr>
            <a:r>
              <a:rPr lang="en-IN" dirty="0" smtClean="0"/>
              <a:t>Thus</a:t>
            </a:r>
            <a:r>
              <a:rPr lang="en-IN" dirty="0"/>
              <a:t>, the ability of a test case to expose a fault is called the </a:t>
            </a:r>
            <a:r>
              <a:rPr lang="en-IN" dirty="0">
                <a:solidFill>
                  <a:srgbClr val="FF0000"/>
                </a:solidFill>
              </a:rPr>
              <a:t>fault exposing potential</a:t>
            </a:r>
            <a:r>
              <a:rPr lang="en-IN" dirty="0"/>
              <a:t>. </a:t>
            </a:r>
            <a:endParaRPr lang="en-IN" dirty="0" smtClean="0"/>
          </a:p>
          <a:p>
            <a:pPr marL="0" indent="0" algn="just">
              <a:buFont typeface="Arial" pitchFamily="34" charset="0"/>
              <a:buChar char="•"/>
            </a:pPr>
            <a:r>
              <a:rPr lang="en-IN" dirty="0" smtClean="0"/>
              <a:t>It </a:t>
            </a:r>
            <a:r>
              <a:rPr lang="en-IN" dirty="0"/>
              <a:t>depends not only on whether test cases cover </a:t>
            </a:r>
            <a:r>
              <a:rPr lang="en-IN" dirty="0" smtClean="0"/>
              <a:t>a faulty </a:t>
            </a:r>
            <a:r>
              <a:rPr lang="en-IN" dirty="0"/>
              <a:t>statement, but also on the probability that a fault in that statement will also cause a failure for that test </a:t>
            </a:r>
            <a:r>
              <a:rPr lang="en-IN" dirty="0" smtClean="0"/>
              <a:t>case.</a:t>
            </a:r>
            <a:endParaRPr lang="en-IN" dirty="0"/>
          </a:p>
          <a:p>
            <a:pPr marL="0" indent="0" algn="just">
              <a:buFont typeface="Arial" pitchFamily="34" charset="0"/>
              <a:buChar char="•"/>
            </a:pPr>
            <a:r>
              <a:rPr lang="en-IN" dirty="0"/>
              <a:t>To obtain an approximation of the FEP of a test case, an approach was </a:t>
            </a:r>
            <a:r>
              <a:rPr lang="en-IN" dirty="0" smtClean="0"/>
              <a:t>adopted </a:t>
            </a:r>
            <a:r>
              <a:rPr lang="en-IN" dirty="0"/>
              <a:t>using mutation analysis. </a:t>
            </a:r>
          </a:p>
          <a:p>
            <a:pPr marL="0" indent="0" algn="just">
              <a:buNone/>
            </a:pPr>
            <a:endParaRPr lang="en-IN" sz="2000" dirty="0"/>
          </a:p>
          <a:p>
            <a:pPr marL="0" indent="0" algn="just">
              <a:buNone/>
            </a:pPr>
            <a:endParaRPr lang="en-IN" sz="2000" dirty="0"/>
          </a:p>
        </p:txBody>
      </p:sp>
      <p:sp>
        <p:nvSpPr>
          <p:cNvPr id="6" name="Date Placeholder 5"/>
          <p:cNvSpPr>
            <a:spLocks noGrp="1"/>
          </p:cNvSpPr>
          <p:nvPr>
            <p:ph type="dt" sz="half" idx="10"/>
          </p:nvPr>
        </p:nvSpPr>
        <p:spPr/>
        <p:txBody>
          <a:bodyPr/>
          <a:lstStyle/>
          <a:p>
            <a:fld id="{01A99C9D-7876-43E0-842D-64DCDC91E73A}"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xmlns="" val="1354309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7" y="228601"/>
            <a:ext cx="7955232" cy="4366022"/>
          </a:xfrm>
        </p:spPr>
        <p:txBody>
          <a:bodyPr>
            <a:noAutofit/>
          </a:bodyPr>
          <a:lstStyle/>
          <a:p>
            <a:pPr marL="0" indent="0">
              <a:buNone/>
            </a:pPr>
            <a:r>
              <a:rPr lang="en-US" sz="3200" dirty="0" smtClean="0"/>
              <a:t>This approach is discussed below.</a:t>
            </a:r>
          </a:p>
          <a:p>
            <a:pPr lvl="0" algn="just">
              <a:buFont typeface="Wingdings" pitchFamily="2" charset="2"/>
              <a:buChar char="§"/>
            </a:pPr>
            <a:r>
              <a:rPr lang="en-US" sz="1800" dirty="0"/>
              <a:t>Given program P and test suite T, </a:t>
            </a:r>
            <a:endParaRPr lang="en-IN" sz="1800" dirty="0"/>
          </a:p>
          <a:p>
            <a:pPr lvl="0" algn="just">
              <a:buFont typeface="Wingdings" pitchFamily="2" charset="2"/>
              <a:buChar char="§"/>
            </a:pPr>
            <a:r>
              <a:rPr lang="en-US" sz="1800" dirty="0"/>
              <a:t>First create a set of mutants N = {n1, n2,…..nm} for P, noting which statement </a:t>
            </a:r>
            <a:r>
              <a:rPr lang="en-US" sz="1800" dirty="0" err="1"/>
              <a:t>s</a:t>
            </a:r>
            <a:r>
              <a:rPr lang="en-US" sz="1800" baseline="-25000" dirty="0" err="1"/>
              <a:t>j</a:t>
            </a:r>
            <a:r>
              <a:rPr lang="en-US" sz="1800" dirty="0"/>
              <a:t> in P contains each mutant.</a:t>
            </a:r>
            <a:endParaRPr lang="en-IN" sz="1800" dirty="0"/>
          </a:p>
          <a:p>
            <a:pPr lvl="0" algn="just">
              <a:buFont typeface="Wingdings" pitchFamily="2" charset="2"/>
              <a:buChar char="§"/>
            </a:pPr>
            <a:r>
              <a:rPr lang="en-US" sz="1800" dirty="0"/>
              <a:t>Next, for each test case </a:t>
            </a:r>
            <a:r>
              <a:rPr lang="en-US" sz="1800" dirty="0" err="1"/>
              <a:t>t</a:t>
            </a:r>
            <a:r>
              <a:rPr lang="en-US" sz="1800" baseline="-25000" dirty="0" err="1"/>
              <a:t>i</a:t>
            </a:r>
            <a:r>
              <a:rPr lang="en-US" sz="1800" dirty="0"/>
              <a:t> </a:t>
            </a:r>
            <a:r>
              <a:rPr lang="en-US" sz="1800" dirty="0" smtClean="0"/>
              <a:t>έ T</a:t>
            </a:r>
            <a:r>
              <a:rPr lang="en-US" sz="1800" dirty="0"/>
              <a:t>, execute each mutant version </a:t>
            </a:r>
            <a:r>
              <a:rPr lang="en-US" sz="1800" dirty="0" err="1"/>
              <a:t>n</a:t>
            </a:r>
            <a:r>
              <a:rPr lang="en-US" sz="1800" baseline="-25000" dirty="0" err="1"/>
              <a:t>k</a:t>
            </a:r>
            <a:r>
              <a:rPr lang="en-US" sz="1800" dirty="0"/>
              <a:t> of P on </a:t>
            </a:r>
            <a:r>
              <a:rPr lang="en-US" sz="1800" dirty="0" err="1"/>
              <a:t>t</a:t>
            </a:r>
            <a:r>
              <a:rPr lang="en-US" sz="1800" baseline="-25000" dirty="0" err="1"/>
              <a:t>i</a:t>
            </a:r>
            <a:r>
              <a:rPr lang="en-US" sz="1800" dirty="0"/>
              <a:t> , noting whether </a:t>
            </a:r>
            <a:r>
              <a:rPr lang="en-US" sz="1800" dirty="0" err="1"/>
              <a:t>t</a:t>
            </a:r>
            <a:r>
              <a:rPr lang="en-US" sz="1800" baseline="-25000" dirty="0" err="1"/>
              <a:t>i</a:t>
            </a:r>
            <a:r>
              <a:rPr lang="en-US" sz="1800" dirty="0"/>
              <a:t> kills that mutant.</a:t>
            </a:r>
            <a:endParaRPr lang="en-IN" sz="1800" dirty="0"/>
          </a:p>
          <a:p>
            <a:pPr lvl="0" algn="just">
              <a:buFont typeface="Wingdings" pitchFamily="2" charset="2"/>
              <a:buChar char="§"/>
            </a:pPr>
            <a:r>
              <a:rPr lang="en-US" sz="1800" dirty="0" smtClean="0"/>
              <a:t>Calculate FEP(</a:t>
            </a:r>
            <a:r>
              <a:rPr lang="en-US" sz="1800" dirty="0" err="1" smtClean="0"/>
              <a:t>s,t</a:t>
            </a:r>
            <a:r>
              <a:rPr lang="en-US" sz="1800" dirty="0"/>
              <a:t>) </a:t>
            </a:r>
            <a:r>
              <a:rPr lang="en-US" sz="1800" dirty="0" smtClean="0"/>
              <a:t>= Mutants </a:t>
            </a:r>
            <a:r>
              <a:rPr lang="en-US" sz="1800" dirty="0"/>
              <a:t>of </a:t>
            </a:r>
            <a:r>
              <a:rPr lang="en-US" sz="1800" dirty="0" err="1"/>
              <a:t>s</a:t>
            </a:r>
            <a:r>
              <a:rPr lang="en-US" sz="1800" baseline="-25000" dirty="0" err="1"/>
              <a:t>j</a:t>
            </a:r>
            <a:r>
              <a:rPr lang="en-US" sz="1800" dirty="0"/>
              <a:t> killed / Total number of mutants of </a:t>
            </a:r>
            <a:r>
              <a:rPr lang="en-US" sz="1800" dirty="0" err="1"/>
              <a:t>s</a:t>
            </a:r>
            <a:r>
              <a:rPr lang="en-US" sz="1800" baseline="-25000" dirty="0" err="1"/>
              <a:t>j</a:t>
            </a:r>
            <a:r>
              <a:rPr lang="en-US" sz="1800" dirty="0"/>
              <a:t>.</a:t>
            </a:r>
            <a:endParaRPr lang="en-IN" sz="1800" dirty="0"/>
          </a:p>
          <a:p>
            <a:pPr lvl="0" algn="just">
              <a:buFont typeface="Wingdings" pitchFamily="2" charset="2"/>
              <a:buChar char="§"/>
            </a:pPr>
            <a:r>
              <a:rPr lang="en-US" sz="1800" dirty="0"/>
              <a:t>To perform total FEP prioritization, given these FEP(</a:t>
            </a:r>
            <a:r>
              <a:rPr lang="en-US" sz="1800" dirty="0" err="1"/>
              <a:t>s,t</a:t>
            </a:r>
            <a:r>
              <a:rPr lang="en-US" sz="1800" dirty="0"/>
              <a:t>) values, calculate an </a:t>
            </a:r>
            <a:r>
              <a:rPr lang="en-US" sz="1800" i="1" dirty="0"/>
              <a:t>award value </a:t>
            </a:r>
            <a:r>
              <a:rPr lang="en-US" sz="1800" dirty="0"/>
              <a:t>for each test case </a:t>
            </a:r>
            <a:r>
              <a:rPr lang="en-US" sz="1800" dirty="0" err="1"/>
              <a:t>ti</a:t>
            </a:r>
            <a:r>
              <a:rPr lang="en-US" sz="1800" dirty="0"/>
              <a:t> </a:t>
            </a:r>
            <a:r>
              <a:rPr lang="en-US" sz="1800" dirty="0" smtClean="0"/>
              <a:t>έ T</a:t>
            </a:r>
            <a:r>
              <a:rPr lang="en-US" sz="1800" dirty="0"/>
              <a:t>, by summing the FEP(</a:t>
            </a:r>
            <a:r>
              <a:rPr lang="en-US" sz="1800" dirty="0" err="1"/>
              <a:t>sj</a:t>
            </a:r>
            <a:r>
              <a:rPr lang="en-US" sz="1800" dirty="0"/>
              <a:t>, </a:t>
            </a:r>
            <a:r>
              <a:rPr lang="en-US" sz="1800" dirty="0" err="1"/>
              <a:t>ti</a:t>
            </a:r>
            <a:r>
              <a:rPr lang="en-US" sz="1800" dirty="0"/>
              <a:t>) values for all statements </a:t>
            </a:r>
            <a:r>
              <a:rPr lang="en-US" sz="1800" dirty="0" err="1" smtClean="0"/>
              <a:t>s</a:t>
            </a:r>
            <a:r>
              <a:rPr lang="en-US" sz="1800" baseline="-25000" dirty="0" err="1" smtClean="0"/>
              <a:t>j</a:t>
            </a:r>
            <a:r>
              <a:rPr lang="en-US" sz="1800" dirty="0" smtClean="0"/>
              <a:t> </a:t>
            </a:r>
            <a:r>
              <a:rPr lang="en-US" sz="1800" dirty="0"/>
              <a:t>in P. Given these award values, we prioritize test cases by sorting them in order of descending award value. </a:t>
            </a:r>
            <a:endParaRPr lang="en-IN" sz="1800" dirty="0"/>
          </a:p>
          <a:p>
            <a:pPr marL="0" indent="0">
              <a:buNone/>
            </a:pPr>
            <a:r>
              <a:rPr lang="en-IN" sz="2000" dirty="0" smtClean="0"/>
              <a:t>The next table </a:t>
            </a:r>
            <a:r>
              <a:rPr lang="en-IN" sz="2000" dirty="0"/>
              <a:t>shows FEP estimates of </a:t>
            </a:r>
            <a:r>
              <a:rPr lang="en-IN" sz="2000" dirty="0" smtClean="0"/>
              <a:t>a program</a:t>
            </a:r>
            <a:r>
              <a:rPr lang="en-IN" sz="2000" dirty="0"/>
              <a:t>. Total FEP prioritization outputs the test order as (2, 3, 1</a:t>
            </a:r>
            <a:r>
              <a:rPr lang="en-IN" sz="2000" dirty="0" smtClean="0"/>
              <a:t>).</a:t>
            </a:r>
            <a:endParaRPr lang="en-IN" sz="2000" dirty="0"/>
          </a:p>
        </p:txBody>
      </p:sp>
      <p:sp>
        <p:nvSpPr>
          <p:cNvPr id="4" name="Date Placeholder 3"/>
          <p:cNvSpPr>
            <a:spLocks noGrp="1"/>
          </p:cNvSpPr>
          <p:nvPr>
            <p:ph type="dt" sz="half" idx="10"/>
          </p:nvPr>
        </p:nvSpPr>
        <p:spPr/>
        <p:txBody>
          <a:bodyPr/>
          <a:lstStyle/>
          <a:p>
            <a:fld id="{02EF5278-4D90-49AB-9AE2-0C875C2A7844}" type="datetime1">
              <a:rPr lang="en-US" smtClean="0"/>
              <a:pPr/>
              <a:t>2/20/2021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xmlns="" val="1126595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171701" y="915566"/>
            <a:ext cx="6144715" cy="3300019"/>
          </a:xfrm>
        </p:spPr>
      </p:pic>
      <p:sp>
        <p:nvSpPr>
          <p:cNvPr id="4" name="Date Placeholder 3"/>
          <p:cNvSpPr>
            <a:spLocks noGrp="1"/>
          </p:cNvSpPr>
          <p:nvPr>
            <p:ph type="dt" sz="half" idx="10"/>
          </p:nvPr>
        </p:nvSpPr>
        <p:spPr/>
        <p:txBody>
          <a:bodyPr/>
          <a:lstStyle/>
          <a:p>
            <a:fld id="{02EF5278-4D90-49AB-9AE2-0C875C2A7844}" type="datetime1">
              <a:rPr lang="en-US" smtClean="0"/>
              <a:pPr/>
              <a:t>2/20/2021</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xmlns="" val="14733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0" y="171450"/>
            <a:ext cx="7770813" cy="869950"/>
          </a:xfrm>
        </p:spPr>
        <p:txBody>
          <a:bodyPr lIns="18000" tIns="46800" rIns="18000" bIns="46800"/>
          <a:lstStyle/>
          <a:p>
            <a:pPr algn="ctr">
              <a:spcBef>
                <a:spcPts val="1625"/>
              </a:spcBef>
              <a:defRPr/>
            </a:pPr>
            <a:r>
              <a:rPr lang="en-GB" altLang="en-US" sz="3200" dirty="0" smtClean="0"/>
              <a:t>Summary</a:t>
            </a:r>
          </a:p>
        </p:txBody>
      </p:sp>
      <p:sp>
        <p:nvSpPr>
          <p:cNvPr id="55299" name="Rectangle 2"/>
          <p:cNvSpPr>
            <a:spLocks noGrp="1" noChangeArrowheads="1"/>
          </p:cNvSpPr>
          <p:nvPr>
            <p:ph idx="1"/>
          </p:nvPr>
        </p:nvSpPr>
        <p:spPr>
          <a:xfrm>
            <a:off x="685800" y="895350"/>
            <a:ext cx="8305800" cy="4628728"/>
          </a:xfrm>
        </p:spPr>
        <p:txBody>
          <a:bodyPr lIns="18000" tIns="46800" rIns="18000" bIns="46800">
            <a:normAutofit/>
          </a:bodyPr>
          <a:lstStyle/>
          <a:p>
            <a:pPr>
              <a:spcBef>
                <a:spcPts val="888"/>
              </a:spcBef>
            </a:pPr>
            <a:r>
              <a:rPr lang="en-US" altLang="en-US" dirty="0" smtClean="0"/>
              <a:t>Discussed w</a:t>
            </a:r>
            <a:r>
              <a:rPr lang="en-US" dirty="0" smtClean="0"/>
              <a:t>hy do test suites grow.</a:t>
            </a:r>
            <a:endParaRPr lang="en-US" altLang="en-US" dirty="0" smtClean="0"/>
          </a:p>
          <a:p>
            <a:pPr>
              <a:spcBef>
                <a:spcPts val="888"/>
              </a:spcBef>
            </a:pPr>
            <a:r>
              <a:rPr lang="en-US" altLang="en-US" dirty="0" smtClean="0"/>
              <a:t>Explained why </a:t>
            </a:r>
            <a:r>
              <a:rPr lang="en-US" dirty="0" smtClean="0"/>
              <a:t>test suite minimization is important</a:t>
            </a:r>
            <a:r>
              <a:rPr lang="en-US" altLang="en-US" dirty="0" smtClean="0"/>
              <a:t>.</a:t>
            </a:r>
          </a:p>
          <a:p>
            <a:pPr>
              <a:spcBef>
                <a:spcPts val="888"/>
              </a:spcBef>
            </a:pPr>
            <a:r>
              <a:rPr lang="en-GB" altLang="en-US" dirty="0" smtClean="0"/>
              <a:t>Explained the basics of  t</a:t>
            </a:r>
            <a:r>
              <a:rPr lang="en-US" dirty="0" err="1" smtClean="0"/>
              <a:t>est</a:t>
            </a:r>
            <a:r>
              <a:rPr lang="en-US" dirty="0" smtClean="0"/>
              <a:t> suite prioritization.</a:t>
            </a:r>
            <a:endParaRPr lang="en-GB" altLang="en-US" dirty="0" smtClean="0"/>
          </a:p>
          <a:p>
            <a:pPr>
              <a:spcBef>
                <a:spcPts val="888"/>
              </a:spcBef>
            </a:pPr>
            <a:r>
              <a:rPr lang="en-GB" altLang="en-US" dirty="0" smtClean="0"/>
              <a:t>Presented the different t</a:t>
            </a:r>
            <a:r>
              <a:rPr lang="en-IN" dirty="0" err="1" smtClean="0"/>
              <a:t>ypes</a:t>
            </a:r>
            <a:r>
              <a:rPr lang="en-IN" dirty="0" smtClean="0"/>
              <a:t> of prioritization techniques</a:t>
            </a:r>
            <a:r>
              <a:rPr lang="en-GB" altLang="en-US" dirty="0" smtClean="0"/>
              <a:t>.</a:t>
            </a:r>
          </a:p>
          <a:p>
            <a:pPr>
              <a:spcBef>
                <a:spcPts val="888"/>
              </a:spcBef>
            </a:pPr>
            <a:r>
              <a:rPr lang="en-GB" altLang="en-US" dirty="0" smtClean="0"/>
              <a:t>Discussed in detail the different types of c</a:t>
            </a:r>
            <a:r>
              <a:rPr lang="en-IN" dirty="0" smtClean="0"/>
              <a:t>overage-based test case prioritization techniques. </a:t>
            </a:r>
            <a:endParaRPr lang="en-GB" altLang="en-US" dirty="0" smtClean="0"/>
          </a:p>
          <a:p>
            <a:pPr>
              <a:spcBef>
                <a:spcPts val="888"/>
              </a:spcBef>
            </a:pPr>
            <a:endParaRPr lang="en-GB" altLang="en-US" dirty="0" smtClean="0"/>
          </a:p>
        </p:txBody>
      </p:sp>
      <p:sp>
        <p:nvSpPr>
          <p:cNvPr id="210946" name="Slide Number Placeholder 5"/>
          <p:cNvSpPr>
            <a:spLocks noGrp="1"/>
          </p:cNvSpPr>
          <p:nvPr>
            <p:ph type="sldNum" sz="quarter" idx="4294967295"/>
          </p:nvPr>
        </p:nvSpPr>
        <p:spPr>
          <a:ln>
            <a:miter lim="800000"/>
            <a:headEnd/>
            <a:tailEnd/>
          </a:ln>
        </p:spPr>
        <p:txBody>
          <a:bodyPr/>
          <a:lstStyle/>
          <a:p>
            <a:pPr>
              <a:defRPr/>
            </a:pPr>
            <a:fld id="{DDE27220-F61F-4E94-B772-D733B5CE2D8F}" type="slidenum">
              <a:rPr lang="en-US" altLang="en-US"/>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125" y="209550"/>
            <a:ext cx="7864475" cy="646113"/>
          </a:xfrm>
          <a:prstGeom prst="rect">
            <a:avLst/>
          </a:prstGeom>
        </p:spPr>
        <p:txBody>
          <a:bodyPr lIns="15119" tIns="39308" rIns="15119" bIns="39308" anchor="ct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pPr>
              <a:defRPr/>
            </a:pPr>
            <a:r>
              <a:rPr lang="en-US" altLang="en-US" sz="3200" dirty="0"/>
              <a:t>References </a:t>
            </a:r>
          </a:p>
        </p:txBody>
      </p:sp>
      <p:sp>
        <p:nvSpPr>
          <p:cNvPr id="3" name="Rectangle 2"/>
          <p:cNvSpPr/>
          <p:nvPr/>
        </p:nvSpPr>
        <p:spPr>
          <a:xfrm>
            <a:off x="1143000" y="1047750"/>
            <a:ext cx="7848600" cy="2103952"/>
          </a:xfrm>
          <a:prstGeom prst="rect">
            <a:avLst/>
          </a:prstGeom>
        </p:spPr>
        <p:txBody>
          <a:bodyPr lIns="102404" tIns="51202" rIns="102404" bIns="51202">
            <a:spAutoFit/>
          </a:bodyPr>
          <a:lstStyle/>
          <a:p>
            <a:pPr marL="384015" indent="-384015" algn="just">
              <a:buFont typeface="+mj-lt"/>
              <a:buAutoNum type="arabicPeriod"/>
              <a:defRPr/>
            </a:pPr>
            <a:r>
              <a:rPr lang="en-GB" altLang="en-US" sz="2800" dirty="0" err="1" smtClean="0">
                <a:latin typeface="+mn-lt"/>
              </a:rPr>
              <a:t>Naresh</a:t>
            </a:r>
            <a:r>
              <a:rPr lang="en-GB" altLang="en-US" sz="2800" dirty="0" smtClean="0">
                <a:latin typeface="+mn-lt"/>
              </a:rPr>
              <a:t> </a:t>
            </a:r>
            <a:r>
              <a:rPr lang="en-GB" altLang="en-US" sz="2800" dirty="0" err="1">
                <a:latin typeface="+mn-lt"/>
              </a:rPr>
              <a:t>Chauhan</a:t>
            </a:r>
            <a:r>
              <a:rPr lang="en-GB" altLang="en-US" sz="2800" dirty="0">
                <a:latin typeface="+mn-lt"/>
              </a:rPr>
              <a:t>, Software Testing: Principles and Practices, (Chapter – </a:t>
            </a:r>
            <a:r>
              <a:rPr lang="en-GB" altLang="en-US" sz="2800" dirty="0" smtClean="0"/>
              <a:t>12</a:t>
            </a:r>
            <a:r>
              <a:rPr lang="en-GB" altLang="en-US" sz="2800" dirty="0" smtClean="0">
                <a:latin typeface="+mn-lt"/>
              </a:rPr>
              <a:t>), </a:t>
            </a:r>
            <a:r>
              <a:rPr lang="en-GB" altLang="en-US" sz="2800" dirty="0">
                <a:latin typeface="+mn-lt"/>
              </a:rPr>
              <a:t>Second Edition, Oxford University Press,  2016.</a:t>
            </a:r>
          </a:p>
          <a:p>
            <a:pPr marL="384015" indent="-384015" algn="just">
              <a:buFont typeface="+mj-lt"/>
              <a:buAutoNum type="arabicPeriod"/>
              <a:defRPr/>
            </a:pPr>
            <a:endParaRPr lang="en-GB" altLang="en-US" sz="2800" dirty="0">
              <a:latin typeface="+mn-lt"/>
            </a:endParaRPr>
          </a:p>
          <a:p>
            <a:pPr algn="just">
              <a:defRPr/>
            </a:pPr>
            <a:endParaRPr lang="en-GB" altLang="en-US" dirty="0">
              <a:solidFill>
                <a:prstClr val="black"/>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endParaRPr lang="en-IN" sz="4400" dirty="0" smtClean="0"/>
          </a:p>
          <a:p>
            <a:pPr marL="82296" indent="0" algn="ctr">
              <a:buNone/>
            </a:pPr>
            <a:r>
              <a:rPr lang="en-IN" sz="4400" dirty="0" smtClean="0"/>
              <a:t>Thank you</a:t>
            </a:r>
            <a:endParaRPr lang="en-IN" sz="4400" dirty="0"/>
          </a:p>
        </p:txBody>
      </p:sp>
    </p:spTree>
    <p:extLst>
      <p:ext uri="{BB962C8B-B14F-4D97-AF65-F5344CB8AC3E}">
        <p14:creationId xmlns:p14="http://schemas.microsoft.com/office/powerpoint/2010/main" xmlns="" val="828920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5899" y="1600201"/>
            <a:ext cx="7568321" cy="3394472"/>
          </a:xfrm>
        </p:spPr>
        <p:txBody>
          <a:bodyPr>
            <a:normAutofit/>
          </a:bodyPr>
          <a:lstStyle/>
          <a:p>
            <a:pPr algn="just"/>
            <a:r>
              <a:rPr lang="en-US" dirty="0"/>
              <a:t>release date of the product is near</a:t>
            </a:r>
          </a:p>
          <a:p>
            <a:pPr algn="just"/>
            <a:r>
              <a:rPr lang="en-US" dirty="0"/>
              <a:t>limited staff to execute all the test cases</a:t>
            </a:r>
          </a:p>
          <a:p>
            <a:pPr algn="just"/>
            <a:r>
              <a:rPr lang="en-US" dirty="0"/>
              <a:t>limited test equipment or unavailability of testing tools.</a:t>
            </a:r>
          </a:p>
          <a:p>
            <a:pPr algn="just"/>
            <a:endParaRPr lang="en-US" dirty="0"/>
          </a:p>
          <a:p>
            <a:pPr algn="just"/>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4"/>
          <p:cNvSpPr>
            <a:spLocks noGrp="1"/>
          </p:cNvSpPr>
          <p:nvPr>
            <p:ph type="title"/>
          </p:nvPr>
        </p:nvSpPr>
        <p:spPr>
          <a:xfrm>
            <a:off x="1543050" y="123478"/>
            <a:ext cx="7600950" cy="1412776"/>
          </a:xfrm>
        </p:spPr>
        <p:txBody>
          <a:bodyPr>
            <a:noAutofit/>
          </a:bodyPr>
          <a:lstStyle/>
          <a:p>
            <a:r>
              <a:rPr lang="en-US" dirty="0" smtClean="0"/>
              <a:t>Why test suite minimization </a:t>
            </a:r>
            <a:r>
              <a:rPr lang="en-US" dirty="0"/>
              <a:t>is </a:t>
            </a:r>
            <a:r>
              <a:rPr lang="en-US" dirty="0" smtClean="0"/>
              <a:t>important? </a:t>
            </a:r>
            <a:r>
              <a:rPr lang="en-US" dirty="0"/>
              <a:t/>
            </a:r>
            <a:br>
              <a:rPr lang="en-US" dirty="0"/>
            </a:br>
            <a:endParaRPr lang="en-US" dirty="0"/>
          </a:p>
        </p:txBody>
      </p:sp>
    </p:spTree>
    <p:extLst>
      <p:ext uri="{BB962C8B-B14F-4D97-AF65-F5344CB8AC3E}">
        <p14:creationId xmlns:p14="http://schemas.microsoft.com/office/powerpoint/2010/main" xmlns="" val="2141171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5900" y="1428751"/>
            <a:ext cx="7478588" cy="3394472"/>
          </a:xfrm>
        </p:spPr>
        <p:txBody>
          <a:bodyPr>
            <a:normAutofit fontScale="92500" lnSpcReduction="20000"/>
          </a:bodyPr>
          <a:lstStyle/>
          <a:p>
            <a:pPr algn="just"/>
            <a:r>
              <a:rPr lang="en-US" dirty="0"/>
              <a:t>redundant test cases will be eliminated</a:t>
            </a:r>
          </a:p>
          <a:p>
            <a:pPr algn="just"/>
            <a:r>
              <a:rPr lang="en-US" dirty="0" smtClean="0"/>
              <a:t>reduces </a:t>
            </a:r>
            <a:r>
              <a:rPr lang="en-US" dirty="0"/>
              <a:t>the cost of the project by reducing a test suite to a minimal subset.</a:t>
            </a:r>
          </a:p>
          <a:p>
            <a:pPr algn="just"/>
            <a:r>
              <a:rPr lang="en-US" dirty="0" smtClean="0"/>
              <a:t>decreases </a:t>
            </a:r>
            <a:r>
              <a:rPr lang="en-US" dirty="0"/>
              <a:t>both the overhead of maintaining the test suite and the number of test cases that must be rerun after changes are made to the software, thereby reducing the cost of regression testing.</a:t>
            </a:r>
          </a:p>
          <a:p>
            <a:pPr algn="just"/>
            <a:r>
              <a:rPr lang="en-US" dirty="0"/>
              <a:t>so it is a great practical advantage to reduce the size of test cases.</a:t>
            </a:r>
          </a:p>
          <a:p>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Title 4"/>
          <p:cNvSpPr>
            <a:spLocks noGrp="1"/>
          </p:cNvSpPr>
          <p:nvPr>
            <p:ph type="title"/>
          </p:nvPr>
        </p:nvSpPr>
        <p:spPr>
          <a:xfrm>
            <a:off x="1475656" y="195486"/>
            <a:ext cx="7277422" cy="1080120"/>
          </a:xfrm>
        </p:spPr>
        <p:txBody>
          <a:bodyPr>
            <a:noAutofit/>
          </a:bodyPr>
          <a:lstStyle/>
          <a:p>
            <a:r>
              <a:rPr lang="en-US" dirty="0" smtClean="0"/>
              <a:t>Advantages of minimizing </a:t>
            </a:r>
            <a:r>
              <a:rPr lang="en-US" dirty="0"/>
              <a:t>a test suite </a:t>
            </a:r>
            <a:br>
              <a:rPr lang="en-US" dirty="0"/>
            </a:br>
            <a:endParaRPr lang="en-US" dirty="0"/>
          </a:p>
        </p:txBody>
      </p:sp>
    </p:spTree>
    <p:extLst>
      <p:ext uri="{BB962C8B-B14F-4D97-AF65-F5344CB8AC3E}">
        <p14:creationId xmlns:p14="http://schemas.microsoft.com/office/powerpoint/2010/main" xmlns="" val="199820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9865" y="1156096"/>
            <a:ext cx="7704856" cy="3930254"/>
          </a:xfrm>
        </p:spPr>
        <p:txBody>
          <a:bodyPr>
            <a:noAutofit/>
          </a:bodyPr>
          <a:lstStyle/>
          <a:p>
            <a:pPr marL="0" indent="0" algn="just">
              <a:buNone/>
            </a:pPr>
            <a:r>
              <a:rPr lang="en-US" dirty="0" err="1"/>
              <a:t>Harrold</a:t>
            </a:r>
            <a:r>
              <a:rPr lang="en-US" dirty="0"/>
              <a:t> et al. have defined the problem of minimizing test suite as given below.</a:t>
            </a:r>
          </a:p>
          <a:p>
            <a:pPr algn="just"/>
            <a:r>
              <a:rPr lang="en-US" b="1" dirty="0" smtClean="0"/>
              <a:t>Given:</a:t>
            </a:r>
            <a:r>
              <a:rPr lang="en-US" dirty="0" smtClean="0"/>
              <a:t> </a:t>
            </a:r>
            <a:r>
              <a:rPr lang="en-US" dirty="0"/>
              <a:t>a test suite TS; a set of test case requirements r</a:t>
            </a:r>
            <a:r>
              <a:rPr lang="en-US" baseline="-25000" dirty="0"/>
              <a:t>1</a:t>
            </a:r>
            <a:r>
              <a:rPr lang="en-US" dirty="0"/>
              <a:t>,r</a:t>
            </a:r>
            <a:r>
              <a:rPr lang="en-US" baseline="-25000" dirty="0"/>
              <a:t>2</a:t>
            </a:r>
            <a:r>
              <a:rPr lang="en-US" dirty="0"/>
              <a:t>,.... ,</a:t>
            </a:r>
            <a:r>
              <a:rPr lang="en-US" dirty="0" err="1"/>
              <a:t>r</a:t>
            </a:r>
            <a:r>
              <a:rPr lang="en-US" baseline="-25000" dirty="0" err="1"/>
              <a:t>n</a:t>
            </a:r>
            <a:r>
              <a:rPr lang="en-US" dirty="0"/>
              <a:t> that must be satisfied to provide the desired testing coverage of the program; and subsets of TS:     T</a:t>
            </a:r>
            <a:r>
              <a:rPr lang="en-US" baseline="-25000" dirty="0"/>
              <a:t>1</a:t>
            </a:r>
            <a:r>
              <a:rPr lang="en-US" dirty="0"/>
              <a:t>, T</a:t>
            </a:r>
            <a:r>
              <a:rPr lang="en-US" baseline="-25000" dirty="0"/>
              <a:t>2</a:t>
            </a:r>
            <a:r>
              <a:rPr lang="en-US" dirty="0"/>
              <a:t>, ..., </a:t>
            </a:r>
            <a:r>
              <a:rPr lang="en-US" dirty="0" err="1"/>
              <a:t>T</a:t>
            </a:r>
            <a:r>
              <a:rPr lang="en-US" baseline="-25000" dirty="0" err="1"/>
              <a:t>n</a:t>
            </a:r>
            <a:r>
              <a:rPr lang="en-US" dirty="0"/>
              <a:t>, one associated with each of the </a:t>
            </a:r>
            <a:r>
              <a:rPr lang="en-US" dirty="0" err="1"/>
              <a:t>r</a:t>
            </a:r>
            <a:r>
              <a:rPr lang="en-US" baseline="-25000" dirty="0" err="1"/>
              <a:t>i</a:t>
            </a:r>
            <a:r>
              <a:rPr lang="en-US" dirty="0" err="1"/>
              <a:t>'s</a:t>
            </a:r>
            <a:r>
              <a:rPr lang="en-US" dirty="0"/>
              <a:t> such that any one of the test cases </a:t>
            </a:r>
            <a:r>
              <a:rPr lang="en-US" dirty="0" err="1"/>
              <a:t>t</a:t>
            </a:r>
            <a:r>
              <a:rPr lang="en-US" baseline="-25000" dirty="0" err="1"/>
              <a:t>j</a:t>
            </a:r>
            <a:r>
              <a:rPr lang="en-US" dirty="0"/>
              <a:t> belonging to T</a:t>
            </a:r>
            <a:r>
              <a:rPr lang="en-US" baseline="-25000" dirty="0"/>
              <a:t>i </a:t>
            </a:r>
            <a:r>
              <a:rPr lang="en-US" dirty="0"/>
              <a:t>can be used to test </a:t>
            </a:r>
            <a:r>
              <a:rPr lang="en-US" dirty="0" err="1"/>
              <a:t>r</a:t>
            </a:r>
            <a:r>
              <a:rPr lang="en-US" baseline="-25000" dirty="0" err="1"/>
              <a:t>i</a:t>
            </a:r>
            <a:r>
              <a:rPr lang="en-US" dirty="0"/>
              <a:t>.</a:t>
            </a:r>
          </a:p>
          <a:p>
            <a:pPr algn="just"/>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itle 4"/>
          <p:cNvSpPr>
            <a:spLocks noGrp="1"/>
          </p:cNvSpPr>
          <p:nvPr>
            <p:ph type="title"/>
          </p:nvPr>
        </p:nvSpPr>
        <p:spPr>
          <a:xfrm>
            <a:off x="1164536" y="120252"/>
            <a:ext cx="7906313" cy="857250"/>
          </a:xfrm>
        </p:spPr>
        <p:txBody>
          <a:bodyPr>
            <a:noAutofit/>
          </a:bodyPr>
          <a:lstStyle/>
          <a:p>
            <a:pPr algn="l"/>
            <a:r>
              <a:rPr lang="en-US" dirty="0"/>
              <a:t>Defining test suite minimization problems</a:t>
            </a:r>
          </a:p>
        </p:txBody>
      </p:sp>
    </p:spTree>
    <p:extLst>
      <p:ext uri="{BB962C8B-B14F-4D97-AF65-F5344CB8AC3E}">
        <p14:creationId xmlns:p14="http://schemas.microsoft.com/office/powerpoint/2010/main" xmlns="" val="255869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4705" y="1563638"/>
            <a:ext cx="7592888" cy="3394472"/>
          </a:xfrm>
        </p:spPr>
        <p:txBody>
          <a:bodyPr>
            <a:normAutofit/>
          </a:bodyPr>
          <a:lstStyle/>
          <a:p>
            <a:pPr algn="just"/>
            <a:r>
              <a:rPr lang="en-US" b="1" dirty="0"/>
              <a:t>Problem: </a:t>
            </a:r>
            <a:r>
              <a:rPr lang="en-US" dirty="0"/>
              <a:t>find a representative set of test cases from TS that satisfies all the </a:t>
            </a:r>
            <a:r>
              <a:rPr lang="en-US" dirty="0" err="1"/>
              <a:t>r</a:t>
            </a:r>
            <a:r>
              <a:rPr lang="en-US" baseline="-25000" dirty="0" err="1"/>
              <a:t>i</a:t>
            </a:r>
            <a:r>
              <a:rPr lang="en-US" dirty="0" err="1"/>
              <a:t>'s</a:t>
            </a:r>
            <a:endParaRPr lang="en-US" dirty="0"/>
          </a:p>
          <a:p>
            <a:pPr lvl="1" algn="just"/>
            <a:r>
              <a:rPr lang="en-US" dirty="0"/>
              <a:t>a representative set of test cases that satisfies the </a:t>
            </a:r>
            <a:r>
              <a:rPr lang="en-US" dirty="0" err="1"/>
              <a:t>r</a:t>
            </a:r>
            <a:r>
              <a:rPr lang="en-US" baseline="-25000" dirty="0" err="1"/>
              <a:t>i</a:t>
            </a:r>
            <a:r>
              <a:rPr lang="en-US" dirty="0" err="1"/>
              <a:t>'s</a:t>
            </a:r>
            <a:r>
              <a:rPr lang="en-US" dirty="0"/>
              <a:t> must contain at least one test case from each T</a:t>
            </a:r>
            <a:r>
              <a:rPr lang="en-US" baseline="-25000" dirty="0"/>
              <a:t>i</a:t>
            </a:r>
            <a:r>
              <a:rPr lang="en-US" dirty="0"/>
              <a:t>, </a:t>
            </a:r>
            <a:endParaRPr lang="en-US" dirty="0" smtClean="0"/>
          </a:p>
          <a:p>
            <a:pPr lvl="1" algn="just"/>
            <a:r>
              <a:rPr lang="en-US" dirty="0" smtClean="0"/>
              <a:t>such </a:t>
            </a:r>
            <a:r>
              <a:rPr lang="en-US" dirty="0"/>
              <a:t>a set is called a </a:t>
            </a:r>
            <a:r>
              <a:rPr lang="en-US" b="1" dirty="0"/>
              <a:t>hitting set </a:t>
            </a:r>
            <a:r>
              <a:rPr lang="en-US" dirty="0"/>
              <a:t>of the group of sets, T</a:t>
            </a:r>
            <a:r>
              <a:rPr lang="en-US" baseline="-25000" dirty="0"/>
              <a:t>1</a:t>
            </a:r>
            <a:r>
              <a:rPr lang="en-US" dirty="0"/>
              <a:t>, T</a:t>
            </a:r>
            <a:r>
              <a:rPr lang="en-US" baseline="-25000" dirty="0"/>
              <a:t>2</a:t>
            </a:r>
            <a:r>
              <a:rPr lang="en-US" dirty="0"/>
              <a:t>, ..., T</a:t>
            </a:r>
            <a:r>
              <a:rPr lang="en-US" baseline="-25000" dirty="0"/>
              <a:t>n</a:t>
            </a:r>
            <a:r>
              <a:rPr lang="en-US" dirty="0"/>
              <a:t>.</a:t>
            </a:r>
          </a:p>
          <a:p>
            <a:pPr algn="just"/>
            <a:endParaRPr lang="en-US" dirty="0"/>
          </a:p>
          <a:p>
            <a:pPr algn="just"/>
            <a:endParaRPr lang="en-US" dirty="0"/>
          </a:p>
          <a:p>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Title 4"/>
          <p:cNvSpPr>
            <a:spLocks noGrp="1"/>
          </p:cNvSpPr>
          <p:nvPr>
            <p:ph type="title"/>
          </p:nvPr>
        </p:nvSpPr>
        <p:spPr>
          <a:xfrm>
            <a:off x="1309520" y="267494"/>
            <a:ext cx="7262564" cy="857250"/>
          </a:xfrm>
        </p:spPr>
        <p:txBody>
          <a:bodyPr>
            <a:noAutofit/>
          </a:bodyPr>
          <a:lstStyle/>
          <a:p>
            <a:r>
              <a:rPr lang="en-US" dirty="0"/>
              <a:t>Defining test suite minimization </a:t>
            </a:r>
            <a:r>
              <a:rPr lang="en-US" dirty="0" smtClean="0"/>
              <a:t>problems (contd..)</a:t>
            </a:r>
            <a:endParaRPr lang="en-US" dirty="0"/>
          </a:p>
        </p:txBody>
      </p:sp>
    </p:spTree>
    <p:extLst>
      <p:ext uri="{BB962C8B-B14F-4D97-AF65-F5344CB8AC3E}">
        <p14:creationId xmlns:p14="http://schemas.microsoft.com/office/powerpoint/2010/main" xmlns="" val="207484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5900" y="1314451"/>
            <a:ext cx="7478588" cy="3394472"/>
          </a:xfrm>
        </p:spPr>
        <p:txBody>
          <a:bodyPr>
            <a:normAutofit fontScale="85000" lnSpcReduction="20000"/>
          </a:bodyPr>
          <a:lstStyle/>
          <a:p>
            <a:pPr algn="just"/>
            <a:r>
              <a:rPr lang="en-US" dirty="0"/>
              <a:t>T</a:t>
            </a:r>
            <a:r>
              <a:rPr lang="en-US" dirty="0" smtClean="0"/>
              <a:t>he </a:t>
            </a:r>
            <a:r>
              <a:rPr lang="en-US" dirty="0" err="1"/>
              <a:t>r</a:t>
            </a:r>
            <a:r>
              <a:rPr lang="en-US" baseline="-25000" dirty="0" err="1"/>
              <a:t>i</a:t>
            </a:r>
            <a:r>
              <a:rPr lang="en-US" dirty="0" err="1"/>
              <a:t>'s</a:t>
            </a:r>
            <a:r>
              <a:rPr lang="en-US" dirty="0"/>
              <a:t> can represent either all the test case requirements of a program or those requirements related to program modifications.</a:t>
            </a:r>
          </a:p>
          <a:p>
            <a:pPr algn="just"/>
            <a:r>
              <a:rPr lang="en-US" dirty="0"/>
              <a:t>maximum reduction is achieved by finding the smallest representative of test cases, </a:t>
            </a:r>
          </a:p>
          <a:p>
            <a:pPr algn="just"/>
            <a:r>
              <a:rPr lang="en-US" dirty="0"/>
              <a:t>however  this subset of the test suite is the minimum cardinality hitting set of the Ti's.</a:t>
            </a:r>
          </a:p>
          <a:p>
            <a:pPr algn="just"/>
            <a:r>
              <a:rPr lang="en-US" dirty="0" smtClean="0"/>
              <a:t>the </a:t>
            </a:r>
            <a:r>
              <a:rPr lang="en-US" dirty="0"/>
              <a:t>problem of finding the  minimum cardinality hitting set is NP-complete. </a:t>
            </a:r>
            <a:endParaRPr lang="en-US" dirty="0" smtClean="0"/>
          </a:p>
          <a:p>
            <a:pPr algn="just"/>
            <a:r>
              <a:rPr lang="en-US" dirty="0" smtClean="0"/>
              <a:t>thus </a:t>
            </a:r>
            <a:r>
              <a:rPr lang="en-US" dirty="0"/>
              <a:t>minimization techniques resort  to heuristics.</a:t>
            </a:r>
          </a:p>
          <a:p>
            <a:pPr algn="just"/>
            <a:endParaRPr lang="en-US" dirty="0"/>
          </a:p>
          <a:p>
            <a:endParaRPr lang="en-US" dirty="0"/>
          </a:p>
        </p:txBody>
      </p:sp>
      <p:sp>
        <p:nvSpPr>
          <p:cNvPr id="3" name="Date Placeholder 2"/>
          <p:cNvSpPr>
            <a:spLocks noGrp="1"/>
          </p:cNvSpPr>
          <p:nvPr>
            <p:ph type="dt" sz="half" idx="10"/>
          </p:nvPr>
        </p:nvSpPr>
        <p:spPr/>
        <p:txBody>
          <a:bodyPr/>
          <a:lstStyle/>
          <a:p>
            <a:fld id="{02EF5278-4D90-49AB-9AE2-0C875C2A7844}"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Title 4"/>
          <p:cNvSpPr>
            <a:spLocks noGrp="1"/>
          </p:cNvSpPr>
          <p:nvPr>
            <p:ph type="title"/>
          </p:nvPr>
        </p:nvSpPr>
        <p:spPr>
          <a:xfrm>
            <a:off x="1543050" y="342900"/>
            <a:ext cx="7421438" cy="857250"/>
          </a:xfrm>
        </p:spPr>
        <p:txBody>
          <a:bodyPr>
            <a:noAutofit/>
          </a:bodyPr>
          <a:lstStyle/>
          <a:p>
            <a:r>
              <a:rPr lang="en-US" dirty="0"/>
              <a:t>Defining test suite minimization problems (contd..)</a:t>
            </a:r>
          </a:p>
        </p:txBody>
      </p:sp>
    </p:spTree>
    <p:extLst>
      <p:ext uri="{BB962C8B-B14F-4D97-AF65-F5344CB8AC3E}">
        <p14:creationId xmlns:p14="http://schemas.microsoft.com/office/powerpoint/2010/main" xmlns="" val="241805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85850"/>
            <a:ext cx="7818071" cy="3600450"/>
          </a:xfrm>
        </p:spPr>
        <p:txBody>
          <a:bodyPr>
            <a:normAutofit lnSpcReduction="10000"/>
          </a:bodyPr>
          <a:lstStyle/>
          <a:p>
            <a:pPr algn="just"/>
            <a:r>
              <a:rPr lang="en-IN" dirty="0" smtClean="0"/>
              <a:t>The reduction process can be understood if the cases in a test suite are prioritized in some order.</a:t>
            </a:r>
          </a:p>
          <a:p>
            <a:pPr algn="just"/>
            <a:r>
              <a:rPr lang="en-IN" dirty="0" smtClean="0"/>
              <a:t>The purpose of prioritization is to reduce the set of test  cases based on some rational, non-arbitrary criteria, while aiming to select the most appropriate tests. </a:t>
            </a:r>
          </a:p>
          <a:p>
            <a:pPr algn="just"/>
            <a:r>
              <a:rPr lang="en-IN" dirty="0" smtClean="0"/>
              <a:t>For example, the following priority categories can be determined for the test cases.</a:t>
            </a:r>
            <a:endParaRPr lang="en-IN" dirty="0"/>
          </a:p>
        </p:txBody>
      </p:sp>
      <p:sp>
        <p:nvSpPr>
          <p:cNvPr id="6" name="Date Placeholder 5"/>
          <p:cNvSpPr>
            <a:spLocks noGrp="1"/>
          </p:cNvSpPr>
          <p:nvPr>
            <p:ph type="dt" sz="half" idx="10"/>
          </p:nvPr>
        </p:nvSpPr>
        <p:spPr/>
        <p:txBody>
          <a:bodyPr/>
          <a:lstStyle/>
          <a:p>
            <a:fld id="{3A4F63AC-1289-4151-B59E-B7B7845F83E2}" type="datetime1">
              <a:rPr lang="en-US" smtClean="0"/>
              <a:pPr/>
              <a:t>2/20/2021</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2" name="Title 1"/>
          <p:cNvSpPr>
            <a:spLocks noGrp="1"/>
          </p:cNvSpPr>
          <p:nvPr>
            <p:ph type="title"/>
          </p:nvPr>
        </p:nvSpPr>
        <p:spPr/>
        <p:txBody>
          <a:bodyPr/>
          <a:lstStyle/>
          <a:p>
            <a:r>
              <a:rPr lang="en-US" dirty="0" smtClean="0"/>
              <a:t>Test Suite Prioritization</a:t>
            </a:r>
            <a:endParaRPr lang="en-IN" dirty="0"/>
          </a:p>
        </p:txBody>
      </p:sp>
    </p:spTree>
    <p:extLst>
      <p:ext uri="{BB962C8B-B14F-4D97-AF65-F5344CB8AC3E}">
        <p14:creationId xmlns:p14="http://schemas.microsoft.com/office/powerpoint/2010/main" xmlns="" val="1933924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2B0333-AA10-41C7-957A-83DB6D6741E4}"/>
</file>

<file path=customXml/itemProps2.xml><?xml version="1.0" encoding="utf-8"?>
<ds:datastoreItem xmlns:ds="http://schemas.openxmlformats.org/officeDocument/2006/customXml" ds:itemID="{EDF869BB-8BCC-4A40-872D-880979E7A00D}"/>
</file>

<file path=customXml/itemProps3.xml><?xml version="1.0" encoding="utf-8"?>
<ds:datastoreItem xmlns:ds="http://schemas.openxmlformats.org/officeDocument/2006/customXml" ds:itemID="{DEAA0839-FC6F-44CE-ABB2-92B10D60EEFD}"/>
</file>

<file path=docProps/app.xml><?xml version="1.0" encoding="utf-8"?>
<Properties xmlns="http://schemas.openxmlformats.org/officeDocument/2006/extended-properties" xmlns:vt="http://schemas.openxmlformats.org/officeDocument/2006/docPropsVTypes">
  <Template>Solstice</Template>
  <TotalTime>303</TotalTime>
  <Words>2071</Words>
  <Application>Microsoft Office PowerPoint</Application>
  <PresentationFormat>On-screen Show (16:9)</PresentationFormat>
  <Paragraphs>261</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Efficient Test Suite Management</vt:lpstr>
      <vt:lpstr>Why do test suites grow? </vt:lpstr>
      <vt:lpstr>Why do test suites grow? (contd..) </vt:lpstr>
      <vt:lpstr>Why test suite minimization is important?  </vt:lpstr>
      <vt:lpstr>Advantages of minimizing a test suite  </vt:lpstr>
      <vt:lpstr>Defining test suite minimization problems</vt:lpstr>
      <vt:lpstr>Defining test suite minimization problems (contd..)</vt:lpstr>
      <vt:lpstr>Defining test suite minimization problems (contd..)</vt:lpstr>
      <vt:lpstr>Test Suite Prioritization</vt:lpstr>
      <vt:lpstr>Test Suite Prioritization   cont…</vt:lpstr>
      <vt:lpstr>Test Suite Prioritization   cont…</vt:lpstr>
      <vt:lpstr>Test Suite Prioritization   cont…</vt:lpstr>
      <vt:lpstr>Test Suite Prioritization   cont…</vt:lpstr>
      <vt:lpstr>Test Suite Prioritization   cont…</vt:lpstr>
      <vt:lpstr>Test Suite Prioritization   cont…</vt:lpstr>
      <vt:lpstr>Test Suite Prioritization   cont…</vt:lpstr>
      <vt:lpstr>Types of Test Case Prioritization</vt:lpstr>
      <vt:lpstr>General Test Case Prioritization</vt:lpstr>
      <vt:lpstr>Version-Specific Test Case Prioritization</vt:lpstr>
      <vt:lpstr>Prioritization Techniques</vt:lpstr>
      <vt:lpstr>Types of Prioritization Techniques</vt:lpstr>
      <vt:lpstr>Coverage-based Test Case Prioritization</vt:lpstr>
      <vt:lpstr>Total statement Coverage Prioritization</vt:lpstr>
      <vt:lpstr>Additional statement coverage prioritization</vt:lpstr>
      <vt:lpstr>Additional statement coverage prioritization  cont…</vt:lpstr>
      <vt:lpstr>Slide 26</vt:lpstr>
      <vt:lpstr>Total branch coverage prioritization</vt:lpstr>
      <vt:lpstr>Total branch coverage prioritization  cont…</vt:lpstr>
      <vt:lpstr>Additional Branch Coverage Prioritization</vt:lpstr>
      <vt:lpstr>Total Fault-Exposing-Potential (FEP) Prioritization</vt:lpstr>
      <vt:lpstr>Total Fault-Exposing-Potential (FEP) Prioritization</vt:lpstr>
      <vt:lpstr>Slide 32</vt:lpstr>
      <vt:lpstr>Slide 33</vt:lpstr>
      <vt:lpstr>Summary</vt:lpstr>
      <vt:lpstr>Slide 35</vt:lpstr>
      <vt:lpstr>Slide 36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39</cp:revision>
  <dcterms:created xsi:type="dcterms:W3CDTF">2019-02-06T11:58:19Z</dcterms:created>
  <dcterms:modified xsi:type="dcterms:W3CDTF">2021-02-20T07:21:25Z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