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22" r:id="rId2"/>
    <p:sldId id="348" r:id="rId3"/>
    <p:sldId id="367" r:id="rId4"/>
    <p:sldId id="368" r:id="rId5"/>
    <p:sldId id="349" r:id="rId6"/>
    <p:sldId id="350" r:id="rId7"/>
    <p:sldId id="369" r:id="rId8"/>
    <p:sldId id="351" r:id="rId9"/>
    <p:sldId id="352" r:id="rId10"/>
    <p:sldId id="371" r:id="rId11"/>
    <p:sldId id="370" r:id="rId12"/>
    <p:sldId id="353" r:id="rId13"/>
    <p:sldId id="373" r:id="rId14"/>
    <p:sldId id="354" r:id="rId15"/>
    <p:sldId id="375" r:id="rId16"/>
    <p:sldId id="374" r:id="rId17"/>
    <p:sldId id="355" r:id="rId18"/>
    <p:sldId id="376" r:id="rId19"/>
    <p:sldId id="356" r:id="rId20"/>
    <p:sldId id="377" r:id="rId21"/>
    <p:sldId id="357" r:id="rId22"/>
    <p:sldId id="358" r:id="rId23"/>
    <p:sldId id="378" r:id="rId24"/>
    <p:sldId id="359" r:id="rId25"/>
    <p:sldId id="379" r:id="rId26"/>
    <p:sldId id="360" r:id="rId27"/>
    <p:sldId id="380" r:id="rId28"/>
    <p:sldId id="361" r:id="rId29"/>
    <p:sldId id="381" r:id="rId30"/>
    <p:sldId id="362" r:id="rId31"/>
    <p:sldId id="363" r:id="rId32"/>
    <p:sldId id="364" r:id="rId33"/>
    <p:sldId id="365" r:id="rId34"/>
    <p:sldId id="366" r:id="rId35"/>
    <p:sldId id="382" r:id="rId36"/>
    <p:sldId id="383" r:id="rId37"/>
    <p:sldId id="260"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7" d="100"/>
          <a:sy n="97" d="100"/>
        </p:scale>
        <p:origin x="-510" y="2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0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231AF-00C1-43C9-A445-65C33224C2A2}" type="datetimeFigureOut">
              <a:rPr lang="en-IN" smtClean="0"/>
              <a:pPr/>
              <a:t>23-02-2021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D2BAA-1AE2-4925-A4F1-5CFC6E7297F4}" type="slidenum">
              <a:rPr lang="en-IN" smtClean="0"/>
              <a:pPr/>
              <a:t>‹#›</a:t>
            </a:fld>
            <a:endParaRPr lang="en-IN"/>
          </a:p>
        </p:txBody>
      </p:sp>
    </p:spTree>
    <p:extLst>
      <p:ext uri="{BB962C8B-B14F-4D97-AF65-F5344CB8AC3E}">
        <p14:creationId xmlns="" xmlns:p14="http://schemas.microsoft.com/office/powerpoint/2010/main" val="270900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1</a:t>
            </a:fld>
            <a:endParaRPr lang="en-IN" dirty="0"/>
          </a:p>
        </p:txBody>
      </p:sp>
    </p:spTree>
    <p:extLst>
      <p:ext uri="{BB962C8B-B14F-4D97-AF65-F5344CB8AC3E}">
        <p14:creationId xmlns="" xmlns:p14="http://schemas.microsoft.com/office/powerpoint/2010/main" val="106787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a:t>
            </a:fld>
            <a:endParaRPr lang="en-IN" dirty="0"/>
          </a:p>
        </p:txBody>
      </p:sp>
    </p:spTree>
    <p:extLst>
      <p:ext uri="{BB962C8B-B14F-4D97-AF65-F5344CB8AC3E}">
        <p14:creationId xmlns="" xmlns:p14="http://schemas.microsoft.com/office/powerpoint/2010/main" val="111933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5</a:t>
            </a:fld>
            <a:endParaRPr lang="en-IN" dirty="0"/>
          </a:p>
        </p:txBody>
      </p:sp>
    </p:spTree>
    <p:extLst>
      <p:ext uri="{BB962C8B-B14F-4D97-AF65-F5344CB8AC3E}">
        <p14:creationId xmlns="" xmlns:p14="http://schemas.microsoft.com/office/powerpoint/2010/main" val="391737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6</a:t>
            </a:fld>
            <a:endParaRPr lang="en-IN" dirty="0"/>
          </a:p>
        </p:txBody>
      </p:sp>
    </p:spTree>
    <p:extLst>
      <p:ext uri="{BB962C8B-B14F-4D97-AF65-F5344CB8AC3E}">
        <p14:creationId xmlns="" xmlns:p14="http://schemas.microsoft.com/office/powerpoint/2010/main" val="28609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8</a:t>
            </a:fld>
            <a:endParaRPr lang="en-IN" dirty="0"/>
          </a:p>
        </p:txBody>
      </p:sp>
    </p:spTree>
    <p:extLst>
      <p:ext uri="{BB962C8B-B14F-4D97-AF65-F5344CB8AC3E}">
        <p14:creationId xmlns="" xmlns:p14="http://schemas.microsoft.com/office/powerpoint/2010/main" val="326964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E802712-B520-459A-9712-31389A972A33}" type="slidenum">
              <a:rPr lang="en-IN" smtClean="0"/>
              <a:pPr/>
              <a:t>12</a:t>
            </a:fld>
            <a:endParaRPr lang="en-IN"/>
          </a:p>
        </p:txBody>
      </p:sp>
    </p:spTree>
    <p:extLst>
      <p:ext uri="{BB962C8B-B14F-4D97-AF65-F5344CB8AC3E}">
        <p14:creationId xmlns="" xmlns:p14="http://schemas.microsoft.com/office/powerpoint/2010/main" val="5831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381000" y="685800"/>
            <a:ext cx="6096000" cy="3429000"/>
          </a:xfrm>
        </p:spPr>
      </p:sp>
      <p:sp>
        <p:nvSpPr>
          <p:cNvPr id="83971" name="Text Box 2"/>
          <p:cNvSpPr txBox="1">
            <a:spLocks noChangeArrowheads="1"/>
          </p:cNvSpPr>
          <p:nvPr/>
        </p:nvSpPr>
        <p:spPr bwMode="auto">
          <a:xfrm>
            <a:off x="503282" y="4316655"/>
            <a:ext cx="5854542" cy="4058968"/>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1"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1"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F6866CB-E383-45DE-9485-6FDCE464EB7B}" type="slidenum">
              <a:rPr lang="en-IN" smtClean="0"/>
              <a:pPr/>
              <a:t>‹#›</a:t>
            </a:fld>
            <a:endParaRPr lang="en-IN"/>
          </a:p>
        </p:txBody>
      </p:sp>
      <p:sp>
        <p:nvSpPr>
          <p:cNvPr id="8" name="Oval 7"/>
          <p:cNvSpPr/>
          <p:nvPr/>
        </p:nvSpPr>
        <p:spPr>
          <a:xfrm>
            <a:off x="921434" y="1060352"/>
            <a:ext cx="210313"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9"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1"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2"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1"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1"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
        <p:nvSpPr>
          <p:cNvPr id="10" name="Rectangle 9"/>
          <p:cNvSpPr/>
          <p:nvPr/>
        </p:nvSpPr>
        <p:spPr bwMode="invGray">
          <a:xfrm>
            <a:off x="2286001" y="1"/>
            <a:ext cx="76201"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3"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5" y="2059403"/>
            <a:ext cx="64009"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7"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7"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9"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7"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3" y="0"/>
            <a:ext cx="8129017"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866CB-E383-45DE-9485-6FDCE464EB7B}" type="slidenum">
              <a:rPr lang="en-IN" smtClean="0"/>
              <a:pPr/>
              <a:t>‹#›</a:t>
            </a:fld>
            <a:endParaRPr lang="en-IN"/>
          </a:p>
        </p:txBody>
      </p:sp>
      <p:sp>
        <p:nvSpPr>
          <p:cNvPr id="6" name="Rectangle 5"/>
          <p:cNvSpPr/>
          <p:nvPr/>
        </p:nvSpPr>
        <p:spPr bwMode="invGray">
          <a:xfrm>
            <a:off x="1014985"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1"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A66A1E7-25CC-43EB-8C52-770BE0922DF0}" type="datetimeFigureOut">
              <a:rPr lang="en-IN" smtClean="0"/>
              <a:pPr/>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866CB-E383-45DE-9485-6FDCE464EB7B}" type="slidenum">
              <a:rPr lang="en-IN" smtClean="0"/>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6" y="715756"/>
            <a:ext cx="685801"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89"/>
            <a:ext cx="649225"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8" y="15828"/>
            <a:ext cx="1702190"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4"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7" y="205978"/>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7"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399"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66A1E7-25CC-43EB-8C52-770BE0922DF0}" type="datetimeFigureOut">
              <a:rPr lang="en-IN" smtClean="0"/>
              <a:pPr/>
              <a:t>23-02-2021</a:t>
            </a:fld>
            <a:endParaRPr lang="en-IN"/>
          </a:p>
        </p:txBody>
      </p:sp>
      <p:sp>
        <p:nvSpPr>
          <p:cNvPr id="10" name="Footer Placeholder 9"/>
          <p:cNvSpPr>
            <a:spLocks noGrp="1"/>
          </p:cNvSpPr>
          <p:nvPr>
            <p:ph type="ftr" sz="quarter" idx="3"/>
          </p:nvPr>
        </p:nvSpPr>
        <p:spPr>
          <a:xfrm>
            <a:off x="5715002"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9"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6866CB-E383-45DE-9485-6FDCE464EB7B}" type="slidenum">
              <a:rPr lang="en-IN" smtClean="0"/>
              <a:pPr/>
              <a:t>‹#›</a:t>
            </a:fld>
            <a:endParaRPr lang="en-IN"/>
          </a:p>
        </p:txBody>
      </p:sp>
      <p:sp>
        <p:nvSpPr>
          <p:cNvPr id="15" name="Rectangle 14"/>
          <p:cNvSpPr/>
          <p:nvPr/>
        </p:nvSpPr>
        <p:spPr bwMode="invGray">
          <a:xfrm>
            <a:off x="1014985"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284" y="1131590"/>
            <a:ext cx="7406640" cy="1104138"/>
          </a:xfrm>
        </p:spPr>
        <p:txBody>
          <a:bodyPr>
            <a:normAutofit fontScale="90000"/>
          </a:bodyPr>
          <a:lstStyle/>
          <a:p>
            <a:pPr algn="ctr"/>
            <a:r>
              <a:rPr lang="en-IN" dirty="0" smtClean="0"/>
              <a:t>Efficient Test Suite Management</a:t>
            </a:r>
            <a:br>
              <a:rPr lang="en-IN" dirty="0" smtClean="0"/>
            </a:br>
            <a:r>
              <a:rPr lang="en-IN" dirty="0" smtClean="0"/>
              <a:t>                                          </a:t>
            </a:r>
            <a:r>
              <a:rPr lang="en-IN" sz="4000" dirty="0" err="1" smtClean="0"/>
              <a:t>cont</a:t>
            </a:r>
            <a:r>
              <a:rPr lang="en-IN" sz="4000" dirty="0" smtClean="0"/>
              <a:t> …</a:t>
            </a:r>
            <a:endParaRPr lang="en-IN" dirty="0"/>
          </a:p>
        </p:txBody>
      </p:sp>
      <p:sp>
        <p:nvSpPr>
          <p:cNvPr id="6" name="Date Placeholder 5"/>
          <p:cNvSpPr>
            <a:spLocks noGrp="1"/>
          </p:cNvSpPr>
          <p:nvPr>
            <p:ph type="dt" sz="half" idx="10"/>
          </p:nvPr>
        </p:nvSpPr>
        <p:spPr/>
        <p:txBody>
          <a:bodyPr/>
          <a:lstStyle/>
          <a:p>
            <a:fld id="{D73C82C9-F9F8-4ED7-A27D-D65D9E963534}" type="datetime1">
              <a:rPr lang="en-US" smtClean="0"/>
              <a:pPr/>
              <a:t>2/23/2021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7" name="CustomShape 3"/>
          <p:cNvSpPr>
            <a:spLocks noChangeArrowheads="1"/>
          </p:cNvSpPr>
          <p:nvPr/>
        </p:nvSpPr>
        <p:spPr bwMode="auto">
          <a:xfrm>
            <a:off x="2647950" y="2952750"/>
            <a:ext cx="4800600" cy="133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5000" rIns="90000" bIns="45000"/>
          <a:lstStyle/>
          <a:p>
            <a:pPr algn="ctr"/>
            <a:r>
              <a:rPr lang="en-IN" altLang="en-US" sz="2000" dirty="0">
                <a:latin typeface="Calibri" pitchFamily="34" charset="0"/>
              </a:rPr>
              <a:t>Prof. </a:t>
            </a:r>
            <a:r>
              <a:rPr lang="en-IN" altLang="en-US" sz="2000" dirty="0" err="1">
                <a:latin typeface="Calibri" pitchFamily="34" charset="0"/>
              </a:rPr>
              <a:t>Durga</a:t>
            </a:r>
            <a:r>
              <a:rPr lang="en-IN" altLang="en-US" sz="2000" dirty="0">
                <a:latin typeface="Calibri" pitchFamily="34" charset="0"/>
              </a:rPr>
              <a:t> Prasad </a:t>
            </a:r>
            <a:r>
              <a:rPr lang="en-IN" altLang="en-US" sz="2000" dirty="0" err="1">
                <a:latin typeface="Calibri" pitchFamily="34" charset="0"/>
              </a:rPr>
              <a:t>Mohapatra</a:t>
            </a:r>
            <a:endParaRPr lang="en-US" altLang="en-US" sz="2000" dirty="0"/>
          </a:p>
          <a:p>
            <a:pPr algn="ctr"/>
            <a:r>
              <a:rPr lang="en-IN" altLang="en-US" sz="2000" dirty="0">
                <a:latin typeface="Calibri" pitchFamily="34" charset="0"/>
              </a:rPr>
              <a:t>Professor</a:t>
            </a:r>
            <a:endParaRPr lang="en-US" altLang="en-US" sz="2000" dirty="0"/>
          </a:p>
          <a:p>
            <a:pPr algn="ctr"/>
            <a:r>
              <a:rPr lang="en-IN" altLang="en-US" sz="2000" dirty="0">
                <a:latin typeface="Calibri" pitchFamily="34" charset="0"/>
              </a:rPr>
              <a:t>Dept</a:t>
            </a:r>
            <a:r>
              <a:rPr lang="en-IN" altLang="en-US" sz="2000" dirty="0" smtClean="0">
                <a:latin typeface="Calibri" pitchFamily="34" charset="0"/>
              </a:rPr>
              <a:t>. of </a:t>
            </a:r>
            <a:r>
              <a:rPr lang="en-IN" altLang="en-US" sz="2000" dirty="0">
                <a:latin typeface="Calibri" pitchFamily="34" charset="0"/>
              </a:rPr>
              <a:t>CSE, NIT Rourkela</a:t>
            </a:r>
            <a:endParaRPr lang="en-US" altLang="en-US" sz="2000" dirty="0"/>
          </a:p>
        </p:txBody>
      </p:sp>
    </p:spTree>
    <p:extLst>
      <p:ext uri="{BB962C8B-B14F-4D97-AF65-F5344CB8AC3E}">
        <p14:creationId xmlns="" xmlns:p14="http://schemas.microsoft.com/office/powerpoint/2010/main" val="584822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Prioritization using </a:t>
            </a:r>
            <a:r>
              <a:rPr lang="en-US" dirty="0" smtClean="0"/>
              <a:t>Slices   </a:t>
            </a:r>
            <a:r>
              <a:rPr lang="en-US" dirty="0" err="1"/>
              <a:t>cont</a:t>
            </a:r>
            <a:r>
              <a:rPr lang="en-US" dirty="0"/>
              <a:t> …</a:t>
            </a:r>
          </a:p>
        </p:txBody>
      </p:sp>
      <p:sp>
        <p:nvSpPr>
          <p:cNvPr id="3" name="Content Placeholder 2"/>
          <p:cNvSpPr>
            <a:spLocks noGrp="1"/>
          </p:cNvSpPr>
          <p:nvPr>
            <p:ph idx="1"/>
          </p:nvPr>
        </p:nvSpPr>
        <p:spPr/>
        <p:txBody>
          <a:bodyPr/>
          <a:lstStyle/>
          <a:p>
            <a:r>
              <a:rPr lang="en-US" dirty="0"/>
              <a:t>If we can find the portion of the software which has been affected with the change in software, then we can prioritize the test cases based on this information. </a:t>
            </a:r>
            <a:endParaRPr lang="en-US" dirty="0" smtClean="0"/>
          </a:p>
          <a:p>
            <a:r>
              <a:rPr lang="en-US" dirty="0" smtClean="0"/>
              <a:t>This </a:t>
            </a:r>
            <a:r>
              <a:rPr lang="en-US" dirty="0"/>
              <a:t>is called the </a:t>
            </a:r>
            <a:r>
              <a:rPr lang="en-US" dirty="0">
                <a:solidFill>
                  <a:srgbClr val="FF0000"/>
                </a:solidFill>
              </a:rPr>
              <a:t>slicing technique</a:t>
            </a:r>
            <a:r>
              <a:rPr lang="en-US" dirty="0"/>
              <a:t>.</a:t>
            </a:r>
          </a:p>
          <a:p>
            <a:endParaRPr lang="en-US" dirty="0"/>
          </a:p>
        </p:txBody>
      </p:sp>
    </p:spTree>
    <p:extLst>
      <p:ext uri="{BB962C8B-B14F-4D97-AF65-F5344CB8AC3E}">
        <p14:creationId xmlns="" xmlns:p14="http://schemas.microsoft.com/office/powerpoint/2010/main" val="346259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Execution </a:t>
            </a:r>
            <a:r>
              <a:rPr lang="en-US" dirty="0" smtClean="0"/>
              <a:t>Slice</a:t>
            </a:r>
            <a:endParaRPr lang="en-US" dirty="0"/>
          </a:p>
        </p:txBody>
      </p:sp>
      <p:sp>
        <p:nvSpPr>
          <p:cNvPr id="3" name="Content Placeholder 2"/>
          <p:cNvSpPr>
            <a:spLocks noGrp="1"/>
          </p:cNvSpPr>
          <p:nvPr>
            <p:ph idx="1"/>
          </p:nvPr>
        </p:nvSpPr>
        <p:spPr>
          <a:xfrm>
            <a:off x="1043608" y="987574"/>
            <a:ext cx="7528881" cy="3600450"/>
          </a:xfrm>
        </p:spPr>
        <p:txBody>
          <a:bodyPr>
            <a:noAutofit/>
          </a:bodyPr>
          <a:lstStyle/>
          <a:p>
            <a:pPr algn="just"/>
            <a:r>
              <a:rPr lang="en-US" dirty="0" smtClean="0"/>
              <a:t>The </a:t>
            </a:r>
            <a:r>
              <a:rPr lang="en-US" dirty="0"/>
              <a:t>set of </a:t>
            </a:r>
            <a:r>
              <a:rPr lang="en-US" dirty="0" smtClean="0"/>
              <a:t>statements executed  </a:t>
            </a:r>
            <a:r>
              <a:rPr lang="en-US" dirty="0"/>
              <a:t>under a test case is called the </a:t>
            </a:r>
            <a:r>
              <a:rPr lang="en-US" b="1" dirty="0"/>
              <a:t>execution slice </a:t>
            </a:r>
            <a:r>
              <a:rPr lang="en-US" dirty="0"/>
              <a:t>of the </a:t>
            </a:r>
            <a:r>
              <a:rPr lang="en-US" dirty="0" smtClean="0"/>
              <a:t>program. </a:t>
            </a:r>
          </a:p>
          <a:p>
            <a:pPr algn="just"/>
            <a:r>
              <a:rPr lang="en-US" dirty="0" smtClean="0"/>
              <a:t>Please refer to the </a:t>
            </a:r>
            <a:r>
              <a:rPr lang="en-US" dirty="0"/>
              <a:t>following program. </a:t>
            </a:r>
            <a:endParaRPr lang="en-US" dirty="0" smtClean="0"/>
          </a:p>
          <a:p>
            <a:pPr algn="just"/>
            <a:r>
              <a:rPr lang="en-US" dirty="0" smtClean="0"/>
              <a:t>Table 2 </a:t>
            </a:r>
            <a:r>
              <a:rPr lang="en-US" dirty="0"/>
              <a:t>shows the test cases for the given program</a:t>
            </a:r>
            <a:r>
              <a:rPr lang="en-US" dirty="0" smtClean="0"/>
              <a:t>.</a:t>
            </a:r>
            <a:endParaRPr lang="en-US" dirty="0"/>
          </a:p>
        </p:txBody>
      </p:sp>
    </p:spTree>
    <p:extLst>
      <p:ext uri="{BB962C8B-B14F-4D97-AF65-F5344CB8AC3E}">
        <p14:creationId xmlns="" xmlns:p14="http://schemas.microsoft.com/office/powerpoint/2010/main" val="183759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4650" y="3086100"/>
            <a:ext cx="3143250" cy="114300"/>
          </a:xfrm>
        </p:spPr>
        <p:txBody>
          <a:bodyPr>
            <a:noAutofit/>
          </a:bodyPr>
          <a:lstStyle/>
          <a:p>
            <a:pPr marL="0" indent="0">
              <a:buNone/>
            </a:pPr>
            <a:r>
              <a:rPr lang="en-IN" sz="1200" dirty="0"/>
              <a:t>        Fig 1. Example program for execution</a:t>
            </a:r>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36056" y="114300"/>
            <a:ext cx="3671888" cy="2971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57426" y="3657600"/>
            <a:ext cx="4629149" cy="137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2971799" y="3371850"/>
            <a:ext cx="3143250" cy="2857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200" dirty="0"/>
              <a:t>                      Table  </a:t>
            </a:r>
            <a:r>
              <a:rPr lang="en-IN" sz="1200" dirty="0" smtClean="0"/>
              <a:t>2   </a:t>
            </a:r>
            <a:r>
              <a:rPr lang="en-IN" sz="1200" dirty="0"/>
              <a:t>Test cases</a:t>
            </a:r>
          </a:p>
        </p:txBody>
      </p:sp>
    </p:spTree>
    <p:extLst>
      <p:ext uri="{BB962C8B-B14F-4D97-AF65-F5344CB8AC3E}">
        <p14:creationId xmlns="" xmlns:p14="http://schemas.microsoft.com/office/powerpoint/2010/main" val="3496438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Prioritization using </a:t>
            </a:r>
            <a:r>
              <a:rPr lang="en-US" dirty="0" smtClean="0"/>
              <a:t>Slices   </a:t>
            </a:r>
            <a:r>
              <a:rPr lang="en-US" dirty="0" err="1"/>
              <a:t>cont</a:t>
            </a:r>
            <a:r>
              <a:rPr lang="en-US" dirty="0"/>
              <a:t> …</a:t>
            </a:r>
          </a:p>
        </p:txBody>
      </p:sp>
      <p:sp>
        <p:nvSpPr>
          <p:cNvPr id="3" name="Content Placeholder 2"/>
          <p:cNvSpPr>
            <a:spLocks noGrp="1"/>
          </p:cNvSpPr>
          <p:nvPr>
            <p:ph idx="1"/>
          </p:nvPr>
        </p:nvSpPr>
        <p:spPr/>
        <p:txBody>
          <a:bodyPr/>
          <a:lstStyle/>
          <a:p>
            <a:r>
              <a:rPr lang="en-US" dirty="0"/>
              <a:t>T1 and T2 produce correct results. </a:t>
            </a:r>
            <a:endParaRPr lang="en-US" dirty="0" smtClean="0"/>
          </a:p>
          <a:p>
            <a:r>
              <a:rPr lang="en-US" dirty="0" smtClean="0"/>
              <a:t>On </a:t>
            </a:r>
            <a:r>
              <a:rPr lang="en-US" dirty="0"/>
              <a:t>the other hand, T3 produces an incorrect result. </a:t>
            </a:r>
            <a:endParaRPr lang="en-US" dirty="0" smtClean="0"/>
          </a:p>
          <a:p>
            <a:r>
              <a:rPr lang="en-US" dirty="0" smtClean="0"/>
              <a:t>Syntactically</a:t>
            </a:r>
            <a:r>
              <a:rPr lang="en-US" dirty="0"/>
              <a:t>, it is correct, but an employee with the </a:t>
            </a:r>
            <a:r>
              <a:rPr lang="en-US" dirty="0" err="1"/>
              <a:t>empid</a:t>
            </a:r>
            <a:r>
              <a:rPr lang="en-US" dirty="0"/>
              <a:t>  ‘0’ will not get any salary, even if his basic salary is read as input. </a:t>
            </a:r>
            <a:endParaRPr lang="en-US" dirty="0" smtClean="0"/>
          </a:p>
          <a:p>
            <a:r>
              <a:rPr lang="en-US" dirty="0" smtClean="0"/>
              <a:t>So </a:t>
            </a:r>
            <a:r>
              <a:rPr lang="en-US" dirty="0"/>
              <a:t>it has to be modified.</a:t>
            </a:r>
          </a:p>
          <a:p>
            <a:endParaRPr lang="en-US" dirty="0"/>
          </a:p>
        </p:txBody>
      </p:sp>
    </p:spTree>
    <p:extLst>
      <p:ext uri="{BB962C8B-B14F-4D97-AF65-F5344CB8AC3E}">
        <p14:creationId xmlns="" xmlns:p14="http://schemas.microsoft.com/office/powerpoint/2010/main" val="207960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Prioritization using </a:t>
            </a:r>
            <a:r>
              <a:rPr lang="en-US" dirty="0" smtClean="0"/>
              <a:t>Slices   </a:t>
            </a:r>
            <a:r>
              <a:rPr lang="en-US" dirty="0" err="1"/>
              <a:t>cont</a:t>
            </a:r>
            <a:r>
              <a:rPr lang="en-US" dirty="0"/>
              <a:t> …</a:t>
            </a:r>
          </a:p>
        </p:txBody>
      </p:sp>
      <p:sp>
        <p:nvSpPr>
          <p:cNvPr id="3" name="Content Placeholder 2"/>
          <p:cNvSpPr>
            <a:spLocks noGrp="1"/>
          </p:cNvSpPr>
          <p:nvPr>
            <p:ph idx="1"/>
          </p:nvPr>
        </p:nvSpPr>
        <p:spPr>
          <a:xfrm>
            <a:off x="1403648" y="987574"/>
            <a:ext cx="7498080" cy="3600450"/>
          </a:xfrm>
        </p:spPr>
        <p:txBody>
          <a:bodyPr>
            <a:noAutofit/>
          </a:bodyPr>
          <a:lstStyle/>
          <a:p>
            <a:pPr marL="457200" indent="-457200" algn="just">
              <a:buFont typeface="Arial" panose="020B0604020202020204" pitchFamily="34" charset="0"/>
              <a:buChar char="•"/>
            </a:pPr>
            <a:r>
              <a:rPr lang="en-IN" dirty="0"/>
              <a:t>Suppose S3 is modified as [if(basic&gt;5000 &amp;&amp; </a:t>
            </a:r>
            <a:r>
              <a:rPr lang="en-IN" dirty="0" err="1"/>
              <a:t>empid</a:t>
            </a:r>
            <a:r>
              <a:rPr lang="en-IN" dirty="0"/>
              <a:t>&gt;0)]. </a:t>
            </a:r>
            <a:endParaRPr lang="en-IN" dirty="0" smtClean="0"/>
          </a:p>
          <a:p>
            <a:pPr marL="457200" indent="-457200" algn="just">
              <a:buFont typeface="Arial" panose="020B0604020202020204" pitchFamily="34" charset="0"/>
              <a:buChar char="•"/>
            </a:pPr>
            <a:r>
              <a:rPr lang="en-IN" dirty="0" smtClean="0"/>
              <a:t>So, for </a:t>
            </a:r>
            <a:r>
              <a:rPr lang="en-IN" dirty="0"/>
              <a:t>T1, T2, and T3, the program would be </a:t>
            </a:r>
            <a:r>
              <a:rPr lang="en-IN" dirty="0" smtClean="0"/>
              <a:t>rerun </a:t>
            </a:r>
            <a:r>
              <a:rPr lang="en-IN" dirty="0"/>
              <a:t>to validate whether the change in </a:t>
            </a:r>
            <a:r>
              <a:rPr lang="en-IN" dirty="0" smtClean="0"/>
              <a:t>S3 has introduced new bugs or not.</a:t>
            </a:r>
          </a:p>
          <a:p>
            <a:pPr marL="457200" indent="-457200" algn="just">
              <a:buFont typeface="Arial" panose="020B0604020202020204" pitchFamily="34" charset="0"/>
              <a:buChar char="•"/>
            </a:pPr>
            <a:r>
              <a:rPr lang="en-IN" dirty="0" smtClean="0"/>
              <a:t>But, if there is a change in S7,[da </a:t>
            </a:r>
            <a:r>
              <a:rPr lang="en-IN" dirty="0"/>
              <a:t>= (basic*25)/100; instead of da = (basic*15)/100;], </a:t>
            </a:r>
            <a:r>
              <a:rPr lang="en-IN" dirty="0" smtClean="0"/>
              <a:t>then </a:t>
            </a:r>
            <a:r>
              <a:rPr lang="en-IN" dirty="0"/>
              <a:t>only T2 will be </a:t>
            </a:r>
            <a:r>
              <a:rPr lang="en-IN" dirty="0" smtClean="0"/>
              <a:t>rerun. </a:t>
            </a:r>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 xmlns:p14="http://schemas.microsoft.com/office/powerpoint/2010/main" val="4148434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Prioritization using </a:t>
            </a:r>
            <a:r>
              <a:rPr lang="en-US" dirty="0" smtClean="0"/>
              <a:t>Slices   </a:t>
            </a:r>
            <a:r>
              <a:rPr lang="en-US" dirty="0" err="1"/>
              <a:t>cont</a:t>
            </a:r>
            <a:r>
              <a:rPr lang="en-US" dirty="0"/>
              <a:t> …</a:t>
            </a:r>
          </a:p>
        </p:txBody>
      </p:sp>
      <p:sp>
        <p:nvSpPr>
          <p:cNvPr id="3" name="Content Placeholder 2"/>
          <p:cNvSpPr>
            <a:spLocks noGrp="1"/>
          </p:cNvSpPr>
          <p:nvPr>
            <p:ph idx="1"/>
          </p:nvPr>
        </p:nvSpPr>
        <p:spPr/>
        <p:txBody>
          <a:bodyPr/>
          <a:lstStyle/>
          <a:p>
            <a:r>
              <a:rPr lang="en-US" dirty="0"/>
              <a:t>So in the execution slice, we will have less number of statements. </a:t>
            </a:r>
          </a:p>
          <a:p>
            <a:r>
              <a:rPr lang="en-US" dirty="0"/>
              <a:t>The execution slice is highlighted in the given code segment. </a:t>
            </a:r>
          </a:p>
          <a:p>
            <a:endParaRPr lang="en-US" dirty="0"/>
          </a:p>
        </p:txBody>
      </p:sp>
    </p:spTree>
    <p:extLst>
      <p:ext uri="{BB962C8B-B14F-4D97-AF65-F5344CB8AC3E}">
        <p14:creationId xmlns="" xmlns:p14="http://schemas.microsoft.com/office/powerpoint/2010/main" val="35662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27704" y="1398522"/>
            <a:ext cx="2914141" cy="2975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4948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Slice</a:t>
            </a:r>
          </a:p>
        </p:txBody>
      </p:sp>
      <p:sp>
        <p:nvSpPr>
          <p:cNvPr id="3" name="Content Placeholder 2"/>
          <p:cNvSpPr>
            <a:spLocks noGrp="1"/>
          </p:cNvSpPr>
          <p:nvPr>
            <p:ph idx="1"/>
          </p:nvPr>
        </p:nvSpPr>
        <p:spPr/>
        <p:txBody>
          <a:bodyPr>
            <a:normAutofit/>
          </a:bodyPr>
          <a:lstStyle/>
          <a:p>
            <a:pPr marL="82296" indent="0" algn="just">
              <a:buNone/>
            </a:pPr>
            <a:r>
              <a:rPr lang="en-IN" dirty="0" smtClean="0"/>
              <a:t>The </a:t>
            </a:r>
            <a:r>
              <a:rPr lang="en-IN" dirty="0"/>
              <a:t>set of </a:t>
            </a:r>
            <a:r>
              <a:rPr lang="en-IN" dirty="0" smtClean="0"/>
              <a:t>statements </a:t>
            </a:r>
            <a:r>
              <a:rPr lang="en-IN" dirty="0"/>
              <a:t>under a test case having an effect on the program output is called the </a:t>
            </a:r>
            <a:r>
              <a:rPr lang="en-IN" b="1" dirty="0"/>
              <a:t>dynamic slice </a:t>
            </a:r>
            <a:r>
              <a:rPr lang="en-IN" dirty="0"/>
              <a:t>of the program with respect to the out-put variables.</a:t>
            </a:r>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 xmlns:p14="http://schemas.microsoft.com/office/powerpoint/2010/main" val="3158693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34883" y="971550"/>
            <a:ext cx="2133261" cy="39790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xfrm>
            <a:off x="1435607" y="123478"/>
            <a:ext cx="7498080" cy="648072"/>
          </a:xfrm>
        </p:spPr>
        <p:txBody>
          <a:bodyPr>
            <a:normAutofit/>
          </a:bodyPr>
          <a:lstStyle/>
          <a:p>
            <a:r>
              <a:rPr lang="en-US" dirty="0" smtClean="0"/>
              <a:t>Example</a:t>
            </a:r>
            <a:endParaRPr lang="en-US" dirty="0"/>
          </a:p>
        </p:txBody>
      </p:sp>
      <p:sp>
        <p:nvSpPr>
          <p:cNvPr id="6" name="Content Placeholder 5"/>
          <p:cNvSpPr>
            <a:spLocks noGrp="1"/>
          </p:cNvSpPr>
          <p:nvPr>
            <p:ph idx="1"/>
          </p:nvPr>
        </p:nvSpPr>
        <p:spPr>
          <a:xfrm>
            <a:off x="1475656" y="771550"/>
            <a:ext cx="7498080" cy="4371950"/>
          </a:xfrm>
        </p:spPr>
        <p:txBody>
          <a:bodyPr/>
          <a:lstStyle/>
          <a:p>
            <a:pPr marL="82296" indent="0">
              <a:buNone/>
            </a:pPr>
            <a:r>
              <a:rPr lang="en-US" dirty="0" smtClean="0"/>
              <a:t> </a:t>
            </a:r>
            <a:endParaRPr lang="en-US" dirty="0"/>
          </a:p>
        </p:txBody>
      </p:sp>
    </p:spTree>
    <p:extLst>
      <p:ext uri="{BB962C8B-B14F-4D97-AF65-F5344CB8AC3E}">
        <p14:creationId xmlns="" xmlns:p14="http://schemas.microsoft.com/office/powerpoint/2010/main" val="314690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Cases </a:t>
            </a:r>
            <a:endParaRPr lang="en-US" dirty="0"/>
          </a:p>
        </p:txBody>
      </p:sp>
      <p:sp>
        <p:nvSpPr>
          <p:cNvPr id="3" name="Content Placeholder 2"/>
          <p:cNvSpPr>
            <a:spLocks noGrp="1"/>
          </p:cNvSpPr>
          <p:nvPr>
            <p:ph idx="1"/>
          </p:nvPr>
        </p:nvSpPr>
        <p:spPr/>
        <p:txBody>
          <a:bodyPr>
            <a:normAutofit/>
          </a:bodyPr>
          <a:lstStyle/>
          <a:p>
            <a:pPr marL="0" indent="0" algn="just">
              <a:buNone/>
            </a:pPr>
            <a:r>
              <a:rPr lang="en-US" sz="1500" dirty="0" smtClean="0"/>
              <a:t>                   Table 3: Test </a:t>
            </a:r>
            <a:r>
              <a:rPr lang="en-US" sz="1500" dirty="0"/>
              <a:t>cases for the </a:t>
            </a:r>
            <a:r>
              <a:rPr lang="en-US" sz="1500" dirty="0" smtClean="0"/>
              <a:t>given program</a:t>
            </a:r>
            <a:r>
              <a:rPr lang="en-US" sz="1500" dirty="0"/>
              <a:t>.</a:t>
            </a:r>
            <a:endParaRPr lang="en-IN" sz="1500" dirty="0" smtClean="0"/>
          </a:p>
          <a:p>
            <a:pPr marL="0" indent="0" algn="just">
              <a:buNone/>
            </a:pPr>
            <a:endParaRPr lang="en-US" sz="1500" dirty="0" smtClean="0"/>
          </a:p>
          <a:p>
            <a:pPr marL="0" indent="0" algn="just">
              <a:buNone/>
            </a:pPr>
            <a:endParaRPr lang="en-US" sz="1500" dirty="0"/>
          </a:p>
          <a:p>
            <a:pPr marL="0" indent="0" algn="just">
              <a:buNone/>
            </a:pPr>
            <a:endParaRPr lang="en-US" sz="1500" dirty="0" smtClean="0"/>
          </a:p>
          <a:p>
            <a:pPr marL="0" indent="0" algn="just">
              <a:buNone/>
            </a:pPr>
            <a:endParaRPr lang="en-US" sz="1500" dirty="0"/>
          </a:p>
          <a:p>
            <a:pPr marL="0" indent="0" algn="just">
              <a:buNone/>
            </a:pPr>
            <a:endParaRPr lang="en-US" sz="1500" dirty="0" smtClean="0"/>
          </a:p>
          <a:p>
            <a:pPr marL="0" indent="0" algn="just">
              <a:buNone/>
            </a:pPr>
            <a:endParaRPr lang="en-US" sz="1500" dirty="0"/>
          </a:p>
          <a:p>
            <a:pPr marL="0" indent="0" algn="just">
              <a:buNone/>
            </a:pPr>
            <a:endParaRPr lang="en-IN" sz="1500" dirty="0"/>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47864" y="1563638"/>
            <a:ext cx="2800350" cy="13644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15971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Risk-Based </a:t>
            </a:r>
            <a:r>
              <a:rPr lang="en-US" dirty="0"/>
              <a:t>Prioritization</a:t>
            </a:r>
          </a:p>
        </p:txBody>
      </p:sp>
      <p:sp>
        <p:nvSpPr>
          <p:cNvPr id="3" name="Content Placeholder 2"/>
          <p:cNvSpPr>
            <a:spLocks noGrp="1"/>
          </p:cNvSpPr>
          <p:nvPr>
            <p:ph idx="1"/>
          </p:nvPr>
        </p:nvSpPr>
        <p:spPr>
          <a:xfrm>
            <a:off x="899592" y="1059582"/>
            <a:ext cx="7498080" cy="3600450"/>
          </a:xfrm>
        </p:spPr>
        <p:txBody>
          <a:bodyPr>
            <a:noAutofit/>
          </a:bodyPr>
          <a:lstStyle/>
          <a:p>
            <a:pPr marL="457200" indent="-457200" algn="just">
              <a:buFont typeface="Arial" panose="020B0604020202020204" pitchFamily="34" charset="0"/>
              <a:buChar char="•"/>
            </a:pPr>
            <a:r>
              <a:rPr lang="en-IN" dirty="0" smtClean="0"/>
              <a:t>It </a:t>
            </a:r>
            <a:r>
              <a:rPr lang="en-IN" dirty="0"/>
              <a:t>is a well defined process that prioritizes modules for testing. </a:t>
            </a:r>
            <a:endParaRPr lang="en-IN" dirty="0" smtClean="0"/>
          </a:p>
          <a:p>
            <a:pPr marL="457200" indent="-457200" algn="just">
              <a:buFont typeface="Arial" panose="020B0604020202020204" pitchFamily="34" charset="0"/>
              <a:buChar char="•"/>
            </a:pPr>
            <a:r>
              <a:rPr lang="en-IN" dirty="0" smtClean="0"/>
              <a:t>Uses </a:t>
            </a:r>
            <a:r>
              <a:rPr lang="en-IN" dirty="0"/>
              <a:t>risk analysis to highlight potential problem areas, whose failure have adverse consequences. </a:t>
            </a:r>
            <a:endParaRPr lang="en-IN" dirty="0" smtClean="0"/>
          </a:p>
          <a:p>
            <a:pPr marL="457200" indent="-457200" algn="just">
              <a:buFont typeface="Arial" panose="020B0604020202020204" pitchFamily="34" charset="0"/>
              <a:buChar char="•"/>
            </a:pPr>
            <a:r>
              <a:rPr lang="en-IN" dirty="0"/>
              <a:t>T</a:t>
            </a:r>
            <a:r>
              <a:rPr lang="en-IN" dirty="0" smtClean="0"/>
              <a:t>esters </a:t>
            </a:r>
            <a:r>
              <a:rPr lang="en-IN" dirty="0"/>
              <a:t>use this risk analysis to select the most crucial tests. </a:t>
            </a:r>
            <a:endParaRPr lang="en-IN" dirty="0" smtClean="0"/>
          </a:p>
          <a:p>
            <a:pPr marL="457200" indent="-457200" algn="just">
              <a:buFont typeface="Arial" panose="020B0604020202020204" pitchFamily="34" charset="0"/>
              <a:buChar char="•"/>
            </a:pPr>
            <a:endParaRPr lang="en-IN" dirty="0"/>
          </a:p>
          <a:p>
            <a:pPr marL="0" indent="0" algn="just">
              <a:buNone/>
            </a:pPr>
            <a:r>
              <a:rPr lang="en-IN" sz="2000" dirty="0"/>
              <a:t>  </a:t>
            </a:r>
          </a:p>
        </p:txBody>
      </p:sp>
      <p:sp>
        <p:nvSpPr>
          <p:cNvPr id="6" name="Date Placeholder 5"/>
          <p:cNvSpPr>
            <a:spLocks noGrp="1"/>
          </p:cNvSpPr>
          <p:nvPr>
            <p:ph type="dt" sz="half" idx="10"/>
          </p:nvPr>
        </p:nvSpPr>
        <p:spPr/>
        <p:txBody>
          <a:bodyPr/>
          <a:lstStyle/>
          <a:p>
            <a:fld id="{330CC924-A811-41F7-936D-4EDD51328BA9}" type="datetime1">
              <a:rPr lang="en-US" smtClean="0"/>
              <a:pPr/>
              <a:t>2/23/2021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 xmlns:p14="http://schemas.microsoft.com/office/powerpoint/2010/main" val="765873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t>
            </a:r>
            <a:r>
              <a:rPr lang="en-US" dirty="0" smtClean="0"/>
              <a:t>Slice   </a:t>
            </a:r>
            <a:r>
              <a:rPr lang="en-US" dirty="0" err="1" smtClean="0"/>
              <a:t>cont</a:t>
            </a:r>
            <a:r>
              <a:rPr lang="en-US" dirty="0" smtClean="0"/>
              <a:t> …</a:t>
            </a:r>
            <a:endParaRPr lang="en-US" dirty="0"/>
          </a:p>
        </p:txBody>
      </p:sp>
      <p:sp>
        <p:nvSpPr>
          <p:cNvPr id="3" name="Content Placeholder 2"/>
          <p:cNvSpPr>
            <a:spLocks noGrp="1"/>
          </p:cNvSpPr>
          <p:nvPr>
            <p:ph idx="1"/>
          </p:nvPr>
        </p:nvSpPr>
        <p:spPr>
          <a:xfrm>
            <a:off x="1403648" y="915566"/>
            <a:ext cx="7632848" cy="4104456"/>
          </a:xfrm>
        </p:spPr>
        <p:txBody>
          <a:bodyPr>
            <a:noAutofit/>
          </a:bodyPr>
          <a:lstStyle/>
          <a:p>
            <a:pPr algn="just"/>
            <a:r>
              <a:rPr lang="en-US" sz="2400" dirty="0"/>
              <a:t>T1, T2 and T3 will run correctly but if some modification is done in S10.1 [say I = 50], then this change will not affect the output variable. </a:t>
            </a:r>
            <a:endParaRPr lang="en-US" sz="2400" dirty="0" smtClean="0"/>
          </a:p>
          <a:p>
            <a:pPr algn="just"/>
            <a:r>
              <a:rPr lang="en-US" sz="2400" dirty="0" smtClean="0"/>
              <a:t>So, there </a:t>
            </a:r>
            <a:r>
              <a:rPr lang="en-US" sz="2400" dirty="0"/>
              <a:t>is no need to </a:t>
            </a:r>
            <a:r>
              <a:rPr lang="en-US" sz="2400" dirty="0" smtClean="0"/>
              <a:t>rerun </a:t>
            </a:r>
            <a:r>
              <a:rPr lang="en-US" sz="2400" dirty="0"/>
              <a:t>any of the test cases. </a:t>
            </a:r>
            <a:endParaRPr lang="en-US" sz="2400" dirty="0" smtClean="0"/>
          </a:p>
          <a:p>
            <a:pPr algn="just"/>
            <a:r>
              <a:rPr lang="en-US" sz="2400" dirty="0" smtClean="0"/>
              <a:t>On </a:t>
            </a:r>
            <a:r>
              <a:rPr lang="en-US" sz="2400" dirty="0"/>
              <a:t>the other hand, if S10 is changed [say, sum =a* </a:t>
            </a:r>
            <a:r>
              <a:rPr lang="en-US" sz="2400" dirty="0" err="1"/>
              <a:t>b+sum</a:t>
            </a:r>
            <a:r>
              <a:rPr lang="en-US" sz="2400" dirty="0"/>
              <a:t>], then this change will affect the output variable ’sum</a:t>
            </a:r>
            <a:r>
              <a:rPr lang="en-US" sz="2400" dirty="0" smtClean="0"/>
              <a:t>’.</a:t>
            </a:r>
          </a:p>
          <a:p>
            <a:pPr algn="just"/>
            <a:r>
              <a:rPr lang="en-US" sz="2400" dirty="0" smtClean="0"/>
              <a:t>So </a:t>
            </a:r>
            <a:r>
              <a:rPr lang="en-US" sz="2400" dirty="0"/>
              <a:t>there is a need to </a:t>
            </a:r>
            <a:r>
              <a:rPr lang="en-US" sz="2400" dirty="0" smtClean="0"/>
              <a:t>rerun </a:t>
            </a:r>
            <a:r>
              <a:rPr lang="en-US" sz="2400" dirty="0"/>
              <a:t>T3. </a:t>
            </a:r>
            <a:endParaRPr lang="en-US" sz="2400" dirty="0" smtClean="0"/>
          </a:p>
          <a:p>
            <a:pPr algn="just"/>
            <a:r>
              <a:rPr lang="en-US" sz="2400" dirty="0" smtClean="0"/>
              <a:t>The </a:t>
            </a:r>
            <a:r>
              <a:rPr lang="en-US" sz="2400" dirty="0"/>
              <a:t>dynamic slice is highlighted in the code </a:t>
            </a:r>
            <a:r>
              <a:rPr lang="en-US" sz="2400" dirty="0" smtClean="0"/>
              <a:t>segment (S1, S2,S10, S12). </a:t>
            </a:r>
            <a:endParaRPr lang="en-US" dirty="0"/>
          </a:p>
        </p:txBody>
      </p:sp>
    </p:spTree>
    <p:extLst>
      <p:ext uri="{BB962C8B-B14F-4D97-AF65-F5344CB8AC3E}">
        <p14:creationId xmlns="" xmlns:p14="http://schemas.microsoft.com/office/powerpoint/2010/main" val="411381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1.JPG"/>
          <p:cNvPicPr>
            <a:picLocks noGrp="1" noChangeAspect="1"/>
          </p:cNvPicPr>
          <p:nvPr>
            <p:ph idx="1"/>
          </p:nvPr>
        </p:nvPicPr>
        <p:blipFill>
          <a:blip r:embed="rId2" cstate="print"/>
          <a:stretch>
            <a:fillRect/>
          </a:stretch>
        </p:blipFill>
        <p:spPr>
          <a:xfrm>
            <a:off x="3429000" y="628651"/>
            <a:ext cx="2000250" cy="1028699"/>
          </a:xfrm>
        </p:spPr>
      </p:pic>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7" name="Picture 6" descr="p2.JPG"/>
          <p:cNvPicPr>
            <a:picLocks noChangeAspect="1"/>
          </p:cNvPicPr>
          <p:nvPr/>
        </p:nvPicPr>
        <p:blipFill>
          <a:blip r:embed="rId3" cstate="print"/>
          <a:stretch>
            <a:fillRect/>
          </a:stretch>
        </p:blipFill>
        <p:spPr>
          <a:xfrm>
            <a:off x="3607594" y="1600201"/>
            <a:ext cx="1928813" cy="3371850"/>
          </a:xfrm>
          <a:prstGeom prst="rect">
            <a:avLst/>
          </a:prstGeom>
        </p:spPr>
      </p:pic>
    </p:spTree>
    <p:extLst>
      <p:ext uri="{BB962C8B-B14F-4D97-AF65-F5344CB8AC3E}">
        <p14:creationId xmlns="" xmlns:p14="http://schemas.microsoft.com/office/powerpoint/2010/main" val="1643524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7" y="205978"/>
            <a:ext cx="7498080" cy="637580"/>
          </a:xfrm>
        </p:spPr>
        <p:txBody>
          <a:bodyPr>
            <a:normAutofit fontScale="90000"/>
          </a:bodyPr>
          <a:lstStyle/>
          <a:p>
            <a:r>
              <a:rPr lang="en-US" dirty="0" smtClean="0"/>
              <a:t/>
            </a:r>
            <a:br>
              <a:rPr lang="en-US" dirty="0" smtClean="0"/>
            </a:br>
            <a:r>
              <a:rPr lang="en-US" sz="4000" dirty="0" smtClean="0"/>
              <a:t>Relevant Slice</a:t>
            </a:r>
            <a:r>
              <a:rPr lang="en-US" sz="4000" dirty="0"/>
              <a:t/>
            </a:r>
            <a:br>
              <a:rPr lang="en-US" sz="4000" dirty="0"/>
            </a:br>
            <a:endParaRPr lang="en-US" sz="4000" dirty="0"/>
          </a:p>
        </p:txBody>
      </p:sp>
      <p:sp>
        <p:nvSpPr>
          <p:cNvPr id="3" name="Content Placeholder 2"/>
          <p:cNvSpPr>
            <a:spLocks noGrp="1"/>
          </p:cNvSpPr>
          <p:nvPr>
            <p:ph idx="1"/>
          </p:nvPr>
        </p:nvSpPr>
        <p:spPr>
          <a:xfrm>
            <a:off x="899592" y="915566"/>
            <a:ext cx="7498080" cy="3600450"/>
          </a:xfrm>
        </p:spPr>
        <p:txBody>
          <a:bodyPr>
            <a:noAutofit/>
          </a:bodyPr>
          <a:lstStyle/>
          <a:p>
            <a:pPr algn="just">
              <a:buFont typeface="Arial" panose="020B0604020202020204" pitchFamily="34" charset="0"/>
              <a:buChar char="•"/>
            </a:pPr>
            <a:r>
              <a:rPr lang="en-IN" dirty="0" smtClean="0"/>
              <a:t>The </a:t>
            </a:r>
            <a:r>
              <a:rPr lang="en-IN" dirty="0"/>
              <a:t>set of statements that were executed under a test case and did not affect the output, </a:t>
            </a:r>
            <a:r>
              <a:rPr lang="en-IN" dirty="0">
                <a:solidFill>
                  <a:srgbClr val="FF0000"/>
                </a:solidFill>
              </a:rPr>
              <a:t>but have the potential to affect the output produced by a test case</a:t>
            </a:r>
            <a:r>
              <a:rPr lang="en-IN" dirty="0"/>
              <a:t>, is known as the </a:t>
            </a:r>
            <a:r>
              <a:rPr lang="en-IN" b="1" dirty="0"/>
              <a:t>relevant slice </a:t>
            </a:r>
            <a:r>
              <a:rPr lang="en-IN" dirty="0"/>
              <a:t>of the program.</a:t>
            </a:r>
          </a:p>
          <a:p>
            <a:pPr algn="just">
              <a:buFont typeface="Arial" panose="020B0604020202020204" pitchFamily="34" charset="0"/>
              <a:buChar char="•"/>
            </a:pPr>
            <a:r>
              <a:rPr lang="en-IN" dirty="0"/>
              <a:t>For example, consider the example </a:t>
            </a:r>
            <a:r>
              <a:rPr lang="en-IN" dirty="0" smtClean="0"/>
              <a:t>given in previous figure.</a:t>
            </a:r>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 xmlns:p14="http://schemas.microsoft.com/office/powerpoint/2010/main" val="3713370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Relevant Slice     </a:t>
            </a:r>
            <a:r>
              <a:rPr lang="en-US" dirty="0" err="1" smtClean="0"/>
              <a:t>cont</a:t>
            </a:r>
            <a:r>
              <a:rPr lang="en-US" dirty="0" smtClean="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Statements </a:t>
            </a:r>
            <a:r>
              <a:rPr lang="en-US" dirty="0"/>
              <a:t>S3 and S6 have the potential to affect the output, if modified. </a:t>
            </a:r>
          </a:p>
          <a:p>
            <a:pPr algn="just"/>
            <a:r>
              <a:rPr lang="en-US" dirty="0"/>
              <a:t>On the basis of relevant slices, we can prioritize the test cases. </a:t>
            </a:r>
            <a:endParaRPr lang="en-US" dirty="0" smtClean="0"/>
          </a:p>
          <a:p>
            <a:pPr algn="just"/>
            <a:r>
              <a:rPr lang="en-US" dirty="0" smtClean="0"/>
              <a:t>This </a:t>
            </a:r>
            <a:r>
              <a:rPr lang="en-US" dirty="0"/>
              <a:t>technique is helpful for prioritizing the regression test suite which saves time and effort for regression testing.</a:t>
            </a:r>
          </a:p>
          <a:p>
            <a:endParaRPr lang="en-US" dirty="0"/>
          </a:p>
        </p:txBody>
      </p:sp>
    </p:spTree>
    <p:extLst>
      <p:ext uri="{BB962C8B-B14F-4D97-AF65-F5344CB8AC3E}">
        <p14:creationId xmlns="" xmlns:p14="http://schemas.microsoft.com/office/powerpoint/2010/main" val="2521956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Prioritization </a:t>
            </a:r>
            <a:r>
              <a:rPr lang="en-US" dirty="0"/>
              <a:t>Based on </a:t>
            </a:r>
            <a:r>
              <a:rPr lang="en-US" dirty="0" smtClean="0"/>
              <a:t>Requirements</a:t>
            </a:r>
            <a:r>
              <a:rPr lang="en-US" dirty="0"/>
              <a:t/>
            </a:r>
            <a:br>
              <a:rPr lang="en-US" dirty="0"/>
            </a:br>
            <a:endParaRPr lang="en-US" dirty="0"/>
          </a:p>
        </p:txBody>
      </p:sp>
      <p:sp>
        <p:nvSpPr>
          <p:cNvPr id="3" name="Content Placeholder 2"/>
          <p:cNvSpPr>
            <a:spLocks noGrp="1"/>
          </p:cNvSpPr>
          <p:nvPr>
            <p:ph idx="1"/>
          </p:nvPr>
        </p:nvSpPr>
        <p:spPr>
          <a:xfrm>
            <a:off x="1043608" y="987574"/>
            <a:ext cx="7498080" cy="3600450"/>
          </a:xfrm>
        </p:spPr>
        <p:txBody>
          <a:bodyPr>
            <a:normAutofit fontScale="92500" lnSpcReduction="20000"/>
          </a:bodyPr>
          <a:lstStyle/>
          <a:p>
            <a:pPr algn="just">
              <a:buFont typeface="Arial" panose="020B0604020202020204" pitchFamily="34" charset="0"/>
              <a:buChar char="•"/>
            </a:pPr>
            <a:r>
              <a:rPr lang="en-IN" sz="2600" dirty="0" smtClean="0"/>
              <a:t>This </a:t>
            </a:r>
            <a:r>
              <a:rPr lang="en-IN" sz="2600" dirty="0"/>
              <a:t>technique is used for prioritization </a:t>
            </a:r>
            <a:r>
              <a:rPr lang="en-IN" sz="2600" dirty="0" smtClean="0"/>
              <a:t>of the </a:t>
            </a:r>
            <a:r>
              <a:rPr lang="en-IN" sz="2600" dirty="0"/>
              <a:t>system test cases.</a:t>
            </a:r>
          </a:p>
          <a:p>
            <a:pPr algn="just">
              <a:buFont typeface="Arial" panose="020B0604020202020204" pitchFamily="34" charset="0"/>
              <a:buChar char="•"/>
            </a:pPr>
            <a:r>
              <a:rPr lang="en-IN" sz="2600" dirty="0"/>
              <a:t>The system test cases also become too large in number, as this testing is performed on many grounds. Since system test cases are largely dependent on the requirements, </a:t>
            </a:r>
            <a:r>
              <a:rPr lang="en-IN" sz="2600" dirty="0">
                <a:solidFill>
                  <a:srgbClr val="FF0000"/>
                </a:solidFill>
              </a:rPr>
              <a:t>the requirements </a:t>
            </a:r>
            <a:r>
              <a:rPr lang="en-IN" sz="2600" dirty="0"/>
              <a:t>can be analysed to </a:t>
            </a:r>
            <a:r>
              <a:rPr lang="en-IN" sz="2600" dirty="0" smtClean="0"/>
              <a:t>prioritize </a:t>
            </a:r>
            <a:r>
              <a:rPr lang="en-IN" sz="2600" dirty="0"/>
              <a:t>the test cases.</a:t>
            </a:r>
          </a:p>
          <a:p>
            <a:pPr algn="just">
              <a:buFont typeface="Arial" panose="020B0604020202020204" pitchFamily="34" charset="0"/>
              <a:buChar char="•"/>
            </a:pPr>
            <a:r>
              <a:rPr lang="en-IN" sz="2600" dirty="0" smtClean="0"/>
              <a:t>This </a:t>
            </a:r>
            <a:r>
              <a:rPr lang="en-IN" sz="2600" dirty="0"/>
              <a:t>technique does not consider all the requirements on the same level. Some requirements are more important and critical as compared to others, and these test cases having more weight are executed earlier. </a:t>
            </a:r>
          </a:p>
          <a:p>
            <a:pPr>
              <a:buFont typeface="Arial" panose="020B0604020202020204" pitchFamily="34" charset="0"/>
              <a:buChar char="•"/>
            </a:pPr>
            <a:endParaRPr lang="en-IN" sz="1800" dirty="0"/>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 xmlns:p14="http://schemas.microsoft.com/office/powerpoint/2010/main" val="2821658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t>
            </a:r>
            <a:endParaRPr lang="en-US" dirty="0"/>
          </a:p>
        </p:txBody>
      </p:sp>
      <p:sp>
        <p:nvSpPr>
          <p:cNvPr id="3" name="Content Placeholder 2"/>
          <p:cNvSpPr>
            <a:spLocks noGrp="1"/>
          </p:cNvSpPr>
          <p:nvPr>
            <p:ph idx="1"/>
          </p:nvPr>
        </p:nvSpPr>
        <p:spPr/>
        <p:txBody>
          <a:bodyPr>
            <a:normAutofit lnSpcReduction="10000"/>
          </a:bodyPr>
          <a:lstStyle/>
          <a:p>
            <a:pPr algn="just"/>
            <a:r>
              <a:rPr lang="en-US" dirty="0" err="1"/>
              <a:t>Hema</a:t>
            </a:r>
            <a:r>
              <a:rPr lang="en-US" dirty="0"/>
              <a:t>  </a:t>
            </a:r>
            <a:r>
              <a:rPr lang="en-US" dirty="0" err="1"/>
              <a:t>srikanth</a:t>
            </a:r>
            <a:r>
              <a:rPr lang="en-US" dirty="0"/>
              <a:t> et al. have proposed a requirements based test case prioritization technique. </a:t>
            </a:r>
            <a:endParaRPr lang="en-US" dirty="0" smtClean="0"/>
          </a:p>
          <a:p>
            <a:pPr algn="just"/>
            <a:r>
              <a:rPr lang="en-US" dirty="0" smtClean="0"/>
              <a:t>It </a:t>
            </a:r>
            <a:r>
              <a:rPr lang="en-US" dirty="0"/>
              <a:t>is known as PORT (prioritization of requirements for test).  </a:t>
            </a:r>
            <a:endParaRPr lang="en-US" dirty="0" smtClean="0"/>
          </a:p>
          <a:p>
            <a:pPr algn="just"/>
            <a:r>
              <a:rPr lang="en-US" dirty="0" smtClean="0"/>
              <a:t>They </a:t>
            </a:r>
            <a:r>
              <a:rPr lang="en-US" dirty="0"/>
              <a:t>have taken the following four factors for </a:t>
            </a:r>
            <a:r>
              <a:rPr lang="en-US" dirty="0" smtClean="0"/>
              <a:t>analyzing </a:t>
            </a:r>
            <a:r>
              <a:rPr lang="en-US" dirty="0"/>
              <a:t>and measuring the criticality of requirements. </a:t>
            </a:r>
          </a:p>
          <a:p>
            <a:endParaRPr lang="en-US" dirty="0"/>
          </a:p>
        </p:txBody>
      </p:sp>
    </p:spTree>
    <p:extLst>
      <p:ext uri="{BB962C8B-B14F-4D97-AF65-F5344CB8AC3E}">
        <p14:creationId xmlns="" xmlns:p14="http://schemas.microsoft.com/office/powerpoint/2010/main" val="302684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95486"/>
            <a:ext cx="7498080" cy="857250"/>
          </a:xfrm>
        </p:spPr>
        <p:txBody>
          <a:bodyPr>
            <a:normAutofit fontScale="90000"/>
          </a:bodyPr>
          <a:lstStyle/>
          <a:p>
            <a:r>
              <a:rPr lang="en-US" sz="3100" dirty="0" smtClean="0"/>
              <a:t/>
            </a:r>
            <a:br>
              <a:rPr lang="en-US" sz="3100" dirty="0" smtClean="0"/>
            </a:br>
            <a:r>
              <a:rPr lang="en-US" sz="3100" dirty="0" smtClean="0"/>
              <a:t>Factors </a:t>
            </a:r>
            <a:r>
              <a:rPr lang="en-US" sz="3100" dirty="0"/>
              <a:t>for analyzing </a:t>
            </a:r>
            <a:r>
              <a:rPr lang="en-US" sz="3100" dirty="0" smtClean="0"/>
              <a:t>&amp; measuring  </a:t>
            </a:r>
            <a:r>
              <a:rPr lang="en-US" sz="3100" dirty="0"/>
              <a:t>criticality of requirements.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IN" sz="1800" b="1" dirty="0"/>
              <a:t>Customer-assigned priority of requirements</a:t>
            </a:r>
            <a:r>
              <a:rPr lang="en-IN" sz="1800" dirty="0"/>
              <a:t>: </a:t>
            </a:r>
            <a:r>
              <a:rPr lang="en-IN" sz="1500" dirty="0"/>
              <a:t>Based on priority, the customer assigns a weight (on scale of 1 to 10) to each requirement. </a:t>
            </a:r>
          </a:p>
          <a:p>
            <a:pPr algn="just"/>
            <a:r>
              <a:rPr lang="en-IN" sz="1800" b="1" dirty="0"/>
              <a:t>Requirement volatility: </a:t>
            </a:r>
            <a:r>
              <a:rPr lang="en-IN" sz="1650" dirty="0"/>
              <a:t>This is a rating based on the frequency of change of a  requirement. </a:t>
            </a:r>
          </a:p>
          <a:p>
            <a:pPr algn="just"/>
            <a:r>
              <a:rPr lang="en-IN" sz="1800" b="1" dirty="0"/>
              <a:t>Developer-perceived implementation complexity: </a:t>
            </a:r>
            <a:r>
              <a:rPr lang="en-IN" sz="1650" dirty="0"/>
              <a:t>The developer gives more weight to a requirement which he thinks is more difficult to implement.</a:t>
            </a:r>
          </a:p>
          <a:p>
            <a:pPr algn="just"/>
            <a:r>
              <a:rPr lang="en-IN" sz="1800" b="1" dirty="0"/>
              <a:t>Fault proneness of requirements: </a:t>
            </a:r>
            <a:r>
              <a:rPr lang="en-IN" sz="1500" dirty="0"/>
              <a:t>This factor is identified based on the previous versions of system. If a requirement in an earlier version of the system has more bugs, i.e. it is </a:t>
            </a:r>
            <a:r>
              <a:rPr lang="en-IN" sz="1500" dirty="0" smtClean="0"/>
              <a:t>error-prone, </a:t>
            </a:r>
            <a:r>
              <a:rPr lang="en-IN" sz="1500" dirty="0"/>
              <a:t>then this requirement in the current version is given more weight. This factor cannot be considered for a new software</a:t>
            </a:r>
            <a:r>
              <a:rPr lang="en-IN" sz="1500" dirty="0" smtClean="0"/>
              <a:t>.</a:t>
            </a:r>
            <a:endParaRPr lang="en-IN" sz="1500" dirty="0"/>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 xmlns:p14="http://schemas.microsoft.com/office/powerpoint/2010/main" val="3436438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Factor Value </a:t>
            </a:r>
            <a:endParaRPr lang="en-US" dirty="0"/>
          </a:p>
        </p:txBody>
      </p:sp>
      <p:sp>
        <p:nvSpPr>
          <p:cNvPr id="3" name="Content Placeholder 2"/>
          <p:cNvSpPr>
            <a:spLocks noGrp="1"/>
          </p:cNvSpPr>
          <p:nvPr>
            <p:ph idx="1"/>
          </p:nvPr>
        </p:nvSpPr>
        <p:spPr/>
        <p:txBody>
          <a:bodyPr>
            <a:normAutofit fontScale="92500"/>
          </a:bodyPr>
          <a:lstStyle/>
          <a:p>
            <a:r>
              <a:rPr lang="en-US" dirty="0"/>
              <a:t>Based on these four factor values, a prioritization factor value (PFV) is computed as given below. </a:t>
            </a:r>
            <a:endParaRPr lang="en-US" dirty="0" smtClean="0"/>
          </a:p>
          <a:p>
            <a:pPr marL="82296" indent="0">
              <a:buNone/>
            </a:pPr>
            <a:r>
              <a:rPr lang="en-US" dirty="0" smtClean="0"/>
              <a:t>          </a:t>
            </a:r>
            <a:r>
              <a:rPr lang="en-US" dirty="0" err="1" smtClean="0"/>
              <a:t>PFVi</a:t>
            </a:r>
            <a:r>
              <a:rPr lang="en-US" dirty="0" smtClean="0"/>
              <a:t> </a:t>
            </a:r>
            <a:r>
              <a:rPr lang="en-US" dirty="0"/>
              <a:t>= ∑(</a:t>
            </a:r>
            <a:r>
              <a:rPr lang="en-US" dirty="0" err="1"/>
              <a:t>FVij</a:t>
            </a:r>
            <a:r>
              <a:rPr lang="en-US" dirty="0"/>
              <a:t>  × </a:t>
            </a:r>
            <a:r>
              <a:rPr lang="en-US" dirty="0" err="1"/>
              <a:t>FWj</a:t>
            </a:r>
            <a:r>
              <a:rPr lang="en-US" dirty="0"/>
              <a:t>)</a:t>
            </a:r>
          </a:p>
          <a:p>
            <a:pPr marL="82296" indent="0">
              <a:buNone/>
            </a:pPr>
            <a:r>
              <a:rPr lang="en-US" dirty="0" smtClean="0"/>
              <a:t>    where </a:t>
            </a:r>
            <a:r>
              <a:rPr lang="en-US" dirty="0" err="1"/>
              <a:t>FVij</a:t>
            </a:r>
            <a:r>
              <a:rPr lang="en-US" dirty="0"/>
              <a:t> = Factor value </a:t>
            </a:r>
            <a:r>
              <a:rPr lang="en-US" dirty="0" smtClean="0"/>
              <a:t>which is </a:t>
            </a:r>
            <a:r>
              <a:rPr lang="en-US" dirty="0"/>
              <a:t>the value of factor j corresponding to requirement </a:t>
            </a:r>
            <a:r>
              <a:rPr lang="en-US" dirty="0" err="1" smtClean="0"/>
              <a:t>i</a:t>
            </a:r>
            <a:r>
              <a:rPr lang="en-US" dirty="0" smtClean="0"/>
              <a:t>, and </a:t>
            </a:r>
            <a:r>
              <a:rPr lang="en-US" dirty="0" err="1" smtClean="0"/>
              <a:t>FWj</a:t>
            </a:r>
            <a:r>
              <a:rPr lang="en-US" dirty="0" smtClean="0"/>
              <a:t> </a:t>
            </a:r>
            <a:r>
              <a:rPr lang="en-US" dirty="0"/>
              <a:t>= Factor </a:t>
            </a:r>
            <a:r>
              <a:rPr lang="en-US" dirty="0" smtClean="0"/>
              <a:t>weight which </a:t>
            </a:r>
            <a:r>
              <a:rPr lang="en-US" dirty="0"/>
              <a:t>is the weight given to factor j</a:t>
            </a:r>
            <a:r>
              <a:rPr lang="en-US" dirty="0" smtClean="0"/>
              <a:t>.</a:t>
            </a:r>
          </a:p>
          <a:p>
            <a:r>
              <a:rPr lang="en-US" dirty="0"/>
              <a:t>PFV is then used to produce a prioritized  list  of system test cases.</a:t>
            </a:r>
          </a:p>
          <a:p>
            <a:endParaRPr lang="en-US" dirty="0"/>
          </a:p>
          <a:p>
            <a:endParaRPr lang="en-US" dirty="0"/>
          </a:p>
        </p:txBody>
      </p:sp>
    </p:spTree>
    <p:extLst>
      <p:ext uri="{BB962C8B-B14F-4D97-AF65-F5344CB8AC3E}">
        <p14:creationId xmlns="" xmlns:p14="http://schemas.microsoft.com/office/powerpoint/2010/main" val="4060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Measuring </a:t>
            </a:r>
            <a:r>
              <a:rPr lang="en-US" sz="2800" dirty="0" smtClean="0"/>
              <a:t>Effectiveness </a:t>
            </a:r>
            <a:r>
              <a:rPr lang="en-US" sz="2800" dirty="0"/>
              <a:t>of a prioritized </a:t>
            </a:r>
            <a:r>
              <a:rPr lang="en-US" sz="2800" dirty="0" smtClean="0"/>
              <a:t>test suite </a:t>
            </a:r>
            <a:endParaRPr lang="en-US" sz="2800" dirty="0"/>
          </a:p>
        </p:txBody>
      </p:sp>
      <p:sp>
        <p:nvSpPr>
          <p:cNvPr id="3" name="Content Placeholder 2"/>
          <p:cNvSpPr>
            <a:spLocks noGrp="1"/>
          </p:cNvSpPr>
          <p:nvPr>
            <p:ph idx="1"/>
          </p:nvPr>
        </p:nvSpPr>
        <p:spPr/>
        <p:txBody>
          <a:bodyPr>
            <a:normAutofit/>
          </a:bodyPr>
          <a:lstStyle/>
          <a:p>
            <a:pPr marL="285750" indent="-285750" algn="just">
              <a:buFont typeface="Arial" panose="020B0604020202020204" pitchFamily="34" charset="0"/>
              <a:buChar char="•"/>
            </a:pPr>
            <a:r>
              <a:rPr lang="en-IN" dirty="0" err="1" smtClean="0"/>
              <a:t>Elbaum</a:t>
            </a:r>
            <a:r>
              <a:rPr lang="en-IN" dirty="0" smtClean="0"/>
              <a:t> </a:t>
            </a:r>
            <a:r>
              <a:rPr lang="en-IN" dirty="0"/>
              <a:t>et al. developed </a:t>
            </a:r>
            <a:r>
              <a:rPr lang="en-IN" dirty="0">
                <a:solidFill>
                  <a:srgbClr val="FF0000"/>
                </a:solidFill>
              </a:rPr>
              <a:t>APFD</a:t>
            </a:r>
            <a:r>
              <a:rPr lang="en-IN" dirty="0"/>
              <a:t> (average percentage of faults detection) metric that measures the weighted average of percentage of faults detected during the execution of a test suite. </a:t>
            </a:r>
            <a:endParaRPr lang="en-IN" dirty="0" smtClean="0"/>
          </a:p>
          <a:p>
            <a:pPr marL="285750" indent="-285750" algn="just">
              <a:buFont typeface="Arial" panose="020B0604020202020204" pitchFamily="34" charset="0"/>
              <a:buChar char="•"/>
            </a:pPr>
            <a:r>
              <a:rPr lang="en-IN" dirty="0" smtClean="0"/>
              <a:t>Its </a:t>
            </a:r>
            <a:r>
              <a:rPr lang="en-IN" dirty="0"/>
              <a:t>value ranges from 0 to 100, where a higher value means a faster fault-detection rate. </a:t>
            </a:r>
            <a:endParaRPr lang="en-IN" dirty="0" smtClean="0"/>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 xmlns:p14="http://schemas.microsoft.com/office/powerpoint/2010/main" val="2510126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APFD Metric</a:t>
            </a:r>
            <a:endParaRPr lang="en-US" dirty="0"/>
          </a:p>
        </p:txBody>
      </p:sp>
      <p:sp>
        <p:nvSpPr>
          <p:cNvPr id="3" name="Content Placeholder 2"/>
          <p:cNvSpPr>
            <a:spLocks noGrp="1"/>
          </p:cNvSpPr>
          <p:nvPr>
            <p:ph idx="1"/>
          </p:nvPr>
        </p:nvSpPr>
        <p:spPr/>
        <p:txBody>
          <a:bodyPr>
            <a:normAutofit/>
          </a:bodyPr>
          <a:lstStyle/>
          <a:p>
            <a:pPr marL="82296" indent="0" algn="just">
              <a:buNone/>
            </a:pPr>
            <a:r>
              <a:rPr lang="en-US" dirty="0" smtClean="0">
                <a:solidFill>
                  <a:srgbClr val="FF0000"/>
                </a:solidFill>
              </a:rPr>
              <a:t>APFD</a:t>
            </a:r>
            <a:r>
              <a:rPr lang="en-US" dirty="0" smtClean="0"/>
              <a:t> </a:t>
            </a:r>
            <a:r>
              <a:rPr lang="en-US" dirty="0"/>
              <a:t>is a metric to detect how quickly a test suite identifies the faults</a:t>
            </a:r>
            <a:r>
              <a:rPr lang="en-US" dirty="0" smtClean="0"/>
              <a:t>. It is defined as follows:</a:t>
            </a:r>
            <a:endParaRPr lang="en-US" dirty="0"/>
          </a:p>
          <a:p>
            <a:pPr marL="82296" indent="0" algn="just">
              <a:buNone/>
            </a:pPr>
            <a:r>
              <a:rPr lang="en-US" dirty="0" smtClean="0"/>
              <a:t>   APFD </a:t>
            </a:r>
            <a:r>
              <a:rPr lang="en-US" dirty="0"/>
              <a:t>= 1- ((TF1+TF2+……..+</a:t>
            </a:r>
            <a:r>
              <a:rPr lang="en-US" dirty="0" err="1"/>
              <a:t>TFm</a:t>
            </a:r>
            <a:r>
              <a:rPr lang="en-US" dirty="0"/>
              <a:t>)/nm) + 1/2n </a:t>
            </a:r>
          </a:p>
          <a:p>
            <a:pPr marL="82296" indent="0" algn="just">
              <a:buNone/>
            </a:pPr>
            <a:r>
              <a:rPr lang="en-US" dirty="0" smtClean="0"/>
              <a:t>where </a:t>
            </a:r>
            <a:r>
              <a:rPr lang="en-US" dirty="0" err="1"/>
              <a:t>TFi</a:t>
            </a:r>
            <a:r>
              <a:rPr lang="en-US" dirty="0"/>
              <a:t> is the position of the first test in test suite T that exposes fault  </a:t>
            </a:r>
            <a:r>
              <a:rPr lang="en-US" dirty="0" err="1" smtClean="0"/>
              <a:t>i</a:t>
            </a:r>
            <a:r>
              <a:rPr lang="en-US" dirty="0" smtClean="0"/>
              <a:t>, m </a:t>
            </a:r>
            <a:r>
              <a:rPr lang="en-US" dirty="0"/>
              <a:t>is the total number of faults exposed in the system or module under </a:t>
            </a:r>
            <a:r>
              <a:rPr lang="en-US" dirty="0" smtClean="0"/>
              <a:t>T and n </a:t>
            </a:r>
            <a:r>
              <a:rPr lang="en-US" dirty="0"/>
              <a:t>is the total number of test cases in </a:t>
            </a:r>
            <a:r>
              <a:rPr lang="en-US" dirty="0" smtClean="0"/>
              <a:t>T.</a:t>
            </a:r>
            <a:endParaRPr lang="en-US" dirty="0"/>
          </a:p>
          <a:p>
            <a:pPr algn="just"/>
            <a:endParaRPr lang="en-US" dirty="0"/>
          </a:p>
          <a:p>
            <a:endParaRPr lang="en-US" dirty="0"/>
          </a:p>
        </p:txBody>
      </p:sp>
    </p:spTree>
    <p:extLst>
      <p:ext uri="{BB962C8B-B14F-4D97-AF65-F5344CB8AC3E}">
        <p14:creationId xmlns="" xmlns:p14="http://schemas.microsoft.com/office/powerpoint/2010/main" val="272960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Risk-Based Prioritization    </a:t>
            </a:r>
            <a:r>
              <a:rPr lang="en-US" dirty="0" err="1" smtClean="0"/>
              <a:t>cont</a:t>
            </a:r>
            <a:r>
              <a:rPr lang="en-US" dirty="0" smtClean="0"/>
              <a:t> …</a:t>
            </a:r>
            <a:endParaRPr lang="en-US" dirty="0"/>
          </a:p>
        </p:txBody>
      </p:sp>
      <p:sp>
        <p:nvSpPr>
          <p:cNvPr id="3" name="Content Placeholder 2"/>
          <p:cNvSpPr>
            <a:spLocks noGrp="1"/>
          </p:cNvSpPr>
          <p:nvPr>
            <p:ph idx="1"/>
          </p:nvPr>
        </p:nvSpPr>
        <p:spPr>
          <a:xfrm>
            <a:off x="1435607" y="1085850"/>
            <a:ext cx="7498080" cy="3862164"/>
          </a:xfrm>
        </p:spPr>
        <p:txBody>
          <a:bodyPr>
            <a:normAutofit lnSpcReduction="10000"/>
          </a:bodyPr>
          <a:lstStyle/>
          <a:p>
            <a:pPr algn="just"/>
            <a:r>
              <a:rPr lang="en-US" sz="3000" dirty="0" smtClean="0"/>
              <a:t>This </a:t>
            </a:r>
            <a:r>
              <a:rPr lang="en-US" sz="3000" dirty="0"/>
              <a:t>technique is used to prioritize the test cases based on </a:t>
            </a:r>
            <a:r>
              <a:rPr lang="en-US" sz="3000" i="1" dirty="0"/>
              <a:t>some potential problems </a:t>
            </a:r>
            <a:r>
              <a:rPr lang="en-US" sz="3000" dirty="0"/>
              <a:t>which may occur during the project</a:t>
            </a:r>
            <a:r>
              <a:rPr lang="en-US" sz="3000" dirty="0" smtClean="0"/>
              <a:t>. It uses:</a:t>
            </a:r>
            <a:endParaRPr lang="en-US" sz="3000" dirty="0"/>
          </a:p>
          <a:p>
            <a:pPr lvl="1" algn="just"/>
            <a:r>
              <a:rPr lang="en-US" sz="2600" b="1" dirty="0"/>
              <a:t>Probability of occurrence/fault likelihood: </a:t>
            </a:r>
            <a:r>
              <a:rPr lang="en-US" sz="2600" dirty="0"/>
              <a:t>It indicates the probability of occurrence of a problem.</a:t>
            </a:r>
          </a:p>
          <a:p>
            <a:pPr lvl="1" algn="just"/>
            <a:r>
              <a:rPr lang="en-US" sz="2600" b="1" dirty="0"/>
              <a:t>Severity of impact/failure impact: </a:t>
            </a:r>
            <a:r>
              <a:rPr lang="en-US" sz="2600" dirty="0"/>
              <a:t>If the problem has occurred, how much impact does it have on the software.</a:t>
            </a:r>
          </a:p>
          <a:p>
            <a:endParaRPr lang="en-US" dirty="0"/>
          </a:p>
        </p:txBody>
      </p:sp>
    </p:spTree>
    <p:extLst>
      <p:ext uri="{BB962C8B-B14F-4D97-AF65-F5344CB8AC3E}">
        <p14:creationId xmlns="" xmlns:p14="http://schemas.microsoft.com/office/powerpoint/2010/main" val="699920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024068" y="342900"/>
            <a:ext cx="4776782" cy="3600450"/>
          </a:xfrm>
        </p:spPr>
      </p:pic>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 xmlns:p14="http://schemas.microsoft.com/office/powerpoint/2010/main" val="2304292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7" y="205978"/>
            <a:ext cx="7498080" cy="63758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547664" y="771550"/>
            <a:ext cx="7498080" cy="4464496"/>
          </a:xfrm>
        </p:spPr>
        <p:txBody>
          <a:bodyPr/>
          <a:lstStyle/>
          <a:p>
            <a:pPr marL="0" indent="0" algn="just">
              <a:buNone/>
            </a:pPr>
            <a:r>
              <a:rPr lang="en-IN" dirty="0" smtClean="0"/>
              <a:t>Consider a program with 10 faults &amp; test suite of 10 test cases, as shown in below table.</a:t>
            </a:r>
          </a:p>
          <a:p>
            <a:pPr marL="0" indent="0" algn="just">
              <a:buNone/>
            </a:pPr>
            <a:endParaRPr lang="en-IN" dirty="0"/>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02983422"/>
              </p:ext>
            </p:extLst>
          </p:nvPr>
        </p:nvGraphicFramePr>
        <p:xfrm>
          <a:off x="2339752" y="1707654"/>
          <a:ext cx="4896540" cy="3314700"/>
        </p:xfrm>
        <a:graphic>
          <a:graphicData uri="http://schemas.openxmlformats.org/drawingml/2006/table">
            <a:tbl>
              <a:tblPr firstRow="1" bandRow="1">
                <a:tableStyleId>{5C22544A-7EE6-4342-B048-85BDC9FD1C3A}</a:tableStyleId>
              </a:tblPr>
              <a:tblGrid>
                <a:gridCol w="445140">
                  <a:extLst>
                    <a:ext uri="{9D8B030D-6E8A-4147-A177-3AD203B41FA5}">
                      <a16:colId xmlns="" xmlns:a16="http://schemas.microsoft.com/office/drawing/2014/main" val="20000"/>
                    </a:ext>
                  </a:extLst>
                </a:gridCol>
                <a:gridCol w="445140">
                  <a:extLst>
                    <a:ext uri="{9D8B030D-6E8A-4147-A177-3AD203B41FA5}">
                      <a16:colId xmlns="" xmlns:a16="http://schemas.microsoft.com/office/drawing/2014/main" val="20001"/>
                    </a:ext>
                  </a:extLst>
                </a:gridCol>
                <a:gridCol w="445140">
                  <a:extLst>
                    <a:ext uri="{9D8B030D-6E8A-4147-A177-3AD203B41FA5}">
                      <a16:colId xmlns="" xmlns:a16="http://schemas.microsoft.com/office/drawing/2014/main" val="20002"/>
                    </a:ext>
                  </a:extLst>
                </a:gridCol>
                <a:gridCol w="445140">
                  <a:extLst>
                    <a:ext uri="{9D8B030D-6E8A-4147-A177-3AD203B41FA5}">
                      <a16:colId xmlns="" xmlns:a16="http://schemas.microsoft.com/office/drawing/2014/main" val="20003"/>
                    </a:ext>
                  </a:extLst>
                </a:gridCol>
                <a:gridCol w="445140">
                  <a:extLst>
                    <a:ext uri="{9D8B030D-6E8A-4147-A177-3AD203B41FA5}">
                      <a16:colId xmlns="" xmlns:a16="http://schemas.microsoft.com/office/drawing/2014/main" val="20004"/>
                    </a:ext>
                  </a:extLst>
                </a:gridCol>
                <a:gridCol w="445140">
                  <a:extLst>
                    <a:ext uri="{9D8B030D-6E8A-4147-A177-3AD203B41FA5}">
                      <a16:colId xmlns="" xmlns:a16="http://schemas.microsoft.com/office/drawing/2014/main" val="20005"/>
                    </a:ext>
                  </a:extLst>
                </a:gridCol>
                <a:gridCol w="445140">
                  <a:extLst>
                    <a:ext uri="{9D8B030D-6E8A-4147-A177-3AD203B41FA5}">
                      <a16:colId xmlns="" xmlns:a16="http://schemas.microsoft.com/office/drawing/2014/main" val="20006"/>
                    </a:ext>
                  </a:extLst>
                </a:gridCol>
                <a:gridCol w="445140">
                  <a:extLst>
                    <a:ext uri="{9D8B030D-6E8A-4147-A177-3AD203B41FA5}">
                      <a16:colId xmlns="" xmlns:a16="http://schemas.microsoft.com/office/drawing/2014/main" val="20007"/>
                    </a:ext>
                  </a:extLst>
                </a:gridCol>
                <a:gridCol w="445140">
                  <a:extLst>
                    <a:ext uri="{9D8B030D-6E8A-4147-A177-3AD203B41FA5}">
                      <a16:colId xmlns="" xmlns:a16="http://schemas.microsoft.com/office/drawing/2014/main" val="20008"/>
                    </a:ext>
                  </a:extLst>
                </a:gridCol>
                <a:gridCol w="445140">
                  <a:extLst>
                    <a:ext uri="{9D8B030D-6E8A-4147-A177-3AD203B41FA5}">
                      <a16:colId xmlns="" xmlns:a16="http://schemas.microsoft.com/office/drawing/2014/main" val="20009"/>
                    </a:ext>
                  </a:extLst>
                </a:gridCol>
                <a:gridCol w="445140">
                  <a:extLst>
                    <a:ext uri="{9D8B030D-6E8A-4147-A177-3AD203B41FA5}">
                      <a16:colId xmlns="" xmlns:a16="http://schemas.microsoft.com/office/drawing/2014/main" val="20010"/>
                    </a:ext>
                  </a:extLst>
                </a:gridCol>
              </a:tblGrid>
              <a:tr h="480060">
                <a:tc>
                  <a:txBody>
                    <a:bodyPr/>
                    <a:lstStyle/>
                    <a:p>
                      <a:endParaRPr lang="en-IN" sz="1400" dirty="0"/>
                    </a:p>
                  </a:txBody>
                  <a:tcPr marL="68580" marR="68580" marT="34290" marB="34290"/>
                </a:tc>
                <a:tc>
                  <a:txBody>
                    <a:bodyPr/>
                    <a:lstStyle/>
                    <a:p>
                      <a:r>
                        <a:rPr lang="en-IN" sz="1400" dirty="0" smtClean="0"/>
                        <a:t>T1</a:t>
                      </a:r>
                      <a:endParaRPr lang="en-IN" sz="1400" dirty="0"/>
                    </a:p>
                  </a:txBody>
                  <a:tcPr marL="68580" marR="68580" marT="34290" marB="34290"/>
                </a:tc>
                <a:tc>
                  <a:txBody>
                    <a:bodyPr/>
                    <a:lstStyle/>
                    <a:p>
                      <a:r>
                        <a:rPr lang="en-IN" sz="1400" dirty="0" smtClean="0"/>
                        <a:t>T2</a:t>
                      </a:r>
                      <a:endParaRPr lang="en-IN" sz="1400" dirty="0"/>
                    </a:p>
                  </a:txBody>
                  <a:tcPr marL="68580" marR="68580" marT="34290" marB="34290"/>
                </a:tc>
                <a:tc>
                  <a:txBody>
                    <a:bodyPr/>
                    <a:lstStyle/>
                    <a:p>
                      <a:r>
                        <a:rPr lang="en-IN" sz="1400" dirty="0" smtClean="0"/>
                        <a:t>T3</a:t>
                      </a:r>
                      <a:endParaRPr lang="en-IN" sz="1400" dirty="0"/>
                    </a:p>
                  </a:txBody>
                  <a:tcPr marL="68580" marR="68580" marT="34290" marB="34290"/>
                </a:tc>
                <a:tc>
                  <a:txBody>
                    <a:bodyPr/>
                    <a:lstStyle/>
                    <a:p>
                      <a:r>
                        <a:rPr lang="en-IN" sz="1400" dirty="0" smtClean="0"/>
                        <a:t>T4</a:t>
                      </a:r>
                      <a:endParaRPr lang="en-IN" sz="1400" dirty="0"/>
                    </a:p>
                  </a:txBody>
                  <a:tcPr marL="68580" marR="68580" marT="34290" marB="34290"/>
                </a:tc>
                <a:tc>
                  <a:txBody>
                    <a:bodyPr/>
                    <a:lstStyle/>
                    <a:p>
                      <a:r>
                        <a:rPr lang="en-IN" sz="1400" dirty="0" smtClean="0"/>
                        <a:t>T5</a:t>
                      </a:r>
                      <a:endParaRPr lang="en-IN" sz="1400" dirty="0"/>
                    </a:p>
                  </a:txBody>
                  <a:tcPr marL="68580" marR="68580" marT="34290" marB="34290"/>
                </a:tc>
                <a:tc>
                  <a:txBody>
                    <a:bodyPr/>
                    <a:lstStyle/>
                    <a:p>
                      <a:r>
                        <a:rPr lang="en-IN" sz="1400" dirty="0" smtClean="0"/>
                        <a:t>T6</a:t>
                      </a:r>
                      <a:endParaRPr lang="en-IN" sz="1400" dirty="0"/>
                    </a:p>
                  </a:txBody>
                  <a:tcPr marL="68580" marR="68580" marT="34290" marB="34290"/>
                </a:tc>
                <a:tc>
                  <a:txBody>
                    <a:bodyPr/>
                    <a:lstStyle/>
                    <a:p>
                      <a:r>
                        <a:rPr lang="en-IN" sz="1400" dirty="0" smtClean="0"/>
                        <a:t>T7</a:t>
                      </a:r>
                      <a:endParaRPr lang="en-IN" sz="1400" dirty="0"/>
                    </a:p>
                  </a:txBody>
                  <a:tcPr marL="68580" marR="68580" marT="34290" marB="34290"/>
                </a:tc>
                <a:tc>
                  <a:txBody>
                    <a:bodyPr/>
                    <a:lstStyle/>
                    <a:p>
                      <a:r>
                        <a:rPr lang="en-IN" sz="1400" dirty="0" smtClean="0"/>
                        <a:t>T8</a:t>
                      </a:r>
                      <a:endParaRPr lang="en-IN" sz="1400" dirty="0"/>
                    </a:p>
                  </a:txBody>
                  <a:tcPr marL="68580" marR="68580" marT="34290" marB="34290"/>
                </a:tc>
                <a:tc>
                  <a:txBody>
                    <a:bodyPr/>
                    <a:lstStyle/>
                    <a:p>
                      <a:r>
                        <a:rPr lang="en-IN" sz="1400" dirty="0" smtClean="0"/>
                        <a:t>T9</a:t>
                      </a:r>
                      <a:endParaRPr lang="en-IN" sz="1400" dirty="0"/>
                    </a:p>
                  </a:txBody>
                  <a:tcPr marL="68580" marR="68580" marT="34290" marB="34290"/>
                </a:tc>
                <a:tc>
                  <a:txBody>
                    <a:bodyPr/>
                    <a:lstStyle/>
                    <a:p>
                      <a:r>
                        <a:rPr lang="en-IN" sz="1400" dirty="0" smtClean="0"/>
                        <a:t>T10</a:t>
                      </a:r>
                      <a:endParaRPr lang="en-IN" sz="1400" dirty="0"/>
                    </a:p>
                  </a:txBody>
                  <a:tcPr marL="68580" marR="68580" marT="34290" marB="34290"/>
                </a:tc>
                <a:extLst>
                  <a:ext uri="{0D108BD9-81ED-4DB2-BD59-A6C34878D82A}">
                    <a16:rowId xmlns="" xmlns:a16="http://schemas.microsoft.com/office/drawing/2014/main" val="10000"/>
                  </a:ext>
                </a:extLst>
              </a:tr>
              <a:tr h="278130">
                <a:tc>
                  <a:txBody>
                    <a:bodyPr/>
                    <a:lstStyle/>
                    <a:p>
                      <a:r>
                        <a:rPr lang="en-IN" sz="1400" dirty="0" smtClean="0"/>
                        <a:t>F1</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extLst>
                  <a:ext uri="{0D108BD9-81ED-4DB2-BD59-A6C34878D82A}">
                    <a16:rowId xmlns="" xmlns:a16="http://schemas.microsoft.com/office/drawing/2014/main" val="10001"/>
                  </a:ext>
                </a:extLst>
              </a:tr>
              <a:tr h="278130">
                <a:tc>
                  <a:txBody>
                    <a:bodyPr/>
                    <a:lstStyle/>
                    <a:p>
                      <a:r>
                        <a:rPr lang="en-IN" sz="1400" dirty="0" smtClean="0"/>
                        <a:t>F2</a:t>
                      </a:r>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extLst>
                  <a:ext uri="{0D108BD9-81ED-4DB2-BD59-A6C34878D82A}">
                    <a16:rowId xmlns="" xmlns:a16="http://schemas.microsoft.com/office/drawing/2014/main" val="10002"/>
                  </a:ext>
                </a:extLst>
              </a:tr>
              <a:tr h="278130">
                <a:tc>
                  <a:txBody>
                    <a:bodyPr/>
                    <a:lstStyle/>
                    <a:p>
                      <a:r>
                        <a:rPr lang="en-IN" sz="1400" dirty="0" smtClean="0"/>
                        <a:t>F3</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extLst>
                  <a:ext uri="{0D108BD9-81ED-4DB2-BD59-A6C34878D82A}">
                    <a16:rowId xmlns="" xmlns:a16="http://schemas.microsoft.com/office/drawing/2014/main" val="10003"/>
                  </a:ext>
                </a:extLst>
              </a:tr>
              <a:tr h="278130">
                <a:tc>
                  <a:txBody>
                    <a:bodyPr/>
                    <a:lstStyle/>
                    <a:p>
                      <a:r>
                        <a:rPr lang="en-IN" sz="1400" dirty="0" smtClean="0"/>
                        <a:t>F4</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extLst>
                  <a:ext uri="{0D108BD9-81ED-4DB2-BD59-A6C34878D82A}">
                    <a16:rowId xmlns="" xmlns:a16="http://schemas.microsoft.com/office/drawing/2014/main" val="10004"/>
                  </a:ext>
                </a:extLst>
              </a:tr>
              <a:tr h="278130">
                <a:tc>
                  <a:txBody>
                    <a:bodyPr/>
                    <a:lstStyle/>
                    <a:p>
                      <a:r>
                        <a:rPr lang="en-IN" sz="1400" dirty="0" smtClean="0"/>
                        <a:t>F5</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extLst>
                  <a:ext uri="{0D108BD9-81ED-4DB2-BD59-A6C34878D82A}">
                    <a16:rowId xmlns="" xmlns:a16="http://schemas.microsoft.com/office/drawing/2014/main" val="10005"/>
                  </a:ext>
                </a:extLst>
              </a:tr>
              <a:tr h="278130">
                <a:tc>
                  <a:txBody>
                    <a:bodyPr/>
                    <a:lstStyle/>
                    <a:p>
                      <a:r>
                        <a:rPr lang="en-IN" sz="1400" dirty="0" smtClean="0"/>
                        <a:t>F6</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extLst>
                  <a:ext uri="{0D108BD9-81ED-4DB2-BD59-A6C34878D82A}">
                    <a16:rowId xmlns="" xmlns:a16="http://schemas.microsoft.com/office/drawing/2014/main" val="10006"/>
                  </a:ext>
                </a:extLst>
              </a:tr>
              <a:tr h="278130">
                <a:tc>
                  <a:txBody>
                    <a:bodyPr/>
                    <a:lstStyle/>
                    <a:p>
                      <a:r>
                        <a:rPr lang="en-IN" sz="1400" dirty="0" smtClean="0"/>
                        <a:t>F7</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extLst>
                  <a:ext uri="{0D108BD9-81ED-4DB2-BD59-A6C34878D82A}">
                    <a16:rowId xmlns="" xmlns:a16="http://schemas.microsoft.com/office/drawing/2014/main" val="10007"/>
                  </a:ext>
                </a:extLst>
              </a:tr>
              <a:tr h="278130">
                <a:tc>
                  <a:txBody>
                    <a:bodyPr/>
                    <a:lstStyle/>
                    <a:p>
                      <a:r>
                        <a:rPr lang="en-IN" sz="1400" dirty="0" smtClean="0"/>
                        <a:t>F8</a:t>
                      </a:r>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extLst>
                  <a:ext uri="{0D108BD9-81ED-4DB2-BD59-A6C34878D82A}">
                    <a16:rowId xmlns="" xmlns:a16="http://schemas.microsoft.com/office/drawing/2014/main" val="10008"/>
                  </a:ext>
                </a:extLst>
              </a:tr>
              <a:tr h="278130">
                <a:tc>
                  <a:txBody>
                    <a:bodyPr/>
                    <a:lstStyle/>
                    <a:p>
                      <a:r>
                        <a:rPr lang="en-IN" sz="1400" dirty="0" smtClean="0"/>
                        <a:t>F9</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dirty="0"/>
                    </a:p>
                  </a:txBody>
                  <a:tcPr marL="68580" marR="68580" marT="34290" marB="34290"/>
                </a:tc>
                <a:tc>
                  <a:txBody>
                    <a:bodyPr/>
                    <a:lstStyle/>
                    <a:p>
                      <a:r>
                        <a:rPr lang="en-IN" sz="1400" dirty="0" smtClean="0"/>
                        <a:t>X</a:t>
                      </a:r>
                      <a:endParaRPr lang="en-IN" sz="1400" dirty="0"/>
                    </a:p>
                  </a:txBody>
                  <a:tcPr marL="68580" marR="68580" marT="34290" marB="34290"/>
                </a:tc>
                <a:extLst>
                  <a:ext uri="{0D108BD9-81ED-4DB2-BD59-A6C34878D82A}">
                    <a16:rowId xmlns="" xmlns:a16="http://schemas.microsoft.com/office/drawing/2014/main" val="10009"/>
                  </a:ext>
                </a:extLst>
              </a:tr>
              <a:tr h="278130">
                <a:tc>
                  <a:txBody>
                    <a:bodyPr/>
                    <a:lstStyle/>
                    <a:p>
                      <a:r>
                        <a:rPr lang="en-IN" sz="1400" dirty="0" smtClean="0"/>
                        <a:t>F10</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endParaRPr lang="en-IN" sz="1400"/>
                    </a:p>
                  </a:txBody>
                  <a:tcPr marL="68580" marR="68580" marT="34290" marB="34290"/>
                </a:tc>
                <a:tc>
                  <a:txBody>
                    <a:bodyPr/>
                    <a:lstStyle/>
                    <a:p>
                      <a:r>
                        <a:rPr lang="en-IN" sz="1400" dirty="0" smtClean="0"/>
                        <a:t>X</a:t>
                      </a:r>
                      <a:endParaRPr lang="en-IN" sz="1400" dirty="0"/>
                    </a:p>
                  </a:txBody>
                  <a:tcPr marL="68580" marR="68580" marT="34290" marB="34290"/>
                </a:tc>
                <a:tc>
                  <a:txBody>
                    <a:bodyPr/>
                    <a:lstStyle/>
                    <a:p>
                      <a:r>
                        <a:rPr lang="en-IN" sz="1400" dirty="0" smtClean="0"/>
                        <a:t>X</a:t>
                      </a:r>
                      <a:endParaRPr lang="en-IN" sz="1400" dirty="0"/>
                    </a:p>
                  </a:txBody>
                  <a:tcPr marL="68580" marR="68580" marT="34290" marB="34290"/>
                </a:tc>
                <a:extLst>
                  <a:ext uri="{0D108BD9-81ED-4DB2-BD59-A6C34878D82A}">
                    <a16:rowId xmlns="" xmlns:a16="http://schemas.microsoft.com/office/drawing/2014/main" val="10010"/>
                  </a:ext>
                </a:extLst>
              </a:tr>
            </a:tbl>
          </a:graphicData>
        </a:graphic>
      </p:graphicFrame>
    </p:spTree>
    <p:extLst>
      <p:ext uri="{BB962C8B-B14F-4D97-AF65-F5344CB8AC3E}">
        <p14:creationId xmlns="" xmlns:p14="http://schemas.microsoft.com/office/powerpoint/2010/main" val="2252869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1115616" y="171451"/>
            <a:ext cx="7848872" cy="4423172"/>
          </a:xfrm>
          <a:blipFill rotWithShape="1">
            <a:blip r:embed="rId2" cstate="print"/>
            <a:stretch>
              <a:fillRect l="-854" t="-1377"/>
            </a:stretch>
          </a:blipFill>
        </p:spPr>
        <p:txBody>
          <a:bodyPr/>
          <a:lstStyle/>
          <a:p>
            <a:pPr>
              <a:buNone/>
            </a:pPr>
            <a:r>
              <a:rPr lang="en-US" dirty="0">
                <a:noFill/>
              </a:rPr>
              <a:t> </a:t>
            </a:r>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 xmlns:p14="http://schemas.microsoft.com/office/powerpoint/2010/main" val="691814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7818"/>
            <a:ext cx="7818071" cy="5047839"/>
          </a:xfrm>
        </p:spPr>
        <p:txBody>
          <a:bodyPr>
            <a:noAutofit/>
          </a:bodyPr>
          <a:lstStyle/>
          <a:p>
            <a:pPr algn="just"/>
            <a:r>
              <a:rPr lang="en-US" dirty="0"/>
              <a:t>All the bugs detected are not of the same level of severity. </a:t>
            </a:r>
            <a:endParaRPr lang="en-US" dirty="0" smtClean="0"/>
          </a:p>
          <a:p>
            <a:pPr algn="just"/>
            <a:r>
              <a:rPr lang="en-US" dirty="0" smtClean="0"/>
              <a:t>One </a:t>
            </a:r>
            <a:r>
              <a:rPr lang="en-US" dirty="0"/>
              <a:t>bug </a:t>
            </a:r>
            <a:r>
              <a:rPr lang="en-US" dirty="0" smtClean="0"/>
              <a:t>may be </a:t>
            </a:r>
            <a:r>
              <a:rPr lang="en-US" dirty="0"/>
              <a:t>more critical as compared to others. </a:t>
            </a:r>
            <a:endParaRPr lang="en-US" dirty="0" smtClean="0"/>
          </a:p>
          <a:p>
            <a:pPr algn="just"/>
            <a:r>
              <a:rPr lang="en-US" dirty="0" smtClean="0"/>
              <a:t>Moreover</a:t>
            </a:r>
            <a:r>
              <a:rPr lang="en-US" dirty="0"/>
              <a:t>, the cost of executing </a:t>
            </a:r>
            <a:r>
              <a:rPr lang="en-US" dirty="0" smtClean="0"/>
              <a:t>the test </a:t>
            </a:r>
            <a:r>
              <a:rPr lang="en-US" dirty="0"/>
              <a:t>cases also differs. </a:t>
            </a:r>
            <a:endParaRPr lang="en-US" dirty="0" smtClean="0"/>
          </a:p>
          <a:p>
            <a:pPr algn="just"/>
            <a:r>
              <a:rPr lang="en-US" dirty="0" smtClean="0"/>
              <a:t>One </a:t>
            </a:r>
            <a:r>
              <a:rPr lang="en-US" dirty="0"/>
              <a:t>test case may take more time as compared to others.</a:t>
            </a:r>
          </a:p>
          <a:p>
            <a:pPr algn="just"/>
            <a:r>
              <a:rPr lang="en-US" dirty="0"/>
              <a:t>Thus, APFD does not consider the </a:t>
            </a:r>
            <a:r>
              <a:rPr lang="en-US" dirty="0">
                <a:solidFill>
                  <a:srgbClr val="FF0000"/>
                </a:solidFill>
              </a:rPr>
              <a:t>severity level of the bugs </a:t>
            </a:r>
            <a:r>
              <a:rPr lang="en-US" dirty="0"/>
              <a:t>and </a:t>
            </a:r>
            <a:r>
              <a:rPr lang="en-US" dirty="0">
                <a:solidFill>
                  <a:srgbClr val="FF0000"/>
                </a:solidFill>
              </a:rPr>
              <a:t>the </a:t>
            </a:r>
            <a:r>
              <a:rPr lang="en-US" dirty="0" smtClean="0">
                <a:solidFill>
                  <a:srgbClr val="FF0000"/>
                </a:solidFill>
              </a:rPr>
              <a:t>cost of </a:t>
            </a:r>
            <a:r>
              <a:rPr lang="en-US" dirty="0">
                <a:solidFill>
                  <a:srgbClr val="FF0000"/>
                </a:solidFill>
              </a:rPr>
              <a:t>executing the test cases in a test suite</a:t>
            </a:r>
            <a:r>
              <a:rPr lang="en-US" dirty="0" smtClean="0"/>
              <a:t>.</a:t>
            </a:r>
          </a:p>
        </p:txBody>
      </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 xmlns:p14="http://schemas.microsoft.com/office/powerpoint/2010/main" val="16735161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85850"/>
            <a:ext cx="7818071" cy="3600450"/>
          </a:xfrm>
        </p:spPr>
        <p:txBody>
          <a:bodyPr>
            <a:normAutofit fontScale="92500" lnSpcReduction="10000"/>
          </a:bodyPr>
          <a:lstStyle/>
          <a:p>
            <a:pPr algn="just"/>
            <a:r>
              <a:rPr lang="en-US" dirty="0" smtClean="0"/>
              <a:t> </a:t>
            </a:r>
            <a:r>
              <a:rPr lang="en-US" dirty="0" err="1" smtClean="0"/>
              <a:t>Elbaum</a:t>
            </a:r>
            <a:r>
              <a:rPr lang="en-US" dirty="0" smtClean="0"/>
              <a:t> </a:t>
            </a:r>
            <a:r>
              <a:rPr lang="en-US" i="1" dirty="0" smtClean="0"/>
              <a:t>et al. </a:t>
            </a:r>
            <a:r>
              <a:rPr lang="en-US" dirty="0" smtClean="0"/>
              <a:t>modified their APFD metric and considered these two factors to form a new metric which is known as </a:t>
            </a:r>
            <a:r>
              <a:rPr lang="en-US" i="1" dirty="0" smtClean="0"/>
              <a:t>cost-cognizant </a:t>
            </a:r>
            <a:r>
              <a:rPr lang="en-US" dirty="0" smtClean="0"/>
              <a:t>APFD and denoted as </a:t>
            </a:r>
            <a:r>
              <a:rPr lang="en-US" dirty="0" err="1" smtClean="0">
                <a:solidFill>
                  <a:srgbClr val="FF0000"/>
                </a:solidFill>
              </a:rPr>
              <a:t>APFDc</a:t>
            </a:r>
            <a:r>
              <a:rPr lang="en-US" dirty="0" smtClean="0"/>
              <a:t>. </a:t>
            </a:r>
          </a:p>
          <a:p>
            <a:pPr algn="just"/>
            <a:r>
              <a:rPr lang="en-US" dirty="0" smtClean="0"/>
              <a:t>In </a:t>
            </a:r>
            <a:r>
              <a:rPr lang="en-US" dirty="0" err="1" smtClean="0"/>
              <a:t>APFDc</a:t>
            </a:r>
            <a:r>
              <a:rPr lang="en-US" dirty="0" smtClean="0"/>
              <a:t>, the total cost incurred in all the test cases is represented on x-axis and the total fault severity detected is taken on y-axis. </a:t>
            </a:r>
          </a:p>
          <a:p>
            <a:pPr algn="just"/>
            <a:r>
              <a:rPr lang="en-US" dirty="0" smtClean="0"/>
              <a:t>Thus, it measures the unit of fault severity detected per unit test case cost.</a:t>
            </a:r>
          </a:p>
          <a:p>
            <a:pPr algn="just"/>
            <a:endParaRPr lang="en-US" dirty="0"/>
          </a:p>
        </p:txBody>
      </p:sp>
      <p:sp>
        <p:nvSpPr>
          <p:cNvPr id="2" name="Title 1"/>
          <p:cNvSpPr>
            <a:spLocks noGrp="1"/>
          </p:cNvSpPr>
          <p:nvPr>
            <p:ph type="title"/>
          </p:nvPr>
        </p:nvSpPr>
        <p:spPr/>
        <p:txBody>
          <a:bodyPr/>
          <a:lstStyle/>
          <a:p>
            <a:r>
              <a:rPr lang="en-US" dirty="0" smtClean="0"/>
              <a:t>Cost-cognizant </a:t>
            </a:r>
            <a:r>
              <a:rPr lang="en-US" dirty="0"/>
              <a:t>APFD </a:t>
            </a:r>
          </a:p>
        </p:txBody>
      </p:sp>
    </p:spTree>
    <p:extLst>
      <p:ext uri="{BB962C8B-B14F-4D97-AF65-F5344CB8AC3E}">
        <p14:creationId xmlns="" xmlns:p14="http://schemas.microsoft.com/office/powerpoint/2010/main" val="1496679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1"/>
          <p:cNvSpPr>
            <a:spLocks noGrp="1" noChangeArrowheads="1"/>
          </p:cNvSpPr>
          <p:nvPr>
            <p:ph type="title"/>
          </p:nvPr>
        </p:nvSpPr>
        <p:spPr>
          <a:xfrm>
            <a:off x="1143000" y="171450"/>
            <a:ext cx="7770813" cy="869950"/>
          </a:xfrm>
        </p:spPr>
        <p:txBody>
          <a:bodyPr lIns="18000" tIns="46800" rIns="18000" bIns="46800"/>
          <a:lstStyle/>
          <a:p>
            <a:pPr algn="ctr">
              <a:spcBef>
                <a:spcPts val="1625"/>
              </a:spcBef>
              <a:defRPr/>
            </a:pPr>
            <a:r>
              <a:rPr lang="en-GB" altLang="en-US" sz="3200" dirty="0" smtClean="0"/>
              <a:t>Summary</a:t>
            </a:r>
          </a:p>
        </p:txBody>
      </p:sp>
      <p:sp>
        <p:nvSpPr>
          <p:cNvPr id="55299" name="Rectangle 2"/>
          <p:cNvSpPr>
            <a:spLocks noGrp="1" noChangeArrowheads="1"/>
          </p:cNvSpPr>
          <p:nvPr>
            <p:ph idx="1"/>
          </p:nvPr>
        </p:nvSpPr>
        <p:spPr>
          <a:xfrm>
            <a:off x="685800" y="895350"/>
            <a:ext cx="8305800" cy="4628728"/>
          </a:xfrm>
        </p:spPr>
        <p:txBody>
          <a:bodyPr lIns="18000" tIns="46800" rIns="18000" bIns="46800">
            <a:normAutofit lnSpcReduction="10000"/>
          </a:bodyPr>
          <a:lstStyle/>
          <a:p>
            <a:pPr algn="just">
              <a:spcBef>
                <a:spcPts val="888"/>
              </a:spcBef>
            </a:pPr>
            <a:r>
              <a:rPr lang="en-GB" altLang="en-US" dirty="0" smtClean="0"/>
              <a:t>Discussed in detail the following types of </a:t>
            </a:r>
            <a:r>
              <a:rPr lang="en-IN" dirty="0" smtClean="0"/>
              <a:t>test </a:t>
            </a:r>
            <a:r>
              <a:rPr lang="en-IN" dirty="0" smtClean="0"/>
              <a:t>case prioritization techniques. </a:t>
            </a:r>
          </a:p>
          <a:p>
            <a:pPr marL="731520" lvl="1" indent="-457200" algn="just"/>
            <a:r>
              <a:rPr lang="en-IN" dirty="0" smtClean="0"/>
              <a:t>Risk-Based Prioritization</a:t>
            </a:r>
          </a:p>
          <a:p>
            <a:pPr marL="731520" lvl="1" indent="-457200" algn="just"/>
            <a:r>
              <a:rPr lang="en-IN" dirty="0" smtClean="0"/>
              <a:t>Prioritization Based on Operational Profiles</a:t>
            </a:r>
          </a:p>
          <a:p>
            <a:pPr marL="731520" lvl="1" indent="-457200" algn="just"/>
            <a:r>
              <a:rPr lang="en-IN" dirty="0" smtClean="0"/>
              <a:t>Prioritization using Relevant Slices</a:t>
            </a:r>
          </a:p>
          <a:p>
            <a:pPr marL="731520" lvl="1" indent="-457200" algn="just"/>
            <a:r>
              <a:rPr lang="en-IN" dirty="0" smtClean="0"/>
              <a:t>Prioritization Based on Requirements</a:t>
            </a:r>
          </a:p>
          <a:p>
            <a:pPr marL="365760" lvl="1" indent="-283464" algn="just">
              <a:spcBef>
                <a:spcPts val="888"/>
              </a:spcBef>
              <a:buSzPct val="80000"/>
              <a:buFont typeface="Wingdings 2"/>
              <a:buChar char=""/>
            </a:pPr>
            <a:r>
              <a:rPr lang="en-US" altLang="en-US" sz="2800" dirty="0" smtClean="0"/>
              <a:t>Discussed a metric, called </a:t>
            </a:r>
            <a:r>
              <a:rPr lang="en-US" altLang="en-US" sz="2800" dirty="0" smtClean="0">
                <a:solidFill>
                  <a:srgbClr val="FF0000"/>
                </a:solidFill>
              </a:rPr>
              <a:t>APFD</a:t>
            </a:r>
            <a:r>
              <a:rPr lang="en-US" altLang="en-US" sz="2800" dirty="0" smtClean="0"/>
              <a:t>,  to measure the effectiveness of the prioritization technique. </a:t>
            </a:r>
          </a:p>
          <a:p>
            <a:pPr marL="365760" lvl="1" indent="-283464" algn="just">
              <a:spcBef>
                <a:spcPts val="888"/>
              </a:spcBef>
              <a:buSzPct val="80000"/>
              <a:buFont typeface="Wingdings 2"/>
              <a:buChar char=""/>
            </a:pPr>
            <a:r>
              <a:rPr lang="en-US" altLang="en-US" sz="2800" dirty="0" smtClean="0"/>
              <a:t>Also, discussed a variance of APFD, called</a:t>
            </a:r>
            <a:r>
              <a:rPr lang="en-US" sz="2800" i="1" dirty="0" smtClean="0"/>
              <a:t> cost-cognizant </a:t>
            </a:r>
            <a:r>
              <a:rPr lang="en-US" sz="2800" dirty="0" smtClean="0"/>
              <a:t>APFD, which is denoted as </a:t>
            </a:r>
            <a:r>
              <a:rPr lang="en-US" altLang="en-US" sz="2800" dirty="0" err="1" smtClean="0">
                <a:solidFill>
                  <a:srgbClr val="FF0000"/>
                </a:solidFill>
              </a:rPr>
              <a:t>APFDc</a:t>
            </a:r>
            <a:r>
              <a:rPr lang="en-US" altLang="en-US" sz="2800" dirty="0" smtClean="0"/>
              <a:t>. </a:t>
            </a:r>
            <a:endParaRPr lang="en-IN" altLang="en-US" sz="2800" dirty="0" smtClean="0"/>
          </a:p>
          <a:p>
            <a:pPr lvl="1">
              <a:spcBef>
                <a:spcPts val="888"/>
              </a:spcBef>
            </a:pPr>
            <a:endParaRPr lang="en-GB" altLang="en-US" dirty="0" smtClean="0"/>
          </a:p>
          <a:p>
            <a:pPr>
              <a:spcBef>
                <a:spcPts val="888"/>
              </a:spcBef>
            </a:pPr>
            <a:endParaRPr lang="en-GB" altLang="en-US" dirty="0" smtClean="0"/>
          </a:p>
        </p:txBody>
      </p:sp>
      <p:sp>
        <p:nvSpPr>
          <p:cNvPr id="210946" name="Slide Number Placeholder 5"/>
          <p:cNvSpPr>
            <a:spLocks noGrp="1"/>
          </p:cNvSpPr>
          <p:nvPr>
            <p:ph type="sldNum" sz="quarter" idx="4294967295"/>
          </p:nvPr>
        </p:nvSpPr>
        <p:spPr>
          <a:ln>
            <a:miter lim="800000"/>
            <a:headEnd/>
            <a:tailEnd/>
          </a:ln>
        </p:spPr>
        <p:txBody>
          <a:bodyPr/>
          <a:lstStyle/>
          <a:p>
            <a:pPr>
              <a:defRPr/>
            </a:pPr>
            <a:fld id="{DDE27220-F61F-4E94-B772-D733B5CE2D8F}" type="slidenum">
              <a:rPr lang="en-US" altLang="en-US"/>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125" y="209550"/>
            <a:ext cx="7864475" cy="646113"/>
          </a:xfrm>
          <a:prstGeom prst="rect">
            <a:avLst/>
          </a:prstGeom>
        </p:spPr>
        <p:txBody>
          <a:bodyPr lIns="15119" tIns="39308" rIns="15119" bIns="39308" anchor="ct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pPr>
              <a:defRPr/>
            </a:pPr>
            <a:r>
              <a:rPr lang="en-US" altLang="en-US" sz="3200" dirty="0"/>
              <a:t>References </a:t>
            </a:r>
          </a:p>
        </p:txBody>
      </p:sp>
      <p:sp>
        <p:nvSpPr>
          <p:cNvPr id="3" name="Rectangle 2"/>
          <p:cNvSpPr/>
          <p:nvPr/>
        </p:nvSpPr>
        <p:spPr>
          <a:xfrm>
            <a:off x="1143000" y="1047750"/>
            <a:ext cx="7848600" cy="2103952"/>
          </a:xfrm>
          <a:prstGeom prst="rect">
            <a:avLst/>
          </a:prstGeom>
        </p:spPr>
        <p:txBody>
          <a:bodyPr lIns="102404" tIns="51202" rIns="102404" bIns="51202">
            <a:spAutoFit/>
          </a:bodyPr>
          <a:lstStyle/>
          <a:p>
            <a:pPr marL="384015" indent="-384015" algn="just">
              <a:buFont typeface="+mj-lt"/>
              <a:buAutoNum type="arabicPeriod"/>
              <a:defRPr/>
            </a:pPr>
            <a:r>
              <a:rPr lang="en-GB" altLang="en-US" sz="2800" dirty="0" err="1" smtClean="0">
                <a:latin typeface="+mn-lt"/>
              </a:rPr>
              <a:t>Naresh</a:t>
            </a:r>
            <a:r>
              <a:rPr lang="en-GB" altLang="en-US" sz="2800" dirty="0" smtClean="0">
                <a:latin typeface="+mn-lt"/>
              </a:rPr>
              <a:t> </a:t>
            </a:r>
            <a:r>
              <a:rPr lang="en-GB" altLang="en-US" sz="2800" dirty="0" err="1">
                <a:latin typeface="+mn-lt"/>
              </a:rPr>
              <a:t>Chauhan</a:t>
            </a:r>
            <a:r>
              <a:rPr lang="en-GB" altLang="en-US" sz="2800" dirty="0">
                <a:latin typeface="+mn-lt"/>
              </a:rPr>
              <a:t>, Software Testing: Principles and Practices, (Chapter – </a:t>
            </a:r>
            <a:r>
              <a:rPr lang="en-GB" altLang="en-US" sz="2800" dirty="0" smtClean="0"/>
              <a:t>12</a:t>
            </a:r>
            <a:r>
              <a:rPr lang="en-GB" altLang="en-US" sz="2800" dirty="0" smtClean="0">
                <a:latin typeface="+mn-lt"/>
              </a:rPr>
              <a:t>), </a:t>
            </a:r>
            <a:r>
              <a:rPr lang="en-GB" altLang="en-US" sz="2800" dirty="0">
                <a:latin typeface="+mn-lt"/>
              </a:rPr>
              <a:t>Second Edition, Oxford University Press,  2016.</a:t>
            </a:r>
          </a:p>
          <a:p>
            <a:pPr marL="384015" indent="-384015" algn="just">
              <a:buFont typeface="+mj-lt"/>
              <a:buAutoNum type="arabicPeriod"/>
              <a:defRPr/>
            </a:pPr>
            <a:endParaRPr lang="en-GB" altLang="en-US" sz="2800" dirty="0">
              <a:latin typeface="+mn-lt"/>
            </a:endParaRPr>
          </a:p>
          <a:p>
            <a:pPr algn="just">
              <a:defRPr/>
            </a:pPr>
            <a:endParaRPr lang="en-GB" altLang="en-US" dirty="0">
              <a:solidFill>
                <a:prstClr val="black"/>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endParaRPr lang="en-IN" sz="4400" dirty="0" smtClean="0"/>
          </a:p>
          <a:p>
            <a:pPr marL="82296" indent="0" algn="ctr">
              <a:buNone/>
            </a:pPr>
            <a:r>
              <a:rPr lang="en-IN" sz="4400" dirty="0" smtClean="0"/>
              <a:t>Thank you</a:t>
            </a:r>
            <a:endParaRPr lang="en-IN" sz="4400" dirty="0"/>
          </a:p>
        </p:txBody>
      </p:sp>
    </p:spTree>
    <p:extLst>
      <p:ext uri="{BB962C8B-B14F-4D97-AF65-F5344CB8AC3E}">
        <p14:creationId xmlns="" xmlns:p14="http://schemas.microsoft.com/office/powerpoint/2010/main" val="828920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Risk-Based Prioritization       </a:t>
            </a:r>
            <a:r>
              <a:rPr lang="en-US" dirty="0" err="1" smtClean="0"/>
              <a:t>cont</a:t>
            </a:r>
            <a:r>
              <a:rPr lang="en-US" dirty="0" smtClean="0"/>
              <a:t> …</a:t>
            </a:r>
            <a:endParaRPr lang="en-US" dirty="0"/>
          </a:p>
        </p:txBody>
      </p:sp>
      <p:sp>
        <p:nvSpPr>
          <p:cNvPr id="3" name="Content Placeholder 2"/>
          <p:cNvSpPr>
            <a:spLocks noGrp="1"/>
          </p:cNvSpPr>
          <p:nvPr>
            <p:ph idx="1"/>
          </p:nvPr>
        </p:nvSpPr>
        <p:spPr>
          <a:xfrm>
            <a:off x="971600" y="1131590"/>
            <a:ext cx="7498080" cy="3600450"/>
          </a:xfrm>
        </p:spPr>
        <p:txBody>
          <a:bodyPr>
            <a:normAutofit/>
          </a:bodyPr>
          <a:lstStyle/>
          <a:p>
            <a:pPr algn="just"/>
            <a:r>
              <a:rPr lang="en-US" dirty="0"/>
              <a:t>Risk analysis uses these two components by first listing the potential problems and then, assigning a probability and severity value for each identified problem, as shown in </a:t>
            </a:r>
            <a:r>
              <a:rPr lang="en-US" dirty="0" smtClean="0"/>
              <a:t>next Table. </a:t>
            </a:r>
          </a:p>
          <a:p>
            <a:pPr algn="just"/>
            <a:r>
              <a:rPr lang="en-US" dirty="0" smtClean="0"/>
              <a:t>By </a:t>
            </a:r>
            <a:r>
              <a:rPr lang="en-US" dirty="0"/>
              <a:t>ranking the results in this table in the form of risk exposure, testers can identify the potential against which  the software needs to be tested and executed first.</a:t>
            </a:r>
          </a:p>
        </p:txBody>
      </p:sp>
    </p:spTree>
    <p:extLst>
      <p:ext uri="{BB962C8B-B14F-4D97-AF65-F5344CB8AC3E}">
        <p14:creationId xmlns="" xmlns:p14="http://schemas.microsoft.com/office/powerpoint/2010/main" val="213269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Risk-Based </a:t>
            </a:r>
            <a:r>
              <a:rPr lang="en-US" dirty="0"/>
              <a:t>Prioritization       </a:t>
            </a:r>
            <a:r>
              <a:rPr lang="en-US" dirty="0" err="1"/>
              <a:t>cont</a:t>
            </a:r>
            <a:r>
              <a:rPr lang="en-US" dirty="0"/>
              <a:t> …</a:t>
            </a:r>
          </a:p>
        </p:txBody>
      </p:sp>
      <p:sp>
        <p:nvSpPr>
          <p:cNvPr id="3" name="Content Placeholder 2"/>
          <p:cNvSpPr>
            <a:spLocks noGrp="1"/>
          </p:cNvSpPr>
          <p:nvPr>
            <p:ph idx="1"/>
          </p:nvPr>
        </p:nvSpPr>
        <p:spPr>
          <a:xfrm>
            <a:off x="1115616" y="915566"/>
            <a:ext cx="7498080" cy="3960440"/>
          </a:xfrm>
        </p:spPr>
        <p:txBody>
          <a:bodyPr>
            <a:normAutofit fontScale="92500" lnSpcReduction="10000"/>
          </a:bodyPr>
          <a:lstStyle/>
          <a:p>
            <a:pPr marL="0" indent="0">
              <a:buNone/>
            </a:pPr>
            <a:r>
              <a:rPr lang="en-IN" dirty="0"/>
              <a:t>A risk analysis table consists of the following columns:</a:t>
            </a:r>
          </a:p>
          <a:p>
            <a:pPr algn="just">
              <a:buFont typeface="Arial" panose="020B0604020202020204" pitchFamily="34" charset="0"/>
              <a:buChar char="•"/>
            </a:pPr>
            <a:r>
              <a:rPr lang="en-IN" sz="2400" b="1" dirty="0"/>
              <a:t>Problem ID: </a:t>
            </a:r>
            <a:r>
              <a:rPr lang="en-IN" sz="2400" dirty="0"/>
              <a:t>A unique identifier to facilitate referring to a risk </a:t>
            </a:r>
            <a:r>
              <a:rPr lang="en-IN" sz="2400" dirty="0" smtClean="0"/>
              <a:t>factor.</a:t>
            </a:r>
            <a:endParaRPr lang="en-IN" sz="2400" dirty="0"/>
          </a:p>
          <a:p>
            <a:pPr algn="just">
              <a:buFont typeface="Arial" panose="020B0604020202020204" pitchFamily="34" charset="0"/>
              <a:buChar char="•"/>
            </a:pPr>
            <a:r>
              <a:rPr lang="en-IN" sz="2400" b="1" dirty="0"/>
              <a:t>Potential problem: </a:t>
            </a:r>
            <a:r>
              <a:rPr lang="en-IN" sz="2400" dirty="0"/>
              <a:t>Brief description of the problem.</a:t>
            </a:r>
          </a:p>
          <a:p>
            <a:pPr algn="just">
              <a:buFont typeface="Arial" panose="020B0604020202020204" pitchFamily="34" charset="0"/>
              <a:buChar char="•"/>
            </a:pPr>
            <a:r>
              <a:rPr lang="en-IN" sz="2400" b="1" dirty="0"/>
              <a:t>Uncertainty factor: </a:t>
            </a:r>
            <a:r>
              <a:rPr lang="en-IN" sz="2400" dirty="0"/>
              <a:t>It is the probability of occurrence of the </a:t>
            </a:r>
            <a:r>
              <a:rPr lang="en-IN" sz="2400" dirty="0" smtClean="0"/>
              <a:t>problem. Probability </a:t>
            </a:r>
            <a:r>
              <a:rPr lang="en-IN" sz="2400" dirty="0"/>
              <a:t>values are on a scale of 1(low)  to 10(high).</a:t>
            </a:r>
          </a:p>
          <a:p>
            <a:pPr algn="just">
              <a:buFont typeface="Arial" panose="020B0604020202020204" pitchFamily="34" charset="0"/>
              <a:buChar char="•"/>
            </a:pPr>
            <a:r>
              <a:rPr lang="en-IN" sz="2400" b="1" dirty="0"/>
              <a:t>Severity of impact: </a:t>
            </a:r>
            <a:r>
              <a:rPr lang="en-IN" sz="2400" dirty="0"/>
              <a:t>Severity values on a scale of 1(low) to 10(high).</a:t>
            </a:r>
          </a:p>
          <a:p>
            <a:pPr algn="just">
              <a:buFont typeface="Arial" panose="020B0604020202020204" pitchFamily="34" charset="0"/>
              <a:buChar char="•"/>
            </a:pPr>
            <a:r>
              <a:rPr lang="en-IN" sz="2400" b="1" dirty="0"/>
              <a:t>Risk exposure: </a:t>
            </a:r>
            <a:r>
              <a:rPr lang="en-IN" sz="2400" dirty="0"/>
              <a:t>P</a:t>
            </a:r>
            <a:r>
              <a:rPr lang="en-IN" sz="2400" dirty="0" smtClean="0"/>
              <a:t>roduct </a:t>
            </a:r>
            <a:r>
              <a:rPr lang="en-IN" sz="2400" dirty="0"/>
              <a:t>of probability of occurrence and severity of impact.  </a:t>
            </a:r>
          </a:p>
        </p:txBody>
      </p:sp>
      <p:sp>
        <p:nvSpPr>
          <p:cNvPr id="6" name="Date Placeholder 5"/>
          <p:cNvSpPr>
            <a:spLocks noGrp="1"/>
          </p:cNvSpPr>
          <p:nvPr>
            <p:ph type="dt" sz="half" idx="10"/>
          </p:nvPr>
        </p:nvSpPr>
        <p:spPr/>
        <p:txBody>
          <a:bodyPr/>
          <a:lstStyle/>
          <a:p>
            <a:fld id="{6B59565F-299E-4FE6-8F21-F9C7C109CE1E}" type="datetime1">
              <a:rPr lang="en-US" smtClean="0"/>
              <a:pPr/>
              <a:t>2/23/2021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 xmlns:p14="http://schemas.microsoft.com/office/powerpoint/2010/main" val="1194622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 xmlns:p14="http://schemas.microsoft.com/office/powerpoint/2010/main" val="1397691628"/>
              </p:ext>
            </p:extLst>
          </p:nvPr>
        </p:nvGraphicFramePr>
        <p:xfrm>
          <a:off x="1485900" y="1229868"/>
          <a:ext cx="6614490" cy="3286098"/>
        </p:xfrm>
        <a:graphic>
          <a:graphicData uri="http://schemas.openxmlformats.org/drawingml/2006/table">
            <a:tbl>
              <a:tblPr firstRow="1" bandRow="1">
                <a:tableStyleId>{5C22544A-7EE6-4342-B048-85BDC9FD1C3A}</a:tableStyleId>
              </a:tblPr>
              <a:tblGrid>
                <a:gridCol w="1322898">
                  <a:extLst>
                    <a:ext uri="{9D8B030D-6E8A-4147-A177-3AD203B41FA5}">
                      <a16:colId xmlns="" xmlns:a16="http://schemas.microsoft.com/office/drawing/2014/main" val="20000"/>
                    </a:ext>
                  </a:extLst>
                </a:gridCol>
                <a:gridCol w="1322898">
                  <a:extLst>
                    <a:ext uri="{9D8B030D-6E8A-4147-A177-3AD203B41FA5}">
                      <a16:colId xmlns="" xmlns:a16="http://schemas.microsoft.com/office/drawing/2014/main" val="20001"/>
                    </a:ext>
                  </a:extLst>
                </a:gridCol>
                <a:gridCol w="1322898">
                  <a:extLst>
                    <a:ext uri="{9D8B030D-6E8A-4147-A177-3AD203B41FA5}">
                      <a16:colId xmlns="" xmlns:a16="http://schemas.microsoft.com/office/drawing/2014/main" val="20002"/>
                    </a:ext>
                  </a:extLst>
                </a:gridCol>
                <a:gridCol w="1322898">
                  <a:extLst>
                    <a:ext uri="{9D8B030D-6E8A-4147-A177-3AD203B41FA5}">
                      <a16:colId xmlns="" xmlns:a16="http://schemas.microsoft.com/office/drawing/2014/main" val="20003"/>
                    </a:ext>
                  </a:extLst>
                </a:gridCol>
                <a:gridCol w="1322898">
                  <a:extLst>
                    <a:ext uri="{9D8B030D-6E8A-4147-A177-3AD203B41FA5}">
                      <a16:colId xmlns="" xmlns:a16="http://schemas.microsoft.com/office/drawing/2014/main" val="20004"/>
                    </a:ext>
                  </a:extLst>
                </a:gridCol>
              </a:tblGrid>
              <a:tr h="526748">
                <a:tc>
                  <a:txBody>
                    <a:bodyPr/>
                    <a:lstStyle/>
                    <a:p>
                      <a:pPr algn="ctr"/>
                      <a:r>
                        <a:rPr lang="en-IN" sz="1400" dirty="0" smtClean="0"/>
                        <a:t>Problem ID</a:t>
                      </a:r>
                      <a:endParaRPr lang="en-IN" sz="1400" dirty="0"/>
                    </a:p>
                  </a:txBody>
                  <a:tcPr marL="68580" marR="68580" marT="34290" marB="34290"/>
                </a:tc>
                <a:tc>
                  <a:txBody>
                    <a:bodyPr/>
                    <a:lstStyle/>
                    <a:p>
                      <a:pPr algn="ctr"/>
                      <a:r>
                        <a:rPr lang="en-IN" sz="1400" dirty="0" smtClean="0"/>
                        <a:t>Potential Problem</a:t>
                      </a:r>
                      <a:endParaRPr lang="en-IN" sz="1400" dirty="0"/>
                    </a:p>
                  </a:txBody>
                  <a:tcPr marL="68580" marR="68580" marT="34290" marB="34290"/>
                </a:tc>
                <a:tc>
                  <a:txBody>
                    <a:bodyPr/>
                    <a:lstStyle/>
                    <a:p>
                      <a:pPr algn="ctr"/>
                      <a:r>
                        <a:rPr lang="en-IN" sz="1400" dirty="0" smtClean="0"/>
                        <a:t>Uncertainty</a:t>
                      </a:r>
                      <a:r>
                        <a:rPr lang="en-IN" sz="1400" baseline="0" dirty="0" smtClean="0"/>
                        <a:t> </a:t>
                      </a:r>
                      <a:r>
                        <a:rPr lang="en-IN" sz="1400" dirty="0" smtClean="0"/>
                        <a:t>Factor</a:t>
                      </a:r>
                      <a:endParaRPr lang="en-IN" sz="1400" dirty="0"/>
                    </a:p>
                  </a:txBody>
                  <a:tcPr marL="68580" marR="68580" marT="34290" marB="34290"/>
                </a:tc>
                <a:tc>
                  <a:txBody>
                    <a:bodyPr/>
                    <a:lstStyle/>
                    <a:p>
                      <a:pPr algn="ctr"/>
                      <a:r>
                        <a:rPr lang="en-IN" sz="1400" dirty="0" smtClean="0"/>
                        <a:t>Risk Impact</a:t>
                      </a:r>
                      <a:endParaRPr lang="en-IN" sz="1400" dirty="0"/>
                    </a:p>
                  </a:txBody>
                  <a:tcPr marL="68580" marR="68580" marT="34290" marB="34290"/>
                </a:tc>
                <a:tc>
                  <a:txBody>
                    <a:bodyPr/>
                    <a:lstStyle/>
                    <a:p>
                      <a:pPr algn="ctr"/>
                      <a:r>
                        <a:rPr lang="en-IN" sz="1400" dirty="0" smtClean="0"/>
                        <a:t>Risk Exposure</a:t>
                      </a:r>
                      <a:endParaRPr lang="en-IN" sz="1400" dirty="0"/>
                    </a:p>
                  </a:txBody>
                  <a:tcPr marL="68580" marR="68580" marT="34290" marB="34290"/>
                </a:tc>
                <a:extLst>
                  <a:ext uri="{0D108BD9-81ED-4DB2-BD59-A6C34878D82A}">
                    <a16:rowId xmlns="" xmlns:a16="http://schemas.microsoft.com/office/drawing/2014/main" val="10000"/>
                  </a:ext>
                </a:extLst>
              </a:tr>
              <a:tr h="526748">
                <a:tc>
                  <a:txBody>
                    <a:bodyPr/>
                    <a:lstStyle/>
                    <a:p>
                      <a:pPr algn="ctr"/>
                      <a:r>
                        <a:rPr lang="en-IN" sz="1400" dirty="0" smtClean="0"/>
                        <a:t>P1</a:t>
                      </a:r>
                      <a:endParaRPr lang="en-IN" sz="1400" dirty="0"/>
                    </a:p>
                  </a:txBody>
                  <a:tcPr marL="68580" marR="68580" marT="34290" marB="34290"/>
                </a:tc>
                <a:tc>
                  <a:txBody>
                    <a:bodyPr/>
                    <a:lstStyle/>
                    <a:p>
                      <a:pPr algn="ctr"/>
                      <a:r>
                        <a:rPr lang="en-IN" sz="1400" dirty="0" smtClean="0"/>
                        <a:t>Specification ambiguity</a:t>
                      </a:r>
                      <a:endParaRPr lang="en-IN" sz="1400" dirty="0"/>
                    </a:p>
                  </a:txBody>
                  <a:tcPr marL="68580" marR="68580" marT="34290" marB="34290"/>
                </a:tc>
                <a:tc>
                  <a:txBody>
                    <a:bodyPr/>
                    <a:lstStyle/>
                    <a:p>
                      <a:pPr algn="ctr"/>
                      <a:r>
                        <a:rPr lang="en-IN" sz="1400" dirty="0" smtClean="0"/>
                        <a:t>2</a:t>
                      </a:r>
                      <a:endParaRPr lang="en-IN" sz="1400" dirty="0"/>
                    </a:p>
                  </a:txBody>
                  <a:tcPr marL="68580" marR="68580" marT="34290" marB="34290"/>
                </a:tc>
                <a:tc>
                  <a:txBody>
                    <a:bodyPr/>
                    <a:lstStyle/>
                    <a:p>
                      <a:pPr algn="ctr"/>
                      <a:r>
                        <a:rPr lang="en-IN" sz="1400" dirty="0" smtClean="0"/>
                        <a:t>3</a:t>
                      </a:r>
                      <a:endParaRPr lang="en-IN" sz="1400" dirty="0"/>
                    </a:p>
                  </a:txBody>
                  <a:tcPr marL="68580" marR="68580" marT="34290" marB="34290"/>
                </a:tc>
                <a:tc>
                  <a:txBody>
                    <a:bodyPr/>
                    <a:lstStyle/>
                    <a:p>
                      <a:pPr algn="ctr"/>
                      <a:r>
                        <a:rPr lang="en-IN" sz="1400" dirty="0" smtClean="0"/>
                        <a:t>6</a:t>
                      </a:r>
                      <a:endParaRPr lang="en-IN" sz="1400" dirty="0"/>
                    </a:p>
                  </a:txBody>
                  <a:tcPr marL="68580" marR="68580" marT="34290" marB="34290"/>
                </a:tc>
                <a:extLst>
                  <a:ext uri="{0D108BD9-81ED-4DB2-BD59-A6C34878D82A}">
                    <a16:rowId xmlns="" xmlns:a16="http://schemas.microsoft.com/office/drawing/2014/main" val="10001"/>
                  </a:ext>
                </a:extLst>
              </a:tr>
              <a:tr h="526748">
                <a:tc>
                  <a:txBody>
                    <a:bodyPr/>
                    <a:lstStyle/>
                    <a:p>
                      <a:pPr algn="ctr"/>
                      <a:r>
                        <a:rPr lang="en-IN" sz="1400" dirty="0" smtClean="0"/>
                        <a:t>P2</a:t>
                      </a:r>
                      <a:endParaRPr lang="en-IN" sz="1400" dirty="0"/>
                    </a:p>
                  </a:txBody>
                  <a:tcPr marL="68580" marR="68580" marT="34290" marB="34290"/>
                </a:tc>
                <a:tc>
                  <a:txBody>
                    <a:bodyPr/>
                    <a:lstStyle/>
                    <a:p>
                      <a:pPr algn="ctr"/>
                      <a:r>
                        <a:rPr lang="en-IN" sz="1400" dirty="0" smtClean="0"/>
                        <a:t>Interface Problem</a:t>
                      </a:r>
                      <a:endParaRPr lang="en-IN" sz="1400" dirty="0"/>
                    </a:p>
                  </a:txBody>
                  <a:tcPr marL="68580" marR="68580" marT="34290" marB="34290"/>
                </a:tc>
                <a:tc>
                  <a:txBody>
                    <a:bodyPr/>
                    <a:lstStyle/>
                    <a:p>
                      <a:pPr algn="ctr"/>
                      <a:r>
                        <a:rPr lang="en-IN" sz="1400" dirty="0" smtClean="0"/>
                        <a:t>5</a:t>
                      </a:r>
                      <a:endParaRPr lang="en-IN" sz="1400" dirty="0"/>
                    </a:p>
                  </a:txBody>
                  <a:tcPr marL="68580" marR="68580" marT="34290" marB="34290"/>
                </a:tc>
                <a:tc>
                  <a:txBody>
                    <a:bodyPr/>
                    <a:lstStyle/>
                    <a:p>
                      <a:pPr algn="ctr"/>
                      <a:r>
                        <a:rPr lang="en-IN" sz="1400" dirty="0" smtClean="0"/>
                        <a:t>6</a:t>
                      </a:r>
                      <a:endParaRPr lang="en-IN" sz="1400" dirty="0"/>
                    </a:p>
                  </a:txBody>
                  <a:tcPr marL="68580" marR="68580" marT="34290" marB="34290"/>
                </a:tc>
                <a:tc>
                  <a:txBody>
                    <a:bodyPr/>
                    <a:lstStyle/>
                    <a:p>
                      <a:pPr algn="ctr"/>
                      <a:r>
                        <a:rPr lang="en-IN" sz="1400" dirty="0" smtClean="0"/>
                        <a:t>30</a:t>
                      </a:r>
                      <a:endParaRPr lang="en-IN" sz="1400" dirty="0"/>
                    </a:p>
                  </a:txBody>
                  <a:tcPr marL="68580" marR="68580" marT="34290" marB="34290"/>
                </a:tc>
                <a:extLst>
                  <a:ext uri="{0D108BD9-81ED-4DB2-BD59-A6C34878D82A}">
                    <a16:rowId xmlns="" xmlns:a16="http://schemas.microsoft.com/office/drawing/2014/main" val="10002"/>
                  </a:ext>
                </a:extLst>
              </a:tr>
              <a:tr h="425451">
                <a:tc>
                  <a:txBody>
                    <a:bodyPr/>
                    <a:lstStyle/>
                    <a:p>
                      <a:pPr algn="ctr"/>
                      <a:r>
                        <a:rPr lang="en-IN" sz="1400" dirty="0" smtClean="0"/>
                        <a:t>P3</a:t>
                      </a:r>
                      <a:endParaRPr lang="en-IN" sz="1400" dirty="0"/>
                    </a:p>
                  </a:txBody>
                  <a:tcPr marL="68580" marR="68580" marT="34290" marB="34290"/>
                </a:tc>
                <a:tc>
                  <a:txBody>
                    <a:bodyPr/>
                    <a:lstStyle/>
                    <a:p>
                      <a:pPr algn="ctr"/>
                      <a:r>
                        <a:rPr lang="en-IN" sz="1400" dirty="0" smtClean="0"/>
                        <a:t>File corruption</a:t>
                      </a:r>
                      <a:endParaRPr lang="en-IN" sz="1400" dirty="0"/>
                    </a:p>
                  </a:txBody>
                  <a:tcPr marL="68580" marR="68580" marT="34290" marB="34290"/>
                </a:tc>
                <a:tc>
                  <a:txBody>
                    <a:bodyPr/>
                    <a:lstStyle/>
                    <a:p>
                      <a:pPr algn="ctr"/>
                      <a:r>
                        <a:rPr lang="en-IN" sz="1400" dirty="0" smtClean="0"/>
                        <a:t>6</a:t>
                      </a:r>
                      <a:endParaRPr lang="en-IN" sz="1400" dirty="0"/>
                    </a:p>
                  </a:txBody>
                  <a:tcPr marL="68580" marR="68580" marT="34290" marB="34290"/>
                </a:tc>
                <a:tc>
                  <a:txBody>
                    <a:bodyPr/>
                    <a:lstStyle/>
                    <a:p>
                      <a:pPr algn="ctr"/>
                      <a:r>
                        <a:rPr lang="en-IN" sz="1400" dirty="0" smtClean="0"/>
                        <a:t>4</a:t>
                      </a:r>
                      <a:endParaRPr lang="en-IN" sz="1400" dirty="0"/>
                    </a:p>
                  </a:txBody>
                  <a:tcPr marL="68580" marR="68580" marT="34290" marB="34290"/>
                </a:tc>
                <a:tc>
                  <a:txBody>
                    <a:bodyPr/>
                    <a:lstStyle/>
                    <a:p>
                      <a:pPr algn="ctr"/>
                      <a:r>
                        <a:rPr lang="en-IN" sz="1400" dirty="0" smtClean="0"/>
                        <a:t>24</a:t>
                      </a:r>
                      <a:endParaRPr lang="en-IN" sz="1400" dirty="0"/>
                    </a:p>
                  </a:txBody>
                  <a:tcPr marL="68580" marR="68580" marT="34290" marB="34290"/>
                </a:tc>
                <a:extLst>
                  <a:ext uri="{0D108BD9-81ED-4DB2-BD59-A6C34878D82A}">
                    <a16:rowId xmlns="" xmlns:a16="http://schemas.microsoft.com/office/drawing/2014/main" val="10003"/>
                  </a:ext>
                </a:extLst>
              </a:tr>
              <a:tr h="526748">
                <a:tc>
                  <a:txBody>
                    <a:bodyPr/>
                    <a:lstStyle/>
                    <a:p>
                      <a:pPr algn="ctr"/>
                      <a:r>
                        <a:rPr lang="en-IN" sz="1400" dirty="0" smtClean="0"/>
                        <a:t>P4</a:t>
                      </a:r>
                      <a:endParaRPr lang="en-IN" sz="1400" dirty="0"/>
                    </a:p>
                  </a:txBody>
                  <a:tcPr marL="68580" marR="68580" marT="34290" marB="34290"/>
                </a:tc>
                <a:tc>
                  <a:txBody>
                    <a:bodyPr/>
                    <a:lstStyle/>
                    <a:p>
                      <a:pPr algn="ctr"/>
                      <a:r>
                        <a:rPr lang="en-IN" sz="1400" dirty="0" smtClean="0"/>
                        <a:t>Databases not synchronized</a:t>
                      </a:r>
                      <a:endParaRPr lang="en-IN" sz="1400" dirty="0"/>
                    </a:p>
                  </a:txBody>
                  <a:tcPr marL="68580" marR="68580" marT="34290" marB="34290"/>
                </a:tc>
                <a:tc>
                  <a:txBody>
                    <a:bodyPr/>
                    <a:lstStyle/>
                    <a:p>
                      <a:pPr algn="ctr"/>
                      <a:r>
                        <a:rPr lang="en-IN" sz="1400" dirty="0" smtClean="0"/>
                        <a:t>8</a:t>
                      </a:r>
                      <a:endParaRPr lang="en-IN" sz="1400" dirty="0"/>
                    </a:p>
                  </a:txBody>
                  <a:tcPr marL="68580" marR="68580" marT="34290" marB="34290"/>
                </a:tc>
                <a:tc>
                  <a:txBody>
                    <a:bodyPr/>
                    <a:lstStyle/>
                    <a:p>
                      <a:pPr algn="ctr"/>
                      <a:r>
                        <a:rPr lang="en-IN" sz="1400" dirty="0" smtClean="0"/>
                        <a:t>7</a:t>
                      </a:r>
                      <a:endParaRPr lang="en-IN" sz="1400" dirty="0"/>
                    </a:p>
                  </a:txBody>
                  <a:tcPr marL="68580" marR="68580" marT="34290" marB="34290"/>
                </a:tc>
                <a:tc>
                  <a:txBody>
                    <a:bodyPr/>
                    <a:lstStyle/>
                    <a:p>
                      <a:pPr algn="ctr"/>
                      <a:r>
                        <a:rPr lang="en-IN" sz="1400" dirty="0" smtClean="0"/>
                        <a:t>56</a:t>
                      </a:r>
                      <a:endParaRPr lang="en-IN" sz="1400" dirty="0"/>
                    </a:p>
                  </a:txBody>
                  <a:tcPr marL="68580" marR="68580" marT="34290" marB="34290"/>
                </a:tc>
                <a:extLst>
                  <a:ext uri="{0D108BD9-81ED-4DB2-BD59-A6C34878D82A}">
                    <a16:rowId xmlns="" xmlns:a16="http://schemas.microsoft.com/office/drawing/2014/main" val="10004"/>
                  </a:ext>
                </a:extLst>
              </a:tr>
              <a:tr h="753655">
                <a:tc>
                  <a:txBody>
                    <a:bodyPr/>
                    <a:lstStyle/>
                    <a:p>
                      <a:pPr algn="ctr"/>
                      <a:r>
                        <a:rPr lang="en-IN" sz="1400" dirty="0" smtClean="0"/>
                        <a:t>P5</a:t>
                      </a:r>
                      <a:endParaRPr lang="en-IN" sz="1400" dirty="0"/>
                    </a:p>
                  </a:txBody>
                  <a:tcPr marL="68580" marR="68580" marT="34290" marB="34290"/>
                </a:tc>
                <a:tc>
                  <a:txBody>
                    <a:bodyPr/>
                    <a:lstStyle/>
                    <a:p>
                      <a:pPr algn="ctr"/>
                      <a:r>
                        <a:rPr lang="en-IN" sz="1400" dirty="0" smtClean="0"/>
                        <a:t>Unavailability</a:t>
                      </a:r>
                      <a:r>
                        <a:rPr lang="en-IN" sz="1400" baseline="0" dirty="0" smtClean="0"/>
                        <a:t> of modules for integration</a:t>
                      </a:r>
                      <a:endParaRPr lang="en-IN" sz="1400" dirty="0"/>
                    </a:p>
                  </a:txBody>
                  <a:tcPr marL="68580" marR="68580" marT="34290" marB="34290"/>
                </a:tc>
                <a:tc>
                  <a:txBody>
                    <a:bodyPr/>
                    <a:lstStyle/>
                    <a:p>
                      <a:pPr algn="ctr"/>
                      <a:r>
                        <a:rPr lang="en-IN" sz="1400" dirty="0" smtClean="0"/>
                        <a:t>9</a:t>
                      </a:r>
                      <a:endParaRPr lang="en-IN" sz="1400" dirty="0"/>
                    </a:p>
                  </a:txBody>
                  <a:tcPr marL="68580" marR="68580" marT="34290" marB="34290"/>
                </a:tc>
                <a:tc>
                  <a:txBody>
                    <a:bodyPr/>
                    <a:lstStyle/>
                    <a:p>
                      <a:pPr algn="ctr"/>
                      <a:r>
                        <a:rPr lang="en-IN" sz="1400" dirty="0" smtClean="0"/>
                        <a:t>10</a:t>
                      </a:r>
                      <a:endParaRPr lang="en-IN" sz="1400" dirty="0"/>
                    </a:p>
                  </a:txBody>
                  <a:tcPr marL="68580" marR="68580" marT="34290" marB="34290"/>
                </a:tc>
                <a:tc>
                  <a:txBody>
                    <a:bodyPr/>
                    <a:lstStyle/>
                    <a:p>
                      <a:pPr algn="ctr"/>
                      <a:r>
                        <a:rPr lang="en-IN" sz="1400" dirty="0" smtClean="0"/>
                        <a:t>90</a:t>
                      </a:r>
                      <a:endParaRPr lang="en-IN" sz="1400" dirty="0"/>
                    </a:p>
                  </a:txBody>
                  <a:tcPr marL="68580" marR="68580" marT="34290" marB="34290"/>
                </a:tc>
                <a:extLst>
                  <a:ext uri="{0D108BD9-81ED-4DB2-BD59-A6C34878D82A}">
                    <a16:rowId xmlns="" xmlns:a16="http://schemas.microsoft.com/office/drawing/2014/main" val="10005"/>
                  </a:ext>
                </a:extLst>
              </a:tr>
            </a:tbl>
          </a:graphicData>
        </a:graphic>
      </p:graphicFrame>
      <p:sp>
        <p:nvSpPr>
          <p:cNvPr id="6" name="Date Placeholder 5"/>
          <p:cNvSpPr>
            <a:spLocks noGrp="1"/>
          </p:cNvSpPr>
          <p:nvPr>
            <p:ph type="dt" sz="half" idx="10"/>
          </p:nvPr>
        </p:nvSpPr>
        <p:spPr/>
        <p:txBody>
          <a:bodyPr/>
          <a:lstStyle/>
          <a:p>
            <a:fld id="{019596C8-1808-4C84-AF1E-D1BE02BAD2E3}" type="datetime1">
              <a:rPr lang="en-US" smtClean="0"/>
              <a:pPr/>
              <a:t>2/23/2021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extBox 7"/>
          <p:cNvSpPr txBox="1"/>
          <p:nvPr/>
        </p:nvSpPr>
        <p:spPr>
          <a:xfrm>
            <a:off x="3595432" y="555526"/>
            <a:ext cx="3152081" cy="338554"/>
          </a:xfrm>
          <a:prstGeom prst="rect">
            <a:avLst/>
          </a:prstGeom>
          <a:noFill/>
        </p:spPr>
        <p:txBody>
          <a:bodyPr wrap="none" rtlCol="0">
            <a:spAutoFit/>
          </a:bodyPr>
          <a:lstStyle/>
          <a:p>
            <a:r>
              <a:rPr lang="en-IN" sz="1600" dirty="0"/>
              <a:t>Table </a:t>
            </a:r>
            <a:r>
              <a:rPr lang="en-IN" sz="1600" dirty="0" smtClean="0"/>
              <a:t>1 </a:t>
            </a:r>
            <a:r>
              <a:rPr lang="en-IN" sz="1600" dirty="0"/>
              <a:t>. </a:t>
            </a:r>
            <a:r>
              <a:rPr lang="en-IN" sz="1600" dirty="0" smtClean="0"/>
              <a:t>A sample risk </a:t>
            </a:r>
            <a:r>
              <a:rPr lang="en-IN" sz="1600" dirty="0"/>
              <a:t>analysis table</a:t>
            </a:r>
          </a:p>
        </p:txBody>
      </p:sp>
    </p:spTree>
    <p:extLst>
      <p:ext uri="{BB962C8B-B14F-4D97-AF65-F5344CB8AC3E}">
        <p14:creationId xmlns="" xmlns:p14="http://schemas.microsoft.com/office/powerpoint/2010/main" val="826040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from the table</a:t>
            </a:r>
            <a:endParaRPr lang="en-US" dirty="0"/>
          </a:p>
        </p:txBody>
      </p:sp>
      <p:sp>
        <p:nvSpPr>
          <p:cNvPr id="3" name="Content Placeholder 2"/>
          <p:cNvSpPr>
            <a:spLocks noGrp="1"/>
          </p:cNvSpPr>
          <p:nvPr>
            <p:ph idx="1"/>
          </p:nvPr>
        </p:nvSpPr>
        <p:spPr/>
        <p:txBody>
          <a:bodyPr/>
          <a:lstStyle/>
          <a:p>
            <a:pPr marL="82296" indent="0">
              <a:buNone/>
            </a:pPr>
            <a:endParaRPr lang="en-US" dirty="0" smtClean="0"/>
          </a:p>
          <a:p>
            <a:pPr marL="82296" indent="0" algn="just">
              <a:buNone/>
            </a:pPr>
            <a:r>
              <a:rPr lang="en-US" dirty="0" smtClean="0"/>
              <a:t>The problems / modules given in </a:t>
            </a:r>
            <a:r>
              <a:rPr lang="en-US" dirty="0"/>
              <a:t>the </a:t>
            </a:r>
            <a:r>
              <a:rPr lang="en-US" dirty="0" smtClean="0"/>
              <a:t>previous </a:t>
            </a:r>
            <a:r>
              <a:rPr lang="en-US" dirty="0"/>
              <a:t>table can be prioritized in the order of P5, P4, P2, P3, </a:t>
            </a:r>
            <a:r>
              <a:rPr lang="en-US" dirty="0" smtClean="0"/>
              <a:t>P1, based on the risk exposure values.</a:t>
            </a:r>
            <a:endParaRPr lang="en-US" dirty="0"/>
          </a:p>
          <a:p>
            <a:endParaRPr lang="en-US" dirty="0"/>
          </a:p>
        </p:txBody>
      </p:sp>
    </p:spTree>
    <p:extLst>
      <p:ext uri="{BB962C8B-B14F-4D97-AF65-F5344CB8AC3E}">
        <p14:creationId xmlns="" xmlns:p14="http://schemas.microsoft.com/office/powerpoint/2010/main" val="34670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Prioritization Based on Operational </a:t>
            </a:r>
            <a:r>
              <a:rPr lang="en-IN" sz="3200" dirty="0" smtClean="0"/>
              <a:t>Profiles</a:t>
            </a:r>
            <a:endParaRPr lang="en-IN" sz="3200" dirty="0"/>
          </a:p>
        </p:txBody>
      </p:sp>
      <p:sp>
        <p:nvSpPr>
          <p:cNvPr id="3" name="Content Placeholder 2"/>
          <p:cNvSpPr>
            <a:spLocks noGrp="1"/>
          </p:cNvSpPr>
          <p:nvPr>
            <p:ph idx="1"/>
          </p:nvPr>
        </p:nvSpPr>
        <p:spPr>
          <a:xfrm>
            <a:off x="971600" y="843558"/>
            <a:ext cx="7992888" cy="3934172"/>
          </a:xfrm>
        </p:spPr>
        <p:txBody>
          <a:bodyPr>
            <a:noAutofit/>
          </a:bodyPr>
          <a:lstStyle/>
          <a:p>
            <a:pPr marL="457200" indent="-457200" algn="just">
              <a:buFont typeface="Arial" panose="020B0604020202020204" pitchFamily="34" charset="0"/>
              <a:buChar char="•"/>
            </a:pPr>
            <a:r>
              <a:rPr lang="en-IN" dirty="0" smtClean="0"/>
              <a:t>In </a:t>
            </a:r>
            <a:r>
              <a:rPr lang="en-IN" dirty="0"/>
              <a:t>this approach, the test planning is done based on the </a:t>
            </a:r>
            <a:r>
              <a:rPr lang="en-IN" dirty="0" smtClean="0">
                <a:solidFill>
                  <a:srgbClr val="FF0000"/>
                </a:solidFill>
              </a:rPr>
              <a:t>operational </a:t>
            </a:r>
            <a:r>
              <a:rPr lang="en-IN" dirty="0">
                <a:solidFill>
                  <a:srgbClr val="FF0000"/>
                </a:solidFill>
              </a:rPr>
              <a:t>profiles </a:t>
            </a:r>
            <a:r>
              <a:rPr lang="en-IN" dirty="0"/>
              <a:t>of the important functions which are of use to the customer. </a:t>
            </a:r>
            <a:endParaRPr lang="en-IN" dirty="0" smtClean="0"/>
          </a:p>
          <a:p>
            <a:pPr marL="457200" indent="-457200" algn="just">
              <a:buFont typeface="Arial" panose="020B0604020202020204" pitchFamily="34" charset="0"/>
              <a:buChar char="•"/>
            </a:pPr>
            <a:r>
              <a:rPr lang="en-IN" dirty="0" smtClean="0"/>
              <a:t>An </a:t>
            </a:r>
            <a:r>
              <a:rPr lang="en-IN" dirty="0">
                <a:solidFill>
                  <a:srgbClr val="FF0000"/>
                </a:solidFill>
              </a:rPr>
              <a:t>operational profile </a:t>
            </a:r>
            <a:r>
              <a:rPr lang="en-IN" dirty="0"/>
              <a:t>is a set of tasks performed by the system and their probabilities of occurrence. </a:t>
            </a:r>
            <a:endParaRPr lang="en-IN" dirty="0" smtClean="0"/>
          </a:p>
          <a:p>
            <a:pPr marL="457200" indent="-457200" algn="just">
              <a:buFont typeface="Arial" panose="020B0604020202020204" pitchFamily="34" charset="0"/>
              <a:buChar char="•"/>
            </a:pPr>
            <a:r>
              <a:rPr lang="en-IN" dirty="0" smtClean="0"/>
              <a:t>After </a:t>
            </a:r>
            <a:r>
              <a:rPr lang="en-IN" dirty="0"/>
              <a:t>estimating the operational profiles, testers decide the total number of test cases, keeping in view the costs and resource constraints. </a:t>
            </a:r>
          </a:p>
        </p:txBody>
      </p:sp>
      <p:sp>
        <p:nvSpPr>
          <p:cNvPr id="6" name="Date Placeholder 5"/>
          <p:cNvSpPr>
            <a:spLocks noGrp="1"/>
          </p:cNvSpPr>
          <p:nvPr>
            <p:ph type="dt" sz="half" idx="10"/>
          </p:nvPr>
        </p:nvSpPr>
        <p:spPr/>
        <p:txBody>
          <a:bodyPr/>
          <a:lstStyle/>
          <a:p>
            <a:fld id="{7861B494-9D81-45E4-8E1C-D51F7B177C8B}" type="datetime1">
              <a:rPr lang="en-US" smtClean="0"/>
              <a:pPr/>
              <a:t>2/23/2021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 xmlns:p14="http://schemas.microsoft.com/office/powerpoint/2010/main" val="2828289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Prioritization using </a:t>
            </a:r>
            <a:r>
              <a:rPr lang="en-IN" dirty="0" smtClean="0"/>
              <a:t>Slices</a:t>
            </a:r>
            <a:endParaRPr lang="en-IN" dirty="0"/>
          </a:p>
        </p:txBody>
      </p:sp>
      <p:sp>
        <p:nvSpPr>
          <p:cNvPr id="3" name="Content Placeholder 2"/>
          <p:cNvSpPr>
            <a:spLocks noGrp="1"/>
          </p:cNvSpPr>
          <p:nvPr>
            <p:ph idx="1"/>
          </p:nvPr>
        </p:nvSpPr>
        <p:spPr>
          <a:xfrm>
            <a:off x="1043608" y="987574"/>
            <a:ext cx="7498080" cy="3600450"/>
          </a:xfrm>
        </p:spPr>
        <p:txBody>
          <a:bodyPr>
            <a:noAutofit/>
          </a:bodyPr>
          <a:lstStyle/>
          <a:p>
            <a:pPr algn="just">
              <a:buFont typeface="Arial" panose="020B0604020202020204" pitchFamily="34" charset="0"/>
              <a:buChar char="•"/>
            </a:pPr>
            <a:r>
              <a:rPr lang="en-IN" dirty="0" smtClean="0"/>
              <a:t>During </a:t>
            </a:r>
            <a:r>
              <a:rPr lang="en-IN" dirty="0"/>
              <a:t>regression testing, the modified program is executed on all existing regression test cases to check that it still works the same way </a:t>
            </a:r>
            <a:r>
              <a:rPr lang="en-IN" dirty="0" smtClean="0"/>
              <a:t>as </a:t>
            </a:r>
            <a:r>
              <a:rPr lang="en-IN" dirty="0"/>
              <a:t>the original </a:t>
            </a:r>
            <a:r>
              <a:rPr lang="en-IN" dirty="0" smtClean="0"/>
              <a:t>program, </a:t>
            </a:r>
            <a:r>
              <a:rPr lang="en-IN" dirty="0"/>
              <a:t>except where a change is excepted.</a:t>
            </a:r>
          </a:p>
          <a:p>
            <a:pPr algn="just">
              <a:buFont typeface="Arial" panose="020B0604020202020204" pitchFamily="34" charset="0"/>
              <a:buChar char="•"/>
            </a:pPr>
            <a:r>
              <a:rPr lang="en-IN" dirty="0"/>
              <a:t>But re-running the test suite for every change in the software makes regression testing a time-consuming process. </a:t>
            </a:r>
          </a:p>
          <a:p>
            <a:pPr marL="0" indent="0">
              <a:buNone/>
            </a:pPr>
            <a:r>
              <a:rPr lang="en-IN" sz="1400" dirty="0" smtClean="0"/>
              <a:t>                                                                                                                                                                                                                                                                                                                                                                                                                                                                                                     </a:t>
            </a:r>
            <a:endParaRPr lang="en-IN" sz="1400" dirty="0"/>
          </a:p>
        </p:txBody>
      </p:sp>
      <p:sp>
        <p:nvSpPr>
          <p:cNvPr id="4" name="Date Placeholder 3"/>
          <p:cNvSpPr>
            <a:spLocks noGrp="1"/>
          </p:cNvSpPr>
          <p:nvPr>
            <p:ph type="dt" sz="half" idx="10"/>
          </p:nvPr>
        </p:nvSpPr>
        <p:spPr/>
        <p:txBody>
          <a:bodyPr/>
          <a:lstStyle/>
          <a:p>
            <a:fld id="{02EF5278-4D90-49AB-9AE2-0C875C2A7844}" type="datetime1">
              <a:rPr lang="en-US" smtClean="0"/>
              <a:pPr/>
              <a:t>2/23/2021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2463942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F00C88-AADE-4CD8-80BD-7839AF6E3350}"/>
</file>

<file path=customXml/itemProps2.xml><?xml version="1.0" encoding="utf-8"?>
<ds:datastoreItem xmlns:ds="http://schemas.openxmlformats.org/officeDocument/2006/customXml" ds:itemID="{CDD01E48-537C-47CA-A833-7F5A5FAA8D72}"/>
</file>

<file path=customXml/itemProps3.xml><?xml version="1.0" encoding="utf-8"?>
<ds:datastoreItem xmlns:ds="http://schemas.openxmlformats.org/officeDocument/2006/customXml" ds:itemID="{84231364-82AF-4C02-A026-025E21F2E43D}"/>
</file>

<file path=docProps/app.xml><?xml version="1.0" encoding="utf-8"?>
<Properties xmlns="http://schemas.openxmlformats.org/officeDocument/2006/extended-properties" xmlns:vt="http://schemas.openxmlformats.org/officeDocument/2006/docPropsVTypes">
  <Template>Solstice</Template>
  <TotalTime>408</TotalTime>
  <Words>1845</Words>
  <Application>Microsoft Office PowerPoint</Application>
  <PresentationFormat>On-screen Show (16:9)</PresentationFormat>
  <Paragraphs>261</Paragraphs>
  <Slides>37</Slides>
  <Notes>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Efficient Test Suite Management                                           cont …</vt:lpstr>
      <vt:lpstr>Risk-Based Prioritization</vt:lpstr>
      <vt:lpstr>Risk-Based Prioritization    cont …</vt:lpstr>
      <vt:lpstr>Risk-Based Prioritization       cont …</vt:lpstr>
      <vt:lpstr>Risk-Based Prioritization       cont …</vt:lpstr>
      <vt:lpstr>Slide 6</vt:lpstr>
      <vt:lpstr>Inference from the table</vt:lpstr>
      <vt:lpstr>Prioritization Based on Operational Profiles</vt:lpstr>
      <vt:lpstr>Prioritization using Slices</vt:lpstr>
      <vt:lpstr>Prioritization using Slices   cont …</vt:lpstr>
      <vt:lpstr>Execution Slice</vt:lpstr>
      <vt:lpstr>Slide 12</vt:lpstr>
      <vt:lpstr>Prioritization using Slices   cont …</vt:lpstr>
      <vt:lpstr>Prioritization using Slices   cont …</vt:lpstr>
      <vt:lpstr>Prioritization using Slices   cont …</vt:lpstr>
      <vt:lpstr>Example</vt:lpstr>
      <vt:lpstr>Dynamic Slice</vt:lpstr>
      <vt:lpstr>Example</vt:lpstr>
      <vt:lpstr>Test Cases </vt:lpstr>
      <vt:lpstr>Dynamic Slice   cont …</vt:lpstr>
      <vt:lpstr>Slide 21</vt:lpstr>
      <vt:lpstr> Relevant Slice </vt:lpstr>
      <vt:lpstr> Relevant Slice     cont … </vt:lpstr>
      <vt:lpstr> Prioritization Based on Requirements </vt:lpstr>
      <vt:lpstr>PORT</vt:lpstr>
      <vt:lpstr> Factors for analyzing &amp; measuring  criticality of requirements.  </vt:lpstr>
      <vt:lpstr>Prioritization Factor Value </vt:lpstr>
      <vt:lpstr>Measuring Effectiveness of a prioritized test suite </vt:lpstr>
      <vt:lpstr>APFD Metric</vt:lpstr>
      <vt:lpstr>Slide 30</vt:lpstr>
      <vt:lpstr>Example</vt:lpstr>
      <vt:lpstr>Slide 32</vt:lpstr>
      <vt:lpstr> </vt:lpstr>
      <vt:lpstr>Cost-cognizant APFD </vt:lpstr>
      <vt:lpstr>Summary</vt:lpstr>
      <vt:lpstr>Slide 36</vt:lpstr>
      <vt:lpstr>Slide 37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53</cp:revision>
  <dcterms:created xsi:type="dcterms:W3CDTF">2019-02-06T11:58:19Z</dcterms:created>
  <dcterms:modified xsi:type="dcterms:W3CDTF">2021-02-23T05:47:01Z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