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theme/theme9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6" r:id="rId2"/>
    <p:sldMasterId id="2147483694" r:id="rId3"/>
    <p:sldMasterId id="2147483705" r:id="rId4"/>
    <p:sldMasterId id="2147483708" r:id="rId5"/>
    <p:sldMasterId id="2147483711" r:id="rId6"/>
    <p:sldMasterId id="2147483722" r:id="rId7"/>
    <p:sldMasterId id="2147483725" r:id="rId8"/>
    <p:sldMasterId id="2147483728" r:id="rId9"/>
    <p:sldMasterId id="2147483739" r:id="rId10"/>
  </p:sldMasterIdLst>
  <p:notesMasterIdLst>
    <p:notesMasterId r:id="rId44"/>
  </p:notesMasterIdLst>
  <p:sldIdLst>
    <p:sldId id="256" r:id="rId11"/>
    <p:sldId id="395" r:id="rId12"/>
    <p:sldId id="424" r:id="rId13"/>
    <p:sldId id="396" r:id="rId14"/>
    <p:sldId id="422" r:id="rId15"/>
    <p:sldId id="397" r:id="rId16"/>
    <p:sldId id="399" r:id="rId17"/>
    <p:sldId id="423" r:id="rId18"/>
    <p:sldId id="398" r:id="rId19"/>
    <p:sldId id="425" r:id="rId20"/>
    <p:sldId id="426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427" r:id="rId32"/>
    <p:sldId id="266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8" r:id="rId42"/>
    <p:sldId id="421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customXml" Target="../customXml/item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8A282A-8D29-4A7B-ACBC-F9F8C0BE6E63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694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90600" y="1597860"/>
            <a:ext cx="8153400" cy="11021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chemeClr val="accent5"/>
                </a:solidFill>
                <a:latin typeface="+mj-lt"/>
              </a:rPr>
              <a:t>Efficient</a:t>
            </a:r>
            <a:r>
              <a:rPr lang="en-US" sz="4400" dirty="0" smtClean="0">
                <a:solidFill>
                  <a:schemeClr val="accent5"/>
                </a:solidFill>
                <a:latin typeface="Calibri"/>
              </a:rPr>
              <a:t> Test Suite Management        						</a:t>
            </a:r>
            <a:r>
              <a:rPr lang="en-US" sz="4400" dirty="0" err="1" smtClean="0">
                <a:solidFill>
                  <a:schemeClr val="accent5"/>
                </a:solidFill>
                <a:latin typeface="Calibri"/>
              </a:rPr>
              <a:t>cont</a:t>
            </a:r>
            <a:r>
              <a:rPr lang="en-US" sz="4400" dirty="0" smtClean="0">
                <a:solidFill>
                  <a:schemeClr val="accent5"/>
                </a:solidFill>
                <a:latin typeface="Calibri"/>
              </a:rPr>
              <a:t>…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650"/>
            <a:ext cx="6400440" cy="131409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14400" y="3143340"/>
            <a:ext cx="8153400" cy="200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dirty="0" err="1" smtClean="0">
                <a:solidFill>
                  <a:srgbClr val="000000"/>
                </a:solidFill>
              </a:rPr>
              <a:t>Dr.</a:t>
            </a:r>
            <a:r>
              <a:rPr lang="en-IN" sz="2000" dirty="0" smtClean="0">
                <a:solidFill>
                  <a:srgbClr val="000000"/>
                </a:solidFill>
              </a:rPr>
              <a:t> Durga Prasad </a:t>
            </a:r>
            <a:r>
              <a:rPr lang="en-IN" sz="2000" dirty="0">
                <a:solidFill>
                  <a:srgbClr val="000000"/>
                </a:solidFill>
              </a:rPr>
              <a:t>Mohapatra</a:t>
            </a:r>
            <a:endParaRPr sz="2000" dirty="0"/>
          </a:p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</a:rPr>
              <a:t>Professor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</a:rPr>
              <a:t>Dept. of </a:t>
            </a:r>
            <a:r>
              <a:rPr lang="en-IN" sz="2000" dirty="0">
                <a:solidFill>
                  <a:srgbClr val="000000"/>
                </a:solidFill>
              </a:rPr>
              <a:t>CSE, NIT Rourkela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578"/>
            <a:ext cx="7498080" cy="994172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Steps for Module </a:t>
            </a:r>
            <a:r>
              <a:rPr lang="en-IN" dirty="0"/>
              <a:t>Coupling Slice-Based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Test </a:t>
            </a:r>
            <a:r>
              <a:rPr lang="en-IN" dirty="0"/>
              <a:t>Case 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52550"/>
            <a:ext cx="7924800" cy="360045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b="1" dirty="0" smtClean="0"/>
              <a:t>Step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IN" dirty="0" smtClean="0"/>
              <a:t>: Find the </a:t>
            </a:r>
            <a:r>
              <a:rPr lang="en-IN" dirty="0"/>
              <a:t>highly affected module whenever there is a change in a</a:t>
            </a:r>
            <a:r>
              <a:rPr lang="en-IN" dirty="0" smtClean="0"/>
              <a:t> </a:t>
            </a:r>
            <a:r>
              <a:rPr lang="en-IN" dirty="0"/>
              <a:t>module.</a:t>
            </a:r>
          </a:p>
          <a:p>
            <a:pPr marL="82296" indent="0" algn="just">
              <a:buNone/>
            </a:pPr>
            <a:r>
              <a:rPr lang="en-IN" b="1" dirty="0" smtClean="0"/>
              <a:t>Step 2</a:t>
            </a:r>
            <a:r>
              <a:rPr lang="en-IN" dirty="0" smtClean="0"/>
              <a:t>: Prioritize </a:t>
            </a:r>
            <a:r>
              <a:rPr lang="en-IN" dirty="0"/>
              <a:t>the test cases of the affected module identified in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Step 1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In both steps, coupling information between modules is considered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10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857250"/>
          </a:xfrm>
        </p:spPr>
        <p:txBody>
          <a:bodyPr>
            <a:noAutofit/>
          </a:bodyPr>
          <a:lstStyle/>
          <a:p>
            <a:r>
              <a:rPr lang="en-IN" sz="3200" dirty="0"/>
              <a:t>Module Coupling </a:t>
            </a:r>
            <a:r>
              <a:rPr lang="en-IN" sz="3200" dirty="0" smtClean="0"/>
              <a:t>Slice-Based  Test </a:t>
            </a:r>
            <a:r>
              <a:rPr lang="en-IN" sz="3200" dirty="0"/>
              <a:t>Case </a:t>
            </a:r>
            <a:r>
              <a:rPr lang="en-IN" sz="3200" dirty="0" smtClean="0"/>
              <a:t>  			Prioritization              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2550"/>
            <a:ext cx="8001000" cy="3600450"/>
          </a:xfrm>
        </p:spPr>
        <p:txBody>
          <a:bodyPr/>
          <a:lstStyle/>
          <a:p>
            <a:pPr algn="just"/>
            <a:r>
              <a:rPr lang="en-IN" dirty="0" smtClean="0"/>
              <a:t>When  </a:t>
            </a:r>
            <a:r>
              <a:rPr lang="en-IN" dirty="0"/>
              <a:t>there is a change in </a:t>
            </a:r>
            <a:r>
              <a:rPr lang="en-IN" dirty="0" smtClean="0"/>
              <a:t>a module, there will be some effect on other modules which are coupled with this module.</a:t>
            </a:r>
          </a:p>
          <a:p>
            <a:pPr algn="just"/>
            <a:r>
              <a:rPr lang="en-IN" dirty="0" smtClean="0"/>
              <a:t>Based </a:t>
            </a:r>
            <a:r>
              <a:rPr lang="en-IN" dirty="0"/>
              <a:t>on the coupling information between the modules, the highly affected module can be identified.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2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Module-Coupling Effect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effect is worse if there is high coupling between the modules causing high probability of errors. This is called as </a:t>
            </a:r>
            <a:r>
              <a:rPr lang="en-IN" i="1" dirty="0" smtClean="0"/>
              <a:t>Module-Coupling Effect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If regression test case prioritization is done based on this module coupling effect, there will be high percentage of detecting </a:t>
            </a:r>
            <a:r>
              <a:rPr lang="en-IN" b="1" dirty="0" smtClean="0"/>
              <a:t>critical errors </a:t>
            </a:r>
            <a:r>
              <a:rPr lang="en-IN" dirty="0" smtClean="0"/>
              <a:t>that have been propagated to other modules due to any change in a module.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814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Example Call </a:t>
            </a:r>
            <a:r>
              <a:rPr lang="en-US" dirty="0"/>
              <a:t>Graph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IN" sz="2400" dirty="0"/>
          </a:p>
          <a:p>
            <a:pPr algn="just"/>
            <a:endParaRPr lang="en-IN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44617"/>
            <a:ext cx="7924800" cy="38655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Module-Coupling </a:t>
            </a:r>
            <a:r>
              <a:rPr lang="en-IN" dirty="0" smtClean="0"/>
              <a:t>Effect    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Modules 17 and 18 are being called by multiple modules.</a:t>
            </a:r>
          </a:p>
          <a:p>
            <a:pPr algn="just"/>
            <a:r>
              <a:rPr lang="en-IN" sz="2400" dirty="0" smtClean="0"/>
              <a:t>If there is any change in these modules 17 &amp; 18, then modules 9,11and 12,13 will be affected respectively.</a:t>
            </a:r>
          </a:p>
          <a:p>
            <a:pPr algn="just"/>
            <a:r>
              <a:rPr lang="en-IN" sz="2400" dirty="0" smtClean="0"/>
              <a:t>If there is no prioritization, then according to regression testing, all test cases of all the affected modules will be executed, thus increasing the testing time and effort.</a:t>
            </a:r>
          </a:p>
          <a:p>
            <a:pPr algn="just"/>
            <a:r>
              <a:rPr lang="en-IN" sz="2400" dirty="0" smtClean="0"/>
              <a:t>If the coupling type between modules is known, then a prioritization scheme can be developed based on this coupling information.</a:t>
            </a:r>
          </a:p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022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 anchor="ctr">
            <a:noAutofit/>
          </a:bodyPr>
          <a:lstStyle/>
          <a:p>
            <a:pPr algn="ctr"/>
            <a:r>
              <a:rPr lang="en-IN" sz="3200" dirty="0"/>
              <a:t>Module Coupling Slice-Based Test Case Prioritization    </a:t>
            </a:r>
            <a:r>
              <a:rPr lang="en-IN" sz="2400" dirty="0" err="1"/>
              <a:t>cont</a:t>
            </a:r>
            <a:r>
              <a:rPr lang="en-IN" sz="2400" dirty="0"/>
              <a:t>…</a:t>
            </a:r>
            <a:endParaRPr lang="en-IN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Modules having worst type of coupling will be prioritized over other modules and their test cases.</a:t>
            </a:r>
          </a:p>
          <a:p>
            <a:pPr algn="just"/>
            <a:r>
              <a:rPr lang="en-IN" sz="2400" dirty="0" smtClean="0"/>
              <a:t>Module dependence can be identified by coupling and cohesion.</a:t>
            </a:r>
          </a:p>
          <a:p>
            <a:pPr algn="just"/>
            <a:r>
              <a:rPr lang="en-IN" sz="2400" dirty="0" smtClean="0"/>
              <a:t>A quantitative measure of the dependence of modules will be useful to find out the stability of the design.</a:t>
            </a:r>
          </a:p>
          <a:p>
            <a:pPr algn="just"/>
            <a:r>
              <a:rPr lang="en-IN" sz="2400" dirty="0" smtClean="0"/>
              <a:t>The work is based on the premise that different values can be assigned for various types of module coupling and cohesion.</a:t>
            </a:r>
          </a:p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3604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 anchor="ctr">
            <a:noAutofit/>
          </a:bodyPr>
          <a:lstStyle/>
          <a:p>
            <a:pPr algn="ctr"/>
            <a:r>
              <a:rPr lang="en-IN" sz="3200" dirty="0"/>
              <a:t>Module Coupling Slice-Based Test Case Prioritization    </a:t>
            </a:r>
            <a:r>
              <a:rPr lang="en-IN" sz="2400" dirty="0" err="1"/>
              <a:t>cont</a:t>
            </a:r>
            <a:r>
              <a:rPr lang="en-IN" sz="2400" dirty="0"/>
              <a:t>…</a:t>
            </a:r>
            <a:endParaRPr lang="en-IN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6492374"/>
              </p:ext>
            </p:extLst>
          </p:nvPr>
        </p:nvGraphicFramePr>
        <p:xfrm>
          <a:off x="2057400" y="1428750"/>
          <a:ext cx="6553200" cy="306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1144180803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4139605080"/>
                    </a:ext>
                  </a:extLst>
                </a:gridCol>
              </a:tblGrid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Coupling 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88611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0506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287688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External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944648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Control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749740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851343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3626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080016"/>
            <a:ext cx="81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Coupling types and their values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83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0"/>
            <a:ext cx="8153400" cy="857250"/>
          </a:xfrm>
        </p:spPr>
        <p:txBody>
          <a:bodyPr anchor="ctr">
            <a:noAutofit/>
          </a:bodyPr>
          <a:lstStyle/>
          <a:p>
            <a:pPr algn="ctr"/>
            <a:r>
              <a:rPr lang="en-IN" sz="3200" dirty="0"/>
              <a:t>Module Coupling Slice-Based Test Case Prioritization       </a:t>
            </a:r>
            <a:r>
              <a:rPr lang="en-IN" sz="2400" dirty="0" err="1"/>
              <a:t>cont</a:t>
            </a:r>
            <a:r>
              <a:rPr lang="en-IN" sz="2400" dirty="0"/>
              <a:t>…</a:t>
            </a:r>
            <a:endParaRPr lang="en-IN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417195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8833908"/>
              </p:ext>
            </p:extLst>
          </p:nvPr>
        </p:nvGraphicFramePr>
        <p:xfrm>
          <a:off x="1752600" y="1352550"/>
          <a:ext cx="7010400" cy="350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1441808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4139605080"/>
                    </a:ext>
                  </a:extLst>
                </a:gridCol>
              </a:tblGrid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Cohesion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88611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Coincidental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490506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287688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Temporal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944648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Procedural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749740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Communicational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851343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Sequential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3626002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9165" y="971550"/>
            <a:ext cx="81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2: </a:t>
            </a:r>
            <a:r>
              <a:rPr lang="en-US" dirty="0" smtClean="0"/>
              <a:t>Cohesion types and their values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26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57150"/>
            <a:ext cx="8153400" cy="857250"/>
          </a:xfrm>
        </p:spPr>
        <p:txBody>
          <a:bodyPr anchor="ctr">
            <a:noAutofit/>
          </a:bodyPr>
          <a:lstStyle/>
          <a:p>
            <a:pPr algn="ctr"/>
            <a:r>
              <a:rPr lang="en-IN" sz="3200" dirty="0"/>
              <a:t>Module Coupling Slice-Based Test Case Prioritization </a:t>
            </a:r>
            <a:r>
              <a:rPr lang="en-IN" sz="2400" dirty="0" smtClean="0"/>
              <a:t>           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1733550"/>
            <a:ext cx="8153400" cy="340995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A matrix can be obtained by using the 2 tables, which gives the dependence among all the modules in a program.</a:t>
            </a:r>
          </a:p>
          <a:p>
            <a:pPr algn="just"/>
            <a:r>
              <a:rPr lang="en-IN" sz="2400" dirty="0" smtClean="0"/>
              <a:t>This dependence matrix describes the probability of having to change module </a:t>
            </a:r>
            <a:r>
              <a:rPr lang="en-IN" sz="2400" dirty="0" err="1" smtClean="0"/>
              <a:t>i</a:t>
            </a:r>
            <a:r>
              <a:rPr lang="en-IN" sz="2400" dirty="0" smtClean="0"/>
              <a:t>, given that module j has been changed.</a:t>
            </a:r>
          </a:p>
          <a:p>
            <a:pPr algn="just"/>
            <a:r>
              <a:rPr lang="en-IN" sz="2400" dirty="0" smtClean="0"/>
              <a:t>Module Dependence Matrix is derived using the following 3 steps:</a:t>
            </a:r>
          </a:p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449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5715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Steps for Module </a:t>
            </a:r>
            <a:r>
              <a:rPr lang="en-IN" sz="3200" dirty="0"/>
              <a:t>Dependence Matrix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1428750"/>
            <a:ext cx="8153400" cy="409575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sz="2400" b="1" dirty="0" smtClean="0"/>
              <a:t>Step 1:  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Determine the coupling among all the modules in the program.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Construct an </a:t>
            </a:r>
            <a:r>
              <a:rPr lang="en-IN" sz="2400" dirty="0" err="1" smtClean="0"/>
              <a:t>mxm</a:t>
            </a:r>
            <a:r>
              <a:rPr lang="en-IN" sz="2400" dirty="0" smtClean="0"/>
              <a:t> coupling matrix, where m is the number  of modules. Using Table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/>
              <a:t>, fill the elements of matrix. Element </a:t>
            </a:r>
            <a:r>
              <a:rPr lang="en-IN" sz="2400" b="1" dirty="0" err="1" smtClean="0"/>
              <a:t>C</a:t>
            </a:r>
            <a:r>
              <a:rPr lang="en-IN" sz="2400" b="1" baseline="-25000" dirty="0" err="1" smtClean="0"/>
              <a:t>ij</a:t>
            </a:r>
            <a:r>
              <a:rPr lang="en-IN" sz="2400" b="1" baseline="-25000" dirty="0" smtClean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represents coupling between modules </a:t>
            </a:r>
            <a:r>
              <a:rPr lang="en-IN" sz="2400" dirty="0" err="1" smtClean="0"/>
              <a:t>i</a:t>
            </a:r>
            <a:r>
              <a:rPr lang="en-IN" sz="2400" dirty="0" smtClean="0"/>
              <a:t> and j. 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This matrix is symmetric, i.e. </a:t>
            </a:r>
            <a:r>
              <a:rPr lang="en-IN" sz="2400" b="1" dirty="0" err="1" smtClean="0"/>
              <a:t>C</a:t>
            </a:r>
            <a:r>
              <a:rPr lang="en-IN" sz="2400" b="1" baseline="-25000" dirty="0" err="1" smtClean="0"/>
              <a:t>ij</a:t>
            </a:r>
            <a:r>
              <a:rPr lang="en-IN" sz="2400" b="1" dirty="0" smtClean="0"/>
              <a:t> = </a:t>
            </a:r>
            <a:r>
              <a:rPr lang="en-IN" sz="2400" b="1" dirty="0" err="1" smtClean="0"/>
              <a:t>C</a:t>
            </a:r>
            <a:r>
              <a:rPr lang="en-IN" sz="2400" b="1" baseline="-25000" dirty="0" err="1" smtClean="0"/>
              <a:t>ji</a:t>
            </a:r>
            <a:r>
              <a:rPr lang="en-IN" sz="2400" b="1" dirty="0" smtClean="0"/>
              <a:t> </a:t>
            </a:r>
            <a:r>
              <a:rPr lang="en-IN" sz="2400" dirty="0" smtClean="0"/>
              <a:t>for all </a:t>
            </a:r>
            <a:r>
              <a:rPr lang="en-IN" sz="2400" dirty="0" err="1" smtClean="0"/>
              <a:t>i</a:t>
            </a:r>
            <a:r>
              <a:rPr lang="en-IN" sz="2400" dirty="0" smtClean="0"/>
              <a:t> and j. </a:t>
            </a:r>
          </a:p>
          <a:p>
            <a:pPr marL="596646" indent="-514350" algn="just">
              <a:buAutoNum type="romanLcParenBoth"/>
            </a:pPr>
            <a:r>
              <a:rPr lang="en-IN" sz="2400" dirty="0"/>
              <a:t>E</a:t>
            </a:r>
            <a:r>
              <a:rPr lang="en-IN" sz="2400" dirty="0" smtClean="0"/>
              <a:t>lements on the diagonal are all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/>
              <a:t> (</a:t>
            </a:r>
            <a:r>
              <a:rPr lang="en-IN" sz="2400" dirty="0" err="1" smtClean="0"/>
              <a:t>C</a:t>
            </a:r>
            <a:r>
              <a:rPr lang="en-IN" sz="2400" baseline="-25000" dirty="0" err="1" smtClean="0"/>
              <a:t>ij</a:t>
            </a:r>
            <a:r>
              <a:rPr lang="en-IN" sz="2400" dirty="0" smtClean="0"/>
              <a:t> =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/>
              <a:t>for all </a:t>
            </a:r>
            <a:r>
              <a:rPr lang="en-IN" sz="2400" dirty="0" err="1" smtClean="0"/>
              <a:t>i</a:t>
            </a:r>
            <a:r>
              <a:rPr lang="en-IN" sz="2400" b="1" dirty="0" smtClean="0"/>
              <a:t> </a:t>
            </a:r>
            <a:r>
              <a:rPr lang="en-IN" sz="2400" dirty="0" smtClean="0"/>
              <a:t>).</a:t>
            </a:r>
          </a:p>
          <a:p>
            <a:pPr marL="596646" indent="-514350" algn="just">
              <a:buAutoNum type="romanLcParenBoth"/>
            </a:pPr>
            <a:endParaRPr lang="en-IN" sz="2400" dirty="0" smtClean="0"/>
          </a:p>
          <a:p>
            <a:pPr algn="just"/>
            <a:endParaRPr lang="en-IN" sz="2400" b="1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1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"/>
            <a:ext cx="8153400" cy="85725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Data Flow Based Test Case Prioritization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470" y="912743"/>
            <a:ext cx="8153400" cy="4248150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This is a white box testing technique used to detect improper use of data values due to coding errors.</a:t>
            </a:r>
          </a:p>
          <a:p>
            <a:pPr algn="just"/>
            <a:r>
              <a:rPr lang="en-IN" dirty="0" smtClean="0"/>
              <a:t>Data usage for a variable affects the white box testing and thereby the regression testing.</a:t>
            </a:r>
          </a:p>
          <a:p>
            <a:pPr algn="just"/>
            <a:r>
              <a:rPr lang="en-IN" dirty="0"/>
              <a:t>If the prioritization of regression test suite is based on this concept, </a:t>
            </a:r>
            <a:r>
              <a:rPr lang="en-IN" dirty="0" smtClean="0"/>
              <a:t>the rate of detection of faults will be high and critical bugs can be detected earlier.</a:t>
            </a:r>
          </a:p>
        </p:txBody>
      </p:sp>
    </p:spTree>
    <p:extLst>
      <p:ext uri="{BB962C8B-B14F-4D97-AF65-F5344CB8AC3E}">
        <p14:creationId xmlns="" xmlns:p14="http://schemas.microsoft.com/office/powerpoint/2010/main" val="31293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5715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Steps for Module Dependence </a:t>
            </a:r>
            <a:r>
              <a:rPr lang="en-IN" sz="3200" dirty="0" smtClean="0"/>
              <a:t>Matrix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1885950"/>
            <a:ext cx="8153400" cy="409575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Step 2:  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Determine strength of each module in the program.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Using Table 2, record the corresponding numerical values of cohesion in module cohesion </a:t>
            </a:r>
            <a:r>
              <a:rPr lang="en-IN" sz="2400" dirty="0" smtClean="0"/>
              <a:t>matrix (</a:t>
            </a:r>
            <a:r>
              <a:rPr lang="en-IN" sz="2400" b="1" dirty="0" smtClean="0"/>
              <a:t>S</a:t>
            </a:r>
            <a:r>
              <a:rPr lang="en-IN" sz="2400" dirty="0" smtClean="0"/>
              <a:t>).</a:t>
            </a:r>
            <a:endParaRPr lang="en-IN" sz="2400" dirty="0" smtClean="0"/>
          </a:p>
          <a:p>
            <a:pPr marL="82296" indent="0" algn="just">
              <a:buNone/>
            </a:pPr>
            <a:endParaRPr lang="en-IN" sz="2400" b="1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614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0" y="57150"/>
            <a:ext cx="8295290" cy="857250"/>
          </a:xfrm>
        </p:spPr>
        <p:txBody>
          <a:bodyPr>
            <a:noAutofit/>
          </a:bodyPr>
          <a:lstStyle/>
          <a:p>
            <a:r>
              <a:rPr lang="en-IN" dirty="0"/>
              <a:t>Steps for Module Dependence </a:t>
            </a:r>
            <a:r>
              <a:rPr lang="en-IN" dirty="0" smtClean="0"/>
              <a:t>Matrix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1047750"/>
            <a:ext cx="8153400" cy="493395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Step 3:  </a:t>
            </a:r>
          </a:p>
          <a:p>
            <a:pPr marL="596646" indent="-514350" algn="just">
              <a:buAutoNum type="romanLcParenBoth"/>
            </a:pPr>
            <a:r>
              <a:rPr lang="en-IN" sz="2400" dirty="0" smtClean="0"/>
              <a:t>Construct the Module Dependence Matrix </a:t>
            </a:r>
            <a:r>
              <a:rPr lang="en-IN" sz="2400" b="1" dirty="0" smtClean="0"/>
              <a:t>D</a:t>
            </a:r>
            <a:r>
              <a:rPr lang="en-IN" sz="2400" dirty="0" smtClean="0"/>
              <a:t> using the following equation:</a:t>
            </a:r>
          </a:p>
          <a:p>
            <a:pPr marL="82296" indent="0" algn="just">
              <a:buNone/>
            </a:pPr>
            <a:r>
              <a:rPr lang="en-IN" sz="2400" dirty="0" smtClean="0"/>
              <a:t>     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ij</a:t>
            </a:r>
            <a:r>
              <a:rPr lang="en-IN" sz="2400" dirty="0" smtClean="0"/>
              <a:t>=0.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IN" sz="2400" dirty="0" smtClean="0"/>
              <a:t> (S</a:t>
            </a:r>
            <a:r>
              <a:rPr lang="en-IN" sz="2400" baseline="-25000" dirty="0" smtClean="0"/>
              <a:t>i</a:t>
            </a:r>
            <a:r>
              <a:rPr lang="en-IN" sz="2400" dirty="0"/>
              <a:t> </a:t>
            </a:r>
            <a:r>
              <a:rPr lang="en-IN" sz="2400" dirty="0" smtClean="0"/>
              <a:t>+ </a:t>
            </a:r>
            <a:r>
              <a:rPr lang="en-IN" sz="2400" dirty="0" err="1" smtClean="0"/>
              <a:t>S</a:t>
            </a:r>
            <a:r>
              <a:rPr lang="en-IN" sz="2400" baseline="-25000" dirty="0" err="1" smtClean="0"/>
              <a:t>j</a:t>
            </a:r>
            <a:r>
              <a:rPr lang="en-IN" sz="2400" dirty="0" smtClean="0"/>
              <a:t>)+ 0.7 </a:t>
            </a:r>
            <a:r>
              <a:rPr lang="en-IN" sz="2400" dirty="0" err="1" smtClean="0"/>
              <a:t>C</a:t>
            </a:r>
            <a:r>
              <a:rPr lang="en-IN" sz="2400" baseline="-25000" dirty="0" err="1" smtClean="0"/>
              <a:t>ij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, where </a:t>
            </a:r>
            <a:r>
              <a:rPr lang="en-IN" sz="2400" dirty="0" err="1" smtClean="0"/>
              <a:t>C</a:t>
            </a:r>
            <a:r>
              <a:rPr lang="en-IN" sz="2400" baseline="-25000" dirty="0" err="1" smtClean="0"/>
              <a:t>ij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is not equal to 0,</a:t>
            </a:r>
          </a:p>
          <a:p>
            <a:pPr marL="82296" indent="0" algn="just">
              <a:buNone/>
            </a:pPr>
            <a:r>
              <a:rPr lang="en-IN" sz="2400" dirty="0" smtClean="0"/>
              <a:t>          </a:t>
            </a:r>
            <a:r>
              <a:rPr lang="en-IN" sz="2400" dirty="0"/>
              <a:t>= </a:t>
            </a:r>
            <a:r>
              <a:rPr lang="en-IN" sz="2400" dirty="0" smtClean="0"/>
              <a:t>0, where </a:t>
            </a:r>
            <a:r>
              <a:rPr lang="en-IN" sz="2400" dirty="0" err="1"/>
              <a:t>C</a:t>
            </a:r>
            <a:r>
              <a:rPr lang="en-IN" sz="2400" baseline="-25000" dirty="0" err="1"/>
              <a:t>ij</a:t>
            </a:r>
            <a:r>
              <a:rPr lang="en-IN" sz="2400" baseline="-25000" dirty="0"/>
              <a:t> </a:t>
            </a:r>
            <a:r>
              <a:rPr lang="en-IN" sz="2400" dirty="0" smtClean="0"/>
              <a:t>= 0 </a:t>
            </a:r>
            <a:r>
              <a:rPr lang="en-IN" sz="2400" dirty="0" err="1" smtClean="0"/>
              <a:t>D</a:t>
            </a:r>
            <a:r>
              <a:rPr lang="en-IN" sz="2400" baseline="-25000" dirty="0" err="1" smtClean="0"/>
              <a:t>ii</a:t>
            </a:r>
            <a:r>
              <a:rPr lang="en-IN" sz="2400" dirty="0" smtClean="0"/>
              <a:t>  =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/>
              <a:t> for all </a:t>
            </a:r>
            <a:r>
              <a:rPr lang="en-IN" sz="2400" dirty="0" err="1" smtClean="0"/>
              <a:t>i</a:t>
            </a:r>
            <a:r>
              <a:rPr lang="en-IN" sz="2400" dirty="0" smtClean="0"/>
              <a:t>.</a:t>
            </a:r>
          </a:p>
          <a:p>
            <a:pPr marL="82296" indent="0" algn="just">
              <a:buNone/>
            </a:pPr>
            <a:r>
              <a:rPr lang="en-IN" sz="2400" dirty="0" smtClean="0"/>
              <a:t>Prioritization of modules can de done by comparing non zero entries of matrix </a:t>
            </a:r>
            <a:r>
              <a:rPr lang="en-IN" sz="2400" b="1" dirty="0" smtClean="0"/>
              <a:t>D</a:t>
            </a:r>
            <a:r>
              <a:rPr lang="en-IN" sz="2400" dirty="0" smtClean="0"/>
              <a:t>. </a:t>
            </a:r>
          </a:p>
          <a:p>
            <a:pPr marL="82296" indent="0" algn="just">
              <a:buNone/>
            </a:pPr>
            <a:endParaRPr lang="en-IN" sz="2400" b="1" dirty="0" smtClean="0"/>
          </a:p>
          <a:p>
            <a:pPr marL="82296" indent="0" algn="just">
              <a:buNone/>
            </a:pPr>
            <a:endParaRPr lang="en-IN" sz="2400" b="1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8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8"/>
            <a:ext cx="8001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Module Dependence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example, if module </a:t>
            </a:r>
            <a:r>
              <a:rPr lang="en-US" dirty="0" err="1"/>
              <a:t>i</a:t>
            </a:r>
            <a:r>
              <a:rPr lang="en-US" dirty="0"/>
              <a:t> has been modified, find all the existing parent modules(</a:t>
            </a:r>
            <a:r>
              <a:rPr lang="en-US" dirty="0" err="1"/>
              <a:t>j,k,</a:t>
            </a:r>
            <a:r>
              <a:rPr lang="en-US" dirty="0" err="1">
                <a:cs typeface="Arial" panose="020B0604020202020204" pitchFamily="34" charset="0"/>
              </a:rPr>
              <a:t>l</a:t>
            </a:r>
            <a:r>
              <a:rPr lang="en-US" dirty="0" smtClean="0"/>
              <a:t>,…) </a:t>
            </a:r>
            <a:r>
              <a:rPr lang="en-US" dirty="0"/>
              <a:t>of that changed module(</a:t>
            </a:r>
            <a:r>
              <a:rPr lang="en-US" dirty="0" err="1"/>
              <a:t>i</a:t>
            </a:r>
            <a:r>
              <a:rPr lang="en-US" dirty="0"/>
              <a:t>) and after that compare first-order dependence matrix entries for particular links, like </a:t>
            </a:r>
            <a:r>
              <a:rPr lang="en-US" dirty="0" err="1"/>
              <a:t>i</a:t>
            </a:r>
            <a:r>
              <a:rPr lang="en-US" dirty="0"/>
              <a:t>-j,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err="1"/>
              <a:t>k,i</a:t>
            </a:r>
            <a:r>
              <a:rPr lang="en-US" dirty="0"/>
              <a:t>-l and so on.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link having the highest module dependence matrix value will get the highest priority and the link with the </a:t>
            </a:r>
            <a:r>
              <a:rPr lang="en-US" dirty="0"/>
              <a:t>lowest module dependence matrix value will get the </a:t>
            </a:r>
            <a:r>
              <a:rPr lang="en-US" dirty="0" smtClean="0"/>
              <a:t>lowest priority.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99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990600" y="1200150"/>
            <a:ext cx="4800600" cy="339417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A Software consists of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dirty="0" smtClean="0">
                <a:solidFill>
                  <a:srgbClr val="000000"/>
                </a:solidFill>
              </a:rPr>
              <a:t> modules. The coupling and cohesion information of these modules are given in tables shown in next slide. Let us find out the badly affected module in this software.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971550"/>
            <a:ext cx="3276600" cy="3740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47120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Graph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51435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9753039"/>
              </p:ext>
            </p:extLst>
          </p:nvPr>
        </p:nvGraphicFramePr>
        <p:xfrm>
          <a:off x="990600" y="721209"/>
          <a:ext cx="4164723" cy="4422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8241">
                  <a:extLst>
                    <a:ext uri="{9D8B030D-6E8A-4147-A177-3AD203B41FA5}">
                      <a16:colId xmlns="" xmlns:a16="http://schemas.microsoft.com/office/drawing/2014/main" val="4065621107"/>
                    </a:ext>
                  </a:extLst>
                </a:gridCol>
                <a:gridCol w="1388241">
                  <a:extLst>
                    <a:ext uri="{9D8B030D-6E8A-4147-A177-3AD203B41FA5}">
                      <a16:colId xmlns="" xmlns:a16="http://schemas.microsoft.com/office/drawing/2014/main" val="2016321406"/>
                    </a:ext>
                  </a:extLst>
                </a:gridCol>
                <a:gridCol w="1388241">
                  <a:extLst>
                    <a:ext uri="{9D8B030D-6E8A-4147-A177-3AD203B41FA5}">
                      <a16:colId xmlns="" xmlns:a16="http://schemas.microsoft.com/office/drawing/2014/main" val="1572932541"/>
                    </a:ext>
                  </a:extLst>
                </a:gridCol>
              </a:tblGrid>
              <a:tr h="947571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Modules in 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869688"/>
                  </a:ext>
                </a:extLst>
              </a:tr>
              <a:tr h="602966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1-2,1-4,1-6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6835534"/>
                  </a:ext>
                </a:extLst>
              </a:tr>
              <a:tr h="602966">
                <a:tc>
                  <a:txBody>
                    <a:bodyPr/>
                    <a:lstStyle/>
                    <a:p>
                      <a:r>
                        <a:rPr lang="en-US" dirty="0" smtClean="0"/>
                        <a:t>Stamp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2132855"/>
                  </a:ext>
                </a:extLst>
              </a:tr>
              <a:tr h="60296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4-7,4-8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4-9,4-10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7555844"/>
                  </a:ext>
                </a:extLst>
              </a:tr>
              <a:tr h="602966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2-5,5-9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8264491"/>
                  </a:ext>
                </a:extLst>
              </a:tr>
              <a:tr h="602966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</a:t>
                      </a:r>
                      <a:r>
                        <a:rPr lang="en-US" dirty="0" smtClean="0"/>
                        <a:t>(Content)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50442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438150"/>
            <a:ext cx="416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/>
              <a:t>C</a:t>
            </a:r>
            <a:r>
              <a:rPr lang="en-US" b="1" dirty="0" smtClean="0"/>
              <a:t>oupling information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2529864"/>
              </p:ext>
            </p:extLst>
          </p:nvPr>
        </p:nvGraphicFramePr>
        <p:xfrm>
          <a:off x="5228896" y="742950"/>
          <a:ext cx="3915104" cy="4140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7552">
                  <a:extLst>
                    <a:ext uri="{9D8B030D-6E8A-4147-A177-3AD203B41FA5}">
                      <a16:colId xmlns="" xmlns:a16="http://schemas.microsoft.com/office/drawing/2014/main" val="3261301481"/>
                    </a:ext>
                  </a:extLst>
                </a:gridCol>
                <a:gridCol w="1957552">
                  <a:extLst>
                    <a:ext uri="{9D8B030D-6E8A-4147-A177-3AD203B41FA5}">
                      <a16:colId xmlns="" xmlns:a16="http://schemas.microsoft.com/office/drawing/2014/main" val="3249799996"/>
                    </a:ext>
                  </a:extLst>
                </a:gridCol>
              </a:tblGrid>
              <a:tr h="144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Cohesion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654737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Coincidental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0796556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8274268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8377755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3986900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Procedural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8866835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2222668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1052244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6126825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459825"/>
                  </a:ext>
                </a:extLst>
              </a:tr>
              <a:tr h="377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91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38150"/>
            <a:ext cx="416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/>
              <a:t>C</a:t>
            </a:r>
            <a:r>
              <a:rPr lang="en-US" b="1" dirty="0" smtClean="0"/>
              <a:t>ohesion information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892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622" y="672314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using coupling values among different modules, a module coupling matrix is given below: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6686325"/>
              </p:ext>
            </p:extLst>
          </p:nvPr>
        </p:nvGraphicFramePr>
        <p:xfrm>
          <a:off x="1022132" y="1485243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="" xmlns:a16="http://schemas.microsoft.com/office/drawing/2014/main" val="3579532027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588285678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1585847129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4198508074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2264002361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628522437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1796247065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2615986807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3406353927"/>
                    </a:ext>
                  </a:extLst>
                </a:gridCol>
                <a:gridCol w="815340">
                  <a:extLst>
                    <a:ext uri="{9D8B030D-6E8A-4147-A177-3AD203B41FA5}">
                      <a16:colId xmlns="" xmlns:a16="http://schemas.microsoft.com/office/drawing/2014/main" val="1006374475"/>
                    </a:ext>
                  </a:extLst>
                </a:gridCol>
              </a:tblGrid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900122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827995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5669021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298247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528207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446446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316832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2829665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3045139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87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42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227" y="1276350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By using the value of cohesion among different modules a Cohesion Matrix (</a:t>
            </a:r>
            <a:r>
              <a:rPr lang="en-US" sz="2400" b="1" dirty="0" smtClean="0"/>
              <a:t>S</a:t>
            </a:r>
            <a:r>
              <a:rPr lang="en-US" sz="2400" dirty="0" smtClean="0"/>
              <a:t>) is designed as shown </a:t>
            </a:r>
            <a:r>
              <a:rPr lang="en-US" sz="2400" dirty="0" smtClean="0"/>
              <a:t>below: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5307248"/>
              </p:ext>
            </p:extLst>
          </p:nvPr>
        </p:nvGraphicFramePr>
        <p:xfrm>
          <a:off x="1066800" y="2571750"/>
          <a:ext cx="800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="" xmlns:a16="http://schemas.microsoft.com/office/drawing/2014/main" val="2504757041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96473466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34778848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1828845401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416354811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134658706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3522594606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79839065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4038213436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50685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111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563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622" y="672314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Module Dependence Matrix </a:t>
            </a:r>
            <a:r>
              <a:rPr lang="en-US" sz="2400" dirty="0" smtClean="0"/>
              <a:t>(</a:t>
            </a:r>
            <a:r>
              <a:rPr lang="en-US" sz="2400" b="1" dirty="0" smtClean="0"/>
              <a:t>D</a:t>
            </a:r>
            <a:r>
              <a:rPr lang="en-US" sz="2400" dirty="0" smtClean="0"/>
              <a:t>)</a:t>
            </a:r>
            <a:r>
              <a:rPr lang="en-US" sz="2400" dirty="0" smtClean="0"/>
              <a:t>is </a:t>
            </a:r>
            <a:r>
              <a:rPr lang="en-US" sz="2400" dirty="0" smtClean="0"/>
              <a:t>designed</a:t>
            </a:r>
            <a:r>
              <a:rPr lang="en-US" sz="2400" dirty="0"/>
              <a:t>, </a:t>
            </a:r>
            <a:r>
              <a:rPr lang="en-US" sz="2400" dirty="0" smtClean="0"/>
              <a:t>(using </a:t>
            </a:r>
            <a:r>
              <a:rPr lang="en-US" sz="2400" dirty="0"/>
              <a:t>the previous equation</a:t>
            </a:r>
            <a:r>
              <a:rPr lang="en-US" sz="2400" dirty="0" smtClean="0"/>
              <a:t>). 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0938130"/>
              </p:ext>
            </p:extLst>
          </p:nvPr>
        </p:nvGraphicFramePr>
        <p:xfrm>
          <a:off x="1022132" y="1485243"/>
          <a:ext cx="81218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87">
                  <a:extLst>
                    <a:ext uri="{9D8B030D-6E8A-4147-A177-3AD203B41FA5}">
                      <a16:colId xmlns="" xmlns:a16="http://schemas.microsoft.com/office/drawing/2014/main" val="3579532027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3588285678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1585847129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4198508074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2264002361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628522437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1796247065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2615986807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3406353927"/>
                    </a:ext>
                  </a:extLst>
                </a:gridCol>
                <a:gridCol w="812187">
                  <a:extLst>
                    <a:ext uri="{9D8B030D-6E8A-4147-A177-3AD203B41FA5}">
                      <a16:colId xmlns="" xmlns:a16="http://schemas.microsoft.com/office/drawing/2014/main" val="1006374475"/>
                    </a:ext>
                  </a:extLst>
                </a:gridCol>
              </a:tblGrid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900122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827995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5669021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298247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528207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446446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316832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2829665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3045139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87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32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622" y="672314"/>
            <a:ext cx="815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From the module dependence values obtained from call graph as shown below and from Module Dependence matrix, we conclude that change in module 4 propagates to modules 7,8,9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38350"/>
            <a:ext cx="7086600" cy="3105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                    </a:t>
            </a:r>
            <a:r>
              <a:rPr lang="en-US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047750"/>
            <a:ext cx="8153400" cy="49339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IN" sz="2400" dirty="0" smtClean="0"/>
              <a:t>Modules 7,8,9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IN" sz="2400" dirty="0" smtClean="0"/>
              <a:t> have the same module dependence value(0.44), so the order of prioritization of test cases for these modules is the same. </a:t>
            </a:r>
          </a:p>
          <a:p>
            <a:pPr algn="just"/>
            <a:r>
              <a:rPr lang="en-IN" sz="2400" dirty="0" smtClean="0"/>
              <a:t>Similarly, the change in module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/>
              <a:t> propagates to modules 2,3,4 and 6.</a:t>
            </a:r>
          </a:p>
          <a:p>
            <a:pPr algn="just"/>
            <a:r>
              <a:rPr lang="en-IN" sz="2400" dirty="0" smtClean="0"/>
              <a:t>The module dependence values for these modules show that module 3 is the more affected module when compared to modules 2,4 and 6.</a:t>
            </a:r>
          </a:p>
          <a:p>
            <a:pPr algn="just"/>
            <a:r>
              <a:rPr lang="en-IN" sz="2400" dirty="0" smtClean="0"/>
              <a:t>So, the test cases for module 3 have to be prioritized first as compared to modules 2,4 and 6.</a:t>
            </a:r>
          </a:p>
          <a:p>
            <a:pPr marL="596646" indent="-514350" algn="just">
              <a:buFont typeface="Wingdings 2"/>
              <a:buAutoNum type="romanLcParenBoth"/>
            </a:pPr>
            <a:endParaRPr lang="en-IN" sz="2400" b="1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305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23950"/>
            <a:ext cx="7924800" cy="3600450"/>
          </a:xfrm>
        </p:spPr>
        <p:txBody>
          <a:bodyPr/>
          <a:lstStyle/>
          <a:p>
            <a:pPr marL="82296" indent="0" algn="just">
              <a:buNone/>
            </a:pPr>
            <a:r>
              <a:rPr lang="en-IN" dirty="0" err="1" smtClean="0"/>
              <a:t>J.Rummel</a:t>
            </a:r>
            <a:r>
              <a:rPr lang="en-IN" dirty="0" smtClean="0"/>
              <a:t> </a:t>
            </a:r>
            <a:r>
              <a:rPr lang="en-IN" dirty="0"/>
              <a:t>et al. proposed an approach to regression test prioritization that leverages the all-</a:t>
            </a:r>
            <a:r>
              <a:rPr lang="en-IN" dirty="0" err="1"/>
              <a:t>du’s</a:t>
            </a:r>
            <a:r>
              <a:rPr lang="en-IN" dirty="0"/>
              <a:t> (definition-use) test adequacy criterion that focuses on the definition and use of variables within the program under test.</a:t>
            </a:r>
          </a:p>
          <a:p>
            <a:pPr algn="just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3228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Data Flow Based Test Case </a:t>
            </a:r>
            <a:r>
              <a:rPr lang="en-IN" sz="3200" dirty="0" smtClean="0"/>
              <a:t>Prioritization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998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66800" y="0"/>
            <a:ext cx="8077200" cy="8569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spcBef>
                <a:spcPct val="0"/>
              </a:spcBef>
              <a:buNone/>
              <a:defRPr kumimoji="0" sz="3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Module Coupling Slice-Based Test Case Prioritization           </a:t>
            </a:r>
            <a:r>
              <a:rPr lang="en-IN" sz="2400" dirty="0" err="1"/>
              <a:t>cont</a:t>
            </a:r>
            <a:r>
              <a:rPr lang="en-IN" sz="2400" dirty="0"/>
              <a:t>…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047750"/>
            <a:ext cx="8153400" cy="49339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IN" sz="2400" dirty="0" smtClean="0"/>
              <a:t>After identifying  the highly affected module due to a change in a module, there is a need to execute the test cases corresponding to this affected module.</a:t>
            </a:r>
            <a:endParaRPr lang="en-IN" sz="2400" dirty="0"/>
          </a:p>
          <a:p>
            <a:pPr algn="just"/>
            <a:r>
              <a:rPr lang="en-IN" sz="2400" dirty="0" smtClean="0"/>
              <a:t>However, there may be a large number of test cases in this module.</a:t>
            </a:r>
          </a:p>
          <a:p>
            <a:pPr algn="just"/>
            <a:r>
              <a:rPr lang="en-IN" sz="2400" dirty="0" smtClean="0"/>
              <a:t>Therefore, there is a need to prioritize these test cases so that critical bugs can be found easily.</a:t>
            </a:r>
          </a:p>
          <a:p>
            <a:pPr algn="just"/>
            <a:r>
              <a:rPr lang="en-IN" sz="2400" dirty="0" smtClean="0"/>
              <a:t>Based on the coupling information between the changed module and the affected module, a </a:t>
            </a:r>
            <a:r>
              <a:rPr lang="en-IN" sz="2400" b="1" dirty="0" smtClean="0"/>
              <a:t>coupling slice  </a:t>
            </a:r>
            <a:r>
              <a:rPr lang="en-IN" sz="2400" dirty="0" smtClean="0"/>
              <a:t>can be prepared that helps in prioritizing the test cases.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124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Module Coupling Slice-Based Test Case </a:t>
            </a:r>
            <a:r>
              <a:rPr lang="en-IN" dirty="0" smtClean="0"/>
              <a:t>Prioritization </a:t>
            </a:r>
            <a:r>
              <a:rPr lang="en-IN" sz="2400" dirty="0"/>
              <a:t> </a:t>
            </a:r>
            <a:r>
              <a:rPr lang="en-IN" sz="2400" dirty="0" smtClean="0"/>
              <a:t>     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047750"/>
            <a:ext cx="8153400" cy="49339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IN" sz="2400" dirty="0" smtClean="0"/>
              <a:t>All the statement numbers present in the execution history of a program comprise the execution slice of a program.</a:t>
            </a:r>
          </a:p>
          <a:p>
            <a:pPr algn="just"/>
            <a:r>
              <a:rPr lang="en-IN" sz="2400" dirty="0" smtClean="0"/>
              <a:t>Coupling information can be helpful to decide which variables are affected in the caller module.</a:t>
            </a:r>
          </a:p>
          <a:p>
            <a:pPr algn="just"/>
            <a:r>
              <a:rPr lang="en-IN" sz="2400" dirty="0" smtClean="0"/>
              <a:t>Depending upon this information </a:t>
            </a:r>
            <a:r>
              <a:rPr lang="en-IN" sz="2400" dirty="0" smtClean="0"/>
              <a:t>the statement numbers </a:t>
            </a:r>
            <a:r>
              <a:rPr lang="en-IN" sz="2400" dirty="0" smtClean="0"/>
              <a:t>of affected variables can be found. This may be called a  </a:t>
            </a:r>
            <a:r>
              <a:rPr lang="en-IN" sz="2400" b="1" dirty="0" smtClean="0"/>
              <a:t>coupling slice</a:t>
            </a:r>
            <a:r>
              <a:rPr lang="en-IN" sz="2400" dirty="0" smtClean="0"/>
              <a:t>.</a:t>
            </a:r>
          </a:p>
          <a:p>
            <a:pPr marL="82296" indent="0"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38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Module Coupling Slice-Based Test Case </a:t>
            </a:r>
            <a:r>
              <a:rPr lang="en-IN" dirty="0" smtClean="0"/>
              <a:t>Prioritization    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047750"/>
            <a:ext cx="8153400" cy="49339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>
                <a:srgbClr val="3891A7"/>
              </a:buClr>
            </a:pPr>
            <a:r>
              <a:rPr lang="en-IN" sz="2400" dirty="0" smtClean="0">
                <a:solidFill>
                  <a:prstClr val="black"/>
                </a:solidFill>
              </a:rPr>
              <a:t>At last, these statement numbers are matched in the execution slice.</a:t>
            </a:r>
          </a:p>
          <a:p>
            <a:pPr algn="just">
              <a:buClr>
                <a:srgbClr val="3891A7"/>
              </a:buClr>
            </a:pPr>
            <a:r>
              <a:rPr lang="en-IN" sz="2400" dirty="0" smtClean="0">
                <a:solidFill>
                  <a:prstClr val="black"/>
                </a:solidFill>
              </a:rPr>
              <a:t>The test cases for these statements will be given high priority and executed first.</a:t>
            </a:r>
          </a:p>
          <a:p>
            <a:pPr algn="just">
              <a:buClr>
                <a:srgbClr val="3891A7"/>
              </a:buClr>
            </a:pPr>
            <a:endParaRPr lang="en-IN" sz="2400" dirty="0" smtClean="0">
              <a:solidFill>
                <a:prstClr val="black"/>
              </a:solidFill>
            </a:endParaRPr>
          </a:p>
          <a:p>
            <a:pPr algn="just">
              <a:buClr>
                <a:srgbClr val="3891A7"/>
              </a:buClr>
            </a:pPr>
            <a:endParaRPr lang="en-IN" sz="2400" dirty="0" smtClean="0">
              <a:solidFill>
                <a:prstClr val="black"/>
              </a:solidFill>
            </a:endParaRPr>
          </a:p>
          <a:p>
            <a:pPr algn="just">
              <a:buClr>
                <a:srgbClr val="3891A7"/>
              </a:buClr>
            </a:pPr>
            <a:endParaRPr lang="en-I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1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90600" y="0"/>
            <a:ext cx="815340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28490"/>
            <a:ext cx="8153400" cy="49339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endParaRPr lang="en-IN" sz="2400" dirty="0"/>
          </a:p>
          <a:p>
            <a:pPr marL="82296" indent="0" algn="ctr">
              <a:buNone/>
            </a:pPr>
            <a:endParaRPr lang="en-IN" sz="2400" dirty="0" smtClean="0"/>
          </a:p>
          <a:p>
            <a:pPr marL="82296" indent="0" algn="ctr">
              <a:buNone/>
            </a:pPr>
            <a:endParaRPr lang="en-IN" sz="2400" dirty="0"/>
          </a:p>
          <a:p>
            <a:pPr marL="82296" indent="0" algn="ctr">
              <a:buNone/>
            </a:pPr>
            <a:r>
              <a:rPr lang="en-IN" sz="3600" dirty="0" smtClean="0"/>
              <a:t>THANK YOU</a:t>
            </a:r>
          </a:p>
          <a:p>
            <a:pPr algn="just"/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2476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3228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Data Flow Based Test Case </a:t>
            </a:r>
            <a:r>
              <a:rPr lang="en-IN" sz="3200" dirty="0" smtClean="0"/>
              <a:t>Prioritization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03243"/>
            <a:ext cx="8153400" cy="398310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dirty="0" smtClean="0"/>
              <a:t>Kumar et al. proposed an approach for test case prioritization  </a:t>
            </a:r>
            <a:r>
              <a:rPr lang="en-IN" dirty="0"/>
              <a:t>using </a:t>
            </a:r>
            <a:r>
              <a:rPr lang="en-IN" i="1" dirty="0" smtClean="0"/>
              <a:t>du</a:t>
            </a:r>
            <a:r>
              <a:rPr lang="en-IN" dirty="0" smtClean="0"/>
              <a:t> path </a:t>
            </a:r>
            <a:r>
              <a:rPr lang="en-IN" dirty="0"/>
              <a:t>as well as definition clear </a:t>
            </a:r>
            <a:r>
              <a:rPr lang="en-IN" dirty="0" smtClean="0"/>
              <a:t>(dc) paths.</a:t>
            </a:r>
          </a:p>
          <a:p>
            <a:pPr marL="628650" indent="0" algn="just">
              <a:lnSpc>
                <a:spcPct val="120000"/>
              </a:lnSpc>
              <a:buNone/>
            </a:pPr>
            <a:r>
              <a:rPr lang="en-IN" sz="2400" b="1" dirty="0" smtClean="0"/>
              <a:t>Idea</a:t>
            </a:r>
            <a:r>
              <a:rPr lang="en-IN" sz="2400" dirty="0"/>
              <a:t>: </a:t>
            </a:r>
            <a:r>
              <a:rPr lang="en-IN" sz="2400" i="1" dirty="0"/>
              <a:t>du</a:t>
            </a:r>
            <a:r>
              <a:rPr lang="en-IN" sz="2400" dirty="0"/>
              <a:t> paths which may not be </a:t>
            </a:r>
            <a:r>
              <a:rPr lang="en-IN" sz="2400" i="1" dirty="0" smtClean="0"/>
              <a:t>dc,</a:t>
            </a:r>
            <a:r>
              <a:rPr lang="en-IN" sz="2400" dirty="0" smtClean="0"/>
              <a:t> </a:t>
            </a:r>
            <a:r>
              <a:rPr lang="en-IN" sz="2400" dirty="0"/>
              <a:t>may be very problematic as </a:t>
            </a:r>
            <a:r>
              <a:rPr lang="en-IN" sz="2400" dirty="0" smtClean="0"/>
              <a:t>non-dc </a:t>
            </a:r>
            <a:r>
              <a:rPr lang="en-IN" sz="2400" dirty="0"/>
              <a:t>paths may be subtle source of errors.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marL="82296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33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47750"/>
            <a:ext cx="8001000" cy="36004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dirty="0"/>
              <a:t>In another work, it was indicated that for testing modified </a:t>
            </a:r>
            <a:r>
              <a:rPr lang="en-IN" dirty="0" smtClean="0"/>
              <a:t>programs, </a:t>
            </a:r>
            <a:r>
              <a:rPr lang="en-IN" dirty="0"/>
              <a:t>the prioritized test suite for original program </a:t>
            </a:r>
            <a:r>
              <a:rPr lang="en-IN" dirty="0" smtClean="0"/>
              <a:t>may not </a:t>
            </a:r>
            <a:r>
              <a:rPr lang="en-IN" dirty="0"/>
              <a:t>work because after </a:t>
            </a:r>
            <a:r>
              <a:rPr lang="en-IN" dirty="0" smtClean="0"/>
              <a:t>modification, </a:t>
            </a:r>
            <a:r>
              <a:rPr lang="en-IN" dirty="0"/>
              <a:t>new </a:t>
            </a:r>
            <a:r>
              <a:rPr lang="en-IN" i="1" dirty="0"/>
              <a:t>du</a:t>
            </a:r>
            <a:r>
              <a:rPr lang="en-IN" dirty="0"/>
              <a:t> paths may get introduced and some of these </a:t>
            </a:r>
            <a:r>
              <a:rPr lang="en-IN" i="1" dirty="0"/>
              <a:t>du</a:t>
            </a:r>
            <a:r>
              <a:rPr lang="en-IN" dirty="0"/>
              <a:t> paths may also not be definition clear (dc).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These </a:t>
            </a:r>
            <a:r>
              <a:rPr lang="en-IN" dirty="0"/>
              <a:t>paths may also be more prone to errors.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3228"/>
          </a:xfrm>
        </p:spPr>
        <p:txBody>
          <a:bodyPr>
            <a:noAutofit/>
          </a:bodyPr>
          <a:lstStyle/>
          <a:p>
            <a:r>
              <a:rPr lang="en-IN" sz="3200" dirty="0"/>
              <a:t>Data Flow Based Test Case Prioritization </a:t>
            </a:r>
            <a:r>
              <a:rPr lang="en-IN" sz="2400" dirty="0" err="1"/>
              <a:t>cont</a:t>
            </a:r>
            <a:r>
              <a:rPr lang="en-IN" sz="2400" dirty="0"/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29015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95250"/>
            <a:ext cx="8458200" cy="857250"/>
          </a:xfrm>
        </p:spPr>
        <p:txBody>
          <a:bodyPr>
            <a:noAutofit/>
          </a:bodyPr>
          <a:lstStyle/>
          <a:p>
            <a:r>
              <a:rPr lang="en-IN" sz="3200" dirty="0"/>
              <a:t>Data Flow Based Test Case </a:t>
            </a:r>
            <a:r>
              <a:rPr lang="en-IN" sz="3200" dirty="0" smtClean="0"/>
              <a:t>Prioritization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66750"/>
            <a:ext cx="8153400" cy="4476750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So, a list of </a:t>
            </a:r>
            <a:r>
              <a:rPr lang="en-IN" dirty="0" smtClean="0"/>
              <a:t>all such </a:t>
            </a:r>
            <a:r>
              <a:rPr lang="en-IN" dirty="0" smtClean="0"/>
              <a:t>newly introduced </a:t>
            </a:r>
            <a:r>
              <a:rPr lang="en-IN" dirty="0"/>
              <a:t>non-dc paths is prepared </a:t>
            </a:r>
            <a:r>
              <a:rPr lang="en-IN" dirty="0" smtClean="0"/>
              <a:t>and test </a:t>
            </a:r>
            <a:r>
              <a:rPr lang="en-IN" dirty="0"/>
              <a:t>cases corresponding to these paths at the highest priority </a:t>
            </a:r>
            <a:r>
              <a:rPr lang="en-IN" dirty="0" smtClean="0"/>
              <a:t>are placed </a:t>
            </a:r>
            <a:r>
              <a:rPr lang="en-IN" dirty="0"/>
              <a:t>in the test suite for a modified </a:t>
            </a:r>
            <a:r>
              <a:rPr lang="en-IN" dirty="0" smtClean="0"/>
              <a:t>program. This set of test cases is referred to as </a:t>
            </a:r>
            <a:r>
              <a:rPr lang="en-IN" dirty="0" smtClean="0"/>
              <a:t>‘</a:t>
            </a:r>
            <a:r>
              <a:rPr lang="en-I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Set-1</a:t>
            </a:r>
            <a:r>
              <a:rPr lang="en-IN" dirty="0" smtClean="0"/>
              <a:t>’.</a:t>
            </a:r>
          </a:p>
          <a:p>
            <a:pPr algn="just"/>
            <a:r>
              <a:rPr lang="en-IN" dirty="0" smtClean="0"/>
              <a:t>Because of modification in the program, some existing </a:t>
            </a:r>
            <a:r>
              <a:rPr lang="en-IN" i="1" dirty="0" smtClean="0"/>
              <a:t>dc</a:t>
            </a:r>
            <a:r>
              <a:rPr lang="en-IN" dirty="0" smtClean="0"/>
              <a:t> paths may become </a:t>
            </a:r>
            <a:r>
              <a:rPr lang="en-IN" i="1" dirty="0" smtClean="0"/>
              <a:t>non-dc</a:t>
            </a:r>
            <a:r>
              <a:rPr lang="en-IN" dirty="0" smtClean="0"/>
              <a:t>. The set of test cases corresponding to these paths is taken at the next priority and this set of test cases may be referred as </a:t>
            </a:r>
            <a:r>
              <a:rPr lang="en-IN" dirty="0" smtClean="0"/>
              <a:t>‘</a:t>
            </a:r>
            <a:r>
              <a:rPr lang="en-I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Set-2</a:t>
            </a:r>
            <a:r>
              <a:rPr lang="en-IN" dirty="0" smtClean="0"/>
              <a:t>’.</a:t>
            </a:r>
          </a:p>
          <a:p>
            <a:pPr marL="82296" indent="0" algn="just">
              <a:buNone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marL="82296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92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7150"/>
            <a:ext cx="8153400" cy="857250"/>
          </a:xfrm>
        </p:spPr>
        <p:txBody>
          <a:bodyPr>
            <a:noAutofit/>
          </a:bodyPr>
          <a:lstStyle/>
          <a:p>
            <a:r>
              <a:rPr lang="en-IN" sz="3200" dirty="0"/>
              <a:t>Data Flow Based Test Case Prioritization </a:t>
            </a:r>
            <a:r>
              <a:rPr lang="en-IN" sz="2400" dirty="0" err="1" smtClean="0"/>
              <a:t>cont</a:t>
            </a:r>
            <a:r>
              <a:rPr lang="en-IN" sz="2400" dirty="0" smtClean="0"/>
              <a:t>…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8153400" cy="4019550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Further, there may be some </a:t>
            </a:r>
            <a:r>
              <a:rPr lang="en-IN" i="1" dirty="0"/>
              <a:t>non-dc</a:t>
            </a:r>
            <a:r>
              <a:rPr lang="en-IN" dirty="0"/>
              <a:t> paths of the original program, which are still </a:t>
            </a:r>
            <a:r>
              <a:rPr lang="en-IN" i="1" dirty="0"/>
              <a:t>non-dc</a:t>
            </a:r>
            <a:r>
              <a:rPr lang="en-IN" dirty="0"/>
              <a:t> after modification of the program.  The set of test cases for such paths may be referred </a:t>
            </a:r>
            <a:r>
              <a:rPr lang="en-IN" dirty="0" smtClean="0"/>
              <a:t>to as </a:t>
            </a:r>
            <a:r>
              <a:rPr lang="en-IN" dirty="0" smtClean="0"/>
              <a:t>‘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I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et-3</a:t>
            </a:r>
            <a:r>
              <a:rPr lang="en-IN" dirty="0"/>
              <a:t>’.</a:t>
            </a:r>
          </a:p>
          <a:p>
            <a:pPr algn="just"/>
            <a:r>
              <a:rPr lang="en-IN" dirty="0" smtClean="0"/>
              <a:t>Finally, there are some test cases which do not cover non-dc paths, i.e., these test cases cover dc-paths. This may be referred to as </a:t>
            </a:r>
            <a:r>
              <a:rPr lang="en-IN" dirty="0" smtClean="0"/>
              <a:t>‘</a:t>
            </a:r>
            <a:r>
              <a:rPr lang="en-I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I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et-4</a:t>
            </a:r>
            <a:r>
              <a:rPr lang="en-IN" dirty="0" smtClean="0"/>
              <a:t>’.</a:t>
            </a:r>
          </a:p>
          <a:p>
            <a:pPr algn="just"/>
            <a:r>
              <a:rPr lang="en-IN" dirty="0" smtClean="0"/>
              <a:t>Using these 4 </a:t>
            </a:r>
            <a:r>
              <a:rPr lang="en-IN" dirty="0" smtClean="0"/>
              <a:t>concepts (sets), </a:t>
            </a:r>
            <a:r>
              <a:rPr lang="en-IN" dirty="0" smtClean="0"/>
              <a:t>an algorithm has been designed for prioritizing the test suite.</a:t>
            </a:r>
          </a:p>
          <a:p>
            <a:pPr algn="just"/>
            <a:endParaRPr lang="en-IN" dirty="0" smtClean="0"/>
          </a:p>
          <a:p>
            <a:pPr algn="just"/>
            <a:endParaRPr lang="en-IN" sz="3200" dirty="0" smtClean="0"/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654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9525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Algorithm for </a:t>
            </a:r>
            <a:r>
              <a:rPr lang="en-IN" dirty="0"/>
              <a:t>prioritizing the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4350"/>
            <a:ext cx="8229600" cy="44958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IN" sz="2000" b="1" dirty="0"/>
              <a:t>Step 1: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82296" indent="0" algn="just">
              <a:buNone/>
            </a:pPr>
            <a:r>
              <a:rPr lang="en-IN" sz="2000" dirty="0" smtClean="0"/>
              <a:t>If </a:t>
            </a:r>
            <a:r>
              <a:rPr lang="en-IN" sz="2000" dirty="0"/>
              <a:t>a test case covers more </a:t>
            </a:r>
            <a:r>
              <a:rPr lang="en-IN" sz="2000" dirty="0" smtClean="0"/>
              <a:t>number of </a:t>
            </a:r>
            <a:r>
              <a:rPr lang="en-IN" sz="2000" dirty="0"/>
              <a:t>paths 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et-1</a:t>
            </a:r>
            <a:endParaRPr lang="en-IN" sz="2000" dirty="0" smtClean="0"/>
          </a:p>
          <a:p>
            <a:pPr marL="82296" indent="0" algn="ctr">
              <a:buNone/>
            </a:pPr>
            <a:r>
              <a:rPr lang="en-IN" sz="2000" dirty="0" smtClean="0"/>
              <a:t>Then </a:t>
            </a:r>
            <a:r>
              <a:rPr lang="en-IN" sz="2000" dirty="0"/>
              <a:t>place it at the highest  priority.</a:t>
            </a:r>
          </a:p>
          <a:p>
            <a:pPr marL="82296" indent="0" algn="just">
              <a:buNone/>
            </a:pPr>
            <a:r>
              <a:rPr lang="en-IN" sz="2000" b="1" dirty="0"/>
              <a:t>Step </a:t>
            </a:r>
            <a:r>
              <a:rPr lang="en-IN" sz="2000" b="1" dirty="0" smtClean="0"/>
              <a:t>2: </a:t>
            </a:r>
          </a:p>
          <a:p>
            <a:pPr marL="82296" indent="0" algn="just">
              <a:buNone/>
            </a:pPr>
            <a:r>
              <a:rPr lang="en-IN" sz="2000" dirty="0" smtClean="0"/>
              <a:t>If  </a:t>
            </a:r>
            <a:r>
              <a:rPr lang="en-IN" sz="2000" dirty="0"/>
              <a:t>2 test cases (in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tep1</a:t>
            </a:r>
            <a:r>
              <a:rPr lang="en-IN" sz="2000" dirty="0" smtClean="0"/>
              <a:t>)cover </a:t>
            </a:r>
            <a:r>
              <a:rPr lang="en-IN" sz="2000" dirty="0"/>
              <a:t>an equal </a:t>
            </a:r>
            <a:r>
              <a:rPr lang="en-IN" sz="2000" dirty="0" smtClean="0"/>
              <a:t>number of </a:t>
            </a:r>
            <a:r>
              <a:rPr lang="en-IN" sz="2000" dirty="0"/>
              <a:t>paths 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et-1</a:t>
            </a:r>
            <a:endParaRPr lang="en-IN" sz="2000" dirty="0" smtClean="0"/>
          </a:p>
          <a:p>
            <a:pPr marL="82296" indent="0" algn="ctr">
              <a:buNone/>
            </a:pPr>
            <a:r>
              <a:rPr lang="en-IN" sz="2000" dirty="0" smtClean="0"/>
              <a:t>Then </a:t>
            </a:r>
            <a:r>
              <a:rPr lang="en-IN" sz="2000" dirty="0"/>
              <a:t>the test case which covers more </a:t>
            </a:r>
            <a:r>
              <a:rPr lang="en-IN" sz="2000" dirty="0" smtClean="0"/>
              <a:t>number of </a:t>
            </a:r>
            <a:r>
              <a:rPr lang="en-IN" sz="2000" dirty="0"/>
              <a:t>paths 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et-2</a:t>
            </a:r>
            <a:r>
              <a:rPr lang="en-IN" sz="2000" dirty="0" smtClean="0"/>
              <a:t> </a:t>
            </a:r>
            <a:r>
              <a:rPr lang="en-IN" sz="2000" dirty="0"/>
              <a:t>in </a:t>
            </a:r>
            <a:r>
              <a:rPr lang="en-IN" sz="2000" dirty="0" smtClean="0"/>
              <a:t>the modified </a:t>
            </a:r>
            <a:r>
              <a:rPr lang="en-IN" sz="2000" dirty="0"/>
              <a:t>program is placed at the next priority</a:t>
            </a:r>
            <a:r>
              <a:rPr lang="en-IN" sz="2000" dirty="0" smtClean="0"/>
              <a:t>.</a:t>
            </a:r>
          </a:p>
          <a:p>
            <a:pPr marL="82296" indent="0" algn="just">
              <a:buNone/>
            </a:pPr>
            <a:r>
              <a:rPr lang="en-IN" sz="2000" b="1" dirty="0"/>
              <a:t>Step 3</a:t>
            </a:r>
            <a:r>
              <a:rPr lang="en-IN" sz="2000" dirty="0"/>
              <a:t>: </a:t>
            </a:r>
            <a:r>
              <a:rPr lang="en-IN" sz="2000" dirty="0" smtClean="0"/>
              <a:t> </a:t>
            </a:r>
          </a:p>
          <a:p>
            <a:pPr marL="82296" indent="0" algn="just">
              <a:buNone/>
            </a:pPr>
            <a:r>
              <a:rPr lang="en-IN" sz="2000" dirty="0" smtClean="0"/>
              <a:t>If </a:t>
            </a:r>
            <a:r>
              <a:rPr lang="en-IN" sz="2000" dirty="0"/>
              <a:t>2 test cases (in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Step 2</a:t>
            </a:r>
            <a:r>
              <a:rPr lang="en-IN" sz="2000" dirty="0"/>
              <a:t>) cover equal </a:t>
            </a:r>
            <a:r>
              <a:rPr lang="en-IN" sz="2000" dirty="0" smtClean="0"/>
              <a:t>number of </a:t>
            </a:r>
            <a:r>
              <a:rPr lang="en-IN" sz="2000" dirty="0"/>
              <a:t>paths 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et-2</a:t>
            </a:r>
            <a:r>
              <a:rPr lang="en-IN" sz="2000" dirty="0" smtClean="0"/>
              <a:t> </a:t>
            </a:r>
            <a:r>
              <a:rPr lang="en-IN" sz="2000" dirty="0"/>
              <a:t>in the modified </a:t>
            </a:r>
            <a:r>
              <a:rPr lang="en-IN" sz="2000" dirty="0" smtClean="0"/>
              <a:t>program, </a:t>
            </a:r>
          </a:p>
          <a:p>
            <a:pPr marL="82296" indent="0" algn="just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Then </a:t>
            </a:r>
            <a:r>
              <a:rPr lang="en-IN" sz="2000" dirty="0"/>
              <a:t>the test case which covers maximum </a:t>
            </a:r>
            <a:r>
              <a:rPr lang="en-IN" sz="2000" dirty="0" smtClean="0"/>
              <a:t>number of </a:t>
            </a:r>
            <a:r>
              <a:rPr lang="en-IN" sz="2000" dirty="0"/>
              <a:t>lines of code in the modified program is placed at the next priority.</a:t>
            </a:r>
          </a:p>
          <a:p>
            <a:pPr marL="82296" indent="0" algn="just">
              <a:buNone/>
            </a:pPr>
            <a:endParaRPr lang="en-IN" b="1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01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35" y="438150"/>
            <a:ext cx="8153400" cy="857250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Module Coupling Slice-Based Test Case Prioritization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85950"/>
            <a:ext cx="8153400" cy="17526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This technique is based on dependence and coupling between the modules,  and proceeds in 2 steps.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52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8DD354-85F8-4A87-B97B-CD15FAAD9E83}"/>
</file>

<file path=customXml/itemProps2.xml><?xml version="1.0" encoding="utf-8"?>
<ds:datastoreItem xmlns:ds="http://schemas.openxmlformats.org/officeDocument/2006/customXml" ds:itemID="{EB5A31AF-A965-4207-BE3A-20D75667FD52}"/>
</file>

<file path=customXml/itemProps3.xml><?xml version="1.0" encoding="utf-8"?>
<ds:datastoreItem xmlns:ds="http://schemas.openxmlformats.org/officeDocument/2006/customXml" ds:itemID="{3D270823-7898-4852-A6A7-17417F7EFE37}"/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2014</Words>
  <Application>Microsoft Office PowerPoint</Application>
  <PresentationFormat>On-screen Show (16:9)</PresentationFormat>
  <Paragraphs>413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Solstice</vt:lpstr>
      <vt:lpstr>1_Solstice</vt:lpstr>
      <vt:lpstr>Theme1</vt:lpstr>
      <vt:lpstr>2_Solstice</vt:lpstr>
      <vt:lpstr>3_Solstice</vt:lpstr>
      <vt:lpstr>1_Theme1</vt:lpstr>
      <vt:lpstr>4_Solstice</vt:lpstr>
      <vt:lpstr>5_Solstice</vt:lpstr>
      <vt:lpstr>2_Theme1</vt:lpstr>
      <vt:lpstr>6_Solstice</vt:lpstr>
      <vt:lpstr>Slide 1</vt:lpstr>
      <vt:lpstr>Data Flow Based Test Case Prioritization</vt:lpstr>
      <vt:lpstr>Data Flow Based Test Case Prioritization cont…</vt:lpstr>
      <vt:lpstr>Data Flow Based Test Case Prioritization cont…</vt:lpstr>
      <vt:lpstr>Data Flow Based Test Case Prioritization cont…</vt:lpstr>
      <vt:lpstr>Data Flow Based Test Case Prioritization cont…</vt:lpstr>
      <vt:lpstr>Data Flow Based Test Case Prioritization cont…</vt:lpstr>
      <vt:lpstr>Algorithm for prioritizing the test suite</vt:lpstr>
      <vt:lpstr>Module Coupling Slice-Based Test Case Prioritization</vt:lpstr>
      <vt:lpstr>Steps for Module Coupling Slice-Based  Test Case Prioritization</vt:lpstr>
      <vt:lpstr>Module Coupling Slice-Based  Test Case      Prioritization               cont…</vt:lpstr>
      <vt:lpstr>Module-Coupling Effect</vt:lpstr>
      <vt:lpstr>Example Call Graph</vt:lpstr>
      <vt:lpstr>Module-Coupling Effect     cont…</vt:lpstr>
      <vt:lpstr>Module Coupling Slice-Based Test Case Prioritization    cont…</vt:lpstr>
      <vt:lpstr>Module Coupling Slice-Based Test Case Prioritization    cont…</vt:lpstr>
      <vt:lpstr>Module Coupling Slice-Based Test Case Prioritization       cont…</vt:lpstr>
      <vt:lpstr>Module Coupling Slice-Based Test Case Prioritization             cont…</vt:lpstr>
      <vt:lpstr>Steps for Module Dependence Matrix</vt:lpstr>
      <vt:lpstr>Steps for Module Dependence Matrix cont…</vt:lpstr>
      <vt:lpstr>Steps for Module Dependence Matrix cont…</vt:lpstr>
      <vt:lpstr>Steps for Module Dependence Matrix cont…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103</cp:revision>
  <dcterms:modified xsi:type="dcterms:W3CDTF">2020-04-24T07:25:46Z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