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455" r:id="rId4"/>
    <p:sldId id="456" r:id="rId5"/>
    <p:sldId id="275" r:id="rId6"/>
    <p:sldId id="45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37" r:id="rId37"/>
    <p:sldId id="457" r:id="rId38"/>
    <p:sldId id="458" r:id="rId3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4D6C55-7AB4-4EC2-B584-7615AE123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6368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87927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2722-9F56-4218-8C93-E4BF73A49F4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3724-973E-41A2-AF74-749909A4D4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6FF7-6BF0-4717-8C92-D5F4609B48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CD5C-0A72-4D88-9BF5-0787A73C0DF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A697-CE13-4AEE-B927-01EFD5176B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24-2F98-43F5-9399-8BDFF1E155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B019-64D0-4FA2-8544-D2F87C998F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F9-1EAE-4D43-B3C0-EA3BB4A0197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4B87-F4E7-4C0E-8DBE-80CE2A650F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AEB3-0DB7-43F3-B9E8-D4017A5E70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10E744-C13D-46D5-BE97-7F96520153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49275"/>
            <a:ext cx="7720013" cy="1416050"/>
          </a:xfrm>
        </p:spPr>
        <p:txBody>
          <a:bodyPr lIns="18000" tIns="46800" rIns="18000" bIns="4680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sz="4800" b="1" dirty="0" smtClean="0"/>
              <a:t> Black-box testing techniques</a:t>
            </a:r>
            <a:r>
              <a:rPr lang="en-GB" altLang="en-US" sz="4800" dirty="0" smtClean="0"/>
              <a:t/>
            </a:r>
            <a:br>
              <a:rPr lang="en-GB" altLang="en-US" sz="4800" dirty="0" smtClean="0"/>
            </a:br>
            <a:r>
              <a:rPr lang="en-GB" altLang="en-US" sz="4800" dirty="0" smtClean="0"/>
              <a:t>					</a:t>
            </a:r>
            <a:endParaRPr lang="en-GB" altLang="en-US" sz="3100" b="1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B8153D-62F8-4BB0-BC52-43F83D233DE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1371600" y="3124200"/>
            <a:ext cx="685800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lvl="0" algn="ctr">
              <a:lnSpc>
                <a:spcPct val="85000"/>
              </a:lnSpc>
              <a:spcBef>
                <a:spcPts val="888"/>
              </a:spcBef>
            </a:pPr>
            <a:r>
              <a:rPr lang="en-GB" altLang="en-US" sz="2800" b="1" dirty="0" err="1">
                <a:solidFill>
                  <a:prstClr val="black"/>
                </a:solidFill>
              </a:rPr>
              <a:t>Durga</a:t>
            </a:r>
            <a:r>
              <a:rPr lang="en-GB" altLang="en-US" sz="2800" b="1" dirty="0">
                <a:solidFill>
                  <a:prstClr val="black"/>
                </a:solidFill>
              </a:rPr>
              <a:t> Prasad </a:t>
            </a:r>
            <a:r>
              <a:rPr lang="en-GB" altLang="en-US" sz="2800" b="1" dirty="0" err="1">
                <a:solidFill>
                  <a:prstClr val="black"/>
                </a:solidFill>
              </a:rPr>
              <a:t>Mohapatra</a:t>
            </a:r>
            <a:endParaRPr lang="en-GB" altLang="en-US" sz="2800" b="1" dirty="0">
              <a:solidFill>
                <a:prstClr val="black"/>
              </a:solidFill>
            </a:endParaRPr>
          </a:p>
          <a:p>
            <a:pPr lvl="0" algn="ctr">
              <a:lnSpc>
                <a:spcPct val="85000"/>
              </a:lnSpc>
              <a:spcBef>
                <a:spcPts val="888"/>
              </a:spcBef>
            </a:pPr>
            <a:r>
              <a:rPr lang="en-GB" altLang="en-US" sz="2800" b="1" dirty="0">
                <a:solidFill>
                  <a:prstClr val="black"/>
                </a:solidFill>
              </a:rPr>
              <a:t>Professor</a:t>
            </a:r>
          </a:p>
          <a:p>
            <a:pPr lvl="0" algn="ctr">
              <a:lnSpc>
                <a:spcPct val="85000"/>
              </a:lnSpc>
              <a:spcBef>
                <a:spcPts val="888"/>
              </a:spcBef>
            </a:pPr>
            <a:r>
              <a:rPr lang="en-GB" altLang="en-US" b="1" dirty="0">
                <a:solidFill>
                  <a:prstClr val="black"/>
                </a:solidFill>
              </a:rPr>
              <a:t>Dept. of CSE</a:t>
            </a:r>
          </a:p>
          <a:p>
            <a:pPr lvl="0" algn="ctr">
              <a:lnSpc>
                <a:spcPct val="85000"/>
              </a:lnSpc>
              <a:spcBef>
                <a:spcPts val="888"/>
              </a:spcBef>
            </a:pPr>
            <a:r>
              <a:rPr lang="en-GB" altLang="en-US" sz="2800" b="1" dirty="0">
                <a:solidFill>
                  <a:prstClr val="black"/>
                </a:solidFill>
              </a:rPr>
              <a:t>NIT Rourkela</a:t>
            </a:r>
            <a:endParaRPr lang="en-GB" altLang="en-US" sz="20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888"/>
              </a:spcBef>
            </a:pPr>
            <a:r>
              <a:rPr lang="en-GB" altLang="en-US" sz="4800" smtClean="0"/>
              <a:t>Equivalence Class  Partitioning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0813" cy="4113213"/>
          </a:xfrm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3600" dirty="0" smtClean="0"/>
              <a:t>If the input data to the program is specified by a </a:t>
            </a:r>
            <a:r>
              <a:rPr lang="en-GB" altLang="en-US" sz="3600" dirty="0" smtClean="0">
                <a:solidFill>
                  <a:srgbClr val="0000FF"/>
                </a:solidFill>
              </a:rPr>
              <a:t>range of values</a:t>
            </a:r>
            <a:r>
              <a:rPr lang="en-GB" altLang="en-US" dirty="0" smtClean="0">
                <a:solidFill>
                  <a:srgbClr val="0000FF"/>
                </a:solidFill>
              </a:rPr>
              <a:t>:</a:t>
            </a:r>
          </a:p>
          <a:p>
            <a:pPr lvl="1">
              <a:spcBef>
                <a:spcPts val="725"/>
              </a:spcBef>
            </a:pPr>
            <a:r>
              <a:rPr lang="en-GB" altLang="en-US" sz="3200" dirty="0" smtClean="0"/>
              <a:t>e.g. numbers between 1 to 5000. </a:t>
            </a:r>
          </a:p>
          <a:p>
            <a:pPr lvl="1">
              <a:spcBef>
                <a:spcPts val="725"/>
              </a:spcBef>
            </a:pPr>
            <a:r>
              <a:rPr lang="en-GB" altLang="en-US" sz="3200" dirty="0" smtClean="0"/>
              <a:t>one valid and two invalid equivalence classes are defined. 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F2648A-FEC5-438E-A0EB-2B080BA6CC5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2229" name="Line 3"/>
          <p:cNvSpPr>
            <a:spLocks noChangeShapeType="1"/>
          </p:cNvSpPr>
          <p:nvPr/>
        </p:nvSpPr>
        <p:spPr bwMode="auto">
          <a:xfrm>
            <a:off x="2667000" y="5181600"/>
            <a:ext cx="4191000" cy="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2514600" y="4724400"/>
            <a:ext cx="9128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600"/>
              </a:spcBef>
              <a:tabLst>
                <a:tab pos="863600" algn="l"/>
              </a:tabLst>
            </a:pPr>
            <a:r>
              <a:rPr lang="en-GB" altLang="en-US" sz="2800" b="1">
                <a:latin typeface="times" pitchFamily="18" charset="0"/>
              </a:rPr>
              <a:t>1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6324600" y="4648200"/>
            <a:ext cx="9128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600"/>
              </a:spcBef>
              <a:tabLst>
                <a:tab pos="863600" algn="l"/>
              </a:tabLst>
            </a:pPr>
            <a:r>
              <a:rPr lang="en-GB" altLang="en-US" sz="2800" b="1">
                <a:latin typeface="times" pitchFamily="18" charset="0"/>
              </a:rPr>
              <a:t>5000</a:t>
            </a:r>
          </a:p>
        </p:txBody>
      </p:sp>
      <p:sp>
        <p:nvSpPr>
          <p:cNvPr id="52232" name="Line 6"/>
          <p:cNvSpPr>
            <a:spLocks noChangeShapeType="1"/>
          </p:cNvSpPr>
          <p:nvPr/>
        </p:nvSpPr>
        <p:spPr bwMode="auto">
          <a:xfrm>
            <a:off x="2819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3" name="Line 7"/>
          <p:cNvSpPr>
            <a:spLocks noChangeShapeType="1"/>
          </p:cNvSpPr>
          <p:nvPr/>
        </p:nvSpPr>
        <p:spPr bwMode="auto">
          <a:xfrm>
            <a:off x="2971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4" name="Line 8"/>
          <p:cNvSpPr>
            <a:spLocks noChangeShapeType="1"/>
          </p:cNvSpPr>
          <p:nvPr/>
        </p:nvSpPr>
        <p:spPr bwMode="auto">
          <a:xfrm>
            <a:off x="3124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5" name="Line 9"/>
          <p:cNvSpPr>
            <a:spLocks noChangeShapeType="1"/>
          </p:cNvSpPr>
          <p:nvPr/>
        </p:nvSpPr>
        <p:spPr bwMode="auto">
          <a:xfrm>
            <a:off x="3276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6" name="Line 10"/>
          <p:cNvSpPr>
            <a:spLocks noChangeShapeType="1"/>
          </p:cNvSpPr>
          <p:nvPr/>
        </p:nvSpPr>
        <p:spPr bwMode="auto">
          <a:xfrm>
            <a:off x="3429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7" name="Line 11"/>
          <p:cNvSpPr>
            <a:spLocks noChangeShapeType="1"/>
          </p:cNvSpPr>
          <p:nvPr/>
        </p:nvSpPr>
        <p:spPr bwMode="auto">
          <a:xfrm>
            <a:off x="3581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8" name="Line 12"/>
          <p:cNvSpPr>
            <a:spLocks noChangeShapeType="1"/>
          </p:cNvSpPr>
          <p:nvPr/>
        </p:nvSpPr>
        <p:spPr bwMode="auto">
          <a:xfrm>
            <a:off x="3733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39" name="Line 13"/>
          <p:cNvSpPr>
            <a:spLocks noChangeShapeType="1"/>
          </p:cNvSpPr>
          <p:nvPr/>
        </p:nvSpPr>
        <p:spPr bwMode="auto">
          <a:xfrm>
            <a:off x="3886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0" name="Line 14"/>
          <p:cNvSpPr>
            <a:spLocks noChangeShapeType="1"/>
          </p:cNvSpPr>
          <p:nvPr/>
        </p:nvSpPr>
        <p:spPr bwMode="auto">
          <a:xfrm>
            <a:off x="4038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1" name="Line 15"/>
          <p:cNvSpPr>
            <a:spLocks noChangeShapeType="1"/>
          </p:cNvSpPr>
          <p:nvPr/>
        </p:nvSpPr>
        <p:spPr bwMode="auto">
          <a:xfrm>
            <a:off x="4191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2" name="Line 16"/>
          <p:cNvSpPr>
            <a:spLocks noChangeShapeType="1"/>
          </p:cNvSpPr>
          <p:nvPr/>
        </p:nvSpPr>
        <p:spPr bwMode="auto">
          <a:xfrm>
            <a:off x="4343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3" name="Line 17"/>
          <p:cNvSpPr>
            <a:spLocks noChangeShapeType="1"/>
          </p:cNvSpPr>
          <p:nvPr/>
        </p:nvSpPr>
        <p:spPr bwMode="auto">
          <a:xfrm>
            <a:off x="4495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4" name="Line 18"/>
          <p:cNvSpPr>
            <a:spLocks noChangeShapeType="1"/>
          </p:cNvSpPr>
          <p:nvPr/>
        </p:nvSpPr>
        <p:spPr bwMode="auto">
          <a:xfrm>
            <a:off x="4648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5" name="Line 19"/>
          <p:cNvSpPr>
            <a:spLocks noChangeShapeType="1"/>
          </p:cNvSpPr>
          <p:nvPr/>
        </p:nvSpPr>
        <p:spPr bwMode="auto">
          <a:xfrm>
            <a:off x="4800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6" name="Line 20"/>
          <p:cNvSpPr>
            <a:spLocks noChangeShapeType="1"/>
          </p:cNvSpPr>
          <p:nvPr/>
        </p:nvSpPr>
        <p:spPr bwMode="auto">
          <a:xfrm>
            <a:off x="4953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7" name="Line 21"/>
          <p:cNvSpPr>
            <a:spLocks noChangeShapeType="1"/>
          </p:cNvSpPr>
          <p:nvPr/>
        </p:nvSpPr>
        <p:spPr bwMode="auto">
          <a:xfrm>
            <a:off x="5105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8" name="Line 22"/>
          <p:cNvSpPr>
            <a:spLocks noChangeShapeType="1"/>
          </p:cNvSpPr>
          <p:nvPr/>
        </p:nvSpPr>
        <p:spPr bwMode="auto">
          <a:xfrm>
            <a:off x="5257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49" name="Line 23"/>
          <p:cNvSpPr>
            <a:spLocks noChangeShapeType="1"/>
          </p:cNvSpPr>
          <p:nvPr/>
        </p:nvSpPr>
        <p:spPr bwMode="auto">
          <a:xfrm>
            <a:off x="5410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0" name="Line 24"/>
          <p:cNvSpPr>
            <a:spLocks noChangeShapeType="1"/>
          </p:cNvSpPr>
          <p:nvPr/>
        </p:nvSpPr>
        <p:spPr bwMode="auto">
          <a:xfrm>
            <a:off x="5562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1" name="Line 25"/>
          <p:cNvSpPr>
            <a:spLocks noChangeShapeType="1"/>
          </p:cNvSpPr>
          <p:nvPr/>
        </p:nvSpPr>
        <p:spPr bwMode="auto">
          <a:xfrm>
            <a:off x="5715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2" name="Line 26"/>
          <p:cNvSpPr>
            <a:spLocks noChangeShapeType="1"/>
          </p:cNvSpPr>
          <p:nvPr/>
        </p:nvSpPr>
        <p:spPr bwMode="auto">
          <a:xfrm>
            <a:off x="5867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3" name="Line 27"/>
          <p:cNvSpPr>
            <a:spLocks noChangeShapeType="1"/>
          </p:cNvSpPr>
          <p:nvPr/>
        </p:nvSpPr>
        <p:spPr bwMode="auto">
          <a:xfrm>
            <a:off x="6019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4" name="Line 28"/>
          <p:cNvSpPr>
            <a:spLocks noChangeShapeType="1"/>
          </p:cNvSpPr>
          <p:nvPr/>
        </p:nvSpPr>
        <p:spPr bwMode="auto">
          <a:xfrm>
            <a:off x="6172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5" name="Line 29"/>
          <p:cNvSpPr>
            <a:spLocks noChangeShapeType="1"/>
          </p:cNvSpPr>
          <p:nvPr/>
        </p:nvSpPr>
        <p:spPr bwMode="auto">
          <a:xfrm>
            <a:off x="6324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6" name="Line 30"/>
          <p:cNvSpPr>
            <a:spLocks noChangeShapeType="1"/>
          </p:cNvSpPr>
          <p:nvPr/>
        </p:nvSpPr>
        <p:spPr bwMode="auto">
          <a:xfrm>
            <a:off x="6477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7" name="Line 31"/>
          <p:cNvSpPr>
            <a:spLocks noChangeShapeType="1"/>
          </p:cNvSpPr>
          <p:nvPr/>
        </p:nvSpPr>
        <p:spPr bwMode="auto">
          <a:xfrm>
            <a:off x="6629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2258" name="Line 32"/>
          <p:cNvSpPr>
            <a:spLocks noChangeShapeType="1"/>
          </p:cNvSpPr>
          <p:nvPr/>
        </p:nvSpPr>
        <p:spPr bwMode="auto">
          <a:xfrm>
            <a:off x="6781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2259" name="Group 33"/>
          <p:cNvGrpSpPr>
            <a:grpSpLocks/>
          </p:cNvGrpSpPr>
          <p:nvPr/>
        </p:nvGrpSpPr>
        <p:grpSpPr bwMode="auto">
          <a:xfrm>
            <a:off x="4203700" y="4703763"/>
            <a:ext cx="747713" cy="400050"/>
            <a:chOff x="2648" y="2963"/>
            <a:chExt cx="471" cy="252"/>
          </a:xfrm>
        </p:grpSpPr>
        <p:sp>
          <p:nvSpPr>
            <p:cNvPr id="52276" name="Freeform 34"/>
            <p:cNvSpPr>
              <a:spLocks noChangeArrowheads="1"/>
            </p:cNvSpPr>
            <p:nvPr/>
          </p:nvSpPr>
          <p:spPr bwMode="auto">
            <a:xfrm>
              <a:off x="2648" y="3038"/>
              <a:ext cx="107" cy="177"/>
            </a:xfrm>
            <a:custGeom>
              <a:avLst/>
              <a:gdLst>
                <a:gd name="T0" fmla="*/ 0 w 477"/>
                <a:gd name="T1" fmla="*/ 0 h 786"/>
                <a:gd name="T2" fmla="*/ 9 w 477"/>
                <a:gd name="T3" fmla="*/ 0 h 786"/>
                <a:gd name="T4" fmla="*/ 9 w 477"/>
                <a:gd name="T5" fmla="*/ 0 h 786"/>
                <a:gd name="T6" fmla="*/ 9 w 477"/>
                <a:gd name="T7" fmla="*/ 3 h 786"/>
                <a:gd name="T8" fmla="*/ 9 w 477"/>
                <a:gd name="T9" fmla="*/ 3 h 786"/>
                <a:gd name="T10" fmla="*/ 7 w 477"/>
                <a:gd name="T11" fmla="*/ 3 h 786"/>
                <a:gd name="T12" fmla="*/ 7 w 477"/>
                <a:gd name="T13" fmla="*/ 9 h 786"/>
                <a:gd name="T14" fmla="*/ 9 w 477"/>
                <a:gd name="T15" fmla="*/ 9 h 786"/>
                <a:gd name="T16" fmla="*/ 9 w 477"/>
                <a:gd name="T17" fmla="*/ 10 h 786"/>
                <a:gd name="T18" fmla="*/ 9 w 477"/>
                <a:gd name="T19" fmla="*/ 20 h 786"/>
                <a:gd name="T20" fmla="*/ 11 w 477"/>
                <a:gd name="T21" fmla="*/ 20 h 786"/>
                <a:gd name="T22" fmla="*/ 11 w 477"/>
                <a:gd name="T23" fmla="*/ 20 h 786"/>
                <a:gd name="T24" fmla="*/ 11 w 477"/>
                <a:gd name="T25" fmla="*/ 29 h 786"/>
                <a:gd name="T26" fmla="*/ 13 w 477"/>
                <a:gd name="T27" fmla="*/ 29 h 786"/>
                <a:gd name="T28" fmla="*/ 13 w 477"/>
                <a:gd name="T29" fmla="*/ 27 h 786"/>
                <a:gd name="T30" fmla="*/ 13 w 477"/>
                <a:gd name="T31" fmla="*/ 26 h 786"/>
                <a:gd name="T32" fmla="*/ 15 w 477"/>
                <a:gd name="T33" fmla="*/ 26 h 786"/>
                <a:gd name="T34" fmla="*/ 15 w 477"/>
                <a:gd name="T35" fmla="*/ 17 h 786"/>
                <a:gd name="T36" fmla="*/ 15 w 477"/>
                <a:gd name="T37" fmla="*/ 16 h 786"/>
                <a:gd name="T38" fmla="*/ 17 w 477"/>
                <a:gd name="T39" fmla="*/ 16 h 786"/>
                <a:gd name="T40" fmla="*/ 17 w 477"/>
                <a:gd name="T41" fmla="*/ 3 h 786"/>
                <a:gd name="T42" fmla="*/ 15 w 477"/>
                <a:gd name="T43" fmla="*/ 3 h 786"/>
                <a:gd name="T44" fmla="*/ 15 w 477"/>
                <a:gd name="T45" fmla="*/ 3 h 786"/>
                <a:gd name="T46" fmla="*/ 15 w 477"/>
                <a:gd name="T47" fmla="*/ 0 h 786"/>
                <a:gd name="T48" fmla="*/ 15 w 477"/>
                <a:gd name="T49" fmla="*/ 0 h 786"/>
                <a:gd name="T50" fmla="*/ 24 w 477"/>
                <a:gd name="T51" fmla="*/ 0 h 786"/>
                <a:gd name="T52" fmla="*/ 24 w 477"/>
                <a:gd name="T53" fmla="*/ 0 h 786"/>
                <a:gd name="T54" fmla="*/ 24 w 477"/>
                <a:gd name="T55" fmla="*/ 3 h 786"/>
                <a:gd name="T56" fmla="*/ 24 w 477"/>
                <a:gd name="T57" fmla="*/ 3 h 786"/>
                <a:gd name="T58" fmla="*/ 22 w 477"/>
                <a:gd name="T59" fmla="*/ 3 h 786"/>
                <a:gd name="T60" fmla="*/ 22 w 477"/>
                <a:gd name="T61" fmla="*/ 6 h 786"/>
                <a:gd name="T62" fmla="*/ 22 w 477"/>
                <a:gd name="T63" fmla="*/ 7 h 786"/>
                <a:gd name="T64" fmla="*/ 20 w 477"/>
                <a:gd name="T65" fmla="*/ 7 h 786"/>
                <a:gd name="T66" fmla="*/ 20 w 477"/>
                <a:gd name="T67" fmla="*/ 16 h 786"/>
                <a:gd name="T68" fmla="*/ 19 w 477"/>
                <a:gd name="T69" fmla="*/ 17 h 786"/>
                <a:gd name="T70" fmla="*/ 17 w 477"/>
                <a:gd name="T71" fmla="*/ 17 h 786"/>
                <a:gd name="T72" fmla="*/ 17 w 477"/>
                <a:gd name="T73" fmla="*/ 26 h 786"/>
                <a:gd name="T74" fmla="*/ 17 w 477"/>
                <a:gd name="T75" fmla="*/ 27 h 786"/>
                <a:gd name="T76" fmla="*/ 15 w 477"/>
                <a:gd name="T77" fmla="*/ 27 h 786"/>
                <a:gd name="T78" fmla="*/ 15 w 477"/>
                <a:gd name="T79" fmla="*/ 36 h 786"/>
                <a:gd name="T80" fmla="*/ 15 w 477"/>
                <a:gd name="T81" fmla="*/ 36 h 786"/>
                <a:gd name="T82" fmla="*/ 13 w 477"/>
                <a:gd name="T83" fmla="*/ 36 h 786"/>
                <a:gd name="T84" fmla="*/ 13 w 477"/>
                <a:gd name="T85" fmla="*/ 39 h 786"/>
                <a:gd name="T86" fmla="*/ 13 w 477"/>
                <a:gd name="T87" fmla="*/ 40 h 786"/>
                <a:gd name="T88" fmla="*/ 11 w 477"/>
                <a:gd name="T89" fmla="*/ 40 h 786"/>
                <a:gd name="T90" fmla="*/ 11 w 477"/>
                <a:gd name="T91" fmla="*/ 39 h 786"/>
                <a:gd name="T92" fmla="*/ 11 w 477"/>
                <a:gd name="T93" fmla="*/ 36 h 786"/>
                <a:gd name="T94" fmla="*/ 9 w 477"/>
                <a:gd name="T95" fmla="*/ 36 h 786"/>
                <a:gd name="T96" fmla="*/ 9 w 477"/>
                <a:gd name="T97" fmla="*/ 36 h 786"/>
                <a:gd name="T98" fmla="*/ 9 w 477"/>
                <a:gd name="T99" fmla="*/ 30 h 786"/>
                <a:gd name="T100" fmla="*/ 7 w 477"/>
                <a:gd name="T101" fmla="*/ 30 h 786"/>
                <a:gd name="T102" fmla="*/ 7 w 477"/>
                <a:gd name="T103" fmla="*/ 29 h 786"/>
                <a:gd name="T104" fmla="*/ 7 w 477"/>
                <a:gd name="T105" fmla="*/ 20 h 786"/>
                <a:gd name="T106" fmla="*/ 5 w 477"/>
                <a:gd name="T107" fmla="*/ 20 h 786"/>
                <a:gd name="T108" fmla="*/ 4 w 477"/>
                <a:gd name="T109" fmla="*/ 20 h 786"/>
                <a:gd name="T110" fmla="*/ 4 w 477"/>
                <a:gd name="T111" fmla="*/ 10 h 786"/>
                <a:gd name="T112" fmla="*/ 2 w 477"/>
                <a:gd name="T113" fmla="*/ 10 h 786"/>
                <a:gd name="T114" fmla="*/ 2 w 477"/>
                <a:gd name="T115" fmla="*/ 9 h 786"/>
                <a:gd name="T116" fmla="*/ 2 w 477"/>
                <a:gd name="T117" fmla="*/ 3 h 786"/>
                <a:gd name="T118" fmla="*/ 0 w 477"/>
                <a:gd name="T119" fmla="*/ 3 h 786"/>
                <a:gd name="T120" fmla="*/ 0 w 477"/>
                <a:gd name="T121" fmla="*/ 3 h 786"/>
                <a:gd name="T122" fmla="*/ 0 w 477"/>
                <a:gd name="T123" fmla="*/ 0 h 786"/>
                <a:gd name="T124" fmla="*/ 0 w 477"/>
                <a:gd name="T125" fmla="*/ 0 h 7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77" h="786">
                  <a:moveTo>
                    <a:pt x="7" y="0"/>
                  </a:moveTo>
                  <a:lnTo>
                    <a:pt x="168" y="0"/>
                  </a:lnTo>
                  <a:lnTo>
                    <a:pt x="174" y="10"/>
                  </a:lnTo>
                  <a:lnTo>
                    <a:pt x="174" y="55"/>
                  </a:lnTo>
                  <a:lnTo>
                    <a:pt x="168" y="66"/>
                  </a:lnTo>
                  <a:lnTo>
                    <a:pt x="136" y="66"/>
                  </a:lnTo>
                  <a:lnTo>
                    <a:pt x="136" y="188"/>
                  </a:lnTo>
                  <a:lnTo>
                    <a:pt x="168" y="188"/>
                  </a:lnTo>
                  <a:lnTo>
                    <a:pt x="174" y="198"/>
                  </a:lnTo>
                  <a:lnTo>
                    <a:pt x="174" y="388"/>
                  </a:lnTo>
                  <a:lnTo>
                    <a:pt x="210" y="388"/>
                  </a:lnTo>
                  <a:lnTo>
                    <a:pt x="217" y="397"/>
                  </a:lnTo>
                  <a:lnTo>
                    <a:pt x="217" y="578"/>
                  </a:lnTo>
                  <a:lnTo>
                    <a:pt x="254" y="578"/>
                  </a:lnTo>
                  <a:lnTo>
                    <a:pt x="254" y="529"/>
                  </a:lnTo>
                  <a:lnTo>
                    <a:pt x="260" y="520"/>
                  </a:lnTo>
                  <a:lnTo>
                    <a:pt x="297" y="520"/>
                  </a:lnTo>
                  <a:lnTo>
                    <a:pt x="297" y="330"/>
                  </a:lnTo>
                  <a:lnTo>
                    <a:pt x="304" y="320"/>
                  </a:lnTo>
                  <a:lnTo>
                    <a:pt x="340" y="320"/>
                  </a:lnTo>
                  <a:lnTo>
                    <a:pt x="340" y="66"/>
                  </a:lnTo>
                  <a:lnTo>
                    <a:pt x="304" y="66"/>
                  </a:lnTo>
                  <a:lnTo>
                    <a:pt x="297" y="55"/>
                  </a:lnTo>
                  <a:lnTo>
                    <a:pt x="297" y="10"/>
                  </a:lnTo>
                  <a:lnTo>
                    <a:pt x="304" y="0"/>
                  </a:lnTo>
                  <a:lnTo>
                    <a:pt x="469" y="0"/>
                  </a:lnTo>
                  <a:lnTo>
                    <a:pt x="476" y="10"/>
                  </a:lnTo>
                  <a:lnTo>
                    <a:pt x="476" y="55"/>
                  </a:lnTo>
                  <a:lnTo>
                    <a:pt x="469" y="66"/>
                  </a:lnTo>
                  <a:lnTo>
                    <a:pt x="432" y="66"/>
                  </a:lnTo>
                  <a:lnTo>
                    <a:pt x="432" y="124"/>
                  </a:lnTo>
                  <a:lnTo>
                    <a:pt x="426" y="132"/>
                  </a:lnTo>
                  <a:lnTo>
                    <a:pt x="389" y="132"/>
                  </a:lnTo>
                  <a:lnTo>
                    <a:pt x="389" y="320"/>
                  </a:lnTo>
                  <a:lnTo>
                    <a:pt x="382" y="330"/>
                  </a:lnTo>
                  <a:lnTo>
                    <a:pt x="346" y="330"/>
                  </a:lnTo>
                  <a:lnTo>
                    <a:pt x="346" y="520"/>
                  </a:lnTo>
                  <a:lnTo>
                    <a:pt x="340" y="529"/>
                  </a:lnTo>
                  <a:lnTo>
                    <a:pt x="304" y="529"/>
                  </a:lnTo>
                  <a:lnTo>
                    <a:pt x="304" y="710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60" y="774"/>
                  </a:lnTo>
                  <a:lnTo>
                    <a:pt x="254" y="785"/>
                  </a:lnTo>
                  <a:lnTo>
                    <a:pt x="217" y="785"/>
                  </a:lnTo>
                  <a:lnTo>
                    <a:pt x="210" y="774"/>
                  </a:lnTo>
                  <a:lnTo>
                    <a:pt x="210" y="719"/>
                  </a:lnTo>
                  <a:lnTo>
                    <a:pt x="174" y="719"/>
                  </a:lnTo>
                  <a:lnTo>
                    <a:pt x="168" y="710"/>
                  </a:lnTo>
                  <a:lnTo>
                    <a:pt x="168" y="587"/>
                  </a:lnTo>
                  <a:lnTo>
                    <a:pt x="136" y="587"/>
                  </a:lnTo>
                  <a:lnTo>
                    <a:pt x="130" y="578"/>
                  </a:lnTo>
                  <a:lnTo>
                    <a:pt x="130" y="397"/>
                  </a:lnTo>
                  <a:lnTo>
                    <a:pt x="94" y="397"/>
                  </a:lnTo>
                  <a:lnTo>
                    <a:pt x="87" y="388"/>
                  </a:lnTo>
                  <a:lnTo>
                    <a:pt x="87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7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77" name="Freeform 35"/>
            <p:cNvSpPr>
              <a:spLocks noChangeArrowheads="1"/>
            </p:cNvSpPr>
            <p:nvPr/>
          </p:nvSpPr>
          <p:spPr bwMode="auto">
            <a:xfrm>
              <a:off x="2779" y="3038"/>
              <a:ext cx="87" cy="177"/>
            </a:xfrm>
            <a:custGeom>
              <a:avLst/>
              <a:gdLst>
                <a:gd name="T0" fmla="*/ 12 w 390"/>
                <a:gd name="T1" fmla="*/ 17 h 786"/>
                <a:gd name="T2" fmla="*/ 11 w 390"/>
                <a:gd name="T3" fmla="*/ 29 h 786"/>
                <a:gd name="T4" fmla="*/ 10 w 390"/>
                <a:gd name="T5" fmla="*/ 33 h 786"/>
                <a:gd name="T6" fmla="*/ 5 w 390"/>
                <a:gd name="T7" fmla="*/ 23 h 786"/>
                <a:gd name="T8" fmla="*/ 6 w 390"/>
                <a:gd name="T9" fmla="*/ 23 h 786"/>
                <a:gd name="T10" fmla="*/ 10 w 390"/>
                <a:gd name="T11" fmla="*/ 20 h 786"/>
                <a:gd name="T12" fmla="*/ 11 w 390"/>
                <a:gd name="T13" fmla="*/ 17 h 786"/>
                <a:gd name="T14" fmla="*/ 15 w 390"/>
                <a:gd name="T15" fmla="*/ 0 h 786"/>
                <a:gd name="T16" fmla="*/ 15 w 390"/>
                <a:gd name="T17" fmla="*/ 3 h 786"/>
                <a:gd name="T18" fmla="*/ 17 w 390"/>
                <a:gd name="T19" fmla="*/ 3 h 786"/>
                <a:gd name="T20" fmla="*/ 19 w 390"/>
                <a:gd name="T21" fmla="*/ 36 h 786"/>
                <a:gd name="T22" fmla="*/ 19 w 390"/>
                <a:gd name="T23" fmla="*/ 39 h 786"/>
                <a:gd name="T24" fmla="*/ 15 w 390"/>
                <a:gd name="T25" fmla="*/ 40 h 786"/>
                <a:gd name="T26" fmla="*/ 15 w 390"/>
                <a:gd name="T27" fmla="*/ 36 h 786"/>
                <a:gd name="T28" fmla="*/ 12 w 390"/>
                <a:gd name="T29" fmla="*/ 36 h 786"/>
                <a:gd name="T30" fmla="*/ 11 w 390"/>
                <a:gd name="T31" fmla="*/ 33 h 786"/>
                <a:gd name="T32" fmla="*/ 10 w 390"/>
                <a:gd name="T33" fmla="*/ 36 h 786"/>
                <a:gd name="T34" fmla="*/ 9 w 390"/>
                <a:gd name="T35" fmla="*/ 39 h 786"/>
                <a:gd name="T36" fmla="*/ 2 w 390"/>
                <a:gd name="T37" fmla="*/ 40 h 786"/>
                <a:gd name="T38" fmla="*/ 2 w 390"/>
                <a:gd name="T39" fmla="*/ 36 h 786"/>
                <a:gd name="T40" fmla="*/ 0 w 390"/>
                <a:gd name="T41" fmla="*/ 36 h 786"/>
                <a:gd name="T42" fmla="*/ 0 w 390"/>
                <a:gd name="T43" fmla="*/ 23 h 786"/>
                <a:gd name="T44" fmla="*/ 2 w 390"/>
                <a:gd name="T45" fmla="*/ 20 h 786"/>
                <a:gd name="T46" fmla="*/ 4 w 390"/>
                <a:gd name="T47" fmla="*/ 20 h 786"/>
                <a:gd name="T48" fmla="*/ 5 w 390"/>
                <a:gd name="T49" fmla="*/ 16 h 786"/>
                <a:gd name="T50" fmla="*/ 8 w 390"/>
                <a:gd name="T51" fmla="*/ 13 h 786"/>
                <a:gd name="T52" fmla="*/ 12 w 390"/>
                <a:gd name="T53" fmla="*/ 13 h 786"/>
                <a:gd name="T54" fmla="*/ 11 w 390"/>
                <a:gd name="T55" fmla="*/ 7 h 786"/>
                <a:gd name="T56" fmla="*/ 10 w 390"/>
                <a:gd name="T57" fmla="*/ 3 h 786"/>
                <a:gd name="T58" fmla="*/ 6 w 390"/>
                <a:gd name="T59" fmla="*/ 9 h 786"/>
                <a:gd name="T60" fmla="*/ 2 w 390"/>
                <a:gd name="T61" fmla="*/ 10 h 786"/>
                <a:gd name="T62" fmla="*/ 2 w 390"/>
                <a:gd name="T63" fmla="*/ 3 h 786"/>
                <a:gd name="T64" fmla="*/ 4 w 390"/>
                <a:gd name="T65" fmla="*/ 3 h 786"/>
                <a:gd name="T66" fmla="*/ 5 w 390"/>
                <a:gd name="T67" fmla="*/ 0 h 78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90" h="786">
                  <a:moveTo>
                    <a:pt x="217" y="330"/>
                  </a:moveTo>
                  <a:lnTo>
                    <a:pt x="253" y="330"/>
                  </a:lnTo>
                  <a:lnTo>
                    <a:pt x="253" y="578"/>
                  </a:lnTo>
                  <a:lnTo>
                    <a:pt x="217" y="578"/>
                  </a:lnTo>
                  <a:lnTo>
                    <a:pt x="210" y="587"/>
                  </a:lnTo>
                  <a:lnTo>
                    <a:pt x="210" y="642"/>
                  </a:lnTo>
                  <a:lnTo>
                    <a:pt x="92" y="642"/>
                  </a:lnTo>
                  <a:lnTo>
                    <a:pt x="92" y="463"/>
                  </a:lnTo>
                  <a:lnTo>
                    <a:pt x="125" y="463"/>
                  </a:lnTo>
                  <a:lnTo>
                    <a:pt x="130" y="452"/>
                  </a:lnTo>
                  <a:lnTo>
                    <a:pt x="130" y="397"/>
                  </a:lnTo>
                  <a:lnTo>
                    <a:pt x="210" y="397"/>
                  </a:lnTo>
                  <a:lnTo>
                    <a:pt x="217" y="388"/>
                  </a:lnTo>
                  <a:lnTo>
                    <a:pt x="217" y="330"/>
                  </a:lnTo>
                  <a:close/>
                  <a:moveTo>
                    <a:pt x="92" y="0"/>
                  </a:moveTo>
                  <a:lnTo>
                    <a:pt x="297" y="0"/>
                  </a:lnTo>
                  <a:lnTo>
                    <a:pt x="302" y="10"/>
                  </a:lnTo>
                  <a:lnTo>
                    <a:pt x="302" y="55"/>
                  </a:lnTo>
                  <a:lnTo>
                    <a:pt x="339" y="55"/>
                  </a:lnTo>
                  <a:lnTo>
                    <a:pt x="346" y="66"/>
                  </a:lnTo>
                  <a:lnTo>
                    <a:pt x="346" y="710"/>
                  </a:lnTo>
                  <a:lnTo>
                    <a:pt x="382" y="710"/>
                  </a:lnTo>
                  <a:lnTo>
                    <a:pt x="389" y="719"/>
                  </a:lnTo>
                  <a:lnTo>
                    <a:pt x="389" y="774"/>
                  </a:lnTo>
                  <a:lnTo>
                    <a:pt x="382" y="785"/>
                  </a:lnTo>
                  <a:lnTo>
                    <a:pt x="302" y="785"/>
                  </a:lnTo>
                  <a:lnTo>
                    <a:pt x="297" y="774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53" y="710"/>
                  </a:lnTo>
                  <a:lnTo>
                    <a:pt x="253" y="653"/>
                  </a:lnTo>
                  <a:lnTo>
                    <a:pt x="217" y="653"/>
                  </a:lnTo>
                  <a:lnTo>
                    <a:pt x="217" y="710"/>
                  </a:lnTo>
                  <a:lnTo>
                    <a:pt x="210" y="719"/>
                  </a:lnTo>
                  <a:lnTo>
                    <a:pt x="173" y="719"/>
                  </a:lnTo>
                  <a:lnTo>
                    <a:pt x="173" y="774"/>
                  </a:lnTo>
                  <a:lnTo>
                    <a:pt x="167" y="785"/>
                  </a:lnTo>
                  <a:lnTo>
                    <a:pt x="50" y="785"/>
                  </a:lnTo>
                  <a:lnTo>
                    <a:pt x="43" y="774"/>
                  </a:lnTo>
                  <a:lnTo>
                    <a:pt x="43" y="719"/>
                  </a:lnTo>
                  <a:lnTo>
                    <a:pt x="7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7" y="452"/>
                  </a:lnTo>
                  <a:lnTo>
                    <a:pt x="43" y="452"/>
                  </a:lnTo>
                  <a:lnTo>
                    <a:pt x="43" y="397"/>
                  </a:lnTo>
                  <a:lnTo>
                    <a:pt x="50" y="388"/>
                  </a:lnTo>
                  <a:lnTo>
                    <a:pt x="87" y="388"/>
                  </a:lnTo>
                  <a:lnTo>
                    <a:pt x="87" y="330"/>
                  </a:lnTo>
                  <a:lnTo>
                    <a:pt x="92" y="320"/>
                  </a:lnTo>
                  <a:lnTo>
                    <a:pt x="167" y="320"/>
                  </a:lnTo>
                  <a:lnTo>
                    <a:pt x="167" y="264"/>
                  </a:lnTo>
                  <a:lnTo>
                    <a:pt x="173" y="256"/>
                  </a:lnTo>
                  <a:lnTo>
                    <a:pt x="253" y="256"/>
                  </a:lnTo>
                  <a:lnTo>
                    <a:pt x="253" y="132"/>
                  </a:lnTo>
                  <a:lnTo>
                    <a:pt x="217" y="132"/>
                  </a:lnTo>
                  <a:lnTo>
                    <a:pt x="210" y="124"/>
                  </a:lnTo>
                  <a:lnTo>
                    <a:pt x="210" y="66"/>
                  </a:lnTo>
                  <a:lnTo>
                    <a:pt x="130" y="66"/>
                  </a:lnTo>
                  <a:lnTo>
                    <a:pt x="130" y="188"/>
                  </a:lnTo>
                  <a:lnTo>
                    <a:pt x="125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50" y="55"/>
                  </a:lnTo>
                  <a:lnTo>
                    <a:pt x="87" y="55"/>
                  </a:lnTo>
                  <a:lnTo>
                    <a:pt x="87" y="1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78" name="Freeform 36"/>
            <p:cNvSpPr>
              <a:spLocks noChangeArrowheads="1"/>
            </p:cNvSpPr>
            <p:nvPr/>
          </p:nvSpPr>
          <p:spPr bwMode="auto">
            <a:xfrm>
              <a:off x="2887" y="2963"/>
              <a:ext cx="41" cy="252"/>
            </a:xfrm>
            <a:custGeom>
              <a:avLst/>
              <a:gdLst>
                <a:gd name="T0" fmla="*/ 0 w 186"/>
                <a:gd name="T1" fmla="*/ 0 h 1117"/>
                <a:gd name="T2" fmla="*/ 6 w 186"/>
                <a:gd name="T3" fmla="*/ 0 h 1117"/>
                <a:gd name="T4" fmla="*/ 7 w 186"/>
                <a:gd name="T5" fmla="*/ 0 h 1117"/>
                <a:gd name="T6" fmla="*/ 7 w 186"/>
                <a:gd name="T7" fmla="*/ 53 h 1117"/>
                <a:gd name="T8" fmla="*/ 9 w 186"/>
                <a:gd name="T9" fmla="*/ 53 h 1117"/>
                <a:gd name="T10" fmla="*/ 9 w 186"/>
                <a:gd name="T11" fmla="*/ 53 h 1117"/>
                <a:gd name="T12" fmla="*/ 9 w 186"/>
                <a:gd name="T13" fmla="*/ 56 h 1117"/>
                <a:gd name="T14" fmla="*/ 9 w 186"/>
                <a:gd name="T15" fmla="*/ 57 h 1117"/>
                <a:gd name="T16" fmla="*/ 0 w 186"/>
                <a:gd name="T17" fmla="*/ 57 h 1117"/>
                <a:gd name="T18" fmla="*/ 0 w 186"/>
                <a:gd name="T19" fmla="*/ 56 h 1117"/>
                <a:gd name="T20" fmla="*/ 0 w 186"/>
                <a:gd name="T21" fmla="*/ 53 h 1117"/>
                <a:gd name="T22" fmla="*/ 0 w 186"/>
                <a:gd name="T23" fmla="*/ 53 h 1117"/>
                <a:gd name="T24" fmla="*/ 2 w 186"/>
                <a:gd name="T25" fmla="*/ 53 h 1117"/>
                <a:gd name="T26" fmla="*/ 2 w 186"/>
                <a:gd name="T27" fmla="*/ 4 h 1117"/>
                <a:gd name="T28" fmla="*/ 0 w 186"/>
                <a:gd name="T29" fmla="*/ 4 h 1117"/>
                <a:gd name="T30" fmla="*/ 0 w 186"/>
                <a:gd name="T31" fmla="*/ 3 h 1117"/>
                <a:gd name="T32" fmla="*/ 0 w 186"/>
                <a:gd name="T33" fmla="*/ 0 h 1117"/>
                <a:gd name="T34" fmla="*/ 0 w 186"/>
                <a:gd name="T35" fmla="*/ 0 h 11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6" h="1117">
                  <a:moveTo>
                    <a:pt x="7" y="0"/>
                  </a:moveTo>
                  <a:lnTo>
                    <a:pt x="131" y="0"/>
                  </a:lnTo>
                  <a:lnTo>
                    <a:pt x="137" y="9"/>
                  </a:lnTo>
                  <a:lnTo>
                    <a:pt x="137" y="1041"/>
                  </a:lnTo>
                  <a:lnTo>
                    <a:pt x="177" y="1041"/>
                  </a:lnTo>
                  <a:lnTo>
                    <a:pt x="185" y="1050"/>
                  </a:lnTo>
                  <a:lnTo>
                    <a:pt x="185" y="1105"/>
                  </a:lnTo>
                  <a:lnTo>
                    <a:pt x="177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6" y="1041"/>
                  </a:lnTo>
                  <a:lnTo>
                    <a:pt x="46" y="75"/>
                  </a:lnTo>
                  <a:lnTo>
                    <a:pt x="7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79" name="Freeform 37"/>
            <p:cNvSpPr>
              <a:spLocks noChangeArrowheads="1"/>
            </p:cNvSpPr>
            <p:nvPr/>
          </p:nvSpPr>
          <p:spPr bwMode="auto">
            <a:xfrm>
              <a:off x="2955" y="2963"/>
              <a:ext cx="41" cy="252"/>
            </a:xfrm>
            <a:custGeom>
              <a:avLst/>
              <a:gdLst>
                <a:gd name="T0" fmla="*/ 0 w 184"/>
                <a:gd name="T1" fmla="*/ 17 h 1117"/>
                <a:gd name="T2" fmla="*/ 6 w 184"/>
                <a:gd name="T3" fmla="*/ 17 h 1117"/>
                <a:gd name="T4" fmla="*/ 7 w 184"/>
                <a:gd name="T5" fmla="*/ 17 h 1117"/>
                <a:gd name="T6" fmla="*/ 7 w 184"/>
                <a:gd name="T7" fmla="*/ 53 h 1117"/>
                <a:gd name="T8" fmla="*/ 9 w 184"/>
                <a:gd name="T9" fmla="*/ 53 h 1117"/>
                <a:gd name="T10" fmla="*/ 9 w 184"/>
                <a:gd name="T11" fmla="*/ 53 h 1117"/>
                <a:gd name="T12" fmla="*/ 9 w 184"/>
                <a:gd name="T13" fmla="*/ 56 h 1117"/>
                <a:gd name="T14" fmla="*/ 9 w 184"/>
                <a:gd name="T15" fmla="*/ 57 h 1117"/>
                <a:gd name="T16" fmla="*/ 0 w 184"/>
                <a:gd name="T17" fmla="*/ 57 h 1117"/>
                <a:gd name="T18" fmla="*/ 0 w 184"/>
                <a:gd name="T19" fmla="*/ 56 h 1117"/>
                <a:gd name="T20" fmla="*/ 0 w 184"/>
                <a:gd name="T21" fmla="*/ 53 h 1117"/>
                <a:gd name="T22" fmla="*/ 0 w 184"/>
                <a:gd name="T23" fmla="*/ 53 h 1117"/>
                <a:gd name="T24" fmla="*/ 2 w 184"/>
                <a:gd name="T25" fmla="*/ 53 h 1117"/>
                <a:gd name="T26" fmla="*/ 2 w 184"/>
                <a:gd name="T27" fmla="*/ 20 h 1117"/>
                <a:gd name="T28" fmla="*/ 0 w 184"/>
                <a:gd name="T29" fmla="*/ 20 h 1117"/>
                <a:gd name="T30" fmla="*/ 0 w 184"/>
                <a:gd name="T31" fmla="*/ 20 h 1117"/>
                <a:gd name="T32" fmla="*/ 0 w 184"/>
                <a:gd name="T33" fmla="*/ 17 h 1117"/>
                <a:gd name="T34" fmla="*/ 0 w 184"/>
                <a:gd name="T35" fmla="*/ 17 h 1117"/>
                <a:gd name="T36" fmla="*/ 3 w 184"/>
                <a:gd name="T37" fmla="*/ 0 h 1117"/>
                <a:gd name="T38" fmla="*/ 6 w 184"/>
                <a:gd name="T39" fmla="*/ 0 h 1117"/>
                <a:gd name="T40" fmla="*/ 7 w 184"/>
                <a:gd name="T41" fmla="*/ 0 h 1117"/>
                <a:gd name="T42" fmla="*/ 7 w 184"/>
                <a:gd name="T43" fmla="*/ 7 h 1117"/>
                <a:gd name="T44" fmla="*/ 6 w 184"/>
                <a:gd name="T45" fmla="*/ 7 h 1117"/>
                <a:gd name="T46" fmla="*/ 3 w 184"/>
                <a:gd name="T47" fmla="*/ 7 h 1117"/>
                <a:gd name="T48" fmla="*/ 2 w 184"/>
                <a:gd name="T49" fmla="*/ 7 h 1117"/>
                <a:gd name="T50" fmla="*/ 2 w 184"/>
                <a:gd name="T51" fmla="*/ 0 h 1117"/>
                <a:gd name="T52" fmla="*/ 3 w 184"/>
                <a:gd name="T53" fmla="*/ 0 h 11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84" h="1117">
                  <a:moveTo>
                    <a:pt x="6" y="331"/>
                  </a:moveTo>
                  <a:lnTo>
                    <a:pt x="130" y="331"/>
                  </a:lnTo>
                  <a:lnTo>
                    <a:pt x="136" y="341"/>
                  </a:lnTo>
                  <a:lnTo>
                    <a:pt x="136" y="1041"/>
                  </a:lnTo>
                  <a:lnTo>
                    <a:pt x="175" y="1041"/>
                  </a:lnTo>
                  <a:lnTo>
                    <a:pt x="183" y="1050"/>
                  </a:lnTo>
                  <a:lnTo>
                    <a:pt x="183" y="1105"/>
                  </a:lnTo>
                  <a:lnTo>
                    <a:pt x="175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5" y="1041"/>
                  </a:lnTo>
                  <a:lnTo>
                    <a:pt x="45" y="397"/>
                  </a:lnTo>
                  <a:lnTo>
                    <a:pt x="6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6" y="331"/>
                  </a:lnTo>
                  <a:close/>
                  <a:moveTo>
                    <a:pt x="52" y="0"/>
                  </a:moveTo>
                  <a:lnTo>
                    <a:pt x="130" y="0"/>
                  </a:lnTo>
                  <a:lnTo>
                    <a:pt x="136" y="9"/>
                  </a:lnTo>
                  <a:lnTo>
                    <a:pt x="136" y="132"/>
                  </a:lnTo>
                  <a:lnTo>
                    <a:pt x="130" y="141"/>
                  </a:lnTo>
                  <a:lnTo>
                    <a:pt x="52" y="141"/>
                  </a:lnTo>
                  <a:lnTo>
                    <a:pt x="45" y="132"/>
                  </a:lnTo>
                  <a:lnTo>
                    <a:pt x="45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80" name="Freeform 38"/>
            <p:cNvSpPr>
              <a:spLocks noChangeArrowheads="1"/>
            </p:cNvSpPr>
            <p:nvPr/>
          </p:nvSpPr>
          <p:spPr bwMode="auto">
            <a:xfrm>
              <a:off x="3022" y="2963"/>
              <a:ext cx="97" cy="252"/>
            </a:xfrm>
            <a:custGeom>
              <a:avLst/>
              <a:gdLst>
                <a:gd name="T0" fmla="*/ 9 w 431"/>
                <a:gd name="T1" fmla="*/ 20 h 1117"/>
                <a:gd name="T2" fmla="*/ 13 w 431"/>
                <a:gd name="T3" fmla="*/ 20 h 1117"/>
                <a:gd name="T4" fmla="*/ 13 w 431"/>
                <a:gd name="T5" fmla="*/ 23 h 1117"/>
                <a:gd name="T6" fmla="*/ 13 w 431"/>
                <a:gd name="T7" fmla="*/ 23 h 1117"/>
                <a:gd name="T8" fmla="*/ 15 w 431"/>
                <a:gd name="T9" fmla="*/ 23 h 1117"/>
                <a:gd name="T10" fmla="*/ 15 w 431"/>
                <a:gd name="T11" fmla="*/ 50 h 1117"/>
                <a:gd name="T12" fmla="*/ 13 w 431"/>
                <a:gd name="T13" fmla="*/ 50 h 1117"/>
                <a:gd name="T14" fmla="*/ 13 w 431"/>
                <a:gd name="T15" fmla="*/ 50 h 1117"/>
                <a:gd name="T16" fmla="*/ 13 w 431"/>
                <a:gd name="T17" fmla="*/ 53 h 1117"/>
                <a:gd name="T18" fmla="*/ 9 w 431"/>
                <a:gd name="T19" fmla="*/ 53 h 1117"/>
                <a:gd name="T20" fmla="*/ 9 w 431"/>
                <a:gd name="T21" fmla="*/ 50 h 1117"/>
                <a:gd name="T22" fmla="*/ 8 w 431"/>
                <a:gd name="T23" fmla="*/ 50 h 1117"/>
                <a:gd name="T24" fmla="*/ 7 w 431"/>
                <a:gd name="T25" fmla="*/ 50 h 1117"/>
                <a:gd name="T26" fmla="*/ 7 w 431"/>
                <a:gd name="T27" fmla="*/ 47 h 1117"/>
                <a:gd name="T28" fmla="*/ 6 w 431"/>
                <a:gd name="T29" fmla="*/ 46 h 1117"/>
                <a:gd name="T30" fmla="*/ 5 w 431"/>
                <a:gd name="T31" fmla="*/ 46 h 1117"/>
                <a:gd name="T32" fmla="*/ 5 w 431"/>
                <a:gd name="T33" fmla="*/ 27 h 1117"/>
                <a:gd name="T34" fmla="*/ 6 w 431"/>
                <a:gd name="T35" fmla="*/ 27 h 1117"/>
                <a:gd name="T36" fmla="*/ 7 w 431"/>
                <a:gd name="T37" fmla="*/ 26 h 1117"/>
                <a:gd name="T38" fmla="*/ 7 w 431"/>
                <a:gd name="T39" fmla="*/ 23 h 1117"/>
                <a:gd name="T40" fmla="*/ 8 w 431"/>
                <a:gd name="T41" fmla="*/ 23 h 1117"/>
                <a:gd name="T42" fmla="*/ 9 w 431"/>
                <a:gd name="T43" fmla="*/ 23 h 1117"/>
                <a:gd name="T44" fmla="*/ 9 w 431"/>
                <a:gd name="T45" fmla="*/ 20 h 1117"/>
                <a:gd name="T46" fmla="*/ 13 w 431"/>
                <a:gd name="T47" fmla="*/ 0 h 1117"/>
                <a:gd name="T48" fmla="*/ 19 w 431"/>
                <a:gd name="T49" fmla="*/ 0 h 1117"/>
                <a:gd name="T50" fmla="*/ 20 w 431"/>
                <a:gd name="T51" fmla="*/ 0 h 1117"/>
                <a:gd name="T52" fmla="*/ 20 w 431"/>
                <a:gd name="T53" fmla="*/ 53 h 1117"/>
                <a:gd name="T54" fmla="*/ 21 w 431"/>
                <a:gd name="T55" fmla="*/ 53 h 1117"/>
                <a:gd name="T56" fmla="*/ 22 w 431"/>
                <a:gd name="T57" fmla="*/ 53 h 1117"/>
                <a:gd name="T58" fmla="*/ 22 w 431"/>
                <a:gd name="T59" fmla="*/ 56 h 1117"/>
                <a:gd name="T60" fmla="*/ 21 w 431"/>
                <a:gd name="T61" fmla="*/ 57 h 1117"/>
                <a:gd name="T62" fmla="*/ 17 w 431"/>
                <a:gd name="T63" fmla="*/ 57 h 1117"/>
                <a:gd name="T64" fmla="*/ 17 w 431"/>
                <a:gd name="T65" fmla="*/ 56 h 1117"/>
                <a:gd name="T66" fmla="*/ 17 w 431"/>
                <a:gd name="T67" fmla="*/ 53 h 1117"/>
                <a:gd name="T68" fmla="*/ 15 w 431"/>
                <a:gd name="T69" fmla="*/ 53 h 1117"/>
                <a:gd name="T70" fmla="*/ 15 w 431"/>
                <a:gd name="T71" fmla="*/ 56 h 1117"/>
                <a:gd name="T72" fmla="*/ 15 w 431"/>
                <a:gd name="T73" fmla="*/ 57 h 1117"/>
                <a:gd name="T74" fmla="*/ 7 w 431"/>
                <a:gd name="T75" fmla="*/ 57 h 1117"/>
                <a:gd name="T76" fmla="*/ 6 w 431"/>
                <a:gd name="T77" fmla="*/ 56 h 1117"/>
                <a:gd name="T78" fmla="*/ 6 w 431"/>
                <a:gd name="T79" fmla="*/ 53 h 1117"/>
                <a:gd name="T80" fmla="*/ 2 w 431"/>
                <a:gd name="T81" fmla="*/ 53 h 1117"/>
                <a:gd name="T82" fmla="*/ 2 w 431"/>
                <a:gd name="T83" fmla="*/ 53 h 1117"/>
                <a:gd name="T84" fmla="*/ 2 w 431"/>
                <a:gd name="T85" fmla="*/ 47 h 1117"/>
                <a:gd name="T86" fmla="*/ 0 w 431"/>
                <a:gd name="T87" fmla="*/ 47 h 1117"/>
                <a:gd name="T88" fmla="*/ 0 w 431"/>
                <a:gd name="T89" fmla="*/ 46 h 1117"/>
                <a:gd name="T90" fmla="*/ 0 w 431"/>
                <a:gd name="T91" fmla="*/ 27 h 1117"/>
                <a:gd name="T92" fmla="*/ 0 w 431"/>
                <a:gd name="T93" fmla="*/ 26 h 1117"/>
                <a:gd name="T94" fmla="*/ 2 w 431"/>
                <a:gd name="T95" fmla="*/ 26 h 1117"/>
                <a:gd name="T96" fmla="*/ 2 w 431"/>
                <a:gd name="T97" fmla="*/ 20 h 1117"/>
                <a:gd name="T98" fmla="*/ 2 w 431"/>
                <a:gd name="T99" fmla="*/ 20 h 1117"/>
                <a:gd name="T100" fmla="*/ 6 w 431"/>
                <a:gd name="T101" fmla="*/ 20 h 1117"/>
                <a:gd name="T102" fmla="*/ 6 w 431"/>
                <a:gd name="T103" fmla="*/ 17 h 1117"/>
                <a:gd name="T104" fmla="*/ 7 w 431"/>
                <a:gd name="T105" fmla="*/ 17 h 1117"/>
                <a:gd name="T106" fmla="*/ 13 w 431"/>
                <a:gd name="T107" fmla="*/ 17 h 1117"/>
                <a:gd name="T108" fmla="*/ 13 w 431"/>
                <a:gd name="T109" fmla="*/ 17 h 1117"/>
                <a:gd name="T110" fmla="*/ 13 w 431"/>
                <a:gd name="T111" fmla="*/ 20 h 1117"/>
                <a:gd name="T112" fmla="*/ 15 w 431"/>
                <a:gd name="T113" fmla="*/ 20 h 1117"/>
                <a:gd name="T114" fmla="*/ 15 w 431"/>
                <a:gd name="T115" fmla="*/ 4 h 1117"/>
                <a:gd name="T116" fmla="*/ 13 w 431"/>
                <a:gd name="T117" fmla="*/ 4 h 1117"/>
                <a:gd name="T118" fmla="*/ 13 w 431"/>
                <a:gd name="T119" fmla="*/ 3 h 1117"/>
                <a:gd name="T120" fmla="*/ 13 w 431"/>
                <a:gd name="T121" fmla="*/ 0 h 1117"/>
                <a:gd name="T122" fmla="*/ 13 w 431"/>
                <a:gd name="T123" fmla="*/ 0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31" h="1117">
                  <a:moveTo>
                    <a:pt x="172" y="397"/>
                  </a:moveTo>
                  <a:lnTo>
                    <a:pt x="252" y="397"/>
                  </a:lnTo>
                  <a:lnTo>
                    <a:pt x="252" y="455"/>
                  </a:lnTo>
                  <a:lnTo>
                    <a:pt x="258" y="463"/>
                  </a:lnTo>
                  <a:lnTo>
                    <a:pt x="294" y="463"/>
                  </a:lnTo>
                  <a:lnTo>
                    <a:pt x="294" y="973"/>
                  </a:lnTo>
                  <a:lnTo>
                    <a:pt x="258" y="973"/>
                  </a:lnTo>
                  <a:lnTo>
                    <a:pt x="252" y="984"/>
                  </a:lnTo>
                  <a:lnTo>
                    <a:pt x="252" y="1041"/>
                  </a:lnTo>
                  <a:lnTo>
                    <a:pt x="172" y="1041"/>
                  </a:lnTo>
                  <a:lnTo>
                    <a:pt x="172" y="984"/>
                  </a:lnTo>
                  <a:lnTo>
                    <a:pt x="166" y="973"/>
                  </a:lnTo>
                  <a:lnTo>
                    <a:pt x="129" y="973"/>
                  </a:lnTo>
                  <a:lnTo>
                    <a:pt x="129" y="918"/>
                  </a:lnTo>
                  <a:lnTo>
                    <a:pt x="124" y="909"/>
                  </a:lnTo>
                  <a:lnTo>
                    <a:pt x="92" y="909"/>
                  </a:lnTo>
                  <a:lnTo>
                    <a:pt x="92" y="529"/>
                  </a:lnTo>
                  <a:lnTo>
                    <a:pt x="124" y="529"/>
                  </a:lnTo>
                  <a:lnTo>
                    <a:pt x="129" y="519"/>
                  </a:lnTo>
                  <a:lnTo>
                    <a:pt x="129" y="463"/>
                  </a:lnTo>
                  <a:lnTo>
                    <a:pt x="166" y="463"/>
                  </a:lnTo>
                  <a:lnTo>
                    <a:pt x="172" y="455"/>
                  </a:lnTo>
                  <a:lnTo>
                    <a:pt x="172" y="397"/>
                  </a:lnTo>
                  <a:close/>
                  <a:moveTo>
                    <a:pt x="258" y="0"/>
                  </a:moveTo>
                  <a:lnTo>
                    <a:pt x="380" y="0"/>
                  </a:lnTo>
                  <a:lnTo>
                    <a:pt x="387" y="9"/>
                  </a:lnTo>
                  <a:lnTo>
                    <a:pt x="387" y="1041"/>
                  </a:lnTo>
                  <a:lnTo>
                    <a:pt x="423" y="1041"/>
                  </a:lnTo>
                  <a:lnTo>
                    <a:pt x="430" y="1050"/>
                  </a:lnTo>
                  <a:lnTo>
                    <a:pt x="430" y="1105"/>
                  </a:lnTo>
                  <a:lnTo>
                    <a:pt x="423" y="1116"/>
                  </a:lnTo>
                  <a:lnTo>
                    <a:pt x="343" y="1116"/>
                  </a:lnTo>
                  <a:lnTo>
                    <a:pt x="336" y="1105"/>
                  </a:lnTo>
                  <a:lnTo>
                    <a:pt x="336" y="1050"/>
                  </a:lnTo>
                  <a:lnTo>
                    <a:pt x="300" y="1050"/>
                  </a:lnTo>
                  <a:lnTo>
                    <a:pt x="300" y="1105"/>
                  </a:lnTo>
                  <a:lnTo>
                    <a:pt x="294" y="1116"/>
                  </a:lnTo>
                  <a:lnTo>
                    <a:pt x="129" y="1116"/>
                  </a:lnTo>
                  <a:lnTo>
                    <a:pt x="124" y="1105"/>
                  </a:lnTo>
                  <a:lnTo>
                    <a:pt x="124" y="1050"/>
                  </a:lnTo>
                  <a:lnTo>
                    <a:pt x="49" y="1050"/>
                  </a:lnTo>
                  <a:lnTo>
                    <a:pt x="44" y="1041"/>
                  </a:lnTo>
                  <a:lnTo>
                    <a:pt x="44" y="918"/>
                  </a:lnTo>
                  <a:lnTo>
                    <a:pt x="7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7" y="519"/>
                  </a:lnTo>
                  <a:lnTo>
                    <a:pt x="44" y="519"/>
                  </a:lnTo>
                  <a:lnTo>
                    <a:pt x="44" y="397"/>
                  </a:lnTo>
                  <a:lnTo>
                    <a:pt x="49" y="386"/>
                  </a:lnTo>
                  <a:lnTo>
                    <a:pt x="124" y="386"/>
                  </a:lnTo>
                  <a:lnTo>
                    <a:pt x="124" y="341"/>
                  </a:lnTo>
                  <a:lnTo>
                    <a:pt x="129" y="331"/>
                  </a:lnTo>
                  <a:lnTo>
                    <a:pt x="252" y="331"/>
                  </a:lnTo>
                  <a:lnTo>
                    <a:pt x="258" y="341"/>
                  </a:lnTo>
                  <a:lnTo>
                    <a:pt x="258" y="386"/>
                  </a:lnTo>
                  <a:lnTo>
                    <a:pt x="294" y="386"/>
                  </a:lnTo>
                  <a:lnTo>
                    <a:pt x="294" y="75"/>
                  </a:lnTo>
                  <a:lnTo>
                    <a:pt x="258" y="75"/>
                  </a:lnTo>
                  <a:lnTo>
                    <a:pt x="252" y="64"/>
                  </a:lnTo>
                  <a:lnTo>
                    <a:pt x="252" y="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260" name="Group 39"/>
          <p:cNvGrpSpPr>
            <a:grpSpLocks/>
          </p:cNvGrpSpPr>
          <p:nvPr/>
        </p:nvGrpSpPr>
        <p:grpSpPr bwMode="auto">
          <a:xfrm>
            <a:off x="1524000" y="5008563"/>
            <a:ext cx="989013" cy="400050"/>
            <a:chOff x="960" y="3155"/>
            <a:chExt cx="623" cy="252"/>
          </a:xfrm>
        </p:grpSpPr>
        <p:sp>
          <p:nvSpPr>
            <p:cNvPr id="52269" name="Freeform 40"/>
            <p:cNvSpPr>
              <a:spLocks noChangeArrowheads="1"/>
            </p:cNvSpPr>
            <p:nvPr/>
          </p:nvSpPr>
          <p:spPr bwMode="auto">
            <a:xfrm>
              <a:off x="960" y="3155"/>
              <a:ext cx="54" cy="252"/>
            </a:xfrm>
            <a:custGeom>
              <a:avLst/>
              <a:gdLst>
                <a:gd name="T0" fmla="*/ 0 w 242"/>
                <a:gd name="T1" fmla="*/ 0 h 1116"/>
                <a:gd name="T2" fmla="*/ 12 w 242"/>
                <a:gd name="T3" fmla="*/ 0 h 1116"/>
                <a:gd name="T4" fmla="*/ 12 w 242"/>
                <a:gd name="T5" fmla="*/ 0 h 1116"/>
                <a:gd name="T6" fmla="*/ 12 w 242"/>
                <a:gd name="T7" fmla="*/ 3 h 1116"/>
                <a:gd name="T8" fmla="*/ 12 w 242"/>
                <a:gd name="T9" fmla="*/ 4 h 1116"/>
                <a:gd name="T10" fmla="*/ 8 w 242"/>
                <a:gd name="T11" fmla="*/ 4 h 1116"/>
                <a:gd name="T12" fmla="*/ 8 w 242"/>
                <a:gd name="T13" fmla="*/ 53 h 1116"/>
                <a:gd name="T14" fmla="*/ 12 w 242"/>
                <a:gd name="T15" fmla="*/ 53 h 1116"/>
                <a:gd name="T16" fmla="*/ 12 w 242"/>
                <a:gd name="T17" fmla="*/ 54 h 1116"/>
                <a:gd name="T18" fmla="*/ 12 w 242"/>
                <a:gd name="T19" fmla="*/ 56 h 1116"/>
                <a:gd name="T20" fmla="*/ 12 w 242"/>
                <a:gd name="T21" fmla="*/ 57 h 1116"/>
                <a:gd name="T22" fmla="*/ 0 w 242"/>
                <a:gd name="T23" fmla="*/ 57 h 1116"/>
                <a:gd name="T24" fmla="*/ 0 w 242"/>
                <a:gd name="T25" fmla="*/ 56 h 1116"/>
                <a:gd name="T26" fmla="*/ 0 w 242"/>
                <a:gd name="T27" fmla="*/ 54 h 1116"/>
                <a:gd name="T28" fmla="*/ 0 w 242"/>
                <a:gd name="T29" fmla="*/ 53 h 1116"/>
                <a:gd name="T30" fmla="*/ 4 w 242"/>
                <a:gd name="T31" fmla="*/ 53 h 1116"/>
                <a:gd name="T32" fmla="*/ 4 w 242"/>
                <a:gd name="T33" fmla="*/ 4 h 1116"/>
                <a:gd name="T34" fmla="*/ 0 w 242"/>
                <a:gd name="T35" fmla="*/ 4 h 1116"/>
                <a:gd name="T36" fmla="*/ 0 w 242"/>
                <a:gd name="T37" fmla="*/ 3 h 1116"/>
                <a:gd name="T38" fmla="*/ 0 w 242"/>
                <a:gd name="T39" fmla="*/ 0 h 1116"/>
                <a:gd name="T40" fmla="*/ 0 w 242"/>
                <a:gd name="T41" fmla="*/ 0 h 1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2" h="1116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70" name="Freeform 41"/>
            <p:cNvSpPr>
              <a:spLocks noChangeArrowheads="1"/>
            </p:cNvSpPr>
            <p:nvPr/>
          </p:nvSpPr>
          <p:spPr bwMode="auto">
            <a:xfrm>
              <a:off x="1035" y="3231"/>
              <a:ext cx="103" cy="177"/>
            </a:xfrm>
            <a:custGeom>
              <a:avLst/>
              <a:gdLst>
                <a:gd name="T0" fmla="*/ 0 w 458"/>
                <a:gd name="T1" fmla="*/ 0 h 783"/>
                <a:gd name="T2" fmla="*/ 6 w 458"/>
                <a:gd name="T3" fmla="*/ 0 h 783"/>
                <a:gd name="T4" fmla="*/ 7 w 458"/>
                <a:gd name="T5" fmla="*/ 0 h 783"/>
                <a:gd name="T6" fmla="*/ 7 w 458"/>
                <a:gd name="T7" fmla="*/ 6 h 783"/>
                <a:gd name="T8" fmla="*/ 8 w 458"/>
                <a:gd name="T9" fmla="*/ 6 h 783"/>
                <a:gd name="T10" fmla="*/ 8 w 458"/>
                <a:gd name="T11" fmla="*/ 3 h 783"/>
                <a:gd name="T12" fmla="*/ 9 w 458"/>
                <a:gd name="T13" fmla="*/ 3 h 783"/>
                <a:gd name="T14" fmla="*/ 10 w 458"/>
                <a:gd name="T15" fmla="*/ 3 h 783"/>
                <a:gd name="T16" fmla="*/ 10 w 458"/>
                <a:gd name="T17" fmla="*/ 0 h 783"/>
                <a:gd name="T18" fmla="*/ 11 w 458"/>
                <a:gd name="T19" fmla="*/ 0 h 783"/>
                <a:gd name="T20" fmla="*/ 17 w 458"/>
                <a:gd name="T21" fmla="*/ 0 h 783"/>
                <a:gd name="T22" fmla="*/ 17 w 458"/>
                <a:gd name="T23" fmla="*/ 0 h 783"/>
                <a:gd name="T24" fmla="*/ 17 w 458"/>
                <a:gd name="T25" fmla="*/ 3 h 783"/>
                <a:gd name="T26" fmla="*/ 19 w 458"/>
                <a:gd name="T27" fmla="*/ 3 h 783"/>
                <a:gd name="T28" fmla="*/ 19 w 458"/>
                <a:gd name="T29" fmla="*/ 3 h 783"/>
                <a:gd name="T30" fmla="*/ 19 w 458"/>
                <a:gd name="T31" fmla="*/ 6 h 783"/>
                <a:gd name="T32" fmla="*/ 21 w 458"/>
                <a:gd name="T33" fmla="*/ 6 h 783"/>
                <a:gd name="T34" fmla="*/ 21 w 458"/>
                <a:gd name="T35" fmla="*/ 7 h 783"/>
                <a:gd name="T36" fmla="*/ 21 w 458"/>
                <a:gd name="T37" fmla="*/ 36 h 783"/>
                <a:gd name="T38" fmla="*/ 23 w 458"/>
                <a:gd name="T39" fmla="*/ 36 h 783"/>
                <a:gd name="T40" fmla="*/ 23 w 458"/>
                <a:gd name="T41" fmla="*/ 37 h 783"/>
                <a:gd name="T42" fmla="*/ 23 w 458"/>
                <a:gd name="T43" fmla="*/ 40 h 783"/>
                <a:gd name="T44" fmla="*/ 23 w 458"/>
                <a:gd name="T45" fmla="*/ 40 h 783"/>
                <a:gd name="T46" fmla="*/ 15 w 458"/>
                <a:gd name="T47" fmla="*/ 40 h 783"/>
                <a:gd name="T48" fmla="*/ 15 w 458"/>
                <a:gd name="T49" fmla="*/ 40 h 783"/>
                <a:gd name="T50" fmla="*/ 15 w 458"/>
                <a:gd name="T51" fmla="*/ 37 h 783"/>
                <a:gd name="T52" fmla="*/ 15 w 458"/>
                <a:gd name="T53" fmla="*/ 36 h 783"/>
                <a:gd name="T54" fmla="*/ 17 w 458"/>
                <a:gd name="T55" fmla="*/ 36 h 783"/>
                <a:gd name="T56" fmla="*/ 17 w 458"/>
                <a:gd name="T57" fmla="*/ 10 h 783"/>
                <a:gd name="T58" fmla="*/ 15 w 458"/>
                <a:gd name="T59" fmla="*/ 10 h 783"/>
                <a:gd name="T60" fmla="*/ 15 w 458"/>
                <a:gd name="T61" fmla="*/ 9 h 783"/>
                <a:gd name="T62" fmla="*/ 15 w 458"/>
                <a:gd name="T63" fmla="*/ 7 h 783"/>
                <a:gd name="T64" fmla="*/ 9 w 458"/>
                <a:gd name="T65" fmla="*/ 7 h 783"/>
                <a:gd name="T66" fmla="*/ 9 w 458"/>
                <a:gd name="T67" fmla="*/ 9 h 783"/>
                <a:gd name="T68" fmla="*/ 8 w 458"/>
                <a:gd name="T69" fmla="*/ 10 h 783"/>
                <a:gd name="T70" fmla="*/ 7 w 458"/>
                <a:gd name="T71" fmla="*/ 10 h 783"/>
                <a:gd name="T72" fmla="*/ 7 w 458"/>
                <a:gd name="T73" fmla="*/ 36 h 783"/>
                <a:gd name="T74" fmla="*/ 8 w 458"/>
                <a:gd name="T75" fmla="*/ 36 h 783"/>
                <a:gd name="T76" fmla="*/ 9 w 458"/>
                <a:gd name="T77" fmla="*/ 37 h 783"/>
                <a:gd name="T78" fmla="*/ 9 w 458"/>
                <a:gd name="T79" fmla="*/ 40 h 783"/>
                <a:gd name="T80" fmla="*/ 8 w 458"/>
                <a:gd name="T81" fmla="*/ 40 h 783"/>
                <a:gd name="T82" fmla="*/ 0 w 458"/>
                <a:gd name="T83" fmla="*/ 40 h 783"/>
                <a:gd name="T84" fmla="*/ 0 w 458"/>
                <a:gd name="T85" fmla="*/ 40 h 783"/>
                <a:gd name="T86" fmla="*/ 0 w 458"/>
                <a:gd name="T87" fmla="*/ 37 h 783"/>
                <a:gd name="T88" fmla="*/ 0 w 458"/>
                <a:gd name="T89" fmla="*/ 36 h 783"/>
                <a:gd name="T90" fmla="*/ 2 w 458"/>
                <a:gd name="T91" fmla="*/ 36 h 783"/>
                <a:gd name="T92" fmla="*/ 2 w 458"/>
                <a:gd name="T93" fmla="*/ 3 h 783"/>
                <a:gd name="T94" fmla="*/ 0 w 458"/>
                <a:gd name="T95" fmla="*/ 3 h 783"/>
                <a:gd name="T96" fmla="*/ 0 w 458"/>
                <a:gd name="T97" fmla="*/ 3 h 783"/>
                <a:gd name="T98" fmla="*/ 0 w 458"/>
                <a:gd name="T99" fmla="*/ 0 h 783"/>
                <a:gd name="T100" fmla="*/ 0 w 458"/>
                <a:gd name="T101" fmla="*/ 0 h 7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8" h="783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71" name="Freeform 42"/>
            <p:cNvSpPr>
              <a:spLocks noChangeArrowheads="1"/>
            </p:cNvSpPr>
            <p:nvPr/>
          </p:nvSpPr>
          <p:spPr bwMode="auto">
            <a:xfrm>
              <a:off x="1141" y="3231"/>
              <a:ext cx="101" cy="177"/>
            </a:xfrm>
            <a:custGeom>
              <a:avLst/>
              <a:gdLst>
                <a:gd name="T0" fmla="*/ 0 w 448"/>
                <a:gd name="T1" fmla="*/ 0 h 783"/>
                <a:gd name="T2" fmla="*/ 8 w 448"/>
                <a:gd name="T3" fmla="*/ 0 h 783"/>
                <a:gd name="T4" fmla="*/ 8 w 448"/>
                <a:gd name="T5" fmla="*/ 0 h 783"/>
                <a:gd name="T6" fmla="*/ 8 w 448"/>
                <a:gd name="T7" fmla="*/ 3 h 783"/>
                <a:gd name="T8" fmla="*/ 8 w 448"/>
                <a:gd name="T9" fmla="*/ 3 h 783"/>
                <a:gd name="T10" fmla="*/ 7 w 448"/>
                <a:gd name="T11" fmla="*/ 3 h 783"/>
                <a:gd name="T12" fmla="*/ 7 w 448"/>
                <a:gd name="T13" fmla="*/ 9 h 783"/>
                <a:gd name="T14" fmla="*/ 8 w 448"/>
                <a:gd name="T15" fmla="*/ 9 h 783"/>
                <a:gd name="T16" fmla="*/ 8 w 448"/>
                <a:gd name="T17" fmla="*/ 10 h 783"/>
                <a:gd name="T18" fmla="*/ 8 w 448"/>
                <a:gd name="T19" fmla="*/ 20 h 783"/>
                <a:gd name="T20" fmla="*/ 10 w 448"/>
                <a:gd name="T21" fmla="*/ 20 h 783"/>
                <a:gd name="T22" fmla="*/ 10 w 448"/>
                <a:gd name="T23" fmla="*/ 20 h 783"/>
                <a:gd name="T24" fmla="*/ 10 w 448"/>
                <a:gd name="T25" fmla="*/ 29 h 783"/>
                <a:gd name="T26" fmla="*/ 12 w 448"/>
                <a:gd name="T27" fmla="*/ 29 h 783"/>
                <a:gd name="T28" fmla="*/ 12 w 448"/>
                <a:gd name="T29" fmla="*/ 27 h 783"/>
                <a:gd name="T30" fmla="*/ 12 w 448"/>
                <a:gd name="T31" fmla="*/ 26 h 783"/>
                <a:gd name="T32" fmla="*/ 14 w 448"/>
                <a:gd name="T33" fmla="*/ 26 h 783"/>
                <a:gd name="T34" fmla="*/ 14 w 448"/>
                <a:gd name="T35" fmla="*/ 17 h 783"/>
                <a:gd name="T36" fmla="*/ 14 w 448"/>
                <a:gd name="T37" fmla="*/ 16 h 783"/>
                <a:gd name="T38" fmla="*/ 16 w 448"/>
                <a:gd name="T39" fmla="*/ 16 h 783"/>
                <a:gd name="T40" fmla="*/ 16 w 448"/>
                <a:gd name="T41" fmla="*/ 3 h 783"/>
                <a:gd name="T42" fmla="*/ 14 w 448"/>
                <a:gd name="T43" fmla="*/ 3 h 783"/>
                <a:gd name="T44" fmla="*/ 14 w 448"/>
                <a:gd name="T45" fmla="*/ 3 h 783"/>
                <a:gd name="T46" fmla="*/ 14 w 448"/>
                <a:gd name="T47" fmla="*/ 0 h 783"/>
                <a:gd name="T48" fmla="*/ 14 w 448"/>
                <a:gd name="T49" fmla="*/ 0 h 783"/>
                <a:gd name="T50" fmla="*/ 22 w 448"/>
                <a:gd name="T51" fmla="*/ 0 h 783"/>
                <a:gd name="T52" fmla="*/ 23 w 448"/>
                <a:gd name="T53" fmla="*/ 0 h 783"/>
                <a:gd name="T54" fmla="*/ 23 w 448"/>
                <a:gd name="T55" fmla="*/ 3 h 783"/>
                <a:gd name="T56" fmla="*/ 22 w 448"/>
                <a:gd name="T57" fmla="*/ 3 h 783"/>
                <a:gd name="T58" fmla="*/ 21 w 448"/>
                <a:gd name="T59" fmla="*/ 3 h 783"/>
                <a:gd name="T60" fmla="*/ 21 w 448"/>
                <a:gd name="T61" fmla="*/ 6 h 783"/>
                <a:gd name="T62" fmla="*/ 20 w 448"/>
                <a:gd name="T63" fmla="*/ 7 h 783"/>
                <a:gd name="T64" fmla="*/ 19 w 448"/>
                <a:gd name="T65" fmla="*/ 7 h 783"/>
                <a:gd name="T66" fmla="*/ 19 w 448"/>
                <a:gd name="T67" fmla="*/ 16 h 783"/>
                <a:gd name="T68" fmla="*/ 18 w 448"/>
                <a:gd name="T69" fmla="*/ 17 h 783"/>
                <a:gd name="T70" fmla="*/ 16 w 448"/>
                <a:gd name="T71" fmla="*/ 17 h 783"/>
                <a:gd name="T72" fmla="*/ 16 w 448"/>
                <a:gd name="T73" fmla="*/ 26 h 783"/>
                <a:gd name="T74" fmla="*/ 16 w 448"/>
                <a:gd name="T75" fmla="*/ 27 h 783"/>
                <a:gd name="T76" fmla="*/ 14 w 448"/>
                <a:gd name="T77" fmla="*/ 27 h 783"/>
                <a:gd name="T78" fmla="*/ 14 w 448"/>
                <a:gd name="T79" fmla="*/ 36 h 783"/>
                <a:gd name="T80" fmla="*/ 14 w 448"/>
                <a:gd name="T81" fmla="*/ 37 h 783"/>
                <a:gd name="T82" fmla="*/ 12 w 448"/>
                <a:gd name="T83" fmla="*/ 37 h 783"/>
                <a:gd name="T84" fmla="*/ 12 w 448"/>
                <a:gd name="T85" fmla="*/ 40 h 783"/>
                <a:gd name="T86" fmla="*/ 12 w 448"/>
                <a:gd name="T87" fmla="*/ 40 h 783"/>
                <a:gd name="T88" fmla="*/ 10 w 448"/>
                <a:gd name="T89" fmla="*/ 40 h 783"/>
                <a:gd name="T90" fmla="*/ 10 w 448"/>
                <a:gd name="T91" fmla="*/ 40 h 783"/>
                <a:gd name="T92" fmla="*/ 10 w 448"/>
                <a:gd name="T93" fmla="*/ 37 h 783"/>
                <a:gd name="T94" fmla="*/ 8 w 448"/>
                <a:gd name="T95" fmla="*/ 37 h 783"/>
                <a:gd name="T96" fmla="*/ 8 w 448"/>
                <a:gd name="T97" fmla="*/ 36 h 783"/>
                <a:gd name="T98" fmla="*/ 8 w 448"/>
                <a:gd name="T99" fmla="*/ 30 h 783"/>
                <a:gd name="T100" fmla="*/ 7 w 448"/>
                <a:gd name="T101" fmla="*/ 30 h 783"/>
                <a:gd name="T102" fmla="*/ 6 w 448"/>
                <a:gd name="T103" fmla="*/ 29 h 783"/>
                <a:gd name="T104" fmla="*/ 6 w 448"/>
                <a:gd name="T105" fmla="*/ 20 h 783"/>
                <a:gd name="T106" fmla="*/ 5 w 448"/>
                <a:gd name="T107" fmla="*/ 20 h 783"/>
                <a:gd name="T108" fmla="*/ 4 w 448"/>
                <a:gd name="T109" fmla="*/ 20 h 783"/>
                <a:gd name="T110" fmla="*/ 4 w 448"/>
                <a:gd name="T111" fmla="*/ 10 h 783"/>
                <a:gd name="T112" fmla="*/ 2 w 448"/>
                <a:gd name="T113" fmla="*/ 10 h 783"/>
                <a:gd name="T114" fmla="*/ 2 w 448"/>
                <a:gd name="T115" fmla="*/ 9 h 783"/>
                <a:gd name="T116" fmla="*/ 2 w 448"/>
                <a:gd name="T117" fmla="*/ 3 h 783"/>
                <a:gd name="T118" fmla="*/ 0 w 448"/>
                <a:gd name="T119" fmla="*/ 3 h 783"/>
                <a:gd name="T120" fmla="*/ 0 w 448"/>
                <a:gd name="T121" fmla="*/ 3 h 783"/>
                <a:gd name="T122" fmla="*/ 0 w 448"/>
                <a:gd name="T123" fmla="*/ 0 h 783"/>
                <a:gd name="T124" fmla="*/ 0 w 448"/>
                <a:gd name="T125" fmla="*/ 0 h 7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48" h="783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72" name="Freeform 43"/>
            <p:cNvSpPr>
              <a:spLocks noChangeArrowheads="1"/>
            </p:cNvSpPr>
            <p:nvPr/>
          </p:nvSpPr>
          <p:spPr bwMode="auto">
            <a:xfrm>
              <a:off x="1264" y="3231"/>
              <a:ext cx="82" cy="177"/>
            </a:xfrm>
            <a:custGeom>
              <a:avLst/>
              <a:gdLst>
                <a:gd name="T0" fmla="*/ 12 w 366"/>
                <a:gd name="T1" fmla="*/ 17 h 783"/>
                <a:gd name="T2" fmla="*/ 10 w 366"/>
                <a:gd name="T3" fmla="*/ 29 h 783"/>
                <a:gd name="T4" fmla="*/ 10 w 366"/>
                <a:gd name="T5" fmla="*/ 33 h 783"/>
                <a:gd name="T6" fmla="*/ 4 w 366"/>
                <a:gd name="T7" fmla="*/ 24 h 783"/>
                <a:gd name="T8" fmla="*/ 6 w 366"/>
                <a:gd name="T9" fmla="*/ 23 h 783"/>
                <a:gd name="T10" fmla="*/ 10 w 366"/>
                <a:gd name="T11" fmla="*/ 20 h 783"/>
                <a:gd name="T12" fmla="*/ 10 w 366"/>
                <a:gd name="T13" fmla="*/ 17 h 783"/>
                <a:gd name="T14" fmla="*/ 14 w 366"/>
                <a:gd name="T15" fmla="*/ 0 h 783"/>
                <a:gd name="T16" fmla="*/ 14 w 366"/>
                <a:gd name="T17" fmla="*/ 3 h 783"/>
                <a:gd name="T18" fmla="*/ 16 w 366"/>
                <a:gd name="T19" fmla="*/ 3 h 783"/>
                <a:gd name="T20" fmla="*/ 18 w 366"/>
                <a:gd name="T21" fmla="*/ 36 h 783"/>
                <a:gd name="T22" fmla="*/ 18 w 366"/>
                <a:gd name="T23" fmla="*/ 40 h 783"/>
                <a:gd name="T24" fmla="*/ 14 w 366"/>
                <a:gd name="T25" fmla="*/ 40 h 783"/>
                <a:gd name="T26" fmla="*/ 14 w 366"/>
                <a:gd name="T27" fmla="*/ 37 h 783"/>
                <a:gd name="T28" fmla="*/ 12 w 366"/>
                <a:gd name="T29" fmla="*/ 36 h 783"/>
                <a:gd name="T30" fmla="*/ 10 w 366"/>
                <a:gd name="T31" fmla="*/ 33 h 783"/>
                <a:gd name="T32" fmla="*/ 10 w 366"/>
                <a:gd name="T33" fmla="*/ 37 h 783"/>
                <a:gd name="T34" fmla="*/ 8 w 366"/>
                <a:gd name="T35" fmla="*/ 40 h 783"/>
                <a:gd name="T36" fmla="*/ 2 w 366"/>
                <a:gd name="T37" fmla="*/ 40 h 783"/>
                <a:gd name="T38" fmla="*/ 2 w 366"/>
                <a:gd name="T39" fmla="*/ 37 h 783"/>
                <a:gd name="T40" fmla="*/ 0 w 366"/>
                <a:gd name="T41" fmla="*/ 36 h 783"/>
                <a:gd name="T42" fmla="*/ 0 w 366"/>
                <a:gd name="T43" fmla="*/ 23 h 783"/>
                <a:gd name="T44" fmla="*/ 2 w 366"/>
                <a:gd name="T45" fmla="*/ 20 h 783"/>
                <a:gd name="T46" fmla="*/ 4 w 366"/>
                <a:gd name="T47" fmla="*/ 20 h 783"/>
                <a:gd name="T48" fmla="*/ 4 w 366"/>
                <a:gd name="T49" fmla="*/ 16 h 783"/>
                <a:gd name="T50" fmla="*/ 8 w 366"/>
                <a:gd name="T51" fmla="*/ 14 h 783"/>
                <a:gd name="T52" fmla="*/ 12 w 366"/>
                <a:gd name="T53" fmla="*/ 13 h 783"/>
                <a:gd name="T54" fmla="*/ 10 w 366"/>
                <a:gd name="T55" fmla="*/ 7 h 783"/>
                <a:gd name="T56" fmla="*/ 10 w 366"/>
                <a:gd name="T57" fmla="*/ 3 h 783"/>
                <a:gd name="T58" fmla="*/ 6 w 366"/>
                <a:gd name="T59" fmla="*/ 9 h 783"/>
                <a:gd name="T60" fmla="*/ 2 w 366"/>
                <a:gd name="T61" fmla="*/ 10 h 783"/>
                <a:gd name="T62" fmla="*/ 2 w 366"/>
                <a:gd name="T63" fmla="*/ 3 h 783"/>
                <a:gd name="T64" fmla="*/ 4 w 366"/>
                <a:gd name="T65" fmla="*/ 3 h 783"/>
                <a:gd name="T66" fmla="*/ 4 w 366"/>
                <a:gd name="T67" fmla="*/ 0 h 7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6" h="783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73" name="Freeform 44"/>
            <p:cNvSpPr>
              <a:spLocks noChangeArrowheads="1"/>
            </p:cNvSpPr>
            <p:nvPr/>
          </p:nvSpPr>
          <p:spPr bwMode="auto">
            <a:xfrm>
              <a:off x="1365" y="3155"/>
              <a:ext cx="38" cy="252"/>
            </a:xfrm>
            <a:custGeom>
              <a:avLst/>
              <a:gdLst>
                <a:gd name="T0" fmla="*/ 0 w 173"/>
                <a:gd name="T1" fmla="*/ 0 h 1116"/>
                <a:gd name="T2" fmla="*/ 6 w 173"/>
                <a:gd name="T3" fmla="*/ 0 h 1116"/>
                <a:gd name="T4" fmla="*/ 6 w 173"/>
                <a:gd name="T5" fmla="*/ 0 h 1116"/>
                <a:gd name="T6" fmla="*/ 6 w 173"/>
                <a:gd name="T7" fmla="*/ 53 h 1116"/>
                <a:gd name="T8" fmla="*/ 8 w 173"/>
                <a:gd name="T9" fmla="*/ 53 h 1116"/>
                <a:gd name="T10" fmla="*/ 8 w 173"/>
                <a:gd name="T11" fmla="*/ 54 h 1116"/>
                <a:gd name="T12" fmla="*/ 8 w 173"/>
                <a:gd name="T13" fmla="*/ 56 h 1116"/>
                <a:gd name="T14" fmla="*/ 8 w 173"/>
                <a:gd name="T15" fmla="*/ 57 h 1116"/>
                <a:gd name="T16" fmla="*/ 0 w 173"/>
                <a:gd name="T17" fmla="*/ 57 h 1116"/>
                <a:gd name="T18" fmla="*/ 0 w 173"/>
                <a:gd name="T19" fmla="*/ 56 h 1116"/>
                <a:gd name="T20" fmla="*/ 0 w 173"/>
                <a:gd name="T21" fmla="*/ 54 h 1116"/>
                <a:gd name="T22" fmla="*/ 0 w 173"/>
                <a:gd name="T23" fmla="*/ 53 h 1116"/>
                <a:gd name="T24" fmla="*/ 2 w 173"/>
                <a:gd name="T25" fmla="*/ 53 h 1116"/>
                <a:gd name="T26" fmla="*/ 2 w 173"/>
                <a:gd name="T27" fmla="*/ 4 h 1116"/>
                <a:gd name="T28" fmla="*/ 0 w 173"/>
                <a:gd name="T29" fmla="*/ 4 h 1116"/>
                <a:gd name="T30" fmla="*/ 0 w 173"/>
                <a:gd name="T31" fmla="*/ 3 h 1116"/>
                <a:gd name="T32" fmla="*/ 0 w 173"/>
                <a:gd name="T33" fmla="*/ 0 h 1116"/>
                <a:gd name="T34" fmla="*/ 0 w 173"/>
                <a:gd name="T35" fmla="*/ 0 h 1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3" h="1116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74" name="Freeform 45"/>
            <p:cNvSpPr>
              <a:spLocks noChangeArrowheads="1"/>
            </p:cNvSpPr>
            <p:nvPr/>
          </p:nvSpPr>
          <p:spPr bwMode="auto">
            <a:xfrm>
              <a:off x="1429" y="3155"/>
              <a:ext cx="38" cy="252"/>
            </a:xfrm>
            <a:custGeom>
              <a:avLst/>
              <a:gdLst>
                <a:gd name="T0" fmla="*/ 0 w 174"/>
                <a:gd name="T1" fmla="*/ 17 h 1116"/>
                <a:gd name="T2" fmla="*/ 6 w 174"/>
                <a:gd name="T3" fmla="*/ 17 h 1116"/>
                <a:gd name="T4" fmla="*/ 6 w 174"/>
                <a:gd name="T5" fmla="*/ 17 h 1116"/>
                <a:gd name="T6" fmla="*/ 6 w 174"/>
                <a:gd name="T7" fmla="*/ 53 h 1116"/>
                <a:gd name="T8" fmla="*/ 8 w 174"/>
                <a:gd name="T9" fmla="*/ 53 h 1116"/>
                <a:gd name="T10" fmla="*/ 8 w 174"/>
                <a:gd name="T11" fmla="*/ 54 h 1116"/>
                <a:gd name="T12" fmla="*/ 8 w 174"/>
                <a:gd name="T13" fmla="*/ 56 h 1116"/>
                <a:gd name="T14" fmla="*/ 8 w 174"/>
                <a:gd name="T15" fmla="*/ 57 h 1116"/>
                <a:gd name="T16" fmla="*/ 0 w 174"/>
                <a:gd name="T17" fmla="*/ 57 h 1116"/>
                <a:gd name="T18" fmla="*/ 0 w 174"/>
                <a:gd name="T19" fmla="*/ 56 h 1116"/>
                <a:gd name="T20" fmla="*/ 0 w 174"/>
                <a:gd name="T21" fmla="*/ 54 h 1116"/>
                <a:gd name="T22" fmla="*/ 0 w 174"/>
                <a:gd name="T23" fmla="*/ 53 h 1116"/>
                <a:gd name="T24" fmla="*/ 2 w 174"/>
                <a:gd name="T25" fmla="*/ 53 h 1116"/>
                <a:gd name="T26" fmla="*/ 2 w 174"/>
                <a:gd name="T27" fmla="*/ 20 h 1116"/>
                <a:gd name="T28" fmla="*/ 0 w 174"/>
                <a:gd name="T29" fmla="*/ 20 h 1116"/>
                <a:gd name="T30" fmla="*/ 0 w 174"/>
                <a:gd name="T31" fmla="*/ 20 h 1116"/>
                <a:gd name="T32" fmla="*/ 0 w 174"/>
                <a:gd name="T33" fmla="*/ 17 h 1116"/>
                <a:gd name="T34" fmla="*/ 0 w 174"/>
                <a:gd name="T35" fmla="*/ 17 h 1116"/>
                <a:gd name="T36" fmla="*/ 2 w 174"/>
                <a:gd name="T37" fmla="*/ 0 h 1116"/>
                <a:gd name="T38" fmla="*/ 6 w 174"/>
                <a:gd name="T39" fmla="*/ 0 h 1116"/>
                <a:gd name="T40" fmla="*/ 6 w 174"/>
                <a:gd name="T41" fmla="*/ 0 h 1116"/>
                <a:gd name="T42" fmla="*/ 6 w 174"/>
                <a:gd name="T43" fmla="*/ 7 h 1116"/>
                <a:gd name="T44" fmla="*/ 6 w 174"/>
                <a:gd name="T45" fmla="*/ 7 h 1116"/>
                <a:gd name="T46" fmla="*/ 2 w 174"/>
                <a:gd name="T47" fmla="*/ 7 h 1116"/>
                <a:gd name="T48" fmla="*/ 2 w 174"/>
                <a:gd name="T49" fmla="*/ 7 h 1116"/>
                <a:gd name="T50" fmla="*/ 2 w 174"/>
                <a:gd name="T51" fmla="*/ 0 h 1116"/>
                <a:gd name="T52" fmla="*/ 2 w 174"/>
                <a:gd name="T53" fmla="*/ 0 h 1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74" h="1116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75" name="Freeform 46"/>
            <p:cNvSpPr>
              <a:spLocks noChangeArrowheads="1"/>
            </p:cNvSpPr>
            <p:nvPr/>
          </p:nvSpPr>
          <p:spPr bwMode="auto">
            <a:xfrm>
              <a:off x="1493" y="3155"/>
              <a:ext cx="91" cy="252"/>
            </a:xfrm>
            <a:custGeom>
              <a:avLst/>
              <a:gdLst>
                <a:gd name="T0" fmla="*/ 8 w 404"/>
                <a:gd name="T1" fmla="*/ 20 h 1116"/>
                <a:gd name="T2" fmla="*/ 12 w 404"/>
                <a:gd name="T3" fmla="*/ 20 h 1116"/>
                <a:gd name="T4" fmla="*/ 12 w 404"/>
                <a:gd name="T5" fmla="*/ 23 h 1116"/>
                <a:gd name="T6" fmla="*/ 12 w 404"/>
                <a:gd name="T7" fmla="*/ 24 h 1116"/>
                <a:gd name="T8" fmla="*/ 14 w 404"/>
                <a:gd name="T9" fmla="*/ 24 h 1116"/>
                <a:gd name="T10" fmla="*/ 14 w 404"/>
                <a:gd name="T11" fmla="*/ 50 h 1116"/>
                <a:gd name="T12" fmla="*/ 12 w 404"/>
                <a:gd name="T13" fmla="*/ 50 h 1116"/>
                <a:gd name="T14" fmla="*/ 12 w 404"/>
                <a:gd name="T15" fmla="*/ 50 h 1116"/>
                <a:gd name="T16" fmla="*/ 12 w 404"/>
                <a:gd name="T17" fmla="*/ 53 h 1116"/>
                <a:gd name="T18" fmla="*/ 8 w 404"/>
                <a:gd name="T19" fmla="*/ 53 h 1116"/>
                <a:gd name="T20" fmla="*/ 8 w 404"/>
                <a:gd name="T21" fmla="*/ 50 h 1116"/>
                <a:gd name="T22" fmla="*/ 8 w 404"/>
                <a:gd name="T23" fmla="*/ 50 h 1116"/>
                <a:gd name="T24" fmla="*/ 6 w 404"/>
                <a:gd name="T25" fmla="*/ 50 h 1116"/>
                <a:gd name="T26" fmla="*/ 6 w 404"/>
                <a:gd name="T27" fmla="*/ 47 h 1116"/>
                <a:gd name="T28" fmla="*/ 6 w 404"/>
                <a:gd name="T29" fmla="*/ 46 h 1116"/>
                <a:gd name="T30" fmla="*/ 4 w 404"/>
                <a:gd name="T31" fmla="*/ 46 h 1116"/>
                <a:gd name="T32" fmla="*/ 4 w 404"/>
                <a:gd name="T33" fmla="*/ 27 h 1116"/>
                <a:gd name="T34" fmla="*/ 6 w 404"/>
                <a:gd name="T35" fmla="*/ 27 h 1116"/>
                <a:gd name="T36" fmla="*/ 6 w 404"/>
                <a:gd name="T37" fmla="*/ 26 h 1116"/>
                <a:gd name="T38" fmla="*/ 6 w 404"/>
                <a:gd name="T39" fmla="*/ 24 h 1116"/>
                <a:gd name="T40" fmla="*/ 8 w 404"/>
                <a:gd name="T41" fmla="*/ 24 h 1116"/>
                <a:gd name="T42" fmla="*/ 8 w 404"/>
                <a:gd name="T43" fmla="*/ 23 h 1116"/>
                <a:gd name="T44" fmla="*/ 8 w 404"/>
                <a:gd name="T45" fmla="*/ 20 h 1116"/>
                <a:gd name="T46" fmla="*/ 12 w 404"/>
                <a:gd name="T47" fmla="*/ 0 h 1116"/>
                <a:gd name="T48" fmla="*/ 18 w 404"/>
                <a:gd name="T49" fmla="*/ 0 h 1116"/>
                <a:gd name="T50" fmla="*/ 18 w 404"/>
                <a:gd name="T51" fmla="*/ 0 h 1116"/>
                <a:gd name="T52" fmla="*/ 18 w 404"/>
                <a:gd name="T53" fmla="*/ 53 h 1116"/>
                <a:gd name="T54" fmla="*/ 20 w 404"/>
                <a:gd name="T55" fmla="*/ 53 h 1116"/>
                <a:gd name="T56" fmla="*/ 20 w 404"/>
                <a:gd name="T57" fmla="*/ 54 h 1116"/>
                <a:gd name="T58" fmla="*/ 20 w 404"/>
                <a:gd name="T59" fmla="*/ 56 h 1116"/>
                <a:gd name="T60" fmla="*/ 20 w 404"/>
                <a:gd name="T61" fmla="*/ 57 h 1116"/>
                <a:gd name="T62" fmla="*/ 16 w 404"/>
                <a:gd name="T63" fmla="*/ 57 h 1116"/>
                <a:gd name="T64" fmla="*/ 16 w 404"/>
                <a:gd name="T65" fmla="*/ 56 h 1116"/>
                <a:gd name="T66" fmla="*/ 16 w 404"/>
                <a:gd name="T67" fmla="*/ 54 h 1116"/>
                <a:gd name="T68" fmla="*/ 14 w 404"/>
                <a:gd name="T69" fmla="*/ 54 h 1116"/>
                <a:gd name="T70" fmla="*/ 14 w 404"/>
                <a:gd name="T71" fmla="*/ 56 h 1116"/>
                <a:gd name="T72" fmla="*/ 14 w 404"/>
                <a:gd name="T73" fmla="*/ 57 h 1116"/>
                <a:gd name="T74" fmla="*/ 6 w 404"/>
                <a:gd name="T75" fmla="*/ 57 h 1116"/>
                <a:gd name="T76" fmla="*/ 6 w 404"/>
                <a:gd name="T77" fmla="*/ 56 h 1116"/>
                <a:gd name="T78" fmla="*/ 6 w 404"/>
                <a:gd name="T79" fmla="*/ 54 h 1116"/>
                <a:gd name="T80" fmla="*/ 2 w 404"/>
                <a:gd name="T81" fmla="*/ 54 h 1116"/>
                <a:gd name="T82" fmla="*/ 2 w 404"/>
                <a:gd name="T83" fmla="*/ 53 h 1116"/>
                <a:gd name="T84" fmla="*/ 2 w 404"/>
                <a:gd name="T85" fmla="*/ 47 h 1116"/>
                <a:gd name="T86" fmla="*/ 0 w 404"/>
                <a:gd name="T87" fmla="*/ 47 h 1116"/>
                <a:gd name="T88" fmla="*/ 0 w 404"/>
                <a:gd name="T89" fmla="*/ 46 h 1116"/>
                <a:gd name="T90" fmla="*/ 0 w 404"/>
                <a:gd name="T91" fmla="*/ 27 h 1116"/>
                <a:gd name="T92" fmla="*/ 0 w 404"/>
                <a:gd name="T93" fmla="*/ 26 h 1116"/>
                <a:gd name="T94" fmla="*/ 2 w 404"/>
                <a:gd name="T95" fmla="*/ 26 h 1116"/>
                <a:gd name="T96" fmla="*/ 2 w 404"/>
                <a:gd name="T97" fmla="*/ 20 h 1116"/>
                <a:gd name="T98" fmla="*/ 2 w 404"/>
                <a:gd name="T99" fmla="*/ 20 h 1116"/>
                <a:gd name="T100" fmla="*/ 6 w 404"/>
                <a:gd name="T101" fmla="*/ 20 h 1116"/>
                <a:gd name="T102" fmla="*/ 6 w 404"/>
                <a:gd name="T103" fmla="*/ 17 h 1116"/>
                <a:gd name="T104" fmla="*/ 6 w 404"/>
                <a:gd name="T105" fmla="*/ 17 h 1116"/>
                <a:gd name="T106" fmla="*/ 12 w 404"/>
                <a:gd name="T107" fmla="*/ 17 h 1116"/>
                <a:gd name="T108" fmla="*/ 12 w 404"/>
                <a:gd name="T109" fmla="*/ 17 h 1116"/>
                <a:gd name="T110" fmla="*/ 12 w 404"/>
                <a:gd name="T111" fmla="*/ 20 h 1116"/>
                <a:gd name="T112" fmla="*/ 14 w 404"/>
                <a:gd name="T113" fmla="*/ 20 h 1116"/>
                <a:gd name="T114" fmla="*/ 14 w 404"/>
                <a:gd name="T115" fmla="*/ 4 h 1116"/>
                <a:gd name="T116" fmla="*/ 12 w 404"/>
                <a:gd name="T117" fmla="*/ 4 h 1116"/>
                <a:gd name="T118" fmla="*/ 12 w 404"/>
                <a:gd name="T119" fmla="*/ 3 h 1116"/>
                <a:gd name="T120" fmla="*/ 12 w 404"/>
                <a:gd name="T121" fmla="*/ 0 h 1116"/>
                <a:gd name="T122" fmla="*/ 12 w 404"/>
                <a:gd name="T123" fmla="*/ 0 h 11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04" h="1116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261" name="Group 47"/>
          <p:cNvGrpSpPr>
            <a:grpSpLocks/>
          </p:cNvGrpSpPr>
          <p:nvPr/>
        </p:nvGrpSpPr>
        <p:grpSpPr bwMode="auto">
          <a:xfrm>
            <a:off x="7010400" y="5008563"/>
            <a:ext cx="989013" cy="400050"/>
            <a:chOff x="4416" y="3155"/>
            <a:chExt cx="623" cy="252"/>
          </a:xfrm>
        </p:grpSpPr>
        <p:sp>
          <p:nvSpPr>
            <p:cNvPr id="52262" name="Freeform 48"/>
            <p:cNvSpPr>
              <a:spLocks noChangeArrowheads="1"/>
            </p:cNvSpPr>
            <p:nvPr/>
          </p:nvSpPr>
          <p:spPr bwMode="auto">
            <a:xfrm>
              <a:off x="4416" y="3155"/>
              <a:ext cx="54" cy="252"/>
            </a:xfrm>
            <a:custGeom>
              <a:avLst/>
              <a:gdLst>
                <a:gd name="T0" fmla="*/ 0 w 242"/>
                <a:gd name="T1" fmla="*/ 0 h 1116"/>
                <a:gd name="T2" fmla="*/ 12 w 242"/>
                <a:gd name="T3" fmla="*/ 0 h 1116"/>
                <a:gd name="T4" fmla="*/ 12 w 242"/>
                <a:gd name="T5" fmla="*/ 0 h 1116"/>
                <a:gd name="T6" fmla="*/ 12 w 242"/>
                <a:gd name="T7" fmla="*/ 3 h 1116"/>
                <a:gd name="T8" fmla="*/ 12 w 242"/>
                <a:gd name="T9" fmla="*/ 4 h 1116"/>
                <a:gd name="T10" fmla="*/ 8 w 242"/>
                <a:gd name="T11" fmla="*/ 4 h 1116"/>
                <a:gd name="T12" fmla="*/ 8 w 242"/>
                <a:gd name="T13" fmla="*/ 53 h 1116"/>
                <a:gd name="T14" fmla="*/ 12 w 242"/>
                <a:gd name="T15" fmla="*/ 53 h 1116"/>
                <a:gd name="T16" fmla="*/ 12 w 242"/>
                <a:gd name="T17" fmla="*/ 54 h 1116"/>
                <a:gd name="T18" fmla="*/ 12 w 242"/>
                <a:gd name="T19" fmla="*/ 56 h 1116"/>
                <a:gd name="T20" fmla="*/ 12 w 242"/>
                <a:gd name="T21" fmla="*/ 57 h 1116"/>
                <a:gd name="T22" fmla="*/ 0 w 242"/>
                <a:gd name="T23" fmla="*/ 57 h 1116"/>
                <a:gd name="T24" fmla="*/ 0 w 242"/>
                <a:gd name="T25" fmla="*/ 56 h 1116"/>
                <a:gd name="T26" fmla="*/ 0 w 242"/>
                <a:gd name="T27" fmla="*/ 54 h 1116"/>
                <a:gd name="T28" fmla="*/ 0 w 242"/>
                <a:gd name="T29" fmla="*/ 53 h 1116"/>
                <a:gd name="T30" fmla="*/ 4 w 242"/>
                <a:gd name="T31" fmla="*/ 53 h 1116"/>
                <a:gd name="T32" fmla="*/ 4 w 242"/>
                <a:gd name="T33" fmla="*/ 4 h 1116"/>
                <a:gd name="T34" fmla="*/ 0 w 242"/>
                <a:gd name="T35" fmla="*/ 4 h 1116"/>
                <a:gd name="T36" fmla="*/ 0 w 242"/>
                <a:gd name="T37" fmla="*/ 3 h 1116"/>
                <a:gd name="T38" fmla="*/ 0 w 242"/>
                <a:gd name="T39" fmla="*/ 0 h 1116"/>
                <a:gd name="T40" fmla="*/ 0 w 242"/>
                <a:gd name="T41" fmla="*/ 0 h 1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2" h="1116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63" name="Freeform 49"/>
            <p:cNvSpPr>
              <a:spLocks noChangeArrowheads="1"/>
            </p:cNvSpPr>
            <p:nvPr/>
          </p:nvSpPr>
          <p:spPr bwMode="auto">
            <a:xfrm>
              <a:off x="4491" y="3231"/>
              <a:ext cx="103" cy="177"/>
            </a:xfrm>
            <a:custGeom>
              <a:avLst/>
              <a:gdLst>
                <a:gd name="T0" fmla="*/ 0 w 458"/>
                <a:gd name="T1" fmla="*/ 0 h 783"/>
                <a:gd name="T2" fmla="*/ 6 w 458"/>
                <a:gd name="T3" fmla="*/ 0 h 783"/>
                <a:gd name="T4" fmla="*/ 7 w 458"/>
                <a:gd name="T5" fmla="*/ 0 h 783"/>
                <a:gd name="T6" fmla="*/ 7 w 458"/>
                <a:gd name="T7" fmla="*/ 6 h 783"/>
                <a:gd name="T8" fmla="*/ 8 w 458"/>
                <a:gd name="T9" fmla="*/ 6 h 783"/>
                <a:gd name="T10" fmla="*/ 8 w 458"/>
                <a:gd name="T11" fmla="*/ 3 h 783"/>
                <a:gd name="T12" fmla="*/ 9 w 458"/>
                <a:gd name="T13" fmla="*/ 3 h 783"/>
                <a:gd name="T14" fmla="*/ 10 w 458"/>
                <a:gd name="T15" fmla="*/ 3 h 783"/>
                <a:gd name="T16" fmla="*/ 10 w 458"/>
                <a:gd name="T17" fmla="*/ 0 h 783"/>
                <a:gd name="T18" fmla="*/ 11 w 458"/>
                <a:gd name="T19" fmla="*/ 0 h 783"/>
                <a:gd name="T20" fmla="*/ 17 w 458"/>
                <a:gd name="T21" fmla="*/ 0 h 783"/>
                <a:gd name="T22" fmla="*/ 17 w 458"/>
                <a:gd name="T23" fmla="*/ 0 h 783"/>
                <a:gd name="T24" fmla="*/ 17 w 458"/>
                <a:gd name="T25" fmla="*/ 3 h 783"/>
                <a:gd name="T26" fmla="*/ 19 w 458"/>
                <a:gd name="T27" fmla="*/ 3 h 783"/>
                <a:gd name="T28" fmla="*/ 19 w 458"/>
                <a:gd name="T29" fmla="*/ 3 h 783"/>
                <a:gd name="T30" fmla="*/ 19 w 458"/>
                <a:gd name="T31" fmla="*/ 6 h 783"/>
                <a:gd name="T32" fmla="*/ 21 w 458"/>
                <a:gd name="T33" fmla="*/ 6 h 783"/>
                <a:gd name="T34" fmla="*/ 21 w 458"/>
                <a:gd name="T35" fmla="*/ 7 h 783"/>
                <a:gd name="T36" fmla="*/ 21 w 458"/>
                <a:gd name="T37" fmla="*/ 36 h 783"/>
                <a:gd name="T38" fmla="*/ 23 w 458"/>
                <a:gd name="T39" fmla="*/ 36 h 783"/>
                <a:gd name="T40" fmla="*/ 23 w 458"/>
                <a:gd name="T41" fmla="*/ 37 h 783"/>
                <a:gd name="T42" fmla="*/ 23 w 458"/>
                <a:gd name="T43" fmla="*/ 40 h 783"/>
                <a:gd name="T44" fmla="*/ 23 w 458"/>
                <a:gd name="T45" fmla="*/ 40 h 783"/>
                <a:gd name="T46" fmla="*/ 15 w 458"/>
                <a:gd name="T47" fmla="*/ 40 h 783"/>
                <a:gd name="T48" fmla="*/ 15 w 458"/>
                <a:gd name="T49" fmla="*/ 40 h 783"/>
                <a:gd name="T50" fmla="*/ 15 w 458"/>
                <a:gd name="T51" fmla="*/ 37 h 783"/>
                <a:gd name="T52" fmla="*/ 15 w 458"/>
                <a:gd name="T53" fmla="*/ 36 h 783"/>
                <a:gd name="T54" fmla="*/ 17 w 458"/>
                <a:gd name="T55" fmla="*/ 36 h 783"/>
                <a:gd name="T56" fmla="*/ 17 w 458"/>
                <a:gd name="T57" fmla="*/ 10 h 783"/>
                <a:gd name="T58" fmla="*/ 15 w 458"/>
                <a:gd name="T59" fmla="*/ 10 h 783"/>
                <a:gd name="T60" fmla="*/ 15 w 458"/>
                <a:gd name="T61" fmla="*/ 9 h 783"/>
                <a:gd name="T62" fmla="*/ 15 w 458"/>
                <a:gd name="T63" fmla="*/ 7 h 783"/>
                <a:gd name="T64" fmla="*/ 9 w 458"/>
                <a:gd name="T65" fmla="*/ 7 h 783"/>
                <a:gd name="T66" fmla="*/ 9 w 458"/>
                <a:gd name="T67" fmla="*/ 9 h 783"/>
                <a:gd name="T68" fmla="*/ 8 w 458"/>
                <a:gd name="T69" fmla="*/ 10 h 783"/>
                <a:gd name="T70" fmla="*/ 7 w 458"/>
                <a:gd name="T71" fmla="*/ 10 h 783"/>
                <a:gd name="T72" fmla="*/ 7 w 458"/>
                <a:gd name="T73" fmla="*/ 36 h 783"/>
                <a:gd name="T74" fmla="*/ 8 w 458"/>
                <a:gd name="T75" fmla="*/ 36 h 783"/>
                <a:gd name="T76" fmla="*/ 9 w 458"/>
                <a:gd name="T77" fmla="*/ 37 h 783"/>
                <a:gd name="T78" fmla="*/ 9 w 458"/>
                <a:gd name="T79" fmla="*/ 40 h 783"/>
                <a:gd name="T80" fmla="*/ 8 w 458"/>
                <a:gd name="T81" fmla="*/ 40 h 783"/>
                <a:gd name="T82" fmla="*/ 0 w 458"/>
                <a:gd name="T83" fmla="*/ 40 h 783"/>
                <a:gd name="T84" fmla="*/ 0 w 458"/>
                <a:gd name="T85" fmla="*/ 40 h 783"/>
                <a:gd name="T86" fmla="*/ 0 w 458"/>
                <a:gd name="T87" fmla="*/ 37 h 783"/>
                <a:gd name="T88" fmla="*/ 0 w 458"/>
                <a:gd name="T89" fmla="*/ 36 h 783"/>
                <a:gd name="T90" fmla="*/ 2 w 458"/>
                <a:gd name="T91" fmla="*/ 36 h 783"/>
                <a:gd name="T92" fmla="*/ 2 w 458"/>
                <a:gd name="T93" fmla="*/ 3 h 783"/>
                <a:gd name="T94" fmla="*/ 0 w 458"/>
                <a:gd name="T95" fmla="*/ 3 h 783"/>
                <a:gd name="T96" fmla="*/ 0 w 458"/>
                <a:gd name="T97" fmla="*/ 3 h 783"/>
                <a:gd name="T98" fmla="*/ 0 w 458"/>
                <a:gd name="T99" fmla="*/ 0 h 783"/>
                <a:gd name="T100" fmla="*/ 0 w 458"/>
                <a:gd name="T101" fmla="*/ 0 h 7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8" h="783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64" name="Freeform 50"/>
            <p:cNvSpPr>
              <a:spLocks noChangeArrowheads="1"/>
            </p:cNvSpPr>
            <p:nvPr/>
          </p:nvSpPr>
          <p:spPr bwMode="auto">
            <a:xfrm>
              <a:off x="4597" y="3231"/>
              <a:ext cx="101" cy="177"/>
            </a:xfrm>
            <a:custGeom>
              <a:avLst/>
              <a:gdLst>
                <a:gd name="T0" fmla="*/ 0 w 448"/>
                <a:gd name="T1" fmla="*/ 0 h 783"/>
                <a:gd name="T2" fmla="*/ 8 w 448"/>
                <a:gd name="T3" fmla="*/ 0 h 783"/>
                <a:gd name="T4" fmla="*/ 8 w 448"/>
                <a:gd name="T5" fmla="*/ 0 h 783"/>
                <a:gd name="T6" fmla="*/ 8 w 448"/>
                <a:gd name="T7" fmla="*/ 3 h 783"/>
                <a:gd name="T8" fmla="*/ 8 w 448"/>
                <a:gd name="T9" fmla="*/ 3 h 783"/>
                <a:gd name="T10" fmla="*/ 7 w 448"/>
                <a:gd name="T11" fmla="*/ 3 h 783"/>
                <a:gd name="T12" fmla="*/ 7 w 448"/>
                <a:gd name="T13" fmla="*/ 9 h 783"/>
                <a:gd name="T14" fmla="*/ 8 w 448"/>
                <a:gd name="T15" fmla="*/ 9 h 783"/>
                <a:gd name="T16" fmla="*/ 8 w 448"/>
                <a:gd name="T17" fmla="*/ 10 h 783"/>
                <a:gd name="T18" fmla="*/ 8 w 448"/>
                <a:gd name="T19" fmla="*/ 20 h 783"/>
                <a:gd name="T20" fmla="*/ 10 w 448"/>
                <a:gd name="T21" fmla="*/ 20 h 783"/>
                <a:gd name="T22" fmla="*/ 10 w 448"/>
                <a:gd name="T23" fmla="*/ 20 h 783"/>
                <a:gd name="T24" fmla="*/ 10 w 448"/>
                <a:gd name="T25" fmla="*/ 29 h 783"/>
                <a:gd name="T26" fmla="*/ 12 w 448"/>
                <a:gd name="T27" fmla="*/ 29 h 783"/>
                <a:gd name="T28" fmla="*/ 12 w 448"/>
                <a:gd name="T29" fmla="*/ 27 h 783"/>
                <a:gd name="T30" fmla="*/ 12 w 448"/>
                <a:gd name="T31" fmla="*/ 26 h 783"/>
                <a:gd name="T32" fmla="*/ 14 w 448"/>
                <a:gd name="T33" fmla="*/ 26 h 783"/>
                <a:gd name="T34" fmla="*/ 14 w 448"/>
                <a:gd name="T35" fmla="*/ 17 h 783"/>
                <a:gd name="T36" fmla="*/ 14 w 448"/>
                <a:gd name="T37" fmla="*/ 16 h 783"/>
                <a:gd name="T38" fmla="*/ 16 w 448"/>
                <a:gd name="T39" fmla="*/ 16 h 783"/>
                <a:gd name="T40" fmla="*/ 16 w 448"/>
                <a:gd name="T41" fmla="*/ 3 h 783"/>
                <a:gd name="T42" fmla="*/ 14 w 448"/>
                <a:gd name="T43" fmla="*/ 3 h 783"/>
                <a:gd name="T44" fmla="*/ 14 w 448"/>
                <a:gd name="T45" fmla="*/ 3 h 783"/>
                <a:gd name="T46" fmla="*/ 14 w 448"/>
                <a:gd name="T47" fmla="*/ 0 h 783"/>
                <a:gd name="T48" fmla="*/ 14 w 448"/>
                <a:gd name="T49" fmla="*/ 0 h 783"/>
                <a:gd name="T50" fmla="*/ 22 w 448"/>
                <a:gd name="T51" fmla="*/ 0 h 783"/>
                <a:gd name="T52" fmla="*/ 23 w 448"/>
                <a:gd name="T53" fmla="*/ 0 h 783"/>
                <a:gd name="T54" fmla="*/ 23 w 448"/>
                <a:gd name="T55" fmla="*/ 3 h 783"/>
                <a:gd name="T56" fmla="*/ 22 w 448"/>
                <a:gd name="T57" fmla="*/ 3 h 783"/>
                <a:gd name="T58" fmla="*/ 21 w 448"/>
                <a:gd name="T59" fmla="*/ 3 h 783"/>
                <a:gd name="T60" fmla="*/ 21 w 448"/>
                <a:gd name="T61" fmla="*/ 6 h 783"/>
                <a:gd name="T62" fmla="*/ 20 w 448"/>
                <a:gd name="T63" fmla="*/ 7 h 783"/>
                <a:gd name="T64" fmla="*/ 19 w 448"/>
                <a:gd name="T65" fmla="*/ 7 h 783"/>
                <a:gd name="T66" fmla="*/ 19 w 448"/>
                <a:gd name="T67" fmla="*/ 16 h 783"/>
                <a:gd name="T68" fmla="*/ 18 w 448"/>
                <a:gd name="T69" fmla="*/ 17 h 783"/>
                <a:gd name="T70" fmla="*/ 16 w 448"/>
                <a:gd name="T71" fmla="*/ 17 h 783"/>
                <a:gd name="T72" fmla="*/ 16 w 448"/>
                <a:gd name="T73" fmla="*/ 26 h 783"/>
                <a:gd name="T74" fmla="*/ 16 w 448"/>
                <a:gd name="T75" fmla="*/ 27 h 783"/>
                <a:gd name="T76" fmla="*/ 14 w 448"/>
                <a:gd name="T77" fmla="*/ 27 h 783"/>
                <a:gd name="T78" fmla="*/ 14 w 448"/>
                <a:gd name="T79" fmla="*/ 36 h 783"/>
                <a:gd name="T80" fmla="*/ 14 w 448"/>
                <a:gd name="T81" fmla="*/ 37 h 783"/>
                <a:gd name="T82" fmla="*/ 12 w 448"/>
                <a:gd name="T83" fmla="*/ 37 h 783"/>
                <a:gd name="T84" fmla="*/ 12 w 448"/>
                <a:gd name="T85" fmla="*/ 40 h 783"/>
                <a:gd name="T86" fmla="*/ 12 w 448"/>
                <a:gd name="T87" fmla="*/ 40 h 783"/>
                <a:gd name="T88" fmla="*/ 10 w 448"/>
                <a:gd name="T89" fmla="*/ 40 h 783"/>
                <a:gd name="T90" fmla="*/ 10 w 448"/>
                <a:gd name="T91" fmla="*/ 40 h 783"/>
                <a:gd name="T92" fmla="*/ 10 w 448"/>
                <a:gd name="T93" fmla="*/ 37 h 783"/>
                <a:gd name="T94" fmla="*/ 8 w 448"/>
                <a:gd name="T95" fmla="*/ 37 h 783"/>
                <a:gd name="T96" fmla="*/ 8 w 448"/>
                <a:gd name="T97" fmla="*/ 36 h 783"/>
                <a:gd name="T98" fmla="*/ 8 w 448"/>
                <a:gd name="T99" fmla="*/ 30 h 783"/>
                <a:gd name="T100" fmla="*/ 7 w 448"/>
                <a:gd name="T101" fmla="*/ 30 h 783"/>
                <a:gd name="T102" fmla="*/ 6 w 448"/>
                <a:gd name="T103" fmla="*/ 29 h 783"/>
                <a:gd name="T104" fmla="*/ 6 w 448"/>
                <a:gd name="T105" fmla="*/ 20 h 783"/>
                <a:gd name="T106" fmla="*/ 5 w 448"/>
                <a:gd name="T107" fmla="*/ 20 h 783"/>
                <a:gd name="T108" fmla="*/ 4 w 448"/>
                <a:gd name="T109" fmla="*/ 20 h 783"/>
                <a:gd name="T110" fmla="*/ 4 w 448"/>
                <a:gd name="T111" fmla="*/ 10 h 783"/>
                <a:gd name="T112" fmla="*/ 2 w 448"/>
                <a:gd name="T113" fmla="*/ 10 h 783"/>
                <a:gd name="T114" fmla="*/ 2 w 448"/>
                <a:gd name="T115" fmla="*/ 9 h 783"/>
                <a:gd name="T116" fmla="*/ 2 w 448"/>
                <a:gd name="T117" fmla="*/ 3 h 783"/>
                <a:gd name="T118" fmla="*/ 0 w 448"/>
                <a:gd name="T119" fmla="*/ 3 h 783"/>
                <a:gd name="T120" fmla="*/ 0 w 448"/>
                <a:gd name="T121" fmla="*/ 3 h 783"/>
                <a:gd name="T122" fmla="*/ 0 w 448"/>
                <a:gd name="T123" fmla="*/ 0 h 783"/>
                <a:gd name="T124" fmla="*/ 0 w 448"/>
                <a:gd name="T125" fmla="*/ 0 h 7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48" h="783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65" name="Freeform 51"/>
            <p:cNvSpPr>
              <a:spLocks noChangeArrowheads="1"/>
            </p:cNvSpPr>
            <p:nvPr/>
          </p:nvSpPr>
          <p:spPr bwMode="auto">
            <a:xfrm>
              <a:off x="4720" y="3231"/>
              <a:ext cx="82" cy="177"/>
            </a:xfrm>
            <a:custGeom>
              <a:avLst/>
              <a:gdLst>
                <a:gd name="T0" fmla="*/ 12 w 366"/>
                <a:gd name="T1" fmla="*/ 17 h 783"/>
                <a:gd name="T2" fmla="*/ 10 w 366"/>
                <a:gd name="T3" fmla="*/ 29 h 783"/>
                <a:gd name="T4" fmla="*/ 10 w 366"/>
                <a:gd name="T5" fmla="*/ 33 h 783"/>
                <a:gd name="T6" fmla="*/ 4 w 366"/>
                <a:gd name="T7" fmla="*/ 24 h 783"/>
                <a:gd name="T8" fmla="*/ 6 w 366"/>
                <a:gd name="T9" fmla="*/ 23 h 783"/>
                <a:gd name="T10" fmla="*/ 10 w 366"/>
                <a:gd name="T11" fmla="*/ 20 h 783"/>
                <a:gd name="T12" fmla="*/ 10 w 366"/>
                <a:gd name="T13" fmla="*/ 17 h 783"/>
                <a:gd name="T14" fmla="*/ 14 w 366"/>
                <a:gd name="T15" fmla="*/ 0 h 783"/>
                <a:gd name="T16" fmla="*/ 14 w 366"/>
                <a:gd name="T17" fmla="*/ 3 h 783"/>
                <a:gd name="T18" fmla="*/ 16 w 366"/>
                <a:gd name="T19" fmla="*/ 3 h 783"/>
                <a:gd name="T20" fmla="*/ 18 w 366"/>
                <a:gd name="T21" fmla="*/ 36 h 783"/>
                <a:gd name="T22" fmla="*/ 18 w 366"/>
                <a:gd name="T23" fmla="*/ 40 h 783"/>
                <a:gd name="T24" fmla="*/ 14 w 366"/>
                <a:gd name="T25" fmla="*/ 40 h 783"/>
                <a:gd name="T26" fmla="*/ 14 w 366"/>
                <a:gd name="T27" fmla="*/ 37 h 783"/>
                <a:gd name="T28" fmla="*/ 12 w 366"/>
                <a:gd name="T29" fmla="*/ 36 h 783"/>
                <a:gd name="T30" fmla="*/ 10 w 366"/>
                <a:gd name="T31" fmla="*/ 33 h 783"/>
                <a:gd name="T32" fmla="*/ 10 w 366"/>
                <a:gd name="T33" fmla="*/ 37 h 783"/>
                <a:gd name="T34" fmla="*/ 8 w 366"/>
                <a:gd name="T35" fmla="*/ 40 h 783"/>
                <a:gd name="T36" fmla="*/ 2 w 366"/>
                <a:gd name="T37" fmla="*/ 40 h 783"/>
                <a:gd name="T38" fmla="*/ 2 w 366"/>
                <a:gd name="T39" fmla="*/ 37 h 783"/>
                <a:gd name="T40" fmla="*/ 0 w 366"/>
                <a:gd name="T41" fmla="*/ 36 h 783"/>
                <a:gd name="T42" fmla="*/ 0 w 366"/>
                <a:gd name="T43" fmla="*/ 23 h 783"/>
                <a:gd name="T44" fmla="*/ 2 w 366"/>
                <a:gd name="T45" fmla="*/ 20 h 783"/>
                <a:gd name="T46" fmla="*/ 4 w 366"/>
                <a:gd name="T47" fmla="*/ 20 h 783"/>
                <a:gd name="T48" fmla="*/ 4 w 366"/>
                <a:gd name="T49" fmla="*/ 16 h 783"/>
                <a:gd name="T50" fmla="*/ 8 w 366"/>
                <a:gd name="T51" fmla="*/ 14 h 783"/>
                <a:gd name="T52" fmla="*/ 12 w 366"/>
                <a:gd name="T53" fmla="*/ 13 h 783"/>
                <a:gd name="T54" fmla="*/ 10 w 366"/>
                <a:gd name="T55" fmla="*/ 7 h 783"/>
                <a:gd name="T56" fmla="*/ 10 w 366"/>
                <a:gd name="T57" fmla="*/ 3 h 783"/>
                <a:gd name="T58" fmla="*/ 6 w 366"/>
                <a:gd name="T59" fmla="*/ 9 h 783"/>
                <a:gd name="T60" fmla="*/ 2 w 366"/>
                <a:gd name="T61" fmla="*/ 10 h 783"/>
                <a:gd name="T62" fmla="*/ 2 w 366"/>
                <a:gd name="T63" fmla="*/ 3 h 783"/>
                <a:gd name="T64" fmla="*/ 4 w 366"/>
                <a:gd name="T65" fmla="*/ 3 h 783"/>
                <a:gd name="T66" fmla="*/ 4 w 366"/>
                <a:gd name="T67" fmla="*/ 0 h 7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6" h="783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66" name="Freeform 52"/>
            <p:cNvSpPr>
              <a:spLocks noChangeArrowheads="1"/>
            </p:cNvSpPr>
            <p:nvPr/>
          </p:nvSpPr>
          <p:spPr bwMode="auto">
            <a:xfrm>
              <a:off x="4821" y="3155"/>
              <a:ext cx="38" cy="252"/>
            </a:xfrm>
            <a:custGeom>
              <a:avLst/>
              <a:gdLst>
                <a:gd name="T0" fmla="*/ 0 w 173"/>
                <a:gd name="T1" fmla="*/ 0 h 1116"/>
                <a:gd name="T2" fmla="*/ 6 w 173"/>
                <a:gd name="T3" fmla="*/ 0 h 1116"/>
                <a:gd name="T4" fmla="*/ 6 w 173"/>
                <a:gd name="T5" fmla="*/ 0 h 1116"/>
                <a:gd name="T6" fmla="*/ 6 w 173"/>
                <a:gd name="T7" fmla="*/ 53 h 1116"/>
                <a:gd name="T8" fmla="*/ 8 w 173"/>
                <a:gd name="T9" fmla="*/ 53 h 1116"/>
                <a:gd name="T10" fmla="*/ 8 w 173"/>
                <a:gd name="T11" fmla="*/ 54 h 1116"/>
                <a:gd name="T12" fmla="*/ 8 w 173"/>
                <a:gd name="T13" fmla="*/ 56 h 1116"/>
                <a:gd name="T14" fmla="*/ 8 w 173"/>
                <a:gd name="T15" fmla="*/ 57 h 1116"/>
                <a:gd name="T16" fmla="*/ 0 w 173"/>
                <a:gd name="T17" fmla="*/ 57 h 1116"/>
                <a:gd name="T18" fmla="*/ 0 w 173"/>
                <a:gd name="T19" fmla="*/ 56 h 1116"/>
                <a:gd name="T20" fmla="*/ 0 w 173"/>
                <a:gd name="T21" fmla="*/ 54 h 1116"/>
                <a:gd name="T22" fmla="*/ 0 w 173"/>
                <a:gd name="T23" fmla="*/ 53 h 1116"/>
                <a:gd name="T24" fmla="*/ 2 w 173"/>
                <a:gd name="T25" fmla="*/ 53 h 1116"/>
                <a:gd name="T26" fmla="*/ 2 w 173"/>
                <a:gd name="T27" fmla="*/ 4 h 1116"/>
                <a:gd name="T28" fmla="*/ 0 w 173"/>
                <a:gd name="T29" fmla="*/ 4 h 1116"/>
                <a:gd name="T30" fmla="*/ 0 w 173"/>
                <a:gd name="T31" fmla="*/ 3 h 1116"/>
                <a:gd name="T32" fmla="*/ 0 w 173"/>
                <a:gd name="T33" fmla="*/ 0 h 1116"/>
                <a:gd name="T34" fmla="*/ 0 w 173"/>
                <a:gd name="T35" fmla="*/ 0 h 1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3" h="1116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67" name="Freeform 53"/>
            <p:cNvSpPr>
              <a:spLocks noChangeArrowheads="1"/>
            </p:cNvSpPr>
            <p:nvPr/>
          </p:nvSpPr>
          <p:spPr bwMode="auto">
            <a:xfrm>
              <a:off x="4885" y="3155"/>
              <a:ext cx="38" cy="252"/>
            </a:xfrm>
            <a:custGeom>
              <a:avLst/>
              <a:gdLst>
                <a:gd name="T0" fmla="*/ 0 w 174"/>
                <a:gd name="T1" fmla="*/ 17 h 1116"/>
                <a:gd name="T2" fmla="*/ 6 w 174"/>
                <a:gd name="T3" fmla="*/ 17 h 1116"/>
                <a:gd name="T4" fmla="*/ 6 w 174"/>
                <a:gd name="T5" fmla="*/ 17 h 1116"/>
                <a:gd name="T6" fmla="*/ 6 w 174"/>
                <a:gd name="T7" fmla="*/ 53 h 1116"/>
                <a:gd name="T8" fmla="*/ 8 w 174"/>
                <a:gd name="T9" fmla="*/ 53 h 1116"/>
                <a:gd name="T10" fmla="*/ 8 w 174"/>
                <a:gd name="T11" fmla="*/ 54 h 1116"/>
                <a:gd name="T12" fmla="*/ 8 w 174"/>
                <a:gd name="T13" fmla="*/ 56 h 1116"/>
                <a:gd name="T14" fmla="*/ 8 w 174"/>
                <a:gd name="T15" fmla="*/ 57 h 1116"/>
                <a:gd name="T16" fmla="*/ 0 w 174"/>
                <a:gd name="T17" fmla="*/ 57 h 1116"/>
                <a:gd name="T18" fmla="*/ 0 w 174"/>
                <a:gd name="T19" fmla="*/ 56 h 1116"/>
                <a:gd name="T20" fmla="*/ 0 w 174"/>
                <a:gd name="T21" fmla="*/ 54 h 1116"/>
                <a:gd name="T22" fmla="*/ 0 w 174"/>
                <a:gd name="T23" fmla="*/ 53 h 1116"/>
                <a:gd name="T24" fmla="*/ 2 w 174"/>
                <a:gd name="T25" fmla="*/ 53 h 1116"/>
                <a:gd name="T26" fmla="*/ 2 w 174"/>
                <a:gd name="T27" fmla="*/ 20 h 1116"/>
                <a:gd name="T28" fmla="*/ 0 w 174"/>
                <a:gd name="T29" fmla="*/ 20 h 1116"/>
                <a:gd name="T30" fmla="*/ 0 w 174"/>
                <a:gd name="T31" fmla="*/ 20 h 1116"/>
                <a:gd name="T32" fmla="*/ 0 w 174"/>
                <a:gd name="T33" fmla="*/ 17 h 1116"/>
                <a:gd name="T34" fmla="*/ 0 w 174"/>
                <a:gd name="T35" fmla="*/ 17 h 1116"/>
                <a:gd name="T36" fmla="*/ 2 w 174"/>
                <a:gd name="T37" fmla="*/ 0 h 1116"/>
                <a:gd name="T38" fmla="*/ 6 w 174"/>
                <a:gd name="T39" fmla="*/ 0 h 1116"/>
                <a:gd name="T40" fmla="*/ 6 w 174"/>
                <a:gd name="T41" fmla="*/ 0 h 1116"/>
                <a:gd name="T42" fmla="*/ 6 w 174"/>
                <a:gd name="T43" fmla="*/ 7 h 1116"/>
                <a:gd name="T44" fmla="*/ 6 w 174"/>
                <a:gd name="T45" fmla="*/ 7 h 1116"/>
                <a:gd name="T46" fmla="*/ 2 w 174"/>
                <a:gd name="T47" fmla="*/ 7 h 1116"/>
                <a:gd name="T48" fmla="*/ 2 w 174"/>
                <a:gd name="T49" fmla="*/ 7 h 1116"/>
                <a:gd name="T50" fmla="*/ 2 w 174"/>
                <a:gd name="T51" fmla="*/ 0 h 1116"/>
                <a:gd name="T52" fmla="*/ 2 w 174"/>
                <a:gd name="T53" fmla="*/ 0 h 1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74" h="1116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68" name="Freeform 54"/>
            <p:cNvSpPr>
              <a:spLocks noChangeArrowheads="1"/>
            </p:cNvSpPr>
            <p:nvPr/>
          </p:nvSpPr>
          <p:spPr bwMode="auto">
            <a:xfrm>
              <a:off x="4949" y="3155"/>
              <a:ext cx="91" cy="252"/>
            </a:xfrm>
            <a:custGeom>
              <a:avLst/>
              <a:gdLst>
                <a:gd name="T0" fmla="*/ 8 w 404"/>
                <a:gd name="T1" fmla="*/ 20 h 1116"/>
                <a:gd name="T2" fmla="*/ 12 w 404"/>
                <a:gd name="T3" fmla="*/ 20 h 1116"/>
                <a:gd name="T4" fmla="*/ 12 w 404"/>
                <a:gd name="T5" fmla="*/ 23 h 1116"/>
                <a:gd name="T6" fmla="*/ 12 w 404"/>
                <a:gd name="T7" fmla="*/ 24 h 1116"/>
                <a:gd name="T8" fmla="*/ 14 w 404"/>
                <a:gd name="T9" fmla="*/ 24 h 1116"/>
                <a:gd name="T10" fmla="*/ 14 w 404"/>
                <a:gd name="T11" fmla="*/ 50 h 1116"/>
                <a:gd name="T12" fmla="*/ 12 w 404"/>
                <a:gd name="T13" fmla="*/ 50 h 1116"/>
                <a:gd name="T14" fmla="*/ 12 w 404"/>
                <a:gd name="T15" fmla="*/ 50 h 1116"/>
                <a:gd name="T16" fmla="*/ 12 w 404"/>
                <a:gd name="T17" fmla="*/ 53 h 1116"/>
                <a:gd name="T18" fmla="*/ 8 w 404"/>
                <a:gd name="T19" fmla="*/ 53 h 1116"/>
                <a:gd name="T20" fmla="*/ 8 w 404"/>
                <a:gd name="T21" fmla="*/ 50 h 1116"/>
                <a:gd name="T22" fmla="*/ 8 w 404"/>
                <a:gd name="T23" fmla="*/ 50 h 1116"/>
                <a:gd name="T24" fmla="*/ 6 w 404"/>
                <a:gd name="T25" fmla="*/ 50 h 1116"/>
                <a:gd name="T26" fmla="*/ 6 w 404"/>
                <a:gd name="T27" fmla="*/ 47 h 1116"/>
                <a:gd name="T28" fmla="*/ 6 w 404"/>
                <a:gd name="T29" fmla="*/ 46 h 1116"/>
                <a:gd name="T30" fmla="*/ 4 w 404"/>
                <a:gd name="T31" fmla="*/ 46 h 1116"/>
                <a:gd name="T32" fmla="*/ 4 w 404"/>
                <a:gd name="T33" fmla="*/ 27 h 1116"/>
                <a:gd name="T34" fmla="*/ 6 w 404"/>
                <a:gd name="T35" fmla="*/ 27 h 1116"/>
                <a:gd name="T36" fmla="*/ 6 w 404"/>
                <a:gd name="T37" fmla="*/ 26 h 1116"/>
                <a:gd name="T38" fmla="*/ 6 w 404"/>
                <a:gd name="T39" fmla="*/ 24 h 1116"/>
                <a:gd name="T40" fmla="*/ 8 w 404"/>
                <a:gd name="T41" fmla="*/ 24 h 1116"/>
                <a:gd name="T42" fmla="*/ 8 w 404"/>
                <a:gd name="T43" fmla="*/ 23 h 1116"/>
                <a:gd name="T44" fmla="*/ 8 w 404"/>
                <a:gd name="T45" fmla="*/ 20 h 1116"/>
                <a:gd name="T46" fmla="*/ 12 w 404"/>
                <a:gd name="T47" fmla="*/ 0 h 1116"/>
                <a:gd name="T48" fmla="*/ 18 w 404"/>
                <a:gd name="T49" fmla="*/ 0 h 1116"/>
                <a:gd name="T50" fmla="*/ 18 w 404"/>
                <a:gd name="T51" fmla="*/ 0 h 1116"/>
                <a:gd name="T52" fmla="*/ 18 w 404"/>
                <a:gd name="T53" fmla="*/ 53 h 1116"/>
                <a:gd name="T54" fmla="*/ 20 w 404"/>
                <a:gd name="T55" fmla="*/ 53 h 1116"/>
                <a:gd name="T56" fmla="*/ 20 w 404"/>
                <a:gd name="T57" fmla="*/ 54 h 1116"/>
                <a:gd name="T58" fmla="*/ 20 w 404"/>
                <a:gd name="T59" fmla="*/ 56 h 1116"/>
                <a:gd name="T60" fmla="*/ 20 w 404"/>
                <a:gd name="T61" fmla="*/ 57 h 1116"/>
                <a:gd name="T62" fmla="*/ 16 w 404"/>
                <a:gd name="T63" fmla="*/ 57 h 1116"/>
                <a:gd name="T64" fmla="*/ 16 w 404"/>
                <a:gd name="T65" fmla="*/ 56 h 1116"/>
                <a:gd name="T66" fmla="*/ 16 w 404"/>
                <a:gd name="T67" fmla="*/ 54 h 1116"/>
                <a:gd name="T68" fmla="*/ 14 w 404"/>
                <a:gd name="T69" fmla="*/ 54 h 1116"/>
                <a:gd name="T70" fmla="*/ 14 w 404"/>
                <a:gd name="T71" fmla="*/ 56 h 1116"/>
                <a:gd name="T72" fmla="*/ 14 w 404"/>
                <a:gd name="T73" fmla="*/ 57 h 1116"/>
                <a:gd name="T74" fmla="*/ 6 w 404"/>
                <a:gd name="T75" fmla="*/ 57 h 1116"/>
                <a:gd name="T76" fmla="*/ 6 w 404"/>
                <a:gd name="T77" fmla="*/ 56 h 1116"/>
                <a:gd name="T78" fmla="*/ 6 w 404"/>
                <a:gd name="T79" fmla="*/ 54 h 1116"/>
                <a:gd name="T80" fmla="*/ 2 w 404"/>
                <a:gd name="T81" fmla="*/ 54 h 1116"/>
                <a:gd name="T82" fmla="*/ 2 w 404"/>
                <a:gd name="T83" fmla="*/ 53 h 1116"/>
                <a:gd name="T84" fmla="*/ 2 w 404"/>
                <a:gd name="T85" fmla="*/ 47 h 1116"/>
                <a:gd name="T86" fmla="*/ 0 w 404"/>
                <a:gd name="T87" fmla="*/ 47 h 1116"/>
                <a:gd name="T88" fmla="*/ 0 w 404"/>
                <a:gd name="T89" fmla="*/ 46 h 1116"/>
                <a:gd name="T90" fmla="*/ 0 w 404"/>
                <a:gd name="T91" fmla="*/ 27 h 1116"/>
                <a:gd name="T92" fmla="*/ 0 w 404"/>
                <a:gd name="T93" fmla="*/ 26 h 1116"/>
                <a:gd name="T94" fmla="*/ 2 w 404"/>
                <a:gd name="T95" fmla="*/ 26 h 1116"/>
                <a:gd name="T96" fmla="*/ 2 w 404"/>
                <a:gd name="T97" fmla="*/ 20 h 1116"/>
                <a:gd name="T98" fmla="*/ 2 w 404"/>
                <a:gd name="T99" fmla="*/ 20 h 1116"/>
                <a:gd name="T100" fmla="*/ 6 w 404"/>
                <a:gd name="T101" fmla="*/ 20 h 1116"/>
                <a:gd name="T102" fmla="*/ 6 w 404"/>
                <a:gd name="T103" fmla="*/ 17 h 1116"/>
                <a:gd name="T104" fmla="*/ 6 w 404"/>
                <a:gd name="T105" fmla="*/ 17 h 1116"/>
                <a:gd name="T106" fmla="*/ 12 w 404"/>
                <a:gd name="T107" fmla="*/ 17 h 1116"/>
                <a:gd name="T108" fmla="*/ 12 w 404"/>
                <a:gd name="T109" fmla="*/ 17 h 1116"/>
                <a:gd name="T110" fmla="*/ 12 w 404"/>
                <a:gd name="T111" fmla="*/ 20 h 1116"/>
                <a:gd name="T112" fmla="*/ 14 w 404"/>
                <a:gd name="T113" fmla="*/ 20 h 1116"/>
                <a:gd name="T114" fmla="*/ 14 w 404"/>
                <a:gd name="T115" fmla="*/ 4 h 1116"/>
                <a:gd name="T116" fmla="*/ 12 w 404"/>
                <a:gd name="T117" fmla="*/ 4 h 1116"/>
                <a:gd name="T118" fmla="*/ 12 w 404"/>
                <a:gd name="T119" fmla="*/ 3 h 1116"/>
                <a:gd name="T120" fmla="*/ 12 w 404"/>
                <a:gd name="T121" fmla="*/ 0 h 1116"/>
                <a:gd name="T122" fmla="*/ 12 w 404"/>
                <a:gd name="T123" fmla="*/ 0 h 11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04" h="1116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888"/>
              </a:spcBef>
            </a:pPr>
            <a:r>
              <a:rPr lang="en-GB" altLang="en-US" sz="4800" smtClean="0"/>
              <a:t>Equivalence Class  Partitioning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0813" cy="4113213"/>
          </a:xfrm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 smtClean="0"/>
              <a:t>If input is an enumerated set of  values: </a:t>
            </a:r>
          </a:p>
          <a:p>
            <a:pPr lvl="1">
              <a:spcBef>
                <a:spcPts val="725"/>
              </a:spcBef>
            </a:pPr>
            <a:r>
              <a:rPr lang="en-GB" altLang="en-US" sz="3200" smtClean="0"/>
              <a:t>e.g. {a,b,c}</a:t>
            </a:r>
          </a:p>
          <a:p>
            <a:pPr lvl="1">
              <a:spcBef>
                <a:spcPts val="725"/>
              </a:spcBef>
            </a:pPr>
            <a:r>
              <a:rPr lang="en-GB" altLang="en-US" sz="3200" smtClean="0">
                <a:solidFill>
                  <a:srgbClr val="0000FF"/>
                </a:solidFill>
              </a:rPr>
              <a:t>one equivalence class for valid input values  </a:t>
            </a:r>
          </a:p>
          <a:p>
            <a:pPr lvl="1">
              <a:spcBef>
                <a:spcPts val="725"/>
              </a:spcBef>
            </a:pPr>
            <a:r>
              <a:rPr lang="en-GB" altLang="en-US" sz="3200" smtClean="0">
                <a:solidFill>
                  <a:srgbClr val="0000FF"/>
                </a:solidFill>
              </a:rPr>
              <a:t>another equivalence class for invalid input values should be defined.</a:t>
            </a:r>
            <a:r>
              <a:rPr lang="en-GB" altLang="en-US" sz="320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235523-9FBE-4D24-8D85-596B31BB484C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0813" cy="1141413"/>
          </a:xfrm>
        </p:spPr>
        <p:txBody>
          <a:bodyPr lIns="18000" tIns="46800" rIns="18000" bIns="46800" anchor="ctr">
            <a:normAutofit fontScale="90000"/>
          </a:bodyPr>
          <a:lstStyle/>
          <a:p>
            <a:pPr>
              <a:spcBef>
                <a:spcPts val="1350"/>
              </a:spcBef>
            </a:pPr>
            <a:r>
              <a:rPr lang="en-GB" altLang="en-US" sz="7200" dirty="0" smtClean="0"/>
              <a:t>Example - 1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0813" cy="4113213"/>
          </a:xfrm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 smtClean="0"/>
              <a:t>A program reads an input value in the range of 1 and 5000:</a:t>
            </a:r>
          </a:p>
          <a:p>
            <a:pPr lvl="1">
              <a:spcBef>
                <a:spcPts val="800"/>
              </a:spcBef>
            </a:pPr>
            <a:r>
              <a:rPr lang="en-GB" altLang="en-US" sz="3600" smtClean="0"/>
              <a:t>computes the square root of the input number 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5853B7-7647-4008-B710-A8958998444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6325" name="Oval 3"/>
          <p:cNvSpPr>
            <a:spLocks noChangeArrowheads="1"/>
          </p:cNvSpPr>
          <p:nvPr/>
        </p:nvSpPr>
        <p:spPr bwMode="auto">
          <a:xfrm>
            <a:off x="4191000" y="3886200"/>
            <a:ext cx="1522413" cy="1217613"/>
          </a:xfrm>
          <a:prstGeom prst="ellips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85000"/>
              </a:lnSpc>
              <a:spcBef>
                <a:spcPts val="725"/>
              </a:spcBef>
              <a:tabLst>
                <a:tab pos="863600" algn="l"/>
                <a:tab pos="1447800" algn="l"/>
              </a:tabLst>
            </a:pPr>
            <a:r>
              <a:rPr lang="en-GB" altLang="en-US" sz="3200" b="1">
                <a:latin typeface="times" pitchFamily="18" charset="0"/>
              </a:rPr>
              <a:t>SQRT</a:t>
            </a:r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>
            <a:off x="1600200" y="4495800"/>
            <a:ext cx="2590800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5715000" y="4495800"/>
            <a:ext cx="1828800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6328" name="Freeform 6"/>
          <p:cNvSpPr>
            <a:spLocks noChangeArrowheads="1"/>
          </p:cNvSpPr>
          <p:nvPr/>
        </p:nvSpPr>
        <p:spPr bwMode="auto">
          <a:xfrm>
            <a:off x="3276600" y="4114800"/>
            <a:ext cx="74613" cy="341313"/>
          </a:xfrm>
          <a:custGeom>
            <a:avLst/>
            <a:gdLst>
              <a:gd name="T0" fmla="*/ 0 w 212"/>
              <a:gd name="T1" fmla="*/ 36351981 h 954"/>
              <a:gd name="T2" fmla="*/ 26136019 w 212"/>
              <a:gd name="T3" fmla="*/ 36351981 h 954"/>
              <a:gd name="T4" fmla="*/ 26136019 w 212"/>
              <a:gd name="T5" fmla="*/ 37247838 h 954"/>
              <a:gd name="T6" fmla="*/ 26136019 w 212"/>
              <a:gd name="T7" fmla="*/ 113919833 h 954"/>
              <a:gd name="T8" fmla="*/ 26136019 w 212"/>
              <a:gd name="T9" fmla="*/ 113919833 h 954"/>
              <a:gd name="T10" fmla="*/ 26136019 w 212"/>
              <a:gd name="T11" fmla="*/ 115071853 h 954"/>
              <a:gd name="T12" fmla="*/ 26136019 w 212"/>
              <a:gd name="T13" fmla="*/ 121087763 h 954"/>
              <a:gd name="T14" fmla="*/ 26136019 w 212"/>
              <a:gd name="T15" fmla="*/ 121983620 h 954"/>
              <a:gd name="T16" fmla="*/ 0 w 212"/>
              <a:gd name="T17" fmla="*/ 121983620 h 954"/>
              <a:gd name="T18" fmla="*/ 0 w 212"/>
              <a:gd name="T19" fmla="*/ 121087763 h 954"/>
              <a:gd name="T20" fmla="*/ 0 w 212"/>
              <a:gd name="T21" fmla="*/ 115071853 h 954"/>
              <a:gd name="T22" fmla="*/ 0 w 212"/>
              <a:gd name="T23" fmla="*/ 113919833 h 954"/>
              <a:gd name="T24" fmla="*/ 0 w 212"/>
              <a:gd name="T25" fmla="*/ 113919833 h 954"/>
              <a:gd name="T26" fmla="*/ 0 w 212"/>
              <a:gd name="T27" fmla="*/ 43263748 h 954"/>
              <a:gd name="T28" fmla="*/ 0 w 212"/>
              <a:gd name="T29" fmla="*/ 43263748 h 954"/>
              <a:gd name="T30" fmla="*/ 0 w 212"/>
              <a:gd name="T31" fmla="*/ 42367891 h 954"/>
              <a:gd name="T32" fmla="*/ 0 w 212"/>
              <a:gd name="T33" fmla="*/ 37247838 h 954"/>
              <a:gd name="T34" fmla="*/ 0 w 212"/>
              <a:gd name="T35" fmla="*/ 36351981 h 954"/>
              <a:gd name="T36" fmla="*/ 0 w 212"/>
              <a:gd name="T37" fmla="*/ 0 h 954"/>
              <a:gd name="T38" fmla="*/ 26136019 w 212"/>
              <a:gd name="T39" fmla="*/ 0 h 954"/>
              <a:gd name="T40" fmla="*/ 26136019 w 212"/>
              <a:gd name="T41" fmla="*/ 895857 h 954"/>
              <a:gd name="T42" fmla="*/ 26136019 w 212"/>
              <a:gd name="T43" fmla="*/ 14463943 h 954"/>
              <a:gd name="T44" fmla="*/ 26136019 w 212"/>
              <a:gd name="T45" fmla="*/ 15615964 h 954"/>
              <a:gd name="T46" fmla="*/ 0 w 212"/>
              <a:gd name="T47" fmla="*/ 15615964 h 954"/>
              <a:gd name="T48" fmla="*/ 0 w 212"/>
              <a:gd name="T49" fmla="*/ 14463943 h 954"/>
              <a:gd name="T50" fmla="*/ 0 w 212"/>
              <a:gd name="T51" fmla="*/ 895857 h 954"/>
              <a:gd name="T52" fmla="*/ 0 w 212"/>
              <a:gd name="T53" fmla="*/ 0 h 95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2" h="954">
                <a:moveTo>
                  <a:pt x="0" y="284"/>
                </a:moveTo>
                <a:lnTo>
                  <a:pt x="211" y="284"/>
                </a:lnTo>
                <a:lnTo>
                  <a:pt x="211" y="291"/>
                </a:lnTo>
                <a:lnTo>
                  <a:pt x="211" y="890"/>
                </a:lnTo>
                <a:lnTo>
                  <a:pt x="211" y="899"/>
                </a:lnTo>
                <a:lnTo>
                  <a:pt x="211" y="946"/>
                </a:lnTo>
                <a:lnTo>
                  <a:pt x="211" y="953"/>
                </a:lnTo>
                <a:lnTo>
                  <a:pt x="0" y="953"/>
                </a:lnTo>
                <a:lnTo>
                  <a:pt x="0" y="946"/>
                </a:lnTo>
                <a:lnTo>
                  <a:pt x="0" y="899"/>
                </a:lnTo>
                <a:lnTo>
                  <a:pt x="0" y="890"/>
                </a:lnTo>
                <a:lnTo>
                  <a:pt x="0" y="338"/>
                </a:lnTo>
                <a:lnTo>
                  <a:pt x="0" y="331"/>
                </a:lnTo>
                <a:lnTo>
                  <a:pt x="0" y="291"/>
                </a:lnTo>
                <a:lnTo>
                  <a:pt x="0" y="284"/>
                </a:lnTo>
                <a:close/>
                <a:moveTo>
                  <a:pt x="0" y="0"/>
                </a:moveTo>
                <a:lnTo>
                  <a:pt x="211" y="0"/>
                </a:lnTo>
                <a:lnTo>
                  <a:pt x="211" y="7"/>
                </a:lnTo>
                <a:lnTo>
                  <a:pt x="211" y="113"/>
                </a:lnTo>
                <a:lnTo>
                  <a:pt x="211" y="122"/>
                </a:lnTo>
                <a:lnTo>
                  <a:pt x="0" y="122"/>
                </a:lnTo>
                <a:lnTo>
                  <a:pt x="0" y="113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329" name="Freeform 7"/>
          <p:cNvSpPr>
            <a:spLocks noChangeArrowheads="1"/>
          </p:cNvSpPr>
          <p:nvPr/>
        </p:nvSpPr>
        <p:spPr bwMode="auto">
          <a:xfrm>
            <a:off x="6705600" y="4038600"/>
            <a:ext cx="74613" cy="303213"/>
          </a:xfrm>
          <a:custGeom>
            <a:avLst/>
            <a:gdLst>
              <a:gd name="T0" fmla="*/ 0 w 212"/>
              <a:gd name="T1" fmla="*/ 32090519 h 848"/>
              <a:gd name="T2" fmla="*/ 26136019 w 212"/>
              <a:gd name="T3" fmla="*/ 32090519 h 848"/>
              <a:gd name="T4" fmla="*/ 26136019 w 212"/>
              <a:gd name="T5" fmla="*/ 32985498 h 848"/>
              <a:gd name="T6" fmla="*/ 26136019 w 212"/>
              <a:gd name="T7" fmla="*/ 101002110 h 848"/>
              <a:gd name="T8" fmla="*/ 26136019 w 212"/>
              <a:gd name="T9" fmla="*/ 101002110 h 848"/>
              <a:gd name="T10" fmla="*/ 26136019 w 212"/>
              <a:gd name="T11" fmla="*/ 101897089 h 848"/>
              <a:gd name="T12" fmla="*/ 26136019 w 212"/>
              <a:gd name="T13" fmla="*/ 107394970 h 848"/>
              <a:gd name="T14" fmla="*/ 26136019 w 212"/>
              <a:gd name="T15" fmla="*/ 108289591 h 848"/>
              <a:gd name="T16" fmla="*/ 0 w 212"/>
              <a:gd name="T17" fmla="*/ 108289591 h 848"/>
              <a:gd name="T18" fmla="*/ 0 w 212"/>
              <a:gd name="T19" fmla="*/ 107394970 h 848"/>
              <a:gd name="T20" fmla="*/ 0 w 212"/>
              <a:gd name="T21" fmla="*/ 101897089 h 848"/>
              <a:gd name="T22" fmla="*/ 0 w 212"/>
              <a:gd name="T23" fmla="*/ 101002110 h 848"/>
              <a:gd name="T24" fmla="*/ 0 w 212"/>
              <a:gd name="T25" fmla="*/ 101002110 h 848"/>
              <a:gd name="T26" fmla="*/ 0 w 212"/>
              <a:gd name="T27" fmla="*/ 38355372 h 848"/>
              <a:gd name="T28" fmla="*/ 0 w 212"/>
              <a:gd name="T29" fmla="*/ 38355372 h 848"/>
              <a:gd name="T30" fmla="*/ 0 w 212"/>
              <a:gd name="T31" fmla="*/ 37460393 h 848"/>
              <a:gd name="T32" fmla="*/ 0 w 212"/>
              <a:gd name="T33" fmla="*/ 32985498 h 848"/>
              <a:gd name="T34" fmla="*/ 0 w 212"/>
              <a:gd name="T35" fmla="*/ 32090519 h 848"/>
              <a:gd name="T36" fmla="*/ 0 w 212"/>
              <a:gd name="T37" fmla="*/ 0 h 848"/>
              <a:gd name="T38" fmla="*/ 26136019 w 212"/>
              <a:gd name="T39" fmla="*/ 0 h 848"/>
              <a:gd name="T40" fmla="*/ 26136019 w 212"/>
              <a:gd name="T41" fmla="*/ 894979 h 848"/>
              <a:gd name="T42" fmla="*/ 26136019 w 212"/>
              <a:gd name="T43" fmla="*/ 12657355 h 848"/>
              <a:gd name="T44" fmla="*/ 26136019 w 212"/>
              <a:gd name="T45" fmla="*/ 13552334 h 848"/>
              <a:gd name="T46" fmla="*/ 0 w 212"/>
              <a:gd name="T47" fmla="*/ 13552334 h 848"/>
              <a:gd name="T48" fmla="*/ 0 w 212"/>
              <a:gd name="T49" fmla="*/ 12657355 h 848"/>
              <a:gd name="T50" fmla="*/ 0 w 212"/>
              <a:gd name="T51" fmla="*/ 894979 h 848"/>
              <a:gd name="T52" fmla="*/ 0 w 212"/>
              <a:gd name="T53" fmla="*/ 0 h 8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2" h="848">
                <a:moveTo>
                  <a:pt x="0" y="251"/>
                </a:moveTo>
                <a:lnTo>
                  <a:pt x="211" y="251"/>
                </a:lnTo>
                <a:lnTo>
                  <a:pt x="211" y="258"/>
                </a:lnTo>
                <a:lnTo>
                  <a:pt x="211" y="790"/>
                </a:lnTo>
                <a:lnTo>
                  <a:pt x="211" y="797"/>
                </a:lnTo>
                <a:lnTo>
                  <a:pt x="211" y="840"/>
                </a:lnTo>
                <a:lnTo>
                  <a:pt x="211" y="847"/>
                </a:lnTo>
                <a:lnTo>
                  <a:pt x="0" y="847"/>
                </a:lnTo>
                <a:lnTo>
                  <a:pt x="0" y="840"/>
                </a:lnTo>
                <a:lnTo>
                  <a:pt x="0" y="797"/>
                </a:lnTo>
                <a:lnTo>
                  <a:pt x="0" y="790"/>
                </a:lnTo>
                <a:lnTo>
                  <a:pt x="0" y="300"/>
                </a:lnTo>
                <a:lnTo>
                  <a:pt x="0" y="293"/>
                </a:lnTo>
                <a:lnTo>
                  <a:pt x="0" y="258"/>
                </a:lnTo>
                <a:lnTo>
                  <a:pt x="0" y="251"/>
                </a:lnTo>
                <a:close/>
                <a:moveTo>
                  <a:pt x="0" y="0"/>
                </a:moveTo>
                <a:lnTo>
                  <a:pt x="211" y="0"/>
                </a:lnTo>
                <a:lnTo>
                  <a:pt x="211" y="7"/>
                </a:lnTo>
                <a:lnTo>
                  <a:pt x="211" y="99"/>
                </a:lnTo>
                <a:lnTo>
                  <a:pt x="211" y="106"/>
                </a:lnTo>
                <a:lnTo>
                  <a:pt x="0" y="106"/>
                </a:lnTo>
                <a:lnTo>
                  <a:pt x="0" y="99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3816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330" name="Line 8"/>
          <p:cNvSpPr>
            <a:spLocks noChangeShapeType="1"/>
          </p:cNvSpPr>
          <p:nvPr/>
        </p:nvSpPr>
        <p:spPr bwMode="auto">
          <a:xfrm flipV="1">
            <a:off x="6400800" y="4191000"/>
            <a:ext cx="76200" cy="152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>
            <a:off x="6477000" y="4191000"/>
            <a:ext cx="76200" cy="152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 flipV="1">
            <a:off x="6553200" y="3962400"/>
            <a:ext cx="0" cy="381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333" name="Line 11"/>
          <p:cNvSpPr>
            <a:spLocks noChangeShapeType="1"/>
          </p:cNvSpPr>
          <p:nvPr/>
        </p:nvSpPr>
        <p:spPr bwMode="auto">
          <a:xfrm>
            <a:off x="6553200" y="3962400"/>
            <a:ext cx="457200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/>
          <a:lstStyle/>
          <a:p>
            <a:pPr>
              <a:spcBef>
                <a:spcPts val="1225"/>
              </a:spcBef>
            </a:pPr>
            <a:r>
              <a:rPr lang="en-GB" altLang="en-US" sz="6600" dirty="0" smtClean="0"/>
              <a:t> Example - 1 </a:t>
            </a:r>
            <a:r>
              <a:rPr lang="en-GB" altLang="en-US" dirty="0" smtClean="0"/>
              <a:t>(cont.)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0813" cy="4113213"/>
          </a:xfrm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mtClean="0"/>
              <a:t>There are three equivalence classes:</a:t>
            </a:r>
            <a:r>
              <a:rPr lang="en-GB" altLang="en-US" sz="3600" smtClean="0"/>
              <a:t> </a:t>
            </a:r>
          </a:p>
          <a:p>
            <a:pPr lvl="1">
              <a:spcBef>
                <a:spcPts val="725"/>
              </a:spcBef>
            </a:pPr>
            <a:r>
              <a:rPr lang="en-GB" altLang="en-US" sz="3200" smtClean="0">
                <a:solidFill>
                  <a:srgbClr val="0000FF"/>
                </a:solidFill>
              </a:rPr>
              <a:t>the set of negative integers, </a:t>
            </a:r>
          </a:p>
          <a:p>
            <a:pPr lvl="1">
              <a:spcBef>
                <a:spcPts val="725"/>
              </a:spcBef>
            </a:pPr>
            <a:r>
              <a:rPr lang="en-GB" altLang="en-US" sz="3200" smtClean="0">
                <a:solidFill>
                  <a:srgbClr val="0000FF"/>
                </a:solidFill>
              </a:rPr>
              <a:t>set of integers in the range of 1 and</a:t>
            </a:r>
            <a:r>
              <a:rPr lang="en-GB" altLang="en-US" smtClean="0">
                <a:solidFill>
                  <a:srgbClr val="0000FF"/>
                </a:solidFill>
              </a:rPr>
              <a:t> 5000,</a:t>
            </a:r>
            <a:r>
              <a:rPr lang="en-GB" altLang="en-US" sz="3200" smtClean="0">
                <a:solidFill>
                  <a:srgbClr val="0000FF"/>
                </a:solidFill>
              </a:rPr>
              <a:t> </a:t>
            </a:r>
          </a:p>
          <a:p>
            <a:pPr lvl="1">
              <a:spcBef>
                <a:spcPts val="725"/>
              </a:spcBef>
            </a:pPr>
            <a:r>
              <a:rPr lang="en-GB" altLang="en-US" sz="3200" smtClean="0">
                <a:solidFill>
                  <a:srgbClr val="0000FF"/>
                </a:solidFill>
              </a:rPr>
              <a:t>integers larger than 5000. 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A8FC7A-71F5-4A0E-B39D-845480789C0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2667000" y="5181600"/>
            <a:ext cx="4191000" cy="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2514600" y="4724400"/>
            <a:ext cx="9128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600"/>
              </a:spcBef>
              <a:tabLst>
                <a:tab pos="863600" algn="l"/>
              </a:tabLst>
            </a:pPr>
            <a:r>
              <a:rPr lang="en-GB" altLang="en-US" sz="2800" b="1">
                <a:latin typeface="times" pitchFamily="18" charset="0"/>
              </a:rPr>
              <a:t>1</a:t>
            </a: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324600" y="4648200"/>
            <a:ext cx="9128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600"/>
              </a:spcBef>
              <a:tabLst>
                <a:tab pos="863600" algn="l"/>
              </a:tabLst>
            </a:pPr>
            <a:r>
              <a:rPr lang="en-GB" altLang="en-US" sz="2800" b="1">
                <a:latin typeface="times" pitchFamily="18" charset="0"/>
              </a:rPr>
              <a:t>5000</a:t>
            </a:r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>
            <a:off x="2819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2971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>
            <a:off x="3124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3276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3429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3581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>
            <a:off x="3733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3886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>
            <a:off x="4038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>
            <a:off x="4191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>
            <a:off x="4343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4495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4648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89" name="Line 19"/>
          <p:cNvSpPr>
            <a:spLocks noChangeShapeType="1"/>
          </p:cNvSpPr>
          <p:nvPr/>
        </p:nvSpPr>
        <p:spPr bwMode="auto">
          <a:xfrm>
            <a:off x="4800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0" name="Line 20"/>
          <p:cNvSpPr>
            <a:spLocks noChangeShapeType="1"/>
          </p:cNvSpPr>
          <p:nvPr/>
        </p:nvSpPr>
        <p:spPr bwMode="auto">
          <a:xfrm>
            <a:off x="4953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1" name="Line 21"/>
          <p:cNvSpPr>
            <a:spLocks noChangeShapeType="1"/>
          </p:cNvSpPr>
          <p:nvPr/>
        </p:nvSpPr>
        <p:spPr bwMode="auto">
          <a:xfrm>
            <a:off x="5105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2" name="Line 22"/>
          <p:cNvSpPr>
            <a:spLocks noChangeShapeType="1"/>
          </p:cNvSpPr>
          <p:nvPr/>
        </p:nvSpPr>
        <p:spPr bwMode="auto">
          <a:xfrm>
            <a:off x="5257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3" name="Line 23"/>
          <p:cNvSpPr>
            <a:spLocks noChangeShapeType="1"/>
          </p:cNvSpPr>
          <p:nvPr/>
        </p:nvSpPr>
        <p:spPr bwMode="auto">
          <a:xfrm>
            <a:off x="5410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4" name="Line 24"/>
          <p:cNvSpPr>
            <a:spLocks noChangeShapeType="1"/>
          </p:cNvSpPr>
          <p:nvPr/>
        </p:nvSpPr>
        <p:spPr bwMode="auto">
          <a:xfrm>
            <a:off x="5562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5" name="Line 25"/>
          <p:cNvSpPr>
            <a:spLocks noChangeShapeType="1"/>
          </p:cNvSpPr>
          <p:nvPr/>
        </p:nvSpPr>
        <p:spPr bwMode="auto">
          <a:xfrm>
            <a:off x="5715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6" name="Line 26"/>
          <p:cNvSpPr>
            <a:spLocks noChangeShapeType="1"/>
          </p:cNvSpPr>
          <p:nvPr/>
        </p:nvSpPr>
        <p:spPr bwMode="auto">
          <a:xfrm>
            <a:off x="5867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7" name="Line 27"/>
          <p:cNvSpPr>
            <a:spLocks noChangeShapeType="1"/>
          </p:cNvSpPr>
          <p:nvPr/>
        </p:nvSpPr>
        <p:spPr bwMode="auto">
          <a:xfrm>
            <a:off x="6019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8" name="Line 28"/>
          <p:cNvSpPr>
            <a:spLocks noChangeShapeType="1"/>
          </p:cNvSpPr>
          <p:nvPr/>
        </p:nvSpPr>
        <p:spPr bwMode="auto">
          <a:xfrm>
            <a:off x="6172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399" name="Line 29"/>
          <p:cNvSpPr>
            <a:spLocks noChangeShapeType="1"/>
          </p:cNvSpPr>
          <p:nvPr/>
        </p:nvSpPr>
        <p:spPr bwMode="auto">
          <a:xfrm>
            <a:off x="6324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400" name="Line 30"/>
          <p:cNvSpPr>
            <a:spLocks noChangeShapeType="1"/>
          </p:cNvSpPr>
          <p:nvPr/>
        </p:nvSpPr>
        <p:spPr bwMode="auto">
          <a:xfrm>
            <a:off x="6477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401" name="Line 31"/>
          <p:cNvSpPr>
            <a:spLocks noChangeShapeType="1"/>
          </p:cNvSpPr>
          <p:nvPr/>
        </p:nvSpPr>
        <p:spPr bwMode="auto">
          <a:xfrm>
            <a:off x="6629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402" name="Line 32"/>
          <p:cNvSpPr>
            <a:spLocks noChangeShapeType="1"/>
          </p:cNvSpPr>
          <p:nvPr/>
        </p:nvSpPr>
        <p:spPr bwMode="auto">
          <a:xfrm>
            <a:off x="6781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8403" name="Group 33"/>
          <p:cNvGrpSpPr>
            <a:grpSpLocks/>
          </p:cNvGrpSpPr>
          <p:nvPr/>
        </p:nvGrpSpPr>
        <p:grpSpPr bwMode="auto">
          <a:xfrm>
            <a:off x="4203700" y="4703763"/>
            <a:ext cx="747713" cy="400050"/>
            <a:chOff x="2648" y="2963"/>
            <a:chExt cx="471" cy="252"/>
          </a:xfrm>
        </p:grpSpPr>
        <p:sp>
          <p:nvSpPr>
            <p:cNvPr id="58420" name="Freeform 34"/>
            <p:cNvSpPr>
              <a:spLocks noChangeArrowheads="1"/>
            </p:cNvSpPr>
            <p:nvPr/>
          </p:nvSpPr>
          <p:spPr bwMode="auto">
            <a:xfrm>
              <a:off x="2648" y="3038"/>
              <a:ext cx="107" cy="177"/>
            </a:xfrm>
            <a:custGeom>
              <a:avLst/>
              <a:gdLst>
                <a:gd name="T0" fmla="*/ 0 w 477"/>
                <a:gd name="T1" fmla="*/ 0 h 786"/>
                <a:gd name="T2" fmla="*/ 9 w 477"/>
                <a:gd name="T3" fmla="*/ 0 h 786"/>
                <a:gd name="T4" fmla="*/ 9 w 477"/>
                <a:gd name="T5" fmla="*/ 0 h 786"/>
                <a:gd name="T6" fmla="*/ 9 w 477"/>
                <a:gd name="T7" fmla="*/ 3 h 786"/>
                <a:gd name="T8" fmla="*/ 9 w 477"/>
                <a:gd name="T9" fmla="*/ 3 h 786"/>
                <a:gd name="T10" fmla="*/ 7 w 477"/>
                <a:gd name="T11" fmla="*/ 3 h 786"/>
                <a:gd name="T12" fmla="*/ 7 w 477"/>
                <a:gd name="T13" fmla="*/ 9 h 786"/>
                <a:gd name="T14" fmla="*/ 9 w 477"/>
                <a:gd name="T15" fmla="*/ 9 h 786"/>
                <a:gd name="T16" fmla="*/ 9 w 477"/>
                <a:gd name="T17" fmla="*/ 10 h 786"/>
                <a:gd name="T18" fmla="*/ 9 w 477"/>
                <a:gd name="T19" fmla="*/ 20 h 786"/>
                <a:gd name="T20" fmla="*/ 11 w 477"/>
                <a:gd name="T21" fmla="*/ 20 h 786"/>
                <a:gd name="T22" fmla="*/ 11 w 477"/>
                <a:gd name="T23" fmla="*/ 20 h 786"/>
                <a:gd name="T24" fmla="*/ 11 w 477"/>
                <a:gd name="T25" fmla="*/ 29 h 786"/>
                <a:gd name="T26" fmla="*/ 13 w 477"/>
                <a:gd name="T27" fmla="*/ 29 h 786"/>
                <a:gd name="T28" fmla="*/ 13 w 477"/>
                <a:gd name="T29" fmla="*/ 27 h 786"/>
                <a:gd name="T30" fmla="*/ 13 w 477"/>
                <a:gd name="T31" fmla="*/ 26 h 786"/>
                <a:gd name="T32" fmla="*/ 15 w 477"/>
                <a:gd name="T33" fmla="*/ 26 h 786"/>
                <a:gd name="T34" fmla="*/ 15 w 477"/>
                <a:gd name="T35" fmla="*/ 17 h 786"/>
                <a:gd name="T36" fmla="*/ 15 w 477"/>
                <a:gd name="T37" fmla="*/ 16 h 786"/>
                <a:gd name="T38" fmla="*/ 17 w 477"/>
                <a:gd name="T39" fmla="*/ 16 h 786"/>
                <a:gd name="T40" fmla="*/ 17 w 477"/>
                <a:gd name="T41" fmla="*/ 3 h 786"/>
                <a:gd name="T42" fmla="*/ 15 w 477"/>
                <a:gd name="T43" fmla="*/ 3 h 786"/>
                <a:gd name="T44" fmla="*/ 15 w 477"/>
                <a:gd name="T45" fmla="*/ 3 h 786"/>
                <a:gd name="T46" fmla="*/ 15 w 477"/>
                <a:gd name="T47" fmla="*/ 0 h 786"/>
                <a:gd name="T48" fmla="*/ 15 w 477"/>
                <a:gd name="T49" fmla="*/ 0 h 786"/>
                <a:gd name="T50" fmla="*/ 24 w 477"/>
                <a:gd name="T51" fmla="*/ 0 h 786"/>
                <a:gd name="T52" fmla="*/ 24 w 477"/>
                <a:gd name="T53" fmla="*/ 0 h 786"/>
                <a:gd name="T54" fmla="*/ 24 w 477"/>
                <a:gd name="T55" fmla="*/ 3 h 786"/>
                <a:gd name="T56" fmla="*/ 24 w 477"/>
                <a:gd name="T57" fmla="*/ 3 h 786"/>
                <a:gd name="T58" fmla="*/ 22 w 477"/>
                <a:gd name="T59" fmla="*/ 3 h 786"/>
                <a:gd name="T60" fmla="*/ 22 w 477"/>
                <a:gd name="T61" fmla="*/ 6 h 786"/>
                <a:gd name="T62" fmla="*/ 22 w 477"/>
                <a:gd name="T63" fmla="*/ 7 h 786"/>
                <a:gd name="T64" fmla="*/ 20 w 477"/>
                <a:gd name="T65" fmla="*/ 7 h 786"/>
                <a:gd name="T66" fmla="*/ 20 w 477"/>
                <a:gd name="T67" fmla="*/ 16 h 786"/>
                <a:gd name="T68" fmla="*/ 19 w 477"/>
                <a:gd name="T69" fmla="*/ 17 h 786"/>
                <a:gd name="T70" fmla="*/ 17 w 477"/>
                <a:gd name="T71" fmla="*/ 17 h 786"/>
                <a:gd name="T72" fmla="*/ 17 w 477"/>
                <a:gd name="T73" fmla="*/ 26 h 786"/>
                <a:gd name="T74" fmla="*/ 17 w 477"/>
                <a:gd name="T75" fmla="*/ 27 h 786"/>
                <a:gd name="T76" fmla="*/ 15 w 477"/>
                <a:gd name="T77" fmla="*/ 27 h 786"/>
                <a:gd name="T78" fmla="*/ 15 w 477"/>
                <a:gd name="T79" fmla="*/ 36 h 786"/>
                <a:gd name="T80" fmla="*/ 15 w 477"/>
                <a:gd name="T81" fmla="*/ 36 h 786"/>
                <a:gd name="T82" fmla="*/ 13 w 477"/>
                <a:gd name="T83" fmla="*/ 36 h 786"/>
                <a:gd name="T84" fmla="*/ 13 w 477"/>
                <a:gd name="T85" fmla="*/ 39 h 786"/>
                <a:gd name="T86" fmla="*/ 13 w 477"/>
                <a:gd name="T87" fmla="*/ 40 h 786"/>
                <a:gd name="T88" fmla="*/ 11 w 477"/>
                <a:gd name="T89" fmla="*/ 40 h 786"/>
                <a:gd name="T90" fmla="*/ 11 w 477"/>
                <a:gd name="T91" fmla="*/ 39 h 786"/>
                <a:gd name="T92" fmla="*/ 11 w 477"/>
                <a:gd name="T93" fmla="*/ 36 h 786"/>
                <a:gd name="T94" fmla="*/ 9 w 477"/>
                <a:gd name="T95" fmla="*/ 36 h 786"/>
                <a:gd name="T96" fmla="*/ 9 w 477"/>
                <a:gd name="T97" fmla="*/ 36 h 786"/>
                <a:gd name="T98" fmla="*/ 9 w 477"/>
                <a:gd name="T99" fmla="*/ 30 h 786"/>
                <a:gd name="T100" fmla="*/ 7 w 477"/>
                <a:gd name="T101" fmla="*/ 30 h 786"/>
                <a:gd name="T102" fmla="*/ 7 w 477"/>
                <a:gd name="T103" fmla="*/ 29 h 786"/>
                <a:gd name="T104" fmla="*/ 7 w 477"/>
                <a:gd name="T105" fmla="*/ 20 h 786"/>
                <a:gd name="T106" fmla="*/ 5 w 477"/>
                <a:gd name="T107" fmla="*/ 20 h 786"/>
                <a:gd name="T108" fmla="*/ 4 w 477"/>
                <a:gd name="T109" fmla="*/ 20 h 786"/>
                <a:gd name="T110" fmla="*/ 4 w 477"/>
                <a:gd name="T111" fmla="*/ 10 h 786"/>
                <a:gd name="T112" fmla="*/ 2 w 477"/>
                <a:gd name="T113" fmla="*/ 10 h 786"/>
                <a:gd name="T114" fmla="*/ 2 w 477"/>
                <a:gd name="T115" fmla="*/ 9 h 786"/>
                <a:gd name="T116" fmla="*/ 2 w 477"/>
                <a:gd name="T117" fmla="*/ 3 h 786"/>
                <a:gd name="T118" fmla="*/ 0 w 477"/>
                <a:gd name="T119" fmla="*/ 3 h 786"/>
                <a:gd name="T120" fmla="*/ 0 w 477"/>
                <a:gd name="T121" fmla="*/ 3 h 786"/>
                <a:gd name="T122" fmla="*/ 0 w 477"/>
                <a:gd name="T123" fmla="*/ 0 h 786"/>
                <a:gd name="T124" fmla="*/ 0 w 477"/>
                <a:gd name="T125" fmla="*/ 0 h 7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77" h="786">
                  <a:moveTo>
                    <a:pt x="7" y="0"/>
                  </a:moveTo>
                  <a:lnTo>
                    <a:pt x="168" y="0"/>
                  </a:lnTo>
                  <a:lnTo>
                    <a:pt x="174" y="10"/>
                  </a:lnTo>
                  <a:lnTo>
                    <a:pt x="174" y="55"/>
                  </a:lnTo>
                  <a:lnTo>
                    <a:pt x="168" y="66"/>
                  </a:lnTo>
                  <a:lnTo>
                    <a:pt x="136" y="66"/>
                  </a:lnTo>
                  <a:lnTo>
                    <a:pt x="136" y="188"/>
                  </a:lnTo>
                  <a:lnTo>
                    <a:pt x="168" y="188"/>
                  </a:lnTo>
                  <a:lnTo>
                    <a:pt x="174" y="198"/>
                  </a:lnTo>
                  <a:lnTo>
                    <a:pt x="174" y="388"/>
                  </a:lnTo>
                  <a:lnTo>
                    <a:pt x="210" y="388"/>
                  </a:lnTo>
                  <a:lnTo>
                    <a:pt x="217" y="397"/>
                  </a:lnTo>
                  <a:lnTo>
                    <a:pt x="217" y="578"/>
                  </a:lnTo>
                  <a:lnTo>
                    <a:pt x="254" y="578"/>
                  </a:lnTo>
                  <a:lnTo>
                    <a:pt x="254" y="529"/>
                  </a:lnTo>
                  <a:lnTo>
                    <a:pt x="260" y="520"/>
                  </a:lnTo>
                  <a:lnTo>
                    <a:pt x="297" y="520"/>
                  </a:lnTo>
                  <a:lnTo>
                    <a:pt x="297" y="330"/>
                  </a:lnTo>
                  <a:lnTo>
                    <a:pt x="304" y="320"/>
                  </a:lnTo>
                  <a:lnTo>
                    <a:pt x="340" y="320"/>
                  </a:lnTo>
                  <a:lnTo>
                    <a:pt x="340" y="66"/>
                  </a:lnTo>
                  <a:lnTo>
                    <a:pt x="304" y="66"/>
                  </a:lnTo>
                  <a:lnTo>
                    <a:pt x="297" y="55"/>
                  </a:lnTo>
                  <a:lnTo>
                    <a:pt x="297" y="10"/>
                  </a:lnTo>
                  <a:lnTo>
                    <a:pt x="304" y="0"/>
                  </a:lnTo>
                  <a:lnTo>
                    <a:pt x="469" y="0"/>
                  </a:lnTo>
                  <a:lnTo>
                    <a:pt x="476" y="10"/>
                  </a:lnTo>
                  <a:lnTo>
                    <a:pt x="476" y="55"/>
                  </a:lnTo>
                  <a:lnTo>
                    <a:pt x="469" y="66"/>
                  </a:lnTo>
                  <a:lnTo>
                    <a:pt x="432" y="66"/>
                  </a:lnTo>
                  <a:lnTo>
                    <a:pt x="432" y="124"/>
                  </a:lnTo>
                  <a:lnTo>
                    <a:pt x="426" y="132"/>
                  </a:lnTo>
                  <a:lnTo>
                    <a:pt x="389" y="132"/>
                  </a:lnTo>
                  <a:lnTo>
                    <a:pt x="389" y="320"/>
                  </a:lnTo>
                  <a:lnTo>
                    <a:pt x="382" y="330"/>
                  </a:lnTo>
                  <a:lnTo>
                    <a:pt x="346" y="330"/>
                  </a:lnTo>
                  <a:lnTo>
                    <a:pt x="346" y="520"/>
                  </a:lnTo>
                  <a:lnTo>
                    <a:pt x="340" y="529"/>
                  </a:lnTo>
                  <a:lnTo>
                    <a:pt x="304" y="529"/>
                  </a:lnTo>
                  <a:lnTo>
                    <a:pt x="304" y="710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60" y="774"/>
                  </a:lnTo>
                  <a:lnTo>
                    <a:pt x="254" y="785"/>
                  </a:lnTo>
                  <a:lnTo>
                    <a:pt x="217" y="785"/>
                  </a:lnTo>
                  <a:lnTo>
                    <a:pt x="210" y="774"/>
                  </a:lnTo>
                  <a:lnTo>
                    <a:pt x="210" y="719"/>
                  </a:lnTo>
                  <a:lnTo>
                    <a:pt x="174" y="719"/>
                  </a:lnTo>
                  <a:lnTo>
                    <a:pt x="168" y="710"/>
                  </a:lnTo>
                  <a:lnTo>
                    <a:pt x="168" y="587"/>
                  </a:lnTo>
                  <a:lnTo>
                    <a:pt x="136" y="587"/>
                  </a:lnTo>
                  <a:lnTo>
                    <a:pt x="130" y="578"/>
                  </a:lnTo>
                  <a:lnTo>
                    <a:pt x="130" y="397"/>
                  </a:lnTo>
                  <a:lnTo>
                    <a:pt x="94" y="397"/>
                  </a:lnTo>
                  <a:lnTo>
                    <a:pt x="87" y="388"/>
                  </a:lnTo>
                  <a:lnTo>
                    <a:pt x="87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7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21" name="Freeform 35"/>
            <p:cNvSpPr>
              <a:spLocks noChangeArrowheads="1"/>
            </p:cNvSpPr>
            <p:nvPr/>
          </p:nvSpPr>
          <p:spPr bwMode="auto">
            <a:xfrm>
              <a:off x="2779" y="3038"/>
              <a:ext cx="87" cy="177"/>
            </a:xfrm>
            <a:custGeom>
              <a:avLst/>
              <a:gdLst>
                <a:gd name="T0" fmla="*/ 12 w 390"/>
                <a:gd name="T1" fmla="*/ 17 h 786"/>
                <a:gd name="T2" fmla="*/ 11 w 390"/>
                <a:gd name="T3" fmla="*/ 29 h 786"/>
                <a:gd name="T4" fmla="*/ 10 w 390"/>
                <a:gd name="T5" fmla="*/ 33 h 786"/>
                <a:gd name="T6" fmla="*/ 5 w 390"/>
                <a:gd name="T7" fmla="*/ 23 h 786"/>
                <a:gd name="T8" fmla="*/ 6 w 390"/>
                <a:gd name="T9" fmla="*/ 23 h 786"/>
                <a:gd name="T10" fmla="*/ 10 w 390"/>
                <a:gd name="T11" fmla="*/ 20 h 786"/>
                <a:gd name="T12" fmla="*/ 11 w 390"/>
                <a:gd name="T13" fmla="*/ 17 h 786"/>
                <a:gd name="T14" fmla="*/ 15 w 390"/>
                <a:gd name="T15" fmla="*/ 0 h 786"/>
                <a:gd name="T16" fmla="*/ 15 w 390"/>
                <a:gd name="T17" fmla="*/ 3 h 786"/>
                <a:gd name="T18" fmla="*/ 17 w 390"/>
                <a:gd name="T19" fmla="*/ 3 h 786"/>
                <a:gd name="T20" fmla="*/ 19 w 390"/>
                <a:gd name="T21" fmla="*/ 36 h 786"/>
                <a:gd name="T22" fmla="*/ 19 w 390"/>
                <a:gd name="T23" fmla="*/ 39 h 786"/>
                <a:gd name="T24" fmla="*/ 15 w 390"/>
                <a:gd name="T25" fmla="*/ 40 h 786"/>
                <a:gd name="T26" fmla="*/ 15 w 390"/>
                <a:gd name="T27" fmla="*/ 36 h 786"/>
                <a:gd name="T28" fmla="*/ 12 w 390"/>
                <a:gd name="T29" fmla="*/ 36 h 786"/>
                <a:gd name="T30" fmla="*/ 11 w 390"/>
                <a:gd name="T31" fmla="*/ 33 h 786"/>
                <a:gd name="T32" fmla="*/ 10 w 390"/>
                <a:gd name="T33" fmla="*/ 36 h 786"/>
                <a:gd name="T34" fmla="*/ 9 w 390"/>
                <a:gd name="T35" fmla="*/ 39 h 786"/>
                <a:gd name="T36" fmla="*/ 2 w 390"/>
                <a:gd name="T37" fmla="*/ 40 h 786"/>
                <a:gd name="T38" fmla="*/ 2 w 390"/>
                <a:gd name="T39" fmla="*/ 36 h 786"/>
                <a:gd name="T40" fmla="*/ 0 w 390"/>
                <a:gd name="T41" fmla="*/ 36 h 786"/>
                <a:gd name="T42" fmla="*/ 0 w 390"/>
                <a:gd name="T43" fmla="*/ 23 h 786"/>
                <a:gd name="T44" fmla="*/ 2 w 390"/>
                <a:gd name="T45" fmla="*/ 20 h 786"/>
                <a:gd name="T46" fmla="*/ 4 w 390"/>
                <a:gd name="T47" fmla="*/ 20 h 786"/>
                <a:gd name="T48" fmla="*/ 5 w 390"/>
                <a:gd name="T49" fmla="*/ 16 h 786"/>
                <a:gd name="T50" fmla="*/ 8 w 390"/>
                <a:gd name="T51" fmla="*/ 13 h 786"/>
                <a:gd name="T52" fmla="*/ 12 w 390"/>
                <a:gd name="T53" fmla="*/ 13 h 786"/>
                <a:gd name="T54" fmla="*/ 11 w 390"/>
                <a:gd name="T55" fmla="*/ 7 h 786"/>
                <a:gd name="T56" fmla="*/ 10 w 390"/>
                <a:gd name="T57" fmla="*/ 3 h 786"/>
                <a:gd name="T58" fmla="*/ 6 w 390"/>
                <a:gd name="T59" fmla="*/ 9 h 786"/>
                <a:gd name="T60" fmla="*/ 2 w 390"/>
                <a:gd name="T61" fmla="*/ 10 h 786"/>
                <a:gd name="T62" fmla="*/ 2 w 390"/>
                <a:gd name="T63" fmla="*/ 3 h 786"/>
                <a:gd name="T64" fmla="*/ 4 w 390"/>
                <a:gd name="T65" fmla="*/ 3 h 786"/>
                <a:gd name="T66" fmla="*/ 5 w 390"/>
                <a:gd name="T67" fmla="*/ 0 h 78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90" h="786">
                  <a:moveTo>
                    <a:pt x="217" y="330"/>
                  </a:moveTo>
                  <a:lnTo>
                    <a:pt x="253" y="330"/>
                  </a:lnTo>
                  <a:lnTo>
                    <a:pt x="253" y="578"/>
                  </a:lnTo>
                  <a:lnTo>
                    <a:pt x="217" y="578"/>
                  </a:lnTo>
                  <a:lnTo>
                    <a:pt x="210" y="587"/>
                  </a:lnTo>
                  <a:lnTo>
                    <a:pt x="210" y="642"/>
                  </a:lnTo>
                  <a:lnTo>
                    <a:pt x="92" y="642"/>
                  </a:lnTo>
                  <a:lnTo>
                    <a:pt x="92" y="463"/>
                  </a:lnTo>
                  <a:lnTo>
                    <a:pt x="125" y="463"/>
                  </a:lnTo>
                  <a:lnTo>
                    <a:pt x="130" y="452"/>
                  </a:lnTo>
                  <a:lnTo>
                    <a:pt x="130" y="397"/>
                  </a:lnTo>
                  <a:lnTo>
                    <a:pt x="210" y="397"/>
                  </a:lnTo>
                  <a:lnTo>
                    <a:pt x="217" y="388"/>
                  </a:lnTo>
                  <a:lnTo>
                    <a:pt x="217" y="330"/>
                  </a:lnTo>
                  <a:close/>
                  <a:moveTo>
                    <a:pt x="92" y="0"/>
                  </a:moveTo>
                  <a:lnTo>
                    <a:pt x="297" y="0"/>
                  </a:lnTo>
                  <a:lnTo>
                    <a:pt x="302" y="10"/>
                  </a:lnTo>
                  <a:lnTo>
                    <a:pt x="302" y="55"/>
                  </a:lnTo>
                  <a:lnTo>
                    <a:pt x="339" y="55"/>
                  </a:lnTo>
                  <a:lnTo>
                    <a:pt x="346" y="66"/>
                  </a:lnTo>
                  <a:lnTo>
                    <a:pt x="346" y="710"/>
                  </a:lnTo>
                  <a:lnTo>
                    <a:pt x="382" y="710"/>
                  </a:lnTo>
                  <a:lnTo>
                    <a:pt x="389" y="719"/>
                  </a:lnTo>
                  <a:lnTo>
                    <a:pt x="389" y="774"/>
                  </a:lnTo>
                  <a:lnTo>
                    <a:pt x="382" y="785"/>
                  </a:lnTo>
                  <a:lnTo>
                    <a:pt x="302" y="785"/>
                  </a:lnTo>
                  <a:lnTo>
                    <a:pt x="297" y="774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53" y="710"/>
                  </a:lnTo>
                  <a:lnTo>
                    <a:pt x="253" y="653"/>
                  </a:lnTo>
                  <a:lnTo>
                    <a:pt x="217" y="653"/>
                  </a:lnTo>
                  <a:lnTo>
                    <a:pt x="217" y="710"/>
                  </a:lnTo>
                  <a:lnTo>
                    <a:pt x="210" y="719"/>
                  </a:lnTo>
                  <a:lnTo>
                    <a:pt x="173" y="719"/>
                  </a:lnTo>
                  <a:lnTo>
                    <a:pt x="173" y="774"/>
                  </a:lnTo>
                  <a:lnTo>
                    <a:pt x="167" y="785"/>
                  </a:lnTo>
                  <a:lnTo>
                    <a:pt x="50" y="785"/>
                  </a:lnTo>
                  <a:lnTo>
                    <a:pt x="43" y="774"/>
                  </a:lnTo>
                  <a:lnTo>
                    <a:pt x="43" y="719"/>
                  </a:lnTo>
                  <a:lnTo>
                    <a:pt x="7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7" y="452"/>
                  </a:lnTo>
                  <a:lnTo>
                    <a:pt x="43" y="452"/>
                  </a:lnTo>
                  <a:lnTo>
                    <a:pt x="43" y="397"/>
                  </a:lnTo>
                  <a:lnTo>
                    <a:pt x="50" y="388"/>
                  </a:lnTo>
                  <a:lnTo>
                    <a:pt x="87" y="388"/>
                  </a:lnTo>
                  <a:lnTo>
                    <a:pt x="87" y="330"/>
                  </a:lnTo>
                  <a:lnTo>
                    <a:pt x="92" y="320"/>
                  </a:lnTo>
                  <a:lnTo>
                    <a:pt x="167" y="320"/>
                  </a:lnTo>
                  <a:lnTo>
                    <a:pt x="167" y="264"/>
                  </a:lnTo>
                  <a:lnTo>
                    <a:pt x="173" y="256"/>
                  </a:lnTo>
                  <a:lnTo>
                    <a:pt x="253" y="256"/>
                  </a:lnTo>
                  <a:lnTo>
                    <a:pt x="253" y="132"/>
                  </a:lnTo>
                  <a:lnTo>
                    <a:pt x="217" y="132"/>
                  </a:lnTo>
                  <a:lnTo>
                    <a:pt x="210" y="124"/>
                  </a:lnTo>
                  <a:lnTo>
                    <a:pt x="210" y="66"/>
                  </a:lnTo>
                  <a:lnTo>
                    <a:pt x="130" y="66"/>
                  </a:lnTo>
                  <a:lnTo>
                    <a:pt x="130" y="188"/>
                  </a:lnTo>
                  <a:lnTo>
                    <a:pt x="125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50" y="55"/>
                  </a:lnTo>
                  <a:lnTo>
                    <a:pt x="87" y="55"/>
                  </a:lnTo>
                  <a:lnTo>
                    <a:pt x="87" y="1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22" name="Freeform 36"/>
            <p:cNvSpPr>
              <a:spLocks noChangeArrowheads="1"/>
            </p:cNvSpPr>
            <p:nvPr/>
          </p:nvSpPr>
          <p:spPr bwMode="auto">
            <a:xfrm>
              <a:off x="2887" y="2963"/>
              <a:ext cx="41" cy="252"/>
            </a:xfrm>
            <a:custGeom>
              <a:avLst/>
              <a:gdLst>
                <a:gd name="T0" fmla="*/ 0 w 186"/>
                <a:gd name="T1" fmla="*/ 0 h 1117"/>
                <a:gd name="T2" fmla="*/ 6 w 186"/>
                <a:gd name="T3" fmla="*/ 0 h 1117"/>
                <a:gd name="T4" fmla="*/ 7 w 186"/>
                <a:gd name="T5" fmla="*/ 0 h 1117"/>
                <a:gd name="T6" fmla="*/ 7 w 186"/>
                <a:gd name="T7" fmla="*/ 53 h 1117"/>
                <a:gd name="T8" fmla="*/ 9 w 186"/>
                <a:gd name="T9" fmla="*/ 53 h 1117"/>
                <a:gd name="T10" fmla="*/ 9 w 186"/>
                <a:gd name="T11" fmla="*/ 53 h 1117"/>
                <a:gd name="T12" fmla="*/ 9 w 186"/>
                <a:gd name="T13" fmla="*/ 56 h 1117"/>
                <a:gd name="T14" fmla="*/ 9 w 186"/>
                <a:gd name="T15" fmla="*/ 57 h 1117"/>
                <a:gd name="T16" fmla="*/ 0 w 186"/>
                <a:gd name="T17" fmla="*/ 57 h 1117"/>
                <a:gd name="T18" fmla="*/ 0 w 186"/>
                <a:gd name="T19" fmla="*/ 56 h 1117"/>
                <a:gd name="T20" fmla="*/ 0 w 186"/>
                <a:gd name="T21" fmla="*/ 53 h 1117"/>
                <a:gd name="T22" fmla="*/ 0 w 186"/>
                <a:gd name="T23" fmla="*/ 53 h 1117"/>
                <a:gd name="T24" fmla="*/ 2 w 186"/>
                <a:gd name="T25" fmla="*/ 53 h 1117"/>
                <a:gd name="T26" fmla="*/ 2 w 186"/>
                <a:gd name="T27" fmla="*/ 4 h 1117"/>
                <a:gd name="T28" fmla="*/ 0 w 186"/>
                <a:gd name="T29" fmla="*/ 4 h 1117"/>
                <a:gd name="T30" fmla="*/ 0 w 186"/>
                <a:gd name="T31" fmla="*/ 3 h 1117"/>
                <a:gd name="T32" fmla="*/ 0 w 186"/>
                <a:gd name="T33" fmla="*/ 0 h 1117"/>
                <a:gd name="T34" fmla="*/ 0 w 186"/>
                <a:gd name="T35" fmla="*/ 0 h 11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6" h="1117">
                  <a:moveTo>
                    <a:pt x="7" y="0"/>
                  </a:moveTo>
                  <a:lnTo>
                    <a:pt x="131" y="0"/>
                  </a:lnTo>
                  <a:lnTo>
                    <a:pt x="137" y="9"/>
                  </a:lnTo>
                  <a:lnTo>
                    <a:pt x="137" y="1041"/>
                  </a:lnTo>
                  <a:lnTo>
                    <a:pt x="177" y="1041"/>
                  </a:lnTo>
                  <a:lnTo>
                    <a:pt x="185" y="1050"/>
                  </a:lnTo>
                  <a:lnTo>
                    <a:pt x="185" y="1105"/>
                  </a:lnTo>
                  <a:lnTo>
                    <a:pt x="177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6" y="1041"/>
                  </a:lnTo>
                  <a:lnTo>
                    <a:pt x="46" y="75"/>
                  </a:lnTo>
                  <a:lnTo>
                    <a:pt x="7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23" name="Freeform 37"/>
            <p:cNvSpPr>
              <a:spLocks noChangeArrowheads="1"/>
            </p:cNvSpPr>
            <p:nvPr/>
          </p:nvSpPr>
          <p:spPr bwMode="auto">
            <a:xfrm>
              <a:off x="2955" y="2963"/>
              <a:ext cx="41" cy="252"/>
            </a:xfrm>
            <a:custGeom>
              <a:avLst/>
              <a:gdLst>
                <a:gd name="T0" fmla="*/ 0 w 184"/>
                <a:gd name="T1" fmla="*/ 17 h 1117"/>
                <a:gd name="T2" fmla="*/ 6 w 184"/>
                <a:gd name="T3" fmla="*/ 17 h 1117"/>
                <a:gd name="T4" fmla="*/ 7 w 184"/>
                <a:gd name="T5" fmla="*/ 17 h 1117"/>
                <a:gd name="T6" fmla="*/ 7 w 184"/>
                <a:gd name="T7" fmla="*/ 53 h 1117"/>
                <a:gd name="T8" fmla="*/ 9 w 184"/>
                <a:gd name="T9" fmla="*/ 53 h 1117"/>
                <a:gd name="T10" fmla="*/ 9 w 184"/>
                <a:gd name="T11" fmla="*/ 53 h 1117"/>
                <a:gd name="T12" fmla="*/ 9 w 184"/>
                <a:gd name="T13" fmla="*/ 56 h 1117"/>
                <a:gd name="T14" fmla="*/ 9 w 184"/>
                <a:gd name="T15" fmla="*/ 57 h 1117"/>
                <a:gd name="T16" fmla="*/ 0 w 184"/>
                <a:gd name="T17" fmla="*/ 57 h 1117"/>
                <a:gd name="T18" fmla="*/ 0 w 184"/>
                <a:gd name="T19" fmla="*/ 56 h 1117"/>
                <a:gd name="T20" fmla="*/ 0 w 184"/>
                <a:gd name="T21" fmla="*/ 53 h 1117"/>
                <a:gd name="T22" fmla="*/ 0 w 184"/>
                <a:gd name="T23" fmla="*/ 53 h 1117"/>
                <a:gd name="T24" fmla="*/ 2 w 184"/>
                <a:gd name="T25" fmla="*/ 53 h 1117"/>
                <a:gd name="T26" fmla="*/ 2 w 184"/>
                <a:gd name="T27" fmla="*/ 20 h 1117"/>
                <a:gd name="T28" fmla="*/ 0 w 184"/>
                <a:gd name="T29" fmla="*/ 20 h 1117"/>
                <a:gd name="T30" fmla="*/ 0 w 184"/>
                <a:gd name="T31" fmla="*/ 20 h 1117"/>
                <a:gd name="T32" fmla="*/ 0 w 184"/>
                <a:gd name="T33" fmla="*/ 17 h 1117"/>
                <a:gd name="T34" fmla="*/ 0 w 184"/>
                <a:gd name="T35" fmla="*/ 17 h 1117"/>
                <a:gd name="T36" fmla="*/ 3 w 184"/>
                <a:gd name="T37" fmla="*/ 0 h 1117"/>
                <a:gd name="T38" fmla="*/ 6 w 184"/>
                <a:gd name="T39" fmla="*/ 0 h 1117"/>
                <a:gd name="T40" fmla="*/ 7 w 184"/>
                <a:gd name="T41" fmla="*/ 0 h 1117"/>
                <a:gd name="T42" fmla="*/ 7 w 184"/>
                <a:gd name="T43" fmla="*/ 7 h 1117"/>
                <a:gd name="T44" fmla="*/ 6 w 184"/>
                <a:gd name="T45" fmla="*/ 7 h 1117"/>
                <a:gd name="T46" fmla="*/ 3 w 184"/>
                <a:gd name="T47" fmla="*/ 7 h 1117"/>
                <a:gd name="T48" fmla="*/ 2 w 184"/>
                <a:gd name="T49" fmla="*/ 7 h 1117"/>
                <a:gd name="T50" fmla="*/ 2 w 184"/>
                <a:gd name="T51" fmla="*/ 0 h 1117"/>
                <a:gd name="T52" fmla="*/ 3 w 184"/>
                <a:gd name="T53" fmla="*/ 0 h 11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84" h="1117">
                  <a:moveTo>
                    <a:pt x="6" y="331"/>
                  </a:moveTo>
                  <a:lnTo>
                    <a:pt x="130" y="331"/>
                  </a:lnTo>
                  <a:lnTo>
                    <a:pt x="136" y="341"/>
                  </a:lnTo>
                  <a:lnTo>
                    <a:pt x="136" y="1041"/>
                  </a:lnTo>
                  <a:lnTo>
                    <a:pt x="175" y="1041"/>
                  </a:lnTo>
                  <a:lnTo>
                    <a:pt x="183" y="1050"/>
                  </a:lnTo>
                  <a:lnTo>
                    <a:pt x="183" y="1105"/>
                  </a:lnTo>
                  <a:lnTo>
                    <a:pt x="175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5" y="1041"/>
                  </a:lnTo>
                  <a:lnTo>
                    <a:pt x="45" y="397"/>
                  </a:lnTo>
                  <a:lnTo>
                    <a:pt x="6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6" y="331"/>
                  </a:lnTo>
                  <a:close/>
                  <a:moveTo>
                    <a:pt x="52" y="0"/>
                  </a:moveTo>
                  <a:lnTo>
                    <a:pt x="130" y="0"/>
                  </a:lnTo>
                  <a:lnTo>
                    <a:pt x="136" y="9"/>
                  </a:lnTo>
                  <a:lnTo>
                    <a:pt x="136" y="132"/>
                  </a:lnTo>
                  <a:lnTo>
                    <a:pt x="130" y="141"/>
                  </a:lnTo>
                  <a:lnTo>
                    <a:pt x="52" y="141"/>
                  </a:lnTo>
                  <a:lnTo>
                    <a:pt x="45" y="132"/>
                  </a:lnTo>
                  <a:lnTo>
                    <a:pt x="45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24" name="Freeform 38"/>
            <p:cNvSpPr>
              <a:spLocks noChangeArrowheads="1"/>
            </p:cNvSpPr>
            <p:nvPr/>
          </p:nvSpPr>
          <p:spPr bwMode="auto">
            <a:xfrm>
              <a:off x="3022" y="2963"/>
              <a:ext cx="97" cy="252"/>
            </a:xfrm>
            <a:custGeom>
              <a:avLst/>
              <a:gdLst>
                <a:gd name="T0" fmla="*/ 9 w 431"/>
                <a:gd name="T1" fmla="*/ 20 h 1117"/>
                <a:gd name="T2" fmla="*/ 13 w 431"/>
                <a:gd name="T3" fmla="*/ 20 h 1117"/>
                <a:gd name="T4" fmla="*/ 13 w 431"/>
                <a:gd name="T5" fmla="*/ 23 h 1117"/>
                <a:gd name="T6" fmla="*/ 13 w 431"/>
                <a:gd name="T7" fmla="*/ 23 h 1117"/>
                <a:gd name="T8" fmla="*/ 15 w 431"/>
                <a:gd name="T9" fmla="*/ 23 h 1117"/>
                <a:gd name="T10" fmla="*/ 15 w 431"/>
                <a:gd name="T11" fmla="*/ 50 h 1117"/>
                <a:gd name="T12" fmla="*/ 13 w 431"/>
                <a:gd name="T13" fmla="*/ 50 h 1117"/>
                <a:gd name="T14" fmla="*/ 13 w 431"/>
                <a:gd name="T15" fmla="*/ 50 h 1117"/>
                <a:gd name="T16" fmla="*/ 13 w 431"/>
                <a:gd name="T17" fmla="*/ 53 h 1117"/>
                <a:gd name="T18" fmla="*/ 9 w 431"/>
                <a:gd name="T19" fmla="*/ 53 h 1117"/>
                <a:gd name="T20" fmla="*/ 9 w 431"/>
                <a:gd name="T21" fmla="*/ 50 h 1117"/>
                <a:gd name="T22" fmla="*/ 8 w 431"/>
                <a:gd name="T23" fmla="*/ 50 h 1117"/>
                <a:gd name="T24" fmla="*/ 7 w 431"/>
                <a:gd name="T25" fmla="*/ 50 h 1117"/>
                <a:gd name="T26" fmla="*/ 7 w 431"/>
                <a:gd name="T27" fmla="*/ 47 h 1117"/>
                <a:gd name="T28" fmla="*/ 6 w 431"/>
                <a:gd name="T29" fmla="*/ 46 h 1117"/>
                <a:gd name="T30" fmla="*/ 5 w 431"/>
                <a:gd name="T31" fmla="*/ 46 h 1117"/>
                <a:gd name="T32" fmla="*/ 5 w 431"/>
                <a:gd name="T33" fmla="*/ 27 h 1117"/>
                <a:gd name="T34" fmla="*/ 6 w 431"/>
                <a:gd name="T35" fmla="*/ 27 h 1117"/>
                <a:gd name="T36" fmla="*/ 7 w 431"/>
                <a:gd name="T37" fmla="*/ 26 h 1117"/>
                <a:gd name="T38" fmla="*/ 7 w 431"/>
                <a:gd name="T39" fmla="*/ 23 h 1117"/>
                <a:gd name="T40" fmla="*/ 8 w 431"/>
                <a:gd name="T41" fmla="*/ 23 h 1117"/>
                <a:gd name="T42" fmla="*/ 9 w 431"/>
                <a:gd name="T43" fmla="*/ 23 h 1117"/>
                <a:gd name="T44" fmla="*/ 9 w 431"/>
                <a:gd name="T45" fmla="*/ 20 h 1117"/>
                <a:gd name="T46" fmla="*/ 13 w 431"/>
                <a:gd name="T47" fmla="*/ 0 h 1117"/>
                <a:gd name="T48" fmla="*/ 19 w 431"/>
                <a:gd name="T49" fmla="*/ 0 h 1117"/>
                <a:gd name="T50" fmla="*/ 20 w 431"/>
                <a:gd name="T51" fmla="*/ 0 h 1117"/>
                <a:gd name="T52" fmla="*/ 20 w 431"/>
                <a:gd name="T53" fmla="*/ 53 h 1117"/>
                <a:gd name="T54" fmla="*/ 21 w 431"/>
                <a:gd name="T55" fmla="*/ 53 h 1117"/>
                <a:gd name="T56" fmla="*/ 22 w 431"/>
                <a:gd name="T57" fmla="*/ 53 h 1117"/>
                <a:gd name="T58" fmla="*/ 22 w 431"/>
                <a:gd name="T59" fmla="*/ 56 h 1117"/>
                <a:gd name="T60" fmla="*/ 21 w 431"/>
                <a:gd name="T61" fmla="*/ 57 h 1117"/>
                <a:gd name="T62" fmla="*/ 17 w 431"/>
                <a:gd name="T63" fmla="*/ 57 h 1117"/>
                <a:gd name="T64" fmla="*/ 17 w 431"/>
                <a:gd name="T65" fmla="*/ 56 h 1117"/>
                <a:gd name="T66" fmla="*/ 17 w 431"/>
                <a:gd name="T67" fmla="*/ 53 h 1117"/>
                <a:gd name="T68" fmla="*/ 15 w 431"/>
                <a:gd name="T69" fmla="*/ 53 h 1117"/>
                <a:gd name="T70" fmla="*/ 15 w 431"/>
                <a:gd name="T71" fmla="*/ 56 h 1117"/>
                <a:gd name="T72" fmla="*/ 15 w 431"/>
                <a:gd name="T73" fmla="*/ 57 h 1117"/>
                <a:gd name="T74" fmla="*/ 7 w 431"/>
                <a:gd name="T75" fmla="*/ 57 h 1117"/>
                <a:gd name="T76" fmla="*/ 6 w 431"/>
                <a:gd name="T77" fmla="*/ 56 h 1117"/>
                <a:gd name="T78" fmla="*/ 6 w 431"/>
                <a:gd name="T79" fmla="*/ 53 h 1117"/>
                <a:gd name="T80" fmla="*/ 2 w 431"/>
                <a:gd name="T81" fmla="*/ 53 h 1117"/>
                <a:gd name="T82" fmla="*/ 2 w 431"/>
                <a:gd name="T83" fmla="*/ 53 h 1117"/>
                <a:gd name="T84" fmla="*/ 2 w 431"/>
                <a:gd name="T85" fmla="*/ 47 h 1117"/>
                <a:gd name="T86" fmla="*/ 0 w 431"/>
                <a:gd name="T87" fmla="*/ 47 h 1117"/>
                <a:gd name="T88" fmla="*/ 0 w 431"/>
                <a:gd name="T89" fmla="*/ 46 h 1117"/>
                <a:gd name="T90" fmla="*/ 0 w 431"/>
                <a:gd name="T91" fmla="*/ 27 h 1117"/>
                <a:gd name="T92" fmla="*/ 0 w 431"/>
                <a:gd name="T93" fmla="*/ 26 h 1117"/>
                <a:gd name="T94" fmla="*/ 2 w 431"/>
                <a:gd name="T95" fmla="*/ 26 h 1117"/>
                <a:gd name="T96" fmla="*/ 2 w 431"/>
                <a:gd name="T97" fmla="*/ 20 h 1117"/>
                <a:gd name="T98" fmla="*/ 2 w 431"/>
                <a:gd name="T99" fmla="*/ 20 h 1117"/>
                <a:gd name="T100" fmla="*/ 6 w 431"/>
                <a:gd name="T101" fmla="*/ 20 h 1117"/>
                <a:gd name="T102" fmla="*/ 6 w 431"/>
                <a:gd name="T103" fmla="*/ 17 h 1117"/>
                <a:gd name="T104" fmla="*/ 7 w 431"/>
                <a:gd name="T105" fmla="*/ 17 h 1117"/>
                <a:gd name="T106" fmla="*/ 13 w 431"/>
                <a:gd name="T107" fmla="*/ 17 h 1117"/>
                <a:gd name="T108" fmla="*/ 13 w 431"/>
                <a:gd name="T109" fmla="*/ 17 h 1117"/>
                <a:gd name="T110" fmla="*/ 13 w 431"/>
                <a:gd name="T111" fmla="*/ 20 h 1117"/>
                <a:gd name="T112" fmla="*/ 15 w 431"/>
                <a:gd name="T113" fmla="*/ 20 h 1117"/>
                <a:gd name="T114" fmla="*/ 15 w 431"/>
                <a:gd name="T115" fmla="*/ 4 h 1117"/>
                <a:gd name="T116" fmla="*/ 13 w 431"/>
                <a:gd name="T117" fmla="*/ 4 h 1117"/>
                <a:gd name="T118" fmla="*/ 13 w 431"/>
                <a:gd name="T119" fmla="*/ 3 h 1117"/>
                <a:gd name="T120" fmla="*/ 13 w 431"/>
                <a:gd name="T121" fmla="*/ 0 h 1117"/>
                <a:gd name="T122" fmla="*/ 13 w 431"/>
                <a:gd name="T123" fmla="*/ 0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31" h="1117">
                  <a:moveTo>
                    <a:pt x="172" y="397"/>
                  </a:moveTo>
                  <a:lnTo>
                    <a:pt x="252" y="397"/>
                  </a:lnTo>
                  <a:lnTo>
                    <a:pt x="252" y="455"/>
                  </a:lnTo>
                  <a:lnTo>
                    <a:pt x="258" y="463"/>
                  </a:lnTo>
                  <a:lnTo>
                    <a:pt x="294" y="463"/>
                  </a:lnTo>
                  <a:lnTo>
                    <a:pt x="294" y="973"/>
                  </a:lnTo>
                  <a:lnTo>
                    <a:pt x="258" y="973"/>
                  </a:lnTo>
                  <a:lnTo>
                    <a:pt x="252" y="984"/>
                  </a:lnTo>
                  <a:lnTo>
                    <a:pt x="252" y="1041"/>
                  </a:lnTo>
                  <a:lnTo>
                    <a:pt x="172" y="1041"/>
                  </a:lnTo>
                  <a:lnTo>
                    <a:pt x="172" y="984"/>
                  </a:lnTo>
                  <a:lnTo>
                    <a:pt x="166" y="973"/>
                  </a:lnTo>
                  <a:lnTo>
                    <a:pt x="129" y="973"/>
                  </a:lnTo>
                  <a:lnTo>
                    <a:pt x="129" y="918"/>
                  </a:lnTo>
                  <a:lnTo>
                    <a:pt x="124" y="909"/>
                  </a:lnTo>
                  <a:lnTo>
                    <a:pt x="92" y="909"/>
                  </a:lnTo>
                  <a:lnTo>
                    <a:pt x="92" y="529"/>
                  </a:lnTo>
                  <a:lnTo>
                    <a:pt x="124" y="529"/>
                  </a:lnTo>
                  <a:lnTo>
                    <a:pt x="129" y="519"/>
                  </a:lnTo>
                  <a:lnTo>
                    <a:pt x="129" y="463"/>
                  </a:lnTo>
                  <a:lnTo>
                    <a:pt x="166" y="463"/>
                  </a:lnTo>
                  <a:lnTo>
                    <a:pt x="172" y="455"/>
                  </a:lnTo>
                  <a:lnTo>
                    <a:pt x="172" y="397"/>
                  </a:lnTo>
                  <a:close/>
                  <a:moveTo>
                    <a:pt x="258" y="0"/>
                  </a:moveTo>
                  <a:lnTo>
                    <a:pt x="380" y="0"/>
                  </a:lnTo>
                  <a:lnTo>
                    <a:pt x="387" y="9"/>
                  </a:lnTo>
                  <a:lnTo>
                    <a:pt x="387" y="1041"/>
                  </a:lnTo>
                  <a:lnTo>
                    <a:pt x="423" y="1041"/>
                  </a:lnTo>
                  <a:lnTo>
                    <a:pt x="430" y="1050"/>
                  </a:lnTo>
                  <a:lnTo>
                    <a:pt x="430" y="1105"/>
                  </a:lnTo>
                  <a:lnTo>
                    <a:pt x="423" y="1116"/>
                  </a:lnTo>
                  <a:lnTo>
                    <a:pt x="343" y="1116"/>
                  </a:lnTo>
                  <a:lnTo>
                    <a:pt x="336" y="1105"/>
                  </a:lnTo>
                  <a:lnTo>
                    <a:pt x="336" y="1050"/>
                  </a:lnTo>
                  <a:lnTo>
                    <a:pt x="300" y="1050"/>
                  </a:lnTo>
                  <a:lnTo>
                    <a:pt x="300" y="1105"/>
                  </a:lnTo>
                  <a:lnTo>
                    <a:pt x="294" y="1116"/>
                  </a:lnTo>
                  <a:lnTo>
                    <a:pt x="129" y="1116"/>
                  </a:lnTo>
                  <a:lnTo>
                    <a:pt x="124" y="1105"/>
                  </a:lnTo>
                  <a:lnTo>
                    <a:pt x="124" y="1050"/>
                  </a:lnTo>
                  <a:lnTo>
                    <a:pt x="49" y="1050"/>
                  </a:lnTo>
                  <a:lnTo>
                    <a:pt x="44" y="1041"/>
                  </a:lnTo>
                  <a:lnTo>
                    <a:pt x="44" y="918"/>
                  </a:lnTo>
                  <a:lnTo>
                    <a:pt x="7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7" y="519"/>
                  </a:lnTo>
                  <a:lnTo>
                    <a:pt x="44" y="519"/>
                  </a:lnTo>
                  <a:lnTo>
                    <a:pt x="44" y="397"/>
                  </a:lnTo>
                  <a:lnTo>
                    <a:pt x="49" y="386"/>
                  </a:lnTo>
                  <a:lnTo>
                    <a:pt x="124" y="386"/>
                  </a:lnTo>
                  <a:lnTo>
                    <a:pt x="124" y="341"/>
                  </a:lnTo>
                  <a:lnTo>
                    <a:pt x="129" y="331"/>
                  </a:lnTo>
                  <a:lnTo>
                    <a:pt x="252" y="331"/>
                  </a:lnTo>
                  <a:lnTo>
                    <a:pt x="258" y="341"/>
                  </a:lnTo>
                  <a:lnTo>
                    <a:pt x="258" y="386"/>
                  </a:lnTo>
                  <a:lnTo>
                    <a:pt x="294" y="386"/>
                  </a:lnTo>
                  <a:lnTo>
                    <a:pt x="294" y="75"/>
                  </a:lnTo>
                  <a:lnTo>
                    <a:pt x="258" y="75"/>
                  </a:lnTo>
                  <a:lnTo>
                    <a:pt x="252" y="64"/>
                  </a:lnTo>
                  <a:lnTo>
                    <a:pt x="252" y="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8404" name="Group 39"/>
          <p:cNvGrpSpPr>
            <a:grpSpLocks/>
          </p:cNvGrpSpPr>
          <p:nvPr/>
        </p:nvGrpSpPr>
        <p:grpSpPr bwMode="auto">
          <a:xfrm>
            <a:off x="1524000" y="5008563"/>
            <a:ext cx="989013" cy="400050"/>
            <a:chOff x="960" y="3155"/>
            <a:chExt cx="623" cy="252"/>
          </a:xfrm>
        </p:grpSpPr>
        <p:sp>
          <p:nvSpPr>
            <p:cNvPr id="58413" name="Freeform 40"/>
            <p:cNvSpPr>
              <a:spLocks noChangeArrowheads="1"/>
            </p:cNvSpPr>
            <p:nvPr/>
          </p:nvSpPr>
          <p:spPr bwMode="auto">
            <a:xfrm>
              <a:off x="960" y="3155"/>
              <a:ext cx="54" cy="252"/>
            </a:xfrm>
            <a:custGeom>
              <a:avLst/>
              <a:gdLst>
                <a:gd name="T0" fmla="*/ 0 w 242"/>
                <a:gd name="T1" fmla="*/ 0 h 1116"/>
                <a:gd name="T2" fmla="*/ 12 w 242"/>
                <a:gd name="T3" fmla="*/ 0 h 1116"/>
                <a:gd name="T4" fmla="*/ 12 w 242"/>
                <a:gd name="T5" fmla="*/ 0 h 1116"/>
                <a:gd name="T6" fmla="*/ 12 w 242"/>
                <a:gd name="T7" fmla="*/ 3 h 1116"/>
                <a:gd name="T8" fmla="*/ 12 w 242"/>
                <a:gd name="T9" fmla="*/ 4 h 1116"/>
                <a:gd name="T10" fmla="*/ 8 w 242"/>
                <a:gd name="T11" fmla="*/ 4 h 1116"/>
                <a:gd name="T12" fmla="*/ 8 w 242"/>
                <a:gd name="T13" fmla="*/ 53 h 1116"/>
                <a:gd name="T14" fmla="*/ 12 w 242"/>
                <a:gd name="T15" fmla="*/ 53 h 1116"/>
                <a:gd name="T16" fmla="*/ 12 w 242"/>
                <a:gd name="T17" fmla="*/ 54 h 1116"/>
                <a:gd name="T18" fmla="*/ 12 w 242"/>
                <a:gd name="T19" fmla="*/ 56 h 1116"/>
                <a:gd name="T20" fmla="*/ 12 w 242"/>
                <a:gd name="T21" fmla="*/ 57 h 1116"/>
                <a:gd name="T22" fmla="*/ 0 w 242"/>
                <a:gd name="T23" fmla="*/ 57 h 1116"/>
                <a:gd name="T24" fmla="*/ 0 w 242"/>
                <a:gd name="T25" fmla="*/ 56 h 1116"/>
                <a:gd name="T26" fmla="*/ 0 w 242"/>
                <a:gd name="T27" fmla="*/ 54 h 1116"/>
                <a:gd name="T28" fmla="*/ 0 w 242"/>
                <a:gd name="T29" fmla="*/ 53 h 1116"/>
                <a:gd name="T30" fmla="*/ 4 w 242"/>
                <a:gd name="T31" fmla="*/ 53 h 1116"/>
                <a:gd name="T32" fmla="*/ 4 w 242"/>
                <a:gd name="T33" fmla="*/ 4 h 1116"/>
                <a:gd name="T34" fmla="*/ 0 w 242"/>
                <a:gd name="T35" fmla="*/ 4 h 1116"/>
                <a:gd name="T36" fmla="*/ 0 w 242"/>
                <a:gd name="T37" fmla="*/ 3 h 1116"/>
                <a:gd name="T38" fmla="*/ 0 w 242"/>
                <a:gd name="T39" fmla="*/ 0 h 1116"/>
                <a:gd name="T40" fmla="*/ 0 w 242"/>
                <a:gd name="T41" fmla="*/ 0 h 1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2" h="1116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4" name="Freeform 41"/>
            <p:cNvSpPr>
              <a:spLocks noChangeArrowheads="1"/>
            </p:cNvSpPr>
            <p:nvPr/>
          </p:nvSpPr>
          <p:spPr bwMode="auto">
            <a:xfrm>
              <a:off x="1035" y="3231"/>
              <a:ext cx="103" cy="177"/>
            </a:xfrm>
            <a:custGeom>
              <a:avLst/>
              <a:gdLst>
                <a:gd name="T0" fmla="*/ 0 w 458"/>
                <a:gd name="T1" fmla="*/ 0 h 783"/>
                <a:gd name="T2" fmla="*/ 6 w 458"/>
                <a:gd name="T3" fmla="*/ 0 h 783"/>
                <a:gd name="T4" fmla="*/ 7 w 458"/>
                <a:gd name="T5" fmla="*/ 0 h 783"/>
                <a:gd name="T6" fmla="*/ 7 w 458"/>
                <a:gd name="T7" fmla="*/ 6 h 783"/>
                <a:gd name="T8" fmla="*/ 8 w 458"/>
                <a:gd name="T9" fmla="*/ 6 h 783"/>
                <a:gd name="T10" fmla="*/ 8 w 458"/>
                <a:gd name="T11" fmla="*/ 3 h 783"/>
                <a:gd name="T12" fmla="*/ 9 w 458"/>
                <a:gd name="T13" fmla="*/ 3 h 783"/>
                <a:gd name="T14" fmla="*/ 10 w 458"/>
                <a:gd name="T15" fmla="*/ 3 h 783"/>
                <a:gd name="T16" fmla="*/ 10 w 458"/>
                <a:gd name="T17" fmla="*/ 0 h 783"/>
                <a:gd name="T18" fmla="*/ 11 w 458"/>
                <a:gd name="T19" fmla="*/ 0 h 783"/>
                <a:gd name="T20" fmla="*/ 17 w 458"/>
                <a:gd name="T21" fmla="*/ 0 h 783"/>
                <a:gd name="T22" fmla="*/ 17 w 458"/>
                <a:gd name="T23" fmla="*/ 0 h 783"/>
                <a:gd name="T24" fmla="*/ 17 w 458"/>
                <a:gd name="T25" fmla="*/ 3 h 783"/>
                <a:gd name="T26" fmla="*/ 19 w 458"/>
                <a:gd name="T27" fmla="*/ 3 h 783"/>
                <a:gd name="T28" fmla="*/ 19 w 458"/>
                <a:gd name="T29" fmla="*/ 3 h 783"/>
                <a:gd name="T30" fmla="*/ 19 w 458"/>
                <a:gd name="T31" fmla="*/ 6 h 783"/>
                <a:gd name="T32" fmla="*/ 21 w 458"/>
                <a:gd name="T33" fmla="*/ 6 h 783"/>
                <a:gd name="T34" fmla="*/ 21 w 458"/>
                <a:gd name="T35" fmla="*/ 7 h 783"/>
                <a:gd name="T36" fmla="*/ 21 w 458"/>
                <a:gd name="T37" fmla="*/ 36 h 783"/>
                <a:gd name="T38" fmla="*/ 23 w 458"/>
                <a:gd name="T39" fmla="*/ 36 h 783"/>
                <a:gd name="T40" fmla="*/ 23 w 458"/>
                <a:gd name="T41" fmla="*/ 37 h 783"/>
                <a:gd name="T42" fmla="*/ 23 w 458"/>
                <a:gd name="T43" fmla="*/ 40 h 783"/>
                <a:gd name="T44" fmla="*/ 23 w 458"/>
                <a:gd name="T45" fmla="*/ 40 h 783"/>
                <a:gd name="T46" fmla="*/ 15 w 458"/>
                <a:gd name="T47" fmla="*/ 40 h 783"/>
                <a:gd name="T48" fmla="*/ 15 w 458"/>
                <a:gd name="T49" fmla="*/ 40 h 783"/>
                <a:gd name="T50" fmla="*/ 15 w 458"/>
                <a:gd name="T51" fmla="*/ 37 h 783"/>
                <a:gd name="T52" fmla="*/ 15 w 458"/>
                <a:gd name="T53" fmla="*/ 36 h 783"/>
                <a:gd name="T54" fmla="*/ 17 w 458"/>
                <a:gd name="T55" fmla="*/ 36 h 783"/>
                <a:gd name="T56" fmla="*/ 17 w 458"/>
                <a:gd name="T57" fmla="*/ 10 h 783"/>
                <a:gd name="T58" fmla="*/ 15 w 458"/>
                <a:gd name="T59" fmla="*/ 10 h 783"/>
                <a:gd name="T60" fmla="*/ 15 w 458"/>
                <a:gd name="T61" fmla="*/ 9 h 783"/>
                <a:gd name="T62" fmla="*/ 15 w 458"/>
                <a:gd name="T63" fmla="*/ 7 h 783"/>
                <a:gd name="T64" fmla="*/ 9 w 458"/>
                <a:gd name="T65" fmla="*/ 7 h 783"/>
                <a:gd name="T66" fmla="*/ 9 w 458"/>
                <a:gd name="T67" fmla="*/ 9 h 783"/>
                <a:gd name="T68" fmla="*/ 8 w 458"/>
                <a:gd name="T69" fmla="*/ 10 h 783"/>
                <a:gd name="T70" fmla="*/ 7 w 458"/>
                <a:gd name="T71" fmla="*/ 10 h 783"/>
                <a:gd name="T72" fmla="*/ 7 w 458"/>
                <a:gd name="T73" fmla="*/ 36 h 783"/>
                <a:gd name="T74" fmla="*/ 8 w 458"/>
                <a:gd name="T75" fmla="*/ 36 h 783"/>
                <a:gd name="T76" fmla="*/ 9 w 458"/>
                <a:gd name="T77" fmla="*/ 37 h 783"/>
                <a:gd name="T78" fmla="*/ 9 w 458"/>
                <a:gd name="T79" fmla="*/ 40 h 783"/>
                <a:gd name="T80" fmla="*/ 8 w 458"/>
                <a:gd name="T81" fmla="*/ 40 h 783"/>
                <a:gd name="T82" fmla="*/ 0 w 458"/>
                <a:gd name="T83" fmla="*/ 40 h 783"/>
                <a:gd name="T84" fmla="*/ 0 w 458"/>
                <a:gd name="T85" fmla="*/ 40 h 783"/>
                <a:gd name="T86" fmla="*/ 0 w 458"/>
                <a:gd name="T87" fmla="*/ 37 h 783"/>
                <a:gd name="T88" fmla="*/ 0 w 458"/>
                <a:gd name="T89" fmla="*/ 36 h 783"/>
                <a:gd name="T90" fmla="*/ 2 w 458"/>
                <a:gd name="T91" fmla="*/ 36 h 783"/>
                <a:gd name="T92" fmla="*/ 2 w 458"/>
                <a:gd name="T93" fmla="*/ 3 h 783"/>
                <a:gd name="T94" fmla="*/ 0 w 458"/>
                <a:gd name="T95" fmla="*/ 3 h 783"/>
                <a:gd name="T96" fmla="*/ 0 w 458"/>
                <a:gd name="T97" fmla="*/ 3 h 783"/>
                <a:gd name="T98" fmla="*/ 0 w 458"/>
                <a:gd name="T99" fmla="*/ 0 h 783"/>
                <a:gd name="T100" fmla="*/ 0 w 458"/>
                <a:gd name="T101" fmla="*/ 0 h 7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8" h="783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5" name="Freeform 42"/>
            <p:cNvSpPr>
              <a:spLocks noChangeArrowheads="1"/>
            </p:cNvSpPr>
            <p:nvPr/>
          </p:nvSpPr>
          <p:spPr bwMode="auto">
            <a:xfrm>
              <a:off x="1141" y="3231"/>
              <a:ext cx="101" cy="177"/>
            </a:xfrm>
            <a:custGeom>
              <a:avLst/>
              <a:gdLst>
                <a:gd name="T0" fmla="*/ 0 w 448"/>
                <a:gd name="T1" fmla="*/ 0 h 783"/>
                <a:gd name="T2" fmla="*/ 8 w 448"/>
                <a:gd name="T3" fmla="*/ 0 h 783"/>
                <a:gd name="T4" fmla="*/ 8 w 448"/>
                <a:gd name="T5" fmla="*/ 0 h 783"/>
                <a:gd name="T6" fmla="*/ 8 w 448"/>
                <a:gd name="T7" fmla="*/ 3 h 783"/>
                <a:gd name="T8" fmla="*/ 8 w 448"/>
                <a:gd name="T9" fmla="*/ 3 h 783"/>
                <a:gd name="T10" fmla="*/ 7 w 448"/>
                <a:gd name="T11" fmla="*/ 3 h 783"/>
                <a:gd name="T12" fmla="*/ 7 w 448"/>
                <a:gd name="T13" fmla="*/ 9 h 783"/>
                <a:gd name="T14" fmla="*/ 8 w 448"/>
                <a:gd name="T15" fmla="*/ 9 h 783"/>
                <a:gd name="T16" fmla="*/ 8 w 448"/>
                <a:gd name="T17" fmla="*/ 10 h 783"/>
                <a:gd name="T18" fmla="*/ 8 w 448"/>
                <a:gd name="T19" fmla="*/ 20 h 783"/>
                <a:gd name="T20" fmla="*/ 10 w 448"/>
                <a:gd name="T21" fmla="*/ 20 h 783"/>
                <a:gd name="T22" fmla="*/ 10 w 448"/>
                <a:gd name="T23" fmla="*/ 20 h 783"/>
                <a:gd name="T24" fmla="*/ 10 w 448"/>
                <a:gd name="T25" fmla="*/ 29 h 783"/>
                <a:gd name="T26" fmla="*/ 12 w 448"/>
                <a:gd name="T27" fmla="*/ 29 h 783"/>
                <a:gd name="T28" fmla="*/ 12 w 448"/>
                <a:gd name="T29" fmla="*/ 27 h 783"/>
                <a:gd name="T30" fmla="*/ 12 w 448"/>
                <a:gd name="T31" fmla="*/ 26 h 783"/>
                <a:gd name="T32" fmla="*/ 14 w 448"/>
                <a:gd name="T33" fmla="*/ 26 h 783"/>
                <a:gd name="T34" fmla="*/ 14 w 448"/>
                <a:gd name="T35" fmla="*/ 17 h 783"/>
                <a:gd name="T36" fmla="*/ 14 w 448"/>
                <a:gd name="T37" fmla="*/ 16 h 783"/>
                <a:gd name="T38" fmla="*/ 16 w 448"/>
                <a:gd name="T39" fmla="*/ 16 h 783"/>
                <a:gd name="T40" fmla="*/ 16 w 448"/>
                <a:gd name="T41" fmla="*/ 3 h 783"/>
                <a:gd name="T42" fmla="*/ 14 w 448"/>
                <a:gd name="T43" fmla="*/ 3 h 783"/>
                <a:gd name="T44" fmla="*/ 14 w 448"/>
                <a:gd name="T45" fmla="*/ 3 h 783"/>
                <a:gd name="T46" fmla="*/ 14 w 448"/>
                <a:gd name="T47" fmla="*/ 0 h 783"/>
                <a:gd name="T48" fmla="*/ 14 w 448"/>
                <a:gd name="T49" fmla="*/ 0 h 783"/>
                <a:gd name="T50" fmla="*/ 22 w 448"/>
                <a:gd name="T51" fmla="*/ 0 h 783"/>
                <a:gd name="T52" fmla="*/ 23 w 448"/>
                <a:gd name="T53" fmla="*/ 0 h 783"/>
                <a:gd name="T54" fmla="*/ 23 w 448"/>
                <a:gd name="T55" fmla="*/ 3 h 783"/>
                <a:gd name="T56" fmla="*/ 22 w 448"/>
                <a:gd name="T57" fmla="*/ 3 h 783"/>
                <a:gd name="T58" fmla="*/ 21 w 448"/>
                <a:gd name="T59" fmla="*/ 3 h 783"/>
                <a:gd name="T60" fmla="*/ 21 w 448"/>
                <a:gd name="T61" fmla="*/ 6 h 783"/>
                <a:gd name="T62" fmla="*/ 20 w 448"/>
                <a:gd name="T63" fmla="*/ 7 h 783"/>
                <a:gd name="T64" fmla="*/ 19 w 448"/>
                <a:gd name="T65" fmla="*/ 7 h 783"/>
                <a:gd name="T66" fmla="*/ 19 w 448"/>
                <a:gd name="T67" fmla="*/ 16 h 783"/>
                <a:gd name="T68" fmla="*/ 18 w 448"/>
                <a:gd name="T69" fmla="*/ 17 h 783"/>
                <a:gd name="T70" fmla="*/ 16 w 448"/>
                <a:gd name="T71" fmla="*/ 17 h 783"/>
                <a:gd name="T72" fmla="*/ 16 w 448"/>
                <a:gd name="T73" fmla="*/ 26 h 783"/>
                <a:gd name="T74" fmla="*/ 16 w 448"/>
                <a:gd name="T75" fmla="*/ 27 h 783"/>
                <a:gd name="T76" fmla="*/ 14 w 448"/>
                <a:gd name="T77" fmla="*/ 27 h 783"/>
                <a:gd name="T78" fmla="*/ 14 w 448"/>
                <a:gd name="T79" fmla="*/ 36 h 783"/>
                <a:gd name="T80" fmla="*/ 14 w 448"/>
                <a:gd name="T81" fmla="*/ 37 h 783"/>
                <a:gd name="T82" fmla="*/ 12 w 448"/>
                <a:gd name="T83" fmla="*/ 37 h 783"/>
                <a:gd name="T84" fmla="*/ 12 w 448"/>
                <a:gd name="T85" fmla="*/ 40 h 783"/>
                <a:gd name="T86" fmla="*/ 12 w 448"/>
                <a:gd name="T87" fmla="*/ 40 h 783"/>
                <a:gd name="T88" fmla="*/ 10 w 448"/>
                <a:gd name="T89" fmla="*/ 40 h 783"/>
                <a:gd name="T90" fmla="*/ 10 w 448"/>
                <a:gd name="T91" fmla="*/ 40 h 783"/>
                <a:gd name="T92" fmla="*/ 10 w 448"/>
                <a:gd name="T93" fmla="*/ 37 h 783"/>
                <a:gd name="T94" fmla="*/ 8 w 448"/>
                <a:gd name="T95" fmla="*/ 37 h 783"/>
                <a:gd name="T96" fmla="*/ 8 w 448"/>
                <a:gd name="T97" fmla="*/ 36 h 783"/>
                <a:gd name="T98" fmla="*/ 8 w 448"/>
                <a:gd name="T99" fmla="*/ 30 h 783"/>
                <a:gd name="T100" fmla="*/ 7 w 448"/>
                <a:gd name="T101" fmla="*/ 30 h 783"/>
                <a:gd name="T102" fmla="*/ 6 w 448"/>
                <a:gd name="T103" fmla="*/ 29 h 783"/>
                <a:gd name="T104" fmla="*/ 6 w 448"/>
                <a:gd name="T105" fmla="*/ 20 h 783"/>
                <a:gd name="T106" fmla="*/ 5 w 448"/>
                <a:gd name="T107" fmla="*/ 20 h 783"/>
                <a:gd name="T108" fmla="*/ 4 w 448"/>
                <a:gd name="T109" fmla="*/ 20 h 783"/>
                <a:gd name="T110" fmla="*/ 4 w 448"/>
                <a:gd name="T111" fmla="*/ 10 h 783"/>
                <a:gd name="T112" fmla="*/ 2 w 448"/>
                <a:gd name="T113" fmla="*/ 10 h 783"/>
                <a:gd name="T114" fmla="*/ 2 w 448"/>
                <a:gd name="T115" fmla="*/ 9 h 783"/>
                <a:gd name="T116" fmla="*/ 2 w 448"/>
                <a:gd name="T117" fmla="*/ 3 h 783"/>
                <a:gd name="T118" fmla="*/ 0 w 448"/>
                <a:gd name="T119" fmla="*/ 3 h 783"/>
                <a:gd name="T120" fmla="*/ 0 w 448"/>
                <a:gd name="T121" fmla="*/ 3 h 783"/>
                <a:gd name="T122" fmla="*/ 0 w 448"/>
                <a:gd name="T123" fmla="*/ 0 h 783"/>
                <a:gd name="T124" fmla="*/ 0 w 448"/>
                <a:gd name="T125" fmla="*/ 0 h 7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48" h="783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6" name="Freeform 43"/>
            <p:cNvSpPr>
              <a:spLocks noChangeArrowheads="1"/>
            </p:cNvSpPr>
            <p:nvPr/>
          </p:nvSpPr>
          <p:spPr bwMode="auto">
            <a:xfrm>
              <a:off x="1264" y="3231"/>
              <a:ext cx="82" cy="177"/>
            </a:xfrm>
            <a:custGeom>
              <a:avLst/>
              <a:gdLst>
                <a:gd name="T0" fmla="*/ 12 w 366"/>
                <a:gd name="T1" fmla="*/ 17 h 783"/>
                <a:gd name="T2" fmla="*/ 10 w 366"/>
                <a:gd name="T3" fmla="*/ 29 h 783"/>
                <a:gd name="T4" fmla="*/ 10 w 366"/>
                <a:gd name="T5" fmla="*/ 33 h 783"/>
                <a:gd name="T6" fmla="*/ 4 w 366"/>
                <a:gd name="T7" fmla="*/ 24 h 783"/>
                <a:gd name="T8" fmla="*/ 6 w 366"/>
                <a:gd name="T9" fmla="*/ 23 h 783"/>
                <a:gd name="T10" fmla="*/ 10 w 366"/>
                <a:gd name="T11" fmla="*/ 20 h 783"/>
                <a:gd name="T12" fmla="*/ 10 w 366"/>
                <a:gd name="T13" fmla="*/ 17 h 783"/>
                <a:gd name="T14" fmla="*/ 14 w 366"/>
                <a:gd name="T15" fmla="*/ 0 h 783"/>
                <a:gd name="T16" fmla="*/ 14 w 366"/>
                <a:gd name="T17" fmla="*/ 3 h 783"/>
                <a:gd name="T18" fmla="*/ 16 w 366"/>
                <a:gd name="T19" fmla="*/ 3 h 783"/>
                <a:gd name="T20" fmla="*/ 18 w 366"/>
                <a:gd name="T21" fmla="*/ 36 h 783"/>
                <a:gd name="T22" fmla="*/ 18 w 366"/>
                <a:gd name="T23" fmla="*/ 40 h 783"/>
                <a:gd name="T24" fmla="*/ 14 w 366"/>
                <a:gd name="T25" fmla="*/ 40 h 783"/>
                <a:gd name="T26" fmla="*/ 14 w 366"/>
                <a:gd name="T27" fmla="*/ 37 h 783"/>
                <a:gd name="T28" fmla="*/ 12 w 366"/>
                <a:gd name="T29" fmla="*/ 36 h 783"/>
                <a:gd name="T30" fmla="*/ 10 w 366"/>
                <a:gd name="T31" fmla="*/ 33 h 783"/>
                <a:gd name="T32" fmla="*/ 10 w 366"/>
                <a:gd name="T33" fmla="*/ 37 h 783"/>
                <a:gd name="T34" fmla="*/ 8 w 366"/>
                <a:gd name="T35" fmla="*/ 40 h 783"/>
                <a:gd name="T36" fmla="*/ 2 w 366"/>
                <a:gd name="T37" fmla="*/ 40 h 783"/>
                <a:gd name="T38" fmla="*/ 2 w 366"/>
                <a:gd name="T39" fmla="*/ 37 h 783"/>
                <a:gd name="T40" fmla="*/ 0 w 366"/>
                <a:gd name="T41" fmla="*/ 36 h 783"/>
                <a:gd name="T42" fmla="*/ 0 w 366"/>
                <a:gd name="T43" fmla="*/ 23 h 783"/>
                <a:gd name="T44" fmla="*/ 2 w 366"/>
                <a:gd name="T45" fmla="*/ 20 h 783"/>
                <a:gd name="T46" fmla="*/ 4 w 366"/>
                <a:gd name="T47" fmla="*/ 20 h 783"/>
                <a:gd name="T48" fmla="*/ 4 w 366"/>
                <a:gd name="T49" fmla="*/ 16 h 783"/>
                <a:gd name="T50" fmla="*/ 8 w 366"/>
                <a:gd name="T51" fmla="*/ 14 h 783"/>
                <a:gd name="T52" fmla="*/ 12 w 366"/>
                <a:gd name="T53" fmla="*/ 13 h 783"/>
                <a:gd name="T54" fmla="*/ 10 w 366"/>
                <a:gd name="T55" fmla="*/ 7 h 783"/>
                <a:gd name="T56" fmla="*/ 10 w 366"/>
                <a:gd name="T57" fmla="*/ 3 h 783"/>
                <a:gd name="T58" fmla="*/ 6 w 366"/>
                <a:gd name="T59" fmla="*/ 9 h 783"/>
                <a:gd name="T60" fmla="*/ 2 w 366"/>
                <a:gd name="T61" fmla="*/ 10 h 783"/>
                <a:gd name="T62" fmla="*/ 2 w 366"/>
                <a:gd name="T63" fmla="*/ 3 h 783"/>
                <a:gd name="T64" fmla="*/ 4 w 366"/>
                <a:gd name="T65" fmla="*/ 3 h 783"/>
                <a:gd name="T66" fmla="*/ 4 w 366"/>
                <a:gd name="T67" fmla="*/ 0 h 7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6" h="783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7" name="Freeform 44"/>
            <p:cNvSpPr>
              <a:spLocks noChangeArrowheads="1"/>
            </p:cNvSpPr>
            <p:nvPr/>
          </p:nvSpPr>
          <p:spPr bwMode="auto">
            <a:xfrm>
              <a:off x="1365" y="3155"/>
              <a:ext cx="38" cy="252"/>
            </a:xfrm>
            <a:custGeom>
              <a:avLst/>
              <a:gdLst>
                <a:gd name="T0" fmla="*/ 0 w 173"/>
                <a:gd name="T1" fmla="*/ 0 h 1116"/>
                <a:gd name="T2" fmla="*/ 6 w 173"/>
                <a:gd name="T3" fmla="*/ 0 h 1116"/>
                <a:gd name="T4" fmla="*/ 6 w 173"/>
                <a:gd name="T5" fmla="*/ 0 h 1116"/>
                <a:gd name="T6" fmla="*/ 6 w 173"/>
                <a:gd name="T7" fmla="*/ 53 h 1116"/>
                <a:gd name="T8" fmla="*/ 8 w 173"/>
                <a:gd name="T9" fmla="*/ 53 h 1116"/>
                <a:gd name="T10" fmla="*/ 8 w 173"/>
                <a:gd name="T11" fmla="*/ 54 h 1116"/>
                <a:gd name="T12" fmla="*/ 8 w 173"/>
                <a:gd name="T13" fmla="*/ 56 h 1116"/>
                <a:gd name="T14" fmla="*/ 8 w 173"/>
                <a:gd name="T15" fmla="*/ 57 h 1116"/>
                <a:gd name="T16" fmla="*/ 0 w 173"/>
                <a:gd name="T17" fmla="*/ 57 h 1116"/>
                <a:gd name="T18" fmla="*/ 0 w 173"/>
                <a:gd name="T19" fmla="*/ 56 h 1116"/>
                <a:gd name="T20" fmla="*/ 0 w 173"/>
                <a:gd name="T21" fmla="*/ 54 h 1116"/>
                <a:gd name="T22" fmla="*/ 0 w 173"/>
                <a:gd name="T23" fmla="*/ 53 h 1116"/>
                <a:gd name="T24" fmla="*/ 2 w 173"/>
                <a:gd name="T25" fmla="*/ 53 h 1116"/>
                <a:gd name="T26" fmla="*/ 2 w 173"/>
                <a:gd name="T27" fmla="*/ 4 h 1116"/>
                <a:gd name="T28" fmla="*/ 0 w 173"/>
                <a:gd name="T29" fmla="*/ 4 h 1116"/>
                <a:gd name="T30" fmla="*/ 0 w 173"/>
                <a:gd name="T31" fmla="*/ 3 h 1116"/>
                <a:gd name="T32" fmla="*/ 0 w 173"/>
                <a:gd name="T33" fmla="*/ 0 h 1116"/>
                <a:gd name="T34" fmla="*/ 0 w 173"/>
                <a:gd name="T35" fmla="*/ 0 h 1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3" h="1116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8" name="Freeform 45"/>
            <p:cNvSpPr>
              <a:spLocks noChangeArrowheads="1"/>
            </p:cNvSpPr>
            <p:nvPr/>
          </p:nvSpPr>
          <p:spPr bwMode="auto">
            <a:xfrm>
              <a:off x="1429" y="3155"/>
              <a:ext cx="38" cy="252"/>
            </a:xfrm>
            <a:custGeom>
              <a:avLst/>
              <a:gdLst>
                <a:gd name="T0" fmla="*/ 0 w 174"/>
                <a:gd name="T1" fmla="*/ 17 h 1116"/>
                <a:gd name="T2" fmla="*/ 6 w 174"/>
                <a:gd name="T3" fmla="*/ 17 h 1116"/>
                <a:gd name="T4" fmla="*/ 6 w 174"/>
                <a:gd name="T5" fmla="*/ 17 h 1116"/>
                <a:gd name="T6" fmla="*/ 6 w 174"/>
                <a:gd name="T7" fmla="*/ 53 h 1116"/>
                <a:gd name="T8" fmla="*/ 8 w 174"/>
                <a:gd name="T9" fmla="*/ 53 h 1116"/>
                <a:gd name="T10" fmla="*/ 8 w 174"/>
                <a:gd name="T11" fmla="*/ 54 h 1116"/>
                <a:gd name="T12" fmla="*/ 8 w 174"/>
                <a:gd name="T13" fmla="*/ 56 h 1116"/>
                <a:gd name="T14" fmla="*/ 8 w 174"/>
                <a:gd name="T15" fmla="*/ 57 h 1116"/>
                <a:gd name="T16" fmla="*/ 0 w 174"/>
                <a:gd name="T17" fmla="*/ 57 h 1116"/>
                <a:gd name="T18" fmla="*/ 0 w 174"/>
                <a:gd name="T19" fmla="*/ 56 h 1116"/>
                <a:gd name="T20" fmla="*/ 0 w 174"/>
                <a:gd name="T21" fmla="*/ 54 h 1116"/>
                <a:gd name="T22" fmla="*/ 0 w 174"/>
                <a:gd name="T23" fmla="*/ 53 h 1116"/>
                <a:gd name="T24" fmla="*/ 2 w 174"/>
                <a:gd name="T25" fmla="*/ 53 h 1116"/>
                <a:gd name="T26" fmla="*/ 2 w 174"/>
                <a:gd name="T27" fmla="*/ 20 h 1116"/>
                <a:gd name="T28" fmla="*/ 0 w 174"/>
                <a:gd name="T29" fmla="*/ 20 h 1116"/>
                <a:gd name="T30" fmla="*/ 0 w 174"/>
                <a:gd name="T31" fmla="*/ 20 h 1116"/>
                <a:gd name="T32" fmla="*/ 0 w 174"/>
                <a:gd name="T33" fmla="*/ 17 h 1116"/>
                <a:gd name="T34" fmla="*/ 0 w 174"/>
                <a:gd name="T35" fmla="*/ 17 h 1116"/>
                <a:gd name="T36" fmla="*/ 2 w 174"/>
                <a:gd name="T37" fmla="*/ 0 h 1116"/>
                <a:gd name="T38" fmla="*/ 6 w 174"/>
                <a:gd name="T39" fmla="*/ 0 h 1116"/>
                <a:gd name="T40" fmla="*/ 6 w 174"/>
                <a:gd name="T41" fmla="*/ 0 h 1116"/>
                <a:gd name="T42" fmla="*/ 6 w 174"/>
                <a:gd name="T43" fmla="*/ 7 h 1116"/>
                <a:gd name="T44" fmla="*/ 6 w 174"/>
                <a:gd name="T45" fmla="*/ 7 h 1116"/>
                <a:gd name="T46" fmla="*/ 2 w 174"/>
                <a:gd name="T47" fmla="*/ 7 h 1116"/>
                <a:gd name="T48" fmla="*/ 2 w 174"/>
                <a:gd name="T49" fmla="*/ 7 h 1116"/>
                <a:gd name="T50" fmla="*/ 2 w 174"/>
                <a:gd name="T51" fmla="*/ 0 h 1116"/>
                <a:gd name="T52" fmla="*/ 2 w 174"/>
                <a:gd name="T53" fmla="*/ 0 h 1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74" h="1116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9" name="Freeform 46"/>
            <p:cNvSpPr>
              <a:spLocks noChangeArrowheads="1"/>
            </p:cNvSpPr>
            <p:nvPr/>
          </p:nvSpPr>
          <p:spPr bwMode="auto">
            <a:xfrm>
              <a:off x="1493" y="3155"/>
              <a:ext cx="91" cy="252"/>
            </a:xfrm>
            <a:custGeom>
              <a:avLst/>
              <a:gdLst>
                <a:gd name="T0" fmla="*/ 8 w 404"/>
                <a:gd name="T1" fmla="*/ 20 h 1116"/>
                <a:gd name="T2" fmla="*/ 12 w 404"/>
                <a:gd name="T3" fmla="*/ 20 h 1116"/>
                <a:gd name="T4" fmla="*/ 12 w 404"/>
                <a:gd name="T5" fmla="*/ 23 h 1116"/>
                <a:gd name="T6" fmla="*/ 12 w 404"/>
                <a:gd name="T7" fmla="*/ 24 h 1116"/>
                <a:gd name="T8" fmla="*/ 14 w 404"/>
                <a:gd name="T9" fmla="*/ 24 h 1116"/>
                <a:gd name="T10" fmla="*/ 14 w 404"/>
                <a:gd name="T11" fmla="*/ 50 h 1116"/>
                <a:gd name="T12" fmla="*/ 12 w 404"/>
                <a:gd name="T13" fmla="*/ 50 h 1116"/>
                <a:gd name="T14" fmla="*/ 12 w 404"/>
                <a:gd name="T15" fmla="*/ 50 h 1116"/>
                <a:gd name="T16" fmla="*/ 12 w 404"/>
                <a:gd name="T17" fmla="*/ 53 h 1116"/>
                <a:gd name="T18" fmla="*/ 8 w 404"/>
                <a:gd name="T19" fmla="*/ 53 h 1116"/>
                <a:gd name="T20" fmla="*/ 8 w 404"/>
                <a:gd name="T21" fmla="*/ 50 h 1116"/>
                <a:gd name="T22" fmla="*/ 8 w 404"/>
                <a:gd name="T23" fmla="*/ 50 h 1116"/>
                <a:gd name="T24" fmla="*/ 6 w 404"/>
                <a:gd name="T25" fmla="*/ 50 h 1116"/>
                <a:gd name="T26" fmla="*/ 6 w 404"/>
                <a:gd name="T27" fmla="*/ 47 h 1116"/>
                <a:gd name="T28" fmla="*/ 6 w 404"/>
                <a:gd name="T29" fmla="*/ 46 h 1116"/>
                <a:gd name="T30" fmla="*/ 4 w 404"/>
                <a:gd name="T31" fmla="*/ 46 h 1116"/>
                <a:gd name="T32" fmla="*/ 4 w 404"/>
                <a:gd name="T33" fmla="*/ 27 h 1116"/>
                <a:gd name="T34" fmla="*/ 6 w 404"/>
                <a:gd name="T35" fmla="*/ 27 h 1116"/>
                <a:gd name="T36" fmla="*/ 6 w 404"/>
                <a:gd name="T37" fmla="*/ 26 h 1116"/>
                <a:gd name="T38" fmla="*/ 6 w 404"/>
                <a:gd name="T39" fmla="*/ 24 h 1116"/>
                <a:gd name="T40" fmla="*/ 8 w 404"/>
                <a:gd name="T41" fmla="*/ 24 h 1116"/>
                <a:gd name="T42" fmla="*/ 8 w 404"/>
                <a:gd name="T43" fmla="*/ 23 h 1116"/>
                <a:gd name="T44" fmla="*/ 8 w 404"/>
                <a:gd name="T45" fmla="*/ 20 h 1116"/>
                <a:gd name="T46" fmla="*/ 12 w 404"/>
                <a:gd name="T47" fmla="*/ 0 h 1116"/>
                <a:gd name="T48" fmla="*/ 18 w 404"/>
                <a:gd name="T49" fmla="*/ 0 h 1116"/>
                <a:gd name="T50" fmla="*/ 18 w 404"/>
                <a:gd name="T51" fmla="*/ 0 h 1116"/>
                <a:gd name="T52" fmla="*/ 18 w 404"/>
                <a:gd name="T53" fmla="*/ 53 h 1116"/>
                <a:gd name="T54" fmla="*/ 20 w 404"/>
                <a:gd name="T55" fmla="*/ 53 h 1116"/>
                <a:gd name="T56" fmla="*/ 20 w 404"/>
                <a:gd name="T57" fmla="*/ 54 h 1116"/>
                <a:gd name="T58" fmla="*/ 20 w 404"/>
                <a:gd name="T59" fmla="*/ 56 h 1116"/>
                <a:gd name="T60" fmla="*/ 20 w 404"/>
                <a:gd name="T61" fmla="*/ 57 h 1116"/>
                <a:gd name="T62" fmla="*/ 16 w 404"/>
                <a:gd name="T63" fmla="*/ 57 h 1116"/>
                <a:gd name="T64" fmla="*/ 16 w 404"/>
                <a:gd name="T65" fmla="*/ 56 h 1116"/>
                <a:gd name="T66" fmla="*/ 16 w 404"/>
                <a:gd name="T67" fmla="*/ 54 h 1116"/>
                <a:gd name="T68" fmla="*/ 14 w 404"/>
                <a:gd name="T69" fmla="*/ 54 h 1116"/>
                <a:gd name="T70" fmla="*/ 14 w 404"/>
                <a:gd name="T71" fmla="*/ 56 h 1116"/>
                <a:gd name="T72" fmla="*/ 14 w 404"/>
                <a:gd name="T73" fmla="*/ 57 h 1116"/>
                <a:gd name="T74" fmla="*/ 6 w 404"/>
                <a:gd name="T75" fmla="*/ 57 h 1116"/>
                <a:gd name="T76" fmla="*/ 6 w 404"/>
                <a:gd name="T77" fmla="*/ 56 h 1116"/>
                <a:gd name="T78" fmla="*/ 6 w 404"/>
                <a:gd name="T79" fmla="*/ 54 h 1116"/>
                <a:gd name="T80" fmla="*/ 2 w 404"/>
                <a:gd name="T81" fmla="*/ 54 h 1116"/>
                <a:gd name="T82" fmla="*/ 2 w 404"/>
                <a:gd name="T83" fmla="*/ 53 h 1116"/>
                <a:gd name="T84" fmla="*/ 2 w 404"/>
                <a:gd name="T85" fmla="*/ 47 h 1116"/>
                <a:gd name="T86" fmla="*/ 0 w 404"/>
                <a:gd name="T87" fmla="*/ 47 h 1116"/>
                <a:gd name="T88" fmla="*/ 0 w 404"/>
                <a:gd name="T89" fmla="*/ 46 h 1116"/>
                <a:gd name="T90" fmla="*/ 0 w 404"/>
                <a:gd name="T91" fmla="*/ 27 h 1116"/>
                <a:gd name="T92" fmla="*/ 0 w 404"/>
                <a:gd name="T93" fmla="*/ 26 h 1116"/>
                <a:gd name="T94" fmla="*/ 2 w 404"/>
                <a:gd name="T95" fmla="*/ 26 h 1116"/>
                <a:gd name="T96" fmla="*/ 2 w 404"/>
                <a:gd name="T97" fmla="*/ 20 h 1116"/>
                <a:gd name="T98" fmla="*/ 2 w 404"/>
                <a:gd name="T99" fmla="*/ 20 h 1116"/>
                <a:gd name="T100" fmla="*/ 6 w 404"/>
                <a:gd name="T101" fmla="*/ 20 h 1116"/>
                <a:gd name="T102" fmla="*/ 6 w 404"/>
                <a:gd name="T103" fmla="*/ 17 h 1116"/>
                <a:gd name="T104" fmla="*/ 6 w 404"/>
                <a:gd name="T105" fmla="*/ 17 h 1116"/>
                <a:gd name="T106" fmla="*/ 12 w 404"/>
                <a:gd name="T107" fmla="*/ 17 h 1116"/>
                <a:gd name="T108" fmla="*/ 12 w 404"/>
                <a:gd name="T109" fmla="*/ 17 h 1116"/>
                <a:gd name="T110" fmla="*/ 12 w 404"/>
                <a:gd name="T111" fmla="*/ 20 h 1116"/>
                <a:gd name="T112" fmla="*/ 14 w 404"/>
                <a:gd name="T113" fmla="*/ 20 h 1116"/>
                <a:gd name="T114" fmla="*/ 14 w 404"/>
                <a:gd name="T115" fmla="*/ 4 h 1116"/>
                <a:gd name="T116" fmla="*/ 12 w 404"/>
                <a:gd name="T117" fmla="*/ 4 h 1116"/>
                <a:gd name="T118" fmla="*/ 12 w 404"/>
                <a:gd name="T119" fmla="*/ 3 h 1116"/>
                <a:gd name="T120" fmla="*/ 12 w 404"/>
                <a:gd name="T121" fmla="*/ 0 h 1116"/>
                <a:gd name="T122" fmla="*/ 12 w 404"/>
                <a:gd name="T123" fmla="*/ 0 h 11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04" h="1116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8405" name="Group 47"/>
          <p:cNvGrpSpPr>
            <a:grpSpLocks/>
          </p:cNvGrpSpPr>
          <p:nvPr/>
        </p:nvGrpSpPr>
        <p:grpSpPr bwMode="auto">
          <a:xfrm>
            <a:off x="7010400" y="5008563"/>
            <a:ext cx="989013" cy="400050"/>
            <a:chOff x="4416" y="3155"/>
            <a:chExt cx="623" cy="252"/>
          </a:xfrm>
        </p:grpSpPr>
        <p:sp>
          <p:nvSpPr>
            <p:cNvPr id="58406" name="Freeform 48"/>
            <p:cNvSpPr>
              <a:spLocks noChangeArrowheads="1"/>
            </p:cNvSpPr>
            <p:nvPr/>
          </p:nvSpPr>
          <p:spPr bwMode="auto">
            <a:xfrm>
              <a:off x="4416" y="3155"/>
              <a:ext cx="54" cy="252"/>
            </a:xfrm>
            <a:custGeom>
              <a:avLst/>
              <a:gdLst>
                <a:gd name="T0" fmla="*/ 0 w 242"/>
                <a:gd name="T1" fmla="*/ 0 h 1116"/>
                <a:gd name="T2" fmla="*/ 12 w 242"/>
                <a:gd name="T3" fmla="*/ 0 h 1116"/>
                <a:gd name="T4" fmla="*/ 12 w 242"/>
                <a:gd name="T5" fmla="*/ 0 h 1116"/>
                <a:gd name="T6" fmla="*/ 12 w 242"/>
                <a:gd name="T7" fmla="*/ 3 h 1116"/>
                <a:gd name="T8" fmla="*/ 12 w 242"/>
                <a:gd name="T9" fmla="*/ 4 h 1116"/>
                <a:gd name="T10" fmla="*/ 8 w 242"/>
                <a:gd name="T11" fmla="*/ 4 h 1116"/>
                <a:gd name="T12" fmla="*/ 8 w 242"/>
                <a:gd name="T13" fmla="*/ 53 h 1116"/>
                <a:gd name="T14" fmla="*/ 12 w 242"/>
                <a:gd name="T15" fmla="*/ 53 h 1116"/>
                <a:gd name="T16" fmla="*/ 12 w 242"/>
                <a:gd name="T17" fmla="*/ 54 h 1116"/>
                <a:gd name="T18" fmla="*/ 12 w 242"/>
                <a:gd name="T19" fmla="*/ 56 h 1116"/>
                <a:gd name="T20" fmla="*/ 12 w 242"/>
                <a:gd name="T21" fmla="*/ 57 h 1116"/>
                <a:gd name="T22" fmla="*/ 0 w 242"/>
                <a:gd name="T23" fmla="*/ 57 h 1116"/>
                <a:gd name="T24" fmla="*/ 0 w 242"/>
                <a:gd name="T25" fmla="*/ 56 h 1116"/>
                <a:gd name="T26" fmla="*/ 0 w 242"/>
                <a:gd name="T27" fmla="*/ 54 h 1116"/>
                <a:gd name="T28" fmla="*/ 0 w 242"/>
                <a:gd name="T29" fmla="*/ 53 h 1116"/>
                <a:gd name="T30" fmla="*/ 4 w 242"/>
                <a:gd name="T31" fmla="*/ 53 h 1116"/>
                <a:gd name="T32" fmla="*/ 4 w 242"/>
                <a:gd name="T33" fmla="*/ 4 h 1116"/>
                <a:gd name="T34" fmla="*/ 0 w 242"/>
                <a:gd name="T35" fmla="*/ 4 h 1116"/>
                <a:gd name="T36" fmla="*/ 0 w 242"/>
                <a:gd name="T37" fmla="*/ 3 h 1116"/>
                <a:gd name="T38" fmla="*/ 0 w 242"/>
                <a:gd name="T39" fmla="*/ 0 h 1116"/>
                <a:gd name="T40" fmla="*/ 0 w 242"/>
                <a:gd name="T41" fmla="*/ 0 h 1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2" h="1116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07" name="Freeform 49"/>
            <p:cNvSpPr>
              <a:spLocks noChangeArrowheads="1"/>
            </p:cNvSpPr>
            <p:nvPr/>
          </p:nvSpPr>
          <p:spPr bwMode="auto">
            <a:xfrm>
              <a:off x="4491" y="3231"/>
              <a:ext cx="103" cy="177"/>
            </a:xfrm>
            <a:custGeom>
              <a:avLst/>
              <a:gdLst>
                <a:gd name="T0" fmla="*/ 0 w 458"/>
                <a:gd name="T1" fmla="*/ 0 h 783"/>
                <a:gd name="T2" fmla="*/ 6 w 458"/>
                <a:gd name="T3" fmla="*/ 0 h 783"/>
                <a:gd name="T4" fmla="*/ 7 w 458"/>
                <a:gd name="T5" fmla="*/ 0 h 783"/>
                <a:gd name="T6" fmla="*/ 7 w 458"/>
                <a:gd name="T7" fmla="*/ 6 h 783"/>
                <a:gd name="T8" fmla="*/ 8 w 458"/>
                <a:gd name="T9" fmla="*/ 6 h 783"/>
                <a:gd name="T10" fmla="*/ 8 w 458"/>
                <a:gd name="T11" fmla="*/ 3 h 783"/>
                <a:gd name="T12" fmla="*/ 9 w 458"/>
                <a:gd name="T13" fmla="*/ 3 h 783"/>
                <a:gd name="T14" fmla="*/ 10 w 458"/>
                <a:gd name="T15" fmla="*/ 3 h 783"/>
                <a:gd name="T16" fmla="*/ 10 w 458"/>
                <a:gd name="T17" fmla="*/ 0 h 783"/>
                <a:gd name="T18" fmla="*/ 11 w 458"/>
                <a:gd name="T19" fmla="*/ 0 h 783"/>
                <a:gd name="T20" fmla="*/ 17 w 458"/>
                <a:gd name="T21" fmla="*/ 0 h 783"/>
                <a:gd name="T22" fmla="*/ 17 w 458"/>
                <a:gd name="T23" fmla="*/ 0 h 783"/>
                <a:gd name="T24" fmla="*/ 17 w 458"/>
                <a:gd name="T25" fmla="*/ 3 h 783"/>
                <a:gd name="T26" fmla="*/ 19 w 458"/>
                <a:gd name="T27" fmla="*/ 3 h 783"/>
                <a:gd name="T28" fmla="*/ 19 w 458"/>
                <a:gd name="T29" fmla="*/ 3 h 783"/>
                <a:gd name="T30" fmla="*/ 19 w 458"/>
                <a:gd name="T31" fmla="*/ 6 h 783"/>
                <a:gd name="T32" fmla="*/ 21 w 458"/>
                <a:gd name="T33" fmla="*/ 6 h 783"/>
                <a:gd name="T34" fmla="*/ 21 w 458"/>
                <a:gd name="T35" fmla="*/ 7 h 783"/>
                <a:gd name="T36" fmla="*/ 21 w 458"/>
                <a:gd name="T37" fmla="*/ 36 h 783"/>
                <a:gd name="T38" fmla="*/ 23 w 458"/>
                <a:gd name="T39" fmla="*/ 36 h 783"/>
                <a:gd name="T40" fmla="*/ 23 w 458"/>
                <a:gd name="T41" fmla="*/ 37 h 783"/>
                <a:gd name="T42" fmla="*/ 23 w 458"/>
                <a:gd name="T43" fmla="*/ 40 h 783"/>
                <a:gd name="T44" fmla="*/ 23 w 458"/>
                <a:gd name="T45" fmla="*/ 40 h 783"/>
                <a:gd name="T46" fmla="*/ 15 w 458"/>
                <a:gd name="T47" fmla="*/ 40 h 783"/>
                <a:gd name="T48" fmla="*/ 15 w 458"/>
                <a:gd name="T49" fmla="*/ 40 h 783"/>
                <a:gd name="T50" fmla="*/ 15 w 458"/>
                <a:gd name="T51" fmla="*/ 37 h 783"/>
                <a:gd name="T52" fmla="*/ 15 w 458"/>
                <a:gd name="T53" fmla="*/ 36 h 783"/>
                <a:gd name="T54" fmla="*/ 17 w 458"/>
                <a:gd name="T55" fmla="*/ 36 h 783"/>
                <a:gd name="T56" fmla="*/ 17 w 458"/>
                <a:gd name="T57" fmla="*/ 10 h 783"/>
                <a:gd name="T58" fmla="*/ 15 w 458"/>
                <a:gd name="T59" fmla="*/ 10 h 783"/>
                <a:gd name="T60" fmla="*/ 15 w 458"/>
                <a:gd name="T61" fmla="*/ 9 h 783"/>
                <a:gd name="T62" fmla="*/ 15 w 458"/>
                <a:gd name="T63" fmla="*/ 7 h 783"/>
                <a:gd name="T64" fmla="*/ 9 w 458"/>
                <a:gd name="T65" fmla="*/ 7 h 783"/>
                <a:gd name="T66" fmla="*/ 9 w 458"/>
                <a:gd name="T67" fmla="*/ 9 h 783"/>
                <a:gd name="T68" fmla="*/ 8 w 458"/>
                <a:gd name="T69" fmla="*/ 10 h 783"/>
                <a:gd name="T70" fmla="*/ 7 w 458"/>
                <a:gd name="T71" fmla="*/ 10 h 783"/>
                <a:gd name="T72" fmla="*/ 7 w 458"/>
                <a:gd name="T73" fmla="*/ 36 h 783"/>
                <a:gd name="T74" fmla="*/ 8 w 458"/>
                <a:gd name="T75" fmla="*/ 36 h 783"/>
                <a:gd name="T76" fmla="*/ 9 w 458"/>
                <a:gd name="T77" fmla="*/ 37 h 783"/>
                <a:gd name="T78" fmla="*/ 9 w 458"/>
                <a:gd name="T79" fmla="*/ 40 h 783"/>
                <a:gd name="T80" fmla="*/ 8 w 458"/>
                <a:gd name="T81" fmla="*/ 40 h 783"/>
                <a:gd name="T82" fmla="*/ 0 w 458"/>
                <a:gd name="T83" fmla="*/ 40 h 783"/>
                <a:gd name="T84" fmla="*/ 0 w 458"/>
                <a:gd name="T85" fmla="*/ 40 h 783"/>
                <a:gd name="T86" fmla="*/ 0 w 458"/>
                <a:gd name="T87" fmla="*/ 37 h 783"/>
                <a:gd name="T88" fmla="*/ 0 w 458"/>
                <a:gd name="T89" fmla="*/ 36 h 783"/>
                <a:gd name="T90" fmla="*/ 2 w 458"/>
                <a:gd name="T91" fmla="*/ 36 h 783"/>
                <a:gd name="T92" fmla="*/ 2 w 458"/>
                <a:gd name="T93" fmla="*/ 3 h 783"/>
                <a:gd name="T94" fmla="*/ 0 w 458"/>
                <a:gd name="T95" fmla="*/ 3 h 783"/>
                <a:gd name="T96" fmla="*/ 0 w 458"/>
                <a:gd name="T97" fmla="*/ 3 h 783"/>
                <a:gd name="T98" fmla="*/ 0 w 458"/>
                <a:gd name="T99" fmla="*/ 0 h 783"/>
                <a:gd name="T100" fmla="*/ 0 w 458"/>
                <a:gd name="T101" fmla="*/ 0 h 7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8" h="783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08" name="Freeform 50"/>
            <p:cNvSpPr>
              <a:spLocks noChangeArrowheads="1"/>
            </p:cNvSpPr>
            <p:nvPr/>
          </p:nvSpPr>
          <p:spPr bwMode="auto">
            <a:xfrm>
              <a:off x="4597" y="3231"/>
              <a:ext cx="101" cy="177"/>
            </a:xfrm>
            <a:custGeom>
              <a:avLst/>
              <a:gdLst>
                <a:gd name="T0" fmla="*/ 0 w 448"/>
                <a:gd name="T1" fmla="*/ 0 h 783"/>
                <a:gd name="T2" fmla="*/ 8 w 448"/>
                <a:gd name="T3" fmla="*/ 0 h 783"/>
                <a:gd name="T4" fmla="*/ 8 w 448"/>
                <a:gd name="T5" fmla="*/ 0 h 783"/>
                <a:gd name="T6" fmla="*/ 8 w 448"/>
                <a:gd name="T7" fmla="*/ 3 h 783"/>
                <a:gd name="T8" fmla="*/ 8 w 448"/>
                <a:gd name="T9" fmla="*/ 3 h 783"/>
                <a:gd name="T10" fmla="*/ 7 w 448"/>
                <a:gd name="T11" fmla="*/ 3 h 783"/>
                <a:gd name="T12" fmla="*/ 7 w 448"/>
                <a:gd name="T13" fmla="*/ 9 h 783"/>
                <a:gd name="T14" fmla="*/ 8 w 448"/>
                <a:gd name="T15" fmla="*/ 9 h 783"/>
                <a:gd name="T16" fmla="*/ 8 w 448"/>
                <a:gd name="T17" fmla="*/ 10 h 783"/>
                <a:gd name="T18" fmla="*/ 8 w 448"/>
                <a:gd name="T19" fmla="*/ 20 h 783"/>
                <a:gd name="T20" fmla="*/ 10 w 448"/>
                <a:gd name="T21" fmla="*/ 20 h 783"/>
                <a:gd name="T22" fmla="*/ 10 w 448"/>
                <a:gd name="T23" fmla="*/ 20 h 783"/>
                <a:gd name="T24" fmla="*/ 10 w 448"/>
                <a:gd name="T25" fmla="*/ 29 h 783"/>
                <a:gd name="T26" fmla="*/ 12 w 448"/>
                <a:gd name="T27" fmla="*/ 29 h 783"/>
                <a:gd name="T28" fmla="*/ 12 w 448"/>
                <a:gd name="T29" fmla="*/ 27 h 783"/>
                <a:gd name="T30" fmla="*/ 12 w 448"/>
                <a:gd name="T31" fmla="*/ 26 h 783"/>
                <a:gd name="T32" fmla="*/ 14 w 448"/>
                <a:gd name="T33" fmla="*/ 26 h 783"/>
                <a:gd name="T34" fmla="*/ 14 w 448"/>
                <a:gd name="T35" fmla="*/ 17 h 783"/>
                <a:gd name="T36" fmla="*/ 14 w 448"/>
                <a:gd name="T37" fmla="*/ 16 h 783"/>
                <a:gd name="T38" fmla="*/ 16 w 448"/>
                <a:gd name="T39" fmla="*/ 16 h 783"/>
                <a:gd name="T40" fmla="*/ 16 w 448"/>
                <a:gd name="T41" fmla="*/ 3 h 783"/>
                <a:gd name="T42" fmla="*/ 14 w 448"/>
                <a:gd name="T43" fmla="*/ 3 h 783"/>
                <a:gd name="T44" fmla="*/ 14 w 448"/>
                <a:gd name="T45" fmla="*/ 3 h 783"/>
                <a:gd name="T46" fmla="*/ 14 w 448"/>
                <a:gd name="T47" fmla="*/ 0 h 783"/>
                <a:gd name="T48" fmla="*/ 14 w 448"/>
                <a:gd name="T49" fmla="*/ 0 h 783"/>
                <a:gd name="T50" fmla="*/ 22 w 448"/>
                <a:gd name="T51" fmla="*/ 0 h 783"/>
                <a:gd name="T52" fmla="*/ 23 w 448"/>
                <a:gd name="T53" fmla="*/ 0 h 783"/>
                <a:gd name="T54" fmla="*/ 23 w 448"/>
                <a:gd name="T55" fmla="*/ 3 h 783"/>
                <a:gd name="T56" fmla="*/ 22 w 448"/>
                <a:gd name="T57" fmla="*/ 3 h 783"/>
                <a:gd name="T58" fmla="*/ 21 w 448"/>
                <a:gd name="T59" fmla="*/ 3 h 783"/>
                <a:gd name="T60" fmla="*/ 21 w 448"/>
                <a:gd name="T61" fmla="*/ 6 h 783"/>
                <a:gd name="T62" fmla="*/ 20 w 448"/>
                <a:gd name="T63" fmla="*/ 7 h 783"/>
                <a:gd name="T64" fmla="*/ 19 w 448"/>
                <a:gd name="T65" fmla="*/ 7 h 783"/>
                <a:gd name="T66" fmla="*/ 19 w 448"/>
                <a:gd name="T67" fmla="*/ 16 h 783"/>
                <a:gd name="T68" fmla="*/ 18 w 448"/>
                <a:gd name="T69" fmla="*/ 17 h 783"/>
                <a:gd name="T70" fmla="*/ 16 w 448"/>
                <a:gd name="T71" fmla="*/ 17 h 783"/>
                <a:gd name="T72" fmla="*/ 16 w 448"/>
                <a:gd name="T73" fmla="*/ 26 h 783"/>
                <a:gd name="T74" fmla="*/ 16 w 448"/>
                <a:gd name="T75" fmla="*/ 27 h 783"/>
                <a:gd name="T76" fmla="*/ 14 w 448"/>
                <a:gd name="T77" fmla="*/ 27 h 783"/>
                <a:gd name="T78" fmla="*/ 14 w 448"/>
                <a:gd name="T79" fmla="*/ 36 h 783"/>
                <a:gd name="T80" fmla="*/ 14 w 448"/>
                <a:gd name="T81" fmla="*/ 37 h 783"/>
                <a:gd name="T82" fmla="*/ 12 w 448"/>
                <a:gd name="T83" fmla="*/ 37 h 783"/>
                <a:gd name="T84" fmla="*/ 12 w 448"/>
                <a:gd name="T85" fmla="*/ 40 h 783"/>
                <a:gd name="T86" fmla="*/ 12 w 448"/>
                <a:gd name="T87" fmla="*/ 40 h 783"/>
                <a:gd name="T88" fmla="*/ 10 w 448"/>
                <a:gd name="T89" fmla="*/ 40 h 783"/>
                <a:gd name="T90" fmla="*/ 10 w 448"/>
                <a:gd name="T91" fmla="*/ 40 h 783"/>
                <a:gd name="T92" fmla="*/ 10 w 448"/>
                <a:gd name="T93" fmla="*/ 37 h 783"/>
                <a:gd name="T94" fmla="*/ 8 w 448"/>
                <a:gd name="T95" fmla="*/ 37 h 783"/>
                <a:gd name="T96" fmla="*/ 8 w 448"/>
                <a:gd name="T97" fmla="*/ 36 h 783"/>
                <a:gd name="T98" fmla="*/ 8 w 448"/>
                <a:gd name="T99" fmla="*/ 30 h 783"/>
                <a:gd name="T100" fmla="*/ 7 w 448"/>
                <a:gd name="T101" fmla="*/ 30 h 783"/>
                <a:gd name="T102" fmla="*/ 6 w 448"/>
                <a:gd name="T103" fmla="*/ 29 h 783"/>
                <a:gd name="T104" fmla="*/ 6 w 448"/>
                <a:gd name="T105" fmla="*/ 20 h 783"/>
                <a:gd name="T106" fmla="*/ 5 w 448"/>
                <a:gd name="T107" fmla="*/ 20 h 783"/>
                <a:gd name="T108" fmla="*/ 4 w 448"/>
                <a:gd name="T109" fmla="*/ 20 h 783"/>
                <a:gd name="T110" fmla="*/ 4 w 448"/>
                <a:gd name="T111" fmla="*/ 10 h 783"/>
                <a:gd name="T112" fmla="*/ 2 w 448"/>
                <a:gd name="T113" fmla="*/ 10 h 783"/>
                <a:gd name="T114" fmla="*/ 2 w 448"/>
                <a:gd name="T115" fmla="*/ 9 h 783"/>
                <a:gd name="T116" fmla="*/ 2 w 448"/>
                <a:gd name="T117" fmla="*/ 3 h 783"/>
                <a:gd name="T118" fmla="*/ 0 w 448"/>
                <a:gd name="T119" fmla="*/ 3 h 783"/>
                <a:gd name="T120" fmla="*/ 0 w 448"/>
                <a:gd name="T121" fmla="*/ 3 h 783"/>
                <a:gd name="T122" fmla="*/ 0 w 448"/>
                <a:gd name="T123" fmla="*/ 0 h 783"/>
                <a:gd name="T124" fmla="*/ 0 w 448"/>
                <a:gd name="T125" fmla="*/ 0 h 7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48" h="783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09" name="Freeform 51"/>
            <p:cNvSpPr>
              <a:spLocks noChangeArrowheads="1"/>
            </p:cNvSpPr>
            <p:nvPr/>
          </p:nvSpPr>
          <p:spPr bwMode="auto">
            <a:xfrm>
              <a:off x="4720" y="3231"/>
              <a:ext cx="82" cy="177"/>
            </a:xfrm>
            <a:custGeom>
              <a:avLst/>
              <a:gdLst>
                <a:gd name="T0" fmla="*/ 12 w 366"/>
                <a:gd name="T1" fmla="*/ 17 h 783"/>
                <a:gd name="T2" fmla="*/ 10 w 366"/>
                <a:gd name="T3" fmla="*/ 29 h 783"/>
                <a:gd name="T4" fmla="*/ 10 w 366"/>
                <a:gd name="T5" fmla="*/ 33 h 783"/>
                <a:gd name="T6" fmla="*/ 4 w 366"/>
                <a:gd name="T7" fmla="*/ 24 h 783"/>
                <a:gd name="T8" fmla="*/ 6 w 366"/>
                <a:gd name="T9" fmla="*/ 23 h 783"/>
                <a:gd name="T10" fmla="*/ 10 w 366"/>
                <a:gd name="T11" fmla="*/ 20 h 783"/>
                <a:gd name="T12" fmla="*/ 10 w 366"/>
                <a:gd name="T13" fmla="*/ 17 h 783"/>
                <a:gd name="T14" fmla="*/ 14 w 366"/>
                <a:gd name="T15" fmla="*/ 0 h 783"/>
                <a:gd name="T16" fmla="*/ 14 w 366"/>
                <a:gd name="T17" fmla="*/ 3 h 783"/>
                <a:gd name="T18" fmla="*/ 16 w 366"/>
                <a:gd name="T19" fmla="*/ 3 h 783"/>
                <a:gd name="T20" fmla="*/ 18 w 366"/>
                <a:gd name="T21" fmla="*/ 36 h 783"/>
                <a:gd name="T22" fmla="*/ 18 w 366"/>
                <a:gd name="T23" fmla="*/ 40 h 783"/>
                <a:gd name="T24" fmla="*/ 14 w 366"/>
                <a:gd name="T25" fmla="*/ 40 h 783"/>
                <a:gd name="T26" fmla="*/ 14 w 366"/>
                <a:gd name="T27" fmla="*/ 37 h 783"/>
                <a:gd name="T28" fmla="*/ 12 w 366"/>
                <a:gd name="T29" fmla="*/ 36 h 783"/>
                <a:gd name="T30" fmla="*/ 10 w 366"/>
                <a:gd name="T31" fmla="*/ 33 h 783"/>
                <a:gd name="T32" fmla="*/ 10 w 366"/>
                <a:gd name="T33" fmla="*/ 37 h 783"/>
                <a:gd name="T34" fmla="*/ 8 w 366"/>
                <a:gd name="T35" fmla="*/ 40 h 783"/>
                <a:gd name="T36" fmla="*/ 2 w 366"/>
                <a:gd name="T37" fmla="*/ 40 h 783"/>
                <a:gd name="T38" fmla="*/ 2 w 366"/>
                <a:gd name="T39" fmla="*/ 37 h 783"/>
                <a:gd name="T40" fmla="*/ 0 w 366"/>
                <a:gd name="T41" fmla="*/ 36 h 783"/>
                <a:gd name="T42" fmla="*/ 0 w 366"/>
                <a:gd name="T43" fmla="*/ 23 h 783"/>
                <a:gd name="T44" fmla="*/ 2 w 366"/>
                <a:gd name="T45" fmla="*/ 20 h 783"/>
                <a:gd name="T46" fmla="*/ 4 w 366"/>
                <a:gd name="T47" fmla="*/ 20 h 783"/>
                <a:gd name="T48" fmla="*/ 4 w 366"/>
                <a:gd name="T49" fmla="*/ 16 h 783"/>
                <a:gd name="T50" fmla="*/ 8 w 366"/>
                <a:gd name="T51" fmla="*/ 14 h 783"/>
                <a:gd name="T52" fmla="*/ 12 w 366"/>
                <a:gd name="T53" fmla="*/ 13 h 783"/>
                <a:gd name="T54" fmla="*/ 10 w 366"/>
                <a:gd name="T55" fmla="*/ 7 h 783"/>
                <a:gd name="T56" fmla="*/ 10 w 366"/>
                <a:gd name="T57" fmla="*/ 3 h 783"/>
                <a:gd name="T58" fmla="*/ 6 w 366"/>
                <a:gd name="T59" fmla="*/ 9 h 783"/>
                <a:gd name="T60" fmla="*/ 2 w 366"/>
                <a:gd name="T61" fmla="*/ 10 h 783"/>
                <a:gd name="T62" fmla="*/ 2 w 366"/>
                <a:gd name="T63" fmla="*/ 3 h 783"/>
                <a:gd name="T64" fmla="*/ 4 w 366"/>
                <a:gd name="T65" fmla="*/ 3 h 783"/>
                <a:gd name="T66" fmla="*/ 4 w 366"/>
                <a:gd name="T67" fmla="*/ 0 h 7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6" h="783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0" name="Freeform 52"/>
            <p:cNvSpPr>
              <a:spLocks noChangeArrowheads="1"/>
            </p:cNvSpPr>
            <p:nvPr/>
          </p:nvSpPr>
          <p:spPr bwMode="auto">
            <a:xfrm>
              <a:off x="4821" y="3155"/>
              <a:ext cx="38" cy="252"/>
            </a:xfrm>
            <a:custGeom>
              <a:avLst/>
              <a:gdLst>
                <a:gd name="T0" fmla="*/ 0 w 173"/>
                <a:gd name="T1" fmla="*/ 0 h 1116"/>
                <a:gd name="T2" fmla="*/ 6 w 173"/>
                <a:gd name="T3" fmla="*/ 0 h 1116"/>
                <a:gd name="T4" fmla="*/ 6 w 173"/>
                <a:gd name="T5" fmla="*/ 0 h 1116"/>
                <a:gd name="T6" fmla="*/ 6 w 173"/>
                <a:gd name="T7" fmla="*/ 53 h 1116"/>
                <a:gd name="T8" fmla="*/ 8 w 173"/>
                <a:gd name="T9" fmla="*/ 53 h 1116"/>
                <a:gd name="T10" fmla="*/ 8 w 173"/>
                <a:gd name="T11" fmla="*/ 54 h 1116"/>
                <a:gd name="T12" fmla="*/ 8 w 173"/>
                <a:gd name="T13" fmla="*/ 56 h 1116"/>
                <a:gd name="T14" fmla="*/ 8 w 173"/>
                <a:gd name="T15" fmla="*/ 57 h 1116"/>
                <a:gd name="T16" fmla="*/ 0 w 173"/>
                <a:gd name="T17" fmla="*/ 57 h 1116"/>
                <a:gd name="T18" fmla="*/ 0 w 173"/>
                <a:gd name="T19" fmla="*/ 56 h 1116"/>
                <a:gd name="T20" fmla="*/ 0 w 173"/>
                <a:gd name="T21" fmla="*/ 54 h 1116"/>
                <a:gd name="T22" fmla="*/ 0 w 173"/>
                <a:gd name="T23" fmla="*/ 53 h 1116"/>
                <a:gd name="T24" fmla="*/ 2 w 173"/>
                <a:gd name="T25" fmla="*/ 53 h 1116"/>
                <a:gd name="T26" fmla="*/ 2 w 173"/>
                <a:gd name="T27" fmla="*/ 4 h 1116"/>
                <a:gd name="T28" fmla="*/ 0 w 173"/>
                <a:gd name="T29" fmla="*/ 4 h 1116"/>
                <a:gd name="T30" fmla="*/ 0 w 173"/>
                <a:gd name="T31" fmla="*/ 3 h 1116"/>
                <a:gd name="T32" fmla="*/ 0 w 173"/>
                <a:gd name="T33" fmla="*/ 0 h 1116"/>
                <a:gd name="T34" fmla="*/ 0 w 173"/>
                <a:gd name="T35" fmla="*/ 0 h 1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3" h="1116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1" name="Freeform 53"/>
            <p:cNvSpPr>
              <a:spLocks noChangeArrowheads="1"/>
            </p:cNvSpPr>
            <p:nvPr/>
          </p:nvSpPr>
          <p:spPr bwMode="auto">
            <a:xfrm>
              <a:off x="4885" y="3155"/>
              <a:ext cx="38" cy="252"/>
            </a:xfrm>
            <a:custGeom>
              <a:avLst/>
              <a:gdLst>
                <a:gd name="T0" fmla="*/ 0 w 174"/>
                <a:gd name="T1" fmla="*/ 17 h 1116"/>
                <a:gd name="T2" fmla="*/ 6 w 174"/>
                <a:gd name="T3" fmla="*/ 17 h 1116"/>
                <a:gd name="T4" fmla="*/ 6 w 174"/>
                <a:gd name="T5" fmla="*/ 17 h 1116"/>
                <a:gd name="T6" fmla="*/ 6 w 174"/>
                <a:gd name="T7" fmla="*/ 53 h 1116"/>
                <a:gd name="T8" fmla="*/ 8 w 174"/>
                <a:gd name="T9" fmla="*/ 53 h 1116"/>
                <a:gd name="T10" fmla="*/ 8 w 174"/>
                <a:gd name="T11" fmla="*/ 54 h 1116"/>
                <a:gd name="T12" fmla="*/ 8 w 174"/>
                <a:gd name="T13" fmla="*/ 56 h 1116"/>
                <a:gd name="T14" fmla="*/ 8 w 174"/>
                <a:gd name="T15" fmla="*/ 57 h 1116"/>
                <a:gd name="T16" fmla="*/ 0 w 174"/>
                <a:gd name="T17" fmla="*/ 57 h 1116"/>
                <a:gd name="T18" fmla="*/ 0 w 174"/>
                <a:gd name="T19" fmla="*/ 56 h 1116"/>
                <a:gd name="T20" fmla="*/ 0 w 174"/>
                <a:gd name="T21" fmla="*/ 54 h 1116"/>
                <a:gd name="T22" fmla="*/ 0 w 174"/>
                <a:gd name="T23" fmla="*/ 53 h 1116"/>
                <a:gd name="T24" fmla="*/ 2 w 174"/>
                <a:gd name="T25" fmla="*/ 53 h 1116"/>
                <a:gd name="T26" fmla="*/ 2 w 174"/>
                <a:gd name="T27" fmla="*/ 20 h 1116"/>
                <a:gd name="T28" fmla="*/ 0 w 174"/>
                <a:gd name="T29" fmla="*/ 20 h 1116"/>
                <a:gd name="T30" fmla="*/ 0 w 174"/>
                <a:gd name="T31" fmla="*/ 20 h 1116"/>
                <a:gd name="T32" fmla="*/ 0 w 174"/>
                <a:gd name="T33" fmla="*/ 17 h 1116"/>
                <a:gd name="T34" fmla="*/ 0 w 174"/>
                <a:gd name="T35" fmla="*/ 17 h 1116"/>
                <a:gd name="T36" fmla="*/ 2 w 174"/>
                <a:gd name="T37" fmla="*/ 0 h 1116"/>
                <a:gd name="T38" fmla="*/ 6 w 174"/>
                <a:gd name="T39" fmla="*/ 0 h 1116"/>
                <a:gd name="T40" fmla="*/ 6 w 174"/>
                <a:gd name="T41" fmla="*/ 0 h 1116"/>
                <a:gd name="T42" fmla="*/ 6 w 174"/>
                <a:gd name="T43" fmla="*/ 7 h 1116"/>
                <a:gd name="T44" fmla="*/ 6 w 174"/>
                <a:gd name="T45" fmla="*/ 7 h 1116"/>
                <a:gd name="T46" fmla="*/ 2 w 174"/>
                <a:gd name="T47" fmla="*/ 7 h 1116"/>
                <a:gd name="T48" fmla="*/ 2 w 174"/>
                <a:gd name="T49" fmla="*/ 7 h 1116"/>
                <a:gd name="T50" fmla="*/ 2 w 174"/>
                <a:gd name="T51" fmla="*/ 0 h 1116"/>
                <a:gd name="T52" fmla="*/ 2 w 174"/>
                <a:gd name="T53" fmla="*/ 0 h 1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74" h="1116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412" name="Freeform 54"/>
            <p:cNvSpPr>
              <a:spLocks noChangeArrowheads="1"/>
            </p:cNvSpPr>
            <p:nvPr/>
          </p:nvSpPr>
          <p:spPr bwMode="auto">
            <a:xfrm>
              <a:off x="4949" y="3155"/>
              <a:ext cx="91" cy="252"/>
            </a:xfrm>
            <a:custGeom>
              <a:avLst/>
              <a:gdLst>
                <a:gd name="T0" fmla="*/ 8 w 404"/>
                <a:gd name="T1" fmla="*/ 20 h 1116"/>
                <a:gd name="T2" fmla="*/ 12 w 404"/>
                <a:gd name="T3" fmla="*/ 20 h 1116"/>
                <a:gd name="T4" fmla="*/ 12 w 404"/>
                <a:gd name="T5" fmla="*/ 23 h 1116"/>
                <a:gd name="T6" fmla="*/ 12 w 404"/>
                <a:gd name="T7" fmla="*/ 24 h 1116"/>
                <a:gd name="T8" fmla="*/ 14 w 404"/>
                <a:gd name="T9" fmla="*/ 24 h 1116"/>
                <a:gd name="T10" fmla="*/ 14 w 404"/>
                <a:gd name="T11" fmla="*/ 50 h 1116"/>
                <a:gd name="T12" fmla="*/ 12 w 404"/>
                <a:gd name="T13" fmla="*/ 50 h 1116"/>
                <a:gd name="T14" fmla="*/ 12 w 404"/>
                <a:gd name="T15" fmla="*/ 50 h 1116"/>
                <a:gd name="T16" fmla="*/ 12 w 404"/>
                <a:gd name="T17" fmla="*/ 53 h 1116"/>
                <a:gd name="T18" fmla="*/ 8 w 404"/>
                <a:gd name="T19" fmla="*/ 53 h 1116"/>
                <a:gd name="T20" fmla="*/ 8 w 404"/>
                <a:gd name="T21" fmla="*/ 50 h 1116"/>
                <a:gd name="T22" fmla="*/ 8 w 404"/>
                <a:gd name="T23" fmla="*/ 50 h 1116"/>
                <a:gd name="T24" fmla="*/ 6 w 404"/>
                <a:gd name="T25" fmla="*/ 50 h 1116"/>
                <a:gd name="T26" fmla="*/ 6 w 404"/>
                <a:gd name="T27" fmla="*/ 47 h 1116"/>
                <a:gd name="T28" fmla="*/ 6 w 404"/>
                <a:gd name="T29" fmla="*/ 46 h 1116"/>
                <a:gd name="T30" fmla="*/ 4 w 404"/>
                <a:gd name="T31" fmla="*/ 46 h 1116"/>
                <a:gd name="T32" fmla="*/ 4 w 404"/>
                <a:gd name="T33" fmla="*/ 27 h 1116"/>
                <a:gd name="T34" fmla="*/ 6 w 404"/>
                <a:gd name="T35" fmla="*/ 27 h 1116"/>
                <a:gd name="T36" fmla="*/ 6 w 404"/>
                <a:gd name="T37" fmla="*/ 26 h 1116"/>
                <a:gd name="T38" fmla="*/ 6 w 404"/>
                <a:gd name="T39" fmla="*/ 24 h 1116"/>
                <a:gd name="T40" fmla="*/ 8 w 404"/>
                <a:gd name="T41" fmla="*/ 24 h 1116"/>
                <a:gd name="T42" fmla="*/ 8 w 404"/>
                <a:gd name="T43" fmla="*/ 23 h 1116"/>
                <a:gd name="T44" fmla="*/ 8 w 404"/>
                <a:gd name="T45" fmla="*/ 20 h 1116"/>
                <a:gd name="T46" fmla="*/ 12 w 404"/>
                <a:gd name="T47" fmla="*/ 0 h 1116"/>
                <a:gd name="T48" fmla="*/ 18 w 404"/>
                <a:gd name="T49" fmla="*/ 0 h 1116"/>
                <a:gd name="T50" fmla="*/ 18 w 404"/>
                <a:gd name="T51" fmla="*/ 0 h 1116"/>
                <a:gd name="T52" fmla="*/ 18 w 404"/>
                <a:gd name="T53" fmla="*/ 53 h 1116"/>
                <a:gd name="T54" fmla="*/ 20 w 404"/>
                <a:gd name="T55" fmla="*/ 53 h 1116"/>
                <a:gd name="T56" fmla="*/ 20 w 404"/>
                <a:gd name="T57" fmla="*/ 54 h 1116"/>
                <a:gd name="T58" fmla="*/ 20 w 404"/>
                <a:gd name="T59" fmla="*/ 56 h 1116"/>
                <a:gd name="T60" fmla="*/ 20 w 404"/>
                <a:gd name="T61" fmla="*/ 57 h 1116"/>
                <a:gd name="T62" fmla="*/ 16 w 404"/>
                <a:gd name="T63" fmla="*/ 57 h 1116"/>
                <a:gd name="T64" fmla="*/ 16 w 404"/>
                <a:gd name="T65" fmla="*/ 56 h 1116"/>
                <a:gd name="T66" fmla="*/ 16 w 404"/>
                <a:gd name="T67" fmla="*/ 54 h 1116"/>
                <a:gd name="T68" fmla="*/ 14 w 404"/>
                <a:gd name="T69" fmla="*/ 54 h 1116"/>
                <a:gd name="T70" fmla="*/ 14 w 404"/>
                <a:gd name="T71" fmla="*/ 56 h 1116"/>
                <a:gd name="T72" fmla="*/ 14 w 404"/>
                <a:gd name="T73" fmla="*/ 57 h 1116"/>
                <a:gd name="T74" fmla="*/ 6 w 404"/>
                <a:gd name="T75" fmla="*/ 57 h 1116"/>
                <a:gd name="T76" fmla="*/ 6 w 404"/>
                <a:gd name="T77" fmla="*/ 56 h 1116"/>
                <a:gd name="T78" fmla="*/ 6 w 404"/>
                <a:gd name="T79" fmla="*/ 54 h 1116"/>
                <a:gd name="T80" fmla="*/ 2 w 404"/>
                <a:gd name="T81" fmla="*/ 54 h 1116"/>
                <a:gd name="T82" fmla="*/ 2 w 404"/>
                <a:gd name="T83" fmla="*/ 53 h 1116"/>
                <a:gd name="T84" fmla="*/ 2 w 404"/>
                <a:gd name="T85" fmla="*/ 47 h 1116"/>
                <a:gd name="T86" fmla="*/ 0 w 404"/>
                <a:gd name="T87" fmla="*/ 47 h 1116"/>
                <a:gd name="T88" fmla="*/ 0 w 404"/>
                <a:gd name="T89" fmla="*/ 46 h 1116"/>
                <a:gd name="T90" fmla="*/ 0 w 404"/>
                <a:gd name="T91" fmla="*/ 27 h 1116"/>
                <a:gd name="T92" fmla="*/ 0 w 404"/>
                <a:gd name="T93" fmla="*/ 26 h 1116"/>
                <a:gd name="T94" fmla="*/ 2 w 404"/>
                <a:gd name="T95" fmla="*/ 26 h 1116"/>
                <a:gd name="T96" fmla="*/ 2 w 404"/>
                <a:gd name="T97" fmla="*/ 20 h 1116"/>
                <a:gd name="T98" fmla="*/ 2 w 404"/>
                <a:gd name="T99" fmla="*/ 20 h 1116"/>
                <a:gd name="T100" fmla="*/ 6 w 404"/>
                <a:gd name="T101" fmla="*/ 20 h 1116"/>
                <a:gd name="T102" fmla="*/ 6 w 404"/>
                <a:gd name="T103" fmla="*/ 17 h 1116"/>
                <a:gd name="T104" fmla="*/ 6 w 404"/>
                <a:gd name="T105" fmla="*/ 17 h 1116"/>
                <a:gd name="T106" fmla="*/ 12 w 404"/>
                <a:gd name="T107" fmla="*/ 17 h 1116"/>
                <a:gd name="T108" fmla="*/ 12 w 404"/>
                <a:gd name="T109" fmla="*/ 17 h 1116"/>
                <a:gd name="T110" fmla="*/ 12 w 404"/>
                <a:gd name="T111" fmla="*/ 20 h 1116"/>
                <a:gd name="T112" fmla="*/ 14 w 404"/>
                <a:gd name="T113" fmla="*/ 20 h 1116"/>
                <a:gd name="T114" fmla="*/ 14 w 404"/>
                <a:gd name="T115" fmla="*/ 4 h 1116"/>
                <a:gd name="T116" fmla="*/ 12 w 404"/>
                <a:gd name="T117" fmla="*/ 4 h 1116"/>
                <a:gd name="T118" fmla="*/ 12 w 404"/>
                <a:gd name="T119" fmla="*/ 3 h 1116"/>
                <a:gd name="T120" fmla="*/ 12 w 404"/>
                <a:gd name="T121" fmla="*/ 0 h 1116"/>
                <a:gd name="T122" fmla="*/ 12 w 404"/>
                <a:gd name="T123" fmla="*/ 0 h 11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04" h="1116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>
            <a:normAutofit fontScale="90000"/>
          </a:bodyPr>
          <a:lstStyle/>
          <a:p>
            <a:pPr>
              <a:spcBef>
                <a:spcPts val="1350"/>
              </a:spcBef>
            </a:pPr>
            <a:r>
              <a:rPr lang="en-GB" altLang="en-US" sz="7200" dirty="0" smtClean="0"/>
              <a:t>Example - 1</a:t>
            </a:r>
            <a:r>
              <a:rPr lang="en-GB" altLang="en-US" sz="4400" dirty="0" smtClean="0"/>
              <a:t>(cont.)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0813" cy="4113213"/>
          </a:xfrm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 smtClean="0"/>
              <a:t>The test suite must include:</a:t>
            </a:r>
          </a:p>
          <a:p>
            <a:pPr lvl="1">
              <a:spcBef>
                <a:spcPts val="800"/>
              </a:spcBef>
            </a:pPr>
            <a:r>
              <a:rPr lang="en-GB" altLang="en-US" sz="3600" smtClean="0"/>
              <a:t>representatives from each of the three equivalence classes:</a:t>
            </a:r>
          </a:p>
          <a:p>
            <a:pPr lvl="1">
              <a:spcBef>
                <a:spcPts val="800"/>
              </a:spcBef>
            </a:pPr>
            <a:r>
              <a:rPr lang="en-GB" altLang="en-US" sz="3600" smtClean="0">
                <a:solidFill>
                  <a:srgbClr val="0000FF"/>
                </a:solidFill>
              </a:rPr>
              <a:t>a possible test suite can be: </a:t>
            </a:r>
            <a:br>
              <a:rPr lang="en-GB" altLang="en-US" sz="3600" smtClean="0">
                <a:solidFill>
                  <a:srgbClr val="0000FF"/>
                </a:solidFill>
              </a:rPr>
            </a:br>
            <a:r>
              <a:rPr lang="en-GB" altLang="en-US" sz="3600" smtClean="0">
                <a:solidFill>
                  <a:srgbClr val="0000FF"/>
                </a:solidFill>
              </a:rPr>
              <a:t>{-5,500,6000}.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5AEC95-4C90-4699-B5DA-EE2F9F8B902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0421" name="Line 3"/>
          <p:cNvSpPr>
            <a:spLocks noChangeShapeType="1"/>
          </p:cNvSpPr>
          <p:nvPr/>
        </p:nvSpPr>
        <p:spPr bwMode="auto">
          <a:xfrm>
            <a:off x="2667000" y="5181600"/>
            <a:ext cx="4191000" cy="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2514600" y="4724400"/>
            <a:ext cx="9128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600"/>
              </a:spcBef>
              <a:tabLst>
                <a:tab pos="863600" algn="l"/>
              </a:tabLst>
            </a:pPr>
            <a:r>
              <a:rPr lang="en-GB" altLang="en-US" sz="2800" b="1">
                <a:latin typeface="times" pitchFamily="18" charset="0"/>
              </a:rPr>
              <a:t>1</a:t>
            </a:r>
          </a:p>
        </p:txBody>
      </p: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6324600" y="4572000"/>
            <a:ext cx="9128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600"/>
              </a:spcBef>
              <a:tabLst>
                <a:tab pos="863600" algn="l"/>
              </a:tabLst>
            </a:pPr>
            <a:r>
              <a:rPr lang="en-GB" altLang="en-US" sz="2800" b="1">
                <a:latin typeface="times" pitchFamily="18" charset="0"/>
              </a:rPr>
              <a:t>5000</a:t>
            </a:r>
          </a:p>
        </p:txBody>
      </p:sp>
      <p:sp>
        <p:nvSpPr>
          <p:cNvPr id="60424" name="Line 6"/>
          <p:cNvSpPr>
            <a:spLocks noChangeShapeType="1"/>
          </p:cNvSpPr>
          <p:nvPr/>
        </p:nvSpPr>
        <p:spPr bwMode="auto">
          <a:xfrm>
            <a:off x="2819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25" name="Line 7"/>
          <p:cNvSpPr>
            <a:spLocks noChangeShapeType="1"/>
          </p:cNvSpPr>
          <p:nvPr/>
        </p:nvSpPr>
        <p:spPr bwMode="auto">
          <a:xfrm>
            <a:off x="2971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26" name="Line 8"/>
          <p:cNvSpPr>
            <a:spLocks noChangeShapeType="1"/>
          </p:cNvSpPr>
          <p:nvPr/>
        </p:nvSpPr>
        <p:spPr bwMode="auto">
          <a:xfrm>
            <a:off x="3124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27" name="Line 9"/>
          <p:cNvSpPr>
            <a:spLocks noChangeShapeType="1"/>
          </p:cNvSpPr>
          <p:nvPr/>
        </p:nvSpPr>
        <p:spPr bwMode="auto">
          <a:xfrm>
            <a:off x="3276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28" name="Line 10"/>
          <p:cNvSpPr>
            <a:spLocks noChangeShapeType="1"/>
          </p:cNvSpPr>
          <p:nvPr/>
        </p:nvSpPr>
        <p:spPr bwMode="auto">
          <a:xfrm>
            <a:off x="3429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29" name="Line 11"/>
          <p:cNvSpPr>
            <a:spLocks noChangeShapeType="1"/>
          </p:cNvSpPr>
          <p:nvPr/>
        </p:nvSpPr>
        <p:spPr bwMode="auto">
          <a:xfrm>
            <a:off x="3581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0" name="Line 12"/>
          <p:cNvSpPr>
            <a:spLocks noChangeShapeType="1"/>
          </p:cNvSpPr>
          <p:nvPr/>
        </p:nvSpPr>
        <p:spPr bwMode="auto">
          <a:xfrm>
            <a:off x="3733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1" name="Line 13"/>
          <p:cNvSpPr>
            <a:spLocks noChangeShapeType="1"/>
          </p:cNvSpPr>
          <p:nvPr/>
        </p:nvSpPr>
        <p:spPr bwMode="auto">
          <a:xfrm>
            <a:off x="3886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>
            <a:off x="4038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3" name="Line 15"/>
          <p:cNvSpPr>
            <a:spLocks noChangeShapeType="1"/>
          </p:cNvSpPr>
          <p:nvPr/>
        </p:nvSpPr>
        <p:spPr bwMode="auto">
          <a:xfrm>
            <a:off x="4191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4" name="Line 16"/>
          <p:cNvSpPr>
            <a:spLocks noChangeShapeType="1"/>
          </p:cNvSpPr>
          <p:nvPr/>
        </p:nvSpPr>
        <p:spPr bwMode="auto">
          <a:xfrm>
            <a:off x="4343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5" name="Line 17"/>
          <p:cNvSpPr>
            <a:spLocks noChangeShapeType="1"/>
          </p:cNvSpPr>
          <p:nvPr/>
        </p:nvSpPr>
        <p:spPr bwMode="auto">
          <a:xfrm>
            <a:off x="4495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6" name="Line 18"/>
          <p:cNvSpPr>
            <a:spLocks noChangeShapeType="1"/>
          </p:cNvSpPr>
          <p:nvPr/>
        </p:nvSpPr>
        <p:spPr bwMode="auto">
          <a:xfrm>
            <a:off x="4648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7" name="Line 19"/>
          <p:cNvSpPr>
            <a:spLocks noChangeShapeType="1"/>
          </p:cNvSpPr>
          <p:nvPr/>
        </p:nvSpPr>
        <p:spPr bwMode="auto">
          <a:xfrm>
            <a:off x="4800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8" name="Line 20"/>
          <p:cNvSpPr>
            <a:spLocks noChangeShapeType="1"/>
          </p:cNvSpPr>
          <p:nvPr/>
        </p:nvSpPr>
        <p:spPr bwMode="auto">
          <a:xfrm>
            <a:off x="4953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9" name="Line 21"/>
          <p:cNvSpPr>
            <a:spLocks noChangeShapeType="1"/>
          </p:cNvSpPr>
          <p:nvPr/>
        </p:nvSpPr>
        <p:spPr bwMode="auto">
          <a:xfrm>
            <a:off x="5105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0" name="Line 22"/>
          <p:cNvSpPr>
            <a:spLocks noChangeShapeType="1"/>
          </p:cNvSpPr>
          <p:nvPr/>
        </p:nvSpPr>
        <p:spPr bwMode="auto">
          <a:xfrm>
            <a:off x="5257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1" name="Line 23"/>
          <p:cNvSpPr>
            <a:spLocks noChangeShapeType="1"/>
          </p:cNvSpPr>
          <p:nvPr/>
        </p:nvSpPr>
        <p:spPr bwMode="auto">
          <a:xfrm>
            <a:off x="5410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2" name="Line 24"/>
          <p:cNvSpPr>
            <a:spLocks noChangeShapeType="1"/>
          </p:cNvSpPr>
          <p:nvPr/>
        </p:nvSpPr>
        <p:spPr bwMode="auto">
          <a:xfrm>
            <a:off x="5562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3" name="Line 25"/>
          <p:cNvSpPr>
            <a:spLocks noChangeShapeType="1"/>
          </p:cNvSpPr>
          <p:nvPr/>
        </p:nvSpPr>
        <p:spPr bwMode="auto">
          <a:xfrm>
            <a:off x="5715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4" name="Line 26"/>
          <p:cNvSpPr>
            <a:spLocks noChangeShapeType="1"/>
          </p:cNvSpPr>
          <p:nvPr/>
        </p:nvSpPr>
        <p:spPr bwMode="auto">
          <a:xfrm>
            <a:off x="5867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5" name="Line 27"/>
          <p:cNvSpPr>
            <a:spLocks noChangeShapeType="1"/>
          </p:cNvSpPr>
          <p:nvPr/>
        </p:nvSpPr>
        <p:spPr bwMode="auto">
          <a:xfrm>
            <a:off x="6019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6" name="Line 28"/>
          <p:cNvSpPr>
            <a:spLocks noChangeShapeType="1"/>
          </p:cNvSpPr>
          <p:nvPr/>
        </p:nvSpPr>
        <p:spPr bwMode="auto">
          <a:xfrm>
            <a:off x="6172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7" name="Line 29"/>
          <p:cNvSpPr>
            <a:spLocks noChangeShapeType="1"/>
          </p:cNvSpPr>
          <p:nvPr/>
        </p:nvSpPr>
        <p:spPr bwMode="auto">
          <a:xfrm>
            <a:off x="6324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8" name="Line 30"/>
          <p:cNvSpPr>
            <a:spLocks noChangeShapeType="1"/>
          </p:cNvSpPr>
          <p:nvPr/>
        </p:nvSpPr>
        <p:spPr bwMode="auto">
          <a:xfrm>
            <a:off x="6477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9" name="Line 31"/>
          <p:cNvSpPr>
            <a:spLocks noChangeShapeType="1"/>
          </p:cNvSpPr>
          <p:nvPr/>
        </p:nvSpPr>
        <p:spPr bwMode="auto">
          <a:xfrm>
            <a:off x="6629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50" name="Line 32"/>
          <p:cNvSpPr>
            <a:spLocks noChangeShapeType="1"/>
          </p:cNvSpPr>
          <p:nvPr/>
        </p:nvSpPr>
        <p:spPr bwMode="auto">
          <a:xfrm>
            <a:off x="6781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60451" name="Group 33"/>
          <p:cNvGrpSpPr>
            <a:grpSpLocks/>
          </p:cNvGrpSpPr>
          <p:nvPr/>
        </p:nvGrpSpPr>
        <p:grpSpPr bwMode="auto">
          <a:xfrm>
            <a:off x="4660900" y="4703763"/>
            <a:ext cx="747713" cy="400050"/>
            <a:chOff x="2936" y="2963"/>
            <a:chExt cx="471" cy="252"/>
          </a:xfrm>
        </p:grpSpPr>
        <p:sp>
          <p:nvSpPr>
            <p:cNvPr id="60468" name="Freeform 34"/>
            <p:cNvSpPr>
              <a:spLocks noChangeArrowheads="1"/>
            </p:cNvSpPr>
            <p:nvPr/>
          </p:nvSpPr>
          <p:spPr bwMode="auto">
            <a:xfrm>
              <a:off x="2936" y="3038"/>
              <a:ext cx="107" cy="177"/>
            </a:xfrm>
            <a:custGeom>
              <a:avLst/>
              <a:gdLst>
                <a:gd name="T0" fmla="*/ 0 w 477"/>
                <a:gd name="T1" fmla="*/ 0 h 786"/>
                <a:gd name="T2" fmla="*/ 9 w 477"/>
                <a:gd name="T3" fmla="*/ 0 h 786"/>
                <a:gd name="T4" fmla="*/ 9 w 477"/>
                <a:gd name="T5" fmla="*/ 0 h 786"/>
                <a:gd name="T6" fmla="*/ 9 w 477"/>
                <a:gd name="T7" fmla="*/ 3 h 786"/>
                <a:gd name="T8" fmla="*/ 9 w 477"/>
                <a:gd name="T9" fmla="*/ 3 h 786"/>
                <a:gd name="T10" fmla="*/ 7 w 477"/>
                <a:gd name="T11" fmla="*/ 3 h 786"/>
                <a:gd name="T12" fmla="*/ 7 w 477"/>
                <a:gd name="T13" fmla="*/ 9 h 786"/>
                <a:gd name="T14" fmla="*/ 9 w 477"/>
                <a:gd name="T15" fmla="*/ 9 h 786"/>
                <a:gd name="T16" fmla="*/ 9 w 477"/>
                <a:gd name="T17" fmla="*/ 10 h 786"/>
                <a:gd name="T18" fmla="*/ 9 w 477"/>
                <a:gd name="T19" fmla="*/ 20 h 786"/>
                <a:gd name="T20" fmla="*/ 11 w 477"/>
                <a:gd name="T21" fmla="*/ 20 h 786"/>
                <a:gd name="T22" fmla="*/ 11 w 477"/>
                <a:gd name="T23" fmla="*/ 20 h 786"/>
                <a:gd name="T24" fmla="*/ 11 w 477"/>
                <a:gd name="T25" fmla="*/ 29 h 786"/>
                <a:gd name="T26" fmla="*/ 13 w 477"/>
                <a:gd name="T27" fmla="*/ 29 h 786"/>
                <a:gd name="T28" fmla="*/ 13 w 477"/>
                <a:gd name="T29" fmla="*/ 27 h 786"/>
                <a:gd name="T30" fmla="*/ 13 w 477"/>
                <a:gd name="T31" fmla="*/ 26 h 786"/>
                <a:gd name="T32" fmla="*/ 15 w 477"/>
                <a:gd name="T33" fmla="*/ 26 h 786"/>
                <a:gd name="T34" fmla="*/ 15 w 477"/>
                <a:gd name="T35" fmla="*/ 17 h 786"/>
                <a:gd name="T36" fmla="*/ 15 w 477"/>
                <a:gd name="T37" fmla="*/ 16 h 786"/>
                <a:gd name="T38" fmla="*/ 17 w 477"/>
                <a:gd name="T39" fmla="*/ 16 h 786"/>
                <a:gd name="T40" fmla="*/ 17 w 477"/>
                <a:gd name="T41" fmla="*/ 3 h 786"/>
                <a:gd name="T42" fmla="*/ 15 w 477"/>
                <a:gd name="T43" fmla="*/ 3 h 786"/>
                <a:gd name="T44" fmla="*/ 15 w 477"/>
                <a:gd name="T45" fmla="*/ 3 h 786"/>
                <a:gd name="T46" fmla="*/ 15 w 477"/>
                <a:gd name="T47" fmla="*/ 0 h 786"/>
                <a:gd name="T48" fmla="*/ 15 w 477"/>
                <a:gd name="T49" fmla="*/ 0 h 786"/>
                <a:gd name="T50" fmla="*/ 24 w 477"/>
                <a:gd name="T51" fmla="*/ 0 h 786"/>
                <a:gd name="T52" fmla="*/ 24 w 477"/>
                <a:gd name="T53" fmla="*/ 0 h 786"/>
                <a:gd name="T54" fmla="*/ 24 w 477"/>
                <a:gd name="T55" fmla="*/ 3 h 786"/>
                <a:gd name="T56" fmla="*/ 24 w 477"/>
                <a:gd name="T57" fmla="*/ 3 h 786"/>
                <a:gd name="T58" fmla="*/ 22 w 477"/>
                <a:gd name="T59" fmla="*/ 3 h 786"/>
                <a:gd name="T60" fmla="*/ 22 w 477"/>
                <a:gd name="T61" fmla="*/ 6 h 786"/>
                <a:gd name="T62" fmla="*/ 22 w 477"/>
                <a:gd name="T63" fmla="*/ 7 h 786"/>
                <a:gd name="T64" fmla="*/ 20 w 477"/>
                <a:gd name="T65" fmla="*/ 7 h 786"/>
                <a:gd name="T66" fmla="*/ 20 w 477"/>
                <a:gd name="T67" fmla="*/ 16 h 786"/>
                <a:gd name="T68" fmla="*/ 19 w 477"/>
                <a:gd name="T69" fmla="*/ 17 h 786"/>
                <a:gd name="T70" fmla="*/ 17 w 477"/>
                <a:gd name="T71" fmla="*/ 17 h 786"/>
                <a:gd name="T72" fmla="*/ 17 w 477"/>
                <a:gd name="T73" fmla="*/ 26 h 786"/>
                <a:gd name="T74" fmla="*/ 17 w 477"/>
                <a:gd name="T75" fmla="*/ 27 h 786"/>
                <a:gd name="T76" fmla="*/ 15 w 477"/>
                <a:gd name="T77" fmla="*/ 27 h 786"/>
                <a:gd name="T78" fmla="*/ 15 w 477"/>
                <a:gd name="T79" fmla="*/ 36 h 786"/>
                <a:gd name="T80" fmla="*/ 15 w 477"/>
                <a:gd name="T81" fmla="*/ 36 h 786"/>
                <a:gd name="T82" fmla="*/ 13 w 477"/>
                <a:gd name="T83" fmla="*/ 36 h 786"/>
                <a:gd name="T84" fmla="*/ 13 w 477"/>
                <a:gd name="T85" fmla="*/ 39 h 786"/>
                <a:gd name="T86" fmla="*/ 13 w 477"/>
                <a:gd name="T87" fmla="*/ 40 h 786"/>
                <a:gd name="T88" fmla="*/ 11 w 477"/>
                <a:gd name="T89" fmla="*/ 40 h 786"/>
                <a:gd name="T90" fmla="*/ 11 w 477"/>
                <a:gd name="T91" fmla="*/ 39 h 786"/>
                <a:gd name="T92" fmla="*/ 11 w 477"/>
                <a:gd name="T93" fmla="*/ 36 h 786"/>
                <a:gd name="T94" fmla="*/ 9 w 477"/>
                <a:gd name="T95" fmla="*/ 36 h 786"/>
                <a:gd name="T96" fmla="*/ 9 w 477"/>
                <a:gd name="T97" fmla="*/ 36 h 786"/>
                <a:gd name="T98" fmla="*/ 9 w 477"/>
                <a:gd name="T99" fmla="*/ 30 h 786"/>
                <a:gd name="T100" fmla="*/ 7 w 477"/>
                <a:gd name="T101" fmla="*/ 30 h 786"/>
                <a:gd name="T102" fmla="*/ 7 w 477"/>
                <a:gd name="T103" fmla="*/ 29 h 786"/>
                <a:gd name="T104" fmla="*/ 7 w 477"/>
                <a:gd name="T105" fmla="*/ 20 h 786"/>
                <a:gd name="T106" fmla="*/ 5 w 477"/>
                <a:gd name="T107" fmla="*/ 20 h 786"/>
                <a:gd name="T108" fmla="*/ 4 w 477"/>
                <a:gd name="T109" fmla="*/ 20 h 786"/>
                <a:gd name="T110" fmla="*/ 4 w 477"/>
                <a:gd name="T111" fmla="*/ 10 h 786"/>
                <a:gd name="T112" fmla="*/ 2 w 477"/>
                <a:gd name="T113" fmla="*/ 10 h 786"/>
                <a:gd name="T114" fmla="*/ 2 w 477"/>
                <a:gd name="T115" fmla="*/ 9 h 786"/>
                <a:gd name="T116" fmla="*/ 2 w 477"/>
                <a:gd name="T117" fmla="*/ 3 h 786"/>
                <a:gd name="T118" fmla="*/ 0 w 477"/>
                <a:gd name="T119" fmla="*/ 3 h 786"/>
                <a:gd name="T120" fmla="*/ 0 w 477"/>
                <a:gd name="T121" fmla="*/ 3 h 786"/>
                <a:gd name="T122" fmla="*/ 0 w 477"/>
                <a:gd name="T123" fmla="*/ 0 h 786"/>
                <a:gd name="T124" fmla="*/ 0 w 477"/>
                <a:gd name="T125" fmla="*/ 0 h 7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77" h="786">
                  <a:moveTo>
                    <a:pt x="7" y="0"/>
                  </a:moveTo>
                  <a:lnTo>
                    <a:pt x="168" y="0"/>
                  </a:lnTo>
                  <a:lnTo>
                    <a:pt x="174" y="10"/>
                  </a:lnTo>
                  <a:lnTo>
                    <a:pt x="174" y="55"/>
                  </a:lnTo>
                  <a:lnTo>
                    <a:pt x="168" y="66"/>
                  </a:lnTo>
                  <a:lnTo>
                    <a:pt x="136" y="66"/>
                  </a:lnTo>
                  <a:lnTo>
                    <a:pt x="136" y="188"/>
                  </a:lnTo>
                  <a:lnTo>
                    <a:pt x="168" y="188"/>
                  </a:lnTo>
                  <a:lnTo>
                    <a:pt x="174" y="198"/>
                  </a:lnTo>
                  <a:lnTo>
                    <a:pt x="174" y="388"/>
                  </a:lnTo>
                  <a:lnTo>
                    <a:pt x="210" y="388"/>
                  </a:lnTo>
                  <a:lnTo>
                    <a:pt x="217" y="397"/>
                  </a:lnTo>
                  <a:lnTo>
                    <a:pt x="217" y="578"/>
                  </a:lnTo>
                  <a:lnTo>
                    <a:pt x="254" y="578"/>
                  </a:lnTo>
                  <a:lnTo>
                    <a:pt x="254" y="529"/>
                  </a:lnTo>
                  <a:lnTo>
                    <a:pt x="260" y="520"/>
                  </a:lnTo>
                  <a:lnTo>
                    <a:pt x="297" y="520"/>
                  </a:lnTo>
                  <a:lnTo>
                    <a:pt x="297" y="330"/>
                  </a:lnTo>
                  <a:lnTo>
                    <a:pt x="304" y="320"/>
                  </a:lnTo>
                  <a:lnTo>
                    <a:pt x="340" y="320"/>
                  </a:lnTo>
                  <a:lnTo>
                    <a:pt x="340" y="66"/>
                  </a:lnTo>
                  <a:lnTo>
                    <a:pt x="304" y="66"/>
                  </a:lnTo>
                  <a:lnTo>
                    <a:pt x="297" y="55"/>
                  </a:lnTo>
                  <a:lnTo>
                    <a:pt x="297" y="10"/>
                  </a:lnTo>
                  <a:lnTo>
                    <a:pt x="304" y="0"/>
                  </a:lnTo>
                  <a:lnTo>
                    <a:pt x="469" y="0"/>
                  </a:lnTo>
                  <a:lnTo>
                    <a:pt x="476" y="10"/>
                  </a:lnTo>
                  <a:lnTo>
                    <a:pt x="476" y="55"/>
                  </a:lnTo>
                  <a:lnTo>
                    <a:pt x="469" y="66"/>
                  </a:lnTo>
                  <a:lnTo>
                    <a:pt x="432" y="66"/>
                  </a:lnTo>
                  <a:lnTo>
                    <a:pt x="432" y="124"/>
                  </a:lnTo>
                  <a:lnTo>
                    <a:pt x="426" y="132"/>
                  </a:lnTo>
                  <a:lnTo>
                    <a:pt x="389" y="132"/>
                  </a:lnTo>
                  <a:lnTo>
                    <a:pt x="389" y="320"/>
                  </a:lnTo>
                  <a:lnTo>
                    <a:pt x="382" y="330"/>
                  </a:lnTo>
                  <a:lnTo>
                    <a:pt x="346" y="330"/>
                  </a:lnTo>
                  <a:lnTo>
                    <a:pt x="346" y="520"/>
                  </a:lnTo>
                  <a:lnTo>
                    <a:pt x="340" y="529"/>
                  </a:lnTo>
                  <a:lnTo>
                    <a:pt x="304" y="529"/>
                  </a:lnTo>
                  <a:lnTo>
                    <a:pt x="304" y="710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60" y="774"/>
                  </a:lnTo>
                  <a:lnTo>
                    <a:pt x="254" y="785"/>
                  </a:lnTo>
                  <a:lnTo>
                    <a:pt x="217" y="785"/>
                  </a:lnTo>
                  <a:lnTo>
                    <a:pt x="210" y="774"/>
                  </a:lnTo>
                  <a:lnTo>
                    <a:pt x="210" y="719"/>
                  </a:lnTo>
                  <a:lnTo>
                    <a:pt x="174" y="719"/>
                  </a:lnTo>
                  <a:lnTo>
                    <a:pt x="168" y="710"/>
                  </a:lnTo>
                  <a:lnTo>
                    <a:pt x="168" y="587"/>
                  </a:lnTo>
                  <a:lnTo>
                    <a:pt x="136" y="587"/>
                  </a:lnTo>
                  <a:lnTo>
                    <a:pt x="130" y="578"/>
                  </a:lnTo>
                  <a:lnTo>
                    <a:pt x="130" y="397"/>
                  </a:lnTo>
                  <a:lnTo>
                    <a:pt x="94" y="397"/>
                  </a:lnTo>
                  <a:lnTo>
                    <a:pt x="87" y="388"/>
                  </a:lnTo>
                  <a:lnTo>
                    <a:pt x="87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7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9" name="Freeform 35"/>
            <p:cNvSpPr>
              <a:spLocks noChangeArrowheads="1"/>
            </p:cNvSpPr>
            <p:nvPr/>
          </p:nvSpPr>
          <p:spPr bwMode="auto">
            <a:xfrm>
              <a:off x="3067" y="3038"/>
              <a:ext cx="87" cy="177"/>
            </a:xfrm>
            <a:custGeom>
              <a:avLst/>
              <a:gdLst>
                <a:gd name="T0" fmla="*/ 12 w 390"/>
                <a:gd name="T1" fmla="*/ 17 h 786"/>
                <a:gd name="T2" fmla="*/ 11 w 390"/>
                <a:gd name="T3" fmla="*/ 29 h 786"/>
                <a:gd name="T4" fmla="*/ 10 w 390"/>
                <a:gd name="T5" fmla="*/ 33 h 786"/>
                <a:gd name="T6" fmla="*/ 5 w 390"/>
                <a:gd name="T7" fmla="*/ 23 h 786"/>
                <a:gd name="T8" fmla="*/ 6 w 390"/>
                <a:gd name="T9" fmla="*/ 23 h 786"/>
                <a:gd name="T10" fmla="*/ 10 w 390"/>
                <a:gd name="T11" fmla="*/ 20 h 786"/>
                <a:gd name="T12" fmla="*/ 11 w 390"/>
                <a:gd name="T13" fmla="*/ 17 h 786"/>
                <a:gd name="T14" fmla="*/ 15 w 390"/>
                <a:gd name="T15" fmla="*/ 0 h 786"/>
                <a:gd name="T16" fmla="*/ 15 w 390"/>
                <a:gd name="T17" fmla="*/ 3 h 786"/>
                <a:gd name="T18" fmla="*/ 17 w 390"/>
                <a:gd name="T19" fmla="*/ 3 h 786"/>
                <a:gd name="T20" fmla="*/ 19 w 390"/>
                <a:gd name="T21" fmla="*/ 36 h 786"/>
                <a:gd name="T22" fmla="*/ 19 w 390"/>
                <a:gd name="T23" fmla="*/ 39 h 786"/>
                <a:gd name="T24" fmla="*/ 15 w 390"/>
                <a:gd name="T25" fmla="*/ 40 h 786"/>
                <a:gd name="T26" fmla="*/ 15 w 390"/>
                <a:gd name="T27" fmla="*/ 36 h 786"/>
                <a:gd name="T28" fmla="*/ 12 w 390"/>
                <a:gd name="T29" fmla="*/ 36 h 786"/>
                <a:gd name="T30" fmla="*/ 11 w 390"/>
                <a:gd name="T31" fmla="*/ 33 h 786"/>
                <a:gd name="T32" fmla="*/ 10 w 390"/>
                <a:gd name="T33" fmla="*/ 36 h 786"/>
                <a:gd name="T34" fmla="*/ 9 w 390"/>
                <a:gd name="T35" fmla="*/ 39 h 786"/>
                <a:gd name="T36" fmla="*/ 2 w 390"/>
                <a:gd name="T37" fmla="*/ 40 h 786"/>
                <a:gd name="T38" fmla="*/ 2 w 390"/>
                <a:gd name="T39" fmla="*/ 36 h 786"/>
                <a:gd name="T40" fmla="*/ 0 w 390"/>
                <a:gd name="T41" fmla="*/ 36 h 786"/>
                <a:gd name="T42" fmla="*/ 0 w 390"/>
                <a:gd name="T43" fmla="*/ 23 h 786"/>
                <a:gd name="T44" fmla="*/ 2 w 390"/>
                <a:gd name="T45" fmla="*/ 20 h 786"/>
                <a:gd name="T46" fmla="*/ 4 w 390"/>
                <a:gd name="T47" fmla="*/ 20 h 786"/>
                <a:gd name="T48" fmla="*/ 5 w 390"/>
                <a:gd name="T49" fmla="*/ 16 h 786"/>
                <a:gd name="T50" fmla="*/ 8 w 390"/>
                <a:gd name="T51" fmla="*/ 13 h 786"/>
                <a:gd name="T52" fmla="*/ 12 w 390"/>
                <a:gd name="T53" fmla="*/ 13 h 786"/>
                <a:gd name="T54" fmla="*/ 11 w 390"/>
                <a:gd name="T55" fmla="*/ 7 h 786"/>
                <a:gd name="T56" fmla="*/ 10 w 390"/>
                <a:gd name="T57" fmla="*/ 3 h 786"/>
                <a:gd name="T58" fmla="*/ 6 w 390"/>
                <a:gd name="T59" fmla="*/ 9 h 786"/>
                <a:gd name="T60" fmla="*/ 2 w 390"/>
                <a:gd name="T61" fmla="*/ 10 h 786"/>
                <a:gd name="T62" fmla="*/ 2 w 390"/>
                <a:gd name="T63" fmla="*/ 3 h 786"/>
                <a:gd name="T64" fmla="*/ 4 w 390"/>
                <a:gd name="T65" fmla="*/ 3 h 786"/>
                <a:gd name="T66" fmla="*/ 5 w 390"/>
                <a:gd name="T67" fmla="*/ 0 h 78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90" h="786">
                  <a:moveTo>
                    <a:pt x="217" y="330"/>
                  </a:moveTo>
                  <a:lnTo>
                    <a:pt x="253" y="330"/>
                  </a:lnTo>
                  <a:lnTo>
                    <a:pt x="253" y="578"/>
                  </a:lnTo>
                  <a:lnTo>
                    <a:pt x="217" y="578"/>
                  </a:lnTo>
                  <a:lnTo>
                    <a:pt x="210" y="587"/>
                  </a:lnTo>
                  <a:lnTo>
                    <a:pt x="210" y="642"/>
                  </a:lnTo>
                  <a:lnTo>
                    <a:pt x="92" y="642"/>
                  </a:lnTo>
                  <a:lnTo>
                    <a:pt x="92" y="463"/>
                  </a:lnTo>
                  <a:lnTo>
                    <a:pt x="125" y="463"/>
                  </a:lnTo>
                  <a:lnTo>
                    <a:pt x="130" y="452"/>
                  </a:lnTo>
                  <a:lnTo>
                    <a:pt x="130" y="397"/>
                  </a:lnTo>
                  <a:lnTo>
                    <a:pt x="210" y="397"/>
                  </a:lnTo>
                  <a:lnTo>
                    <a:pt x="217" y="388"/>
                  </a:lnTo>
                  <a:lnTo>
                    <a:pt x="217" y="330"/>
                  </a:lnTo>
                  <a:close/>
                  <a:moveTo>
                    <a:pt x="92" y="0"/>
                  </a:moveTo>
                  <a:lnTo>
                    <a:pt x="297" y="0"/>
                  </a:lnTo>
                  <a:lnTo>
                    <a:pt x="302" y="10"/>
                  </a:lnTo>
                  <a:lnTo>
                    <a:pt x="302" y="55"/>
                  </a:lnTo>
                  <a:lnTo>
                    <a:pt x="339" y="55"/>
                  </a:lnTo>
                  <a:lnTo>
                    <a:pt x="346" y="66"/>
                  </a:lnTo>
                  <a:lnTo>
                    <a:pt x="346" y="710"/>
                  </a:lnTo>
                  <a:lnTo>
                    <a:pt x="382" y="710"/>
                  </a:lnTo>
                  <a:lnTo>
                    <a:pt x="389" y="719"/>
                  </a:lnTo>
                  <a:lnTo>
                    <a:pt x="389" y="774"/>
                  </a:lnTo>
                  <a:lnTo>
                    <a:pt x="382" y="785"/>
                  </a:lnTo>
                  <a:lnTo>
                    <a:pt x="302" y="785"/>
                  </a:lnTo>
                  <a:lnTo>
                    <a:pt x="297" y="774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53" y="710"/>
                  </a:lnTo>
                  <a:lnTo>
                    <a:pt x="253" y="653"/>
                  </a:lnTo>
                  <a:lnTo>
                    <a:pt x="217" y="653"/>
                  </a:lnTo>
                  <a:lnTo>
                    <a:pt x="217" y="710"/>
                  </a:lnTo>
                  <a:lnTo>
                    <a:pt x="210" y="719"/>
                  </a:lnTo>
                  <a:lnTo>
                    <a:pt x="173" y="719"/>
                  </a:lnTo>
                  <a:lnTo>
                    <a:pt x="173" y="774"/>
                  </a:lnTo>
                  <a:lnTo>
                    <a:pt x="167" y="785"/>
                  </a:lnTo>
                  <a:lnTo>
                    <a:pt x="50" y="785"/>
                  </a:lnTo>
                  <a:lnTo>
                    <a:pt x="43" y="774"/>
                  </a:lnTo>
                  <a:lnTo>
                    <a:pt x="43" y="719"/>
                  </a:lnTo>
                  <a:lnTo>
                    <a:pt x="7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7" y="452"/>
                  </a:lnTo>
                  <a:lnTo>
                    <a:pt x="43" y="452"/>
                  </a:lnTo>
                  <a:lnTo>
                    <a:pt x="43" y="397"/>
                  </a:lnTo>
                  <a:lnTo>
                    <a:pt x="50" y="388"/>
                  </a:lnTo>
                  <a:lnTo>
                    <a:pt x="87" y="388"/>
                  </a:lnTo>
                  <a:lnTo>
                    <a:pt x="87" y="330"/>
                  </a:lnTo>
                  <a:lnTo>
                    <a:pt x="92" y="320"/>
                  </a:lnTo>
                  <a:lnTo>
                    <a:pt x="167" y="320"/>
                  </a:lnTo>
                  <a:lnTo>
                    <a:pt x="167" y="264"/>
                  </a:lnTo>
                  <a:lnTo>
                    <a:pt x="173" y="256"/>
                  </a:lnTo>
                  <a:lnTo>
                    <a:pt x="253" y="256"/>
                  </a:lnTo>
                  <a:lnTo>
                    <a:pt x="253" y="132"/>
                  </a:lnTo>
                  <a:lnTo>
                    <a:pt x="217" y="132"/>
                  </a:lnTo>
                  <a:lnTo>
                    <a:pt x="210" y="124"/>
                  </a:lnTo>
                  <a:lnTo>
                    <a:pt x="210" y="66"/>
                  </a:lnTo>
                  <a:lnTo>
                    <a:pt x="130" y="66"/>
                  </a:lnTo>
                  <a:lnTo>
                    <a:pt x="130" y="188"/>
                  </a:lnTo>
                  <a:lnTo>
                    <a:pt x="125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50" y="55"/>
                  </a:lnTo>
                  <a:lnTo>
                    <a:pt x="87" y="55"/>
                  </a:lnTo>
                  <a:lnTo>
                    <a:pt x="87" y="1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70" name="Freeform 36"/>
            <p:cNvSpPr>
              <a:spLocks noChangeArrowheads="1"/>
            </p:cNvSpPr>
            <p:nvPr/>
          </p:nvSpPr>
          <p:spPr bwMode="auto">
            <a:xfrm>
              <a:off x="3175" y="2963"/>
              <a:ext cx="41" cy="252"/>
            </a:xfrm>
            <a:custGeom>
              <a:avLst/>
              <a:gdLst>
                <a:gd name="T0" fmla="*/ 0 w 186"/>
                <a:gd name="T1" fmla="*/ 0 h 1117"/>
                <a:gd name="T2" fmla="*/ 6 w 186"/>
                <a:gd name="T3" fmla="*/ 0 h 1117"/>
                <a:gd name="T4" fmla="*/ 7 w 186"/>
                <a:gd name="T5" fmla="*/ 0 h 1117"/>
                <a:gd name="T6" fmla="*/ 7 w 186"/>
                <a:gd name="T7" fmla="*/ 53 h 1117"/>
                <a:gd name="T8" fmla="*/ 9 w 186"/>
                <a:gd name="T9" fmla="*/ 53 h 1117"/>
                <a:gd name="T10" fmla="*/ 9 w 186"/>
                <a:gd name="T11" fmla="*/ 53 h 1117"/>
                <a:gd name="T12" fmla="*/ 9 w 186"/>
                <a:gd name="T13" fmla="*/ 56 h 1117"/>
                <a:gd name="T14" fmla="*/ 9 w 186"/>
                <a:gd name="T15" fmla="*/ 57 h 1117"/>
                <a:gd name="T16" fmla="*/ 0 w 186"/>
                <a:gd name="T17" fmla="*/ 57 h 1117"/>
                <a:gd name="T18" fmla="*/ 0 w 186"/>
                <a:gd name="T19" fmla="*/ 56 h 1117"/>
                <a:gd name="T20" fmla="*/ 0 w 186"/>
                <a:gd name="T21" fmla="*/ 53 h 1117"/>
                <a:gd name="T22" fmla="*/ 0 w 186"/>
                <a:gd name="T23" fmla="*/ 53 h 1117"/>
                <a:gd name="T24" fmla="*/ 2 w 186"/>
                <a:gd name="T25" fmla="*/ 53 h 1117"/>
                <a:gd name="T26" fmla="*/ 2 w 186"/>
                <a:gd name="T27" fmla="*/ 4 h 1117"/>
                <a:gd name="T28" fmla="*/ 0 w 186"/>
                <a:gd name="T29" fmla="*/ 4 h 1117"/>
                <a:gd name="T30" fmla="*/ 0 w 186"/>
                <a:gd name="T31" fmla="*/ 3 h 1117"/>
                <a:gd name="T32" fmla="*/ 0 w 186"/>
                <a:gd name="T33" fmla="*/ 0 h 1117"/>
                <a:gd name="T34" fmla="*/ 0 w 186"/>
                <a:gd name="T35" fmla="*/ 0 h 11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6" h="1117">
                  <a:moveTo>
                    <a:pt x="7" y="0"/>
                  </a:moveTo>
                  <a:lnTo>
                    <a:pt x="131" y="0"/>
                  </a:lnTo>
                  <a:lnTo>
                    <a:pt x="137" y="9"/>
                  </a:lnTo>
                  <a:lnTo>
                    <a:pt x="137" y="1041"/>
                  </a:lnTo>
                  <a:lnTo>
                    <a:pt x="177" y="1041"/>
                  </a:lnTo>
                  <a:lnTo>
                    <a:pt x="185" y="1050"/>
                  </a:lnTo>
                  <a:lnTo>
                    <a:pt x="185" y="1105"/>
                  </a:lnTo>
                  <a:lnTo>
                    <a:pt x="177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6" y="1041"/>
                  </a:lnTo>
                  <a:lnTo>
                    <a:pt x="46" y="75"/>
                  </a:lnTo>
                  <a:lnTo>
                    <a:pt x="7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71" name="Freeform 37"/>
            <p:cNvSpPr>
              <a:spLocks noChangeArrowheads="1"/>
            </p:cNvSpPr>
            <p:nvPr/>
          </p:nvSpPr>
          <p:spPr bwMode="auto">
            <a:xfrm>
              <a:off x="3243" y="2963"/>
              <a:ext cx="41" cy="252"/>
            </a:xfrm>
            <a:custGeom>
              <a:avLst/>
              <a:gdLst>
                <a:gd name="T0" fmla="*/ 0 w 184"/>
                <a:gd name="T1" fmla="*/ 17 h 1117"/>
                <a:gd name="T2" fmla="*/ 6 w 184"/>
                <a:gd name="T3" fmla="*/ 17 h 1117"/>
                <a:gd name="T4" fmla="*/ 7 w 184"/>
                <a:gd name="T5" fmla="*/ 17 h 1117"/>
                <a:gd name="T6" fmla="*/ 7 w 184"/>
                <a:gd name="T7" fmla="*/ 53 h 1117"/>
                <a:gd name="T8" fmla="*/ 9 w 184"/>
                <a:gd name="T9" fmla="*/ 53 h 1117"/>
                <a:gd name="T10" fmla="*/ 9 w 184"/>
                <a:gd name="T11" fmla="*/ 53 h 1117"/>
                <a:gd name="T12" fmla="*/ 9 w 184"/>
                <a:gd name="T13" fmla="*/ 56 h 1117"/>
                <a:gd name="T14" fmla="*/ 9 w 184"/>
                <a:gd name="T15" fmla="*/ 57 h 1117"/>
                <a:gd name="T16" fmla="*/ 0 w 184"/>
                <a:gd name="T17" fmla="*/ 57 h 1117"/>
                <a:gd name="T18" fmla="*/ 0 w 184"/>
                <a:gd name="T19" fmla="*/ 56 h 1117"/>
                <a:gd name="T20" fmla="*/ 0 w 184"/>
                <a:gd name="T21" fmla="*/ 53 h 1117"/>
                <a:gd name="T22" fmla="*/ 0 w 184"/>
                <a:gd name="T23" fmla="*/ 53 h 1117"/>
                <a:gd name="T24" fmla="*/ 2 w 184"/>
                <a:gd name="T25" fmla="*/ 53 h 1117"/>
                <a:gd name="T26" fmla="*/ 2 w 184"/>
                <a:gd name="T27" fmla="*/ 20 h 1117"/>
                <a:gd name="T28" fmla="*/ 0 w 184"/>
                <a:gd name="T29" fmla="*/ 20 h 1117"/>
                <a:gd name="T30" fmla="*/ 0 w 184"/>
                <a:gd name="T31" fmla="*/ 20 h 1117"/>
                <a:gd name="T32" fmla="*/ 0 w 184"/>
                <a:gd name="T33" fmla="*/ 17 h 1117"/>
                <a:gd name="T34" fmla="*/ 0 w 184"/>
                <a:gd name="T35" fmla="*/ 17 h 1117"/>
                <a:gd name="T36" fmla="*/ 3 w 184"/>
                <a:gd name="T37" fmla="*/ 0 h 1117"/>
                <a:gd name="T38" fmla="*/ 6 w 184"/>
                <a:gd name="T39" fmla="*/ 0 h 1117"/>
                <a:gd name="T40" fmla="*/ 7 w 184"/>
                <a:gd name="T41" fmla="*/ 0 h 1117"/>
                <a:gd name="T42" fmla="*/ 7 w 184"/>
                <a:gd name="T43" fmla="*/ 7 h 1117"/>
                <a:gd name="T44" fmla="*/ 6 w 184"/>
                <a:gd name="T45" fmla="*/ 7 h 1117"/>
                <a:gd name="T46" fmla="*/ 3 w 184"/>
                <a:gd name="T47" fmla="*/ 7 h 1117"/>
                <a:gd name="T48" fmla="*/ 2 w 184"/>
                <a:gd name="T49" fmla="*/ 7 h 1117"/>
                <a:gd name="T50" fmla="*/ 2 w 184"/>
                <a:gd name="T51" fmla="*/ 0 h 1117"/>
                <a:gd name="T52" fmla="*/ 3 w 184"/>
                <a:gd name="T53" fmla="*/ 0 h 11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84" h="1117">
                  <a:moveTo>
                    <a:pt x="6" y="331"/>
                  </a:moveTo>
                  <a:lnTo>
                    <a:pt x="130" y="331"/>
                  </a:lnTo>
                  <a:lnTo>
                    <a:pt x="136" y="341"/>
                  </a:lnTo>
                  <a:lnTo>
                    <a:pt x="136" y="1041"/>
                  </a:lnTo>
                  <a:lnTo>
                    <a:pt x="175" y="1041"/>
                  </a:lnTo>
                  <a:lnTo>
                    <a:pt x="183" y="1050"/>
                  </a:lnTo>
                  <a:lnTo>
                    <a:pt x="183" y="1105"/>
                  </a:lnTo>
                  <a:lnTo>
                    <a:pt x="175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5" y="1041"/>
                  </a:lnTo>
                  <a:lnTo>
                    <a:pt x="45" y="397"/>
                  </a:lnTo>
                  <a:lnTo>
                    <a:pt x="6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6" y="331"/>
                  </a:lnTo>
                  <a:close/>
                  <a:moveTo>
                    <a:pt x="52" y="0"/>
                  </a:moveTo>
                  <a:lnTo>
                    <a:pt x="130" y="0"/>
                  </a:lnTo>
                  <a:lnTo>
                    <a:pt x="136" y="9"/>
                  </a:lnTo>
                  <a:lnTo>
                    <a:pt x="136" y="132"/>
                  </a:lnTo>
                  <a:lnTo>
                    <a:pt x="130" y="141"/>
                  </a:lnTo>
                  <a:lnTo>
                    <a:pt x="52" y="141"/>
                  </a:lnTo>
                  <a:lnTo>
                    <a:pt x="45" y="132"/>
                  </a:lnTo>
                  <a:lnTo>
                    <a:pt x="45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72" name="Freeform 38"/>
            <p:cNvSpPr>
              <a:spLocks noChangeArrowheads="1"/>
            </p:cNvSpPr>
            <p:nvPr/>
          </p:nvSpPr>
          <p:spPr bwMode="auto">
            <a:xfrm>
              <a:off x="3310" y="2963"/>
              <a:ext cx="97" cy="252"/>
            </a:xfrm>
            <a:custGeom>
              <a:avLst/>
              <a:gdLst>
                <a:gd name="T0" fmla="*/ 9 w 431"/>
                <a:gd name="T1" fmla="*/ 20 h 1117"/>
                <a:gd name="T2" fmla="*/ 13 w 431"/>
                <a:gd name="T3" fmla="*/ 20 h 1117"/>
                <a:gd name="T4" fmla="*/ 13 w 431"/>
                <a:gd name="T5" fmla="*/ 23 h 1117"/>
                <a:gd name="T6" fmla="*/ 13 w 431"/>
                <a:gd name="T7" fmla="*/ 23 h 1117"/>
                <a:gd name="T8" fmla="*/ 15 w 431"/>
                <a:gd name="T9" fmla="*/ 23 h 1117"/>
                <a:gd name="T10" fmla="*/ 15 w 431"/>
                <a:gd name="T11" fmla="*/ 50 h 1117"/>
                <a:gd name="T12" fmla="*/ 13 w 431"/>
                <a:gd name="T13" fmla="*/ 50 h 1117"/>
                <a:gd name="T14" fmla="*/ 13 w 431"/>
                <a:gd name="T15" fmla="*/ 50 h 1117"/>
                <a:gd name="T16" fmla="*/ 13 w 431"/>
                <a:gd name="T17" fmla="*/ 53 h 1117"/>
                <a:gd name="T18" fmla="*/ 9 w 431"/>
                <a:gd name="T19" fmla="*/ 53 h 1117"/>
                <a:gd name="T20" fmla="*/ 9 w 431"/>
                <a:gd name="T21" fmla="*/ 50 h 1117"/>
                <a:gd name="T22" fmla="*/ 8 w 431"/>
                <a:gd name="T23" fmla="*/ 50 h 1117"/>
                <a:gd name="T24" fmla="*/ 7 w 431"/>
                <a:gd name="T25" fmla="*/ 50 h 1117"/>
                <a:gd name="T26" fmla="*/ 7 w 431"/>
                <a:gd name="T27" fmla="*/ 47 h 1117"/>
                <a:gd name="T28" fmla="*/ 6 w 431"/>
                <a:gd name="T29" fmla="*/ 46 h 1117"/>
                <a:gd name="T30" fmla="*/ 5 w 431"/>
                <a:gd name="T31" fmla="*/ 46 h 1117"/>
                <a:gd name="T32" fmla="*/ 5 w 431"/>
                <a:gd name="T33" fmla="*/ 27 h 1117"/>
                <a:gd name="T34" fmla="*/ 6 w 431"/>
                <a:gd name="T35" fmla="*/ 27 h 1117"/>
                <a:gd name="T36" fmla="*/ 7 w 431"/>
                <a:gd name="T37" fmla="*/ 26 h 1117"/>
                <a:gd name="T38" fmla="*/ 7 w 431"/>
                <a:gd name="T39" fmla="*/ 23 h 1117"/>
                <a:gd name="T40" fmla="*/ 8 w 431"/>
                <a:gd name="T41" fmla="*/ 23 h 1117"/>
                <a:gd name="T42" fmla="*/ 9 w 431"/>
                <a:gd name="T43" fmla="*/ 23 h 1117"/>
                <a:gd name="T44" fmla="*/ 9 w 431"/>
                <a:gd name="T45" fmla="*/ 20 h 1117"/>
                <a:gd name="T46" fmla="*/ 13 w 431"/>
                <a:gd name="T47" fmla="*/ 0 h 1117"/>
                <a:gd name="T48" fmla="*/ 19 w 431"/>
                <a:gd name="T49" fmla="*/ 0 h 1117"/>
                <a:gd name="T50" fmla="*/ 20 w 431"/>
                <a:gd name="T51" fmla="*/ 0 h 1117"/>
                <a:gd name="T52" fmla="*/ 20 w 431"/>
                <a:gd name="T53" fmla="*/ 53 h 1117"/>
                <a:gd name="T54" fmla="*/ 21 w 431"/>
                <a:gd name="T55" fmla="*/ 53 h 1117"/>
                <a:gd name="T56" fmla="*/ 22 w 431"/>
                <a:gd name="T57" fmla="*/ 53 h 1117"/>
                <a:gd name="T58" fmla="*/ 22 w 431"/>
                <a:gd name="T59" fmla="*/ 56 h 1117"/>
                <a:gd name="T60" fmla="*/ 21 w 431"/>
                <a:gd name="T61" fmla="*/ 57 h 1117"/>
                <a:gd name="T62" fmla="*/ 17 w 431"/>
                <a:gd name="T63" fmla="*/ 57 h 1117"/>
                <a:gd name="T64" fmla="*/ 17 w 431"/>
                <a:gd name="T65" fmla="*/ 56 h 1117"/>
                <a:gd name="T66" fmla="*/ 17 w 431"/>
                <a:gd name="T67" fmla="*/ 53 h 1117"/>
                <a:gd name="T68" fmla="*/ 15 w 431"/>
                <a:gd name="T69" fmla="*/ 53 h 1117"/>
                <a:gd name="T70" fmla="*/ 15 w 431"/>
                <a:gd name="T71" fmla="*/ 56 h 1117"/>
                <a:gd name="T72" fmla="*/ 15 w 431"/>
                <a:gd name="T73" fmla="*/ 57 h 1117"/>
                <a:gd name="T74" fmla="*/ 7 w 431"/>
                <a:gd name="T75" fmla="*/ 57 h 1117"/>
                <a:gd name="T76" fmla="*/ 6 w 431"/>
                <a:gd name="T77" fmla="*/ 56 h 1117"/>
                <a:gd name="T78" fmla="*/ 6 w 431"/>
                <a:gd name="T79" fmla="*/ 53 h 1117"/>
                <a:gd name="T80" fmla="*/ 2 w 431"/>
                <a:gd name="T81" fmla="*/ 53 h 1117"/>
                <a:gd name="T82" fmla="*/ 2 w 431"/>
                <a:gd name="T83" fmla="*/ 53 h 1117"/>
                <a:gd name="T84" fmla="*/ 2 w 431"/>
                <a:gd name="T85" fmla="*/ 47 h 1117"/>
                <a:gd name="T86" fmla="*/ 0 w 431"/>
                <a:gd name="T87" fmla="*/ 47 h 1117"/>
                <a:gd name="T88" fmla="*/ 0 w 431"/>
                <a:gd name="T89" fmla="*/ 46 h 1117"/>
                <a:gd name="T90" fmla="*/ 0 w 431"/>
                <a:gd name="T91" fmla="*/ 27 h 1117"/>
                <a:gd name="T92" fmla="*/ 0 w 431"/>
                <a:gd name="T93" fmla="*/ 26 h 1117"/>
                <a:gd name="T94" fmla="*/ 2 w 431"/>
                <a:gd name="T95" fmla="*/ 26 h 1117"/>
                <a:gd name="T96" fmla="*/ 2 w 431"/>
                <a:gd name="T97" fmla="*/ 20 h 1117"/>
                <a:gd name="T98" fmla="*/ 2 w 431"/>
                <a:gd name="T99" fmla="*/ 20 h 1117"/>
                <a:gd name="T100" fmla="*/ 6 w 431"/>
                <a:gd name="T101" fmla="*/ 20 h 1117"/>
                <a:gd name="T102" fmla="*/ 6 w 431"/>
                <a:gd name="T103" fmla="*/ 17 h 1117"/>
                <a:gd name="T104" fmla="*/ 7 w 431"/>
                <a:gd name="T105" fmla="*/ 17 h 1117"/>
                <a:gd name="T106" fmla="*/ 13 w 431"/>
                <a:gd name="T107" fmla="*/ 17 h 1117"/>
                <a:gd name="T108" fmla="*/ 13 w 431"/>
                <a:gd name="T109" fmla="*/ 17 h 1117"/>
                <a:gd name="T110" fmla="*/ 13 w 431"/>
                <a:gd name="T111" fmla="*/ 20 h 1117"/>
                <a:gd name="T112" fmla="*/ 15 w 431"/>
                <a:gd name="T113" fmla="*/ 20 h 1117"/>
                <a:gd name="T114" fmla="*/ 15 w 431"/>
                <a:gd name="T115" fmla="*/ 4 h 1117"/>
                <a:gd name="T116" fmla="*/ 13 w 431"/>
                <a:gd name="T117" fmla="*/ 4 h 1117"/>
                <a:gd name="T118" fmla="*/ 13 w 431"/>
                <a:gd name="T119" fmla="*/ 3 h 1117"/>
                <a:gd name="T120" fmla="*/ 13 w 431"/>
                <a:gd name="T121" fmla="*/ 0 h 1117"/>
                <a:gd name="T122" fmla="*/ 13 w 431"/>
                <a:gd name="T123" fmla="*/ 0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31" h="1117">
                  <a:moveTo>
                    <a:pt x="172" y="397"/>
                  </a:moveTo>
                  <a:lnTo>
                    <a:pt x="252" y="397"/>
                  </a:lnTo>
                  <a:lnTo>
                    <a:pt x="252" y="455"/>
                  </a:lnTo>
                  <a:lnTo>
                    <a:pt x="258" y="463"/>
                  </a:lnTo>
                  <a:lnTo>
                    <a:pt x="294" y="463"/>
                  </a:lnTo>
                  <a:lnTo>
                    <a:pt x="294" y="973"/>
                  </a:lnTo>
                  <a:lnTo>
                    <a:pt x="258" y="973"/>
                  </a:lnTo>
                  <a:lnTo>
                    <a:pt x="252" y="984"/>
                  </a:lnTo>
                  <a:lnTo>
                    <a:pt x="252" y="1041"/>
                  </a:lnTo>
                  <a:lnTo>
                    <a:pt x="172" y="1041"/>
                  </a:lnTo>
                  <a:lnTo>
                    <a:pt x="172" y="984"/>
                  </a:lnTo>
                  <a:lnTo>
                    <a:pt x="166" y="973"/>
                  </a:lnTo>
                  <a:lnTo>
                    <a:pt x="129" y="973"/>
                  </a:lnTo>
                  <a:lnTo>
                    <a:pt x="129" y="918"/>
                  </a:lnTo>
                  <a:lnTo>
                    <a:pt x="124" y="909"/>
                  </a:lnTo>
                  <a:lnTo>
                    <a:pt x="92" y="909"/>
                  </a:lnTo>
                  <a:lnTo>
                    <a:pt x="92" y="529"/>
                  </a:lnTo>
                  <a:lnTo>
                    <a:pt x="124" y="529"/>
                  </a:lnTo>
                  <a:lnTo>
                    <a:pt x="129" y="519"/>
                  </a:lnTo>
                  <a:lnTo>
                    <a:pt x="129" y="463"/>
                  </a:lnTo>
                  <a:lnTo>
                    <a:pt x="166" y="463"/>
                  </a:lnTo>
                  <a:lnTo>
                    <a:pt x="172" y="455"/>
                  </a:lnTo>
                  <a:lnTo>
                    <a:pt x="172" y="397"/>
                  </a:lnTo>
                  <a:close/>
                  <a:moveTo>
                    <a:pt x="258" y="0"/>
                  </a:moveTo>
                  <a:lnTo>
                    <a:pt x="380" y="0"/>
                  </a:lnTo>
                  <a:lnTo>
                    <a:pt x="387" y="9"/>
                  </a:lnTo>
                  <a:lnTo>
                    <a:pt x="387" y="1041"/>
                  </a:lnTo>
                  <a:lnTo>
                    <a:pt x="423" y="1041"/>
                  </a:lnTo>
                  <a:lnTo>
                    <a:pt x="430" y="1050"/>
                  </a:lnTo>
                  <a:lnTo>
                    <a:pt x="430" y="1105"/>
                  </a:lnTo>
                  <a:lnTo>
                    <a:pt x="423" y="1116"/>
                  </a:lnTo>
                  <a:lnTo>
                    <a:pt x="343" y="1116"/>
                  </a:lnTo>
                  <a:lnTo>
                    <a:pt x="336" y="1105"/>
                  </a:lnTo>
                  <a:lnTo>
                    <a:pt x="336" y="1050"/>
                  </a:lnTo>
                  <a:lnTo>
                    <a:pt x="300" y="1050"/>
                  </a:lnTo>
                  <a:lnTo>
                    <a:pt x="300" y="1105"/>
                  </a:lnTo>
                  <a:lnTo>
                    <a:pt x="294" y="1116"/>
                  </a:lnTo>
                  <a:lnTo>
                    <a:pt x="129" y="1116"/>
                  </a:lnTo>
                  <a:lnTo>
                    <a:pt x="124" y="1105"/>
                  </a:lnTo>
                  <a:lnTo>
                    <a:pt x="124" y="1050"/>
                  </a:lnTo>
                  <a:lnTo>
                    <a:pt x="49" y="1050"/>
                  </a:lnTo>
                  <a:lnTo>
                    <a:pt x="44" y="1041"/>
                  </a:lnTo>
                  <a:lnTo>
                    <a:pt x="44" y="918"/>
                  </a:lnTo>
                  <a:lnTo>
                    <a:pt x="7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7" y="519"/>
                  </a:lnTo>
                  <a:lnTo>
                    <a:pt x="44" y="519"/>
                  </a:lnTo>
                  <a:lnTo>
                    <a:pt x="44" y="397"/>
                  </a:lnTo>
                  <a:lnTo>
                    <a:pt x="49" y="386"/>
                  </a:lnTo>
                  <a:lnTo>
                    <a:pt x="124" y="386"/>
                  </a:lnTo>
                  <a:lnTo>
                    <a:pt x="124" y="341"/>
                  </a:lnTo>
                  <a:lnTo>
                    <a:pt x="129" y="331"/>
                  </a:lnTo>
                  <a:lnTo>
                    <a:pt x="252" y="331"/>
                  </a:lnTo>
                  <a:lnTo>
                    <a:pt x="258" y="341"/>
                  </a:lnTo>
                  <a:lnTo>
                    <a:pt x="258" y="386"/>
                  </a:lnTo>
                  <a:lnTo>
                    <a:pt x="294" y="386"/>
                  </a:lnTo>
                  <a:lnTo>
                    <a:pt x="294" y="75"/>
                  </a:lnTo>
                  <a:lnTo>
                    <a:pt x="258" y="75"/>
                  </a:lnTo>
                  <a:lnTo>
                    <a:pt x="252" y="64"/>
                  </a:lnTo>
                  <a:lnTo>
                    <a:pt x="252" y="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0452" name="Group 39"/>
          <p:cNvGrpSpPr>
            <a:grpSpLocks/>
          </p:cNvGrpSpPr>
          <p:nvPr/>
        </p:nvGrpSpPr>
        <p:grpSpPr bwMode="auto">
          <a:xfrm>
            <a:off x="1524000" y="5008563"/>
            <a:ext cx="989013" cy="400050"/>
            <a:chOff x="960" y="3155"/>
            <a:chExt cx="623" cy="252"/>
          </a:xfrm>
        </p:grpSpPr>
        <p:sp>
          <p:nvSpPr>
            <p:cNvPr id="60461" name="Freeform 40"/>
            <p:cNvSpPr>
              <a:spLocks noChangeArrowheads="1"/>
            </p:cNvSpPr>
            <p:nvPr/>
          </p:nvSpPr>
          <p:spPr bwMode="auto">
            <a:xfrm>
              <a:off x="960" y="3155"/>
              <a:ext cx="54" cy="252"/>
            </a:xfrm>
            <a:custGeom>
              <a:avLst/>
              <a:gdLst>
                <a:gd name="T0" fmla="*/ 0 w 242"/>
                <a:gd name="T1" fmla="*/ 0 h 1116"/>
                <a:gd name="T2" fmla="*/ 12 w 242"/>
                <a:gd name="T3" fmla="*/ 0 h 1116"/>
                <a:gd name="T4" fmla="*/ 12 w 242"/>
                <a:gd name="T5" fmla="*/ 0 h 1116"/>
                <a:gd name="T6" fmla="*/ 12 w 242"/>
                <a:gd name="T7" fmla="*/ 3 h 1116"/>
                <a:gd name="T8" fmla="*/ 12 w 242"/>
                <a:gd name="T9" fmla="*/ 4 h 1116"/>
                <a:gd name="T10" fmla="*/ 8 w 242"/>
                <a:gd name="T11" fmla="*/ 4 h 1116"/>
                <a:gd name="T12" fmla="*/ 8 w 242"/>
                <a:gd name="T13" fmla="*/ 53 h 1116"/>
                <a:gd name="T14" fmla="*/ 12 w 242"/>
                <a:gd name="T15" fmla="*/ 53 h 1116"/>
                <a:gd name="T16" fmla="*/ 12 w 242"/>
                <a:gd name="T17" fmla="*/ 54 h 1116"/>
                <a:gd name="T18" fmla="*/ 12 w 242"/>
                <a:gd name="T19" fmla="*/ 56 h 1116"/>
                <a:gd name="T20" fmla="*/ 12 w 242"/>
                <a:gd name="T21" fmla="*/ 57 h 1116"/>
                <a:gd name="T22" fmla="*/ 0 w 242"/>
                <a:gd name="T23" fmla="*/ 57 h 1116"/>
                <a:gd name="T24" fmla="*/ 0 w 242"/>
                <a:gd name="T25" fmla="*/ 56 h 1116"/>
                <a:gd name="T26" fmla="*/ 0 w 242"/>
                <a:gd name="T27" fmla="*/ 54 h 1116"/>
                <a:gd name="T28" fmla="*/ 0 w 242"/>
                <a:gd name="T29" fmla="*/ 53 h 1116"/>
                <a:gd name="T30" fmla="*/ 4 w 242"/>
                <a:gd name="T31" fmla="*/ 53 h 1116"/>
                <a:gd name="T32" fmla="*/ 4 w 242"/>
                <a:gd name="T33" fmla="*/ 4 h 1116"/>
                <a:gd name="T34" fmla="*/ 0 w 242"/>
                <a:gd name="T35" fmla="*/ 4 h 1116"/>
                <a:gd name="T36" fmla="*/ 0 w 242"/>
                <a:gd name="T37" fmla="*/ 3 h 1116"/>
                <a:gd name="T38" fmla="*/ 0 w 242"/>
                <a:gd name="T39" fmla="*/ 0 h 1116"/>
                <a:gd name="T40" fmla="*/ 0 w 242"/>
                <a:gd name="T41" fmla="*/ 0 h 1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2" h="1116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2" name="Freeform 41"/>
            <p:cNvSpPr>
              <a:spLocks noChangeArrowheads="1"/>
            </p:cNvSpPr>
            <p:nvPr/>
          </p:nvSpPr>
          <p:spPr bwMode="auto">
            <a:xfrm>
              <a:off x="1035" y="3231"/>
              <a:ext cx="103" cy="177"/>
            </a:xfrm>
            <a:custGeom>
              <a:avLst/>
              <a:gdLst>
                <a:gd name="T0" fmla="*/ 0 w 458"/>
                <a:gd name="T1" fmla="*/ 0 h 783"/>
                <a:gd name="T2" fmla="*/ 6 w 458"/>
                <a:gd name="T3" fmla="*/ 0 h 783"/>
                <a:gd name="T4" fmla="*/ 7 w 458"/>
                <a:gd name="T5" fmla="*/ 0 h 783"/>
                <a:gd name="T6" fmla="*/ 7 w 458"/>
                <a:gd name="T7" fmla="*/ 6 h 783"/>
                <a:gd name="T8" fmla="*/ 8 w 458"/>
                <a:gd name="T9" fmla="*/ 6 h 783"/>
                <a:gd name="T10" fmla="*/ 8 w 458"/>
                <a:gd name="T11" fmla="*/ 3 h 783"/>
                <a:gd name="T12" fmla="*/ 9 w 458"/>
                <a:gd name="T13" fmla="*/ 3 h 783"/>
                <a:gd name="T14" fmla="*/ 10 w 458"/>
                <a:gd name="T15" fmla="*/ 3 h 783"/>
                <a:gd name="T16" fmla="*/ 10 w 458"/>
                <a:gd name="T17" fmla="*/ 0 h 783"/>
                <a:gd name="T18" fmla="*/ 11 w 458"/>
                <a:gd name="T19" fmla="*/ 0 h 783"/>
                <a:gd name="T20" fmla="*/ 17 w 458"/>
                <a:gd name="T21" fmla="*/ 0 h 783"/>
                <a:gd name="T22" fmla="*/ 17 w 458"/>
                <a:gd name="T23" fmla="*/ 0 h 783"/>
                <a:gd name="T24" fmla="*/ 17 w 458"/>
                <a:gd name="T25" fmla="*/ 3 h 783"/>
                <a:gd name="T26" fmla="*/ 19 w 458"/>
                <a:gd name="T27" fmla="*/ 3 h 783"/>
                <a:gd name="T28" fmla="*/ 19 w 458"/>
                <a:gd name="T29" fmla="*/ 3 h 783"/>
                <a:gd name="T30" fmla="*/ 19 w 458"/>
                <a:gd name="T31" fmla="*/ 6 h 783"/>
                <a:gd name="T32" fmla="*/ 21 w 458"/>
                <a:gd name="T33" fmla="*/ 6 h 783"/>
                <a:gd name="T34" fmla="*/ 21 w 458"/>
                <a:gd name="T35" fmla="*/ 7 h 783"/>
                <a:gd name="T36" fmla="*/ 21 w 458"/>
                <a:gd name="T37" fmla="*/ 36 h 783"/>
                <a:gd name="T38" fmla="*/ 23 w 458"/>
                <a:gd name="T39" fmla="*/ 36 h 783"/>
                <a:gd name="T40" fmla="*/ 23 w 458"/>
                <a:gd name="T41" fmla="*/ 37 h 783"/>
                <a:gd name="T42" fmla="*/ 23 w 458"/>
                <a:gd name="T43" fmla="*/ 40 h 783"/>
                <a:gd name="T44" fmla="*/ 23 w 458"/>
                <a:gd name="T45" fmla="*/ 40 h 783"/>
                <a:gd name="T46" fmla="*/ 15 w 458"/>
                <a:gd name="T47" fmla="*/ 40 h 783"/>
                <a:gd name="T48" fmla="*/ 15 w 458"/>
                <a:gd name="T49" fmla="*/ 40 h 783"/>
                <a:gd name="T50" fmla="*/ 15 w 458"/>
                <a:gd name="T51" fmla="*/ 37 h 783"/>
                <a:gd name="T52" fmla="*/ 15 w 458"/>
                <a:gd name="T53" fmla="*/ 36 h 783"/>
                <a:gd name="T54" fmla="*/ 17 w 458"/>
                <a:gd name="T55" fmla="*/ 36 h 783"/>
                <a:gd name="T56" fmla="*/ 17 w 458"/>
                <a:gd name="T57" fmla="*/ 10 h 783"/>
                <a:gd name="T58" fmla="*/ 15 w 458"/>
                <a:gd name="T59" fmla="*/ 10 h 783"/>
                <a:gd name="T60" fmla="*/ 15 w 458"/>
                <a:gd name="T61" fmla="*/ 9 h 783"/>
                <a:gd name="T62" fmla="*/ 15 w 458"/>
                <a:gd name="T63" fmla="*/ 7 h 783"/>
                <a:gd name="T64" fmla="*/ 9 w 458"/>
                <a:gd name="T65" fmla="*/ 7 h 783"/>
                <a:gd name="T66" fmla="*/ 9 w 458"/>
                <a:gd name="T67" fmla="*/ 9 h 783"/>
                <a:gd name="T68" fmla="*/ 8 w 458"/>
                <a:gd name="T69" fmla="*/ 10 h 783"/>
                <a:gd name="T70" fmla="*/ 7 w 458"/>
                <a:gd name="T71" fmla="*/ 10 h 783"/>
                <a:gd name="T72" fmla="*/ 7 w 458"/>
                <a:gd name="T73" fmla="*/ 36 h 783"/>
                <a:gd name="T74" fmla="*/ 8 w 458"/>
                <a:gd name="T75" fmla="*/ 36 h 783"/>
                <a:gd name="T76" fmla="*/ 9 w 458"/>
                <a:gd name="T77" fmla="*/ 37 h 783"/>
                <a:gd name="T78" fmla="*/ 9 w 458"/>
                <a:gd name="T79" fmla="*/ 40 h 783"/>
                <a:gd name="T80" fmla="*/ 8 w 458"/>
                <a:gd name="T81" fmla="*/ 40 h 783"/>
                <a:gd name="T82" fmla="*/ 0 w 458"/>
                <a:gd name="T83" fmla="*/ 40 h 783"/>
                <a:gd name="T84" fmla="*/ 0 w 458"/>
                <a:gd name="T85" fmla="*/ 40 h 783"/>
                <a:gd name="T86" fmla="*/ 0 w 458"/>
                <a:gd name="T87" fmla="*/ 37 h 783"/>
                <a:gd name="T88" fmla="*/ 0 w 458"/>
                <a:gd name="T89" fmla="*/ 36 h 783"/>
                <a:gd name="T90" fmla="*/ 2 w 458"/>
                <a:gd name="T91" fmla="*/ 36 h 783"/>
                <a:gd name="T92" fmla="*/ 2 w 458"/>
                <a:gd name="T93" fmla="*/ 3 h 783"/>
                <a:gd name="T94" fmla="*/ 0 w 458"/>
                <a:gd name="T95" fmla="*/ 3 h 783"/>
                <a:gd name="T96" fmla="*/ 0 w 458"/>
                <a:gd name="T97" fmla="*/ 3 h 783"/>
                <a:gd name="T98" fmla="*/ 0 w 458"/>
                <a:gd name="T99" fmla="*/ 0 h 783"/>
                <a:gd name="T100" fmla="*/ 0 w 458"/>
                <a:gd name="T101" fmla="*/ 0 h 7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8" h="783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3" name="Freeform 42"/>
            <p:cNvSpPr>
              <a:spLocks noChangeArrowheads="1"/>
            </p:cNvSpPr>
            <p:nvPr/>
          </p:nvSpPr>
          <p:spPr bwMode="auto">
            <a:xfrm>
              <a:off x="1141" y="3231"/>
              <a:ext cx="101" cy="177"/>
            </a:xfrm>
            <a:custGeom>
              <a:avLst/>
              <a:gdLst>
                <a:gd name="T0" fmla="*/ 0 w 448"/>
                <a:gd name="T1" fmla="*/ 0 h 783"/>
                <a:gd name="T2" fmla="*/ 8 w 448"/>
                <a:gd name="T3" fmla="*/ 0 h 783"/>
                <a:gd name="T4" fmla="*/ 8 w 448"/>
                <a:gd name="T5" fmla="*/ 0 h 783"/>
                <a:gd name="T6" fmla="*/ 8 w 448"/>
                <a:gd name="T7" fmla="*/ 3 h 783"/>
                <a:gd name="T8" fmla="*/ 8 w 448"/>
                <a:gd name="T9" fmla="*/ 3 h 783"/>
                <a:gd name="T10" fmla="*/ 7 w 448"/>
                <a:gd name="T11" fmla="*/ 3 h 783"/>
                <a:gd name="T12" fmla="*/ 7 w 448"/>
                <a:gd name="T13" fmla="*/ 9 h 783"/>
                <a:gd name="T14" fmla="*/ 8 w 448"/>
                <a:gd name="T15" fmla="*/ 9 h 783"/>
                <a:gd name="T16" fmla="*/ 8 w 448"/>
                <a:gd name="T17" fmla="*/ 10 h 783"/>
                <a:gd name="T18" fmla="*/ 8 w 448"/>
                <a:gd name="T19" fmla="*/ 20 h 783"/>
                <a:gd name="T20" fmla="*/ 10 w 448"/>
                <a:gd name="T21" fmla="*/ 20 h 783"/>
                <a:gd name="T22" fmla="*/ 10 w 448"/>
                <a:gd name="T23" fmla="*/ 20 h 783"/>
                <a:gd name="T24" fmla="*/ 10 w 448"/>
                <a:gd name="T25" fmla="*/ 29 h 783"/>
                <a:gd name="T26" fmla="*/ 12 w 448"/>
                <a:gd name="T27" fmla="*/ 29 h 783"/>
                <a:gd name="T28" fmla="*/ 12 w 448"/>
                <a:gd name="T29" fmla="*/ 27 h 783"/>
                <a:gd name="T30" fmla="*/ 12 w 448"/>
                <a:gd name="T31" fmla="*/ 26 h 783"/>
                <a:gd name="T32" fmla="*/ 14 w 448"/>
                <a:gd name="T33" fmla="*/ 26 h 783"/>
                <a:gd name="T34" fmla="*/ 14 w 448"/>
                <a:gd name="T35" fmla="*/ 17 h 783"/>
                <a:gd name="T36" fmla="*/ 14 w 448"/>
                <a:gd name="T37" fmla="*/ 16 h 783"/>
                <a:gd name="T38" fmla="*/ 16 w 448"/>
                <a:gd name="T39" fmla="*/ 16 h 783"/>
                <a:gd name="T40" fmla="*/ 16 w 448"/>
                <a:gd name="T41" fmla="*/ 3 h 783"/>
                <a:gd name="T42" fmla="*/ 14 w 448"/>
                <a:gd name="T43" fmla="*/ 3 h 783"/>
                <a:gd name="T44" fmla="*/ 14 w 448"/>
                <a:gd name="T45" fmla="*/ 3 h 783"/>
                <a:gd name="T46" fmla="*/ 14 w 448"/>
                <a:gd name="T47" fmla="*/ 0 h 783"/>
                <a:gd name="T48" fmla="*/ 14 w 448"/>
                <a:gd name="T49" fmla="*/ 0 h 783"/>
                <a:gd name="T50" fmla="*/ 22 w 448"/>
                <a:gd name="T51" fmla="*/ 0 h 783"/>
                <a:gd name="T52" fmla="*/ 23 w 448"/>
                <a:gd name="T53" fmla="*/ 0 h 783"/>
                <a:gd name="T54" fmla="*/ 23 w 448"/>
                <a:gd name="T55" fmla="*/ 3 h 783"/>
                <a:gd name="T56" fmla="*/ 22 w 448"/>
                <a:gd name="T57" fmla="*/ 3 h 783"/>
                <a:gd name="T58" fmla="*/ 21 w 448"/>
                <a:gd name="T59" fmla="*/ 3 h 783"/>
                <a:gd name="T60" fmla="*/ 21 w 448"/>
                <a:gd name="T61" fmla="*/ 6 h 783"/>
                <a:gd name="T62" fmla="*/ 20 w 448"/>
                <a:gd name="T63" fmla="*/ 7 h 783"/>
                <a:gd name="T64" fmla="*/ 19 w 448"/>
                <a:gd name="T65" fmla="*/ 7 h 783"/>
                <a:gd name="T66" fmla="*/ 19 w 448"/>
                <a:gd name="T67" fmla="*/ 16 h 783"/>
                <a:gd name="T68" fmla="*/ 18 w 448"/>
                <a:gd name="T69" fmla="*/ 17 h 783"/>
                <a:gd name="T70" fmla="*/ 16 w 448"/>
                <a:gd name="T71" fmla="*/ 17 h 783"/>
                <a:gd name="T72" fmla="*/ 16 w 448"/>
                <a:gd name="T73" fmla="*/ 26 h 783"/>
                <a:gd name="T74" fmla="*/ 16 w 448"/>
                <a:gd name="T75" fmla="*/ 27 h 783"/>
                <a:gd name="T76" fmla="*/ 14 w 448"/>
                <a:gd name="T77" fmla="*/ 27 h 783"/>
                <a:gd name="T78" fmla="*/ 14 w 448"/>
                <a:gd name="T79" fmla="*/ 36 h 783"/>
                <a:gd name="T80" fmla="*/ 14 w 448"/>
                <a:gd name="T81" fmla="*/ 37 h 783"/>
                <a:gd name="T82" fmla="*/ 12 w 448"/>
                <a:gd name="T83" fmla="*/ 37 h 783"/>
                <a:gd name="T84" fmla="*/ 12 w 448"/>
                <a:gd name="T85" fmla="*/ 40 h 783"/>
                <a:gd name="T86" fmla="*/ 12 w 448"/>
                <a:gd name="T87" fmla="*/ 40 h 783"/>
                <a:gd name="T88" fmla="*/ 10 w 448"/>
                <a:gd name="T89" fmla="*/ 40 h 783"/>
                <a:gd name="T90" fmla="*/ 10 w 448"/>
                <a:gd name="T91" fmla="*/ 40 h 783"/>
                <a:gd name="T92" fmla="*/ 10 w 448"/>
                <a:gd name="T93" fmla="*/ 37 h 783"/>
                <a:gd name="T94" fmla="*/ 8 w 448"/>
                <a:gd name="T95" fmla="*/ 37 h 783"/>
                <a:gd name="T96" fmla="*/ 8 w 448"/>
                <a:gd name="T97" fmla="*/ 36 h 783"/>
                <a:gd name="T98" fmla="*/ 8 w 448"/>
                <a:gd name="T99" fmla="*/ 30 h 783"/>
                <a:gd name="T100" fmla="*/ 7 w 448"/>
                <a:gd name="T101" fmla="*/ 30 h 783"/>
                <a:gd name="T102" fmla="*/ 6 w 448"/>
                <a:gd name="T103" fmla="*/ 29 h 783"/>
                <a:gd name="T104" fmla="*/ 6 w 448"/>
                <a:gd name="T105" fmla="*/ 20 h 783"/>
                <a:gd name="T106" fmla="*/ 5 w 448"/>
                <a:gd name="T107" fmla="*/ 20 h 783"/>
                <a:gd name="T108" fmla="*/ 4 w 448"/>
                <a:gd name="T109" fmla="*/ 20 h 783"/>
                <a:gd name="T110" fmla="*/ 4 w 448"/>
                <a:gd name="T111" fmla="*/ 10 h 783"/>
                <a:gd name="T112" fmla="*/ 2 w 448"/>
                <a:gd name="T113" fmla="*/ 10 h 783"/>
                <a:gd name="T114" fmla="*/ 2 w 448"/>
                <a:gd name="T115" fmla="*/ 9 h 783"/>
                <a:gd name="T116" fmla="*/ 2 w 448"/>
                <a:gd name="T117" fmla="*/ 3 h 783"/>
                <a:gd name="T118" fmla="*/ 0 w 448"/>
                <a:gd name="T119" fmla="*/ 3 h 783"/>
                <a:gd name="T120" fmla="*/ 0 w 448"/>
                <a:gd name="T121" fmla="*/ 3 h 783"/>
                <a:gd name="T122" fmla="*/ 0 w 448"/>
                <a:gd name="T123" fmla="*/ 0 h 783"/>
                <a:gd name="T124" fmla="*/ 0 w 448"/>
                <a:gd name="T125" fmla="*/ 0 h 7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48" h="783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4" name="Freeform 43"/>
            <p:cNvSpPr>
              <a:spLocks noChangeArrowheads="1"/>
            </p:cNvSpPr>
            <p:nvPr/>
          </p:nvSpPr>
          <p:spPr bwMode="auto">
            <a:xfrm>
              <a:off x="1264" y="3231"/>
              <a:ext cx="82" cy="177"/>
            </a:xfrm>
            <a:custGeom>
              <a:avLst/>
              <a:gdLst>
                <a:gd name="T0" fmla="*/ 12 w 366"/>
                <a:gd name="T1" fmla="*/ 17 h 783"/>
                <a:gd name="T2" fmla="*/ 10 w 366"/>
                <a:gd name="T3" fmla="*/ 29 h 783"/>
                <a:gd name="T4" fmla="*/ 10 w 366"/>
                <a:gd name="T5" fmla="*/ 33 h 783"/>
                <a:gd name="T6" fmla="*/ 4 w 366"/>
                <a:gd name="T7" fmla="*/ 24 h 783"/>
                <a:gd name="T8" fmla="*/ 6 w 366"/>
                <a:gd name="T9" fmla="*/ 23 h 783"/>
                <a:gd name="T10" fmla="*/ 10 w 366"/>
                <a:gd name="T11" fmla="*/ 20 h 783"/>
                <a:gd name="T12" fmla="*/ 10 w 366"/>
                <a:gd name="T13" fmla="*/ 17 h 783"/>
                <a:gd name="T14" fmla="*/ 14 w 366"/>
                <a:gd name="T15" fmla="*/ 0 h 783"/>
                <a:gd name="T16" fmla="*/ 14 w 366"/>
                <a:gd name="T17" fmla="*/ 3 h 783"/>
                <a:gd name="T18" fmla="*/ 16 w 366"/>
                <a:gd name="T19" fmla="*/ 3 h 783"/>
                <a:gd name="T20" fmla="*/ 18 w 366"/>
                <a:gd name="T21" fmla="*/ 36 h 783"/>
                <a:gd name="T22" fmla="*/ 18 w 366"/>
                <a:gd name="T23" fmla="*/ 40 h 783"/>
                <a:gd name="T24" fmla="*/ 14 w 366"/>
                <a:gd name="T25" fmla="*/ 40 h 783"/>
                <a:gd name="T26" fmla="*/ 14 w 366"/>
                <a:gd name="T27" fmla="*/ 37 h 783"/>
                <a:gd name="T28" fmla="*/ 12 w 366"/>
                <a:gd name="T29" fmla="*/ 36 h 783"/>
                <a:gd name="T30" fmla="*/ 10 w 366"/>
                <a:gd name="T31" fmla="*/ 33 h 783"/>
                <a:gd name="T32" fmla="*/ 10 w 366"/>
                <a:gd name="T33" fmla="*/ 37 h 783"/>
                <a:gd name="T34" fmla="*/ 8 w 366"/>
                <a:gd name="T35" fmla="*/ 40 h 783"/>
                <a:gd name="T36" fmla="*/ 2 w 366"/>
                <a:gd name="T37" fmla="*/ 40 h 783"/>
                <a:gd name="T38" fmla="*/ 2 w 366"/>
                <a:gd name="T39" fmla="*/ 37 h 783"/>
                <a:gd name="T40" fmla="*/ 0 w 366"/>
                <a:gd name="T41" fmla="*/ 36 h 783"/>
                <a:gd name="T42" fmla="*/ 0 w 366"/>
                <a:gd name="T43" fmla="*/ 23 h 783"/>
                <a:gd name="T44" fmla="*/ 2 w 366"/>
                <a:gd name="T45" fmla="*/ 20 h 783"/>
                <a:gd name="T46" fmla="*/ 4 w 366"/>
                <a:gd name="T47" fmla="*/ 20 h 783"/>
                <a:gd name="T48" fmla="*/ 4 w 366"/>
                <a:gd name="T49" fmla="*/ 16 h 783"/>
                <a:gd name="T50" fmla="*/ 8 w 366"/>
                <a:gd name="T51" fmla="*/ 14 h 783"/>
                <a:gd name="T52" fmla="*/ 12 w 366"/>
                <a:gd name="T53" fmla="*/ 13 h 783"/>
                <a:gd name="T54" fmla="*/ 10 w 366"/>
                <a:gd name="T55" fmla="*/ 7 h 783"/>
                <a:gd name="T56" fmla="*/ 10 w 366"/>
                <a:gd name="T57" fmla="*/ 3 h 783"/>
                <a:gd name="T58" fmla="*/ 6 w 366"/>
                <a:gd name="T59" fmla="*/ 9 h 783"/>
                <a:gd name="T60" fmla="*/ 2 w 366"/>
                <a:gd name="T61" fmla="*/ 10 h 783"/>
                <a:gd name="T62" fmla="*/ 2 w 366"/>
                <a:gd name="T63" fmla="*/ 3 h 783"/>
                <a:gd name="T64" fmla="*/ 4 w 366"/>
                <a:gd name="T65" fmla="*/ 3 h 783"/>
                <a:gd name="T66" fmla="*/ 4 w 366"/>
                <a:gd name="T67" fmla="*/ 0 h 7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6" h="783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5" name="Freeform 44"/>
            <p:cNvSpPr>
              <a:spLocks noChangeArrowheads="1"/>
            </p:cNvSpPr>
            <p:nvPr/>
          </p:nvSpPr>
          <p:spPr bwMode="auto">
            <a:xfrm>
              <a:off x="1365" y="3155"/>
              <a:ext cx="38" cy="252"/>
            </a:xfrm>
            <a:custGeom>
              <a:avLst/>
              <a:gdLst>
                <a:gd name="T0" fmla="*/ 0 w 173"/>
                <a:gd name="T1" fmla="*/ 0 h 1116"/>
                <a:gd name="T2" fmla="*/ 6 w 173"/>
                <a:gd name="T3" fmla="*/ 0 h 1116"/>
                <a:gd name="T4" fmla="*/ 6 w 173"/>
                <a:gd name="T5" fmla="*/ 0 h 1116"/>
                <a:gd name="T6" fmla="*/ 6 w 173"/>
                <a:gd name="T7" fmla="*/ 53 h 1116"/>
                <a:gd name="T8" fmla="*/ 8 w 173"/>
                <a:gd name="T9" fmla="*/ 53 h 1116"/>
                <a:gd name="T10" fmla="*/ 8 w 173"/>
                <a:gd name="T11" fmla="*/ 54 h 1116"/>
                <a:gd name="T12" fmla="*/ 8 w 173"/>
                <a:gd name="T13" fmla="*/ 56 h 1116"/>
                <a:gd name="T14" fmla="*/ 8 w 173"/>
                <a:gd name="T15" fmla="*/ 57 h 1116"/>
                <a:gd name="T16" fmla="*/ 0 w 173"/>
                <a:gd name="T17" fmla="*/ 57 h 1116"/>
                <a:gd name="T18" fmla="*/ 0 w 173"/>
                <a:gd name="T19" fmla="*/ 56 h 1116"/>
                <a:gd name="T20" fmla="*/ 0 w 173"/>
                <a:gd name="T21" fmla="*/ 54 h 1116"/>
                <a:gd name="T22" fmla="*/ 0 w 173"/>
                <a:gd name="T23" fmla="*/ 53 h 1116"/>
                <a:gd name="T24" fmla="*/ 2 w 173"/>
                <a:gd name="T25" fmla="*/ 53 h 1116"/>
                <a:gd name="T26" fmla="*/ 2 w 173"/>
                <a:gd name="T27" fmla="*/ 4 h 1116"/>
                <a:gd name="T28" fmla="*/ 0 w 173"/>
                <a:gd name="T29" fmla="*/ 4 h 1116"/>
                <a:gd name="T30" fmla="*/ 0 w 173"/>
                <a:gd name="T31" fmla="*/ 3 h 1116"/>
                <a:gd name="T32" fmla="*/ 0 w 173"/>
                <a:gd name="T33" fmla="*/ 0 h 1116"/>
                <a:gd name="T34" fmla="*/ 0 w 173"/>
                <a:gd name="T35" fmla="*/ 0 h 1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3" h="1116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6" name="Freeform 45"/>
            <p:cNvSpPr>
              <a:spLocks noChangeArrowheads="1"/>
            </p:cNvSpPr>
            <p:nvPr/>
          </p:nvSpPr>
          <p:spPr bwMode="auto">
            <a:xfrm>
              <a:off x="1429" y="3155"/>
              <a:ext cx="38" cy="252"/>
            </a:xfrm>
            <a:custGeom>
              <a:avLst/>
              <a:gdLst>
                <a:gd name="T0" fmla="*/ 0 w 174"/>
                <a:gd name="T1" fmla="*/ 17 h 1116"/>
                <a:gd name="T2" fmla="*/ 6 w 174"/>
                <a:gd name="T3" fmla="*/ 17 h 1116"/>
                <a:gd name="T4" fmla="*/ 6 w 174"/>
                <a:gd name="T5" fmla="*/ 17 h 1116"/>
                <a:gd name="T6" fmla="*/ 6 w 174"/>
                <a:gd name="T7" fmla="*/ 53 h 1116"/>
                <a:gd name="T8" fmla="*/ 8 w 174"/>
                <a:gd name="T9" fmla="*/ 53 h 1116"/>
                <a:gd name="T10" fmla="*/ 8 w 174"/>
                <a:gd name="T11" fmla="*/ 54 h 1116"/>
                <a:gd name="T12" fmla="*/ 8 w 174"/>
                <a:gd name="T13" fmla="*/ 56 h 1116"/>
                <a:gd name="T14" fmla="*/ 8 w 174"/>
                <a:gd name="T15" fmla="*/ 57 h 1116"/>
                <a:gd name="T16" fmla="*/ 0 w 174"/>
                <a:gd name="T17" fmla="*/ 57 h 1116"/>
                <a:gd name="T18" fmla="*/ 0 w 174"/>
                <a:gd name="T19" fmla="*/ 56 h 1116"/>
                <a:gd name="T20" fmla="*/ 0 w 174"/>
                <a:gd name="T21" fmla="*/ 54 h 1116"/>
                <a:gd name="T22" fmla="*/ 0 w 174"/>
                <a:gd name="T23" fmla="*/ 53 h 1116"/>
                <a:gd name="T24" fmla="*/ 2 w 174"/>
                <a:gd name="T25" fmla="*/ 53 h 1116"/>
                <a:gd name="T26" fmla="*/ 2 w 174"/>
                <a:gd name="T27" fmla="*/ 20 h 1116"/>
                <a:gd name="T28" fmla="*/ 0 w 174"/>
                <a:gd name="T29" fmla="*/ 20 h 1116"/>
                <a:gd name="T30" fmla="*/ 0 w 174"/>
                <a:gd name="T31" fmla="*/ 20 h 1116"/>
                <a:gd name="T32" fmla="*/ 0 w 174"/>
                <a:gd name="T33" fmla="*/ 17 h 1116"/>
                <a:gd name="T34" fmla="*/ 0 w 174"/>
                <a:gd name="T35" fmla="*/ 17 h 1116"/>
                <a:gd name="T36" fmla="*/ 2 w 174"/>
                <a:gd name="T37" fmla="*/ 0 h 1116"/>
                <a:gd name="T38" fmla="*/ 6 w 174"/>
                <a:gd name="T39" fmla="*/ 0 h 1116"/>
                <a:gd name="T40" fmla="*/ 6 w 174"/>
                <a:gd name="T41" fmla="*/ 0 h 1116"/>
                <a:gd name="T42" fmla="*/ 6 w 174"/>
                <a:gd name="T43" fmla="*/ 7 h 1116"/>
                <a:gd name="T44" fmla="*/ 6 w 174"/>
                <a:gd name="T45" fmla="*/ 7 h 1116"/>
                <a:gd name="T46" fmla="*/ 2 w 174"/>
                <a:gd name="T47" fmla="*/ 7 h 1116"/>
                <a:gd name="T48" fmla="*/ 2 w 174"/>
                <a:gd name="T49" fmla="*/ 7 h 1116"/>
                <a:gd name="T50" fmla="*/ 2 w 174"/>
                <a:gd name="T51" fmla="*/ 0 h 1116"/>
                <a:gd name="T52" fmla="*/ 2 w 174"/>
                <a:gd name="T53" fmla="*/ 0 h 1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74" h="1116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7" name="Freeform 46"/>
            <p:cNvSpPr>
              <a:spLocks noChangeArrowheads="1"/>
            </p:cNvSpPr>
            <p:nvPr/>
          </p:nvSpPr>
          <p:spPr bwMode="auto">
            <a:xfrm>
              <a:off x="1493" y="3155"/>
              <a:ext cx="91" cy="252"/>
            </a:xfrm>
            <a:custGeom>
              <a:avLst/>
              <a:gdLst>
                <a:gd name="T0" fmla="*/ 8 w 404"/>
                <a:gd name="T1" fmla="*/ 20 h 1116"/>
                <a:gd name="T2" fmla="*/ 12 w 404"/>
                <a:gd name="T3" fmla="*/ 20 h 1116"/>
                <a:gd name="T4" fmla="*/ 12 w 404"/>
                <a:gd name="T5" fmla="*/ 23 h 1116"/>
                <a:gd name="T6" fmla="*/ 12 w 404"/>
                <a:gd name="T7" fmla="*/ 24 h 1116"/>
                <a:gd name="T8" fmla="*/ 14 w 404"/>
                <a:gd name="T9" fmla="*/ 24 h 1116"/>
                <a:gd name="T10" fmla="*/ 14 w 404"/>
                <a:gd name="T11" fmla="*/ 50 h 1116"/>
                <a:gd name="T12" fmla="*/ 12 w 404"/>
                <a:gd name="T13" fmla="*/ 50 h 1116"/>
                <a:gd name="T14" fmla="*/ 12 w 404"/>
                <a:gd name="T15" fmla="*/ 50 h 1116"/>
                <a:gd name="T16" fmla="*/ 12 w 404"/>
                <a:gd name="T17" fmla="*/ 53 h 1116"/>
                <a:gd name="T18" fmla="*/ 8 w 404"/>
                <a:gd name="T19" fmla="*/ 53 h 1116"/>
                <a:gd name="T20" fmla="*/ 8 w 404"/>
                <a:gd name="T21" fmla="*/ 50 h 1116"/>
                <a:gd name="T22" fmla="*/ 8 w 404"/>
                <a:gd name="T23" fmla="*/ 50 h 1116"/>
                <a:gd name="T24" fmla="*/ 6 w 404"/>
                <a:gd name="T25" fmla="*/ 50 h 1116"/>
                <a:gd name="T26" fmla="*/ 6 w 404"/>
                <a:gd name="T27" fmla="*/ 47 h 1116"/>
                <a:gd name="T28" fmla="*/ 6 w 404"/>
                <a:gd name="T29" fmla="*/ 46 h 1116"/>
                <a:gd name="T30" fmla="*/ 4 w 404"/>
                <a:gd name="T31" fmla="*/ 46 h 1116"/>
                <a:gd name="T32" fmla="*/ 4 w 404"/>
                <a:gd name="T33" fmla="*/ 27 h 1116"/>
                <a:gd name="T34" fmla="*/ 6 w 404"/>
                <a:gd name="T35" fmla="*/ 27 h 1116"/>
                <a:gd name="T36" fmla="*/ 6 w 404"/>
                <a:gd name="T37" fmla="*/ 26 h 1116"/>
                <a:gd name="T38" fmla="*/ 6 w 404"/>
                <a:gd name="T39" fmla="*/ 24 h 1116"/>
                <a:gd name="T40" fmla="*/ 8 w 404"/>
                <a:gd name="T41" fmla="*/ 24 h 1116"/>
                <a:gd name="T42" fmla="*/ 8 w 404"/>
                <a:gd name="T43" fmla="*/ 23 h 1116"/>
                <a:gd name="T44" fmla="*/ 8 w 404"/>
                <a:gd name="T45" fmla="*/ 20 h 1116"/>
                <a:gd name="T46" fmla="*/ 12 w 404"/>
                <a:gd name="T47" fmla="*/ 0 h 1116"/>
                <a:gd name="T48" fmla="*/ 18 w 404"/>
                <a:gd name="T49" fmla="*/ 0 h 1116"/>
                <a:gd name="T50" fmla="*/ 18 w 404"/>
                <a:gd name="T51" fmla="*/ 0 h 1116"/>
                <a:gd name="T52" fmla="*/ 18 w 404"/>
                <a:gd name="T53" fmla="*/ 53 h 1116"/>
                <a:gd name="T54" fmla="*/ 20 w 404"/>
                <a:gd name="T55" fmla="*/ 53 h 1116"/>
                <a:gd name="T56" fmla="*/ 20 w 404"/>
                <a:gd name="T57" fmla="*/ 54 h 1116"/>
                <a:gd name="T58" fmla="*/ 20 w 404"/>
                <a:gd name="T59" fmla="*/ 56 h 1116"/>
                <a:gd name="T60" fmla="*/ 20 w 404"/>
                <a:gd name="T61" fmla="*/ 57 h 1116"/>
                <a:gd name="T62" fmla="*/ 16 w 404"/>
                <a:gd name="T63" fmla="*/ 57 h 1116"/>
                <a:gd name="T64" fmla="*/ 16 w 404"/>
                <a:gd name="T65" fmla="*/ 56 h 1116"/>
                <a:gd name="T66" fmla="*/ 16 w 404"/>
                <a:gd name="T67" fmla="*/ 54 h 1116"/>
                <a:gd name="T68" fmla="*/ 14 w 404"/>
                <a:gd name="T69" fmla="*/ 54 h 1116"/>
                <a:gd name="T70" fmla="*/ 14 w 404"/>
                <a:gd name="T71" fmla="*/ 56 h 1116"/>
                <a:gd name="T72" fmla="*/ 14 w 404"/>
                <a:gd name="T73" fmla="*/ 57 h 1116"/>
                <a:gd name="T74" fmla="*/ 6 w 404"/>
                <a:gd name="T75" fmla="*/ 57 h 1116"/>
                <a:gd name="T76" fmla="*/ 6 w 404"/>
                <a:gd name="T77" fmla="*/ 56 h 1116"/>
                <a:gd name="T78" fmla="*/ 6 w 404"/>
                <a:gd name="T79" fmla="*/ 54 h 1116"/>
                <a:gd name="T80" fmla="*/ 2 w 404"/>
                <a:gd name="T81" fmla="*/ 54 h 1116"/>
                <a:gd name="T82" fmla="*/ 2 w 404"/>
                <a:gd name="T83" fmla="*/ 53 h 1116"/>
                <a:gd name="T84" fmla="*/ 2 w 404"/>
                <a:gd name="T85" fmla="*/ 47 h 1116"/>
                <a:gd name="T86" fmla="*/ 0 w 404"/>
                <a:gd name="T87" fmla="*/ 47 h 1116"/>
                <a:gd name="T88" fmla="*/ 0 w 404"/>
                <a:gd name="T89" fmla="*/ 46 h 1116"/>
                <a:gd name="T90" fmla="*/ 0 w 404"/>
                <a:gd name="T91" fmla="*/ 27 h 1116"/>
                <a:gd name="T92" fmla="*/ 0 w 404"/>
                <a:gd name="T93" fmla="*/ 26 h 1116"/>
                <a:gd name="T94" fmla="*/ 2 w 404"/>
                <a:gd name="T95" fmla="*/ 26 h 1116"/>
                <a:gd name="T96" fmla="*/ 2 w 404"/>
                <a:gd name="T97" fmla="*/ 20 h 1116"/>
                <a:gd name="T98" fmla="*/ 2 w 404"/>
                <a:gd name="T99" fmla="*/ 20 h 1116"/>
                <a:gd name="T100" fmla="*/ 6 w 404"/>
                <a:gd name="T101" fmla="*/ 20 h 1116"/>
                <a:gd name="T102" fmla="*/ 6 w 404"/>
                <a:gd name="T103" fmla="*/ 17 h 1116"/>
                <a:gd name="T104" fmla="*/ 6 w 404"/>
                <a:gd name="T105" fmla="*/ 17 h 1116"/>
                <a:gd name="T106" fmla="*/ 12 w 404"/>
                <a:gd name="T107" fmla="*/ 17 h 1116"/>
                <a:gd name="T108" fmla="*/ 12 w 404"/>
                <a:gd name="T109" fmla="*/ 17 h 1116"/>
                <a:gd name="T110" fmla="*/ 12 w 404"/>
                <a:gd name="T111" fmla="*/ 20 h 1116"/>
                <a:gd name="T112" fmla="*/ 14 w 404"/>
                <a:gd name="T113" fmla="*/ 20 h 1116"/>
                <a:gd name="T114" fmla="*/ 14 w 404"/>
                <a:gd name="T115" fmla="*/ 4 h 1116"/>
                <a:gd name="T116" fmla="*/ 12 w 404"/>
                <a:gd name="T117" fmla="*/ 4 h 1116"/>
                <a:gd name="T118" fmla="*/ 12 w 404"/>
                <a:gd name="T119" fmla="*/ 3 h 1116"/>
                <a:gd name="T120" fmla="*/ 12 w 404"/>
                <a:gd name="T121" fmla="*/ 0 h 1116"/>
                <a:gd name="T122" fmla="*/ 12 w 404"/>
                <a:gd name="T123" fmla="*/ 0 h 11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04" h="1116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0453" name="Group 47"/>
          <p:cNvGrpSpPr>
            <a:grpSpLocks/>
          </p:cNvGrpSpPr>
          <p:nvPr/>
        </p:nvGrpSpPr>
        <p:grpSpPr bwMode="auto">
          <a:xfrm>
            <a:off x="6934200" y="5008563"/>
            <a:ext cx="989013" cy="400050"/>
            <a:chOff x="4368" y="3155"/>
            <a:chExt cx="623" cy="252"/>
          </a:xfrm>
        </p:grpSpPr>
        <p:sp>
          <p:nvSpPr>
            <p:cNvPr id="60454" name="Freeform 48"/>
            <p:cNvSpPr>
              <a:spLocks noChangeArrowheads="1"/>
            </p:cNvSpPr>
            <p:nvPr/>
          </p:nvSpPr>
          <p:spPr bwMode="auto">
            <a:xfrm>
              <a:off x="4368" y="3155"/>
              <a:ext cx="54" cy="252"/>
            </a:xfrm>
            <a:custGeom>
              <a:avLst/>
              <a:gdLst>
                <a:gd name="T0" fmla="*/ 0 w 242"/>
                <a:gd name="T1" fmla="*/ 0 h 1116"/>
                <a:gd name="T2" fmla="*/ 12 w 242"/>
                <a:gd name="T3" fmla="*/ 0 h 1116"/>
                <a:gd name="T4" fmla="*/ 12 w 242"/>
                <a:gd name="T5" fmla="*/ 0 h 1116"/>
                <a:gd name="T6" fmla="*/ 12 w 242"/>
                <a:gd name="T7" fmla="*/ 3 h 1116"/>
                <a:gd name="T8" fmla="*/ 12 w 242"/>
                <a:gd name="T9" fmla="*/ 4 h 1116"/>
                <a:gd name="T10" fmla="*/ 8 w 242"/>
                <a:gd name="T11" fmla="*/ 4 h 1116"/>
                <a:gd name="T12" fmla="*/ 8 w 242"/>
                <a:gd name="T13" fmla="*/ 53 h 1116"/>
                <a:gd name="T14" fmla="*/ 12 w 242"/>
                <a:gd name="T15" fmla="*/ 53 h 1116"/>
                <a:gd name="T16" fmla="*/ 12 w 242"/>
                <a:gd name="T17" fmla="*/ 54 h 1116"/>
                <a:gd name="T18" fmla="*/ 12 w 242"/>
                <a:gd name="T19" fmla="*/ 56 h 1116"/>
                <a:gd name="T20" fmla="*/ 12 w 242"/>
                <a:gd name="T21" fmla="*/ 57 h 1116"/>
                <a:gd name="T22" fmla="*/ 0 w 242"/>
                <a:gd name="T23" fmla="*/ 57 h 1116"/>
                <a:gd name="T24" fmla="*/ 0 w 242"/>
                <a:gd name="T25" fmla="*/ 56 h 1116"/>
                <a:gd name="T26" fmla="*/ 0 w 242"/>
                <a:gd name="T27" fmla="*/ 54 h 1116"/>
                <a:gd name="T28" fmla="*/ 0 w 242"/>
                <a:gd name="T29" fmla="*/ 53 h 1116"/>
                <a:gd name="T30" fmla="*/ 4 w 242"/>
                <a:gd name="T31" fmla="*/ 53 h 1116"/>
                <a:gd name="T32" fmla="*/ 4 w 242"/>
                <a:gd name="T33" fmla="*/ 4 h 1116"/>
                <a:gd name="T34" fmla="*/ 0 w 242"/>
                <a:gd name="T35" fmla="*/ 4 h 1116"/>
                <a:gd name="T36" fmla="*/ 0 w 242"/>
                <a:gd name="T37" fmla="*/ 3 h 1116"/>
                <a:gd name="T38" fmla="*/ 0 w 242"/>
                <a:gd name="T39" fmla="*/ 0 h 1116"/>
                <a:gd name="T40" fmla="*/ 0 w 242"/>
                <a:gd name="T41" fmla="*/ 0 h 1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2" h="1116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5" name="Freeform 49"/>
            <p:cNvSpPr>
              <a:spLocks noChangeArrowheads="1"/>
            </p:cNvSpPr>
            <p:nvPr/>
          </p:nvSpPr>
          <p:spPr bwMode="auto">
            <a:xfrm>
              <a:off x="4444" y="3231"/>
              <a:ext cx="103" cy="177"/>
            </a:xfrm>
            <a:custGeom>
              <a:avLst/>
              <a:gdLst>
                <a:gd name="T0" fmla="*/ 0 w 458"/>
                <a:gd name="T1" fmla="*/ 0 h 783"/>
                <a:gd name="T2" fmla="*/ 6 w 458"/>
                <a:gd name="T3" fmla="*/ 0 h 783"/>
                <a:gd name="T4" fmla="*/ 7 w 458"/>
                <a:gd name="T5" fmla="*/ 0 h 783"/>
                <a:gd name="T6" fmla="*/ 7 w 458"/>
                <a:gd name="T7" fmla="*/ 6 h 783"/>
                <a:gd name="T8" fmla="*/ 8 w 458"/>
                <a:gd name="T9" fmla="*/ 6 h 783"/>
                <a:gd name="T10" fmla="*/ 8 w 458"/>
                <a:gd name="T11" fmla="*/ 3 h 783"/>
                <a:gd name="T12" fmla="*/ 9 w 458"/>
                <a:gd name="T13" fmla="*/ 3 h 783"/>
                <a:gd name="T14" fmla="*/ 10 w 458"/>
                <a:gd name="T15" fmla="*/ 3 h 783"/>
                <a:gd name="T16" fmla="*/ 10 w 458"/>
                <a:gd name="T17" fmla="*/ 0 h 783"/>
                <a:gd name="T18" fmla="*/ 11 w 458"/>
                <a:gd name="T19" fmla="*/ 0 h 783"/>
                <a:gd name="T20" fmla="*/ 17 w 458"/>
                <a:gd name="T21" fmla="*/ 0 h 783"/>
                <a:gd name="T22" fmla="*/ 17 w 458"/>
                <a:gd name="T23" fmla="*/ 0 h 783"/>
                <a:gd name="T24" fmla="*/ 17 w 458"/>
                <a:gd name="T25" fmla="*/ 3 h 783"/>
                <a:gd name="T26" fmla="*/ 19 w 458"/>
                <a:gd name="T27" fmla="*/ 3 h 783"/>
                <a:gd name="T28" fmla="*/ 19 w 458"/>
                <a:gd name="T29" fmla="*/ 3 h 783"/>
                <a:gd name="T30" fmla="*/ 19 w 458"/>
                <a:gd name="T31" fmla="*/ 6 h 783"/>
                <a:gd name="T32" fmla="*/ 21 w 458"/>
                <a:gd name="T33" fmla="*/ 6 h 783"/>
                <a:gd name="T34" fmla="*/ 21 w 458"/>
                <a:gd name="T35" fmla="*/ 7 h 783"/>
                <a:gd name="T36" fmla="*/ 21 w 458"/>
                <a:gd name="T37" fmla="*/ 36 h 783"/>
                <a:gd name="T38" fmla="*/ 23 w 458"/>
                <a:gd name="T39" fmla="*/ 36 h 783"/>
                <a:gd name="T40" fmla="*/ 23 w 458"/>
                <a:gd name="T41" fmla="*/ 37 h 783"/>
                <a:gd name="T42" fmla="*/ 23 w 458"/>
                <a:gd name="T43" fmla="*/ 40 h 783"/>
                <a:gd name="T44" fmla="*/ 23 w 458"/>
                <a:gd name="T45" fmla="*/ 40 h 783"/>
                <a:gd name="T46" fmla="*/ 15 w 458"/>
                <a:gd name="T47" fmla="*/ 40 h 783"/>
                <a:gd name="T48" fmla="*/ 15 w 458"/>
                <a:gd name="T49" fmla="*/ 40 h 783"/>
                <a:gd name="T50" fmla="*/ 15 w 458"/>
                <a:gd name="T51" fmla="*/ 37 h 783"/>
                <a:gd name="T52" fmla="*/ 15 w 458"/>
                <a:gd name="T53" fmla="*/ 36 h 783"/>
                <a:gd name="T54" fmla="*/ 17 w 458"/>
                <a:gd name="T55" fmla="*/ 36 h 783"/>
                <a:gd name="T56" fmla="*/ 17 w 458"/>
                <a:gd name="T57" fmla="*/ 10 h 783"/>
                <a:gd name="T58" fmla="*/ 15 w 458"/>
                <a:gd name="T59" fmla="*/ 10 h 783"/>
                <a:gd name="T60" fmla="*/ 15 w 458"/>
                <a:gd name="T61" fmla="*/ 9 h 783"/>
                <a:gd name="T62" fmla="*/ 15 w 458"/>
                <a:gd name="T63" fmla="*/ 7 h 783"/>
                <a:gd name="T64" fmla="*/ 9 w 458"/>
                <a:gd name="T65" fmla="*/ 7 h 783"/>
                <a:gd name="T66" fmla="*/ 9 w 458"/>
                <a:gd name="T67" fmla="*/ 9 h 783"/>
                <a:gd name="T68" fmla="*/ 8 w 458"/>
                <a:gd name="T69" fmla="*/ 10 h 783"/>
                <a:gd name="T70" fmla="*/ 7 w 458"/>
                <a:gd name="T71" fmla="*/ 10 h 783"/>
                <a:gd name="T72" fmla="*/ 7 w 458"/>
                <a:gd name="T73" fmla="*/ 36 h 783"/>
                <a:gd name="T74" fmla="*/ 8 w 458"/>
                <a:gd name="T75" fmla="*/ 36 h 783"/>
                <a:gd name="T76" fmla="*/ 9 w 458"/>
                <a:gd name="T77" fmla="*/ 37 h 783"/>
                <a:gd name="T78" fmla="*/ 9 w 458"/>
                <a:gd name="T79" fmla="*/ 40 h 783"/>
                <a:gd name="T80" fmla="*/ 8 w 458"/>
                <a:gd name="T81" fmla="*/ 40 h 783"/>
                <a:gd name="T82" fmla="*/ 0 w 458"/>
                <a:gd name="T83" fmla="*/ 40 h 783"/>
                <a:gd name="T84" fmla="*/ 0 w 458"/>
                <a:gd name="T85" fmla="*/ 40 h 783"/>
                <a:gd name="T86" fmla="*/ 0 w 458"/>
                <a:gd name="T87" fmla="*/ 37 h 783"/>
                <a:gd name="T88" fmla="*/ 0 w 458"/>
                <a:gd name="T89" fmla="*/ 36 h 783"/>
                <a:gd name="T90" fmla="*/ 2 w 458"/>
                <a:gd name="T91" fmla="*/ 36 h 783"/>
                <a:gd name="T92" fmla="*/ 2 w 458"/>
                <a:gd name="T93" fmla="*/ 3 h 783"/>
                <a:gd name="T94" fmla="*/ 0 w 458"/>
                <a:gd name="T95" fmla="*/ 3 h 783"/>
                <a:gd name="T96" fmla="*/ 0 w 458"/>
                <a:gd name="T97" fmla="*/ 3 h 783"/>
                <a:gd name="T98" fmla="*/ 0 w 458"/>
                <a:gd name="T99" fmla="*/ 0 h 783"/>
                <a:gd name="T100" fmla="*/ 0 w 458"/>
                <a:gd name="T101" fmla="*/ 0 h 7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8" h="783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1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4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6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1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1" y="782"/>
                  </a:lnTo>
                  <a:lnTo>
                    <a:pt x="295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5" y="707"/>
                  </a:lnTo>
                  <a:lnTo>
                    <a:pt x="331" y="707"/>
                  </a:lnTo>
                  <a:lnTo>
                    <a:pt x="331" y="196"/>
                  </a:lnTo>
                  <a:lnTo>
                    <a:pt x="295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6" name="Freeform 50"/>
            <p:cNvSpPr>
              <a:spLocks noChangeArrowheads="1"/>
            </p:cNvSpPr>
            <p:nvPr/>
          </p:nvSpPr>
          <p:spPr bwMode="auto">
            <a:xfrm>
              <a:off x="4549" y="3231"/>
              <a:ext cx="100" cy="177"/>
            </a:xfrm>
            <a:custGeom>
              <a:avLst/>
              <a:gdLst>
                <a:gd name="T0" fmla="*/ 0 w 447"/>
                <a:gd name="T1" fmla="*/ 0 h 783"/>
                <a:gd name="T2" fmla="*/ 8 w 447"/>
                <a:gd name="T3" fmla="*/ 0 h 783"/>
                <a:gd name="T4" fmla="*/ 8 w 447"/>
                <a:gd name="T5" fmla="*/ 0 h 783"/>
                <a:gd name="T6" fmla="*/ 8 w 447"/>
                <a:gd name="T7" fmla="*/ 3 h 783"/>
                <a:gd name="T8" fmla="*/ 8 w 447"/>
                <a:gd name="T9" fmla="*/ 3 h 783"/>
                <a:gd name="T10" fmla="*/ 6 w 447"/>
                <a:gd name="T11" fmla="*/ 3 h 783"/>
                <a:gd name="T12" fmla="*/ 6 w 447"/>
                <a:gd name="T13" fmla="*/ 9 h 783"/>
                <a:gd name="T14" fmla="*/ 8 w 447"/>
                <a:gd name="T15" fmla="*/ 9 h 783"/>
                <a:gd name="T16" fmla="*/ 8 w 447"/>
                <a:gd name="T17" fmla="*/ 10 h 783"/>
                <a:gd name="T18" fmla="*/ 8 w 447"/>
                <a:gd name="T19" fmla="*/ 20 h 783"/>
                <a:gd name="T20" fmla="*/ 10 w 447"/>
                <a:gd name="T21" fmla="*/ 20 h 783"/>
                <a:gd name="T22" fmla="*/ 10 w 447"/>
                <a:gd name="T23" fmla="*/ 20 h 783"/>
                <a:gd name="T24" fmla="*/ 10 w 447"/>
                <a:gd name="T25" fmla="*/ 29 h 783"/>
                <a:gd name="T26" fmla="*/ 12 w 447"/>
                <a:gd name="T27" fmla="*/ 29 h 783"/>
                <a:gd name="T28" fmla="*/ 12 w 447"/>
                <a:gd name="T29" fmla="*/ 27 h 783"/>
                <a:gd name="T30" fmla="*/ 12 w 447"/>
                <a:gd name="T31" fmla="*/ 26 h 783"/>
                <a:gd name="T32" fmla="*/ 14 w 447"/>
                <a:gd name="T33" fmla="*/ 26 h 783"/>
                <a:gd name="T34" fmla="*/ 14 w 447"/>
                <a:gd name="T35" fmla="*/ 17 h 783"/>
                <a:gd name="T36" fmla="*/ 14 w 447"/>
                <a:gd name="T37" fmla="*/ 16 h 783"/>
                <a:gd name="T38" fmla="*/ 16 w 447"/>
                <a:gd name="T39" fmla="*/ 16 h 783"/>
                <a:gd name="T40" fmla="*/ 16 w 447"/>
                <a:gd name="T41" fmla="*/ 3 h 783"/>
                <a:gd name="T42" fmla="*/ 14 w 447"/>
                <a:gd name="T43" fmla="*/ 3 h 783"/>
                <a:gd name="T44" fmla="*/ 14 w 447"/>
                <a:gd name="T45" fmla="*/ 3 h 783"/>
                <a:gd name="T46" fmla="*/ 14 w 447"/>
                <a:gd name="T47" fmla="*/ 0 h 783"/>
                <a:gd name="T48" fmla="*/ 14 w 447"/>
                <a:gd name="T49" fmla="*/ 0 h 783"/>
                <a:gd name="T50" fmla="*/ 22 w 447"/>
                <a:gd name="T51" fmla="*/ 0 h 783"/>
                <a:gd name="T52" fmla="*/ 22 w 447"/>
                <a:gd name="T53" fmla="*/ 0 h 783"/>
                <a:gd name="T54" fmla="*/ 22 w 447"/>
                <a:gd name="T55" fmla="*/ 3 h 783"/>
                <a:gd name="T56" fmla="*/ 22 w 447"/>
                <a:gd name="T57" fmla="*/ 3 h 783"/>
                <a:gd name="T58" fmla="*/ 20 w 447"/>
                <a:gd name="T59" fmla="*/ 3 h 783"/>
                <a:gd name="T60" fmla="*/ 20 w 447"/>
                <a:gd name="T61" fmla="*/ 6 h 783"/>
                <a:gd name="T62" fmla="*/ 20 w 447"/>
                <a:gd name="T63" fmla="*/ 7 h 783"/>
                <a:gd name="T64" fmla="*/ 18 w 447"/>
                <a:gd name="T65" fmla="*/ 7 h 783"/>
                <a:gd name="T66" fmla="*/ 18 w 447"/>
                <a:gd name="T67" fmla="*/ 16 h 783"/>
                <a:gd name="T68" fmla="*/ 18 w 447"/>
                <a:gd name="T69" fmla="*/ 17 h 783"/>
                <a:gd name="T70" fmla="*/ 16 w 447"/>
                <a:gd name="T71" fmla="*/ 17 h 783"/>
                <a:gd name="T72" fmla="*/ 16 w 447"/>
                <a:gd name="T73" fmla="*/ 26 h 783"/>
                <a:gd name="T74" fmla="*/ 16 w 447"/>
                <a:gd name="T75" fmla="*/ 27 h 783"/>
                <a:gd name="T76" fmla="*/ 14 w 447"/>
                <a:gd name="T77" fmla="*/ 27 h 783"/>
                <a:gd name="T78" fmla="*/ 14 w 447"/>
                <a:gd name="T79" fmla="*/ 36 h 783"/>
                <a:gd name="T80" fmla="*/ 14 w 447"/>
                <a:gd name="T81" fmla="*/ 37 h 783"/>
                <a:gd name="T82" fmla="*/ 12 w 447"/>
                <a:gd name="T83" fmla="*/ 37 h 783"/>
                <a:gd name="T84" fmla="*/ 12 w 447"/>
                <a:gd name="T85" fmla="*/ 40 h 783"/>
                <a:gd name="T86" fmla="*/ 12 w 447"/>
                <a:gd name="T87" fmla="*/ 40 h 783"/>
                <a:gd name="T88" fmla="*/ 10 w 447"/>
                <a:gd name="T89" fmla="*/ 40 h 783"/>
                <a:gd name="T90" fmla="*/ 10 w 447"/>
                <a:gd name="T91" fmla="*/ 40 h 783"/>
                <a:gd name="T92" fmla="*/ 10 w 447"/>
                <a:gd name="T93" fmla="*/ 37 h 783"/>
                <a:gd name="T94" fmla="*/ 8 w 447"/>
                <a:gd name="T95" fmla="*/ 37 h 783"/>
                <a:gd name="T96" fmla="*/ 8 w 447"/>
                <a:gd name="T97" fmla="*/ 36 h 783"/>
                <a:gd name="T98" fmla="*/ 8 w 447"/>
                <a:gd name="T99" fmla="*/ 30 h 783"/>
                <a:gd name="T100" fmla="*/ 6 w 447"/>
                <a:gd name="T101" fmla="*/ 30 h 783"/>
                <a:gd name="T102" fmla="*/ 6 w 447"/>
                <a:gd name="T103" fmla="*/ 29 h 783"/>
                <a:gd name="T104" fmla="*/ 6 w 447"/>
                <a:gd name="T105" fmla="*/ 20 h 783"/>
                <a:gd name="T106" fmla="*/ 4 w 447"/>
                <a:gd name="T107" fmla="*/ 20 h 783"/>
                <a:gd name="T108" fmla="*/ 4 w 447"/>
                <a:gd name="T109" fmla="*/ 20 h 783"/>
                <a:gd name="T110" fmla="*/ 4 w 447"/>
                <a:gd name="T111" fmla="*/ 10 h 783"/>
                <a:gd name="T112" fmla="*/ 2 w 447"/>
                <a:gd name="T113" fmla="*/ 10 h 783"/>
                <a:gd name="T114" fmla="*/ 2 w 447"/>
                <a:gd name="T115" fmla="*/ 9 h 783"/>
                <a:gd name="T116" fmla="*/ 2 w 447"/>
                <a:gd name="T117" fmla="*/ 3 h 783"/>
                <a:gd name="T118" fmla="*/ 0 w 447"/>
                <a:gd name="T119" fmla="*/ 3 h 783"/>
                <a:gd name="T120" fmla="*/ 0 w 447"/>
                <a:gd name="T121" fmla="*/ 3 h 783"/>
                <a:gd name="T122" fmla="*/ 0 w 447"/>
                <a:gd name="T123" fmla="*/ 0 h 783"/>
                <a:gd name="T124" fmla="*/ 0 w 447"/>
                <a:gd name="T125" fmla="*/ 0 h 7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47" h="783">
                  <a:moveTo>
                    <a:pt x="5" y="0"/>
                  </a:moveTo>
                  <a:lnTo>
                    <a:pt x="157" y="0"/>
                  </a:lnTo>
                  <a:lnTo>
                    <a:pt x="162" y="8"/>
                  </a:lnTo>
                  <a:lnTo>
                    <a:pt x="162" y="55"/>
                  </a:lnTo>
                  <a:lnTo>
                    <a:pt x="157" y="64"/>
                  </a:lnTo>
                  <a:lnTo>
                    <a:pt x="126" y="64"/>
                  </a:lnTo>
                  <a:lnTo>
                    <a:pt x="126" y="187"/>
                  </a:lnTo>
                  <a:lnTo>
                    <a:pt x="157" y="187"/>
                  </a:lnTo>
                  <a:lnTo>
                    <a:pt x="162" y="196"/>
                  </a:lnTo>
                  <a:lnTo>
                    <a:pt x="162" y="385"/>
                  </a:lnTo>
                  <a:lnTo>
                    <a:pt x="197" y="385"/>
                  </a:lnTo>
                  <a:lnTo>
                    <a:pt x="202" y="396"/>
                  </a:lnTo>
                  <a:lnTo>
                    <a:pt x="202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3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3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3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3" y="0"/>
                  </a:lnTo>
                  <a:lnTo>
                    <a:pt x="439" y="0"/>
                  </a:lnTo>
                  <a:lnTo>
                    <a:pt x="446" y="8"/>
                  </a:lnTo>
                  <a:lnTo>
                    <a:pt x="446" y="55"/>
                  </a:lnTo>
                  <a:lnTo>
                    <a:pt x="439" y="64"/>
                  </a:lnTo>
                  <a:lnTo>
                    <a:pt x="405" y="64"/>
                  </a:lnTo>
                  <a:lnTo>
                    <a:pt x="405" y="121"/>
                  </a:lnTo>
                  <a:lnTo>
                    <a:pt x="399" y="132"/>
                  </a:lnTo>
                  <a:lnTo>
                    <a:pt x="364" y="132"/>
                  </a:lnTo>
                  <a:lnTo>
                    <a:pt x="364" y="319"/>
                  </a:lnTo>
                  <a:lnTo>
                    <a:pt x="358" y="328"/>
                  </a:lnTo>
                  <a:lnTo>
                    <a:pt x="324" y="328"/>
                  </a:lnTo>
                  <a:lnTo>
                    <a:pt x="324" y="518"/>
                  </a:lnTo>
                  <a:lnTo>
                    <a:pt x="319" y="528"/>
                  </a:lnTo>
                  <a:lnTo>
                    <a:pt x="283" y="528"/>
                  </a:lnTo>
                  <a:lnTo>
                    <a:pt x="283" y="707"/>
                  </a:lnTo>
                  <a:lnTo>
                    <a:pt x="278" y="718"/>
                  </a:lnTo>
                  <a:lnTo>
                    <a:pt x="243" y="718"/>
                  </a:lnTo>
                  <a:lnTo>
                    <a:pt x="243" y="773"/>
                  </a:lnTo>
                  <a:lnTo>
                    <a:pt x="238" y="782"/>
                  </a:lnTo>
                  <a:lnTo>
                    <a:pt x="202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2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6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6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5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5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7" name="Freeform 51"/>
            <p:cNvSpPr>
              <a:spLocks noChangeArrowheads="1"/>
            </p:cNvSpPr>
            <p:nvPr/>
          </p:nvSpPr>
          <p:spPr bwMode="auto">
            <a:xfrm>
              <a:off x="4672" y="3231"/>
              <a:ext cx="82" cy="177"/>
            </a:xfrm>
            <a:custGeom>
              <a:avLst/>
              <a:gdLst>
                <a:gd name="T0" fmla="*/ 12 w 367"/>
                <a:gd name="T1" fmla="*/ 17 h 783"/>
                <a:gd name="T2" fmla="*/ 10 w 367"/>
                <a:gd name="T3" fmla="*/ 29 h 783"/>
                <a:gd name="T4" fmla="*/ 10 w 367"/>
                <a:gd name="T5" fmla="*/ 33 h 783"/>
                <a:gd name="T6" fmla="*/ 4 w 367"/>
                <a:gd name="T7" fmla="*/ 24 h 783"/>
                <a:gd name="T8" fmla="*/ 6 w 367"/>
                <a:gd name="T9" fmla="*/ 23 h 783"/>
                <a:gd name="T10" fmla="*/ 10 w 367"/>
                <a:gd name="T11" fmla="*/ 20 h 783"/>
                <a:gd name="T12" fmla="*/ 10 w 367"/>
                <a:gd name="T13" fmla="*/ 17 h 783"/>
                <a:gd name="T14" fmla="*/ 14 w 367"/>
                <a:gd name="T15" fmla="*/ 0 h 783"/>
                <a:gd name="T16" fmla="*/ 14 w 367"/>
                <a:gd name="T17" fmla="*/ 3 h 783"/>
                <a:gd name="T18" fmla="*/ 16 w 367"/>
                <a:gd name="T19" fmla="*/ 3 h 783"/>
                <a:gd name="T20" fmla="*/ 18 w 367"/>
                <a:gd name="T21" fmla="*/ 36 h 783"/>
                <a:gd name="T22" fmla="*/ 18 w 367"/>
                <a:gd name="T23" fmla="*/ 40 h 783"/>
                <a:gd name="T24" fmla="*/ 14 w 367"/>
                <a:gd name="T25" fmla="*/ 40 h 783"/>
                <a:gd name="T26" fmla="*/ 14 w 367"/>
                <a:gd name="T27" fmla="*/ 37 h 783"/>
                <a:gd name="T28" fmla="*/ 12 w 367"/>
                <a:gd name="T29" fmla="*/ 36 h 783"/>
                <a:gd name="T30" fmla="*/ 10 w 367"/>
                <a:gd name="T31" fmla="*/ 33 h 783"/>
                <a:gd name="T32" fmla="*/ 10 w 367"/>
                <a:gd name="T33" fmla="*/ 37 h 783"/>
                <a:gd name="T34" fmla="*/ 8 w 367"/>
                <a:gd name="T35" fmla="*/ 40 h 783"/>
                <a:gd name="T36" fmla="*/ 2 w 367"/>
                <a:gd name="T37" fmla="*/ 40 h 783"/>
                <a:gd name="T38" fmla="*/ 2 w 367"/>
                <a:gd name="T39" fmla="*/ 37 h 783"/>
                <a:gd name="T40" fmla="*/ 0 w 367"/>
                <a:gd name="T41" fmla="*/ 36 h 783"/>
                <a:gd name="T42" fmla="*/ 0 w 367"/>
                <a:gd name="T43" fmla="*/ 23 h 783"/>
                <a:gd name="T44" fmla="*/ 2 w 367"/>
                <a:gd name="T45" fmla="*/ 20 h 783"/>
                <a:gd name="T46" fmla="*/ 4 w 367"/>
                <a:gd name="T47" fmla="*/ 20 h 783"/>
                <a:gd name="T48" fmla="*/ 4 w 367"/>
                <a:gd name="T49" fmla="*/ 16 h 783"/>
                <a:gd name="T50" fmla="*/ 8 w 367"/>
                <a:gd name="T51" fmla="*/ 14 h 783"/>
                <a:gd name="T52" fmla="*/ 12 w 367"/>
                <a:gd name="T53" fmla="*/ 13 h 783"/>
                <a:gd name="T54" fmla="*/ 10 w 367"/>
                <a:gd name="T55" fmla="*/ 7 h 783"/>
                <a:gd name="T56" fmla="*/ 10 w 367"/>
                <a:gd name="T57" fmla="*/ 3 h 783"/>
                <a:gd name="T58" fmla="*/ 6 w 367"/>
                <a:gd name="T59" fmla="*/ 9 h 783"/>
                <a:gd name="T60" fmla="*/ 2 w 367"/>
                <a:gd name="T61" fmla="*/ 10 h 783"/>
                <a:gd name="T62" fmla="*/ 2 w 367"/>
                <a:gd name="T63" fmla="*/ 3 h 783"/>
                <a:gd name="T64" fmla="*/ 4 w 367"/>
                <a:gd name="T65" fmla="*/ 3 h 783"/>
                <a:gd name="T66" fmla="*/ 4 w 367"/>
                <a:gd name="T67" fmla="*/ 0 h 7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7" h="783">
                  <a:moveTo>
                    <a:pt x="204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4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7" y="641"/>
                  </a:lnTo>
                  <a:lnTo>
                    <a:pt x="87" y="460"/>
                  </a:lnTo>
                  <a:lnTo>
                    <a:pt x="117" y="460"/>
                  </a:lnTo>
                  <a:lnTo>
                    <a:pt x="123" y="452"/>
                  </a:lnTo>
                  <a:lnTo>
                    <a:pt x="123" y="396"/>
                  </a:lnTo>
                  <a:lnTo>
                    <a:pt x="198" y="396"/>
                  </a:lnTo>
                  <a:lnTo>
                    <a:pt x="204" y="385"/>
                  </a:lnTo>
                  <a:lnTo>
                    <a:pt x="204" y="328"/>
                  </a:lnTo>
                  <a:close/>
                  <a:moveTo>
                    <a:pt x="87" y="0"/>
                  </a:moveTo>
                  <a:lnTo>
                    <a:pt x="279" y="0"/>
                  </a:lnTo>
                  <a:lnTo>
                    <a:pt x="285" y="8"/>
                  </a:lnTo>
                  <a:lnTo>
                    <a:pt x="285" y="55"/>
                  </a:lnTo>
                  <a:lnTo>
                    <a:pt x="319" y="55"/>
                  </a:lnTo>
                  <a:lnTo>
                    <a:pt x="326" y="64"/>
                  </a:lnTo>
                  <a:lnTo>
                    <a:pt x="326" y="707"/>
                  </a:lnTo>
                  <a:lnTo>
                    <a:pt x="360" y="707"/>
                  </a:lnTo>
                  <a:lnTo>
                    <a:pt x="366" y="718"/>
                  </a:lnTo>
                  <a:lnTo>
                    <a:pt x="366" y="773"/>
                  </a:lnTo>
                  <a:lnTo>
                    <a:pt x="360" y="782"/>
                  </a:lnTo>
                  <a:lnTo>
                    <a:pt x="285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4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4" y="650"/>
                  </a:lnTo>
                  <a:lnTo>
                    <a:pt x="204" y="707"/>
                  </a:lnTo>
                  <a:lnTo>
                    <a:pt x="198" y="718"/>
                  </a:lnTo>
                  <a:lnTo>
                    <a:pt x="163" y="718"/>
                  </a:lnTo>
                  <a:lnTo>
                    <a:pt x="163" y="773"/>
                  </a:lnTo>
                  <a:lnTo>
                    <a:pt x="157" y="782"/>
                  </a:lnTo>
                  <a:lnTo>
                    <a:pt x="47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6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6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7" y="385"/>
                  </a:lnTo>
                  <a:lnTo>
                    <a:pt x="81" y="385"/>
                  </a:lnTo>
                  <a:lnTo>
                    <a:pt x="81" y="328"/>
                  </a:lnTo>
                  <a:lnTo>
                    <a:pt x="87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3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4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3" y="64"/>
                  </a:lnTo>
                  <a:lnTo>
                    <a:pt x="123" y="187"/>
                  </a:lnTo>
                  <a:lnTo>
                    <a:pt x="117" y="196"/>
                  </a:lnTo>
                  <a:lnTo>
                    <a:pt x="47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7" y="55"/>
                  </a:lnTo>
                  <a:lnTo>
                    <a:pt x="81" y="55"/>
                  </a:lnTo>
                  <a:lnTo>
                    <a:pt x="81" y="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8" name="Freeform 52"/>
            <p:cNvSpPr>
              <a:spLocks noChangeArrowheads="1"/>
            </p:cNvSpPr>
            <p:nvPr/>
          </p:nvSpPr>
          <p:spPr bwMode="auto">
            <a:xfrm>
              <a:off x="4773" y="3155"/>
              <a:ext cx="38" cy="252"/>
            </a:xfrm>
            <a:custGeom>
              <a:avLst/>
              <a:gdLst>
                <a:gd name="T0" fmla="*/ 0 w 174"/>
                <a:gd name="T1" fmla="*/ 0 h 1116"/>
                <a:gd name="T2" fmla="*/ 6 w 174"/>
                <a:gd name="T3" fmla="*/ 0 h 1116"/>
                <a:gd name="T4" fmla="*/ 6 w 174"/>
                <a:gd name="T5" fmla="*/ 0 h 1116"/>
                <a:gd name="T6" fmla="*/ 6 w 174"/>
                <a:gd name="T7" fmla="*/ 53 h 1116"/>
                <a:gd name="T8" fmla="*/ 8 w 174"/>
                <a:gd name="T9" fmla="*/ 53 h 1116"/>
                <a:gd name="T10" fmla="*/ 8 w 174"/>
                <a:gd name="T11" fmla="*/ 54 h 1116"/>
                <a:gd name="T12" fmla="*/ 8 w 174"/>
                <a:gd name="T13" fmla="*/ 56 h 1116"/>
                <a:gd name="T14" fmla="*/ 8 w 174"/>
                <a:gd name="T15" fmla="*/ 57 h 1116"/>
                <a:gd name="T16" fmla="*/ 0 w 174"/>
                <a:gd name="T17" fmla="*/ 57 h 1116"/>
                <a:gd name="T18" fmla="*/ 0 w 174"/>
                <a:gd name="T19" fmla="*/ 56 h 1116"/>
                <a:gd name="T20" fmla="*/ 0 w 174"/>
                <a:gd name="T21" fmla="*/ 54 h 1116"/>
                <a:gd name="T22" fmla="*/ 0 w 174"/>
                <a:gd name="T23" fmla="*/ 53 h 1116"/>
                <a:gd name="T24" fmla="*/ 2 w 174"/>
                <a:gd name="T25" fmla="*/ 53 h 1116"/>
                <a:gd name="T26" fmla="*/ 2 w 174"/>
                <a:gd name="T27" fmla="*/ 4 h 1116"/>
                <a:gd name="T28" fmla="*/ 0 w 174"/>
                <a:gd name="T29" fmla="*/ 4 h 1116"/>
                <a:gd name="T30" fmla="*/ 0 w 174"/>
                <a:gd name="T31" fmla="*/ 3 h 1116"/>
                <a:gd name="T32" fmla="*/ 0 w 174"/>
                <a:gd name="T33" fmla="*/ 0 h 1116"/>
                <a:gd name="T34" fmla="*/ 0 w 174"/>
                <a:gd name="T35" fmla="*/ 0 h 1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4" h="1116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9" name="Freeform 53"/>
            <p:cNvSpPr>
              <a:spLocks noChangeArrowheads="1"/>
            </p:cNvSpPr>
            <p:nvPr/>
          </p:nvSpPr>
          <p:spPr bwMode="auto">
            <a:xfrm>
              <a:off x="4837" y="3155"/>
              <a:ext cx="38" cy="252"/>
            </a:xfrm>
            <a:custGeom>
              <a:avLst/>
              <a:gdLst>
                <a:gd name="T0" fmla="*/ 0 w 174"/>
                <a:gd name="T1" fmla="*/ 17 h 1116"/>
                <a:gd name="T2" fmla="*/ 6 w 174"/>
                <a:gd name="T3" fmla="*/ 17 h 1116"/>
                <a:gd name="T4" fmla="*/ 6 w 174"/>
                <a:gd name="T5" fmla="*/ 17 h 1116"/>
                <a:gd name="T6" fmla="*/ 6 w 174"/>
                <a:gd name="T7" fmla="*/ 53 h 1116"/>
                <a:gd name="T8" fmla="*/ 8 w 174"/>
                <a:gd name="T9" fmla="*/ 53 h 1116"/>
                <a:gd name="T10" fmla="*/ 8 w 174"/>
                <a:gd name="T11" fmla="*/ 54 h 1116"/>
                <a:gd name="T12" fmla="*/ 8 w 174"/>
                <a:gd name="T13" fmla="*/ 56 h 1116"/>
                <a:gd name="T14" fmla="*/ 8 w 174"/>
                <a:gd name="T15" fmla="*/ 57 h 1116"/>
                <a:gd name="T16" fmla="*/ 0 w 174"/>
                <a:gd name="T17" fmla="*/ 57 h 1116"/>
                <a:gd name="T18" fmla="*/ 0 w 174"/>
                <a:gd name="T19" fmla="*/ 56 h 1116"/>
                <a:gd name="T20" fmla="*/ 0 w 174"/>
                <a:gd name="T21" fmla="*/ 54 h 1116"/>
                <a:gd name="T22" fmla="*/ 0 w 174"/>
                <a:gd name="T23" fmla="*/ 53 h 1116"/>
                <a:gd name="T24" fmla="*/ 2 w 174"/>
                <a:gd name="T25" fmla="*/ 53 h 1116"/>
                <a:gd name="T26" fmla="*/ 2 w 174"/>
                <a:gd name="T27" fmla="*/ 20 h 1116"/>
                <a:gd name="T28" fmla="*/ 0 w 174"/>
                <a:gd name="T29" fmla="*/ 20 h 1116"/>
                <a:gd name="T30" fmla="*/ 0 w 174"/>
                <a:gd name="T31" fmla="*/ 20 h 1116"/>
                <a:gd name="T32" fmla="*/ 0 w 174"/>
                <a:gd name="T33" fmla="*/ 17 h 1116"/>
                <a:gd name="T34" fmla="*/ 0 w 174"/>
                <a:gd name="T35" fmla="*/ 17 h 1116"/>
                <a:gd name="T36" fmla="*/ 2 w 174"/>
                <a:gd name="T37" fmla="*/ 0 h 1116"/>
                <a:gd name="T38" fmla="*/ 6 w 174"/>
                <a:gd name="T39" fmla="*/ 0 h 1116"/>
                <a:gd name="T40" fmla="*/ 6 w 174"/>
                <a:gd name="T41" fmla="*/ 0 h 1116"/>
                <a:gd name="T42" fmla="*/ 6 w 174"/>
                <a:gd name="T43" fmla="*/ 7 h 1116"/>
                <a:gd name="T44" fmla="*/ 6 w 174"/>
                <a:gd name="T45" fmla="*/ 7 h 1116"/>
                <a:gd name="T46" fmla="*/ 2 w 174"/>
                <a:gd name="T47" fmla="*/ 7 h 1116"/>
                <a:gd name="T48" fmla="*/ 2 w 174"/>
                <a:gd name="T49" fmla="*/ 7 h 1116"/>
                <a:gd name="T50" fmla="*/ 2 w 174"/>
                <a:gd name="T51" fmla="*/ 0 h 1116"/>
                <a:gd name="T52" fmla="*/ 2 w 174"/>
                <a:gd name="T53" fmla="*/ 0 h 1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74" h="1116">
                  <a:moveTo>
                    <a:pt x="7" y="333"/>
                  </a:moveTo>
                  <a:lnTo>
                    <a:pt x="123" y="333"/>
                  </a:lnTo>
                  <a:lnTo>
                    <a:pt x="130" y="341"/>
                  </a:lnTo>
                  <a:lnTo>
                    <a:pt x="130" y="1040"/>
                  </a:lnTo>
                  <a:lnTo>
                    <a:pt x="166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6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50" y="0"/>
                  </a:moveTo>
                  <a:lnTo>
                    <a:pt x="123" y="0"/>
                  </a:lnTo>
                  <a:lnTo>
                    <a:pt x="130" y="11"/>
                  </a:lnTo>
                  <a:lnTo>
                    <a:pt x="130" y="132"/>
                  </a:lnTo>
                  <a:lnTo>
                    <a:pt x="123" y="143"/>
                  </a:lnTo>
                  <a:lnTo>
                    <a:pt x="50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0" name="Freeform 54"/>
            <p:cNvSpPr>
              <a:spLocks noChangeArrowheads="1"/>
            </p:cNvSpPr>
            <p:nvPr/>
          </p:nvSpPr>
          <p:spPr bwMode="auto">
            <a:xfrm>
              <a:off x="4901" y="3155"/>
              <a:ext cx="91" cy="252"/>
            </a:xfrm>
            <a:custGeom>
              <a:avLst/>
              <a:gdLst>
                <a:gd name="T0" fmla="*/ 8 w 404"/>
                <a:gd name="T1" fmla="*/ 20 h 1116"/>
                <a:gd name="T2" fmla="*/ 12 w 404"/>
                <a:gd name="T3" fmla="*/ 20 h 1116"/>
                <a:gd name="T4" fmla="*/ 12 w 404"/>
                <a:gd name="T5" fmla="*/ 23 h 1116"/>
                <a:gd name="T6" fmla="*/ 12 w 404"/>
                <a:gd name="T7" fmla="*/ 24 h 1116"/>
                <a:gd name="T8" fmla="*/ 14 w 404"/>
                <a:gd name="T9" fmla="*/ 24 h 1116"/>
                <a:gd name="T10" fmla="*/ 14 w 404"/>
                <a:gd name="T11" fmla="*/ 50 h 1116"/>
                <a:gd name="T12" fmla="*/ 12 w 404"/>
                <a:gd name="T13" fmla="*/ 50 h 1116"/>
                <a:gd name="T14" fmla="*/ 12 w 404"/>
                <a:gd name="T15" fmla="*/ 50 h 1116"/>
                <a:gd name="T16" fmla="*/ 12 w 404"/>
                <a:gd name="T17" fmla="*/ 53 h 1116"/>
                <a:gd name="T18" fmla="*/ 8 w 404"/>
                <a:gd name="T19" fmla="*/ 53 h 1116"/>
                <a:gd name="T20" fmla="*/ 8 w 404"/>
                <a:gd name="T21" fmla="*/ 50 h 1116"/>
                <a:gd name="T22" fmla="*/ 8 w 404"/>
                <a:gd name="T23" fmla="*/ 50 h 1116"/>
                <a:gd name="T24" fmla="*/ 6 w 404"/>
                <a:gd name="T25" fmla="*/ 50 h 1116"/>
                <a:gd name="T26" fmla="*/ 6 w 404"/>
                <a:gd name="T27" fmla="*/ 47 h 1116"/>
                <a:gd name="T28" fmla="*/ 6 w 404"/>
                <a:gd name="T29" fmla="*/ 46 h 1116"/>
                <a:gd name="T30" fmla="*/ 4 w 404"/>
                <a:gd name="T31" fmla="*/ 46 h 1116"/>
                <a:gd name="T32" fmla="*/ 4 w 404"/>
                <a:gd name="T33" fmla="*/ 27 h 1116"/>
                <a:gd name="T34" fmla="*/ 6 w 404"/>
                <a:gd name="T35" fmla="*/ 27 h 1116"/>
                <a:gd name="T36" fmla="*/ 6 w 404"/>
                <a:gd name="T37" fmla="*/ 26 h 1116"/>
                <a:gd name="T38" fmla="*/ 6 w 404"/>
                <a:gd name="T39" fmla="*/ 24 h 1116"/>
                <a:gd name="T40" fmla="*/ 8 w 404"/>
                <a:gd name="T41" fmla="*/ 24 h 1116"/>
                <a:gd name="T42" fmla="*/ 8 w 404"/>
                <a:gd name="T43" fmla="*/ 23 h 1116"/>
                <a:gd name="T44" fmla="*/ 8 w 404"/>
                <a:gd name="T45" fmla="*/ 20 h 1116"/>
                <a:gd name="T46" fmla="*/ 12 w 404"/>
                <a:gd name="T47" fmla="*/ 0 h 1116"/>
                <a:gd name="T48" fmla="*/ 18 w 404"/>
                <a:gd name="T49" fmla="*/ 0 h 1116"/>
                <a:gd name="T50" fmla="*/ 18 w 404"/>
                <a:gd name="T51" fmla="*/ 0 h 1116"/>
                <a:gd name="T52" fmla="*/ 18 w 404"/>
                <a:gd name="T53" fmla="*/ 53 h 1116"/>
                <a:gd name="T54" fmla="*/ 20 w 404"/>
                <a:gd name="T55" fmla="*/ 53 h 1116"/>
                <a:gd name="T56" fmla="*/ 20 w 404"/>
                <a:gd name="T57" fmla="*/ 54 h 1116"/>
                <a:gd name="T58" fmla="*/ 20 w 404"/>
                <a:gd name="T59" fmla="*/ 56 h 1116"/>
                <a:gd name="T60" fmla="*/ 20 w 404"/>
                <a:gd name="T61" fmla="*/ 57 h 1116"/>
                <a:gd name="T62" fmla="*/ 16 w 404"/>
                <a:gd name="T63" fmla="*/ 57 h 1116"/>
                <a:gd name="T64" fmla="*/ 16 w 404"/>
                <a:gd name="T65" fmla="*/ 56 h 1116"/>
                <a:gd name="T66" fmla="*/ 16 w 404"/>
                <a:gd name="T67" fmla="*/ 54 h 1116"/>
                <a:gd name="T68" fmla="*/ 14 w 404"/>
                <a:gd name="T69" fmla="*/ 54 h 1116"/>
                <a:gd name="T70" fmla="*/ 14 w 404"/>
                <a:gd name="T71" fmla="*/ 56 h 1116"/>
                <a:gd name="T72" fmla="*/ 14 w 404"/>
                <a:gd name="T73" fmla="*/ 57 h 1116"/>
                <a:gd name="T74" fmla="*/ 6 w 404"/>
                <a:gd name="T75" fmla="*/ 57 h 1116"/>
                <a:gd name="T76" fmla="*/ 6 w 404"/>
                <a:gd name="T77" fmla="*/ 56 h 1116"/>
                <a:gd name="T78" fmla="*/ 6 w 404"/>
                <a:gd name="T79" fmla="*/ 54 h 1116"/>
                <a:gd name="T80" fmla="*/ 2 w 404"/>
                <a:gd name="T81" fmla="*/ 54 h 1116"/>
                <a:gd name="T82" fmla="*/ 2 w 404"/>
                <a:gd name="T83" fmla="*/ 53 h 1116"/>
                <a:gd name="T84" fmla="*/ 2 w 404"/>
                <a:gd name="T85" fmla="*/ 47 h 1116"/>
                <a:gd name="T86" fmla="*/ 0 w 404"/>
                <a:gd name="T87" fmla="*/ 47 h 1116"/>
                <a:gd name="T88" fmla="*/ 0 w 404"/>
                <a:gd name="T89" fmla="*/ 46 h 1116"/>
                <a:gd name="T90" fmla="*/ 0 w 404"/>
                <a:gd name="T91" fmla="*/ 27 h 1116"/>
                <a:gd name="T92" fmla="*/ 0 w 404"/>
                <a:gd name="T93" fmla="*/ 26 h 1116"/>
                <a:gd name="T94" fmla="*/ 2 w 404"/>
                <a:gd name="T95" fmla="*/ 26 h 1116"/>
                <a:gd name="T96" fmla="*/ 2 w 404"/>
                <a:gd name="T97" fmla="*/ 20 h 1116"/>
                <a:gd name="T98" fmla="*/ 2 w 404"/>
                <a:gd name="T99" fmla="*/ 20 h 1116"/>
                <a:gd name="T100" fmla="*/ 6 w 404"/>
                <a:gd name="T101" fmla="*/ 20 h 1116"/>
                <a:gd name="T102" fmla="*/ 6 w 404"/>
                <a:gd name="T103" fmla="*/ 17 h 1116"/>
                <a:gd name="T104" fmla="*/ 6 w 404"/>
                <a:gd name="T105" fmla="*/ 17 h 1116"/>
                <a:gd name="T106" fmla="*/ 12 w 404"/>
                <a:gd name="T107" fmla="*/ 17 h 1116"/>
                <a:gd name="T108" fmla="*/ 12 w 404"/>
                <a:gd name="T109" fmla="*/ 17 h 1116"/>
                <a:gd name="T110" fmla="*/ 12 w 404"/>
                <a:gd name="T111" fmla="*/ 20 h 1116"/>
                <a:gd name="T112" fmla="*/ 14 w 404"/>
                <a:gd name="T113" fmla="*/ 20 h 1116"/>
                <a:gd name="T114" fmla="*/ 14 w 404"/>
                <a:gd name="T115" fmla="*/ 4 h 1116"/>
                <a:gd name="T116" fmla="*/ 12 w 404"/>
                <a:gd name="T117" fmla="*/ 4 h 1116"/>
                <a:gd name="T118" fmla="*/ 12 w 404"/>
                <a:gd name="T119" fmla="*/ 3 h 1116"/>
                <a:gd name="T120" fmla="*/ 12 w 404"/>
                <a:gd name="T121" fmla="*/ 0 h 1116"/>
                <a:gd name="T122" fmla="*/ 12 w 404"/>
                <a:gd name="T123" fmla="*/ 0 h 11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04" h="1116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2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2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5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5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2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3" y="1051"/>
                  </a:lnTo>
                  <a:lnTo>
                    <a:pt x="283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5" y="1106"/>
                  </a:lnTo>
                  <a:lnTo>
                    <a:pt x="115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7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7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5" y="388"/>
                  </a:lnTo>
                  <a:lnTo>
                    <a:pt x="115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2" y="341"/>
                  </a:lnTo>
                  <a:lnTo>
                    <a:pt x="242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2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- 2 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A program reads three numbers, A, B, and C, with a range [1, 50] and prints the largest number. Design test cases for this program using equivalence class testing technique. 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6EC57C-D331-42F2-9760-D9D6DC4D829E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/>
              <a:t>1. First we partition the domain of input as valid input values and invalid values, getting the following classes:</a:t>
            </a:r>
          </a:p>
          <a:p>
            <a:r>
              <a:rPr lang="en-US" altLang="en-US" dirty="0" smtClean="0"/>
              <a:t>I1 = {&lt;A, B, C&gt; : 1 ≤ A ≤ 50} </a:t>
            </a:r>
          </a:p>
          <a:p>
            <a:r>
              <a:rPr lang="en-US" altLang="en-US" dirty="0" smtClean="0"/>
              <a:t>I2 = {&lt;A, B, C&gt; : 1 ≤ B ≤ 50} </a:t>
            </a:r>
          </a:p>
          <a:p>
            <a:r>
              <a:rPr lang="en-US" altLang="en-US" dirty="0" smtClean="0"/>
              <a:t>I3 = {&lt;A, B, C&gt; : 1 ≤ C ≤ 50}</a:t>
            </a:r>
          </a:p>
          <a:p>
            <a:r>
              <a:rPr lang="en-US" altLang="en-US" dirty="0" smtClean="0"/>
              <a:t> I4 = {&lt;A, B, C&gt; : A &lt; 1}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134851-8770-49BE-9534-E254E0BFCA0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I5 = {&lt;A, B, C&gt; : A &gt; 50}</a:t>
            </a:r>
          </a:p>
          <a:p>
            <a:r>
              <a:rPr lang="en-US" altLang="en-US" smtClean="0"/>
              <a:t> I6 = {&lt;A, B, C&gt; : B &lt; 1}</a:t>
            </a:r>
          </a:p>
          <a:p>
            <a:r>
              <a:rPr lang="en-US" altLang="en-US" smtClean="0"/>
              <a:t> I7 = {&lt;A, B, C&gt; : B &gt; 50}</a:t>
            </a:r>
          </a:p>
          <a:p>
            <a:r>
              <a:rPr lang="en-US" altLang="en-US" smtClean="0"/>
              <a:t> I8 = {&lt;A, B, C&gt; : C &lt; 1} </a:t>
            </a:r>
          </a:p>
          <a:p>
            <a:r>
              <a:rPr lang="en-US" altLang="en-US" smtClean="0"/>
              <a:t>I9 = {&lt;A, B, C&gt; : C &gt; 50}</a:t>
            </a:r>
          </a:p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92E577-794D-4502-B6E5-4D4FA98A5A09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772400" cy="4800600"/>
          </a:xfrm>
        </p:spPr>
        <p:txBody>
          <a:bodyPr/>
          <a:lstStyle/>
          <a:p>
            <a:pPr algn="just"/>
            <a:r>
              <a:rPr lang="en-US" altLang="en-US" dirty="0" smtClean="0"/>
              <a:t>Now the test cases can be designed from the above derived classes, taking </a:t>
            </a:r>
          </a:p>
          <a:p>
            <a:pPr lvl="1" algn="just"/>
            <a:r>
              <a:rPr lang="en-US" altLang="en-US" dirty="0" smtClean="0">
                <a:solidFill>
                  <a:srgbClr val="FF0000"/>
                </a:solidFill>
              </a:rPr>
              <a:t>one test case from each class such that the test case covers maximum valid input classes,   and</a:t>
            </a:r>
          </a:p>
          <a:p>
            <a:pPr lvl="1" algn="just"/>
            <a:r>
              <a:rPr lang="en-US" altLang="en-US" dirty="0" smtClean="0">
                <a:solidFill>
                  <a:srgbClr val="FF0000"/>
                </a:solidFill>
              </a:rPr>
              <a:t>separate test cases for each invalid class.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F0927C-F56E-49C8-9917-306DF6CBE459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test cases are shown below:</a:t>
            </a:r>
          </a:p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7AA146-76E0-4C8A-AEB7-85D6B3DFB530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91141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746760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>
          <a:xfrm>
            <a:off x="1300035" y="212724"/>
            <a:ext cx="777081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5400" dirty="0" smtClean="0"/>
              <a:t>Black-box Testing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1071435" y="1524000"/>
            <a:ext cx="7770813" cy="4441825"/>
          </a:xfrm>
        </p:spPr>
        <p:txBody>
          <a:bodyPr lIns="18000" tIns="46800" rIns="18000" bIns="46800">
            <a:normAutofit/>
          </a:bodyPr>
          <a:lstStyle/>
          <a:p>
            <a:pPr>
              <a:spcBef>
                <a:spcPts val="800"/>
              </a:spcBef>
            </a:pPr>
            <a:r>
              <a:rPr lang="en-GB" altLang="en-US" sz="3600" smtClean="0"/>
              <a:t>Test cases are designed using only </a:t>
            </a:r>
            <a:r>
              <a:rPr lang="en-GB" altLang="en-US" sz="3600" smtClean="0">
                <a:solidFill>
                  <a:srgbClr val="0000FF"/>
                </a:solidFill>
              </a:rPr>
              <a:t>functional specification</a:t>
            </a:r>
            <a:r>
              <a:rPr lang="en-GB" altLang="en-US" sz="3600" smtClean="0"/>
              <a:t> of the software:</a:t>
            </a:r>
          </a:p>
          <a:p>
            <a:pPr lvl="1">
              <a:spcBef>
                <a:spcPts val="725"/>
              </a:spcBef>
            </a:pPr>
            <a:r>
              <a:rPr lang="en-GB" altLang="en-US" sz="3200" smtClean="0"/>
              <a:t>without any knowledge of the internal structure of the software.</a:t>
            </a:r>
          </a:p>
          <a:p>
            <a:pPr>
              <a:spcBef>
                <a:spcPts val="800"/>
              </a:spcBef>
            </a:pPr>
            <a:r>
              <a:rPr lang="en-GB" altLang="en-US" sz="3600" smtClean="0"/>
              <a:t>For this reason, black-box testing is also known as  </a:t>
            </a:r>
            <a:r>
              <a:rPr lang="en-GB" altLang="en-US" sz="3600" u="sng" smtClean="0">
                <a:solidFill>
                  <a:srgbClr val="0000FF"/>
                </a:solidFill>
              </a:rPr>
              <a:t>functional testing.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CFB933-36A6-4DCC-A12B-95F7E53223E9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en-US" dirty="0" smtClean="0"/>
              <a:t>2. We can derive another set of equivalence classes based on some possibilities for three integers, A, B, and C. These are given below:</a:t>
            </a:r>
          </a:p>
          <a:p>
            <a:r>
              <a:rPr lang="en-US" altLang="en-US" dirty="0" smtClean="0"/>
              <a:t>I1 = {&lt;A, B, C&gt; : A &gt; B, A &gt; C}</a:t>
            </a:r>
          </a:p>
          <a:p>
            <a:r>
              <a:rPr lang="en-US" altLang="en-US" dirty="0" smtClean="0"/>
              <a:t> I2 = {&lt;A, B, C&gt; : B &gt; A, B &gt; C} </a:t>
            </a:r>
          </a:p>
          <a:p>
            <a:r>
              <a:rPr lang="en-US" altLang="en-US" dirty="0" smtClean="0"/>
              <a:t>I3 = {&lt;A, B, C&gt; : C &gt; A, C &gt; B} 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DF3C2B-AA83-431A-8875-E8E6C9E2543E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I4 = {&lt;A, B, C&gt; : A = B, A ≠ C} </a:t>
            </a:r>
          </a:p>
          <a:p>
            <a:r>
              <a:rPr lang="en-US" altLang="en-US" smtClean="0"/>
              <a:t>I5 = {&lt;A, B, C&gt; : B = C, A ≠ B}</a:t>
            </a:r>
          </a:p>
          <a:p>
            <a:r>
              <a:rPr lang="en-US" altLang="en-US" smtClean="0"/>
              <a:t> I6 = {&lt;A, B, C&gt; : A = C, C ≠ B} </a:t>
            </a:r>
          </a:p>
          <a:p>
            <a:r>
              <a:rPr lang="en-US" altLang="en-US" smtClean="0"/>
              <a:t>I7 = {&lt;A, B, C&gt; : A = B = C}</a:t>
            </a:r>
          </a:p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87451F-6054-4FF8-BDD9-C34E22BD0821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pic>
        <p:nvPicPr>
          <p:cNvPr id="94211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209800"/>
            <a:ext cx="7239000" cy="3505200"/>
          </a:xfrm>
        </p:spPr>
      </p:pic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55994C-0035-4394-844A-5E6FD27FB949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- 3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en-US" dirty="0" smtClean="0"/>
              <a:t>  A </a:t>
            </a:r>
            <a:r>
              <a:rPr lang="en-US" altLang="en-US" dirty="0" smtClean="0"/>
              <a:t>program determines the next date in </a:t>
            </a:r>
            <a:r>
              <a:rPr lang="en-US" altLang="en-US" dirty="0" smtClean="0"/>
              <a:t>the calendar</a:t>
            </a:r>
            <a:r>
              <a:rPr lang="en-US" altLang="en-US" dirty="0" smtClean="0"/>
              <a:t>. Its input is entered in the form of with the following range:</a:t>
            </a:r>
          </a:p>
          <a:p>
            <a:r>
              <a:rPr lang="en-US" altLang="en-US" dirty="0" smtClean="0"/>
              <a:t>1 ≤ mm ≤ 12 </a:t>
            </a:r>
          </a:p>
          <a:p>
            <a:r>
              <a:rPr lang="en-US" altLang="en-US" dirty="0" smtClean="0"/>
              <a:t>1 ≤ </a:t>
            </a:r>
            <a:r>
              <a:rPr lang="en-US" altLang="en-US" dirty="0" err="1" smtClean="0"/>
              <a:t>dd</a:t>
            </a:r>
            <a:r>
              <a:rPr lang="en-US" altLang="en-US" dirty="0" smtClean="0"/>
              <a:t> ≤ 31 </a:t>
            </a:r>
          </a:p>
          <a:p>
            <a:r>
              <a:rPr lang="en-US" altLang="en-US" dirty="0" smtClean="0"/>
              <a:t>1900 ≤ </a:t>
            </a:r>
            <a:r>
              <a:rPr lang="en-US" altLang="en-US" dirty="0" err="1" smtClean="0"/>
              <a:t>yyyy</a:t>
            </a:r>
            <a:r>
              <a:rPr lang="en-US" altLang="en-US" dirty="0" smtClean="0"/>
              <a:t> ≤ 2025</a:t>
            </a:r>
          </a:p>
          <a:p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73533E-06A6-4BD3-AD42-2045ACCCC86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Its output would be the next date or an error message ‘invalid date.’ Design test cases using equivalence class partitioning method.</a:t>
            </a:r>
          </a:p>
          <a:p>
            <a:endParaRPr lang="en-US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BBB107-14E6-417A-BD1A-D1681DC346A1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 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en-US" dirty="0" smtClean="0"/>
              <a:t>  First</a:t>
            </a:r>
            <a:r>
              <a:rPr lang="en-US" altLang="en-US" dirty="0" smtClean="0"/>
              <a:t>, we partition the domain of input in terms of valid input values and invalid values, getting the following classes:</a:t>
            </a:r>
          </a:p>
          <a:p>
            <a:r>
              <a:rPr lang="en-US" altLang="en-US" dirty="0" smtClean="0"/>
              <a:t>I1 = { &lt;m, d, y&gt; : 1 ≤ m ≤ 12} </a:t>
            </a:r>
          </a:p>
          <a:p>
            <a:r>
              <a:rPr lang="en-US" altLang="en-US" dirty="0" smtClean="0"/>
              <a:t>I2 = {&lt;m, d, y&gt; : 1 ≤ d ≤ 31}</a:t>
            </a:r>
          </a:p>
          <a:p>
            <a:r>
              <a:rPr lang="en-US" altLang="en-US" dirty="0" smtClean="0"/>
              <a:t> I3 = {&lt;m, d, y&gt; : 1900 ≤ y ≤ 2025}</a:t>
            </a:r>
          </a:p>
          <a:p>
            <a:r>
              <a:rPr lang="en-US" altLang="en-US" dirty="0" smtClean="0"/>
              <a:t> I4 = {&lt;m, d, y&gt; : m &lt; 1}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F352B9-57A5-494D-9E87-266FB71748F0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I5 = {&lt;m, d, y&gt; : m &gt; 12} </a:t>
            </a:r>
          </a:p>
          <a:p>
            <a:r>
              <a:rPr lang="en-US" altLang="en-US" smtClean="0"/>
              <a:t>I6 = {&lt;m, d, y&gt; : d &lt; 1} </a:t>
            </a:r>
          </a:p>
          <a:p>
            <a:r>
              <a:rPr lang="en-US" altLang="en-US" smtClean="0"/>
              <a:t>I7 = {&lt;m, d, y&gt; : d &gt; 31} </a:t>
            </a:r>
          </a:p>
          <a:p>
            <a:r>
              <a:rPr lang="en-US" altLang="en-US" smtClean="0"/>
              <a:t>I8 = {&lt;m, d, y&gt; : y &lt; 1900} </a:t>
            </a:r>
          </a:p>
          <a:p>
            <a:r>
              <a:rPr lang="en-US" altLang="en-US" smtClean="0"/>
              <a:t>I9 = {&lt;m, d, y&gt; : y &gt; 2025}</a:t>
            </a:r>
          </a:p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A976CA-A938-46CE-AFE0-F90C9EC4F561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The test cases can be designed from the above derived classes, </a:t>
            </a:r>
          </a:p>
          <a:p>
            <a:pPr lvl="1" algn="just"/>
            <a:r>
              <a:rPr lang="en-US" altLang="en-US" dirty="0" smtClean="0"/>
              <a:t>taking one test case from each class such that the test case covers maximum valid input classes, and </a:t>
            </a:r>
          </a:p>
          <a:p>
            <a:pPr lvl="1" algn="just"/>
            <a:r>
              <a:rPr lang="en-US" altLang="en-US" dirty="0" smtClean="0"/>
              <a:t>separate test cases for each invalid class.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en-US" sz="3200" dirty="0" smtClean="0"/>
              <a:t>The test cases are shown in next slide.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068251-E2EE-4843-A6B4-FCAE227DB49D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pic>
        <p:nvPicPr>
          <p:cNvPr id="10035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905000"/>
            <a:ext cx="7543800" cy="3810000"/>
          </a:xfrm>
        </p:spPr>
      </p:pic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7F4B4D-A613-485D-AB42-539B22CF9AAA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- 4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A program takes an angle as input within the range [0, 360] and determines in which quadrant the angle lies. Design test cases using equivalence class partitioning method.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6CFAA7-32F9-459B-BE00-B522CEF61394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8356600" cy="1143000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altLang="en-US" sz="5400" dirty="0" smtClean="0"/>
              <a:t>Errors detected by black box testing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498080" cy="4800600"/>
          </a:xfrm>
        </p:spPr>
        <p:txBody>
          <a:bodyPr/>
          <a:lstStyle/>
          <a:p>
            <a:r>
              <a:rPr lang="en-US" altLang="en-US" dirty="0" smtClean="0"/>
              <a:t>Black-box testing attempts to find errors in the following categories: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altLang="en-US" dirty="0" smtClean="0"/>
              <a:t>To test the modules independently .</a:t>
            </a:r>
          </a:p>
          <a:p>
            <a:pPr marL="596900" indent="-514350" algn="just">
              <a:buFont typeface="+mj-lt"/>
              <a:buAutoNum type="arabicPeriod"/>
            </a:pPr>
            <a:r>
              <a:rPr lang="en-US" altLang="en-US" dirty="0" smtClean="0"/>
              <a:t>To test the functional validity of the software so that incorrect or missing functions can be recognized.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altLang="en-US" dirty="0" smtClean="0"/>
              <a:t>To look for interface errors. 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52B2E7-050D-41E9-B1BD-966D298DABB4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en-US" dirty="0" smtClean="0"/>
              <a:t>1. First, we partition the domain of input as valid and invalid classes as follows:</a:t>
            </a:r>
          </a:p>
          <a:p>
            <a:r>
              <a:rPr lang="da-DK" altLang="en-US" dirty="0" smtClean="0"/>
              <a:t>I1 = {&lt;Angle&gt; : 0 ≤ Angle ≤ 360} </a:t>
            </a:r>
          </a:p>
          <a:p>
            <a:r>
              <a:rPr lang="da-DK" altLang="en-US" dirty="0" smtClean="0"/>
              <a:t>I2 = {&lt;Angle&gt; : Angle &lt; 0} </a:t>
            </a:r>
          </a:p>
          <a:p>
            <a:r>
              <a:rPr lang="da-DK" altLang="en-US" dirty="0" smtClean="0"/>
              <a:t>I3 = {&lt;Angle&gt; : Angle &gt; 360}</a:t>
            </a:r>
            <a:endParaRPr lang="en-US" alt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72E5BC-AD8E-44CE-A090-85C30BF6F2B0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The test cases designed from these classes are shown below</a:t>
            </a:r>
            <a:r>
              <a:rPr lang="en-US" altLang="en-US" dirty="0" smtClean="0"/>
              <a:t>:</a:t>
            </a:r>
            <a:endParaRPr lang="en-US" alt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31ABF9-E4A5-4818-8602-CA26403A8CDA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103429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81400"/>
            <a:ext cx="7086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/>
              <a:t>2. The classes can also be prepared based on the output criteria as shown below:</a:t>
            </a:r>
          </a:p>
          <a:p>
            <a:r>
              <a:rPr lang="en-US" altLang="en-US" dirty="0" smtClean="0"/>
              <a:t>O1 = {&lt;Angle&gt;: First Quadrant, if 0 ≤ Angle ≤ 90} </a:t>
            </a:r>
          </a:p>
          <a:p>
            <a:r>
              <a:rPr lang="en-US" altLang="en-US" dirty="0" smtClean="0"/>
              <a:t>O2 = {&lt;Angle&gt;: Second Quadrant, if 91 ≤ Angle ≤ 180} </a:t>
            </a:r>
          </a:p>
          <a:p>
            <a:r>
              <a:rPr lang="en-US" altLang="en-US" dirty="0" smtClean="0"/>
              <a:t>O3 = {&lt;Angle&gt;: Third Quadrant, if 181 ≤ Angle ≤ 270}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FAAAFC-7D51-4B95-B05D-073CCB291AB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O4 = {&lt;Angle&gt;: Fourth Quadrant, if 271 ≤ Angle ≤ 360} </a:t>
            </a:r>
          </a:p>
          <a:p>
            <a:pPr algn="just"/>
            <a:r>
              <a:rPr lang="en-US" altLang="en-US" dirty="0" smtClean="0"/>
              <a:t>O5 = {&lt;Angle&gt;: Invalid Angle};</a:t>
            </a:r>
          </a:p>
          <a:p>
            <a:pPr algn="just"/>
            <a:r>
              <a:rPr lang="en-US" altLang="en-US" dirty="0" smtClean="0"/>
              <a:t>However, O5 is not sufficient to cover all invalid conditions this way. Therefore, it must be further divided into equivalence classes as shown in next slide:</a:t>
            </a:r>
          </a:p>
          <a:p>
            <a:endParaRPr lang="en-US" alt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9737C7-5BA8-4796-B55D-ECC53ADF0E8B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4800600"/>
          </a:xfrm>
        </p:spPr>
        <p:txBody>
          <a:bodyPr/>
          <a:lstStyle/>
          <a:p>
            <a:pPr algn="just"/>
            <a:r>
              <a:rPr lang="en-US" altLang="en-US" dirty="0" smtClean="0"/>
              <a:t>O5</a:t>
            </a:r>
            <a:r>
              <a:rPr lang="en-US" altLang="en-US" sz="2400" dirty="0" smtClean="0"/>
              <a:t>1</a:t>
            </a:r>
            <a:r>
              <a:rPr lang="en-US" altLang="en-US" dirty="0" smtClean="0"/>
              <a:t>={&lt;</a:t>
            </a:r>
            <a:r>
              <a:rPr lang="en-US" altLang="en-US" dirty="0" smtClean="0"/>
              <a:t>Angle&gt;: Invalid Angle, if Angle &gt; 360} </a:t>
            </a:r>
          </a:p>
          <a:p>
            <a:pPr algn="just"/>
            <a:r>
              <a:rPr lang="en-US" altLang="en-US" dirty="0" smtClean="0"/>
              <a:t>O5</a:t>
            </a:r>
            <a:r>
              <a:rPr lang="en-US" altLang="en-US" sz="2400" dirty="0" smtClean="0"/>
              <a:t>2</a:t>
            </a:r>
            <a:r>
              <a:rPr lang="en-US" altLang="en-US" dirty="0" smtClean="0"/>
              <a:t>={&lt;</a:t>
            </a:r>
            <a:r>
              <a:rPr lang="en-US" altLang="en-US" dirty="0" smtClean="0"/>
              <a:t>Angle&gt;: Invalid Angle, if Angle &lt; 0}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365930-9511-41B1-954A-E1B3411F6857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Now, </a:t>
            </a:r>
            <a:r>
              <a:rPr lang="en-US" altLang="en-US" dirty="0" smtClean="0"/>
              <a:t>the test cases can be designed from the above derived classes as shown below: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BE0933-8486-4BF5-B282-34DE2D3F252E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10752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29000"/>
            <a:ext cx="73914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0813" cy="1158875"/>
          </a:xfrm>
        </p:spPr>
        <p:txBody>
          <a:bodyPr lIns="18000" tIns="46800" rIns="18000" bIns="46800" anchor="ctr">
            <a:normAutofit/>
          </a:bodyPr>
          <a:lstStyle/>
          <a:p>
            <a:r>
              <a:rPr lang="en-GB" altLang="en-US" dirty="0" smtClean="0"/>
              <a:t>Summary</a:t>
            </a:r>
          </a:p>
        </p:txBody>
      </p:sp>
      <p:sp>
        <p:nvSpPr>
          <p:cNvPr id="21094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770813" cy="4430713"/>
          </a:xfrm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888"/>
              </a:spcBef>
            </a:pPr>
            <a:r>
              <a:rPr lang="en-GB" altLang="en-US" sz="4000" dirty="0" smtClean="0"/>
              <a:t>Discussed the errors detected by black-box test testing techniques.</a:t>
            </a:r>
          </a:p>
          <a:p>
            <a:pPr algn="just">
              <a:spcBef>
                <a:spcPts val="888"/>
              </a:spcBef>
            </a:pPr>
            <a:r>
              <a:rPr lang="en-GB" altLang="en-US" sz="4000" dirty="0" smtClean="0"/>
              <a:t>Explained equivalence partitioning technique with some examples.</a:t>
            </a:r>
          </a:p>
        </p:txBody>
      </p:sp>
      <p:sp>
        <p:nvSpPr>
          <p:cNvPr id="210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35271B-3A0C-4DC3-901A-A58819C265DA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760" y="279401"/>
            <a:ext cx="7863840" cy="861775"/>
          </a:xfrm>
          <a:prstGeom prst="rect">
            <a:avLst/>
          </a:prstGeom>
        </p:spPr>
        <p:txBody>
          <a:bodyPr vert="horz" wrap="square" lIns="15119" tIns="39308" rIns="15119" bIns="39308" numCol="1" anchor="ctr" anchorCtr="0" compatLnSpc="1">
            <a:prstTxWarp prst="textNoShape">
              <a:avLst/>
            </a:prstTxWarp>
            <a:noAutofit/>
          </a:bodyPr>
          <a:lstStyle>
            <a:lvl1pPr algn="ctr" fontAlgn="base">
              <a:spcBef>
                <a:spcPts val="806"/>
              </a:spcBef>
              <a:spcAft>
                <a:spcPct val="0"/>
              </a:spcAft>
              <a:defRPr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r>
              <a:rPr lang="en-US" altLang="en-US" sz="4800" dirty="0"/>
              <a:t>References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397000"/>
            <a:ext cx="7848600" cy="3488946"/>
          </a:xfrm>
          <a:prstGeom prst="rect">
            <a:avLst/>
          </a:prstGeom>
        </p:spPr>
        <p:txBody>
          <a:bodyPr wrap="square" lIns="102404" tIns="51202" rIns="102404" bIns="51202">
            <a:spAutoFit/>
          </a:bodyPr>
          <a:lstStyle/>
          <a:p>
            <a:pPr marL="384015" indent="-384015" algn="just">
              <a:buFont typeface="+mj-lt"/>
              <a:buAutoNum type="arabicPeriod"/>
            </a:pPr>
            <a:r>
              <a:rPr lang="en-GB" altLang="en-US" sz="2800" dirty="0" err="1" smtClean="0">
                <a:latin typeface="+mn-lt"/>
              </a:rPr>
              <a:t>Rajib</a:t>
            </a:r>
            <a:r>
              <a:rPr lang="en-GB" altLang="en-US" sz="2800" dirty="0" smtClean="0">
                <a:latin typeface="+mn-lt"/>
              </a:rPr>
              <a:t> </a:t>
            </a:r>
            <a:r>
              <a:rPr lang="en-GB" altLang="en-US" sz="2800" dirty="0" smtClean="0">
                <a:latin typeface="+mn-lt"/>
              </a:rPr>
              <a:t>Mall, Fundamentals of Software Engineering, (Chapter – 10), Fifth Edition, PHI Learning Pvt. Ltd., 2018</a:t>
            </a:r>
            <a:r>
              <a:rPr lang="en-GB" altLang="en-US" sz="2800" dirty="0" smtClean="0">
                <a:latin typeface="+mn-lt"/>
              </a:rPr>
              <a:t>.</a:t>
            </a:r>
          </a:p>
          <a:p>
            <a:pPr marL="384015" indent="-384015" algn="just">
              <a:buFont typeface="+mj-lt"/>
              <a:buAutoNum type="arabicPeriod"/>
            </a:pPr>
            <a:r>
              <a:rPr lang="en-GB" altLang="en-US" sz="2800" dirty="0" err="1" smtClean="0">
                <a:latin typeface="+mn-lt"/>
              </a:rPr>
              <a:t>Naresh</a:t>
            </a:r>
            <a:r>
              <a:rPr lang="en-GB" altLang="en-US" sz="2800" dirty="0" smtClean="0">
                <a:latin typeface="+mn-lt"/>
              </a:rPr>
              <a:t> </a:t>
            </a:r>
            <a:r>
              <a:rPr lang="en-GB" altLang="en-US" sz="2800" dirty="0" err="1" smtClean="0">
                <a:latin typeface="+mn-lt"/>
              </a:rPr>
              <a:t>Chauhan</a:t>
            </a:r>
            <a:r>
              <a:rPr lang="en-GB" altLang="en-US" sz="2800" dirty="0" smtClean="0">
                <a:latin typeface="+mn-lt"/>
              </a:rPr>
              <a:t>, Software Testing: Principles and Practices, </a:t>
            </a:r>
            <a:r>
              <a:rPr lang="en-GB" altLang="en-US" sz="2800" dirty="0" smtClean="0">
                <a:latin typeface="+mn-lt"/>
              </a:rPr>
              <a:t>(Chapter – </a:t>
            </a:r>
            <a:r>
              <a:rPr lang="en-GB" altLang="en-US" sz="2800" dirty="0" smtClean="0">
                <a:latin typeface="+mn-lt"/>
              </a:rPr>
              <a:t>4), Second Edition</a:t>
            </a:r>
            <a:r>
              <a:rPr lang="en-GB" altLang="en-US" sz="2800" dirty="0" smtClean="0">
                <a:latin typeface="+mn-lt"/>
              </a:rPr>
              <a:t>, </a:t>
            </a:r>
            <a:r>
              <a:rPr lang="en-GB" altLang="en-US" sz="2800" dirty="0" smtClean="0">
                <a:latin typeface="+mn-lt"/>
              </a:rPr>
              <a:t>Oxford University Press,  2016.</a:t>
            </a:r>
            <a:endParaRPr lang="en-GB" altLang="en-US" sz="2800" dirty="0" smtClean="0">
              <a:latin typeface="+mn-lt"/>
            </a:endParaRPr>
          </a:p>
          <a:p>
            <a:pPr marL="384015" indent="-384015" algn="just">
              <a:buFont typeface="+mj-lt"/>
              <a:buAutoNum type="arabicPeriod"/>
            </a:pPr>
            <a:endParaRPr lang="en-GB" altLang="en-US" sz="2800" dirty="0" smtClean="0">
              <a:latin typeface="+mn-lt"/>
            </a:endParaRPr>
          </a:p>
          <a:p>
            <a:pPr algn="just"/>
            <a:endParaRPr lang="en-GB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-303872"/>
            <a:ext cx="8223840" cy="1774267"/>
          </a:xfrm>
        </p:spPr>
        <p:txBody>
          <a:bodyPr lIns="82945" tIns="41473" rIns="82945" bIns="41473"/>
          <a:lstStyle/>
          <a:p>
            <a:pPr>
              <a:defRPr/>
            </a:pPr>
            <a:r>
              <a:rPr lang="en-US" altLang="en-US" sz="6600" dirty="0" smtClean="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48480" y="1307657"/>
            <a:ext cx="8516160" cy="4752499"/>
          </a:xfrm>
        </p:spPr>
        <p:txBody>
          <a:bodyPr lIns="82945" tIns="41473" rIns="82945" bIns="41473"/>
          <a:lstStyle/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endParaRPr lang="en-US" altLang="en-US" sz="4400" dirty="0" smtClean="0"/>
          </a:p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endParaRPr lang="en-US" altLang="en-US" sz="4400" dirty="0" smtClean="0"/>
          </a:p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endParaRPr lang="en-US" altLang="en-US" sz="4400" dirty="0" smtClean="0"/>
          </a:p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r>
              <a:rPr lang="en-US" altLang="en-US" sz="4400" dirty="0" smtClean="0"/>
              <a:t>				</a:t>
            </a:r>
            <a:r>
              <a:rPr lang="en-US" altLang="en-US" sz="4400" b="1" dirty="0" smtClean="0"/>
              <a:t>Thank You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</p:spPr>
        <p:txBody>
          <a:bodyPr vert="horz" wrap="square" lIns="82945" tIns="41473" rIns="82945" bIns="41473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fld id="{DDE5C85C-258B-48EB-919D-2305E1C3D038}" type="slidenum">
              <a:rPr lang="en-GB" altLang="en-US" sz="1400" smtClean="0">
                <a:solidFill>
                  <a:srgbClr val="000000"/>
                </a:solidFill>
                <a:latin typeface="Arial" charset="0"/>
              </a:rPr>
              <a:pPr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t>38</a:t>
            </a:fld>
            <a:endParaRPr lang="en-GB" altLang="en-US" sz="1400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498080" cy="4800600"/>
          </a:xfrm>
        </p:spPr>
        <p:txBody>
          <a:bodyPr/>
          <a:lstStyle/>
          <a:p>
            <a:pPr marL="596900" indent="-514350">
              <a:buFont typeface="+mj-lt"/>
              <a:buAutoNum type="arabicPeriod" startAt="4"/>
            </a:pPr>
            <a:r>
              <a:rPr lang="en-US" altLang="en-US" dirty="0" smtClean="0"/>
              <a:t>To test the system behavior and check its performance .</a:t>
            </a:r>
          </a:p>
          <a:p>
            <a:pPr marL="596900" indent="-514350">
              <a:buFont typeface="+mj-lt"/>
              <a:buAutoNum type="arabicPeriod" startAt="4"/>
            </a:pPr>
            <a:r>
              <a:rPr lang="en-US" altLang="en-US" dirty="0" smtClean="0"/>
              <a:t>To test the maximum load or stress on the system.</a:t>
            </a:r>
          </a:p>
          <a:p>
            <a:pPr marL="596900" indent="-514350">
              <a:buFont typeface="+mj-lt"/>
              <a:buAutoNum type="arabicPeriod" startAt="4"/>
            </a:pPr>
            <a:r>
              <a:rPr lang="en-US" altLang="en-US" dirty="0" smtClean="0"/>
              <a:t>To test the software such that the user/customer accepts the system within defined acceptable limits.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AC9FBB-4879-459F-BA93-335C4A02ED6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66800" y="457200"/>
            <a:ext cx="8356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1000"/>
              </a:spcBef>
              <a:defRPr/>
            </a:pPr>
            <a:r>
              <a:rPr lang="en-US" altLang="en-US" sz="4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Errors detected by black box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1900" y="249237"/>
            <a:ext cx="7770813" cy="1141413"/>
          </a:xfrm>
        </p:spPr>
        <p:txBody>
          <a:bodyPr lIns="18000" tIns="46800" rIns="18000" bIns="4680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sz="5400" dirty="0" smtClean="0"/>
              <a:t>Black-box Testing Techniques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48600" cy="4800600"/>
          </a:xfrm>
        </p:spPr>
        <p:txBody>
          <a:bodyPr lIns="18000" tIns="46800" rIns="18000" bIns="46800">
            <a:normAutofit fontScale="85000" lnSpcReduction="20000"/>
          </a:bodyPr>
          <a:lstStyle/>
          <a:p>
            <a:pPr>
              <a:spcBef>
                <a:spcPts val="1000"/>
              </a:spcBef>
            </a:pPr>
            <a:r>
              <a:rPr lang="en-GB" altLang="en-US" sz="4400" dirty="0" smtClean="0"/>
              <a:t>There are many approaches to design black box test cases:</a:t>
            </a:r>
          </a:p>
          <a:p>
            <a:pPr lvl="1">
              <a:spcBef>
                <a:spcPts val="888"/>
              </a:spcBef>
            </a:pPr>
            <a:r>
              <a:rPr lang="en-GB" altLang="en-US" sz="4000" dirty="0" smtClean="0">
                <a:solidFill>
                  <a:srgbClr val="0000FF"/>
                </a:solidFill>
              </a:rPr>
              <a:t>Equivalence class partitioning</a:t>
            </a:r>
          </a:p>
          <a:p>
            <a:pPr lvl="1">
              <a:spcBef>
                <a:spcPts val="888"/>
              </a:spcBef>
            </a:pPr>
            <a:r>
              <a:rPr lang="en-GB" altLang="en-US" sz="4000" dirty="0" smtClean="0">
                <a:solidFill>
                  <a:srgbClr val="0000FF"/>
                </a:solidFill>
              </a:rPr>
              <a:t>Boundary value analysis</a:t>
            </a:r>
          </a:p>
          <a:p>
            <a:pPr lvl="1">
              <a:spcBef>
                <a:spcPts val="888"/>
              </a:spcBef>
            </a:pPr>
            <a:r>
              <a:rPr lang="en-GB" altLang="en-US" sz="4000" dirty="0" smtClean="0">
                <a:solidFill>
                  <a:srgbClr val="0000FF"/>
                </a:solidFill>
              </a:rPr>
              <a:t>State table based testing</a:t>
            </a:r>
          </a:p>
          <a:p>
            <a:pPr lvl="1">
              <a:spcBef>
                <a:spcPts val="888"/>
              </a:spcBef>
            </a:pPr>
            <a:r>
              <a:rPr lang="en-GB" altLang="en-US" sz="4000" dirty="0" smtClean="0">
                <a:solidFill>
                  <a:srgbClr val="0000FF"/>
                </a:solidFill>
              </a:rPr>
              <a:t>Decision table based testing</a:t>
            </a:r>
          </a:p>
          <a:p>
            <a:pPr lvl="1">
              <a:spcBef>
                <a:spcPts val="888"/>
              </a:spcBef>
            </a:pPr>
            <a:r>
              <a:rPr lang="en-GB" altLang="en-US" sz="4000" dirty="0" smtClean="0">
                <a:solidFill>
                  <a:srgbClr val="0000FF"/>
                </a:solidFill>
              </a:rPr>
              <a:t>Cause-effect graph based testing</a:t>
            </a:r>
          </a:p>
          <a:p>
            <a:pPr lvl="1">
              <a:spcBef>
                <a:spcPts val="888"/>
              </a:spcBef>
            </a:pPr>
            <a:r>
              <a:rPr lang="en-GB" altLang="en-US" sz="4000" dirty="0" smtClean="0">
                <a:solidFill>
                  <a:srgbClr val="0000FF"/>
                </a:solidFill>
              </a:rPr>
              <a:t>Orthogonal array testing</a:t>
            </a:r>
          </a:p>
          <a:p>
            <a:pPr lvl="1">
              <a:spcBef>
                <a:spcPts val="888"/>
              </a:spcBef>
            </a:pPr>
            <a:r>
              <a:rPr lang="en-GB" altLang="en-US" sz="4000" dirty="0" smtClean="0">
                <a:solidFill>
                  <a:srgbClr val="0000FF"/>
                </a:solidFill>
              </a:rPr>
              <a:t>Positive-negative testing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D4363F-568E-4420-905C-AFBEE3D7B614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dirty="0"/>
              <a:t>Black-box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8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888"/>
              </a:spcBef>
            </a:pPr>
            <a:r>
              <a:rPr lang="en-GB" altLang="en-US" sz="4800" smtClean="0"/>
              <a:t>Equivalence Class  Partitioning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>
            <a:normAutofit/>
          </a:bodyPr>
          <a:lstStyle/>
          <a:p>
            <a:pPr algn="just">
              <a:spcBef>
                <a:spcPts val="888"/>
              </a:spcBef>
            </a:pPr>
            <a:r>
              <a:rPr lang="en-GB" altLang="en-US" sz="4000" dirty="0" smtClean="0"/>
              <a:t>Input values to a program are </a:t>
            </a:r>
            <a:r>
              <a:rPr lang="en-GB" altLang="en-US" sz="3600" dirty="0" smtClean="0"/>
              <a:t>partitioned into</a:t>
            </a:r>
            <a:r>
              <a:rPr lang="en-GB" altLang="en-US" sz="4000" dirty="0" smtClean="0"/>
              <a:t> </a:t>
            </a:r>
            <a:r>
              <a:rPr lang="en-GB" altLang="en-US" sz="3600" dirty="0" smtClean="0">
                <a:solidFill>
                  <a:srgbClr val="0000FF"/>
                </a:solidFill>
              </a:rPr>
              <a:t>equivalence classes</a:t>
            </a:r>
            <a:r>
              <a:rPr lang="en-GB" altLang="en-US" sz="3600" dirty="0" smtClean="0">
                <a:solidFill>
                  <a:srgbClr val="FFFF00"/>
                </a:solidFill>
              </a:rPr>
              <a:t>.</a:t>
            </a:r>
            <a:r>
              <a:rPr lang="en-GB" altLang="en-US" sz="3600" dirty="0" smtClean="0"/>
              <a:t> </a:t>
            </a:r>
          </a:p>
          <a:p>
            <a:pPr algn="just">
              <a:spcBef>
                <a:spcPts val="888"/>
              </a:spcBef>
            </a:pPr>
            <a:r>
              <a:rPr lang="en-GB" altLang="en-US" sz="4000" dirty="0" smtClean="0"/>
              <a:t>Partitioning is </a:t>
            </a:r>
            <a:r>
              <a:rPr lang="en-GB" altLang="en-US" sz="3600" dirty="0" smtClean="0"/>
              <a:t>done</a:t>
            </a:r>
            <a:r>
              <a:rPr lang="en-GB" altLang="en-US" sz="4000" dirty="0" smtClean="0"/>
              <a:t> </a:t>
            </a:r>
            <a:r>
              <a:rPr lang="en-GB" altLang="en-US" sz="3600" dirty="0" smtClean="0"/>
              <a:t>such that:</a:t>
            </a:r>
          </a:p>
          <a:p>
            <a:pPr lvl="1" algn="just">
              <a:spcBef>
                <a:spcPts val="800"/>
              </a:spcBef>
            </a:pPr>
            <a:r>
              <a:rPr lang="en-GB" altLang="en-US" sz="3600" dirty="0" smtClean="0">
                <a:solidFill>
                  <a:srgbClr val="0000FF"/>
                </a:solidFill>
              </a:rPr>
              <a:t>program behaves in similar ways to every input value belonging to an equivalence class.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D12FE4-BCFF-43B2-9A78-E292AC231B93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800"/>
              </a:spcBef>
            </a:pPr>
            <a:r>
              <a:rPr lang="en-GB" altLang="en-US" sz="4400" smtClean="0"/>
              <a:t>Why define equivalence classes?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0813" cy="4113213"/>
          </a:xfrm>
        </p:spPr>
        <p:txBody>
          <a:bodyPr lIns="18000" tIns="46800" rIns="18000" bIns="46800"/>
          <a:lstStyle/>
          <a:p>
            <a:pPr algn="just">
              <a:spcBef>
                <a:spcPts val="1000"/>
              </a:spcBef>
            </a:pPr>
            <a:r>
              <a:rPr lang="en-GB" altLang="en-US" sz="4400" dirty="0" smtClean="0">
                <a:solidFill>
                  <a:srgbClr val="0000FF"/>
                </a:solidFill>
              </a:rPr>
              <a:t>Test the code with just one representative value from  each equivalence class:</a:t>
            </a:r>
            <a:r>
              <a:rPr lang="en-GB" altLang="en-US" sz="4400" dirty="0" smtClean="0">
                <a:solidFill>
                  <a:srgbClr val="FFFF00"/>
                </a:solidFill>
              </a:rPr>
              <a:t> </a:t>
            </a:r>
          </a:p>
          <a:p>
            <a:pPr lvl="1" algn="just">
              <a:spcBef>
                <a:spcPts val="888"/>
              </a:spcBef>
            </a:pPr>
            <a:r>
              <a:rPr lang="en-GB" altLang="en-US" sz="4000" dirty="0" smtClean="0"/>
              <a:t>as good as testing using any other values from </a:t>
            </a:r>
            <a:r>
              <a:rPr lang="en-GB" altLang="en-US" sz="3600" dirty="0" smtClean="0"/>
              <a:t>the equivalence</a:t>
            </a:r>
            <a:r>
              <a:rPr lang="en-GB" altLang="en-US" sz="4000" dirty="0" smtClean="0"/>
              <a:t> classes.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F30DD1-8CC2-4A85-BA46-E97361D10E4E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888"/>
              </a:spcBef>
            </a:pPr>
            <a:r>
              <a:rPr lang="en-GB" altLang="en-US" sz="4800" smtClean="0"/>
              <a:t>Equivalence Class  Partitioning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0813" cy="4113213"/>
          </a:xfrm>
        </p:spPr>
        <p:txBody>
          <a:bodyPr lIns="18000" tIns="46800" rIns="18000" bIns="46800"/>
          <a:lstStyle/>
          <a:p>
            <a:pPr algn="just">
              <a:spcBef>
                <a:spcPts val="1000"/>
              </a:spcBef>
            </a:pPr>
            <a:r>
              <a:rPr lang="en-GB" altLang="en-US" sz="4400" dirty="0" smtClean="0"/>
              <a:t>How do you determine the equivalence classes?</a:t>
            </a:r>
          </a:p>
          <a:p>
            <a:pPr lvl="1" algn="just">
              <a:spcBef>
                <a:spcPts val="888"/>
              </a:spcBef>
            </a:pPr>
            <a:r>
              <a:rPr lang="en-GB" altLang="en-US" sz="4000" dirty="0" smtClean="0"/>
              <a:t>examine the input data. </a:t>
            </a:r>
          </a:p>
          <a:p>
            <a:pPr lvl="1" algn="just">
              <a:spcBef>
                <a:spcPts val="888"/>
              </a:spcBef>
            </a:pPr>
            <a:r>
              <a:rPr lang="en-GB" altLang="en-US" sz="4000" dirty="0" smtClean="0"/>
              <a:t>few general guidelines for determining the equivalence classes can be given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8819FC-9F65-408A-9809-37EFD1A4A48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B9D56A-33F1-4A5E-9171-0548F325E5A8}"/>
</file>

<file path=customXml/itemProps2.xml><?xml version="1.0" encoding="utf-8"?>
<ds:datastoreItem xmlns:ds="http://schemas.openxmlformats.org/officeDocument/2006/customXml" ds:itemID="{22D52D4A-2767-4EF1-BE7E-1718AB673A30}"/>
</file>

<file path=customXml/itemProps3.xml><?xml version="1.0" encoding="utf-8"?>
<ds:datastoreItem xmlns:ds="http://schemas.openxmlformats.org/officeDocument/2006/customXml" ds:itemID="{5785A1AA-F1F0-49CB-A172-1C110AB2DD7C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705</TotalTime>
  <Words>1493</Words>
  <Application>Microsoft Office PowerPoint</Application>
  <PresentationFormat>On-screen Show (4:3)</PresentationFormat>
  <Paragraphs>195</Paragraphs>
  <Slides>38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Solstice</vt:lpstr>
      <vt:lpstr> Black-box testing techniques      </vt:lpstr>
      <vt:lpstr>Black-box Testing</vt:lpstr>
      <vt:lpstr>Errors detected by black box testing</vt:lpstr>
      <vt:lpstr>Slide 4</vt:lpstr>
      <vt:lpstr>Black-box Testing Techniques</vt:lpstr>
      <vt:lpstr>Black-box Testing</vt:lpstr>
      <vt:lpstr>Equivalence Class  Partitioning</vt:lpstr>
      <vt:lpstr>Why define equivalence classes?</vt:lpstr>
      <vt:lpstr>Equivalence Class  Partitioning</vt:lpstr>
      <vt:lpstr>Equivalence Class  Partitioning</vt:lpstr>
      <vt:lpstr>Equivalence Class  Partitioning</vt:lpstr>
      <vt:lpstr>Example - 1</vt:lpstr>
      <vt:lpstr> Example - 1 (cont.)</vt:lpstr>
      <vt:lpstr>Example - 1(cont.)</vt:lpstr>
      <vt:lpstr>Example - 2 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Example - 3</vt:lpstr>
      <vt:lpstr>Example</vt:lpstr>
      <vt:lpstr>Solution </vt:lpstr>
      <vt:lpstr>Solution</vt:lpstr>
      <vt:lpstr>Solution</vt:lpstr>
      <vt:lpstr>Solution</vt:lpstr>
      <vt:lpstr>Example - 4</vt:lpstr>
      <vt:lpstr>Solution</vt:lpstr>
      <vt:lpstr>Solution</vt:lpstr>
      <vt:lpstr>Solution</vt:lpstr>
      <vt:lpstr>Solution</vt:lpstr>
      <vt:lpstr>Solution</vt:lpstr>
      <vt:lpstr>Solution</vt:lpstr>
      <vt:lpstr>Summary</vt:lpstr>
      <vt:lpstr>Slide 37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rajib</dc:creator>
  <cp:lastModifiedBy>Dr. D.P. Mohapatra</cp:lastModifiedBy>
  <cp:revision>82</cp:revision>
  <cp:lastPrinted>2001-10-09T04:34:25Z</cp:lastPrinted>
  <dcterms:created xsi:type="dcterms:W3CDTF">1999-04-24T15:00:33Z</dcterms:created>
  <dcterms:modified xsi:type="dcterms:W3CDTF">2020-12-19T07:11:33Z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