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slides/slide3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notesSlides/notesSlide1.xml" ContentType="application/vnd.openxmlformats-officedocument.presentationml.notesSlide+xml"/>
  <Override PartName="/ppt/slideLayouts/slideLayout36.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9.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 id="2147483694" r:id="rId2"/>
    <p:sldMasterId id="2147483705" r:id="rId3"/>
    <p:sldMasterId id="2147483708" r:id="rId4"/>
    <p:sldMasterId id="2147483711" r:id="rId5"/>
    <p:sldMasterId id="2147483722" r:id="rId6"/>
    <p:sldMasterId id="2147483725" r:id="rId7"/>
    <p:sldMasterId id="2147483728" r:id="rId8"/>
    <p:sldMasterId id="2147483739" r:id="rId9"/>
  </p:sldMasterIdLst>
  <p:notesMasterIdLst>
    <p:notesMasterId r:id="rId42"/>
  </p:notesMasterIdLst>
  <p:sldIdLst>
    <p:sldId id="405" r:id="rId10"/>
    <p:sldId id="287" r:id="rId11"/>
    <p:sldId id="288" r:id="rId12"/>
    <p:sldId id="289" r:id="rId13"/>
    <p:sldId id="290" r:id="rId14"/>
    <p:sldId id="291" r:id="rId15"/>
    <p:sldId id="402" r:id="rId16"/>
    <p:sldId id="293" r:id="rId17"/>
    <p:sldId id="294" r:id="rId18"/>
    <p:sldId id="295" r:id="rId19"/>
    <p:sldId id="406" r:id="rId20"/>
    <p:sldId id="296" r:id="rId21"/>
    <p:sldId id="297" r:id="rId22"/>
    <p:sldId id="298" r:id="rId23"/>
    <p:sldId id="299" r:id="rId24"/>
    <p:sldId id="300" r:id="rId25"/>
    <p:sldId id="403" r:id="rId26"/>
    <p:sldId id="404" r:id="rId27"/>
    <p:sldId id="303" r:id="rId28"/>
    <p:sldId id="304" r:id="rId29"/>
    <p:sldId id="305" r:id="rId30"/>
    <p:sldId id="306" r:id="rId31"/>
    <p:sldId id="408" r:id="rId32"/>
    <p:sldId id="409" r:id="rId33"/>
    <p:sldId id="309" r:id="rId34"/>
    <p:sldId id="310" r:id="rId35"/>
    <p:sldId id="311" r:id="rId36"/>
    <p:sldId id="312" r:id="rId37"/>
    <p:sldId id="313" r:id="rId38"/>
    <p:sldId id="410" r:id="rId39"/>
    <p:sldId id="411" r:id="rId40"/>
    <p:sldId id="407"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10" y="-5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customXml" Target="../customXml/item3.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E58A282A-8D29-4A7B-ACBC-F9F8C0BE6E63}" type="slidenum">
              <a:rPr lang="en-IN" sz="1400">
                <a:latin typeface="Times New Roman"/>
              </a:rPr>
              <a:pPr algn="r"/>
              <a:t>‹#›</a:t>
            </a:fld>
            <a:endParaRPr/>
          </a:p>
        </p:txBody>
      </p:sp>
    </p:spTree>
    <p:extLst>
      <p:ext uri="{BB962C8B-B14F-4D97-AF65-F5344CB8AC3E}">
        <p14:creationId xmlns:p14="http://schemas.microsoft.com/office/powerpoint/2010/main" xmlns="" val="12694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1"/>
          <p:cNvSpPr>
            <a:spLocks noGrp="1" noRot="1" noChangeAspect="1" noChangeArrowheads="1" noTextEdit="1"/>
          </p:cNvSpPr>
          <p:nvPr>
            <p:ph type="sldImg"/>
          </p:nvPr>
        </p:nvSpPr>
        <p:spPr>
          <a:xfrm>
            <a:off x="381000" y="685800"/>
            <a:ext cx="6096000" cy="3429000"/>
          </a:xfrm>
          <a:prstGeom prst="rect">
            <a:avLst/>
          </a:prstGeom>
          <a:ln/>
        </p:spPr>
      </p:sp>
      <p:sp>
        <p:nvSpPr>
          <p:cNvPr id="2119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5.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8.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1597860"/>
            <a:ext cx="7772040" cy="1102140"/>
          </a:xfrm>
          <a:prstGeom prst="rect">
            <a:avLst/>
          </a:prstGeom>
        </p:spPr>
        <p:txBody>
          <a:bodyPr anchor="ctr"/>
          <a:lstStyle/>
          <a:p>
            <a:pPr algn="ctr">
              <a:lnSpc>
                <a:spcPct val="100000"/>
              </a:lnSpc>
            </a:pPr>
            <a:r>
              <a:rPr lang="en-US" sz="4400">
                <a:solidFill>
                  <a:srgbClr val="000000"/>
                </a:solidFill>
                <a:latin typeface="Calibri"/>
              </a:rPr>
              <a:t>Integration Testing</a:t>
            </a:r>
            <a:endParaRPr/>
          </a:p>
        </p:txBody>
      </p:sp>
      <p:sp>
        <p:nvSpPr>
          <p:cNvPr id="84" name="TextShape 2"/>
          <p:cNvSpPr txBox="1"/>
          <p:nvPr/>
        </p:nvSpPr>
        <p:spPr>
          <a:xfrm>
            <a:off x="1371600" y="2914650"/>
            <a:ext cx="6400440" cy="1314090"/>
          </a:xfrm>
          <a:prstGeom prst="rect">
            <a:avLst/>
          </a:prstGeom>
        </p:spPr>
        <p:txBody>
          <a:bodyPr/>
          <a:lstStyle/>
          <a:p>
            <a:pPr algn="ctr">
              <a:lnSpc>
                <a:spcPct val="100000"/>
              </a:lnSpc>
            </a:pPr>
            <a:r>
              <a:rPr lang="en-IN" sz="3200">
                <a:solidFill>
                  <a:srgbClr val="8B8B8B"/>
                </a:solidFill>
                <a:latin typeface="Calibri"/>
              </a:rPr>
              <a:t>.</a:t>
            </a:r>
            <a:endParaRPr/>
          </a:p>
        </p:txBody>
      </p:sp>
      <p:sp>
        <p:nvSpPr>
          <p:cNvPr id="85" name="CustomShape 3"/>
          <p:cNvSpPr/>
          <p:nvPr/>
        </p:nvSpPr>
        <p:spPr>
          <a:xfrm>
            <a:off x="2133720" y="3143340"/>
            <a:ext cx="4800240" cy="1333410"/>
          </a:xfrm>
          <a:prstGeom prst="rect">
            <a:avLst/>
          </a:prstGeom>
          <a:noFill/>
          <a:ln>
            <a:noFill/>
          </a:ln>
        </p:spPr>
        <p:txBody>
          <a:bodyPr lIns="90000" tIns="45000" rIns="90000" bIns="45000"/>
          <a:lstStyle/>
          <a:p>
            <a:pPr algn="ctr">
              <a:lnSpc>
                <a:spcPct val="100000"/>
              </a:lnSpc>
            </a:pPr>
            <a:r>
              <a:rPr lang="en-IN" sz="2400" dirty="0" err="1">
                <a:solidFill>
                  <a:srgbClr val="000000"/>
                </a:solidFill>
                <a:latin typeface="Calibri"/>
              </a:rPr>
              <a:t>Prof.</a:t>
            </a:r>
            <a:r>
              <a:rPr lang="en-IN" sz="2400" dirty="0">
                <a:solidFill>
                  <a:srgbClr val="000000"/>
                </a:solidFill>
                <a:latin typeface="Calibri"/>
              </a:rPr>
              <a:t> </a:t>
            </a:r>
            <a:r>
              <a:rPr lang="en-IN" sz="2400" dirty="0" err="1">
                <a:solidFill>
                  <a:srgbClr val="000000"/>
                </a:solidFill>
                <a:latin typeface="Calibri"/>
              </a:rPr>
              <a:t>Durga</a:t>
            </a:r>
            <a:r>
              <a:rPr lang="en-IN" sz="2400" dirty="0">
                <a:solidFill>
                  <a:srgbClr val="000000"/>
                </a:solidFill>
                <a:latin typeface="Calibri"/>
              </a:rPr>
              <a:t> Prasad </a:t>
            </a:r>
            <a:r>
              <a:rPr lang="en-IN" sz="2400" dirty="0" err="1">
                <a:solidFill>
                  <a:srgbClr val="000000"/>
                </a:solidFill>
                <a:latin typeface="Calibri"/>
              </a:rPr>
              <a:t>Mohapatra</a:t>
            </a:r>
            <a:endParaRPr dirty="0"/>
          </a:p>
          <a:p>
            <a:pPr algn="ctr">
              <a:lnSpc>
                <a:spcPct val="100000"/>
              </a:lnSpc>
            </a:pPr>
            <a:r>
              <a:rPr lang="en-IN" sz="2400" dirty="0" smtClean="0">
                <a:solidFill>
                  <a:srgbClr val="000000"/>
                </a:solidFill>
                <a:latin typeface="Calibri"/>
              </a:rPr>
              <a:t>Professor</a:t>
            </a:r>
            <a:endParaRPr dirty="0"/>
          </a:p>
          <a:p>
            <a:pPr algn="ctr">
              <a:lnSpc>
                <a:spcPct val="100000"/>
              </a:lnSpc>
            </a:pPr>
            <a:r>
              <a:rPr lang="en-IN" sz="2400" dirty="0" err="1">
                <a:solidFill>
                  <a:srgbClr val="000000"/>
                </a:solidFill>
                <a:latin typeface="Calibri"/>
              </a:rPr>
              <a:t>Dept.of</a:t>
            </a:r>
            <a:r>
              <a:rPr lang="en-IN" sz="2400" dirty="0">
                <a:solidFill>
                  <a:srgbClr val="000000"/>
                </a:solidFill>
                <a:latin typeface="Calibri"/>
              </a:rPr>
              <a:t> CSE, NIT Rourkela</a:t>
            </a:r>
            <a:endParaRPr dirty="0"/>
          </a:p>
        </p:txBody>
      </p:sp>
    </p:spTree>
    <p:extLst>
      <p:ext uri="{BB962C8B-B14F-4D97-AF65-F5344CB8AC3E}">
        <p14:creationId xmlns:p14="http://schemas.microsoft.com/office/powerpoint/2010/main" xmlns="" val="1251227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000000"/>
                </a:solidFill>
                <a:latin typeface="Calibri"/>
              </a:rPr>
              <a:t> </a:t>
            </a:r>
            <a:endParaRPr/>
          </a:p>
        </p:txBody>
      </p:sp>
      <p:sp>
        <p:nvSpPr>
          <p:cNvPr id="174" name="TextShape 2"/>
          <p:cNvSpPr txBox="1"/>
          <p:nvPr/>
        </p:nvSpPr>
        <p:spPr>
          <a:xfrm>
            <a:off x="1371600" y="1646595"/>
            <a:ext cx="7620000" cy="3276600"/>
          </a:xfrm>
          <a:prstGeom prst="rect">
            <a:avLst/>
          </a:prstGeom>
        </p:spPr>
        <p:txBody>
          <a:bodyPr/>
          <a:lstStyle/>
          <a:p>
            <a:pPr marL="514350" indent="-514350" algn="just">
              <a:buAutoNum type="arabicPeriod"/>
            </a:pPr>
            <a:r>
              <a:rPr lang="en-US" sz="2800" dirty="0" smtClean="0">
                <a:solidFill>
                  <a:srgbClr val="000000"/>
                </a:solidFill>
              </a:rPr>
              <a:t>Top-down integration</a:t>
            </a:r>
          </a:p>
          <a:p>
            <a:pPr marL="514350" indent="-514350" algn="just">
              <a:buAutoNum type="arabicPeriod"/>
            </a:pPr>
            <a:r>
              <a:rPr lang="en-US" sz="2800" dirty="0" smtClean="0">
                <a:solidFill>
                  <a:srgbClr val="000000"/>
                </a:solidFill>
              </a:rPr>
              <a:t>Bottom-up integration</a:t>
            </a:r>
            <a:endParaRPr sz="2800" dirty="0"/>
          </a:p>
          <a:p>
            <a:pPr algn="just"/>
            <a:endParaRPr sz="2400" dirty="0"/>
          </a:p>
          <a:p>
            <a:pPr algn="just"/>
            <a:endParaRPr sz="2400" dirty="0"/>
          </a:p>
        </p:txBody>
      </p:sp>
      <p:sp>
        <p:nvSpPr>
          <p:cNvPr id="175" name="TextShape 3"/>
          <p:cNvSpPr txBox="1"/>
          <p:nvPr/>
        </p:nvSpPr>
        <p:spPr>
          <a:xfrm>
            <a:off x="3124080" y="4767390"/>
            <a:ext cx="2895120" cy="273510"/>
          </a:xfrm>
          <a:prstGeom prst="rect">
            <a:avLst/>
          </a:prstGeom>
        </p:spPr>
        <p:txBody>
          <a:bodyPr anchor="ctr"/>
          <a:lstStyle/>
          <a:p>
            <a:pPr algn="ctr">
              <a:lnSpc>
                <a:spcPct val="100000"/>
              </a:lnSpc>
            </a:pPr>
            <a:fld id="{833A95EC-618D-43DE-A95F-A6B8E9F8196F}" type="slidenum">
              <a:rPr lang="en-IN" sz="1200">
                <a:solidFill>
                  <a:srgbClr val="8B8B8B"/>
                </a:solidFill>
                <a:latin typeface="Calibri"/>
              </a:rPr>
              <a:pPr algn="ctr">
                <a:lnSpc>
                  <a:spcPct val="100000"/>
                </a:lnSpc>
              </a:pPr>
              <a:t>10</a:t>
            </a:fld>
            <a:endParaRPr/>
          </a:p>
        </p:txBody>
      </p:sp>
      <p:sp>
        <p:nvSpPr>
          <p:cNvPr id="2" name="Title 1"/>
          <p:cNvSpPr>
            <a:spLocks noGrp="1"/>
          </p:cNvSpPr>
          <p:nvPr>
            <p:ph type="title"/>
          </p:nvPr>
        </p:nvSpPr>
        <p:spPr>
          <a:xfrm>
            <a:off x="1493520" y="634500"/>
            <a:ext cx="7498080" cy="641850"/>
          </a:xfrm>
        </p:spPr>
        <p:txBody>
          <a:bodyPr>
            <a:normAutofit fontScale="90000"/>
          </a:bodyPr>
          <a:lstStyle/>
          <a:p>
            <a:r>
              <a:rPr lang="en-US" sz="4000" dirty="0"/>
              <a:t>Types of incremental integration testing</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000000"/>
                </a:solidFill>
                <a:latin typeface="Calibri"/>
              </a:rPr>
              <a:t> </a:t>
            </a:r>
            <a:endParaRPr/>
          </a:p>
        </p:txBody>
      </p:sp>
      <p:sp>
        <p:nvSpPr>
          <p:cNvPr id="174" name="TextShape 2"/>
          <p:cNvSpPr txBox="1"/>
          <p:nvPr/>
        </p:nvSpPr>
        <p:spPr>
          <a:xfrm>
            <a:off x="1371600" y="819150"/>
            <a:ext cx="7620000" cy="4221750"/>
          </a:xfrm>
          <a:prstGeom prst="rect">
            <a:avLst/>
          </a:prstGeom>
        </p:spPr>
        <p:txBody>
          <a:bodyPr/>
          <a:lstStyle/>
          <a:p>
            <a:pPr marL="342900" indent="-342900" algn="just">
              <a:buFont typeface="Arial" panose="020B0604020202020204" pitchFamily="34" charset="0"/>
              <a:buChar char="•"/>
            </a:pPr>
            <a:r>
              <a:rPr lang="en-US" sz="2800" dirty="0" smtClean="0">
                <a:solidFill>
                  <a:srgbClr val="000000"/>
                </a:solidFill>
              </a:rPr>
              <a:t>The </a:t>
            </a:r>
            <a:r>
              <a:rPr lang="en-US" sz="2800" dirty="0">
                <a:solidFill>
                  <a:srgbClr val="000000"/>
                </a:solidFill>
              </a:rPr>
              <a:t>strategy in top-down integration is to </a:t>
            </a:r>
            <a:r>
              <a:rPr lang="en-US" sz="2800" dirty="0" smtClean="0">
                <a:solidFill>
                  <a:srgbClr val="000000"/>
                </a:solidFill>
              </a:rPr>
              <a:t>look at </a:t>
            </a:r>
            <a:r>
              <a:rPr lang="en-US" sz="2800" dirty="0">
                <a:solidFill>
                  <a:srgbClr val="000000"/>
                </a:solidFill>
              </a:rPr>
              <a:t>the design hierarchy from top to bottom. </a:t>
            </a:r>
            <a:endParaRPr lang="en-US" sz="2800" dirty="0" smtClean="0">
              <a:solidFill>
                <a:srgbClr val="000000"/>
              </a:solidFill>
            </a:endParaRPr>
          </a:p>
          <a:p>
            <a:pPr marL="342900" indent="-342900" algn="just">
              <a:buFont typeface="Arial" panose="020B0604020202020204" pitchFamily="34" charset="0"/>
              <a:buChar char="•"/>
            </a:pPr>
            <a:r>
              <a:rPr lang="en-US" sz="2800" dirty="0" smtClean="0">
                <a:solidFill>
                  <a:srgbClr val="000000"/>
                </a:solidFill>
              </a:rPr>
              <a:t>Start with </a:t>
            </a:r>
            <a:r>
              <a:rPr lang="en-US" sz="2800" dirty="0">
                <a:solidFill>
                  <a:srgbClr val="000000"/>
                </a:solidFill>
              </a:rPr>
              <a:t>the high-level modules and move </a:t>
            </a:r>
            <a:r>
              <a:rPr lang="en-US" sz="2800" dirty="0" smtClean="0">
                <a:solidFill>
                  <a:srgbClr val="000000"/>
                </a:solidFill>
              </a:rPr>
              <a:t>downward </a:t>
            </a:r>
            <a:r>
              <a:rPr lang="en-US" sz="2800" dirty="0">
                <a:solidFill>
                  <a:srgbClr val="000000"/>
                </a:solidFill>
              </a:rPr>
              <a:t>through the design hierarchy.  </a:t>
            </a:r>
            <a:endParaRPr sz="2800" dirty="0"/>
          </a:p>
          <a:p>
            <a:pPr marL="342900" indent="-342900" algn="just">
              <a:lnSpc>
                <a:spcPct val="100000"/>
              </a:lnSpc>
              <a:buFont typeface="Arial" panose="020B0604020202020204" pitchFamily="34" charset="0"/>
              <a:buChar char="•"/>
            </a:pPr>
            <a:r>
              <a:rPr lang="en-US" sz="2800" dirty="0">
                <a:solidFill>
                  <a:srgbClr val="000000"/>
                </a:solidFill>
              </a:rPr>
              <a:t>Modules subordinate to the top module are integrated in the following two ways:</a:t>
            </a:r>
            <a:endParaRPr sz="2800" dirty="0"/>
          </a:p>
          <a:p>
            <a:pPr lvl="3" algn="just">
              <a:lnSpc>
                <a:spcPct val="100000"/>
              </a:lnSpc>
              <a:buFont typeface="Arial"/>
              <a:buChar char="–"/>
            </a:pPr>
            <a:r>
              <a:rPr lang="en-US" sz="2800" dirty="0">
                <a:solidFill>
                  <a:srgbClr val="000000"/>
                </a:solidFill>
              </a:rPr>
              <a:t>Depth first integration</a:t>
            </a:r>
            <a:endParaRPr sz="2800" dirty="0"/>
          </a:p>
          <a:p>
            <a:pPr lvl="3" algn="just">
              <a:lnSpc>
                <a:spcPct val="100000"/>
              </a:lnSpc>
              <a:buFont typeface="Arial"/>
              <a:buChar char="–"/>
            </a:pPr>
            <a:r>
              <a:rPr lang="en-US" sz="2800" dirty="0">
                <a:solidFill>
                  <a:srgbClr val="000000"/>
                </a:solidFill>
              </a:rPr>
              <a:t>Breadth first integration</a:t>
            </a:r>
            <a:endParaRPr sz="2800" dirty="0"/>
          </a:p>
          <a:p>
            <a:pPr algn="just"/>
            <a:endParaRPr sz="2400" dirty="0"/>
          </a:p>
          <a:p>
            <a:pPr algn="just"/>
            <a:endParaRPr sz="2400" dirty="0"/>
          </a:p>
        </p:txBody>
      </p:sp>
      <p:sp>
        <p:nvSpPr>
          <p:cNvPr id="175" name="TextShape 3"/>
          <p:cNvSpPr txBox="1"/>
          <p:nvPr/>
        </p:nvSpPr>
        <p:spPr>
          <a:xfrm>
            <a:off x="3124080" y="4767390"/>
            <a:ext cx="2895120" cy="273510"/>
          </a:xfrm>
          <a:prstGeom prst="rect">
            <a:avLst/>
          </a:prstGeom>
        </p:spPr>
        <p:txBody>
          <a:bodyPr anchor="ctr"/>
          <a:lstStyle/>
          <a:p>
            <a:pPr algn="ctr">
              <a:lnSpc>
                <a:spcPct val="100000"/>
              </a:lnSpc>
            </a:pPr>
            <a:fld id="{833A95EC-618D-43DE-A95F-A6B8E9F8196F}" type="slidenum">
              <a:rPr lang="en-IN" sz="1200">
                <a:solidFill>
                  <a:srgbClr val="8B8B8B"/>
                </a:solidFill>
                <a:latin typeface="Calibri"/>
              </a:rPr>
              <a:pPr algn="ctr">
                <a:lnSpc>
                  <a:spcPct val="100000"/>
                </a:lnSpc>
              </a:pPr>
              <a:t>11</a:t>
            </a:fld>
            <a:endParaRPr/>
          </a:p>
        </p:txBody>
      </p:sp>
      <p:sp>
        <p:nvSpPr>
          <p:cNvPr id="2" name="Title 1"/>
          <p:cNvSpPr>
            <a:spLocks noGrp="1"/>
          </p:cNvSpPr>
          <p:nvPr>
            <p:ph type="title"/>
          </p:nvPr>
        </p:nvSpPr>
        <p:spPr>
          <a:xfrm>
            <a:off x="1493520" y="206010"/>
            <a:ext cx="7498080" cy="742982"/>
          </a:xfrm>
        </p:spPr>
        <p:txBody>
          <a:bodyPr>
            <a:noAutofit/>
          </a:bodyPr>
          <a:lstStyle/>
          <a:p>
            <a:pPr algn="ctr"/>
            <a:r>
              <a:rPr lang="en-US" dirty="0"/>
              <a:t>Top-down </a:t>
            </a:r>
            <a:r>
              <a:rPr lang="en-US" dirty="0" smtClean="0"/>
              <a:t>integration Testing</a:t>
            </a:r>
            <a:r>
              <a:rPr lang="en-US" dirty="0"/>
              <a:t/>
            </a:r>
            <a:br>
              <a:rPr lang="en-US" dirty="0"/>
            </a:br>
            <a:endParaRPr lang="en-US" dirty="0"/>
          </a:p>
        </p:txBody>
      </p:sp>
    </p:spTree>
    <p:extLst>
      <p:ext uri="{BB962C8B-B14F-4D97-AF65-F5344CB8AC3E}">
        <p14:creationId xmlns:p14="http://schemas.microsoft.com/office/powerpoint/2010/main" xmlns="" val="3350762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06010"/>
            <a:ext cx="8229240" cy="53694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Depth first integration</a:t>
            </a:r>
            <a:endParaRPr sz="1400" dirty="0">
              <a:solidFill>
                <a:schemeClr val="tx2"/>
              </a:solidFill>
              <a:effectLst>
                <a:outerShdw blurRad="38100" dist="38100" dir="2700000" algn="tl">
                  <a:srgbClr val="000000">
                    <a:alpha val="43137"/>
                  </a:srgbClr>
                </a:outerShdw>
              </a:effectLst>
              <a:latin typeface="+mj-lt"/>
            </a:endParaRPr>
          </a:p>
        </p:txBody>
      </p:sp>
      <p:sp>
        <p:nvSpPr>
          <p:cNvPr id="177" name="TextShape 2"/>
          <p:cNvSpPr txBox="1"/>
          <p:nvPr/>
        </p:nvSpPr>
        <p:spPr>
          <a:xfrm>
            <a:off x="1130120" y="789940"/>
            <a:ext cx="7772400" cy="4144010"/>
          </a:xfrm>
          <a:prstGeom prst="rect">
            <a:avLst/>
          </a:prstGeom>
        </p:spPr>
        <p:txBody>
          <a:bodyPr/>
          <a:lstStyle/>
          <a:p>
            <a:pPr marL="457200" indent="-457200" algn="just">
              <a:lnSpc>
                <a:spcPct val="100000"/>
              </a:lnSpc>
              <a:buFont typeface="Arial" panose="020B0604020202020204" pitchFamily="34" charset="0"/>
              <a:buChar char="•"/>
            </a:pPr>
            <a:r>
              <a:rPr lang="en-US" sz="2800" dirty="0">
                <a:solidFill>
                  <a:srgbClr val="000000"/>
                </a:solidFill>
              </a:rPr>
              <a:t>In this type, all modules on a major control path of the design hierarchy are integrated ﬁrst. </a:t>
            </a:r>
            <a:endParaRPr sz="2800" dirty="0"/>
          </a:p>
          <a:p>
            <a:pPr marL="457200" indent="-457200" algn="just">
              <a:lnSpc>
                <a:spcPct val="100000"/>
              </a:lnSpc>
              <a:buFont typeface="Arial" panose="020B0604020202020204" pitchFamily="34" charset="0"/>
              <a:buChar char="•"/>
            </a:pPr>
            <a:r>
              <a:rPr lang="en-US" sz="2800" dirty="0">
                <a:solidFill>
                  <a:srgbClr val="000000"/>
                </a:solidFill>
              </a:rPr>
              <a:t>In the example shown in </a:t>
            </a:r>
            <a:r>
              <a:rPr lang="en-US" sz="2800" dirty="0" smtClean="0">
                <a:solidFill>
                  <a:srgbClr val="000000"/>
                </a:solidFill>
              </a:rPr>
              <a:t>below figure, modules </a:t>
            </a:r>
            <a:r>
              <a:rPr lang="en-US" sz="2800" dirty="0" smtClean="0">
                <a:solidFill>
                  <a:srgbClr val="000000"/>
                </a:solidFill>
                <a:latin typeface="Calibri" pitchFamily="34" charset="0"/>
                <a:cs typeface="Calibri" pitchFamily="34" charset="0"/>
              </a:rPr>
              <a:t>1</a:t>
            </a:r>
            <a:r>
              <a:rPr lang="en-US" sz="2800" dirty="0">
                <a:solidFill>
                  <a:srgbClr val="000000"/>
                </a:solidFill>
                <a:latin typeface="Calibri" pitchFamily="34" charset="0"/>
                <a:cs typeface="Calibri" pitchFamily="34" charset="0"/>
              </a:rPr>
              <a:t>,</a:t>
            </a:r>
            <a:r>
              <a:rPr lang="en-US" sz="2800" dirty="0">
                <a:solidFill>
                  <a:srgbClr val="000000"/>
                </a:solidFill>
              </a:rPr>
              <a:t> 2, 6, 7/8 will be integrated ﬁrst. </a:t>
            </a:r>
            <a:r>
              <a:rPr lang="en-US" sz="2800" dirty="0" smtClean="0">
                <a:solidFill>
                  <a:srgbClr val="000000"/>
                </a:solidFill>
              </a:rPr>
              <a:t>Next</a:t>
            </a:r>
            <a:r>
              <a:rPr lang="en-US" sz="2800" dirty="0">
                <a:solidFill>
                  <a:srgbClr val="000000"/>
                </a:solidFill>
              </a:rPr>
              <a:t>, modules </a:t>
            </a:r>
            <a:r>
              <a:rPr lang="en-US" sz="2800" dirty="0">
                <a:solidFill>
                  <a:srgbClr val="000000"/>
                </a:solidFill>
                <a:latin typeface="Calibri" pitchFamily="34" charset="0"/>
                <a:cs typeface="Calibri" pitchFamily="34" charset="0"/>
              </a:rPr>
              <a:t>1</a:t>
            </a:r>
            <a:r>
              <a:rPr lang="en-US" sz="2800" dirty="0">
                <a:solidFill>
                  <a:srgbClr val="000000"/>
                </a:solidFill>
              </a:rPr>
              <a:t>, 3, 4/5 will be integrated.  </a:t>
            </a:r>
            <a:endParaRPr sz="2800" dirty="0"/>
          </a:p>
          <a:p>
            <a:pPr algn="just">
              <a:lnSpc>
                <a:spcPct val="100000"/>
              </a:lnSpc>
            </a:pPr>
            <a:endParaRPr sz="2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85650" y="2800350"/>
            <a:ext cx="2577191" cy="2268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206010"/>
            <a:ext cx="8229240" cy="85698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a:effectLst>
                  <a:outerShdw blurRad="38100" dist="38100" dir="2700000" algn="tl">
                    <a:srgbClr val="000000">
                      <a:alpha val="43137"/>
                    </a:srgbClr>
                  </a:outerShdw>
                </a:effectLst>
              </a:rPr>
              <a:t>Breadth ﬁrst integration</a:t>
            </a:r>
            <a:endParaRPr dirty="0">
              <a:effectLst>
                <a:outerShdw blurRad="38100" dist="38100" dir="2700000" algn="tl">
                  <a:srgbClr val="000000">
                    <a:alpha val="43137"/>
                  </a:srgbClr>
                </a:outerShdw>
              </a:effectLst>
            </a:endParaRPr>
          </a:p>
        </p:txBody>
      </p:sp>
      <p:sp>
        <p:nvSpPr>
          <p:cNvPr id="181" name="TextShape 2"/>
          <p:cNvSpPr txBox="1"/>
          <p:nvPr/>
        </p:nvSpPr>
        <p:spPr>
          <a:xfrm>
            <a:off x="1066800" y="1062990"/>
            <a:ext cx="8001000" cy="339417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pPr marL="457200" indent="-457200">
              <a:buFont typeface="Arial" panose="020B0604020202020204" pitchFamily="34" charset="0"/>
              <a:buChar char="•"/>
            </a:pPr>
            <a:r>
              <a:rPr lang="en-US" dirty="0"/>
              <a:t>In this type, all modules directly subordinate at each level, moving across the design hierarchy horizontally, are integrated ﬁrst.</a:t>
            </a:r>
            <a:endParaRPr dirty="0"/>
          </a:p>
          <a:p>
            <a:pPr marL="457200" indent="-457200">
              <a:buFont typeface="Arial" panose="020B0604020202020204" pitchFamily="34" charset="0"/>
              <a:buChar char="•"/>
            </a:pPr>
            <a:r>
              <a:rPr lang="en-US" dirty="0" smtClean="0"/>
              <a:t>In </a:t>
            </a:r>
            <a:r>
              <a:rPr lang="en-US" dirty="0"/>
              <a:t>the example shown in </a:t>
            </a:r>
            <a:r>
              <a:rPr lang="en-US" dirty="0" smtClean="0"/>
              <a:t>previous figure, </a:t>
            </a:r>
            <a:r>
              <a:rPr lang="en-US" dirty="0"/>
              <a:t>modules 2 and 3 will be integrated ﬁrst. </a:t>
            </a:r>
            <a:r>
              <a:rPr lang="en-US" dirty="0" smtClean="0"/>
              <a:t> </a:t>
            </a:r>
            <a:r>
              <a:rPr lang="en-US" dirty="0"/>
              <a:t> </a:t>
            </a:r>
            <a:endParaRPr dirty="0"/>
          </a:p>
          <a:p>
            <a:pPr marL="457200" indent="-457200">
              <a:buFont typeface="Arial" panose="020B0604020202020204" pitchFamily="34" charset="0"/>
              <a:buChar char="•"/>
            </a:pPr>
            <a:r>
              <a:rPr lang="en-US" dirty="0" smtClean="0"/>
              <a:t>Next, modules </a:t>
            </a:r>
            <a:r>
              <a:rPr lang="en-US" dirty="0"/>
              <a:t>6, 4, and 5 will be integrated. Modules 7 and 8 will be integrated last.  </a:t>
            </a:r>
            <a:endParaRPr dirty="0"/>
          </a:p>
          <a:p>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06010"/>
            <a:ext cx="8229240" cy="856980"/>
          </a:xfrm>
          <a:prstGeom prst="rect">
            <a:avLst/>
          </a:prstGeom>
        </p:spPr>
        <p:txBody>
          <a:bodyPr anchor="ctr"/>
          <a:lstStyle/>
          <a:p>
            <a:endParaRPr/>
          </a:p>
        </p:txBody>
      </p:sp>
      <p:sp>
        <p:nvSpPr>
          <p:cNvPr id="183" name="TextShape 2"/>
          <p:cNvSpPr txBox="1"/>
          <p:nvPr/>
        </p:nvSpPr>
        <p:spPr>
          <a:xfrm>
            <a:off x="1032164" y="895350"/>
            <a:ext cx="8077200" cy="394716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pPr>
              <a:buNone/>
            </a:pPr>
            <a:r>
              <a:rPr lang="en-US" dirty="0"/>
              <a:t>However, in practice, these two sequences of top-down integration cannot be used every time. In general, there is no best sequence, </a:t>
            </a:r>
            <a:r>
              <a:rPr lang="en-US" dirty="0" smtClean="0"/>
              <a:t>but </a:t>
            </a:r>
            <a:r>
              <a:rPr lang="en-US" dirty="0"/>
              <a:t>the following guidelines can be considered:  </a:t>
            </a:r>
            <a:endParaRPr dirty="0"/>
          </a:p>
          <a:p>
            <a:pPr>
              <a:buNone/>
            </a:pPr>
            <a:r>
              <a:rPr lang="en-US" dirty="0" smtClean="0">
                <a:latin typeface="Calibri" pitchFamily="34" charset="0"/>
                <a:cs typeface="Calibri" pitchFamily="34" charset="0"/>
              </a:rPr>
              <a:t>1</a:t>
            </a:r>
            <a:r>
              <a:rPr lang="en-US" dirty="0">
                <a:latin typeface="Calibri" pitchFamily="34" charset="0"/>
                <a:cs typeface="Calibri" pitchFamily="34" charset="0"/>
              </a:rPr>
              <a:t>.</a:t>
            </a:r>
            <a:r>
              <a:rPr lang="en-US" dirty="0"/>
              <a:t> </a:t>
            </a:r>
            <a:r>
              <a:rPr lang="en-US" dirty="0">
                <a:cs typeface="Calibri" pitchFamily="34" charset="0"/>
              </a:rPr>
              <a:t>In practice</a:t>
            </a:r>
            <a:r>
              <a:rPr lang="en-US" dirty="0"/>
              <a:t>, the availability of modules </a:t>
            </a:r>
            <a:r>
              <a:rPr lang="en-US" dirty="0" smtClean="0"/>
              <a:t>matters </a:t>
            </a:r>
            <a:r>
              <a:rPr lang="en-US" dirty="0"/>
              <a:t>the most. The module which is ready to be integrated, will be integrated and tested ﬁrst. We  should not wait to test it according to depth ﬁrst or breadth ﬁrst sequence, but use the availability of modules.  </a:t>
            </a:r>
            <a:endParaRPr dirty="0"/>
          </a:p>
          <a:p>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06010"/>
            <a:ext cx="8229240" cy="856980"/>
          </a:xfrm>
          <a:prstGeom prst="rect">
            <a:avLst/>
          </a:prstGeom>
        </p:spPr>
        <p:txBody>
          <a:bodyPr anchor="ctr"/>
          <a:lstStyle/>
          <a:p>
            <a:endParaRPr/>
          </a:p>
        </p:txBody>
      </p:sp>
      <p:sp>
        <p:nvSpPr>
          <p:cNvPr id="185" name="TextShape 2"/>
          <p:cNvSpPr txBox="1"/>
          <p:nvPr/>
        </p:nvSpPr>
        <p:spPr>
          <a:xfrm>
            <a:off x="1022133" y="1062990"/>
            <a:ext cx="8153040" cy="339417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pPr>
              <a:buNone/>
            </a:pPr>
            <a:r>
              <a:rPr lang="en-US" dirty="0" smtClean="0"/>
              <a:t>2</a:t>
            </a:r>
            <a:r>
              <a:rPr lang="en-US" dirty="0"/>
              <a:t>. If there are critical sections of the software, design the sequence such that these sections will be added and tested as early as possible. A critical section might be a complex module, a module with a new algorithm or a module suspected to be error prone.  </a:t>
            </a:r>
            <a:endParaRPr dirty="0"/>
          </a:p>
          <a:p>
            <a:pPr>
              <a:buNone/>
            </a:pPr>
            <a:r>
              <a:rPr lang="en-US" dirty="0" smtClean="0"/>
              <a:t>3</a:t>
            </a:r>
            <a:r>
              <a:rPr lang="en-US" dirty="0"/>
              <a:t>. Design the sequence such that the I/O modules are added as early as </a:t>
            </a:r>
            <a:r>
              <a:rPr lang="en-US" dirty="0" smtClean="0"/>
              <a:t>possible, </a:t>
            </a:r>
            <a:r>
              <a:rPr lang="en-US" dirty="0"/>
              <a:t>so that all interface errors will be detected earlier.  </a:t>
            </a:r>
            <a:endParaRPr dirty="0"/>
          </a:p>
          <a:p>
            <a:pPr>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38560" y="18974"/>
            <a:ext cx="8229240" cy="647776"/>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a:effectLst>
                  <a:outerShdw blurRad="38100" dist="38100" dir="2700000" algn="tl">
                    <a:srgbClr val="000000">
                      <a:alpha val="43137"/>
                    </a:srgbClr>
                  </a:outerShdw>
                </a:effectLst>
              </a:rPr>
              <a:t>Top-Down Integration Procedure</a:t>
            </a:r>
            <a:endParaRPr dirty="0">
              <a:effectLst>
                <a:outerShdw blurRad="38100" dist="38100" dir="2700000" algn="tl">
                  <a:srgbClr val="000000">
                    <a:alpha val="43137"/>
                  </a:srgbClr>
                </a:outerShdw>
              </a:effectLst>
            </a:endParaRPr>
          </a:p>
        </p:txBody>
      </p:sp>
      <p:sp>
        <p:nvSpPr>
          <p:cNvPr id="187" name="TextShape 2"/>
          <p:cNvSpPr txBox="1"/>
          <p:nvPr/>
        </p:nvSpPr>
        <p:spPr>
          <a:xfrm>
            <a:off x="990600" y="1062990"/>
            <a:ext cx="8077200" cy="379476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pPr marL="457200" indent="-457200">
              <a:buFont typeface="+mj-lt"/>
              <a:buAutoNum type="arabicPeriod"/>
            </a:pPr>
            <a:r>
              <a:rPr lang="en-US" sz="2400" dirty="0" smtClean="0"/>
              <a:t>Start </a:t>
            </a:r>
            <a:r>
              <a:rPr lang="en-US" sz="2400" dirty="0"/>
              <a:t>with the top or initial module in the software. Substitute the stubs  for all the subordinate modules of top module. Test  the  top module.  </a:t>
            </a:r>
            <a:endParaRPr sz="2400" dirty="0"/>
          </a:p>
          <a:p>
            <a:pPr marL="457200" indent="-457200">
              <a:buFont typeface="+mj-lt"/>
              <a:buAutoNum type="arabicPeriod"/>
            </a:pPr>
            <a:r>
              <a:rPr lang="en-US" sz="2400" dirty="0" smtClean="0"/>
              <a:t>After </a:t>
            </a:r>
            <a:r>
              <a:rPr lang="en-US" sz="2400" dirty="0"/>
              <a:t>testing  the top module, stubs are replaced one at a time with the actual modules for integration.  </a:t>
            </a:r>
          </a:p>
          <a:p>
            <a:pPr marL="457200" indent="-457200">
              <a:buFont typeface="+mj-lt"/>
              <a:buAutoNum type="arabicPeriod"/>
            </a:pPr>
            <a:r>
              <a:rPr lang="en-US" sz="2400" dirty="0" smtClean="0"/>
              <a:t>Perform </a:t>
            </a:r>
            <a:r>
              <a:rPr lang="en-US" sz="2400" dirty="0"/>
              <a:t>testing on this recent integrated environment.  </a:t>
            </a:r>
            <a:endParaRPr sz="2400" dirty="0"/>
          </a:p>
          <a:p>
            <a:pPr marL="457200" indent="-457200">
              <a:buFont typeface="+mj-lt"/>
              <a:buAutoNum type="arabicPeriod"/>
            </a:pPr>
            <a:r>
              <a:rPr lang="en-US" sz="2400" dirty="0" smtClean="0"/>
              <a:t>Regression </a:t>
            </a:r>
            <a:r>
              <a:rPr lang="en-US" sz="2400" dirty="0"/>
              <a:t>testing may be conducted to ensure that new errors have not appeared.  </a:t>
            </a:r>
            <a:endParaRPr sz="2400" dirty="0"/>
          </a:p>
          <a:p>
            <a:pPr marL="457200" indent="-457200">
              <a:buFont typeface="+mj-lt"/>
              <a:buAutoNum type="arabicPeriod"/>
            </a:pPr>
            <a:r>
              <a:rPr lang="en-US" sz="2400" dirty="0" smtClean="0"/>
              <a:t>Repeat </a:t>
            </a:r>
            <a:r>
              <a:rPr lang="en-US" sz="2400" dirty="0"/>
              <a:t>steps 2-4 for the whole design hierarchy.  </a:t>
            </a:r>
            <a:endParaRPr sz="2400" dirty="0"/>
          </a:p>
          <a:p>
            <a:pPr>
              <a:buNone/>
            </a:pPr>
            <a:endParaRPr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2888" y="1036492"/>
            <a:ext cx="7445312" cy="3665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39000" y="57150"/>
            <a:ext cx="1905000" cy="1601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Shape 1"/>
          <p:cNvSpPr txBox="1"/>
          <p:nvPr/>
        </p:nvSpPr>
        <p:spPr>
          <a:xfrm>
            <a:off x="838200" y="12700"/>
            <a:ext cx="6324600" cy="50165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smtClean="0"/>
              <a:t>Example</a:t>
            </a:r>
            <a:endParaRPr dirty="0"/>
          </a:p>
        </p:txBody>
      </p:sp>
    </p:spTree>
    <p:extLst>
      <p:ext uri="{BB962C8B-B14F-4D97-AF65-F5344CB8AC3E}">
        <p14:creationId xmlns:p14="http://schemas.microsoft.com/office/powerpoint/2010/main" xmlns="" val="401238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2046" y="453736"/>
            <a:ext cx="7443354" cy="4632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Shape 1"/>
          <p:cNvSpPr txBox="1"/>
          <p:nvPr/>
        </p:nvSpPr>
        <p:spPr>
          <a:xfrm>
            <a:off x="838200" y="12700"/>
            <a:ext cx="6324600" cy="38100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smtClean="0"/>
              <a:t>Example              </a:t>
            </a:r>
            <a:r>
              <a:rPr lang="en-US" dirty="0" err="1" smtClean="0"/>
              <a:t>cont</a:t>
            </a:r>
            <a:r>
              <a:rPr lang="en-US" dirty="0" smtClean="0"/>
              <a:t>…</a:t>
            </a:r>
            <a:endParaRPr dirty="0"/>
          </a:p>
        </p:txBody>
      </p:sp>
    </p:spTree>
    <p:extLst>
      <p:ext uri="{BB962C8B-B14F-4D97-AF65-F5344CB8AC3E}">
        <p14:creationId xmlns:p14="http://schemas.microsoft.com/office/powerpoint/2010/main" xmlns="" val="80252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57200" y="206010"/>
            <a:ext cx="8229240" cy="856980"/>
          </a:xfrm>
          <a:prstGeom prst="rect">
            <a:avLst/>
          </a:prstGeom>
        </p:spPr>
        <p:txBody>
          <a:bodyPr anchor="ctr"/>
          <a:lstStyle/>
          <a:p>
            <a:endParaRPr/>
          </a:p>
        </p:txBody>
      </p:sp>
      <p:sp>
        <p:nvSpPr>
          <p:cNvPr id="196" name="TextShape 2"/>
          <p:cNvSpPr txBox="1"/>
          <p:nvPr/>
        </p:nvSpPr>
        <p:spPr>
          <a:xfrm>
            <a:off x="1447800" y="1050867"/>
            <a:ext cx="7086600" cy="3394170"/>
          </a:xfrm>
          <a:prstGeom prst="rect">
            <a:avLst/>
          </a:prstGeom>
        </p:spPr>
        <p:txBody>
          <a:bodyPr/>
          <a:lstStyle/>
          <a:p>
            <a:pPr marL="914400" lvl="1" indent="-457200" algn="just">
              <a:buFont typeface="Arial" panose="020B0604020202020204" pitchFamily="34" charset="0"/>
              <a:buChar char="•"/>
            </a:pPr>
            <a:r>
              <a:rPr lang="en-US" sz="2800" dirty="0" smtClean="0">
                <a:solidFill>
                  <a:srgbClr val="000000"/>
                </a:solidFill>
              </a:rPr>
              <a:t>Stubs </a:t>
            </a:r>
            <a:r>
              <a:rPr lang="en-US" sz="2800" dirty="0">
                <a:solidFill>
                  <a:srgbClr val="000000"/>
                </a:solidFill>
              </a:rPr>
              <a:t>must be prepared as required</a:t>
            </a:r>
            <a:endParaRPr sz="2800" dirty="0"/>
          </a:p>
          <a:p>
            <a:pPr marL="914400" lvl="1" indent="-457200" algn="just">
              <a:buFont typeface="Arial" panose="020B0604020202020204" pitchFamily="34" charset="0"/>
              <a:buChar char="•"/>
            </a:pPr>
            <a:r>
              <a:rPr lang="en-US" sz="2800" dirty="0">
                <a:solidFill>
                  <a:srgbClr val="000000"/>
                </a:solidFill>
              </a:rPr>
              <a:t>Stubs are often more complicated than they appear</a:t>
            </a:r>
            <a:endParaRPr sz="2800" dirty="0"/>
          </a:p>
          <a:p>
            <a:pPr marL="914400" lvl="1" indent="-457200" algn="just">
              <a:buFont typeface="Arial" panose="020B0604020202020204" pitchFamily="34" charset="0"/>
              <a:buChar char="•"/>
            </a:pPr>
            <a:r>
              <a:rPr lang="en-US" sz="2800" dirty="0">
                <a:solidFill>
                  <a:srgbClr val="000000"/>
                </a:solidFill>
              </a:rPr>
              <a:t>Before the I/O functions are added, the representation of test cases in stubs can be difficult</a:t>
            </a:r>
            <a:endParaRPr sz="2800" dirty="0"/>
          </a:p>
          <a:p>
            <a:pPr algn="just">
              <a:lnSpc>
                <a:spcPct val="100000"/>
              </a:lnSpc>
            </a:pPr>
            <a:endParaRPr sz="2800" dirty="0"/>
          </a:p>
        </p:txBody>
      </p:sp>
      <p:sp>
        <p:nvSpPr>
          <p:cNvPr id="2" name="Title 1"/>
          <p:cNvSpPr>
            <a:spLocks noGrp="1"/>
          </p:cNvSpPr>
          <p:nvPr>
            <p:ph type="title"/>
          </p:nvPr>
        </p:nvSpPr>
        <p:spPr/>
        <p:txBody>
          <a:bodyPr/>
          <a:lstStyle/>
          <a:p>
            <a:r>
              <a:rPr lang="en-US" dirty="0">
                <a:solidFill>
                  <a:schemeClr val="tx2"/>
                </a:solidFill>
              </a:rPr>
              <a:t>Drawbacks of top-down integration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33400" y="257175"/>
            <a:ext cx="8229240" cy="514350"/>
          </a:xfrm>
          <a:prstGeom prst="rect">
            <a:avLst/>
          </a:prstGeom>
        </p:spPr>
        <p:txBody>
          <a:bodyPr anchor="ctr"/>
          <a:lstStyle/>
          <a:p>
            <a:pPr algn="ctr">
              <a:lnSpc>
                <a:spcPct val="100000"/>
              </a:lnSpc>
            </a:pPr>
            <a:r>
              <a:rPr lang="en-US" sz="3600" dirty="0" smtClean="0">
                <a:solidFill>
                  <a:schemeClr val="tx2"/>
                </a:solidFill>
                <a:effectLst>
                  <a:outerShdw blurRad="38100" dist="38100" dir="2700000" algn="tl">
                    <a:srgbClr val="000000">
                      <a:alpha val="43137"/>
                    </a:srgbClr>
                  </a:outerShdw>
                </a:effectLst>
                <a:latin typeface="+mj-lt"/>
              </a:rPr>
              <a:t>Introduction</a:t>
            </a:r>
            <a:endParaRPr sz="1400" dirty="0">
              <a:solidFill>
                <a:schemeClr val="tx2"/>
              </a:solidFill>
              <a:effectLst>
                <a:outerShdw blurRad="38100" dist="38100" dir="2700000" algn="tl">
                  <a:srgbClr val="000000">
                    <a:alpha val="43137"/>
                  </a:srgbClr>
                </a:outerShdw>
              </a:effectLst>
              <a:latin typeface="+mj-lt"/>
            </a:endParaRPr>
          </a:p>
        </p:txBody>
      </p:sp>
      <p:sp>
        <p:nvSpPr>
          <p:cNvPr id="154" name="TextShape 2"/>
          <p:cNvSpPr txBox="1"/>
          <p:nvPr/>
        </p:nvSpPr>
        <p:spPr>
          <a:xfrm>
            <a:off x="914760" y="790576"/>
            <a:ext cx="8229240" cy="4352924"/>
          </a:xfrm>
          <a:prstGeom prst="rect">
            <a:avLst/>
          </a:prstGeom>
        </p:spPr>
        <p:txBody>
          <a:bodyPr/>
          <a:lstStyle/>
          <a:p>
            <a:pPr marL="457200" indent="-457200" algn="just">
              <a:lnSpc>
                <a:spcPct val="100000"/>
              </a:lnSpc>
              <a:buFont typeface="Arial" panose="020B0604020202020204" pitchFamily="34" charset="0"/>
              <a:buChar char="•"/>
            </a:pPr>
            <a:r>
              <a:rPr lang="en-US" sz="2800" dirty="0" smtClean="0">
                <a:solidFill>
                  <a:srgbClr val="000000"/>
                </a:solidFill>
              </a:rPr>
              <a:t>In </a:t>
            </a:r>
            <a:r>
              <a:rPr lang="en-US" sz="2800" dirty="0">
                <a:solidFill>
                  <a:srgbClr val="000000"/>
                </a:solidFill>
              </a:rPr>
              <a:t>the modular design of a software system where the system is composed of different modules, integration is the activity of combining the modules together when all the modules have been prepared</a:t>
            </a:r>
            <a:r>
              <a:rPr lang="en-US" sz="2800" dirty="0" smtClean="0">
                <a:solidFill>
                  <a:srgbClr val="000000"/>
                </a:solidFill>
              </a:rPr>
              <a:t>.</a:t>
            </a:r>
            <a:endParaRPr sz="2800" dirty="0"/>
          </a:p>
          <a:p>
            <a:pPr marL="457200" indent="-457200" algn="just">
              <a:lnSpc>
                <a:spcPct val="100000"/>
              </a:lnSpc>
              <a:buFont typeface="Arial" panose="020B0604020202020204" pitchFamily="34" charset="0"/>
              <a:buChar char="•"/>
            </a:pPr>
            <a:r>
              <a:rPr lang="en-US" sz="2800" dirty="0" smtClean="0">
                <a:solidFill>
                  <a:srgbClr val="000000"/>
                </a:solidFill>
              </a:rPr>
              <a:t>Integration </a:t>
            </a:r>
            <a:r>
              <a:rPr lang="en-US" sz="2800" dirty="0">
                <a:solidFill>
                  <a:srgbClr val="000000"/>
                </a:solidFill>
              </a:rPr>
              <a:t>of modules is </a:t>
            </a:r>
            <a:r>
              <a:rPr lang="en-US" sz="2800" dirty="0" smtClean="0">
                <a:solidFill>
                  <a:srgbClr val="000000"/>
                </a:solidFill>
              </a:rPr>
              <a:t>done according </a:t>
            </a:r>
            <a:r>
              <a:rPr lang="en-US" sz="2800" dirty="0">
                <a:solidFill>
                  <a:srgbClr val="000000"/>
                </a:solidFill>
              </a:rPr>
              <a:t>to the design of software specified earlier</a:t>
            </a:r>
            <a:r>
              <a:rPr lang="en-US" sz="2800" dirty="0" smtClean="0">
                <a:solidFill>
                  <a:srgbClr val="000000"/>
                </a:solidFill>
              </a:rPr>
              <a:t>.</a:t>
            </a:r>
            <a:endParaRPr sz="2800" dirty="0"/>
          </a:p>
          <a:p>
            <a:pPr marL="457200" indent="-457200" algn="just">
              <a:lnSpc>
                <a:spcPct val="100000"/>
              </a:lnSpc>
              <a:buFont typeface="Arial" panose="020B0604020202020204" pitchFamily="34" charset="0"/>
              <a:buChar char="•"/>
            </a:pPr>
            <a:r>
              <a:rPr lang="en-US" sz="2800" dirty="0" smtClean="0">
                <a:solidFill>
                  <a:srgbClr val="000000"/>
                </a:solidFill>
              </a:rPr>
              <a:t>Integration aims at constructing a working software system.</a:t>
            </a:r>
            <a:endParaRPr sz="2800" dirty="0" smtClean="0"/>
          </a:p>
          <a:p>
            <a:pPr marL="457200" indent="-457200" algn="just">
              <a:lnSpc>
                <a:spcPct val="100000"/>
              </a:lnSpc>
              <a:buFont typeface="Arial" panose="020B0604020202020204" pitchFamily="34" charset="0"/>
              <a:buChar char="•"/>
            </a:pPr>
            <a:r>
              <a:rPr lang="en-US" sz="2800" dirty="0" smtClean="0">
                <a:solidFill>
                  <a:srgbClr val="000000"/>
                </a:solidFill>
              </a:rPr>
              <a:t>But </a:t>
            </a:r>
            <a:r>
              <a:rPr lang="en-US" sz="2800" dirty="0">
                <a:solidFill>
                  <a:srgbClr val="000000"/>
                </a:solidFill>
              </a:rPr>
              <a:t>a working software demands full testing and thus, integration testing comes into the picture.</a:t>
            </a:r>
            <a:endParaRPr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06010"/>
            <a:ext cx="8229240" cy="85698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a:effectLst>
                  <a:outerShdw blurRad="38100" dist="38100" dir="2700000" algn="tl">
                    <a:srgbClr val="000000">
                      <a:alpha val="43137"/>
                    </a:srgbClr>
                  </a:outerShdw>
                </a:effectLst>
              </a:rPr>
              <a:t>Bottom-up Integration Testing</a:t>
            </a:r>
            <a:endParaRPr dirty="0">
              <a:effectLst>
                <a:outerShdw blurRad="38100" dist="38100" dir="2700000" algn="tl">
                  <a:srgbClr val="000000">
                    <a:alpha val="43137"/>
                  </a:srgbClr>
                </a:outerShdw>
              </a:effectLst>
            </a:endParaRPr>
          </a:p>
        </p:txBody>
      </p:sp>
      <p:sp>
        <p:nvSpPr>
          <p:cNvPr id="198" name="TextShape 2"/>
          <p:cNvSpPr txBox="1"/>
          <p:nvPr/>
        </p:nvSpPr>
        <p:spPr>
          <a:xfrm>
            <a:off x="990600" y="1276350"/>
            <a:ext cx="8001000" cy="339417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r>
              <a:rPr lang="en-US" dirty="0"/>
              <a:t>The </a:t>
            </a:r>
            <a:r>
              <a:rPr lang="en-US" dirty="0" smtClean="0"/>
              <a:t>bottom-up </a:t>
            </a:r>
            <a:r>
              <a:rPr lang="en-US" dirty="0"/>
              <a:t>strategy begins with the terminal or modules at the lowest level in the software structure. After testing these modules, they are integrated and tested moving from bottom to top level. </a:t>
            </a:r>
            <a:endParaRPr dirty="0"/>
          </a:p>
          <a:p>
            <a:r>
              <a:rPr lang="en-US" dirty="0"/>
              <a:t>Since the processing required for modules subordinate to a given level is always available, stubs are not required in this strategy.</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57200" y="206010"/>
            <a:ext cx="8229240" cy="856980"/>
          </a:xfrm>
          <a:prstGeom prst="rect">
            <a:avLst/>
          </a:prstGeom>
        </p:spPr>
        <p:txBody>
          <a:bodyPr anchor="ctr"/>
          <a:lstStyle/>
          <a:p>
            <a:endParaRPr/>
          </a:p>
        </p:txBody>
      </p:sp>
      <p:sp>
        <p:nvSpPr>
          <p:cNvPr id="200" name="TextShape 2"/>
          <p:cNvSpPr txBox="1"/>
          <p:nvPr/>
        </p:nvSpPr>
        <p:spPr>
          <a:xfrm>
            <a:off x="990600" y="677795"/>
            <a:ext cx="8229240" cy="4408556"/>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r>
              <a:rPr lang="en-US" dirty="0"/>
              <a:t>Bottom-up integration can be considered as the opposite of </a:t>
            </a:r>
            <a:r>
              <a:rPr lang="en-US" dirty="0" smtClean="0"/>
              <a:t>top-down </a:t>
            </a:r>
            <a:r>
              <a:rPr lang="en-US" dirty="0"/>
              <a:t>approach. </a:t>
            </a:r>
            <a:endParaRPr dirty="0"/>
          </a:p>
          <a:p>
            <a:r>
              <a:rPr lang="en-US" dirty="0"/>
              <a:t>Unlike </a:t>
            </a:r>
            <a:r>
              <a:rPr lang="en-US" dirty="0" smtClean="0"/>
              <a:t>top-down </a:t>
            </a:r>
            <a:r>
              <a:rPr lang="en-US" dirty="0"/>
              <a:t>strategy, this strategy does not require the architectural design of the system to be complete. </a:t>
            </a:r>
            <a:endParaRPr dirty="0"/>
          </a:p>
          <a:p>
            <a:r>
              <a:rPr lang="en-US" dirty="0"/>
              <a:t>Thus, bottom-up integration can be performed at an early stage in the developmental process.</a:t>
            </a:r>
            <a:endParaRPr dirty="0"/>
          </a:p>
          <a:p>
            <a:r>
              <a:rPr lang="en-US" dirty="0"/>
              <a:t> It may be used where the system reuses and modiﬁes components from other systems.  </a:t>
            </a:r>
            <a:endParaRPr dirty="0"/>
          </a:p>
          <a:p>
            <a:pPr>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06010"/>
            <a:ext cx="8229240" cy="85698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smtClean="0"/>
              <a:t>Steps </a:t>
            </a:r>
            <a:r>
              <a:rPr lang="en-US" dirty="0"/>
              <a:t>in bottom-up integration  
</a:t>
            </a:r>
            <a:endParaRPr dirty="0"/>
          </a:p>
        </p:txBody>
      </p:sp>
      <p:sp>
        <p:nvSpPr>
          <p:cNvPr id="202" name="TextShape 2"/>
          <p:cNvSpPr txBox="1"/>
          <p:nvPr/>
        </p:nvSpPr>
        <p:spPr>
          <a:xfrm>
            <a:off x="584200" y="634500"/>
            <a:ext cx="8534400" cy="450900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pPr marL="457200" indent="-457200">
              <a:buFont typeface="+mj-lt"/>
              <a:buAutoNum type="arabicPeriod"/>
            </a:pPr>
            <a:r>
              <a:rPr lang="en-US" sz="2400" dirty="0" smtClean="0"/>
              <a:t>Start </a:t>
            </a:r>
            <a:r>
              <a:rPr lang="en-US" sz="2400" dirty="0"/>
              <a:t>with the lowest level </a:t>
            </a:r>
            <a:r>
              <a:rPr lang="en-US" sz="2400" dirty="0" smtClean="0"/>
              <a:t>modules (modules </a:t>
            </a:r>
            <a:r>
              <a:rPr lang="en-US" sz="2400" dirty="0"/>
              <a:t>from which no other module is being </a:t>
            </a:r>
            <a:r>
              <a:rPr lang="en-US" sz="2400" dirty="0" smtClean="0"/>
              <a:t>called), in the design hierarchy. </a:t>
            </a:r>
            <a:r>
              <a:rPr lang="en-US" sz="2400" dirty="0"/>
              <a:t> </a:t>
            </a:r>
          </a:p>
          <a:p>
            <a:pPr marL="457200" indent="-457200">
              <a:buFont typeface="+mj-lt"/>
              <a:buAutoNum type="arabicPeriod"/>
            </a:pPr>
            <a:r>
              <a:rPr lang="en-US" sz="2400" dirty="0" smtClean="0"/>
              <a:t>Look </a:t>
            </a:r>
            <a:r>
              <a:rPr lang="en-US" sz="2400" dirty="0"/>
              <a:t>for the super-ordinate module which calls the module selected in  </a:t>
            </a:r>
            <a:r>
              <a:rPr lang="en-US" sz="2400" dirty="0" smtClean="0"/>
              <a:t>Step </a:t>
            </a:r>
            <a:r>
              <a:rPr lang="en-US" sz="2400" dirty="0">
                <a:latin typeface="Calibri" pitchFamily="34" charset="0"/>
                <a:cs typeface="Calibri" pitchFamily="34" charset="0"/>
              </a:rPr>
              <a:t>1</a:t>
            </a:r>
            <a:r>
              <a:rPr lang="en-US" sz="2400" dirty="0"/>
              <a:t>. Design the driver module for this super-ordinate module.  </a:t>
            </a:r>
            <a:endParaRPr sz="2400" dirty="0"/>
          </a:p>
          <a:p>
            <a:pPr marL="457200" indent="-457200">
              <a:buFont typeface="+mj-lt"/>
              <a:buAutoNum type="arabicPeriod"/>
            </a:pPr>
            <a:r>
              <a:rPr lang="en-US" sz="2400" dirty="0" smtClean="0"/>
              <a:t>Test </a:t>
            </a:r>
            <a:r>
              <a:rPr lang="en-US" sz="2400" dirty="0"/>
              <a:t>the module selected in </a:t>
            </a:r>
            <a:r>
              <a:rPr lang="en-US" sz="2400" dirty="0" smtClean="0"/>
              <a:t>Step </a:t>
            </a:r>
            <a:r>
              <a:rPr lang="en-US" sz="2400" dirty="0">
                <a:latin typeface="Calibri" pitchFamily="34" charset="0"/>
                <a:cs typeface="Calibri" pitchFamily="34" charset="0"/>
              </a:rPr>
              <a:t>1 </a:t>
            </a:r>
            <a:r>
              <a:rPr lang="en-US" sz="2400" dirty="0"/>
              <a:t>with the driver designed in </a:t>
            </a:r>
            <a:r>
              <a:rPr lang="en-US" sz="2400" dirty="0" smtClean="0"/>
              <a:t>Step </a:t>
            </a:r>
            <a:r>
              <a:rPr lang="en-US" sz="2400" dirty="0"/>
              <a:t>2.  </a:t>
            </a:r>
            <a:endParaRPr sz="2400" dirty="0"/>
          </a:p>
          <a:p>
            <a:pPr marL="457200" indent="-457200">
              <a:buFont typeface="+mj-lt"/>
              <a:buAutoNum type="arabicPeriod"/>
            </a:pPr>
            <a:r>
              <a:rPr lang="en-US" sz="2400" dirty="0" smtClean="0"/>
              <a:t>The </a:t>
            </a:r>
            <a:r>
              <a:rPr lang="en-US" sz="2400" dirty="0"/>
              <a:t>next module to be tested is any module whose subordinate </a:t>
            </a:r>
            <a:r>
              <a:rPr lang="en-US" sz="2400" dirty="0" smtClean="0"/>
              <a:t>modules (modules it calls) have </a:t>
            </a:r>
            <a:r>
              <a:rPr lang="en-US" sz="2400" dirty="0"/>
              <a:t>all been tested.  </a:t>
            </a:r>
            <a:endParaRPr sz="2400" dirty="0"/>
          </a:p>
          <a:p>
            <a:pPr marL="457200" indent="-457200">
              <a:buFont typeface="+mj-lt"/>
              <a:buAutoNum type="arabicPeriod"/>
            </a:pPr>
            <a:r>
              <a:rPr lang="en-US" sz="2400" dirty="0" smtClean="0"/>
              <a:t>Repeat </a:t>
            </a:r>
            <a:r>
              <a:rPr lang="en-US" sz="2400" dirty="0"/>
              <a:t>S</a:t>
            </a:r>
            <a:r>
              <a:rPr lang="en-US" sz="2400" dirty="0" smtClean="0"/>
              <a:t>teps </a:t>
            </a:r>
            <a:r>
              <a:rPr lang="en-US" sz="2400" dirty="0"/>
              <a:t>2 to 4 and move up in the design hierarchy.  </a:t>
            </a:r>
            <a:endParaRPr sz="2400" dirty="0"/>
          </a:p>
          <a:p>
            <a:pPr marL="457200" indent="-457200">
              <a:buFont typeface="+mj-lt"/>
              <a:buAutoNum type="arabicPeriod"/>
            </a:pPr>
            <a:r>
              <a:rPr lang="en-US" sz="2400" dirty="0"/>
              <a:t> </a:t>
            </a:r>
            <a:r>
              <a:rPr lang="en-US" sz="2400" dirty="0" smtClean="0"/>
              <a:t>Whenever</a:t>
            </a:r>
            <a:r>
              <a:rPr lang="en-US" sz="2400" dirty="0"/>
              <a:t>, the actual modules are available, replace stubs and drivers with the actual one and test again.  </a:t>
            </a:r>
            <a:endParaRPr sz="2400" dirty="0"/>
          </a:p>
          <a:p>
            <a:pPr>
              <a:buNone/>
            </a:pPr>
            <a:endParaRPr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2900" y="523220"/>
            <a:ext cx="7378700" cy="4486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500" y="19050"/>
            <a:ext cx="1816100"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3657600" y="0"/>
            <a:ext cx="1404552" cy="523220"/>
          </a:xfrm>
          <a:prstGeom prst="rect">
            <a:avLst/>
          </a:prstGeom>
        </p:spPr>
        <p:txBody>
          <a:bodyPr wrap="none">
            <a:spAutoFit/>
          </a:bodyPr>
          <a:lstStyle/>
          <a:p>
            <a:r>
              <a:rPr lang="en-US" sz="2800" dirty="0">
                <a:solidFill>
                  <a:schemeClr val="accent5"/>
                </a:solidFill>
                <a:effectLst>
                  <a:outerShdw blurRad="38100" dist="38100" dir="2700000" algn="tl">
                    <a:srgbClr val="000000">
                      <a:alpha val="43137"/>
                    </a:srgbClr>
                  </a:outerShdw>
                </a:effectLst>
              </a:rPr>
              <a:t>Example</a:t>
            </a:r>
            <a:endParaRPr lang="en-IN" sz="28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61608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90688" cy="308372"/>
          </a:xfrm>
        </p:spPr>
        <p:txBody>
          <a:bodyPr>
            <a:noAutofit/>
          </a:bodyPr>
          <a:lstStyle/>
          <a:p>
            <a:pPr algn="ctr"/>
            <a:r>
              <a:rPr lang="en-IN" sz="2400" dirty="0"/>
              <a:t>Comparison between top-down and bottom-up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444422266"/>
              </p:ext>
            </p:extLst>
          </p:nvPr>
        </p:nvGraphicFramePr>
        <p:xfrm>
          <a:off x="1066799" y="514350"/>
          <a:ext cx="8001001" cy="4541296"/>
        </p:xfrm>
        <a:graphic>
          <a:graphicData uri="http://schemas.openxmlformats.org/drawingml/2006/table">
            <a:tbl>
              <a:tblPr firstRow="1" firstCol="1" bandRow="1">
                <a:tableStyleId>{93296810-A885-4BE3-A3E7-6D5BEEA58F35}</a:tableStyleId>
              </a:tblPr>
              <a:tblGrid>
                <a:gridCol w="1736067">
                  <a:extLst>
                    <a:ext uri="{9D8B030D-6E8A-4147-A177-3AD203B41FA5}">
                      <a16:colId xmlns:a16="http://schemas.microsoft.com/office/drawing/2014/main" xmlns="" val="20000"/>
                    </a:ext>
                  </a:extLst>
                </a:gridCol>
                <a:gridCol w="3245689">
                  <a:extLst>
                    <a:ext uri="{9D8B030D-6E8A-4147-A177-3AD203B41FA5}">
                      <a16:colId xmlns:a16="http://schemas.microsoft.com/office/drawing/2014/main" xmlns="" val="20001"/>
                    </a:ext>
                  </a:extLst>
                </a:gridCol>
                <a:gridCol w="3019245">
                  <a:extLst>
                    <a:ext uri="{9D8B030D-6E8A-4147-A177-3AD203B41FA5}">
                      <a16:colId xmlns:a16="http://schemas.microsoft.com/office/drawing/2014/main" xmlns="" val="20002"/>
                    </a:ext>
                  </a:extLst>
                </a:gridCol>
              </a:tblGrid>
              <a:tr h="196890">
                <a:tc>
                  <a:txBody>
                    <a:bodyPr/>
                    <a:lstStyle/>
                    <a:p>
                      <a:pPr algn="ctr">
                        <a:lnSpc>
                          <a:spcPct val="115000"/>
                        </a:lnSpc>
                        <a:spcAft>
                          <a:spcPts val="0"/>
                        </a:spcAft>
                      </a:pPr>
                      <a:r>
                        <a:rPr lang="en-IN" sz="2000" dirty="0">
                          <a:effectLst/>
                          <a:latin typeface="Calibri" panose="020F0502020204030204" pitchFamily="34" charset="0"/>
                          <a:cs typeface="Calibri" panose="020F0502020204030204" pitchFamily="34" charset="0"/>
                        </a:rPr>
                        <a:t>Issue </a:t>
                      </a:r>
                      <a:endParaRPr lang="en-IN" sz="2000" dirty="0">
                        <a:effectLst/>
                        <a:latin typeface="Calibri" pitchFamily="34" charset="0"/>
                        <a:ea typeface="Calibri"/>
                        <a:cs typeface="Calibri" pitchFamily="34" charset="0"/>
                      </a:endParaRPr>
                    </a:p>
                  </a:txBody>
                  <a:tcPr marL="68580" marR="68580" marT="0" marB="0" anchor="ctr"/>
                </a:tc>
                <a:tc>
                  <a:txBody>
                    <a:bodyPr/>
                    <a:lstStyle/>
                    <a:p>
                      <a:pPr algn="ctr">
                        <a:lnSpc>
                          <a:spcPct val="115000"/>
                        </a:lnSpc>
                        <a:spcAft>
                          <a:spcPts val="0"/>
                        </a:spcAft>
                      </a:pPr>
                      <a:r>
                        <a:rPr lang="en-IN" sz="2000" dirty="0">
                          <a:effectLst/>
                          <a:latin typeface="Calibri" panose="020F0502020204030204" pitchFamily="34" charset="0"/>
                          <a:cs typeface="Calibri" panose="020F0502020204030204" pitchFamily="34" charset="0"/>
                        </a:rPr>
                        <a:t>Top-Down Testing</a:t>
                      </a:r>
                      <a:endParaRPr lang="en-IN" sz="2000" dirty="0">
                        <a:effectLst/>
                        <a:latin typeface="Calibri" pitchFamily="34" charset="0"/>
                        <a:ea typeface="Calibri"/>
                        <a:cs typeface="Calibri" pitchFamily="34" charset="0"/>
                      </a:endParaRPr>
                    </a:p>
                  </a:txBody>
                  <a:tcPr marL="68580" marR="68580" marT="0" marB="0" anchor="ctr"/>
                </a:tc>
                <a:tc>
                  <a:txBody>
                    <a:bodyPr/>
                    <a:lstStyle/>
                    <a:p>
                      <a:pPr algn="ctr">
                        <a:lnSpc>
                          <a:spcPct val="115000"/>
                        </a:lnSpc>
                        <a:spcAft>
                          <a:spcPts val="0"/>
                        </a:spcAft>
                      </a:pPr>
                      <a:r>
                        <a:rPr lang="en-IN" sz="2000" dirty="0">
                          <a:effectLst/>
                          <a:latin typeface="Calibri" panose="020F0502020204030204" pitchFamily="34" charset="0"/>
                          <a:cs typeface="Calibri" panose="020F0502020204030204" pitchFamily="34" charset="0"/>
                        </a:rPr>
                        <a:t>Bottom-Up Testing</a:t>
                      </a:r>
                      <a:endParaRPr lang="en-IN" sz="2000" dirty="0">
                        <a:effectLst/>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xmlns="" val="10000"/>
                  </a:ext>
                </a:extLst>
              </a:tr>
              <a:tr h="890651">
                <a:tc>
                  <a:txBody>
                    <a:bodyPr/>
                    <a:lstStyle/>
                    <a:p>
                      <a:pPr algn="ctr">
                        <a:lnSpc>
                          <a:spcPct val="115000"/>
                        </a:lnSpc>
                        <a:spcAft>
                          <a:spcPts val="0"/>
                        </a:spcAft>
                      </a:pPr>
                      <a:r>
                        <a:rPr lang="en-IN" sz="1600" dirty="0">
                          <a:effectLst/>
                          <a:latin typeface="Calibri" panose="020F0502020204030204" pitchFamily="34" charset="0"/>
                          <a:cs typeface="Calibri" panose="020F0502020204030204" pitchFamily="34" charset="0"/>
                        </a:rPr>
                        <a:t>Architectural</a:t>
                      </a:r>
                    </a:p>
                    <a:p>
                      <a:pPr algn="ctr">
                        <a:lnSpc>
                          <a:spcPct val="115000"/>
                        </a:lnSpc>
                        <a:spcAft>
                          <a:spcPts val="0"/>
                        </a:spcAft>
                      </a:pPr>
                      <a:r>
                        <a:rPr lang="en-IN" sz="1600" dirty="0">
                          <a:effectLst/>
                          <a:latin typeface="Calibri" panose="020F0502020204030204" pitchFamily="34" charset="0"/>
                          <a:cs typeface="Calibri" panose="020F0502020204030204" pitchFamily="34" charset="0"/>
                        </a:rPr>
                        <a:t>Design</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a:effectLst/>
                          <a:latin typeface="Calibri" panose="020F0502020204030204" pitchFamily="34" charset="0"/>
                          <a:cs typeface="Calibri" panose="020F0502020204030204" pitchFamily="34" charset="0"/>
                        </a:rPr>
                        <a:t>It discovers errors in high-level design, </a:t>
                      </a:r>
                      <a:r>
                        <a:rPr lang="en-IN" sz="1600" dirty="0" smtClean="0">
                          <a:effectLst/>
                          <a:latin typeface="Calibri" panose="020F0502020204030204" pitchFamily="34" charset="0"/>
                          <a:cs typeface="Calibri" panose="020F0502020204030204" pitchFamily="34" charset="0"/>
                        </a:rPr>
                        <a:t>thus detects </a:t>
                      </a:r>
                      <a:r>
                        <a:rPr lang="en-IN" sz="1600" dirty="0">
                          <a:effectLst/>
                          <a:latin typeface="Calibri" panose="020F0502020204030204" pitchFamily="34" charset="0"/>
                          <a:cs typeface="Calibri" panose="020F0502020204030204" pitchFamily="34" charset="0"/>
                        </a:rPr>
                        <a:t>errors at an early stage.</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a:effectLst/>
                          <a:latin typeface="Calibri" panose="020F0502020204030204" pitchFamily="34" charset="0"/>
                          <a:cs typeface="Calibri" panose="020F0502020204030204" pitchFamily="34" charset="0"/>
                        </a:rPr>
                        <a:t>High-level design is validated at a </a:t>
                      </a:r>
                      <a:r>
                        <a:rPr lang="en-IN" sz="1600" dirty="0" smtClean="0">
                          <a:effectLst/>
                          <a:latin typeface="Calibri" panose="020F0502020204030204" pitchFamily="34" charset="0"/>
                          <a:cs typeface="Calibri" panose="020F0502020204030204" pitchFamily="34" charset="0"/>
                        </a:rPr>
                        <a:t>later stage</a:t>
                      </a:r>
                      <a:r>
                        <a:rPr lang="en-IN" sz="1600" dirty="0">
                          <a:effectLst/>
                          <a:latin typeface="Calibri" panose="020F0502020204030204" pitchFamily="34" charset="0"/>
                          <a:cs typeface="Calibri" panose="020F0502020204030204" pitchFamily="34" charset="0"/>
                        </a:rPr>
                        <a:t>.</a:t>
                      </a:r>
                      <a:endParaRPr lang="en-IN" sz="1600" dirty="0">
                        <a:effectLst/>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xmlns="" val="10001"/>
                  </a:ext>
                </a:extLst>
              </a:tr>
              <a:tr h="2057400">
                <a:tc>
                  <a:txBody>
                    <a:bodyPr/>
                    <a:lstStyle/>
                    <a:p>
                      <a:pPr algn="ctr">
                        <a:lnSpc>
                          <a:spcPct val="115000"/>
                        </a:lnSpc>
                        <a:spcAft>
                          <a:spcPts val="0"/>
                        </a:spcAft>
                      </a:pPr>
                      <a:r>
                        <a:rPr lang="en-IN" sz="1600" dirty="0">
                          <a:effectLst/>
                          <a:latin typeface="Calibri" panose="020F0502020204030204" pitchFamily="34" charset="0"/>
                          <a:cs typeface="Calibri" panose="020F0502020204030204" pitchFamily="34" charset="0"/>
                        </a:rPr>
                        <a:t>System</a:t>
                      </a:r>
                    </a:p>
                    <a:p>
                      <a:pPr algn="ctr">
                        <a:lnSpc>
                          <a:spcPct val="115000"/>
                        </a:lnSpc>
                        <a:spcAft>
                          <a:spcPts val="0"/>
                        </a:spcAft>
                      </a:pPr>
                      <a:r>
                        <a:rPr lang="en-IN" sz="1600" dirty="0">
                          <a:effectLst/>
                          <a:latin typeface="Calibri" panose="020F0502020204030204" pitchFamily="34" charset="0"/>
                          <a:cs typeface="Calibri" panose="020F0502020204030204" pitchFamily="34" charset="0"/>
                        </a:rPr>
                        <a:t>Demonstration</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smtClean="0">
                          <a:effectLst/>
                          <a:latin typeface="Calibri" panose="020F0502020204030204" pitchFamily="34" charset="0"/>
                          <a:cs typeface="Calibri" panose="020F0502020204030204" pitchFamily="34" charset="0"/>
                        </a:rPr>
                        <a:t>Since </a:t>
                      </a:r>
                      <a:r>
                        <a:rPr lang="en-IN" sz="1600" dirty="0">
                          <a:effectLst/>
                          <a:latin typeface="Calibri" panose="020F0502020204030204" pitchFamily="34" charset="0"/>
                          <a:cs typeface="Calibri" panose="020F0502020204030204" pitchFamily="34" charset="0"/>
                        </a:rPr>
                        <a:t>we integrate the modules from </a:t>
                      </a:r>
                      <a:r>
                        <a:rPr lang="en-IN" sz="1600" dirty="0" smtClean="0">
                          <a:effectLst/>
                          <a:latin typeface="Calibri" panose="020F0502020204030204" pitchFamily="34" charset="0"/>
                          <a:cs typeface="Calibri" panose="020F0502020204030204" pitchFamily="34" charset="0"/>
                        </a:rPr>
                        <a:t>top to </a:t>
                      </a:r>
                      <a:r>
                        <a:rPr lang="en-IN" sz="1600" dirty="0">
                          <a:effectLst/>
                          <a:latin typeface="Calibri" panose="020F0502020204030204" pitchFamily="34" charset="0"/>
                          <a:cs typeface="Calibri" panose="020F0502020204030204" pitchFamily="34" charset="0"/>
                        </a:rPr>
                        <a:t>bottom, the high-level design </a:t>
                      </a:r>
                      <a:r>
                        <a:rPr lang="en-IN" sz="1600" dirty="0" smtClean="0">
                          <a:effectLst/>
                          <a:latin typeface="Calibri" panose="020F0502020204030204" pitchFamily="34" charset="0"/>
                          <a:cs typeface="Calibri" panose="020F0502020204030204" pitchFamily="34" charset="0"/>
                        </a:rPr>
                        <a:t>slowly expands </a:t>
                      </a:r>
                      <a:r>
                        <a:rPr lang="en-IN" sz="1600" dirty="0">
                          <a:effectLst/>
                          <a:latin typeface="Calibri" panose="020F0502020204030204" pitchFamily="34" charset="0"/>
                          <a:cs typeface="Calibri" panose="020F0502020204030204" pitchFamily="34" charset="0"/>
                        </a:rPr>
                        <a:t>as a working system. </a:t>
                      </a:r>
                      <a:r>
                        <a:rPr lang="en-IN" sz="1600" dirty="0" smtClean="0">
                          <a:effectLst/>
                          <a:latin typeface="Calibri" panose="020F0502020204030204" pitchFamily="34" charset="0"/>
                          <a:cs typeface="Calibri" panose="020F0502020204030204" pitchFamily="34" charset="0"/>
                        </a:rPr>
                        <a:t>Therefore, feasibility </a:t>
                      </a:r>
                      <a:r>
                        <a:rPr lang="en-IN" sz="1600" dirty="0">
                          <a:effectLst/>
                          <a:latin typeface="Calibri" panose="020F0502020204030204" pitchFamily="34" charset="0"/>
                          <a:cs typeface="Calibri" panose="020F0502020204030204" pitchFamily="34" charset="0"/>
                        </a:rPr>
                        <a:t>of the system can be </a:t>
                      </a:r>
                      <a:r>
                        <a:rPr lang="en-IN" sz="1600" dirty="0" smtClean="0">
                          <a:effectLst/>
                          <a:latin typeface="Calibri" panose="020F0502020204030204" pitchFamily="34" charset="0"/>
                          <a:cs typeface="Calibri" panose="020F0502020204030204" pitchFamily="34" charset="0"/>
                        </a:rPr>
                        <a:t>demonstrated to </a:t>
                      </a:r>
                      <a:r>
                        <a:rPr lang="en-IN" sz="1600" dirty="0">
                          <a:effectLst/>
                          <a:latin typeface="Calibri" panose="020F0502020204030204" pitchFamily="34" charset="0"/>
                          <a:cs typeface="Calibri" panose="020F0502020204030204" pitchFamily="34" charset="0"/>
                        </a:rPr>
                        <a:t>the top management.</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a:effectLst/>
                          <a:latin typeface="Calibri" panose="020F0502020204030204" pitchFamily="34" charset="0"/>
                          <a:cs typeface="Calibri" panose="020F0502020204030204" pitchFamily="34" charset="0"/>
                        </a:rPr>
                        <a:t>It may not be possible to show the </a:t>
                      </a:r>
                      <a:r>
                        <a:rPr lang="en-IN" sz="1600" dirty="0" smtClean="0">
                          <a:effectLst/>
                          <a:latin typeface="Calibri" panose="020F0502020204030204" pitchFamily="34" charset="0"/>
                          <a:cs typeface="Calibri" panose="020F0502020204030204" pitchFamily="34" charset="0"/>
                        </a:rPr>
                        <a:t>feasibility of </a:t>
                      </a:r>
                      <a:r>
                        <a:rPr lang="en-IN" sz="1600" dirty="0">
                          <a:effectLst/>
                          <a:latin typeface="Calibri" panose="020F0502020204030204" pitchFamily="34" charset="0"/>
                          <a:cs typeface="Calibri" panose="020F0502020204030204" pitchFamily="34" charset="0"/>
                        </a:rPr>
                        <a:t>the design. However, if </a:t>
                      </a:r>
                      <a:r>
                        <a:rPr lang="en-IN" sz="1600" dirty="0" smtClean="0">
                          <a:effectLst/>
                          <a:latin typeface="Calibri" panose="020F0502020204030204" pitchFamily="34" charset="0"/>
                          <a:cs typeface="Calibri" panose="020F0502020204030204" pitchFamily="34" charset="0"/>
                        </a:rPr>
                        <a:t>some modules </a:t>
                      </a:r>
                      <a:r>
                        <a:rPr lang="en-IN" sz="1600" dirty="0">
                          <a:effectLst/>
                          <a:latin typeface="Calibri" panose="020F0502020204030204" pitchFamily="34" charset="0"/>
                          <a:cs typeface="Calibri" panose="020F0502020204030204" pitchFamily="34" charset="0"/>
                        </a:rPr>
                        <a:t>are already built as </a:t>
                      </a:r>
                      <a:r>
                        <a:rPr lang="en-IN" sz="1600" dirty="0" smtClean="0">
                          <a:effectLst/>
                          <a:latin typeface="Calibri" panose="020F0502020204030204" pitchFamily="34" charset="0"/>
                          <a:cs typeface="Calibri" panose="020F0502020204030204" pitchFamily="34" charset="0"/>
                        </a:rPr>
                        <a:t>reusable components</a:t>
                      </a:r>
                      <a:r>
                        <a:rPr lang="en-IN" sz="1600" dirty="0">
                          <a:effectLst/>
                          <a:latin typeface="Calibri" panose="020F0502020204030204" pitchFamily="34" charset="0"/>
                          <a:cs typeface="Calibri" panose="020F0502020204030204" pitchFamily="34" charset="0"/>
                        </a:rPr>
                        <a:t>, then it may be possible </a:t>
                      </a:r>
                      <a:r>
                        <a:rPr lang="en-IN" sz="1600" dirty="0" smtClean="0">
                          <a:effectLst/>
                          <a:latin typeface="Calibri" panose="020F0502020204030204" pitchFamily="34" charset="0"/>
                          <a:cs typeface="Calibri" panose="020F0502020204030204" pitchFamily="34" charset="0"/>
                        </a:rPr>
                        <a:t>to produce </a:t>
                      </a:r>
                      <a:r>
                        <a:rPr lang="en-IN" sz="1600" dirty="0">
                          <a:effectLst/>
                          <a:latin typeface="Calibri" panose="020F0502020204030204" pitchFamily="34" charset="0"/>
                          <a:cs typeface="Calibri" panose="020F0502020204030204" pitchFamily="34" charset="0"/>
                        </a:rPr>
                        <a:t>some kind of demonstration.</a:t>
                      </a:r>
                      <a:endParaRPr lang="en-IN" sz="1600" dirty="0">
                        <a:effectLst/>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xmlns="" val="10002"/>
                  </a:ext>
                </a:extLst>
              </a:tr>
              <a:tr h="1242725">
                <a:tc>
                  <a:txBody>
                    <a:bodyPr/>
                    <a:lstStyle/>
                    <a:p>
                      <a:pPr algn="ctr">
                        <a:lnSpc>
                          <a:spcPct val="115000"/>
                        </a:lnSpc>
                        <a:spcAft>
                          <a:spcPts val="0"/>
                        </a:spcAft>
                      </a:pPr>
                      <a:r>
                        <a:rPr lang="en-IN" sz="1600" dirty="0">
                          <a:effectLst/>
                          <a:latin typeface="Calibri" panose="020F0502020204030204" pitchFamily="34" charset="0"/>
                          <a:cs typeface="Calibri" panose="020F0502020204030204" pitchFamily="34" charset="0"/>
                        </a:rPr>
                        <a:t>Test</a:t>
                      </a:r>
                    </a:p>
                    <a:p>
                      <a:pPr algn="ctr">
                        <a:lnSpc>
                          <a:spcPct val="115000"/>
                        </a:lnSpc>
                        <a:spcAft>
                          <a:spcPts val="0"/>
                        </a:spcAft>
                      </a:pPr>
                      <a:r>
                        <a:rPr lang="en-IN" sz="1600" dirty="0">
                          <a:effectLst/>
                          <a:latin typeface="Calibri" panose="020F0502020204030204" pitchFamily="34" charset="0"/>
                          <a:cs typeface="Calibri" panose="020F0502020204030204" pitchFamily="34" charset="0"/>
                        </a:rPr>
                        <a:t>Implementation</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a:effectLst/>
                          <a:latin typeface="Calibri" panose="020F0502020204030204" pitchFamily="34" charset="0"/>
                          <a:cs typeface="Calibri" panose="020F0502020204030204" pitchFamily="34" charset="0"/>
                        </a:rPr>
                        <a:t>(nodes – 1) stubs are required for the </a:t>
                      </a:r>
                      <a:r>
                        <a:rPr lang="en-IN" sz="1600" dirty="0" smtClean="0">
                          <a:effectLst/>
                          <a:latin typeface="Calibri" panose="020F0502020204030204" pitchFamily="34" charset="0"/>
                          <a:cs typeface="Calibri" panose="020F0502020204030204" pitchFamily="34" charset="0"/>
                        </a:rPr>
                        <a:t>subordinate modules</a:t>
                      </a:r>
                      <a:r>
                        <a:rPr lang="en-IN" sz="1600" dirty="0">
                          <a:effectLst/>
                          <a:latin typeface="Calibri" panose="020F0502020204030204" pitchFamily="34" charset="0"/>
                          <a:cs typeface="Calibri" panose="020F0502020204030204" pitchFamily="34" charset="0"/>
                        </a:rPr>
                        <a:t>.</a:t>
                      </a:r>
                      <a:endParaRPr lang="en-IN" sz="1600" dirty="0">
                        <a:effectLst/>
                        <a:latin typeface="Calibri" pitchFamily="34" charset="0"/>
                        <a:ea typeface="Calibri"/>
                        <a:cs typeface="Calibri" pitchFamily="34" charset="0"/>
                      </a:endParaRPr>
                    </a:p>
                  </a:txBody>
                  <a:tcPr marL="68580" marR="68580" marT="0" marB="0" anchor="ctr"/>
                </a:tc>
                <a:tc>
                  <a:txBody>
                    <a:bodyPr/>
                    <a:lstStyle/>
                    <a:p>
                      <a:pPr algn="just">
                        <a:lnSpc>
                          <a:spcPct val="115000"/>
                        </a:lnSpc>
                        <a:spcAft>
                          <a:spcPts val="0"/>
                        </a:spcAft>
                      </a:pPr>
                      <a:r>
                        <a:rPr lang="en-IN" sz="1600" dirty="0">
                          <a:effectLst/>
                          <a:latin typeface="Calibri" panose="020F0502020204030204" pitchFamily="34" charset="0"/>
                          <a:cs typeface="Calibri" panose="020F0502020204030204" pitchFamily="34" charset="0"/>
                        </a:rPr>
                        <a:t>(nodes – leaves) test drivers are</a:t>
                      </a:r>
                    </a:p>
                    <a:p>
                      <a:pPr algn="just">
                        <a:lnSpc>
                          <a:spcPct val="115000"/>
                        </a:lnSpc>
                        <a:spcAft>
                          <a:spcPts val="0"/>
                        </a:spcAft>
                      </a:pPr>
                      <a:r>
                        <a:rPr lang="en-IN" sz="1600" dirty="0">
                          <a:effectLst/>
                          <a:latin typeface="Calibri" panose="020F0502020204030204" pitchFamily="34" charset="0"/>
                          <a:cs typeface="Calibri" panose="020F0502020204030204" pitchFamily="34" charset="0"/>
                        </a:rPr>
                        <a:t>required for super-ordinate modules </a:t>
                      </a:r>
                      <a:r>
                        <a:rPr lang="en-IN" sz="1600" dirty="0" smtClean="0">
                          <a:effectLst/>
                          <a:latin typeface="Calibri" panose="020F0502020204030204" pitchFamily="34" charset="0"/>
                          <a:cs typeface="Calibri" panose="020F0502020204030204" pitchFamily="34" charset="0"/>
                        </a:rPr>
                        <a:t>to test </a:t>
                      </a:r>
                      <a:r>
                        <a:rPr lang="en-IN" sz="1600" dirty="0">
                          <a:effectLst/>
                          <a:latin typeface="Calibri" panose="020F0502020204030204" pitchFamily="34" charset="0"/>
                          <a:cs typeface="Calibri" panose="020F0502020204030204" pitchFamily="34" charset="0"/>
                        </a:rPr>
                        <a:t>the lower-level modules.</a:t>
                      </a:r>
                      <a:endParaRPr lang="en-IN" sz="1600" dirty="0">
                        <a:effectLst/>
                        <a:latin typeface="Calibri" pitchFamily="34" charset="0"/>
                        <a:ea typeface="Calibri"/>
                        <a:cs typeface="Calibri" pitchFamily="34" charset="0"/>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217903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940160" y="40910"/>
            <a:ext cx="8229240" cy="856980"/>
          </a:xfrm>
          <a:prstGeom prst="rect">
            <a:avLst/>
          </a:prstGeom>
        </p:spPr>
        <p:txBody>
          <a:bodyPr anchor="ctr"/>
          <a:lstStyle>
            <a:defPPr>
              <a:defRPr lang="en-US"/>
            </a:defPPr>
            <a:lvl1pPr algn="ctr">
              <a:lnSpc>
                <a:spcPct val="100000"/>
              </a:lnSpc>
              <a:defRPr sz="3600">
                <a:solidFill>
                  <a:schemeClr val="tx2"/>
                </a:solidFill>
                <a:latin typeface="+mj-lt"/>
              </a:defRPr>
            </a:lvl1pPr>
          </a:lstStyle>
          <a:p>
            <a:r>
              <a:rPr lang="en-US" dirty="0">
                <a:effectLst>
                  <a:outerShdw blurRad="38100" dist="38100" dir="2700000" algn="tl">
                    <a:srgbClr val="000000">
                      <a:alpha val="43137"/>
                    </a:srgbClr>
                  </a:outerShdw>
                </a:effectLst>
              </a:rPr>
              <a:t>Practical </a:t>
            </a:r>
            <a:r>
              <a:rPr lang="en-US">
                <a:effectLst>
                  <a:outerShdw blurRad="38100" dist="38100" dir="2700000" algn="tl">
                    <a:srgbClr val="000000">
                      <a:alpha val="43137"/>
                    </a:srgbClr>
                  </a:outerShdw>
                </a:effectLst>
              </a:rPr>
              <a:t>Approach </a:t>
            </a:r>
            <a:r>
              <a:rPr lang="en-US" smtClean="0">
                <a:effectLst>
                  <a:outerShdw blurRad="38100" dist="38100" dir="2700000" algn="tl">
                    <a:srgbClr val="000000">
                      <a:alpha val="43137"/>
                    </a:srgbClr>
                  </a:outerShdw>
                </a:effectLst>
              </a:rPr>
              <a:t>for </a:t>
            </a:r>
            <a:r>
              <a:rPr lang="en-US" dirty="0">
                <a:effectLst>
                  <a:outerShdw blurRad="38100" dist="38100" dir="2700000" algn="tl">
                    <a:srgbClr val="000000">
                      <a:alpha val="43137"/>
                    </a:srgbClr>
                  </a:outerShdw>
                </a:effectLst>
              </a:rPr>
              <a:t>Integration Testing</a:t>
            </a:r>
            <a:endParaRPr dirty="0">
              <a:effectLst>
                <a:outerShdw blurRad="38100" dist="38100" dir="2700000" algn="tl">
                  <a:srgbClr val="000000">
                    <a:alpha val="43137"/>
                  </a:srgbClr>
                </a:outerShdw>
              </a:effectLst>
            </a:endParaRPr>
          </a:p>
        </p:txBody>
      </p:sp>
      <p:sp>
        <p:nvSpPr>
          <p:cNvPr id="210" name="TextShape 2"/>
          <p:cNvSpPr txBox="1"/>
          <p:nvPr/>
        </p:nvSpPr>
        <p:spPr>
          <a:xfrm>
            <a:off x="990960" y="897890"/>
            <a:ext cx="8127640" cy="394970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r>
              <a:rPr lang="en-US" dirty="0"/>
              <a:t>There is no single strategy adopted for industry practice. </a:t>
            </a:r>
            <a:endParaRPr dirty="0"/>
          </a:p>
          <a:p>
            <a:r>
              <a:rPr lang="en-US" dirty="0"/>
              <a:t>For integrating the modules, one cannot rely on a single strategy. </a:t>
            </a:r>
            <a:endParaRPr dirty="0"/>
          </a:p>
          <a:p>
            <a:r>
              <a:rPr lang="en-US" dirty="0"/>
              <a:t>There are situations depending on the project in hand which will force to integrate the modules by combining  top-down and bottom-up techniques. </a:t>
            </a:r>
            <a:endParaRPr dirty="0"/>
          </a:p>
          <a:p>
            <a:r>
              <a:rPr lang="en-US" dirty="0"/>
              <a:t>This combined approach is sometimes  known as </a:t>
            </a:r>
            <a:r>
              <a:rPr lang="en-US" b="1" dirty="0"/>
              <a:t>sandwich integration testing</a:t>
            </a:r>
            <a:r>
              <a:rPr lang="en-US" dirty="0"/>
              <a:t>.</a:t>
            </a:r>
            <a:endParaRPr dirty="0"/>
          </a:p>
        </p:txBody>
      </p:sp>
      <p:sp>
        <p:nvSpPr>
          <p:cNvPr id="211" name="TextShape 3"/>
          <p:cNvSpPr txBox="1"/>
          <p:nvPr/>
        </p:nvSpPr>
        <p:spPr>
          <a:xfrm>
            <a:off x="3124080" y="4767390"/>
            <a:ext cx="2895120" cy="273510"/>
          </a:xfrm>
          <a:prstGeom prst="rect">
            <a:avLst/>
          </a:prstGeom>
        </p:spPr>
        <p:txBody>
          <a:bodyPr anchor="ctr"/>
          <a:lstStyle/>
          <a:p>
            <a:pPr algn="ctr">
              <a:lnSpc>
                <a:spcPct val="100000"/>
              </a:lnSpc>
            </a:pPr>
            <a:fld id="{7B2D7CD4-0F89-4BA6-A7BB-44377A78D80E}" type="slidenum">
              <a:rPr lang="en-IN" sz="1200">
                <a:solidFill>
                  <a:srgbClr val="8B8B8B"/>
                </a:solidFill>
                <a:latin typeface="Calibri"/>
              </a:rPr>
              <a:pPr algn="ctr">
                <a:lnSpc>
                  <a:spcPct val="100000"/>
                </a:lnSpc>
              </a:pPr>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206010"/>
            <a:ext cx="8229240" cy="856980"/>
          </a:xfrm>
          <a:prstGeom prst="rect">
            <a:avLst/>
          </a:prstGeom>
        </p:spPr>
        <p:txBody>
          <a:bodyPr anchor="ctr"/>
          <a:lstStyle/>
          <a:p>
            <a:endParaRPr/>
          </a:p>
        </p:txBody>
      </p:sp>
      <p:sp>
        <p:nvSpPr>
          <p:cNvPr id="213" name="TextShape 2"/>
          <p:cNvSpPr txBox="1"/>
          <p:nvPr/>
        </p:nvSpPr>
        <p:spPr>
          <a:xfrm>
            <a:off x="990960" y="634500"/>
            <a:ext cx="8153040" cy="411480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r>
              <a:rPr lang="en-US" dirty="0"/>
              <a:t>Selection of an integration testing strategy depends on software characteristics and sometimes project schedules. </a:t>
            </a:r>
            <a:endParaRPr dirty="0"/>
          </a:p>
          <a:p>
            <a:r>
              <a:rPr lang="en-US" dirty="0"/>
              <a:t>In general, sandwich testing strategy  that uses top-down tests for upper levels of the program structure with bottom-up tests for subordinate levels is the best compromise.  </a:t>
            </a:r>
            <a:endParaRPr dirty="0"/>
          </a:p>
          <a:p>
            <a:r>
              <a:rPr lang="en-US" dirty="0"/>
              <a:t>The practical approach for adopting sandwich testing is driven by the following factors:  </a:t>
            </a:r>
            <a:endParaRPr dirty="0"/>
          </a:p>
          <a:p>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000000"/>
                </a:solidFill>
                <a:latin typeface="Calibri"/>
              </a:rPr>
              <a:t> </a:t>
            </a:r>
            <a:endParaRPr/>
          </a:p>
        </p:txBody>
      </p:sp>
      <p:sp>
        <p:nvSpPr>
          <p:cNvPr id="215" name="TextShape 2"/>
          <p:cNvSpPr txBox="1"/>
          <p:nvPr/>
        </p:nvSpPr>
        <p:spPr>
          <a:xfrm>
            <a:off x="288000" y="290520"/>
            <a:ext cx="8393400" cy="4549230"/>
          </a:xfrm>
          <a:prstGeom prst="rect">
            <a:avLst/>
          </a:prstGeom>
        </p:spPr>
        <p:txBody>
          <a:bodyPr/>
          <a:lstStyle/>
          <a:p>
            <a:pPr lvl="2" algn="just">
              <a:buFont typeface="Arial"/>
              <a:buChar char="–"/>
            </a:pPr>
            <a:r>
              <a:rPr lang="en-US" sz="2800" dirty="0">
                <a:solidFill>
                  <a:srgbClr val="000000"/>
                </a:solidFill>
                <a:latin typeface="Calibri"/>
              </a:rPr>
              <a:t>Priority</a:t>
            </a:r>
            <a:endParaRPr dirty="0"/>
          </a:p>
          <a:p>
            <a:pPr lvl="3" algn="just">
              <a:buFont typeface="Arial"/>
              <a:buChar char="•"/>
            </a:pPr>
            <a:r>
              <a:rPr lang="en-US" sz="2400" dirty="0">
                <a:solidFill>
                  <a:srgbClr val="000000"/>
                </a:solidFill>
                <a:latin typeface="Calibri"/>
              </a:rPr>
              <a:t>First putting together those subsystems with more important requirements.</a:t>
            </a:r>
            <a:endParaRPr dirty="0"/>
          </a:p>
          <a:p>
            <a:pPr lvl="3" algn="just">
              <a:buFont typeface="Arial"/>
              <a:buChar char="•"/>
            </a:pPr>
            <a:r>
              <a:rPr lang="en-US" sz="2400" dirty="0">
                <a:solidFill>
                  <a:srgbClr val="000000"/>
                </a:solidFill>
                <a:latin typeface="Calibri"/>
              </a:rPr>
              <a:t>Follow top-down approach if the module has high level of control on its sub-ordinate modules.</a:t>
            </a:r>
            <a:endParaRPr dirty="0"/>
          </a:p>
          <a:p>
            <a:pPr lvl="3" algn="just">
              <a:buFont typeface="Arial"/>
              <a:buChar char="•"/>
            </a:pPr>
            <a:r>
              <a:rPr lang="en-US" sz="2400" dirty="0">
                <a:solidFill>
                  <a:srgbClr val="000000"/>
                </a:solidFill>
                <a:latin typeface="Calibri"/>
              </a:rPr>
              <a:t>Modules with more user interfaces should be tested first, as they are more error prone.</a:t>
            </a:r>
            <a:endParaRPr dirty="0"/>
          </a:p>
          <a:p>
            <a:pPr lvl="3" algn="just">
              <a:buFont typeface="Arial"/>
              <a:buChar char="•"/>
            </a:pPr>
            <a:r>
              <a:rPr lang="en-US" sz="2400" dirty="0">
                <a:solidFill>
                  <a:srgbClr val="000000"/>
                </a:solidFill>
                <a:latin typeface="Calibri"/>
              </a:rPr>
              <a:t>Module having high </a:t>
            </a:r>
            <a:r>
              <a:rPr lang="en-US" sz="2400" dirty="0" err="1">
                <a:solidFill>
                  <a:srgbClr val="000000"/>
                </a:solidFill>
                <a:latin typeface="Calibri"/>
              </a:rPr>
              <a:t>cyclomatic</a:t>
            </a:r>
            <a:r>
              <a:rPr lang="en-US" sz="2400" dirty="0">
                <a:solidFill>
                  <a:srgbClr val="000000"/>
                </a:solidFill>
                <a:latin typeface="Calibri"/>
              </a:rPr>
              <a:t> complexity should be tested first.</a:t>
            </a:r>
            <a:endParaRPr dirty="0"/>
          </a:p>
          <a:p>
            <a:pPr lvl="2" algn="just">
              <a:buFont typeface="Arial"/>
              <a:buChar char="–"/>
            </a:pPr>
            <a:r>
              <a:rPr lang="en-US" sz="2800" dirty="0">
                <a:solidFill>
                  <a:srgbClr val="000000"/>
                </a:solidFill>
                <a:latin typeface="Calibri"/>
              </a:rPr>
              <a:t>Availability</a:t>
            </a:r>
            <a:endParaRPr dirty="0"/>
          </a:p>
          <a:p>
            <a:pPr lvl="3" algn="just">
              <a:buFont typeface="Arial"/>
              <a:buChar char="•"/>
            </a:pPr>
            <a:r>
              <a:rPr lang="en-US" sz="2400" dirty="0">
                <a:solidFill>
                  <a:srgbClr val="000000"/>
                </a:solidFill>
                <a:latin typeface="Calibri"/>
              </a:rPr>
              <a:t>The module that is ready to be integrated. Will be tested </a:t>
            </a:r>
            <a:r>
              <a:rPr lang="en-US" sz="2400" dirty="0" smtClean="0">
                <a:solidFill>
                  <a:srgbClr val="000000"/>
                </a:solidFill>
                <a:latin typeface="Calibri"/>
              </a:rPr>
              <a:t>first.</a:t>
            </a:r>
            <a:endParaRPr dirty="0"/>
          </a:p>
        </p:txBody>
      </p:sp>
      <p:sp>
        <p:nvSpPr>
          <p:cNvPr id="216" name="TextShape 3"/>
          <p:cNvSpPr txBox="1"/>
          <p:nvPr/>
        </p:nvSpPr>
        <p:spPr>
          <a:xfrm>
            <a:off x="3124080" y="4767390"/>
            <a:ext cx="2895120" cy="273510"/>
          </a:xfrm>
          <a:prstGeom prst="rect">
            <a:avLst/>
          </a:prstGeom>
        </p:spPr>
        <p:txBody>
          <a:bodyPr anchor="ctr"/>
          <a:lstStyle/>
          <a:p>
            <a:pPr algn="ctr">
              <a:lnSpc>
                <a:spcPct val="100000"/>
              </a:lnSpc>
            </a:pPr>
            <a:fld id="{E9A1D31A-CD1D-49B8-A3E2-4D75475BF82D}" type="slidenum">
              <a:rPr lang="en-IN" sz="1200">
                <a:solidFill>
                  <a:srgbClr val="8B8B8B"/>
                </a:solidFill>
                <a:latin typeface="Calibri"/>
              </a:rPr>
              <a:pPr algn="ctr">
                <a:lnSpc>
                  <a:spcPct val="100000"/>
                </a:lnSpc>
              </a:pPr>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206010"/>
            <a:ext cx="8229240" cy="856980"/>
          </a:xfrm>
          <a:prstGeom prst="rect">
            <a:avLst/>
          </a:prstGeom>
        </p:spPr>
        <p:txBody>
          <a:bodyPr anchor="ctr"/>
          <a:lstStyle/>
          <a:p>
            <a:pPr algn="ctr">
              <a:lnSpc>
                <a:spcPct val="100000"/>
              </a:lnSpc>
              <a:spcBef>
                <a:spcPct val="0"/>
              </a:spcBef>
            </a:pPr>
            <a:r>
              <a:rPr lang="en-US"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Pros and Cons of Decomposition Tech.</a:t>
            </a:r>
            <a:endParaRPr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218" name="TextShape 2"/>
          <p:cNvSpPr txBox="1"/>
          <p:nvPr/>
        </p:nvSpPr>
        <p:spPr>
          <a:xfrm>
            <a:off x="1079860" y="1200150"/>
            <a:ext cx="8064140" cy="3394170"/>
          </a:xfrm>
          <a:prstGeom prst="rect">
            <a:avLst/>
          </a:prstGeom>
        </p:spPr>
        <p:txBody>
          <a:bodyPr/>
          <a:lstStyle/>
          <a:p>
            <a:pPr algn="just">
              <a:lnSpc>
                <a:spcPct val="100000"/>
              </a:lnSpc>
              <a:buFont typeface="Arial"/>
              <a:buChar char="•"/>
            </a:pPr>
            <a:r>
              <a:rPr lang="en-US" sz="2800" dirty="0">
                <a:solidFill>
                  <a:srgbClr val="000000"/>
                </a:solidFill>
                <a:latin typeface="Calibri"/>
              </a:rPr>
              <a:t>Debugging is easy in decomposition based </a:t>
            </a:r>
            <a:r>
              <a:rPr lang="en-US" sz="2800" dirty="0" smtClean="0">
                <a:solidFill>
                  <a:srgbClr val="000000"/>
                </a:solidFill>
                <a:latin typeface="Calibri"/>
              </a:rPr>
              <a:t>integration</a:t>
            </a: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latin typeface="Calibri"/>
              </a:rPr>
              <a:t>Better for monitoring the progress of integration</a:t>
            </a:r>
            <a:r>
              <a:rPr lang="en-US" sz="2800" dirty="0" smtClean="0">
                <a:solidFill>
                  <a:srgbClr val="000000"/>
                </a:solidFill>
                <a:latin typeface="Calibri"/>
              </a:rPr>
              <a:t>.</a:t>
            </a:r>
          </a:p>
          <a:p>
            <a:pPr algn="just">
              <a:lnSpc>
                <a:spcPct val="100000"/>
              </a:lnSpc>
              <a:buFont typeface="Arial"/>
              <a:buChar char="•"/>
            </a:pPr>
            <a:endParaRPr sz="2800" dirty="0"/>
          </a:p>
          <a:p>
            <a:pPr algn="just">
              <a:lnSpc>
                <a:spcPct val="100000"/>
              </a:lnSpc>
              <a:buFont typeface="Arial"/>
              <a:buChar char="•"/>
            </a:pPr>
            <a:r>
              <a:rPr lang="en-US" sz="2800" dirty="0" smtClean="0">
                <a:solidFill>
                  <a:srgbClr val="000000"/>
                </a:solidFill>
                <a:latin typeface="Calibri"/>
              </a:rPr>
              <a:t>But, more </a:t>
            </a:r>
            <a:r>
              <a:rPr lang="en-US" sz="2800" dirty="0">
                <a:solidFill>
                  <a:srgbClr val="000000"/>
                </a:solidFill>
                <a:latin typeface="Calibri"/>
              </a:rPr>
              <a:t>effort is required as stubs and drivers are needed.</a:t>
            </a:r>
            <a:endParaRPr sz="2800" dirty="0"/>
          </a:p>
        </p:txBody>
      </p:sp>
      <p:sp>
        <p:nvSpPr>
          <p:cNvPr id="219" name="TextShape 3"/>
          <p:cNvSpPr txBox="1"/>
          <p:nvPr/>
        </p:nvSpPr>
        <p:spPr>
          <a:xfrm>
            <a:off x="3124080" y="4767390"/>
            <a:ext cx="2895120" cy="273510"/>
          </a:xfrm>
          <a:prstGeom prst="rect">
            <a:avLst/>
          </a:prstGeom>
        </p:spPr>
        <p:txBody>
          <a:bodyPr anchor="ctr"/>
          <a:lstStyle/>
          <a:p>
            <a:pPr algn="ctr">
              <a:lnSpc>
                <a:spcPct val="100000"/>
              </a:lnSpc>
            </a:pPr>
            <a:fld id="{CE1AED49-76DA-4091-87B7-993899C5F8B1}" type="slidenum">
              <a:rPr lang="en-IN" sz="1200">
                <a:solidFill>
                  <a:srgbClr val="8B8B8B"/>
                </a:solidFill>
                <a:latin typeface="Calibri"/>
              </a:rPr>
              <a:pPr algn="ctr">
                <a:lnSpc>
                  <a:spcPct val="100000"/>
                </a:lnSpc>
              </a:pPr>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206010"/>
            <a:ext cx="8229240" cy="856980"/>
          </a:xfrm>
          <a:prstGeom prst="rect">
            <a:avLst/>
          </a:prstGeom>
        </p:spPr>
        <p:txBody>
          <a:bodyPr anchor="ctr"/>
          <a:lstStyle/>
          <a:p>
            <a:endParaRPr/>
          </a:p>
        </p:txBody>
      </p:sp>
      <p:sp>
        <p:nvSpPr>
          <p:cNvPr id="221" name="TextShape 2"/>
          <p:cNvSpPr txBox="1"/>
          <p:nvPr/>
        </p:nvSpPr>
        <p:spPr>
          <a:xfrm>
            <a:off x="914760" y="971550"/>
            <a:ext cx="8153040" cy="3394170"/>
          </a:xfrm>
          <a:prstGeom prst="rect">
            <a:avLst/>
          </a:prstGeom>
        </p:spPr>
        <p:txBody>
          <a:bodyPr/>
          <a:lstStyle>
            <a:defPPr>
              <a:defRPr lang="en-US"/>
            </a:defPPr>
            <a:lvl1pPr algn="just">
              <a:lnSpc>
                <a:spcPct val="100000"/>
              </a:lnSpc>
              <a:buFont typeface="Arial"/>
              <a:buChar char="•"/>
              <a:defRPr sz="2800">
                <a:solidFill>
                  <a:srgbClr val="000000"/>
                </a:solidFill>
                <a:latin typeface="Calibri"/>
              </a:defRPr>
            </a:lvl1pPr>
          </a:lstStyle>
          <a:p>
            <a:r>
              <a:rPr lang="en-US" dirty="0">
                <a:latin typeface="+mn-lt"/>
              </a:rPr>
              <a:t>The integration testing effort is computed as the number of test sessions.</a:t>
            </a:r>
            <a:endParaRPr dirty="0">
              <a:latin typeface="+mn-lt"/>
            </a:endParaRPr>
          </a:p>
          <a:p>
            <a:r>
              <a:rPr lang="en-US" dirty="0">
                <a:latin typeface="+mn-lt"/>
              </a:rPr>
              <a:t> A test session is one set of test cases for a speciﬁc conﬁguration.  </a:t>
            </a:r>
            <a:endParaRPr dirty="0">
              <a:latin typeface="+mn-lt"/>
            </a:endParaRPr>
          </a:p>
          <a:p>
            <a:r>
              <a:rPr lang="en-US" dirty="0">
                <a:latin typeface="+mn-lt"/>
              </a:rPr>
              <a:t>The total number of test sessions in a decomposition-based integration is computed as:  </a:t>
            </a:r>
            <a:endParaRPr dirty="0">
              <a:latin typeface="+mn-lt"/>
            </a:endParaRPr>
          </a:p>
          <a:p>
            <a:r>
              <a:rPr lang="en-US" dirty="0">
                <a:latin typeface="+mn-lt"/>
              </a:rPr>
              <a:t> Number of test sessions = nodes </a:t>
            </a:r>
            <a:r>
              <a:rPr lang="en-US" dirty="0" smtClean="0">
                <a:latin typeface="+mn-lt"/>
              </a:rPr>
              <a:t>- </a:t>
            </a:r>
            <a:r>
              <a:rPr lang="en-US" dirty="0">
                <a:latin typeface="+mn-lt"/>
              </a:rPr>
              <a:t>leaves + edges</a:t>
            </a:r>
            <a:endParaRPr dirty="0">
              <a:latin typeface="+mn-lt"/>
            </a:endParaRPr>
          </a:p>
        </p:txBody>
      </p:sp>
      <p:sp>
        <p:nvSpPr>
          <p:cNvPr id="2" name="Title 1"/>
          <p:cNvSpPr>
            <a:spLocks noGrp="1"/>
          </p:cNvSpPr>
          <p:nvPr>
            <p:ph type="title"/>
          </p:nvPr>
        </p:nvSpPr>
        <p:spPr/>
        <p:txBody>
          <a:bodyPr/>
          <a:lstStyle/>
          <a:p>
            <a:pPr algn="ctr"/>
            <a:r>
              <a:rPr lang="en-US" dirty="0" smtClean="0"/>
              <a:t>Integration Testing Effort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28210"/>
            <a:ext cx="8229240" cy="536940"/>
          </a:xfrm>
          <a:prstGeom prst="rect">
            <a:avLst/>
          </a:prstGeom>
        </p:spPr>
        <p:txBody>
          <a:bodyPr anchor="ctr"/>
          <a:lstStyle/>
          <a:p>
            <a:pPr algn="ctr">
              <a:lnSpc>
                <a:spcPct val="100000"/>
              </a:lnSpc>
            </a:pPr>
            <a:r>
              <a:rPr lang="en-US" sz="3600" dirty="0" smtClean="0">
                <a:solidFill>
                  <a:schemeClr val="tx2"/>
                </a:solidFill>
                <a:effectLst>
                  <a:outerShdw blurRad="38100" dist="38100" dir="2700000" algn="tl">
                    <a:srgbClr val="000000">
                      <a:alpha val="43137"/>
                    </a:srgbClr>
                  </a:outerShdw>
                </a:effectLst>
                <a:latin typeface="+mj-lt"/>
              </a:rPr>
              <a:t>Introduction               </a:t>
            </a:r>
            <a:r>
              <a:rPr lang="en-US" sz="3600" dirty="0" err="1" smtClean="0">
                <a:solidFill>
                  <a:schemeClr val="tx2"/>
                </a:solidFill>
                <a:effectLst>
                  <a:outerShdw blurRad="38100" dist="38100" dir="2700000" algn="tl">
                    <a:srgbClr val="000000">
                      <a:alpha val="43137"/>
                    </a:srgbClr>
                  </a:outerShdw>
                </a:effectLst>
                <a:latin typeface="+mj-lt"/>
              </a:rPr>
              <a:t>cont</a:t>
            </a:r>
            <a:r>
              <a:rPr lang="en-US" sz="3600" dirty="0" smtClean="0">
                <a:solidFill>
                  <a:schemeClr val="tx2"/>
                </a:solidFill>
                <a:effectLst>
                  <a:outerShdw blurRad="38100" dist="38100" dir="2700000" algn="tl">
                    <a:srgbClr val="000000">
                      <a:alpha val="43137"/>
                    </a:srgbClr>
                  </a:outerShdw>
                </a:effectLst>
                <a:latin typeface="+mj-lt"/>
              </a:rPr>
              <a:t> …</a:t>
            </a:r>
            <a:endParaRPr lang="en-US" sz="3600" dirty="0">
              <a:solidFill>
                <a:schemeClr val="tx2"/>
              </a:solidFill>
              <a:effectLst>
                <a:outerShdw blurRad="38100" dist="38100" dir="2700000" algn="tl">
                  <a:srgbClr val="000000">
                    <a:alpha val="43137"/>
                  </a:srgbClr>
                </a:outerShdw>
              </a:effectLst>
              <a:latin typeface="+mj-lt"/>
            </a:endParaRPr>
          </a:p>
        </p:txBody>
      </p:sp>
      <p:sp>
        <p:nvSpPr>
          <p:cNvPr id="156" name="TextShape 2"/>
          <p:cNvSpPr txBox="1"/>
          <p:nvPr/>
        </p:nvSpPr>
        <p:spPr>
          <a:xfrm>
            <a:off x="990600" y="742950"/>
            <a:ext cx="8001000" cy="4267200"/>
          </a:xfrm>
          <a:prstGeom prst="rect">
            <a:avLst/>
          </a:prstGeom>
        </p:spPr>
        <p:txBody>
          <a:bodyPr/>
          <a:lstStyle>
            <a:defPPr>
              <a:defRPr lang="en-US"/>
            </a:defPPr>
            <a:lvl1pPr algn="just">
              <a:lnSpc>
                <a:spcPct val="100000"/>
              </a:lnSpc>
              <a:buFont typeface="Arial"/>
              <a:buChar char="•"/>
              <a:defRPr sz="2800">
                <a:solidFill>
                  <a:srgbClr val="000000"/>
                </a:solidFill>
              </a:defRPr>
            </a:lvl1pPr>
          </a:lstStyle>
          <a:p>
            <a:r>
              <a:rPr lang="en-US" dirty="0"/>
              <a:t>Why do we need integration testing? When all modules have been verified independently, then why is integration testing necessary? </a:t>
            </a:r>
            <a:endParaRPr lang="en-US" dirty="0" smtClean="0"/>
          </a:p>
          <a:p>
            <a:endParaRPr dirty="0"/>
          </a:p>
          <a:p>
            <a:r>
              <a:rPr lang="en-US" dirty="0"/>
              <a:t>As discussed earlier,  modules are not standalone entities. </a:t>
            </a:r>
            <a:endParaRPr lang="en-US" dirty="0" smtClean="0"/>
          </a:p>
          <a:p>
            <a:endParaRPr dirty="0"/>
          </a:p>
          <a:p>
            <a:r>
              <a:rPr lang="en-US" dirty="0"/>
              <a:t>They are a part of a software system which comprises of many interfaces. Even if a single interface is mismatched,  many modules may be </a:t>
            </a:r>
            <a:r>
              <a:rPr lang="en-US" dirty="0" smtClean="0"/>
              <a:t>affected.</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1" y="171451"/>
            <a:ext cx="7770813" cy="869156"/>
          </a:xfrm>
        </p:spPr>
        <p:txBody>
          <a:bodyPr lIns="18000" tIns="46800" rIns="18000" bIns="46800" anchor="ctr">
            <a:normAutofit/>
          </a:bodyPr>
          <a:lstStyle/>
          <a:p>
            <a:pPr algn="ctr">
              <a:spcBef>
                <a:spcPts val="1625"/>
              </a:spcBef>
            </a:pPr>
            <a:r>
              <a:rPr lang="en-GB" altLang="en-US" sz="3200" dirty="0" smtClean="0"/>
              <a:t>Summary</a:t>
            </a:r>
          </a:p>
        </p:txBody>
      </p:sp>
      <p:sp>
        <p:nvSpPr>
          <p:cNvPr id="210948" name="Rectangle 2"/>
          <p:cNvSpPr>
            <a:spLocks noGrp="1" noChangeArrowheads="1"/>
          </p:cNvSpPr>
          <p:nvPr>
            <p:ph idx="1"/>
          </p:nvPr>
        </p:nvSpPr>
        <p:spPr>
          <a:xfrm>
            <a:off x="685800" y="895350"/>
            <a:ext cx="8305800" cy="4038600"/>
          </a:xfrm>
        </p:spPr>
        <p:txBody>
          <a:bodyPr lIns="18000" tIns="46800" rIns="18000" bIns="46800">
            <a:normAutofit fontScale="92500" lnSpcReduction="20000"/>
          </a:bodyPr>
          <a:lstStyle/>
          <a:p>
            <a:pPr>
              <a:spcBef>
                <a:spcPts val="888"/>
              </a:spcBef>
            </a:pPr>
            <a:r>
              <a:rPr lang="en-GB" altLang="en-US" dirty="0" smtClean="0"/>
              <a:t>Discussed </a:t>
            </a:r>
            <a:r>
              <a:rPr lang="en-GB" altLang="en-US" dirty="0" smtClean="0"/>
              <a:t>basics of different </a:t>
            </a:r>
            <a:r>
              <a:rPr lang="en-US" altLang="en-US" dirty="0" smtClean="0"/>
              <a:t>a</a:t>
            </a:r>
            <a:r>
              <a:rPr lang="en-US" altLang="en-US" dirty="0" smtClean="0"/>
              <a:t>pproaches </a:t>
            </a:r>
            <a:r>
              <a:rPr lang="en-US" altLang="en-US" dirty="0" smtClean="0"/>
              <a:t>for integration </a:t>
            </a:r>
            <a:r>
              <a:rPr lang="en-US" altLang="en-US" dirty="0" smtClean="0"/>
              <a:t>testing.</a:t>
            </a:r>
          </a:p>
          <a:p>
            <a:pPr>
              <a:spcBef>
                <a:spcPts val="888"/>
              </a:spcBef>
            </a:pPr>
            <a:r>
              <a:rPr lang="en-US" altLang="en-US" dirty="0" smtClean="0"/>
              <a:t>Discussed decomposition-based integration in detail.</a:t>
            </a:r>
          </a:p>
          <a:p>
            <a:pPr lvl="1">
              <a:spcBef>
                <a:spcPts val="888"/>
              </a:spcBef>
            </a:pPr>
            <a:r>
              <a:rPr lang="en-US" altLang="en-US" sz="2600" dirty="0" smtClean="0"/>
              <a:t>Big bang integration </a:t>
            </a:r>
          </a:p>
          <a:p>
            <a:pPr lvl="1">
              <a:spcBef>
                <a:spcPts val="888"/>
              </a:spcBef>
            </a:pPr>
            <a:r>
              <a:rPr lang="en-US" altLang="en-US" sz="2500" dirty="0" smtClean="0"/>
              <a:t>Top-down </a:t>
            </a:r>
            <a:r>
              <a:rPr lang="en-US" altLang="en-US" sz="2500" dirty="0" smtClean="0"/>
              <a:t>integration</a:t>
            </a:r>
          </a:p>
          <a:p>
            <a:pPr lvl="2">
              <a:spcBef>
                <a:spcPts val="888"/>
              </a:spcBef>
            </a:pPr>
            <a:r>
              <a:rPr lang="en-US" altLang="en-US" sz="2100" dirty="0" smtClean="0"/>
              <a:t>Breadth First Integration</a:t>
            </a:r>
          </a:p>
          <a:p>
            <a:pPr lvl="2">
              <a:spcBef>
                <a:spcPts val="888"/>
              </a:spcBef>
            </a:pPr>
            <a:r>
              <a:rPr lang="en-US" altLang="en-US" sz="2100" dirty="0" smtClean="0"/>
              <a:t>Depth First Integration</a:t>
            </a:r>
            <a:endParaRPr lang="en-US" altLang="en-US" sz="2100" dirty="0" smtClean="0"/>
          </a:p>
          <a:p>
            <a:pPr lvl="1">
              <a:spcBef>
                <a:spcPts val="888"/>
              </a:spcBef>
            </a:pPr>
            <a:r>
              <a:rPr lang="en-US" altLang="en-US" sz="2500" dirty="0" smtClean="0"/>
              <a:t>Bottom-up </a:t>
            </a:r>
            <a:r>
              <a:rPr lang="en-US" altLang="en-US" sz="2500" dirty="0" smtClean="0"/>
              <a:t>integration</a:t>
            </a:r>
          </a:p>
          <a:p>
            <a:pPr lvl="1">
              <a:spcBef>
                <a:spcPts val="888"/>
              </a:spcBef>
            </a:pPr>
            <a:r>
              <a:rPr lang="en-US" altLang="en-US" sz="2500" dirty="0" smtClean="0"/>
              <a:t>Sandwich integration</a:t>
            </a:r>
            <a:endParaRPr lang="en-US" altLang="en-US" sz="2500" dirty="0" smtClean="0"/>
          </a:p>
          <a:p>
            <a:pPr>
              <a:spcBef>
                <a:spcPts val="888"/>
              </a:spcBef>
            </a:pPr>
            <a:r>
              <a:rPr lang="en-GB" altLang="en-US" dirty="0" smtClean="0"/>
              <a:t>Explained how to compute the </a:t>
            </a:r>
            <a:r>
              <a:rPr lang="en-US" dirty="0" smtClean="0"/>
              <a:t>integration testing effort </a:t>
            </a:r>
            <a:r>
              <a:rPr lang="en-GB" altLang="en-US" dirty="0" smtClean="0"/>
              <a:t>.</a:t>
            </a:r>
            <a:endParaRPr lang="en-GB" altLang="en-US" dirty="0" smtClean="0"/>
          </a:p>
          <a:p>
            <a:pPr>
              <a:spcBef>
                <a:spcPts val="888"/>
              </a:spcBef>
            </a:pPr>
            <a:endParaRPr lang="en-GB" altLang="en-US" dirty="0" smtClean="0"/>
          </a:p>
        </p:txBody>
      </p:sp>
      <p:sp>
        <p:nvSpPr>
          <p:cNvPr id="210946" name="Slide Number Placeholder 5"/>
          <p:cNvSpPr>
            <a:spLocks noGrp="1"/>
          </p:cNvSpPr>
          <p:nvPr>
            <p:ph type="sldNum" sz="quarter" idx="12"/>
          </p:nvPr>
        </p:nvSpPr>
        <p:spPr>
          <a:noFill/>
          <a:ln>
            <a:miter lim="800000"/>
            <a:headEnd/>
            <a:tailEnd/>
          </a:ln>
        </p:spPr>
        <p:txBody>
          <a:bodyPr/>
          <a:lstStyle/>
          <a:p>
            <a:fld id="{BE35271B-3A0C-4DC3-901A-A58819C265DA}"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09551"/>
            <a:ext cx="7863840" cy="646331"/>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3200" dirty="0"/>
              <a:t>References </a:t>
            </a:r>
          </a:p>
        </p:txBody>
      </p:sp>
      <p:sp>
        <p:nvSpPr>
          <p:cNvPr id="3" name="Rectangle 2"/>
          <p:cNvSpPr/>
          <p:nvPr/>
        </p:nvSpPr>
        <p:spPr>
          <a:xfrm>
            <a:off x="1143000" y="1047750"/>
            <a:ext cx="7848600" cy="3396613"/>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Rajib</a:t>
            </a:r>
            <a:r>
              <a:rPr lang="en-GB" altLang="en-US" sz="2800" dirty="0" smtClean="0">
                <a:latin typeface="+mn-lt"/>
              </a:rPr>
              <a:t> Mall, Fundamentals of Software Engineering, (Chapter – 10), Fifth Edition, PHI Learning Pvt. Ltd., 2018.</a:t>
            </a:r>
          </a:p>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7),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p14="http://schemas.microsoft.com/office/powerpoint/2010/main" xmlns="" val="352680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82296" indent="0" algn="ctr">
              <a:buNone/>
            </a:pPr>
            <a:endParaRPr lang="en-US" sz="4800" dirty="0" smtClean="0"/>
          </a:p>
          <a:p>
            <a:pPr marL="82296" indent="0" algn="ctr">
              <a:buNone/>
            </a:pPr>
            <a:r>
              <a:rPr lang="en-US" sz="4800" dirty="0" smtClean="0"/>
              <a:t>Thank You</a:t>
            </a:r>
            <a:endParaRPr lang="en-US" sz="4800" dirty="0"/>
          </a:p>
        </p:txBody>
      </p:sp>
    </p:spTree>
    <p:extLst>
      <p:ext uri="{BB962C8B-B14F-4D97-AF65-F5344CB8AC3E}">
        <p14:creationId xmlns:p14="http://schemas.microsoft.com/office/powerpoint/2010/main" xmlns="" val="80332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533400" y="-95250"/>
            <a:ext cx="8229240" cy="729442"/>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Introduction               </a:t>
            </a:r>
            <a:r>
              <a:rPr lang="en-US" sz="3600" dirty="0" err="1">
                <a:solidFill>
                  <a:schemeClr val="tx2"/>
                </a:solidFill>
                <a:effectLst>
                  <a:outerShdw blurRad="38100" dist="38100" dir="2700000" algn="tl">
                    <a:srgbClr val="000000">
                      <a:alpha val="43137"/>
                    </a:srgbClr>
                  </a:outerShdw>
                </a:effectLst>
                <a:latin typeface="+mj-lt"/>
              </a:rPr>
              <a:t>cont</a:t>
            </a:r>
            <a:r>
              <a:rPr lang="en-US" sz="3600" dirty="0">
                <a:solidFill>
                  <a:schemeClr val="tx2"/>
                </a:solidFill>
                <a:effectLst>
                  <a:outerShdw blurRad="38100" dist="38100" dir="2700000" algn="tl">
                    <a:srgbClr val="000000">
                      <a:alpha val="43137"/>
                    </a:srgbClr>
                  </a:outerShdw>
                </a:effectLst>
                <a:latin typeface="+mj-lt"/>
              </a:rPr>
              <a:t> …</a:t>
            </a:r>
          </a:p>
        </p:txBody>
      </p:sp>
      <p:sp>
        <p:nvSpPr>
          <p:cNvPr id="158" name="TextShape 2"/>
          <p:cNvSpPr txBox="1"/>
          <p:nvPr/>
        </p:nvSpPr>
        <p:spPr>
          <a:xfrm>
            <a:off x="904189" y="742950"/>
            <a:ext cx="8201531" cy="4556760"/>
          </a:xfrm>
          <a:prstGeom prst="rect">
            <a:avLst/>
          </a:prstGeom>
        </p:spPr>
        <p:txBody>
          <a:bodyPr/>
          <a:lstStyle/>
          <a:p>
            <a:pPr algn="just">
              <a:lnSpc>
                <a:spcPct val="100000"/>
              </a:lnSpc>
            </a:pPr>
            <a:r>
              <a:rPr lang="en-US" sz="2800" dirty="0">
                <a:solidFill>
                  <a:srgbClr val="000000"/>
                </a:solidFill>
              </a:rPr>
              <a:t>Thus, integration testing is necessary for the following reasons:</a:t>
            </a:r>
            <a:endParaRPr sz="2800" dirty="0"/>
          </a:p>
          <a:p>
            <a:pPr marL="457200" indent="-457200" algn="just">
              <a:lnSpc>
                <a:spcPct val="100000"/>
              </a:lnSpc>
              <a:buAutoNum type="arabicPeriod"/>
            </a:pPr>
            <a:r>
              <a:rPr lang="en-US" sz="2800" dirty="0" smtClean="0">
                <a:solidFill>
                  <a:srgbClr val="000000"/>
                </a:solidFill>
                <a:latin typeface="Calibri" pitchFamily="34" charset="0"/>
                <a:cs typeface="Calibri" pitchFamily="34" charset="0"/>
              </a:rPr>
              <a:t>Integration </a:t>
            </a:r>
            <a:r>
              <a:rPr lang="en-US" sz="2800" dirty="0">
                <a:solidFill>
                  <a:srgbClr val="000000"/>
                </a:solidFill>
                <a:latin typeface="Calibri" pitchFamily="34" charset="0"/>
                <a:cs typeface="Calibri" pitchFamily="34" charset="0"/>
              </a:rPr>
              <a:t>testing exposes inconsistency between the modules such as improper call or return sequences</a:t>
            </a:r>
            <a:r>
              <a:rPr lang="en-US" sz="2800" dirty="0" smtClean="0">
                <a:solidFill>
                  <a:srgbClr val="000000"/>
                </a:solidFill>
                <a:latin typeface="Calibri" pitchFamily="34" charset="0"/>
                <a:cs typeface="Calibri" pitchFamily="34" charset="0"/>
              </a:rPr>
              <a:t>.</a:t>
            </a:r>
            <a:endParaRPr sz="2800" dirty="0">
              <a:latin typeface="Calibri" pitchFamily="34" charset="0"/>
              <a:cs typeface="Calibri" pitchFamily="34" charset="0"/>
            </a:endParaRPr>
          </a:p>
          <a:p>
            <a:pPr marL="457200" indent="-457200" algn="just">
              <a:lnSpc>
                <a:spcPct val="100000"/>
              </a:lnSpc>
              <a:buAutoNum type="arabicPeriod" startAt="2"/>
            </a:pPr>
            <a:r>
              <a:rPr lang="en-US" sz="2800" dirty="0" smtClean="0">
                <a:solidFill>
                  <a:srgbClr val="000000"/>
                </a:solidFill>
              </a:rPr>
              <a:t>Data </a:t>
            </a:r>
            <a:r>
              <a:rPr lang="en-US" sz="2800" dirty="0">
                <a:solidFill>
                  <a:srgbClr val="000000"/>
                </a:solidFill>
              </a:rPr>
              <a:t>can be lost across an interface</a:t>
            </a:r>
            <a:r>
              <a:rPr lang="en-US" sz="2800" dirty="0" smtClean="0">
                <a:solidFill>
                  <a:srgbClr val="000000"/>
                </a:solidFill>
              </a:rPr>
              <a:t>.</a:t>
            </a:r>
            <a:endParaRPr sz="2800" dirty="0"/>
          </a:p>
          <a:p>
            <a:pPr marL="457200" indent="-457200" algn="just">
              <a:lnSpc>
                <a:spcPct val="100000"/>
              </a:lnSpc>
              <a:buAutoNum type="arabicPeriod" startAt="3"/>
            </a:pPr>
            <a:r>
              <a:rPr lang="en-US" sz="2800" dirty="0" smtClean="0">
                <a:solidFill>
                  <a:srgbClr val="000000"/>
                </a:solidFill>
              </a:rPr>
              <a:t>One </a:t>
            </a:r>
            <a:r>
              <a:rPr lang="en-US" sz="2800" dirty="0">
                <a:solidFill>
                  <a:srgbClr val="000000"/>
                </a:solidFill>
              </a:rPr>
              <a:t>module when combined with another module may not give </a:t>
            </a:r>
            <a:r>
              <a:rPr lang="en-US" sz="2800" dirty="0" smtClean="0">
                <a:solidFill>
                  <a:srgbClr val="000000"/>
                </a:solidFill>
              </a:rPr>
              <a:t>the desired </a:t>
            </a:r>
            <a:r>
              <a:rPr lang="en-US" sz="2800" dirty="0">
                <a:solidFill>
                  <a:srgbClr val="000000"/>
                </a:solidFill>
              </a:rPr>
              <a:t>result</a:t>
            </a:r>
            <a:r>
              <a:rPr lang="en-US" sz="2800" dirty="0" smtClean="0">
                <a:solidFill>
                  <a:srgbClr val="000000"/>
                </a:solidFill>
              </a:rPr>
              <a:t>.</a:t>
            </a:r>
            <a:endParaRPr sz="2800" dirty="0"/>
          </a:p>
          <a:p>
            <a:pPr algn="just">
              <a:lnSpc>
                <a:spcPct val="100000"/>
              </a:lnSpc>
            </a:pPr>
            <a:r>
              <a:rPr lang="en-US" sz="2800" dirty="0">
                <a:solidFill>
                  <a:srgbClr val="000000"/>
                </a:solidFill>
              </a:rPr>
              <a:t>4. </a:t>
            </a:r>
            <a:r>
              <a:rPr lang="en-US" sz="2800" dirty="0" smtClean="0">
                <a:solidFill>
                  <a:srgbClr val="000000"/>
                </a:solidFill>
              </a:rPr>
              <a:t> Data </a:t>
            </a:r>
            <a:r>
              <a:rPr lang="en-US" sz="2800" dirty="0">
                <a:solidFill>
                  <a:srgbClr val="000000"/>
                </a:solidFill>
              </a:rPr>
              <a:t>types and their valid ranges may </a:t>
            </a:r>
            <a:r>
              <a:rPr lang="en-US" sz="2800" dirty="0" smtClean="0">
                <a:solidFill>
                  <a:srgbClr val="000000"/>
                </a:solidFill>
              </a:rPr>
              <a:t>mismatch</a:t>
            </a:r>
          </a:p>
          <a:p>
            <a:pPr algn="just">
              <a:lnSpc>
                <a:spcPct val="100000"/>
              </a:lnSpc>
            </a:pPr>
            <a:r>
              <a:rPr lang="en-US" sz="2800" dirty="0">
                <a:solidFill>
                  <a:srgbClr val="000000"/>
                </a:solidFill>
              </a:rPr>
              <a:t> </a:t>
            </a:r>
            <a:r>
              <a:rPr lang="en-US" sz="2800" dirty="0" smtClean="0">
                <a:solidFill>
                  <a:srgbClr val="000000"/>
                </a:solidFill>
              </a:rPr>
              <a:t>    between </a:t>
            </a:r>
            <a:r>
              <a:rPr lang="en-US" sz="2800" dirty="0">
                <a:solidFill>
                  <a:srgbClr val="000000"/>
                </a:solidFill>
              </a:rPr>
              <a:t>the modules.</a:t>
            </a:r>
            <a:endParaRPr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57150"/>
            <a:ext cx="8229240" cy="742950"/>
          </a:xfrm>
          <a:prstGeom prst="rect">
            <a:avLst/>
          </a:prstGeom>
        </p:spPr>
        <p:txBody>
          <a:bodyPr anchor="ctr"/>
          <a:lstStyle/>
          <a:p>
            <a:pPr algn="ctr">
              <a:lnSpc>
                <a:spcPct val="100000"/>
              </a:lnSpc>
            </a:pPr>
            <a:r>
              <a:rPr lang="en-US" sz="3600" dirty="0" smtClean="0">
                <a:solidFill>
                  <a:schemeClr val="tx2"/>
                </a:solidFill>
                <a:effectLst>
                  <a:outerShdw blurRad="38100" dist="38100" dir="2700000" algn="tl">
                    <a:srgbClr val="000000">
                      <a:alpha val="43137"/>
                    </a:srgbClr>
                  </a:outerShdw>
                </a:effectLst>
                <a:latin typeface="+mj-lt"/>
              </a:rPr>
              <a:t>Approaches </a:t>
            </a:r>
            <a:r>
              <a:rPr lang="en-US" sz="3600" dirty="0">
                <a:solidFill>
                  <a:schemeClr val="tx2"/>
                </a:solidFill>
                <a:effectLst>
                  <a:outerShdw blurRad="38100" dist="38100" dir="2700000" algn="tl">
                    <a:srgbClr val="000000">
                      <a:alpha val="43137"/>
                    </a:srgbClr>
                  </a:outerShdw>
                </a:effectLst>
                <a:latin typeface="+mj-lt"/>
              </a:rPr>
              <a:t>for integration testing</a:t>
            </a:r>
            <a:endParaRPr sz="1400" dirty="0">
              <a:solidFill>
                <a:schemeClr val="tx2"/>
              </a:solidFill>
              <a:effectLst>
                <a:outerShdw blurRad="38100" dist="38100" dir="2700000" algn="tl">
                  <a:srgbClr val="000000">
                    <a:alpha val="43137"/>
                  </a:srgbClr>
                </a:outerShdw>
              </a:effectLst>
              <a:latin typeface="+mj-lt"/>
            </a:endParaRPr>
          </a:p>
        </p:txBody>
      </p:sp>
      <p:sp>
        <p:nvSpPr>
          <p:cNvPr id="160" name="TextShape 2"/>
          <p:cNvSpPr txBox="1"/>
          <p:nvPr/>
        </p:nvSpPr>
        <p:spPr>
          <a:xfrm>
            <a:off x="990600" y="895350"/>
            <a:ext cx="8153400" cy="3394170"/>
          </a:xfrm>
          <a:prstGeom prst="rect">
            <a:avLst/>
          </a:prstGeom>
        </p:spPr>
        <p:txBody>
          <a:bodyPr/>
          <a:lstStyle/>
          <a:p>
            <a:pPr algn="just">
              <a:lnSpc>
                <a:spcPct val="100000"/>
              </a:lnSpc>
              <a:buFont typeface="Arial"/>
              <a:buChar char="•"/>
            </a:pPr>
            <a:r>
              <a:rPr lang="en-US" sz="2400" dirty="0">
                <a:solidFill>
                  <a:srgbClr val="000000"/>
                </a:solidFill>
              </a:rPr>
              <a:t>Thus, integration testing focuses on bugs caused by interfacing between the modules while integrating them.</a:t>
            </a:r>
            <a:endParaRPr sz="2400" dirty="0"/>
          </a:p>
          <a:p>
            <a:pPr algn="just">
              <a:lnSpc>
                <a:spcPct val="100000"/>
              </a:lnSpc>
              <a:buFont typeface="Arial"/>
              <a:buChar char="•"/>
            </a:pPr>
            <a:r>
              <a:rPr lang="en-US" sz="2400" dirty="0">
                <a:solidFill>
                  <a:srgbClr val="000000"/>
                </a:solidFill>
              </a:rPr>
              <a:t>There are three approaches for integration testing:</a:t>
            </a:r>
            <a:endParaRPr sz="2400" dirty="0"/>
          </a:p>
        </p:txBody>
      </p:sp>
      <p:pic>
        <p:nvPicPr>
          <p:cNvPr id="161" name="Picture 3"/>
          <p:cNvPicPr/>
          <p:nvPr/>
        </p:nvPicPr>
        <p:blipFill>
          <a:blip r:embed="rId2" cstate="print"/>
          <a:stretch>
            <a:fillRect/>
          </a:stretch>
        </p:blipFill>
        <p:spPr>
          <a:xfrm>
            <a:off x="2057400" y="2266950"/>
            <a:ext cx="5410200" cy="249519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920" y="186840"/>
            <a:ext cx="8223480" cy="55611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Decomposition-based integration</a:t>
            </a:r>
          </a:p>
        </p:txBody>
      </p:sp>
      <p:sp>
        <p:nvSpPr>
          <p:cNvPr id="163" name="TextShape 2"/>
          <p:cNvSpPr txBox="1"/>
          <p:nvPr/>
        </p:nvSpPr>
        <p:spPr>
          <a:xfrm>
            <a:off x="1066800" y="895350"/>
            <a:ext cx="8001000" cy="3394170"/>
          </a:xfrm>
          <a:prstGeom prst="rect">
            <a:avLst/>
          </a:prstGeom>
        </p:spPr>
        <p:txBody>
          <a:bodyPr/>
          <a:lstStyle/>
          <a:p>
            <a:pPr lvl="2" algn="just">
              <a:lnSpc>
                <a:spcPct val="100000"/>
              </a:lnSpc>
              <a:buFont typeface="Arial"/>
              <a:buChar char="•"/>
            </a:pPr>
            <a:r>
              <a:rPr lang="en-US" sz="2800" dirty="0" smtClean="0">
                <a:solidFill>
                  <a:srgbClr val="000000"/>
                </a:solidFill>
              </a:rPr>
              <a:t>Idea </a:t>
            </a:r>
            <a:r>
              <a:rPr lang="en-US" sz="2800" dirty="0">
                <a:solidFill>
                  <a:srgbClr val="000000"/>
                </a:solidFill>
              </a:rPr>
              <a:t>is based on decomposition into functional modules</a:t>
            </a:r>
            <a:endParaRPr sz="2800" dirty="0"/>
          </a:p>
          <a:p>
            <a:pPr lvl="2" algn="just">
              <a:lnSpc>
                <a:spcPct val="100000"/>
              </a:lnSpc>
              <a:buFont typeface="Arial"/>
              <a:buChar char="•"/>
            </a:pPr>
            <a:r>
              <a:rPr lang="en-US" sz="2800" dirty="0">
                <a:solidFill>
                  <a:srgbClr val="000000"/>
                </a:solidFill>
              </a:rPr>
              <a:t>Functional decomposition is shown as a tree</a:t>
            </a:r>
            <a:endParaRPr sz="2800" dirty="0"/>
          </a:p>
          <a:p>
            <a:pPr lvl="2" algn="just">
              <a:lnSpc>
                <a:spcPct val="100000"/>
              </a:lnSpc>
              <a:buFont typeface="Arial"/>
              <a:buChar char="•"/>
            </a:pPr>
            <a:r>
              <a:rPr lang="en-US" sz="2800" dirty="0">
                <a:solidFill>
                  <a:srgbClr val="000000"/>
                </a:solidFill>
              </a:rPr>
              <a:t>Classified into</a:t>
            </a:r>
            <a:endParaRPr sz="2800" dirty="0"/>
          </a:p>
          <a:p>
            <a:pPr lvl="3" algn="just">
              <a:lnSpc>
                <a:spcPct val="100000"/>
              </a:lnSpc>
              <a:buFont typeface="Arial"/>
              <a:buChar char="–"/>
            </a:pPr>
            <a:r>
              <a:rPr lang="en-US" sz="2800" dirty="0">
                <a:solidFill>
                  <a:srgbClr val="000000"/>
                </a:solidFill>
              </a:rPr>
              <a:t>Non-incremental</a:t>
            </a:r>
            <a:endParaRPr sz="2800" dirty="0"/>
          </a:p>
          <a:p>
            <a:pPr lvl="3" algn="just">
              <a:lnSpc>
                <a:spcPct val="100000"/>
              </a:lnSpc>
              <a:buFont typeface="Arial"/>
              <a:buChar char="–"/>
            </a:pPr>
            <a:r>
              <a:rPr lang="en-US" sz="2800" dirty="0">
                <a:solidFill>
                  <a:srgbClr val="000000"/>
                </a:solidFill>
              </a:rPr>
              <a:t>incremental</a:t>
            </a:r>
            <a:endParaRPr sz="2800" dirty="0"/>
          </a:p>
        </p:txBody>
      </p:sp>
      <p:sp>
        <p:nvSpPr>
          <p:cNvPr id="164" name="TextShape 3"/>
          <p:cNvSpPr txBox="1"/>
          <p:nvPr/>
        </p:nvSpPr>
        <p:spPr>
          <a:xfrm>
            <a:off x="3124080" y="4767390"/>
            <a:ext cx="2895120" cy="273510"/>
          </a:xfrm>
          <a:prstGeom prst="rect">
            <a:avLst/>
          </a:prstGeom>
        </p:spPr>
        <p:txBody>
          <a:bodyPr anchor="ctr"/>
          <a:lstStyle/>
          <a:p>
            <a:pPr algn="ctr">
              <a:lnSpc>
                <a:spcPct val="100000"/>
              </a:lnSpc>
            </a:pPr>
            <a:fld id="{3D537BDF-BC96-4EF2-89FD-D249D9B5B042}" type="slidenum">
              <a:rPr lang="en-IN" sz="1200">
                <a:solidFill>
                  <a:srgbClr val="8B8B8B"/>
                </a:solidFill>
                <a:latin typeface="Calibri"/>
              </a:rPr>
              <a:pPr algn="ctr">
                <a:lnSpc>
                  <a:spcPct val="100000"/>
                </a:lnSpc>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66301" y="838894"/>
            <a:ext cx="4563999" cy="4018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143000" y="24140"/>
            <a:ext cx="2831929" cy="523220"/>
          </a:xfrm>
          <a:prstGeom prst="rect">
            <a:avLst/>
          </a:prstGeom>
        </p:spPr>
        <p:txBody>
          <a:bodyPr wrap="none">
            <a:spAutoFit/>
          </a:bodyPr>
          <a:lstStyle/>
          <a:p>
            <a:r>
              <a:rPr lang="en-IN" sz="2800" dirty="0">
                <a:solidFill>
                  <a:schemeClr val="tx2"/>
                </a:solidFill>
                <a:effectLst>
                  <a:outerShdw blurRad="38100" dist="38100" dir="2700000" algn="tl">
                    <a:srgbClr val="000000">
                      <a:alpha val="43137"/>
                    </a:srgbClr>
                  </a:outerShdw>
                </a:effectLst>
              </a:rPr>
              <a:t>Integration Testing</a:t>
            </a:r>
          </a:p>
        </p:txBody>
      </p:sp>
    </p:spTree>
    <p:extLst>
      <p:ext uri="{BB962C8B-B14F-4D97-AF65-F5344CB8AC3E}">
        <p14:creationId xmlns:p14="http://schemas.microsoft.com/office/powerpoint/2010/main" xmlns="" val="1719405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000000"/>
                </a:solidFill>
                <a:latin typeface="Calibri"/>
              </a:rPr>
              <a:t> </a:t>
            </a:r>
            <a:endParaRPr/>
          </a:p>
        </p:txBody>
      </p:sp>
      <p:sp>
        <p:nvSpPr>
          <p:cNvPr id="168" name="TextShape 2"/>
          <p:cNvSpPr txBox="1"/>
          <p:nvPr/>
        </p:nvSpPr>
        <p:spPr>
          <a:xfrm>
            <a:off x="1000991" y="303075"/>
            <a:ext cx="8066809" cy="4601070"/>
          </a:xfrm>
          <a:prstGeom prst="rect">
            <a:avLst/>
          </a:prstGeom>
        </p:spPr>
        <p:txBody>
          <a:bodyPr/>
          <a:lstStyle/>
          <a:p>
            <a:pPr algn="just">
              <a:lnSpc>
                <a:spcPct val="100000"/>
              </a:lnSpc>
              <a:buFont typeface="Arial"/>
              <a:buChar char="•"/>
            </a:pPr>
            <a:r>
              <a:rPr lang="en-US" sz="2800" dirty="0">
                <a:solidFill>
                  <a:srgbClr val="000000"/>
                </a:solidFill>
              </a:rPr>
              <a:t>Non </a:t>
            </a:r>
            <a:r>
              <a:rPr lang="en-US" sz="2800" dirty="0" smtClean="0">
                <a:solidFill>
                  <a:srgbClr val="000000"/>
                </a:solidFill>
              </a:rPr>
              <a:t>incremental Approach</a:t>
            </a:r>
            <a:endParaRPr sz="1600" dirty="0"/>
          </a:p>
          <a:p>
            <a:pPr lvl="1" algn="just">
              <a:lnSpc>
                <a:spcPct val="100000"/>
              </a:lnSpc>
              <a:buFont typeface="Arial"/>
              <a:buChar char="–"/>
            </a:pPr>
            <a:r>
              <a:rPr lang="en-US" sz="2400" dirty="0">
                <a:solidFill>
                  <a:srgbClr val="000000"/>
                </a:solidFill>
              </a:rPr>
              <a:t>Also known as big-bang </a:t>
            </a:r>
            <a:r>
              <a:rPr lang="en-US" sz="2400" dirty="0" smtClean="0">
                <a:solidFill>
                  <a:srgbClr val="000000"/>
                </a:solidFill>
              </a:rPr>
              <a:t>integration</a:t>
            </a:r>
          </a:p>
          <a:p>
            <a:pPr lvl="1" algn="just">
              <a:lnSpc>
                <a:spcPct val="100000"/>
              </a:lnSpc>
            </a:pPr>
            <a:endParaRPr sz="1600" dirty="0"/>
          </a:p>
          <a:p>
            <a:pPr lvl="1" algn="just">
              <a:lnSpc>
                <a:spcPct val="100000"/>
              </a:lnSpc>
              <a:buFont typeface="Arial"/>
              <a:buChar char="–"/>
            </a:pPr>
            <a:r>
              <a:rPr lang="en-US" sz="2400" dirty="0">
                <a:solidFill>
                  <a:srgbClr val="000000"/>
                </a:solidFill>
              </a:rPr>
              <a:t>Discarded for the following reasons:</a:t>
            </a:r>
            <a:endParaRPr sz="1600" dirty="0"/>
          </a:p>
          <a:p>
            <a:pPr lvl="2" algn="just">
              <a:lnSpc>
                <a:spcPct val="100000"/>
              </a:lnSpc>
              <a:buFont typeface="Arial"/>
              <a:buChar char="•"/>
            </a:pPr>
            <a:r>
              <a:rPr lang="en-US" sz="2400" dirty="0">
                <a:solidFill>
                  <a:srgbClr val="000000"/>
                </a:solidFill>
              </a:rPr>
              <a:t>Big-bang requires more work</a:t>
            </a:r>
            <a:endParaRPr sz="2400" dirty="0"/>
          </a:p>
          <a:p>
            <a:pPr lvl="3" algn="just">
              <a:lnSpc>
                <a:spcPct val="100000"/>
              </a:lnSpc>
              <a:buFont typeface="Arial"/>
              <a:buChar char="–"/>
            </a:pPr>
            <a:r>
              <a:rPr lang="en-US" sz="2400" dirty="0">
                <a:solidFill>
                  <a:srgbClr val="000000"/>
                </a:solidFill>
              </a:rPr>
              <a:t>With increase in the number of modules, more number of drivers and stubs will be required to test the modules independently.</a:t>
            </a:r>
            <a:endParaRPr sz="2400" dirty="0"/>
          </a:p>
          <a:p>
            <a:pPr lvl="2" algn="just">
              <a:lnSpc>
                <a:spcPct val="100000"/>
              </a:lnSpc>
              <a:buFont typeface="Arial"/>
              <a:buChar char="•"/>
            </a:pPr>
            <a:r>
              <a:rPr lang="en-US" sz="2400" dirty="0">
                <a:solidFill>
                  <a:srgbClr val="000000"/>
                </a:solidFill>
              </a:rPr>
              <a:t>Actual modules are not interfaced directly until the end of the software system.</a:t>
            </a:r>
            <a:endParaRPr sz="2400" dirty="0"/>
          </a:p>
          <a:p>
            <a:pPr lvl="2" algn="just">
              <a:lnSpc>
                <a:spcPct val="100000"/>
              </a:lnSpc>
              <a:buFont typeface="Arial"/>
              <a:buChar char="•"/>
            </a:pPr>
            <a:r>
              <a:rPr lang="en-US" sz="2400" dirty="0">
                <a:solidFill>
                  <a:srgbClr val="000000"/>
                </a:solidFill>
              </a:rPr>
              <a:t>It will be difficult to localize the errors since the exact location of bugs cannot be found easily.</a:t>
            </a:r>
            <a:endParaRPr sz="2400" dirty="0"/>
          </a:p>
        </p:txBody>
      </p:sp>
      <p:sp>
        <p:nvSpPr>
          <p:cNvPr id="169" name="TextShape 3"/>
          <p:cNvSpPr txBox="1"/>
          <p:nvPr/>
        </p:nvSpPr>
        <p:spPr>
          <a:xfrm>
            <a:off x="3124080" y="4767390"/>
            <a:ext cx="2895120" cy="273510"/>
          </a:xfrm>
          <a:prstGeom prst="rect">
            <a:avLst/>
          </a:prstGeom>
        </p:spPr>
        <p:txBody>
          <a:bodyPr anchor="ctr"/>
          <a:lstStyle/>
          <a:p>
            <a:pPr algn="ctr">
              <a:lnSpc>
                <a:spcPct val="100000"/>
              </a:lnSpc>
            </a:pPr>
            <a:fld id="{4F5B73AA-2982-4817-959F-02A89D81F83F}" type="slidenum">
              <a:rPr lang="en-IN" sz="1200">
                <a:solidFill>
                  <a:srgbClr val="8B8B8B"/>
                </a:solidFill>
                <a:latin typeface="Calibri"/>
              </a:rPr>
              <a:pPr algn="ctr">
                <a:lnSpc>
                  <a:spcPct val="100000"/>
                </a:lnSpc>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206010"/>
            <a:ext cx="8229240" cy="856980"/>
          </a:xfrm>
          <a:prstGeom prst="rect">
            <a:avLst/>
          </a:prstGeom>
        </p:spPr>
        <p:txBody>
          <a:bodyPr anchor="ctr"/>
          <a:lstStyle/>
          <a:p>
            <a:pPr algn="ctr">
              <a:lnSpc>
                <a:spcPct val="100000"/>
              </a:lnSpc>
            </a:pPr>
            <a:r>
              <a:rPr lang="en-US" sz="4400">
                <a:solidFill>
                  <a:srgbClr val="000000"/>
                </a:solidFill>
                <a:latin typeface="Calibri"/>
              </a:rPr>
              <a:t> </a:t>
            </a:r>
            <a:endParaRPr/>
          </a:p>
        </p:txBody>
      </p:sp>
      <p:sp>
        <p:nvSpPr>
          <p:cNvPr id="171" name="TextShape 2"/>
          <p:cNvSpPr txBox="1"/>
          <p:nvPr/>
        </p:nvSpPr>
        <p:spPr>
          <a:xfrm>
            <a:off x="914400" y="425520"/>
            <a:ext cx="8153400" cy="4341870"/>
          </a:xfrm>
          <a:prstGeom prst="rect">
            <a:avLst/>
          </a:prstGeom>
        </p:spPr>
        <p:txBody>
          <a:bodyPr/>
          <a:lstStyle/>
          <a:p>
            <a:pPr marL="457200" indent="-457200" algn="just">
              <a:buFont typeface="Arial" panose="020B0604020202020204" pitchFamily="34" charset="0"/>
              <a:buChar char="•"/>
            </a:pPr>
            <a:r>
              <a:rPr lang="en-US" sz="2800" dirty="0" smtClean="0">
                <a:solidFill>
                  <a:srgbClr val="000000"/>
                </a:solidFill>
              </a:rPr>
              <a:t>Incremental Approach</a:t>
            </a:r>
          </a:p>
          <a:p>
            <a:pPr algn="just"/>
            <a:endParaRPr sz="1600" dirty="0"/>
          </a:p>
          <a:p>
            <a:pPr lvl="1" algn="just">
              <a:lnSpc>
                <a:spcPct val="100000"/>
              </a:lnSpc>
              <a:buFont typeface="Arial"/>
              <a:buChar char="–"/>
            </a:pPr>
            <a:r>
              <a:rPr lang="en-US" sz="2400" dirty="0" smtClean="0">
                <a:solidFill>
                  <a:srgbClr val="000000"/>
                </a:solidFill>
              </a:rPr>
              <a:t> It </a:t>
            </a:r>
            <a:r>
              <a:rPr lang="en-US" sz="2400" dirty="0">
                <a:solidFill>
                  <a:srgbClr val="000000"/>
                </a:solidFill>
              </a:rPr>
              <a:t>is beneficial for the following reasons:</a:t>
            </a:r>
            <a:endParaRPr sz="2400" dirty="0"/>
          </a:p>
          <a:p>
            <a:pPr lvl="2" algn="just">
              <a:lnSpc>
                <a:spcPct val="100000"/>
              </a:lnSpc>
              <a:buFont typeface="Arial"/>
              <a:buChar char="•"/>
            </a:pPr>
            <a:r>
              <a:rPr lang="en-US" sz="2400" dirty="0">
                <a:solidFill>
                  <a:srgbClr val="000000"/>
                </a:solidFill>
              </a:rPr>
              <a:t>Does not require many drivers and stubs.</a:t>
            </a:r>
            <a:endParaRPr sz="2400" dirty="0"/>
          </a:p>
          <a:p>
            <a:pPr lvl="2" algn="just">
              <a:lnSpc>
                <a:spcPct val="100000"/>
              </a:lnSpc>
              <a:buFont typeface="Arial"/>
              <a:buChar char="•"/>
            </a:pPr>
            <a:r>
              <a:rPr lang="en-US" sz="2400" dirty="0">
                <a:solidFill>
                  <a:srgbClr val="000000"/>
                </a:solidFill>
              </a:rPr>
              <a:t>Interfacing errors are uncovered earlier.</a:t>
            </a:r>
            <a:endParaRPr sz="2400" dirty="0"/>
          </a:p>
          <a:p>
            <a:pPr lvl="2" algn="just">
              <a:lnSpc>
                <a:spcPct val="100000"/>
              </a:lnSpc>
              <a:buFont typeface="Arial"/>
              <a:buChar char="•"/>
            </a:pPr>
            <a:r>
              <a:rPr lang="en-US" sz="2400" dirty="0">
                <a:solidFill>
                  <a:srgbClr val="000000"/>
                </a:solidFill>
              </a:rPr>
              <a:t>It is easy to localize the errors since modules are combined one by one, thus debugging is easier.</a:t>
            </a:r>
            <a:endParaRPr sz="2400" dirty="0"/>
          </a:p>
          <a:p>
            <a:pPr lvl="2" algn="just">
              <a:lnSpc>
                <a:spcPct val="100000"/>
              </a:lnSpc>
              <a:buFont typeface="Arial"/>
              <a:buChar char="•"/>
            </a:pPr>
            <a:r>
              <a:rPr lang="en-US" sz="2400" dirty="0">
                <a:solidFill>
                  <a:srgbClr val="000000"/>
                </a:solidFill>
              </a:rPr>
              <a:t>Incremental testing is a more thorough testing</a:t>
            </a:r>
            <a:endParaRPr sz="2400" dirty="0"/>
          </a:p>
          <a:p>
            <a:endParaRPr sz="1600" dirty="0"/>
          </a:p>
        </p:txBody>
      </p:sp>
      <p:sp>
        <p:nvSpPr>
          <p:cNvPr id="172" name="TextShape 3"/>
          <p:cNvSpPr txBox="1"/>
          <p:nvPr/>
        </p:nvSpPr>
        <p:spPr>
          <a:xfrm>
            <a:off x="3124080" y="4767390"/>
            <a:ext cx="2895120" cy="273510"/>
          </a:xfrm>
          <a:prstGeom prst="rect">
            <a:avLst/>
          </a:prstGeom>
        </p:spPr>
        <p:txBody>
          <a:bodyPr anchor="ctr"/>
          <a:lstStyle/>
          <a:p>
            <a:pPr algn="ctr">
              <a:lnSpc>
                <a:spcPct val="100000"/>
              </a:lnSpc>
            </a:pPr>
            <a:fld id="{297978CD-AF21-488A-8FA8-D9C07C7879B2}" type="slidenum">
              <a:rPr lang="en-IN" sz="1200">
                <a:solidFill>
                  <a:srgbClr val="8B8B8B"/>
                </a:solidFill>
                <a:latin typeface="Calibri"/>
              </a:rPr>
              <a:pPr algn="ctr">
                <a:lnSpc>
                  <a:spcPct val="100000"/>
                </a:lnSpc>
              </a:pPr>
              <a:t>9</a:t>
            </a:fld>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2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3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1_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4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5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2_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6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60A3D4-7807-4613-A7CD-62BF63C41F43}"/>
</file>

<file path=customXml/itemProps2.xml><?xml version="1.0" encoding="utf-8"?>
<ds:datastoreItem xmlns:ds="http://schemas.openxmlformats.org/officeDocument/2006/customXml" ds:itemID="{D5D08203-4948-46B8-8D81-50F6B5B5107D}"/>
</file>

<file path=customXml/itemProps3.xml><?xml version="1.0" encoding="utf-8"?>
<ds:datastoreItem xmlns:ds="http://schemas.openxmlformats.org/officeDocument/2006/customXml" ds:itemID="{5735E90F-B2FE-4443-894B-DFA3E4D54BFE}"/>
</file>

<file path=docProps/app.xml><?xml version="1.0" encoding="utf-8"?>
<Properties xmlns="http://schemas.openxmlformats.org/officeDocument/2006/extended-properties" xmlns:vt="http://schemas.openxmlformats.org/officeDocument/2006/docPropsVTypes">
  <TotalTime>390</TotalTime>
  <Words>1326</Words>
  <Application>Microsoft Office PowerPoint</Application>
  <PresentationFormat>On-screen Show (16:9)</PresentationFormat>
  <Paragraphs>168</Paragraphs>
  <Slides>32</Slides>
  <Notes>1</Notes>
  <HiddenSlides>0</HiddenSlides>
  <MMClips>0</MMClips>
  <ScaleCrop>false</ScaleCrop>
  <HeadingPairs>
    <vt:vector size="4" baseType="variant">
      <vt:variant>
        <vt:lpstr>Theme</vt:lpstr>
      </vt:variant>
      <vt:variant>
        <vt:i4>9</vt:i4>
      </vt:variant>
      <vt:variant>
        <vt:lpstr>Slide Titles</vt:lpstr>
      </vt:variant>
      <vt:variant>
        <vt:i4>32</vt:i4>
      </vt:variant>
    </vt:vector>
  </HeadingPairs>
  <TitlesOfParts>
    <vt:vector size="41" baseType="lpstr">
      <vt:lpstr>1_Solstice</vt:lpstr>
      <vt:lpstr>Theme1</vt:lpstr>
      <vt:lpstr>2_Solstice</vt:lpstr>
      <vt:lpstr>3_Solstice</vt:lpstr>
      <vt:lpstr>1_Theme1</vt:lpstr>
      <vt:lpstr>4_Solstice</vt:lpstr>
      <vt:lpstr>5_Solstice</vt:lpstr>
      <vt:lpstr>2_Theme1</vt:lpstr>
      <vt:lpstr>6_Solstice</vt:lpstr>
      <vt:lpstr>Slide 1</vt:lpstr>
      <vt:lpstr>Slide 2</vt:lpstr>
      <vt:lpstr>Slide 3</vt:lpstr>
      <vt:lpstr>Slide 4</vt:lpstr>
      <vt:lpstr>Slide 5</vt:lpstr>
      <vt:lpstr>Slide 6</vt:lpstr>
      <vt:lpstr>Slide 7</vt:lpstr>
      <vt:lpstr>Slide 8</vt:lpstr>
      <vt:lpstr>Slide 9</vt:lpstr>
      <vt:lpstr>Types of incremental integration testing </vt:lpstr>
      <vt:lpstr>Top-down integration Testing </vt:lpstr>
      <vt:lpstr>Slide 12</vt:lpstr>
      <vt:lpstr>Slide 13</vt:lpstr>
      <vt:lpstr>Slide 14</vt:lpstr>
      <vt:lpstr>Slide 15</vt:lpstr>
      <vt:lpstr>Slide 16</vt:lpstr>
      <vt:lpstr>Slide 17</vt:lpstr>
      <vt:lpstr>Slide 18</vt:lpstr>
      <vt:lpstr>Drawbacks of top-down integration</vt:lpstr>
      <vt:lpstr>Slide 20</vt:lpstr>
      <vt:lpstr>Slide 21</vt:lpstr>
      <vt:lpstr>Slide 22</vt:lpstr>
      <vt:lpstr>Slide 23</vt:lpstr>
      <vt:lpstr>Comparison between top-down and bottom-up testing</vt:lpstr>
      <vt:lpstr>Slide 25</vt:lpstr>
      <vt:lpstr>Slide 26</vt:lpstr>
      <vt:lpstr>Slide 27</vt:lpstr>
      <vt:lpstr>Slide 28</vt:lpstr>
      <vt:lpstr>Integration Testing Effort </vt:lpstr>
      <vt:lpstr>Summary</vt:lpstr>
      <vt:lpstr>Slide 31</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53</cp:revision>
  <dcterms:modified xsi:type="dcterms:W3CDTF">2021-01-29T18:36:01Z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