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6" r:id="rId2"/>
    <p:sldMasterId id="2147483694" r:id="rId3"/>
    <p:sldMasterId id="2147483705" r:id="rId4"/>
    <p:sldMasterId id="2147483708" r:id="rId5"/>
    <p:sldMasterId id="2147483711" r:id="rId6"/>
    <p:sldMasterId id="2147483722" r:id="rId7"/>
    <p:sldMasterId id="2147483725" r:id="rId8"/>
    <p:sldMasterId id="2147483728" r:id="rId9"/>
    <p:sldMasterId id="2147483739" r:id="rId10"/>
  </p:sldMasterIdLst>
  <p:notesMasterIdLst>
    <p:notesMasterId r:id="rId41"/>
  </p:notesMasterIdLst>
  <p:sldIdLst>
    <p:sldId id="256" r:id="rId11"/>
    <p:sldId id="314" r:id="rId12"/>
    <p:sldId id="40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407" r:id="rId38"/>
    <p:sldId id="408" r:id="rId39"/>
    <p:sldId id="406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customXml" Target="../customXml/item1.xml"/><Relationship Id="rId20" Type="http://schemas.openxmlformats.org/officeDocument/2006/relationships/slide" Target="slides/slide1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8A282A-8D29-4A7B-ACBC-F9F8C0BE6E63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694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860"/>
            <a:ext cx="7772040" cy="11021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Integration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Testing    </a:t>
            </a: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 …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650"/>
            <a:ext cx="6400440" cy="131409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133720" y="3143340"/>
            <a:ext cx="4800240" cy="13334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dirty="0" err="1">
                <a:solidFill>
                  <a:srgbClr val="000000"/>
                </a:solidFill>
                <a:latin typeface="Calibri"/>
              </a:rPr>
              <a:t>Prof.</a:t>
            </a:r>
            <a:r>
              <a:rPr lang="en-IN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alibri"/>
              </a:rPr>
              <a:t>Durga</a:t>
            </a:r>
            <a:r>
              <a:rPr lang="en-IN" sz="2400" dirty="0">
                <a:solidFill>
                  <a:srgbClr val="000000"/>
                </a:solidFill>
                <a:latin typeface="Calibri"/>
              </a:rPr>
              <a:t> Prasad </a:t>
            </a:r>
            <a:r>
              <a:rPr lang="en-IN" sz="2400" dirty="0" err="1">
                <a:solidFill>
                  <a:srgbClr val="000000"/>
                </a:solidFill>
                <a:latin typeface="Calibri"/>
              </a:rPr>
              <a:t>Mohapatra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2400" dirty="0" smtClean="0">
                <a:solidFill>
                  <a:srgbClr val="000000"/>
                </a:solidFill>
                <a:latin typeface="Calibri"/>
              </a:rPr>
              <a:t>Professor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2400" dirty="0" err="1">
                <a:solidFill>
                  <a:srgbClr val="000000"/>
                </a:solidFill>
                <a:latin typeface="Calibri"/>
              </a:rPr>
              <a:t>Dept.of</a:t>
            </a:r>
            <a:r>
              <a:rPr lang="en-IN" sz="2400" dirty="0">
                <a:solidFill>
                  <a:srgbClr val="000000"/>
                </a:solidFill>
                <a:latin typeface="Calibri"/>
              </a:rPr>
              <a:t> CSE, NIT Rourkela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288000" y="186840"/>
            <a:ext cx="8393400" cy="49563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             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	The </a:t>
            </a:r>
            <a:r>
              <a:rPr lang="en-US" sz="2000" dirty="0">
                <a:solidFill>
                  <a:srgbClr val="000000"/>
                </a:solidFill>
              </a:rPr>
              <a:t>total test sessions = nodes – sink </a:t>
            </a:r>
            <a:r>
              <a:rPr lang="en-US" sz="2000" dirty="0" smtClean="0">
                <a:solidFill>
                  <a:srgbClr val="000000"/>
                </a:solidFill>
              </a:rPr>
              <a:t>nodes=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 – 10 = 10</a:t>
            </a:r>
            <a:endParaRPr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i="1" dirty="0" smtClean="0">
                <a:solidFill>
                  <a:srgbClr val="000000"/>
                </a:solidFill>
              </a:rPr>
              <a:t>	sink </a:t>
            </a:r>
            <a:r>
              <a:rPr lang="en-US" sz="2000" i="1" dirty="0">
                <a:solidFill>
                  <a:srgbClr val="000000"/>
                </a:solidFill>
              </a:rPr>
              <a:t>node</a:t>
            </a:r>
            <a:r>
              <a:rPr lang="en-US" sz="2000" dirty="0">
                <a:solidFill>
                  <a:srgbClr val="000000"/>
                </a:solidFill>
              </a:rPr>
              <a:t> is an instruction in a module at which </a:t>
            </a:r>
            <a:r>
              <a:rPr lang="en-US" sz="2000" dirty="0" smtClean="0">
                <a:solidFill>
                  <a:srgbClr val="000000"/>
                </a:solidFill>
              </a:rPr>
              <a:t>execution terminates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sz="2000" dirty="0"/>
          </a:p>
          <a:p>
            <a:pPr algn="just">
              <a:lnSpc>
                <a:spcPct val="100000"/>
              </a:lnSpc>
            </a:pPr>
            <a:endParaRPr sz="2000" dirty="0"/>
          </a:p>
        </p:txBody>
      </p:sp>
      <p:sp>
        <p:nvSpPr>
          <p:cNvPr id="249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4F8BECB-D74F-42B2-BF4F-3FFEB0DAFAAD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10</a:t>
            </a:fld>
            <a:endParaRPr/>
          </a:p>
        </p:txBody>
      </p:sp>
      <p:pic>
        <p:nvPicPr>
          <p:cNvPr id="250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50" y="151449"/>
            <a:ext cx="7830900" cy="4020502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95300" y="57150"/>
            <a:ext cx="8229240" cy="5369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Path Based Integration</a:t>
            </a:r>
            <a:endParaRPr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990600" y="874050"/>
            <a:ext cx="8077200" cy="417879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 call graph, when a module or unit executes, some path of the source instructions is  executed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/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t </a:t>
            </a:r>
            <a:r>
              <a:rPr lang="en-US" sz="2800" dirty="0">
                <a:solidFill>
                  <a:srgbClr val="000000"/>
                </a:solidFill>
              </a:rPr>
              <a:t>is possible that in the path execution, there may be a call to another unit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/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At that point, the control is passed from the calling unit to the called unit.</a:t>
            </a:r>
            <a:endParaRPr sz="2800" dirty="0"/>
          </a:p>
        </p:txBody>
      </p:sp>
      <p:sp>
        <p:nvSpPr>
          <p:cNvPr id="253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E1B8F12-87F9-4A60-A485-B43823F06DAD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lnSpc>
                <a:spcPct val="100000"/>
              </a:lnSpc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Path Based Integration</a:t>
            </a:r>
            <a:endParaRPr dirty="0"/>
          </a:p>
        </p:txBody>
      </p:sp>
      <p:sp>
        <p:nvSpPr>
          <p:cNvPr id="255" name="TextShape 2"/>
          <p:cNvSpPr txBox="1"/>
          <p:nvPr/>
        </p:nvSpPr>
        <p:spPr>
          <a:xfrm>
            <a:off x="1066800" y="1056640"/>
            <a:ext cx="8077200" cy="33941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just">
              <a:lnSpc>
                <a:spcPct val="100000"/>
              </a:lnSpc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passing of control from one unit to another unit is important for integration </a:t>
            </a:r>
            <a:r>
              <a:rPr lang="en-US" dirty="0" smtClean="0"/>
              <a:t>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be done with path based integration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to understand the following definitions for path-based integration:</a:t>
            </a:r>
            <a:endParaRPr dirty="0"/>
          </a:p>
        </p:txBody>
      </p:sp>
      <p:sp>
        <p:nvSpPr>
          <p:cNvPr id="256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FF3E2ED-989B-4640-93D5-17CD890FC277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920" y="-32400"/>
            <a:ext cx="8223480" cy="37449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288000" y="0"/>
            <a:ext cx="8703600" cy="5143500"/>
          </a:xfrm>
          <a:prstGeom prst="rect">
            <a:avLst/>
          </a:prstGeom>
        </p:spPr>
        <p:txBody>
          <a:bodyPr/>
          <a:lstStyle/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Source node </a:t>
            </a:r>
            <a:endParaRPr sz="2800"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is an instruction in the module at  which the execution starts or resumes.</a:t>
            </a:r>
            <a:endParaRPr sz="2400"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nodes where the control is being transferred after calling the module are also source nodes.</a:t>
            </a:r>
            <a:endParaRPr sz="2400" dirty="0"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Sink node </a:t>
            </a:r>
            <a:endParaRPr sz="2800"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is an instruction in the module at which the execution terminates.</a:t>
            </a:r>
            <a:endParaRPr sz="2400"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nodes from which the control is transferred are also sink nodes.</a:t>
            </a:r>
            <a:endParaRPr sz="2400" dirty="0"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Module execution path (MEP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sz="2800"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is a path consisting of set of executable statements  within a module like in a flow graph.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288000" y="0"/>
            <a:ext cx="8393400" cy="501015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Message</a:t>
            </a:r>
            <a:endParaRPr sz="2800" dirty="0"/>
          </a:p>
          <a:p>
            <a:pPr marL="13716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When the control is transferred from one unit to another, then the programming language mechanism used to do this is known as a message.</a:t>
            </a:r>
            <a:endParaRPr sz="2400" dirty="0"/>
          </a:p>
          <a:p>
            <a:pPr lvl="3" indent="-393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For example, a function call (message from one unit to another unit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MM-path</a:t>
            </a:r>
            <a:endParaRPr sz="2800" dirty="0"/>
          </a:p>
          <a:p>
            <a:pPr marL="13716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is a path consisting of MEPs and messages.</a:t>
            </a:r>
            <a:endParaRPr sz="2400" dirty="0"/>
          </a:p>
          <a:p>
            <a:pPr marL="13716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path shows the sequence of executable statements; it also crosses the boundary of a unit when a message is followed to call another unit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13716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other words, MM-path is a set of MEPs </a:t>
            </a:r>
            <a:r>
              <a:rPr lang="en-US" sz="2400" dirty="0" smtClean="0"/>
              <a:t>&amp; transfer </a:t>
            </a:r>
            <a:r>
              <a:rPr lang="en-US" sz="2400" dirty="0"/>
              <a:t>of control among different units in the form of messages.</a:t>
            </a:r>
          </a:p>
          <a:p>
            <a:pPr marL="13716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/>
          </a:p>
          <a:p>
            <a:endParaRPr sz="2800" dirty="0"/>
          </a:p>
          <a:p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914400" y="186840"/>
            <a:ext cx="8077200" cy="4652910"/>
          </a:xfrm>
          <a:prstGeom prst="rect">
            <a:avLst/>
          </a:prstGeom>
        </p:spPr>
        <p:txBody>
          <a:bodyPr/>
          <a:lstStyle/>
          <a:p>
            <a:pPr lvl="1" indent="-457200"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</a:rPr>
              <a:t>MM-Path </a:t>
            </a:r>
            <a:r>
              <a:rPr lang="en-US" sz="2800" dirty="0">
                <a:solidFill>
                  <a:srgbClr val="000000"/>
                </a:solidFill>
              </a:rPr>
              <a:t>Graph</a:t>
            </a:r>
          </a:p>
          <a:p>
            <a:pPr algn="just"/>
            <a:endParaRPr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can be defined as an extended flow graph where nodes are MEPs and edges are messages.</a:t>
            </a:r>
            <a:endParaRPr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returns from the last called unit to the first unit where the call was made.</a:t>
            </a:r>
            <a:endParaRPr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this </a:t>
            </a:r>
            <a:r>
              <a:rPr lang="en-US" sz="2400" dirty="0" smtClean="0">
                <a:solidFill>
                  <a:srgbClr val="000000"/>
                </a:solidFill>
              </a:rPr>
              <a:t>graph (shown in next slide), </a:t>
            </a:r>
            <a:r>
              <a:rPr lang="en-US" sz="2400" dirty="0">
                <a:solidFill>
                  <a:srgbClr val="000000"/>
                </a:solidFill>
              </a:rPr>
              <a:t>messages are highlighted with thick lines.</a:t>
            </a:r>
            <a:endParaRPr sz="2400" dirty="0"/>
          </a:p>
          <a:p>
            <a:pPr algn="just"/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2120" y="40310"/>
            <a:ext cx="8229240" cy="397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MM-Path</a:t>
            </a:r>
            <a:endParaRPr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B6867CE-5324-47DD-B84C-17C00280BC29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16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112784" y="595510"/>
            <a:ext cx="7878816" cy="4494412"/>
            <a:chOff x="838080" y="1028700"/>
            <a:chExt cx="7162560" cy="3758670"/>
          </a:xfrm>
        </p:grpSpPr>
        <p:pic>
          <p:nvPicPr>
            <p:cNvPr id="268" name="Content Placeholder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720" y="1257390"/>
              <a:ext cx="6691320" cy="35299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9" name="CustomShape 3"/>
            <p:cNvSpPr/>
            <p:nvPr/>
          </p:nvSpPr>
          <p:spPr>
            <a:xfrm>
              <a:off x="838080" y="1028700"/>
              <a:ext cx="2133360" cy="3143070"/>
            </a:xfrm>
            <a:prstGeom prst="rect">
              <a:avLst/>
            </a:prstGeom>
            <a:noFill/>
            <a:ln w="25560">
              <a:solidFill>
                <a:srgbClr val="3A5F8B"/>
              </a:solidFill>
              <a:custDash>
                <a:ds d="213000" sp="71000"/>
              </a:custDash>
              <a:round/>
            </a:ln>
          </p:spPr>
        </p:sp>
        <p:sp>
          <p:nvSpPr>
            <p:cNvPr id="270" name="CustomShape 4"/>
            <p:cNvSpPr/>
            <p:nvPr/>
          </p:nvSpPr>
          <p:spPr>
            <a:xfrm>
              <a:off x="5791320" y="1184490"/>
              <a:ext cx="2209320" cy="3143070"/>
            </a:xfrm>
            <a:prstGeom prst="rect">
              <a:avLst/>
            </a:prstGeom>
            <a:noFill/>
            <a:ln w="25560">
              <a:solidFill>
                <a:srgbClr val="3A5F8B"/>
              </a:solidFill>
              <a:custDash>
                <a:ds d="213000" sp="71000"/>
              </a:custDash>
              <a:round/>
            </a:ln>
          </p:spPr>
        </p:sp>
        <p:sp>
          <p:nvSpPr>
            <p:cNvPr id="271" name="CustomShape 5"/>
            <p:cNvSpPr/>
            <p:nvPr/>
          </p:nvSpPr>
          <p:spPr>
            <a:xfrm>
              <a:off x="3429000" y="1028700"/>
              <a:ext cx="1980720" cy="3714390"/>
            </a:xfrm>
            <a:prstGeom prst="rect">
              <a:avLst/>
            </a:prstGeom>
            <a:noFill/>
            <a:ln w="25560">
              <a:solidFill>
                <a:srgbClr val="3A5F8B"/>
              </a:solidFill>
              <a:custDash>
                <a:ds d="213000" sp="71000"/>
              </a:custDash>
              <a:round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0"/>
            <a:ext cx="8229240" cy="5369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MM-Path Details</a:t>
            </a:r>
            <a:endParaRPr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3744081"/>
              </p:ext>
            </p:extLst>
          </p:nvPr>
        </p:nvGraphicFramePr>
        <p:xfrm>
          <a:off x="152400" y="1062990"/>
          <a:ext cx="8839200" cy="3337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2438400"/>
                <a:gridCol w="2057400"/>
                <a:gridCol w="2514600"/>
              </a:tblGrid>
              <a:tr h="35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Source nodes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Sink nodes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MEPs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17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Unit A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1,4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3,5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MEP(A,1)=&lt;1,2,5&gt; MEP(A,2)=&lt;1,3&gt;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MEP(A,3)=&lt;4,5&gt;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26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Unit B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1,5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4,6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MEP(B,1)=&lt;1,2,4&gt; MEP(B,2)=&lt;5,6&gt;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MEP(B,3)=&lt;1,2,3,5,6&gt;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37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Unit C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MEP(C,1)=&lt;1,3,4,5&gt; MEP(C,2)=&lt;1,2,4,5&gt;</a:t>
                      </a:r>
                      <a:endParaRPr lang="en-US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95300" y="57150"/>
            <a:ext cx="8229240" cy="53694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lnSpc>
                <a:spcPct val="100000"/>
              </a:lnSpc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MM-Path Graph</a:t>
            </a:r>
            <a:endParaRPr dirty="0"/>
          </a:p>
        </p:txBody>
      </p:sp>
      <p:pic>
        <p:nvPicPr>
          <p:cNvPr id="276" name="Content Placeholder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40" y="703134"/>
            <a:ext cx="8708760" cy="44300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920" y="-32400"/>
            <a:ext cx="8223480" cy="63369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 Testing</a:t>
            </a:r>
            <a:endParaRPr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990600" y="666750"/>
            <a:ext cx="8001000" cy="43418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just">
              <a:defRPr sz="2800">
                <a:solidFill>
                  <a:srgbClr val="000000"/>
                </a:solidFill>
              </a:defRPr>
            </a:lvl1pPr>
            <a:lvl2pPr lvl="1" algn="just"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</a:lstStyle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When an integrated system is tested, all its specified functions and external interfaces are tested on the software.</a:t>
            </a:r>
            <a:endParaRPr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Every functionality of the system specified in the functions is tested according to its external specifications.</a:t>
            </a:r>
            <a:endParaRPr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An external specification is a precise description of the software </a:t>
            </a:r>
            <a:r>
              <a:rPr lang="en-US" dirty="0" smtClean="0"/>
              <a:t>behavior </a:t>
            </a:r>
            <a:r>
              <a:rPr lang="en-US" dirty="0"/>
              <a:t>from the viewpoint of the outside world.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920" y="-32400"/>
            <a:ext cx="8223480" cy="110025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990600" y="641190"/>
            <a:ext cx="8153400" cy="423819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It </a:t>
            </a:r>
            <a:r>
              <a:rPr lang="en-US" sz="2800" dirty="0">
                <a:solidFill>
                  <a:srgbClr val="000000"/>
                </a:solidFill>
              </a:rPr>
              <a:t>is assumed that integration testing detects bugs which are structural.</a:t>
            </a:r>
            <a:endParaRPr sz="28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However, it is also important to detect some behavioral bugs.</a:t>
            </a:r>
            <a:endParaRPr sz="28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If we can refine the functional decomposition tree into a form of module calling graph, then we are moving towards behavioral testing at the integration level.</a:t>
            </a:r>
            <a:endParaRPr sz="28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This can be done with the help of a </a:t>
            </a:r>
            <a:r>
              <a:rPr lang="en-US" sz="2800" i="1" dirty="0">
                <a:solidFill>
                  <a:srgbClr val="000000"/>
                </a:solidFill>
              </a:rPr>
              <a:t>call graph </a:t>
            </a:r>
            <a:r>
              <a:rPr lang="en-US" sz="2800" dirty="0">
                <a:solidFill>
                  <a:srgbClr val="000000"/>
                </a:solidFill>
              </a:rPr>
              <a:t>as given by Jorgensen.</a:t>
            </a:r>
            <a:endParaRPr sz="2800" dirty="0"/>
          </a:p>
        </p:txBody>
      </p:sp>
      <p:sp>
        <p:nvSpPr>
          <p:cNvPr id="224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B990A65-79FB-4623-8155-034F561D0559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7060"/>
            <a:ext cx="7498080" cy="55209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Call Graph-Based Integration</a:t>
            </a:r>
            <a:b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n-IN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920" y="-32400"/>
            <a:ext cx="8223480" cy="73737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914400" y="628650"/>
            <a:ext cx="8153400" cy="3829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457200" indent="-457200" algn="just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lvl="1" algn="just"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</a:lstStyle>
          <a:p>
            <a:r>
              <a:rPr lang="en-US" dirty="0"/>
              <a:t>Kit has defined function testing as the process of attempting to detect discrepancies between the functional specifications of a software and its actual behavior.</a:t>
            </a:r>
            <a:endParaRPr dirty="0"/>
          </a:p>
          <a:p>
            <a:r>
              <a:rPr lang="en-US" dirty="0"/>
              <a:t>The objective of the function test is to measure the quality of the functional components of the system.</a:t>
            </a:r>
            <a:endParaRPr dirty="0"/>
          </a:p>
          <a:p>
            <a:r>
              <a:rPr lang="en-US" dirty="0"/>
              <a:t>Tests verify that the system behaves correctly from the user/business perspectives and functions according to the requirements, models or any other design paradigm.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914400" y="394200"/>
            <a:ext cx="8077200" cy="4539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457200" indent="-457200" algn="just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lvl="1" algn="just"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</a:lstStyle>
          <a:p>
            <a:r>
              <a:rPr lang="en-US" dirty="0"/>
              <a:t>The function test must determine if each component or business event</a:t>
            </a:r>
            <a:r>
              <a:rPr lang="en-US" dirty="0" smtClean="0"/>
              <a:t>:</a:t>
            </a:r>
          </a:p>
          <a:p>
            <a:endParaRPr dirty="0"/>
          </a:p>
          <a:p>
            <a:pPr marL="800100" lvl="1" indent="-342900"/>
            <a:r>
              <a:rPr lang="en-US" sz="2400" dirty="0"/>
              <a:t>Performs in accordance to the specifications,</a:t>
            </a:r>
            <a:endParaRPr sz="2400" dirty="0"/>
          </a:p>
          <a:p>
            <a:pPr marL="800100" lvl="1" indent="-342900"/>
            <a:r>
              <a:rPr lang="en-US" sz="2400" dirty="0"/>
              <a:t>Responds correctly to all conditions that may present themselves by incoming events/data,</a:t>
            </a:r>
            <a:endParaRPr sz="2400" dirty="0"/>
          </a:p>
          <a:p>
            <a:pPr marL="800100" lvl="1" indent="-342900"/>
            <a:r>
              <a:rPr lang="en-US" sz="2400" dirty="0"/>
              <a:t>Moves data correctly from one business event to the next, and</a:t>
            </a:r>
            <a:endParaRPr sz="2400" dirty="0"/>
          </a:p>
          <a:p>
            <a:pPr marL="800100" lvl="1" indent="-342900"/>
            <a:r>
              <a:rPr lang="en-US" sz="2400" dirty="0"/>
              <a:t>Is initiated in the order required to meet the business objectives of the system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990600" y="400050"/>
            <a:ext cx="8001000" cy="45492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457200" indent="-457200" algn="just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lvl="1" algn="just"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</a:lstStyle>
          <a:p>
            <a:r>
              <a:rPr lang="en-US" dirty="0"/>
              <a:t>Function testing can be performed after unit and integration testing, or whenever the development team thinks that the system has sufficient functionality to execute some tests.</a:t>
            </a:r>
            <a:endParaRPr dirty="0"/>
          </a:p>
          <a:p>
            <a:r>
              <a:rPr lang="en-US" dirty="0"/>
              <a:t>The test cases are executed such that the execution of the given test case against the software will exercise external functionality of certain parts.</a:t>
            </a:r>
            <a:endParaRPr dirty="0"/>
          </a:p>
          <a:p>
            <a:r>
              <a:rPr lang="en-US" dirty="0"/>
              <a:t>To keep a record of function testing, a function coverage metric is used.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990600" y="354915"/>
            <a:ext cx="8088600" cy="45492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457200" indent="-457200" algn="just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lvl="1" algn="just"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</a:lstStyle>
          <a:p>
            <a:r>
              <a:rPr lang="en-US" dirty="0"/>
              <a:t>Function coverage can be measured with a function coverage matrix.</a:t>
            </a:r>
            <a:endParaRPr dirty="0"/>
          </a:p>
          <a:p>
            <a:r>
              <a:rPr lang="en-US" dirty="0"/>
              <a:t>It keeps track of those functions that exhibited the greatest </a:t>
            </a:r>
            <a:r>
              <a:rPr lang="en-US" dirty="0" smtClean="0"/>
              <a:t>number of </a:t>
            </a:r>
            <a:r>
              <a:rPr lang="en-US" dirty="0"/>
              <a:t>errors.</a:t>
            </a:r>
            <a:endParaRPr dirty="0"/>
          </a:p>
          <a:p>
            <a:r>
              <a:rPr lang="en-US" dirty="0"/>
              <a:t>An effective function test cycle must have a defined set of processes and deliverables.</a:t>
            </a:r>
            <a:endParaRPr dirty="0"/>
          </a:p>
          <a:p>
            <a:r>
              <a:rPr lang="en-US" dirty="0"/>
              <a:t>The primary processes/ deliverables for requirement based function test are as follows: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990600" y="64395"/>
            <a:ext cx="8153400" cy="4839750"/>
          </a:xfrm>
          <a:prstGeom prst="rect">
            <a:avLst/>
          </a:prstGeom>
        </p:spPr>
        <p:txBody>
          <a:bodyPr/>
          <a:lstStyle/>
          <a:p>
            <a:pPr algn="just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Test Planning</a:t>
            </a:r>
            <a:endParaRPr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test leader with assistance from the test team defines the scope, schedule, and deliverables for the function test cycle.</a:t>
            </a:r>
            <a:endParaRPr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He delivers a test plan and a test schedule- these often undergo several revisions during the testing cycle.</a:t>
            </a:r>
            <a:endParaRPr dirty="0"/>
          </a:p>
          <a:p>
            <a:pPr algn="just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Partitioning/ functional Decomposition</a:t>
            </a:r>
            <a:endParaRPr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is the </a:t>
            </a:r>
            <a:r>
              <a:rPr lang="en-US" sz="2400" dirty="0" smtClean="0">
                <a:solidFill>
                  <a:srgbClr val="000000"/>
                </a:solidFill>
              </a:rPr>
              <a:t>process of breaking </a:t>
            </a:r>
            <a:r>
              <a:rPr lang="en-US" sz="2400" dirty="0">
                <a:solidFill>
                  <a:srgbClr val="000000"/>
                </a:solidFill>
              </a:rPr>
              <a:t>down </a:t>
            </a: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>
                <a:solidFill>
                  <a:srgbClr val="000000"/>
                </a:solidFill>
              </a:rPr>
              <a:t>system into its functional components or functional areas.</a:t>
            </a:r>
            <a:endParaRPr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Another group in the organization takes responsibility for the functional decomposition of the system.</a:t>
            </a:r>
            <a:endParaRPr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If decompositions are deemed insufficient, then testing organization takes up the responsibility of decomposition.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609600" y="188600"/>
            <a:ext cx="8393400" cy="49549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Requirement definition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testing organization needs  specified requirements in the form of proper documents to proceed with the function test.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These requirements need to be itemized under an appropriate functional partition.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Test case design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tester designs and  implements a test case to validate that the product performs in accordance with the requirements.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These requirements need to be itemized under an appropriate functional partition and mapped to the requirements being tested.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609600" y="406755"/>
            <a:ext cx="8393400" cy="449739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Traceability matrix formation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Test cases need to be mapped back to the appropriate requirement.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 function coverage matrix is prepared.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This matrix is a table, listing specific functions to be tested, the priority for testing each function, and test cases </a:t>
            </a:r>
            <a:r>
              <a:rPr lang="en-US" sz="2400" dirty="0" smtClean="0">
                <a:solidFill>
                  <a:srgbClr val="000000"/>
                </a:solidFill>
              </a:rPr>
              <a:t>required to test </a:t>
            </a:r>
            <a:r>
              <a:rPr lang="en-US" sz="2400" dirty="0">
                <a:solidFill>
                  <a:srgbClr val="000000"/>
                </a:solidFill>
              </a:rPr>
              <a:t>each function.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Once all the aspects of the function have been tested by one or more test cases, then the test design activity for that function can be considered complete.</a:t>
            </a:r>
            <a:endParaRPr dirty="0"/>
          </a:p>
          <a:p>
            <a:endParaRPr dirty="0"/>
          </a:p>
        </p:txBody>
      </p:sp>
      <p:sp>
        <p:nvSpPr>
          <p:cNvPr id="301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E2E222C-4BAF-4CD1-B73B-DF165BA67BCE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288000" y="135000"/>
            <a:ext cx="8703600" cy="487323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	Function </a:t>
            </a:r>
            <a:r>
              <a:rPr lang="en-US" sz="2800" dirty="0">
                <a:solidFill>
                  <a:srgbClr val="000000"/>
                </a:solidFill>
              </a:rPr>
              <a:t>coverage matrix</a:t>
            </a:r>
            <a:endParaRPr sz="28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endParaRPr lang="en-US" sz="2800" dirty="0" smtClean="0">
              <a:solidFill>
                <a:srgbClr val="000000"/>
              </a:solidFill>
            </a:endParaRPr>
          </a:p>
          <a:p>
            <a:pPr lvl="2" algn="just"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</a:rPr>
              <a:t>Test </a:t>
            </a:r>
            <a:r>
              <a:rPr lang="en-US" sz="2800" dirty="0">
                <a:solidFill>
                  <a:srgbClr val="000000"/>
                </a:solidFill>
              </a:rPr>
              <a:t>case execution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 </a:t>
            </a:r>
            <a:r>
              <a:rPr lang="en-US" sz="2400" dirty="0">
                <a:solidFill>
                  <a:srgbClr val="000000"/>
                </a:solidFill>
              </a:rPr>
              <a:t>all phases of testing, an appropriate set of test cases need to be executed and the result of those test cases recorded.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So, the </a:t>
            </a:r>
            <a:r>
              <a:rPr lang="en-US" sz="2400" dirty="0">
                <a:solidFill>
                  <a:srgbClr val="000000"/>
                </a:solidFill>
              </a:rPr>
              <a:t>test case to be executed should be defined in the test plan.</a:t>
            </a:r>
            <a:endParaRPr dirty="0"/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If the current application does not support the testing, then it should be deferred.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04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BD00F6A-1EF3-40D1-B1EB-BC23DC606285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27</a:t>
            </a:fld>
            <a:endParaRPr/>
          </a:p>
        </p:txBody>
      </p:sp>
      <p:pic>
        <p:nvPicPr>
          <p:cNvPr id="305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060" y="670071"/>
            <a:ext cx="7556340" cy="1368279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1" y="171451"/>
            <a:ext cx="7770813" cy="869156"/>
          </a:xfrm>
        </p:spPr>
        <p:txBody>
          <a:bodyPr lIns="18000" tIns="46800" rIns="18000" bIns="46800" anchor="ctr">
            <a:normAutofit/>
          </a:bodyPr>
          <a:lstStyle/>
          <a:p>
            <a:pPr algn="ctr">
              <a:spcBef>
                <a:spcPts val="1625"/>
              </a:spcBef>
            </a:pPr>
            <a:r>
              <a:rPr lang="en-GB" altLang="en-US" sz="3200" dirty="0" smtClean="0"/>
              <a:t>Summary</a:t>
            </a:r>
          </a:p>
        </p:txBody>
      </p:sp>
      <p:sp>
        <p:nvSpPr>
          <p:cNvPr id="21094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895350"/>
            <a:ext cx="8305800" cy="4038600"/>
          </a:xfrm>
        </p:spPr>
        <p:txBody>
          <a:bodyPr lIns="18000" tIns="46800" rIns="18000" bIns="46800">
            <a:normAutofit/>
          </a:bodyPr>
          <a:lstStyle/>
          <a:p>
            <a:pPr>
              <a:spcBef>
                <a:spcPts val="888"/>
              </a:spcBef>
            </a:pPr>
            <a:r>
              <a:rPr lang="en-US" altLang="en-US" dirty="0" smtClean="0"/>
              <a:t>Discussed call graph-based </a:t>
            </a:r>
            <a:r>
              <a:rPr lang="en-US" altLang="en-US" dirty="0" smtClean="0"/>
              <a:t>integration </a:t>
            </a:r>
            <a:r>
              <a:rPr lang="en-US" altLang="en-US" dirty="0" smtClean="0"/>
              <a:t>testing in detail</a:t>
            </a:r>
            <a:r>
              <a:rPr lang="en-US" altLang="en-US" dirty="0" smtClean="0"/>
              <a:t>.</a:t>
            </a:r>
          </a:p>
          <a:p>
            <a:pPr lvl="1"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</a:rPr>
              <a:t>Pair-wise Integration</a:t>
            </a:r>
            <a:endParaRPr lang="en-US" sz="2800" dirty="0" smtClean="0"/>
          </a:p>
          <a:p>
            <a:pPr lvl="1"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</a:rPr>
              <a:t>Neighborhood </a:t>
            </a:r>
            <a:r>
              <a:rPr lang="en-US" sz="2800" dirty="0" smtClean="0">
                <a:solidFill>
                  <a:srgbClr val="000000"/>
                </a:solidFill>
              </a:rPr>
              <a:t>Integration</a:t>
            </a:r>
            <a:endParaRPr lang="en-US" altLang="en-US" sz="2500" dirty="0" smtClean="0"/>
          </a:p>
          <a:p>
            <a:pPr>
              <a:spcBef>
                <a:spcPts val="888"/>
              </a:spcBef>
            </a:pPr>
            <a:r>
              <a:rPr lang="en-GB" altLang="en-US" dirty="0" smtClean="0"/>
              <a:t>Explained </a:t>
            </a:r>
            <a:r>
              <a:rPr lang="en-GB" altLang="en-US" dirty="0" smtClean="0"/>
              <a:t>path-based integration testing.</a:t>
            </a:r>
          </a:p>
          <a:p>
            <a:pPr>
              <a:spcBef>
                <a:spcPts val="888"/>
              </a:spcBef>
            </a:pPr>
            <a:r>
              <a:rPr lang="en-GB" altLang="en-US" dirty="0" smtClean="0"/>
              <a:t>Explained </a:t>
            </a:r>
            <a:r>
              <a:rPr lang="en-US" altLang="en-US" dirty="0" smtClean="0"/>
              <a:t>Function Testing in detail.</a:t>
            </a:r>
            <a:endParaRPr lang="en-US" altLang="en-US" dirty="0" smtClean="0"/>
          </a:p>
          <a:p>
            <a:pPr>
              <a:spcBef>
                <a:spcPts val="888"/>
              </a:spcBef>
            </a:pPr>
            <a:r>
              <a:rPr lang="en-US" dirty="0" smtClean="0"/>
              <a:t> Described t</a:t>
            </a:r>
            <a:r>
              <a:rPr lang="en-US" dirty="0" smtClean="0"/>
              <a:t>he </a:t>
            </a:r>
            <a:r>
              <a:rPr lang="en-US" dirty="0" smtClean="0"/>
              <a:t>primary processes/ deliverables for requirement based function </a:t>
            </a:r>
            <a:r>
              <a:rPr lang="en-US" dirty="0" smtClean="0"/>
              <a:t>test. </a:t>
            </a:r>
            <a:endParaRPr lang="en-GB" altLang="en-US" dirty="0" smtClean="0"/>
          </a:p>
          <a:p>
            <a:pPr>
              <a:spcBef>
                <a:spcPts val="888"/>
              </a:spcBef>
            </a:pPr>
            <a:endParaRPr lang="en-GB" altLang="en-US" dirty="0" smtClean="0"/>
          </a:p>
        </p:txBody>
      </p:sp>
      <p:sp>
        <p:nvSpPr>
          <p:cNvPr id="210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35271B-3A0C-4DC3-901A-A58819C265DA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760" y="209551"/>
            <a:ext cx="7863840" cy="646331"/>
          </a:xfrm>
          <a:prstGeom prst="rect">
            <a:avLst/>
          </a:prstGeom>
        </p:spPr>
        <p:txBody>
          <a:bodyPr vert="horz" wrap="square" lIns="15119" tIns="39308" rIns="15119" bIns="39308" numCol="1" anchor="ctr" anchorCtr="0" compatLnSpc="1">
            <a:prstTxWarp prst="textNoShape">
              <a:avLst/>
            </a:prstTxWarp>
            <a:noAutofit/>
          </a:bodyPr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altLang="en-US" sz="3200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047750"/>
            <a:ext cx="7848600" cy="3396613"/>
          </a:xfrm>
          <a:prstGeom prst="rect">
            <a:avLst/>
          </a:prstGeom>
        </p:spPr>
        <p:txBody>
          <a:bodyPr wrap="square" lIns="102404" tIns="51202" rIns="102404" bIns="51202">
            <a:spAutoFit/>
          </a:bodyPr>
          <a:lstStyle/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Rajib</a:t>
            </a:r>
            <a:r>
              <a:rPr lang="en-GB" altLang="en-US" sz="2800" dirty="0" smtClean="0">
                <a:latin typeface="+mn-lt"/>
              </a:rPr>
              <a:t> Mall, Fundamentals of Software Engineering, (Chapter – 10), Fifth Edition, PHI Learning Pvt. Ltd., 2018.</a:t>
            </a:r>
          </a:p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Naresh</a:t>
            </a:r>
            <a:r>
              <a:rPr lang="en-GB" altLang="en-US" sz="2800" dirty="0" smtClean="0">
                <a:latin typeface="+mn-lt"/>
              </a:rPr>
              <a:t> </a:t>
            </a:r>
            <a:r>
              <a:rPr lang="en-GB" altLang="en-US" sz="2800" dirty="0" err="1" smtClean="0">
                <a:latin typeface="+mn-lt"/>
              </a:rPr>
              <a:t>Chauhan</a:t>
            </a:r>
            <a:r>
              <a:rPr lang="en-GB" altLang="en-US" sz="2800" dirty="0" smtClean="0">
                <a:latin typeface="+mn-lt"/>
              </a:rPr>
              <a:t>, Software Testing: Principles and Practices, (Chapter – 7), Second Edition, Oxford University Press,  2016.</a:t>
            </a:r>
          </a:p>
          <a:p>
            <a:pPr marL="384015" indent="-384015" algn="just">
              <a:buFont typeface="+mj-lt"/>
              <a:buAutoNum type="arabicPeriod"/>
            </a:pPr>
            <a:endParaRPr lang="en-GB" altLang="en-US" sz="2800" dirty="0" smtClean="0">
              <a:latin typeface="+mn-lt"/>
            </a:endParaRPr>
          </a:p>
          <a:p>
            <a:pPr algn="just"/>
            <a:endParaRPr lang="en-GB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/>
              <a:t>Call Graph-Based Integration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42950"/>
            <a:ext cx="8077200" cy="3600450"/>
          </a:xfrm>
        </p:spPr>
        <p:txBody>
          <a:bodyPr>
            <a:noAutofit/>
          </a:bodyPr>
          <a:lstStyle/>
          <a:p>
            <a:pPr marL="621792" indent="-457200" algn="just"/>
            <a:r>
              <a:rPr lang="en-IN" dirty="0"/>
              <a:t>A call graph is a directed graph, wherein the nodes are either modules or units, and a directed edge from one node to another means one module has called another module.</a:t>
            </a:r>
          </a:p>
          <a:p>
            <a:pPr marL="621792" indent="-457200" algn="just"/>
            <a:r>
              <a:rPr lang="en-IN" dirty="0"/>
              <a:t>The call graph can be captured in a matrix form which is known as the adjacency matrix.</a:t>
            </a:r>
          </a:p>
          <a:p>
            <a:pPr marL="571500" indent="-571500" algn="just"/>
            <a:endParaRPr lang="en-I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98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2150"/>
            <a:ext cx="7406640" cy="131445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385004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920" y="-32400"/>
            <a:ext cx="8223480" cy="6991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lnSpc>
                <a:spcPct val="100000"/>
              </a:lnSpc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Example Call Graph</a:t>
            </a:r>
            <a:endParaRPr dirty="0"/>
          </a:p>
        </p:txBody>
      </p:sp>
      <p:pic>
        <p:nvPicPr>
          <p:cNvPr id="229" name="Content Placeholder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80" y="1068120"/>
            <a:ext cx="8209080" cy="3690360"/>
          </a:xfrm>
          <a:prstGeom prst="rect">
            <a:avLst/>
          </a:prstGeom>
          <a:ln>
            <a:noFill/>
          </a:ln>
        </p:spPr>
      </p:pic>
      <p:sp>
        <p:nvSpPr>
          <p:cNvPr id="230" name="TextShape 2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57C0AA0-1C20-4FB6-9E6C-DCEB1375A19D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-381000" y="31750"/>
            <a:ext cx="1752600" cy="3606800"/>
          </a:xfrm>
          <a:prstGeom prst="rect">
            <a:avLst/>
          </a:prstGeom>
        </p:spPr>
        <p:txBody>
          <a:bodyPr vert="vert270" anchor="ctr"/>
          <a:lstStyle>
            <a:defPPr>
              <a:defRPr lang="en-US"/>
            </a:defPPr>
            <a:lvl1pPr algn="ctr">
              <a:lnSpc>
                <a:spcPct val="100000"/>
              </a:lnSpc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z="2800" dirty="0"/>
              <a:t>Adjacency Matrix</a:t>
            </a:r>
            <a:endParaRPr sz="2800" dirty="0"/>
          </a:p>
        </p:txBody>
      </p:sp>
      <p:pic>
        <p:nvPicPr>
          <p:cNvPr id="232" name="Content Placeholder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-25717"/>
            <a:ext cx="7025950" cy="51758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990600" y="176400"/>
            <a:ext cx="8001000" cy="460107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idea behind using a call graph for integration testing is to avoid the efforts made in developing the stubs and drivers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sz="28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If we know the calling sequence, and if we wait for the called or calling function, if not ready, then call graph based integration can be used.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914400" y="362520"/>
            <a:ext cx="8077200" cy="43937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There are two types of integration testing based on call graph:</a:t>
            </a:r>
            <a:endParaRPr sz="28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</a:rPr>
              <a:t>Pair-wise </a:t>
            </a:r>
            <a:r>
              <a:rPr lang="en-US" sz="2800" dirty="0" smtClean="0">
                <a:solidFill>
                  <a:srgbClr val="000000"/>
                </a:solidFill>
              </a:rPr>
              <a:t>Integration</a:t>
            </a:r>
            <a:endParaRPr sz="2800" dirty="0"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If we consider only one pair of calling and called modules, then we can make a set of pairs for all such </a:t>
            </a:r>
            <a:r>
              <a:rPr lang="en-US" sz="2800" dirty="0" smtClean="0">
                <a:solidFill>
                  <a:srgbClr val="000000"/>
                </a:solidFill>
              </a:rPr>
              <a:t>modules.</a:t>
            </a:r>
            <a:endParaRPr sz="2800" dirty="0"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resulting set will be the total test sessions which will be equal to the sum of all edges in the call </a:t>
            </a:r>
            <a:r>
              <a:rPr lang="en-US" sz="2800" dirty="0" smtClean="0">
                <a:solidFill>
                  <a:srgbClr val="000000"/>
                </a:solidFill>
              </a:rPr>
              <a:t>graph.</a:t>
            </a:r>
            <a:endParaRPr sz="28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</a:rPr>
              <a:t>Neighborhood Integration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239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3067261-A2E6-4A26-8D96-EFC8553A1814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52400" y="0"/>
            <a:ext cx="8991600" cy="460107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         </a:t>
            </a:r>
            <a:r>
              <a:rPr lang="en-US" sz="3200" dirty="0" smtClean="0">
                <a:solidFill>
                  <a:srgbClr val="000000"/>
                </a:solidFill>
              </a:rPr>
              <a:t>Pair </a:t>
            </a:r>
            <a:r>
              <a:rPr lang="en-US" sz="3200" dirty="0">
                <a:solidFill>
                  <a:srgbClr val="000000"/>
                </a:solidFill>
              </a:rPr>
              <a:t>wise Integration</a:t>
            </a:r>
            <a:endParaRPr sz="32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	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           Test </a:t>
            </a:r>
            <a:r>
              <a:rPr lang="en-US" sz="2400" dirty="0">
                <a:solidFill>
                  <a:srgbClr val="000000"/>
                </a:solidFill>
              </a:rPr>
              <a:t>sessions = No. of edges =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  <a:endParaRPr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3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34500"/>
            <a:ext cx="8315604" cy="4083881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288000" y="133350"/>
            <a:ext cx="8856000" cy="5010150"/>
          </a:xfrm>
          <a:prstGeom prst="rect">
            <a:avLst/>
          </a:prstGeom>
        </p:spPr>
        <p:txBody>
          <a:bodyPr/>
          <a:lstStyle/>
          <a:p>
            <a:pPr lvl="1"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Neighborhood Integration</a:t>
            </a:r>
            <a:endParaRPr sz="3200" dirty="0" smtClean="0"/>
          </a:p>
          <a:p>
            <a:pPr marL="863600" lvl="2" indent="-2921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There is not much reduction in the number of test sessions in pair-wise integration as compared to the decomposition-based integration.</a:t>
            </a:r>
            <a:endParaRPr sz="2800" dirty="0" smtClean="0"/>
          </a:p>
          <a:p>
            <a:pPr marL="863600" lvl="2" indent="-2921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we consider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neighborhoods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of a node in the call graph, then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number of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test sessions may reduce.</a:t>
            </a:r>
            <a:endParaRPr sz="2800" dirty="0"/>
          </a:p>
          <a:p>
            <a:pPr marL="863600" lvl="2" indent="-2921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Neighborhood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of a node is the immediate predecessor as well as the immediate successor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of the node.</a:t>
            </a:r>
            <a:endParaRPr sz="2800" dirty="0"/>
          </a:p>
          <a:p>
            <a:pPr marL="863600" lvl="2" indent="-2921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So, neighborhood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of a node can be defined as the set of nodes that are one edge away from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given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node</a:t>
            </a:r>
            <a:endParaRPr sz="2800" dirty="0"/>
          </a:p>
        </p:txBody>
      </p:sp>
      <p:sp>
        <p:nvSpPr>
          <p:cNvPr id="246" name="TextShape 3"/>
          <p:cNvSpPr txBox="1"/>
          <p:nvPr/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89C4CAC-13B3-415C-A6B1-FE904316C58F}" type="slidenum">
              <a:rPr lang="en-IN" sz="1200">
                <a:solidFill>
                  <a:srgbClr val="8B8B8B"/>
                </a:solidFill>
                <a:latin typeface="Calibri"/>
              </a:rPr>
              <a:pPr algn="ct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1F3A6D-3B81-46F5-82C2-52A093CF7357}"/>
</file>

<file path=customXml/itemProps2.xml><?xml version="1.0" encoding="utf-8"?>
<ds:datastoreItem xmlns:ds="http://schemas.openxmlformats.org/officeDocument/2006/customXml" ds:itemID="{E4A0D875-7F59-4C1D-BA10-04E132572B48}"/>
</file>

<file path=customXml/itemProps3.xml><?xml version="1.0" encoding="utf-8"?>
<ds:datastoreItem xmlns:ds="http://schemas.openxmlformats.org/officeDocument/2006/customXml" ds:itemID="{57CE71A2-9AB8-4B50-ABF7-5214008EF5A4}"/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1427</Words>
  <Application>Microsoft Office PowerPoint</Application>
  <PresentationFormat>On-screen Show (16:9)</PresentationFormat>
  <Paragraphs>198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Solstice</vt:lpstr>
      <vt:lpstr>1_Solstice</vt:lpstr>
      <vt:lpstr>Theme1</vt:lpstr>
      <vt:lpstr>2_Solstice</vt:lpstr>
      <vt:lpstr>3_Solstice</vt:lpstr>
      <vt:lpstr>1_Theme1</vt:lpstr>
      <vt:lpstr>4_Solstice</vt:lpstr>
      <vt:lpstr>5_Solstice</vt:lpstr>
      <vt:lpstr>2_Theme1</vt:lpstr>
      <vt:lpstr>6_Solstice</vt:lpstr>
      <vt:lpstr>Slide 1</vt:lpstr>
      <vt:lpstr>Call Graph-Based Integration </vt:lpstr>
      <vt:lpstr>Call Graph-Based Integration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Summary</vt:lpstr>
      <vt:lpstr>Slide 29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49</cp:revision>
  <dcterms:modified xsi:type="dcterms:W3CDTF">2021-02-01T18:51:52Z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