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3"/>
  </p:sldMasterIdLst>
  <p:notesMasterIdLst>
    <p:notesMasterId r:id="rId52"/>
  </p:notesMasterIdLst>
  <p:sldIdLst>
    <p:sldId id="440" r:id="rId4"/>
    <p:sldId id="342" r:id="rId5"/>
    <p:sldId id="344" r:id="rId6"/>
    <p:sldId id="258" r:id="rId7"/>
    <p:sldId id="259" r:id="rId8"/>
    <p:sldId id="260" r:id="rId9"/>
    <p:sldId id="345" r:id="rId10"/>
    <p:sldId id="340" r:id="rId11"/>
    <p:sldId id="346" r:id="rId12"/>
    <p:sldId id="261" r:id="rId13"/>
    <p:sldId id="262" r:id="rId14"/>
    <p:sldId id="339" r:id="rId15"/>
    <p:sldId id="347" r:id="rId16"/>
    <p:sldId id="348" r:id="rId17"/>
    <p:sldId id="349" r:id="rId18"/>
    <p:sldId id="350" r:id="rId19"/>
    <p:sldId id="351" r:id="rId20"/>
    <p:sldId id="264" r:id="rId21"/>
    <p:sldId id="265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452" r:id="rId43"/>
    <p:sldId id="275" r:id="rId44"/>
    <p:sldId id="352" r:id="rId45"/>
    <p:sldId id="354" r:id="rId46"/>
    <p:sldId id="353" r:id="rId47"/>
    <p:sldId id="454" r:id="rId48"/>
    <p:sldId id="455" r:id="rId49"/>
    <p:sldId id="453" r:id="rId50"/>
    <p:sldId id="405" r:id="rId51"/>
  </p:sldIdLst>
  <p:sldSz cx="10080625" cy="7559675"/>
  <p:notesSz cx="7556500" cy="10691813"/>
  <p:defaultTextStyle>
    <a:defPPr>
      <a:defRPr lang="en-GB"/>
    </a:defPPr>
    <a:lvl1pPr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1pPr>
    <a:lvl2pPr marL="457200"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2pPr>
    <a:lvl3pPr marL="914400"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3pPr>
    <a:lvl4pPr marL="1371600"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4pPr>
    <a:lvl5pPr marL="1828800" algn="ctr" defTabSz="457200" rtl="0" fontAlgn="base">
      <a:lnSpc>
        <a:spcPct val="7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FFFF"/>
    <a:srgbClr val="FF00FF"/>
    <a:srgbClr val="0000CC"/>
    <a:srgbClr val="6600FF"/>
    <a:srgbClr val="FFFF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5" autoAdjust="0"/>
  </p:normalViewPr>
  <p:slideViewPr>
    <p:cSldViewPr>
      <p:cViewPr varScale="1">
        <p:scale>
          <a:sx n="57" d="100"/>
          <a:sy n="57" d="100"/>
        </p:scale>
        <p:origin x="-1482" y="-8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1">
            <a:extLst>
              <a:ext uri="{FF2B5EF4-FFF2-40B4-BE49-F238E27FC236}">
                <a16:creationId xmlns:a16="http://schemas.microsoft.com/office/drawing/2014/main" id="{9A4B02C1-DDB5-419D-A28E-CAB948B6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1" name="AutoShape 2">
            <a:extLst>
              <a:ext uri="{FF2B5EF4-FFF2-40B4-BE49-F238E27FC236}">
                <a16:creationId xmlns:a16="http://schemas.microsoft.com/office/drawing/2014/main" id="{50A96A8C-9519-404A-A962-7DD158C91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2" name="AutoShape 3">
            <a:extLst>
              <a:ext uri="{FF2B5EF4-FFF2-40B4-BE49-F238E27FC236}">
                <a16:creationId xmlns:a16="http://schemas.microsoft.com/office/drawing/2014/main" id="{E0E0B615-56AE-4AE4-9050-8F6740227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3" name="AutoShape 4">
            <a:extLst>
              <a:ext uri="{FF2B5EF4-FFF2-40B4-BE49-F238E27FC236}">
                <a16:creationId xmlns:a16="http://schemas.microsoft.com/office/drawing/2014/main" id="{C235E146-E666-48FC-AC06-9FACD2D87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4" name="AutoShape 5">
            <a:extLst>
              <a:ext uri="{FF2B5EF4-FFF2-40B4-BE49-F238E27FC236}">
                <a16:creationId xmlns:a16="http://schemas.microsoft.com/office/drawing/2014/main" id="{C5C36B00-B08B-4254-B2BE-FCE6ECFC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5" name="AutoShape 6">
            <a:extLst>
              <a:ext uri="{FF2B5EF4-FFF2-40B4-BE49-F238E27FC236}">
                <a16:creationId xmlns:a16="http://schemas.microsoft.com/office/drawing/2014/main" id="{5A3D8EAF-ECA2-42D0-9962-26871BF2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6" name="AutoShape 7">
            <a:extLst>
              <a:ext uri="{FF2B5EF4-FFF2-40B4-BE49-F238E27FC236}">
                <a16:creationId xmlns:a16="http://schemas.microsoft.com/office/drawing/2014/main" id="{B0ABB8C9-DBE5-4239-B999-C8AF21E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7" name="AutoShape 8">
            <a:extLst>
              <a:ext uri="{FF2B5EF4-FFF2-40B4-BE49-F238E27FC236}">
                <a16:creationId xmlns:a16="http://schemas.microsoft.com/office/drawing/2014/main" id="{B9B657C1-2D12-4D92-80B5-95F575C9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0058" name="AutoShape 9">
            <a:extLst>
              <a:ext uri="{FF2B5EF4-FFF2-40B4-BE49-F238E27FC236}">
                <a16:creationId xmlns:a16="http://schemas.microsoft.com/office/drawing/2014/main" id="{D606DCED-9384-49F8-A193-A93FC176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18795" name="Text Box 10">
            <a:extLst>
              <a:ext uri="{FF2B5EF4-FFF2-40B4-BE49-F238E27FC236}">
                <a16:creationId xmlns:a16="http://schemas.microsoft.com/office/drawing/2014/main" id="{6C30B613-0F04-48B1-A9A5-71DAEF153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6915878C-2FC4-452A-9845-D7F015A4627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16525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2477" name="Rectangle 12">
            <a:extLst>
              <a:ext uri="{FF2B5EF4-FFF2-40B4-BE49-F238E27FC236}">
                <a16:creationId xmlns:a16="http://schemas.microsoft.com/office/drawing/2014/main" id="{6661BFC9-2D2D-4458-8452-CBA1E5114A73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35587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52B3726B-8E61-46B4-994F-E3C2D6CF8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38263" y="1069975"/>
            <a:ext cx="4883150" cy="3662363"/>
          </a:xfrm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25012591-D5F9-4770-974D-1BA8D02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113" y="5091113"/>
            <a:ext cx="5257800" cy="406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A091C9A1-74C4-4026-ADA6-F507B1786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Text Box 2">
            <a:extLst>
              <a:ext uri="{FF2B5EF4-FFF2-40B4-BE49-F238E27FC236}">
                <a16:creationId xmlns:a16="http://schemas.microsoft.com/office/drawing/2014/main" id="{0990D729-197A-48AA-9C8A-4BCD44DA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E9B39EE1-1022-4B93-81DA-2BACEEAE9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C5B6F24B-D66D-420A-950A-3969AD9F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>
            <a:extLst>
              <a:ext uri="{FF2B5EF4-FFF2-40B4-BE49-F238E27FC236}">
                <a16:creationId xmlns:a16="http://schemas.microsoft.com/office/drawing/2014/main" id="{BF438C87-B818-4A5A-BCDE-909D760384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AD4D6B76-4E38-4FD7-A4E3-76A263F6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>
            <a:extLst>
              <a:ext uri="{FF2B5EF4-FFF2-40B4-BE49-F238E27FC236}">
                <a16:creationId xmlns:a16="http://schemas.microsoft.com/office/drawing/2014/main" id="{26B0AD32-7AFB-45E0-9066-F59AC73D1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F33AEDAE-B05B-4D4B-A92B-2AF1E4CAC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E6ACBA2F-EDF0-4089-96E7-1CF56D9FF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292398ED-EB7B-4B0B-B143-4B9B6067B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83DE8D73-A99E-4039-9461-13FD792074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D580CB2B-0FC0-43E2-BC2C-19766AF8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3517794-28F9-4050-8029-1A61E405A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Text Box 2">
            <a:extLst>
              <a:ext uri="{FF2B5EF4-FFF2-40B4-BE49-F238E27FC236}">
                <a16:creationId xmlns:a16="http://schemas.microsoft.com/office/drawing/2014/main" id="{D91DD77D-6C5F-42A9-971B-8376876CF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FFAE4618-03EB-4D5D-91F5-B43B53899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F5B6A2F0-E9FC-49A9-90BA-4723E2318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ABBFBB9A-F74E-4DF4-8713-07408E216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8FD2E38D-ED47-4D0D-ADE6-5E4A81EF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6A07B97C-E989-44AC-9673-40D0A6B69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1EEAC5D3-516B-4293-ACC4-6E9A6C46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7BF802D-BB44-4768-9320-2C8F67024E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A4CB4D53-945A-4DB9-93ED-88A13778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F19B4BE-F11D-4578-9E4A-F704D922B7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88B4E471-8CF5-439F-9C7C-A04284EA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01E7183-77F7-4A38-A83C-7AFBFE3B5A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D0304239-DDE0-4512-8A14-CC7D8F0E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2059B78-4320-4870-A7FA-5C5D31D9DC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1576E2A7-1C9C-442C-844E-21E069C3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4374C96-6510-4557-8B32-5193B27020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86B4ECFE-A490-40C6-BF52-3088DCDD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7A0F70B-771D-4A32-A7DD-D05EC875D3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366CED2F-D730-4C44-9B3C-8E0A01BA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53B3867-AE74-4DD0-B493-7F28B43EB7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1E9EB9A3-FEE0-408B-AF0B-30643045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5DFA549-D942-4002-A835-A79A0740B4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5F1ED153-D47A-4F41-BE0D-3EC9798EF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753F152-4CEC-4AF6-8AA8-0DFAC57279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CF7F8DA2-4F4C-4CD0-A00E-FD1A0D6A4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1E54495-DC93-4B73-8BA5-23D5F4E661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0A12E7B3-2564-4B0C-AD57-CB4C253E2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A41E0EFC-1978-4DAB-A76A-94448DDE0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Text Box 2">
            <a:extLst>
              <a:ext uri="{FF2B5EF4-FFF2-40B4-BE49-F238E27FC236}">
                <a16:creationId xmlns:a16="http://schemas.microsoft.com/office/drawing/2014/main" id="{F9ABCC1F-EF2E-4788-B1F6-E2545896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6F8A749-2B47-4499-9753-D03488FE3D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5B482023-40C4-4410-8D30-CC7006FF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EA6E88A-CF0A-448F-9168-7BA99A41C5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6139CA0D-119B-4B0D-AFA1-545EF181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A4CB995-C4EF-4E48-9EED-380C0E41A8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6A7904CC-B3A8-4DEE-A726-5B3FDD395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1D48C71-5850-4684-BFE6-D008C3A0A8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2D90A484-34AC-4931-9C6E-31DE0C32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5930480-5FEF-43BF-9DA8-88E9161D41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58863" y="788988"/>
            <a:ext cx="5386387" cy="4040187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5D155C4-76C9-4607-A86D-68CCA4E43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013" y="5092700"/>
            <a:ext cx="5524500" cy="4824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631" tIns="51317" rIns="102631" bIns="51317"/>
          <a:lstStyle/>
          <a:p>
            <a:r>
              <a:rPr lang="en-US" altLang="en-US"/>
              <a:t>	(But, can think about doing this many tests today)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47A8AD3-7F55-4C65-BF51-02C7C7321A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984565A9-BE97-4334-82B0-3B105A5AA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280006C-0A13-48E5-A689-A6DA533C17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E5FDD1C5-CC0A-4AB6-94BA-6E03CCD8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F555502-7FD4-479A-907A-A546834FDE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27100" y="354013"/>
            <a:ext cx="5702300" cy="4276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5BF6AC5A-DDE8-418D-A0A2-862662A6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42988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1042988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7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C657CCCC-E778-4DB0-87D0-29BE04420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AF1EAAD6-ECA0-4925-8B46-22A22D827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46663"/>
            <a:ext cx="64516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F2882DD-0170-4247-A896-C328A00CABA0}"/>
              </a:ext>
            </a:extLst>
          </p:cNvPr>
          <p:cNvSpPr/>
          <p:nvPr/>
        </p:nvSpPr>
        <p:spPr>
          <a:xfrm>
            <a:off x="1015816" y="1558455"/>
            <a:ext cx="231854" cy="23183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0F9BA-7CC0-4AD7-AB93-0DB9C7EF6DA2}"/>
              </a:ext>
            </a:extLst>
          </p:cNvPr>
          <p:cNvSpPr/>
          <p:nvPr/>
        </p:nvSpPr>
        <p:spPr>
          <a:xfrm>
            <a:off x="1276350" y="1482725"/>
            <a:ext cx="69850" cy="6985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79298" y="396721"/>
            <a:ext cx="8165306" cy="162281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79298" y="2039353"/>
            <a:ext cx="8165306" cy="1931917"/>
          </a:xfrm>
        </p:spPr>
        <p:txBody>
          <a:bodyPr tIns="0"/>
          <a:lstStyle>
            <a:lvl1pPr marL="30238" indent="0" algn="l">
              <a:buNone/>
              <a:defRPr sz="29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7FFA364-8263-4BB0-B642-17A39AC1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C7E7EE-581B-4AF3-A422-351C98F7079F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1CBD4FC5-847F-4A16-B037-1A2D1DF8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246D4405-D6C4-4F59-B103-2CEE3D4B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C4937-4AEA-4E65-85FE-FA9ECA7202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407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96D4-9D53-4A12-A33E-EA112164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855415-0974-45B9-9F5A-B6D81B5553FA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7BB2-554E-43DD-BAD2-D4E46721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6F93-A1FA-4562-8B1B-21636F7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F3642-F66A-4B31-89FE-4A83EF7D8E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97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0469" y="302739"/>
            <a:ext cx="2016125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078" y="302740"/>
            <a:ext cx="6132380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0A794-1EA4-452A-A528-0B22EB35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B17862-9B13-4615-8570-0772D7D5907C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DCCB-D967-4AF7-9079-AF38925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DA61-6747-41C3-AC93-00C4F750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92237-08AA-4105-9516-4CB6D17AFB5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650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65F9-FD35-4EE9-B505-8DFCA9F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8CF87C-91AD-4A8F-8C86-0CA0DEB604B9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86EF1-534C-47E2-94E2-CF9E470E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6830-44E8-4073-967F-3CB90638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DC9A0-B601-45AE-92CD-C1C2709F64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024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EA3929-C9C4-423D-A64E-9C8D0D849BFF}"/>
              </a:ext>
            </a:extLst>
          </p:cNvPr>
          <p:cNvSpPr/>
          <p:nvPr/>
        </p:nvSpPr>
        <p:spPr>
          <a:xfrm>
            <a:off x="2516188" y="0"/>
            <a:ext cx="75612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81554-2171-4FB1-8B9A-F366C9659959}"/>
              </a:ext>
            </a:extLst>
          </p:cNvPr>
          <p:cNvSpPr/>
          <p:nvPr/>
        </p:nvSpPr>
        <p:spPr bwMode="invGray">
          <a:xfrm>
            <a:off x="2519363" y="0"/>
            <a:ext cx="84137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C4784A-28F4-4767-ACA4-2480867814FA}"/>
              </a:ext>
            </a:extLst>
          </p:cNvPr>
          <p:cNvSpPr/>
          <p:nvPr/>
        </p:nvSpPr>
        <p:spPr>
          <a:xfrm>
            <a:off x="2394833" y="3102637"/>
            <a:ext cx="231854" cy="23183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422E-3E3A-4F9F-A6A3-6EF7DA149B94}"/>
              </a:ext>
            </a:extLst>
          </p:cNvPr>
          <p:cNvSpPr/>
          <p:nvPr/>
        </p:nvSpPr>
        <p:spPr>
          <a:xfrm>
            <a:off x="2654300" y="3027363"/>
            <a:ext cx="71438" cy="6985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498" y="2866377"/>
            <a:ext cx="7056438" cy="2519892"/>
          </a:xfrm>
        </p:spPr>
        <p:txBody>
          <a:bodyPr anchor="t"/>
          <a:lstStyle>
            <a:lvl1pPr algn="l">
              <a:lnSpc>
                <a:spcPts val="4960"/>
              </a:lnSpc>
              <a:buNone/>
              <a:defRPr sz="44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2498" y="1175949"/>
            <a:ext cx="7056438" cy="1664178"/>
          </a:xfrm>
        </p:spPr>
        <p:txBody>
          <a:bodyPr anchor="b"/>
          <a:lstStyle>
            <a:lvl1pPr marL="20159" indent="0">
              <a:lnSpc>
                <a:spcPts val="2535"/>
              </a:lnSpc>
              <a:spcBef>
                <a:spcPts val="0"/>
              </a:spcBef>
              <a:buNone/>
              <a:defRPr sz="22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71E70F-AD67-4DDC-A9DA-97BB413B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2ECFC3-89B7-41E2-886A-45D720813629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405BD-88EE-4E79-BA3B-4B044709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4B3F2B2-087C-4F72-BCD2-04269AD1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D29D3-5D86-4975-91A3-136BC05711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94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58" y="302387"/>
            <a:ext cx="8266113" cy="12599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2658" y="1679928"/>
            <a:ext cx="4032250" cy="514057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521" y="1679928"/>
            <a:ext cx="4032250" cy="514057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6DC8-D0D8-4ED4-86C6-94801EE7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2AEAD7-1320-4BF4-880F-4D2CDF67923B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EFD0-8843-432D-B71F-7BA56241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A9A1-1C85-4707-BC5C-8DF4F69A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C56-FD80-4EB8-9D33-0F55BF8C0F9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5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688315"/>
            <a:ext cx="9072563" cy="1259946"/>
          </a:xfrm>
        </p:spPr>
        <p:txBody>
          <a:bodyPr/>
          <a:lstStyle>
            <a:lvl1pPr algn="ctr">
              <a:defRPr sz="50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361866"/>
            <a:ext cx="4435475" cy="70557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0556" indent="0" algn="l">
              <a:lnSpc>
                <a:spcPct val="100000"/>
              </a:lnSpc>
              <a:spcBef>
                <a:spcPts val="110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41119" y="361866"/>
            <a:ext cx="4435475" cy="70557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0556" indent="0" algn="l">
              <a:lnSpc>
                <a:spcPct val="100000"/>
              </a:lnSpc>
              <a:spcBef>
                <a:spcPts val="110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068513"/>
            <a:ext cx="4435475" cy="453580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33416" indent="-302383">
              <a:lnSpc>
                <a:spcPct val="100000"/>
              </a:lnSpc>
              <a:spcBef>
                <a:spcPts val="772"/>
              </a:spcBef>
              <a:defRPr sz="2600"/>
            </a:lvl1pPr>
            <a:lvl2pPr>
              <a:lnSpc>
                <a:spcPct val="100000"/>
              </a:lnSpc>
              <a:spcBef>
                <a:spcPts val="772"/>
              </a:spcBef>
              <a:defRPr sz="2200"/>
            </a:lvl2pPr>
            <a:lvl3pPr>
              <a:lnSpc>
                <a:spcPct val="100000"/>
              </a:lnSpc>
              <a:spcBef>
                <a:spcPts val="772"/>
              </a:spcBef>
              <a:defRPr sz="2000"/>
            </a:lvl3pPr>
            <a:lvl4pPr>
              <a:lnSpc>
                <a:spcPct val="100000"/>
              </a:lnSpc>
              <a:spcBef>
                <a:spcPts val="772"/>
              </a:spcBef>
              <a:defRPr sz="1800"/>
            </a:lvl4pPr>
            <a:lvl5pPr>
              <a:lnSpc>
                <a:spcPct val="100000"/>
              </a:lnSpc>
              <a:spcBef>
                <a:spcPts val="772"/>
              </a:spcBef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1068513"/>
            <a:ext cx="4435475" cy="453580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33416" indent="-302383">
              <a:lnSpc>
                <a:spcPct val="100000"/>
              </a:lnSpc>
              <a:spcBef>
                <a:spcPts val="772"/>
              </a:spcBef>
              <a:defRPr sz="2600"/>
            </a:lvl1pPr>
            <a:lvl2pPr>
              <a:lnSpc>
                <a:spcPct val="100000"/>
              </a:lnSpc>
              <a:spcBef>
                <a:spcPts val="772"/>
              </a:spcBef>
              <a:defRPr sz="2200"/>
            </a:lvl2pPr>
            <a:lvl3pPr>
              <a:lnSpc>
                <a:spcPct val="100000"/>
              </a:lnSpc>
              <a:spcBef>
                <a:spcPts val="772"/>
              </a:spcBef>
              <a:defRPr sz="2000"/>
            </a:lvl3pPr>
            <a:lvl4pPr>
              <a:lnSpc>
                <a:spcPct val="100000"/>
              </a:lnSpc>
              <a:spcBef>
                <a:spcPts val="772"/>
              </a:spcBef>
              <a:defRPr sz="1800"/>
            </a:lvl4pPr>
            <a:lvl5pPr>
              <a:lnSpc>
                <a:spcPct val="100000"/>
              </a:lnSpc>
              <a:spcBef>
                <a:spcPts val="772"/>
              </a:spcBef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C8D0E-DF57-490B-AEF2-8F44E281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6CE14F-5643-4B0C-A746-6EC4FADCD225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295F2-1F74-4251-BADE-8A4DF280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21F28-BE41-4788-912A-EFD44CAB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274AB-EB9D-412C-95AD-F540B2E9E8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30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58" y="302387"/>
            <a:ext cx="8266113" cy="12599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61164-4FBC-46CD-A11A-5327F519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11F0E4-D576-41C6-AE29-AB058CA6F6FD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15DE-B661-466E-8549-3A449133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E644C-9706-48EE-A1AE-22CE15E6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4A6F5-39C8-4EB3-8B01-F0B4539858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848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8A9D0-BEAF-492B-A9D4-E95D966CC046}"/>
              </a:ext>
            </a:extLst>
          </p:cNvPr>
          <p:cNvSpPr/>
          <p:nvPr/>
        </p:nvSpPr>
        <p:spPr>
          <a:xfrm>
            <a:off x="1119188" y="0"/>
            <a:ext cx="8961437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34C0D-3F16-40B2-8BF4-A97B12424127}"/>
              </a:ext>
            </a:extLst>
          </p:cNvPr>
          <p:cNvSpPr/>
          <p:nvPr/>
        </p:nvSpPr>
        <p:spPr bwMode="invGray">
          <a:xfrm>
            <a:off x="1119188" y="0"/>
            <a:ext cx="809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973F58E-A4CC-4A86-82C5-A8F50BFA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CC8E1B-D04E-4C3B-8250-CB4CF0129296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A695787-E337-4B82-B974-BEDF2FF3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6FF9D4E-8B10-47DD-AFE0-FCE368B4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0E394-FE01-427A-AF24-EC9296A266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47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38958"/>
            <a:ext cx="4200260" cy="1280945"/>
          </a:xfrm>
          <a:ln>
            <a:noFill/>
          </a:ln>
        </p:spPr>
        <p:txBody>
          <a:bodyPr anchor="b"/>
          <a:lstStyle>
            <a:lvl1pPr algn="l">
              <a:lnSpc>
                <a:spcPts val="2205"/>
              </a:lnSpc>
              <a:buNone/>
              <a:defRPr sz="24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1" y="1550917"/>
            <a:ext cx="4200260" cy="769967"/>
          </a:xfrm>
        </p:spPr>
        <p:txBody>
          <a:bodyPr/>
          <a:lstStyle>
            <a:lvl1pPr marL="50397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4031" y="2351900"/>
            <a:ext cx="8988557" cy="440106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38EF0-21E8-4CD0-82C3-4D8FFABA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858F6C-2DEE-46DC-A7A1-339DF0037F40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451C1-0AA8-4390-BEC0-E1B3C1A3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A0BE-AA31-48A3-96CA-DF375DC1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D7DC-A2FD-4330-893C-001C007415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68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FB51E4-1592-4072-812F-B22E07AA9443}"/>
              </a:ext>
            </a:extLst>
          </p:cNvPr>
          <p:cNvSpPr/>
          <p:nvPr/>
        </p:nvSpPr>
        <p:spPr>
          <a:xfrm>
            <a:off x="840052" y="1175950"/>
            <a:ext cx="5040313" cy="5039783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0794" tIns="302383" rIns="100794" bIns="50397">
            <a:normAutofit/>
          </a:bodyPr>
          <a:lstStyle/>
          <a:p>
            <a:pPr indent="-312462" algn="l">
              <a:lnSpc>
                <a:spcPts val="3307"/>
              </a:lnSpc>
              <a:spcBef>
                <a:spcPts val="661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5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62D2966-517F-423C-8462-616B9E143812}"/>
              </a:ext>
            </a:extLst>
          </p:cNvPr>
          <p:cNvSpPr/>
          <p:nvPr/>
        </p:nvSpPr>
        <p:spPr>
          <a:xfrm rot="19468671">
            <a:off x="438150" y="1052513"/>
            <a:ext cx="755650" cy="22542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3A26DAD-F716-4BD9-902D-3F6B4F1E2A6C}"/>
              </a:ext>
            </a:extLst>
          </p:cNvPr>
          <p:cNvSpPr/>
          <p:nvPr/>
        </p:nvSpPr>
        <p:spPr>
          <a:xfrm rot="2103354" flipH="1">
            <a:off x="5516563" y="1031875"/>
            <a:ext cx="715962" cy="22542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894" y="1175950"/>
            <a:ext cx="3024188" cy="2183906"/>
          </a:xfrm>
        </p:spPr>
        <p:txBody>
          <a:bodyPr anchor="b">
            <a:noAutofit/>
          </a:bodyPr>
          <a:lstStyle>
            <a:lvl1pPr algn="l">
              <a:buNone/>
              <a:defRPr sz="23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259949"/>
            <a:ext cx="4872302" cy="3874120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302383">
            <a:normAutofit/>
          </a:bodyPr>
          <a:lstStyle>
            <a:lvl1pPr marL="0" indent="0" algn="l" eaLnBrk="1" latinLnBrk="0" hangingPunct="1">
              <a:buNone/>
              <a:defRPr sz="35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057" y="5291772"/>
            <a:ext cx="4872302" cy="839964"/>
          </a:xfrm>
        </p:spPr>
        <p:txBody>
          <a:bodyPr anchor="ctr"/>
          <a:lstStyle>
            <a:lvl1pPr marL="0" indent="0" algn="l">
              <a:lnSpc>
                <a:spcPts val="1764"/>
              </a:lnSpc>
              <a:spcBef>
                <a:spcPts val="0"/>
              </a:spcBef>
              <a:buNone/>
              <a:defRPr sz="1500">
                <a:solidFill>
                  <a:srgbClr val="777777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0A7384-6BFF-426B-A733-43AD33DD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F09071-111E-40A8-8014-F98133D66346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EFBDB73-5A29-4043-B7BE-4CC4C68F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53C8F76-C8FB-44B3-85D6-7257D819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CF9CB-ED0B-4D86-B244-0236D913375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9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49B6A199-3701-49C1-A45A-D1FACC57AB15}"/>
              </a:ext>
            </a:extLst>
          </p:cNvPr>
          <p:cNvSpPr/>
          <p:nvPr/>
        </p:nvSpPr>
        <p:spPr>
          <a:xfrm>
            <a:off x="-900113" y="-900113"/>
            <a:ext cx="1808163" cy="180657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31C0D-E987-4820-A19C-3681D0746B65}"/>
              </a:ext>
            </a:extLst>
          </p:cNvPr>
          <p:cNvSpPr/>
          <p:nvPr/>
        </p:nvSpPr>
        <p:spPr>
          <a:xfrm>
            <a:off x="185738" y="23813"/>
            <a:ext cx="1876425" cy="1876425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86C0B5B5-29C6-44DC-8F49-DF225DD867BB}"/>
              </a:ext>
            </a:extLst>
          </p:cNvPr>
          <p:cNvSpPr/>
          <p:nvPr/>
        </p:nvSpPr>
        <p:spPr>
          <a:xfrm rot="2315675">
            <a:off x="201614" y="1163027"/>
            <a:ext cx="1241025" cy="121543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A9CA8-F7FD-4018-9C93-A1EC3EB11959}"/>
              </a:ext>
            </a:extLst>
          </p:cNvPr>
          <p:cNvSpPr/>
          <p:nvPr/>
        </p:nvSpPr>
        <p:spPr>
          <a:xfrm>
            <a:off x="1116013" y="0"/>
            <a:ext cx="896461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ADAECBE9-3309-4A76-8CDD-E27D66F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38" y="303213"/>
            <a:ext cx="8266112" cy="1258887"/>
          </a:xfrm>
          <a:prstGeom prst="rect">
            <a:avLst/>
          </a:prstGeom>
        </p:spPr>
        <p:txBody>
          <a:bodyPr lIns="100794" tIns="50397" rIns="100794" bIns="50397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AE0CB747-5805-4C70-9E68-1CF50C1025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82738" y="1595438"/>
            <a:ext cx="8266112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2A218BA3-FB2D-4897-84A0-2E0A5CF4C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8113" y="6950075"/>
            <a:ext cx="2352675" cy="525463"/>
          </a:xfrm>
          <a:prstGeom prst="rect">
            <a:avLst/>
          </a:prstGeom>
        </p:spPr>
        <p:txBody>
          <a:bodyPr lIns="100794" tIns="50397" rIns="100794" bIns="50397" anchor="b"/>
          <a:lstStyle>
            <a:lvl1pPr algn="r" eaLnBrk="1" latinLnBrk="0" hangingPunct="1">
              <a:defRPr kumimoji="0" sz="13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3F1E4C7-DE73-494D-8313-7C3C46182452}" type="datetime1">
              <a:rPr lang="en-US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561EAF-3297-438F-A204-72DA892A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00788" y="6950075"/>
            <a:ext cx="3192462" cy="525463"/>
          </a:xfrm>
          <a:prstGeom prst="rect">
            <a:avLst/>
          </a:prstGeom>
        </p:spPr>
        <p:txBody>
          <a:bodyPr lIns="100794" tIns="50397" rIns="100794" bIns="50397" anchor="b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548CBD1-C1D9-46F7-98D5-81F83434A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6425" y="6950075"/>
            <a:ext cx="503238" cy="525463"/>
          </a:xfrm>
          <a:prstGeom prst="rect">
            <a:avLst/>
          </a:prstGeom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rgbClr val="B5A788"/>
                </a:solidFill>
              </a:defRPr>
            </a:lvl1pPr>
          </a:lstStyle>
          <a:p>
            <a:fld id="{6180C6B9-FA3A-4087-A6B1-DB22F6109FF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4AC6A0-4D3C-4F33-B062-610A87586C25}"/>
              </a:ext>
            </a:extLst>
          </p:cNvPr>
          <p:cNvSpPr/>
          <p:nvPr/>
        </p:nvSpPr>
        <p:spPr bwMode="invGray">
          <a:xfrm>
            <a:off x="1119188" y="0"/>
            <a:ext cx="80962" cy="75596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7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7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401638" indent="-311150" algn="l" rtl="0" eaLnBrk="0" fontAlgn="base" hangingPunct="0">
        <a:spcBef>
          <a:spcPts val="663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26193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976313" indent="-2508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088" indent="-190500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338" indent="-200025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663106" indent="-201589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4933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681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8507" indent="-201589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2F5C1-B07D-4713-9B9A-33E61CB2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D150F52-AA40-4817-9E17-C941D132AFAF}" type="slidenum">
              <a:rPr lang="en-GB" altLang="en-US" sz="1300">
                <a:solidFill>
                  <a:srgbClr val="B5A788"/>
                </a:solidFill>
              </a:rPr>
              <a:pPr eaLnBrk="1" hangingPunct="1"/>
              <a:t>1</a:t>
            </a:fld>
            <a:endParaRPr lang="en-GB" altLang="en-US" sz="1300">
              <a:solidFill>
                <a:srgbClr val="B5A788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FD60879-123E-4377-AEBC-306C7CC7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684213"/>
            <a:ext cx="7947025" cy="8572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IN" sz="6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 to Testing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6EB90B8-1F4F-416A-A863-62678AFE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98838"/>
            <a:ext cx="8788400" cy="173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36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Dr.</a:t>
            </a: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IN" sz="36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Durga</a:t>
            </a: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Prasad </a:t>
            </a:r>
            <a:r>
              <a:rPr lang="en-IN" sz="36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Mohapatra</a:t>
            </a:r>
            <a:endParaRPr lang="en-IN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Professor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Department Of CSE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NIT, Rourkela.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190D0EDD-8969-46FB-B774-32C63A65B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500">
                <a:solidFill>
                  <a:schemeClr val="tx2">
                    <a:satMod val="130000"/>
                  </a:schemeClr>
                </a:solidFill>
              </a:rPr>
              <a:t>Overview of Testing Activities</a:t>
            </a:r>
          </a:p>
        </p:txBody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CB54C7F8-663D-4A1D-9A65-BE336E689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1893888"/>
            <a:ext cx="8601075" cy="508635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spcAft>
                <a:spcPts val="800"/>
              </a:spcAft>
            </a:pPr>
            <a:r>
              <a:rPr lang="en-US" altLang="en-US" sz="4800"/>
              <a:t>Test Suite Design</a:t>
            </a:r>
          </a:p>
          <a:p>
            <a:pPr eaLnBrk="1" hangingPunct="1">
              <a:spcBef>
                <a:spcPct val="15000"/>
              </a:spcBef>
              <a:spcAft>
                <a:spcPts val="800"/>
              </a:spcAft>
            </a:pPr>
            <a:r>
              <a:rPr lang="en-US" altLang="en-US" sz="4800"/>
              <a:t>Run test cases and observe results to detect failures.</a:t>
            </a:r>
          </a:p>
          <a:p>
            <a:pPr eaLnBrk="1" hangingPunct="1">
              <a:spcBef>
                <a:spcPct val="15000"/>
              </a:spcBef>
              <a:spcAft>
                <a:spcPts val="800"/>
              </a:spcAft>
            </a:pPr>
            <a:r>
              <a:rPr lang="en-US" altLang="en-US" sz="4800"/>
              <a:t>Debug to locate errors</a:t>
            </a:r>
          </a:p>
          <a:p>
            <a:pPr eaLnBrk="1" hangingPunct="1">
              <a:spcBef>
                <a:spcPct val="15000"/>
              </a:spcBef>
              <a:spcAft>
                <a:spcPts val="800"/>
              </a:spcAft>
            </a:pPr>
            <a:r>
              <a:rPr lang="en-US" altLang="en-US" sz="4800"/>
              <a:t>Correct errors.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92814B74-8EB1-4581-8743-1E45A4FA2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2343105B-741D-4E56-8C76-9A2D5E25293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6202217B-0E12-40C0-AB7E-AA82FC49B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Error, Faults, and Failures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A97B590-ECFC-44EE-A8CA-79517CC37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0850" y="1828800"/>
            <a:ext cx="9009063" cy="45339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GB" altLang="en-US" sz="4800"/>
              <a:t>A failure is a manifestation of an  error (also defect or  bug).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GB" altLang="en-US" sz="4000">
                <a:solidFill>
                  <a:srgbClr val="0000FF"/>
                </a:solidFill>
              </a:rPr>
              <a:t>Mere presence of an</a:t>
            </a:r>
            <a:r>
              <a:rPr lang="en-GB" altLang="en-US" sz="4500">
                <a:solidFill>
                  <a:srgbClr val="0000FF"/>
                </a:solidFill>
              </a:rPr>
              <a:t> </a:t>
            </a:r>
            <a:r>
              <a:rPr lang="en-GB" altLang="en-US" sz="4000">
                <a:solidFill>
                  <a:srgbClr val="0000FF"/>
                </a:solidFill>
              </a:rPr>
              <a:t>error may</a:t>
            </a:r>
            <a:r>
              <a:rPr lang="en-GB" altLang="en-US" sz="4500">
                <a:solidFill>
                  <a:srgbClr val="0000FF"/>
                </a:solidFill>
              </a:rPr>
              <a:t> </a:t>
            </a:r>
            <a:r>
              <a:rPr lang="en-GB" altLang="en-US" sz="4000">
                <a:solidFill>
                  <a:srgbClr val="0000FF"/>
                </a:solidFill>
              </a:rPr>
              <a:t>not lead to a</a:t>
            </a:r>
            <a:r>
              <a:rPr lang="en-GB" altLang="en-US" sz="4500">
                <a:solidFill>
                  <a:srgbClr val="0000FF"/>
                </a:solidFill>
              </a:rPr>
              <a:t> </a:t>
            </a:r>
            <a:r>
              <a:rPr lang="en-GB" altLang="en-US" sz="4000">
                <a:solidFill>
                  <a:srgbClr val="0000FF"/>
                </a:solidFill>
              </a:rPr>
              <a:t>failure.</a:t>
            </a:r>
            <a:r>
              <a:rPr lang="en-GB" altLang="en-US" sz="4000"/>
              <a:t> 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252BC36D-5B6A-4827-90EB-A6938F0DB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D55ABE04-B64F-407C-A1BD-744BF874F0E7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E3D0192-5F84-4AB8-AD0A-897D5B3D8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Pesticide Effect</a:t>
            </a:r>
          </a:p>
        </p:txBody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E3114004-3399-4008-92C0-7AB80DC4E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0" y="1417638"/>
            <a:ext cx="9523413" cy="569595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/>
              <a:t>Errors that escape a fault detection technique: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>
                <a:solidFill>
                  <a:srgbClr val="0000CC"/>
                </a:solidFill>
              </a:rPr>
              <a:t>Can not be detected by further applications of that technique.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1B9BF88B-E1FF-4314-8C4A-075E4267C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8E350C6-9D32-4ED4-B4DD-8CC32845B94A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C1714689-3D8B-4320-BE21-4367B2A9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618038"/>
            <a:ext cx="381000" cy="1828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FAB72899-C0B8-4A13-A9B0-9745C100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694238"/>
            <a:ext cx="304800" cy="1752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BC8984B3-31B1-4869-852E-6E18766D9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4694238"/>
            <a:ext cx="228600" cy="1828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AutoShape 7">
            <a:extLst>
              <a:ext uri="{FF2B5EF4-FFF2-40B4-BE49-F238E27FC236}">
                <a16:creationId xmlns:a16="http://schemas.microsoft.com/office/drawing/2014/main" id="{E4E78011-2101-4F09-A783-2A0AF38A5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5456238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8">
            <a:extLst>
              <a:ext uri="{FF2B5EF4-FFF2-40B4-BE49-F238E27FC236}">
                <a16:creationId xmlns:a16="http://schemas.microsoft.com/office/drawing/2014/main" id="{B344EDCE-4EA4-4266-BD6B-11BC7DC0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3038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9">
            <a:extLst>
              <a:ext uri="{FF2B5EF4-FFF2-40B4-BE49-F238E27FC236}">
                <a16:creationId xmlns:a16="http://schemas.microsoft.com/office/drawing/2014/main" id="{E02E9A18-A138-474A-BBE3-DF1ABE9BB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54562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AA6B4084-AC06-4AF2-BF81-43D4362D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56086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4C7301C6-BCE5-44DD-86F2-BB2981A23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3800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12">
            <a:extLst>
              <a:ext uri="{FF2B5EF4-FFF2-40B4-BE49-F238E27FC236}">
                <a16:creationId xmlns:a16="http://schemas.microsoft.com/office/drawing/2014/main" id="{CB8D411D-2994-4537-8501-36477851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58372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13">
            <a:extLst>
              <a:ext uri="{FF2B5EF4-FFF2-40B4-BE49-F238E27FC236}">
                <a16:creationId xmlns:a16="http://schemas.microsoft.com/office/drawing/2014/main" id="{E171AB37-841F-4847-AB5E-60A6798C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9896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14">
            <a:extLst>
              <a:ext uri="{FF2B5EF4-FFF2-40B4-BE49-F238E27FC236}">
                <a16:creationId xmlns:a16="http://schemas.microsoft.com/office/drawing/2014/main" id="{B5DCF5EE-BC83-4B3E-9312-B61F0549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58372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15">
            <a:extLst>
              <a:ext uri="{FF2B5EF4-FFF2-40B4-BE49-F238E27FC236}">
                <a16:creationId xmlns:a16="http://schemas.microsoft.com/office/drawing/2014/main" id="{37F6415B-A0A4-40D4-BCF0-69451C85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59896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16">
            <a:extLst>
              <a:ext uri="{FF2B5EF4-FFF2-40B4-BE49-F238E27FC236}">
                <a16:creationId xmlns:a16="http://schemas.microsoft.com/office/drawing/2014/main" id="{5C5C99F6-3029-47B1-8EC7-BAD60D9E9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61420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17">
            <a:extLst>
              <a:ext uri="{FF2B5EF4-FFF2-40B4-BE49-F238E27FC236}">
                <a16:creationId xmlns:a16="http://schemas.microsoft.com/office/drawing/2014/main" id="{8EB10592-F404-41E6-AEDA-E0288CF5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5418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18">
            <a:extLst>
              <a:ext uri="{FF2B5EF4-FFF2-40B4-BE49-F238E27FC236}">
                <a16:creationId xmlns:a16="http://schemas.microsoft.com/office/drawing/2014/main" id="{207E1BE8-1F7D-4761-87E7-B9B0C51D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46942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Oval 19">
            <a:extLst>
              <a:ext uri="{FF2B5EF4-FFF2-40B4-BE49-F238E27FC236}">
                <a16:creationId xmlns:a16="http://schemas.microsoft.com/office/drawing/2014/main" id="{79FB466D-E692-47C7-B26A-FE29098D4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8466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7" name="Oval 20">
            <a:extLst>
              <a:ext uri="{FF2B5EF4-FFF2-40B4-BE49-F238E27FC236}">
                <a16:creationId xmlns:a16="http://schemas.microsoft.com/office/drawing/2014/main" id="{4451506B-F898-45AA-9DB3-BC0369AE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9228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Oval 21">
            <a:extLst>
              <a:ext uri="{FF2B5EF4-FFF2-40B4-BE49-F238E27FC236}">
                <a16:creationId xmlns:a16="http://schemas.microsoft.com/office/drawing/2014/main" id="{C917A7AC-CECA-401C-9931-3F0A921E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50752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9" name="Oval 22">
            <a:extLst>
              <a:ext uri="{FF2B5EF4-FFF2-40B4-BE49-F238E27FC236}">
                <a16:creationId xmlns:a16="http://schemas.microsoft.com/office/drawing/2014/main" id="{F4A99C8B-53DD-4351-868A-92268AE8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52276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Oval 23">
            <a:extLst>
              <a:ext uri="{FF2B5EF4-FFF2-40B4-BE49-F238E27FC236}">
                <a16:creationId xmlns:a16="http://schemas.microsoft.com/office/drawing/2014/main" id="{DF4D4916-380E-48F5-BEFF-81157C15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50752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Oval 24">
            <a:extLst>
              <a:ext uri="{FF2B5EF4-FFF2-40B4-BE49-F238E27FC236}">
                <a16:creationId xmlns:a16="http://schemas.microsoft.com/office/drawing/2014/main" id="{D8981520-D776-45CD-B9F3-32B4B19CC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52276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2" name="Oval 25">
            <a:extLst>
              <a:ext uri="{FF2B5EF4-FFF2-40B4-BE49-F238E27FC236}">
                <a16:creationId xmlns:a16="http://schemas.microsoft.com/office/drawing/2014/main" id="{25429C99-42B1-46DE-B673-06783F52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53800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Oval 26">
            <a:extLst>
              <a:ext uri="{FF2B5EF4-FFF2-40B4-BE49-F238E27FC236}">
                <a16:creationId xmlns:a16="http://schemas.microsoft.com/office/drawing/2014/main" id="{D5792EF7-C2E9-4EA9-A890-E4B8AB86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60658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4" name="Oval 27">
            <a:extLst>
              <a:ext uri="{FF2B5EF4-FFF2-40B4-BE49-F238E27FC236}">
                <a16:creationId xmlns:a16="http://schemas.microsoft.com/office/drawing/2014/main" id="{4CF88ABA-861C-4AA5-A60D-D4B1099E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56086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5" name="Oval 28">
            <a:extLst>
              <a:ext uri="{FF2B5EF4-FFF2-40B4-BE49-F238E27FC236}">
                <a16:creationId xmlns:a16="http://schemas.microsoft.com/office/drawing/2014/main" id="{9A8F2051-1FE7-4696-B031-6851B8EF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53800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6" name="Oval 29">
            <a:extLst>
              <a:ext uri="{FF2B5EF4-FFF2-40B4-BE49-F238E27FC236}">
                <a16:creationId xmlns:a16="http://schemas.microsoft.com/office/drawing/2014/main" id="{D8342AC1-BE4D-46DA-B797-37D3E9A2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5837238"/>
            <a:ext cx="152400" cy="228600"/>
          </a:xfrm>
          <a:prstGeom prst="ellipse">
            <a:avLst/>
          </a:prstGeom>
          <a:solidFill>
            <a:srgbClr val="66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7" name="Oval 30">
            <a:extLst>
              <a:ext uri="{FF2B5EF4-FFF2-40B4-BE49-F238E27FC236}">
                <a16:creationId xmlns:a16="http://schemas.microsoft.com/office/drawing/2014/main" id="{F2E66552-E916-4CFE-BBC9-655464F6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59896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Oval 31">
            <a:extLst>
              <a:ext uri="{FF2B5EF4-FFF2-40B4-BE49-F238E27FC236}">
                <a16:creationId xmlns:a16="http://schemas.microsoft.com/office/drawing/2014/main" id="{60038E14-B863-4EF1-BD92-ACF9D849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4694238"/>
            <a:ext cx="1524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9" name="Oval 32">
            <a:extLst>
              <a:ext uri="{FF2B5EF4-FFF2-40B4-BE49-F238E27FC236}">
                <a16:creationId xmlns:a16="http://schemas.microsoft.com/office/drawing/2014/main" id="{4B04FAF8-6CA5-4AEE-8D7F-2D99CE61C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507523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AutoShape 33">
            <a:extLst>
              <a:ext uri="{FF2B5EF4-FFF2-40B4-BE49-F238E27FC236}">
                <a16:creationId xmlns:a16="http://schemas.microsoft.com/office/drawing/2014/main" id="{29055F2E-EE14-435F-BD31-0C9EAEC89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9228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1" name="AutoShape 34">
            <a:extLst>
              <a:ext uri="{FF2B5EF4-FFF2-40B4-BE49-F238E27FC236}">
                <a16:creationId xmlns:a16="http://schemas.microsoft.com/office/drawing/2014/main" id="{EF6CA63C-3EA0-4ED2-88AC-A27279F2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53800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2" name="AutoShape 35">
            <a:extLst>
              <a:ext uri="{FF2B5EF4-FFF2-40B4-BE49-F238E27FC236}">
                <a16:creationId xmlns:a16="http://schemas.microsoft.com/office/drawing/2014/main" id="{BEE69B3C-49CE-464F-A226-ABF7CBD3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9134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3" name="AutoShape 36">
            <a:extLst>
              <a:ext uri="{FF2B5EF4-FFF2-40B4-BE49-F238E27FC236}">
                <a16:creationId xmlns:a16="http://schemas.microsoft.com/office/drawing/2014/main" id="{868C48E8-C7F4-43BA-8A92-462B413D5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50752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4" name="Rectangle 37">
            <a:extLst>
              <a:ext uri="{FF2B5EF4-FFF2-40B4-BE49-F238E27FC236}">
                <a16:creationId xmlns:a16="http://schemas.microsoft.com/office/drawing/2014/main" id="{B62C0CAA-F6A4-40B5-97BF-14CF9D60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694238"/>
            <a:ext cx="228600" cy="1828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5" name="AutoShape 38">
            <a:extLst>
              <a:ext uri="{FF2B5EF4-FFF2-40B4-BE49-F238E27FC236}">
                <a16:creationId xmlns:a16="http://schemas.microsoft.com/office/drawing/2014/main" id="{16FA5770-9E30-4D82-99CC-275EE154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6523038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AutoShape 39">
            <a:extLst>
              <a:ext uri="{FF2B5EF4-FFF2-40B4-BE49-F238E27FC236}">
                <a16:creationId xmlns:a16="http://schemas.microsoft.com/office/drawing/2014/main" id="{30E5846A-DE8B-4B5D-AC3F-D1A759709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69802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AutoShape 40">
            <a:extLst>
              <a:ext uri="{FF2B5EF4-FFF2-40B4-BE49-F238E27FC236}">
                <a16:creationId xmlns:a16="http://schemas.microsoft.com/office/drawing/2014/main" id="{4EF8F45C-3BAC-41E2-90D9-610ED13F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7254875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AutoShape 41">
            <a:extLst>
              <a:ext uri="{FF2B5EF4-FFF2-40B4-BE49-F238E27FC236}">
                <a16:creationId xmlns:a16="http://schemas.microsoft.com/office/drawing/2014/main" id="{1EFB481C-4B71-414A-893D-1D42D1E5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7056438"/>
            <a:ext cx="152400" cy="304800"/>
          </a:xfrm>
          <a:prstGeom prst="pentagon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7F0F369A-08F3-4C80-B06A-BA28654F5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Pesticide Effect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A2863A-592B-41D9-8FF6-ED2799CF0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en-US" sz="4300"/>
              <a:t>Assume we use 4 fault detection techniques and 1000 bugs: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en-US" sz="3900"/>
              <a:t>Each detects only 70% bugs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en-US" sz="3900"/>
              <a:t>How many bugs would remain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en-US" sz="3900">
                <a:solidFill>
                  <a:srgbClr val="0000CC"/>
                </a:solidFill>
              </a:rPr>
              <a:t>1000*(0.3)</a:t>
            </a:r>
            <a:r>
              <a:rPr lang="en-US" altLang="en-US" sz="3900" baseline="30000">
                <a:solidFill>
                  <a:srgbClr val="0000CC"/>
                </a:solidFill>
              </a:rPr>
              <a:t>4</a:t>
            </a:r>
            <a:r>
              <a:rPr lang="en-US" altLang="en-US" sz="3900">
                <a:solidFill>
                  <a:srgbClr val="0000CC"/>
                </a:solidFill>
              </a:rPr>
              <a:t>=81 bugs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</a:pPr>
            <a:endParaRPr lang="en-US" altLang="en-US" sz="4300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B8EF605B-379A-46C9-AA40-AC7BE54CA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26846CC-7914-4963-9D25-61AE0291CBC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7A83650A-B11A-4C79-8135-D0BA49BC3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Fault Model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36CFC98-1C37-4116-AEDB-1263BF011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 sz="4300">
                <a:solidFill>
                  <a:srgbClr val="0000CC"/>
                </a:solidFill>
              </a:rPr>
              <a:t>Types of faults possible in a program.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4300"/>
              <a:t>Some types can be ruled out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Concurrency related-problems in a sequential program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3BF41B24-5187-4592-B287-6BCD0407E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68007BBA-6273-4D73-8C8D-B85D29991A5D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C8684406-097D-4F42-814C-B8C59164F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>
                <a:solidFill>
                  <a:schemeClr val="tx2">
                    <a:satMod val="130000"/>
                  </a:schemeClr>
                </a:solidFill>
              </a:rPr>
              <a:t>Fault Model of an OO Program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8ED1B21F-26A9-4E73-BC20-9F1938A70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86C0EDF-E14B-4CC6-9E6D-E0C01E4978A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3C7AE2B7-0AA9-4B18-8ED5-0288D6C3E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1951038"/>
            <a:ext cx="2133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OO Faults</a:t>
            </a:r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B2AD68F4-4C06-41DA-9036-D51B0B5A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2636838"/>
            <a:ext cx="2133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Structural  Faults</a:t>
            </a:r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5DE5678F-E80B-4A14-8C7A-287086691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2636838"/>
            <a:ext cx="213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Algorithmic  Faults</a:t>
            </a:r>
          </a:p>
        </p:txBody>
      </p:sp>
      <p:sp>
        <p:nvSpPr>
          <p:cNvPr id="27655" name="Text Box 9">
            <a:extLst>
              <a:ext uri="{FF2B5EF4-FFF2-40B4-BE49-F238E27FC236}">
                <a16:creationId xmlns:a16="http://schemas.microsoft.com/office/drawing/2014/main" id="{4C1F2B20-4CA0-4BBA-92A7-168A6AAA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1288" y="3986213"/>
            <a:ext cx="213360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Procedural  Faults</a:t>
            </a:r>
          </a:p>
        </p:txBody>
      </p:sp>
      <p:sp>
        <p:nvSpPr>
          <p:cNvPr id="27656" name="Text Box 10">
            <a:extLst>
              <a:ext uri="{FF2B5EF4-FFF2-40B4-BE49-F238E27FC236}">
                <a16:creationId xmlns:a16="http://schemas.microsoft.com/office/drawing/2014/main" id="{CCF61D35-FD7F-4FC8-A4F2-827A63812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986213"/>
            <a:ext cx="2133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Traceability  Faults</a:t>
            </a:r>
          </a:p>
        </p:txBody>
      </p:sp>
      <p:sp>
        <p:nvSpPr>
          <p:cNvPr id="27657" name="Text Box 11">
            <a:extLst>
              <a:ext uri="{FF2B5EF4-FFF2-40B4-BE49-F238E27FC236}">
                <a16:creationId xmlns:a16="http://schemas.microsoft.com/office/drawing/2014/main" id="{EE58F819-D7E4-443E-8A4A-93B390313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4008438"/>
            <a:ext cx="2133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CC"/>
                </a:solidFill>
              </a:rPr>
              <a:t>OO</a:t>
            </a:r>
          </a:p>
          <a:p>
            <a:pPr eaLnBrk="1" hangingPunct="1"/>
            <a:r>
              <a:rPr lang="en-US" altLang="en-US" b="1">
                <a:solidFill>
                  <a:srgbClr val="0000CC"/>
                </a:solidFill>
              </a:rPr>
              <a:t>  Faults</a:t>
            </a:r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id="{F60755A3-2428-498B-ADDF-A536F7F1B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3932238"/>
            <a:ext cx="213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Incorrect  Result</a:t>
            </a:r>
          </a:p>
        </p:txBody>
      </p:sp>
      <p:sp>
        <p:nvSpPr>
          <p:cNvPr id="27659" name="Text Box 13">
            <a:extLst>
              <a:ext uri="{FF2B5EF4-FFF2-40B4-BE49-F238E27FC236}">
                <a16:creationId xmlns:a16="http://schemas.microsoft.com/office/drawing/2014/main" id="{76174DB8-8C6D-4812-B2ED-C4616FDA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3932238"/>
            <a:ext cx="2133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Inadequate  Performance</a:t>
            </a:r>
          </a:p>
        </p:txBody>
      </p:sp>
      <p:sp>
        <p:nvSpPr>
          <p:cNvPr id="27660" name="Line 14">
            <a:extLst>
              <a:ext uri="{FF2B5EF4-FFF2-40B4-BE49-F238E27FC236}">
                <a16:creationId xmlns:a16="http://schemas.microsoft.com/office/drawing/2014/main" id="{3D608389-C850-4717-B113-688E76ED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2408238"/>
            <a:ext cx="5029200" cy="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5">
            <a:extLst>
              <a:ext uri="{FF2B5EF4-FFF2-40B4-BE49-F238E27FC236}">
                <a16:creationId xmlns:a16="http://schemas.microsoft.com/office/drawing/2014/main" id="{5A471F52-0DC9-43D9-811F-E9002256B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2408238"/>
            <a:ext cx="0" cy="3048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6">
            <a:extLst>
              <a:ext uri="{FF2B5EF4-FFF2-40B4-BE49-F238E27FC236}">
                <a16:creationId xmlns:a16="http://schemas.microsoft.com/office/drawing/2014/main" id="{BC21CD50-98C8-445C-840B-6D25473CD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24082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7">
            <a:extLst>
              <a:ext uri="{FF2B5EF4-FFF2-40B4-BE49-F238E27FC236}">
                <a16:creationId xmlns:a16="http://schemas.microsoft.com/office/drawing/2014/main" id="{CDFECF1B-4BD3-44F2-A937-3D0DEDB7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0713" y="2255838"/>
            <a:ext cx="0" cy="1524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FAF249B7-6F39-4549-B094-5427EB44F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3" y="3627438"/>
            <a:ext cx="3505200" cy="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1BD88BA8-37BA-465D-99E4-16B070B8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3246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9DB85BC8-C820-4F44-BE7B-3FDA6CBF7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21">
            <a:extLst>
              <a:ext uri="{FF2B5EF4-FFF2-40B4-BE49-F238E27FC236}">
                <a16:creationId xmlns:a16="http://schemas.microsoft.com/office/drawing/2014/main" id="{AEC88583-5B08-46DC-A409-352713D7B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19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22">
            <a:extLst>
              <a:ext uri="{FF2B5EF4-FFF2-40B4-BE49-F238E27FC236}">
                <a16:creationId xmlns:a16="http://schemas.microsoft.com/office/drawing/2014/main" id="{CE41E4DD-ABF0-4657-B054-F64AD6935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23">
            <a:extLst>
              <a:ext uri="{FF2B5EF4-FFF2-40B4-BE49-F238E27FC236}">
                <a16:creationId xmlns:a16="http://schemas.microsoft.com/office/drawing/2014/main" id="{2D669B24-2C9B-4348-9D89-5F02D60DB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3627438"/>
            <a:ext cx="2438400" cy="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24">
            <a:extLst>
              <a:ext uri="{FF2B5EF4-FFF2-40B4-BE49-F238E27FC236}">
                <a16:creationId xmlns:a16="http://schemas.microsoft.com/office/drawing/2014/main" id="{37CDD2A9-E135-4377-8469-DA9CD31EE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8713" y="3246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5">
            <a:extLst>
              <a:ext uri="{FF2B5EF4-FFF2-40B4-BE49-F238E27FC236}">
                <a16:creationId xmlns:a16="http://schemas.microsoft.com/office/drawing/2014/main" id="{DD174D9A-FCB6-4169-AA63-3B91CB32D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7">
            <a:extLst>
              <a:ext uri="{FF2B5EF4-FFF2-40B4-BE49-F238E27FC236}">
                <a16:creationId xmlns:a16="http://schemas.microsoft.com/office/drawing/2014/main" id="{2EC54ACB-DE52-46F4-BA57-8B215C3DC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313" y="3627438"/>
            <a:ext cx="0" cy="381000"/>
          </a:xfrm>
          <a:prstGeom prst="line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C0910D73-ADAE-4FB9-9870-4453743C5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Hardware Fault-Model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F1C1BCB-6DB8-46E0-BA1A-6392CB987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0" y="1493838"/>
            <a:ext cx="9523413" cy="5619750"/>
          </a:xfrm>
        </p:spPr>
        <p:txBody>
          <a:bodyPr/>
          <a:lstStyle/>
          <a:p>
            <a:pPr eaLnBrk="1" hangingPunct="1"/>
            <a:r>
              <a:rPr lang="en-US" altLang="en-US"/>
              <a:t>Simple:</a:t>
            </a:r>
          </a:p>
          <a:p>
            <a:pPr lvl="1" eaLnBrk="1" hangingPunct="1"/>
            <a:r>
              <a:rPr lang="en-US" altLang="en-US"/>
              <a:t>Stuck-at 0</a:t>
            </a:r>
          </a:p>
          <a:p>
            <a:pPr lvl="1" eaLnBrk="1" hangingPunct="1"/>
            <a:r>
              <a:rPr lang="en-US" altLang="en-US"/>
              <a:t>Stuck-at 1</a:t>
            </a:r>
          </a:p>
          <a:p>
            <a:pPr lvl="1" eaLnBrk="1" hangingPunct="1"/>
            <a:r>
              <a:rPr lang="en-US" altLang="en-US"/>
              <a:t>Open circuit</a:t>
            </a:r>
          </a:p>
          <a:p>
            <a:pPr lvl="1" eaLnBrk="1" hangingPunct="1"/>
            <a:r>
              <a:rPr lang="en-US" altLang="en-US"/>
              <a:t>Short circuit</a:t>
            </a:r>
          </a:p>
          <a:p>
            <a:pPr eaLnBrk="1" hangingPunct="1"/>
            <a:r>
              <a:rPr lang="en-US" altLang="en-US"/>
              <a:t>Simple ways to test the presence of each</a:t>
            </a:r>
          </a:p>
          <a:p>
            <a:pPr eaLnBrk="1" hangingPunct="1"/>
            <a:r>
              <a:rPr lang="en-US" altLang="en-US"/>
              <a:t>Hardware testing is fault-based testing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4809A32C-D2D0-4FAC-B7A1-A6BAD1090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F2795B4-E2F9-479F-8AFC-CEC5B32CD67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20934E71-5805-401A-8DA9-B9CE389A4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Software Testing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A6D65E9-C71E-4130-9B83-3B206410A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Each test case typically tries to establish correct working of some functionality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Executes (covers) some program elements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For restricted types of faults, fault-based testing exists.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AEAD672C-68D0-4253-905A-57993A495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353E7277-6E2C-4A4E-8317-8EF531099F69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6B92142-79E3-47E9-968B-DB3A39C19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Test Cases and Test Suites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A601D04-3D7C-4A55-8904-7A53A99A1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19841" tIns="51588" rIns="19841" bIns="51588"/>
          <a:lstStyle/>
          <a:p>
            <a:pPr marL="342900" indent="-342900" eaLnBrk="1" hangingPunct="1">
              <a:spcBef>
                <a:spcPts val="1000"/>
              </a:spcBef>
            </a:pPr>
            <a:r>
              <a:rPr lang="en-GB" altLang="en-US" sz="5200"/>
              <a:t>Test a software using a set of carefully designed test cases:</a:t>
            </a:r>
          </a:p>
          <a:p>
            <a:pPr marL="742950" lvl="1" indent="-285750" eaLnBrk="1" hangingPunct="1">
              <a:spcBef>
                <a:spcPts val="1000"/>
              </a:spcBef>
            </a:pPr>
            <a:r>
              <a:rPr lang="en-GB" altLang="en-US" sz="4800">
                <a:solidFill>
                  <a:srgbClr val="0000FF"/>
                </a:solidFill>
              </a:rPr>
              <a:t>T</a:t>
            </a:r>
            <a:r>
              <a:rPr lang="en-GB" altLang="en-US" sz="5300">
                <a:solidFill>
                  <a:srgbClr val="0000FF"/>
                </a:solidFill>
              </a:rPr>
              <a:t>he set of all test cases is </a:t>
            </a:r>
            <a:r>
              <a:rPr lang="en-GB" altLang="en-US" sz="4800">
                <a:solidFill>
                  <a:srgbClr val="0000FF"/>
                </a:solidFill>
              </a:rPr>
              <a:t>called the</a:t>
            </a:r>
            <a:r>
              <a:rPr lang="en-GB" altLang="en-US" sz="5300">
                <a:solidFill>
                  <a:srgbClr val="0000FF"/>
                </a:solidFill>
              </a:rPr>
              <a:t> </a:t>
            </a:r>
            <a:r>
              <a:rPr lang="en-GB" altLang="en-US" sz="4800">
                <a:solidFill>
                  <a:srgbClr val="0000FF"/>
                </a:solidFill>
              </a:rPr>
              <a:t>test suite</a:t>
            </a:r>
            <a:r>
              <a:rPr lang="en-GB" altLang="en-US" sz="4800" u="sng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033DD4F7-5520-42DF-8AFF-31A9851D7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39D5E33-96E0-441E-9A81-B21558D90E8E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9A2005C1-6959-44BF-A71F-CBA178D91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Test Cases and Test Suites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B9D3DF1-A34C-4C00-A99B-EE31F6C31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0038" y="1722438"/>
            <a:ext cx="9159875" cy="48768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800"/>
              <a:t>A </a:t>
            </a:r>
            <a:r>
              <a:rPr lang="en-GB" altLang="en-US" sz="4800">
                <a:solidFill>
                  <a:srgbClr val="0000FF"/>
                </a:solidFill>
              </a:rPr>
              <a:t>test case</a:t>
            </a:r>
            <a:r>
              <a:rPr lang="en-GB" altLang="en-US" sz="4800"/>
              <a:t> is a triplet [I,S,O]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I is the data to be input to the system,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S is the state of the system at which the data will be input,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O is the expected output of the system.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72C3E68A-48A5-45F8-953D-AA9068B54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9834568-A34A-4884-B2C1-5BF01BDBBC36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00AAD7C-E842-4182-9831-2DAD25BF5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 dirty="0">
                <a:solidFill>
                  <a:schemeClr val="tx2">
                    <a:satMod val="130000"/>
                  </a:schemeClr>
                </a:solidFill>
              </a:rPr>
              <a:t>Defect Reduction Techniques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CC5F6EC-CDF8-42BB-B7B0-A4BB328D9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570038"/>
            <a:ext cx="9253537" cy="5349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Review</a:t>
            </a:r>
          </a:p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Testing</a:t>
            </a:r>
          </a:p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Formal verification</a:t>
            </a:r>
          </a:p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Development process</a:t>
            </a:r>
          </a:p>
          <a:p>
            <a:pPr eaLnBrk="1" hangingPunct="1">
              <a:lnSpc>
                <a:spcPct val="110000"/>
              </a:lnSpc>
              <a:spcBef>
                <a:spcPts val="1100"/>
              </a:spcBef>
              <a:spcAft>
                <a:spcPct val="5000"/>
              </a:spcAft>
            </a:pPr>
            <a:r>
              <a:rPr lang="en-US" altLang="en-US" sz="4700"/>
              <a:t>Systematic methodologies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AB53761B-35AB-43CF-A262-35DC2B50C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C4FC0C5-27D1-40FA-8F0A-3CB9C54080F1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1">
            <a:extLst>
              <a:ext uri="{FF2B5EF4-FFF2-40B4-BE49-F238E27FC236}">
                <a16:creationId xmlns:a16="http://schemas.microsoft.com/office/drawing/2014/main" id="{C99530C9-7C35-4337-8E5F-58E1994B3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2746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8FD41C3-78E9-47B5-9177-2038CE83D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19841" tIns="51588" rIns="19841" bIns="51588"/>
          <a:lstStyle/>
          <a:p>
            <a:pPr>
              <a:spcBef>
                <a:spcPts val="975"/>
              </a:spcBef>
            </a:pPr>
            <a:r>
              <a:rPr lang="en-GB" altLang="en-US" sz="4400"/>
              <a:t>The aim of testing  is to identify all defects in a software product.  </a:t>
            </a:r>
          </a:p>
          <a:p>
            <a:pPr>
              <a:spcBef>
                <a:spcPts val="975"/>
              </a:spcBef>
            </a:pPr>
            <a:r>
              <a:rPr lang="en-GB" altLang="en-US" sz="4400"/>
              <a:t>However, in practice even after thorough testing: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one cannot  guarantee that the software is error-free. </a:t>
            </a:r>
          </a:p>
        </p:txBody>
      </p:sp>
      <p:sp>
        <p:nvSpPr>
          <p:cNvPr id="145410" name="Slide Number Placeholder 5">
            <a:extLst>
              <a:ext uri="{FF2B5EF4-FFF2-40B4-BE49-F238E27FC236}">
                <a16:creationId xmlns:a16="http://schemas.microsoft.com/office/drawing/2014/main" id="{77C5B292-34D9-4C8C-9353-DBF934FA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8071E33-E767-49F5-8847-1DFECDF4330D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20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">
            <a:extLst>
              <a:ext uri="{FF2B5EF4-FFF2-40B4-BE49-F238E27FC236}">
                <a16:creationId xmlns:a16="http://schemas.microsoft.com/office/drawing/2014/main" id="{151CAA92-E05E-4D4B-A299-7B18B2F58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2746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41EF620-D0A6-428D-99D8-69196425B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11300"/>
            <a:ext cx="8567738" cy="4533900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900"/>
              <a:t>The input data domain of most software products is very large: </a:t>
            </a:r>
          </a:p>
          <a:p>
            <a:pPr lvl="1">
              <a:spcBef>
                <a:spcPts val="975"/>
              </a:spcBef>
            </a:pPr>
            <a:r>
              <a:rPr lang="en-GB" altLang="en-US" sz="4400">
                <a:solidFill>
                  <a:srgbClr val="0000FF"/>
                </a:solidFill>
              </a:rPr>
              <a:t>it is not practical to test the software exhaustively with each input data value.</a:t>
            </a:r>
          </a:p>
        </p:txBody>
      </p:sp>
      <p:sp>
        <p:nvSpPr>
          <p:cNvPr id="147458" name="Slide Number Placeholder 5">
            <a:extLst>
              <a:ext uri="{FF2B5EF4-FFF2-40B4-BE49-F238E27FC236}">
                <a16:creationId xmlns:a16="http://schemas.microsoft.com/office/drawing/2014/main" id="{911DA851-C097-4868-B3E9-B08E1EF7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F2240D3-9E35-4291-BA66-1C8A33D26F38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21</a:t>
            </a:fld>
            <a:endParaRPr lang="en-US" altLang="en-US" sz="1300">
              <a:solidFill>
                <a:srgbClr val="B5A788"/>
              </a:solidFill>
            </a:endParaRPr>
          </a:p>
        </p:txBody>
      </p:sp>
      <p:sp>
        <p:nvSpPr>
          <p:cNvPr id="33797" name="AutoShape 3">
            <a:extLst>
              <a:ext uri="{FF2B5EF4-FFF2-40B4-BE49-F238E27FC236}">
                <a16:creationId xmlns:a16="http://schemas.microsoft.com/office/drawing/2014/main" id="{F8185801-4C64-4C42-96F7-546E4F04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3948113"/>
            <a:ext cx="7473950" cy="2014537"/>
          </a:xfrm>
          <a:prstGeom prst="roundRect">
            <a:avLst>
              <a:gd name="adj" fmla="val 83"/>
            </a:avLst>
          </a:prstGeom>
          <a:noFill/>
          <a:ln w="38160" cap="rnd">
            <a:solidFill>
              <a:srgbClr val="FF66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1">
            <a:extLst>
              <a:ext uri="{FF2B5EF4-FFF2-40B4-BE49-F238E27FC236}">
                <a16:creationId xmlns:a16="http://schemas.microsoft.com/office/drawing/2014/main" id="{9179698E-6D85-43CF-A28B-1FE51B6E9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2746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B09C905-5636-474F-A747-3323FF89B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11300"/>
            <a:ext cx="8567738" cy="4533900"/>
          </a:xfrm>
        </p:spPr>
        <p:txBody>
          <a:bodyPr lIns="19841" tIns="51588" rIns="19841" bIns="51588"/>
          <a:lstStyle/>
          <a:p>
            <a:pPr>
              <a:spcBef>
                <a:spcPts val="975"/>
              </a:spcBef>
            </a:pPr>
            <a:r>
              <a:rPr lang="en-GB" altLang="en-US" sz="4400"/>
              <a:t>Testing does however expose many errors: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testing provides a practical way of reducing defects in a system 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increases the users' confidence in a developed system.</a:t>
            </a:r>
          </a:p>
        </p:txBody>
      </p:sp>
      <p:sp>
        <p:nvSpPr>
          <p:cNvPr id="149506" name="Slide Number Placeholder 5">
            <a:extLst>
              <a:ext uri="{FF2B5EF4-FFF2-40B4-BE49-F238E27FC236}">
                <a16:creationId xmlns:a16="http://schemas.microsoft.com/office/drawing/2014/main" id="{50C66513-EF5B-40FA-BA3D-DACA593A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603A1D9-3475-44C2-8998-EC914D5EE1D9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22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1">
            <a:extLst>
              <a:ext uri="{FF2B5EF4-FFF2-40B4-BE49-F238E27FC236}">
                <a16:creationId xmlns:a16="http://schemas.microsoft.com/office/drawing/2014/main" id="{59355210-AE60-4716-9BB1-5B74B3B37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1984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1E541D-02E9-44B2-8605-59C7CE938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4649787"/>
          </a:xfrm>
        </p:spPr>
        <p:txBody>
          <a:bodyPr lIns="19841" tIns="51588" rIns="19841" bIns="51588"/>
          <a:lstStyle/>
          <a:p>
            <a:pPr>
              <a:spcBef>
                <a:spcPts val="888"/>
              </a:spcBef>
            </a:pPr>
            <a:r>
              <a:rPr lang="en-GB" altLang="en-US" sz="4000"/>
              <a:t>Testing is an important development  phase:</a:t>
            </a:r>
          </a:p>
          <a:p>
            <a:pPr lvl="1">
              <a:spcBef>
                <a:spcPts val="800"/>
              </a:spcBef>
            </a:pPr>
            <a:r>
              <a:rPr lang="en-GB" altLang="en-US" sz="3500"/>
              <a:t>requires the maximum effort among all development phases. </a:t>
            </a:r>
          </a:p>
          <a:p>
            <a:pPr>
              <a:spcBef>
                <a:spcPts val="1100"/>
              </a:spcBef>
            </a:pPr>
            <a:r>
              <a:rPr lang="en-GB" altLang="en-US" sz="4000">
                <a:solidFill>
                  <a:srgbClr val="0000FF"/>
                </a:solidFill>
              </a:rPr>
              <a:t>In a typical </a:t>
            </a:r>
            <a:r>
              <a:rPr lang="en-GB" altLang="en-US" u="sng">
                <a:solidFill>
                  <a:srgbClr val="0000FF"/>
                </a:solidFill>
              </a:rPr>
              <a:t>development organization</a:t>
            </a:r>
            <a:r>
              <a:rPr lang="en-GB" altLang="en-US">
                <a:solidFill>
                  <a:srgbClr val="0000FF"/>
                </a:solidFill>
              </a:rPr>
              <a:t>: </a:t>
            </a:r>
          </a:p>
          <a:p>
            <a:pPr lvl="1">
              <a:spcBef>
                <a:spcPts val="800"/>
              </a:spcBef>
            </a:pPr>
            <a:r>
              <a:rPr lang="en-GB" altLang="en-US">
                <a:solidFill>
                  <a:srgbClr val="0000FF"/>
                </a:solidFill>
              </a:rPr>
              <a:t>maximum number of software engineers can be found to be engaged in testing activities.</a:t>
            </a:r>
          </a:p>
        </p:txBody>
      </p:sp>
      <p:sp>
        <p:nvSpPr>
          <p:cNvPr id="151554" name="Slide Number Placeholder 5">
            <a:extLst>
              <a:ext uri="{FF2B5EF4-FFF2-40B4-BE49-F238E27FC236}">
                <a16:creationId xmlns:a16="http://schemas.microsoft.com/office/drawing/2014/main" id="{6B7B804D-053F-435D-B11D-F044604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B0C51FC-6D1D-4801-A293-187708490DE8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23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1">
            <a:extLst>
              <a:ext uri="{FF2B5EF4-FFF2-40B4-BE49-F238E27FC236}">
                <a16:creationId xmlns:a16="http://schemas.microsoft.com/office/drawing/2014/main" id="{3D071327-3B71-45F5-8138-4BBC9A064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350838"/>
            <a:ext cx="8566150" cy="127793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E331A1C-32BE-47BF-BE66-FC59206FA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11300"/>
            <a:ext cx="8567738" cy="4533900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900"/>
              <a:t>Many engineers have the wrong impression: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testing is a secondary activity</a:t>
            </a:r>
          </a:p>
          <a:p>
            <a:pPr lvl="1">
              <a:spcBef>
                <a:spcPts val="975"/>
              </a:spcBef>
            </a:pPr>
            <a:r>
              <a:rPr lang="en-GB" altLang="en-US" sz="4400"/>
              <a:t>it is intellectually not as stimulating as the other development activities, etc.</a:t>
            </a:r>
          </a:p>
        </p:txBody>
      </p:sp>
      <p:sp>
        <p:nvSpPr>
          <p:cNvPr id="153602" name="Slide Number Placeholder 5">
            <a:extLst>
              <a:ext uri="{FF2B5EF4-FFF2-40B4-BE49-F238E27FC236}">
                <a16:creationId xmlns:a16="http://schemas.microsoft.com/office/drawing/2014/main" id="{47FB5417-AFAB-478F-AC55-333F034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92BD193-3A2A-4E0B-8BE0-054988D2E885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24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1">
            <a:extLst>
              <a:ext uri="{FF2B5EF4-FFF2-40B4-BE49-F238E27FC236}">
                <a16:creationId xmlns:a16="http://schemas.microsoft.com/office/drawing/2014/main" id="{9B3899B7-6591-438F-88E8-7D417C905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2746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Aim of Testing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2E56D70-30E3-4C3F-9D3A-196CD5BCA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11300"/>
            <a:ext cx="8567738" cy="5172075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000"/>
              <a:t>Testing a</a:t>
            </a:r>
            <a:r>
              <a:rPr lang="en-GB" altLang="en-US" sz="4400"/>
              <a:t> </a:t>
            </a:r>
            <a:r>
              <a:rPr lang="en-GB" altLang="en-US" sz="4000"/>
              <a:t>software</a:t>
            </a:r>
            <a:r>
              <a:rPr lang="en-GB" altLang="en-US" sz="4400"/>
              <a:t> </a:t>
            </a:r>
            <a:r>
              <a:rPr lang="en-GB" altLang="en-US" sz="4000"/>
              <a:t>product </a:t>
            </a:r>
            <a:r>
              <a:rPr lang="en-GB" altLang="en-US"/>
              <a:t>is</a:t>
            </a:r>
            <a:r>
              <a:rPr lang="en-GB" altLang="en-US" sz="4000"/>
              <a:t> in </a:t>
            </a:r>
            <a:r>
              <a:rPr lang="en-GB" altLang="en-US"/>
              <a:t>fact:</a:t>
            </a:r>
          </a:p>
          <a:p>
            <a:pPr lvl="1"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as much challenging as initial development activities such as specification, design, and coding.  </a:t>
            </a:r>
          </a:p>
          <a:p>
            <a:pPr>
              <a:spcBef>
                <a:spcPts val="975"/>
              </a:spcBef>
            </a:pPr>
            <a:r>
              <a:rPr lang="en-GB" altLang="en-US" sz="4400"/>
              <a:t>Also, testing involves a lot of creative thinking.</a:t>
            </a:r>
          </a:p>
        </p:txBody>
      </p:sp>
      <p:sp>
        <p:nvSpPr>
          <p:cNvPr id="155650" name="Slide Number Placeholder 5">
            <a:extLst>
              <a:ext uri="{FF2B5EF4-FFF2-40B4-BE49-F238E27FC236}">
                <a16:creationId xmlns:a16="http://schemas.microsoft.com/office/drawing/2014/main" id="{26F1F5B2-8813-455C-8DFB-2344220E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C36C67D-4004-469B-99C2-6817B8C01AA0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25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1">
            <a:extLst>
              <a:ext uri="{FF2B5EF4-FFF2-40B4-BE49-F238E27FC236}">
                <a16:creationId xmlns:a16="http://schemas.microsoft.com/office/drawing/2014/main" id="{C6BFE54E-406D-4EB4-B967-CA66CDD6E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274638"/>
            <a:ext cx="8566150" cy="1414462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Levels of Testing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4C43427-745D-4C83-9280-63FCE235C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4533900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000"/>
              <a:t>Software products are tested at three levels:</a:t>
            </a:r>
          </a:p>
          <a:p>
            <a:pPr lvl="1">
              <a:spcBef>
                <a:spcPts val="975"/>
              </a:spcBef>
            </a:pPr>
            <a:r>
              <a:rPr lang="en-GB" altLang="en-US" sz="3600">
                <a:solidFill>
                  <a:srgbClr val="FF0000"/>
                </a:solidFill>
              </a:rPr>
              <a:t>Unit testing</a:t>
            </a:r>
          </a:p>
          <a:p>
            <a:pPr lvl="1">
              <a:spcBef>
                <a:spcPts val="975"/>
              </a:spcBef>
            </a:pPr>
            <a:r>
              <a:rPr lang="en-GB" altLang="en-US" sz="3600">
                <a:solidFill>
                  <a:srgbClr val="FF0000"/>
                </a:solidFill>
              </a:rPr>
              <a:t>Integration testing</a:t>
            </a:r>
          </a:p>
          <a:p>
            <a:pPr lvl="1">
              <a:spcBef>
                <a:spcPts val="975"/>
              </a:spcBef>
            </a:pPr>
            <a:r>
              <a:rPr lang="en-GB" altLang="en-US" sz="3600">
                <a:solidFill>
                  <a:srgbClr val="FF0000"/>
                </a:solidFill>
              </a:rPr>
              <a:t>System testing</a:t>
            </a:r>
          </a:p>
        </p:txBody>
      </p:sp>
      <p:sp>
        <p:nvSpPr>
          <p:cNvPr id="157698" name="Slide Number Placeholder 5">
            <a:extLst>
              <a:ext uri="{FF2B5EF4-FFF2-40B4-BE49-F238E27FC236}">
                <a16:creationId xmlns:a16="http://schemas.microsoft.com/office/drawing/2014/main" id="{36B6C822-84E7-443F-ABC4-7F97CDC1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8FC750A-7F35-4A4E-87C4-60272B07D162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26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1">
            <a:extLst>
              <a:ext uri="{FF2B5EF4-FFF2-40B4-BE49-F238E27FC236}">
                <a16:creationId xmlns:a16="http://schemas.microsoft.com/office/drawing/2014/main" id="{8F0D8897-1715-4792-8847-69A1CF742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3508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Unit testing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2085FCB-4325-4FD1-9087-C6474CDFF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4794250"/>
          </a:xfrm>
        </p:spPr>
        <p:txBody>
          <a:bodyPr lIns="19841" tIns="51588" rIns="19841" bIns="51588"/>
          <a:lstStyle/>
          <a:p>
            <a:pPr>
              <a:spcBef>
                <a:spcPts val="1100"/>
              </a:spcBef>
            </a:pPr>
            <a:r>
              <a:rPr lang="en-GB" altLang="en-US" sz="4000"/>
              <a:t>During unit testing, modules are tested in isolation:</a:t>
            </a:r>
          </a:p>
          <a:p>
            <a:pPr lvl="1">
              <a:spcBef>
                <a:spcPts val="975"/>
              </a:spcBef>
            </a:pPr>
            <a:r>
              <a:rPr lang="en-GB" altLang="en-US" sz="3600"/>
              <a:t>If all modules were to be tested together: </a:t>
            </a:r>
          </a:p>
          <a:p>
            <a:pPr lvl="2">
              <a:spcBef>
                <a:spcPts val="888"/>
              </a:spcBef>
            </a:pPr>
            <a:r>
              <a:rPr lang="en-GB" altLang="en-US" sz="3200"/>
              <a:t>it may not be easy to determine which module has the error.</a:t>
            </a:r>
          </a:p>
        </p:txBody>
      </p:sp>
      <p:sp>
        <p:nvSpPr>
          <p:cNvPr id="159746" name="Slide Number Placeholder 5">
            <a:extLst>
              <a:ext uri="{FF2B5EF4-FFF2-40B4-BE49-F238E27FC236}">
                <a16:creationId xmlns:a16="http://schemas.microsoft.com/office/drawing/2014/main" id="{5D728DDA-0788-4FD3-9933-1CD6591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71C566F-2755-49DF-B904-321FFAD11951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27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1">
            <a:extLst>
              <a:ext uri="{FF2B5EF4-FFF2-40B4-BE49-F238E27FC236}">
                <a16:creationId xmlns:a16="http://schemas.microsoft.com/office/drawing/2014/main" id="{D72FD5C8-4608-4FE2-BD31-5763C3E52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2746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Unit testing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9EFA706-EEF8-4E65-8B99-68AFC7040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5068887"/>
          </a:xfrm>
        </p:spPr>
        <p:txBody>
          <a:bodyPr lIns="19841" tIns="51588" rIns="19841" bIns="51588"/>
          <a:lstStyle/>
          <a:p>
            <a:pPr algn="just">
              <a:spcBef>
                <a:spcPts val="1200"/>
              </a:spcBef>
            </a:pPr>
            <a:r>
              <a:rPr lang="en-GB" altLang="en-US" sz="4000"/>
              <a:t>Unit testing reduces debugging effort several folds. </a:t>
            </a:r>
          </a:p>
          <a:p>
            <a:pPr lvl="1" algn="just">
              <a:spcBef>
                <a:spcPts val="975"/>
              </a:spcBef>
            </a:pPr>
            <a:r>
              <a:rPr lang="en-GB" altLang="en-US" sz="3600"/>
              <a:t>Programmers carry out unit testing immediately after they complete the coding of a module. </a:t>
            </a:r>
          </a:p>
        </p:txBody>
      </p:sp>
      <p:sp>
        <p:nvSpPr>
          <p:cNvPr id="161794" name="Slide Number Placeholder 5">
            <a:extLst>
              <a:ext uri="{FF2B5EF4-FFF2-40B4-BE49-F238E27FC236}">
                <a16:creationId xmlns:a16="http://schemas.microsoft.com/office/drawing/2014/main" id="{ED5CDED9-EEFC-4567-B3DF-3B4AC6CA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6936B1CA-9740-4DD9-AA57-4BCD25D3DF30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28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1">
            <a:extLst>
              <a:ext uri="{FF2B5EF4-FFF2-40B4-BE49-F238E27FC236}">
                <a16:creationId xmlns:a16="http://schemas.microsoft.com/office/drawing/2014/main" id="{F51E21E8-E6E7-4DEB-93D1-A73140D73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2746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Integration testing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2473B9A-0FFB-48BD-BFF3-58A34B1E6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95438"/>
            <a:ext cx="8567738" cy="4633912"/>
          </a:xfrm>
        </p:spPr>
        <p:txBody>
          <a:bodyPr lIns="19841" tIns="51588" rIns="19841" bIns="51588"/>
          <a:lstStyle/>
          <a:p>
            <a:pPr>
              <a:spcBef>
                <a:spcPts val="975"/>
              </a:spcBef>
            </a:pPr>
            <a:r>
              <a:rPr lang="en-GB" altLang="en-US" sz="4000"/>
              <a:t>After different modules of a system have been coded and  unit tested: </a:t>
            </a:r>
          </a:p>
          <a:p>
            <a:pPr lvl="1">
              <a:spcBef>
                <a:spcPts val="888"/>
              </a:spcBef>
            </a:pPr>
            <a:r>
              <a:rPr lang="en-GB" altLang="en-US" sz="3600"/>
              <a:t>modules are integrated in steps according to an integration plan</a:t>
            </a:r>
          </a:p>
          <a:p>
            <a:pPr lvl="1">
              <a:spcBef>
                <a:spcPts val="888"/>
              </a:spcBef>
            </a:pPr>
            <a:r>
              <a:rPr lang="en-GB" altLang="en-US" sz="3600"/>
              <a:t>partially integrated system is tested at each integration step.</a:t>
            </a:r>
          </a:p>
        </p:txBody>
      </p:sp>
      <p:sp>
        <p:nvSpPr>
          <p:cNvPr id="163842" name="Slide Number Placeholder 5">
            <a:extLst>
              <a:ext uri="{FF2B5EF4-FFF2-40B4-BE49-F238E27FC236}">
                <a16:creationId xmlns:a16="http://schemas.microsoft.com/office/drawing/2014/main" id="{6AD38B04-6EDB-497D-A427-A0394000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42A4F775-A9B4-497F-9C11-12D993119B10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29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F1DF410F-8A24-4E42-9ABD-0AE99B0C5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EE77E77-57A3-4823-B2BA-C0E6EA271446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866DBDA-830B-4CC4-9EB4-65C57465D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47625"/>
            <a:ext cx="9066213" cy="1160463"/>
          </a:xfrm>
        </p:spPr>
        <p:txBody>
          <a:bodyPr lIns="0" tIns="0" rIns="0" bIns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>
                <a:solidFill>
                  <a:schemeClr val="tx2">
                    <a:satMod val="130000"/>
                  </a:schemeClr>
                </a:solidFill>
              </a:rPr>
              <a:t>Why Test?</a:t>
            </a: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210DFB1E-B7C6-4E0C-A96F-411A6582A073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7125"/>
            <a:ext cx="1717675" cy="2598738"/>
          </a:xfrm>
        </p:spPr>
      </p:pic>
      <p:sp>
        <p:nvSpPr>
          <p:cNvPr id="106503" name="Rectangle 7">
            <a:extLst>
              <a:ext uri="{FF2B5EF4-FFF2-40B4-BE49-F238E27FC236}">
                <a16:creationId xmlns:a16="http://schemas.microsoft.com/office/drawing/2014/main" id="{08EC991C-65A3-4EEF-A5B6-39463F13C31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829050"/>
            <a:ext cx="9448800" cy="3455988"/>
          </a:xfrm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Font typeface="Times New Roman" panose="02020603050405020304" pitchFamily="18" charset="0"/>
              <a:buChar char="•"/>
            </a:pPr>
            <a:r>
              <a:rPr lang="en-US" altLang="en-US" sz="2700"/>
              <a:t>Ariane 5 rocket self-destructed 37 seconds after launch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anose="02020603050405020304" pitchFamily="18" charset="0"/>
              <a:buChar char="•"/>
            </a:pPr>
            <a:r>
              <a:rPr lang="en-US" altLang="en-US" sz="2700">
                <a:solidFill>
                  <a:srgbClr val="0000CC"/>
                </a:solidFill>
              </a:rPr>
              <a:t>Reason: A control software bug that went undetected</a:t>
            </a:r>
          </a:p>
          <a:p>
            <a:pPr marL="742950" lvl="1" indent="-285750" eaLnBrk="1" hangingPunct="1">
              <a:spcBef>
                <a:spcPct val="20000"/>
              </a:spcBef>
              <a:buFont typeface="Times New Roman" panose="02020603050405020304" pitchFamily="18" charset="0"/>
              <a:buChar char="–"/>
            </a:pPr>
            <a:r>
              <a:rPr lang="en-US" altLang="en-US" sz="2300"/>
              <a:t>Conversion from 64-bit floating point to 16-bit signed integer value had caused an exception</a:t>
            </a:r>
          </a:p>
          <a:p>
            <a:pPr marL="1143000" lvl="2" indent="-228600" eaLnBrk="1" hangingPunct="1">
              <a:buFont typeface="Times New Roman" panose="02020603050405020304" pitchFamily="18" charset="0"/>
              <a:buChar char="•"/>
            </a:pPr>
            <a:r>
              <a:rPr lang="en-US" altLang="en-US" sz="2000"/>
              <a:t>The floating point number was larger than </a:t>
            </a:r>
            <a:r>
              <a:rPr lang="en-US" altLang="en-US" sz="1800"/>
              <a:t>32767 </a:t>
            </a:r>
          </a:p>
          <a:p>
            <a:pPr marL="1143000" lvl="2" indent="-228600" eaLnBrk="1" hangingPunct="1">
              <a:buFont typeface="Times New Roman" panose="02020603050405020304" pitchFamily="18" charset="0"/>
              <a:buChar char="•"/>
            </a:pPr>
            <a:r>
              <a:rPr lang="en-US" altLang="en-US" sz="2000"/>
              <a:t>Efficiency considerations had led to the disabling of the exception handler.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anose="02020603050405020304" pitchFamily="18" charset="0"/>
              <a:buChar char="•"/>
            </a:pPr>
            <a:r>
              <a:rPr lang="en-US" altLang="en-US" sz="2700"/>
              <a:t>Total Cost: over $1 billion</a:t>
            </a:r>
          </a:p>
        </p:txBody>
      </p:sp>
      <p:pic>
        <p:nvPicPr>
          <p:cNvPr id="106505" name="Picture 9">
            <a:extLst>
              <a:ext uri="{FF2B5EF4-FFF2-40B4-BE49-F238E27FC236}">
                <a16:creationId xmlns:a16="http://schemas.microsoft.com/office/drawing/2014/main" id="{A44CC8F3-F801-4385-B4CD-5B7C754F88E6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9325" y="1098550"/>
            <a:ext cx="4051300" cy="2627313"/>
          </a:xfrm>
        </p:spPr>
      </p:pic>
      <p:pic>
        <p:nvPicPr>
          <p:cNvPr id="106504" name="Picture 8">
            <a:extLst>
              <a:ext uri="{FF2B5EF4-FFF2-40B4-BE49-F238E27FC236}">
                <a16:creationId xmlns:a16="http://schemas.microsoft.com/office/drawing/2014/main" id="{2FF61A6F-6D1E-44FF-8351-3FB7D5D8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960438"/>
            <a:ext cx="178593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6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1">
            <a:extLst>
              <a:ext uri="{FF2B5EF4-FFF2-40B4-BE49-F238E27FC236}">
                <a16:creationId xmlns:a16="http://schemas.microsoft.com/office/drawing/2014/main" id="{03275401-E2BC-466C-98D5-8A1ACB08C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274638"/>
            <a:ext cx="8566150" cy="1258887"/>
          </a:xfrm>
        </p:spPr>
        <p:txBody>
          <a:bodyPr lIns="19841" tIns="51588" rIns="19841" bIns="51588"/>
          <a:lstStyle/>
          <a:p>
            <a:pPr>
              <a:spcBef>
                <a:spcPts val="1791"/>
              </a:spcBef>
              <a:defRPr/>
            </a:pPr>
            <a:r>
              <a:rPr lang="en-GB" altLang="en-US" sz="4900" dirty="0">
                <a:solidFill>
                  <a:schemeClr val="tx2">
                    <a:satMod val="130000"/>
                  </a:schemeClr>
                </a:solidFill>
              </a:rPr>
              <a:t>System Testing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2C50B41-5C8E-4C32-9A8F-2B12F4B77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19841" tIns="51588" rIns="19841" bIns="51588"/>
          <a:lstStyle/>
          <a:p>
            <a:pPr>
              <a:spcBef>
                <a:spcPts val="1200"/>
              </a:spcBef>
            </a:pPr>
            <a:r>
              <a:rPr lang="en-GB" altLang="en-US" sz="4000"/>
              <a:t>System testing involves:</a:t>
            </a:r>
          </a:p>
          <a:p>
            <a:pPr lvl="1">
              <a:spcBef>
                <a:spcPts val="1100"/>
              </a:spcBef>
            </a:pPr>
            <a:r>
              <a:rPr lang="en-GB" altLang="en-US" sz="3600">
                <a:solidFill>
                  <a:srgbClr val="0000FF"/>
                </a:solidFill>
              </a:rPr>
              <a:t>validating a fully developed system against its requirements.</a:t>
            </a:r>
          </a:p>
        </p:txBody>
      </p:sp>
      <p:sp>
        <p:nvSpPr>
          <p:cNvPr id="165890" name="Slide Number Placeholder 5">
            <a:extLst>
              <a:ext uri="{FF2B5EF4-FFF2-40B4-BE49-F238E27FC236}">
                <a16:creationId xmlns:a16="http://schemas.microsoft.com/office/drawing/2014/main" id="{D41E18FA-B9A6-4944-B137-E22C991D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7103E3A-A52A-4242-8C2E-EB2DF089BB79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30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4268273A-C3DF-49F4-889A-8ACA73C4D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Verification versus Validation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621FDBB-1BF9-4AF3-AA7C-D4DDE55B3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625" y="1722438"/>
            <a:ext cx="9559925" cy="5192712"/>
          </a:xfrm>
        </p:spPr>
        <p:txBody>
          <a:bodyPr lIns="19841" tIns="51588" rIns="19841" bIns="51588"/>
          <a:lstStyle/>
          <a:p>
            <a:pPr marL="342900" indent="-342900" eaLnBrk="1" hangingPunct="1">
              <a:spcBef>
                <a:spcPts val="800"/>
              </a:spcBef>
            </a:pPr>
            <a:r>
              <a:rPr lang="en-GB" altLang="en-US" sz="4400"/>
              <a:t>Verification is the process of determining:</a:t>
            </a:r>
          </a:p>
          <a:p>
            <a:pPr marL="742950" lvl="1" indent="-285750" eaLnBrk="1" hangingPunct="1">
              <a:spcBef>
                <a:spcPts val="725"/>
              </a:spcBef>
            </a:pPr>
            <a:r>
              <a:rPr lang="en-GB" altLang="en-US">
                <a:solidFill>
                  <a:srgbClr val="0000FF"/>
                </a:solidFill>
              </a:rPr>
              <a:t>Whether output</a:t>
            </a:r>
            <a:r>
              <a:rPr lang="en-GB" altLang="en-US" sz="4000">
                <a:solidFill>
                  <a:srgbClr val="0000FF"/>
                </a:solidFill>
              </a:rPr>
              <a:t> of </a:t>
            </a:r>
            <a:r>
              <a:rPr lang="en-GB" altLang="en-US">
                <a:solidFill>
                  <a:srgbClr val="0000FF"/>
                </a:solidFill>
              </a:rPr>
              <a:t>one phase of</a:t>
            </a:r>
            <a:r>
              <a:rPr lang="en-GB" altLang="en-US" sz="4000">
                <a:solidFill>
                  <a:srgbClr val="0000FF"/>
                </a:solidFill>
              </a:rPr>
              <a:t> </a:t>
            </a:r>
            <a:r>
              <a:rPr lang="en-GB" altLang="en-US">
                <a:solidFill>
                  <a:srgbClr val="0000FF"/>
                </a:solidFill>
              </a:rPr>
              <a:t>development</a:t>
            </a:r>
            <a:r>
              <a:rPr lang="en-GB" altLang="en-US" sz="4000">
                <a:solidFill>
                  <a:srgbClr val="0000FF"/>
                </a:solidFill>
              </a:rPr>
              <a:t> </a:t>
            </a:r>
            <a:r>
              <a:rPr lang="en-GB" altLang="en-US">
                <a:solidFill>
                  <a:srgbClr val="0000FF"/>
                </a:solidFill>
              </a:rPr>
              <a:t>conforms to its previous phase.</a:t>
            </a:r>
          </a:p>
          <a:p>
            <a:pPr marL="342900" indent="-342900" eaLnBrk="1" hangingPunct="1">
              <a:spcBef>
                <a:spcPts val="1000"/>
              </a:spcBef>
            </a:pPr>
            <a:r>
              <a:rPr lang="en-GB" altLang="en-US" sz="4400"/>
              <a:t>Validation </a:t>
            </a:r>
            <a:r>
              <a:rPr lang="en-GB" altLang="en-US"/>
              <a:t>is the process of</a:t>
            </a:r>
            <a:r>
              <a:rPr lang="en-GB" altLang="en-US" sz="4400"/>
              <a:t> </a:t>
            </a:r>
            <a:r>
              <a:rPr lang="en-GB" altLang="en-US"/>
              <a:t>determining:</a:t>
            </a:r>
          </a:p>
          <a:p>
            <a:pPr marL="742950" lvl="1" indent="-285750" eaLnBrk="1" hangingPunct="1">
              <a:spcBef>
                <a:spcPts val="725"/>
              </a:spcBef>
            </a:pPr>
            <a:r>
              <a:rPr lang="en-GB" altLang="en-US" sz="4000">
                <a:solidFill>
                  <a:srgbClr val="0000FF"/>
                </a:solidFill>
              </a:rPr>
              <a:t>Whether a fully developed system conforms to its </a:t>
            </a:r>
            <a:r>
              <a:rPr lang="en-GB" altLang="en-US">
                <a:solidFill>
                  <a:srgbClr val="0000FF"/>
                </a:solidFill>
              </a:rPr>
              <a:t>SRS </a:t>
            </a:r>
            <a:r>
              <a:rPr lang="en-GB" altLang="en-US" sz="4000">
                <a:solidFill>
                  <a:srgbClr val="0000FF"/>
                </a:solidFill>
              </a:rPr>
              <a:t>document</a:t>
            </a:r>
            <a:r>
              <a:rPr lang="en-GB" altLang="en-US" sz="4000">
                <a:solidFill>
                  <a:srgbClr val="FFFF00"/>
                </a:solidFill>
              </a:rPr>
              <a:t>.  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CC6FE314-EE39-4E10-86C7-24817D3EA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5FB4863-4D57-4F47-9C6B-F7851F32F813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888EB0AF-FDFA-41B6-9B2E-5809CC063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Verification versus Validation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648C68-C02C-4BEF-9F99-402038FAB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722438"/>
            <a:ext cx="9253537" cy="5837237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GB" altLang="en-US" sz="4800"/>
              <a:t>Verification is concerned with phase containment of errors, 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GB" altLang="en-US" sz="4400"/>
              <a:t>Whereas the aim of validation is that the final product be error free.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512D61AC-23F8-4FA5-BE89-8E19957312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7B9FC57-DB46-4B0D-BF87-47A0807038FB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2E98E395-1EA8-42FF-9565-C09FE199F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CADD5F-CB33-4C68-ACD6-BA19AE7934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493838"/>
            <a:ext cx="9448800" cy="64770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4800"/>
              <a:t>Exhaustive testing of any non-trivial system is impractical: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3900"/>
              <a:t>Input data domain </a:t>
            </a:r>
            <a:r>
              <a:rPr lang="en-GB" altLang="en-US"/>
              <a:t>is</a:t>
            </a:r>
            <a:r>
              <a:rPr lang="en-GB" altLang="en-US" sz="3900"/>
              <a:t> extremely large. 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4800"/>
              <a:t>Design an </a:t>
            </a:r>
            <a:r>
              <a:rPr lang="en-GB" altLang="en-US" sz="4800">
                <a:solidFill>
                  <a:srgbClr val="0000FF"/>
                </a:solidFill>
              </a:rPr>
              <a:t>optimal test suite: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4400"/>
              <a:t>Of reasonable size and 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GB" altLang="en-US" sz="4400"/>
              <a:t>Uncovers as many errors as possible.</a:t>
            </a:r>
            <a:r>
              <a:rPr lang="en-GB" altLang="en-US" sz="3900"/>
              <a:t> 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AA84C2E0-DE5B-4644-89D5-B5B93BBB2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18883BD-36A1-4DA9-BE32-EAE391D2E905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82282037-9165-45FA-AFCA-1E5A874F3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3C8FF13-6BC3-46D5-B136-528AE8638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" y="1493838"/>
            <a:ext cx="9871075" cy="54102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If test cases are selected randomly: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725"/>
              </a:spcBef>
            </a:pPr>
            <a:r>
              <a:rPr lang="en-GB" altLang="en-US"/>
              <a:t>Many test cases would not contribute to the significance of the test suite, 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725"/>
              </a:spcBef>
            </a:pPr>
            <a:r>
              <a:rPr lang="en-GB" altLang="en-US"/>
              <a:t>Would not detect errors not already being detected by other test cases in the suite.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>
                <a:solidFill>
                  <a:srgbClr val="0000FF"/>
                </a:solidFill>
              </a:rPr>
              <a:t>Number of test cases in a randomly selected test suite: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725"/>
              </a:spcBef>
            </a:pPr>
            <a:r>
              <a:rPr lang="en-GB" altLang="en-US">
                <a:solidFill>
                  <a:srgbClr val="0000FF"/>
                </a:solidFill>
              </a:rPr>
              <a:t>Not an indication of effectiveness of testing</a:t>
            </a:r>
            <a:r>
              <a:rPr lang="en-GB" altLang="en-US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1C3D9DAE-91C1-4C33-83CC-7268313A18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35E832B-B485-478B-8377-B65D7345746B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1616C4B8-72DD-49A1-99AB-51CC86AAB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37B6031-5738-48BA-B1C3-54194B9CA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493838"/>
            <a:ext cx="9494837" cy="55626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 sz="4400"/>
              <a:t>Testing a system using a</a:t>
            </a:r>
            <a:r>
              <a:rPr lang="en-GB" altLang="en-US"/>
              <a:t> large number </a:t>
            </a:r>
            <a:r>
              <a:rPr lang="en-GB" altLang="en-US" sz="4400"/>
              <a:t>of randomly selected test cases: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725"/>
              </a:spcBef>
            </a:pPr>
            <a:r>
              <a:rPr lang="en-GB" altLang="en-US" sz="4000">
                <a:solidFill>
                  <a:srgbClr val="0000FF"/>
                </a:solidFill>
              </a:rPr>
              <a:t>Does not mean that  many errors in the system will be uncovered.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Consider following example: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000"/>
              <a:t>Find the maximum of two integers  x and  y. 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3802D5C4-210C-45A1-81CE-3391DFEEE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74840BE-5060-4F9D-AD96-BB1E6D4E5BF2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8E56F7EA-A796-497B-82AC-8EC6A2EFD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A3ED820A-5C5D-4DAD-8178-ECF42D652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1417638"/>
            <a:ext cx="9013825" cy="53848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The code has a simple programming error: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  </a:t>
            </a:r>
            <a:r>
              <a:rPr lang="en-GB" altLang="en-US">
                <a:solidFill>
                  <a:srgbClr val="0000FF"/>
                </a:solidFill>
              </a:rPr>
              <a:t>If (x&gt;y) max = x;                </a:t>
            </a:r>
            <a:br>
              <a:rPr lang="en-GB" altLang="en-US">
                <a:solidFill>
                  <a:srgbClr val="0000FF"/>
                </a:solidFill>
              </a:rPr>
            </a:br>
            <a:r>
              <a:rPr lang="en-GB" altLang="en-US">
                <a:solidFill>
                  <a:srgbClr val="0000FF"/>
                </a:solidFill>
              </a:rPr>
              <a:t>		else max = x;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Test suite </a:t>
            </a:r>
            <a:r>
              <a:rPr lang="en-GB" altLang="en-US">
                <a:solidFill>
                  <a:srgbClr val="0000FF"/>
                </a:solidFill>
              </a:rPr>
              <a:t>{(x=3,y=2);(x=2,y=3)}</a:t>
            </a:r>
            <a:r>
              <a:rPr lang="en-GB" altLang="en-US"/>
              <a:t> can detect the error, 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/>
              <a:t>A larger test suite </a:t>
            </a:r>
            <a:r>
              <a:rPr lang="en-GB" altLang="en-US">
                <a:solidFill>
                  <a:srgbClr val="0000FF"/>
                </a:solidFill>
              </a:rPr>
              <a:t>{(x=3,y=2);(x=4,y=3); (x=5,y=1)}</a:t>
            </a:r>
            <a:r>
              <a:rPr lang="en-GB" altLang="en-US"/>
              <a:t> does not detect the error.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BBC73382-27BF-4544-AAB0-40E08C9DF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87C3533-F980-4D2E-B46D-38724F87C4C4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8C8E6E4-5062-46DA-AF01-A52B3BA96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 dirty="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7A2CCDC-AD33-45CC-A8AB-97EBF0967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0" y="1570038"/>
            <a:ext cx="9253538" cy="554355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 sz="4400"/>
              <a:t>Systematic approaches are required to design an </a:t>
            </a:r>
            <a:r>
              <a:rPr lang="en-GB" altLang="en-US" sz="4400">
                <a:solidFill>
                  <a:srgbClr val="0000FF"/>
                </a:solidFill>
              </a:rPr>
              <a:t>optimal test suite: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>
                <a:solidFill>
                  <a:srgbClr val="993300"/>
                </a:solidFill>
              </a:rPr>
              <a:t>Each test case in the suite should detect different errors.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F48540D2-A19C-4AE2-AF26-67B3501A1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C8D5B4C3-F945-48CA-8DCB-F7CF1F6462CA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04A950CE-5C4A-444D-B87E-31F15AEDE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0"/>
            <a:ext cx="9064625" cy="1312863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88"/>
              </a:spcBef>
              <a:spcAft>
                <a:spcPts val="0"/>
              </a:spcAft>
              <a:defRPr/>
            </a:pPr>
            <a:r>
              <a:rPr lang="en-GB" altLang="en-US" sz="5500" dirty="0">
                <a:solidFill>
                  <a:schemeClr val="tx2">
                    <a:satMod val="130000"/>
                  </a:schemeClr>
                </a:solidFill>
              </a:rPr>
              <a:t>Design of Test Cases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759BDF0-3907-492E-882C-0E5ADCA0D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19841" tIns="51588" rIns="19841" bIns="51588"/>
          <a:lstStyle/>
          <a:p>
            <a:pPr marL="342900" indent="-342900" eaLnBrk="1" hangingPunct="1">
              <a:spcBef>
                <a:spcPts val="1000"/>
              </a:spcBef>
            </a:pPr>
            <a:r>
              <a:rPr lang="en-GB" altLang="en-US" sz="4000"/>
              <a:t>There are essentially three main approaches to design test cases:</a:t>
            </a:r>
          </a:p>
          <a:p>
            <a:pPr marL="742950" lvl="1" indent="-285750" eaLnBrk="1" hangingPunct="1">
              <a:spcBef>
                <a:spcPts val="888"/>
              </a:spcBef>
            </a:pPr>
            <a:r>
              <a:rPr lang="en-GB" altLang="en-US" sz="3600">
                <a:solidFill>
                  <a:srgbClr val="0000FF"/>
                </a:solidFill>
              </a:rPr>
              <a:t>Black-box approach</a:t>
            </a:r>
          </a:p>
          <a:p>
            <a:pPr marL="742950" lvl="1" indent="-285750" eaLnBrk="1" hangingPunct="1">
              <a:spcBef>
                <a:spcPts val="888"/>
              </a:spcBef>
            </a:pPr>
            <a:r>
              <a:rPr lang="en-GB" altLang="en-US" sz="3600">
                <a:solidFill>
                  <a:srgbClr val="0000FF"/>
                </a:solidFill>
              </a:rPr>
              <a:t>White-box (or glass-box) approach</a:t>
            </a:r>
          </a:p>
          <a:p>
            <a:pPr marL="742950" lvl="1" indent="-285750" eaLnBrk="1" hangingPunct="1">
              <a:spcBef>
                <a:spcPts val="888"/>
              </a:spcBef>
            </a:pPr>
            <a:r>
              <a:rPr lang="en-GB" altLang="en-US" sz="3600">
                <a:solidFill>
                  <a:srgbClr val="0000FF"/>
                </a:solidFill>
              </a:rPr>
              <a:t>Grey-box (or model based) approach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E25F41AE-4D8C-44DD-BB44-4D49FFBE7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0C5288C2-1663-4BD3-9EA7-052EB0D3B50E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C3A1202F-B3EF-431A-B425-69F21AA6C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>
                <a:solidFill>
                  <a:schemeClr val="tx2">
                    <a:satMod val="130000"/>
                  </a:schemeClr>
                </a:solidFill>
              </a:rPr>
              <a:t>Black-Box Testing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C9EE57F-EA8F-411F-8889-A83E1C3F5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93838"/>
            <a:ext cx="9240837" cy="4897437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4000"/>
              <a:t>Test cases are designed using only </a:t>
            </a:r>
            <a:r>
              <a:rPr lang="en-GB" altLang="en-US" sz="4000">
                <a:solidFill>
                  <a:srgbClr val="0000FF"/>
                </a:solidFill>
              </a:rPr>
              <a:t>functional specification</a:t>
            </a:r>
            <a:r>
              <a:rPr lang="en-GB" altLang="en-US" sz="4000"/>
              <a:t> of the software: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3600"/>
              <a:t>Without any knowledge of the internal structure of the software.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4000"/>
              <a:t>For this reason, black-box testing is also known as  </a:t>
            </a:r>
            <a:r>
              <a:rPr lang="en-GB" altLang="en-US" sz="4000">
                <a:solidFill>
                  <a:srgbClr val="0000FF"/>
                </a:solidFill>
              </a:rPr>
              <a:t>functional testing.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D9AE2E76-C2C0-4FF7-9AE1-0EE7519FBD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38AB8ED-BFF3-4579-9BB6-FE5AEECD6A0A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B5B7020-FBFB-4C38-9CBC-C438AC16F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888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How Do You Test a Program?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6716B956-8740-466B-9B15-B74D56EBD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1931988"/>
            <a:ext cx="9336088" cy="45974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88"/>
              </a:spcBef>
            </a:pPr>
            <a:r>
              <a:rPr lang="en-GB" altLang="en-US" sz="4500"/>
              <a:t>Input test data to the </a:t>
            </a:r>
            <a:r>
              <a:rPr lang="en-GB" altLang="en-US" sz="4000"/>
              <a:t>program.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1088"/>
              </a:spcBef>
            </a:pPr>
            <a:r>
              <a:rPr lang="en-GB" altLang="en-US" sz="4500"/>
              <a:t>Observe the output: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 sz="4100"/>
              <a:t>Check if the program behaved as expected. 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35526CE6-6C10-41EF-A215-BA67E64EB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CD9B664-06CF-497A-B9F1-CEFB33533BE8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>
            <a:extLst>
              <a:ext uri="{FF2B5EF4-FFF2-40B4-BE49-F238E27FC236}">
                <a16:creationId xmlns:a16="http://schemas.microsoft.com/office/drawing/2014/main" id="{77607257-2FAE-4E99-BD82-5E3AFE6E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1763" y="274638"/>
            <a:ext cx="8567737" cy="1258887"/>
          </a:xfrm>
        </p:spPr>
        <p:txBody>
          <a:bodyPr lIns="19841" tIns="51588" rIns="19841" bIns="51588">
            <a:normAutofit fontScale="90000"/>
          </a:bodyPr>
          <a:lstStyle/>
          <a:p>
            <a:pPr>
              <a:spcBef>
                <a:spcPts val="1102"/>
              </a:spcBef>
              <a:defRPr/>
            </a:pPr>
            <a:r>
              <a:rPr lang="en-GB" altLang="en-US" sz="6000" dirty="0"/>
              <a:t>Black-box Testing Techniques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8199F2C6-8673-45AB-9793-976A3648E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6338" y="1595438"/>
            <a:ext cx="8651875" cy="5292725"/>
          </a:xfrm>
        </p:spPr>
        <p:txBody>
          <a:bodyPr lIns="19841" tIns="51588" rIns="19841" bIns="51588">
            <a:normAutofit fontScale="85000" lnSpcReduction="20000"/>
          </a:bodyPr>
          <a:lstStyle/>
          <a:p>
            <a:pPr>
              <a:spcBef>
                <a:spcPts val="1102"/>
              </a:spcBef>
              <a:defRPr/>
            </a:pPr>
            <a:r>
              <a:rPr lang="en-GB" altLang="en-US" sz="4900" dirty="0"/>
              <a:t>There are many approaches to design black box test cases: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Equivalence class partitioning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Boundary value analysis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State table based testing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Decision table based testing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Cause-effect graph based testing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Orthogonal array testing</a:t>
            </a:r>
          </a:p>
          <a:p>
            <a:pPr lvl="1">
              <a:spcBef>
                <a:spcPts val="979"/>
              </a:spcBef>
              <a:defRPr/>
            </a:pPr>
            <a:r>
              <a:rPr lang="en-GB" altLang="en-US" sz="4400" dirty="0">
                <a:solidFill>
                  <a:srgbClr val="0000FF"/>
                </a:solidFill>
              </a:rPr>
              <a:t>Positive-negative testing</a:t>
            </a:r>
          </a:p>
        </p:txBody>
      </p:sp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568E3A1F-3F46-43C3-B535-5895DCB8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A9A44E73-B0E1-4DDE-A730-B3A48AF3E6F1}" type="slidenum">
              <a:rPr lang="en-US" altLang="en-US" sz="1300">
                <a:solidFill>
                  <a:srgbClr val="B5A788"/>
                </a:solidFill>
              </a:rPr>
              <a:pPr eaLnBrk="1" hangingPunct="1"/>
              <a:t>40</a:t>
            </a:fld>
            <a:endParaRPr lang="en-US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0732D9DF-FB0F-43F7-87C8-950EBE850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>
                <a:solidFill>
                  <a:schemeClr val="tx2">
                    <a:satMod val="130000"/>
                  </a:schemeClr>
                </a:solidFill>
              </a:rPr>
              <a:t>White-box Testing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05F880E-087A-4FC0-8FC3-327F2B3C7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646238"/>
            <a:ext cx="9448800" cy="52578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800"/>
              <a:t>Designing white-box test cases: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/>
              <a:t>Requires knowledge about the internal structure of software. 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00"/>
              </a:spcBef>
            </a:pPr>
            <a:r>
              <a:rPr lang="en-GB" altLang="en-US" sz="4400">
                <a:solidFill>
                  <a:srgbClr val="0000FF"/>
                </a:solidFill>
              </a:rPr>
              <a:t>White-box testing is also called structural testing.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3D963347-53E2-46EB-9AF4-640A87DD7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8413574-8C37-47E4-B294-248C7A39F847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828CB32D-9077-4CA2-9896-6765D9559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513" y="274638"/>
            <a:ext cx="90662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500" dirty="0">
                <a:solidFill>
                  <a:schemeClr val="tx2">
                    <a:satMod val="130000"/>
                  </a:schemeClr>
                </a:solidFill>
              </a:rPr>
              <a:t>White-Box Testing Techniques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414C6E-8B09-46AD-91DF-898397A1D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113" y="1493838"/>
            <a:ext cx="9558337" cy="5715000"/>
          </a:xfrm>
        </p:spPr>
        <p:txBody>
          <a:bodyPr/>
          <a:lstStyle/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600"/>
              <a:t>There exist several popular white-box testing methodologies: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Statement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Branch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Path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Condition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MC/DC coverage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Mutation testing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Data flow-based testing</a:t>
            </a: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3456521-334C-4E59-87BF-47249224A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2FF62D85-F9B5-4D85-BCA7-12D3DB6062DF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D8B8B2A-B870-42B7-A433-345B1D6C3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>
                <a:solidFill>
                  <a:schemeClr val="tx2">
                    <a:satMod val="130000"/>
                  </a:schemeClr>
                </a:solidFill>
              </a:rPr>
              <a:t>Coverage-Based Testing Versus Fault-Based Testing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30840C1-83A3-4132-848B-C641FCA501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" y="1708150"/>
            <a:ext cx="9886950" cy="4972050"/>
          </a:xfrm>
        </p:spPr>
        <p:txBody>
          <a:bodyPr/>
          <a:lstStyle/>
          <a:p>
            <a:pPr eaLnBrk="1" hangingPunct="1"/>
            <a:r>
              <a:rPr lang="en-US" altLang="en-US" sz="4000"/>
              <a:t>Idea behind coverage-based testing:</a:t>
            </a:r>
          </a:p>
          <a:p>
            <a:pPr lvl="1" eaLnBrk="1" hangingPunct="1"/>
            <a:r>
              <a:rPr lang="en-US" altLang="en-US" sz="3600">
                <a:solidFill>
                  <a:srgbClr val="0000CC"/>
                </a:solidFill>
              </a:rPr>
              <a:t>Design test cases so that certain program elements are executed (or covered).</a:t>
            </a:r>
          </a:p>
          <a:p>
            <a:pPr lvl="1" eaLnBrk="1" hangingPunct="1"/>
            <a:r>
              <a:rPr lang="en-US" altLang="en-US" sz="3600"/>
              <a:t>Example: statement coverage, path coverage, etc.</a:t>
            </a:r>
          </a:p>
          <a:p>
            <a:pPr eaLnBrk="1" hangingPunct="1"/>
            <a:r>
              <a:rPr lang="en-US" altLang="en-US" sz="4000"/>
              <a:t>Idea behind fault-based testing:</a:t>
            </a:r>
          </a:p>
          <a:p>
            <a:pPr lvl="1" eaLnBrk="1" hangingPunct="1"/>
            <a:r>
              <a:rPr lang="en-US" altLang="en-US" sz="3600">
                <a:solidFill>
                  <a:srgbClr val="0000CC"/>
                </a:solidFill>
              </a:rPr>
              <a:t>Design test cases that focus on discovering certain types of faults.</a:t>
            </a:r>
          </a:p>
          <a:p>
            <a:pPr lvl="1" eaLnBrk="1" hangingPunct="1"/>
            <a:r>
              <a:rPr lang="en-US" altLang="en-US" sz="3600"/>
              <a:t>Example: Mutation testing.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EF881B58-8D65-4FB5-AA7B-E7F87A244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3779845-6539-4332-A403-12B91445A50B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10622208-419F-43CF-B695-AF86D50E3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2738" y="301625"/>
            <a:ext cx="8266112" cy="12604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>
                <a:solidFill>
                  <a:schemeClr val="tx2">
                    <a:satMod val="130000"/>
                  </a:schemeClr>
                </a:solidFill>
              </a:rPr>
              <a:t>Why Both BB and WB Testing?</a:t>
            </a: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B2AF6E8F-D339-4D4B-9591-761C1829C06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63513" y="1708150"/>
            <a:ext cx="4724400" cy="5348288"/>
          </a:xfrm>
          <a:solidFill>
            <a:srgbClr val="CCFF66"/>
          </a:solidFill>
          <a:ln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Comic Sans MS" panose="030F0702030302020204" pitchFamily="66" charset="0"/>
              <a:buNone/>
            </a:pPr>
            <a:r>
              <a:rPr lang="en-US" altLang="en-US" sz="3200" u="sng"/>
              <a:t>Black-box</a:t>
            </a:r>
          </a:p>
          <a:p>
            <a:pPr eaLnBrk="1" hangingPunct="1"/>
            <a:r>
              <a:rPr lang="en-US" altLang="en-US" sz="3200"/>
              <a:t>Impossible to write a test case for every possible set of inputs and outputs</a:t>
            </a:r>
          </a:p>
          <a:p>
            <a:pPr eaLnBrk="1" hangingPunct="1"/>
            <a:r>
              <a:rPr lang="en-US" altLang="en-US" sz="3200"/>
              <a:t>Some code parts may not be reachable </a:t>
            </a:r>
          </a:p>
          <a:p>
            <a:pPr eaLnBrk="1" hangingPunct="1"/>
            <a:r>
              <a:rPr lang="en-US" altLang="en-US" sz="3200"/>
              <a:t>Does not tell if extra functionality has been implemented.</a:t>
            </a:r>
          </a:p>
        </p:txBody>
      </p:sp>
      <p:sp>
        <p:nvSpPr>
          <p:cNvPr id="887812" name="Rectangle 4">
            <a:extLst>
              <a:ext uri="{FF2B5EF4-FFF2-40B4-BE49-F238E27FC236}">
                <a16:creationId xmlns:a16="http://schemas.microsoft.com/office/drawing/2014/main" id="{B947D77F-B0A1-4F26-BEC7-16ED0E8A7A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40313" y="1708150"/>
            <a:ext cx="4964112" cy="5348288"/>
          </a:xfrm>
          <a:solidFill>
            <a:srgbClr val="EBFE5C"/>
          </a:solidFill>
          <a:ln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Comic Sans MS" panose="030F0702030302020204" pitchFamily="66" charset="0"/>
              <a:buNone/>
            </a:pPr>
            <a:r>
              <a:rPr lang="en-US" altLang="en-US" u="sng"/>
              <a:t>White-box</a:t>
            </a:r>
          </a:p>
          <a:p>
            <a:pPr eaLnBrk="1" hangingPunct="1"/>
            <a:r>
              <a:rPr lang="en-US" altLang="en-US"/>
              <a:t>Does not address the question of whether or not a program matches the specification</a:t>
            </a:r>
          </a:p>
          <a:p>
            <a:pPr eaLnBrk="1" hangingPunct="1"/>
            <a:r>
              <a:rPr lang="en-US" altLang="en-US"/>
              <a:t>Does not tell you if all of the functionality has been implemented</a:t>
            </a:r>
          </a:p>
          <a:p>
            <a:pPr eaLnBrk="1" hangingPunct="1"/>
            <a:r>
              <a:rPr lang="en-US" altLang="en-US"/>
              <a:t>Does not discover missing program logic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AB266BF9-66B8-4FC8-A1A0-752D218A2E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E4584212-E3B1-4832-9986-FC56C5A91577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8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8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8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BED6804B-F0BF-4F0B-A24D-4C9E20AED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9064625" cy="1493838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chemeClr val="tx2">
                    <a:satMod val="130000"/>
                  </a:schemeClr>
                </a:solidFill>
              </a:rPr>
              <a:t>Grey Box  / Model Based Testing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6684741-DDDB-4AE4-9BC6-9B5F53191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7913" y="1570038"/>
            <a:ext cx="9002712" cy="52578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/>
              <a:t>In grey box testing, test cases are designed from design documents / models, such as UML diagrams.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>
                <a:solidFill>
                  <a:srgbClr val="0000FF"/>
                </a:solidFill>
              </a:rPr>
              <a:t>Grey-box testing is also called model based testing.</a:t>
            </a:r>
          </a:p>
          <a:p>
            <a:pPr marL="342900" indent="-34290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>
                <a:solidFill>
                  <a:srgbClr val="FF0000"/>
                </a:solidFill>
              </a:rPr>
              <a:t>Mainly used for testing of O-O systems</a:t>
            </a:r>
            <a:r>
              <a:rPr lang="en-GB" altLang="en-US" sz="4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AAA2103C-F5AE-42B7-9EAB-1349422829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180ED80-67D7-4231-82A3-E51DED5E9F1D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CA4A-C23D-46A9-9A20-92C064E5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632D-38E0-4A73-984D-714CA088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/>
              <a:t>Discussed importance of testing and the basic concepts of testing.</a:t>
            </a:r>
          </a:p>
          <a:p>
            <a:pPr algn="just">
              <a:defRPr/>
            </a:pPr>
            <a:r>
              <a:rPr lang="en-US" dirty="0"/>
              <a:t>Presented the levels of testing.</a:t>
            </a:r>
          </a:p>
          <a:p>
            <a:pPr lvl="1" algn="just">
              <a:defRPr/>
            </a:pPr>
            <a:r>
              <a:rPr lang="en-US" dirty="0">
                <a:solidFill>
                  <a:srgbClr val="FF0000"/>
                </a:solidFill>
              </a:rPr>
              <a:t>Unit testing</a:t>
            </a:r>
          </a:p>
          <a:p>
            <a:pPr lvl="1" algn="just">
              <a:defRPr/>
            </a:pPr>
            <a:r>
              <a:rPr lang="en-US" dirty="0">
                <a:solidFill>
                  <a:srgbClr val="FF0000"/>
                </a:solidFill>
              </a:rPr>
              <a:t>Integration testing</a:t>
            </a:r>
          </a:p>
          <a:p>
            <a:pPr lvl="1" algn="just">
              <a:defRPr/>
            </a:pPr>
            <a:r>
              <a:rPr lang="en-US" dirty="0">
                <a:solidFill>
                  <a:srgbClr val="FF0000"/>
                </a:solidFill>
              </a:rPr>
              <a:t>System testing</a:t>
            </a:r>
          </a:p>
          <a:p>
            <a:pPr marL="401638" lvl="1" indent="-311150" algn="just">
              <a:spcBef>
                <a:spcPts val="663"/>
              </a:spcBef>
              <a:buSzPct val="80000"/>
              <a:buFont typeface="Wingdings 2" pitchFamily="18" charset="2"/>
              <a:buChar char=""/>
              <a:defRPr/>
            </a:pPr>
            <a:r>
              <a:rPr lang="en-US" sz="3500" dirty="0"/>
              <a:t>Discussed the fundamentals of black box testing, </a:t>
            </a:r>
            <a:r>
              <a:rPr lang="en-US" sz="3500" dirty="0">
                <a:solidFill>
                  <a:srgbClr val="FFC000"/>
                </a:solidFill>
              </a:rPr>
              <a:t>white box testing </a:t>
            </a:r>
            <a:r>
              <a:rPr lang="en-US" sz="3500" dirty="0"/>
              <a:t>and </a:t>
            </a:r>
            <a:r>
              <a:rPr lang="en-US" sz="3500" dirty="0">
                <a:solidFill>
                  <a:schemeClr val="accent5"/>
                </a:solidFill>
              </a:rPr>
              <a:t>grey box testing</a:t>
            </a:r>
            <a:r>
              <a:rPr lang="en-US" sz="3500" dirty="0"/>
              <a:t>.</a:t>
            </a:r>
            <a:endParaRPr lang="en-IN" sz="3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2C3E-ECB6-4991-9D06-44BDB0A04A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0D7718-E4F4-475B-9F4E-DCA04ED048AC}" type="datetime1">
              <a:rPr lang="en-US" smtClean="0"/>
              <a:pPr>
                <a:defRPr/>
              </a:pPr>
              <a:t>1/5/2022</a:t>
            </a:fld>
            <a:r>
              <a:rPr lang="en-GB"/>
              <a:t>08/10/1003/08/10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6D264-D9AC-4409-B2D4-F291456D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7AFD0B3E-ED67-4F96-9ED1-E60F6530F638}" type="slidenum">
              <a:rPr lang="en-GB" altLang="en-US" sz="1300">
                <a:solidFill>
                  <a:srgbClr val="B5A788"/>
                </a:solidFill>
              </a:rPr>
              <a:pPr eaLnBrk="1" hangingPunct="1"/>
              <a:t>46</a:t>
            </a:fld>
            <a:endParaRPr lang="en-GB" altLang="en-US" sz="1300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1997C-9E08-4AFB-9AE9-5C07E068FBBA}"/>
              </a:ext>
            </a:extLst>
          </p:cNvPr>
          <p:cNvSpPr txBox="1"/>
          <p:nvPr/>
        </p:nvSpPr>
        <p:spPr>
          <a:xfrm>
            <a:off x="1243013" y="307975"/>
            <a:ext cx="8669337" cy="949325"/>
          </a:xfrm>
          <a:prstGeom prst="rect">
            <a:avLst/>
          </a:prstGeom>
        </p:spPr>
        <p:txBody>
          <a:bodyPr lIns="16667" tIns="43334" rIns="16667" bIns="43334" anchor="ctr"/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altLang="en-US" sz="5300" dirty="0"/>
              <a:t>References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3B44FD-F580-482F-BE55-791CF984BF35}"/>
              </a:ext>
            </a:extLst>
          </p:cNvPr>
          <p:cNvSpPr/>
          <p:nvPr/>
        </p:nvSpPr>
        <p:spPr>
          <a:xfrm>
            <a:off x="1260475" y="1539875"/>
            <a:ext cx="8651875" cy="1352550"/>
          </a:xfrm>
          <a:prstGeom prst="rect">
            <a:avLst/>
          </a:prstGeom>
        </p:spPr>
        <p:txBody>
          <a:bodyPr lIns="112892" tIns="56446" rIns="112892" bIns="56446">
            <a:spAutoFit/>
          </a:bodyPr>
          <a:lstStyle/>
          <a:p>
            <a:pPr marL="423344" indent="-423344" algn="just">
              <a:buFont typeface="+mj-lt"/>
              <a:buAutoNum type="arabicPeriod"/>
              <a:defRPr/>
            </a:pPr>
            <a:r>
              <a:rPr lang="en-GB" altLang="en-US" sz="2800" dirty="0">
                <a:solidFill>
                  <a:prstClr val="black"/>
                </a:solidFill>
              </a:rPr>
              <a:t>R. Mall, Fundamentals of Software Engineering, (Chapter – 10), Fifth Edition, PHI Learning Pvt. Ltd., 2018.</a:t>
            </a:r>
          </a:p>
          <a:p>
            <a:pPr algn="just">
              <a:defRPr/>
            </a:pPr>
            <a:endParaRPr lang="en-GB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>
            <a:extLst>
              <a:ext uri="{FF2B5EF4-FFF2-40B4-BE49-F238E27FC236}">
                <a16:creationId xmlns:a16="http://schemas.microsoft.com/office/drawing/2014/main" id="{82A4DCCF-B41A-40B0-9655-5E8B8AA76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334963"/>
            <a:ext cx="9066212" cy="19558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7300" dirty="0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FE13CE6-61C2-4045-BDC5-E0352C9FE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1441450"/>
            <a:ext cx="9388475" cy="523875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endParaRPr lang="en-US" altLang="en-US" sz="4800"/>
          </a:p>
          <a:p>
            <a:pPr marL="0" indent="0" eaLnBrk="1" hangingPunct="1"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endParaRPr lang="en-US" altLang="en-US" sz="4800"/>
          </a:p>
          <a:p>
            <a:pPr marL="0" indent="0" eaLnBrk="1" hangingPunct="1"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endParaRPr lang="en-US" altLang="en-US" sz="4800"/>
          </a:p>
          <a:p>
            <a:pPr marL="0" indent="0" eaLnBrk="1" hangingPunct="1"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lang="en-US" altLang="en-US" sz="4800"/>
              <a:t>				</a:t>
            </a:r>
            <a:r>
              <a:rPr lang="en-US" altLang="en-US" sz="4800" b="1"/>
              <a:t>Thank You</a:t>
            </a:r>
          </a:p>
        </p:txBody>
      </p:sp>
      <p:sp>
        <p:nvSpPr>
          <p:cNvPr id="61444" name="Rectangle 5">
            <a:extLst>
              <a:ext uri="{FF2B5EF4-FFF2-40B4-BE49-F238E27FC236}">
                <a16:creationId xmlns:a16="http://schemas.microsoft.com/office/drawing/2014/main" id="{516972D5-8062-409A-9F83-744275683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018CA314-B6BD-4EAE-BD0F-BF44249A219D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E9DC3CF6-DDF2-489C-83E6-5B7BDCFFF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How Do You Test a Program?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FBDC96F7-2B49-41BF-9167-C9D0E4CB4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787CD3E-B935-4476-9299-3DC8B9E29326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7412" name="Picture 34">
            <a:extLst>
              <a:ext uri="{FF2B5EF4-FFF2-40B4-BE49-F238E27FC236}">
                <a16:creationId xmlns:a16="http://schemas.microsoft.com/office/drawing/2014/main" id="{A3F1FA9F-EC70-4630-8BBD-D70666FE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332038"/>
            <a:ext cx="2343150" cy="195262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5">
            <a:extLst>
              <a:ext uri="{FF2B5EF4-FFF2-40B4-BE49-F238E27FC236}">
                <a16:creationId xmlns:a16="http://schemas.microsoft.com/office/drawing/2014/main" id="{539CC53A-9C7C-4929-9DA3-46DBF159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3322638"/>
            <a:ext cx="24812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Line 4">
            <a:extLst>
              <a:ext uri="{FF2B5EF4-FFF2-40B4-BE49-F238E27FC236}">
                <a16:creationId xmlns:a16="http://schemas.microsoft.com/office/drawing/2014/main" id="{56CC624F-0A26-4FC0-B2E9-C690D2DC1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0513" y="3703638"/>
            <a:ext cx="457200" cy="15240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5">
            <a:extLst>
              <a:ext uri="{FF2B5EF4-FFF2-40B4-BE49-F238E27FC236}">
                <a16:creationId xmlns:a16="http://schemas.microsoft.com/office/drawing/2014/main" id="{AFAA3954-73F9-40CA-98B1-45BBBA50C1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0513" y="3856038"/>
            <a:ext cx="762000" cy="30480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6">
            <a:extLst>
              <a:ext uri="{FF2B5EF4-FFF2-40B4-BE49-F238E27FC236}">
                <a16:creationId xmlns:a16="http://schemas.microsoft.com/office/drawing/2014/main" id="{5C24C9FE-EA5F-4514-B5F0-6DEDFDE88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2913" y="3932238"/>
            <a:ext cx="838200" cy="30480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7">
            <a:extLst>
              <a:ext uri="{FF2B5EF4-FFF2-40B4-BE49-F238E27FC236}">
                <a16:creationId xmlns:a16="http://schemas.microsoft.com/office/drawing/2014/main" id="{549CD2DC-B9DA-4FFC-8732-04FE534CFF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0513" y="4008438"/>
            <a:ext cx="1143000" cy="45720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8">
            <a:extLst>
              <a:ext uri="{FF2B5EF4-FFF2-40B4-BE49-F238E27FC236}">
                <a16:creationId xmlns:a16="http://schemas.microsoft.com/office/drawing/2014/main" id="{B044CD88-D73C-4766-9280-48BBBB06E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443288"/>
            <a:ext cx="1679575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9">
            <a:extLst>
              <a:ext uri="{FF2B5EF4-FFF2-40B4-BE49-F238E27FC236}">
                <a16:creationId xmlns:a16="http://schemas.microsoft.com/office/drawing/2014/main" id="{2C868EEE-91A4-43D8-9EED-A01334BA5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779838"/>
            <a:ext cx="1679575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0">
            <a:extLst>
              <a:ext uri="{FF2B5EF4-FFF2-40B4-BE49-F238E27FC236}">
                <a16:creationId xmlns:a16="http://schemas.microsoft.com/office/drawing/2014/main" id="{B1EAE69B-EFFD-4207-9881-5E13192F8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116388"/>
            <a:ext cx="1679575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1">
            <a:extLst>
              <a:ext uri="{FF2B5EF4-FFF2-40B4-BE49-F238E27FC236}">
                <a16:creationId xmlns:a16="http://schemas.microsoft.com/office/drawing/2014/main" id="{4B8F99FD-392B-4A76-931E-BE01C31E7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4451350"/>
            <a:ext cx="1679575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2" name="Group 12">
            <a:extLst>
              <a:ext uri="{FF2B5EF4-FFF2-40B4-BE49-F238E27FC236}">
                <a16:creationId xmlns:a16="http://schemas.microsoft.com/office/drawing/2014/main" id="{55DDEB68-7828-4EE9-93FB-F8B8A0F966A2}"/>
              </a:ext>
            </a:extLst>
          </p:cNvPr>
          <p:cNvGrpSpPr>
            <a:grpSpLocks/>
          </p:cNvGrpSpPr>
          <p:nvPr/>
        </p:nvGrpSpPr>
        <p:grpSpPr bwMode="auto">
          <a:xfrm>
            <a:off x="2601913" y="3703638"/>
            <a:ext cx="249237" cy="1343025"/>
            <a:chOff x="1296" y="1392"/>
            <a:chExt cx="143" cy="767"/>
          </a:xfrm>
        </p:grpSpPr>
        <p:sp>
          <p:nvSpPr>
            <p:cNvPr id="17438" name="Freeform 13">
              <a:extLst>
                <a:ext uri="{FF2B5EF4-FFF2-40B4-BE49-F238E27FC236}">
                  <a16:creationId xmlns:a16="http://schemas.microsoft.com/office/drawing/2014/main" id="{E43C6503-E432-42D1-A87C-46B1E038B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1392"/>
              <a:ext cx="69" cy="101"/>
            </a:xfrm>
            <a:custGeom>
              <a:avLst/>
              <a:gdLst>
                <a:gd name="T0" fmla="*/ 0 w 309"/>
                <a:gd name="T1" fmla="*/ 0 h 450"/>
                <a:gd name="T2" fmla="*/ 0 w 309"/>
                <a:gd name="T3" fmla="*/ 0 h 450"/>
                <a:gd name="T4" fmla="*/ 0 w 309"/>
                <a:gd name="T5" fmla="*/ 0 h 450"/>
                <a:gd name="T6" fmla="*/ 0 w 309"/>
                <a:gd name="T7" fmla="*/ 0 h 450"/>
                <a:gd name="T8" fmla="*/ 0 w 309"/>
                <a:gd name="T9" fmla="*/ 0 h 450"/>
                <a:gd name="T10" fmla="*/ 0 w 309"/>
                <a:gd name="T11" fmla="*/ 0 h 450"/>
                <a:gd name="T12" fmla="*/ 0 w 309"/>
                <a:gd name="T13" fmla="*/ 0 h 450"/>
                <a:gd name="T14" fmla="*/ 0 w 309"/>
                <a:gd name="T15" fmla="*/ 0 h 450"/>
                <a:gd name="T16" fmla="*/ 0 w 309"/>
                <a:gd name="T17" fmla="*/ 0 h 450"/>
                <a:gd name="T18" fmla="*/ 0 w 309"/>
                <a:gd name="T19" fmla="*/ 0 h 450"/>
                <a:gd name="T20" fmla="*/ 0 w 309"/>
                <a:gd name="T21" fmla="*/ 0 h 450"/>
                <a:gd name="T22" fmla="*/ 0 w 309"/>
                <a:gd name="T23" fmla="*/ 0 h 450"/>
                <a:gd name="T24" fmla="*/ 0 w 309"/>
                <a:gd name="T25" fmla="*/ 0 h 450"/>
                <a:gd name="T26" fmla="*/ 0 w 309"/>
                <a:gd name="T27" fmla="*/ 0 h 450"/>
                <a:gd name="T28" fmla="*/ 0 w 309"/>
                <a:gd name="T29" fmla="*/ 0 h 450"/>
                <a:gd name="T30" fmla="*/ 0 w 309"/>
                <a:gd name="T31" fmla="*/ 0 h 450"/>
                <a:gd name="T32" fmla="*/ 0 w 309"/>
                <a:gd name="T33" fmla="*/ 0 h 450"/>
                <a:gd name="T34" fmla="*/ 0 w 309"/>
                <a:gd name="T35" fmla="*/ 0 h 450"/>
                <a:gd name="T36" fmla="*/ 0 w 309"/>
                <a:gd name="T37" fmla="*/ 0 h 450"/>
                <a:gd name="T38" fmla="*/ 0 w 309"/>
                <a:gd name="T39" fmla="*/ 0 h 450"/>
                <a:gd name="T40" fmla="*/ 0 w 309"/>
                <a:gd name="T41" fmla="*/ 0 h 4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9"/>
                <a:gd name="T64" fmla="*/ 0 h 450"/>
                <a:gd name="T65" fmla="*/ 309 w 309"/>
                <a:gd name="T66" fmla="*/ 450 h 4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9" h="450">
                  <a:moveTo>
                    <a:pt x="10" y="0"/>
                  </a:moveTo>
                  <a:lnTo>
                    <a:pt x="299" y="0"/>
                  </a:lnTo>
                  <a:lnTo>
                    <a:pt x="308" y="4"/>
                  </a:lnTo>
                  <a:lnTo>
                    <a:pt x="308" y="26"/>
                  </a:lnTo>
                  <a:lnTo>
                    <a:pt x="299" y="31"/>
                  </a:lnTo>
                  <a:lnTo>
                    <a:pt x="204" y="31"/>
                  </a:lnTo>
                  <a:lnTo>
                    <a:pt x="204" y="418"/>
                  </a:lnTo>
                  <a:lnTo>
                    <a:pt x="299" y="418"/>
                  </a:lnTo>
                  <a:lnTo>
                    <a:pt x="308" y="423"/>
                  </a:lnTo>
                  <a:lnTo>
                    <a:pt x="308" y="445"/>
                  </a:lnTo>
                  <a:lnTo>
                    <a:pt x="299" y="449"/>
                  </a:lnTo>
                  <a:lnTo>
                    <a:pt x="10" y="449"/>
                  </a:lnTo>
                  <a:lnTo>
                    <a:pt x="0" y="445"/>
                  </a:lnTo>
                  <a:lnTo>
                    <a:pt x="0" y="423"/>
                  </a:lnTo>
                  <a:lnTo>
                    <a:pt x="10" y="418"/>
                  </a:lnTo>
                  <a:lnTo>
                    <a:pt x="104" y="418"/>
                  </a:lnTo>
                  <a:lnTo>
                    <a:pt x="104" y="31"/>
                  </a:lnTo>
                  <a:lnTo>
                    <a:pt x="10" y="31"/>
                  </a:lnTo>
                  <a:lnTo>
                    <a:pt x="0" y="26"/>
                  </a:lnTo>
                  <a:lnTo>
                    <a:pt x="0" y="4"/>
                  </a:lnTo>
                  <a:lnTo>
                    <a:pt x="10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Freeform 14">
              <a:extLst>
                <a:ext uri="{FF2B5EF4-FFF2-40B4-BE49-F238E27FC236}">
                  <a16:creationId xmlns:a16="http://schemas.microsoft.com/office/drawing/2014/main" id="{C563F746-49C4-4AFC-B82C-B8CD4648B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589"/>
              <a:ext cx="130" cy="71"/>
            </a:xfrm>
            <a:custGeom>
              <a:avLst/>
              <a:gdLst>
                <a:gd name="T0" fmla="*/ 0 w 579"/>
                <a:gd name="T1" fmla="*/ 0 h 317"/>
                <a:gd name="T2" fmla="*/ 0 w 579"/>
                <a:gd name="T3" fmla="*/ 0 h 317"/>
                <a:gd name="T4" fmla="*/ 0 w 579"/>
                <a:gd name="T5" fmla="*/ 0 h 317"/>
                <a:gd name="T6" fmla="*/ 0 w 579"/>
                <a:gd name="T7" fmla="*/ 0 h 317"/>
                <a:gd name="T8" fmla="*/ 0 w 579"/>
                <a:gd name="T9" fmla="*/ 0 h 317"/>
                <a:gd name="T10" fmla="*/ 0 w 579"/>
                <a:gd name="T11" fmla="*/ 0 h 317"/>
                <a:gd name="T12" fmla="*/ 0 w 579"/>
                <a:gd name="T13" fmla="*/ 0 h 317"/>
                <a:gd name="T14" fmla="*/ 0 w 579"/>
                <a:gd name="T15" fmla="*/ 0 h 317"/>
                <a:gd name="T16" fmla="*/ 0 w 579"/>
                <a:gd name="T17" fmla="*/ 0 h 317"/>
                <a:gd name="T18" fmla="*/ 0 w 579"/>
                <a:gd name="T19" fmla="*/ 0 h 317"/>
                <a:gd name="T20" fmla="*/ 0 w 579"/>
                <a:gd name="T21" fmla="*/ 0 h 317"/>
                <a:gd name="T22" fmla="*/ 0 w 579"/>
                <a:gd name="T23" fmla="*/ 0 h 317"/>
                <a:gd name="T24" fmla="*/ 0 w 579"/>
                <a:gd name="T25" fmla="*/ 0 h 317"/>
                <a:gd name="T26" fmla="*/ 0 w 579"/>
                <a:gd name="T27" fmla="*/ 0 h 317"/>
                <a:gd name="T28" fmla="*/ 0 w 579"/>
                <a:gd name="T29" fmla="*/ 0 h 317"/>
                <a:gd name="T30" fmla="*/ 0 w 579"/>
                <a:gd name="T31" fmla="*/ 0 h 317"/>
                <a:gd name="T32" fmla="*/ 0 w 579"/>
                <a:gd name="T33" fmla="*/ 0 h 317"/>
                <a:gd name="T34" fmla="*/ 0 w 579"/>
                <a:gd name="T35" fmla="*/ 0 h 317"/>
                <a:gd name="T36" fmla="*/ 0 w 579"/>
                <a:gd name="T37" fmla="*/ 0 h 317"/>
                <a:gd name="T38" fmla="*/ 0 w 579"/>
                <a:gd name="T39" fmla="*/ 0 h 317"/>
                <a:gd name="T40" fmla="*/ 0 w 579"/>
                <a:gd name="T41" fmla="*/ 0 h 317"/>
                <a:gd name="T42" fmla="*/ 0 w 579"/>
                <a:gd name="T43" fmla="*/ 0 h 317"/>
                <a:gd name="T44" fmla="*/ 0 w 579"/>
                <a:gd name="T45" fmla="*/ 0 h 317"/>
                <a:gd name="T46" fmla="*/ 0 w 579"/>
                <a:gd name="T47" fmla="*/ 0 h 317"/>
                <a:gd name="T48" fmla="*/ 0 w 579"/>
                <a:gd name="T49" fmla="*/ 0 h 317"/>
                <a:gd name="T50" fmla="*/ 0 w 579"/>
                <a:gd name="T51" fmla="*/ 0 h 317"/>
                <a:gd name="T52" fmla="*/ 0 w 579"/>
                <a:gd name="T53" fmla="*/ 0 h 317"/>
                <a:gd name="T54" fmla="*/ 0 w 579"/>
                <a:gd name="T55" fmla="*/ 0 h 317"/>
                <a:gd name="T56" fmla="*/ 0 w 579"/>
                <a:gd name="T57" fmla="*/ 0 h 317"/>
                <a:gd name="T58" fmla="*/ 0 w 579"/>
                <a:gd name="T59" fmla="*/ 0 h 317"/>
                <a:gd name="T60" fmla="*/ 0 w 579"/>
                <a:gd name="T61" fmla="*/ 0 h 317"/>
                <a:gd name="T62" fmla="*/ 0 w 579"/>
                <a:gd name="T63" fmla="*/ 0 h 317"/>
                <a:gd name="T64" fmla="*/ 0 w 579"/>
                <a:gd name="T65" fmla="*/ 0 h 317"/>
                <a:gd name="T66" fmla="*/ 0 w 579"/>
                <a:gd name="T67" fmla="*/ 0 h 317"/>
                <a:gd name="T68" fmla="*/ 0 w 579"/>
                <a:gd name="T69" fmla="*/ 0 h 317"/>
                <a:gd name="T70" fmla="*/ 0 w 579"/>
                <a:gd name="T71" fmla="*/ 0 h 317"/>
                <a:gd name="T72" fmla="*/ 0 w 579"/>
                <a:gd name="T73" fmla="*/ 0 h 317"/>
                <a:gd name="T74" fmla="*/ 0 w 579"/>
                <a:gd name="T75" fmla="*/ 0 h 317"/>
                <a:gd name="T76" fmla="*/ 0 w 579"/>
                <a:gd name="T77" fmla="*/ 0 h 317"/>
                <a:gd name="T78" fmla="*/ 0 w 579"/>
                <a:gd name="T79" fmla="*/ 0 h 317"/>
                <a:gd name="T80" fmla="*/ 0 w 579"/>
                <a:gd name="T81" fmla="*/ 0 h 317"/>
                <a:gd name="T82" fmla="*/ 0 w 579"/>
                <a:gd name="T83" fmla="*/ 0 h 317"/>
                <a:gd name="T84" fmla="*/ 0 w 579"/>
                <a:gd name="T85" fmla="*/ 0 h 317"/>
                <a:gd name="T86" fmla="*/ 0 w 579"/>
                <a:gd name="T87" fmla="*/ 0 h 317"/>
                <a:gd name="T88" fmla="*/ 0 w 579"/>
                <a:gd name="T89" fmla="*/ 0 h 317"/>
                <a:gd name="T90" fmla="*/ 0 w 579"/>
                <a:gd name="T91" fmla="*/ 0 h 317"/>
                <a:gd name="T92" fmla="*/ 0 w 579"/>
                <a:gd name="T93" fmla="*/ 0 h 317"/>
                <a:gd name="T94" fmla="*/ 0 w 579"/>
                <a:gd name="T95" fmla="*/ 0 h 317"/>
                <a:gd name="T96" fmla="*/ 0 w 579"/>
                <a:gd name="T97" fmla="*/ 0 h 317"/>
                <a:gd name="T98" fmla="*/ 0 w 579"/>
                <a:gd name="T99" fmla="*/ 0 h 317"/>
                <a:gd name="T100" fmla="*/ 0 w 579"/>
                <a:gd name="T101" fmla="*/ 0 h 3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9"/>
                <a:gd name="T154" fmla="*/ 0 h 317"/>
                <a:gd name="T155" fmla="*/ 579 w 579"/>
                <a:gd name="T156" fmla="*/ 317 h 3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9" h="317">
                  <a:moveTo>
                    <a:pt x="5" y="0"/>
                  </a:moveTo>
                  <a:lnTo>
                    <a:pt x="152" y="0"/>
                  </a:lnTo>
                  <a:lnTo>
                    <a:pt x="156" y="3"/>
                  </a:lnTo>
                  <a:lnTo>
                    <a:pt x="156" y="49"/>
                  </a:lnTo>
                  <a:lnTo>
                    <a:pt x="204" y="49"/>
                  </a:lnTo>
                  <a:lnTo>
                    <a:pt x="204" y="26"/>
                  </a:lnTo>
                  <a:lnTo>
                    <a:pt x="213" y="22"/>
                  </a:lnTo>
                  <a:lnTo>
                    <a:pt x="256" y="22"/>
                  </a:lnTo>
                  <a:lnTo>
                    <a:pt x="256" y="3"/>
                  </a:lnTo>
                  <a:lnTo>
                    <a:pt x="265" y="0"/>
                  </a:lnTo>
                  <a:lnTo>
                    <a:pt x="417" y="0"/>
                  </a:lnTo>
                  <a:lnTo>
                    <a:pt x="426" y="3"/>
                  </a:lnTo>
                  <a:lnTo>
                    <a:pt x="426" y="22"/>
                  </a:lnTo>
                  <a:lnTo>
                    <a:pt x="474" y="22"/>
                  </a:lnTo>
                  <a:lnTo>
                    <a:pt x="478" y="26"/>
                  </a:lnTo>
                  <a:lnTo>
                    <a:pt x="478" y="49"/>
                  </a:lnTo>
                  <a:lnTo>
                    <a:pt x="526" y="49"/>
                  </a:lnTo>
                  <a:lnTo>
                    <a:pt x="535" y="53"/>
                  </a:lnTo>
                  <a:lnTo>
                    <a:pt x="535" y="285"/>
                  </a:lnTo>
                  <a:lnTo>
                    <a:pt x="573" y="285"/>
                  </a:lnTo>
                  <a:lnTo>
                    <a:pt x="578" y="289"/>
                  </a:lnTo>
                  <a:lnTo>
                    <a:pt x="578" y="311"/>
                  </a:lnTo>
                  <a:lnTo>
                    <a:pt x="573" y="316"/>
                  </a:lnTo>
                  <a:lnTo>
                    <a:pt x="374" y="316"/>
                  </a:lnTo>
                  <a:lnTo>
                    <a:pt x="365" y="311"/>
                  </a:lnTo>
                  <a:lnTo>
                    <a:pt x="365" y="289"/>
                  </a:lnTo>
                  <a:lnTo>
                    <a:pt x="374" y="285"/>
                  </a:lnTo>
                  <a:lnTo>
                    <a:pt x="417" y="285"/>
                  </a:lnTo>
                  <a:lnTo>
                    <a:pt x="417" y="80"/>
                  </a:lnTo>
                  <a:lnTo>
                    <a:pt x="374" y="80"/>
                  </a:lnTo>
                  <a:lnTo>
                    <a:pt x="365" y="75"/>
                  </a:lnTo>
                  <a:lnTo>
                    <a:pt x="365" y="53"/>
                  </a:lnTo>
                  <a:lnTo>
                    <a:pt x="213" y="53"/>
                  </a:lnTo>
                  <a:lnTo>
                    <a:pt x="213" y="75"/>
                  </a:lnTo>
                  <a:lnTo>
                    <a:pt x="204" y="80"/>
                  </a:lnTo>
                  <a:lnTo>
                    <a:pt x="156" y="80"/>
                  </a:lnTo>
                  <a:lnTo>
                    <a:pt x="156" y="285"/>
                  </a:lnTo>
                  <a:lnTo>
                    <a:pt x="204" y="285"/>
                  </a:lnTo>
                  <a:lnTo>
                    <a:pt x="213" y="289"/>
                  </a:lnTo>
                  <a:lnTo>
                    <a:pt x="213" y="311"/>
                  </a:lnTo>
                  <a:lnTo>
                    <a:pt x="204" y="316"/>
                  </a:lnTo>
                  <a:lnTo>
                    <a:pt x="5" y="316"/>
                  </a:lnTo>
                  <a:lnTo>
                    <a:pt x="0" y="311"/>
                  </a:lnTo>
                  <a:lnTo>
                    <a:pt x="0" y="289"/>
                  </a:lnTo>
                  <a:lnTo>
                    <a:pt x="5" y="285"/>
                  </a:lnTo>
                  <a:lnTo>
                    <a:pt x="52" y="285"/>
                  </a:lnTo>
                  <a:lnTo>
                    <a:pt x="52" y="26"/>
                  </a:lnTo>
                  <a:lnTo>
                    <a:pt x="5" y="26"/>
                  </a:lnTo>
                  <a:lnTo>
                    <a:pt x="0" y="22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Freeform 15">
              <a:extLst>
                <a:ext uri="{FF2B5EF4-FFF2-40B4-BE49-F238E27FC236}">
                  <a16:creationId xmlns:a16="http://schemas.microsoft.com/office/drawing/2014/main" id="{A22A4829-2ADB-4E1A-93C5-11476E92C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1755"/>
              <a:ext cx="115" cy="100"/>
            </a:xfrm>
            <a:custGeom>
              <a:avLst/>
              <a:gdLst>
                <a:gd name="T0" fmla="*/ 0 w 513"/>
                <a:gd name="T1" fmla="*/ 0 h 445"/>
                <a:gd name="T2" fmla="*/ 0 w 513"/>
                <a:gd name="T3" fmla="*/ 0 h 445"/>
                <a:gd name="T4" fmla="*/ 0 w 513"/>
                <a:gd name="T5" fmla="*/ 0 h 445"/>
                <a:gd name="T6" fmla="*/ 0 w 513"/>
                <a:gd name="T7" fmla="*/ 0 h 445"/>
                <a:gd name="T8" fmla="*/ 0 w 513"/>
                <a:gd name="T9" fmla="*/ 0 h 445"/>
                <a:gd name="T10" fmla="*/ 0 w 513"/>
                <a:gd name="T11" fmla="*/ 0 h 445"/>
                <a:gd name="T12" fmla="*/ 0 w 513"/>
                <a:gd name="T13" fmla="*/ 0 h 445"/>
                <a:gd name="T14" fmla="*/ 0 w 513"/>
                <a:gd name="T15" fmla="*/ 0 h 445"/>
                <a:gd name="T16" fmla="*/ 0 w 513"/>
                <a:gd name="T17" fmla="*/ 0 h 445"/>
                <a:gd name="T18" fmla="*/ 0 w 513"/>
                <a:gd name="T19" fmla="*/ 0 h 445"/>
                <a:gd name="T20" fmla="*/ 0 w 513"/>
                <a:gd name="T21" fmla="*/ 0 h 445"/>
                <a:gd name="T22" fmla="*/ 0 w 513"/>
                <a:gd name="T23" fmla="*/ 0 h 445"/>
                <a:gd name="T24" fmla="*/ 0 w 513"/>
                <a:gd name="T25" fmla="*/ 0 h 445"/>
                <a:gd name="T26" fmla="*/ 0 w 513"/>
                <a:gd name="T27" fmla="*/ 0 h 445"/>
                <a:gd name="T28" fmla="*/ 0 w 513"/>
                <a:gd name="T29" fmla="*/ 0 h 445"/>
                <a:gd name="T30" fmla="*/ 0 w 513"/>
                <a:gd name="T31" fmla="*/ 0 h 445"/>
                <a:gd name="T32" fmla="*/ 0 w 513"/>
                <a:gd name="T33" fmla="*/ 0 h 445"/>
                <a:gd name="T34" fmla="*/ 0 w 513"/>
                <a:gd name="T35" fmla="*/ 0 h 445"/>
                <a:gd name="T36" fmla="*/ 0 w 513"/>
                <a:gd name="T37" fmla="*/ 0 h 445"/>
                <a:gd name="T38" fmla="*/ 0 w 513"/>
                <a:gd name="T39" fmla="*/ 0 h 445"/>
                <a:gd name="T40" fmla="*/ 0 w 513"/>
                <a:gd name="T41" fmla="*/ 0 h 445"/>
                <a:gd name="T42" fmla="*/ 0 w 513"/>
                <a:gd name="T43" fmla="*/ 0 h 445"/>
                <a:gd name="T44" fmla="*/ 0 w 513"/>
                <a:gd name="T45" fmla="*/ 0 h 445"/>
                <a:gd name="T46" fmla="*/ 0 w 513"/>
                <a:gd name="T47" fmla="*/ 0 h 445"/>
                <a:gd name="T48" fmla="*/ 0 w 513"/>
                <a:gd name="T49" fmla="*/ 0 h 445"/>
                <a:gd name="T50" fmla="*/ 0 w 513"/>
                <a:gd name="T51" fmla="*/ 0 h 445"/>
                <a:gd name="T52" fmla="*/ 0 w 513"/>
                <a:gd name="T53" fmla="*/ 0 h 445"/>
                <a:gd name="T54" fmla="*/ 0 w 513"/>
                <a:gd name="T55" fmla="*/ 0 h 445"/>
                <a:gd name="T56" fmla="*/ 0 w 513"/>
                <a:gd name="T57" fmla="*/ 0 h 445"/>
                <a:gd name="T58" fmla="*/ 0 w 513"/>
                <a:gd name="T59" fmla="*/ 0 h 445"/>
                <a:gd name="T60" fmla="*/ 0 w 513"/>
                <a:gd name="T61" fmla="*/ 0 h 445"/>
                <a:gd name="T62" fmla="*/ 0 w 513"/>
                <a:gd name="T63" fmla="*/ 0 h 4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13"/>
                <a:gd name="T97" fmla="*/ 0 h 445"/>
                <a:gd name="T98" fmla="*/ 513 w 513"/>
                <a:gd name="T99" fmla="*/ 445 h 4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13" h="445">
                  <a:moveTo>
                    <a:pt x="209" y="26"/>
                  </a:moveTo>
                  <a:lnTo>
                    <a:pt x="303" y="26"/>
                  </a:lnTo>
                  <a:lnTo>
                    <a:pt x="303" y="49"/>
                  </a:lnTo>
                  <a:lnTo>
                    <a:pt x="308" y="53"/>
                  </a:lnTo>
                  <a:lnTo>
                    <a:pt x="351" y="53"/>
                  </a:lnTo>
                  <a:lnTo>
                    <a:pt x="351" y="75"/>
                  </a:lnTo>
                  <a:lnTo>
                    <a:pt x="360" y="79"/>
                  </a:lnTo>
                  <a:lnTo>
                    <a:pt x="403" y="79"/>
                  </a:lnTo>
                  <a:lnTo>
                    <a:pt x="403" y="231"/>
                  </a:lnTo>
                  <a:lnTo>
                    <a:pt x="360" y="231"/>
                  </a:lnTo>
                  <a:lnTo>
                    <a:pt x="351" y="235"/>
                  </a:lnTo>
                  <a:lnTo>
                    <a:pt x="351" y="257"/>
                  </a:lnTo>
                  <a:lnTo>
                    <a:pt x="308" y="257"/>
                  </a:lnTo>
                  <a:lnTo>
                    <a:pt x="303" y="262"/>
                  </a:lnTo>
                  <a:lnTo>
                    <a:pt x="303" y="284"/>
                  </a:lnTo>
                  <a:lnTo>
                    <a:pt x="209" y="284"/>
                  </a:lnTo>
                  <a:lnTo>
                    <a:pt x="209" y="262"/>
                  </a:lnTo>
                  <a:lnTo>
                    <a:pt x="199" y="257"/>
                  </a:lnTo>
                  <a:lnTo>
                    <a:pt x="157" y="257"/>
                  </a:lnTo>
                  <a:lnTo>
                    <a:pt x="157" y="53"/>
                  </a:lnTo>
                  <a:lnTo>
                    <a:pt x="199" y="53"/>
                  </a:lnTo>
                  <a:lnTo>
                    <a:pt x="209" y="49"/>
                  </a:lnTo>
                  <a:lnTo>
                    <a:pt x="209" y="26"/>
                  </a:lnTo>
                  <a:close/>
                  <a:moveTo>
                    <a:pt x="10" y="0"/>
                  </a:moveTo>
                  <a:lnTo>
                    <a:pt x="147" y="0"/>
                  </a:lnTo>
                  <a:lnTo>
                    <a:pt x="157" y="4"/>
                  </a:lnTo>
                  <a:lnTo>
                    <a:pt x="157" y="22"/>
                  </a:lnTo>
                  <a:lnTo>
                    <a:pt x="199" y="22"/>
                  </a:lnTo>
                  <a:lnTo>
                    <a:pt x="199" y="4"/>
                  </a:lnTo>
                  <a:lnTo>
                    <a:pt x="209" y="0"/>
                  </a:lnTo>
                  <a:lnTo>
                    <a:pt x="351" y="0"/>
                  </a:lnTo>
                  <a:lnTo>
                    <a:pt x="360" y="4"/>
                  </a:lnTo>
                  <a:lnTo>
                    <a:pt x="360" y="22"/>
                  </a:lnTo>
                  <a:lnTo>
                    <a:pt x="455" y="22"/>
                  </a:lnTo>
                  <a:lnTo>
                    <a:pt x="465" y="26"/>
                  </a:lnTo>
                  <a:lnTo>
                    <a:pt x="465" y="75"/>
                  </a:lnTo>
                  <a:lnTo>
                    <a:pt x="507" y="75"/>
                  </a:lnTo>
                  <a:lnTo>
                    <a:pt x="512" y="79"/>
                  </a:lnTo>
                  <a:lnTo>
                    <a:pt x="512" y="231"/>
                  </a:lnTo>
                  <a:lnTo>
                    <a:pt x="507" y="235"/>
                  </a:lnTo>
                  <a:lnTo>
                    <a:pt x="465" y="235"/>
                  </a:lnTo>
                  <a:lnTo>
                    <a:pt x="465" y="284"/>
                  </a:lnTo>
                  <a:lnTo>
                    <a:pt x="455" y="289"/>
                  </a:lnTo>
                  <a:lnTo>
                    <a:pt x="360" y="289"/>
                  </a:lnTo>
                  <a:lnTo>
                    <a:pt x="360" y="311"/>
                  </a:lnTo>
                  <a:lnTo>
                    <a:pt x="351" y="315"/>
                  </a:lnTo>
                  <a:lnTo>
                    <a:pt x="209" y="315"/>
                  </a:lnTo>
                  <a:lnTo>
                    <a:pt x="199" y="311"/>
                  </a:lnTo>
                  <a:lnTo>
                    <a:pt x="199" y="289"/>
                  </a:lnTo>
                  <a:lnTo>
                    <a:pt x="157" y="289"/>
                  </a:lnTo>
                  <a:lnTo>
                    <a:pt x="157" y="415"/>
                  </a:lnTo>
                  <a:lnTo>
                    <a:pt x="199" y="415"/>
                  </a:lnTo>
                  <a:lnTo>
                    <a:pt x="209" y="418"/>
                  </a:lnTo>
                  <a:lnTo>
                    <a:pt x="209" y="440"/>
                  </a:lnTo>
                  <a:lnTo>
                    <a:pt x="199" y="444"/>
                  </a:lnTo>
                  <a:lnTo>
                    <a:pt x="10" y="444"/>
                  </a:lnTo>
                  <a:lnTo>
                    <a:pt x="0" y="440"/>
                  </a:lnTo>
                  <a:lnTo>
                    <a:pt x="0" y="418"/>
                  </a:lnTo>
                  <a:lnTo>
                    <a:pt x="10" y="415"/>
                  </a:lnTo>
                  <a:lnTo>
                    <a:pt x="52" y="415"/>
                  </a:lnTo>
                  <a:lnTo>
                    <a:pt x="52" y="26"/>
                  </a:lnTo>
                  <a:lnTo>
                    <a:pt x="10" y="26"/>
                  </a:lnTo>
                  <a:lnTo>
                    <a:pt x="0" y="22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Freeform 16">
              <a:extLst>
                <a:ext uri="{FF2B5EF4-FFF2-40B4-BE49-F238E27FC236}">
                  <a16:creationId xmlns:a16="http://schemas.microsoft.com/office/drawing/2014/main" id="{F22DD9D8-638B-4275-897F-F09C8420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922"/>
              <a:ext cx="130" cy="71"/>
            </a:xfrm>
            <a:custGeom>
              <a:avLst/>
              <a:gdLst>
                <a:gd name="T0" fmla="*/ 0 w 579"/>
                <a:gd name="T1" fmla="*/ 0 h 317"/>
                <a:gd name="T2" fmla="*/ 0 w 579"/>
                <a:gd name="T3" fmla="*/ 0 h 317"/>
                <a:gd name="T4" fmla="*/ 0 w 579"/>
                <a:gd name="T5" fmla="*/ 0 h 317"/>
                <a:gd name="T6" fmla="*/ 0 w 579"/>
                <a:gd name="T7" fmla="*/ 0 h 317"/>
                <a:gd name="T8" fmla="*/ 0 w 579"/>
                <a:gd name="T9" fmla="*/ 0 h 317"/>
                <a:gd name="T10" fmla="*/ 0 w 579"/>
                <a:gd name="T11" fmla="*/ 0 h 317"/>
                <a:gd name="T12" fmla="*/ 0 w 579"/>
                <a:gd name="T13" fmla="*/ 0 h 317"/>
                <a:gd name="T14" fmla="*/ 0 w 579"/>
                <a:gd name="T15" fmla="*/ 0 h 317"/>
                <a:gd name="T16" fmla="*/ 0 w 579"/>
                <a:gd name="T17" fmla="*/ 0 h 317"/>
                <a:gd name="T18" fmla="*/ 0 w 579"/>
                <a:gd name="T19" fmla="*/ 0 h 317"/>
                <a:gd name="T20" fmla="*/ 0 w 579"/>
                <a:gd name="T21" fmla="*/ 0 h 317"/>
                <a:gd name="T22" fmla="*/ 0 w 579"/>
                <a:gd name="T23" fmla="*/ 0 h 317"/>
                <a:gd name="T24" fmla="*/ 0 w 579"/>
                <a:gd name="T25" fmla="*/ 0 h 317"/>
                <a:gd name="T26" fmla="*/ 0 w 579"/>
                <a:gd name="T27" fmla="*/ 0 h 317"/>
                <a:gd name="T28" fmla="*/ 0 w 579"/>
                <a:gd name="T29" fmla="*/ 0 h 317"/>
                <a:gd name="T30" fmla="*/ 0 w 579"/>
                <a:gd name="T31" fmla="*/ 0 h 317"/>
                <a:gd name="T32" fmla="*/ 0 w 579"/>
                <a:gd name="T33" fmla="*/ 0 h 317"/>
                <a:gd name="T34" fmla="*/ 0 w 579"/>
                <a:gd name="T35" fmla="*/ 0 h 317"/>
                <a:gd name="T36" fmla="*/ 0 w 579"/>
                <a:gd name="T37" fmla="*/ 0 h 317"/>
                <a:gd name="T38" fmla="*/ 0 w 579"/>
                <a:gd name="T39" fmla="*/ 0 h 317"/>
                <a:gd name="T40" fmla="*/ 0 w 579"/>
                <a:gd name="T41" fmla="*/ 0 h 317"/>
                <a:gd name="T42" fmla="*/ 0 w 579"/>
                <a:gd name="T43" fmla="*/ 0 h 317"/>
                <a:gd name="T44" fmla="*/ 0 w 579"/>
                <a:gd name="T45" fmla="*/ 0 h 317"/>
                <a:gd name="T46" fmla="*/ 0 w 579"/>
                <a:gd name="T47" fmla="*/ 0 h 317"/>
                <a:gd name="T48" fmla="*/ 0 w 579"/>
                <a:gd name="T49" fmla="*/ 0 h 317"/>
                <a:gd name="T50" fmla="*/ 0 w 579"/>
                <a:gd name="T51" fmla="*/ 0 h 317"/>
                <a:gd name="T52" fmla="*/ 0 w 579"/>
                <a:gd name="T53" fmla="*/ 0 h 317"/>
                <a:gd name="T54" fmla="*/ 0 w 579"/>
                <a:gd name="T55" fmla="*/ 0 h 317"/>
                <a:gd name="T56" fmla="*/ 0 w 579"/>
                <a:gd name="T57" fmla="*/ 0 h 317"/>
                <a:gd name="T58" fmla="*/ 0 w 579"/>
                <a:gd name="T59" fmla="*/ 0 h 317"/>
                <a:gd name="T60" fmla="*/ 0 w 579"/>
                <a:gd name="T61" fmla="*/ 0 h 317"/>
                <a:gd name="T62" fmla="*/ 0 w 579"/>
                <a:gd name="T63" fmla="*/ 0 h 317"/>
                <a:gd name="T64" fmla="*/ 0 w 579"/>
                <a:gd name="T65" fmla="*/ 0 h 317"/>
                <a:gd name="T66" fmla="*/ 0 w 579"/>
                <a:gd name="T67" fmla="*/ 0 h 317"/>
                <a:gd name="T68" fmla="*/ 0 w 579"/>
                <a:gd name="T69" fmla="*/ 0 h 317"/>
                <a:gd name="T70" fmla="*/ 0 w 579"/>
                <a:gd name="T71" fmla="*/ 0 h 317"/>
                <a:gd name="T72" fmla="*/ 0 w 579"/>
                <a:gd name="T73" fmla="*/ 0 h 317"/>
                <a:gd name="T74" fmla="*/ 0 w 579"/>
                <a:gd name="T75" fmla="*/ 0 h 317"/>
                <a:gd name="T76" fmla="*/ 0 w 579"/>
                <a:gd name="T77" fmla="*/ 0 h 317"/>
                <a:gd name="T78" fmla="*/ 0 w 579"/>
                <a:gd name="T79" fmla="*/ 0 h 317"/>
                <a:gd name="T80" fmla="*/ 0 w 579"/>
                <a:gd name="T81" fmla="*/ 0 h 317"/>
                <a:gd name="T82" fmla="*/ 0 w 579"/>
                <a:gd name="T83" fmla="*/ 0 h 317"/>
                <a:gd name="T84" fmla="*/ 0 w 579"/>
                <a:gd name="T85" fmla="*/ 0 h 317"/>
                <a:gd name="T86" fmla="*/ 0 w 579"/>
                <a:gd name="T87" fmla="*/ 0 h 317"/>
                <a:gd name="T88" fmla="*/ 0 w 579"/>
                <a:gd name="T89" fmla="*/ 0 h 3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79"/>
                <a:gd name="T136" fmla="*/ 0 h 317"/>
                <a:gd name="T137" fmla="*/ 579 w 579"/>
                <a:gd name="T138" fmla="*/ 317 h 3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79" h="317">
                  <a:moveTo>
                    <a:pt x="5" y="0"/>
                  </a:moveTo>
                  <a:lnTo>
                    <a:pt x="152" y="0"/>
                  </a:lnTo>
                  <a:lnTo>
                    <a:pt x="156" y="4"/>
                  </a:lnTo>
                  <a:lnTo>
                    <a:pt x="156" y="233"/>
                  </a:lnTo>
                  <a:lnTo>
                    <a:pt x="204" y="233"/>
                  </a:lnTo>
                  <a:lnTo>
                    <a:pt x="213" y="236"/>
                  </a:lnTo>
                  <a:lnTo>
                    <a:pt x="213" y="258"/>
                  </a:lnTo>
                  <a:lnTo>
                    <a:pt x="365" y="258"/>
                  </a:lnTo>
                  <a:lnTo>
                    <a:pt x="365" y="236"/>
                  </a:lnTo>
                  <a:lnTo>
                    <a:pt x="374" y="233"/>
                  </a:lnTo>
                  <a:lnTo>
                    <a:pt x="417" y="233"/>
                  </a:lnTo>
                  <a:lnTo>
                    <a:pt x="417" y="26"/>
                  </a:lnTo>
                  <a:lnTo>
                    <a:pt x="374" y="26"/>
                  </a:lnTo>
                  <a:lnTo>
                    <a:pt x="365" y="22"/>
                  </a:lnTo>
                  <a:lnTo>
                    <a:pt x="365" y="4"/>
                  </a:lnTo>
                  <a:lnTo>
                    <a:pt x="374" y="0"/>
                  </a:lnTo>
                  <a:lnTo>
                    <a:pt x="526" y="0"/>
                  </a:lnTo>
                  <a:lnTo>
                    <a:pt x="535" y="4"/>
                  </a:lnTo>
                  <a:lnTo>
                    <a:pt x="535" y="285"/>
                  </a:lnTo>
                  <a:lnTo>
                    <a:pt x="573" y="285"/>
                  </a:lnTo>
                  <a:lnTo>
                    <a:pt x="578" y="289"/>
                  </a:lnTo>
                  <a:lnTo>
                    <a:pt x="578" y="311"/>
                  </a:lnTo>
                  <a:lnTo>
                    <a:pt x="573" y="316"/>
                  </a:lnTo>
                  <a:lnTo>
                    <a:pt x="426" y="316"/>
                  </a:lnTo>
                  <a:lnTo>
                    <a:pt x="417" y="311"/>
                  </a:lnTo>
                  <a:lnTo>
                    <a:pt x="417" y="262"/>
                  </a:lnTo>
                  <a:lnTo>
                    <a:pt x="374" y="262"/>
                  </a:lnTo>
                  <a:lnTo>
                    <a:pt x="374" y="285"/>
                  </a:lnTo>
                  <a:lnTo>
                    <a:pt x="365" y="289"/>
                  </a:lnTo>
                  <a:lnTo>
                    <a:pt x="322" y="289"/>
                  </a:lnTo>
                  <a:lnTo>
                    <a:pt x="322" y="311"/>
                  </a:lnTo>
                  <a:lnTo>
                    <a:pt x="313" y="316"/>
                  </a:lnTo>
                  <a:lnTo>
                    <a:pt x="156" y="316"/>
                  </a:lnTo>
                  <a:lnTo>
                    <a:pt x="152" y="311"/>
                  </a:lnTo>
                  <a:lnTo>
                    <a:pt x="152" y="289"/>
                  </a:lnTo>
                  <a:lnTo>
                    <a:pt x="114" y="289"/>
                  </a:lnTo>
                  <a:lnTo>
                    <a:pt x="104" y="285"/>
                  </a:lnTo>
                  <a:lnTo>
                    <a:pt x="104" y="262"/>
                  </a:lnTo>
                  <a:lnTo>
                    <a:pt x="61" y="262"/>
                  </a:lnTo>
                  <a:lnTo>
                    <a:pt x="52" y="258"/>
                  </a:lnTo>
                  <a:lnTo>
                    <a:pt x="52" y="26"/>
                  </a:lnTo>
                  <a:lnTo>
                    <a:pt x="5" y="26"/>
                  </a:lnTo>
                  <a:lnTo>
                    <a:pt x="0" y="22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Freeform 17">
              <a:extLst>
                <a:ext uri="{FF2B5EF4-FFF2-40B4-BE49-F238E27FC236}">
                  <a16:creationId xmlns:a16="http://schemas.microsoft.com/office/drawing/2014/main" id="{CA973567-9021-4513-96FB-A21FE5E3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70"/>
              <a:ext cx="83" cy="89"/>
            </a:xfrm>
            <a:custGeom>
              <a:avLst/>
              <a:gdLst>
                <a:gd name="T0" fmla="*/ 0 w 371"/>
                <a:gd name="T1" fmla="*/ 0 h 397"/>
                <a:gd name="T2" fmla="*/ 0 w 371"/>
                <a:gd name="T3" fmla="*/ 0 h 397"/>
                <a:gd name="T4" fmla="*/ 0 w 371"/>
                <a:gd name="T5" fmla="*/ 0 h 397"/>
                <a:gd name="T6" fmla="*/ 0 w 371"/>
                <a:gd name="T7" fmla="*/ 0 h 397"/>
                <a:gd name="T8" fmla="*/ 0 w 371"/>
                <a:gd name="T9" fmla="*/ 0 h 397"/>
                <a:gd name="T10" fmla="*/ 0 w 371"/>
                <a:gd name="T11" fmla="*/ 0 h 397"/>
                <a:gd name="T12" fmla="*/ 0 w 371"/>
                <a:gd name="T13" fmla="*/ 0 h 397"/>
                <a:gd name="T14" fmla="*/ 0 w 371"/>
                <a:gd name="T15" fmla="*/ 0 h 397"/>
                <a:gd name="T16" fmla="*/ 0 w 371"/>
                <a:gd name="T17" fmla="*/ 0 h 397"/>
                <a:gd name="T18" fmla="*/ 0 w 371"/>
                <a:gd name="T19" fmla="*/ 0 h 397"/>
                <a:gd name="T20" fmla="*/ 0 w 371"/>
                <a:gd name="T21" fmla="*/ 0 h 397"/>
                <a:gd name="T22" fmla="*/ 0 w 371"/>
                <a:gd name="T23" fmla="*/ 0 h 397"/>
                <a:gd name="T24" fmla="*/ 0 w 371"/>
                <a:gd name="T25" fmla="*/ 0 h 397"/>
                <a:gd name="T26" fmla="*/ 0 w 371"/>
                <a:gd name="T27" fmla="*/ 0 h 397"/>
                <a:gd name="T28" fmla="*/ 0 w 371"/>
                <a:gd name="T29" fmla="*/ 0 h 397"/>
                <a:gd name="T30" fmla="*/ 0 w 371"/>
                <a:gd name="T31" fmla="*/ 0 h 397"/>
                <a:gd name="T32" fmla="*/ 0 w 371"/>
                <a:gd name="T33" fmla="*/ 0 h 397"/>
                <a:gd name="T34" fmla="*/ 0 w 371"/>
                <a:gd name="T35" fmla="*/ 0 h 397"/>
                <a:gd name="T36" fmla="*/ 0 w 371"/>
                <a:gd name="T37" fmla="*/ 0 h 397"/>
                <a:gd name="T38" fmla="*/ 0 w 371"/>
                <a:gd name="T39" fmla="*/ 0 h 397"/>
                <a:gd name="T40" fmla="*/ 0 w 371"/>
                <a:gd name="T41" fmla="*/ 0 h 397"/>
                <a:gd name="T42" fmla="*/ 0 w 371"/>
                <a:gd name="T43" fmla="*/ 0 h 397"/>
                <a:gd name="T44" fmla="*/ 0 w 371"/>
                <a:gd name="T45" fmla="*/ 0 h 397"/>
                <a:gd name="T46" fmla="*/ 0 w 371"/>
                <a:gd name="T47" fmla="*/ 0 h 397"/>
                <a:gd name="T48" fmla="*/ 0 w 371"/>
                <a:gd name="T49" fmla="*/ 0 h 397"/>
                <a:gd name="T50" fmla="*/ 0 w 371"/>
                <a:gd name="T51" fmla="*/ 0 h 397"/>
                <a:gd name="T52" fmla="*/ 0 w 371"/>
                <a:gd name="T53" fmla="*/ 0 h 397"/>
                <a:gd name="T54" fmla="*/ 0 w 371"/>
                <a:gd name="T55" fmla="*/ 0 h 397"/>
                <a:gd name="T56" fmla="*/ 0 w 371"/>
                <a:gd name="T57" fmla="*/ 0 h 397"/>
                <a:gd name="T58" fmla="*/ 0 w 371"/>
                <a:gd name="T59" fmla="*/ 0 h 397"/>
                <a:gd name="T60" fmla="*/ 0 w 371"/>
                <a:gd name="T61" fmla="*/ 0 h 397"/>
                <a:gd name="T62" fmla="*/ 0 w 371"/>
                <a:gd name="T63" fmla="*/ 0 h 397"/>
                <a:gd name="T64" fmla="*/ 0 w 371"/>
                <a:gd name="T65" fmla="*/ 0 h 397"/>
                <a:gd name="T66" fmla="*/ 0 w 371"/>
                <a:gd name="T67" fmla="*/ 0 h 397"/>
                <a:gd name="T68" fmla="*/ 0 w 371"/>
                <a:gd name="T69" fmla="*/ 0 h 397"/>
                <a:gd name="T70" fmla="*/ 0 w 371"/>
                <a:gd name="T71" fmla="*/ 0 h 397"/>
                <a:gd name="T72" fmla="*/ 0 w 371"/>
                <a:gd name="T73" fmla="*/ 0 h 397"/>
                <a:gd name="T74" fmla="*/ 0 w 371"/>
                <a:gd name="T75" fmla="*/ 0 h 397"/>
                <a:gd name="T76" fmla="*/ 0 w 371"/>
                <a:gd name="T77" fmla="*/ 0 h 39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71"/>
                <a:gd name="T118" fmla="*/ 0 h 397"/>
                <a:gd name="T119" fmla="*/ 371 w 371"/>
                <a:gd name="T120" fmla="*/ 397 h 39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71" h="397">
                  <a:moveTo>
                    <a:pt x="166" y="0"/>
                  </a:moveTo>
                  <a:lnTo>
                    <a:pt x="204" y="0"/>
                  </a:lnTo>
                  <a:lnTo>
                    <a:pt x="213" y="5"/>
                  </a:lnTo>
                  <a:lnTo>
                    <a:pt x="213" y="81"/>
                  </a:lnTo>
                  <a:lnTo>
                    <a:pt x="360" y="81"/>
                  </a:lnTo>
                  <a:lnTo>
                    <a:pt x="370" y="85"/>
                  </a:lnTo>
                  <a:lnTo>
                    <a:pt x="370" y="104"/>
                  </a:lnTo>
                  <a:lnTo>
                    <a:pt x="360" y="107"/>
                  </a:lnTo>
                  <a:lnTo>
                    <a:pt x="213" y="107"/>
                  </a:lnTo>
                  <a:lnTo>
                    <a:pt x="213" y="367"/>
                  </a:lnTo>
                  <a:lnTo>
                    <a:pt x="308" y="367"/>
                  </a:lnTo>
                  <a:lnTo>
                    <a:pt x="308" y="343"/>
                  </a:lnTo>
                  <a:lnTo>
                    <a:pt x="318" y="340"/>
                  </a:lnTo>
                  <a:lnTo>
                    <a:pt x="360" y="340"/>
                  </a:lnTo>
                  <a:lnTo>
                    <a:pt x="370" y="343"/>
                  </a:lnTo>
                  <a:lnTo>
                    <a:pt x="370" y="367"/>
                  </a:lnTo>
                  <a:lnTo>
                    <a:pt x="360" y="370"/>
                  </a:lnTo>
                  <a:lnTo>
                    <a:pt x="318" y="370"/>
                  </a:lnTo>
                  <a:lnTo>
                    <a:pt x="318" y="392"/>
                  </a:lnTo>
                  <a:lnTo>
                    <a:pt x="308" y="396"/>
                  </a:lnTo>
                  <a:lnTo>
                    <a:pt x="166" y="396"/>
                  </a:lnTo>
                  <a:lnTo>
                    <a:pt x="161" y="392"/>
                  </a:lnTo>
                  <a:lnTo>
                    <a:pt x="161" y="370"/>
                  </a:lnTo>
                  <a:lnTo>
                    <a:pt x="114" y="370"/>
                  </a:lnTo>
                  <a:lnTo>
                    <a:pt x="109" y="367"/>
                  </a:lnTo>
                  <a:lnTo>
                    <a:pt x="109" y="107"/>
                  </a:lnTo>
                  <a:lnTo>
                    <a:pt x="9" y="107"/>
                  </a:lnTo>
                  <a:lnTo>
                    <a:pt x="0" y="104"/>
                  </a:lnTo>
                  <a:lnTo>
                    <a:pt x="0" y="85"/>
                  </a:lnTo>
                  <a:lnTo>
                    <a:pt x="9" y="81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62" y="54"/>
                  </a:lnTo>
                  <a:lnTo>
                    <a:pt x="109" y="54"/>
                  </a:lnTo>
                  <a:lnTo>
                    <a:pt x="109" y="31"/>
                  </a:lnTo>
                  <a:lnTo>
                    <a:pt x="114" y="27"/>
                  </a:lnTo>
                  <a:lnTo>
                    <a:pt x="161" y="27"/>
                  </a:lnTo>
                  <a:lnTo>
                    <a:pt x="161" y="5"/>
                  </a:lnTo>
                  <a:lnTo>
                    <a:pt x="166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3" name="Group 18">
            <a:extLst>
              <a:ext uri="{FF2B5EF4-FFF2-40B4-BE49-F238E27FC236}">
                <a16:creationId xmlns:a16="http://schemas.microsoft.com/office/drawing/2014/main" id="{83E31591-2D3B-4F13-A2A4-19AE8CACF66C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3276600"/>
            <a:ext cx="293688" cy="1341438"/>
            <a:chOff x="3480" y="1872"/>
            <a:chExt cx="167" cy="767"/>
          </a:xfrm>
        </p:grpSpPr>
        <p:sp>
          <p:nvSpPr>
            <p:cNvPr id="17432" name="Freeform 19">
              <a:extLst>
                <a:ext uri="{FF2B5EF4-FFF2-40B4-BE49-F238E27FC236}">
                  <a16:creationId xmlns:a16="http://schemas.microsoft.com/office/drawing/2014/main" id="{66038047-C95C-4B85-B001-4ADE4EEF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872"/>
              <a:ext cx="158" cy="83"/>
            </a:xfrm>
            <a:custGeom>
              <a:avLst/>
              <a:gdLst>
                <a:gd name="T0" fmla="*/ 0 w 700"/>
                <a:gd name="T1" fmla="*/ 0 h 369"/>
                <a:gd name="T2" fmla="*/ 0 w 700"/>
                <a:gd name="T3" fmla="*/ 0 h 369"/>
                <a:gd name="T4" fmla="*/ 0 w 700"/>
                <a:gd name="T5" fmla="*/ 0 h 369"/>
                <a:gd name="T6" fmla="*/ 0 w 700"/>
                <a:gd name="T7" fmla="*/ 0 h 369"/>
                <a:gd name="T8" fmla="*/ 0 w 700"/>
                <a:gd name="T9" fmla="*/ 0 h 369"/>
                <a:gd name="T10" fmla="*/ 0 w 700"/>
                <a:gd name="T11" fmla="*/ 0 h 369"/>
                <a:gd name="T12" fmla="*/ 0 w 700"/>
                <a:gd name="T13" fmla="*/ 0 h 369"/>
                <a:gd name="T14" fmla="*/ 0 w 700"/>
                <a:gd name="T15" fmla="*/ 0 h 369"/>
                <a:gd name="T16" fmla="*/ 0 w 700"/>
                <a:gd name="T17" fmla="*/ 0 h 369"/>
                <a:gd name="T18" fmla="*/ 0 w 700"/>
                <a:gd name="T19" fmla="*/ 0 h 369"/>
                <a:gd name="T20" fmla="*/ 0 w 700"/>
                <a:gd name="T21" fmla="*/ 0 h 369"/>
                <a:gd name="T22" fmla="*/ 0 w 700"/>
                <a:gd name="T23" fmla="*/ 0 h 369"/>
                <a:gd name="T24" fmla="*/ 0 w 700"/>
                <a:gd name="T25" fmla="*/ 0 h 369"/>
                <a:gd name="T26" fmla="*/ 0 w 700"/>
                <a:gd name="T27" fmla="*/ 0 h 369"/>
                <a:gd name="T28" fmla="*/ 0 w 700"/>
                <a:gd name="T29" fmla="*/ 0 h 369"/>
                <a:gd name="T30" fmla="*/ 0 w 700"/>
                <a:gd name="T31" fmla="*/ 0 h 369"/>
                <a:gd name="T32" fmla="*/ 0 w 700"/>
                <a:gd name="T33" fmla="*/ 0 h 369"/>
                <a:gd name="T34" fmla="*/ 0 w 700"/>
                <a:gd name="T35" fmla="*/ 0 h 369"/>
                <a:gd name="T36" fmla="*/ 0 w 700"/>
                <a:gd name="T37" fmla="*/ 0 h 369"/>
                <a:gd name="T38" fmla="*/ 0 w 700"/>
                <a:gd name="T39" fmla="*/ 0 h 369"/>
                <a:gd name="T40" fmla="*/ 0 w 700"/>
                <a:gd name="T41" fmla="*/ 0 h 369"/>
                <a:gd name="T42" fmla="*/ 0 w 700"/>
                <a:gd name="T43" fmla="*/ 0 h 369"/>
                <a:gd name="T44" fmla="*/ 0 w 700"/>
                <a:gd name="T45" fmla="*/ 0 h 369"/>
                <a:gd name="T46" fmla="*/ 0 w 700"/>
                <a:gd name="T47" fmla="*/ 0 h 369"/>
                <a:gd name="T48" fmla="*/ 0 w 700"/>
                <a:gd name="T49" fmla="*/ 0 h 369"/>
                <a:gd name="T50" fmla="*/ 0 w 700"/>
                <a:gd name="T51" fmla="*/ 0 h 369"/>
                <a:gd name="T52" fmla="*/ 0 w 700"/>
                <a:gd name="T53" fmla="*/ 0 h 369"/>
                <a:gd name="T54" fmla="*/ 0 w 700"/>
                <a:gd name="T55" fmla="*/ 0 h 369"/>
                <a:gd name="T56" fmla="*/ 0 w 700"/>
                <a:gd name="T57" fmla="*/ 0 h 369"/>
                <a:gd name="T58" fmla="*/ 0 w 700"/>
                <a:gd name="T59" fmla="*/ 0 h 369"/>
                <a:gd name="T60" fmla="*/ 0 w 700"/>
                <a:gd name="T61" fmla="*/ 0 h 369"/>
                <a:gd name="T62" fmla="*/ 0 w 700"/>
                <a:gd name="T63" fmla="*/ 0 h 369"/>
                <a:gd name="T64" fmla="*/ 0 w 700"/>
                <a:gd name="T65" fmla="*/ 0 h 369"/>
                <a:gd name="T66" fmla="*/ 0 w 700"/>
                <a:gd name="T67" fmla="*/ 0 h 369"/>
                <a:gd name="T68" fmla="*/ 0 w 700"/>
                <a:gd name="T69" fmla="*/ 0 h 369"/>
                <a:gd name="T70" fmla="*/ 0 w 700"/>
                <a:gd name="T71" fmla="*/ 0 h 369"/>
                <a:gd name="T72" fmla="*/ 0 w 700"/>
                <a:gd name="T73" fmla="*/ 0 h 369"/>
                <a:gd name="T74" fmla="*/ 0 w 700"/>
                <a:gd name="T75" fmla="*/ 0 h 369"/>
                <a:gd name="T76" fmla="*/ 0 w 700"/>
                <a:gd name="T77" fmla="*/ 0 h 369"/>
                <a:gd name="T78" fmla="*/ 0 w 700"/>
                <a:gd name="T79" fmla="*/ 0 h 369"/>
                <a:gd name="T80" fmla="*/ 0 w 700"/>
                <a:gd name="T81" fmla="*/ 0 h 369"/>
                <a:gd name="T82" fmla="*/ 0 w 700"/>
                <a:gd name="T83" fmla="*/ 0 h 369"/>
                <a:gd name="T84" fmla="*/ 0 w 700"/>
                <a:gd name="T85" fmla="*/ 0 h 369"/>
                <a:gd name="T86" fmla="*/ 0 w 700"/>
                <a:gd name="T87" fmla="*/ 0 h 369"/>
                <a:gd name="T88" fmla="*/ 0 w 700"/>
                <a:gd name="T89" fmla="*/ 0 h 369"/>
                <a:gd name="T90" fmla="*/ 0 w 700"/>
                <a:gd name="T91" fmla="*/ 0 h 369"/>
                <a:gd name="T92" fmla="*/ 0 w 700"/>
                <a:gd name="T93" fmla="*/ 0 h 369"/>
                <a:gd name="T94" fmla="*/ 0 w 700"/>
                <a:gd name="T95" fmla="*/ 0 h 369"/>
                <a:gd name="T96" fmla="*/ 0 w 700"/>
                <a:gd name="T97" fmla="*/ 0 h 3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00"/>
                <a:gd name="T148" fmla="*/ 0 h 369"/>
                <a:gd name="T149" fmla="*/ 700 w 700"/>
                <a:gd name="T150" fmla="*/ 369 h 3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00" h="369">
                  <a:moveTo>
                    <a:pt x="265" y="24"/>
                  </a:moveTo>
                  <a:lnTo>
                    <a:pt x="434" y="24"/>
                  </a:lnTo>
                  <a:lnTo>
                    <a:pt x="434" y="44"/>
                  </a:lnTo>
                  <a:lnTo>
                    <a:pt x="440" y="47"/>
                  </a:lnTo>
                  <a:lnTo>
                    <a:pt x="472" y="47"/>
                  </a:lnTo>
                  <a:lnTo>
                    <a:pt x="472" y="66"/>
                  </a:lnTo>
                  <a:lnTo>
                    <a:pt x="479" y="68"/>
                  </a:lnTo>
                  <a:lnTo>
                    <a:pt x="560" y="68"/>
                  </a:lnTo>
                  <a:lnTo>
                    <a:pt x="560" y="110"/>
                  </a:lnTo>
                  <a:lnTo>
                    <a:pt x="566" y="113"/>
                  </a:lnTo>
                  <a:lnTo>
                    <a:pt x="605" y="113"/>
                  </a:lnTo>
                  <a:lnTo>
                    <a:pt x="605" y="259"/>
                  </a:lnTo>
                  <a:lnTo>
                    <a:pt x="566" y="259"/>
                  </a:lnTo>
                  <a:lnTo>
                    <a:pt x="560" y="263"/>
                  </a:lnTo>
                  <a:lnTo>
                    <a:pt x="560" y="300"/>
                  </a:lnTo>
                  <a:lnTo>
                    <a:pt x="479" y="300"/>
                  </a:lnTo>
                  <a:lnTo>
                    <a:pt x="472" y="303"/>
                  </a:lnTo>
                  <a:lnTo>
                    <a:pt x="472" y="322"/>
                  </a:lnTo>
                  <a:lnTo>
                    <a:pt x="440" y="322"/>
                  </a:lnTo>
                  <a:lnTo>
                    <a:pt x="434" y="325"/>
                  </a:lnTo>
                  <a:lnTo>
                    <a:pt x="434" y="344"/>
                  </a:lnTo>
                  <a:lnTo>
                    <a:pt x="265" y="344"/>
                  </a:lnTo>
                  <a:lnTo>
                    <a:pt x="265" y="325"/>
                  </a:lnTo>
                  <a:lnTo>
                    <a:pt x="259" y="322"/>
                  </a:lnTo>
                  <a:lnTo>
                    <a:pt x="220" y="322"/>
                  </a:lnTo>
                  <a:lnTo>
                    <a:pt x="220" y="303"/>
                  </a:lnTo>
                  <a:lnTo>
                    <a:pt x="214" y="300"/>
                  </a:lnTo>
                  <a:lnTo>
                    <a:pt x="133" y="300"/>
                  </a:lnTo>
                  <a:lnTo>
                    <a:pt x="133" y="263"/>
                  </a:lnTo>
                  <a:lnTo>
                    <a:pt x="129" y="259"/>
                  </a:lnTo>
                  <a:lnTo>
                    <a:pt x="97" y="259"/>
                  </a:lnTo>
                  <a:lnTo>
                    <a:pt x="97" y="113"/>
                  </a:lnTo>
                  <a:lnTo>
                    <a:pt x="129" y="113"/>
                  </a:lnTo>
                  <a:lnTo>
                    <a:pt x="133" y="110"/>
                  </a:lnTo>
                  <a:lnTo>
                    <a:pt x="133" y="68"/>
                  </a:lnTo>
                  <a:lnTo>
                    <a:pt x="214" y="68"/>
                  </a:lnTo>
                  <a:lnTo>
                    <a:pt x="220" y="66"/>
                  </a:lnTo>
                  <a:lnTo>
                    <a:pt x="220" y="47"/>
                  </a:lnTo>
                  <a:lnTo>
                    <a:pt x="259" y="47"/>
                  </a:lnTo>
                  <a:lnTo>
                    <a:pt x="265" y="44"/>
                  </a:lnTo>
                  <a:lnTo>
                    <a:pt x="265" y="24"/>
                  </a:lnTo>
                  <a:close/>
                  <a:moveTo>
                    <a:pt x="220" y="0"/>
                  </a:moveTo>
                  <a:lnTo>
                    <a:pt x="472" y="0"/>
                  </a:lnTo>
                  <a:lnTo>
                    <a:pt x="479" y="3"/>
                  </a:lnTo>
                  <a:lnTo>
                    <a:pt x="479" y="22"/>
                  </a:lnTo>
                  <a:lnTo>
                    <a:pt x="560" y="22"/>
                  </a:lnTo>
                  <a:lnTo>
                    <a:pt x="566" y="24"/>
                  </a:lnTo>
                  <a:lnTo>
                    <a:pt x="566" y="44"/>
                  </a:lnTo>
                  <a:lnTo>
                    <a:pt x="605" y="44"/>
                  </a:lnTo>
                  <a:lnTo>
                    <a:pt x="612" y="47"/>
                  </a:lnTo>
                  <a:lnTo>
                    <a:pt x="612" y="66"/>
                  </a:lnTo>
                  <a:lnTo>
                    <a:pt x="647" y="66"/>
                  </a:lnTo>
                  <a:lnTo>
                    <a:pt x="654" y="68"/>
                  </a:lnTo>
                  <a:lnTo>
                    <a:pt x="654" y="110"/>
                  </a:lnTo>
                  <a:lnTo>
                    <a:pt x="693" y="110"/>
                  </a:lnTo>
                  <a:lnTo>
                    <a:pt x="699" y="113"/>
                  </a:lnTo>
                  <a:lnTo>
                    <a:pt x="699" y="259"/>
                  </a:lnTo>
                  <a:lnTo>
                    <a:pt x="693" y="263"/>
                  </a:lnTo>
                  <a:lnTo>
                    <a:pt x="654" y="263"/>
                  </a:lnTo>
                  <a:lnTo>
                    <a:pt x="654" y="300"/>
                  </a:lnTo>
                  <a:lnTo>
                    <a:pt x="647" y="303"/>
                  </a:lnTo>
                  <a:lnTo>
                    <a:pt x="612" y="303"/>
                  </a:lnTo>
                  <a:lnTo>
                    <a:pt x="612" y="322"/>
                  </a:lnTo>
                  <a:lnTo>
                    <a:pt x="605" y="325"/>
                  </a:lnTo>
                  <a:lnTo>
                    <a:pt x="566" y="325"/>
                  </a:lnTo>
                  <a:lnTo>
                    <a:pt x="566" y="344"/>
                  </a:lnTo>
                  <a:lnTo>
                    <a:pt x="560" y="347"/>
                  </a:lnTo>
                  <a:lnTo>
                    <a:pt x="479" y="347"/>
                  </a:lnTo>
                  <a:lnTo>
                    <a:pt x="479" y="366"/>
                  </a:lnTo>
                  <a:lnTo>
                    <a:pt x="472" y="368"/>
                  </a:lnTo>
                  <a:lnTo>
                    <a:pt x="220" y="368"/>
                  </a:lnTo>
                  <a:lnTo>
                    <a:pt x="214" y="366"/>
                  </a:lnTo>
                  <a:lnTo>
                    <a:pt x="214" y="347"/>
                  </a:lnTo>
                  <a:lnTo>
                    <a:pt x="133" y="347"/>
                  </a:lnTo>
                  <a:lnTo>
                    <a:pt x="129" y="344"/>
                  </a:lnTo>
                  <a:lnTo>
                    <a:pt x="129" y="325"/>
                  </a:lnTo>
                  <a:lnTo>
                    <a:pt x="97" y="325"/>
                  </a:lnTo>
                  <a:lnTo>
                    <a:pt x="91" y="322"/>
                  </a:lnTo>
                  <a:lnTo>
                    <a:pt x="91" y="303"/>
                  </a:lnTo>
                  <a:lnTo>
                    <a:pt x="52" y="303"/>
                  </a:lnTo>
                  <a:lnTo>
                    <a:pt x="45" y="300"/>
                  </a:lnTo>
                  <a:lnTo>
                    <a:pt x="45" y="263"/>
                  </a:lnTo>
                  <a:lnTo>
                    <a:pt x="7" y="263"/>
                  </a:lnTo>
                  <a:lnTo>
                    <a:pt x="0" y="259"/>
                  </a:lnTo>
                  <a:lnTo>
                    <a:pt x="0" y="113"/>
                  </a:lnTo>
                  <a:lnTo>
                    <a:pt x="7" y="110"/>
                  </a:lnTo>
                  <a:lnTo>
                    <a:pt x="45" y="110"/>
                  </a:lnTo>
                  <a:lnTo>
                    <a:pt x="45" y="68"/>
                  </a:lnTo>
                  <a:lnTo>
                    <a:pt x="52" y="66"/>
                  </a:lnTo>
                  <a:lnTo>
                    <a:pt x="91" y="66"/>
                  </a:lnTo>
                  <a:lnTo>
                    <a:pt x="91" y="47"/>
                  </a:lnTo>
                  <a:lnTo>
                    <a:pt x="97" y="44"/>
                  </a:lnTo>
                  <a:lnTo>
                    <a:pt x="129" y="44"/>
                  </a:lnTo>
                  <a:lnTo>
                    <a:pt x="129" y="24"/>
                  </a:lnTo>
                  <a:lnTo>
                    <a:pt x="133" y="22"/>
                  </a:lnTo>
                  <a:lnTo>
                    <a:pt x="214" y="22"/>
                  </a:lnTo>
                  <a:lnTo>
                    <a:pt x="214" y="3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Freeform 20">
              <a:extLst>
                <a:ext uri="{FF2B5EF4-FFF2-40B4-BE49-F238E27FC236}">
                  <a16:creationId xmlns:a16="http://schemas.microsoft.com/office/drawing/2014/main" id="{DFFB3967-66C3-4C26-BAF4-711A7C524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034"/>
              <a:ext cx="111" cy="58"/>
            </a:xfrm>
            <a:custGeom>
              <a:avLst/>
              <a:gdLst>
                <a:gd name="T0" fmla="*/ 0 w 493"/>
                <a:gd name="T1" fmla="*/ 0 h 261"/>
                <a:gd name="T2" fmla="*/ 0 w 493"/>
                <a:gd name="T3" fmla="*/ 0 h 261"/>
                <a:gd name="T4" fmla="*/ 0 w 493"/>
                <a:gd name="T5" fmla="*/ 0 h 261"/>
                <a:gd name="T6" fmla="*/ 0 w 493"/>
                <a:gd name="T7" fmla="*/ 0 h 261"/>
                <a:gd name="T8" fmla="*/ 0 w 493"/>
                <a:gd name="T9" fmla="*/ 0 h 261"/>
                <a:gd name="T10" fmla="*/ 0 w 493"/>
                <a:gd name="T11" fmla="*/ 0 h 261"/>
                <a:gd name="T12" fmla="*/ 0 w 493"/>
                <a:gd name="T13" fmla="*/ 0 h 261"/>
                <a:gd name="T14" fmla="*/ 0 w 493"/>
                <a:gd name="T15" fmla="*/ 0 h 261"/>
                <a:gd name="T16" fmla="*/ 0 w 493"/>
                <a:gd name="T17" fmla="*/ 0 h 261"/>
                <a:gd name="T18" fmla="*/ 0 w 493"/>
                <a:gd name="T19" fmla="*/ 0 h 261"/>
                <a:gd name="T20" fmla="*/ 0 w 493"/>
                <a:gd name="T21" fmla="*/ 0 h 261"/>
                <a:gd name="T22" fmla="*/ 0 w 493"/>
                <a:gd name="T23" fmla="*/ 0 h 261"/>
                <a:gd name="T24" fmla="*/ 0 w 493"/>
                <a:gd name="T25" fmla="*/ 0 h 261"/>
                <a:gd name="T26" fmla="*/ 0 w 493"/>
                <a:gd name="T27" fmla="*/ 0 h 261"/>
                <a:gd name="T28" fmla="*/ 0 w 493"/>
                <a:gd name="T29" fmla="*/ 0 h 261"/>
                <a:gd name="T30" fmla="*/ 0 w 493"/>
                <a:gd name="T31" fmla="*/ 0 h 261"/>
                <a:gd name="T32" fmla="*/ 0 w 493"/>
                <a:gd name="T33" fmla="*/ 0 h 261"/>
                <a:gd name="T34" fmla="*/ 0 w 493"/>
                <a:gd name="T35" fmla="*/ 0 h 261"/>
                <a:gd name="T36" fmla="*/ 0 w 493"/>
                <a:gd name="T37" fmla="*/ 0 h 261"/>
                <a:gd name="T38" fmla="*/ 0 w 493"/>
                <a:gd name="T39" fmla="*/ 0 h 261"/>
                <a:gd name="T40" fmla="*/ 0 w 493"/>
                <a:gd name="T41" fmla="*/ 0 h 261"/>
                <a:gd name="T42" fmla="*/ 0 w 493"/>
                <a:gd name="T43" fmla="*/ 0 h 261"/>
                <a:gd name="T44" fmla="*/ 0 w 493"/>
                <a:gd name="T45" fmla="*/ 0 h 261"/>
                <a:gd name="T46" fmla="*/ 0 w 493"/>
                <a:gd name="T47" fmla="*/ 0 h 261"/>
                <a:gd name="T48" fmla="*/ 0 w 493"/>
                <a:gd name="T49" fmla="*/ 0 h 261"/>
                <a:gd name="T50" fmla="*/ 0 w 493"/>
                <a:gd name="T51" fmla="*/ 0 h 261"/>
                <a:gd name="T52" fmla="*/ 0 w 493"/>
                <a:gd name="T53" fmla="*/ 0 h 261"/>
                <a:gd name="T54" fmla="*/ 0 w 493"/>
                <a:gd name="T55" fmla="*/ 0 h 261"/>
                <a:gd name="T56" fmla="*/ 0 w 493"/>
                <a:gd name="T57" fmla="*/ 0 h 261"/>
                <a:gd name="T58" fmla="*/ 0 w 493"/>
                <a:gd name="T59" fmla="*/ 0 h 261"/>
                <a:gd name="T60" fmla="*/ 0 w 493"/>
                <a:gd name="T61" fmla="*/ 0 h 261"/>
                <a:gd name="T62" fmla="*/ 0 w 493"/>
                <a:gd name="T63" fmla="*/ 0 h 261"/>
                <a:gd name="T64" fmla="*/ 0 w 493"/>
                <a:gd name="T65" fmla="*/ 0 h 261"/>
                <a:gd name="T66" fmla="*/ 0 w 493"/>
                <a:gd name="T67" fmla="*/ 0 h 261"/>
                <a:gd name="T68" fmla="*/ 0 w 493"/>
                <a:gd name="T69" fmla="*/ 0 h 261"/>
                <a:gd name="T70" fmla="*/ 0 w 493"/>
                <a:gd name="T71" fmla="*/ 0 h 261"/>
                <a:gd name="T72" fmla="*/ 0 w 493"/>
                <a:gd name="T73" fmla="*/ 0 h 261"/>
                <a:gd name="T74" fmla="*/ 0 w 493"/>
                <a:gd name="T75" fmla="*/ 0 h 261"/>
                <a:gd name="T76" fmla="*/ 0 w 493"/>
                <a:gd name="T77" fmla="*/ 0 h 261"/>
                <a:gd name="T78" fmla="*/ 0 w 493"/>
                <a:gd name="T79" fmla="*/ 0 h 261"/>
                <a:gd name="T80" fmla="*/ 0 w 493"/>
                <a:gd name="T81" fmla="*/ 0 h 261"/>
                <a:gd name="T82" fmla="*/ 0 w 493"/>
                <a:gd name="T83" fmla="*/ 0 h 261"/>
                <a:gd name="T84" fmla="*/ 0 w 493"/>
                <a:gd name="T85" fmla="*/ 0 h 261"/>
                <a:gd name="T86" fmla="*/ 0 w 493"/>
                <a:gd name="T87" fmla="*/ 0 h 261"/>
                <a:gd name="T88" fmla="*/ 0 w 493"/>
                <a:gd name="T89" fmla="*/ 0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93"/>
                <a:gd name="T136" fmla="*/ 0 h 261"/>
                <a:gd name="T137" fmla="*/ 493 w 493"/>
                <a:gd name="T138" fmla="*/ 261 h 26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93" h="261">
                  <a:moveTo>
                    <a:pt x="7" y="0"/>
                  </a:moveTo>
                  <a:lnTo>
                    <a:pt x="130" y="0"/>
                  </a:lnTo>
                  <a:lnTo>
                    <a:pt x="136" y="4"/>
                  </a:lnTo>
                  <a:lnTo>
                    <a:pt x="136" y="191"/>
                  </a:lnTo>
                  <a:lnTo>
                    <a:pt x="175" y="191"/>
                  </a:lnTo>
                  <a:lnTo>
                    <a:pt x="182" y="194"/>
                  </a:lnTo>
                  <a:lnTo>
                    <a:pt x="182" y="212"/>
                  </a:lnTo>
                  <a:lnTo>
                    <a:pt x="311" y="212"/>
                  </a:lnTo>
                  <a:lnTo>
                    <a:pt x="311" y="194"/>
                  </a:lnTo>
                  <a:lnTo>
                    <a:pt x="317" y="191"/>
                  </a:lnTo>
                  <a:lnTo>
                    <a:pt x="356" y="191"/>
                  </a:lnTo>
                  <a:lnTo>
                    <a:pt x="356" y="22"/>
                  </a:lnTo>
                  <a:lnTo>
                    <a:pt x="317" y="22"/>
                  </a:lnTo>
                  <a:lnTo>
                    <a:pt x="311" y="19"/>
                  </a:lnTo>
                  <a:lnTo>
                    <a:pt x="311" y="4"/>
                  </a:lnTo>
                  <a:lnTo>
                    <a:pt x="317" y="0"/>
                  </a:lnTo>
                  <a:lnTo>
                    <a:pt x="447" y="0"/>
                  </a:lnTo>
                  <a:lnTo>
                    <a:pt x="453" y="4"/>
                  </a:lnTo>
                  <a:lnTo>
                    <a:pt x="453" y="234"/>
                  </a:lnTo>
                  <a:lnTo>
                    <a:pt x="486" y="234"/>
                  </a:lnTo>
                  <a:lnTo>
                    <a:pt x="492" y="238"/>
                  </a:lnTo>
                  <a:lnTo>
                    <a:pt x="492" y="256"/>
                  </a:lnTo>
                  <a:lnTo>
                    <a:pt x="486" y="260"/>
                  </a:lnTo>
                  <a:lnTo>
                    <a:pt x="363" y="260"/>
                  </a:lnTo>
                  <a:lnTo>
                    <a:pt x="356" y="256"/>
                  </a:lnTo>
                  <a:lnTo>
                    <a:pt x="356" y="216"/>
                  </a:lnTo>
                  <a:lnTo>
                    <a:pt x="317" y="216"/>
                  </a:lnTo>
                  <a:lnTo>
                    <a:pt x="317" y="234"/>
                  </a:lnTo>
                  <a:lnTo>
                    <a:pt x="311" y="238"/>
                  </a:lnTo>
                  <a:lnTo>
                    <a:pt x="272" y="238"/>
                  </a:lnTo>
                  <a:lnTo>
                    <a:pt x="272" y="256"/>
                  </a:lnTo>
                  <a:lnTo>
                    <a:pt x="266" y="260"/>
                  </a:lnTo>
                  <a:lnTo>
                    <a:pt x="136" y="260"/>
                  </a:lnTo>
                  <a:lnTo>
                    <a:pt x="130" y="256"/>
                  </a:lnTo>
                  <a:lnTo>
                    <a:pt x="130" y="238"/>
                  </a:lnTo>
                  <a:lnTo>
                    <a:pt x="97" y="238"/>
                  </a:lnTo>
                  <a:lnTo>
                    <a:pt x="91" y="234"/>
                  </a:lnTo>
                  <a:lnTo>
                    <a:pt x="91" y="216"/>
                  </a:lnTo>
                  <a:lnTo>
                    <a:pt x="52" y="216"/>
                  </a:lnTo>
                  <a:lnTo>
                    <a:pt x="46" y="212"/>
                  </a:lnTo>
                  <a:lnTo>
                    <a:pt x="46" y="22"/>
                  </a:lnTo>
                  <a:lnTo>
                    <a:pt x="7" y="22"/>
                  </a:lnTo>
                  <a:lnTo>
                    <a:pt x="0" y="1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21">
              <a:extLst>
                <a:ext uri="{FF2B5EF4-FFF2-40B4-BE49-F238E27FC236}">
                  <a16:creationId xmlns:a16="http://schemas.microsoft.com/office/drawing/2014/main" id="{F5C20B52-9612-4FC0-B34F-781758117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156"/>
              <a:ext cx="70" cy="73"/>
            </a:xfrm>
            <a:custGeom>
              <a:avLst/>
              <a:gdLst>
                <a:gd name="T0" fmla="*/ 0 w 312"/>
                <a:gd name="T1" fmla="*/ 0 h 326"/>
                <a:gd name="T2" fmla="*/ 0 w 312"/>
                <a:gd name="T3" fmla="*/ 0 h 326"/>
                <a:gd name="T4" fmla="*/ 0 w 312"/>
                <a:gd name="T5" fmla="*/ 0 h 326"/>
                <a:gd name="T6" fmla="*/ 0 w 312"/>
                <a:gd name="T7" fmla="*/ 0 h 326"/>
                <a:gd name="T8" fmla="*/ 0 w 312"/>
                <a:gd name="T9" fmla="*/ 0 h 326"/>
                <a:gd name="T10" fmla="*/ 0 w 312"/>
                <a:gd name="T11" fmla="*/ 0 h 326"/>
                <a:gd name="T12" fmla="*/ 0 w 312"/>
                <a:gd name="T13" fmla="*/ 0 h 326"/>
                <a:gd name="T14" fmla="*/ 0 w 312"/>
                <a:gd name="T15" fmla="*/ 0 h 326"/>
                <a:gd name="T16" fmla="*/ 0 w 312"/>
                <a:gd name="T17" fmla="*/ 0 h 326"/>
                <a:gd name="T18" fmla="*/ 0 w 312"/>
                <a:gd name="T19" fmla="*/ 0 h 326"/>
                <a:gd name="T20" fmla="*/ 0 w 312"/>
                <a:gd name="T21" fmla="*/ 0 h 326"/>
                <a:gd name="T22" fmla="*/ 0 w 312"/>
                <a:gd name="T23" fmla="*/ 0 h 326"/>
                <a:gd name="T24" fmla="*/ 0 w 312"/>
                <a:gd name="T25" fmla="*/ 0 h 326"/>
                <a:gd name="T26" fmla="*/ 0 w 312"/>
                <a:gd name="T27" fmla="*/ 0 h 326"/>
                <a:gd name="T28" fmla="*/ 0 w 312"/>
                <a:gd name="T29" fmla="*/ 0 h 326"/>
                <a:gd name="T30" fmla="*/ 0 w 312"/>
                <a:gd name="T31" fmla="*/ 0 h 326"/>
                <a:gd name="T32" fmla="*/ 0 w 312"/>
                <a:gd name="T33" fmla="*/ 0 h 326"/>
                <a:gd name="T34" fmla="*/ 0 w 312"/>
                <a:gd name="T35" fmla="*/ 0 h 326"/>
                <a:gd name="T36" fmla="*/ 0 w 312"/>
                <a:gd name="T37" fmla="*/ 0 h 326"/>
                <a:gd name="T38" fmla="*/ 0 w 312"/>
                <a:gd name="T39" fmla="*/ 0 h 326"/>
                <a:gd name="T40" fmla="*/ 0 w 312"/>
                <a:gd name="T41" fmla="*/ 0 h 326"/>
                <a:gd name="T42" fmla="*/ 0 w 312"/>
                <a:gd name="T43" fmla="*/ 0 h 326"/>
                <a:gd name="T44" fmla="*/ 0 w 312"/>
                <a:gd name="T45" fmla="*/ 0 h 326"/>
                <a:gd name="T46" fmla="*/ 0 w 312"/>
                <a:gd name="T47" fmla="*/ 0 h 326"/>
                <a:gd name="T48" fmla="*/ 0 w 312"/>
                <a:gd name="T49" fmla="*/ 0 h 326"/>
                <a:gd name="T50" fmla="*/ 0 w 312"/>
                <a:gd name="T51" fmla="*/ 0 h 326"/>
                <a:gd name="T52" fmla="*/ 0 w 312"/>
                <a:gd name="T53" fmla="*/ 0 h 326"/>
                <a:gd name="T54" fmla="*/ 0 w 312"/>
                <a:gd name="T55" fmla="*/ 0 h 326"/>
                <a:gd name="T56" fmla="*/ 0 w 312"/>
                <a:gd name="T57" fmla="*/ 0 h 326"/>
                <a:gd name="T58" fmla="*/ 0 w 312"/>
                <a:gd name="T59" fmla="*/ 0 h 326"/>
                <a:gd name="T60" fmla="*/ 0 w 312"/>
                <a:gd name="T61" fmla="*/ 0 h 326"/>
                <a:gd name="T62" fmla="*/ 0 w 312"/>
                <a:gd name="T63" fmla="*/ 0 h 326"/>
                <a:gd name="T64" fmla="*/ 0 w 312"/>
                <a:gd name="T65" fmla="*/ 0 h 326"/>
                <a:gd name="T66" fmla="*/ 0 w 312"/>
                <a:gd name="T67" fmla="*/ 0 h 326"/>
                <a:gd name="T68" fmla="*/ 0 w 312"/>
                <a:gd name="T69" fmla="*/ 0 h 326"/>
                <a:gd name="T70" fmla="*/ 0 w 312"/>
                <a:gd name="T71" fmla="*/ 0 h 326"/>
                <a:gd name="T72" fmla="*/ 0 w 312"/>
                <a:gd name="T73" fmla="*/ 0 h 326"/>
                <a:gd name="T74" fmla="*/ 0 w 312"/>
                <a:gd name="T75" fmla="*/ 0 h 326"/>
                <a:gd name="T76" fmla="*/ 0 w 312"/>
                <a:gd name="T77" fmla="*/ 0 h 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2"/>
                <a:gd name="T118" fmla="*/ 0 h 326"/>
                <a:gd name="T119" fmla="*/ 312 w 312"/>
                <a:gd name="T120" fmla="*/ 326 h 3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2" h="326">
                  <a:moveTo>
                    <a:pt x="139" y="0"/>
                  </a:moveTo>
                  <a:lnTo>
                    <a:pt x="171" y="0"/>
                  </a:lnTo>
                  <a:lnTo>
                    <a:pt x="178" y="3"/>
                  </a:lnTo>
                  <a:lnTo>
                    <a:pt x="178" y="66"/>
                  </a:lnTo>
                  <a:lnTo>
                    <a:pt x="304" y="66"/>
                  </a:lnTo>
                  <a:lnTo>
                    <a:pt x="311" y="69"/>
                  </a:lnTo>
                  <a:lnTo>
                    <a:pt x="311" y="84"/>
                  </a:lnTo>
                  <a:lnTo>
                    <a:pt x="304" y="88"/>
                  </a:lnTo>
                  <a:lnTo>
                    <a:pt x="178" y="88"/>
                  </a:lnTo>
                  <a:lnTo>
                    <a:pt x="178" y="301"/>
                  </a:lnTo>
                  <a:lnTo>
                    <a:pt x="259" y="301"/>
                  </a:lnTo>
                  <a:lnTo>
                    <a:pt x="259" y="281"/>
                  </a:lnTo>
                  <a:lnTo>
                    <a:pt x="265" y="279"/>
                  </a:lnTo>
                  <a:lnTo>
                    <a:pt x="304" y="279"/>
                  </a:lnTo>
                  <a:lnTo>
                    <a:pt x="311" y="281"/>
                  </a:lnTo>
                  <a:lnTo>
                    <a:pt x="311" y="301"/>
                  </a:lnTo>
                  <a:lnTo>
                    <a:pt x="304" y="303"/>
                  </a:lnTo>
                  <a:lnTo>
                    <a:pt x="265" y="303"/>
                  </a:lnTo>
                  <a:lnTo>
                    <a:pt x="265" y="321"/>
                  </a:lnTo>
                  <a:lnTo>
                    <a:pt x="259" y="325"/>
                  </a:lnTo>
                  <a:lnTo>
                    <a:pt x="139" y="325"/>
                  </a:lnTo>
                  <a:lnTo>
                    <a:pt x="133" y="321"/>
                  </a:lnTo>
                  <a:lnTo>
                    <a:pt x="133" y="303"/>
                  </a:lnTo>
                  <a:lnTo>
                    <a:pt x="94" y="303"/>
                  </a:lnTo>
                  <a:lnTo>
                    <a:pt x="91" y="301"/>
                  </a:lnTo>
                  <a:lnTo>
                    <a:pt x="91" y="88"/>
                  </a:lnTo>
                  <a:lnTo>
                    <a:pt x="6" y="88"/>
                  </a:lnTo>
                  <a:lnTo>
                    <a:pt x="0" y="84"/>
                  </a:lnTo>
                  <a:lnTo>
                    <a:pt x="0" y="69"/>
                  </a:lnTo>
                  <a:lnTo>
                    <a:pt x="6" y="66"/>
                  </a:lnTo>
                  <a:lnTo>
                    <a:pt x="45" y="66"/>
                  </a:lnTo>
                  <a:lnTo>
                    <a:pt x="45" y="47"/>
                  </a:lnTo>
                  <a:lnTo>
                    <a:pt x="52" y="44"/>
                  </a:lnTo>
                  <a:lnTo>
                    <a:pt x="91" y="44"/>
                  </a:lnTo>
                  <a:lnTo>
                    <a:pt x="91" y="25"/>
                  </a:lnTo>
                  <a:lnTo>
                    <a:pt x="94" y="23"/>
                  </a:lnTo>
                  <a:lnTo>
                    <a:pt x="133" y="23"/>
                  </a:lnTo>
                  <a:lnTo>
                    <a:pt x="133" y="3"/>
                  </a:lnTo>
                  <a:lnTo>
                    <a:pt x="139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Freeform 22">
              <a:extLst>
                <a:ext uri="{FF2B5EF4-FFF2-40B4-BE49-F238E27FC236}">
                  <a16:creationId xmlns:a16="http://schemas.microsoft.com/office/drawing/2014/main" id="{19111AC2-89E0-494E-B05F-5A6E2423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308"/>
              <a:ext cx="98" cy="82"/>
            </a:xfrm>
            <a:custGeom>
              <a:avLst/>
              <a:gdLst>
                <a:gd name="T0" fmla="*/ 0 w 435"/>
                <a:gd name="T1" fmla="*/ 0 h 366"/>
                <a:gd name="T2" fmla="*/ 0 w 435"/>
                <a:gd name="T3" fmla="*/ 0 h 366"/>
                <a:gd name="T4" fmla="*/ 0 w 435"/>
                <a:gd name="T5" fmla="*/ 0 h 366"/>
                <a:gd name="T6" fmla="*/ 0 w 435"/>
                <a:gd name="T7" fmla="*/ 0 h 366"/>
                <a:gd name="T8" fmla="*/ 0 w 435"/>
                <a:gd name="T9" fmla="*/ 0 h 366"/>
                <a:gd name="T10" fmla="*/ 0 w 435"/>
                <a:gd name="T11" fmla="*/ 0 h 366"/>
                <a:gd name="T12" fmla="*/ 0 w 435"/>
                <a:gd name="T13" fmla="*/ 0 h 366"/>
                <a:gd name="T14" fmla="*/ 0 w 435"/>
                <a:gd name="T15" fmla="*/ 0 h 366"/>
                <a:gd name="T16" fmla="*/ 0 w 435"/>
                <a:gd name="T17" fmla="*/ 0 h 366"/>
                <a:gd name="T18" fmla="*/ 0 w 435"/>
                <a:gd name="T19" fmla="*/ 0 h 366"/>
                <a:gd name="T20" fmla="*/ 0 w 435"/>
                <a:gd name="T21" fmla="*/ 0 h 366"/>
                <a:gd name="T22" fmla="*/ 0 w 435"/>
                <a:gd name="T23" fmla="*/ 0 h 366"/>
                <a:gd name="T24" fmla="*/ 0 w 435"/>
                <a:gd name="T25" fmla="*/ 0 h 366"/>
                <a:gd name="T26" fmla="*/ 0 w 435"/>
                <a:gd name="T27" fmla="*/ 0 h 366"/>
                <a:gd name="T28" fmla="*/ 0 w 435"/>
                <a:gd name="T29" fmla="*/ 0 h 366"/>
                <a:gd name="T30" fmla="*/ 0 w 435"/>
                <a:gd name="T31" fmla="*/ 0 h 366"/>
                <a:gd name="T32" fmla="*/ 0 w 435"/>
                <a:gd name="T33" fmla="*/ 0 h 366"/>
                <a:gd name="T34" fmla="*/ 0 w 435"/>
                <a:gd name="T35" fmla="*/ 0 h 366"/>
                <a:gd name="T36" fmla="*/ 0 w 435"/>
                <a:gd name="T37" fmla="*/ 0 h 366"/>
                <a:gd name="T38" fmla="*/ 0 w 435"/>
                <a:gd name="T39" fmla="*/ 0 h 366"/>
                <a:gd name="T40" fmla="*/ 0 w 435"/>
                <a:gd name="T41" fmla="*/ 0 h 366"/>
                <a:gd name="T42" fmla="*/ 0 w 435"/>
                <a:gd name="T43" fmla="*/ 0 h 366"/>
                <a:gd name="T44" fmla="*/ 0 w 435"/>
                <a:gd name="T45" fmla="*/ 0 h 366"/>
                <a:gd name="T46" fmla="*/ 0 w 435"/>
                <a:gd name="T47" fmla="*/ 0 h 366"/>
                <a:gd name="T48" fmla="*/ 0 w 435"/>
                <a:gd name="T49" fmla="*/ 0 h 366"/>
                <a:gd name="T50" fmla="*/ 0 w 435"/>
                <a:gd name="T51" fmla="*/ 0 h 366"/>
                <a:gd name="T52" fmla="*/ 0 w 435"/>
                <a:gd name="T53" fmla="*/ 0 h 366"/>
                <a:gd name="T54" fmla="*/ 0 w 435"/>
                <a:gd name="T55" fmla="*/ 0 h 366"/>
                <a:gd name="T56" fmla="*/ 0 w 435"/>
                <a:gd name="T57" fmla="*/ 0 h 366"/>
                <a:gd name="T58" fmla="*/ 0 w 435"/>
                <a:gd name="T59" fmla="*/ 0 h 366"/>
                <a:gd name="T60" fmla="*/ 0 w 435"/>
                <a:gd name="T61" fmla="*/ 0 h 366"/>
                <a:gd name="T62" fmla="*/ 0 w 435"/>
                <a:gd name="T63" fmla="*/ 0 h 3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5"/>
                <a:gd name="T97" fmla="*/ 0 h 366"/>
                <a:gd name="T98" fmla="*/ 435 w 435"/>
                <a:gd name="T99" fmla="*/ 366 h 3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5" h="366">
                  <a:moveTo>
                    <a:pt x="175" y="21"/>
                  </a:moveTo>
                  <a:lnTo>
                    <a:pt x="256" y="21"/>
                  </a:lnTo>
                  <a:lnTo>
                    <a:pt x="256" y="41"/>
                  </a:lnTo>
                  <a:lnTo>
                    <a:pt x="262" y="43"/>
                  </a:lnTo>
                  <a:lnTo>
                    <a:pt x="298" y="43"/>
                  </a:lnTo>
                  <a:lnTo>
                    <a:pt x="298" y="61"/>
                  </a:lnTo>
                  <a:lnTo>
                    <a:pt x="304" y="65"/>
                  </a:lnTo>
                  <a:lnTo>
                    <a:pt x="343" y="65"/>
                  </a:lnTo>
                  <a:lnTo>
                    <a:pt x="343" y="190"/>
                  </a:lnTo>
                  <a:lnTo>
                    <a:pt x="304" y="190"/>
                  </a:lnTo>
                  <a:lnTo>
                    <a:pt x="298" y="193"/>
                  </a:lnTo>
                  <a:lnTo>
                    <a:pt x="298" y="212"/>
                  </a:lnTo>
                  <a:lnTo>
                    <a:pt x="262" y="212"/>
                  </a:lnTo>
                  <a:lnTo>
                    <a:pt x="256" y="215"/>
                  </a:lnTo>
                  <a:lnTo>
                    <a:pt x="256" y="234"/>
                  </a:lnTo>
                  <a:lnTo>
                    <a:pt x="175" y="234"/>
                  </a:lnTo>
                  <a:lnTo>
                    <a:pt x="175" y="215"/>
                  </a:lnTo>
                  <a:lnTo>
                    <a:pt x="168" y="212"/>
                  </a:lnTo>
                  <a:lnTo>
                    <a:pt x="133" y="212"/>
                  </a:lnTo>
                  <a:lnTo>
                    <a:pt x="133" y="43"/>
                  </a:lnTo>
                  <a:lnTo>
                    <a:pt x="168" y="43"/>
                  </a:lnTo>
                  <a:lnTo>
                    <a:pt x="175" y="41"/>
                  </a:lnTo>
                  <a:lnTo>
                    <a:pt x="175" y="21"/>
                  </a:lnTo>
                  <a:close/>
                  <a:moveTo>
                    <a:pt x="7" y="0"/>
                  </a:moveTo>
                  <a:lnTo>
                    <a:pt x="126" y="0"/>
                  </a:lnTo>
                  <a:lnTo>
                    <a:pt x="133" y="2"/>
                  </a:lnTo>
                  <a:lnTo>
                    <a:pt x="133" y="17"/>
                  </a:lnTo>
                  <a:lnTo>
                    <a:pt x="168" y="17"/>
                  </a:lnTo>
                  <a:lnTo>
                    <a:pt x="168" y="2"/>
                  </a:lnTo>
                  <a:lnTo>
                    <a:pt x="175" y="0"/>
                  </a:lnTo>
                  <a:lnTo>
                    <a:pt x="298" y="0"/>
                  </a:lnTo>
                  <a:lnTo>
                    <a:pt x="304" y="2"/>
                  </a:lnTo>
                  <a:lnTo>
                    <a:pt x="304" y="17"/>
                  </a:lnTo>
                  <a:lnTo>
                    <a:pt x="385" y="17"/>
                  </a:lnTo>
                  <a:lnTo>
                    <a:pt x="392" y="21"/>
                  </a:lnTo>
                  <a:lnTo>
                    <a:pt x="392" y="61"/>
                  </a:lnTo>
                  <a:lnTo>
                    <a:pt x="427" y="61"/>
                  </a:lnTo>
                  <a:lnTo>
                    <a:pt x="434" y="65"/>
                  </a:lnTo>
                  <a:lnTo>
                    <a:pt x="434" y="190"/>
                  </a:lnTo>
                  <a:lnTo>
                    <a:pt x="427" y="193"/>
                  </a:lnTo>
                  <a:lnTo>
                    <a:pt x="392" y="193"/>
                  </a:lnTo>
                  <a:lnTo>
                    <a:pt x="392" y="234"/>
                  </a:lnTo>
                  <a:lnTo>
                    <a:pt x="385" y="237"/>
                  </a:lnTo>
                  <a:lnTo>
                    <a:pt x="304" y="237"/>
                  </a:lnTo>
                  <a:lnTo>
                    <a:pt x="304" y="256"/>
                  </a:lnTo>
                  <a:lnTo>
                    <a:pt x="298" y="258"/>
                  </a:lnTo>
                  <a:lnTo>
                    <a:pt x="175" y="258"/>
                  </a:lnTo>
                  <a:lnTo>
                    <a:pt x="168" y="256"/>
                  </a:lnTo>
                  <a:lnTo>
                    <a:pt x="168" y="237"/>
                  </a:lnTo>
                  <a:lnTo>
                    <a:pt x="133" y="237"/>
                  </a:lnTo>
                  <a:lnTo>
                    <a:pt x="133" y="340"/>
                  </a:lnTo>
                  <a:lnTo>
                    <a:pt x="168" y="340"/>
                  </a:lnTo>
                  <a:lnTo>
                    <a:pt x="175" y="344"/>
                  </a:lnTo>
                  <a:lnTo>
                    <a:pt x="175" y="361"/>
                  </a:lnTo>
                  <a:lnTo>
                    <a:pt x="168" y="365"/>
                  </a:lnTo>
                  <a:lnTo>
                    <a:pt x="7" y="365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7" y="340"/>
                  </a:lnTo>
                  <a:lnTo>
                    <a:pt x="45" y="340"/>
                  </a:lnTo>
                  <a:lnTo>
                    <a:pt x="45" y="21"/>
                  </a:lnTo>
                  <a:lnTo>
                    <a:pt x="7" y="21"/>
                  </a:lnTo>
                  <a:lnTo>
                    <a:pt x="0" y="17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Freeform 23">
              <a:extLst>
                <a:ext uri="{FF2B5EF4-FFF2-40B4-BE49-F238E27FC236}">
                  <a16:creationId xmlns:a16="http://schemas.microsoft.com/office/drawing/2014/main" id="{5191CB49-8481-4A83-9FD9-E3AA763C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2444"/>
              <a:ext cx="111" cy="58"/>
            </a:xfrm>
            <a:custGeom>
              <a:avLst/>
              <a:gdLst>
                <a:gd name="T0" fmla="*/ 0 w 493"/>
                <a:gd name="T1" fmla="*/ 0 h 261"/>
                <a:gd name="T2" fmla="*/ 0 w 493"/>
                <a:gd name="T3" fmla="*/ 0 h 261"/>
                <a:gd name="T4" fmla="*/ 0 w 493"/>
                <a:gd name="T5" fmla="*/ 0 h 261"/>
                <a:gd name="T6" fmla="*/ 0 w 493"/>
                <a:gd name="T7" fmla="*/ 0 h 261"/>
                <a:gd name="T8" fmla="*/ 0 w 493"/>
                <a:gd name="T9" fmla="*/ 0 h 261"/>
                <a:gd name="T10" fmla="*/ 0 w 493"/>
                <a:gd name="T11" fmla="*/ 0 h 261"/>
                <a:gd name="T12" fmla="*/ 0 w 493"/>
                <a:gd name="T13" fmla="*/ 0 h 261"/>
                <a:gd name="T14" fmla="*/ 0 w 493"/>
                <a:gd name="T15" fmla="*/ 0 h 261"/>
                <a:gd name="T16" fmla="*/ 0 w 493"/>
                <a:gd name="T17" fmla="*/ 0 h 261"/>
                <a:gd name="T18" fmla="*/ 0 w 493"/>
                <a:gd name="T19" fmla="*/ 0 h 261"/>
                <a:gd name="T20" fmla="*/ 0 w 493"/>
                <a:gd name="T21" fmla="*/ 0 h 261"/>
                <a:gd name="T22" fmla="*/ 0 w 493"/>
                <a:gd name="T23" fmla="*/ 0 h 261"/>
                <a:gd name="T24" fmla="*/ 0 w 493"/>
                <a:gd name="T25" fmla="*/ 0 h 261"/>
                <a:gd name="T26" fmla="*/ 0 w 493"/>
                <a:gd name="T27" fmla="*/ 0 h 261"/>
                <a:gd name="T28" fmla="*/ 0 w 493"/>
                <a:gd name="T29" fmla="*/ 0 h 261"/>
                <a:gd name="T30" fmla="*/ 0 w 493"/>
                <a:gd name="T31" fmla="*/ 0 h 261"/>
                <a:gd name="T32" fmla="*/ 0 w 493"/>
                <a:gd name="T33" fmla="*/ 0 h 261"/>
                <a:gd name="T34" fmla="*/ 0 w 493"/>
                <a:gd name="T35" fmla="*/ 0 h 261"/>
                <a:gd name="T36" fmla="*/ 0 w 493"/>
                <a:gd name="T37" fmla="*/ 0 h 261"/>
                <a:gd name="T38" fmla="*/ 0 w 493"/>
                <a:gd name="T39" fmla="*/ 0 h 261"/>
                <a:gd name="T40" fmla="*/ 0 w 493"/>
                <a:gd name="T41" fmla="*/ 0 h 261"/>
                <a:gd name="T42" fmla="*/ 0 w 493"/>
                <a:gd name="T43" fmla="*/ 0 h 261"/>
                <a:gd name="T44" fmla="*/ 0 w 493"/>
                <a:gd name="T45" fmla="*/ 0 h 261"/>
                <a:gd name="T46" fmla="*/ 0 w 493"/>
                <a:gd name="T47" fmla="*/ 0 h 261"/>
                <a:gd name="T48" fmla="*/ 0 w 493"/>
                <a:gd name="T49" fmla="*/ 0 h 261"/>
                <a:gd name="T50" fmla="*/ 0 w 493"/>
                <a:gd name="T51" fmla="*/ 0 h 261"/>
                <a:gd name="T52" fmla="*/ 0 w 493"/>
                <a:gd name="T53" fmla="*/ 0 h 261"/>
                <a:gd name="T54" fmla="*/ 0 w 493"/>
                <a:gd name="T55" fmla="*/ 0 h 261"/>
                <a:gd name="T56" fmla="*/ 0 w 493"/>
                <a:gd name="T57" fmla="*/ 0 h 261"/>
                <a:gd name="T58" fmla="*/ 0 w 493"/>
                <a:gd name="T59" fmla="*/ 0 h 261"/>
                <a:gd name="T60" fmla="*/ 0 w 493"/>
                <a:gd name="T61" fmla="*/ 0 h 261"/>
                <a:gd name="T62" fmla="*/ 0 w 493"/>
                <a:gd name="T63" fmla="*/ 0 h 261"/>
                <a:gd name="T64" fmla="*/ 0 w 493"/>
                <a:gd name="T65" fmla="*/ 0 h 261"/>
                <a:gd name="T66" fmla="*/ 0 w 493"/>
                <a:gd name="T67" fmla="*/ 0 h 261"/>
                <a:gd name="T68" fmla="*/ 0 w 493"/>
                <a:gd name="T69" fmla="*/ 0 h 261"/>
                <a:gd name="T70" fmla="*/ 0 w 493"/>
                <a:gd name="T71" fmla="*/ 0 h 261"/>
                <a:gd name="T72" fmla="*/ 0 w 493"/>
                <a:gd name="T73" fmla="*/ 0 h 261"/>
                <a:gd name="T74" fmla="*/ 0 w 493"/>
                <a:gd name="T75" fmla="*/ 0 h 261"/>
                <a:gd name="T76" fmla="*/ 0 w 493"/>
                <a:gd name="T77" fmla="*/ 0 h 261"/>
                <a:gd name="T78" fmla="*/ 0 w 493"/>
                <a:gd name="T79" fmla="*/ 0 h 261"/>
                <a:gd name="T80" fmla="*/ 0 w 493"/>
                <a:gd name="T81" fmla="*/ 0 h 261"/>
                <a:gd name="T82" fmla="*/ 0 w 493"/>
                <a:gd name="T83" fmla="*/ 0 h 261"/>
                <a:gd name="T84" fmla="*/ 0 w 493"/>
                <a:gd name="T85" fmla="*/ 0 h 261"/>
                <a:gd name="T86" fmla="*/ 0 w 493"/>
                <a:gd name="T87" fmla="*/ 0 h 261"/>
                <a:gd name="T88" fmla="*/ 0 w 493"/>
                <a:gd name="T89" fmla="*/ 0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93"/>
                <a:gd name="T136" fmla="*/ 0 h 261"/>
                <a:gd name="T137" fmla="*/ 493 w 493"/>
                <a:gd name="T138" fmla="*/ 261 h 26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93" h="261">
                  <a:moveTo>
                    <a:pt x="7" y="0"/>
                  </a:moveTo>
                  <a:lnTo>
                    <a:pt x="130" y="0"/>
                  </a:lnTo>
                  <a:lnTo>
                    <a:pt x="136" y="4"/>
                  </a:lnTo>
                  <a:lnTo>
                    <a:pt x="136" y="190"/>
                  </a:lnTo>
                  <a:lnTo>
                    <a:pt x="175" y="190"/>
                  </a:lnTo>
                  <a:lnTo>
                    <a:pt x="182" y="194"/>
                  </a:lnTo>
                  <a:lnTo>
                    <a:pt x="182" y="212"/>
                  </a:lnTo>
                  <a:lnTo>
                    <a:pt x="311" y="212"/>
                  </a:lnTo>
                  <a:lnTo>
                    <a:pt x="311" y="194"/>
                  </a:lnTo>
                  <a:lnTo>
                    <a:pt x="317" y="190"/>
                  </a:lnTo>
                  <a:lnTo>
                    <a:pt x="356" y="190"/>
                  </a:lnTo>
                  <a:lnTo>
                    <a:pt x="356" y="21"/>
                  </a:lnTo>
                  <a:lnTo>
                    <a:pt x="317" y="21"/>
                  </a:lnTo>
                  <a:lnTo>
                    <a:pt x="311" y="19"/>
                  </a:lnTo>
                  <a:lnTo>
                    <a:pt x="311" y="4"/>
                  </a:lnTo>
                  <a:lnTo>
                    <a:pt x="317" y="0"/>
                  </a:lnTo>
                  <a:lnTo>
                    <a:pt x="447" y="0"/>
                  </a:lnTo>
                  <a:lnTo>
                    <a:pt x="453" y="4"/>
                  </a:lnTo>
                  <a:lnTo>
                    <a:pt x="453" y="234"/>
                  </a:lnTo>
                  <a:lnTo>
                    <a:pt x="486" y="234"/>
                  </a:lnTo>
                  <a:lnTo>
                    <a:pt x="492" y="238"/>
                  </a:lnTo>
                  <a:lnTo>
                    <a:pt x="492" y="256"/>
                  </a:lnTo>
                  <a:lnTo>
                    <a:pt x="486" y="260"/>
                  </a:lnTo>
                  <a:lnTo>
                    <a:pt x="363" y="260"/>
                  </a:lnTo>
                  <a:lnTo>
                    <a:pt x="356" y="256"/>
                  </a:lnTo>
                  <a:lnTo>
                    <a:pt x="356" y="216"/>
                  </a:lnTo>
                  <a:lnTo>
                    <a:pt x="317" y="216"/>
                  </a:lnTo>
                  <a:lnTo>
                    <a:pt x="317" y="234"/>
                  </a:lnTo>
                  <a:lnTo>
                    <a:pt x="311" y="238"/>
                  </a:lnTo>
                  <a:lnTo>
                    <a:pt x="272" y="238"/>
                  </a:lnTo>
                  <a:lnTo>
                    <a:pt x="272" y="256"/>
                  </a:lnTo>
                  <a:lnTo>
                    <a:pt x="266" y="260"/>
                  </a:lnTo>
                  <a:lnTo>
                    <a:pt x="136" y="260"/>
                  </a:lnTo>
                  <a:lnTo>
                    <a:pt x="130" y="256"/>
                  </a:lnTo>
                  <a:lnTo>
                    <a:pt x="130" y="238"/>
                  </a:lnTo>
                  <a:lnTo>
                    <a:pt x="97" y="238"/>
                  </a:lnTo>
                  <a:lnTo>
                    <a:pt x="91" y="234"/>
                  </a:lnTo>
                  <a:lnTo>
                    <a:pt x="91" y="216"/>
                  </a:lnTo>
                  <a:lnTo>
                    <a:pt x="52" y="216"/>
                  </a:lnTo>
                  <a:lnTo>
                    <a:pt x="46" y="212"/>
                  </a:lnTo>
                  <a:lnTo>
                    <a:pt x="46" y="21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Freeform 24">
              <a:extLst>
                <a:ext uri="{FF2B5EF4-FFF2-40B4-BE49-F238E27FC236}">
                  <a16:creationId xmlns:a16="http://schemas.microsoft.com/office/drawing/2014/main" id="{6A24B0BB-6D24-46E0-BC41-BD8E651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566"/>
              <a:ext cx="70" cy="73"/>
            </a:xfrm>
            <a:custGeom>
              <a:avLst/>
              <a:gdLst>
                <a:gd name="T0" fmla="*/ 0 w 312"/>
                <a:gd name="T1" fmla="*/ 0 h 326"/>
                <a:gd name="T2" fmla="*/ 0 w 312"/>
                <a:gd name="T3" fmla="*/ 0 h 326"/>
                <a:gd name="T4" fmla="*/ 0 w 312"/>
                <a:gd name="T5" fmla="*/ 0 h 326"/>
                <a:gd name="T6" fmla="*/ 0 w 312"/>
                <a:gd name="T7" fmla="*/ 0 h 326"/>
                <a:gd name="T8" fmla="*/ 0 w 312"/>
                <a:gd name="T9" fmla="*/ 0 h 326"/>
                <a:gd name="T10" fmla="*/ 0 w 312"/>
                <a:gd name="T11" fmla="*/ 0 h 326"/>
                <a:gd name="T12" fmla="*/ 0 w 312"/>
                <a:gd name="T13" fmla="*/ 0 h 326"/>
                <a:gd name="T14" fmla="*/ 0 w 312"/>
                <a:gd name="T15" fmla="*/ 0 h 326"/>
                <a:gd name="T16" fmla="*/ 0 w 312"/>
                <a:gd name="T17" fmla="*/ 0 h 326"/>
                <a:gd name="T18" fmla="*/ 0 w 312"/>
                <a:gd name="T19" fmla="*/ 0 h 326"/>
                <a:gd name="T20" fmla="*/ 0 w 312"/>
                <a:gd name="T21" fmla="*/ 0 h 326"/>
                <a:gd name="T22" fmla="*/ 0 w 312"/>
                <a:gd name="T23" fmla="*/ 0 h 326"/>
                <a:gd name="T24" fmla="*/ 0 w 312"/>
                <a:gd name="T25" fmla="*/ 0 h 326"/>
                <a:gd name="T26" fmla="*/ 0 w 312"/>
                <a:gd name="T27" fmla="*/ 0 h 326"/>
                <a:gd name="T28" fmla="*/ 0 w 312"/>
                <a:gd name="T29" fmla="*/ 0 h 326"/>
                <a:gd name="T30" fmla="*/ 0 w 312"/>
                <a:gd name="T31" fmla="*/ 0 h 326"/>
                <a:gd name="T32" fmla="*/ 0 w 312"/>
                <a:gd name="T33" fmla="*/ 0 h 326"/>
                <a:gd name="T34" fmla="*/ 0 w 312"/>
                <a:gd name="T35" fmla="*/ 0 h 326"/>
                <a:gd name="T36" fmla="*/ 0 w 312"/>
                <a:gd name="T37" fmla="*/ 0 h 326"/>
                <a:gd name="T38" fmla="*/ 0 w 312"/>
                <a:gd name="T39" fmla="*/ 0 h 326"/>
                <a:gd name="T40" fmla="*/ 0 w 312"/>
                <a:gd name="T41" fmla="*/ 0 h 326"/>
                <a:gd name="T42" fmla="*/ 0 w 312"/>
                <a:gd name="T43" fmla="*/ 0 h 326"/>
                <a:gd name="T44" fmla="*/ 0 w 312"/>
                <a:gd name="T45" fmla="*/ 0 h 326"/>
                <a:gd name="T46" fmla="*/ 0 w 312"/>
                <a:gd name="T47" fmla="*/ 0 h 326"/>
                <a:gd name="T48" fmla="*/ 0 w 312"/>
                <a:gd name="T49" fmla="*/ 0 h 326"/>
                <a:gd name="T50" fmla="*/ 0 w 312"/>
                <a:gd name="T51" fmla="*/ 0 h 326"/>
                <a:gd name="T52" fmla="*/ 0 w 312"/>
                <a:gd name="T53" fmla="*/ 0 h 326"/>
                <a:gd name="T54" fmla="*/ 0 w 312"/>
                <a:gd name="T55" fmla="*/ 0 h 326"/>
                <a:gd name="T56" fmla="*/ 0 w 312"/>
                <a:gd name="T57" fmla="*/ 0 h 326"/>
                <a:gd name="T58" fmla="*/ 0 w 312"/>
                <a:gd name="T59" fmla="*/ 0 h 326"/>
                <a:gd name="T60" fmla="*/ 0 w 312"/>
                <a:gd name="T61" fmla="*/ 0 h 326"/>
                <a:gd name="T62" fmla="*/ 0 w 312"/>
                <a:gd name="T63" fmla="*/ 0 h 326"/>
                <a:gd name="T64" fmla="*/ 0 w 312"/>
                <a:gd name="T65" fmla="*/ 0 h 326"/>
                <a:gd name="T66" fmla="*/ 0 w 312"/>
                <a:gd name="T67" fmla="*/ 0 h 326"/>
                <a:gd name="T68" fmla="*/ 0 w 312"/>
                <a:gd name="T69" fmla="*/ 0 h 326"/>
                <a:gd name="T70" fmla="*/ 0 w 312"/>
                <a:gd name="T71" fmla="*/ 0 h 326"/>
                <a:gd name="T72" fmla="*/ 0 w 312"/>
                <a:gd name="T73" fmla="*/ 0 h 326"/>
                <a:gd name="T74" fmla="*/ 0 w 312"/>
                <a:gd name="T75" fmla="*/ 0 h 326"/>
                <a:gd name="T76" fmla="*/ 0 w 312"/>
                <a:gd name="T77" fmla="*/ 0 h 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2"/>
                <a:gd name="T118" fmla="*/ 0 h 326"/>
                <a:gd name="T119" fmla="*/ 312 w 312"/>
                <a:gd name="T120" fmla="*/ 326 h 3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2" h="326">
                  <a:moveTo>
                    <a:pt x="139" y="0"/>
                  </a:moveTo>
                  <a:lnTo>
                    <a:pt x="171" y="0"/>
                  </a:lnTo>
                  <a:lnTo>
                    <a:pt x="178" y="3"/>
                  </a:lnTo>
                  <a:lnTo>
                    <a:pt x="178" y="66"/>
                  </a:lnTo>
                  <a:lnTo>
                    <a:pt x="304" y="66"/>
                  </a:lnTo>
                  <a:lnTo>
                    <a:pt x="311" y="69"/>
                  </a:lnTo>
                  <a:lnTo>
                    <a:pt x="311" y="84"/>
                  </a:lnTo>
                  <a:lnTo>
                    <a:pt x="304" y="88"/>
                  </a:lnTo>
                  <a:lnTo>
                    <a:pt x="178" y="88"/>
                  </a:lnTo>
                  <a:lnTo>
                    <a:pt x="178" y="300"/>
                  </a:lnTo>
                  <a:lnTo>
                    <a:pt x="259" y="300"/>
                  </a:lnTo>
                  <a:lnTo>
                    <a:pt x="259" y="281"/>
                  </a:lnTo>
                  <a:lnTo>
                    <a:pt x="265" y="278"/>
                  </a:lnTo>
                  <a:lnTo>
                    <a:pt x="304" y="278"/>
                  </a:lnTo>
                  <a:lnTo>
                    <a:pt x="311" y="281"/>
                  </a:lnTo>
                  <a:lnTo>
                    <a:pt x="311" y="300"/>
                  </a:lnTo>
                  <a:lnTo>
                    <a:pt x="304" y="303"/>
                  </a:lnTo>
                  <a:lnTo>
                    <a:pt x="265" y="303"/>
                  </a:lnTo>
                  <a:lnTo>
                    <a:pt x="265" y="322"/>
                  </a:lnTo>
                  <a:lnTo>
                    <a:pt x="259" y="325"/>
                  </a:lnTo>
                  <a:lnTo>
                    <a:pt x="139" y="325"/>
                  </a:lnTo>
                  <a:lnTo>
                    <a:pt x="133" y="322"/>
                  </a:lnTo>
                  <a:lnTo>
                    <a:pt x="133" y="303"/>
                  </a:lnTo>
                  <a:lnTo>
                    <a:pt x="94" y="303"/>
                  </a:lnTo>
                  <a:lnTo>
                    <a:pt x="91" y="300"/>
                  </a:lnTo>
                  <a:lnTo>
                    <a:pt x="91" y="88"/>
                  </a:lnTo>
                  <a:lnTo>
                    <a:pt x="6" y="88"/>
                  </a:lnTo>
                  <a:lnTo>
                    <a:pt x="0" y="84"/>
                  </a:lnTo>
                  <a:lnTo>
                    <a:pt x="0" y="69"/>
                  </a:lnTo>
                  <a:lnTo>
                    <a:pt x="6" y="66"/>
                  </a:lnTo>
                  <a:lnTo>
                    <a:pt x="45" y="66"/>
                  </a:lnTo>
                  <a:lnTo>
                    <a:pt x="45" y="47"/>
                  </a:lnTo>
                  <a:lnTo>
                    <a:pt x="52" y="44"/>
                  </a:lnTo>
                  <a:lnTo>
                    <a:pt x="91" y="44"/>
                  </a:lnTo>
                  <a:lnTo>
                    <a:pt x="91" y="25"/>
                  </a:lnTo>
                  <a:lnTo>
                    <a:pt x="94" y="22"/>
                  </a:lnTo>
                  <a:lnTo>
                    <a:pt x="133" y="22"/>
                  </a:lnTo>
                  <a:lnTo>
                    <a:pt x="133" y="3"/>
                  </a:lnTo>
                  <a:lnTo>
                    <a:pt x="139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4" name="Group 25">
            <a:extLst>
              <a:ext uri="{FF2B5EF4-FFF2-40B4-BE49-F238E27FC236}">
                <a16:creationId xmlns:a16="http://schemas.microsoft.com/office/drawing/2014/main" id="{9DA090F6-E2DA-48A9-B677-F4BEB2E6F58D}"/>
              </a:ext>
            </a:extLst>
          </p:cNvPr>
          <p:cNvGrpSpPr>
            <a:grpSpLocks/>
          </p:cNvGrpSpPr>
          <p:nvPr/>
        </p:nvGrpSpPr>
        <p:grpSpPr bwMode="auto">
          <a:xfrm>
            <a:off x="4430713" y="2027238"/>
            <a:ext cx="685800" cy="2971800"/>
            <a:chOff x="2400" y="1392"/>
            <a:chExt cx="191" cy="1391"/>
          </a:xfrm>
        </p:grpSpPr>
        <p:sp>
          <p:nvSpPr>
            <p:cNvPr id="17426" name="Freeform 26">
              <a:extLst>
                <a:ext uri="{FF2B5EF4-FFF2-40B4-BE49-F238E27FC236}">
                  <a16:creationId xmlns:a16="http://schemas.microsoft.com/office/drawing/2014/main" id="{8A40B565-ABF0-4264-BF0B-F1B402489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392"/>
              <a:ext cx="111" cy="151"/>
            </a:xfrm>
            <a:custGeom>
              <a:avLst/>
              <a:gdLst>
                <a:gd name="T0" fmla="*/ 0 w 495"/>
                <a:gd name="T1" fmla="*/ 0 h 669"/>
                <a:gd name="T2" fmla="*/ 0 w 495"/>
                <a:gd name="T3" fmla="*/ 0 h 669"/>
                <a:gd name="T4" fmla="*/ 0 w 495"/>
                <a:gd name="T5" fmla="*/ 0 h 669"/>
                <a:gd name="T6" fmla="*/ 0 w 495"/>
                <a:gd name="T7" fmla="*/ 0 h 669"/>
                <a:gd name="T8" fmla="*/ 0 w 495"/>
                <a:gd name="T9" fmla="*/ 0 h 669"/>
                <a:gd name="T10" fmla="*/ 0 w 495"/>
                <a:gd name="T11" fmla="*/ 0 h 669"/>
                <a:gd name="T12" fmla="*/ 0 w 495"/>
                <a:gd name="T13" fmla="*/ 0 h 669"/>
                <a:gd name="T14" fmla="*/ 0 w 495"/>
                <a:gd name="T15" fmla="*/ 0 h 669"/>
                <a:gd name="T16" fmla="*/ 0 w 495"/>
                <a:gd name="T17" fmla="*/ 0 h 669"/>
                <a:gd name="T18" fmla="*/ 0 w 495"/>
                <a:gd name="T19" fmla="*/ 0 h 669"/>
                <a:gd name="T20" fmla="*/ 0 w 495"/>
                <a:gd name="T21" fmla="*/ 0 h 669"/>
                <a:gd name="T22" fmla="*/ 0 w 495"/>
                <a:gd name="T23" fmla="*/ 0 h 669"/>
                <a:gd name="T24" fmla="*/ 0 w 495"/>
                <a:gd name="T25" fmla="*/ 0 h 669"/>
                <a:gd name="T26" fmla="*/ 0 w 495"/>
                <a:gd name="T27" fmla="*/ 0 h 669"/>
                <a:gd name="T28" fmla="*/ 0 w 495"/>
                <a:gd name="T29" fmla="*/ 0 h 669"/>
                <a:gd name="T30" fmla="*/ 0 w 495"/>
                <a:gd name="T31" fmla="*/ 0 h 669"/>
                <a:gd name="T32" fmla="*/ 0 w 495"/>
                <a:gd name="T33" fmla="*/ 0 h 669"/>
                <a:gd name="T34" fmla="*/ 0 w 495"/>
                <a:gd name="T35" fmla="*/ 0 h 669"/>
                <a:gd name="T36" fmla="*/ 0 w 495"/>
                <a:gd name="T37" fmla="*/ 0 h 669"/>
                <a:gd name="T38" fmla="*/ 0 w 495"/>
                <a:gd name="T39" fmla="*/ 0 h 669"/>
                <a:gd name="T40" fmla="*/ 0 w 495"/>
                <a:gd name="T41" fmla="*/ 0 h 669"/>
                <a:gd name="T42" fmla="*/ 0 w 495"/>
                <a:gd name="T43" fmla="*/ 0 h 669"/>
                <a:gd name="T44" fmla="*/ 0 w 495"/>
                <a:gd name="T45" fmla="*/ 0 h 669"/>
                <a:gd name="T46" fmla="*/ 0 w 495"/>
                <a:gd name="T47" fmla="*/ 0 h 669"/>
                <a:gd name="T48" fmla="*/ 0 w 495"/>
                <a:gd name="T49" fmla="*/ 0 h 669"/>
                <a:gd name="T50" fmla="*/ 0 w 495"/>
                <a:gd name="T51" fmla="*/ 0 h 669"/>
                <a:gd name="T52" fmla="*/ 0 w 495"/>
                <a:gd name="T53" fmla="*/ 0 h 669"/>
                <a:gd name="T54" fmla="*/ 0 w 495"/>
                <a:gd name="T55" fmla="*/ 0 h 669"/>
                <a:gd name="T56" fmla="*/ 0 w 495"/>
                <a:gd name="T57" fmla="*/ 0 h 669"/>
                <a:gd name="T58" fmla="*/ 0 w 495"/>
                <a:gd name="T59" fmla="*/ 0 h 669"/>
                <a:gd name="T60" fmla="*/ 0 w 495"/>
                <a:gd name="T61" fmla="*/ 0 h 669"/>
                <a:gd name="T62" fmla="*/ 0 w 495"/>
                <a:gd name="T63" fmla="*/ 0 h 669"/>
                <a:gd name="T64" fmla="*/ 0 w 495"/>
                <a:gd name="T65" fmla="*/ 0 h 669"/>
                <a:gd name="T66" fmla="*/ 0 w 495"/>
                <a:gd name="T67" fmla="*/ 0 h 669"/>
                <a:gd name="T68" fmla="*/ 0 w 495"/>
                <a:gd name="T69" fmla="*/ 0 h 669"/>
                <a:gd name="T70" fmla="*/ 0 w 495"/>
                <a:gd name="T71" fmla="*/ 0 h 669"/>
                <a:gd name="T72" fmla="*/ 0 w 495"/>
                <a:gd name="T73" fmla="*/ 0 h 669"/>
                <a:gd name="T74" fmla="*/ 0 w 495"/>
                <a:gd name="T75" fmla="*/ 0 h 669"/>
                <a:gd name="T76" fmla="*/ 0 w 495"/>
                <a:gd name="T77" fmla="*/ 0 h 669"/>
                <a:gd name="T78" fmla="*/ 0 w 495"/>
                <a:gd name="T79" fmla="*/ 0 h 669"/>
                <a:gd name="T80" fmla="*/ 0 w 495"/>
                <a:gd name="T81" fmla="*/ 0 h 669"/>
                <a:gd name="T82" fmla="*/ 0 w 495"/>
                <a:gd name="T83" fmla="*/ 0 h 669"/>
                <a:gd name="T84" fmla="*/ 0 w 495"/>
                <a:gd name="T85" fmla="*/ 0 h 669"/>
                <a:gd name="T86" fmla="*/ 0 w 495"/>
                <a:gd name="T87" fmla="*/ 0 h 669"/>
                <a:gd name="T88" fmla="*/ 0 w 495"/>
                <a:gd name="T89" fmla="*/ 0 h 669"/>
                <a:gd name="T90" fmla="*/ 0 w 495"/>
                <a:gd name="T91" fmla="*/ 0 h 669"/>
                <a:gd name="T92" fmla="*/ 0 w 495"/>
                <a:gd name="T93" fmla="*/ 0 h 669"/>
                <a:gd name="T94" fmla="*/ 0 w 495"/>
                <a:gd name="T95" fmla="*/ 0 h 669"/>
                <a:gd name="T96" fmla="*/ 0 w 495"/>
                <a:gd name="T97" fmla="*/ 0 h 669"/>
                <a:gd name="T98" fmla="*/ 0 w 495"/>
                <a:gd name="T99" fmla="*/ 0 h 669"/>
                <a:gd name="T100" fmla="*/ 0 w 495"/>
                <a:gd name="T101" fmla="*/ 0 h 669"/>
                <a:gd name="T102" fmla="*/ 0 w 495"/>
                <a:gd name="T103" fmla="*/ 0 h 6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5"/>
                <a:gd name="T157" fmla="*/ 0 h 669"/>
                <a:gd name="T158" fmla="*/ 495 w 495"/>
                <a:gd name="T159" fmla="*/ 669 h 6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5" h="669">
                  <a:moveTo>
                    <a:pt x="137" y="0"/>
                  </a:moveTo>
                  <a:lnTo>
                    <a:pt x="313" y="0"/>
                  </a:lnTo>
                  <a:lnTo>
                    <a:pt x="318" y="6"/>
                  </a:lnTo>
                  <a:lnTo>
                    <a:pt x="318" y="39"/>
                  </a:lnTo>
                  <a:lnTo>
                    <a:pt x="403" y="39"/>
                  </a:lnTo>
                  <a:lnTo>
                    <a:pt x="403" y="6"/>
                  </a:lnTo>
                  <a:lnTo>
                    <a:pt x="408" y="0"/>
                  </a:lnTo>
                  <a:lnTo>
                    <a:pt x="447" y="0"/>
                  </a:lnTo>
                  <a:lnTo>
                    <a:pt x="455" y="6"/>
                  </a:lnTo>
                  <a:lnTo>
                    <a:pt x="455" y="199"/>
                  </a:lnTo>
                  <a:lnTo>
                    <a:pt x="447" y="204"/>
                  </a:lnTo>
                  <a:lnTo>
                    <a:pt x="408" y="204"/>
                  </a:lnTo>
                  <a:lnTo>
                    <a:pt x="403" y="199"/>
                  </a:lnTo>
                  <a:lnTo>
                    <a:pt x="403" y="124"/>
                  </a:lnTo>
                  <a:lnTo>
                    <a:pt x="364" y="124"/>
                  </a:lnTo>
                  <a:lnTo>
                    <a:pt x="357" y="119"/>
                  </a:lnTo>
                  <a:lnTo>
                    <a:pt x="357" y="85"/>
                  </a:lnTo>
                  <a:lnTo>
                    <a:pt x="274" y="85"/>
                  </a:lnTo>
                  <a:lnTo>
                    <a:pt x="266" y="79"/>
                  </a:lnTo>
                  <a:lnTo>
                    <a:pt x="266" y="45"/>
                  </a:lnTo>
                  <a:lnTo>
                    <a:pt x="137" y="45"/>
                  </a:lnTo>
                  <a:lnTo>
                    <a:pt x="137" y="79"/>
                  </a:lnTo>
                  <a:lnTo>
                    <a:pt x="129" y="85"/>
                  </a:lnTo>
                  <a:lnTo>
                    <a:pt x="97" y="85"/>
                  </a:lnTo>
                  <a:lnTo>
                    <a:pt x="97" y="199"/>
                  </a:lnTo>
                  <a:lnTo>
                    <a:pt x="129" y="199"/>
                  </a:lnTo>
                  <a:lnTo>
                    <a:pt x="137" y="204"/>
                  </a:lnTo>
                  <a:lnTo>
                    <a:pt x="137" y="231"/>
                  </a:lnTo>
                  <a:lnTo>
                    <a:pt x="220" y="231"/>
                  </a:lnTo>
                  <a:lnTo>
                    <a:pt x="227" y="237"/>
                  </a:lnTo>
                  <a:lnTo>
                    <a:pt x="227" y="271"/>
                  </a:lnTo>
                  <a:lnTo>
                    <a:pt x="313" y="271"/>
                  </a:lnTo>
                  <a:lnTo>
                    <a:pt x="318" y="277"/>
                  </a:lnTo>
                  <a:lnTo>
                    <a:pt x="318" y="310"/>
                  </a:lnTo>
                  <a:lnTo>
                    <a:pt x="403" y="310"/>
                  </a:lnTo>
                  <a:lnTo>
                    <a:pt x="408" y="316"/>
                  </a:lnTo>
                  <a:lnTo>
                    <a:pt x="408" y="351"/>
                  </a:lnTo>
                  <a:lnTo>
                    <a:pt x="447" y="351"/>
                  </a:lnTo>
                  <a:lnTo>
                    <a:pt x="455" y="356"/>
                  </a:lnTo>
                  <a:lnTo>
                    <a:pt x="455" y="390"/>
                  </a:lnTo>
                  <a:lnTo>
                    <a:pt x="487" y="390"/>
                  </a:lnTo>
                  <a:lnTo>
                    <a:pt x="494" y="395"/>
                  </a:lnTo>
                  <a:lnTo>
                    <a:pt x="494" y="544"/>
                  </a:lnTo>
                  <a:lnTo>
                    <a:pt x="487" y="549"/>
                  </a:lnTo>
                  <a:lnTo>
                    <a:pt x="455" y="549"/>
                  </a:lnTo>
                  <a:lnTo>
                    <a:pt x="455" y="583"/>
                  </a:lnTo>
                  <a:lnTo>
                    <a:pt x="447" y="588"/>
                  </a:lnTo>
                  <a:lnTo>
                    <a:pt x="408" y="588"/>
                  </a:lnTo>
                  <a:lnTo>
                    <a:pt x="408" y="623"/>
                  </a:lnTo>
                  <a:lnTo>
                    <a:pt x="403" y="629"/>
                  </a:lnTo>
                  <a:lnTo>
                    <a:pt x="318" y="629"/>
                  </a:lnTo>
                  <a:lnTo>
                    <a:pt x="318" y="662"/>
                  </a:lnTo>
                  <a:lnTo>
                    <a:pt x="313" y="668"/>
                  </a:lnTo>
                  <a:lnTo>
                    <a:pt x="137" y="668"/>
                  </a:lnTo>
                  <a:lnTo>
                    <a:pt x="129" y="662"/>
                  </a:lnTo>
                  <a:lnTo>
                    <a:pt x="129" y="629"/>
                  </a:lnTo>
                  <a:lnTo>
                    <a:pt x="51" y="629"/>
                  </a:lnTo>
                  <a:lnTo>
                    <a:pt x="51" y="662"/>
                  </a:lnTo>
                  <a:lnTo>
                    <a:pt x="46" y="668"/>
                  </a:lnTo>
                  <a:lnTo>
                    <a:pt x="4" y="668"/>
                  </a:lnTo>
                  <a:lnTo>
                    <a:pt x="0" y="662"/>
                  </a:lnTo>
                  <a:lnTo>
                    <a:pt x="0" y="475"/>
                  </a:lnTo>
                  <a:lnTo>
                    <a:pt x="4" y="469"/>
                  </a:lnTo>
                  <a:lnTo>
                    <a:pt x="46" y="469"/>
                  </a:lnTo>
                  <a:lnTo>
                    <a:pt x="51" y="475"/>
                  </a:lnTo>
                  <a:lnTo>
                    <a:pt x="51" y="544"/>
                  </a:lnTo>
                  <a:lnTo>
                    <a:pt x="90" y="544"/>
                  </a:lnTo>
                  <a:lnTo>
                    <a:pt x="97" y="549"/>
                  </a:lnTo>
                  <a:lnTo>
                    <a:pt x="97" y="583"/>
                  </a:lnTo>
                  <a:lnTo>
                    <a:pt x="176" y="583"/>
                  </a:lnTo>
                  <a:lnTo>
                    <a:pt x="181" y="588"/>
                  </a:lnTo>
                  <a:lnTo>
                    <a:pt x="181" y="623"/>
                  </a:lnTo>
                  <a:lnTo>
                    <a:pt x="313" y="623"/>
                  </a:lnTo>
                  <a:lnTo>
                    <a:pt x="313" y="588"/>
                  </a:lnTo>
                  <a:lnTo>
                    <a:pt x="318" y="583"/>
                  </a:lnTo>
                  <a:lnTo>
                    <a:pt x="357" y="583"/>
                  </a:lnTo>
                  <a:lnTo>
                    <a:pt x="357" y="549"/>
                  </a:lnTo>
                  <a:lnTo>
                    <a:pt x="364" y="544"/>
                  </a:lnTo>
                  <a:lnTo>
                    <a:pt x="403" y="544"/>
                  </a:lnTo>
                  <a:lnTo>
                    <a:pt x="403" y="435"/>
                  </a:lnTo>
                  <a:lnTo>
                    <a:pt x="364" y="435"/>
                  </a:lnTo>
                  <a:lnTo>
                    <a:pt x="357" y="430"/>
                  </a:lnTo>
                  <a:lnTo>
                    <a:pt x="357" y="395"/>
                  </a:lnTo>
                  <a:lnTo>
                    <a:pt x="274" y="395"/>
                  </a:lnTo>
                  <a:lnTo>
                    <a:pt x="266" y="390"/>
                  </a:lnTo>
                  <a:lnTo>
                    <a:pt x="266" y="356"/>
                  </a:lnTo>
                  <a:lnTo>
                    <a:pt x="181" y="356"/>
                  </a:lnTo>
                  <a:lnTo>
                    <a:pt x="176" y="351"/>
                  </a:lnTo>
                  <a:lnTo>
                    <a:pt x="176" y="316"/>
                  </a:lnTo>
                  <a:lnTo>
                    <a:pt x="137" y="316"/>
                  </a:lnTo>
                  <a:lnTo>
                    <a:pt x="129" y="310"/>
                  </a:lnTo>
                  <a:lnTo>
                    <a:pt x="129" y="277"/>
                  </a:lnTo>
                  <a:lnTo>
                    <a:pt x="51" y="277"/>
                  </a:lnTo>
                  <a:lnTo>
                    <a:pt x="46" y="271"/>
                  </a:lnTo>
                  <a:lnTo>
                    <a:pt x="46" y="237"/>
                  </a:lnTo>
                  <a:lnTo>
                    <a:pt x="4" y="237"/>
                  </a:lnTo>
                  <a:lnTo>
                    <a:pt x="0" y="231"/>
                  </a:lnTo>
                  <a:lnTo>
                    <a:pt x="0" y="85"/>
                  </a:lnTo>
                  <a:lnTo>
                    <a:pt x="4" y="79"/>
                  </a:lnTo>
                  <a:lnTo>
                    <a:pt x="46" y="79"/>
                  </a:lnTo>
                  <a:lnTo>
                    <a:pt x="46" y="45"/>
                  </a:lnTo>
                  <a:lnTo>
                    <a:pt x="51" y="39"/>
                  </a:lnTo>
                  <a:lnTo>
                    <a:pt x="129" y="39"/>
                  </a:lnTo>
                  <a:lnTo>
                    <a:pt x="129" y="6"/>
                  </a:lnTo>
                  <a:lnTo>
                    <a:pt x="137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Freeform 27">
              <a:extLst>
                <a:ext uri="{FF2B5EF4-FFF2-40B4-BE49-F238E27FC236}">
                  <a16:creationId xmlns:a16="http://schemas.microsoft.com/office/drawing/2014/main" id="{5481EEAD-B7F3-4911-ABD4-0E75050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5"/>
              <a:ext cx="109" cy="149"/>
            </a:xfrm>
            <a:custGeom>
              <a:avLst/>
              <a:gdLst>
                <a:gd name="T0" fmla="*/ 0 w 486"/>
                <a:gd name="T1" fmla="*/ 0 h 663"/>
                <a:gd name="T2" fmla="*/ 0 w 486"/>
                <a:gd name="T3" fmla="*/ 0 h 663"/>
                <a:gd name="T4" fmla="*/ 0 w 486"/>
                <a:gd name="T5" fmla="*/ 0 h 663"/>
                <a:gd name="T6" fmla="*/ 0 w 486"/>
                <a:gd name="T7" fmla="*/ 0 h 663"/>
                <a:gd name="T8" fmla="*/ 0 w 486"/>
                <a:gd name="T9" fmla="*/ 0 h 663"/>
                <a:gd name="T10" fmla="*/ 0 w 486"/>
                <a:gd name="T11" fmla="*/ 0 h 663"/>
                <a:gd name="T12" fmla="*/ 0 w 486"/>
                <a:gd name="T13" fmla="*/ 0 h 663"/>
                <a:gd name="T14" fmla="*/ 0 w 486"/>
                <a:gd name="T15" fmla="*/ 0 h 663"/>
                <a:gd name="T16" fmla="*/ 0 w 486"/>
                <a:gd name="T17" fmla="*/ 0 h 663"/>
                <a:gd name="T18" fmla="*/ 0 w 486"/>
                <a:gd name="T19" fmla="*/ 0 h 663"/>
                <a:gd name="T20" fmla="*/ 0 w 486"/>
                <a:gd name="T21" fmla="*/ 0 h 663"/>
                <a:gd name="T22" fmla="*/ 0 w 486"/>
                <a:gd name="T23" fmla="*/ 0 h 663"/>
                <a:gd name="T24" fmla="*/ 0 w 486"/>
                <a:gd name="T25" fmla="*/ 0 h 663"/>
                <a:gd name="T26" fmla="*/ 0 w 486"/>
                <a:gd name="T27" fmla="*/ 0 h 663"/>
                <a:gd name="T28" fmla="*/ 0 w 486"/>
                <a:gd name="T29" fmla="*/ 0 h 663"/>
                <a:gd name="T30" fmla="*/ 0 w 486"/>
                <a:gd name="T31" fmla="*/ 0 h 663"/>
                <a:gd name="T32" fmla="*/ 0 w 486"/>
                <a:gd name="T33" fmla="*/ 0 h 663"/>
                <a:gd name="T34" fmla="*/ 0 w 486"/>
                <a:gd name="T35" fmla="*/ 0 h 663"/>
                <a:gd name="T36" fmla="*/ 0 w 486"/>
                <a:gd name="T37" fmla="*/ 0 h 663"/>
                <a:gd name="T38" fmla="*/ 0 w 486"/>
                <a:gd name="T39" fmla="*/ 0 h 663"/>
                <a:gd name="T40" fmla="*/ 0 w 486"/>
                <a:gd name="T41" fmla="*/ 0 h 663"/>
                <a:gd name="T42" fmla="*/ 0 w 486"/>
                <a:gd name="T43" fmla="*/ 0 h 663"/>
                <a:gd name="T44" fmla="*/ 0 w 486"/>
                <a:gd name="T45" fmla="*/ 0 h 663"/>
                <a:gd name="T46" fmla="*/ 0 w 486"/>
                <a:gd name="T47" fmla="*/ 0 h 663"/>
                <a:gd name="T48" fmla="*/ 0 w 486"/>
                <a:gd name="T49" fmla="*/ 0 h 663"/>
                <a:gd name="T50" fmla="*/ 0 w 486"/>
                <a:gd name="T51" fmla="*/ 0 h 663"/>
                <a:gd name="T52" fmla="*/ 0 w 486"/>
                <a:gd name="T53" fmla="*/ 0 h 663"/>
                <a:gd name="T54" fmla="*/ 0 w 486"/>
                <a:gd name="T55" fmla="*/ 0 h 663"/>
                <a:gd name="T56" fmla="*/ 0 w 486"/>
                <a:gd name="T57" fmla="*/ 0 h 663"/>
                <a:gd name="T58" fmla="*/ 0 w 486"/>
                <a:gd name="T59" fmla="*/ 0 h 663"/>
                <a:gd name="T60" fmla="*/ 0 w 486"/>
                <a:gd name="T61" fmla="*/ 0 h 663"/>
                <a:gd name="T62" fmla="*/ 0 w 486"/>
                <a:gd name="T63" fmla="*/ 0 h 663"/>
                <a:gd name="T64" fmla="*/ 0 w 486"/>
                <a:gd name="T65" fmla="*/ 0 h 663"/>
                <a:gd name="T66" fmla="*/ 0 w 486"/>
                <a:gd name="T67" fmla="*/ 0 h 663"/>
                <a:gd name="T68" fmla="*/ 0 w 486"/>
                <a:gd name="T69" fmla="*/ 0 h 663"/>
                <a:gd name="T70" fmla="*/ 0 w 486"/>
                <a:gd name="T71" fmla="*/ 0 h 663"/>
                <a:gd name="T72" fmla="*/ 0 w 486"/>
                <a:gd name="T73" fmla="*/ 0 h 663"/>
                <a:gd name="T74" fmla="*/ 0 w 486"/>
                <a:gd name="T75" fmla="*/ 0 h 663"/>
                <a:gd name="T76" fmla="*/ 0 w 486"/>
                <a:gd name="T77" fmla="*/ 0 h 663"/>
                <a:gd name="T78" fmla="*/ 0 w 486"/>
                <a:gd name="T79" fmla="*/ 0 h 66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86"/>
                <a:gd name="T121" fmla="*/ 0 h 663"/>
                <a:gd name="T122" fmla="*/ 486 w 486"/>
                <a:gd name="T123" fmla="*/ 663 h 66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86" h="663">
                  <a:moveTo>
                    <a:pt x="7" y="0"/>
                  </a:moveTo>
                  <a:lnTo>
                    <a:pt x="171" y="0"/>
                  </a:lnTo>
                  <a:lnTo>
                    <a:pt x="176" y="6"/>
                  </a:lnTo>
                  <a:lnTo>
                    <a:pt x="176" y="32"/>
                  </a:lnTo>
                  <a:lnTo>
                    <a:pt x="171" y="38"/>
                  </a:lnTo>
                  <a:lnTo>
                    <a:pt x="140" y="38"/>
                  </a:lnTo>
                  <a:lnTo>
                    <a:pt x="140" y="112"/>
                  </a:lnTo>
                  <a:lnTo>
                    <a:pt x="171" y="112"/>
                  </a:lnTo>
                  <a:lnTo>
                    <a:pt x="176" y="117"/>
                  </a:lnTo>
                  <a:lnTo>
                    <a:pt x="176" y="231"/>
                  </a:lnTo>
                  <a:lnTo>
                    <a:pt x="215" y="231"/>
                  </a:lnTo>
                  <a:lnTo>
                    <a:pt x="220" y="237"/>
                  </a:lnTo>
                  <a:lnTo>
                    <a:pt x="220" y="345"/>
                  </a:lnTo>
                  <a:lnTo>
                    <a:pt x="259" y="345"/>
                  </a:lnTo>
                  <a:lnTo>
                    <a:pt x="259" y="316"/>
                  </a:lnTo>
                  <a:lnTo>
                    <a:pt x="264" y="310"/>
                  </a:lnTo>
                  <a:lnTo>
                    <a:pt x="301" y="310"/>
                  </a:lnTo>
                  <a:lnTo>
                    <a:pt x="301" y="197"/>
                  </a:lnTo>
                  <a:lnTo>
                    <a:pt x="308" y="191"/>
                  </a:lnTo>
                  <a:lnTo>
                    <a:pt x="345" y="191"/>
                  </a:lnTo>
                  <a:lnTo>
                    <a:pt x="345" y="38"/>
                  </a:lnTo>
                  <a:lnTo>
                    <a:pt x="308" y="38"/>
                  </a:lnTo>
                  <a:lnTo>
                    <a:pt x="301" y="32"/>
                  </a:lnTo>
                  <a:lnTo>
                    <a:pt x="301" y="6"/>
                  </a:lnTo>
                  <a:lnTo>
                    <a:pt x="308" y="0"/>
                  </a:lnTo>
                  <a:lnTo>
                    <a:pt x="477" y="0"/>
                  </a:lnTo>
                  <a:lnTo>
                    <a:pt x="485" y="6"/>
                  </a:lnTo>
                  <a:lnTo>
                    <a:pt x="485" y="32"/>
                  </a:lnTo>
                  <a:lnTo>
                    <a:pt x="477" y="38"/>
                  </a:lnTo>
                  <a:lnTo>
                    <a:pt x="441" y="38"/>
                  </a:lnTo>
                  <a:lnTo>
                    <a:pt x="441" y="73"/>
                  </a:lnTo>
                  <a:lnTo>
                    <a:pt x="433" y="78"/>
                  </a:lnTo>
                  <a:lnTo>
                    <a:pt x="397" y="78"/>
                  </a:lnTo>
                  <a:lnTo>
                    <a:pt x="397" y="191"/>
                  </a:lnTo>
                  <a:lnTo>
                    <a:pt x="389" y="197"/>
                  </a:lnTo>
                  <a:lnTo>
                    <a:pt x="353" y="197"/>
                  </a:lnTo>
                  <a:lnTo>
                    <a:pt x="353" y="310"/>
                  </a:lnTo>
                  <a:lnTo>
                    <a:pt x="345" y="316"/>
                  </a:lnTo>
                  <a:lnTo>
                    <a:pt x="308" y="316"/>
                  </a:lnTo>
                  <a:lnTo>
                    <a:pt x="308" y="424"/>
                  </a:lnTo>
                  <a:lnTo>
                    <a:pt x="301" y="430"/>
                  </a:lnTo>
                  <a:lnTo>
                    <a:pt x="264" y="430"/>
                  </a:lnTo>
                  <a:lnTo>
                    <a:pt x="264" y="504"/>
                  </a:lnTo>
                  <a:lnTo>
                    <a:pt x="259" y="509"/>
                  </a:lnTo>
                  <a:lnTo>
                    <a:pt x="220" y="509"/>
                  </a:lnTo>
                  <a:lnTo>
                    <a:pt x="220" y="583"/>
                  </a:lnTo>
                  <a:lnTo>
                    <a:pt x="215" y="588"/>
                  </a:lnTo>
                  <a:lnTo>
                    <a:pt x="176" y="588"/>
                  </a:lnTo>
                  <a:lnTo>
                    <a:pt x="176" y="617"/>
                  </a:lnTo>
                  <a:lnTo>
                    <a:pt x="171" y="623"/>
                  </a:lnTo>
                  <a:lnTo>
                    <a:pt x="140" y="623"/>
                  </a:lnTo>
                  <a:lnTo>
                    <a:pt x="140" y="657"/>
                  </a:lnTo>
                  <a:lnTo>
                    <a:pt x="132" y="662"/>
                  </a:lnTo>
                  <a:lnTo>
                    <a:pt x="7" y="662"/>
                  </a:lnTo>
                  <a:lnTo>
                    <a:pt x="0" y="657"/>
                  </a:lnTo>
                  <a:lnTo>
                    <a:pt x="0" y="588"/>
                  </a:lnTo>
                  <a:lnTo>
                    <a:pt x="7" y="583"/>
                  </a:lnTo>
                  <a:lnTo>
                    <a:pt x="132" y="583"/>
                  </a:lnTo>
                  <a:lnTo>
                    <a:pt x="132" y="548"/>
                  </a:lnTo>
                  <a:lnTo>
                    <a:pt x="140" y="543"/>
                  </a:lnTo>
                  <a:lnTo>
                    <a:pt x="171" y="543"/>
                  </a:lnTo>
                  <a:lnTo>
                    <a:pt x="171" y="469"/>
                  </a:lnTo>
                  <a:lnTo>
                    <a:pt x="176" y="463"/>
                  </a:lnTo>
                  <a:lnTo>
                    <a:pt x="215" y="463"/>
                  </a:lnTo>
                  <a:lnTo>
                    <a:pt x="215" y="430"/>
                  </a:lnTo>
                  <a:lnTo>
                    <a:pt x="176" y="430"/>
                  </a:lnTo>
                  <a:lnTo>
                    <a:pt x="171" y="424"/>
                  </a:lnTo>
                  <a:lnTo>
                    <a:pt x="171" y="351"/>
                  </a:lnTo>
                  <a:lnTo>
                    <a:pt x="140" y="351"/>
                  </a:lnTo>
                  <a:lnTo>
                    <a:pt x="132" y="345"/>
                  </a:lnTo>
                  <a:lnTo>
                    <a:pt x="132" y="237"/>
                  </a:lnTo>
                  <a:lnTo>
                    <a:pt x="95" y="237"/>
                  </a:lnTo>
                  <a:lnTo>
                    <a:pt x="88" y="231"/>
                  </a:lnTo>
                  <a:lnTo>
                    <a:pt x="88" y="117"/>
                  </a:lnTo>
                  <a:lnTo>
                    <a:pt x="51" y="117"/>
                  </a:lnTo>
                  <a:lnTo>
                    <a:pt x="44" y="112"/>
                  </a:lnTo>
                  <a:lnTo>
                    <a:pt x="44" y="38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Freeform 28">
              <a:extLst>
                <a:ext uri="{FF2B5EF4-FFF2-40B4-BE49-F238E27FC236}">
                  <a16:creationId xmlns:a16="http://schemas.microsoft.com/office/drawing/2014/main" id="{5542DAC3-EF90-47BE-BDAE-574052E60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933"/>
              <a:ext cx="80" cy="106"/>
            </a:xfrm>
            <a:custGeom>
              <a:avLst/>
              <a:gdLst>
                <a:gd name="T0" fmla="*/ 0 w 358"/>
                <a:gd name="T1" fmla="*/ 0 h 470"/>
                <a:gd name="T2" fmla="*/ 0 w 358"/>
                <a:gd name="T3" fmla="*/ 0 h 470"/>
                <a:gd name="T4" fmla="*/ 0 w 358"/>
                <a:gd name="T5" fmla="*/ 0 h 470"/>
                <a:gd name="T6" fmla="*/ 0 w 358"/>
                <a:gd name="T7" fmla="*/ 0 h 470"/>
                <a:gd name="T8" fmla="*/ 0 w 358"/>
                <a:gd name="T9" fmla="*/ 0 h 470"/>
                <a:gd name="T10" fmla="*/ 0 w 358"/>
                <a:gd name="T11" fmla="*/ 0 h 470"/>
                <a:gd name="T12" fmla="*/ 0 w 358"/>
                <a:gd name="T13" fmla="*/ 0 h 470"/>
                <a:gd name="T14" fmla="*/ 0 w 358"/>
                <a:gd name="T15" fmla="*/ 0 h 470"/>
                <a:gd name="T16" fmla="*/ 0 w 358"/>
                <a:gd name="T17" fmla="*/ 0 h 470"/>
                <a:gd name="T18" fmla="*/ 0 w 358"/>
                <a:gd name="T19" fmla="*/ 0 h 470"/>
                <a:gd name="T20" fmla="*/ 0 w 358"/>
                <a:gd name="T21" fmla="*/ 0 h 470"/>
                <a:gd name="T22" fmla="*/ 0 w 358"/>
                <a:gd name="T23" fmla="*/ 0 h 470"/>
                <a:gd name="T24" fmla="*/ 0 w 358"/>
                <a:gd name="T25" fmla="*/ 0 h 470"/>
                <a:gd name="T26" fmla="*/ 0 w 358"/>
                <a:gd name="T27" fmla="*/ 0 h 470"/>
                <a:gd name="T28" fmla="*/ 0 w 358"/>
                <a:gd name="T29" fmla="*/ 0 h 470"/>
                <a:gd name="T30" fmla="*/ 0 w 358"/>
                <a:gd name="T31" fmla="*/ 0 h 470"/>
                <a:gd name="T32" fmla="*/ 0 w 358"/>
                <a:gd name="T33" fmla="*/ 0 h 470"/>
                <a:gd name="T34" fmla="*/ 0 w 358"/>
                <a:gd name="T35" fmla="*/ 0 h 470"/>
                <a:gd name="T36" fmla="*/ 0 w 358"/>
                <a:gd name="T37" fmla="*/ 0 h 470"/>
                <a:gd name="T38" fmla="*/ 0 w 358"/>
                <a:gd name="T39" fmla="*/ 0 h 470"/>
                <a:gd name="T40" fmla="*/ 0 w 358"/>
                <a:gd name="T41" fmla="*/ 0 h 470"/>
                <a:gd name="T42" fmla="*/ 0 w 358"/>
                <a:gd name="T43" fmla="*/ 0 h 470"/>
                <a:gd name="T44" fmla="*/ 0 w 358"/>
                <a:gd name="T45" fmla="*/ 0 h 470"/>
                <a:gd name="T46" fmla="*/ 0 w 358"/>
                <a:gd name="T47" fmla="*/ 0 h 470"/>
                <a:gd name="T48" fmla="*/ 0 w 358"/>
                <a:gd name="T49" fmla="*/ 0 h 470"/>
                <a:gd name="T50" fmla="*/ 0 w 358"/>
                <a:gd name="T51" fmla="*/ 0 h 470"/>
                <a:gd name="T52" fmla="*/ 0 w 358"/>
                <a:gd name="T53" fmla="*/ 0 h 470"/>
                <a:gd name="T54" fmla="*/ 0 w 358"/>
                <a:gd name="T55" fmla="*/ 0 h 470"/>
                <a:gd name="T56" fmla="*/ 0 w 358"/>
                <a:gd name="T57" fmla="*/ 0 h 470"/>
                <a:gd name="T58" fmla="*/ 0 w 358"/>
                <a:gd name="T59" fmla="*/ 0 h 470"/>
                <a:gd name="T60" fmla="*/ 0 w 358"/>
                <a:gd name="T61" fmla="*/ 0 h 470"/>
                <a:gd name="T62" fmla="*/ 0 w 358"/>
                <a:gd name="T63" fmla="*/ 0 h 470"/>
                <a:gd name="T64" fmla="*/ 0 w 358"/>
                <a:gd name="T65" fmla="*/ 0 h 470"/>
                <a:gd name="T66" fmla="*/ 0 w 358"/>
                <a:gd name="T67" fmla="*/ 0 h 470"/>
                <a:gd name="T68" fmla="*/ 0 w 358"/>
                <a:gd name="T69" fmla="*/ 0 h 470"/>
                <a:gd name="T70" fmla="*/ 0 w 358"/>
                <a:gd name="T71" fmla="*/ 0 h 4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8"/>
                <a:gd name="T109" fmla="*/ 0 h 470"/>
                <a:gd name="T110" fmla="*/ 358 w 358"/>
                <a:gd name="T111" fmla="*/ 470 h 4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8" h="470">
                  <a:moveTo>
                    <a:pt x="95" y="0"/>
                  </a:moveTo>
                  <a:lnTo>
                    <a:pt x="306" y="0"/>
                  </a:lnTo>
                  <a:lnTo>
                    <a:pt x="313" y="6"/>
                  </a:lnTo>
                  <a:lnTo>
                    <a:pt x="313" y="112"/>
                  </a:lnTo>
                  <a:lnTo>
                    <a:pt x="306" y="118"/>
                  </a:lnTo>
                  <a:lnTo>
                    <a:pt x="269" y="118"/>
                  </a:lnTo>
                  <a:lnTo>
                    <a:pt x="261" y="112"/>
                  </a:lnTo>
                  <a:lnTo>
                    <a:pt x="261" y="78"/>
                  </a:lnTo>
                  <a:lnTo>
                    <a:pt x="222" y="78"/>
                  </a:lnTo>
                  <a:lnTo>
                    <a:pt x="217" y="73"/>
                  </a:lnTo>
                  <a:lnTo>
                    <a:pt x="217" y="38"/>
                  </a:lnTo>
                  <a:lnTo>
                    <a:pt x="134" y="38"/>
                  </a:lnTo>
                  <a:lnTo>
                    <a:pt x="134" y="73"/>
                  </a:lnTo>
                  <a:lnTo>
                    <a:pt x="127" y="78"/>
                  </a:lnTo>
                  <a:lnTo>
                    <a:pt x="95" y="78"/>
                  </a:lnTo>
                  <a:lnTo>
                    <a:pt x="95" y="112"/>
                  </a:lnTo>
                  <a:lnTo>
                    <a:pt x="127" y="112"/>
                  </a:lnTo>
                  <a:lnTo>
                    <a:pt x="134" y="118"/>
                  </a:lnTo>
                  <a:lnTo>
                    <a:pt x="134" y="152"/>
                  </a:lnTo>
                  <a:lnTo>
                    <a:pt x="171" y="152"/>
                  </a:lnTo>
                  <a:lnTo>
                    <a:pt x="178" y="158"/>
                  </a:lnTo>
                  <a:lnTo>
                    <a:pt x="178" y="191"/>
                  </a:lnTo>
                  <a:lnTo>
                    <a:pt x="261" y="191"/>
                  </a:lnTo>
                  <a:lnTo>
                    <a:pt x="269" y="197"/>
                  </a:lnTo>
                  <a:lnTo>
                    <a:pt x="269" y="231"/>
                  </a:lnTo>
                  <a:lnTo>
                    <a:pt x="306" y="231"/>
                  </a:lnTo>
                  <a:lnTo>
                    <a:pt x="313" y="237"/>
                  </a:lnTo>
                  <a:lnTo>
                    <a:pt x="313" y="270"/>
                  </a:lnTo>
                  <a:lnTo>
                    <a:pt x="352" y="270"/>
                  </a:lnTo>
                  <a:lnTo>
                    <a:pt x="357" y="276"/>
                  </a:lnTo>
                  <a:lnTo>
                    <a:pt x="357" y="384"/>
                  </a:lnTo>
                  <a:lnTo>
                    <a:pt x="352" y="390"/>
                  </a:lnTo>
                  <a:lnTo>
                    <a:pt x="313" y="390"/>
                  </a:lnTo>
                  <a:lnTo>
                    <a:pt x="313" y="425"/>
                  </a:lnTo>
                  <a:lnTo>
                    <a:pt x="306" y="430"/>
                  </a:lnTo>
                  <a:lnTo>
                    <a:pt x="222" y="430"/>
                  </a:lnTo>
                  <a:lnTo>
                    <a:pt x="222" y="464"/>
                  </a:lnTo>
                  <a:lnTo>
                    <a:pt x="217" y="469"/>
                  </a:lnTo>
                  <a:lnTo>
                    <a:pt x="4" y="469"/>
                  </a:lnTo>
                  <a:lnTo>
                    <a:pt x="0" y="464"/>
                  </a:lnTo>
                  <a:lnTo>
                    <a:pt x="0" y="351"/>
                  </a:lnTo>
                  <a:lnTo>
                    <a:pt x="4" y="345"/>
                  </a:lnTo>
                  <a:lnTo>
                    <a:pt x="44" y="345"/>
                  </a:lnTo>
                  <a:lnTo>
                    <a:pt x="51" y="351"/>
                  </a:lnTo>
                  <a:lnTo>
                    <a:pt x="51" y="384"/>
                  </a:lnTo>
                  <a:lnTo>
                    <a:pt x="90" y="384"/>
                  </a:lnTo>
                  <a:lnTo>
                    <a:pt x="95" y="390"/>
                  </a:lnTo>
                  <a:lnTo>
                    <a:pt x="95" y="425"/>
                  </a:lnTo>
                  <a:lnTo>
                    <a:pt x="217" y="425"/>
                  </a:lnTo>
                  <a:lnTo>
                    <a:pt x="217" y="390"/>
                  </a:lnTo>
                  <a:lnTo>
                    <a:pt x="222" y="384"/>
                  </a:lnTo>
                  <a:lnTo>
                    <a:pt x="261" y="384"/>
                  </a:lnTo>
                  <a:lnTo>
                    <a:pt x="261" y="316"/>
                  </a:lnTo>
                  <a:lnTo>
                    <a:pt x="222" y="316"/>
                  </a:lnTo>
                  <a:lnTo>
                    <a:pt x="217" y="311"/>
                  </a:lnTo>
                  <a:lnTo>
                    <a:pt x="217" y="276"/>
                  </a:lnTo>
                  <a:lnTo>
                    <a:pt x="134" y="276"/>
                  </a:lnTo>
                  <a:lnTo>
                    <a:pt x="127" y="270"/>
                  </a:lnTo>
                  <a:lnTo>
                    <a:pt x="127" y="237"/>
                  </a:lnTo>
                  <a:lnTo>
                    <a:pt x="51" y="237"/>
                  </a:lnTo>
                  <a:lnTo>
                    <a:pt x="44" y="231"/>
                  </a:lnTo>
                  <a:lnTo>
                    <a:pt x="44" y="158"/>
                  </a:lnTo>
                  <a:lnTo>
                    <a:pt x="4" y="158"/>
                  </a:lnTo>
                  <a:lnTo>
                    <a:pt x="0" y="152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44" y="73"/>
                  </a:lnTo>
                  <a:lnTo>
                    <a:pt x="44" y="38"/>
                  </a:lnTo>
                  <a:lnTo>
                    <a:pt x="51" y="33"/>
                  </a:lnTo>
                  <a:lnTo>
                    <a:pt x="90" y="33"/>
                  </a:lnTo>
                  <a:lnTo>
                    <a:pt x="90" y="6"/>
                  </a:lnTo>
                  <a:lnTo>
                    <a:pt x="95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Freeform 29">
              <a:extLst>
                <a:ext uri="{FF2B5EF4-FFF2-40B4-BE49-F238E27FC236}">
                  <a16:creationId xmlns:a16="http://schemas.microsoft.com/office/drawing/2014/main" id="{190636CB-5DF9-40E8-BFF7-BD3C21A9B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54"/>
              <a:ext cx="70" cy="133"/>
            </a:xfrm>
            <a:custGeom>
              <a:avLst/>
              <a:gdLst>
                <a:gd name="T0" fmla="*/ 0 w 314"/>
                <a:gd name="T1" fmla="*/ 0 h 589"/>
                <a:gd name="T2" fmla="*/ 0 w 314"/>
                <a:gd name="T3" fmla="*/ 0 h 589"/>
                <a:gd name="T4" fmla="*/ 0 w 314"/>
                <a:gd name="T5" fmla="*/ 0 h 589"/>
                <a:gd name="T6" fmla="*/ 0 w 314"/>
                <a:gd name="T7" fmla="*/ 0 h 589"/>
                <a:gd name="T8" fmla="*/ 0 w 314"/>
                <a:gd name="T9" fmla="*/ 0 h 589"/>
                <a:gd name="T10" fmla="*/ 0 w 314"/>
                <a:gd name="T11" fmla="*/ 0 h 589"/>
                <a:gd name="T12" fmla="*/ 0 w 314"/>
                <a:gd name="T13" fmla="*/ 0 h 589"/>
                <a:gd name="T14" fmla="*/ 0 w 314"/>
                <a:gd name="T15" fmla="*/ 0 h 589"/>
                <a:gd name="T16" fmla="*/ 0 w 314"/>
                <a:gd name="T17" fmla="*/ 0 h 589"/>
                <a:gd name="T18" fmla="*/ 0 w 314"/>
                <a:gd name="T19" fmla="*/ 0 h 589"/>
                <a:gd name="T20" fmla="*/ 0 w 314"/>
                <a:gd name="T21" fmla="*/ 0 h 589"/>
                <a:gd name="T22" fmla="*/ 0 w 314"/>
                <a:gd name="T23" fmla="*/ 0 h 589"/>
                <a:gd name="T24" fmla="*/ 0 w 314"/>
                <a:gd name="T25" fmla="*/ 0 h 589"/>
                <a:gd name="T26" fmla="*/ 0 w 314"/>
                <a:gd name="T27" fmla="*/ 0 h 589"/>
                <a:gd name="T28" fmla="*/ 0 w 314"/>
                <a:gd name="T29" fmla="*/ 0 h 589"/>
                <a:gd name="T30" fmla="*/ 0 w 314"/>
                <a:gd name="T31" fmla="*/ 0 h 589"/>
                <a:gd name="T32" fmla="*/ 0 w 314"/>
                <a:gd name="T33" fmla="*/ 0 h 589"/>
                <a:gd name="T34" fmla="*/ 0 w 314"/>
                <a:gd name="T35" fmla="*/ 0 h 589"/>
                <a:gd name="T36" fmla="*/ 0 w 314"/>
                <a:gd name="T37" fmla="*/ 0 h 589"/>
                <a:gd name="T38" fmla="*/ 0 w 314"/>
                <a:gd name="T39" fmla="*/ 0 h 589"/>
                <a:gd name="T40" fmla="*/ 0 w 314"/>
                <a:gd name="T41" fmla="*/ 0 h 589"/>
                <a:gd name="T42" fmla="*/ 0 w 314"/>
                <a:gd name="T43" fmla="*/ 0 h 589"/>
                <a:gd name="T44" fmla="*/ 0 w 314"/>
                <a:gd name="T45" fmla="*/ 0 h 589"/>
                <a:gd name="T46" fmla="*/ 0 w 314"/>
                <a:gd name="T47" fmla="*/ 0 h 589"/>
                <a:gd name="T48" fmla="*/ 0 w 314"/>
                <a:gd name="T49" fmla="*/ 0 h 589"/>
                <a:gd name="T50" fmla="*/ 0 w 314"/>
                <a:gd name="T51" fmla="*/ 0 h 589"/>
                <a:gd name="T52" fmla="*/ 0 w 314"/>
                <a:gd name="T53" fmla="*/ 0 h 589"/>
                <a:gd name="T54" fmla="*/ 0 w 314"/>
                <a:gd name="T55" fmla="*/ 0 h 589"/>
                <a:gd name="T56" fmla="*/ 0 w 314"/>
                <a:gd name="T57" fmla="*/ 0 h 589"/>
                <a:gd name="T58" fmla="*/ 0 w 314"/>
                <a:gd name="T59" fmla="*/ 0 h 589"/>
                <a:gd name="T60" fmla="*/ 0 w 314"/>
                <a:gd name="T61" fmla="*/ 0 h 589"/>
                <a:gd name="T62" fmla="*/ 0 w 314"/>
                <a:gd name="T63" fmla="*/ 0 h 589"/>
                <a:gd name="T64" fmla="*/ 0 w 314"/>
                <a:gd name="T65" fmla="*/ 0 h 589"/>
                <a:gd name="T66" fmla="*/ 0 w 314"/>
                <a:gd name="T67" fmla="*/ 0 h 589"/>
                <a:gd name="T68" fmla="*/ 0 w 314"/>
                <a:gd name="T69" fmla="*/ 0 h 589"/>
                <a:gd name="T70" fmla="*/ 0 w 314"/>
                <a:gd name="T71" fmla="*/ 0 h 589"/>
                <a:gd name="T72" fmla="*/ 0 w 314"/>
                <a:gd name="T73" fmla="*/ 0 h 589"/>
                <a:gd name="T74" fmla="*/ 0 w 314"/>
                <a:gd name="T75" fmla="*/ 0 h 589"/>
                <a:gd name="T76" fmla="*/ 0 w 314"/>
                <a:gd name="T77" fmla="*/ 0 h 58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4"/>
                <a:gd name="T118" fmla="*/ 0 h 589"/>
                <a:gd name="T119" fmla="*/ 314 w 314"/>
                <a:gd name="T120" fmla="*/ 589 h 58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4" h="589">
                  <a:moveTo>
                    <a:pt x="142" y="0"/>
                  </a:moveTo>
                  <a:lnTo>
                    <a:pt x="174" y="0"/>
                  </a:lnTo>
                  <a:lnTo>
                    <a:pt x="179" y="6"/>
                  </a:lnTo>
                  <a:lnTo>
                    <a:pt x="179" y="120"/>
                  </a:lnTo>
                  <a:lnTo>
                    <a:pt x="308" y="120"/>
                  </a:lnTo>
                  <a:lnTo>
                    <a:pt x="313" y="125"/>
                  </a:lnTo>
                  <a:lnTo>
                    <a:pt x="313" y="152"/>
                  </a:lnTo>
                  <a:lnTo>
                    <a:pt x="308" y="157"/>
                  </a:lnTo>
                  <a:lnTo>
                    <a:pt x="179" y="157"/>
                  </a:lnTo>
                  <a:lnTo>
                    <a:pt x="179" y="544"/>
                  </a:lnTo>
                  <a:lnTo>
                    <a:pt x="262" y="544"/>
                  </a:lnTo>
                  <a:lnTo>
                    <a:pt x="262" y="509"/>
                  </a:lnTo>
                  <a:lnTo>
                    <a:pt x="269" y="504"/>
                  </a:lnTo>
                  <a:lnTo>
                    <a:pt x="308" y="504"/>
                  </a:lnTo>
                  <a:lnTo>
                    <a:pt x="313" y="509"/>
                  </a:lnTo>
                  <a:lnTo>
                    <a:pt x="313" y="544"/>
                  </a:lnTo>
                  <a:lnTo>
                    <a:pt x="308" y="549"/>
                  </a:lnTo>
                  <a:lnTo>
                    <a:pt x="269" y="549"/>
                  </a:lnTo>
                  <a:lnTo>
                    <a:pt x="269" y="583"/>
                  </a:lnTo>
                  <a:lnTo>
                    <a:pt x="262" y="588"/>
                  </a:lnTo>
                  <a:lnTo>
                    <a:pt x="142" y="588"/>
                  </a:lnTo>
                  <a:lnTo>
                    <a:pt x="135" y="583"/>
                  </a:lnTo>
                  <a:lnTo>
                    <a:pt x="135" y="549"/>
                  </a:lnTo>
                  <a:lnTo>
                    <a:pt x="95" y="549"/>
                  </a:lnTo>
                  <a:lnTo>
                    <a:pt x="91" y="544"/>
                  </a:lnTo>
                  <a:lnTo>
                    <a:pt x="91" y="157"/>
                  </a:lnTo>
                  <a:lnTo>
                    <a:pt x="7" y="157"/>
                  </a:lnTo>
                  <a:lnTo>
                    <a:pt x="0" y="152"/>
                  </a:lnTo>
                  <a:lnTo>
                    <a:pt x="0" y="125"/>
                  </a:lnTo>
                  <a:lnTo>
                    <a:pt x="7" y="120"/>
                  </a:lnTo>
                  <a:lnTo>
                    <a:pt x="47" y="120"/>
                  </a:lnTo>
                  <a:lnTo>
                    <a:pt x="47" y="85"/>
                  </a:lnTo>
                  <a:lnTo>
                    <a:pt x="51" y="79"/>
                  </a:lnTo>
                  <a:lnTo>
                    <a:pt x="91" y="79"/>
                  </a:lnTo>
                  <a:lnTo>
                    <a:pt x="91" y="45"/>
                  </a:lnTo>
                  <a:lnTo>
                    <a:pt x="95" y="40"/>
                  </a:lnTo>
                  <a:lnTo>
                    <a:pt x="135" y="40"/>
                  </a:lnTo>
                  <a:lnTo>
                    <a:pt x="135" y="6"/>
                  </a:lnTo>
                  <a:lnTo>
                    <a:pt x="142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Freeform 30">
              <a:extLst>
                <a:ext uri="{FF2B5EF4-FFF2-40B4-BE49-F238E27FC236}">
                  <a16:creationId xmlns:a16="http://schemas.microsoft.com/office/drawing/2014/main" id="{91B70984-0FDA-4C0D-B905-5662D90E4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430"/>
              <a:ext cx="89" cy="106"/>
            </a:xfrm>
            <a:custGeom>
              <a:avLst/>
              <a:gdLst>
                <a:gd name="T0" fmla="*/ 0 w 398"/>
                <a:gd name="T1" fmla="*/ 0 h 470"/>
                <a:gd name="T2" fmla="*/ 0 w 398"/>
                <a:gd name="T3" fmla="*/ 0 h 470"/>
                <a:gd name="T4" fmla="*/ 0 w 398"/>
                <a:gd name="T5" fmla="*/ 0 h 470"/>
                <a:gd name="T6" fmla="*/ 0 w 398"/>
                <a:gd name="T7" fmla="*/ 0 h 470"/>
                <a:gd name="T8" fmla="*/ 0 w 398"/>
                <a:gd name="T9" fmla="*/ 0 h 470"/>
                <a:gd name="T10" fmla="*/ 0 w 398"/>
                <a:gd name="T11" fmla="*/ 0 h 470"/>
                <a:gd name="T12" fmla="*/ 0 w 398"/>
                <a:gd name="T13" fmla="*/ 0 h 470"/>
                <a:gd name="T14" fmla="*/ 0 w 398"/>
                <a:gd name="T15" fmla="*/ 0 h 470"/>
                <a:gd name="T16" fmla="*/ 0 w 398"/>
                <a:gd name="T17" fmla="*/ 0 h 470"/>
                <a:gd name="T18" fmla="*/ 0 w 398"/>
                <a:gd name="T19" fmla="*/ 0 h 470"/>
                <a:gd name="T20" fmla="*/ 0 w 398"/>
                <a:gd name="T21" fmla="*/ 0 h 470"/>
                <a:gd name="T22" fmla="*/ 0 w 398"/>
                <a:gd name="T23" fmla="*/ 0 h 470"/>
                <a:gd name="T24" fmla="*/ 0 w 398"/>
                <a:gd name="T25" fmla="*/ 0 h 470"/>
                <a:gd name="T26" fmla="*/ 0 w 398"/>
                <a:gd name="T27" fmla="*/ 0 h 470"/>
                <a:gd name="T28" fmla="*/ 0 w 398"/>
                <a:gd name="T29" fmla="*/ 0 h 470"/>
                <a:gd name="T30" fmla="*/ 0 w 398"/>
                <a:gd name="T31" fmla="*/ 0 h 470"/>
                <a:gd name="T32" fmla="*/ 0 w 398"/>
                <a:gd name="T33" fmla="*/ 0 h 470"/>
                <a:gd name="T34" fmla="*/ 0 w 398"/>
                <a:gd name="T35" fmla="*/ 0 h 470"/>
                <a:gd name="T36" fmla="*/ 0 w 398"/>
                <a:gd name="T37" fmla="*/ 0 h 470"/>
                <a:gd name="T38" fmla="*/ 0 w 398"/>
                <a:gd name="T39" fmla="*/ 0 h 470"/>
                <a:gd name="T40" fmla="*/ 0 w 398"/>
                <a:gd name="T41" fmla="*/ 0 h 470"/>
                <a:gd name="T42" fmla="*/ 0 w 398"/>
                <a:gd name="T43" fmla="*/ 0 h 470"/>
                <a:gd name="T44" fmla="*/ 0 w 398"/>
                <a:gd name="T45" fmla="*/ 0 h 470"/>
                <a:gd name="T46" fmla="*/ 0 w 398"/>
                <a:gd name="T47" fmla="*/ 0 h 470"/>
                <a:gd name="T48" fmla="*/ 0 w 398"/>
                <a:gd name="T49" fmla="*/ 0 h 470"/>
                <a:gd name="T50" fmla="*/ 0 w 398"/>
                <a:gd name="T51" fmla="*/ 0 h 470"/>
                <a:gd name="T52" fmla="*/ 0 w 398"/>
                <a:gd name="T53" fmla="*/ 0 h 470"/>
                <a:gd name="T54" fmla="*/ 0 w 398"/>
                <a:gd name="T55" fmla="*/ 0 h 470"/>
                <a:gd name="T56" fmla="*/ 0 w 398"/>
                <a:gd name="T57" fmla="*/ 0 h 470"/>
                <a:gd name="T58" fmla="*/ 0 w 398"/>
                <a:gd name="T59" fmla="*/ 0 h 470"/>
                <a:gd name="T60" fmla="*/ 0 w 398"/>
                <a:gd name="T61" fmla="*/ 0 h 470"/>
                <a:gd name="T62" fmla="*/ 0 w 398"/>
                <a:gd name="T63" fmla="*/ 0 h 470"/>
                <a:gd name="T64" fmla="*/ 0 w 398"/>
                <a:gd name="T65" fmla="*/ 0 h 470"/>
                <a:gd name="T66" fmla="*/ 0 w 398"/>
                <a:gd name="T67" fmla="*/ 0 h 470"/>
                <a:gd name="T68" fmla="*/ 0 w 398"/>
                <a:gd name="T69" fmla="*/ 0 h 470"/>
                <a:gd name="T70" fmla="*/ 0 w 398"/>
                <a:gd name="T71" fmla="*/ 0 h 470"/>
                <a:gd name="T72" fmla="*/ 0 w 398"/>
                <a:gd name="T73" fmla="*/ 0 h 470"/>
                <a:gd name="T74" fmla="*/ 0 w 398"/>
                <a:gd name="T75" fmla="*/ 0 h 470"/>
                <a:gd name="T76" fmla="*/ 0 w 398"/>
                <a:gd name="T77" fmla="*/ 0 h 470"/>
                <a:gd name="T78" fmla="*/ 0 w 398"/>
                <a:gd name="T79" fmla="*/ 0 h 470"/>
                <a:gd name="T80" fmla="*/ 0 w 398"/>
                <a:gd name="T81" fmla="*/ 0 h 470"/>
                <a:gd name="T82" fmla="*/ 0 w 398"/>
                <a:gd name="T83" fmla="*/ 0 h 470"/>
                <a:gd name="T84" fmla="*/ 0 w 398"/>
                <a:gd name="T85" fmla="*/ 0 h 470"/>
                <a:gd name="T86" fmla="*/ 0 w 398"/>
                <a:gd name="T87" fmla="*/ 0 h 470"/>
                <a:gd name="T88" fmla="*/ 0 w 398"/>
                <a:gd name="T89" fmla="*/ 0 h 470"/>
                <a:gd name="T90" fmla="*/ 0 w 398"/>
                <a:gd name="T91" fmla="*/ 0 h 470"/>
                <a:gd name="T92" fmla="*/ 0 w 398"/>
                <a:gd name="T93" fmla="*/ 0 h 470"/>
                <a:gd name="T94" fmla="*/ 0 w 398"/>
                <a:gd name="T95" fmla="*/ 0 h 470"/>
                <a:gd name="T96" fmla="*/ 0 w 398"/>
                <a:gd name="T97" fmla="*/ 0 h 470"/>
                <a:gd name="T98" fmla="*/ 0 w 398"/>
                <a:gd name="T99" fmla="*/ 0 h 470"/>
                <a:gd name="T100" fmla="*/ 0 w 398"/>
                <a:gd name="T101" fmla="*/ 0 h 470"/>
                <a:gd name="T102" fmla="*/ 0 w 398"/>
                <a:gd name="T103" fmla="*/ 0 h 470"/>
                <a:gd name="T104" fmla="*/ 0 w 398"/>
                <a:gd name="T105" fmla="*/ 0 h 470"/>
                <a:gd name="T106" fmla="*/ 0 w 398"/>
                <a:gd name="T107" fmla="*/ 0 h 470"/>
                <a:gd name="T108" fmla="*/ 0 w 398"/>
                <a:gd name="T109" fmla="*/ 0 h 470"/>
                <a:gd name="T110" fmla="*/ 0 w 398"/>
                <a:gd name="T111" fmla="*/ 0 h 470"/>
                <a:gd name="T112" fmla="*/ 0 w 398"/>
                <a:gd name="T113" fmla="*/ 0 h 470"/>
                <a:gd name="T114" fmla="*/ 0 w 398"/>
                <a:gd name="T115" fmla="*/ 0 h 470"/>
                <a:gd name="T116" fmla="*/ 0 w 398"/>
                <a:gd name="T117" fmla="*/ 0 h 47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98"/>
                <a:gd name="T178" fmla="*/ 0 h 470"/>
                <a:gd name="T179" fmla="*/ 398 w 398"/>
                <a:gd name="T180" fmla="*/ 470 h 47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98" h="470">
                  <a:moveTo>
                    <a:pt x="132" y="39"/>
                  </a:moveTo>
                  <a:lnTo>
                    <a:pt x="257" y="39"/>
                  </a:lnTo>
                  <a:lnTo>
                    <a:pt x="257" y="72"/>
                  </a:lnTo>
                  <a:lnTo>
                    <a:pt x="264" y="78"/>
                  </a:lnTo>
                  <a:lnTo>
                    <a:pt x="301" y="78"/>
                  </a:lnTo>
                  <a:lnTo>
                    <a:pt x="301" y="152"/>
                  </a:lnTo>
                  <a:lnTo>
                    <a:pt x="96" y="152"/>
                  </a:lnTo>
                  <a:lnTo>
                    <a:pt x="96" y="78"/>
                  </a:lnTo>
                  <a:lnTo>
                    <a:pt x="127" y="78"/>
                  </a:lnTo>
                  <a:lnTo>
                    <a:pt x="132" y="72"/>
                  </a:lnTo>
                  <a:lnTo>
                    <a:pt x="132" y="39"/>
                  </a:lnTo>
                  <a:close/>
                  <a:moveTo>
                    <a:pt x="132" y="0"/>
                  </a:moveTo>
                  <a:lnTo>
                    <a:pt x="301" y="0"/>
                  </a:lnTo>
                  <a:lnTo>
                    <a:pt x="309" y="5"/>
                  </a:lnTo>
                  <a:lnTo>
                    <a:pt x="309" y="32"/>
                  </a:lnTo>
                  <a:lnTo>
                    <a:pt x="345" y="32"/>
                  </a:lnTo>
                  <a:lnTo>
                    <a:pt x="353" y="39"/>
                  </a:lnTo>
                  <a:lnTo>
                    <a:pt x="353" y="72"/>
                  </a:lnTo>
                  <a:lnTo>
                    <a:pt x="389" y="72"/>
                  </a:lnTo>
                  <a:lnTo>
                    <a:pt x="397" y="78"/>
                  </a:lnTo>
                  <a:lnTo>
                    <a:pt x="397" y="191"/>
                  </a:lnTo>
                  <a:lnTo>
                    <a:pt x="389" y="196"/>
                  </a:lnTo>
                  <a:lnTo>
                    <a:pt x="96" y="196"/>
                  </a:lnTo>
                  <a:lnTo>
                    <a:pt x="96" y="310"/>
                  </a:lnTo>
                  <a:lnTo>
                    <a:pt x="127" y="310"/>
                  </a:lnTo>
                  <a:lnTo>
                    <a:pt x="132" y="316"/>
                  </a:lnTo>
                  <a:lnTo>
                    <a:pt x="132" y="345"/>
                  </a:lnTo>
                  <a:lnTo>
                    <a:pt x="171" y="345"/>
                  </a:lnTo>
                  <a:lnTo>
                    <a:pt x="176" y="350"/>
                  </a:lnTo>
                  <a:lnTo>
                    <a:pt x="176" y="384"/>
                  </a:lnTo>
                  <a:lnTo>
                    <a:pt x="345" y="384"/>
                  </a:lnTo>
                  <a:lnTo>
                    <a:pt x="345" y="350"/>
                  </a:lnTo>
                  <a:lnTo>
                    <a:pt x="353" y="345"/>
                  </a:lnTo>
                  <a:lnTo>
                    <a:pt x="389" y="345"/>
                  </a:lnTo>
                  <a:lnTo>
                    <a:pt x="397" y="350"/>
                  </a:lnTo>
                  <a:lnTo>
                    <a:pt x="397" y="384"/>
                  </a:lnTo>
                  <a:lnTo>
                    <a:pt x="389" y="389"/>
                  </a:lnTo>
                  <a:lnTo>
                    <a:pt x="353" y="389"/>
                  </a:lnTo>
                  <a:lnTo>
                    <a:pt x="353" y="424"/>
                  </a:lnTo>
                  <a:lnTo>
                    <a:pt x="345" y="430"/>
                  </a:lnTo>
                  <a:lnTo>
                    <a:pt x="309" y="430"/>
                  </a:lnTo>
                  <a:lnTo>
                    <a:pt x="309" y="463"/>
                  </a:lnTo>
                  <a:lnTo>
                    <a:pt x="301" y="469"/>
                  </a:lnTo>
                  <a:lnTo>
                    <a:pt x="132" y="469"/>
                  </a:lnTo>
                  <a:lnTo>
                    <a:pt x="127" y="463"/>
                  </a:lnTo>
                  <a:lnTo>
                    <a:pt x="127" y="430"/>
                  </a:lnTo>
                  <a:lnTo>
                    <a:pt x="51" y="430"/>
                  </a:lnTo>
                  <a:lnTo>
                    <a:pt x="44" y="424"/>
                  </a:lnTo>
                  <a:lnTo>
                    <a:pt x="44" y="350"/>
                  </a:lnTo>
                  <a:lnTo>
                    <a:pt x="7" y="350"/>
                  </a:lnTo>
                  <a:lnTo>
                    <a:pt x="0" y="345"/>
                  </a:lnTo>
                  <a:lnTo>
                    <a:pt x="0" y="117"/>
                  </a:lnTo>
                  <a:lnTo>
                    <a:pt x="7" y="111"/>
                  </a:lnTo>
                  <a:lnTo>
                    <a:pt x="44" y="111"/>
                  </a:lnTo>
                  <a:lnTo>
                    <a:pt x="44" y="39"/>
                  </a:lnTo>
                  <a:lnTo>
                    <a:pt x="51" y="32"/>
                  </a:lnTo>
                  <a:lnTo>
                    <a:pt x="127" y="32"/>
                  </a:lnTo>
                  <a:lnTo>
                    <a:pt x="127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Freeform 31">
              <a:extLst>
                <a:ext uri="{FF2B5EF4-FFF2-40B4-BE49-F238E27FC236}">
                  <a16:creationId xmlns:a16="http://schemas.microsoft.com/office/drawing/2014/main" id="{668137D2-49E4-41CE-BF76-1AF33EEBE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678"/>
              <a:ext cx="181" cy="106"/>
            </a:xfrm>
            <a:custGeom>
              <a:avLst/>
              <a:gdLst>
                <a:gd name="T0" fmla="*/ 0 w 801"/>
                <a:gd name="T1" fmla="*/ 0 h 470"/>
                <a:gd name="T2" fmla="*/ 0 w 801"/>
                <a:gd name="T3" fmla="*/ 0 h 470"/>
                <a:gd name="T4" fmla="*/ 0 w 801"/>
                <a:gd name="T5" fmla="*/ 0 h 470"/>
                <a:gd name="T6" fmla="*/ 0 w 801"/>
                <a:gd name="T7" fmla="*/ 0 h 470"/>
                <a:gd name="T8" fmla="*/ 0 w 801"/>
                <a:gd name="T9" fmla="*/ 0 h 470"/>
                <a:gd name="T10" fmla="*/ 0 w 801"/>
                <a:gd name="T11" fmla="*/ 0 h 470"/>
                <a:gd name="T12" fmla="*/ 0 w 801"/>
                <a:gd name="T13" fmla="*/ 0 h 470"/>
                <a:gd name="T14" fmla="*/ 0 w 801"/>
                <a:gd name="T15" fmla="*/ 0 h 470"/>
                <a:gd name="T16" fmla="*/ 0 w 801"/>
                <a:gd name="T17" fmla="*/ 0 h 470"/>
                <a:gd name="T18" fmla="*/ 0 w 801"/>
                <a:gd name="T19" fmla="*/ 0 h 470"/>
                <a:gd name="T20" fmla="*/ 0 w 801"/>
                <a:gd name="T21" fmla="*/ 0 h 470"/>
                <a:gd name="T22" fmla="*/ 0 w 801"/>
                <a:gd name="T23" fmla="*/ 0 h 470"/>
                <a:gd name="T24" fmla="*/ 0 w 801"/>
                <a:gd name="T25" fmla="*/ 0 h 470"/>
                <a:gd name="T26" fmla="*/ 0 w 801"/>
                <a:gd name="T27" fmla="*/ 0 h 470"/>
                <a:gd name="T28" fmla="*/ 0 w 801"/>
                <a:gd name="T29" fmla="*/ 0 h 470"/>
                <a:gd name="T30" fmla="*/ 0 w 801"/>
                <a:gd name="T31" fmla="*/ 0 h 470"/>
                <a:gd name="T32" fmla="*/ 0 w 801"/>
                <a:gd name="T33" fmla="*/ 0 h 470"/>
                <a:gd name="T34" fmla="*/ 0 w 801"/>
                <a:gd name="T35" fmla="*/ 0 h 470"/>
                <a:gd name="T36" fmla="*/ 0 w 801"/>
                <a:gd name="T37" fmla="*/ 0 h 470"/>
                <a:gd name="T38" fmla="*/ 0 w 801"/>
                <a:gd name="T39" fmla="*/ 0 h 470"/>
                <a:gd name="T40" fmla="*/ 0 w 801"/>
                <a:gd name="T41" fmla="*/ 0 h 470"/>
                <a:gd name="T42" fmla="*/ 0 w 801"/>
                <a:gd name="T43" fmla="*/ 0 h 470"/>
                <a:gd name="T44" fmla="*/ 0 w 801"/>
                <a:gd name="T45" fmla="*/ 0 h 470"/>
                <a:gd name="T46" fmla="*/ 0 w 801"/>
                <a:gd name="T47" fmla="*/ 0 h 470"/>
                <a:gd name="T48" fmla="*/ 0 w 801"/>
                <a:gd name="T49" fmla="*/ 0 h 470"/>
                <a:gd name="T50" fmla="*/ 0 w 801"/>
                <a:gd name="T51" fmla="*/ 0 h 470"/>
                <a:gd name="T52" fmla="*/ 0 w 801"/>
                <a:gd name="T53" fmla="*/ 0 h 470"/>
                <a:gd name="T54" fmla="*/ 0 w 801"/>
                <a:gd name="T55" fmla="*/ 0 h 470"/>
                <a:gd name="T56" fmla="*/ 0 w 801"/>
                <a:gd name="T57" fmla="*/ 0 h 470"/>
                <a:gd name="T58" fmla="*/ 0 w 801"/>
                <a:gd name="T59" fmla="*/ 0 h 470"/>
                <a:gd name="T60" fmla="*/ 0 w 801"/>
                <a:gd name="T61" fmla="*/ 0 h 470"/>
                <a:gd name="T62" fmla="*/ 0 w 801"/>
                <a:gd name="T63" fmla="*/ 0 h 470"/>
                <a:gd name="T64" fmla="*/ 0 w 801"/>
                <a:gd name="T65" fmla="*/ 0 h 470"/>
                <a:gd name="T66" fmla="*/ 0 w 801"/>
                <a:gd name="T67" fmla="*/ 0 h 470"/>
                <a:gd name="T68" fmla="*/ 0 w 801"/>
                <a:gd name="T69" fmla="*/ 0 h 470"/>
                <a:gd name="T70" fmla="*/ 0 w 801"/>
                <a:gd name="T71" fmla="*/ 0 h 470"/>
                <a:gd name="T72" fmla="*/ 0 w 801"/>
                <a:gd name="T73" fmla="*/ 0 h 470"/>
                <a:gd name="T74" fmla="*/ 0 w 801"/>
                <a:gd name="T75" fmla="*/ 0 h 470"/>
                <a:gd name="T76" fmla="*/ 0 w 801"/>
                <a:gd name="T77" fmla="*/ 0 h 470"/>
                <a:gd name="T78" fmla="*/ 0 w 801"/>
                <a:gd name="T79" fmla="*/ 0 h 4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01"/>
                <a:gd name="T121" fmla="*/ 0 h 470"/>
                <a:gd name="T122" fmla="*/ 801 w 801"/>
                <a:gd name="T123" fmla="*/ 470 h 47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01" h="470">
                  <a:moveTo>
                    <a:pt x="4" y="0"/>
                  </a:moveTo>
                  <a:lnTo>
                    <a:pt x="129" y="0"/>
                  </a:lnTo>
                  <a:lnTo>
                    <a:pt x="137" y="6"/>
                  </a:lnTo>
                  <a:lnTo>
                    <a:pt x="137" y="73"/>
                  </a:lnTo>
                  <a:lnTo>
                    <a:pt x="173" y="73"/>
                  </a:lnTo>
                  <a:lnTo>
                    <a:pt x="173" y="39"/>
                  </a:lnTo>
                  <a:lnTo>
                    <a:pt x="181" y="32"/>
                  </a:lnTo>
                  <a:lnTo>
                    <a:pt x="220" y="32"/>
                  </a:lnTo>
                  <a:lnTo>
                    <a:pt x="220" y="6"/>
                  </a:lnTo>
                  <a:lnTo>
                    <a:pt x="225" y="0"/>
                  </a:lnTo>
                  <a:lnTo>
                    <a:pt x="354" y="0"/>
                  </a:lnTo>
                  <a:lnTo>
                    <a:pt x="362" y="6"/>
                  </a:lnTo>
                  <a:lnTo>
                    <a:pt x="362" y="32"/>
                  </a:lnTo>
                  <a:lnTo>
                    <a:pt x="399" y="32"/>
                  </a:lnTo>
                  <a:lnTo>
                    <a:pt x="406" y="39"/>
                  </a:lnTo>
                  <a:lnTo>
                    <a:pt x="406" y="73"/>
                  </a:lnTo>
                  <a:lnTo>
                    <a:pt x="484" y="73"/>
                  </a:lnTo>
                  <a:lnTo>
                    <a:pt x="484" y="39"/>
                  </a:lnTo>
                  <a:lnTo>
                    <a:pt x="492" y="32"/>
                  </a:lnTo>
                  <a:lnTo>
                    <a:pt x="528" y="32"/>
                  </a:lnTo>
                  <a:lnTo>
                    <a:pt x="528" y="6"/>
                  </a:lnTo>
                  <a:lnTo>
                    <a:pt x="536" y="0"/>
                  </a:lnTo>
                  <a:lnTo>
                    <a:pt x="665" y="0"/>
                  </a:lnTo>
                  <a:lnTo>
                    <a:pt x="670" y="6"/>
                  </a:lnTo>
                  <a:lnTo>
                    <a:pt x="670" y="32"/>
                  </a:lnTo>
                  <a:lnTo>
                    <a:pt x="709" y="32"/>
                  </a:lnTo>
                  <a:lnTo>
                    <a:pt x="717" y="39"/>
                  </a:lnTo>
                  <a:lnTo>
                    <a:pt x="717" y="73"/>
                  </a:lnTo>
                  <a:lnTo>
                    <a:pt x="756" y="73"/>
                  </a:lnTo>
                  <a:lnTo>
                    <a:pt x="763" y="78"/>
                  </a:lnTo>
                  <a:lnTo>
                    <a:pt x="763" y="424"/>
                  </a:lnTo>
                  <a:lnTo>
                    <a:pt x="795" y="424"/>
                  </a:lnTo>
                  <a:lnTo>
                    <a:pt x="800" y="430"/>
                  </a:lnTo>
                  <a:lnTo>
                    <a:pt x="800" y="463"/>
                  </a:lnTo>
                  <a:lnTo>
                    <a:pt x="795" y="469"/>
                  </a:lnTo>
                  <a:lnTo>
                    <a:pt x="626" y="469"/>
                  </a:lnTo>
                  <a:lnTo>
                    <a:pt x="619" y="463"/>
                  </a:lnTo>
                  <a:lnTo>
                    <a:pt x="619" y="430"/>
                  </a:lnTo>
                  <a:lnTo>
                    <a:pt x="626" y="424"/>
                  </a:lnTo>
                  <a:lnTo>
                    <a:pt x="665" y="424"/>
                  </a:lnTo>
                  <a:lnTo>
                    <a:pt x="665" y="117"/>
                  </a:lnTo>
                  <a:lnTo>
                    <a:pt x="626" y="117"/>
                  </a:lnTo>
                  <a:lnTo>
                    <a:pt x="619" y="112"/>
                  </a:lnTo>
                  <a:lnTo>
                    <a:pt x="619" y="78"/>
                  </a:lnTo>
                  <a:lnTo>
                    <a:pt x="492" y="78"/>
                  </a:lnTo>
                  <a:lnTo>
                    <a:pt x="492" y="112"/>
                  </a:lnTo>
                  <a:lnTo>
                    <a:pt x="484" y="117"/>
                  </a:lnTo>
                  <a:lnTo>
                    <a:pt x="452" y="117"/>
                  </a:lnTo>
                  <a:lnTo>
                    <a:pt x="452" y="424"/>
                  </a:lnTo>
                  <a:lnTo>
                    <a:pt x="484" y="424"/>
                  </a:lnTo>
                  <a:lnTo>
                    <a:pt x="492" y="430"/>
                  </a:lnTo>
                  <a:lnTo>
                    <a:pt x="492" y="463"/>
                  </a:lnTo>
                  <a:lnTo>
                    <a:pt x="484" y="469"/>
                  </a:lnTo>
                  <a:lnTo>
                    <a:pt x="315" y="469"/>
                  </a:lnTo>
                  <a:lnTo>
                    <a:pt x="308" y="463"/>
                  </a:lnTo>
                  <a:lnTo>
                    <a:pt x="308" y="430"/>
                  </a:lnTo>
                  <a:lnTo>
                    <a:pt x="315" y="424"/>
                  </a:lnTo>
                  <a:lnTo>
                    <a:pt x="354" y="424"/>
                  </a:lnTo>
                  <a:lnTo>
                    <a:pt x="354" y="117"/>
                  </a:lnTo>
                  <a:lnTo>
                    <a:pt x="315" y="117"/>
                  </a:lnTo>
                  <a:lnTo>
                    <a:pt x="308" y="112"/>
                  </a:lnTo>
                  <a:lnTo>
                    <a:pt x="308" y="78"/>
                  </a:lnTo>
                  <a:lnTo>
                    <a:pt x="181" y="78"/>
                  </a:lnTo>
                  <a:lnTo>
                    <a:pt x="181" y="112"/>
                  </a:lnTo>
                  <a:lnTo>
                    <a:pt x="173" y="117"/>
                  </a:lnTo>
                  <a:lnTo>
                    <a:pt x="137" y="117"/>
                  </a:lnTo>
                  <a:lnTo>
                    <a:pt x="137" y="424"/>
                  </a:lnTo>
                  <a:lnTo>
                    <a:pt x="173" y="424"/>
                  </a:lnTo>
                  <a:lnTo>
                    <a:pt x="181" y="430"/>
                  </a:lnTo>
                  <a:lnTo>
                    <a:pt x="181" y="463"/>
                  </a:lnTo>
                  <a:lnTo>
                    <a:pt x="173" y="469"/>
                  </a:lnTo>
                  <a:lnTo>
                    <a:pt x="4" y="469"/>
                  </a:lnTo>
                  <a:lnTo>
                    <a:pt x="0" y="463"/>
                  </a:lnTo>
                  <a:lnTo>
                    <a:pt x="0" y="430"/>
                  </a:lnTo>
                  <a:lnTo>
                    <a:pt x="4" y="424"/>
                  </a:lnTo>
                  <a:lnTo>
                    <a:pt x="44" y="424"/>
                  </a:lnTo>
                  <a:lnTo>
                    <a:pt x="44" y="39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0" y="6"/>
                  </a:lnTo>
                  <a:lnTo>
                    <a:pt x="4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425" name="Picture 36">
            <a:extLst>
              <a:ext uri="{FF2B5EF4-FFF2-40B4-BE49-F238E27FC236}">
                <a16:creationId xmlns:a16="http://schemas.microsoft.com/office/drawing/2014/main" id="{F1C9ECA8-A194-449A-9DC0-3F135DB1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2484438"/>
            <a:ext cx="252571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7038616B-ACAA-4417-B488-FF7986B7A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-47625"/>
            <a:ext cx="9064625" cy="1952625"/>
          </a:xfrm>
        </p:spPr>
        <p:txBody>
          <a:bodyPr lIns="19841" tIns="51588" rIns="19841" bIns="51588"/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 sz="4900">
                <a:solidFill>
                  <a:schemeClr val="tx2">
                    <a:satMod val="130000"/>
                  </a:schemeClr>
                </a:solidFill>
              </a:rPr>
              <a:t>How Do You Test a Program?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4F3BE28-65AA-469A-BD44-87E9BE548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874838"/>
            <a:ext cx="9144000" cy="4737100"/>
          </a:xfrm>
        </p:spPr>
        <p:txBody>
          <a:bodyPr lIns="19841" tIns="51588" rIns="19841" bIns="51588"/>
          <a:lstStyle/>
          <a:p>
            <a:pPr marL="342900" indent="-342900" eaLnBrk="1" hangingPunct="1">
              <a:lnSpc>
                <a:spcPct val="105000"/>
              </a:lnSpc>
              <a:spcBef>
                <a:spcPts val="1000"/>
              </a:spcBef>
            </a:pPr>
            <a:r>
              <a:rPr lang="en-GB" altLang="en-US" sz="4400"/>
              <a:t>If the program does not behave as expected: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/>
              <a:t>Note the conditions under which it failed.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ts val="888"/>
              </a:spcBef>
            </a:pPr>
            <a:r>
              <a:rPr lang="en-GB" altLang="en-US" sz="4000"/>
              <a:t>Later debug and correct.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836F51F7-8878-49BC-8553-9FE02DE37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0D9654F-DF06-425B-B8E6-191FE1B3921B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6F3D25EF-249F-4112-98F0-0F94CFA7C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895CF920-8B3F-4CC9-85CB-0043E581FB85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EBC2983-1CCC-4921-8857-F04B4DC17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8288"/>
            <a:ext cx="9296400" cy="889000"/>
          </a:xfrm>
        </p:spPr>
        <p:txBody>
          <a:bodyPr lIns="0" tIns="0" rIns="0" bIns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500">
                <a:solidFill>
                  <a:schemeClr val="tx2">
                    <a:satMod val="130000"/>
                  </a:schemeClr>
                </a:solidFill>
              </a:rPr>
              <a:t>What’s So Hard About Testing ?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97F87FC-DD4B-4C6F-8285-62A01AA44B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189038"/>
            <a:ext cx="9525000" cy="5899150"/>
          </a:xfrm>
        </p:spPr>
        <p:txBody>
          <a:bodyPr lIns="0" tIns="0" rIns="0" bIns="0"/>
          <a:lstStyle/>
          <a:p>
            <a:pPr marL="431800" indent="-323850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/>
              <a:t>Consider</a:t>
            </a:r>
            <a:r>
              <a:rPr lang="en-US" altLang="en-US">
                <a:latin typeface="Courier New" panose="02070309020205020404" pitchFamily="49" charset="0"/>
              </a:rPr>
              <a:t>	  </a:t>
            </a:r>
            <a:r>
              <a:rPr lang="en-US" altLang="en-US" sz="4300" b="1">
                <a:solidFill>
                  <a:srgbClr val="9C20E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43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proc1(</a:t>
            </a:r>
            <a:r>
              <a:rPr lang="en-US" altLang="en-US" sz="4300" b="1">
                <a:solidFill>
                  <a:srgbClr val="9C20E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43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x, </a:t>
            </a:r>
            <a:r>
              <a:rPr lang="en-US" altLang="en-US" sz="4300" b="1">
                <a:solidFill>
                  <a:srgbClr val="9C20E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43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y)</a:t>
            </a:r>
          </a:p>
          <a:p>
            <a:pPr marL="431800" indent="-323850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/>
              <a:t>Assuming a 64 bit computer</a:t>
            </a:r>
          </a:p>
          <a:p>
            <a:pPr marL="863600" lvl="1" indent="-2873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 sz="3600"/>
              <a:t>Input space = 2</a:t>
            </a:r>
            <a:r>
              <a:rPr lang="en-US" altLang="en-US" sz="3600" baseline="30000"/>
              <a:t>128</a:t>
            </a:r>
          </a:p>
          <a:p>
            <a:pPr marL="863600" lvl="1" indent="-2873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3600" baseline="30000"/>
          </a:p>
          <a:p>
            <a:pPr marL="431800" indent="-323850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 sz="5100" baseline="30000"/>
              <a:t>Assuming it takes 10secs to key-in an integer pair</a:t>
            </a:r>
          </a:p>
          <a:p>
            <a:pPr marL="863600" lvl="1" indent="-2873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 sz="4800" baseline="30000">
                <a:solidFill>
                  <a:srgbClr val="0000CC"/>
                </a:solidFill>
              </a:rPr>
              <a:t>It would take about a billion years to enter all possible values!</a:t>
            </a:r>
          </a:p>
          <a:p>
            <a:pPr marL="863600" lvl="1" indent="-2873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Clr>
                <a:schemeClr val="tx1"/>
              </a:buClr>
            </a:pPr>
            <a:r>
              <a:rPr lang="en-US" altLang="en-US" sz="4800" baseline="30000"/>
              <a:t>Automatic testing has its own problems!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7205D98-9B4F-42DA-A68A-00F6C0844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411163"/>
            <a:ext cx="9066212" cy="19558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Testing Facts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2D57862-0E07-4166-8E4D-BFF2C3996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1265238"/>
            <a:ext cx="9917112" cy="584835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 sz="4300">
                <a:solidFill>
                  <a:srgbClr val="0000CC"/>
                </a:solidFill>
              </a:rPr>
              <a:t>Consumes largest effort among all phases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Largest manpower among all other development roles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Implies more job opportunities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4300">
                <a:solidFill>
                  <a:srgbClr val="0000CC"/>
                </a:solidFill>
              </a:rPr>
              <a:t>About 50% development effort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But 10% of development time?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900"/>
              <a:t>How?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F171975E-779E-4304-947A-9DA917BC4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99896D4-258D-4A72-A660-B7F75955CB98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2C815631-0194-4174-9E46-14DC23276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Testing Facts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045FF57-3BDC-4420-BC41-371A8F32C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46238"/>
            <a:ext cx="9764713" cy="53498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n-US" sz="4700"/>
              <a:t>Testing is getting more complex and sophisticated every year.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4300"/>
              <a:t>Larger and more complex programs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4300"/>
              <a:t>Newer programming paradigms</a:t>
            </a:r>
          </a:p>
          <a:p>
            <a:pPr eaLnBrk="1" hangingPunct="1">
              <a:lnSpc>
                <a:spcPct val="105000"/>
              </a:lnSpc>
            </a:pPr>
            <a:endParaRPr lang="en-US" altLang="en-US" sz="4300"/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0D248E02-29B8-47A5-84BE-B5F839BD8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69A36B0-B8CF-40DF-9479-866545D3551D}" type="slidenum"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GB" altLang="en-US" sz="15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7001E7-24BC-464A-BDF7-717858F05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6f1f74-0040-4e09-b045-6473ea824e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C156FE-2564-4D65-9B09-008BF7E40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432</TotalTime>
  <Words>1518</Words>
  <Application>Microsoft Office PowerPoint</Application>
  <PresentationFormat>Custom</PresentationFormat>
  <Paragraphs>286</Paragraphs>
  <Slides>48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Solstice</vt:lpstr>
      <vt:lpstr>PowerPoint Presentation</vt:lpstr>
      <vt:lpstr>Defect Reduction Techniques</vt:lpstr>
      <vt:lpstr>Why Test?</vt:lpstr>
      <vt:lpstr>How Do You Test a Program?</vt:lpstr>
      <vt:lpstr>How Do You Test a Program?</vt:lpstr>
      <vt:lpstr>How Do You Test a Program?</vt:lpstr>
      <vt:lpstr>What’s So Hard About Testing ?</vt:lpstr>
      <vt:lpstr>Testing Facts</vt:lpstr>
      <vt:lpstr>Testing Facts</vt:lpstr>
      <vt:lpstr>Overview of Testing Activities</vt:lpstr>
      <vt:lpstr>Error, Faults, and Failures</vt:lpstr>
      <vt:lpstr>Pesticide Effect</vt:lpstr>
      <vt:lpstr>Pesticide Effect</vt:lpstr>
      <vt:lpstr>Fault Model</vt:lpstr>
      <vt:lpstr>Fault Model of an OO Program</vt:lpstr>
      <vt:lpstr>Hardware Fault-Model</vt:lpstr>
      <vt:lpstr>Software Testing</vt:lpstr>
      <vt:lpstr>Test Cases and Test Suites</vt:lpstr>
      <vt:lpstr>Test Cases and Test Suites</vt:lpstr>
      <vt:lpstr>Aim of Testing</vt:lpstr>
      <vt:lpstr>Aim of Testing</vt:lpstr>
      <vt:lpstr>Aim of Testing</vt:lpstr>
      <vt:lpstr>Aim of Testing</vt:lpstr>
      <vt:lpstr>Aim of Testing</vt:lpstr>
      <vt:lpstr>Aim of Testing</vt:lpstr>
      <vt:lpstr>Levels of Testing</vt:lpstr>
      <vt:lpstr>Unit testing</vt:lpstr>
      <vt:lpstr>Unit testing</vt:lpstr>
      <vt:lpstr>Integration testing</vt:lpstr>
      <vt:lpstr>System Testing</vt:lpstr>
      <vt:lpstr>Verification versus Validation</vt:lpstr>
      <vt:lpstr>Verification versus Validation</vt:lpstr>
      <vt:lpstr>Design of Test Cases</vt:lpstr>
      <vt:lpstr>Design of Test Cases</vt:lpstr>
      <vt:lpstr>Design of Test Cases</vt:lpstr>
      <vt:lpstr>Design of Test Cases</vt:lpstr>
      <vt:lpstr>Design of Test Cases</vt:lpstr>
      <vt:lpstr>Design of Test Cases</vt:lpstr>
      <vt:lpstr>Black-Box Testing</vt:lpstr>
      <vt:lpstr>Black-box Testing Techniques</vt:lpstr>
      <vt:lpstr>White-box Testing</vt:lpstr>
      <vt:lpstr>White-Box Testing Techniques</vt:lpstr>
      <vt:lpstr>Coverage-Based Testing Versus Fault-Based Testing</vt:lpstr>
      <vt:lpstr>Why Both BB and WB Testing?</vt:lpstr>
      <vt:lpstr>Grey Box  / Model Based Testing</vt:lpstr>
      <vt:lpstr>Summary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Operating Systems</dc:title>
  <dc:creator>rajib mall</dc:creator>
  <cp:lastModifiedBy>Dr. D.P. Mohapatra</cp:lastModifiedBy>
  <cp:revision>44</cp:revision>
  <dcterms:modified xsi:type="dcterms:W3CDTF">2022-01-05T18:07:34Z</dcterms:modified>
</cp:coreProperties>
</file>