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2"/>
  </p:notesMasterIdLst>
  <p:sldIdLst>
    <p:sldId id="256" r:id="rId2"/>
    <p:sldId id="317"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257" r:id="rId31"/>
    <p:sldId id="258" r:id="rId32"/>
    <p:sldId id="259"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260" r:id="rId55"/>
    <p:sldId id="261" r:id="rId56"/>
    <p:sldId id="282" r:id="rId57"/>
    <p:sldId id="277" r:id="rId58"/>
    <p:sldId id="278" r:id="rId59"/>
    <p:sldId id="279" r:id="rId60"/>
    <p:sldId id="280" r:id="rId61"/>
    <p:sldId id="281" r:id="rId62"/>
    <p:sldId id="298" r:id="rId63"/>
    <p:sldId id="262" r:id="rId64"/>
    <p:sldId id="263" r:id="rId65"/>
    <p:sldId id="284" r:id="rId66"/>
    <p:sldId id="285" r:id="rId67"/>
    <p:sldId id="286" r:id="rId68"/>
    <p:sldId id="287" r:id="rId69"/>
    <p:sldId id="288" r:id="rId70"/>
    <p:sldId id="283" r:id="rId71"/>
    <p:sldId id="289" r:id="rId72"/>
    <p:sldId id="290" r:id="rId73"/>
    <p:sldId id="293" r:id="rId74"/>
    <p:sldId id="294" r:id="rId75"/>
    <p:sldId id="295" r:id="rId76"/>
    <p:sldId id="291"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264" r:id="rId91"/>
    <p:sldId id="265" r:id="rId92"/>
    <p:sldId id="266" r:id="rId93"/>
    <p:sldId id="267" r:id="rId94"/>
    <p:sldId id="268" r:id="rId95"/>
    <p:sldId id="269" r:id="rId96"/>
    <p:sldId id="270" r:id="rId97"/>
    <p:sldId id="271" r:id="rId98"/>
    <p:sldId id="272" r:id="rId99"/>
    <p:sldId id="273" r:id="rId100"/>
    <p:sldId id="274" r:id="rId101"/>
    <p:sldId id="275" r:id="rId102"/>
    <p:sldId id="276" r:id="rId103"/>
    <p:sldId id="292" r:id="rId104"/>
    <p:sldId id="296" r:id="rId105"/>
    <p:sldId id="297" r:id="rId106"/>
    <p:sldId id="299" r:id="rId107"/>
    <p:sldId id="300" r:id="rId108"/>
    <p:sldId id="302" r:id="rId109"/>
    <p:sldId id="303" r:id="rId110"/>
    <p:sldId id="31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7" d="100"/>
          <a:sy n="77" d="100"/>
        </p:scale>
        <p:origin x="-1110" y="-120"/>
      </p:cViewPr>
      <p:guideLst>
        <p:guide orient="horz" pos="2160"/>
        <p:guide pos="2880"/>
      </p:guideLst>
    </p:cSldViewPr>
  </p:slid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7279B-CB93-44C5-B44B-2CC4ADB9BD71}" type="datetimeFigureOut">
              <a:rPr lang="en-IN" smtClean="0"/>
              <a:pPr/>
              <a:t>09-01-2019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7422D-BF24-4023-9130-6B3F89350AA3}" type="slidenum">
              <a:rPr lang="en-IN" smtClean="0"/>
              <a:pPr/>
              <a:t>‹#›</a:t>
            </a:fld>
            <a:endParaRPr lang="en-IN"/>
          </a:p>
        </p:txBody>
      </p:sp>
    </p:spTree>
    <p:extLst>
      <p:ext uri="{BB962C8B-B14F-4D97-AF65-F5344CB8AC3E}">
        <p14:creationId xmlns:p14="http://schemas.microsoft.com/office/powerpoint/2010/main" val="315521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338263" y="1069975"/>
            <a:ext cx="4883150" cy="3662363"/>
          </a:xfrm>
        </p:spPr>
      </p:sp>
      <p:sp>
        <p:nvSpPr>
          <p:cNvPr id="120835" name="Notes Placeholder 2"/>
          <p:cNvSpPr>
            <a:spLocks noGrp="1"/>
          </p:cNvSpPr>
          <p:nvPr>
            <p:ph type="body" idx="1"/>
          </p:nvPr>
        </p:nvSpPr>
        <p:spPr>
          <a:xfrm>
            <a:off x="1154113" y="5091113"/>
            <a:ext cx="5257800" cy="406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3836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0051"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36379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1075"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383718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2099"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860029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3123"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918056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4147"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50458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5171"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2446493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6195"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1617925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37219"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2075617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p:spPr>
        <p:txBody>
          <a:bodyPr/>
          <a:lstStyle/>
          <a:p>
            <a:fld id="{0C3EDF8E-962D-473B-8DC2-31560A5B0FC6}" type="slidenum">
              <a:rPr lang="en-US"/>
              <a:pPr/>
              <a:t>33</a:t>
            </a:fld>
            <a:endParaRPr lang="en-US"/>
          </a:p>
        </p:txBody>
      </p:sp>
      <p:sp>
        <p:nvSpPr>
          <p:cNvPr id="112643"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264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p>
            <a:fld id="{ED7EFF61-DDD4-4E9C-883B-CA2B85B93C34}" type="slidenum">
              <a:rPr lang="en-US"/>
              <a:pPr/>
              <a:t>34</a:t>
            </a:fld>
            <a:endParaRPr lang="en-US"/>
          </a:p>
        </p:txBody>
      </p:sp>
      <p:sp>
        <p:nvSpPr>
          <p:cNvPr id="113667"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366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1859"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2512199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p>
            <a:fld id="{46999069-D632-4AEC-9C77-020265028FA2}" type="slidenum">
              <a:rPr lang="en-US"/>
              <a:pPr/>
              <a:t>35</a:t>
            </a:fld>
            <a:endParaRPr lang="en-US"/>
          </a:p>
        </p:txBody>
      </p:sp>
      <p:sp>
        <p:nvSpPr>
          <p:cNvPr id="114691"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4692"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p>
            <a:fld id="{0B107AD4-98D0-4CD1-912B-CC8201716B9F}" type="slidenum">
              <a:rPr lang="en-US"/>
              <a:pPr/>
              <a:t>36</a:t>
            </a:fld>
            <a:endParaRPr lang="en-US"/>
          </a:p>
        </p:txBody>
      </p:sp>
      <p:sp>
        <p:nvSpPr>
          <p:cNvPr id="115715"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571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31"/>
          <p:cNvSpPr>
            <a:spLocks noGrp="1" noChangeArrowheads="1"/>
          </p:cNvSpPr>
          <p:nvPr>
            <p:ph type="sldNum" sz="quarter" idx="5"/>
          </p:nvPr>
        </p:nvSpPr>
        <p:spPr>
          <a:noFill/>
        </p:spPr>
        <p:txBody>
          <a:bodyPr/>
          <a:lstStyle/>
          <a:p>
            <a:fld id="{496ED914-A990-41CE-AE11-4E663903CC3B}" type="slidenum">
              <a:rPr lang="en-US"/>
              <a:pPr/>
              <a:t>37</a:t>
            </a:fld>
            <a:endParaRPr lang="en-US"/>
          </a:p>
        </p:txBody>
      </p:sp>
      <p:sp>
        <p:nvSpPr>
          <p:cNvPr id="116739"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674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31"/>
          <p:cNvSpPr>
            <a:spLocks noGrp="1" noChangeArrowheads="1"/>
          </p:cNvSpPr>
          <p:nvPr>
            <p:ph type="sldNum" sz="quarter" idx="5"/>
          </p:nvPr>
        </p:nvSpPr>
        <p:spPr>
          <a:noFill/>
        </p:spPr>
        <p:txBody>
          <a:bodyPr/>
          <a:lstStyle/>
          <a:p>
            <a:fld id="{E41FEDF2-9145-47B2-BB3F-CF7F3C4B3D58}" type="slidenum">
              <a:rPr lang="en-US"/>
              <a:pPr/>
              <a:t>38</a:t>
            </a:fld>
            <a:endParaRPr lang="en-US"/>
          </a:p>
        </p:txBody>
      </p:sp>
      <p:sp>
        <p:nvSpPr>
          <p:cNvPr id="117763"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776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31"/>
          <p:cNvSpPr>
            <a:spLocks noGrp="1" noChangeArrowheads="1"/>
          </p:cNvSpPr>
          <p:nvPr>
            <p:ph type="sldNum" sz="quarter" idx="5"/>
          </p:nvPr>
        </p:nvSpPr>
        <p:spPr>
          <a:noFill/>
        </p:spPr>
        <p:txBody>
          <a:bodyPr/>
          <a:lstStyle/>
          <a:p>
            <a:fld id="{09BBD9ED-F674-4B26-BBA0-12486BE54D05}" type="slidenum">
              <a:rPr lang="en-US"/>
              <a:pPr/>
              <a:t>39</a:t>
            </a:fld>
            <a:endParaRPr lang="en-US"/>
          </a:p>
        </p:txBody>
      </p:sp>
      <p:sp>
        <p:nvSpPr>
          <p:cNvPr id="118787"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878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031"/>
          <p:cNvSpPr>
            <a:spLocks noGrp="1" noChangeArrowheads="1"/>
          </p:cNvSpPr>
          <p:nvPr>
            <p:ph type="sldNum" sz="quarter" idx="5"/>
          </p:nvPr>
        </p:nvSpPr>
        <p:spPr>
          <a:noFill/>
        </p:spPr>
        <p:txBody>
          <a:bodyPr/>
          <a:lstStyle/>
          <a:p>
            <a:fld id="{A397A249-AFB6-49D8-8C6C-DA62944138BF}" type="slidenum">
              <a:rPr lang="en-US"/>
              <a:pPr/>
              <a:t>40</a:t>
            </a:fld>
            <a:endParaRPr lang="en-US"/>
          </a:p>
        </p:txBody>
      </p:sp>
      <p:sp>
        <p:nvSpPr>
          <p:cNvPr id="119811"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19812"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31"/>
          <p:cNvSpPr>
            <a:spLocks noGrp="1" noChangeArrowheads="1"/>
          </p:cNvSpPr>
          <p:nvPr>
            <p:ph type="sldNum" sz="quarter" idx="5"/>
          </p:nvPr>
        </p:nvSpPr>
        <p:spPr>
          <a:noFill/>
        </p:spPr>
        <p:txBody>
          <a:bodyPr/>
          <a:lstStyle/>
          <a:p>
            <a:fld id="{FC5A6D17-C84A-4708-BF45-A342CAE91BF3}" type="slidenum">
              <a:rPr lang="en-US"/>
              <a:pPr/>
              <a:t>41</a:t>
            </a:fld>
            <a:endParaRPr lang="en-US"/>
          </a:p>
        </p:txBody>
      </p:sp>
      <p:sp>
        <p:nvSpPr>
          <p:cNvPr id="120835"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083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031"/>
          <p:cNvSpPr>
            <a:spLocks noGrp="1" noChangeArrowheads="1"/>
          </p:cNvSpPr>
          <p:nvPr>
            <p:ph type="sldNum" sz="quarter" idx="5"/>
          </p:nvPr>
        </p:nvSpPr>
        <p:spPr>
          <a:noFill/>
        </p:spPr>
        <p:txBody>
          <a:bodyPr/>
          <a:lstStyle/>
          <a:p>
            <a:fld id="{920F6A88-CF63-44D0-BD4E-3ADC9F31E751}" type="slidenum">
              <a:rPr lang="en-US"/>
              <a:pPr/>
              <a:t>42</a:t>
            </a:fld>
            <a:endParaRPr lang="en-US"/>
          </a:p>
        </p:txBody>
      </p:sp>
      <p:sp>
        <p:nvSpPr>
          <p:cNvPr id="121859"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186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31"/>
          <p:cNvSpPr>
            <a:spLocks noGrp="1" noChangeArrowheads="1"/>
          </p:cNvSpPr>
          <p:nvPr>
            <p:ph type="sldNum" sz="quarter" idx="5"/>
          </p:nvPr>
        </p:nvSpPr>
        <p:spPr>
          <a:noFill/>
        </p:spPr>
        <p:txBody>
          <a:bodyPr/>
          <a:lstStyle/>
          <a:p>
            <a:fld id="{1313157C-701D-4F3D-A87E-EBBC99B263D3}" type="slidenum">
              <a:rPr lang="en-US"/>
              <a:pPr/>
              <a:t>43</a:t>
            </a:fld>
            <a:endParaRPr lang="en-US"/>
          </a:p>
        </p:txBody>
      </p:sp>
      <p:sp>
        <p:nvSpPr>
          <p:cNvPr id="122883"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288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031"/>
          <p:cNvSpPr>
            <a:spLocks noGrp="1" noChangeArrowheads="1"/>
          </p:cNvSpPr>
          <p:nvPr>
            <p:ph type="sldNum" sz="quarter" idx="5"/>
          </p:nvPr>
        </p:nvSpPr>
        <p:spPr>
          <a:noFill/>
        </p:spPr>
        <p:txBody>
          <a:bodyPr/>
          <a:lstStyle/>
          <a:p>
            <a:fld id="{B50568E0-A0FE-4B61-BCE6-13EF24DEC023}" type="slidenum">
              <a:rPr lang="en-US"/>
              <a:pPr/>
              <a:t>44</a:t>
            </a:fld>
            <a:endParaRPr lang="en-US"/>
          </a:p>
        </p:txBody>
      </p:sp>
      <p:sp>
        <p:nvSpPr>
          <p:cNvPr id="123907"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390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2883"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1688609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31"/>
          <p:cNvSpPr>
            <a:spLocks noGrp="1" noChangeArrowheads="1"/>
          </p:cNvSpPr>
          <p:nvPr>
            <p:ph type="sldNum" sz="quarter" idx="5"/>
          </p:nvPr>
        </p:nvSpPr>
        <p:spPr>
          <a:noFill/>
        </p:spPr>
        <p:txBody>
          <a:bodyPr/>
          <a:lstStyle/>
          <a:p>
            <a:fld id="{C0CB49ED-58DC-4F75-B290-022F4E46F6DF}" type="slidenum">
              <a:rPr lang="en-US"/>
              <a:pPr/>
              <a:t>45</a:t>
            </a:fld>
            <a:endParaRPr lang="en-US"/>
          </a:p>
        </p:txBody>
      </p:sp>
      <p:sp>
        <p:nvSpPr>
          <p:cNvPr id="124931"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4932"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031"/>
          <p:cNvSpPr>
            <a:spLocks noGrp="1" noChangeArrowheads="1"/>
          </p:cNvSpPr>
          <p:nvPr>
            <p:ph type="sldNum" sz="quarter" idx="5"/>
          </p:nvPr>
        </p:nvSpPr>
        <p:spPr>
          <a:noFill/>
        </p:spPr>
        <p:txBody>
          <a:bodyPr/>
          <a:lstStyle/>
          <a:p>
            <a:fld id="{A8547911-35E9-4FDE-BCAB-71442744FAC6}" type="slidenum">
              <a:rPr lang="en-US"/>
              <a:pPr/>
              <a:t>46</a:t>
            </a:fld>
            <a:endParaRPr lang="en-US"/>
          </a:p>
        </p:txBody>
      </p:sp>
      <p:sp>
        <p:nvSpPr>
          <p:cNvPr id="125955"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595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CB4CE973-809F-4CDB-8269-5872F2F25762}" type="slidenum">
              <a:rPr lang="en-US"/>
              <a:pPr/>
              <a:t>47</a:t>
            </a:fld>
            <a:endParaRPr lang="en-US"/>
          </a:p>
        </p:txBody>
      </p:sp>
      <p:sp>
        <p:nvSpPr>
          <p:cNvPr id="126979"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698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031"/>
          <p:cNvSpPr>
            <a:spLocks noGrp="1" noChangeArrowheads="1"/>
          </p:cNvSpPr>
          <p:nvPr>
            <p:ph type="sldNum" sz="quarter" idx="5"/>
          </p:nvPr>
        </p:nvSpPr>
        <p:spPr>
          <a:noFill/>
        </p:spPr>
        <p:txBody>
          <a:bodyPr/>
          <a:lstStyle/>
          <a:p>
            <a:fld id="{5239850D-0122-40C2-B20C-20AB85BEE776}" type="slidenum">
              <a:rPr lang="en-US"/>
              <a:pPr/>
              <a:t>48</a:t>
            </a:fld>
            <a:endParaRPr lang="en-US"/>
          </a:p>
        </p:txBody>
      </p:sp>
      <p:sp>
        <p:nvSpPr>
          <p:cNvPr id="128003"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800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031"/>
          <p:cNvSpPr>
            <a:spLocks noGrp="1" noChangeArrowheads="1"/>
          </p:cNvSpPr>
          <p:nvPr>
            <p:ph type="sldNum" sz="quarter" idx="5"/>
          </p:nvPr>
        </p:nvSpPr>
        <p:spPr>
          <a:noFill/>
        </p:spPr>
        <p:txBody>
          <a:bodyPr/>
          <a:lstStyle/>
          <a:p>
            <a:fld id="{D477A502-DE93-4860-A2F4-1902A6F2B6B3}" type="slidenum">
              <a:rPr lang="en-US"/>
              <a:pPr/>
              <a:t>49</a:t>
            </a:fld>
            <a:endParaRPr lang="en-US"/>
          </a:p>
        </p:txBody>
      </p:sp>
      <p:sp>
        <p:nvSpPr>
          <p:cNvPr id="129027"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2902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BFC65CF-8DF1-4842-8539-B4052AD7F51C}" type="slidenum">
              <a:rPr lang="en-US"/>
              <a:pPr/>
              <a:t>50</a:t>
            </a:fld>
            <a:endParaRPr lang="en-US"/>
          </a:p>
        </p:txBody>
      </p:sp>
      <p:sp>
        <p:nvSpPr>
          <p:cNvPr id="130051"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30052"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7DB36BF0-7FFF-4DF7-91FB-066DF7AA3C9D}" type="slidenum">
              <a:rPr lang="en-US"/>
              <a:pPr/>
              <a:t>51</a:t>
            </a:fld>
            <a:endParaRPr lang="en-US"/>
          </a:p>
        </p:txBody>
      </p:sp>
      <p:sp>
        <p:nvSpPr>
          <p:cNvPr id="131075"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3107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31"/>
          <p:cNvSpPr>
            <a:spLocks noGrp="1" noChangeArrowheads="1"/>
          </p:cNvSpPr>
          <p:nvPr>
            <p:ph type="sldNum" sz="quarter" idx="5"/>
          </p:nvPr>
        </p:nvSpPr>
        <p:spPr>
          <a:noFill/>
        </p:spPr>
        <p:txBody>
          <a:bodyPr/>
          <a:lstStyle/>
          <a:p>
            <a:fld id="{229E4F1C-1C96-4A50-9218-C1732F4EF0A5}" type="slidenum">
              <a:rPr lang="en-US"/>
              <a:pPr/>
              <a:t>52</a:t>
            </a:fld>
            <a:endParaRPr lang="en-US"/>
          </a:p>
        </p:txBody>
      </p:sp>
      <p:sp>
        <p:nvSpPr>
          <p:cNvPr id="132099"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3210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31"/>
          <p:cNvSpPr>
            <a:spLocks noGrp="1" noChangeArrowheads="1"/>
          </p:cNvSpPr>
          <p:nvPr>
            <p:ph type="sldNum" sz="quarter" idx="5"/>
          </p:nvPr>
        </p:nvSpPr>
        <p:spPr>
          <a:noFill/>
        </p:spPr>
        <p:txBody>
          <a:bodyPr/>
          <a:lstStyle/>
          <a:p>
            <a:fld id="{A2C8429B-F015-45E7-997A-2A3ACEFEA178}" type="slidenum">
              <a:rPr lang="en-US"/>
              <a:pPr/>
              <a:t>53</a:t>
            </a:fld>
            <a:endParaRPr lang="en-US"/>
          </a:p>
        </p:txBody>
      </p:sp>
      <p:sp>
        <p:nvSpPr>
          <p:cNvPr id="133123"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3312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7C7422D-BF24-4023-9130-6B3F89350AA3}" type="slidenum">
              <a:rPr lang="en-IN" smtClean="0"/>
              <a:pPr/>
              <a:t>97</a:t>
            </a:fld>
            <a:endParaRPr lang="en-IN"/>
          </a:p>
        </p:txBody>
      </p:sp>
    </p:spTree>
    <p:extLst>
      <p:ext uri="{BB962C8B-B14F-4D97-AF65-F5344CB8AC3E}">
        <p14:creationId xmlns:p14="http://schemas.microsoft.com/office/powerpoint/2010/main" val="240439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3907"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375790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058863" y="788988"/>
            <a:ext cx="5386387" cy="4040187"/>
          </a:xfrm>
          <a:ln>
            <a:solidFill>
              <a:srgbClr val="000000"/>
            </a:solidFill>
            <a:miter lim="800000"/>
            <a:headEnd/>
            <a:tailEnd/>
          </a:ln>
        </p:spPr>
      </p:sp>
      <p:sp>
        <p:nvSpPr>
          <p:cNvPr id="124931" name="Rectangle 3"/>
          <p:cNvSpPr>
            <a:spLocks noGrp="1" noChangeArrowheads="1"/>
          </p:cNvSpPr>
          <p:nvPr>
            <p:ph type="body" idx="1"/>
          </p:nvPr>
        </p:nvSpPr>
        <p:spPr>
          <a:xfrm>
            <a:off x="989013" y="5092700"/>
            <a:ext cx="5524500" cy="4824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1" tIns="51317" rIns="102631" bIns="51317"/>
          <a:lstStyle/>
          <a:p>
            <a:r>
              <a:rPr lang="en-US" smtClean="0"/>
              <a:t>	(But, can think about doing this many tests today)</a:t>
            </a:r>
          </a:p>
          <a:p>
            <a:endParaRPr lang="en-US" smtClean="0"/>
          </a:p>
        </p:txBody>
      </p:sp>
    </p:spTree>
    <p:extLst>
      <p:ext uri="{BB962C8B-B14F-4D97-AF65-F5344CB8AC3E}">
        <p14:creationId xmlns:p14="http://schemas.microsoft.com/office/powerpoint/2010/main" val="122141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5955"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34187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6979"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407505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8003"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28440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927100" y="354013"/>
            <a:ext cx="5702300" cy="4276725"/>
          </a:xfrm>
          <a:solidFill>
            <a:srgbClr val="FFFFFF"/>
          </a:solidFill>
          <a:ln>
            <a:solidFill>
              <a:srgbClr val="000000"/>
            </a:solidFill>
            <a:miter lim="800000"/>
            <a:headEnd/>
            <a:tailEnd/>
          </a:ln>
        </p:spPr>
      </p:sp>
      <p:sp>
        <p:nvSpPr>
          <p:cNvPr id="129027" name="Text Box 3"/>
          <p:cNvSpPr txBox="1">
            <a:spLocks noChangeArrowheads="1"/>
          </p:cNvSpPr>
          <p:nvPr/>
        </p:nvSpPr>
        <p:spPr bwMode="auto">
          <a:xfrm>
            <a:off x="554038" y="5046663"/>
            <a:ext cx="6451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42988" eaLnBrk="0" hangingPunct="0">
              <a:defRPr sz="2400">
                <a:solidFill>
                  <a:schemeClr val="bg1"/>
                </a:solidFill>
                <a:latin typeface="Comic Sans MS" panose="030F0702030302020204" pitchFamily="66" charset="0"/>
              </a:defRPr>
            </a:lvl1pPr>
            <a:lvl2pPr marL="742950" indent="-285750" defTabSz="1042988" eaLnBrk="0" hangingPunct="0">
              <a:defRPr sz="2400">
                <a:solidFill>
                  <a:schemeClr val="bg1"/>
                </a:solidFill>
                <a:latin typeface="Comic Sans MS" panose="030F0702030302020204" pitchFamily="66" charset="0"/>
              </a:defRPr>
            </a:lvl2pPr>
            <a:lvl3pPr marL="1143000" indent="-228600" defTabSz="1042988" eaLnBrk="0" hangingPunct="0">
              <a:defRPr sz="2400">
                <a:solidFill>
                  <a:schemeClr val="bg1"/>
                </a:solidFill>
                <a:latin typeface="Comic Sans MS" panose="030F0702030302020204" pitchFamily="66" charset="0"/>
              </a:defRPr>
            </a:lvl3pPr>
            <a:lvl4pPr marL="1600200" indent="-228600" defTabSz="1042988" eaLnBrk="0" hangingPunct="0">
              <a:defRPr sz="2400">
                <a:solidFill>
                  <a:schemeClr val="bg1"/>
                </a:solidFill>
                <a:latin typeface="Comic Sans MS" panose="030F0702030302020204" pitchFamily="66" charset="0"/>
              </a:defRPr>
            </a:lvl4pPr>
            <a:lvl5pPr marL="2057400" indent="-228600" defTabSz="1042988" eaLnBrk="0" hangingPunct="0">
              <a:defRPr sz="2400">
                <a:solidFill>
                  <a:schemeClr val="bg1"/>
                </a:solidFill>
                <a:latin typeface="Comic Sans MS" panose="030F0702030302020204" pitchFamily="66" charset="0"/>
              </a:defRPr>
            </a:lvl5pPr>
            <a:lvl6pPr marL="25146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1042988"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algn="l">
              <a:lnSpc>
                <a:spcPct val="100000"/>
              </a:lnSpc>
              <a:buClrTx/>
              <a:buSzTx/>
              <a:buFontTx/>
              <a:buNone/>
            </a:pPr>
            <a:endParaRPr lang="en-US" sz="2700">
              <a:solidFill>
                <a:schemeClr val="tx1"/>
              </a:solidFill>
              <a:latin typeface="Arial Black" panose="020B0A04020102020204" pitchFamily="34" charset="0"/>
            </a:endParaRPr>
          </a:p>
        </p:txBody>
      </p:sp>
    </p:spTree>
    <p:extLst>
      <p:ext uri="{BB962C8B-B14F-4D97-AF65-F5344CB8AC3E}">
        <p14:creationId xmlns:p14="http://schemas.microsoft.com/office/powerpoint/2010/main" val="51899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0EA193-0ADB-42F9-A2A8-2CAA39ECA89E}"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260018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DE5F0-374D-45AC-B3EA-878F446DA617}"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334612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370B4-5882-4653-B644-C3BC48C63164}"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625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7B58D-78F8-48B9-AC81-E7564D969A77}"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286434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6B907-86FF-4E7C-96F2-87E21BB1D997}"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7532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A82353-8475-4295-B216-9AF4845DE75A}"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3219533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3C3833-18BE-41FE-A98E-421C4E8097AF}"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1004430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E30DE-330C-410B-A7BC-14638FE55153}"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249457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6DC8B7-0448-4E79-9E46-5A9CA6A76F5F}"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103239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FC2FC7-DBA7-4DDF-892A-03788D91026D}" type="datetime1">
              <a:rPr lang="en-IN" smtClean="0"/>
              <a:pPr/>
              <a:t>09-01-2019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191684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8816E-134B-4A23-946A-13B90276FFF9}" type="datetime1">
              <a:rPr lang="en-IN" smtClean="0"/>
              <a:pPr/>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80895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FA0768-0D61-4800-B44E-F8E431B111F2}" type="datetime1">
              <a:rPr lang="en-IN" smtClean="0"/>
              <a:pPr/>
              <a:t>09-01-2019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110054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4F7745-4456-4983-9B70-D23F57DD3166}" type="datetime1">
              <a:rPr lang="en-IN" smtClean="0"/>
              <a:pPr/>
              <a:t>09-01-2019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30497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E17A2-B41B-4F2D-AFC1-8A9ABC90697D}" type="datetime1">
              <a:rPr lang="en-IN" smtClean="0"/>
              <a:pPr/>
              <a:t>09-01-2019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189769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BE1C4-0701-4A79-A9C6-AAAC441B5220}" type="datetime1">
              <a:rPr lang="en-IN" smtClean="0"/>
              <a:pPr/>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417460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3EF5D4-C1BF-4AD4-AB3D-E0A305F205EB}" type="datetime1">
              <a:rPr lang="en-IN" smtClean="0"/>
              <a:pPr/>
              <a:t>09-01-2019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C3CB-31B7-4B76-BB0C-1E903127DFFC}" type="slidenum">
              <a:rPr lang="en-IN" smtClean="0"/>
              <a:pPr/>
              <a:t>‹#›</a:t>
            </a:fld>
            <a:endParaRPr lang="en-IN"/>
          </a:p>
        </p:txBody>
      </p:sp>
    </p:spTree>
    <p:extLst>
      <p:ext uri="{BB962C8B-B14F-4D97-AF65-F5344CB8AC3E}">
        <p14:creationId xmlns:p14="http://schemas.microsoft.com/office/powerpoint/2010/main" val="238845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DEC6EB-9F55-4A5C-B6C1-B29AB8883ADE}" type="datetime1">
              <a:rPr lang="en-IN" smtClean="0"/>
              <a:pPr/>
              <a:t>09-01-2019</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3D5C3CB-31B7-4B76-BB0C-1E903127DFFC}" type="slidenum">
              <a:rPr lang="en-IN" smtClean="0"/>
              <a:pPr/>
              <a:t>‹#›</a:t>
            </a:fld>
            <a:endParaRPr lang="en-IN"/>
          </a:p>
        </p:txBody>
      </p:sp>
    </p:spTree>
    <p:extLst>
      <p:ext uri="{BB962C8B-B14F-4D97-AF65-F5344CB8AC3E}">
        <p14:creationId xmlns:p14="http://schemas.microsoft.com/office/powerpoint/2010/main" val="1213393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456"/>
            <a:ext cx="7772400" cy="1835710"/>
          </a:xfrm>
        </p:spPr>
        <p:txBody>
          <a:bodyPr/>
          <a:lstStyle/>
          <a:p>
            <a:pPr algn="ctr"/>
            <a:r>
              <a:rPr lang="en-IN" dirty="0" smtClean="0"/>
              <a:t>Cause-Effect </a:t>
            </a:r>
            <a:br>
              <a:rPr lang="en-IN" dirty="0" smtClean="0"/>
            </a:br>
            <a:r>
              <a:rPr lang="en-IN" dirty="0" smtClean="0"/>
              <a:t>Graphing</a:t>
            </a:r>
            <a:endParaRPr lang="en-IN" dirty="0"/>
          </a:p>
        </p:txBody>
      </p:sp>
      <p:sp>
        <p:nvSpPr>
          <p:cNvPr id="3" name="Subtitle 2"/>
          <p:cNvSpPr>
            <a:spLocks noGrp="1"/>
          </p:cNvSpPr>
          <p:nvPr>
            <p:ph type="subTitle" idx="1"/>
          </p:nvPr>
        </p:nvSpPr>
        <p:spPr>
          <a:xfrm>
            <a:off x="1207869" y="3618964"/>
            <a:ext cx="5826719" cy="2803778"/>
          </a:xfrm>
        </p:spPr>
        <p:txBody>
          <a:bodyPr>
            <a:noAutofit/>
          </a:bodyPr>
          <a:lstStyle/>
          <a:p>
            <a:pPr algn="ctr"/>
            <a:r>
              <a:rPr lang="en-IN" sz="2400" dirty="0" err="1" smtClean="0">
                <a:solidFill>
                  <a:srgbClr val="FF0000"/>
                </a:solidFill>
              </a:rPr>
              <a:t>Dr.</a:t>
            </a:r>
            <a:r>
              <a:rPr lang="en-IN" sz="2400" dirty="0" smtClean="0">
                <a:solidFill>
                  <a:srgbClr val="FF0000"/>
                </a:solidFill>
              </a:rPr>
              <a:t> </a:t>
            </a:r>
            <a:r>
              <a:rPr lang="en-IN" sz="2400" dirty="0" err="1" smtClean="0">
                <a:solidFill>
                  <a:srgbClr val="FF0000"/>
                </a:solidFill>
              </a:rPr>
              <a:t>Durga</a:t>
            </a:r>
            <a:r>
              <a:rPr lang="en-IN" sz="2400" dirty="0" smtClean="0">
                <a:solidFill>
                  <a:srgbClr val="FF0000"/>
                </a:solidFill>
              </a:rPr>
              <a:t> Prasad </a:t>
            </a:r>
            <a:r>
              <a:rPr lang="en-IN" sz="2400" dirty="0" err="1" smtClean="0">
                <a:solidFill>
                  <a:srgbClr val="FF0000"/>
                </a:solidFill>
              </a:rPr>
              <a:t>Mohapatra</a:t>
            </a:r>
            <a:endParaRPr lang="en-IN" sz="2400" dirty="0" smtClean="0">
              <a:solidFill>
                <a:srgbClr val="FF0000"/>
              </a:solidFill>
            </a:endParaRPr>
          </a:p>
          <a:p>
            <a:pPr algn="ctr"/>
            <a:r>
              <a:rPr lang="en-IN" sz="2400" dirty="0" smtClean="0">
                <a:solidFill>
                  <a:srgbClr val="FF0000"/>
                </a:solidFill>
              </a:rPr>
              <a:t>Professor</a:t>
            </a:r>
            <a:endParaRPr lang="en-IN" sz="2400" dirty="0" smtClean="0">
              <a:solidFill>
                <a:srgbClr val="FF0000"/>
              </a:solidFill>
            </a:endParaRPr>
          </a:p>
          <a:p>
            <a:pPr algn="ctr"/>
            <a:r>
              <a:rPr lang="en-IN" sz="2400" dirty="0" smtClean="0">
                <a:solidFill>
                  <a:srgbClr val="FF0000"/>
                </a:solidFill>
              </a:rPr>
              <a:t>CSE Department</a:t>
            </a:r>
          </a:p>
          <a:p>
            <a:pPr algn="ctr"/>
            <a:r>
              <a:rPr lang="en-IN" sz="2400" dirty="0" smtClean="0">
                <a:solidFill>
                  <a:srgbClr val="FF0000"/>
                </a:solidFill>
              </a:rPr>
              <a:t>NIT Rourkela</a:t>
            </a:r>
          </a:p>
          <a:p>
            <a:pPr algn="ctr"/>
            <a:r>
              <a:rPr lang="en-IN" sz="2400" dirty="0" smtClean="0">
                <a:solidFill>
                  <a:srgbClr val="FF0000"/>
                </a:solidFill>
              </a:rPr>
              <a:t>durga@nitrkl.ac.in</a:t>
            </a:r>
            <a:endParaRPr lang="en-IN" sz="2400" dirty="0">
              <a:solidFill>
                <a:srgbClr val="FF0000"/>
              </a:solidFill>
            </a:endParaRPr>
          </a:p>
        </p:txBody>
      </p:sp>
    </p:spTree>
    <p:extLst>
      <p:ext uri="{BB962C8B-B14F-4D97-AF65-F5344CB8AC3E}">
        <p14:creationId xmlns:p14="http://schemas.microsoft.com/office/powerpoint/2010/main" val="333079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71041" y="0"/>
            <a:ext cx="7916216" cy="1320800"/>
          </a:xfrm>
        </p:spPr>
        <p:txBody>
          <a:bodyPr>
            <a:normAutofit fontScale="90000"/>
          </a:bodyPr>
          <a:lstStyle/>
          <a:p>
            <a:pPr algn="ctr"/>
            <a:r>
              <a:rPr lang="en-US" sz="4989" dirty="0"/>
              <a:t>Overview of Testing Activities</a:t>
            </a:r>
          </a:p>
        </p:txBody>
      </p:sp>
      <p:sp>
        <p:nvSpPr>
          <p:cNvPr id="705539" name="Rectangle 3"/>
          <p:cNvSpPr>
            <a:spLocks noGrp="1" noChangeArrowheads="1"/>
          </p:cNvSpPr>
          <p:nvPr>
            <p:ph type="body" idx="1"/>
          </p:nvPr>
        </p:nvSpPr>
        <p:spPr>
          <a:xfrm>
            <a:off x="671041" y="1718281"/>
            <a:ext cx="7801920" cy="4613760"/>
          </a:xfrm>
        </p:spPr>
        <p:txBody>
          <a:bodyPr/>
          <a:lstStyle/>
          <a:p>
            <a:pPr>
              <a:spcBef>
                <a:spcPct val="15000"/>
              </a:spcBef>
              <a:spcAft>
                <a:spcPts val="726"/>
              </a:spcAft>
            </a:pPr>
            <a:r>
              <a:rPr lang="en-US" sz="4354" dirty="0">
                <a:solidFill>
                  <a:srgbClr val="FF0000"/>
                </a:solidFill>
              </a:rPr>
              <a:t>Test Suite Design</a:t>
            </a:r>
          </a:p>
          <a:p>
            <a:pPr>
              <a:spcBef>
                <a:spcPct val="15000"/>
              </a:spcBef>
              <a:spcAft>
                <a:spcPts val="726"/>
              </a:spcAft>
            </a:pPr>
            <a:r>
              <a:rPr lang="en-US" sz="4354" dirty="0">
                <a:solidFill>
                  <a:srgbClr val="FF0000"/>
                </a:solidFill>
              </a:rPr>
              <a:t>Run test cases and observe results to detect failures.</a:t>
            </a:r>
          </a:p>
          <a:p>
            <a:pPr>
              <a:spcBef>
                <a:spcPct val="15000"/>
              </a:spcBef>
              <a:spcAft>
                <a:spcPts val="726"/>
              </a:spcAft>
            </a:pPr>
            <a:r>
              <a:rPr lang="en-US" sz="4354" dirty="0">
                <a:solidFill>
                  <a:srgbClr val="FF0000"/>
                </a:solidFill>
              </a:rPr>
              <a:t>Debug to locate errors</a:t>
            </a:r>
          </a:p>
          <a:p>
            <a:pPr>
              <a:spcBef>
                <a:spcPct val="15000"/>
              </a:spcBef>
              <a:spcAft>
                <a:spcPts val="726"/>
              </a:spcAft>
            </a:pPr>
            <a:r>
              <a:rPr lang="en-US" sz="4354" dirty="0">
                <a:solidFill>
                  <a:srgbClr val="FF0000"/>
                </a:solidFill>
              </a:rPr>
              <a:t>Correct errors.</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anim calcmode="lin" valueType="num">
                                      <p:cBhvr additive="base">
                                        <p:cTn id="7" dur="500" fill="hold"/>
                                        <p:tgtEl>
                                          <p:spTgt spid="70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5539">
                                            <p:txEl>
                                              <p:pRg st="1" end="1"/>
                                            </p:txEl>
                                          </p:spTgt>
                                        </p:tgtEl>
                                        <p:attrNameLst>
                                          <p:attrName>style.visibility</p:attrName>
                                        </p:attrNameLst>
                                      </p:cBhvr>
                                      <p:to>
                                        <p:strVal val="visible"/>
                                      </p:to>
                                    </p:set>
                                    <p:anim calcmode="lin" valueType="num">
                                      <p:cBhvr additive="base">
                                        <p:cTn id="13" dur="500" fill="hold"/>
                                        <p:tgtEl>
                                          <p:spTgt spid="70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5539">
                                            <p:txEl>
                                              <p:pRg st="2" end="2"/>
                                            </p:txEl>
                                          </p:spTgt>
                                        </p:tgtEl>
                                        <p:attrNameLst>
                                          <p:attrName>style.visibility</p:attrName>
                                        </p:attrNameLst>
                                      </p:cBhvr>
                                      <p:to>
                                        <p:strVal val="visible"/>
                                      </p:to>
                                    </p:set>
                                    <p:anim calcmode="lin" valueType="num">
                                      <p:cBhvr additive="base">
                                        <p:cTn id="19" dur="500" fill="hold"/>
                                        <p:tgtEl>
                                          <p:spTgt spid="70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5539">
                                            <p:txEl>
                                              <p:pRg st="3" end="3"/>
                                            </p:txEl>
                                          </p:spTgt>
                                        </p:tgtEl>
                                        <p:attrNameLst>
                                          <p:attrName>style.visibility</p:attrName>
                                        </p:attrNameLst>
                                      </p:cBhvr>
                                      <p:to>
                                        <p:strVal val="visible"/>
                                      </p:to>
                                    </p:set>
                                    <p:anim calcmode="lin" valueType="num">
                                      <p:cBhvr additive="base">
                                        <p:cTn id="25" dur="500" fill="hold"/>
                                        <p:tgtEl>
                                          <p:spTgt spid="70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55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36" y="1"/>
            <a:ext cx="8450956" cy="618186"/>
          </a:xfrm>
        </p:spPr>
        <p:txBody>
          <a:bodyPr>
            <a:normAutofit fontScale="90000"/>
          </a:bodyPr>
          <a:lstStyle/>
          <a:p>
            <a:pPr algn="ctr"/>
            <a:r>
              <a:rPr lang="en-IN" dirty="0"/>
              <a:t>Example</a:t>
            </a:r>
          </a:p>
        </p:txBody>
      </p:sp>
      <p:sp>
        <p:nvSpPr>
          <p:cNvPr id="3" name="Content Placeholder 2"/>
          <p:cNvSpPr>
            <a:spLocks noGrp="1"/>
          </p:cNvSpPr>
          <p:nvPr>
            <p:ph idx="1"/>
          </p:nvPr>
        </p:nvSpPr>
        <p:spPr>
          <a:xfrm>
            <a:off x="0" y="653648"/>
            <a:ext cx="9143999" cy="6204352"/>
          </a:xfrm>
        </p:spPr>
        <p:txBody>
          <a:bodyPr>
            <a:noAutofit/>
          </a:bodyPr>
          <a:lstStyle/>
          <a:p>
            <a:r>
              <a:rPr lang="en-IN" sz="2400" dirty="0" smtClean="0">
                <a:solidFill>
                  <a:srgbClr val="FF0000"/>
                </a:solidFill>
              </a:rPr>
              <a:t>From the cause-effect graph, note that </a:t>
            </a:r>
            <a:r>
              <a:rPr lang="en-IN" sz="2400" i="1" dirty="0" smtClean="0">
                <a:solidFill>
                  <a:srgbClr val="FF0000"/>
                </a:solidFill>
              </a:rPr>
              <a:t>C</a:t>
            </a:r>
            <a:r>
              <a:rPr lang="en-IN" sz="2400" i="1" baseline="-25000" dirty="0" smtClean="0">
                <a:solidFill>
                  <a:srgbClr val="FF0000"/>
                </a:solidFill>
              </a:rPr>
              <a:t>2</a:t>
            </a:r>
            <a:r>
              <a:rPr lang="en-IN" sz="2400" i="1" dirty="0" smtClean="0">
                <a:solidFill>
                  <a:srgbClr val="FF0000"/>
                </a:solidFill>
              </a:rPr>
              <a:t> </a:t>
            </a:r>
            <a:r>
              <a:rPr lang="en-IN" sz="2400" dirty="0" smtClean="0">
                <a:solidFill>
                  <a:srgbClr val="FF0000"/>
                </a:solidFill>
              </a:rPr>
              <a:t>and </a:t>
            </a:r>
            <a:r>
              <a:rPr lang="en-IN" sz="2400" i="1" dirty="0" smtClean="0">
                <a:solidFill>
                  <a:srgbClr val="FF0000"/>
                </a:solidFill>
              </a:rPr>
              <a:t>C</a:t>
            </a:r>
            <a:r>
              <a:rPr lang="en-IN" sz="2400" i="1" baseline="-25000" dirty="0" smtClean="0">
                <a:solidFill>
                  <a:srgbClr val="FF0000"/>
                </a:solidFill>
              </a:rPr>
              <a:t>4</a:t>
            </a:r>
            <a:r>
              <a:rPr lang="en-IN" sz="2400" i="1" dirty="0" smtClean="0">
                <a:solidFill>
                  <a:srgbClr val="FF0000"/>
                </a:solidFill>
              </a:rPr>
              <a:t> </a:t>
            </a:r>
            <a:r>
              <a:rPr lang="en-IN" sz="2400" dirty="0" smtClean="0">
                <a:solidFill>
                  <a:srgbClr val="FF0000"/>
                </a:solidFill>
              </a:rPr>
              <a:t>cannot be present simultaneously.</a:t>
            </a:r>
          </a:p>
          <a:p>
            <a:r>
              <a:rPr lang="en-IN" sz="2400" dirty="0" smtClean="0">
                <a:solidFill>
                  <a:srgbClr val="FF0000"/>
                </a:solidFill>
              </a:rPr>
              <a:t>Hence, we discard the second and fourth combinations from the list above and obtain the following three feasible combinations.</a:t>
            </a:r>
          </a:p>
          <a:p>
            <a:pPr marL="0" indent="0">
              <a:buNone/>
            </a:pPr>
            <a:r>
              <a:rPr lang="en-IN" sz="2400" dirty="0" smtClean="0">
                <a:solidFill>
                  <a:srgbClr val="FF0000"/>
                </a:solidFill>
              </a:rPr>
              <a:t>			1	0	1	1</a:t>
            </a:r>
          </a:p>
          <a:p>
            <a:pPr marL="0" indent="0">
              <a:buNone/>
            </a:pPr>
            <a:r>
              <a:rPr lang="en-IN" sz="2400" dirty="0">
                <a:solidFill>
                  <a:srgbClr val="FF0000"/>
                </a:solidFill>
              </a:rPr>
              <a:t>	</a:t>
            </a:r>
            <a:r>
              <a:rPr lang="en-IN" sz="2400" dirty="0" smtClean="0">
                <a:solidFill>
                  <a:srgbClr val="FF0000"/>
                </a:solidFill>
              </a:rPr>
              <a:t>		1	0	0	1</a:t>
            </a:r>
          </a:p>
          <a:p>
            <a:pPr marL="0" indent="0">
              <a:buNone/>
            </a:pPr>
            <a:r>
              <a:rPr lang="en-IN" sz="2400" dirty="0">
                <a:solidFill>
                  <a:srgbClr val="FF0000"/>
                </a:solidFill>
              </a:rPr>
              <a:t>	</a:t>
            </a:r>
            <a:r>
              <a:rPr lang="en-IN" sz="2400" dirty="0" smtClean="0">
                <a:solidFill>
                  <a:srgbClr val="FF0000"/>
                </a:solidFill>
              </a:rPr>
              <a:t>		0	0	0	1</a:t>
            </a:r>
            <a:endParaRPr lang="en-IN" sz="2400" dirty="0">
              <a:solidFill>
                <a:srgbClr val="FF0000"/>
              </a:solidFill>
            </a:endParaRPr>
          </a:p>
          <a:p>
            <a:r>
              <a:rPr lang="en-IN" sz="2400" dirty="0" smtClean="0">
                <a:solidFill>
                  <a:srgbClr val="FF0000"/>
                </a:solidFill>
              </a:rPr>
              <a:t>Appending the corresponding values of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to each of the above combinations, we obtain the following three vectors.</a:t>
            </a:r>
          </a:p>
          <a:p>
            <a:pPr marL="0" indent="0">
              <a:buNone/>
            </a:pPr>
            <a:r>
              <a:rPr lang="en-IN" sz="2400" dirty="0">
                <a:solidFill>
                  <a:srgbClr val="FF0000"/>
                </a:solidFill>
              </a:rPr>
              <a:t>	</a:t>
            </a:r>
            <a:r>
              <a:rPr lang="en-IN" sz="2400" dirty="0" smtClean="0">
                <a:solidFill>
                  <a:srgbClr val="FF0000"/>
                </a:solidFill>
              </a:rPr>
              <a:t>	</a:t>
            </a:r>
            <a:r>
              <a:rPr lang="en-IN" sz="2400" i="1" dirty="0" smtClean="0">
                <a:solidFill>
                  <a:srgbClr val="FF0000"/>
                </a:solidFill>
              </a:rPr>
              <a:t>V</a:t>
            </a:r>
            <a:r>
              <a:rPr lang="en-IN" sz="2400" i="1" baseline="-25000" dirty="0" smtClean="0">
                <a:solidFill>
                  <a:srgbClr val="FF0000"/>
                </a:solidFill>
              </a:rPr>
              <a:t>1	</a:t>
            </a:r>
            <a:r>
              <a:rPr lang="en-IN" sz="2400" dirty="0" smtClean="0">
                <a:solidFill>
                  <a:srgbClr val="FF0000"/>
                </a:solidFill>
              </a:rPr>
              <a:t>1	0	1	1	1	1</a:t>
            </a:r>
            <a:endParaRPr lang="en-IN" sz="2400" i="1" baseline="-25000" dirty="0" smtClean="0">
              <a:solidFill>
                <a:srgbClr val="FF0000"/>
              </a:solidFill>
            </a:endParaRPr>
          </a:p>
          <a:p>
            <a:pPr marL="0" indent="0">
              <a:buNone/>
            </a:pPr>
            <a:r>
              <a:rPr lang="en-IN" sz="2400" dirty="0" smtClean="0">
                <a:solidFill>
                  <a:srgbClr val="FF0000"/>
                </a:solidFill>
              </a:rPr>
              <a:t>		</a:t>
            </a:r>
            <a:r>
              <a:rPr lang="en-IN" sz="2400" i="1" dirty="0" smtClean="0">
                <a:solidFill>
                  <a:srgbClr val="FF0000"/>
                </a:solidFill>
              </a:rPr>
              <a:t>V</a:t>
            </a:r>
            <a:r>
              <a:rPr lang="en-IN" sz="2400" i="1" baseline="-25000" dirty="0" smtClean="0">
                <a:solidFill>
                  <a:srgbClr val="FF0000"/>
                </a:solidFill>
              </a:rPr>
              <a:t>2	</a:t>
            </a:r>
            <a:r>
              <a:rPr lang="en-IN" sz="2400" dirty="0" smtClean="0">
                <a:solidFill>
                  <a:srgbClr val="FF0000"/>
                </a:solidFill>
              </a:rPr>
              <a:t>1	0	0	1	1	1</a:t>
            </a:r>
            <a:endParaRPr lang="en-IN" sz="2400" i="1" baseline="-25000" dirty="0" smtClean="0">
              <a:solidFill>
                <a:srgbClr val="FF0000"/>
              </a:solidFill>
            </a:endParaRPr>
          </a:p>
          <a:p>
            <a:pPr marL="0" indent="0">
              <a:buNone/>
            </a:pPr>
            <a:r>
              <a:rPr lang="en-IN" sz="2400" dirty="0" smtClean="0">
                <a:solidFill>
                  <a:srgbClr val="FF0000"/>
                </a:solidFill>
              </a:rPr>
              <a:t>		</a:t>
            </a:r>
            <a:r>
              <a:rPr lang="en-IN" sz="2400" i="1" dirty="0" smtClean="0">
                <a:solidFill>
                  <a:srgbClr val="FF0000"/>
                </a:solidFill>
              </a:rPr>
              <a:t>V</a:t>
            </a:r>
            <a:r>
              <a:rPr lang="en-IN" sz="2400" i="1" baseline="-25000" dirty="0" smtClean="0">
                <a:solidFill>
                  <a:srgbClr val="FF0000"/>
                </a:solidFill>
              </a:rPr>
              <a:t>3	</a:t>
            </a:r>
            <a:r>
              <a:rPr lang="en-IN" sz="2400" dirty="0" smtClean="0">
                <a:solidFill>
                  <a:srgbClr val="FF0000"/>
                </a:solidFill>
              </a:rPr>
              <a:t>0	0	0	1	1	1</a:t>
            </a:r>
            <a:endParaRPr lang="en-IN" sz="2400" i="1" baseline="-25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100</a:t>
            </a:fld>
            <a:endParaRPr lang="en-IN"/>
          </a:p>
        </p:txBody>
      </p:sp>
    </p:spTree>
    <p:extLst>
      <p:ext uri="{BB962C8B-B14F-4D97-AF65-F5344CB8AC3E}">
        <p14:creationId xmlns:p14="http://schemas.microsoft.com/office/powerpoint/2010/main" val="5321332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32" y="0"/>
            <a:ext cx="8875958" cy="515155"/>
          </a:xfrm>
        </p:spPr>
        <p:txBody>
          <a:bodyPr>
            <a:normAutofit fontScale="90000"/>
          </a:bodyPr>
          <a:lstStyle/>
          <a:p>
            <a:pPr algn="ctr"/>
            <a:r>
              <a:rPr lang="en-IN" dirty="0"/>
              <a:t>Example</a:t>
            </a:r>
          </a:p>
        </p:txBody>
      </p:sp>
      <p:sp>
        <p:nvSpPr>
          <p:cNvPr id="3" name="Content Placeholder 2"/>
          <p:cNvSpPr>
            <a:spLocks noGrp="1"/>
          </p:cNvSpPr>
          <p:nvPr>
            <p:ph idx="1"/>
          </p:nvPr>
        </p:nvSpPr>
        <p:spPr>
          <a:xfrm>
            <a:off x="152132" y="537738"/>
            <a:ext cx="8875958" cy="6185034"/>
          </a:xfrm>
        </p:spPr>
        <p:txBody>
          <a:bodyPr>
            <a:normAutofit/>
          </a:bodyPr>
          <a:lstStyle/>
          <a:p>
            <a:r>
              <a:rPr lang="en-IN" sz="2400" dirty="0" smtClean="0">
                <a:solidFill>
                  <a:srgbClr val="FF0000"/>
                </a:solidFill>
              </a:rPr>
              <a:t>Transposing the vectors listed above and appending them as three columns to the existing decision table, we obtain the following</a:t>
            </a:r>
          </a:p>
          <a:p>
            <a:endParaRPr lang="en-IN" sz="2400" dirty="0">
              <a:solidFill>
                <a:srgbClr val="FF0000"/>
              </a:solidFill>
            </a:endParaRP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r>
              <a:rPr lang="en-IN" sz="2400" dirty="0" smtClean="0">
                <a:solidFill>
                  <a:srgbClr val="002060"/>
                </a:solidFill>
              </a:rPr>
              <a:t>Next,</a:t>
            </a:r>
            <a:r>
              <a:rPr lang="en-IN" sz="2400" dirty="0" smtClean="0">
                <a:solidFill>
                  <a:srgbClr val="FF0000"/>
                </a:solidFill>
              </a:rPr>
              <a:t> we update </a:t>
            </a:r>
            <a:r>
              <a:rPr lang="en-IN" sz="2400" i="1" dirty="0" err="1" smtClean="0">
                <a:solidFill>
                  <a:srgbClr val="FF0000"/>
                </a:solidFill>
              </a:rPr>
              <a:t>next_dt_col</a:t>
            </a:r>
            <a:r>
              <a:rPr lang="en-IN" sz="2400" dirty="0" smtClean="0">
                <a:solidFill>
                  <a:srgbClr val="FF0000"/>
                </a:solidFill>
              </a:rPr>
              <a:t> to 9.</a:t>
            </a:r>
          </a:p>
          <a:p>
            <a:r>
              <a:rPr lang="en-IN" sz="2400" dirty="0" smtClean="0">
                <a:solidFill>
                  <a:srgbClr val="FF0000"/>
                </a:solidFill>
              </a:rPr>
              <a:t>Of course, doing so is useless as the loop set up in Step 2 is now terminated.</a:t>
            </a:r>
          </a:p>
          <a:p>
            <a:r>
              <a:rPr lang="en-IN" sz="2400" dirty="0" smtClean="0">
                <a:solidFill>
                  <a:srgbClr val="002060"/>
                </a:solidFill>
              </a:rPr>
              <a:t>The decision table listed above is the output.</a:t>
            </a:r>
            <a:endParaRPr lang="en-IN" sz="24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6933294"/>
              </p:ext>
            </p:extLst>
          </p:nvPr>
        </p:nvGraphicFramePr>
        <p:xfrm>
          <a:off x="493690" y="1770487"/>
          <a:ext cx="8251065" cy="2595880"/>
        </p:xfrm>
        <a:graphic>
          <a:graphicData uri="http://schemas.openxmlformats.org/drawingml/2006/table">
            <a:tbl>
              <a:tblPr firstRow="1" bandRow="1">
                <a:tableStyleId>{5C22544A-7EE6-4342-B048-85BDC9FD1C3A}</a:tableStyleId>
              </a:tblPr>
              <a:tblGrid>
                <a:gridCol w="916785"/>
                <a:gridCol w="916785"/>
                <a:gridCol w="916785"/>
                <a:gridCol w="916785"/>
                <a:gridCol w="916785"/>
                <a:gridCol w="916785"/>
                <a:gridCol w="916785"/>
                <a:gridCol w="916785"/>
                <a:gridCol w="916785"/>
              </a:tblGrid>
              <a:tr h="370840">
                <a:tc>
                  <a:txBody>
                    <a:bodyPr/>
                    <a:lstStyle/>
                    <a:p>
                      <a:pPr algn="ct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2</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3</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4</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5</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6</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7</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8</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1</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2</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3</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4</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Ef</a:t>
                      </a:r>
                      <a:r>
                        <a:rPr lang="en-IN" i="1" baseline="-25000" dirty="0" smtClean="0">
                          <a:ln>
                            <a:noFill/>
                          </a:ln>
                          <a:solidFill>
                            <a:srgbClr val="FF0000"/>
                          </a:solidFill>
                        </a:rPr>
                        <a:t>1</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Ef</a:t>
                      </a:r>
                      <a:r>
                        <a:rPr lang="en-IN" i="1" baseline="-25000" dirty="0" smtClean="0">
                          <a:ln>
                            <a:noFill/>
                          </a:ln>
                          <a:solidFill>
                            <a:srgbClr val="FF0000"/>
                          </a:solidFill>
                        </a:rPr>
                        <a:t>2</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101</a:t>
            </a:fld>
            <a:endParaRPr lang="en-IN"/>
          </a:p>
        </p:txBody>
      </p:sp>
    </p:spTree>
    <p:extLst>
      <p:ext uri="{BB962C8B-B14F-4D97-AF65-F5344CB8AC3E}">
        <p14:creationId xmlns:p14="http://schemas.microsoft.com/office/powerpoint/2010/main" val="26211885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63639"/>
          </a:xfrm>
        </p:spPr>
        <p:txBody>
          <a:bodyPr>
            <a:normAutofit fontScale="90000"/>
          </a:bodyPr>
          <a:lstStyle/>
          <a:p>
            <a:pPr algn="ctr"/>
            <a:r>
              <a:rPr lang="en-IN" dirty="0" smtClean="0"/>
              <a:t>Test generation from a decision table</a:t>
            </a:r>
            <a:endParaRPr lang="en-IN" dirty="0"/>
          </a:p>
        </p:txBody>
      </p:sp>
      <p:sp>
        <p:nvSpPr>
          <p:cNvPr id="3" name="Content Placeholder 2"/>
          <p:cNvSpPr>
            <a:spLocks noGrp="1"/>
          </p:cNvSpPr>
          <p:nvPr>
            <p:ph idx="1"/>
          </p:nvPr>
        </p:nvSpPr>
        <p:spPr>
          <a:xfrm>
            <a:off x="57955" y="524107"/>
            <a:ext cx="9028090" cy="6185786"/>
          </a:xfrm>
        </p:spPr>
        <p:txBody>
          <a:bodyPr>
            <a:noAutofit/>
          </a:bodyPr>
          <a:lstStyle/>
          <a:p>
            <a:r>
              <a:rPr lang="en-IN" sz="2400" dirty="0" smtClean="0">
                <a:solidFill>
                  <a:srgbClr val="FF0000"/>
                </a:solidFill>
              </a:rPr>
              <a:t>Test generation from a decision table is relatively forward.</a:t>
            </a:r>
          </a:p>
          <a:p>
            <a:r>
              <a:rPr lang="en-IN" sz="2400" dirty="0" smtClean="0">
                <a:solidFill>
                  <a:srgbClr val="FF0000"/>
                </a:solidFill>
              </a:rPr>
              <a:t>Each column in the decision table generates at least one test input.</a:t>
            </a:r>
          </a:p>
          <a:p>
            <a:r>
              <a:rPr lang="en-IN" sz="2400" dirty="0" smtClean="0">
                <a:solidFill>
                  <a:srgbClr val="FF0000"/>
                </a:solidFill>
              </a:rPr>
              <a:t>Note that each combination might be able to generate more than one  test when a condition in the cause-effect graph can be satisfied in more than one way.</a:t>
            </a:r>
          </a:p>
          <a:p>
            <a:r>
              <a:rPr lang="en-IN" sz="2400" dirty="0" smtClean="0">
                <a:solidFill>
                  <a:srgbClr val="FF0000"/>
                </a:solidFill>
              </a:rPr>
              <a:t>For example, consider the following cause:</a:t>
            </a:r>
          </a:p>
          <a:p>
            <a:r>
              <a:rPr lang="en-IN" sz="2400" i="1" dirty="0" smtClean="0">
                <a:solidFill>
                  <a:srgbClr val="FF0000"/>
                </a:solidFill>
              </a:rPr>
              <a:t>C</a:t>
            </a:r>
            <a:r>
              <a:rPr lang="en-IN" sz="2400" dirty="0" smtClean="0">
                <a:solidFill>
                  <a:srgbClr val="FF0000"/>
                </a:solidFill>
              </a:rPr>
              <a:t>: </a:t>
            </a:r>
            <a:r>
              <a:rPr lang="en-IN" sz="2400" i="1" dirty="0" smtClean="0">
                <a:solidFill>
                  <a:srgbClr val="FF0000"/>
                </a:solidFill>
              </a:rPr>
              <a:t>x</a:t>
            </a:r>
            <a:r>
              <a:rPr lang="en-IN" sz="2400" dirty="0" smtClean="0">
                <a:solidFill>
                  <a:srgbClr val="FF0000"/>
                </a:solidFill>
              </a:rPr>
              <a:t>&lt;99</a:t>
            </a:r>
          </a:p>
          <a:p>
            <a:r>
              <a:rPr lang="en-IN" sz="2400" dirty="0" smtClean="0">
                <a:solidFill>
                  <a:srgbClr val="FF0000"/>
                </a:solidFill>
              </a:rPr>
              <a:t>The condition above can be satisfied by many values such as </a:t>
            </a:r>
            <a:r>
              <a:rPr lang="en-IN" sz="2400" i="1" dirty="0" smtClean="0">
                <a:solidFill>
                  <a:srgbClr val="FF0000"/>
                </a:solidFill>
              </a:rPr>
              <a:t>x</a:t>
            </a:r>
            <a:r>
              <a:rPr lang="en-IN" sz="2400" dirty="0" smtClean="0">
                <a:solidFill>
                  <a:srgbClr val="FF0000"/>
                </a:solidFill>
              </a:rPr>
              <a:t>=1 and </a:t>
            </a:r>
            <a:r>
              <a:rPr lang="en-IN" sz="2400" i="1" dirty="0" smtClean="0">
                <a:solidFill>
                  <a:srgbClr val="FF0000"/>
                </a:solidFill>
              </a:rPr>
              <a:t>x</a:t>
            </a:r>
            <a:r>
              <a:rPr lang="en-IN" sz="2400" dirty="0" smtClean="0">
                <a:solidFill>
                  <a:srgbClr val="FF0000"/>
                </a:solidFill>
              </a:rPr>
              <a:t>=49.</a:t>
            </a:r>
          </a:p>
          <a:p>
            <a:r>
              <a:rPr lang="en-IN" sz="2400" dirty="0" smtClean="0">
                <a:solidFill>
                  <a:srgbClr val="FF0000"/>
                </a:solidFill>
              </a:rPr>
              <a:t>Also, </a:t>
            </a:r>
            <a:r>
              <a:rPr lang="en-IN" sz="2400" i="1" dirty="0" smtClean="0">
                <a:solidFill>
                  <a:srgbClr val="FF0000"/>
                </a:solidFill>
              </a:rPr>
              <a:t>C</a:t>
            </a:r>
            <a:r>
              <a:rPr lang="en-IN" sz="2400" dirty="0" smtClean="0">
                <a:solidFill>
                  <a:srgbClr val="FF0000"/>
                </a:solidFill>
              </a:rPr>
              <a:t> can be made false by many values of </a:t>
            </a:r>
            <a:r>
              <a:rPr lang="en-IN" sz="2400" i="1" dirty="0" smtClean="0">
                <a:solidFill>
                  <a:srgbClr val="FF0000"/>
                </a:solidFill>
              </a:rPr>
              <a:t>x</a:t>
            </a:r>
            <a:r>
              <a:rPr lang="en-IN" sz="2400" dirty="0" smtClean="0">
                <a:solidFill>
                  <a:srgbClr val="FF0000"/>
                </a:solidFill>
              </a:rPr>
              <a:t> such as </a:t>
            </a:r>
            <a:r>
              <a:rPr lang="en-IN" sz="2400" i="1" dirty="0" smtClean="0">
                <a:solidFill>
                  <a:srgbClr val="FF0000"/>
                </a:solidFill>
              </a:rPr>
              <a:t>x</a:t>
            </a:r>
            <a:r>
              <a:rPr lang="en-IN" sz="2400" dirty="0" smtClean="0">
                <a:solidFill>
                  <a:srgbClr val="FF0000"/>
                </a:solidFill>
              </a:rPr>
              <a:t>=100 and </a:t>
            </a:r>
            <a:r>
              <a:rPr lang="en-IN" sz="2400" i="1" dirty="0" smtClean="0">
                <a:solidFill>
                  <a:srgbClr val="FF0000"/>
                </a:solidFill>
              </a:rPr>
              <a:t>x</a:t>
            </a:r>
            <a:r>
              <a:rPr lang="en-IN" sz="2400" dirty="0" smtClean="0">
                <a:solidFill>
                  <a:srgbClr val="FF0000"/>
                </a:solidFill>
              </a:rPr>
              <a:t>=999.</a:t>
            </a:r>
          </a:p>
          <a:p>
            <a:r>
              <a:rPr lang="en-IN" sz="2400" dirty="0" smtClean="0">
                <a:solidFill>
                  <a:srgbClr val="FF0000"/>
                </a:solidFill>
              </a:rPr>
              <a:t>Thus, one might have a choice of values of input variables while generating tests using columns from a decision table</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102</a:t>
            </a:fld>
            <a:endParaRPr lang="en-IN"/>
          </a:p>
        </p:txBody>
      </p:sp>
    </p:spTree>
    <p:extLst>
      <p:ext uri="{BB962C8B-B14F-4D97-AF65-F5344CB8AC3E}">
        <p14:creationId xmlns:p14="http://schemas.microsoft.com/office/powerpoint/2010/main" val="124607063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97"/>
            <a:ext cx="9144000" cy="510638"/>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0" y="528035"/>
            <a:ext cx="9002332" cy="6207616"/>
          </a:xfrm>
        </p:spPr>
        <p:txBody>
          <a:bodyPr>
            <a:normAutofit/>
          </a:bodyPr>
          <a:lstStyle/>
          <a:p>
            <a:r>
              <a:rPr lang="en-IN" sz="2800" dirty="0" smtClean="0">
                <a:solidFill>
                  <a:srgbClr val="FF0000"/>
                </a:solidFill>
              </a:rPr>
              <a:t>A tourist of age greater than 21 years and having a clean driving record is supplied a rental car.</a:t>
            </a:r>
          </a:p>
          <a:p>
            <a:r>
              <a:rPr lang="en-IN" sz="2800" dirty="0" smtClean="0">
                <a:solidFill>
                  <a:srgbClr val="FF0000"/>
                </a:solidFill>
              </a:rPr>
              <a:t>A premium amount is also charged if the tourist is on business,</a:t>
            </a:r>
          </a:p>
          <a:p>
            <a:r>
              <a:rPr lang="en-IN" sz="2800" dirty="0" smtClean="0">
                <a:solidFill>
                  <a:srgbClr val="FF0000"/>
                </a:solidFill>
              </a:rPr>
              <a:t>Otherwise, it is not charged.</a:t>
            </a:r>
          </a:p>
          <a:p>
            <a:r>
              <a:rPr lang="en-IN" sz="2800" dirty="0" smtClean="0">
                <a:solidFill>
                  <a:srgbClr val="FF0000"/>
                </a:solidFill>
              </a:rPr>
              <a:t>If the tourist is less than 21 year old, or does not have a clean driving record,</a:t>
            </a:r>
          </a:p>
          <a:p>
            <a:pPr lvl="1"/>
            <a:r>
              <a:rPr lang="en-IN" sz="2400" dirty="0" smtClean="0">
                <a:solidFill>
                  <a:srgbClr val="FF0000"/>
                </a:solidFill>
              </a:rPr>
              <a:t>The system will display the following message: “Car cannot be supplied”.</a:t>
            </a:r>
            <a:endParaRPr lang="en-IN" sz="2400" dirty="0">
              <a:solidFill>
                <a:srgbClr val="FF0000"/>
              </a:solidFill>
            </a:endParaRPr>
          </a:p>
          <a:p>
            <a:endParaRPr lang="en-IN" sz="2800" dirty="0" smtClean="0">
              <a:solidFill>
                <a:srgbClr val="FF0000"/>
              </a:solidFill>
            </a:endParaRPr>
          </a:p>
          <a:p>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103</a:t>
            </a:fld>
            <a:endParaRPr lang="en-IN"/>
          </a:p>
        </p:txBody>
      </p:sp>
    </p:spTree>
    <p:extLst>
      <p:ext uri="{BB962C8B-B14F-4D97-AF65-F5344CB8AC3E}">
        <p14:creationId xmlns:p14="http://schemas.microsoft.com/office/powerpoint/2010/main" val="20563474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43154"/>
            <a:ext cx="8886422" cy="562153"/>
          </a:xfrm>
        </p:spPr>
        <p:txBody>
          <a:bodyPr>
            <a:normAutofit fontScale="90000"/>
          </a:bodyPr>
          <a:lstStyle/>
          <a:p>
            <a:pPr algn="ctr"/>
            <a:r>
              <a:rPr lang="en-IN" dirty="0" smtClean="0"/>
              <a:t>Answer</a:t>
            </a:r>
            <a:endParaRPr lang="en-IN" dirty="0"/>
          </a:p>
        </p:txBody>
      </p:sp>
      <p:sp>
        <p:nvSpPr>
          <p:cNvPr id="3" name="Content Placeholder 2"/>
          <p:cNvSpPr>
            <a:spLocks noGrp="1"/>
          </p:cNvSpPr>
          <p:nvPr>
            <p:ph idx="1"/>
          </p:nvPr>
        </p:nvSpPr>
        <p:spPr>
          <a:xfrm>
            <a:off x="115910" y="528034"/>
            <a:ext cx="8783391" cy="3377441"/>
          </a:xfrm>
        </p:spPr>
        <p:txBody>
          <a:bodyPr>
            <a:normAutofit/>
          </a:bodyPr>
          <a:lstStyle/>
          <a:p>
            <a:r>
              <a:rPr lang="en-IN" sz="2000" dirty="0" smtClean="0">
                <a:solidFill>
                  <a:srgbClr val="FF0000"/>
                </a:solidFill>
              </a:rPr>
              <a:t>Causes are</a:t>
            </a:r>
          </a:p>
          <a:p>
            <a:pPr lvl="1"/>
            <a:r>
              <a:rPr lang="en-IN" sz="1800" dirty="0" smtClean="0">
                <a:solidFill>
                  <a:srgbClr val="FF0000"/>
                </a:solidFill>
              </a:rPr>
              <a:t>c1: Age is over 21</a:t>
            </a:r>
          </a:p>
          <a:p>
            <a:pPr lvl="1"/>
            <a:r>
              <a:rPr lang="en-IN" sz="1800" dirty="0" smtClean="0">
                <a:solidFill>
                  <a:srgbClr val="FF0000"/>
                </a:solidFill>
              </a:rPr>
              <a:t>c2: Driving record is clean</a:t>
            </a:r>
          </a:p>
          <a:p>
            <a:pPr lvl="1"/>
            <a:r>
              <a:rPr lang="en-IN" sz="1800" dirty="0" smtClean="0">
                <a:solidFill>
                  <a:srgbClr val="FF0000"/>
                </a:solidFill>
              </a:rPr>
              <a:t>c3: Tourist is on business</a:t>
            </a:r>
          </a:p>
          <a:p>
            <a:r>
              <a:rPr lang="en-IN" sz="2000" dirty="0" smtClean="0">
                <a:solidFill>
                  <a:srgbClr val="FF0000"/>
                </a:solidFill>
              </a:rPr>
              <a:t>Effects are</a:t>
            </a:r>
          </a:p>
          <a:p>
            <a:pPr lvl="1"/>
            <a:r>
              <a:rPr lang="en-IN" sz="1800" dirty="0" smtClean="0">
                <a:solidFill>
                  <a:srgbClr val="FF0000"/>
                </a:solidFill>
              </a:rPr>
              <a:t>e1: Supply a rental car without premium charge</a:t>
            </a:r>
          </a:p>
          <a:p>
            <a:pPr lvl="1"/>
            <a:r>
              <a:rPr lang="en-IN" sz="1800" dirty="0" smtClean="0">
                <a:solidFill>
                  <a:srgbClr val="FF0000"/>
                </a:solidFill>
              </a:rPr>
              <a:t>e2: Supply a rental car with premium charge</a:t>
            </a:r>
          </a:p>
          <a:p>
            <a:pPr lvl="1"/>
            <a:r>
              <a:rPr lang="en-IN" sz="1800" dirty="0" smtClean="0">
                <a:solidFill>
                  <a:srgbClr val="FF0000"/>
                </a:solidFill>
              </a:rPr>
              <a:t>e3: Car cannot be supplied</a:t>
            </a:r>
            <a:endParaRPr lang="en-IN" sz="1800" dirty="0">
              <a:solidFill>
                <a:srgbClr val="FF0000"/>
              </a:solidFill>
            </a:endParaRPr>
          </a:p>
        </p:txBody>
      </p:sp>
      <p:sp>
        <p:nvSpPr>
          <p:cNvPr id="15" name="Oval 14"/>
          <p:cNvSpPr/>
          <p:nvPr/>
        </p:nvSpPr>
        <p:spPr>
          <a:xfrm>
            <a:off x="927279" y="412123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6" name="Oval 15"/>
          <p:cNvSpPr/>
          <p:nvPr/>
        </p:nvSpPr>
        <p:spPr>
          <a:xfrm>
            <a:off x="927279" y="5027858"/>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Oval 16"/>
          <p:cNvSpPr/>
          <p:nvPr/>
        </p:nvSpPr>
        <p:spPr>
          <a:xfrm>
            <a:off x="926206" y="595647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4288664" y="412123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9" name="Oval 18"/>
          <p:cNvSpPr/>
          <p:nvPr/>
        </p:nvSpPr>
        <p:spPr>
          <a:xfrm>
            <a:off x="5915696" y="412123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0" name="Oval 19"/>
          <p:cNvSpPr/>
          <p:nvPr/>
        </p:nvSpPr>
        <p:spPr>
          <a:xfrm>
            <a:off x="4288664" y="5027858"/>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Oval 20"/>
          <p:cNvSpPr/>
          <p:nvPr/>
        </p:nvSpPr>
        <p:spPr>
          <a:xfrm>
            <a:off x="2607971" y="4538460"/>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2" name="Oval 21"/>
          <p:cNvSpPr/>
          <p:nvPr/>
        </p:nvSpPr>
        <p:spPr>
          <a:xfrm>
            <a:off x="4288664" y="595647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 name="Oval 22"/>
          <p:cNvSpPr/>
          <p:nvPr/>
        </p:nvSpPr>
        <p:spPr>
          <a:xfrm>
            <a:off x="5885643" y="5027858"/>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 name="Oval 23"/>
          <p:cNvSpPr/>
          <p:nvPr/>
        </p:nvSpPr>
        <p:spPr>
          <a:xfrm>
            <a:off x="5915696" y="5956479"/>
            <a:ext cx="437882" cy="463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26" name="Straight Connector 25"/>
          <p:cNvCxnSpPr>
            <a:stCxn id="15" idx="6"/>
            <a:endCxn id="21" idx="1"/>
          </p:cNvCxnSpPr>
          <p:nvPr/>
        </p:nvCxnSpPr>
        <p:spPr>
          <a:xfrm>
            <a:off x="1365161" y="4353059"/>
            <a:ext cx="1306936" cy="253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6"/>
            <a:endCxn id="21" idx="1"/>
          </p:cNvCxnSpPr>
          <p:nvPr/>
        </p:nvCxnSpPr>
        <p:spPr>
          <a:xfrm flipV="1">
            <a:off x="1365161" y="4606359"/>
            <a:ext cx="1306936" cy="65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6"/>
            <a:endCxn id="18" idx="2"/>
          </p:cNvCxnSpPr>
          <p:nvPr/>
        </p:nvCxnSpPr>
        <p:spPr>
          <a:xfrm flipV="1">
            <a:off x="3045853" y="4353059"/>
            <a:ext cx="1242811" cy="417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6"/>
            <a:endCxn id="20" idx="2"/>
          </p:cNvCxnSpPr>
          <p:nvPr/>
        </p:nvCxnSpPr>
        <p:spPr>
          <a:xfrm>
            <a:off x="3045853" y="4770280"/>
            <a:ext cx="1242811" cy="489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2" idx="1"/>
          </p:cNvCxnSpPr>
          <p:nvPr/>
        </p:nvCxnSpPr>
        <p:spPr>
          <a:xfrm>
            <a:off x="2994473" y="4899069"/>
            <a:ext cx="1358317" cy="1125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8" idx="6"/>
            <a:endCxn id="19" idx="2"/>
          </p:cNvCxnSpPr>
          <p:nvPr/>
        </p:nvCxnSpPr>
        <p:spPr>
          <a:xfrm>
            <a:off x="4726546" y="4353059"/>
            <a:ext cx="1189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0" idx="6"/>
            <a:endCxn id="23" idx="2"/>
          </p:cNvCxnSpPr>
          <p:nvPr/>
        </p:nvCxnSpPr>
        <p:spPr>
          <a:xfrm>
            <a:off x="4726546" y="5259678"/>
            <a:ext cx="11590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2" idx="6"/>
            <a:endCxn id="24" idx="2"/>
          </p:cNvCxnSpPr>
          <p:nvPr/>
        </p:nvCxnSpPr>
        <p:spPr>
          <a:xfrm>
            <a:off x="4726546" y="6188299"/>
            <a:ext cx="1189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7" idx="6"/>
            <a:endCxn id="18" idx="2"/>
          </p:cNvCxnSpPr>
          <p:nvPr/>
        </p:nvCxnSpPr>
        <p:spPr>
          <a:xfrm flipV="1">
            <a:off x="1364088" y="4353059"/>
            <a:ext cx="2924576" cy="183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7" idx="6"/>
            <a:endCxn id="20" idx="2"/>
          </p:cNvCxnSpPr>
          <p:nvPr/>
        </p:nvCxnSpPr>
        <p:spPr>
          <a:xfrm flipV="1">
            <a:off x="1364088" y="5259678"/>
            <a:ext cx="2924576" cy="928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2266682" y="4559121"/>
            <a:ext cx="128788" cy="180304"/>
          </a:xfrm>
          <a:custGeom>
            <a:avLst/>
            <a:gdLst>
              <a:gd name="connsiteX0" fmla="*/ 128788 w 128788"/>
              <a:gd name="connsiteY0" fmla="*/ 180304 h 180304"/>
              <a:gd name="connsiteX1" fmla="*/ 0 w 128788"/>
              <a:gd name="connsiteY1" fmla="*/ 103031 h 180304"/>
              <a:gd name="connsiteX2" fmla="*/ 128788 w 128788"/>
              <a:gd name="connsiteY2" fmla="*/ 0 h 180304"/>
            </a:gdLst>
            <a:ahLst/>
            <a:cxnLst>
              <a:cxn ang="0">
                <a:pos x="connsiteX0" y="connsiteY0"/>
              </a:cxn>
              <a:cxn ang="0">
                <a:pos x="connsiteX1" y="connsiteY1"/>
              </a:cxn>
              <a:cxn ang="0">
                <a:pos x="connsiteX2" y="connsiteY2"/>
              </a:cxn>
            </a:cxnLst>
            <a:rect l="l" t="t" r="r" b="b"/>
            <a:pathLst>
              <a:path w="128788" h="180304">
                <a:moveTo>
                  <a:pt x="128788" y="180304"/>
                </a:moveTo>
                <a:cubicBezTo>
                  <a:pt x="64394" y="156693"/>
                  <a:pt x="0" y="133082"/>
                  <a:pt x="0" y="103031"/>
                </a:cubicBezTo>
                <a:cubicBezTo>
                  <a:pt x="0" y="72980"/>
                  <a:pt x="64394" y="36490"/>
                  <a:pt x="1287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8" name="Freeform 47"/>
          <p:cNvSpPr/>
          <p:nvPr/>
        </p:nvSpPr>
        <p:spPr>
          <a:xfrm>
            <a:off x="3940935" y="5166840"/>
            <a:ext cx="128788" cy="180304"/>
          </a:xfrm>
          <a:custGeom>
            <a:avLst/>
            <a:gdLst>
              <a:gd name="connsiteX0" fmla="*/ 128788 w 128788"/>
              <a:gd name="connsiteY0" fmla="*/ 180304 h 180304"/>
              <a:gd name="connsiteX1" fmla="*/ 0 w 128788"/>
              <a:gd name="connsiteY1" fmla="*/ 103031 h 180304"/>
              <a:gd name="connsiteX2" fmla="*/ 128788 w 128788"/>
              <a:gd name="connsiteY2" fmla="*/ 0 h 180304"/>
            </a:gdLst>
            <a:ahLst/>
            <a:cxnLst>
              <a:cxn ang="0">
                <a:pos x="connsiteX0" y="connsiteY0"/>
              </a:cxn>
              <a:cxn ang="0">
                <a:pos x="connsiteX1" y="connsiteY1"/>
              </a:cxn>
              <a:cxn ang="0">
                <a:pos x="connsiteX2" y="connsiteY2"/>
              </a:cxn>
            </a:cxnLst>
            <a:rect l="l" t="t" r="r" b="b"/>
            <a:pathLst>
              <a:path w="128788" h="180304">
                <a:moveTo>
                  <a:pt x="128788" y="180304"/>
                </a:moveTo>
                <a:cubicBezTo>
                  <a:pt x="64394" y="156693"/>
                  <a:pt x="0" y="133082"/>
                  <a:pt x="0" y="103031"/>
                </a:cubicBezTo>
                <a:cubicBezTo>
                  <a:pt x="0" y="72980"/>
                  <a:pt x="64394" y="36490"/>
                  <a:pt x="1287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9" name="Freeform 48"/>
          <p:cNvSpPr/>
          <p:nvPr/>
        </p:nvSpPr>
        <p:spPr>
          <a:xfrm>
            <a:off x="3876541" y="4481848"/>
            <a:ext cx="12879" cy="115910"/>
          </a:xfrm>
          <a:custGeom>
            <a:avLst/>
            <a:gdLst>
              <a:gd name="connsiteX0" fmla="*/ 12879 w 12879"/>
              <a:gd name="connsiteY0" fmla="*/ 115910 h 115910"/>
              <a:gd name="connsiteX1" fmla="*/ 0 w 12879"/>
              <a:gd name="connsiteY1" fmla="*/ 0 h 115910"/>
            </a:gdLst>
            <a:ahLst/>
            <a:cxnLst>
              <a:cxn ang="0">
                <a:pos x="connsiteX0" y="connsiteY0"/>
              </a:cxn>
              <a:cxn ang="0">
                <a:pos x="connsiteX1" y="connsiteY1"/>
              </a:cxn>
            </a:cxnLst>
            <a:rect l="l" t="t" r="r" b="b"/>
            <a:pathLst>
              <a:path w="12879" h="115910">
                <a:moveTo>
                  <a:pt x="12879" y="115910"/>
                </a:moveTo>
                <a:cubicBezTo>
                  <a:pt x="10732" y="68687"/>
                  <a:pt x="8586" y="21465"/>
                  <a:pt x="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3" name="Freeform 52"/>
          <p:cNvSpPr/>
          <p:nvPr/>
        </p:nvSpPr>
        <p:spPr>
          <a:xfrm>
            <a:off x="2181973" y="5434885"/>
            <a:ext cx="393802" cy="218940"/>
          </a:xfrm>
          <a:custGeom>
            <a:avLst/>
            <a:gdLst>
              <a:gd name="connsiteX0" fmla="*/ 7435 w 393802"/>
              <a:gd name="connsiteY0" fmla="*/ 218940 h 218940"/>
              <a:gd name="connsiteX1" fmla="*/ 7435 w 393802"/>
              <a:gd name="connsiteY1" fmla="*/ 115909 h 218940"/>
              <a:gd name="connsiteX2" fmla="*/ 84709 w 393802"/>
              <a:gd name="connsiteY2" fmla="*/ 77273 h 218940"/>
              <a:gd name="connsiteX3" fmla="*/ 303650 w 393802"/>
              <a:gd name="connsiteY3" fmla="*/ 167425 h 218940"/>
              <a:gd name="connsiteX4" fmla="*/ 393802 w 393802"/>
              <a:gd name="connsiteY4" fmla="*/ 0 h 21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02" h="218940">
                <a:moveTo>
                  <a:pt x="7435" y="218940"/>
                </a:moveTo>
                <a:cubicBezTo>
                  <a:pt x="995" y="179230"/>
                  <a:pt x="-5444" y="139520"/>
                  <a:pt x="7435" y="115909"/>
                </a:cubicBezTo>
                <a:cubicBezTo>
                  <a:pt x="20314" y="92298"/>
                  <a:pt x="35340" y="68687"/>
                  <a:pt x="84709" y="77273"/>
                </a:cubicBezTo>
                <a:cubicBezTo>
                  <a:pt x="134078" y="85859"/>
                  <a:pt x="252135" y="180304"/>
                  <a:pt x="303650" y="167425"/>
                </a:cubicBezTo>
                <a:cubicBezTo>
                  <a:pt x="355165" y="154546"/>
                  <a:pt x="374483" y="77273"/>
                  <a:pt x="39380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5" name="Freeform 54"/>
          <p:cNvSpPr/>
          <p:nvPr/>
        </p:nvSpPr>
        <p:spPr>
          <a:xfrm rot="4056302">
            <a:off x="3852508" y="5665382"/>
            <a:ext cx="393802" cy="218940"/>
          </a:xfrm>
          <a:custGeom>
            <a:avLst/>
            <a:gdLst>
              <a:gd name="connsiteX0" fmla="*/ 7435 w 393802"/>
              <a:gd name="connsiteY0" fmla="*/ 218940 h 218940"/>
              <a:gd name="connsiteX1" fmla="*/ 7435 w 393802"/>
              <a:gd name="connsiteY1" fmla="*/ 115909 h 218940"/>
              <a:gd name="connsiteX2" fmla="*/ 84709 w 393802"/>
              <a:gd name="connsiteY2" fmla="*/ 77273 h 218940"/>
              <a:gd name="connsiteX3" fmla="*/ 303650 w 393802"/>
              <a:gd name="connsiteY3" fmla="*/ 167425 h 218940"/>
              <a:gd name="connsiteX4" fmla="*/ 393802 w 393802"/>
              <a:gd name="connsiteY4" fmla="*/ 0 h 21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02" h="218940">
                <a:moveTo>
                  <a:pt x="7435" y="218940"/>
                </a:moveTo>
                <a:cubicBezTo>
                  <a:pt x="995" y="179230"/>
                  <a:pt x="-5444" y="139520"/>
                  <a:pt x="7435" y="115909"/>
                </a:cubicBezTo>
                <a:cubicBezTo>
                  <a:pt x="20314" y="92298"/>
                  <a:pt x="35340" y="68687"/>
                  <a:pt x="84709" y="77273"/>
                </a:cubicBezTo>
                <a:cubicBezTo>
                  <a:pt x="134078" y="85859"/>
                  <a:pt x="252135" y="180304"/>
                  <a:pt x="303650" y="167425"/>
                </a:cubicBezTo>
                <a:cubicBezTo>
                  <a:pt x="355165" y="154546"/>
                  <a:pt x="374483" y="77273"/>
                  <a:pt x="39380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6" name="TextBox 55"/>
          <p:cNvSpPr txBox="1"/>
          <p:nvPr/>
        </p:nvSpPr>
        <p:spPr>
          <a:xfrm>
            <a:off x="965917" y="4146791"/>
            <a:ext cx="437882" cy="369332"/>
          </a:xfrm>
          <a:prstGeom prst="rect">
            <a:avLst/>
          </a:prstGeom>
          <a:noFill/>
        </p:spPr>
        <p:txBody>
          <a:bodyPr wrap="square" rtlCol="0">
            <a:spAutoFit/>
          </a:bodyPr>
          <a:lstStyle/>
          <a:p>
            <a:r>
              <a:rPr lang="en-IN" dirty="0" smtClean="0">
                <a:solidFill>
                  <a:srgbClr val="FF0000"/>
                </a:solidFill>
              </a:rPr>
              <a:t>c1</a:t>
            </a:r>
            <a:endParaRPr lang="en-IN" dirty="0">
              <a:solidFill>
                <a:srgbClr val="FF0000"/>
              </a:solidFill>
            </a:endParaRPr>
          </a:p>
        </p:txBody>
      </p:sp>
      <p:sp>
        <p:nvSpPr>
          <p:cNvPr id="57" name="TextBox 56"/>
          <p:cNvSpPr txBox="1"/>
          <p:nvPr/>
        </p:nvSpPr>
        <p:spPr>
          <a:xfrm>
            <a:off x="945390" y="5049338"/>
            <a:ext cx="437882" cy="369332"/>
          </a:xfrm>
          <a:prstGeom prst="rect">
            <a:avLst/>
          </a:prstGeom>
          <a:noFill/>
        </p:spPr>
        <p:txBody>
          <a:bodyPr wrap="square" rtlCol="0">
            <a:spAutoFit/>
          </a:bodyPr>
          <a:lstStyle/>
          <a:p>
            <a:r>
              <a:rPr lang="en-IN" dirty="0" smtClean="0">
                <a:solidFill>
                  <a:srgbClr val="FF0000"/>
                </a:solidFill>
              </a:rPr>
              <a:t>c2</a:t>
            </a:r>
            <a:endParaRPr lang="en-IN" dirty="0">
              <a:solidFill>
                <a:srgbClr val="FF0000"/>
              </a:solidFill>
            </a:endParaRPr>
          </a:p>
        </p:txBody>
      </p:sp>
      <p:sp>
        <p:nvSpPr>
          <p:cNvPr id="58" name="TextBox 57"/>
          <p:cNvSpPr txBox="1"/>
          <p:nvPr/>
        </p:nvSpPr>
        <p:spPr>
          <a:xfrm>
            <a:off x="942103" y="6003633"/>
            <a:ext cx="437882" cy="369332"/>
          </a:xfrm>
          <a:prstGeom prst="rect">
            <a:avLst/>
          </a:prstGeom>
          <a:noFill/>
        </p:spPr>
        <p:txBody>
          <a:bodyPr wrap="square" rtlCol="0">
            <a:spAutoFit/>
          </a:bodyPr>
          <a:lstStyle/>
          <a:p>
            <a:r>
              <a:rPr lang="en-IN" dirty="0" smtClean="0">
                <a:solidFill>
                  <a:srgbClr val="FF0000"/>
                </a:solidFill>
              </a:rPr>
              <a:t>c3</a:t>
            </a:r>
            <a:endParaRPr lang="en-IN" dirty="0">
              <a:solidFill>
                <a:srgbClr val="FF0000"/>
              </a:solidFill>
            </a:endParaRPr>
          </a:p>
        </p:txBody>
      </p:sp>
      <p:sp>
        <p:nvSpPr>
          <p:cNvPr id="59" name="TextBox 58"/>
          <p:cNvSpPr txBox="1"/>
          <p:nvPr/>
        </p:nvSpPr>
        <p:spPr>
          <a:xfrm>
            <a:off x="5915696" y="4136461"/>
            <a:ext cx="437882" cy="369332"/>
          </a:xfrm>
          <a:prstGeom prst="rect">
            <a:avLst/>
          </a:prstGeom>
          <a:noFill/>
        </p:spPr>
        <p:txBody>
          <a:bodyPr wrap="square" rtlCol="0">
            <a:spAutoFit/>
          </a:bodyPr>
          <a:lstStyle/>
          <a:p>
            <a:r>
              <a:rPr lang="en-IN" dirty="0" smtClean="0">
                <a:solidFill>
                  <a:srgbClr val="FF0000"/>
                </a:solidFill>
              </a:rPr>
              <a:t>e1</a:t>
            </a:r>
            <a:endParaRPr lang="en-IN" dirty="0">
              <a:solidFill>
                <a:srgbClr val="FF0000"/>
              </a:solidFill>
            </a:endParaRPr>
          </a:p>
        </p:txBody>
      </p:sp>
      <p:sp>
        <p:nvSpPr>
          <p:cNvPr id="60" name="TextBox 59"/>
          <p:cNvSpPr txBox="1"/>
          <p:nvPr/>
        </p:nvSpPr>
        <p:spPr>
          <a:xfrm>
            <a:off x="5915696" y="5086013"/>
            <a:ext cx="437882" cy="369332"/>
          </a:xfrm>
          <a:prstGeom prst="rect">
            <a:avLst/>
          </a:prstGeom>
          <a:noFill/>
        </p:spPr>
        <p:txBody>
          <a:bodyPr wrap="square" rtlCol="0">
            <a:spAutoFit/>
          </a:bodyPr>
          <a:lstStyle/>
          <a:p>
            <a:r>
              <a:rPr lang="en-IN" dirty="0" smtClean="0">
                <a:solidFill>
                  <a:srgbClr val="FF0000"/>
                </a:solidFill>
              </a:rPr>
              <a:t>e2</a:t>
            </a:r>
            <a:endParaRPr lang="en-IN" dirty="0">
              <a:solidFill>
                <a:srgbClr val="FF0000"/>
              </a:solidFill>
            </a:endParaRPr>
          </a:p>
        </p:txBody>
      </p:sp>
      <p:sp>
        <p:nvSpPr>
          <p:cNvPr id="61" name="TextBox 60"/>
          <p:cNvSpPr txBox="1"/>
          <p:nvPr/>
        </p:nvSpPr>
        <p:spPr>
          <a:xfrm>
            <a:off x="5950172" y="6003633"/>
            <a:ext cx="437882" cy="369332"/>
          </a:xfrm>
          <a:prstGeom prst="rect">
            <a:avLst/>
          </a:prstGeom>
          <a:noFill/>
        </p:spPr>
        <p:txBody>
          <a:bodyPr wrap="square" rtlCol="0">
            <a:spAutoFit/>
          </a:bodyPr>
          <a:lstStyle/>
          <a:p>
            <a:r>
              <a:rPr lang="en-IN" dirty="0" smtClean="0">
                <a:solidFill>
                  <a:srgbClr val="FF0000"/>
                </a:solidFill>
              </a:rPr>
              <a:t>e3</a:t>
            </a:r>
            <a:endParaRPr lang="en-IN" dirty="0">
              <a:solidFill>
                <a:srgbClr val="FF0000"/>
              </a:solidFill>
            </a:endParaRPr>
          </a:p>
        </p:txBody>
      </p:sp>
      <p:sp>
        <p:nvSpPr>
          <p:cNvPr id="64" name="TextBox 63"/>
          <p:cNvSpPr txBox="1"/>
          <p:nvPr/>
        </p:nvSpPr>
        <p:spPr>
          <a:xfrm>
            <a:off x="2018629" y="4572000"/>
            <a:ext cx="248053"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65" name="TextBox 64"/>
          <p:cNvSpPr txBox="1"/>
          <p:nvPr/>
        </p:nvSpPr>
        <p:spPr>
          <a:xfrm>
            <a:off x="3509492" y="4505793"/>
            <a:ext cx="248053"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66" name="TextBox 65"/>
          <p:cNvSpPr txBox="1"/>
          <p:nvPr/>
        </p:nvSpPr>
        <p:spPr>
          <a:xfrm>
            <a:off x="3662829" y="5086013"/>
            <a:ext cx="248053"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104</a:t>
            </a:fld>
            <a:endParaRPr lang="en-IN"/>
          </a:p>
        </p:txBody>
      </p:sp>
    </p:spTree>
    <p:extLst>
      <p:ext uri="{BB962C8B-B14F-4D97-AF65-F5344CB8AC3E}">
        <p14:creationId xmlns:p14="http://schemas.microsoft.com/office/powerpoint/2010/main" val="14226804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983" y="0"/>
            <a:ext cx="7886700" cy="540913"/>
          </a:xfrm>
        </p:spPr>
        <p:txBody>
          <a:bodyPr>
            <a:normAutofit fontScale="90000"/>
          </a:bodyPr>
          <a:lstStyle/>
          <a:p>
            <a:pPr algn="ctr"/>
            <a:r>
              <a:rPr lang="en-IN" dirty="0" smtClean="0"/>
              <a:t>Decision Table and Test Cases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3013859"/>
              </p:ext>
            </p:extLst>
          </p:nvPr>
        </p:nvGraphicFramePr>
        <p:xfrm>
          <a:off x="487363" y="576263"/>
          <a:ext cx="8205785" cy="2595880"/>
        </p:xfrm>
        <a:graphic>
          <a:graphicData uri="http://schemas.openxmlformats.org/drawingml/2006/table">
            <a:tbl>
              <a:tblPr firstRow="1" bandRow="1">
                <a:tableStyleId>{5C22544A-7EE6-4342-B048-85BDC9FD1C3A}</a:tableStyleId>
              </a:tblPr>
              <a:tblGrid>
                <a:gridCol w="5797527"/>
                <a:gridCol w="605307"/>
                <a:gridCol w="605307"/>
                <a:gridCol w="605307"/>
                <a:gridCol w="592337"/>
              </a:tblGrid>
              <a:tr h="370840">
                <a:tc>
                  <a:txBody>
                    <a:bodyPr/>
                    <a:lstStyle/>
                    <a:p>
                      <a:pPr algn="l"/>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4</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lang="en-IN" dirty="0" smtClean="0">
                          <a:solidFill>
                            <a:srgbClr val="FF0000"/>
                          </a:solidFill>
                        </a:rPr>
                        <a:t>c1: Over 21?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l"/>
                      <a:r>
                        <a:rPr lang="en-IN" dirty="0" smtClean="0">
                          <a:solidFill>
                            <a:srgbClr val="FF0000"/>
                          </a:solidFill>
                        </a:rPr>
                        <a:t>c2: Driving record clean?</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l"/>
                      <a:r>
                        <a:rPr lang="en-IN" dirty="0" smtClean="0">
                          <a:solidFill>
                            <a:srgbClr val="FF0000"/>
                          </a:solidFill>
                        </a:rPr>
                        <a:t>c3: On business?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lang="en-IN" dirty="0" smtClean="0">
                          <a:solidFill>
                            <a:srgbClr val="FF0000"/>
                          </a:solidFill>
                        </a:rPr>
                        <a:t>e1: Supply a rental car without premium charge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l"/>
                      <a:r>
                        <a:rPr lang="en-IN" dirty="0" smtClean="0">
                          <a:solidFill>
                            <a:srgbClr val="FF0000"/>
                          </a:solidFill>
                        </a:rPr>
                        <a:t>e2: Supply a rental car with premium charge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e3: Car cannot be supplied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14141225"/>
              </p:ext>
            </p:extLst>
          </p:nvPr>
        </p:nvGraphicFramePr>
        <p:xfrm>
          <a:off x="486983" y="3406104"/>
          <a:ext cx="8528228" cy="3138724"/>
        </p:xfrm>
        <a:graphic>
          <a:graphicData uri="http://schemas.openxmlformats.org/drawingml/2006/table">
            <a:tbl>
              <a:tblPr firstRow="1" bandRow="1">
                <a:tableStyleId>{5C22544A-7EE6-4342-B048-85BDC9FD1C3A}</a:tableStyleId>
              </a:tblPr>
              <a:tblGrid>
                <a:gridCol w="736510"/>
                <a:gridCol w="641668"/>
                <a:gridCol w="2552293"/>
                <a:gridCol w="1519707"/>
                <a:gridCol w="3078050"/>
              </a:tblGrid>
              <a:tr h="609242">
                <a:tc>
                  <a:txBody>
                    <a:bodyPr/>
                    <a:lstStyle/>
                    <a:p>
                      <a:r>
                        <a:rPr lang="en-IN" dirty="0" smtClean="0">
                          <a:solidFill>
                            <a:srgbClr val="FF0000"/>
                          </a:solidFill>
                        </a:rPr>
                        <a:t>Test Case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Age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smtClean="0">
                          <a:solidFill>
                            <a:srgbClr val="FF0000"/>
                          </a:solidFill>
                        </a:rPr>
                        <a:t>Driving_record_clean</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smtClean="0">
                          <a:solidFill>
                            <a:srgbClr val="FF0000"/>
                          </a:solidFill>
                        </a:rPr>
                        <a:t>On_business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Expected Output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9242">
                <a:tc>
                  <a:txBody>
                    <a:bodyPr/>
                    <a:lstStyle/>
                    <a:p>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20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Car cannot be supplied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9242">
                <a:tc>
                  <a:txBody>
                    <a:bodyPr/>
                    <a:lstStyle/>
                    <a:p>
                      <a:r>
                        <a:rPr lang="en-IN" dirty="0" smtClean="0">
                          <a:solidFill>
                            <a:srgbClr val="FF0000"/>
                          </a:solidFill>
                        </a:rPr>
                        <a:t>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26</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No</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Car cannot be supplied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9242">
                <a:tc>
                  <a:txBody>
                    <a:bodyPr/>
                    <a:lstStyle/>
                    <a:p>
                      <a:r>
                        <a:rPr lang="en-IN" dirty="0" smtClean="0">
                          <a:solidFill>
                            <a:srgbClr val="FF0000"/>
                          </a:solidFill>
                        </a:rPr>
                        <a:t>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62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No</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Supply a rental car without premium charge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9242">
                <a:tc>
                  <a:txBody>
                    <a:bodyPr/>
                    <a:lstStyle/>
                    <a:p>
                      <a:r>
                        <a:rPr lang="en-IN" dirty="0" smtClean="0">
                          <a:solidFill>
                            <a:srgbClr val="FF0000"/>
                          </a:solidFill>
                        </a:rPr>
                        <a:t>4</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62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Yes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Supply a rental car with premium charge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105</a:t>
            </a:fld>
            <a:endParaRPr lang="en-IN"/>
          </a:p>
        </p:txBody>
      </p:sp>
    </p:spTree>
    <p:extLst>
      <p:ext uri="{BB962C8B-B14F-4D97-AF65-F5344CB8AC3E}">
        <p14:creationId xmlns:p14="http://schemas.microsoft.com/office/powerpoint/2010/main" val="13693675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76518"/>
          </a:xfrm>
        </p:spPr>
        <p:txBody>
          <a:bodyPr>
            <a:normAutofit fontScale="90000"/>
          </a:bodyPr>
          <a:lstStyle/>
          <a:p>
            <a:pPr algn="ctr"/>
            <a:r>
              <a:rPr lang="en-IN" dirty="0"/>
              <a:t>Example 2: Triangle </a:t>
            </a:r>
            <a:r>
              <a:rPr lang="en-IN" dirty="0" smtClean="0"/>
              <a:t>Classification Problem</a:t>
            </a:r>
            <a:endParaRPr lang="en-IN" dirty="0"/>
          </a:p>
        </p:txBody>
      </p:sp>
      <p:sp>
        <p:nvSpPr>
          <p:cNvPr id="3" name="Content Placeholder 2"/>
          <p:cNvSpPr>
            <a:spLocks noGrp="1"/>
          </p:cNvSpPr>
          <p:nvPr>
            <p:ph idx="1"/>
          </p:nvPr>
        </p:nvSpPr>
        <p:spPr>
          <a:xfrm>
            <a:off x="57955" y="1207439"/>
            <a:ext cx="9028090" cy="4729721"/>
          </a:xfrm>
        </p:spPr>
        <p:txBody>
          <a:bodyPr>
            <a:normAutofit/>
          </a:bodyPr>
          <a:lstStyle/>
          <a:p>
            <a:r>
              <a:rPr lang="en-IN" sz="2400" dirty="0">
                <a:solidFill>
                  <a:srgbClr val="FF0000"/>
                </a:solidFill>
              </a:rPr>
              <a:t>Consider a program for </a:t>
            </a:r>
            <a:r>
              <a:rPr lang="en-IN" sz="2400" dirty="0" smtClean="0">
                <a:solidFill>
                  <a:srgbClr val="FF0000"/>
                </a:solidFill>
              </a:rPr>
              <a:t>classification </a:t>
            </a:r>
            <a:r>
              <a:rPr lang="en-IN" sz="2400" dirty="0">
                <a:solidFill>
                  <a:srgbClr val="FF0000"/>
                </a:solidFill>
              </a:rPr>
              <a:t>of a triangle. </a:t>
            </a:r>
            <a:endParaRPr lang="en-IN" sz="2400" dirty="0" smtClean="0">
              <a:solidFill>
                <a:srgbClr val="FF0000"/>
              </a:solidFill>
            </a:endParaRPr>
          </a:p>
          <a:p>
            <a:r>
              <a:rPr lang="en-IN" sz="2400" dirty="0" smtClean="0">
                <a:solidFill>
                  <a:srgbClr val="FF0000"/>
                </a:solidFill>
              </a:rPr>
              <a:t>Its </a:t>
            </a:r>
            <a:r>
              <a:rPr lang="en-IN" sz="2400" dirty="0">
                <a:solidFill>
                  <a:srgbClr val="FF0000"/>
                </a:solidFill>
              </a:rPr>
              <a:t>input is a triple of </a:t>
            </a:r>
            <a:r>
              <a:rPr lang="en-IN" sz="2400" dirty="0" smtClean="0">
                <a:solidFill>
                  <a:srgbClr val="FF0000"/>
                </a:solidFill>
              </a:rPr>
              <a:t>positive integers </a:t>
            </a:r>
            <a:r>
              <a:rPr lang="en-IN" sz="2400" dirty="0">
                <a:solidFill>
                  <a:srgbClr val="FF0000"/>
                </a:solidFill>
              </a:rPr>
              <a:t>(say a</a:t>
            </a:r>
            <a:r>
              <a:rPr lang="en-IN" sz="2400" dirty="0" smtClean="0">
                <a:solidFill>
                  <a:srgbClr val="FF0000"/>
                </a:solidFill>
              </a:rPr>
              <a:t>, b </a:t>
            </a:r>
            <a:r>
              <a:rPr lang="en-IN" sz="2400" dirty="0">
                <a:solidFill>
                  <a:srgbClr val="FF0000"/>
                </a:solidFill>
              </a:rPr>
              <a:t>and c) and the input values are greater than zero and less </a:t>
            </a:r>
            <a:r>
              <a:rPr lang="en-IN" sz="2400" dirty="0" smtClean="0">
                <a:solidFill>
                  <a:srgbClr val="FF0000"/>
                </a:solidFill>
              </a:rPr>
              <a:t>than or </a:t>
            </a:r>
            <a:r>
              <a:rPr lang="en-IN" sz="2400" dirty="0">
                <a:solidFill>
                  <a:srgbClr val="FF0000"/>
                </a:solidFill>
              </a:rPr>
              <a:t>equal to 100. </a:t>
            </a:r>
            <a:endParaRPr lang="en-IN" sz="2400" dirty="0" smtClean="0">
              <a:solidFill>
                <a:srgbClr val="FF0000"/>
              </a:solidFill>
            </a:endParaRPr>
          </a:p>
          <a:p>
            <a:r>
              <a:rPr lang="en-IN" sz="2400" dirty="0" smtClean="0">
                <a:solidFill>
                  <a:srgbClr val="FF0000"/>
                </a:solidFill>
              </a:rPr>
              <a:t>The triangle </a:t>
            </a:r>
            <a:r>
              <a:rPr lang="en-IN" sz="2400" dirty="0">
                <a:solidFill>
                  <a:srgbClr val="FF0000"/>
                </a:solidFill>
              </a:rPr>
              <a:t>is </a:t>
            </a:r>
            <a:r>
              <a:rPr lang="en-IN" sz="2400" dirty="0" smtClean="0">
                <a:solidFill>
                  <a:srgbClr val="FF0000"/>
                </a:solidFill>
              </a:rPr>
              <a:t>classified </a:t>
            </a:r>
            <a:r>
              <a:rPr lang="en-IN" sz="2400" dirty="0">
                <a:solidFill>
                  <a:srgbClr val="FF0000"/>
                </a:solidFill>
              </a:rPr>
              <a:t>according to the following rules</a:t>
            </a:r>
            <a:r>
              <a:rPr lang="en-IN" sz="2400" dirty="0" smtClean="0">
                <a:solidFill>
                  <a:srgbClr val="FF0000"/>
                </a:solidFill>
              </a:rPr>
              <a:t>:</a:t>
            </a:r>
          </a:p>
          <a:p>
            <a:pPr lvl="1"/>
            <a:r>
              <a:rPr lang="en-IN" sz="2000" dirty="0">
                <a:solidFill>
                  <a:srgbClr val="FF0000"/>
                </a:solidFill>
              </a:rPr>
              <a:t>Right angled triangle: </a:t>
            </a:r>
            <a:r>
              <a:rPr lang="en-IN" sz="2000" dirty="0" smtClean="0">
                <a:solidFill>
                  <a:srgbClr val="FF0000"/>
                </a:solidFill>
              </a:rPr>
              <a:t>c</a:t>
            </a:r>
            <a:r>
              <a:rPr lang="en-IN" sz="2000" baseline="30000" dirty="0" smtClean="0">
                <a:solidFill>
                  <a:srgbClr val="FF0000"/>
                </a:solidFill>
              </a:rPr>
              <a:t>2</a:t>
            </a:r>
            <a:r>
              <a:rPr lang="en-IN" sz="2000" dirty="0" smtClean="0">
                <a:solidFill>
                  <a:srgbClr val="FF0000"/>
                </a:solidFill>
              </a:rPr>
              <a:t>=a</a:t>
            </a:r>
            <a:r>
              <a:rPr lang="en-IN" sz="2000" baseline="30000" dirty="0" smtClean="0">
                <a:solidFill>
                  <a:srgbClr val="FF0000"/>
                </a:solidFill>
              </a:rPr>
              <a:t>2</a:t>
            </a:r>
            <a:r>
              <a:rPr lang="en-IN" sz="2000" dirty="0" smtClean="0">
                <a:solidFill>
                  <a:srgbClr val="FF0000"/>
                </a:solidFill>
              </a:rPr>
              <a:t>+b</a:t>
            </a:r>
            <a:r>
              <a:rPr lang="en-IN" sz="2000" baseline="30000" dirty="0" smtClean="0">
                <a:solidFill>
                  <a:srgbClr val="FF0000"/>
                </a:solidFill>
              </a:rPr>
              <a:t>2 </a:t>
            </a:r>
            <a:r>
              <a:rPr lang="en-IN" sz="2000" dirty="0" smtClean="0">
                <a:solidFill>
                  <a:srgbClr val="FF0000"/>
                </a:solidFill>
              </a:rPr>
              <a:t>or a</a:t>
            </a:r>
            <a:r>
              <a:rPr lang="en-IN" sz="2000" baseline="30000" dirty="0" smtClean="0">
                <a:solidFill>
                  <a:srgbClr val="FF0000"/>
                </a:solidFill>
              </a:rPr>
              <a:t>2</a:t>
            </a:r>
            <a:r>
              <a:rPr lang="en-IN" sz="2000" dirty="0" smtClean="0">
                <a:solidFill>
                  <a:srgbClr val="FF0000"/>
                </a:solidFill>
              </a:rPr>
              <a:t>=b</a:t>
            </a:r>
            <a:r>
              <a:rPr lang="en-IN" sz="2000" baseline="30000" dirty="0" smtClean="0">
                <a:solidFill>
                  <a:srgbClr val="FF0000"/>
                </a:solidFill>
              </a:rPr>
              <a:t>2</a:t>
            </a:r>
            <a:r>
              <a:rPr lang="en-IN" sz="2000" dirty="0" smtClean="0">
                <a:solidFill>
                  <a:srgbClr val="FF0000"/>
                </a:solidFill>
              </a:rPr>
              <a:t>+c</a:t>
            </a:r>
            <a:r>
              <a:rPr lang="en-IN" sz="2000" baseline="30000" dirty="0" smtClean="0">
                <a:solidFill>
                  <a:srgbClr val="FF0000"/>
                </a:solidFill>
              </a:rPr>
              <a:t>2 </a:t>
            </a:r>
            <a:r>
              <a:rPr lang="en-IN" sz="2000" dirty="0" smtClean="0">
                <a:solidFill>
                  <a:srgbClr val="FF0000"/>
                </a:solidFill>
              </a:rPr>
              <a:t>or b</a:t>
            </a:r>
            <a:r>
              <a:rPr lang="en-IN" sz="2000" baseline="30000" dirty="0" smtClean="0">
                <a:solidFill>
                  <a:srgbClr val="FF0000"/>
                </a:solidFill>
              </a:rPr>
              <a:t>2</a:t>
            </a:r>
            <a:r>
              <a:rPr lang="en-IN" sz="2000" dirty="0" smtClean="0">
                <a:solidFill>
                  <a:srgbClr val="FF0000"/>
                </a:solidFill>
              </a:rPr>
              <a:t>=c</a:t>
            </a:r>
            <a:r>
              <a:rPr lang="en-IN" sz="2000" baseline="30000" dirty="0" smtClean="0">
                <a:solidFill>
                  <a:srgbClr val="FF0000"/>
                </a:solidFill>
              </a:rPr>
              <a:t>2</a:t>
            </a:r>
            <a:r>
              <a:rPr lang="en-IN" sz="2000" dirty="0" smtClean="0">
                <a:solidFill>
                  <a:srgbClr val="FF0000"/>
                </a:solidFill>
              </a:rPr>
              <a:t>+ a</a:t>
            </a:r>
            <a:r>
              <a:rPr lang="en-IN" sz="2000" baseline="30000" dirty="0" smtClean="0">
                <a:solidFill>
                  <a:srgbClr val="FF0000"/>
                </a:solidFill>
              </a:rPr>
              <a:t>2</a:t>
            </a:r>
            <a:endParaRPr lang="en-IN" sz="2000" baseline="30000" dirty="0">
              <a:solidFill>
                <a:srgbClr val="FF0000"/>
              </a:solidFill>
            </a:endParaRPr>
          </a:p>
          <a:p>
            <a:pPr lvl="1"/>
            <a:r>
              <a:rPr lang="en-IN" sz="2000" dirty="0">
                <a:solidFill>
                  <a:srgbClr val="FF0000"/>
                </a:solidFill>
              </a:rPr>
              <a:t>Obtuse angled triangle: </a:t>
            </a:r>
            <a:r>
              <a:rPr lang="en-IN" sz="2000" dirty="0" smtClean="0">
                <a:solidFill>
                  <a:srgbClr val="FF0000"/>
                </a:solidFill>
              </a:rPr>
              <a:t>c</a:t>
            </a:r>
            <a:r>
              <a:rPr lang="en-IN" sz="2000" baseline="30000" dirty="0" smtClean="0">
                <a:solidFill>
                  <a:srgbClr val="FF0000"/>
                </a:solidFill>
              </a:rPr>
              <a:t>2</a:t>
            </a:r>
            <a:r>
              <a:rPr lang="en-IN" sz="2000" dirty="0" smtClean="0">
                <a:solidFill>
                  <a:srgbClr val="FF0000"/>
                </a:solidFill>
              </a:rPr>
              <a:t>&gt;a</a:t>
            </a:r>
            <a:r>
              <a:rPr lang="en-IN" sz="2000" baseline="30000" dirty="0" smtClean="0">
                <a:solidFill>
                  <a:srgbClr val="FF0000"/>
                </a:solidFill>
              </a:rPr>
              <a:t>2</a:t>
            </a:r>
            <a:r>
              <a:rPr lang="en-IN" sz="2000" dirty="0" smtClean="0">
                <a:solidFill>
                  <a:srgbClr val="FF0000"/>
                </a:solidFill>
              </a:rPr>
              <a:t>+b</a:t>
            </a:r>
            <a:r>
              <a:rPr lang="en-IN" sz="2000" baseline="30000" dirty="0" smtClean="0">
                <a:solidFill>
                  <a:srgbClr val="FF0000"/>
                </a:solidFill>
              </a:rPr>
              <a:t>2 </a:t>
            </a:r>
            <a:r>
              <a:rPr lang="en-IN" sz="2000" dirty="0" smtClean="0">
                <a:solidFill>
                  <a:srgbClr val="FF0000"/>
                </a:solidFill>
              </a:rPr>
              <a:t>or a</a:t>
            </a:r>
            <a:r>
              <a:rPr lang="en-IN" sz="2000" baseline="30000" dirty="0" smtClean="0">
                <a:solidFill>
                  <a:srgbClr val="FF0000"/>
                </a:solidFill>
              </a:rPr>
              <a:t>2</a:t>
            </a:r>
            <a:r>
              <a:rPr lang="en-IN" sz="2000" dirty="0" smtClean="0">
                <a:solidFill>
                  <a:srgbClr val="FF0000"/>
                </a:solidFill>
              </a:rPr>
              <a:t>&gt;b</a:t>
            </a:r>
            <a:r>
              <a:rPr lang="en-IN" sz="2000" baseline="30000" dirty="0" smtClean="0">
                <a:solidFill>
                  <a:srgbClr val="FF0000"/>
                </a:solidFill>
              </a:rPr>
              <a:t>2</a:t>
            </a:r>
            <a:r>
              <a:rPr lang="en-IN" sz="2000" dirty="0" smtClean="0">
                <a:solidFill>
                  <a:srgbClr val="FF0000"/>
                </a:solidFill>
              </a:rPr>
              <a:t>+c</a:t>
            </a:r>
            <a:r>
              <a:rPr lang="en-IN" sz="2000" baseline="30000" dirty="0" smtClean="0">
                <a:solidFill>
                  <a:srgbClr val="FF0000"/>
                </a:solidFill>
              </a:rPr>
              <a:t>2 </a:t>
            </a:r>
            <a:r>
              <a:rPr lang="en-IN" sz="2000" dirty="0" smtClean="0">
                <a:solidFill>
                  <a:srgbClr val="FF0000"/>
                </a:solidFill>
              </a:rPr>
              <a:t>or b</a:t>
            </a:r>
            <a:r>
              <a:rPr lang="en-IN" sz="2000" baseline="30000" dirty="0" smtClean="0">
                <a:solidFill>
                  <a:srgbClr val="FF0000"/>
                </a:solidFill>
              </a:rPr>
              <a:t>2</a:t>
            </a:r>
            <a:r>
              <a:rPr lang="en-IN" sz="2000" dirty="0" smtClean="0">
                <a:solidFill>
                  <a:srgbClr val="FF0000"/>
                </a:solidFill>
              </a:rPr>
              <a:t>&gt;c</a:t>
            </a:r>
            <a:r>
              <a:rPr lang="en-IN" sz="2000" baseline="30000" dirty="0" smtClean="0">
                <a:solidFill>
                  <a:srgbClr val="FF0000"/>
                </a:solidFill>
              </a:rPr>
              <a:t>2</a:t>
            </a:r>
            <a:r>
              <a:rPr lang="en-IN" sz="2000" dirty="0" smtClean="0">
                <a:solidFill>
                  <a:srgbClr val="FF0000"/>
                </a:solidFill>
              </a:rPr>
              <a:t>+ a</a:t>
            </a:r>
            <a:r>
              <a:rPr lang="en-IN" sz="2000" baseline="30000" dirty="0" smtClean="0">
                <a:solidFill>
                  <a:srgbClr val="FF0000"/>
                </a:solidFill>
              </a:rPr>
              <a:t>2</a:t>
            </a:r>
          </a:p>
          <a:p>
            <a:pPr lvl="1"/>
            <a:r>
              <a:rPr lang="en-IN" sz="2000" dirty="0" smtClean="0">
                <a:solidFill>
                  <a:srgbClr val="FF0000"/>
                </a:solidFill>
              </a:rPr>
              <a:t>Acute angled triangle: c</a:t>
            </a:r>
            <a:r>
              <a:rPr lang="en-IN" sz="2000" baseline="30000" dirty="0" smtClean="0">
                <a:solidFill>
                  <a:srgbClr val="FF0000"/>
                </a:solidFill>
              </a:rPr>
              <a:t>2</a:t>
            </a:r>
            <a:r>
              <a:rPr lang="en-IN" sz="2000" dirty="0" smtClean="0">
                <a:solidFill>
                  <a:srgbClr val="FF0000"/>
                </a:solidFill>
              </a:rPr>
              <a:t>&lt;a</a:t>
            </a:r>
            <a:r>
              <a:rPr lang="en-IN" sz="2000" baseline="30000" dirty="0" smtClean="0">
                <a:solidFill>
                  <a:srgbClr val="FF0000"/>
                </a:solidFill>
              </a:rPr>
              <a:t>2</a:t>
            </a:r>
            <a:r>
              <a:rPr lang="en-IN" sz="2000" dirty="0" smtClean="0">
                <a:solidFill>
                  <a:srgbClr val="FF0000"/>
                </a:solidFill>
              </a:rPr>
              <a:t>+b</a:t>
            </a:r>
            <a:r>
              <a:rPr lang="en-IN" sz="2000" baseline="30000" dirty="0" smtClean="0">
                <a:solidFill>
                  <a:srgbClr val="FF0000"/>
                </a:solidFill>
              </a:rPr>
              <a:t>2 </a:t>
            </a:r>
            <a:r>
              <a:rPr lang="en-IN" sz="2000" dirty="0" smtClean="0">
                <a:solidFill>
                  <a:srgbClr val="FF0000"/>
                </a:solidFill>
              </a:rPr>
              <a:t>or a</a:t>
            </a:r>
            <a:r>
              <a:rPr lang="en-IN" sz="2000" baseline="30000" dirty="0" smtClean="0">
                <a:solidFill>
                  <a:srgbClr val="FF0000"/>
                </a:solidFill>
              </a:rPr>
              <a:t>2</a:t>
            </a:r>
            <a:r>
              <a:rPr lang="en-IN" sz="2000" dirty="0" smtClean="0">
                <a:solidFill>
                  <a:srgbClr val="FF0000"/>
                </a:solidFill>
              </a:rPr>
              <a:t>&lt;b</a:t>
            </a:r>
            <a:r>
              <a:rPr lang="en-IN" sz="2000" baseline="30000" dirty="0" smtClean="0">
                <a:solidFill>
                  <a:srgbClr val="FF0000"/>
                </a:solidFill>
              </a:rPr>
              <a:t>2</a:t>
            </a:r>
            <a:r>
              <a:rPr lang="en-IN" sz="2000" dirty="0" smtClean="0">
                <a:solidFill>
                  <a:srgbClr val="FF0000"/>
                </a:solidFill>
              </a:rPr>
              <a:t>+c</a:t>
            </a:r>
            <a:r>
              <a:rPr lang="en-IN" sz="2000" baseline="30000" dirty="0" smtClean="0">
                <a:solidFill>
                  <a:srgbClr val="FF0000"/>
                </a:solidFill>
              </a:rPr>
              <a:t>2 </a:t>
            </a:r>
            <a:r>
              <a:rPr lang="en-IN" sz="2000" dirty="0" smtClean="0">
                <a:solidFill>
                  <a:srgbClr val="FF0000"/>
                </a:solidFill>
              </a:rPr>
              <a:t>or b</a:t>
            </a:r>
            <a:r>
              <a:rPr lang="en-IN" sz="2000" baseline="30000" dirty="0" smtClean="0">
                <a:solidFill>
                  <a:srgbClr val="FF0000"/>
                </a:solidFill>
              </a:rPr>
              <a:t>2</a:t>
            </a:r>
            <a:r>
              <a:rPr lang="en-IN" sz="2000" dirty="0" smtClean="0">
                <a:solidFill>
                  <a:srgbClr val="FF0000"/>
                </a:solidFill>
              </a:rPr>
              <a:t>&lt;c</a:t>
            </a:r>
            <a:r>
              <a:rPr lang="en-IN" sz="2000" baseline="30000" dirty="0" smtClean="0">
                <a:solidFill>
                  <a:srgbClr val="FF0000"/>
                </a:solidFill>
              </a:rPr>
              <a:t>2</a:t>
            </a:r>
            <a:r>
              <a:rPr lang="en-IN" sz="2000" dirty="0" smtClean="0">
                <a:solidFill>
                  <a:srgbClr val="FF0000"/>
                </a:solidFill>
              </a:rPr>
              <a:t>+a</a:t>
            </a:r>
            <a:r>
              <a:rPr lang="en-IN" sz="2000" baseline="30000" dirty="0" smtClean="0">
                <a:solidFill>
                  <a:srgbClr val="FF0000"/>
                </a:solidFill>
              </a:rPr>
              <a:t>2</a:t>
            </a:r>
            <a:endParaRPr lang="en-IN" sz="2000" baseline="30000" dirty="0">
              <a:solidFill>
                <a:srgbClr val="FF0000"/>
              </a:solidFill>
            </a:endParaRPr>
          </a:p>
          <a:p>
            <a:pPr lvl="1"/>
            <a:r>
              <a:rPr lang="en-IN" sz="2000" dirty="0">
                <a:solidFill>
                  <a:srgbClr val="FF0000"/>
                </a:solidFill>
              </a:rPr>
              <a:t>The program output may have one of the following words</a:t>
            </a:r>
            <a:r>
              <a:rPr lang="en-IN" sz="2000" dirty="0" smtClean="0">
                <a:solidFill>
                  <a:srgbClr val="FF0000"/>
                </a:solidFill>
              </a:rPr>
              <a:t>: [</a:t>
            </a:r>
            <a:r>
              <a:rPr lang="en-IN" sz="2000" dirty="0">
                <a:solidFill>
                  <a:srgbClr val="FF0000"/>
                </a:solidFill>
              </a:rPr>
              <a:t>Acute angled triangle, Obtuse angled triangle, Right angled triangle, </a:t>
            </a:r>
            <a:r>
              <a:rPr lang="en-IN" sz="2000" dirty="0" smtClean="0">
                <a:solidFill>
                  <a:srgbClr val="FF0000"/>
                </a:solidFill>
              </a:rPr>
              <a:t>Invalid triangle</a:t>
            </a:r>
            <a:r>
              <a:rPr lang="en-IN" sz="2000" dirty="0">
                <a:solidFill>
                  <a:srgbClr val="FF0000"/>
                </a:solidFill>
              </a:rPr>
              <a:t>, Input values are out of range]</a:t>
            </a:r>
          </a:p>
        </p:txBody>
      </p:sp>
      <p:sp>
        <p:nvSpPr>
          <p:cNvPr id="5" name="Slide Number Placeholder 4"/>
          <p:cNvSpPr>
            <a:spLocks noGrp="1"/>
          </p:cNvSpPr>
          <p:nvPr>
            <p:ph type="sldNum" sz="quarter" idx="12"/>
          </p:nvPr>
        </p:nvSpPr>
        <p:spPr/>
        <p:txBody>
          <a:bodyPr/>
          <a:lstStyle/>
          <a:p>
            <a:fld id="{53D5C3CB-31B7-4B76-BB0C-1E903127DFFC}" type="slidenum">
              <a:rPr lang="en-IN" smtClean="0"/>
              <a:pPr/>
              <a:t>106</a:t>
            </a:fld>
            <a:endParaRPr lang="en-IN"/>
          </a:p>
        </p:txBody>
      </p:sp>
    </p:spTree>
    <p:extLst>
      <p:ext uri="{BB962C8B-B14F-4D97-AF65-F5344CB8AC3E}">
        <p14:creationId xmlns:p14="http://schemas.microsoft.com/office/powerpoint/2010/main" val="25361143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37882"/>
          </a:xfrm>
        </p:spPr>
        <p:txBody>
          <a:bodyPr>
            <a:normAutofit fontScale="90000"/>
          </a:bodyPr>
          <a:lstStyle/>
          <a:p>
            <a:pPr algn="ctr"/>
            <a:r>
              <a:rPr lang="en-IN" dirty="0" smtClean="0"/>
              <a:t>Answer</a:t>
            </a:r>
            <a:endParaRPr lang="en-IN" dirty="0"/>
          </a:p>
        </p:txBody>
      </p:sp>
      <p:sp>
        <p:nvSpPr>
          <p:cNvPr id="3" name="Content Placeholder 2"/>
          <p:cNvSpPr>
            <a:spLocks noGrp="1"/>
          </p:cNvSpPr>
          <p:nvPr>
            <p:ph idx="1"/>
          </p:nvPr>
        </p:nvSpPr>
        <p:spPr>
          <a:xfrm>
            <a:off x="100616" y="486222"/>
            <a:ext cx="8863079" cy="6275185"/>
          </a:xfrm>
        </p:spPr>
        <p:txBody>
          <a:bodyPr>
            <a:noAutofit/>
          </a:bodyPr>
          <a:lstStyle/>
          <a:p>
            <a:r>
              <a:rPr lang="en-IN" sz="2000" dirty="0" smtClean="0">
                <a:solidFill>
                  <a:srgbClr val="FF0000"/>
                </a:solidFill>
              </a:rPr>
              <a:t>Causes are:</a:t>
            </a:r>
          </a:p>
          <a:p>
            <a:pPr lvl="1"/>
            <a:r>
              <a:rPr lang="en-IN" sz="1800" dirty="0" smtClean="0">
                <a:solidFill>
                  <a:srgbClr val="FF0000"/>
                </a:solidFill>
              </a:rPr>
              <a:t>c1: side “a” is less than the sum of sides “b” and “c”.</a:t>
            </a:r>
          </a:p>
          <a:p>
            <a:pPr lvl="1"/>
            <a:r>
              <a:rPr lang="en-IN" sz="1800" dirty="0" smtClean="0">
                <a:solidFill>
                  <a:srgbClr val="FF0000"/>
                </a:solidFill>
              </a:rPr>
              <a:t>c2</a:t>
            </a:r>
            <a:r>
              <a:rPr lang="en-IN" sz="1800" dirty="0">
                <a:solidFill>
                  <a:srgbClr val="FF0000"/>
                </a:solidFill>
              </a:rPr>
              <a:t>: side </a:t>
            </a:r>
            <a:r>
              <a:rPr lang="en-IN" sz="1800" dirty="0" smtClean="0">
                <a:solidFill>
                  <a:srgbClr val="FF0000"/>
                </a:solidFill>
              </a:rPr>
              <a:t>“b” </a:t>
            </a:r>
            <a:r>
              <a:rPr lang="en-IN" sz="1800" dirty="0">
                <a:solidFill>
                  <a:srgbClr val="FF0000"/>
                </a:solidFill>
              </a:rPr>
              <a:t>is less than the sum of sides </a:t>
            </a:r>
            <a:r>
              <a:rPr lang="en-IN" sz="1800" dirty="0" smtClean="0">
                <a:solidFill>
                  <a:srgbClr val="FF0000"/>
                </a:solidFill>
              </a:rPr>
              <a:t>“a” </a:t>
            </a:r>
            <a:r>
              <a:rPr lang="en-IN" sz="1800" dirty="0">
                <a:solidFill>
                  <a:srgbClr val="FF0000"/>
                </a:solidFill>
              </a:rPr>
              <a:t>and “c</a:t>
            </a:r>
            <a:r>
              <a:rPr lang="en-IN" sz="1800" dirty="0" smtClean="0">
                <a:solidFill>
                  <a:srgbClr val="FF0000"/>
                </a:solidFill>
              </a:rPr>
              <a:t>”.</a:t>
            </a:r>
            <a:endParaRPr lang="en-IN" sz="1800" dirty="0">
              <a:solidFill>
                <a:srgbClr val="FF0000"/>
              </a:solidFill>
            </a:endParaRPr>
          </a:p>
          <a:p>
            <a:pPr lvl="1"/>
            <a:r>
              <a:rPr lang="en-IN" sz="1800" dirty="0" smtClean="0">
                <a:solidFill>
                  <a:srgbClr val="FF0000"/>
                </a:solidFill>
              </a:rPr>
              <a:t>c3</a:t>
            </a:r>
            <a:r>
              <a:rPr lang="en-IN" sz="1800" dirty="0">
                <a:solidFill>
                  <a:srgbClr val="FF0000"/>
                </a:solidFill>
              </a:rPr>
              <a:t>: side </a:t>
            </a:r>
            <a:r>
              <a:rPr lang="en-IN" sz="1800" dirty="0" smtClean="0">
                <a:solidFill>
                  <a:srgbClr val="FF0000"/>
                </a:solidFill>
              </a:rPr>
              <a:t>“c” </a:t>
            </a:r>
            <a:r>
              <a:rPr lang="en-IN" sz="1800" dirty="0">
                <a:solidFill>
                  <a:srgbClr val="FF0000"/>
                </a:solidFill>
              </a:rPr>
              <a:t>is less than the sum of sides </a:t>
            </a:r>
            <a:r>
              <a:rPr lang="en-IN" sz="1800" dirty="0" smtClean="0">
                <a:solidFill>
                  <a:srgbClr val="FF0000"/>
                </a:solidFill>
              </a:rPr>
              <a:t>“a” </a:t>
            </a:r>
            <a:r>
              <a:rPr lang="en-IN" sz="1800" dirty="0">
                <a:solidFill>
                  <a:srgbClr val="FF0000"/>
                </a:solidFill>
              </a:rPr>
              <a:t>and </a:t>
            </a:r>
            <a:r>
              <a:rPr lang="en-IN" sz="1800" dirty="0" smtClean="0">
                <a:solidFill>
                  <a:srgbClr val="FF0000"/>
                </a:solidFill>
              </a:rPr>
              <a:t>“b”.</a:t>
            </a:r>
            <a:endParaRPr lang="en-IN" sz="1800" dirty="0">
              <a:solidFill>
                <a:srgbClr val="FF0000"/>
              </a:solidFill>
            </a:endParaRPr>
          </a:p>
          <a:p>
            <a:pPr lvl="1"/>
            <a:r>
              <a:rPr lang="en-IN" sz="1800" dirty="0" smtClean="0">
                <a:solidFill>
                  <a:srgbClr val="FF0000"/>
                </a:solidFill>
              </a:rPr>
              <a:t>c4: square of side “a” is equal to the sum of squares of sides “b” and “c”.</a:t>
            </a:r>
            <a:endParaRPr lang="en-IN" sz="1800" dirty="0">
              <a:solidFill>
                <a:srgbClr val="FF0000"/>
              </a:solidFill>
            </a:endParaRPr>
          </a:p>
          <a:p>
            <a:pPr lvl="1"/>
            <a:r>
              <a:rPr lang="en-IN" sz="1800" dirty="0" smtClean="0">
                <a:solidFill>
                  <a:srgbClr val="FF0000"/>
                </a:solidFill>
              </a:rPr>
              <a:t>c5</a:t>
            </a:r>
            <a:r>
              <a:rPr lang="en-IN" sz="1800" dirty="0">
                <a:solidFill>
                  <a:srgbClr val="FF0000"/>
                </a:solidFill>
              </a:rPr>
              <a:t>: square of side “a” is </a:t>
            </a:r>
            <a:r>
              <a:rPr lang="en-IN" sz="1800" dirty="0" smtClean="0">
                <a:solidFill>
                  <a:srgbClr val="FF0000"/>
                </a:solidFill>
              </a:rPr>
              <a:t>greater than </a:t>
            </a:r>
            <a:r>
              <a:rPr lang="en-IN" sz="1800" dirty="0">
                <a:solidFill>
                  <a:srgbClr val="FF0000"/>
                </a:solidFill>
              </a:rPr>
              <a:t>the sum of squares of sides “b” and “c”.</a:t>
            </a:r>
          </a:p>
          <a:p>
            <a:pPr lvl="1"/>
            <a:r>
              <a:rPr lang="en-IN" sz="1800" dirty="0" smtClean="0">
                <a:solidFill>
                  <a:srgbClr val="FF0000"/>
                </a:solidFill>
              </a:rPr>
              <a:t>c6</a:t>
            </a:r>
            <a:r>
              <a:rPr lang="en-IN" sz="1800" dirty="0">
                <a:solidFill>
                  <a:srgbClr val="FF0000"/>
                </a:solidFill>
              </a:rPr>
              <a:t>: square of side “a” is </a:t>
            </a:r>
            <a:r>
              <a:rPr lang="en-IN" sz="1800" dirty="0" smtClean="0">
                <a:solidFill>
                  <a:srgbClr val="FF0000"/>
                </a:solidFill>
              </a:rPr>
              <a:t>less than the </a:t>
            </a:r>
            <a:r>
              <a:rPr lang="en-IN" sz="1800" dirty="0">
                <a:solidFill>
                  <a:srgbClr val="FF0000"/>
                </a:solidFill>
              </a:rPr>
              <a:t>the sum of squares of sides “b” and “c”.</a:t>
            </a:r>
          </a:p>
          <a:p>
            <a:r>
              <a:rPr lang="en-IN" sz="2000" dirty="0" smtClean="0">
                <a:solidFill>
                  <a:srgbClr val="FF0000"/>
                </a:solidFill>
              </a:rPr>
              <a:t>Effects are:</a:t>
            </a:r>
          </a:p>
          <a:p>
            <a:pPr lvl="1"/>
            <a:r>
              <a:rPr lang="en-IN" sz="1800" dirty="0" smtClean="0">
                <a:solidFill>
                  <a:srgbClr val="FF0000"/>
                </a:solidFill>
              </a:rPr>
              <a:t>e1: Invalid triangle</a:t>
            </a:r>
          </a:p>
          <a:p>
            <a:pPr lvl="1"/>
            <a:r>
              <a:rPr lang="en-IN" sz="1800" dirty="0" smtClean="0">
                <a:solidFill>
                  <a:srgbClr val="FF0000"/>
                </a:solidFill>
              </a:rPr>
              <a:t>e2: Right angle triangle</a:t>
            </a:r>
          </a:p>
          <a:p>
            <a:pPr lvl="1"/>
            <a:r>
              <a:rPr lang="en-IN" sz="1800" dirty="0" smtClean="0">
                <a:solidFill>
                  <a:srgbClr val="FF0000"/>
                </a:solidFill>
              </a:rPr>
              <a:t>e3: Obtuse angled triangle</a:t>
            </a:r>
          </a:p>
          <a:p>
            <a:pPr lvl="1"/>
            <a:r>
              <a:rPr lang="en-IN" sz="1800" dirty="0" smtClean="0">
                <a:solidFill>
                  <a:srgbClr val="FF0000"/>
                </a:solidFill>
              </a:rPr>
              <a:t>e4: Acute angled triangle</a:t>
            </a:r>
          </a:p>
          <a:p>
            <a:pPr lvl="1"/>
            <a:r>
              <a:rPr lang="en-IN" sz="1800" dirty="0" smtClean="0">
                <a:solidFill>
                  <a:srgbClr val="FF0000"/>
                </a:solidFill>
              </a:rPr>
              <a:t>e5: Impossible stage</a:t>
            </a:r>
          </a:p>
          <a:p>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107</a:t>
            </a:fld>
            <a:endParaRPr lang="en-IN"/>
          </a:p>
        </p:txBody>
      </p:sp>
    </p:spTree>
    <p:extLst>
      <p:ext uri="{BB962C8B-B14F-4D97-AF65-F5344CB8AC3E}">
        <p14:creationId xmlns:p14="http://schemas.microsoft.com/office/powerpoint/2010/main" val="16143172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92428"/>
          </a:xfrm>
        </p:spPr>
        <p:txBody>
          <a:bodyPr>
            <a:normAutofit fontScale="90000"/>
          </a:bodyPr>
          <a:lstStyle/>
          <a:p>
            <a:pPr algn="ctr"/>
            <a:r>
              <a:rPr lang="en-IN" dirty="0" smtClean="0"/>
              <a:t>Cause-Effect Graph</a:t>
            </a:r>
            <a:endParaRPr lang="en-IN" dirty="0"/>
          </a:p>
        </p:txBody>
      </p:sp>
      <p:sp>
        <p:nvSpPr>
          <p:cNvPr id="3" name="Content Placeholder 2"/>
          <p:cNvSpPr>
            <a:spLocks noGrp="1"/>
          </p:cNvSpPr>
          <p:nvPr>
            <p:ph idx="1"/>
          </p:nvPr>
        </p:nvSpPr>
        <p:spPr>
          <a:xfrm>
            <a:off x="472239" y="768474"/>
            <a:ext cx="7886700" cy="4351338"/>
          </a:xfrm>
        </p:spPr>
        <p:txBody>
          <a:bodyPr/>
          <a:lstStyle/>
          <a:p>
            <a:endParaRPr lang="en-IN" dirty="0">
              <a:solidFill>
                <a:srgbClr val="FF0000"/>
              </a:solidFill>
            </a:endParaRPr>
          </a:p>
        </p:txBody>
      </p:sp>
      <p:sp>
        <p:nvSpPr>
          <p:cNvPr id="4" name="Oval 3"/>
          <p:cNvSpPr/>
          <p:nvPr/>
        </p:nvSpPr>
        <p:spPr>
          <a:xfrm>
            <a:off x="2266679" y="940158"/>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6" name="Oval 5"/>
          <p:cNvSpPr/>
          <p:nvPr/>
        </p:nvSpPr>
        <p:spPr>
          <a:xfrm>
            <a:off x="2266677" y="1687861"/>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7" name="Oval 6"/>
          <p:cNvSpPr/>
          <p:nvPr/>
        </p:nvSpPr>
        <p:spPr>
          <a:xfrm>
            <a:off x="2266676" y="2506033"/>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8" name="Oval 7"/>
          <p:cNvSpPr/>
          <p:nvPr/>
        </p:nvSpPr>
        <p:spPr>
          <a:xfrm>
            <a:off x="4081525" y="1687861"/>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9" name="Oval 8"/>
          <p:cNvSpPr/>
          <p:nvPr/>
        </p:nvSpPr>
        <p:spPr>
          <a:xfrm>
            <a:off x="7396845" y="1703057"/>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0" name="Oval 9"/>
          <p:cNvSpPr/>
          <p:nvPr/>
        </p:nvSpPr>
        <p:spPr>
          <a:xfrm>
            <a:off x="2266676" y="3386151"/>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1" name="Oval 10"/>
          <p:cNvSpPr/>
          <p:nvPr/>
        </p:nvSpPr>
        <p:spPr>
          <a:xfrm>
            <a:off x="2266676" y="4251670"/>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2" name="Oval 11"/>
          <p:cNvSpPr/>
          <p:nvPr/>
        </p:nvSpPr>
        <p:spPr>
          <a:xfrm>
            <a:off x="2266675" y="5117189"/>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3" name="Oval 12"/>
          <p:cNvSpPr/>
          <p:nvPr/>
        </p:nvSpPr>
        <p:spPr>
          <a:xfrm>
            <a:off x="5468823" y="3383573"/>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4" name="Oval 13"/>
          <p:cNvSpPr/>
          <p:nvPr/>
        </p:nvSpPr>
        <p:spPr>
          <a:xfrm>
            <a:off x="5468823" y="4253716"/>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5" name="Oval 14"/>
          <p:cNvSpPr/>
          <p:nvPr/>
        </p:nvSpPr>
        <p:spPr>
          <a:xfrm>
            <a:off x="5468822" y="5119235"/>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6" name="Oval 15"/>
          <p:cNvSpPr/>
          <p:nvPr/>
        </p:nvSpPr>
        <p:spPr>
          <a:xfrm>
            <a:off x="5468822" y="5984754"/>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7" name="Oval 16"/>
          <p:cNvSpPr/>
          <p:nvPr/>
        </p:nvSpPr>
        <p:spPr>
          <a:xfrm>
            <a:off x="7396844" y="3396723"/>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8" name="Oval 17"/>
          <p:cNvSpPr/>
          <p:nvPr/>
        </p:nvSpPr>
        <p:spPr>
          <a:xfrm>
            <a:off x="7396844" y="4264687"/>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Oval 18"/>
          <p:cNvSpPr/>
          <p:nvPr/>
        </p:nvSpPr>
        <p:spPr>
          <a:xfrm>
            <a:off x="7396844" y="5138465"/>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0" name="Oval 19"/>
          <p:cNvSpPr/>
          <p:nvPr/>
        </p:nvSpPr>
        <p:spPr>
          <a:xfrm>
            <a:off x="7396844" y="5997904"/>
            <a:ext cx="553791" cy="54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1" name="TextBox 20"/>
          <p:cNvSpPr txBox="1"/>
          <p:nvPr/>
        </p:nvSpPr>
        <p:spPr>
          <a:xfrm>
            <a:off x="2337504" y="1055128"/>
            <a:ext cx="553791" cy="369332"/>
          </a:xfrm>
          <a:prstGeom prst="rect">
            <a:avLst/>
          </a:prstGeom>
          <a:noFill/>
        </p:spPr>
        <p:txBody>
          <a:bodyPr wrap="square" rtlCol="0">
            <a:spAutoFit/>
          </a:bodyPr>
          <a:lstStyle/>
          <a:p>
            <a:r>
              <a:rPr lang="en-IN" dirty="0" smtClean="0">
                <a:solidFill>
                  <a:srgbClr val="FF0000"/>
                </a:solidFill>
              </a:rPr>
              <a:t>c1</a:t>
            </a:r>
            <a:endParaRPr lang="en-IN" dirty="0">
              <a:solidFill>
                <a:srgbClr val="FF0000"/>
              </a:solidFill>
            </a:endParaRPr>
          </a:p>
        </p:txBody>
      </p:sp>
      <p:sp>
        <p:nvSpPr>
          <p:cNvPr id="22" name="TextBox 21"/>
          <p:cNvSpPr txBox="1"/>
          <p:nvPr/>
        </p:nvSpPr>
        <p:spPr>
          <a:xfrm>
            <a:off x="2304634" y="1799931"/>
            <a:ext cx="553791" cy="369332"/>
          </a:xfrm>
          <a:prstGeom prst="rect">
            <a:avLst/>
          </a:prstGeom>
          <a:noFill/>
        </p:spPr>
        <p:txBody>
          <a:bodyPr wrap="square" rtlCol="0">
            <a:spAutoFit/>
          </a:bodyPr>
          <a:lstStyle/>
          <a:p>
            <a:r>
              <a:rPr lang="en-IN" dirty="0" smtClean="0">
                <a:solidFill>
                  <a:srgbClr val="FF0000"/>
                </a:solidFill>
              </a:rPr>
              <a:t>c2</a:t>
            </a:r>
            <a:endParaRPr lang="en-IN" dirty="0">
              <a:solidFill>
                <a:srgbClr val="FF0000"/>
              </a:solidFill>
            </a:endParaRPr>
          </a:p>
        </p:txBody>
      </p:sp>
      <p:sp>
        <p:nvSpPr>
          <p:cNvPr id="23" name="TextBox 22"/>
          <p:cNvSpPr txBox="1"/>
          <p:nvPr/>
        </p:nvSpPr>
        <p:spPr>
          <a:xfrm>
            <a:off x="2304633" y="2563180"/>
            <a:ext cx="553791" cy="369332"/>
          </a:xfrm>
          <a:prstGeom prst="rect">
            <a:avLst/>
          </a:prstGeom>
          <a:noFill/>
        </p:spPr>
        <p:txBody>
          <a:bodyPr wrap="square" rtlCol="0">
            <a:spAutoFit/>
          </a:bodyPr>
          <a:lstStyle/>
          <a:p>
            <a:r>
              <a:rPr lang="en-IN" dirty="0" smtClean="0">
                <a:solidFill>
                  <a:srgbClr val="FF0000"/>
                </a:solidFill>
              </a:rPr>
              <a:t>c3</a:t>
            </a:r>
            <a:endParaRPr lang="en-IN" dirty="0">
              <a:solidFill>
                <a:srgbClr val="FF0000"/>
              </a:solidFill>
            </a:endParaRPr>
          </a:p>
        </p:txBody>
      </p:sp>
      <p:sp>
        <p:nvSpPr>
          <p:cNvPr id="24" name="TextBox 23"/>
          <p:cNvSpPr txBox="1"/>
          <p:nvPr/>
        </p:nvSpPr>
        <p:spPr>
          <a:xfrm>
            <a:off x="2337504" y="3440862"/>
            <a:ext cx="553791" cy="369332"/>
          </a:xfrm>
          <a:prstGeom prst="rect">
            <a:avLst/>
          </a:prstGeom>
          <a:noFill/>
        </p:spPr>
        <p:txBody>
          <a:bodyPr wrap="square" rtlCol="0">
            <a:spAutoFit/>
          </a:bodyPr>
          <a:lstStyle/>
          <a:p>
            <a:r>
              <a:rPr lang="en-IN" dirty="0" smtClean="0">
                <a:solidFill>
                  <a:srgbClr val="FF0000"/>
                </a:solidFill>
              </a:rPr>
              <a:t>c4</a:t>
            </a:r>
            <a:endParaRPr lang="en-IN" dirty="0">
              <a:solidFill>
                <a:srgbClr val="FF0000"/>
              </a:solidFill>
            </a:endParaRPr>
          </a:p>
        </p:txBody>
      </p:sp>
      <p:sp>
        <p:nvSpPr>
          <p:cNvPr id="25" name="TextBox 24"/>
          <p:cNvSpPr txBox="1"/>
          <p:nvPr/>
        </p:nvSpPr>
        <p:spPr>
          <a:xfrm>
            <a:off x="2317508" y="4328514"/>
            <a:ext cx="553791" cy="369332"/>
          </a:xfrm>
          <a:prstGeom prst="rect">
            <a:avLst/>
          </a:prstGeom>
          <a:noFill/>
        </p:spPr>
        <p:txBody>
          <a:bodyPr wrap="square" rtlCol="0">
            <a:spAutoFit/>
          </a:bodyPr>
          <a:lstStyle/>
          <a:p>
            <a:r>
              <a:rPr lang="en-IN" dirty="0" smtClean="0">
                <a:solidFill>
                  <a:srgbClr val="FF0000"/>
                </a:solidFill>
              </a:rPr>
              <a:t>c5</a:t>
            </a:r>
            <a:endParaRPr lang="en-IN" dirty="0">
              <a:solidFill>
                <a:srgbClr val="FF0000"/>
              </a:solidFill>
            </a:endParaRPr>
          </a:p>
        </p:txBody>
      </p:sp>
      <p:sp>
        <p:nvSpPr>
          <p:cNvPr id="26" name="TextBox 25"/>
          <p:cNvSpPr txBox="1"/>
          <p:nvPr/>
        </p:nvSpPr>
        <p:spPr>
          <a:xfrm>
            <a:off x="2317508" y="5171441"/>
            <a:ext cx="553791" cy="369332"/>
          </a:xfrm>
          <a:prstGeom prst="rect">
            <a:avLst/>
          </a:prstGeom>
          <a:noFill/>
        </p:spPr>
        <p:txBody>
          <a:bodyPr wrap="square" rtlCol="0">
            <a:spAutoFit/>
          </a:bodyPr>
          <a:lstStyle/>
          <a:p>
            <a:r>
              <a:rPr lang="en-IN" dirty="0" smtClean="0">
                <a:solidFill>
                  <a:srgbClr val="FF0000"/>
                </a:solidFill>
              </a:rPr>
              <a:t>c6</a:t>
            </a:r>
            <a:endParaRPr lang="en-IN" dirty="0">
              <a:solidFill>
                <a:srgbClr val="FF0000"/>
              </a:solidFill>
            </a:endParaRPr>
          </a:p>
        </p:txBody>
      </p:sp>
      <p:sp>
        <p:nvSpPr>
          <p:cNvPr id="27" name="TextBox 26"/>
          <p:cNvSpPr txBox="1"/>
          <p:nvPr/>
        </p:nvSpPr>
        <p:spPr>
          <a:xfrm>
            <a:off x="7480551" y="1773651"/>
            <a:ext cx="553791" cy="369332"/>
          </a:xfrm>
          <a:prstGeom prst="rect">
            <a:avLst/>
          </a:prstGeom>
          <a:noFill/>
        </p:spPr>
        <p:txBody>
          <a:bodyPr wrap="square" rtlCol="0">
            <a:spAutoFit/>
          </a:bodyPr>
          <a:lstStyle/>
          <a:p>
            <a:r>
              <a:rPr lang="en-IN" dirty="0">
                <a:solidFill>
                  <a:srgbClr val="FF0000"/>
                </a:solidFill>
              </a:rPr>
              <a:t>e</a:t>
            </a:r>
            <a:r>
              <a:rPr lang="en-IN" dirty="0" smtClean="0">
                <a:solidFill>
                  <a:srgbClr val="FF0000"/>
                </a:solidFill>
              </a:rPr>
              <a:t>1</a:t>
            </a:r>
            <a:endParaRPr lang="en-IN" dirty="0">
              <a:solidFill>
                <a:srgbClr val="FF0000"/>
              </a:solidFill>
            </a:endParaRPr>
          </a:p>
        </p:txBody>
      </p:sp>
      <p:sp>
        <p:nvSpPr>
          <p:cNvPr id="28" name="TextBox 27"/>
          <p:cNvSpPr txBox="1"/>
          <p:nvPr/>
        </p:nvSpPr>
        <p:spPr>
          <a:xfrm>
            <a:off x="7480552" y="3456058"/>
            <a:ext cx="553791" cy="369332"/>
          </a:xfrm>
          <a:prstGeom prst="rect">
            <a:avLst/>
          </a:prstGeom>
          <a:noFill/>
        </p:spPr>
        <p:txBody>
          <a:bodyPr wrap="square" rtlCol="0">
            <a:spAutoFit/>
          </a:bodyPr>
          <a:lstStyle/>
          <a:p>
            <a:r>
              <a:rPr lang="en-IN" dirty="0" smtClean="0">
                <a:solidFill>
                  <a:srgbClr val="FF0000"/>
                </a:solidFill>
              </a:rPr>
              <a:t>e2</a:t>
            </a:r>
            <a:endParaRPr lang="en-IN" dirty="0">
              <a:solidFill>
                <a:srgbClr val="FF0000"/>
              </a:solidFill>
            </a:endParaRPr>
          </a:p>
        </p:txBody>
      </p:sp>
      <p:sp>
        <p:nvSpPr>
          <p:cNvPr id="29" name="TextBox 28"/>
          <p:cNvSpPr txBox="1"/>
          <p:nvPr/>
        </p:nvSpPr>
        <p:spPr>
          <a:xfrm>
            <a:off x="7447676" y="4318132"/>
            <a:ext cx="553791" cy="369332"/>
          </a:xfrm>
          <a:prstGeom prst="rect">
            <a:avLst/>
          </a:prstGeom>
          <a:noFill/>
        </p:spPr>
        <p:txBody>
          <a:bodyPr wrap="square" rtlCol="0">
            <a:spAutoFit/>
          </a:bodyPr>
          <a:lstStyle/>
          <a:p>
            <a:r>
              <a:rPr lang="en-IN" dirty="0" smtClean="0">
                <a:solidFill>
                  <a:srgbClr val="FF0000"/>
                </a:solidFill>
              </a:rPr>
              <a:t>e3</a:t>
            </a:r>
            <a:endParaRPr lang="en-IN" dirty="0">
              <a:solidFill>
                <a:srgbClr val="FF0000"/>
              </a:solidFill>
            </a:endParaRPr>
          </a:p>
        </p:txBody>
      </p:sp>
      <p:sp>
        <p:nvSpPr>
          <p:cNvPr id="30" name="TextBox 29"/>
          <p:cNvSpPr txBox="1"/>
          <p:nvPr/>
        </p:nvSpPr>
        <p:spPr>
          <a:xfrm>
            <a:off x="7480551" y="5197535"/>
            <a:ext cx="553791" cy="369332"/>
          </a:xfrm>
          <a:prstGeom prst="rect">
            <a:avLst/>
          </a:prstGeom>
          <a:noFill/>
        </p:spPr>
        <p:txBody>
          <a:bodyPr wrap="square" rtlCol="0">
            <a:spAutoFit/>
          </a:bodyPr>
          <a:lstStyle/>
          <a:p>
            <a:r>
              <a:rPr lang="en-IN" dirty="0" smtClean="0">
                <a:solidFill>
                  <a:srgbClr val="FF0000"/>
                </a:solidFill>
              </a:rPr>
              <a:t>e4</a:t>
            </a:r>
            <a:endParaRPr lang="en-IN" dirty="0">
              <a:solidFill>
                <a:srgbClr val="FF0000"/>
              </a:solidFill>
            </a:endParaRPr>
          </a:p>
        </p:txBody>
      </p:sp>
      <p:sp>
        <p:nvSpPr>
          <p:cNvPr id="31" name="TextBox 30"/>
          <p:cNvSpPr txBox="1"/>
          <p:nvPr/>
        </p:nvSpPr>
        <p:spPr>
          <a:xfrm>
            <a:off x="7447676" y="6062120"/>
            <a:ext cx="553791" cy="369332"/>
          </a:xfrm>
          <a:prstGeom prst="rect">
            <a:avLst/>
          </a:prstGeom>
          <a:noFill/>
        </p:spPr>
        <p:txBody>
          <a:bodyPr wrap="square" rtlCol="0">
            <a:spAutoFit/>
          </a:bodyPr>
          <a:lstStyle/>
          <a:p>
            <a:r>
              <a:rPr lang="en-IN" dirty="0" smtClean="0">
                <a:solidFill>
                  <a:srgbClr val="FF0000"/>
                </a:solidFill>
              </a:rPr>
              <a:t>e5</a:t>
            </a:r>
            <a:endParaRPr lang="en-IN" dirty="0">
              <a:solidFill>
                <a:srgbClr val="FF0000"/>
              </a:solidFill>
            </a:endParaRPr>
          </a:p>
        </p:txBody>
      </p:sp>
      <p:sp>
        <p:nvSpPr>
          <p:cNvPr id="32" name="TextBox 31"/>
          <p:cNvSpPr txBox="1"/>
          <p:nvPr/>
        </p:nvSpPr>
        <p:spPr>
          <a:xfrm>
            <a:off x="910693" y="4335281"/>
            <a:ext cx="325679" cy="369332"/>
          </a:xfrm>
          <a:prstGeom prst="rect">
            <a:avLst/>
          </a:prstGeom>
          <a:noFill/>
        </p:spPr>
        <p:txBody>
          <a:bodyPr wrap="square" rtlCol="0">
            <a:spAutoFit/>
          </a:bodyPr>
          <a:lstStyle/>
          <a:p>
            <a:r>
              <a:rPr lang="en-IN" dirty="0" smtClean="0">
                <a:solidFill>
                  <a:srgbClr val="FF0000"/>
                </a:solidFill>
              </a:rPr>
              <a:t>E</a:t>
            </a:r>
            <a:endParaRPr lang="en-IN" dirty="0">
              <a:solidFill>
                <a:srgbClr val="FF0000"/>
              </a:solidFill>
            </a:endParaRPr>
          </a:p>
        </p:txBody>
      </p:sp>
      <p:cxnSp>
        <p:nvCxnSpPr>
          <p:cNvPr id="34" name="Straight Connector 33"/>
          <p:cNvCxnSpPr>
            <a:stCxn id="4" idx="6"/>
            <a:endCxn id="8" idx="2"/>
          </p:cNvCxnSpPr>
          <p:nvPr/>
        </p:nvCxnSpPr>
        <p:spPr>
          <a:xfrm>
            <a:off x="2820470" y="1210614"/>
            <a:ext cx="1261055" cy="747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6"/>
            <a:endCxn id="8" idx="2"/>
          </p:cNvCxnSpPr>
          <p:nvPr/>
        </p:nvCxnSpPr>
        <p:spPr>
          <a:xfrm>
            <a:off x="2820468" y="1958317"/>
            <a:ext cx="1261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6"/>
            <a:endCxn id="8" idx="2"/>
          </p:cNvCxnSpPr>
          <p:nvPr/>
        </p:nvCxnSpPr>
        <p:spPr>
          <a:xfrm flipV="1">
            <a:off x="2820467" y="1958317"/>
            <a:ext cx="1261058" cy="818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6"/>
            <a:endCxn id="9" idx="2"/>
          </p:cNvCxnSpPr>
          <p:nvPr/>
        </p:nvCxnSpPr>
        <p:spPr>
          <a:xfrm>
            <a:off x="4635316" y="1958317"/>
            <a:ext cx="2761529" cy="15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6"/>
            <a:endCxn id="13" idx="2"/>
          </p:cNvCxnSpPr>
          <p:nvPr/>
        </p:nvCxnSpPr>
        <p:spPr>
          <a:xfrm flipV="1">
            <a:off x="2820467" y="3654029"/>
            <a:ext cx="2648356" cy="2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6"/>
            <a:endCxn id="17" idx="2"/>
          </p:cNvCxnSpPr>
          <p:nvPr/>
        </p:nvCxnSpPr>
        <p:spPr>
          <a:xfrm>
            <a:off x="6022614" y="3654029"/>
            <a:ext cx="1374230" cy="13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3"/>
            <a:endCxn id="25" idx="3"/>
          </p:cNvCxnSpPr>
          <p:nvPr/>
        </p:nvCxnSpPr>
        <p:spPr>
          <a:xfrm>
            <a:off x="2871299" y="45131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1" idx="6"/>
            <a:endCxn id="14" idx="2"/>
          </p:cNvCxnSpPr>
          <p:nvPr/>
        </p:nvCxnSpPr>
        <p:spPr>
          <a:xfrm>
            <a:off x="2820467" y="4522126"/>
            <a:ext cx="2648356" cy="2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 idx="6"/>
            <a:endCxn id="18" idx="2"/>
          </p:cNvCxnSpPr>
          <p:nvPr/>
        </p:nvCxnSpPr>
        <p:spPr>
          <a:xfrm>
            <a:off x="6022614" y="4524172"/>
            <a:ext cx="1374230" cy="10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6"/>
            <a:endCxn id="15" idx="2"/>
          </p:cNvCxnSpPr>
          <p:nvPr/>
        </p:nvCxnSpPr>
        <p:spPr>
          <a:xfrm>
            <a:off x="2820466" y="5387645"/>
            <a:ext cx="2648356" cy="2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5" idx="6"/>
            <a:endCxn id="19" idx="2"/>
          </p:cNvCxnSpPr>
          <p:nvPr/>
        </p:nvCxnSpPr>
        <p:spPr>
          <a:xfrm>
            <a:off x="6022613" y="5389691"/>
            <a:ext cx="1374231" cy="19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 idx="6"/>
            <a:endCxn id="20" idx="2"/>
          </p:cNvCxnSpPr>
          <p:nvPr/>
        </p:nvCxnSpPr>
        <p:spPr>
          <a:xfrm>
            <a:off x="6022613" y="6255210"/>
            <a:ext cx="1374231" cy="13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2" idx="6"/>
            <a:endCxn id="16" idx="1"/>
          </p:cNvCxnSpPr>
          <p:nvPr/>
        </p:nvCxnSpPr>
        <p:spPr>
          <a:xfrm>
            <a:off x="2820466" y="5387645"/>
            <a:ext cx="2729457" cy="676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8" idx="6"/>
            <a:endCxn id="13" idx="2"/>
          </p:cNvCxnSpPr>
          <p:nvPr/>
        </p:nvCxnSpPr>
        <p:spPr>
          <a:xfrm>
            <a:off x="4635316" y="1958317"/>
            <a:ext cx="833507" cy="169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5"/>
            <a:endCxn id="14" idx="2"/>
          </p:cNvCxnSpPr>
          <p:nvPr/>
        </p:nvCxnSpPr>
        <p:spPr>
          <a:xfrm>
            <a:off x="4554215" y="2149558"/>
            <a:ext cx="914608" cy="2374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 idx="4"/>
            <a:endCxn id="15" idx="2"/>
          </p:cNvCxnSpPr>
          <p:nvPr/>
        </p:nvCxnSpPr>
        <p:spPr>
          <a:xfrm>
            <a:off x="4358421" y="2228773"/>
            <a:ext cx="1110401" cy="316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 idx="3"/>
            <a:endCxn id="16" idx="1"/>
          </p:cNvCxnSpPr>
          <p:nvPr/>
        </p:nvCxnSpPr>
        <p:spPr>
          <a:xfrm>
            <a:off x="4162626" y="2149558"/>
            <a:ext cx="1387297" cy="3914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6" idx="1"/>
            <a:endCxn id="10" idx="6"/>
          </p:cNvCxnSpPr>
          <p:nvPr/>
        </p:nvCxnSpPr>
        <p:spPr>
          <a:xfrm flipH="1" flipV="1">
            <a:off x="2820467" y="3656607"/>
            <a:ext cx="2729456" cy="2407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6" idx="1"/>
            <a:endCxn id="11" idx="6"/>
          </p:cNvCxnSpPr>
          <p:nvPr/>
        </p:nvCxnSpPr>
        <p:spPr>
          <a:xfrm flipH="1" flipV="1">
            <a:off x="2820467" y="4522126"/>
            <a:ext cx="2729456" cy="1541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2" idx="3"/>
            <a:endCxn id="10" idx="2"/>
          </p:cNvCxnSpPr>
          <p:nvPr/>
        </p:nvCxnSpPr>
        <p:spPr>
          <a:xfrm flipV="1">
            <a:off x="1236372" y="3656607"/>
            <a:ext cx="1030304" cy="8633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32" idx="3"/>
            <a:endCxn id="11" idx="2"/>
          </p:cNvCxnSpPr>
          <p:nvPr/>
        </p:nvCxnSpPr>
        <p:spPr>
          <a:xfrm>
            <a:off x="1236372" y="4519947"/>
            <a:ext cx="1030304" cy="21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32" idx="3"/>
            <a:endCxn id="12" idx="2"/>
          </p:cNvCxnSpPr>
          <p:nvPr/>
        </p:nvCxnSpPr>
        <p:spPr>
          <a:xfrm>
            <a:off x="1236372" y="4519947"/>
            <a:ext cx="1030303" cy="867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7" name="Freeform 106"/>
          <p:cNvSpPr/>
          <p:nvPr/>
        </p:nvSpPr>
        <p:spPr>
          <a:xfrm>
            <a:off x="3039414" y="1314618"/>
            <a:ext cx="360609" cy="293937"/>
          </a:xfrm>
          <a:custGeom>
            <a:avLst/>
            <a:gdLst>
              <a:gd name="connsiteX0" fmla="*/ 0 w 360609"/>
              <a:gd name="connsiteY0" fmla="*/ 24785 h 293937"/>
              <a:gd name="connsiteX1" fmla="*/ 206062 w 360609"/>
              <a:gd name="connsiteY1" fmla="*/ 24785 h 293937"/>
              <a:gd name="connsiteX2" fmla="*/ 206062 w 360609"/>
              <a:gd name="connsiteY2" fmla="*/ 282362 h 293937"/>
              <a:gd name="connsiteX3" fmla="*/ 360609 w 360609"/>
              <a:gd name="connsiteY3" fmla="*/ 243726 h 293937"/>
            </a:gdLst>
            <a:ahLst/>
            <a:cxnLst>
              <a:cxn ang="0">
                <a:pos x="connsiteX0" y="connsiteY0"/>
              </a:cxn>
              <a:cxn ang="0">
                <a:pos x="connsiteX1" y="connsiteY1"/>
              </a:cxn>
              <a:cxn ang="0">
                <a:pos x="connsiteX2" y="connsiteY2"/>
              </a:cxn>
              <a:cxn ang="0">
                <a:pos x="connsiteX3" y="connsiteY3"/>
              </a:cxn>
            </a:cxnLst>
            <a:rect l="l" t="t" r="r" b="b"/>
            <a:pathLst>
              <a:path w="360609" h="293937">
                <a:moveTo>
                  <a:pt x="0" y="24785"/>
                </a:moveTo>
                <a:cubicBezTo>
                  <a:pt x="85859" y="3320"/>
                  <a:pt x="171718" y="-18144"/>
                  <a:pt x="206062" y="24785"/>
                </a:cubicBezTo>
                <a:cubicBezTo>
                  <a:pt x="240406" y="67714"/>
                  <a:pt x="180304" y="245872"/>
                  <a:pt x="206062" y="282362"/>
                </a:cubicBezTo>
                <a:cubicBezTo>
                  <a:pt x="231820" y="318852"/>
                  <a:pt x="334851" y="258751"/>
                  <a:pt x="360609" y="2437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8" name="Freeform 107"/>
          <p:cNvSpPr/>
          <p:nvPr/>
        </p:nvSpPr>
        <p:spPr>
          <a:xfrm>
            <a:off x="3065172" y="1826793"/>
            <a:ext cx="296214" cy="226937"/>
          </a:xfrm>
          <a:custGeom>
            <a:avLst/>
            <a:gdLst>
              <a:gd name="connsiteX0" fmla="*/ 0 w 296214"/>
              <a:gd name="connsiteY0" fmla="*/ 130796 h 226937"/>
              <a:gd name="connsiteX1" fmla="*/ 115910 w 296214"/>
              <a:gd name="connsiteY1" fmla="*/ 2007 h 226937"/>
              <a:gd name="connsiteX2" fmla="*/ 218941 w 296214"/>
              <a:gd name="connsiteY2" fmla="*/ 220948 h 226937"/>
              <a:gd name="connsiteX3" fmla="*/ 296214 w 296214"/>
              <a:gd name="connsiteY3" fmla="*/ 143675 h 226937"/>
            </a:gdLst>
            <a:ahLst/>
            <a:cxnLst>
              <a:cxn ang="0">
                <a:pos x="connsiteX0" y="connsiteY0"/>
              </a:cxn>
              <a:cxn ang="0">
                <a:pos x="connsiteX1" y="connsiteY1"/>
              </a:cxn>
              <a:cxn ang="0">
                <a:pos x="connsiteX2" y="connsiteY2"/>
              </a:cxn>
              <a:cxn ang="0">
                <a:pos x="connsiteX3" y="connsiteY3"/>
              </a:cxn>
            </a:cxnLst>
            <a:rect l="l" t="t" r="r" b="b"/>
            <a:pathLst>
              <a:path w="296214" h="226937">
                <a:moveTo>
                  <a:pt x="0" y="130796"/>
                </a:moveTo>
                <a:cubicBezTo>
                  <a:pt x="39710" y="58889"/>
                  <a:pt x="79420" y="-13018"/>
                  <a:pt x="115910" y="2007"/>
                </a:cubicBezTo>
                <a:cubicBezTo>
                  <a:pt x="152400" y="17032"/>
                  <a:pt x="188890" y="197337"/>
                  <a:pt x="218941" y="220948"/>
                </a:cubicBezTo>
                <a:cubicBezTo>
                  <a:pt x="248992" y="244559"/>
                  <a:pt x="272603" y="194117"/>
                  <a:pt x="296214" y="1436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9" name="Freeform 108"/>
          <p:cNvSpPr/>
          <p:nvPr/>
        </p:nvSpPr>
        <p:spPr>
          <a:xfrm>
            <a:off x="3123640" y="2421185"/>
            <a:ext cx="284119" cy="167469"/>
          </a:xfrm>
          <a:custGeom>
            <a:avLst/>
            <a:gdLst>
              <a:gd name="connsiteX0" fmla="*/ 5926 w 284119"/>
              <a:gd name="connsiteY0" fmla="*/ 154590 h 167469"/>
              <a:gd name="connsiteX1" fmla="*/ 31684 w 284119"/>
              <a:gd name="connsiteY1" fmla="*/ 43 h 167469"/>
              <a:gd name="connsiteX2" fmla="*/ 250625 w 284119"/>
              <a:gd name="connsiteY2" fmla="*/ 167469 h 167469"/>
              <a:gd name="connsiteX3" fmla="*/ 263504 w 284119"/>
              <a:gd name="connsiteY3" fmla="*/ 43 h 167469"/>
            </a:gdLst>
            <a:ahLst/>
            <a:cxnLst>
              <a:cxn ang="0">
                <a:pos x="connsiteX0" y="connsiteY0"/>
              </a:cxn>
              <a:cxn ang="0">
                <a:pos x="connsiteX1" y="connsiteY1"/>
              </a:cxn>
              <a:cxn ang="0">
                <a:pos x="connsiteX2" y="connsiteY2"/>
              </a:cxn>
              <a:cxn ang="0">
                <a:pos x="connsiteX3" y="connsiteY3"/>
              </a:cxn>
            </a:cxnLst>
            <a:rect l="l" t="t" r="r" b="b"/>
            <a:pathLst>
              <a:path w="284119" h="167469">
                <a:moveTo>
                  <a:pt x="5926" y="154590"/>
                </a:moveTo>
                <a:cubicBezTo>
                  <a:pt x="-1587" y="76243"/>
                  <a:pt x="-9099" y="-2103"/>
                  <a:pt x="31684" y="43"/>
                </a:cubicBezTo>
                <a:cubicBezTo>
                  <a:pt x="72467" y="2189"/>
                  <a:pt x="211988" y="167469"/>
                  <a:pt x="250625" y="167469"/>
                </a:cubicBezTo>
                <a:cubicBezTo>
                  <a:pt x="289262" y="167469"/>
                  <a:pt x="295701" y="27947"/>
                  <a:pt x="263504" y="4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0" name="Freeform 109"/>
          <p:cNvSpPr/>
          <p:nvPr/>
        </p:nvSpPr>
        <p:spPr>
          <a:xfrm>
            <a:off x="3232597" y="3999727"/>
            <a:ext cx="296214" cy="279451"/>
          </a:xfrm>
          <a:custGeom>
            <a:avLst/>
            <a:gdLst>
              <a:gd name="connsiteX0" fmla="*/ 0 w 296214"/>
              <a:gd name="connsiteY0" fmla="*/ 31360 h 279451"/>
              <a:gd name="connsiteX1" fmla="*/ 231820 w 296214"/>
              <a:gd name="connsiteY1" fmla="*/ 18481 h 279451"/>
              <a:gd name="connsiteX2" fmla="*/ 141668 w 296214"/>
              <a:gd name="connsiteY2" fmla="*/ 250301 h 279451"/>
              <a:gd name="connsiteX3" fmla="*/ 296214 w 296214"/>
              <a:gd name="connsiteY3" fmla="*/ 276059 h 279451"/>
            </a:gdLst>
            <a:ahLst/>
            <a:cxnLst>
              <a:cxn ang="0">
                <a:pos x="connsiteX0" y="connsiteY0"/>
              </a:cxn>
              <a:cxn ang="0">
                <a:pos x="connsiteX1" y="connsiteY1"/>
              </a:cxn>
              <a:cxn ang="0">
                <a:pos x="connsiteX2" y="connsiteY2"/>
              </a:cxn>
              <a:cxn ang="0">
                <a:pos x="connsiteX3" y="connsiteY3"/>
              </a:cxn>
            </a:cxnLst>
            <a:rect l="l" t="t" r="r" b="b"/>
            <a:pathLst>
              <a:path w="296214" h="279451">
                <a:moveTo>
                  <a:pt x="0" y="31360"/>
                </a:moveTo>
                <a:cubicBezTo>
                  <a:pt x="104104" y="6675"/>
                  <a:pt x="208209" y="-18009"/>
                  <a:pt x="231820" y="18481"/>
                </a:cubicBezTo>
                <a:cubicBezTo>
                  <a:pt x="255431" y="54971"/>
                  <a:pt x="130936" y="207371"/>
                  <a:pt x="141668" y="250301"/>
                </a:cubicBezTo>
                <a:cubicBezTo>
                  <a:pt x="152400" y="293231"/>
                  <a:pt x="296214" y="276059"/>
                  <a:pt x="296214" y="27605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1" name="Freeform 110"/>
          <p:cNvSpPr/>
          <p:nvPr/>
        </p:nvSpPr>
        <p:spPr>
          <a:xfrm>
            <a:off x="3400023" y="4817671"/>
            <a:ext cx="386366" cy="303287"/>
          </a:xfrm>
          <a:custGeom>
            <a:avLst/>
            <a:gdLst>
              <a:gd name="connsiteX0" fmla="*/ 0 w 386366"/>
              <a:gd name="connsiteY0" fmla="*/ 24785 h 303287"/>
              <a:gd name="connsiteX1" fmla="*/ 231819 w 386366"/>
              <a:gd name="connsiteY1" fmla="*/ 24785 h 303287"/>
              <a:gd name="connsiteX2" fmla="*/ 218940 w 386366"/>
              <a:gd name="connsiteY2" fmla="*/ 282363 h 303287"/>
              <a:gd name="connsiteX3" fmla="*/ 386366 w 386366"/>
              <a:gd name="connsiteY3" fmla="*/ 269484 h 303287"/>
            </a:gdLst>
            <a:ahLst/>
            <a:cxnLst>
              <a:cxn ang="0">
                <a:pos x="connsiteX0" y="connsiteY0"/>
              </a:cxn>
              <a:cxn ang="0">
                <a:pos x="connsiteX1" y="connsiteY1"/>
              </a:cxn>
              <a:cxn ang="0">
                <a:pos x="connsiteX2" y="connsiteY2"/>
              </a:cxn>
              <a:cxn ang="0">
                <a:pos x="connsiteX3" y="connsiteY3"/>
              </a:cxn>
            </a:cxnLst>
            <a:rect l="l" t="t" r="r" b="b"/>
            <a:pathLst>
              <a:path w="386366" h="303287">
                <a:moveTo>
                  <a:pt x="0" y="24785"/>
                </a:moveTo>
                <a:cubicBezTo>
                  <a:pt x="97664" y="3320"/>
                  <a:pt x="195329" y="-18145"/>
                  <a:pt x="231819" y="24785"/>
                </a:cubicBezTo>
                <a:cubicBezTo>
                  <a:pt x="268309" y="67715"/>
                  <a:pt x="193182" y="241580"/>
                  <a:pt x="218940" y="282363"/>
                </a:cubicBezTo>
                <a:cubicBezTo>
                  <a:pt x="244698" y="323146"/>
                  <a:pt x="315532" y="296315"/>
                  <a:pt x="386366" y="26948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2" name="Freeform 111"/>
          <p:cNvSpPr/>
          <p:nvPr/>
        </p:nvSpPr>
        <p:spPr>
          <a:xfrm>
            <a:off x="3618963" y="5537173"/>
            <a:ext cx="399245" cy="200319"/>
          </a:xfrm>
          <a:custGeom>
            <a:avLst/>
            <a:gdLst>
              <a:gd name="connsiteX0" fmla="*/ 0 w 399245"/>
              <a:gd name="connsiteY0" fmla="*/ 26500 h 200319"/>
              <a:gd name="connsiteX1" fmla="*/ 257578 w 399245"/>
              <a:gd name="connsiteY1" fmla="*/ 13621 h 200319"/>
              <a:gd name="connsiteX2" fmla="*/ 180305 w 399245"/>
              <a:gd name="connsiteY2" fmla="*/ 193926 h 200319"/>
              <a:gd name="connsiteX3" fmla="*/ 399245 w 399245"/>
              <a:gd name="connsiteY3" fmla="*/ 142410 h 200319"/>
            </a:gdLst>
            <a:ahLst/>
            <a:cxnLst>
              <a:cxn ang="0">
                <a:pos x="connsiteX0" y="connsiteY0"/>
              </a:cxn>
              <a:cxn ang="0">
                <a:pos x="connsiteX1" y="connsiteY1"/>
              </a:cxn>
              <a:cxn ang="0">
                <a:pos x="connsiteX2" y="connsiteY2"/>
              </a:cxn>
              <a:cxn ang="0">
                <a:pos x="connsiteX3" y="connsiteY3"/>
              </a:cxn>
            </a:cxnLst>
            <a:rect l="l" t="t" r="r" b="b"/>
            <a:pathLst>
              <a:path w="399245" h="200319">
                <a:moveTo>
                  <a:pt x="0" y="26500"/>
                </a:moveTo>
                <a:cubicBezTo>
                  <a:pt x="113763" y="6108"/>
                  <a:pt x="227527" y="-14283"/>
                  <a:pt x="257578" y="13621"/>
                </a:cubicBezTo>
                <a:cubicBezTo>
                  <a:pt x="287629" y="41525"/>
                  <a:pt x="156694" y="172461"/>
                  <a:pt x="180305" y="193926"/>
                </a:cubicBezTo>
                <a:cubicBezTo>
                  <a:pt x="203916" y="215391"/>
                  <a:pt x="301580" y="178900"/>
                  <a:pt x="399245" y="14241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3" name="Freeform 112"/>
          <p:cNvSpPr/>
          <p:nvPr/>
        </p:nvSpPr>
        <p:spPr>
          <a:xfrm>
            <a:off x="4816699" y="2279561"/>
            <a:ext cx="193202" cy="399245"/>
          </a:xfrm>
          <a:custGeom>
            <a:avLst/>
            <a:gdLst>
              <a:gd name="connsiteX0" fmla="*/ 0 w 193202"/>
              <a:gd name="connsiteY0" fmla="*/ 0 h 399245"/>
              <a:gd name="connsiteX1" fmla="*/ 193183 w 193202"/>
              <a:gd name="connsiteY1" fmla="*/ 51515 h 399245"/>
              <a:gd name="connsiteX2" fmla="*/ 12878 w 193202"/>
              <a:gd name="connsiteY2" fmla="*/ 231819 h 399245"/>
              <a:gd name="connsiteX3" fmla="*/ 180304 w 193202"/>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193202" h="399245">
                <a:moveTo>
                  <a:pt x="0" y="0"/>
                </a:moveTo>
                <a:cubicBezTo>
                  <a:pt x="95518" y="6439"/>
                  <a:pt x="191037" y="12879"/>
                  <a:pt x="193183" y="51515"/>
                </a:cubicBezTo>
                <a:cubicBezTo>
                  <a:pt x="195329" y="90152"/>
                  <a:pt x="15025" y="173864"/>
                  <a:pt x="12878" y="231819"/>
                </a:cubicBezTo>
                <a:cubicBezTo>
                  <a:pt x="10731" y="289774"/>
                  <a:pt x="95517" y="344509"/>
                  <a:pt x="180304" y="3992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4" name="Freeform 113"/>
          <p:cNvSpPr/>
          <p:nvPr/>
        </p:nvSpPr>
        <p:spPr>
          <a:xfrm>
            <a:off x="4824304" y="2859110"/>
            <a:ext cx="172826" cy="373487"/>
          </a:xfrm>
          <a:custGeom>
            <a:avLst/>
            <a:gdLst>
              <a:gd name="connsiteX0" fmla="*/ 18152 w 172826"/>
              <a:gd name="connsiteY0" fmla="*/ 0 h 373487"/>
              <a:gd name="connsiteX1" fmla="*/ 172699 w 172826"/>
              <a:gd name="connsiteY1" fmla="*/ 90152 h 373487"/>
              <a:gd name="connsiteX2" fmla="*/ 43910 w 172826"/>
              <a:gd name="connsiteY2" fmla="*/ 167425 h 373487"/>
              <a:gd name="connsiteX3" fmla="*/ 5273 w 172826"/>
              <a:gd name="connsiteY3" fmla="*/ 321972 h 373487"/>
              <a:gd name="connsiteX4" fmla="*/ 146941 w 172826"/>
              <a:gd name="connsiteY4" fmla="*/ 373487 h 373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26" h="373487">
                <a:moveTo>
                  <a:pt x="18152" y="0"/>
                </a:moveTo>
                <a:cubicBezTo>
                  <a:pt x="93279" y="31124"/>
                  <a:pt x="168406" y="62248"/>
                  <a:pt x="172699" y="90152"/>
                </a:cubicBezTo>
                <a:cubicBezTo>
                  <a:pt x="176992" y="118056"/>
                  <a:pt x="71814" y="128788"/>
                  <a:pt x="43910" y="167425"/>
                </a:cubicBezTo>
                <a:cubicBezTo>
                  <a:pt x="16006" y="206062"/>
                  <a:pt x="-11899" y="287628"/>
                  <a:pt x="5273" y="321972"/>
                </a:cubicBezTo>
                <a:cubicBezTo>
                  <a:pt x="22445" y="356316"/>
                  <a:pt x="84693" y="364901"/>
                  <a:pt x="146941" y="37348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6" name="Freeform 115"/>
          <p:cNvSpPr/>
          <p:nvPr/>
        </p:nvSpPr>
        <p:spPr>
          <a:xfrm>
            <a:off x="4415589" y="2498501"/>
            <a:ext cx="233811" cy="334851"/>
          </a:xfrm>
          <a:custGeom>
            <a:avLst/>
            <a:gdLst>
              <a:gd name="connsiteX0" fmla="*/ 27622 w 233811"/>
              <a:gd name="connsiteY0" fmla="*/ 0 h 334851"/>
              <a:gd name="connsiteX1" fmla="*/ 233684 w 233811"/>
              <a:gd name="connsiteY1" fmla="*/ 103031 h 334851"/>
              <a:gd name="connsiteX2" fmla="*/ 1865 w 233811"/>
              <a:gd name="connsiteY2" fmla="*/ 244699 h 334851"/>
              <a:gd name="connsiteX3" fmla="*/ 143532 w 233811"/>
              <a:gd name="connsiteY3" fmla="*/ 334851 h 334851"/>
            </a:gdLst>
            <a:ahLst/>
            <a:cxnLst>
              <a:cxn ang="0">
                <a:pos x="connsiteX0" y="connsiteY0"/>
              </a:cxn>
              <a:cxn ang="0">
                <a:pos x="connsiteX1" y="connsiteY1"/>
              </a:cxn>
              <a:cxn ang="0">
                <a:pos x="connsiteX2" y="connsiteY2"/>
              </a:cxn>
              <a:cxn ang="0">
                <a:pos x="connsiteX3" y="connsiteY3"/>
              </a:cxn>
            </a:cxnLst>
            <a:rect l="l" t="t" r="r" b="b"/>
            <a:pathLst>
              <a:path w="233811" h="334851">
                <a:moveTo>
                  <a:pt x="27622" y="0"/>
                </a:moveTo>
                <a:cubicBezTo>
                  <a:pt x="132799" y="31124"/>
                  <a:pt x="237977" y="62248"/>
                  <a:pt x="233684" y="103031"/>
                </a:cubicBezTo>
                <a:cubicBezTo>
                  <a:pt x="229391" y="143814"/>
                  <a:pt x="16890" y="206062"/>
                  <a:pt x="1865" y="244699"/>
                </a:cubicBezTo>
                <a:cubicBezTo>
                  <a:pt x="-13160" y="283336"/>
                  <a:pt x="65186" y="309093"/>
                  <a:pt x="143532" y="33485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8" name="Freeform 117"/>
          <p:cNvSpPr/>
          <p:nvPr/>
        </p:nvSpPr>
        <p:spPr>
          <a:xfrm>
            <a:off x="4365315" y="2884868"/>
            <a:ext cx="207022" cy="296214"/>
          </a:xfrm>
          <a:custGeom>
            <a:avLst/>
            <a:gdLst>
              <a:gd name="connsiteX0" fmla="*/ 39260 w 207022"/>
              <a:gd name="connsiteY0" fmla="*/ 0 h 296214"/>
              <a:gd name="connsiteX1" fmla="*/ 206685 w 207022"/>
              <a:gd name="connsiteY1" fmla="*/ 64394 h 296214"/>
              <a:gd name="connsiteX2" fmla="*/ 623 w 207022"/>
              <a:gd name="connsiteY2" fmla="*/ 231819 h 296214"/>
              <a:gd name="connsiteX3" fmla="*/ 155170 w 207022"/>
              <a:gd name="connsiteY3" fmla="*/ 296214 h 296214"/>
            </a:gdLst>
            <a:ahLst/>
            <a:cxnLst>
              <a:cxn ang="0">
                <a:pos x="connsiteX0" y="connsiteY0"/>
              </a:cxn>
              <a:cxn ang="0">
                <a:pos x="connsiteX1" y="connsiteY1"/>
              </a:cxn>
              <a:cxn ang="0">
                <a:pos x="connsiteX2" y="connsiteY2"/>
              </a:cxn>
              <a:cxn ang="0">
                <a:pos x="connsiteX3" y="connsiteY3"/>
              </a:cxn>
            </a:cxnLst>
            <a:rect l="l" t="t" r="r" b="b"/>
            <a:pathLst>
              <a:path w="207022" h="296214">
                <a:moveTo>
                  <a:pt x="39260" y="0"/>
                </a:moveTo>
                <a:cubicBezTo>
                  <a:pt x="126192" y="12879"/>
                  <a:pt x="213125" y="25758"/>
                  <a:pt x="206685" y="64394"/>
                </a:cubicBezTo>
                <a:cubicBezTo>
                  <a:pt x="200246" y="103031"/>
                  <a:pt x="9209" y="193182"/>
                  <a:pt x="623" y="231819"/>
                </a:cubicBezTo>
                <a:cubicBezTo>
                  <a:pt x="-7963" y="270456"/>
                  <a:pt x="73603" y="283335"/>
                  <a:pt x="155170" y="2962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9" name="Freeform 118"/>
          <p:cNvSpPr/>
          <p:nvPr/>
        </p:nvSpPr>
        <p:spPr>
          <a:xfrm>
            <a:off x="5215944" y="3335628"/>
            <a:ext cx="103031" cy="321972"/>
          </a:xfrm>
          <a:custGeom>
            <a:avLst/>
            <a:gdLst>
              <a:gd name="connsiteX0" fmla="*/ 0 w 103031"/>
              <a:gd name="connsiteY0" fmla="*/ 321972 h 321972"/>
              <a:gd name="connsiteX1" fmla="*/ 103031 w 103031"/>
              <a:gd name="connsiteY1" fmla="*/ 0 h 321972"/>
            </a:gdLst>
            <a:ahLst/>
            <a:cxnLst>
              <a:cxn ang="0">
                <a:pos x="connsiteX0" y="connsiteY0"/>
              </a:cxn>
              <a:cxn ang="0">
                <a:pos x="connsiteX1" y="connsiteY1"/>
              </a:cxn>
            </a:cxnLst>
            <a:rect l="l" t="t" r="r" b="b"/>
            <a:pathLst>
              <a:path w="103031" h="321972">
                <a:moveTo>
                  <a:pt x="0" y="321972"/>
                </a:moveTo>
                <a:lnTo>
                  <a:pt x="10303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0" name="Freeform 119"/>
          <p:cNvSpPr/>
          <p:nvPr/>
        </p:nvSpPr>
        <p:spPr>
          <a:xfrm>
            <a:off x="3759972" y="1828800"/>
            <a:ext cx="116569" cy="257577"/>
          </a:xfrm>
          <a:custGeom>
            <a:avLst/>
            <a:gdLst>
              <a:gd name="connsiteX0" fmla="*/ 116569 w 116569"/>
              <a:gd name="connsiteY0" fmla="*/ 257577 h 257577"/>
              <a:gd name="connsiteX1" fmla="*/ 659 w 116569"/>
              <a:gd name="connsiteY1" fmla="*/ 90152 h 257577"/>
              <a:gd name="connsiteX2" fmla="*/ 77932 w 116569"/>
              <a:gd name="connsiteY2" fmla="*/ 0 h 257577"/>
            </a:gdLst>
            <a:ahLst/>
            <a:cxnLst>
              <a:cxn ang="0">
                <a:pos x="connsiteX0" y="connsiteY0"/>
              </a:cxn>
              <a:cxn ang="0">
                <a:pos x="connsiteX1" y="connsiteY1"/>
              </a:cxn>
              <a:cxn ang="0">
                <a:pos x="connsiteX2" y="connsiteY2"/>
              </a:cxn>
            </a:cxnLst>
            <a:rect l="l" t="t" r="r" b="b"/>
            <a:pathLst>
              <a:path w="116569" h="257577">
                <a:moveTo>
                  <a:pt x="116569" y="257577"/>
                </a:moveTo>
                <a:cubicBezTo>
                  <a:pt x="61833" y="195329"/>
                  <a:pt x="7098" y="133081"/>
                  <a:pt x="659" y="90152"/>
                </a:cubicBezTo>
                <a:cubicBezTo>
                  <a:pt x="-5781" y="47222"/>
                  <a:pt x="36075" y="23611"/>
                  <a:pt x="7793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1" name="Freeform 120"/>
          <p:cNvSpPr/>
          <p:nvPr/>
        </p:nvSpPr>
        <p:spPr>
          <a:xfrm>
            <a:off x="5331854" y="4314423"/>
            <a:ext cx="51515" cy="218940"/>
          </a:xfrm>
          <a:custGeom>
            <a:avLst/>
            <a:gdLst>
              <a:gd name="connsiteX0" fmla="*/ 0 w 51515"/>
              <a:gd name="connsiteY0" fmla="*/ 218940 h 218940"/>
              <a:gd name="connsiteX1" fmla="*/ 51515 w 51515"/>
              <a:gd name="connsiteY1" fmla="*/ 0 h 218940"/>
            </a:gdLst>
            <a:ahLst/>
            <a:cxnLst>
              <a:cxn ang="0">
                <a:pos x="connsiteX0" y="connsiteY0"/>
              </a:cxn>
              <a:cxn ang="0">
                <a:pos x="connsiteX1" y="connsiteY1"/>
              </a:cxn>
            </a:cxnLst>
            <a:rect l="l" t="t" r="r" b="b"/>
            <a:pathLst>
              <a:path w="51515" h="218940">
                <a:moveTo>
                  <a:pt x="0" y="218940"/>
                </a:moveTo>
                <a:lnTo>
                  <a:pt x="5151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2" name="Freeform 121"/>
          <p:cNvSpPr/>
          <p:nvPr/>
        </p:nvSpPr>
        <p:spPr>
          <a:xfrm>
            <a:off x="5215944" y="5138670"/>
            <a:ext cx="180304" cy="244699"/>
          </a:xfrm>
          <a:custGeom>
            <a:avLst/>
            <a:gdLst>
              <a:gd name="connsiteX0" fmla="*/ 0 w 180304"/>
              <a:gd name="connsiteY0" fmla="*/ 244699 h 244699"/>
              <a:gd name="connsiteX1" fmla="*/ 180304 w 180304"/>
              <a:gd name="connsiteY1" fmla="*/ 0 h 244699"/>
            </a:gdLst>
            <a:ahLst/>
            <a:cxnLst>
              <a:cxn ang="0">
                <a:pos x="connsiteX0" y="connsiteY0"/>
              </a:cxn>
              <a:cxn ang="0">
                <a:pos x="connsiteX1" y="connsiteY1"/>
              </a:cxn>
            </a:cxnLst>
            <a:rect l="l" t="t" r="r" b="b"/>
            <a:pathLst>
              <a:path w="180304" h="244699">
                <a:moveTo>
                  <a:pt x="0" y="244699"/>
                </a:moveTo>
                <a:lnTo>
                  <a:pt x="180304"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3" name="Freeform 122"/>
          <p:cNvSpPr/>
          <p:nvPr/>
        </p:nvSpPr>
        <p:spPr>
          <a:xfrm>
            <a:off x="5189512" y="5820838"/>
            <a:ext cx="284009" cy="167838"/>
          </a:xfrm>
          <a:custGeom>
            <a:avLst/>
            <a:gdLst>
              <a:gd name="connsiteX0" fmla="*/ 65068 w 284009"/>
              <a:gd name="connsiteY0" fmla="*/ 167838 h 167838"/>
              <a:gd name="connsiteX1" fmla="*/ 13553 w 284009"/>
              <a:gd name="connsiteY1" fmla="*/ 26170 h 167838"/>
              <a:gd name="connsiteX2" fmla="*/ 284009 w 284009"/>
              <a:gd name="connsiteY2" fmla="*/ 413 h 167838"/>
            </a:gdLst>
            <a:ahLst/>
            <a:cxnLst>
              <a:cxn ang="0">
                <a:pos x="connsiteX0" y="connsiteY0"/>
              </a:cxn>
              <a:cxn ang="0">
                <a:pos x="connsiteX1" y="connsiteY1"/>
              </a:cxn>
              <a:cxn ang="0">
                <a:pos x="connsiteX2" y="connsiteY2"/>
              </a:cxn>
            </a:cxnLst>
            <a:rect l="l" t="t" r="r" b="b"/>
            <a:pathLst>
              <a:path w="284009" h="167838">
                <a:moveTo>
                  <a:pt x="65068" y="167838"/>
                </a:moveTo>
                <a:cubicBezTo>
                  <a:pt x="21065" y="110956"/>
                  <a:pt x="-22937" y="54074"/>
                  <a:pt x="13553" y="26170"/>
                </a:cubicBezTo>
                <a:cubicBezTo>
                  <a:pt x="50043" y="-1734"/>
                  <a:pt x="167026" y="-661"/>
                  <a:pt x="284009" y="41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4" name="TextBox 123"/>
          <p:cNvSpPr txBox="1"/>
          <p:nvPr/>
        </p:nvSpPr>
        <p:spPr>
          <a:xfrm>
            <a:off x="3496756" y="1887539"/>
            <a:ext cx="325679"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125" name="TextBox 124"/>
          <p:cNvSpPr txBox="1"/>
          <p:nvPr/>
        </p:nvSpPr>
        <p:spPr>
          <a:xfrm>
            <a:off x="4989076" y="3186899"/>
            <a:ext cx="325679"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126" name="TextBox 125"/>
          <p:cNvSpPr txBox="1"/>
          <p:nvPr/>
        </p:nvSpPr>
        <p:spPr>
          <a:xfrm>
            <a:off x="5053433" y="4101509"/>
            <a:ext cx="325679"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127" name="TextBox 126"/>
          <p:cNvSpPr txBox="1"/>
          <p:nvPr/>
        </p:nvSpPr>
        <p:spPr>
          <a:xfrm>
            <a:off x="4952979" y="5014037"/>
            <a:ext cx="325679"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128" name="TextBox 127"/>
          <p:cNvSpPr txBox="1"/>
          <p:nvPr/>
        </p:nvSpPr>
        <p:spPr>
          <a:xfrm>
            <a:off x="5145482" y="5492563"/>
            <a:ext cx="325679"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3" name="Slide Number Placeholder 32"/>
          <p:cNvSpPr>
            <a:spLocks noGrp="1"/>
          </p:cNvSpPr>
          <p:nvPr>
            <p:ph type="sldNum" sz="quarter" idx="12"/>
          </p:nvPr>
        </p:nvSpPr>
        <p:spPr/>
        <p:txBody>
          <a:bodyPr/>
          <a:lstStyle/>
          <a:p>
            <a:fld id="{53D5C3CB-31B7-4B76-BB0C-1E903127DFFC}" type="slidenum">
              <a:rPr lang="en-IN" smtClean="0"/>
              <a:pPr/>
              <a:t>108</a:t>
            </a:fld>
            <a:endParaRPr lang="en-IN"/>
          </a:p>
        </p:txBody>
      </p:sp>
    </p:spTree>
    <p:extLst>
      <p:ext uri="{BB962C8B-B14F-4D97-AF65-F5344CB8AC3E}">
        <p14:creationId xmlns:p14="http://schemas.microsoft.com/office/powerpoint/2010/main" val="7869298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134" y="0"/>
            <a:ext cx="7886700" cy="540913"/>
          </a:xfrm>
        </p:spPr>
        <p:txBody>
          <a:bodyPr>
            <a:normAutofit fontScale="90000"/>
          </a:bodyPr>
          <a:lstStyle/>
          <a:p>
            <a:pPr algn="ctr"/>
            <a:r>
              <a:rPr lang="en-IN" dirty="0" smtClean="0"/>
              <a:t>Decision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801105"/>
              </p:ext>
            </p:extLst>
          </p:nvPr>
        </p:nvGraphicFramePr>
        <p:xfrm>
          <a:off x="991672" y="540913"/>
          <a:ext cx="7369405" cy="6228608"/>
        </p:xfrm>
        <a:graphic>
          <a:graphicData uri="http://schemas.openxmlformats.org/drawingml/2006/table">
            <a:tbl>
              <a:tblPr firstRow="1" bandRow="1">
                <a:tableStyleId>{5C22544A-7EE6-4342-B048-85BDC9FD1C3A}</a:tableStyleId>
              </a:tblPr>
              <a:tblGrid>
                <a:gridCol w="2678807"/>
                <a:gridCol w="408612"/>
                <a:gridCol w="408612"/>
                <a:gridCol w="408612"/>
                <a:gridCol w="408612"/>
                <a:gridCol w="408612"/>
                <a:gridCol w="408612"/>
                <a:gridCol w="408612"/>
                <a:gridCol w="408612"/>
                <a:gridCol w="408612"/>
                <a:gridCol w="495247"/>
                <a:gridCol w="517843"/>
              </a:tblGrid>
              <a:tr h="623147">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4</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5</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6</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7</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8</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9</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589">
                <a:tc>
                  <a:txBody>
                    <a:bodyPr/>
                    <a:lstStyle/>
                    <a:p>
                      <a:r>
                        <a:rPr lang="en-IN" dirty="0" smtClean="0">
                          <a:solidFill>
                            <a:srgbClr val="FF0000"/>
                          </a:solidFill>
                        </a:rPr>
                        <a:t>c1: a&lt;</a:t>
                      </a:r>
                      <a:r>
                        <a:rPr lang="en-IN" dirty="0" err="1" smtClean="0">
                          <a:solidFill>
                            <a:srgbClr val="FF0000"/>
                          </a:solidFill>
                        </a:rPr>
                        <a:t>b+c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c2: b&lt;</a:t>
                      </a:r>
                      <a:r>
                        <a:rPr lang="en-IN" dirty="0" err="1" smtClean="0">
                          <a:solidFill>
                            <a:srgbClr val="FF0000"/>
                          </a:solidFill>
                        </a:rPr>
                        <a:t>a+c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c3: c&lt;</a:t>
                      </a:r>
                      <a:r>
                        <a:rPr lang="en-IN" dirty="0" err="1" smtClean="0">
                          <a:solidFill>
                            <a:srgbClr val="FF0000"/>
                          </a:solidFill>
                        </a:rPr>
                        <a:t>a+b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c4: a</a:t>
                      </a:r>
                      <a:r>
                        <a:rPr lang="en-IN" baseline="30000" dirty="0" smtClean="0">
                          <a:solidFill>
                            <a:srgbClr val="FF0000"/>
                          </a:solidFill>
                        </a:rPr>
                        <a:t>2</a:t>
                      </a:r>
                      <a:r>
                        <a:rPr lang="en-IN" dirty="0" smtClean="0">
                          <a:solidFill>
                            <a:srgbClr val="FF0000"/>
                          </a:solidFill>
                        </a:rPr>
                        <a:t>=b</a:t>
                      </a:r>
                      <a:r>
                        <a:rPr lang="en-IN" baseline="30000" dirty="0" smtClean="0">
                          <a:solidFill>
                            <a:srgbClr val="FF0000"/>
                          </a:solidFill>
                        </a:rPr>
                        <a:t>2</a:t>
                      </a:r>
                      <a:r>
                        <a:rPr lang="en-IN" dirty="0" smtClean="0">
                          <a:solidFill>
                            <a:srgbClr val="FF0000"/>
                          </a:solidFill>
                        </a:rPr>
                        <a:t>+c</a:t>
                      </a:r>
                      <a:r>
                        <a:rPr lang="en-IN" baseline="30000" dirty="0" smtClean="0">
                          <a:solidFill>
                            <a:srgbClr val="FF0000"/>
                          </a:solidFill>
                        </a:rPr>
                        <a:t>2</a:t>
                      </a:r>
                      <a:endParaRPr lang="en-IN"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c5: a</a:t>
                      </a:r>
                      <a:r>
                        <a:rPr lang="en-IN" baseline="30000" dirty="0" smtClean="0">
                          <a:solidFill>
                            <a:srgbClr val="FF0000"/>
                          </a:solidFill>
                        </a:rPr>
                        <a:t>2</a:t>
                      </a:r>
                      <a:r>
                        <a:rPr lang="en-IN" dirty="0" smtClean="0">
                          <a:solidFill>
                            <a:srgbClr val="FF0000"/>
                          </a:solidFill>
                        </a:rPr>
                        <a:t>&gt;b</a:t>
                      </a:r>
                      <a:r>
                        <a:rPr lang="en-IN" baseline="30000" dirty="0" smtClean="0">
                          <a:solidFill>
                            <a:srgbClr val="FF0000"/>
                          </a:solidFill>
                        </a:rPr>
                        <a:t>2</a:t>
                      </a:r>
                      <a:r>
                        <a:rPr lang="en-IN" dirty="0" smtClean="0">
                          <a:solidFill>
                            <a:srgbClr val="FF0000"/>
                          </a:solidFill>
                        </a:rPr>
                        <a:t>+c</a:t>
                      </a:r>
                      <a:r>
                        <a:rPr lang="en-IN" baseline="30000" dirty="0" smtClean="0">
                          <a:solidFill>
                            <a:srgbClr val="FF0000"/>
                          </a:solidFill>
                        </a:rPr>
                        <a:t>2</a:t>
                      </a:r>
                      <a:endParaRPr lang="en-IN"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c6: a</a:t>
                      </a:r>
                      <a:r>
                        <a:rPr lang="en-IN" baseline="30000" dirty="0" smtClean="0">
                          <a:solidFill>
                            <a:srgbClr val="FF0000"/>
                          </a:solidFill>
                        </a:rPr>
                        <a:t>2</a:t>
                      </a:r>
                      <a:r>
                        <a:rPr lang="en-IN" dirty="0" smtClean="0">
                          <a:solidFill>
                            <a:srgbClr val="FF0000"/>
                          </a:solidFill>
                        </a:rPr>
                        <a:t>&lt;b</a:t>
                      </a:r>
                      <a:r>
                        <a:rPr lang="en-IN" baseline="30000" dirty="0" smtClean="0">
                          <a:solidFill>
                            <a:srgbClr val="FF0000"/>
                          </a:solidFill>
                        </a:rPr>
                        <a:t>2</a:t>
                      </a:r>
                      <a:r>
                        <a:rPr lang="en-IN" dirty="0" smtClean="0">
                          <a:solidFill>
                            <a:srgbClr val="FF0000"/>
                          </a:solidFill>
                        </a:rPr>
                        <a:t>+c</a:t>
                      </a:r>
                      <a:r>
                        <a:rPr lang="en-IN" baseline="30000" dirty="0" smtClean="0">
                          <a:solidFill>
                            <a:srgbClr val="FF0000"/>
                          </a:solidFill>
                        </a:rPr>
                        <a:t>2</a:t>
                      </a:r>
                      <a:endParaRPr lang="en-IN"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T</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589">
                <a:tc>
                  <a:txBody>
                    <a:bodyPr/>
                    <a:lstStyle/>
                    <a:p>
                      <a:r>
                        <a:rPr lang="en-IN" dirty="0" smtClean="0">
                          <a:solidFill>
                            <a:srgbClr val="FF0000"/>
                          </a:solidFill>
                        </a:rPr>
                        <a:t>e1:</a:t>
                      </a:r>
                      <a:r>
                        <a:rPr lang="en-IN" baseline="0" dirty="0" smtClean="0">
                          <a:solidFill>
                            <a:srgbClr val="FF0000"/>
                          </a:solidFill>
                        </a:rPr>
                        <a:t> </a:t>
                      </a:r>
                      <a:r>
                        <a:rPr lang="en-IN" dirty="0" smtClean="0">
                          <a:solidFill>
                            <a:srgbClr val="FF0000"/>
                          </a:solidFill>
                        </a:rPr>
                        <a:t>Invalid triangle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e2: Right angle triangle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2314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e3: Obtuse angled triangle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2314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e4: Acute angled triangle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480589">
                <a:tc>
                  <a:txBody>
                    <a:bodyPr/>
                    <a:lstStyle/>
                    <a:p>
                      <a:r>
                        <a:rPr lang="en-IN" dirty="0" smtClean="0">
                          <a:solidFill>
                            <a:srgbClr val="FF0000"/>
                          </a:solidFill>
                        </a:rPr>
                        <a:t>e5: Impossible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X</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fld id="{53D5C3CB-31B7-4B76-BB0C-1E903127DFFC}" type="slidenum">
              <a:rPr lang="en-IN" smtClean="0"/>
              <a:pPr/>
              <a:t>109</a:t>
            </a:fld>
            <a:endParaRPr lang="en-IN"/>
          </a:p>
        </p:txBody>
      </p:sp>
    </p:spTree>
    <p:extLst>
      <p:ext uri="{BB962C8B-B14F-4D97-AF65-F5344CB8AC3E}">
        <p14:creationId xmlns:p14="http://schemas.microsoft.com/office/powerpoint/2010/main" val="5670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806"/>
              </a:spcBef>
            </a:pPr>
            <a:r>
              <a:rPr lang="en-GB" sz="4989" dirty="0"/>
              <a:t>Error, Faults, and Failures</a:t>
            </a:r>
          </a:p>
        </p:txBody>
      </p:sp>
      <p:sp>
        <p:nvSpPr>
          <p:cNvPr id="14340" name="Rectangle 3"/>
          <p:cNvSpPr>
            <a:spLocks noGrp="1" noChangeArrowheads="1"/>
          </p:cNvSpPr>
          <p:nvPr>
            <p:ph type="body" idx="1"/>
          </p:nvPr>
        </p:nvSpPr>
        <p:spPr>
          <a:xfrm>
            <a:off x="408961" y="1659240"/>
            <a:ext cx="8172000" cy="4112640"/>
          </a:xfrm>
        </p:spPr>
        <p:txBody>
          <a:bodyPr vert="horz" lIns="17998" tIns="46795" rIns="17998" bIns="46795" rtlCol="0">
            <a:normAutofit/>
          </a:bodyPr>
          <a:lstStyle/>
          <a:p>
            <a:pPr marL="311045" indent="-311045" defTabSz="829452">
              <a:lnSpc>
                <a:spcPct val="110000"/>
              </a:lnSpc>
              <a:spcBef>
                <a:spcPct val="15000"/>
              </a:spcBef>
              <a:spcAft>
                <a:spcPct val="5000"/>
              </a:spcAft>
            </a:pPr>
            <a:r>
              <a:rPr lang="en-GB" sz="4354" dirty="0">
                <a:solidFill>
                  <a:srgbClr val="FF0000"/>
                </a:solidFill>
              </a:rPr>
              <a:t>A failure is a manifestation of an  error (also defect or  bug).</a:t>
            </a:r>
          </a:p>
          <a:p>
            <a:pPr marL="673930" lvl="1" indent="-259204" defTabSz="829452">
              <a:lnSpc>
                <a:spcPct val="110000"/>
              </a:lnSpc>
              <a:spcBef>
                <a:spcPct val="15000"/>
              </a:spcBef>
              <a:spcAft>
                <a:spcPct val="5000"/>
              </a:spcAft>
            </a:pPr>
            <a:r>
              <a:rPr lang="en-GB" sz="3628" dirty="0">
                <a:solidFill>
                  <a:srgbClr val="002060"/>
                </a:solidFill>
              </a:rPr>
              <a:t>Mere presence of an</a:t>
            </a:r>
            <a:r>
              <a:rPr lang="en-GB" sz="4082" dirty="0">
                <a:solidFill>
                  <a:srgbClr val="002060"/>
                </a:solidFill>
              </a:rPr>
              <a:t> </a:t>
            </a:r>
            <a:r>
              <a:rPr lang="en-GB" sz="3628" dirty="0">
                <a:solidFill>
                  <a:srgbClr val="002060"/>
                </a:solidFill>
              </a:rPr>
              <a:t>error may</a:t>
            </a:r>
            <a:r>
              <a:rPr lang="en-GB" sz="4082" dirty="0">
                <a:solidFill>
                  <a:srgbClr val="002060"/>
                </a:solidFill>
              </a:rPr>
              <a:t> </a:t>
            </a:r>
            <a:r>
              <a:rPr lang="en-GB" sz="3628" dirty="0">
                <a:solidFill>
                  <a:srgbClr val="002060"/>
                </a:solidFill>
              </a:rPr>
              <a:t>not lead to a</a:t>
            </a:r>
            <a:r>
              <a:rPr lang="en-GB" sz="4082" dirty="0">
                <a:solidFill>
                  <a:srgbClr val="002060"/>
                </a:solidFill>
              </a:rPr>
              <a:t> </a:t>
            </a:r>
            <a:r>
              <a:rPr lang="en-GB" sz="3628" dirty="0">
                <a:solidFill>
                  <a:srgbClr val="002060"/>
                </a:solidFill>
              </a:rPr>
              <a:t>failure.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11</a:t>
            </a:fld>
            <a:endParaRPr lang="en-I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50" y="2511379"/>
            <a:ext cx="7886700" cy="3665583"/>
          </a:xfrm>
        </p:spPr>
        <p:txBody>
          <a:bodyPr>
            <a:normAutofit/>
          </a:bodyPr>
          <a:lstStyle/>
          <a:p>
            <a:pPr marL="0" indent="0" algn="ctr">
              <a:buNone/>
            </a:pPr>
            <a:r>
              <a:rPr lang="en-IN" sz="9600" dirty="0" smtClean="0">
                <a:solidFill>
                  <a:srgbClr val="FF0000"/>
                </a:solidFill>
              </a:rPr>
              <a:t>Thank You</a:t>
            </a:r>
          </a:p>
        </p:txBody>
      </p:sp>
      <p:sp>
        <p:nvSpPr>
          <p:cNvPr id="5" name="Slide Number Placeholder 4"/>
          <p:cNvSpPr>
            <a:spLocks noGrp="1"/>
          </p:cNvSpPr>
          <p:nvPr>
            <p:ph type="sldNum" sz="quarter" idx="12"/>
          </p:nvPr>
        </p:nvSpPr>
        <p:spPr/>
        <p:txBody>
          <a:bodyPr/>
          <a:lstStyle/>
          <a:p>
            <a:fld id="{53D5C3CB-31B7-4B76-BB0C-1E903127DFFC}" type="slidenum">
              <a:rPr lang="en-IN" smtClean="0"/>
              <a:pPr/>
              <a:t>110</a:t>
            </a:fld>
            <a:endParaRPr lang="en-IN"/>
          </a:p>
        </p:txBody>
      </p:sp>
    </p:spTree>
    <p:extLst>
      <p:ext uri="{BB962C8B-B14F-4D97-AF65-F5344CB8AC3E}">
        <p14:creationId xmlns:p14="http://schemas.microsoft.com/office/powerpoint/2010/main" val="2088101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25344" y="107060"/>
            <a:ext cx="6347713" cy="1320800"/>
          </a:xfrm>
        </p:spPr>
        <p:txBody>
          <a:bodyPr/>
          <a:lstStyle/>
          <a:p>
            <a:pPr algn="ctr"/>
            <a:r>
              <a:rPr lang="en-US" dirty="0" smtClean="0"/>
              <a:t>Pesticide Effect</a:t>
            </a:r>
          </a:p>
        </p:txBody>
      </p:sp>
      <p:sp>
        <p:nvSpPr>
          <p:cNvPr id="864259" name="Rectangle 3"/>
          <p:cNvSpPr>
            <a:spLocks noGrp="1" noChangeArrowheads="1"/>
          </p:cNvSpPr>
          <p:nvPr>
            <p:ph type="body" idx="1"/>
          </p:nvPr>
        </p:nvSpPr>
        <p:spPr>
          <a:xfrm>
            <a:off x="288001" y="1286281"/>
            <a:ext cx="8638560" cy="5166720"/>
          </a:xfrm>
        </p:spPr>
        <p:txBody>
          <a:bodyPr>
            <a:normAutofit/>
          </a:bodyPr>
          <a:lstStyle/>
          <a:p>
            <a:pPr>
              <a:lnSpc>
                <a:spcPct val="105000"/>
              </a:lnSpc>
            </a:pPr>
            <a:r>
              <a:rPr lang="en-US" sz="3600" dirty="0" smtClean="0">
                <a:solidFill>
                  <a:srgbClr val="FF0000"/>
                </a:solidFill>
              </a:rPr>
              <a:t>Errors that escape a fault detection technique:</a:t>
            </a:r>
          </a:p>
          <a:p>
            <a:pPr lvl="1">
              <a:lnSpc>
                <a:spcPct val="105000"/>
              </a:lnSpc>
            </a:pPr>
            <a:r>
              <a:rPr lang="en-US" sz="3200" dirty="0" smtClean="0">
                <a:solidFill>
                  <a:srgbClr val="002060"/>
                </a:solidFill>
              </a:rPr>
              <a:t>Can not be detected by further applications of that technique.</a:t>
            </a:r>
          </a:p>
        </p:txBody>
      </p:sp>
      <p:sp>
        <p:nvSpPr>
          <p:cNvPr id="15365" name="Rectangle 4"/>
          <p:cNvSpPr>
            <a:spLocks noChangeArrowheads="1"/>
          </p:cNvSpPr>
          <p:nvPr/>
        </p:nvSpPr>
        <p:spPr bwMode="auto">
          <a:xfrm>
            <a:off x="1185121" y="4189321"/>
            <a:ext cx="345600" cy="1658880"/>
          </a:xfrm>
          <a:prstGeom prst="rect">
            <a:avLst/>
          </a:prstGeom>
          <a:solidFill>
            <a:srgbClr val="00B8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66" name="Rectangle 5"/>
          <p:cNvSpPr>
            <a:spLocks noChangeArrowheads="1"/>
          </p:cNvSpPr>
          <p:nvPr/>
        </p:nvSpPr>
        <p:spPr bwMode="auto">
          <a:xfrm>
            <a:off x="2844001" y="4258441"/>
            <a:ext cx="276480" cy="1589760"/>
          </a:xfrm>
          <a:prstGeom prst="rect">
            <a:avLst/>
          </a:prstGeom>
          <a:solidFill>
            <a:srgbClr val="00B8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67" name="Rectangle 6"/>
          <p:cNvSpPr>
            <a:spLocks noChangeArrowheads="1"/>
          </p:cNvSpPr>
          <p:nvPr/>
        </p:nvSpPr>
        <p:spPr bwMode="auto">
          <a:xfrm>
            <a:off x="5954401" y="4258441"/>
            <a:ext cx="207360" cy="1658880"/>
          </a:xfrm>
          <a:prstGeom prst="rect">
            <a:avLst/>
          </a:prstGeom>
          <a:solidFill>
            <a:srgbClr val="00B8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68" name="AutoShape 7"/>
          <p:cNvSpPr>
            <a:spLocks noChangeArrowheads="1"/>
          </p:cNvSpPr>
          <p:nvPr/>
        </p:nvSpPr>
        <p:spPr bwMode="auto">
          <a:xfrm>
            <a:off x="217441" y="4949641"/>
            <a:ext cx="967680" cy="345600"/>
          </a:xfrm>
          <a:prstGeom prst="rightArrow">
            <a:avLst>
              <a:gd name="adj1" fmla="val 50000"/>
              <a:gd name="adj2" fmla="val 70000"/>
            </a:avLst>
          </a:prstGeom>
          <a:solidFill>
            <a:srgbClr val="66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69" name="Oval 8"/>
          <p:cNvSpPr>
            <a:spLocks noChangeArrowheads="1"/>
          </p:cNvSpPr>
          <p:nvPr/>
        </p:nvSpPr>
        <p:spPr bwMode="auto">
          <a:xfrm>
            <a:off x="1738081" y="481140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0" name="Oval 9"/>
          <p:cNvSpPr>
            <a:spLocks noChangeArrowheads="1"/>
          </p:cNvSpPr>
          <p:nvPr/>
        </p:nvSpPr>
        <p:spPr bwMode="auto">
          <a:xfrm>
            <a:off x="1876321" y="494964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1" name="Oval 10"/>
          <p:cNvSpPr>
            <a:spLocks noChangeArrowheads="1"/>
          </p:cNvSpPr>
          <p:nvPr/>
        </p:nvSpPr>
        <p:spPr bwMode="auto">
          <a:xfrm>
            <a:off x="2014561" y="508788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2" name="Oval 11"/>
          <p:cNvSpPr>
            <a:spLocks noChangeArrowheads="1"/>
          </p:cNvSpPr>
          <p:nvPr/>
        </p:nvSpPr>
        <p:spPr bwMode="auto">
          <a:xfrm>
            <a:off x="1738081" y="488052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3" name="Oval 12"/>
          <p:cNvSpPr>
            <a:spLocks noChangeArrowheads="1"/>
          </p:cNvSpPr>
          <p:nvPr/>
        </p:nvSpPr>
        <p:spPr bwMode="auto">
          <a:xfrm>
            <a:off x="1668961" y="529524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4" name="Oval 13"/>
          <p:cNvSpPr>
            <a:spLocks noChangeArrowheads="1"/>
          </p:cNvSpPr>
          <p:nvPr/>
        </p:nvSpPr>
        <p:spPr bwMode="auto">
          <a:xfrm>
            <a:off x="1807201" y="543348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5" name="Oval 14"/>
          <p:cNvSpPr>
            <a:spLocks noChangeArrowheads="1"/>
          </p:cNvSpPr>
          <p:nvPr/>
        </p:nvSpPr>
        <p:spPr bwMode="auto">
          <a:xfrm>
            <a:off x="1945441" y="529524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6" name="Oval 15"/>
          <p:cNvSpPr>
            <a:spLocks noChangeArrowheads="1"/>
          </p:cNvSpPr>
          <p:nvPr/>
        </p:nvSpPr>
        <p:spPr bwMode="auto">
          <a:xfrm>
            <a:off x="2083681" y="543348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7" name="Oval 16"/>
          <p:cNvSpPr>
            <a:spLocks noChangeArrowheads="1"/>
          </p:cNvSpPr>
          <p:nvPr/>
        </p:nvSpPr>
        <p:spPr bwMode="auto">
          <a:xfrm>
            <a:off x="2221921" y="557172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8" name="Oval 17"/>
          <p:cNvSpPr>
            <a:spLocks noChangeArrowheads="1"/>
          </p:cNvSpPr>
          <p:nvPr/>
        </p:nvSpPr>
        <p:spPr bwMode="auto">
          <a:xfrm>
            <a:off x="2014561" y="412020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79" name="Oval 18"/>
          <p:cNvSpPr>
            <a:spLocks noChangeArrowheads="1"/>
          </p:cNvSpPr>
          <p:nvPr/>
        </p:nvSpPr>
        <p:spPr bwMode="auto">
          <a:xfrm>
            <a:off x="2152801" y="425844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0" name="Oval 19"/>
          <p:cNvSpPr>
            <a:spLocks noChangeArrowheads="1"/>
          </p:cNvSpPr>
          <p:nvPr/>
        </p:nvSpPr>
        <p:spPr bwMode="auto">
          <a:xfrm>
            <a:off x="2291041" y="439668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1" name="Oval 20"/>
          <p:cNvSpPr>
            <a:spLocks noChangeArrowheads="1"/>
          </p:cNvSpPr>
          <p:nvPr/>
        </p:nvSpPr>
        <p:spPr bwMode="auto">
          <a:xfrm>
            <a:off x="1807201" y="446580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2" name="Oval 21"/>
          <p:cNvSpPr>
            <a:spLocks noChangeArrowheads="1"/>
          </p:cNvSpPr>
          <p:nvPr/>
        </p:nvSpPr>
        <p:spPr bwMode="auto">
          <a:xfrm>
            <a:off x="1945441" y="460404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3" name="Oval 22"/>
          <p:cNvSpPr>
            <a:spLocks noChangeArrowheads="1"/>
          </p:cNvSpPr>
          <p:nvPr/>
        </p:nvSpPr>
        <p:spPr bwMode="auto">
          <a:xfrm>
            <a:off x="2083681" y="474228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4" name="Oval 23"/>
          <p:cNvSpPr>
            <a:spLocks noChangeArrowheads="1"/>
          </p:cNvSpPr>
          <p:nvPr/>
        </p:nvSpPr>
        <p:spPr bwMode="auto">
          <a:xfrm>
            <a:off x="2221921" y="460404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5" name="Oval 24"/>
          <p:cNvSpPr>
            <a:spLocks noChangeArrowheads="1"/>
          </p:cNvSpPr>
          <p:nvPr/>
        </p:nvSpPr>
        <p:spPr bwMode="auto">
          <a:xfrm>
            <a:off x="2360161" y="474228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6" name="Oval 25"/>
          <p:cNvSpPr>
            <a:spLocks noChangeArrowheads="1"/>
          </p:cNvSpPr>
          <p:nvPr/>
        </p:nvSpPr>
        <p:spPr bwMode="auto">
          <a:xfrm>
            <a:off x="2498401" y="488052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7" name="Oval 26"/>
          <p:cNvSpPr>
            <a:spLocks noChangeArrowheads="1"/>
          </p:cNvSpPr>
          <p:nvPr/>
        </p:nvSpPr>
        <p:spPr bwMode="auto">
          <a:xfrm>
            <a:off x="3189601" y="550260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8" name="Oval 27"/>
          <p:cNvSpPr>
            <a:spLocks noChangeArrowheads="1"/>
          </p:cNvSpPr>
          <p:nvPr/>
        </p:nvSpPr>
        <p:spPr bwMode="auto">
          <a:xfrm>
            <a:off x="3604321" y="508788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89" name="Oval 28"/>
          <p:cNvSpPr>
            <a:spLocks noChangeArrowheads="1"/>
          </p:cNvSpPr>
          <p:nvPr/>
        </p:nvSpPr>
        <p:spPr bwMode="auto">
          <a:xfrm>
            <a:off x="3327841" y="488052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0" name="Oval 29"/>
          <p:cNvSpPr>
            <a:spLocks noChangeArrowheads="1"/>
          </p:cNvSpPr>
          <p:nvPr/>
        </p:nvSpPr>
        <p:spPr bwMode="auto">
          <a:xfrm>
            <a:off x="3258721" y="5295241"/>
            <a:ext cx="138240" cy="207360"/>
          </a:xfrm>
          <a:prstGeom prst="ellipse">
            <a:avLst/>
          </a:prstGeom>
          <a:solidFill>
            <a:srgbClr val="6600FF"/>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1" name="Oval 30"/>
          <p:cNvSpPr>
            <a:spLocks noChangeArrowheads="1"/>
          </p:cNvSpPr>
          <p:nvPr/>
        </p:nvSpPr>
        <p:spPr bwMode="auto">
          <a:xfrm>
            <a:off x="3673441" y="543348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2" name="Oval 31"/>
          <p:cNvSpPr>
            <a:spLocks noChangeArrowheads="1"/>
          </p:cNvSpPr>
          <p:nvPr/>
        </p:nvSpPr>
        <p:spPr bwMode="auto">
          <a:xfrm>
            <a:off x="3742561" y="4258441"/>
            <a:ext cx="138240" cy="207360"/>
          </a:xfrm>
          <a:prstGeom prst="ellipse">
            <a:avLst/>
          </a:prstGeom>
          <a:solidFill>
            <a:srgbClr val="0000CC"/>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3" name="Oval 32"/>
          <p:cNvSpPr>
            <a:spLocks noChangeArrowheads="1"/>
          </p:cNvSpPr>
          <p:nvPr/>
        </p:nvSpPr>
        <p:spPr bwMode="auto">
          <a:xfrm>
            <a:off x="3811681" y="4604041"/>
            <a:ext cx="138240" cy="20736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4" name="AutoShape 33"/>
          <p:cNvSpPr>
            <a:spLocks noChangeArrowheads="1"/>
          </p:cNvSpPr>
          <p:nvPr/>
        </p:nvSpPr>
        <p:spPr bwMode="auto">
          <a:xfrm>
            <a:off x="3396961" y="446580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5" name="AutoShape 34"/>
          <p:cNvSpPr>
            <a:spLocks noChangeArrowheads="1"/>
          </p:cNvSpPr>
          <p:nvPr/>
        </p:nvSpPr>
        <p:spPr bwMode="auto">
          <a:xfrm>
            <a:off x="3811681" y="488052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6" name="AutoShape 35"/>
          <p:cNvSpPr>
            <a:spLocks noChangeArrowheads="1"/>
          </p:cNvSpPr>
          <p:nvPr/>
        </p:nvSpPr>
        <p:spPr bwMode="auto">
          <a:xfrm>
            <a:off x="3949921" y="536436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7" name="AutoShape 36"/>
          <p:cNvSpPr>
            <a:spLocks noChangeArrowheads="1"/>
          </p:cNvSpPr>
          <p:nvPr/>
        </p:nvSpPr>
        <p:spPr bwMode="auto">
          <a:xfrm>
            <a:off x="4088161" y="460404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8" name="Rectangle 37"/>
          <p:cNvSpPr>
            <a:spLocks noChangeArrowheads="1"/>
          </p:cNvSpPr>
          <p:nvPr/>
        </p:nvSpPr>
        <p:spPr bwMode="auto">
          <a:xfrm>
            <a:off x="4295521" y="4258441"/>
            <a:ext cx="207360" cy="1658880"/>
          </a:xfrm>
          <a:prstGeom prst="rect">
            <a:avLst/>
          </a:prstGeom>
          <a:solidFill>
            <a:srgbClr val="00B8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399" name="AutoShape 38"/>
          <p:cNvSpPr>
            <a:spLocks noChangeArrowheads="1"/>
          </p:cNvSpPr>
          <p:nvPr/>
        </p:nvSpPr>
        <p:spPr bwMode="auto">
          <a:xfrm>
            <a:off x="3742561" y="5917321"/>
            <a:ext cx="345600" cy="414720"/>
          </a:xfrm>
          <a:prstGeom prst="upArrow">
            <a:avLst>
              <a:gd name="adj1" fmla="val 50000"/>
              <a:gd name="adj2" fmla="val 30000"/>
            </a:avLst>
          </a:prstGeom>
          <a:solidFill>
            <a:srgbClr val="FF00FF"/>
          </a:solidFill>
          <a:ln w="9525">
            <a:solidFill>
              <a:schemeClr val="tx1"/>
            </a:solidFill>
            <a:miter lim="800000"/>
            <a:headEnd/>
            <a:tailEnd/>
          </a:ln>
        </p:spPr>
        <p:txBody>
          <a:bodyPr vert="eaVert"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400" name="AutoShape 39"/>
          <p:cNvSpPr>
            <a:spLocks noChangeArrowheads="1"/>
          </p:cNvSpPr>
          <p:nvPr/>
        </p:nvSpPr>
        <p:spPr bwMode="auto">
          <a:xfrm>
            <a:off x="3466081" y="633204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401" name="AutoShape 40"/>
          <p:cNvSpPr>
            <a:spLocks noChangeArrowheads="1"/>
          </p:cNvSpPr>
          <p:nvPr/>
        </p:nvSpPr>
        <p:spPr bwMode="auto">
          <a:xfrm>
            <a:off x="3880801" y="6581160"/>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15402" name="AutoShape 41"/>
          <p:cNvSpPr>
            <a:spLocks noChangeArrowheads="1"/>
          </p:cNvSpPr>
          <p:nvPr/>
        </p:nvSpPr>
        <p:spPr bwMode="auto">
          <a:xfrm>
            <a:off x="4157281" y="6401161"/>
            <a:ext cx="138240" cy="276480"/>
          </a:xfrm>
          <a:prstGeom prst="pentagon">
            <a:avLst/>
          </a:prstGeom>
          <a:solidFill>
            <a:srgbClr val="FF00FF"/>
          </a:solidFill>
          <a:ln w="9525">
            <a:solidFill>
              <a:schemeClr val="tx1"/>
            </a:solidFill>
            <a:miter lim="800000"/>
            <a:headEnd/>
            <a:tailEnd/>
          </a:ln>
        </p:spPr>
        <p:txBody>
          <a:bodyPr wrap="none" anchor="ct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endParaRPr lang="en-IN" sz="2177"/>
          </a:p>
        </p:txBody>
      </p:sp>
      <p:sp>
        <p:nvSpPr>
          <p:cNvPr id="2" name="Slide Number Placeholder 1"/>
          <p:cNvSpPr>
            <a:spLocks noGrp="1"/>
          </p:cNvSpPr>
          <p:nvPr>
            <p:ph type="sldNum" sz="quarter" idx="12"/>
          </p:nvPr>
        </p:nvSpPr>
        <p:spPr/>
        <p:txBody>
          <a:bodyPr/>
          <a:lstStyle/>
          <a:p>
            <a:fld id="{53D5C3CB-31B7-4B76-BB0C-1E903127DFFC}"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4259">
                                            <p:txEl>
                                              <p:pRg st="0" end="0"/>
                                            </p:txEl>
                                          </p:spTgt>
                                        </p:tgtEl>
                                        <p:attrNameLst>
                                          <p:attrName>style.visibility</p:attrName>
                                        </p:attrNameLst>
                                      </p:cBhvr>
                                      <p:to>
                                        <p:strVal val="visible"/>
                                      </p:to>
                                    </p:set>
                                    <p:anim calcmode="lin" valueType="num">
                                      <p:cBhvr additive="base">
                                        <p:cTn id="7" dur="500" fill="hold"/>
                                        <p:tgtEl>
                                          <p:spTgt spid="86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4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64259">
                                            <p:txEl>
                                              <p:pRg st="1" end="1"/>
                                            </p:txEl>
                                          </p:spTgt>
                                        </p:tgtEl>
                                        <p:attrNameLst>
                                          <p:attrName>style.visibility</p:attrName>
                                        </p:attrNameLst>
                                      </p:cBhvr>
                                      <p:to>
                                        <p:strVal val="visible"/>
                                      </p:to>
                                    </p:set>
                                    <p:anim calcmode="lin" valueType="num">
                                      <p:cBhvr additive="base">
                                        <p:cTn id="11" dur="500" fill="hold"/>
                                        <p:tgtEl>
                                          <p:spTgt spid="8642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64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189148" y="0"/>
            <a:ext cx="6347713" cy="1320800"/>
          </a:xfrm>
        </p:spPr>
        <p:txBody>
          <a:bodyPr/>
          <a:lstStyle/>
          <a:p>
            <a:pPr algn="ctr"/>
            <a:r>
              <a:rPr lang="en-US" dirty="0" smtClean="0"/>
              <a:t>Pesticide Effect</a:t>
            </a:r>
          </a:p>
        </p:txBody>
      </p:sp>
      <p:sp>
        <p:nvSpPr>
          <p:cNvPr id="16388" name="Rectangle 3"/>
          <p:cNvSpPr>
            <a:spLocks noGrp="1" noChangeArrowheads="1"/>
          </p:cNvSpPr>
          <p:nvPr>
            <p:ph type="body" idx="1"/>
          </p:nvPr>
        </p:nvSpPr>
        <p:spPr>
          <a:xfrm>
            <a:off x="519446" y="1413616"/>
            <a:ext cx="7916215" cy="3880773"/>
          </a:xfrm>
        </p:spPr>
        <p:txBody>
          <a:bodyPr>
            <a:normAutofit/>
          </a:bodyPr>
          <a:lstStyle/>
          <a:p>
            <a:pPr>
              <a:lnSpc>
                <a:spcPct val="110000"/>
              </a:lnSpc>
              <a:spcBef>
                <a:spcPct val="10000"/>
              </a:spcBef>
              <a:spcAft>
                <a:spcPct val="5000"/>
              </a:spcAft>
            </a:pPr>
            <a:r>
              <a:rPr lang="en-US" sz="3901" dirty="0">
                <a:solidFill>
                  <a:srgbClr val="FF0000"/>
                </a:solidFill>
              </a:rPr>
              <a:t>Assume we use 4 fault detection techniques and 1000 bugs:</a:t>
            </a:r>
          </a:p>
          <a:p>
            <a:pPr lvl="1">
              <a:lnSpc>
                <a:spcPct val="110000"/>
              </a:lnSpc>
              <a:spcBef>
                <a:spcPct val="10000"/>
              </a:spcBef>
              <a:spcAft>
                <a:spcPct val="5000"/>
              </a:spcAft>
            </a:pPr>
            <a:r>
              <a:rPr lang="en-US" sz="3538" dirty="0">
                <a:solidFill>
                  <a:srgbClr val="FF0000"/>
                </a:solidFill>
              </a:rPr>
              <a:t>Each detects only 70% bugs</a:t>
            </a:r>
          </a:p>
          <a:p>
            <a:pPr lvl="1">
              <a:lnSpc>
                <a:spcPct val="110000"/>
              </a:lnSpc>
              <a:spcBef>
                <a:spcPct val="10000"/>
              </a:spcBef>
              <a:spcAft>
                <a:spcPct val="5000"/>
              </a:spcAft>
            </a:pPr>
            <a:r>
              <a:rPr lang="en-US" sz="3538" dirty="0">
                <a:solidFill>
                  <a:srgbClr val="FF0000"/>
                </a:solidFill>
              </a:rPr>
              <a:t>How many bugs would remain</a:t>
            </a:r>
          </a:p>
          <a:p>
            <a:pPr lvl="1">
              <a:lnSpc>
                <a:spcPct val="110000"/>
              </a:lnSpc>
              <a:spcBef>
                <a:spcPct val="10000"/>
              </a:spcBef>
              <a:spcAft>
                <a:spcPct val="5000"/>
              </a:spcAft>
            </a:pPr>
            <a:r>
              <a:rPr lang="en-US" sz="3538" dirty="0">
                <a:solidFill>
                  <a:srgbClr val="002060"/>
                </a:solidFill>
              </a:rPr>
              <a:t>1000*(0.3)</a:t>
            </a:r>
            <a:r>
              <a:rPr lang="en-US" sz="3538" baseline="30000" dirty="0">
                <a:solidFill>
                  <a:srgbClr val="002060"/>
                </a:solidFill>
              </a:rPr>
              <a:t>4</a:t>
            </a:r>
            <a:r>
              <a:rPr lang="en-US" sz="3538" dirty="0">
                <a:solidFill>
                  <a:srgbClr val="002060"/>
                </a:solidFill>
              </a:rPr>
              <a:t>=81 bugs</a:t>
            </a:r>
          </a:p>
          <a:p>
            <a:pPr>
              <a:lnSpc>
                <a:spcPct val="110000"/>
              </a:lnSpc>
              <a:spcBef>
                <a:spcPct val="10000"/>
              </a:spcBef>
              <a:spcAft>
                <a:spcPct val="5000"/>
              </a:spcAft>
            </a:pPr>
            <a:endParaRPr lang="en-US" sz="3901" dirty="0">
              <a:solidFill>
                <a:srgbClr val="FF0000"/>
              </a:solidFill>
            </a:endParaRPr>
          </a:p>
        </p:txBody>
      </p:sp>
      <p:sp>
        <p:nvSpPr>
          <p:cNvPr id="2" name="Slide Number Placeholder 1"/>
          <p:cNvSpPr>
            <a:spLocks noGrp="1"/>
          </p:cNvSpPr>
          <p:nvPr>
            <p:ph type="sldNum" sz="quarter" idx="12"/>
          </p:nvPr>
        </p:nvSpPr>
        <p:spPr/>
        <p:txBody>
          <a:bodyPr/>
          <a:lstStyle/>
          <a:p>
            <a:fld id="{53D5C3CB-31B7-4B76-BB0C-1E903127DFFC}"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202027" y="120203"/>
            <a:ext cx="6347713" cy="1320800"/>
          </a:xfrm>
        </p:spPr>
        <p:txBody>
          <a:bodyPr/>
          <a:lstStyle/>
          <a:p>
            <a:pPr algn="ctr"/>
            <a:r>
              <a:rPr lang="en-US" dirty="0" smtClean="0"/>
              <a:t>Fault Model</a:t>
            </a:r>
          </a:p>
        </p:txBody>
      </p:sp>
      <p:sp>
        <p:nvSpPr>
          <p:cNvPr id="17412" name="Rectangle 3"/>
          <p:cNvSpPr>
            <a:spLocks noGrp="1" noChangeArrowheads="1"/>
          </p:cNvSpPr>
          <p:nvPr>
            <p:ph type="body" idx="1"/>
          </p:nvPr>
        </p:nvSpPr>
        <p:spPr>
          <a:xfrm>
            <a:off x="802782" y="1349221"/>
            <a:ext cx="7748790" cy="3880773"/>
          </a:xfrm>
        </p:spPr>
        <p:txBody>
          <a:bodyPr>
            <a:normAutofit/>
          </a:bodyPr>
          <a:lstStyle/>
          <a:p>
            <a:pPr>
              <a:lnSpc>
                <a:spcPct val="105000"/>
              </a:lnSpc>
            </a:pPr>
            <a:r>
              <a:rPr lang="en-US" sz="3901" dirty="0">
                <a:solidFill>
                  <a:srgbClr val="002060"/>
                </a:solidFill>
              </a:rPr>
              <a:t>Types of faults possible in a program.</a:t>
            </a:r>
          </a:p>
          <a:p>
            <a:pPr>
              <a:lnSpc>
                <a:spcPct val="105000"/>
              </a:lnSpc>
            </a:pPr>
            <a:r>
              <a:rPr lang="en-US" sz="3901" dirty="0">
                <a:solidFill>
                  <a:srgbClr val="FF0000"/>
                </a:solidFill>
              </a:rPr>
              <a:t>Some types can be ruled out</a:t>
            </a:r>
          </a:p>
          <a:p>
            <a:pPr lvl="1">
              <a:lnSpc>
                <a:spcPct val="105000"/>
              </a:lnSpc>
            </a:pPr>
            <a:r>
              <a:rPr lang="en-US" sz="3538" dirty="0">
                <a:solidFill>
                  <a:srgbClr val="FF0000"/>
                </a:solidFill>
              </a:rPr>
              <a:t>Concurrency related-problems in a sequential program</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914304" y="40922"/>
            <a:ext cx="7353933" cy="1320800"/>
          </a:xfrm>
        </p:spPr>
        <p:txBody>
          <a:bodyPr>
            <a:normAutofit fontScale="90000"/>
          </a:bodyPr>
          <a:lstStyle/>
          <a:p>
            <a:pPr algn="ctr"/>
            <a:r>
              <a:rPr lang="en-US" sz="4445" dirty="0"/>
              <a:t>Fault Model of an OO Program</a:t>
            </a:r>
          </a:p>
        </p:txBody>
      </p:sp>
      <p:sp>
        <p:nvSpPr>
          <p:cNvPr id="18436" name="Text Box 6"/>
          <p:cNvSpPr txBox="1">
            <a:spLocks noChangeArrowheads="1"/>
          </p:cNvSpPr>
          <p:nvPr/>
        </p:nvSpPr>
        <p:spPr bwMode="auto">
          <a:xfrm>
            <a:off x="3120481" y="1770122"/>
            <a:ext cx="1935360"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spcBef>
                <a:spcPct val="50000"/>
              </a:spcBef>
            </a:pPr>
            <a:r>
              <a:rPr lang="en-US" sz="2177" b="1">
                <a:solidFill>
                  <a:srgbClr val="FF0000"/>
                </a:solidFill>
              </a:rPr>
              <a:t>OO Faults</a:t>
            </a:r>
          </a:p>
        </p:txBody>
      </p:sp>
      <p:sp>
        <p:nvSpPr>
          <p:cNvPr id="18437" name="Text Box 7"/>
          <p:cNvSpPr txBox="1">
            <a:spLocks noChangeArrowheads="1"/>
          </p:cNvSpPr>
          <p:nvPr/>
        </p:nvSpPr>
        <p:spPr bwMode="auto">
          <a:xfrm>
            <a:off x="977761" y="2392201"/>
            <a:ext cx="1935360"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spcBef>
                <a:spcPct val="50000"/>
              </a:spcBef>
            </a:pPr>
            <a:r>
              <a:rPr lang="en-US" sz="2177" b="1">
                <a:solidFill>
                  <a:srgbClr val="FF0000"/>
                </a:solidFill>
              </a:rPr>
              <a:t>Structural  Faults</a:t>
            </a:r>
          </a:p>
        </p:txBody>
      </p:sp>
      <p:sp>
        <p:nvSpPr>
          <p:cNvPr id="18438" name="Text Box 8"/>
          <p:cNvSpPr txBox="1">
            <a:spLocks noChangeArrowheads="1"/>
          </p:cNvSpPr>
          <p:nvPr/>
        </p:nvSpPr>
        <p:spPr bwMode="auto">
          <a:xfrm>
            <a:off x="5816161" y="2392202"/>
            <a:ext cx="1935360"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lnSpc>
                <a:spcPct val="80000"/>
              </a:lnSpc>
              <a:spcBef>
                <a:spcPct val="50000"/>
              </a:spcBef>
            </a:pPr>
            <a:r>
              <a:rPr lang="en-US" sz="2177" b="1">
                <a:solidFill>
                  <a:srgbClr val="FF0000"/>
                </a:solidFill>
              </a:rPr>
              <a:t>Algorithmic  Faults</a:t>
            </a:r>
          </a:p>
        </p:txBody>
      </p:sp>
      <p:sp>
        <p:nvSpPr>
          <p:cNvPr id="18439" name="Text Box 9"/>
          <p:cNvSpPr txBox="1">
            <a:spLocks noChangeArrowheads="1"/>
          </p:cNvSpPr>
          <p:nvPr/>
        </p:nvSpPr>
        <p:spPr bwMode="auto">
          <a:xfrm>
            <a:off x="-128160" y="3616201"/>
            <a:ext cx="1935361"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spcBef>
                <a:spcPct val="50000"/>
              </a:spcBef>
            </a:pPr>
            <a:r>
              <a:rPr lang="en-US" sz="2177" b="1">
                <a:solidFill>
                  <a:srgbClr val="FF0000"/>
                </a:solidFill>
              </a:rPr>
              <a:t>Procedural  Faults</a:t>
            </a:r>
          </a:p>
        </p:txBody>
      </p:sp>
      <p:sp>
        <p:nvSpPr>
          <p:cNvPr id="18440" name="Text Box 10"/>
          <p:cNvSpPr txBox="1">
            <a:spLocks noChangeArrowheads="1"/>
          </p:cNvSpPr>
          <p:nvPr/>
        </p:nvSpPr>
        <p:spPr bwMode="auto">
          <a:xfrm>
            <a:off x="1599841" y="3616201"/>
            <a:ext cx="1935360"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spcBef>
                <a:spcPct val="50000"/>
              </a:spcBef>
            </a:pPr>
            <a:r>
              <a:rPr lang="en-US" sz="2177" b="1">
                <a:solidFill>
                  <a:srgbClr val="FF0000"/>
                </a:solidFill>
              </a:rPr>
              <a:t>Traceability  Faults</a:t>
            </a:r>
          </a:p>
        </p:txBody>
      </p:sp>
      <p:sp>
        <p:nvSpPr>
          <p:cNvPr id="18441" name="Text Box 11"/>
          <p:cNvSpPr txBox="1">
            <a:spLocks noChangeArrowheads="1"/>
          </p:cNvSpPr>
          <p:nvPr/>
        </p:nvSpPr>
        <p:spPr bwMode="auto">
          <a:xfrm>
            <a:off x="2982241" y="3636361"/>
            <a:ext cx="1935360"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r>
              <a:rPr lang="en-US" sz="2177" b="1">
                <a:solidFill>
                  <a:srgbClr val="FF0000"/>
                </a:solidFill>
              </a:rPr>
              <a:t>OO</a:t>
            </a:r>
          </a:p>
          <a:p>
            <a:pPr eaLnBrk="1" hangingPunct="1"/>
            <a:r>
              <a:rPr lang="en-US" sz="2177" b="1">
                <a:solidFill>
                  <a:srgbClr val="FF0000"/>
                </a:solidFill>
              </a:rPr>
              <a:t>  Faults</a:t>
            </a:r>
          </a:p>
        </p:txBody>
      </p:sp>
      <p:sp>
        <p:nvSpPr>
          <p:cNvPr id="18442" name="Text Box 12"/>
          <p:cNvSpPr txBox="1">
            <a:spLocks noChangeArrowheads="1"/>
          </p:cNvSpPr>
          <p:nvPr/>
        </p:nvSpPr>
        <p:spPr bwMode="auto">
          <a:xfrm>
            <a:off x="4848481" y="3567242"/>
            <a:ext cx="1935360"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lnSpc>
                <a:spcPct val="80000"/>
              </a:lnSpc>
              <a:spcBef>
                <a:spcPct val="50000"/>
              </a:spcBef>
            </a:pPr>
            <a:r>
              <a:rPr lang="en-US" sz="2177" b="1">
                <a:solidFill>
                  <a:srgbClr val="FF0000"/>
                </a:solidFill>
              </a:rPr>
              <a:t>Incorrect  Result</a:t>
            </a:r>
          </a:p>
        </p:txBody>
      </p:sp>
      <p:sp>
        <p:nvSpPr>
          <p:cNvPr id="18443" name="Text Box 13"/>
          <p:cNvSpPr txBox="1">
            <a:spLocks noChangeArrowheads="1"/>
          </p:cNvSpPr>
          <p:nvPr/>
        </p:nvSpPr>
        <p:spPr bwMode="auto">
          <a:xfrm>
            <a:off x="6783841" y="3567242"/>
            <a:ext cx="1935360" cy="62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Comic Sans MS" panose="030F0702030302020204" pitchFamily="66" charset="0"/>
              </a:defRPr>
            </a:lvl1pPr>
            <a:lvl2pPr marL="742950" indent="-285750" eaLnBrk="0" hangingPunct="0">
              <a:defRPr sz="2400">
                <a:solidFill>
                  <a:schemeClr val="bg1"/>
                </a:solidFill>
                <a:latin typeface="Comic Sans MS" panose="030F0702030302020204" pitchFamily="66" charset="0"/>
              </a:defRPr>
            </a:lvl2pPr>
            <a:lvl3pPr marL="1143000" indent="-228600" eaLnBrk="0" hangingPunct="0">
              <a:defRPr sz="2400">
                <a:solidFill>
                  <a:schemeClr val="bg1"/>
                </a:solidFill>
                <a:latin typeface="Comic Sans MS" panose="030F0702030302020204" pitchFamily="66" charset="0"/>
              </a:defRPr>
            </a:lvl3pPr>
            <a:lvl4pPr marL="1600200" indent="-228600" eaLnBrk="0" hangingPunct="0">
              <a:defRPr sz="2400">
                <a:solidFill>
                  <a:schemeClr val="bg1"/>
                </a:solidFill>
                <a:latin typeface="Comic Sans MS" panose="030F0702030302020204" pitchFamily="66" charset="0"/>
              </a:defRPr>
            </a:lvl4pPr>
            <a:lvl5pPr marL="2057400" indent="-228600" eaLnBrk="0" hangingPunct="0">
              <a:defRPr sz="2400">
                <a:solidFill>
                  <a:schemeClr val="bg1"/>
                </a:solidFill>
                <a:latin typeface="Comic Sans MS" panose="030F0702030302020204"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Comic Sans MS" panose="030F0702030302020204" pitchFamily="66" charset="0"/>
              </a:defRPr>
            </a:lvl9pPr>
          </a:lstStyle>
          <a:p>
            <a:pPr eaLnBrk="1" hangingPunct="1">
              <a:lnSpc>
                <a:spcPct val="80000"/>
              </a:lnSpc>
              <a:spcBef>
                <a:spcPct val="50000"/>
              </a:spcBef>
            </a:pPr>
            <a:r>
              <a:rPr lang="en-US" sz="2177" b="1">
                <a:solidFill>
                  <a:srgbClr val="FF0000"/>
                </a:solidFill>
              </a:rPr>
              <a:t>Inadequate  Performance</a:t>
            </a:r>
          </a:p>
        </p:txBody>
      </p:sp>
      <p:sp>
        <p:nvSpPr>
          <p:cNvPr id="18444" name="Line 14"/>
          <p:cNvSpPr>
            <a:spLocks noChangeShapeType="1"/>
          </p:cNvSpPr>
          <p:nvPr/>
        </p:nvSpPr>
        <p:spPr bwMode="auto">
          <a:xfrm>
            <a:off x="2152801" y="2184841"/>
            <a:ext cx="456192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45" name="Line 15"/>
          <p:cNvSpPr>
            <a:spLocks noChangeShapeType="1"/>
          </p:cNvSpPr>
          <p:nvPr/>
        </p:nvSpPr>
        <p:spPr bwMode="auto">
          <a:xfrm>
            <a:off x="2152801" y="2184841"/>
            <a:ext cx="0" cy="27648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46" name="Line 16"/>
          <p:cNvSpPr>
            <a:spLocks noChangeShapeType="1"/>
          </p:cNvSpPr>
          <p:nvPr/>
        </p:nvSpPr>
        <p:spPr bwMode="auto">
          <a:xfrm>
            <a:off x="6714721" y="218484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47" name="Line 17"/>
          <p:cNvSpPr>
            <a:spLocks noChangeShapeType="1"/>
          </p:cNvSpPr>
          <p:nvPr/>
        </p:nvSpPr>
        <p:spPr bwMode="auto">
          <a:xfrm>
            <a:off x="4019041" y="2046601"/>
            <a:ext cx="0" cy="13824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48" name="Line 18"/>
          <p:cNvSpPr>
            <a:spLocks noChangeShapeType="1"/>
          </p:cNvSpPr>
          <p:nvPr/>
        </p:nvSpPr>
        <p:spPr bwMode="auto">
          <a:xfrm>
            <a:off x="701281" y="3290761"/>
            <a:ext cx="317952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49" name="Line 19"/>
          <p:cNvSpPr>
            <a:spLocks noChangeShapeType="1"/>
          </p:cNvSpPr>
          <p:nvPr/>
        </p:nvSpPr>
        <p:spPr bwMode="auto">
          <a:xfrm>
            <a:off x="2014561" y="29451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0" name="Line 20"/>
          <p:cNvSpPr>
            <a:spLocks noChangeShapeType="1"/>
          </p:cNvSpPr>
          <p:nvPr/>
        </p:nvSpPr>
        <p:spPr bwMode="auto">
          <a:xfrm>
            <a:off x="701281" y="32907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1" name="Line 21"/>
          <p:cNvSpPr>
            <a:spLocks noChangeShapeType="1"/>
          </p:cNvSpPr>
          <p:nvPr/>
        </p:nvSpPr>
        <p:spPr bwMode="auto">
          <a:xfrm>
            <a:off x="2360161" y="32907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2" name="Line 22"/>
          <p:cNvSpPr>
            <a:spLocks noChangeShapeType="1"/>
          </p:cNvSpPr>
          <p:nvPr/>
        </p:nvSpPr>
        <p:spPr bwMode="auto">
          <a:xfrm>
            <a:off x="3880801" y="32907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3" name="Line 23"/>
          <p:cNvSpPr>
            <a:spLocks noChangeShapeType="1"/>
          </p:cNvSpPr>
          <p:nvPr/>
        </p:nvSpPr>
        <p:spPr bwMode="auto">
          <a:xfrm>
            <a:off x="5470561" y="3290761"/>
            <a:ext cx="2211840" cy="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4" name="Line 24"/>
          <p:cNvSpPr>
            <a:spLocks noChangeShapeType="1"/>
          </p:cNvSpPr>
          <p:nvPr/>
        </p:nvSpPr>
        <p:spPr bwMode="auto">
          <a:xfrm>
            <a:off x="6783841" y="29451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5" name="Line 25"/>
          <p:cNvSpPr>
            <a:spLocks noChangeShapeType="1"/>
          </p:cNvSpPr>
          <p:nvPr/>
        </p:nvSpPr>
        <p:spPr bwMode="auto">
          <a:xfrm>
            <a:off x="5470561" y="32907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18456" name="Line 27"/>
          <p:cNvSpPr>
            <a:spLocks noChangeShapeType="1"/>
          </p:cNvSpPr>
          <p:nvPr/>
        </p:nvSpPr>
        <p:spPr bwMode="auto">
          <a:xfrm>
            <a:off x="7682401" y="3290761"/>
            <a:ext cx="0" cy="345600"/>
          </a:xfrm>
          <a:prstGeom prst="line">
            <a:avLst/>
          </a:prstGeom>
          <a:noFill/>
          <a:ln w="76200">
            <a:solidFill>
              <a:srgbClr val="6600FF"/>
            </a:solidFill>
            <a:round/>
            <a:headEnd/>
            <a:tailEnd/>
          </a:ln>
          <a:extLst>
            <a:ext uri="{909E8E84-426E-40DD-AFC4-6F175D3DCCD1}">
              <a14:hiddenFill xmlns:a14="http://schemas.microsoft.com/office/drawing/2010/main">
                <a:noFill/>
              </a14:hiddenFill>
            </a:ext>
          </a:extLst>
        </p:spPr>
        <p:txBody>
          <a:bodyPr/>
          <a:lstStyle/>
          <a:p>
            <a:endParaRPr lang="en-IN" sz="1633">
              <a:solidFill>
                <a:srgbClr val="FF0000"/>
              </a:solidFill>
            </a:endParaRPr>
          </a:p>
        </p:txBody>
      </p:sp>
      <p:sp>
        <p:nvSpPr>
          <p:cNvPr id="2" name="Slide Number Placeholder 1"/>
          <p:cNvSpPr>
            <a:spLocks noGrp="1"/>
          </p:cNvSpPr>
          <p:nvPr>
            <p:ph type="sldNum" sz="quarter" idx="12"/>
          </p:nvPr>
        </p:nvSpPr>
        <p:spPr/>
        <p:txBody>
          <a:bodyPr/>
          <a:lstStyle/>
          <a:p>
            <a:fld id="{53D5C3CB-31B7-4B76-BB0C-1E903127DFFC}"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433424" y="137632"/>
            <a:ext cx="6347713" cy="1320800"/>
          </a:xfrm>
        </p:spPr>
        <p:txBody>
          <a:bodyPr/>
          <a:lstStyle/>
          <a:p>
            <a:pPr algn="ctr"/>
            <a:r>
              <a:rPr lang="en-US" dirty="0" smtClean="0"/>
              <a:t>Hardware Fault-Model</a:t>
            </a:r>
          </a:p>
        </p:txBody>
      </p:sp>
      <p:sp>
        <p:nvSpPr>
          <p:cNvPr id="19460" name="Rectangle 3"/>
          <p:cNvSpPr>
            <a:spLocks noGrp="1" noChangeArrowheads="1"/>
          </p:cNvSpPr>
          <p:nvPr>
            <p:ph type="body" idx="1"/>
          </p:nvPr>
        </p:nvSpPr>
        <p:spPr>
          <a:xfrm>
            <a:off x="288001" y="1355401"/>
            <a:ext cx="8638560" cy="5097600"/>
          </a:xfrm>
        </p:spPr>
        <p:txBody>
          <a:bodyPr>
            <a:normAutofit/>
          </a:bodyPr>
          <a:lstStyle/>
          <a:p>
            <a:pPr>
              <a:lnSpc>
                <a:spcPct val="100000"/>
              </a:lnSpc>
            </a:pPr>
            <a:r>
              <a:rPr lang="en-US" sz="3200" dirty="0" smtClean="0">
                <a:solidFill>
                  <a:srgbClr val="FF0000"/>
                </a:solidFill>
              </a:rPr>
              <a:t>Simple:</a:t>
            </a:r>
          </a:p>
          <a:p>
            <a:pPr lvl="1">
              <a:lnSpc>
                <a:spcPct val="100000"/>
              </a:lnSpc>
            </a:pPr>
            <a:r>
              <a:rPr lang="en-US" sz="2800" dirty="0" smtClean="0">
                <a:solidFill>
                  <a:srgbClr val="FF0000"/>
                </a:solidFill>
              </a:rPr>
              <a:t>Stuck-at 0</a:t>
            </a:r>
          </a:p>
          <a:p>
            <a:pPr lvl="1">
              <a:lnSpc>
                <a:spcPct val="100000"/>
              </a:lnSpc>
            </a:pPr>
            <a:r>
              <a:rPr lang="en-US" sz="2800" dirty="0" smtClean="0">
                <a:solidFill>
                  <a:srgbClr val="FF0000"/>
                </a:solidFill>
              </a:rPr>
              <a:t>Stuck-at 1</a:t>
            </a:r>
          </a:p>
          <a:p>
            <a:pPr lvl="1">
              <a:lnSpc>
                <a:spcPct val="100000"/>
              </a:lnSpc>
            </a:pPr>
            <a:r>
              <a:rPr lang="en-US" sz="2800" dirty="0" smtClean="0">
                <a:solidFill>
                  <a:srgbClr val="FF0000"/>
                </a:solidFill>
              </a:rPr>
              <a:t>Open circuit</a:t>
            </a:r>
          </a:p>
          <a:p>
            <a:pPr lvl="1">
              <a:lnSpc>
                <a:spcPct val="100000"/>
              </a:lnSpc>
            </a:pPr>
            <a:r>
              <a:rPr lang="en-US" sz="2800" dirty="0" smtClean="0">
                <a:solidFill>
                  <a:srgbClr val="FF0000"/>
                </a:solidFill>
              </a:rPr>
              <a:t>Short circuit</a:t>
            </a:r>
          </a:p>
          <a:p>
            <a:pPr>
              <a:lnSpc>
                <a:spcPct val="100000"/>
              </a:lnSpc>
            </a:pPr>
            <a:r>
              <a:rPr lang="en-US" sz="3200" dirty="0" smtClean="0">
                <a:solidFill>
                  <a:srgbClr val="FF0000"/>
                </a:solidFill>
              </a:rPr>
              <a:t>Simple ways to test the presence of each</a:t>
            </a:r>
          </a:p>
          <a:p>
            <a:pPr>
              <a:lnSpc>
                <a:spcPct val="100000"/>
              </a:lnSpc>
            </a:pPr>
            <a:r>
              <a:rPr lang="en-US" sz="3200" dirty="0" smtClean="0">
                <a:solidFill>
                  <a:srgbClr val="FF0000"/>
                </a:solidFill>
              </a:rPr>
              <a:t>Hardware testing is fault-based testing</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98997" y="0"/>
            <a:ext cx="6383628" cy="1320800"/>
          </a:xfrm>
        </p:spPr>
        <p:txBody>
          <a:bodyPr/>
          <a:lstStyle/>
          <a:p>
            <a:pPr algn="ctr"/>
            <a:r>
              <a:rPr lang="en-US" dirty="0" smtClean="0"/>
              <a:t>Software Testing</a:t>
            </a:r>
          </a:p>
        </p:txBody>
      </p:sp>
      <p:sp>
        <p:nvSpPr>
          <p:cNvPr id="20484" name="Rectangle 3"/>
          <p:cNvSpPr>
            <a:spLocks noGrp="1" noChangeArrowheads="1"/>
          </p:cNvSpPr>
          <p:nvPr>
            <p:ph type="body" idx="1"/>
          </p:nvPr>
        </p:nvSpPr>
        <p:spPr>
          <a:xfrm>
            <a:off x="815661" y="1181796"/>
            <a:ext cx="7375302" cy="3880773"/>
          </a:xfrm>
        </p:spPr>
        <p:txBody>
          <a:bodyPr>
            <a:normAutofit/>
          </a:bodyPr>
          <a:lstStyle/>
          <a:p>
            <a:pPr>
              <a:lnSpc>
                <a:spcPct val="110000"/>
              </a:lnSpc>
              <a:spcBef>
                <a:spcPct val="10000"/>
              </a:spcBef>
              <a:spcAft>
                <a:spcPct val="10000"/>
              </a:spcAft>
            </a:pPr>
            <a:r>
              <a:rPr lang="en-US" sz="3200" dirty="0" smtClean="0">
                <a:solidFill>
                  <a:srgbClr val="FF0000"/>
                </a:solidFill>
              </a:rPr>
              <a:t>Each test case typically tries to establish correct working of some functionality</a:t>
            </a:r>
          </a:p>
          <a:p>
            <a:pPr lvl="1">
              <a:lnSpc>
                <a:spcPct val="110000"/>
              </a:lnSpc>
              <a:spcBef>
                <a:spcPct val="10000"/>
              </a:spcBef>
              <a:spcAft>
                <a:spcPct val="10000"/>
              </a:spcAft>
            </a:pPr>
            <a:r>
              <a:rPr lang="en-US" sz="2800" dirty="0" smtClean="0">
                <a:solidFill>
                  <a:srgbClr val="FF0000"/>
                </a:solidFill>
              </a:rPr>
              <a:t>Executes (covers) some program elements</a:t>
            </a:r>
          </a:p>
          <a:p>
            <a:pPr lvl="1">
              <a:lnSpc>
                <a:spcPct val="110000"/>
              </a:lnSpc>
              <a:spcBef>
                <a:spcPct val="10000"/>
              </a:spcBef>
              <a:spcAft>
                <a:spcPct val="10000"/>
              </a:spcAft>
            </a:pPr>
            <a:r>
              <a:rPr lang="en-US" sz="2800" dirty="0" smtClean="0">
                <a:solidFill>
                  <a:srgbClr val="FF0000"/>
                </a:solidFill>
              </a:rPr>
              <a:t>For restricted types of faults, fault-based testing exists.</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806"/>
              </a:spcBef>
            </a:pPr>
            <a:r>
              <a:rPr lang="en-GB" sz="4445" dirty="0"/>
              <a:t>Test Cases and Test Suites</a:t>
            </a:r>
          </a:p>
        </p:txBody>
      </p:sp>
      <p:sp>
        <p:nvSpPr>
          <p:cNvPr id="21508" name="Rectangle 3"/>
          <p:cNvSpPr>
            <a:spLocks noGrp="1" noChangeArrowheads="1"/>
          </p:cNvSpPr>
          <p:nvPr>
            <p:ph type="body" idx="1"/>
          </p:nvPr>
        </p:nvSpPr>
        <p:spPr>
          <a:xfrm>
            <a:off x="765560" y="1387857"/>
            <a:ext cx="7607122" cy="3880773"/>
          </a:xfrm>
        </p:spPr>
        <p:txBody>
          <a:bodyPr vert="horz" lIns="17998" tIns="46795" rIns="17998" bIns="46795" rtlCol="0">
            <a:normAutofit/>
          </a:bodyPr>
          <a:lstStyle/>
          <a:p>
            <a:pPr marL="311045" indent="-311045" defTabSz="829452">
              <a:spcBef>
                <a:spcPts val="907"/>
              </a:spcBef>
            </a:pPr>
            <a:r>
              <a:rPr lang="en-GB" sz="4717" dirty="0">
                <a:solidFill>
                  <a:srgbClr val="FF0000"/>
                </a:solidFill>
              </a:rPr>
              <a:t>Test a software using a set of carefully designed test cases:</a:t>
            </a:r>
          </a:p>
          <a:p>
            <a:pPr marL="673930" lvl="1" indent="-259204" defTabSz="829452">
              <a:spcBef>
                <a:spcPts val="907"/>
              </a:spcBef>
            </a:pPr>
            <a:r>
              <a:rPr lang="en-GB" sz="4354" dirty="0">
                <a:solidFill>
                  <a:srgbClr val="002060"/>
                </a:solidFill>
              </a:rPr>
              <a:t>T</a:t>
            </a:r>
            <a:r>
              <a:rPr lang="en-GB" sz="4808" dirty="0">
                <a:solidFill>
                  <a:srgbClr val="002060"/>
                </a:solidFill>
              </a:rPr>
              <a:t>he set of all test cases is </a:t>
            </a:r>
            <a:r>
              <a:rPr lang="en-GB" sz="4354" dirty="0">
                <a:solidFill>
                  <a:srgbClr val="002060"/>
                </a:solidFill>
              </a:rPr>
              <a:t>called the</a:t>
            </a:r>
            <a:r>
              <a:rPr lang="en-GB" sz="4808" dirty="0">
                <a:solidFill>
                  <a:srgbClr val="002060"/>
                </a:solidFill>
              </a:rPr>
              <a:t> </a:t>
            </a:r>
            <a:r>
              <a:rPr lang="en-GB" sz="4354" dirty="0">
                <a:solidFill>
                  <a:srgbClr val="002060"/>
                </a:solidFill>
              </a:rPr>
              <a:t>test suite</a:t>
            </a:r>
            <a:r>
              <a:rPr lang="en-GB" sz="4354" u="sng" dirty="0">
                <a:solidFill>
                  <a:srgbClr val="002060"/>
                </a:solidFill>
              </a:rPr>
              <a:t>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806"/>
              </a:spcBef>
            </a:pPr>
            <a:r>
              <a:rPr lang="en-GB" sz="4445" dirty="0"/>
              <a:t>Test Cases and Test Suites</a:t>
            </a:r>
          </a:p>
        </p:txBody>
      </p:sp>
      <p:sp>
        <p:nvSpPr>
          <p:cNvPr id="22532" name="Rectangle 3"/>
          <p:cNvSpPr>
            <a:spLocks noGrp="1" noChangeArrowheads="1"/>
          </p:cNvSpPr>
          <p:nvPr>
            <p:ph type="body" idx="1"/>
          </p:nvPr>
        </p:nvSpPr>
        <p:spPr>
          <a:xfrm>
            <a:off x="272161" y="1562761"/>
            <a:ext cx="8308800" cy="4423680"/>
          </a:xfrm>
        </p:spPr>
        <p:txBody>
          <a:bodyPr vert="horz" lIns="17998" tIns="46795" rIns="17998" bIns="46795" rtlCol="0">
            <a:normAutofit fontScale="92500" lnSpcReduction="10000"/>
          </a:bodyPr>
          <a:lstStyle/>
          <a:p>
            <a:pPr marL="311045" indent="-311045" defTabSz="829452">
              <a:lnSpc>
                <a:spcPct val="105000"/>
              </a:lnSpc>
              <a:spcBef>
                <a:spcPts val="806"/>
              </a:spcBef>
            </a:pPr>
            <a:r>
              <a:rPr lang="en-GB" sz="4354" dirty="0">
                <a:solidFill>
                  <a:srgbClr val="FF0000"/>
                </a:solidFill>
              </a:rPr>
              <a:t>A </a:t>
            </a:r>
            <a:r>
              <a:rPr lang="en-GB" sz="4354" dirty="0">
                <a:solidFill>
                  <a:srgbClr val="002060"/>
                </a:solidFill>
              </a:rPr>
              <a:t>test case </a:t>
            </a:r>
            <a:r>
              <a:rPr lang="en-GB" sz="4354" dirty="0">
                <a:solidFill>
                  <a:srgbClr val="FF0000"/>
                </a:solidFill>
              </a:rPr>
              <a:t>is a triplet </a:t>
            </a:r>
            <a:r>
              <a:rPr lang="en-GB" sz="4354" dirty="0">
                <a:solidFill>
                  <a:srgbClr val="002060"/>
                </a:solidFill>
              </a:rPr>
              <a:t>[I,S,O]</a:t>
            </a:r>
          </a:p>
          <a:p>
            <a:pPr marL="673930" lvl="1" indent="-259204" defTabSz="829452">
              <a:lnSpc>
                <a:spcPct val="105000"/>
              </a:lnSpc>
              <a:spcBef>
                <a:spcPts val="726"/>
              </a:spcBef>
            </a:pPr>
            <a:r>
              <a:rPr lang="en-GB" sz="3991" dirty="0">
                <a:solidFill>
                  <a:srgbClr val="002060"/>
                </a:solidFill>
              </a:rPr>
              <a:t>I</a:t>
            </a:r>
            <a:r>
              <a:rPr lang="en-GB" sz="3991" dirty="0">
                <a:solidFill>
                  <a:srgbClr val="FF0000"/>
                </a:solidFill>
              </a:rPr>
              <a:t> is the data to be input to the system, </a:t>
            </a:r>
          </a:p>
          <a:p>
            <a:pPr marL="673930" lvl="1" indent="-259204" defTabSz="829452">
              <a:lnSpc>
                <a:spcPct val="105000"/>
              </a:lnSpc>
              <a:spcBef>
                <a:spcPts val="726"/>
              </a:spcBef>
            </a:pPr>
            <a:r>
              <a:rPr lang="en-GB" sz="3991" dirty="0">
                <a:solidFill>
                  <a:srgbClr val="002060"/>
                </a:solidFill>
              </a:rPr>
              <a:t>S</a:t>
            </a:r>
            <a:r>
              <a:rPr lang="en-GB" sz="3991" dirty="0">
                <a:solidFill>
                  <a:srgbClr val="FF0000"/>
                </a:solidFill>
              </a:rPr>
              <a:t> is the state of the system at which the data will be input,</a:t>
            </a:r>
          </a:p>
          <a:p>
            <a:pPr marL="673930" lvl="1" indent="-259204" defTabSz="829452">
              <a:lnSpc>
                <a:spcPct val="105000"/>
              </a:lnSpc>
              <a:spcBef>
                <a:spcPts val="726"/>
              </a:spcBef>
            </a:pPr>
            <a:r>
              <a:rPr lang="en-GB" sz="3991" dirty="0">
                <a:solidFill>
                  <a:srgbClr val="002060"/>
                </a:solidFill>
              </a:rPr>
              <a:t>O</a:t>
            </a:r>
            <a:r>
              <a:rPr lang="en-GB" sz="3991" dirty="0">
                <a:solidFill>
                  <a:srgbClr val="FF0000"/>
                </a:solidFill>
              </a:rPr>
              <a:t> is the expected output of the system.</a:t>
            </a:r>
          </a:p>
        </p:txBody>
      </p:sp>
      <p:sp>
        <p:nvSpPr>
          <p:cNvPr id="2" name="Slide Number Placeholder 1"/>
          <p:cNvSpPr>
            <a:spLocks noGrp="1"/>
          </p:cNvSpPr>
          <p:nvPr>
            <p:ph type="sldNum" sz="quarter" idx="12"/>
          </p:nvPr>
        </p:nvSpPr>
        <p:spPr/>
        <p:txBody>
          <a:bodyPr/>
          <a:lstStyle/>
          <a:p>
            <a:fld id="{53D5C3CB-31B7-4B76-BB0C-1E903127DFFC}"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82580"/>
          </a:xfrm>
        </p:spPr>
        <p:txBody>
          <a:bodyPr>
            <a:normAutofit/>
          </a:bodyPr>
          <a:lstStyle/>
          <a:p>
            <a:pPr algn="ctr"/>
            <a:r>
              <a:rPr lang="en-IN" dirty="0" smtClean="0"/>
              <a:t>Plan of the Talk</a:t>
            </a:r>
            <a:endParaRPr lang="en-IN" dirty="0"/>
          </a:p>
        </p:txBody>
      </p:sp>
      <p:sp>
        <p:nvSpPr>
          <p:cNvPr id="3" name="Content Placeholder 2"/>
          <p:cNvSpPr>
            <a:spLocks noGrp="1"/>
          </p:cNvSpPr>
          <p:nvPr>
            <p:ph idx="1"/>
          </p:nvPr>
        </p:nvSpPr>
        <p:spPr>
          <a:xfrm>
            <a:off x="0" y="682580"/>
            <a:ext cx="8989454" cy="6040191"/>
          </a:xfrm>
        </p:spPr>
        <p:txBody>
          <a:bodyPr>
            <a:normAutofit/>
          </a:bodyPr>
          <a:lstStyle/>
          <a:p>
            <a:r>
              <a:rPr lang="en-IN" sz="2800" dirty="0" smtClean="0">
                <a:solidFill>
                  <a:srgbClr val="FF0000"/>
                </a:solidFill>
              </a:rPr>
              <a:t>Introduction to Testing</a:t>
            </a:r>
          </a:p>
          <a:p>
            <a:r>
              <a:rPr lang="en-IN" sz="2800" dirty="0" smtClean="0">
                <a:solidFill>
                  <a:srgbClr val="FF0000"/>
                </a:solidFill>
              </a:rPr>
              <a:t>Cause Effect Graphing</a:t>
            </a:r>
          </a:p>
          <a:p>
            <a:r>
              <a:rPr lang="en-IN" sz="2800" dirty="0">
                <a:solidFill>
                  <a:srgbClr val="FF0000"/>
                </a:solidFill>
              </a:rPr>
              <a:t>Procedure used for the generation of </a:t>
            </a:r>
            <a:r>
              <a:rPr lang="en-IN" sz="2800" dirty="0" smtClean="0">
                <a:solidFill>
                  <a:srgbClr val="FF0000"/>
                </a:solidFill>
              </a:rPr>
              <a:t>tests</a:t>
            </a:r>
          </a:p>
          <a:p>
            <a:r>
              <a:rPr lang="en-IN" sz="2800" dirty="0">
                <a:solidFill>
                  <a:srgbClr val="FF0000"/>
                </a:solidFill>
              </a:rPr>
              <a:t>Basic elements of a cause-effect </a:t>
            </a:r>
            <a:r>
              <a:rPr lang="en-IN" sz="2800" dirty="0" smtClean="0">
                <a:solidFill>
                  <a:srgbClr val="FF0000"/>
                </a:solidFill>
              </a:rPr>
              <a:t>graph</a:t>
            </a:r>
          </a:p>
          <a:p>
            <a:r>
              <a:rPr lang="en-IN" sz="2800" dirty="0">
                <a:solidFill>
                  <a:srgbClr val="FF0000"/>
                </a:solidFill>
              </a:rPr>
              <a:t>Constraints amongst causes </a:t>
            </a:r>
            <a:endParaRPr lang="en-IN" sz="2800" dirty="0" smtClean="0">
              <a:solidFill>
                <a:srgbClr val="FF0000"/>
              </a:solidFill>
            </a:endParaRPr>
          </a:p>
          <a:p>
            <a:r>
              <a:rPr lang="en-IN" sz="2800" dirty="0" smtClean="0">
                <a:solidFill>
                  <a:srgbClr val="FF0000"/>
                </a:solidFill>
              </a:rPr>
              <a:t>Constraint </a:t>
            </a:r>
            <a:r>
              <a:rPr lang="en-IN" sz="2800" dirty="0">
                <a:solidFill>
                  <a:srgbClr val="FF0000"/>
                </a:solidFill>
              </a:rPr>
              <a:t>amongst </a:t>
            </a:r>
            <a:r>
              <a:rPr lang="en-IN" sz="2800" dirty="0" smtClean="0">
                <a:solidFill>
                  <a:srgbClr val="FF0000"/>
                </a:solidFill>
              </a:rPr>
              <a:t>effects</a:t>
            </a:r>
          </a:p>
          <a:p>
            <a:r>
              <a:rPr lang="en-IN" sz="2800" dirty="0">
                <a:solidFill>
                  <a:srgbClr val="FF0000"/>
                </a:solidFill>
              </a:rPr>
              <a:t>Creating Cause-Effect </a:t>
            </a:r>
            <a:r>
              <a:rPr lang="en-IN" sz="2800" dirty="0" smtClean="0">
                <a:solidFill>
                  <a:srgbClr val="FF0000"/>
                </a:solidFill>
              </a:rPr>
              <a:t>Graph</a:t>
            </a:r>
          </a:p>
          <a:p>
            <a:r>
              <a:rPr lang="en-IN" sz="2800" dirty="0" smtClean="0">
                <a:solidFill>
                  <a:srgbClr val="FF0000"/>
                </a:solidFill>
              </a:rPr>
              <a:t>Test </a:t>
            </a:r>
            <a:r>
              <a:rPr lang="en-IN" sz="2800" dirty="0">
                <a:solidFill>
                  <a:srgbClr val="FF0000"/>
                </a:solidFill>
              </a:rPr>
              <a:t>generation from a decision </a:t>
            </a:r>
            <a:r>
              <a:rPr lang="en-IN" sz="2800" dirty="0" smtClean="0">
                <a:solidFill>
                  <a:srgbClr val="FF0000"/>
                </a:solidFill>
              </a:rPr>
              <a:t>table</a:t>
            </a:r>
          </a:p>
          <a:p>
            <a:r>
              <a:rPr lang="en-IN" sz="2800" dirty="0">
                <a:solidFill>
                  <a:srgbClr val="FF0000"/>
                </a:solidFill>
              </a:rPr>
              <a:t>Decision Table from cause-effect graph</a:t>
            </a:r>
            <a:endParaRPr lang="en-IN" sz="2800" dirty="0" smtClean="0">
              <a:solidFill>
                <a:srgbClr val="FF0000"/>
              </a:solidFill>
            </a:endParaRPr>
          </a:p>
          <a:p>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2</a:t>
            </a:fld>
            <a:endParaRPr lang="en-IN"/>
          </a:p>
        </p:txBody>
      </p:sp>
    </p:spTree>
    <p:extLst>
      <p:ext uri="{BB962C8B-B14F-4D97-AF65-F5344CB8AC3E}">
        <p14:creationId xmlns:p14="http://schemas.microsoft.com/office/powerpoint/2010/main" val="3633914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06081" y="167425"/>
            <a:ext cx="8406720" cy="1586693"/>
          </a:xfrm>
        </p:spPr>
        <p:txBody>
          <a:bodyPr vert="horz" lIns="17998" tIns="46795" rIns="17998" bIns="46795" rtlCol="0" anchor="t">
            <a:normAutofit/>
          </a:bodyPr>
          <a:lstStyle/>
          <a:p>
            <a:pPr algn="ctr" defTabSz="829452">
              <a:spcBef>
                <a:spcPts val="806"/>
              </a:spcBef>
            </a:pPr>
            <a:r>
              <a:rPr lang="en-GB" sz="4989" dirty="0"/>
              <a:t>Verification versus Validation</a:t>
            </a:r>
          </a:p>
        </p:txBody>
      </p:sp>
      <p:sp>
        <p:nvSpPr>
          <p:cNvPr id="23556" name="Rectangle 3"/>
          <p:cNvSpPr>
            <a:spLocks noGrp="1" noChangeArrowheads="1"/>
          </p:cNvSpPr>
          <p:nvPr>
            <p:ph type="body" idx="1"/>
          </p:nvPr>
        </p:nvSpPr>
        <p:spPr>
          <a:xfrm>
            <a:off x="273601" y="1562761"/>
            <a:ext cx="8671680" cy="4710240"/>
          </a:xfrm>
        </p:spPr>
        <p:txBody>
          <a:bodyPr vert="horz" lIns="17998" tIns="46795" rIns="17998" bIns="46795" rtlCol="0">
            <a:normAutofit fontScale="92500" lnSpcReduction="10000"/>
          </a:bodyPr>
          <a:lstStyle/>
          <a:p>
            <a:pPr marL="311045" indent="-311045" defTabSz="829452">
              <a:spcBef>
                <a:spcPts val="726"/>
              </a:spcBef>
            </a:pPr>
            <a:r>
              <a:rPr lang="en-GB" sz="3991" dirty="0">
                <a:solidFill>
                  <a:srgbClr val="FF0000"/>
                </a:solidFill>
              </a:rPr>
              <a:t>Verification is the process of determining:</a:t>
            </a:r>
          </a:p>
          <a:p>
            <a:pPr marL="673930" lvl="1" indent="-259204" defTabSz="829452">
              <a:spcBef>
                <a:spcPts val="658"/>
              </a:spcBef>
            </a:pPr>
            <a:r>
              <a:rPr lang="en-GB" sz="3700" dirty="0">
                <a:solidFill>
                  <a:srgbClr val="002060"/>
                </a:solidFill>
              </a:rPr>
              <a:t>Whether output of one phase of development conforms to its previous phase.</a:t>
            </a:r>
          </a:p>
          <a:p>
            <a:pPr marL="311045" indent="-311045" defTabSz="829452">
              <a:spcBef>
                <a:spcPts val="907"/>
              </a:spcBef>
            </a:pPr>
            <a:r>
              <a:rPr lang="en-GB" sz="3991" dirty="0">
                <a:solidFill>
                  <a:srgbClr val="FF0000"/>
                </a:solidFill>
              </a:rPr>
              <a:t>Validation </a:t>
            </a:r>
            <a:r>
              <a:rPr lang="en-GB" sz="3600" dirty="0" smtClean="0">
                <a:solidFill>
                  <a:srgbClr val="FF0000"/>
                </a:solidFill>
              </a:rPr>
              <a:t>is the process of</a:t>
            </a:r>
            <a:r>
              <a:rPr lang="en-GB" sz="6000" dirty="0">
                <a:solidFill>
                  <a:srgbClr val="FF0000"/>
                </a:solidFill>
              </a:rPr>
              <a:t> </a:t>
            </a:r>
            <a:r>
              <a:rPr lang="en-GB" sz="3600" dirty="0" smtClean="0">
                <a:solidFill>
                  <a:srgbClr val="FF0000"/>
                </a:solidFill>
              </a:rPr>
              <a:t>determining:</a:t>
            </a:r>
          </a:p>
          <a:p>
            <a:pPr marL="673930" lvl="1" indent="-259204" defTabSz="829452">
              <a:spcBef>
                <a:spcPts val="658"/>
              </a:spcBef>
            </a:pPr>
            <a:r>
              <a:rPr lang="en-GB" sz="3628" dirty="0">
                <a:solidFill>
                  <a:srgbClr val="002060"/>
                </a:solidFill>
              </a:rPr>
              <a:t>Whether a fully developed system conforms to its </a:t>
            </a:r>
            <a:r>
              <a:rPr lang="en-GB" dirty="0" smtClean="0">
                <a:solidFill>
                  <a:srgbClr val="002060"/>
                </a:solidFill>
              </a:rPr>
              <a:t>SRS </a:t>
            </a:r>
            <a:r>
              <a:rPr lang="en-GB" sz="3628" dirty="0">
                <a:solidFill>
                  <a:srgbClr val="002060"/>
                </a:solidFill>
              </a:rPr>
              <a:t>document.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806"/>
              </a:spcBef>
            </a:pPr>
            <a:r>
              <a:rPr lang="en-GB" sz="4445" dirty="0"/>
              <a:t>Verification versus Validation</a:t>
            </a:r>
          </a:p>
        </p:txBody>
      </p:sp>
      <p:sp>
        <p:nvSpPr>
          <p:cNvPr id="24580" name="Rectangle 3"/>
          <p:cNvSpPr>
            <a:spLocks noGrp="1" noChangeArrowheads="1"/>
          </p:cNvSpPr>
          <p:nvPr>
            <p:ph type="body" idx="1"/>
          </p:nvPr>
        </p:nvSpPr>
        <p:spPr>
          <a:xfrm>
            <a:off x="286561" y="1562761"/>
            <a:ext cx="8393760" cy="5294880"/>
          </a:xfrm>
        </p:spPr>
        <p:txBody>
          <a:bodyPr vert="horz" lIns="17998" tIns="46795" rIns="17998" bIns="46795" rtlCol="0">
            <a:normAutofit/>
          </a:bodyPr>
          <a:lstStyle/>
          <a:p>
            <a:pPr marL="311045" indent="-311045" defTabSz="829452">
              <a:lnSpc>
                <a:spcPct val="110000"/>
              </a:lnSpc>
              <a:spcBef>
                <a:spcPct val="15000"/>
              </a:spcBef>
              <a:spcAft>
                <a:spcPct val="5000"/>
              </a:spcAft>
            </a:pPr>
            <a:r>
              <a:rPr lang="en-GB" sz="4354" dirty="0">
                <a:solidFill>
                  <a:srgbClr val="FF0000"/>
                </a:solidFill>
              </a:rPr>
              <a:t>Verification is concerned with phase containment of errors, </a:t>
            </a:r>
          </a:p>
          <a:p>
            <a:pPr marL="673930" lvl="1" indent="-259204" defTabSz="829452">
              <a:lnSpc>
                <a:spcPct val="110000"/>
              </a:lnSpc>
              <a:spcBef>
                <a:spcPct val="15000"/>
              </a:spcBef>
              <a:spcAft>
                <a:spcPct val="5000"/>
              </a:spcAft>
            </a:pPr>
            <a:r>
              <a:rPr lang="en-GB" sz="3991" dirty="0">
                <a:solidFill>
                  <a:srgbClr val="FF0000"/>
                </a:solidFill>
              </a:rPr>
              <a:t>Whereas the aim of validation is that the final product be error free.</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921" y="463639"/>
            <a:ext cx="8222400" cy="1264722"/>
          </a:xfrm>
        </p:spPr>
        <p:txBody>
          <a:bodyPr vert="horz" lIns="17998" tIns="46795" rIns="17998" bIns="46795" rtlCol="0" anchor="t">
            <a:normAutofit/>
          </a:bodyPr>
          <a:lstStyle/>
          <a:p>
            <a:pPr algn="ctr" defTabSz="829452">
              <a:spcBef>
                <a:spcPts val="987"/>
              </a:spcBef>
            </a:pPr>
            <a:r>
              <a:rPr lang="en-GB" sz="4989" dirty="0"/>
              <a:t>Design of Test Cases</a:t>
            </a:r>
          </a:p>
        </p:txBody>
      </p:sp>
      <p:sp>
        <p:nvSpPr>
          <p:cNvPr id="25604" name="Rectangle 3"/>
          <p:cNvSpPr>
            <a:spLocks noGrp="1" noChangeArrowheads="1"/>
          </p:cNvSpPr>
          <p:nvPr>
            <p:ph type="body" idx="1"/>
          </p:nvPr>
        </p:nvSpPr>
        <p:spPr>
          <a:xfrm>
            <a:off x="355681" y="1355401"/>
            <a:ext cx="8570880" cy="5875200"/>
          </a:xfrm>
        </p:spPr>
        <p:txBody>
          <a:bodyPr vert="horz" lIns="17998" tIns="46795" rIns="17998" bIns="46795" rtlCol="0">
            <a:normAutofit/>
          </a:bodyPr>
          <a:lstStyle/>
          <a:p>
            <a:pPr marL="311045" indent="-311045" defTabSz="829452">
              <a:lnSpc>
                <a:spcPct val="105000"/>
              </a:lnSpc>
              <a:spcBef>
                <a:spcPct val="5000"/>
              </a:spcBef>
              <a:spcAft>
                <a:spcPct val="5000"/>
              </a:spcAft>
            </a:pPr>
            <a:r>
              <a:rPr lang="en-GB" sz="4354" dirty="0">
                <a:solidFill>
                  <a:srgbClr val="FF0000"/>
                </a:solidFill>
              </a:rPr>
              <a:t>Exhaustive testing of any non-trivial system is impractical: </a:t>
            </a:r>
          </a:p>
          <a:p>
            <a:pPr marL="673930" lvl="1" indent="-259204" defTabSz="829452">
              <a:lnSpc>
                <a:spcPct val="105000"/>
              </a:lnSpc>
              <a:spcBef>
                <a:spcPct val="5000"/>
              </a:spcBef>
              <a:spcAft>
                <a:spcPct val="5000"/>
              </a:spcAft>
            </a:pPr>
            <a:r>
              <a:rPr lang="en-GB" sz="3538" dirty="0">
                <a:solidFill>
                  <a:srgbClr val="FF0000"/>
                </a:solidFill>
              </a:rPr>
              <a:t>Input data domain is extremely large. </a:t>
            </a:r>
          </a:p>
          <a:p>
            <a:pPr marL="311045" indent="-311045" defTabSz="829452">
              <a:lnSpc>
                <a:spcPct val="105000"/>
              </a:lnSpc>
              <a:spcBef>
                <a:spcPct val="5000"/>
              </a:spcBef>
              <a:spcAft>
                <a:spcPct val="5000"/>
              </a:spcAft>
            </a:pPr>
            <a:r>
              <a:rPr lang="en-GB" sz="4354" dirty="0">
                <a:solidFill>
                  <a:srgbClr val="FF0000"/>
                </a:solidFill>
              </a:rPr>
              <a:t>Design an </a:t>
            </a:r>
            <a:r>
              <a:rPr lang="en-GB" sz="4354" dirty="0">
                <a:solidFill>
                  <a:srgbClr val="002060"/>
                </a:solidFill>
              </a:rPr>
              <a:t>optimal test suite:</a:t>
            </a:r>
          </a:p>
          <a:p>
            <a:pPr marL="673930" lvl="1" indent="-259204" defTabSz="829452">
              <a:lnSpc>
                <a:spcPct val="105000"/>
              </a:lnSpc>
              <a:spcBef>
                <a:spcPct val="5000"/>
              </a:spcBef>
              <a:spcAft>
                <a:spcPct val="5000"/>
              </a:spcAft>
            </a:pPr>
            <a:r>
              <a:rPr lang="en-GB" sz="3991" dirty="0">
                <a:solidFill>
                  <a:srgbClr val="FF0000"/>
                </a:solidFill>
              </a:rPr>
              <a:t>Of reasonable size and  </a:t>
            </a:r>
          </a:p>
          <a:p>
            <a:pPr marL="673930" lvl="1" indent="-259204" defTabSz="829452">
              <a:lnSpc>
                <a:spcPct val="105000"/>
              </a:lnSpc>
              <a:spcBef>
                <a:spcPct val="5000"/>
              </a:spcBef>
              <a:spcAft>
                <a:spcPct val="5000"/>
              </a:spcAft>
            </a:pPr>
            <a:r>
              <a:rPr lang="en-GB" sz="3991" dirty="0">
                <a:solidFill>
                  <a:srgbClr val="FF0000"/>
                </a:solidFill>
              </a:rPr>
              <a:t>Uncovers as many errors as possible.</a:t>
            </a:r>
            <a:r>
              <a:rPr lang="en-GB" sz="3538" dirty="0">
                <a:solidFill>
                  <a:srgbClr val="FF0000"/>
                </a:solidFill>
              </a:rPr>
              <a:t>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987"/>
              </a:spcBef>
            </a:pPr>
            <a:r>
              <a:rPr lang="en-GB" sz="4445" dirty="0"/>
              <a:t>Design of Test Cases</a:t>
            </a:r>
          </a:p>
        </p:txBody>
      </p:sp>
      <p:sp>
        <p:nvSpPr>
          <p:cNvPr id="26628" name="Rectangle 3"/>
          <p:cNvSpPr>
            <a:spLocks noGrp="1" noChangeArrowheads="1"/>
          </p:cNvSpPr>
          <p:nvPr>
            <p:ph type="body" idx="1"/>
          </p:nvPr>
        </p:nvSpPr>
        <p:spPr>
          <a:xfrm>
            <a:off x="190081" y="1355401"/>
            <a:ext cx="8953920" cy="4907520"/>
          </a:xfrm>
        </p:spPr>
        <p:txBody>
          <a:bodyPr vert="horz" lIns="17998" tIns="46795" rIns="17998" bIns="46795" rtlCol="0">
            <a:normAutofit/>
          </a:bodyPr>
          <a:lstStyle/>
          <a:p>
            <a:pPr marL="311045" indent="-311045" defTabSz="829452">
              <a:lnSpc>
                <a:spcPct val="105000"/>
              </a:lnSpc>
              <a:spcBef>
                <a:spcPts val="907"/>
              </a:spcBef>
            </a:pPr>
            <a:r>
              <a:rPr lang="en-GB" sz="3600" dirty="0" smtClean="0">
                <a:solidFill>
                  <a:srgbClr val="FF0000"/>
                </a:solidFill>
              </a:rPr>
              <a:t>If test cases are selected randomly: </a:t>
            </a:r>
          </a:p>
          <a:p>
            <a:pPr marL="673930" lvl="1" indent="-259204" defTabSz="829452">
              <a:lnSpc>
                <a:spcPct val="105000"/>
              </a:lnSpc>
              <a:spcBef>
                <a:spcPts val="658"/>
              </a:spcBef>
            </a:pPr>
            <a:r>
              <a:rPr lang="en-GB" sz="3200" dirty="0" smtClean="0">
                <a:solidFill>
                  <a:srgbClr val="FF0000"/>
                </a:solidFill>
              </a:rPr>
              <a:t>Many test cases would not contribute to the significance of the test suite,  </a:t>
            </a:r>
          </a:p>
          <a:p>
            <a:pPr marL="673930" lvl="1" indent="-259204" defTabSz="829452">
              <a:lnSpc>
                <a:spcPct val="105000"/>
              </a:lnSpc>
              <a:spcBef>
                <a:spcPts val="658"/>
              </a:spcBef>
            </a:pPr>
            <a:r>
              <a:rPr lang="en-GB" sz="3200" dirty="0" smtClean="0">
                <a:solidFill>
                  <a:srgbClr val="FF0000"/>
                </a:solidFill>
              </a:rPr>
              <a:t>Would not detect errors not already being detected by other test cases in the suite.</a:t>
            </a:r>
          </a:p>
          <a:p>
            <a:pPr marL="311045" indent="-311045" defTabSz="829452">
              <a:lnSpc>
                <a:spcPct val="105000"/>
              </a:lnSpc>
              <a:spcBef>
                <a:spcPts val="907"/>
              </a:spcBef>
            </a:pPr>
            <a:r>
              <a:rPr lang="en-GB" sz="3600" dirty="0" smtClean="0">
                <a:solidFill>
                  <a:srgbClr val="002060"/>
                </a:solidFill>
              </a:rPr>
              <a:t>Number of test cases in a randomly selected test suite:</a:t>
            </a:r>
          </a:p>
          <a:p>
            <a:pPr marL="673930" lvl="1" indent="-259204" defTabSz="829452">
              <a:lnSpc>
                <a:spcPct val="105000"/>
              </a:lnSpc>
              <a:spcBef>
                <a:spcPts val="658"/>
              </a:spcBef>
            </a:pPr>
            <a:r>
              <a:rPr lang="en-GB" sz="3200" dirty="0" smtClean="0">
                <a:solidFill>
                  <a:srgbClr val="002060"/>
                </a:solidFill>
              </a:rPr>
              <a:t>Not an indication of effectiveness of testing.</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987"/>
              </a:spcBef>
            </a:pPr>
            <a:r>
              <a:rPr lang="en-GB" sz="4989" dirty="0"/>
              <a:t>Design of Test Cases</a:t>
            </a:r>
          </a:p>
        </p:txBody>
      </p:sp>
      <p:sp>
        <p:nvSpPr>
          <p:cNvPr id="27652" name="Rectangle 3"/>
          <p:cNvSpPr>
            <a:spLocks noGrp="1" noChangeArrowheads="1"/>
          </p:cNvSpPr>
          <p:nvPr>
            <p:ph type="body" idx="1"/>
          </p:nvPr>
        </p:nvSpPr>
        <p:spPr>
          <a:xfrm>
            <a:off x="217441" y="1355401"/>
            <a:ext cx="8612640" cy="5045760"/>
          </a:xfrm>
        </p:spPr>
        <p:txBody>
          <a:bodyPr vert="horz" lIns="17998" tIns="46795" rIns="17998" bIns="46795" rtlCol="0">
            <a:normAutofit/>
          </a:bodyPr>
          <a:lstStyle/>
          <a:p>
            <a:pPr marL="311045" indent="-311045" defTabSz="829452">
              <a:lnSpc>
                <a:spcPct val="105000"/>
              </a:lnSpc>
              <a:spcBef>
                <a:spcPts val="907"/>
              </a:spcBef>
            </a:pPr>
            <a:r>
              <a:rPr lang="en-GB" sz="3991" dirty="0">
                <a:solidFill>
                  <a:srgbClr val="FF0000"/>
                </a:solidFill>
              </a:rPr>
              <a:t>Testing a system using a</a:t>
            </a:r>
            <a:r>
              <a:rPr lang="en-GB" dirty="0" smtClean="0">
                <a:solidFill>
                  <a:srgbClr val="FF0000"/>
                </a:solidFill>
              </a:rPr>
              <a:t> large number </a:t>
            </a:r>
            <a:r>
              <a:rPr lang="en-GB" sz="3991" dirty="0">
                <a:solidFill>
                  <a:srgbClr val="FF0000"/>
                </a:solidFill>
              </a:rPr>
              <a:t>of randomly selected test cases:</a:t>
            </a:r>
          </a:p>
          <a:p>
            <a:pPr marL="673930" lvl="1" indent="-259204" defTabSz="829452">
              <a:lnSpc>
                <a:spcPct val="105000"/>
              </a:lnSpc>
              <a:spcBef>
                <a:spcPts val="658"/>
              </a:spcBef>
            </a:pPr>
            <a:r>
              <a:rPr lang="en-GB" sz="3628" dirty="0">
                <a:solidFill>
                  <a:srgbClr val="002060"/>
                </a:solidFill>
              </a:rPr>
              <a:t>Does not mean that  many errors in the system will be uncovered.</a:t>
            </a:r>
          </a:p>
          <a:p>
            <a:pPr marL="311045" indent="-311045" defTabSz="829452">
              <a:lnSpc>
                <a:spcPct val="105000"/>
              </a:lnSpc>
              <a:spcBef>
                <a:spcPts val="726"/>
              </a:spcBef>
            </a:pPr>
            <a:r>
              <a:rPr lang="en-GB" sz="3991" dirty="0">
                <a:solidFill>
                  <a:srgbClr val="FF0000"/>
                </a:solidFill>
              </a:rPr>
              <a:t>Consider following example:</a:t>
            </a:r>
          </a:p>
          <a:p>
            <a:pPr marL="673930" lvl="1" indent="-259204" defTabSz="829452">
              <a:lnSpc>
                <a:spcPct val="105000"/>
              </a:lnSpc>
              <a:spcBef>
                <a:spcPts val="726"/>
              </a:spcBef>
            </a:pPr>
            <a:r>
              <a:rPr lang="en-GB" sz="3628" dirty="0">
                <a:solidFill>
                  <a:srgbClr val="FF0000"/>
                </a:solidFill>
              </a:rPr>
              <a:t>Find the maximum of two integers  x and  y.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987"/>
              </a:spcBef>
            </a:pPr>
            <a:r>
              <a:rPr lang="en-GB" sz="4989" dirty="0"/>
              <a:t>Design of Test Cases</a:t>
            </a:r>
          </a:p>
        </p:txBody>
      </p:sp>
      <p:sp>
        <p:nvSpPr>
          <p:cNvPr id="724995" name="Rectangle 3"/>
          <p:cNvSpPr>
            <a:spLocks noGrp="1" noChangeArrowheads="1"/>
          </p:cNvSpPr>
          <p:nvPr>
            <p:ph type="body" idx="1"/>
          </p:nvPr>
        </p:nvSpPr>
        <p:spPr>
          <a:xfrm>
            <a:off x="457921" y="842761"/>
            <a:ext cx="8176320" cy="4884480"/>
          </a:xfrm>
        </p:spPr>
        <p:txBody>
          <a:bodyPr vert="horz" lIns="17998" tIns="46795" rIns="17998" bIns="46795" rtlCol="0">
            <a:noAutofit/>
          </a:bodyPr>
          <a:lstStyle/>
          <a:p>
            <a:pPr marL="311045" indent="-311045" defTabSz="829452">
              <a:lnSpc>
                <a:spcPct val="105000"/>
              </a:lnSpc>
              <a:spcBef>
                <a:spcPts val="907"/>
              </a:spcBef>
            </a:pPr>
            <a:r>
              <a:rPr lang="en-GB" sz="3600" dirty="0" smtClean="0">
                <a:solidFill>
                  <a:srgbClr val="FF0000"/>
                </a:solidFill>
              </a:rPr>
              <a:t>The code has a simple programming error:</a:t>
            </a:r>
          </a:p>
          <a:p>
            <a:pPr marL="311045" indent="-311045" defTabSz="829452">
              <a:lnSpc>
                <a:spcPct val="105000"/>
              </a:lnSpc>
              <a:spcBef>
                <a:spcPts val="907"/>
              </a:spcBef>
            </a:pPr>
            <a:r>
              <a:rPr lang="en-GB" sz="3600" dirty="0" smtClean="0">
                <a:solidFill>
                  <a:srgbClr val="FF0000"/>
                </a:solidFill>
              </a:rPr>
              <a:t>  </a:t>
            </a:r>
            <a:r>
              <a:rPr lang="en-GB" sz="3600" dirty="0" smtClean="0">
                <a:solidFill>
                  <a:srgbClr val="002060"/>
                </a:solidFill>
              </a:rPr>
              <a:t>if (x&gt;y) max = x;                </a:t>
            </a:r>
            <a:br>
              <a:rPr lang="en-GB" sz="3600" dirty="0" smtClean="0">
                <a:solidFill>
                  <a:srgbClr val="002060"/>
                </a:solidFill>
              </a:rPr>
            </a:br>
            <a:r>
              <a:rPr lang="en-GB" sz="3600" dirty="0" smtClean="0">
                <a:solidFill>
                  <a:srgbClr val="002060"/>
                </a:solidFill>
              </a:rPr>
              <a:t>		else max = x;</a:t>
            </a:r>
          </a:p>
          <a:p>
            <a:pPr marL="311045" indent="-311045" defTabSz="829452">
              <a:lnSpc>
                <a:spcPct val="105000"/>
              </a:lnSpc>
              <a:spcBef>
                <a:spcPts val="907"/>
              </a:spcBef>
            </a:pPr>
            <a:r>
              <a:rPr lang="en-GB" sz="3600" dirty="0" smtClean="0">
                <a:solidFill>
                  <a:srgbClr val="FF0000"/>
                </a:solidFill>
              </a:rPr>
              <a:t>Test suite </a:t>
            </a:r>
            <a:r>
              <a:rPr lang="en-GB" sz="3600" dirty="0" smtClean="0">
                <a:solidFill>
                  <a:srgbClr val="002060"/>
                </a:solidFill>
              </a:rPr>
              <a:t>{(x=3,y=2);(x=2,y=3)} </a:t>
            </a:r>
            <a:r>
              <a:rPr lang="en-GB" sz="3600" dirty="0" smtClean="0">
                <a:solidFill>
                  <a:srgbClr val="FF0000"/>
                </a:solidFill>
              </a:rPr>
              <a:t>can detect the error, </a:t>
            </a:r>
          </a:p>
          <a:p>
            <a:pPr marL="311045" indent="-311045" defTabSz="829452">
              <a:lnSpc>
                <a:spcPct val="105000"/>
              </a:lnSpc>
              <a:spcBef>
                <a:spcPts val="907"/>
              </a:spcBef>
            </a:pPr>
            <a:r>
              <a:rPr lang="en-GB" sz="3600" dirty="0" smtClean="0">
                <a:solidFill>
                  <a:srgbClr val="FF0000"/>
                </a:solidFill>
              </a:rPr>
              <a:t>A larger test suite </a:t>
            </a:r>
            <a:r>
              <a:rPr lang="en-GB" sz="3600" dirty="0" smtClean="0">
                <a:solidFill>
                  <a:srgbClr val="002060"/>
                </a:solidFill>
              </a:rPr>
              <a:t>{(x=3,y=2);(x=4,y=3); (x=5,y=1)} </a:t>
            </a:r>
            <a:r>
              <a:rPr lang="en-GB" sz="3600" dirty="0" smtClean="0">
                <a:solidFill>
                  <a:srgbClr val="FF0000"/>
                </a:solidFill>
              </a:rPr>
              <a:t>does not detect the error.</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24995">
                                            <p:txEl>
                                              <p:pRg st="2" end="2"/>
                                            </p:txEl>
                                          </p:spTgt>
                                        </p:tgtEl>
                                        <p:attrNameLst>
                                          <p:attrName>style.visibility</p:attrName>
                                        </p:attrNameLst>
                                      </p:cBhvr>
                                      <p:to>
                                        <p:strVal val="visible"/>
                                      </p:to>
                                    </p:set>
                                    <p:anim calcmode="lin" valueType="num">
                                      <p:cBhvr additive="base">
                                        <p:cTn id="7" dur="500" fill="hold"/>
                                        <p:tgtEl>
                                          <p:spTgt spid="72499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24995">
                                            <p:txEl>
                                              <p:pRg st="3" end="3"/>
                                            </p:txEl>
                                          </p:spTgt>
                                        </p:tgtEl>
                                        <p:attrNameLst>
                                          <p:attrName>style.visibility</p:attrName>
                                        </p:attrNameLst>
                                      </p:cBhvr>
                                      <p:to>
                                        <p:strVal val="visible"/>
                                      </p:to>
                                    </p:set>
                                    <p:anim calcmode="lin" valueType="num">
                                      <p:cBhvr additive="base">
                                        <p:cTn id="13" dur="500" fill="hold"/>
                                        <p:tgtEl>
                                          <p:spTgt spid="72499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987"/>
              </a:spcBef>
            </a:pPr>
            <a:r>
              <a:rPr lang="en-GB" sz="4989" dirty="0"/>
              <a:t>Design of Test Cases</a:t>
            </a:r>
          </a:p>
        </p:txBody>
      </p:sp>
      <p:sp>
        <p:nvSpPr>
          <p:cNvPr id="29700" name="Rectangle 3"/>
          <p:cNvSpPr>
            <a:spLocks noGrp="1" noChangeArrowheads="1"/>
          </p:cNvSpPr>
          <p:nvPr>
            <p:ph type="body" idx="1"/>
          </p:nvPr>
        </p:nvSpPr>
        <p:spPr>
          <a:xfrm>
            <a:off x="288001" y="1424521"/>
            <a:ext cx="8393760" cy="5028480"/>
          </a:xfrm>
        </p:spPr>
        <p:txBody>
          <a:bodyPr vert="horz" lIns="17998" tIns="46795" rIns="17998" bIns="46795" rtlCol="0">
            <a:normAutofit/>
          </a:bodyPr>
          <a:lstStyle/>
          <a:p>
            <a:pPr marL="311045" indent="-311045" defTabSz="829452">
              <a:lnSpc>
                <a:spcPct val="105000"/>
              </a:lnSpc>
              <a:spcBef>
                <a:spcPts val="907"/>
              </a:spcBef>
            </a:pPr>
            <a:r>
              <a:rPr lang="en-GB" sz="3991" dirty="0">
                <a:solidFill>
                  <a:srgbClr val="FF0000"/>
                </a:solidFill>
              </a:rPr>
              <a:t>Systematic approaches are required to design an </a:t>
            </a:r>
            <a:r>
              <a:rPr lang="en-GB" sz="3991" dirty="0">
                <a:solidFill>
                  <a:srgbClr val="002060"/>
                </a:solidFill>
              </a:rPr>
              <a:t>optimal test suite:</a:t>
            </a:r>
          </a:p>
          <a:p>
            <a:pPr marL="673930" lvl="1" indent="-259204" defTabSz="829452">
              <a:lnSpc>
                <a:spcPct val="105000"/>
              </a:lnSpc>
              <a:spcBef>
                <a:spcPts val="806"/>
              </a:spcBef>
            </a:pPr>
            <a:r>
              <a:rPr lang="en-GB" sz="3628" dirty="0">
                <a:solidFill>
                  <a:srgbClr val="002060"/>
                </a:solidFill>
              </a:rPr>
              <a:t>Each test case in the suite should detect different errors.</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987"/>
              </a:spcBef>
            </a:pPr>
            <a:r>
              <a:rPr lang="en-GB" sz="6078" dirty="0"/>
              <a:t>Design of Test Cases</a:t>
            </a:r>
          </a:p>
        </p:txBody>
      </p:sp>
      <p:sp>
        <p:nvSpPr>
          <p:cNvPr id="30724" name="Rectangle 3"/>
          <p:cNvSpPr>
            <a:spLocks noGrp="1" noChangeArrowheads="1"/>
          </p:cNvSpPr>
          <p:nvPr>
            <p:ph type="body" idx="1"/>
          </p:nvPr>
        </p:nvSpPr>
        <p:spPr>
          <a:xfrm>
            <a:off x="609599" y="2160590"/>
            <a:ext cx="8070722" cy="3880773"/>
          </a:xfrm>
        </p:spPr>
        <p:txBody>
          <a:bodyPr vert="horz" lIns="17998" tIns="46795" rIns="17998" bIns="46795" rtlCol="0">
            <a:normAutofit fontScale="85000" lnSpcReduction="10000"/>
          </a:bodyPr>
          <a:lstStyle/>
          <a:p>
            <a:pPr marL="311045" indent="-311045" defTabSz="829452">
              <a:spcBef>
                <a:spcPts val="907"/>
              </a:spcBef>
            </a:pPr>
            <a:r>
              <a:rPr lang="en-GB" sz="4717" dirty="0">
                <a:solidFill>
                  <a:srgbClr val="FF0000"/>
                </a:solidFill>
              </a:rPr>
              <a:t>There are essentially three main approaches to design test cases:</a:t>
            </a:r>
          </a:p>
          <a:p>
            <a:pPr marL="673930" lvl="1" indent="-259204" defTabSz="829452">
              <a:spcBef>
                <a:spcPts val="806"/>
              </a:spcBef>
            </a:pPr>
            <a:r>
              <a:rPr lang="en-GB" sz="4354" dirty="0">
                <a:solidFill>
                  <a:srgbClr val="002060"/>
                </a:solidFill>
              </a:rPr>
              <a:t>Black-box approach</a:t>
            </a:r>
          </a:p>
          <a:p>
            <a:pPr marL="673930" lvl="1" indent="-259204" defTabSz="829452">
              <a:spcBef>
                <a:spcPts val="806"/>
              </a:spcBef>
            </a:pPr>
            <a:r>
              <a:rPr lang="en-GB" sz="4354" dirty="0">
                <a:solidFill>
                  <a:srgbClr val="002060"/>
                </a:solidFill>
              </a:rPr>
              <a:t>White-box (or glass-box) approach</a:t>
            </a:r>
          </a:p>
          <a:p>
            <a:pPr marL="673930" lvl="1" indent="-259204" defTabSz="829452">
              <a:spcBef>
                <a:spcPts val="806"/>
              </a:spcBef>
            </a:pPr>
            <a:r>
              <a:rPr lang="en-GB" sz="4354" dirty="0">
                <a:solidFill>
                  <a:srgbClr val="002060"/>
                </a:solidFill>
              </a:rPr>
              <a:t>Grey-box testing</a:t>
            </a:r>
          </a:p>
        </p:txBody>
      </p:sp>
      <p:sp>
        <p:nvSpPr>
          <p:cNvPr id="2" name="Slide Number Placeholder 1"/>
          <p:cNvSpPr>
            <a:spLocks noGrp="1"/>
          </p:cNvSpPr>
          <p:nvPr>
            <p:ph type="sldNum" sz="quarter" idx="12"/>
          </p:nvPr>
        </p:nvSpPr>
        <p:spPr/>
        <p:txBody>
          <a:bodyPr/>
          <a:lstStyle/>
          <a:p>
            <a:fld id="{53D5C3CB-31B7-4B76-BB0C-1E903127DFFC}"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921" y="244699"/>
            <a:ext cx="8222400" cy="1483662"/>
          </a:xfrm>
        </p:spPr>
        <p:txBody>
          <a:bodyPr vert="horz" lIns="17998" tIns="46795" rIns="17998" bIns="46795" rtlCol="0" anchor="t">
            <a:normAutofit/>
          </a:bodyPr>
          <a:lstStyle/>
          <a:p>
            <a:pPr algn="ctr" defTabSz="829452">
              <a:spcBef>
                <a:spcPts val="907"/>
              </a:spcBef>
            </a:pPr>
            <a:r>
              <a:rPr lang="en-GB" dirty="0" smtClean="0"/>
              <a:t>Black-Box Testing</a:t>
            </a:r>
          </a:p>
        </p:txBody>
      </p:sp>
      <p:sp>
        <p:nvSpPr>
          <p:cNvPr id="31748" name="Rectangle 3"/>
          <p:cNvSpPr>
            <a:spLocks noGrp="1" noChangeArrowheads="1"/>
          </p:cNvSpPr>
          <p:nvPr>
            <p:ph type="body" idx="1"/>
          </p:nvPr>
        </p:nvSpPr>
        <p:spPr>
          <a:xfrm>
            <a:off x="424801" y="1355401"/>
            <a:ext cx="8382240" cy="4442400"/>
          </a:xfrm>
        </p:spPr>
        <p:txBody>
          <a:bodyPr vert="horz" lIns="17998" tIns="46795" rIns="17998" bIns="46795" rtlCol="0">
            <a:normAutofit/>
          </a:bodyPr>
          <a:lstStyle/>
          <a:p>
            <a:pPr marL="311045" indent="-311045" defTabSz="829452">
              <a:lnSpc>
                <a:spcPct val="105000"/>
              </a:lnSpc>
              <a:spcBef>
                <a:spcPct val="10000"/>
              </a:spcBef>
              <a:spcAft>
                <a:spcPct val="10000"/>
              </a:spcAft>
            </a:pPr>
            <a:r>
              <a:rPr lang="en-GB" sz="3628" dirty="0">
                <a:solidFill>
                  <a:srgbClr val="FF0000"/>
                </a:solidFill>
              </a:rPr>
              <a:t>Test cases are designed using only </a:t>
            </a:r>
            <a:r>
              <a:rPr lang="en-GB" sz="3628" dirty="0">
                <a:solidFill>
                  <a:srgbClr val="002060"/>
                </a:solidFill>
              </a:rPr>
              <a:t>functional specification </a:t>
            </a:r>
            <a:r>
              <a:rPr lang="en-GB" sz="3628" dirty="0">
                <a:solidFill>
                  <a:srgbClr val="FF0000"/>
                </a:solidFill>
              </a:rPr>
              <a:t>of the software:</a:t>
            </a:r>
          </a:p>
          <a:p>
            <a:pPr marL="673930" lvl="1" indent="-259204" defTabSz="829452">
              <a:lnSpc>
                <a:spcPct val="105000"/>
              </a:lnSpc>
              <a:spcBef>
                <a:spcPct val="10000"/>
              </a:spcBef>
              <a:spcAft>
                <a:spcPct val="10000"/>
              </a:spcAft>
            </a:pPr>
            <a:r>
              <a:rPr lang="en-GB" sz="3266" dirty="0">
                <a:solidFill>
                  <a:srgbClr val="FF0000"/>
                </a:solidFill>
              </a:rPr>
              <a:t>Without any knowledge of the internal structure of the software.</a:t>
            </a:r>
          </a:p>
          <a:p>
            <a:pPr marL="311045" indent="-311045" defTabSz="829452">
              <a:lnSpc>
                <a:spcPct val="105000"/>
              </a:lnSpc>
              <a:spcBef>
                <a:spcPct val="10000"/>
              </a:spcBef>
              <a:spcAft>
                <a:spcPct val="10000"/>
              </a:spcAft>
            </a:pPr>
            <a:r>
              <a:rPr lang="en-GB" sz="3628" dirty="0">
                <a:solidFill>
                  <a:srgbClr val="FF0000"/>
                </a:solidFill>
              </a:rPr>
              <a:t>For this reason, black-box testing is also known as  </a:t>
            </a:r>
            <a:r>
              <a:rPr lang="en-GB" sz="3628" dirty="0" smtClean="0">
                <a:solidFill>
                  <a:srgbClr val="002060"/>
                </a:solidFill>
              </a:rPr>
              <a:t>functional testing.</a:t>
            </a:r>
            <a:endParaRPr lang="en-GB" sz="3628" dirty="0">
              <a:solidFill>
                <a:srgbClr val="002060"/>
              </a:solidFill>
            </a:endParaRPr>
          </a:p>
        </p:txBody>
      </p:sp>
      <p:sp>
        <p:nvSpPr>
          <p:cNvPr id="2" name="Slide Number Placeholder 1"/>
          <p:cNvSpPr>
            <a:spLocks noGrp="1"/>
          </p:cNvSpPr>
          <p:nvPr>
            <p:ph type="sldNum" sz="quarter" idx="12"/>
          </p:nvPr>
        </p:nvSpPr>
        <p:spPr/>
        <p:txBody>
          <a:bodyPr/>
          <a:lstStyle/>
          <a:p>
            <a:fld id="{53D5C3CB-31B7-4B76-BB0C-1E903127DFFC}"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9093" cy="1320800"/>
          </a:xfrm>
        </p:spPr>
        <p:txBody>
          <a:bodyPr/>
          <a:lstStyle/>
          <a:p>
            <a:pPr algn="ctr"/>
            <a:r>
              <a:rPr lang="en-IN" dirty="0" smtClean="0"/>
              <a:t>Black Box Testing</a:t>
            </a:r>
            <a:endParaRPr lang="en-IN" dirty="0"/>
          </a:p>
        </p:txBody>
      </p:sp>
      <p:sp>
        <p:nvSpPr>
          <p:cNvPr id="3" name="Content Placeholder 2"/>
          <p:cNvSpPr>
            <a:spLocks noGrp="1"/>
          </p:cNvSpPr>
          <p:nvPr>
            <p:ph idx="1"/>
          </p:nvPr>
        </p:nvSpPr>
        <p:spPr>
          <a:xfrm>
            <a:off x="609600" y="631065"/>
            <a:ext cx="8173792" cy="5975797"/>
          </a:xfrm>
        </p:spPr>
        <p:txBody>
          <a:bodyPr>
            <a:noAutofit/>
          </a:bodyPr>
          <a:lstStyle/>
          <a:p>
            <a:r>
              <a:rPr lang="en-IN" sz="2400" dirty="0" smtClean="0">
                <a:solidFill>
                  <a:srgbClr val="FF0000"/>
                </a:solidFill>
              </a:rPr>
              <a:t>Approaches </a:t>
            </a:r>
            <a:r>
              <a:rPr lang="en-IN" sz="2400" dirty="0">
                <a:solidFill>
                  <a:srgbClr val="FF0000"/>
                </a:solidFill>
              </a:rPr>
              <a:t>to </a:t>
            </a:r>
            <a:r>
              <a:rPr lang="en-IN" sz="2400" dirty="0" smtClean="0">
                <a:solidFill>
                  <a:srgbClr val="FF0000"/>
                </a:solidFill>
              </a:rPr>
              <a:t>design black box test cases</a:t>
            </a:r>
          </a:p>
          <a:p>
            <a:pPr lvl="1"/>
            <a:r>
              <a:rPr lang="en-IN" sz="2000" dirty="0" smtClean="0">
                <a:solidFill>
                  <a:srgbClr val="FF0000"/>
                </a:solidFill>
              </a:rPr>
              <a:t>Requirements Based Testing</a:t>
            </a:r>
          </a:p>
          <a:p>
            <a:pPr lvl="1"/>
            <a:r>
              <a:rPr lang="en-IN" sz="2000" dirty="0" smtClean="0">
                <a:solidFill>
                  <a:srgbClr val="FF0000"/>
                </a:solidFill>
              </a:rPr>
              <a:t>Positive and Negative Testing</a:t>
            </a:r>
          </a:p>
          <a:p>
            <a:pPr lvl="1"/>
            <a:r>
              <a:rPr lang="en-IN" sz="2000" dirty="0" smtClean="0">
                <a:solidFill>
                  <a:srgbClr val="FF0000"/>
                </a:solidFill>
              </a:rPr>
              <a:t>Boundary Value Analysis (BVA)</a:t>
            </a:r>
          </a:p>
          <a:p>
            <a:pPr lvl="2"/>
            <a:r>
              <a:rPr lang="en-IN" sz="1800" dirty="0" smtClean="0">
                <a:solidFill>
                  <a:srgbClr val="FF0000"/>
                </a:solidFill>
              </a:rPr>
              <a:t>Boundary Value Checking (BVC)</a:t>
            </a:r>
          </a:p>
          <a:p>
            <a:pPr lvl="2"/>
            <a:r>
              <a:rPr lang="en-IN" sz="1800" dirty="0">
                <a:solidFill>
                  <a:srgbClr val="FF0000"/>
                </a:solidFill>
              </a:rPr>
              <a:t>Robustness Testing</a:t>
            </a:r>
          </a:p>
          <a:p>
            <a:pPr lvl="2"/>
            <a:r>
              <a:rPr lang="en-IN" sz="1800" dirty="0">
                <a:solidFill>
                  <a:srgbClr val="FF0000"/>
                </a:solidFill>
              </a:rPr>
              <a:t>Worst-Case </a:t>
            </a:r>
            <a:r>
              <a:rPr lang="en-IN" sz="1800" dirty="0" smtClean="0">
                <a:solidFill>
                  <a:srgbClr val="FF0000"/>
                </a:solidFill>
              </a:rPr>
              <a:t>Testing</a:t>
            </a:r>
          </a:p>
          <a:p>
            <a:pPr lvl="1"/>
            <a:r>
              <a:rPr lang="en-IN" sz="2000" dirty="0" smtClean="0">
                <a:solidFill>
                  <a:srgbClr val="FF0000"/>
                </a:solidFill>
              </a:rPr>
              <a:t>Equivalence Partitioning</a:t>
            </a:r>
          </a:p>
          <a:p>
            <a:pPr lvl="1"/>
            <a:r>
              <a:rPr lang="en-IN" sz="2000" dirty="0" smtClean="0">
                <a:solidFill>
                  <a:srgbClr val="FF0000"/>
                </a:solidFill>
              </a:rPr>
              <a:t>State Table Based Testing</a:t>
            </a:r>
          </a:p>
          <a:p>
            <a:pPr lvl="1"/>
            <a:r>
              <a:rPr lang="en-IN" sz="2000" dirty="0" smtClean="0">
                <a:solidFill>
                  <a:srgbClr val="FF0000"/>
                </a:solidFill>
              </a:rPr>
              <a:t>Decision Table Based</a:t>
            </a:r>
          </a:p>
          <a:p>
            <a:pPr lvl="1"/>
            <a:r>
              <a:rPr lang="en-IN" sz="2000" dirty="0" smtClean="0">
                <a:solidFill>
                  <a:srgbClr val="FF0000"/>
                </a:solidFill>
              </a:rPr>
              <a:t>Cause-Effect Graphing</a:t>
            </a:r>
          </a:p>
          <a:p>
            <a:pPr lvl="1"/>
            <a:r>
              <a:rPr lang="en-IN" sz="2000" dirty="0" smtClean="0">
                <a:solidFill>
                  <a:srgbClr val="FF0000"/>
                </a:solidFill>
              </a:rPr>
              <a:t>Compatibility Testing</a:t>
            </a:r>
          </a:p>
          <a:p>
            <a:pPr lvl="1"/>
            <a:r>
              <a:rPr lang="en-IN" sz="2000" dirty="0" smtClean="0">
                <a:solidFill>
                  <a:srgbClr val="FF0000"/>
                </a:solidFill>
              </a:rPr>
              <a:t>User Documentation Testing</a:t>
            </a:r>
          </a:p>
          <a:p>
            <a:pPr lvl="1"/>
            <a:r>
              <a:rPr lang="en-IN" sz="2000" dirty="0" smtClean="0">
                <a:solidFill>
                  <a:srgbClr val="FF0000"/>
                </a:solidFill>
              </a:rPr>
              <a:t>Domain Testing</a:t>
            </a:r>
          </a:p>
          <a:p>
            <a:endParaRPr lang="en-IN" sz="2400" dirty="0" smtClean="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a:solidFill>
                <a:srgbClr val="FF0000"/>
              </a:solidFill>
            </a:endParaRPr>
          </a:p>
        </p:txBody>
      </p:sp>
      <p:sp>
        <p:nvSpPr>
          <p:cNvPr id="4" name="Slide Number Placeholder 3"/>
          <p:cNvSpPr>
            <a:spLocks noGrp="1"/>
          </p:cNvSpPr>
          <p:nvPr>
            <p:ph type="sldNum" sz="quarter" idx="12"/>
          </p:nvPr>
        </p:nvSpPr>
        <p:spPr/>
        <p:txBody>
          <a:bodyPr/>
          <a:lstStyle/>
          <a:p>
            <a:fld id="{53D5C3CB-31B7-4B76-BB0C-1E903127DFFC}" type="slidenum">
              <a:rPr lang="en-IN" smtClean="0"/>
              <a:pPr/>
              <a:t>29</a:t>
            </a:fld>
            <a:endParaRPr lang="en-IN"/>
          </a:p>
        </p:txBody>
      </p:sp>
    </p:spTree>
    <p:extLst>
      <p:ext uri="{BB962C8B-B14F-4D97-AF65-F5344CB8AC3E}">
        <p14:creationId xmlns:p14="http://schemas.microsoft.com/office/powerpoint/2010/main" val="104856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57921" y="-42839"/>
            <a:ext cx="8223840" cy="1052640"/>
          </a:xfrm>
        </p:spPr>
        <p:txBody>
          <a:bodyPr vert="horz" lIns="0" tIns="0" rIns="0" bIns="0" rtlCol="0" anchor="t">
            <a:normAutofit/>
          </a:bodyPr>
          <a:lstStyle/>
          <a:p>
            <a:pPr algn="ctr" eaLnBrk="1"/>
            <a:r>
              <a:rPr lang="en-US" sz="4445" dirty="0"/>
              <a:t>Why Test?</a:t>
            </a:r>
          </a:p>
        </p:txBody>
      </p:sp>
      <p:pic>
        <p:nvPicPr>
          <p:cNvPr id="106500" name="Picture 4"/>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288001" y="1022761"/>
            <a:ext cx="1558080" cy="2357280"/>
          </a:xfrm>
        </p:spPr>
      </p:pic>
      <p:sp>
        <p:nvSpPr>
          <p:cNvPr id="106503" name="Rectangle 7"/>
          <p:cNvSpPr>
            <a:spLocks noGrp="1" noChangeArrowheads="1"/>
          </p:cNvSpPr>
          <p:nvPr>
            <p:ph type="body" sz="half" idx="4294967295"/>
          </p:nvPr>
        </p:nvSpPr>
        <p:spPr>
          <a:xfrm>
            <a:off x="217441" y="3473641"/>
            <a:ext cx="8570880" cy="3134880"/>
          </a:xfrm>
        </p:spPr>
        <p:txBody>
          <a:bodyPr vert="horz" lIns="0" tIns="0" rIns="0" bIns="0" rtlCol="0">
            <a:normAutofit/>
          </a:bodyPr>
          <a:lstStyle/>
          <a:p>
            <a:pPr marL="311045" indent="-311045">
              <a:spcBef>
                <a:spcPct val="20000"/>
              </a:spcBef>
              <a:buFont typeface="Times New Roman" panose="02020603050405020304" pitchFamily="18" charset="0"/>
              <a:buChar char="•"/>
            </a:pPr>
            <a:r>
              <a:rPr lang="en-US" sz="2449" dirty="0" err="1">
                <a:solidFill>
                  <a:srgbClr val="FF0000"/>
                </a:solidFill>
              </a:rPr>
              <a:t>Ariane</a:t>
            </a:r>
            <a:r>
              <a:rPr lang="en-US" sz="2449" dirty="0">
                <a:solidFill>
                  <a:srgbClr val="FF0000"/>
                </a:solidFill>
              </a:rPr>
              <a:t> 5 rocket self-destructed 37 seconds after launch</a:t>
            </a:r>
          </a:p>
          <a:p>
            <a:pPr marL="311045" indent="-311045">
              <a:spcBef>
                <a:spcPct val="20000"/>
              </a:spcBef>
              <a:buFont typeface="Times New Roman" panose="02020603050405020304" pitchFamily="18" charset="0"/>
              <a:buChar char="•"/>
            </a:pPr>
            <a:r>
              <a:rPr lang="en-US" sz="2449" dirty="0">
                <a:solidFill>
                  <a:srgbClr val="002060"/>
                </a:solidFill>
              </a:rPr>
              <a:t>Reason: A control software bug that went undetected</a:t>
            </a:r>
          </a:p>
          <a:p>
            <a:pPr marL="673930" lvl="1" indent="-259204">
              <a:spcBef>
                <a:spcPct val="20000"/>
              </a:spcBef>
              <a:buFont typeface="Times New Roman" panose="02020603050405020304" pitchFamily="18" charset="0"/>
              <a:buChar char="–"/>
            </a:pPr>
            <a:r>
              <a:rPr lang="en-US" sz="2086" dirty="0">
                <a:solidFill>
                  <a:srgbClr val="FF0000"/>
                </a:solidFill>
              </a:rPr>
              <a:t>Conversion from 64-bit floating point to 16-bit signed integer value had caused an exception</a:t>
            </a:r>
          </a:p>
          <a:p>
            <a:pPr marL="1036815" lvl="2" indent="-207363">
              <a:spcBef>
                <a:spcPct val="20000"/>
              </a:spcBef>
              <a:buFont typeface="Times New Roman" panose="02020603050405020304" pitchFamily="18" charset="0"/>
              <a:buChar char="•"/>
            </a:pPr>
            <a:r>
              <a:rPr lang="en-US" sz="1814" dirty="0">
                <a:solidFill>
                  <a:srgbClr val="FF0000"/>
                </a:solidFill>
              </a:rPr>
              <a:t>The floating point number was larger than </a:t>
            </a:r>
            <a:r>
              <a:rPr lang="en-US" sz="1633" dirty="0">
                <a:solidFill>
                  <a:srgbClr val="FF0000"/>
                </a:solidFill>
              </a:rPr>
              <a:t>32767 </a:t>
            </a:r>
          </a:p>
          <a:p>
            <a:pPr marL="1036815" lvl="2" indent="-207363">
              <a:spcBef>
                <a:spcPct val="20000"/>
              </a:spcBef>
              <a:buFont typeface="Times New Roman" panose="02020603050405020304" pitchFamily="18" charset="0"/>
              <a:buChar char="•"/>
            </a:pPr>
            <a:r>
              <a:rPr lang="en-US" sz="1814" dirty="0">
                <a:solidFill>
                  <a:srgbClr val="FF0000"/>
                </a:solidFill>
              </a:rPr>
              <a:t>Efficiency considerations had led to the disabling of the exception handler.</a:t>
            </a:r>
          </a:p>
          <a:p>
            <a:pPr marL="311045" indent="-311045">
              <a:spcBef>
                <a:spcPct val="20000"/>
              </a:spcBef>
              <a:buFont typeface="Times New Roman" panose="02020603050405020304" pitchFamily="18" charset="0"/>
              <a:buChar char="•"/>
            </a:pPr>
            <a:r>
              <a:rPr lang="en-US" sz="2449" dirty="0">
                <a:solidFill>
                  <a:srgbClr val="FF0000"/>
                </a:solidFill>
              </a:rPr>
              <a:t>Total Cost: over $1 billion</a:t>
            </a:r>
          </a:p>
        </p:txBody>
      </p:sp>
      <p:pic>
        <p:nvPicPr>
          <p:cNvPr id="1065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641" y="871561"/>
            <a:ext cx="1620000" cy="231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5" name="Picture 9"/>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5006881" y="996841"/>
            <a:ext cx="3674880" cy="2383200"/>
          </a:xfrm>
        </p:spPr>
      </p:pic>
      <p:sp>
        <p:nvSpPr>
          <p:cNvPr id="2" name="Slide Number Placeholder 1"/>
          <p:cNvSpPr>
            <a:spLocks noGrp="1"/>
          </p:cNvSpPr>
          <p:nvPr>
            <p:ph type="sldNum" sz="quarter" idx="12"/>
          </p:nvPr>
        </p:nvSpPr>
        <p:spPr/>
        <p:txBody>
          <a:bodyPr/>
          <a:lstStyle/>
          <a:p>
            <a:fld id="{53D5C3CB-31B7-4B76-BB0C-1E903127DFFC}" type="slidenum">
              <a:rPr lang="en-IN" smtClean="0"/>
              <a:pPr/>
              <a:t>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1000"/>
                                        <p:tgtEl>
                                          <p:spTgt spid="106500"/>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6504"/>
                                        </p:tgtEl>
                                        <p:attrNameLst>
                                          <p:attrName>style.visibility</p:attrName>
                                        </p:attrNameLst>
                                      </p:cBhvr>
                                      <p:to>
                                        <p:strVal val="visible"/>
                                      </p:to>
                                    </p:set>
                                    <p:animEffect transition="in" filter="wipe(left)">
                                      <p:cBhvr>
                                        <p:cTn id="11" dur="1000"/>
                                        <p:tgtEl>
                                          <p:spTgt spid="106504"/>
                                        </p:tgtEl>
                                      </p:cBhvr>
                                    </p:animEffect>
                                  </p:childTnLst>
                                </p:cTn>
                              </p:par>
                              <p:par>
                                <p:cTn id="12" presetID="22" presetClass="entr" presetSubtype="8" fill="hold" nodeType="withEffect">
                                  <p:stCondLst>
                                    <p:cond delay="0"/>
                                  </p:stCondLst>
                                  <p:childTnLst>
                                    <p:set>
                                      <p:cBhvr>
                                        <p:cTn id="13" dur="1" fill="hold">
                                          <p:stCondLst>
                                            <p:cond delay="0"/>
                                          </p:stCondLst>
                                        </p:cTn>
                                        <p:tgtEl>
                                          <p:spTgt spid="106505"/>
                                        </p:tgtEl>
                                        <p:attrNameLst>
                                          <p:attrName>style.visibility</p:attrName>
                                        </p:attrNameLst>
                                      </p:cBhvr>
                                      <p:to>
                                        <p:strVal val="visible"/>
                                      </p:to>
                                    </p:set>
                                    <p:animEffect transition="in" filter="wipe(left)">
                                      <p:cBhvr>
                                        <p:cTn id="14" dur="1000"/>
                                        <p:tgtEl>
                                          <p:spTgt spid="1065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6503">
                                            <p:txEl>
                                              <p:pRg st="1" end="1"/>
                                            </p:txEl>
                                          </p:spTgt>
                                        </p:tgtEl>
                                        <p:attrNameLst>
                                          <p:attrName>style.visibility</p:attrName>
                                        </p:attrNameLst>
                                      </p:cBhvr>
                                      <p:to>
                                        <p:strVal val="visible"/>
                                      </p:to>
                                    </p:set>
                                    <p:animEffect transition="in" filter="fade">
                                      <p:cBhvr>
                                        <p:cTn id="19" dur="1000"/>
                                        <p:tgtEl>
                                          <p:spTgt spid="1065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06503">
                                            <p:txEl>
                                              <p:pRg st="2" end="2"/>
                                            </p:txEl>
                                          </p:spTgt>
                                        </p:tgtEl>
                                        <p:attrNameLst>
                                          <p:attrName>style.visibility</p:attrName>
                                        </p:attrNameLst>
                                      </p:cBhvr>
                                      <p:to>
                                        <p:strVal val="visible"/>
                                      </p:to>
                                    </p:set>
                                    <p:animEffect transition="in" filter="fade">
                                      <p:cBhvr>
                                        <p:cTn id="24" dur="1000"/>
                                        <p:tgtEl>
                                          <p:spTgt spid="10650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6503">
                                            <p:txEl>
                                              <p:pRg st="3" end="3"/>
                                            </p:txEl>
                                          </p:spTgt>
                                        </p:tgtEl>
                                        <p:attrNameLst>
                                          <p:attrName>style.visibility</p:attrName>
                                        </p:attrNameLst>
                                      </p:cBhvr>
                                      <p:to>
                                        <p:strVal val="visible"/>
                                      </p:to>
                                    </p:set>
                                    <p:animEffect transition="in" filter="fade">
                                      <p:cBhvr>
                                        <p:cTn id="27" dur="1000"/>
                                        <p:tgtEl>
                                          <p:spTgt spid="10650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6503">
                                            <p:txEl>
                                              <p:pRg st="4" end="4"/>
                                            </p:txEl>
                                          </p:spTgt>
                                        </p:tgtEl>
                                        <p:attrNameLst>
                                          <p:attrName>style.visibility</p:attrName>
                                        </p:attrNameLst>
                                      </p:cBhvr>
                                      <p:to>
                                        <p:strVal val="visible"/>
                                      </p:to>
                                    </p:set>
                                    <p:animEffect transition="in" filter="fade">
                                      <p:cBhvr>
                                        <p:cTn id="30" dur="1000"/>
                                        <p:tgtEl>
                                          <p:spTgt spid="10650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06503">
                                            <p:txEl>
                                              <p:pRg st="5" end="5"/>
                                            </p:txEl>
                                          </p:spTgt>
                                        </p:tgtEl>
                                        <p:attrNameLst>
                                          <p:attrName>style.visibility</p:attrName>
                                        </p:attrNameLst>
                                      </p:cBhvr>
                                      <p:to>
                                        <p:strVal val="visible"/>
                                      </p:to>
                                    </p:set>
                                    <p:animEffect transition="in" filter="fade">
                                      <p:cBhvr>
                                        <p:cTn id="35" dur="1000"/>
                                        <p:tgtEl>
                                          <p:spTgt spid="1065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0" y="1"/>
            <a:ext cx="8912181" cy="618186"/>
          </a:xfrm>
        </p:spPr>
        <p:txBody>
          <a:bodyPr>
            <a:normAutofit fontScale="90000"/>
          </a:bodyPr>
          <a:lstStyle/>
          <a:p>
            <a:pPr algn="ctr"/>
            <a:r>
              <a:rPr lang="en-IN" dirty="0" smtClean="0"/>
              <a:t>Cause-Effect Graphing</a:t>
            </a:r>
            <a:endParaRPr lang="en-IN" dirty="0"/>
          </a:p>
        </p:txBody>
      </p:sp>
      <p:sp>
        <p:nvSpPr>
          <p:cNvPr id="3" name="Content Placeholder 2"/>
          <p:cNvSpPr>
            <a:spLocks noGrp="1"/>
          </p:cNvSpPr>
          <p:nvPr>
            <p:ph idx="1"/>
          </p:nvPr>
        </p:nvSpPr>
        <p:spPr>
          <a:xfrm>
            <a:off x="103030" y="618187"/>
            <a:ext cx="8912181" cy="6091706"/>
          </a:xfrm>
        </p:spPr>
        <p:txBody>
          <a:bodyPr>
            <a:noAutofit/>
          </a:bodyPr>
          <a:lstStyle/>
          <a:p>
            <a:r>
              <a:rPr lang="en-IN" sz="2400" dirty="0" smtClean="0">
                <a:solidFill>
                  <a:srgbClr val="FF0000"/>
                </a:solidFill>
              </a:rPr>
              <a:t>Cause-effect graphing, also known as </a:t>
            </a:r>
            <a:r>
              <a:rPr lang="en-IN" sz="2400" i="1" dirty="0" smtClean="0">
                <a:solidFill>
                  <a:srgbClr val="002060"/>
                </a:solidFill>
              </a:rPr>
              <a:t>dependency </a:t>
            </a:r>
            <a:r>
              <a:rPr lang="en-IN" sz="2400" i="1" dirty="0" err="1" smtClean="0">
                <a:solidFill>
                  <a:srgbClr val="002060"/>
                </a:solidFill>
              </a:rPr>
              <a:t>modeling</a:t>
            </a:r>
            <a:r>
              <a:rPr lang="en-IN" sz="2400" dirty="0" smtClean="0">
                <a:solidFill>
                  <a:srgbClr val="FF0000"/>
                </a:solidFill>
              </a:rPr>
              <a:t>, </a:t>
            </a:r>
          </a:p>
          <a:p>
            <a:pPr lvl="1"/>
            <a:r>
              <a:rPr lang="en-IN" sz="2000" dirty="0" smtClean="0">
                <a:solidFill>
                  <a:srgbClr val="FF0000"/>
                </a:solidFill>
              </a:rPr>
              <a:t>focuses on modelling dependency relationships amongst</a:t>
            </a:r>
          </a:p>
          <a:p>
            <a:pPr lvl="2"/>
            <a:r>
              <a:rPr lang="en-IN" sz="1800" dirty="0" smtClean="0">
                <a:solidFill>
                  <a:srgbClr val="002060"/>
                </a:solidFill>
              </a:rPr>
              <a:t>program input conditions, known as </a:t>
            </a:r>
            <a:r>
              <a:rPr lang="en-IN" sz="1800" i="1" dirty="0" smtClean="0">
                <a:solidFill>
                  <a:srgbClr val="002060"/>
                </a:solidFill>
              </a:rPr>
              <a:t>causes</a:t>
            </a:r>
            <a:r>
              <a:rPr lang="en-IN" sz="1800" dirty="0" smtClean="0">
                <a:solidFill>
                  <a:srgbClr val="002060"/>
                </a:solidFill>
              </a:rPr>
              <a:t>, and </a:t>
            </a:r>
          </a:p>
          <a:p>
            <a:pPr lvl="2"/>
            <a:r>
              <a:rPr lang="en-IN" sz="1800" dirty="0" smtClean="0">
                <a:solidFill>
                  <a:srgbClr val="002060"/>
                </a:solidFill>
              </a:rPr>
              <a:t>output conditions, known as </a:t>
            </a:r>
            <a:r>
              <a:rPr lang="en-IN" sz="1800" i="1" dirty="0" smtClean="0">
                <a:solidFill>
                  <a:srgbClr val="002060"/>
                </a:solidFill>
              </a:rPr>
              <a:t>effects</a:t>
            </a:r>
            <a:r>
              <a:rPr lang="en-IN" sz="1800" dirty="0" smtClean="0">
                <a:solidFill>
                  <a:srgbClr val="002060"/>
                </a:solidFill>
              </a:rPr>
              <a:t>.</a:t>
            </a:r>
          </a:p>
          <a:p>
            <a:r>
              <a:rPr lang="en-IN" sz="2400" dirty="0" smtClean="0">
                <a:solidFill>
                  <a:srgbClr val="FF0000"/>
                </a:solidFill>
              </a:rPr>
              <a:t>The relationship is expressed visually in terms of a cause-effect graph.</a:t>
            </a:r>
          </a:p>
          <a:p>
            <a:r>
              <a:rPr lang="en-IN" sz="2400" dirty="0" smtClean="0">
                <a:solidFill>
                  <a:srgbClr val="FF0000"/>
                </a:solidFill>
              </a:rPr>
              <a:t>The graph is a visual representation of a logical relationship amongst inputs and outputs that can be expressed as a Boolean expression.</a:t>
            </a:r>
          </a:p>
          <a:p>
            <a:r>
              <a:rPr lang="en-IN" sz="2400" dirty="0" smtClean="0">
                <a:solidFill>
                  <a:srgbClr val="FF0000"/>
                </a:solidFill>
              </a:rPr>
              <a:t>The graph allows selection of various combinations of input values as tests.</a:t>
            </a:r>
          </a:p>
          <a:p>
            <a:r>
              <a:rPr lang="en-IN" sz="2400" dirty="0" smtClean="0">
                <a:solidFill>
                  <a:srgbClr val="FF0000"/>
                </a:solidFill>
              </a:rPr>
              <a:t>The combinatorial explosion in the number of tests is avoided by using certain heuristics during test generation.</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30</a:t>
            </a:fld>
            <a:endParaRPr lang="en-IN"/>
          </a:p>
        </p:txBody>
      </p:sp>
    </p:spTree>
    <p:extLst>
      <p:ext uri="{BB962C8B-B14F-4D97-AF65-F5344CB8AC3E}">
        <p14:creationId xmlns:p14="http://schemas.microsoft.com/office/powerpoint/2010/main" val="827947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0"/>
            <a:ext cx="8718997" cy="463639"/>
          </a:xfrm>
        </p:spPr>
        <p:txBody>
          <a:bodyPr>
            <a:normAutofit fontScale="90000"/>
          </a:bodyPr>
          <a:lstStyle/>
          <a:p>
            <a:pPr algn="ctr"/>
            <a:r>
              <a:rPr lang="en-IN" dirty="0"/>
              <a:t>Cause-Effect </a:t>
            </a:r>
            <a:r>
              <a:rPr lang="en-IN" dirty="0" smtClean="0"/>
              <a:t>Graphing (Contd..)</a:t>
            </a:r>
            <a:endParaRPr lang="en-IN" dirty="0"/>
          </a:p>
        </p:txBody>
      </p:sp>
      <p:sp>
        <p:nvSpPr>
          <p:cNvPr id="3" name="Content Placeholder 2"/>
          <p:cNvSpPr>
            <a:spLocks noGrp="1"/>
          </p:cNvSpPr>
          <p:nvPr>
            <p:ph idx="1"/>
          </p:nvPr>
        </p:nvSpPr>
        <p:spPr>
          <a:xfrm>
            <a:off x="244699" y="463638"/>
            <a:ext cx="8718997" cy="6394362"/>
          </a:xfrm>
        </p:spPr>
        <p:txBody>
          <a:bodyPr>
            <a:noAutofit/>
          </a:bodyPr>
          <a:lstStyle/>
          <a:p>
            <a:r>
              <a:rPr lang="en-IN" sz="2400" dirty="0" smtClean="0">
                <a:solidFill>
                  <a:srgbClr val="FF0000"/>
                </a:solidFill>
              </a:rPr>
              <a:t>A </a:t>
            </a:r>
            <a:r>
              <a:rPr lang="en-IN" sz="2400" dirty="0" smtClean="0">
                <a:solidFill>
                  <a:srgbClr val="002060"/>
                </a:solidFill>
              </a:rPr>
              <a:t>cause</a:t>
            </a:r>
            <a:r>
              <a:rPr lang="en-IN" sz="2400" dirty="0" smtClean="0">
                <a:solidFill>
                  <a:srgbClr val="FF0000"/>
                </a:solidFill>
              </a:rPr>
              <a:t> is any condition in the requirements that may effect the program output.</a:t>
            </a:r>
          </a:p>
          <a:p>
            <a:r>
              <a:rPr lang="en-IN" sz="2400" dirty="0" smtClean="0">
                <a:solidFill>
                  <a:srgbClr val="FF0000"/>
                </a:solidFill>
              </a:rPr>
              <a:t>An </a:t>
            </a:r>
            <a:r>
              <a:rPr lang="en-IN" sz="2400" dirty="0" smtClean="0">
                <a:solidFill>
                  <a:srgbClr val="002060"/>
                </a:solidFill>
              </a:rPr>
              <a:t>effect</a:t>
            </a:r>
            <a:r>
              <a:rPr lang="en-IN" sz="2400" dirty="0" smtClean="0">
                <a:solidFill>
                  <a:srgbClr val="FF0000"/>
                </a:solidFill>
              </a:rPr>
              <a:t> is the response of the program to some combination of input conditions.</a:t>
            </a:r>
          </a:p>
          <a:p>
            <a:pPr lvl="1"/>
            <a:r>
              <a:rPr lang="en-IN" sz="2000" dirty="0" smtClean="0">
                <a:solidFill>
                  <a:srgbClr val="FF0000"/>
                </a:solidFill>
              </a:rPr>
              <a:t>For example, it may be</a:t>
            </a:r>
          </a:p>
          <a:p>
            <a:pPr lvl="2"/>
            <a:r>
              <a:rPr lang="en-IN" sz="1800" dirty="0" smtClean="0">
                <a:solidFill>
                  <a:srgbClr val="002060"/>
                </a:solidFill>
              </a:rPr>
              <a:t>An error message displayed on the screen</a:t>
            </a:r>
          </a:p>
          <a:p>
            <a:pPr lvl="2"/>
            <a:r>
              <a:rPr lang="en-IN" sz="1800" dirty="0" smtClean="0">
                <a:solidFill>
                  <a:srgbClr val="002060"/>
                </a:solidFill>
              </a:rPr>
              <a:t>A new window displayed</a:t>
            </a:r>
          </a:p>
          <a:p>
            <a:pPr lvl="2"/>
            <a:r>
              <a:rPr lang="en-IN" sz="1800" dirty="0" smtClean="0">
                <a:solidFill>
                  <a:srgbClr val="002060"/>
                </a:solidFill>
              </a:rPr>
              <a:t>A database updated.</a:t>
            </a:r>
            <a:endParaRPr lang="en-IN" sz="1800" dirty="0">
              <a:solidFill>
                <a:srgbClr val="002060"/>
              </a:solidFill>
            </a:endParaRPr>
          </a:p>
          <a:p>
            <a:r>
              <a:rPr lang="en-IN" sz="2400" dirty="0" smtClean="0">
                <a:solidFill>
                  <a:srgbClr val="FF0000"/>
                </a:solidFill>
              </a:rPr>
              <a:t>An effect need not be an “output” visible to the user of the program.</a:t>
            </a:r>
          </a:p>
          <a:p>
            <a:r>
              <a:rPr lang="en-IN" sz="2400" dirty="0" smtClean="0">
                <a:solidFill>
                  <a:srgbClr val="FF0000"/>
                </a:solidFill>
              </a:rPr>
              <a:t>Instead, it could also be an </a:t>
            </a:r>
            <a:r>
              <a:rPr lang="en-IN" sz="2400" dirty="0" smtClean="0">
                <a:solidFill>
                  <a:srgbClr val="002060"/>
                </a:solidFill>
              </a:rPr>
              <a:t>internal </a:t>
            </a:r>
            <a:r>
              <a:rPr lang="en-IN" sz="2400" i="1" dirty="0" smtClean="0">
                <a:solidFill>
                  <a:srgbClr val="002060"/>
                </a:solidFill>
              </a:rPr>
              <a:t>test point</a:t>
            </a:r>
            <a:r>
              <a:rPr lang="en-IN" sz="2400" dirty="0" smtClean="0">
                <a:solidFill>
                  <a:srgbClr val="FF0000"/>
                </a:solidFill>
              </a:rPr>
              <a:t> in the program that can be probed during testing to check if some intermediate result is as expected.</a:t>
            </a:r>
          </a:p>
          <a:p>
            <a:pPr lvl="1"/>
            <a:r>
              <a:rPr lang="en-IN" sz="2000" dirty="0" smtClean="0">
                <a:solidFill>
                  <a:srgbClr val="002060"/>
                </a:solidFill>
              </a:rPr>
              <a:t>For example, the intermediate test point could be at the entrance into a method to indicate that indeed the method has been invoked.</a:t>
            </a:r>
            <a:endParaRPr lang="en-IN" sz="2000" dirty="0">
              <a:solidFill>
                <a:srgbClr val="00206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31</a:t>
            </a:fld>
            <a:endParaRPr lang="en-IN"/>
          </a:p>
        </p:txBody>
      </p:sp>
    </p:spTree>
    <p:extLst>
      <p:ext uri="{BB962C8B-B14F-4D97-AF65-F5344CB8AC3E}">
        <p14:creationId xmlns:p14="http://schemas.microsoft.com/office/powerpoint/2010/main" val="255887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2276"/>
            <a:ext cx="7886700" cy="425003"/>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199622" y="1262131"/>
            <a:ext cx="8744755" cy="5009880"/>
          </a:xfrm>
        </p:spPr>
        <p:txBody>
          <a:bodyPr>
            <a:noAutofit/>
          </a:bodyPr>
          <a:lstStyle/>
          <a:p>
            <a:r>
              <a:rPr lang="en-IN" sz="2800" dirty="0" smtClean="0">
                <a:solidFill>
                  <a:srgbClr val="FF0000"/>
                </a:solidFill>
              </a:rPr>
              <a:t>Consider the requirement </a:t>
            </a:r>
            <a:r>
              <a:rPr lang="en-IN" sz="2800" dirty="0" smtClean="0">
                <a:solidFill>
                  <a:srgbClr val="002060"/>
                </a:solidFill>
              </a:rPr>
              <a:t>“Dispense food only when the DF switch is ON”</a:t>
            </a:r>
          </a:p>
          <a:p>
            <a:pPr lvl="1"/>
            <a:r>
              <a:rPr lang="en-IN" sz="2400" dirty="0" smtClean="0">
                <a:solidFill>
                  <a:srgbClr val="002060"/>
                </a:solidFill>
              </a:rPr>
              <a:t>Cause is “DF switch is ON”.</a:t>
            </a:r>
          </a:p>
          <a:p>
            <a:pPr lvl="1"/>
            <a:r>
              <a:rPr lang="en-IN" sz="2400" dirty="0" smtClean="0">
                <a:solidFill>
                  <a:srgbClr val="002060"/>
                </a:solidFill>
              </a:rPr>
              <a:t>Effect is “Dispense food”.</a:t>
            </a:r>
          </a:p>
          <a:p>
            <a:r>
              <a:rPr lang="en-IN" sz="2800" dirty="0" smtClean="0">
                <a:solidFill>
                  <a:srgbClr val="FF0000"/>
                </a:solidFill>
              </a:rPr>
              <a:t>This requirement implies a relationship between the “DF switch is ON” and the effect “Dispense food”.</a:t>
            </a:r>
          </a:p>
          <a:p>
            <a:r>
              <a:rPr lang="en-IN" sz="2800" dirty="0" smtClean="0">
                <a:solidFill>
                  <a:srgbClr val="FF0000"/>
                </a:solidFill>
              </a:rPr>
              <a:t>Other requirements might require additional causes for the occurrence of the “Dispense food” effect.</a:t>
            </a:r>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32</a:t>
            </a:fld>
            <a:endParaRPr lang="en-IN"/>
          </a:p>
        </p:txBody>
      </p:sp>
    </p:spTree>
    <p:extLst>
      <p:ext uri="{BB962C8B-B14F-4D97-AF65-F5344CB8AC3E}">
        <p14:creationId xmlns:p14="http://schemas.microsoft.com/office/powerpoint/2010/main" val="2550664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B15205FA-6E8B-4861-9D29-80E038543137}" type="slidenum">
              <a:rPr lang="en-US">
                <a:latin typeface="Arial" charset="0"/>
              </a:rPr>
              <a:pPr/>
              <a:t>33</a:t>
            </a:fld>
            <a:endParaRPr lang="en-US">
              <a:latin typeface="Arial" charset="0"/>
            </a:endParaRPr>
          </a:p>
        </p:txBody>
      </p:sp>
      <p:sp>
        <p:nvSpPr>
          <p:cNvPr id="22531" name="Rectangle 1"/>
          <p:cNvSpPr>
            <a:spLocks noGrp="1" noChangeArrowheads="1"/>
          </p:cNvSpPr>
          <p:nvPr>
            <p:ph type="title"/>
          </p:nvPr>
        </p:nvSpPr>
        <p:spPr>
          <a:xfrm>
            <a:off x="406400" y="182563"/>
            <a:ext cx="7769225" cy="1139825"/>
          </a:xfrm>
        </p:spPr>
        <p:txBody>
          <a:bodyPr lIns="18000" tIns="46800" rIns="18000" bIns="46800" anchor="ctr"/>
          <a:lstStyle/>
          <a:p>
            <a:pPr>
              <a:spcBef>
                <a:spcPts val="988"/>
              </a:spcBef>
            </a:pPr>
            <a:r>
              <a:rPr lang="en-GB" smtClean="0"/>
              <a:t>Cause and Effect Graphs</a:t>
            </a:r>
          </a:p>
        </p:txBody>
      </p:sp>
      <p:sp>
        <p:nvSpPr>
          <p:cNvPr id="22532" name="Rectangle 2"/>
          <p:cNvSpPr>
            <a:spLocks noGrp="1" noChangeArrowheads="1"/>
          </p:cNvSpPr>
          <p:nvPr>
            <p:ph type="body" idx="1"/>
          </p:nvPr>
        </p:nvSpPr>
        <p:spPr/>
        <p:txBody>
          <a:bodyPr lIns="18000" tIns="46800" rIns="18000" bIns="46800"/>
          <a:lstStyle/>
          <a:p>
            <a:pPr>
              <a:spcBef>
                <a:spcPts val="988"/>
              </a:spcBef>
            </a:pPr>
            <a:r>
              <a:rPr lang="en-GB" dirty="0" smtClean="0"/>
              <a:t>Testing would be a lot easier:</a:t>
            </a:r>
          </a:p>
          <a:p>
            <a:pPr lvl="1">
              <a:spcBef>
                <a:spcPts val="713"/>
              </a:spcBef>
            </a:pPr>
            <a:r>
              <a:rPr lang="en-GB" dirty="0" smtClean="0"/>
              <a:t>if we could automatically generate test cases from requirements.</a:t>
            </a:r>
          </a:p>
          <a:p>
            <a:pPr>
              <a:spcBef>
                <a:spcPts val="988"/>
              </a:spcBef>
            </a:pPr>
            <a:r>
              <a:rPr lang="en-GB" dirty="0" smtClean="0"/>
              <a:t>Work done at IBM:</a:t>
            </a:r>
          </a:p>
          <a:p>
            <a:pPr>
              <a:spcBef>
                <a:spcPts val="988"/>
              </a:spcBef>
            </a:pPr>
            <a:endParaRPr lang="en-GB" dirty="0" smtClean="0"/>
          </a:p>
          <a:p>
            <a:pPr lvl="1">
              <a:spcBef>
                <a:spcPts val="713"/>
              </a:spcBef>
            </a:pPr>
            <a:r>
              <a:rPr lang="en-GB" dirty="0" smtClean="0">
                <a:solidFill>
                  <a:srgbClr val="0000CC"/>
                </a:solidFill>
              </a:rPr>
              <a:t>Can requirements specifications be systematically used to design functional test cases?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FADF6DCC-8E29-4964-BD02-402E3DA9B3D3}" type="slidenum">
              <a:rPr lang="en-US">
                <a:latin typeface="Arial" charset="0"/>
              </a:rPr>
              <a:pPr/>
              <a:t>34</a:t>
            </a:fld>
            <a:endParaRPr lang="en-US">
              <a:latin typeface="Arial" charset="0"/>
            </a:endParaRPr>
          </a:p>
        </p:txBody>
      </p:sp>
      <p:sp>
        <p:nvSpPr>
          <p:cNvPr id="23555" name="Rectangle 1"/>
          <p:cNvSpPr>
            <a:spLocks noGrp="1" noChangeArrowheads="1"/>
          </p:cNvSpPr>
          <p:nvPr>
            <p:ph type="title"/>
          </p:nvPr>
        </p:nvSpPr>
        <p:spPr>
          <a:xfrm>
            <a:off x="406400" y="182563"/>
            <a:ext cx="7769225" cy="1139825"/>
          </a:xfrm>
        </p:spPr>
        <p:txBody>
          <a:bodyPr lIns="18000" tIns="46800" rIns="18000" bIns="46800" anchor="ctr"/>
          <a:lstStyle/>
          <a:p>
            <a:pPr>
              <a:spcBef>
                <a:spcPts val="988"/>
              </a:spcBef>
            </a:pPr>
            <a:r>
              <a:rPr lang="en-GB" smtClean="0"/>
              <a:t>Cause and Effect Graphs</a:t>
            </a:r>
          </a:p>
        </p:txBody>
      </p:sp>
      <p:sp>
        <p:nvSpPr>
          <p:cNvPr id="23556" name="Rectangle 2"/>
          <p:cNvSpPr>
            <a:spLocks noGrp="1" noChangeArrowheads="1"/>
          </p:cNvSpPr>
          <p:nvPr>
            <p:ph type="body" idx="1"/>
          </p:nvPr>
        </p:nvSpPr>
        <p:spPr/>
        <p:txBody>
          <a:bodyPr lIns="18000" tIns="46800" rIns="18000" bIns="46800">
            <a:normAutofit lnSpcReduction="10000"/>
          </a:bodyPr>
          <a:lstStyle/>
          <a:p>
            <a:pPr>
              <a:spcBef>
                <a:spcPts val="788"/>
              </a:spcBef>
            </a:pPr>
            <a:r>
              <a:rPr lang="en-GB" sz="3600" smtClean="0"/>
              <a:t>Examine the requirements:</a:t>
            </a:r>
          </a:p>
          <a:p>
            <a:pPr lvl="1">
              <a:spcBef>
                <a:spcPts val="713"/>
              </a:spcBef>
            </a:pPr>
            <a:r>
              <a:rPr lang="en-GB" sz="3200" smtClean="0"/>
              <a:t>restate them as logical relation between inputs and outputs.</a:t>
            </a:r>
          </a:p>
          <a:p>
            <a:pPr lvl="1">
              <a:spcBef>
                <a:spcPts val="713"/>
              </a:spcBef>
            </a:pPr>
            <a:r>
              <a:rPr lang="en-GB" sz="3200" smtClean="0"/>
              <a:t>The result is a Boolean graph representing  the relationships </a:t>
            </a:r>
          </a:p>
          <a:p>
            <a:pPr lvl="2">
              <a:spcBef>
                <a:spcPts val="613"/>
              </a:spcBef>
            </a:pPr>
            <a:r>
              <a:rPr lang="en-GB" sz="2800" smtClean="0"/>
              <a:t>called a </a:t>
            </a:r>
            <a:r>
              <a:rPr lang="en-GB" sz="2800" smtClean="0">
                <a:solidFill>
                  <a:srgbClr val="0000CC"/>
                </a:solidFill>
              </a:rPr>
              <a:t>cause-effect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4AB8601A-6A56-4A58-AAE2-F6097DBEFC75}" type="slidenum">
              <a:rPr lang="en-US">
                <a:latin typeface="Arial" charset="0"/>
              </a:rPr>
              <a:pPr/>
              <a:t>35</a:t>
            </a:fld>
            <a:endParaRPr lang="en-US">
              <a:latin typeface="Arial" charset="0"/>
            </a:endParaRPr>
          </a:p>
        </p:txBody>
      </p:sp>
      <p:sp>
        <p:nvSpPr>
          <p:cNvPr id="24579" name="Rectangle 1"/>
          <p:cNvSpPr>
            <a:spLocks noGrp="1" noChangeArrowheads="1"/>
          </p:cNvSpPr>
          <p:nvPr>
            <p:ph type="title"/>
          </p:nvPr>
        </p:nvSpPr>
        <p:spPr>
          <a:xfrm>
            <a:off x="406400" y="182563"/>
            <a:ext cx="7769225" cy="1139825"/>
          </a:xfrm>
        </p:spPr>
        <p:txBody>
          <a:bodyPr lIns="18000" tIns="46800" rIns="18000" bIns="46800" anchor="ctr"/>
          <a:lstStyle/>
          <a:p>
            <a:pPr>
              <a:spcBef>
                <a:spcPts val="988"/>
              </a:spcBef>
            </a:pPr>
            <a:r>
              <a:rPr lang="en-GB" smtClean="0"/>
              <a:t>Cause and Effect Graphs</a:t>
            </a:r>
          </a:p>
        </p:txBody>
      </p:sp>
      <p:sp>
        <p:nvSpPr>
          <p:cNvPr id="24580" name="Rectangle 2"/>
          <p:cNvSpPr>
            <a:spLocks noGrp="1" noChangeArrowheads="1"/>
          </p:cNvSpPr>
          <p:nvPr>
            <p:ph type="body" idx="1"/>
          </p:nvPr>
        </p:nvSpPr>
        <p:spPr/>
        <p:txBody>
          <a:bodyPr lIns="18000" tIns="46800" rIns="18000" bIns="46800"/>
          <a:lstStyle/>
          <a:p>
            <a:pPr>
              <a:spcBef>
                <a:spcPts val="875"/>
              </a:spcBef>
            </a:pPr>
            <a:r>
              <a:rPr lang="en-GB" sz="4000" smtClean="0"/>
              <a:t>Convert the graph to a decision table:</a:t>
            </a:r>
          </a:p>
          <a:p>
            <a:pPr lvl="1">
              <a:spcBef>
                <a:spcPts val="788"/>
              </a:spcBef>
            </a:pPr>
            <a:r>
              <a:rPr lang="en-GB" sz="3600" smtClean="0"/>
              <a:t>each column of the decision table corresponds to a test case for functional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A65CDAD4-9AF0-45FF-8EA0-CC3425FB9C6A}" type="slidenum">
              <a:rPr lang="en-US">
                <a:latin typeface="Arial" charset="0"/>
              </a:rPr>
              <a:pPr/>
              <a:t>36</a:t>
            </a:fld>
            <a:endParaRPr lang="en-US">
              <a:latin typeface="Arial" charset="0"/>
            </a:endParaRPr>
          </a:p>
        </p:txBody>
      </p:sp>
      <p:sp>
        <p:nvSpPr>
          <p:cNvPr id="25603" name="Rectangle 1"/>
          <p:cNvSpPr>
            <a:spLocks noGrp="1" noChangeArrowheads="1"/>
          </p:cNvSpPr>
          <p:nvPr>
            <p:ph type="title"/>
          </p:nvPr>
        </p:nvSpPr>
        <p:spPr>
          <a:xfrm>
            <a:off x="406400" y="314325"/>
            <a:ext cx="7769225" cy="1406525"/>
          </a:xfrm>
        </p:spPr>
        <p:txBody>
          <a:bodyPr lIns="18000" tIns="46800" rIns="18000" bIns="46800" anchor="ctr"/>
          <a:lstStyle/>
          <a:p>
            <a:pPr>
              <a:spcBef>
                <a:spcPts val="988"/>
              </a:spcBef>
            </a:pPr>
            <a:r>
              <a:rPr lang="en-GB" smtClean="0"/>
              <a:t>Steps to create cause-effect graph</a:t>
            </a:r>
          </a:p>
        </p:txBody>
      </p:sp>
      <p:sp>
        <p:nvSpPr>
          <p:cNvPr id="25604" name="Rectangle 2"/>
          <p:cNvSpPr>
            <a:spLocks noGrp="1" noChangeArrowheads="1"/>
          </p:cNvSpPr>
          <p:nvPr>
            <p:ph type="body" idx="1"/>
          </p:nvPr>
        </p:nvSpPr>
        <p:spPr/>
        <p:txBody>
          <a:bodyPr lIns="18000" tIns="46800" rIns="18000" bIns="46800">
            <a:normAutofit lnSpcReduction="10000"/>
          </a:bodyPr>
          <a:lstStyle/>
          <a:p>
            <a:pPr>
              <a:spcBef>
                <a:spcPts val="788"/>
              </a:spcBef>
            </a:pPr>
            <a:r>
              <a:rPr lang="en-GB" sz="3600" smtClean="0"/>
              <a:t>Study the functional requirements.</a:t>
            </a:r>
          </a:p>
          <a:p>
            <a:pPr>
              <a:spcBef>
                <a:spcPts val="788"/>
              </a:spcBef>
            </a:pPr>
            <a:r>
              <a:rPr lang="en-GB" sz="3600" smtClean="0"/>
              <a:t>Mark and number all causes and effects.</a:t>
            </a:r>
          </a:p>
          <a:p>
            <a:pPr>
              <a:spcBef>
                <a:spcPts val="788"/>
              </a:spcBef>
            </a:pPr>
            <a:r>
              <a:rPr lang="en-GB" sz="3600" smtClean="0"/>
              <a:t>Numbered causes and effects:</a:t>
            </a:r>
          </a:p>
          <a:p>
            <a:pPr lvl="1">
              <a:spcBef>
                <a:spcPts val="713"/>
              </a:spcBef>
            </a:pPr>
            <a:r>
              <a:rPr lang="en-GB" sz="3200" smtClean="0"/>
              <a:t>become nodes of the graph.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2C2FE09-106F-4F63-B269-4F70F009D356}" type="slidenum">
              <a:rPr lang="en-US">
                <a:latin typeface="Arial" charset="0"/>
              </a:rPr>
              <a:pPr/>
              <a:t>37</a:t>
            </a:fld>
            <a:endParaRPr lang="en-US">
              <a:latin typeface="Arial" charset="0"/>
            </a:endParaRPr>
          </a:p>
        </p:txBody>
      </p:sp>
      <p:sp>
        <p:nvSpPr>
          <p:cNvPr id="26627" name="Rectangle 1"/>
          <p:cNvSpPr>
            <a:spLocks noGrp="1" noChangeArrowheads="1"/>
          </p:cNvSpPr>
          <p:nvPr>
            <p:ph type="title"/>
          </p:nvPr>
        </p:nvSpPr>
        <p:spPr>
          <a:xfrm>
            <a:off x="406400" y="314325"/>
            <a:ext cx="7769225" cy="1406525"/>
          </a:xfrm>
        </p:spPr>
        <p:txBody>
          <a:bodyPr lIns="18000" tIns="46800" rIns="18000" bIns="46800" anchor="ctr"/>
          <a:lstStyle/>
          <a:p>
            <a:pPr>
              <a:spcBef>
                <a:spcPts val="988"/>
              </a:spcBef>
            </a:pPr>
            <a:r>
              <a:rPr lang="en-GB" smtClean="0"/>
              <a:t>Steps to create cause-effect graph</a:t>
            </a:r>
          </a:p>
        </p:txBody>
      </p:sp>
      <p:sp>
        <p:nvSpPr>
          <p:cNvPr id="26628" name="Rectangle 2"/>
          <p:cNvSpPr>
            <a:spLocks noGrp="1" noChangeArrowheads="1"/>
          </p:cNvSpPr>
          <p:nvPr>
            <p:ph type="body" idx="1"/>
          </p:nvPr>
        </p:nvSpPr>
        <p:spPr/>
        <p:txBody>
          <a:bodyPr lIns="18000" tIns="46800" rIns="18000" bIns="46800">
            <a:normAutofit fontScale="92500"/>
          </a:bodyPr>
          <a:lstStyle/>
          <a:p>
            <a:pPr>
              <a:lnSpc>
                <a:spcPct val="90000"/>
              </a:lnSpc>
              <a:spcBef>
                <a:spcPts val="225"/>
              </a:spcBef>
            </a:pPr>
            <a:r>
              <a:rPr lang="en-GB" sz="4000" smtClean="0"/>
              <a:t>Draw causes on the  LHS</a:t>
            </a:r>
          </a:p>
          <a:p>
            <a:pPr>
              <a:lnSpc>
                <a:spcPct val="90000"/>
              </a:lnSpc>
              <a:spcBef>
                <a:spcPts val="225"/>
              </a:spcBef>
            </a:pPr>
            <a:r>
              <a:rPr lang="en-GB" sz="4000" smtClean="0"/>
              <a:t>Draw effects on the RHS</a:t>
            </a:r>
          </a:p>
          <a:p>
            <a:pPr>
              <a:lnSpc>
                <a:spcPct val="90000"/>
              </a:lnSpc>
              <a:spcBef>
                <a:spcPts val="225"/>
              </a:spcBef>
            </a:pPr>
            <a:r>
              <a:rPr lang="en-GB" sz="4000" smtClean="0"/>
              <a:t>Draw logical relationship between causes and effects </a:t>
            </a:r>
          </a:p>
          <a:p>
            <a:pPr lvl="1">
              <a:lnSpc>
                <a:spcPct val="90000"/>
              </a:lnSpc>
              <a:spcBef>
                <a:spcPts val="163"/>
              </a:spcBef>
            </a:pPr>
            <a:r>
              <a:rPr lang="en-GB" sz="3600" smtClean="0"/>
              <a:t>as edges in the graph.</a:t>
            </a:r>
          </a:p>
          <a:p>
            <a:pPr>
              <a:lnSpc>
                <a:spcPct val="90000"/>
              </a:lnSpc>
              <a:spcBef>
                <a:spcPts val="225"/>
              </a:spcBef>
            </a:pPr>
            <a:r>
              <a:rPr lang="en-GB" sz="4000" smtClean="0"/>
              <a:t>Extra nodes can be added </a:t>
            </a:r>
          </a:p>
          <a:p>
            <a:pPr lvl="1">
              <a:lnSpc>
                <a:spcPct val="90000"/>
              </a:lnSpc>
              <a:spcBef>
                <a:spcPts val="163"/>
              </a:spcBef>
            </a:pPr>
            <a:r>
              <a:rPr lang="en-GB" sz="3600" smtClean="0"/>
              <a:t>to simplify the graph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p:spPr>
        <p:txBody>
          <a:bodyPr/>
          <a:lstStyle/>
          <a:p>
            <a:fld id="{5E3FEC84-EC63-4376-ADA5-F5E7CB94AA4D}" type="slidenum">
              <a:rPr lang="en-US">
                <a:latin typeface="Arial" charset="0"/>
              </a:rPr>
              <a:pPr/>
              <a:t>38</a:t>
            </a:fld>
            <a:endParaRPr lang="en-US">
              <a:latin typeface="Arial" charset="0"/>
            </a:endParaRPr>
          </a:p>
        </p:txBody>
      </p:sp>
      <p:sp>
        <p:nvSpPr>
          <p:cNvPr id="27651"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Drawing Cause-Effect Graphs</a:t>
            </a:r>
          </a:p>
        </p:txBody>
      </p:sp>
      <p:sp>
        <p:nvSpPr>
          <p:cNvPr id="27652" name="Oval 2"/>
          <p:cNvSpPr>
            <a:spLocks noChangeArrowheads="1"/>
          </p:cNvSpPr>
          <p:nvPr/>
        </p:nvSpPr>
        <p:spPr bwMode="auto">
          <a:xfrm>
            <a:off x="1905000" y="16764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7653" name="Oval 3"/>
          <p:cNvSpPr>
            <a:spLocks noChangeArrowheads="1"/>
          </p:cNvSpPr>
          <p:nvPr/>
        </p:nvSpPr>
        <p:spPr bwMode="auto">
          <a:xfrm>
            <a:off x="4038600" y="16764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B</a:t>
            </a:r>
          </a:p>
        </p:txBody>
      </p:sp>
      <p:sp>
        <p:nvSpPr>
          <p:cNvPr id="27654" name="Line 4"/>
          <p:cNvSpPr>
            <a:spLocks noChangeShapeType="1"/>
          </p:cNvSpPr>
          <p:nvPr/>
        </p:nvSpPr>
        <p:spPr bwMode="auto">
          <a:xfrm>
            <a:off x="2590800" y="1981200"/>
            <a:ext cx="1447800" cy="0"/>
          </a:xfrm>
          <a:prstGeom prst="line">
            <a:avLst/>
          </a:prstGeom>
          <a:noFill/>
          <a:ln w="38160">
            <a:solidFill>
              <a:srgbClr val="336600"/>
            </a:solidFill>
            <a:round/>
            <a:headEnd/>
            <a:tailEnd/>
          </a:ln>
        </p:spPr>
        <p:txBody>
          <a:bodyPr/>
          <a:lstStyle/>
          <a:p>
            <a:endParaRPr lang="en-US"/>
          </a:p>
        </p:txBody>
      </p:sp>
      <p:sp>
        <p:nvSpPr>
          <p:cNvPr id="27655" name="Text Box 5"/>
          <p:cNvSpPr txBox="1">
            <a:spLocks noChangeArrowheads="1"/>
          </p:cNvSpPr>
          <p:nvPr/>
        </p:nvSpPr>
        <p:spPr bwMode="auto">
          <a:xfrm>
            <a:off x="2286000" y="2362200"/>
            <a:ext cx="3044825" cy="576263"/>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2735263" algn="l"/>
                <a:tab pos="2895600" algn="l"/>
              </a:tabLst>
            </a:pPr>
            <a:r>
              <a:rPr lang="en-GB" sz="3200" b="1"/>
              <a:t>If A then B</a:t>
            </a:r>
          </a:p>
        </p:txBody>
      </p:sp>
      <p:sp>
        <p:nvSpPr>
          <p:cNvPr id="27656" name="Oval 6"/>
          <p:cNvSpPr>
            <a:spLocks noChangeArrowheads="1"/>
          </p:cNvSpPr>
          <p:nvPr/>
        </p:nvSpPr>
        <p:spPr bwMode="auto">
          <a:xfrm>
            <a:off x="1981200" y="3382963"/>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7657" name="Oval 7"/>
          <p:cNvSpPr>
            <a:spLocks noChangeArrowheads="1"/>
          </p:cNvSpPr>
          <p:nvPr/>
        </p:nvSpPr>
        <p:spPr bwMode="auto">
          <a:xfrm>
            <a:off x="4114800" y="37338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C</a:t>
            </a:r>
            <a:endParaRPr lang="en-GB" sz="3200" b="1" dirty="0">
              <a:solidFill>
                <a:srgbClr val="800000"/>
              </a:solidFill>
            </a:endParaRPr>
          </a:p>
        </p:txBody>
      </p:sp>
      <p:sp>
        <p:nvSpPr>
          <p:cNvPr id="27658" name="Line 8"/>
          <p:cNvSpPr>
            <a:spLocks noChangeShapeType="1"/>
          </p:cNvSpPr>
          <p:nvPr/>
        </p:nvSpPr>
        <p:spPr bwMode="auto">
          <a:xfrm>
            <a:off x="2667000" y="3687763"/>
            <a:ext cx="1447800" cy="350837"/>
          </a:xfrm>
          <a:prstGeom prst="line">
            <a:avLst/>
          </a:prstGeom>
          <a:noFill/>
          <a:ln w="38160">
            <a:solidFill>
              <a:srgbClr val="336600"/>
            </a:solidFill>
            <a:round/>
            <a:headEnd/>
            <a:tailEnd/>
          </a:ln>
        </p:spPr>
        <p:txBody>
          <a:bodyPr/>
          <a:lstStyle/>
          <a:p>
            <a:endParaRPr lang="en-US"/>
          </a:p>
        </p:txBody>
      </p:sp>
      <p:sp>
        <p:nvSpPr>
          <p:cNvPr id="27659" name="Text Box 9"/>
          <p:cNvSpPr txBox="1">
            <a:spLocks noChangeArrowheads="1"/>
          </p:cNvSpPr>
          <p:nvPr/>
        </p:nvSpPr>
        <p:spPr bwMode="auto">
          <a:xfrm>
            <a:off x="1752600" y="4906963"/>
            <a:ext cx="3959225" cy="576262"/>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3265488" algn="l"/>
                <a:tab pos="3419475" algn="l"/>
                <a:tab pos="3455988" algn="l"/>
                <a:tab pos="3619500" algn="l"/>
              </a:tabLst>
            </a:pPr>
            <a:r>
              <a:rPr lang="en-GB" sz="3200" b="1"/>
              <a:t>If (A and B)then C</a:t>
            </a:r>
          </a:p>
        </p:txBody>
      </p:sp>
      <p:sp>
        <p:nvSpPr>
          <p:cNvPr id="27660" name="Oval 10"/>
          <p:cNvSpPr>
            <a:spLocks noChangeArrowheads="1"/>
          </p:cNvSpPr>
          <p:nvPr/>
        </p:nvSpPr>
        <p:spPr bwMode="auto">
          <a:xfrm>
            <a:off x="1981200" y="41910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B</a:t>
            </a:r>
            <a:endParaRPr lang="en-GB" sz="3200" b="1" dirty="0">
              <a:solidFill>
                <a:srgbClr val="800000"/>
              </a:solidFill>
            </a:endParaRPr>
          </a:p>
        </p:txBody>
      </p:sp>
      <p:sp>
        <p:nvSpPr>
          <p:cNvPr id="27661" name="Line 11"/>
          <p:cNvSpPr>
            <a:spLocks noChangeShapeType="1"/>
          </p:cNvSpPr>
          <p:nvPr/>
        </p:nvSpPr>
        <p:spPr bwMode="auto">
          <a:xfrm flipV="1">
            <a:off x="2667000" y="4114800"/>
            <a:ext cx="1447800" cy="381000"/>
          </a:xfrm>
          <a:prstGeom prst="line">
            <a:avLst/>
          </a:prstGeom>
          <a:noFill/>
          <a:ln w="38160">
            <a:solidFill>
              <a:srgbClr val="336600"/>
            </a:solidFill>
            <a:round/>
            <a:headEnd/>
            <a:tailEnd/>
          </a:ln>
        </p:spPr>
        <p:txBody>
          <a:bodyPr/>
          <a:lstStyle/>
          <a:p>
            <a:endParaRPr lang="en-US"/>
          </a:p>
        </p:txBody>
      </p:sp>
      <p:sp>
        <p:nvSpPr>
          <p:cNvPr id="27662" name="Line 12"/>
          <p:cNvSpPr>
            <a:spLocks noChangeShapeType="1"/>
          </p:cNvSpPr>
          <p:nvPr/>
        </p:nvSpPr>
        <p:spPr bwMode="auto">
          <a:xfrm flipV="1">
            <a:off x="2819400" y="3886200"/>
            <a:ext cx="76200" cy="228600"/>
          </a:xfrm>
          <a:prstGeom prst="line">
            <a:avLst/>
          </a:prstGeom>
          <a:noFill/>
          <a:ln w="38160">
            <a:solidFill>
              <a:srgbClr val="336600"/>
            </a:solidFill>
            <a:round/>
            <a:headEnd/>
            <a:tailEnd/>
          </a:ln>
        </p:spPr>
        <p:txBody>
          <a:bodyPr/>
          <a:lstStyle/>
          <a:p>
            <a:endParaRPr lang="en-US"/>
          </a:p>
        </p:txBody>
      </p:sp>
      <p:sp>
        <p:nvSpPr>
          <p:cNvPr id="27663" name="Line 13"/>
          <p:cNvSpPr>
            <a:spLocks noChangeShapeType="1"/>
          </p:cNvSpPr>
          <p:nvPr/>
        </p:nvSpPr>
        <p:spPr bwMode="auto">
          <a:xfrm flipH="1" flipV="1">
            <a:off x="2895600" y="3886200"/>
            <a:ext cx="76200" cy="228600"/>
          </a:xfrm>
          <a:prstGeom prst="line">
            <a:avLst/>
          </a:prstGeom>
          <a:noFill/>
          <a:ln w="38160">
            <a:solidFill>
              <a:srgbClr val="336600"/>
            </a:solidFill>
            <a:round/>
            <a:headEnd/>
            <a:tailEnd/>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3BE34B00-3053-488B-A3D1-D849F1C0F2FC}" type="slidenum">
              <a:rPr lang="en-US">
                <a:latin typeface="Arial" charset="0"/>
              </a:rPr>
              <a:pPr/>
              <a:t>39</a:t>
            </a:fld>
            <a:endParaRPr lang="en-US">
              <a:latin typeface="Arial" charset="0"/>
            </a:endParaRPr>
          </a:p>
        </p:txBody>
      </p:sp>
      <p:sp>
        <p:nvSpPr>
          <p:cNvPr id="28675"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Drawing Cause-Effect Graphs</a:t>
            </a:r>
          </a:p>
        </p:txBody>
      </p:sp>
      <p:sp>
        <p:nvSpPr>
          <p:cNvPr id="28676" name="Oval 2"/>
          <p:cNvSpPr>
            <a:spLocks noChangeArrowheads="1"/>
          </p:cNvSpPr>
          <p:nvPr/>
        </p:nvSpPr>
        <p:spPr bwMode="auto">
          <a:xfrm>
            <a:off x="1981200" y="16764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8677" name="Oval 3"/>
          <p:cNvSpPr>
            <a:spLocks noChangeArrowheads="1"/>
          </p:cNvSpPr>
          <p:nvPr/>
        </p:nvSpPr>
        <p:spPr bwMode="auto">
          <a:xfrm>
            <a:off x="4114800" y="2027238"/>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C</a:t>
            </a:r>
            <a:endParaRPr lang="en-GB" sz="3200" b="1" dirty="0">
              <a:solidFill>
                <a:srgbClr val="800000"/>
              </a:solidFill>
            </a:endParaRPr>
          </a:p>
        </p:txBody>
      </p:sp>
      <p:sp>
        <p:nvSpPr>
          <p:cNvPr id="28678" name="Line 4"/>
          <p:cNvSpPr>
            <a:spLocks noChangeShapeType="1"/>
          </p:cNvSpPr>
          <p:nvPr/>
        </p:nvSpPr>
        <p:spPr bwMode="auto">
          <a:xfrm>
            <a:off x="2667000" y="1981200"/>
            <a:ext cx="1447800" cy="350838"/>
          </a:xfrm>
          <a:prstGeom prst="line">
            <a:avLst/>
          </a:prstGeom>
          <a:noFill/>
          <a:ln w="38160">
            <a:solidFill>
              <a:srgbClr val="336600"/>
            </a:solidFill>
            <a:round/>
            <a:headEnd/>
            <a:tailEnd/>
          </a:ln>
        </p:spPr>
        <p:txBody>
          <a:bodyPr/>
          <a:lstStyle/>
          <a:p>
            <a:endParaRPr lang="en-US"/>
          </a:p>
        </p:txBody>
      </p:sp>
      <p:sp>
        <p:nvSpPr>
          <p:cNvPr id="28679" name="Text Box 5"/>
          <p:cNvSpPr txBox="1">
            <a:spLocks noChangeArrowheads="1"/>
          </p:cNvSpPr>
          <p:nvPr/>
        </p:nvSpPr>
        <p:spPr bwMode="auto">
          <a:xfrm>
            <a:off x="1752600" y="3200400"/>
            <a:ext cx="3959225" cy="576263"/>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3265488" algn="l"/>
                <a:tab pos="3419475" algn="l"/>
                <a:tab pos="3455988" algn="l"/>
                <a:tab pos="3619500" algn="l"/>
              </a:tabLst>
            </a:pPr>
            <a:r>
              <a:rPr lang="en-GB" sz="3200" b="1"/>
              <a:t>If (A or B)then C</a:t>
            </a:r>
          </a:p>
        </p:txBody>
      </p:sp>
      <p:sp>
        <p:nvSpPr>
          <p:cNvPr id="28680" name="Oval 6"/>
          <p:cNvSpPr>
            <a:spLocks noChangeArrowheads="1"/>
          </p:cNvSpPr>
          <p:nvPr/>
        </p:nvSpPr>
        <p:spPr bwMode="auto">
          <a:xfrm>
            <a:off x="1981200" y="2484438"/>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B</a:t>
            </a:r>
            <a:endParaRPr lang="en-GB" sz="3200" b="1" dirty="0">
              <a:solidFill>
                <a:srgbClr val="800000"/>
              </a:solidFill>
            </a:endParaRPr>
          </a:p>
        </p:txBody>
      </p:sp>
      <p:sp>
        <p:nvSpPr>
          <p:cNvPr id="28681" name="Line 7"/>
          <p:cNvSpPr>
            <a:spLocks noChangeShapeType="1"/>
          </p:cNvSpPr>
          <p:nvPr/>
        </p:nvSpPr>
        <p:spPr bwMode="auto">
          <a:xfrm flipV="1">
            <a:off x="2667000" y="2408238"/>
            <a:ext cx="1447800" cy="381000"/>
          </a:xfrm>
          <a:prstGeom prst="line">
            <a:avLst/>
          </a:prstGeom>
          <a:noFill/>
          <a:ln w="38160">
            <a:solidFill>
              <a:srgbClr val="336600"/>
            </a:solidFill>
            <a:round/>
            <a:headEnd/>
            <a:tailEnd/>
          </a:ln>
        </p:spPr>
        <p:txBody>
          <a:bodyPr/>
          <a:lstStyle/>
          <a:p>
            <a:endParaRPr lang="en-US"/>
          </a:p>
        </p:txBody>
      </p:sp>
      <p:sp>
        <p:nvSpPr>
          <p:cNvPr id="28682" name="Line 8"/>
          <p:cNvSpPr>
            <a:spLocks noChangeShapeType="1"/>
          </p:cNvSpPr>
          <p:nvPr/>
        </p:nvSpPr>
        <p:spPr bwMode="auto">
          <a:xfrm flipH="1" flipV="1">
            <a:off x="2819400" y="2209800"/>
            <a:ext cx="76200" cy="304800"/>
          </a:xfrm>
          <a:prstGeom prst="line">
            <a:avLst/>
          </a:prstGeom>
          <a:noFill/>
          <a:ln w="38160">
            <a:solidFill>
              <a:srgbClr val="336600"/>
            </a:solidFill>
            <a:round/>
            <a:headEnd/>
            <a:tailEnd/>
          </a:ln>
        </p:spPr>
        <p:txBody>
          <a:bodyPr/>
          <a:lstStyle/>
          <a:p>
            <a:endParaRPr lang="en-US"/>
          </a:p>
        </p:txBody>
      </p:sp>
      <p:sp>
        <p:nvSpPr>
          <p:cNvPr id="28683" name="Line 9"/>
          <p:cNvSpPr>
            <a:spLocks noChangeShapeType="1"/>
          </p:cNvSpPr>
          <p:nvPr/>
        </p:nvSpPr>
        <p:spPr bwMode="auto">
          <a:xfrm flipV="1">
            <a:off x="2895600" y="2239963"/>
            <a:ext cx="152400" cy="274637"/>
          </a:xfrm>
          <a:prstGeom prst="line">
            <a:avLst/>
          </a:prstGeom>
          <a:noFill/>
          <a:ln w="38160">
            <a:solidFill>
              <a:srgbClr val="336600"/>
            </a:solidFill>
            <a:round/>
            <a:headEnd/>
            <a:tailEnd/>
          </a:ln>
        </p:spPr>
        <p:txBody>
          <a:bodyPr/>
          <a:lstStyle/>
          <a:p>
            <a:endParaRPr lang="en-US"/>
          </a:p>
        </p:txBody>
      </p:sp>
      <p:sp>
        <p:nvSpPr>
          <p:cNvPr id="28684" name="Oval 10"/>
          <p:cNvSpPr>
            <a:spLocks noChangeArrowheads="1"/>
          </p:cNvSpPr>
          <p:nvPr/>
        </p:nvSpPr>
        <p:spPr bwMode="auto">
          <a:xfrm>
            <a:off x="2133600" y="3840163"/>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8685" name="Oval 11"/>
          <p:cNvSpPr>
            <a:spLocks noChangeArrowheads="1"/>
          </p:cNvSpPr>
          <p:nvPr/>
        </p:nvSpPr>
        <p:spPr bwMode="auto">
          <a:xfrm>
            <a:off x="4267200" y="41910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C</a:t>
            </a:r>
            <a:endParaRPr lang="en-GB" sz="3200" b="1" dirty="0">
              <a:solidFill>
                <a:srgbClr val="800000"/>
              </a:solidFill>
            </a:endParaRPr>
          </a:p>
        </p:txBody>
      </p:sp>
      <p:sp>
        <p:nvSpPr>
          <p:cNvPr id="28686" name="Line 12"/>
          <p:cNvSpPr>
            <a:spLocks noChangeShapeType="1"/>
          </p:cNvSpPr>
          <p:nvPr/>
        </p:nvSpPr>
        <p:spPr bwMode="auto">
          <a:xfrm>
            <a:off x="2819400" y="4144963"/>
            <a:ext cx="1447800" cy="350837"/>
          </a:xfrm>
          <a:prstGeom prst="line">
            <a:avLst/>
          </a:prstGeom>
          <a:noFill/>
          <a:ln w="38160">
            <a:solidFill>
              <a:srgbClr val="336600"/>
            </a:solidFill>
            <a:round/>
            <a:headEnd/>
            <a:tailEnd/>
          </a:ln>
        </p:spPr>
        <p:txBody>
          <a:bodyPr/>
          <a:lstStyle/>
          <a:p>
            <a:endParaRPr lang="en-US"/>
          </a:p>
        </p:txBody>
      </p:sp>
      <p:sp>
        <p:nvSpPr>
          <p:cNvPr id="28687" name="Text Box 13"/>
          <p:cNvSpPr txBox="1">
            <a:spLocks noChangeArrowheads="1"/>
          </p:cNvSpPr>
          <p:nvPr/>
        </p:nvSpPr>
        <p:spPr bwMode="auto">
          <a:xfrm>
            <a:off x="1905000" y="5364163"/>
            <a:ext cx="4416425" cy="576262"/>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3265488" algn="l"/>
                <a:tab pos="4081463" algn="l"/>
                <a:tab pos="4103688" algn="l"/>
                <a:tab pos="4319588" algn="l"/>
                <a:tab pos="4343400" algn="l"/>
              </a:tabLst>
            </a:pPr>
            <a:r>
              <a:rPr lang="en-GB" sz="3200" b="1"/>
              <a:t>If (not(A and B))then C</a:t>
            </a:r>
          </a:p>
        </p:txBody>
      </p:sp>
      <p:sp>
        <p:nvSpPr>
          <p:cNvPr id="28688" name="Oval 14"/>
          <p:cNvSpPr>
            <a:spLocks noChangeArrowheads="1"/>
          </p:cNvSpPr>
          <p:nvPr/>
        </p:nvSpPr>
        <p:spPr bwMode="auto">
          <a:xfrm>
            <a:off x="2133600" y="46482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B</a:t>
            </a:r>
            <a:endParaRPr lang="en-GB" sz="3200" b="1" dirty="0">
              <a:solidFill>
                <a:srgbClr val="800000"/>
              </a:solidFill>
            </a:endParaRPr>
          </a:p>
        </p:txBody>
      </p:sp>
      <p:sp>
        <p:nvSpPr>
          <p:cNvPr id="28689" name="Line 15"/>
          <p:cNvSpPr>
            <a:spLocks noChangeShapeType="1"/>
          </p:cNvSpPr>
          <p:nvPr/>
        </p:nvSpPr>
        <p:spPr bwMode="auto">
          <a:xfrm flipV="1">
            <a:off x="2819400" y="4572000"/>
            <a:ext cx="1447800" cy="381000"/>
          </a:xfrm>
          <a:prstGeom prst="line">
            <a:avLst/>
          </a:prstGeom>
          <a:noFill/>
          <a:ln w="38160">
            <a:solidFill>
              <a:srgbClr val="336600"/>
            </a:solidFill>
            <a:round/>
            <a:headEnd/>
            <a:tailEnd/>
          </a:ln>
        </p:spPr>
        <p:txBody>
          <a:bodyPr/>
          <a:lstStyle/>
          <a:p>
            <a:endParaRPr lang="en-US"/>
          </a:p>
        </p:txBody>
      </p:sp>
      <p:sp>
        <p:nvSpPr>
          <p:cNvPr id="28690" name="Line 16"/>
          <p:cNvSpPr>
            <a:spLocks noChangeShapeType="1"/>
          </p:cNvSpPr>
          <p:nvPr/>
        </p:nvSpPr>
        <p:spPr bwMode="auto">
          <a:xfrm flipV="1">
            <a:off x="2971800" y="4419600"/>
            <a:ext cx="76200" cy="228600"/>
          </a:xfrm>
          <a:prstGeom prst="line">
            <a:avLst/>
          </a:prstGeom>
          <a:noFill/>
          <a:ln w="38160">
            <a:solidFill>
              <a:srgbClr val="336600"/>
            </a:solidFill>
            <a:round/>
            <a:headEnd/>
            <a:tailEnd/>
          </a:ln>
        </p:spPr>
        <p:txBody>
          <a:bodyPr/>
          <a:lstStyle/>
          <a:p>
            <a:endParaRPr lang="en-US"/>
          </a:p>
        </p:txBody>
      </p:sp>
      <p:sp>
        <p:nvSpPr>
          <p:cNvPr id="28691" name="Line 17"/>
          <p:cNvSpPr>
            <a:spLocks noChangeShapeType="1"/>
          </p:cNvSpPr>
          <p:nvPr/>
        </p:nvSpPr>
        <p:spPr bwMode="auto">
          <a:xfrm flipH="1" flipV="1">
            <a:off x="3048000" y="4419600"/>
            <a:ext cx="76200" cy="228600"/>
          </a:xfrm>
          <a:prstGeom prst="line">
            <a:avLst/>
          </a:prstGeom>
          <a:noFill/>
          <a:ln w="38160">
            <a:solidFill>
              <a:srgbClr val="336600"/>
            </a:solidFill>
            <a:round/>
            <a:headEnd/>
            <a:tailEnd/>
          </a:ln>
        </p:spPr>
        <p:txBody>
          <a:bodyPr/>
          <a:lstStyle/>
          <a:p>
            <a:endParaRPr lang="en-US"/>
          </a:p>
        </p:txBody>
      </p:sp>
      <p:sp>
        <p:nvSpPr>
          <p:cNvPr id="28692" name="Freeform 18"/>
          <p:cNvSpPr>
            <a:spLocks noChangeArrowheads="1"/>
          </p:cNvSpPr>
          <p:nvPr/>
        </p:nvSpPr>
        <p:spPr bwMode="auto">
          <a:xfrm>
            <a:off x="2895600" y="4495800"/>
            <a:ext cx="301625" cy="73025"/>
          </a:xfrm>
          <a:custGeom>
            <a:avLst/>
            <a:gdLst>
              <a:gd name="T0" fmla="*/ 0 w 844"/>
              <a:gd name="T1" fmla="*/ 208 h 209"/>
              <a:gd name="T2" fmla="*/ 211 w 844"/>
              <a:gd name="T3" fmla="*/ 0 h 209"/>
              <a:gd name="T4" fmla="*/ 421 w 844"/>
              <a:gd name="T5" fmla="*/ 208 h 209"/>
              <a:gd name="T6" fmla="*/ 843 w 844"/>
              <a:gd name="T7" fmla="*/ 0 h 209"/>
              <a:gd name="T8" fmla="*/ 0 60000 65536"/>
              <a:gd name="T9" fmla="*/ 0 60000 65536"/>
              <a:gd name="T10" fmla="*/ 0 60000 65536"/>
              <a:gd name="T11" fmla="*/ 0 60000 65536"/>
              <a:gd name="T12" fmla="*/ 0 w 844"/>
              <a:gd name="T13" fmla="*/ 0 h 209"/>
              <a:gd name="T14" fmla="*/ 844 w 844"/>
              <a:gd name="T15" fmla="*/ 209 h 209"/>
            </a:gdLst>
            <a:ahLst/>
            <a:cxnLst>
              <a:cxn ang="T8">
                <a:pos x="T0" y="T1"/>
              </a:cxn>
              <a:cxn ang="T9">
                <a:pos x="T2" y="T3"/>
              </a:cxn>
              <a:cxn ang="T10">
                <a:pos x="T4" y="T5"/>
              </a:cxn>
              <a:cxn ang="T11">
                <a:pos x="T6" y="T7"/>
              </a:cxn>
            </a:cxnLst>
            <a:rect l="T12" t="T13" r="T14" b="T15"/>
            <a:pathLst>
              <a:path w="844" h="209">
                <a:moveTo>
                  <a:pt x="0" y="208"/>
                </a:moveTo>
                <a:cubicBezTo>
                  <a:pt x="70" y="104"/>
                  <a:pt x="140" y="0"/>
                  <a:pt x="211" y="0"/>
                </a:cubicBezTo>
                <a:cubicBezTo>
                  <a:pt x="281" y="0"/>
                  <a:pt x="316" y="208"/>
                  <a:pt x="421" y="208"/>
                </a:cubicBezTo>
                <a:cubicBezTo>
                  <a:pt x="527" y="208"/>
                  <a:pt x="685" y="104"/>
                  <a:pt x="843" y="0"/>
                </a:cubicBezTo>
              </a:path>
            </a:pathLst>
          </a:custGeom>
          <a:noFill/>
          <a:ln w="28440">
            <a:solidFill>
              <a:srgbClr val="336600"/>
            </a:solidFill>
            <a:prstDash val="sysDot"/>
            <a:round/>
            <a:headEnd/>
            <a:tailEnd/>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921" y="-42839"/>
            <a:ext cx="8222400" cy="1771200"/>
          </a:xfrm>
        </p:spPr>
        <p:txBody>
          <a:bodyPr vert="horz" lIns="17998" tIns="46795" rIns="17998" bIns="46795" rtlCol="0" anchor="t">
            <a:normAutofit/>
          </a:bodyPr>
          <a:lstStyle/>
          <a:p>
            <a:pPr algn="ctr" defTabSz="829452">
              <a:spcBef>
                <a:spcPts val="806"/>
              </a:spcBef>
            </a:pPr>
            <a:r>
              <a:rPr lang="en-GB" sz="4445" dirty="0"/>
              <a:t>How Do You Test a Program?</a:t>
            </a:r>
          </a:p>
        </p:txBody>
      </p:sp>
      <p:sp>
        <p:nvSpPr>
          <p:cNvPr id="699395" name="Rectangle 3"/>
          <p:cNvSpPr>
            <a:spLocks noGrp="1" noChangeArrowheads="1"/>
          </p:cNvSpPr>
          <p:nvPr>
            <p:ph type="body" idx="1"/>
          </p:nvPr>
        </p:nvSpPr>
        <p:spPr>
          <a:xfrm>
            <a:off x="457921" y="1752841"/>
            <a:ext cx="8468640" cy="4170240"/>
          </a:xfrm>
        </p:spPr>
        <p:txBody>
          <a:bodyPr vert="horz" lIns="17998" tIns="46795" rIns="17998" bIns="46795" rtlCol="0">
            <a:normAutofit/>
          </a:bodyPr>
          <a:lstStyle/>
          <a:p>
            <a:pPr marL="311045" indent="-311045" defTabSz="829452">
              <a:lnSpc>
                <a:spcPct val="105000"/>
              </a:lnSpc>
              <a:spcBef>
                <a:spcPts val="987"/>
              </a:spcBef>
            </a:pPr>
            <a:r>
              <a:rPr lang="en-GB" sz="4082" dirty="0">
                <a:solidFill>
                  <a:srgbClr val="FF0000"/>
                </a:solidFill>
              </a:rPr>
              <a:t>Input test data to the </a:t>
            </a:r>
            <a:r>
              <a:rPr lang="en-GB" sz="3628" dirty="0">
                <a:solidFill>
                  <a:srgbClr val="FF0000"/>
                </a:solidFill>
              </a:rPr>
              <a:t>program.</a:t>
            </a:r>
          </a:p>
          <a:p>
            <a:pPr marL="311045" indent="-311045" defTabSz="829452">
              <a:lnSpc>
                <a:spcPct val="105000"/>
              </a:lnSpc>
              <a:spcBef>
                <a:spcPts val="987"/>
              </a:spcBef>
            </a:pPr>
            <a:r>
              <a:rPr lang="en-GB" sz="4082" dirty="0">
                <a:solidFill>
                  <a:srgbClr val="FF0000"/>
                </a:solidFill>
              </a:rPr>
              <a:t>Observe the output:</a:t>
            </a:r>
          </a:p>
          <a:p>
            <a:pPr marL="673930" lvl="1" indent="-259204" defTabSz="829452">
              <a:lnSpc>
                <a:spcPct val="105000"/>
              </a:lnSpc>
              <a:spcBef>
                <a:spcPts val="907"/>
              </a:spcBef>
            </a:pPr>
            <a:r>
              <a:rPr lang="en-GB" sz="3719" dirty="0">
                <a:solidFill>
                  <a:srgbClr val="FF0000"/>
                </a:solidFill>
              </a:rPr>
              <a:t>Check if the program behaved as expected. </a:t>
            </a:r>
          </a:p>
        </p:txBody>
      </p:sp>
      <p:sp>
        <p:nvSpPr>
          <p:cNvPr id="2" name="Slide Number Placeholder 1"/>
          <p:cNvSpPr>
            <a:spLocks noGrp="1"/>
          </p:cNvSpPr>
          <p:nvPr>
            <p:ph type="sldNum" sz="quarter" idx="12"/>
          </p:nvPr>
        </p:nvSpPr>
        <p:spPr/>
        <p:txBody>
          <a:bodyPr/>
          <a:lstStyle/>
          <a:p>
            <a:fld id="{53D5C3CB-31B7-4B76-BB0C-1E903127DFFC}"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 calcmode="lin" valueType="num">
                                      <p:cBhvr additive="base">
                                        <p:cTn id="7" dur="500" fill="hold"/>
                                        <p:tgtEl>
                                          <p:spTgt spid="69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99395">
                                            <p:txEl>
                                              <p:pRg st="1" end="1"/>
                                            </p:txEl>
                                          </p:spTgt>
                                        </p:tgtEl>
                                        <p:attrNameLst>
                                          <p:attrName>style.visibility</p:attrName>
                                        </p:attrNameLst>
                                      </p:cBhvr>
                                      <p:to>
                                        <p:strVal val="visible"/>
                                      </p:to>
                                    </p:set>
                                    <p:anim calcmode="lin" valueType="num">
                                      <p:cBhvr additive="base">
                                        <p:cTn id="13" dur="500" fill="hold"/>
                                        <p:tgtEl>
                                          <p:spTgt spid="69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99395">
                                            <p:txEl>
                                              <p:pRg st="2" end="2"/>
                                            </p:txEl>
                                          </p:spTgt>
                                        </p:tgtEl>
                                        <p:attrNameLst>
                                          <p:attrName>style.visibility</p:attrName>
                                        </p:attrNameLst>
                                      </p:cBhvr>
                                      <p:to>
                                        <p:strVal val="visible"/>
                                      </p:to>
                                    </p:set>
                                    <p:anim calcmode="lin" valueType="num">
                                      <p:cBhvr additive="base">
                                        <p:cTn id="19" dur="500" fill="hold"/>
                                        <p:tgtEl>
                                          <p:spTgt spid="69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9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p:spPr>
        <p:txBody>
          <a:bodyPr/>
          <a:lstStyle/>
          <a:p>
            <a:fld id="{E77CBE8C-2A38-4FFB-9967-879C7CC2FD4D}" type="slidenum">
              <a:rPr lang="en-US">
                <a:latin typeface="Arial" charset="0"/>
              </a:rPr>
              <a:pPr/>
              <a:t>40</a:t>
            </a:fld>
            <a:endParaRPr lang="en-US">
              <a:latin typeface="Arial" charset="0"/>
            </a:endParaRPr>
          </a:p>
        </p:txBody>
      </p:sp>
      <p:sp>
        <p:nvSpPr>
          <p:cNvPr id="29699"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Drawing Cause-Effect Graphs</a:t>
            </a:r>
          </a:p>
        </p:txBody>
      </p:sp>
      <p:sp>
        <p:nvSpPr>
          <p:cNvPr id="29700" name="Oval 2"/>
          <p:cNvSpPr>
            <a:spLocks noChangeArrowheads="1"/>
          </p:cNvSpPr>
          <p:nvPr/>
        </p:nvSpPr>
        <p:spPr bwMode="auto">
          <a:xfrm>
            <a:off x="1981200" y="16764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9701" name="Oval 3"/>
          <p:cNvSpPr>
            <a:spLocks noChangeArrowheads="1"/>
          </p:cNvSpPr>
          <p:nvPr/>
        </p:nvSpPr>
        <p:spPr bwMode="auto">
          <a:xfrm>
            <a:off x="4114800" y="2027238"/>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C</a:t>
            </a:r>
            <a:endParaRPr lang="en-GB" sz="3200" b="1" dirty="0">
              <a:solidFill>
                <a:srgbClr val="800000"/>
              </a:solidFill>
            </a:endParaRPr>
          </a:p>
        </p:txBody>
      </p:sp>
      <p:sp>
        <p:nvSpPr>
          <p:cNvPr id="29702" name="Line 4"/>
          <p:cNvSpPr>
            <a:spLocks noChangeShapeType="1"/>
          </p:cNvSpPr>
          <p:nvPr/>
        </p:nvSpPr>
        <p:spPr bwMode="auto">
          <a:xfrm>
            <a:off x="2667000" y="1981200"/>
            <a:ext cx="1447800" cy="350838"/>
          </a:xfrm>
          <a:prstGeom prst="line">
            <a:avLst/>
          </a:prstGeom>
          <a:noFill/>
          <a:ln w="38160">
            <a:solidFill>
              <a:srgbClr val="336600"/>
            </a:solidFill>
            <a:round/>
            <a:headEnd/>
            <a:tailEnd/>
          </a:ln>
        </p:spPr>
        <p:txBody>
          <a:bodyPr/>
          <a:lstStyle/>
          <a:p>
            <a:endParaRPr lang="en-US"/>
          </a:p>
        </p:txBody>
      </p:sp>
      <p:sp>
        <p:nvSpPr>
          <p:cNvPr id="29703" name="Text Box 5"/>
          <p:cNvSpPr txBox="1">
            <a:spLocks noChangeArrowheads="1"/>
          </p:cNvSpPr>
          <p:nvPr/>
        </p:nvSpPr>
        <p:spPr bwMode="auto">
          <a:xfrm>
            <a:off x="1752600" y="3200400"/>
            <a:ext cx="4416425" cy="576263"/>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3265488" algn="l"/>
                <a:tab pos="4081463" algn="l"/>
                <a:tab pos="4103688" algn="l"/>
                <a:tab pos="4319588" algn="l"/>
                <a:tab pos="4343400" algn="l"/>
              </a:tabLst>
            </a:pPr>
            <a:r>
              <a:rPr lang="en-GB" sz="3200" b="1"/>
              <a:t>If (not (A or B))then C</a:t>
            </a:r>
          </a:p>
        </p:txBody>
      </p:sp>
      <p:sp>
        <p:nvSpPr>
          <p:cNvPr id="29704" name="Oval 6"/>
          <p:cNvSpPr>
            <a:spLocks noChangeArrowheads="1"/>
          </p:cNvSpPr>
          <p:nvPr/>
        </p:nvSpPr>
        <p:spPr bwMode="auto">
          <a:xfrm>
            <a:off x="1981200" y="2484438"/>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smtClean="0">
                <a:solidFill>
                  <a:srgbClr val="800000"/>
                </a:solidFill>
              </a:rPr>
              <a:t>B</a:t>
            </a:r>
            <a:endParaRPr lang="en-GB" sz="3200" b="1" dirty="0">
              <a:solidFill>
                <a:srgbClr val="800000"/>
              </a:solidFill>
            </a:endParaRPr>
          </a:p>
        </p:txBody>
      </p:sp>
      <p:sp>
        <p:nvSpPr>
          <p:cNvPr id="29705" name="Line 7"/>
          <p:cNvSpPr>
            <a:spLocks noChangeShapeType="1"/>
          </p:cNvSpPr>
          <p:nvPr/>
        </p:nvSpPr>
        <p:spPr bwMode="auto">
          <a:xfrm flipV="1">
            <a:off x="2667000" y="2408238"/>
            <a:ext cx="1447800" cy="381000"/>
          </a:xfrm>
          <a:prstGeom prst="line">
            <a:avLst/>
          </a:prstGeom>
          <a:noFill/>
          <a:ln w="38160">
            <a:solidFill>
              <a:srgbClr val="336600"/>
            </a:solidFill>
            <a:round/>
            <a:headEnd/>
            <a:tailEnd/>
          </a:ln>
        </p:spPr>
        <p:txBody>
          <a:bodyPr/>
          <a:lstStyle/>
          <a:p>
            <a:endParaRPr lang="en-US"/>
          </a:p>
        </p:txBody>
      </p:sp>
      <p:sp>
        <p:nvSpPr>
          <p:cNvPr id="29706" name="Line 8"/>
          <p:cNvSpPr>
            <a:spLocks noChangeShapeType="1"/>
          </p:cNvSpPr>
          <p:nvPr/>
        </p:nvSpPr>
        <p:spPr bwMode="auto">
          <a:xfrm flipH="1" flipV="1">
            <a:off x="2895600" y="2286000"/>
            <a:ext cx="76200" cy="228600"/>
          </a:xfrm>
          <a:prstGeom prst="line">
            <a:avLst/>
          </a:prstGeom>
          <a:noFill/>
          <a:ln w="38160">
            <a:solidFill>
              <a:srgbClr val="336600"/>
            </a:solidFill>
            <a:round/>
            <a:headEnd/>
            <a:tailEnd/>
          </a:ln>
        </p:spPr>
        <p:txBody>
          <a:bodyPr/>
          <a:lstStyle/>
          <a:p>
            <a:endParaRPr lang="en-US"/>
          </a:p>
        </p:txBody>
      </p:sp>
      <p:sp>
        <p:nvSpPr>
          <p:cNvPr id="29707" name="Line 9"/>
          <p:cNvSpPr>
            <a:spLocks noChangeShapeType="1"/>
          </p:cNvSpPr>
          <p:nvPr/>
        </p:nvSpPr>
        <p:spPr bwMode="auto">
          <a:xfrm flipV="1">
            <a:off x="2971800" y="2316163"/>
            <a:ext cx="76200" cy="198437"/>
          </a:xfrm>
          <a:prstGeom prst="line">
            <a:avLst/>
          </a:prstGeom>
          <a:noFill/>
          <a:ln w="38160">
            <a:solidFill>
              <a:srgbClr val="336600"/>
            </a:solidFill>
            <a:round/>
            <a:headEnd/>
            <a:tailEnd/>
          </a:ln>
        </p:spPr>
        <p:txBody>
          <a:bodyPr/>
          <a:lstStyle/>
          <a:p>
            <a:endParaRPr lang="en-US"/>
          </a:p>
        </p:txBody>
      </p:sp>
      <p:sp>
        <p:nvSpPr>
          <p:cNvPr id="29708" name="Freeform 10"/>
          <p:cNvSpPr>
            <a:spLocks noChangeArrowheads="1"/>
          </p:cNvSpPr>
          <p:nvPr/>
        </p:nvSpPr>
        <p:spPr bwMode="auto">
          <a:xfrm>
            <a:off x="2819400" y="2362200"/>
            <a:ext cx="301625" cy="73025"/>
          </a:xfrm>
          <a:custGeom>
            <a:avLst/>
            <a:gdLst>
              <a:gd name="T0" fmla="*/ 0 w 843"/>
              <a:gd name="T1" fmla="*/ 207 h 208"/>
              <a:gd name="T2" fmla="*/ 210 w 843"/>
              <a:gd name="T3" fmla="*/ 0 h 208"/>
              <a:gd name="T4" fmla="*/ 420 w 843"/>
              <a:gd name="T5" fmla="*/ 207 h 208"/>
              <a:gd name="T6" fmla="*/ 842 w 843"/>
              <a:gd name="T7" fmla="*/ 0 h 208"/>
              <a:gd name="T8" fmla="*/ 0 60000 65536"/>
              <a:gd name="T9" fmla="*/ 0 60000 65536"/>
              <a:gd name="T10" fmla="*/ 0 60000 65536"/>
              <a:gd name="T11" fmla="*/ 0 60000 65536"/>
              <a:gd name="T12" fmla="*/ 0 w 843"/>
              <a:gd name="T13" fmla="*/ 0 h 208"/>
              <a:gd name="T14" fmla="*/ 843 w 843"/>
              <a:gd name="T15" fmla="*/ 208 h 208"/>
            </a:gdLst>
            <a:ahLst/>
            <a:cxnLst>
              <a:cxn ang="T8">
                <a:pos x="T0" y="T1"/>
              </a:cxn>
              <a:cxn ang="T9">
                <a:pos x="T2" y="T3"/>
              </a:cxn>
              <a:cxn ang="T10">
                <a:pos x="T4" y="T5"/>
              </a:cxn>
              <a:cxn ang="T11">
                <a:pos x="T6" y="T7"/>
              </a:cxn>
            </a:cxnLst>
            <a:rect l="T12" t="T13" r="T14" b="T15"/>
            <a:pathLst>
              <a:path w="843" h="208">
                <a:moveTo>
                  <a:pt x="0" y="207"/>
                </a:moveTo>
                <a:cubicBezTo>
                  <a:pt x="69" y="103"/>
                  <a:pt x="139" y="0"/>
                  <a:pt x="210" y="0"/>
                </a:cubicBezTo>
                <a:cubicBezTo>
                  <a:pt x="279" y="0"/>
                  <a:pt x="315" y="207"/>
                  <a:pt x="420" y="207"/>
                </a:cubicBezTo>
                <a:cubicBezTo>
                  <a:pt x="525" y="207"/>
                  <a:pt x="684" y="103"/>
                  <a:pt x="842" y="0"/>
                </a:cubicBezTo>
              </a:path>
            </a:pathLst>
          </a:custGeom>
          <a:noFill/>
          <a:ln w="28440">
            <a:solidFill>
              <a:srgbClr val="336600"/>
            </a:solidFill>
            <a:prstDash val="sysDot"/>
            <a:round/>
            <a:headEnd/>
            <a:tailEnd/>
          </a:ln>
        </p:spPr>
        <p:txBody>
          <a:bodyPr/>
          <a:lstStyle/>
          <a:p>
            <a:endParaRPr lang="en-US"/>
          </a:p>
        </p:txBody>
      </p:sp>
      <p:sp>
        <p:nvSpPr>
          <p:cNvPr id="29709" name="Oval 11"/>
          <p:cNvSpPr>
            <a:spLocks noChangeArrowheads="1"/>
          </p:cNvSpPr>
          <p:nvPr/>
        </p:nvSpPr>
        <p:spPr bwMode="auto">
          <a:xfrm>
            <a:off x="1905000" y="40386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A</a:t>
            </a:r>
          </a:p>
        </p:txBody>
      </p:sp>
      <p:sp>
        <p:nvSpPr>
          <p:cNvPr id="29710" name="Oval 12"/>
          <p:cNvSpPr>
            <a:spLocks noChangeArrowheads="1"/>
          </p:cNvSpPr>
          <p:nvPr/>
        </p:nvSpPr>
        <p:spPr bwMode="auto">
          <a:xfrm>
            <a:off x="4038600" y="4038600"/>
            <a:ext cx="682625" cy="606425"/>
          </a:xfrm>
          <a:prstGeom prst="ellipse">
            <a:avLst/>
          </a:prstGeom>
          <a:solidFill>
            <a:srgbClr val="8BAE6C"/>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B</a:t>
            </a:r>
          </a:p>
        </p:txBody>
      </p:sp>
      <p:sp>
        <p:nvSpPr>
          <p:cNvPr id="29711" name="Line 13"/>
          <p:cNvSpPr>
            <a:spLocks noChangeShapeType="1"/>
          </p:cNvSpPr>
          <p:nvPr/>
        </p:nvSpPr>
        <p:spPr bwMode="auto">
          <a:xfrm>
            <a:off x="2590800" y="4343400"/>
            <a:ext cx="1447800" cy="0"/>
          </a:xfrm>
          <a:prstGeom prst="line">
            <a:avLst/>
          </a:prstGeom>
          <a:noFill/>
          <a:ln w="38160">
            <a:solidFill>
              <a:srgbClr val="336600"/>
            </a:solidFill>
            <a:round/>
            <a:headEnd/>
            <a:tailEnd/>
          </a:ln>
        </p:spPr>
        <p:txBody>
          <a:bodyPr/>
          <a:lstStyle/>
          <a:p>
            <a:endParaRPr lang="en-US"/>
          </a:p>
        </p:txBody>
      </p:sp>
      <p:sp>
        <p:nvSpPr>
          <p:cNvPr id="29712" name="Text Box 14"/>
          <p:cNvSpPr txBox="1">
            <a:spLocks noChangeArrowheads="1"/>
          </p:cNvSpPr>
          <p:nvPr/>
        </p:nvSpPr>
        <p:spPr bwMode="auto">
          <a:xfrm>
            <a:off x="1828800" y="4724400"/>
            <a:ext cx="3349625" cy="576263"/>
          </a:xfrm>
          <a:prstGeom prst="rect">
            <a:avLst/>
          </a:prstGeom>
          <a:noFill/>
          <a:ln w="12600">
            <a:noFill/>
            <a:miter lim="800000"/>
            <a:headEnd/>
            <a:tailEnd/>
          </a:ln>
        </p:spPr>
        <p:txBody>
          <a:bodyPr lIns="18000" tIns="46800" rIns="18000" bIns="46800"/>
          <a:lstStyle/>
          <a:p>
            <a:pPr>
              <a:lnSpc>
                <a:spcPct val="72000"/>
              </a:lnSpc>
              <a:spcBef>
                <a:spcPts val="1825"/>
              </a:spcBef>
              <a:tabLst>
                <a:tab pos="815975" algn="l"/>
                <a:tab pos="1633538" algn="l"/>
                <a:tab pos="2449513" algn="l"/>
                <a:tab pos="2735263" algn="l"/>
                <a:tab pos="2895600" algn="l"/>
              </a:tabLst>
            </a:pPr>
            <a:r>
              <a:rPr lang="en-GB" sz="3200" b="1"/>
              <a:t>If (not A) then B</a:t>
            </a:r>
          </a:p>
        </p:txBody>
      </p:sp>
      <p:sp>
        <p:nvSpPr>
          <p:cNvPr id="29713" name="Freeform 15"/>
          <p:cNvSpPr>
            <a:spLocks noChangeArrowheads="1"/>
          </p:cNvSpPr>
          <p:nvPr/>
        </p:nvSpPr>
        <p:spPr bwMode="auto">
          <a:xfrm>
            <a:off x="2971800" y="4191000"/>
            <a:ext cx="301625" cy="300038"/>
          </a:xfrm>
          <a:custGeom>
            <a:avLst/>
            <a:gdLst>
              <a:gd name="T0" fmla="*/ 0 w 843"/>
              <a:gd name="T1" fmla="*/ 838 h 839"/>
              <a:gd name="T2" fmla="*/ 210 w 843"/>
              <a:gd name="T3" fmla="*/ 0 h 839"/>
              <a:gd name="T4" fmla="*/ 420 w 843"/>
              <a:gd name="T5" fmla="*/ 838 h 839"/>
              <a:gd name="T6" fmla="*/ 842 w 843"/>
              <a:gd name="T7" fmla="*/ 0 h 839"/>
              <a:gd name="T8" fmla="*/ 0 60000 65536"/>
              <a:gd name="T9" fmla="*/ 0 60000 65536"/>
              <a:gd name="T10" fmla="*/ 0 60000 65536"/>
              <a:gd name="T11" fmla="*/ 0 60000 65536"/>
              <a:gd name="T12" fmla="*/ 0 w 843"/>
              <a:gd name="T13" fmla="*/ 0 h 839"/>
              <a:gd name="T14" fmla="*/ 843 w 843"/>
              <a:gd name="T15" fmla="*/ 839 h 839"/>
            </a:gdLst>
            <a:ahLst/>
            <a:cxnLst>
              <a:cxn ang="T8">
                <a:pos x="T0" y="T1"/>
              </a:cxn>
              <a:cxn ang="T9">
                <a:pos x="T2" y="T3"/>
              </a:cxn>
              <a:cxn ang="T10">
                <a:pos x="T4" y="T5"/>
              </a:cxn>
              <a:cxn ang="T11">
                <a:pos x="T6" y="T7"/>
              </a:cxn>
            </a:cxnLst>
            <a:rect l="T12" t="T13" r="T14" b="T15"/>
            <a:pathLst>
              <a:path w="843" h="839">
                <a:moveTo>
                  <a:pt x="0" y="838"/>
                </a:moveTo>
                <a:cubicBezTo>
                  <a:pt x="70" y="418"/>
                  <a:pt x="140" y="0"/>
                  <a:pt x="210" y="0"/>
                </a:cubicBezTo>
                <a:cubicBezTo>
                  <a:pt x="280" y="0"/>
                  <a:pt x="316" y="838"/>
                  <a:pt x="420" y="838"/>
                </a:cubicBezTo>
                <a:cubicBezTo>
                  <a:pt x="526" y="838"/>
                  <a:pt x="684" y="418"/>
                  <a:pt x="842" y="0"/>
                </a:cubicBezTo>
              </a:path>
            </a:pathLst>
          </a:custGeom>
          <a:noFill/>
          <a:ln w="28440">
            <a:solidFill>
              <a:srgbClr val="336600"/>
            </a:solidFill>
            <a:prstDash val="sysDot"/>
            <a:round/>
            <a:headEnd/>
            <a:tailEnd/>
          </a:ln>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E8885A63-93E3-479A-9290-B14903B0FEA1}" type="slidenum">
              <a:rPr lang="en-US">
                <a:latin typeface="Arial" charset="0"/>
              </a:rPr>
              <a:pPr/>
              <a:t>41</a:t>
            </a:fld>
            <a:endParaRPr lang="en-US">
              <a:latin typeface="Arial" charset="0"/>
            </a:endParaRPr>
          </a:p>
        </p:txBody>
      </p:sp>
      <p:sp>
        <p:nvSpPr>
          <p:cNvPr id="30723"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0724" name="Rectangle 2"/>
          <p:cNvSpPr>
            <a:spLocks noGrp="1" noChangeArrowheads="1"/>
          </p:cNvSpPr>
          <p:nvPr>
            <p:ph type="body" idx="1"/>
          </p:nvPr>
        </p:nvSpPr>
        <p:spPr>
          <a:xfrm>
            <a:off x="457200" y="1885950"/>
            <a:ext cx="8175625" cy="4306888"/>
          </a:xfrm>
        </p:spPr>
        <p:txBody>
          <a:bodyPr lIns="18000" tIns="46800" rIns="18000" bIns="46800"/>
          <a:lstStyle/>
          <a:p>
            <a:pPr>
              <a:lnSpc>
                <a:spcPct val="68000"/>
              </a:lnSpc>
              <a:spcBef>
                <a:spcPts val="425"/>
              </a:spcBef>
            </a:pPr>
            <a:r>
              <a:rPr lang="en-GB" sz="4400" smtClean="0"/>
              <a:t>A water level monitoring system</a:t>
            </a:r>
          </a:p>
          <a:p>
            <a:pPr lvl="1">
              <a:lnSpc>
                <a:spcPct val="68000"/>
              </a:lnSpc>
              <a:spcBef>
                <a:spcPts val="388"/>
              </a:spcBef>
            </a:pPr>
            <a:r>
              <a:rPr lang="en-GB" sz="4000" smtClean="0"/>
              <a:t>used by an agency involved in flood control.</a:t>
            </a:r>
          </a:p>
          <a:p>
            <a:pPr lvl="1">
              <a:lnSpc>
                <a:spcPct val="68000"/>
              </a:lnSpc>
              <a:spcBef>
                <a:spcPts val="388"/>
              </a:spcBef>
            </a:pPr>
            <a:r>
              <a:rPr lang="en-GB" sz="4000" smtClean="0">
                <a:solidFill>
                  <a:srgbClr val="0000CC"/>
                </a:solidFill>
              </a:rPr>
              <a:t>Input:</a:t>
            </a:r>
            <a:r>
              <a:rPr lang="en-GB" sz="4000" smtClean="0"/>
              <a:t> level(a,b)</a:t>
            </a:r>
          </a:p>
          <a:p>
            <a:pPr lvl="2">
              <a:lnSpc>
                <a:spcPct val="68000"/>
              </a:lnSpc>
              <a:spcBef>
                <a:spcPts val="350"/>
              </a:spcBef>
            </a:pPr>
            <a:r>
              <a:rPr lang="en-GB" sz="3600" smtClean="0"/>
              <a:t>a is the height of water  in dam in meters</a:t>
            </a:r>
          </a:p>
          <a:p>
            <a:pPr lvl="2">
              <a:lnSpc>
                <a:spcPct val="68000"/>
              </a:lnSpc>
              <a:spcBef>
                <a:spcPts val="350"/>
              </a:spcBef>
            </a:pPr>
            <a:r>
              <a:rPr lang="en-GB" sz="3600" smtClean="0"/>
              <a:t>b is the rainfall in the last 24 hours in cms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D4790E46-4AB9-422E-9E8C-E1C854093A2A}" type="slidenum">
              <a:rPr lang="en-US">
                <a:latin typeface="Arial" charset="0"/>
              </a:rPr>
              <a:pPr/>
              <a:t>42</a:t>
            </a:fld>
            <a:endParaRPr lang="en-US">
              <a:latin typeface="Arial" charset="0"/>
            </a:endParaRPr>
          </a:p>
        </p:txBody>
      </p:sp>
      <p:sp>
        <p:nvSpPr>
          <p:cNvPr id="31747"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1748" name="Rectangle 2"/>
          <p:cNvSpPr>
            <a:spLocks noGrp="1" noChangeArrowheads="1"/>
          </p:cNvSpPr>
          <p:nvPr>
            <p:ph type="body" idx="1"/>
          </p:nvPr>
        </p:nvSpPr>
        <p:spPr>
          <a:xfrm>
            <a:off x="508000" y="1600200"/>
            <a:ext cx="8175625" cy="4168775"/>
          </a:xfrm>
        </p:spPr>
        <p:txBody>
          <a:bodyPr lIns="18000" tIns="46800" rIns="18000" bIns="46800"/>
          <a:lstStyle/>
          <a:p>
            <a:pPr>
              <a:spcBef>
                <a:spcPct val="0"/>
              </a:spcBef>
            </a:pPr>
            <a:r>
              <a:rPr lang="en-GB" sz="3600" smtClean="0"/>
              <a:t>Processing</a:t>
            </a:r>
          </a:p>
          <a:p>
            <a:pPr lvl="1">
              <a:spcBef>
                <a:spcPct val="0"/>
              </a:spcBef>
            </a:pPr>
            <a:r>
              <a:rPr lang="en-GB" sz="3200" smtClean="0"/>
              <a:t>The function calculates whether the level is safe, too high, or too low.</a:t>
            </a:r>
          </a:p>
          <a:p>
            <a:pPr>
              <a:spcBef>
                <a:spcPct val="0"/>
              </a:spcBef>
            </a:pPr>
            <a:r>
              <a:rPr lang="en-GB" sz="3600" smtClean="0"/>
              <a:t>Output</a:t>
            </a:r>
          </a:p>
          <a:p>
            <a:pPr lvl="1">
              <a:spcBef>
                <a:spcPct val="0"/>
              </a:spcBef>
            </a:pPr>
            <a:r>
              <a:rPr lang="en-GB" sz="3200" smtClean="0"/>
              <a:t>message on screen</a:t>
            </a:r>
          </a:p>
          <a:p>
            <a:pPr lvl="2">
              <a:spcBef>
                <a:spcPct val="0"/>
              </a:spcBef>
            </a:pPr>
            <a:r>
              <a:rPr lang="en-GB" sz="2800" smtClean="0"/>
              <a:t>level=safe</a:t>
            </a:r>
          </a:p>
          <a:p>
            <a:pPr lvl="2">
              <a:spcBef>
                <a:spcPct val="0"/>
              </a:spcBef>
            </a:pPr>
            <a:r>
              <a:rPr lang="en-GB" sz="2800" smtClean="0"/>
              <a:t>level=high</a:t>
            </a:r>
          </a:p>
          <a:p>
            <a:pPr lvl="2">
              <a:spcBef>
                <a:spcPct val="0"/>
              </a:spcBef>
            </a:pPr>
            <a:r>
              <a:rPr lang="en-GB" sz="2800" smtClean="0"/>
              <a:t>invalid syntax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77B42394-20CD-4D47-96B4-BCA8D039354E}" type="slidenum">
              <a:rPr lang="en-US">
                <a:latin typeface="Arial" charset="0"/>
              </a:rPr>
              <a:pPr/>
              <a:t>43</a:t>
            </a:fld>
            <a:endParaRPr lang="en-US">
              <a:latin typeface="Arial" charset="0"/>
            </a:endParaRPr>
          </a:p>
        </p:txBody>
      </p:sp>
      <p:sp>
        <p:nvSpPr>
          <p:cNvPr id="32771"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2772" name="Rectangle 2"/>
          <p:cNvSpPr>
            <a:spLocks noGrp="1" noChangeArrowheads="1"/>
          </p:cNvSpPr>
          <p:nvPr>
            <p:ph type="body" idx="1"/>
          </p:nvPr>
        </p:nvSpPr>
        <p:spPr/>
        <p:txBody>
          <a:bodyPr lIns="18000" tIns="46800" rIns="18000" bIns="46800">
            <a:normAutofit lnSpcReduction="10000"/>
          </a:bodyPr>
          <a:lstStyle/>
          <a:p>
            <a:pPr>
              <a:spcBef>
                <a:spcPts val="788"/>
              </a:spcBef>
            </a:pPr>
            <a:r>
              <a:rPr lang="en-GB" sz="3600" smtClean="0"/>
              <a:t>We can separate the requirements into 5 clauses:</a:t>
            </a:r>
          </a:p>
          <a:p>
            <a:pPr lvl="1">
              <a:spcBef>
                <a:spcPts val="713"/>
              </a:spcBef>
            </a:pPr>
            <a:r>
              <a:rPr lang="en-GB" sz="3200" smtClean="0"/>
              <a:t>first five letters of the command is “level”</a:t>
            </a:r>
          </a:p>
          <a:p>
            <a:pPr lvl="1">
              <a:spcBef>
                <a:spcPts val="713"/>
              </a:spcBef>
            </a:pPr>
            <a:r>
              <a:rPr lang="en-GB" sz="3200" smtClean="0"/>
              <a:t>command contains exactly two parameters </a:t>
            </a:r>
          </a:p>
          <a:p>
            <a:pPr lvl="2">
              <a:spcBef>
                <a:spcPts val="613"/>
              </a:spcBef>
            </a:pPr>
            <a:r>
              <a:rPr lang="en-GB" sz="2800" smtClean="0"/>
              <a:t>separated by comma and enclosed in parentheses</a:t>
            </a:r>
          </a:p>
        </p:txBody>
      </p:sp>
      <p:sp>
        <p:nvSpPr>
          <p:cNvPr id="32773" name="Freeform 3"/>
          <p:cNvSpPr>
            <a:spLocks noChangeArrowheads="1"/>
          </p:cNvSpPr>
          <p:nvPr/>
        </p:nvSpPr>
        <p:spPr bwMode="auto">
          <a:xfrm>
            <a:off x="762000" y="3179763"/>
            <a:ext cx="223838" cy="398462"/>
          </a:xfrm>
          <a:custGeom>
            <a:avLst/>
            <a:gdLst>
              <a:gd name="T0" fmla="*/ 313 w 627"/>
              <a:gd name="T1" fmla="*/ 0 h 1112"/>
              <a:gd name="T2" fmla="*/ 381 w 627"/>
              <a:gd name="T3" fmla="*/ 0 h 1112"/>
              <a:gd name="T4" fmla="*/ 388 w 627"/>
              <a:gd name="T5" fmla="*/ 11 h 1112"/>
              <a:gd name="T6" fmla="*/ 388 w 627"/>
              <a:gd name="T7" fmla="*/ 1036 h 1112"/>
              <a:gd name="T8" fmla="*/ 611 w 627"/>
              <a:gd name="T9" fmla="*/ 1036 h 1112"/>
              <a:gd name="T10" fmla="*/ 626 w 627"/>
              <a:gd name="T11" fmla="*/ 1048 h 1112"/>
              <a:gd name="T12" fmla="*/ 626 w 627"/>
              <a:gd name="T13" fmla="*/ 1102 h 1112"/>
              <a:gd name="T14" fmla="*/ 611 w 627"/>
              <a:gd name="T15" fmla="*/ 1111 h 1112"/>
              <a:gd name="T16" fmla="*/ 14 w 627"/>
              <a:gd name="T17" fmla="*/ 1111 h 1112"/>
              <a:gd name="T18" fmla="*/ 0 w 627"/>
              <a:gd name="T19" fmla="*/ 1102 h 1112"/>
              <a:gd name="T20" fmla="*/ 0 w 627"/>
              <a:gd name="T21" fmla="*/ 1048 h 1112"/>
              <a:gd name="T22" fmla="*/ 14 w 627"/>
              <a:gd name="T23" fmla="*/ 1036 h 1112"/>
              <a:gd name="T24" fmla="*/ 223 w 627"/>
              <a:gd name="T25" fmla="*/ 1036 h 1112"/>
              <a:gd name="T26" fmla="*/ 223 w 627"/>
              <a:gd name="T27" fmla="*/ 206 h 1112"/>
              <a:gd name="T28" fmla="*/ 89 w 627"/>
              <a:gd name="T29" fmla="*/ 206 h 1112"/>
              <a:gd name="T30" fmla="*/ 82 w 627"/>
              <a:gd name="T31" fmla="*/ 199 h 1112"/>
              <a:gd name="T32" fmla="*/ 82 w 627"/>
              <a:gd name="T33" fmla="*/ 142 h 1112"/>
              <a:gd name="T34" fmla="*/ 89 w 627"/>
              <a:gd name="T35" fmla="*/ 131 h 1112"/>
              <a:gd name="T36" fmla="*/ 223 w 627"/>
              <a:gd name="T37" fmla="*/ 131 h 1112"/>
              <a:gd name="T38" fmla="*/ 223 w 627"/>
              <a:gd name="T39" fmla="*/ 74 h 1112"/>
              <a:gd name="T40" fmla="*/ 238 w 627"/>
              <a:gd name="T41" fmla="*/ 65 h 1112"/>
              <a:gd name="T42" fmla="*/ 306 w 627"/>
              <a:gd name="T43" fmla="*/ 65 h 1112"/>
              <a:gd name="T44" fmla="*/ 306 w 627"/>
              <a:gd name="T45" fmla="*/ 11 h 1112"/>
              <a:gd name="T46" fmla="*/ 313 w 627"/>
              <a:gd name="T47" fmla="*/ 0 h 1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7"/>
              <a:gd name="T73" fmla="*/ 0 h 1112"/>
              <a:gd name="T74" fmla="*/ 627 w 627"/>
              <a:gd name="T75" fmla="*/ 1112 h 1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7" h="1112">
                <a:moveTo>
                  <a:pt x="313" y="0"/>
                </a:moveTo>
                <a:lnTo>
                  <a:pt x="381" y="0"/>
                </a:lnTo>
                <a:lnTo>
                  <a:pt x="388" y="11"/>
                </a:lnTo>
                <a:lnTo>
                  <a:pt x="388" y="1036"/>
                </a:lnTo>
                <a:lnTo>
                  <a:pt x="611" y="1036"/>
                </a:lnTo>
                <a:lnTo>
                  <a:pt x="626" y="1048"/>
                </a:lnTo>
                <a:lnTo>
                  <a:pt x="626" y="1102"/>
                </a:lnTo>
                <a:lnTo>
                  <a:pt x="611" y="1111"/>
                </a:lnTo>
                <a:lnTo>
                  <a:pt x="14" y="1111"/>
                </a:lnTo>
                <a:lnTo>
                  <a:pt x="0" y="1102"/>
                </a:lnTo>
                <a:lnTo>
                  <a:pt x="0" y="1048"/>
                </a:lnTo>
                <a:lnTo>
                  <a:pt x="14" y="1036"/>
                </a:lnTo>
                <a:lnTo>
                  <a:pt x="223" y="1036"/>
                </a:lnTo>
                <a:lnTo>
                  <a:pt x="223" y="206"/>
                </a:lnTo>
                <a:lnTo>
                  <a:pt x="89" y="206"/>
                </a:lnTo>
                <a:lnTo>
                  <a:pt x="82" y="199"/>
                </a:lnTo>
                <a:lnTo>
                  <a:pt x="82" y="142"/>
                </a:lnTo>
                <a:lnTo>
                  <a:pt x="89" y="131"/>
                </a:lnTo>
                <a:lnTo>
                  <a:pt x="223" y="131"/>
                </a:lnTo>
                <a:lnTo>
                  <a:pt x="223" y="74"/>
                </a:lnTo>
                <a:lnTo>
                  <a:pt x="238" y="65"/>
                </a:lnTo>
                <a:lnTo>
                  <a:pt x="306" y="65"/>
                </a:lnTo>
                <a:lnTo>
                  <a:pt x="306" y="11"/>
                </a:lnTo>
                <a:lnTo>
                  <a:pt x="313" y="0"/>
                </a:lnTo>
              </a:path>
            </a:pathLst>
          </a:custGeom>
          <a:solidFill>
            <a:srgbClr val="0000CC"/>
          </a:solidFill>
          <a:ln w="9525">
            <a:solidFill>
              <a:srgbClr val="000000"/>
            </a:solidFill>
            <a:round/>
            <a:headEnd/>
            <a:tailEnd/>
          </a:ln>
        </p:spPr>
        <p:txBody>
          <a:bodyPr wrap="none" anchor="ctr"/>
          <a:lstStyle/>
          <a:p>
            <a:endParaRPr lang="en-US"/>
          </a:p>
        </p:txBody>
      </p:sp>
      <p:sp>
        <p:nvSpPr>
          <p:cNvPr id="32774" name="Freeform 4"/>
          <p:cNvSpPr>
            <a:spLocks noChangeArrowheads="1"/>
          </p:cNvSpPr>
          <p:nvPr/>
        </p:nvSpPr>
        <p:spPr bwMode="auto">
          <a:xfrm>
            <a:off x="762000" y="4246563"/>
            <a:ext cx="223838" cy="398462"/>
          </a:xfrm>
          <a:custGeom>
            <a:avLst/>
            <a:gdLst>
              <a:gd name="T0" fmla="*/ 368 w 627"/>
              <a:gd name="T1" fmla="*/ 0 h 1112"/>
              <a:gd name="T2" fmla="*/ 374 w 627"/>
              <a:gd name="T3" fmla="*/ 63 h 1112"/>
              <a:gd name="T4" fmla="*/ 500 w 627"/>
              <a:gd name="T5" fmla="*/ 74 h 1112"/>
              <a:gd name="T6" fmla="*/ 554 w 627"/>
              <a:gd name="T7" fmla="*/ 131 h 1112"/>
              <a:gd name="T8" fmla="*/ 566 w 627"/>
              <a:gd name="T9" fmla="*/ 453 h 1112"/>
              <a:gd name="T10" fmla="*/ 500 w 627"/>
              <a:gd name="T11" fmla="*/ 461 h 1112"/>
              <a:gd name="T12" fmla="*/ 494 w 627"/>
              <a:gd name="T13" fmla="*/ 592 h 1112"/>
              <a:gd name="T14" fmla="*/ 439 w 627"/>
              <a:gd name="T15" fmla="*/ 648 h 1112"/>
              <a:gd name="T16" fmla="*/ 374 w 627"/>
              <a:gd name="T17" fmla="*/ 658 h 1112"/>
              <a:gd name="T18" fmla="*/ 368 w 627"/>
              <a:gd name="T19" fmla="*/ 790 h 1112"/>
              <a:gd name="T20" fmla="*/ 313 w 627"/>
              <a:gd name="T21" fmla="*/ 847 h 1112"/>
              <a:gd name="T22" fmla="*/ 252 w 627"/>
              <a:gd name="T23" fmla="*/ 856 h 1112"/>
              <a:gd name="T24" fmla="*/ 240 w 627"/>
              <a:gd name="T25" fmla="*/ 914 h 1112"/>
              <a:gd name="T26" fmla="*/ 187 w 627"/>
              <a:gd name="T27" fmla="*/ 969 h 1112"/>
              <a:gd name="T28" fmla="*/ 554 w 627"/>
              <a:gd name="T29" fmla="*/ 914 h 1112"/>
              <a:gd name="T30" fmla="*/ 620 w 627"/>
              <a:gd name="T31" fmla="*/ 905 h 1112"/>
              <a:gd name="T32" fmla="*/ 626 w 627"/>
              <a:gd name="T33" fmla="*/ 1037 h 1112"/>
              <a:gd name="T34" fmla="*/ 566 w 627"/>
              <a:gd name="T35" fmla="*/ 1046 h 1112"/>
              <a:gd name="T36" fmla="*/ 554 w 627"/>
              <a:gd name="T37" fmla="*/ 1111 h 1112"/>
              <a:gd name="T38" fmla="*/ 0 w 627"/>
              <a:gd name="T39" fmla="*/ 1100 h 1112"/>
              <a:gd name="T40" fmla="*/ 5 w 627"/>
              <a:gd name="T41" fmla="*/ 969 h 1112"/>
              <a:gd name="T42" fmla="*/ 60 w 627"/>
              <a:gd name="T43" fmla="*/ 914 h 1112"/>
              <a:gd name="T44" fmla="*/ 126 w 627"/>
              <a:gd name="T45" fmla="*/ 905 h 1112"/>
              <a:gd name="T46" fmla="*/ 132 w 627"/>
              <a:gd name="T47" fmla="*/ 847 h 1112"/>
              <a:gd name="T48" fmla="*/ 181 w 627"/>
              <a:gd name="T49" fmla="*/ 790 h 1112"/>
              <a:gd name="T50" fmla="*/ 240 w 627"/>
              <a:gd name="T51" fmla="*/ 780 h 1112"/>
              <a:gd name="T52" fmla="*/ 252 w 627"/>
              <a:gd name="T53" fmla="*/ 716 h 1112"/>
              <a:gd name="T54" fmla="*/ 307 w 627"/>
              <a:gd name="T55" fmla="*/ 592 h 1112"/>
              <a:gd name="T56" fmla="*/ 368 w 627"/>
              <a:gd name="T57" fmla="*/ 584 h 1112"/>
              <a:gd name="T58" fmla="*/ 374 w 627"/>
              <a:gd name="T59" fmla="*/ 453 h 1112"/>
              <a:gd name="T60" fmla="*/ 427 w 627"/>
              <a:gd name="T61" fmla="*/ 206 h 1112"/>
              <a:gd name="T62" fmla="*/ 368 w 627"/>
              <a:gd name="T63" fmla="*/ 197 h 1112"/>
              <a:gd name="T64" fmla="*/ 132 w 627"/>
              <a:gd name="T65" fmla="*/ 140 h 1112"/>
              <a:gd name="T66" fmla="*/ 126 w 627"/>
              <a:gd name="T67" fmla="*/ 206 h 1112"/>
              <a:gd name="T68" fmla="*/ 72 w 627"/>
              <a:gd name="T69" fmla="*/ 329 h 1112"/>
              <a:gd name="T70" fmla="*/ 5 w 627"/>
              <a:gd name="T71" fmla="*/ 339 h 1112"/>
              <a:gd name="T72" fmla="*/ 0 w 627"/>
              <a:gd name="T73" fmla="*/ 206 h 1112"/>
              <a:gd name="T74" fmla="*/ 60 w 627"/>
              <a:gd name="T75" fmla="*/ 197 h 1112"/>
              <a:gd name="T76" fmla="*/ 72 w 627"/>
              <a:gd name="T77" fmla="*/ 63 h 1112"/>
              <a:gd name="T78" fmla="*/ 181 w 627"/>
              <a:gd name="T79" fmla="*/ 9 h 11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27"/>
              <a:gd name="T121" fmla="*/ 0 h 1112"/>
              <a:gd name="T122" fmla="*/ 627 w 627"/>
              <a:gd name="T123" fmla="*/ 1112 h 11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27" h="1112">
                <a:moveTo>
                  <a:pt x="187" y="0"/>
                </a:moveTo>
                <a:lnTo>
                  <a:pt x="368" y="0"/>
                </a:lnTo>
                <a:lnTo>
                  <a:pt x="374" y="9"/>
                </a:lnTo>
                <a:lnTo>
                  <a:pt x="374" y="63"/>
                </a:lnTo>
                <a:lnTo>
                  <a:pt x="494" y="63"/>
                </a:lnTo>
                <a:lnTo>
                  <a:pt x="500" y="74"/>
                </a:lnTo>
                <a:lnTo>
                  <a:pt x="500" y="131"/>
                </a:lnTo>
                <a:lnTo>
                  <a:pt x="554" y="131"/>
                </a:lnTo>
                <a:lnTo>
                  <a:pt x="566" y="140"/>
                </a:lnTo>
                <a:lnTo>
                  <a:pt x="566" y="453"/>
                </a:lnTo>
                <a:lnTo>
                  <a:pt x="554" y="461"/>
                </a:lnTo>
                <a:lnTo>
                  <a:pt x="500" y="461"/>
                </a:lnTo>
                <a:lnTo>
                  <a:pt x="500" y="584"/>
                </a:lnTo>
                <a:lnTo>
                  <a:pt x="494" y="592"/>
                </a:lnTo>
                <a:lnTo>
                  <a:pt x="439" y="592"/>
                </a:lnTo>
                <a:lnTo>
                  <a:pt x="439" y="648"/>
                </a:lnTo>
                <a:lnTo>
                  <a:pt x="427" y="658"/>
                </a:lnTo>
                <a:lnTo>
                  <a:pt x="374" y="658"/>
                </a:lnTo>
                <a:lnTo>
                  <a:pt x="374" y="780"/>
                </a:lnTo>
                <a:lnTo>
                  <a:pt x="368" y="790"/>
                </a:lnTo>
                <a:lnTo>
                  <a:pt x="313" y="790"/>
                </a:lnTo>
                <a:lnTo>
                  <a:pt x="313" y="847"/>
                </a:lnTo>
                <a:lnTo>
                  <a:pt x="307" y="856"/>
                </a:lnTo>
                <a:lnTo>
                  <a:pt x="252" y="856"/>
                </a:lnTo>
                <a:lnTo>
                  <a:pt x="252" y="905"/>
                </a:lnTo>
                <a:lnTo>
                  <a:pt x="240" y="914"/>
                </a:lnTo>
                <a:lnTo>
                  <a:pt x="187" y="914"/>
                </a:lnTo>
                <a:lnTo>
                  <a:pt x="187" y="969"/>
                </a:lnTo>
                <a:lnTo>
                  <a:pt x="554" y="969"/>
                </a:lnTo>
                <a:lnTo>
                  <a:pt x="554" y="914"/>
                </a:lnTo>
                <a:lnTo>
                  <a:pt x="566" y="905"/>
                </a:lnTo>
                <a:lnTo>
                  <a:pt x="620" y="905"/>
                </a:lnTo>
                <a:lnTo>
                  <a:pt x="626" y="914"/>
                </a:lnTo>
                <a:lnTo>
                  <a:pt x="626" y="1037"/>
                </a:lnTo>
                <a:lnTo>
                  <a:pt x="620" y="1046"/>
                </a:lnTo>
                <a:lnTo>
                  <a:pt x="566" y="1046"/>
                </a:lnTo>
                <a:lnTo>
                  <a:pt x="566" y="1100"/>
                </a:lnTo>
                <a:lnTo>
                  <a:pt x="554" y="1111"/>
                </a:lnTo>
                <a:lnTo>
                  <a:pt x="5" y="1111"/>
                </a:lnTo>
                <a:lnTo>
                  <a:pt x="0" y="1100"/>
                </a:lnTo>
                <a:lnTo>
                  <a:pt x="0" y="980"/>
                </a:lnTo>
                <a:lnTo>
                  <a:pt x="5" y="969"/>
                </a:lnTo>
                <a:lnTo>
                  <a:pt x="60" y="969"/>
                </a:lnTo>
                <a:lnTo>
                  <a:pt x="60" y="914"/>
                </a:lnTo>
                <a:lnTo>
                  <a:pt x="72" y="905"/>
                </a:lnTo>
                <a:lnTo>
                  <a:pt x="126" y="905"/>
                </a:lnTo>
                <a:lnTo>
                  <a:pt x="126" y="856"/>
                </a:lnTo>
                <a:lnTo>
                  <a:pt x="132" y="847"/>
                </a:lnTo>
                <a:lnTo>
                  <a:pt x="181" y="847"/>
                </a:lnTo>
                <a:lnTo>
                  <a:pt x="181" y="790"/>
                </a:lnTo>
                <a:lnTo>
                  <a:pt x="187" y="780"/>
                </a:lnTo>
                <a:lnTo>
                  <a:pt x="240" y="780"/>
                </a:lnTo>
                <a:lnTo>
                  <a:pt x="240" y="725"/>
                </a:lnTo>
                <a:lnTo>
                  <a:pt x="252" y="716"/>
                </a:lnTo>
                <a:lnTo>
                  <a:pt x="307" y="716"/>
                </a:lnTo>
                <a:lnTo>
                  <a:pt x="307" y="592"/>
                </a:lnTo>
                <a:lnTo>
                  <a:pt x="313" y="584"/>
                </a:lnTo>
                <a:lnTo>
                  <a:pt x="368" y="584"/>
                </a:lnTo>
                <a:lnTo>
                  <a:pt x="368" y="461"/>
                </a:lnTo>
                <a:lnTo>
                  <a:pt x="374" y="453"/>
                </a:lnTo>
                <a:lnTo>
                  <a:pt x="427" y="453"/>
                </a:lnTo>
                <a:lnTo>
                  <a:pt x="427" y="206"/>
                </a:lnTo>
                <a:lnTo>
                  <a:pt x="374" y="206"/>
                </a:lnTo>
                <a:lnTo>
                  <a:pt x="368" y="197"/>
                </a:lnTo>
                <a:lnTo>
                  <a:pt x="368" y="140"/>
                </a:lnTo>
                <a:lnTo>
                  <a:pt x="132" y="140"/>
                </a:lnTo>
                <a:lnTo>
                  <a:pt x="132" y="197"/>
                </a:lnTo>
                <a:lnTo>
                  <a:pt x="126" y="206"/>
                </a:lnTo>
                <a:lnTo>
                  <a:pt x="72" y="206"/>
                </a:lnTo>
                <a:lnTo>
                  <a:pt x="72" y="329"/>
                </a:lnTo>
                <a:lnTo>
                  <a:pt x="60" y="339"/>
                </a:lnTo>
                <a:lnTo>
                  <a:pt x="5" y="339"/>
                </a:lnTo>
                <a:lnTo>
                  <a:pt x="0" y="329"/>
                </a:lnTo>
                <a:lnTo>
                  <a:pt x="0" y="206"/>
                </a:lnTo>
                <a:lnTo>
                  <a:pt x="5" y="197"/>
                </a:lnTo>
                <a:lnTo>
                  <a:pt x="60" y="197"/>
                </a:lnTo>
                <a:lnTo>
                  <a:pt x="60" y="74"/>
                </a:lnTo>
                <a:lnTo>
                  <a:pt x="72" y="63"/>
                </a:lnTo>
                <a:lnTo>
                  <a:pt x="181" y="63"/>
                </a:lnTo>
                <a:lnTo>
                  <a:pt x="181" y="9"/>
                </a:lnTo>
                <a:lnTo>
                  <a:pt x="187" y="0"/>
                </a:lnTo>
              </a:path>
            </a:pathLst>
          </a:custGeom>
          <a:solidFill>
            <a:srgbClr val="0000CC"/>
          </a:solidFill>
          <a:ln w="9525">
            <a:solidFill>
              <a:srgbClr val="000000"/>
            </a:solidFill>
            <a:round/>
            <a:headEnd/>
            <a:tailEnd/>
          </a:ln>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6800AD35-3AC5-4236-A86C-98A6FBF4563F}" type="slidenum">
              <a:rPr lang="en-US">
                <a:latin typeface="Arial" charset="0"/>
              </a:rPr>
              <a:pPr/>
              <a:t>44</a:t>
            </a:fld>
            <a:endParaRPr lang="en-US">
              <a:latin typeface="Arial" charset="0"/>
            </a:endParaRPr>
          </a:p>
        </p:txBody>
      </p:sp>
      <p:sp>
        <p:nvSpPr>
          <p:cNvPr id="33795"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3796" name="Rectangle 2"/>
          <p:cNvSpPr>
            <a:spLocks noGrp="1" noChangeArrowheads="1"/>
          </p:cNvSpPr>
          <p:nvPr>
            <p:ph type="body" idx="1"/>
          </p:nvPr>
        </p:nvSpPr>
        <p:spPr/>
        <p:txBody>
          <a:bodyPr lIns="18000" tIns="46800" rIns="18000" bIns="46800"/>
          <a:lstStyle/>
          <a:p>
            <a:pPr>
              <a:spcBef>
                <a:spcPts val="988"/>
              </a:spcBef>
            </a:pPr>
            <a:r>
              <a:rPr lang="en-GB" dirty="0" smtClean="0"/>
              <a:t>Parameters A and B are real numbers:</a:t>
            </a:r>
          </a:p>
          <a:p>
            <a:pPr lvl="1">
              <a:spcBef>
                <a:spcPts val="713"/>
              </a:spcBef>
            </a:pPr>
            <a:r>
              <a:rPr lang="en-GB" dirty="0" smtClean="0"/>
              <a:t>such that the water level is calculated to be low </a:t>
            </a:r>
          </a:p>
          <a:p>
            <a:pPr lvl="1">
              <a:spcBef>
                <a:spcPts val="713"/>
              </a:spcBef>
            </a:pPr>
            <a:endParaRPr lang="en-GB" dirty="0" smtClean="0"/>
          </a:p>
          <a:p>
            <a:pPr lvl="1">
              <a:spcBef>
                <a:spcPts val="713"/>
              </a:spcBef>
            </a:pPr>
            <a:endParaRPr lang="en-GB" dirty="0" smtClean="0"/>
          </a:p>
          <a:p>
            <a:pPr lvl="1">
              <a:spcBef>
                <a:spcPts val="713"/>
              </a:spcBef>
            </a:pPr>
            <a:r>
              <a:rPr lang="en-GB" dirty="0" smtClean="0"/>
              <a:t>or safe.</a:t>
            </a:r>
          </a:p>
          <a:p>
            <a:pPr>
              <a:spcBef>
                <a:spcPts val="988"/>
              </a:spcBef>
            </a:pPr>
            <a:endParaRPr lang="en-GB" dirty="0" smtClean="0"/>
          </a:p>
          <a:p>
            <a:pPr>
              <a:spcBef>
                <a:spcPts val="988"/>
              </a:spcBef>
            </a:pPr>
            <a:endParaRPr lang="en-GB" dirty="0" smtClean="0"/>
          </a:p>
          <a:p>
            <a:pPr>
              <a:spcBef>
                <a:spcPts val="988"/>
              </a:spcBef>
            </a:pPr>
            <a:r>
              <a:rPr lang="en-GB" dirty="0" smtClean="0"/>
              <a:t>The parameters A and B are real numbers:</a:t>
            </a:r>
          </a:p>
          <a:p>
            <a:pPr lvl="1">
              <a:spcBef>
                <a:spcPts val="713"/>
              </a:spcBef>
            </a:pPr>
            <a:r>
              <a:rPr lang="en-GB" dirty="0" smtClean="0"/>
              <a:t>such that the water level is calculated to be high.</a:t>
            </a:r>
          </a:p>
        </p:txBody>
      </p:sp>
      <p:sp>
        <p:nvSpPr>
          <p:cNvPr id="33797" name="Freeform 3"/>
          <p:cNvSpPr>
            <a:spLocks noChangeArrowheads="1"/>
          </p:cNvSpPr>
          <p:nvPr/>
        </p:nvSpPr>
        <p:spPr bwMode="auto">
          <a:xfrm>
            <a:off x="685800" y="2590800"/>
            <a:ext cx="223838" cy="398463"/>
          </a:xfrm>
          <a:custGeom>
            <a:avLst/>
            <a:gdLst>
              <a:gd name="T0" fmla="*/ 413 w 627"/>
              <a:gd name="T1" fmla="*/ 0 h 1112"/>
              <a:gd name="T2" fmla="*/ 420 w 627"/>
              <a:gd name="T3" fmla="*/ 65 h 1112"/>
              <a:gd name="T4" fmla="*/ 486 w 627"/>
              <a:gd name="T5" fmla="*/ 74 h 1112"/>
              <a:gd name="T6" fmla="*/ 546 w 627"/>
              <a:gd name="T7" fmla="*/ 131 h 1112"/>
              <a:gd name="T8" fmla="*/ 560 w 627"/>
              <a:gd name="T9" fmla="*/ 331 h 1112"/>
              <a:gd name="T10" fmla="*/ 486 w 627"/>
              <a:gd name="T11" fmla="*/ 340 h 1112"/>
              <a:gd name="T12" fmla="*/ 479 w 627"/>
              <a:gd name="T13" fmla="*/ 395 h 1112"/>
              <a:gd name="T14" fmla="*/ 420 w 627"/>
              <a:gd name="T15" fmla="*/ 452 h 1112"/>
              <a:gd name="T16" fmla="*/ 486 w 627"/>
              <a:gd name="T17" fmla="*/ 463 h 1112"/>
              <a:gd name="T18" fmla="*/ 546 w 627"/>
              <a:gd name="T19" fmla="*/ 518 h 1112"/>
              <a:gd name="T20" fmla="*/ 560 w 627"/>
              <a:gd name="T21" fmla="*/ 584 h 1112"/>
              <a:gd name="T22" fmla="*/ 626 w 627"/>
              <a:gd name="T23" fmla="*/ 595 h 1112"/>
              <a:gd name="T24" fmla="*/ 619 w 627"/>
              <a:gd name="T25" fmla="*/ 858 h 1112"/>
              <a:gd name="T26" fmla="*/ 560 w 627"/>
              <a:gd name="T27" fmla="*/ 971 h 1112"/>
              <a:gd name="T28" fmla="*/ 486 w 627"/>
              <a:gd name="T29" fmla="*/ 980 h 1112"/>
              <a:gd name="T30" fmla="*/ 479 w 627"/>
              <a:gd name="T31" fmla="*/ 1048 h 1112"/>
              <a:gd name="T32" fmla="*/ 346 w 627"/>
              <a:gd name="T33" fmla="*/ 1102 h 1112"/>
              <a:gd name="T34" fmla="*/ 80 w 627"/>
              <a:gd name="T35" fmla="*/ 1111 h 1112"/>
              <a:gd name="T36" fmla="*/ 73 w 627"/>
              <a:gd name="T37" fmla="*/ 1048 h 1112"/>
              <a:gd name="T38" fmla="*/ 0 w 627"/>
              <a:gd name="T39" fmla="*/ 1036 h 1112"/>
              <a:gd name="T40" fmla="*/ 12 w 627"/>
              <a:gd name="T41" fmla="*/ 905 h 1112"/>
              <a:gd name="T42" fmla="*/ 152 w 627"/>
              <a:gd name="T43" fmla="*/ 916 h 1112"/>
              <a:gd name="T44" fmla="*/ 199 w 627"/>
              <a:gd name="T45" fmla="*/ 971 h 1112"/>
              <a:gd name="T46" fmla="*/ 213 w 627"/>
              <a:gd name="T47" fmla="*/ 1036 h 1112"/>
              <a:gd name="T48" fmla="*/ 339 w 627"/>
              <a:gd name="T49" fmla="*/ 980 h 1112"/>
              <a:gd name="T50" fmla="*/ 413 w 627"/>
              <a:gd name="T51" fmla="*/ 971 h 1112"/>
              <a:gd name="T52" fmla="*/ 420 w 627"/>
              <a:gd name="T53" fmla="*/ 905 h 1112"/>
              <a:gd name="T54" fmla="*/ 479 w 627"/>
              <a:gd name="T55" fmla="*/ 659 h 1112"/>
              <a:gd name="T56" fmla="*/ 413 w 627"/>
              <a:gd name="T57" fmla="*/ 650 h 1112"/>
              <a:gd name="T58" fmla="*/ 346 w 627"/>
              <a:gd name="T59" fmla="*/ 595 h 1112"/>
              <a:gd name="T60" fmla="*/ 339 w 627"/>
              <a:gd name="T61" fmla="*/ 527 h 1112"/>
              <a:gd name="T62" fmla="*/ 199 w 627"/>
              <a:gd name="T63" fmla="*/ 518 h 1112"/>
              <a:gd name="T64" fmla="*/ 213 w 627"/>
              <a:gd name="T65" fmla="*/ 452 h 1112"/>
              <a:gd name="T66" fmla="*/ 273 w 627"/>
              <a:gd name="T67" fmla="*/ 395 h 1112"/>
              <a:gd name="T68" fmla="*/ 339 w 627"/>
              <a:gd name="T69" fmla="*/ 386 h 1112"/>
              <a:gd name="T70" fmla="*/ 346 w 627"/>
              <a:gd name="T71" fmla="*/ 331 h 1112"/>
              <a:gd name="T72" fmla="*/ 413 w 627"/>
              <a:gd name="T73" fmla="*/ 206 h 1112"/>
              <a:gd name="T74" fmla="*/ 339 w 627"/>
              <a:gd name="T75" fmla="*/ 199 h 1112"/>
              <a:gd name="T76" fmla="*/ 152 w 627"/>
              <a:gd name="T77" fmla="*/ 142 h 1112"/>
              <a:gd name="T78" fmla="*/ 140 w 627"/>
              <a:gd name="T79" fmla="*/ 206 h 1112"/>
              <a:gd name="T80" fmla="*/ 80 w 627"/>
              <a:gd name="T81" fmla="*/ 331 h 1112"/>
              <a:gd name="T82" fmla="*/ 12 w 627"/>
              <a:gd name="T83" fmla="*/ 340 h 1112"/>
              <a:gd name="T84" fmla="*/ 0 w 627"/>
              <a:gd name="T85" fmla="*/ 206 h 1112"/>
              <a:gd name="T86" fmla="*/ 73 w 627"/>
              <a:gd name="T87" fmla="*/ 199 h 1112"/>
              <a:gd name="T88" fmla="*/ 80 w 627"/>
              <a:gd name="T89" fmla="*/ 65 h 1112"/>
              <a:gd name="T90" fmla="*/ 199 w 627"/>
              <a:gd name="T91" fmla="*/ 11 h 11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27"/>
              <a:gd name="T139" fmla="*/ 0 h 1112"/>
              <a:gd name="T140" fmla="*/ 627 w 627"/>
              <a:gd name="T141" fmla="*/ 1112 h 111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27" h="1112">
                <a:moveTo>
                  <a:pt x="213" y="0"/>
                </a:moveTo>
                <a:lnTo>
                  <a:pt x="413" y="0"/>
                </a:lnTo>
                <a:lnTo>
                  <a:pt x="420" y="11"/>
                </a:lnTo>
                <a:lnTo>
                  <a:pt x="420" y="65"/>
                </a:lnTo>
                <a:lnTo>
                  <a:pt x="479" y="65"/>
                </a:lnTo>
                <a:lnTo>
                  <a:pt x="486" y="74"/>
                </a:lnTo>
                <a:lnTo>
                  <a:pt x="486" y="131"/>
                </a:lnTo>
                <a:lnTo>
                  <a:pt x="546" y="131"/>
                </a:lnTo>
                <a:lnTo>
                  <a:pt x="560" y="142"/>
                </a:lnTo>
                <a:lnTo>
                  <a:pt x="560" y="331"/>
                </a:lnTo>
                <a:lnTo>
                  <a:pt x="546" y="340"/>
                </a:lnTo>
                <a:lnTo>
                  <a:pt x="486" y="340"/>
                </a:lnTo>
                <a:lnTo>
                  <a:pt x="486" y="386"/>
                </a:lnTo>
                <a:lnTo>
                  <a:pt x="479" y="395"/>
                </a:lnTo>
                <a:lnTo>
                  <a:pt x="420" y="395"/>
                </a:lnTo>
                <a:lnTo>
                  <a:pt x="420" y="452"/>
                </a:lnTo>
                <a:lnTo>
                  <a:pt x="479" y="452"/>
                </a:lnTo>
                <a:lnTo>
                  <a:pt x="486" y="463"/>
                </a:lnTo>
                <a:lnTo>
                  <a:pt x="486" y="518"/>
                </a:lnTo>
                <a:lnTo>
                  <a:pt x="546" y="518"/>
                </a:lnTo>
                <a:lnTo>
                  <a:pt x="560" y="527"/>
                </a:lnTo>
                <a:lnTo>
                  <a:pt x="560" y="584"/>
                </a:lnTo>
                <a:lnTo>
                  <a:pt x="619" y="584"/>
                </a:lnTo>
                <a:lnTo>
                  <a:pt x="626" y="595"/>
                </a:lnTo>
                <a:lnTo>
                  <a:pt x="626" y="848"/>
                </a:lnTo>
                <a:lnTo>
                  <a:pt x="619" y="858"/>
                </a:lnTo>
                <a:lnTo>
                  <a:pt x="560" y="858"/>
                </a:lnTo>
                <a:lnTo>
                  <a:pt x="560" y="971"/>
                </a:lnTo>
                <a:lnTo>
                  <a:pt x="546" y="980"/>
                </a:lnTo>
                <a:lnTo>
                  <a:pt x="486" y="980"/>
                </a:lnTo>
                <a:lnTo>
                  <a:pt x="486" y="1036"/>
                </a:lnTo>
                <a:lnTo>
                  <a:pt x="479" y="1048"/>
                </a:lnTo>
                <a:lnTo>
                  <a:pt x="346" y="1048"/>
                </a:lnTo>
                <a:lnTo>
                  <a:pt x="346" y="1102"/>
                </a:lnTo>
                <a:lnTo>
                  <a:pt x="339" y="1111"/>
                </a:lnTo>
                <a:lnTo>
                  <a:pt x="80" y="1111"/>
                </a:lnTo>
                <a:lnTo>
                  <a:pt x="73" y="1102"/>
                </a:lnTo>
                <a:lnTo>
                  <a:pt x="73" y="1048"/>
                </a:lnTo>
                <a:lnTo>
                  <a:pt x="12" y="1048"/>
                </a:lnTo>
                <a:lnTo>
                  <a:pt x="0" y="1036"/>
                </a:lnTo>
                <a:lnTo>
                  <a:pt x="0" y="916"/>
                </a:lnTo>
                <a:lnTo>
                  <a:pt x="12" y="905"/>
                </a:lnTo>
                <a:lnTo>
                  <a:pt x="140" y="905"/>
                </a:lnTo>
                <a:lnTo>
                  <a:pt x="152" y="916"/>
                </a:lnTo>
                <a:lnTo>
                  <a:pt x="152" y="971"/>
                </a:lnTo>
                <a:lnTo>
                  <a:pt x="199" y="971"/>
                </a:lnTo>
                <a:lnTo>
                  <a:pt x="213" y="980"/>
                </a:lnTo>
                <a:lnTo>
                  <a:pt x="213" y="1036"/>
                </a:lnTo>
                <a:lnTo>
                  <a:pt x="339" y="1036"/>
                </a:lnTo>
                <a:lnTo>
                  <a:pt x="339" y="980"/>
                </a:lnTo>
                <a:lnTo>
                  <a:pt x="346" y="971"/>
                </a:lnTo>
                <a:lnTo>
                  <a:pt x="413" y="971"/>
                </a:lnTo>
                <a:lnTo>
                  <a:pt x="413" y="916"/>
                </a:lnTo>
                <a:lnTo>
                  <a:pt x="420" y="905"/>
                </a:lnTo>
                <a:lnTo>
                  <a:pt x="479" y="905"/>
                </a:lnTo>
                <a:lnTo>
                  <a:pt x="479" y="659"/>
                </a:lnTo>
                <a:lnTo>
                  <a:pt x="420" y="659"/>
                </a:lnTo>
                <a:lnTo>
                  <a:pt x="413" y="650"/>
                </a:lnTo>
                <a:lnTo>
                  <a:pt x="413" y="595"/>
                </a:lnTo>
                <a:lnTo>
                  <a:pt x="346" y="595"/>
                </a:lnTo>
                <a:lnTo>
                  <a:pt x="339" y="584"/>
                </a:lnTo>
                <a:lnTo>
                  <a:pt x="339" y="527"/>
                </a:lnTo>
                <a:lnTo>
                  <a:pt x="213" y="527"/>
                </a:lnTo>
                <a:lnTo>
                  <a:pt x="199" y="518"/>
                </a:lnTo>
                <a:lnTo>
                  <a:pt x="199" y="463"/>
                </a:lnTo>
                <a:lnTo>
                  <a:pt x="213" y="452"/>
                </a:lnTo>
                <a:lnTo>
                  <a:pt x="273" y="452"/>
                </a:lnTo>
                <a:lnTo>
                  <a:pt x="273" y="395"/>
                </a:lnTo>
                <a:lnTo>
                  <a:pt x="280" y="386"/>
                </a:lnTo>
                <a:lnTo>
                  <a:pt x="339" y="386"/>
                </a:lnTo>
                <a:lnTo>
                  <a:pt x="339" y="340"/>
                </a:lnTo>
                <a:lnTo>
                  <a:pt x="346" y="331"/>
                </a:lnTo>
                <a:lnTo>
                  <a:pt x="413" y="331"/>
                </a:lnTo>
                <a:lnTo>
                  <a:pt x="413" y="206"/>
                </a:lnTo>
                <a:lnTo>
                  <a:pt x="346" y="206"/>
                </a:lnTo>
                <a:lnTo>
                  <a:pt x="339" y="199"/>
                </a:lnTo>
                <a:lnTo>
                  <a:pt x="339" y="142"/>
                </a:lnTo>
                <a:lnTo>
                  <a:pt x="152" y="142"/>
                </a:lnTo>
                <a:lnTo>
                  <a:pt x="152" y="199"/>
                </a:lnTo>
                <a:lnTo>
                  <a:pt x="140" y="206"/>
                </a:lnTo>
                <a:lnTo>
                  <a:pt x="80" y="206"/>
                </a:lnTo>
                <a:lnTo>
                  <a:pt x="80" y="331"/>
                </a:lnTo>
                <a:lnTo>
                  <a:pt x="73" y="340"/>
                </a:lnTo>
                <a:lnTo>
                  <a:pt x="12" y="340"/>
                </a:lnTo>
                <a:lnTo>
                  <a:pt x="0" y="331"/>
                </a:lnTo>
                <a:lnTo>
                  <a:pt x="0" y="206"/>
                </a:lnTo>
                <a:lnTo>
                  <a:pt x="12" y="199"/>
                </a:lnTo>
                <a:lnTo>
                  <a:pt x="73" y="199"/>
                </a:lnTo>
                <a:lnTo>
                  <a:pt x="73" y="74"/>
                </a:lnTo>
                <a:lnTo>
                  <a:pt x="80" y="65"/>
                </a:lnTo>
                <a:lnTo>
                  <a:pt x="199" y="65"/>
                </a:lnTo>
                <a:lnTo>
                  <a:pt x="199" y="11"/>
                </a:lnTo>
                <a:lnTo>
                  <a:pt x="213" y="0"/>
                </a:lnTo>
              </a:path>
            </a:pathLst>
          </a:custGeom>
          <a:solidFill>
            <a:srgbClr val="0000CC"/>
          </a:solidFill>
          <a:ln w="9525">
            <a:solidFill>
              <a:srgbClr val="000000"/>
            </a:solidFill>
            <a:round/>
            <a:headEnd/>
            <a:tailEnd/>
          </a:ln>
        </p:spPr>
        <p:txBody>
          <a:bodyPr wrap="none" anchor="ctr"/>
          <a:lstStyle/>
          <a:p>
            <a:endParaRPr lang="en-US"/>
          </a:p>
        </p:txBody>
      </p:sp>
      <p:sp>
        <p:nvSpPr>
          <p:cNvPr id="33798" name="Freeform 4"/>
          <p:cNvSpPr>
            <a:spLocks noChangeArrowheads="1"/>
          </p:cNvSpPr>
          <p:nvPr/>
        </p:nvSpPr>
        <p:spPr bwMode="auto">
          <a:xfrm>
            <a:off x="685800" y="3408363"/>
            <a:ext cx="223838" cy="398462"/>
          </a:xfrm>
          <a:custGeom>
            <a:avLst/>
            <a:gdLst>
              <a:gd name="T0" fmla="*/ 309 w 627"/>
              <a:gd name="T1" fmla="*/ 206 h 1112"/>
              <a:gd name="T2" fmla="*/ 370 w 627"/>
              <a:gd name="T3" fmla="*/ 206 h 1112"/>
              <a:gd name="T4" fmla="*/ 370 w 627"/>
              <a:gd name="T5" fmla="*/ 715 h 1112"/>
              <a:gd name="T6" fmla="*/ 137 w 627"/>
              <a:gd name="T7" fmla="*/ 715 h 1112"/>
              <a:gd name="T8" fmla="*/ 137 w 627"/>
              <a:gd name="T9" fmla="*/ 595 h 1112"/>
              <a:gd name="T10" fmla="*/ 178 w 627"/>
              <a:gd name="T11" fmla="*/ 595 h 1112"/>
              <a:gd name="T12" fmla="*/ 190 w 627"/>
              <a:gd name="T13" fmla="*/ 584 h 1112"/>
              <a:gd name="T14" fmla="*/ 190 w 627"/>
              <a:gd name="T15" fmla="*/ 463 h 1112"/>
              <a:gd name="T16" fmla="*/ 244 w 627"/>
              <a:gd name="T17" fmla="*/ 463 h 1112"/>
              <a:gd name="T18" fmla="*/ 250 w 627"/>
              <a:gd name="T19" fmla="*/ 452 h 1112"/>
              <a:gd name="T20" fmla="*/ 250 w 627"/>
              <a:gd name="T21" fmla="*/ 340 h 1112"/>
              <a:gd name="T22" fmla="*/ 303 w 627"/>
              <a:gd name="T23" fmla="*/ 340 h 1112"/>
              <a:gd name="T24" fmla="*/ 309 w 627"/>
              <a:gd name="T25" fmla="*/ 331 h 1112"/>
              <a:gd name="T26" fmla="*/ 309 w 627"/>
              <a:gd name="T27" fmla="*/ 206 h 1112"/>
              <a:gd name="T28" fmla="*/ 376 w 627"/>
              <a:gd name="T29" fmla="*/ 0 h 1112"/>
              <a:gd name="T30" fmla="*/ 489 w 627"/>
              <a:gd name="T31" fmla="*/ 0 h 1112"/>
              <a:gd name="T32" fmla="*/ 501 w 627"/>
              <a:gd name="T33" fmla="*/ 11 h 1112"/>
              <a:gd name="T34" fmla="*/ 501 w 627"/>
              <a:gd name="T35" fmla="*/ 715 h 1112"/>
              <a:gd name="T36" fmla="*/ 614 w 627"/>
              <a:gd name="T37" fmla="*/ 715 h 1112"/>
              <a:gd name="T38" fmla="*/ 626 w 627"/>
              <a:gd name="T39" fmla="*/ 726 h 1112"/>
              <a:gd name="T40" fmla="*/ 626 w 627"/>
              <a:gd name="T41" fmla="*/ 848 h 1112"/>
              <a:gd name="T42" fmla="*/ 614 w 627"/>
              <a:gd name="T43" fmla="*/ 858 h 1112"/>
              <a:gd name="T44" fmla="*/ 501 w 627"/>
              <a:gd name="T45" fmla="*/ 858 h 1112"/>
              <a:gd name="T46" fmla="*/ 501 w 627"/>
              <a:gd name="T47" fmla="*/ 1102 h 1112"/>
              <a:gd name="T48" fmla="*/ 489 w 627"/>
              <a:gd name="T49" fmla="*/ 1111 h 1112"/>
              <a:gd name="T50" fmla="*/ 376 w 627"/>
              <a:gd name="T51" fmla="*/ 1111 h 1112"/>
              <a:gd name="T52" fmla="*/ 370 w 627"/>
              <a:gd name="T53" fmla="*/ 1102 h 1112"/>
              <a:gd name="T54" fmla="*/ 370 w 627"/>
              <a:gd name="T55" fmla="*/ 858 h 1112"/>
              <a:gd name="T56" fmla="*/ 11 w 627"/>
              <a:gd name="T57" fmla="*/ 858 h 1112"/>
              <a:gd name="T58" fmla="*/ 0 w 627"/>
              <a:gd name="T59" fmla="*/ 848 h 1112"/>
              <a:gd name="T60" fmla="*/ 0 w 627"/>
              <a:gd name="T61" fmla="*/ 659 h 1112"/>
              <a:gd name="T62" fmla="*/ 11 w 627"/>
              <a:gd name="T63" fmla="*/ 650 h 1112"/>
              <a:gd name="T64" fmla="*/ 65 w 627"/>
              <a:gd name="T65" fmla="*/ 650 h 1112"/>
              <a:gd name="T66" fmla="*/ 65 w 627"/>
              <a:gd name="T67" fmla="*/ 527 h 1112"/>
              <a:gd name="T68" fmla="*/ 71 w 627"/>
              <a:gd name="T69" fmla="*/ 518 h 1112"/>
              <a:gd name="T70" fmla="*/ 125 w 627"/>
              <a:gd name="T71" fmla="*/ 518 h 1112"/>
              <a:gd name="T72" fmla="*/ 125 w 627"/>
              <a:gd name="T73" fmla="*/ 395 h 1112"/>
              <a:gd name="T74" fmla="*/ 137 w 627"/>
              <a:gd name="T75" fmla="*/ 386 h 1112"/>
              <a:gd name="T76" fmla="*/ 178 w 627"/>
              <a:gd name="T77" fmla="*/ 386 h 1112"/>
              <a:gd name="T78" fmla="*/ 178 w 627"/>
              <a:gd name="T79" fmla="*/ 274 h 1112"/>
              <a:gd name="T80" fmla="*/ 190 w 627"/>
              <a:gd name="T81" fmla="*/ 263 h 1112"/>
              <a:gd name="T82" fmla="*/ 244 w 627"/>
              <a:gd name="T83" fmla="*/ 263 h 1112"/>
              <a:gd name="T84" fmla="*/ 244 w 627"/>
              <a:gd name="T85" fmla="*/ 206 h 1112"/>
              <a:gd name="T86" fmla="*/ 250 w 627"/>
              <a:gd name="T87" fmla="*/ 199 h 1112"/>
              <a:gd name="T88" fmla="*/ 303 w 627"/>
              <a:gd name="T89" fmla="*/ 199 h 1112"/>
              <a:gd name="T90" fmla="*/ 303 w 627"/>
              <a:gd name="T91" fmla="*/ 74 h 1112"/>
              <a:gd name="T92" fmla="*/ 309 w 627"/>
              <a:gd name="T93" fmla="*/ 65 h 1112"/>
              <a:gd name="T94" fmla="*/ 370 w 627"/>
              <a:gd name="T95" fmla="*/ 65 h 1112"/>
              <a:gd name="T96" fmla="*/ 370 w 627"/>
              <a:gd name="T97" fmla="*/ 11 h 1112"/>
              <a:gd name="T98" fmla="*/ 376 w 627"/>
              <a:gd name="T99" fmla="*/ 0 h 11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27"/>
              <a:gd name="T151" fmla="*/ 0 h 1112"/>
              <a:gd name="T152" fmla="*/ 627 w 627"/>
              <a:gd name="T153" fmla="*/ 1112 h 11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27" h="1112">
                <a:moveTo>
                  <a:pt x="309" y="206"/>
                </a:moveTo>
                <a:lnTo>
                  <a:pt x="370" y="206"/>
                </a:lnTo>
                <a:lnTo>
                  <a:pt x="370" y="715"/>
                </a:lnTo>
                <a:lnTo>
                  <a:pt x="137" y="715"/>
                </a:lnTo>
                <a:lnTo>
                  <a:pt x="137" y="595"/>
                </a:lnTo>
                <a:lnTo>
                  <a:pt x="178" y="595"/>
                </a:lnTo>
                <a:lnTo>
                  <a:pt x="190" y="584"/>
                </a:lnTo>
                <a:lnTo>
                  <a:pt x="190" y="463"/>
                </a:lnTo>
                <a:lnTo>
                  <a:pt x="244" y="463"/>
                </a:lnTo>
                <a:lnTo>
                  <a:pt x="250" y="452"/>
                </a:lnTo>
                <a:lnTo>
                  <a:pt x="250" y="340"/>
                </a:lnTo>
                <a:lnTo>
                  <a:pt x="303" y="340"/>
                </a:lnTo>
                <a:lnTo>
                  <a:pt x="309" y="331"/>
                </a:lnTo>
                <a:lnTo>
                  <a:pt x="309" y="206"/>
                </a:lnTo>
                <a:close/>
                <a:moveTo>
                  <a:pt x="376" y="0"/>
                </a:moveTo>
                <a:lnTo>
                  <a:pt x="489" y="0"/>
                </a:lnTo>
                <a:lnTo>
                  <a:pt x="501" y="11"/>
                </a:lnTo>
                <a:lnTo>
                  <a:pt x="501" y="715"/>
                </a:lnTo>
                <a:lnTo>
                  <a:pt x="614" y="715"/>
                </a:lnTo>
                <a:lnTo>
                  <a:pt x="626" y="726"/>
                </a:lnTo>
                <a:lnTo>
                  <a:pt x="626" y="848"/>
                </a:lnTo>
                <a:lnTo>
                  <a:pt x="614" y="858"/>
                </a:lnTo>
                <a:lnTo>
                  <a:pt x="501" y="858"/>
                </a:lnTo>
                <a:lnTo>
                  <a:pt x="501" y="1102"/>
                </a:lnTo>
                <a:lnTo>
                  <a:pt x="489" y="1111"/>
                </a:lnTo>
                <a:lnTo>
                  <a:pt x="376" y="1111"/>
                </a:lnTo>
                <a:lnTo>
                  <a:pt x="370" y="1102"/>
                </a:lnTo>
                <a:lnTo>
                  <a:pt x="370" y="858"/>
                </a:lnTo>
                <a:lnTo>
                  <a:pt x="11" y="858"/>
                </a:lnTo>
                <a:lnTo>
                  <a:pt x="0" y="848"/>
                </a:lnTo>
                <a:lnTo>
                  <a:pt x="0" y="659"/>
                </a:lnTo>
                <a:lnTo>
                  <a:pt x="11" y="650"/>
                </a:lnTo>
                <a:lnTo>
                  <a:pt x="65" y="650"/>
                </a:lnTo>
                <a:lnTo>
                  <a:pt x="65" y="527"/>
                </a:lnTo>
                <a:lnTo>
                  <a:pt x="71" y="518"/>
                </a:lnTo>
                <a:lnTo>
                  <a:pt x="125" y="518"/>
                </a:lnTo>
                <a:lnTo>
                  <a:pt x="125" y="395"/>
                </a:lnTo>
                <a:lnTo>
                  <a:pt x="137" y="386"/>
                </a:lnTo>
                <a:lnTo>
                  <a:pt x="178" y="386"/>
                </a:lnTo>
                <a:lnTo>
                  <a:pt x="178" y="274"/>
                </a:lnTo>
                <a:lnTo>
                  <a:pt x="190" y="263"/>
                </a:lnTo>
                <a:lnTo>
                  <a:pt x="244" y="263"/>
                </a:lnTo>
                <a:lnTo>
                  <a:pt x="244" y="206"/>
                </a:lnTo>
                <a:lnTo>
                  <a:pt x="250" y="199"/>
                </a:lnTo>
                <a:lnTo>
                  <a:pt x="303" y="199"/>
                </a:lnTo>
                <a:lnTo>
                  <a:pt x="303" y="74"/>
                </a:lnTo>
                <a:lnTo>
                  <a:pt x="309" y="65"/>
                </a:lnTo>
                <a:lnTo>
                  <a:pt x="370" y="65"/>
                </a:lnTo>
                <a:lnTo>
                  <a:pt x="370" y="11"/>
                </a:lnTo>
                <a:lnTo>
                  <a:pt x="376" y="0"/>
                </a:lnTo>
                <a:close/>
              </a:path>
            </a:pathLst>
          </a:custGeom>
          <a:solidFill>
            <a:srgbClr val="0000CC"/>
          </a:solidFill>
          <a:ln w="9525">
            <a:solidFill>
              <a:srgbClr val="000000"/>
            </a:solidFill>
            <a:round/>
            <a:headEnd/>
            <a:tailEnd/>
          </a:ln>
        </p:spPr>
        <p:txBody>
          <a:bodyPr wrap="none" anchor="ctr"/>
          <a:lstStyle/>
          <a:p>
            <a:endParaRPr lang="en-US"/>
          </a:p>
        </p:txBody>
      </p:sp>
      <p:sp>
        <p:nvSpPr>
          <p:cNvPr id="33799" name="Freeform 5"/>
          <p:cNvSpPr>
            <a:spLocks noChangeArrowheads="1"/>
          </p:cNvSpPr>
          <p:nvPr/>
        </p:nvSpPr>
        <p:spPr bwMode="auto">
          <a:xfrm>
            <a:off x="685800" y="5084763"/>
            <a:ext cx="223838" cy="398462"/>
          </a:xfrm>
          <a:custGeom>
            <a:avLst/>
            <a:gdLst>
              <a:gd name="T0" fmla="*/ 614 w 627"/>
              <a:gd name="T1" fmla="*/ 0 h 1113"/>
              <a:gd name="T2" fmla="*/ 626 w 627"/>
              <a:gd name="T3" fmla="*/ 63 h 1113"/>
              <a:gd name="T4" fmla="*/ 561 w 627"/>
              <a:gd name="T5" fmla="*/ 74 h 1113"/>
              <a:gd name="T6" fmla="*/ 555 w 627"/>
              <a:gd name="T7" fmla="*/ 140 h 1113"/>
              <a:gd name="T8" fmla="*/ 190 w 627"/>
              <a:gd name="T9" fmla="*/ 330 h 1113"/>
              <a:gd name="T10" fmla="*/ 309 w 627"/>
              <a:gd name="T11" fmla="*/ 340 h 1113"/>
              <a:gd name="T12" fmla="*/ 429 w 627"/>
              <a:gd name="T13" fmla="*/ 384 h 1113"/>
              <a:gd name="T14" fmla="*/ 436 w 627"/>
              <a:gd name="T15" fmla="*/ 453 h 1113"/>
              <a:gd name="T16" fmla="*/ 561 w 627"/>
              <a:gd name="T17" fmla="*/ 461 h 1113"/>
              <a:gd name="T18" fmla="*/ 614 w 627"/>
              <a:gd name="T19" fmla="*/ 585 h 1113"/>
              <a:gd name="T20" fmla="*/ 626 w 627"/>
              <a:gd name="T21" fmla="*/ 906 h 1113"/>
              <a:gd name="T22" fmla="*/ 561 w 627"/>
              <a:gd name="T23" fmla="*/ 915 h 1113"/>
              <a:gd name="T24" fmla="*/ 555 w 627"/>
              <a:gd name="T25" fmla="*/ 1046 h 1113"/>
              <a:gd name="T26" fmla="*/ 436 w 627"/>
              <a:gd name="T27" fmla="*/ 1101 h 1113"/>
              <a:gd name="T28" fmla="*/ 71 w 627"/>
              <a:gd name="T29" fmla="*/ 1112 h 1113"/>
              <a:gd name="T30" fmla="*/ 65 w 627"/>
              <a:gd name="T31" fmla="*/ 1046 h 1113"/>
              <a:gd name="T32" fmla="*/ 0 w 627"/>
              <a:gd name="T33" fmla="*/ 1038 h 1113"/>
              <a:gd name="T34" fmla="*/ 11 w 627"/>
              <a:gd name="T35" fmla="*/ 906 h 1113"/>
              <a:gd name="T36" fmla="*/ 137 w 627"/>
              <a:gd name="T37" fmla="*/ 915 h 1113"/>
              <a:gd name="T38" fmla="*/ 178 w 627"/>
              <a:gd name="T39" fmla="*/ 970 h 1113"/>
              <a:gd name="T40" fmla="*/ 190 w 627"/>
              <a:gd name="T41" fmla="*/ 1038 h 1113"/>
              <a:gd name="T42" fmla="*/ 370 w 627"/>
              <a:gd name="T43" fmla="*/ 981 h 1113"/>
              <a:gd name="T44" fmla="*/ 429 w 627"/>
              <a:gd name="T45" fmla="*/ 970 h 1113"/>
              <a:gd name="T46" fmla="*/ 436 w 627"/>
              <a:gd name="T47" fmla="*/ 906 h 1113"/>
              <a:gd name="T48" fmla="*/ 489 w 627"/>
              <a:gd name="T49" fmla="*/ 659 h 1113"/>
              <a:gd name="T50" fmla="*/ 429 w 627"/>
              <a:gd name="T51" fmla="*/ 649 h 1113"/>
              <a:gd name="T52" fmla="*/ 376 w 627"/>
              <a:gd name="T53" fmla="*/ 593 h 1113"/>
              <a:gd name="T54" fmla="*/ 370 w 627"/>
              <a:gd name="T55" fmla="*/ 527 h 1113"/>
              <a:gd name="T56" fmla="*/ 244 w 627"/>
              <a:gd name="T57" fmla="*/ 517 h 1113"/>
              <a:gd name="T58" fmla="*/ 71 w 627"/>
              <a:gd name="T59" fmla="*/ 461 h 1113"/>
              <a:gd name="T60" fmla="*/ 65 w 627"/>
              <a:gd name="T61" fmla="*/ 272 h 1113"/>
              <a:gd name="T62" fmla="*/ 125 w 627"/>
              <a:gd name="T63" fmla="*/ 264 h 1113"/>
              <a:gd name="T64" fmla="*/ 137 w 627"/>
              <a:gd name="T65" fmla="*/ 131 h 1113"/>
              <a:gd name="T66" fmla="*/ 178 w 627"/>
              <a:gd name="T67" fmla="*/ 9 h 1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7"/>
              <a:gd name="T103" fmla="*/ 0 h 1113"/>
              <a:gd name="T104" fmla="*/ 627 w 627"/>
              <a:gd name="T105" fmla="*/ 1113 h 1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7" h="1113">
                <a:moveTo>
                  <a:pt x="190" y="0"/>
                </a:moveTo>
                <a:lnTo>
                  <a:pt x="614" y="0"/>
                </a:lnTo>
                <a:lnTo>
                  <a:pt x="626" y="9"/>
                </a:lnTo>
                <a:lnTo>
                  <a:pt x="626" y="63"/>
                </a:lnTo>
                <a:lnTo>
                  <a:pt x="614" y="74"/>
                </a:lnTo>
                <a:lnTo>
                  <a:pt x="561" y="74"/>
                </a:lnTo>
                <a:lnTo>
                  <a:pt x="561" y="131"/>
                </a:lnTo>
                <a:lnTo>
                  <a:pt x="555" y="140"/>
                </a:lnTo>
                <a:lnTo>
                  <a:pt x="190" y="140"/>
                </a:lnTo>
                <a:lnTo>
                  <a:pt x="190" y="330"/>
                </a:lnTo>
                <a:lnTo>
                  <a:pt x="303" y="330"/>
                </a:lnTo>
                <a:lnTo>
                  <a:pt x="309" y="340"/>
                </a:lnTo>
                <a:lnTo>
                  <a:pt x="309" y="384"/>
                </a:lnTo>
                <a:lnTo>
                  <a:pt x="429" y="384"/>
                </a:lnTo>
                <a:lnTo>
                  <a:pt x="436" y="395"/>
                </a:lnTo>
                <a:lnTo>
                  <a:pt x="436" y="453"/>
                </a:lnTo>
                <a:lnTo>
                  <a:pt x="555" y="453"/>
                </a:lnTo>
                <a:lnTo>
                  <a:pt x="561" y="461"/>
                </a:lnTo>
                <a:lnTo>
                  <a:pt x="561" y="585"/>
                </a:lnTo>
                <a:lnTo>
                  <a:pt x="614" y="585"/>
                </a:lnTo>
                <a:lnTo>
                  <a:pt x="626" y="593"/>
                </a:lnTo>
                <a:lnTo>
                  <a:pt x="626" y="906"/>
                </a:lnTo>
                <a:lnTo>
                  <a:pt x="614" y="915"/>
                </a:lnTo>
                <a:lnTo>
                  <a:pt x="561" y="915"/>
                </a:lnTo>
                <a:lnTo>
                  <a:pt x="561" y="1038"/>
                </a:lnTo>
                <a:lnTo>
                  <a:pt x="555" y="1046"/>
                </a:lnTo>
                <a:lnTo>
                  <a:pt x="436" y="1046"/>
                </a:lnTo>
                <a:lnTo>
                  <a:pt x="436" y="1101"/>
                </a:lnTo>
                <a:lnTo>
                  <a:pt x="429" y="1112"/>
                </a:lnTo>
                <a:lnTo>
                  <a:pt x="71" y="1112"/>
                </a:lnTo>
                <a:lnTo>
                  <a:pt x="65" y="1101"/>
                </a:lnTo>
                <a:lnTo>
                  <a:pt x="65" y="1046"/>
                </a:lnTo>
                <a:lnTo>
                  <a:pt x="11" y="1046"/>
                </a:lnTo>
                <a:lnTo>
                  <a:pt x="0" y="1038"/>
                </a:lnTo>
                <a:lnTo>
                  <a:pt x="0" y="915"/>
                </a:lnTo>
                <a:lnTo>
                  <a:pt x="11" y="906"/>
                </a:lnTo>
                <a:lnTo>
                  <a:pt x="125" y="906"/>
                </a:lnTo>
                <a:lnTo>
                  <a:pt x="137" y="915"/>
                </a:lnTo>
                <a:lnTo>
                  <a:pt x="137" y="970"/>
                </a:lnTo>
                <a:lnTo>
                  <a:pt x="178" y="970"/>
                </a:lnTo>
                <a:lnTo>
                  <a:pt x="190" y="981"/>
                </a:lnTo>
                <a:lnTo>
                  <a:pt x="190" y="1038"/>
                </a:lnTo>
                <a:lnTo>
                  <a:pt x="370" y="1038"/>
                </a:lnTo>
                <a:lnTo>
                  <a:pt x="370" y="981"/>
                </a:lnTo>
                <a:lnTo>
                  <a:pt x="376" y="970"/>
                </a:lnTo>
                <a:lnTo>
                  <a:pt x="429" y="970"/>
                </a:lnTo>
                <a:lnTo>
                  <a:pt x="429" y="915"/>
                </a:lnTo>
                <a:lnTo>
                  <a:pt x="436" y="906"/>
                </a:lnTo>
                <a:lnTo>
                  <a:pt x="489" y="906"/>
                </a:lnTo>
                <a:lnTo>
                  <a:pt x="489" y="659"/>
                </a:lnTo>
                <a:lnTo>
                  <a:pt x="436" y="659"/>
                </a:lnTo>
                <a:lnTo>
                  <a:pt x="429" y="649"/>
                </a:lnTo>
                <a:lnTo>
                  <a:pt x="429" y="593"/>
                </a:lnTo>
                <a:lnTo>
                  <a:pt x="376" y="593"/>
                </a:lnTo>
                <a:lnTo>
                  <a:pt x="370" y="585"/>
                </a:lnTo>
                <a:lnTo>
                  <a:pt x="370" y="527"/>
                </a:lnTo>
                <a:lnTo>
                  <a:pt x="250" y="527"/>
                </a:lnTo>
                <a:lnTo>
                  <a:pt x="244" y="517"/>
                </a:lnTo>
                <a:lnTo>
                  <a:pt x="244" y="461"/>
                </a:lnTo>
                <a:lnTo>
                  <a:pt x="71" y="461"/>
                </a:lnTo>
                <a:lnTo>
                  <a:pt x="65" y="453"/>
                </a:lnTo>
                <a:lnTo>
                  <a:pt x="65" y="272"/>
                </a:lnTo>
                <a:lnTo>
                  <a:pt x="71" y="264"/>
                </a:lnTo>
                <a:lnTo>
                  <a:pt x="125" y="264"/>
                </a:lnTo>
                <a:lnTo>
                  <a:pt x="125" y="140"/>
                </a:lnTo>
                <a:lnTo>
                  <a:pt x="137" y="131"/>
                </a:lnTo>
                <a:lnTo>
                  <a:pt x="178" y="131"/>
                </a:lnTo>
                <a:lnTo>
                  <a:pt x="178" y="9"/>
                </a:lnTo>
                <a:lnTo>
                  <a:pt x="190" y="0"/>
                </a:lnTo>
              </a:path>
            </a:pathLst>
          </a:custGeom>
          <a:solidFill>
            <a:srgbClr val="0000CC"/>
          </a:solidFill>
          <a:ln w="9525">
            <a:solidFill>
              <a:srgbClr val="000000"/>
            </a:solidFill>
            <a:round/>
            <a:headEnd/>
            <a:tailEn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3C6CFB0E-D156-45C5-B57C-12185C68C48D}" type="slidenum">
              <a:rPr lang="en-US">
                <a:latin typeface="Arial" charset="0"/>
              </a:rPr>
              <a:pPr/>
              <a:t>45</a:t>
            </a:fld>
            <a:endParaRPr lang="en-US">
              <a:latin typeface="Arial" charset="0"/>
            </a:endParaRPr>
          </a:p>
        </p:txBody>
      </p:sp>
      <p:sp>
        <p:nvSpPr>
          <p:cNvPr id="34819"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4820" name="Rectangle 2"/>
          <p:cNvSpPr>
            <a:spLocks noGrp="1" noChangeArrowheads="1"/>
          </p:cNvSpPr>
          <p:nvPr>
            <p:ph type="body" idx="1"/>
          </p:nvPr>
        </p:nvSpPr>
        <p:spPr/>
        <p:txBody>
          <a:bodyPr lIns="18000" tIns="46800" rIns="18000" bIns="46800"/>
          <a:lstStyle/>
          <a:p>
            <a:pPr lvl="1">
              <a:spcBef>
                <a:spcPts val="875"/>
              </a:spcBef>
            </a:pPr>
            <a:r>
              <a:rPr lang="en-GB" sz="4000" smtClean="0"/>
              <a:t>Command is syntactically valid</a:t>
            </a:r>
          </a:p>
          <a:p>
            <a:pPr lvl="1">
              <a:spcBef>
                <a:spcPts val="875"/>
              </a:spcBef>
            </a:pPr>
            <a:r>
              <a:rPr lang="en-GB" sz="4000" smtClean="0"/>
              <a:t>Operands are syntactically valid.</a:t>
            </a:r>
          </a:p>
        </p:txBody>
      </p:sp>
      <p:grpSp>
        <p:nvGrpSpPr>
          <p:cNvPr id="2" name="Group 3"/>
          <p:cNvGrpSpPr>
            <a:grpSpLocks/>
          </p:cNvGrpSpPr>
          <p:nvPr/>
        </p:nvGrpSpPr>
        <p:grpSpPr bwMode="auto">
          <a:xfrm>
            <a:off x="533400" y="2057400"/>
            <a:ext cx="452438" cy="377825"/>
            <a:chOff x="336" y="1296"/>
            <a:chExt cx="285" cy="238"/>
          </a:xfrm>
        </p:grpSpPr>
        <p:sp>
          <p:nvSpPr>
            <p:cNvPr id="34825" name="Freeform 4"/>
            <p:cNvSpPr>
              <a:spLocks noChangeArrowheads="1"/>
            </p:cNvSpPr>
            <p:nvPr/>
          </p:nvSpPr>
          <p:spPr bwMode="auto">
            <a:xfrm>
              <a:off x="336" y="1296"/>
              <a:ext cx="105" cy="238"/>
            </a:xfrm>
            <a:custGeom>
              <a:avLst/>
              <a:gdLst>
                <a:gd name="T0" fmla="*/ 232 w 468"/>
                <a:gd name="T1" fmla="*/ 0 h 1055"/>
                <a:gd name="T2" fmla="*/ 284 w 468"/>
                <a:gd name="T3" fmla="*/ 0 h 1055"/>
                <a:gd name="T4" fmla="*/ 292 w 468"/>
                <a:gd name="T5" fmla="*/ 9 h 1055"/>
                <a:gd name="T6" fmla="*/ 292 w 468"/>
                <a:gd name="T7" fmla="*/ 985 h 1055"/>
                <a:gd name="T8" fmla="*/ 457 w 468"/>
                <a:gd name="T9" fmla="*/ 985 h 1055"/>
                <a:gd name="T10" fmla="*/ 467 w 468"/>
                <a:gd name="T11" fmla="*/ 993 h 1055"/>
                <a:gd name="T12" fmla="*/ 467 w 468"/>
                <a:gd name="T13" fmla="*/ 1045 h 1055"/>
                <a:gd name="T14" fmla="*/ 457 w 468"/>
                <a:gd name="T15" fmla="*/ 1054 h 1055"/>
                <a:gd name="T16" fmla="*/ 7 w 468"/>
                <a:gd name="T17" fmla="*/ 1054 h 1055"/>
                <a:gd name="T18" fmla="*/ 0 w 468"/>
                <a:gd name="T19" fmla="*/ 1045 h 1055"/>
                <a:gd name="T20" fmla="*/ 0 w 468"/>
                <a:gd name="T21" fmla="*/ 993 h 1055"/>
                <a:gd name="T22" fmla="*/ 7 w 468"/>
                <a:gd name="T23" fmla="*/ 985 h 1055"/>
                <a:gd name="T24" fmla="*/ 167 w 468"/>
                <a:gd name="T25" fmla="*/ 985 h 1055"/>
                <a:gd name="T26" fmla="*/ 167 w 468"/>
                <a:gd name="T27" fmla="*/ 195 h 1055"/>
                <a:gd name="T28" fmla="*/ 66 w 468"/>
                <a:gd name="T29" fmla="*/ 195 h 1055"/>
                <a:gd name="T30" fmla="*/ 59 w 468"/>
                <a:gd name="T31" fmla="*/ 188 h 1055"/>
                <a:gd name="T32" fmla="*/ 59 w 468"/>
                <a:gd name="T33" fmla="*/ 134 h 1055"/>
                <a:gd name="T34" fmla="*/ 66 w 468"/>
                <a:gd name="T35" fmla="*/ 123 h 1055"/>
                <a:gd name="T36" fmla="*/ 167 w 468"/>
                <a:gd name="T37" fmla="*/ 123 h 1055"/>
                <a:gd name="T38" fmla="*/ 167 w 468"/>
                <a:gd name="T39" fmla="*/ 69 h 1055"/>
                <a:gd name="T40" fmla="*/ 175 w 468"/>
                <a:gd name="T41" fmla="*/ 60 h 1055"/>
                <a:gd name="T42" fmla="*/ 225 w 468"/>
                <a:gd name="T43" fmla="*/ 60 h 1055"/>
                <a:gd name="T44" fmla="*/ 225 w 468"/>
                <a:gd name="T45" fmla="*/ 9 h 1055"/>
                <a:gd name="T46" fmla="*/ 232 w 468"/>
                <a:gd name="T47" fmla="*/ 0 h 10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8"/>
                <a:gd name="T73" fmla="*/ 0 h 1055"/>
                <a:gd name="T74" fmla="*/ 468 w 468"/>
                <a:gd name="T75" fmla="*/ 1055 h 10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8" h="1055">
                  <a:moveTo>
                    <a:pt x="232" y="0"/>
                  </a:moveTo>
                  <a:lnTo>
                    <a:pt x="284" y="0"/>
                  </a:lnTo>
                  <a:lnTo>
                    <a:pt x="292" y="9"/>
                  </a:lnTo>
                  <a:lnTo>
                    <a:pt x="292" y="985"/>
                  </a:lnTo>
                  <a:lnTo>
                    <a:pt x="457" y="985"/>
                  </a:lnTo>
                  <a:lnTo>
                    <a:pt x="467" y="993"/>
                  </a:lnTo>
                  <a:lnTo>
                    <a:pt x="467" y="1045"/>
                  </a:lnTo>
                  <a:lnTo>
                    <a:pt x="457" y="1054"/>
                  </a:lnTo>
                  <a:lnTo>
                    <a:pt x="7" y="1054"/>
                  </a:lnTo>
                  <a:lnTo>
                    <a:pt x="0" y="1045"/>
                  </a:lnTo>
                  <a:lnTo>
                    <a:pt x="0" y="993"/>
                  </a:lnTo>
                  <a:lnTo>
                    <a:pt x="7" y="985"/>
                  </a:lnTo>
                  <a:lnTo>
                    <a:pt x="167" y="985"/>
                  </a:lnTo>
                  <a:lnTo>
                    <a:pt x="167" y="195"/>
                  </a:lnTo>
                  <a:lnTo>
                    <a:pt x="66" y="195"/>
                  </a:lnTo>
                  <a:lnTo>
                    <a:pt x="59" y="188"/>
                  </a:lnTo>
                  <a:lnTo>
                    <a:pt x="59" y="134"/>
                  </a:lnTo>
                  <a:lnTo>
                    <a:pt x="66" y="123"/>
                  </a:lnTo>
                  <a:lnTo>
                    <a:pt x="167" y="123"/>
                  </a:lnTo>
                  <a:lnTo>
                    <a:pt x="167" y="69"/>
                  </a:lnTo>
                  <a:lnTo>
                    <a:pt x="175" y="60"/>
                  </a:lnTo>
                  <a:lnTo>
                    <a:pt x="225" y="60"/>
                  </a:lnTo>
                  <a:lnTo>
                    <a:pt x="225" y="9"/>
                  </a:lnTo>
                  <a:lnTo>
                    <a:pt x="232" y="0"/>
                  </a:lnTo>
                </a:path>
              </a:pathLst>
            </a:custGeom>
            <a:solidFill>
              <a:srgbClr val="0000CC"/>
            </a:solidFill>
            <a:ln w="9525">
              <a:solidFill>
                <a:srgbClr val="000000"/>
              </a:solidFill>
              <a:round/>
              <a:headEnd/>
              <a:tailEnd/>
            </a:ln>
          </p:spPr>
          <p:txBody>
            <a:bodyPr wrap="none" anchor="ctr"/>
            <a:lstStyle/>
            <a:p>
              <a:endParaRPr lang="en-US"/>
            </a:p>
          </p:txBody>
        </p:sp>
        <p:sp>
          <p:nvSpPr>
            <p:cNvPr id="34826" name="Freeform 5"/>
            <p:cNvSpPr>
              <a:spLocks noChangeArrowheads="1"/>
            </p:cNvSpPr>
            <p:nvPr/>
          </p:nvSpPr>
          <p:spPr bwMode="auto">
            <a:xfrm>
              <a:off x="489" y="1296"/>
              <a:ext cx="132" cy="238"/>
            </a:xfrm>
            <a:custGeom>
              <a:avLst/>
              <a:gdLst>
                <a:gd name="T0" fmla="*/ 345 w 588"/>
                <a:gd name="T1" fmla="*/ 69 h 1055"/>
                <a:gd name="T2" fmla="*/ 353 w 588"/>
                <a:gd name="T3" fmla="*/ 134 h 1055"/>
                <a:gd name="T4" fmla="*/ 403 w 588"/>
                <a:gd name="T5" fmla="*/ 249 h 1055"/>
                <a:gd name="T6" fmla="*/ 461 w 588"/>
                <a:gd name="T7" fmla="*/ 260 h 1055"/>
                <a:gd name="T8" fmla="*/ 411 w 588"/>
                <a:gd name="T9" fmla="*/ 740 h 1055"/>
                <a:gd name="T10" fmla="*/ 403 w 588"/>
                <a:gd name="T11" fmla="*/ 920 h 1055"/>
                <a:gd name="T12" fmla="*/ 345 w 588"/>
                <a:gd name="T13" fmla="*/ 931 h 1055"/>
                <a:gd name="T14" fmla="*/ 236 w 588"/>
                <a:gd name="T15" fmla="*/ 985 h 1055"/>
                <a:gd name="T16" fmla="*/ 228 w 588"/>
                <a:gd name="T17" fmla="*/ 920 h 1055"/>
                <a:gd name="T18" fmla="*/ 176 w 588"/>
                <a:gd name="T19" fmla="*/ 751 h 1055"/>
                <a:gd name="T20" fmla="*/ 126 w 588"/>
                <a:gd name="T21" fmla="*/ 740 h 1055"/>
                <a:gd name="T22" fmla="*/ 168 w 588"/>
                <a:gd name="T23" fmla="*/ 260 h 1055"/>
                <a:gd name="T24" fmla="*/ 176 w 588"/>
                <a:gd name="T25" fmla="*/ 134 h 1055"/>
                <a:gd name="T26" fmla="*/ 236 w 588"/>
                <a:gd name="T27" fmla="*/ 123 h 1055"/>
                <a:gd name="T28" fmla="*/ 176 w 588"/>
                <a:gd name="T29" fmla="*/ 0 h 1055"/>
                <a:gd name="T30" fmla="*/ 411 w 588"/>
                <a:gd name="T31" fmla="*/ 9 h 1055"/>
                <a:gd name="T32" fmla="*/ 461 w 588"/>
                <a:gd name="T33" fmla="*/ 60 h 1055"/>
                <a:gd name="T34" fmla="*/ 470 w 588"/>
                <a:gd name="T35" fmla="*/ 123 h 1055"/>
                <a:gd name="T36" fmla="*/ 530 w 588"/>
                <a:gd name="T37" fmla="*/ 134 h 1055"/>
                <a:gd name="T38" fmla="*/ 579 w 588"/>
                <a:gd name="T39" fmla="*/ 249 h 1055"/>
                <a:gd name="T40" fmla="*/ 587 w 588"/>
                <a:gd name="T41" fmla="*/ 805 h 1055"/>
                <a:gd name="T42" fmla="*/ 530 w 588"/>
                <a:gd name="T43" fmla="*/ 814 h 1055"/>
                <a:gd name="T44" fmla="*/ 521 w 588"/>
                <a:gd name="T45" fmla="*/ 931 h 1055"/>
                <a:gd name="T46" fmla="*/ 470 w 588"/>
                <a:gd name="T47" fmla="*/ 985 h 1055"/>
                <a:gd name="T48" fmla="*/ 411 w 588"/>
                <a:gd name="T49" fmla="*/ 993 h 1055"/>
                <a:gd name="T50" fmla="*/ 403 w 588"/>
                <a:gd name="T51" fmla="*/ 1054 h 1055"/>
                <a:gd name="T52" fmla="*/ 168 w 588"/>
                <a:gd name="T53" fmla="*/ 1045 h 1055"/>
                <a:gd name="T54" fmla="*/ 126 w 588"/>
                <a:gd name="T55" fmla="*/ 993 h 1055"/>
                <a:gd name="T56" fmla="*/ 118 w 588"/>
                <a:gd name="T57" fmla="*/ 931 h 1055"/>
                <a:gd name="T58" fmla="*/ 59 w 588"/>
                <a:gd name="T59" fmla="*/ 920 h 1055"/>
                <a:gd name="T60" fmla="*/ 9 w 588"/>
                <a:gd name="T61" fmla="*/ 814 h 1055"/>
                <a:gd name="T62" fmla="*/ 0 w 588"/>
                <a:gd name="T63" fmla="*/ 260 h 1055"/>
                <a:gd name="T64" fmla="*/ 59 w 588"/>
                <a:gd name="T65" fmla="*/ 249 h 1055"/>
                <a:gd name="T66" fmla="*/ 66 w 588"/>
                <a:gd name="T67" fmla="*/ 123 h 1055"/>
                <a:gd name="T68" fmla="*/ 118 w 588"/>
                <a:gd name="T69" fmla="*/ 69 h 1055"/>
                <a:gd name="T70" fmla="*/ 168 w 588"/>
                <a:gd name="T71" fmla="*/ 60 h 1055"/>
                <a:gd name="T72" fmla="*/ 176 w 588"/>
                <a:gd name="T73" fmla="*/ 0 h 10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8"/>
                <a:gd name="T112" fmla="*/ 0 h 1055"/>
                <a:gd name="T113" fmla="*/ 588 w 588"/>
                <a:gd name="T114" fmla="*/ 1055 h 10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8" h="1055">
                  <a:moveTo>
                    <a:pt x="236" y="69"/>
                  </a:moveTo>
                  <a:lnTo>
                    <a:pt x="345" y="69"/>
                  </a:lnTo>
                  <a:lnTo>
                    <a:pt x="345" y="123"/>
                  </a:lnTo>
                  <a:lnTo>
                    <a:pt x="353" y="134"/>
                  </a:lnTo>
                  <a:lnTo>
                    <a:pt x="403" y="134"/>
                  </a:lnTo>
                  <a:lnTo>
                    <a:pt x="403" y="249"/>
                  </a:lnTo>
                  <a:lnTo>
                    <a:pt x="411" y="260"/>
                  </a:lnTo>
                  <a:lnTo>
                    <a:pt x="461" y="260"/>
                  </a:lnTo>
                  <a:lnTo>
                    <a:pt x="461" y="740"/>
                  </a:lnTo>
                  <a:lnTo>
                    <a:pt x="411" y="740"/>
                  </a:lnTo>
                  <a:lnTo>
                    <a:pt x="403" y="751"/>
                  </a:lnTo>
                  <a:lnTo>
                    <a:pt x="403" y="920"/>
                  </a:lnTo>
                  <a:lnTo>
                    <a:pt x="353" y="920"/>
                  </a:lnTo>
                  <a:lnTo>
                    <a:pt x="345" y="931"/>
                  </a:lnTo>
                  <a:lnTo>
                    <a:pt x="345" y="985"/>
                  </a:lnTo>
                  <a:lnTo>
                    <a:pt x="236" y="985"/>
                  </a:lnTo>
                  <a:lnTo>
                    <a:pt x="236" y="931"/>
                  </a:lnTo>
                  <a:lnTo>
                    <a:pt x="228" y="920"/>
                  </a:lnTo>
                  <a:lnTo>
                    <a:pt x="176" y="920"/>
                  </a:lnTo>
                  <a:lnTo>
                    <a:pt x="176" y="751"/>
                  </a:lnTo>
                  <a:lnTo>
                    <a:pt x="168" y="740"/>
                  </a:lnTo>
                  <a:lnTo>
                    <a:pt x="126" y="740"/>
                  </a:lnTo>
                  <a:lnTo>
                    <a:pt x="126" y="260"/>
                  </a:lnTo>
                  <a:lnTo>
                    <a:pt x="168" y="260"/>
                  </a:lnTo>
                  <a:lnTo>
                    <a:pt x="176" y="249"/>
                  </a:lnTo>
                  <a:lnTo>
                    <a:pt x="176" y="134"/>
                  </a:lnTo>
                  <a:lnTo>
                    <a:pt x="228" y="134"/>
                  </a:lnTo>
                  <a:lnTo>
                    <a:pt x="236" y="123"/>
                  </a:lnTo>
                  <a:lnTo>
                    <a:pt x="236" y="69"/>
                  </a:lnTo>
                  <a:close/>
                  <a:moveTo>
                    <a:pt x="176" y="0"/>
                  </a:moveTo>
                  <a:lnTo>
                    <a:pt x="403" y="0"/>
                  </a:lnTo>
                  <a:lnTo>
                    <a:pt x="411" y="9"/>
                  </a:lnTo>
                  <a:lnTo>
                    <a:pt x="411" y="60"/>
                  </a:lnTo>
                  <a:lnTo>
                    <a:pt x="461" y="60"/>
                  </a:lnTo>
                  <a:lnTo>
                    <a:pt x="470" y="69"/>
                  </a:lnTo>
                  <a:lnTo>
                    <a:pt x="470" y="123"/>
                  </a:lnTo>
                  <a:lnTo>
                    <a:pt x="521" y="123"/>
                  </a:lnTo>
                  <a:lnTo>
                    <a:pt x="530" y="134"/>
                  </a:lnTo>
                  <a:lnTo>
                    <a:pt x="530" y="249"/>
                  </a:lnTo>
                  <a:lnTo>
                    <a:pt x="579" y="249"/>
                  </a:lnTo>
                  <a:lnTo>
                    <a:pt x="587" y="260"/>
                  </a:lnTo>
                  <a:lnTo>
                    <a:pt x="587" y="805"/>
                  </a:lnTo>
                  <a:lnTo>
                    <a:pt x="579" y="814"/>
                  </a:lnTo>
                  <a:lnTo>
                    <a:pt x="530" y="814"/>
                  </a:lnTo>
                  <a:lnTo>
                    <a:pt x="530" y="920"/>
                  </a:lnTo>
                  <a:lnTo>
                    <a:pt x="521" y="931"/>
                  </a:lnTo>
                  <a:lnTo>
                    <a:pt x="470" y="931"/>
                  </a:lnTo>
                  <a:lnTo>
                    <a:pt x="470" y="985"/>
                  </a:lnTo>
                  <a:lnTo>
                    <a:pt x="461" y="993"/>
                  </a:lnTo>
                  <a:lnTo>
                    <a:pt x="411" y="993"/>
                  </a:lnTo>
                  <a:lnTo>
                    <a:pt x="411" y="1045"/>
                  </a:lnTo>
                  <a:lnTo>
                    <a:pt x="403" y="1054"/>
                  </a:lnTo>
                  <a:lnTo>
                    <a:pt x="176" y="1054"/>
                  </a:lnTo>
                  <a:lnTo>
                    <a:pt x="168" y="1045"/>
                  </a:lnTo>
                  <a:lnTo>
                    <a:pt x="168" y="993"/>
                  </a:lnTo>
                  <a:lnTo>
                    <a:pt x="126" y="993"/>
                  </a:lnTo>
                  <a:lnTo>
                    <a:pt x="118" y="985"/>
                  </a:lnTo>
                  <a:lnTo>
                    <a:pt x="118" y="931"/>
                  </a:lnTo>
                  <a:lnTo>
                    <a:pt x="66" y="931"/>
                  </a:lnTo>
                  <a:lnTo>
                    <a:pt x="59" y="920"/>
                  </a:lnTo>
                  <a:lnTo>
                    <a:pt x="59" y="814"/>
                  </a:lnTo>
                  <a:lnTo>
                    <a:pt x="9" y="814"/>
                  </a:lnTo>
                  <a:lnTo>
                    <a:pt x="0" y="805"/>
                  </a:lnTo>
                  <a:lnTo>
                    <a:pt x="0" y="260"/>
                  </a:lnTo>
                  <a:lnTo>
                    <a:pt x="9" y="249"/>
                  </a:lnTo>
                  <a:lnTo>
                    <a:pt x="59" y="249"/>
                  </a:lnTo>
                  <a:lnTo>
                    <a:pt x="59" y="134"/>
                  </a:lnTo>
                  <a:lnTo>
                    <a:pt x="66" y="123"/>
                  </a:lnTo>
                  <a:lnTo>
                    <a:pt x="118" y="123"/>
                  </a:lnTo>
                  <a:lnTo>
                    <a:pt x="118" y="69"/>
                  </a:lnTo>
                  <a:lnTo>
                    <a:pt x="126" y="60"/>
                  </a:lnTo>
                  <a:lnTo>
                    <a:pt x="168" y="60"/>
                  </a:lnTo>
                  <a:lnTo>
                    <a:pt x="168" y="9"/>
                  </a:lnTo>
                  <a:lnTo>
                    <a:pt x="176" y="0"/>
                  </a:lnTo>
                  <a:close/>
                </a:path>
              </a:pathLst>
            </a:custGeom>
            <a:solidFill>
              <a:srgbClr val="0000CC"/>
            </a:solidFill>
            <a:ln w="9525">
              <a:solidFill>
                <a:srgbClr val="000000"/>
              </a:solidFill>
              <a:round/>
              <a:headEnd/>
              <a:tailEnd/>
            </a:ln>
          </p:spPr>
          <p:txBody>
            <a:bodyPr wrap="none" anchor="ctr"/>
            <a:lstStyle/>
            <a:p>
              <a:endParaRPr lang="en-US"/>
            </a:p>
          </p:txBody>
        </p:sp>
      </p:grpSp>
      <p:grpSp>
        <p:nvGrpSpPr>
          <p:cNvPr id="3" name="Group 6"/>
          <p:cNvGrpSpPr>
            <a:grpSpLocks/>
          </p:cNvGrpSpPr>
          <p:nvPr/>
        </p:nvGrpSpPr>
        <p:grpSpPr bwMode="auto">
          <a:xfrm>
            <a:off x="457200" y="2743200"/>
            <a:ext cx="452438" cy="377825"/>
            <a:chOff x="288" y="1728"/>
            <a:chExt cx="285" cy="238"/>
          </a:xfrm>
        </p:grpSpPr>
        <p:sp>
          <p:nvSpPr>
            <p:cNvPr id="34823" name="Freeform 7"/>
            <p:cNvSpPr>
              <a:spLocks noChangeArrowheads="1"/>
            </p:cNvSpPr>
            <p:nvPr/>
          </p:nvSpPr>
          <p:spPr bwMode="auto">
            <a:xfrm>
              <a:off x="288" y="1728"/>
              <a:ext cx="110" cy="238"/>
            </a:xfrm>
            <a:custGeom>
              <a:avLst/>
              <a:gdLst>
                <a:gd name="T0" fmla="*/ 243 w 490"/>
                <a:gd name="T1" fmla="*/ 0 h 1055"/>
                <a:gd name="T2" fmla="*/ 297 w 490"/>
                <a:gd name="T3" fmla="*/ 0 h 1055"/>
                <a:gd name="T4" fmla="*/ 305 w 490"/>
                <a:gd name="T5" fmla="*/ 9 h 1055"/>
                <a:gd name="T6" fmla="*/ 305 w 490"/>
                <a:gd name="T7" fmla="*/ 985 h 1055"/>
                <a:gd name="T8" fmla="*/ 481 w 490"/>
                <a:gd name="T9" fmla="*/ 985 h 1055"/>
                <a:gd name="T10" fmla="*/ 489 w 490"/>
                <a:gd name="T11" fmla="*/ 993 h 1055"/>
                <a:gd name="T12" fmla="*/ 489 w 490"/>
                <a:gd name="T13" fmla="*/ 1045 h 1055"/>
                <a:gd name="T14" fmla="*/ 481 w 490"/>
                <a:gd name="T15" fmla="*/ 1054 h 1055"/>
                <a:gd name="T16" fmla="*/ 7 w 490"/>
                <a:gd name="T17" fmla="*/ 1054 h 1055"/>
                <a:gd name="T18" fmla="*/ 0 w 490"/>
                <a:gd name="T19" fmla="*/ 1045 h 1055"/>
                <a:gd name="T20" fmla="*/ 0 w 490"/>
                <a:gd name="T21" fmla="*/ 993 h 1055"/>
                <a:gd name="T22" fmla="*/ 7 w 490"/>
                <a:gd name="T23" fmla="*/ 985 h 1055"/>
                <a:gd name="T24" fmla="*/ 175 w 490"/>
                <a:gd name="T25" fmla="*/ 985 h 1055"/>
                <a:gd name="T26" fmla="*/ 175 w 490"/>
                <a:gd name="T27" fmla="*/ 195 h 1055"/>
                <a:gd name="T28" fmla="*/ 70 w 490"/>
                <a:gd name="T29" fmla="*/ 195 h 1055"/>
                <a:gd name="T30" fmla="*/ 61 w 490"/>
                <a:gd name="T31" fmla="*/ 188 h 1055"/>
                <a:gd name="T32" fmla="*/ 61 w 490"/>
                <a:gd name="T33" fmla="*/ 134 h 1055"/>
                <a:gd name="T34" fmla="*/ 70 w 490"/>
                <a:gd name="T35" fmla="*/ 123 h 1055"/>
                <a:gd name="T36" fmla="*/ 175 w 490"/>
                <a:gd name="T37" fmla="*/ 123 h 1055"/>
                <a:gd name="T38" fmla="*/ 175 w 490"/>
                <a:gd name="T39" fmla="*/ 69 h 1055"/>
                <a:gd name="T40" fmla="*/ 183 w 490"/>
                <a:gd name="T41" fmla="*/ 60 h 1055"/>
                <a:gd name="T42" fmla="*/ 236 w 490"/>
                <a:gd name="T43" fmla="*/ 60 h 1055"/>
                <a:gd name="T44" fmla="*/ 236 w 490"/>
                <a:gd name="T45" fmla="*/ 9 h 1055"/>
                <a:gd name="T46" fmla="*/ 243 w 490"/>
                <a:gd name="T47" fmla="*/ 0 h 10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90"/>
                <a:gd name="T73" fmla="*/ 0 h 1055"/>
                <a:gd name="T74" fmla="*/ 490 w 490"/>
                <a:gd name="T75" fmla="*/ 1055 h 10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90" h="1055">
                  <a:moveTo>
                    <a:pt x="243" y="0"/>
                  </a:moveTo>
                  <a:lnTo>
                    <a:pt x="297" y="0"/>
                  </a:lnTo>
                  <a:lnTo>
                    <a:pt x="305" y="9"/>
                  </a:lnTo>
                  <a:lnTo>
                    <a:pt x="305" y="985"/>
                  </a:lnTo>
                  <a:lnTo>
                    <a:pt x="481" y="985"/>
                  </a:lnTo>
                  <a:lnTo>
                    <a:pt x="489" y="993"/>
                  </a:lnTo>
                  <a:lnTo>
                    <a:pt x="489" y="1045"/>
                  </a:lnTo>
                  <a:lnTo>
                    <a:pt x="481" y="1054"/>
                  </a:lnTo>
                  <a:lnTo>
                    <a:pt x="7" y="1054"/>
                  </a:lnTo>
                  <a:lnTo>
                    <a:pt x="0" y="1045"/>
                  </a:lnTo>
                  <a:lnTo>
                    <a:pt x="0" y="993"/>
                  </a:lnTo>
                  <a:lnTo>
                    <a:pt x="7" y="985"/>
                  </a:lnTo>
                  <a:lnTo>
                    <a:pt x="175" y="985"/>
                  </a:lnTo>
                  <a:lnTo>
                    <a:pt x="175" y="195"/>
                  </a:lnTo>
                  <a:lnTo>
                    <a:pt x="70" y="195"/>
                  </a:lnTo>
                  <a:lnTo>
                    <a:pt x="61" y="188"/>
                  </a:lnTo>
                  <a:lnTo>
                    <a:pt x="61" y="134"/>
                  </a:lnTo>
                  <a:lnTo>
                    <a:pt x="70" y="123"/>
                  </a:lnTo>
                  <a:lnTo>
                    <a:pt x="175" y="123"/>
                  </a:lnTo>
                  <a:lnTo>
                    <a:pt x="175" y="69"/>
                  </a:lnTo>
                  <a:lnTo>
                    <a:pt x="183" y="60"/>
                  </a:lnTo>
                  <a:lnTo>
                    <a:pt x="236" y="60"/>
                  </a:lnTo>
                  <a:lnTo>
                    <a:pt x="236" y="9"/>
                  </a:lnTo>
                  <a:lnTo>
                    <a:pt x="243" y="0"/>
                  </a:lnTo>
                </a:path>
              </a:pathLst>
            </a:custGeom>
            <a:solidFill>
              <a:srgbClr val="0000CC"/>
            </a:solidFill>
            <a:ln w="9525">
              <a:solidFill>
                <a:srgbClr val="000000"/>
              </a:solidFill>
              <a:round/>
              <a:headEnd/>
              <a:tailEnd/>
            </a:ln>
          </p:spPr>
          <p:txBody>
            <a:bodyPr wrap="none" anchor="ctr"/>
            <a:lstStyle/>
            <a:p>
              <a:endParaRPr lang="en-US"/>
            </a:p>
          </p:txBody>
        </p:sp>
        <p:sp>
          <p:nvSpPr>
            <p:cNvPr id="34824" name="Freeform 8"/>
            <p:cNvSpPr>
              <a:spLocks noChangeArrowheads="1"/>
            </p:cNvSpPr>
            <p:nvPr/>
          </p:nvSpPr>
          <p:spPr bwMode="auto">
            <a:xfrm>
              <a:off x="463" y="1728"/>
              <a:ext cx="110" cy="238"/>
            </a:xfrm>
            <a:custGeom>
              <a:avLst/>
              <a:gdLst>
                <a:gd name="T0" fmla="*/ 243 w 490"/>
                <a:gd name="T1" fmla="*/ 0 h 1055"/>
                <a:gd name="T2" fmla="*/ 297 w 490"/>
                <a:gd name="T3" fmla="*/ 0 h 1055"/>
                <a:gd name="T4" fmla="*/ 304 w 490"/>
                <a:gd name="T5" fmla="*/ 9 h 1055"/>
                <a:gd name="T6" fmla="*/ 304 w 490"/>
                <a:gd name="T7" fmla="*/ 985 h 1055"/>
                <a:gd name="T8" fmla="*/ 479 w 490"/>
                <a:gd name="T9" fmla="*/ 985 h 1055"/>
                <a:gd name="T10" fmla="*/ 489 w 490"/>
                <a:gd name="T11" fmla="*/ 993 h 1055"/>
                <a:gd name="T12" fmla="*/ 489 w 490"/>
                <a:gd name="T13" fmla="*/ 1045 h 1055"/>
                <a:gd name="T14" fmla="*/ 479 w 490"/>
                <a:gd name="T15" fmla="*/ 1054 h 1055"/>
                <a:gd name="T16" fmla="*/ 7 w 490"/>
                <a:gd name="T17" fmla="*/ 1054 h 1055"/>
                <a:gd name="T18" fmla="*/ 0 w 490"/>
                <a:gd name="T19" fmla="*/ 1045 h 1055"/>
                <a:gd name="T20" fmla="*/ 0 w 490"/>
                <a:gd name="T21" fmla="*/ 993 h 1055"/>
                <a:gd name="T22" fmla="*/ 7 w 490"/>
                <a:gd name="T23" fmla="*/ 985 h 1055"/>
                <a:gd name="T24" fmla="*/ 173 w 490"/>
                <a:gd name="T25" fmla="*/ 985 h 1055"/>
                <a:gd name="T26" fmla="*/ 173 w 490"/>
                <a:gd name="T27" fmla="*/ 195 h 1055"/>
                <a:gd name="T28" fmla="*/ 70 w 490"/>
                <a:gd name="T29" fmla="*/ 195 h 1055"/>
                <a:gd name="T30" fmla="*/ 60 w 490"/>
                <a:gd name="T31" fmla="*/ 188 h 1055"/>
                <a:gd name="T32" fmla="*/ 60 w 490"/>
                <a:gd name="T33" fmla="*/ 134 h 1055"/>
                <a:gd name="T34" fmla="*/ 70 w 490"/>
                <a:gd name="T35" fmla="*/ 123 h 1055"/>
                <a:gd name="T36" fmla="*/ 173 w 490"/>
                <a:gd name="T37" fmla="*/ 123 h 1055"/>
                <a:gd name="T38" fmla="*/ 173 w 490"/>
                <a:gd name="T39" fmla="*/ 69 h 1055"/>
                <a:gd name="T40" fmla="*/ 184 w 490"/>
                <a:gd name="T41" fmla="*/ 60 h 1055"/>
                <a:gd name="T42" fmla="*/ 236 w 490"/>
                <a:gd name="T43" fmla="*/ 60 h 1055"/>
                <a:gd name="T44" fmla="*/ 236 w 490"/>
                <a:gd name="T45" fmla="*/ 9 h 1055"/>
                <a:gd name="T46" fmla="*/ 243 w 490"/>
                <a:gd name="T47" fmla="*/ 0 h 10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90"/>
                <a:gd name="T73" fmla="*/ 0 h 1055"/>
                <a:gd name="T74" fmla="*/ 490 w 490"/>
                <a:gd name="T75" fmla="*/ 1055 h 10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90" h="1055">
                  <a:moveTo>
                    <a:pt x="243" y="0"/>
                  </a:moveTo>
                  <a:lnTo>
                    <a:pt x="297" y="0"/>
                  </a:lnTo>
                  <a:lnTo>
                    <a:pt x="304" y="9"/>
                  </a:lnTo>
                  <a:lnTo>
                    <a:pt x="304" y="985"/>
                  </a:lnTo>
                  <a:lnTo>
                    <a:pt x="479" y="985"/>
                  </a:lnTo>
                  <a:lnTo>
                    <a:pt x="489" y="993"/>
                  </a:lnTo>
                  <a:lnTo>
                    <a:pt x="489" y="1045"/>
                  </a:lnTo>
                  <a:lnTo>
                    <a:pt x="479" y="1054"/>
                  </a:lnTo>
                  <a:lnTo>
                    <a:pt x="7" y="1054"/>
                  </a:lnTo>
                  <a:lnTo>
                    <a:pt x="0" y="1045"/>
                  </a:lnTo>
                  <a:lnTo>
                    <a:pt x="0" y="993"/>
                  </a:lnTo>
                  <a:lnTo>
                    <a:pt x="7" y="985"/>
                  </a:lnTo>
                  <a:lnTo>
                    <a:pt x="173" y="985"/>
                  </a:lnTo>
                  <a:lnTo>
                    <a:pt x="173" y="195"/>
                  </a:lnTo>
                  <a:lnTo>
                    <a:pt x="70" y="195"/>
                  </a:lnTo>
                  <a:lnTo>
                    <a:pt x="60" y="188"/>
                  </a:lnTo>
                  <a:lnTo>
                    <a:pt x="60" y="134"/>
                  </a:lnTo>
                  <a:lnTo>
                    <a:pt x="70" y="123"/>
                  </a:lnTo>
                  <a:lnTo>
                    <a:pt x="173" y="123"/>
                  </a:lnTo>
                  <a:lnTo>
                    <a:pt x="173" y="69"/>
                  </a:lnTo>
                  <a:lnTo>
                    <a:pt x="184" y="60"/>
                  </a:lnTo>
                  <a:lnTo>
                    <a:pt x="236" y="60"/>
                  </a:lnTo>
                  <a:lnTo>
                    <a:pt x="236" y="9"/>
                  </a:lnTo>
                  <a:lnTo>
                    <a:pt x="243" y="0"/>
                  </a:lnTo>
                </a:path>
              </a:pathLst>
            </a:custGeom>
            <a:solidFill>
              <a:srgbClr val="0000CC"/>
            </a:solidFill>
            <a:ln w="9525">
              <a:solidFill>
                <a:srgbClr val="000000"/>
              </a:solidFill>
              <a:round/>
              <a:headEnd/>
              <a:tailEnd/>
            </a:ln>
          </p:spPr>
          <p:txBody>
            <a:bodyPr wrap="none" anchor="ct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D83C70CF-68A1-4593-9199-8C94C013D17A}" type="slidenum">
              <a:rPr lang="en-US">
                <a:latin typeface="Arial" charset="0"/>
              </a:rPr>
              <a:pPr/>
              <a:t>46</a:t>
            </a:fld>
            <a:endParaRPr lang="en-US">
              <a:latin typeface="Arial" charset="0"/>
            </a:endParaRPr>
          </a:p>
        </p:txBody>
      </p:sp>
      <p:sp>
        <p:nvSpPr>
          <p:cNvPr id="35843"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5844" name="Rectangle 2"/>
          <p:cNvSpPr>
            <a:spLocks noGrp="1" noChangeArrowheads="1"/>
          </p:cNvSpPr>
          <p:nvPr>
            <p:ph type="body" idx="1"/>
          </p:nvPr>
        </p:nvSpPr>
        <p:spPr/>
        <p:txBody>
          <a:bodyPr lIns="18000" tIns="46800" rIns="18000" bIns="46800"/>
          <a:lstStyle/>
          <a:p>
            <a:pPr>
              <a:spcBef>
                <a:spcPts val="988"/>
              </a:spcBef>
            </a:pPr>
            <a:r>
              <a:rPr lang="en-GB" sz="4400" smtClean="0"/>
              <a:t>Three effects</a:t>
            </a:r>
          </a:p>
          <a:p>
            <a:pPr lvl="1">
              <a:spcBef>
                <a:spcPts val="875"/>
              </a:spcBef>
            </a:pPr>
            <a:r>
              <a:rPr lang="en-GB" sz="4000" smtClean="0"/>
              <a:t>level = safe</a:t>
            </a:r>
          </a:p>
          <a:p>
            <a:pPr lvl="1">
              <a:spcBef>
                <a:spcPts val="875"/>
              </a:spcBef>
            </a:pPr>
            <a:r>
              <a:rPr lang="en-GB" sz="4000" smtClean="0"/>
              <a:t>level = high</a:t>
            </a:r>
          </a:p>
          <a:p>
            <a:pPr lvl="1">
              <a:spcBef>
                <a:spcPts val="875"/>
              </a:spcBef>
            </a:pPr>
            <a:r>
              <a:rPr lang="en-GB" sz="4000" smtClean="0"/>
              <a:t>invalid syntax</a:t>
            </a:r>
          </a:p>
        </p:txBody>
      </p:sp>
      <p:grpSp>
        <p:nvGrpSpPr>
          <p:cNvPr id="2" name="Group 3"/>
          <p:cNvGrpSpPr>
            <a:grpSpLocks/>
          </p:cNvGrpSpPr>
          <p:nvPr/>
        </p:nvGrpSpPr>
        <p:grpSpPr bwMode="auto">
          <a:xfrm>
            <a:off x="4725988" y="2819400"/>
            <a:ext cx="452437" cy="377825"/>
            <a:chOff x="2977" y="1776"/>
            <a:chExt cx="285" cy="238"/>
          </a:xfrm>
        </p:grpSpPr>
        <p:sp>
          <p:nvSpPr>
            <p:cNvPr id="35852" name="Freeform 4"/>
            <p:cNvSpPr>
              <a:spLocks noChangeArrowheads="1"/>
            </p:cNvSpPr>
            <p:nvPr/>
          </p:nvSpPr>
          <p:spPr bwMode="auto">
            <a:xfrm>
              <a:off x="2977" y="1776"/>
              <a:ext cx="152" cy="238"/>
            </a:xfrm>
            <a:custGeom>
              <a:avLst/>
              <a:gdLst>
                <a:gd name="T0" fmla="*/ 7 w 675"/>
                <a:gd name="T1" fmla="*/ 0 h 1055"/>
                <a:gd name="T2" fmla="*/ 612 w 675"/>
                <a:gd name="T3" fmla="*/ 0 h 1055"/>
                <a:gd name="T4" fmla="*/ 619 w 675"/>
                <a:gd name="T5" fmla="*/ 9 h 1055"/>
                <a:gd name="T6" fmla="*/ 619 w 675"/>
                <a:gd name="T7" fmla="*/ 249 h 1055"/>
                <a:gd name="T8" fmla="*/ 612 w 675"/>
                <a:gd name="T9" fmla="*/ 260 h 1055"/>
                <a:gd name="T10" fmla="*/ 569 w 675"/>
                <a:gd name="T11" fmla="*/ 260 h 1055"/>
                <a:gd name="T12" fmla="*/ 559 w 675"/>
                <a:gd name="T13" fmla="*/ 249 h 1055"/>
                <a:gd name="T14" fmla="*/ 559 w 675"/>
                <a:gd name="T15" fmla="*/ 134 h 1055"/>
                <a:gd name="T16" fmla="*/ 523 w 675"/>
                <a:gd name="T17" fmla="*/ 134 h 1055"/>
                <a:gd name="T18" fmla="*/ 516 w 675"/>
                <a:gd name="T19" fmla="*/ 123 h 1055"/>
                <a:gd name="T20" fmla="*/ 516 w 675"/>
                <a:gd name="T21" fmla="*/ 69 h 1055"/>
                <a:gd name="T22" fmla="*/ 208 w 675"/>
                <a:gd name="T23" fmla="*/ 69 h 1055"/>
                <a:gd name="T24" fmla="*/ 208 w 675"/>
                <a:gd name="T25" fmla="*/ 491 h 1055"/>
                <a:gd name="T26" fmla="*/ 463 w 675"/>
                <a:gd name="T27" fmla="*/ 491 h 1055"/>
                <a:gd name="T28" fmla="*/ 463 w 675"/>
                <a:gd name="T29" fmla="*/ 374 h 1055"/>
                <a:gd name="T30" fmla="*/ 470 w 675"/>
                <a:gd name="T31" fmla="*/ 365 h 1055"/>
                <a:gd name="T32" fmla="*/ 516 w 675"/>
                <a:gd name="T33" fmla="*/ 365 h 1055"/>
                <a:gd name="T34" fmla="*/ 523 w 675"/>
                <a:gd name="T35" fmla="*/ 374 h 1055"/>
                <a:gd name="T36" fmla="*/ 523 w 675"/>
                <a:gd name="T37" fmla="*/ 679 h 1055"/>
                <a:gd name="T38" fmla="*/ 516 w 675"/>
                <a:gd name="T39" fmla="*/ 688 h 1055"/>
                <a:gd name="T40" fmla="*/ 470 w 675"/>
                <a:gd name="T41" fmla="*/ 688 h 1055"/>
                <a:gd name="T42" fmla="*/ 463 w 675"/>
                <a:gd name="T43" fmla="*/ 679 h 1055"/>
                <a:gd name="T44" fmla="*/ 463 w 675"/>
                <a:gd name="T45" fmla="*/ 563 h 1055"/>
                <a:gd name="T46" fmla="*/ 208 w 675"/>
                <a:gd name="T47" fmla="*/ 563 h 1055"/>
                <a:gd name="T48" fmla="*/ 208 w 675"/>
                <a:gd name="T49" fmla="*/ 985 h 1055"/>
                <a:gd name="T50" fmla="*/ 559 w 675"/>
                <a:gd name="T51" fmla="*/ 985 h 1055"/>
                <a:gd name="T52" fmla="*/ 559 w 675"/>
                <a:gd name="T53" fmla="*/ 931 h 1055"/>
                <a:gd name="T54" fmla="*/ 569 w 675"/>
                <a:gd name="T55" fmla="*/ 920 h 1055"/>
                <a:gd name="T56" fmla="*/ 612 w 675"/>
                <a:gd name="T57" fmla="*/ 920 h 1055"/>
                <a:gd name="T58" fmla="*/ 612 w 675"/>
                <a:gd name="T59" fmla="*/ 814 h 1055"/>
                <a:gd name="T60" fmla="*/ 619 w 675"/>
                <a:gd name="T61" fmla="*/ 805 h 1055"/>
                <a:gd name="T62" fmla="*/ 666 w 675"/>
                <a:gd name="T63" fmla="*/ 805 h 1055"/>
                <a:gd name="T64" fmla="*/ 674 w 675"/>
                <a:gd name="T65" fmla="*/ 814 h 1055"/>
                <a:gd name="T66" fmla="*/ 674 w 675"/>
                <a:gd name="T67" fmla="*/ 1045 h 1055"/>
                <a:gd name="T68" fmla="*/ 666 w 675"/>
                <a:gd name="T69" fmla="*/ 1054 h 1055"/>
                <a:gd name="T70" fmla="*/ 7 w 675"/>
                <a:gd name="T71" fmla="*/ 1054 h 1055"/>
                <a:gd name="T72" fmla="*/ 0 w 675"/>
                <a:gd name="T73" fmla="*/ 1045 h 1055"/>
                <a:gd name="T74" fmla="*/ 0 w 675"/>
                <a:gd name="T75" fmla="*/ 993 h 1055"/>
                <a:gd name="T76" fmla="*/ 7 w 675"/>
                <a:gd name="T77" fmla="*/ 985 h 1055"/>
                <a:gd name="T78" fmla="*/ 105 w 675"/>
                <a:gd name="T79" fmla="*/ 985 h 1055"/>
                <a:gd name="T80" fmla="*/ 105 w 675"/>
                <a:gd name="T81" fmla="*/ 69 h 1055"/>
                <a:gd name="T82" fmla="*/ 7 w 675"/>
                <a:gd name="T83" fmla="*/ 69 h 1055"/>
                <a:gd name="T84" fmla="*/ 0 w 675"/>
                <a:gd name="T85" fmla="*/ 60 h 1055"/>
                <a:gd name="T86" fmla="*/ 0 w 675"/>
                <a:gd name="T87" fmla="*/ 9 h 1055"/>
                <a:gd name="T88" fmla="*/ 7 w 675"/>
                <a:gd name="T89" fmla="*/ 0 h 10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75"/>
                <a:gd name="T136" fmla="*/ 0 h 1055"/>
                <a:gd name="T137" fmla="*/ 675 w 675"/>
                <a:gd name="T138" fmla="*/ 1055 h 10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75" h="1055">
                  <a:moveTo>
                    <a:pt x="7" y="0"/>
                  </a:moveTo>
                  <a:lnTo>
                    <a:pt x="612" y="0"/>
                  </a:lnTo>
                  <a:lnTo>
                    <a:pt x="619" y="9"/>
                  </a:lnTo>
                  <a:lnTo>
                    <a:pt x="619" y="249"/>
                  </a:lnTo>
                  <a:lnTo>
                    <a:pt x="612" y="260"/>
                  </a:lnTo>
                  <a:lnTo>
                    <a:pt x="569" y="260"/>
                  </a:lnTo>
                  <a:lnTo>
                    <a:pt x="559" y="249"/>
                  </a:lnTo>
                  <a:lnTo>
                    <a:pt x="559" y="134"/>
                  </a:lnTo>
                  <a:lnTo>
                    <a:pt x="523" y="134"/>
                  </a:lnTo>
                  <a:lnTo>
                    <a:pt x="516" y="123"/>
                  </a:lnTo>
                  <a:lnTo>
                    <a:pt x="516" y="69"/>
                  </a:lnTo>
                  <a:lnTo>
                    <a:pt x="208" y="69"/>
                  </a:lnTo>
                  <a:lnTo>
                    <a:pt x="208" y="491"/>
                  </a:lnTo>
                  <a:lnTo>
                    <a:pt x="463" y="491"/>
                  </a:lnTo>
                  <a:lnTo>
                    <a:pt x="463" y="374"/>
                  </a:lnTo>
                  <a:lnTo>
                    <a:pt x="470" y="365"/>
                  </a:lnTo>
                  <a:lnTo>
                    <a:pt x="516" y="365"/>
                  </a:lnTo>
                  <a:lnTo>
                    <a:pt x="523" y="374"/>
                  </a:lnTo>
                  <a:lnTo>
                    <a:pt x="523" y="679"/>
                  </a:lnTo>
                  <a:lnTo>
                    <a:pt x="516" y="688"/>
                  </a:lnTo>
                  <a:lnTo>
                    <a:pt x="470" y="688"/>
                  </a:lnTo>
                  <a:lnTo>
                    <a:pt x="463" y="679"/>
                  </a:lnTo>
                  <a:lnTo>
                    <a:pt x="463" y="563"/>
                  </a:lnTo>
                  <a:lnTo>
                    <a:pt x="208" y="563"/>
                  </a:lnTo>
                  <a:lnTo>
                    <a:pt x="208" y="985"/>
                  </a:lnTo>
                  <a:lnTo>
                    <a:pt x="559" y="985"/>
                  </a:lnTo>
                  <a:lnTo>
                    <a:pt x="559" y="931"/>
                  </a:lnTo>
                  <a:lnTo>
                    <a:pt x="569" y="920"/>
                  </a:lnTo>
                  <a:lnTo>
                    <a:pt x="612" y="920"/>
                  </a:lnTo>
                  <a:lnTo>
                    <a:pt x="612" y="814"/>
                  </a:lnTo>
                  <a:lnTo>
                    <a:pt x="619" y="805"/>
                  </a:lnTo>
                  <a:lnTo>
                    <a:pt x="666" y="805"/>
                  </a:lnTo>
                  <a:lnTo>
                    <a:pt x="674" y="814"/>
                  </a:lnTo>
                  <a:lnTo>
                    <a:pt x="674" y="1045"/>
                  </a:lnTo>
                  <a:lnTo>
                    <a:pt x="666" y="1054"/>
                  </a:lnTo>
                  <a:lnTo>
                    <a:pt x="7" y="1054"/>
                  </a:lnTo>
                  <a:lnTo>
                    <a:pt x="0" y="1045"/>
                  </a:lnTo>
                  <a:lnTo>
                    <a:pt x="0" y="993"/>
                  </a:lnTo>
                  <a:lnTo>
                    <a:pt x="7" y="985"/>
                  </a:lnTo>
                  <a:lnTo>
                    <a:pt x="105" y="985"/>
                  </a:lnTo>
                  <a:lnTo>
                    <a:pt x="105" y="69"/>
                  </a:lnTo>
                  <a:lnTo>
                    <a:pt x="7" y="69"/>
                  </a:lnTo>
                  <a:lnTo>
                    <a:pt x="0" y="60"/>
                  </a:lnTo>
                  <a:lnTo>
                    <a:pt x="0" y="9"/>
                  </a:lnTo>
                  <a:lnTo>
                    <a:pt x="7" y="0"/>
                  </a:lnTo>
                </a:path>
              </a:pathLst>
            </a:custGeom>
            <a:solidFill>
              <a:srgbClr val="0000CC"/>
            </a:solidFill>
            <a:ln w="9525">
              <a:solidFill>
                <a:srgbClr val="000000"/>
              </a:solidFill>
              <a:round/>
              <a:headEnd/>
              <a:tailEnd/>
            </a:ln>
          </p:spPr>
          <p:txBody>
            <a:bodyPr wrap="none" anchor="ctr"/>
            <a:lstStyle/>
            <a:p>
              <a:endParaRPr lang="en-US"/>
            </a:p>
          </p:txBody>
        </p:sp>
        <p:sp>
          <p:nvSpPr>
            <p:cNvPr id="35853" name="Freeform 5"/>
            <p:cNvSpPr>
              <a:spLocks noChangeArrowheads="1"/>
            </p:cNvSpPr>
            <p:nvPr/>
          </p:nvSpPr>
          <p:spPr bwMode="auto">
            <a:xfrm>
              <a:off x="3169" y="1776"/>
              <a:ext cx="93" cy="238"/>
            </a:xfrm>
            <a:custGeom>
              <a:avLst/>
              <a:gdLst>
                <a:gd name="T0" fmla="*/ 207 w 416"/>
                <a:gd name="T1" fmla="*/ 0 h 1055"/>
                <a:gd name="T2" fmla="*/ 251 w 416"/>
                <a:gd name="T3" fmla="*/ 0 h 1055"/>
                <a:gd name="T4" fmla="*/ 259 w 416"/>
                <a:gd name="T5" fmla="*/ 9 h 1055"/>
                <a:gd name="T6" fmla="*/ 259 w 416"/>
                <a:gd name="T7" fmla="*/ 985 h 1055"/>
                <a:gd name="T8" fmla="*/ 407 w 416"/>
                <a:gd name="T9" fmla="*/ 985 h 1055"/>
                <a:gd name="T10" fmla="*/ 415 w 416"/>
                <a:gd name="T11" fmla="*/ 993 h 1055"/>
                <a:gd name="T12" fmla="*/ 415 w 416"/>
                <a:gd name="T13" fmla="*/ 1045 h 1055"/>
                <a:gd name="T14" fmla="*/ 407 w 416"/>
                <a:gd name="T15" fmla="*/ 1054 h 1055"/>
                <a:gd name="T16" fmla="*/ 7 w 416"/>
                <a:gd name="T17" fmla="*/ 1054 h 1055"/>
                <a:gd name="T18" fmla="*/ 0 w 416"/>
                <a:gd name="T19" fmla="*/ 1045 h 1055"/>
                <a:gd name="T20" fmla="*/ 0 w 416"/>
                <a:gd name="T21" fmla="*/ 993 h 1055"/>
                <a:gd name="T22" fmla="*/ 7 w 416"/>
                <a:gd name="T23" fmla="*/ 985 h 1055"/>
                <a:gd name="T24" fmla="*/ 148 w 416"/>
                <a:gd name="T25" fmla="*/ 985 h 1055"/>
                <a:gd name="T26" fmla="*/ 148 w 416"/>
                <a:gd name="T27" fmla="*/ 195 h 1055"/>
                <a:gd name="T28" fmla="*/ 60 w 416"/>
                <a:gd name="T29" fmla="*/ 195 h 1055"/>
                <a:gd name="T30" fmla="*/ 53 w 416"/>
                <a:gd name="T31" fmla="*/ 188 h 1055"/>
                <a:gd name="T32" fmla="*/ 53 w 416"/>
                <a:gd name="T33" fmla="*/ 134 h 1055"/>
                <a:gd name="T34" fmla="*/ 60 w 416"/>
                <a:gd name="T35" fmla="*/ 123 h 1055"/>
                <a:gd name="T36" fmla="*/ 148 w 416"/>
                <a:gd name="T37" fmla="*/ 123 h 1055"/>
                <a:gd name="T38" fmla="*/ 148 w 416"/>
                <a:gd name="T39" fmla="*/ 69 h 1055"/>
                <a:gd name="T40" fmla="*/ 156 w 416"/>
                <a:gd name="T41" fmla="*/ 60 h 1055"/>
                <a:gd name="T42" fmla="*/ 201 w 416"/>
                <a:gd name="T43" fmla="*/ 60 h 1055"/>
                <a:gd name="T44" fmla="*/ 201 w 416"/>
                <a:gd name="T45" fmla="*/ 9 h 1055"/>
                <a:gd name="T46" fmla="*/ 207 w 416"/>
                <a:gd name="T47" fmla="*/ 0 h 10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1055"/>
                <a:gd name="T74" fmla="*/ 416 w 416"/>
                <a:gd name="T75" fmla="*/ 1055 h 10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1055">
                  <a:moveTo>
                    <a:pt x="207" y="0"/>
                  </a:moveTo>
                  <a:lnTo>
                    <a:pt x="251" y="0"/>
                  </a:lnTo>
                  <a:lnTo>
                    <a:pt x="259" y="9"/>
                  </a:lnTo>
                  <a:lnTo>
                    <a:pt x="259" y="985"/>
                  </a:lnTo>
                  <a:lnTo>
                    <a:pt x="407" y="985"/>
                  </a:lnTo>
                  <a:lnTo>
                    <a:pt x="415" y="993"/>
                  </a:lnTo>
                  <a:lnTo>
                    <a:pt x="415" y="1045"/>
                  </a:lnTo>
                  <a:lnTo>
                    <a:pt x="407" y="1054"/>
                  </a:lnTo>
                  <a:lnTo>
                    <a:pt x="7" y="1054"/>
                  </a:lnTo>
                  <a:lnTo>
                    <a:pt x="0" y="1045"/>
                  </a:lnTo>
                  <a:lnTo>
                    <a:pt x="0" y="993"/>
                  </a:lnTo>
                  <a:lnTo>
                    <a:pt x="7" y="985"/>
                  </a:lnTo>
                  <a:lnTo>
                    <a:pt x="148" y="985"/>
                  </a:lnTo>
                  <a:lnTo>
                    <a:pt x="148" y="195"/>
                  </a:lnTo>
                  <a:lnTo>
                    <a:pt x="60" y="195"/>
                  </a:lnTo>
                  <a:lnTo>
                    <a:pt x="53" y="188"/>
                  </a:lnTo>
                  <a:lnTo>
                    <a:pt x="53" y="134"/>
                  </a:lnTo>
                  <a:lnTo>
                    <a:pt x="60" y="123"/>
                  </a:lnTo>
                  <a:lnTo>
                    <a:pt x="148" y="123"/>
                  </a:lnTo>
                  <a:lnTo>
                    <a:pt x="148" y="69"/>
                  </a:lnTo>
                  <a:lnTo>
                    <a:pt x="156" y="60"/>
                  </a:lnTo>
                  <a:lnTo>
                    <a:pt x="201" y="60"/>
                  </a:lnTo>
                  <a:lnTo>
                    <a:pt x="201" y="9"/>
                  </a:lnTo>
                  <a:lnTo>
                    <a:pt x="207" y="0"/>
                  </a:lnTo>
                </a:path>
              </a:pathLst>
            </a:custGeom>
            <a:solidFill>
              <a:srgbClr val="0000CC"/>
            </a:solidFill>
            <a:ln w="9525">
              <a:solidFill>
                <a:srgbClr val="000000"/>
              </a:solidFill>
              <a:round/>
              <a:headEnd/>
              <a:tailEnd/>
            </a:ln>
          </p:spPr>
          <p:txBody>
            <a:bodyPr wrap="none" anchor="ctr"/>
            <a:lstStyle/>
            <a:p>
              <a:endParaRPr lang="en-US"/>
            </a:p>
          </p:txBody>
        </p:sp>
      </p:grpSp>
      <p:grpSp>
        <p:nvGrpSpPr>
          <p:cNvPr id="3" name="Group 6"/>
          <p:cNvGrpSpPr>
            <a:grpSpLocks/>
          </p:cNvGrpSpPr>
          <p:nvPr/>
        </p:nvGrpSpPr>
        <p:grpSpPr bwMode="auto">
          <a:xfrm>
            <a:off x="4725988" y="3581400"/>
            <a:ext cx="452437" cy="377825"/>
            <a:chOff x="2977" y="2256"/>
            <a:chExt cx="285" cy="238"/>
          </a:xfrm>
        </p:grpSpPr>
        <p:sp>
          <p:nvSpPr>
            <p:cNvPr id="35850" name="Freeform 7"/>
            <p:cNvSpPr>
              <a:spLocks noChangeArrowheads="1"/>
            </p:cNvSpPr>
            <p:nvPr/>
          </p:nvSpPr>
          <p:spPr bwMode="auto">
            <a:xfrm>
              <a:off x="2977" y="2256"/>
              <a:ext cx="146" cy="238"/>
            </a:xfrm>
            <a:custGeom>
              <a:avLst/>
              <a:gdLst>
                <a:gd name="T0" fmla="*/ 6 w 649"/>
                <a:gd name="T1" fmla="*/ 0 h 1055"/>
                <a:gd name="T2" fmla="*/ 589 w 649"/>
                <a:gd name="T3" fmla="*/ 0 h 1055"/>
                <a:gd name="T4" fmla="*/ 595 w 649"/>
                <a:gd name="T5" fmla="*/ 9 h 1055"/>
                <a:gd name="T6" fmla="*/ 595 w 649"/>
                <a:gd name="T7" fmla="*/ 250 h 1055"/>
                <a:gd name="T8" fmla="*/ 589 w 649"/>
                <a:gd name="T9" fmla="*/ 259 h 1055"/>
                <a:gd name="T10" fmla="*/ 547 w 649"/>
                <a:gd name="T11" fmla="*/ 259 h 1055"/>
                <a:gd name="T12" fmla="*/ 538 w 649"/>
                <a:gd name="T13" fmla="*/ 250 h 1055"/>
                <a:gd name="T14" fmla="*/ 538 w 649"/>
                <a:gd name="T15" fmla="*/ 134 h 1055"/>
                <a:gd name="T16" fmla="*/ 503 w 649"/>
                <a:gd name="T17" fmla="*/ 134 h 1055"/>
                <a:gd name="T18" fmla="*/ 496 w 649"/>
                <a:gd name="T19" fmla="*/ 125 h 1055"/>
                <a:gd name="T20" fmla="*/ 496 w 649"/>
                <a:gd name="T21" fmla="*/ 71 h 1055"/>
                <a:gd name="T22" fmla="*/ 201 w 649"/>
                <a:gd name="T23" fmla="*/ 71 h 1055"/>
                <a:gd name="T24" fmla="*/ 201 w 649"/>
                <a:gd name="T25" fmla="*/ 491 h 1055"/>
                <a:gd name="T26" fmla="*/ 445 w 649"/>
                <a:gd name="T27" fmla="*/ 491 h 1055"/>
                <a:gd name="T28" fmla="*/ 445 w 649"/>
                <a:gd name="T29" fmla="*/ 376 h 1055"/>
                <a:gd name="T30" fmla="*/ 452 w 649"/>
                <a:gd name="T31" fmla="*/ 365 h 1055"/>
                <a:gd name="T32" fmla="*/ 496 w 649"/>
                <a:gd name="T33" fmla="*/ 365 h 1055"/>
                <a:gd name="T34" fmla="*/ 503 w 649"/>
                <a:gd name="T35" fmla="*/ 376 h 1055"/>
                <a:gd name="T36" fmla="*/ 503 w 649"/>
                <a:gd name="T37" fmla="*/ 681 h 1055"/>
                <a:gd name="T38" fmla="*/ 496 w 649"/>
                <a:gd name="T39" fmla="*/ 689 h 1055"/>
                <a:gd name="T40" fmla="*/ 452 w 649"/>
                <a:gd name="T41" fmla="*/ 689 h 1055"/>
                <a:gd name="T42" fmla="*/ 445 w 649"/>
                <a:gd name="T43" fmla="*/ 681 h 1055"/>
                <a:gd name="T44" fmla="*/ 445 w 649"/>
                <a:gd name="T45" fmla="*/ 563 h 1055"/>
                <a:gd name="T46" fmla="*/ 201 w 649"/>
                <a:gd name="T47" fmla="*/ 563 h 1055"/>
                <a:gd name="T48" fmla="*/ 201 w 649"/>
                <a:gd name="T49" fmla="*/ 986 h 1055"/>
                <a:gd name="T50" fmla="*/ 538 w 649"/>
                <a:gd name="T51" fmla="*/ 986 h 1055"/>
                <a:gd name="T52" fmla="*/ 538 w 649"/>
                <a:gd name="T53" fmla="*/ 929 h 1055"/>
                <a:gd name="T54" fmla="*/ 547 w 649"/>
                <a:gd name="T55" fmla="*/ 920 h 1055"/>
                <a:gd name="T56" fmla="*/ 589 w 649"/>
                <a:gd name="T57" fmla="*/ 920 h 1055"/>
                <a:gd name="T58" fmla="*/ 589 w 649"/>
                <a:gd name="T59" fmla="*/ 814 h 1055"/>
                <a:gd name="T60" fmla="*/ 595 w 649"/>
                <a:gd name="T61" fmla="*/ 803 h 1055"/>
                <a:gd name="T62" fmla="*/ 640 w 649"/>
                <a:gd name="T63" fmla="*/ 803 h 1055"/>
                <a:gd name="T64" fmla="*/ 648 w 649"/>
                <a:gd name="T65" fmla="*/ 814 h 1055"/>
                <a:gd name="T66" fmla="*/ 648 w 649"/>
                <a:gd name="T67" fmla="*/ 1045 h 1055"/>
                <a:gd name="T68" fmla="*/ 640 w 649"/>
                <a:gd name="T69" fmla="*/ 1054 h 1055"/>
                <a:gd name="T70" fmla="*/ 6 w 649"/>
                <a:gd name="T71" fmla="*/ 1054 h 1055"/>
                <a:gd name="T72" fmla="*/ 0 w 649"/>
                <a:gd name="T73" fmla="*/ 1045 h 1055"/>
                <a:gd name="T74" fmla="*/ 0 w 649"/>
                <a:gd name="T75" fmla="*/ 994 h 1055"/>
                <a:gd name="T76" fmla="*/ 6 w 649"/>
                <a:gd name="T77" fmla="*/ 986 h 1055"/>
                <a:gd name="T78" fmla="*/ 101 w 649"/>
                <a:gd name="T79" fmla="*/ 986 h 1055"/>
                <a:gd name="T80" fmla="*/ 101 w 649"/>
                <a:gd name="T81" fmla="*/ 71 h 1055"/>
                <a:gd name="T82" fmla="*/ 6 w 649"/>
                <a:gd name="T83" fmla="*/ 71 h 1055"/>
                <a:gd name="T84" fmla="*/ 0 w 649"/>
                <a:gd name="T85" fmla="*/ 60 h 1055"/>
                <a:gd name="T86" fmla="*/ 0 w 649"/>
                <a:gd name="T87" fmla="*/ 9 h 1055"/>
                <a:gd name="T88" fmla="*/ 6 w 649"/>
                <a:gd name="T89" fmla="*/ 0 h 10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49"/>
                <a:gd name="T136" fmla="*/ 0 h 1055"/>
                <a:gd name="T137" fmla="*/ 649 w 649"/>
                <a:gd name="T138" fmla="*/ 1055 h 10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49" h="1055">
                  <a:moveTo>
                    <a:pt x="6" y="0"/>
                  </a:moveTo>
                  <a:lnTo>
                    <a:pt x="589" y="0"/>
                  </a:lnTo>
                  <a:lnTo>
                    <a:pt x="595" y="9"/>
                  </a:lnTo>
                  <a:lnTo>
                    <a:pt x="595" y="250"/>
                  </a:lnTo>
                  <a:lnTo>
                    <a:pt x="589" y="259"/>
                  </a:lnTo>
                  <a:lnTo>
                    <a:pt x="547" y="259"/>
                  </a:lnTo>
                  <a:lnTo>
                    <a:pt x="538" y="250"/>
                  </a:lnTo>
                  <a:lnTo>
                    <a:pt x="538" y="134"/>
                  </a:lnTo>
                  <a:lnTo>
                    <a:pt x="503" y="134"/>
                  </a:lnTo>
                  <a:lnTo>
                    <a:pt x="496" y="125"/>
                  </a:lnTo>
                  <a:lnTo>
                    <a:pt x="496" y="71"/>
                  </a:lnTo>
                  <a:lnTo>
                    <a:pt x="201" y="71"/>
                  </a:lnTo>
                  <a:lnTo>
                    <a:pt x="201" y="491"/>
                  </a:lnTo>
                  <a:lnTo>
                    <a:pt x="445" y="491"/>
                  </a:lnTo>
                  <a:lnTo>
                    <a:pt x="445" y="376"/>
                  </a:lnTo>
                  <a:lnTo>
                    <a:pt x="452" y="365"/>
                  </a:lnTo>
                  <a:lnTo>
                    <a:pt x="496" y="365"/>
                  </a:lnTo>
                  <a:lnTo>
                    <a:pt x="503" y="376"/>
                  </a:lnTo>
                  <a:lnTo>
                    <a:pt x="503" y="681"/>
                  </a:lnTo>
                  <a:lnTo>
                    <a:pt x="496" y="689"/>
                  </a:lnTo>
                  <a:lnTo>
                    <a:pt x="452" y="689"/>
                  </a:lnTo>
                  <a:lnTo>
                    <a:pt x="445" y="681"/>
                  </a:lnTo>
                  <a:lnTo>
                    <a:pt x="445" y="563"/>
                  </a:lnTo>
                  <a:lnTo>
                    <a:pt x="201" y="563"/>
                  </a:lnTo>
                  <a:lnTo>
                    <a:pt x="201" y="986"/>
                  </a:lnTo>
                  <a:lnTo>
                    <a:pt x="538" y="986"/>
                  </a:lnTo>
                  <a:lnTo>
                    <a:pt x="538" y="929"/>
                  </a:lnTo>
                  <a:lnTo>
                    <a:pt x="547" y="920"/>
                  </a:lnTo>
                  <a:lnTo>
                    <a:pt x="589" y="920"/>
                  </a:lnTo>
                  <a:lnTo>
                    <a:pt x="589" y="814"/>
                  </a:lnTo>
                  <a:lnTo>
                    <a:pt x="595" y="803"/>
                  </a:lnTo>
                  <a:lnTo>
                    <a:pt x="640" y="803"/>
                  </a:lnTo>
                  <a:lnTo>
                    <a:pt x="648" y="814"/>
                  </a:lnTo>
                  <a:lnTo>
                    <a:pt x="648" y="1045"/>
                  </a:lnTo>
                  <a:lnTo>
                    <a:pt x="640" y="1054"/>
                  </a:lnTo>
                  <a:lnTo>
                    <a:pt x="6" y="1054"/>
                  </a:lnTo>
                  <a:lnTo>
                    <a:pt x="0" y="1045"/>
                  </a:lnTo>
                  <a:lnTo>
                    <a:pt x="0" y="994"/>
                  </a:lnTo>
                  <a:lnTo>
                    <a:pt x="6" y="986"/>
                  </a:lnTo>
                  <a:lnTo>
                    <a:pt x="101" y="986"/>
                  </a:lnTo>
                  <a:lnTo>
                    <a:pt x="101" y="71"/>
                  </a:lnTo>
                  <a:lnTo>
                    <a:pt x="6" y="71"/>
                  </a:lnTo>
                  <a:lnTo>
                    <a:pt x="0" y="60"/>
                  </a:lnTo>
                  <a:lnTo>
                    <a:pt x="0" y="9"/>
                  </a:lnTo>
                  <a:lnTo>
                    <a:pt x="6" y="0"/>
                  </a:lnTo>
                </a:path>
              </a:pathLst>
            </a:custGeom>
            <a:solidFill>
              <a:srgbClr val="0000CC"/>
            </a:solidFill>
            <a:ln w="9525">
              <a:solidFill>
                <a:srgbClr val="000000"/>
              </a:solidFill>
              <a:round/>
              <a:headEnd/>
              <a:tailEnd/>
            </a:ln>
          </p:spPr>
          <p:txBody>
            <a:bodyPr wrap="none" anchor="ctr"/>
            <a:lstStyle/>
            <a:p>
              <a:endParaRPr lang="en-US"/>
            </a:p>
          </p:txBody>
        </p:sp>
        <p:sp>
          <p:nvSpPr>
            <p:cNvPr id="35851" name="Freeform 8"/>
            <p:cNvSpPr>
              <a:spLocks noChangeArrowheads="1"/>
            </p:cNvSpPr>
            <p:nvPr/>
          </p:nvSpPr>
          <p:spPr bwMode="auto">
            <a:xfrm>
              <a:off x="3150" y="2256"/>
              <a:ext cx="112" cy="238"/>
            </a:xfrm>
            <a:custGeom>
              <a:avLst/>
              <a:gdLst>
                <a:gd name="T0" fmla="*/ 292 w 499"/>
                <a:gd name="T1" fmla="*/ 0 h 1055"/>
                <a:gd name="T2" fmla="*/ 299 w 499"/>
                <a:gd name="T3" fmla="*/ 60 h 1055"/>
                <a:gd name="T4" fmla="*/ 399 w 499"/>
                <a:gd name="T5" fmla="*/ 71 h 1055"/>
                <a:gd name="T6" fmla="*/ 443 w 499"/>
                <a:gd name="T7" fmla="*/ 125 h 1055"/>
                <a:gd name="T8" fmla="*/ 450 w 499"/>
                <a:gd name="T9" fmla="*/ 430 h 1055"/>
                <a:gd name="T10" fmla="*/ 399 w 499"/>
                <a:gd name="T11" fmla="*/ 439 h 1055"/>
                <a:gd name="T12" fmla="*/ 392 w 499"/>
                <a:gd name="T13" fmla="*/ 563 h 1055"/>
                <a:gd name="T14" fmla="*/ 348 w 499"/>
                <a:gd name="T15" fmla="*/ 615 h 1055"/>
                <a:gd name="T16" fmla="*/ 299 w 499"/>
                <a:gd name="T17" fmla="*/ 624 h 1055"/>
                <a:gd name="T18" fmla="*/ 292 w 499"/>
                <a:gd name="T19" fmla="*/ 750 h 1055"/>
                <a:gd name="T20" fmla="*/ 248 w 499"/>
                <a:gd name="T21" fmla="*/ 803 h 1055"/>
                <a:gd name="T22" fmla="*/ 200 w 499"/>
                <a:gd name="T23" fmla="*/ 814 h 1055"/>
                <a:gd name="T24" fmla="*/ 192 w 499"/>
                <a:gd name="T25" fmla="*/ 868 h 1055"/>
                <a:gd name="T26" fmla="*/ 151 w 499"/>
                <a:gd name="T27" fmla="*/ 920 h 1055"/>
                <a:gd name="T28" fmla="*/ 443 w 499"/>
                <a:gd name="T29" fmla="*/ 868 h 1055"/>
                <a:gd name="T30" fmla="*/ 491 w 499"/>
                <a:gd name="T31" fmla="*/ 860 h 1055"/>
                <a:gd name="T32" fmla="*/ 498 w 499"/>
                <a:gd name="T33" fmla="*/ 986 h 1055"/>
                <a:gd name="T34" fmla="*/ 450 w 499"/>
                <a:gd name="T35" fmla="*/ 994 h 1055"/>
                <a:gd name="T36" fmla="*/ 443 w 499"/>
                <a:gd name="T37" fmla="*/ 1054 h 1055"/>
                <a:gd name="T38" fmla="*/ 0 w 499"/>
                <a:gd name="T39" fmla="*/ 1045 h 1055"/>
                <a:gd name="T40" fmla="*/ 7 w 499"/>
                <a:gd name="T41" fmla="*/ 920 h 1055"/>
                <a:gd name="T42" fmla="*/ 49 w 499"/>
                <a:gd name="T43" fmla="*/ 868 h 1055"/>
                <a:gd name="T44" fmla="*/ 100 w 499"/>
                <a:gd name="T45" fmla="*/ 860 h 1055"/>
                <a:gd name="T46" fmla="*/ 107 w 499"/>
                <a:gd name="T47" fmla="*/ 803 h 1055"/>
                <a:gd name="T48" fmla="*/ 141 w 499"/>
                <a:gd name="T49" fmla="*/ 750 h 1055"/>
                <a:gd name="T50" fmla="*/ 192 w 499"/>
                <a:gd name="T51" fmla="*/ 741 h 1055"/>
                <a:gd name="T52" fmla="*/ 200 w 499"/>
                <a:gd name="T53" fmla="*/ 681 h 1055"/>
                <a:gd name="T54" fmla="*/ 242 w 499"/>
                <a:gd name="T55" fmla="*/ 563 h 1055"/>
                <a:gd name="T56" fmla="*/ 292 w 499"/>
                <a:gd name="T57" fmla="*/ 555 h 1055"/>
                <a:gd name="T58" fmla="*/ 299 w 499"/>
                <a:gd name="T59" fmla="*/ 430 h 1055"/>
                <a:gd name="T60" fmla="*/ 341 w 499"/>
                <a:gd name="T61" fmla="*/ 194 h 1055"/>
                <a:gd name="T62" fmla="*/ 292 w 499"/>
                <a:gd name="T63" fmla="*/ 188 h 1055"/>
                <a:gd name="T64" fmla="*/ 107 w 499"/>
                <a:gd name="T65" fmla="*/ 134 h 1055"/>
                <a:gd name="T66" fmla="*/ 100 w 499"/>
                <a:gd name="T67" fmla="*/ 194 h 1055"/>
                <a:gd name="T68" fmla="*/ 56 w 499"/>
                <a:gd name="T69" fmla="*/ 313 h 1055"/>
                <a:gd name="T70" fmla="*/ 7 w 499"/>
                <a:gd name="T71" fmla="*/ 321 h 1055"/>
                <a:gd name="T72" fmla="*/ 0 w 499"/>
                <a:gd name="T73" fmla="*/ 194 h 1055"/>
                <a:gd name="T74" fmla="*/ 49 w 499"/>
                <a:gd name="T75" fmla="*/ 188 h 1055"/>
                <a:gd name="T76" fmla="*/ 56 w 499"/>
                <a:gd name="T77" fmla="*/ 60 h 1055"/>
                <a:gd name="T78" fmla="*/ 141 w 499"/>
                <a:gd name="T79" fmla="*/ 9 h 10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99"/>
                <a:gd name="T121" fmla="*/ 0 h 1055"/>
                <a:gd name="T122" fmla="*/ 499 w 499"/>
                <a:gd name="T123" fmla="*/ 1055 h 10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99" h="1055">
                  <a:moveTo>
                    <a:pt x="151" y="0"/>
                  </a:moveTo>
                  <a:lnTo>
                    <a:pt x="292" y="0"/>
                  </a:lnTo>
                  <a:lnTo>
                    <a:pt x="299" y="9"/>
                  </a:lnTo>
                  <a:lnTo>
                    <a:pt x="299" y="60"/>
                  </a:lnTo>
                  <a:lnTo>
                    <a:pt x="392" y="60"/>
                  </a:lnTo>
                  <a:lnTo>
                    <a:pt x="399" y="71"/>
                  </a:lnTo>
                  <a:lnTo>
                    <a:pt x="399" y="125"/>
                  </a:lnTo>
                  <a:lnTo>
                    <a:pt x="443" y="125"/>
                  </a:lnTo>
                  <a:lnTo>
                    <a:pt x="450" y="134"/>
                  </a:lnTo>
                  <a:lnTo>
                    <a:pt x="450" y="430"/>
                  </a:lnTo>
                  <a:lnTo>
                    <a:pt x="443" y="439"/>
                  </a:lnTo>
                  <a:lnTo>
                    <a:pt x="399" y="439"/>
                  </a:lnTo>
                  <a:lnTo>
                    <a:pt x="399" y="555"/>
                  </a:lnTo>
                  <a:lnTo>
                    <a:pt x="392" y="563"/>
                  </a:lnTo>
                  <a:lnTo>
                    <a:pt x="348" y="563"/>
                  </a:lnTo>
                  <a:lnTo>
                    <a:pt x="348" y="615"/>
                  </a:lnTo>
                  <a:lnTo>
                    <a:pt x="341" y="624"/>
                  </a:lnTo>
                  <a:lnTo>
                    <a:pt x="299" y="624"/>
                  </a:lnTo>
                  <a:lnTo>
                    <a:pt x="299" y="741"/>
                  </a:lnTo>
                  <a:lnTo>
                    <a:pt x="292" y="750"/>
                  </a:lnTo>
                  <a:lnTo>
                    <a:pt x="248" y="750"/>
                  </a:lnTo>
                  <a:lnTo>
                    <a:pt x="248" y="803"/>
                  </a:lnTo>
                  <a:lnTo>
                    <a:pt x="242" y="814"/>
                  </a:lnTo>
                  <a:lnTo>
                    <a:pt x="200" y="814"/>
                  </a:lnTo>
                  <a:lnTo>
                    <a:pt x="200" y="860"/>
                  </a:lnTo>
                  <a:lnTo>
                    <a:pt x="192" y="868"/>
                  </a:lnTo>
                  <a:lnTo>
                    <a:pt x="151" y="868"/>
                  </a:lnTo>
                  <a:lnTo>
                    <a:pt x="151" y="920"/>
                  </a:lnTo>
                  <a:lnTo>
                    <a:pt x="443" y="920"/>
                  </a:lnTo>
                  <a:lnTo>
                    <a:pt x="443" y="868"/>
                  </a:lnTo>
                  <a:lnTo>
                    <a:pt x="450" y="860"/>
                  </a:lnTo>
                  <a:lnTo>
                    <a:pt x="491" y="860"/>
                  </a:lnTo>
                  <a:lnTo>
                    <a:pt x="498" y="868"/>
                  </a:lnTo>
                  <a:lnTo>
                    <a:pt x="498" y="986"/>
                  </a:lnTo>
                  <a:lnTo>
                    <a:pt x="491" y="994"/>
                  </a:lnTo>
                  <a:lnTo>
                    <a:pt x="450" y="994"/>
                  </a:lnTo>
                  <a:lnTo>
                    <a:pt x="450" y="1045"/>
                  </a:lnTo>
                  <a:lnTo>
                    <a:pt x="443" y="1054"/>
                  </a:lnTo>
                  <a:lnTo>
                    <a:pt x="7" y="1054"/>
                  </a:lnTo>
                  <a:lnTo>
                    <a:pt x="0" y="1045"/>
                  </a:lnTo>
                  <a:lnTo>
                    <a:pt x="0" y="929"/>
                  </a:lnTo>
                  <a:lnTo>
                    <a:pt x="7" y="920"/>
                  </a:lnTo>
                  <a:lnTo>
                    <a:pt x="49" y="920"/>
                  </a:lnTo>
                  <a:lnTo>
                    <a:pt x="49" y="868"/>
                  </a:lnTo>
                  <a:lnTo>
                    <a:pt x="56" y="860"/>
                  </a:lnTo>
                  <a:lnTo>
                    <a:pt x="100" y="860"/>
                  </a:lnTo>
                  <a:lnTo>
                    <a:pt x="100" y="814"/>
                  </a:lnTo>
                  <a:lnTo>
                    <a:pt x="107" y="803"/>
                  </a:lnTo>
                  <a:lnTo>
                    <a:pt x="141" y="803"/>
                  </a:lnTo>
                  <a:lnTo>
                    <a:pt x="141" y="750"/>
                  </a:lnTo>
                  <a:lnTo>
                    <a:pt x="151" y="741"/>
                  </a:lnTo>
                  <a:lnTo>
                    <a:pt x="192" y="741"/>
                  </a:lnTo>
                  <a:lnTo>
                    <a:pt x="192" y="689"/>
                  </a:lnTo>
                  <a:lnTo>
                    <a:pt x="200" y="681"/>
                  </a:lnTo>
                  <a:lnTo>
                    <a:pt x="242" y="681"/>
                  </a:lnTo>
                  <a:lnTo>
                    <a:pt x="242" y="563"/>
                  </a:lnTo>
                  <a:lnTo>
                    <a:pt x="248" y="555"/>
                  </a:lnTo>
                  <a:lnTo>
                    <a:pt x="292" y="555"/>
                  </a:lnTo>
                  <a:lnTo>
                    <a:pt x="292" y="439"/>
                  </a:lnTo>
                  <a:lnTo>
                    <a:pt x="299" y="430"/>
                  </a:lnTo>
                  <a:lnTo>
                    <a:pt x="341" y="430"/>
                  </a:lnTo>
                  <a:lnTo>
                    <a:pt x="341" y="194"/>
                  </a:lnTo>
                  <a:lnTo>
                    <a:pt x="299" y="194"/>
                  </a:lnTo>
                  <a:lnTo>
                    <a:pt x="292" y="188"/>
                  </a:lnTo>
                  <a:lnTo>
                    <a:pt x="292" y="134"/>
                  </a:lnTo>
                  <a:lnTo>
                    <a:pt x="107" y="134"/>
                  </a:lnTo>
                  <a:lnTo>
                    <a:pt x="107" y="188"/>
                  </a:lnTo>
                  <a:lnTo>
                    <a:pt x="100" y="194"/>
                  </a:lnTo>
                  <a:lnTo>
                    <a:pt x="56" y="194"/>
                  </a:lnTo>
                  <a:lnTo>
                    <a:pt x="56" y="313"/>
                  </a:lnTo>
                  <a:lnTo>
                    <a:pt x="49" y="321"/>
                  </a:lnTo>
                  <a:lnTo>
                    <a:pt x="7" y="321"/>
                  </a:lnTo>
                  <a:lnTo>
                    <a:pt x="0" y="313"/>
                  </a:lnTo>
                  <a:lnTo>
                    <a:pt x="0" y="194"/>
                  </a:lnTo>
                  <a:lnTo>
                    <a:pt x="7" y="188"/>
                  </a:lnTo>
                  <a:lnTo>
                    <a:pt x="49" y="188"/>
                  </a:lnTo>
                  <a:lnTo>
                    <a:pt x="49" y="71"/>
                  </a:lnTo>
                  <a:lnTo>
                    <a:pt x="56" y="60"/>
                  </a:lnTo>
                  <a:lnTo>
                    <a:pt x="141" y="60"/>
                  </a:lnTo>
                  <a:lnTo>
                    <a:pt x="141" y="9"/>
                  </a:lnTo>
                  <a:lnTo>
                    <a:pt x="151" y="0"/>
                  </a:lnTo>
                </a:path>
              </a:pathLst>
            </a:custGeom>
            <a:solidFill>
              <a:srgbClr val="0000CC"/>
            </a:solidFill>
            <a:ln w="9525">
              <a:solidFill>
                <a:srgbClr val="000000"/>
              </a:solidFill>
              <a:round/>
              <a:headEnd/>
              <a:tailEnd/>
            </a:ln>
          </p:spPr>
          <p:txBody>
            <a:bodyPr wrap="none" anchor="ctr"/>
            <a:lstStyle/>
            <a:p>
              <a:endParaRPr lang="en-US"/>
            </a:p>
          </p:txBody>
        </p:sp>
      </p:grpSp>
      <p:grpSp>
        <p:nvGrpSpPr>
          <p:cNvPr id="4" name="Group 9"/>
          <p:cNvGrpSpPr>
            <a:grpSpLocks/>
          </p:cNvGrpSpPr>
          <p:nvPr/>
        </p:nvGrpSpPr>
        <p:grpSpPr bwMode="auto">
          <a:xfrm>
            <a:off x="4725988" y="4343400"/>
            <a:ext cx="452437" cy="377825"/>
            <a:chOff x="2977" y="2736"/>
            <a:chExt cx="285" cy="238"/>
          </a:xfrm>
        </p:grpSpPr>
        <p:sp>
          <p:nvSpPr>
            <p:cNvPr id="35848" name="Freeform 10"/>
            <p:cNvSpPr>
              <a:spLocks noChangeArrowheads="1"/>
            </p:cNvSpPr>
            <p:nvPr/>
          </p:nvSpPr>
          <p:spPr bwMode="auto">
            <a:xfrm>
              <a:off x="2977" y="2736"/>
              <a:ext cx="152" cy="238"/>
            </a:xfrm>
            <a:custGeom>
              <a:avLst/>
              <a:gdLst>
                <a:gd name="T0" fmla="*/ 7 w 675"/>
                <a:gd name="T1" fmla="*/ 0 h 1055"/>
                <a:gd name="T2" fmla="*/ 612 w 675"/>
                <a:gd name="T3" fmla="*/ 0 h 1055"/>
                <a:gd name="T4" fmla="*/ 619 w 675"/>
                <a:gd name="T5" fmla="*/ 9 h 1055"/>
                <a:gd name="T6" fmla="*/ 619 w 675"/>
                <a:gd name="T7" fmla="*/ 249 h 1055"/>
                <a:gd name="T8" fmla="*/ 612 w 675"/>
                <a:gd name="T9" fmla="*/ 260 h 1055"/>
                <a:gd name="T10" fmla="*/ 569 w 675"/>
                <a:gd name="T11" fmla="*/ 260 h 1055"/>
                <a:gd name="T12" fmla="*/ 559 w 675"/>
                <a:gd name="T13" fmla="*/ 249 h 1055"/>
                <a:gd name="T14" fmla="*/ 559 w 675"/>
                <a:gd name="T15" fmla="*/ 134 h 1055"/>
                <a:gd name="T16" fmla="*/ 523 w 675"/>
                <a:gd name="T17" fmla="*/ 134 h 1055"/>
                <a:gd name="T18" fmla="*/ 516 w 675"/>
                <a:gd name="T19" fmla="*/ 123 h 1055"/>
                <a:gd name="T20" fmla="*/ 516 w 675"/>
                <a:gd name="T21" fmla="*/ 69 h 1055"/>
                <a:gd name="T22" fmla="*/ 208 w 675"/>
                <a:gd name="T23" fmla="*/ 69 h 1055"/>
                <a:gd name="T24" fmla="*/ 208 w 675"/>
                <a:gd name="T25" fmla="*/ 491 h 1055"/>
                <a:gd name="T26" fmla="*/ 463 w 675"/>
                <a:gd name="T27" fmla="*/ 491 h 1055"/>
                <a:gd name="T28" fmla="*/ 463 w 675"/>
                <a:gd name="T29" fmla="*/ 374 h 1055"/>
                <a:gd name="T30" fmla="*/ 470 w 675"/>
                <a:gd name="T31" fmla="*/ 365 h 1055"/>
                <a:gd name="T32" fmla="*/ 516 w 675"/>
                <a:gd name="T33" fmla="*/ 365 h 1055"/>
                <a:gd name="T34" fmla="*/ 523 w 675"/>
                <a:gd name="T35" fmla="*/ 374 h 1055"/>
                <a:gd name="T36" fmla="*/ 523 w 675"/>
                <a:gd name="T37" fmla="*/ 679 h 1055"/>
                <a:gd name="T38" fmla="*/ 516 w 675"/>
                <a:gd name="T39" fmla="*/ 688 h 1055"/>
                <a:gd name="T40" fmla="*/ 470 w 675"/>
                <a:gd name="T41" fmla="*/ 688 h 1055"/>
                <a:gd name="T42" fmla="*/ 463 w 675"/>
                <a:gd name="T43" fmla="*/ 679 h 1055"/>
                <a:gd name="T44" fmla="*/ 463 w 675"/>
                <a:gd name="T45" fmla="*/ 563 h 1055"/>
                <a:gd name="T46" fmla="*/ 208 w 675"/>
                <a:gd name="T47" fmla="*/ 563 h 1055"/>
                <a:gd name="T48" fmla="*/ 208 w 675"/>
                <a:gd name="T49" fmla="*/ 985 h 1055"/>
                <a:gd name="T50" fmla="*/ 559 w 675"/>
                <a:gd name="T51" fmla="*/ 985 h 1055"/>
                <a:gd name="T52" fmla="*/ 559 w 675"/>
                <a:gd name="T53" fmla="*/ 931 h 1055"/>
                <a:gd name="T54" fmla="*/ 569 w 675"/>
                <a:gd name="T55" fmla="*/ 920 h 1055"/>
                <a:gd name="T56" fmla="*/ 612 w 675"/>
                <a:gd name="T57" fmla="*/ 920 h 1055"/>
                <a:gd name="T58" fmla="*/ 612 w 675"/>
                <a:gd name="T59" fmla="*/ 814 h 1055"/>
                <a:gd name="T60" fmla="*/ 619 w 675"/>
                <a:gd name="T61" fmla="*/ 805 h 1055"/>
                <a:gd name="T62" fmla="*/ 666 w 675"/>
                <a:gd name="T63" fmla="*/ 805 h 1055"/>
                <a:gd name="T64" fmla="*/ 674 w 675"/>
                <a:gd name="T65" fmla="*/ 814 h 1055"/>
                <a:gd name="T66" fmla="*/ 674 w 675"/>
                <a:gd name="T67" fmla="*/ 1045 h 1055"/>
                <a:gd name="T68" fmla="*/ 666 w 675"/>
                <a:gd name="T69" fmla="*/ 1054 h 1055"/>
                <a:gd name="T70" fmla="*/ 7 w 675"/>
                <a:gd name="T71" fmla="*/ 1054 h 1055"/>
                <a:gd name="T72" fmla="*/ 0 w 675"/>
                <a:gd name="T73" fmla="*/ 1045 h 1055"/>
                <a:gd name="T74" fmla="*/ 0 w 675"/>
                <a:gd name="T75" fmla="*/ 993 h 1055"/>
                <a:gd name="T76" fmla="*/ 7 w 675"/>
                <a:gd name="T77" fmla="*/ 985 h 1055"/>
                <a:gd name="T78" fmla="*/ 105 w 675"/>
                <a:gd name="T79" fmla="*/ 985 h 1055"/>
                <a:gd name="T80" fmla="*/ 105 w 675"/>
                <a:gd name="T81" fmla="*/ 69 h 1055"/>
                <a:gd name="T82" fmla="*/ 7 w 675"/>
                <a:gd name="T83" fmla="*/ 69 h 1055"/>
                <a:gd name="T84" fmla="*/ 0 w 675"/>
                <a:gd name="T85" fmla="*/ 60 h 1055"/>
                <a:gd name="T86" fmla="*/ 0 w 675"/>
                <a:gd name="T87" fmla="*/ 9 h 1055"/>
                <a:gd name="T88" fmla="*/ 7 w 675"/>
                <a:gd name="T89" fmla="*/ 0 h 10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75"/>
                <a:gd name="T136" fmla="*/ 0 h 1055"/>
                <a:gd name="T137" fmla="*/ 675 w 675"/>
                <a:gd name="T138" fmla="*/ 1055 h 10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75" h="1055">
                  <a:moveTo>
                    <a:pt x="7" y="0"/>
                  </a:moveTo>
                  <a:lnTo>
                    <a:pt x="612" y="0"/>
                  </a:lnTo>
                  <a:lnTo>
                    <a:pt x="619" y="9"/>
                  </a:lnTo>
                  <a:lnTo>
                    <a:pt x="619" y="249"/>
                  </a:lnTo>
                  <a:lnTo>
                    <a:pt x="612" y="260"/>
                  </a:lnTo>
                  <a:lnTo>
                    <a:pt x="569" y="260"/>
                  </a:lnTo>
                  <a:lnTo>
                    <a:pt x="559" y="249"/>
                  </a:lnTo>
                  <a:lnTo>
                    <a:pt x="559" y="134"/>
                  </a:lnTo>
                  <a:lnTo>
                    <a:pt x="523" y="134"/>
                  </a:lnTo>
                  <a:lnTo>
                    <a:pt x="516" y="123"/>
                  </a:lnTo>
                  <a:lnTo>
                    <a:pt x="516" y="69"/>
                  </a:lnTo>
                  <a:lnTo>
                    <a:pt x="208" y="69"/>
                  </a:lnTo>
                  <a:lnTo>
                    <a:pt x="208" y="491"/>
                  </a:lnTo>
                  <a:lnTo>
                    <a:pt x="463" y="491"/>
                  </a:lnTo>
                  <a:lnTo>
                    <a:pt x="463" y="374"/>
                  </a:lnTo>
                  <a:lnTo>
                    <a:pt x="470" y="365"/>
                  </a:lnTo>
                  <a:lnTo>
                    <a:pt x="516" y="365"/>
                  </a:lnTo>
                  <a:lnTo>
                    <a:pt x="523" y="374"/>
                  </a:lnTo>
                  <a:lnTo>
                    <a:pt x="523" y="679"/>
                  </a:lnTo>
                  <a:lnTo>
                    <a:pt x="516" y="688"/>
                  </a:lnTo>
                  <a:lnTo>
                    <a:pt x="470" y="688"/>
                  </a:lnTo>
                  <a:lnTo>
                    <a:pt x="463" y="679"/>
                  </a:lnTo>
                  <a:lnTo>
                    <a:pt x="463" y="563"/>
                  </a:lnTo>
                  <a:lnTo>
                    <a:pt x="208" y="563"/>
                  </a:lnTo>
                  <a:lnTo>
                    <a:pt x="208" y="985"/>
                  </a:lnTo>
                  <a:lnTo>
                    <a:pt x="559" y="985"/>
                  </a:lnTo>
                  <a:lnTo>
                    <a:pt x="559" y="931"/>
                  </a:lnTo>
                  <a:lnTo>
                    <a:pt x="569" y="920"/>
                  </a:lnTo>
                  <a:lnTo>
                    <a:pt x="612" y="920"/>
                  </a:lnTo>
                  <a:lnTo>
                    <a:pt x="612" y="814"/>
                  </a:lnTo>
                  <a:lnTo>
                    <a:pt x="619" y="805"/>
                  </a:lnTo>
                  <a:lnTo>
                    <a:pt x="666" y="805"/>
                  </a:lnTo>
                  <a:lnTo>
                    <a:pt x="674" y="814"/>
                  </a:lnTo>
                  <a:lnTo>
                    <a:pt x="674" y="1045"/>
                  </a:lnTo>
                  <a:lnTo>
                    <a:pt x="666" y="1054"/>
                  </a:lnTo>
                  <a:lnTo>
                    <a:pt x="7" y="1054"/>
                  </a:lnTo>
                  <a:lnTo>
                    <a:pt x="0" y="1045"/>
                  </a:lnTo>
                  <a:lnTo>
                    <a:pt x="0" y="993"/>
                  </a:lnTo>
                  <a:lnTo>
                    <a:pt x="7" y="985"/>
                  </a:lnTo>
                  <a:lnTo>
                    <a:pt x="105" y="985"/>
                  </a:lnTo>
                  <a:lnTo>
                    <a:pt x="105" y="69"/>
                  </a:lnTo>
                  <a:lnTo>
                    <a:pt x="7" y="69"/>
                  </a:lnTo>
                  <a:lnTo>
                    <a:pt x="0" y="60"/>
                  </a:lnTo>
                  <a:lnTo>
                    <a:pt x="0" y="9"/>
                  </a:lnTo>
                  <a:lnTo>
                    <a:pt x="7" y="0"/>
                  </a:lnTo>
                </a:path>
              </a:pathLst>
            </a:custGeom>
            <a:solidFill>
              <a:srgbClr val="0000CC"/>
            </a:solidFill>
            <a:ln w="9525">
              <a:solidFill>
                <a:srgbClr val="000000"/>
              </a:solidFill>
              <a:round/>
              <a:headEnd/>
              <a:tailEnd/>
            </a:ln>
          </p:spPr>
          <p:txBody>
            <a:bodyPr wrap="none" anchor="ctr"/>
            <a:lstStyle/>
            <a:p>
              <a:endParaRPr lang="en-US"/>
            </a:p>
          </p:txBody>
        </p:sp>
        <p:sp>
          <p:nvSpPr>
            <p:cNvPr id="35849" name="Freeform 11"/>
            <p:cNvSpPr>
              <a:spLocks noChangeArrowheads="1"/>
            </p:cNvSpPr>
            <p:nvPr/>
          </p:nvSpPr>
          <p:spPr bwMode="auto">
            <a:xfrm>
              <a:off x="3157" y="2736"/>
              <a:ext cx="105" cy="238"/>
            </a:xfrm>
            <a:custGeom>
              <a:avLst/>
              <a:gdLst>
                <a:gd name="T0" fmla="*/ 304 w 469"/>
                <a:gd name="T1" fmla="*/ 0 h 1055"/>
                <a:gd name="T2" fmla="*/ 312 w 469"/>
                <a:gd name="T3" fmla="*/ 60 h 1055"/>
                <a:gd name="T4" fmla="*/ 362 w 469"/>
                <a:gd name="T5" fmla="*/ 69 h 1055"/>
                <a:gd name="T6" fmla="*/ 407 w 469"/>
                <a:gd name="T7" fmla="*/ 123 h 1055"/>
                <a:gd name="T8" fmla="*/ 415 w 469"/>
                <a:gd name="T9" fmla="*/ 314 h 1055"/>
                <a:gd name="T10" fmla="*/ 362 w 469"/>
                <a:gd name="T11" fmla="*/ 323 h 1055"/>
                <a:gd name="T12" fmla="*/ 355 w 469"/>
                <a:gd name="T13" fmla="*/ 374 h 1055"/>
                <a:gd name="T14" fmla="*/ 312 w 469"/>
                <a:gd name="T15" fmla="*/ 428 h 1055"/>
                <a:gd name="T16" fmla="*/ 362 w 469"/>
                <a:gd name="T17" fmla="*/ 437 h 1055"/>
                <a:gd name="T18" fmla="*/ 407 w 469"/>
                <a:gd name="T19" fmla="*/ 491 h 1055"/>
                <a:gd name="T20" fmla="*/ 415 w 469"/>
                <a:gd name="T21" fmla="*/ 554 h 1055"/>
                <a:gd name="T22" fmla="*/ 468 w 469"/>
                <a:gd name="T23" fmla="*/ 563 h 1055"/>
                <a:gd name="T24" fmla="*/ 460 w 469"/>
                <a:gd name="T25" fmla="*/ 814 h 1055"/>
                <a:gd name="T26" fmla="*/ 415 w 469"/>
                <a:gd name="T27" fmla="*/ 920 h 1055"/>
                <a:gd name="T28" fmla="*/ 362 w 469"/>
                <a:gd name="T29" fmla="*/ 931 h 1055"/>
                <a:gd name="T30" fmla="*/ 355 w 469"/>
                <a:gd name="T31" fmla="*/ 993 h 1055"/>
                <a:gd name="T32" fmla="*/ 259 w 469"/>
                <a:gd name="T33" fmla="*/ 1045 h 1055"/>
                <a:gd name="T34" fmla="*/ 58 w 469"/>
                <a:gd name="T35" fmla="*/ 1054 h 1055"/>
                <a:gd name="T36" fmla="*/ 50 w 469"/>
                <a:gd name="T37" fmla="*/ 993 h 1055"/>
                <a:gd name="T38" fmla="*/ 0 w 469"/>
                <a:gd name="T39" fmla="*/ 985 h 1055"/>
                <a:gd name="T40" fmla="*/ 7 w 469"/>
                <a:gd name="T41" fmla="*/ 859 h 1055"/>
                <a:gd name="T42" fmla="*/ 111 w 469"/>
                <a:gd name="T43" fmla="*/ 868 h 1055"/>
                <a:gd name="T44" fmla="*/ 147 w 469"/>
                <a:gd name="T45" fmla="*/ 920 h 1055"/>
                <a:gd name="T46" fmla="*/ 157 w 469"/>
                <a:gd name="T47" fmla="*/ 985 h 1055"/>
                <a:gd name="T48" fmla="*/ 253 w 469"/>
                <a:gd name="T49" fmla="*/ 931 h 1055"/>
                <a:gd name="T50" fmla="*/ 304 w 469"/>
                <a:gd name="T51" fmla="*/ 920 h 1055"/>
                <a:gd name="T52" fmla="*/ 312 w 469"/>
                <a:gd name="T53" fmla="*/ 859 h 1055"/>
                <a:gd name="T54" fmla="*/ 355 w 469"/>
                <a:gd name="T55" fmla="*/ 626 h 1055"/>
                <a:gd name="T56" fmla="*/ 304 w 469"/>
                <a:gd name="T57" fmla="*/ 617 h 1055"/>
                <a:gd name="T58" fmla="*/ 259 w 469"/>
                <a:gd name="T59" fmla="*/ 563 h 1055"/>
                <a:gd name="T60" fmla="*/ 253 w 469"/>
                <a:gd name="T61" fmla="*/ 500 h 1055"/>
                <a:gd name="T62" fmla="*/ 147 w 469"/>
                <a:gd name="T63" fmla="*/ 491 h 1055"/>
                <a:gd name="T64" fmla="*/ 157 w 469"/>
                <a:gd name="T65" fmla="*/ 428 h 1055"/>
                <a:gd name="T66" fmla="*/ 200 w 469"/>
                <a:gd name="T67" fmla="*/ 374 h 1055"/>
                <a:gd name="T68" fmla="*/ 253 w 469"/>
                <a:gd name="T69" fmla="*/ 365 h 1055"/>
                <a:gd name="T70" fmla="*/ 259 w 469"/>
                <a:gd name="T71" fmla="*/ 314 h 1055"/>
                <a:gd name="T72" fmla="*/ 304 w 469"/>
                <a:gd name="T73" fmla="*/ 195 h 1055"/>
                <a:gd name="T74" fmla="*/ 253 w 469"/>
                <a:gd name="T75" fmla="*/ 188 h 1055"/>
                <a:gd name="T76" fmla="*/ 111 w 469"/>
                <a:gd name="T77" fmla="*/ 134 h 1055"/>
                <a:gd name="T78" fmla="*/ 104 w 469"/>
                <a:gd name="T79" fmla="*/ 195 h 1055"/>
                <a:gd name="T80" fmla="*/ 58 w 469"/>
                <a:gd name="T81" fmla="*/ 314 h 1055"/>
                <a:gd name="T82" fmla="*/ 7 w 469"/>
                <a:gd name="T83" fmla="*/ 323 h 1055"/>
                <a:gd name="T84" fmla="*/ 0 w 469"/>
                <a:gd name="T85" fmla="*/ 195 h 1055"/>
                <a:gd name="T86" fmla="*/ 50 w 469"/>
                <a:gd name="T87" fmla="*/ 188 h 1055"/>
                <a:gd name="T88" fmla="*/ 58 w 469"/>
                <a:gd name="T89" fmla="*/ 60 h 1055"/>
                <a:gd name="T90" fmla="*/ 147 w 469"/>
                <a:gd name="T91" fmla="*/ 9 h 10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9"/>
                <a:gd name="T139" fmla="*/ 0 h 1055"/>
                <a:gd name="T140" fmla="*/ 469 w 469"/>
                <a:gd name="T141" fmla="*/ 1055 h 10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9" h="1055">
                  <a:moveTo>
                    <a:pt x="157" y="0"/>
                  </a:moveTo>
                  <a:lnTo>
                    <a:pt x="304" y="0"/>
                  </a:lnTo>
                  <a:lnTo>
                    <a:pt x="312" y="9"/>
                  </a:lnTo>
                  <a:lnTo>
                    <a:pt x="312" y="60"/>
                  </a:lnTo>
                  <a:lnTo>
                    <a:pt x="355" y="60"/>
                  </a:lnTo>
                  <a:lnTo>
                    <a:pt x="362" y="69"/>
                  </a:lnTo>
                  <a:lnTo>
                    <a:pt x="362" y="123"/>
                  </a:lnTo>
                  <a:lnTo>
                    <a:pt x="407" y="123"/>
                  </a:lnTo>
                  <a:lnTo>
                    <a:pt x="415" y="134"/>
                  </a:lnTo>
                  <a:lnTo>
                    <a:pt x="415" y="314"/>
                  </a:lnTo>
                  <a:lnTo>
                    <a:pt x="407" y="323"/>
                  </a:lnTo>
                  <a:lnTo>
                    <a:pt x="362" y="323"/>
                  </a:lnTo>
                  <a:lnTo>
                    <a:pt x="362" y="365"/>
                  </a:lnTo>
                  <a:lnTo>
                    <a:pt x="355" y="374"/>
                  </a:lnTo>
                  <a:lnTo>
                    <a:pt x="312" y="374"/>
                  </a:lnTo>
                  <a:lnTo>
                    <a:pt x="312" y="428"/>
                  </a:lnTo>
                  <a:lnTo>
                    <a:pt x="355" y="428"/>
                  </a:lnTo>
                  <a:lnTo>
                    <a:pt x="362" y="437"/>
                  </a:lnTo>
                  <a:lnTo>
                    <a:pt x="362" y="491"/>
                  </a:lnTo>
                  <a:lnTo>
                    <a:pt x="407" y="491"/>
                  </a:lnTo>
                  <a:lnTo>
                    <a:pt x="415" y="500"/>
                  </a:lnTo>
                  <a:lnTo>
                    <a:pt x="415" y="554"/>
                  </a:lnTo>
                  <a:lnTo>
                    <a:pt x="460" y="554"/>
                  </a:lnTo>
                  <a:lnTo>
                    <a:pt x="468" y="563"/>
                  </a:lnTo>
                  <a:lnTo>
                    <a:pt x="468" y="805"/>
                  </a:lnTo>
                  <a:lnTo>
                    <a:pt x="460" y="814"/>
                  </a:lnTo>
                  <a:lnTo>
                    <a:pt x="415" y="814"/>
                  </a:lnTo>
                  <a:lnTo>
                    <a:pt x="415" y="920"/>
                  </a:lnTo>
                  <a:lnTo>
                    <a:pt x="407" y="931"/>
                  </a:lnTo>
                  <a:lnTo>
                    <a:pt x="362" y="931"/>
                  </a:lnTo>
                  <a:lnTo>
                    <a:pt x="362" y="985"/>
                  </a:lnTo>
                  <a:lnTo>
                    <a:pt x="355" y="993"/>
                  </a:lnTo>
                  <a:lnTo>
                    <a:pt x="259" y="993"/>
                  </a:lnTo>
                  <a:lnTo>
                    <a:pt x="259" y="1045"/>
                  </a:lnTo>
                  <a:lnTo>
                    <a:pt x="253" y="1054"/>
                  </a:lnTo>
                  <a:lnTo>
                    <a:pt x="58" y="1054"/>
                  </a:lnTo>
                  <a:lnTo>
                    <a:pt x="50" y="1045"/>
                  </a:lnTo>
                  <a:lnTo>
                    <a:pt x="50" y="993"/>
                  </a:lnTo>
                  <a:lnTo>
                    <a:pt x="7" y="993"/>
                  </a:lnTo>
                  <a:lnTo>
                    <a:pt x="0" y="985"/>
                  </a:lnTo>
                  <a:lnTo>
                    <a:pt x="0" y="868"/>
                  </a:lnTo>
                  <a:lnTo>
                    <a:pt x="7" y="859"/>
                  </a:lnTo>
                  <a:lnTo>
                    <a:pt x="104" y="859"/>
                  </a:lnTo>
                  <a:lnTo>
                    <a:pt x="111" y="868"/>
                  </a:lnTo>
                  <a:lnTo>
                    <a:pt x="111" y="920"/>
                  </a:lnTo>
                  <a:lnTo>
                    <a:pt x="147" y="920"/>
                  </a:lnTo>
                  <a:lnTo>
                    <a:pt x="157" y="931"/>
                  </a:lnTo>
                  <a:lnTo>
                    <a:pt x="157" y="985"/>
                  </a:lnTo>
                  <a:lnTo>
                    <a:pt x="253" y="985"/>
                  </a:lnTo>
                  <a:lnTo>
                    <a:pt x="253" y="931"/>
                  </a:lnTo>
                  <a:lnTo>
                    <a:pt x="259" y="920"/>
                  </a:lnTo>
                  <a:lnTo>
                    <a:pt x="304" y="920"/>
                  </a:lnTo>
                  <a:lnTo>
                    <a:pt x="304" y="868"/>
                  </a:lnTo>
                  <a:lnTo>
                    <a:pt x="312" y="859"/>
                  </a:lnTo>
                  <a:lnTo>
                    <a:pt x="355" y="859"/>
                  </a:lnTo>
                  <a:lnTo>
                    <a:pt x="355" y="626"/>
                  </a:lnTo>
                  <a:lnTo>
                    <a:pt x="312" y="626"/>
                  </a:lnTo>
                  <a:lnTo>
                    <a:pt x="304" y="617"/>
                  </a:lnTo>
                  <a:lnTo>
                    <a:pt x="304" y="563"/>
                  </a:lnTo>
                  <a:lnTo>
                    <a:pt x="259" y="563"/>
                  </a:lnTo>
                  <a:lnTo>
                    <a:pt x="253" y="554"/>
                  </a:lnTo>
                  <a:lnTo>
                    <a:pt x="253" y="500"/>
                  </a:lnTo>
                  <a:lnTo>
                    <a:pt x="157" y="500"/>
                  </a:lnTo>
                  <a:lnTo>
                    <a:pt x="147" y="491"/>
                  </a:lnTo>
                  <a:lnTo>
                    <a:pt x="147" y="437"/>
                  </a:lnTo>
                  <a:lnTo>
                    <a:pt x="157" y="428"/>
                  </a:lnTo>
                  <a:lnTo>
                    <a:pt x="200" y="428"/>
                  </a:lnTo>
                  <a:lnTo>
                    <a:pt x="200" y="374"/>
                  </a:lnTo>
                  <a:lnTo>
                    <a:pt x="208" y="365"/>
                  </a:lnTo>
                  <a:lnTo>
                    <a:pt x="253" y="365"/>
                  </a:lnTo>
                  <a:lnTo>
                    <a:pt x="253" y="323"/>
                  </a:lnTo>
                  <a:lnTo>
                    <a:pt x="259" y="314"/>
                  </a:lnTo>
                  <a:lnTo>
                    <a:pt x="304" y="314"/>
                  </a:lnTo>
                  <a:lnTo>
                    <a:pt x="304" y="195"/>
                  </a:lnTo>
                  <a:lnTo>
                    <a:pt x="259" y="195"/>
                  </a:lnTo>
                  <a:lnTo>
                    <a:pt x="253" y="188"/>
                  </a:lnTo>
                  <a:lnTo>
                    <a:pt x="253" y="134"/>
                  </a:lnTo>
                  <a:lnTo>
                    <a:pt x="111" y="134"/>
                  </a:lnTo>
                  <a:lnTo>
                    <a:pt x="111" y="188"/>
                  </a:lnTo>
                  <a:lnTo>
                    <a:pt x="104" y="195"/>
                  </a:lnTo>
                  <a:lnTo>
                    <a:pt x="58" y="195"/>
                  </a:lnTo>
                  <a:lnTo>
                    <a:pt x="58" y="314"/>
                  </a:lnTo>
                  <a:lnTo>
                    <a:pt x="50" y="323"/>
                  </a:lnTo>
                  <a:lnTo>
                    <a:pt x="7" y="323"/>
                  </a:lnTo>
                  <a:lnTo>
                    <a:pt x="0" y="314"/>
                  </a:lnTo>
                  <a:lnTo>
                    <a:pt x="0" y="195"/>
                  </a:lnTo>
                  <a:lnTo>
                    <a:pt x="7" y="188"/>
                  </a:lnTo>
                  <a:lnTo>
                    <a:pt x="50" y="188"/>
                  </a:lnTo>
                  <a:lnTo>
                    <a:pt x="50" y="69"/>
                  </a:lnTo>
                  <a:lnTo>
                    <a:pt x="58" y="60"/>
                  </a:lnTo>
                  <a:lnTo>
                    <a:pt x="147" y="60"/>
                  </a:lnTo>
                  <a:lnTo>
                    <a:pt x="147" y="9"/>
                  </a:lnTo>
                  <a:lnTo>
                    <a:pt x="157" y="0"/>
                  </a:lnTo>
                </a:path>
              </a:pathLst>
            </a:custGeom>
            <a:solidFill>
              <a:srgbClr val="0000CC"/>
            </a:solidFill>
            <a:ln w="9525">
              <a:solidFill>
                <a:srgbClr val="000000"/>
              </a:solidFill>
              <a:round/>
              <a:headEnd/>
              <a:tailEnd/>
            </a:ln>
          </p:spPr>
          <p:txBody>
            <a:bodyPr wrap="none" anchor="ctr"/>
            <a:lstStyle/>
            <a:p>
              <a:endParaRPr 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noFill/>
        </p:spPr>
        <p:txBody>
          <a:bodyPr/>
          <a:lstStyle/>
          <a:p>
            <a:fld id="{43053EB4-9349-4DC1-8CBB-6F48B765107D}" type="slidenum">
              <a:rPr lang="en-US">
                <a:latin typeface="Arial" charset="0"/>
              </a:rPr>
              <a:pPr/>
              <a:t>47</a:t>
            </a:fld>
            <a:endParaRPr lang="en-US">
              <a:latin typeface="Arial" charset="0"/>
            </a:endParaRPr>
          </a:p>
        </p:txBody>
      </p:sp>
      <p:sp>
        <p:nvSpPr>
          <p:cNvPr id="36867"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6868" name="Oval 2"/>
          <p:cNvSpPr>
            <a:spLocks noChangeArrowheads="1"/>
          </p:cNvSpPr>
          <p:nvPr/>
        </p:nvSpPr>
        <p:spPr bwMode="auto">
          <a:xfrm>
            <a:off x="3124200" y="1600200"/>
            <a:ext cx="829614"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dirty="0">
                <a:solidFill>
                  <a:srgbClr val="800000"/>
                </a:solidFill>
              </a:rPr>
              <a:t>10</a:t>
            </a:r>
          </a:p>
        </p:txBody>
      </p:sp>
      <p:sp>
        <p:nvSpPr>
          <p:cNvPr id="36869" name="Oval 3"/>
          <p:cNvSpPr>
            <a:spLocks noChangeArrowheads="1"/>
          </p:cNvSpPr>
          <p:nvPr/>
        </p:nvSpPr>
        <p:spPr bwMode="auto">
          <a:xfrm>
            <a:off x="5257800" y="1951038"/>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E3</a:t>
            </a:r>
          </a:p>
        </p:txBody>
      </p:sp>
      <p:sp>
        <p:nvSpPr>
          <p:cNvPr id="36870" name="Line 4"/>
          <p:cNvSpPr>
            <a:spLocks noChangeShapeType="1"/>
          </p:cNvSpPr>
          <p:nvPr/>
        </p:nvSpPr>
        <p:spPr bwMode="auto">
          <a:xfrm>
            <a:off x="3810000" y="1905000"/>
            <a:ext cx="1447800" cy="350838"/>
          </a:xfrm>
          <a:prstGeom prst="line">
            <a:avLst/>
          </a:prstGeom>
          <a:noFill/>
          <a:ln w="38160">
            <a:solidFill>
              <a:srgbClr val="336600"/>
            </a:solidFill>
            <a:round/>
            <a:headEnd/>
            <a:tailEnd/>
          </a:ln>
        </p:spPr>
        <p:txBody>
          <a:bodyPr/>
          <a:lstStyle/>
          <a:p>
            <a:endParaRPr lang="en-US"/>
          </a:p>
        </p:txBody>
      </p:sp>
      <p:sp>
        <p:nvSpPr>
          <p:cNvPr id="36871" name="Oval 5"/>
          <p:cNvSpPr>
            <a:spLocks noChangeArrowheads="1"/>
          </p:cNvSpPr>
          <p:nvPr/>
        </p:nvSpPr>
        <p:spPr bwMode="auto">
          <a:xfrm>
            <a:off x="3124200" y="2408238"/>
            <a:ext cx="81673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11</a:t>
            </a:r>
          </a:p>
        </p:txBody>
      </p:sp>
      <p:sp>
        <p:nvSpPr>
          <p:cNvPr id="36872" name="Line 6"/>
          <p:cNvSpPr>
            <a:spLocks noChangeShapeType="1"/>
          </p:cNvSpPr>
          <p:nvPr/>
        </p:nvSpPr>
        <p:spPr bwMode="auto">
          <a:xfrm flipV="1">
            <a:off x="3810000" y="2332038"/>
            <a:ext cx="1447800" cy="381000"/>
          </a:xfrm>
          <a:prstGeom prst="line">
            <a:avLst/>
          </a:prstGeom>
          <a:noFill/>
          <a:ln w="38160">
            <a:solidFill>
              <a:srgbClr val="336600"/>
            </a:solidFill>
            <a:round/>
            <a:headEnd/>
            <a:tailEnd/>
          </a:ln>
        </p:spPr>
        <p:txBody>
          <a:bodyPr/>
          <a:lstStyle/>
          <a:p>
            <a:endParaRPr lang="en-US"/>
          </a:p>
        </p:txBody>
      </p:sp>
      <p:sp>
        <p:nvSpPr>
          <p:cNvPr id="36873" name="Oval 7"/>
          <p:cNvSpPr>
            <a:spLocks noChangeArrowheads="1"/>
          </p:cNvSpPr>
          <p:nvPr/>
        </p:nvSpPr>
        <p:spPr bwMode="auto">
          <a:xfrm>
            <a:off x="5181600" y="32004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E1</a:t>
            </a:r>
          </a:p>
        </p:txBody>
      </p:sp>
      <p:sp>
        <p:nvSpPr>
          <p:cNvPr id="36874" name="Oval 8"/>
          <p:cNvSpPr>
            <a:spLocks noChangeArrowheads="1"/>
          </p:cNvSpPr>
          <p:nvPr/>
        </p:nvSpPr>
        <p:spPr bwMode="auto">
          <a:xfrm>
            <a:off x="5105400" y="44958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E2</a:t>
            </a:r>
          </a:p>
        </p:txBody>
      </p:sp>
      <p:sp>
        <p:nvSpPr>
          <p:cNvPr id="36875" name="Oval 9"/>
          <p:cNvSpPr>
            <a:spLocks noChangeArrowheads="1"/>
          </p:cNvSpPr>
          <p:nvPr/>
        </p:nvSpPr>
        <p:spPr bwMode="auto">
          <a:xfrm>
            <a:off x="1524000" y="16002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1</a:t>
            </a:r>
          </a:p>
        </p:txBody>
      </p:sp>
      <p:sp>
        <p:nvSpPr>
          <p:cNvPr id="36876" name="Oval 10"/>
          <p:cNvSpPr>
            <a:spLocks noChangeArrowheads="1"/>
          </p:cNvSpPr>
          <p:nvPr/>
        </p:nvSpPr>
        <p:spPr bwMode="auto">
          <a:xfrm>
            <a:off x="1524000" y="24384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2</a:t>
            </a:r>
          </a:p>
        </p:txBody>
      </p:sp>
      <p:sp>
        <p:nvSpPr>
          <p:cNvPr id="36877" name="Oval 11"/>
          <p:cNvSpPr>
            <a:spLocks noChangeArrowheads="1"/>
          </p:cNvSpPr>
          <p:nvPr/>
        </p:nvSpPr>
        <p:spPr bwMode="auto">
          <a:xfrm>
            <a:off x="1524000" y="32004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3</a:t>
            </a:r>
          </a:p>
        </p:txBody>
      </p:sp>
      <p:sp>
        <p:nvSpPr>
          <p:cNvPr id="36878" name="Oval 12"/>
          <p:cNvSpPr>
            <a:spLocks noChangeArrowheads="1"/>
          </p:cNvSpPr>
          <p:nvPr/>
        </p:nvSpPr>
        <p:spPr bwMode="auto">
          <a:xfrm>
            <a:off x="1524000" y="39624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4</a:t>
            </a:r>
          </a:p>
        </p:txBody>
      </p:sp>
      <p:sp>
        <p:nvSpPr>
          <p:cNvPr id="36879" name="Oval 13"/>
          <p:cNvSpPr>
            <a:spLocks noChangeArrowheads="1"/>
          </p:cNvSpPr>
          <p:nvPr/>
        </p:nvSpPr>
        <p:spPr bwMode="auto">
          <a:xfrm>
            <a:off x="1524000" y="4800600"/>
            <a:ext cx="682625" cy="606425"/>
          </a:xfrm>
          <a:prstGeom prst="ellipse">
            <a:avLst/>
          </a:prstGeom>
          <a:solidFill>
            <a:srgbClr val="FF66FF"/>
          </a:solidFill>
          <a:ln w="12600">
            <a:solidFill>
              <a:srgbClr val="336600"/>
            </a:solidFill>
            <a:round/>
            <a:headEnd/>
            <a:tailEnd/>
          </a:ln>
        </p:spPr>
        <p:txBody>
          <a:bodyPr lIns="18000" tIns="46800" rIns="18000" bIns="46800" anchor="ctr" anchorCtr="1"/>
          <a:lstStyle/>
          <a:p>
            <a:pPr algn="ctr">
              <a:lnSpc>
                <a:spcPct val="72000"/>
              </a:lnSpc>
              <a:spcBef>
                <a:spcPts val="713"/>
              </a:spcBef>
            </a:pPr>
            <a:r>
              <a:rPr lang="en-GB" sz="3200" b="1">
                <a:solidFill>
                  <a:srgbClr val="800000"/>
                </a:solidFill>
              </a:rPr>
              <a:t>5</a:t>
            </a:r>
          </a:p>
        </p:txBody>
      </p:sp>
      <p:sp>
        <p:nvSpPr>
          <p:cNvPr id="36880" name="Line 14"/>
          <p:cNvSpPr>
            <a:spLocks noChangeShapeType="1"/>
          </p:cNvSpPr>
          <p:nvPr/>
        </p:nvSpPr>
        <p:spPr bwMode="auto">
          <a:xfrm>
            <a:off x="2209800" y="1905000"/>
            <a:ext cx="914400" cy="0"/>
          </a:xfrm>
          <a:prstGeom prst="line">
            <a:avLst/>
          </a:prstGeom>
          <a:noFill/>
          <a:ln w="38160">
            <a:solidFill>
              <a:srgbClr val="336600"/>
            </a:solidFill>
            <a:round/>
            <a:headEnd/>
            <a:tailEnd/>
          </a:ln>
        </p:spPr>
        <p:txBody>
          <a:bodyPr/>
          <a:lstStyle/>
          <a:p>
            <a:endParaRPr lang="en-US"/>
          </a:p>
        </p:txBody>
      </p:sp>
      <p:sp>
        <p:nvSpPr>
          <p:cNvPr id="36881" name="Line 15"/>
          <p:cNvSpPr>
            <a:spLocks noChangeShapeType="1"/>
          </p:cNvSpPr>
          <p:nvPr/>
        </p:nvSpPr>
        <p:spPr bwMode="auto">
          <a:xfrm>
            <a:off x="2209800" y="2743200"/>
            <a:ext cx="914400" cy="0"/>
          </a:xfrm>
          <a:prstGeom prst="line">
            <a:avLst/>
          </a:prstGeom>
          <a:noFill/>
          <a:ln w="38160">
            <a:solidFill>
              <a:srgbClr val="336600"/>
            </a:solidFill>
            <a:round/>
            <a:headEnd/>
            <a:tailEnd/>
          </a:ln>
        </p:spPr>
        <p:txBody>
          <a:bodyPr/>
          <a:lstStyle/>
          <a:p>
            <a:endParaRPr lang="en-US"/>
          </a:p>
        </p:txBody>
      </p:sp>
      <p:sp>
        <p:nvSpPr>
          <p:cNvPr id="36882" name="Line 16"/>
          <p:cNvSpPr>
            <a:spLocks noChangeShapeType="1"/>
          </p:cNvSpPr>
          <p:nvPr/>
        </p:nvSpPr>
        <p:spPr bwMode="auto">
          <a:xfrm>
            <a:off x="2209800" y="3505200"/>
            <a:ext cx="2971800" cy="0"/>
          </a:xfrm>
          <a:prstGeom prst="line">
            <a:avLst/>
          </a:prstGeom>
          <a:noFill/>
          <a:ln w="38160">
            <a:solidFill>
              <a:srgbClr val="336600"/>
            </a:solidFill>
            <a:round/>
            <a:headEnd/>
            <a:tailEnd/>
          </a:ln>
        </p:spPr>
        <p:txBody>
          <a:bodyPr/>
          <a:lstStyle/>
          <a:p>
            <a:endParaRPr lang="en-US"/>
          </a:p>
        </p:txBody>
      </p:sp>
      <p:sp>
        <p:nvSpPr>
          <p:cNvPr id="36883" name="Line 17"/>
          <p:cNvSpPr>
            <a:spLocks noChangeShapeType="1"/>
          </p:cNvSpPr>
          <p:nvPr/>
        </p:nvSpPr>
        <p:spPr bwMode="auto">
          <a:xfrm flipV="1">
            <a:off x="2209800" y="3581400"/>
            <a:ext cx="2971800" cy="685800"/>
          </a:xfrm>
          <a:prstGeom prst="line">
            <a:avLst/>
          </a:prstGeom>
          <a:noFill/>
          <a:ln w="38160">
            <a:solidFill>
              <a:srgbClr val="336600"/>
            </a:solidFill>
            <a:round/>
            <a:headEnd/>
            <a:tailEnd/>
          </a:ln>
        </p:spPr>
        <p:txBody>
          <a:bodyPr/>
          <a:lstStyle/>
          <a:p>
            <a:endParaRPr lang="en-US"/>
          </a:p>
        </p:txBody>
      </p:sp>
      <p:sp>
        <p:nvSpPr>
          <p:cNvPr id="36884" name="Line 18"/>
          <p:cNvSpPr>
            <a:spLocks noChangeShapeType="1"/>
          </p:cNvSpPr>
          <p:nvPr/>
        </p:nvSpPr>
        <p:spPr bwMode="auto">
          <a:xfrm flipV="1">
            <a:off x="2209800" y="4800600"/>
            <a:ext cx="2895600" cy="304800"/>
          </a:xfrm>
          <a:prstGeom prst="line">
            <a:avLst/>
          </a:prstGeom>
          <a:noFill/>
          <a:ln w="38160">
            <a:solidFill>
              <a:srgbClr val="336600"/>
            </a:solidFill>
            <a:round/>
            <a:headEnd/>
            <a:tailEnd/>
          </a:ln>
        </p:spPr>
        <p:txBody>
          <a:bodyPr/>
          <a:lstStyle/>
          <a:p>
            <a:endParaRPr lang="en-US"/>
          </a:p>
        </p:txBody>
      </p:sp>
      <p:sp>
        <p:nvSpPr>
          <p:cNvPr id="36885" name="Line 19"/>
          <p:cNvSpPr>
            <a:spLocks noChangeShapeType="1"/>
          </p:cNvSpPr>
          <p:nvPr/>
        </p:nvSpPr>
        <p:spPr bwMode="auto">
          <a:xfrm>
            <a:off x="3657600" y="2971800"/>
            <a:ext cx="1447800" cy="1752600"/>
          </a:xfrm>
          <a:prstGeom prst="line">
            <a:avLst/>
          </a:prstGeom>
          <a:noFill/>
          <a:ln w="38160">
            <a:solidFill>
              <a:srgbClr val="336600"/>
            </a:solidFill>
            <a:round/>
            <a:headEnd/>
            <a:tailEnd/>
          </a:ln>
        </p:spPr>
        <p:txBody>
          <a:bodyPr/>
          <a:lstStyle/>
          <a:p>
            <a:endParaRPr lang="en-US"/>
          </a:p>
        </p:txBody>
      </p:sp>
      <p:sp>
        <p:nvSpPr>
          <p:cNvPr id="36886" name="Line 20"/>
          <p:cNvSpPr>
            <a:spLocks noChangeShapeType="1"/>
          </p:cNvSpPr>
          <p:nvPr/>
        </p:nvSpPr>
        <p:spPr bwMode="auto">
          <a:xfrm>
            <a:off x="3657600" y="2133600"/>
            <a:ext cx="1524000" cy="2438400"/>
          </a:xfrm>
          <a:prstGeom prst="line">
            <a:avLst/>
          </a:prstGeom>
          <a:noFill/>
          <a:ln w="38160">
            <a:solidFill>
              <a:srgbClr val="336600"/>
            </a:solidFill>
            <a:round/>
            <a:headEnd/>
            <a:tailEnd/>
          </a:ln>
        </p:spPr>
        <p:txBody>
          <a:bodyPr/>
          <a:lstStyle/>
          <a:p>
            <a:endParaRPr lang="en-US"/>
          </a:p>
        </p:txBody>
      </p:sp>
      <p:sp>
        <p:nvSpPr>
          <p:cNvPr id="36887" name="Freeform 21"/>
          <p:cNvSpPr>
            <a:spLocks noChangeArrowheads="1"/>
          </p:cNvSpPr>
          <p:nvPr/>
        </p:nvSpPr>
        <p:spPr bwMode="auto">
          <a:xfrm>
            <a:off x="4191000" y="1905000"/>
            <a:ext cx="301625" cy="300038"/>
          </a:xfrm>
          <a:custGeom>
            <a:avLst/>
            <a:gdLst>
              <a:gd name="T0" fmla="*/ 0 w 843"/>
              <a:gd name="T1" fmla="*/ 838 h 839"/>
              <a:gd name="T2" fmla="*/ 210 w 843"/>
              <a:gd name="T3" fmla="*/ 0 h 839"/>
              <a:gd name="T4" fmla="*/ 420 w 843"/>
              <a:gd name="T5" fmla="*/ 838 h 839"/>
              <a:gd name="T6" fmla="*/ 842 w 843"/>
              <a:gd name="T7" fmla="*/ 0 h 839"/>
              <a:gd name="T8" fmla="*/ 0 60000 65536"/>
              <a:gd name="T9" fmla="*/ 0 60000 65536"/>
              <a:gd name="T10" fmla="*/ 0 60000 65536"/>
              <a:gd name="T11" fmla="*/ 0 60000 65536"/>
              <a:gd name="T12" fmla="*/ 0 w 843"/>
              <a:gd name="T13" fmla="*/ 0 h 839"/>
              <a:gd name="T14" fmla="*/ 843 w 843"/>
              <a:gd name="T15" fmla="*/ 839 h 839"/>
            </a:gdLst>
            <a:ahLst/>
            <a:cxnLst>
              <a:cxn ang="T8">
                <a:pos x="T0" y="T1"/>
              </a:cxn>
              <a:cxn ang="T9">
                <a:pos x="T2" y="T3"/>
              </a:cxn>
              <a:cxn ang="T10">
                <a:pos x="T4" y="T5"/>
              </a:cxn>
              <a:cxn ang="T11">
                <a:pos x="T6" y="T7"/>
              </a:cxn>
            </a:cxnLst>
            <a:rect l="T12" t="T13" r="T14" b="T15"/>
            <a:pathLst>
              <a:path w="843" h="839">
                <a:moveTo>
                  <a:pt x="0" y="838"/>
                </a:moveTo>
                <a:cubicBezTo>
                  <a:pt x="69" y="418"/>
                  <a:pt x="139" y="0"/>
                  <a:pt x="210" y="0"/>
                </a:cubicBezTo>
                <a:cubicBezTo>
                  <a:pt x="279" y="0"/>
                  <a:pt x="315" y="838"/>
                  <a:pt x="420" y="838"/>
                </a:cubicBezTo>
                <a:cubicBezTo>
                  <a:pt x="525" y="838"/>
                  <a:pt x="684" y="418"/>
                  <a:pt x="842" y="0"/>
                </a:cubicBezTo>
              </a:path>
            </a:pathLst>
          </a:custGeom>
          <a:noFill/>
          <a:ln w="28440">
            <a:solidFill>
              <a:srgbClr val="336600"/>
            </a:solidFill>
            <a:prstDash val="sysDot"/>
            <a:round/>
            <a:headEnd/>
            <a:tailEnd/>
          </a:ln>
        </p:spPr>
        <p:txBody>
          <a:bodyPr/>
          <a:lstStyle/>
          <a:p>
            <a:endParaRPr lang="en-US"/>
          </a:p>
        </p:txBody>
      </p:sp>
      <p:sp>
        <p:nvSpPr>
          <p:cNvPr id="36888" name="Freeform 22"/>
          <p:cNvSpPr>
            <a:spLocks noChangeArrowheads="1"/>
          </p:cNvSpPr>
          <p:nvPr/>
        </p:nvSpPr>
        <p:spPr bwMode="auto">
          <a:xfrm>
            <a:off x="4343400" y="2362200"/>
            <a:ext cx="301625" cy="300038"/>
          </a:xfrm>
          <a:custGeom>
            <a:avLst/>
            <a:gdLst>
              <a:gd name="T0" fmla="*/ 0 w 843"/>
              <a:gd name="T1" fmla="*/ 838 h 839"/>
              <a:gd name="T2" fmla="*/ 210 w 843"/>
              <a:gd name="T3" fmla="*/ 0 h 839"/>
              <a:gd name="T4" fmla="*/ 420 w 843"/>
              <a:gd name="T5" fmla="*/ 838 h 839"/>
              <a:gd name="T6" fmla="*/ 842 w 843"/>
              <a:gd name="T7" fmla="*/ 0 h 839"/>
              <a:gd name="T8" fmla="*/ 0 60000 65536"/>
              <a:gd name="T9" fmla="*/ 0 60000 65536"/>
              <a:gd name="T10" fmla="*/ 0 60000 65536"/>
              <a:gd name="T11" fmla="*/ 0 60000 65536"/>
              <a:gd name="T12" fmla="*/ 0 w 843"/>
              <a:gd name="T13" fmla="*/ 0 h 839"/>
              <a:gd name="T14" fmla="*/ 843 w 843"/>
              <a:gd name="T15" fmla="*/ 839 h 839"/>
            </a:gdLst>
            <a:ahLst/>
            <a:cxnLst>
              <a:cxn ang="T8">
                <a:pos x="T0" y="T1"/>
              </a:cxn>
              <a:cxn ang="T9">
                <a:pos x="T2" y="T3"/>
              </a:cxn>
              <a:cxn ang="T10">
                <a:pos x="T4" y="T5"/>
              </a:cxn>
              <a:cxn ang="T11">
                <a:pos x="T6" y="T7"/>
              </a:cxn>
            </a:cxnLst>
            <a:rect l="T12" t="T13" r="T14" b="T15"/>
            <a:pathLst>
              <a:path w="843" h="839">
                <a:moveTo>
                  <a:pt x="0" y="838"/>
                </a:moveTo>
                <a:cubicBezTo>
                  <a:pt x="70" y="418"/>
                  <a:pt x="140" y="0"/>
                  <a:pt x="210" y="0"/>
                </a:cubicBezTo>
                <a:cubicBezTo>
                  <a:pt x="280" y="0"/>
                  <a:pt x="316" y="838"/>
                  <a:pt x="420" y="838"/>
                </a:cubicBezTo>
                <a:cubicBezTo>
                  <a:pt x="526" y="838"/>
                  <a:pt x="684" y="418"/>
                  <a:pt x="842" y="0"/>
                </a:cubicBezTo>
              </a:path>
            </a:pathLst>
          </a:custGeom>
          <a:noFill/>
          <a:ln w="28440">
            <a:solidFill>
              <a:srgbClr val="336600"/>
            </a:solidFill>
            <a:prstDash val="sysDot"/>
            <a:round/>
            <a:headEnd/>
            <a:tailEnd/>
          </a:ln>
        </p:spPr>
        <p:txBody>
          <a:bodyPr/>
          <a:lstStyle/>
          <a:p>
            <a:endParaRPr lang="en-US"/>
          </a:p>
        </p:txBody>
      </p:sp>
      <p:sp>
        <p:nvSpPr>
          <p:cNvPr id="36889" name="Freeform 23"/>
          <p:cNvSpPr>
            <a:spLocks noChangeArrowheads="1"/>
          </p:cNvSpPr>
          <p:nvPr/>
        </p:nvSpPr>
        <p:spPr bwMode="auto">
          <a:xfrm>
            <a:off x="4597400" y="4267200"/>
            <a:ext cx="352425" cy="606425"/>
          </a:xfrm>
          <a:custGeom>
            <a:avLst/>
            <a:gdLst>
              <a:gd name="T0" fmla="*/ 139 w 984"/>
              <a:gd name="T1" fmla="*/ 1689 h 1690"/>
              <a:gd name="T2" fmla="*/ 139 w 984"/>
              <a:gd name="T3" fmla="*/ 633 h 1690"/>
              <a:gd name="T4" fmla="*/ 983 w 984"/>
              <a:gd name="T5" fmla="*/ 0 h 1690"/>
              <a:gd name="T6" fmla="*/ 0 60000 65536"/>
              <a:gd name="T7" fmla="*/ 0 60000 65536"/>
              <a:gd name="T8" fmla="*/ 0 60000 65536"/>
              <a:gd name="T9" fmla="*/ 0 w 984"/>
              <a:gd name="T10" fmla="*/ 0 h 1690"/>
              <a:gd name="T11" fmla="*/ 984 w 984"/>
              <a:gd name="T12" fmla="*/ 1690 h 1690"/>
            </a:gdLst>
            <a:ahLst/>
            <a:cxnLst>
              <a:cxn ang="T6">
                <a:pos x="T0" y="T1"/>
              </a:cxn>
              <a:cxn ang="T7">
                <a:pos x="T2" y="T3"/>
              </a:cxn>
              <a:cxn ang="T8">
                <a:pos x="T4" y="T5"/>
              </a:cxn>
            </a:cxnLst>
            <a:rect l="T9" t="T10" r="T11" b="T12"/>
            <a:pathLst>
              <a:path w="984" h="1690">
                <a:moveTo>
                  <a:pt x="139" y="1689"/>
                </a:moveTo>
                <a:cubicBezTo>
                  <a:pt x="69" y="1302"/>
                  <a:pt x="0" y="915"/>
                  <a:pt x="139" y="633"/>
                </a:cubicBezTo>
                <a:cubicBezTo>
                  <a:pt x="280" y="352"/>
                  <a:pt x="632" y="175"/>
                  <a:pt x="983" y="0"/>
                </a:cubicBezTo>
              </a:path>
            </a:pathLst>
          </a:custGeom>
          <a:noFill/>
          <a:ln w="38160">
            <a:solidFill>
              <a:srgbClr val="336600"/>
            </a:solidFill>
            <a:prstDash val="sysDot"/>
            <a:round/>
            <a:headEnd/>
            <a:tailEnd/>
          </a:ln>
        </p:spPr>
        <p:txBody>
          <a:bodyPr/>
          <a:lstStyle/>
          <a:p>
            <a:endParaRPr lang="en-US"/>
          </a:p>
        </p:txBody>
      </p:sp>
      <p:sp>
        <p:nvSpPr>
          <p:cNvPr id="36890" name="Line 24"/>
          <p:cNvSpPr>
            <a:spLocks noChangeShapeType="1"/>
          </p:cNvSpPr>
          <p:nvPr/>
        </p:nvSpPr>
        <p:spPr bwMode="auto">
          <a:xfrm>
            <a:off x="3733800" y="2819400"/>
            <a:ext cx="1447800" cy="609600"/>
          </a:xfrm>
          <a:prstGeom prst="line">
            <a:avLst/>
          </a:prstGeom>
          <a:noFill/>
          <a:ln w="38160">
            <a:solidFill>
              <a:srgbClr val="336600"/>
            </a:solidFill>
            <a:round/>
            <a:headEnd/>
            <a:tailEnd/>
          </a:ln>
        </p:spPr>
        <p:txBody>
          <a:bodyPr/>
          <a:lstStyle/>
          <a:p>
            <a:endParaRPr lang="en-US"/>
          </a:p>
        </p:txBody>
      </p:sp>
      <p:sp>
        <p:nvSpPr>
          <p:cNvPr id="36891" name="Line 25"/>
          <p:cNvSpPr>
            <a:spLocks noChangeShapeType="1"/>
          </p:cNvSpPr>
          <p:nvPr/>
        </p:nvSpPr>
        <p:spPr bwMode="auto">
          <a:xfrm>
            <a:off x="3733800" y="2057400"/>
            <a:ext cx="1447800" cy="1295400"/>
          </a:xfrm>
          <a:prstGeom prst="line">
            <a:avLst/>
          </a:prstGeom>
          <a:noFill/>
          <a:ln w="38160">
            <a:solidFill>
              <a:srgbClr val="336600"/>
            </a:solidFill>
            <a:round/>
            <a:headEnd/>
            <a:tailEnd/>
          </a:ln>
        </p:spPr>
        <p:txBody>
          <a:bodyPr/>
          <a:lstStyle/>
          <a:p>
            <a:endParaRPr lang="en-US"/>
          </a:p>
        </p:txBody>
      </p:sp>
      <p:sp>
        <p:nvSpPr>
          <p:cNvPr id="36892" name="Freeform 26"/>
          <p:cNvSpPr>
            <a:spLocks noChangeArrowheads="1"/>
          </p:cNvSpPr>
          <p:nvPr/>
        </p:nvSpPr>
        <p:spPr bwMode="auto">
          <a:xfrm>
            <a:off x="4787900" y="3200400"/>
            <a:ext cx="161925" cy="454025"/>
          </a:xfrm>
          <a:custGeom>
            <a:avLst/>
            <a:gdLst>
              <a:gd name="T0" fmla="*/ 244 w 455"/>
              <a:gd name="T1" fmla="*/ 1266 h 1267"/>
              <a:gd name="T2" fmla="*/ 33 w 455"/>
              <a:gd name="T3" fmla="*/ 421 h 1267"/>
              <a:gd name="T4" fmla="*/ 454 w 455"/>
              <a:gd name="T5" fmla="*/ 0 h 1267"/>
              <a:gd name="T6" fmla="*/ 0 60000 65536"/>
              <a:gd name="T7" fmla="*/ 0 60000 65536"/>
              <a:gd name="T8" fmla="*/ 0 60000 65536"/>
              <a:gd name="T9" fmla="*/ 0 w 455"/>
              <a:gd name="T10" fmla="*/ 0 h 1267"/>
              <a:gd name="T11" fmla="*/ 455 w 455"/>
              <a:gd name="T12" fmla="*/ 1267 h 1267"/>
            </a:gdLst>
            <a:ahLst/>
            <a:cxnLst>
              <a:cxn ang="T6">
                <a:pos x="T0" y="T1"/>
              </a:cxn>
              <a:cxn ang="T7">
                <a:pos x="T2" y="T3"/>
              </a:cxn>
              <a:cxn ang="T8">
                <a:pos x="T4" y="T5"/>
              </a:cxn>
            </a:cxnLst>
            <a:rect l="T9" t="T10" r="T11" b="T12"/>
            <a:pathLst>
              <a:path w="455" h="1267">
                <a:moveTo>
                  <a:pt x="244" y="1266"/>
                </a:moveTo>
                <a:cubicBezTo>
                  <a:pt x="121" y="950"/>
                  <a:pt x="0" y="633"/>
                  <a:pt x="33" y="421"/>
                </a:cubicBezTo>
                <a:cubicBezTo>
                  <a:pt x="69" y="211"/>
                  <a:pt x="262" y="105"/>
                  <a:pt x="454" y="0"/>
                </a:cubicBezTo>
              </a:path>
            </a:pathLst>
          </a:custGeom>
          <a:noFill/>
          <a:ln w="38160">
            <a:solidFill>
              <a:srgbClr val="336600"/>
            </a:solidFill>
            <a:prstDash val="sysDot"/>
            <a:round/>
            <a:headEnd/>
            <a:tailEnd/>
          </a:ln>
        </p:spPr>
        <p:txBody>
          <a:bodyPr/>
          <a:lstStyle/>
          <a:p>
            <a:endParaRPr lang="en-US"/>
          </a:p>
        </p:txBody>
      </p:sp>
      <p:sp>
        <p:nvSpPr>
          <p:cNvPr id="36893" name="Freeform 27"/>
          <p:cNvSpPr>
            <a:spLocks noChangeArrowheads="1"/>
          </p:cNvSpPr>
          <p:nvPr/>
        </p:nvSpPr>
        <p:spPr bwMode="auto">
          <a:xfrm>
            <a:off x="4495800" y="2895600"/>
            <a:ext cx="149225" cy="530225"/>
          </a:xfrm>
          <a:custGeom>
            <a:avLst/>
            <a:gdLst>
              <a:gd name="T0" fmla="*/ 59 w 420"/>
              <a:gd name="T1" fmla="*/ 1478 h 1479"/>
              <a:gd name="T2" fmla="*/ 59 w 420"/>
              <a:gd name="T3" fmla="*/ 737 h 1479"/>
              <a:gd name="T4" fmla="*/ 419 w 420"/>
              <a:gd name="T5" fmla="*/ 0 h 1479"/>
              <a:gd name="T6" fmla="*/ 0 60000 65536"/>
              <a:gd name="T7" fmla="*/ 0 60000 65536"/>
              <a:gd name="T8" fmla="*/ 0 60000 65536"/>
              <a:gd name="T9" fmla="*/ 0 w 420"/>
              <a:gd name="T10" fmla="*/ 0 h 1479"/>
              <a:gd name="T11" fmla="*/ 420 w 420"/>
              <a:gd name="T12" fmla="*/ 1479 h 1479"/>
            </a:gdLst>
            <a:ahLst/>
            <a:cxnLst>
              <a:cxn ang="T6">
                <a:pos x="T0" y="T1"/>
              </a:cxn>
              <a:cxn ang="T7">
                <a:pos x="T2" y="T3"/>
              </a:cxn>
              <a:cxn ang="T8">
                <a:pos x="T4" y="T5"/>
              </a:cxn>
            </a:cxnLst>
            <a:rect l="T9" t="T10" r="T11" b="T12"/>
            <a:pathLst>
              <a:path w="420" h="1479">
                <a:moveTo>
                  <a:pt x="59" y="1478"/>
                </a:moveTo>
                <a:cubicBezTo>
                  <a:pt x="29" y="1232"/>
                  <a:pt x="0" y="984"/>
                  <a:pt x="59" y="737"/>
                </a:cubicBezTo>
                <a:cubicBezTo>
                  <a:pt x="119" y="492"/>
                  <a:pt x="270" y="245"/>
                  <a:pt x="419" y="0"/>
                </a:cubicBezTo>
              </a:path>
            </a:pathLst>
          </a:custGeom>
          <a:noFill/>
          <a:ln w="38160">
            <a:solidFill>
              <a:srgbClr val="336600"/>
            </a:solidFill>
            <a:prstDash val="sysDot"/>
            <a:round/>
            <a:headEnd/>
            <a:tailEnd/>
          </a:ln>
        </p:spPr>
        <p:txBody>
          <a:bodyPr/>
          <a:lstStyle/>
          <a:p>
            <a:endParaRPr lang="en-US"/>
          </a:p>
        </p:txBody>
      </p:sp>
      <p:sp>
        <p:nvSpPr>
          <p:cNvPr id="36894" name="Line 28"/>
          <p:cNvSpPr>
            <a:spLocks noChangeShapeType="1"/>
          </p:cNvSpPr>
          <p:nvPr/>
        </p:nvSpPr>
        <p:spPr bwMode="auto">
          <a:xfrm flipV="1">
            <a:off x="4343400" y="2819400"/>
            <a:ext cx="76200" cy="228600"/>
          </a:xfrm>
          <a:prstGeom prst="line">
            <a:avLst/>
          </a:prstGeom>
          <a:noFill/>
          <a:ln w="38160">
            <a:solidFill>
              <a:srgbClr val="336600"/>
            </a:solidFill>
            <a:round/>
            <a:headEnd/>
            <a:tailEnd/>
          </a:ln>
        </p:spPr>
        <p:txBody>
          <a:bodyPr/>
          <a:lstStyle/>
          <a:p>
            <a:endParaRPr lang="en-US"/>
          </a:p>
        </p:txBody>
      </p:sp>
      <p:sp>
        <p:nvSpPr>
          <p:cNvPr id="36895" name="Line 29"/>
          <p:cNvSpPr>
            <a:spLocks noChangeShapeType="1"/>
          </p:cNvSpPr>
          <p:nvPr/>
        </p:nvSpPr>
        <p:spPr bwMode="auto">
          <a:xfrm flipH="1" flipV="1">
            <a:off x="4419600" y="2819400"/>
            <a:ext cx="76200" cy="228600"/>
          </a:xfrm>
          <a:prstGeom prst="line">
            <a:avLst/>
          </a:prstGeom>
          <a:noFill/>
          <a:ln w="38160">
            <a:solidFill>
              <a:srgbClr val="336600"/>
            </a:solidFill>
            <a:round/>
            <a:headEnd/>
            <a:tailEnd/>
          </a:ln>
        </p:spPr>
        <p:txBody>
          <a:bodyPr/>
          <a:lstStyle/>
          <a:p>
            <a:endParaRPr lang="en-US"/>
          </a:p>
        </p:txBody>
      </p:sp>
      <p:sp>
        <p:nvSpPr>
          <p:cNvPr id="36896" name="Line 30"/>
          <p:cNvSpPr>
            <a:spLocks noChangeShapeType="1"/>
          </p:cNvSpPr>
          <p:nvPr/>
        </p:nvSpPr>
        <p:spPr bwMode="auto">
          <a:xfrm flipV="1">
            <a:off x="4572000" y="3276600"/>
            <a:ext cx="76200" cy="228600"/>
          </a:xfrm>
          <a:prstGeom prst="line">
            <a:avLst/>
          </a:prstGeom>
          <a:noFill/>
          <a:ln w="38160">
            <a:solidFill>
              <a:srgbClr val="336600"/>
            </a:solidFill>
            <a:round/>
            <a:headEnd/>
            <a:tailEnd/>
          </a:ln>
        </p:spPr>
        <p:txBody>
          <a:bodyPr/>
          <a:lstStyle/>
          <a:p>
            <a:endParaRPr lang="en-US"/>
          </a:p>
        </p:txBody>
      </p:sp>
      <p:sp>
        <p:nvSpPr>
          <p:cNvPr id="36897" name="Line 31"/>
          <p:cNvSpPr>
            <a:spLocks noChangeShapeType="1"/>
          </p:cNvSpPr>
          <p:nvPr/>
        </p:nvSpPr>
        <p:spPr bwMode="auto">
          <a:xfrm flipH="1" flipV="1">
            <a:off x="4648200" y="3276600"/>
            <a:ext cx="76200" cy="228600"/>
          </a:xfrm>
          <a:prstGeom prst="line">
            <a:avLst/>
          </a:prstGeom>
          <a:noFill/>
          <a:ln w="38160">
            <a:solidFill>
              <a:srgbClr val="336600"/>
            </a:solidFill>
            <a:round/>
            <a:headEnd/>
            <a:tailEnd/>
          </a:ln>
        </p:spPr>
        <p:txBody>
          <a:bodyPr/>
          <a:lstStyle/>
          <a:p>
            <a:endParaRPr lang="en-US"/>
          </a:p>
        </p:txBody>
      </p:sp>
      <p:sp>
        <p:nvSpPr>
          <p:cNvPr id="36898" name="Line 32"/>
          <p:cNvSpPr>
            <a:spLocks noChangeShapeType="1"/>
          </p:cNvSpPr>
          <p:nvPr/>
        </p:nvSpPr>
        <p:spPr bwMode="auto">
          <a:xfrm flipV="1">
            <a:off x="4419600" y="4343400"/>
            <a:ext cx="76200" cy="228600"/>
          </a:xfrm>
          <a:prstGeom prst="line">
            <a:avLst/>
          </a:prstGeom>
          <a:noFill/>
          <a:ln w="38160">
            <a:solidFill>
              <a:srgbClr val="336600"/>
            </a:solidFill>
            <a:round/>
            <a:headEnd/>
            <a:tailEnd/>
          </a:ln>
        </p:spPr>
        <p:txBody>
          <a:bodyPr/>
          <a:lstStyle/>
          <a:p>
            <a:endParaRPr lang="en-US"/>
          </a:p>
        </p:txBody>
      </p:sp>
      <p:sp>
        <p:nvSpPr>
          <p:cNvPr id="36899" name="Line 33"/>
          <p:cNvSpPr>
            <a:spLocks noChangeShapeType="1"/>
          </p:cNvSpPr>
          <p:nvPr/>
        </p:nvSpPr>
        <p:spPr bwMode="auto">
          <a:xfrm flipH="1" flipV="1">
            <a:off x="4495800" y="4343400"/>
            <a:ext cx="76200" cy="228600"/>
          </a:xfrm>
          <a:prstGeom prst="line">
            <a:avLst/>
          </a:prstGeom>
          <a:noFill/>
          <a:ln w="38160">
            <a:solidFill>
              <a:srgbClr val="336600"/>
            </a:solidFill>
            <a:round/>
            <a:headEnd/>
            <a:tailEnd/>
          </a:ln>
        </p:spPr>
        <p:txBody>
          <a:bodyPr/>
          <a:lstStyle/>
          <a:p>
            <a:endParaRPr lang="en-US"/>
          </a:p>
        </p:txBody>
      </p:sp>
      <p:sp>
        <p:nvSpPr>
          <p:cNvPr id="36900" name="Line 34"/>
          <p:cNvSpPr>
            <a:spLocks noChangeShapeType="1"/>
          </p:cNvSpPr>
          <p:nvPr/>
        </p:nvSpPr>
        <p:spPr bwMode="auto">
          <a:xfrm flipH="1" flipV="1">
            <a:off x="4724400" y="2209800"/>
            <a:ext cx="76200" cy="228600"/>
          </a:xfrm>
          <a:prstGeom prst="line">
            <a:avLst/>
          </a:prstGeom>
          <a:noFill/>
          <a:ln w="38160">
            <a:solidFill>
              <a:srgbClr val="336600"/>
            </a:solidFill>
            <a:round/>
            <a:headEnd/>
            <a:tailEnd/>
          </a:ln>
        </p:spPr>
        <p:txBody>
          <a:bodyPr/>
          <a:lstStyle/>
          <a:p>
            <a:endParaRPr lang="en-US"/>
          </a:p>
        </p:txBody>
      </p:sp>
      <p:sp>
        <p:nvSpPr>
          <p:cNvPr id="36901" name="Line 35"/>
          <p:cNvSpPr>
            <a:spLocks noChangeShapeType="1"/>
          </p:cNvSpPr>
          <p:nvPr/>
        </p:nvSpPr>
        <p:spPr bwMode="auto">
          <a:xfrm flipV="1">
            <a:off x="4800600" y="2209800"/>
            <a:ext cx="76200" cy="228600"/>
          </a:xfrm>
          <a:prstGeom prst="line">
            <a:avLst/>
          </a:prstGeom>
          <a:noFill/>
          <a:ln w="38160">
            <a:solidFill>
              <a:srgbClr val="336600"/>
            </a:solidFill>
            <a:round/>
            <a:headEnd/>
            <a:tailEnd/>
          </a:ln>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p:spPr>
        <p:txBody>
          <a:bodyPr/>
          <a:lstStyle/>
          <a:p>
            <a:fld id="{9C5FCE18-E9F9-4511-BE8D-148D3E9424D1}" type="slidenum">
              <a:rPr lang="en-US">
                <a:latin typeface="Arial" charset="0"/>
              </a:rPr>
              <a:pPr/>
              <a:t>48</a:t>
            </a:fld>
            <a:endParaRPr lang="en-US">
              <a:latin typeface="Arial" charset="0"/>
            </a:endParaRPr>
          </a:p>
        </p:txBody>
      </p:sp>
      <p:sp>
        <p:nvSpPr>
          <p:cNvPr id="37891" name="Rectangle 1"/>
          <p:cNvSpPr>
            <a:spLocks noGrp="1" noChangeArrowheads="1"/>
          </p:cNvSpPr>
          <p:nvPr>
            <p:ph type="title"/>
          </p:nvPr>
        </p:nvSpPr>
        <p:spPr>
          <a:xfrm>
            <a:off x="406400" y="115888"/>
            <a:ext cx="7769225" cy="1271587"/>
          </a:xfrm>
        </p:spPr>
        <p:txBody>
          <a:bodyPr lIns="18000" tIns="46800" rIns="18000" bIns="46800" anchor="ctr"/>
          <a:lstStyle/>
          <a:p>
            <a:pPr>
              <a:spcBef>
                <a:spcPts val="525"/>
              </a:spcBef>
            </a:pPr>
            <a:r>
              <a:rPr lang="en-GB" smtClean="0"/>
              <a:t>Cause effect graph- Decision table</a:t>
            </a:r>
          </a:p>
        </p:txBody>
      </p:sp>
      <p:sp>
        <p:nvSpPr>
          <p:cNvPr id="37892" name="Text Box 2"/>
          <p:cNvSpPr txBox="1">
            <a:spLocks noChangeArrowheads="1"/>
          </p:cNvSpPr>
          <p:nvPr/>
        </p:nvSpPr>
        <p:spPr bwMode="auto">
          <a:xfrm>
            <a:off x="762000" y="1752600"/>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Cause 1</a:t>
            </a:r>
          </a:p>
        </p:txBody>
      </p:sp>
      <p:sp>
        <p:nvSpPr>
          <p:cNvPr id="37893" name="Text Box 3"/>
          <p:cNvSpPr txBox="1">
            <a:spLocks noChangeArrowheads="1"/>
          </p:cNvSpPr>
          <p:nvPr/>
        </p:nvSpPr>
        <p:spPr bwMode="auto">
          <a:xfrm>
            <a:off x="762000" y="2193925"/>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Cause 2</a:t>
            </a:r>
          </a:p>
        </p:txBody>
      </p:sp>
      <p:sp>
        <p:nvSpPr>
          <p:cNvPr id="37894" name="Text Box 4"/>
          <p:cNvSpPr txBox="1">
            <a:spLocks noChangeArrowheads="1"/>
          </p:cNvSpPr>
          <p:nvPr/>
        </p:nvSpPr>
        <p:spPr bwMode="auto">
          <a:xfrm>
            <a:off x="762000" y="2651125"/>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Cause 3</a:t>
            </a:r>
          </a:p>
        </p:txBody>
      </p:sp>
      <p:sp>
        <p:nvSpPr>
          <p:cNvPr id="37895" name="Text Box 5"/>
          <p:cNvSpPr txBox="1">
            <a:spLocks noChangeArrowheads="1"/>
          </p:cNvSpPr>
          <p:nvPr/>
        </p:nvSpPr>
        <p:spPr bwMode="auto">
          <a:xfrm>
            <a:off x="762000" y="3032125"/>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Cause 4</a:t>
            </a:r>
          </a:p>
        </p:txBody>
      </p:sp>
      <p:sp>
        <p:nvSpPr>
          <p:cNvPr id="37896" name="Text Box 6"/>
          <p:cNvSpPr txBox="1">
            <a:spLocks noChangeArrowheads="1"/>
          </p:cNvSpPr>
          <p:nvPr/>
        </p:nvSpPr>
        <p:spPr bwMode="auto">
          <a:xfrm>
            <a:off x="762000" y="3429000"/>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Cause 5</a:t>
            </a:r>
          </a:p>
        </p:txBody>
      </p:sp>
      <p:sp>
        <p:nvSpPr>
          <p:cNvPr id="37897" name="Text Box 7"/>
          <p:cNvSpPr txBox="1">
            <a:spLocks noChangeArrowheads="1"/>
          </p:cNvSpPr>
          <p:nvPr/>
        </p:nvSpPr>
        <p:spPr bwMode="auto">
          <a:xfrm>
            <a:off x="762000" y="3870325"/>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Effect 1</a:t>
            </a:r>
          </a:p>
        </p:txBody>
      </p:sp>
      <p:sp>
        <p:nvSpPr>
          <p:cNvPr id="37898" name="Text Box 8"/>
          <p:cNvSpPr txBox="1">
            <a:spLocks noChangeArrowheads="1"/>
          </p:cNvSpPr>
          <p:nvPr/>
        </p:nvSpPr>
        <p:spPr bwMode="auto">
          <a:xfrm>
            <a:off x="762000" y="4343400"/>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Effect 2</a:t>
            </a:r>
          </a:p>
        </p:txBody>
      </p:sp>
      <p:sp>
        <p:nvSpPr>
          <p:cNvPr id="37899" name="Text Box 9"/>
          <p:cNvSpPr txBox="1">
            <a:spLocks noChangeArrowheads="1"/>
          </p:cNvSpPr>
          <p:nvPr/>
        </p:nvSpPr>
        <p:spPr bwMode="auto">
          <a:xfrm>
            <a:off x="762000" y="4800600"/>
            <a:ext cx="10636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Effect 3</a:t>
            </a:r>
          </a:p>
        </p:txBody>
      </p:sp>
      <p:sp>
        <p:nvSpPr>
          <p:cNvPr id="37900" name="Text Box 10"/>
          <p:cNvSpPr txBox="1">
            <a:spLocks noChangeArrowheads="1"/>
          </p:cNvSpPr>
          <p:nvPr/>
        </p:nvSpPr>
        <p:spPr bwMode="auto">
          <a:xfrm>
            <a:off x="1981200" y="1524000"/>
            <a:ext cx="9112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Test 1</a:t>
            </a:r>
          </a:p>
        </p:txBody>
      </p:sp>
      <p:sp>
        <p:nvSpPr>
          <p:cNvPr id="37901" name="Text Box 11"/>
          <p:cNvSpPr txBox="1">
            <a:spLocks noChangeArrowheads="1"/>
          </p:cNvSpPr>
          <p:nvPr/>
        </p:nvSpPr>
        <p:spPr bwMode="auto">
          <a:xfrm>
            <a:off x="2819400" y="1524000"/>
            <a:ext cx="9112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Test 2</a:t>
            </a:r>
          </a:p>
        </p:txBody>
      </p:sp>
      <p:sp>
        <p:nvSpPr>
          <p:cNvPr id="37902" name="Text Box 12"/>
          <p:cNvSpPr txBox="1">
            <a:spLocks noChangeArrowheads="1"/>
          </p:cNvSpPr>
          <p:nvPr/>
        </p:nvSpPr>
        <p:spPr bwMode="auto">
          <a:xfrm>
            <a:off x="3733800" y="1508125"/>
            <a:ext cx="9112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Test 3</a:t>
            </a:r>
          </a:p>
        </p:txBody>
      </p:sp>
      <p:sp>
        <p:nvSpPr>
          <p:cNvPr id="37903" name="Text Box 13"/>
          <p:cNvSpPr txBox="1">
            <a:spLocks noChangeArrowheads="1"/>
          </p:cNvSpPr>
          <p:nvPr/>
        </p:nvSpPr>
        <p:spPr bwMode="auto">
          <a:xfrm>
            <a:off x="4572000" y="1508125"/>
            <a:ext cx="9112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Test 4</a:t>
            </a:r>
          </a:p>
        </p:txBody>
      </p:sp>
      <p:sp>
        <p:nvSpPr>
          <p:cNvPr id="37904" name="Text Box 14"/>
          <p:cNvSpPr txBox="1">
            <a:spLocks noChangeArrowheads="1"/>
          </p:cNvSpPr>
          <p:nvPr/>
        </p:nvSpPr>
        <p:spPr bwMode="auto">
          <a:xfrm>
            <a:off x="5486400" y="1508125"/>
            <a:ext cx="911225" cy="393700"/>
          </a:xfrm>
          <a:prstGeom prst="rect">
            <a:avLst/>
          </a:prstGeom>
          <a:noFill/>
          <a:ln w="12600">
            <a:noFill/>
            <a:miter lim="800000"/>
            <a:headEnd/>
            <a:tailEnd/>
          </a:ln>
        </p:spPr>
        <p:txBody>
          <a:bodyPr lIns="18000" tIns="46800" rIns="18000" bIns="46800"/>
          <a:lstStyle/>
          <a:p>
            <a:pPr>
              <a:lnSpc>
                <a:spcPct val="72000"/>
              </a:lnSpc>
              <a:spcBef>
                <a:spcPts val="1138"/>
              </a:spcBef>
              <a:tabLst>
                <a:tab pos="815975" algn="l"/>
                <a:tab pos="863600" algn="l"/>
              </a:tabLst>
            </a:pPr>
            <a:r>
              <a:rPr lang="en-GB" sz="2000" b="1"/>
              <a:t>Test 5</a:t>
            </a:r>
          </a:p>
        </p:txBody>
      </p:sp>
      <p:sp>
        <p:nvSpPr>
          <p:cNvPr id="37905" name="Text Box 15"/>
          <p:cNvSpPr txBox="1">
            <a:spLocks noChangeArrowheads="1"/>
          </p:cNvSpPr>
          <p:nvPr/>
        </p:nvSpPr>
        <p:spPr bwMode="auto">
          <a:xfrm>
            <a:off x="2209800" y="1752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06" name="Text Box 16"/>
          <p:cNvSpPr txBox="1">
            <a:spLocks noChangeArrowheads="1"/>
          </p:cNvSpPr>
          <p:nvPr/>
        </p:nvSpPr>
        <p:spPr bwMode="auto">
          <a:xfrm>
            <a:off x="2971800" y="1752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07" name="Text Box 17"/>
          <p:cNvSpPr txBox="1">
            <a:spLocks noChangeArrowheads="1"/>
          </p:cNvSpPr>
          <p:nvPr/>
        </p:nvSpPr>
        <p:spPr bwMode="auto">
          <a:xfrm>
            <a:off x="3962400" y="1752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08" name="Text Box 18"/>
          <p:cNvSpPr txBox="1">
            <a:spLocks noChangeArrowheads="1"/>
          </p:cNvSpPr>
          <p:nvPr/>
        </p:nvSpPr>
        <p:spPr bwMode="auto">
          <a:xfrm>
            <a:off x="2209800" y="22098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09" name="Text Box 19"/>
          <p:cNvSpPr txBox="1">
            <a:spLocks noChangeArrowheads="1"/>
          </p:cNvSpPr>
          <p:nvPr/>
        </p:nvSpPr>
        <p:spPr bwMode="auto">
          <a:xfrm>
            <a:off x="2209800" y="2651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10" name="Text Box 20"/>
          <p:cNvSpPr txBox="1">
            <a:spLocks noChangeArrowheads="1"/>
          </p:cNvSpPr>
          <p:nvPr/>
        </p:nvSpPr>
        <p:spPr bwMode="auto">
          <a:xfrm>
            <a:off x="2971800" y="22098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11" name="Text Box 21"/>
          <p:cNvSpPr txBox="1">
            <a:spLocks noChangeArrowheads="1"/>
          </p:cNvSpPr>
          <p:nvPr/>
        </p:nvSpPr>
        <p:spPr bwMode="auto">
          <a:xfrm>
            <a:off x="3962400" y="21939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12" name="Text Box 22"/>
          <p:cNvSpPr txBox="1">
            <a:spLocks noChangeArrowheads="1"/>
          </p:cNvSpPr>
          <p:nvPr/>
        </p:nvSpPr>
        <p:spPr bwMode="auto">
          <a:xfrm>
            <a:off x="4800600" y="1752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13" name="Text Box 23"/>
          <p:cNvSpPr txBox="1">
            <a:spLocks noChangeArrowheads="1"/>
          </p:cNvSpPr>
          <p:nvPr/>
        </p:nvSpPr>
        <p:spPr bwMode="auto">
          <a:xfrm>
            <a:off x="5638800" y="1752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14" name="Text Box 24"/>
          <p:cNvSpPr txBox="1">
            <a:spLocks noChangeArrowheads="1"/>
          </p:cNvSpPr>
          <p:nvPr/>
        </p:nvSpPr>
        <p:spPr bwMode="auto">
          <a:xfrm>
            <a:off x="4800600" y="22098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15" name="Text Box 25"/>
          <p:cNvSpPr txBox="1">
            <a:spLocks noChangeArrowheads="1"/>
          </p:cNvSpPr>
          <p:nvPr/>
        </p:nvSpPr>
        <p:spPr bwMode="auto">
          <a:xfrm>
            <a:off x="5638800" y="21939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16" name="Text Box 26"/>
          <p:cNvSpPr txBox="1">
            <a:spLocks noChangeArrowheads="1"/>
          </p:cNvSpPr>
          <p:nvPr/>
        </p:nvSpPr>
        <p:spPr bwMode="auto">
          <a:xfrm>
            <a:off x="3962400" y="2667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17" name="Text Box 27"/>
          <p:cNvSpPr txBox="1">
            <a:spLocks noChangeArrowheads="1"/>
          </p:cNvSpPr>
          <p:nvPr/>
        </p:nvSpPr>
        <p:spPr bwMode="auto">
          <a:xfrm>
            <a:off x="3962400" y="3048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18" name="Text Box 28"/>
          <p:cNvSpPr txBox="1">
            <a:spLocks noChangeArrowheads="1"/>
          </p:cNvSpPr>
          <p:nvPr/>
        </p:nvSpPr>
        <p:spPr bwMode="auto">
          <a:xfrm>
            <a:off x="2209800" y="3048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19" name="Text Box 29"/>
          <p:cNvSpPr txBox="1">
            <a:spLocks noChangeArrowheads="1"/>
          </p:cNvSpPr>
          <p:nvPr/>
        </p:nvSpPr>
        <p:spPr bwMode="auto">
          <a:xfrm>
            <a:off x="2209800" y="3413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20" name="Text Box 30"/>
          <p:cNvSpPr txBox="1">
            <a:spLocks noChangeArrowheads="1"/>
          </p:cNvSpPr>
          <p:nvPr/>
        </p:nvSpPr>
        <p:spPr bwMode="auto">
          <a:xfrm>
            <a:off x="2133600" y="38703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P</a:t>
            </a:r>
          </a:p>
        </p:txBody>
      </p:sp>
      <p:sp>
        <p:nvSpPr>
          <p:cNvPr id="37921" name="Text Box 31"/>
          <p:cNvSpPr txBox="1">
            <a:spLocks noChangeArrowheads="1"/>
          </p:cNvSpPr>
          <p:nvPr/>
        </p:nvSpPr>
        <p:spPr bwMode="auto">
          <a:xfrm>
            <a:off x="2971800" y="38703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P</a:t>
            </a:r>
          </a:p>
        </p:txBody>
      </p:sp>
      <p:sp>
        <p:nvSpPr>
          <p:cNvPr id="37922" name="Text Box 32"/>
          <p:cNvSpPr txBox="1">
            <a:spLocks noChangeArrowheads="1"/>
          </p:cNvSpPr>
          <p:nvPr/>
        </p:nvSpPr>
        <p:spPr bwMode="auto">
          <a:xfrm>
            <a:off x="2971800" y="2667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23" name="Text Box 33"/>
          <p:cNvSpPr txBox="1">
            <a:spLocks noChangeArrowheads="1"/>
          </p:cNvSpPr>
          <p:nvPr/>
        </p:nvSpPr>
        <p:spPr bwMode="auto">
          <a:xfrm>
            <a:off x="2971800" y="3032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24" name="Text Box 34"/>
          <p:cNvSpPr txBox="1">
            <a:spLocks noChangeArrowheads="1"/>
          </p:cNvSpPr>
          <p:nvPr/>
        </p:nvSpPr>
        <p:spPr bwMode="auto">
          <a:xfrm>
            <a:off x="2971800" y="3413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S</a:t>
            </a:r>
          </a:p>
        </p:txBody>
      </p:sp>
      <p:sp>
        <p:nvSpPr>
          <p:cNvPr id="37925" name="Text Box 35"/>
          <p:cNvSpPr txBox="1">
            <a:spLocks noChangeArrowheads="1"/>
          </p:cNvSpPr>
          <p:nvPr/>
        </p:nvSpPr>
        <p:spPr bwMode="auto">
          <a:xfrm>
            <a:off x="3962400" y="38703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26" name="Text Box 36"/>
          <p:cNvSpPr txBox="1">
            <a:spLocks noChangeArrowheads="1"/>
          </p:cNvSpPr>
          <p:nvPr/>
        </p:nvSpPr>
        <p:spPr bwMode="auto">
          <a:xfrm>
            <a:off x="4800600" y="38862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27" name="Text Box 37"/>
          <p:cNvSpPr txBox="1">
            <a:spLocks noChangeArrowheads="1"/>
          </p:cNvSpPr>
          <p:nvPr/>
        </p:nvSpPr>
        <p:spPr bwMode="auto">
          <a:xfrm>
            <a:off x="5562600" y="38862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28" name="Text Box 38"/>
          <p:cNvSpPr txBox="1">
            <a:spLocks noChangeArrowheads="1"/>
          </p:cNvSpPr>
          <p:nvPr/>
        </p:nvSpPr>
        <p:spPr bwMode="auto">
          <a:xfrm>
            <a:off x="5562600" y="43275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29" name="Text Box 39"/>
          <p:cNvSpPr txBox="1">
            <a:spLocks noChangeArrowheads="1"/>
          </p:cNvSpPr>
          <p:nvPr/>
        </p:nvSpPr>
        <p:spPr bwMode="auto">
          <a:xfrm>
            <a:off x="4800600" y="43275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0" name="Text Box 40"/>
          <p:cNvSpPr txBox="1">
            <a:spLocks noChangeArrowheads="1"/>
          </p:cNvSpPr>
          <p:nvPr/>
        </p:nvSpPr>
        <p:spPr bwMode="auto">
          <a:xfrm>
            <a:off x="3962400" y="431165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P</a:t>
            </a:r>
          </a:p>
        </p:txBody>
      </p:sp>
      <p:sp>
        <p:nvSpPr>
          <p:cNvPr id="37931" name="Text Box 41"/>
          <p:cNvSpPr txBox="1">
            <a:spLocks noChangeArrowheads="1"/>
          </p:cNvSpPr>
          <p:nvPr/>
        </p:nvSpPr>
        <p:spPr bwMode="auto">
          <a:xfrm>
            <a:off x="5562600" y="47847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P</a:t>
            </a:r>
          </a:p>
        </p:txBody>
      </p:sp>
      <p:sp>
        <p:nvSpPr>
          <p:cNvPr id="37932" name="Text Box 42"/>
          <p:cNvSpPr txBox="1">
            <a:spLocks noChangeArrowheads="1"/>
          </p:cNvSpPr>
          <p:nvPr/>
        </p:nvSpPr>
        <p:spPr bwMode="auto">
          <a:xfrm>
            <a:off x="4800600" y="47847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P</a:t>
            </a:r>
          </a:p>
        </p:txBody>
      </p:sp>
      <p:sp>
        <p:nvSpPr>
          <p:cNvPr id="37933" name="Text Box 43"/>
          <p:cNvSpPr txBox="1">
            <a:spLocks noChangeArrowheads="1"/>
          </p:cNvSpPr>
          <p:nvPr/>
        </p:nvSpPr>
        <p:spPr bwMode="auto">
          <a:xfrm>
            <a:off x="2133600" y="431165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4" name="Text Box 44"/>
          <p:cNvSpPr txBox="1">
            <a:spLocks noChangeArrowheads="1"/>
          </p:cNvSpPr>
          <p:nvPr/>
        </p:nvSpPr>
        <p:spPr bwMode="auto">
          <a:xfrm>
            <a:off x="2133600" y="47847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5" name="Text Box 45"/>
          <p:cNvSpPr txBox="1">
            <a:spLocks noChangeArrowheads="1"/>
          </p:cNvSpPr>
          <p:nvPr/>
        </p:nvSpPr>
        <p:spPr bwMode="auto">
          <a:xfrm>
            <a:off x="2895600" y="43275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6" name="Text Box 46"/>
          <p:cNvSpPr txBox="1">
            <a:spLocks noChangeArrowheads="1"/>
          </p:cNvSpPr>
          <p:nvPr/>
        </p:nvSpPr>
        <p:spPr bwMode="auto">
          <a:xfrm>
            <a:off x="2895600" y="4800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7" name="Text Box 47"/>
          <p:cNvSpPr txBox="1">
            <a:spLocks noChangeArrowheads="1"/>
          </p:cNvSpPr>
          <p:nvPr/>
        </p:nvSpPr>
        <p:spPr bwMode="auto">
          <a:xfrm>
            <a:off x="3962400" y="48006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A</a:t>
            </a:r>
          </a:p>
        </p:txBody>
      </p:sp>
      <p:sp>
        <p:nvSpPr>
          <p:cNvPr id="37938" name="Text Box 48"/>
          <p:cNvSpPr txBox="1">
            <a:spLocks noChangeArrowheads="1"/>
          </p:cNvSpPr>
          <p:nvPr/>
        </p:nvSpPr>
        <p:spPr bwMode="auto">
          <a:xfrm>
            <a:off x="5638800" y="2651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39" name="Text Box 49"/>
          <p:cNvSpPr txBox="1">
            <a:spLocks noChangeArrowheads="1"/>
          </p:cNvSpPr>
          <p:nvPr/>
        </p:nvSpPr>
        <p:spPr bwMode="auto">
          <a:xfrm>
            <a:off x="5638800" y="303212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40" name="Text Box 50"/>
          <p:cNvSpPr txBox="1">
            <a:spLocks noChangeArrowheads="1"/>
          </p:cNvSpPr>
          <p:nvPr/>
        </p:nvSpPr>
        <p:spPr bwMode="auto">
          <a:xfrm>
            <a:off x="4800600" y="3048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41" name="Text Box 51"/>
          <p:cNvSpPr txBox="1">
            <a:spLocks noChangeArrowheads="1"/>
          </p:cNvSpPr>
          <p:nvPr/>
        </p:nvSpPr>
        <p:spPr bwMode="auto">
          <a:xfrm>
            <a:off x="4800600" y="2667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42" name="Text Box 52"/>
          <p:cNvSpPr txBox="1">
            <a:spLocks noChangeArrowheads="1"/>
          </p:cNvSpPr>
          <p:nvPr/>
        </p:nvSpPr>
        <p:spPr bwMode="auto">
          <a:xfrm>
            <a:off x="5638800" y="3429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43" name="Text Box 53"/>
          <p:cNvSpPr txBox="1">
            <a:spLocks noChangeArrowheads="1"/>
          </p:cNvSpPr>
          <p:nvPr/>
        </p:nvSpPr>
        <p:spPr bwMode="auto">
          <a:xfrm>
            <a:off x="4800600" y="3444875"/>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X</a:t>
            </a:r>
          </a:p>
        </p:txBody>
      </p:sp>
      <p:sp>
        <p:nvSpPr>
          <p:cNvPr id="37944" name="Text Box 54"/>
          <p:cNvSpPr txBox="1">
            <a:spLocks noChangeArrowheads="1"/>
          </p:cNvSpPr>
          <p:nvPr/>
        </p:nvSpPr>
        <p:spPr bwMode="auto">
          <a:xfrm>
            <a:off x="3962400" y="3429000"/>
            <a:ext cx="301625" cy="393700"/>
          </a:xfrm>
          <a:prstGeom prst="rect">
            <a:avLst/>
          </a:prstGeom>
          <a:noFill/>
          <a:ln w="12600">
            <a:noFill/>
            <a:miter lim="800000"/>
            <a:headEnd/>
            <a:tailEnd/>
          </a:ln>
        </p:spPr>
        <p:txBody>
          <a:bodyPr lIns="18000" tIns="46800" rIns="18000" bIns="46800"/>
          <a:lstStyle/>
          <a:p>
            <a:pPr>
              <a:lnSpc>
                <a:spcPct val="72000"/>
              </a:lnSpc>
              <a:spcBef>
                <a:spcPts val="1138"/>
              </a:spcBef>
            </a:pPr>
            <a:r>
              <a:rPr lang="en-GB" sz="2000" b="1"/>
              <a:t>I</a:t>
            </a:r>
          </a:p>
        </p:txBody>
      </p:sp>
      <p:sp>
        <p:nvSpPr>
          <p:cNvPr id="37945" name="Line 55"/>
          <p:cNvSpPr>
            <a:spLocks noChangeShapeType="1"/>
          </p:cNvSpPr>
          <p:nvPr/>
        </p:nvSpPr>
        <p:spPr bwMode="auto">
          <a:xfrm>
            <a:off x="685800" y="3886200"/>
            <a:ext cx="5943600" cy="0"/>
          </a:xfrm>
          <a:prstGeom prst="line">
            <a:avLst/>
          </a:prstGeom>
          <a:noFill/>
          <a:ln w="38160">
            <a:solidFill>
              <a:srgbClr val="336600"/>
            </a:solidFill>
            <a:round/>
            <a:headEnd/>
            <a:tailEnd/>
          </a:ln>
        </p:spPr>
        <p:txBody>
          <a:bodyPr/>
          <a:lstStyle/>
          <a:p>
            <a:endParaRPr lang="en-US"/>
          </a:p>
        </p:txBody>
      </p:sp>
      <p:sp>
        <p:nvSpPr>
          <p:cNvPr id="37946" name="Line 56"/>
          <p:cNvSpPr>
            <a:spLocks noChangeShapeType="1"/>
          </p:cNvSpPr>
          <p:nvPr/>
        </p:nvSpPr>
        <p:spPr bwMode="auto">
          <a:xfrm>
            <a:off x="1828800" y="1524000"/>
            <a:ext cx="0" cy="3962400"/>
          </a:xfrm>
          <a:prstGeom prst="line">
            <a:avLst/>
          </a:prstGeom>
          <a:noFill/>
          <a:ln w="38160">
            <a:solidFill>
              <a:srgbClr val="336600"/>
            </a:solidFill>
            <a:round/>
            <a:headEnd/>
            <a:tailEnd/>
          </a:ln>
        </p:spPr>
        <p:txBody>
          <a:bodyPr/>
          <a:lstStyle/>
          <a:p>
            <a:endParaRPr lang="en-US"/>
          </a:p>
        </p:txBody>
      </p:sp>
      <p:sp>
        <p:nvSpPr>
          <p:cNvPr id="37947" name="Line 57"/>
          <p:cNvSpPr>
            <a:spLocks noChangeShapeType="1"/>
          </p:cNvSpPr>
          <p:nvPr/>
        </p:nvSpPr>
        <p:spPr bwMode="auto">
          <a:xfrm>
            <a:off x="685800" y="1828800"/>
            <a:ext cx="5867400" cy="0"/>
          </a:xfrm>
          <a:prstGeom prst="line">
            <a:avLst/>
          </a:prstGeom>
          <a:noFill/>
          <a:ln w="12600">
            <a:solidFill>
              <a:srgbClr val="336600"/>
            </a:solidFill>
            <a:round/>
            <a:headEnd/>
            <a:tailEnd/>
          </a:ln>
        </p:spPr>
        <p:txBody>
          <a:bodyPr/>
          <a:lstStyle/>
          <a:p>
            <a:endParaRPr lang="en-US"/>
          </a:p>
        </p:txBody>
      </p:sp>
      <p:grpSp>
        <p:nvGrpSpPr>
          <p:cNvPr id="2" name="Group 58"/>
          <p:cNvGrpSpPr>
            <a:grpSpLocks/>
          </p:cNvGrpSpPr>
          <p:nvPr/>
        </p:nvGrpSpPr>
        <p:grpSpPr bwMode="auto">
          <a:xfrm>
            <a:off x="6083300" y="2057400"/>
            <a:ext cx="1609725" cy="225425"/>
            <a:chOff x="3832" y="1296"/>
            <a:chExt cx="1014" cy="142"/>
          </a:xfrm>
        </p:grpSpPr>
        <p:sp>
          <p:nvSpPr>
            <p:cNvPr id="37992" name="Freeform 59"/>
            <p:cNvSpPr>
              <a:spLocks noChangeArrowheads="1"/>
            </p:cNvSpPr>
            <p:nvPr/>
          </p:nvSpPr>
          <p:spPr bwMode="auto">
            <a:xfrm>
              <a:off x="3832" y="1296"/>
              <a:ext cx="52" cy="142"/>
            </a:xfrm>
            <a:custGeom>
              <a:avLst/>
              <a:gdLst>
                <a:gd name="T0" fmla="*/ 5 w 235"/>
                <a:gd name="T1" fmla="*/ 0 h 632"/>
                <a:gd name="T2" fmla="*/ 228 w 235"/>
                <a:gd name="T3" fmla="*/ 0 h 632"/>
                <a:gd name="T4" fmla="*/ 234 w 235"/>
                <a:gd name="T5" fmla="*/ 5 h 632"/>
                <a:gd name="T6" fmla="*/ 234 w 235"/>
                <a:gd name="T7" fmla="*/ 38 h 632"/>
                <a:gd name="T8" fmla="*/ 228 w 235"/>
                <a:gd name="T9" fmla="*/ 43 h 632"/>
                <a:gd name="T10" fmla="*/ 155 w 235"/>
                <a:gd name="T11" fmla="*/ 43 h 632"/>
                <a:gd name="T12" fmla="*/ 155 w 235"/>
                <a:gd name="T13" fmla="*/ 590 h 632"/>
                <a:gd name="T14" fmla="*/ 228 w 235"/>
                <a:gd name="T15" fmla="*/ 590 h 632"/>
                <a:gd name="T16" fmla="*/ 234 w 235"/>
                <a:gd name="T17" fmla="*/ 595 h 632"/>
                <a:gd name="T18" fmla="*/ 234 w 235"/>
                <a:gd name="T19" fmla="*/ 625 h 632"/>
                <a:gd name="T20" fmla="*/ 228 w 235"/>
                <a:gd name="T21" fmla="*/ 631 h 632"/>
                <a:gd name="T22" fmla="*/ 5 w 235"/>
                <a:gd name="T23" fmla="*/ 631 h 632"/>
                <a:gd name="T24" fmla="*/ 0 w 235"/>
                <a:gd name="T25" fmla="*/ 625 h 632"/>
                <a:gd name="T26" fmla="*/ 0 w 235"/>
                <a:gd name="T27" fmla="*/ 595 h 632"/>
                <a:gd name="T28" fmla="*/ 5 w 235"/>
                <a:gd name="T29" fmla="*/ 590 h 632"/>
                <a:gd name="T30" fmla="*/ 77 w 235"/>
                <a:gd name="T31" fmla="*/ 590 h 632"/>
                <a:gd name="T32" fmla="*/ 77 w 235"/>
                <a:gd name="T33" fmla="*/ 43 h 632"/>
                <a:gd name="T34" fmla="*/ 5 w 235"/>
                <a:gd name="T35" fmla="*/ 43 h 632"/>
                <a:gd name="T36" fmla="*/ 0 w 235"/>
                <a:gd name="T37" fmla="*/ 38 h 632"/>
                <a:gd name="T38" fmla="*/ 0 w 235"/>
                <a:gd name="T39" fmla="*/ 5 h 632"/>
                <a:gd name="T40" fmla="*/ 5 w 235"/>
                <a:gd name="T41" fmla="*/ 0 h 6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5"/>
                <a:gd name="T64" fmla="*/ 0 h 632"/>
                <a:gd name="T65" fmla="*/ 235 w 235"/>
                <a:gd name="T66" fmla="*/ 632 h 6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5" h="632">
                  <a:moveTo>
                    <a:pt x="5" y="0"/>
                  </a:moveTo>
                  <a:lnTo>
                    <a:pt x="228" y="0"/>
                  </a:lnTo>
                  <a:lnTo>
                    <a:pt x="234" y="5"/>
                  </a:lnTo>
                  <a:lnTo>
                    <a:pt x="234" y="38"/>
                  </a:lnTo>
                  <a:lnTo>
                    <a:pt x="228" y="43"/>
                  </a:lnTo>
                  <a:lnTo>
                    <a:pt x="155" y="43"/>
                  </a:lnTo>
                  <a:lnTo>
                    <a:pt x="155" y="590"/>
                  </a:lnTo>
                  <a:lnTo>
                    <a:pt x="228" y="590"/>
                  </a:lnTo>
                  <a:lnTo>
                    <a:pt x="234" y="595"/>
                  </a:lnTo>
                  <a:lnTo>
                    <a:pt x="234" y="625"/>
                  </a:lnTo>
                  <a:lnTo>
                    <a:pt x="228" y="631"/>
                  </a:lnTo>
                  <a:lnTo>
                    <a:pt x="5" y="631"/>
                  </a:lnTo>
                  <a:lnTo>
                    <a:pt x="0" y="625"/>
                  </a:lnTo>
                  <a:lnTo>
                    <a:pt x="0" y="595"/>
                  </a:lnTo>
                  <a:lnTo>
                    <a:pt x="5" y="590"/>
                  </a:lnTo>
                  <a:lnTo>
                    <a:pt x="77" y="590"/>
                  </a:lnTo>
                  <a:lnTo>
                    <a:pt x="77" y="43"/>
                  </a:lnTo>
                  <a:lnTo>
                    <a:pt x="5" y="43"/>
                  </a:lnTo>
                  <a:lnTo>
                    <a:pt x="0" y="38"/>
                  </a:lnTo>
                  <a:lnTo>
                    <a:pt x="0" y="5"/>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93" name="Freeform 60"/>
            <p:cNvSpPr>
              <a:spLocks noChangeArrowheads="1"/>
            </p:cNvSpPr>
            <p:nvPr/>
          </p:nvSpPr>
          <p:spPr bwMode="auto">
            <a:xfrm>
              <a:off x="3961" y="1355"/>
              <a:ext cx="107" cy="50"/>
            </a:xfrm>
            <a:custGeom>
              <a:avLst/>
              <a:gdLst>
                <a:gd name="T0" fmla="*/ 5 w 477"/>
                <a:gd name="T1" fmla="*/ 146 h 226"/>
                <a:gd name="T2" fmla="*/ 470 w 477"/>
                <a:gd name="T3" fmla="*/ 146 h 226"/>
                <a:gd name="T4" fmla="*/ 476 w 477"/>
                <a:gd name="T5" fmla="*/ 152 h 226"/>
                <a:gd name="T6" fmla="*/ 476 w 477"/>
                <a:gd name="T7" fmla="*/ 219 h 226"/>
                <a:gd name="T8" fmla="*/ 470 w 477"/>
                <a:gd name="T9" fmla="*/ 225 h 226"/>
                <a:gd name="T10" fmla="*/ 5 w 477"/>
                <a:gd name="T11" fmla="*/ 225 h 226"/>
                <a:gd name="T12" fmla="*/ 0 w 477"/>
                <a:gd name="T13" fmla="*/ 219 h 226"/>
                <a:gd name="T14" fmla="*/ 0 w 477"/>
                <a:gd name="T15" fmla="*/ 152 h 226"/>
                <a:gd name="T16" fmla="*/ 5 w 477"/>
                <a:gd name="T17" fmla="*/ 146 h 226"/>
                <a:gd name="T18" fmla="*/ 5 w 477"/>
                <a:gd name="T19" fmla="*/ 0 h 226"/>
                <a:gd name="T20" fmla="*/ 470 w 477"/>
                <a:gd name="T21" fmla="*/ 0 h 226"/>
                <a:gd name="T22" fmla="*/ 476 w 477"/>
                <a:gd name="T23" fmla="*/ 4 h 226"/>
                <a:gd name="T24" fmla="*/ 476 w 477"/>
                <a:gd name="T25" fmla="*/ 73 h 226"/>
                <a:gd name="T26" fmla="*/ 470 w 477"/>
                <a:gd name="T27" fmla="*/ 78 h 226"/>
                <a:gd name="T28" fmla="*/ 5 w 477"/>
                <a:gd name="T29" fmla="*/ 78 h 226"/>
                <a:gd name="T30" fmla="*/ 0 w 477"/>
                <a:gd name="T31" fmla="*/ 73 h 226"/>
                <a:gd name="T32" fmla="*/ 0 w 477"/>
                <a:gd name="T33" fmla="*/ 4 h 226"/>
                <a:gd name="T34" fmla="*/ 5 w 477"/>
                <a:gd name="T35" fmla="*/ 0 h 2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7"/>
                <a:gd name="T55" fmla="*/ 0 h 226"/>
                <a:gd name="T56" fmla="*/ 477 w 477"/>
                <a:gd name="T57" fmla="*/ 226 h 2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7" h="226">
                  <a:moveTo>
                    <a:pt x="5" y="146"/>
                  </a:moveTo>
                  <a:lnTo>
                    <a:pt x="470" y="146"/>
                  </a:lnTo>
                  <a:lnTo>
                    <a:pt x="476" y="152"/>
                  </a:lnTo>
                  <a:lnTo>
                    <a:pt x="476" y="219"/>
                  </a:lnTo>
                  <a:lnTo>
                    <a:pt x="470" y="225"/>
                  </a:lnTo>
                  <a:lnTo>
                    <a:pt x="5" y="225"/>
                  </a:lnTo>
                  <a:lnTo>
                    <a:pt x="0" y="219"/>
                  </a:lnTo>
                  <a:lnTo>
                    <a:pt x="0" y="152"/>
                  </a:lnTo>
                  <a:lnTo>
                    <a:pt x="5" y="146"/>
                  </a:lnTo>
                  <a:close/>
                  <a:moveTo>
                    <a:pt x="5" y="0"/>
                  </a:moveTo>
                  <a:lnTo>
                    <a:pt x="470" y="0"/>
                  </a:lnTo>
                  <a:lnTo>
                    <a:pt x="476" y="4"/>
                  </a:lnTo>
                  <a:lnTo>
                    <a:pt x="476" y="73"/>
                  </a:lnTo>
                  <a:lnTo>
                    <a:pt x="470" y="78"/>
                  </a:lnTo>
                  <a:lnTo>
                    <a:pt x="5" y="78"/>
                  </a:lnTo>
                  <a:lnTo>
                    <a:pt x="0" y="73"/>
                  </a:lnTo>
                  <a:lnTo>
                    <a:pt x="0" y="4"/>
                  </a:lnTo>
                  <a:lnTo>
                    <a:pt x="5" y="0"/>
                  </a:lnTo>
                  <a:close/>
                </a:path>
              </a:pathLst>
            </a:custGeom>
            <a:solidFill>
              <a:srgbClr val="0000CC"/>
            </a:solidFill>
            <a:ln w="9525">
              <a:solidFill>
                <a:srgbClr val="000000"/>
              </a:solidFill>
              <a:round/>
              <a:headEnd/>
              <a:tailEnd/>
            </a:ln>
          </p:spPr>
          <p:txBody>
            <a:bodyPr wrap="none" anchor="ctr"/>
            <a:lstStyle/>
            <a:p>
              <a:endParaRPr lang="en-US"/>
            </a:p>
          </p:txBody>
        </p:sp>
        <p:sp>
          <p:nvSpPr>
            <p:cNvPr id="37994" name="Freeform 61"/>
            <p:cNvSpPr>
              <a:spLocks noChangeArrowheads="1"/>
            </p:cNvSpPr>
            <p:nvPr/>
          </p:nvSpPr>
          <p:spPr bwMode="auto">
            <a:xfrm>
              <a:off x="4142" y="1296"/>
              <a:ext cx="51" cy="142"/>
            </a:xfrm>
            <a:custGeom>
              <a:avLst/>
              <a:gdLst>
                <a:gd name="T0" fmla="*/ 5 w 230"/>
                <a:gd name="T1" fmla="*/ 0 h 632"/>
                <a:gd name="T2" fmla="*/ 223 w 230"/>
                <a:gd name="T3" fmla="*/ 0 h 632"/>
                <a:gd name="T4" fmla="*/ 229 w 230"/>
                <a:gd name="T5" fmla="*/ 5 h 632"/>
                <a:gd name="T6" fmla="*/ 229 w 230"/>
                <a:gd name="T7" fmla="*/ 38 h 632"/>
                <a:gd name="T8" fmla="*/ 223 w 230"/>
                <a:gd name="T9" fmla="*/ 43 h 632"/>
                <a:gd name="T10" fmla="*/ 153 w 230"/>
                <a:gd name="T11" fmla="*/ 43 h 632"/>
                <a:gd name="T12" fmla="*/ 153 w 230"/>
                <a:gd name="T13" fmla="*/ 590 h 632"/>
                <a:gd name="T14" fmla="*/ 223 w 230"/>
                <a:gd name="T15" fmla="*/ 590 h 632"/>
                <a:gd name="T16" fmla="*/ 229 w 230"/>
                <a:gd name="T17" fmla="*/ 595 h 632"/>
                <a:gd name="T18" fmla="*/ 229 w 230"/>
                <a:gd name="T19" fmla="*/ 625 h 632"/>
                <a:gd name="T20" fmla="*/ 223 w 230"/>
                <a:gd name="T21" fmla="*/ 631 h 632"/>
                <a:gd name="T22" fmla="*/ 5 w 230"/>
                <a:gd name="T23" fmla="*/ 631 h 632"/>
                <a:gd name="T24" fmla="*/ 0 w 230"/>
                <a:gd name="T25" fmla="*/ 625 h 632"/>
                <a:gd name="T26" fmla="*/ 0 w 230"/>
                <a:gd name="T27" fmla="*/ 595 h 632"/>
                <a:gd name="T28" fmla="*/ 5 w 230"/>
                <a:gd name="T29" fmla="*/ 590 h 632"/>
                <a:gd name="T30" fmla="*/ 75 w 230"/>
                <a:gd name="T31" fmla="*/ 590 h 632"/>
                <a:gd name="T32" fmla="*/ 75 w 230"/>
                <a:gd name="T33" fmla="*/ 43 h 632"/>
                <a:gd name="T34" fmla="*/ 5 w 230"/>
                <a:gd name="T35" fmla="*/ 43 h 632"/>
                <a:gd name="T36" fmla="*/ 0 w 230"/>
                <a:gd name="T37" fmla="*/ 38 h 632"/>
                <a:gd name="T38" fmla="*/ 0 w 230"/>
                <a:gd name="T39" fmla="*/ 5 h 632"/>
                <a:gd name="T40" fmla="*/ 5 w 230"/>
                <a:gd name="T41" fmla="*/ 0 h 6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0"/>
                <a:gd name="T64" fmla="*/ 0 h 632"/>
                <a:gd name="T65" fmla="*/ 230 w 230"/>
                <a:gd name="T66" fmla="*/ 632 h 6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0" h="632">
                  <a:moveTo>
                    <a:pt x="5" y="0"/>
                  </a:moveTo>
                  <a:lnTo>
                    <a:pt x="223" y="0"/>
                  </a:lnTo>
                  <a:lnTo>
                    <a:pt x="229" y="5"/>
                  </a:lnTo>
                  <a:lnTo>
                    <a:pt x="229" y="38"/>
                  </a:lnTo>
                  <a:lnTo>
                    <a:pt x="223" y="43"/>
                  </a:lnTo>
                  <a:lnTo>
                    <a:pt x="153" y="43"/>
                  </a:lnTo>
                  <a:lnTo>
                    <a:pt x="153" y="590"/>
                  </a:lnTo>
                  <a:lnTo>
                    <a:pt x="223" y="590"/>
                  </a:lnTo>
                  <a:lnTo>
                    <a:pt x="229" y="595"/>
                  </a:lnTo>
                  <a:lnTo>
                    <a:pt x="229" y="625"/>
                  </a:lnTo>
                  <a:lnTo>
                    <a:pt x="223" y="631"/>
                  </a:lnTo>
                  <a:lnTo>
                    <a:pt x="5" y="631"/>
                  </a:lnTo>
                  <a:lnTo>
                    <a:pt x="0" y="625"/>
                  </a:lnTo>
                  <a:lnTo>
                    <a:pt x="0" y="595"/>
                  </a:lnTo>
                  <a:lnTo>
                    <a:pt x="5" y="590"/>
                  </a:lnTo>
                  <a:lnTo>
                    <a:pt x="75" y="590"/>
                  </a:lnTo>
                  <a:lnTo>
                    <a:pt x="75" y="43"/>
                  </a:lnTo>
                  <a:lnTo>
                    <a:pt x="5" y="43"/>
                  </a:lnTo>
                  <a:lnTo>
                    <a:pt x="0" y="38"/>
                  </a:lnTo>
                  <a:lnTo>
                    <a:pt x="0" y="5"/>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95" name="Freeform 62"/>
            <p:cNvSpPr>
              <a:spLocks noChangeArrowheads="1"/>
            </p:cNvSpPr>
            <p:nvPr/>
          </p:nvSpPr>
          <p:spPr bwMode="auto">
            <a:xfrm>
              <a:off x="4215" y="1339"/>
              <a:ext cx="100" cy="99"/>
            </a:xfrm>
            <a:custGeom>
              <a:avLst/>
              <a:gdLst>
                <a:gd name="T0" fmla="*/ 5 w 446"/>
                <a:gd name="T1" fmla="*/ 0 h 442"/>
                <a:gd name="T2" fmla="*/ 117 w 446"/>
                <a:gd name="T3" fmla="*/ 0 h 442"/>
                <a:gd name="T4" fmla="*/ 122 w 446"/>
                <a:gd name="T5" fmla="*/ 4 h 442"/>
                <a:gd name="T6" fmla="*/ 122 w 446"/>
                <a:gd name="T7" fmla="*/ 71 h 442"/>
                <a:gd name="T8" fmla="*/ 158 w 446"/>
                <a:gd name="T9" fmla="*/ 71 h 442"/>
                <a:gd name="T10" fmla="*/ 158 w 446"/>
                <a:gd name="T11" fmla="*/ 37 h 442"/>
                <a:gd name="T12" fmla="*/ 164 w 446"/>
                <a:gd name="T13" fmla="*/ 32 h 442"/>
                <a:gd name="T14" fmla="*/ 199 w 446"/>
                <a:gd name="T15" fmla="*/ 32 h 442"/>
                <a:gd name="T16" fmla="*/ 199 w 446"/>
                <a:gd name="T17" fmla="*/ 4 h 442"/>
                <a:gd name="T18" fmla="*/ 205 w 446"/>
                <a:gd name="T19" fmla="*/ 0 h 442"/>
                <a:gd name="T20" fmla="*/ 322 w 446"/>
                <a:gd name="T21" fmla="*/ 0 h 442"/>
                <a:gd name="T22" fmla="*/ 328 w 446"/>
                <a:gd name="T23" fmla="*/ 4 h 442"/>
                <a:gd name="T24" fmla="*/ 328 w 446"/>
                <a:gd name="T25" fmla="*/ 32 h 442"/>
                <a:gd name="T26" fmla="*/ 364 w 446"/>
                <a:gd name="T27" fmla="*/ 32 h 442"/>
                <a:gd name="T28" fmla="*/ 370 w 446"/>
                <a:gd name="T29" fmla="*/ 37 h 442"/>
                <a:gd name="T30" fmla="*/ 370 w 446"/>
                <a:gd name="T31" fmla="*/ 71 h 442"/>
                <a:gd name="T32" fmla="*/ 403 w 446"/>
                <a:gd name="T33" fmla="*/ 71 h 442"/>
                <a:gd name="T34" fmla="*/ 409 w 446"/>
                <a:gd name="T35" fmla="*/ 76 h 442"/>
                <a:gd name="T36" fmla="*/ 409 w 446"/>
                <a:gd name="T37" fmla="*/ 400 h 442"/>
                <a:gd name="T38" fmla="*/ 439 w 446"/>
                <a:gd name="T39" fmla="*/ 400 h 442"/>
                <a:gd name="T40" fmla="*/ 445 w 446"/>
                <a:gd name="T41" fmla="*/ 406 h 442"/>
                <a:gd name="T42" fmla="*/ 445 w 446"/>
                <a:gd name="T43" fmla="*/ 435 h 442"/>
                <a:gd name="T44" fmla="*/ 439 w 446"/>
                <a:gd name="T45" fmla="*/ 441 h 442"/>
                <a:gd name="T46" fmla="*/ 287 w 446"/>
                <a:gd name="T47" fmla="*/ 441 h 442"/>
                <a:gd name="T48" fmla="*/ 281 w 446"/>
                <a:gd name="T49" fmla="*/ 435 h 442"/>
                <a:gd name="T50" fmla="*/ 281 w 446"/>
                <a:gd name="T51" fmla="*/ 406 h 442"/>
                <a:gd name="T52" fmla="*/ 287 w 446"/>
                <a:gd name="T53" fmla="*/ 400 h 442"/>
                <a:gd name="T54" fmla="*/ 322 w 446"/>
                <a:gd name="T55" fmla="*/ 400 h 442"/>
                <a:gd name="T56" fmla="*/ 322 w 446"/>
                <a:gd name="T57" fmla="*/ 111 h 442"/>
                <a:gd name="T58" fmla="*/ 287 w 446"/>
                <a:gd name="T59" fmla="*/ 111 h 442"/>
                <a:gd name="T60" fmla="*/ 281 w 446"/>
                <a:gd name="T61" fmla="*/ 106 h 442"/>
                <a:gd name="T62" fmla="*/ 281 w 446"/>
                <a:gd name="T63" fmla="*/ 76 h 442"/>
                <a:gd name="T64" fmla="*/ 164 w 446"/>
                <a:gd name="T65" fmla="*/ 76 h 442"/>
                <a:gd name="T66" fmla="*/ 164 w 446"/>
                <a:gd name="T67" fmla="*/ 106 h 442"/>
                <a:gd name="T68" fmla="*/ 158 w 446"/>
                <a:gd name="T69" fmla="*/ 111 h 442"/>
                <a:gd name="T70" fmla="*/ 122 w 446"/>
                <a:gd name="T71" fmla="*/ 111 h 442"/>
                <a:gd name="T72" fmla="*/ 122 w 446"/>
                <a:gd name="T73" fmla="*/ 400 h 442"/>
                <a:gd name="T74" fmla="*/ 158 w 446"/>
                <a:gd name="T75" fmla="*/ 400 h 442"/>
                <a:gd name="T76" fmla="*/ 164 w 446"/>
                <a:gd name="T77" fmla="*/ 406 h 442"/>
                <a:gd name="T78" fmla="*/ 164 w 446"/>
                <a:gd name="T79" fmla="*/ 435 h 442"/>
                <a:gd name="T80" fmla="*/ 158 w 446"/>
                <a:gd name="T81" fmla="*/ 441 h 442"/>
                <a:gd name="T82" fmla="*/ 5 w 446"/>
                <a:gd name="T83" fmla="*/ 441 h 442"/>
                <a:gd name="T84" fmla="*/ 0 w 446"/>
                <a:gd name="T85" fmla="*/ 435 h 442"/>
                <a:gd name="T86" fmla="*/ 0 w 446"/>
                <a:gd name="T87" fmla="*/ 406 h 442"/>
                <a:gd name="T88" fmla="*/ 5 w 446"/>
                <a:gd name="T89" fmla="*/ 400 h 442"/>
                <a:gd name="T90" fmla="*/ 42 w 446"/>
                <a:gd name="T91" fmla="*/ 400 h 442"/>
                <a:gd name="T92" fmla="*/ 42 w 446"/>
                <a:gd name="T93" fmla="*/ 37 h 442"/>
                <a:gd name="T94" fmla="*/ 5 w 446"/>
                <a:gd name="T95" fmla="*/ 37 h 442"/>
                <a:gd name="T96" fmla="*/ 0 w 446"/>
                <a:gd name="T97" fmla="*/ 32 h 442"/>
                <a:gd name="T98" fmla="*/ 0 w 446"/>
                <a:gd name="T99" fmla="*/ 4 h 442"/>
                <a:gd name="T100" fmla="*/ 5 w 446"/>
                <a:gd name="T101" fmla="*/ 0 h 4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6"/>
                <a:gd name="T154" fmla="*/ 0 h 442"/>
                <a:gd name="T155" fmla="*/ 446 w 446"/>
                <a:gd name="T156" fmla="*/ 442 h 4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6" h="442">
                  <a:moveTo>
                    <a:pt x="5" y="0"/>
                  </a:moveTo>
                  <a:lnTo>
                    <a:pt x="117" y="0"/>
                  </a:lnTo>
                  <a:lnTo>
                    <a:pt x="122" y="4"/>
                  </a:lnTo>
                  <a:lnTo>
                    <a:pt x="122" y="71"/>
                  </a:lnTo>
                  <a:lnTo>
                    <a:pt x="158" y="71"/>
                  </a:lnTo>
                  <a:lnTo>
                    <a:pt x="158" y="37"/>
                  </a:lnTo>
                  <a:lnTo>
                    <a:pt x="164" y="32"/>
                  </a:lnTo>
                  <a:lnTo>
                    <a:pt x="199" y="32"/>
                  </a:lnTo>
                  <a:lnTo>
                    <a:pt x="199" y="4"/>
                  </a:lnTo>
                  <a:lnTo>
                    <a:pt x="205" y="0"/>
                  </a:lnTo>
                  <a:lnTo>
                    <a:pt x="322" y="0"/>
                  </a:lnTo>
                  <a:lnTo>
                    <a:pt x="328" y="4"/>
                  </a:lnTo>
                  <a:lnTo>
                    <a:pt x="328" y="32"/>
                  </a:lnTo>
                  <a:lnTo>
                    <a:pt x="364" y="32"/>
                  </a:lnTo>
                  <a:lnTo>
                    <a:pt x="370" y="37"/>
                  </a:lnTo>
                  <a:lnTo>
                    <a:pt x="370" y="71"/>
                  </a:lnTo>
                  <a:lnTo>
                    <a:pt x="403" y="71"/>
                  </a:lnTo>
                  <a:lnTo>
                    <a:pt x="409" y="76"/>
                  </a:lnTo>
                  <a:lnTo>
                    <a:pt x="409" y="400"/>
                  </a:lnTo>
                  <a:lnTo>
                    <a:pt x="439" y="400"/>
                  </a:lnTo>
                  <a:lnTo>
                    <a:pt x="445" y="406"/>
                  </a:lnTo>
                  <a:lnTo>
                    <a:pt x="445" y="435"/>
                  </a:lnTo>
                  <a:lnTo>
                    <a:pt x="439" y="441"/>
                  </a:lnTo>
                  <a:lnTo>
                    <a:pt x="287" y="441"/>
                  </a:lnTo>
                  <a:lnTo>
                    <a:pt x="281" y="435"/>
                  </a:lnTo>
                  <a:lnTo>
                    <a:pt x="281" y="406"/>
                  </a:lnTo>
                  <a:lnTo>
                    <a:pt x="287" y="400"/>
                  </a:lnTo>
                  <a:lnTo>
                    <a:pt x="322" y="400"/>
                  </a:lnTo>
                  <a:lnTo>
                    <a:pt x="322" y="111"/>
                  </a:lnTo>
                  <a:lnTo>
                    <a:pt x="287" y="111"/>
                  </a:lnTo>
                  <a:lnTo>
                    <a:pt x="281" y="106"/>
                  </a:lnTo>
                  <a:lnTo>
                    <a:pt x="281" y="76"/>
                  </a:lnTo>
                  <a:lnTo>
                    <a:pt x="164" y="76"/>
                  </a:lnTo>
                  <a:lnTo>
                    <a:pt x="164" y="106"/>
                  </a:lnTo>
                  <a:lnTo>
                    <a:pt x="158" y="111"/>
                  </a:lnTo>
                  <a:lnTo>
                    <a:pt x="122" y="111"/>
                  </a:lnTo>
                  <a:lnTo>
                    <a:pt x="122" y="400"/>
                  </a:lnTo>
                  <a:lnTo>
                    <a:pt x="158" y="400"/>
                  </a:lnTo>
                  <a:lnTo>
                    <a:pt x="164" y="406"/>
                  </a:lnTo>
                  <a:lnTo>
                    <a:pt x="164" y="435"/>
                  </a:lnTo>
                  <a:lnTo>
                    <a:pt x="158" y="441"/>
                  </a:lnTo>
                  <a:lnTo>
                    <a:pt x="5" y="441"/>
                  </a:lnTo>
                  <a:lnTo>
                    <a:pt x="0" y="435"/>
                  </a:lnTo>
                  <a:lnTo>
                    <a:pt x="0" y="406"/>
                  </a:lnTo>
                  <a:lnTo>
                    <a:pt x="5" y="400"/>
                  </a:lnTo>
                  <a:lnTo>
                    <a:pt x="42" y="400"/>
                  </a:lnTo>
                  <a:lnTo>
                    <a:pt x="42" y="37"/>
                  </a:lnTo>
                  <a:lnTo>
                    <a:pt x="5" y="37"/>
                  </a:lnTo>
                  <a:lnTo>
                    <a:pt x="0" y="32"/>
                  </a:lnTo>
                  <a:lnTo>
                    <a:pt x="0" y="4"/>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96" name="Freeform 63"/>
            <p:cNvSpPr>
              <a:spLocks noChangeArrowheads="1"/>
            </p:cNvSpPr>
            <p:nvPr/>
          </p:nvSpPr>
          <p:spPr bwMode="auto">
            <a:xfrm>
              <a:off x="4318" y="1339"/>
              <a:ext cx="97" cy="99"/>
            </a:xfrm>
            <a:custGeom>
              <a:avLst/>
              <a:gdLst>
                <a:gd name="T0" fmla="*/ 5 w 433"/>
                <a:gd name="T1" fmla="*/ 0 h 442"/>
                <a:gd name="T2" fmla="*/ 152 w 433"/>
                <a:gd name="T3" fmla="*/ 0 h 442"/>
                <a:gd name="T4" fmla="*/ 158 w 433"/>
                <a:gd name="T5" fmla="*/ 4 h 442"/>
                <a:gd name="T6" fmla="*/ 158 w 433"/>
                <a:gd name="T7" fmla="*/ 32 h 442"/>
                <a:gd name="T8" fmla="*/ 152 w 433"/>
                <a:gd name="T9" fmla="*/ 37 h 442"/>
                <a:gd name="T10" fmla="*/ 123 w 433"/>
                <a:gd name="T11" fmla="*/ 37 h 442"/>
                <a:gd name="T12" fmla="*/ 123 w 433"/>
                <a:gd name="T13" fmla="*/ 106 h 442"/>
                <a:gd name="T14" fmla="*/ 152 w 433"/>
                <a:gd name="T15" fmla="*/ 106 h 442"/>
                <a:gd name="T16" fmla="*/ 158 w 433"/>
                <a:gd name="T17" fmla="*/ 111 h 442"/>
                <a:gd name="T18" fmla="*/ 158 w 433"/>
                <a:gd name="T19" fmla="*/ 218 h 442"/>
                <a:gd name="T20" fmla="*/ 191 w 433"/>
                <a:gd name="T21" fmla="*/ 218 h 442"/>
                <a:gd name="T22" fmla="*/ 196 w 433"/>
                <a:gd name="T23" fmla="*/ 224 h 442"/>
                <a:gd name="T24" fmla="*/ 196 w 433"/>
                <a:gd name="T25" fmla="*/ 326 h 442"/>
                <a:gd name="T26" fmla="*/ 229 w 433"/>
                <a:gd name="T27" fmla="*/ 326 h 442"/>
                <a:gd name="T28" fmla="*/ 229 w 433"/>
                <a:gd name="T29" fmla="*/ 299 h 442"/>
                <a:gd name="T30" fmla="*/ 235 w 433"/>
                <a:gd name="T31" fmla="*/ 293 h 442"/>
                <a:gd name="T32" fmla="*/ 270 w 433"/>
                <a:gd name="T33" fmla="*/ 293 h 442"/>
                <a:gd name="T34" fmla="*/ 270 w 433"/>
                <a:gd name="T35" fmla="*/ 186 h 442"/>
                <a:gd name="T36" fmla="*/ 275 w 433"/>
                <a:gd name="T37" fmla="*/ 181 h 442"/>
                <a:gd name="T38" fmla="*/ 309 w 433"/>
                <a:gd name="T39" fmla="*/ 181 h 442"/>
                <a:gd name="T40" fmla="*/ 309 w 433"/>
                <a:gd name="T41" fmla="*/ 37 h 442"/>
                <a:gd name="T42" fmla="*/ 275 w 433"/>
                <a:gd name="T43" fmla="*/ 37 h 442"/>
                <a:gd name="T44" fmla="*/ 270 w 433"/>
                <a:gd name="T45" fmla="*/ 32 h 442"/>
                <a:gd name="T46" fmla="*/ 270 w 433"/>
                <a:gd name="T47" fmla="*/ 4 h 442"/>
                <a:gd name="T48" fmla="*/ 275 w 433"/>
                <a:gd name="T49" fmla="*/ 0 h 442"/>
                <a:gd name="T50" fmla="*/ 426 w 433"/>
                <a:gd name="T51" fmla="*/ 0 h 442"/>
                <a:gd name="T52" fmla="*/ 432 w 433"/>
                <a:gd name="T53" fmla="*/ 4 h 442"/>
                <a:gd name="T54" fmla="*/ 432 w 433"/>
                <a:gd name="T55" fmla="*/ 32 h 442"/>
                <a:gd name="T56" fmla="*/ 426 w 433"/>
                <a:gd name="T57" fmla="*/ 37 h 442"/>
                <a:gd name="T58" fmla="*/ 393 w 433"/>
                <a:gd name="T59" fmla="*/ 37 h 442"/>
                <a:gd name="T60" fmla="*/ 393 w 433"/>
                <a:gd name="T61" fmla="*/ 71 h 442"/>
                <a:gd name="T62" fmla="*/ 388 w 433"/>
                <a:gd name="T63" fmla="*/ 76 h 442"/>
                <a:gd name="T64" fmla="*/ 354 w 433"/>
                <a:gd name="T65" fmla="*/ 76 h 442"/>
                <a:gd name="T66" fmla="*/ 354 w 433"/>
                <a:gd name="T67" fmla="*/ 181 h 442"/>
                <a:gd name="T68" fmla="*/ 348 w 433"/>
                <a:gd name="T69" fmla="*/ 186 h 442"/>
                <a:gd name="T70" fmla="*/ 314 w 433"/>
                <a:gd name="T71" fmla="*/ 186 h 442"/>
                <a:gd name="T72" fmla="*/ 314 w 433"/>
                <a:gd name="T73" fmla="*/ 293 h 442"/>
                <a:gd name="T74" fmla="*/ 309 w 433"/>
                <a:gd name="T75" fmla="*/ 299 h 442"/>
                <a:gd name="T76" fmla="*/ 275 w 433"/>
                <a:gd name="T77" fmla="*/ 299 h 442"/>
                <a:gd name="T78" fmla="*/ 275 w 433"/>
                <a:gd name="T79" fmla="*/ 400 h 442"/>
                <a:gd name="T80" fmla="*/ 270 w 433"/>
                <a:gd name="T81" fmla="*/ 406 h 442"/>
                <a:gd name="T82" fmla="*/ 235 w 433"/>
                <a:gd name="T83" fmla="*/ 406 h 442"/>
                <a:gd name="T84" fmla="*/ 235 w 433"/>
                <a:gd name="T85" fmla="*/ 435 h 442"/>
                <a:gd name="T86" fmla="*/ 229 w 433"/>
                <a:gd name="T87" fmla="*/ 441 h 442"/>
                <a:gd name="T88" fmla="*/ 196 w 433"/>
                <a:gd name="T89" fmla="*/ 441 h 442"/>
                <a:gd name="T90" fmla="*/ 191 w 433"/>
                <a:gd name="T91" fmla="*/ 435 h 442"/>
                <a:gd name="T92" fmla="*/ 191 w 433"/>
                <a:gd name="T93" fmla="*/ 406 h 442"/>
                <a:gd name="T94" fmla="*/ 158 w 433"/>
                <a:gd name="T95" fmla="*/ 406 h 442"/>
                <a:gd name="T96" fmla="*/ 152 w 433"/>
                <a:gd name="T97" fmla="*/ 400 h 442"/>
                <a:gd name="T98" fmla="*/ 152 w 433"/>
                <a:gd name="T99" fmla="*/ 331 h 442"/>
                <a:gd name="T100" fmla="*/ 123 w 433"/>
                <a:gd name="T101" fmla="*/ 331 h 442"/>
                <a:gd name="T102" fmla="*/ 118 w 433"/>
                <a:gd name="T103" fmla="*/ 326 h 442"/>
                <a:gd name="T104" fmla="*/ 118 w 433"/>
                <a:gd name="T105" fmla="*/ 224 h 442"/>
                <a:gd name="T106" fmla="*/ 83 w 433"/>
                <a:gd name="T107" fmla="*/ 224 h 442"/>
                <a:gd name="T108" fmla="*/ 77 w 433"/>
                <a:gd name="T109" fmla="*/ 218 h 442"/>
                <a:gd name="T110" fmla="*/ 77 w 433"/>
                <a:gd name="T111" fmla="*/ 111 h 442"/>
                <a:gd name="T112" fmla="*/ 44 w 433"/>
                <a:gd name="T113" fmla="*/ 111 h 442"/>
                <a:gd name="T114" fmla="*/ 38 w 433"/>
                <a:gd name="T115" fmla="*/ 106 h 442"/>
                <a:gd name="T116" fmla="*/ 38 w 433"/>
                <a:gd name="T117" fmla="*/ 37 h 442"/>
                <a:gd name="T118" fmla="*/ 5 w 433"/>
                <a:gd name="T119" fmla="*/ 37 h 442"/>
                <a:gd name="T120" fmla="*/ 0 w 433"/>
                <a:gd name="T121" fmla="*/ 32 h 442"/>
                <a:gd name="T122" fmla="*/ 0 w 433"/>
                <a:gd name="T123" fmla="*/ 4 h 442"/>
                <a:gd name="T124" fmla="*/ 5 w 433"/>
                <a:gd name="T125" fmla="*/ 0 h 4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33"/>
                <a:gd name="T190" fmla="*/ 0 h 442"/>
                <a:gd name="T191" fmla="*/ 433 w 433"/>
                <a:gd name="T192" fmla="*/ 442 h 4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33" h="442">
                  <a:moveTo>
                    <a:pt x="5" y="0"/>
                  </a:moveTo>
                  <a:lnTo>
                    <a:pt x="152" y="0"/>
                  </a:lnTo>
                  <a:lnTo>
                    <a:pt x="158" y="4"/>
                  </a:lnTo>
                  <a:lnTo>
                    <a:pt x="158" y="32"/>
                  </a:lnTo>
                  <a:lnTo>
                    <a:pt x="152" y="37"/>
                  </a:lnTo>
                  <a:lnTo>
                    <a:pt x="123" y="37"/>
                  </a:lnTo>
                  <a:lnTo>
                    <a:pt x="123" y="106"/>
                  </a:lnTo>
                  <a:lnTo>
                    <a:pt x="152" y="106"/>
                  </a:lnTo>
                  <a:lnTo>
                    <a:pt x="158" y="111"/>
                  </a:lnTo>
                  <a:lnTo>
                    <a:pt x="158" y="218"/>
                  </a:lnTo>
                  <a:lnTo>
                    <a:pt x="191" y="218"/>
                  </a:lnTo>
                  <a:lnTo>
                    <a:pt x="196" y="224"/>
                  </a:lnTo>
                  <a:lnTo>
                    <a:pt x="196" y="326"/>
                  </a:lnTo>
                  <a:lnTo>
                    <a:pt x="229" y="326"/>
                  </a:lnTo>
                  <a:lnTo>
                    <a:pt x="229" y="299"/>
                  </a:lnTo>
                  <a:lnTo>
                    <a:pt x="235" y="293"/>
                  </a:lnTo>
                  <a:lnTo>
                    <a:pt x="270" y="293"/>
                  </a:lnTo>
                  <a:lnTo>
                    <a:pt x="270" y="186"/>
                  </a:lnTo>
                  <a:lnTo>
                    <a:pt x="275" y="181"/>
                  </a:lnTo>
                  <a:lnTo>
                    <a:pt x="309" y="181"/>
                  </a:lnTo>
                  <a:lnTo>
                    <a:pt x="309" y="37"/>
                  </a:lnTo>
                  <a:lnTo>
                    <a:pt x="275" y="37"/>
                  </a:lnTo>
                  <a:lnTo>
                    <a:pt x="270" y="32"/>
                  </a:lnTo>
                  <a:lnTo>
                    <a:pt x="270" y="4"/>
                  </a:lnTo>
                  <a:lnTo>
                    <a:pt x="275" y="0"/>
                  </a:lnTo>
                  <a:lnTo>
                    <a:pt x="426" y="0"/>
                  </a:lnTo>
                  <a:lnTo>
                    <a:pt x="432" y="4"/>
                  </a:lnTo>
                  <a:lnTo>
                    <a:pt x="432" y="32"/>
                  </a:lnTo>
                  <a:lnTo>
                    <a:pt x="426" y="37"/>
                  </a:lnTo>
                  <a:lnTo>
                    <a:pt x="393" y="37"/>
                  </a:lnTo>
                  <a:lnTo>
                    <a:pt x="393" y="71"/>
                  </a:lnTo>
                  <a:lnTo>
                    <a:pt x="388" y="76"/>
                  </a:lnTo>
                  <a:lnTo>
                    <a:pt x="354" y="76"/>
                  </a:lnTo>
                  <a:lnTo>
                    <a:pt x="354" y="181"/>
                  </a:lnTo>
                  <a:lnTo>
                    <a:pt x="348" y="186"/>
                  </a:lnTo>
                  <a:lnTo>
                    <a:pt x="314" y="186"/>
                  </a:lnTo>
                  <a:lnTo>
                    <a:pt x="314" y="293"/>
                  </a:lnTo>
                  <a:lnTo>
                    <a:pt x="309" y="299"/>
                  </a:lnTo>
                  <a:lnTo>
                    <a:pt x="275" y="299"/>
                  </a:lnTo>
                  <a:lnTo>
                    <a:pt x="275" y="400"/>
                  </a:lnTo>
                  <a:lnTo>
                    <a:pt x="270" y="406"/>
                  </a:lnTo>
                  <a:lnTo>
                    <a:pt x="235" y="406"/>
                  </a:lnTo>
                  <a:lnTo>
                    <a:pt x="235" y="435"/>
                  </a:lnTo>
                  <a:lnTo>
                    <a:pt x="229" y="441"/>
                  </a:lnTo>
                  <a:lnTo>
                    <a:pt x="196" y="441"/>
                  </a:lnTo>
                  <a:lnTo>
                    <a:pt x="191" y="435"/>
                  </a:lnTo>
                  <a:lnTo>
                    <a:pt x="191" y="406"/>
                  </a:lnTo>
                  <a:lnTo>
                    <a:pt x="158" y="406"/>
                  </a:lnTo>
                  <a:lnTo>
                    <a:pt x="152" y="400"/>
                  </a:lnTo>
                  <a:lnTo>
                    <a:pt x="152" y="331"/>
                  </a:lnTo>
                  <a:lnTo>
                    <a:pt x="123" y="331"/>
                  </a:lnTo>
                  <a:lnTo>
                    <a:pt x="118" y="326"/>
                  </a:lnTo>
                  <a:lnTo>
                    <a:pt x="118" y="224"/>
                  </a:lnTo>
                  <a:lnTo>
                    <a:pt x="83" y="224"/>
                  </a:lnTo>
                  <a:lnTo>
                    <a:pt x="77" y="218"/>
                  </a:lnTo>
                  <a:lnTo>
                    <a:pt x="77" y="111"/>
                  </a:lnTo>
                  <a:lnTo>
                    <a:pt x="44" y="111"/>
                  </a:lnTo>
                  <a:lnTo>
                    <a:pt x="38" y="106"/>
                  </a:lnTo>
                  <a:lnTo>
                    <a:pt x="38" y="37"/>
                  </a:lnTo>
                  <a:lnTo>
                    <a:pt x="5" y="37"/>
                  </a:lnTo>
                  <a:lnTo>
                    <a:pt x="0" y="32"/>
                  </a:lnTo>
                  <a:lnTo>
                    <a:pt x="0" y="4"/>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97" name="Freeform 64"/>
            <p:cNvSpPr>
              <a:spLocks noChangeArrowheads="1"/>
            </p:cNvSpPr>
            <p:nvPr/>
          </p:nvSpPr>
          <p:spPr bwMode="auto">
            <a:xfrm>
              <a:off x="4438" y="1339"/>
              <a:ext cx="88" cy="99"/>
            </a:xfrm>
            <a:custGeom>
              <a:avLst/>
              <a:gdLst>
                <a:gd name="T0" fmla="*/ 158 w 394"/>
                <a:gd name="T1" fmla="*/ 37 h 442"/>
                <a:gd name="T2" fmla="*/ 229 w 394"/>
                <a:gd name="T3" fmla="*/ 37 h 442"/>
                <a:gd name="T4" fmla="*/ 229 w 394"/>
                <a:gd name="T5" fmla="*/ 71 h 442"/>
                <a:gd name="T6" fmla="*/ 234 w 394"/>
                <a:gd name="T7" fmla="*/ 76 h 442"/>
                <a:gd name="T8" fmla="*/ 268 w 394"/>
                <a:gd name="T9" fmla="*/ 76 h 442"/>
                <a:gd name="T10" fmla="*/ 268 w 394"/>
                <a:gd name="T11" fmla="*/ 106 h 442"/>
                <a:gd name="T12" fmla="*/ 274 w 394"/>
                <a:gd name="T13" fmla="*/ 111 h 442"/>
                <a:gd name="T14" fmla="*/ 308 w 394"/>
                <a:gd name="T15" fmla="*/ 111 h 442"/>
                <a:gd name="T16" fmla="*/ 308 w 394"/>
                <a:gd name="T17" fmla="*/ 326 h 442"/>
                <a:gd name="T18" fmla="*/ 274 w 394"/>
                <a:gd name="T19" fmla="*/ 326 h 442"/>
                <a:gd name="T20" fmla="*/ 268 w 394"/>
                <a:gd name="T21" fmla="*/ 331 h 442"/>
                <a:gd name="T22" fmla="*/ 268 w 394"/>
                <a:gd name="T23" fmla="*/ 362 h 442"/>
                <a:gd name="T24" fmla="*/ 234 w 394"/>
                <a:gd name="T25" fmla="*/ 362 h 442"/>
                <a:gd name="T26" fmla="*/ 229 w 394"/>
                <a:gd name="T27" fmla="*/ 367 h 442"/>
                <a:gd name="T28" fmla="*/ 229 w 394"/>
                <a:gd name="T29" fmla="*/ 400 h 442"/>
                <a:gd name="T30" fmla="*/ 158 w 394"/>
                <a:gd name="T31" fmla="*/ 400 h 442"/>
                <a:gd name="T32" fmla="*/ 158 w 394"/>
                <a:gd name="T33" fmla="*/ 367 h 442"/>
                <a:gd name="T34" fmla="*/ 151 w 394"/>
                <a:gd name="T35" fmla="*/ 362 h 442"/>
                <a:gd name="T36" fmla="*/ 119 w 394"/>
                <a:gd name="T37" fmla="*/ 362 h 442"/>
                <a:gd name="T38" fmla="*/ 119 w 394"/>
                <a:gd name="T39" fmla="*/ 331 h 442"/>
                <a:gd name="T40" fmla="*/ 112 w 394"/>
                <a:gd name="T41" fmla="*/ 326 h 442"/>
                <a:gd name="T42" fmla="*/ 83 w 394"/>
                <a:gd name="T43" fmla="*/ 326 h 442"/>
                <a:gd name="T44" fmla="*/ 83 w 394"/>
                <a:gd name="T45" fmla="*/ 111 h 442"/>
                <a:gd name="T46" fmla="*/ 112 w 394"/>
                <a:gd name="T47" fmla="*/ 111 h 442"/>
                <a:gd name="T48" fmla="*/ 119 w 394"/>
                <a:gd name="T49" fmla="*/ 106 h 442"/>
                <a:gd name="T50" fmla="*/ 119 w 394"/>
                <a:gd name="T51" fmla="*/ 76 h 442"/>
                <a:gd name="T52" fmla="*/ 151 w 394"/>
                <a:gd name="T53" fmla="*/ 76 h 442"/>
                <a:gd name="T54" fmla="*/ 158 w 394"/>
                <a:gd name="T55" fmla="*/ 71 h 442"/>
                <a:gd name="T56" fmla="*/ 158 w 394"/>
                <a:gd name="T57" fmla="*/ 37 h 442"/>
                <a:gd name="T58" fmla="*/ 119 w 394"/>
                <a:gd name="T59" fmla="*/ 0 h 442"/>
                <a:gd name="T60" fmla="*/ 268 w 394"/>
                <a:gd name="T61" fmla="*/ 0 h 442"/>
                <a:gd name="T62" fmla="*/ 274 w 394"/>
                <a:gd name="T63" fmla="*/ 4 h 442"/>
                <a:gd name="T64" fmla="*/ 274 w 394"/>
                <a:gd name="T65" fmla="*/ 32 h 442"/>
                <a:gd name="T66" fmla="*/ 347 w 394"/>
                <a:gd name="T67" fmla="*/ 32 h 442"/>
                <a:gd name="T68" fmla="*/ 352 w 394"/>
                <a:gd name="T69" fmla="*/ 37 h 442"/>
                <a:gd name="T70" fmla="*/ 352 w 394"/>
                <a:gd name="T71" fmla="*/ 106 h 442"/>
                <a:gd name="T72" fmla="*/ 387 w 394"/>
                <a:gd name="T73" fmla="*/ 106 h 442"/>
                <a:gd name="T74" fmla="*/ 393 w 394"/>
                <a:gd name="T75" fmla="*/ 111 h 442"/>
                <a:gd name="T76" fmla="*/ 393 w 394"/>
                <a:gd name="T77" fmla="*/ 326 h 442"/>
                <a:gd name="T78" fmla="*/ 387 w 394"/>
                <a:gd name="T79" fmla="*/ 331 h 442"/>
                <a:gd name="T80" fmla="*/ 352 w 394"/>
                <a:gd name="T81" fmla="*/ 331 h 442"/>
                <a:gd name="T82" fmla="*/ 352 w 394"/>
                <a:gd name="T83" fmla="*/ 400 h 442"/>
                <a:gd name="T84" fmla="*/ 347 w 394"/>
                <a:gd name="T85" fmla="*/ 406 h 442"/>
                <a:gd name="T86" fmla="*/ 274 w 394"/>
                <a:gd name="T87" fmla="*/ 406 h 442"/>
                <a:gd name="T88" fmla="*/ 274 w 394"/>
                <a:gd name="T89" fmla="*/ 435 h 442"/>
                <a:gd name="T90" fmla="*/ 268 w 394"/>
                <a:gd name="T91" fmla="*/ 441 h 442"/>
                <a:gd name="T92" fmla="*/ 119 w 394"/>
                <a:gd name="T93" fmla="*/ 441 h 442"/>
                <a:gd name="T94" fmla="*/ 112 w 394"/>
                <a:gd name="T95" fmla="*/ 435 h 442"/>
                <a:gd name="T96" fmla="*/ 112 w 394"/>
                <a:gd name="T97" fmla="*/ 406 h 442"/>
                <a:gd name="T98" fmla="*/ 44 w 394"/>
                <a:gd name="T99" fmla="*/ 406 h 442"/>
                <a:gd name="T100" fmla="*/ 38 w 394"/>
                <a:gd name="T101" fmla="*/ 400 h 442"/>
                <a:gd name="T102" fmla="*/ 38 w 394"/>
                <a:gd name="T103" fmla="*/ 331 h 442"/>
                <a:gd name="T104" fmla="*/ 5 w 394"/>
                <a:gd name="T105" fmla="*/ 331 h 442"/>
                <a:gd name="T106" fmla="*/ 0 w 394"/>
                <a:gd name="T107" fmla="*/ 326 h 442"/>
                <a:gd name="T108" fmla="*/ 0 w 394"/>
                <a:gd name="T109" fmla="*/ 111 h 442"/>
                <a:gd name="T110" fmla="*/ 5 w 394"/>
                <a:gd name="T111" fmla="*/ 106 h 442"/>
                <a:gd name="T112" fmla="*/ 38 w 394"/>
                <a:gd name="T113" fmla="*/ 106 h 442"/>
                <a:gd name="T114" fmla="*/ 38 w 394"/>
                <a:gd name="T115" fmla="*/ 37 h 442"/>
                <a:gd name="T116" fmla="*/ 44 w 394"/>
                <a:gd name="T117" fmla="*/ 32 h 442"/>
                <a:gd name="T118" fmla="*/ 112 w 394"/>
                <a:gd name="T119" fmla="*/ 32 h 442"/>
                <a:gd name="T120" fmla="*/ 112 w 394"/>
                <a:gd name="T121" fmla="*/ 4 h 442"/>
                <a:gd name="T122" fmla="*/ 119 w 394"/>
                <a:gd name="T123" fmla="*/ 0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4"/>
                <a:gd name="T187" fmla="*/ 0 h 442"/>
                <a:gd name="T188" fmla="*/ 394 w 394"/>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4" h="442">
                  <a:moveTo>
                    <a:pt x="158" y="37"/>
                  </a:moveTo>
                  <a:lnTo>
                    <a:pt x="229" y="37"/>
                  </a:lnTo>
                  <a:lnTo>
                    <a:pt x="229" y="71"/>
                  </a:lnTo>
                  <a:lnTo>
                    <a:pt x="234" y="76"/>
                  </a:lnTo>
                  <a:lnTo>
                    <a:pt x="268" y="76"/>
                  </a:lnTo>
                  <a:lnTo>
                    <a:pt x="268" y="106"/>
                  </a:lnTo>
                  <a:lnTo>
                    <a:pt x="274" y="111"/>
                  </a:lnTo>
                  <a:lnTo>
                    <a:pt x="308" y="111"/>
                  </a:lnTo>
                  <a:lnTo>
                    <a:pt x="308" y="326"/>
                  </a:lnTo>
                  <a:lnTo>
                    <a:pt x="274" y="326"/>
                  </a:lnTo>
                  <a:lnTo>
                    <a:pt x="268" y="331"/>
                  </a:lnTo>
                  <a:lnTo>
                    <a:pt x="268" y="362"/>
                  </a:lnTo>
                  <a:lnTo>
                    <a:pt x="234" y="362"/>
                  </a:lnTo>
                  <a:lnTo>
                    <a:pt x="229" y="367"/>
                  </a:lnTo>
                  <a:lnTo>
                    <a:pt x="229" y="400"/>
                  </a:lnTo>
                  <a:lnTo>
                    <a:pt x="158" y="400"/>
                  </a:lnTo>
                  <a:lnTo>
                    <a:pt x="158" y="367"/>
                  </a:lnTo>
                  <a:lnTo>
                    <a:pt x="151" y="362"/>
                  </a:lnTo>
                  <a:lnTo>
                    <a:pt x="119" y="362"/>
                  </a:lnTo>
                  <a:lnTo>
                    <a:pt x="119" y="331"/>
                  </a:lnTo>
                  <a:lnTo>
                    <a:pt x="112" y="326"/>
                  </a:lnTo>
                  <a:lnTo>
                    <a:pt x="83" y="326"/>
                  </a:lnTo>
                  <a:lnTo>
                    <a:pt x="83" y="111"/>
                  </a:lnTo>
                  <a:lnTo>
                    <a:pt x="112" y="111"/>
                  </a:lnTo>
                  <a:lnTo>
                    <a:pt x="119" y="106"/>
                  </a:lnTo>
                  <a:lnTo>
                    <a:pt x="119" y="76"/>
                  </a:lnTo>
                  <a:lnTo>
                    <a:pt x="151" y="76"/>
                  </a:lnTo>
                  <a:lnTo>
                    <a:pt x="158" y="71"/>
                  </a:lnTo>
                  <a:lnTo>
                    <a:pt x="158" y="37"/>
                  </a:lnTo>
                  <a:close/>
                  <a:moveTo>
                    <a:pt x="119" y="0"/>
                  </a:moveTo>
                  <a:lnTo>
                    <a:pt x="268" y="0"/>
                  </a:lnTo>
                  <a:lnTo>
                    <a:pt x="274" y="4"/>
                  </a:lnTo>
                  <a:lnTo>
                    <a:pt x="274" y="32"/>
                  </a:lnTo>
                  <a:lnTo>
                    <a:pt x="347" y="32"/>
                  </a:lnTo>
                  <a:lnTo>
                    <a:pt x="352" y="37"/>
                  </a:lnTo>
                  <a:lnTo>
                    <a:pt x="352" y="106"/>
                  </a:lnTo>
                  <a:lnTo>
                    <a:pt x="387" y="106"/>
                  </a:lnTo>
                  <a:lnTo>
                    <a:pt x="393" y="111"/>
                  </a:lnTo>
                  <a:lnTo>
                    <a:pt x="393" y="326"/>
                  </a:lnTo>
                  <a:lnTo>
                    <a:pt x="387" y="331"/>
                  </a:lnTo>
                  <a:lnTo>
                    <a:pt x="352" y="331"/>
                  </a:lnTo>
                  <a:lnTo>
                    <a:pt x="352" y="400"/>
                  </a:lnTo>
                  <a:lnTo>
                    <a:pt x="347" y="406"/>
                  </a:lnTo>
                  <a:lnTo>
                    <a:pt x="274" y="406"/>
                  </a:lnTo>
                  <a:lnTo>
                    <a:pt x="274" y="435"/>
                  </a:lnTo>
                  <a:lnTo>
                    <a:pt x="268" y="441"/>
                  </a:lnTo>
                  <a:lnTo>
                    <a:pt x="119" y="441"/>
                  </a:lnTo>
                  <a:lnTo>
                    <a:pt x="112" y="435"/>
                  </a:lnTo>
                  <a:lnTo>
                    <a:pt x="112" y="406"/>
                  </a:lnTo>
                  <a:lnTo>
                    <a:pt x="44" y="406"/>
                  </a:lnTo>
                  <a:lnTo>
                    <a:pt x="38" y="400"/>
                  </a:lnTo>
                  <a:lnTo>
                    <a:pt x="38" y="331"/>
                  </a:lnTo>
                  <a:lnTo>
                    <a:pt x="5" y="331"/>
                  </a:lnTo>
                  <a:lnTo>
                    <a:pt x="0" y="326"/>
                  </a:lnTo>
                  <a:lnTo>
                    <a:pt x="0" y="111"/>
                  </a:lnTo>
                  <a:lnTo>
                    <a:pt x="5" y="106"/>
                  </a:lnTo>
                  <a:lnTo>
                    <a:pt x="38" y="106"/>
                  </a:lnTo>
                  <a:lnTo>
                    <a:pt x="38" y="37"/>
                  </a:lnTo>
                  <a:lnTo>
                    <a:pt x="44" y="32"/>
                  </a:lnTo>
                  <a:lnTo>
                    <a:pt x="112" y="32"/>
                  </a:lnTo>
                  <a:lnTo>
                    <a:pt x="112" y="4"/>
                  </a:lnTo>
                  <a:lnTo>
                    <a:pt x="119" y="0"/>
                  </a:lnTo>
                  <a:close/>
                </a:path>
              </a:pathLst>
            </a:custGeom>
            <a:solidFill>
              <a:srgbClr val="0000CC"/>
            </a:solidFill>
            <a:ln w="9525">
              <a:solidFill>
                <a:srgbClr val="000000"/>
              </a:solidFill>
              <a:round/>
              <a:headEnd/>
              <a:tailEnd/>
            </a:ln>
          </p:spPr>
          <p:txBody>
            <a:bodyPr wrap="none" anchor="ctr"/>
            <a:lstStyle/>
            <a:p>
              <a:endParaRPr lang="en-US"/>
            </a:p>
          </p:txBody>
        </p:sp>
        <p:sp>
          <p:nvSpPr>
            <p:cNvPr id="37998" name="Freeform 65"/>
            <p:cNvSpPr>
              <a:spLocks noChangeArrowheads="1"/>
            </p:cNvSpPr>
            <p:nvPr/>
          </p:nvSpPr>
          <p:spPr bwMode="auto">
            <a:xfrm>
              <a:off x="4549" y="1296"/>
              <a:ext cx="95" cy="142"/>
            </a:xfrm>
            <a:custGeom>
              <a:avLst/>
              <a:gdLst>
                <a:gd name="T0" fmla="*/ 111 w 424"/>
                <a:gd name="T1" fmla="*/ 0 h 632"/>
                <a:gd name="T2" fmla="*/ 117 w 424"/>
                <a:gd name="T3" fmla="*/ 370 h 632"/>
                <a:gd name="T4" fmla="*/ 151 w 424"/>
                <a:gd name="T5" fmla="*/ 339 h 632"/>
                <a:gd name="T6" fmla="*/ 190 w 424"/>
                <a:gd name="T7" fmla="*/ 334 h 632"/>
                <a:gd name="T8" fmla="*/ 195 w 424"/>
                <a:gd name="T9" fmla="*/ 259 h 632"/>
                <a:gd name="T10" fmla="*/ 228 w 424"/>
                <a:gd name="T11" fmla="*/ 225 h 632"/>
                <a:gd name="T12" fmla="*/ 190 w 424"/>
                <a:gd name="T13" fmla="*/ 220 h 632"/>
                <a:gd name="T14" fmla="*/ 195 w 424"/>
                <a:gd name="T15" fmla="*/ 187 h 632"/>
                <a:gd name="T16" fmla="*/ 389 w 424"/>
                <a:gd name="T17" fmla="*/ 192 h 632"/>
                <a:gd name="T18" fmla="*/ 384 w 424"/>
                <a:gd name="T19" fmla="*/ 225 h 632"/>
                <a:gd name="T20" fmla="*/ 311 w 424"/>
                <a:gd name="T21" fmla="*/ 259 h 632"/>
                <a:gd name="T22" fmla="*/ 273 w 424"/>
                <a:gd name="T23" fmla="*/ 264 h 632"/>
                <a:gd name="T24" fmla="*/ 267 w 424"/>
                <a:gd name="T25" fmla="*/ 300 h 632"/>
                <a:gd name="T26" fmla="*/ 233 w 424"/>
                <a:gd name="T27" fmla="*/ 334 h 632"/>
                <a:gd name="T28" fmla="*/ 195 w 424"/>
                <a:gd name="T29" fmla="*/ 339 h 632"/>
                <a:gd name="T30" fmla="*/ 228 w 424"/>
                <a:gd name="T31" fmla="*/ 407 h 632"/>
                <a:gd name="T32" fmla="*/ 233 w 424"/>
                <a:gd name="T33" fmla="*/ 443 h 632"/>
                <a:gd name="T34" fmla="*/ 273 w 424"/>
                <a:gd name="T35" fmla="*/ 449 h 632"/>
                <a:gd name="T36" fmla="*/ 306 w 424"/>
                <a:gd name="T37" fmla="*/ 482 h 632"/>
                <a:gd name="T38" fmla="*/ 311 w 424"/>
                <a:gd name="T39" fmla="*/ 516 h 632"/>
                <a:gd name="T40" fmla="*/ 350 w 424"/>
                <a:gd name="T41" fmla="*/ 521 h 632"/>
                <a:gd name="T42" fmla="*/ 384 w 424"/>
                <a:gd name="T43" fmla="*/ 552 h 632"/>
                <a:gd name="T44" fmla="*/ 389 w 424"/>
                <a:gd name="T45" fmla="*/ 590 h 632"/>
                <a:gd name="T46" fmla="*/ 423 w 424"/>
                <a:gd name="T47" fmla="*/ 595 h 632"/>
                <a:gd name="T48" fmla="*/ 417 w 424"/>
                <a:gd name="T49" fmla="*/ 631 h 632"/>
                <a:gd name="T50" fmla="*/ 228 w 424"/>
                <a:gd name="T51" fmla="*/ 625 h 632"/>
                <a:gd name="T52" fmla="*/ 233 w 424"/>
                <a:gd name="T53" fmla="*/ 590 h 632"/>
                <a:gd name="T54" fmla="*/ 267 w 424"/>
                <a:gd name="T55" fmla="*/ 557 h 632"/>
                <a:gd name="T56" fmla="*/ 228 w 424"/>
                <a:gd name="T57" fmla="*/ 552 h 632"/>
                <a:gd name="T58" fmla="*/ 195 w 424"/>
                <a:gd name="T59" fmla="*/ 521 h 632"/>
                <a:gd name="T60" fmla="*/ 190 w 424"/>
                <a:gd name="T61" fmla="*/ 488 h 632"/>
                <a:gd name="T62" fmla="*/ 151 w 424"/>
                <a:gd name="T63" fmla="*/ 482 h 632"/>
                <a:gd name="T64" fmla="*/ 117 w 424"/>
                <a:gd name="T65" fmla="*/ 413 h 632"/>
                <a:gd name="T66" fmla="*/ 151 w 424"/>
                <a:gd name="T67" fmla="*/ 590 h 632"/>
                <a:gd name="T68" fmla="*/ 157 w 424"/>
                <a:gd name="T69" fmla="*/ 625 h 632"/>
                <a:gd name="T70" fmla="*/ 5 w 424"/>
                <a:gd name="T71" fmla="*/ 631 h 632"/>
                <a:gd name="T72" fmla="*/ 0 w 424"/>
                <a:gd name="T73" fmla="*/ 595 h 632"/>
                <a:gd name="T74" fmla="*/ 39 w 424"/>
                <a:gd name="T75" fmla="*/ 590 h 632"/>
                <a:gd name="T76" fmla="*/ 5 w 424"/>
                <a:gd name="T77" fmla="*/ 43 h 632"/>
                <a:gd name="T78" fmla="*/ 0 w 424"/>
                <a:gd name="T79" fmla="*/ 5 h 6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24"/>
                <a:gd name="T121" fmla="*/ 0 h 632"/>
                <a:gd name="T122" fmla="*/ 424 w 424"/>
                <a:gd name="T123" fmla="*/ 632 h 6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24" h="632">
                  <a:moveTo>
                    <a:pt x="5" y="0"/>
                  </a:moveTo>
                  <a:lnTo>
                    <a:pt x="111" y="0"/>
                  </a:lnTo>
                  <a:lnTo>
                    <a:pt x="117" y="5"/>
                  </a:lnTo>
                  <a:lnTo>
                    <a:pt x="117" y="370"/>
                  </a:lnTo>
                  <a:lnTo>
                    <a:pt x="151" y="370"/>
                  </a:lnTo>
                  <a:lnTo>
                    <a:pt x="151" y="339"/>
                  </a:lnTo>
                  <a:lnTo>
                    <a:pt x="157" y="334"/>
                  </a:lnTo>
                  <a:lnTo>
                    <a:pt x="190" y="334"/>
                  </a:lnTo>
                  <a:lnTo>
                    <a:pt x="190" y="264"/>
                  </a:lnTo>
                  <a:lnTo>
                    <a:pt x="195" y="259"/>
                  </a:lnTo>
                  <a:lnTo>
                    <a:pt x="228" y="259"/>
                  </a:lnTo>
                  <a:lnTo>
                    <a:pt x="228" y="225"/>
                  </a:lnTo>
                  <a:lnTo>
                    <a:pt x="195" y="225"/>
                  </a:lnTo>
                  <a:lnTo>
                    <a:pt x="190" y="220"/>
                  </a:lnTo>
                  <a:lnTo>
                    <a:pt x="190" y="192"/>
                  </a:lnTo>
                  <a:lnTo>
                    <a:pt x="195" y="187"/>
                  </a:lnTo>
                  <a:lnTo>
                    <a:pt x="384" y="187"/>
                  </a:lnTo>
                  <a:lnTo>
                    <a:pt x="389" y="192"/>
                  </a:lnTo>
                  <a:lnTo>
                    <a:pt x="389" y="220"/>
                  </a:lnTo>
                  <a:lnTo>
                    <a:pt x="384" y="225"/>
                  </a:lnTo>
                  <a:lnTo>
                    <a:pt x="311" y="225"/>
                  </a:lnTo>
                  <a:lnTo>
                    <a:pt x="311" y="259"/>
                  </a:lnTo>
                  <a:lnTo>
                    <a:pt x="306" y="264"/>
                  </a:lnTo>
                  <a:lnTo>
                    <a:pt x="273" y="264"/>
                  </a:lnTo>
                  <a:lnTo>
                    <a:pt x="273" y="295"/>
                  </a:lnTo>
                  <a:lnTo>
                    <a:pt x="267" y="300"/>
                  </a:lnTo>
                  <a:lnTo>
                    <a:pt x="233" y="300"/>
                  </a:lnTo>
                  <a:lnTo>
                    <a:pt x="233" y="334"/>
                  </a:lnTo>
                  <a:lnTo>
                    <a:pt x="228" y="339"/>
                  </a:lnTo>
                  <a:lnTo>
                    <a:pt x="195" y="339"/>
                  </a:lnTo>
                  <a:lnTo>
                    <a:pt x="195" y="407"/>
                  </a:lnTo>
                  <a:lnTo>
                    <a:pt x="228" y="407"/>
                  </a:lnTo>
                  <a:lnTo>
                    <a:pt x="233" y="413"/>
                  </a:lnTo>
                  <a:lnTo>
                    <a:pt x="233" y="443"/>
                  </a:lnTo>
                  <a:lnTo>
                    <a:pt x="267" y="443"/>
                  </a:lnTo>
                  <a:lnTo>
                    <a:pt x="273" y="449"/>
                  </a:lnTo>
                  <a:lnTo>
                    <a:pt x="273" y="482"/>
                  </a:lnTo>
                  <a:lnTo>
                    <a:pt x="306" y="482"/>
                  </a:lnTo>
                  <a:lnTo>
                    <a:pt x="311" y="488"/>
                  </a:lnTo>
                  <a:lnTo>
                    <a:pt x="311" y="516"/>
                  </a:lnTo>
                  <a:lnTo>
                    <a:pt x="345" y="516"/>
                  </a:lnTo>
                  <a:lnTo>
                    <a:pt x="350" y="521"/>
                  </a:lnTo>
                  <a:lnTo>
                    <a:pt x="350" y="552"/>
                  </a:lnTo>
                  <a:lnTo>
                    <a:pt x="384" y="552"/>
                  </a:lnTo>
                  <a:lnTo>
                    <a:pt x="389" y="557"/>
                  </a:lnTo>
                  <a:lnTo>
                    <a:pt x="389" y="590"/>
                  </a:lnTo>
                  <a:lnTo>
                    <a:pt x="417" y="590"/>
                  </a:lnTo>
                  <a:lnTo>
                    <a:pt x="423" y="595"/>
                  </a:lnTo>
                  <a:lnTo>
                    <a:pt x="423" y="625"/>
                  </a:lnTo>
                  <a:lnTo>
                    <a:pt x="417" y="631"/>
                  </a:lnTo>
                  <a:lnTo>
                    <a:pt x="233" y="631"/>
                  </a:lnTo>
                  <a:lnTo>
                    <a:pt x="228" y="625"/>
                  </a:lnTo>
                  <a:lnTo>
                    <a:pt x="228" y="595"/>
                  </a:lnTo>
                  <a:lnTo>
                    <a:pt x="233" y="590"/>
                  </a:lnTo>
                  <a:lnTo>
                    <a:pt x="267" y="590"/>
                  </a:lnTo>
                  <a:lnTo>
                    <a:pt x="267" y="557"/>
                  </a:lnTo>
                  <a:lnTo>
                    <a:pt x="233" y="557"/>
                  </a:lnTo>
                  <a:lnTo>
                    <a:pt x="228" y="552"/>
                  </a:lnTo>
                  <a:lnTo>
                    <a:pt x="228" y="521"/>
                  </a:lnTo>
                  <a:lnTo>
                    <a:pt x="195" y="521"/>
                  </a:lnTo>
                  <a:lnTo>
                    <a:pt x="190" y="516"/>
                  </a:lnTo>
                  <a:lnTo>
                    <a:pt x="190" y="488"/>
                  </a:lnTo>
                  <a:lnTo>
                    <a:pt x="157" y="488"/>
                  </a:lnTo>
                  <a:lnTo>
                    <a:pt x="151" y="482"/>
                  </a:lnTo>
                  <a:lnTo>
                    <a:pt x="151" y="413"/>
                  </a:lnTo>
                  <a:lnTo>
                    <a:pt x="117" y="413"/>
                  </a:lnTo>
                  <a:lnTo>
                    <a:pt x="117" y="590"/>
                  </a:lnTo>
                  <a:lnTo>
                    <a:pt x="151" y="590"/>
                  </a:lnTo>
                  <a:lnTo>
                    <a:pt x="157" y="595"/>
                  </a:lnTo>
                  <a:lnTo>
                    <a:pt x="157" y="625"/>
                  </a:lnTo>
                  <a:lnTo>
                    <a:pt x="151" y="631"/>
                  </a:lnTo>
                  <a:lnTo>
                    <a:pt x="5" y="631"/>
                  </a:lnTo>
                  <a:lnTo>
                    <a:pt x="0" y="625"/>
                  </a:lnTo>
                  <a:lnTo>
                    <a:pt x="0" y="595"/>
                  </a:lnTo>
                  <a:lnTo>
                    <a:pt x="5" y="590"/>
                  </a:lnTo>
                  <a:lnTo>
                    <a:pt x="39" y="590"/>
                  </a:lnTo>
                  <a:lnTo>
                    <a:pt x="39" y="43"/>
                  </a:lnTo>
                  <a:lnTo>
                    <a:pt x="5" y="43"/>
                  </a:lnTo>
                  <a:lnTo>
                    <a:pt x="0" y="38"/>
                  </a:lnTo>
                  <a:lnTo>
                    <a:pt x="0" y="5"/>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99" name="Freeform 66"/>
            <p:cNvSpPr>
              <a:spLocks noChangeArrowheads="1"/>
            </p:cNvSpPr>
            <p:nvPr/>
          </p:nvSpPr>
          <p:spPr bwMode="auto">
            <a:xfrm>
              <a:off x="4661" y="1339"/>
              <a:ext cx="79" cy="99"/>
            </a:xfrm>
            <a:custGeom>
              <a:avLst/>
              <a:gdLst>
                <a:gd name="T0" fmla="*/ 118 w 353"/>
                <a:gd name="T1" fmla="*/ 37 h 442"/>
                <a:gd name="T2" fmla="*/ 230 w 353"/>
                <a:gd name="T3" fmla="*/ 37 h 442"/>
                <a:gd name="T4" fmla="*/ 230 w 353"/>
                <a:gd name="T5" fmla="*/ 71 h 442"/>
                <a:gd name="T6" fmla="*/ 235 w 353"/>
                <a:gd name="T7" fmla="*/ 76 h 442"/>
                <a:gd name="T8" fmla="*/ 268 w 353"/>
                <a:gd name="T9" fmla="*/ 76 h 442"/>
                <a:gd name="T10" fmla="*/ 268 w 353"/>
                <a:gd name="T11" fmla="*/ 145 h 442"/>
                <a:gd name="T12" fmla="*/ 84 w 353"/>
                <a:gd name="T13" fmla="*/ 145 h 442"/>
                <a:gd name="T14" fmla="*/ 84 w 353"/>
                <a:gd name="T15" fmla="*/ 76 h 442"/>
                <a:gd name="T16" fmla="*/ 112 w 353"/>
                <a:gd name="T17" fmla="*/ 76 h 442"/>
                <a:gd name="T18" fmla="*/ 118 w 353"/>
                <a:gd name="T19" fmla="*/ 71 h 442"/>
                <a:gd name="T20" fmla="*/ 118 w 353"/>
                <a:gd name="T21" fmla="*/ 37 h 442"/>
                <a:gd name="T22" fmla="*/ 118 w 353"/>
                <a:gd name="T23" fmla="*/ 0 h 442"/>
                <a:gd name="T24" fmla="*/ 268 w 353"/>
                <a:gd name="T25" fmla="*/ 0 h 442"/>
                <a:gd name="T26" fmla="*/ 273 w 353"/>
                <a:gd name="T27" fmla="*/ 4 h 442"/>
                <a:gd name="T28" fmla="*/ 273 w 353"/>
                <a:gd name="T29" fmla="*/ 32 h 442"/>
                <a:gd name="T30" fmla="*/ 308 w 353"/>
                <a:gd name="T31" fmla="*/ 32 h 442"/>
                <a:gd name="T32" fmla="*/ 314 w 353"/>
                <a:gd name="T33" fmla="*/ 37 h 442"/>
                <a:gd name="T34" fmla="*/ 314 w 353"/>
                <a:gd name="T35" fmla="*/ 71 h 442"/>
                <a:gd name="T36" fmla="*/ 346 w 353"/>
                <a:gd name="T37" fmla="*/ 71 h 442"/>
                <a:gd name="T38" fmla="*/ 352 w 353"/>
                <a:gd name="T39" fmla="*/ 76 h 442"/>
                <a:gd name="T40" fmla="*/ 352 w 353"/>
                <a:gd name="T41" fmla="*/ 181 h 442"/>
                <a:gd name="T42" fmla="*/ 346 w 353"/>
                <a:gd name="T43" fmla="*/ 186 h 442"/>
                <a:gd name="T44" fmla="*/ 84 w 353"/>
                <a:gd name="T45" fmla="*/ 186 h 442"/>
                <a:gd name="T46" fmla="*/ 84 w 353"/>
                <a:gd name="T47" fmla="*/ 293 h 442"/>
                <a:gd name="T48" fmla="*/ 112 w 353"/>
                <a:gd name="T49" fmla="*/ 293 h 442"/>
                <a:gd name="T50" fmla="*/ 118 w 353"/>
                <a:gd name="T51" fmla="*/ 299 h 442"/>
                <a:gd name="T52" fmla="*/ 118 w 353"/>
                <a:gd name="T53" fmla="*/ 326 h 442"/>
                <a:gd name="T54" fmla="*/ 151 w 353"/>
                <a:gd name="T55" fmla="*/ 326 h 442"/>
                <a:gd name="T56" fmla="*/ 157 w 353"/>
                <a:gd name="T57" fmla="*/ 331 h 442"/>
                <a:gd name="T58" fmla="*/ 157 w 353"/>
                <a:gd name="T59" fmla="*/ 362 h 442"/>
                <a:gd name="T60" fmla="*/ 308 w 353"/>
                <a:gd name="T61" fmla="*/ 362 h 442"/>
                <a:gd name="T62" fmla="*/ 308 w 353"/>
                <a:gd name="T63" fmla="*/ 331 h 442"/>
                <a:gd name="T64" fmla="*/ 314 w 353"/>
                <a:gd name="T65" fmla="*/ 326 h 442"/>
                <a:gd name="T66" fmla="*/ 346 w 353"/>
                <a:gd name="T67" fmla="*/ 326 h 442"/>
                <a:gd name="T68" fmla="*/ 352 w 353"/>
                <a:gd name="T69" fmla="*/ 331 h 442"/>
                <a:gd name="T70" fmla="*/ 352 w 353"/>
                <a:gd name="T71" fmla="*/ 362 h 442"/>
                <a:gd name="T72" fmla="*/ 346 w 353"/>
                <a:gd name="T73" fmla="*/ 367 h 442"/>
                <a:gd name="T74" fmla="*/ 314 w 353"/>
                <a:gd name="T75" fmla="*/ 367 h 442"/>
                <a:gd name="T76" fmla="*/ 314 w 353"/>
                <a:gd name="T77" fmla="*/ 400 h 442"/>
                <a:gd name="T78" fmla="*/ 308 w 353"/>
                <a:gd name="T79" fmla="*/ 406 h 442"/>
                <a:gd name="T80" fmla="*/ 273 w 353"/>
                <a:gd name="T81" fmla="*/ 406 h 442"/>
                <a:gd name="T82" fmla="*/ 273 w 353"/>
                <a:gd name="T83" fmla="*/ 435 h 442"/>
                <a:gd name="T84" fmla="*/ 268 w 353"/>
                <a:gd name="T85" fmla="*/ 441 h 442"/>
                <a:gd name="T86" fmla="*/ 118 w 353"/>
                <a:gd name="T87" fmla="*/ 441 h 442"/>
                <a:gd name="T88" fmla="*/ 112 w 353"/>
                <a:gd name="T89" fmla="*/ 435 h 442"/>
                <a:gd name="T90" fmla="*/ 112 w 353"/>
                <a:gd name="T91" fmla="*/ 406 h 442"/>
                <a:gd name="T92" fmla="*/ 45 w 353"/>
                <a:gd name="T93" fmla="*/ 406 h 442"/>
                <a:gd name="T94" fmla="*/ 40 w 353"/>
                <a:gd name="T95" fmla="*/ 400 h 442"/>
                <a:gd name="T96" fmla="*/ 40 w 353"/>
                <a:gd name="T97" fmla="*/ 331 h 442"/>
                <a:gd name="T98" fmla="*/ 5 w 353"/>
                <a:gd name="T99" fmla="*/ 331 h 442"/>
                <a:gd name="T100" fmla="*/ 0 w 353"/>
                <a:gd name="T101" fmla="*/ 326 h 442"/>
                <a:gd name="T102" fmla="*/ 0 w 353"/>
                <a:gd name="T103" fmla="*/ 111 h 442"/>
                <a:gd name="T104" fmla="*/ 5 w 353"/>
                <a:gd name="T105" fmla="*/ 106 h 442"/>
                <a:gd name="T106" fmla="*/ 40 w 353"/>
                <a:gd name="T107" fmla="*/ 106 h 442"/>
                <a:gd name="T108" fmla="*/ 40 w 353"/>
                <a:gd name="T109" fmla="*/ 37 h 442"/>
                <a:gd name="T110" fmla="*/ 45 w 353"/>
                <a:gd name="T111" fmla="*/ 32 h 442"/>
                <a:gd name="T112" fmla="*/ 112 w 353"/>
                <a:gd name="T113" fmla="*/ 32 h 442"/>
                <a:gd name="T114" fmla="*/ 112 w 353"/>
                <a:gd name="T115" fmla="*/ 4 h 442"/>
                <a:gd name="T116" fmla="*/ 118 w 353"/>
                <a:gd name="T117" fmla="*/ 0 h 4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3"/>
                <a:gd name="T178" fmla="*/ 0 h 442"/>
                <a:gd name="T179" fmla="*/ 353 w 353"/>
                <a:gd name="T180" fmla="*/ 442 h 4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3" h="442">
                  <a:moveTo>
                    <a:pt x="118" y="37"/>
                  </a:moveTo>
                  <a:lnTo>
                    <a:pt x="230" y="37"/>
                  </a:lnTo>
                  <a:lnTo>
                    <a:pt x="230" y="71"/>
                  </a:lnTo>
                  <a:lnTo>
                    <a:pt x="235" y="76"/>
                  </a:lnTo>
                  <a:lnTo>
                    <a:pt x="268" y="76"/>
                  </a:lnTo>
                  <a:lnTo>
                    <a:pt x="268" y="145"/>
                  </a:lnTo>
                  <a:lnTo>
                    <a:pt x="84" y="145"/>
                  </a:lnTo>
                  <a:lnTo>
                    <a:pt x="84" y="76"/>
                  </a:lnTo>
                  <a:lnTo>
                    <a:pt x="112" y="76"/>
                  </a:lnTo>
                  <a:lnTo>
                    <a:pt x="118" y="71"/>
                  </a:lnTo>
                  <a:lnTo>
                    <a:pt x="118" y="37"/>
                  </a:lnTo>
                  <a:close/>
                  <a:moveTo>
                    <a:pt x="118" y="0"/>
                  </a:moveTo>
                  <a:lnTo>
                    <a:pt x="268" y="0"/>
                  </a:lnTo>
                  <a:lnTo>
                    <a:pt x="273" y="4"/>
                  </a:lnTo>
                  <a:lnTo>
                    <a:pt x="273" y="32"/>
                  </a:lnTo>
                  <a:lnTo>
                    <a:pt x="308" y="32"/>
                  </a:lnTo>
                  <a:lnTo>
                    <a:pt x="314" y="37"/>
                  </a:lnTo>
                  <a:lnTo>
                    <a:pt x="314" y="71"/>
                  </a:lnTo>
                  <a:lnTo>
                    <a:pt x="346" y="71"/>
                  </a:lnTo>
                  <a:lnTo>
                    <a:pt x="352" y="76"/>
                  </a:lnTo>
                  <a:lnTo>
                    <a:pt x="352" y="181"/>
                  </a:lnTo>
                  <a:lnTo>
                    <a:pt x="346" y="186"/>
                  </a:lnTo>
                  <a:lnTo>
                    <a:pt x="84" y="186"/>
                  </a:lnTo>
                  <a:lnTo>
                    <a:pt x="84" y="293"/>
                  </a:lnTo>
                  <a:lnTo>
                    <a:pt x="112" y="293"/>
                  </a:lnTo>
                  <a:lnTo>
                    <a:pt x="118" y="299"/>
                  </a:lnTo>
                  <a:lnTo>
                    <a:pt x="118" y="326"/>
                  </a:lnTo>
                  <a:lnTo>
                    <a:pt x="151" y="326"/>
                  </a:lnTo>
                  <a:lnTo>
                    <a:pt x="157" y="331"/>
                  </a:lnTo>
                  <a:lnTo>
                    <a:pt x="157" y="362"/>
                  </a:lnTo>
                  <a:lnTo>
                    <a:pt x="308" y="362"/>
                  </a:lnTo>
                  <a:lnTo>
                    <a:pt x="308" y="331"/>
                  </a:lnTo>
                  <a:lnTo>
                    <a:pt x="314" y="326"/>
                  </a:lnTo>
                  <a:lnTo>
                    <a:pt x="346" y="326"/>
                  </a:lnTo>
                  <a:lnTo>
                    <a:pt x="352" y="331"/>
                  </a:lnTo>
                  <a:lnTo>
                    <a:pt x="352" y="362"/>
                  </a:lnTo>
                  <a:lnTo>
                    <a:pt x="346" y="367"/>
                  </a:lnTo>
                  <a:lnTo>
                    <a:pt x="314" y="367"/>
                  </a:lnTo>
                  <a:lnTo>
                    <a:pt x="314" y="400"/>
                  </a:lnTo>
                  <a:lnTo>
                    <a:pt x="308" y="406"/>
                  </a:lnTo>
                  <a:lnTo>
                    <a:pt x="273" y="406"/>
                  </a:lnTo>
                  <a:lnTo>
                    <a:pt x="273" y="435"/>
                  </a:lnTo>
                  <a:lnTo>
                    <a:pt x="268" y="441"/>
                  </a:lnTo>
                  <a:lnTo>
                    <a:pt x="118" y="441"/>
                  </a:lnTo>
                  <a:lnTo>
                    <a:pt x="112" y="435"/>
                  </a:lnTo>
                  <a:lnTo>
                    <a:pt x="112" y="406"/>
                  </a:lnTo>
                  <a:lnTo>
                    <a:pt x="45" y="406"/>
                  </a:lnTo>
                  <a:lnTo>
                    <a:pt x="40" y="400"/>
                  </a:lnTo>
                  <a:lnTo>
                    <a:pt x="40" y="331"/>
                  </a:lnTo>
                  <a:lnTo>
                    <a:pt x="5" y="331"/>
                  </a:lnTo>
                  <a:lnTo>
                    <a:pt x="0" y="326"/>
                  </a:lnTo>
                  <a:lnTo>
                    <a:pt x="0" y="111"/>
                  </a:lnTo>
                  <a:lnTo>
                    <a:pt x="5" y="106"/>
                  </a:lnTo>
                  <a:lnTo>
                    <a:pt x="40" y="106"/>
                  </a:lnTo>
                  <a:lnTo>
                    <a:pt x="40" y="37"/>
                  </a:lnTo>
                  <a:lnTo>
                    <a:pt x="45" y="32"/>
                  </a:lnTo>
                  <a:lnTo>
                    <a:pt x="112" y="32"/>
                  </a:lnTo>
                  <a:lnTo>
                    <a:pt x="112" y="4"/>
                  </a:lnTo>
                  <a:lnTo>
                    <a:pt x="118" y="0"/>
                  </a:lnTo>
                  <a:close/>
                </a:path>
              </a:pathLst>
            </a:custGeom>
            <a:solidFill>
              <a:srgbClr val="0000CC"/>
            </a:solidFill>
            <a:ln w="9525">
              <a:solidFill>
                <a:srgbClr val="000000"/>
              </a:solidFill>
              <a:round/>
              <a:headEnd/>
              <a:tailEnd/>
            </a:ln>
          </p:spPr>
          <p:txBody>
            <a:bodyPr wrap="none" anchor="ctr"/>
            <a:lstStyle/>
            <a:p>
              <a:endParaRPr lang="en-US"/>
            </a:p>
          </p:txBody>
        </p:sp>
        <p:sp>
          <p:nvSpPr>
            <p:cNvPr id="38000" name="Freeform 67"/>
            <p:cNvSpPr>
              <a:spLocks noChangeArrowheads="1"/>
            </p:cNvSpPr>
            <p:nvPr/>
          </p:nvSpPr>
          <p:spPr bwMode="auto">
            <a:xfrm>
              <a:off x="4759" y="1296"/>
              <a:ext cx="87" cy="142"/>
            </a:xfrm>
            <a:custGeom>
              <a:avLst/>
              <a:gdLst>
                <a:gd name="T0" fmla="*/ 155 w 389"/>
                <a:gd name="T1" fmla="*/ 225 h 632"/>
                <a:gd name="T2" fmla="*/ 227 w 389"/>
                <a:gd name="T3" fmla="*/ 225 h 632"/>
                <a:gd name="T4" fmla="*/ 227 w 389"/>
                <a:gd name="T5" fmla="*/ 259 h 632"/>
                <a:gd name="T6" fmla="*/ 231 w 389"/>
                <a:gd name="T7" fmla="*/ 264 h 632"/>
                <a:gd name="T8" fmla="*/ 266 w 389"/>
                <a:gd name="T9" fmla="*/ 264 h 632"/>
                <a:gd name="T10" fmla="*/ 266 w 389"/>
                <a:gd name="T11" fmla="*/ 552 h 632"/>
                <a:gd name="T12" fmla="*/ 231 w 389"/>
                <a:gd name="T13" fmla="*/ 552 h 632"/>
                <a:gd name="T14" fmla="*/ 227 w 389"/>
                <a:gd name="T15" fmla="*/ 557 h 632"/>
                <a:gd name="T16" fmla="*/ 227 w 389"/>
                <a:gd name="T17" fmla="*/ 590 h 632"/>
                <a:gd name="T18" fmla="*/ 155 w 389"/>
                <a:gd name="T19" fmla="*/ 590 h 632"/>
                <a:gd name="T20" fmla="*/ 155 w 389"/>
                <a:gd name="T21" fmla="*/ 557 h 632"/>
                <a:gd name="T22" fmla="*/ 150 w 389"/>
                <a:gd name="T23" fmla="*/ 552 h 632"/>
                <a:gd name="T24" fmla="*/ 115 w 389"/>
                <a:gd name="T25" fmla="*/ 552 h 632"/>
                <a:gd name="T26" fmla="*/ 115 w 389"/>
                <a:gd name="T27" fmla="*/ 521 h 632"/>
                <a:gd name="T28" fmla="*/ 109 w 389"/>
                <a:gd name="T29" fmla="*/ 516 h 632"/>
                <a:gd name="T30" fmla="*/ 83 w 389"/>
                <a:gd name="T31" fmla="*/ 516 h 632"/>
                <a:gd name="T32" fmla="*/ 83 w 389"/>
                <a:gd name="T33" fmla="*/ 300 h 632"/>
                <a:gd name="T34" fmla="*/ 109 w 389"/>
                <a:gd name="T35" fmla="*/ 300 h 632"/>
                <a:gd name="T36" fmla="*/ 115 w 389"/>
                <a:gd name="T37" fmla="*/ 295 h 632"/>
                <a:gd name="T38" fmla="*/ 115 w 389"/>
                <a:gd name="T39" fmla="*/ 264 h 632"/>
                <a:gd name="T40" fmla="*/ 150 w 389"/>
                <a:gd name="T41" fmla="*/ 264 h 632"/>
                <a:gd name="T42" fmla="*/ 155 w 389"/>
                <a:gd name="T43" fmla="*/ 259 h 632"/>
                <a:gd name="T44" fmla="*/ 155 w 389"/>
                <a:gd name="T45" fmla="*/ 225 h 632"/>
                <a:gd name="T46" fmla="*/ 231 w 389"/>
                <a:gd name="T47" fmla="*/ 0 h 632"/>
                <a:gd name="T48" fmla="*/ 343 w 389"/>
                <a:gd name="T49" fmla="*/ 0 h 632"/>
                <a:gd name="T50" fmla="*/ 349 w 389"/>
                <a:gd name="T51" fmla="*/ 5 h 632"/>
                <a:gd name="T52" fmla="*/ 349 w 389"/>
                <a:gd name="T53" fmla="*/ 590 h 632"/>
                <a:gd name="T54" fmla="*/ 381 w 389"/>
                <a:gd name="T55" fmla="*/ 590 h 632"/>
                <a:gd name="T56" fmla="*/ 388 w 389"/>
                <a:gd name="T57" fmla="*/ 595 h 632"/>
                <a:gd name="T58" fmla="*/ 388 w 389"/>
                <a:gd name="T59" fmla="*/ 625 h 632"/>
                <a:gd name="T60" fmla="*/ 381 w 389"/>
                <a:gd name="T61" fmla="*/ 631 h 632"/>
                <a:gd name="T62" fmla="*/ 310 w 389"/>
                <a:gd name="T63" fmla="*/ 631 h 632"/>
                <a:gd name="T64" fmla="*/ 304 w 389"/>
                <a:gd name="T65" fmla="*/ 625 h 632"/>
                <a:gd name="T66" fmla="*/ 304 w 389"/>
                <a:gd name="T67" fmla="*/ 595 h 632"/>
                <a:gd name="T68" fmla="*/ 272 w 389"/>
                <a:gd name="T69" fmla="*/ 595 h 632"/>
                <a:gd name="T70" fmla="*/ 272 w 389"/>
                <a:gd name="T71" fmla="*/ 625 h 632"/>
                <a:gd name="T72" fmla="*/ 266 w 389"/>
                <a:gd name="T73" fmla="*/ 631 h 632"/>
                <a:gd name="T74" fmla="*/ 115 w 389"/>
                <a:gd name="T75" fmla="*/ 631 h 632"/>
                <a:gd name="T76" fmla="*/ 109 w 389"/>
                <a:gd name="T77" fmla="*/ 625 h 632"/>
                <a:gd name="T78" fmla="*/ 109 w 389"/>
                <a:gd name="T79" fmla="*/ 595 h 632"/>
                <a:gd name="T80" fmla="*/ 44 w 389"/>
                <a:gd name="T81" fmla="*/ 595 h 632"/>
                <a:gd name="T82" fmla="*/ 38 w 389"/>
                <a:gd name="T83" fmla="*/ 590 h 632"/>
                <a:gd name="T84" fmla="*/ 38 w 389"/>
                <a:gd name="T85" fmla="*/ 521 h 632"/>
                <a:gd name="T86" fmla="*/ 4 w 389"/>
                <a:gd name="T87" fmla="*/ 521 h 632"/>
                <a:gd name="T88" fmla="*/ 0 w 389"/>
                <a:gd name="T89" fmla="*/ 516 h 632"/>
                <a:gd name="T90" fmla="*/ 0 w 389"/>
                <a:gd name="T91" fmla="*/ 300 h 632"/>
                <a:gd name="T92" fmla="*/ 4 w 389"/>
                <a:gd name="T93" fmla="*/ 295 h 632"/>
                <a:gd name="T94" fmla="*/ 38 w 389"/>
                <a:gd name="T95" fmla="*/ 295 h 632"/>
                <a:gd name="T96" fmla="*/ 38 w 389"/>
                <a:gd name="T97" fmla="*/ 225 h 632"/>
                <a:gd name="T98" fmla="*/ 44 w 389"/>
                <a:gd name="T99" fmla="*/ 220 h 632"/>
                <a:gd name="T100" fmla="*/ 109 w 389"/>
                <a:gd name="T101" fmla="*/ 220 h 632"/>
                <a:gd name="T102" fmla="*/ 109 w 389"/>
                <a:gd name="T103" fmla="*/ 192 h 632"/>
                <a:gd name="T104" fmla="*/ 115 w 389"/>
                <a:gd name="T105" fmla="*/ 187 h 632"/>
                <a:gd name="T106" fmla="*/ 227 w 389"/>
                <a:gd name="T107" fmla="*/ 187 h 632"/>
                <a:gd name="T108" fmla="*/ 231 w 389"/>
                <a:gd name="T109" fmla="*/ 192 h 632"/>
                <a:gd name="T110" fmla="*/ 231 w 389"/>
                <a:gd name="T111" fmla="*/ 220 h 632"/>
                <a:gd name="T112" fmla="*/ 266 w 389"/>
                <a:gd name="T113" fmla="*/ 220 h 632"/>
                <a:gd name="T114" fmla="*/ 266 w 389"/>
                <a:gd name="T115" fmla="*/ 43 h 632"/>
                <a:gd name="T116" fmla="*/ 231 w 389"/>
                <a:gd name="T117" fmla="*/ 43 h 632"/>
                <a:gd name="T118" fmla="*/ 227 w 389"/>
                <a:gd name="T119" fmla="*/ 38 h 632"/>
                <a:gd name="T120" fmla="*/ 227 w 389"/>
                <a:gd name="T121" fmla="*/ 5 h 632"/>
                <a:gd name="T122" fmla="*/ 231 w 389"/>
                <a:gd name="T123" fmla="*/ 0 h 6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9"/>
                <a:gd name="T187" fmla="*/ 0 h 632"/>
                <a:gd name="T188" fmla="*/ 389 w 389"/>
                <a:gd name="T189" fmla="*/ 632 h 6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9" h="632">
                  <a:moveTo>
                    <a:pt x="155" y="225"/>
                  </a:moveTo>
                  <a:lnTo>
                    <a:pt x="227" y="225"/>
                  </a:lnTo>
                  <a:lnTo>
                    <a:pt x="227" y="259"/>
                  </a:lnTo>
                  <a:lnTo>
                    <a:pt x="231" y="264"/>
                  </a:lnTo>
                  <a:lnTo>
                    <a:pt x="266" y="264"/>
                  </a:lnTo>
                  <a:lnTo>
                    <a:pt x="266" y="552"/>
                  </a:lnTo>
                  <a:lnTo>
                    <a:pt x="231" y="552"/>
                  </a:lnTo>
                  <a:lnTo>
                    <a:pt x="227" y="557"/>
                  </a:lnTo>
                  <a:lnTo>
                    <a:pt x="227" y="590"/>
                  </a:lnTo>
                  <a:lnTo>
                    <a:pt x="155" y="590"/>
                  </a:lnTo>
                  <a:lnTo>
                    <a:pt x="155" y="557"/>
                  </a:lnTo>
                  <a:lnTo>
                    <a:pt x="150" y="552"/>
                  </a:lnTo>
                  <a:lnTo>
                    <a:pt x="115" y="552"/>
                  </a:lnTo>
                  <a:lnTo>
                    <a:pt x="115" y="521"/>
                  </a:lnTo>
                  <a:lnTo>
                    <a:pt x="109" y="516"/>
                  </a:lnTo>
                  <a:lnTo>
                    <a:pt x="83" y="516"/>
                  </a:lnTo>
                  <a:lnTo>
                    <a:pt x="83" y="300"/>
                  </a:lnTo>
                  <a:lnTo>
                    <a:pt x="109" y="300"/>
                  </a:lnTo>
                  <a:lnTo>
                    <a:pt x="115" y="295"/>
                  </a:lnTo>
                  <a:lnTo>
                    <a:pt x="115" y="264"/>
                  </a:lnTo>
                  <a:lnTo>
                    <a:pt x="150" y="264"/>
                  </a:lnTo>
                  <a:lnTo>
                    <a:pt x="155" y="259"/>
                  </a:lnTo>
                  <a:lnTo>
                    <a:pt x="155" y="225"/>
                  </a:lnTo>
                  <a:close/>
                  <a:moveTo>
                    <a:pt x="231" y="0"/>
                  </a:moveTo>
                  <a:lnTo>
                    <a:pt x="343" y="0"/>
                  </a:lnTo>
                  <a:lnTo>
                    <a:pt x="349" y="5"/>
                  </a:lnTo>
                  <a:lnTo>
                    <a:pt x="349" y="590"/>
                  </a:lnTo>
                  <a:lnTo>
                    <a:pt x="381" y="590"/>
                  </a:lnTo>
                  <a:lnTo>
                    <a:pt x="388" y="595"/>
                  </a:lnTo>
                  <a:lnTo>
                    <a:pt x="388" y="625"/>
                  </a:lnTo>
                  <a:lnTo>
                    <a:pt x="381" y="631"/>
                  </a:lnTo>
                  <a:lnTo>
                    <a:pt x="310" y="631"/>
                  </a:lnTo>
                  <a:lnTo>
                    <a:pt x="304" y="625"/>
                  </a:lnTo>
                  <a:lnTo>
                    <a:pt x="304" y="595"/>
                  </a:lnTo>
                  <a:lnTo>
                    <a:pt x="272" y="595"/>
                  </a:lnTo>
                  <a:lnTo>
                    <a:pt x="272" y="625"/>
                  </a:lnTo>
                  <a:lnTo>
                    <a:pt x="266" y="631"/>
                  </a:lnTo>
                  <a:lnTo>
                    <a:pt x="115" y="631"/>
                  </a:lnTo>
                  <a:lnTo>
                    <a:pt x="109" y="625"/>
                  </a:lnTo>
                  <a:lnTo>
                    <a:pt x="109" y="595"/>
                  </a:lnTo>
                  <a:lnTo>
                    <a:pt x="44" y="595"/>
                  </a:lnTo>
                  <a:lnTo>
                    <a:pt x="38" y="590"/>
                  </a:lnTo>
                  <a:lnTo>
                    <a:pt x="38" y="521"/>
                  </a:lnTo>
                  <a:lnTo>
                    <a:pt x="4" y="521"/>
                  </a:lnTo>
                  <a:lnTo>
                    <a:pt x="0" y="516"/>
                  </a:lnTo>
                  <a:lnTo>
                    <a:pt x="0" y="300"/>
                  </a:lnTo>
                  <a:lnTo>
                    <a:pt x="4" y="295"/>
                  </a:lnTo>
                  <a:lnTo>
                    <a:pt x="38" y="295"/>
                  </a:lnTo>
                  <a:lnTo>
                    <a:pt x="38" y="225"/>
                  </a:lnTo>
                  <a:lnTo>
                    <a:pt x="44" y="220"/>
                  </a:lnTo>
                  <a:lnTo>
                    <a:pt x="109" y="220"/>
                  </a:lnTo>
                  <a:lnTo>
                    <a:pt x="109" y="192"/>
                  </a:lnTo>
                  <a:lnTo>
                    <a:pt x="115" y="187"/>
                  </a:lnTo>
                  <a:lnTo>
                    <a:pt x="227" y="187"/>
                  </a:lnTo>
                  <a:lnTo>
                    <a:pt x="231" y="192"/>
                  </a:lnTo>
                  <a:lnTo>
                    <a:pt x="231" y="220"/>
                  </a:lnTo>
                  <a:lnTo>
                    <a:pt x="266" y="220"/>
                  </a:lnTo>
                  <a:lnTo>
                    <a:pt x="266" y="43"/>
                  </a:lnTo>
                  <a:lnTo>
                    <a:pt x="231" y="43"/>
                  </a:lnTo>
                  <a:lnTo>
                    <a:pt x="227" y="38"/>
                  </a:lnTo>
                  <a:lnTo>
                    <a:pt x="227" y="5"/>
                  </a:lnTo>
                  <a:lnTo>
                    <a:pt x="231" y="0"/>
                  </a:lnTo>
                  <a:close/>
                </a:path>
              </a:pathLst>
            </a:custGeom>
            <a:solidFill>
              <a:srgbClr val="0000CC"/>
            </a:solidFill>
            <a:ln w="9525">
              <a:solidFill>
                <a:srgbClr val="000000"/>
              </a:solidFill>
              <a:round/>
              <a:headEnd/>
              <a:tailEnd/>
            </a:ln>
          </p:spPr>
          <p:txBody>
            <a:bodyPr wrap="none" anchor="ctr"/>
            <a:lstStyle/>
            <a:p>
              <a:endParaRPr lang="en-US"/>
            </a:p>
          </p:txBody>
        </p:sp>
      </p:grpSp>
      <p:grpSp>
        <p:nvGrpSpPr>
          <p:cNvPr id="3" name="Group 68"/>
          <p:cNvGrpSpPr>
            <a:grpSpLocks/>
          </p:cNvGrpSpPr>
          <p:nvPr/>
        </p:nvGrpSpPr>
        <p:grpSpPr bwMode="auto">
          <a:xfrm>
            <a:off x="6096000" y="2438400"/>
            <a:ext cx="1533525" cy="225425"/>
            <a:chOff x="3840" y="1536"/>
            <a:chExt cx="966" cy="142"/>
          </a:xfrm>
        </p:grpSpPr>
        <p:sp>
          <p:nvSpPr>
            <p:cNvPr id="37981" name="Freeform 69"/>
            <p:cNvSpPr>
              <a:spLocks noChangeArrowheads="1"/>
            </p:cNvSpPr>
            <p:nvPr/>
          </p:nvSpPr>
          <p:spPr bwMode="auto">
            <a:xfrm>
              <a:off x="3840" y="1579"/>
              <a:ext cx="78" cy="99"/>
            </a:xfrm>
            <a:custGeom>
              <a:avLst/>
              <a:gdLst>
                <a:gd name="T0" fmla="*/ 123 w 350"/>
                <a:gd name="T1" fmla="*/ 0 h 442"/>
                <a:gd name="T2" fmla="*/ 128 w 350"/>
                <a:gd name="T3" fmla="*/ 32 h 442"/>
                <a:gd name="T4" fmla="*/ 97 w 350"/>
                <a:gd name="T5" fmla="*/ 37 h 442"/>
                <a:gd name="T6" fmla="*/ 123 w 350"/>
                <a:gd name="T7" fmla="*/ 71 h 442"/>
                <a:gd name="T8" fmla="*/ 128 w 350"/>
                <a:gd name="T9" fmla="*/ 106 h 442"/>
                <a:gd name="T10" fmla="*/ 160 w 350"/>
                <a:gd name="T11" fmla="*/ 111 h 442"/>
                <a:gd name="T12" fmla="*/ 189 w 350"/>
                <a:gd name="T13" fmla="*/ 181 h 442"/>
                <a:gd name="T14" fmla="*/ 193 w 350"/>
                <a:gd name="T15" fmla="*/ 145 h 442"/>
                <a:gd name="T16" fmla="*/ 220 w 350"/>
                <a:gd name="T17" fmla="*/ 76 h 442"/>
                <a:gd name="T18" fmla="*/ 252 w 350"/>
                <a:gd name="T19" fmla="*/ 71 h 442"/>
                <a:gd name="T20" fmla="*/ 225 w 350"/>
                <a:gd name="T21" fmla="*/ 37 h 442"/>
                <a:gd name="T22" fmla="*/ 220 w 350"/>
                <a:gd name="T23" fmla="*/ 4 h 442"/>
                <a:gd name="T24" fmla="*/ 344 w 350"/>
                <a:gd name="T25" fmla="*/ 0 h 442"/>
                <a:gd name="T26" fmla="*/ 349 w 350"/>
                <a:gd name="T27" fmla="*/ 32 h 442"/>
                <a:gd name="T28" fmla="*/ 321 w 350"/>
                <a:gd name="T29" fmla="*/ 37 h 442"/>
                <a:gd name="T30" fmla="*/ 318 w 350"/>
                <a:gd name="T31" fmla="*/ 76 h 442"/>
                <a:gd name="T32" fmla="*/ 290 w 350"/>
                <a:gd name="T33" fmla="*/ 106 h 442"/>
                <a:gd name="T34" fmla="*/ 257 w 350"/>
                <a:gd name="T35" fmla="*/ 111 h 442"/>
                <a:gd name="T36" fmla="*/ 252 w 350"/>
                <a:gd name="T37" fmla="*/ 150 h 442"/>
                <a:gd name="T38" fmla="*/ 225 w 350"/>
                <a:gd name="T39" fmla="*/ 181 h 442"/>
                <a:gd name="T40" fmla="*/ 193 w 350"/>
                <a:gd name="T41" fmla="*/ 186 h 442"/>
                <a:gd name="T42" fmla="*/ 220 w 350"/>
                <a:gd name="T43" fmla="*/ 218 h 442"/>
                <a:gd name="T44" fmla="*/ 225 w 350"/>
                <a:gd name="T45" fmla="*/ 254 h 442"/>
                <a:gd name="T46" fmla="*/ 257 w 350"/>
                <a:gd name="T47" fmla="*/ 260 h 442"/>
                <a:gd name="T48" fmla="*/ 285 w 350"/>
                <a:gd name="T49" fmla="*/ 293 h 442"/>
                <a:gd name="T50" fmla="*/ 290 w 350"/>
                <a:gd name="T51" fmla="*/ 362 h 442"/>
                <a:gd name="T52" fmla="*/ 321 w 350"/>
                <a:gd name="T53" fmla="*/ 367 h 442"/>
                <a:gd name="T54" fmla="*/ 344 w 350"/>
                <a:gd name="T55" fmla="*/ 400 h 442"/>
                <a:gd name="T56" fmla="*/ 349 w 350"/>
                <a:gd name="T57" fmla="*/ 435 h 442"/>
                <a:gd name="T58" fmla="*/ 225 w 350"/>
                <a:gd name="T59" fmla="*/ 441 h 442"/>
                <a:gd name="T60" fmla="*/ 220 w 350"/>
                <a:gd name="T61" fmla="*/ 406 h 442"/>
                <a:gd name="T62" fmla="*/ 252 w 350"/>
                <a:gd name="T63" fmla="*/ 400 h 442"/>
                <a:gd name="T64" fmla="*/ 225 w 350"/>
                <a:gd name="T65" fmla="*/ 367 h 442"/>
                <a:gd name="T66" fmla="*/ 220 w 350"/>
                <a:gd name="T67" fmla="*/ 331 h 442"/>
                <a:gd name="T68" fmla="*/ 189 w 350"/>
                <a:gd name="T69" fmla="*/ 326 h 442"/>
                <a:gd name="T70" fmla="*/ 160 w 350"/>
                <a:gd name="T71" fmla="*/ 260 h 442"/>
                <a:gd name="T72" fmla="*/ 155 w 350"/>
                <a:gd name="T73" fmla="*/ 299 h 442"/>
                <a:gd name="T74" fmla="*/ 128 w 350"/>
                <a:gd name="T75" fmla="*/ 326 h 442"/>
                <a:gd name="T76" fmla="*/ 97 w 350"/>
                <a:gd name="T77" fmla="*/ 331 h 442"/>
                <a:gd name="T78" fmla="*/ 123 w 350"/>
                <a:gd name="T79" fmla="*/ 400 h 442"/>
                <a:gd name="T80" fmla="*/ 128 w 350"/>
                <a:gd name="T81" fmla="*/ 435 h 442"/>
                <a:gd name="T82" fmla="*/ 4 w 350"/>
                <a:gd name="T83" fmla="*/ 441 h 442"/>
                <a:gd name="T84" fmla="*/ 0 w 350"/>
                <a:gd name="T85" fmla="*/ 406 h 442"/>
                <a:gd name="T86" fmla="*/ 32 w 350"/>
                <a:gd name="T87" fmla="*/ 400 h 442"/>
                <a:gd name="T88" fmla="*/ 37 w 350"/>
                <a:gd name="T89" fmla="*/ 362 h 442"/>
                <a:gd name="T90" fmla="*/ 65 w 350"/>
                <a:gd name="T91" fmla="*/ 299 h 442"/>
                <a:gd name="T92" fmla="*/ 92 w 350"/>
                <a:gd name="T93" fmla="*/ 293 h 442"/>
                <a:gd name="T94" fmla="*/ 97 w 350"/>
                <a:gd name="T95" fmla="*/ 254 h 442"/>
                <a:gd name="T96" fmla="*/ 123 w 350"/>
                <a:gd name="T97" fmla="*/ 186 h 442"/>
                <a:gd name="T98" fmla="*/ 92 w 350"/>
                <a:gd name="T99" fmla="*/ 181 h 442"/>
                <a:gd name="T100" fmla="*/ 69 w 350"/>
                <a:gd name="T101" fmla="*/ 150 h 442"/>
                <a:gd name="T102" fmla="*/ 65 w 350"/>
                <a:gd name="T103" fmla="*/ 76 h 442"/>
                <a:gd name="T104" fmla="*/ 32 w 350"/>
                <a:gd name="T105" fmla="*/ 71 h 442"/>
                <a:gd name="T106" fmla="*/ 4 w 350"/>
                <a:gd name="T107" fmla="*/ 37 h 442"/>
                <a:gd name="T108" fmla="*/ 0 w 350"/>
                <a:gd name="T109" fmla="*/ 4 h 4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0"/>
                <a:gd name="T166" fmla="*/ 0 h 442"/>
                <a:gd name="T167" fmla="*/ 350 w 350"/>
                <a:gd name="T168" fmla="*/ 442 h 4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0" h="442">
                  <a:moveTo>
                    <a:pt x="4" y="0"/>
                  </a:moveTo>
                  <a:lnTo>
                    <a:pt x="123" y="0"/>
                  </a:lnTo>
                  <a:lnTo>
                    <a:pt x="128" y="4"/>
                  </a:lnTo>
                  <a:lnTo>
                    <a:pt x="128" y="32"/>
                  </a:lnTo>
                  <a:lnTo>
                    <a:pt x="123" y="37"/>
                  </a:lnTo>
                  <a:lnTo>
                    <a:pt x="97" y="37"/>
                  </a:lnTo>
                  <a:lnTo>
                    <a:pt x="97" y="71"/>
                  </a:lnTo>
                  <a:lnTo>
                    <a:pt x="123" y="71"/>
                  </a:lnTo>
                  <a:lnTo>
                    <a:pt x="128" y="76"/>
                  </a:lnTo>
                  <a:lnTo>
                    <a:pt x="128" y="106"/>
                  </a:lnTo>
                  <a:lnTo>
                    <a:pt x="155" y="106"/>
                  </a:lnTo>
                  <a:lnTo>
                    <a:pt x="160" y="111"/>
                  </a:lnTo>
                  <a:lnTo>
                    <a:pt x="160" y="181"/>
                  </a:lnTo>
                  <a:lnTo>
                    <a:pt x="189" y="181"/>
                  </a:lnTo>
                  <a:lnTo>
                    <a:pt x="189" y="150"/>
                  </a:lnTo>
                  <a:lnTo>
                    <a:pt x="193" y="145"/>
                  </a:lnTo>
                  <a:lnTo>
                    <a:pt x="220" y="145"/>
                  </a:lnTo>
                  <a:lnTo>
                    <a:pt x="220" y="76"/>
                  </a:lnTo>
                  <a:lnTo>
                    <a:pt x="225" y="71"/>
                  </a:lnTo>
                  <a:lnTo>
                    <a:pt x="252" y="71"/>
                  </a:lnTo>
                  <a:lnTo>
                    <a:pt x="252" y="37"/>
                  </a:lnTo>
                  <a:lnTo>
                    <a:pt x="225" y="37"/>
                  </a:lnTo>
                  <a:lnTo>
                    <a:pt x="220" y="32"/>
                  </a:lnTo>
                  <a:lnTo>
                    <a:pt x="220" y="4"/>
                  </a:lnTo>
                  <a:lnTo>
                    <a:pt x="225" y="0"/>
                  </a:lnTo>
                  <a:lnTo>
                    <a:pt x="344" y="0"/>
                  </a:lnTo>
                  <a:lnTo>
                    <a:pt x="349" y="4"/>
                  </a:lnTo>
                  <a:lnTo>
                    <a:pt x="349" y="32"/>
                  </a:lnTo>
                  <a:lnTo>
                    <a:pt x="344" y="37"/>
                  </a:lnTo>
                  <a:lnTo>
                    <a:pt x="321" y="37"/>
                  </a:lnTo>
                  <a:lnTo>
                    <a:pt x="321" y="71"/>
                  </a:lnTo>
                  <a:lnTo>
                    <a:pt x="318" y="76"/>
                  </a:lnTo>
                  <a:lnTo>
                    <a:pt x="290" y="76"/>
                  </a:lnTo>
                  <a:lnTo>
                    <a:pt x="290" y="106"/>
                  </a:lnTo>
                  <a:lnTo>
                    <a:pt x="285" y="111"/>
                  </a:lnTo>
                  <a:lnTo>
                    <a:pt x="257" y="111"/>
                  </a:lnTo>
                  <a:lnTo>
                    <a:pt x="257" y="145"/>
                  </a:lnTo>
                  <a:lnTo>
                    <a:pt x="252" y="150"/>
                  </a:lnTo>
                  <a:lnTo>
                    <a:pt x="225" y="150"/>
                  </a:lnTo>
                  <a:lnTo>
                    <a:pt x="225" y="181"/>
                  </a:lnTo>
                  <a:lnTo>
                    <a:pt x="220" y="186"/>
                  </a:lnTo>
                  <a:lnTo>
                    <a:pt x="193" y="186"/>
                  </a:lnTo>
                  <a:lnTo>
                    <a:pt x="193" y="218"/>
                  </a:lnTo>
                  <a:lnTo>
                    <a:pt x="220" y="218"/>
                  </a:lnTo>
                  <a:lnTo>
                    <a:pt x="225" y="224"/>
                  </a:lnTo>
                  <a:lnTo>
                    <a:pt x="225" y="254"/>
                  </a:lnTo>
                  <a:lnTo>
                    <a:pt x="252" y="254"/>
                  </a:lnTo>
                  <a:lnTo>
                    <a:pt x="257" y="260"/>
                  </a:lnTo>
                  <a:lnTo>
                    <a:pt x="257" y="293"/>
                  </a:lnTo>
                  <a:lnTo>
                    <a:pt x="285" y="293"/>
                  </a:lnTo>
                  <a:lnTo>
                    <a:pt x="290" y="299"/>
                  </a:lnTo>
                  <a:lnTo>
                    <a:pt x="290" y="362"/>
                  </a:lnTo>
                  <a:lnTo>
                    <a:pt x="318" y="362"/>
                  </a:lnTo>
                  <a:lnTo>
                    <a:pt x="321" y="367"/>
                  </a:lnTo>
                  <a:lnTo>
                    <a:pt x="321" y="400"/>
                  </a:lnTo>
                  <a:lnTo>
                    <a:pt x="344" y="400"/>
                  </a:lnTo>
                  <a:lnTo>
                    <a:pt x="349" y="406"/>
                  </a:lnTo>
                  <a:lnTo>
                    <a:pt x="349" y="435"/>
                  </a:lnTo>
                  <a:lnTo>
                    <a:pt x="344" y="441"/>
                  </a:lnTo>
                  <a:lnTo>
                    <a:pt x="225" y="441"/>
                  </a:lnTo>
                  <a:lnTo>
                    <a:pt x="220" y="435"/>
                  </a:lnTo>
                  <a:lnTo>
                    <a:pt x="220" y="406"/>
                  </a:lnTo>
                  <a:lnTo>
                    <a:pt x="225" y="400"/>
                  </a:lnTo>
                  <a:lnTo>
                    <a:pt x="252" y="400"/>
                  </a:lnTo>
                  <a:lnTo>
                    <a:pt x="252" y="367"/>
                  </a:lnTo>
                  <a:lnTo>
                    <a:pt x="225" y="367"/>
                  </a:lnTo>
                  <a:lnTo>
                    <a:pt x="220" y="362"/>
                  </a:lnTo>
                  <a:lnTo>
                    <a:pt x="220" y="331"/>
                  </a:lnTo>
                  <a:lnTo>
                    <a:pt x="193" y="331"/>
                  </a:lnTo>
                  <a:lnTo>
                    <a:pt x="189" y="326"/>
                  </a:lnTo>
                  <a:lnTo>
                    <a:pt x="189" y="260"/>
                  </a:lnTo>
                  <a:lnTo>
                    <a:pt x="160" y="260"/>
                  </a:lnTo>
                  <a:lnTo>
                    <a:pt x="160" y="293"/>
                  </a:lnTo>
                  <a:lnTo>
                    <a:pt x="155" y="299"/>
                  </a:lnTo>
                  <a:lnTo>
                    <a:pt x="128" y="299"/>
                  </a:lnTo>
                  <a:lnTo>
                    <a:pt x="128" y="326"/>
                  </a:lnTo>
                  <a:lnTo>
                    <a:pt x="123" y="331"/>
                  </a:lnTo>
                  <a:lnTo>
                    <a:pt x="97" y="331"/>
                  </a:lnTo>
                  <a:lnTo>
                    <a:pt x="97" y="400"/>
                  </a:lnTo>
                  <a:lnTo>
                    <a:pt x="123" y="400"/>
                  </a:lnTo>
                  <a:lnTo>
                    <a:pt x="128" y="406"/>
                  </a:lnTo>
                  <a:lnTo>
                    <a:pt x="128" y="435"/>
                  </a:lnTo>
                  <a:lnTo>
                    <a:pt x="123" y="441"/>
                  </a:lnTo>
                  <a:lnTo>
                    <a:pt x="4" y="441"/>
                  </a:lnTo>
                  <a:lnTo>
                    <a:pt x="0" y="435"/>
                  </a:lnTo>
                  <a:lnTo>
                    <a:pt x="0" y="406"/>
                  </a:lnTo>
                  <a:lnTo>
                    <a:pt x="4" y="400"/>
                  </a:lnTo>
                  <a:lnTo>
                    <a:pt x="32" y="400"/>
                  </a:lnTo>
                  <a:lnTo>
                    <a:pt x="32" y="367"/>
                  </a:lnTo>
                  <a:lnTo>
                    <a:pt x="37" y="362"/>
                  </a:lnTo>
                  <a:lnTo>
                    <a:pt x="65" y="362"/>
                  </a:lnTo>
                  <a:lnTo>
                    <a:pt x="65" y="299"/>
                  </a:lnTo>
                  <a:lnTo>
                    <a:pt x="69" y="293"/>
                  </a:lnTo>
                  <a:lnTo>
                    <a:pt x="92" y="293"/>
                  </a:lnTo>
                  <a:lnTo>
                    <a:pt x="92" y="260"/>
                  </a:lnTo>
                  <a:lnTo>
                    <a:pt x="97" y="254"/>
                  </a:lnTo>
                  <a:lnTo>
                    <a:pt x="123" y="254"/>
                  </a:lnTo>
                  <a:lnTo>
                    <a:pt x="123" y="186"/>
                  </a:lnTo>
                  <a:lnTo>
                    <a:pt x="97" y="186"/>
                  </a:lnTo>
                  <a:lnTo>
                    <a:pt x="92" y="181"/>
                  </a:lnTo>
                  <a:lnTo>
                    <a:pt x="92" y="150"/>
                  </a:lnTo>
                  <a:lnTo>
                    <a:pt x="69" y="150"/>
                  </a:lnTo>
                  <a:lnTo>
                    <a:pt x="65" y="145"/>
                  </a:lnTo>
                  <a:lnTo>
                    <a:pt x="65" y="76"/>
                  </a:lnTo>
                  <a:lnTo>
                    <a:pt x="37" y="76"/>
                  </a:lnTo>
                  <a:lnTo>
                    <a:pt x="32" y="71"/>
                  </a:lnTo>
                  <a:lnTo>
                    <a:pt x="32" y="37"/>
                  </a:lnTo>
                  <a:lnTo>
                    <a:pt x="4" y="37"/>
                  </a:lnTo>
                  <a:lnTo>
                    <a:pt x="0" y="32"/>
                  </a:lnTo>
                  <a:lnTo>
                    <a:pt x="0" y="4"/>
                  </a:lnTo>
                  <a:lnTo>
                    <a:pt x="4" y="0"/>
                  </a:lnTo>
                </a:path>
              </a:pathLst>
            </a:custGeom>
            <a:solidFill>
              <a:srgbClr val="0000CC"/>
            </a:solidFill>
            <a:ln w="9525">
              <a:solidFill>
                <a:srgbClr val="000000"/>
              </a:solidFill>
              <a:round/>
              <a:headEnd/>
              <a:tailEnd/>
            </a:ln>
          </p:spPr>
          <p:txBody>
            <a:bodyPr wrap="none" anchor="ctr"/>
            <a:lstStyle/>
            <a:p>
              <a:endParaRPr lang="en-US"/>
            </a:p>
          </p:txBody>
        </p:sp>
        <p:sp>
          <p:nvSpPr>
            <p:cNvPr id="37982" name="Freeform 70"/>
            <p:cNvSpPr>
              <a:spLocks noChangeArrowheads="1"/>
            </p:cNvSpPr>
            <p:nvPr/>
          </p:nvSpPr>
          <p:spPr bwMode="auto">
            <a:xfrm>
              <a:off x="3972" y="1595"/>
              <a:ext cx="84" cy="50"/>
            </a:xfrm>
            <a:custGeom>
              <a:avLst/>
              <a:gdLst>
                <a:gd name="T0" fmla="*/ 4 w 376"/>
                <a:gd name="T1" fmla="*/ 145 h 225"/>
                <a:gd name="T2" fmla="*/ 370 w 376"/>
                <a:gd name="T3" fmla="*/ 145 h 225"/>
                <a:gd name="T4" fmla="*/ 375 w 376"/>
                <a:gd name="T5" fmla="*/ 151 h 225"/>
                <a:gd name="T6" fmla="*/ 375 w 376"/>
                <a:gd name="T7" fmla="*/ 219 h 225"/>
                <a:gd name="T8" fmla="*/ 370 w 376"/>
                <a:gd name="T9" fmla="*/ 224 h 225"/>
                <a:gd name="T10" fmla="*/ 4 w 376"/>
                <a:gd name="T11" fmla="*/ 224 h 225"/>
                <a:gd name="T12" fmla="*/ 0 w 376"/>
                <a:gd name="T13" fmla="*/ 219 h 225"/>
                <a:gd name="T14" fmla="*/ 0 w 376"/>
                <a:gd name="T15" fmla="*/ 151 h 225"/>
                <a:gd name="T16" fmla="*/ 4 w 376"/>
                <a:gd name="T17" fmla="*/ 145 h 225"/>
                <a:gd name="T18" fmla="*/ 4 w 376"/>
                <a:gd name="T19" fmla="*/ 0 h 225"/>
                <a:gd name="T20" fmla="*/ 370 w 376"/>
                <a:gd name="T21" fmla="*/ 0 h 225"/>
                <a:gd name="T22" fmla="*/ 375 w 376"/>
                <a:gd name="T23" fmla="*/ 4 h 225"/>
                <a:gd name="T24" fmla="*/ 375 w 376"/>
                <a:gd name="T25" fmla="*/ 73 h 225"/>
                <a:gd name="T26" fmla="*/ 370 w 376"/>
                <a:gd name="T27" fmla="*/ 78 h 225"/>
                <a:gd name="T28" fmla="*/ 4 w 376"/>
                <a:gd name="T29" fmla="*/ 78 h 225"/>
                <a:gd name="T30" fmla="*/ 0 w 376"/>
                <a:gd name="T31" fmla="*/ 73 h 225"/>
                <a:gd name="T32" fmla="*/ 0 w 376"/>
                <a:gd name="T33" fmla="*/ 4 h 225"/>
                <a:gd name="T34" fmla="*/ 4 w 376"/>
                <a:gd name="T35" fmla="*/ 0 h 2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225"/>
                <a:gd name="T56" fmla="*/ 376 w 376"/>
                <a:gd name="T57" fmla="*/ 225 h 2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225">
                  <a:moveTo>
                    <a:pt x="4" y="145"/>
                  </a:moveTo>
                  <a:lnTo>
                    <a:pt x="370" y="145"/>
                  </a:lnTo>
                  <a:lnTo>
                    <a:pt x="375" y="151"/>
                  </a:lnTo>
                  <a:lnTo>
                    <a:pt x="375" y="219"/>
                  </a:lnTo>
                  <a:lnTo>
                    <a:pt x="370" y="224"/>
                  </a:lnTo>
                  <a:lnTo>
                    <a:pt x="4" y="224"/>
                  </a:lnTo>
                  <a:lnTo>
                    <a:pt x="0" y="219"/>
                  </a:lnTo>
                  <a:lnTo>
                    <a:pt x="0" y="151"/>
                  </a:lnTo>
                  <a:lnTo>
                    <a:pt x="4" y="145"/>
                  </a:lnTo>
                  <a:close/>
                  <a:moveTo>
                    <a:pt x="4" y="0"/>
                  </a:moveTo>
                  <a:lnTo>
                    <a:pt x="370" y="0"/>
                  </a:lnTo>
                  <a:lnTo>
                    <a:pt x="375" y="4"/>
                  </a:lnTo>
                  <a:lnTo>
                    <a:pt x="375" y="73"/>
                  </a:lnTo>
                  <a:lnTo>
                    <a:pt x="370" y="78"/>
                  </a:lnTo>
                  <a:lnTo>
                    <a:pt x="4" y="78"/>
                  </a:lnTo>
                  <a:lnTo>
                    <a:pt x="0" y="73"/>
                  </a:lnTo>
                  <a:lnTo>
                    <a:pt x="0" y="4"/>
                  </a:lnTo>
                  <a:lnTo>
                    <a:pt x="4" y="0"/>
                  </a:lnTo>
                  <a:close/>
                </a:path>
              </a:pathLst>
            </a:custGeom>
            <a:solidFill>
              <a:srgbClr val="0000CC"/>
            </a:solidFill>
            <a:ln w="9525">
              <a:solidFill>
                <a:srgbClr val="000000"/>
              </a:solidFill>
              <a:round/>
              <a:headEnd/>
              <a:tailEnd/>
            </a:ln>
          </p:spPr>
          <p:txBody>
            <a:bodyPr wrap="none" anchor="ctr"/>
            <a:lstStyle/>
            <a:p>
              <a:endParaRPr lang="en-US"/>
            </a:p>
          </p:txBody>
        </p:sp>
        <p:sp>
          <p:nvSpPr>
            <p:cNvPr id="37983" name="Freeform 71"/>
            <p:cNvSpPr>
              <a:spLocks noChangeArrowheads="1"/>
            </p:cNvSpPr>
            <p:nvPr/>
          </p:nvSpPr>
          <p:spPr bwMode="auto">
            <a:xfrm>
              <a:off x="4115" y="1536"/>
              <a:ext cx="69" cy="142"/>
            </a:xfrm>
            <a:custGeom>
              <a:avLst/>
              <a:gdLst>
                <a:gd name="T0" fmla="*/ 125 w 310"/>
                <a:gd name="T1" fmla="*/ 225 h 632"/>
                <a:gd name="T2" fmla="*/ 181 w 310"/>
                <a:gd name="T3" fmla="*/ 225 h 632"/>
                <a:gd name="T4" fmla="*/ 181 w 310"/>
                <a:gd name="T5" fmla="*/ 259 h 632"/>
                <a:gd name="T6" fmla="*/ 184 w 310"/>
                <a:gd name="T7" fmla="*/ 264 h 632"/>
                <a:gd name="T8" fmla="*/ 211 w 310"/>
                <a:gd name="T9" fmla="*/ 264 h 632"/>
                <a:gd name="T10" fmla="*/ 211 w 310"/>
                <a:gd name="T11" fmla="*/ 552 h 632"/>
                <a:gd name="T12" fmla="*/ 184 w 310"/>
                <a:gd name="T13" fmla="*/ 552 h 632"/>
                <a:gd name="T14" fmla="*/ 181 w 310"/>
                <a:gd name="T15" fmla="*/ 557 h 632"/>
                <a:gd name="T16" fmla="*/ 181 w 310"/>
                <a:gd name="T17" fmla="*/ 590 h 632"/>
                <a:gd name="T18" fmla="*/ 125 w 310"/>
                <a:gd name="T19" fmla="*/ 590 h 632"/>
                <a:gd name="T20" fmla="*/ 125 w 310"/>
                <a:gd name="T21" fmla="*/ 557 h 632"/>
                <a:gd name="T22" fmla="*/ 120 w 310"/>
                <a:gd name="T23" fmla="*/ 552 h 632"/>
                <a:gd name="T24" fmla="*/ 92 w 310"/>
                <a:gd name="T25" fmla="*/ 552 h 632"/>
                <a:gd name="T26" fmla="*/ 92 w 310"/>
                <a:gd name="T27" fmla="*/ 521 h 632"/>
                <a:gd name="T28" fmla="*/ 88 w 310"/>
                <a:gd name="T29" fmla="*/ 516 h 632"/>
                <a:gd name="T30" fmla="*/ 66 w 310"/>
                <a:gd name="T31" fmla="*/ 516 h 632"/>
                <a:gd name="T32" fmla="*/ 66 w 310"/>
                <a:gd name="T33" fmla="*/ 300 h 632"/>
                <a:gd name="T34" fmla="*/ 88 w 310"/>
                <a:gd name="T35" fmla="*/ 300 h 632"/>
                <a:gd name="T36" fmla="*/ 92 w 310"/>
                <a:gd name="T37" fmla="*/ 295 h 632"/>
                <a:gd name="T38" fmla="*/ 92 w 310"/>
                <a:gd name="T39" fmla="*/ 264 h 632"/>
                <a:gd name="T40" fmla="*/ 120 w 310"/>
                <a:gd name="T41" fmla="*/ 264 h 632"/>
                <a:gd name="T42" fmla="*/ 125 w 310"/>
                <a:gd name="T43" fmla="*/ 259 h 632"/>
                <a:gd name="T44" fmla="*/ 125 w 310"/>
                <a:gd name="T45" fmla="*/ 225 h 632"/>
                <a:gd name="T46" fmla="*/ 184 w 310"/>
                <a:gd name="T47" fmla="*/ 0 h 632"/>
                <a:gd name="T48" fmla="*/ 273 w 310"/>
                <a:gd name="T49" fmla="*/ 0 h 632"/>
                <a:gd name="T50" fmla="*/ 278 w 310"/>
                <a:gd name="T51" fmla="*/ 5 h 632"/>
                <a:gd name="T52" fmla="*/ 278 w 310"/>
                <a:gd name="T53" fmla="*/ 590 h 632"/>
                <a:gd name="T54" fmla="*/ 304 w 310"/>
                <a:gd name="T55" fmla="*/ 590 h 632"/>
                <a:gd name="T56" fmla="*/ 309 w 310"/>
                <a:gd name="T57" fmla="*/ 595 h 632"/>
                <a:gd name="T58" fmla="*/ 309 w 310"/>
                <a:gd name="T59" fmla="*/ 625 h 632"/>
                <a:gd name="T60" fmla="*/ 304 w 310"/>
                <a:gd name="T61" fmla="*/ 631 h 632"/>
                <a:gd name="T62" fmla="*/ 247 w 310"/>
                <a:gd name="T63" fmla="*/ 631 h 632"/>
                <a:gd name="T64" fmla="*/ 242 w 310"/>
                <a:gd name="T65" fmla="*/ 625 h 632"/>
                <a:gd name="T66" fmla="*/ 242 w 310"/>
                <a:gd name="T67" fmla="*/ 595 h 632"/>
                <a:gd name="T68" fmla="*/ 216 w 310"/>
                <a:gd name="T69" fmla="*/ 595 h 632"/>
                <a:gd name="T70" fmla="*/ 216 w 310"/>
                <a:gd name="T71" fmla="*/ 625 h 632"/>
                <a:gd name="T72" fmla="*/ 211 w 310"/>
                <a:gd name="T73" fmla="*/ 631 h 632"/>
                <a:gd name="T74" fmla="*/ 92 w 310"/>
                <a:gd name="T75" fmla="*/ 631 h 632"/>
                <a:gd name="T76" fmla="*/ 88 w 310"/>
                <a:gd name="T77" fmla="*/ 625 h 632"/>
                <a:gd name="T78" fmla="*/ 88 w 310"/>
                <a:gd name="T79" fmla="*/ 595 h 632"/>
                <a:gd name="T80" fmla="*/ 35 w 310"/>
                <a:gd name="T81" fmla="*/ 595 h 632"/>
                <a:gd name="T82" fmla="*/ 30 w 310"/>
                <a:gd name="T83" fmla="*/ 590 h 632"/>
                <a:gd name="T84" fmla="*/ 30 w 310"/>
                <a:gd name="T85" fmla="*/ 521 h 632"/>
                <a:gd name="T86" fmla="*/ 4 w 310"/>
                <a:gd name="T87" fmla="*/ 521 h 632"/>
                <a:gd name="T88" fmla="*/ 0 w 310"/>
                <a:gd name="T89" fmla="*/ 516 h 632"/>
                <a:gd name="T90" fmla="*/ 0 w 310"/>
                <a:gd name="T91" fmla="*/ 300 h 632"/>
                <a:gd name="T92" fmla="*/ 4 w 310"/>
                <a:gd name="T93" fmla="*/ 295 h 632"/>
                <a:gd name="T94" fmla="*/ 30 w 310"/>
                <a:gd name="T95" fmla="*/ 295 h 632"/>
                <a:gd name="T96" fmla="*/ 30 w 310"/>
                <a:gd name="T97" fmla="*/ 225 h 632"/>
                <a:gd name="T98" fmla="*/ 35 w 310"/>
                <a:gd name="T99" fmla="*/ 220 h 632"/>
                <a:gd name="T100" fmla="*/ 88 w 310"/>
                <a:gd name="T101" fmla="*/ 220 h 632"/>
                <a:gd name="T102" fmla="*/ 88 w 310"/>
                <a:gd name="T103" fmla="*/ 192 h 632"/>
                <a:gd name="T104" fmla="*/ 92 w 310"/>
                <a:gd name="T105" fmla="*/ 187 h 632"/>
                <a:gd name="T106" fmla="*/ 181 w 310"/>
                <a:gd name="T107" fmla="*/ 187 h 632"/>
                <a:gd name="T108" fmla="*/ 184 w 310"/>
                <a:gd name="T109" fmla="*/ 192 h 632"/>
                <a:gd name="T110" fmla="*/ 184 w 310"/>
                <a:gd name="T111" fmla="*/ 220 h 632"/>
                <a:gd name="T112" fmla="*/ 211 w 310"/>
                <a:gd name="T113" fmla="*/ 220 h 632"/>
                <a:gd name="T114" fmla="*/ 211 w 310"/>
                <a:gd name="T115" fmla="*/ 43 h 632"/>
                <a:gd name="T116" fmla="*/ 184 w 310"/>
                <a:gd name="T117" fmla="*/ 43 h 632"/>
                <a:gd name="T118" fmla="*/ 181 w 310"/>
                <a:gd name="T119" fmla="*/ 38 h 632"/>
                <a:gd name="T120" fmla="*/ 181 w 310"/>
                <a:gd name="T121" fmla="*/ 5 h 632"/>
                <a:gd name="T122" fmla="*/ 184 w 310"/>
                <a:gd name="T123" fmla="*/ 0 h 6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0"/>
                <a:gd name="T187" fmla="*/ 0 h 632"/>
                <a:gd name="T188" fmla="*/ 310 w 310"/>
                <a:gd name="T189" fmla="*/ 632 h 6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0" h="632">
                  <a:moveTo>
                    <a:pt x="125" y="225"/>
                  </a:moveTo>
                  <a:lnTo>
                    <a:pt x="181" y="225"/>
                  </a:lnTo>
                  <a:lnTo>
                    <a:pt x="181" y="259"/>
                  </a:lnTo>
                  <a:lnTo>
                    <a:pt x="184" y="264"/>
                  </a:lnTo>
                  <a:lnTo>
                    <a:pt x="211" y="264"/>
                  </a:lnTo>
                  <a:lnTo>
                    <a:pt x="211" y="552"/>
                  </a:lnTo>
                  <a:lnTo>
                    <a:pt x="184" y="552"/>
                  </a:lnTo>
                  <a:lnTo>
                    <a:pt x="181" y="557"/>
                  </a:lnTo>
                  <a:lnTo>
                    <a:pt x="181" y="590"/>
                  </a:lnTo>
                  <a:lnTo>
                    <a:pt x="125" y="590"/>
                  </a:lnTo>
                  <a:lnTo>
                    <a:pt x="125" y="557"/>
                  </a:lnTo>
                  <a:lnTo>
                    <a:pt x="120" y="552"/>
                  </a:lnTo>
                  <a:lnTo>
                    <a:pt x="92" y="552"/>
                  </a:lnTo>
                  <a:lnTo>
                    <a:pt x="92" y="521"/>
                  </a:lnTo>
                  <a:lnTo>
                    <a:pt x="88" y="516"/>
                  </a:lnTo>
                  <a:lnTo>
                    <a:pt x="66" y="516"/>
                  </a:lnTo>
                  <a:lnTo>
                    <a:pt x="66" y="300"/>
                  </a:lnTo>
                  <a:lnTo>
                    <a:pt x="88" y="300"/>
                  </a:lnTo>
                  <a:lnTo>
                    <a:pt x="92" y="295"/>
                  </a:lnTo>
                  <a:lnTo>
                    <a:pt x="92" y="264"/>
                  </a:lnTo>
                  <a:lnTo>
                    <a:pt x="120" y="264"/>
                  </a:lnTo>
                  <a:lnTo>
                    <a:pt x="125" y="259"/>
                  </a:lnTo>
                  <a:lnTo>
                    <a:pt x="125" y="225"/>
                  </a:lnTo>
                  <a:close/>
                  <a:moveTo>
                    <a:pt x="184" y="0"/>
                  </a:moveTo>
                  <a:lnTo>
                    <a:pt x="273" y="0"/>
                  </a:lnTo>
                  <a:lnTo>
                    <a:pt x="278" y="5"/>
                  </a:lnTo>
                  <a:lnTo>
                    <a:pt x="278" y="590"/>
                  </a:lnTo>
                  <a:lnTo>
                    <a:pt x="304" y="590"/>
                  </a:lnTo>
                  <a:lnTo>
                    <a:pt x="309" y="595"/>
                  </a:lnTo>
                  <a:lnTo>
                    <a:pt x="309" y="625"/>
                  </a:lnTo>
                  <a:lnTo>
                    <a:pt x="304" y="631"/>
                  </a:lnTo>
                  <a:lnTo>
                    <a:pt x="247" y="631"/>
                  </a:lnTo>
                  <a:lnTo>
                    <a:pt x="242" y="625"/>
                  </a:lnTo>
                  <a:lnTo>
                    <a:pt x="242" y="595"/>
                  </a:lnTo>
                  <a:lnTo>
                    <a:pt x="216" y="595"/>
                  </a:lnTo>
                  <a:lnTo>
                    <a:pt x="216" y="625"/>
                  </a:lnTo>
                  <a:lnTo>
                    <a:pt x="211" y="631"/>
                  </a:lnTo>
                  <a:lnTo>
                    <a:pt x="92" y="631"/>
                  </a:lnTo>
                  <a:lnTo>
                    <a:pt x="88" y="625"/>
                  </a:lnTo>
                  <a:lnTo>
                    <a:pt x="88" y="595"/>
                  </a:lnTo>
                  <a:lnTo>
                    <a:pt x="35" y="595"/>
                  </a:lnTo>
                  <a:lnTo>
                    <a:pt x="30" y="590"/>
                  </a:lnTo>
                  <a:lnTo>
                    <a:pt x="30" y="521"/>
                  </a:lnTo>
                  <a:lnTo>
                    <a:pt x="4" y="521"/>
                  </a:lnTo>
                  <a:lnTo>
                    <a:pt x="0" y="516"/>
                  </a:lnTo>
                  <a:lnTo>
                    <a:pt x="0" y="300"/>
                  </a:lnTo>
                  <a:lnTo>
                    <a:pt x="4" y="295"/>
                  </a:lnTo>
                  <a:lnTo>
                    <a:pt x="30" y="295"/>
                  </a:lnTo>
                  <a:lnTo>
                    <a:pt x="30" y="225"/>
                  </a:lnTo>
                  <a:lnTo>
                    <a:pt x="35" y="220"/>
                  </a:lnTo>
                  <a:lnTo>
                    <a:pt x="88" y="220"/>
                  </a:lnTo>
                  <a:lnTo>
                    <a:pt x="88" y="192"/>
                  </a:lnTo>
                  <a:lnTo>
                    <a:pt x="92" y="187"/>
                  </a:lnTo>
                  <a:lnTo>
                    <a:pt x="181" y="187"/>
                  </a:lnTo>
                  <a:lnTo>
                    <a:pt x="184" y="192"/>
                  </a:lnTo>
                  <a:lnTo>
                    <a:pt x="184" y="220"/>
                  </a:lnTo>
                  <a:lnTo>
                    <a:pt x="211" y="220"/>
                  </a:lnTo>
                  <a:lnTo>
                    <a:pt x="211" y="43"/>
                  </a:lnTo>
                  <a:lnTo>
                    <a:pt x="184" y="43"/>
                  </a:lnTo>
                  <a:lnTo>
                    <a:pt x="181" y="38"/>
                  </a:lnTo>
                  <a:lnTo>
                    <a:pt x="181" y="5"/>
                  </a:lnTo>
                  <a:lnTo>
                    <a:pt x="184" y="0"/>
                  </a:lnTo>
                  <a:close/>
                </a:path>
              </a:pathLst>
            </a:custGeom>
            <a:solidFill>
              <a:srgbClr val="0000CC"/>
            </a:solidFill>
            <a:ln w="9525">
              <a:solidFill>
                <a:srgbClr val="000000"/>
              </a:solidFill>
              <a:round/>
              <a:headEnd/>
              <a:tailEnd/>
            </a:ln>
          </p:spPr>
          <p:txBody>
            <a:bodyPr wrap="none" anchor="ctr"/>
            <a:lstStyle/>
            <a:p>
              <a:endParaRPr lang="en-US"/>
            </a:p>
          </p:txBody>
        </p:sp>
        <p:sp>
          <p:nvSpPr>
            <p:cNvPr id="37984" name="Freeform 72"/>
            <p:cNvSpPr>
              <a:spLocks noChangeArrowheads="1"/>
            </p:cNvSpPr>
            <p:nvPr/>
          </p:nvSpPr>
          <p:spPr bwMode="auto">
            <a:xfrm>
              <a:off x="4203" y="1579"/>
              <a:ext cx="69" cy="99"/>
            </a:xfrm>
            <a:custGeom>
              <a:avLst/>
              <a:gdLst>
                <a:gd name="T0" fmla="*/ 124 w 310"/>
                <a:gd name="T1" fmla="*/ 37 h 442"/>
                <a:gd name="T2" fmla="*/ 181 w 310"/>
                <a:gd name="T3" fmla="*/ 37 h 442"/>
                <a:gd name="T4" fmla="*/ 181 w 310"/>
                <a:gd name="T5" fmla="*/ 71 h 442"/>
                <a:gd name="T6" fmla="*/ 185 w 310"/>
                <a:gd name="T7" fmla="*/ 76 h 442"/>
                <a:gd name="T8" fmla="*/ 211 w 310"/>
                <a:gd name="T9" fmla="*/ 76 h 442"/>
                <a:gd name="T10" fmla="*/ 211 w 310"/>
                <a:gd name="T11" fmla="*/ 106 h 442"/>
                <a:gd name="T12" fmla="*/ 216 w 310"/>
                <a:gd name="T13" fmla="*/ 111 h 442"/>
                <a:gd name="T14" fmla="*/ 243 w 310"/>
                <a:gd name="T15" fmla="*/ 111 h 442"/>
                <a:gd name="T16" fmla="*/ 243 w 310"/>
                <a:gd name="T17" fmla="*/ 326 h 442"/>
                <a:gd name="T18" fmla="*/ 216 w 310"/>
                <a:gd name="T19" fmla="*/ 326 h 442"/>
                <a:gd name="T20" fmla="*/ 211 w 310"/>
                <a:gd name="T21" fmla="*/ 331 h 442"/>
                <a:gd name="T22" fmla="*/ 211 w 310"/>
                <a:gd name="T23" fmla="*/ 362 h 442"/>
                <a:gd name="T24" fmla="*/ 185 w 310"/>
                <a:gd name="T25" fmla="*/ 362 h 442"/>
                <a:gd name="T26" fmla="*/ 181 w 310"/>
                <a:gd name="T27" fmla="*/ 367 h 442"/>
                <a:gd name="T28" fmla="*/ 181 w 310"/>
                <a:gd name="T29" fmla="*/ 400 h 442"/>
                <a:gd name="T30" fmla="*/ 124 w 310"/>
                <a:gd name="T31" fmla="*/ 400 h 442"/>
                <a:gd name="T32" fmla="*/ 124 w 310"/>
                <a:gd name="T33" fmla="*/ 367 h 442"/>
                <a:gd name="T34" fmla="*/ 119 w 310"/>
                <a:gd name="T35" fmla="*/ 362 h 442"/>
                <a:gd name="T36" fmla="*/ 92 w 310"/>
                <a:gd name="T37" fmla="*/ 362 h 442"/>
                <a:gd name="T38" fmla="*/ 92 w 310"/>
                <a:gd name="T39" fmla="*/ 331 h 442"/>
                <a:gd name="T40" fmla="*/ 87 w 310"/>
                <a:gd name="T41" fmla="*/ 326 h 442"/>
                <a:gd name="T42" fmla="*/ 65 w 310"/>
                <a:gd name="T43" fmla="*/ 326 h 442"/>
                <a:gd name="T44" fmla="*/ 65 w 310"/>
                <a:gd name="T45" fmla="*/ 111 h 442"/>
                <a:gd name="T46" fmla="*/ 87 w 310"/>
                <a:gd name="T47" fmla="*/ 111 h 442"/>
                <a:gd name="T48" fmla="*/ 92 w 310"/>
                <a:gd name="T49" fmla="*/ 106 h 442"/>
                <a:gd name="T50" fmla="*/ 92 w 310"/>
                <a:gd name="T51" fmla="*/ 76 h 442"/>
                <a:gd name="T52" fmla="*/ 119 w 310"/>
                <a:gd name="T53" fmla="*/ 76 h 442"/>
                <a:gd name="T54" fmla="*/ 124 w 310"/>
                <a:gd name="T55" fmla="*/ 71 h 442"/>
                <a:gd name="T56" fmla="*/ 124 w 310"/>
                <a:gd name="T57" fmla="*/ 37 h 442"/>
                <a:gd name="T58" fmla="*/ 92 w 310"/>
                <a:gd name="T59" fmla="*/ 0 h 442"/>
                <a:gd name="T60" fmla="*/ 211 w 310"/>
                <a:gd name="T61" fmla="*/ 0 h 442"/>
                <a:gd name="T62" fmla="*/ 216 w 310"/>
                <a:gd name="T63" fmla="*/ 4 h 442"/>
                <a:gd name="T64" fmla="*/ 216 w 310"/>
                <a:gd name="T65" fmla="*/ 32 h 442"/>
                <a:gd name="T66" fmla="*/ 274 w 310"/>
                <a:gd name="T67" fmla="*/ 32 h 442"/>
                <a:gd name="T68" fmla="*/ 279 w 310"/>
                <a:gd name="T69" fmla="*/ 37 h 442"/>
                <a:gd name="T70" fmla="*/ 279 w 310"/>
                <a:gd name="T71" fmla="*/ 106 h 442"/>
                <a:gd name="T72" fmla="*/ 305 w 310"/>
                <a:gd name="T73" fmla="*/ 106 h 442"/>
                <a:gd name="T74" fmla="*/ 309 w 310"/>
                <a:gd name="T75" fmla="*/ 111 h 442"/>
                <a:gd name="T76" fmla="*/ 309 w 310"/>
                <a:gd name="T77" fmla="*/ 326 h 442"/>
                <a:gd name="T78" fmla="*/ 305 w 310"/>
                <a:gd name="T79" fmla="*/ 331 h 442"/>
                <a:gd name="T80" fmla="*/ 279 w 310"/>
                <a:gd name="T81" fmla="*/ 331 h 442"/>
                <a:gd name="T82" fmla="*/ 279 w 310"/>
                <a:gd name="T83" fmla="*/ 400 h 442"/>
                <a:gd name="T84" fmla="*/ 274 w 310"/>
                <a:gd name="T85" fmla="*/ 406 h 442"/>
                <a:gd name="T86" fmla="*/ 216 w 310"/>
                <a:gd name="T87" fmla="*/ 406 h 442"/>
                <a:gd name="T88" fmla="*/ 216 w 310"/>
                <a:gd name="T89" fmla="*/ 435 h 442"/>
                <a:gd name="T90" fmla="*/ 211 w 310"/>
                <a:gd name="T91" fmla="*/ 441 h 442"/>
                <a:gd name="T92" fmla="*/ 92 w 310"/>
                <a:gd name="T93" fmla="*/ 441 h 442"/>
                <a:gd name="T94" fmla="*/ 87 w 310"/>
                <a:gd name="T95" fmla="*/ 435 h 442"/>
                <a:gd name="T96" fmla="*/ 87 w 310"/>
                <a:gd name="T97" fmla="*/ 406 h 442"/>
                <a:gd name="T98" fmla="*/ 34 w 310"/>
                <a:gd name="T99" fmla="*/ 406 h 442"/>
                <a:gd name="T100" fmla="*/ 30 w 310"/>
                <a:gd name="T101" fmla="*/ 400 h 442"/>
                <a:gd name="T102" fmla="*/ 30 w 310"/>
                <a:gd name="T103" fmla="*/ 331 h 442"/>
                <a:gd name="T104" fmla="*/ 4 w 310"/>
                <a:gd name="T105" fmla="*/ 331 h 442"/>
                <a:gd name="T106" fmla="*/ 0 w 310"/>
                <a:gd name="T107" fmla="*/ 326 h 442"/>
                <a:gd name="T108" fmla="*/ 0 w 310"/>
                <a:gd name="T109" fmla="*/ 111 h 442"/>
                <a:gd name="T110" fmla="*/ 4 w 310"/>
                <a:gd name="T111" fmla="*/ 106 h 442"/>
                <a:gd name="T112" fmla="*/ 30 w 310"/>
                <a:gd name="T113" fmla="*/ 106 h 442"/>
                <a:gd name="T114" fmla="*/ 30 w 310"/>
                <a:gd name="T115" fmla="*/ 37 h 442"/>
                <a:gd name="T116" fmla="*/ 34 w 310"/>
                <a:gd name="T117" fmla="*/ 32 h 442"/>
                <a:gd name="T118" fmla="*/ 87 w 310"/>
                <a:gd name="T119" fmla="*/ 32 h 442"/>
                <a:gd name="T120" fmla="*/ 87 w 310"/>
                <a:gd name="T121" fmla="*/ 4 h 442"/>
                <a:gd name="T122" fmla="*/ 92 w 310"/>
                <a:gd name="T123" fmla="*/ 0 h 4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0"/>
                <a:gd name="T187" fmla="*/ 0 h 442"/>
                <a:gd name="T188" fmla="*/ 310 w 310"/>
                <a:gd name="T189" fmla="*/ 442 h 4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0" h="442">
                  <a:moveTo>
                    <a:pt x="124" y="37"/>
                  </a:moveTo>
                  <a:lnTo>
                    <a:pt x="181" y="37"/>
                  </a:lnTo>
                  <a:lnTo>
                    <a:pt x="181" y="71"/>
                  </a:lnTo>
                  <a:lnTo>
                    <a:pt x="185" y="76"/>
                  </a:lnTo>
                  <a:lnTo>
                    <a:pt x="211" y="76"/>
                  </a:lnTo>
                  <a:lnTo>
                    <a:pt x="211" y="106"/>
                  </a:lnTo>
                  <a:lnTo>
                    <a:pt x="216" y="111"/>
                  </a:lnTo>
                  <a:lnTo>
                    <a:pt x="243" y="111"/>
                  </a:lnTo>
                  <a:lnTo>
                    <a:pt x="243" y="326"/>
                  </a:lnTo>
                  <a:lnTo>
                    <a:pt x="216" y="326"/>
                  </a:lnTo>
                  <a:lnTo>
                    <a:pt x="211" y="331"/>
                  </a:lnTo>
                  <a:lnTo>
                    <a:pt x="211" y="362"/>
                  </a:lnTo>
                  <a:lnTo>
                    <a:pt x="185" y="362"/>
                  </a:lnTo>
                  <a:lnTo>
                    <a:pt x="181" y="367"/>
                  </a:lnTo>
                  <a:lnTo>
                    <a:pt x="181" y="400"/>
                  </a:lnTo>
                  <a:lnTo>
                    <a:pt x="124" y="400"/>
                  </a:lnTo>
                  <a:lnTo>
                    <a:pt x="124" y="367"/>
                  </a:lnTo>
                  <a:lnTo>
                    <a:pt x="119" y="362"/>
                  </a:lnTo>
                  <a:lnTo>
                    <a:pt x="92" y="362"/>
                  </a:lnTo>
                  <a:lnTo>
                    <a:pt x="92" y="331"/>
                  </a:lnTo>
                  <a:lnTo>
                    <a:pt x="87" y="326"/>
                  </a:lnTo>
                  <a:lnTo>
                    <a:pt x="65" y="326"/>
                  </a:lnTo>
                  <a:lnTo>
                    <a:pt x="65" y="111"/>
                  </a:lnTo>
                  <a:lnTo>
                    <a:pt x="87" y="111"/>
                  </a:lnTo>
                  <a:lnTo>
                    <a:pt x="92" y="106"/>
                  </a:lnTo>
                  <a:lnTo>
                    <a:pt x="92" y="76"/>
                  </a:lnTo>
                  <a:lnTo>
                    <a:pt x="119" y="76"/>
                  </a:lnTo>
                  <a:lnTo>
                    <a:pt x="124" y="71"/>
                  </a:lnTo>
                  <a:lnTo>
                    <a:pt x="124" y="37"/>
                  </a:lnTo>
                  <a:close/>
                  <a:moveTo>
                    <a:pt x="92" y="0"/>
                  </a:moveTo>
                  <a:lnTo>
                    <a:pt x="211" y="0"/>
                  </a:lnTo>
                  <a:lnTo>
                    <a:pt x="216" y="4"/>
                  </a:lnTo>
                  <a:lnTo>
                    <a:pt x="216" y="32"/>
                  </a:lnTo>
                  <a:lnTo>
                    <a:pt x="274" y="32"/>
                  </a:lnTo>
                  <a:lnTo>
                    <a:pt x="279" y="37"/>
                  </a:lnTo>
                  <a:lnTo>
                    <a:pt x="279" y="106"/>
                  </a:lnTo>
                  <a:lnTo>
                    <a:pt x="305" y="106"/>
                  </a:lnTo>
                  <a:lnTo>
                    <a:pt x="309" y="111"/>
                  </a:lnTo>
                  <a:lnTo>
                    <a:pt x="309" y="326"/>
                  </a:lnTo>
                  <a:lnTo>
                    <a:pt x="305" y="331"/>
                  </a:lnTo>
                  <a:lnTo>
                    <a:pt x="279" y="331"/>
                  </a:lnTo>
                  <a:lnTo>
                    <a:pt x="279" y="400"/>
                  </a:lnTo>
                  <a:lnTo>
                    <a:pt x="274" y="406"/>
                  </a:lnTo>
                  <a:lnTo>
                    <a:pt x="216" y="406"/>
                  </a:lnTo>
                  <a:lnTo>
                    <a:pt x="216" y="435"/>
                  </a:lnTo>
                  <a:lnTo>
                    <a:pt x="211" y="441"/>
                  </a:lnTo>
                  <a:lnTo>
                    <a:pt x="92" y="441"/>
                  </a:lnTo>
                  <a:lnTo>
                    <a:pt x="87" y="435"/>
                  </a:lnTo>
                  <a:lnTo>
                    <a:pt x="87" y="406"/>
                  </a:lnTo>
                  <a:lnTo>
                    <a:pt x="34" y="406"/>
                  </a:lnTo>
                  <a:lnTo>
                    <a:pt x="30" y="400"/>
                  </a:lnTo>
                  <a:lnTo>
                    <a:pt x="30" y="331"/>
                  </a:lnTo>
                  <a:lnTo>
                    <a:pt x="4" y="331"/>
                  </a:lnTo>
                  <a:lnTo>
                    <a:pt x="0" y="326"/>
                  </a:lnTo>
                  <a:lnTo>
                    <a:pt x="0" y="111"/>
                  </a:lnTo>
                  <a:lnTo>
                    <a:pt x="4" y="106"/>
                  </a:lnTo>
                  <a:lnTo>
                    <a:pt x="30" y="106"/>
                  </a:lnTo>
                  <a:lnTo>
                    <a:pt x="30" y="37"/>
                  </a:lnTo>
                  <a:lnTo>
                    <a:pt x="34" y="32"/>
                  </a:lnTo>
                  <a:lnTo>
                    <a:pt x="87" y="32"/>
                  </a:lnTo>
                  <a:lnTo>
                    <a:pt x="87" y="4"/>
                  </a:lnTo>
                  <a:lnTo>
                    <a:pt x="92" y="0"/>
                  </a:lnTo>
                  <a:close/>
                </a:path>
              </a:pathLst>
            </a:custGeom>
            <a:solidFill>
              <a:srgbClr val="0000CC"/>
            </a:solidFill>
            <a:ln w="9525">
              <a:solidFill>
                <a:srgbClr val="000000"/>
              </a:solidFill>
              <a:round/>
              <a:headEnd/>
              <a:tailEnd/>
            </a:ln>
          </p:spPr>
          <p:txBody>
            <a:bodyPr wrap="none" anchor="ctr"/>
            <a:lstStyle/>
            <a:p>
              <a:endParaRPr lang="en-US"/>
            </a:p>
          </p:txBody>
        </p:sp>
        <p:sp>
          <p:nvSpPr>
            <p:cNvPr id="37985" name="Freeform 73"/>
            <p:cNvSpPr>
              <a:spLocks noChangeArrowheads="1"/>
            </p:cNvSpPr>
            <p:nvPr/>
          </p:nvSpPr>
          <p:spPr bwMode="auto">
            <a:xfrm>
              <a:off x="4291" y="1579"/>
              <a:ext cx="78" cy="99"/>
            </a:xfrm>
            <a:custGeom>
              <a:avLst/>
              <a:gdLst>
                <a:gd name="T0" fmla="*/ 4 w 349"/>
                <a:gd name="T1" fmla="*/ 0 h 442"/>
                <a:gd name="T2" fmla="*/ 91 w 349"/>
                <a:gd name="T3" fmla="*/ 0 h 442"/>
                <a:gd name="T4" fmla="*/ 96 w 349"/>
                <a:gd name="T5" fmla="*/ 4 h 442"/>
                <a:gd name="T6" fmla="*/ 96 w 349"/>
                <a:gd name="T7" fmla="*/ 71 h 442"/>
                <a:gd name="T8" fmla="*/ 124 w 349"/>
                <a:gd name="T9" fmla="*/ 71 h 442"/>
                <a:gd name="T10" fmla="*/ 124 w 349"/>
                <a:gd name="T11" fmla="*/ 37 h 442"/>
                <a:gd name="T12" fmla="*/ 128 w 349"/>
                <a:gd name="T13" fmla="*/ 32 h 442"/>
                <a:gd name="T14" fmla="*/ 156 w 349"/>
                <a:gd name="T15" fmla="*/ 32 h 442"/>
                <a:gd name="T16" fmla="*/ 156 w 349"/>
                <a:gd name="T17" fmla="*/ 4 h 442"/>
                <a:gd name="T18" fmla="*/ 159 w 349"/>
                <a:gd name="T19" fmla="*/ 0 h 442"/>
                <a:gd name="T20" fmla="*/ 251 w 349"/>
                <a:gd name="T21" fmla="*/ 0 h 442"/>
                <a:gd name="T22" fmla="*/ 256 w 349"/>
                <a:gd name="T23" fmla="*/ 4 h 442"/>
                <a:gd name="T24" fmla="*/ 256 w 349"/>
                <a:gd name="T25" fmla="*/ 32 h 442"/>
                <a:gd name="T26" fmla="*/ 285 w 349"/>
                <a:gd name="T27" fmla="*/ 32 h 442"/>
                <a:gd name="T28" fmla="*/ 289 w 349"/>
                <a:gd name="T29" fmla="*/ 37 h 442"/>
                <a:gd name="T30" fmla="*/ 289 w 349"/>
                <a:gd name="T31" fmla="*/ 71 h 442"/>
                <a:gd name="T32" fmla="*/ 317 w 349"/>
                <a:gd name="T33" fmla="*/ 71 h 442"/>
                <a:gd name="T34" fmla="*/ 320 w 349"/>
                <a:gd name="T35" fmla="*/ 76 h 442"/>
                <a:gd name="T36" fmla="*/ 320 w 349"/>
                <a:gd name="T37" fmla="*/ 400 h 442"/>
                <a:gd name="T38" fmla="*/ 343 w 349"/>
                <a:gd name="T39" fmla="*/ 400 h 442"/>
                <a:gd name="T40" fmla="*/ 348 w 349"/>
                <a:gd name="T41" fmla="*/ 406 h 442"/>
                <a:gd name="T42" fmla="*/ 348 w 349"/>
                <a:gd name="T43" fmla="*/ 435 h 442"/>
                <a:gd name="T44" fmla="*/ 343 w 349"/>
                <a:gd name="T45" fmla="*/ 441 h 442"/>
                <a:gd name="T46" fmla="*/ 225 w 349"/>
                <a:gd name="T47" fmla="*/ 441 h 442"/>
                <a:gd name="T48" fmla="*/ 220 w 349"/>
                <a:gd name="T49" fmla="*/ 435 h 442"/>
                <a:gd name="T50" fmla="*/ 220 w 349"/>
                <a:gd name="T51" fmla="*/ 406 h 442"/>
                <a:gd name="T52" fmla="*/ 225 w 349"/>
                <a:gd name="T53" fmla="*/ 400 h 442"/>
                <a:gd name="T54" fmla="*/ 251 w 349"/>
                <a:gd name="T55" fmla="*/ 400 h 442"/>
                <a:gd name="T56" fmla="*/ 251 w 349"/>
                <a:gd name="T57" fmla="*/ 111 h 442"/>
                <a:gd name="T58" fmla="*/ 225 w 349"/>
                <a:gd name="T59" fmla="*/ 111 h 442"/>
                <a:gd name="T60" fmla="*/ 220 w 349"/>
                <a:gd name="T61" fmla="*/ 106 h 442"/>
                <a:gd name="T62" fmla="*/ 220 w 349"/>
                <a:gd name="T63" fmla="*/ 76 h 442"/>
                <a:gd name="T64" fmla="*/ 128 w 349"/>
                <a:gd name="T65" fmla="*/ 76 h 442"/>
                <a:gd name="T66" fmla="*/ 128 w 349"/>
                <a:gd name="T67" fmla="*/ 106 h 442"/>
                <a:gd name="T68" fmla="*/ 124 w 349"/>
                <a:gd name="T69" fmla="*/ 111 h 442"/>
                <a:gd name="T70" fmla="*/ 96 w 349"/>
                <a:gd name="T71" fmla="*/ 111 h 442"/>
                <a:gd name="T72" fmla="*/ 96 w 349"/>
                <a:gd name="T73" fmla="*/ 400 h 442"/>
                <a:gd name="T74" fmla="*/ 124 w 349"/>
                <a:gd name="T75" fmla="*/ 400 h 442"/>
                <a:gd name="T76" fmla="*/ 128 w 349"/>
                <a:gd name="T77" fmla="*/ 406 h 442"/>
                <a:gd name="T78" fmla="*/ 128 w 349"/>
                <a:gd name="T79" fmla="*/ 435 h 442"/>
                <a:gd name="T80" fmla="*/ 124 w 349"/>
                <a:gd name="T81" fmla="*/ 441 h 442"/>
                <a:gd name="T82" fmla="*/ 4 w 349"/>
                <a:gd name="T83" fmla="*/ 441 h 442"/>
                <a:gd name="T84" fmla="*/ 0 w 349"/>
                <a:gd name="T85" fmla="*/ 435 h 442"/>
                <a:gd name="T86" fmla="*/ 0 w 349"/>
                <a:gd name="T87" fmla="*/ 406 h 442"/>
                <a:gd name="T88" fmla="*/ 4 w 349"/>
                <a:gd name="T89" fmla="*/ 400 h 442"/>
                <a:gd name="T90" fmla="*/ 33 w 349"/>
                <a:gd name="T91" fmla="*/ 400 h 442"/>
                <a:gd name="T92" fmla="*/ 33 w 349"/>
                <a:gd name="T93" fmla="*/ 37 h 442"/>
                <a:gd name="T94" fmla="*/ 4 w 349"/>
                <a:gd name="T95" fmla="*/ 37 h 442"/>
                <a:gd name="T96" fmla="*/ 0 w 349"/>
                <a:gd name="T97" fmla="*/ 32 h 442"/>
                <a:gd name="T98" fmla="*/ 0 w 349"/>
                <a:gd name="T99" fmla="*/ 4 h 442"/>
                <a:gd name="T100" fmla="*/ 4 w 349"/>
                <a:gd name="T101" fmla="*/ 0 h 4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9"/>
                <a:gd name="T154" fmla="*/ 0 h 442"/>
                <a:gd name="T155" fmla="*/ 349 w 349"/>
                <a:gd name="T156" fmla="*/ 442 h 4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9" h="442">
                  <a:moveTo>
                    <a:pt x="4" y="0"/>
                  </a:moveTo>
                  <a:lnTo>
                    <a:pt x="91" y="0"/>
                  </a:lnTo>
                  <a:lnTo>
                    <a:pt x="96" y="4"/>
                  </a:lnTo>
                  <a:lnTo>
                    <a:pt x="96" y="71"/>
                  </a:lnTo>
                  <a:lnTo>
                    <a:pt x="124" y="71"/>
                  </a:lnTo>
                  <a:lnTo>
                    <a:pt x="124" y="37"/>
                  </a:lnTo>
                  <a:lnTo>
                    <a:pt x="128" y="32"/>
                  </a:lnTo>
                  <a:lnTo>
                    <a:pt x="156" y="32"/>
                  </a:lnTo>
                  <a:lnTo>
                    <a:pt x="156" y="4"/>
                  </a:lnTo>
                  <a:lnTo>
                    <a:pt x="159" y="0"/>
                  </a:lnTo>
                  <a:lnTo>
                    <a:pt x="251" y="0"/>
                  </a:lnTo>
                  <a:lnTo>
                    <a:pt x="256" y="4"/>
                  </a:lnTo>
                  <a:lnTo>
                    <a:pt x="256" y="32"/>
                  </a:lnTo>
                  <a:lnTo>
                    <a:pt x="285" y="32"/>
                  </a:lnTo>
                  <a:lnTo>
                    <a:pt x="289" y="37"/>
                  </a:lnTo>
                  <a:lnTo>
                    <a:pt x="289" y="71"/>
                  </a:lnTo>
                  <a:lnTo>
                    <a:pt x="317" y="71"/>
                  </a:lnTo>
                  <a:lnTo>
                    <a:pt x="320" y="76"/>
                  </a:lnTo>
                  <a:lnTo>
                    <a:pt x="320" y="400"/>
                  </a:lnTo>
                  <a:lnTo>
                    <a:pt x="343" y="400"/>
                  </a:lnTo>
                  <a:lnTo>
                    <a:pt x="348" y="406"/>
                  </a:lnTo>
                  <a:lnTo>
                    <a:pt x="348" y="435"/>
                  </a:lnTo>
                  <a:lnTo>
                    <a:pt x="343" y="441"/>
                  </a:lnTo>
                  <a:lnTo>
                    <a:pt x="225" y="441"/>
                  </a:lnTo>
                  <a:lnTo>
                    <a:pt x="220" y="435"/>
                  </a:lnTo>
                  <a:lnTo>
                    <a:pt x="220" y="406"/>
                  </a:lnTo>
                  <a:lnTo>
                    <a:pt x="225" y="400"/>
                  </a:lnTo>
                  <a:lnTo>
                    <a:pt x="251" y="400"/>
                  </a:lnTo>
                  <a:lnTo>
                    <a:pt x="251" y="111"/>
                  </a:lnTo>
                  <a:lnTo>
                    <a:pt x="225" y="111"/>
                  </a:lnTo>
                  <a:lnTo>
                    <a:pt x="220" y="106"/>
                  </a:lnTo>
                  <a:lnTo>
                    <a:pt x="220" y="76"/>
                  </a:lnTo>
                  <a:lnTo>
                    <a:pt x="128" y="76"/>
                  </a:lnTo>
                  <a:lnTo>
                    <a:pt x="128" y="106"/>
                  </a:lnTo>
                  <a:lnTo>
                    <a:pt x="124" y="111"/>
                  </a:lnTo>
                  <a:lnTo>
                    <a:pt x="96" y="111"/>
                  </a:lnTo>
                  <a:lnTo>
                    <a:pt x="96" y="400"/>
                  </a:lnTo>
                  <a:lnTo>
                    <a:pt x="124" y="400"/>
                  </a:lnTo>
                  <a:lnTo>
                    <a:pt x="128" y="406"/>
                  </a:lnTo>
                  <a:lnTo>
                    <a:pt x="128" y="435"/>
                  </a:lnTo>
                  <a:lnTo>
                    <a:pt x="124" y="441"/>
                  </a:lnTo>
                  <a:lnTo>
                    <a:pt x="4" y="441"/>
                  </a:lnTo>
                  <a:lnTo>
                    <a:pt x="0" y="435"/>
                  </a:lnTo>
                  <a:lnTo>
                    <a:pt x="0" y="406"/>
                  </a:lnTo>
                  <a:lnTo>
                    <a:pt x="4" y="400"/>
                  </a:lnTo>
                  <a:lnTo>
                    <a:pt x="33" y="400"/>
                  </a:lnTo>
                  <a:lnTo>
                    <a:pt x="33" y="37"/>
                  </a:lnTo>
                  <a:lnTo>
                    <a:pt x="4" y="37"/>
                  </a:lnTo>
                  <a:lnTo>
                    <a:pt x="0" y="32"/>
                  </a:lnTo>
                  <a:lnTo>
                    <a:pt x="0" y="4"/>
                  </a:lnTo>
                  <a:lnTo>
                    <a:pt x="4" y="0"/>
                  </a:lnTo>
                </a:path>
              </a:pathLst>
            </a:custGeom>
            <a:solidFill>
              <a:srgbClr val="0000CC"/>
            </a:solidFill>
            <a:ln w="9525">
              <a:solidFill>
                <a:srgbClr val="000000"/>
              </a:solidFill>
              <a:round/>
              <a:headEnd/>
              <a:tailEnd/>
            </a:ln>
          </p:spPr>
          <p:txBody>
            <a:bodyPr wrap="none" anchor="ctr"/>
            <a:lstStyle/>
            <a:p>
              <a:endParaRPr lang="en-US"/>
            </a:p>
          </p:txBody>
        </p:sp>
        <p:sp>
          <p:nvSpPr>
            <p:cNvPr id="37986" name="Freeform 74"/>
            <p:cNvSpPr>
              <a:spLocks noChangeArrowheads="1"/>
            </p:cNvSpPr>
            <p:nvPr/>
          </p:nvSpPr>
          <p:spPr bwMode="auto">
            <a:xfrm>
              <a:off x="4393" y="1536"/>
              <a:ext cx="19" cy="42"/>
            </a:xfrm>
            <a:custGeom>
              <a:avLst/>
              <a:gdLst>
                <a:gd name="T0" fmla="*/ 3 w 89"/>
                <a:gd name="T1" fmla="*/ 0 h 191"/>
                <a:gd name="T2" fmla="*/ 55 w 89"/>
                <a:gd name="T3" fmla="*/ 0 h 191"/>
                <a:gd name="T4" fmla="*/ 60 w 89"/>
                <a:gd name="T5" fmla="*/ 5 h 191"/>
                <a:gd name="T6" fmla="*/ 60 w 89"/>
                <a:gd name="T7" fmla="*/ 38 h 191"/>
                <a:gd name="T8" fmla="*/ 84 w 89"/>
                <a:gd name="T9" fmla="*/ 38 h 191"/>
                <a:gd name="T10" fmla="*/ 88 w 89"/>
                <a:gd name="T11" fmla="*/ 43 h 191"/>
                <a:gd name="T12" fmla="*/ 88 w 89"/>
                <a:gd name="T13" fmla="*/ 150 h 191"/>
                <a:gd name="T14" fmla="*/ 84 w 89"/>
                <a:gd name="T15" fmla="*/ 155 h 191"/>
                <a:gd name="T16" fmla="*/ 60 w 89"/>
                <a:gd name="T17" fmla="*/ 155 h 191"/>
                <a:gd name="T18" fmla="*/ 60 w 89"/>
                <a:gd name="T19" fmla="*/ 185 h 191"/>
                <a:gd name="T20" fmla="*/ 55 w 89"/>
                <a:gd name="T21" fmla="*/ 190 h 191"/>
                <a:gd name="T22" fmla="*/ 3 w 89"/>
                <a:gd name="T23" fmla="*/ 190 h 191"/>
                <a:gd name="T24" fmla="*/ 0 w 89"/>
                <a:gd name="T25" fmla="*/ 185 h 191"/>
                <a:gd name="T26" fmla="*/ 0 w 89"/>
                <a:gd name="T27" fmla="*/ 155 h 191"/>
                <a:gd name="T28" fmla="*/ 3 w 89"/>
                <a:gd name="T29" fmla="*/ 150 h 191"/>
                <a:gd name="T30" fmla="*/ 25 w 89"/>
                <a:gd name="T31" fmla="*/ 150 h 191"/>
                <a:gd name="T32" fmla="*/ 25 w 89"/>
                <a:gd name="T33" fmla="*/ 117 h 191"/>
                <a:gd name="T34" fmla="*/ 30 w 89"/>
                <a:gd name="T35" fmla="*/ 112 h 191"/>
                <a:gd name="T36" fmla="*/ 55 w 89"/>
                <a:gd name="T37" fmla="*/ 112 h 191"/>
                <a:gd name="T38" fmla="*/ 55 w 89"/>
                <a:gd name="T39" fmla="*/ 78 h 191"/>
                <a:gd name="T40" fmla="*/ 3 w 89"/>
                <a:gd name="T41" fmla="*/ 78 h 191"/>
                <a:gd name="T42" fmla="*/ 0 w 89"/>
                <a:gd name="T43" fmla="*/ 73 h 191"/>
                <a:gd name="T44" fmla="*/ 0 w 89"/>
                <a:gd name="T45" fmla="*/ 5 h 191"/>
                <a:gd name="T46" fmla="*/ 3 w 89"/>
                <a:gd name="T47" fmla="*/ 0 h 1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191"/>
                <a:gd name="T74" fmla="*/ 89 w 89"/>
                <a:gd name="T75" fmla="*/ 191 h 19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191">
                  <a:moveTo>
                    <a:pt x="3" y="0"/>
                  </a:moveTo>
                  <a:lnTo>
                    <a:pt x="55" y="0"/>
                  </a:lnTo>
                  <a:lnTo>
                    <a:pt x="60" y="5"/>
                  </a:lnTo>
                  <a:lnTo>
                    <a:pt x="60" y="38"/>
                  </a:lnTo>
                  <a:lnTo>
                    <a:pt x="84" y="38"/>
                  </a:lnTo>
                  <a:lnTo>
                    <a:pt x="88" y="43"/>
                  </a:lnTo>
                  <a:lnTo>
                    <a:pt x="88" y="150"/>
                  </a:lnTo>
                  <a:lnTo>
                    <a:pt x="84" y="155"/>
                  </a:lnTo>
                  <a:lnTo>
                    <a:pt x="60" y="155"/>
                  </a:lnTo>
                  <a:lnTo>
                    <a:pt x="60" y="185"/>
                  </a:lnTo>
                  <a:lnTo>
                    <a:pt x="55" y="190"/>
                  </a:lnTo>
                  <a:lnTo>
                    <a:pt x="3" y="190"/>
                  </a:lnTo>
                  <a:lnTo>
                    <a:pt x="0" y="185"/>
                  </a:lnTo>
                  <a:lnTo>
                    <a:pt x="0" y="155"/>
                  </a:lnTo>
                  <a:lnTo>
                    <a:pt x="3" y="150"/>
                  </a:lnTo>
                  <a:lnTo>
                    <a:pt x="25" y="150"/>
                  </a:lnTo>
                  <a:lnTo>
                    <a:pt x="25" y="117"/>
                  </a:lnTo>
                  <a:lnTo>
                    <a:pt x="30" y="112"/>
                  </a:lnTo>
                  <a:lnTo>
                    <a:pt x="55" y="112"/>
                  </a:lnTo>
                  <a:lnTo>
                    <a:pt x="55" y="78"/>
                  </a:lnTo>
                  <a:lnTo>
                    <a:pt x="3" y="78"/>
                  </a:lnTo>
                  <a:lnTo>
                    <a:pt x="0" y="73"/>
                  </a:lnTo>
                  <a:lnTo>
                    <a:pt x="0" y="5"/>
                  </a:lnTo>
                  <a:lnTo>
                    <a:pt x="3" y="0"/>
                  </a:lnTo>
                </a:path>
              </a:pathLst>
            </a:custGeom>
            <a:solidFill>
              <a:srgbClr val="0000CC"/>
            </a:solidFill>
            <a:ln w="9525">
              <a:solidFill>
                <a:srgbClr val="000000"/>
              </a:solidFill>
              <a:round/>
              <a:headEnd/>
              <a:tailEnd/>
            </a:ln>
          </p:spPr>
          <p:txBody>
            <a:bodyPr wrap="none" anchor="ctr"/>
            <a:lstStyle/>
            <a:p>
              <a:endParaRPr lang="en-US"/>
            </a:p>
          </p:txBody>
        </p:sp>
        <p:sp>
          <p:nvSpPr>
            <p:cNvPr id="37987" name="Freeform 75"/>
            <p:cNvSpPr>
              <a:spLocks noChangeArrowheads="1"/>
            </p:cNvSpPr>
            <p:nvPr/>
          </p:nvSpPr>
          <p:spPr bwMode="auto">
            <a:xfrm>
              <a:off x="4430" y="1553"/>
              <a:ext cx="49" cy="125"/>
            </a:xfrm>
            <a:custGeom>
              <a:avLst/>
              <a:gdLst>
                <a:gd name="T0" fmla="*/ 99 w 222"/>
                <a:gd name="T1" fmla="*/ 0 h 557"/>
                <a:gd name="T2" fmla="*/ 122 w 222"/>
                <a:gd name="T3" fmla="*/ 0 h 557"/>
                <a:gd name="T4" fmla="*/ 126 w 222"/>
                <a:gd name="T5" fmla="*/ 4 h 557"/>
                <a:gd name="T6" fmla="*/ 126 w 222"/>
                <a:gd name="T7" fmla="*/ 113 h 557"/>
                <a:gd name="T8" fmla="*/ 216 w 222"/>
                <a:gd name="T9" fmla="*/ 113 h 557"/>
                <a:gd name="T10" fmla="*/ 221 w 222"/>
                <a:gd name="T11" fmla="*/ 118 h 557"/>
                <a:gd name="T12" fmla="*/ 221 w 222"/>
                <a:gd name="T13" fmla="*/ 146 h 557"/>
                <a:gd name="T14" fmla="*/ 216 w 222"/>
                <a:gd name="T15" fmla="*/ 151 h 557"/>
                <a:gd name="T16" fmla="*/ 126 w 222"/>
                <a:gd name="T17" fmla="*/ 151 h 557"/>
                <a:gd name="T18" fmla="*/ 126 w 222"/>
                <a:gd name="T19" fmla="*/ 515 h 557"/>
                <a:gd name="T20" fmla="*/ 185 w 222"/>
                <a:gd name="T21" fmla="*/ 515 h 557"/>
                <a:gd name="T22" fmla="*/ 185 w 222"/>
                <a:gd name="T23" fmla="*/ 482 h 557"/>
                <a:gd name="T24" fmla="*/ 189 w 222"/>
                <a:gd name="T25" fmla="*/ 477 h 557"/>
                <a:gd name="T26" fmla="*/ 216 w 222"/>
                <a:gd name="T27" fmla="*/ 477 h 557"/>
                <a:gd name="T28" fmla="*/ 221 w 222"/>
                <a:gd name="T29" fmla="*/ 482 h 557"/>
                <a:gd name="T30" fmla="*/ 221 w 222"/>
                <a:gd name="T31" fmla="*/ 515 h 557"/>
                <a:gd name="T32" fmla="*/ 216 w 222"/>
                <a:gd name="T33" fmla="*/ 521 h 557"/>
                <a:gd name="T34" fmla="*/ 189 w 222"/>
                <a:gd name="T35" fmla="*/ 521 h 557"/>
                <a:gd name="T36" fmla="*/ 189 w 222"/>
                <a:gd name="T37" fmla="*/ 550 h 557"/>
                <a:gd name="T38" fmla="*/ 185 w 222"/>
                <a:gd name="T39" fmla="*/ 556 h 557"/>
                <a:gd name="T40" fmla="*/ 99 w 222"/>
                <a:gd name="T41" fmla="*/ 556 h 557"/>
                <a:gd name="T42" fmla="*/ 94 w 222"/>
                <a:gd name="T43" fmla="*/ 550 h 557"/>
                <a:gd name="T44" fmla="*/ 94 w 222"/>
                <a:gd name="T45" fmla="*/ 521 h 557"/>
                <a:gd name="T46" fmla="*/ 67 w 222"/>
                <a:gd name="T47" fmla="*/ 521 h 557"/>
                <a:gd name="T48" fmla="*/ 63 w 222"/>
                <a:gd name="T49" fmla="*/ 515 h 557"/>
                <a:gd name="T50" fmla="*/ 63 w 222"/>
                <a:gd name="T51" fmla="*/ 151 h 557"/>
                <a:gd name="T52" fmla="*/ 4 w 222"/>
                <a:gd name="T53" fmla="*/ 151 h 557"/>
                <a:gd name="T54" fmla="*/ 0 w 222"/>
                <a:gd name="T55" fmla="*/ 146 h 557"/>
                <a:gd name="T56" fmla="*/ 0 w 222"/>
                <a:gd name="T57" fmla="*/ 118 h 557"/>
                <a:gd name="T58" fmla="*/ 4 w 222"/>
                <a:gd name="T59" fmla="*/ 113 h 557"/>
                <a:gd name="T60" fmla="*/ 31 w 222"/>
                <a:gd name="T61" fmla="*/ 113 h 557"/>
                <a:gd name="T62" fmla="*/ 31 w 222"/>
                <a:gd name="T63" fmla="*/ 82 h 557"/>
                <a:gd name="T64" fmla="*/ 36 w 222"/>
                <a:gd name="T65" fmla="*/ 77 h 557"/>
                <a:gd name="T66" fmla="*/ 63 w 222"/>
                <a:gd name="T67" fmla="*/ 77 h 557"/>
                <a:gd name="T68" fmla="*/ 63 w 222"/>
                <a:gd name="T69" fmla="*/ 43 h 557"/>
                <a:gd name="T70" fmla="*/ 67 w 222"/>
                <a:gd name="T71" fmla="*/ 38 h 557"/>
                <a:gd name="T72" fmla="*/ 94 w 222"/>
                <a:gd name="T73" fmla="*/ 38 h 557"/>
                <a:gd name="T74" fmla="*/ 94 w 222"/>
                <a:gd name="T75" fmla="*/ 4 h 557"/>
                <a:gd name="T76" fmla="*/ 99 w 222"/>
                <a:gd name="T77" fmla="*/ 0 h 5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2"/>
                <a:gd name="T118" fmla="*/ 0 h 557"/>
                <a:gd name="T119" fmla="*/ 222 w 222"/>
                <a:gd name="T120" fmla="*/ 557 h 5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2" h="557">
                  <a:moveTo>
                    <a:pt x="99" y="0"/>
                  </a:moveTo>
                  <a:lnTo>
                    <a:pt x="122" y="0"/>
                  </a:lnTo>
                  <a:lnTo>
                    <a:pt x="126" y="4"/>
                  </a:lnTo>
                  <a:lnTo>
                    <a:pt x="126" y="113"/>
                  </a:lnTo>
                  <a:lnTo>
                    <a:pt x="216" y="113"/>
                  </a:lnTo>
                  <a:lnTo>
                    <a:pt x="221" y="118"/>
                  </a:lnTo>
                  <a:lnTo>
                    <a:pt x="221" y="146"/>
                  </a:lnTo>
                  <a:lnTo>
                    <a:pt x="216" y="151"/>
                  </a:lnTo>
                  <a:lnTo>
                    <a:pt x="126" y="151"/>
                  </a:lnTo>
                  <a:lnTo>
                    <a:pt x="126" y="515"/>
                  </a:lnTo>
                  <a:lnTo>
                    <a:pt x="185" y="515"/>
                  </a:lnTo>
                  <a:lnTo>
                    <a:pt x="185" y="482"/>
                  </a:lnTo>
                  <a:lnTo>
                    <a:pt x="189" y="477"/>
                  </a:lnTo>
                  <a:lnTo>
                    <a:pt x="216" y="477"/>
                  </a:lnTo>
                  <a:lnTo>
                    <a:pt x="221" y="482"/>
                  </a:lnTo>
                  <a:lnTo>
                    <a:pt x="221" y="515"/>
                  </a:lnTo>
                  <a:lnTo>
                    <a:pt x="216" y="521"/>
                  </a:lnTo>
                  <a:lnTo>
                    <a:pt x="189" y="521"/>
                  </a:lnTo>
                  <a:lnTo>
                    <a:pt x="189" y="550"/>
                  </a:lnTo>
                  <a:lnTo>
                    <a:pt x="185" y="556"/>
                  </a:lnTo>
                  <a:lnTo>
                    <a:pt x="99" y="556"/>
                  </a:lnTo>
                  <a:lnTo>
                    <a:pt x="94" y="550"/>
                  </a:lnTo>
                  <a:lnTo>
                    <a:pt x="94" y="521"/>
                  </a:lnTo>
                  <a:lnTo>
                    <a:pt x="67" y="521"/>
                  </a:lnTo>
                  <a:lnTo>
                    <a:pt x="63" y="515"/>
                  </a:lnTo>
                  <a:lnTo>
                    <a:pt x="63" y="151"/>
                  </a:lnTo>
                  <a:lnTo>
                    <a:pt x="4" y="151"/>
                  </a:lnTo>
                  <a:lnTo>
                    <a:pt x="0" y="146"/>
                  </a:lnTo>
                  <a:lnTo>
                    <a:pt x="0" y="118"/>
                  </a:lnTo>
                  <a:lnTo>
                    <a:pt x="4" y="113"/>
                  </a:lnTo>
                  <a:lnTo>
                    <a:pt x="31" y="113"/>
                  </a:lnTo>
                  <a:lnTo>
                    <a:pt x="31" y="82"/>
                  </a:lnTo>
                  <a:lnTo>
                    <a:pt x="36" y="77"/>
                  </a:lnTo>
                  <a:lnTo>
                    <a:pt x="63" y="77"/>
                  </a:lnTo>
                  <a:lnTo>
                    <a:pt x="63" y="43"/>
                  </a:lnTo>
                  <a:lnTo>
                    <a:pt x="67" y="38"/>
                  </a:lnTo>
                  <a:lnTo>
                    <a:pt x="94" y="38"/>
                  </a:lnTo>
                  <a:lnTo>
                    <a:pt x="94" y="4"/>
                  </a:lnTo>
                  <a:lnTo>
                    <a:pt x="99" y="0"/>
                  </a:lnTo>
                </a:path>
              </a:pathLst>
            </a:custGeom>
            <a:solidFill>
              <a:srgbClr val="0000CC"/>
            </a:solidFill>
            <a:ln w="9525">
              <a:solidFill>
                <a:srgbClr val="000000"/>
              </a:solidFill>
              <a:round/>
              <a:headEnd/>
              <a:tailEnd/>
            </a:ln>
          </p:spPr>
          <p:txBody>
            <a:bodyPr wrap="none" anchor="ctr"/>
            <a:lstStyle/>
            <a:p>
              <a:endParaRPr lang="en-US"/>
            </a:p>
          </p:txBody>
        </p:sp>
        <p:sp>
          <p:nvSpPr>
            <p:cNvPr id="37988" name="Freeform 76"/>
            <p:cNvSpPr>
              <a:spLocks noChangeArrowheads="1"/>
            </p:cNvSpPr>
            <p:nvPr/>
          </p:nvSpPr>
          <p:spPr bwMode="auto">
            <a:xfrm>
              <a:off x="4531" y="1579"/>
              <a:ext cx="62" cy="99"/>
            </a:xfrm>
            <a:custGeom>
              <a:avLst/>
              <a:gdLst>
                <a:gd name="T0" fmla="*/ 93 w 279"/>
                <a:gd name="T1" fmla="*/ 0 h 442"/>
                <a:gd name="T2" fmla="*/ 243 w 279"/>
                <a:gd name="T3" fmla="*/ 0 h 442"/>
                <a:gd name="T4" fmla="*/ 248 w 279"/>
                <a:gd name="T5" fmla="*/ 4 h 442"/>
                <a:gd name="T6" fmla="*/ 248 w 279"/>
                <a:gd name="T7" fmla="*/ 32 h 442"/>
                <a:gd name="T8" fmla="*/ 273 w 279"/>
                <a:gd name="T9" fmla="*/ 32 h 442"/>
                <a:gd name="T10" fmla="*/ 278 w 279"/>
                <a:gd name="T11" fmla="*/ 37 h 442"/>
                <a:gd name="T12" fmla="*/ 278 w 279"/>
                <a:gd name="T13" fmla="*/ 106 h 442"/>
                <a:gd name="T14" fmla="*/ 273 w 279"/>
                <a:gd name="T15" fmla="*/ 111 h 442"/>
                <a:gd name="T16" fmla="*/ 217 w 279"/>
                <a:gd name="T17" fmla="*/ 111 h 442"/>
                <a:gd name="T18" fmla="*/ 212 w 279"/>
                <a:gd name="T19" fmla="*/ 106 h 442"/>
                <a:gd name="T20" fmla="*/ 212 w 279"/>
                <a:gd name="T21" fmla="*/ 76 h 442"/>
                <a:gd name="T22" fmla="*/ 186 w 279"/>
                <a:gd name="T23" fmla="*/ 76 h 442"/>
                <a:gd name="T24" fmla="*/ 181 w 279"/>
                <a:gd name="T25" fmla="*/ 71 h 442"/>
                <a:gd name="T26" fmla="*/ 181 w 279"/>
                <a:gd name="T27" fmla="*/ 37 h 442"/>
                <a:gd name="T28" fmla="*/ 93 w 279"/>
                <a:gd name="T29" fmla="*/ 37 h 442"/>
                <a:gd name="T30" fmla="*/ 93 w 279"/>
                <a:gd name="T31" fmla="*/ 71 h 442"/>
                <a:gd name="T32" fmla="*/ 88 w 279"/>
                <a:gd name="T33" fmla="*/ 76 h 442"/>
                <a:gd name="T34" fmla="*/ 66 w 279"/>
                <a:gd name="T35" fmla="*/ 76 h 442"/>
                <a:gd name="T36" fmla="*/ 66 w 279"/>
                <a:gd name="T37" fmla="*/ 293 h 442"/>
                <a:gd name="T38" fmla="*/ 88 w 279"/>
                <a:gd name="T39" fmla="*/ 293 h 442"/>
                <a:gd name="T40" fmla="*/ 93 w 279"/>
                <a:gd name="T41" fmla="*/ 299 h 442"/>
                <a:gd name="T42" fmla="*/ 93 w 279"/>
                <a:gd name="T43" fmla="*/ 326 h 442"/>
                <a:gd name="T44" fmla="*/ 119 w 279"/>
                <a:gd name="T45" fmla="*/ 326 h 442"/>
                <a:gd name="T46" fmla="*/ 124 w 279"/>
                <a:gd name="T47" fmla="*/ 331 h 442"/>
                <a:gd name="T48" fmla="*/ 124 w 279"/>
                <a:gd name="T49" fmla="*/ 362 h 442"/>
                <a:gd name="T50" fmla="*/ 243 w 279"/>
                <a:gd name="T51" fmla="*/ 362 h 442"/>
                <a:gd name="T52" fmla="*/ 243 w 279"/>
                <a:gd name="T53" fmla="*/ 331 h 442"/>
                <a:gd name="T54" fmla="*/ 248 w 279"/>
                <a:gd name="T55" fmla="*/ 326 h 442"/>
                <a:gd name="T56" fmla="*/ 273 w 279"/>
                <a:gd name="T57" fmla="*/ 326 h 442"/>
                <a:gd name="T58" fmla="*/ 278 w 279"/>
                <a:gd name="T59" fmla="*/ 331 h 442"/>
                <a:gd name="T60" fmla="*/ 278 w 279"/>
                <a:gd name="T61" fmla="*/ 362 h 442"/>
                <a:gd name="T62" fmla="*/ 273 w 279"/>
                <a:gd name="T63" fmla="*/ 367 h 442"/>
                <a:gd name="T64" fmla="*/ 248 w 279"/>
                <a:gd name="T65" fmla="*/ 367 h 442"/>
                <a:gd name="T66" fmla="*/ 248 w 279"/>
                <a:gd name="T67" fmla="*/ 400 h 442"/>
                <a:gd name="T68" fmla="*/ 243 w 279"/>
                <a:gd name="T69" fmla="*/ 406 h 442"/>
                <a:gd name="T70" fmla="*/ 217 w 279"/>
                <a:gd name="T71" fmla="*/ 406 h 442"/>
                <a:gd name="T72" fmla="*/ 217 w 279"/>
                <a:gd name="T73" fmla="*/ 435 h 442"/>
                <a:gd name="T74" fmla="*/ 212 w 279"/>
                <a:gd name="T75" fmla="*/ 441 h 442"/>
                <a:gd name="T76" fmla="*/ 93 w 279"/>
                <a:gd name="T77" fmla="*/ 441 h 442"/>
                <a:gd name="T78" fmla="*/ 88 w 279"/>
                <a:gd name="T79" fmla="*/ 435 h 442"/>
                <a:gd name="T80" fmla="*/ 88 w 279"/>
                <a:gd name="T81" fmla="*/ 406 h 442"/>
                <a:gd name="T82" fmla="*/ 35 w 279"/>
                <a:gd name="T83" fmla="*/ 406 h 442"/>
                <a:gd name="T84" fmla="*/ 31 w 279"/>
                <a:gd name="T85" fmla="*/ 400 h 442"/>
                <a:gd name="T86" fmla="*/ 31 w 279"/>
                <a:gd name="T87" fmla="*/ 331 h 442"/>
                <a:gd name="T88" fmla="*/ 4 w 279"/>
                <a:gd name="T89" fmla="*/ 331 h 442"/>
                <a:gd name="T90" fmla="*/ 0 w 279"/>
                <a:gd name="T91" fmla="*/ 326 h 442"/>
                <a:gd name="T92" fmla="*/ 0 w 279"/>
                <a:gd name="T93" fmla="*/ 111 h 442"/>
                <a:gd name="T94" fmla="*/ 4 w 279"/>
                <a:gd name="T95" fmla="*/ 106 h 442"/>
                <a:gd name="T96" fmla="*/ 31 w 279"/>
                <a:gd name="T97" fmla="*/ 106 h 442"/>
                <a:gd name="T98" fmla="*/ 31 w 279"/>
                <a:gd name="T99" fmla="*/ 37 h 442"/>
                <a:gd name="T100" fmla="*/ 35 w 279"/>
                <a:gd name="T101" fmla="*/ 32 h 442"/>
                <a:gd name="T102" fmla="*/ 88 w 279"/>
                <a:gd name="T103" fmla="*/ 32 h 442"/>
                <a:gd name="T104" fmla="*/ 88 w 279"/>
                <a:gd name="T105" fmla="*/ 4 h 442"/>
                <a:gd name="T106" fmla="*/ 93 w 279"/>
                <a:gd name="T107" fmla="*/ 0 h 4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9"/>
                <a:gd name="T163" fmla="*/ 0 h 442"/>
                <a:gd name="T164" fmla="*/ 279 w 279"/>
                <a:gd name="T165" fmla="*/ 442 h 4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9" h="442">
                  <a:moveTo>
                    <a:pt x="93" y="0"/>
                  </a:moveTo>
                  <a:lnTo>
                    <a:pt x="243" y="0"/>
                  </a:lnTo>
                  <a:lnTo>
                    <a:pt x="248" y="4"/>
                  </a:lnTo>
                  <a:lnTo>
                    <a:pt x="248" y="32"/>
                  </a:lnTo>
                  <a:lnTo>
                    <a:pt x="273" y="32"/>
                  </a:lnTo>
                  <a:lnTo>
                    <a:pt x="278" y="37"/>
                  </a:lnTo>
                  <a:lnTo>
                    <a:pt x="278" y="106"/>
                  </a:lnTo>
                  <a:lnTo>
                    <a:pt x="273" y="111"/>
                  </a:lnTo>
                  <a:lnTo>
                    <a:pt x="217" y="111"/>
                  </a:lnTo>
                  <a:lnTo>
                    <a:pt x="212" y="106"/>
                  </a:lnTo>
                  <a:lnTo>
                    <a:pt x="212" y="76"/>
                  </a:lnTo>
                  <a:lnTo>
                    <a:pt x="186" y="76"/>
                  </a:lnTo>
                  <a:lnTo>
                    <a:pt x="181" y="71"/>
                  </a:lnTo>
                  <a:lnTo>
                    <a:pt x="181" y="37"/>
                  </a:lnTo>
                  <a:lnTo>
                    <a:pt x="93" y="37"/>
                  </a:lnTo>
                  <a:lnTo>
                    <a:pt x="93" y="71"/>
                  </a:lnTo>
                  <a:lnTo>
                    <a:pt x="88" y="76"/>
                  </a:lnTo>
                  <a:lnTo>
                    <a:pt x="66" y="76"/>
                  </a:lnTo>
                  <a:lnTo>
                    <a:pt x="66" y="293"/>
                  </a:lnTo>
                  <a:lnTo>
                    <a:pt x="88" y="293"/>
                  </a:lnTo>
                  <a:lnTo>
                    <a:pt x="93" y="299"/>
                  </a:lnTo>
                  <a:lnTo>
                    <a:pt x="93" y="326"/>
                  </a:lnTo>
                  <a:lnTo>
                    <a:pt x="119" y="326"/>
                  </a:lnTo>
                  <a:lnTo>
                    <a:pt x="124" y="331"/>
                  </a:lnTo>
                  <a:lnTo>
                    <a:pt x="124" y="362"/>
                  </a:lnTo>
                  <a:lnTo>
                    <a:pt x="243" y="362"/>
                  </a:lnTo>
                  <a:lnTo>
                    <a:pt x="243" y="331"/>
                  </a:lnTo>
                  <a:lnTo>
                    <a:pt x="248" y="326"/>
                  </a:lnTo>
                  <a:lnTo>
                    <a:pt x="273" y="326"/>
                  </a:lnTo>
                  <a:lnTo>
                    <a:pt x="278" y="331"/>
                  </a:lnTo>
                  <a:lnTo>
                    <a:pt x="278" y="362"/>
                  </a:lnTo>
                  <a:lnTo>
                    <a:pt x="273" y="367"/>
                  </a:lnTo>
                  <a:lnTo>
                    <a:pt x="248" y="367"/>
                  </a:lnTo>
                  <a:lnTo>
                    <a:pt x="248" y="400"/>
                  </a:lnTo>
                  <a:lnTo>
                    <a:pt x="243" y="406"/>
                  </a:lnTo>
                  <a:lnTo>
                    <a:pt x="217" y="406"/>
                  </a:lnTo>
                  <a:lnTo>
                    <a:pt x="217" y="435"/>
                  </a:lnTo>
                  <a:lnTo>
                    <a:pt x="212" y="441"/>
                  </a:lnTo>
                  <a:lnTo>
                    <a:pt x="93" y="441"/>
                  </a:lnTo>
                  <a:lnTo>
                    <a:pt x="88" y="435"/>
                  </a:lnTo>
                  <a:lnTo>
                    <a:pt x="88" y="406"/>
                  </a:lnTo>
                  <a:lnTo>
                    <a:pt x="35" y="406"/>
                  </a:lnTo>
                  <a:lnTo>
                    <a:pt x="31" y="400"/>
                  </a:lnTo>
                  <a:lnTo>
                    <a:pt x="31" y="331"/>
                  </a:lnTo>
                  <a:lnTo>
                    <a:pt x="4" y="331"/>
                  </a:lnTo>
                  <a:lnTo>
                    <a:pt x="0" y="326"/>
                  </a:lnTo>
                  <a:lnTo>
                    <a:pt x="0" y="111"/>
                  </a:lnTo>
                  <a:lnTo>
                    <a:pt x="4" y="106"/>
                  </a:lnTo>
                  <a:lnTo>
                    <a:pt x="31" y="106"/>
                  </a:lnTo>
                  <a:lnTo>
                    <a:pt x="31" y="37"/>
                  </a:lnTo>
                  <a:lnTo>
                    <a:pt x="35" y="32"/>
                  </a:lnTo>
                  <a:lnTo>
                    <a:pt x="88" y="32"/>
                  </a:lnTo>
                  <a:lnTo>
                    <a:pt x="88" y="4"/>
                  </a:lnTo>
                  <a:lnTo>
                    <a:pt x="93" y="0"/>
                  </a:lnTo>
                </a:path>
              </a:pathLst>
            </a:custGeom>
            <a:solidFill>
              <a:srgbClr val="0000CC"/>
            </a:solidFill>
            <a:ln w="9525">
              <a:solidFill>
                <a:srgbClr val="000000"/>
              </a:solidFill>
              <a:round/>
              <a:headEnd/>
              <a:tailEnd/>
            </a:ln>
          </p:spPr>
          <p:txBody>
            <a:bodyPr wrap="none" anchor="ctr"/>
            <a:lstStyle/>
            <a:p>
              <a:endParaRPr lang="en-US"/>
            </a:p>
          </p:txBody>
        </p:sp>
        <p:sp>
          <p:nvSpPr>
            <p:cNvPr id="37989" name="Freeform 77"/>
            <p:cNvSpPr>
              <a:spLocks noChangeArrowheads="1"/>
            </p:cNvSpPr>
            <p:nvPr/>
          </p:nvSpPr>
          <p:spPr bwMode="auto">
            <a:xfrm>
              <a:off x="4608" y="1579"/>
              <a:ext cx="62" cy="99"/>
            </a:xfrm>
            <a:custGeom>
              <a:avLst/>
              <a:gdLst>
                <a:gd name="T0" fmla="*/ 182 w 279"/>
                <a:gd name="T1" fmla="*/ 186 h 442"/>
                <a:gd name="T2" fmla="*/ 155 w 279"/>
                <a:gd name="T3" fmla="*/ 326 h 442"/>
                <a:gd name="T4" fmla="*/ 151 w 279"/>
                <a:gd name="T5" fmla="*/ 362 h 442"/>
                <a:gd name="T6" fmla="*/ 65 w 279"/>
                <a:gd name="T7" fmla="*/ 260 h 442"/>
                <a:gd name="T8" fmla="*/ 93 w 279"/>
                <a:gd name="T9" fmla="*/ 254 h 442"/>
                <a:gd name="T10" fmla="*/ 151 w 279"/>
                <a:gd name="T11" fmla="*/ 224 h 442"/>
                <a:gd name="T12" fmla="*/ 155 w 279"/>
                <a:gd name="T13" fmla="*/ 186 h 442"/>
                <a:gd name="T14" fmla="*/ 213 w 279"/>
                <a:gd name="T15" fmla="*/ 0 h 442"/>
                <a:gd name="T16" fmla="*/ 217 w 279"/>
                <a:gd name="T17" fmla="*/ 32 h 442"/>
                <a:gd name="T18" fmla="*/ 247 w 279"/>
                <a:gd name="T19" fmla="*/ 37 h 442"/>
                <a:gd name="T20" fmla="*/ 274 w 279"/>
                <a:gd name="T21" fmla="*/ 400 h 442"/>
                <a:gd name="T22" fmla="*/ 278 w 279"/>
                <a:gd name="T23" fmla="*/ 435 h 442"/>
                <a:gd name="T24" fmla="*/ 217 w 279"/>
                <a:gd name="T25" fmla="*/ 441 h 442"/>
                <a:gd name="T26" fmla="*/ 213 w 279"/>
                <a:gd name="T27" fmla="*/ 406 h 442"/>
                <a:gd name="T28" fmla="*/ 182 w 279"/>
                <a:gd name="T29" fmla="*/ 400 h 442"/>
                <a:gd name="T30" fmla="*/ 155 w 279"/>
                <a:gd name="T31" fmla="*/ 367 h 442"/>
                <a:gd name="T32" fmla="*/ 151 w 279"/>
                <a:gd name="T33" fmla="*/ 406 h 442"/>
                <a:gd name="T34" fmla="*/ 123 w 279"/>
                <a:gd name="T35" fmla="*/ 435 h 442"/>
                <a:gd name="T36" fmla="*/ 34 w 279"/>
                <a:gd name="T37" fmla="*/ 441 h 442"/>
                <a:gd name="T38" fmla="*/ 30 w 279"/>
                <a:gd name="T39" fmla="*/ 406 h 442"/>
                <a:gd name="T40" fmla="*/ 0 w 279"/>
                <a:gd name="T41" fmla="*/ 400 h 442"/>
                <a:gd name="T42" fmla="*/ 4 w 279"/>
                <a:gd name="T43" fmla="*/ 254 h 442"/>
                <a:gd name="T44" fmla="*/ 30 w 279"/>
                <a:gd name="T45" fmla="*/ 224 h 442"/>
                <a:gd name="T46" fmla="*/ 61 w 279"/>
                <a:gd name="T47" fmla="*/ 218 h 442"/>
                <a:gd name="T48" fmla="*/ 65 w 279"/>
                <a:gd name="T49" fmla="*/ 181 h 442"/>
                <a:gd name="T50" fmla="*/ 119 w 279"/>
                <a:gd name="T51" fmla="*/ 150 h 442"/>
                <a:gd name="T52" fmla="*/ 182 w 279"/>
                <a:gd name="T53" fmla="*/ 145 h 442"/>
                <a:gd name="T54" fmla="*/ 155 w 279"/>
                <a:gd name="T55" fmla="*/ 76 h 442"/>
                <a:gd name="T56" fmla="*/ 151 w 279"/>
                <a:gd name="T57" fmla="*/ 37 h 442"/>
                <a:gd name="T58" fmla="*/ 93 w 279"/>
                <a:gd name="T59" fmla="*/ 106 h 442"/>
                <a:gd name="T60" fmla="*/ 34 w 279"/>
                <a:gd name="T61" fmla="*/ 111 h 442"/>
                <a:gd name="T62" fmla="*/ 30 w 279"/>
                <a:gd name="T63" fmla="*/ 37 h 442"/>
                <a:gd name="T64" fmla="*/ 61 w 279"/>
                <a:gd name="T65" fmla="*/ 32 h 442"/>
                <a:gd name="T66" fmla="*/ 65 w 279"/>
                <a:gd name="T67" fmla="*/ 0 h 4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442"/>
                <a:gd name="T104" fmla="*/ 279 w 279"/>
                <a:gd name="T105" fmla="*/ 442 h 4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442">
                  <a:moveTo>
                    <a:pt x="155" y="186"/>
                  </a:moveTo>
                  <a:lnTo>
                    <a:pt x="182" y="186"/>
                  </a:lnTo>
                  <a:lnTo>
                    <a:pt x="182" y="326"/>
                  </a:lnTo>
                  <a:lnTo>
                    <a:pt x="155" y="326"/>
                  </a:lnTo>
                  <a:lnTo>
                    <a:pt x="151" y="331"/>
                  </a:lnTo>
                  <a:lnTo>
                    <a:pt x="151" y="362"/>
                  </a:lnTo>
                  <a:lnTo>
                    <a:pt x="65" y="362"/>
                  </a:lnTo>
                  <a:lnTo>
                    <a:pt x="65" y="260"/>
                  </a:lnTo>
                  <a:lnTo>
                    <a:pt x="88" y="260"/>
                  </a:lnTo>
                  <a:lnTo>
                    <a:pt x="93" y="254"/>
                  </a:lnTo>
                  <a:lnTo>
                    <a:pt x="93" y="224"/>
                  </a:lnTo>
                  <a:lnTo>
                    <a:pt x="151" y="224"/>
                  </a:lnTo>
                  <a:lnTo>
                    <a:pt x="155" y="218"/>
                  </a:lnTo>
                  <a:lnTo>
                    <a:pt x="155" y="186"/>
                  </a:lnTo>
                  <a:close/>
                  <a:moveTo>
                    <a:pt x="65" y="0"/>
                  </a:moveTo>
                  <a:lnTo>
                    <a:pt x="213" y="0"/>
                  </a:lnTo>
                  <a:lnTo>
                    <a:pt x="217" y="4"/>
                  </a:lnTo>
                  <a:lnTo>
                    <a:pt x="217" y="32"/>
                  </a:lnTo>
                  <a:lnTo>
                    <a:pt x="244" y="32"/>
                  </a:lnTo>
                  <a:lnTo>
                    <a:pt x="247" y="37"/>
                  </a:lnTo>
                  <a:lnTo>
                    <a:pt x="247" y="400"/>
                  </a:lnTo>
                  <a:lnTo>
                    <a:pt x="274" y="400"/>
                  </a:lnTo>
                  <a:lnTo>
                    <a:pt x="278" y="406"/>
                  </a:lnTo>
                  <a:lnTo>
                    <a:pt x="278" y="435"/>
                  </a:lnTo>
                  <a:lnTo>
                    <a:pt x="274" y="441"/>
                  </a:lnTo>
                  <a:lnTo>
                    <a:pt x="217" y="441"/>
                  </a:lnTo>
                  <a:lnTo>
                    <a:pt x="213" y="435"/>
                  </a:lnTo>
                  <a:lnTo>
                    <a:pt x="213" y="406"/>
                  </a:lnTo>
                  <a:lnTo>
                    <a:pt x="186" y="406"/>
                  </a:lnTo>
                  <a:lnTo>
                    <a:pt x="182" y="400"/>
                  </a:lnTo>
                  <a:lnTo>
                    <a:pt x="182" y="367"/>
                  </a:lnTo>
                  <a:lnTo>
                    <a:pt x="155" y="367"/>
                  </a:lnTo>
                  <a:lnTo>
                    <a:pt x="155" y="400"/>
                  </a:lnTo>
                  <a:lnTo>
                    <a:pt x="151" y="406"/>
                  </a:lnTo>
                  <a:lnTo>
                    <a:pt x="123" y="406"/>
                  </a:lnTo>
                  <a:lnTo>
                    <a:pt x="123" y="435"/>
                  </a:lnTo>
                  <a:lnTo>
                    <a:pt x="119" y="441"/>
                  </a:lnTo>
                  <a:lnTo>
                    <a:pt x="34" y="441"/>
                  </a:lnTo>
                  <a:lnTo>
                    <a:pt x="30" y="435"/>
                  </a:lnTo>
                  <a:lnTo>
                    <a:pt x="30" y="406"/>
                  </a:lnTo>
                  <a:lnTo>
                    <a:pt x="4" y="406"/>
                  </a:lnTo>
                  <a:lnTo>
                    <a:pt x="0" y="400"/>
                  </a:lnTo>
                  <a:lnTo>
                    <a:pt x="0" y="260"/>
                  </a:lnTo>
                  <a:lnTo>
                    <a:pt x="4" y="254"/>
                  </a:lnTo>
                  <a:lnTo>
                    <a:pt x="30" y="254"/>
                  </a:lnTo>
                  <a:lnTo>
                    <a:pt x="30" y="224"/>
                  </a:lnTo>
                  <a:lnTo>
                    <a:pt x="34" y="218"/>
                  </a:lnTo>
                  <a:lnTo>
                    <a:pt x="61" y="218"/>
                  </a:lnTo>
                  <a:lnTo>
                    <a:pt x="61" y="186"/>
                  </a:lnTo>
                  <a:lnTo>
                    <a:pt x="65" y="181"/>
                  </a:lnTo>
                  <a:lnTo>
                    <a:pt x="119" y="181"/>
                  </a:lnTo>
                  <a:lnTo>
                    <a:pt x="119" y="150"/>
                  </a:lnTo>
                  <a:lnTo>
                    <a:pt x="123" y="145"/>
                  </a:lnTo>
                  <a:lnTo>
                    <a:pt x="182" y="145"/>
                  </a:lnTo>
                  <a:lnTo>
                    <a:pt x="182" y="76"/>
                  </a:lnTo>
                  <a:lnTo>
                    <a:pt x="155" y="76"/>
                  </a:lnTo>
                  <a:lnTo>
                    <a:pt x="151" y="71"/>
                  </a:lnTo>
                  <a:lnTo>
                    <a:pt x="151" y="37"/>
                  </a:lnTo>
                  <a:lnTo>
                    <a:pt x="93" y="37"/>
                  </a:lnTo>
                  <a:lnTo>
                    <a:pt x="93" y="106"/>
                  </a:lnTo>
                  <a:lnTo>
                    <a:pt x="88" y="111"/>
                  </a:lnTo>
                  <a:lnTo>
                    <a:pt x="34" y="111"/>
                  </a:lnTo>
                  <a:lnTo>
                    <a:pt x="30" y="106"/>
                  </a:lnTo>
                  <a:lnTo>
                    <a:pt x="30" y="37"/>
                  </a:lnTo>
                  <a:lnTo>
                    <a:pt x="34" y="32"/>
                  </a:lnTo>
                  <a:lnTo>
                    <a:pt x="61" y="32"/>
                  </a:lnTo>
                  <a:lnTo>
                    <a:pt x="61" y="4"/>
                  </a:lnTo>
                  <a:lnTo>
                    <a:pt x="65" y="0"/>
                  </a:lnTo>
                  <a:close/>
                </a:path>
              </a:pathLst>
            </a:custGeom>
            <a:solidFill>
              <a:srgbClr val="0000CC"/>
            </a:solidFill>
            <a:ln w="9525">
              <a:solidFill>
                <a:srgbClr val="000000"/>
              </a:solidFill>
              <a:round/>
              <a:headEnd/>
              <a:tailEnd/>
            </a:ln>
          </p:spPr>
          <p:txBody>
            <a:bodyPr wrap="none" anchor="ctr"/>
            <a:lstStyle/>
            <a:p>
              <a:endParaRPr lang="en-US"/>
            </a:p>
          </p:txBody>
        </p:sp>
        <p:sp>
          <p:nvSpPr>
            <p:cNvPr id="37990" name="Freeform 78"/>
            <p:cNvSpPr>
              <a:spLocks noChangeArrowheads="1"/>
            </p:cNvSpPr>
            <p:nvPr/>
          </p:nvSpPr>
          <p:spPr bwMode="auto">
            <a:xfrm>
              <a:off x="4686" y="1579"/>
              <a:ext cx="47" cy="99"/>
            </a:xfrm>
            <a:custGeom>
              <a:avLst/>
              <a:gdLst>
                <a:gd name="T0" fmla="*/ 4 w 213"/>
                <a:gd name="T1" fmla="*/ 0 h 442"/>
                <a:gd name="T2" fmla="*/ 87 w 213"/>
                <a:gd name="T3" fmla="*/ 0 h 442"/>
                <a:gd name="T4" fmla="*/ 91 w 213"/>
                <a:gd name="T5" fmla="*/ 4 h 442"/>
                <a:gd name="T6" fmla="*/ 91 w 213"/>
                <a:gd name="T7" fmla="*/ 71 h 442"/>
                <a:gd name="T8" fmla="*/ 117 w 213"/>
                <a:gd name="T9" fmla="*/ 71 h 442"/>
                <a:gd name="T10" fmla="*/ 117 w 213"/>
                <a:gd name="T11" fmla="*/ 37 h 442"/>
                <a:gd name="T12" fmla="*/ 121 w 213"/>
                <a:gd name="T13" fmla="*/ 32 h 442"/>
                <a:gd name="T14" fmla="*/ 146 w 213"/>
                <a:gd name="T15" fmla="*/ 32 h 442"/>
                <a:gd name="T16" fmla="*/ 146 w 213"/>
                <a:gd name="T17" fmla="*/ 4 h 442"/>
                <a:gd name="T18" fmla="*/ 150 w 213"/>
                <a:gd name="T19" fmla="*/ 0 h 442"/>
                <a:gd name="T20" fmla="*/ 208 w 213"/>
                <a:gd name="T21" fmla="*/ 0 h 442"/>
                <a:gd name="T22" fmla="*/ 212 w 213"/>
                <a:gd name="T23" fmla="*/ 4 h 442"/>
                <a:gd name="T24" fmla="*/ 212 w 213"/>
                <a:gd name="T25" fmla="*/ 106 h 442"/>
                <a:gd name="T26" fmla="*/ 208 w 213"/>
                <a:gd name="T27" fmla="*/ 111 h 442"/>
                <a:gd name="T28" fmla="*/ 150 w 213"/>
                <a:gd name="T29" fmla="*/ 111 h 442"/>
                <a:gd name="T30" fmla="*/ 146 w 213"/>
                <a:gd name="T31" fmla="*/ 106 h 442"/>
                <a:gd name="T32" fmla="*/ 146 w 213"/>
                <a:gd name="T33" fmla="*/ 76 h 442"/>
                <a:gd name="T34" fmla="*/ 121 w 213"/>
                <a:gd name="T35" fmla="*/ 76 h 442"/>
                <a:gd name="T36" fmla="*/ 121 w 213"/>
                <a:gd name="T37" fmla="*/ 106 h 442"/>
                <a:gd name="T38" fmla="*/ 117 w 213"/>
                <a:gd name="T39" fmla="*/ 111 h 442"/>
                <a:gd name="T40" fmla="*/ 91 w 213"/>
                <a:gd name="T41" fmla="*/ 111 h 442"/>
                <a:gd name="T42" fmla="*/ 91 w 213"/>
                <a:gd name="T43" fmla="*/ 400 h 442"/>
                <a:gd name="T44" fmla="*/ 117 w 213"/>
                <a:gd name="T45" fmla="*/ 400 h 442"/>
                <a:gd name="T46" fmla="*/ 121 w 213"/>
                <a:gd name="T47" fmla="*/ 406 h 442"/>
                <a:gd name="T48" fmla="*/ 121 w 213"/>
                <a:gd name="T49" fmla="*/ 435 h 442"/>
                <a:gd name="T50" fmla="*/ 117 w 213"/>
                <a:gd name="T51" fmla="*/ 441 h 442"/>
                <a:gd name="T52" fmla="*/ 4 w 213"/>
                <a:gd name="T53" fmla="*/ 441 h 442"/>
                <a:gd name="T54" fmla="*/ 0 w 213"/>
                <a:gd name="T55" fmla="*/ 435 h 442"/>
                <a:gd name="T56" fmla="*/ 0 w 213"/>
                <a:gd name="T57" fmla="*/ 406 h 442"/>
                <a:gd name="T58" fmla="*/ 4 w 213"/>
                <a:gd name="T59" fmla="*/ 400 h 442"/>
                <a:gd name="T60" fmla="*/ 30 w 213"/>
                <a:gd name="T61" fmla="*/ 400 h 442"/>
                <a:gd name="T62" fmla="*/ 30 w 213"/>
                <a:gd name="T63" fmla="*/ 37 h 442"/>
                <a:gd name="T64" fmla="*/ 4 w 213"/>
                <a:gd name="T65" fmla="*/ 37 h 442"/>
                <a:gd name="T66" fmla="*/ 0 w 213"/>
                <a:gd name="T67" fmla="*/ 32 h 442"/>
                <a:gd name="T68" fmla="*/ 0 w 213"/>
                <a:gd name="T69" fmla="*/ 4 h 442"/>
                <a:gd name="T70" fmla="*/ 4 w 213"/>
                <a:gd name="T71" fmla="*/ 0 h 44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442"/>
                <a:gd name="T110" fmla="*/ 213 w 213"/>
                <a:gd name="T111" fmla="*/ 442 h 44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442">
                  <a:moveTo>
                    <a:pt x="4" y="0"/>
                  </a:moveTo>
                  <a:lnTo>
                    <a:pt x="87" y="0"/>
                  </a:lnTo>
                  <a:lnTo>
                    <a:pt x="91" y="4"/>
                  </a:lnTo>
                  <a:lnTo>
                    <a:pt x="91" y="71"/>
                  </a:lnTo>
                  <a:lnTo>
                    <a:pt x="117" y="71"/>
                  </a:lnTo>
                  <a:lnTo>
                    <a:pt x="117" y="37"/>
                  </a:lnTo>
                  <a:lnTo>
                    <a:pt x="121" y="32"/>
                  </a:lnTo>
                  <a:lnTo>
                    <a:pt x="146" y="32"/>
                  </a:lnTo>
                  <a:lnTo>
                    <a:pt x="146" y="4"/>
                  </a:lnTo>
                  <a:lnTo>
                    <a:pt x="150" y="0"/>
                  </a:lnTo>
                  <a:lnTo>
                    <a:pt x="208" y="0"/>
                  </a:lnTo>
                  <a:lnTo>
                    <a:pt x="212" y="4"/>
                  </a:lnTo>
                  <a:lnTo>
                    <a:pt x="212" y="106"/>
                  </a:lnTo>
                  <a:lnTo>
                    <a:pt x="208" y="111"/>
                  </a:lnTo>
                  <a:lnTo>
                    <a:pt x="150" y="111"/>
                  </a:lnTo>
                  <a:lnTo>
                    <a:pt x="146" y="106"/>
                  </a:lnTo>
                  <a:lnTo>
                    <a:pt x="146" y="76"/>
                  </a:lnTo>
                  <a:lnTo>
                    <a:pt x="121" y="76"/>
                  </a:lnTo>
                  <a:lnTo>
                    <a:pt x="121" y="106"/>
                  </a:lnTo>
                  <a:lnTo>
                    <a:pt x="117" y="111"/>
                  </a:lnTo>
                  <a:lnTo>
                    <a:pt x="91" y="111"/>
                  </a:lnTo>
                  <a:lnTo>
                    <a:pt x="91" y="400"/>
                  </a:lnTo>
                  <a:lnTo>
                    <a:pt x="117" y="400"/>
                  </a:lnTo>
                  <a:lnTo>
                    <a:pt x="121" y="406"/>
                  </a:lnTo>
                  <a:lnTo>
                    <a:pt x="121" y="435"/>
                  </a:lnTo>
                  <a:lnTo>
                    <a:pt x="117" y="441"/>
                  </a:lnTo>
                  <a:lnTo>
                    <a:pt x="4" y="441"/>
                  </a:lnTo>
                  <a:lnTo>
                    <a:pt x="0" y="435"/>
                  </a:lnTo>
                  <a:lnTo>
                    <a:pt x="0" y="406"/>
                  </a:lnTo>
                  <a:lnTo>
                    <a:pt x="4" y="400"/>
                  </a:lnTo>
                  <a:lnTo>
                    <a:pt x="30" y="400"/>
                  </a:lnTo>
                  <a:lnTo>
                    <a:pt x="30" y="37"/>
                  </a:lnTo>
                  <a:lnTo>
                    <a:pt x="4" y="37"/>
                  </a:lnTo>
                  <a:lnTo>
                    <a:pt x="0" y="32"/>
                  </a:lnTo>
                  <a:lnTo>
                    <a:pt x="0" y="4"/>
                  </a:lnTo>
                  <a:lnTo>
                    <a:pt x="4" y="0"/>
                  </a:lnTo>
                </a:path>
              </a:pathLst>
            </a:custGeom>
            <a:solidFill>
              <a:srgbClr val="0000CC"/>
            </a:solidFill>
            <a:ln w="9525">
              <a:solidFill>
                <a:srgbClr val="000000"/>
              </a:solidFill>
              <a:round/>
              <a:headEnd/>
              <a:tailEnd/>
            </a:ln>
          </p:spPr>
          <p:txBody>
            <a:bodyPr wrap="none" anchor="ctr"/>
            <a:lstStyle/>
            <a:p>
              <a:endParaRPr lang="en-US"/>
            </a:p>
          </p:txBody>
        </p:sp>
        <p:sp>
          <p:nvSpPr>
            <p:cNvPr id="37991" name="Freeform 79"/>
            <p:cNvSpPr>
              <a:spLocks noChangeArrowheads="1"/>
            </p:cNvSpPr>
            <p:nvPr/>
          </p:nvSpPr>
          <p:spPr bwMode="auto">
            <a:xfrm>
              <a:off x="4744" y="1579"/>
              <a:ext cx="62" cy="99"/>
            </a:xfrm>
            <a:custGeom>
              <a:avLst/>
              <a:gdLst>
                <a:gd name="T0" fmla="*/ 93 w 279"/>
                <a:gd name="T1" fmla="*/ 37 h 442"/>
                <a:gd name="T2" fmla="*/ 181 w 279"/>
                <a:gd name="T3" fmla="*/ 37 h 442"/>
                <a:gd name="T4" fmla="*/ 181 w 279"/>
                <a:gd name="T5" fmla="*/ 71 h 442"/>
                <a:gd name="T6" fmla="*/ 186 w 279"/>
                <a:gd name="T7" fmla="*/ 76 h 442"/>
                <a:gd name="T8" fmla="*/ 212 w 279"/>
                <a:gd name="T9" fmla="*/ 76 h 442"/>
                <a:gd name="T10" fmla="*/ 212 w 279"/>
                <a:gd name="T11" fmla="*/ 145 h 442"/>
                <a:gd name="T12" fmla="*/ 66 w 279"/>
                <a:gd name="T13" fmla="*/ 145 h 442"/>
                <a:gd name="T14" fmla="*/ 66 w 279"/>
                <a:gd name="T15" fmla="*/ 76 h 442"/>
                <a:gd name="T16" fmla="*/ 88 w 279"/>
                <a:gd name="T17" fmla="*/ 76 h 442"/>
                <a:gd name="T18" fmla="*/ 93 w 279"/>
                <a:gd name="T19" fmla="*/ 71 h 442"/>
                <a:gd name="T20" fmla="*/ 93 w 279"/>
                <a:gd name="T21" fmla="*/ 37 h 442"/>
                <a:gd name="T22" fmla="*/ 93 w 279"/>
                <a:gd name="T23" fmla="*/ 0 h 442"/>
                <a:gd name="T24" fmla="*/ 212 w 279"/>
                <a:gd name="T25" fmla="*/ 0 h 442"/>
                <a:gd name="T26" fmla="*/ 217 w 279"/>
                <a:gd name="T27" fmla="*/ 4 h 442"/>
                <a:gd name="T28" fmla="*/ 217 w 279"/>
                <a:gd name="T29" fmla="*/ 32 h 442"/>
                <a:gd name="T30" fmla="*/ 243 w 279"/>
                <a:gd name="T31" fmla="*/ 32 h 442"/>
                <a:gd name="T32" fmla="*/ 248 w 279"/>
                <a:gd name="T33" fmla="*/ 37 h 442"/>
                <a:gd name="T34" fmla="*/ 248 w 279"/>
                <a:gd name="T35" fmla="*/ 71 h 442"/>
                <a:gd name="T36" fmla="*/ 273 w 279"/>
                <a:gd name="T37" fmla="*/ 71 h 442"/>
                <a:gd name="T38" fmla="*/ 278 w 279"/>
                <a:gd name="T39" fmla="*/ 76 h 442"/>
                <a:gd name="T40" fmla="*/ 278 w 279"/>
                <a:gd name="T41" fmla="*/ 181 h 442"/>
                <a:gd name="T42" fmla="*/ 273 w 279"/>
                <a:gd name="T43" fmla="*/ 186 h 442"/>
                <a:gd name="T44" fmla="*/ 66 w 279"/>
                <a:gd name="T45" fmla="*/ 186 h 442"/>
                <a:gd name="T46" fmla="*/ 66 w 279"/>
                <a:gd name="T47" fmla="*/ 293 h 442"/>
                <a:gd name="T48" fmla="*/ 88 w 279"/>
                <a:gd name="T49" fmla="*/ 293 h 442"/>
                <a:gd name="T50" fmla="*/ 93 w 279"/>
                <a:gd name="T51" fmla="*/ 299 h 442"/>
                <a:gd name="T52" fmla="*/ 93 w 279"/>
                <a:gd name="T53" fmla="*/ 326 h 442"/>
                <a:gd name="T54" fmla="*/ 120 w 279"/>
                <a:gd name="T55" fmla="*/ 326 h 442"/>
                <a:gd name="T56" fmla="*/ 125 w 279"/>
                <a:gd name="T57" fmla="*/ 331 h 442"/>
                <a:gd name="T58" fmla="*/ 125 w 279"/>
                <a:gd name="T59" fmla="*/ 362 h 442"/>
                <a:gd name="T60" fmla="*/ 243 w 279"/>
                <a:gd name="T61" fmla="*/ 362 h 442"/>
                <a:gd name="T62" fmla="*/ 243 w 279"/>
                <a:gd name="T63" fmla="*/ 331 h 442"/>
                <a:gd name="T64" fmla="*/ 248 w 279"/>
                <a:gd name="T65" fmla="*/ 326 h 442"/>
                <a:gd name="T66" fmla="*/ 273 w 279"/>
                <a:gd name="T67" fmla="*/ 326 h 442"/>
                <a:gd name="T68" fmla="*/ 278 w 279"/>
                <a:gd name="T69" fmla="*/ 331 h 442"/>
                <a:gd name="T70" fmla="*/ 278 w 279"/>
                <a:gd name="T71" fmla="*/ 362 h 442"/>
                <a:gd name="T72" fmla="*/ 273 w 279"/>
                <a:gd name="T73" fmla="*/ 367 h 442"/>
                <a:gd name="T74" fmla="*/ 248 w 279"/>
                <a:gd name="T75" fmla="*/ 367 h 442"/>
                <a:gd name="T76" fmla="*/ 248 w 279"/>
                <a:gd name="T77" fmla="*/ 400 h 442"/>
                <a:gd name="T78" fmla="*/ 243 w 279"/>
                <a:gd name="T79" fmla="*/ 406 h 442"/>
                <a:gd name="T80" fmla="*/ 217 w 279"/>
                <a:gd name="T81" fmla="*/ 406 h 442"/>
                <a:gd name="T82" fmla="*/ 217 w 279"/>
                <a:gd name="T83" fmla="*/ 435 h 442"/>
                <a:gd name="T84" fmla="*/ 212 w 279"/>
                <a:gd name="T85" fmla="*/ 441 h 442"/>
                <a:gd name="T86" fmla="*/ 93 w 279"/>
                <a:gd name="T87" fmla="*/ 441 h 442"/>
                <a:gd name="T88" fmla="*/ 88 w 279"/>
                <a:gd name="T89" fmla="*/ 435 h 442"/>
                <a:gd name="T90" fmla="*/ 88 w 279"/>
                <a:gd name="T91" fmla="*/ 406 h 442"/>
                <a:gd name="T92" fmla="*/ 35 w 279"/>
                <a:gd name="T93" fmla="*/ 406 h 442"/>
                <a:gd name="T94" fmla="*/ 30 w 279"/>
                <a:gd name="T95" fmla="*/ 400 h 442"/>
                <a:gd name="T96" fmla="*/ 30 w 279"/>
                <a:gd name="T97" fmla="*/ 331 h 442"/>
                <a:gd name="T98" fmla="*/ 4 w 279"/>
                <a:gd name="T99" fmla="*/ 331 h 442"/>
                <a:gd name="T100" fmla="*/ 0 w 279"/>
                <a:gd name="T101" fmla="*/ 326 h 442"/>
                <a:gd name="T102" fmla="*/ 0 w 279"/>
                <a:gd name="T103" fmla="*/ 111 h 442"/>
                <a:gd name="T104" fmla="*/ 4 w 279"/>
                <a:gd name="T105" fmla="*/ 106 h 442"/>
                <a:gd name="T106" fmla="*/ 30 w 279"/>
                <a:gd name="T107" fmla="*/ 106 h 442"/>
                <a:gd name="T108" fmla="*/ 30 w 279"/>
                <a:gd name="T109" fmla="*/ 37 h 442"/>
                <a:gd name="T110" fmla="*/ 35 w 279"/>
                <a:gd name="T111" fmla="*/ 32 h 442"/>
                <a:gd name="T112" fmla="*/ 88 w 279"/>
                <a:gd name="T113" fmla="*/ 32 h 442"/>
                <a:gd name="T114" fmla="*/ 88 w 279"/>
                <a:gd name="T115" fmla="*/ 4 h 442"/>
                <a:gd name="T116" fmla="*/ 93 w 279"/>
                <a:gd name="T117" fmla="*/ 0 h 4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9"/>
                <a:gd name="T178" fmla="*/ 0 h 442"/>
                <a:gd name="T179" fmla="*/ 279 w 279"/>
                <a:gd name="T180" fmla="*/ 442 h 4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9" h="442">
                  <a:moveTo>
                    <a:pt x="93" y="37"/>
                  </a:moveTo>
                  <a:lnTo>
                    <a:pt x="181" y="37"/>
                  </a:lnTo>
                  <a:lnTo>
                    <a:pt x="181" y="71"/>
                  </a:lnTo>
                  <a:lnTo>
                    <a:pt x="186" y="76"/>
                  </a:lnTo>
                  <a:lnTo>
                    <a:pt x="212" y="76"/>
                  </a:lnTo>
                  <a:lnTo>
                    <a:pt x="212" y="145"/>
                  </a:lnTo>
                  <a:lnTo>
                    <a:pt x="66" y="145"/>
                  </a:lnTo>
                  <a:lnTo>
                    <a:pt x="66" y="76"/>
                  </a:lnTo>
                  <a:lnTo>
                    <a:pt x="88" y="76"/>
                  </a:lnTo>
                  <a:lnTo>
                    <a:pt x="93" y="71"/>
                  </a:lnTo>
                  <a:lnTo>
                    <a:pt x="93" y="37"/>
                  </a:lnTo>
                  <a:close/>
                  <a:moveTo>
                    <a:pt x="93" y="0"/>
                  </a:moveTo>
                  <a:lnTo>
                    <a:pt x="212" y="0"/>
                  </a:lnTo>
                  <a:lnTo>
                    <a:pt x="217" y="4"/>
                  </a:lnTo>
                  <a:lnTo>
                    <a:pt x="217" y="32"/>
                  </a:lnTo>
                  <a:lnTo>
                    <a:pt x="243" y="32"/>
                  </a:lnTo>
                  <a:lnTo>
                    <a:pt x="248" y="37"/>
                  </a:lnTo>
                  <a:lnTo>
                    <a:pt x="248" y="71"/>
                  </a:lnTo>
                  <a:lnTo>
                    <a:pt x="273" y="71"/>
                  </a:lnTo>
                  <a:lnTo>
                    <a:pt x="278" y="76"/>
                  </a:lnTo>
                  <a:lnTo>
                    <a:pt x="278" y="181"/>
                  </a:lnTo>
                  <a:lnTo>
                    <a:pt x="273" y="186"/>
                  </a:lnTo>
                  <a:lnTo>
                    <a:pt x="66" y="186"/>
                  </a:lnTo>
                  <a:lnTo>
                    <a:pt x="66" y="293"/>
                  </a:lnTo>
                  <a:lnTo>
                    <a:pt x="88" y="293"/>
                  </a:lnTo>
                  <a:lnTo>
                    <a:pt x="93" y="299"/>
                  </a:lnTo>
                  <a:lnTo>
                    <a:pt x="93" y="326"/>
                  </a:lnTo>
                  <a:lnTo>
                    <a:pt x="120" y="326"/>
                  </a:lnTo>
                  <a:lnTo>
                    <a:pt x="125" y="331"/>
                  </a:lnTo>
                  <a:lnTo>
                    <a:pt x="125" y="362"/>
                  </a:lnTo>
                  <a:lnTo>
                    <a:pt x="243" y="362"/>
                  </a:lnTo>
                  <a:lnTo>
                    <a:pt x="243" y="331"/>
                  </a:lnTo>
                  <a:lnTo>
                    <a:pt x="248" y="326"/>
                  </a:lnTo>
                  <a:lnTo>
                    <a:pt x="273" y="326"/>
                  </a:lnTo>
                  <a:lnTo>
                    <a:pt x="278" y="331"/>
                  </a:lnTo>
                  <a:lnTo>
                    <a:pt x="278" y="362"/>
                  </a:lnTo>
                  <a:lnTo>
                    <a:pt x="273" y="367"/>
                  </a:lnTo>
                  <a:lnTo>
                    <a:pt x="248" y="367"/>
                  </a:lnTo>
                  <a:lnTo>
                    <a:pt x="248" y="400"/>
                  </a:lnTo>
                  <a:lnTo>
                    <a:pt x="243" y="406"/>
                  </a:lnTo>
                  <a:lnTo>
                    <a:pt x="217" y="406"/>
                  </a:lnTo>
                  <a:lnTo>
                    <a:pt x="217" y="435"/>
                  </a:lnTo>
                  <a:lnTo>
                    <a:pt x="212" y="441"/>
                  </a:lnTo>
                  <a:lnTo>
                    <a:pt x="93" y="441"/>
                  </a:lnTo>
                  <a:lnTo>
                    <a:pt x="88" y="435"/>
                  </a:lnTo>
                  <a:lnTo>
                    <a:pt x="88" y="406"/>
                  </a:lnTo>
                  <a:lnTo>
                    <a:pt x="35" y="406"/>
                  </a:lnTo>
                  <a:lnTo>
                    <a:pt x="30" y="400"/>
                  </a:lnTo>
                  <a:lnTo>
                    <a:pt x="30" y="331"/>
                  </a:lnTo>
                  <a:lnTo>
                    <a:pt x="4" y="331"/>
                  </a:lnTo>
                  <a:lnTo>
                    <a:pt x="0" y="326"/>
                  </a:lnTo>
                  <a:lnTo>
                    <a:pt x="0" y="111"/>
                  </a:lnTo>
                  <a:lnTo>
                    <a:pt x="4" y="106"/>
                  </a:lnTo>
                  <a:lnTo>
                    <a:pt x="30" y="106"/>
                  </a:lnTo>
                  <a:lnTo>
                    <a:pt x="30" y="37"/>
                  </a:lnTo>
                  <a:lnTo>
                    <a:pt x="35" y="32"/>
                  </a:lnTo>
                  <a:lnTo>
                    <a:pt x="88" y="32"/>
                  </a:lnTo>
                  <a:lnTo>
                    <a:pt x="88" y="4"/>
                  </a:lnTo>
                  <a:lnTo>
                    <a:pt x="93" y="0"/>
                  </a:lnTo>
                  <a:close/>
                </a:path>
              </a:pathLst>
            </a:custGeom>
            <a:solidFill>
              <a:srgbClr val="0000CC"/>
            </a:solidFill>
            <a:ln w="9525">
              <a:solidFill>
                <a:srgbClr val="000000"/>
              </a:solidFill>
              <a:round/>
              <a:headEnd/>
              <a:tailEnd/>
            </a:ln>
          </p:spPr>
          <p:txBody>
            <a:bodyPr wrap="none" anchor="ctr"/>
            <a:lstStyle/>
            <a:p>
              <a:endParaRPr lang="en-US"/>
            </a:p>
          </p:txBody>
        </p:sp>
      </p:grpSp>
      <p:grpSp>
        <p:nvGrpSpPr>
          <p:cNvPr id="4" name="Group 80"/>
          <p:cNvGrpSpPr>
            <a:grpSpLocks/>
          </p:cNvGrpSpPr>
          <p:nvPr/>
        </p:nvGrpSpPr>
        <p:grpSpPr bwMode="auto">
          <a:xfrm>
            <a:off x="6096000" y="2895600"/>
            <a:ext cx="1597025" cy="301625"/>
            <a:chOff x="3840" y="1824"/>
            <a:chExt cx="1006" cy="190"/>
          </a:xfrm>
        </p:grpSpPr>
        <p:sp>
          <p:nvSpPr>
            <p:cNvPr id="37970" name="Freeform 81"/>
            <p:cNvSpPr>
              <a:spLocks noChangeArrowheads="1"/>
            </p:cNvSpPr>
            <p:nvPr/>
          </p:nvSpPr>
          <p:spPr bwMode="auto">
            <a:xfrm>
              <a:off x="3840" y="1868"/>
              <a:ext cx="62" cy="103"/>
            </a:xfrm>
            <a:custGeom>
              <a:avLst/>
              <a:gdLst>
                <a:gd name="T0" fmla="*/ 238 w 279"/>
                <a:gd name="T1" fmla="*/ 0 h 460"/>
                <a:gd name="T2" fmla="*/ 244 w 279"/>
                <a:gd name="T3" fmla="*/ 111 h 460"/>
                <a:gd name="T4" fmla="*/ 209 w 279"/>
                <a:gd name="T5" fmla="*/ 117 h 460"/>
                <a:gd name="T6" fmla="*/ 204 w 279"/>
                <a:gd name="T7" fmla="*/ 78 h 460"/>
                <a:gd name="T8" fmla="*/ 169 w 279"/>
                <a:gd name="T9" fmla="*/ 73 h 460"/>
                <a:gd name="T10" fmla="*/ 105 w 279"/>
                <a:gd name="T11" fmla="*/ 38 h 460"/>
                <a:gd name="T12" fmla="*/ 100 w 279"/>
                <a:gd name="T13" fmla="*/ 78 h 460"/>
                <a:gd name="T14" fmla="*/ 75 w 279"/>
                <a:gd name="T15" fmla="*/ 111 h 460"/>
                <a:gd name="T16" fmla="*/ 105 w 279"/>
                <a:gd name="T17" fmla="*/ 117 h 460"/>
                <a:gd name="T18" fmla="*/ 133 w 279"/>
                <a:gd name="T19" fmla="*/ 150 h 460"/>
                <a:gd name="T20" fmla="*/ 140 w 279"/>
                <a:gd name="T21" fmla="*/ 188 h 460"/>
                <a:gd name="T22" fmla="*/ 209 w 279"/>
                <a:gd name="T23" fmla="*/ 194 h 460"/>
                <a:gd name="T24" fmla="*/ 238 w 279"/>
                <a:gd name="T25" fmla="*/ 228 h 460"/>
                <a:gd name="T26" fmla="*/ 244 w 279"/>
                <a:gd name="T27" fmla="*/ 266 h 460"/>
                <a:gd name="T28" fmla="*/ 278 w 279"/>
                <a:gd name="T29" fmla="*/ 272 h 460"/>
                <a:gd name="T30" fmla="*/ 274 w 279"/>
                <a:gd name="T31" fmla="*/ 383 h 460"/>
                <a:gd name="T32" fmla="*/ 244 w 279"/>
                <a:gd name="T33" fmla="*/ 415 h 460"/>
                <a:gd name="T34" fmla="*/ 174 w 279"/>
                <a:gd name="T35" fmla="*/ 422 h 460"/>
                <a:gd name="T36" fmla="*/ 169 w 279"/>
                <a:gd name="T37" fmla="*/ 459 h 460"/>
                <a:gd name="T38" fmla="*/ 0 w 279"/>
                <a:gd name="T39" fmla="*/ 454 h 460"/>
                <a:gd name="T40" fmla="*/ 5 w 279"/>
                <a:gd name="T41" fmla="*/ 339 h 460"/>
                <a:gd name="T42" fmla="*/ 39 w 279"/>
                <a:gd name="T43" fmla="*/ 345 h 460"/>
                <a:gd name="T44" fmla="*/ 69 w 279"/>
                <a:gd name="T45" fmla="*/ 378 h 460"/>
                <a:gd name="T46" fmla="*/ 75 w 279"/>
                <a:gd name="T47" fmla="*/ 415 h 460"/>
                <a:gd name="T48" fmla="*/ 169 w 279"/>
                <a:gd name="T49" fmla="*/ 383 h 460"/>
                <a:gd name="T50" fmla="*/ 204 w 279"/>
                <a:gd name="T51" fmla="*/ 378 h 460"/>
                <a:gd name="T52" fmla="*/ 174 w 279"/>
                <a:gd name="T53" fmla="*/ 310 h 460"/>
                <a:gd name="T54" fmla="*/ 169 w 279"/>
                <a:gd name="T55" fmla="*/ 272 h 460"/>
                <a:gd name="T56" fmla="*/ 100 w 279"/>
                <a:gd name="T57" fmla="*/ 266 h 460"/>
                <a:gd name="T58" fmla="*/ 39 w 279"/>
                <a:gd name="T59" fmla="*/ 233 h 460"/>
                <a:gd name="T60" fmla="*/ 35 w 279"/>
                <a:gd name="T61" fmla="*/ 155 h 460"/>
                <a:gd name="T62" fmla="*/ 0 w 279"/>
                <a:gd name="T63" fmla="*/ 150 h 460"/>
                <a:gd name="T64" fmla="*/ 5 w 279"/>
                <a:gd name="T65" fmla="*/ 73 h 460"/>
                <a:gd name="T66" fmla="*/ 35 w 279"/>
                <a:gd name="T67" fmla="*/ 38 h 460"/>
                <a:gd name="T68" fmla="*/ 69 w 279"/>
                <a:gd name="T69" fmla="*/ 32 h 460"/>
                <a:gd name="T70" fmla="*/ 75 w 279"/>
                <a:gd name="T71" fmla="*/ 0 h 4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9"/>
                <a:gd name="T109" fmla="*/ 0 h 460"/>
                <a:gd name="T110" fmla="*/ 279 w 279"/>
                <a:gd name="T111" fmla="*/ 460 h 46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9" h="460">
                  <a:moveTo>
                    <a:pt x="75" y="0"/>
                  </a:moveTo>
                  <a:lnTo>
                    <a:pt x="238" y="0"/>
                  </a:lnTo>
                  <a:lnTo>
                    <a:pt x="244" y="5"/>
                  </a:lnTo>
                  <a:lnTo>
                    <a:pt x="244" y="111"/>
                  </a:lnTo>
                  <a:lnTo>
                    <a:pt x="238" y="117"/>
                  </a:lnTo>
                  <a:lnTo>
                    <a:pt x="209" y="117"/>
                  </a:lnTo>
                  <a:lnTo>
                    <a:pt x="204" y="111"/>
                  </a:lnTo>
                  <a:lnTo>
                    <a:pt x="204" y="78"/>
                  </a:lnTo>
                  <a:lnTo>
                    <a:pt x="174" y="78"/>
                  </a:lnTo>
                  <a:lnTo>
                    <a:pt x="169" y="73"/>
                  </a:lnTo>
                  <a:lnTo>
                    <a:pt x="169" y="38"/>
                  </a:lnTo>
                  <a:lnTo>
                    <a:pt x="105" y="38"/>
                  </a:lnTo>
                  <a:lnTo>
                    <a:pt x="105" y="73"/>
                  </a:lnTo>
                  <a:lnTo>
                    <a:pt x="100" y="78"/>
                  </a:lnTo>
                  <a:lnTo>
                    <a:pt x="75" y="78"/>
                  </a:lnTo>
                  <a:lnTo>
                    <a:pt x="75" y="111"/>
                  </a:lnTo>
                  <a:lnTo>
                    <a:pt x="100" y="111"/>
                  </a:lnTo>
                  <a:lnTo>
                    <a:pt x="105" y="117"/>
                  </a:lnTo>
                  <a:lnTo>
                    <a:pt x="105" y="150"/>
                  </a:lnTo>
                  <a:lnTo>
                    <a:pt x="133" y="150"/>
                  </a:lnTo>
                  <a:lnTo>
                    <a:pt x="140" y="155"/>
                  </a:lnTo>
                  <a:lnTo>
                    <a:pt x="140" y="188"/>
                  </a:lnTo>
                  <a:lnTo>
                    <a:pt x="204" y="188"/>
                  </a:lnTo>
                  <a:lnTo>
                    <a:pt x="209" y="194"/>
                  </a:lnTo>
                  <a:lnTo>
                    <a:pt x="209" y="228"/>
                  </a:lnTo>
                  <a:lnTo>
                    <a:pt x="238" y="228"/>
                  </a:lnTo>
                  <a:lnTo>
                    <a:pt x="244" y="233"/>
                  </a:lnTo>
                  <a:lnTo>
                    <a:pt x="244" y="266"/>
                  </a:lnTo>
                  <a:lnTo>
                    <a:pt x="274" y="266"/>
                  </a:lnTo>
                  <a:lnTo>
                    <a:pt x="278" y="272"/>
                  </a:lnTo>
                  <a:lnTo>
                    <a:pt x="278" y="378"/>
                  </a:lnTo>
                  <a:lnTo>
                    <a:pt x="274" y="383"/>
                  </a:lnTo>
                  <a:lnTo>
                    <a:pt x="244" y="383"/>
                  </a:lnTo>
                  <a:lnTo>
                    <a:pt x="244" y="415"/>
                  </a:lnTo>
                  <a:lnTo>
                    <a:pt x="238" y="422"/>
                  </a:lnTo>
                  <a:lnTo>
                    <a:pt x="174" y="422"/>
                  </a:lnTo>
                  <a:lnTo>
                    <a:pt x="174" y="454"/>
                  </a:lnTo>
                  <a:lnTo>
                    <a:pt x="169" y="459"/>
                  </a:lnTo>
                  <a:lnTo>
                    <a:pt x="5" y="459"/>
                  </a:lnTo>
                  <a:lnTo>
                    <a:pt x="0" y="454"/>
                  </a:lnTo>
                  <a:lnTo>
                    <a:pt x="0" y="345"/>
                  </a:lnTo>
                  <a:lnTo>
                    <a:pt x="5" y="339"/>
                  </a:lnTo>
                  <a:lnTo>
                    <a:pt x="35" y="339"/>
                  </a:lnTo>
                  <a:lnTo>
                    <a:pt x="39" y="345"/>
                  </a:lnTo>
                  <a:lnTo>
                    <a:pt x="39" y="378"/>
                  </a:lnTo>
                  <a:lnTo>
                    <a:pt x="69" y="378"/>
                  </a:lnTo>
                  <a:lnTo>
                    <a:pt x="75" y="383"/>
                  </a:lnTo>
                  <a:lnTo>
                    <a:pt x="75" y="415"/>
                  </a:lnTo>
                  <a:lnTo>
                    <a:pt x="169" y="415"/>
                  </a:lnTo>
                  <a:lnTo>
                    <a:pt x="169" y="383"/>
                  </a:lnTo>
                  <a:lnTo>
                    <a:pt x="174" y="378"/>
                  </a:lnTo>
                  <a:lnTo>
                    <a:pt x="204" y="378"/>
                  </a:lnTo>
                  <a:lnTo>
                    <a:pt x="204" y="310"/>
                  </a:lnTo>
                  <a:lnTo>
                    <a:pt x="174" y="310"/>
                  </a:lnTo>
                  <a:lnTo>
                    <a:pt x="169" y="305"/>
                  </a:lnTo>
                  <a:lnTo>
                    <a:pt x="169" y="272"/>
                  </a:lnTo>
                  <a:lnTo>
                    <a:pt x="105" y="272"/>
                  </a:lnTo>
                  <a:lnTo>
                    <a:pt x="100" y="266"/>
                  </a:lnTo>
                  <a:lnTo>
                    <a:pt x="100" y="233"/>
                  </a:lnTo>
                  <a:lnTo>
                    <a:pt x="39" y="233"/>
                  </a:lnTo>
                  <a:lnTo>
                    <a:pt x="35" y="228"/>
                  </a:lnTo>
                  <a:lnTo>
                    <a:pt x="35" y="155"/>
                  </a:lnTo>
                  <a:lnTo>
                    <a:pt x="5" y="155"/>
                  </a:lnTo>
                  <a:lnTo>
                    <a:pt x="0" y="150"/>
                  </a:lnTo>
                  <a:lnTo>
                    <a:pt x="0" y="78"/>
                  </a:lnTo>
                  <a:lnTo>
                    <a:pt x="5" y="73"/>
                  </a:lnTo>
                  <a:lnTo>
                    <a:pt x="35" y="73"/>
                  </a:lnTo>
                  <a:lnTo>
                    <a:pt x="35" y="38"/>
                  </a:lnTo>
                  <a:lnTo>
                    <a:pt x="39" y="32"/>
                  </a:lnTo>
                  <a:lnTo>
                    <a:pt x="69" y="32"/>
                  </a:lnTo>
                  <a:lnTo>
                    <a:pt x="69" y="5"/>
                  </a:lnTo>
                  <a:lnTo>
                    <a:pt x="75" y="0"/>
                  </a:lnTo>
                </a:path>
              </a:pathLst>
            </a:custGeom>
            <a:solidFill>
              <a:srgbClr val="0000CC"/>
            </a:solidFill>
            <a:ln w="9525">
              <a:solidFill>
                <a:srgbClr val="000000"/>
              </a:solidFill>
              <a:round/>
              <a:headEnd/>
              <a:tailEnd/>
            </a:ln>
          </p:spPr>
          <p:txBody>
            <a:bodyPr wrap="none" anchor="ctr"/>
            <a:lstStyle/>
            <a:p>
              <a:endParaRPr lang="en-US"/>
            </a:p>
          </p:txBody>
        </p:sp>
        <p:sp>
          <p:nvSpPr>
            <p:cNvPr id="37971" name="Freeform 82"/>
            <p:cNvSpPr>
              <a:spLocks noChangeArrowheads="1"/>
            </p:cNvSpPr>
            <p:nvPr/>
          </p:nvSpPr>
          <p:spPr bwMode="auto">
            <a:xfrm>
              <a:off x="3963" y="1885"/>
              <a:ext cx="92" cy="52"/>
            </a:xfrm>
            <a:custGeom>
              <a:avLst/>
              <a:gdLst>
                <a:gd name="T0" fmla="*/ 4 w 411"/>
                <a:gd name="T1" fmla="*/ 153 h 235"/>
                <a:gd name="T2" fmla="*/ 405 w 411"/>
                <a:gd name="T3" fmla="*/ 153 h 235"/>
                <a:gd name="T4" fmla="*/ 410 w 411"/>
                <a:gd name="T5" fmla="*/ 158 h 235"/>
                <a:gd name="T6" fmla="*/ 410 w 411"/>
                <a:gd name="T7" fmla="*/ 229 h 235"/>
                <a:gd name="T8" fmla="*/ 405 w 411"/>
                <a:gd name="T9" fmla="*/ 234 h 235"/>
                <a:gd name="T10" fmla="*/ 4 w 411"/>
                <a:gd name="T11" fmla="*/ 234 h 235"/>
                <a:gd name="T12" fmla="*/ 0 w 411"/>
                <a:gd name="T13" fmla="*/ 229 h 235"/>
                <a:gd name="T14" fmla="*/ 0 w 411"/>
                <a:gd name="T15" fmla="*/ 158 h 235"/>
                <a:gd name="T16" fmla="*/ 4 w 411"/>
                <a:gd name="T17" fmla="*/ 153 h 235"/>
                <a:gd name="T18" fmla="*/ 4 w 411"/>
                <a:gd name="T19" fmla="*/ 0 h 235"/>
                <a:gd name="T20" fmla="*/ 405 w 411"/>
                <a:gd name="T21" fmla="*/ 0 h 235"/>
                <a:gd name="T22" fmla="*/ 410 w 411"/>
                <a:gd name="T23" fmla="*/ 4 h 235"/>
                <a:gd name="T24" fmla="*/ 410 w 411"/>
                <a:gd name="T25" fmla="*/ 76 h 235"/>
                <a:gd name="T26" fmla="*/ 405 w 411"/>
                <a:gd name="T27" fmla="*/ 80 h 235"/>
                <a:gd name="T28" fmla="*/ 4 w 411"/>
                <a:gd name="T29" fmla="*/ 80 h 235"/>
                <a:gd name="T30" fmla="*/ 0 w 411"/>
                <a:gd name="T31" fmla="*/ 76 h 235"/>
                <a:gd name="T32" fmla="*/ 0 w 411"/>
                <a:gd name="T33" fmla="*/ 4 h 235"/>
                <a:gd name="T34" fmla="*/ 4 w 411"/>
                <a:gd name="T35" fmla="*/ 0 h 2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1"/>
                <a:gd name="T55" fmla="*/ 0 h 235"/>
                <a:gd name="T56" fmla="*/ 411 w 411"/>
                <a:gd name="T57" fmla="*/ 235 h 2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1" h="235">
                  <a:moveTo>
                    <a:pt x="4" y="153"/>
                  </a:moveTo>
                  <a:lnTo>
                    <a:pt x="405" y="153"/>
                  </a:lnTo>
                  <a:lnTo>
                    <a:pt x="410" y="158"/>
                  </a:lnTo>
                  <a:lnTo>
                    <a:pt x="410" y="229"/>
                  </a:lnTo>
                  <a:lnTo>
                    <a:pt x="405" y="234"/>
                  </a:lnTo>
                  <a:lnTo>
                    <a:pt x="4" y="234"/>
                  </a:lnTo>
                  <a:lnTo>
                    <a:pt x="0" y="229"/>
                  </a:lnTo>
                  <a:lnTo>
                    <a:pt x="0" y="158"/>
                  </a:lnTo>
                  <a:lnTo>
                    <a:pt x="4" y="153"/>
                  </a:lnTo>
                  <a:close/>
                  <a:moveTo>
                    <a:pt x="4" y="0"/>
                  </a:moveTo>
                  <a:lnTo>
                    <a:pt x="405" y="0"/>
                  </a:lnTo>
                  <a:lnTo>
                    <a:pt x="410" y="4"/>
                  </a:lnTo>
                  <a:lnTo>
                    <a:pt x="410" y="76"/>
                  </a:lnTo>
                  <a:lnTo>
                    <a:pt x="405" y="80"/>
                  </a:lnTo>
                  <a:lnTo>
                    <a:pt x="4" y="80"/>
                  </a:lnTo>
                  <a:lnTo>
                    <a:pt x="0" y="76"/>
                  </a:lnTo>
                  <a:lnTo>
                    <a:pt x="0" y="4"/>
                  </a:lnTo>
                  <a:lnTo>
                    <a:pt x="4" y="0"/>
                  </a:lnTo>
                  <a:close/>
                </a:path>
              </a:pathLst>
            </a:custGeom>
            <a:solidFill>
              <a:srgbClr val="0000CC"/>
            </a:solidFill>
            <a:ln w="9525">
              <a:solidFill>
                <a:srgbClr val="000000"/>
              </a:solidFill>
              <a:round/>
              <a:headEnd/>
              <a:tailEnd/>
            </a:ln>
          </p:spPr>
          <p:txBody>
            <a:bodyPr wrap="none" anchor="ctr"/>
            <a:lstStyle/>
            <a:p>
              <a:endParaRPr lang="en-US"/>
            </a:p>
          </p:txBody>
        </p:sp>
        <p:sp>
          <p:nvSpPr>
            <p:cNvPr id="37972" name="Freeform 83"/>
            <p:cNvSpPr>
              <a:spLocks noChangeArrowheads="1"/>
            </p:cNvSpPr>
            <p:nvPr/>
          </p:nvSpPr>
          <p:spPr bwMode="auto">
            <a:xfrm>
              <a:off x="4120" y="1868"/>
              <a:ext cx="62" cy="103"/>
            </a:xfrm>
            <a:custGeom>
              <a:avLst/>
              <a:gdLst>
                <a:gd name="T0" fmla="*/ 238 w 279"/>
                <a:gd name="T1" fmla="*/ 0 h 460"/>
                <a:gd name="T2" fmla="*/ 242 w 279"/>
                <a:gd name="T3" fmla="*/ 111 h 460"/>
                <a:gd name="T4" fmla="*/ 208 w 279"/>
                <a:gd name="T5" fmla="*/ 117 h 460"/>
                <a:gd name="T6" fmla="*/ 203 w 279"/>
                <a:gd name="T7" fmla="*/ 78 h 460"/>
                <a:gd name="T8" fmla="*/ 167 w 279"/>
                <a:gd name="T9" fmla="*/ 73 h 460"/>
                <a:gd name="T10" fmla="*/ 103 w 279"/>
                <a:gd name="T11" fmla="*/ 38 h 460"/>
                <a:gd name="T12" fmla="*/ 99 w 279"/>
                <a:gd name="T13" fmla="*/ 78 h 460"/>
                <a:gd name="T14" fmla="*/ 73 w 279"/>
                <a:gd name="T15" fmla="*/ 111 h 460"/>
                <a:gd name="T16" fmla="*/ 103 w 279"/>
                <a:gd name="T17" fmla="*/ 117 h 460"/>
                <a:gd name="T18" fmla="*/ 133 w 279"/>
                <a:gd name="T19" fmla="*/ 150 h 460"/>
                <a:gd name="T20" fmla="*/ 139 w 279"/>
                <a:gd name="T21" fmla="*/ 188 h 460"/>
                <a:gd name="T22" fmla="*/ 208 w 279"/>
                <a:gd name="T23" fmla="*/ 194 h 460"/>
                <a:gd name="T24" fmla="*/ 238 w 279"/>
                <a:gd name="T25" fmla="*/ 228 h 460"/>
                <a:gd name="T26" fmla="*/ 242 w 279"/>
                <a:gd name="T27" fmla="*/ 266 h 460"/>
                <a:gd name="T28" fmla="*/ 278 w 279"/>
                <a:gd name="T29" fmla="*/ 272 h 460"/>
                <a:gd name="T30" fmla="*/ 272 w 279"/>
                <a:gd name="T31" fmla="*/ 383 h 460"/>
                <a:gd name="T32" fmla="*/ 242 w 279"/>
                <a:gd name="T33" fmla="*/ 415 h 460"/>
                <a:gd name="T34" fmla="*/ 173 w 279"/>
                <a:gd name="T35" fmla="*/ 422 h 460"/>
                <a:gd name="T36" fmla="*/ 167 w 279"/>
                <a:gd name="T37" fmla="*/ 459 h 460"/>
                <a:gd name="T38" fmla="*/ 0 w 279"/>
                <a:gd name="T39" fmla="*/ 454 h 460"/>
                <a:gd name="T40" fmla="*/ 4 w 279"/>
                <a:gd name="T41" fmla="*/ 339 h 460"/>
                <a:gd name="T42" fmla="*/ 39 w 279"/>
                <a:gd name="T43" fmla="*/ 345 h 460"/>
                <a:gd name="T44" fmla="*/ 69 w 279"/>
                <a:gd name="T45" fmla="*/ 378 h 460"/>
                <a:gd name="T46" fmla="*/ 73 w 279"/>
                <a:gd name="T47" fmla="*/ 415 h 460"/>
                <a:gd name="T48" fmla="*/ 167 w 279"/>
                <a:gd name="T49" fmla="*/ 383 h 460"/>
                <a:gd name="T50" fmla="*/ 203 w 279"/>
                <a:gd name="T51" fmla="*/ 378 h 460"/>
                <a:gd name="T52" fmla="*/ 173 w 279"/>
                <a:gd name="T53" fmla="*/ 310 h 460"/>
                <a:gd name="T54" fmla="*/ 167 w 279"/>
                <a:gd name="T55" fmla="*/ 272 h 460"/>
                <a:gd name="T56" fmla="*/ 99 w 279"/>
                <a:gd name="T57" fmla="*/ 266 h 460"/>
                <a:gd name="T58" fmla="*/ 39 w 279"/>
                <a:gd name="T59" fmla="*/ 233 h 460"/>
                <a:gd name="T60" fmla="*/ 33 w 279"/>
                <a:gd name="T61" fmla="*/ 155 h 460"/>
                <a:gd name="T62" fmla="*/ 0 w 279"/>
                <a:gd name="T63" fmla="*/ 150 h 460"/>
                <a:gd name="T64" fmla="*/ 4 w 279"/>
                <a:gd name="T65" fmla="*/ 73 h 460"/>
                <a:gd name="T66" fmla="*/ 33 w 279"/>
                <a:gd name="T67" fmla="*/ 38 h 460"/>
                <a:gd name="T68" fmla="*/ 69 w 279"/>
                <a:gd name="T69" fmla="*/ 32 h 460"/>
                <a:gd name="T70" fmla="*/ 73 w 279"/>
                <a:gd name="T71" fmla="*/ 0 h 4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9"/>
                <a:gd name="T109" fmla="*/ 0 h 460"/>
                <a:gd name="T110" fmla="*/ 279 w 279"/>
                <a:gd name="T111" fmla="*/ 460 h 46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9" h="460">
                  <a:moveTo>
                    <a:pt x="73" y="0"/>
                  </a:moveTo>
                  <a:lnTo>
                    <a:pt x="238" y="0"/>
                  </a:lnTo>
                  <a:lnTo>
                    <a:pt x="242" y="5"/>
                  </a:lnTo>
                  <a:lnTo>
                    <a:pt x="242" y="111"/>
                  </a:lnTo>
                  <a:lnTo>
                    <a:pt x="238" y="117"/>
                  </a:lnTo>
                  <a:lnTo>
                    <a:pt x="208" y="117"/>
                  </a:lnTo>
                  <a:lnTo>
                    <a:pt x="203" y="111"/>
                  </a:lnTo>
                  <a:lnTo>
                    <a:pt x="203" y="78"/>
                  </a:lnTo>
                  <a:lnTo>
                    <a:pt x="173" y="78"/>
                  </a:lnTo>
                  <a:lnTo>
                    <a:pt x="167" y="73"/>
                  </a:lnTo>
                  <a:lnTo>
                    <a:pt x="167" y="38"/>
                  </a:lnTo>
                  <a:lnTo>
                    <a:pt x="103" y="38"/>
                  </a:lnTo>
                  <a:lnTo>
                    <a:pt x="103" y="73"/>
                  </a:lnTo>
                  <a:lnTo>
                    <a:pt x="99" y="78"/>
                  </a:lnTo>
                  <a:lnTo>
                    <a:pt x="73" y="78"/>
                  </a:lnTo>
                  <a:lnTo>
                    <a:pt x="73" y="111"/>
                  </a:lnTo>
                  <a:lnTo>
                    <a:pt x="99" y="111"/>
                  </a:lnTo>
                  <a:lnTo>
                    <a:pt x="103" y="117"/>
                  </a:lnTo>
                  <a:lnTo>
                    <a:pt x="103" y="150"/>
                  </a:lnTo>
                  <a:lnTo>
                    <a:pt x="133" y="150"/>
                  </a:lnTo>
                  <a:lnTo>
                    <a:pt x="139" y="155"/>
                  </a:lnTo>
                  <a:lnTo>
                    <a:pt x="139" y="188"/>
                  </a:lnTo>
                  <a:lnTo>
                    <a:pt x="203" y="188"/>
                  </a:lnTo>
                  <a:lnTo>
                    <a:pt x="208" y="194"/>
                  </a:lnTo>
                  <a:lnTo>
                    <a:pt x="208" y="228"/>
                  </a:lnTo>
                  <a:lnTo>
                    <a:pt x="238" y="228"/>
                  </a:lnTo>
                  <a:lnTo>
                    <a:pt x="242" y="233"/>
                  </a:lnTo>
                  <a:lnTo>
                    <a:pt x="242" y="266"/>
                  </a:lnTo>
                  <a:lnTo>
                    <a:pt x="272" y="266"/>
                  </a:lnTo>
                  <a:lnTo>
                    <a:pt x="278" y="272"/>
                  </a:lnTo>
                  <a:lnTo>
                    <a:pt x="278" y="378"/>
                  </a:lnTo>
                  <a:lnTo>
                    <a:pt x="272" y="383"/>
                  </a:lnTo>
                  <a:lnTo>
                    <a:pt x="242" y="383"/>
                  </a:lnTo>
                  <a:lnTo>
                    <a:pt x="242" y="415"/>
                  </a:lnTo>
                  <a:lnTo>
                    <a:pt x="238" y="422"/>
                  </a:lnTo>
                  <a:lnTo>
                    <a:pt x="173" y="422"/>
                  </a:lnTo>
                  <a:lnTo>
                    <a:pt x="173" y="454"/>
                  </a:lnTo>
                  <a:lnTo>
                    <a:pt x="167" y="459"/>
                  </a:lnTo>
                  <a:lnTo>
                    <a:pt x="4" y="459"/>
                  </a:lnTo>
                  <a:lnTo>
                    <a:pt x="0" y="454"/>
                  </a:lnTo>
                  <a:lnTo>
                    <a:pt x="0" y="345"/>
                  </a:lnTo>
                  <a:lnTo>
                    <a:pt x="4" y="339"/>
                  </a:lnTo>
                  <a:lnTo>
                    <a:pt x="33" y="339"/>
                  </a:lnTo>
                  <a:lnTo>
                    <a:pt x="39" y="345"/>
                  </a:lnTo>
                  <a:lnTo>
                    <a:pt x="39" y="378"/>
                  </a:lnTo>
                  <a:lnTo>
                    <a:pt x="69" y="378"/>
                  </a:lnTo>
                  <a:lnTo>
                    <a:pt x="73" y="383"/>
                  </a:lnTo>
                  <a:lnTo>
                    <a:pt x="73" y="415"/>
                  </a:lnTo>
                  <a:lnTo>
                    <a:pt x="167" y="415"/>
                  </a:lnTo>
                  <a:lnTo>
                    <a:pt x="167" y="383"/>
                  </a:lnTo>
                  <a:lnTo>
                    <a:pt x="173" y="378"/>
                  </a:lnTo>
                  <a:lnTo>
                    <a:pt x="203" y="378"/>
                  </a:lnTo>
                  <a:lnTo>
                    <a:pt x="203" y="310"/>
                  </a:lnTo>
                  <a:lnTo>
                    <a:pt x="173" y="310"/>
                  </a:lnTo>
                  <a:lnTo>
                    <a:pt x="167" y="305"/>
                  </a:lnTo>
                  <a:lnTo>
                    <a:pt x="167" y="272"/>
                  </a:lnTo>
                  <a:lnTo>
                    <a:pt x="103" y="272"/>
                  </a:lnTo>
                  <a:lnTo>
                    <a:pt x="99" y="266"/>
                  </a:lnTo>
                  <a:lnTo>
                    <a:pt x="99" y="233"/>
                  </a:lnTo>
                  <a:lnTo>
                    <a:pt x="39" y="233"/>
                  </a:lnTo>
                  <a:lnTo>
                    <a:pt x="33" y="228"/>
                  </a:lnTo>
                  <a:lnTo>
                    <a:pt x="33" y="155"/>
                  </a:lnTo>
                  <a:lnTo>
                    <a:pt x="4" y="155"/>
                  </a:lnTo>
                  <a:lnTo>
                    <a:pt x="0" y="150"/>
                  </a:lnTo>
                  <a:lnTo>
                    <a:pt x="0" y="78"/>
                  </a:lnTo>
                  <a:lnTo>
                    <a:pt x="4" y="73"/>
                  </a:lnTo>
                  <a:lnTo>
                    <a:pt x="33" y="73"/>
                  </a:lnTo>
                  <a:lnTo>
                    <a:pt x="33" y="38"/>
                  </a:lnTo>
                  <a:lnTo>
                    <a:pt x="39" y="32"/>
                  </a:lnTo>
                  <a:lnTo>
                    <a:pt x="69" y="32"/>
                  </a:lnTo>
                  <a:lnTo>
                    <a:pt x="69" y="5"/>
                  </a:lnTo>
                  <a:lnTo>
                    <a:pt x="73" y="0"/>
                  </a:lnTo>
                </a:path>
              </a:pathLst>
            </a:custGeom>
            <a:solidFill>
              <a:srgbClr val="0000CC"/>
            </a:solidFill>
            <a:ln w="9525">
              <a:solidFill>
                <a:srgbClr val="000000"/>
              </a:solidFill>
              <a:round/>
              <a:headEnd/>
              <a:tailEnd/>
            </a:ln>
          </p:spPr>
          <p:txBody>
            <a:bodyPr wrap="none" anchor="ctr"/>
            <a:lstStyle/>
            <a:p>
              <a:endParaRPr lang="en-US"/>
            </a:p>
          </p:txBody>
        </p:sp>
        <p:sp>
          <p:nvSpPr>
            <p:cNvPr id="37973" name="Freeform 84"/>
            <p:cNvSpPr>
              <a:spLocks noChangeArrowheads="1"/>
            </p:cNvSpPr>
            <p:nvPr/>
          </p:nvSpPr>
          <p:spPr bwMode="auto">
            <a:xfrm>
              <a:off x="4195" y="1868"/>
              <a:ext cx="86" cy="103"/>
            </a:xfrm>
            <a:custGeom>
              <a:avLst/>
              <a:gdLst>
                <a:gd name="T0" fmla="*/ 5 w 384"/>
                <a:gd name="T1" fmla="*/ 0 h 460"/>
                <a:gd name="T2" fmla="*/ 100 w 384"/>
                <a:gd name="T3" fmla="*/ 0 h 460"/>
                <a:gd name="T4" fmla="*/ 106 w 384"/>
                <a:gd name="T5" fmla="*/ 5 h 460"/>
                <a:gd name="T6" fmla="*/ 106 w 384"/>
                <a:gd name="T7" fmla="*/ 339 h 460"/>
                <a:gd name="T8" fmla="*/ 137 w 384"/>
                <a:gd name="T9" fmla="*/ 339 h 460"/>
                <a:gd name="T10" fmla="*/ 142 w 384"/>
                <a:gd name="T11" fmla="*/ 345 h 460"/>
                <a:gd name="T12" fmla="*/ 142 w 384"/>
                <a:gd name="T13" fmla="*/ 378 h 460"/>
                <a:gd name="T14" fmla="*/ 243 w 384"/>
                <a:gd name="T15" fmla="*/ 378 h 460"/>
                <a:gd name="T16" fmla="*/ 243 w 384"/>
                <a:gd name="T17" fmla="*/ 345 h 460"/>
                <a:gd name="T18" fmla="*/ 248 w 384"/>
                <a:gd name="T19" fmla="*/ 339 h 460"/>
                <a:gd name="T20" fmla="*/ 277 w 384"/>
                <a:gd name="T21" fmla="*/ 339 h 460"/>
                <a:gd name="T22" fmla="*/ 277 w 384"/>
                <a:gd name="T23" fmla="*/ 38 h 460"/>
                <a:gd name="T24" fmla="*/ 248 w 384"/>
                <a:gd name="T25" fmla="*/ 38 h 460"/>
                <a:gd name="T26" fmla="*/ 243 w 384"/>
                <a:gd name="T27" fmla="*/ 32 h 460"/>
                <a:gd name="T28" fmla="*/ 243 w 384"/>
                <a:gd name="T29" fmla="*/ 5 h 460"/>
                <a:gd name="T30" fmla="*/ 248 w 384"/>
                <a:gd name="T31" fmla="*/ 0 h 460"/>
                <a:gd name="T32" fmla="*/ 349 w 384"/>
                <a:gd name="T33" fmla="*/ 0 h 460"/>
                <a:gd name="T34" fmla="*/ 354 w 384"/>
                <a:gd name="T35" fmla="*/ 5 h 460"/>
                <a:gd name="T36" fmla="*/ 354 w 384"/>
                <a:gd name="T37" fmla="*/ 415 h 460"/>
                <a:gd name="T38" fmla="*/ 378 w 384"/>
                <a:gd name="T39" fmla="*/ 415 h 460"/>
                <a:gd name="T40" fmla="*/ 383 w 384"/>
                <a:gd name="T41" fmla="*/ 422 h 460"/>
                <a:gd name="T42" fmla="*/ 383 w 384"/>
                <a:gd name="T43" fmla="*/ 454 h 460"/>
                <a:gd name="T44" fmla="*/ 378 w 384"/>
                <a:gd name="T45" fmla="*/ 459 h 460"/>
                <a:gd name="T46" fmla="*/ 283 w 384"/>
                <a:gd name="T47" fmla="*/ 459 h 460"/>
                <a:gd name="T48" fmla="*/ 277 w 384"/>
                <a:gd name="T49" fmla="*/ 454 h 460"/>
                <a:gd name="T50" fmla="*/ 277 w 384"/>
                <a:gd name="T51" fmla="*/ 383 h 460"/>
                <a:gd name="T52" fmla="*/ 248 w 384"/>
                <a:gd name="T53" fmla="*/ 383 h 460"/>
                <a:gd name="T54" fmla="*/ 248 w 384"/>
                <a:gd name="T55" fmla="*/ 415 h 460"/>
                <a:gd name="T56" fmla="*/ 243 w 384"/>
                <a:gd name="T57" fmla="*/ 422 h 460"/>
                <a:gd name="T58" fmla="*/ 212 w 384"/>
                <a:gd name="T59" fmla="*/ 422 h 460"/>
                <a:gd name="T60" fmla="*/ 212 w 384"/>
                <a:gd name="T61" fmla="*/ 454 h 460"/>
                <a:gd name="T62" fmla="*/ 207 w 384"/>
                <a:gd name="T63" fmla="*/ 459 h 460"/>
                <a:gd name="T64" fmla="*/ 106 w 384"/>
                <a:gd name="T65" fmla="*/ 459 h 460"/>
                <a:gd name="T66" fmla="*/ 100 w 384"/>
                <a:gd name="T67" fmla="*/ 454 h 460"/>
                <a:gd name="T68" fmla="*/ 100 w 384"/>
                <a:gd name="T69" fmla="*/ 422 h 460"/>
                <a:gd name="T70" fmla="*/ 76 w 384"/>
                <a:gd name="T71" fmla="*/ 422 h 460"/>
                <a:gd name="T72" fmla="*/ 71 w 384"/>
                <a:gd name="T73" fmla="*/ 415 h 460"/>
                <a:gd name="T74" fmla="*/ 71 w 384"/>
                <a:gd name="T75" fmla="*/ 383 h 460"/>
                <a:gd name="T76" fmla="*/ 41 w 384"/>
                <a:gd name="T77" fmla="*/ 383 h 460"/>
                <a:gd name="T78" fmla="*/ 36 w 384"/>
                <a:gd name="T79" fmla="*/ 378 h 460"/>
                <a:gd name="T80" fmla="*/ 36 w 384"/>
                <a:gd name="T81" fmla="*/ 38 h 460"/>
                <a:gd name="T82" fmla="*/ 5 w 384"/>
                <a:gd name="T83" fmla="*/ 38 h 460"/>
                <a:gd name="T84" fmla="*/ 0 w 384"/>
                <a:gd name="T85" fmla="*/ 32 h 460"/>
                <a:gd name="T86" fmla="*/ 0 w 384"/>
                <a:gd name="T87" fmla="*/ 5 h 460"/>
                <a:gd name="T88" fmla="*/ 5 w 384"/>
                <a:gd name="T89" fmla="*/ 0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4"/>
                <a:gd name="T136" fmla="*/ 0 h 460"/>
                <a:gd name="T137" fmla="*/ 384 w 384"/>
                <a:gd name="T138" fmla="*/ 460 h 4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4" h="460">
                  <a:moveTo>
                    <a:pt x="5" y="0"/>
                  </a:moveTo>
                  <a:lnTo>
                    <a:pt x="100" y="0"/>
                  </a:lnTo>
                  <a:lnTo>
                    <a:pt x="106" y="5"/>
                  </a:lnTo>
                  <a:lnTo>
                    <a:pt x="106" y="339"/>
                  </a:lnTo>
                  <a:lnTo>
                    <a:pt x="137" y="339"/>
                  </a:lnTo>
                  <a:lnTo>
                    <a:pt x="142" y="345"/>
                  </a:lnTo>
                  <a:lnTo>
                    <a:pt x="142" y="378"/>
                  </a:lnTo>
                  <a:lnTo>
                    <a:pt x="243" y="378"/>
                  </a:lnTo>
                  <a:lnTo>
                    <a:pt x="243" y="345"/>
                  </a:lnTo>
                  <a:lnTo>
                    <a:pt x="248" y="339"/>
                  </a:lnTo>
                  <a:lnTo>
                    <a:pt x="277" y="339"/>
                  </a:lnTo>
                  <a:lnTo>
                    <a:pt x="277" y="38"/>
                  </a:lnTo>
                  <a:lnTo>
                    <a:pt x="248" y="38"/>
                  </a:lnTo>
                  <a:lnTo>
                    <a:pt x="243" y="32"/>
                  </a:lnTo>
                  <a:lnTo>
                    <a:pt x="243" y="5"/>
                  </a:lnTo>
                  <a:lnTo>
                    <a:pt x="248" y="0"/>
                  </a:lnTo>
                  <a:lnTo>
                    <a:pt x="349" y="0"/>
                  </a:lnTo>
                  <a:lnTo>
                    <a:pt x="354" y="5"/>
                  </a:lnTo>
                  <a:lnTo>
                    <a:pt x="354" y="415"/>
                  </a:lnTo>
                  <a:lnTo>
                    <a:pt x="378" y="415"/>
                  </a:lnTo>
                  <a:lnTo>
                    <a:pt x="383" y="422"/>
                  </a:lnTo>
                  <a:lnTo>
                    <a:pt x="383" y="454"/>
                  </a:lnTo>
                  <a:lnTo>
                    <a:pt x="378" y="459"/>
                  </a:lnTo>
                  <a:lnTo>
                    <a:pt x="283" y="459"/>
                  </a:lnTo>
                  <a:lnTo>
                    <a:pt x="277" y="454"/>
                  </a:lnTo>
                  <a:lnTo>
                    <a:pt x="277" y="383"/>
                  </a:lnTo>
                  <a:lnTo>
                    <a:pt x="248" y="383"/>
                  </a:lnTo>
                  <a:lnTo>
                    <a:pt x="248" y="415"/>
                  </a:lnTo>
                  <a:lnTo>
                    <a:pt x="243" y="422"/>
                  </a:lnTo>
                  <a:lnTo>
                    <a:pt x="212" y="422"/>
                  </a:lnTo>
                  <a:lnTo>
                    <a:pt x="212" y="454"/>
                  </a:lnTo>
                  <a:lnTo>
                    <a:pt x="207" y="459"/>
                  </a:lnTo>
                  <a:lnTo>
                    <a:pt x="106" y="459"/>
                  </a:lnTo>
                  <a:lnTo>
                    <a:pt x="100" y="454"/>
                  </a:lnTo>
                  <a:lnTo>
                    <a:pt x="100" y="422"/>
                  </a:lnTo>
                  <a:lnTo>
                    <a:pt x="76" y="422"/>
                  </a:lnTo>
                  <a:lnTo>
                    <a:pt x="71" y="415"/>
                  </a:lnTo>
                  <a:lnTo>
                    <a:pt x="71" y="383"/>
                  </a:lnTo>
                  <a:lnTo>
                    <a:pt x="41" y="383"/>
                  </a:lnTo>
                  <a:lnTo>
                    <a:pt x="36" y="378"/>
                  </a:lnTo>
                  <a:lnTo>
                    <a:pt x="36" y="38"/>
                  </a:lnTo>
                  <a:lnTo>
                    <a:pt x="5" y="38"/>
                  </a:lnTo>
                  <a:lnTo>
                    <a:pt x="0" y="32"/>
                  </a:lnTo>
                  <a:lnTo>
                    <a:pt x="0" y="5"/>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74" name="Freeform 85"/>
            <p:cNvSpPr>
              <a:spLocks noChangeArrowheads="1"/>
            </p:cNvSpPr>
            <p:nvPr/>
          </p:nvSpPr>
          <p:spPr bwMode="auto">
            <a:xfrm>
              <a:off x="4291" y="1868"/>
              <a:ext cx="75" cy="146"/>
            </a:xfrm>
            <a:custGeom>
              <a:avLst/>
              <a:gdLst>
                <a:gd name="T0" fmla="*/ 197 w 336"/>
                <a:gd name="T1" fmla="*/ 38 h 650"/>
                <a:gd name="T2" fmla="*/ 200 w 336"/>
                <a:gd name="T3" fmla="*/ 78 h 650"/>
                <a:gd name="T4" fmla="*/ 230 w 336"/>
                <a:gd name="T5" fmla="*/ 111 h 650"/>
                <a:gd name="T6" fmla="*/ 264 w 336"/>
                <a:gd name="T7" fmla="*/ 117 h 650"/>
                <a:gd name="T8" fmla="*/ 235 w 336"/>
                <a:gd name="T9" fmla="*/ 339 h 650"/>
                <a:gd name="T10" fmla="*/ 230 w 336"/>
                <a:gd name="T11" fmla="*/ 378 h 650"/>
                <a:gd name="T12" fmla="*/ 197 w 336"/>
                <a:gd name="T13" fmla="*/ 383 h 650"/>
                <a:gd name="T14" fmla="*/ 135 w 336"/>
                <a:gd name="T15" fmla="*/ 415 h 650"/>
                <a:gd name="T16" fmla="*/ 130 w 336"/>
                <a:gd name="T17" fmla="*/ 378 h 650"/>
                <a:gd name="T18" fmla="*/ 100 w 336"/>
                <a:gd name="T19" fmla="*/ 78 h 650"/>
                <a:gd name="T20" fmla="*/ 135 w 336"/>
                <a:gd name="T21" fmla="*/ 73 h 650"/>
                <a:gd name="T22" fmla="*/ 4 w 336"/>
                <a:gd name="T23" fmla="*/ 0 h 650"/>
                <a:gd name="T24" fmla="*/ 100 w 336"/>
                <a:gd name="T25" fmla="*/ 5 h 650"/>
                <a:gd name="T26" fmla="*/ 130 w 336"/>
                <a:gd name="T27" fmla="*/ 32 h 650"/>
                <a:gd name="T28" fmla="*/ 135 w 336"/>
                <a:gd name="T29" fmla="*/ 0 h 650"/>
                <a:gd name="T30" fmla="*/ 235 w 336"/>
                <a:gd name="T31" fmla="*/ 5 h 650"/>
                <a:gd name="T32" fmla="*/ 297 w 336"/>
                <a:gd name="T33" fmla="*/ 32 h 650"/>
                <a:gd name="T34" fmla="*/ 303 w 336"/>
                <a:gd name="T35" fmla="*/ 111 h 650"/>
                <a:gd name="T36" fmla="*/ 335 w 336"/>
                <a:gd name="T37" fmla="*/ 117 h 650"/>
                <a:gd name="T38" fmla="*/ 331 w 336"/>
                <a:gd name="T39" fmla="*/ 345 h 650"/>
                <a:gd name="T40" fmla="*/ 303 w 336"/>
                <a:gd name="T41" fmla="*/ 415 h 650"/>
                <a:gd name="T42" fmla="*/ 235 w 336"/>
                <a:gd name="T43" fmla="*/ 421 h 650"/>
                <a:gd name="T44" fmla="*/ 230 w 336"/>
                <a:gd name="T45" fmla="*/ 459 h 650"/>
                <a:gd name="T46" fmla="*/ 130 w 336"/>
                <a:gd name="T47" fmla="*/ 454 h 650"/>
                <a:gd name="T48" fmla="*/ 100 w 336"/>
                <a:gd name="T49" fmla="*/ 421 h 650"/>
                <a:gd name="T50" fmla="*/ 130 w 336"/>
                <a:gd name="T51" fmla="*/ 606 h 650"/>
                <a:gd name="T52" fmla="*/ 135 w 336"/>
                <a:gd name="T53" fmla="*/ 644 h 650"/>
                <a:gd name="T54" fmla="*/ 4 w 336"/>
                <a:gd name="T55" fmla="*/ 649 h 650"/>
                <a:gd name="T56" fmla="*/ 0 w 336"/>
                <a:gd name="T57" fmla="*/ 611 h 650"/>
                <a:gd name="T58" fmla="*/ 34 w 336"/>
                <a:gd name="T59" fmla="*/ 606 h 650"/>
                <a:gd name="T60" fmla="*/ 4 w 336"/>
                <a:gd name="T61" fmla="*/ 38 h 650"/>
                <a:gd name="T62" fmla="*/ 0 w 336"/>
                <a:gd name="T63" fmla="*/ 5 h 6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6"/>
                <a:gd name="T97" fmla="*/ 0 h 650"/>
                <a:gd name="T98" fmla="*/ 336 w 336"/>
                <a:gd name="T99" fmla="*/ 650 h 6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6" h="650">
                  <a:moveTo>
                    <a:pt x="135" y="38"/>
                  </a:moveTo>
                  <a:lnTo>
                    <a:pt x="197" y="38"/>
                  </a:lnTo>
                  <a:lnTo>
                    <a:pt x="197" y="73"/>
                  </a:lnTo>
                  <a:lnTo>
                    <a:pt x="200" y="78"/>
                  </a:lnTo>
                  <a:lnTo>
                    <a:pt x="230" y="78"/>
                  </a:lnTo>
                  <a:lnTo>
                    <a:pt x="230" y="111"/>
                  </a:lnTo>
                  <a:lnTo>
                    <a:pt x="235" y="117"/>
                  </a:lnTo>
                  <a:lnTo>
                    <a:pt x="264" y="117"/>
                  </a:lnTo>
                  <a:lnTo>
                    <a:pt x="264" y="339"/>
                  </a:lnTo>
                  <a:lnTo>
                    <a:pt x="235" y="339"/>
                  </a:lnTo>
                  <a:lnTo>
                    <a:pt x="230" y="345"/>
                  </a:lnTo>
                  <a:lnTo>
                    <a:pt x="230" y="378"/>
                  </a:lnTo>
                  <a:lnTo>
                    <a:pt x="200" y="378"/>
                  </a:lnTo>
                  <a:lnTo>
                    <a:pt x="197" y="383"/>
                  </a:lnTo>
                  <a:lnTo>
                    <a:pt x="197" y="415"/>
                  </a:lnTo>
                  <a:lnTo>
                    <a:pt x="135" y="415"/>
                  </a:lnTo>
                  <a:lnTo>
                    <a:pt x="135" y="383"/>
                  </a:lnTo>
                  <a:lnTo>
                    <a:pt x="130" y="378"/>
                  </a:lnTo>
                  <a:lnTo>
                    <a:pt x="100" y="378"/>
                  </a:lnTo>
                  <a:lnTo>
                    <a:pt x="100" y="78"/>
                  </a:lnTo>
                  <a:lnTo>
                    <a:pt x="130" y="78"/>
                  </a:lnTo>
                  <a:lnTo>
                    <a:pt x="135" y="73"/>
                  </a:lnTo>
                  <a:lnTo>
                    <a:pt x="135" y="38"/>
                  </a:lnTo>
                  <a:close/>
                  <a:moveTo>
                    <a:pt x="4" y="0"/>
                  </a:moveTo>
                  <a:lnTo>
                    <a:pt x="96" y="0"/>
                  </a:lnTo>
                  <a:lnTo>
                    <a:pt x="100" y="5"/>
                  </a:lnTo>
                  <a:lnTo>
                    <a:pt x="100" y="32"/>
                  </a:lnTo>
                  <a:lnTo>
                    <a:pt x="130" y="32"/>
                  </a:lnTo>
                  <a:lnTo>
                    <a:pt x="130" y="5"/>
                  </a:lnTo>
                  <a:lnTo>
                    <a:pt x="135" y="0"/>
                  </a:lnTo>
                  <a:lnTo>
                    <a:pt x="230" y="0"/>
                  </a:lnTo>
                  <a:lnTo>
                    <a:pt x="235" y="5"/>
                  </a:lnTo>
                  <a:lnTo>
                    <a:pt x="235" y="32"/>
                  </a:lnTo>
                  <a:lnTo>
                    <a:pt x="297" y="32"/>
                  </a:lnTo>
                  <a:lnTo>
                    <a:pt x="303" y="38"/>
                  </a:lnTo>
                  <a:lnTo>
                    <a:pt x="303" y="111"/>
                  </a:lnTo>
                  <a:lnTo>
                    <a:pt x="331" y="111"/>
                  </a:lnTo>
                  <a:lnTo>
                    <a:pt x="335" y="117"/>
                  </a:lnTo>
                  <a:lnTo>
                    <a:pt x="335" y="339"/>
                  </a:lnTo>
                  <a:lnTo>
                    <a:pt x="331" y="345"/>
                  </a:lnTo>
                  <a:lnTo>
                    <a:pt x="303" y="345"/>
                  </a:lnTo>
                  <a:lnTo>
                    <a:pt x="303" y="415"/>
                  </a:lnTo>
                  <a:lnTo>
                    <a:pt x="297" y="421"/>
                  </a:lnTo>
                  <a:lnTo>
                    <a:pt x="235" y="421"/>
                  </a:lnTo>
                  <a:lnTo>
                    <a:pt x="235" y="454"/>
                  </a:lnTo>
                  <a:lnTo>
                    <a:pt x="230" y="459"/>
                  </a:lnTo>
                  <a:lnTo>
                    <a:pt x="135" y="459"/>
                  </a:lnTo>
                  <a:lnTo>
                    <a:pt x="130" y="454"/>
                  </a:lnTo>
                  <a:lnTo>
                    <a:pt x="130" y="421"/>
                  </a:lnTo>
                  <a:lnTo>
                    <a:pt x="100" y="421"/>
                  </a:lnTo>
                  <a:lnTo>
                    <a:pt x="100" y="606"/>
                  </a:lnTo>
                  <a:lnTo>
                    <a:pt x="130" y="606"/>
                  </a:lnTo>
                  <a:lnTo>
                    <a:pt x="135" y="611"/>
                  </a:lnTo>
                  <a:lnTo>
                    <a:pt x="135" y="644"/>
                  </a:lnTo>
                  <a:lnTo>
                    <a:pt x="130" y="649"/>
                  </a:lnTo>
                  <a:lnTo>
                    <a:pt x="4" y="649"/>
                  </a:lnTo>
                  <a:lnTo>
                    <a:pt x="0" y="644"/>
                  </a:lnTo>
                  <a:lnTo>
                    <a:pt x="0" y="611"/>
                  </a:lnTo>
                  <a:lnTo>
                    <a:pt x="4" y="606"/>
                  </a:lnTo>
                  <a:lnTo>
                    <a:pt x="34" y="606"/>
                  </a:lnTo>
                  <a:lnTo>
                    <a:pt x="34" y="38"/>
                  </a:lnTo>
                  <a:lnTo>
                    <a:pt x="4" y="38"/>
                  </a:lnTo>
                  <a:lnTo>
                    <a:pt x="0" y="32"/>
                  </a:lnTo>
                  <a:lnTo>
                    <a:pt x="0" y="5"/>
                  </a:lnTo>
                  <a:lnTo>
                    <a:pt x="4" y="0"/>
                  </a:lnTo>
                  <a:close/>
                </a:path>
              </a:pathLst>
            </a:custGeom>
            <a:solidFill>
              <a:srgbClr val="0000CC"/>
            </a:solidFill>
            <a:ln w="9525">
              <a:solidFill>
                <a:srgbClr val="000000"/>
              </a:solidFill>
              <a:round/>
              <a:headEnd/>
              <a:tailEnd/>
            </a:ln>
          </p:spPr>
          <p:txBody>
            <a:bodyPr wrap="none" anchor="ctr"/>
            <a:lstStyle/>
            <a:p>
              <a:endParaRPr lang="en-US"/>
            </a:p>
          </p:txBody>
        </p:sp>
        <p:sp>
          <p:nvSpPr>
            <p:cNvPr id="37975" name="Freeform 86"/>
            <p:cNvSpPr>
              <a:spLocks noChangeArrowheads="1"/>
            </p:cNvSpPr>
            <p:nvPr/>
          </p:nvSpPr>
          <p:spPr bwMode="auto">
            <a:xfrm>
              <a:off x="4387" y="1868"/>
              <a:ext cx="52" cy="103"/>
            </a:xfrm>
            <a:custGeom>
              <a:avLst/>
              <a:gdLst>
                <a:gd name="T0" fmla="*/ 4 w 235"/>
                <a:gd name="T1" fmla="*/ 0 h 460"/>
                <a:gd name="T2" fmla="*/ 96 w 235"/>
                <a:gd name="T3" fmla="*/ 0 h 460"/>
                <a:gd name="T4" fmla="*/ 99 w 235"/>
                <a:gd name="T5" fmla="*/ 5 h 460"/>
                <a:gd name="T6" fmla="*/ 99 w 235"/>
                <a:gd name="T7" fmla="*/ 73 h 460"/>
                <a:gd name="T8" fmla="*/ 128 w 235"/>
                <a:gd name="T9" fmla="*/ 73 h 460"/>
                <a:gd name="T10" fmla="*/ 128 w 235"/>
                <a:gd name="T11" fmla="*/ 38 h 460"/>
                <a:gd name="T12" fmla="*/ 134 w 235"/>
                <a:gd name="T13" fmla="*/ 32 h 460"/>
                <a:gd name="T14" fmla="*/ 161 w 235"/>
                <a:gd name="T15" fmla="*/ 32 h 460"/>
                <a:gd name="T16" fmla="*/ 161 w 235"/>
                <a:gd name="T17" fmla="*/ 5 h 460"/>
                <a:gd name="T18" fmla="*/ 167 w 235"/>
                <a:gd name="T19" fmla="*/ 0 h 460"/>
                <a:gd name="T20" fmla="*/ 229 w 235"/>
                <a:gd name="T21" fmla="*/ 0 h 460"/>
                <a:gd name="T22" fmla="*/ 234 w 235"/>
                <a:gd name="T23" fmla="*/ 5 h 460"/>
                <a:gd name="T24" fmla="*/ 234 w 235"/>
                <a:gd name="T25" fmla="*/ 111 h 460"/>
                <a:gd name="T26" fmla="*/ 229 w 235"/>
                <a:gd name="T27" fmla="*/ 117 h 460"/>
                <a:gd name="T28" fmla="*/ 167 w 235"/>
                <a:gd name="T29" fmla="*/ 117 h 460"/>
                <a:gd name="T30" fmla="*/ 161 w 235"/>
                <a:gd name="T31" fmla="*/ 111 h 460"/>
                <a:gd name="T32" fmla="*/ 161 w 235"/>
                <a:gd name="T33" fmla="*/ 78 h 460"/>
                <a:gd name="T34" fmla="*/ 134 w 235"/>
                <a:gd name="T35" fmla="*/ 78 h 460"/>
                <a:gd name="T36" fmla="*/ 134 w 235"/>
                <a:gd name="T37" fmla="*/ 111 h 460"/>
                <a:gd name="T38" fmla="*/ 128 w 235"/>
                <a:gd name="T39" fmla="*/ 117 h 460"/>
                <a:gd name="T40" fmla="*/ 99 w 235"/>
                <a:gd name="T41" fmla="*/ 117 h 460"/>
                <a:gd name="T42" fmla="*/ 99 w 235"/>
                <a:gd name="T43" fmla="*/ 415 h 460"/>
                <a:gd name="T44" fmla="*/ 128 w 235"/>
                <a:gd name="T45" fmla="*/ 415 h 460"/>
                <a:gd name="T46" fmla="*/ 134 w 235"/>
                <a:gd name="T47" fmla="*/ 422 h 460"/>
                <a:gd name="T48" fmla="*/ 134 w 235"/>
                <a:gd name="T49" fmla="*/ 454 h 460"/>
                <a:gd name="T50" fmla="*/ 128 w 235"/>
                <a:gd name="T51" fmla="*/ 459 h 460"/>
                <a:gd name="T52" fmla="*/ 4 w 235"/>
                <a:gd name="T53" fmla="*/ 459 h 460"/>
                <a:gd name="T54" fmla="*/ 0 w 235"/>
                <a:gd name="T55" fmla="*/ 454 h 460"/>
                <a:gd name="T56" fmla="*/ 0 w 235"/>
                <a:gd name="T57" fmla="*/ 422 h 460"/>
                <a:gd name="T58" fmla="*/ 4 w 235"/>
                <a:gd name="T59" fmla="*/ 415 h 460"/>
                <a:gd name="T60" fmla="*/ 33 w 235"/>
                <a:gd name="T61" fmla="*/ 415 h 460"/>
                <a:gd name="T62" fmla="*/ 33 w 235"/>
                <a:gd name="T63" fmla="*/ 38 h 460"/>
                <a:gd name="T64" fmla="*/ 4 w 235"/>
                <a:gd name="T65" fmla="*/ 38 h 460"/>
                <a:gd name="T66" fmla="*/ 0 w 235"/>
                <a:gd name="T67" fmla="*/ 32 h 460"/>
                <a:gd name="T68" fmla="*/ 0 w 235"/>
                <a:gd name="T69" fmla="*/ 5 h 460"/>
                <a:gd name="T70" fmla="*/ 4 w 235"/>
                <a:gd name="T71" fmla="*/ 0 h 4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5"/>
                <a:gd name="T109" fmla="*/ 0 h 460"/>
                <a:gd name="T110" fmla="*/ 235 w 235"/>
                <a:gd name="T111" fmla="*/ 460 h 46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5" h="460">
                  <a:moveTo>
                    <a:pt x="4" y="0"/>
                  </a:moveTo>
                  <a:lnTo>
                    <a:pt x="96" y="0"/>
                  </a:lnTo>
                  <a:lnTo>
                    <a:pt x="99" y="5"/>
                  </a:lnTo>
                  <a:lnTo>
                    <a:pt x="99" y="73"/>
                  </a:lnTo>
                  <a:lnTo>
                    <a:pt x="128" y="73"/>
                  </a:lnTo>
                  <a:lnTo>
                    <a:pt x="128" y="38"/>
                  </a:lnTo>
                  <a:lnTo>
                    <a:pt x="134" y="32"/>
                  </a:lnTo>
                  <a:lnTo>
                    <a:pt x="161" y="32"/>
                  </a:lnTo>
                  <a:lnTo>
                    <a:pt x="161" y="5"/>
                  </a:lnTo>
                  <a:lnTo>
                    <a:pt x="167" y="0"/>
                  </a:lnTo>
                  <a:lnTo>
                    <a:pt x="229" y="0"/>
                  </a:lnTo>
                  <a:lnTo>
                    <a:pt x="234" y="5"/>
                  </a:lnTo>
                  <a:lnTo>
                    <a:pt x="234" y="111"/>
                  </a:lnTo>
                  <a:lnTo>
                    <a:pt x="229" y="117"/>
                  </a:lnTo>
                  <a:lnTo>
                    <a:pt x="167" y="117"/>
                  </a:lnTo>
                  <a:lnTo>
                    <a:pt x="161" y="111"/>
                  </a:lnTo>
                  <a:lnTo>
                    <a:pt x="161" y="78"/>
                  </a:lnTo>
                  <a:lnTo>
                    <a:pt x="134" y="78"/>
                  </a:lnTo>
                  <a:lnTo>
                    <a:pt x="134" y="111"/>
                  </a:lnTo>
                  <a:lnTo>
                    <a:pt x="128" y="117"/>
                  </a:lnTo>
                  <a:lnTo>
                    <a:pt x="99" y="117"/>
                  </a:lnTo>
                  <a:lnTo>
                    <a:pt x="99" y="415"/>
                  </a:lnTo>
                  <a:lnTo>
                    <a:pt x="128" y="415"/>
                  </a:lnTo>
                  <a:lnTo>
                    <a:pt x="134" y="422"/>
                  </a:lnTo>
                  <a:lnTo>
                    <a:pt x="134" y="454"/>
                  </a:lnTo>
                  <a:lnTo>
                    <a:pt x="128" y="459"/>
                  </a:lnTo>
                  <a:lnTo>
                    <a:pt x="4" y="459"/>
                  </a:lnTo>
                  <a:lnTo>
                    <a:pt x="0" y="454"/>
                  </a:lnTo>
                  <a:lnTo>
                    <a:pt x="0" y="422"/>
                  </a:lnTo>
                  <a:lnTo>
                    <a:pt x="4" y="415"/>
                  </a:lnTo>
                  <a:lnTo>
                    <a:pt x="33" y="415"/>
                  </a:lnTo>
                  <a:lnTo>
                    <a:pt x="33" y="38"/>
                  </a:lnTo>
                  <a:lnTo>
                    <a:pt x="4" y="38"/>
                  </a:lnTo>
                  <a:lnTo>
                    <a:pt x="0" y="32"/>
                  </a:lnTo>
                  <a:lnTo>
                    <a:pt x="0" y="5"/>
                  </a:lnTo>
                  <a:lnTo>
                    <a:pt x="4" y="0"/>
                  </a:lnTo>
                </a:path>
              </a:pathLst>
            </a:custGeom>
            <a:solidFill>
              <a:srgbClr val="0000CC"/>
            </a:solidFill>
            <a:ln w="9525">
              <a:solidFill>
                <a:srgbClr val="000000"/>
              </a:solidFill>
              <a:round/>
              <a:headEnd/>
              <a:tailEnd/>
            </a:ln>
          </p:spPr>
          <p:txBody>
            <a:bodyPr wrap="none" anchor="ctr"/>
            <a:lstStyle/>
            <a:p>
              <a:endParaRPr lang="en-US"/>
            </a:p>
          </p:txBody>
        </p:sp>
        <p:sp>
          <p:nvSpPr>
            <p:cNvPr id="37976" name="Freeform 87"/>
            <p:cNvSpPr>
              <a:spLocks noChangeArrowheads="1"/>
            </p:cNvSpPr>
            <p:nvPr/>
          </p:nvSpPr>
          <p:spPr bwMode="auto">
            <a:xfrm>
              <a:off x="4451" y="1868"/>
              <a:ext cx="68" cy="103"/>
            </a:xfrm>
            <a:custGeom>
              <a:avLst/>
              <a:gdLst>
                <a:gd name="T0" fmla="*/ 102 w 305"/>
                <a:gd name="T1" fmla="*/ 38 h 460"/>
                <a:gd name="T2" fmla="*/ 197 w 305"/>
                <a:gd name="T3" fmla="*/ 38 h 460"/>
                <a:gd name="T4" fmla="*/ 197 w 305"/>
                <a:gd name="T5" fmla="*/ 73 h 460"/>
                <a:gd name="T6" fmla="*/ 203 w 305"/>
                <a:gd name="T7" fmla="*/ 78 h 460"/>
                <a:gd name="T8" fmla="*/ 232 w 305"/>
                <a:gd name="T9" fmla="*/ 78 h 460"/>
                <a:gd name="T10" fmla="*/ 232 w 305"/>
                <a:gd name="T11" fmla="*/ 150 h 460"/>
                <a:gd name="T12" fmla="*/ 71 w 305"/>
                <a:gd name="T13" fmla="*/ 150 h 460"/>
                <a:gd name="T14" fmla="*/ 71 w 305"/>
                <a:gd name="T15" fmla="*/ 78 h 460"/>
                <a:gd name="T16" fmla="*/ 96 w 305"/>
                <a:gd name="T17" fmla="*/ 78 h 460"/>
                <a:gd name="T18" fmla="*/ 102 w 305"/>
                <a:gd name="T19" fmla="*/ 73 h 460"/>
                <a:gd name="T20" fmla="*/ 102 w 305"/>
                <a:gd name="T21" fmla="*/ 38 h 460"/>
                <a:gd name="T22" fmla="*/ 102 w 305"/>
                <a:gd name="T23" fmla="*/ 0 h 460"/>
                <a:gd name="T24" fmla="*/ 232 w 305"/>
                <a:gd name="T25" fmla="*/ 0 h 460"/>
                <a:gd name="T26" fmla="*/ 236 w 305"/>
                <a:gd name="T27" fmla="*/ 5 h 460"/>
                <a:gd name="T28" fmla="*/ 236 w 305"/>
                <a:gd name="T29" fmla="*/ 32 h 460"/>
                <a:gd name="T30" fmla="*/ 266 w 305"/>
                <a:gd name="T31" fmla="*/ 32 h 460"/>
                <a:gd name="T32" fmla="*/ 271 w 305"/>
                <a:gd name="T33" fmla="*/ 38 h 460"/>
                <a:gd name="T34" fmla="*/ 271 w 305"/>
                <a:gd name="T35" fmla="*/ 73 h 460"/>
                <a:gd name="T36" fmla="*/ 300 w 305"/>
                <a:gd name="T37" fmla="*/ 73 h 460"/>
                <a:gd name="T38" fmla="*/ 304 w 305"/>
                <a:gd name="T39" fmla="*/ 78 h 460"/>
                <a:gd name="T40" fmla="*/ 304 w 305"/>
                <a:gd name="T41" fmla="*/ 188 h 460"/>
                <a:gd name="T42" fmla="*/ 300 w 305"/>
                <a:gd name="T43" fmla="*/ 194 h 460"/>
                <a:gd name="T44" fmla="*/ 71 w 305"/>
                <a:gd name="T45" fmla="*/ 194 h 460"/>
                <a:gd name="T46" fmla="*/ 71 w 305"/>
                <a:gd name="T47" fmla="*/ 305 h 460"/>
                <a:gd name="T48" fmla="*/ 96 w 305"/>
                <a:gd name="T49" fmla="*/ 305 h 460"/>
                <a:gd name="T50" fmla="*/ 102 w 305"/>
                <a:gd name="T51" fmla="*/ 310 h 460"/>
                <a:gd name="T52" fmla="*/ 102 w 305"/>
                <a:gd name="T53" fmla="*/ 339 h 460"/>
                <a:gd name="T54" fmla="*/ 131 w 305"/>
                <a:gd name="T55" fmla="*/ 339 h 460"/>
                <a:gd name="T56" fmla="*/ 135 w 305"/>
                <a:gd name="T57" fmla="*/ 345 h 460"/>
                <a:gd name="T58" fmla="*/ 135 w 305"/>
                <a:gd name="T59" fmla="*/ 378 h 460"/>
                <a:gd name="T60" fmla="*/ 266 w 305"/>
                <a:gd name="T61" fmla="*/ 378 h 460"/>
                <a:gd name="T62" fmla="*/ 266 w 305"/>
                <a:gd name="T63" fmla="*/ 345 h 460"/>
                <a:gd name="T64" fmla="*/ 271 w 305"/>
                <a:gd name="T65" fmla="*/ 339 h 460"/>
                <a:gd name="T66" fmla="*/ 300 w 305"/>
                <a:gd name="T67" fmla="*/ 339 h 460"/>
                <a:gd name="T68" fmla="*/ 304 w 305"/>
                <a:gd name="T69" fmla="*/ 345 h 460"/>
                <a:gd name="T70" fmla="*/ 304 w 305"/>
                <a:gd name="T71" fmla="*/ 378 h 460"/>
                <a:gd name="T72" fmla="*/ 300 w 305"/>
                <a:gd name="T73" fmla="*/ 383 h 460"/>
                <a:gd name="T74" fmla="*/ 271 w 305"/>
                <a:gd name="T75" fmla="*/ 383 h 460"/>
                <a:gd name="T76" fmla="*/ 271 w 305"/>
                <a:gd name="T77" fmla="*/ 415 h 460"/>
                <a:gd name="T78" fmla="*/ 266 w 305"/>
                <a:gd name="T79" fmla="*/ 422 h 460"/>
                <a:gd name="T80" fmla="*/ 236 w 305"/>
                <a:gd name="T81" fmla="*/ 422 h 460"/>
                <a:gd name="T82" fmla="*/ 236 w 305"/>
                <a:gd name="T83" fmla="*/ 454 h 460"/>
                <a:gd name="T84" fmla="*/ 232 w 305"/>
                <a:gd name="T85" fmla="*/ 459 h 460"/>
                <a:gd name="T86" fmla="*/ 102 w 305"/>
                <a:gd name="T87" fmla="*/ 459 h 460"/>
                <a:gd name="T88" fmla="*/ 96 w 305"/>
                <a:gd name="T89" fmla="*/ 454 h 460"/>
                <a:gd name="T90" fmla="*/ 96 w 305"/>
                <a:gd name="T91" fmla="*/ 422 h 460"/>
                <a:gd name="T92" fmla="*/ 38 w 305"/>
                <a:gd name="T93" fmla="*/ 422 h 460"/>
                <a:gd name="T94" fmla="*/ 32 w 305"/>
                <a:gd name="T95" fmla="*/ 415 h 460"/>
                <a:gd name="T96" fmla="*/ 32 w 305"/>
                <a:gd name="T97" fmla="*/ 345 h 460"/>
                <a:gd name="T98" fmla="*/ 4 w 305"/>
                <a:gd name="T99" fmla="*/ 345 h 460"/>
                <a:gd name="T100" fmla="*/ 0 w 305"/>
                <a:gd name="T101" fmla="*/ 339 h 460"/>
                <a:gd name="T102" fmla="*/ 0 w 305"/>
                <a:gd name="T103" fmla="*/ 117 h 460"/>
                <a:gd name="T104" fmla="*/ 4 w 305"/>
                <a:gd name="T105" fmla="*/ 111 h 460"/>
                <a:gd name="T106" fmla="*/ 32 w 305"/>
                <a:gd name="T107" fmla="*/ 111 h 460"/>
                <a:gd name="T108" fmla="*/ 32 w 305"/>
                <a:gd name="T109" fmla="*/ 38 h 460"/>
                <a:gd name="T110" fmla="*/ 38 w 305"/>
                <a:gd name="T111" fmla="*/ 32 h 460"/>
                <a:gd name="T112" fmla="*/ 96 w 305"/>
                <a:gd name="T113" fmla="*/ 32 h 460"/>
                <a:gd name="T114" fmla="*/ 96 w 305"/>
                <a:gd name="T115" fmla="*/ 5 h 460"/>
                <a:gd name="T116" fmla="*/ 102 w 305"/>
                <a:gd name="T117" fmla="*/ 0 h 4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60"/>
                <a:gd name="T179" fmla="*/ 305 w 305"/>
                <a:gd name="T180" fmla="*/ 460 h 46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60">
                  <a:moveTo>
                    <a:pt x="102" y="38"/>
                  </a:moveTo>
                  <a:lnTo>
                    <a:pt x="197" y="38"/>
                  </a:lnTo>
                  <a:lnTo>
                    <a:pt x="197" y="73"/>
                  </a:lnTo>
                  <a:lnTo>
                    <a:pt x="203" y="78"/>
                  </a:lnTo>
                  <a:lnTo>
                    <a:pt x="232" y="78"/>
                  </a:lnTo>
                  <a:lnTo>
                    <a:pt x="232" y="150"/>
                  </a:lnTo>
                  <a:lnTo>
                    <a:pt x="71" y="150"/>
                  </a:lnTo>
                  <a:lnTo>
                    <a:pt x="71" y="78"/>
                  </a:lnTo>
                  <a:lnTo>
                    <a:pt x="96" y="78"/>
                  </a:lnTo>
                  <a:lnTo>
                    <a:pt x="102" y="73"/>
                  </a:lnTo>
                  <a:lnTo>
                    <a:pt x="102" y="38"/>
                  </a:lnTo>
                  <a:close/>
                  <a:moveTo>
                    <a:pt x="102" y="0"/>
                  </a:moveTo>
                  <a:lnTo>
                    <a:pt x="232" y="0"/>
                  </a:lnTo>
                  <a:lnTo>
                    <a:pt x="236" y="5"/>
                  </a:lnTo>
                  <a:lnTo>
                    <a:pt x="236" y="32"/>
                  </a:lnTo>
                  <a:lnTo>
                    <a:pt x="266" y="32"/>
                  </a:lnTo>
                  <a:lnTo>
                    <a:pt x="271" y="38"/>
                  </a:lnTo>
                  <a:lnTo>
                    <a:pt x="271" y="73"/>
                  </a:lnTo>
                  <a:lnTo>
                    <a:pt x="300" y="73"/>
                  </a:lnTo>
                  <a:lnTo>
                    <a:pt x="304" y="78"/>
                  </a:lnTo>
                  <a:lnTo>
                    <a:pt x="304" y="188"/>
                  </a:lnTo>
                  <a:lnTo>
                    <a:pt x="300" y="194"/>
                  </a:lnTo>
                  <a:lnTo>
                    <a:pt x="71" y="194"/>
                  </a:lnTo>
                  <a:lnTo>
                    <a:pt x="71" y="305"/>
                  </a:lnTo>
                  <a:lnTo>
                    <a:pt x="96" y="305"/>
                  </a:lnTo>
                  <a:lnTo>
                    <a:pt x="102" y="310"/>
                  </a:lnTo>
                  <a:lnTo>
                    <a:pt x="102" y="339"/>
                  </a:lnTo>
                  <a:lnTo>
                    <a:pt x="131" y="339"/>
                  </a:lnTo>
                  <a:lnTo>
                    <a:pt x="135" y="345"/>
                  </a:lnTo>
                  <a:lnTo>
                    <a:pt x="135" y="378"/>
                  </a:lnTo>
                  <a:lnTo>
                    <a:pt x="266" y="378"/>
                  </a:lnTo>
                  <a:lnTo>
                    <a:pt x="266" y="345"/>
                  </a:lnTo>
                  <a:lnTo>
                    <a:pt x="271" y="339"/>
                  </a:lnTo>
                  <a:lnTo>
                    <a:pt x="300" y="339"/>
                  </a:lnTo>
                  <a:lnTo>
                    <a:pt x="304" y="345"/>
                  </a:lnTo>
                  <a:lnTo>
                    <a:pt x="304" y="378"/>
                  </a:lnTo>
                  <a:lnTo>
                    <a:pt x="300" y="383"/>
                  </a:lnTo>
                  <a:lnTo>
                    <a:pt x="271" y="383"/>
                  </a:lnTo>
                  <a:lnTo>
                    <a:pt x="271" y="415"/>
                  </a:lnTo>
                  <a:lnTo>
                    <a:pt x="266" y="422"/>
                  </a:lnTo>
                  <a:lnTo>
                    <a:pt x="236" y="422"/>
                  </a:lnTo>
                  <a:lnTo>
                    <a:pt x="236" y="454"/>
                  </a:lnTo>
                  <a:lnTo>
                    <a:pt x="232" y="459"/>
                  </a:lnTo>
                  <a:lnTo>
                    <a:pt x="102" y="459"/>
                  </a:lnTo>
                  <a:lnTo>
                    <a:pt x="96" y="454"/>
                  </a:lnTo>
                  <a:lnTo>
                    <a:pt x="96" y="422"/>
                  </a:lnTo>
                  <a:lnTo>
                    <a:pt x="38" y="422"/>
                  </a:lnTo>
                  <a:lnTo>
                    <a:pt x="32" y="415"/>
                  </a:lnTo>
                  <a:lnTo>
                    <a:pt x="32" y="345"/>
                  </a:lnTo>
                  <a:lnTo>
                    <a:pt x="4" y="345"/>
                  </a:lnTo>
                  <a:lnTo>
                    <a:pt x="0" y="339"/>
                  </a:lnTo>
                  <a:lnTo>
                    <a:pt x="0" y="117"/>
                  </a:lnTo>
                  <a:lnTo>
                    <a:pt x="4" y="111"/>
                  </a:lnTo>
                  <a:lnTo>
                    <a:pt x="32" y="111"/>
                  </a:lnTo>
                  <a:lnTo>
                    <a:pt x="32" y="38"/>
                  </a:lnTo>
                  <a:lnTo>
                    <a:pt x="38" y="32"/>
                  </a:lnTo>
                  <a:lnTo>
                    <a:pt x="96" y="32"/>
                  </a:lnTo>
                  <a:lnTo>
                    <a:pt x="96" y="5"/>
                  </a:lnTo>
                  <a:lnTo>
                    <a:pt x="102" y="0"/>
                  </a:lnTo>
                  <a:close/>
                </a:path>
              </a:pathLst>
            </a:custGeom>
            <a:solidFill>
              <a:srgbClr val="0000CC"/>
            </a:solidFill>
            <a:ln w="9525">
              <a:solidFill>
                <a:srgbClr val="000000"/>
              </a:solidFill>
              <a:round/>
              <a:headEnd/>
              <a:tailEnd/>
            </a:ln>
          </p:spPr>
          <p:txBody>
            <a:bodyPr wrap="none" anchor="ctr"/>
            <a:lstStyle/>
            <a:p>
              <a:endParaRPr lang="en-US"/>
            </a:p>
          </p:txBody>
        </p:sp>
        <p:sp>
          <p:nvSpPr>
            <p:cNvPr id="37977" name="Freeform 88"/>
            <p:cNvSpPr>
              <a:spLocks noChangeArrowheads="1"/>
            </p:cNvSpPr>
            <p:nvPr/>
          </p:nvSpPr>
          <p:spPr bwMode="auto">
            <a:xfrm>
              <a:off x="4536" y="1868"/>
              <a:ext cx="61" cy="103"/>
            </a:xfrm>
            <a:custGeom>
              <a:avLst/>
              <a:gdLst>
                <a:gd name="T0" fmla="*/ 235 w 274"/>
                <a:gd name="T1" fmla="*/ 0 h 460"/>
                <a:gd name="T2" fmla="*/ 240 w 274"/>
                <a:gd name="T3" fmla="*/ 111 h 460"/>
                <a:gd name="T4" fmla="*/ 205 w 274"/>
                <a:gd name="T5" fmla="*/ 117 h 460"/>
                <a:gd name="T6" fmla="*/ 200 w 274"/>
                <a:gd name="T7" fmla="*/ 78 h 460"/>
                <a:gd name="T8" fmla="*/ 165 w 274"/>
                <a:gd name="T9" fmla="*/ 73 h 460"/>
                <a:gd name="T10" fmla="*/ 103 w 274"/>
                <a:gd name="T11" fmla="*/ 38 h 460"/>
                <a:gd name="T12" fmla="*/ 98 w 274"/>
                <a:gd name="T13" fmla="*/ 78 h 460"/>
                <a:gd name="T14" fmla="*/ 73 w 274"/>
                <a:gd name="T15" fmla="*/ 111 h 460"/>
                <a:gd name="T16" fmla="*/ 103 w 274"/>
                <a:gd name="T17" fmla="*/ 117 h 460"/>
                <a:gd name="T18" fmla="*/ 131 w 274"/>
                <a:gd name="T19" fmla="*/ 150 h 460"/>
                <a:gd name="T20" fmla="*/ 137 w 274"/>
                <a:gd name="T21" fmla="*/ 188 h 460"/>
                <a:gd name="T22" fmla="*/ 205 w 274"/>
                <a:gd name="T23" fmla="*/ 194 h 460"/>
                <a:gd name="T24" fmla="*/ 235 w 274"/>
                <a:gd name="T25" fmla="*/ 228 h 460"/>
                <a:gd name="T26" fmla="*/ 240 w 274"/>
                <a:gd name="T27" fmla="*/ 266 h 460"/>
                <a:gd name="T28" fmla="*/ 273 w 274"/>
                <a:gd name="T29" fmla="*/ 272 h 460"/>
                <a:gd name="T30" fmla="*/ 269 w 274"/>
                <a:gd name="T31" fmla="*/ 383 h 460"/>
                <a:gd name="T32" fmla="*/ 240 w 274"/>
                <a:gd name="T33" fmla="*/ 415 h 460"/>
                <a:gd name="T34" fmla="*/ 171 w 274"/>
                <a:gd name="T35" fmla="*/ 422 h 460"/>
                <a:gd name="T36" fmla="*/ 165 w 274"/>
                <a:gd name="T37" fmla="*/ 459 h 460"/>
                <a:gd name="T38" fmla="*/ 0 w 274"/>
                <a:gd name="T39" fmla="*/ 454 h 460"/>
                <a:gd name="T40" fmla="*/ 4 w 274"/>
                <a:gd name="T41" fmla="*/ 339 h 460"/>
                <a:gd name="T42" fmla="*/ 39 w 274"/>
                <a:gd name="T43" fmla="*/ 345 h 460"/>
                <a:gd name="T44" fmla="*/ 68 w 274"/>
                <a:gd name="T45" fmla="*/ 378 h 460"/>
                <a:gd name="T46" fmla="*/ 73 w 274"/>
                <a:gd name="T47" fmla="*/ 415 h 460"/>
                <a:gd name="T48" fmla="*/ 165 w 274"/>
                <a:gd name="T49" fmla="*/ 383 h 460"/>
                <a:gd name="T50" fmla="*/ 200 w 274"/>
                <a:gd name="T51" fmla="*/ 378 h 460"/>
                <a:gd name="T52" fmla="*/ 171 w 274"/>
                <a:gd name="T53" fmla="*/ 310 h 460"/>
                <a:gd name="T54" fmla="*/ 165 w 274"/>
                <a:gd name="T55" fmla="*/ 272 h 460"/>
                <a:gd name="T56" fmla="*/ 98 w 274"/>
                <a:gd name="T57" fmla="*/ 266 h 460"/>
                <a:gd name="T58" fmla="*/ 39 w 274"/>
                <a:gd name="T59" fmla="*/ 233 h 460"/>
                <a:gd name="T60" fmla="*/ 33 w 274"/>
                <a:gd name="T61" fmla="*/ 155 h 460"/>
                <a:gd name="T62" fmla="*/ 0 w 274"/>
                <a:gd name="T63" fmla="*/ 150 h 460"/>
                <a:gd name="T64" fmla="*/ 4 w 274"/>
                <a:gd name="T65" fmla="*/ 73 h 460"/>
                <a:gd name="T66" fmla="*/ 33 w 274"/>
                <a:gd name="T67" fmla="*/ 38 h 460"/>
                <a:gd name="T68" fmla="*/ 68 w 274"/>
                <a:gd name="T69" fmla="*/ 32 h 460"/>
                <a:gd name="T70" fmla="*/ 73 w 274"/>
                <a:gd name="T71" fmla="*/ 0 h 4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4"/>
                <a:gd name="T109" fmla="*/ 0 h 460"/>
                <a:gd name="T110" fmla="*/ 274 w 274"/>
                <a:gd name="T111" fmla="*/ 460 h 46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4" h="460">
                  <a:moveTo>
                    <a:pt x="73" y="0"/>
                  </a:moveTo>
                  <a:lnTo>
                    <a:pt x="235" y="0"/>
                  </a:lnTo>
                  <a:lnTo>
                    <a:pt x="240" y="5"/>
                  </a:lnTo>
                  <a:lnTo>
                    <a:pt x="240" y="111"/>
                  </a:lnTo>
                  <a:lnTo>
                    <a:pt x="235" y="117"/>
                  </a:lnTo>
                  <a:lnTo>
                    <a:pt x="205" y="117"/>
                  </a:lnTo>
                  <a:lnTo>
                    <a:pt x="200" y="111"/>
                  </a:lnTo>
                  <a:lnTo>
                    <a:pt x="200" y="78"/>
                  </a:lnTo>
                  <a:lnTo>
                    <a:pt x="171" y="78"/>
                  </a:lnTo>
                  <a:lnTo>
                    <a:pt x="165" y="73"/>
                  </a:lnTo>
                  <a:lnTo>
                    <a:pt x="165" y="38"/>
                  </a:lnTo>
                  <a:lnTo>
                    <a:pt x="103" y="38"/>
                  </a:lnTo>
                  <a:lnTo>
                    <a:pt x="103" y="73"/>
                  </a:lnTo>
                  <a:lnTo>
                    <a:pt x="98" y="78"/>
                  </a:lnTo>
                  <a:lnTo>
                    <a:pt x="73" y="78"/>
                  </a:lnTo>
                  <a:lnTo>
                    <a:pt x="73" y="111"/>
                  </a:lnTo>
                  <a:lnTo>
                    <a:pt x="98" y="111"/>
                  </a:lnTo>
                  <a:lnTo>
                    <a:pt x="103" y="117"/>
                  </a:lnTo>
                  <a:lnTo>
                    <a:pt x="103" y="150"/>
                  </a:lnTo>
                  <a:lnTo>
                    <a:pt x="131" y="150"/>
                  </a:lnTo>
                  <a:lnTo>
                    <a:pt x="137" y="155"/>
                  </a:lnTo>
                  <a:lnTo>
                    <a:pt x="137" y="188"/>
                  </a:lnTo>
                  <a:lnTo>
                    <a:pt x="200" y="188"/>
                  </a:lnTo>
                  <a:lnTo>
                    <a:pt x="205" y="194"/>
                  </a:lnTo>
                  <a:lnTo>
                    <a:pt x="205" y="228"/>
                  </a:lnTo>
                  <a:lnTo>
                    <a:pt x="235" y="228"/>
                  </a:lnTo>
                  <a:lnTo>
                    <a:pt x="240" y="233"/>
                  </a:lnTo>
                  <a:lnTo>
                    <a:pt x="240" y="266"/>
                  </a:lnTo>
                  <a:lnTo>
                    <a:pt x="269" y="266"/>
                  </a:lnTo>
                  <a:lnTo>
                    <a:pt x="273" y="272"/>
                  </a:lnTo>
                  <a:lnTo>
                    <a:pt x="273" y="378"/>
                  </a:lnTo>
                  <a:lnTo>
                    <a:pt x="269" y="383"/>
                  </a:lnTo>
                  <a:lnTo>
                    <a:pt x="240" y="383"/>
                  </a:lnTo>
                  <a:lnTo>
                    <a:pt x="240" y="415"/>
                  </a:lnTo>
                  <a:lnTo>
                    <a:pt x="235" y="422"/>
                  </a:lnTo>
                  <a:lnTo>
                    <a:pt x="171" y="422"/>
                  </a:lnTo>
                  <a:lnTo>
                    <a:pt x="171" y="454"/>
                  </a:lnTo>
                  <a:lnTo>
                    <a:pt x="165" y="459"/>
                  </a:lnTo>
                  <a:lnTo>
                    <a:pt x="4" y="459"/>
                  </a:lnTo>
                  <a:lnTo>
                    <a:pt x="0" y="454"/>
                  </a:lnTo>
                  <a:lnTo>
                    <a:pt x="0" y="345"/>
                  </a:lnTo>
                  <a:lnTo>
                    <a:pt x="4" y="339"/>
                  </a:lnTo>
                  <a:lnTo>
                    <a:pt x="33" y="339"/>
                  </a:lnTo>
                  <a:lnTo>
                    <a:pt x="39" y="345"/>
                  </a:lnTo>
                  <a:lnTo>
                    <a:pt x="39" y="378"/>
                  </a:lnTo>
                  <a:lnTo>
                    <a:pt x="68" y="378"/>
                  </a:lnTo>
                  <a:lnTo>
                    <a:pt x="73" y="383"/>
                  </a:lnTo>
                  <a:lnTo>
                    <a:pt x="73" y="415"/>
                  </a:lnTo>
                  <a:lnTo>
                    <a:pt x="165" y="415"/>
                  </a:lnTo>
                  <a:lnTo>
                    <a:pt x="165" y="383"/>
                  </a:lnTo>
                  <a:lnTo>
                    <a:pt x="171" y="378"/>
                  </a:lnTo>
                  <a:lnTo>
                    <a:pt x="200" y="378"/>
                  </a:lnTo>
                  <a:lnTo>
                    <a:pt x="200" y="310"/>
                  </a:lnTo>
                  <a:lnTo>
                    <a:pt x="171" y="310"/>
                  </a:lnTo>
                  <a:lnTo>
                    <a:pt x="165" y="305"/>
                  </a:lnTo>
                  <a:lnTo>
                    <a:pt x="165" y="272"/>
                  </a:lnTo>
                  <a:lnTo>
                    <a:pt x="103" y="272"/>
                  </a:lnTo>
                  <a:lnTo>
                    <a:pt x="98" y="266"/>
                  </a:lnTo>
                  <a:lnTo>
                    <a:pt x="98" y="233"/>
                  </a:lnTo>
                  <a:lnTo>
                    <a:pt x="39" y="233"/>
                  </a:lnTo>
                  <a:lnTo>
                    <a:pt x="33" y="228"/>
                  </a:lnTo>
                  <a:lnTo>
                    <a:pt x="33" y="155"/>
                  </a:lnTo>
                  <a:lnTo>
                    <a:pt x="4" y="155"/>
                  </a:lnTo>
                  <a:lnTo>
                    <a:pt x="0" y="150"/>
                  </a:lnTo>
                  <a:lnTo>
                    <a:pt x="0" y="78"/>
                  </a:lnTo>
                  <a:lnTo>
                    <a:pt x="4" y="73"/>
                  </a:lnTo>
                  <a:lnTo>
                    <a:pt x="33" y="73"/>
                  </a:lnTo>
                  <a:lnTo>
                    <a:pt x="33" y="38"/>
                  </a:lnTo>
                  <a:lnTo>
                    <a:pt x="39" y="32"/>
                  </a:lnTo>
                  <a:lnTo>
                    <a:pt x="68" y="32"/>
                  </a:lnTo>
                  <a:lnTo>
                    <a:pt x="68" y="5"/>
                  </a:lnTo>
                  <a:lnTo>
                    <a:pt x="73" y="0"/>
                  </a:lnTo>
                </a:path>
              </a:pathLst>
            </a:custGeom>
            <a:solidFill>
              <a:srgbClr val="0000CC"/>
            </a:solidFill>
            <a:ln w="9525">
              <a:solidFill>
                <a:srgbClr val="000000"/>
              </a:solidFill>
              <a:round/>
              <a:headEnd/>
              <a:tailEnd/>
            </a:ln>
          </p:spPr>
          <p:txBody>
            <a:bodyPr wrap="none" anchor="ctr"/>
            <a:lstStyle/>
            <a:p>
              <a:endParaRPr lang="en-US"/>
            </a:p>
          </p:txBody>
        </p:sp>
        <p:sp>
          <p:nvSpPr>
            <p:cNvPr id="37978" name="Freeform 89"/>
            <p:cNvSpPr>
              <a:spLocks noChangeArrowheads="1"/>
            </p:cNvSpPr>
            <p:nvPr/>
          </p:nvSpPr>
          <p:spPr bwMode="auto">
            <a:xfrm>
              <a:off x="4611" y="1868"/>
              <a:ext cx="62" cy="103"/>
            </a:xfrm>
            <a:custGeom>
              <a:avLst/>
              <a:gdLst>
                <a:gd name="T0" fmla="*/ 238 w 279"/>
                <a:gd name="T1" fmla="*/ 0 h 460"/>
                <a:gd name="T2" fmla="*/ 243 w 279"/>
                <a:gd name="T3" fmla="*/ 111 h 460"/>
                <a:gd name="T4" fmla="*/ 209 w 279"/>
                <a:gd name="T5" fmla="*/ 117 h 460"/>
                <a:gd name="T6" fmla="*/ 203 w 279"/>
                <a:gd name="T7" fmla="*/ 78 h 460"/>
                <a:gd name="T8" fmla="*/ 169 w 279"/>
                <a:gd name="T9" fmla="*/ 73 h 460"/>
                <a:gd name="T10" fmla="*/ 105 w 279"/>
                <a:gd name="T11" fmla="*/ 38 h 460"/>
                <a:gd name="T12" fmla="*/ 99 w 279"/>
                <a:gd name="T13" fmla="*/ 78 h 460"/>
                <a:gd name="T14" fmla="*/ 75 w 279"/>
                <a:gd name="T15" fmla="*/ 111 h 460"/>
                <a:gd name="T16" fmla="*/ 105 w 279"/>
                <a:gd name="T17" fmla="*/ 117 h 460"/>
                <a:gd name="T18" fmla="*/ 133 w 279"/>
                <a:gd name="T19" fmla="*/ 150 h 460"/>
                <a:gd name="T20" fmla="*/ 139 w 279"/>
                <a:gd name="T21" fmla="*/ 188 h 460"/>
                <a:gd name="T22" fmla="*/ 209 w 279"/>
                <a:gd name="T23" fmla="*/ 194 h 460"/>
                <a:gd name="T24" fmla="*/ 238 w 279"/>
                <a:gd name="T25" fmla="*/ 228 h 460"/>
                <a:gd name="T26" fmla="*/ 243 w 279"/>
                <a:gd name="T27" fmla="*/ 266 h 460"/>
                <a:gd name="T28" fmla="*/ 278 w 279"/>
                <a:gd name="T29" fmla="*/ 272 h 460"/>
                <a:gd name="T30" fmla="*/ 272 w 279"/>
                <a:gd name="T31" fmla="*/ 383 h 460"/>
                <a:gd name="T32" fmla="*/ 243 w 279"/>
                <a:gd name="T33" fmla="*/ 415 h 460"/>
                <a:gd name="T34" fmla="*/ 174 w 279"/>
                <a:gd name="T35" fmla="*/ 422 h 460"/>
                <a:gd name="T36" fmla="*/ 169 w 279"/>
                <a:gd name="T37" fmla="*/ 459 h 460"/>
                <a:gd name="T38" fmla="*/ 0 w 279"/>
                <a:gd name="T39" fmla="*/ 454 h 460"/>
                <a:gd name="T40" fmla="*/ 4 w 279"/>
                <a:gd name="T41" fmla="*/ 339 h 460"/>
                <a:gd name="T42" fmla="*/ 39 w 279"/>
                <a:gd name="T43" fmla="*/ 345 h 460"/>
                <a:gd name="T44" fmla="*/ 69 w 279"/>
                <a:gd name="T45" fmla="*/ 378 h 460"/>
                <a:gd name="T46" fmla="*/ 75 w 279"/>
                <a:gd name="T47" fmla="*/ 415 h 460"/>
                <a:gd name="T48" fmla="*/ 169 w 279"/>
                <a:gd name="T49" fmla="*/ 383 h 460"/>
                <a:gd name="T50" fmla="*/ 203 w 279"/>
                <a:gd name="T51" fmla="*/ 378 h 460"/>
                <a:gd name="T52" fmla="*/ 174 w 279"/>
                <a:gd name="T53" fmla="*/ 310 h 460"/>
                <a:gd name="T54" fmla="*/ 169 w 279"/>
                <a:gd name="T55" fmla="*/ 272 h 460"/>
                <a:gd name="T56" fmla="*/ 99 w 279"/>
                <a:gd name="T57" fmla="*/ 266 h 460"/>
                <a:gd name="T58" fmla="*/ 39 w 279"/>
                <a:gd name="T59" fmla="*/ 233 h 460"/>
                <a:gd name="T60" fmla="*/ 35 w 279"/>
                <a:gd name="T61" fmla="*/ 155 h 460"/>
                <a:gd name="T62" fmla="*/ 0 w 279"/>
                <a:gd name="T63" fmla="*/ 150 h 460"/>
                <a:gd name="T64" fmla="*/ 4 w 279"/>
                <a:gd name="T65" fmla="*/ 73 h 460"/>
                <a:gd name="T66" fmla="*/ 35 w 279"/>
                <a:gd name="T67" fmla="*/ 38 h 460"/>
                <a:gd name="T68" fmla="*/ 69 w 279"/>
                <a:gd name="T69" fmla="*/ 32 h 460"/>
                <a:gd name="T70" fmla="*/ 75 w 279"/>
                <a:gd name="T71" fmla="*/ 0 h 4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9"/>
                <a:gd name="T109" fmla="*/ 0 h 460"/>
                <a:gd name="T110" fmla="*/ 279 w 279"/>
                <a:gd name="T111" fmla="*/ 460 h 46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9" h="460">
                  <a:moveTo>
                    <a:pt x="75" y="0"/>
                  </a:moveTo>
                  <a:lnTo>
                    <a:pt x="238" y="0"/>
                  </a:lnTo>
                  <a:lnTo>
                    <a:pt x="243" y="5"/>
                  </a:lnTo>
                  <a:lnTo>
                    <a:pt x="243" y="111"/>
                  </a:lnTo>
                  <a:lnTo>
                    <a:pt x="238" y="117"/>
                  </a:lnTo>
                  <a:lnTo>
                    <a:pt x="209" y="117"/>
                  </a:lnTo>
                  <a:lnTo>
                    <a:pt x="203" y="111"/>
                  </a:lnTo>
                  <a:lnTo>
                    <a:pt x="203" y="78"/>
                  </a:lnTo>
                  <a:lnTo>
                    <a:pt x="174" y="78"/>
                  </a:lnTo>
                  <a:lnTo>
                    <a:pt x="169" y="73"/>
                  </a:lnTo>
                  <a:lnTo>
                    <a:pt x="169" y="38"/>
                  </a:lnTo>
                  <a:lnTo>
                    <a:pt x="105" y="38"/>
                  </a:lnTo>
                  <a:lnTo>
                    <a:pt x="105" y="73"/>
                  </a:lnTo>
                  <a:lnTo>
                    <a:pt x="99" y="78"/>
                  </a:lnTo>
                  <a:lnTo>
                    <a:pt x="75" y="78"/>
                  </a:lnTo>
                  <a:lnTo>
                    <a:pt x="75" y="111"/>
                  </a:lnTo>
                  <a:lnTo>
                    <a:pt x="99" y="111"/>
                  </a:lnTo>
                  <a:lnTo>
                    <a:pt x="105" y="117"/>
                  </a:lnTo>
                  <a:lnTo>
                    <a:pt x="105" y="150"/>
                  </a:lnTo>
                  <a:lnTo>
                    <a:pt x="133" y="150"/>
                  </a:lnTo>
                  <a:lnTo>
                    <a:pt x="139" y="155"/>
                  </a:lnTo>
                  <a:lnTo>
                    <a:pt x="139" y="188"/>
                  </a:lnTo>
                  <a:lnTo>
                    <a:pt x="203" y="188"/>
                  </a:lnTo>
                  <a:lnTo>
                    <a:pt x="209" y="194"/>
                  </a:lnTo>
                  <a:lnTo>
                    <a:pt x="209" y="228"/>
                  </a:lnTo>
                  <a:lnTo>
                    <a:pt x="238" y="228"/>
                  </a:lnTo>
                  <a:lnTo>
                    <a:pt x="243" y="233"/>
                  </a:lnTo>
                  <a:lnTo>
                    <a:pt x="243" y="266"/>
                  </a:lnTo>
                  <a:lnTo>
                    <a:pt x="272" y="266"/>
                  </a:lnTo>
                  <a:lnTo>
                    <a:pt x="278" y="272"/>
                  </a:lnTo>
                  <a:lnTo>
                    <a:pt x="278" y="378"/>
                  </a:lnTo>
                  <a:lnTo>
                    <a:pt x="272" y="383"/>
                  </a:lnTo>
                  <a:lnTo>
                    <a:pt x="243" y="383"/>
                  </a:lnTo>
                  <a:lnTo>
                    <a:pt x="243" y="415"/>
                  </a:lnTo>
                  <a:lnTo>
                    <a:pt x="238" y="422"/>
                  </a:lnTo>
                  <a:lnTo>
                    <a:pt x="174" y="422"/>
                  </a:lnTo>
                  <a:lnTo>
                    <a:pt x="174" y="454"/>
                  </a:lnTo>
                  <a:lnTo>
                    <a:pt x="169" y="459"/>
                  </a:lnTo>
                  <a:lnTo>
                    <a:pt x="4" y="459"/>
                  </a:lnTo>
                  <a:lnTo>
                    <a:pt x="0" y="454"/>
                  </a:lnTo>
                  <a:lnTo>
                    <a:pt x="0" y="345"/>
                  </a:lnTo>
                  <a:lnTo>
                    <a:pt x="4" y="339"/>
                  </a:lnTo>
                  <a:lnTo>
                    <a:pt x="35" y="339"/>
                  </a:lnTo>
                  <a:lnTo>
                    <a:pt x="39" y="345"/>
                  </a:lnTo>
                  <a:lnTo>
                    <a:pt x="39" y="378"/>
                  </a:lnTo>
                  <a:lnTo>
                    <a:pt x="69" y="378"/>
                  </a:lnTo>
                  <a:lnTo>
                    <a:pt x="75" y="383"/>
                  </a:lnTo>
                  <a:lnTo>
                    <a:pt x="75" y="415"/>
                  </a:lnTo>
                  <a:lnTo>
                    <a:pt x="169" y="415"/>
                  </a:lnTo>
                  <a:lnTo>
                    <a:pt x="169" y="383"/>
                  </a:lnTo>
                  <a:lnTo>
                    <a:pt x="174" y="378"/>
                  </a:lnTo>
                  <a:lnTo>
                    <a:pt x="203" y="378"/>
                  </a:lnTo>
                  <a:lnTo>
                    <a:pt x="203" y="310"/>
                  </a:lnTo>
                  <a:lnTo>
                    <a:pt x="174" y="310"/>
                  </a:lnTo>
                  <a:lnTo>
                    <a:pt x="169" y="305"/>
                  </a:lnTo>
                  <a:lnTo>
                    <a:pt x="169" y="272"/>
                  </a:lnTo>
                  <a:lnTo>
                    <a:pt x="105" y="272"/>
                  </a:lnTo>
                  <a:lnTo>
                    <a:pt x="99" y="266"/>
                  </a:lnTo>
                  <a:lnTo>
                    <a:pt x="99" y="233"/>
                  </a:lnTo>
                  <a:lnTo>
                    <a:pt x="39" y="233"/>
                  </a:lnTo>
                  <a:lnTo>
                    <a:pt x="35" y="228"/>
                  </a:lnTo>
                  <a:lnTo>
                    <a:pt x="35" y="155"/>
                  </a:lnTo>
                  <a:lnTo>
                    <a:pt x="4" y="155"/>
                  </a:lnTo>
                  <a:lnTo>
                    <a:pt x="0" y="150"/>
                  </a:lnTo>
                  <a:lnTo>
                    <a:pt x="0" y="78"/>
                  </a:lnTo>
                  <a:lnTo>
                    <a:pt x="4" y="73"/>
                  </a:lnTo>
                  <a:lnTo>
                    <a:pt x="35" y="73"/>
                  </a:lnTo>
                  <a:lnTo>
                    <a:pt x="35" y="38"/>
                  </a:lnTo>
                  <a:lnTo>
                    <a:pt x="39" y="32"/>
                  </a:lnTo>
                  <a:lnTo>
                    <a:pt x="69" y="32"/>
                  </a:lnTo>
                  <a:lnTo>
                    <a:pt x="69" y="5"/>
                  </a:lnTo>
                  <a:lnTo>
                    <a:pt x="75" y="0"/>
                  </a:lnTo>
                </a:path>
              </a:pathLst>
            </a:custGeom>
            <a:solidFill>
              <a:srgbClr val="0000CC"/>
            </a:solidFill>
            <a:ln w="9525">
              <a:solidFill>
                <a:srgbClr val="000000"/>
              </a:solidFill>
              <a:round/>
              <a:headEnd/>
              <a:tailEnd/>
            </a:ln>
          </p:spPr>
          <p:txBody>
            <a:bodyPr wrap="none" anchor="ctr"/>
            <a:lstStyle/>
            <a:p>
              <a:endParaRPr lang="en-US"/>
            </a:p>
          </p:txBody>
        </p:sp>
        <p:sp>
          <p:nvSpPr>
            <p:cNvPr id="37979" name="Freeform 90"/>
            <p:cNvSpPr>
              <a:spLocks noChangeArrowheads="1"/>
            </p:cNvSpPr>
            <p:nvPr/>
          </p:nvSpPr>
          <p:spPr bwMode="auto">
            <a:xfrm>
              <a:off x="4686" y="1868"/>
              <a:ext cx="68" cy="103"/>
            </a:xfrm>
            <a:custGeom>
              <a:avLst/>
              <a:gdLst>
                <a:gd name="T0" fmla="*/ 101 w 305"/>
                <a:gd name="T1" fmla="*/ 38 h 460"/>
                <a:gd name="T2" fmla="*/ 197 w 305"/>
                <a:gd name="T3" fmla="*/ 38 h 460"/>
                <a:gd name="T4" fmla="*/ 197 w 305"/>
                <a:gd name="T5" fmla="*/ 73 h 460"/>
                <a:gd name="T6" fmla="*/ 202 w 305"/>
                <a:gd name="T7" fmla="*/ 78 h 460"/>
                <a:gd name="T8" fmla="*/ 231 w 305"/>
                <a:gd name="T9" fmla="*/ 78 h 460"/>
                <a:gd name="T10" fmla="*/ 231 w 305"/>
                <a:gd name="T11" fmla="*/ 150 h 460"/>
                <a:gd name="T12" fmla="*/ 71 w 305"/>
                <a:gd name="T13" fmla="*/ 150 h 460"/>
                <a:gd name="T14" fmla="*/ 71 w 305"/>
                <a:gd name="T15" fmla="*/ 78 h 460"/>
                <a:gd name="T16" fmla="*/ 96 w 305"/>
                <a:gd name="T17" fmla="*/ 78 h 460"/>
                <a:gd name="T18" fmla="*/ 101 w 305"/>
                <a:gd name="T19" fmla="*/ 73 h 460"/>
                <a:gd name="T20" fmla="*/ 101 w 305"/>
                <a:gd name="T21" fmla="*/ 38 h 460"/>
                <a:gd name="T22" fmla="*/ 101 w 305"/>
                <a:gd name="T23" fmla="*/ 0 h 460"/>
                <a:gd name="T24" fmla="*/ 231 w 305"/>
                <a:gd name="T25" fmla="*/ 0 h 460"/>
                <a:gd name="T26" fmla="*/ 236 w 305"/>
                <a:gd name="T27" fmla="*/ 5 h 460"/>
                <a:gd name="T28" fmla="*/ 236 w 305"/>
                <a:gd name="T29" fmla="*/ 32 h 460"/>
                <a:gd name="T30" fmla="*/ 266 w 305"/>
                <a:gd name="T31" fmla="*/ 32 h 460"/>
                <a:gd name="T32" fmla="*/ 270 w 305"/>
                <a:gd name="T33" fmla="*/ 38 h 460"/>
                <a:gd name="T34" fmla="*/ 270 w 305"/>
                <a:gd name="T35" fmla="*/ 73 h 460"/>
                <a:gd name="T36" fmla="*/ 299 w 305"/>
                <a:gd name="T37" fmla="*/ 73 h 460"/>
                <a:gd name="T38" fmla="*/ 304 w 305"/>
                <a:gd name="T39" fmla="*/ 78 h 460"/>
                <a:gd name="T40" fmla="*/ 304 w 305"/>
                <a:gd name="T41" fmla="*/ 188 h 460"/>
                <a:gd name="T42" fmla="*/ 299 w 305"/>
                <a:gd name="T43" fmla="*/ 194 h 460"/>
                <a:gd name="T44" fmla="*/ 71 w 305"/>
                <a:gd name="T45" fmla="*/ 194 h 460"/>
                <a:gd name="T46" fmla="*/ 71 w 305"/>
                <a:gd name="T47" fmla="*/ 305 h 460"/>
                <a:gd name="T48" fmla="*/ 96 w 305"/>
                <a:gd name="T49" fmla="*/ 305 h 460"/>
                <a:gd name="T50" fmla="*/ 101 w 305"/>
                <a:gd name="T51" fmla="*/ 310 h 460"/>
                <a:gd name="T52" fmla="*/ 101 w 305"/>
                <a:gd name="T53" fmla="*/ 339 h 460"/>
                <a:gd name="T54" fmla="*/ 130 w 305"/>
                <a:gd name="T55" fmla="*/ 339 h 460"/>
                <a:gd name="T56" fmla="*/ 134 w 305"/>
                <a:gd name="T57" fmla="*/ 345 h 460"/>
                <a:gd name="T58" fmla="*/ 134 w 305"/>
                <a:gd name="T59" fmla="*/ 378 h 460"/>
                <a:gd name="T60" fmla="*/ 266 w 305"/>
                <a:gd name="T61" fmla="*/ 378 h 460"/>
                <a:gd name="T62" fmla="*/ 266 w 305"/>
                <a:gd name="T63" fmla="*/ 345 h 460"/>
                <a:gd name="T64" fmla="*/ 270 w 305"/>
                <a:gd name="T65" fmla="*/ 339 h 460"/>
                <a:gd name="T66" fmla="*/ 299 w 305"/>
                <a:gd name="T67" fmla="*/ 339 h 460"/>
                <a:gd name="T68" fmla="*/ 304 w 305"/>
                <a:gd name="T69" fmla="*/ 345 h 460"/>
                <a:gd name="T70" fmla="*/ 304 w 305"/>
                <a:gd name="T71" fmla="*/ 378 h 460"/>
                <a:gd name="T72" fmla="*/ 299 w 305"/>
                <a:gd name="T73" fmla="*/ 383 h 460"/>
                <a:gd name="T74" fmla="*/ 270 w 305"/>
                <a:gd name="T75" fmla="*/ 383 h 460"/>
                <a:gd name="T76" fmla="*/ 270 w 305"/>
                <a:gd name="T77" fmla="*/ 415 h 460"/>
                <a:gd name="T78" fmla="*/ 266 w 305"/>
                <a:gd name="T79" fmla="*/ 422 h 460"/>
                <a:gd name="T80" fmla="*/ 236 w 305"/>
                <a:gd name="T81" fmla="*/ 422 h 460"/>
                <a:gd name="T82" fmla="*/ 236 w 305"/>
                <a:gd name="T83" fmla="*/ 454 h 460"/>
                <a:gd name="T84" fmla="*/ 231 w 305"/>
                <a:gd name="T85" fmla="*/ 459 h 460"/>
                <a:gd name="T86" fmla="*/ 101 w 305"/>
                <a:gd name="T87" fmla="*/ 459 h 460"/>
                <a:gd name="T88" fmla="*/ 96 w 305"/>
                <a:gd name="T89" fmla="*/ 454 h 460"/>
                <a:gd name="T90" fmla="*/ 96 w 305"/>
                <a:gd name="T91" fmla="*/ 422 h 460"/>
                <a:gd name="T92" fmla="*/ 38 w 305"/>
                <a:gd name="T93" fmla="*/ 422 h 460"/>
                <a:gd name="T94" fmla="*/ 32 w 305"/>
                <a:gd name="T95" fmla="*/ 415 h 460"/>
                <a:gd name="T96" fmla="*/ 32 w 305"/>
                <a:gd name="T97" fmla="*/ 345 h 460"/>
                <a:gd name="T98" fmla="*/ 4 w 305"/>
                <a:gd name="T99" fmla="*/ 345 h 460"/>
                <a:gd name="T100" fmla="*/ 0 w 305"/>
                <a:gd name="T101" fmla="*/ 339 h 460"/>
                <a:gd name="T102" fmla="*/ 0 w 305"/>
                <a:gd name="T103" fmla="*/ 117 h 460"/>
                <a:gd name="T104" fmla="*/ 4 w 305"/>
                <a:gd name="T105" fmla="*/ 111 h 460"/>
                <a:gd name="T106" fmla="*/ 32 w 305"/>
                <a:gd name="T107" fmla="*/ 111 h 460"/>
                <a:gd name="T108" fmla="*/ 32 w 305"/>
                <a:gd name="T109" fmla="*/ 38 h 460"/>
                <a:gd name="T110" fmla="*/ 38 w 305"/>
                <a:gd name="T111" fmla="*/ 32 h 460"/>
                <a:gd name="T112" fmla="*/ 96 w 305"/>
                <a:gd name="T113" fmla="*/ 32 h 460"/>
                <a:gd name="T114" fmla="*/ 96 w 305"/>
                <a:gd name="T115" fmla="*/ 5 h 460"/>
                <a:gd name="T116" fmla="*/ 101 w 305"/>
                <a:gd name="T117" fmla="*/ 0 h 4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60"/>
                <a:gd name="T179" fmla="*/ 305 w 305"/>
                <a:gd name="T180" fmla="*/ 460 h 46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60">
                  <a:moveTo>
                    <a:pt x="101" y="38"/>
                  </a:moveTo>
                  <a:lnTo>
                    <a:pt x="197" y="38"/>
                  </a:lnTo>
                  <a:lnTo>
                    <a:pt x="197" y="73"/>
                  </a:lnTo>
                  <a:lnTo>
                    <a:pt x="202" y="78"/>
                  </a:lnTo>
                  <a:lnTo>
                    <a:pt x="231" y="78"/>
                  </a:lnTo>
                  <a:lnTo>
                    <a:pt x="231" y="150"/>
                  </a:lnTo>
                  <a:lnTo>
                    <a:pt x="71" y="150"/>
                  </a:lnTo>
                  <a:lnTo>
                    <a:pt x="71" y="78"/>
                  </a:lnTo>
                  <a:lnTo>
                    <a:pt x="96" y="78"/>
                  </a:lnTo>
                  <a:lnTo>
                    <a:pt x="101" y="73"/>
                  </a:lnTo>
                  <a:lnTo>
                    <a:pt x="101" y="38"/>
                  </a:lnTo>
                  <a:close/>
                  <a:moveTo>
                    <a:pt x="101" y="0"/>
                  </a:moveTo>
                  <a:lnTo>
                    <a:pt x="231" y="0"/>
                  </a:lnTo>
                  <a:lnTo>
                    <a:pt x="236" y="5"/>
                  </a:lnTo>
                  <a:lnTo>
                    <a:pt x="236" y="32"/>
                  </a:lnTo>
                  <a:lnTo>
                    <a:pt x="266" y="32"/>
                  </a:lnTo>
                  <a:lnTo>
                    <a:pt x="270" y="38"/>
                  </a:lnTo>
                  <a:lnTo>
                    <a:pt x="270" y="73"/>
                  </a:lnTo>
                  <a:lnTo>
                    <a:pt x="299" y="73"/>
                  </a:lnTo>
                  <a:lnTo>
                    <a:pt x="304" y="78"/>
                  </a:lnTo>
                  <a:lnTo>
                    <a:pt x="304" y="188"/>
                  </a:lnTo>
                  <a:lnTo>
                    <a:pt x="299" y="194"/>
                  </a:lnTo>
                  <a:lnTo>
                    <a:pt x="71" y="194"/>
                  </a:lnTo>
                  <a:lnTo>
                    <a:pt x="71" y="305"/>
                  </a:lnTo>
                  <a:lnTo>
                    <a:pt x="96" y="305"/>
                  </a:lnTo>
                  <a:lnTo>
                    <a:pt x="101" y="310"/>
                  </a:lnTo>
                  <a:lnTo>
                    <a:pt x="101" y="339"/>
                  </a:lnTo>
                  <a:lnTo>
                    <a:pt x="130" y="339"/>
                  </a:lnTo>
                  <a:lnTo>
                    <a:pt x="134" y="345"/>
                  </a:lnTo>
                  <a:lnTo>
                    <a:pt x="134" y="378"/>
                  </a:lnTo>
                  <a:lnTo>
                    <a:pt x="266" y="378"/>
                  </a:lnTo>
                  <a:lnTo>
                    <a:pt x="266" y="345"/>
                  </a:lnTo>
                  <a:lnTo>
                    <a:pt x="270" y="339"/>
                  </a:lnTo>
                  <a:lnTo>
                    <a:pt x="299" y="339"/>
                  </a:lnTo>
                  <a:lnTo>
                    <a:pt x="304" y="345"/>
                  </a:lnTo>
                  <a:lnTo>
                    <a:pt x="304" y="378"/>
                  </a:lnTo>
                  <a:lnTo>
                    <a:pt x="299" y="383"/>
                  </a:lnTo>
                  <a:lnTo>
                    <a:pt x="270" y="383"/>
                  </a:lnTo>
                  <a:lnTo>
                    <a:pt x="270" y="415"/>
                  </a:lnTo>
                  <a:lnTo>
                    <a:pt x="266" y="422"/>
                  </a:lnTo>
                  <a:lnTo>
                    <a:pt x="236" y="422"/>
                  </a:lnTo>
                  <a:lnTo>
                    <a:pt x="236" y="454"/>
                  </a:lnTo>
                  <a:lnTo>
                    <a:pt x="231" y="459"/>
                  </a:lnTo>
                  <a:lnTo>
                    <a:pt x="101" y="459"/>
                  </a:lnTo>
                  <a:lnTo>
                    <a:pt x="96" y="454"/>
                  </a:lnTo>
                  <a:lnTo>
                    <a:pt x="96" y="422"/>
                  </a:lnTo>
                  <a:lnTo>
                    <a:pt x="38" y="422"/>
                  </a:lnTo>
                  <a:lnTo>
                    <a:pt x="32" y="415"/>
                  </a:lnTo>
                  <a:lnTo>
                    <a:pt x="32" y="345"/>
                  </a:lnTo>
                  <a:lnTo>
                    <a:pt x="4" y="345"/>
                  </a:lnTo>
                  <a:lnTo>
                    <a:pt x="0" y="339"/>
                  </a:lnTo>
                  <a:lnTo>
                    <a:pt x="0" y="117"/>
                  </a:lnTo>
                  <a:lnTo>
                    <a:pt x="4" y="111"/>
                  </a:lnTo>
                  <a:lnTo>
                    <a:pt x="32" y="111"/>
                  </a:lnTo>
                  <a:lnTo>
                    <a:pt x="32" y="38"/>
                  </a:lnTo>
                  <a:lnTo>
                    <a:pt x="38" y="32"/>
                  </a:lnTo>
                  <a:lnTo>
                    <a:pt x="96" y="32"/>
                  </a:lnTo>
                  <a:lnTo>
                    <a:pt x="96" y="5"/>
                  </a:lnTo>
                  <a:lnTo>
                    <a:pt x="101" y="0"/>
                  </a:lnTo>
                  <a:close/>
                </a:path>
              </a:pathLst>
            </a:custGeom>
            <a:solidFill>
              <a:srgbClr val="0000CC"/>
            </a:solidFill>
            <a:ln w="9525">
              <a:solidFill>
                <a:srgbClr val="000000"/>
              </a:solidFill>
              <a:round/>
              <a:headEnd/>
              <a:tailEnd/>
            </a:ln>
          </p:spPr>
          <p:txBody>
            <a:bodyPr wrap="none" anchor="ctr"/>
            <a:lstStyle/>
            <a:p>
              <a:endParaRPr lang="en-US"/>
            </a:p>
          </p:txBody>
        </p:sp>
        <p:sp>
          <p:nvSpPr>
            <p:cNvPr id="37980" name="Freeform 91"/>
            <p:cNvSpPr>
              <a:spLocks noChangeArrowheads="1"/>
            </p:cNvSpPr>
            <p:nvPr/>
          </p:nvSpPr>
          <p:spPr bwMode="auto">
            <a:xfrm>
              <a:off x="4771" y="1824"/>
              <a:ext cx="75" cy="147"/>
            </a:xfrm>
            <a:custGeom>
              <a:avLst/>
              <a:gdLst>
                <a:gd name="T0" fmla="*/ 135 w 336"/>
                <a:gd name="T1" fmla="*/ 232 h 654"/>
                <a:gd name="T2" fmla="*/ 197 w 336"/>
                <a:gd name="T3" fmla="*/ 232 h 654"/>
                <a:gd name="T4" fmla="*/ 197 w 336"/>
                <a:gd name="T5" fmla="*/ 267 h 654"/>
                <a:gd name="T6" fmla="*/ 200 w 336"/>
                <a:gd name="T7" fmla="*/ 272 h 654"/>
                <a:gd name="T8" fmla="*/ 230 w 336"/>
                <a:gd name="T9" fmla="*/ 272 h 654"/>
                <a:gd name="T10" fmla="*/ 230 w 336"/>
                <a:gd name="T11" fmla="*/ 571 h 654"/>
                <a:gd name="T12" fmla="*/ 200 w 336"/>
                <a:gd name="T13" fmla="*/ 571 h 654"/>
                <a:gd name="T14" fmla="*/ 197 w 336"/>
                <a:gd name="T15" fmla="*/ 576 h 654"/>
                <a:gd name="T16" fmla="*/ 197 w 336"/>
                <a:gd name="T17" fmla="*/ 609 h 654"/>
                <a:gd name="T18" fmla="*/ 135 w 336"/>
                <a:gd name="T19" fmla="*/ 609 h 654"/>
                <a:gd name="T20" fmla="*/ 135 w 336"/>
                <a:gd name="T21" fmla="*/ 576 h 654"/>
                <a:gd name="T22" fmla="*/ 129 w 336"/>
                <a:gd name="T23" fmla="*/ 571 h 654"/>
                <a:gd name="T24" fmla="*/ 100 w 336"/>
                <a:gd name="T25" fmla="*/ 571 h 654"/>
                <a:gd name="T26" fmla="*/ 100 w 336"/>
                <a:gd name="T27" fmla="*/ 539 h 654"/>
                <a:gd name="T28" fmla="*/ 96 w 336"/>
                <a:gd name="T29" fmla="*/ 533 h 654"/>
                <a:gd name="T30" fmla="*/ 73 w 336"/>
                <a:gd name="T31" fmla="*/ 533 h 654"/>
                <a:gd name="T32" fmla="*/ 73 w 336"/>
                <a:gd name="T33" fmla="*/ 310 h 654"/>
                <a:gd name="T34" fmla="*/ 96 w 336"/>
                <a:gd name="T35" fmla="*/ 310 h 654"/>
                <a:gd name="T36" fmla="*/ 100 w 336"/>
                <a:gd name="T37" fmla="*/ 304 h 654"/>
                <a:gd name="T38" fmla="*/ 100 w 336"/>
                <a:gd name="T39" fmla="*/ 272 h 654"/>
                <a:gd name="T40" fmla="*/ 129 w 336"/>
                <a:gd name="T41" fmla="*/ 272 h 654"/>
                <a:gd name="T42" fmla="*/ 135 w 336"/>
                <a:gd name="T43" fmla="*/ 267 h 654"/>
                <a:gd name="T44" fmla="*/ 135 w 336"/>
                <a:gd name="T45" fmla="*/ 232 h 654"/>
                <a:gd name="T46" fmla="*/ 200 w 336"/>
                <a:gd name="T47" fmla="*/ 0 h 654"/>
                <a:gd name="T48" fmla="*/ 297 w 336"/>
                <a:gd name="T49" fmla="*/ 0 h 654"/>
                <a:gd name="T50" fmla="*/ 302 w 336"/>
                <a:gd name="T51" fmla="*/ 5 h 654"/>
                <a:gd name="T52" fmla="*/ 302 w 336"/>
                <a:gd name="T53" fmla="*/ 609 h 654"/>
                <a:gd name="T54" fmla="*/ 330 w 336"/>
                <a:gd name="T55" fmla="*/ 609 h 654"/>
                <a:gd name="T56" fmla="*/ 335 w 336"/>
                <a:gd name="T57" fmla="*/ 615 h 654"/>
                <a:gd name="T58" fmla="*/ 335 w 336"/>
                <a:gd name="T59" fmla="*/ 648 h 654"/>
                <a:gd name="T60" fmla="*/ 330 w 336"/>
                <a:gd name="T61" fmla="*/ 653 h 654"/>
                <a:gd name="T62" fmla="*/ 268 w 336"/>
                <a:gd name="T63" fmla="*/ 653 h 654"/>
                <a:gd name="T64" fmla="*/ 262 w 336"/>
                <a:gd name="T65" fmla="*/ 648 h 654"/>
                <a:gd name="T66" fmla="*/ 262 w 336"/>
                <a:gd name="T67" fmla="*/ 615 h 654"/>
                <a:gd name="T68" fmla="*/ 235 w 336"/>
                <a:gd name="T69" fmla="*/ 615 h 654"/>
                <a:gd name="T70" fmla="*/ 235 w 336"/>
                <a:gd name="T71" fmla="*/ 648 h 654"/>
                <a:gd name="T72" fmla="*/ 230 w 336"/>
                <a:gd name="T73" fmla="*/ 653 h 654"/>
                <a:gd name="T74" fmla="*/ 100 w 336"/>
                <a:gd name="T75" fmla="*/ 653 h 654"/>
                <a:gd name="T76" fmla="*/ 96 w 336"/>
                <a:gd name="T77" fmla="*/ 648 h 654"/>
                <a:gd name="T78" fmla="*/ 96 w 336"/>
                <a:gd name="T79" fmla="*/ 615 h 654"/>
                <a:gd name="T80" fmla="*/ 38 w 336"/>
                <a:gd name="T81" fmla="*/ 615 h 654"/>
                <a:gd name="T82" fmla="*/ 32 w 336"/>
                <a:gd name="T83" fmla="*/ 609 h 654"/>
                <a:gd name="T84" fmla="*/ 32 w 336"/>
                <a:gd name="T85" fmla="*/ 539 h 654"/>
                <a:gd name="T86" fmla="*/ 4 w 336"/>
                <a:gd name="T87" fmla="*/ 539 h 654"/>
                <a:gd name="T88" fmla="*/ 0 w 336"/>
                <a:gd name="T89" fmla="*/ 533 h 654"/>
                <a:gd name="T90" fmla="*/ 0 w 336"/>
                <a:gd name="T91" fmla="*/ 310 h 654"/>
                <a:gd name="T92" fmla="*/ 4 w 336"/>
                <a:gd name="T93" fmla="*/ 304 h 654"/>
                <a:gd name="T94" fmla="*/ 32 w 336"/>
                <a:gd name="T95" fmla="*/ 304 h 654"/>
                <a:gd name="T96" fmla="*/ 32 w 336"/>
                <a:gd name="T97" fmla="*/ 232 h 654"/>
                <a:gd name="T98" fmla="*/ 38 w 336"/>
                <a:gd name="T99" fmla="*/ 226 h 654"/>
                <a:gd name="T100" fmla="*/ 96 w 336"/>
                <a:gd name="T101" fmla="*/ 226 h 654"/>
                <a:gd name="T102" fmla="*/ 96 w 336"/>
                <a:gd name="T103" fmla="*/ 199 h 654"/>
                <a:gd name="T104" fmla="*/ 100 w 336"/>
                <a:gd name="T105" fmla="*/ 193 h 654"/>
                <a:gd name="T106" fmla="*/ 197 w 336"/>
                <a:gd name="T107" fmla="*/ 193 h 654"/>
                <a:gd name="T108" fmla="*/ 200 w 336"/>
                <a:gd name="T109" fmla="*/ 199 h 654"/>
                <a:gd name="T110" fmla="*/ 200 w 336"/>
                <a:gd name="T111" fmla="*/ 226 h 654"/>
                <a:gd name="T112" fmla="*/ 230 w 336"/>
                <a:gd name="T113" fmla="*/ 226 h 654"/>
                <a:gd name="T114" fmla="*/ 230 w 336"/>
                <a:gd name="T115" fmla="*/ 43 h 654"/>
                <a:gd name="T116" fmla="*/ 200 w 336"/>
                <a:gd name="T117" fmla="*/ 43 h 654"/>
                <a:gd name="T118" fmla="*/ 197 w 336"/>
                <a:gd name="T119" fmla="*/ 36 h 654"/>
                <a:gd name="T120" fmla="*/ 197 w 336"/>
                <a:gd name="T121" fmla="*/ 5 h 654"/>
                <a:gd name="T122" fmla="*/ 200 w 336"/>
                <a:gd name="T123" fmla="*/ 0 h 6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36"/>
                <a:gd name="T187" fmla="*/ 0 h 654"/>
                <a:gd name="T188" fmla="*/ 336 w 336"/>
                <a:gd name="T189" fmla="*/ 654 h 6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36" h="654">
                  <a:moveTo>
                    <a:pt x="135" y="232"/>
                  </a:moveTo>
                  <a:lnTo>
                    <a:pt x="197" y="232"/>
                  </a:lnTo>
                  <a:lnTo>
                    <a:pt x="197" y="267"/>
                  </a:lnTo>
                  <a:lnTo>
                    <a:pt x="200" y="272"/>
                  </a:lnTo>
                  <a:lnTo>
                    <a:pt x="230" y="272"/>
                  </a:lnTo>
                  <a:lnTo>
                    <a:pt x="230" y="571"/>
                  </a:lnTo>
                  <a:lnTo>
                    <a:pt x="200" y="571"/>
                  </a:lnTo>
                  <a:lnTo>
                    <a:pt x="197" y="576"/>
                  </a:lnTo>
                  <a:lnTo>
                    <a:pt x="197" y="609"/>
                  </a:lnTo>
                  <a:lnTo>
                    <a:pt x="135" y="609"/>
                  </a:lnTo>
                  <a:lnTo>
                    <a:pt x="135" y="576"/>
                  </a:lnTo>
                  <a:lnTo>
                    <a:pt x="129" y="571"/>
                  </a:lnTo>
                  <a:lnTo>
                    <a:pt x="100" y="571"/>
                  </a:lnTo>
                  <a:lnTo>
                    <a:pt x="100" y="539"/>
                  </a:lnTo>
                  <a:lnTo>
                    <a:pt x="96" y="533"/>
                  </a:lnTo>
                  <a:lnTo>
                    <a:pt x="73" y="533"/>
                  </a:lnTo>
                  <a:lnTo>
                    <a:pt x="73" y="310"/>
                  </a:lnTo>
                  <a:lnTo>
                    <a:pt x="96" y="310"/>
                  </a:lnTo>
                  <a:lnTo>
                    <a:pt x="100" y="304"/>
                  </a:lnTo>
                  <a:lnTo>
                    <a:pt x="100" y="272"/>
                  </a:lnTo>
                  <a:lnTo>
                    <a:pt x="129" y="272"/>
                  </a:lnTo>
                  <a:lnTo>
                    <a:pt x="135" y="267"/>
                  </a:lnTo>
                  <a:lnTo>
                    <a:pt x="135" y="232"/>
                  </a:lnTo>
                  <a:close/>
                  <a:moveTo>
                    <a:pt x="200" y="0"/>
                  </a:moveTo>
                  <a:lnTo>
                    <a:pt x="297" y="0"/>
                  </a:lnTo>
                  <a:lnTo>
                    <a:pt x="302" y="5"/>
                  </a:lnTo>
                  <a:lnTo>
                    <a:pt x="302" y="609"/>
                  </a:lnTo>
                  <a:lnTo>
                    <a:pt x="330" y="609"/>
                  </a:lnTo>
                  <a:lnTo>
                    <a:pt x="335" y="615"/>
                  </a:lnTo>
                  <a:lnTo>
                    <a:pt x="335" y="648"/>
                  </a:lnTo>
                  <a:lnTo>
                    <a:pt x="330" y="653"/>
                  </a:lnTo>
                  <a:lnTo>
                    <a:pt x="268" y="653"/>
                  </a:lnTo>
                  <a:lnTo>
                    <a:pt x="262" y="648"/>
                  </a:lnTo>
                  <a:lnTo>
                    <a:pt x="262" y="615"/>
                  </a:lnTo>
                  <a:lnTo>
                    <a:pt x="235" y="615"/>
                  </a:lnTo>
                  <a:lnTo>
                    <a:pt x="235" y="648"/>
                  </a:lnTo>
                  <a:lnTo>
                    <a:pt x="230" y="653"/>
                  </a:lnTo>
                  <a:lnTo>
                    <a:pt x="100" y="653"/>
                  </a:lnTo>
                  <a:lnTo>
                    <a:pt x="96" y="648"/>
                  </a:lnTo>
                  <a:lnTo>
                    <a:pt x="96" y="615"/>
                  </a:lnTo>
                  <a:lnTo>
                    <a:pt x="38" y="615"/>
                  </a:lnTo>
                  <a:lnTo>
                    <a:pt x="32" y="609"/>
                  </a:lnTo>
                  <a:lnTo>
                    <a:pt x="32" y="539"/>
                  </a:lnTo>
                  <a:lnTo>
                    <a:pt x="4" y="539"/>
                  </a:lnTo>
                  <a:lnTo>
                    <a:pt x="0" y="533"/>
                  </a:lnTo>
                  <a:lnTo>
                    <a:pt x="0" y="310"/>
                  </a:lnTo>
                  <a:lnTo>
                    <a:pt x="4" y="304"/>
                  </a:lnTo>
                  <a:lnTo>
                    <a:pt x="32" y="304"/>
                  </a:lnTo>
                  <a:lnTo>
                    <a:pt x="32" y="232"/>
                  </a:lnTo>
                  <a:lnTo>
                    <a:pt x="38" y="226"/>
                  </a:lnTo>
                  <a:lnTo>
                    <a:pt x="96" y="226"/>
                  </a:lnTo>
                  <a:lnTo>
                    <a:pt x="96" y="199"/>
                  </a:lnTo>
                  <a:lnTo>
                    <a:pt x="100" y="193"/>
                  </a:lnTo>
                  <a:lnTo>
                    <a:pt x="197" y="193"/>
                  </a:lnTo>
                  <a:lnTo>
                    <a:pt x="200" y="199"/>
                  </a:lnTo>
                  <a:lnTo>
                    <a:pt x="200" y="226"/>
                  </a:lnTo>
                  <a:lnTo>
                    <a:pt x="230" y="226"/>
                  </a:lnTo>
                  <a:lnTo>
                    <a:pt x="230" y="43"/>
                  </a:lnTo>
                  <a:lnTo>
                    <a:pt x="200" y="43"/>
                  </a:lnTo>
                  <a:lnTo>
                    <a:pt x="197" y="36"/>
                  </a:lnTo>
                  <a:lnTo>
                    <a:pt x="197" y="5"/>
                  </a:lnTo>
                  <a:lnTo>
                    <a:pt x="200" y="0"/>
                  </a:lnTo>
                  <a:close/>
                </a:path>
              </a:pathLst>
            </a:custGeom>
            <a:solidFill>
              <a:srgbClr val="0000CC"/>
            </a:solidFill>
            <a:ln w="9525">
              <a:solidFill>
                <a:srgbClr val="000000"/>
              </a:solidFill>
              <a:round/>
              <a:headEnd/>
              <a:tailEnd/>
            </a:ln>
          </p:spPr>
          <p:txBody>
            <a:bodyPr wrap="none" anchor="ctr"/>
            <a:lstStyle/>
            <a:p>
              <a:endParaRPr lang="en-US"/>
            </a:p>
          </p:txBody>
        </p:sp>
      </p:grpSp>
      <p:grpSp>
        <p:nvGrpSpPr>
          <p:cNvPr id="5" name="Group 92"/>
          <p:cNvGrpSpPr>
            <a:grpSpLocks/>
          </p:cNvGrpSpPr>
          <p:nvPr/>
        </p:nvGrpSpPr>
        <p:grpSpPr bwMode="auto">
          <a:xfrm>
            <a:off x="6096000" y="4114800"/>
            <a:ext cx="1533525" cy="225425"/>
            <a:chOff x="3840" y="2592"/>
            <a:chExt cx="966" cy="142"/>
          </a:xfrm>
        </p:grpSpPr>
        <p:sp>
          <p:nvSpPr>
            <p:cNvPr id="37961" name="Freeform 93"/>
            <p:cNvSpPr>
              <a:spLocks noChangeArrowheads="1"/>
            </p:cNvSpPr>
            <p:nvPr/>
          </p:nvSpPr>
          <p:spPr bwMode="auto">
            <a:xfrm>
              <a:off x="3840" y="2592"/>
              <a:ext cx="111" cy="110"/>
            </a:xfrm>
            <a:custGeom>
              <a:avLst/>
              <a:gdLst>
                <a:gd name="T0" fmla="*/ 153 w 495"/>
                <a:gd name="T1" fmla="*/ 33 h 490"/>
                <a:gd name="T2" fmla="*/ 340 w 495"/>
                <a:gd name="T3" fmla="*/ 33 h 490"/>
                <a:gd name="T4" fmla="*/ 340 w 495"/>
                <a:gd name="T5" fmla="*/ 57 h 490"/>
                <a:gd name="T6" fmla="*/ 346 w 495"/>
                <a:gd name="T7" fmla="*/ 61 h 490"/>
                <a:gd name="T8" fmla="*/ 379 w 495"/>
                <a:gd name="T9" fmla="*/ 61 h 490"/>
                <a:gd name="T10" fmla="*/ 379 w 495"/>
                <a:gd name="T11" fmla="*/ 87 h 490"/>
                <a:gd name="T12" fmla="*/ 385 w 495"/>
                <a:gd name="T13" fmla="*/ 91 h 490"/>
                <a:gd name="T14" fmla="*/ 411 w 495"/>
                <a:gd name="T15" fmla="*/ 91 h 490"/>
                <a:gd name="T16" fmla="*/ 411 w 495"/>
                <a:gd name="T17" fmla="*/ 171 h 490"/>
                <a:gd name="T18" fmla="*/ 385 w 495"/>
                <a:gd name="T19" fmla="*/ 171 h 490"/>
                <a:gd name="T20" fmla="*/ 379 w 495"/>
                <a:gd name="T21" fmla="*/ 175 h 490"/>
                <a:gd name="T22" fmla="*/ 379 w 495"/>
                <a:gd name="T23" fmla="*/ 201 h 490"/>
                <a:gd name="T24" fmla="*/ 346 w 495"/>
                <a:gd name="T25" fmla="*/ 201 h 490"/>
                <a:gd name="T26" fmla="*/ 340 w 495"/>
                <a:gd name="T27" fmla="*/ 205 h 490"/>
                <a:gd name="T28" fmla="*/ 340 w 495"/>
                <a:gd name="T29" fmla="*/ 229 h 490"/>
                <a:gd name="T30" fmla="*/ 153 w 495"/>
                <a:gd name="T31" fmla="*/ 229 h 490"/>
                <a:gd name="T32" fmla="*/ 153 w 495"/>
                <a:gd name="T33" fmla="*/ 33 h 490"/>
                <a:gd name="T34" fmla="*/ 5 w 495"/>
                <a:gd name="T35" fmla="*/ 0 h 490"/>
                <a:gd name="T36" fmla="*/ 379 w 495"/>
                <a:gd name="T37" fmla="*/ 0 h 490"/>
                <a:gd name="T38" fmla="*/ 385 w 495"/>
                <a:gd name="T39" fmla="*/ 4 h 490"/>
                <a:gd name="T40" fmla="*/ 385 w 495"/>
                <a:gd name="T41" fmla="*/ 29 h 490"/>
                <a:gd name="T42" fmla="*/ 449 w 495"/>
                <a:gd name="T43" fmla="*/ 29 h 490"/>
                <a:gd name="T44" fmla="*/ 454 w 495"/>
                <a:gd name="T45" fmla="*/ 33 h 490"/>
                <a:gd name="T46" fmla="*/ 454 w 495"/>
                <a:gd name="T47" fmla="*/ 87 h 490"/>
                <a:gd name="T48" fmla="*/ 489 w 495"/>
                <a:gd name="T49" fmla="*/ 87 h 490"/>
                <a:gd name="T50" fmla="*/ 494 w 495"/>
                <a:gd name="T51" fmla="*/ 91 h 490"/>
                <a:gd name="T52" fmla="*/ 494 w 495"/>
                <a:gd name="T53" fmla="*/ 171 h 490"/>
                <a:gd name="T54" fmla="*/ 489 w 495"/>
                <a:gd name="T55" fmla="*/ 175 h 490"/>
                <a:gd name="T56" fmla="*/ 454 w 495"/>
                <a:gd name="T57" fmla="*/ 175 h 490"/>
                <a:gd name="T58" fmla="*/ 454 w 495"/>
                <a:gd name="T59" fmla="*/ 229 h 490"/>
                <a:gd name="T60" fmla="*/ 449 w 495"/>
                <a:gd name="T61" fmla="*/ 233 h 490"/>
                <a:gd name="T62" fmla="*/ 385 w 495"/>
                <a:gd name="T63" fmla="*/ 233 h 490"/>
                <a:gd name="T64" fmla="*/ 385 w 495"/>
                <a:gd name="T65" fmla="*/ 259 h 490"/>
                <a:gd name="T66" fmla="*/ 379 w 495"/>
                <a:gd name="T67" fmla="*/ 263 h 490"/>
                <a:gd name="T68" fmla="*/ 153 w 495"/>
                <a:gd name="T69" fmla="*/ 263 h 490"/>
                <a:gd name="T70" fmla="*/ 153 w 495"/>
                <a:gd name="T71" fmla="*/ 457 h 490"/>
                <a:gd name="T72" fmla="*/ 225 w 495"/>
                <a:gd name="T73" fmla="*/ 457 h 490"/>
                <a:gd name="T74" fmla="*/ 230 w 495"/>
                <a:gd name="T75" fmla="*/ 461 h 490"/>
                <a:gd name="T76" fmla="*/ 230 w 495"/>
                <a:gd name="T77" fmla="*/ 485 h 490"/>
                <a:gd name="T78" fmla="*/ 225 w 495"/>
                <a:gd name="T79" fmla="*/ 489 h 490"/>
                <a:gd name="T80" fmla="*/ 5 w 495"/>
                <a:gd name="T81" fmla="*/ 489 h 490"/>
                <a:gd name="T82" fmla="*/ 0 w 495"/>
                <a:gd name="T83" fmla="*/ 485 h 490"/>
                <a:gd name="T84" fmla="*/ 0 w 495"/>
                <a:gd name="T85" fmla="*/ 461 h 490"/>
                <a:gd name="T86" fmla="*/ 5 w 495"/>
                <a:gd name="T87" fmla="*/ 457 h 490"/>
                <a:gd name="T88" fmla="*/ 77 w 495"/>
                <a:gd name="T89" fmla="*/ 457 h 490"/>
                <a:gd name="T90" fmla="*/ 77 w 495"/>
                <a:gd name="T91" fmla="*/ 33 h 490"/>
                <a:gd name="T92" fmla="*/ 5 w 495"/>
                <a:gd name="T93" fmla="*/ 33 h 490"/>
                <a:gd name="T94" fmla="*/ 0 w 495"/>
                <a:gd name="T95" fmla="*/ 29 h 490"/>
                <a:gd name="T96" fmla="*/ 0 w 495"/>
                <a:gd name="T97" fmla="*/ 4 h 490"/>
                <a:gd name="T98" fmla="*/ 5 w 495"/>
                <a:gd name="T99" fmla="*/ 0 h 4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5"/>
                <a:gd name="T151" fmla="*/ 0 h 490"/>
                <a:gd name="T152" fmla="*/ 495 w 495"/>
                <a:gd name="T153" fmla="*/ 490 h 4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5" h="490">
                  <a:moveTo>
                    <a:pt x="153" y="33"/>
                  </a:moveTo>
                  <a:lnTo>
                    <a:pt x="340" y="33"/>
                  </a:lnTo>
                  <a:lnTo>
                    <a:pt x="340" y="57"/>
                  </a:lnTo>
                  <a:lnTo>
                    <a:pt x="346" y="61"/>
                  </a:lnTo>
                  <a:lnTo>
                    <a:pt x="379" y="61"/>
                  </a:lnTo>
                  <a:lnTo>
                    <a:pt x="379" y="87"/>
                  </a:lnTo>
                  <a:lnTo>
                    <a:pt x="385" y="91"/>
                  </a:lnTo>
                  <a:lnTo>
                    <a:pt x="411" y="91"/>
                  </a:lnTo>
                  <a:lnTo>
                    <a:pt x="411" y="171"/>
                  </a:lnTo>
                  <a:lnTo>
                    <a:pt x="385" y="171"/>
                  </a:lnTo>
                  <a:lnTo>
                    <a:pt x="379" y="175"/>
                  </a:lnTo>
                  <a:lnTo>
                    <a:pt x="379" y="201"/>
                  </a:lnTo>
                  <a:lnTo>
                    <a:pt x="346" y="201"/>
                  </a:lnTo>
                  <a:lnTo>
                    <a:pt x="340" y="205"/>
                  </a:lnTo>
                  <a:lnTo>
                    <a:pt x="340" y="229"/>
                  </a:lnTo>
                  <a:lnTo>
                    <a:pt x="153" y="229"/>
                  </a:lnTo>
                  <a:lnTo>
                    <a:pt x="153" y="33"/>
                  </a:lnTo>
                  <a:close/>
                  <a:moveTo>
                    <a:pt x="5" y="0"/>
                  </a:moveTo>
                  <a:lnTo>
                    <a:pt x="379" y="0"/>
                  </a:lnTo>
                  <a:lnTo>
                    <a:pt x="385" y="4"/>
                  </a:lnTo>
                  <a:lnTo>
                    <a:pt x="385" y="29"/>
                  </a:lnTo>
                  <a:lnTo>
                    <a:pt x="449" y="29"/>
                  </a:lnTo>
                  <a:lnTo>
                    <a:pt x="454" y="33"/>
                  </a:lnTo>
                  <a:lnTo>
                    <a:pt x="454" y="87"/>
                  </a:lnTo>
                  <a:lnTo>
                    <a:pt x="489" y="87"/>
                  </a:lnTo>
                  <a:lnTo>
                    <a:pt x="494" y="91"/>
                  </a:lnTo>
                  <a:lnTo>
                    <a:pt x="494" y="171"/>
                  </a:lnTo>
                  <a:lnTo>
                    <a:pt x="489" y="175"/>
                  </a:lnTo>
                  <a:lnTo>
                    <a:pt x="454" y="175"/>
                  </a:lnTo>
                  <a:lnTo>
                    <a:pt x="454" y="229"/>
                  </a:lnTo>
                  <a:lnTo>
                    <a:pt x="449" y="233"/>
                  </a:lnTo>
                  <a:lnTo>
                    <a:pt x="385" y="233"/>
                  </a:lnTo>
                  <a:lnTo>
                    <a:pt x="385" y="259"/>
                  </a:lnTo>
                  <a:lnTo>
                    <a:pt x="379" y="263"/>
                  </a:lnTo>
                  <a:lnTo>
                    <a:pt x="153" y="263"/>
                  </a:lnTo>
                  <a:lnTo>
                    <a:pt x="153" y="457"/>
                  </a:lnTo>
                  <a:lnTo>
                    <a:pt x="225" y="457"/>
                  </a:lnTo>
                  <a:lnTo>
                    <a:pt x="230" y="461"/>
                  </a:lnTo>
                  <a:lnTo>
                    <a:pt x="230" y="485"/>
                  </a:lnTo>
                  <a:lnTo>
                    <a:pt x="225" y="489"/>
                  </a:lnTo>
                  <a:lnTo>
                    <a:pt x="5" y="489"/>
                  </a:lnTo>
                  <a:lnTo>
                    <a:pt x="0" y="485"/>
                  </a:lnTo>
                  <a:lnTo>
                    <a:pt x="0" y="461"/>
                  </a:lnTo>
                  <a:lnTo>
                    <a:pt x="5" y="457"/>
                  </a:lnTo>
                  <a:lnTo>
                    <a:pt x="77" y="457"/>
                  </a:lnTo>
                  <a:lnTo>
                    <a:pt x="77" y="33"/>
                  </a:lnTo>
                  <a:lnTo>
                    <a:pt x="5" y="33"/>
                  </a:lnTo>
                  <a:lnTo>
                    <a:pt x="0" y="29"/>
                  </a:lnTo>
                  <a:lnTo>
                    <a:pt x="0" y="4"/>
                  </a:lnTo>
                  <a:lnTo>
                    <a:pt x="5" y="0"/>
                  </a:lnTo>
                  <a:close/>
                </a:path>
              </a:pathLst>
            </a:custGeom>
            <a:solidFill>
              <a:srgbClr val="0000CC"/>
            </a:solidFill>
            <a:ln w="9525">
              <a:solidFill>
                <a:srgbClr val="000000"/>
              </a:solidFill>
              <a:round/>
              <a:headEnd/>
              <a:tailEnd/>
            </a:ln>
          </p:spPr>
          <p:txBody>
            <a:bodyPr wrap="none" anchor="ctr"/>
            <a:lstStyle/>
            <a:p>
              <a:endParaRPr lang="en-US"/>
            </a:p>
          </p:txBody>
        </p:sp>
        <p:sp>
          <p:nvSpPr>
            <p:cNvPr id="37962" name="Freeform 94"/>
            <p:cNvSpPr>
              <a:spLocks noChangeArrowheads="1"/>
            </p:cNvSpPr>
            <p:nvPr/>
          </p:nvSpPr>
          <p:spPr bwMode="auto">
            <a:xfrm>
              <a:off x="4016" y="2638"/>
              <a:ext cx="104" cy="39"/>
            </a:xfrm>
            <a:custGeom>
              <a:avLst/>
              <a:gdLst>
                <a:gd name="T0" fmla="*/ 5 w 464"/>
                <a:gd name="T1" fmla="*/ 115 h 177"/>
                <a:gd name="T2" fmla="*/ 458 w 464"/>
                <a:gd name="T3" fmla="*/ 115 h 177"/>
                <a:gd name="T4" fmla="*/ 463 w 464"/>
                <a:gd name="T5" fmla="*/ 119 h 177"/>
                <a:gd name="T6" fmla="*/ 463 w 464"/>
                <a:gd name="T7" fmla="*/ 171 h 177"/>
                <a:gd name="T8" fmla="*/ 458 w 464"/>
                <a:gd name="T9" fmla="*/ 176 h 177"/>
                <a:gd name="T10" fmla="*/ 5 w 464"/>
                <a:gd name="T11" fmla="*/ 176 h 177"/>
                <a:gd name="T12" fmla="*/ 0 w 464"/>
                <a:gd name="T13" fmla="*/ 171 h 177"/>
                <a:gd name="T14" fmla="*/ 0 w 464"/>
                <a:gd name="T15" fmla="*/ 119 h 177"/>
                <a:gd name="T16" fmla="*/ 5 w 464"/>
                <a:gd name="T17" fmla="*/ 115 h 177"/>
                <a:gd name="T18" fmla="*/ 5 w 464"/>
                <a:gd name="T19" fmla="*/ 0 h 177"/>
                <a:gd name="T20" fmla="*/ 458 w 464"/>
                <a:gd name="T21" fmla="*/ 0 h 177"/>
                <a:gd name="T22" fmla="*/ 463 w 464"/>
                <a:gd name="T23" fmla="*/ 4 h 177"/>
                <a:gd name="T24" fmla="*/ 463 w 464"/>
                <a:gd name="T25" fmla="*/ 57 h 177"/>
                <a:gd name="T26" fmla="*/ 458 w 464"/>
                <a:gd name="T27" fmla="*/ 61 h 177"/>
                <a:gd name="T28" fmla="*/ 5 w 464"/>
                <a:gd name="T29" fmla="*/ 61 h 177"/>
                <a:gd name="T30" fmla="*/ 0 w 464"/>
                <a:gd name="T31" fmla="*/ 57 h 177"/>
                <a:gd name="T32" fmla="*/ 0 w 464"/>
                <a:gd name="T33" fmla="*/ 4 h 177"/>
                <a:gd name="T34" fmla="*/ 5 w 464"/>
                <a:gd name="T35" fmla="*/ 0 h 1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4"/>
                <a:gd name="T55" fmla="*/ 0 h 177"/>
                <a:gd name="T56" fmla="*/ 464 w 464"/>
                <a:gd name="T57" fmla="*/ 177 h 1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4" h="177">
                  <a:moveTo>
                    <a:pt x="5" y="115"/>
                  </a:moveTo>
                  <a:lnTo>
                    <a:pt x="458" y="115"/>
                  </a:lnTo>
                  <a:lnTo>
                    <a:pt x="463" y="119"/>
                  </a:lnTo>
                  <a:lnTo>
                    <a:pt x="463" y="171"/>
                  </a:lnTo>
                  <a:lnTo>
                    <a:pt x="458" y="176"/>
                  </a:lnTo>
                  <a:lnTo>
                    <a:pt x="5" y="176"/>
                  </a:lnTo>
                  <a:lnTo>
                    <a:pt x="0" y="171"/>
                  </a:lnTo>
                  <a:lnTo>
                    <a:pt x="0" y="119"/>
                  </a:lnTo>
                  <a:lnTo>
                    <a:pt x="5" y="115"/>
                  </a:lnTo>
                  <a:close/>
                  <a:moveTo>
                    <a:pt x="5" y="0"/>
                  </a:moveTo>
                  <a:lnTo>
                    <a:pt x="458" y="0"/>
                  </a:lnTo>
                  <a:lnTo>
                    <a:pt x="463" y="4"/>
                  </a:lnTo>
                  <a:lnTo>
                    <a:pt x="463" y="57"/>
                  </a:lnTo>
                  <a:lnTo>
                    <a:pt x="458" y="61"/>
                  </a:lnTo>
                  <a:lnTo>
                    <a:pt x="5" y="61"/>
                  </a:lnTo>
                  <a:lnTo>
                    <a:pt x="0" y="57"/>
                  </a:lnTo>
                  <a:lnTo>
                    <a:pt x="0" y="4"/>
                  </a:lnTo>
                  <a:lnTo>
                    <a:pt x="5" y="0"/>
                  </a:lnTo>
                  <a:close/>
                </a:path>
              </a:pathLst>
            </a:custGeom>
            <a:solidFill>
              <a:srgbClr val="0000CC"/>
            </a:solidFill>
            <a:ln w="9525">
              <a:solidFill>
                <a:srgbClr val="000000"/>
              </a:solidFill>
              <a:round/>
              <a:headEnd/>
              <a:tailEnd/>
            </a:ln>
          </p:spPr>
          <p:txBody>
            <a:bodyPr wrap="none" anchor="ctr"/>
            <a:lstStyle/>
            <a:p>
              <a:endParaRPr lang="en-US"/>
            </a:p>
          </p:txBody>
        </p:sp>
        <p:sp>
          <p:nvSpPr>
            <p:cNvPr id="37963" name="Freeform 95"/>
            <p:cNvSpPr>
              <a:spLocks noChangeArrowheads="1"/>
            </p:cNvSpPr>
            <p:nvPr/>
          </p:nvSpPr>
          <p:spPr bwMode="auto">
            <a:xfrm>
              <a:off x="4191" y="2625"/>
              <a:ext cx="85" cy="109"/>
            </a:xfrm>
            <a:custGeom>
              <a:avLst/>
              <a:gdLst>
                <a:gd name="T0" fmla="*/ 222 w 380"/>
                <a:gd name="T1" fmla="*/ 29 h 486"/>
                <a:gd name="T2" fmla="*/ 227 w 380"/>
                <a:gd name="T3" fmla="*/ 59 h 486"/>
                <a:gd name="T4" fmla="*/ 259 w 380"/>
                <a:gd name="T5" fmla="*/ 83 h 486"/>
                <a:gd name="T6" fmla="*/ 298 w 380"/>
                <a:gd name="T7" fmla="*/ 87 h 486"/>
                <a:gd name="T8" fmla="*/ 265 w 380"/>
                <a:gd name="T9" fmla="*/ 253 h 486"/>
                <a:gd name="T10" fmla="*/ 259 w 380"/>
                <a:gd name="T11" fmla="*/ 281 h 486"/>
                <a:gd name="T12" fmla="*/ 222 w 380"/>
                <a:gd name="T13" fmla="*/ 285 h 486"/>
                <a:gd name="T14" fmla="*/ 151 w 380"/>
                <a:gd name="T15" fmla="*/ 310 h 486"/>
                <a:gd name="T16" fmla="*/ 147 w 380"/>
                <a:gd name="T17" fmla="*/ 281 h 486"/>
                <a:gd name="T18" fmla="*/ 114 w 380"/>
                <a:gd name="T19" fmla="*/ 59 h 486"/>
                <a:gd name="T20" fmla="*/ 151 w 380"/>
                <a:gd name="T21" fmla="*/ 55 h 486"/>
                <a:gd name="T22" fmla="*/ 4 w 380"/>
                <a:gd name="T23" fmla="*/ 0 h 486"/>
                <a:gd name="T24" fmla="*/ 114 w 380"/>
                <a:gd name="T25" fmla="*/ 4 h 486"/>
                <a:gd name="T26" fmla="*/ 147 w 380"/>
                <a:gd name="T27" fmla="*/ 25 h 486"/>
                <a:gd name="T28" fmla="*/ 151 w 380"/>
                <a:gd name="T29" fmla="*/ 0 h 486"/>
                <a:gd name="T30" fmla="*/ 265 w 380"/>
                <a:gd name="T31" fmla="*/ 4 h 486"/>
                <a:gd name="T32" fmla="*/ 335 w 380"/>
                <a:gd name="T33" fmla="*/ 25 h 486"/>
                <a:gd name="T34" fmla="*/ 341 w 380"/>
                <a:gd name="T35" fmla="*/ 83 h 486"/>
                <a:gd name="T36" fmla="*/ 379 w 380"/>
                <a:gd name="T37" fmla="*/ 87 h 486"/>
                <a:gd name="T38" fmla="*/ 373 w 380"/>
                <a:gd name="T39" fmla="*/ 257 h 486"/>
                <a:gd name="T40" fmla="*/ 341 w 380"/>
                <a:gd name="T41" fmla="*/ 310 h 486"/>
                <a:gd name="T42" fmla="*/ 265 w 380"/>
                <a:gd name="T43" fmla="*/ 314 h 486"/>
                <a:gd name="T44" fmla="*/ 259 w 380"/>
                <a:gd name="T45" fmla="*/ 342 h 486"/>
                <a:gd name="T46" fmla="*/ 147 w 380"/>
                <a:gd name="T47" fmla="*/ 338 h 486"/>
                <a:gd name="T48" fmla="*/ 114 w 380"/>
                <a:gd name="T49" fmla="*/ 314 h 486"/>
                <a:gd name="T50" fmla="*/ 147 w 380"/>
                <a:gd name="T51" fmla="*/ 451 h 486"/>
                <a:gd name="T52" fmla="*/ 151 w 380"/>
                <a:gd name="T53" fmla="*/ 481 h 486"/>
                <a:gd name="T54" fmla="*/ 4 w 380"/>
                <a:gd name="T55" fmla="*/ 485 h 486"/>
                <a:gd name="T56" fmla="*/ 0 w 380"/>
                <a:gd name="T57" fmla="*/ 456 h 486"/>
                <a:gd name="T58" fmla="*/ 37 w 380"/>
                <a:gd name="T59" fmla="*/ 451 h 486"/>
                <a:gd name="T60" fmla="*/ 4 w 380"/>
                <a:gd name="T61" fmla="*/ 29 h 486"/>
                <a:gd name="T62" fmla="*/ 0 w 380"/>
                <a:gd name="T63" fmla="*/ 4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0"/>
                <a:gd name="T97" fmla="*/ 0 h 486"/>
                <a:gd name="T98" fmla="*/ 380 w 380"/>
                <a:gd name="T99" fmla="*/ 486 h 48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0" h="486">
                  <a:moveTo>
                    <a:pt x="151" y="29"/>
                  </a:moveTo>
                  <a:lnTo>
                    <a:pt x="222" y="29"/>
                  </a:lnTo>
                  <a:lnTo>
                    <a:pt x="222" y="55"/>
                  </a:lnTo>
                  <a:lnTo>
                    <a:pt x="227" y="59"/>
                  </a:lnTo>
                  <a:lnTo>
                    <a:pt x="259" y="59"/>
                  </a:lnTo>
                  <a:lnTo>
                    <a:pt x="259" y="83"/>
                  </a:lnTo>
                  <a:lnTo>
                    <a:pt x="265" y="87"/>
                  </a:lnTo>
                  <a:lnTo>
                    <a:pt x="298" y="87"/>
                  </a:lnTo>
                  <a:lnTo>
                    <a:pt x="298" y="253"/>
                  </a:lnTo>
                  <a:lnTo>
                    <a:pt x="265" y="253"/>
                  </a:lnTo>
                  <a:lnTo>
                    <a:pt x="259" y="257"/>
                  </a:lnTo>
                  <a:lnTo>
                    <a:pt x="259" y="281"/>
                  </a:lnTo>
                  <a:lnTo>
                    <a:pt x="227" y="281"/>
                  </a:lnTo>
                  <a:lnTo>
                    <a:pt x="222" y="285"/>
                  </a:lnTo>
                  <a:lnTo>
                    <a:pt x="222" y="310"/>
                  </a:lnTo>
                  <a:lnTo>
                    <a:pt x="151" y="310"/>
                  </a:lnTo>
                  <a:lnTo>
                    <a:pt x="151" y="285"/>
                  </a:lnTo>
                  <a:lnTo>
                    <a:pt x="147" y="281"/>
                  </a:lnTo>
                  <a:lnTo>
                    <a:pt x="114" y="281"/>
                  </a:lnTo>
                  <a:lnTo>
                    <a:pt x="114" y="59"/>
                  </a:lnTo>
                  <a:lnTo>
                    <a:pt x="147" y="59"/>
                  </a:lnTo>
                  <a:lnTo>
                    <a:pt x="151" y="55"/>
                  </a:lnTo>
                  <a:lnTo>
                    <a:pt x="151" y="29"/>
                  </a:lnTo>
                  <a:close/>
                  <a:moveTo>
                    <a:pt x="4" y="0"/>
                  </a:moveTo>
                  <a:lnTo>
                    <a:pt x="108" y="0"/>
                  </a:lnTo>
                  <a:lnTo>
                    <a:pt x="114" y="4"/>
                  </a:lnTo>
                  <a:lnTo>
                    <a:pt x="114" y="25"/>
                  </a:lnTo>
                  <a:lnTo>
                    <a:pt x="147" y="25"/>
                  </a:lnTo>
                  <a:lnTo>
                    <a:pt x="147" y="4"/>
                  </a:lnTo>
                  <a:lnTo>
                    <a:pt x="151" y="0"/>
                  </a:lnTo>
                  <a:lnTo>
                    <a:pt x="259" y="0"/>
                  </a:lnTo>
                  <a:lnTo>
                    <a:pt x="265" y="4"/>
                  </a:lnTo>
                  <a:lnTo>
                    <a:pt x="265" y="25"/>
                  </a:lnTo>
                  <a:lnTo>
                    <a:pt x="335" y="25"/>
                  </a:lnTo>
                  <a:lnTo>
                    <a:pt x="341" y="29"/>
                  </a:lnTo>
                  <a:lnTo>
                    <a:pt x="341" y="83"/>
                  </a:lnTo>
                  <a:lnTo>
                    <a:pt x="373" y="83"/>
                  </a:lnTo>
                  <a:lnTo>
                    <a:pt x="379" y="87"/>
                  </a:lnTo>
                  <a:lnTo>
                    <a:pt x="379" y="253"/>
                  </a:lnTo>
                  <a:lnTo>
                    <a:pt x="373" y="257"/>
                  </a:lnTo>
                  <a:lnTo>
                    <a:pt x="341" y="257"/>
                  </a:lnTo>
                  <a:lnTo>
                    <a:pt x="341" y="310"/>
                  </a:lnTo>
                  <a:lnTo>
                    <a:pt x="335" y="314"/>
                  </a:lnTo>
                  <a:lnTo>
                    <a:pt x="265" y="314"/>
                  </a:lnTo>
                  <a:lnTo>
                    <a:pt x="265" y="338"/>
                  </a:lnTo>
                  <a:lnTo>
                    <a:pt x="259" y="342"/>
                  </a:lnTo>
                  <a:lnTo>
                    <a:pt x="151" y="342"/>
                  </a:lnTo>
                  <a:lnTo>
                    <a:pt x="147" y="338"/>
                  </a:lnTo>
                  <a:lnTo>
                    <a:pt x="147" y="314"/>
                  </a:lnTo>
                  <a:lnTo>
                    <a:pt x="114" y="314"/>
                  </a:lnTo>
                  <a:lnTo>
                    <a:pt x="114" y="451"/>
                  </a:lnTo>
                  <a:lnTo>
                    <a:pt x="147" y="451"/>
                  </a:lnTo>
                  <a:lnTo>
                    <a:pt x="151" y="456"/>
                  </a:lnTo>
                  <a:lnTo>
                    <a:pt x="151" y="481"/>
                  </a:lnTo>
                  <a:lnTo>
                    <a:pt x="147" y="485"/>
                  </a:lnTo>
                  <a:lnTo>
                    <a:pt x="4" y="485"/>
                  </a:lnTo>
                  <a:lnTo>
                    <a:pt x="0" y="481"/>
                  </a:lnTo>
                  <a:lnTo>
                    <a:pt x="0" y="456"/>
                  </a:lnTo>
                  <a:lnTo>
                    <a:pt x="4" y="451"/>
                  </a:lnTo>
                  <a:lnTo>
                    <a:pt x="37" y="451"/>
                  </a:lnTo>
                  <a:lnTo>
                    <a:pt x="37" y="29"/>
                  </a:lnTo>
                  <a:lnTo>
                    <a:pt x="4" y="29"/>
                  </a:lnTo>
                  <a:lnTo>
                    <a:pt x="0" y="25"/>
                  </a:lnTo>
                  <a:lnTo>
                    <a:pt x="0" y="4"/>
                  </a:lnTo>
                  <a:lnTo>
                    <a:pt x="4" y="0"/>
                  </a:lnTo>
                  <a:close/>
                </a:path>
              </a:pathLst>
            </a:custGeom>
            <a:solidFill>
              <a:srgbClr val="0000CC"/>
            </a:solidFill>
            <a:ln w="9525">
              <a:solidFill>
                <a:srgbClr val="000000"/>
              </a:solidFill>
              <a:round/>
              <a:headEnd/>
              <a:tailEnd/>
            </a:ln>
          </p:spPr>
          <p:txBody>
            <a:bodyPr wrap="none" anchor="ctr"/>
            <a:lstStyle/>
            <a:p>
              <a:endParaRPr lang="en-US"/>
            </a:p>
          </p:txBody>
        </p:sp>
        <p:sp>
          <p:nvSpPr>
            <p:cNvPr id="37964" name="Freeform 96"/>
            <p:cNvSpPr>
              <a:spLocks noChangeArrowheads="1"/>
            </p:cNvSpPr>
            <p:nvPr/>
          </p:nvSpPr>
          <p:spPr bwMode="auto">
            <a:xfrm>
              <a:off x="4299" y="2625"/>
              <a:ext cx="59" cy="76"/>
            </a:xfrm>
            <a:custGeom>
              <a:avLst/>
              <a:gdLst>
                <a:gd name="T0" fmla="*/ 4 w 266"/>
                <a:gd name="T1" fmla="*/ 0 h 340"/>
                <a:gd name="T2" fmla="*/ 107 w 266"/>
                <a:gd name="T3" fmla="*/ 0 h 340"/>
                <a:gd name="T4" fmla="*/ 113 w 266"/>
                <a:gd name="T5" fmla="*/ 4 h 340"/>
                <a:gd name="T6" fmla="*/ 113 w 266"/>
                <a:gd name="T7" fmla="*/ 55 h 340"/>
                <a:gd name="T8" fmla="*/ 146 w 266"/>
                <a:gd name="T9" fmla="*/ 55 h 340"/>
                <a:gd name="T10" fmla="*/ 146 w 266"/>
                <a:gd name="T11" fmla="*/ 29 h 340"/>
                <a:gd name="T12" fmla="*/ 151 w 266"/>
                <a:gd name="T13" fmla="*/ 25 h 340"/>
                <a:gd name="T14" fmla="*/ 183 w 266"/>
                <a:gd name="T15" fmla="*/ 25 h 340"/>
                <a:gd name="T16" fmla="*/ 183 w 266"/>
                <a:gd name="T17" fmla="*/ 4 h 340"/>
                <a:gd name="T18" fmla="*/ 189 w 266"/>
                <a:gd name="T19" fmla="*/ 0 h 340"/>
                <a:gd name="T20" fmla="*/ 259 w 266"/>
                <a:gd name="T21" fmla="*/ 0 h 340"/>
                <a:gd name="T22" fmla="*/ 265 w 266"/>
                <a:gd name="T23" fmla="*/ 4 h 340"/>
                <a:gd name="T24" fmla="*/ 265 w 266"/>
                <a:gd name="T25" fmla="*/ 82 h 340"/>
                <a:gd name="T26" fmla="*/ 259 w 266"/>
                <a:gd name="T27" fmla="*/ 86 h 340"/>
                <a:gd name="T28" fmla="*/ 189 w 266"/>
                <a:gd name="T29" fmla="*/ 86 h 340"/>
                <a:gd name="T30" fmla="*/ 183 w 266"/>
                <a:gd name="T31" fmla="*/ 82 h 340"/>
                <a:gd name="T32" fmla="*/ 183 w 266"/>
                <a:gd name="T33" fmla="*/ 59 h 340"/>
                <a:gd name="T34" fmla="*/ 151 w 266"/>
                <a:gd name="T35" fmla="*/ 59 h 340"/>
                <a:gd name="T36" fmla="*/ 151 w 266"/>
                <a:gd name="T37" fmla="*/ 82 h 340"/>
                <a:gd name="T38" fmla="*/ 146 w 266"/>
                <a:gd name="T39" fmla="*/ 86 h 340"/>
                <a:gd name="T40" fmla="*/ 113 w 266"/>
                <a:gd name="T41" fmla="*/ 86 h 340"/>
                <a:gd name="T42" fmla="*/ 113 w 266"/>
                <a:gd name="T43" fmla="*/ 308 h 340"/>
                <a:gd name="T44" fmla="*/ 146 w 266"/>
                <a:gd name="T45" fmla="*/ 308 h 340"/>
                <a:gd name="T46" fmla="*/ 151 w 266"/>
                <a:gd name="T47" fmla="*/ 312 h 340"/>
                <a:gd name="T48" fmla="*/ 151 w 266"/>
                <a:gd name="T49" fmla="*/ 335 h 340"/>
                <a:gd name="T50" fmla="*/ 146 w 266"/>
                <a:gd name="T51" fmla="*/ 339 h 340"/>
                <a:gd name="T52" fmla="*/ 4 w 266"/>
                <a:gd name="T53" fmla="*/ 339 h 340"/>
                <a:gd name="T54" fmla="*/ 0 w 266"/>
                <a:gd name="T55" fmla="*/ 335 h 340"/>
                <a:gd name="T56" fmla="*/ 0 w 266"/>
                <a:gd name="T57" fmla="*/ 312 h 340"/>
                <a:gd name="T58" fmla="*/ 4 w 266"/>
                <a:gd name="T59" fmla="*/ 308 h 340"/>
                <a:gd name="T60" fmla="*/ 37 w 266"/>
                <a:gd name="T61" fmla="*/ 308 h 340"/>
                <a:gd name="T62" fmla="*/ 37 w 266"/>
                <a:gd name="T63" fmla="*/ 29 h 340"/>
                <a:gd name="T64" fmla="*/ 4 w 266"/>
                <a:gd name="T65" fmla="*/ 29 h 340"/>
                <a:gd name="T66" fmla="*/ 0 w 266"/>
                <a:gd name="T67" fmla="*/ 25 h 340"/>
                <a:gd name="T68" fmla="*/ 0 w 266"/>
                <a:gd name="T69" fmla="*/ 4 h 340"/>
                <a:gd name="T70" fmla="*/ 4 w 266"/>
                <a:gd name="T71" fmla="*/ 0 h 3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6"/>
                <a:gd name="T109" fmla="*/ 0 h 340"/>
                <a:gd name="T110" fmla="*/ 266 w 266"/>
                <a:gd name="T111" fmla="*/ 340 h 3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6" h="340">
                  <a:moveTo>
                    <a:pt x="4" y="0"/>
                  </a:moveTo>
                  <a:lnTo>
                    <a:pt x="107" y="0"/>
                  </a:lnTo>
                  <a:lnTo>
                    <a:pt x="113" y="4"/>
                  </a:lnTo>
                  <a:lnTo>
                    <a:pt x="113" y="55"/>
                  </a:lnTo>
                  <a:lnTo>
                    <a:pt x="146" y="55"/>
                  </a:lnTo>
                  <a:lnTo>
                    <a:pt x="146" y="29"/>
                  </a:lnTo>
                  <a:lnTo>
                    <a:pt x="151" y="25"/>
                  </a:lnTo>
                  <a:lnTo>
                    <a:pt x="183" y="25"/>
                  </a:lnTo>
                  <a:lnTo>
                    <a:pt x="183" y="4"/>
                  </a:lnTo>
                  <a:lnTo>
                    <a:pt x="189" y="0"/>
                  </a:lnTo>
                  <a:lnTo>
                    <a:pt x="259" y="0"/>
                  </a:lnTo>
                  <a:lnTo>
                    <a:pt x="265" y="4"/>
                  </a:lnTo>
                  <a:lnTo>
                    <a:pt x="265" y="82"/>
                  </a:lnTo>
                  <a:lnTo>
                    <a:pt x="259" y="86"/>
                  </a:lnTo>
                  <a:lnTo>
                    <a:pt x="189" y="86"/>
                  </a:lnTo>
                  <a:lnTo>
                    <a:pt x="183" y="82"/>
                  </a:lnTo>
                  <a:lnTo>
                    <a:pt x="183" y="59"/>
                  </a:lnTo>
                  <a:lnTo>
                    <a:pt x="151" y="59"/>
                  </a:lnTo>
                  <a:lnTo>
                    <a:pt x="151" y="82"/>
                  </a:lnTo>
                  <a:lnTo>
                    <a:pt x="146" y="86"/>
                  </a:lnTo>
                  <a:lnTo>
                    <a:pt x="113" y="86"/>
                  </a:lnTo>
                  <a:lnTo>
                    <a:pt x="113" y="308"/>
                  </a:lnTo>
                  <a:lnTo>
                    <a:pt x="146" y="308"/>
                  </a:lnTo>
                  <a:lnTo>
                    <a:pt x="151" y="312"/>
                  </a:lnTo>
                  <a:lnTo>
                    <a:pt x="151" y="335"/>
                  </a:lnTo>
                  <a:lnTo>
                    <a:pt x="146" y="339"/>
                  </a:lnTo>
                  <a:lnTo>
                    <a:pt x="4" y="339"/>
                  </a:lnTo>
                  <a:lnTo>
                    <a:pt x="0" y="335"/>
                  </a:lnTo>
                  <a:lnTo>
                    <a:pt x="0" y="312"/>
                  </a:lnTo>
                  <a:lnTo>
                    <a:pt x="4" y="308"/>
                  </a:lnTo>
                  <a:lnTo>
                    <a:pt x="37" y="308"/>
                  </a:lnTo>
                  <a:lnTo>
                    <a:pt x="37" y="29"/>
                  </a:lnTo>
                  <a:lnTo>
                    <a:pt x="4" y="29"/>
                  </a:lnTo>
                  <a:lnTo>
                    <a:pt x="0" y="25"/>
                  </a:lnTo>
                  <a:lnTo>
                    <a:pt x="0" y="4"/>
                  </a:lnTo>
                  <a:lnTo>
                    <a:pt x="4" y="0"/>
                  </a:lnTo>
                </a:path>
              </a:pathLst>
            </a:custGeom>
            <a:solidFill>
              <a:srgbClr val="0000CC"/>
            </a:solidFill>
            <a:ln w="9525">
              <a:solidFill>
                <a:srgbClr val="000000"/>
              </a:solidFill>
              <a:round/>
              <a:headEnd/>
              <a:tailEnd/>
            </a:ln>
          </p:spPr>
          <p:txBody>
            <a:bodyPr wrap="none" anchor="ctr"/>
            <a:lstStyle/>
            <a:p>
              <a:endParaRPr lang="en-US"/>
            </a:p>
          </p:txBody>
        </p:sp>
        <p:sp>
          <p:nvSpPr>
            <p:cNvPr id="37965" name="Freeform 97"/>
            <p:cNvSpPr>
              <a:spLocks noChangeArrowheads="1"/>
            </p:cNvSpPr>
            <p:nvPr/>
          </p:nvSpPr>
          <p:spPr bwMode="auto">
            <a:xfrm>
              <a:off x="4371" y="2625"/>
              <a:ext cx="77" cy="76"/>
            </a:xfrm>
            <a:custGeom>
              <a:avLst/>
              <a:gdLst>
                <a:gd name="T0" fmla="*/ 116 w 345"/>
                <a:gd name="T1" fmla="*/ 29 h 340"/>
                <a:gd name="T2" fmla="*/ 224 w 345"/>
                <a:gd name="T3" fmla="*/ 29 h 340"/>
                <a:gd name="T4" fmla="*/ 224 w 345"/>
                <a:gd name="T5" fmla="*/ 55 h 340"/>
                <a:gd name="T6" fmla="*/ 230 w 345"/>
                <a:gd name="T7" fmla="*/ 59 h 340"/>
                <a:gd name="T8" fmla="*/ 263 w 345"/>
                <a:gd name="T9" fmla="*/ 59 h 340"/>
                <a:gd name="T10" fmla="*/ 263 w 345"/>
                <a:gd name="T11" fmla="*/ 112 h 340"/>
                <a:gd name="T12" fmla="*/ 83 w 345"/>
                <a:gd name="T13" fmla="*/ 112 h 340"/>
                <a:gd name="T14" fmla="*/ 83 w 345"/>
                <a:gd name="T15" fmla="*/ 59 h 340"/>
                <a:gd name="T16" fmla="*/ 110 w 345"/>
                <a:gd name="T17" fmla="*/ 59 h 340"/>
                <a:gd name="T18" fmla="*/ 116 w 345"/>
                <a:gd name="T19" fmla="*/ 55 h 340"/>
                <a:gd name="T20" fmla="*/ 116 w 345"/>
                <a:gd name="T21" fmla="*/ 29 h 340"/>
                <a:gd name="T22" fmla="*/ 116 w 345"/>
                <a:gd name="T23" fmla="*/ 0 h 340"/>
                <a:gd name="T24" fmla="*/ 263 w 345"/>
                <a:gd name="T25" fmla="*/ 0 h 340"/>
                <a:gd name="T26" fmla="*/ 269 w 345"/>
                <a:gd name="T27" fmla="*/ 4 h 340"/>
                <a:gd name="T28" fmla="*/ 269 w 345"/>
                <a:gd name="T29" fmla="*/ 25 h 340"/>
                <a:gd name="T30" fmla="*/ 301 w 345"/>
                <a:gd name="T31" fmla="*/ 25 h 340"/>
                <a:gd name="T32" fmla="*/ 307 w 345"/>
                <a:gd name="T33" fmla="*/ 29 h 340"/>
                <a:gd name="T34" fmla="*/ 307 w 345"/>
                <a:gd name="T35" fmla="*/ 55 h 340"/>
                <a:gd name="T36" fmla="*/ 339 w 345"/>
                <a:gd name="T37" fmla="*/ 55 h 340"/>
                <a:gd name="T38" fmla="*/ 344 w 345"/>
                <a:gd name="T39" fmla="*/ 59 h 340"/>
                <a:gd name="T40" fmla="*/ 344 w 345"/>
                <a:gd name="T41" fmla="*/ 138 h 340"/>
                <a:gd name="T42" fmla="*/ 339 w 345"/>
                <a:gd name="T43" fmla="*/ 143 h 340"/>
                <a:gd name="T44" fmla="*/ 83 w 345"/>
                <a:gd name="T45" fmla="*/ 143 h 340"/>
                <a:gd name="T46" fmla="*/ 83 w 345"/>
                <a:gd name="T47" fmla="*/ 225 h 340"/>
                <a:gd name="T48" fmla="*/ 110 w 345"/>
                <a:gd name="T49" fmla="*/ 225 h 340"/>
                <a:gd name="T50" fmla="*/ 116 w 345"/>
                <a:gd name="T51" fmla="*/ 230 h 340"/>
                <a:gd name="T52" fmla="*/ 116 w 345"/>
                <a:gd name="T53" fmla="*/ 251 h 340"/>
                <a:gd name="T54" fmla="*/ 148 w 345"/>
                <a:gd name="T55" fmla="*/ 251 h 340"/>
                <a:gd name="T56" fmla="*/ 155 w 345"/>
                <a:gd name="T57" fmla="*/ 255 h 340"/>
                <a:gd name="T58" fmla="*/ 155 w 345"/>
                <a:gd name="T59" fmla="*/ 278 h 340"/>
                <a:gd name="T60" fmla="*/ 301 w 345"/>
                <a:gd name="T61" fmla="*/ 278 h 340"/>
                <a:gd name="T62" fmla="*/ 301 w 345"/>
                <a:gd name="T63" fmla="*/ 255 h 340"/>
                <a:gd name="T64" fmla="*/ 307 w 345"/>
                <a:gd name="T65" fmla="*/ 251 h 340"/>
                <a:gd name="T66" fmla="*/ 339 w 345"/>
                <a:gd name="T67" fmla="*/ 251 h 340"/>
                <a:gd name="T68" fmla="*/ 344 w 345"/>
                <a:gd name="T69" fmla="*/ 255 h 340"/>
                <a:gd name="T70" fmla="*/ 344 w 345"/>
                <a:gd name="T71" fmla="*/ 278 h 340"/>
                <a:gd name="T72" fmla="*/ 339 w 345"/>
                <a:gd name="T73" fmla="*/ 282 h 340"/>
                <a:gd name="T74" fmla="*/ 307 w 345"/>
                <a:gd name="T75" fmla="*/ 282 h 340"/>
                <a:gd name="T76" fmla="*/ 307 w 345"/>
                <a:gd name="T77" fmla="*/ 308 h 340"/>
                <a:gd name="T78" fmla="*/ 301 w 345"/>
                <a:gd name="T79" fmla="*/ 312 h 340"/>
                <a:gd name="T80" fmla="*/ 269 w 345"/>
                <a:gd name="T81" fmla="*/ 312 h 340"/>
                <a:gd name="T82" fmla="*/ 269 w 345"/>
                <a:gd name="T83" fmla="*/ 335 h 340"/>
                <a:gd name="T84" fmla="*/ 263 w 345"/>
                <a:gd name="T85" fmla="*/ 339 h 340"/>
                <a:gd name="T86" fmla="*/ 116 w 345"/>
                <a:gd name="T87" fmla="*/ 339 h 340"/>
                <a:gd name="T88" fmla="*/ 110 w 345"/>
                <a:gd name="T89" fmla="*/ 335 h 340"/>
                <a:gd name="T90" fmla="*/ 110 w 345"/>
                <a:gd name="T91" fmla="*/ 312 h 340"/>
                <a:gd name="T92" fmla="*/ 44 w 345"/>
                <a:gd name="T93" fmla="*/ 312 h 340"/>
                <a:gd name="T94" fmla="*/ 38 w 345"/>
                <a:gd name="T95" fmla="*/ 308 h 340"/>
                <a:gd name="T96" fmla="*/ 38 w 345"/>
                <a:gd name="T97" fmla="*/ 255 h 340"/>
                <a:gd name="T98" fmla="*/ 5 w 345"/>
                <a:gd name="T99" fmla="*/ 255 h 340"/>
                <a:gd name="T100" fmla="*/ 0 w 345"/>
                <a:gd name="T101" fmla="*/ 251 h 340"/>
                <a:gd name="T102" fmla="*/ 0 w 345"/>
                <a:gd name="T103" fmla="*/ 86 h 340"/>
                <a:gd name="T104" fmla="*/ 5 w 345"/>
                <a:gd name="T105" fmla="*/ 82 h 340"/>
                <a:gd name="T106" fmla="*/ 38 w 345"/>
                <a:gd name="T107" fmla="*/ 82 h 340"/>
                <a:gd name="T108" fmla="*/ 38 w 345"/>
                <a:gd name="T109" fmla="*/ 29 h 340"/>
                <a:gd name="T110" fmla="*/ 44 w 345"/>
                <a:gd name="T111" fmla="*/ 25 h 340"/>
                <a:gd name="T112" fmla="*/ 110 w 345"/>
                <a:gd name="T113" fmla="*/ 25 h 340"/>
                <a:gd name="T114" fmla="*/ 110 w 345"/>
                <a:gd name="T115" fmla="*/ 4 h 340"/>
                <a:gd name="T116" fmla="*/ 116 w 345"/>
                <a:gd name="T117" fmla="*/ 0 h 3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5"/>
                <a:gd name="T178" fmla="*/ 0 h 340"/>
                <a:gd name="T179" fmla="*/ 345 w 345"/>
                <a:gd name="T180" fmla="*/ 340 h 3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5" h="340">
                  <a:moveTo>
                    <a:pt x="116" y="29"/>
                  </a:moveTo>
                  <a:lnTo>
                    <a:pt x="224" y="29"/>
                  </a:lnTo>
                  <a:lnTo>
                    <a:pt x="224" y="55"/>
                  </a:lnTo>
                  <a:lnTo>
                    <a:pt x="230" y="59"/>
                  </a:lnTo>
                  <a:lnTo>
                    <a:pt x="263" y="59"/>
                  </a:lnTo>
                  <a:lnTo>
                    <a:pt x="263" y="112"/>
                  </a:lnTo>
                  <a:lnTo>
                    <a:pt x="83" y="112"/>
                  </a:lnTo>
                  <a:lnTo>
                    <a:pt x="83" y="59"/>
                  </a:lnTo>
                  <a:lnTo>
                    <a:pt x="110" y="59"/>
                  </a:lnTo>
                  <a:lnTo>
                    <a:pt x="116" y="55"/>
                  </a:lnTo>
                  <a:lnTo>
                    <a:pt x="116" y="29"/>
                  </a:lnTo>
                  <a:close/>
                  <a:moveTo>
                    <a:pt x="116" y="0"/>
                  </a:moveTo>
                  <a:lnTo>
                    <a:pt x="263" y="0"/>
                  </a:lnTo>
                  <a:lnTo>
                    <a:pt x="269" y="4"/>
                  </a:lnTo>
                  <a:lnTo>
                    <a:pt x="269" y="25"/>
                  </a:lnTo>
                  <a:lnTo>
                    <a:pt x="301" y="25"/>
                  </a:lnTo>
                  <a:lnTo>
                    <a:pt x="307" y="29"/>
                  </a:lnTo>
                  <a:lnTo>
                    <a:pt x="307" y="55"/>
                  </a:lnTo>
                  <a:lnTo>
                    <a:pt x="339" y="55"/>
                  </a:lnTo>
                  <a:lnTo>
                    <a:pt x="344" y="59"/>
                  </a:lnTo>
                  <a:lnTo>
                    <a:pt x="344" y="138"/>
                  </a:lnTo>
                  <a:lnTo>
                    <a:pt x="339" y="143"/>
                  </a:lnTo>
                  <a:lnTo>
                    <a:pt x="83" y="143"/>
                  </a:lnTo>
                  <a:lnTo>
                    <a:pt x="83" y="225"/>
                  </a:lnTo>
                  <a:lnTo>
                    <a:pt x="110" y="225"/>
                  </a:lnTo>
                  <a:lnTo>
                    <a:pt x="116" y="230"/>
                  </a:lnTo>
                  <a:lnTo>
                    <a:pt x="116" y="251"/>
                  </a:lnTo>
                  <a:lnTo>
                    <a:pt x="148" y="251"/>
                  </a:lnTo>
                  <a:lnTo>
                    <a:pt x="155" y="255"/>
                  </a:lnTo>
                  <a:lnTo>
                    <a:pt x="155" y="278"/>
                  </a:lnTo>
                  <a:lnTo>
                    <a:pt x="301" y="278"/>
                  </a:lnTo>
                  <a:lnTo>
                    <a:pt x="301" y="255"/>
                  </a:lnTo>
                  <a:lnTo>
                    <a:pt x="307" y="251"/>
                  </a:lnTo>
                  <a:lnTo>
                    <a:pt x="339" y="251"/>
                  </a:lnTo>
                  <a:lnTo>
                    <a:pt x="344" y="255"/>
                  </a:lnTo>
                  <a:lnTo>
                    <a:pt x="344" y="278"/>
                  </a:lnTo>
                  <a:lnTo>
                    <a:pt x="339" y="282"/>
                  </a:lnTo>
                  <a:lnTo>
                    <a:pt x="307" y="282"/>
                  </a:lnTo>
                  <a:lnTo>
                    <a:pt x="307" y="308"/>
                  </a:lnTo>
                  <a:lnTo>
                    <a:pt x="301" y="312"/>
                  </a:lnTo>
                  <a:lnTo>
                    <a:pt x="269" y="312"/>
                  </a:lnTo>
                  <a:lnTo>
                    <a:pt x="269" y="335"/>
                  </a:lnTo>
                  <a:lnTo>
                    <a:pt x="263" y="339"/>
                  </a:lnTo>
                  <a:lnTo>
                    <a:pt x="116" y="339"/>
                  </a:lnTo>
                  <a:lnTo>
                    <a:pt x="110" y="335"/>
                  </a:lnTo>
                  <a:lnTo>
                    <a:pt x="110" y="312"/>
                  </a:lnTo>
                  <a:lnTo>
                    <a:pt x="44" y="312"/>
                  </a:lnTo>
                  <a:lnTo>
                    <a:pt x="38" y="308"/>
                  </a:lnTo>
                  <a:lnTo>
                    <a:pt x="38" y="255"/>
                  </a:lnTo>
                  <a:lnTo>
                    <a:pt x="5" y="255"/>
                  </a:lnTo>
                  <a:lnTo>
                    <a:pt x="0" y="251"/>
                  </a:lnTo>
                  <a:lnTo>
                    <a:pt x="0" y="86"/>
                  </a:lnTo>
                  <a:lnTo>
                    <a:pt x="5" y="82"/>
                  </a:lnTo>
                  <a:lnTo>
                    <a:pt x="38" y="82"/>
                  </a:lnTo>
                  <a:lnTo>
                    <a:pt x="38" y="29"/>
                  </a:lnTo>
                  <a:lnTo>
                    <a:pt x="44" y="25"/>
                  </a:lnTo>
                  <a:lnTo>
                    <a:pt x="110" y="25"/>
                  </a:lnTo>
                  <a:lnTo>
                    <a:pt x="110" y="4"/>
                  </a:lnTo>
                  <a:lnTo>
                    <a:pt x="116" y="0"/>
                  </a:lnTo>
                  <a:close/>
                </a:path>
              </a:pathLst>
            </a:custGeom>
            <a:solidFill>
              <a:srgbClr val="0000CC"/>
            </a:solidFill>
            <a:ln w="9525">
              <a:solidFill>
                <a:srgbClr val="000000"/>
              </a:solidFill>
              <a:round/>
              <a:headEnd/>
              <a:tailEnd/>
            </a:ln>
          </p:spPr>
          <p:txBody>
            <a:bodyPr wrap="none" anchor="ctr"/>
            <a:lstStyle/>
            <a:p>
              <a:endParaRPr lang="en-US"/>
            </a:p>
          </p:txBody>
        </p:sp>
        <p:sp>
          <p:nvSpPr>
            <p:cNvPr id="37966" name="Freeform 98"/>
            <p:cNvSpPr>
              <a:spLocks noChangeArrowheads="1"/>
            </p:cNvSpPr>
            <p:nvPr/>
          </p:nvSpPr>
          <p:spPr bwMode="auto">
            <a:xfrm>
              <a:off x="4466" y="2625"/>
              <a:ext cx="70" cy="76"/>
            </a:xfrm>
            <a:custGeom>
              <a:avLst/>
              <a:gdLst>
                <a:gd name="T0" fmla="*/ 269 w 314"/>
                <a:gd name="T1" fmla="*/ 0 h 340"/>
                <a:gd name="T2" fmla="*/ 274 w 314"/>
                <a:gd name="T3" fmla="*/ 82 h 340"/>
                <a:gd name="T4" fmla="*/ 235 w 314"/>
                <a:gd name="T5" fmla="*/ 86 h 340"/>
                <a:gd name="T6" fmla="*/ 229 w 314"/>
                <a:gd name="T7" fmla="*/ 59 h 340"/>
                <a:gd name="T8" fmla="*/ 190 w 314"/>
                <a:gd name="T9" fmla="*/ 55 h 340"/>
                <a:gd name="T10" fmla="*/ 117 w 314"/>
                <a:gd name="T11" fmla="*/ 29 h 340"/>
                <a:gd name="T12" fmla="*/ 112 w 314"/>
                <a:gd name="T13" fmla="*/ 59 h 340"/>
                <a:gd name="T14" fmla="*/ 84 w 314"/>
                <a:gd name="T15" fmla="*/ 82 h 340"/>
                <a:gd name="T16" fmla="*/ 117 w 314"/>
                <a:gd name="T17" fmla="*/ 86 h 340"/>
                <a:gd name="T18" fmla="*/ 150 w 314"/>
                <a:gd name="T19" fmla="*/ 112 h 340"/>
                <a:gd name="T20" fmla="*/ 157 w 314"/>
                <a:gd name="T21" fmla="*/ 138 h 340"/>
                <a:gd name="T22" fmla="*/ 235 w 314"/>
                <a:gd name="T23" fmla="*/ 143 h 340"/>
                <a:gd name="T24" fmla="*/ 269 w 314"/>
                <a:gd name="T25" fmla="*/ 169 h 340"/>
                <a:gd name="T26" fmla="*/ 274 w 314"/>
                <a:gd name="T27" fmla="*/ 196 h 340"/>
                <a:gd name="T28" fmla="*/ 313 w 314"/>
                <a:gd name="T29" fmla="*/ 201 h 340"/>
                <a:gd name="T30" fmla="*/ 307 w 314"/>
                <a:gd name="T31" fmla="*/ 282 h 340"/>
                <a:gd name="T32" fmla="*/ 274 w 314"/>
                <a:gd name="T33" fmla="*/ 308 h 340"/>
                <a:gd name="T34" fmla="*/ 195 w 314"/>
                <a:gd name="T35" fmla="*/ 312 h 340"/>
                <a:gd name="T36" fmla="*/ 190 w 314"/>
                <a:gd name="T37" fmla="*/ 339 h 340"/>
                <a:gd name="T38" fmla="*/ 0 w 314"/>
                <a:gd name="T39" fmla="*/ 335 h 340"/>
                <a:gd name="T40" fmla="*/ 4 w 314"/>
                <a:gd name="T41" fmla="*/ 251 h 340"/>
                <a:gd name="T42" fmla="*/ 44 w 314"/>
                <a:gd name="T43" fmla="*/ 255 h 340"/>
                <a:gd name="T44" fmla="*/ 79 w 314"/>
                <a:gd name="T45" fmla="*/ 278 h 340"/>
                <a:gd name="T46" fmla="*/ 84 w 314"/>
                <a:gd name="T47" fmla="*/ 308 h 340"/>
                <a:gd name="T48" fmla="*/ 190 w 314"/>
                <a:gd name="T49" fmla="*/ 282 h 340"/>
                <a:gd name="T50" fmla="*/ 229 w 314"/>
                <a:gd name="T51" fmla="*/ 278 h 340"/>
                <a:gd name="T52" fmla="*/ 195 w 314"/>
                <a:gd name="T53" fmla="*/ 230 h 340"/>
                <a:gd name="T54" fmla="*/ 190 w 314"/>
                <a:gd name="T55" fmla="*/ 201 h 340"/>
                <a:gd name="T56" fmla="*/ 112 w 314"/>
                <a:gd name="T57" fmla="*/ 196 h 340"/>
                <a:gd name="T58" fmla="*/ 44 w 314"/>
                <a:gd name="T59" fmla="*/ 173 h 340"/>
                <a:gd name="T60" fmla="*/ 39 w 314"/>
                <a:gd name="T61" fmla="*/ 116 h 340"/>
                <a:gd name="T62" fmla="*/ 0 w 314"/>
                <a:gd name="T63" fmla="*/ 112 h 340"/>
                <a:gd name="T64" fmla="*/ 4 w 314"/>
                <a:gd name="T65" fmla="*/ 55 h 340"/>
                <a:gd name="T66" fmla="*/ 39 w 314"/>
                <a:gd name="T67" fmla="*/ 29 h 340"/>
                <a:gd name="T68" fmla="*/ 79 w 314"/>
                <a:gd name="T69" fmla="*/ 25 h 340"/>
                <a:gd name="T70" fmla="*/ 84 w 314"/>
                <a:gd name="T71" fmla="*/ 0 h 3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4"/>
                <a:gd name="T109" fmla="*/ 0 h 340"/>
                <a:gd name="T110" fmla="*/ 314 w 314"/>
                <a:gd name="T111" fmla="*/ 340 h 3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4" h="340">
                  <a:moveTo>
                    <a:pt x="84" y="0"/>
                  </a:moveTo>
                  <a:lnTo>
                    <a:pt x="269" y="0"/>
                  </a:lnTo>
                  <a:lnTo>
                    <a:pt x="274" y="4"/>
                  </a:lnTo>
                  <a:lnTo>
                    <a:pt x="274" y="82"/>
                  </a:lnTo>
                  <a:lnTo>
                    <a:pt x="269" y="86"/>
                  </a:lnTo>
                  <a:lnTo>
                    <a:pt x="235" y="86"/>
                  </a:lnTo>
                  <a:lnTo>
                    <a:pt x="229" y="82"/>
                  </a:lnTo>
                  <a:lnTo>
                    <a:pt x="229" y="59"/>
                  </a:lnTo>
                  <a:lnTo>
                    <a:pt x="195" y="59"/>
                  </a:lnTo>
                  <a:lnTo>
                    <a:pt x="190" y="55"/>
                  </a:lnTo>
                  <a:lnTo>
                    <a:pt x="190" y="29"/>
                  </a:lnTo>
                  <a:lnTo>
                    <a:pt x="117" y="29"/>
                  </a:lnTo>
                  <a:lnTo>
                    <a:pt x="117" y="55"/>
                  </a:lnTo>
                  <a:lnTo>
                    <a:pt x="112" y="59"/>
                  </a:lnTo>
                  <a:lnTo>
                    <a:pt x="84" y="59"/>
                  </a:lnTo>
                  <a:lnTo>
                    <a:pt x="84" y="82"/>
                  </a:lnTo>
                  <a:lnTo>
                    <a:pt x="112" y="82"/>
                  </a:lnTo>
                  <a:lnTo>
                    <a:pt x="117" y="86"/>
                  </a:lnTo>
                  <a:lnTo>
                    <a:pt x="117" y="112"/>
                  </a:lnTo>
                  <a:lnTo>
                    <a:pt x="150" y="112"/>
                  </a:lnTo>
                  <a:lnTo>
                    <a:pt x="157" y="116"/>
                  </a:lnTo>
                  <a:lnTo>
                    <a:pt x="157" y="138"/>
                  </a:lnTo>
                  <a:lnTo>
                    <a:pt x="229" y="138"/>
                  </a:lnTo>
                  <a:lnTo>
                    <a:pt x="235" y="143"/>
                  </a:lnTo>
                  <a:lnTo>
                    <a:pt x="235" y="169"/>
                  </a:lnTo>
                  <a:lnTo>
                    <a:pt x="269" y="169"/>
                  </a:lnTo>
                  <a:lnTo>
                    <a:pt x="274" y="173"/>
                  </a:lnTo>
                  <a:lnTo>
                    <a:pt x="274" y="196"/>
                  </a:lnTo>
                  <a:lnTo>
                    <a:pt x="307" y="196"/>
                  </a:lnTo>
                  <a:lnTo>
                    <a:pt x="313" y="201"/>
                  </a:lnTo>
                  <a:lnTo>
                    <a:pt x="313" y="278"/>
                  </a:lnTo>
                  <a:lnTo>
                    <a:pt x="307" y="282"/>
                  </a:lnTo>
                  <a:lnTo>
                    <a:pt x="274" y="282"/>
                  </a:lnTo>
                  <a:lnTo>
                    <a:pt x="274" y="308"/>
                  </a:lnTo>
                  <a:lnTo>
                    <a:pt x="269" y="312"/>
                  </a:lnTo>
                  <a:lnTo>
                    <a:pt x="195" y="312"/>
                  </a:lnTo>
                  <a:lnTo>
                    <a:pt x="195" y="335"/>
                  </a:lnTo>
                  <a:lnTo>
                    <a:pt x="190" y="339"/>
                  </a:lnTo>
                  <a:lnTo>
                    <a:pt x="4" y="339"/>
                  </a:lnTo>
                  <a:lnTo>
                    <a:pt x="0" y="335"/>
                  </a:lnTo>
                  <a:lnTo>
                    <a:pt x="0" y="255"/>
                  </a:lnTo>
                  <a:lnTo>
                    <a:pt x="4" y="251"/>
                  </a:lnTo>
                  <a:lnTo>
                    <a:pt x="39" y="251"/>
                  </a:lnTo>
                  <a:lnTo>
                    <a:pt x="44" y="255"/>
                  </a:lnTo>
                  <a:lnTo>
                    <a:pt x="44" y="278"/>
                  </a:lnTo>
                  <a:lnTo>
                    <a:pt x="79" y="278"/>
                  </a:lnTo>
                  <a:lnTo>
                    <a:pt x="84" y="282"/>
                  </a:lnTo>
                  <a:lnTo>
                    <a:pt x="84" y="308"/>
                  </a:lnTo>
                  <a:lnTo>
                    <a:pt x="190" y="308"/>
                  </a:lnTo>
                  <a:lnTo>
                    <a:pt x="190" y="282"/>
                  </a:lnTo>
                  <a:lnTo>
                    <a:pt x="195" y="278"/>
                  </a:lnTo>
                  <a:lnTo>
                    <a:pt x="229" y="278"/>
                  </a:lnTo>
                  <a:lnTo>
                    <a:pt x="229" y="230"/>
                  </a:lnTo>
                  <a:lnTo>
                    <a:pt x="195" y="230"/>
                  </a:lnTo>
                  <a:lnTo>
                    <a:pt x="190" y="225"/>
                  </a:lnTo>
                  <a:lnTo>
                    <a:pt x="190" y="201"/>
                  </a:lnTo>
                  <a:lnTo>
                    <a:pt x="117" y="201"/>
                  </a:lnTo>
                  <a:lnTo>
                    <a:pt x="112" y="196"/>
                  </a:lnTo>
                  <a:lnTo>
                    <a:pt x="112" y="173"/>
                  </a:lnTo>
                  <a:lnTo>
                    <a:pt x="44" y="173"/>
                  </a:lnTo>
                  <a:lnTo>
                    <a:pt x="39" y="169"/>
                  </a:lnTo>
                  <a:lnTo>
                    <a:pt x="39" y="116"/>
                  </a:lnTo>
                  <a:lnTo>
                    <a:pt x="4" y="116"/>
                  </a:lnTo>
                  <a:lnTo>
                    <a:pt x="0" y="112"/>
                  </a:lnTo>
                  <a:lnTo>
                    <a:pt x="0" y="59"/>
                  </a:lnTo>
                  <a:lnTo>
                    <a:pt x="4" y="55"/>
                  </a:lnTo>
                  <a:lnTo>
                    <a:pt x="39" y="55"/>
                  </a:lnTo>
                  <a:lnTo>
                    <a:pt x="39" y="29"/>
                  </a:lnTo>
                  <a:lnTo>
                    <a:pt x="44" y="25"/>
                  </a:lnTo>
                  <a:lnTo>
                    <a:pt x="79" y="25"/>
                  </a:lnTo>
                  <a:lnTo>
                    <a:pt x="79" y="4"/>
                  </a:lnTo>
                  <a:lnTo>
                    <a:pt x="84" y="0"/>
                  </a:lnTo>
                </a:path>
              </a:pathLst>
            </a:custGeom>
            <a:solidFill>
              <a:srgbClr val="0000CC"/>
            </a:solidFill>
            <a:ln w="9525">
              <a:solidFill>
                <a:srgbClr val="000000"/>
              </a:solidFill>
              <a:round/>
              <a:headEnd/>
              <a:tailEnd/>
            </a:ln>
          </p:spPr>
          <p:txBody>
            <a:bodyPr wrap="none" anchor="ctr"/>
            <a:lstStyle/>
            <a:p>
              <a:endParaRPr lang="en-US"/>
            </a:p>
          </p:txBody>
        </p:sp>
        <p:sp>
          <p:nvSpPr>
            <p:cNvPr id="37967" name="Freeform 99"/>
            <p:cNvSpPr>
              <a:spLocks noChangeArrowheads="1"/>
            </p:cNvSpPr>
            <p:nvPr/>
          </p:nvSpPr>
          <p:spPr bwMode="auto">
            <a:xfrm>
              <a:off x="4551" y="2625"/>
              <a:ext cx="77" cy="76"/>
            </a:xfrm>
            <a:custGeom>
              <a:avLst/>
              <a:gdLst>
                <a:gd name="T0" fmla="*/ 115 w 345"/>
                <a:gd name="T1" fmla="*/ 29 h 340"/>
                <a:gd name="T2" fmla="*/ 224 w 345"/>
                <a:gd name="T3" fmla="*/ 29 h 340"/>
                <a:gd name="T4" fmla="*/ 224 w 345"/>
                <a:gd name="T5" fmla="*/ 55 h 340"/>
                <a:gd name="T6" fmla="*/ 229 w 345"/>
                <a:gd name="T7" fmla="*/ 59 h 340"/>
                <a:gd name="T8" fmla="*/ 261 w 345"/>
                <a:gd name="T9" fmla="*/ 59 h 340"/>
                <a:gd name="T10" fmla="*/ 261 w 345"/>
                <a:gd name="T11" fmla="*/ 112 h 340"/>
                <a:gd name="T12" fmla="*/ 81 w 345"/>
                <a:gd name="T13" fmla="*/ 112 h 340"/>
                <a:gd name="T14" fmla="*/ 81 w 345"/>
                <a:gd name="T15" fmla="*/ 59 h 340"/>
                <a:gd name="T16" fmla="*/ 109 w 345"/>
                <a:gd name="T17" fmla="*/ 59 h 340"/>
                <a:gd name="T18" fmla="*/ 115 w 345"/>
                <a:gd name="T19" fmla="*/ 55 h 340"/>
                <a:gd name="T20" fmla="*/ 115 w 345"/>
                <a:gd name="T21" fmla="*/ 29 h 340"/>
                <a:gd name="T22" fmla="*/ 115 w 345"/>
                <a:gd name="T23" fmla="*/ 0 h 340"/>
                <a:gd name="T24" fmla="*/ 261 w 345"/>
                <a:gd name="T25" fmla="*/ 0 h 340"/>
                <a:gd name="T26" fmla="*/ 267 w 345"/>
                <a:gd name="T27" fmla="*/ 4 h 340"/>
                <a:gd name="T28" fmla="*/ 267 w 345"/>
                <a:gd name="T29" fmla="*/ 25 h 340"/>
                <a:gd name="T30" fmla="*/ 300 w 345"/>
                <a:gd name="T31" fmla="*/ 25 h 340"/>
                <a:gd name="T32" fmla="*/ 306 w 345"/>
                <a:gd name="T33" fmla="*/ 29 h 340"/>
                <a:gd name="T34" fmla="*/ 306 w 345"/>
                <a:gd name="T35" fmla="*/ 55 h 340"/>
                <a:gd name="T36" fmla="*/ 338 w 345"/>
                <a:gd name="T37" fmla="*/ 55 h 340"/>
                <a:gd name="T38" fmla="*/ 344 w 345"/>
                <a:gd name="T39" fmla="*/ 59 h 340"/>
                <a:gd name="T40" fmla="*/ 344 w 345"/>
                <a:gd name="T41" fmla="*/ 138 h 340"/>
                <a:gd name="T42" fmla="*/ 338 w 345"/>
                <a:gd name="T43" fmla="*/ 143 h 340"/>
                <a:gd name="T44" fmla="*/ 81 w 345"/>
                <a:gd name="T45" fmla="*/ 143 h 340"/>
                <a:gd name="T46" fmla="*/ 81 w 345"/>
                <a:gd name="T47" fmla="*/ 225 h 340"/>
                <a:gd name="T48" fmla="*/ 109 w 345"/>
                <a:gd name="T49" fmla="*/ 225 h 340"/>
                <a:gd name="T50" fmla="*/ 115 w 345"/>
                <a:gd name="T51" fmla="*/ 230 h 340"/>
                <a:gd name="T52" fmla="*/ 115 w 345"/>
                <a:gd name="T53" fmla="*/ 251 h 340"/>
                <a:gd name="T54" fmla="*/ 147 w 345"/>
                <a:gd name="T55" fmla="*/ 251 h 340"/>
                <a:gd name="T56" fmla="*/ 153 w 345"/>
                <a:gd name="T57" fmla="*/ 255 h 340"/>
                <a:gd name="T58" fmla="*/ 153 w 345"/>
                <a:gd name="T59" fmla="*/ 278 h 340"/>
                <a:gd name="T60" fmla="*/ 300 w 345"/>
                <a:gd name="T61" fmla="*/ 278 h 340"/>
                <a:gd name="T62" fmla="*/ 300 w 345"/>
                <a:gd name="T63" fmla="*/ 255 h 340"/>
                <a:gd name="T64" fmla="*/ 306 w 345"/>
                <a:gd name="T65" fmla="*/ 251 h 340"/>
                <a:gd name="T66" fmla="*/ 338 w 345"/>
                <a:gd name="T67" fmla="*/ 251 h 340"/>
                <a:gd name="T68" fmla="*/ 344 w 345"/>
                <a:gd name="T69" fmla="*/ 255 h 340"/>
                <a:gd name="T70" fmla="*/ 344 w 345"/>
                <a:gd name="T71" fmla="*/ 278 h 340"/>
                <a:gd name="T72" fmla="*/ 338 w 345"/>
                <a:gd name="T73" fmla="*/ 282 h 340"/>
                <a:gd name="T74" fmla="*/ 306 w 345"/>
                <a:gd name="T75" fmla="*/ 282 h 340"/>
                <a:gd name="T76" fmla="*/ 306 w 345"/>
                <a:gd name="T77" fmla="*/ 308 h 340"/>
                <a:gd name="T78" fmla="*/ 300 w 345"/>
                <a:gd name="T79" fmla="*/ 312 h 340"/>
                <a:gd name="T80" fmla="*/ 267 w 345"/>
                <a:gd name="T81" fmla="*/ 312 h 340"/>
                <a:gd name="T82" fmla="*/ 267 w 345"/>
                <a:gd name="T83" fmla="*/ 335 h 340"/>
                <a:gd name="T84" fmla="*/ 261 w 345"/>
                <a:gd name="T85" fmla="*/ 339 h 340"/>
                <a:gd name="T86" fmla="*/ 115 w 345"/>
                <a:gd name="T87" fmla="*/ 339 h 340"/>
                <a:gd name="T88" fmla="*/ 109 w 345"/>
                <a:gd name="T89" fmla="*/ 335 h 340"/>
                <a:gd name="T90" fmla="*/ 109 w 345"/>
                <a:gd name="T91" fmla="*/ 312 h 340"/>
                <a:gd name="T92" fmla="*/ 42 w 345"/>
                <a:gd name="T93" fmla="*/ 312 h 340"/>
                <a:gd name="T94" fmla="*/ 36 w 345"/>
                <a:gd name="T95" fmla="*/ 308 h 340"/>
                <a:gd name="T96" fmla="*/ 36 w 345"/>
                <a:gd name="T97" fmla="*/ 255 h 340"/>
                <a:gd name="T98" fmla="*/ 4 w 345"/>
                <a:gd name="T99" fmla="*/ 255 h 340"/>
                <a:gd name="T100" fmla="*/ 0 w 345"/>
                <a:gd name="T101" fmla="*/ 251 h 340"/>
                <a:gd name="T102" fmla="*/ 0 w 345"/>
                <a:gd name="T103" fmla="*/ 86 h 340"/>
                <a:gd name="T104" fmla="*/ 4 w 345"/>
                <a:gd name="T105" fmla="*/ 82 h 340"/>
                <a:gd name="T106" fmla="*/ 36 w 345"/>
                <a:gd name="T107" fmla="*/ 82 h 340"/>
                <a:gd name="T108" fmla="*/ 36 w 345"/>
                <a:gd name="T109" fmla="*/ 29 h 340"/>
                <a:gd name="T110" fmla="*/ 42 w 345"/>
                <a:gd name="T111" fmla="*/ 25 h 340"/>
                <a:gd name="T112" fmla="*/ 109 w 345"/>
                <a:gd name="T113" fmla="*/ 25 h 340"/>
                <a:gd name="T114" fmla="*/ 109 w 345"/>
                <a:gd name="T115" fmla="*/ 4 h 340"/>
                <a:gd name="T116" fmla="*/ 115 w 345"/>
                <a:gd name="T117" fmla="*/ 0 h 3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5"/>
                <a:gd name="T178" fmla="*/ 0 h 340"/>
                <a:gd name="T179" fmla="*/ 345 w 345"/>
                <a:gd name="T180" fmla="*/ 340 h 3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5" h="340">
                  <a:moveTo>
                    <a:pt x="115" y="29"/>
                  </a:moveTo>
                  <a:lnTo>
                    <a:pt x="224" y="29"/>
                  </a:lnTo>
                  <a:lnTo>
                    <a:pt x="224" y="55"/>
                  </a:lnTo>
                  <a:lnTo>
                    <a:pt x="229" y="59"/>
                  </a:lnTo>
                  <a:lnTo>
                    <a:pt x="261" y="59"/>
                  </a:lnTo>
                  <a:lnTo>
                    <a:pt x="261" y="112"/>
                  </a:lnTo>
                  <a:lnTo>
                    <a:pt x="81" y="112"/>
                  </a:lnTo>
                  <a:lnTo>
                    <a:pt x="81" y="59"/>
                  </a:lnTo>
                  <a:lnTo>
                    <a:pt x="109" y="59"/>
                  </a:lnTo>
                  <a:lnTo>
                    <a:pt x="115" y="55"/>
                  </a:lnTo>
                  <a:lnTo>
                    <a:pt x="115" y="29"/>
                  </a:lnTo>
                  <a:close/>
                  <a:moveTo>
                    <a:pt x="115" y="0"/>
                  </a:moveTo>
                  <a:lnTo>
                    <a:pt x="261" y="0"/>
                  </a:lnTo>
                  <a:lnTo>
                    <a:pt x="267" y="4"/>
                  </a:lnTo>
                  <a:lnTo>
                    <a:pt x="267" y="25"/>
                  </a:lnTo>
                  <a:lnTo>
                    <a:pt x="300" y="25"/>
                  </a:lnTo>
                  <a:lnTo>
                    <a:pt x="306" y="29"/>
                  </a:lnTo>
                  <a:lnTo>
                    <a:pt x="306" y="55"/>
                  </a:lnTo>
                  <a:lnTo>
                    <a:pt x="338" y="55"/>
                  </a:lnTo>
                  <a:lnTo>
                    <a:pt x="344" y="59"/>
                  </a:lnTo>
                  <a:lnTo>
                    <a:pt x="344" y="138"/>
                  </a:lnTo>
                  <a:lnTo>
                    <a:pt x="338" y="143"/>
                  </a:lnTo>
                  <a:lnTo>
                    <a:pt x="81" y="143"/>
                  </a:lnTo>
                  <a:lnTo>
                    <a:pt x="81" y="225"/>
                  </a:lnTo>
                  <a:lnTo>
                    <a:pt x="109" y="225"/>
                  </a:lnTo>
                  <a:lnTo>
                    <a:pt x="115" y="230"/>
                  </a:lnTo>
                  <a:lnTo>
                    <a:pt x="115" y="251"/>
                  </a:lnTo>
                  <a:lnTo>
                    <a:pt x="147" y="251"/>
                  </a:lnTo>
                  <a:lnTo>
                    <a:pt x="153" y="255"/>
                  </a:lnTo>
                  <a:lnTo>
                    <a:pt x="153" y="278"/>
                  </a:lnTo>
                  <a:lnTo>
                    <a:pt x="300" y="278"/>
                  </a:lnTo>
                  <a:lnTo>
                    <a:pt x="300" y="255"/>
                  </a:lnTo>
                  <a:lnTo>
                    <a:pt x="306" y="251"/>
                  </a:lnTo>
                  <a:lnTo>
                    <a:pt x="338" y="251"/>
                  </a:lnTo>
                  <a:lnTo>
                    <a:pt x="344" y="255"/>
                  </a:lnTo>
                  <a:lnTo>
                    <a:pt x="344" y="278"/>
                  </a:lnTo>
                  <a:lnTo>
                    <a:pt x="338" y="282"/>
                  </a:lnTo>
                  <a:lnTo>
                    <a:pt x="306" y="282"/>
                  </a:lnTo>
                  <a:lnTo>
                    <a:pt x="306" y="308"/>
                  </a:lnTo>
                  <a:lnTo>
                    <a:pt x="300" y="312"/>
                  </a:lnTo>
                  <a:lnTo>
                    <a:pt x="267" y="312"/>
                  </a:lnTo>
                  <a:lnTo>
                    <a:pt x="267" y="335"/>
                  </a:lnTo>
                  <a:lnTo>
                    <a:pt x="261" y="339"/>
                  </a:lnTo>
                  <a:lnTo>
                    <a:pt x="115" y="339"/>
                  </a:lnTo>
                  <a:lnTo>
                    <a:pt x="109" y="335"/>
                  </a:lnTo>
                  <a:lnTo>
                    <a:pt x="109" y="312"/>
                  </a:lnTo>
                  <a:lnTo>
                    <a:pt x="42" y="312"/>
                  </a:lnTo>
                  <a:lnTo>
                    <a:pt x="36" y="308"/>
                  </a:lnTo>
                  <a:lnTo>
                    <a:pt x="36" y="255"/>
                  </a:lnTo>
                  <a:lnTo>
                    <a:pt x="4" y="255"/>
                  </a:lnTo>
                  <a:lnTo>
                    <a:pt x="0" y="251"/>
                  </a:lnTo>
                  <a:lnTo>
                    <a:pt x="0" y="86"/>
                  </a:lnTo>
                  <a:lnTo>
                    <a:pt x="4" y="82"/>
                  </a:lnTo>
                  <a:lnTo>
                    <a:pt x="36" y="82"/>
                  </a:lnTo>
                  <a:lnTo>
                    <a:pt x="36" y="29"/>
                  </a:lnTo>
                  <a:lnTo>
                    <a:pt x="42" y="25"/>
                  </a:lnTo>
                  <a:lnTo>
                    <a:pt x="109" y="25"/>
                  </a:lnTo>
                  <a:lnTo>
                    <a:pt x="109" y="4"/>
                  </a:lnTo>
                  <a:lnTo>
                    <a:pt x="115" y="0"/>
                  </a:lnTo>
                  <a:close/>
                </a:path>
              </a:pathLst>
            </a:custGeom>
            <a:solidFill>
              <a:srgbClr val="0000CC"/>
            </a:solidFill>
            <a:ln w="9525">
              <a:solidFill>
                <a:srgbClr val="000000"/>
              </a:solidFill>
              <a:round/>
              <a:headEnd/>
              <a:tailEnd/>
            </a:ln>
          </p:spPr>
          <p:txBody>
            <a:bodyPr wrap="none" anchor="ctr"/>
            <a:lstStyle/>
            <a:p>
              <a:endParaRPr lang="en-US"/>
            </a:p>
          </p:txBody>
        </p:sp>
        <p:sp>
          <p:nvSpPr>
            <p:cNvPr id="37968" name="Freeform 100"/>
            <p:cNvSpPr>
              <a:spLocks noChangeArrowheads="1"/>
            </p:cNvSpPr>
            <p:nvPr/>
          </p:nvSpPr>
          <p:spPr bwMode="auto">
            <a:xfrm>
              <a:off x="4647" y="2625"/>
              <a:ext cx="97" cy="76"/>
            </a:xfrm>
            <a:custGeom>
              <a:avLst/>
              <a:gdLst>
                <a:gd name="T0" fmla="*/ 5 w 433"/>
                <a:gd name="T1" fmla="*/ 0 h 340"/>
                <a:gd name="T2" fmla="*/ 113 w 433"/>
                <a:gd name="T3" fmla="*/ 0 h 340"/>
                <a:gd name="T4" fmla="*/ 119 w 433"/>
                <a:gd name="T5" fmla="*/ 4 h 340"/>
                <a:gd name="T6" fmla="*/ 119 w 433"/>
                <a:gd name="T7" fmla="*/ 55 h 340"/>
                <a:gd name="T8" fmla="*/ 153 w 433"/>
                <a:gd name="T9" fmla="*/ 55 h 340"/>
                <a:gd name="T10" fmla="*/ 153 w 433"/>
                <a:gd name="T11" fmla="*/ 29 h 340"/>
                <a:gd name="T12" fmla="*/ 159 w 433"/>
                <a:gd name="T13" fmla="*/ 25 h 340"/>
                <a:gd name="T14" fmla="*/ 193 w 433"/>
                <a:gd name="T15" fmla="*/ 25 h 340"/>
                <a:gd name="T16" fmla="*/ 193 w 433"/>
                <a:gd name="T17" fmla="*/ 4 h 340"/>
                <a:gd name="T18" fmla="*/ 199 w 433"/>
                <a:gd name="T19" fmla="*/ 0 h 340"/>
                <a:gd name="T20" fmla="*/ 313 w 433"/>
                <a:gd name="T21" fmla="*/ 0 h 340"/>
                <a:gd name="T22" fmla="*/ 318 w 433"/>
                <a:gd name="T23" fmla="*/ 4 h 340"/>
                <a:gd name="T24" fmla="*/ 318 w 433"/>
                <a:gd name="T25" fmla="*/ 25 h 340"/>
                <a:gd name="T26" fmla="*/ 352 w 433"/>
                <a:gd name="T27" fmla="*/ 25 h 340"/>
                <a:gd name="T28" fmla="*/ 357 w 433"/>
                <a:gd name="T29" fmla="*/ 29 h 340"/>
                <a:gd name="T30" fmla="*/ 357 w 433"/>
                <a:gd name="T31" fmla="*/ 55 h 340"/>
                <a:gd name="T32" fmla="*/ 392 w 433"/>
                <a:gd name="T33" fmla="*/ 55 h 340"/>
                <a:gd name="T34" fmla="*/ 397 w 433"/>
                <a:gd name="T35" fmla="*/ 59 h 340"/>
                <a:gd name="T36" fmla="*/ 397 w 433"/>
                <a:gd name="T37" fmla="*/ 308 h 340"/>
                <a:gd name="T38" fmla="*/ 426 w 433"/>
                <a:gd name="T39" fmla="*/ 308 h 340"/>
                <a:gd name="T40" fmla="*/ 432 w 433"/>
                <a:gd name="T41" fmla="*/ 312 h 340"/>
                <a:gd name="T42" fmla="*/ 432 w 433"/>
                <a:gd name="T43" fmla="*/ 335 h 340"/>
                <a:gd name="T44" fmla="*/ 426 w 433"/>
                <a:gd name="T45" fmla="*/ 339 h 340"/>
                <a:gd name="T46" fmla="*/ 279 w 433"/>
                <a:gd name="T47" fmla="*/ 339 h 340"/>
                <a:gd name="T48" fmla="*/ 273 w 433"/>
                <a:gd name="T49" fmla="*/ 335 h 340"/>
                <a:gd name="T50" fmla="*/ 273 w 433"/>
                <a:gd name="T51" fmla="*/ 312 h 340"/>
                <a:gd name="T52" fmla="*/ 279 w 433"/>
                <a:gd name="T53" fmla="*/ 308 h 340"/>
                <a:gd name="T54" fmla="*/ 313 w 433"/>
                <a:gd name="T55" fmla="*/ 308 h 340"/>
                <a:gd name="T56" fmla="*/ 313 w 433"/>
                <a:gd name="T57" fmla="*/ 86 h 340"/>
                <a:gd name="T58" fmla="*/ 279 w 433"/>
                <a:gd name="T59" fmla="*/ 86 h 340"/>
                <a:gd name="T60" fmla="*/ 273 w 433"/>
                <a:gd name="T61" fmla="*/ 82 h 340"/>
                <a:gd name="T62" fmla="*/ 273 w 433"/>
                <a:gd name="T63" fmla="*/ 59 h 340"/>
                <a:gd name="T64" fmla="*/ 159 w 433"/>
                <a:gd name="T65" fmla="*/ 59 h 340"/>
                <a:gd name="T66" fmla="*/ 159 w 433"/>
                <a:gd name="T67" fmla="*/ 82 h 340"/>
                <a:gd name="T68" fmla="*/ 153 w 433"/>
                <a:gd name="T69" fmla="*/ 86 h 340"/>
                <a:gd name="T70" fmla="*/ 119 w 433"/>
                <a:gd name="T71" fmla="*/ 86 h 340"/>
                <a:gd name="T72" fmla="*/ 119 w 433"/>
                <a:gd name="T73" fmla="*/ 308 h 340"/>
                <a:gd name="T74" fmla="*/ 153 w 433"/>
                <a:gd name="T75" fmla="*/ 308 h 340"/>
                <a:gd name="T76" fmla="*/ 159 w 433"/>
                <a:gd name="T77" fmla="*/ 312 h 340"/>
                <a:gd name="T78" fmla="*/ 159 w 433"/>
                <a:gd name="T79" fmla="*/ 335 h 340"/>
                <a:gd name="T80" fmla="*/ 153 w 433"/>
                <a:gd name="T81" fmla="*/ 339 h 340"/>
                <a:gd name="T82" fmla="*/ 5 w 433"/>
                <a:gd name="T83" fmla="*/ 339 h 340"/>
                <a:gd name="T84" fmla="*/ 0 w 433"/>
                <a:gd name="T85" fmla="*/ 335 h 340"/>
                <a:gd name="T86" fmla="*/ 0 w 433"/>
                <a:gd name="T87" fmla="*/ 312 h 340"/>
                <a:gd name="T88" fmla="*/ 5 w 433"/>
                <a:gd name="T89" fmla="*/ 308 h 340"/>
                <a:gd name="T90" fmla="*/ 39 w 433"/>
                <a:gd name="T91" fmla="*/ 308 h 340"/>
                <a:gd name="T92" fmla="*/ 39 w 433"/>
                <a:gd name="T93" fmla="*/ 29 h 340"/>
                <a:gd name="T94" fmla="*/ 5 w 433"/>
                <a:gd name="T95" fmla="*/ 29 h 340"/>
                <a:gd name="T96" fmla="*/ 0 w 433"/>
                <a:gd name="T97" fmla="*/ 25 h 340"/>
                <a:gd name="T98" fmla="*/ 0 w 433"/>
                <a:gd name="T99" fmla="*/ 4 h 340"/>
                <a:gd name="T100" fmla="*/ 5 w 433"/>
                <a:gd name="T101" fmla="*/ 0 h 3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340"/>
                <a:gd name="T155" fmla="*/ 433 w 433"/>
                <a:gd name="T156" fmla="*/ 340 h 3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340">
                  <a:moveTo>
                    <a:pt x="5" y="0"/>
                  </a:moveTo>
                  <a:lnTo>
                    <a:pt x="113" y="0"/>
                  </a:lnTo>
                  <a:lnTo>
                    <a:pt x="119" y="4"/>
                  </a:lnTo>
                  <a:lnTo>
                    <a:pt x="119" y="55"/>
                  </a:lnTo>
                  <a:lnTo>
                    <a:pt x="153" y="55"/>
                  </a:lnTo>
                  <a:lnTo>
                    <a:pt x="153" y="29"/>
                  </a:lnTo>
                  <a:lnTo>
                    <a:pt x="159" y="25"/>
                  </a:lnTo>
                  <a:lnTo>
                    <a:pt x="193" y="25"/>
                  </a:lnTo>
                  <a:lnTo>
                    <a:pt x="193" y="4"/>
                  </a:lnTo>
                  <a:lnTo>
                    <a:pt x="199" y="0"/>
                  </a:lnTo>
                  <a:lnTo>
                    <a:pt x="313" y="0"/>
                  </a:lnTo>
                  <a:lnTo>
                    <a:pt x="318" y="4"/>
                  </a:lnTo>
                  <a:lnTo>
                    <a:pt x="318" y="25"/>
                  </a:lnTo>
                  <a:lnTo>
                    <a:pt x="352" y="25"/>
                  </a:lnTo>
                  <a:lnTo>
                    <a:pt x="357" y="29"/>
                  </a:lnTo>
                  <a:lnTo>
                    <a:pt x="357" y="55"/>
                  </a:lnTo>
                  <a:lnTo>
                    <a:pt x="392" y="55"/>
                  </a:lnTo>
                  <a:lnTo>
                    <a:pt x="397" y="59"/>
                  </a:lnTo>
                  <a:lnTo>
                    <a:pt x="397" y="308"/>
                  </a:lnTo>
                  <a:lnTo>
                    <a:pt x="426" y="308"/>
                  </a:lnTo>
                  <a:lnTo>
                    <a:pt x="432" y="312"/>
                  </a:lnTo>
                  <a:lnTo>
                    <a:pt x="432" y="335"/>
                  </a:lnTo>
                  <a:lnTo>
                    <a:pt x="426" y="339"/>
                  </a:lnTo>
                  <a:lnTo>
                    <a:pt x="279" y="339"/>
                  </a:lnTo>
                  <a:lnTo>
                    <a:pt x="273" y="335"/>
                  </a:lnTo>
                  <a:lnTo>
                    <a:pt x="273" y="312"/>
                  </a:lnTo>
                  <a:lnTo>
                    <a:pt x="279" y="308"/>
                  </a:lnTo>
                  <a:lnTo>
                    <a:pt x="313" y="308"/>
                  </a:lnTo>
                  <a:lnTo>
                    <a:pt x="313" y="86"/>
                  </a:lnTo>
                  <a:lnTo>
                    <a:pt x="279" y="86"/>
                  </a:lnTo>
                  <a:lnTo>
                    <a:pt x="273" y="82"/>
                  </a:lnTo>
                  <a:lnTo>
                    <a:pt x="273" y="59"/>
                  </a:lnTo>
                  <a:lnTo>
                    <a:pt x="159" y="59"/>
                  </a:lnTo>
                  <a:lnTo>
                    <a:pt x="159" y="82"/>
                  </a:lnTo>
                  <a:lnTo>
                    <a:pt x="153" y="86"/>
                  </a:lnTo>
                  <a:lnTo>
                    <a:pt x="119" y="86"/>
                  </a:lnTo>
                  <a:lnTo>
                    <a:pt x="119" y="308"/>
                  </a:lnTo>
                  <a:lnTo>
                    <a:pt x="153" y="308"/>
                  </a:lnTo>
                  <a:lnTo>
                    <a:pt x="159" y="312"/>
                  </a:lnTo>
                  <a:lnTo>
                    <a:pt x="159" y="335"/>
                  </a:lnTo>
                  <a:lnTo>
                    <a:pt x="153" y="339"/>
                  </a:lnTo>
                  <a:lnTo>
                    <a:pt x="5" y="339"/>
                  </a:lnTo>
                  <a:lnTo>
                    <a:pt x="0" y="335"/>
                  </a:lnTo>
                  <a:lnTo>
                    <a:pt x="0" y="312"/>
                  </a:lnTo>
                  <a:lnTo>
                    <a:pt x="5" y="308"/>
                  </a:lnTo>
                  <a:lnTo>
                    <a:pt x="39" y="308"/>
                  </a:lnTo>
                  <a:lnTo>
                    <a:pt x="39" y="29"/>
                  </a:lnTo>
                  <a:lnTo>
                    <a:pt x="5" y="29"/>
                  </a:lnTo>
                  <a:lnTo>
                    <a:pt x="0" y="25"/>
                  </a:lnTo>
                  <a:lnTo>
                    <a:pt x="0" y="4"/>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69" name="Freeform 101"/>
            <p:cNvSpPr>
              <a:spLocks noChangeArrowheads="1"/>
            </p:cNvSpPr>
            <p:nvPr/>
          </p:nvSpPr>
          <p:spPr bwMode="auto">
            <a:xfrm>
              <a:off x="4746" y="2605"/>
              <a:ext cx="60" cy="96"/>
            </a:xfrm>
            <a:custGeom>
              <a:avLst/>
              <a:gdLst>
                <a:gd name="T0" fmla="*/ 120 w 270"/>
                <a:gd name="T1" fmla="*/ 0 h 429"/>
                <a:gd name="T2" fmla="*/ 148 w 270"/>
                <a:gd name="T3" fmla="*/ 0 h 429"/>
                <a:gd name="T4" fmla="*/ 153 w 270"/>
                <a:gd name="T5" fmla="*/ 4 h 429"/>
                <a:gd name="T6" fmla="*/ 153 w 270"/>
                <a:gd name="T7" fmla="*/ 87 h 429"/>
                <a:gd name="T8" fmla="*/ 263 w 270"/>
                <a:gd name="T9" fmla="*/ 87 h 429"/>
                <a:gd name="T10" fmla="*/ 269 w 270"/>
                <a:gd name="T11" fmla="*/ 91 h 429"/>
                <a:gd name="T12" fmla="*/ 269 w 270"/>
                <a:gd name="T13" fmla="*/ 112 h 429"/>
                <a:gd name="T14" fmla="*/ 263 w 270"/>
                <a:gd name="T15" fmla="*/ 116 h 429"/>
                <a:gd name="T16" fmla="*/ 153 w 270"/>
                <a:gd name="T17" fmla="*/ 116 h 429"/>
                <a:gd name="T18" fmla="*/ 153 w 270"/>
                <a:gd name="T19" fmla="*/ 397 h 429"/>
                <a:gd name="T20" fmla="*/ 224 w 270"/>
                <a:gd name="T21" fmla="*/ 397 h 429"/>
                <a:gd name="T22" fmla="*/ 224 w 270"/>
                <a:gd name="T23" fmla="*/ 371 h 429"/>
                <a:gd name="T24" fmla="*/ 230 w 270"/>
                <a:gd name="T25" fmla="*/ 367 h 429"/>
                <a:gd name="T26" fmla="*/ 263 w 270"/>
                <a:gd name="T27" fmla="*/ 367 h 429"/>
                <a:gd name="T28" fmla="*/ 269 w 270"/>
                <a:gd name="T29" fmla="*/ 371 h 429"/>
                <a:gd name="T30" fmla="*/ 269 w 270"/>
                <a:gd name="T31" fmla="*/ 397 h 429"/>
                <a:gd name="T32" fmla="*/ 263 w 270"/>
                <a:gd name="T33" fmla="*/ 401 h 429"/>
                <a:gd name="T34" fmla="*/ 230 w 270"/>
                <a:gd name="T35" fmla="*/ 401 h 429"/>
                <a:gd name="T36" fmla="*/ 230 w 270"/>
                <a:gd name="T37" fmla="*/ 424 h 429"/>
                <a:gd name="T38" fmla="*/ 224 w 270"/>
                <a:gd name="T39" fmla="*/ 428 h 429"/>
                <a:gd name="T40" fmla="*/ 120 w 270"/>
                <a:gd name="T41" fmla="*/ 428 h 429"/>
                <a:gd name="T42" fmla="*/ 115 w 270"/>
                <a:gd name="T43" fmla="*/ 424 h 429"/>
                <a:gd name="T44" fmla="*/ 115 w 270"/>
                <a:gd name="T45" fmla="*/ 401 h 429"/>
                <a:gd name="T46" fmla="*/ 81 w 270"/>
                <a:gd name="T47" fmla="*/ 401 h 429"/>
                <a:gd name="T48" fmla="*/ 77 w 270"/>
                <a:gd name="T49" fmla="*/ 397 h 429"/>
                <a:gd name="T50" fmla="*/ 77 w 270"/>
                <a:gd name="T51" fmla="*/ 116 h 429"/>
                <a:gd name="T52" fmla="*/ 5 w 270"/>
                <a:gd name="T53" fmla="*/ 116 h 429"/>
                <a:gd name="T54" fmla="*/ 0 w 270"/>
                <a:gd name="T55" fmla="*/ 112 h 429"/>
                <a:gd name="T56" fmla="*/ 0 w 270"/>
                <a:gd name="T57" fmla="*/ 91 h 429"/>
                <a:gd name="T58" fmla="*/ 5 w 270"/>
                <a:gd name="T59" fmla="*/ 87 h 429"/>
                <a:gd name="T60" fmla="*/ 38 w 270"/>
                <a:gd name="T61" fmla="*/ 87 h 429"/>
                <a:gd name="T62" fmla="*/ 38 w 270"/>
                <a:gd name="T63" fmla="*/ 63 h 429"/>
                <a:gd name="T64" fmla="*/ 44 w 270"/>
                <a:gd name="T65" fmla="*/ 59 h 429"/>
                <a:gd name="T66" fmla="*/ 77 w 270"/>
                <a:gd name="T67" fmla="*/ 59 h 429"/>
                <a:gd name="T68" fmla="*/ 77 w 270"/>
                <a:gd name="T69" fmla="*/ 33 h 429"/>
                <a:gd name="T70" fmla="*/ 81 w 270"/>
                <a:gd name="T71" fmla="*/ 29 h 429"/>
                <a:gd name="T72" fmla="*/ 115 w 270"/>
                <a:gd name="T73" fmla="*/ 29 h 429"/>
                <a:gd name="T74" fmla="*/ 115 w 270"/>
                <a:gd name="T75" fmla="*/ 4 h 429"/>
                <a:gd name="T76" fmla="*/ 120 w 270"/>
                <a:gd name="T77" fmla="*/ 0 h 4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0"/>
                <a:gd name="T118" fmla="*/ 0 h 429"/>
                <a:gd name="T119" fmla="*/ 270 w 270"/>
                <a:gd name="T120" fmla="*/ 429 h 42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0" h="429">
                  <a:moveTo>
                    <a:pt x="120" y="0"/>
                  </a:moveTo>
                  <a:lnTo>
                    <a:pt x="148" y="0"/>
                  </a:lnTo>
                  <a:lnTo>
                    <a:pt x="153" y="4"/>
                  </a:lnTo>
                  <a:lnTo>
                    <a:pt x="153" y="87"/>
                  </a:lnTo>
                  <a:lnTo>
                    <a:pt x="263" y="87"/>
                  </a:lnTo>
                  <a:lnTo>
                    <a:pt x="269" y="91"/>
                  </a:lnTo>
                  <a:lnTo>
                    <a:pt x="269" y="112"/>
                  </a:lnTo>
                  <a:lnTo>
                    <a:pt x="263" y="116"/>
                  </a:lnTo>
                  <a:lnTo>
                    <a:pt x="153" y="116"/>
                  </a:lnTo>
                  <a:lnTo>
                    <a:pt x="153" y="397"/>
                  </a:lnTo>
                  <a:lnTo>
                    <a:pt x="224" y="397"/>
                  </a:lnTo>
                  <a:lnTo>
                    <a:pt x="224" y="371"/>
                  </a:lnTo>
                  <a:lnTo>
                    <a:pt x="230" y="367"/>
                  </a:lnTo>
                  <a:lnTo>
                    <a:pt x="263" y="367"/>
                  </a:lnTo>
                  <a:lnTo>
                    <a:pt x="269" y="371"/>
                  </a:lnTo>
                  <a:lnTo>
                    <a:pt x="269" y="397"/>
                  </a:lnTo>
                  <a:lnTo>
                    <a:pt x="263" y="401"/>
                  </a:lnTo>
                  <a:lnTo>
                    <a:pt x="230" y="401"/>
                  </a:lnTo>
                  <a:lnTo>
                    <a:pt x="230" y="424"/>
                  </a:lnTo>
                  <a:lnTo>
                    <a:pt x="224" y="428"/>
                  </a:lnTo>
                  <a:lnTo>
                    <a:pt x="120" y="428"/>
                  </a:lnTo>
                  <a:lnTo>
                    <a:pt x="115" y="424"/>
                  </a:lnTo>
                  <a:lnTo>
                    <a:pt x="115" y="401"/>
                  </a:lnTo>
                  <a:lnTo>
                    <a:pt x="81" y="401"/>
                  </a:lnTo>
                  <a:lnTo>
                    <a:pt x="77" y="397"/>
                  </a:lnTo>
                  <a:lnTo>
                    <a:pt x="77" y="116"/>
                  </a:lnTo>
                  <a:lnTo>
                    <a:pt x="5" y="116"/>
                  </a:lnTo>
                  <a:lnTo>
                    <a:pt x="0" y="112"/>
                  </a:lnTo>
                  <a:lnTo>
                    <a:pt x="0" y="91"/>
                  </a:lnTo>
                  <a:lnTo>
                    <a:pt x="5" y="87"/>
                  </a:lnTo>
                  <a:lnTo>
                    <a:pt x="38" y="87"/>
                  </a:lnTo>
                  <a:lnTo>
                    <a:pt x="38" y="63"/>
                  </a:lnTo>
                  <a:lnTo>
                    <a:pt x="44" y="59"/>
                  </a:lnTo>
                  <a:lnTo>
                    <a:pt x="77" y="59"/>
                  </a:lnTo>
                  <a:lnTo>
                    <a:pt x="77" y="33"/>
                  </a:lnTo>
                  <a:lnTo>
                    <a:pt x="81" y="29"/>
                  </a:lnTo>
                  <a:lnTo>
                    <a:pt x="115" y="29"/>
                  </a:lnTo>
                  <a:lnTo>
                    <a:pt x="115" y="4"/>
                  </a:lnTo>
                  <a:lnTo>
                    <a:pt x="120" y="0"/>
                  </a:lnTo>
                </a:path>
              </a:pathLst>
            </a:custGeom>
            <a:solidFill>
              <a:srgbClr val="0000CC"/>
            </a:solidFill>
            <a:ln w="9525">
              <a:solidFill>
                <a:srgbClr val="000000"/>
              </a:solidFill>
              <a:round/>
              <a:headEnd/>
              <a:tailEnd/>
            </a:ln>
          </p:spPr>
          <p:txBody>
            <a:bodyPr wrap="none" anchor="ctr"/>
            <a:lstStyle/>
            <a:p>
              <a:endParaRPr lang="en-US"/>
            </a:p>
          </p:txBody>
        </p:sp>
      </p:grpSp>
      <p:grpSp>
        <p:nvGrpSpPr>
          <p:cNvPr id="6" name="Group 102"/>
          <p:cNvGrpSpPr>
            <a:grpSpLocks/>
          </p:cNvGrpSpPr>
          <p:nvPr/>
        </p:nvGrpSpPr>
        <p:grpSpPr bwMode="auto">
          <a:xfrm>
            <a:off x="6096000" y="4495800"/>
            <a:ext cx="1533525" cy="225425"/>
            <a:chOff x="3840" y="2832"/>
            <a:chExt cx="966" cy="142"/>
          </a:xfrm>
        </p:grpSpPr>
        <p:sp>
          <p:nvSpPr>
            <p:cNvPr id="37953" name="Freeform 103"/>
            <p:cNvSpPr>
              <a:spLocks noChangeArrowheads="1"/>
            </p:cNvSpPr>
            <p:nvPr/>
          </p:nvSpPr>
          <p:spPr bwMode="auto">
            <a:xfrm>
              <a:off x="3840" y="2832"/>
              <a:ext cx="153" cy="142"/>
            </a:xfrm>
            <a:custGeom>
              <a:avLst/>
              <a:gdLst>
                <a:gd name="T0" fmla="*/ 356 w 680"/>
                <a:gd name="T1" fmla="*/ 118 h 632"/>
                <a:gd name="T2" fmla="*/ 362 w 680"/>
                <a:gd name="T3" fmla="*/ 192 h 632"/>
                <a:gd name="T4" fmla="*/ 396 w 680"/>
                <a:gd name="T5" fmla="*/ 295 h 632"/>
                <a:gd name="T6" fmla="*/ 437 w 680"/>
                <a:gd name="T7" fmla="*/ 300 h 632"/>
                <a:gd name="T8" fmla="*/ 242 w 680"/>
                <a:gd name="T9" fmla="*/ 370 h 632"/>
                <a:gd name="T10" fmla="*/ 277 w 680"/>
                <a:gd name="T11" fmla="*/ 264 h 632"/>
                <a:gd name="T12" fmla="*/ 283 w 680"/>
                <a:gd name="T13" fmla="*/ 157 h 632"/>
                <a:gd name="T14" fmla="*/ 323 w 680"/>
                <a:gd name="T15" fmla="*/ 152 h 632"/>
                <a:gd name="T16" fmla="*/ 323 w 680"/>
                <a:gd name="T17" fmla="*/ 0 h 632"/>
                <a:gd name="T18" fmla="*/ 362 w 680"/>
                <a:gd name="T19" fmla="*/ 5 h 632"/>
                <a:gd name="T20" fmla="*/ 396 w 680"/>
                <a:gd name="T21" fmla="*/ 38 h 632"/>
                <a:gd name="T22" fmla="*/ 403 w 680"/>
                <a:gd name="T23" fmla="*/ 113 h 632"/>
                <a:gd name="T24" fmla="*/ 444 w 680"/>
                <a:gd name="T25" fmla="*/ 118 h 632"/>
                <a:gd name="T26" fmla="*/ 472 w 680"/>
                <a:gd name="T27" fmla="*/ 187 h 632"/>
                <a:gd name="T28" fmla="*/ 477 w 680"/>
                <a:gd name="T29" fmla="*/ 295 h 632"/>
                <a:gd name="T30" fmla="*/ 518 w 680"/>
                <a:gd name="T31" fmla="*/ 300 h 632"/>
                <a:gd name="T32" fmla="*/ 553 w 680"/>
                <a:gd name="T33" fmla="*/ 407 h 632"/>
                <a:gd name="T34" fmla="*/ 559 w 680"/>
                <a:gd name="T35" fmla="*/ 516 h 632"/>
                <a:gd name="T36" fmla="*/ 598 w 680"/>
                <a:gd name="T37" fmla="*/ 521 h 632"/>
                <a:gd name="T38" fmla="*/ 673 w 680"/>
                <a:gd name="T39" fmla="*/ 590 h 632"/>
                <a:gd name="T40" fmla="*/ 679 w 680"/>
                <a:gd name="T41" fmla="*/ 625 h 632"/>
                <a:gd name="T42" fmla="*/ 444 w 680"/>
                <a:gd name="T43" fmla="*/ 631 h 632"/>
                <a:gd name="T44" fmla="*/ 437 w 680"/>
                <a:gd name="T45" fmla="*/ 595 h 632"/>
                <a:gd name="T46" fmla="*/ 513 w 680"/>
                <a:gd name="T47" fmla="*/ 590 h 632"/>
                <a:gd name="T48" fmla="*/ 477 w 680"/>
                <a:gd name="T49" fmla="*/ 521 h 632"/>
                <a:gd name="T50" fmla="*/ 472 w 680"/>
                <a:gd name="T51" fmla="*/ 413 h 632"/>
                <a:gd name="T52" fmla="*/ 201 w 680"/>
                <a:gd name="T53" fmla="*/ 482 h 632"/>
                <a:gd name="T54" fmla="*/ 161 w 680"/>
                <a:gd name="T55" fmla="*/ 488 h 632"/>
                <a:gd name="T56" fmla="*/ 236 w 680"/>
                <a:gd name="T57" fmla="*/ 590 h 632"/>
                <a:gd name="T58" fmla="*/ 242 w 680"/>
                <a:gd name="T59" fmla="*/ 625 h 632"/>
                <a:gd name="T60" fmla="*/ 5 w 680"/>
                <a:gd name="T61" fmla="*/ 631 h 632"/>
                <a:gd name="T62" fmla="*/ 0 w 680"/>
                <a:gd name="T63" fmla="*/ 595 h 632"/>
                <a:gd name="T64" fmla="*/ 80 w 680"/>
                <a:gd name="T65" fmla="*/ 590 h 632"/>
                <a:gd name="T66" fmla="*/ 86 w 680"/>
                <a:gd name="T67" fmla="*/ 552 h 632"/>
                <a:gd name="T68" fmla="*/ 120 w 680"/>
                <a:gd name="T69" fmla="*/ 449 h 632"/>
                <a:gd name="T70" fmla="*/ 155 w 680"/>
                <a:gd name="T71" fmla="*/ 443 h 632"/>
                <a:gd name="T72" fmla="*/ 161 w 680"/>
                <a:gd name="T73" fmla="*/ 334 h 632"/>
                <a:gd name="T74" fmla="*/ 196 w 680"/>
                <a:gd name="T75" fmla="*/ 225 h 632"/>
                <a:gd name="T76" fmla="*/ 236 w 680"/>
                <a:gd name="T77" fmla="*/ 220 h 632"/>
                <a:gd name="T78" fmla="*/ 242 w 680"/>
                <a:gd name="T79" fmla="*/ 152 h 632"/>
                <a:gd name="T80" fmla="*/ 277 w 680"/>
                <a:gd name="T81" fmla="*/ 43 h 632"/>
                <a:gd name="T82" fmla="*/ 318 w 680"/>
                <a:gd name="T83" fmla="*/ 38 h 632"/>
                <a:gd name="T84" fmla="*/ 323 w 680"/>
                <a:gd name="T85" fmla="*/ 0 h 6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0"/>
                <a:gd name="T130" fmla="*/ 0 h 632"/>
                <a:gd name="T131" fmla="*/ 680 w 680"/>
                <a:gd name="T132" fmla="*/ 632 h 6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0" h="632">
                  <a:moveTo>
                    <a:pt x="323" y="118"/>
                  </a:moveTo>
                  <a:lnTo>
                    <a:pt x="356" y="118"/>
                  </a:lnTo>
                  <a:lnTo>
                    <a:pt x="356" y="187"/>
                  </a:lnTo>
                  <a:lnTo>
                    <a:pt x="362" y="192"/>
                  </a:lnTo>
                  <a:lnTo>
                    <a:pt x="396" y="192"/>
                  </a:lnTo>
                  <a:lnTo>
                    <a:pt x="396" y="295"/>
                  </a:lnTo>
                  <a:lnTo>
                    <a:pt x="403" y="300"/>
                  </a:lnTo>
                  <a:lnTo>
                    <a:pt x="437" y="300"/>
                  </a:lnTo>
                  <a:lnTo>
                    <a:pt x="437" y="370"/>
                  </a:lnTo>
                  <a:lnTo>
                    <a:pt x="242" y="370"/>
                  </a:lnTo>
                  <a:lnTo>
                    <a:pt x="242" y="264"/>
                  </a:lnTo>
                  <a:lnTo>
                    <a:pt x="277" y="264"/>
                  </a:lnTo>
                  <a:lnTo>
                    <a:pt x="283" y="259"/>
                  </a:lnTo>
                  <a:lnTo>
                    <a:pt x="283" y="157"/>
                  </a:lnTo>
                  <a:lnTo>
                    <a:pt x="318" y="157"/>
                  </a:lnTo>
                  <a:lnTo>
                    <a:pt x="323" y="152"/>
                  </a:lnTo>
                  <a:lnTo>
                    <a:pt x="323" y="118"/>
                  </a:lnTo>
                  <a:close/>
                  <a:moveTo>
                    <a:pt x="323" y="0"/>
                  </a:moveTo>
                  <a:lnTo>
                    <a:pt x="356" y="0"/>
                  </a:lnTo>
                  <a:lnTo>
                    <a:pt x="362" y="5"/>
                  </a:lnTo>
                  <a:lnTo>
                    <a:pt x="362" y="38"/>
                  </a:lnTo>
                  <a:lnTo>
                    <a:pt x="396" y="38"/>
                  </a:lnTo>
                  <a:lnTo>
                    <a:pt x="403" y="43"/>
                  </a:lnTo>
                  <a:lnTo>
                    <a:pt x="403" y="113"/>
                  </a:lnTo>
                  <a:lnTo>
                    <a:pt x="437" y="113"/>
                  </a:lnTo>
                  <a:lnTo>
                    <a:pt x="444" y="118"/>
                  </a:lnTo>
                  <a:lnTo>
                    <a:pt x="444" y="187"/>
                  </a:lnTo>
                  <a:lnTo>
                    <a:pt x="472" y="187"/>
                  </a:lnTo>
                  <a:lnTo>
                    <a:pt x="477" y="192"/>
                  </a:lnTo>
                  <a:lnTo>
                    <a:pt x="477" y="295"/>
                  </a:lnTo>
                  <a:lnTo>
                    <a:pt x="513" y="295"/>
                  </a:lnTo>
                  <a:lnTo>
                    <a:pt x="518" y="300"/>
                  </a:lnTo>
                  <a:lnTo>
                    <a:pt x="518" y="407"/>
                  </a:lnTo>
                  <a:lnTo>
                    <a:pt x="553" y="407"/>
                  </a:lnTo>
                  <a:lnTo>
                    <a:pt x="559" y="413"/>
                  </a:lnTo>
                  <a:lnTo>
                    <a:pt x="559" y="516"/>
                  </a:lnTo>
                  <a:lnTo>
                    <a:pt x="594" y="516"/>
                  </a:lnTo>
                  <a:lnTo>
                    <a:pt x="598" y="521"/>
                  </a:lnTo>
                  <a:lnTo>
                    <a:pt x="598" y="590"/>
                  </a:lnTo>
                  <a:lnTo>
                    <a:pt x="673" y="590"/>
                  </a:lnTo>
                  <a:lnTo>
                    <a:pt x="679" y="595"/>
                  </a:lnTo>
                  <a:lnTo>
                    <a:pt x="679" y="625"/>
                  </a:lnTo>
                  <a:lnTo>
                    <a:pt x="673" y="631"/>
                  </a:lnTo>
                  <a:lnTo>
                    <a:pt x="444" y="631"/>
                  </a:lnTo>
                  <a:lnTo>
                    <a:pt x="437" y="625"/>
                  </a:lnTo>
                  <a:lnTo>
                    <a:pt x="437" y="595"/>
                  </a:lnTo>
                  <a:lnTo>
                    <a:pt x="444" y="590"/>
                  </a:lnTo>
                  <a:lnTo>
                    <a:pt x="513" y="590"/>
                  </a:lnTo>
                  <a:lnTo>
                    <a:pt x="513" y="521"/>
                  </a:lnTo>
                  <a:lnTo>
                    <a:pt x="477" y="521"/>
                  </a:lnTo>
                  <a:lnTo>
                    <a:pt x="472" y="516"/>
                  </a:lnTo>
                  <a:lnTo>
                    <a:pt x="472" y="413"/>
                  </a:lnTo>
                  <a:lnTo>
                    <a:pt x="201" y="413"/>
                  </a:lnTo>
                  <a:lnTo>
                    <a:pt x="201" y="482"/>
                  </a:lnTo>
                  <a:lnTo>
                    <a:pt x="196" y="488"/>
                  </a:lnTo>
                  <a:lnTo>
                    <a:pt x="161" y="488"/>
                  </a:lnTo>
                  <a:lnTo>
                    <a:pt x="161" y="590"/>
                  </a:lnTo>
                  <a:lnTo>
                    <a:pt x="236" y="590"/>
                  </a:lnTo>
                  <a:lnTo>
                    <a:pt x="242" y="595"/>
                  </a:lnTo>
                  <a:lnTo>
                    <a:pt x="242" y="625"/>
                  </a:lnTo>
                  <a:lnTo>
                    <a:pt x="236" y="631"/>
                  </a:lnTo>
                  <a:lnTo>
                    <a:pt x="5" y="631"/>
                  </a:lnTo>
                  <a:lnTo>
                    <a:pt x="0" y="625"/>
                  </a:lnTo>
                  <a:lnTo>
                    <a:pt x="0" y="595"/>
                  </a:lnTo>
                  <a:lnTo>
                    <a:pt x="5" y="590"/>
                  </a:lnTo>
                  <a:lnTo>
                    <a:pt x="80" y="590"/>
                  </a:lnTo>
                  <a:lnTo>
                    <a:pt x="80" y="557"/>
                  </a:lnTo>
                  <a:lnTo>
                    <a:pt x="86" y="552"/>
                  </a:lnTo>
                  <a:lnTo>
                    <a:pt x="120" y="552"/>
                  </a:lnTo>
                  <a:lnTo>
                    <a:pt x="120" y="449"/>
                  </a:lnTo>
                  <a:lnTo>
                    <a:pt x="127" y="443"/>
                  </a:lnTo>
                  <a:lnTo>
                    <a:pt x="155" y="443"/>
                  </a:lnTo>
                  <a:lnTo>
                    <a:pt x="155" y="339"/>
                  </a:lnTo>
                  <a:lnTo>
                    <a:pt x="161" y="334"/>
                  </a:lnTo>
                  <a:lnTo>
                    <a:pt x="196" y="334"/>
                  </a:lnTo>
                  <a:lnTo>
                    <a:pt x="196" y="225"/>
                  </a:lnTo>
                  <a:lnTo>
                    <a:pt x="201" y="220"/>
                  </a:lnTo>
                  <a:lnTo>
                    <a:pt x="236" y="220"/>
                  </a:lnTo>
                  <a:lnTo>
                    <a:pt x="236" y="157"/>
                  </a:lnTo>
                  <a:lnTo>
                    <a:pt x="242" y="152"/>
                  </a:lnTo>
                  <a:lnTo>
                    <a:pt x="277" y="152"/>
                  </a:lnTo>
                  <a:lnTo>
                    <a:pt x="277" y="43"/>
                  </a:lnTo>
                  <a:lnTo>
                    <a:pt x="283" y="38"/>
                  </a:lnTo>
                  <a:lnTo>
                    <a:pt x="318" y="38"/>
                  </a:lnTo>
                  <a:lnTo>
                    <a:pt x="318" y="5"/>
                  </a:lnTo>
                  <a:lnTo>
                    <a:pt x="323" y="0"/>
                  </a:lnTo>
                  <a:close/>
                </a:path>
              </a:pathLst>
            </a:custGeom>
            <a:solidFill>
              <a:srgbClr val="0000CC"/>
            </a:solidFill>
            <a:ln w="9525">
              <a:solidFill>
                <a:srgbClr val="000000"/>
              </a:solidFill>
              <a:round/>
              <a:headEnd/>
              <a:tailEnd/>
            </a:ln>
          </p:spPr>
          <p:txBody>
            <a:bodyPr wrap="none" anchor="ctr"/>
            <a:lstStyle/>
            <a:p>
              <a:endParaRPr lang="en-US"/>
            </a:p>
          </p:txBody>
        </p:sp>
        <p:sp>
          <p:nvSpPr>
            <p:cNvPr id="37954" name="Freeform 104"/>
            <p:cNvSpPr>
              <a:spLocks noChangeArrowheads="1"/>
            </p:cNvSpPr>
            <p:nvPr/>
          </p:nvSpPr>
          <p:spPr bwMode="auto">
            <a:xfrm>
              <a:off x="4066" y="2891"/>
              <a:ext cx="107" cy="50"/>
            </a:xfrm>
            <a:custGeom>
              <a:avLst/>
              <a:gdLst>
                <a:gd name="T0" fmla="*/ 5 w 477"/>
                <a:gd name="T1" fmla="*/ 145 h 225"/>
                <a:gd name="T2" fmla="*/ 470 w 477"/>
                <a:gd name="T3" fmla="*/ 145 h 225"/>
                <a:gd name="T4" fmla="*/ 476 w 477"/>
                <a:gd name="T5" fmla="*/ 151 h 225"/>
                <a:gd name="T6" fmla="*/ 476 w 477"/>
                <a:gd name="T7" fmla="*/ 219 h 225"/>
                <a:gd name="T8" fmla="*/ 470 w 477"/>
                <a:gd name="T9" fmla="*/ 224 h 225"/>
                <a:gd name="T10" fmla="*/ 5 w 477"/>
                <a:gd name="T11" fmla="*/ 224 h 225"/>
                <a:gd name="T12" fmla="*/ 0 w 477"/>
                <a:gd name="T13" fmla="*/ 219 h 225"/>
                <a:gd name="T14" fmla="*/ 0 w 477"/>
                <a:gd name="T15" fmla="*/ 151 h 225"/>
                <a:gd name="T16" fmla="*/ 5 w 477"/>
                <a:gd name="T17" fmla="*/ 145 h 225"/>
                <a:gd name="T18" fmla="*/ 5 w 477"/>
                <a:gd name="T19" fmla="*/ 0 h 225"/>
                <a:gd name="T20" fmla="*/ 470 w 477"/>
                <a:gd name="T21" fmla="*/ 0 h 225"/>
                <a:gd name="T22" fmla="*/ 476 w 477"/>
                <a:gd name="T23" fmla="*/ 4 h 225"/>
                <a:gd name="T24" fmla="*/ 476 w 477"/>
                <a:gd name="T25" fmla="*/ 73 h 225"/>
                <a:gd name="T26" fmla="*/ 470 w 477"/>
                <a:gd name="T27" fmla="*/ 78 h 225"/>
                <a:gd name="T28" fmla="*/ 5 w 477"/>
                <a:gd name="T29" fmla="*/ 78 h 225"/>
                <a:gd name="T30" fmla="*/ 0 w 477"/>
                <a:gd name="T31" fmla="*/ 73 h 225"/>
                <a:gd name="T32" fmla="*/ 0 w 477"/>
                <a:gd name="T33" fmla="*/ 4 h 225"/>
                <a:gd name="T34" fmla="*/ 5 w 477"/>
                <a:gd name="T35" fmla="*/ 0 h 2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7"/>
                <a:gd name="T55" fmla="*/ 0 h 225"/>
                <a:gd name="T56" fmla="*/ 477 w 477"/>
                <a:gd name="T57" fmla="*/ 225 h 2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7" h="225">
                  <a:moveTo>
                    <a:pt x="5" y="145"/>
                  </a:moveTo>
                  <a:lnTo>
                    <a:pt x="470" y="145"/>
                  </a:lnTo>
                  <a:lnTo>
                    <a:pt x="476" y="151"/>
                  </a:lnTo>
                  <a:lnTo>
                    <a:pt x="476" y="219"/>
                  </a:lnTo>
                  <a:lnTo>
                    <a:pt x="470" y="224"/>
                  </a:lnTo>
                  <a:lnTo>
                    <a:pt x="5" y="224"/>
                  </a:lnTo>
                  <a:lnTo>
                    <a:pt x="0" y="219"/>
                  </a:lnTo>
                  <a:lnTo>
                    <a:pt x="0" y="151"/>
                  </a:lnTo>
                  <a:lnTo>
                    <a:pt x="5" y="145"/>
                  </a:lnTo>
                  <a:close/>
                  <a:moveTo>
                    <a:pt x="5" y="0"/>
                  </a:moveTo>
                  <a:lnTo>
                    <a:pt x="470" y="0"/>
                  </a:lnTo>
                  <a:lnTo>
                    <a:pt x="476" y="4"/>
                  </a:lnTo>
                  <a:lnTo>
                    <a:pt x="476" y="73"/>
                  </a:lnTo>
                  <a:lnTo>
                    <a:pt x="470" y="78"/>
                  </a:lnTo>
                  <a:lnTo>
                    <a:pt x="5" y="78"/>
                  </a:lnTo>
                  <a:lnTo>
                    <a:pt x="0" y="73"/>
                  </a:lnTo>
                  <a:lnTo>
                    <a:pt x="0" y="4"/>
                  </a:lnTo>
                  <a:lnTo>
                    <a:pt x="5" y="0"/>
                  </a:lnTo>
                  <a:close/>
                </a:path>
              </a:pathLst>
            </a:custGeom>
            <a:solidFill>
              <a:srgbClr val="0000CC"/>
            </a:solidFill>
            <a:ln w="9525">
              <a:solidFill>
                <a:srgbClr val="000000"/>
              </a:solidFill>
              <a:round/>
              <a:headEnd/>
              <a:tailEnd/>
            </a:ln>
          </p:spPr>
          <p:txBody>
            <a:bodyPr wrap="none" anchor="ctr"/>
            <a:lstStyle/>
            <a:p>
              <a:endParaRPr lang="en-US"/>
            </a:p>
          </p:txBody>
        </p:sp>
        <p:sp>
          <p:nvSpPr>
            <p:cNvPr id="37955" name="Freeform 105"/>
            <p:cNvSpPr>
              <a:spLocks noChangeArrowheads="1"/>
            </p:cNvSpPr>
            <p:nvPr/>
          </p:nvSpPr>
          <p:spPr bwMode="auto">
            <a:xfrm>
              <a:off x="4246" y="2875"/>
              <a:ext cx="79" cy="99"/>
            </a:xfrm>
            <a:custGeom>
              <a:avLst/>
              <a:gdLst>
                <a:gd name="T0" fmla="*/ 229 w 353"/>
                <a:gd name="T1" fmla="*/ 186 h 442"/>
                <a:gd name="T2" fmla="*/ 196 w 353"/>
                <a:gd name="T3" fmla="*/ 326 h 442"/>
                <a:gd name="T4" fmla="*/ 191 w 353"/>
                <a:gd name="T5" fmla="*/ 362 h 442"/>
                <a:gd name="T6" fmla="*/ 83 w 353"/>
                <a:gd name="T7" fmla="*/ 260 h 442"/>
                <a:gd name="T8" fmla="*/ 118 w 353"/>
                <a:gd name="T9" fmla="*/ 254 h 442"/>
                <a:gd name="T10" fmla="*/ 191 w 353"/>
                <a:gd name="T11" fmla="*/ 224 h 442"/>
                <a:gd name="T12" fmla="*/ 196 w 353"/>
                <a:gd name="T13" fmla="*/ 186 h 442"/>
                <a:gd name="T14" fmla="*/ 268 w 353"/>
                <a:gd name="T15" fmla="*/ 0 h 442"/>
                <a:gd name="T16" fmla="*/ 273 w 353"/>
                <a:gd name="T17" fmla="*/ 32 h 442"/>
                <a:gd name="T18" fmla="*/ 313 w 353"/>
                <a:gd name="T19" fmla="*/ 37 h 442"/>
                <a:gd name="T20" fmla="*/ 346 w 353"/>
                <a:gd name="T21" fmla="*/ 400 h 442"/>
                <a:gd name="T22" fmla="*/ 352 w 353"/>
                <a:gd name="T23" fmla="*/ 435 h 442"/>
                <a:gd name="T24" fmla="*/ 273 w 353"/>
                <a:gd name="T25" fmla="*/ 441 h 442"/>
                <a:gd name="T26" fmla="*/ 268 w 353"/>
                <a:gd name="T27" fmla="*/ 406 h 442"/>
                <a:gd name="T28" fmla="*/ 229 w 353"/>
                <a:gd name="T29" fmla="*/ 400 h 442"/>
                <a:gd name="T30" fmla="*/ 196 w 353"/>
                <a:gd name="T31" fmla="*/ 367 h 442"/>
                <a:gd name="T32" fmla="*/ 191 w 353"/>
                <a:gd name="T33" fmla="*/ 406 h 442"/>
                <a:gd name="T34" fmla="*/ 157 w 353"/>
                <a:gd name="T35" fmla="*/ 435 h 442"/>
                <a:gd name="T36" fmla="*/ 45 w 353"/>
                <a:gd name="T37" fmla="*/ 441 h 442"/>
                <a:gd name="T38" fmla="*/ 39 w 353"/>
                <a:gd name="T39" fmla="*/ 406 h 442"/>
                <a:gd name="T40" fmla="*/ 0 w 353"/>
                <a:gd name="T41" fmla="*/ 400 h 442"/>
                <a:gd name="T42" fmla="*/ 5 w 353"/>
                <a:gd name="T43" fmla="*/ 254 h 442"/>
                <a:gd name="T44" fmla="*/ 39 w 353"/>
                <a:gd name="T45" fmla="*/ 224 h 442"/>
                <a:gd name="T46" fmla="*/ 77 w 353"/>
                <a:gd name="T47" fmla="*/ 218 h 442"/>
                <a:gd name="T48" fmla="*/ 83 w 353"/>
                <a:gd name="T49" fmla="*/ 181 h 442"/>
                <a:gd name="T50" fmla="*/ 151 w 353"/>
                <a:gd name="T51" fmla="*/ 150 h 442"/>
                <a:gd name="T52" fmla="*/ 229 w 353"/>
                <a:gd name="T53" fmla="*/ 145 h 442"/>
                <a:gd name="T54" fmla="*/ 196 w 353"/>
                <a:gd name="T55" fmla="*/ 76 h 442"/>
                <a:gd name="T56" fmla="*/ 191 w 353"/>
                <a:gd name="T57" fmla="*/ 37 h 442"/>
                <a:gd name="T58" fmla="*/ 118 w 353"/>
                <a:gd name="T59" fmla="*/ 106 h 442"/>
                <a:gd name="T60" fmla="*/ 45 w 353"/>
                <a:gd name="T61" fmla="*/ 111 h 442"/>
                <a:gd name="T62" fmla="*/ 39 w 353"/>
                <a:gd name="T63" fmla="*/ 37 h 442"/>
                <a:gd name="T64" fmla="*/ 77 w 353"/>
                <a:gd name="T65" fmla="*/ 32 h 442"/>
                <a:gd name="T66" fmla="*/ 83 w 353"/>
                <a:gd name="T67" fmla="*/ 0 h 4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3"/>
                <a:gd name="T103" fmla="*/ 0 h 442"/>
                <a:gd name="T104" fmla="*/ 353 w 353"/>
                <a:gd name="T105" fmla="*/ 442 h 4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3" h="442">
                  <a:moveTo>
                    <a:pt x="196" y="186"/>
                  </a:moveTo>
                  <a:lnTo>
                    <a:pt x="229" y="186"/>
                  </a:lnTo>
                  <a:lnTo>
                    <a:pt x="229" y="326"/>
                  </a:lnTo>
                  <a:lnTo>
                    <a:pt x="196" y="326"/>
                  </a:lnTo>
                  <a:lnTo>
                    <a:pt x="191" y="331"/>
                  </a:lnTo>
                  <a:lnTo>
                    <a:pt x="191" y="362"/>
                  </a:lnTo>
                  <a:lnTo>
                    <a:pt x="83" y="362"/>
                  </a:lnTo>
                  <a:lnTo>
                    <a:pt x="83" y="260"/>
                  </a:lnTo>
                  <a:lnTo>
                    <a:pt x="113" y="260"/>
                  </a:lnTo>
                  <a:lnTo>
                    <a:pt x="118" y="254"/>
                  </a:lnTo>
                  <a:lnTo>
                    <a:pt x="118" y="224"/>
                  </a:lnTo>
                  <a:lnTo>
                    <a:pt x="191" y="224"/>
                  </a:lnTo>
                  <a:lnTo>
                    <a:pt x="196" y="218"/>
                  </a:lnTo>
                  <a:lnTo>
                    <a:pt x="196" y="186"/>
                  </a:lnTo>
                  <a:close/>
                  <a:moveTo>
                    <a:pt x="83" y="0"/>
                  </a:moveTo>
                  <a:lnTo>
                    <a:pt x="268" y="0"/>
                  </a:lnTo>
                  <a:lnTo>
                    <a:pt x="273" y="4"/>
                  </a:lnTo>
                  <a:lnTo>
                    <a:pt x="273" y="32"/>
                  </a:lnTo>
                  <a:lnTo>
                    <a:pt x="307" y="32"/>
                  </a:lnTo>
                  <a:lnTo>
                    <a:pt x="313" y="37"/>
                  </a:lnTo>
                  <a:lnTo>
                    <a:pt x="313" y="400"/>
                  </a:lnTo>
                  <a:lnTo>
                    <a:pt x="346" y="400"/>
                  </a:lnTo>
                  <a:lnTo>
                    <a:pt x="352" y="406"/>
                  </a:lnTo>
                  <a:lnTo>
                    <a:pt x="352" y="435"/>
                  </a:lnTo>
                  <a:lnTo>
                    <a:pt x="346" y="441"/>
                  </a:lnTo>
                  <a:lnTo>
                    <a:pt x="273" y="441"/>
                  </a:lnTo>
                  <a:lnTo>
                    <a:pt x="268" y="435"/>
                  </a:lnTo>
                  <a:lnTo>
                    <a:pt x="268" y="406"/>
                  </a:lnTo>
                  <a:lnTo>
                    <a:pt x="235" y="406"/>
                  </a:lnTo>
                  <a:lnTo>
                    <a:pt x="229" y="400"/>
                  </a:lnTo>
                  <a:lnTo>
                    <a:pt x="229" y="367"/>
                  </a:lnTo>
                  <a:lnTo>
                    <a:pt x="196" y="367"/>
                  </a:lnTo>
                  <a:lnTo>
                    <a:pt x="196" y="400"/>
                  </a:lnTo>
                  <a:lnTo>
                    <a:pt x="191" y="406"/>
                  </a:lnTo>
                  <a:lnTo>
                    <a:pt x="157" y="406"/>
                  </a:lnTo>
                  <a:lnTo>
                    <a:pt x="157" y="435"/>
                  </a:lnTo>
                  <a:lnTo>
                    <a:pt x="151" y="441"/>
                  </a:lnTo>
                  <a:lnTo>
                    <a:pt x="45" y="441"/>
                  </a:lnTo>
                  <a:lnTo>
                    <a:pt x="39" y="435"/>
                  </a:lnTo>
                  <a:lnTo>
                    <a:pt x="39" y="406"/>
                  </a:lnTo>
                  <a:lnTo>
                    <a:pt x="5" y="406"/>
                  </a:lnTo>
                  <a:lnTo>
                    <a:pt x="0" y="400"/>
                  </a:lnTo>
                  <a:lnTo>
                    <a:pt x="0" y="260"/>
                  </a:lnTo>
                  <a:lnTo>
                    <a:pt x="5" y="254"/>
                  </a:lnTo>
                  <a:lnTo>
                    <a:pt x="39" y="254"/>
                  </a:lnTo>
                  <a:lnTo>
                    <a:pt x="39" y="224"/>
                  </a:lnTo>
                  <a:lnTo>
                    <a:pt x="45" y="218"/>
                  </a:lnTo>
                  <a:lnTo>
                    <a:pt x="77" y="218"/>
                  </a:lnTo>
                  <a:lnTo>
                    <a:pt x="77" y="186"/>
                  </a:lnTo>
                  <a:lnTo>
                    <a:pt x="83" y="181"/>
                  </a:lnTo>
                  <a:lnTo>
                    <a:pt x="151" y="181"/>
                  </a:lnTo>
                  <a:lnTo>
                    <a:pt x="151" y="150"/>
                  </a:lnTo>
                  <a:lnTo>
                    <a:pt x="157" y="145"/>
                  </a:lnTo>
                  <a:lnTo>
                    <a:pt x="229" y="145"/>
                  </a:lnTo>
                  <a:lnTo>
                    <a:pt x="229" y="76"/>
                  </a:lnTo>
                  <a:lnTo>
                    <a:pt x="196" y="76"/>
                  </a:lnTo>
                  <a:lnTo>
                    <a:pt x="191" y="71"/>
                  </a:lnTo>
                  <a:lnTo>
                    <a:pt x="191" y="37"/>
                  </a:lnTo>
                  <a:lnTo>
                    <a:pt x="118" y="37"/>
                  </a:lnTo>
                  <a:lnTo>
                    <a:pt x="118" y="106"/>
                  </a:lnTo>
                  <a:lnTo>
                    <a:pt x="113" y="111"/>
                  </a:lnTo>
                  <a:lnTo>
                    <a:pt x="45" y="111"/>
                  </a:lnTo>
                  <a:lnTo>
                    <a:pt x="39" y="106"/>
                  </a:lnTo>
                  <a:lnTo>
                    <a:pt x="39" y="37"/>
                  </a:lnTo>
                  <a:lnTo>
                    <a:pt x="45" y="32"/>
                  </a:lnTo>
                  <a:lnTo>
                    <a:pt x="77" y="32"/>
                  </a:lnTo>
                  <a:lnTo>
                    <a:pt x="77" y="4"/>
                  </a:lnTo>
                  <a:lnTo>
                    <a:pt x="83" y="0"/>
                  </a:lnTo>
                  <a:close/>
                </a:path>
              </a:pathLst>
            </a:custGeom>
            <a:solidFill>
              <a:srgbClr val="0000CC"/>
            </a:solidFill>
            <a:ln w="9525">
              <a:solidFill>
                <a:srgbClr val="000000"/>
              </a:solidFill>
              <a:round/>
              <a:headEnd/>
              <a:tailEnd/>
            </a:ln>
          </p:spPr>
          <p:txBody>
            <a:bodyPr wrap="none" anchor="ctr"/>
            <a:lstStyle/>
            <a:p>
              <a:endParaRPr lang="en-US"/>
            </a:p>
          </p:txBody>
        </p:sp>
        <p:sp>
          <p:nvSpPr>
            <p:cNvPr id="37956" name="Freeform 106"/>
            <p:cNvSpPr>
              <a:spLocks noChangeArrowheads="1"/>
            </p:cNvSpPr>
            <p:nvPr/>
          </p:nvSpPr>
          <p:spPr bwMode="auto">
            <a:xfrm>
              <a:off x="4345" y="2832"/>
              <a:ext cx="87" cy="142"/>
            </a:xfrm>
            <a:custGeom>
              <a:avLst/>
              <a:gdLst>
                <a:gd name="T0" fmla="*/ 155 w 389"/>
                <a:gd name="T1" fmla="*/ 225 h 632"/>
                <a:gd name="T2" fmla="*/ 227 w 389"/>
                <a:gd name="T3" fmla="*/ 225 h 632"/>
                <a:gd name="T4" fmla="*/ 227 w 389"/>
                <a:gd name="T5" fmla="*/ 259 h 632"/>
                <a:gd name="T6" fmla="*/ 232 w 389"/>
                <a:gd name="T7" fmla="*/ 264 h 632"/>
                <a:gd name="T8" fmla="*/ 266 w 389"/>
                <a:gd name="T9" fmla="*/ 264 h 632"/>
                <a:gd name="T10" fmla="*/ 266 w 389"/>
                <a:gd name="T11" fmla="*/ 295 h 632"/>
                <a:gd name="T12" fmla="*/ 270 w 389"/>
                <a:gd name="T13" fmla="*/ 300 h 632"/>
                <a:gd name="T14" fmla="*/ 304 w 389"/>
                <a:gd name="T15" fmla="*/ 300 h 632"/>
                <a:gd name="T16" fmla="*/ 304 w 389"/>
                <a:gd name="T17" fmla="*/ 516 h 632"/>
                <a:gd name="T18" fmla="*/ 270 w 389"/>
                <a:gd name="T19" fmla="*/ 516 h 632"/>
                <a:gd name="T20" fmla="*/ 266 w 389"/>
                <a:gd name="T21" fmla="*/ 521 h 632"/>
                <a:gd name="T22" fmla="*/ 266 w 389"/>
                <a:gd name="T23" fmla="*/ 552 h 632"/>
                <a:gd name="T24" fmla="*/ 232 w 389"/>
                <a:gd name="T25" fmla="*/ 552 h 632"/>
                <a:gd name="T26" fmla="*/ 227 w 389"/>
                <a:gd name="T27" fmla="*/ 557 h 632"/>
                <a:gd name="T28" fmla="*/ 227 w 389"/>
                <a:gd name="T29" fmla="*/ 590 h 632"/>
                <a:gd name="T30" fmla="*/ 155 w 389"/>
                <a:gd name="T31" fmla="*/ 590 h 632"/>
                <a:gd name="T32" fmla="*/ 155 w 389"/>
                <a:gd name="T33" fmla="*/ 557 h 632"/>
                <a:gd name="T34" fmla="*/ 149 w 389"/>
                <a:gd name="T35" fmla="*/ 552 h 632"/>
                <a:gd name="T36" fmla="*/ 116 w 389"/>
                <a:gd name="T37" fmla="*/ 552 h 632"/>
                <a:gd name="T38" fmla="*/ 116 w 389"/>
                <a:gd name="T39" fmla="*/ 264 h 632"/>
                <a:gd name="T40" fmla="*/ 149 w 389"/>
                <a:gd name="T41" fmla="*/ 264 h 632"/>
                <a:gd name="T42" fmla="*/ 155 w 389"/>
                <a:gd name="T43" fmla="*/ 259 h 632"/>
                <a:gd name="T44" fmla="*/ 155 w 389"/>
                <a:gd name="T45" fmla="*/ 225 h 632"/>
                <a:gd name="T46" fmla="*/ 4 w 389"/>
                <a:gd name="T47" fmla="*/ 0 h 632"/>
                <a:gd name="T48" fmla="*/ 109 w 389"/>
                <a:gd name="T49" fmla="*/ 0 h 632"/>
                <a:gd name="T50" fmla="*/ 116 w 389"/>
                <a:gd name="T51" fmla="*/ 5 h 632"/>
                <a:gd name="T52" fmla="*/ 116 w 389"/>
                <a:gd name="T53" fmla="*/ 220 h 632"/>
                <a:gd name="T54" fmla="*/ 149 w 389"/>
                <a:gd name="T55" fmla="*/ 220 h 632"/>
                <a:gd name="T56" fmla="*/ 149 w 389"/>
                <a:gd name="T57" fmla="*/ 192 h 632"/>
                <a:gd name="T58" fmla="*/ 155 w 389"/>
                <a:gd name="T59" fmla="*/ 187 h 632"/>
                <a:gd name="T60" fmla="*/ 266 w 389"/>
                <a:gd name="T61" fmla="*/ 187 h 632"/>
                <a:gd name="T62" fmla="*/ 270 w 389"/>
                <a:gd name="T63" fmla="*/ 192 h 632"/>
                <a:gd name="T64" fmla="*/ 270 w 389"/>
                <a:gd name="T65" fmla="*/ 220 h 632"/>
                <a:gd name="T66" fmla="*/ 344 w 389"/>
                <a:gd name="T67" fmla="*/ 220 h 632"/>
                <a:gd name="T68" fmla="*/ 349 w 389"/>
                <a:gd name="T69" fmla="*/ 225 h 632"/>
                <a:gd name="T70" fmla="*/ 349 w 389"/>
                <a:gd name="T71" fmla="*/ 295 h 632"/>
                <a:gd name="T72" fmla="*/ 382 w 389"/>
                <a:gd name="T73" fmla="*/ 295 h 632"/>
                <a:gd name="T74" fmla="*/ 388 w 389"/>
                <a:gd name="T75" fmla="*/ 300 h 632"/>
                <a:gd name="T76" fmla="*/ 388 w 389"/>
                <a:gd name="T77" fmla="*/ 516 h 632"/>
                <a:gd name="T78" fmla="*/ 382 w 389"/>
                <a:gd name="T79" fmla="*/ 521 h 632"/>
                <a:gd name="T80" fmla="*/ 349 w 389"/>
                <a:gd name="T81" fmla="*/ 521 h 632"/>
                <a:gd name="T82" fmla="*/ 349 w 389"/>
                <a:gd name="T83" fmla="*/ 590 h 632"/>
                <a:gd name="T84" fmla="*/ 344 w 389"/>
                <a:gd name="T85" fmla="*/ 595 h 632"/>
                <a:gd name="T86" fmla="*/ 270 w 389"/>
                <a:gd name="T87" fmla="*/ 595 h 632"/>
                <a:gd name="T88" fmla="*/ 270 w 389"/>
                <a:gd name="T89" fmla="*/ 625 h 632"/>
                <a:gd name="T90" fmla="*/ 266 w 389"/>
                <a:gd name="T91" fmla="*/ 631 h 632"/>
                <a:gd name="T92" fmla="*/ 116 w 389"/>
                <a:gd name="T93" fmla="*/ 631 h 632"/>
                <a:gd name="T94" fmla="*/ 109 w 389"/>
                <a:gd name="T95" fmla="*/ 625 h 632"/>
                <a:gd name="T96" fmla="*/ 109 w 389"/>
                <a:gd name="T97" fmla="*/ 595 h 632"/>
                <a:gd name="T98" fmla="*/ 83 w 389"/>
                <a:gd name="T99" fmla="*/ 595 h 632"/>
                <a:gd name="T100" fmla="*/ 83 w 389"/>
                <a:gd name="T101" fmla="*/ 625 h 632"/>
                <a:gd name="T102" fmla="*/ 78 w 389"/>
                <a:gd name="T103" fmla="*/ 631 h 632"/>
                <a:gd name="T104" fmla="*/ 44 w 389"/>
                <a:gd name="T105" fmla="*/ 631 h 632"/>
                <a:gd name="T106" fmla="*/ 38 w 389"/>
                <a:gd name="T107" fmla="*/ 625 h 632"/>
                <a:gd name="T108" fmla="*/ 38 w 389"/>
                <a:gd name="T109" fmla="*/ 43 h 632"/>
                <a:gd name="T110" fmla="*/ 4 w 389"/>
                <a:gd name="T111" fmla="*/ 43 h 632"/>
                <a:gd name="T112" fmla="*/ 0 w 389"/>
                <a:gd name="T113" fmla="*/ 38 h 632"/>
                <a:gd name="T114" fmla="*/ 0 w 389"/>
                <a:gd name="T115" fmla="*/ 5 h 632"/>
                <a:gd name="T116" fmla="*/ 4 w 389"/>
                <a:gd name="T117" fmla="*/ 0 h 6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9"/>
                <a:gd name="T178" fmla="*/ 0 h 632"/>
                <a:gd name="T179" fmla="*/ 389 w 389"/>
                <a:gd name="T180" fmla="*/ 632 h 6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9" h="632">
                  <a:moveTo>
                    <a:pt x="155" y="225"/>
                  </a:moveTo>
                  <a:lnTo>
                    <a:pt x="227" y="225"/>
                  </a:lnTo>
                  <a:lnTo>
                    <a:pt x="227" y="259"/>
                  </a:lnTo>
                  <a:lnTo>
                    <a:pt x="232" y="264"/>
                  </a:lnTo>
                  <a:lnTo>
                    <a:pt x="266" y="264"/>
                  </a:lnTo>
                  <a:lnTo>
                    <a:pt x="266" y="295"/>
                  </a:lnTo>
                  <a:lnTo>
                    <a:pt x="270" y="300"/>
                  </a:lnTo>
                  <a:lnTo>
                    <a:pt x="304" y="300"/>
                  </a:lnTo>
                  <a:lnTo>
                    <a:pt x="304" y="516"/>
                  </a:lnTo>
                  <a:lnTo>
                    <a:pt x="270" y="516"/>
                  </a:lnTo>
                  <a:lnTo>
                    <a:pt x="266" y="521"/>
                  </a:lnTo>
                  <a:lnTo>
                    <a:pt x="266" y="552"/>
                  </a:lnTo>
                  <a:lnTo>
                    <a:pt x="232" y="552"/>
                  </a:lnTo>
                  <a:lnTo>
                    <a:pt x="227" y="557"/>
                  </a:lnTo>
                  <a:lnTo>
                    <a:pt x="227" y="590"/>
                  </a:lnTo>
                  <a:lnTo>
                    <a:pt x="155" y="590"/>
                  </a:lnTo>
                  <a:lnTo>
                    <a:pt x="155" y="557"/>
                  </a:lnTo>
                  <a:lnTo>
                    <a:pt x="149" y="552"/>
                  </a:lnTo>
                  <a:lnTo>
                    <a:pt x="116" y="552"/>
                  </a:lnTo>
                  <a:lnTo>
                    <a:pt x="116" y="264"/>
                  </a:lnTo>
                  <a:lnTo>
                    <a:pt x="149" y="264"/>
                  </a:lnTo>
                  <a:lnTo>
                    <a:pt x="155" y="259"/>
                  </a:lnTo>
                  <a:lnTo>
                    <a:pt x="155" y="225"/>
                  </a:lnTo>
                  <a:close/>
                  <a:moveTo>
                    <a:pt x="4" y="0"/>
                  </a:moveTo>
                  <a:lnTo>
                    <a:pt x="109" y="0"/>
                  </a:lnTo>
                  <a:lnTo>
                    <a:pt x="116" y="5"/>
                  </a:lnTo>
                  <a:lnTo>
                    <a:pt x="116" y="220"/>
                  </a:lnTo>
                  <a:lnTo>
                    <a:pt x="149" y="220"/>
                  </a:lnTo>
                  <a:lnTo>
                    <a:pt x="149" y="192"/>
                  </a:lnTo>
                  <a:lnTo>
                    <a:pt x="155" y="187"/>
                  </a:lnTo>
                  <a:lnTo>
                    <a:pt x="266" y="187"/>
                  </a:lnTo>
                  <a:lnTo>
                    <a:pt x="270" y="192"/>
                  </a:lnTo>
                  <a:lnTo>
                    <a:pt x="270" y="220"/>
                  </a:lnTo>
                  <a:lnTo>
                    <a:pt x="344" y="220"/>
                  </a:lnTo>
                  <a:lnTo>
                    <a:pt x="349" y="225"/>
                  </a:lnTo>
                  <a:lnTo>
                    <a:pt x="349" y="295"/>
                  </a:lnTo>
                  <a:lnTo>
                    <a:pt x="382" y="295"/>
                  </a:lnTo>
                  <a:lnTo>
                    <a:pt x="388" y="300"/>
                  </a:lnTo>
                  <a:lnTo>
                    <a:pt x="388" y="516"/>
                  </a:lnTo>
                  <a:lnTo>
                    <a:pt x="382" y="521"/>
                  </a:lnTo>
                  <a:lnTo>
                    <a:pt x="349" y="521"/>
                  </a:lnTo>
                  <a:lnTo>
                    <a:pt x="349" y="590"/>
                  </a:lnTo>
                  <a:lnTo>
                    <a:pt x="344" y="595"/>
                  </a:lnTo>
                  <a:lnTo>
                    <a:pt x="270" y="595"/>
                  </a:lnTo>
                  <a:lnTo>
                    <a:pt x="270" y="625"/>
                  </a:lnTo>
                  <a:lnTo>
                    <a:pt x="266" y="631"/>
                  </a:lnTo>
                  <a:lnTo>
                    <a:pt x="116" y="631"/>
                  </a:lnTo>
                  <a:lnTo>
                    <a:pt x="109" y="625"/>
                  </a:lnTo>
                  <a:lnTo>
                    <a:pt x="109" y="595"/>
                  </a:lnTo>
                  <a:lnTo>
                    <a:pt x="83" y="595"/>
                  </a:lnTo>
                  <a:lnTo>
                    <a:pt x="83" y="625"/>
                  </a:lnTo>
                  <a:lnTo>
                    <a:pt x="78" y="631"/>
                  </a:lnTo>
                  <a:lnTo>
                    <a:pt x="44" y="631"/>
                  </a:lnTo>
                  <a:lnTo>
                    <a:pt x="38" y="625"/>
                  </a:lnTo>
                  <a:lnTo>
                    <a:pt x="38" y="43"/>
                  </a:lnTo>
                  <a:lnTo>
                    <a:pt x="4" y="43"/>
                  </a:lnTo>
                  <a:lnTo>
                    <a:pt x="0" y="38"/>
                  </a:lnTo>
                  <a:lnTo>
                    <a:pt x="0" y="5"/>
                  </a:lnTo>
                  <a:lnTo>
                    <a:pt x="4" y="0"/>
                  </a:lnTo>
                  <a:close/>
                </a:path>
              </a:pathLst>
            </a:custGeom>
            <a:solidFill>
              <a:srgbClr val="0000CC"/>
            </a:solidFill>
            <a:ln w="9525">
              <a:solidFill>
                <a:srgbClr val="000000"/>
              </a:solidFill>
              <a:round/>
              <a:headEnd/>
              <a:tailEnd/>
            </a:ln>
          </p:spPr>
          <p:txBody>
            <a:bodyPr wrap="none" anchor="ctr"/>
            <a:lstStyle/>
            <a:p>
              <a:endParaRPr lang="en-US"/>
            </a:p>
          </p:txBody>
        </p:sp>
        <p:sp>
          <p:nvSpPr>
            <p:cNvPr id="37957" name="Freeform 107"/>
            <p:cNvSpPr>
              <a:spLocks noChangeArrowheads="1"/>
            </p:cNvSpPr>
            <p:nvPr/>
          </p:nvSpPr>
          <p:spPr bwMode="auto">
            <a:xfrm>
              <a:off x="4457" y="2875"/>
              <a:ext cx="71" cy="99"/>
            </a:xfrm>
            <a:custGeom>
              <a:avLst/>
              <a:gdLst>
                <a:gd name="T0" fmla="*/ 273 w 319"/>
                <a:gd name="T1" fmla="*/ 0 h 442"/>
                <a:gd name="T2" fmla="*/ 278 w 319"/>
                <a:gd name="T3" fmla="*/ 106 h 442"/>
                <a:gd name="T4" fmla="*/ 238 w 319"/>
                <a:gd name="T5" fmla="*/ 111 h 442"/>
                <a:gd name="T6" fmla="*/ 233 w 319"/>
                <a:gd name="T7" fmla="*/ 76 h 442"/>
                <a:gd name="T8" fmla="*/ 192 w 319"/>
                <a:gd name="T9" fmla="*/ 71 h 442"/>
                <a:gd name="T10" fmla="*/ 119 w 319"/>
                <a:gd name="T11" fmla="*/ 37 h 442"/>
                <a:gd name="T12" fmla="*/ 113 w 319"/>
                <a:gd name="T13" fmla="*/ 76 h 442"/>
                <a:gd name="T14" fmla="*/ 85 w 319"/>
                <a:gd name="T15" fmla="*/ 106 h 442"/>
                <a:gd name="T16" fmla="*/ 119 w 319"/>
                <a:gd name="T17" fmla="*/ 111 h 442"/>
                <a:gd name="T18" fmla="*/ 153 w 319"/>
                <a:gd name="T19" fmla="*/ 145 h 442"/>
                <a:gd name="T20" fmla="*/ 158 w 319"/>
                <a:gd name="T21" fmla="*/ 181 h 442"/>
                <a:gd name="T22" fmla="*/ 238 w 319"/>
                <a:gd name="T23" fmla="*/ 186 h 442"/>
                <a:gd name="T24" fmla="*/ 273 w 319"/>
                <a:gd name="T25" fmla="*/ 218 h 442"/>
                <a:gd name="T26" fmla="*/ 278 w 319"/>
                <a:gd name="T27" fmla="*/ 254 h 442"/>
                <a:gd name="T28" fmla="*/ 318 w 319"/>
                <a:gd name="T29" fmla="*/ 260 h 442"/>
                <a:gd name="T30" fmla="*/ 312 w 319"/>
                <a:gd name="T31" fmla="*/ 367 h 442"/>
                <a:gd name="T32" fmla="*/ 278 w 319"/>
                <a:gd name="T33" fmla="*/ 400 h 442"/>
                <a:gd name="T34" fmla="*/ 198 w 319"/>
                <a:gd name="T35" fmla="*/ 406 h 442"/>
                <a:gd name="T36" fmla="*/ 192 w 319"/>
                <a:gd name="T37" fmla="*/ 441 h 442"/>
                <a:gd name="T38" fmla="*/ 0 w 319"/>
                <a:gd name="T39" fmla="*/ 435 h 442"/>
                <a:gd name="T40" fmla="*/ 4 w 319"/>
                <a:gd name="T41" fmla="*/ 326 h 442"/>
                <a:gd name="T42" fmla="*/ 45 w 319"/>
                <a:gd name="T43" fmla="*/ 331 h 442"/>
                <a:gd name="T44" fmla="*/ 79 w 319"/>
                <a:gd name="T45" fmla="*/ 362 h 442"/>
                <a:gd name="T46" fmla="*/ 85 w 319"/>
                <a:gd name="T47" fmla="*/ 400 h 442"/>
                <a:gd name="T48" fmla="*/ 192 w 319"/>
                <a:gd name="T49" fmla="*/ 367 h 442"/>
                <a:gd name="T50" fmla="*/ 233 w 319"/>
                <a:gd name="T51" fmla="*/ 362 h 442"/>
                <a:gd name="T52" fmla="*/ 198 w 319"/>
                <a:gd name="T53" fmla="*/ 299 h 442"/>
                <a:gd name="T54" fmla="*/ 192 w 319"/>
                <a:gd name="T55" fmla="*/ 260 h 442"/>
                <a:gd name="T56" fmla="*/ 113 w 319"/>
                <a:gd name="T57" fmla="*/ 254 h 442"/>
                <a:gd name="T58" fmla="*/ 45 w 319"/>
                <a:gd name="T59" fmla="*/ 224 h 442"/>
                <a:gd name="T60" fmla="*/ 39 w 319"/>
                <a:gd name="T61" fmla="*/ 150 h 442"/>
                <a:gd name="T62" fmla="*/ 0 w 319"/>
                <a:gd name="T63" fmla="*/ 145 h 442"/>
                <a:gd name="T64" fmla="*/ 4 w 319"/>
                <a:gd name="T65" fmla="*/ 71 h 442"/>
                <a:gd name="T66" fmla="*/ 39 w 319"/>
                <a:gd name="T67" fmla="*/ 37 h 442"/>
                <a:gd name="T68" fmla="*/ 79 w 319"/>
                <a:gd name="T69" fmla="*/ 32 h 442"/>
                <a:gd name="T70" fmla="*/ 85 w 319"/>
                <a:gd name="T71" fmla="*/ 0 h 44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9"/>
                <a:gd name="T109" fmla="*/ 0 h 442"/>
                <a:gd name="T110" fmla="*/ 319 w 319"/>
                <a:gd name="T111" fmla="*/ 442 h 44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9" h="442">
                  <a:moveTo>
                    <a:pt x="85" y="0"/>
                  </a:moveTo>
                  <a:lnTo>
                    <a:pt x="273" y="0"/>
                  </a:lnTo>
                  <a:lnTo>
                    <a:pt x="278" y="4"/>
                  </a:lnTo>
                  <a:lnTo>
                    <a:pt x="278" y="106"/>
                  </a:lnTo>
                  <a:lnTo>
                    <a:pt x="273" y="111"/>
                  </a:lnTo>
                  <a:lnTo>
                    <a:pt x="238" y="111"/>
                  </a:lnTo>
                  <a:lnTo>
                    <a:pt x="233" y="106"/>
                  </a:lnTo>
                  <a:lnTo>
                    <a:pt x="233" y="76"/>
                  </a:lnTo>
                  <a:lnTo>
                    <a:pt x="198" y="76"/>
                  </a:lnTo>
                  <a:lnTo>
                    <a:pt x="192" y="71"/>
                  </a:lnTo>
                  <a:lnTo>
                    <a:pt x="192" y="37"/>
                  </a:lnTo>
                  <a:lnTo>
                    <a:pt x="119" y="37"/>
                  </a:lnTo>
                  <a:lnTo>
                    <a:pt x="119" y="71"/>
                  </a:lnTo>
                  <a:lnTo>
                    <a:pt x="113" y="76"/>
                  </a:lnTo>
                  <a:lnTo>
                    <a:pt x="85" y="76"/>
                  </a:lnTo>
                  <a:lnTo>
                    <a:pt x="85" y="106"/>
                  </a:lnTo>
                  <a:lnTo>
                    <a:pt x="113" y="106"/>
                  </a:lnTo>
                  <a:lnTo>
                    <a:pt x="119" y="111"/>
                  </a:lnTo>
                  <a:lnTo>
                    <a:pt x="119" y="145"/>
                  </a:lnTo>
                  <a:lnTo>
                    <a:pt x="153" y="145"/>
                  </a:lnTo>
                  <a:lnTo>
                    <a:pt x="158" y="150"/>
                  </a:lnTo>
                  <a:lnTo>
                    <a:pt x="158" y="181"/>
                  </a:lnTo>
                  <a:lnTo>
                    <a:pt x="233" y="181"/>
                  </a:lnTo>
                  <a:lnTo>
                    <a:pt x="238" y="186"/>
                  </a:lnTo>
                  <a:lnTo>
                    <a:pt x="238" y="218"/>
                  </a:lnTo>
                  <a:lnTo>
                    <a:pt x="273" y="218"/>
                  </a:lnTo>
                  <a:lnTo>
                    <a:pt x="278" y="224"/>
                  </a:lnTo>
                  <a:lnTo>
                    <a:pt x="278" y="254"/>
                  </a:lnTo>
                  <a:lnTo>
                    <a:pt x="312" y="254"/>
                  </a:lnTo>
                  <a:lnTo>
                    <a:pt x="318" y="260"/>
                  </a:lnTo>
                  <a:lnTo>
                    <a:pt x="318" y="362"/>
                  </a:lnTo>
                  <a:lnTo>
                    <a:pt x="312" y="367"/>
                  </a:lnTo>
                  <a:lnTo>
                    <a:pt x="278" y="367"/>
                  </a:lnTo>
                  <a:lnTo>
                    <a:pt x="278" y="400"/>
                  </a:lnTo>
                  <a:lnTo>
                    <a:pt x="273" y="406"/>
                  </a:lnTo>
                  <a:lnTo>
                    <a:pt x="198" y="406"/>
                  </a:lnTo>
                  <a:lnTo>
                    <a:pt x="198" y="435"/>
                  </a:lnTo>
                  <a:lnTo>
                    <a:pt x="192" y="441"/>
                  </a:lnTo>
                  <a:lnTo>
                    <a:pt x="4" y="441"/>
                  </a:lnTo>
                  <a:lnTo>
                    <a:pt x="0" y="435"/>
                  </a:lnTo>
                  <a:lnTo>
                    <a:pt x="0" y="331"/>
                  </a:lnTo>
                  <a:lnTo>
                    <a:pt x="4" y="326"/>
                  </a:lnTo>
                  <a:lnTo>
                    <a:pt x="39" y="326"/>
                  </a:lnTo>
                  <a:lnTo>
                    <a:pt x="45" y="331"/>
                  </a:lnTo>
                  <a:lnTo>
                    <a:pt x="45" y="362"/>
                  </a:lnTo>
                  <a:lnTo>
                    <a:pt x="79" y="362"/>
                  </a:lnTo>
                  <a:lnTo>
                    <a:pt x="85" y="367"/>
                  </a:lnTo>
                  <a:lnTo>
                    <a:pt x="85" y="400"/>
                  </a:lnTo>
                  <a:lnTo>
                    <a:pt x="192" y="400"/>
                  </a:lnTo>
                  <a:lnTo>
                    <a:pt x="192" y="367"/>
                  </a:lnTo>
                  <a:lnTo>
                    <a:pt x="198" y="362"/>
                  </a:lnTo>
                  <a:lnTo>
                    <a:pt x="233" y="362"/>
                  </a:lnTo>
                  <a:lnTo>
                    <a:pt x="233" y="299"/>
                  </a:lnTo>
                  <a:lnTo>
                    <a:pt x="198" y="299"/>
                  </a:lnTo>
                  <a:lnTo>
                    <a:pt x="192" y="293"/>
                  </a:lnTo>
                  <a:lnTo>
                    <a:pt x="192" y="260"/>
                  </a:lnTo>
                  <a:lnTo>
                    <a:pt x="119" y="260"/>
                  </a:lnTo>
                  <a:lnTo>
                    <a:pt x="113" y="254"/>
                  </a:lnTo>
                  <a:lnTo>
                    <a:pt x="113" y="224"/>
                  </a:lnTo>
                  <a:lnTo>
                    <a:pt x="45" y="224"/>
                  </a:lnTo>
                  <a:lnTo>
                    <a:pt x="39" y="218"/>
                  </a:lnTo>
                  <a:lnTo>
                    <a:pt x="39" y="150"/>
                  </a:lnTo>
                  <a:lnTo>
                    <a:pt x="4" y="150"/>
                  </a:lnTo>
                  <a:lnTo>
                    <a:pt x="0" y="145"/>
                  </a:lnTo>
                  <a:lnTo>
                    <a:pt x="0" y="76"/>
                  </a:lnTo>
                  <a:lnTo>
                    <a:pt x="4" y="71"/>
                  </a:lnTo>
                  <a:lnTo>
                    <a:pt x="39" y="71"/>
                  </a:lnTo>
                  <a:lnTo>
                    <a:pt x="39" y="37"/>
                  </a:lnTo>
                  <a:lnTo>
                    <a:pt x="45" y="32"/>
                  </a:lnTo>
                  <a:lnTo>
                    <a:pt x="79" y="32"/>
                  </a:lnTo>
                  <a:lnTo>
                    <a:pt x="79" y="4"/>
                  </a:lnTo>
                  <a:lnTo>
                    <a:pt x="85" y="0"/>
                  </a:lnTo>
                </a:path>
              </a:pathLst>
            </a:custGeom>
            <a:solidFill>
              <a:srgbClr val="0000CC"/>
            </a:solidFill>
            <a:ln w="9525">
              <a:solidFill>
                <a:srgbClr val="000000"/>
              </a:solidFill>
              <a:round/>
              <a:headEnd/>
              <a:tailEnd/>
            </a:ln>
          </p:spPr>
          <p:txBody>
            <a:bodyPr wrap="none" anchor="ctr"/>
            <a:lstStyle/>
            <a:p>
              <a:endParaRPr lang="en-US"/>
            </a:p>
          </p:txBody>
        </p:sp>
        <p:sp>
          <p:nvSpPr>
            <p:cNvPr id="37958" name="Freeform 108"/>
            <p:cNvSpPr>
              <a:spLocks noChangeArrowheads="1"/>
            </p:cNvSpPr>
            <p:nvPr/>
          </p:nvSpPr>
          <p:spPr bwMode="auto">
            <a:xfrm>
              <a:off x="4543" y="2875"/>
              <a:ext cx="79" cy="99"/>
            </a:xfrm>
            <a:custGeom>
              <a:avLst/>
              <a:gdLst>
                <a:gd name="T0" fmla="*/ 119 w 354"/>
                <a:gd name="T1" fmla="*/ 37 h 442"/>
                <a:gd name="T2" fmla="*/ 230 w 354"/>
                <a:gd name="T3" fmla="*/ 37 h 442"/>
                <a:gd name="T4" fmla="*/ 230 w 354"/>
                <a:gd name="T5" fmla="*/ 71 h 442"/>
                <a:gd name="T6" fmla="*/ 236 w 354"/>
                <a:gd name="T7" fmla="*/ 76 h 442"/>
                <a:gd name="T8" fmla="*/ 269 w 354"/>
                <a:gd name="T9" fmla="*/ 76 h 442"/>
                <a:gd name="T10" fmla="*/ 269 w 354"/>
                <a:gd name="T11" fmla="*/ 145 h 442"/>
                <a:gd name="T12" fmla="*/ 84 w 354"/>
                <a:gd name="T13" fmla="*/ 145 h 442"/>
                <a:gd name="T14" fmla="*/ 84 w 354"/>
                <a:gd name="T15" fmla="*/ 76 h 442"/>
                <a:gd name="T16" fmla="*/ 113 w 354"/>
                <a:gd name="T17" fmla="*/ 76 h 442"/>
                <a:gd name="T18" fmla="*/ 119 w 354"/>
                <a:gd name="T19" fmla="*/ 71 h 442"/>
                <a:gd name="T20" fmla="*/ 119 w 354"/>
                <a:gd name="T21" fmla="*/ 37 h 442"/>
                <a:gd name="T22" fmla="*/ 119 w 354"/>
                <a:gd name="T23" fmla="*/ 0 h 442"/>
                <a:gd name="T24" fmla="*/ 269 w 354"/>
                <a:gd name="T25" fmla="*/ 0 h 442"/>
                <a:gd name="T26" fmla="*/ 276 w 354"/>
                <a:gd name="T27" fmla="*/ 4 h 442"/>
                <a:gd name="T28" fmla="*/ 276 w 354"/>
                <a:gd name="T29" fmla="*/ 32 h 442"/>
                <a:gd name="T30" fmla="*/ 308 w 354"/>
                <a:gd name="T31" fmla="*/ 32 h 442"/>
                <a:gd name="T32" fmla="*/ 313 w 354"/>
                <a:gd name="T33" fmla="*/ 37 h 442"/>
                <a:gd name="T34" fmla="*/ 313 w 354"/>
                <a:gd name="T35" fmla="*/ 71 h 442"/>
                <a:gd name="T36" fmla="*/ 347 w 354"/>
                <a:gd name="T37" fmla="*/ 71 h 442"/>
                <a:gd name="T38" fmla="*/ 353 w 354"/>
                <a:gd name="T39" fmla="*/ 76 h 442"/>
                <a:gd name="T40" fmla="*/ 353 w 354"/>
                <a:gd name="T41" fmla="*/ 181 h 442"/>
                <a:gd name="T42" fmla="*/ 347 w 354"/>
                <a:gd name="T43" fmla="*/ 186 h 442"/>
                <a:gd name="T44" fmla="*/ 84 w 354"/>
                <a:gd name="T45" fmla="*/ 186 h 442"/>
                <a:gd name="T46" fmla="*/ 84 w 354"/>
                <a:gd name="T47" fmla="*/ 293 h 442"/>
                <a:gd name="T48" fmla="*/ 113 w 354"/>
                <a:gd name="T49" fmla="*/ 293 h 442"/>
                <a:gd name="T50" fmla="*/ 119 w 354"/>
                <a:gd name="T51" fmla="*/ 299 h 442"/>
                <a:gd name="T52" fmla="*/ 119 w 354"/>
                <a:gd name="T53" fmla="*/ 326 h 442"/>
                <a:gd name="T54" fmla="*/ 153 w 354"/>
                <a:gd name="T55" fmla="*/ 326 h 442"/>
                <a:gd name="T56" fmla="*/ 157 w 354"/>
                <a:gd name="T57" fmla="*/ 331 h 442"/>
                <a:gd name="T58" fmla="*/ 157 w 354"/>
                <a:gd name="T59" fmla="*/ 362 h 442"/>
                <a:gd name="T60" fmla="*/ 308 w 354"/>
                <a:gd name="T61" fmla="*/ 362 h 442"/>
                <a:gd name="T62" fmla="*/ 308 w 354"/>
                <a:gd name="T63" fmla="*/ 331 h 442"/>
                <a:gd name="T64" fmla="*/ 313 w 354"/>
                <a:gd name="T65" fmla="*/ 326 h 442"/>
                <a:gd name="T66" fmla="*/ 347 w 354"/>
                <a:gd name="T67" fmla="*/ 326 h 442"/>
                <a:gd name="T68" fmla="*/ 353 w 354"/>
                <a:gd name="T69" fmla="*/ 331 h 442"/>
                <a:gd name="T70" fmla="*/ 353 w 354"/>
                <a:gd name="T71" fmla="*/ 362 h 442"/>
                <a:gd name="T72" fmla="*/ 347 w 354"/>
                <a:gd name="T73" fmla="*/ 367 h 442"/>
                <a:gd name="T74" fmla="*/ 313 w 354"/>
                <a:gd name="T75" fmla="*/ 367 h 442"/>
                <a:gd name="T76" fmla="*/ 313 w 354"/>
                <a:gd name="T77" fmla="*/ 400 h 442"/>
                <a:gd name="T78" fmla="*/ 308 w 354"/>
                <a:gd name="T79" fmla="*/ 406 h 442"/>
                <a:gd name="T80" fmla="*/ 276 w 354"/>
                <a:gd name="T81" fmla="*/ 406 h 442"/>
                <a:gd name="T82" fmla="*/ 276 w 354"/>
                <a:gd name="T83" fmla="*/ 435 h 442"/>
                <a:gd name="T84" fmla="*/ 269 w 354"/>
                <a:gd name="T85" fmla="*/ 441 h 442"/>
                <a:gd name="T86" fmla="*/ 119 w 354"/>
                <a:gd name="T87" fmla="*/ 441 h 442"/>
                <a:gd name="T88" fmla="*/ 113 w 354"/>
                <a:gd name="T89" fmla="*/ 435 h 442"/>
                <a:gd name="T90" fmla="*/ 113 w 354"/>
                <a:gd name="T91" fmla="*/ 406 h 442"/>
                <a:gd name="T92" fmla="*/ 44 w 354"/>
                <a:gd name="T93" fmla="*/ 406 h 442"/>
                <a:gd name="T94" fmla="*/ 38 w 354"/>
                <a:gd name="T95" fmla="*/ 400 h 442"/>
                <a:gd name="T96" fmla="*/ 38 w 354"/>
                <a:gd name="T97" fmla="*/ 331 h 442"/>
                <a:gd name="T98" fmla="*/ 4 w 354"/>
                <a:gd name="T99" fmla="*/ 331 h 442"/>
                <a:gd name="T100" fmla="*/ 0 w 354"/>
                <a:gd name="T101" fmla="*/ 326 h 442"/>
                <a:gd name="T102" fmla="*/ 0 w 354"/>
                <a:gd name="T103" fmla="*/ 111 h 442"/>
                <a:gd name="T104" fmla="*/ 4 w 354"/>
                <a:gd name="T105" fmla="*/ 106 h 442"/>
                <a:gd name="T106" fmla="*/ 38 w 354"/>
                <a:gd name="T107" fmla="*/ 106 h 442"/>
                <a:gd name="T108" fmla="*/ 38 w 354"/>
                <a:gd name="T109" fmla="*/ 37 h 442"/>
                <a:gd name="T110" fmla="*/ 44 w 354"/>
                <a:gd name="T111" fmla="*/ 32 h 442"/>
                <a:gd name="T112" fmla="*/ 113 w 354"/>
                <a:gd name="T113" fmla="*/ 32 h 442"/>
                <a:gd name="T114" fmla="*/ 113 w 354"/>
                <a:gd name="T115" fmla="*/ 4 h 442"/>
                <a:gd name="T116" fmla="*/ 119 w 354"/>
                <a:gd name="T117" fmla="*/ 0 h 4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
                <a:gd name="T178" fmla="*/ 0 h 442"/>
                <a:gd name="T179" fmla="*/ 354 w 354"/>
                <a:gd name="T180" fmla="*/ 442 h 4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 h="442">
                  <a:moveTo>
                    <a:pt x="119" y="37"/>
                  </a:moveTo>
                  <a:lnTo>
                    <a:pt x="230" y="37"/>
                  </a:lnTo>
                  <a:lnTo>
                    <a:pt x="230" y="71"/>
                  </a:lnTo>
                  <a:lnTo>
                    <a:pt x="236" y="76"/>
                  </a:lnTo>
                  <a:lnTo>
                    <a:pt x="269" y="76"/>
                  </a:lnTo>
                  <a:lnTo>
                    <a:pt x="269" y="145"/>
                  </a:lnTo>
                  <a:lnTo>
                    <a:pt x="84" y="145"/>
                  </a:lnTo>
                  <a:lnTo>
                    <a:pt x="84" y="76"/>
                  </a:lnTo>
                  <a:lnTo>
                    <a:pt x="113" y="76"/>
                  </a:lnTo>
                  <a:lnTo>
                    <a:pt x="119" y="71"/>
                  </a:lnTo>
                  <a:lnTo>
                    <a:pt x="119" y="37"/>
                  </a:lnTo>
                  <a:close/>
                  <a:moveTo>
                    <a:pt x="119" y="0"/>
                  </a:moveTo>
                  <a:lnTo>
                    <a:pt x="269" y="0"/>
                  </a:lnTo>
                  <a:lnTo>
                    <a:pt x="276" y="4"/>
                  </a:lnTo>
                  <a:lnTo>
                    <a:pt x="276" y="32"/>
                  </a:lnTo>
                  <a:lnTo>
                    <a:pt x="308" y="32"/>
                  </a:lnTo>
                  <a:lnTo>
                    <a:pt x="313" y="37"/>
                  </a:lnTo>
                  <a:lnTo>
                    <a:pt x="313" y="71"/>
                  </a:lnTo>
                  <a:lnTo>
                    <a:pt x="347" y="71"/>
                  </a:lnTo>
                  <a:lnTo>
                    <a:pt x="353" y="76"/>
                  </a:lnTo>
                  <a:lnTo>
                    <a:pt x="353" y="181"/>
                  </a:lnTo>
                  <a:lnTo>
                    <a:pt x="347" y="186"/>
                  </a:lnTo>
                  <a:lnTo>
                    <a:pt x="84" y="186"/>
                  </a:lnTo>
                  <a:lnTo>
                    <a:pt x="84" y="293"/>
                  </a:lnTo>
                  <a:lnTo>
                    <a:pt x="113" y="293"/>
                  </a:lnTo>
                  <a:lnTo>
                    <a:pt x="119" y="299"/>
                  </a:lnTo>
                  <a:lnTo>
                    <a:pt x="119" y="326"/>
                  </a:lnTo>
                  <a:lnTo>
                    <a:pt x="153" y="326"/>
                  </a:lnTo>
                  <a:lnTo>
                    <a:pt x="157" y="331"/>
                  </a:lnTo>
                  <a:lnTo>
                    <a:pt x="157" y="362"/>
                  </a:lnTo>
                  <a:lnTo>
                    <a:pt x="308" y="362"/>
                  </a:lnTo>
                  <a:lnTo>
                    <a:pt x="308" y="331"/>
                  </a:lnTo>
                  <a:lnTo>
                    <a:pt x="313" y="326"/>
                  </a:lnTo>
                  <a:lnTo>
                    <a:pt x="347" y="326"/>
                  </a:lnTo>
                  <a:lnTo>
                    <a:pt x="353" y="331"/>
                  </a:lnTo>
                  <a:lnTo>
                    <a:pt x="353" y="362"/>
                  </a:lnTo>
                  <a:lnTo>
                    <a:pt x="347" y="367"/>
                  </a:lnTo>
                  <a:lnTo>
                    <a:pt x="313" y="367"/>
                  </a:lnTo>
                  <a:lnTo>
                    <a:pt x="313" y="400"/>
                  </a:lnTo>
                  <a:lnTo>
                    <a:pt x="308" y="406"/>
                  </a:lnTo>
                  <a:lnTo>
                    <a:pt x="276" y="406"/>
                  </a:lnTo>
                  <a:lnTo>
                    <a:pt x="276" y="435"/>
                  </a:lnTo>
                  <a:lnTo>
                    <a:pt x="269" y="441"/>
                  </a:lnTo>
                  <a:lnTo>
                    <a:pt x="119" y="441"/>
                  </a:lnTo>
                  <a:lnTo>
                    <a:pt x="113" y="435"/>
                  </a:lnTo>
                  <a:lnTo>
                    <a:pt x="113" y="406"/>
                  </a:lnTo>
                  <a:lnTo>
                    <a:pt x="44" y="406"/>
                  </a:lnTo>
                  <a:lnTo>
                    <a:pt x="38" y="400"/>
                  </a:lnTo>
                  <a:lnTo>
                    <a:pt x="38" y="331"/>
                  </a:lnTo>
                  <a:lnTo>
                    <a:pt x="4" y="331"/>
                  </a:lnTo>
                  <a:lnTo>
                    <a:pt x="0" y="326"/>
                  </a:lnTo>
                  <a:lnTo>
                    <a:pt x="0" y="111"/>
                  </a:lnTo>
                  <a:lnTo>
                    <a:pt x="4" y="106"/>
                  </a:lnTo>
                  <a:lnTo>
                    <a:pt x="38" y="106"/>
                  </a:lnTo>
                  <a:lnTo>
                    <a:pt x="38" y="37"/>
                  </a:lnTo>
                  <a:lnTo>
                    <a:pt x="44" y="32"/>
                  </a:lnTo>
                  <a:lnTo>
                    <a:pt x="113" y="32"/>
                  </a:lnTo>
                  <a:lnTo>
                    <a:pt x="113" y="4"/>
                  </a:lnTo>
                  <a:lnTo>
                    <a:pt x="119" y="0"/>
                  </a:lnTo>
                  <a:close/>
                </a:path>
              </a:pathLst>
            </a:custGeom>
            <a:solidFill>
              <a:srgbClr val="0000CC"/>
            </a:solidFill>
            <a:ln w="9525">
              <a:solidFill>
                <a:srgbClr val="000000"/>
              </a:solidFill>
              <a:round/>
              <a:headEnd/>
              <a:tailEnd/>
            </a:ln>
          </p:spPr>
          <p:txBody>
            <a:bodyPr wrap="none" anchor="ctr"/>
            <a:lstStyle/>
            <a:p>
              <a:endParaRPr lang="en-US"/>
            </a:p>
          </p:txBody>
        </p:sp>
        <p:sp>
          <p:nvSpPr>
            <p:cNvPr id="37959" name="Freeform 109"/>
            <p:cNvSpPr>
              <a:spLocks noChangeArrowheads="1"/>
            </p:cNvSpPr>
            <p:nvPr/>
          </p:nvSpPr>
          <p:spPr bwMode="auto">
            <a:xfrm>
              <a:off x="4642" y="2875"/>
              <a:ext cx="100" cy="99"/>
            </a:xfrm>
            <a:custGeom>
              <a:avLst/>
              <a:gdLst>
                <a:gd name="T0" fmla="*/ 5 w 446"/>
                <a:gd name="T1" fmla="*/ 0 h 442"/>
                <a:gd name="T2" fmla="*/ 117 w 446"/>
                <a:gd name="T3" fmla="*/ 0 h 442"/>
                <a:gd name="T4" fmla="*/ 122 w 446"/>
                <a:gd name="T5" fmla="*/ 4 h 442"/>
                <a:gd name="T6" fmla="*/ 122 w 446"/>
                <a:gd name="T7" fmla="*/ 71 h 442"/>
                <a:gd name="T8" fmla="*/ 159 w 446"/>
                <a:gd name="T9" fmla="*/ 71 h 442"/>
                <a:gd name="T10" fmla="*/ 159 w 446"/>
                <a:gd name="T11" fmla="*/ 37 h 442"/>
                <a:gd name="T12" fmla="*/ 164 w 446"/>
                <a:gd name="T13" fmla="*/ 32 h 442"/>
                <a:gd name="T14" fmla="*/ 199 w 446"/>
                <a:gd name="T15" fmla="*/ 32 h 442"/>
                <a:gd name="T16" fmla="*/ 199 w 446"/>
                <a:gd name="T17" fmla="*/ 4 h 442"/>
                <a:gd name="T18" fmla="*/ 205 w 446"/>
                <a:gd name="T19" fmla="*/ 0 h 442"/>
                <a:gd name="T20" fmla="*/ 322 w 446"/>
                <a:gd name="T21" fmla="*/ 0 h 442"/>
                <a:gd name="T22" fmla="*/ 328 w 446"/>
                <a:gd name="T23" fmla="*/ 4 h 442"/>
                <a:gd name="T24" fmla="*/ 328 w 446"/>
                <a:gd name="T25" fmla="*/ 32 h 442"/>
                <a:gd name="T26" fmla="*/ 364 w 446"/>
                <a:gd name="T27" fmla="*/ 32 h 442"/>
                <a:gd name="T28" fmla="*/ 370 w 446"/>
                <a:gd name="T29" fmla="*/ 37 h 442"/>
                <a:gd name="T30" fmla="*/ 370 w 446"/>
                <a:gd name="T31" fmla="*/ 71 h 442"/>
                <a:gd name="T32" fmla="*/ 404 w 446"/>
                <a:gd name="T33" fmla="*/ 71 h 442"/>
                <a:gd name="T34" fmla="*/ 410 w 446"/>
                <a:gd name="T35" fmla="*/ 76 h 442"/>
                <a:gd name="T36" fmla="*/ 410 w 446"/>
                <a:gd name="T37" fmla="*/ 400 h 442"/>
                <a:gd name="T38" fmla="*/ 439 w 446"/>
                <a:gd name="T39" fmla="*/ 400 h 442"/>
                <a:gd name="T40" fmla="*/ 445 w 446"/>
                <a:gd name="T41" fmla="*/ 406 h 442"/>
                <a:gd name="T42" fmla="*/ 445 w 446"/>
                <a:gd name="T43" fmla="*/ 435 h 442"/>
                <a:gd name="T44" fmla="*/ 439 w 446"/>
                <a:gd name="T45" fmla="*/ 441 h 442"/>
                <a:gd name="T46" fmla="*/ 287 w 446"/>
                <a:gd name="T47" fmla="*/ 441 h 442"/>
                <a:gd name="T48" fmla="*/ 282 w 446"/>
                <a:gd name="T49" fmla="*/ 435 h 442"/>
                <a:gd name="T50" fmla="*/ 282 w 446"/>
                <a:gd name="T51" fmla="*/ 406 h 442"/>
                <a:gd name="T52" fmla="*/ 287 w 446"/>
                <a:gd name="T53" fmla="*/ 400 h 442"/>
                <a:gd name="T54" fmla="*/ 322 w 446"/>
                <a:gd name="T55" fmla="*/ 400 h 442"/>
                <a:gd name="T56" fmla="*/ 322 w 446"/>
                <a:gd name="T57" fmla="*/ 111 h 442"/>
                <a:gd name="T58" fmla="*/ 287 w 446"/>
                <a:gd name="T59" fmla="*/ 111 h 442"/>
                <a:gd name="T60" fmla="*/ 282 w 446"/>
                <a:gd name="T61" fmla="*/ 106 h 442"/>
                <a:gd name="T62" fmla="*/ 282 w 446"/>
                <a:gd name="T63" fmla="*/ 76 h 442"/>
                <a:gd name="T64" fmla="*/ 164 w 446"/>
                <a:gd name="T65" fmla="*/ 76 h 442"/>
                <a:gd name="T66" fmla="*/ 164 w 446"/>
                <a:gd name="T67" fmla="*/ 106 h 442"/>
                <a:gd name="T68" fmla="*/ 159 w 446"/>
                <a:gd name="T69" fmla="*/ 111 h 442"/>
                <a:gd name="T70" fmla="*/ 122 w 446"/>
                <a:gd name="T71" fmla="*/ 111 h 442"/>
                <a:gd name="T72" fmla="*/ 122 w 446"/>
                <a:gd name="T73" fmla="*/ 400 h 442"/>
                <a:gd name="T74" fmla="*/ 159 w 446"/>
                <a:gd name="T75" fmla="*/ 400 h 442"/>
                <a:gd name="T76" fmla="*/ 164 w 446"/>
                <a:gd name="T77" fmla="*/ 406 h 442"/>
                <a:gd name="T78" fmla="*/ 164 w 446"/>
                <a:gd name="T79" fmla="*/ 435 h 442"/>
                <a:gd name="T80" fmla="*/ 159 w 446"/>
                <a:gd name="T81" fmla="*/ 441 h 442"/>
                <a:gd name="T82" fmla="*/ 5 w 446"/>
                <a:gd name="T83" fmla="*/ 441 h 442"/>
                <a:gd name="T84" fmla="*/ 0 w 446"/>
                <a:gd name="T85" fmla="*/ 435 h 442"/>
                <a:gd name="T86" fmla="*/ 0 w 446"/>
                <a:gd name="T87" fmla="*/ 406 h 442"/>
                <a:gd name="T88" fmla="*/ 5 w 446"/>
                <a:gd name="T89" fmla="*/ 400 h 442"/>
                <a:gd name="T90" fmla="*/ 41 w 446"/>
                <a:gd name="T91" fmla="*/ 400 h 442"/>
                <a:gd name="T92" fmla="*/ 41 w 446"/>
                <a:gd name="T93" fmla="*/ 37 h 442"/>
                <a:gd name="T94" fmla="*/ 5 w 446"/>
                <a:gd name="T95" fmla="*/ 37 h 442"/>
                <a:gd name="T96" fmla="*/ 0 w 446"/>
                <a:gd name="T97" fmla="*/ 32 h 442"/>
                <a:gd name="T98" fmla="*/ 0 w 446"/>
                <a:gd name="T99" fmla="*/ 4 h 442"/>
                <a:gd name="T100" fmla="*/ 5 w 446"/>
                <a:gd name="T101" fmla="*/ 0 h 4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6"/>
                <a:gd name="T154" fmla="*/ 0 h 442"/>
                <a:gd name="T155" fmla="*/ 446 w 446"/>
                <a:gd name="T156" fmla="*/ 442 h 4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6" h="442">
                  <a:moveTo>
                    <a:pt x="5" y="0"/>
                  </a:moveTo>
                  <a:lnTo>
                    <a:pt x="117" y="0"/>
                  </a:lnTo>
                  <a:lnTo>
                    <a:pt x="122" y="4"/>
                  </a:lnTo>
                  <a:lnTo>
                    <a:pt x="122" y="71"/>
                  </a:lnTo>
                  <a:lnTo>
                    <a:pt x="159" y="71"/>
                  </a:lnTo>
                  <a:lnTo>
                    <a:pt x="159" y="37"/>
                  </a:lnTo>
                  <a:lnTo>
                    <a:pt x="164" y="32"/>
                  </a:lnTo>
                  <a:lnTo>
                    <a:pt x="199" y="32"/>
                  </a:lnTo>
                  <a:lnTo>
                    <a:pt x="199" y="4"/>
                  </a:lnTo>
                  <a:lnTo>
                    <a:pt x="205" y="0"/>
                  </a:lnTo>
                  <a:lnTo>
                    <a:pt x="322" y="0"/>
                  </a:lnTo>
                  <a:lnTo>
                    <a:pt x="328" y="4"/>
                  </a:lnTo>
                  <a:lnTo>
                    <a:pt x="328" y="32"/>
                  </a:lnTo>
                  <a:lnTo>
                    <a:pt x="364" y="32"/>
                  </a:lnTo>
                  <a:lnTo>
                    <a:pt x="370" y="37"/>
                  </a:lnTo>
                  <a:lnTo>
                    <a:pt x="370" y="71"/>
                  </a:lnTo>
                  <a:lnTo>
                    <a:pt x="404" y="71"/>
                  </a:lnTo>
                  <a:lnTo>
                    <a:pt x="410" y="76"/>
                  </a:lnTo>
                  <a:lnTo>
                    <a:pt x="410" y="400"/>
                  </a:lnTo>
                  <a:lnTo>
                    <a:pt x="439" y="400"/>
                  </a:lnTo>
                  <a:lnTo>
                    <a:pt x="445" y="406"/>
                  </a:lnTo>
                  <a:lnTo>
                    <a:pt x="445" y="435"/>
                  </a:lnTo>
                  <a:lnTo>
                    <a:pt x="439" y="441"/>
                  </a:lnTo>
                  <a:lnTo>
                    <a:pt x="287" y="441"/>
                  </a:lnTo>
                  <a:lnTo>
                    <a:pt x="282" y="435"/>
                  </a:lnTo>
                  <a:lnTo>
                    <a:pt x="282" y="406"/>
                  </a:lnTo>
                  <a:lnTo>
                    <a:pt x="287" y="400"/>
                  </a:lnTo>
                  <a:lnTo>
                    <a:pt x="322" y="400"/>
                  </a:lnTo>
                  <a:lnTo>
                    <a:pt x="322" y="111"/>
                  </a:lnTo>
                  <a:lnTo>
                    <a:pt x="287" y="111"/>
                  </a:lnTo>
                  <a:lnTo>
                    <a:pt x="282" y="106"/>
                  </a:lnTo>
                  <a:lnTo>
                    <a:pt x="282" y="76"/>
                  </a:lnTo>
                  <a:lnTo>
                    <a:pt x="164" y="76"/>
                  </a:lnTo>
                  <a:lnTo>
                    <a:pt x="164" y="106"/>
                  </a:lnTo>
                  <a:lnTo>
                    <a:pt x="159" y="111"/>
                  </a:lnTo>
                  <a:lnTo>
                    <a:pt x="122" y="111"/>
                  </a:lnTo>
                  <a:lnTo>
                    <a:pt x="122" y="400"/>
                  </a:lnTo>
                  <a:lnTo>
                    <a:pt x="159" y="400"/>
                  </a:lnTo>
                  <a:lnTo>
                    <a:pt x="164" y="406"/>
                  </a:lnTo>
                  <a:lnTo>
                    <a:pt x="164" y="435"/>
                  </a:lnTo>
                  <a:lnTo>
                    <a:pt x="159" y="441"/>
                  </a:lnTo>
                  <a:lnTo>
                    <a:pt x="5" y="441"/>
                  </a:lnTo>
                  <a:lnTo>
                    <a:pt x="0" y="435"/>
                  </a:lnTo>
                  <a:lnTo>
                    <a:pt x="0" y="406"/>
                  </a:lnTo>
                  <a:lnTo>
                    <a:pt x="5" y="400"/>
                  </a:lnTo>
                  <a:lnTo>
                    <a:pt x="41" y="400"/>
                  </a:lnTo>
                  <a:lnTo>
                    <a:pt x="41" y="37"/>
                  </a:lnTo>
                  <a:lnTo>
                    <a:pt x="5" y="37"/>
                  </a:lnTo>
                  <a:lnTo>
                    <a:pt x="0" y="32"/>
                  </a:lnTo>
                  <a:lnTo>
                    <a:pt x="0" y="4"/>
                  </a:lnTo>
                  <a:lnTo>
                    <a:pt x="5" y="0"/>
                  </a:lnTo>
                </a:path>
              </a:pathLst>
            </a:custGeom>
            <a:solidFill>
              <a:srgbClr val="0000CC"/>
            </a:solidFill>
            <a:ln w="9525">
              <a:solidFill>
                <a:srgbClr val="000000"/>
              </a:solidFill>
              <a:round/>
              <a:headEnd/>
              <a:tailEnd/>
            </a:ln>
          </p:spPr>
          <p:txBody>
            <a:bodyPr wrap="none" anchor="ctr"/>
            <a:lstStyle/>
            <a:p>
              <a:endParaRPr lang="en-US"/>
            </a:p>
          </p:txBody>
        </p:sp>
        <p:sp>
          <p:nvSpPr>
            <p:cNvPr id="37960" name="Freeform 110"/>
            <p:cNvSpPr>
              <a:spLocks noChangeArrowheads="1"/>
            </p:cNvSpPr>
            <p:nvPr/>
          </p:nvSpPr>
          <p:spPr bwMode="auto">
            <a:xfrm>
              <a:off x="4744" y="2849"/>
              <a:ext cx="62" cy="125"/>
            </a:xfrm>
            <a:custGeom>
              <a:avLst/>
              <a:gdLst>
                <a:gd name="T0" fmla="*/ 125 w 279"/>
                <a:gd name="T1" fmla="*/ 0 h 557"/>
                <a:gd name="T2" fmla="*/ 153 w 279"/>
                <a:gd name="T3" fmla="*/ 0 h 557"/>
                <a:gd name="T4" fmla="*/ 159 w 279"/>
                <a:gd name="T5" fmla="*/ 4 h 557"/>
                <a:gd name="T6" fmla="*/ 159 w 279"/>
                <a:gd name="T7" fmla="*/ 113 h 557"/>
                <a:gd name="T8" fmla="*/ 272 w 279"/>
                <a:gd name="T9" fmla="*/ 113 h 557"/>
                <a:gd name="T10" fmla="*/ 278 w 279"/>
                <a:gd name="T11" fmla="*/ 118 h 557"/>
                <a:gd name="T12" fmla="*/ 278 w 279"/>
                <a:gd name="T13" fmla="*/ 146 h 557"/>
                <a:gd name="T14" fmla="*/ 272 w 279"/>
                <a:gd name="T15" fmla="*/ 151 h 557"/>
                <a:gd name="T16" fmla="*/ 159 w 279"/>
                <a:gd name="T17" fmla="*/ 151 h 557"/>
                <a:gd name="T18" fmla="*/ 159 w 279"/>
                <a:gd name="T19" fmla="*/ 515 h 557"/>
                <a:gd name="T20" fmla="*/ 233 w 279"/>
                <a:gd name="T21" fmla="*/ 515 h 557"/>
                <a:gd name="T22" fmla="*/ 233 w 279"/>
                <a:gd name="T23" fmla="*/ 482 h 557"/>
                <a:gd name="T24" fmla="*/ 238 w 279"/>
                <a:gd name="T25" fmla="*/ 477 h 557"/>
                <a:gd name="T26" fmla="*/ 272 w 279"/>
                <a:gd name="T27" fmla="*/ 477 h 557"/>
                <a:gd name="T28" fmla="*/ 278 w 279"/>
                <a:gd name="T29" fmla="*/ 482 h 557"/>
                <a:gd name="T30" fmla="*/ 278 w 279"/>
                <a:gd name="T31" fmla="*/ 515 h 557"/>
                <a:gd name="T32" fmla="*/ 272 w 279"/>
                <a:gd name="T33" fmla="*/ 521 h 557"/>
                <a:gd name="T34" fmla="*/ 238 w 279"/>
                <a:gd name="T35" fmla="*/ 521 h 557"/>
                <a:gd name="T36" fmla="*/ 238 w 279"/>
                <a:gd name="T37" fmla="*/ 550 h 557"/>
                <a:gd name="T38" fmla="*/ 233 w 279"/>
                <a:gd name="T39" fmla="*/ 556 h 557"/>
                <a:gd name="T40" fmla="*/ 125 w 279"/>
                <a:gd name="T41" fmla="*/ 556 h 557"/>
                <a:gd name="T42" fmla="*/ 119 w 279"/>
                <a:gd name="T43" fmla="*/ 550 h 557"/>
                <a:gd name="T44" fmla="*/ 119 w 279"/>
                <a:gd name="T45" fmla="*/ 521 h 557"/>
                <a:gd name="T46" fmla="*/ 84 w 279"/>
                <a:gd name="T47" fmla="*/ 521 h 557"/>
                <a:gd name="T48" fmla="*/ 80 w 279"/>
                <a:gd name="T49" fmla="*/ 515 h 557"/>
                <a:gd name="T50" fmla="*/ 80 w 279"/>
                <a:gd name="T51" fmla="*/ 151 h 557"/>
                <a:gd name="T52" fmla="*/ 5 w 279"/>
                <a:gd name="T53" fmla="*/ 151 h 557"/>
                <a:gd name="T54" fmla="*/ 0 w 279"/>
                <a:gd name="T55" fmla="*/ 146 h 557"/>
                <a:gd name="T56" fmla="*/ 0 w 279"/>
                <a:gd name="T57" fmla="*/ 118 h 557"/>
                <a:gd name="T58" fmla="*/ 5 w 279"/>
                <a:gd name="T59" fmla="*/ 113 h 557"/>
                <a:gd name="T60" fmla="*/ 40 w 279"/>
                <a:gd name="T61" fmla="*/ 113 h 557"/>
                <a:gd name="T62" fmla="*/ 40 w 279"/>
                <a:gd name="T63" fmla="*/ 82 h 557"/>
                <a:gd name="T64" fmla="*/ 46 w 279"/>
                <a:gd name="T65" fmla="*/ 77 h 557"/>
                <a:gd name="T66" fmla="*/ 80 w 279"/>
                <a:gd name="T67" fmla="*/ 77 h 557"/>
                <a:gd name="T68" fmla="*/ 80 w 279"/>
                <a:gd name="T69" fmla="*/ 43 h 557"/>
                <a:gd name="T70" fmla="*/ 84 w 279"/>
                <a:gd name="T71" fmla="*/ 38 h 557"/>
                <a:gd name="T72" fmla="*/ 119 w 279"/>
                <a:gd name="T73" fmla="*/ 38 h 557"/>
                <a:gd name="T74" fmla="*/ 119 w 279"/>
                <a:gd name="T75" fmla="*/ 4 h 557"/>
                <a:gd name="T76" fmla="*/ 125 w 279"/>
                <a:gd name="T77" fmla="*/ 0 h 5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9"/>
                <a:gd name="T118" fmla="*/ 0 h 557"/>
                <a:gd name="T119" fmla="*/ 279 w 279"/>
                <a:gd name="T120" fmla="*/ 557 h 5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9" h="557">
                  <a:moveTo>
                    <a:pt x="125" y="0"/>
                  </a:moveTo>
                  <a:lnTo>
                    <a:pt x="153" y="0"/>
                  </a:lnTo>
                  <a:lnTo>
                    <a:pt x="159" y="4"/>
                  </a:lnTo>
                  <a:lnTo>
                    <a:pt x="159" y="113"/>
                  </a:lnTo>
                  <a:lnTo>
                    <a:pt x="272" y="113"/>
                  </a:lnTo>
                  <a:lnTo>
                    <a:pt x="278" y="118"/>
                  </a:lnTo>
                  <a:lnTo>
                    <a:pt x="278" y="146"/>
                  </a:lnTo>
                  <a:lnTo>
                    <a:pt x="272" y="151"/>
                  </a:lnTo>
                  <a:lnTo>
                    <a:pt x="159" y="151"/>
                  </a:lnTo>
                  <a:lnTo>
                    <a:pt x="159" y="515"/>
                  </a:lnTo>
                  <a:lnTo>
                    <a:pt x="233" y="515"/>
                  </a:lnTo>
                  <a:lnTo>
                    <a:pt x="233" y="482"/>
                  </a:lnTo>
                  <a:lnTo>
                    <a:pt x="238" y="477"/>
                  </a:lnTo>
                  <a:lnTo>
                    <a:pt x="272" y="477"/>
                  </a:lnTo>
                  <a:lnTo>
                    <a:pt x="278" y="482"/>
                  </a:lnTo>
                  <a:lnTo>
                    <a:pt x="278" y="515"/>
                  </a:lnTo>
                  <a:lnTo>
                    <a:pt x="272" y="521"/>
                  </a:lnTo>
                  <a:lnTo>
                    <a:pt x="238" y="521"/>
                  </a:lnTo>
                  <a:lnTo>
                    <a:pt x="238" y="550"/>
                  </a:lnTo>
                  <a:lnTo>
                    <a:pt x="233" y="556"/>
                  </a:lnTo>
                  <a:lnTo>
                    <a:pt x="125" y="556"/>
                  </a:lnTo>
                  <a:lnTo>
                    <a:pt x="119" y="550"/>
                  </a:lnTo>
                  <a:lnTo>
                    <a:pt x="119" y="521"/>
                  </a:lnTo>
                  <a:lnTo>
                    <a:pt x="84" y="521"/>
                  </a:lnTo>
                  <a:lnTo>
                    <a:pt x="80" y="515"/>
                  </a:lnTo>
                  <a:lnTo>
                    <a:pt x="80" y="151"/>
                  </a:lnTo>
                  <a:lnTo>
                    <a:pt x="5" y="151"/>
                  </a:lnTo>
                  <a:lnTo>
                    <a:pt x="0" y="146"/>
                  </a:lnTo>
                  <a:lnTo>
                    <a:pt x="0" y="118"/>
                  </a:lnTo>
                  <a:lnTo>
                    <a:pt x="5" y="113"/>
                  </a:lnTo>
                  <a:lnTo>
                    <a:pt x="40" y="113"/>
                  </a:lnTo>
                  <a:lnTo>
                    <a:pt x="40" y="82"/>
                  </a:lnTo>
                  <a:lnTo>
                    <a:pt x="46" y="77"/>
                  </a:lnTo>
                  <a:lnTo>
                    <a:pt x="80" y="77"/>
                  </a:lnTo>
                  <a:lnTo>
                    <a:pt x="80" y="43"/>
                  </a:lnTo>
                  <a:lnTo>
                    <a:pt x="84" y="38"/>
                  </a:lnTo>
                  <a:lnTo>
                    <a:pt x="119" y="38"/>
                  </a:lnTo>
                  <a:lnTo>
                    <a:pt x="119" y="4"/>
                  </a:lnTo>
                  <a:lnTo>
                    <a:pt x="125" y="0"/>
                  </a:lnTo>
                </a:path>
              </a:pathLst>
            </a:custGeom>
            <a:solidFill>
              <a:srgbClr val="0000CC"/>
            </a:solidFill>
            <a:ln w="9525">
              <a:solidFill>
                <a:srgbClr val="000000"/>
              </a:solidFill>
              <a:round/>
              <a:headEnd/>
              <a:tailEnd/>
            </a:ln>
          </p:spPr>
          <p:txBody>
            <a:bodyPr wrap="none" anchor="ct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4875A663-DDBD-421B-82CE-B0221A5082E1}" type="slidenum">
              <a:rPr lang="en-US">
                <a:latin typeface="Arial" charset="0"/>
              </a:rPr>
              <a:pPr/>
              <a:t>49</a:t>
            </a:fld>
            <a:endParaRPr lang="en-US">
              <a:latin typeface="Arial" charset="0"/>
            </a:endParaRPr>
          </a:p>
        </p:txBody>
      </p:sp>
      <p:sp>
        <p:nvSpPr>
          <p:cNvPr id="38915"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8916" name="Rectangle 2"/>
          <p:cNvSpPr>
            <a:spLocks noGrp="1" noChangeArrowheads="1"/>
          </p:cNvSpPr>
          <p:nvPr>
            <p:ph type="body" idx="1"/>
          </p:nvPr>
        </p:nvSpPr>
        <p:spPr/>
        <p:txBody>
          <a:bodyPr lIns="18000" tIns="46800" rIns="18000" bIns="46800"/>
          <a:lstStyle/>
          <a:p>
            <a:pPr>
              <a:spcBef>
                <a:spcPts val="875"/>
              </a:spcBef>
            </a:pPr>
            <a:r>
              <a:rPr lang="en-GB" sz="4000" smtClean="0"/>
              <a:t>Put a row in the decision table for each cause or effect:</a:t>
            </a:r>
          </a:p>
          <a:p>
            <a:pPr lvl="1">
              <a:spcBef>
                <a:spcPts val="788"/>
              </a:spcBef>
            </a:pPr>
            <a:r>
              <a:rPr lang="en-GB" sz="3600" smtClean="0"/>
              <a:t>in the example, there are five rows for causes and three for effects.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1" y="2115721"/>
            <a:ext cx="2125440" cy="177120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196"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21" y="3014281"/>
            <a:ext cx="2250720" cy="283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8197" name="Rectangle 2"/>
          <p:cNvSpPr>
            <a:spLocks noGrp="1" noChangeArrowheads="1"/>
          </p:cNvSpPr>
          <p:nvPr>
            <p:ph type="title"/>
          </p:nvPr>
        </p:nvSpPr>
        <p:spPr>
          <a:xfrm>
            <a:off x="457921" y="-42839"/>
            <a:ext cx="8222400" cy="1771200"/>
          </a:xfrm>
          <a:noFill/>
        </p:spPr>
        <p:txBody>
          <a:bodyPr vert="horz" lIns="17998" tIns="46795" rIns="17998" bIns="46795" rtlCol="0" anchor="t">
            <a:normAutofit/>
          </a:bodyPr>
          <a:lstStyle/>
          <a:p>
            <a:pPr algn="ctr" defTabSz="829452">
              <a:spcBef>
                <a:spcPts val="907"/>
              </a:spcBef>
            </a:pPr>
            <a:r>
              <a:rPr lang="en-GB" sz="4445" dirty="0"/>
              <a:t>How Do You Test a Program?</a:t>
            </a:r>
          </a:p>
        </p:txBody>
      </p:sp>
      <p:sp>
        <p:nvSpPr>
          <p:cNvPr id="8198" name="Line 4"/>
          <p:cNvSpPr>
            <a:spLocks noChangeShapeType="1"/>
          </p:cNvSpPr>
          <p:nvPr/>
        </p:nvSpPr>
        <p:spPr bwMode="auto">
          <a:xfrm flipV="1">
            <a:off x="2567521" y="3359881"/>
            <a:ext cx="414720" cy="13824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199" name="Line 5"/>
          <p:cNvSpPr>
            <a:spLocks noChangeShapeType="1"/>
          </p:cNvSpPr>
          <p:nvPr/>
        </p:nvSpPr>
        <p:spPr bwMode="auto">
          <a:xfrm flipV="1">
            <a:off x="2567521" y="3498121"/>
            <a:ext cx="691200" cy="27648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0" name="Line 6"/>
          <p:cNvSpPr>
            <a:spLocks noChangeShapeType="1"/>
          </p:cNvSpPr>
          <p:nvPr/>
        </p:nvSpPr>
        <p:spPr bwMode="auto">
          <a:xfrm flipV="1">
            <a:off x="2705761" y="3567241"/>
            <a:ext cx="760320" cy="27648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1" name="Line 7"/>
          <p:cNvSpPr>
            <a:spLocks noChangeShapeType="1"/>
          </p:cNvSpPr>
          <p:nvPr/>
        </p:nvSpPr>
        <p:spPr bwMode="auto">
          <a:xfrm flipV="1">
            <a:off x="2567521" y="3636361"/>
            <a:ext cx="1036800" cy="41472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2" name="Line 8"/>
          <p:cNvSpPr>
            <a:spLocks noChangeShapeType="1"/>
          </p:cNvSpPr>
          <p:nvPr/>
        </p:nvSpPr>
        <p:spPr bwMode="auto">
          <a:xfrm>
            <a:off x="5029921" y="3123721"/>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3" name="Line 9"/>
          <p:cNvSpPr>
            <a:spLocks noChangeShapeType="1"/>
          </p:cNvSpPr>
          <p:nvPr/>
        </p:nvSpPr>
        <p:spPr bwMode="auto">
          <a:xfrm>
            <a:off x="5029921" y="3429001"/>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4" name="Line 10"/>
          <p:cNvSpPr>
            <a:spLocks noChangeShapeType="1"/>
          </p:cNvSpPr>
          <p:nvPr/>
        </p:nvSpPr>
        <p:spPr bwMode="auto">
          <a:xfrm>
            <a:off x="5029921" y="3734281"/>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sp>
        <p:nvSpPr>
          <p:cNvPr id="8205" name="Line 11"/>
          <p:cNvSpPr>
            <a:spLocks noChangeShapeType="1"/>
          </p:cNvSpPr>
          <p:nvPr/>
        </p:nvSpPr>
        <p:spPr bwMode="auto">
          <a:xfrm>
            <a:off x="5029921" y="4038120"/>
            <a:ext cx="1523520" cy="0"/>
          </a:xfrm>
          <a:prstGeom prst="line">
            <a:avLst/>
          </a:prstGeom>
          <a:noFill/>
          <a:ln w="1908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sz="1633"/>
          </a:p>
        </p:txBody>
      </p:sp>
      <p:grpSp>
        <p:nvGrpSpPr>
          <p:cNvPr id="8206" name="Group 12"/>
          <p:cNvGrpSpPr>
            <a:grpSpLocks/>
          </p:cNvGrpSpPr>
          <p:nvPr/>
        </p:nvGrpSpPr>
        <p:grpSpPr bwMode="auto">
          <a:xfrm>
            <a:off x="2360161" y="3359881"/>
            <a:ext cx="226080" cy="1218240"/>
            <a:chOff x="1296" y="1392"/>
            <a:chExt cx="143" cy="767"/>
          </a:xfrm>
        </p:grpSpPr>
        <p:sp>
          <p:nvSpPr>
            <p:cNvPr id="8222" name="Freeform 13"/>
            <p:cNvSpPr>
              <a:spLocks noChangeArrowheads="1"/>
            </p:cNvSpPr>
            <p:nvPr/>
          </p:nvSpPr>
          <p:spPr bwMode="auto">
            <a:xfrm>
              <a:off x="1308" y="1392"/>
              <a:ext cx="69" cy="101"/>
            </a:xfrm>
            <a:custGeom>
              <a:avLst/>
              <a:gdLst>
                <a:gd name="T0" fmla="*/ 10 w 309"/>
                <a:gd name="T1" fmla="*/ 0 h 450"/>
                <a:gd name="T2" fmla="*/ 299 w 309"/>
                <a:gd name="T3" fmla="*/ 0 h 450"/>
                <a:gd name="T4" fmla="*/ 308 w 309"/>
                <a:gd name="T5" fmla="*/ 4 h 450"/>
                <a:gd name="T6" fmla="*/ 308 w 309"/>
                <a:gd name="T7" fmla="*/ 26 h 450"/>
                <a:gd name="T8" fmla="*/ 299 w 309"/>
                <a:gd name="T9" fmla="*/ 31 h 450"/>
                <a:gd name="T10" fmla="*/ 204 w 309"/>
                <a:gd name="T11" fmla="*/ 31 h 450"/>
                <a:gd name="T12" fmla="*/ 204 w 309"/>
                <a:gd name="T13" fmla="*/ 418 h 450"/>
                <a:gd name="T14" fmla="*/ 299 w 309"/>
                <a:gd name="T15" fmla="*/ 418 h 450"/>
                <a:gd name="T16" fmla="*/ 308 w 309"/>
                <a:gd name="T17" fmla="*/ 423 h 450"/>
                <a:gd name="T18" fmla="*/ 308 w 309"/>
                <a:gd name="T19" fmla="*/ 445 h 450"/>
                <a:gd name="T20" fmla="*/ 299 w 309"/>
                <a:gd name="T21" fmla="*/ 449 h 450"/>
                <a:gd name="T22" fmla="*/ 10 w 309"/>
                <a:gd name="T23" fmla="*/ 449 h 450"/>
                <a:gd name="T24" fmla="*/ 0 w 309"/>
                <a:gd name="T25" fmla="*/ 445 h 450"/>
                <a:gd name="T26" fmla="*/ 0 w 309"/>
                <a:gd name="T27" fmla="*/ 423 h 450"/>
                <a:gd name="T28" fmla="*/ 10 w 309"/>
                <a:gd name="T29" fmla="*/ 418 h 450"/>
                <a:gd name="T30" fmla="*/ 104 w 309"/>
                <a:gd name="T31" fmla="*/ 418 h 450"/>
                <a:gd name="T32" fmla="*/ 104 w 309"/>
                <a:gd name="T33" fmla="*/ 31 h 450"/>
                <a:gd name="T34" fmla="*/ 10 w 309"/>
                <a:gd name="T35" fmla="*/ 31 h 450"/>
                <a:gd name="T36" fmla="*/ 0 w 309"/>
                <a:gd name="T37" fmla="*/ 26 h 450"/>
                <a:gd name="T38" fmla="*/ 0 w 309"/>
                <a:gd name="T39" fmla="*/ 4 h 450"/>
                <a:gd name="T40" fmla="*/ 10 w 309"/>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450"/>
                <a:gd name="T65" fmla="*/ 309 w 309"/>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450">
                  <a:moveTo>
                    <a:pt x="10" y="0"/>
                  </a:moveTo>
                  <a:lnTo>
                    <a:pt x="299" y="0"/>
                  </a:lnTo>
                  <a:lnTo>
                    <a:pt x="308" y="4"/>
                  </a:lnTo>
                  <a:lnTo>
                    <a:pt x="308" y="26"/>
                  </a:lnTo>
                  <a:lnTo>
                    <a:pt x="299" y="31"/>
                  </a:lnTo>
                  <a:lnTo>
                    <a:pt x="204" y="31"/>
                  </a:lnTo>
                  <a:lnTo>
                    <a:pt x="204" y="418"/>
                  </a:lnTo>
                  <a:lnTo>
                    <a:pt x="299" y="418"/>
                  </a:lnTo>
                  <a:lnTo>
                    <a:pt x="308" y="423"/>
                  </a:lnTo>
                  <a:lnTo>
                    <a:pt x="308" y="445"/>
                  </a:lnTo>
                  <a:lnTo>
                    <a:pt x="299" y="449"/>
                  </a:lnTo>
                  <a:lnTo>
                    <a:pt x="10" y="449"/>
                  </a:lnTo>
                  <a:lnTo>
                    <a:pt x="0" y="445"/>
                  </a:lnTo>
                  <a:lnTo>
                    <a:pt x="0" y="423"/>
                  </a:lnTo>
                  <a:lnTo>
                    <a:pt x="10" y="418"/>
                  </a:lnTo>
                  <a:lnTo>
                    <a:pt x="104" y="418"/>
                  </a:lnTo>
                  <a:lnTo>
                    <a:pt x="104" y="31"/>
                  </a:lnTo>
                  <a:lnTo>
                    <a:pt x="10" y="31"/>
                  </a:lnTo>
                  <a:lnTo>
                    <a:pt x="0" y="26"/>
                  </a:lnTo>
                  <a:lnTo>
                    <a:pt x="0" y="4"/>
                  </a:lnTo>
                  <a:lnTo>
                    <a:pt x="10" y="0"/>
                  </a:lnTo>
                </a:path>
              </a:pathLst>
            </a:custGeom>
            <a:solidFill>
              <a:srgbClr val="0000FF"/>
            </a:solidFill>
            <a:ln w="9525">
              <a:solidFill>
                <a:srgbClr val="000000"/>
              </a:solidFill>
              <a:round/>
              <a:headEnd/>
              <a:tailEnd/>
            </a:ln>
          </p:spPr>
          <p:txBody>
            <a:bodyPr wrap="none" anchor="ctr"/>
            <a:lstStyle/>
            <a:p>
              <a:endParaRPr lang="en-IN" sz="1633"/>
            </a:p>
          </p:txBody>
        </p:sp>
        <p:sp>
          <p:nvSpPr>
            <p:cNvPr id="8223" name="Freeform 14"/>
            <p:cNvSpPr>
              <a:spLocks noChangeArrowheads="1"/>
            </p:cNvSpPr>
            <p:nvPr/>
          </p:nvSpPr>
          <p:spPr bwMode="auto">
            <a:xfrm>
              <a:off x="1309" y="1589"/>
              <a:ext cx="130" cy="71"/>
            </a:xfrm>
            <a:custGeom>
              <a:avLst/>
              <a:gdLst>
                <a:gd name="T0" fmla="*/ 5 w 579"/>
                <a:gd name="T1" fmla="*/ 0 h 317"/>
                <a:gd name="T2" fmla="*/ 152 w 579"/>
                <a:gd name="T3" fmla="*/ 0 h 317"/>
                <a:gd name="T4" fmla="*/ 156 w 579"/>
                <a:gd name="T5" fmla="*/ 3 h 317"/>
                <a:gd name="T6" fmla="*/ 156 w 579"/>
                <a:gd name="T7" fmla="*/ 49 h 317"/>
                <a:gd name="T8" fmla="*/ 204 w 579"/>
                <a:gd name="T9" fmla="*/ 49 h 317"/>
                <a:gd name="T10" fmla="*/ 204 w 579"/>
                <a:gd name="T11" fmla="*/ 26 h 317"/>
                <a:gd name="T12" fmla="*/ 213 w 579"/>
                <a:gd name="T13" fmla="*/ 22 h 317"/>
                <a:gd name="T14" fmla="*/ 256 w 579"/>
                <a:gd name="T15" fmla="*/ 22 h 317"/>
                <a:gd name="T16" fmla="*/ 256 w 579"/>
                <a:gd name="T17" fmla="*/ 3 h 317"/>
                <a:gd name="T18" fmla="*/ 265 w 579"/>
                <a:gd name="T19" fmla="*/ 0 h 317"/>
                <a:gd name="T20" fmla="*/ 417 w 579"/>
                <a:gd name="T21" fmla="*/ 0 h 317"/>
                <a:gd name="T22" fmla="*/ 426 w 579"/>
                <a:gd name="T23" fmla="*/ 3 h 317"/>
                <a:gd name="T24" fmla="*/ 426 w 579"/>
                <a:gd name="T25" fmla="*/ 22 h 317"/>
                <a:gd name="T26" fmla="*/ 474 w 579"/>
                <a:gd name="T27" fmla="*/ 22 h 317"/>
                <a:gd name="T28" fmla="*/ 478 w 579"/>
                <a:gd name="T29" fmla="*/ 26 h 317"/>
                <a:gd name="T30" fmla="*/ 478 w 579"/>
                <a:gd name="T31" fmla="*/ 49 h 317"/>
                <a:gd name="T32" fmla="*/ 526 w 579"/>
                <a:gd name="T33" fmla="*/ 49 h 317"/>
                <a:gd name="T34" fmla="*/ 535 w 579"/>
                <a:gd name="T35" fmla="*/ 53 h 317"/>
                <a:gd name="T36" fmla="*/ 535 w 579"/>
                <a:gd name="T37" fmla="*/ 285 h 317"/>
                <a:gd name="T38" fmla="*/ 573 w 579"/>
                <a:gd name="T39" fmla="*/ 285 h 317"/>
                <a:gd name="T40" fmla="*/ 578 w 579"/>
                <a:gd name="T41" fmla="*/ 289 h 317"/>
                <a:gd name="T42" fmla="*/ 578 w 579"/>
                <a:gd name="T43" fmla="*/ 311 h 317"/>
                <a:gd name="T44" fmla="*/ 573 w 579"/>
                <a:gd name="T45" fmla="*/ 316 h 317"/>
                <a:gd name="T46" fmla="*/ 374 w 579"/>
                <a:gd name="T47" fmla="*/ 316 h 317"/>
                <a:gd name="T48" fmla="*/ 365 w 579"/>
                <a:gd name="T49" fmla="*/ 311 h 317"/>
                <a:gd name="T50" fmla="*/ 365 w 579"/>
                <a:gd name="T51" fmla="*/ 289 h 317"/>
                <a:gd name="T52" fmla="*/ 374 w 579"/>
                <a:gd name="T53" fmla="*/ 285 h 317"/>
                <a:gd name="T54" fmla="*/ 417 w 579"/>
                <a:gd name="T55" fmla="*/ 285 h 317"/>
                <a:gd name="T56" fmla="*/ 417 w 579"/>
                <a:gd name="T57" fmla="*/ 80 h 317"/>
                <a:gd name="T58" fmla="*/ 374 w 579"/>
                <a:gd name="T59" fmla="*/ 80 h 317"/>
                <a:gd name="T60" fmla="*/ 365 w 579"/>
                <a:gd name="T61" fmla="*/ 75 h 317"/>
                <a:gd name="T62" fmla="*/ 365 w 579"/>
                <a:gd name="T63" fmla="*/ 53 h 317"/>
                <a:gd name="T64" fmla="*/ 213 w 579"/>
                <a:gd name="T65" fmla="*/ 53 h 317"/>
                <a:gd name="T66" fmla="*/ 213 w 579"/>
                <a:gd name="T67" fmla="*/ 75 h 317"/>
                <a:gd name="T68" fmla="*/ 204 w 579"/>
                <a:gd name="T69" fmla="*/ 80 h 317"/>
                <a:gd name="T70" fmla="*/ 156 w 579"/>
                <a:gd name="T71" fmla="*/ 80 h 317"/>
                <a:gd name="T72" fmla="*/ 156 w 579"/>
                <a:gd name="T73" fmla="*/ 285 h 317"/>
                <a:gd name="T74" fmla="*/ 204 w 579"/>
                <a:gd name="T75" fmla="*/ 285 h 317"/>
                <a:gd name="T76" fmla="*/ 213 w 579"/>
                <a:gd name="T77" fmla="*/ 289 h 317"/>
                <a:gd name="T78" fmla="*/ 213 w 579"/>
                <a:gd name="T79" fmla="*/ 311 h 317"/>
                <a:gd name="T80" fmla="*/ 204 w 579"/>
                <a:gd name="T81" fmla="*/ 316 h 317"/>
                <a:gd name="T82" fmla="*/ 5 w 579"/>
                <a:gd name="T83" fmla="*/ 316 h 317"/>
                <a:gd name="T84" fmla="*/ 0 w 579"/>
                <a:gd name="T85" fmla="*/ 311 h 317"/>
                <a:gd name="T86" fmla="*/ 0 w 579"/>
                <a:gd name="T87" fmla="*/ 289 h 317"/>
                <a:gd name="T88" fmla="*/ 5 w 579"/>
                <a:gd name="T89" fmla="*/ 285 h 317"/>
                <a:gd name="T90" fmla="*/ 52 w 579"/>
                <a:gd name="T91" fmla="*/ 285 h 317"/>
                <a:gd name="T92" fmla="*/ 52 w 579"/>
                <a:gd name="T93" fmla="*/ 26 h 317"/>
                <a:gd name="T94" fmla="*/ 5 w 579"/>
                <a:gd name="T95" fmla="*/ 26 h 317"/>
                <a:gd name="T96" fmla="*/ 0 w 579"/>
                <a:gd name="T97" fmla="*/ 22 h 317"/>
                <a:gd name="T98" fmla="*/ 0 w 579"/>
                <a:gd name="T99" fmla="*/ 3 h 317"/>
                <a:gd name="T100" fmla="*/ 5 w 579"/>
                <a:gd name="T101" fmla="*/ 0 h 3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9"/>
                <a:gd name="T154" fmla="*/ 0 h 317"/>
                <a:gd name="T155" fmla="*/ 579 w 579"/>
                <a:gd name="T156" fmla="*/ 317 h 31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9" h="317">
                  <a:moveTo>
                    <a:pt x="5" y="0"/>
                  </a:moveTo>
                  <a:lnTo>
                    <a:pt x="152" y="0"/>
                  </a:lnTo>
                  <a:lnTo>
                    <a:pt x="156" y="3"/>
                  </a:lnTo>
                  <a:lnTo>
                    <a:pt x="156" y="49"/>
                  </a:lnTo>
                  <a:lnTo>
                    <a:pt x="204" y="49"/>
                  </a:lnTo>
                  <a:lnTo>
                    <a:pt x="204" y="26"/>
                  </a:lnTo>
                  <a:lnTo>
                    <a:pt x="213" y="22"/>
                  </a:lnTo>
                  <a:lnTo>
                    <a:pt x="256" y="22"/>
                  </a:lnTo>
                  <a:lnTo>
                    <a:pt x="256" y="3"/>
                  </a:lnTo>
                  <a:lnTo>
                    <a:pt x="265" y="0"/>
                  </a:lnTo>
                  <a:lnTo>
                    <a:pt x="417" y="0"/>
                  </a:lnTo>
                  <a:lnTo>
                    <a:pt x="426" y="3"/>
                  </a:lnTo>
                  <a:lnTo>
                    <a:pt x="426" y="22"/>
                  </a:lnTo>
                  <a:lnTo>
                    <a:pt x="474" y="22"/>
                  </a:lnTo>
                  <a:lnTo>
                    <a:pt x="478" y="26"/>
                  </a:lnTo>
                  <a:lnTo>
                    <a:pt x="478" y="49"/>
                  </a:lnTo>
                  <a:lnTo>
                    <a:pt x="526" y="49"/>
                  </a:lnTo>
                  <a:lnTo>
                    <a:pt x="535" y="53"/>
                  </a:lnTo>
                  <a:lnTo>
                    <a:pt x="535" y="285"/>
                  </a:lnTo>
                  <a:lnTo>
                    <a:pt x="573" y="285"/>
                  </a:lnTo>
                  <a:lnTo>
                    <a:pt x="578" y="289"/>
                  </a:lnTo>
                  <a:lnTo>
                    <a:pt x="578" y="311"/>
                  </a:lnTo>
                  <a:lnTo>
                    <a:pt x="573" y="316"/>
                  </a:lnTo>
                  <a:lnTo>
                    <a:pt x="374" y="316"/>
                  </a:lnTo>
                  <a:lnTo>
                    <a:pt x="365" y="311"/>
                  </a:lnTo>
                  <a:lnTo>
                    <a:pt x="365" y="289"/>
                  </a:lnTo>
                  <a:lnTo>
                    <a:pt x="374" y="285"/>
                  </a:lnTo>
                  <a:lnTo>
                    <a:pt x="417" y="285"/>
                  </a:lnTo>
                  <a:lnTo>
                    <a:pt x="417" y="80"/>
                  </a:lnTo>
                  <a:lnTo>
                    <a:pt x="374" y="80"/>
                  </a:lnTo>
                  <a:lnTo>
                    <a:pt x="365" y="75"/>
                  </a:lnTo>
                  <a:lnTo>
                    <a:pt x="365" y="53"/>
                  </a:lnTo>
                  <a:lnTo>
                    <a:pt x="213" y="53"/>
                  </a:lnTo>
                  <a:lnTo>
                    <a:pt x="213" y="75"/>
                  </a:lnTo>
                  <a:lnTo>
                    <a:pt x="204" y="80"/>
                  </a:lnTo>
                  <a:lnTo>
                    <a:pt x="156" y="80"/>
                  </a:lnTo>
                  <a:lnTo>
                    <a:pt x="156" y="285"/>
                  </a:lnTo>
                  <a:lnTo>
                    <a:pt x="204" y="285"/>
                  </a:lnTo>
                  <a:lnTo>
                    <a:pt x="213" y="289"/>
                  </a:lnTo>
                  <a:lnTo>
                    <a:pt x="213" y="311"/>
                  </a:lnTo>
                  <a:lnTo>
                    <a:pt x="204" y="316"/>
                  </a:lnTo>
                  <a:lnTo>
                    <a:pt x="5" y="316"/>
                  </a:lnTo>
                  <a:lnTo>
                    <a:pt x="0" y="311"/>
                  </a:lnTo>
                  <a:lnTo>
                    <a:pt x="0" y="289"/>
                  </a:lnTo>
                  <a:lnTo>
                    <a:pt x="5" y="285"/>
                  </a:lnTo>
                  <a:lnTo>
                    <a:pt x="52" y="285"/>
                  </a:lnTo>
                  <a:lnTo>
                    <a:pt x="52" y="26"/>
                  </a:lnTo>
                  <a:lnTo>
                    <a:pt x="5" y="26"/>
                  </a:lnTo>
                  <a:lnTo>
                    <a:pt x="0" y="22"/>
                  </a:lnTo>
                  <a:lnTo>
                    <a:pt x="0" y="3"/>
                  </a:lnTo>
                  <a:lnTo>
                    <a:pt x="5" y="0"/>
                  </a:lnTo>
                </a:path>
              </a:pathLst>
            </a:custGeom>
            <a:solidFill>
              <a:srgbClr val="0000FF"/>
            </a:solidFill>
            <a:ln w="9525">
              <a:solidFill>
                <a:srgbClr val="000000"/>
              </a:solidFill>
              <a:round/>
              <a:headEnd/>
              <a:tailEnd/>
            </a:ln>
          </p:spPr>
          <p:txBody>
            <a:bodyPr wrap="none" anchor="ctr"/>
            <a:lstStyle/>
            <a:p>
              <a:endParaRPr lang="en-IN" sz="1633"/>
            </a:p>
          </p:txBody>
        </p:sp>
        <p:sp>
          <p:nvSpPr>
            <p:cNvPr id="8224" name="Freeform 15"/>
            <p:cNvSpPr>
              <a:spLocks noChangeArrowheads="1"/>
            </p:cNvSpPr>
            <p:nvPr/>
          </p:nvSpPr>
          <p:spPr bwMode="auto">
            <a:xfrm>
              <a:off x="1308" y="1755"/>
              <a:ext cx="115" cy="100"/>
            </a:xfrm>
            <a:custGeom>
              <a:avLst/>
              <a:gdLst>
                <a:gd name="T0" fmla="*/ 303 w 513"/>
                <a:gd name="T1" fmla="*/ 26 h 445"/>
                <a:gd name="T2" fmla="*/ 308 w 513"/>
                <a:gd name="T3" fmla="*/ 53 h 445"/>
                <a:gd name="T4" fmla="*/ 351 w 513"/>
                <a:gd name="T5" fmla="*/ 75 h 445"/>
                <a:gd name="T6" fmla="*/ 403 w 513"/>
                <a:gd name="T7" fmla="*/ 79 h 445"/>
                <a:gd name="T8" fmla="*/ 360 w 513"/>
                <a:gd name="T9" fmla="*/ 231 h 445"/>
                <a:gd name="T10" fmla="*/ 351 w 513"/>
                <a:gd name="T11" fmla="*/ 257 h 445"/>
                <a:gd name="T12" fmla="*/ 303 w 513"/>
                <a:gd name="T13" fmla="*/ 262 h 445"/>
                <a:gd name="T14" fmla="*/ 209 w 513"/>
                <a:gd name="T15" fmla="*/ 284 h 445"/>
                <a:gd name="T16" fmla="*/ 199 w 513"/>
                <a:gd name="T17" fmla="*/ 257 h 445"/>
                <a:gd name="T18" fmla="*/ 157 w 513"/>
                <a:gd name="T19" fmla="*/ 53 h 445"/>
                <a:gd name="T20" fmla="*/ 209 w 513"/>
                <a:gd name="T21" fmla="*/ 49 h 445"/>
                <a:gd name="T22" fmla="*/ 10 w 513"/>
                <a:gd name="T23" fmla="*/ 0 h 445"/>
                <a:gd name="T24" fmla="*/ 157 w 513"/>
                <a:gd name="T25" fmla="*/ 4 h 445"/>
                <a:gd name="T26" fmla="*/ 199 w 513"/>
                <a:gd name="T27" fmla="*/ 22 h 445"/>
                <a:gd name="T28" fmla="*/ 209 w 513"/>
                <a:gd name="T29" fmla="*/ 0 h 445"/>
                <a:gd name="T30" fmla="*/ 360 w 513"/>
                <a:gd name="T31" fmla="*/ 4 h 445"/>
                <a:gd name="T32" fmla="*/ 455 w 513"/>
                <a:gd name="T33" fmla="*/ 22 h 445"/>
                <a:gd name="T34" fmla="*/ 465 w 513"/>
                <a:gd name="T35" fmla="*/ 75 h 445"/>
                <a:gd name="T36" fmla="*/ 512 w 513"/>
                <a:gd name="T37" fmla="*/ 79 h 445"/>
                <a:gd name="T38" fmla="*/ 507 w 513"/>
                <a:gd name="T39" fmla="*/ 235 h 445"/>
                <a:gd name="T40" fmla="*/ 465 w 513"/>
                <a:gd name="T41" fmla="*/ 284 h 445"/>
                <a:gd name="T42" fmla="*/ 360 w 513"/>
                <a:gd name="T43" fmla="*/ 289 h 445"/>
                <a:gd name="T44" fmla="*/ 351 w 513"/>
                <a:gd name="T45" fmla="*/ 315 h 445"/>
                <a:gd name="T46" fmla="*/ 199 w 513"/>
                <a:gd name="T47" fmla="*/ 311 h 445"/>
                <a:gd name="T48" fmla="*/ 157 w 513"/>
                <a:gd name="T49" fmla="*/ 289 h 445"/>
                <a:gd name="T50" fmla="*/ 199 w 513"/>
                <a:gd name="T51" fmla="*/ 415 h 445"/>
                <a:gd name="T52" fmla="*/ 209 w 513"/>
                <a:gd name="T53" fmla="*/ 440 h 445"/>
                <a:gd name="T54" fmla="*/ 10 w 513"/>
                <a:gd name="T55" fmla="*/ 444 h 445"/>
                <a:gd name="T56" fmla="*/ 0 w 513"/>
                <a:gd name="T57" fmla="*/ 418 h 445"/>
                <a:gd name="T58" fmla="*/ 52 w 513"/>
                <a:gd name="T59" fmla="*/ 415 h 445"/>
                <a:gd name="T60" fmla="*/ 10 w 513"/>
                <a:gd name="T61" fmla="*/ 26 h 445"/>
                <a:gd name="T62" fmla="*/ 0 w 513"/>
                <a:gd name="T63" fmla="*/ 4 h 4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3"/>
                <a:gd name="T97" fmla="*/ 0 h 445"/>
                <a:gd name="T98" fmla="*/ 513 w 513"/>
                <a:gd name="T99" fmla="*/ 445 h 4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3" h="445">
                  <a:moveTo>
                    <a:pt x="209" y="26"/>
                  </a:moveTo>
                  <a:lnTo>
                    <a:pt x="303" y="26"/>
                  </a:lnTo>
                  <a:lnTo>
                    <a:pt x="303" y="49"/>
                  </a:lnTo>
                  <a:lnTo>
                    <a:pt x="308" y="53"/>
                  </a:lnTo>
                  <a:lnTo>
                    <a:pt x="351" y="53"/>
                  </a:lnTo>
                  <a:lnTo>
                    <a:pt x="351" y="75"/>
                  </a:lnTo>
                  <a:lnTo>
                    <a:pt x="360" y="79"/>
                  </a:lnTo>
                  <a:lnTo>
                    <a:pt x="403" y="79"/>
                  </a:lnTo>
                  <a:lnTo>
                    <a:pt x="403" y="231"/>
                  </a:lnTo>
                  <a:lnTo>
                    <a:pt x="360" y="231"/>
                  </a:lnTo>
                  <a:lnTo>
                    <a:pt x="351" y="235"/>
                  </a:lnTo>
                  <a:lnTo>
                    <a:pt x="351" y="257"/>
                  </a:lnTo>
                  <a:lnTo>
                    <a:pt x="308" y="257"/>
                  </a:lnTo>
                  <a:lnTo>
                    <a:pt x="303" y="262"/>
                  </a:lnTo>
                  <a:lnTo>
                    <a:pt x="303" y="284"/>
                  </a:lnTo>
                  <a:lnTo>
                    <a:pt x="209" y="284"/>
                  </a:lnTo>
                  <a:lnTo>
                    <a:pt x="209" y="262"/>
                  </a:lnTo>
                  <a:lnTo>
                    <a:pt x="199" y="257"/>
                  </a:lnTo>
                  <a:lnTo>
                    <a:pt x="157" y="257"/>
                  </a:lnTo>
                  <a:lnTo>
                    <a:pt x="157" y="53"/>
                  </a:lnTo>
                  <a:lnTo>
                    <a:pt x="199" y="53"/>
                  </a:lnTo>
                  <a:lnTo>
                    <a:pt x="209" y="49"/>
                  </a:lnTo>
                  <a:lnTo>
                    <a:pt x="209" y="26"/>
                  </a:lnTo>
                  <a:close/>
                  <a:moveTo>
                    <a:pt x="10" y="0"/>
                  </a:moveTo>
                  <a:lnTo>
                    <a:pt x="147" y="0"/>
                  </a:lnTo>
                  <a:lnTo>
                    <a:pt x="157" y="4"/>
                  </a:lnTo>
                  <a:lnTo>
                    <a:pt x="157" y="22"/>
                  </a:lnTo>
                  <a:lnTo>
                    <a:pt x="199" y="22"/>
                  </a:lnTo>
                  <a:lnTo>
                    <a:pt x="199" y="4"/>
                  </a:lnTo>
                  <a:lnTo>
                    <a:pt x="209" y="0"/>
                  </a:lnTo>
                  <a:lnTo>
                    <a:pt x="351" y="0"/>
                  </a:lnTo>
                  <a:lnTo>
                    <a:pt x="360" y="4"/>
                  </a:lnTo>
                  <a:lnTo>
                    <a:pt x="360" y="22"/>
                  </a:lnTo>
                  <a:lnTo>
                    <a:pt x="455" y="22"/>
                  </a:lnTo>
                  <a:lnTo>
                    <a:pt x="465" y="26"/>
                  </a:lnTo>
                  <a:lnTo>
                    <a:pt x="465" y="75"/>
                  </a:lnTo>
                  <a:lnTo>
                    <a:pt x="507" y="75"/>
                  </a:lnTo>
                  <a:lnTo>
                    <a:pt x="512" y="79"/>
                  </a:lnTo>
                  <a:lnTo>
                    <a:pt x="512" y="231"/>
                  </a:lnTo>
                  <a:lnTo>
                    <a:pt x="507" y="235"/>
                  </a:lnTo>
                  <a:lnTo>
                    <a:pt x="465" y="235"/>
                  </a:lnTo>
                  <a:lnTo>
                    <a:pt x="465" y="284"/>
                  </a:lnTo>
                  <a:lnTo>
                    <a:pt x="455" y="289"/>
                  </a:lnTo>
                  <a:lnTo>
                    <a:pt x="360" y="289"/>
                  </a:lnTo>
                  <a:lnTo>
                    <a:pt x="360" y="311"/>
                  </a:lnTo>
                  <a:lnTo>
                    <a:pt x="351" y="315"/>
                  </a:lnTo>
                  <a:lnTo>
                    <a:pt x="209" y="315"/>
                  </a:lnTo>
                  <a:lnTo>
                    <a:pt x="199" y="311"/>
                  </a:lnTo>
                  <a:lnTo>
                    <a:pt x="199" y="289"/>
                  </a:lnTo>
                  <a:lnTo>
                    <a:pt x="157" y="289"/>
                  </a:lnTo>
                  <a:lnTo>
                    <a:pt x="157" y="415"/>
                  </a:lnTo>
                  <a:lnTo>
                    <a:pt x="199" y="415"/>
                  </a:lnTo>
                  <a:lnTo>
                    <a:pt x="209" y="418"/>
                  </a:lnTo>
                  <a:lnTo>
                    <a:pt x="209" y="440"/>
                  </a:lnTo>
                  <a:lnTo>
                    <a:pt x="199" y="444"/>
                  </a:lnTo>
                  <a:lnTo>
                    <a:pt x="10" y="444"/>
                  </a:lnTo>
                  <a:lnTo>
                    <a:pt x="0" y="440"/>
                  </a:lnTo>
                  <a:lnTo>
                    <a:pt x="0" y="418"/>
                  </a:lnTo>
                  <a:lnTo>
                    <a:pt x="10" y="415"/>
                  </a:lnTo>
                  <a:lnTo>
                    <a:pt x="52" y="415"/>
                  </a:lnTo>
                  <a:lnTo>
                    <a:pt x="52" y="26"/>
                  </a:lnTo>
                  <a:lnTo>
                    <a:pt x="10" y="26"/>
                  </a:lnTo>
                  <a:lnTo>
                    <a:pt x="0" y="22"/>
                  </a:lnTo>
                  <a:lnTo>
                    <a:pt x="0" y="4"/>
                  </a:lnTo>
                  <a:lnTo>
                    <a:pt x="10" y="0"/>
                  </a:lnTo>
                  <a:close/>
                </a:path>
              </a:pathLst>
            </a:custGeom>
            <a:solidFill>
              <a:srgbClr val="0000FF"/>
            </a:solidFill>
            <a:ln w="9525">
              <a:solidFill>
                <a:srgbClr val="000000"/>
              </a:solidFill>
              <a:round/>
              <a:headEnd/>
              <a:tailEnd/>
            </a:ln>
          </p:spPr>
          <p:txBody>
            <a:bodyPr wrap="none" anchor="ctr"/>
            <a:lstStyle/>
            <a:p>
              <a:endParaRPr lang="en-IN" sz="1633"/>
            </a:p>
          </p:txBody>
        </p:sp>
        <p:sp>
          <p:nvSpPr>
            <p:cNvPr id="8225" name="Freeform 16"/>
            <p:cNvSpPr>
              <a:spLocks noChangeArrowheads="1"/>
            </p:cNvSpPr>
            <p:nvPr/>
          </p:nvSpPr>
          <p:spPr bwMode="auto">
            <a:xfrm>
              <a:off x="1309" y="1922"/>
              <a:ext cx="130" cy="71"/>
            </a:xfrm>
            <a:custGeom>
              <a:avLst/>
              <a:gdLst>
                <a:gd name="T0" fmla="*/ 5 w 579"/>
                <a:gd name="T1" fmla="*/ 0 h 317"/>
                <a:gd name="T2" fmla="*/ 152 w 579"/>
                <a:gd name="T3" fmla="*/ 0 h 317"/>
                <a:gd name="T4" fmla="*/ 156 w 579"/>
                <a:gd name="T5" fmla="*/ 4 h 317"/>
                <a:gd name="T6" fmla="*/ 156 w 579"/>
                <a:gd name="T7" fmla="*/ 233 h 317"/>
                <a:gd name="T8" fmla="*/ 204 w 579"/>
                <a:gd name="T9" fmla="*/ 233 h 317"/>
                <a:gd name="T10" fmla="*/ 213 w 579"/>
                <a:gd name="T11" fmla="*/ 236 h 317"/>
                <a:gd name="T12" fmla="*/ 213 w 579"/>
                <a:gd name="T13" fmla="*/ 258 h 317"/>
                <a:gd name="T14" fmla="*/ 365 w 579"/>
                <a:gd name="T15" fmla="*/ 258 h 317"/>
                <a:gd name="T16" fmla="*/ 365 w 579"/>
                <a:gd name="T17" fmla="*/ 236 h 317"/>
                <a:gd name="T18" fmla="*/ 374 w 579"/>
                <a:gd name="T19" fmla="*/ 233 h 317"/>
                <a:gd name="T20" fmla="*/ 417 w 579"/>
                <a:gd name="T21" fmla="*/ 233 h 317"/>
                <a:gd name="T22" fmla="*/ 417 w 579"/>
                <a:gd name="T23" fmla="*/ 26 h 317"/>
                <a:gd name="T24" fmla="*/ 374 w 579"/>
                <a:gd name="T25" fmla="*/ 26 h 317"/>
                <a:gd name="T26" fmla="*/ 365 w 579"/>
                <a:gd name="T27" fmla="*/ 22 h 317"/>
                <a:gd name="T28" fmla="*/ 365 w 579"/>
                <a:gd name="T29" fmla="*/ 4 h 317"/>
                <a:gd name="T30" fmla="*/ 374 w 579"/>
                <a:gd name="T31" fmla="*/ 0 h 317"/>
                <a:gd name="T32" fmla="*/ 526 w 579"/>
                <a:gd name="T33" fmla="*/ 0 h 317"/>
                <a:gd name="T34" fmla="*/ 535 w 579"/>
                <a:gd name="T35" fmla="*/ 4 h 317"/>
                <a:gd name="T36" fmla="*/ 535 w 579"/>
                <a:gd name="T37" fmla="*/ 285 h 317"/>
                <a:gd name="T38" fmla="*/ 573 w 579"/>
                <a:gd name="T39" fmla="*/ 285 h 317"/>
                <a:gd name="T40" fmla="*/ 578 w 579"/>
                <a:gd name="T41" fmla="*/ 289 h 317"/>
                <a:gd name="T42" fmla="*/ 578 w 579"/>
                <a:gd name="T43" fmla="*/ 311 h 317"/>
                <a:gd name="T44" fmla="*/ 573 w 579"/>
                <a:gd name="T45" fmla="*/ 316 h 317"/>
                <a:gd name="T46" fmla="*/ 426 w 579"/>
                <a:gd name="T47" fmla="*/ 316 h 317"/>
                <a:gd name="T48" fmla="*/ 417 w 579"/>
                <a:gd name="T49" fmla="*/ 311 h 317"/>
                <a:gd name="T50" fmla="*/ 417 w 579"/>
                <a:gd name="T51" fmla="*/ 262 h 317"/>
                <a:gd name="T52" fmla="*/ 374 w 579"/>
                <a:gd name="T53" fmla="*/ 262 h 317"/>
                <a:gd name="T54" fmla="*/ 374 w 579"/>
                <a:gd name="T55" fmla="*/ 285 h 317"/>
                <a:gd name="T56" fmla="*/ 365 w 579"/>
                <a:gd name="T57" fmla="*/ 289 h 317"/>
                <a:gd name="T58" fmla="*/ 322 w 579"/>
                <a:gd name="T59" fmla="*/ 289 h 317"/>
                <a:gd name="T60" fmla="*/ 322 w 579"/>
                <a:gd name="T61" fmla="*/ 311 h 317"/>
                <a:gd name="T62" fmla="*/ 313 w 579"/>
                <a:gd name="T63" fmla="*/ 316 h 317"/>
                <a:gd name="T64" fmla="*/ 156 w 579"/>
                <a:gd name="T65" fmla="*/ 316 h 317"/>
                <a:gd name="T66" fmla="*/ 152 w 579"/>
                <a:gd name="T67" fmla="*/ 311 h 317"/>
                <a:gd name="T68" fmla="*/ 152 w 579"/>
                <a:gd name="T69" fmla="*/ 289 h 317"/>
                <a:gd name="T70" fmla="*/ 114 w 579"/>
                <a:gd name="T71" fmla="*/ 289 h 317"/>
                <a:gd name="T72" fmla="*/ 104 w 579"/>
                <a:gd name="T73" fmla="*/ 285 h 317"/>
                <a:gd name="T74" fmla="*/ 104 w 579"/>
                <a:gd name="T75" fmla="*/ 262 h 317"/>
                <a:gd name="T76" fmla="*/ 61 w 579"/>
                <a:gd name="T77" fmla="*/ 262 h 317"/>
                <a:gd name="T78" fmla="*/ 52 w 579"/>
                <a:gd name="T79" fmla="*/ 258 h 317"/>
                <a:gd name="T80" fmla="*/ 52 w 579"/>
                <a:gd name="T81" fmla="*/ 26 h 317"/>
                <a:gd name="T82" fmla="*/ 5 w 579"/>
                <a:gd name="T83" fmla="*/ 26 h 317"/>
                <a:gd name="T84" fmla="*/ 0 w 579"/>
                <a:gd name="T85" fmla="*/ 22 h 317"/>
                <a:gd name="T86" fmla="*/ 0 w 579"/>
                <a:gd name="T87" fmla="*/ 4 h 317"/>
                <a:gd name="T88" fmla="*/ 5 w 579"/>
                <a:gd name="T89" fmla="*/ 0 h 3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9"/>
                <a:gd name="T136" fmla="*/ 0 h 317"/>
                <a:gd name="T137" fmla="*/ 579 w 579"/>
                <a:gd name="T138" fmla="*/ 317 h 3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9" h="317">
                  <a:moveTo>
                    <a:pt x="5" y="0"/>
                  </a:moveTo>
                  <a:lnTo>
                    <a:pt x="152" y="0"/>
                  </a:lnTo>
                  <a:lnTo>
                    <a:pt x="156" y="4"/>
                  </a:lnTo>
                  <a:lnTo>
                    <a:pt x="156" y="233"/>
                  </a:lnTo>
                  <a:lnTo>
                    <a:pt x="204" y="233"/>
                  </a:lnTo>
                  <a:lnTo>
                    <a:pt x="213" y="236"/>
                  </a:lnTo>
                  <a:lnTo>
                    <a:pt x="213" y="258"/>
                  </a:lnTo>
                  <a:lnTo>
                    <a:pt x="365" y="258"/>
                  </a:lnTo>
                  <a:lnTo>
                    <a:pt x="365" y="236"/>
                  </a:lnTo>
                  <a:lnTo>
                    <a:pt x="374" y="233"/>
                  </a:lnTo>
                  <a:lnTo>
                    <a:pt x="417" y="233"/>
                  </a:lnTo>
                  <a:lnTo>
                    <a:pt x="417" y="26"/>
                  </a:lnTo>
                  <a:lnTo>
                    <a:pt x="374" y="26"/>
                  </a:lnTo>
                  <a:lnTo>
                    <a:pt x="365" y="22"/>
                  </a:lnTo>
                  <a:lnTo>
                    <a:pt x="365" y="4"/>
                  </a:lnTo>
                  <a:lnTo>
                    <a:pt x="374" y="0"/>
                  </a:lnTo>
                  <a:lnTo>
                    <a:pt x="526" y="0"/>
                  </a:lnTo>
                  <a:lnTo>
                    <a:pt x="535" y="4"/>
                  </a:lnTo>
                  <a:lnTo>
                    <a:pt x="535" y="285"/>
                  </a:lnTo>
                  <a:lnTo>
                    <a:pt x="573" y="285"/>
                  </a:lnTo>
                  <a:lnTo>
                    <a:pt x="578" y="289"/>
                  </a:lnTo>
                  <a:lnTo>
                    <a:pt x="578" y="311"/>
                  </a:lnTo>
                  <a:lnTo>
                    <a:pt x="573" y="316"/>
                  </a:lnTo>
                  <a:lnTo>
                    <a:pt x="426" y="316"/>
                  </a:lnTo>
                  <a:lnTo>
                    <a:pt x="417" y="311"/>
                  </a:lnTo>
                  <a:lnTo>
                    <a:pt x="417" y="262"/>
                  </a:lnTo>
                  <a:lnTo>
                    <a:pt x="374" y="262"/>
                  </a:lnTo>
                  <a:lnTo>
                    <a:pt x="374" y="285"/>
                  </a:lnTo>
                  <a:lnTo>
                    <a:pt x="365" y="289"/>
                  </a:lnTo>
                  <a:lnTo>
                    <a:pt x="322" y="289"/>
                  </a:lnTo>
                  <a:lnTo>
                    <a:pt x="322" y="311"/>
                  </a:lnTo>
                  <a:lnTo>
                    <a:pt x="313" y="316"/>
                  </a:lnTo>
                  <a:lnTo>
                    <a:pt x="156" y="316"/>
                  </a:lnTo>
                  <a:lnTo>
                    <a:pt x="152" y="311"/>
                  </a:lnTo>
                  <a:lnTo>
                    <a:pt x="152" y="289"/>
                  </a:lnTo>
                  <a:lnTo>
                    <a:pt x="114" y="289"/>
                  </a:lnTo>
                  <a:lnTo>
                    <a:pt x="104" y="285"/>
                  </a:lnTo>
                  <a:lnTo>
                    <a:pt x="104" y="262"/>
                  </a:lnTo>
                  <a:lnTo>
                    <a:pt x="61" y="262"/>
                  </a:lnTo>
                  <a:lnTo>
                    <a:pt x="52" y="258"/>
                  </a:lnTo>
                  <a:lnTo>
                    <a:pt x="52" y="26"/>
                  </a:lnTo>
                  <a:lnTo>
                    <a:pt x="5" y="26"/>
                  </a:lnTo>
                  <a:lnTo>
                    <a:pt x="0" y="22"/>
                  </a:lnTo>
                  <a:lnTo>
                    <a:pt x="0" y="4"/>
                  </a:lnTo>
                  <a:lnTo>
                    <a:pt x="5" y="0"/>
                  </a:lnTo>
                </a:path>
              </a:pathLst>
            </a:custGeom>
            <a:solidFill>
              <a:srgbClr val="0000FF"/>
            </a:solidFill>
            <a:ln w="9525">
              <a:solidFill>
                <a:srgbClr val="000000"/>
              </a:solidFill>
              <a:round/>
              <a:headEnd/>
              <a:tailEnd/>
            </a:ln>
          </p:spPr>
          <p:txBody>
            <a:bodyPr wrap="none" anchor="ctr"/>
            <a:lstStyle/>
            <a:p>
              <a:endParaRPr lang="en-IN" sz="1633"/>
            </a:p>
          </p:txBody>
        </p:sp>
        <p:sp>
          <p:nvSpPr>
            <p:cNvPr id="8226" name="Freeform 17"/>
            <p:cNvSpPr>
              <a:spLocks noChangeArrowheads="1"/>
            </p:cNvSpPr>
            <p:nvPr/>
          </p:nvSpPr>
          <p:spPr bwMode="auto">
            <a:xfrm>
              <a:off x="1296" y="2070"/>
              <a:ext cx="83" cy="89"/>
            </a:xfrm>
            <a:custGeom>
              <a:avLst/>
              <a:gdLst>
                <a:gd name="T0" fmla="*/ 166 w 371"/>
                <a:gd name="T1" fmla="*/ 0 h 397"/>
                <a:gd name="T2" fmla="*/ 204 w 371"/>
                <a:gd name="T3" fmla="*/ 0 h 397"/>
                <a:gd name="T4" fmla="*/ 213 w 371"/>
                <a:gd name="T5" fmla="*/ 5 h 397"/>
                <a:gd name="T6" fmla="*/ 213 w 371"/>
                <a:gd name="T7" fmla="*/ 81 h 397"/>
                <a:gd name="T8" fmla="*/ 360 w 371"/>
                <a:gd name="T9" fmla="*/ 81 h 397"/>
                <a:gd name="T10" fmla="*/ 370 w 371"/>
                <a:gd name="T11" fmla="*/ 85 h 397"/>
                <a:gd name="T12" fmla="*/ 370 w 371"/>
                <a:gd name="T13" fmla="*/ 104 h 397"/>
                <a:gd name="T14" fmla="*/ 360 w 371"/>
                <a:gd name="T15" fmla="*/ 107 h 397"/>
                <a:gd name="T16" fmla="*/ 213 w 371"/>
                <a:gd name="T17" fmla="*/ 107 h 397"/>
                <a:gd name="T18" fmla="*/ 213 w 371"/>
                <a:gd name="T19" fmla="*/ 367 h 397"/>
                <a:gd name="T20" fmla="*/ 308 w 371"/>
                <a:gd name="T21" fmla="*/ 367 h 397"/>
                <a:gd name="T22" fmla="*/ 308 w 371"/>
                <a:gd name="T23" fmla="*/ 343 h 397"/>
                <a:gd name="T24" fmla="*/ 318 w 371"/>
                <a:gd name="T25" fmla="*/ 340 h 397"/>
                <a:gd name="T26" fmla="*/ 360 w 371"/>
                <a:gd name="T27" fmla="*/ 340 h 397"/>
                <a:gd name="T28" fmla="*/ 370 w 371"/>
                <a:gd name="T29" fmla="*/ 343 h 397"/>
                <a:gd name="T30" fmla="*/ 370 w 371"/>
                <a:gd name="T31" fmla="*/ 367 h 397"/>
                <a:gd name="T32" fmla="*/ 360 w 371"/>
                <a:gd name="T33" fmla="*/ 370 h 397"/>
                <a:gd name="T34" fmla="*/ 318 w 371"/>
                <a:gd name="T35" fmla="*/ 370 h 397"/>
                <a:gd name="T36" fmla="*/ 318 w 371"/>
                <a:gd name="T37" fmla="*/ 392 h 397"/>
                <a:gd name="T38" fmla="*/ 308 w 371"/>
                <a:gd name="T39" fmla="*/ 396 h 397"/>
                <a:gd name="T40" fmla="*/ 166 w 371"/>
                <a:gd name="T41" fmla="*/ 396 h 397"/>
                <a:gd name="T42" fmla="*/ 161 w 371"/>
                <a:gd name="T43" fmla="*/ 392 h 397"/>
                <a:gd name="T44" fmla="*/ 161 w 371"/>
                <a:gd name="T45" fmla="*/ 370 h 397"/>
                <a:gd name="T46" fmla="*/ 114 w 371"/>
                <a:gd name="T47" fmla="*/ 370 h 397"/>
                <a:gd name="T48" fmla="*/ 109 w 371"/>
                <a:gd name="T49" fmla="*/ 367 h 397"/>
                <a:gd name="T50" fmla="*/ 109 w 371"/>
                <a:gd name="T51" fmla="*/ 107 h 397"/>
                <a:gd name="T52" fmla="*/ 9 w 371"/>
                <a:gd name="T53" fmla="*/ 107 h 397"/>
                <a:gd name="T54" fmla="*/ 0 w 371"/>
                <a:gd name="T55" fmla="*/ 104 h 397"/>
                <a:gd name="T56" fmla="*/ 0 w 371"/>
                <a:gd name="T57" fmla="*/ 85 h 397"/>
                <a:gd name="T58" fmla="*/ 9 w 371"/>
                <a:gd name="T59" fmla="*/ 81 h 397"/>
                <a:gd name="T60" fmla="*/ 57 w 371"/>
                <a:gd name="T61" fmla="*/ 81 h 397"/>
                <a:gd name="T62" fmla="*/ 57 w 371"/>
                <a:gd name="T63" fmla="*/ 58 h 397"/>
                <a:gd name="T64" fmla="*/ 62 w 371"/>
                <a:gd name="T65" fmla="*/ 54 h 397"/>
                <a:gd name="T66" fmla="*/ 109 w 371"/>
                <a:gd name="T67" fmla="*/ 54 h 397"/>
                <a:gd name="T68" fmla="*/ 109 w 371"/>
                <a:gd name="T69" fmla="*/ 31 h 397"/>
                <a:gd name="T70" fmla="*/ 114 w 371"/>
                <a:gd name="T71" fmla="*/ 27 h 397"/>
                <a:gd name="T72" fmla="*/ 161 w 371"/>
                <a:gd name="T73" fmla="*/ 27 h 397"/>
                <a:gd name="T74" fmla="*/ 161 w 371"/>
                <a:gd name="T75" fmla="*/ 5 h 397"/>
                <a:gd name="T76" fmla="*/ 166 w 371"/>
                <a:gd name="T77" fmla="*/ 0 h 3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397"/>
                <a:gd name="T119" fmla="*/ 371 w 371"/>
                <a:gd name="T120" fmla="*/ 397 h 39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397">
                  <a:moveTo>
                    <a:pt x="166" y="0"/>
                  </a:moveTo>
                  <a:lnTo>
                    <a:pt x="204" y="0"/>
                  </a:lnTo>
                  <a:lnTo>
                    <a:pt x="213" y="5"/>
                  </a:lnTo>
                  <a:lnTo>
                    <a:pt x="213" y="81"/>
                  </a:lnTo>
                  <a:lnTo>
                    <a:pt x="360" y="81"/>
                  </a:lnTo>
                  <a:lnTo>
                    <a:pt x="370" y="85"/>
                  </a:lnTo>
                  <a:lnTo>
                    <a:pt x="370" y="104"/>
                  </a:lnTo>
                  <a:lnTo>
                    <a:pt x="360" y="107"/>
                  </a:lnTo>
                  <a:lnTo>
                    <a:pt x="213" y="107"/>
                  </a:lnTo>
                  <a:lnTo>
                    <a:pt x="213" y="367"/>
                  </a:lnTo>
                  <a:lnTo>
                    <a:pt x="308" y="367"/>
                  </a:lnTo>
                  <a:lnTo>
                    <a:pt x="308" y="343"/>
                  </a:lnTo>
                  <a:lnTo>
                    <a:pt x="318" y="340"/>
                  </a:lnTo>
                  <a:lnTo>
                    <a:pt x="360" y="340"/>
                  </a:lnTo>
                  <a:lnTo>
                    <a:pt x="370" y="343"/>
                  </a:lnTo>
                  <a:lnTo>
                    <a:pt x="370" y="367"/>
                  </a:lnTo>
                  <a:lnTo>
                    <a:pt x="360" y="370"/>
                  </a:lnTo>
                  <a:lnTo>
                    <a:pt x="318" y="370"/>
                  </a:lnTo>
                  <a:lnTo>
                    <a:pt x="318" y="392"/>
                  </a:lnTo>
                  <a:lnTo>
                    <a:pt x="308" y="396"/>
                  </a:lnTo>
                  <a:lnTo>
                    <a:pt x="166" y="396"/>
                  </a:lnTo>
                  <a:lnTo>
                    <a:pt x="161" y="392"/>
                  </a:lnTo>
                  <a:lnTo>
                    <a:pt x="161" y="370"/>
                  </a:lnTo>
                  <a:lnTo>
                    <a:pt x="114" y="370"/>
                  </a:lnTo>
                  <a:lnTo>
                    <a:pt x="109" y="367"/>
                  </a:lnTo>
                  <a:lnTo>
                    <a:pt x="109" y="107"/>
                  </a:lnTo>
                  <a:lnTo>
                    <a:pt x="9" y="107"/>
                  </a:lnTo>
                  <a:lnTo>
                    <a:pt x="0" y="104"/>
                  </a:lnTo>
                  <a:lnTo>
                    <a:pt x="0" y="85"/>
                  </a:lnTo>
                  <a:lnTo>
                    <a:pt x="9" y="81"/>
                  </a:lnTo>
                  <a:lnTo>
                    <a:pt x="57" y="81"/>
                  </a:lnTo>
                  <a:lnTo>
                    <a:pt x="57" y="58"/>
                  </a:lnTo>
                  <a:lnTo>
                    <a:pt x="62" y="54"/>
                  </a:lnTo>
                  <a:lnTo>
                    <a:pt x="109" y="54"/>
                  </a:lnTo>
                  <a:lnTo>
                    <a:pt x="109" y="31"/>
                  </a:lnTo>
                  <a:lnTo>
                    <a:pt x="114" y="27"/>
                  </a:lnTo>
                  <a:lnTo>
                    <a:pt x="161" y="27"/>
                  </a:lnTo>
                  <a:lnTo>
                    <a:pt x="161" y="5"/>
                  </a:lnTo>
                  <a:lnTo>
                    <a:pt x="166" y="0"/>
                  </a:lnTo>
                </a:path>
              </a:pathLst>
            </a:custGeom>
            <a:solidFill>
              <a:srgbClr val="0000FF"/>
            </a:solidFill>
            <a:ln w="9525">
              <a:solidFill>
                <a:srgbClr val="000000"/>
              </a:solidFill>
              <a:round/>
              <a:headEnd/>
              <a:tailEnd/>
            </a:ln>
          </p:spPr>
          <p:txBody>
            <a:bodyPr wrap="none" anchor="ctr"/>
            <a:lstStyle/>
            <a:p>
              <a:endParaRPr lang="en-IN" sz="1633"/>
            </a:p>
          </p:txBody>
        </p:sp>
      </p:grpSp>
      <p:grpSp>
        <p:nvGrpSpPr>
          <p:cNvPr id="8207" name="Group 18"/>
          <p:cNvGrpSpPr>
            <a:grpSpLocks/>
          </p:cNvGrpSpPr>
          <p:nvPr/>
        </p:nvGrpSpPr>
        <p:grpSpPr bwMode="auto">
          <a:xfrm>
            <a:off x="5523841" y="2972521"/>
            <a:ext cx="266400" cy="1216800"/>
            <a:chOff x="3480" y="1872"/>
            <a:chExt cx="167" cy="767"/>
          </a:xfrm>
        </p:grpSpPr>
        <p:sp>
          <p:nvSpPr>
            <p:cNvPr id="8216" name="Freeform 19"/>
            <p:cNvSpPr>
              <a:spLocks noChangeArrowheads="1"/>
            </p:cNvSpPr>
            <p:nvPr/>
          </p:nvSpPr>
          <p:spPr bwMode="auto">
            <a:xfrm>
              <a:off x="3490" y="1872"/>
              <a:ext cx="158" cy="83"/>
            </a:xfrm>
            <a:custGeom>
              <a:avLst/>
              <a:gdLst>
                <a:gd name="T0" fmla="*/ 434 w 700"/>
                <a:gd name="T1" fmla="*/ 24 h 369"/>
                <a:gd name="T2" fmla="*/ 440 w 700"/>
                <a:gd name="T3" fmla="*/ 47 h 369"/>
                <a:gd name="T4" fmla="*/ 472 w 700"/>
                <a:gd name="T5" fmla="*/ 66 h 369"/>
                <a:gd name="T6" fmla="*/ 560 w 700"/>
                <a:gd name="T7" fmla="*/ 68 h 369"/>
                <a:gd name="T8" fmla="*/ 566 w 700"/>
                <a:gd name="T9" fmla="*/ 113 h 369"/>
                <a:gd name="T10" fmla="*/ 605 w 700"/>
                <a:gd name="T11" fmla="*/ 259 h 369"/>
                <a:gd name="T12" fmla="*/ 560 w 700"/>
                <a:gd name="T13" fmla="*/ 263 h 369"/>
                <a:gd name="T14" fmla="*/ 479 w 700"/>
                <a:gd name="T15" fmla="*/ 300 h 369"/>
                <a:gd name="T16" fmla="*/ 472 w 700"/>
                <a:gd name="T17" fmla="*/ 322 h 369"/>
                <a:gd name="T18" fmla="*/ 434 w 700"/>
                <a:gd name="T19" fmla="*/ 325 h 369"/>
                <a:gd name="T20" fmla="*/ 265 w 700"/>
                <a:gd name="T21" fmla="*/ 344 h 369"/>
                <a:gd name="T22" fmla="*/ 259 w 700"/>
                <a:gd name="T23" fmla="*/ 322 h 369"/>
                <a:gd name="T24" fmla="*/ 220 w 700"/>
                <a:gd name="T25" fmla="*/ 303 h 369"/>
                <a:gd name="T26" fmla="*/ 133 w 700"/>
                <a:gd name="T27" fmla="*/ 300 h 369"/>
                <a:gd name="T28" fmla="*/ 129 w 700"/>
                <a:gd name="T29" fmla="*/ 259 h 369"/>
                <a:gd name="T30" fmla="*/ 97 w 700"/>
                <a:gd name="T31" fmla="*/ 113 h 369"/>
                <a:gd name="T32" fmla="*/ 133 w 700"/>
                <a:gd name="T33" fmla="*/ 110 h 369"/>
                <a:gd name="T34" fmla="*/ 214 w 700"/>
                <a:gd name="T35" fmla="*/ 68 h 369"/>
                <a:gd name="T36" fmla="*/ 220 w 700"/>
                <a:gd name="T37" fmla="*/ 47 h 369"/>
                <a:gd name="T38" fmla="*/ 265 w 700"/>
                <a:gd name="T39" fmla="*/ 44 h 369"/>
                <a:gd name="T40" fmla="*/ 220 w 700"/>
                <a:gd name="T41" fmla="*/ 0 h 369"/>
                <a:gd name="T42" fmla="*/ 479 w 700"/>
                <a:gd name="T43" fmla="*/ 3 h 369"/>
                <a:gd name="T44" fmla="*/ 560 w 700"/>
                <a:gd name="T45" fmla="*/ 22 h 369"/>
                <a:gd name="T46" fmla="*/ 566 w 700"/>
                <a:gd name="T47" fmla="*/ 44 h 369"/>
                <a:gd name="T48" fmla="*/ 612 w 700"/>
                <a:gd name="T49" fmla="*/ 47 h 369"/>
                <a:gd name="T50" fmla="*/ 647 w 700"/>
                <a:gd name="T51" fmla="*/ 66 h 369"/>
                <a:gd name="T52" fmla="*/ 654 w 700"/>
                <a:gd name="T53" fmla="*/ 110 h 369"/>
                <a:gd name="T54" fmla="*/ 699 w 700"/>
                <a:gd name="T55" fmla="*/ 113 h 369"/>
                <a:gd name="T56" fmla="*/ 693 w 700"/>
                <a:gd name="T57" fmla="*/ 263 h 369"/>
                <a:gd name="T58" fmla="*/ 654 w 700"/>
                <a:gd name="T59" fmla="*/ 300 h 369"/>
                <a:gd name="T60" fmla="*/ 612 w 700"/>
                <a:gd name="T61" fmla="*/ 303 h 369"/>
                <a:gd name="T62" fmla="*/ 605 w 700"/>
                <a:gd name="T63" fmla="*/ 325 h 369"/>
                <a:gd name="T64" fmla="*/ 566 w 700"/>
                <a:gd name="T65" fmla="*/ 344 h 369"/>
                <a:gd name="T66" fmla="*/ 479 w 700"/>
                <a:gd name="T67" fmla="*/ 347 h 369"/>
                <a:gd name="T68" fmla="*/ 472 w 700"/>
                <a:gd name="T69" fmla="*/ 368 h 369"/>
                <a:gd name="T70" fmla="*/ 214 w 700"/>
                <a:gd name="T71" fmla="*/ 366 h 369"/>
                <a:gd name="T72" fmla="*/ 133 w 700"/>
                <a:gd name="T73" fmla="*/ 347 h 369"/>
                <a:gd name="T74" fmla="*/ 129 w 700"/>
                <a:gd name="T75" fmla="*/ 325 h 369"/>
                <a:gd name="T76" fmla="*/ 91 w 700"/>
                <a:gd name="T77" fmla="*/ 322 h 369"/>
                <a:gd name="T78" fmla="*/ 52 w 700"/>
                <a:gd name="T79" fmla="*/ 303 h 369"/>
                <a:gd name="T80" fmla="*/ 45 w 700"/>
                <a:gd name="T81" fmla="*/ 263 h 369"/>
                <a:gd name="T82" fmla="*/ 0 w 700"/>
                <a:gd name="T83" fmla="*/ 259 h 369"/>
                <a:gd name="T84" fmla="*/ 7 w 700"/>
                <a:gd name="T85" fmla="*/ 110 h 369"/>
                <a:gd name="T86" fmla="*/ 45 w 700"/>
                <a:gd name="T87" fmla="*/ 68 h 369"/>
                <a:gd name="T88" fmla="*/ 91 w 700"/>
                <a:gd name="T89" fmla="*/ 66 h 369"/>
                <a:gd name="T90" fmla="*/ 97 w 700"/>
                <a:gd name="T91" fmla="*/ 44 h 369"/>
                <a:gd name="T92" fmla="*/ 129 w 700"/>
                <a:gd name="T93" fmla="*/ 24 h 369"/>
                <a:gd name="T94" fmla="*/ 214 w 700"/>
                <a:gd name="T95" fmla="*/ 22 h 369"/>
                <a:gd name="T96" fmla="*/ 220 w 700"/>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00"/>
                <a:gd name="T148" fmla="*/ 0 h 369"/>
                <a:gd name="T149" fmla="*/ 700 w 700"/>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00" h="369">
                  <a:moveTo>
                    <a:pt x="265" y="24"/>
                  </a:moveTo>
                  <a:lnTo>
                    <a:pt x="434" y="24"/>
                  </a:lnTo>
                  <a:lnTo>
                    <a:pt x="434" y="44"/>
                  </a:lnTo>
                  <a:lnTo>
                    <a:pt x="440" y="47"/>
                  </a:lnTo>
                  <a:lnTo>
                    <a:pt x="472" y="47"/>
                  </a:lnTo>
                  <a:lnTo>
                    <a:pt x="472" y="66"/>
                  </a:lnTo>
                  <a:lnTo>
                    <a:pt x="479" y="68"/>
                  </a:lnTo>
                  <a:lnTo>
                    <a:pt x="560" y="68"/>
                  </a:lnTo>
                  <a:lnTo>
                    <a:pt x="560" y="110"/>
                  </a:lnTo>
                  <a:lnTo>
                    <a:pt x="566" y="113"/>
                  </a:lnTo>
                  <a:lnTo>
                    <a:pt x="605" y="113"/>
                  </a:lnTo>
                  <a:lnTo>
                    <a:pt x="605" y="259"/>
                  </a:lnTo>
                  <a:lnTo>
                    <a:pt x="566" y="259"/>
                  </a:lnTo>
                  <a:lnTo>
                    <a:pt x="560" y="263"/>
                  </a:lnTo>
                  <a:lnTo>
                    <a:pt x="560" y="300"/>
                  </a:lnTo>
                  <a:lnTo>
                    <a:pt x="479" y="300"/>
                  </a:lnTo>
                  <a:lnTo>
                    <a:pt x="472" y="303"/>
                  </a:lnTo>
                  <a:lnTo>
                    <a:pt x="472" y="322"/>
                  </a:lnTo>
                  <a:lnTo>
                    <a:pt x="440" y="322"/>
                  </a:lnTo>
                  <a:lnTo>
                    <a:pt x="434" y="325"/>
                  </a:lnTo>
                  <a:lnTo>
                    <a:pt x="434" y="344"/>
                  </a:lnTo>
                  <a:lnTo>
                    <a:pt x="265" y="344"/>
                  </a:lnTo>
                  <a:lnTo>
                    <a:pt x="265" y="325"/>
                  </a:lnTo>
                  <a:lnTo>
                    <a:pt x="259" y="322"/>
                  </a:lnTo>
                  <a:lnTo>
                    <a:pt x="220" y="322"/>
                  </a:lnTo>
                  <a:lnTo>
                    <a:pt x="220" y="303"/>
                  </a:lnTo>
                  <a:lnTo>
                    <a:pt x="214" y="300"/>
                  </a:lnTo>
                  <a:lnTo>
                    <a:pt x="133" y="300"/>
                  </a:lnTo>
                  <a:lnTo>
                    <a:pt x="133" y="263"/>
                  </a:lnTo>
                  <a:lnTo>
                    <a:pt x="129" y="259"/>
                  </a:lnTo>
                  <a:lnTo>
                    <a:pt x="97" y="259"/>
                  </a:lnTo>
                  <a:lnTo>
                    <a:pt x="97" y="113"/>
                  </a:lnTo>
                  <a:lnTo>
                    <a:pt x="129" y="113"/>
                  </a:lnTo>
                  <a:lnTo>
                    <a:pt x="133" y="110"/>
                  </a:lnTo>
                  <a:lnTo>
                    <a:pt x="133" y="68"/>
                  </a:lnTo>
                  <a:lnTo>
                    <a:pt x="214" y="68"/>
                  </a:lnTo>
                  <a:lnTo>
                    <a:pt x="220" y="66"/>
                  </a:lnTo>
                  <a:lnTo>
                    <a:pt x="220" y="47"/>
                  </a:lnTo>
                  <a:lnTo>
                    <a:pt x="259" y="47"/>
                  </a:lnTo>
                  <a:lnTo>
                    <a:pt x="265" y="44"/>
                  </a:lnTo>
                  <a:lnTo>
                    <a:pt x="265" y="24"/>
                  </a:lnTo>
                  <a:close/>
                  <a:moveTo>
                    <a:pt x="220" y="0"/>
                  </a:moveTo>
                  <a:lnTo>
                    <a:pt x="472" y="0"/>
                  </a:lnTo>
                  <a:lnTo>
                    <a:pt x="479" y="3"/>
                  </a:lnTo>
                  <a:lnTo>
                    <a:pt x="479" y="22"/>
                  </a:lnTo>
                  <a:lnTo>
                    <a:pt x="560" y="22"/>
                  </a:lnTo>
                  <a:lnTo>
                    <a:pt x="566" y="24"/>
                  </a:lnTo>
                  <a:lnTo>
                    <a:pt x="566" y="44"/>
                  </a:lnTo>
                  <a:lnTo>
                    <a:pt x="605" y="44"/>
                  </a:lnTo>
                  <a:lnTo>
                    <a:pt x="612" y="47"/>
                  </a:lnTo>
                  <a:lnTo>
                    <a:pt x="612" y="66"/>
                  </a:lnTo>
                  <a:lnTo>
                    <a:pt x="647" y="66"/>
                  </a:lnTo>
                  <a:lnTo>
                    <a:pt x="654" y="68"/>
                  </a:lnTo>
                  <a:lnTo>
                    <a:pt x="654" y="110"/>
                  </a:lnTo>
                  <a:lnTo>
                    <a:pt x="693" y="110"/>
                  </a:lnTo>
                  <a:lnTo>
                    <a:pt x="699" y="113"/>
                  </a:lnTo>
                  <a:lnTo>
                    <a:pt x="699" y="259"/>
                  </a:lnTo>
                  <a:lnTo>
                    <a:pt x="693" y="263"/>
                  </a:lnTo>
                  <a:lnTo>
                    <a:pt x="654" y="263"/>
                  </a:lnTo>
                  <a:lnTo>
                    <a:pt x="654" y="300"/>
                  </a:lnTo>
                  <a:lnTo>
                    <a:pt x="647" y="303"/>
                  </a:lnTo>
                  <a:lnTo>
                    <a:pt x="612" y="303"/>
                  </a:lnTo>
                  <a:lnTo>
                    <a:pt x="612" y="322"/>
                  </a:lnTo>
                  <a:lnTo>
                    <a:pt x="605" y="325"/>
                  </a:lnTo>
                  <a:lnTo>
                    <a:pt x="566" y="325"/>
                  </a:lnTo>
                  <a:lnTo>
                    <a:pt x="566" y="344"/>
                  </a:lnTo>
                  <a:lnTo>
                    <a:pt x="560" y="347"/>
                  </a:lnTo>
                  <a:lnTo>
                    <a:pt x="479" y="347"/>
                  </a:lnTo>
                  <a:lnTo>
                    <a:pt x="479" y="366"/>
                  </a:lnTo>
                  <a:lnTo>
                    <a:pt x="472" y="368"/>
                  </a:lnTo>
                  <a:lnTo>
                    <a:pt x="220" y="368"/>
                  </a:lnTo>
                  <a:lnTo>
                    <a:pt x="214" y="366"/>
                  </a:lnTo>
                  <a:lnTo>
                    <a:pt x="214" y="347"/>
                  </a:lnTo>
                  <a:lnTo>
                    <a:pt x="133" y="347"/>
                  </a:lnTo>
                  <a:lnTo>
                    <a:pt x="129" y="344"/>
                  </a:lnTo>
                  <a:lnTo>
                    <a:pt x="129" y="325"/>
                  </a:lnTo>
                  <a:lnTo>
                    <a:pt x="97" y="325"/>
                  </a:lnTo>
                  <a:lnTo>
                    <a:pt x="91" y="322"/>
                  </a:lnTo>
                  <a:lnTo>
                    <a:pt x="91" y="303"/>
                  </a:lnTo>
                  <a:lnTo>
                    <a:pt x="52" y="303"/>
                  </a:lnTo>
                  <a:lnTo>
                    <a:pt x="45" y="300"/>
                  </a:lnTo>
                  <a:lnTo>
                    <a:pt x="45" y="263"/>
                  </a:lnTo>
                  <a:lnTo>
                    <a:pt x="7" y="263"/>
                  </a:lnTo>
                  <a:lnTo>
                    <a:pt x="0" y="259"/>
                  </a:lnTo>
                  <a:lnTo>
                    <a:pt x="0" y="113"/>
                  </a:lnTo>
                  <a:lnTo>
                    <a:pt x="7" y="110"/>
                  </a:lnTo>
                  <a:lnTo>
                    <a:pt x="45" y="110"/>
                  </a:lnTo>
                  <a:lnTo>
                    <a:pt x="45" y="68"/>
                  </a:lnTo>
                  <a:lnTo>
                    <a:pt x="52" y="66"/>
                  </a:lnTo>
                  <a:lnTo>
                    <a:pt x="91" y="66"/>
                  </a:lnTo>
                  <a:lnTo>
                    <a:pt x="91" y="47"/>
                  </a:lnTo>
                  <a:lnTo>
                    <a:pt x="97" y="44"/>
                  </a:lnTo>
                  <a:lnTo>
                    <a:pt x="129" y="44"/>
                  </a:lnTo>
                  <a:lnTo>
                    <a:pt x="129" y="24"/>
                  </a:lnTo>
                  <a:lnTo>
                    <a:pt x="133" y="22"/>
                  </a:lnTo>
                  <a:lnTo>
                    <a:pt x="214" y="22"/>
                  </a:lnTo>
                  <a:lnTo>
                    <a:pt x="214" y="3"/>
                  </a:lnTo>
                  <a:lnTo>
                    <a:pt x="220" y="0"/>
                  </a:lnTo>
                  <a:close/>
                </a:path>
              </a:pathLst>
            </a:custGeom>
            <a:solidFill>
              <a:srgbClr val="0000FF"/>
            </a:solidFill>
            <a:ln w="9525">
              <a:solidFill>
                <a:schemeClr val="tx1"/>
              </a:solidFill>
              <a:round/>
              <a:headEnd/>
              <a:tailEnd/>
            </a:ln>
          </p:spPr>
          <p:txBody>
            <a:bodyPr wrap="none" anchor="ctr"/>
            <a:lstStyle/>
            <a:p>
              <a:endParaRPr lang="en-IN" sz="1633"/>
            </a:p>
          </p:txBody>
        </p:sp>
        <p:sp>
          <p:nvSpPr>
            <p:cNvPr id="8217" name="Freeform 20"/>
            <p:cNvSpPr>
              <a:spLocks noChangeArrowheads="1"/>
            </p:cNvSpPr>
            <p:nvPr/>
          </p:nvSpPr>
          <p:spPr bwMode="auto">
            <a:xfrm>
              <a:off x="3490" y="2034"/>
              <a:ext cx="111" cy="58"/>
            </a:xfrm>
            <a:custGeom>
              <a:avLst/>
              <a:gdLst>
                <a:gd name="T0" fmla="*/ 7 w 493"/>
                <a:gd name="T1" fmla="*/ 0 h 261"/>
                <a:gd name="T2" fmla="*/ 130 w 493"/>
                <a:gd name="T3" fmla="*/ 0 h 261"/>
                <a:gd name="T4" fmla="*/ 136 w 493"/>
                <a:gd name="T5" fmla="*/ 4 h 261"/>
                <a:gd name="T6" fmla="*/ 136 w 493"/>
                <a:gd name="T7" fmla="*/ 191 h 261"/>
                <a:gd name="T8" fmla="*/ 175 w 493"/>
                <a:gd name="T9" fmla="*/ 191 h 261"/>
                <a:gd name="T10" fmla="*/ 182 w 493"/>
                <a:gd name="T11" fmla="*/ 194 h 261"/>
                <a:gd name="T12" fmla="*/ 182 w 493"/>
                <a:gd name="T13" fmla="*/ 212 h 261"/>
                <a:gd name="T14" fmla="*/ 311 w 493"/>
                <a:gd name="T15" fmla="*/ 212 h 261"/>
                <a:gd name="T16" fmla="*/ 311 w 493"/>
                <a:gd name="T17" fmla="*/ 194 h 261"/>
                <a:gd name="T18" fmla="*/ 317 w 493"/>
                <a:gd name="T19" fmla="*/ 191 h 261"/>
                <a:gd name="T20" fmla="*/ 356 w 493"/>
                <a:gd name="T21" fmla="*/ 191 h 261"/>
                <a:gd name="T22" fmla="*/ 356 w 493"/>
                <a:gd name="T23" fmla="*/ 22 h 261"/>
                <a:gd name="T24" fmla="*/ 317 w 493"/>
                <a:gd name="T25" fmla="*/ 22 h 261"/>
                <a:gd name="T26" fmla="*/ 311 w 493"/>
                <a:gd name="T27" fmla="*/ 19 h 261"/>
                <a:gd name="T28" fmla="*/ 311 w 493"/>
                <a:gd name="T29" fmla="*/ 4 h 261"/>
                <a:gd name="T30" fmla="*/ 317 w 493"/>
                <a:gd name="T31" fmla="*/ 0 h 261"/>
                <a:gd name="T32" fmla="*/ 447 w 493"/>
                <a:gd name="T33" fmla="*/ 0 h 261"/>
                <a:gd name="T34" fmla="*/ 453 w 493"/>
                <a:gd name="T35" fmla="*/ 4 h 261"/>
                <a:gd name="T36" fmla="*/ 453 w 493"/>
                <a:gd name="T37" fmla="*/ 234 h 261"/>
                <a:gd name="T38" fmla="*/ 486 w 493"/>
                <a:gd name="T39" fmla="*/ 234 h 261"/>
                <a:gd name="T40" fmla="*/ 492 w 493"/>
                <a:gd name="T41" fmla="*/ 238 h 261"/>
                <a:gd name="T42" fmla="*/ 492 w 493"/>
                <a:gd name="T43" fmla="*/ 256 h 261"/>
                <a:gd name="T44" fmla="*/ 486 w 493"/>
                <a:gd name="T45" fmla="*/ 260 h 261"/>
                <a:gd name="T46" fmla="*/ 363 w 493"/>
                <a:gd name="T47" fmla="*/ 260 h 261"/>
                <a:gd name="T48" fmla="*/ 356 w 493"/>
                <a:gd name="T49" fmla="*/ 256 h 261"/>
                <a:gd name="T50" fmla="*/ 356 w 493"/>
                <a:gd name="T51" fmla="*/ 216 h 261"/>
                <a:gd name="T52" fmla="*/ 317 w 493"/>
                <a:gd name="T53" fmla="*/ 216 h 261"/>
                <a:gd name="T54" fmla="*/ 317 w 493"/>
                <a:gd name="T55" fmla="*/ 234 h 261"/>
                <a:gd name="T56" fmla="*/ 311 w 493"/>
                <a:gd name="T57" fmla="*/ 238 h 261"/>
                <a:gd name="T58" fmla="*/ 272 w 493"/>
                <a:gd name="T59" fmla="*/ 238 h 261"/>
                <a:gd name="T60" fmla="*/ 272 w 493"/>
                <a:gd name="T61" fmla="*/ 256 h 261"/>
                <a:gd name="T62" fmla="*/ 266 w 493"/>
                <a:gd name="T63" fmla="*/ 260 h 261"/>
                <a:gd name="T64" fmla="*/ 136 w 493"/>
                <a:gd name="T65" fmla="*/ 260 h 261"/>
                <a:gd name="T66" fmla="*/ 130 w 493"/>
                <a:gd name="T67" fmla="*/ 256 h 261"/>
                <a:gd name="T68" fmla="*/ 130 w 493"/>
                <a:gd name="T69" fmla="*/ 238 h 261"/>
                <a:gd name="T70" fmla="*/ 97 w 493"/>
                <a:gd name="T71" fmla="*/ 238 h 261"/>
                <a:gd name="T72" fmla="*/ 91 w 493"/>
                <a:gd name="T73" fmla="*/ 234 h 261"/>
                <a:gd name="T74" fmla="*/ 91 w 493"/>
                <a:gd name="T75" fmla="*/ 216 h 261"/>
                <a:gd name="T76" fmla="*/ 52 w 493"/>
                <a:gd name="T77" fmla="*/ 216 h 261"/>
                <a:gd name="T78" fmla="*/ 46 w 493"/>
                <a:gd name="T79" fmla="*/ 212 h 261"/>
                <a:gd name="T80" fmla="*/ 46 w 493"/>
                <a:gd name="T81" fmla="*/ 22 h 261"/>
                <a:gd name="T82" fmla="*/ 7 w 493"/>
                <a:gd name="T83" fmla="*/ 22 h 261"/>
                <a:gd name="T84" fmla="*/ 0 w 493"/>
                <a:gd name="T85" fmla="*/ 19 h 261"/>
                <a:gd name="T86" fmla="*/ 0 w 493"/>
                <a:gd name="T87" fmla="*/ 4 h 261"/>
                <a:gd name="T88" fmla="*/ 7 w 493"/>
                <a:gd name="T89" fmla="*/ 0 h 2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3"/>
                <a:gd name="T136" fmla="*/ 0 h 261"/>
                <a:gd name="T137" fmla="*/ 493 w 493"/>
                <a:gd name="T138" fmla="*/ 261 h 2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3" h="261">
                  <a:moveTo>
                    <a:pt x="7" y="0"/>
                  </a:moveTo>
                  <a:lnTo>
                    <a:pt x="130" y="0"/>
                  </a:lnTo>
                  <a:lnTo>
                    <a:pt x="136" y="4"/>
                  </a:lnTo>
                  <a:lnTo>
                    <a:pt x="136" y="191"/>
                  </a:lnTo>
                  <a:lnTo>
                    <a:pt x="175" y="191"/>
                  </a:lnTo>
                  <a:lnTo>
                    <a:pt x="182" y="194"/>
                  </a:lnTo>
                  <a:lnTo>
                    <a:pt x="182" y="212"/>
                  </a:lnTo>
                  <a:lnTo>
                    <a:pt x="311" y="212"/>
                  </a:lnTo>
                  <a:lnTo>
                    <a:pt x="311" y="194"/>
                  </a:lnTo>
                  <a:lnTo>
                    <a:pt x="317" y="191"/>
                  </a:lnTo>
                  <a:lnTo>
                    <a:pt x="356" y="191"/>
                  </a:lnTo>
                  <a:lnTo>
                    <a:pt x="356" y="22"/>
                  </a:lnTo>
                  <a:lnTo>
                    <a:pt x="317" y="22"/>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2"/>
                  </a:lnTo>
                  <a:lnTo>
                    <a:pt x="7" y="22"/>
                  </a:lnTo>
                  <a:lnTo>
                    <a:pt x="0" y="19"/>
                  </a:lnTo>
                  <a:lnTo>
                    <a:pt x="0" y="4"/>
                  </a:lnTo>
                  <a:lnTo>
                    <a:pt x="7" y="0"/>
                  </a:lnTo>
                </a:path>
              </a:pathLst>
            </a:custGeom>
            <a:solidFill>
              <a:srgbClr val="0000FF"/>
            </a:solidFill>
            <a:ln w="9525">
              <a:solidFill>
                <a:schemeClr val="tx1"/>
              </a:solidFill>
              <a:round/>
              <a:headEnd/>
              <a:tailEnd/>
            </a:ln>
          </p:spPr>
          <p:txBody>
            <a:bodyPr wrap="none" anchor="ctr"/>
            <a:lstStyle/>
            <a:p>
              <a:endParaRPr lang="en-IN" sz="1633"/>
            </a:p>
          </p:txBody>
        </p:sp>
        <p:sp>
          <p:nvSpPr>
            <p:cNvPr id="8218" name="Freeform 21"/>
            <p:cNvSpPr>
              <a:spLocks noChangeArrowheads="1"/>
            </p:cNvSpPr>
            <p:nvPr/>
          </p:nvSpPr>
          <p:spPr bwMode="auto">
            <a:xfrm>
              <a:off x="3480" y="2156"/>
              <a:ext cx="70" cy="73"/>
            </a:xfrm>
            <a:custGeom>
              <a:avLst/>
              <a:gdLst>
                <a:gd name="T0" fmla="*/ 139 w 312"/>
                <a:gd name="T1" fmla="*/ 0 h 326"/>
                <a:gd name="T2" fmla="*/ 171 w 312"/>
                <a:gd name="T3" fmla="*/ 0 h 326"/>
                <a:gd name="T4" fmla="*/ 178 w 312"/>
                <a:gd name="T5" fmla="*/ 3 h 326"/>
                <a:gd name="T6" fmla="*/ 178 w 312"/>
                <a:gd name="T7" fmla="*/ 66 h 326"/>
                <a:gd name="T8" fmla="*/ 304 w 312"/>
                <a:gd name="T9" fmla="*/ 66 h 326"/>
                <a:gd name="T10" fmla="*/ 311 w 312"/>
                <a:gd name="T11" fmla="*/ 69 h 326"/>
                <a:gd name="T12" fmla="*/ 311 w 312"/>
                <a:gd name="T13" fmla="*/ 84 h 326"/>
                <a:gd name="T14" fmla="*/ 304 w 312"/>
                <a:gd name="T15" fmla="*/ 88 h 326"/>
                <a:gd name="T16" fmla="*/ 178 w 312"/>
                <a:gd name="T17" fmla="*/ 88 h 326"/>
                <a:gd name="T18" fmla="*/ 178 w 312"/>
                <a:gd name="T19" fmla="*/ 301 h 326"/>
                <a:gd name="T20" fmla="*/ 259 w 312"/>
                <a:gd name="T21" fmla="*/ 301 h 326"/>
                <a:gd name="T22" fmla="*/ 259 w 312"/>
                <a:gd name="T23" fmla="*/ 281 h 326"/>
                <a:gd name="T24" fmla="*/ 265 w 312"/>
                <a:gd name="T25" fmla="*/ 279 h 326"/>
                <a:gd name="T26" fmla="*/ 304 w 312"/>
                <a:gd name="T27" fmla="*/ 279 h 326"/>
                <a:gd name="T28" fmla="*/ 311 w 312"/>
                <a:gd name="T29" fmla="*/ 281 h 326"/>
                <a:gd name="T30" fmla="*/ 311 w 312"/>
                <a:gd name="T31" fmla="*/ 301 h 326"/>
                <a:gd name="T32" fmla="*/ 304 w 312"/>
                <a:gd name="T33" fmla="*/ 303 h 326"/>
                <a:gd name="T34" fmla="*/ 265 w 312"/>
                <a:gd name="T35" fmla="*/ 303 h 326"/>
                <a:gd name="T36" fmla="*/ 265 w 312"/>
                <a:gd name="T37" fmla="*/ 321 h 326"/>
                <a:gd name="T38" fmla="*/ 259 w 312"/>
                <a:gd name="T39" fmla="*/ 325 h 326"/>
                <a:gd name="T40" fmla="*/ 139 w 312"/>
                <a:gd name="T41" fmla="*/ 325 h 326"/>
                <a:gd name="T42" fmla="*/ 133 w 312"/>
                <a:gd name="T43" fmla="*/ 321 h 326"/>
                <a:gd name="T44" fmla="*/ 133 w 312"/>
                <a:gd name="T45" fmla="*/ 303 h 326"/>
                <a:gd name="T46" fmla="*/ 94 w 312"/>
                <a:gd name="T47" fmla="*/ 303 h 326"/>
                <a:gd name="T48" fmla="*/ 91 w 312"/>
                <a:gd name="T49" fmla="*/ 301 h 326"/>
                <a:gd name="T50" fmla="*/ 91 w 312"/>
                <a:gd name="T51" fmla="*/ 88 h 326"/>
                <a:gd name="T52" fmla="*/ 6 w 312"/>
                <a:gd name="T53" fmla="*/ 88 h 326"/>
                <a:gd name="T54" fmla="*/ 0 w 312"/>
                <a:gd name="T55" fmla="*/ 84 h 326"/>
                <a:gd name="T56" fmla="*/ 0 w 312"/>
                <a:gd name="T57" fmla="*/ 69 h 326"/>
                <a:gd name="T58" fmla="*/ 6 w 312"/>
                <a:gd name="T59" fmla="*/ 66 h 326"/>
                <a:gd name="T60" fmla="*/ 45 w 312"/>
                <a:gd name="T61" fmla="*/ 66 h 326"/>
                <a:gd name="T62" fmla="*/ 45 w 312"/>
                <a:gd name="T63" fmla="*/ 47 h 326"/>
                <a:gd name="T64" fmla="*/ 52 w 312"/>
                <a:gd name="T65" fmla="*/ 44 h 326"/>
                <a:gd name="T66" fmla="*/ 91 w 312"/>
                <a:gd name="T67" fmla="*/ 44 h 326"/>
                <a:gd name="T68" fmla="*/ 91 w 312"/>
                <a:gd name="T69" fmla="*/ 25 h 326"/>
                <a:gd name="T70" fmla="*/ 94 w 312"/>
                <a:gd name="T71" fmla="*/ 23 h 326"/>
                <a:gd name="T72" fmla="*/ 133 w 312"/>
                <a:gd name="T73" fmla="*/ 23 h 326"/>
                <a:gd name="T74" fmla="*/ 133 w 312"/>
                <a:gd name="T75" fmla="*/ 3 h 326"/>
                <a:gd name="T76" fmla="*/ 139 w 312"/>
                <a:gd name="T77" fmla="*/ 0 h 3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2"/>
                <a:gd name="T118" fmla="*/ 0 h 326"/>
                <a:gd name="T119" fmla="*/ 312 w 312"/>
                <a:gd name="T120" fmla="*/ 326 h 3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2" h="326">
                  <a:moveTo>
                    <a:pt x="139" y="0"/>
                  </a:moveTo>
                  <a:lnTo>
                    <a:pt x="171" y="0"/>
                  </a:lnTo>
                  <a:lnTo>
                    <a:pt x="178" y="3"/>
                  </a:lnTo>
                  <a:lnTo>
                    <a:pt x="178" y="66"/>
                  </a:lnTo>
                  <a:lnTo>
                    <a:pt x="304" y="66"/>
                  </a:lnTo>
                  <a:lnTo>
                    <a:pt x="311" y="69"/>
                  </a:lnTo>
                  <a:lnTo>
                    <a:pt x="311" y="84"/>
                  </a:lnTo>
                  <a:lnTo>
                    <a:pt x="304" y="88"/>
                  </a:lnTo>
                  <a:lnTo>
                    <a:pt x="178" y="88"/>
                  </a:lnTo>
                  <a:lnTo>
                    <a:pt x="178" y="301"/>
                  </a:lnTo>
                  <a:lnTo>
                    <a:pt x="259" y="301"/>
                  </a:lnTo>
                  <a:lnTo>
                    <a:pt x="259" y="281"/>
                  </a:lnTo>
                  <a:lnTo>
                    <a:pt x="265" y="279"/>
                  </a:lnTo>
                  <a:lnTo>
                    <a:pt x="304" y="279"/>
                  </a:lnTo>
                  <a:lnTo>
                    <a:pt x="311" y="281"/>
                  </a:lnTo>
                  <a:lnTo>
                    <a:pt x="311" y="301"/>
                  </a:lnTo>
                  <a:lnTo>
                    <a:pt x="304" y="303"/>
                  </a:lnTo>
                  <a:lnTo>
                    <a:pt x="265" y="303"/>
                  </a:lnTo>
                  <a:lnTo>
                    <a:pt x="265" y="321"/>
                  </a:lnTo>
                  <a:lnTo>
                    <a:pt x="259" y="325"/>
                  </a:lnTo>
                  <a:lnTo>
                    <a:pt x="139" y="325"/>
                  </a:lnTo>
                  <a:lnTo>
                    <a:pt x="133" y="321"/>
                  </a:lnTo>
                  <a:lnTo>
                    <a:pt x="133" y="303"/>
                  </a:lnTo>
                  <a:lnTo>
                    <a:pt x="94" y="303"/>
                  </a:lnTo>
                  <a:lnTo>
                    <a:pt x="91" y="301"/>
                  </a:lnTo>
                  <a:lnTo>
                    <a:pt x="91" y="88"/>
                  </a:lnTo>
                  <a:lnTo>
                    <a:pt x="6" y="88"/>
                  </a:lnTo>
                  <a:lnTo>
                    <a:pt x="0" y="84"/>
                  </a:lnTo>
                  <a:lnTo>
                    <a:pt x="0" y="69"/>
                  </a:lnTo>
                  <a:lnTo>
                    <a:pt x="6" y="66"/>
                  </a:lnTo>
                  <a:lnTo>
                    <a:pt x="45" y="66"/>
                  </a:lnTo>
                  <a:lnTo>
                    <a:pt x="45" y="47"/>
                  </a:lnTo>
                  <a:lnTo>
                    <a:pt x="52" y="44"/>
                  </a:lnTo>
                  <a:lnTo>
                    <a:pt x="91" y="44"/>
                  </a:lnTo>
                  <a:lnTo>
                    <a:pt x="91" y="25"/>
                  </a:lnTo>
                  <a:lnTo>
                    <a:pt x="94" y="23"/>
                  </a:lnTo>
                  <a:lnTo>
                    <a:pt x="133" y="23"/>
                  </a:lnTo>
                  <a:lnTo>
                    <a:pt x="133" y="3"/>
                  </a:lnTo>
                  <a:lnTo>
                    <a:pt x="139" y="0"/>
                  </a:lnTo>
                </a:path>
              </a:pathLst>
            </a:custGeom>
            <a:solidFill>
              <a:srgbClr val="0000FF"/>
            </a:solidFill>
            <a:ln w="9525">
              <a:solidFill>
                <a:schemeClr val="tx1"/>
              </a:solidFill>
              <a:round/>
              <a:headEnd/>
              <a:tailEnd/>
            </a:ln>
          </p:spPr>
          <p:txBody>
            <a:bodyPr wrap="none" anchor="ctr"/>
            <a:lstStyle/>
            <a:p>
              <a:endParaRPr lang="en-IN" sz="1633"/>
            </a:p>
          </p:txBody>
        </p:sp>
        <p:sp>
          <p:nvSpPr>
            <p:cNvPr id="8219" name="Freeform 22"/>
            <p:cNvSpPr>
              <a:spLocks noChangeArrowheads="1"/>
            </p:cNvSpPr>
            <p:nvPr/>
          </p:nvSpPr>
          <p:spPr bwMode="auto">
            <a:xfrm>
              <a:off x="3490" y="2308"/>
              <a:ext cx="98" cy="82"/>
            </a:xfrm>
            <a:custGeom>
              <a:avLst/>
              <a:gdLst>
                <a:gd name="T0" fmla="*/ 256 w 435"/>
                <a:gd name="T1" fmla="*/ 21 h 366"/>
                <a:gd name="T2" fmla="*/ 262 w 435"/>
                <a:gd name="T3" fmla="*/ 43 h 366"/>
                <a:gd name="T4" fmla="*/ 298 w 435"/>
                <a:gd name="T5" fmla="*/ 61 h 366"/>
                <a:gd name="T6" fmla="*/ 343 w 435"/>
                <a:gd name="T7" fmla="*/ 65 h 366"/>
                <a:gd name="T8" fmla="*/ 304 w 435"/>
                <a:gd name="T9" fmla="*/ 190 h 366"/>
                <a:gd name="T10" fmla="*/ 298 w 435"/>
                <a:gd name="T11" fmla="*/ 212 h 366"/>
                <a:gd name="T12" fmla="*/ 256 w 435"/>
                <a:gd name="T13" fmla="*/ 215 h 366"/>
                <a:gd name="T14" fmla="*/ 175 w 435"/>
                <a:gd name="T15" fmla="*/ 234 h 366"/>
                <a:gd name="T16" fmla="*/ 168 w 435"/>
                <a:gd name="T17" fmla="*/ 212 h 366"/>
                <a:gd name="T18" fmla="*/ 133 w 435"/>
                <a:gd name="T19" fmla="*/ 43 h 366"/>
                <a:gd name="T20" fmla="*/ 175 w 435"/>
                <a:gd name="T21" fmla="*/ 41 h 366"/>
                <a:gd name="T22" fmla="*/ 7 w 435"/>
                <a:gd name="T23" fmla="*/ 0 h 366"/>
                <a:gd name="T24" fmla="*/ 133 w 435"/>
                <a:gd name="T25" fmla="*/ 2 h 366"/>
                <a:gd name="T26" fmla="*/ 168 w 435"/>
                <a:gd name="T27" fmla="*/ 17 h 366"/>
                <a:gd name="T28" fmla="*/ 175 w 435"/>
                <a:gd name="T29" fmla="*/ 0 h 366"/>
                <a:gd name="T30" fmla="*/ 304 w 435"/>
                <a:gd name="T31" fmla="*/ 2 h 366"/>
                <a:gd name="T32" fmla="*/ 385 w 435"/>
                <a:gd name="T33" fmla="*/ 17 h 366"/>
                <a:gd name="T34" fmla="*/ 392 w 435"/>
                <a:gd name="T35" fmla="*/ 61 h 366"/>
                <a:gd name="T36" fmla="*/ 434 w 435"/>
                <a:gd name="T37" fmla="*/ 65 h 366"/>
                <a:gd name="T38" fmla="*/ 427 w 435"/>
                <a:gd name="T39" fmla="*/ 193 h 366"/>
                <a:gd name="T40" fmla="*/ 392 w 435"/>
                <a:gd name="T41" fmla="*/ 234 h 366"/>
                <a:gd name="T42" fmla="*/ 304 w 435"/>
                <a:gd name="T43" fmla="*/ 237 h 366"/>
                <a:gd name="T44" fmla="*/ 298 w 435"/>
                <a:gd name="T45" fmla="*/ 258 h 366"/>
                <a:gd name="T46" fmla="*/ 168 w 435"/>
                <a:gd name="T47" fmla="*/ 256 h 366"/>
                <a:gd name="T48" fmla="*/ 133 w 435"/>
                <a:gd name="T49" fmla="*/ 237 h 366"/>
                <a:gd name="T50" fmla="*/ 168 w 435"/>
                <a:gd name="T51" fmla="*/ 340 h 366"/>
                <a:gd name="T52" fmla="*/ 175 w 435"/>
                <a:gd name="T53" fmla="*/ 361 h 366"/>
                <a:gd name="T54" fmla="*/ 7 w 435"/>
                <a:gd name="T55" fmla="*/ 365 h 366"/>
                <a:gd name="T56" fmla="*/ 0 w 435"/>
                <a:gd name="T57" fmla="*/ 344 h 366"/>
                <a:gd name="T58" fmla="*/ 45 w 435"/>
                <a:gd name="T59" fmla="*/ 340 h 366"/>
                <a:gd name="T60" fmla="*/ 7 w 435"/>
                <a:gd name="T61" fmla="*/ 21 h 366"/>
                <a:gd name="T62" fmla="*/ 0 w 435"/>
                <a:gd name="T63" fmla="*/ 2 h 3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5"/>
                <a:gd name="T97" fmla="*/ 0 h 366"/>
                <a:gd name="T98" fmla="*/ 435 w 435"/>
                <a:gd name="T99" fmla="*/ 366 h 3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5" h="366">
                  <a:moveTo>
                    <a:pt x="175" y="21"/>
                  </a:moveTo>
                  <a:lnTo>
                    <a:pt x="256" y="21"/>
                  </a:lnTo>
                  <a:lnTo>
                    <a:pt x="256" y="41"/>
                  </a:lnTo>
                  <a:lnTo>
                    <a:pt x="262" y="43"/>
                  </a:lnTo>
                  <a:lnTo>
                    <a:pt x="298" y="43"/>
                  </a:lnTo>
                  <a:lnTo>
                    <a:pt x="298" y="61"/>
                  </a:lnTo>
                  <a:lnTo>
                    <a:pt x="304" y="65"/>
                  </a:lnTo>
                  <a:lnTo>
                    <a:pt x="343" y="65"/>
                  </a:lnTo>
                  <a:lnTo>
                    <a:pt x="343" y="190"/>
                  </a:lnTo>
                  <a:lnTo>
                    <a:pt x="304" y="190"/>
                  </a:lnTo>
                  <a:lnTo>
                    <a:pt x="298" y="193"/>
                  </a:lnTo>
                  <a:lnTo>
                    <a:pt x="298" y="212"/>
                  </a:lnTo>
                  <a:lnTo>
                    <a:pt x="262" y="212"/>
                  </a:lnTo>
                  <a:lnTo>
                    <a:pt x="256" y="215"/>
                  </a:lnTo>
                  <a:lnTo>
                    <a:pt x="256" y="234"/>
                  </a:lnTo>
                  <a:lnTo>
                    <a:pt x="175" y="234"/>
                  </a:lnTo>
                  <a:lnTo>
                    <a:pt x="175" y="215"/>
                  </a:lnTo>
                  <a:lnTo>
                    <a:pt x="168" y="212"/>
                  </a:lnTo>
                  <a:lnTo>
                    <a:pt x="133" y="212"/>
                  </a:lnTo>
                  <a:lnTo>
                    <a:pt x="133" y="43"/>
                  </a:lnTo>
                  <a:lnTo>
                    <a:pt x="168" y="43"/>
                  </a:lnTo>
                  <a:lnTo>
                    <a:pt x="175" y="41"/>
                  </a:lnTo>
                  <a:lnTo>
                    <a:pt x="175" y="21"/>
                  </a:lnTo>
                  <a:close/>
                  <a:moveTo>
                    <a:pt x="7" y="0"/>
                  </a:moveTo>
                  <a:lnTo>
                    <a:pt x="126" y="0"/>
                  </a:lnTo>
                  <a:lnTo>
                    <a:pt x="133" y="2"/>
                  </a:lnTo>
                  <a:lnTo>
                    <a:pt x="133" y="17"/>
                  </a:lnTo>
                  <a:lnTo>
                    <a:pt x="168" y="17"/>
                  </a:lnTo>
                  <a:lnTo>
                    <a:pt x="168" y="2"/>
                  </a:lnTo>
                  <a:lnTo>
                    <a:pt x="175" y="0"/>
                  </a:lnTo>
                  <a:lnTo>
                    <a:pt x="298" y="0"/>
                  </a:lnTo>
                  <a:lnTo>
                    <a:pt x="304" y="2"/>
                  </a:lnTo>
                  <a:lnTo>
                    <a:pt x="304" y="17"/>
                  </a:lnTo>
                  <a:lnTo>
                    <a:pt x="385" y="17"/>
                  </a:lnTo>
                  <a:lnTo>
                    <a:pt x="392" y="21"/>
                  </a:lnTo>
                  <a:lnTo>
                    <a:pt x="392" y="61"/>
                  </a:lnTo>
                  <a:lnTo>
                    <a:pt x="427" y="61"/>
                  </a:lnTo>
                  <a:lnTo>
                    <a:pt x="434" y="65"/>
                  </a:lnTo>
                  <a:lnTo>
                    <a:pt x="434" y="190"/>
                  </a:lnTo>
                  <a:lnTo>
                    <a:pt x="427" y="193"/>
                  </a:lnTo>
                  <a:lnTo>
                    <a:pt x="392" y="193"/>
                  </a:lnTo>
                  <a:lnTo>
                    <a:pt x="392" y="234"/>
                  </a:lnTo>
                  <a:lnTo>
                    <a:pt x="385" y="237"/>
                  </a:lnTo>
                  <a:lnTo>
                    <a:pt x="304" y="237"/>
                  </a:lnTo>
                  <a:lnTo>
                    <a:pt x="304" y="256"/>
                  </a:lnTo>
                  <a:lnTo>
                    <a:pt x="298" y="258"/>
                  </a:lnTo>
                  <a:lnTo>
                    <a:pt x="175" y="258"/>
                  </a:lnTo>
                  <a:lnTo>
                    <a:pt x="168" y="256"/>
                  </a:lnTo>
                  <a:lnTo>
                    <a:pt x="168" y="237"/>
                  </a:lnTo>
                  <a:lnTo>
                    <a:pt x="133" y="237"/>
                  </a:lnTo>
                  <a:lnTo>
                    <a:pt x="133" y="340"/>
                  </a:lnTo>
                  <a:lnTo>
                    <a:pt x="168" y="340"/>
                  </a:lnTo>
                  <a:lnTo>
                    <a:pt x="175" y="344"/>
                  </a:lnTo>
                  <a:lnTo>
                    <a:pt x="175" y="361"/>
                  </a:lnTo>
                  <a:lnTo>
                    <a:pt x="168" y="365"/>
                  </a:lnTo>
                  <a:lnTo>
                    <a:pt x="7" y="365"/>
                  </a:lnTo>
                  <a:lnTo>
                    <a:pt x="0" y="361"/>
                  </a:lnTo>
                  <a:lnTo>
                    <a:pt x="0" y="344"/>
                  </a:lnTo>
                  <a:lnTo>
                    <a:pt x="7" y="340"/>
                  </a:lnTo>
                  <a:lnTo>
                    <a:pt x="45" y="340"/>
                  </a:lnTo>
                  <a:lnTo>
                    <a:pt x="45" y="21"/>
                  </a:lnTo>
                  <a:lnTo>
                    <a:pt x="7" y="21"/>
                  </a:lnTo>
                  <a:lnTo>
                    <a:pt x="0" y="17"/>
                  </a:lnTo>
                  <a:lnTo>
                    <a:pt x="0" y="2"/>
                  </a:lnTo>
                  <a:lnTo>
                    <a:pt x="7" y="0"/>
                  </a:lnTo>
                  <a:close/>
                </a:path>
              </a:pathLst>
            </a:custGeom>
            <a:solidFill>
              <a:srgbClr val="0000FF"/>
            </a:solidFill>
            <a:ln w="9525">
              <a:solidFill>
                <a:schemeClr val="tx1"/>
              </a:solidFill>
              <a:round/>
              <a:headEnd/>
              <a:tailEnd/>
            </a:ln>
          </p:spPr>
          <p:txBody>
            <a:bodyPr wrap="none" anchor="ctr"/>
            <a:lstStyle/>
            <a:p>
              <a:endParaRPr lang="en-IN" sz="1633"/>
            </a:p>
          </p:txBody>
        </p:sp>
        <p:sp>
          <p:nvSpPr>
            <p:cNvPr id="8220" name="Freeform 23"/>
            <p:cNvSpPr>
              <a:spLocks noChangeArrowheads="1"/>
            </p:cNvSpPr>
            <p:nvPr/>
          </p:nvSpPr>
          <p:spPr bwMode="auto">
            <a:xfrm>
              <a:off x="3490" y="2444"/>
              <a:ext cx="111" cy="58"/>
            </a:xfrm>
            <a:custGeom>
              <a:avLst/>
              <a:gdLst>
                <a:gd name="T0" fmla="*/ 7 w 493"/>
                <a:gd name="T1" fmla="*/ 0 h 261"/>
                <a:gd name="T2" fmla="*/ 130 w 493"/>
                <a:gd name="T3" fmla="*/ 0 h 261"/>
                <a:gd name="T4" fmla="*/ 136 w 493"/>
                <a:gd name="T5" fmla="*/ 4 h 261"/>
                <a:gd name="T6" fmla="*/ 136 w 493"/>
                <a:gd name="T7" fmla="*/ 190 h 261"/>
                <a:gd name="T8" fmla="*/ 175 w 493"/>
                <a:gd name="T9" fmla="*/ 190 h 261"/>
                <a:gd name="T10" fmla="*/ 182 w 493"/>
                <a:gd name="T11" fmla="*/ 194 h 261"/>
                <a:gd name="T12" fmla="*/ 182 w 493"/>
                <a:gd name="T13" fmla="*/ 212 h 261"/>
                <a:gd name="T14" fmla="*/ 311 w 493"/>
                <a:gd name="T15" fmla="*/ 212 h 261"/>
                <a:gd name="T16" fmla="*/ 311 w 493"/>
                <a:gd name="T17" fmla="*/ 194 h 261"/>
                <a:gd name="T18" fmla="*/ 317 w 493"/>
                <a:gd name="T19" fmla="*/ 190 h 261"/>
                <a:gd name="T20" fmla="*/ 356 w 493"/>
                <a:gd name="T21" fmla="*/ 190 h 261"/>
                <a:gd name="T22" fmla="*/ 356 w 493"/>
                <a:gd name="T23" fmla="*/ 21 h 261"/>
                <a:gd name="T24" fmla="*/ 317 w 493"/>
                <a:gd name="T25" fmla="*/ 21 h 261"/>
                <a:gd name="T26" fmla="*/ 311 w 493"/>
                <a:gd name="T27" fmla="*/ 19 h 261"/>
                <a:gd name="T28" fmla="*/ 311 w 493"/>
                <a:gd name="T29" fmla="*/ 4 h 261"/>
                <a:gd name="T30" fmla="*/ 317 w 493"/>
                <a:gd name="T31" fmla="*/ 0 h 261"/>
                <a:gd name="T32" fmla="*/ 447 w 493"/>
                <a:gd name="T33" fmla="*/ 0 h 261"/>
                <a:gd name="T34" fmla="*/ 453 w 493"/>
                <a:gd name="T35" fmla="*/ 4 h 261"/>
                <a:gd name="T36" fmla="*/ 453 w 493"/>
                <a:gd name="T37" fmla="*/ 234 h 261"/>
                <a:gd name="T38" fmla="*/ 486 w 493"/>
                <a:gd name="T39" fmla="*/ 234 h 261"/>
                <a:gd name="T40" fmla="*/ 492 w 493"/>
                <a:gd name="T41" fmla="*/ 238 h 261"/>
                <a:gd name="T42" fmla="*/ 492 w 493"/>
                <a:gd name="T43" fmla="*/ 256 h 261"/>
                <a:gd name="T44" fmla="*/ 486 w 493"/>
                <a:gd name="T45" fmla="*/ 260 h 261"/>
                <a:gd name="T46" fmla="*/ 363 w 493"/>
                <a:gd name="T47" fmla="*/ 260 h 261"/>
                <a:gd name="T48" fmla="*/ 356 w 493"/>
                <a:gd name="T49" fmla="*/ 256 h 261"/>
                <a:gd name="T50" fmla="*/ 356 w 493"/>
                <a:gd name="T51" fmla="*/ 216 h 261"/>
                <a:gd name="T52" fmla="*/ 317 w 493"/>
                <a:gd name="T53" fmla="*/ 216 h 261"/>
                <a:gd name="T54" fmla="*/ 317 w 493"/>
                <a:gd name="T55" fmla="*/ 234 h 261"/>
                <a:gd name="T56" fmla="*/ 311 w 493"/>
                <a:gd name="T57" fmla="*/ 238 h 261"/>
                <a:gd name="T58" fmla="*/ 272 w 493"/>
                <a:gd name="T59" fmla="*/ 238 h 261"/>
                <a:gd name="T60" fmla="*/ 272 w 493"/>
                <a:gd name="T61" fmla="*/ 256 h 261"/>
                <a:gd name="T62" fmla="*/ 266 w 493"/>
                <a:gd name="T63" fmla="*/ 260 h 261"/>
                <a:gd name="T64" fmla="*/ 136 w 493"/>
                <a:gd name="T65" fmla="*/ 260 h 261"/>
                <a:gd name="T66" fmla="*/ 130 w 493"/>
                <a:gd name="T67" fmla="*/ 256 h 261"/>
                <a:gd name="T68" fmla="*/ 130 w 493"/>
                <a:gd name="T69" fmla="*/ 238 h 261"/>
                <a:gd name="T70" fmla="*/ 97 w 493"/>
                <a:gd name="T71" fmla="*/ 238 h 261"/>
                <a:gd name="T72" fmla="*/ 91 w 493"/>
                <a:gd name="T73" fmla="*/ 234 h 261"/>
                <a:gd name="T74" fmla="*/ 91 w 493"/>
                <a:gd name="T75" fmla="*/ 216 h 261"/>
                <a:gd name="T76" fmla="*/ 52 w 493"/>
                <a:gd name="T77" fmla="*/ 216 h 261"/>
                <a:gd name="T78" fmla="*/ 46 w 493"/>
                <a:gd name="T79" fmla="*/ 212 h 261"/>
                <a:gd name="T80" fmla="*/ 46 w 493"/>
                <a:gd name="T81" fmla="*/ 21 h 261"/>
                <a:gd name="T82" fmla="*/ 7 w 493"/>
                <a:gd name="T83" fmla="*/ 21 h 261"/>
                <a:gd name="T84" fmla="*/ 0 w 493"/>
                <a:gd name="T85" fmla="*/ 19 h 261"/>
                <a:gd name="T86" fmla="*/ 0 w 493"/>
                <a:gd name="T87" fmla="*/ 4 h 261"/>
                <a:gd name="T88" fmla="*/ 7 w 493"/>
                <a:gd name="T89" fmla="*/ 0 h 2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3"/>
                <a:gd name="T136" fmla="*/ 0 h 261"/>
                <a:gd name="T137" fmla="*/ 493 w 493"/>
                <a:gd name="T138" fmla="*/ 261 h 2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3" h="261">
                  <a:moveTo>
                    <a:pt x="7" y="0"/>
                  </a:moveTo>
                  <a:lnTo>
                    <a:pt x="130" y="0"/>
                  </a:lnTo>
                  <a:lnTo>
                    <a:pt x="136" y="4"/>
                  </a:lnTo>
                  <a:lnTo>
                    <a:pt x="136" y="190"/>
                  </a:lnTo>
                  <a:lnTo>
                    <a:pt x="175" y="190"/>
                  </a:lnTo>
                  <a:lnTo>
                    <a:pt x="182" y="194"/>
                  </a:lnTo>
                  <a:lnTo>
                    <a:pt x="182" y="212"/>
                  </a:lnTo>
                  <a:lnTo>
                    <a:pt x="311" y="212"/>
                  </a:lnTo>
                  <a:lnTo>
                    <a:pt x="311" y="194"/>
                  </a:lnTo>
                  <a:lnTo>
                    <a:pt x="317" y="190"/>
                  </a:lnTo>
                  <a:lnTo>
                    <a:pt x="356" y="190"/>
                  </a:lnTo>
                  <a:lnTo>
                    <a:pt x="356" y="21"/>
                  </a:lnTo>
                  <a:lnTo>
                    <a:pt x="317" y="21"/>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1"/>
                  </a:lnTo>
                  <a:lnTo>
                    <a:pt x="7" y="21"/>
                  </a:lnTo>
                  <a:lnTo>
                    <a:pt x="0" y="19"/>
                  </a:lnTo>
                  <a:lnTo>
                    <a:pt x="0" y="4"/>
                  </a:lnTo>
                  <a:lnTo>
                    <a:pt x="7" y="0"/>
                  </a:lnTo>
                </a:path>
              </a:pathLst>
            </a:custGeom>
            <a:solidFill>
              <a:srgbClr val="0000FF"/>
            </a:solidFill>
            <a:ln w="9525">
              <a:solidFill>
                <a:schemeClr val="tx1"/>
              </a:solidFill>
              <a:round/>
              <a:headEnd/>
              <a:tailEnd/>
            </a:ln>
          </p:spPr>
          <p:txBody>
            <a:bodyPr wrap="none" anchor="ctr"/>
            <a:lstStyle/>
            <a:p>
              <a:endParaRPr lang="en-IN" sz="1633"/>
            </a:p>
          </p:txBody>
        </p:sp>
        <p:sp>
          <p:nvSpPr>
            <p:cNvPr id="8221" name="Freeform 24"/>
            <p:cNvSpPr>
              <a:spLocks noChangeArrowheads="1"/>
            </p:cNvSpPr>
            <p:nvPr/>
          </p:nvSpPr>
          <p:spPr bwMode="auto">
            <a:xfrm>
              <a:off x="3480" y="2566"/>
              <a:ext cx="70" cy="73"/>
            </a:xfrm>
            <a:custGeom>
              <a:avLst/>
              <a:gdLst>
                <a:gd name="T0" fmla="*/ 139 w 312"/>
                <a:gd name="T1" fmla="*/ 0 h 326"/>
                <a:gd name="T2" fmla="*/ 171 w 312"/>
                <a:gd name="T3" fmla="*/ 0 h 326"/>
                <a:gd name="T4" fmla="*/ 178 w 312"/>
                <a:gd name="T5" fmla="*/ 3 h 326"/>
                <a:gd name="T6" fmla="*/ 178 w 312"/>
                <a:gd name="T7" fmla="*/ 66 h 326"/>
                <a:gd name="T8" fmla="*/ 304 w 312"/>
                <a:gd name="T9" fmla="*/ 66 h 326"/>
                <a:gd name="T10" fmla="*/ 311 w 312"/>
                <a:gd name="T11" fmla="*/ 69 h 326"/>
                <a:gd name="T12" fmla="*/ 311 w 312"/>
                <a:gd name="T13" fmla="*/ 84 h 326"/>
                <a:gd name="T14" fmla="*/ 304 w 312"/>
                <a:gd name="T15" fmla="*/ 88 h 326"/>
                <a:gd name="T16" fmla="*/ 178 w 312"/>
                <a:gd name="T17" fmla="*/ 88 h 326"/>
                <a:gd name="T18" fmla="*/ 178 w 312"/>
                <a:gd name="T19" fmla="*/ 300 h 326"/>
                <a:gd name="T20" fmla="*/ 259 w 312"/>
                <a:gd name="T21" fmla="*/ 300 h 326"/>
                <a:gd name="T22" fmla="*/ 259 w 312"/>
                <a:gd name="T23" fmla="*/ 281 h 326"/>
                <a:gd name="T24" fmla="*/ 265 w 312"/>
                <a:gd name="T25" fmla="*/ 278 h 326"/>
                <a:gd name="T26" fmla="*/ 304 w 312"/>
                <a:gd name="T27" fmla="*/ 278 h 326"/>
                <a:gd name="T28" fmla="*/ 311 w 312"/>
                <a:gd name="T29" fmla="*/ 281 h 326"/>
                <a:gd name="T30" fmla="*/ 311 w 312"/>
                <a:gd name="T31" fmla="*/ 300 h 326"/>
                <a:gd name="T32" fmla="*/ 304 w 312"/>
                <a:gd name="T33" fmla="*/ 303 h 326"/>
                <a:gd name="T34" fmla="*/ 265 w 312"/>
                <a:gd name="T35" fmla="*/ 303 h 326"/>
                <a:gd name="T36" fmla="*/ 265 w 312"/>
                <a:gd name="T37" fmla="*/ 322 h 326"/>
                <a:gd name="T38" fmla="*/ 259 w 312"/>
                <a:gd name="T39" fmla="*/ 325 h 326"/>
                <a:gd name="T40" fmla="*/ 139 w 312"/>
                <a:gd name="T41" fmla="*/ 325 h 326"/>
                <a:gd name="T42" fmla="*/ 133 w 312"/>
                <a:gd name="T43" fmla="*/ 322 h 326"/>
                <a:gd name="T44" fmla="*/ 133 w 312"/>
                <a:gd name="T45" fmla="*/ 303 h 326"/>
                <a:gd name="T46" fmla="*/ 94 w 312"/>
                <a:gd name="T47" fmla="*/ 303 h 326"/>
                <a:gd name="T48" fmla="*/ 91 w 312"/>
                <a:gd name="T49" fmla="*/ 300 h 326"/>
                <a:gd name="T50" fmla="*/ 91 w 312"/>
                <a:gd name="T51" fmla="*/ 88 h 326"/>
                <a:gd name="T52" fmla="*/ 6 w 312"/>
                <a:gd name="T53" fmla="*/ 88 h 326"/>
                <a:gd name="T54" fmla="*/ 0 w 312"/>
                <a:gd name="T55" fmla="*/ 84 h 326"/>
                <a:gd name="T56" fmla="*/ 0 w 312"/>
                <a:gd name="T57" fmla="*/ 69 h 326"/>
                <a:gd name="T58" fmla="*/ 6 w 312"/>
                <a:gd name="T59" fmla="*/ 66 h 326"/>
                <a:gd name="T60" fmla="*/ 45 w 312"/>
                <a:gd name="T61" fmla="*/ 66 h 326"/>
                <a:gd name="T62" fmla="*/ 45 w 312"/>
                <a:gd name="T63" fmla="*/ 47 h 326"/>
                <a:gd name="T64" fmla="*/ 52 w 312"/>
                <a:gd name="T65" fmla="*/ 44 h 326"/>
                <a:gd name="T66" fmla="*/ 91 w 312"/>
                <a:gd name="T67" fmla="*/ 44 h 326"/>
                <a:gd name="T68" fmla="*/ 91 w 312"/>
                <a:gd name="T69" fmla="*/ 25 h 326"/>
                <a:gd name="T70" fmla="*/ 94 w 312"/>
                <a:gd name="T71" fmla="*/ 22 h 326"/>
                <a:gd name="T72" fmla="*/ 133 w 312"/>
                <a:gd name="T73" fmla="*/ 22 h 326"/>
                <a:gd name="T74" fmla="*/ 133 w 312"/>
                <a:gd name="T75" fmla="*/ 3 h 326"/>
                <a:gd name="T76" fmla="*/ 139 w 312"/>
                <a:gd name="T77" fmla="*/ 0 h 3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2"/>
                <a:gd name="T118" fmla="*/ 0 h 326"/>
                <a:gd name="T119" fmla="*/ 312 w 312"/>
                <a:gd name="T120" fmla="*/ 326 h 3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2" h="326">
                  <a:moveTo>
                    <a:pt x="139" y="0"/>
                  </a:moveTo>
                  <a:lnTo>
                    <a:pt x="171" y="0"/>
                  </a:lnTo>
                  <a:lnTo>
                    <a:pt x="178" y="3"/>
                  </a:lnTo>
                  <a:lnTo>
                    <a:pt x="178" y="66"/>
                  </a:lnTo>
                  <a:lnTo>
                    <a:pt x="304" y="66"/>
                  </a:lnTo>
                  <a:lnTo>
                    <a:pt x="311" y="69"/>
                  </a:lnTo>
                  <a:lnTo>
                    <a:pt x="311" y="84"/>
                  </a:lnTo>
                  <a:lnTo>
                    <a:pt x="304" y="88"/>
                  </a:lnTo>
                  <a:lnTo>
                    <a:pt x="178" y="88"/>
                  </a:lnTo>
                  <a:lnTo>
                    <a:pt x="178" y="300"/>
                  </a:lnTo>
                  <a:lnTo>
                    <a:pt x="259" y="300"/>
                  </a:lnTo>
                  <a:lnTo>
                    <a:pt x="259" y="281"/>
                  </a:lnTo>
                  <a:lnTo>
                    <a:pt x="265" y="278"/>
                  </a:lnTo>
                  <a:lnTo>
                    <a:pt x="304" y="278"/>
                  </a:lnTo>
                  <a:lnTo>
                    <a:pt x="311" y="281"/>
                  </a:lnTo>
                  <a:lnTo>
                    <a:pt x="311" y="300"/>
                  </a:lnTo>
                  <a:lnTo>
                    <a:pt x="304" y="303"/>
                  </a:lnTo>
                  <a:lnTo>
                    <a:pt x="265" y="303"/>
                  </a:lnTo>
                  <a:lnTo>
                    <a:pt x="265" y="322"/>
                  </a:lnTo>
                  <a:lnTo>
                    <a:pt x="259" y="325"/>
                  </a:lnTo>
                  <a:lnTo>
                    <a:pt x="139" y="325"/>
                  </a:lnTo>
                  <a:lnTo>
                    <a:pt x="133" y="322"/>
                  </a:lnTo>
                  <a:lnTo>
                    <a:pt x="133" y="303"/>
                  </a:lnTo>
                  <a:lnTo>
                    <a:pt x="94" y="303"/>
                  </a:lnTo>
                  <a:lnTo>
                    <a:pt x="91" y="300"/>
                  </a:lnTo>
                  <a:lnTo>
                    <a:pt x="91" y="88"/>
                  </a:lnTo>
                  <a:lnTo>
                    <a:pt x="6" y="88"/>
                  </a:lnTo>
                  <a:lnTo>
                    <a:pt x="0" y="84"/>
                  </a:lnTo>
                  <a:lnTo>
                    <a:pt x="0" y="69"/>
                  </a:lnTo>
                  <a:lnTo>
                    <a:pt x="6" y="66"/>
                  </a:lnTo>
                  <a:lnTo>
                    <a:pt x="45" y="66"/>
                  </a:lnTo>
                  <a:lnTo>
                    <a:pt x="45" y="47"/>
                  </a:lnTo>
                  <a:lnTo>
                    <a:pt x="52" y="44"/>
                  </a:lnTo>
                  <a:lnTo>
                    <a:pt x="91" y="44"/>
                  </a:lnTo>
                  <a:lnTo>
                    <a:pt x="91" y="25"/>
                  </a:lnTo>
                  <a:lnTo>
                    <a:pt x="94" y="22"/>
                  </a:lnTo>
                  <a:lnTo>
                    <a:pt x="133" y="22"/>
                  </a:lnTo>
                  <a:lnTo>
                    <a:pt x="133" y="3"/>
                  </a:lnTo>
                  <a:lnTo>
                    <a:pt x="139" y="0"/>
                  </a:lnTo>
                </a:path>
              </a:pathLst>
            </a:custGeom>
            <a:solidFill>
              <a:srgbClr val="0000FF"/>
            </a:solidFill>
            <a:ln w="9525">
              <a:solidFill>
                <a:schemeClr val="tx1"/>
              </a:solidFill>
              <a:round/>
              <a:headEnd/>
              <a:tailEnd/>
            </a:ln>
          </p:spPr>
          <p:txBody>
            <a:bodyPr wrap="none" anchor="ctr"/>
            <a:lstStyle/>
            <a:p>
              <a:endParaRPr lang="en-IN" sz="1633"/>
            </a:p>
          </p:txBody>
        </p:sp>
      </p:grpSp>
      <p:grpSp>
        <p:nvGrpSpPr>
          <p:cNvPr id="8208" name="Group 25"/>
          <p:cNvGrpSpPr>
            <a:grpSpLocks/>
          </p:cNvGrpSpPr>
          <p:nvPr/>
        </p:nvGrpSpPr>
        <p:grpSpPr bwMode="auto">
          <a:xfrm>
            <a:off x="4019041" y="1839241"/>
            <a:ext cx="622080" cy="2695680"/>
            <a:chOff x="2400" y="1392"/>
            <a:chExt cx="191" cy="1391"/>
          </a:xfrm>
        </p:grpSpPr>
        <p:sp>
          <p:nvSpPr>
            <p:cNvPr id="8210" name="Freeform 26"/>
            <p:cNvSpPr>
              <a:spLocks noChangeArrowheads="1"/>
            </p:cNvSpPr>
            <p:nvPr/>
          </p:nvSpPr>
          <p:spPr bwMode="auto">
            <a:xfrm>
              <a:off x="2411" y="1392"/>
              <a:ext cx="111" cy="151"/>
            </a:xfrm>
            <a:custGeom>
              <a:avLst/>
              <a:gdLst>
                <a:gd name="T0" fmla="*/ 313 w 495"/>
                <a:gd name="T1" fmla="*/ 0 h 669"/>
                <a:gd name="T2" fmla="*/ 318 w 495"/>
                <a:gd name="T3" fmla="*/ 39 h 669"/>
                <a:gd name="T4" fmla="*/ 403 w 495"/>
                <a:gd name="T5" fmla="*/ 6 h 669"/>
                <a:gd name="T6" fmla="*/ 447 w 495"/>
                <a:gd name="T7" fmla="*/ 0 h 669"/>
                <a:gd name="T8" fmla="*/ 455 w 495"/>
                <a:gd name="T9" fmla="*/ 199 h 669"/>
                <a:gd name="T10" fmla="*/ 408 w 495"/>
                <a:gd name="T11" fmla="*/ 204 h 669"/>
                <a:gd name="T12" fmla="*/ 403 w 495"/>
                <a:gd name="T13" fmla="*/ 124 h 669"/>
                <a:gd name="T14" fmla="*/ 357 w 495"/>
                <a:gd name="T15" fmla="*/ 119 h 669"/>
                <a:gd name="T16" fmla="*/ 274 w 495"/>
                <a:gd name="T17" fmla="*/ 85 h 669"/>
                <a:gd name="T18" fmla="*/ 266 w 495"/>
                <a:gd name="T19" fmla="*/ 45 h 669"/>
                <a:gd name="T20" fmla="*/ 137 w 495"/>
                <a:gd name="T21" fmla="*/ 79 h 669"/>
                <a:gd name="T22" fmla="*/ 97 w 495"/>
                <a:gd name="T23" fmla="*/ 85 h 669"/>
                <a:gd name="T24" fmla="*/ 129 w 495"/>
                <a:gd name="T25" fmla="*/ 199 h 669"/>
                <a:gd name="T26" fmla="*/ 137 w 495"/>
                <a:gd name="T27" fmla="*/ 231 h 669"/>
                <a:gd name="T28" fmla="*/ 227 w 495"/>
                <a:gd name="T29" fmla="*/ 237 h 669"/>
                <a:gd name="T30" fmla="*/ 313 w 495"/>
                <a:gd name="T31" fmla="*/ 271 h 669"/>
                <a:gd name="T32" fmla="*/ 318 w 495"/>
                <a:gd name="T33" fmla="*/ 310 h 669"/>
                <a:gd name="T34" fmla="*/ 408 w 495"/>
                <a:gd name="T35" fmla="*/ 316 h 669"/>
                <a:gd name="T36" fmla="*/ 447 w 495"/>
                <a:gd name="T37" fmla="*/ 351 h 669"/>
                <a:gd name="T38" fmla="*/ 455 w 495"/>
                <a:gd name="T39" fmla="*/ 390 h 669"/>
                <a:gd name="T40" fmla="*/ 494 w 495"/>
                <a:gd name="T41" fmla="*/ 395 h 669"/>
                <a:gd name="T42" fmla="*/ 487 w 495"/>
                <a:gd name="T43" fmla="*/ 549 h 669"/>
                <a:gd name="T44" fmla="*/ 455 w 495"/>
                <a:gd name="T45" fmla="*/ 583 h 669"/>
                <a:gd name="T46" fmla="*/ 408 w 495"/>
                <a:gd name="T47" fmla="*/ 588 h 669"/>
                <a:gd name="T48" fmla="*/ 403 w 495"/>
                <a:gd name="T49" fmla="*/ 629 h 669"/>
                <a:gd name="T50" fmla="*/ 318 w 495"/>
                <a:gd name="T51" fmla="*/ 662 h 669"/>
                <a:gd name="T52" fmla="*/ 137 w 495"/>
                <a:gd name="T53" fmla="*/ 668 h 669"/>
                <a:gd name="T54" fmla="*/ 129 w 495"/>
                <a:gd name="T55" fmla="*/ 629 h 669"/>
                <a:gd name="T56" fmla="*/ 51 w 495"/>
                <a:gd name="T57" fmla="*/ 662 h 669"/>
                <a:gd name="T58" fmla="*/ 4 w 495"/>
                <a:gd name="T59" fmla="*/ 668 h 669"/>
                <a:gd name="T60" fmla="*/ 0 w 495"/>
                <a:gd name="T61" fmla="*/ 475 h 669"/>
                <a:gd name="T62" fmla="*/ 46 w 495"/>
                <a:gd name="T63" fmla="*/ 469 h 669"/>
                <a:gd name="T64" fmla="*/ 51 w 495"/>
                <a:gd name="T65" fmla="*/ 544 h 669"/>
                <a:gd name="T66" fmla="*/ 97 w 495"/>
                <a:gd name="T67" fmla="*/ 549 h 669"/>
                <a:gd name="T68" fmla="*/ 176 w 495"/>
                <a:gd name="T69" fmla="*/ 583 h 669"/>
                <a:gd name="T70" fmla="*/ 181 w 495"/>
                <a:gd name="T71" fmla="*/ 623 h 669"/>
                <a:gd name="T72" fmla="*/ 313 w 495"/>
                <a:gd name="T73" fmla="*/ 588 h 669"/>
                <a:gd name="T74" fmla="*/ 357 w 495"/>
                <a:gd name="T75" fmla="*/ 583 h 669"/>
                <a:gd name="T76" fmla="*/ 364 w 495"/>
                <a:gd name="T77" fmla="*/ 544 h 669"/>
                <a:gd name="T78" fmla="*/ 403 w 495"/>
                <a:gd name="T79" fmla="*/ 435 h 669"/>
                <a:gd name="T80" fmla="*/ 357 w 495"/>
                <a:gd name="T81" fmla="*/ 430 h 669"/>
                <a:gd name="T82" fmla="*/ 274 w 495"/>
                <a:gd name="T83" fmla="*/ 395 h 669"/>
                <a:gd name="T84" fmla="*/ 266 w 495"/>
                <a:gd name="T85" fmla="*/ 356 h 669"/>
                <a:gd name="T86" fmla="*/ 176 w 495"/>
                <a:gd name="T87" fmla="*/ 351 h 669"/>
                <a:gd name="T88" fmla="*/ 137 w 495"/>
                <a:gd name="T89" fmla="*/ 316 h 669"/>
                <a:gd name="T90" fmla="*/ 129 w 495"/>
                <a:gd name="T91" fmla="*/ 277 h 669"/>
                <a:gd name="T92" fmla="*/ 46 w 495"/>
                <a:gd name="T93" fmla="*/ 271 h 669"/>
                <a:gd name="T94" fmla="*/ 4 w 495"/>
                <a:gd name="T95" fmla="*/ 237 h 669"/>
                <a:gd name="T96" fmla="*/ 0 w 495"/>
                <a:gd name="T97" fmla="*/ 85 h 669"/>
                <a:gd name="T98" fmla="*/ 46 w 495"/>
                <a:gd name="T99" fmla="*/ 79 h 669"/>
                <a:gd name="T100" fmla="*/ 51 w 495"/>
                <a:gd name="T101" fmla="*/ 39 h 669"/>
                <a:gd name="T102" fmla="*/ 129 w 495"/>
                <a:gd name="T103" fmla="*/ 6 h 6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95"/>
                <a:gd name="T157" fmla="*/ 0 h 669"/>
                <a:gd name="T158" fmla="*/ 495 w 495"/>
                <a:gd name="T159" fmla="*/ 669 h 6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95" h="669">
                  <a:moveTo>
                    <a:pt x="137" y="0"/>
                  </a:moveTo>
                  <a:lnTo>
                    <a:pt x="313" y="0"/>
                  </a:lnTo>
                  <a:lnTo>
                    <a:pt x="318" y="6"/>
                  </a:lnTo>
                  <a:lnTo>
                    <a:pt x="318" y="39"/>
                  </a:lnTo>
                  <a:lnTo>
                    <a:pt x="403" y="39"/>
                  </a:lnTo>
                  <a:lnTo>
                    <a:pt x="403" y="6"/>
                  </a:lnTo>
                  <a:lnTo>
                    <a:pt x="408" y="0"/>
                  </a:lnTo>
                  <a:lnTo>
                    <a:pt x="447" y="0"/>
                  </a:lnTo>
                  <a:lnTo>
                    <a:pt x="455" y="6"/>
                  </a:lnTo>
                  <a:lnTo>
                    <a:pt x="455" y="199"/>
                  </a:lnTo>
                  <a:lnTo>
                    <a:pt x="447" y="204"/>
                  </a:lnTo>
                  <a:lnTo>
                    <a:pt x="408" y="204"/>
                  </a:lnTo>
                  <a:lnTo>
                    <a:pt x="403" y="199"/>
                  </a:lnTo>
                  <a:lnTo>
                    <a:pt x="403" y="124"/>
                  </a:lnTo>
                  <a:lnTo>
                    <a:pt x="364" y="124"/>
                  </a:lnTo>
                  <a:lnTo>
                    <a:pt x="357" y="119"/>
                  </a:lnTo>
                  <a:lnTo>
                    <a:pt x="357" y="85"/>
                  </a:lnTo>
                  <a:lnTo>
                    <a:pt x="274" y="85"/>
                  </a:lnTo>
                  <a:lnTo>
                    <a:pt x="266" y="79"/>
                  </a:lnTo>
                  <a:lnTo>
                    <a:pt x="266" y="45"/>
                  </a:lnTo>
                  <a:lnTo>
                    <a:pt x="137" y="45"/>
                  </a:lnTo>
                  <a:lnTo>
                    <a:pt x="137" y="79"/>
                  </a:lnTo>
                  <a:lnTo>
                    <a:pt x="129" y="85"/>
                  </a:lnTo>
                  <a:lnTo>
                    <a:pt x="97" y="85"/>
                  </a:lnTo>
                  <a:lnTo>
                    <a:pt x="97" y="199"/>
                  </a:lnTo>
                  <a:lnTo>
                    <a:pt x="129" y="199"/>
                  </a:lnTo>
                  <a:lnTo>
                    <a:pt x="137" y="204"/>
                  </a:lnTo>
                  <a:lnTo>
                    <a:pt x="137" y="231"/>
                  </a:lnTo>
                  <a:lnTo>
                    <a:pt x="220" y="231"/>
                  </a:lnTo>
                  <a:lnTo>
                    <a:pt x="227" y="237"/>
                  </a:lnTo>
                  <a:lnTo>
                    <a:pt x="227" y="271"/>
                  </a:lnTo>
                  <a:lnTo>
                    <a:pt x="313" y="271"/>
                  </a:lnTo>
                  <a:lnTo>
                    <a:pt x="318" y="277"/>
                  </a:lnTo>
                  <a:lnTo>
                    <a:pt x="318" y="310"/>
                  </a:lnTo>
                  <a:lnTo>
                    <a:pt x="403" y="310"/>
                  </a:lnTo>
                  <a:lnTo>
                    <a:pt x="408" y="316"/>
                  </a:lnTo>
                  <a:lnTo>
                    <a:pt x="408" y="351"/>
                  </a:lnTo>
                  <a:lnTo>
                    <a:pt x="447" y="351"/>
                  </a:lnTo>
                  <a:lnTo>
                    <a:pt x="455" y="356"/>
                  </a:lnTo>
                  <a:lnTo>
                    <a:pt x="455" y="390"/>
                  </a:lnTo>
                  <a:lnTo>
                    <a:pt x="487" y="390"/>
                  </a:lnTo>
                  <a:lnTo>
                    <a:pt x="494" y="395"/>
                  </a:lnTo>
                  <a:lnTo>
                    <a:pt x="494" y="544"/>
                  </a:lnTo>
                  <a:lnTo>
                    <a:pt x="487" y="549"/>
                  </a:lnTo>
                  <a:lnTo>
                    <a:pt x="455" y="549"/>
                  </a:lnTo>
                  <a:lnTo>
                    <a:pt x="455" y="583"/>
                  </a:lnTo>
                  <a:lnTo>
                    <a:pt x="447" y="588"/>
                  </a:lnTo>
                  <a:lnTo>
                    <a:pt x="408" y="588"/>
                  </a:lnTo>
                  <a:lnTo>
                    <a:pt x="408" y="623"/>
                  </a:lnTo>
                  <a:lnTo>
                    <a:pt x="403" y="629"/>
                  </a:lnTo>
                  <a:lnTo>
                    <a:pt x="318" y="629"/>
                  </a:lnTo>
                  <a:lnTo>
                    <a:pt x="318" y="662"/>
                  </a:lnTo>
                  <a:lnTo>
                    <a:pt x="313" y="668"/>
                  </a:lnTo>
                  <a:lnTo>
                    <a:pt x="137" y="668"/>
                  </a:lnTo>
                  <a:lnTo>
                    <a:pt x="129" y="662"/>
                  </a:lnTo>
                  <a:lnTo>
                    <a:pt x="129" y="629"/>
                  </a:lnTo>
                  <a:lnTo>
                    <a:pt x="51" y="629"/>
                  </a:lnTo>
                  <a:lnTo>
                    <a:pt x="51" y="662"/>
                  </a:lnTo>
                  <a:lnTo>
                    <a:pt x="46" y="668"/>
                  </a:lnTo>
                  <a:lnTo>
                    <a:pt x="4" y="668"/>
                  </a:lnTo>
                  <a:lnTo>
                    <a:pt x="0" y="662"/>
                  </a:lnTo>
                  <a:lnTo>
                    <a:pt x="0" y="475"/>
                  </a:lnTo>
                  <a:lnTo>
                    <a:pt x="4" y="469"/>
                  </a:lnTo>
                  <a:lnTo>
                    <a:pt x="46" y="469"/>
                  </a:lnTo>
                  <a:lnTo>
                    <a:pt x="51" y="475"/>
                  </a:lnTo>
                  <a:lnTo>
                    <a:pt x="51" y="544"/>
                  </a:lnTo>
                  <a:lnTo>
                    <a:pt x="90" y="544"/>
                  </a:lnTo>
                  <a:lnTo>
                    <a:pt x="97" y="549"/>
                  </a:lnTo>
                  <a:lnTo>
                    <a:pt x="97" y="583"/>
                  </a:lnTo>
                  <a:lnTo>
                    <a:pt x="176" y="583"/>
                  </a:lnTo>
                  <a:lnTo>
                    <a:pt x="181" y="588"/>
                  </a:lnTo>
                  <a:lnTo>
                    <a:pt x="181" y="623"/>
                  </a:lnTo>
                  <a:lnTo>
                    <a:pt x="313" y="623"/>
                  </a:lnTo>
                  <a:lnTo>
                    <a:pt x="313" y="588"/>
                  </a:lnTo>
                  <a:lnTo>
                    <a:pt x="318" y="583"/>
                  </a:lnTo>
                  <a:lnTo>
                    <a:pt x="357" y="583"/>
                  </a:lnTo>
                  <a:lnTo>
                    <a:pt x="357" y="549"/>
                  </a:lnTo>
                  <a:lnTo>
                    <a:pt x="364" y="544"/>
                  </a:lnTo>
                  <a:lnTo>
                    <a:pt x="403" y="544"/>
                  </a:lnTo>
                  <a:lnTo>
                    <a:pt x="403" y="435"/>
                  </a:lnTo>
                  <a:lnTo>
                    <a:pt x="364" y="435"/>
                  </a:lnTo>
                  <a:lnTo>
                    <a:pt x="357" y="430"/>
                  </a:lnTo>
                  <a:lnTo>
                    <a:pt x="357" y="395"/>
                  </a:lnTo>
                  <a:lnTo>
                    <a:pt x="274" y="395"/>
                  </a:lnTo>
                  <a:lnTo>
                    <a:pt x="266" y="390"/>
                  </a:lnTo>
                  <a:lnTo>
                    <a:pt x="266" y="356"/>
                  </a:lnTo>
                  <a:lnTo>
                    <a:pt x="181" y="356"/>
                  </a:lnTo>
                  <a:lnTo>
                    <a:pt x="176" y="351"/>
                  </a:lnTo>
                  <a:lnTo>
                    <a:pt x="176" y="316"/>
                  </a:lnTo>
                  <a:lnTo>
                    <a:pt x="137" y="316"/>
                  </a:lnTo>
                  <a:lnTo>
                    <a:pt x="129" y="310"/>
                  </a:lnTo>
                  <a:lnTo>
                    <a:pt x="129" y="277"/>
                  </a:lnTo>
                  <a:lnTo>
                    <a:pt x="51" y="277"/>
                  </a:lnTo>
                  <a:lnTo>
                    <a:pt x="46" y="271"/>
                  </a:lnTo>
                  <a:lnTo>
                    <a:pt x="46" y="237"/>
                  </a:lnTo>
                  <a:lnTo>
                    <a:pt x="4" y="237"/>
                  </a:lnTo>
                  <a:lnTo>
                    <a:pt x="0" y="231"/>
                  </a:lnTo>
                  <a:lnTo>
                    <a:pt x="0" y="85"/>
                  </a:lnTo>
                  <a:lnTo>
                    <a:pt x="4" y="79"/>
                  </a:lnTo>
                  <a:lnTo>
                    <a:pt x="46" y="79"/>
                  </a:lnTo>
                  <a:lnTo>
                    <a:pt x="46" y="45"/>
                  </a:lnTo>
                  <a:lnTo>
                    <a:pt x="51" y="39"/>
                  </a:lnTo>
                  <a:lnTo>
                    <a:pt x="129" y="39"/>
                  </a:lnTo>
                  <a:lnTo>
                    <a:pt x="129" y="6"/>
                  </a:lnTo>
                  <a:lnTo>
                    <a:pt x="137" y="0"/>
                  </a:lnTo>
                </a:path>
              </a:pathLst>
            </a:custGeom>
            <a:solidFill>
              <a:srgbClr val="FF00FF"/>
            </a:solidFill>
            <a:ln w="9525">
              <a:solidFill>
                <a:schemeClr val="tx1"/>
              </a:solidFill>
              <a:round/>
              <a:headEnd/>
              <a:tailEnd/>
            </a:ln>
          </p:spPr>
          <p:txBody>
            <a:bodyPr wrap="none" anchor="ctr"/>
            <a:lstStyle/>
            <a:p>
              <a:endParaRPr lang="en-IN" sz="1633"/>
            </a:p>
          </p:txBody>
        </p:sp>
        <p:sp>
          <p:nvSpPr>
            <p:cNvPr id="8211" name="Freeform 27"/>
            <p:cNvSpPr>
              <a:spLocks noChangeArrowheads="1"/>
            </p:cNvSpPr>
            <p:nvPr/>
          </p:nvSpPr>
          <p:spPr bwMode="auto">
            <a:xfrm>
              <a:off x="2400" y="1685"/>
              <a:ext cx="109" cy="149"/>
            </a:xfrm>
            <a:custGeom>
              <a:avLst/>
              <a:gdLst>
                <a:gd name="T0" fmla="*/ 171 w 486"/>
                <a:gd name="T1" fmla="*/ 0 h 663"/>
                <a:gd name="T2" fmla="*/ 176 w 486"/>
                <a:gd name="T3" fmla="*/ 32 h 663"/>
                <a:gd name="T4" fmla="*/ 140 w 486"/>
                <a:gd name="T5" fmla="*/ 38 h 663"/>
                <a:gd name="T6" fmla="*/ 171 w 486"/>
                <a:gd name="T7" fmla="*/ 112 h 663"/>
                <a:gd name="T8" fmla="*/ 176 w 486"/>
                <a:gd name="T9" fmla="*/ 231 h 663"/>
                <a:gd name="T10" fmla="*/ 220 w 486"/>
                <a:gd name="T11" fmla="*/ 237 h 663"/>
                <a:gd name="T12" fmla="*/ 259 w 486"/>
                <a:gd name="T13" fmla="*/ 345 h 663"/>
                <a:gd name="T14" fmla="*/ 264 w 486"/>
                <a:gd name="T15" fmla="*/ 310 h 663"/>
                <a:gd name="T16" fmla="*/ 301 w 486"/>
                <a:gd name="T17" fmla="*/ 197 h 663"/>
                <a:gd name="T18" fmla="*/ 345 w 486"/>
                <a:gd name="T19" fmla="*/ 191 h 663"/>
                <a:gd name="T20" fmla="*/ 308 w 486"/>
                <a:gd name="T21" fmla="*/ 38 h 663"/>
                <a:gd name="T22" fmla="*/ 301 w 486"/>
                <a:gd name="T23" fmla="*/ 6 h 663"/>
                <a:gd name="T24" fmla="*/ 477 w 486"/>
                <a:gd name="T25" fmla="*/ 0 h 663"/>
                <a:gd name="T26" fmla="*/ 485 w 486"/>
                <a:gd name="T27" fmla="*/ 32 h 663"/>
                <a:gd name="T28" fmla="*/ 441 w 486"/>
                <a:gd name="T29" fmla="*/ 38 h 663"/>
                <a:gd name="T30" fmla="*/ 433 w 486"/>
                <a:gd name="T31" fmla="*/ 78 h 663"/>
                <a:gd name="T32" fmla="*/ 397 w 486"/>
                <a:gd name="T33" fmla="*/ 191 h 663"/>
                <a:gd name="T34" fmla="*/ 353 w 486"/>
                <a:gd name="T35" fmla="*/ 197 h 663"/>
                <a:gd name="T36" fmla="*/ 345 w 486"/>
                <a:gd name="T37" fmla="*/ 316 h 663"/>
                <a:gd name="T38" fmla="*/ 308 w 486"/>
                <a:gd name="T39" fmla="*/ 424 h 663"/>
                <a:gd name="T40" fmla="*/ 264 w 486"/>
                <a:gd name="T41" fmla="*/ 430 h 663"/>
                <a:gd name="T42" fmla="*/ 259 w 486"/>
                <a:gd name="T43" fmla="*/ 509 h 663"/>
                <a:gd name="T44" fmla="*/ 220 w 486"/>
                <a:gd name="T45" fmla="*/ 583 h 663"/>
                <a:gd name="T46" fmla="*/ 176 w 486"/>
                <a:gd name="T47" fmla="*/ 588 h 663"/>
                <a:gd name="T48" fmla="*/ 171 w 486"/>
                <a:gd name="T49" fmla="*/ 623 h 663"/>
                <a:gd name="T50" fmla="*/ 140 w 486"/>
                <a:gd name="T51" fmla="*/ 657 h 663"/>
                <a:gd name="T52" fmla="*/ 7 w 486"/>
                <a:gd name="T53" fmla="*/ 662 h 663"/>
                <a:gd name="T54" fmla="*/ 0 w 486"/>
                <a:gd name="T55" fmla="*/ 588 h 663"/>
                <a:gd name="T56" fmla="*/ 132 w 486"/>
                <a:gd name="T57" fmla="*/ 583 h 663"/>
                <a:gd name="T58" fmla="*/ 140 w 486"/>
                <a:gd name="T59" fmla="*/ 543 h 663"/>
                <a:gd name="T60" fmla="*/ 171 w 486"/>
                <a:gd name="T61" fmla="*/ 469 h 663"/>
                <a:gd name="T62" fmla="*/ 215 w 486"/>
                <a:gd name="T63" fmla="*/ 463 h 663"/>
                <a:gd name="T64" fmla="*/ 176 w 486"/>
                <a:gd name="T65" fmla="*/ 430 h 663"/>
                <a:gd name="T66" fmla="*/ 171 w 486"/>
                <a:gd name="T67" fmla="*/ 351 h 663"/>
                <a:gd name="T68" fmla="*/ 132 w 486"/>
                <a:gd name="T69" fmla="*/ 345 h 663"/>
                <a:gd name="T70" fmla="*/ 95 w 486"/>
                <a:gd name="T71" fmla="*/ 237 h 663"/>
                <a:gd name="T72" fmla="*/ 88 w 486"/>
                <a:gd name="T73" fmla="*/ 117 h 663"/>
                <a:gd name="T74" fmla="*/ 44 w 486"/>
                <a:gd name="T75" fmla="*/ 112 h 663"/>
                <a:gd name="T76" fmla="*/ 7 w 486"/>
                <a:gd name="T77" fmla="*/ 38 h 663"/>
                <a:gd name="T78" fmla="*/ 0 w 486"/>
                <a:gd name="T79" fmla="*/ 6 h 6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6"/>
                <a:gd name="T121" fmla="*/ 0 h 663"/>
                <a:gd name="T122" fmla="*/ 486 w 486"/>
                <a:gd name="T123" fmla="*/ 663 h 6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6" h="663">
                  <a:moveTo>
                    <a:pt x="7" y="0"/>
                  </a:moveTo>
                  <a:lnTo>
                    <a:pt x="171" y="0"/>
                  </a:lnTo>
                  <a:lnTo>
                    <a:pt x="176" y="6"/>
                  </a:lnTo>
                  <a:lnTo>
                    <a:pt x="176" y="32"/>
                  </a:lnTo>
                  <a:lnTo>
                    <a:pt x="171" y="38"/>
                  </a:lnTo>
                  <a:lnTo>
                    <a:pt x="140" y="38"/>
                  </a:lnTo>
                  <a:lnTo>
                    <a:pt x="140" y="112"/>
                  </a:lnTo>
                  <a:lnTo>
                    <a:pt x="171" y="112"/>
                  </a:lnTo>
                  <a:lnTo>
                    <a:pt x="176" y="117"/>
                  </a:lnTo>
                  <a:lnTo>
                    <a:pt x="176" y="231"/>
                  </a:lnTo>
                  <a:lnTo>
                    <a:pt x="215" y="231"/>
                  </a:lnTo>
                  <a:lnTo>
                    <a:pt x="220" y="237"/>
                  </a:lnTo>
                  <a:lnTo>
                    <a:pt x="220" y="345"/>
                  </a:lnTo>
                  <a:lnTo>
                    <a:pt x="259" y="345"/>
                  </a:lnTo>
                  <a:lnTo>
                    <a:pt x="259" y="316"/>
                  </a:lnTo>
                  <a:lnTo>
                    <a:pt x="264" y="310"/>
                  </a:lnTo>
                  <a:lnTo>
                    <a:pt x="301" y="310"/>
                  </a:lnTo>
                  <a:lnTo>
                    <a:pt x="301" y="197"/>
                  </a:lnTo>
                  <a:lnTo>
                    <a:pt x="308" y="191"/>
                  </a:lnTo>
                  <a:lnTo>
                    <a:pt x="345" y="191"/>
                  </a:lnTo>
                  <a:lnTo>
                    <a:pt x="345" y="38"/>
                  </a:lnTo>
                  <a:lnTo>
                    <a:pt x="308" y="38"/>
                  </a:lnTo>
                  <a:lnTo>
                    <a:pt x="301" y="32"/>
                  </a:lnTo>
                  <a:lnTo>
                    <a:pt x="301" y="6"/>
                  </a:lnTo>
                  <a:lnTo>
                    <a:pt x="308" y="0"/>
                  </a:lnTo>
                  <a:lnTo>
                    <a:pt x="477" y="0"/>
                  </a:lnTo>
                  <a:lnTo>
                    <a:pt x="485" y="6"/>
                  </a:lnTo>
                  <a:lnTo>
                    <a:pt x="485" y="32"/>
                  </a:lnTo>
                  <a:lnTo>
                    <a:pt x="477" y="38"/>
                  </a:lnTo>
                  <a:lnTo>
                    <a:pt x="441" y="38"/>
                  </a:lnTo>
                  <a:lnTo>
                    <a:pt x="441" y="73"/>
                  </a:lnTo>
                  <a:lnTo>
                    <a:pt x="433" y="78"/>
                  </a:lnTo>
                  <a:lnTo>
                    <a:pt x="397" y="78"/>
                  </a:lnTo>
                  <a:lnTo>
                    <a:pt x="397" y="191"/>
                  </a:lnTo>
                  <a:lnTo>
                    <a:pt x="389" y="197"/>
                  </a:lnTo>
                  <a:lnTo>
                    <a:pt x="353" y="197"/>
                  </a:lnTo>
                  <a:lnTo>
                    <a:pt x="353" y="310"/>
                  </a:lnTo>
                  <a:lnTo>
                    <a:pt x="345" y="316"/>
                  </a:lnTo>
                  <a:lnTo>
                    <a:pt x="308" y="316"/>
                  </a:lnTo>
                  <a:lnTo>
                    <a:pt x="308" y="424"/>
                  </a:lnTo>
                  <a:lnTo>
                    <a:pt x="301" y="430"/>
                  </a:lnTo>
                  <a:lnTo>
                    <a:pt x="264" y="430"/>
                  </a:lnTo>
                  <a:lnTo>
                    <a:pt x="264" y="504"/>
                  </a:lnTo>
                  <a:lnTo>
                    <a:pt x="259" y="509"/>
                  </a:lnTo>
                  <a:lnTo>
                    <a:pt x="220" y="509"/>
                  </a:lnTo>
                  <a:lnTo>
                    <a:pt x="220" y="583"/>
                  </a:lnTo>
                  <a:lnTo>
                    <a:pt x="215" y="588"/>
                  </a:lnTo>
                  <a:lnTo>
                    <a:pt x="176" y="588"/>
                  </a:lnTo>
                  <a:lnTo>
                    <a:pt x="176" y="617"/>
                  </a:lnTo>
                  <a:lnTo>
                    <a:pt x="171" y="623"/>
                  </a:lnTo>
                  <a:lnTo>
                    <a:pt x="140" y="623"/>
                  </a:lnTo>
                  <a:lnTo>
                    <a:pt x="140" y="657"/>
                  </a:lnTo>
                  <a:lnTo>
                    <a:pt x="132" y="662"/>
                  </a:lnTo>
                  <a:lnTo>
                    <a:pt x="7" y="662"/>
                  </a:lnTo>
                  <a:lnTo>
                    <a:pt x="0" y="657"/>
                  </a:lnTo>
                  <a:lnTo>
                    <a:pt x="0" y="588"/>
                  </a:lnTo>
                  <a:lnTo>
                    <a:pt x="7" y="583"/>
                  </a:lnTo>
                  <a:lnTo>
                    <a:pt x="132" y="583"/>
                  </a:lnTo>
                  <a:lnTo>
                    <a:pt x="132" y="548"/>
                  </a:lnTo>
                  <a:lnTo>
                    <a:pt x="140" y="543"/>
                  </a:lnTo>
                  <a:lnTo>
                    <a:pt x="171" y="543"/>
                  </a:lnTo>
                  <a:lnTo>
                    <a:pt x="171" y="469"/>
                  </a:lnTo>
                  <a:lnTo>
                    <a:pt x="176" y="463"/>
                  </a:lnTo>
                  <a:lnTo>
                    <a:pt x="215" y="463"/>
                  </a:lnTo>
                  <a:lnTo>
                    <a:pt x="215" y="430"/>
                  </a:lnTo>
                  <a:lnTo>
                    <a:pt x="176" y="430"/>
                  </a:lnTo>
                  <a:lnTo>
                    <a:pt x="171" y="424"/>
                  </a:lnTo>
                  <a:lnTo>
                    <a:pt x="171" y="351"/>
                  </a:lnTo>
                  <a:lnTo>
                    <a:pt x="140" y="351"/>
                  </a:lnTo>
                  <a:lnTo>
                    <a:pt x="132" y="345"/>
                  </a:lnTo>
                  <a:lnTo>
                    <a:pt x="132" y="237"/>
                  </a:lnTo>
                  <a:lnTo>
                    <a:pt x="95" y="237"/>
                  </a:lnTo>
                  <a:lnTo>
                    <a:pt x="88" y="231"/>
                  </a:lnTo>
                  <a:lnTo>
                    <a:pt x="88" y="117"/>
                  </a:lnTo>
                  <a:lnTo>
                    <a:pt x="51" y="117"/>
                  </a:lnTo>
                  <a:lnTo>
                    <a:pt x="44" y="112"/>
                  </a:lnTo>
                  <a:lnTo>
                    <a:pt x="44" y="38"/>
                  </a:lnTo>
                  <a:lnTo>
                    <a:pt x="7" y="38"/>
                  </a:lnTo>
                  <a:lnTo>
                    <a:pt x="0" y="32"/>
                  </a:lnTo>
                  <a:lnTo>
                    <a:pt x="0" y="6"/>
                  </a:lnTo>
                  <a:lnTo>
                    <a:pt x="7" y="0"/>
                  </a:lnTo>
                </a:path>
              </a:pathLst>
            </a:custGeom>
            <a:solidFill>
              <a:srgbClr val="FF00FF"/>
            </a:solidFill>
            <a:ln w="9525">
              <a:solidFill>
                <a:schemeClr val="tx1"/>
              </a:solidFill>
              <a:round/>
              <a:headEnd/>
              <a:tailEnd/>
            </a:ln>
          </p:spPr>
          <p:txBody>
            <a:bodyPr wrap="none" anchor="ctr"/>
            <a:lstStyle/>
            <a:p>
              <a:endParaRPr lang="en-IN" sz="1633"/>
            </a:p>
          </p:txBody>
        </p:sp>
        <p:sp>
          <p:nvSpPr>
            <p:cNvPr id="8212" name="Freeform 28"/>
            <p:cNvSpPr>
              <a:spLocks noChangeArrowheads="1"/>
            </p:cNvSpPr>
            <p:nvPr/>
          </p:nvSpPr>
          <p:spPr bwMode="auto">
            <a:xfrm>
              <a:off x="2411" y="1933"/>
              <a:ext cx="80" cy="106"/>
            </a:xfrm>
            <a:custGeom>
              <a:avLst/>
              <a:gdLst>
                <a:gd name="T0" fmla="*/ 306 w 358"/>
                <a:gd name="T1" fmla="*/ 0 h 470"/>
                <a:gd name="T2" fmla="*/ 313 w 358"/>
                <a:gd name="T3" fmla="*/ 112 h 470"/>
                <a:gd name="T4" fmla="*/ 269 w 358"/>
                <a:gd name="T5" fmla="*/ 118 h 470"/>
                <a:gd name="T6" fmla="*/ 261 w 358"/>
                <a:gd name="T7" fmla="*/ 78 h 470"/>
                <a:gd name="T8" fmla="*/ 217 w 358"/>
                <a:gd name="T9" fmla="*/ 73 h 470"/>
                <a:gd name="T10" fmla="*/ 134 w 358"/>
                <a:gd name="T11" fmla="*/ 38 h 470"/>
                <a:gd name="T12" fmla="*/ 127 w 358"/>
                <a:gd name="T13" fmla="*/ 78 h 470"/>
                <a:gd name="T14" fmla="*/ 95 w 358"/>
                <a:gd name="T15" fmla="*/ 112 h 470"/>
                <a:gd name="T16" fmla="*/ 134 w 358"/>
                <a:gd name="T17" fmla="*/ 118 h 470"/>
                <a:gd name="T18" fmla="*/ 171 w 358"/>
                <a:gd name="T19" fmla="*/ 152 h 470"/>
                <a:gd name="T20" fmla="*/ 178 w 358"/>
                <a:gd name="T21" fmla="*/ 191 h 470"/>
                <a:gd name="T22" fmla="*/ 269 w 358"/>
                <a:gd name="T23" fmla="*/ 197 h 470"/>
                <a:gd name="T24" fmla="*/ 306 w 358"/>
                <a:gd name="T25" fmla="*/ 231 h 470"/>
                <a:gd name="T26" fmla="*/ 313 w 358"/>
                <a:gd name="T27" fmla="*/ 270 h 470"/>
                <a:gd name="T28" fmla="*/ 357 w 358"/>
                <a:gd name="T29" fmla="*/ 276 h 470"/>
                <a:gd name="T30" fmla="*/ 352 w 358"/>
                <a:gd name="T31" fmla="*/ 390 h 470"/>
                <a:gd name="T32" fmla="*/ 313 w 358"/>
                <a:gd name="T33" fmla="*/ 425 h 470"/>
                <a:gd name="T34" fmla="*/ 222 w 358"/>
                <a:gd name="T35" fmla="*/ 430 h 470"/>
                <a:gd name="T36" fmla="*/ 217 w 358"/>
                <a:gd name="T37" fmla="*/ 469 h 470"/>
                <a:gd name="T38" fmla="*/ 0 w 358"/>
                <a:gd name="T39" fmla="*/ 464 h 470"/>
                <a:gd name="T40" fmla="*/ 4 w 358"/>
                <a:gd name="T41" fmla="*/ 345 h 470"/>
                <a:gd name="T42" fmla="*/ 51 w 358"/>
                <a:gd name="T43" fmla="*/ 351 h 470"/>
                <a:gd name="T44" fmla="*/ 90 w 358"/>
                <a:gd name="T45" fmla="*/ 384 h 470"/>
                <a:gd name="T46" fmla="*/ 95 w 358"/>
                <a:gd name="T47" fmla="*/ 425 h 470"/>
                <a:gd name="T48" fmla="*/ 217 w 358"/>
                <a:gd name="T49" fmla="*/ 390 h 470"/>
                <a:gd name="T50" fmla="*/ 261 w 358"/>
                <a:gd name="T51" fmla="*/ 384 h 470"/>
                <a:gd name="T52" fmla="*/ 222 w 358"/>
                <a:gd name="T53" fmla="*/ 316 h 470"/>
                <a:gd name="T54" fmla="*/ 217 w 358"/>
                <a:gd name="T55" fmla="*/ 276 h 470"/>
                <a:gd name="T56" fmla="*/ 127 w 358"/>
                <a:gd name="T57" fmla="*/ 270 h 470"/>
                <a:gd name="T58" fmla="*/ 51 w 358"/>
                <a:gd name="T59" fmla="*/ 237 h 470"/>
                <a:gd name="T60" fmla="*/ 44 w 358"/>
                <a:gd name="T61" fmla="*/ 158 h 470"/>
                <a:gd name="T62" fmla="*/ 0 w 358"/>
                <a:gd name="T63" fmla="*/ 152 h 470"/>
                <a:gd name="T64" fmla="*/ 4 w 358"/>
                <a:gd name="T65" fmla="*/ 73 h 470"/>
                <a:gd name="T66" fmla="*/ 44 w 358"/>
                <a:gd name="T67" fmla="*/ 38 h 470"/>
                <a:gd name="T68" fmla="*/ 90 w 358"/>
                <a:gd name="T69" fmla="*/ 33 h 470"/>
                <a:gd name="T70" fmla="*/ 95 w 358"/>
                <a:gd name="T71" fmla="*/ 0 h 4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8"/>
                <a:gd name="T109" fmla="*/ 0 h 470"/>
                <a:gd name="T110" fmla="*/ 358 w 358"/>
                <a:gd name="T111" fmla="*/ 470 h 4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8" h="470">
                  <a:moveTo>
                    <a:pt x="95" y="0"/>
                  </a:moveTo>
                  <a:lnTo>
                    <a:pt x="306" y="0"/>
                  </a:lnTo>
                  <a:lnTo>
                    <a:pt x="313" y="6"/>
                  </a:lnTo>
                  <a:lnTo>
                    <a:pt x="313" y="112"/>
                  </a:lnTo>
                  <a:lnTo>
                    <a:pt x="306" y="118"/>
                  </a:lnTo>
                  <a:lnTo>
                    <a:pt x="269" y="118"/>
                  </a:lnTo>
                  <a:lnTo>
                    <a:pt x="261" y="112"/>
                  </a:lnTo>
                  <a:lnTo>
                    <a:pt x="261" y="78"/>
                  </a:lnTo>
                  <a:lnTo>
                    <a:pt x="222" y="78"/>
                  </a:lnTo>
                  <a:lnTo>
                    <a:pt x="217" y="73"/>
                  </a:lnTo>
                  <a:lnTo>
                    <a:pt x="217" y="38"/>
                  </a:lnTo>
                  <a:lnTo>
                    <a:pt x="134" y="38"/>
                  </a:lnTo>
                  <a:lnTo>
                    <a:pt x="134" y="73"/>
                  </a:lnTo>
                  <a:lnTo>
                    <a:pt x="127" y="78"/>
                  </a:lnTo>
                  <a:lnTo>
                    <a:pt x="95" y="78"/>
                  </a:lnTo>
                  <a:lnTo>
                    <a:pt x="95" y="112"/>
                  </a:lnTo>
                  <a:lnTo>
                    <a:pt x="127" y="112"/>
                  </a:lnTo>
                  <a:lnTo>
                    <a:pt x="134" y="118"/>
                  </a:lnTo>
                  <a:lnTo>
                    <a:pt x="134" y="152"/>
                  </a:lnTo>
                  <a:lnTo>
                    <a:pt x="171" y="152"/>
                  </a:lnTo>
                  <a:lnTo>
                    <a:pt x="178" y="158"/>
                  </a:lnTo>
                  <a:lnTo>
                    <a:pt x="178" y="191"/>
                  </a:lnTo>
                  <a:lnTo>
                    <a:pt x="261" y="191"/>
                  </a:lnTo>
                  <a:lnTo>
                    <a:pt x="269" y="197"/>
                  </a:lnTo>
                  <a:lnTo>
                    <a:pt x="269" y="231"/>
                  </a:lnTo>
                  <a:lnTo>
                    <a:pt x="306" y="231"/>
                  </a:lnTo>
                  <a:lnTo>
                    <a:pt x="313" y="237"/>
                  </a:lnTo>
                  <a:lnTo>
                    <a:pt x="313" y="270"/>
                  </a:lnTo>
                  <a:lnTo>
                    <a:pt x="352" y="270"/>
                  </a:lnTo>
                  <a:lnTo>
                    <a:pt x="357" y="276"/>
                  </a:lnTo>
                  <a:lnTo>
                    <a:pt x="357" y="384"/>
                  </a:lnTo>
                  <a:lnTo>
                    <a:pt x="352" y="390"/>
                  </a:lnTo>
                  <a:lnTo>
                    <a:pt x="313" y="390"/>
                  </a:lnTo>
                  <a:lnTo>
                    <a:pt x="313" y="425"/>
                  </a:lnTo>
                  <a:lnTo>
                    <a:pt x="306" y="430"/>
                  </a:lnTo>
                  <a:lnTo>
                    <a:pt x="222" y="430"/>
                  </a:lnTo>
                  <a:lnTo>
                    <a:pt x="222" y="464"/>
                  </a:lnTo>
                  <a:lnTo>
                    <a:pt x="217" y="469"/>
                  </a:lnTo>
                  <a:lnTo>
                    <a:pt x="4" y="469"/>
                  </a:lnTo>
                  <a:lnTo>
                    <a:pt x="0" y="464"/>
                  </a:lnTo>
                  <a:lnTo>
                    <a:pt x="0" y="351"/>
                  </a:lnTo>
                  <a:lnTo>
                    <a:pt x="4" y="345"/>
                  </a:lnTo>
                  <a:lnTo>
                    <a:pt x="44" y="345"/>
                  </a:lnTo>
                  <a:lnTo>
                    <a:pt x="51" y="351"/>
                  </a:lnTo>
                  <a:lnTo>
                    <a:pt x="51" y="384"/>
                  </a:lnTo>
                  <a:lnTo>
                    <a:pt x="90" y="384"/>
                  </a:lnTo>
                  <a:lnTo>
                    <a:pt x="95" y="390"/>
                  </a:lnTo>
                  <a:lnTo>
                    <a:pt x="95" y="425"/>
                  </a:lnTo>
                  <a:lnTo>
                    <a:pt x="217" y="425"/>
                  </a:lnTo>
                  <a:lnTo>
                    <a:pt x="217" y="390"/>
                  </a:lnTo>
                  <a:lnTo>
                    <a:pt x="222" y="384"/>
                  </a:lnTo>
                  <a:lnTo>
                    <a:pt x="261" y="384"/>
                  </a:lnTo>
                  <a:lnTo>
                    <a:pt x="261" y="316"/>
                  </a:lnTo>
                  <a:lnTo>
                    <a:pt x="222" y="316"/>
                  </a:lnTo>
                  <a:lnTo>
                    <a:pt x="217" y="311"/>
                  </a:lnTo>
                  <a:lnTo>
                    <a:pt x="217" y="276"/>
                  </a:lnTo>
                  <a:lnTo>
                    <a:pt x="134" y="276"/>
                  </a:lnTo>
                  <a:lnTo>
                    <a:pt x="127" y="270"/>
                  </a:lnTo>
                  <a:lnTo>
                    <a:pt x="127" y="237"/>
                  </a:lnTo>
                  <a:lnTo>
                    <a:pt x="51" y="237"/>
                  </a:lnTo>
                  <a:lnTo>
                    <a:pt x="44" y="231"/>
                  </a:lnTo>
                  <a:lnTo>
                    <a:pt x="44" y="158"/>
                  </a:lnTo>
                  <a:lnTo>
                    <a:pt x="4" y="158"/>
                  </a:lnTo>
                  <a:lnTo>
                    <a:pt x="0" y="152"/>
                  </a:lnTo>
                  <a:lnTo>
                    <a:pt x="0" y="78"/>
                  </a:lnTo>
                  <a:lnTo>
                    <a:pt x="4" y="73"/>
                  </a:lnTo>
                  <a:lnTo>
                    <a:pt x="44" y="73"/>
                  </a:lnTo>
                  <a:lnTo>
                    <a:pt x="44" y="38"/>
                  </a:lnTo>
                  <a:lnTo>
                    <a:pt x="51" y="33"/>
                  </a:lnTo>
                  <a:lnTo>
                    <a:pt x="90" y="33"/>
                  </a:lnTo>
                  <a:lnTo>
                    <a:pt x="90" y="6"/>
                  </a:lnTo>
                  <a:lnTo>
                    <a:pt x="95" y="0"/>
                  </a:lnTo>
                </a:path>
              </a:pathLst>
            </a:custGeom>
            <a:solidFill>
              <a:srgbClr val="FF00FF"/>
            </a:solidFill>
            <a:ln w="9525">
              <a:solidFill>
                <a:schemeClr val="tx1"/>
              </a:solidFill>
              <a:round/>
              <a:headEnd/>
              <a:tailEnd/>
            </a:ln>
          </p:spPr>
          <p:txBody>
            <a:bodyPr wrap="none" anchor="ctr"/>
            <a:lstStyle/>
            <a:p>
              <a:endParaRPr lang="en-IN" sz="1633"/>
            </a:p>
          </p:txBody>
        </p:sp>
        <p:sp>
          <p:nvSpPr>
            <p:cNvPr id="8213" name="Freeform 29"/>
            <p:cNvSpPr>
              <a:spLocks noChangeArrowheads="1"/>
            </p:cNvSpPr>
            <p:nvPr/>
          </p:nvSpPr>
          <p:spPr bwMode="auto">
            <a:xfrm>
              <a:off x="2400" y="2154"/>
              <a:ext cx="70" cy="133"/>
            </a:xfrm>
            <a:custGeom>
              <a:avLst/>
              <a:gdLst>
                <a:gd name="T0" fmla="*/ 142 w 314"/>
                <a:gd name="T1" fmla="*/ 0 h 589"/>
                <a:gd name="T2" fmla="*/ 174 w 314"/>
                <a:gd name="T3" fmla="*/ 0 h 589"/>
                <a:gd name="T4" fmla="*/ 179 w 314"/>
                <a:gd name="T5" fmla="*/ 6 h 589"/>
                <a:gd name="T6" fmla="*/ 179 w 314"/>
                <a:gd name="T7" fmla="*/ 120 h 589"/>
                <a:gd name="T8" fmla="*/ 308 w 314"/>
                <a:gd name="T9" fmla="*/ 120 h 589"/>
                <a:gd name="T10" fmla="*/ 313 w 314"/>
                <a:gd name="T11" fmla="*/ 125 h 589"/>
                <a:gd name="T12" fmla="*/ 313 w 314"/>
                <a:gd name="T13" fmla="*/ 152 h 589"/>
                <a:gd name="T14" fmla="*/ 308 w 314"/>
                <a:gd name="T15" fmla="*/ 157 h 589"/>
                <a:gd name="T16" fmla="*/ 179 w 314"/>
                <a:gd name="T17" fmla="*/ 157 h 589"/>
                <a:gd name="T18" fmla="*/ 179 w 314"/>
                <a:gd name="T19" fmla="*/ 544 h 589"/>
                <a:gd name="T20" fmla="*/ 262 w 314"/>
                <a:gd name="T21" fmla="*/ 544 h 589"/>
                <a:gd name="T22" fmla="*/ 262 w 314"/>
                <a:gd name="T23" fmla="*/ 509 h 589"/>
                <a:gd name="T24" fmla="*/ 269 w 314"/>
                <a:gd name="T25" fmla="*/ 504 h 589"/>
                <a:gd name="T26" fmla="*/ 308 w 314"/>
                <a:gd name="T27" fmla="*/ 504 h 589"/>
                <a:gd name="T28" fmla="*/ 313 w 314"/>
                <a:gd name="T29" fmla="*/ 509 h 589"/>
                <a:gd name="T30" fmla="*/ 313 w 314"/>
                <a:gd name="T31" fmla="*/ 544 h 589"/>
                <a:gd name="T32" fmla="*/ 308 w 314"/>
                <a:gd name="T33" fmla="*/ 549 h 589"/>
                <a:gd name="T34" fmla="*/ 269 w 314"/>
                <a:gd name="T35" fmla="*/ 549 h 589"/>
                <a:gd name="T36" fmla="*/ 269 w 314"/>
                <a:gd name="T37" fmla="*/ 583 h 589"/>
                <a:gd name="T38" fmla="*/ 262 w 314"/>
                <a:gd name="T39" fmla="*/ 588 h 589"/>
                <a:gd name="T40" fmla="*/ 142 w 314"/>
                <a:gd name="T41" fmla="*/ 588 h 589"/>
                <a:gd name="T42" fmla="*/ 135 w 314"/>
                <a:gd name="T43" fmla="*/ 583 h 589"/>
                <a:gd name="T44" fmla="*/ 135 w 314"/>
                <a:gd name="T45" fmla="*/ 549 h 589"/>
                <a:gd name="T46" fmla="*/ 95 w 314"/>
                <a:gd name="T47" fmla="*/ 549 h 589"/>
                <a:gd name="T48" fmla="*/ 91 w 314"/>
                <a:gd name="T49" fmla="*/ 544 h 589"/>
                <a:gd name="T50" fmla="*/ 91 w 314"/>
                <a:gd name="T51" fmla="*/ 157 h 589"/>
                <a:gd name="T52" fmla="*/ 7 w 314"/>
                <a:gd name="T53" fmla="*/ 157 h 589"/>
                <a:gd name="T54" fmla="*/ 0 w 314"/>
                <a:gd name="T55" fmla="*/ 152 h 589"/>
                <a:gd name="T56" fmla="*/ 0 w 314"/>
                <a:gd name="T57" fmla="*/ 125 h 589"/>
                <a:gd name="T58" fmla="*/ 7 w 314"/>
                <a:gd name="T59" fmla="*/ 120 h 589"/>
                <a:gd name="T60" fmla="*/ 47 w 314"/>
                <a:gd name="T61" fmla="*/ 120 h 589"/>
                <a:gd name="T62" fmla="*/ 47 w 314"/>
                <a:gd name="T63" fmla="*/ 85 h 589"/>
                <a:gd name="T64" fmla="*/ 51 w 314"/>
                <a:gd name="T65" fmla="*/ 79 h 589"/>
                <a:gd name="T66" fmla="*/ 91 w 314"/>
                <a:gd name="T67" fmla="*/ 79 h 589"/>
                <a:gd name="T68" fmla="*/ 91 w 314"/>
                <a:gd name="T69" fmla="*/ 45 h 589"/>
                <a:gd name="T70" fmla="*/ 95 w 314"/>
                <a:gd name="T71" fmla="*/ 40 h 589"/>
                <a:gd name="T72" fmla="*/ 135 w 314"/>
                <a:gd name="T73" fmla="*/ 40 h 589"/>
                <a:gd name="T74" fmla="*/ 135 w 314"/>
                <a:gd name="T75" fmla="*/ 6 h 589"/>
                <a:gd name="T76" fmla="*/ 142 w 314"/>
                <a:gd name="T77" fmla="*/ 0 h 5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4"/>
                <a:gd name="T118" fmla="*/ 0 h 589"/>
                <a:gd name="T119" fmla="*/ 314 w 314"/>
                <a:gd name="T120" fmla="*/ 589 h 58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4" h="589">
                  <a:moveTo>
                    <a:pt x="142" y="0"/>
                  </a:moveTo>
                  <a:lnTo>
                    <a:pt x="174" y="0"/>
                  </a:lnTo>
                  <a:lnTo>
                    <a:pt x="179" y="6"/>
                  </a:lnTo>
                  <a:lnTo>
                    <a:pt x="179" y="120"/>
                  </a:lnTo>
                  <a:lnTo>
                    <a:pt x="308" y="120"/>
                  </a:lnTo>
                  <a:lnTo>
                    <a:pt x="313" y="125"/>
                  </a:lnTo>
                  <a:lnTo>
                    <a:pt x="313" y="152"/>
                  </a:lnTo>
                  <a:lnTo>
                    <a:pt x="308" y="157"/>
                  </a:lnTo>
                  <a:lnTo>
                    <a:pt x="179" y="157"/>
                  </a:lnTo>
                  <a:lnTo>
                    <a:pt x="179" y="544"/>
                  </a:lnTo>
                  <a:lnTo>
                    <a:pt x="262" y="544"/>
                  </a:lnTo>
                  <a:lnTo>
                    <a:pt x="262" y="509"/>
                  </a:lnTo>
                  <a:lnTo>
                    <a:pt x="269" y="504"/>
                  </a:lnTo>
                  <a:lnTo>
                    <a:pt x="308" y="504"/>
                  </a:lnTo>
                  <a:lnTo>
                    <a:pt x="313" y="509"/>
                  </a:lnTo>
                  <a:lnTo>
                    <a:pt x="313" y="544"/>
                  </a:lnTo>
                  <a:lnTo>
                    <a:pt x="308" y="549"/>
                  </a:lnTo>
                  <a:lnTo>
                    <a:pt x="269" y="549"/>
                  </a:lnTo>
                  <a:lnTo>
                    <a:pt x="269" y="583"/>
                  </a:lnTo>
                  <a:lnTo>
                    <a:pt x="262" y="588"/>
                  </a:lnTo>
                  <a:lnTo>
                    <a:pt x="142" y="588"/>
                  </a:lnTo>
                  <a:lnTo>
                    <a:pt x="135" y="583"/>
                  </a:lnTo>
                  <a:lnTo>
                    <a:pt x="135" y="549"/>
                  </a:lnTo>
                  <a:lnTo>
                    <a:pt x="95" y="549"/>
                  </a:lnTo>
                  <a:lnTo>
                    <a:pt x="91" y="544"/>
                  </a:lnTo>
                  <a:lnTo>
                    <a:pt x="91" y="157"/>
                  </a:lnTo>
                  <a:lnTo>
                    <a:pt x="7" y="157"/>
                  </a:lnTo>
                  <a:lnTo>
                    <a:pt x="0" y="152"/>
                  </a:lnTo>
                  <a:lnTo>
                    <a:pt x="0" y="125"/>
                  </a:lnTo>
                  <a:lnTo>
                    <a:pt x="7" y="120"/>
                  </a:lnTo>
                  <a:lnTo>
                    <a:pt x="47" y="120"/>
                  </a:lnTo>
                  <a:lnTo>
                    <a:pt x="47" y="85"/>
                  </a:lnTo>
                  <a:lnTo>
                    <a:pt x="51" y="79"/>
                  </a:lnTo>
                  <a:lnTo>
                    <a:pt x="91" y="79"/>
                  </a:lnTo>
                  <a:lnTo>
                    <a:pt x="91" y="45"/>
                  </a:lnTo>
                  <a:lnTo>
                    <a:pt x="95" y="40"/>
                  </a:lnTo>
                  <a:lnTo>
                    <a:pt x="135" y="40"/>
                  </a:lnTo>
                  <a:lnTo>
                    <a:pt x="135" y="6"/>
                  </a:lnTo>
                  <a:lnTo>
                    <a:pt x="142" y="0"/>
                  </a:lnTo>
                </a:path>
              </a:pathLst>
            </a:custGeom>
            <a:solidFill>
              <a:srgbClr val="FF00FF"/>
            </a:solidFill>
            <a:ln w="9525">
              <a:solidFill>
                <a:schemeClr val="tx1"/>
              </a:solidFill>
              <a:round/>
              <a:headEnd/>
              <a:tailEnd/>
            </a:ln>
          </p:spPr>
          <p:txBody>
            <a:bodyPr wrap="none" anchor="ctr"/>
            <a:lstStyle/>
            <a:p>
              <a:endParaRPr lang="en-IN" sz="1633"/>
            </a:p>
          </p:txBody>
        </p:sp>
        <p:sp>
          <p:nvSpPr>
            <p:cNvPr id="8214" name="Freeform 30"/>
            <p:cNvSpPr>
              <a:spLocks noChangeArrowheads="1"/>
            </p:cNvSpPr>
            <p:nvPr/>
          </p:nvSpPr>
          <p:spPr bwMode="auto">
            <a:xfrm>
              <a:off x="2410" y="2430"/>
              <a:ext cx="89" cy="106"/>
            </a:xfrm>
            <a:custGeom>
              <a:avLst/>
              <a:gdLst>
                <a:gd name="T0" fmla="*/ 132 w 398"/>
                <a:gd name="T1" fmla="*/ 39 h 470"/>
                <a:gd name="T2" fmla="*/ 257 w 398"/>
                <a:gd name="T3" fmla="*/ 39 h 470"/>
                <a:gd name="T4" fmla="*/ 257 w 398"/>
                <a:gd name="T5" fmla="*/ 72 h 470"/>
                <a:gd name="T6" fmla="*/ 264 w 398"/>
                <a:gd name="T7" fmla="*/ 78 h 470"/>
                <a:gd name="T8" fmla="*/ 301 w 398"/>
                <a:gd name="T9" fmla="*/ 78 h 470"/>
                <a:gd name="T10" fmla="*/ 301 w 398"/>
                <a:gd name="T11" fmla="*/ 152 h 470"/>
                <a:gd name="T12" fmla="*/ 96 w 398"/>
                <a:gd name="T13" fmla="*/ 152 h 470"/>
                <a:gd name="T14" fmla="*/ 96 w 398"/>
                <a:gd name="T15" fmla="*/ 78 h 470"/>
                <a:gd name="T16" fmla="*/ 127 w 398"/>
                <a:gd name="T17" fmla="*/ 78 h 470"/>
                <a:gd name="T18" fmla="*/ 132 w 398"/>
                <a:gd name="T19" fmla="*/ 72 h 470"/>
                <a:gd name="T20" fmla="*/ 132 w 398"/>
                <a:gd name="T21" fmla="*/ 39 h 470"/>
                <a:gd name="T22" fmla="*/ 132 w 398"/>
                <a:gd name="T23" fmla="*/ 0 h 470"/>
                <a:gd name="T24" fmla="*/ 301 w 398"/>
                <a:gd name="T25" fmla="*/ 0 h 470"/>
                <a:gd name="T26" fmla="*/ 309 w 398"/>
                <a:gd name="T27" fmla="*/ 5 h 470"/>
                <a:gd name="T28" fmla="*/ 309 w 398"/>
                <a:gd name="T29" fmla="*/ 32 h 470"/>
                <a:gd name="T30" fmla="*/ 345 w 398"/>
                <a:gd name="T31" fmla="*/ 32 h 470"/>
                <a:gd name="T32" fmla="*/ 353 w 398"/>
                <a:gd name="T33" fmla="*/ 39 h 470"/>
                <a:gd name="T34" fmla="*/ 353 w 398"/>
                <a:gd name="T35" fmla="*/ 72 h 470"/>
                <a:gd name="T36" fmla="*/ 389 w 398"/>
                <a:gd name="T37" fmla="*/ 72 h 470"/>
                <a:gd name="T38" fmla="*/ 397 w 398"/>
                <a:gd name="T39" fmla="*/ 78 h 470"/>
                <a:gd name="T40" fmla="*/ 397 w 398"/>
                <a:gd name="T41" fmla="*/ 191 h 470"/>
                <a:gd name="T42" fmla="*/ 389 w 398"/>
                <a:gd name="T43" fmla="*/ 196 h 470"/>
                <a:gd name="T44" fmla="*/ 96 w 398"/>
                <a:gd name="T45" fmla="*/ 196 h 470"/>
                <a:gd name="T46" fmla="*/ 96 w 398"/>
                <a:gd name="T47" fmla="*/ 310 h 470"/>
                <a:gd name="T48" fmla="*/ 127 w 398"/>
                <a:gd name="T49" fmla="*/ 310 h 470"/>
                <a:gd name="T50" fmla="*/ 132 w 398"/>
                <a:gd name="T51" fmla="*/ 316 h 470"/>
                <a:gd name="T52" fmla="*/ 132 w 398"/>
                <a:gd name="T53" fmla="*/ 345 h 470"/>
                <a:gd name="T54" fmla="*/ 171 w 398"/>
                <a:gd name="T55" fmla="*/ 345 h 470"/>
                <a:gd name="T56" fmla="*/ 176 w 398"/>
                <a:gd name="T57" fmla="*/ 350 h 470"/>
                <a:gd name="T58" fmla="*/ 176 w 398"/>
                <a:gd name="T59" fmla="*/ 384 h 470"/>
                <a:gd name="T60" fmla="*/ 345 w 398"/>
                <a:gd name="T61" fmla="*/ 384 h 470"/>
                <a:gd name="T62" fmla="*/ 345 w 398"/>
                <a:gd name="T63" fmla="*/ 350 h 470"/>
                <a:gd name="T64" fmla="*/ 353 w 398"/>
                <a:gd name="T65" fmla="*/ 345 h 470"/>
                <a:gd name="T66" fmla="*/ 389 w 398"/>
                <a:gd name="T67" fmla="*/ 345 h 470"/>
                <a:gd name="T68" fmla="*/ 397 w 398"/>
                <a:gd name="T69" fmla="*/ 350 h 470"/>
                <a:gd name="T70" fmla="*/ 397 w 398"/>
                <a:gd name="T71" fmla="*/ 384 h 470"/>
                <a:gd name="T72" fmla="*/ 389 w 398"/>
                <a:gd name="T73" fmla="*/ 389 h 470"/>
                <a:gd name="T74" fmla="*/ 353 w 398"/>
                <a:gd name="T75" fmla="*/ 389 h 470"/>
                <a:gd name="T76" fmla="*/ 353 w 398"/>
                <a:gd name="T77" fmla="*/ 424 h 470"/>
                <a:gd name="T78" fmla="*/ 345 w 398"/>
                <a:gd name="T79" fmla="*/ 430 h 470"/>
                <a:gd name="T80" fmla="*/ 309 w 398"/>
                <a:gd name="T81" fmla="*/ 430 h 470"/>
                <a:gd name="T82" fmla="*/ 309 w 398"/>
                <a:gd name="T83" fmla="*/ 463 h 470"/>
                <a:gd name="T84" fmla="*/ 301 w 398"/>
                <a:gd name="T85" fmla="*/ 469 h 470"/>
                <a:gd name="T86" fmla="*/ 132 w 398"/>
                <a:gd name="T87" fmla="*/ 469 h 470"/>
                <a:gd name="T88" fmla="*/ 127 w 398"/>
                <a:gd name="T89" fmla="*/ 463 h 470"/>
                <a:gd name="T90" fmla="*/ 127 w 398"/>
                <a:gd name="T91" fmla="*/ 430 h 470"/>
                <a:gd name="T92" fmla="*/ 51 w 398"/>
                <a:gd name="T93" fmla="*/ 430 h 470"/>
                <a:gd name="T94" fmla="*/ 44 w 398"/>
                <a:gd name="T95" fmla="*/ 424 h 470"/>
                <a:gd name="T96" fmla="*/ 44 w 398"/>
                <a:gd name="T97" fmla="*/ 350 h 470"/>
                <a:gd name="T98" fmla="*/ 7 w 398"/>
                <a:gd name="T99" fmla="*/ 350 h 470"/>
                <a:gd name="T100" fmla="*/ 0 w 398"/>
                <a:gd name="T101" fmla="*/ 345 h 470"/>
                <a:gd name="T102" fmla="*/ 0 w 398"/>
                <a:gd name="T103" fmla="*/ 117 h 470"/>
                <a:gd name="T104" fmla="*/ 7 w 398"/>
                <a:gd name="T105" fmla="*/ 111 h 470"/>
                <a:gd name="T106" fmla="*/ 44 w 398"/>
                <a:gd name="T107" fmla="*/ 111 h 470"/>
                <a:gd name="T108" fmla="*/ 44 w 398"/>
                <a:gd name="T109" fmla="*/ 39 h 470"/>
                <a:gd name="T110" fmla="*/ 51 w 398"/>
                <a:gd name="T111" fmla="*/ 32 h 470"/>
                <a:gd name="T112" fmla="*/ 127 w 398"/>
                <a:gd name="T113" fmla="*/ 32 h 470"/>
                <a:gd name="T114" fmla="*/ 127 w 398"/>
                <a:gd name="T115" fmla="*/ 5 h 470"/>
                <a:gd name="T116" fmla="*/ 132 w 398"/>
                <a:gd name="T117" fmla="*/ 0 h 4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8"/>
                <a:gd name="T178" fmla="*/ 0 h 470"/>
                <a:gd name="T179" fmla="*/ 398 w 398"/>
                <a:gd name="T180" fmla="*/ 470 h 4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8" h="470">
                  <a:moveTo>
                    <a:pt x="132" y="39"/>
                  </a:moveTo>
                  <a:lnTo>
                    <a:pt x="257" y="39"/>
                  </a:lnTo>
                  <a:lnTo>
                    <a:pt x="257" y="72"/>
                  </a:lnTo>
                  <a:lnTo>
                    <a:pt x="264" y="78"/>
                  </a:lnTo>
                  <a:lnTo>
                    <a:pt x="301" y="78"/>
                  </a:lnTo>
                  <a:lnTo>
                    <a:pt x="301" y="152"/>
                  </a:lnTo>
                  <a:lnTo>
                    <a:pt x="96" y="152"/>
                  </a:lnTo>
                  <a:lnTo>
                    <a:pt x="96" y="78"/>
                  </a:lnTo>
                  <a:lnTo>
                    <a:pt x="127" y="78"/>
                  </a:lnTo>
                  <a:lnTo>
                    <a:pt x="132" y="72"/>
                  </a:lnTo>
                  <a:lnTo>
                    <a:pt x="132" y="39"/>
                  </a:lnTo>
                  <a:close/>
                  <a:moveTo>
                    <a:pt x="132" y="0"/>
                  </a:moveTo>
                  <a:lnTo>
                    <a:pt x="301" y="0"/>
                  </a:lnTo>
                  <a:lnTo>
                    <a:pt x="309" y="5"/>
                  </a:lnTo>
                  <a:lnTo>
                    <a:pt x="309" y="32"/>
                  </a:lnTo>
                  <a:lnTo>
                    <a:pt x="345" y="32"/>
                  </a:lnTo>
                  <a:lnTo>
                    <a:pt x="353" y="39"/>
                  </a:lnTo>
                  <a:lnTo>
                    <a:pt x="353" y="72"/>
                  </a:lnTo>
                  <a:lnTo>
                    <a:pt x="389" y="72"/>
                  </a:lnTo>
                  <a:lnTo>
                    <a:pt x="397" y="78"/>
                  </a:lnTo>
                  <a:lnTo>
                    <a:pt x="397" y="191"/>
                  </a:lnTo>
                  <a:lnTo>
                    <a:pt x="389" y="196"/>
                  </a:lnTo>
                  <a:lnTo>
                    <a:pt x="96" y="196"/>
                  </a:lnTo>
                  <a:lnTo>
                    <a:pt x="96" y="310"/>
                  </a:lnTo>
                  <a:lnTo>
                    <a:pt x="127" y="310"/>
                  </a:lnTo>
                  <a:lnTo>
                    <a:pt x="132" y="316"/>
                  </a:lnTo>
                  <a:lnTo>
                    <a:pt x="132" y="345"/>
                  </a:lnTo>
                  <a:lnTo>
                    <a:pt x="171" y="345"/>
                  </a:lnTo>
                  <a:lnTo>
                    <a:pt x="176" y="350"/>
                  </a:lnTo>
                  <a:lnTo>
                    <a:pt x="176" y="384"/>
                  </a:lnTo>
                  <a:lnTo>
                    <a:pt x="345" y="384"/>
                  </a:lnTo>
                  <a:lnTo>
                    <a:pt x="345" y="350"/>
                  </a:lnTo>
                  <a:lnTo>
                    <a:pt x="353" y="345"/>
                  </a:lnTo>
                  <a:lnTo>
                    <a:pt x="389" y="345"/>
                  </a:lnTo>
                  <a:lnTo>
                    <a:pt x="397" y="350"/>
                  </a:lnTo>
                  <a:lnTo>
                    <a:pt x="397" y="384"/>
                  </a:lnTo>
                  <a:lnTo>
                    <a:pt x="389" y="389"/>
                  </a:lnTo>
                  <a:lnTo>
                    <a:pt x="353" y="389"/>
                  </a:lnTo>
                  <a:lnTo>
                    <a:pt x="353" y="424"/>
                  </a:lnTo>
                  <a:lnTo>
                    <a:pt x="345" y="430"/>
                  </a:lnTo>
                  <a:lnTo>
                    <a:pt x="309" y="430"/>
                  </a:lnTo>
                  <a:lnTo>
                    <a:pt x="309" y="463"/>
                  </a:lnTo>
                  <a:lnTo>
                    <a:pt x="301" y="469"/>
                  </a:lnTo>
                  <a:lnTo>
                    <a:pt x="132" y="469"/>
                  </a:lnTo>
                  <a:lnTo>
                    <a:pt x="127" y="463"/>
                  </a:lnTo>
                  <a:lnTo>
                    <a:pt x="127" y="430"/>
                  </a:lnTo>
                  <a:lnTo>
                    <a:pt x="51" y="430"/>
                  </a:lnTo>
                  <a:lnTo>
                    <a:pt x="44" y="424"/>
                  </a:lnTo>
                  <a:lnTo>
                    <a:pt x="44" y="350"/>
                  </a:lnTo>
                  <a:lnTo>
                    <a:pt x="7" y="350"/>
                  </a:lnTo>
                  <a:lnTo>
                    <a:pt x="0" y="345"/>
                  </a:lnTo>
                  <a:lnTo>
                    <a:pt x="0" y="117"/>
                  </a:lnTo>
                  <a:lnTo>
                    <a:pt x="7" y="111"/>
                  </a:lnTo>
                  <a:lnTo>
                    <a:pt x="44" y="111"/>
                  </a:lnTo>
                  <a:lnTo>
                    <a:pt x="44" y="39"/>
                  </a:lnTo>
                  <a:lnTo>
                    <a:pt x="51" y="32"/>
                  </a:lnTo>
                  <a:lnTo>
                    <a:pt x="127" y="32"/>
                  </a:lnTo>
                  <a:lnTo>
                    <a:pt x="127" y="5"/>
                  </a:lnTo>
                  <a:lnTo>
                    <a:pt x="132" y="0"/>
                  </a:lnTo>
                  <a:close/>
                </a:path>
              </a:pathLst>
            </a:custGeom>
            <a:solidFill>
              <a:srgbClr val="FF00FF"/>
            </a:solidFill>
            <a:ln w="9525">
              <a:solidFill>
                <a:schemeClr val="tx1"/>
              </a:solidFill>
              <a:round/>
              <a:headEnd/>
              <a:tailEnd/>
            </a:ln>
          </p:spPr>
          <p:txBody>
            <a:bodyPr wrap="none" anchor="ctr"/>
            <a:lstStyle/>
            <a:p>
              <a:endParaRPr lang="en-IN" sz="1633"/>
            </a:p>
          </p:txBody>
        </p:sp>
        <p:sp>
          <p:nvSpPr>
            <p:cNvPr id="8215" name="Freeform 31"/>
            <p:cNvSpPr>
              <a:spLocks noChangeArrowheads="1"/>
            </p:cNvSpPr>
            <p:nvPr/>
          </p:nvSpPr>
          <p:spPr bwMode="auto">
            <a:xfrm>
              <a:off x="2411" y="2678"/>
              <a:ext cx="181" cy="106"/>
            </a:xfrm>
            <a:custGeom>
              <a:avLst/>
              <a:gdLst>
                <a:gd name="T0" fmla="*/ 129 w 801"/>
                <a:gd name="T1" fmla="*/ 0 h 470"/>
                <a:gd name="T2" fmla="*/ 137 w 801"/>
                <a:gd name="T3" fmla="*/ 73 h 470"/>
                <a:gd name="T4" fmla="*/ 173 w 801"/>
                <a:gd name="T5" fmla="*/ 39 h 470"/>
                <a:gd name="T6" fmla="*/ 220 w 801"/>
                <a:gd name="T7" fmla="*/ 32 h 470"/>
                <a:gd name="T8" fmla="*/ 225 w 801"/>
                <a:gd name="T9" fmla="*/ 0 h 470"/>
                <a:gd name="T10" fmla="*/ 362 w 801"/>
                <a:gd name="T11" fmla="*/ 6 h 470"/>
                <a:gd name="T12" fmla="*/ 399 w 801"/>
                <a:gd name="T13" fmla="*/ 32 h 470"/>
                <a:gd name="T14" fmla="*/ 406 w 801"/>
                <a:gd name="T15" fmla="*/ 73 h 470"/>
                <a:gd name="T16" fmla="*/ 484 w 801"/>
                <a:gd name="T17" fmla="*/ 39 h 470"/>
                <a:gd name="T18" fmla="*/ 528 w 801"/>
                <a:gd name="T19" fmla="*/ 32 h 470"/>
                <a:gd name="T20" fmla="*/ 536 w 801"/>
                <a:gd name="T21" fmla="*/ 0 h 470"/>
                <a:gd name="T22" fmla="*/ 670 w 801"/>
                <a:gd name="T23" fmla="*/ 6 h 470"/>
                <a:gd name="T24" fmla="*/ 709 w 801"/>
                <a:gd name="T25" fmla="*/ 32 h 470"/>
                <a:gd name="T26" fmla="*/ 717 w 801"/>
                <a:gd name="T27" fmla="*/ 73 h 470"/>
                <a:gd name="T28" fmla="*/ 763 w 801"/>
                <a:gd name="T29" fmla="*/ 78 h 470"/>
                <a:gd name="T30" fmla="*/ 795 w 801"/>
                <a:gd name="T31" fmla="*/ 424 h 470"/>
                <a:gd name="T32" fmla="*/ 800 w 801"/>
                <a:gd name="T33" fmla="*/ 463 h 470"/>
                <a:gd name="T34" fmla="*/ 626 w 801"/>
                <a:gd name="T35" fmla="*/ 469 h 470"/>
                <a:gd name="T36" fmla="*/ 619 w 801"/>
                <a:gd name="T37" fmla="*/ 430 h 470"/>
                <a:gd name="T38" fmla="*/ 665 w 801"/>
                <a:gd name="T39" fmla="*/ 424 h 470"/>
                <a:gd name="T40" fmla="*/ 626 w 801"/>
                <a:gd name="T41" fmla="*/ 117 h 470"/>
                <a:gd name="T42" fmla="*/ 619 w 801"/>
                <a:gd name="T43" fmla="*/ 78 h 470"/>
                <a:gd name="T44" fmla="*/ 492 w 801"/>
                <a:gd name="T45" fmla="*/ 112 h 470"/>
                <a:gd name="T46" fmla="*/ 452 w 801"/>
                <a:gd name="T47" fmla="*/ 117 h 470"/>
                <a:gd name="T48" fmla="*/ 484 w 801"/>
                <a:gd name="T49" fmla="*/ 424 h 470"/>
                <a:gd name="T50" fmla="*/ 492 w 801"/>
                <a:gd name="T51" fmla="*/ 463 h 470"/>
                <a:gd name="T52" fmla="*/ 315 w 801"/>
                <a:gd name="T53" fmla="*/ 469 h 470"/>
                <a:gd name="T54" fmla="*/ 308 w 801"/>
                <a:gd name="T55" fmla="*/ 430 h 470"/>
                <a:gd name="T56" fmla="*/ 354 w 801"/>
                <a:gd name="T57" fmla="*/ 424 h 470"/>
                <a:gd name="T58" fmla="*/ 315 w 801"/>
                <a:gd name="T59" fmla="*/ 117 h 470"/>
                <a:gd name="T60" fmla="*/ 308 w 801"/>
                <a:gd name="T61" fmla="*/ 78 h 470"/>
                <a:gd name="T62" fmla="*/ 181 w 801"/>
                <a:gd name="T63" fmla="*/ 112 h 470"/>
                <a:gd name="T64" fmla="*/ 137 w 801"/>
                <a:gd name="T65" fmla="*/ 117 h 470"/>
                <a:gd name="T66" fmla="*/ 173 w 801"/>
                <a:gd name="T67" fmla="*/ 424 h 470"/>
                <a:gd name="T68" fmla="*/ 181 w 801"/>
                <a:gd name="T69" fmla="*/ 463 h 470"/>
                <a:gd name="T70" fmla="*/ 4 w 801"/>
                <a:gd name="T71" fmla="*/ 469 h 470"/>
                <a:gd name="T72" fmla="*/ 0 w 801"/>
                <a:gd name="T73" fmla="*/ 430 h 470"/>
                <a:gd name="T74" fmla="*/ 44 w 801"/>
                <a:gd name="T75" fmla="*/ 424 h 470"/>
                <a:gd name="T76" fmla="*/ 4 w 801"/>
                <a:gd name="T77" fmla="*/ 39 h 470"/>
                <a:gd name="T78" fmla="*/ 0 w 801"/>
                <a:gd name="T79" fmla="*/ 6 h 4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1"/>
                <a:gd name="T121" fmla="*/ 0 h 470"/>
                <a:gd name="T122" fmla="*/ 801 w 801"/>
                <a:gd name="T123" fmla="*/ 470 h 4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1" h="470">
                  <a:moveTo>
                    <a:pt x="4" y="0"/>
                  </a:moveTo>
                  <a:lnTo>
                    <a:pt x="129" y="0"/>
                  </a:lnTo>
                  <a:lnTo>
                    <a:pt x="137" y="6"/>
                  </a:lnTo>
                  <a:lnTo>
                    <a:pt x="137" y="73"/>
                  </a:lnTo>
                  <a:lnTo>
                    <a:pt x="173" y="73"/>
                  </a:lnTo>
                  <a:lnTo>
                    <a:pt x="173" y="39"/>
                  </a:lnTo>
                  <a:lnTo>
                    <a:pt x="181" y="32"/>
                  </a:lnTo>
                  <a:lnTo>
                    <a:pt x="220" y="32"/>
                  </a:lnTo>
                  <a:lnTo>
                    <a:pt x="220" y="6"/>
                  </a:lnTo>
                  <a:lnTo>
                    <a:pt x="225" y="0"/>
                  </a:lnTo>
                  <a:lnTo>
                    <a:pt x="354" y="0"/>
                  </a:lnTo>
                  <a:lnTo>
                    <a:pt x="362" y="6"/>
                  </a:lnTo>
                  <a:lnTo>
                    <a:pt x="362" y="32"/>
                  </a:lnTo>
                  <a:lnTo>
                    <a:pt x="399" y="32"/>
                  </a:lnTo>
                  <a:lnTo>
                    <a:pt x="406" y="39"/>
                  </a:lnTo>
                  <a:lnTo>
                    <a:pt x="406" y="73"/>
                  </a:lnTo>
                  <a:lnTo>
                    <a:pt x="484" y="73"/>
                  </a:lnTo>
                  <a:lnTo>
                    <a:pt x="484" y="39"/>
                  </a:lnTo>
                  <a:lnTo>
                    <a:pt x="492" y="32"/>
                  </a:lnTo>
                  <a:lnTo>
                    <a:pt x="528" y="32"/>
                  </a:lnTo>
                  <a:lnTo>
                    <a:pt x="528" y="6"/>
                  </a:lnTo>
                  <a:lnTo>
                    <a:pt x="536" y="0"/>
                  </a:lnTo>
                  <a:lnTo>
                    <a:pt x="665" y="0"/>
                  </a:lnTo>
                  <a:lnTo>
                    <a:pt x="670" y="6"/>
                  </a:lnTo>
                  <a:lnTo>
                    <a:pt x="670" y="32"/>
                  </a:lnTo>
                  <a:lnTo>
                    <a:pt x="709" y="32"/>
                  </a:lnTo>
                  <a:lnTo>
                    <a:pt x="717" y="39"/>
                  </a:lnTo>
                  <a:lnTo>
                    <a:pt x="717" y="73"/>
                  </a:lnTo>
                  <a:lnTo>
                    <a:pt x="756" y="73"/>
                  </a:lnTo>
                  <a:lnTo>
                    <a:pt x="763" y="78"/>
                  </a:lnTo>
                  <a:lnTo>
                    <a:pt x="763" y="424"/>
                  </a:lnTo>
                  <a:lnTo>
                    <a:pt x="795" y="424"/>
                  </a:lnTo>
                  <a:lnTo>
                    <a:pt x="800" y="430"/>
                  </a:lnTo>
                  <a:lnTo>
                    <a:pt x="800" y="463"/>
                  </a:lnTo>
                  <a:lnTo>
                    <a:pt x="795" y="469"/>
                  </a:lnTo>
                  <a:lnTo>
                    <a:pt x="626" y="469"/>
                  </a:lnTo>
                  <a:lnTo>
                    <a:pt x="619" y="463"/>
                  </a:lnTo>
                  <a:lnTo>
                    <a:pt x="619" y="430"/>
                  </a:lnTo>
                  <a:lnTo>
                    <a:pt x="626" y="424"/>
                  </a:lnTo>
                  <a:lnTo>
                    <a:pt x="665" y="424"/>
                  </a:lnTo>
                  <a:lnTo>
                    <a:pt x="665" y="117"/>
                  </a:lnTo>
                  <a:lnTo>
                    <a:pt x="626" y="117"/>
                  </a:lnTo>
                  <a:lnTo>
                    <a:pt x="619" y="112"/>
                  </a:lnTo>
                  <a:lnTo>
                    <a:pt x="619" y="78"/>
                  </a:lnTo>
                  <a:lnTo>
                    <a:pt x="492" y="78"/>
                  </a:lnTo>
                  <a:lnTo>
                    <a:pt x="492" y="112"/>
                  </a:lnTo>
                  <a:lnTo>
                    <a:pt x="484" y="117"/>
                  </a:lnTo>
                  <a:lnTo>
                    <a:pt x="452" y="117"/>
                  </a:lnTo>
                  <a:lnTo>
                    <a:pt x="452" y="424"/>
                  </a:lnTo>
                  <a:lnTo>
                    <a:pt x="484" y="424"/>
                  </a:lnTo>
                  <a:lnTo>
                    <a:pt x="492" y="430"/>
                  </a:lnTo>
                  <a:lnTo>
                    <a:pt x="492" y="463"/>
                  </a:lnTo>
                  <a:lnTo>
                    <a:pt x="484" y="469"/>
                  </a:lnTo>
                  <a:lnTo>
                    <a:pt x="315" y="469"/>
                  </a:lnTo>
                  <a:lnTo>
                    <a:pt x="308" y="463"/>
                  </a:lnTo>
                  <a:lnTo>
                    <a:pt x="308" y="430"/>
                  </a:lnTo>
                  <a:lnTo>
                    <a:pt x="315" y="424"/>
                  </a:lnTo>
                  <a:lnTo>
                    <a:pt x="354" y="424"/>
                  </a:lnTo>
                  <a:lnTo>
                    <a:pt x="354" y="117"/>
                  </a:lnTo>
                  <a:lnTo>
                    <a:pt x="315" y="117"/>
                  </a:lnTo>
                  <a:lnTo>
                    <a:pt x="308" y="112"/>
                  </a:lnTo>
                  <a:lnTo>
                    <a:pt x="308" y="78"/>
                  </a:lnTo>
                  <a:lnTo>
                    <a:pt x="181" y="78"/>
                  </a:lnTo>
                  <a:lnTo>
                    <a:pt x="181" y="112"/>
                  </a:lnTo>
                  <a:lnTo>
                    <a:pt x="173" y="117"/>
                  </a:lnTo>
                  <a:lnTo>
                    <a:pt x="137" y="117"/>
                  </a:lnTo>
                  <a:lnTo>
                    <a:pt x="137" y="424"/>
                  </a:lnTo>
                  <a:lnTo>
                    <a:pt x="173" y="424"/>
                  </a:lnTo>
                  <a:lnTo>
                    <a:pt x="181" y="430"/>
                  </a:lnTo>
                  <a:lnTo>
                    <a:pt x="181" y="463"/>
                  </a:lnTo>
                  <a:lnTo>
                    <a:pt x="173" y="469"/>
                  </a:lnTo>
                  <a:lnTo>
                    <a:pt x="4" y="469"/>
                  </a:lnTo>
                  <a:lnTo>
                    <a:pt x="0" y="463"/>
                  </a:lnTo>
                  <a:lnTo>
                    <a:pt x="0" y="430"/>
                  </a:lnTo>
                  <a:lnTo>
                    <a:pt x="4" y="424"/>
                  </a:lnTo>
                  <a:lnTo>
                    <a:pt x="44" y="424"/>
                  </a:lnTo>
                  <a:lnTo>
                    <a:pt x="44" y="39"/>
                  </a:lnTo>
                  <a:lnTo>
                    <a:pt x="4" y="39"/>
                  </a:lnTo>
                  <a:lnTo>
                    <a:pt x="0" y="32"/>
                  </a:lnTo>
                  <a:lnTo>
                    <a:pt x="0" y="6"/>
                  </a:lnTo>
                  <a:lnTo>
                    <a:pt x="4" y="0"/>
                  </a:lnTo>
                </a:path>
              </a:pathLst>
            </a:custGeom>
            <a:solidFill>
              <a:srgbClr val="FF00FF"/>
            </a:solidFill>
            <a:ln w="9525">
              <a:solidFill>
                <a:schemeClr val="tx1"/>
              </a:solidFill>
              <a:round/>
              <a:headEnd/>
              <a:tailEnd/>
            </a:ln>
          </p:spPr>
          <p:txBody>
            <a:bodyPr wrap="none" anchor="ctr"/>
            <a:lstStyle/>
            <a:p>
              <a:endParaRPr lang="en-IN" sz="1633"/>
            </a:p>
          </p:txBody>
        </p:sp>
      </p:grpSp>
      <p:pic>
        <p:nvPicPr>
          <p:cNvPr id="8209"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7361" y="2253961"/>
            <a:ext cx="2291040" cy="19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3D5C3CB-31B7-4B76-BB0C-1E903127DFFC}" type="slidenum">
              <a:rPr lang="en-IN" smtClean="0"/>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8EE1568D-333B-4E80-B7F9-88EB55985EB6}" type="slidenum">
              <a:rPr lang="en-US">
                <a:latin typeface="Arial" charset="0"/>
              </a:rPr>
              <a:pPr/>
              <a:t>50</a:t>
            </a:fld>
            <a:endParaRPr lang="en-US">
              <a:latin typeface="Arial" charset="0"/>
            </a:endParaRPr>
          </a:p>
        </p:txBody>
      </p:sp>
      <p:sp>
        <p:nvSpPr>
          <p:cNvPr id="39939"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39940" name="Rectangle 2"/>
          <p:cNvSpPr>
            <a:spLocks noGrp="1" noChangeArrowheads="1"/>
          </p:cNvSpPr>
          <p:nvPr>
            <p:ph type="body" idx="1"/>
          </p:nvPr>
        </p:nvSpPr>
        <p:spPr/>
        <p:txBody>
          <a:bodyPr lIns="18000" tIns="46800" rIns="18000" bIns="46800">
            <a:normAutofit fontScale="92500"/>
          </a:bodyPr>
          <a:lstStyle/>
          <a:p>
            <a:pPr>
              <a:spcBef>
                <a:spcPts val="788"/>
              </a:spcBef>
            </a:pPr>
            <a:r>
              <a:rPr lang="en-GB" sz="3600" smtClean="0"/>
              <a:t>The columns of the decision table correspond to test cases.</a:t>
            </a:r>
          </a:p>
          <a:p>
            <a:pPr>
              <a:spcBef>
                <a:spcPts val="788"/>
              </a:spcBef>
            </a:pPr>
            <a:r>
              <a:rPr lang="en-GB" sz="3600" smtClean="0"/>
              <a:t>Define the columns by examining each effect:</a:t>
            </a:r>
          </a:p>
          <a:p>
            <a:pPr lvl="1">
              <a:spcBef>
                <a:spcPts val="713"/>
              </a:spcBef>
            </a:pPr>
            <a:r>
              <a:rPr lang="en-GB" sz="3200" smtClean="0"/>
              <a:t>list each combination of causes that can lead to that effect.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458C77DC-E561-4940-B7F2-FF69322A3F37}" type="slidenum">
              <a:rPr lang="en-US">
                <a:latin typeface="Arial" charset="0"/>
              </a:rPr>
              <a:pPr/>
              <a:t>51</a:t>
            </a:fld>
            <a:endParaRPr lang="en-US">
              <a:latin typeface="Arial" charset="0"/>
            </a:endParaRPr>
          </a:p>
        </p:txBody>
      </p:sp>
      <p:sp>
        <p:nvSpPr>
          <p:cNvPr id="40963"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40964" name="Rectangle 2"/>
          <p:cNvSpPr>
            <a:spLocks noGrp="1" noChangeArrowheads="1"/>
          </p:cNvSpPr>
          <p:nvPr>
            <p:ph type="body" idx="1"/>
          </p:nvPr>
        </p:nvSpPr>
        <p:spPr/>
        <p:txBody>
          <a:bodyPr lIns="18000" tIns="46800" rIns="18000" bIns="46800"/>
          <a:lstStyle/>
          <a:p>
            <a:pPr>
              <a:spcBef>
                <a:spcPts val="788"/>
              </a:spcBef>
            </a:pPr>
            <a:r>
              <a:rPr lang="en-GB" sz="3600" smtClean="0"/>
              <a:t>We can determine the number of columns of the decision table</a:t>
            </a:r>
          </a:p>
          <a:p>
            <a:pPr lvl="1">
              <a:spcBef>
                <a:spcPts val="713"/>
              </a:spcBef>
            </a:pPr>
            <a:r>
              <a:rPr lang="en-GB" sz="3200" smtClean="0"/>
              <a:t>by examining the lines flowing into the effect nodes of the graph.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82D1A6C9-1808-4129-BF95-193DC7B8DDE8}" type="slidenum">
              <a:rPr lang="en-US">
                <a:latin typeface="Arial" charset="0"/>
              </a:rPr>
              <a:pPr/>
              <a:t>52</a:t>
            </a:fld>
            <a:endParaRPr lang="en-US">
              <a:latin typeface="Arial" charset="0"/>
            </a:endParaRPr>
          </a:p>
        </p:txBody>
      </p:sp>
      <p:sp>
        <p:nvSpPr>
          <p:cNvPr id="41987"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 Example</a:t>
            </a:r>
          </a:p>
        </p:txBody>
      </p:sp>
      <p:sp>
        <p:nvSpPr>
          <p:cNvPr id="41988" name="Rectangle 2"/>
          <p:cNvSpPr>
            <a:spLocks noGrp="1" noChangeArrowheads="1"/>
          </p:cNvSpPr>
          <p:nvPr>
            <p:ph type="body" idx="1"/>
          </p:nvPr>
        </p:nvSpPr>
        <p:spPr/>
        <p:txBody>
          <a:bodyPr lIns="18000" tIns="46800" rIns="18000" bIns="46800"/>
          <a:lstStyle/>
          <a:p>
            <a:pPr>
              <a:spcBef>
                <a:spcPts val="1000"/>
              </a:spcBef>
            </a:pPr>
            <a:r>
              <a:rPr lang="en-GB" sz="3600" dirty="0" smtClean="0"/>
              <a:t>Theoretically we could have generated 2</a:t>
            </a:r>
            <a:r>
              <a:rPr lang="en-GB" sz="3600" baseline="30000" dirty="0" smtClean="0"/>
              <a:t>5</a:t>
            </a:r>
            <a:r>
              <a:rPr lang="en-GB" sz="3600" dirty="0" smtClean="0"/>
              <a:t>=32 test cases.</a:t>
            </a:r>
          </a:p>
          <a:p>
            <a:pPr lvl="1">
              <a:spcBef>
                <a:spcPts val="713"/>
              </a:spcBef>
            </a:pPr>
            <a:r>
              <a:rPr lang="en-GB" sz="3200" dirty="0" smtClean="0"/>
              <a:t>Using cause effect graphing technique reduces that number  to 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5A40B86A-3B0D-4868-AF56-347ACF81F9B6}" type="slidenum">
              <a:rPr lang="en-US">
                <a:latin typeface="Arial" charset="0"/>
              </a:rPr>
              <a:pPr/>
              <a:t>53</a:t>
            </a:fld>
            <a:endParaRPr lang="en-US">
              <a:latin typeface="Arial" charset="0"/>
            </a:endParaRPr>
          </a:p>
        </p:txBody>
      </p:sp>
      <p:sp>
        <p:nvSpPr>
          <p:cNvPr id="43011" name="Rectangle 1"/>
          <p:cNvSpPr>
            <a:spLocks noGrp="1" noChangeArrowheads="1"/>
          </p:cNvSpPr>
          <p:nvPr>
            <p:ph type="title"/>
          </p:nvPr>
        </p:nvSpPr>
        <p:spPr>
          <a:xfrm>
            <a:off x="406400" y="182563"/>
            <a:ext cx="7769225" cy="1139825"/>
          </a:xfrm>
        </p:spPr>
        <p:txBody>
          <a:bodyPr lIns="18000" tIns="46800" rIns="18000" bIns="46800" anchor="ctr"/>
          <a:lstStyle/>
          <a:p>
            <a:pPr>
              <a:spcBef>
                <a:spcPts val="525"/>
              </a:spcBef>
            </a:pPr>
            <a:r>
              <a:rPr lang="en-GB" smtClean="0"/>
              <a:t>Cause effect graph</a:t>
            </a:r>
          </a:p>
        </p:txBody>
      </p:sp>
      <p:sp>
        <p:nvSpPr>
          <p:cNvPr id="43012" name="Rectangle 2"/>
          <p:cNvSpPr>
            <a:spLocks noGrp="1" noChangeArrowheads="1"/>
          </p:cNvSpPr>
          <p:nvPr>
            <p:ph type="body" idx="1"/>
          </p:nvPr>
        </p:nvSpPr>
        <p:spPr/>
        <p:txBody>
          <a:bodyPr lIns="18000" tIns="46800" rIns="18000" bIns="46800"/>
          <a:lstStyle/>
          <a:p>
            <a:pPr>
              <a:spcBef>
                <a:spcPts val="875"/>
              </a:spcBef>
            </a:pPr>
            <a:r>
              <a:rPr lang="en-GB" sz="4000" smtClean="0"/>
              <a:t>Not practical for systems which:</a:t>
            </a:r>
          </a:p>
          <a:p>
            <a:pPr lvl="1">
              <a:spcBef>
                <a:spcPts val="788"/>
              </a:spcBef>
            </a:pPr>
            <a:r>
              <a:rPr lang="en-GB" sz="3600" smtClean="0"/>
              <a:t>include timing aspects</a:t>
            </a:r>
          </a:p>
          <a:p>
            <a:pPr lvl="1">
              <a:spcBef>
                <a:spcPts val="788"/>
              </a:spcBef>
            </a:pPr>
            <a:r>
              <a:rPr lang="en-GB" sz="3600" smtClean="0"/>
              <a:t>feedback from processes is used for some other processes.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90152"/>
            <a:ext cx="8834908" cy="953037"/>
          </a:xfrm>
        </p:spPr>
        <p:txBody>
          <a:bodyPr>
            <a:normAutofit fontScale="90000"/>
          </a:bodyPr>
          <a:lstStyle/>
          <a:p>
            <a:pPr algn="ctr"/>
            <a:r>
              <a:rPr lang="en-IN" dirty="0" smtClean="0"/>
              <a:t>Procedure used for the generation of tests</a:t>
            </a:r>
            <a:endParaRPr lang="en-IN" dirty="0"/>
          </a:p>
        </p:txBody>
      </p:sp>
      <p:sp>
        <p:nvSpPr>
          <p:cNvPr id="3" name="Content Placeholder 2"/>
          <p:cNvSpPr>
            <a:spLocks noGrp="1"/>
          </p:cNvSpPr>
          <p:nvPr>
            <p:ph idx="1"/>
          </p:nvPr>
        </p:nvSpPr>
        <p:spPr>
          <a:xfrm>
            <a:off x="154546" y="940158"/>
            <a:ext cx="8834908" cy="5808372"/>
          </a:xfrm>
        </p:spPr>
        <p:txBody>
          <a:bodyPr>
            <a:normAutofit/>
          </a:bodyPr>
          <a:lstStyle/>
          <a:p>
            <a:r>
              <a:rPr lang="en-IN" sz="2800" dirty="0" smtClean="0">
                <a:solidFill>
                  <a:srgbClr val="FF0000"/>
                </a:solidFill>
              </a:rPr>
              <a:t>Identify causes and effects by reading the requirements.  Each cause and effect is assigned a unique identifier. Note that an effect can also be a cause for some other effect.</a:t>
            </a:r>
          </a:p>
          <a:p>
            <a:r>
              <a:rPr lang="en-IN" sz="2800" dirty="0" smtClean="0">
                <a:solidFill>
                  <a:srgbClr val="FF0000"/>
                </a:solidFill>
              </a:rPr>
              <a:t>Express the relationship between causes and effects using a cause-effect graph.</a:t>
            </a:r>
          </a:p>
          <a:p>
            <a:r>
              <a:rPr lang="en-IN" sz="2800" dirty="0" smtClean="0">
                <a:solidFill>
                  <a:srgbClr val="FF0000"/>
                </a:solidFill>
              </a:rPr>
              <a:t>Transform the cause-effect graph into a limited entry decision table, hereafter referred to as decision table.</a:t>
            </a:r>
          </a:p>
          <a:p>
            <a:r>
              <a:rPr lang="en-IN" sz="2800" dirty="0" smtClean="0">
                <a:solidFill>
                  <a:srgbClr val="FF0000"/>
                </a:solidFill>
              </a:rPr>
              <a:t>Generate tests from the decision table.</a:t>
            </a:r>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54</a:t>
            </a:fld>
            <a:endParaRPr lang="en-IN"/>
          </a:p>
        </p:txBody>
      </p:sp>
    </p:spTree>
    <p:extLst>
      <p:ext uri="{BB962C8B-B14F-4D97-AF65-F5344CB8AC3E}">
        <p14:creationId xmlns:p14="http://schemas.microsoft.com/office/powerpoint/2010/main" val="182384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5307"/>
          </a:xfrm>
        </p:spPr>
        <p:txBody>
          <a:bodyPr>
            <a:normAutofit/>
          </a:bodyPr>
          <a:lstStyle/>
          <a:p>
            <a:pPr algn="ctr"/>
            <a:r>
              <a:rPr lang="en-IN" sz="3200" dirty="0"/>
              <a:t>Basic elements of a cause-effect graph</a:t>
            </a:r>
          </a:p>
        </p:txBody>
      </p:sp>
      <p:sp>
        <p:nvSpPr>
          <p:cNvPr id="3" name="Content Placeholder 2"/>
          <p:cNvSpPr>
            <a:spLocks noGrp="1"/>
          </p:cNvSpPr>
          <p:nvPr>
            <p:ph idx="1"/>
          </p:nvPr>
        </p:nvSpPr>
        <p:spPr>
          <a:xfrm>
            <a:off x="0" y="605306"/>
            <a:ext cx="9028090" cy="6143223"/>
          </a:xfrm>
        </p:spPr>
        <p:txBody>
          <a:bodyPr>
            <a:normAutofit/>
          </a:bodyPr>
          <a:lstStyle/>
          <a:p>
            <a:r>
              <a:rPr lang="en-IN" sz="2400" dirty="0" smtClean="0">
                <a:solidFill>
                  <a:srgbClr val="FF0000"/>
                </a:solidFill>
              </a:rPr>
              <a:t>implication</a:t>
            </a:r>
          </a:p>
          <a:p>
            <a:r>
              <a:rPr lang="en-IN" sz="2400" dirty="0" smtClean="0">
                <a:solidFill>
                  <a:srgbClr val="FF0000"/>
                </a:solidFill>
              </a:rPr>
              <a:t>not (~)</a:t>
            </a:r>
          </a:p>
          <a:p>
            <a:r>
              <a:rPr lang="en-IN" sz="2400" dirty="0" smtClean="0">
                <a:solidFill>
                  <a:srgbClr val="FF0000"/>
                </a:solidFill>
              </a:rPr>
              <a:t>and (^)</a:t>
            </a:r>
          </a:p>
          <a:p>
            <a:r>
              <a:rPr lang="en-IN" sz="2400" dirty="0" smtClean="0">
                <a:solidFill>
                  <a:srgbClr val="FF0000"/>
                </a:solidFill>
              </a:rPr>
              <a:t>or (v)</a:t>
            </a: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endParaRPr lang="en-IN" sz="2400" dirty="0" smtClean="0">
              <a:solidFill>
                <a:srgbClr val="FF0000"/>
              </a:solidFill>
            </a:endParaRPr>
          </a:p>
          <a:p>
            <a:r>
              <a:rPr lang="en-IN" sz="2400" dirty="0" smtClean="0">
                <a:solidFill>
                  <a:srgbClr val="FF0000"/>
                </a:solidFill>
              </a:rPr>
              <a:t>C, C</a:t>
            </a:r>
            <a:r>
              <a:rPr lang="en-IN" sz="2400" baseline="-25000" dirty="0" smtClean="0">
                <a:solidFill>
                  <a:srgbClr val="FF0000"/>
                </a:solidFill>
              </a:rPr>
              <a:t>1</a:t>
            </a:r>
            <a:r>
              <a:rPr lang="en-IN" sz="2400" dirty="0" smtClean="0">
                <a:solidFill>
                  <a:srgbClr val="FF0000"/>
                </a:solidFill>
              </a:rPr>
              <a:t>, C</a:t>
            </a:r>
            <a:r>
              <a:rPr lang="en-IN" sz="2400" baseline="-25000" dirty="0" smtClean="0">
                <a:solidFill>
                  <a:srgbClr val="FF0000"/>
                </a:solidFill>
              </a:rPr>
              <a:t>2</a:t>
            </a:r>
            <a:r>
              <a:rPr lang="en-IN" sz="2400" dirty="0" smtClean="0">
                <a:solidFill>
                  <a:srgbClr val="FF0000"/>
                </a:solidFill>
              </a:rPr>
              <a:t>, C</a:t>
            </a:r>
            <a:r>
              <a:rPr lang="en-IN" sz="2400" baseline="-25000" dirty="0" smtClean="0">
                <a:solidFill>
                  <a:srgbClr val="FF0000"/>
                </a:solidFill>
              </a:rPr>
              <a:t>3</a:t>
            </a:r>
            <a:r>
              <a:rPr lang="en-IN" sz="2400" dirty="0" smtClean="0">
                <a:solidFill>
                  <a:srgbClr val="FF0000"/>
                </a:solidFill>
              </a:rPr>
              <a:t> denote causes.</a:t>
            </a:r>
          </a:p>
          <a:p>
            <a:r>
              <a:rPr lang="en-IN" sz="2400" dirty="0" err="1" smtClean="0">
                <a:solidFill>
                  <a:srgbClr val="FF0000"/>
                </a:solidFill>
              </a:rPr>
              <a:t>Ef</a:t>
            </a:r>
            <a:r>
              <a:rPr lang="en-IN" sz="2400" dirty="0" smtClean="0">
                <a:solidFill>
                  <a:srgbClr val="FF0000"/>
                </a:solidFill>
              </a:rPr>
              <a:t> denotes an effect.</a:t>
            </a:r>
            <a:endParaRPr lang="en-IN" sz="2400" dirty="0">
              <a:solidFill>
                <a:srgbClr val="FF0000"/>
              </a:solidFill>
            </a:endParaRPr>
          </a:p>
        </p:txBody>
      </p:sp>
      <p:sp>
        <p:nvSpPr>
          <p:cNvPr id="4" name="Oval 3"/>
          <p:cNvSpPr/>
          <p:nvPr/>
        </p:nvSpPr>
        <p:spPr>
          <a:xfrm>
            <a:off x="708338" y="2962141"/>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TextBox 4"/>
          <p:cNvSpPr txBox="1"/>
          <p:nvPr/>
        </p:nvSpPr>
        <p:spPr>
          <a:xfrm>
            <a:off x="779669" y="3009294"/>
            <a:ext cx="322524" cy="369332"/>
          </a:xfrm>
          <a:prstGeom prst="rect">
            <a:avLst/>
          </a:prstGeom>
          <a:noFill/>
        </p:spPr>
        <p:txBody>
          <a:bodyPr wrap="none" rtlCol="0">
            <a:spAutoFit/>
          </a:bodyPr>
          <a:lstStyle/>
          <a:p>
            <a:r>
              <a:rPr lang="en-IN" dirty="0" smtClean="0">
                <a:solidFill>
                  <a:srgbClr val="FF0000"/>
                </a:solidFill>
              </a:rPr>
              <a:t>C</a:t>
            </a:r>
            <a:endParaRPr lang="en-IN" dirty="0">
              <a:solidFill>
                <a:srgbClr val="FF0000"/>
              </a:solidFill>
            </a:endParaRPr>
          </a:p>
        </p:txBody>
      </p:sp>
      <p:sp>
        <p:nvSpPr>
          <p:cNvPr id="7" name="Oval 6"/>
          <p:cNvSpPr/>
          <p:nvPr/>
        </p:nvSpPr>
        <p:spPr>
          <a:xfrm>
            <a:off x="1858028" y="2957986"/>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 name="Oval 7"/>
          <p:cNvSpPr/>
          <p:nvPr/>
        </p:nvSpPr>
        <p:spPr>
          <a:xfrm>
            <a:off x="4063284" y="2957985"/>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Oval 8"/>
          <p:cNvSpPr/>
          <p:nvPr/>
        </p:nvSpPr>
        <p:spPr>
          <a:xfrm>
            <a:off x="5212974" y="2957985"/>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Oval 9"/>
          <p:cNvSpPr/>
          <p:nvPr/>
        </p:nvSpPr>
        <p:spPr>
          <a:xfrm>
            <a:off x="708338" y="4146995"/>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Oval 10"/>
          <p:cNvSpPr/>
          <p:nvPr/>
        </p:nvSpPr>
        <p:spPr>
          <a:xfrm>
            <a:off x="708337" y="4653633"/>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Oval 11"/>
          <p:cNvSpPr/>
          <p:nvPr/>
        </p:nvSpPr>
        <p:spPr>
          <a:xfrm>
            <a:off x="708336" y="5160271"/>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Oval 12"/>
          <p:cNvSpPr/>
          <p:nvPr/>
        </p:nvSpPr>
        <p:spPr>
          <a:xfrm>
            <a:off x="1849852" y="4653633"/>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Oval 13"/>
          <p:cNvSpPr/>
          <p:nvPr/>
        </p:nvSpPr>
        <p:spPr>
          <a:xfrm>
            <a:off x="4063283" y="4196433"/>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Oval 14"/>
          <p:cNvSpPr/>
          <p:nvPr/>
        </p:nvSpPr>
        <p:spPr>
          <a:xfrm>
            <a:off x="4063283" y="5117272"/>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Oval 15"/>
          <p:cNvSpPr/>
          <p:nvPr/>
        </p:nvSpPr>
        <p:spPr>
          <a:xfrm>
            <a:off x="5342586" y="4608556"/>
            <a:ext cx="450761" cy="4636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TextBox 16"/>
          <p:cNvSpPr txBox="1"/>
          <p:nvPr/>
        </p:nvSpPr>
        <p:spPr>
          <a:xfrm>
            <a:off x="1921183" y="2992465"/>
            <a:ext cx="393056" cy="369332"/>
          </a:xfrm>
          <a:prstGeom prst="rect">
            <a:avLst/>
          </a:prstGeom>
          <a:noFill/>
        </p:spPr>
        <p:txBody>
          <a:bodyPr wrap="none" rtlCol="0">
            <a:spAutoFit/>
          </a:bodyPr>
          <a:lstStyle/>
          <a:p>
            <a:r>
              <a:rPr lang="en-IN" dirty="0" err="1" smtClean="0">
                <a:solidFill>
                  <a:srgbClr val="FF0000"/>
                </a:solidFill>
              </a:rPr>
              <a:t>Ef</a:t>
            </a:r>
            <a:endParaRPr lang="en-IN" dirty="0">
              <a:solidFill>
                <a:srgbClr val="FF0000"/>
              </a:solidFill>
            </a:endParaRPr>
          </a:p>
        </p:txBody>
      </p:sp>
      <p:sp>
        <p:nvSpPr>
          <p:cNvPr id="18" name="TextBox 17"/>
          <p:cNvSpPr txBox="1"/>
          <p:nvPr/>
        </p:nvSpPr>
        <p:spPr>
          <a:xfrm>
            <a:off x="765313" y="4194148"/>
            <a:ext cx="402674" cy="369332"/>
          </a:xfrm>
          <a:prstGeom prst="rect">
            <a:avLst/>
          </a:prstGeom>
          <a:noFill/>
        </p:spPr>
        <p:txBody>
          <a:bodyPr wrap="non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19" name="TextBox 18"/>
          <p:cNvSpPr txBox="1"/>
          <p:nvPr/>
        </p:nvSpPr>
        <p:spPr>
          <a:xfrm>
            <a:off x="765313" y="4700786"/>
            <a:ext cx="402674" cy="369332"/>
          </a:xfrm>
          <a:prstGeom prst="rect">
            <a:avLst/>
          </a:prstGeom>
          <a:noFill/>
        </p:spPr>
        <p:txBody>
          <a:bodyPr wrap="non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0" name="TextBox 19"/>
          <p:cNvSpPr txBox="1"/>
          <p:nvPr/>
        </p:nvSpPr>
        <p:spPr>
          <a:xfrm>
            <a:off x="783138" y="5246472"/>
            <a:ext cx="402674" cy="369332"/>
          </a:xfrm>
          <a:prstGeom prst="rect">
            <a:avLst/>
          </a:prstGeom>
          <a:noFill/>
        </p:spPr>
        <p:txBody>
          <a:bodyPr wrap="none" rtlCol="0">
            <a:spAutoFit/>
          </a:bodyPr>
          <a:lstStyle/>
          <a:p>
            <a:r>
              <a:rPr lang="en-IN" dirty="0" smtClean="0">
                <a:solidFill>
                  <a:srgbClr val="FF0000"/>
                </a:solidFill>
              </a:rPr>
              <a:t>C</a:t>
            </a:r>
            <a:r>
              <a:rPr lang="en-IN" baseline="-25000" dirty="0" smtClean="0">
                <a:solidFill>
                  <a:srgbClr val="FF0000"/>
                </a:solidFill>
              </a:rPr>
              <a:t>3</a:t>
            </a:r>
            <a:endParaRPr lang="en-IN" baseline="-25000" dirty="0">
              <a:solidFill>
                <a:srgbClr val="FF0000"/>
              </a:solidFill>
            </a:endParaRPr>
          </a:p>
        </p:txBody>
      </p:sp>
      <p:sp>
        <p:nvSpPr>
          <p:cNvPr id="21" name="TextBox 20"/>
          <p:cNvSpPr txBox="1"/>
          <p:nvPr/>
        </p:nvSpPr>
        <p:spPr>
          <a:xfrm>
            <a:off x="4109853" y="3017915"/>
            <a:ext cx="322524" cy="369332"/>
          </a:xfrm>
          <a:prstGeom prst="rect">
            <a:avLst/>
          </a:prstGeom>
          <a:noFill/>
        </p:spPr>
        <p:txBody>
          <a:bodyPr wrap="none" rtlCol="0">
            <a:spAutoFit/>
          </a:bodyPr>
          <a:lstStyle/>
          <a:p>
            <a:r>
              <a:rPr lang="en-IN" dirty="0" smtClean="0">
                <a:solidFill>
                  <a:srgbClr val="FF0000"/>
                </a:solidFill>
              </a:rPr>
              <a:t>C</a:t>
            </a:r>
            <a:endParaRPr lang="en-IN" dirty="0">
              <a:solidFill>
                <a:srgbClr val="FF0000"/>
              </a:solidFill>
            </a:endParaRPr>
          </a:p>
        </p:txBody>
      </p:sp>
      <p:sp>
        <p:nvSpPr>
          <p:cNvPr id="22" name="TextBox 21"/>
          <p:cNvSpPr txBox="1"/>
          <p:nvPr/>
        </p:nvSpPr>
        <p:spPr>
          <a:xfrm>
            <a:off x="4112824" y="4215955"/>
            <a:ext cx="402674" cy="369332"/>
          </a:xfrm>
          <a:prstGeom prst="rect">
            <a:avLst/>
          </a:prstGeom>
          <a:noFill/>
        </p:spPr>
        <p:txBody>
          <a:bodyPr wrap="non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23" name="TextBox 22"/>
          <p:cNvSpPr txBox="1"/>
          <p:nvPr/>
        </p:nvSpPr>
        <p:spPr>
          <a:xfrm>
            <a:off x="4134614" y="5160269"/>
            <a:ext cx="402674" cy="369332"/>
          </a:xfrm>
          <a:prstGeom prst="rect">
            <a:avLst/>
          </a:prstGeom>
          <a:noFill/>
        </p:spPr>
        <p:txBody>
          <a:bodyPr wrap="non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4" name="TextBox 23"/>
          <p:cNvSpPr txBox="1"/>
          <p:nvPr/>
        </p:nvSpPr>
        <p:spPr>
          <a:xfrm>
            <a:off x="1903326" y="4700786"/>
            <a:ext cx="393056" cy="369332"/>
          </a:xfrm>
          <a:prstGeom prst="rect">
            <a:avLst/>
          </a:prstGeom>
          <a:noFill/>
        </p:spPr>
        <p:txBody>
          <a:bodyPr wrap="none" rtlCol="0">
            <a:spAutoFit/>
          </a:bodyPr>
          <a:lstStyle/>
          <a:p>
            <a:r>
              <a:rPr lang="en-IN" dirty="0" err="1" smtClean="0">
                <a:solidFill>
                  <a:srgbClr val="FF0000"/>
                </a:solidFill>
              </a:rPr>
              <a:t>Ef</a:t>
            </a:r>
            <a:endParaRPr lang="en-IN" dirty="0">
              <a:solidFill>
                <a:srgbClr val="FF0000"/>
              </a:solidFill>
            </a:endParaRPr>
          </a:p>
        </p:txBody>
      </p:sp>
      <p:sp>
        <p:nvSpPr>
          <p:cNvPr id="25" name="TextBox 24"/>
          <p:cNvSpPr txBox="1"/>
          <p:nvPr/>
        </p:nvSpPr>
        <p:spPr>
          <a:xfrm>
            <a:off x="5258272" y="3005138"/>
            <a:ext cx="393056" cy="369332"/>
          </a:xfrm>
          <a:prstGeom prst="rect">
            <a:avLst/>
          </a:prstGeom>
          <a:noFill/>
        </p:spPr>
        <p:txBody>
          <a:bodyPr wrap="none" rtlCol="0">
            <a:spAutoFit/>
          </a:bodyPr>
          <a:lstStyle/>
          <a:p>
            <a:r>
              <a:rPr lang="en-IN" dirty="0" err="1" smtClean="0">
                <a:solidFill>
                  <a:srgbClr val="FF0000"/>
                </a:solidFill>
              </a:rPr>
              <a:t>Ef</a:t>
            </a:r>
            <a:endParaRPr lang="en-IN" dirty="0">
              <a:solidFill>
                <a:srgbClr val="FF0000"/>
              </a:solidFill>
            </a:endParaRPr>
          </a:p>
        </p:txBody>
      </p:sp>
      <p:sp>
        <p:nvSpPr>
          <p:cNvPr id="26" name="TextBox 25"/>
          <p:cNvSpPr txBox="1"/>
          <p:nvPr/>
        </p:nvSpPr>
        <p:spPr>
          <a:xfrm>
            <a:off x="5387884" y="4608555"/>
            <a:ext cx="393056" cy="369332"/>
          </a:xfrm>
          <a:prstGeom prst="rect">
            <a:avLst/>
          </a:prstGeom>
          <a:noFill/>
        </p:spPr>
        <p:txBody>
          <a:bodyPr wrap="none" rtlCol="0">
            <a:spAutoFit/>
          </a:bodyPr>
          <a:lstStyle/>
          <a:p>
            <a:r>
              <a:rPr lang="en-IN" dirty="0" err="1" smtClean="0">
                <a:solidFill>
                  <a:srgbClr val="FF0000"/>
                </a:solidFill>
              </a:rPr>
              <a:t>Ef</a:t>
            </a:r>
            <a:endParaRPr lang="en-IN" dirty="0">
              <a:solidFill>
                <a:srgbClr val="FF0000"/>
              </a:solidFill>
            </a:endParaRPr>
          </a:p>
        </p:txBody>
      </p:sp>
      <p:cxnSp>
        <p:nvCxnSpPr>
          <p:cNvPr id="28" name="Straight Connector 27"/>
          <p:cNvCxnSpPr>
            <a:stCxn id="4" idx="6"/>
            <a:endCxn id="7" idx="2"/>
          </p:cNvCxnSpPr>
          <p:nvPr/>
        </p:nvCxnSpPr>
        <p:spPr>
          <a:xfrm flipV="1">
            <a:off x="1159099" y="3189806"/>
            <a:ext cx="698929" cy="4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9" idx="2"/>
          </p:cNvCxnSpPr>
          <p:nvPr/>
        </p:nvCxnSpPr>
        <p:spPr>
          <a:xfrm>
            <a:off x="4514044" y="3189804"/>
            <a:ext cx="69893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8" idx="3"/>
          </p:cNvCxnSpPr>
          <p:nvPr/>
        </p:nvCxnSpPr>
        <p:spPr>
          <a:xfrm>
            <a:off x="1167987" y="4378814"/>
            <a:ext cx="777616" cy="318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3"/>
            <a:endCxn id="13" idx="2"/>
          </p:cNvCxnSpPr>
          <p:nvPr/>
        </p:nvCxnSpPr>
        <p:spPr>
          <a:xfrm>
            <a:off x="1167987" y="4885452"/>
            <a:ext cx="6818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13" idx="3"/>
          </p:cNvCxnSpPr>
          <p:nvPr/>
        </p:nvCxnSpPr>
        <p:spPr>
          <a:xfrm flipV="1">
            <a:off x="1185812" y="5049374"/>
            <a:ext cx="730052" cy="381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12182" y="4400621"/>
            <a:ext cx="849944" cy="39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6"/>
          </p:cNvCxnSpPr>
          <p:nvPr/>
        </p:nvCxnSpPr>
        <p:spPr>
          <a:xfrm flipV="1">
            <a:off x="4514044" y="4840377"/>
            <a:ext cx="815663" cy="508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1639328" y="4597755"/>
            <a:ext cx="173400" cy="528034"/>
          </a:xfrm>
          <a:custGeom>
            <a:avLst/>
            <a:gdLst>
              <a:gd name="connsiteX0" fmla="*/ 90731 w 129368"/>
              <a:gd name="connsiteY0" fmla="*/ 0 h 528034"/>
              <a:gd name="connsiteX1" fmla="*/ 579 w 129368"/>
              <a:gd name="connsiteY1" fmla="*/ 283336 h 528034"/>
              <a:gd name="connsiteX2" fmla="*/ 129368 w 129368"/>
              <a:gd name="connsiteY2" fmla="*/ 528034 h 528034"/>
            </a:gdLst>
            <a:ahLst/>
            <a:cxnLst>
              <a:cxn ang="0">
                <a:pos x="connsiteX0" y="connsiteY0"/>
              </a:cxn>
              <a:cxn ang="0">
                <a:pos x="connsiteX1" y="connsiteY1"/>
              </a:cxn>
              <a:cxn ang="0">
                <a:pos x="connsiteX2" y="connsiteY2"/>
              </a:cxn>
            </a:cxnLst>
            <a:rect l="l" t="t" r="r" b="b"/>
            <a:pathLst>
              <a:path w="129368" h="528034">
                <a:moveTo>
                  <a:pt x="90731" y="0"/>
                </a:moveTo>
                <a:cubicBezTo>
                  <a:pt x="42435" y="97665"/>
                  <a:pt x="-5861" y="195330"/>
                  <a:pt x="579" y="283336"/>
                </a:cubicBezTo>
                <a:cubicBezTo>
                  <a:pt x="7018" y="371342"/>
                  <a:pt x="97171" y="418564"/>
                  <a:pt x="129368" y="52803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2" name="TextBox 51"/>
          <p:cNvSpPr txBox="1"/>
          <p:nvPr/>
        </p:nvSpPr>
        <p:spPr>
          <a:xfrm>
            <a:off x="1402751" y="4637432"/>
            <a:ext cx="305900" cy="369332"/>
          </a:xfrm>
          <a:prstGeom prst="rect">
            <a:avLst/>
          </a:prstGeom>
          <a:noFill/>
        </p:spPr>
        <p:txBody>
          <a:bodyPr wrap="square" rtlCol="0">
            <a:spAutoFit/>
          </a:bodyPr>
          <a:lstStyle/>
          <a:p>
            <a:r>
              <a:rPr lang="en-IN" dirty="0">
                <a:solidFill>
                  <a:srgbClr val="FF0000"/>
                </a:solidFill>
              </a:rPr>
              <a:t>^</a:t>
            </a:r>
          </a:p>
        </p:txBody>
      </p:sp>
      <p:sp>
        <p:nvSpPr>
          <p:cNvPr id="53" name="TextBox 52"/>
          <p:cNvSpPr txBox="1"/>
          <p:nvPr/>
        </p:nvSpPr>
        <p:spPr>
          <a:xfrm>
            <a:off x="4891825" y="4661216"/>
            <a:ext cx="305900" cy="369332"/>
          </a:xfrm>
          <a:prstGeom prst="rect">
            <a:avLst/>
          </a:prstGeom>
          <a:noFill/>
        </p:spPr>
        <p:txBody>
          <a:bodyPr wrap="square" rtlCol="0">
            <a:spAutoFit/>
          </a:bodyPr>
          <a:lstStyle/>
          <a:p>
            <a:r>
              <a:rPr lang="en-IN" dirty="0">
                <a:solidFill>
                  <a:srgbClr val="FF0000"/>
                </a:solidFill>
              </a:rPr>
              <a:t>v</a:t>
            </a:r>
          </a:p>
        </p:txBody>
      </p:sp>
      <p:sp>
        <p:nvSpPr>
          <p:cNvPr id="54" name="TextBox 53"/>
          <p:cNvSpPr txBox="1"/>
          <p:nvPr/>
        </p:nvSpPr>
        <p:spPr>
          <a:xfrm>
            <a:off x="815096" y="2601122"/>
            <a:ext cx="1821863" cy="369332"/>
          </a:xfrm>
          <a:prstGeom prst="rect">
            <a:avLst/>
          </a:prstGeom>
          <a:noFill/>
        </p:spPr>
        <p:txBody>
          <a:bodyPr wrap="square" rtlCol="0">
            <a:spAutoFit/>
          </a:bodyPr>
          <a:lstStyle/>
          <a:p>
            <a:r>
              <a:rPr lang="en-IN" dirty="0" smtClean="0">
                <a:solidFill>
                  <a:srgbClr val="FF0000"/>
                </a:solidFill>
              </a:rPr>
              <a:t>C implies </a:t>
            </a:r>
            <a:r>
              <a:rPr lang="en-IN" dirty="0" err="1" smtClean="0">
                <a:solidFill>
                  <a:srgbClr val="FF0000"/>
                </a:solidFill>
              </a:rPr>
              <a:t>Ef</a:t>
            </a:r>
            <a:endParaRPr lang="en-IN" dirty="0">
              <a:solidFill>
                <a:srgbClr val="FF0000"/>
              </a:solidFill>
            </a:endParaRPr>
          </a:p>
        </p:txBody>
      </p:sp>
      <p:sp>
        <p:nvSpPr>
          <p:cNvPr id="55" name="TextBox 54"/>
          <p:cNvSpPr txBox="1"/>
          <p:nvPr/>
        </p:nvSpPr>
        <p:spPr>
          <a:xfrm>
            <a:off x="4138322" y="2484511"/>
            <a:ext cx="1821863" cy="369332"/>
          </a:xfrm>
          <a:prstGeom prst="rect">
            <a:avLst/>
          </a:prstGeom>
          <a:noFill/>
        </p:spPr>
        <p:txBody>
          <a:bodyPr wrap="square" rtlCol="0">
            <a:spAutoFit/>
          </a:bodyPr>
          <a:lstStyle/>
          <a:p>
            <a:r>
              <a:rPr lang="en-IN" dirty="0" smtClean="0">
                <a:solidFill>
                  <a:srgbClr val="FF0000"/>
                </a:solidFill>
              </a:rPr>
              <a:t>not C implies </a:t>
            </a:r>
            <a:r>
              <a:rPr lang="en-IN" dirty="0" err="1" smtClean="0">
                <a:solidFill>
                  <a:srgbClr val="FF0000"/>
                </a:solidFill>
              </a:rPr>
              <a:t>Ef</a:t>
            </a:r>
            <a:endParaRPr lang="en-IN" dirty="0">
              <a:solidFill>
                <a:srgbClr val="FF0000"/>
              </a:solidFill>
            </a:endParaRPr>
          </a:p>
        </p:txBody>
      </p:sp>
      <p:sp>
        <p:nvSpPr>
          <p:cNvPr id="56" name="TextBox 55"/>
          <p:cNvSpPr txBox="1"/>
          <p:nvPr/>
        </p:nvSpPr>
        <p:spPr>
          <a:xfrm>
            <a:off x="761964" y="3642537"/>
            <a:ext cx="2741090" cy="369332"/>
          </a:xfrm>
          <a:prstGeom prst="rect">
            <a:avLst/>
          </a:prstGeom>
          <a:noFill/>
        </p:spPr>
        <p:txBody>
          <a:bodyPr wrap="square" rtlCol="0">
            <a:spAutoFit/>
          </a:bodyPr>
          <a:lstStyle/>
          <a:p>
            <a:r>
              <a:rPr lang="en-IN" dirty="0" err="1" smtClean="0">
                <a:solidFill>
                  <a:srgbClr val="FF0000"/>
                </a:solidFill>
              </a:rPr>
              <a:t>Ef</a:t>
            </a:r>
            <a:r>
              <a:rPr lang="en-IN" dirty="0" smtClean="0">
                <a:solidFill>
                  <a:srgbClr val="FF0000"/>
                </a:solidFill>
              </a:rPr>
              <a:t> when C</a:t>
            </a:r>
            <a:r>
              <a:rPr lang="en-IN" baseline="-25000" dirty="0" smtClean="0">
                <a:solidFill>
                  <a:srgbClr val="FF0000"/>
                </a:solidFill>
              </a:rPr>
              <a:t>1</a:t>
            </a:r>
            <a:r>
              <a:rPr lang="en-IN" dirty="0" smtClean="0">
                <a:solidFill>
                  <a:srgbClr val="FF0000"/>
                </a:solidFill>
              </a:rPr>
              <a:t> and C</a:t>
            </a:r>
            <a:r>
              <a:rPr lang="en-IN" baseline="-25000" dirty="0" smtClean="0">
                <a:solidFill>
                  <a:srgbClr val="FF0000"/>
                </a:solidFill>
              </a:rPr>
              <a:t>2</a:t>
            </a:r>
            <a:r>
              <a:rPr lang="en-IN" dirty="0" smtClean="0">
                <a:solidFill>
                  <a:srgbClr val="FF0000"/>
                </a:solidFill>
              </a:rPr>
              <a:t> and C</a:t>
            </a:r>
            <a:r>
              <a:rPr lang="en-IN" baseline="-25000" dirty="0" smtClean="0">
                <a:solidFill>
                  <a:srgbClr val="FF0000"/>
                </a:solidFill>
              </a:rPr>
              <a:t>3</a:t>
            </a:r>
            <a:endParaRPr lang="en-IN" baseline="-25000" dirty="0">
              <a:solidFill>
                <a:srgbClr val="FF0000"/>
              </a:solidFill>
            </a:endParaRPr>
          </a:p>
        </p:txBody>
      </p:sp>
      <p:sp>
        <p:nvSpPr>
          <p:cNvPr id="57" name="TextBox 56"/>
          <p:cNvSpPr txBox="1"/>
          <p:nvPr/>
        </p:nvSpPr>
        <p:spPr>
          <a:xfrm>
            <a:off x="4109853" y="3742656"/>
            <a:ext cx="2007612" cy="369332"/>
          </a:xfrm>
          <a:prstGeom prst="rect">
            <a:avLst/>
          </a:prstGeom>
          <a:noFill/>
        </p:spPr>
        <p:txBody>
          <a:bodyPr wrap="square" rtlCol="0">
            <a:spAutoFit/>
          </a:bodyPr>
          <a:lstStyle/>
          <a:p>
            <a:r>
              <a:rPr lang="en-IN" dirty="0" err="1" smtClean="0">
                <a:solidFill>
                  <a:srgbClr val="FF0000"/>
                </a:solidFill>
              </a:rPr>
              <a:t>Ef</a:t>
            </a:r>
            <a:r>
              <a:rPr lang="en-IN" dirty="0" smtClean="0">
                <a:solidFill>
                  <a:srgbClr val="FF0000"/>
                </a:solidFill>
              </a:rPr>
              <a:t> when C</a:t>
            </a:r>
            <a:r>
              <a:rPr lang="en-IN" baseline="-25000" dirty="0" smtClean="0">
                <a:solidFill>
                  <a:srgbClr val="FF0000"/>
                </a:solidFill>
              </a:rPr>
              <a:t>1</a:t>
            </a:r>
            <a:r>
              <a:rPr lang="en-IN" dirty="0" smtClean="0">
                <a:solidFill>
                  <a:srgbClr val="FF0000"/>
                </a:solidFill>
              </a:rPr>
              <a:t> or C</a:t>
            </a:r>
            <a:r>
              <a:rPr lang="en-IN" baseline="-25000" dirty="0" smtClean="0">
                <a:solidFill>
                  <a:srgbClr val="FF0000"/>
                </a:solidFill>
              </a:rPr>
              <a:t>2</a:t>
            </a:r>
            <a:endParaRPr lang="en-IN" baseline="-25000" dirty="0">
              <a:solidFill>
                <a:srgbClr val="FF0000"/>
              </a:solidFill>
            </a:endParaRPr>
          </a:p>
        </p:txBody>
      </p:sp>
      <p:sp>
        <p:nvSpPr>
          <p:cNvPr id="41" name="Freeform 40"/>
          <p:cNvSpPr/>
          <p:nvPr/>
        </p:nvSpPr>
        <p:spPr>
          <a:xfrm rot="20132511">
            <a:off x="4659236" y="2956135"/>
            <a:ext cx="408545" cy="467337"/>
          </a:xfrm>
          <a:custGeom>
            <a:avLst/>
            <a:gdLst>
              <a:gd name="connsiteX0" fmla="*/ 0 w 515154"/>
              <a:gd name="connsiteY0" fmla="*/ 146688 h 510594"/>
              <a:gd name="connsiteX1" fmla="*/ 270456 w 515154"/>
              <a:gd name="connsiteY1" fmla="*/ 17899 h 510594"/>
              <a:gd name="connsiteX2" fmla="*/ 231819 w 515154"/>
              <a:gd name="connsiteY2" fmla="*/ 494418 h 510594"/>
              <a:gd name="connsiteX3" fmla="*/ 515154 w 515154"/>
              <a:gd name="connsiteY3" fmla="*/ 352750 h 510594"/>
            </a:gdLst>
            <a:ahLst/>
            <a:cxnLst>
              <a:cxn ang="0">
                <a:pos x="connsiteX0" y="connsiteY0"/>
              </a:cxn>
              <a:cxn ang="0">
                <a:pos x="connsiteX1" y="connsiteY1"/>
              </a:cxn>
              <a:cxn ang="0">
                <a:pos x="connsiteX2" y="connsiteY2"/>
              </a:cxn>
              <a:cxn ang="0">
                <a:pos x="connsiteX3" y="connsiteY3"/>
              </a:cxn>
            </a:cxnLst>
            <a:rect l="l" t="t" r="r" b="b"/>
            <a:pathLst>
              <a:path w="515154" h="510594">
                <a:moveTo>
                  <a:pt x="0" y="146688"/>
                </a:moveTo>
                <a:cubicBezTo>
                  <a:pt x="115910" y="53316"/>
                  <a:pt x="231820" y="-40056"/>
                  <a:pt x="270456" y="17899"/>
                </a:cubicBezTo>
                <a:cubicBezTo>
                  <a:pt x="309092" y="75854"/>
                  <a:pt x="191036" y="438610"/>
                  <a:pt x="231819" y="494418"/>
                </a:cubicBezTo>
                <a:cubicBezTo>
                  <a:pt x="272602" y="550227"/>
                  <a:pt x="393878" y="451488"/>
                  <a:pt x="515154" y="3527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Slide Number Placeholder 26"/>
          <p:cNvSpPr>
            <a:spLocks noGrp="1"/>
          </p:cNvSpPr>
          <p:nvPr>
            <p:ph type="sldNum" sz="quarter" idx="12"/>
          </p:nvPr>
        </p:nvSpPr>
        <p:spPr/>
        <p:txBody>
          <a:bodyPr/>
          <a:lstStyle/>
          <a:p>
            <a:fld id="{53D5C3CB-31B7-4B76-BB0C-1E903127DFFC}" type="slidenum">
              <a:rPr lang="en-IN" smtClean="0"/>
              <a:pPr/>
              <a:t>55</a:t>
            </a:fld>
            <a:endParaRPr lang="en-IN"/>
          </a:p>
        </p:txBody>
      </p:sp>
    </p:spTree>
    <p:extLst>
      <p:ext uri="{BB962C8B-B14F-4D97-AF65-F5344CB8AC3E}">
        <p14:creationId xmlns:p14="http://schemas.microsoft.com/office/powerpoint/2010/main" val="2932671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894" y="0"/>
            <a:ext cx="7886700" cy="746975"/>
          </a:xfrm>
        </p:spPr>
        <p:txBody>
          <a:bodyPr/>
          <a:lstStyle/>
          <a:p>
            <a:pPr algn="ctr"/>
            <a:r>
              <a:rPr lang="en-IN" dirty="0" smtClean="0"/>
              <a:t>Semantics of basic elements</a:t>
            </a:r>
            <a:endParaRPr lang="en-IN" dirty="0"/>
          </a:p>
        </p:txBody>
      </p:sp>
      <p:sp>
        <p:nvSpPr>
          <p:cNvPr id="3" name="Content Placeholder 2"/>
          <p:cNvSpPr>
            <a:spLocks noGrp="1"/>
          </p:cNvSpPr>
          <p:nvPr>
            <p:ph idx="1"/>
          </p:nvPr>
        </p:nvSpPr>
        <p:spPr>
          <a:xfrm>
            <a:off x="242286" y="1297592"/>
            <a:ext cx="8579742" cy="4351338"/>
          </a:xfrm>
        </p:spPr>
        <p:txBody>
          <a:bodyPr>
            <a:normAutofit/>
          </a:bodyPr>
          <a:lstStyle/>
          <a:p>
            <a:r>
              <a:rPr lang="en-IN" sz="2400" i="1" dirty="0" smtClean="0">
                <a:solidFill>
                  <a:srgbClr val="FF0000"/>
                </a:solidFill>
              </a:rPr>
              <a:t>C</a:t>
            </a:r>
            <a:r>
              <a:rPr lang="en-IN" sz="2400" dirty="0" smtClean="0">
                <a:solidFill>
                  <a:srgbClr val="FF0000"/>
                </a:solidFill>
              </a:rPr>
              <a:t> implies </a:t>
            </a:r>
            <a:r>
              <a:rPr lang="en-IN" sz="2400" i="1" dirty="0" err="1" smtClean="0">
                <a:solidFill>
                  <a:srgbClr val="FF0000"/>
                </a:solidFill>
              </a:rPr>
              <a:t>Ef</a:t>
            </a:r>
            <a:r>
              <a:rPr lang="en-IN" sz="2400" dirty="0" smtClean="0">
                <a:solidFill>
                  <a:srgbClr val="FF0000"/>
                </a:solidFill>
              </a:rPr>
              <a:t>:					if(</a:t>
            </a:r>
            <a:r>
              <a:rPr lang="en-IN" sz="2400" i="1" dirty="0" smtClean="0">
                <a:solidFill>
                  <a:srgbClr val="FF0000"/>
                </a:solidFill>
              </a:rPr>
              <a:t>C</a:t>
            </a:r>
            <a:r>
              <a:rPr lang="en-IN" sz="2400" dirty="0" smtClean="0">
                <a:solidFill>
                  <a:srgbClr val="FF0000"/>
                </a:solidFill>
              </a:rPr>
              <a:t>) then </a:t>
            </a:r>
            <a:r>
              <a:rPr lang="en-IN" sz="2400" i="1" dirty="0" err="1" smtClean="0">
                <a:solidFill>
                  <a:srgbClr val="FF0000"/>
                </a:solidFill>
              </a:rPr>
              <a:t>Ef</a:t>
            </a:r>
            <a:r>
              <a:rPr lang="en-IN" sz="2400" dirty="0" smtClean="0">
                <a:solidFill>
                  <a:srgbClr val="FF0000"/>
                </a:solidFill>
              </a:rPr>
              <a:t>;	</a:t>
            </a:r>
          </a:p>
          <a:p>
            <a:r>
              <a:rPr lang="en-IN" sz="2400" dirty="0" smtClean="0">
                <a:solidFill>
                  <a:srgbClr val="FF0000"/>
                </a:solidFill>
              </a:rPr>
              <a:t>not </a:t>
            </a:r>
            <a:r>
              <a:rPr lang="en-IN" sz="2400" i="1" dirty="0" smtClean="0">
                <a:solidFill>
                  <a:srgbClr val="FF0000"/>
                </a:solidFill>
              </a:rPr>
              <a:t>C</a:t>
            </a:r>
            <a:r>
              <a:rPr lang="en-IN" sz="2400" dirty="0" smtClean="0">
                <a:solidFill>
                  <a:srgbClr val="FF0000"/>
                </a:solidFill>
              </a:rPr>
              <a:t> implies </a:t>
            </a:r>
            <a:r>
              <a:rPr lang="en-IN" sz="2400" i="1" dirty="0" err="1" smtClean="0">
                <a:solidFill>
                  <a:srgbClr val="FF0000"/>
                </a:solidFill>
              </a:rPr>
              <a:t>Ef</a:t>
            </a:r>
            <a:r>
              <a:rPr lang="en-IN" sz="2400" dirty="0" smtClean="0">
                <a:solidFill>
                  <a:srgbClr val="FF0000"/>
                </a:solidFill>
              </a:rPr>
              <a:t>:				if(⌐</a:t>
            </a:r>
            <a:r>
              <a:rPr lang="en-IN" sz="2400" i="1" dirty="0" smtClean="0">
                <a:solidFill>
                  <a:srgbClr val="FF0000"/>
                </a:solidFill>
              </a:rPr>
              <a:t>C</a:t>
            </a:r>
            <a:r>
              <a:rPr lang="en-IN" sz="2400" dirty="0" smtClean="0">
                <a:solidFill>
                  <a:srgbClr val="FF0000"/>
                </a:solidFill>
              </a:rPr>
              <a:t>) then </a:t>
            </a:r>
            <a:r>
              <a:rPr lang="en-IN" sz="2400" i="1" dirty="0" err="1" smtClean="0">
                <a:solidFill>
                  <a:srgbClr val="FF0000"/>
                </a:solidFill>
              </a:rPr>
              <a:t>Ef</a:t>
            </a:r>
            <a:r>
              <a:rPr lang="en-IN" sz="2400" dirty="0" smtClean="0">
                <a:solidFill>
                  <a:srgbClr val="FF0000"/>
                </a:solidFill>
              </a:rPr>
              <a:t>;</a:t>
            </a:r>
          </a:p>
          <a:p>
            <a:r>
              <a:rPr lang="en-IN" sz="2400" i="1" dirty="0" err="1" smtClean="0">
                <a:solidFill>
                  <a:srgbClr val="FF0000"/>
                </a:solidFill>
              </a:rPr>
              <a:t>Ef</a:t>
            </a:r>
            <a:r>
              <a:rPr lang="en-IN" sz="2400" dirty="0" smtClean="0">
                <a:solidFill>
                  <a:srgbClr val="FF0000"/>
                </a:solidFill>
              </a:rPr>
              <a:t> when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C</a:t>
            </a:r>
            <a:r>
              <a:rPr lang="en-IN" sz="2400" i="1" baseline="-25000" dirty="0" smtClean="0">
                <a:solidFill>
                  <a:srgbClr val="FF0000"/>
                </a:solidFill>
              </a:rPr>
              <a:t>2</a:t>
            </a:r>
            <a:r>
              <a:rPr lang="en-IN" sz="2400" i="1" dirty="0" smtClean="0">
                <a:solidFill>
                  <a:srgbClr val="FF0000"/>
                </a:solidFill>
              </a:rPr>
              <a:t> </a:t>
            </a:r>
            <a:r>
              <a:rPr lang="en-IN" sz="2400" dirty="0" smtClean="0">
                <a:solidFill>
                  <a:srgbClr val="FF0000"/>
                </a:solidFill>
              </a:rPr>
              <a:t>and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if(</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&amp;&amp;</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&amp;&amp;</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then </a:t>
            </a:r>
            <a:r>
              <a:rPr lang="en-IN" sz="2400" i="1" dirty="0" err="1" smtClean="0">
                <a:solidFill>
                  <a:srgbClr val="FF0000"/>
                </a:solidFill>
              </a:rPr>
              <a:t>Ef</a:t>
            </a:r>
            <a:r>
              <a:rPr lang="en-IN" sz="2400" dirty="0" smtClean="0">
                <a:solidFill>
                  <a:srgbClr val="FF0000"/>
                </a:solidFill>
              </a:rPr>
              <a:t>; </a:t>
            </a:r>
          </a:p>
          <a:p>
            <a:r>
              <a:rPr lang="en-IN" sz="2400" i="1" dirty="0" err="1" smtClean="0">
                <a:solidFill>
                  <a:srgbClr val="FF0000"/>
                </a:solidFill>
              </a:rPr>
              <a:t>Ef</a:t>
            </a:r>
            <a:r>
              <a:rPr lang="en-IN" sz="2400" dirty="0" smtClean="0">
                <a:solidFill>
                  <a:srgbClr val="FF0000"/>
                </a:solidFill>
              </a:rPr>
              <a:t> when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or </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if(</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then </a:t>
            </a:r>
            <a:r>
              <a:rPr lang="en-IN" sz="2400" i="1" dirty="0" err="1" smtClean="0">
                <a:solidFill>
                  <a:srgbClr val="FF0000"/>
                </a:solidFill>
              </a:rPr>
              <a:t>Ef</a:t>
            </a:r>
            <a:r>
              <a:rPr lang="en-IN" sz="2400" dirty="0" smtClean="0">
                <a:solidFill>
                  <a:srgbClr val="FF0000"/>
                </a:solidFill>
              </a:rPr>
              <a:t>;</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56</a:t>
            </a:fld>
            <a:endParaRPr lang="en-IN"/>
          </a:p>
        </p:txBody>
      </p:sp>
    </p:spTree>
    <p:extLst>
      <p:ext uri="{BB962C8B-B14F-4D97-AF65-F5344CB8AC3E}">
        <p14:creationId xmlns:p14="http://schemas.microsoft.com/office/powerpoint/2010/main" val="19617422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0761"/>
          </a:xfrm>
        </p:spPr>
        <p:txBody>
          <a:bodyPr>
            <a:normAutofit fontScale="90000"/>
          </a:bodyPr>
          <a:lstStyle/>
          <a:p>
            <a:pPr algn="ctr"/>
            <a:r>
              <a:rPr lang="en-IN" dirty="0" smtClean="0"/>
              <a:t>Constraints amongst causes (E,I,O,R)</a:t>
            </a:r>
            <a:endParaRPr lang="en-IN" dirty="0"/>
          </a:p>
        </p:txBody>
      </p:sp>
      <p:sp>
        <p:nvSpPr>
          <p:cNvPr id="3" name="Content Placeholder 2"/>
          <p:cNvSpPr>
            <a:spLocks noGrp="1"/>
          </p:cNvSpPr>
          <p:nvPr>
            <p:ph idx="1"/>
          </p:nvPr>
        </p:nvSpPr>
        <p:spPr>
          <a:xfrm>
            <a:off x="-1" y="450760"/>
            <a:ext cx="7894749" cy="2923505"/>
          </a:xfrm>
        </p:spPr>
        <p:txBody>
          <a:bodyPr>
            <a:normAutofit/>
          </a:bodyPr>
          <a:lstStyle/>
          <a:p>
            <a:r>
              <a:rPr lang="en-IN" sz="2400" dirty="0" smtClean="0">
                <a:solidFill>
                  <a:srgbClr val="FF0000"/>
                </a:solidFill>
              </a:rPr>
              <a:t>Constraints show the relationship between the causes.</a:t>
            </a:r>
          </a:p>
          <a:p>
            <a:r>
              <a:rPr lang="en-IN" sz="2400" dirty="0" smtClean="0">
                <a:solidFill>
                  <a:srgbClr val="FF0000"/>
                </a:solidFill>
              </a:rPr>
              <a:t>Exclusive (E)</a:t>
            </a:r>
          </a:p>
          <a:p>
            <a:r>
              <a:rPr lang="en-IN" sz="2400" dirty="0" smtClean="0">
                <a:solidFill>
                  <a:srgbClr val="FF0000"/>
                </a:solidFill>
              </a:rPr>
              <a:t>Inclusive (I)</a:t>
            </a:r>
          </a:p>
          <a:p>
            <a:r>
              <a:rPr lang="en-IN" sz="2400" dirty="0" smtClean="0">
                <a:solidFill>
                  <a:srgbClr val="FF0000"/>
                </a:solidFill>
              </a:rPr>
              <a:t>Requires (R)</a:t>
            </a:r>
          </a:p>
          <a:p>
            <a:r>
              <a:rPr lang="en-IN" sz="2400" dirty="0" smtClean="0">
                <a:solidFill>
                  <a:srgbClr val="FF0000"/>
                </a:solidFill>
              </a:rPr>
              <a:t>One and only one (O)</a:t>
            </a:r>
            <a:endParaRPr lang="en-IN" sz="2400" dirty="0">
              <a:solidFill>
                <a:srgbClr val="FF0000"/>
              </a:solidFill>
            </a:endParaRPr>
          </a:p>
        </p:txBody>
      </p:sp>
      <p:sp>
        <p:nvSpPr>
          <p:cNvPr id="4" name="Oval 3"/>
          <p:cNvSpPr/>
          <p:nvPr/>
        </p:nvSpPr>
        <p:spPr>
          <a:xfrm>
            <a:off x="1970468" y="3863662"/>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Oval 4"/>
          <p:cNvSpPr/>
          <p:nvPr/>
        </p:nvSpPr>
        <p:spPr>
          <a:xfrm>
            <a:off x="1970467" y="4368084"/>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Oval 5"/>
          <p:cNvSpPr/>
          <p:nvPr/>
        </p:nvSpPr>
        <p:spPr>
          <a:xfrm>
            <a:off x="1970467" y="4913290"/>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Oval 6"/>
          <p:cNvSpPr/>
          <p:nvPr/>
        </p:nvSpPr>
        <p:spPr>
          <a:xfrm>
            <a:off x="4372377" y="3863661"/>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 name="Oval 7"/>
          <p:cNvSpPr/>
          <p:nvPr/>
        </p:nvSpPr>
        <p:spPr>
          <a:xfrm>
            <a:off x="1972614" y="5808369"/>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Oval 8"/>
          <p:cNvSpPr/>
          <p:nvPr/>
        </p:nvSpPr>
        <p:spPr>
          <a:xfrm>
            <a:off x="1966174" y="6344989"/>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Oval 9"/>
          <p:cNvSpPr/>
          <p:nvPr/>
        </p:nvSpPr>
        <p:spPr>
          <a:xfrm>
            <a:off x="4372376" y="4677176"/>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Oval 10"/>
          <p:cNvSpPr/>
          <p:nvPr/>
        </p:nvSpPr>
        <p:spPr>
          <a:xfrm>
            <a:off x="4372375" y="5608746"/>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Oval 11"/>
          <p:cNvSpPr/>
          <p:nvPr/>
        </p:nvSpPr>
        <p:spPr>
          <a:xfrm>
            <a:off x="4372374" y="6261275"/>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TextBox 12"/>
          <p:cNvSpPr txBox="1"/>
          <p:nvPr/>
        </p:nvSpPr>
        <p:spPr>
          <a:xfrm>
            <a:off x="1972614" y="3893574"/>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18" name="TextBox 17"/>
          <p:cNvSpPr txBox="1"/>
          <p:nvPr/>
        </p:nvSpPr>
        <p:spPr>
          <a:xfrm>
            <a:off x="1972614" y="5823325"/>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19" name="TextBox 18"/>
          <p:cNvSpPr txBox="1"/>
          <p:nvPr/>
        </p:nvSpPr>
        <p:spPr>
          <a:xfrm>
            <a:off x="4372374" y="3878617"/>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20" name="TextBox 19"/>
          <p:cNvSpPr txBox="1"/>
          <p:nvPr/>
        </p:nvSpPr>
        <p:spPr>
          <a:xfrm>
            <a:off x="4372374" y="5593789"/>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21" name="TextBox 20"/>
          <p:cNvSpPr txBox="1"/>
          <p:nvPr/>
        </p:nvSpPr>
        <p:spPr>
          <a:xfrm>
            <a:off x="4368079" y="4662219"/>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2" name="TextBox 21"/>
          <p:cNvSpPr txBox="1"/>
          <p:nvPr/>
        </p:nvSpPr>
        <p:spPr>
          <a:xfrm>
            <a:off x="4368079" y="6248601"/>
            <a:ext cx="463641" cy="369332"/>
          </a:xfrm>
          <a:prstGeom prst="rect">
            <a:avLst/>
          </a:prstGeom>
          <a:noFill/>
        </p:spPr>
        <p:txBody>
          <a:bodyPr wrap="square" rtlCol="0">
            <a:spAutoFit/>
          </a:bodyPr>
          <a:lstStyle/>
          <a:p>
            <a:r>
              <a:rPr lang="en-IN" dirty="0" smtClean="0">
                <a:solidFill>
                  <a:srgbClr val="FF0000"/>
                </a:solidFill>
              </a:rPr>
              <a:t>C</a:t>
            </a:r>
            <a:r>
              <a:rPr lang="en-IN" baseline="-25000" dirty="0">
                <a:solidFill>
                  <a:srgbClr val="FF0000"/>
                </a:solidFill>
              </a:rPr>
              <a:t>2</a:t>
            </a:r>
          </a:p>
        </p:txBody>
      </p:sp>
      <p:sp>
        <p:nvSpPr>
          <p:cNvPr id="23" name="TextBox 22"/>
          <p:cNvSpPr txBox="1"/>
          <p:nvPr/>
        </p:nvSpPr>
        <p:spPr>
          <a:xfrm>
            <a:off x="1972613" y="4406651"/>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4" name="TextBox 23"/>
          <p:cNvSpPr txBox="1"/>
          <p:nvPr/>
        </p:nvSpPr>
        <p:spPr>
          <a:xfrm>
            <a:off x="1972612" y="4896044"/>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3</a:t>
            </a:r>
            <a:endParaRPr lang="en-IN" baseline="-25000" dirty="0">
              <a:solidFill>
                <a:srgbClr val="FF0000"/>
              </a:solidFill>
            </a:endParaRPr>
          </a:p>
        </p:txBody>
      </p:sp>
      <p:sp>
        <p:nvSpPr>
          <p:cNvPr id="25" name="TextBox 24"/>
          <p:cNvSpPr txBox="1"/>
          <p:nvPr/>
        </p:nvSpPr>
        <p:spPr>
          <a:xfrm>
            <a:off x="1972612" y="6312718"/>
            <a:ext cx="463641"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6" name="TextBox 25"/>
          <p:cNvSpPr txBox="1"/>
          <p:nvPr/>
        </p:nvSpPr>
        <p:spPr>
          <a:xfrm>
            <a:off x="3483732" y="4262906"/>
            <a:ext cx="463641" cy="369332"/>
          </a:xfrm>
          <a:prstGeom prst="rect">
            <a:avLst/>
          </a:prstGeom>
          <a:noFill/>
        </p:spPr>
        <p:txBody>
          <a:bodyPr wrap="square" rtlCol="0">
            <a:spAutoFit/>
          </a:bodyPr>
          <a:lstStyle/>
          <a:p>
            <a:r>
              <a:rPr lang="en-IN" dirty="0" smtClean="0">
                <a:solidFill>
                  <a:srgbClr val="FF0000"/>
                </a:solidFill>
              </a:rPr>
              <a:t>I</a:t>
            </a:r>
            <a:endParaRPr lang="en-IN" baseline="-25000" dirty="0">
              <a:solidFill>
                <a:srgbClr val="FF0000"/>
              </a:solidFill>
            </a:endParaRPr>
          </a:p>
        </p:txBody>
      </p:sp>
      <p:sp>
        <p:nvSpPr>
          <p:cNvPr id="27" name="TextBox 26"/>
          <p:cNvSpPr txBox="1"/>
          <p:nvPr/>
        </p:nvSpPr>
        <p:spPr>
          <a:xfrm>
            <a:off x="949816" y="4368084"/>
            <a:ext cx="463641" cy="369332"/>
          </a:xfrm>
          <a:prstGeom prst="rect">
            <a:avLst/>
          </a:prstGeom>
          <a:noFill/>
        </p:spPr>
        <p:txBody>
          <a:bodyPr wrap="square" rtlCol="0">
            <a:spAutoFit/>
          </a:bodyPr>
          <a:lstStyle/>
          <a:p>
            <a:r>
              <a:rPr lang="en-IN" dirty="0" smtClean="0">
                <a:solidFill>
                  <a:srgbClr val="FF0000"/>
                </a:solidFill>
              </a:rPr>
              <a:t>E</a:t>
            </a:r>
            <a:endParaRPr lang="en-IN" baseline="-25000" dirty="0">
              <a:solidFill>
                <a:srgbClr val="FF0000"/>
              </a:solidFill>
            </a:endParaRPr>
          </a:p>
        </p:txBody>
      </p:sp>
      <p:sp>
        <p:nvSpPr>
          <p:cNvPr id="28" name="TextBox 27"/>
          <p:cNvSpPr txBox="1"/>
          <p:nvPr/>
        </p:nvSpPr>
        <p:spPr>
          <a:xfrm>
            <a:off x="1299690" y="6076609"/>
            <a:ext cx="463641" cy="369332"/>
          </a:xfrm>
          <a:prstGeom prst="rect">
            <a:avLst/>
          </a:prstGeom>
          <a:noFill/>
        </p:spPr>
        <p:txBody>
          <a:bodyPr wrap="square" rtlCol="0">
            <a:spAutoFit/>
          </a:bodyPr>
          <a:lstStyle/>
          <a:p>
            <a:r>
              <a:rPr lang="en-IN" dirty="0" smtClean="0">
                <a:solidFill>
                  <a:srgbClr val="FF0000"/>
                </a:solidFill>
              </a:rPr>
              <a:t>R</a:t>
            </a:r>
            <a:endParaRPr lang="en-IN" baseline="-25000" dirty="0">
              <a:solidFill>
                <a:srgbClr val="FF0000"/>
              </a:solidFill>
            </a:endParaRPr>
          </a:p>
        </p:txBody>
      </p:sp>
      <p:sp>
        <p:nvSpPr>
          <p:cNvPr id="29" name="TextBox 28"/>
          <p:cNvSpPr txBox="1"/>
          <p:nvPr/>
        </p:nvSpPr>
        <p:spPr>
          <a:xfrm>
            <a:off x="3483732" y="5907173"/>
            <a:ext cx="463641" cy="369332"/>
          </a:xfrm>
          <a:prstGeom prst="rect">
            <a:avLst/>
          </a:prstGeom>
          <a:noFill/>
        </p:spPr>
        <p:txBody>
          <a:bodyPr wrap="square" rtlCol="0">
            <a:spAutoFit/>
          </a:bodyPr>
          <a:lstStyle/>
          <a:p>
            <a:r>
              <a:rPr lang="en-IN" dirty="0" smtClean="0">
                <a:solidFill>
                  <a:srgbClr val="FF0000"/>
                </a:solidFill>
              </a:rPr>
              <a:t>O</a:t>
            </a:r>
            <a:endParaRPr lang="en-IN" baseline="-25000" dirty="0">
              <a:solidFill>
                <a:srgbClr val="FF0000"/>
              </a:solidFill>
            </a:endParaRPr>
          </a:p>
        </p:txBody>
      </p:sp>
      <p:sp>
        <p:nvSpPr>
          <p:cNvPr id="30" name="TextBox 29"/>
          <p:cNvSpPr txBox="1"/>
          <p:nvPr/>
        </p:nvSpPr>
        <p:spPr>
          <a:xfrm>
            <a:off x="141668" y="3399609"/>
            <a:ext cx="3342063" cy="369332"/>
          </a:xfrm>
          <a:prstGeom prst="rect">
            <a:avLst/>
          </a:prstGeom>
          <a:noFill/>
        </p:spPr>
        <p:txBody>
          <a:bodyPr wrap="square" rtlCol="0">
            <a:spAutoFit/>
          </a:bodyPr>
          <a:lstStyle/>
          <a:p>
            <a:r>
              <a:rPr lang="en-IN" dirty="0" smtClean="0">
                <a:solidFill>
                  <a:srgbClr val="FF0000"/>
                </a:solidFill>
              </a:rPr>
              <a:t>Exclusive: either C</a:t>
            </a:r>
            <a:r>
              <a:rPr lang="en-IN" baseline="-25000" dirty="0" smtClean="0">
                <a:solidFill>
                  <a:srgbClr val="FF0000"/>
                </a:solidFill>
              </a:rPr>
              <a:t>1</a:t>
            </a:r>
            <a:r>
              <a:rPr lang="en-IN" dirty="0" smtClean="0">
                <a:solidFill>
                  <a:srgbClr val="FF0000"/>
                </a:solidFill>
              </a:rPr>
              <a:t> or C</a:t>
            </a:r>
            <a:r>
              <a:rPr lang="en-IN" baseline="-25000" dirty="0" smtClean="0">
                <a:solidFill>
                  <a:srgbClr val="FF0000"/>
                </a:solidFill>
              </a:rPr>
              <a:t>2</a:t>
            </a:r>
            <a:r>
              <a:rPr lang="en-IN" dirty="0" smtClean="0">
                <a:solidFill>
                  <a:srgbClr val="FF0000"/>
                </a:solidFill>
              </a:rPr>
              <a:t> or C</a:t>
            </a:r>
            <a:r>
              <a:rPr lang="en-IN" baseline="-25000" dirty="0" smtClean="0">
                <a:solidFill>
                  <a:srgbClr val="FF0000"/>
                </a:solidFill>
              </a:rPr>
              <a:t>3</a:t>
            </a:r>
            <a:endParaRPr lang="en-IN" baseline="-25000" dirty="0">
              <a:solidFill>
                <a:srgbClr val="FF0000"/>
              </a:solidFill>
            </a:endParaRPr>
          </a:p>
        </p:txBody>
      </p:sp>
      <p:sp>
        <p:nvSpPr>
          <p:cNvPr id="31" name="TextBox 30"/>
          <p:cNvSpPr txBox="1"/>
          <p:nvPr/>
        </p:nvSpPr>
        <p:spPr>
          <a:xfrm>
            <a:off x="3715552" y="3381343"/>
            <a:ext cx="2582217" cy="646331"/>
          </a:xfrm>
          <a:prstGeom prst="rect">
            <a:avLst/>
          </a:prstGeom>
          <a:noFill/>
        </p:spPr>
        <p:txBody>
          <a:bodyPr wrap="square" rtlCol="0">
            <a:spAutoFit/>
          </a:bodyPr>
          <a:lstStyle/>
          <a:p>
            <a:r>
              <a:rPr lang="en-IN" dirty="0" smtClean="0">
                <a:solidFill>
                  <a:srgbClr val="FF0000"/>
                </a:solidFill>
              </a:rPr>
              <a:t>Inclusive</a:t>
            </a:r>
            <a:r>
              <a:rPr lang="en-IN" dirty="0">
                <a:solidFill>
                  <a:srgbClr val="FF0000"/>
                </a:solidFill>
              </a:rPr>
              <a:t>: </a:t>
            </a:r>
            <a:r>
              <a:rPr lang="en-IN" dirty="0" smtClean="0">
                <a:solidFill>
                  <a:srgbClr val="FF0000"/>
                </a:solidFill>
              </a:rPr>
              <a:t>at least </a:t>
            </a:r>
            <a:r>
              <a:rPr lang="en-IN" dirty="0">
                <a:solidFill>
                  <a:srgbClr val="FF0000"/>
                </a:solidFill>
              </a:rPr>
              <a:t>C</a:t>
            </a:r>
            <a:r>
              <a:rPr lang="en-IN" baseline="-25000" dirty="0">
                <a:solidFill>
                  <a:srgbClr val="FF0000"/>
                </a:solidFill>
              </a:rPr>
              <a:t>1</a:t>
            </a:r>
            <a:r>
              <a:rPr lang="en-IN" dirty="0">
                <a:solidFill>
                  <a:srgbClr val="FF0000"/>
                </a:solidFill>
              </a:rPr>
              <a:t> or </a:t>
            </a:r>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32" name="TextBox 31"/>
          <p:cNvSpPr txBox="1"/>
          <p:nvPr/>
        </p:nvSpPr>
        <p:spPr>
          <a:xfrm>
            <a:off x="1299690" y="5400677"/>
            <a:ext cx="1623814"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 </a:t>
            </a:r>
            <a:r>
              <a:rPr lang="en-IN" dirty="0" smtClean="0">
                <a:solidFill>
                  <a:srgbClr val="FF0000"/>
                </a:solidFill>
              </a:rPr>
              <a:t>requires C</a:t>
            </a:r>
            <a:r>
              <a:rPr lang="en-IN" baseline="-25000" dirty="0" smtClean="0">
                <a:solidFill>
                  <a:srgbClr val="FF0000"/>
                </a:solidFill>
              </a:rPr>
              <a:t>2</a:t>
            </a:r>
            <a:endParaRPr lang="en-IN" baseline="-25000" dirty="0">
              <a:solidFill>
                <a:srgbClr val="FF0000"/>
              </a:solidFill>
            </a:endParaRPr>
          </a:p>
        </p:txBody>
      </p:sp>
      <p:sp>
        <p:nvSpPr>
          <p:cNvPr id="33" name="TextBox 32"/>
          <p:cNvSpPr txBox="1"/>
          <p:nvPr/>
        </p:nvSpPr>
        <p:spPr>
          <a:xfrm>
            <a:off x="3696230" y="5258936"/>
            <a:ext cx="3335635" cy="369332"/>
          </a:xfrm>
          <a:prstGeom prst="rect">
            <a:avLst/>
          </a:prstGeom>
          <a:noFill/>
        </p:spPr>
        <p:txBody>
          <a:bodyPr wrap="square" rtlCol="0">
            <a:spAutoFit/>
          </a:bodyPr>
          <a:lstStyle/>
          <a:p>
            <a:r>
              <a:rPr lang="en-IN" dirty="0" smtClean="0">
                <a:solidFill>
                  <a:srgbClr val="FF0000"/>
                </a:solidFill>
              </a:rPr>
              <a:t>One and only one, of C</a:t>
            </a:r>
            <a:r>
              <a:rPr lang="en-IN" baseline="-25000" dirty="0" smtClean="0">
                <a:solidFill>
                  <a:srgbClr val="FF0000"/>
                </a:solidFill>
              </a:rPr>
              <a:t>1 </a:t>
            </a:r>
            <a:r>
              <a:rPr lang="en-IN" dirty="0" smtClean="0">
                <a:solidFill>
                  <a:srgbClr val="FF0000"/>
                </a:solidFill>
              </a:rPr>
              <a:t>and C</a:t>
            </a:r>
            <a:r>
              <a:rPr lang="en-IN" baseline="-25000" dirty="0" smtClean="0">
                <a:solidFill>
                  <a:srgbClr val="FF0000"/>
                </a:solidFill>
              </a:rPr>
              <a:t>2</a:t>
            </a:r>
            <a:endParaRPr lang="en-IN" baseline="-25000" dirty="0">
              <a:solidFill>
                <a:srgbClr val="FF0000"/>
              </a:solidFill>
            </a:endParaRPr>
          </a:p>
        </p:txBody>
      </p:sp>
      <p:cxnSp>
        <p:nvCxnSpPr>
          <p:cNvPr id="39" name="Curved Connector 38"/>
          <p:cNvCxnSpPr>
            <a:stCxn id="8" idx="2"/>
            <a:endCxn id="9" idx="2"/>
          </p:cNvCxnSpPr>
          <p:nvPr/>
        </p:nvCxnSpPr>
        <p:spPr>
          <a:xfrm rot="10800000" flipV="1">
            <a:off x="1966174" y="6007992"/>
            <a:ext cx="6440" cy="536620"/>
          </a:xfrm>
          <a:prstGeom prst="curvedConnector3">
            <a:avLst>
              <a:gd name="adj1" fmla="val 524955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 idx="2"/>
            <a:endCxn id="27" idx="3"/>
          </p:cNvCxnSpPr>
          <p:nvPr/>
        </p:nvCxnSpPr>
        <p:spPr>
          <a:xfrm flipH="1">
            <a:off x="1413457" y="4063285"/>
            <a:ext cx="557011" cy="4894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3"/>
            <a:endCxn id="23" idx="1"/>
          </p:cNvCxnSpPr>
          <p:nvPr/>
        </p:nvCxnSpPr>
        <p:spPr>
          <a:xfrm>
            <a:off x="1413457" y="4552750"/>
            <a:ext cx="559156" cy="385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7" idx="3"/>
            <a:endCxn id="24" idx="1"/>
          </p:cNvCxnSpPr>
          <p:nvPr/>
        </p:nvCxnSpPr>
        <p:spPr>
          <a:xfrm>
            <a:off x="1413457" y="4552750"/>
            <a:ext cx="559155" cy="5279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a:endCxn id="7" idx="2"/>
          </p:cNvCxnSpPr>
          <p:nvPr/>
        </p:nvCxnSpPr>
        <p:spPr>
          <a:xfrm flipV="1">
            <a:off x="3947373" y="4063284"/>
            <a:ext cx="425004" cy="3842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6" idx="3"/>
            <a:endCxn id="21" idx="1"/>
          </p:cNvCxnSpPr>
          <p:nvPr/>
        </p:nvCxnSpPr>
        <p:spPr>
          <a:xfrm>
            <a:off x="3947373" y="4447572"/>
            <a:ext cx="420706" cy="3993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3"/>
            <a:endCxn id="11" idx="2"/>
          </p:cNvCxnSpPr>
          <p:nvPr/>
        </p:nvCxnSpPr>
        <p:spPr>
          <a:xfrm flipV="1">
            <a:off x="3947373" y="5808369"/>
            <a:ext cx="425002" cy="283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9" idx="3"/>
            <a:endCxn id="22" idx="1"/>
          </p:cNvCxnSpPr>
          <p:nvPr/>
        </p:nvCxnSpPr>
        <p:spPr>
          <a:xfrm>
            <a:off x="3947373" y="6091839"/>
            <a:ext cx="420706" cy="3414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53D5C3CB-31B7-4B76-BB0C-1E903127DFFC}" type="slidenum">
              <a:rPr lang="en-IN" smtClean="0"/>
              <a:pPr/>
              <a:t>57</a:t>
            </a:fld>
            <a:endParaRPr lang="en-IN"/>
          </a:p>
        </p:txBody>
      </p:sp>
    </p:spTree>
    <p:extLst>
      <p:ext uri="{BB962C8B-B14F-4D97-AF65-F5344CB8AC3E}">
        <p14:creationId xmlns:p14="http://schemas.microsoft.com/office/powerpoint/2010/main" val="2914100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4851"/>
            <a:ext cx="9144000" cy="708337"/>
          </a:xfrm>
        </p:spPr>
        <p:txBody>
          <a:bodyPr>
            <a:normAutofit/>
          </a:bodyPr>
          <a:lstStyle/>
          <a:p>
            <a:pPr algn="ctr"/>
            <a:r>
              <a:rPr lang="en-IN" dirty="0"/>
              <a:t>Constraints amongst causes (E,I,O,R)</a:t>
            </a:r>
          </a:p>
        </p:txBody>
      </p:sp>
      <p:sp>
        <p:nvSpPr>
          <p:cNvPr id="3" name="Content Placeholder 2"/>
          <p:cNvSpPr>
            <a:spLocks noGrp="1"/>
          </p:cNvSpPr>
          <p:nvPr>
            <p:ph idx="1"/>
          </p:nvPr>
        </p:nvSpPr>
        <p:spPr>
          <a:xfrm>
            <a:off x="109471" y="1426380"/>
            <a:ext cx="8925058" cy="5270633"/>
          </a:xfrm>
        </p:spPr>
        <p:txBody>
          <a:bodyPr>
            <a:noAutofit/>
          </a:bodyPr>
          <a:lstStyle/>
          <a:p>
            <a:r>
              <a:rPr lang="en-IN" sz="2800" dirty="0" smtClean="0">
                <a:solidFill>
                  <a:srgbClr val="FF0000"/>
                </a:solidFill>
              </a:rPr>
              <a:t>Exclusive (E) constraint between three causes C</a:t>
            </a:r>
            <a:r>
              <a:rPr lang="en-IN" sz="2800" baseline="-25000" dirty="0" smtClean="0">
                <a:solidFill>
                  <a:srgbClr val="FF0000"/>
                </a:solidFill>
              </a:rPr>
              <a:t>1</a:t>
            </a:r>
            <a:r>
              <a:rPr lang="en-IN" sz="2800" dirty="0" smtClean="0">
                <a:solidFill>
                  <a:srgbClr val="FF0000"/>
                </a:solidFill>
              </a:rPr>
              <a:t>, C</a:t>
            </a:r>
            <a:r>
              <a:rPr lang="en-IN" sz="2800" baseline="-25000" dirty="0" smtClean="0">
                <a:solidFill>
                  <a:srgbClr val="FF0000"/>
                </a:solidFill>
              </a:rPr>
              <a:t>2</a:t>
            </a:r>
            <a:r>
              <a:rPr lang="en-IN" sz="2800" dirty="0" smtClean="0">
                <a:solidFill>
                  <a:srgbClr val="FF0000"/>
                </a:solidFill>
              </a:rPr>
              <a:t> and C</a:t>
            </a:r>
            <a:r>
              <a:rPr lang="en-IN" sz="2800" baseline="-25000" dirty="0" smtClean="0">
                <a:solidFill>
                  <a:srgbClr val="FF0000"/>
                </a:solidFill>
              </a:rPr>
              <a:t>3</a:t>
            </a:r>
            <a:r>
              <a:rPr lang="en-IN" sz="2800" dirty="0" smtClean="0">
                <a:solidFill>
                  <a:srgbClr val="FF0000"/>
                </a:solidFill>
              </a:rPr>
              <a:t> implies that exactly one of C</a:t>
            </a:r>
            <a:r>
              <a:rPr lang="en-IN" sz="2800" baseline="-25000" dirty="0" smtClean="0">
                <a:solidFill>
                  <a:srgbClr val="FF0000"/>
                </a:solidFill>
              </a:rPr>
              <a:t>1</a:t>
            </a:r>
            <a:r>
              <a:rPr lang="en-IN" sz="2800" dirty="0" smtClean="0">
                <a:solidFill>
                  <a:srgbClr val="FF0000"/>
                </a:solidFill>
              </a:rPr>
              <a:t>, C</a:t>
            </a:r>
            <a:r>
              <a:rPr lang="en-IN" sz="2800" baseline="-25000" dirty="0" smtClean="0">
                <a:solidFill>
                  <a:srgbClr val="FF0000"/>
                </a:solidFill>
              </a:rPr>
              <a:t>2</a:t>
            </a:r>
            <a:r>
              <a:rPr lang="en-IN" sz="2800" dirty="0" smtClean="0">
                <a:solidFill>
                  <a:srgbClr val="FF0000"/>
                </a:solidFill>
              </a:rPr>
              <a:t>, C</a:t>
            </a:r>
            <a:r>
              <a:rPr lang="en-IN" sz="2800" baseline="-25000" dirty="0" smtClean="0">
                <a:solidFill>
                  <a:srgbClr val="FF0000"/>
                </a:solidFill>
              </a:rPr>
              <a:t>3</a:t>
            </a:r>
            <a:r>
              <a:rPr lang="en-IN" sz="2800" dirty="0" smtClean="0">
                <a:solidFill>
                  <a:srgbClr val="FF0000"/>
                </a:solidFill>
              </a:rPr>
              <a:t> can be true.</a:t>
            </a:r>
          </a:p>
          <a:p>
            <a:r>
              <a:rPr lang="en-IN" sz="2800" dirty="0" smtClean="0">
                <a:solidFill>
                  <a:srgbClr val="FF0000"/>
                </a:solidFill>
              </a:rPr>
              <a:t>Inclusive (I) constraint between two causes C</a:t>
            </a:r>
            <a:r>
              <a:rPr lang="en-IN" sz="2800" baseline="-25000" dirty="0" smtClean="0">
                <a:solidFill>
                  <a:srgbClr val="FF0000"/>
                </a:solidFill>
              </a:rPr>
              <a:t>1</a:t>
            </a:r>
            <a:r>
              <a:rPr lang="en-IN" sz="2800" dirty="0" smtClean="0">
                <a:solidFill>
                  <a:srgbClr val="FF0000"/>
                </a:solidFill>
              </a:rPr>
              <a:t> and C</a:t>
            </a:r>
            <a:r>
              <a:rPr lang="en-IN" sz="2800" baseline="-25000" dirty="0" smtClean="0">
                <a:solidFill>
                  <a:srgbClr val="FF0000"/>
                </a:solidFill>
              </a:rPr>
              <a:t>2</a:t>
            </a:r>
            <a:r>
              <a:rPr lang="en-IN" sz="2800" dirty="0" smtClean="0">
                <a:solidFill>
                  <a:srgbClr val="FF0000"/>
                </a:solidFill>
              </a:rPr>
              <a:t> implies that at least one of the two must be present.</a:t>
            </a:r>
          </a:p>
          <a:p>
            <a:r>
              <a:rPr lang="en-IN" sz="2800" dirty="0" smtClean="0">
                <a:solidFill>
                  <a:srgbClr val="FF0000"/>
                </a:solidFill>
              </a:rPr>
              <a:t>Requires (R) constraint between C</a:t>
            </a:r>
            <a:r>
              <a:rPr lang="en-IN" sz="2800" baseline="-25000" dirty="0" smtClean="0">
                <a:solidFill>
                  <a:srgbClr val="FF0000"/>
                </a:solidFill>
              </a:rPr>
              <a:t>1</a:t>
            </a:r>
            <a:r>
              <a:rPr lang="en-IN" sz="2800" dirty="0" smtClean="0">
                <a:solidFill>
                  <a:srgbClr val="FF0000"/>
                </a:solidFill>
              </a:rPr>
              <a:t> and C</a:t>
            </a:r>
            <a:r>
              <a:rPr lang="en-IN" sz="2800" baseline="-25000" dirty="0" smtClean="0">
                <a:solidFill>
                  <a:srgbClr val="FF0000"/>
                </a:solidFill>
              </a:rPr>
              <a:t>2</a:t>
            </a:r>
            <a:r>
              <a:rPr lang="en-IN" sz="2800" dirty="0" smtClean="0">
                <a:solidFill>
                  <a:srgbClr val="FF0000"/>
                </a:solidFill>
              </a:rPr>
              <a:t> implies that C</a:t>
            </a:r>
            <a:r>
              <a:rPr lang="en-IN" sz="2800" baseline="-25000" dirty="0" smtClean="0">
                <a:solidFill>
                  <a:srgbClr val="FF0000"/>
                </a:solidFill>
              </a:rPr>
              <a:t>1</a:t>
            </a:r>
            <a:r>
              <a:rPr lang="en-IN" sz="2800" dirty="0" smtClean="0">
                <a:solidFill>
                  <a:srgbClr val="FF0000"/>
                </a:solidFill>
              </a:rPr>
              <a:t> requires C</a:t>
            </a:r>
            <a:r>
              <a:rPr lang="en-IN" sz="2800" baseline="-25000" dirty="0" smtClean="0">
                <a:solidFill>
                  <a:srgbClr val="FF0000"/>
                </a:solidFill>
              </a:rPr>
              <a:t>2</a:t>
            </a:r>
            <a:r>
              <a:rPr lang="en-IN" sz="2800" dirty="0" smtClean="0">
                <a:solidFill>
                  <a:srgbClr val="FF0000"/>
                </a:solidFill>
              </a:rPr>
              <a:t>.</a:t>
            </a:r>
          </a:p>
          <a:p>
            <a:r>
              <a:rPr lang="en-IN" sz="2800" dirty="0" smtClean="0">
                <a:solidFill>
                  <a:srgbClr val="FF0000"/>
                </a:solidFill>
              </a:rPr>
              <a:t>One and only one (O) constraint models the condition that one, and only one, of C</a:t>
            </a:r>
            <a:r>
              <a:rPr lang="en-IN" sz="2800" baseline="-25000" dirty="0" smtClean="0">
                <a:solidFill>
                  <a:srgbClr val="FF0000"/>
                </a:solidFill>
              </a:rPr>
              <a:t>1</a:t>
            </a:r>
            <a:r>
              <a:rPr lang="en-IN" sz="2800" dirty="0" smtClean="0">
                <a:solidFill>
                  <a:srgbClr val="FF0000"/>
                </a:solidFill>
              </a:rPr>
              <a:t> and C</a:t>
            </a:r>
            <a:r>
              <a:rPr lang="en-IN" sz="2800" baseline="-25000" dirty="0" smtClean="0">
                <a:solidFill>
                  <a:srgbClr val="FF0000"/>
                </a:solidFill>
              </a:rPr>
              <a:t>2</a:t>
            </a:r>
            <a:r>
              <a:rPr lang="en-IN" sz="2800" dirty="0" smtClean="0">
                <a:solidFill>
                  <a:srgbClr val="FF0000"/>
                </a:solidFill>
              </a:rPr>
              <a:t> must hold.</a:t>
            </a:r>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58</a:t>
            </a:fld>
            <a:endParaRPr lang="en-IN"/>
          </a:p>
        </p:txBody>
      </p:sp>
    </p:spTree>
    <p:extLst>
      <p:ext uri="{BB962C8B-B14F-4D97-AF65-F5344CB8AC3E}">
        <p14:creationId xmlns:p14="http://schemas.microsoft.com/office/powerpoint/2010/main" val="42909164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67"/>
            <a:ext cx="9144000" cy="566670"/>
          </a:xfrm>
        </p:spPr>
        <p:txBody>
          <a:bodyPr>
            <a:noAutofit/>
          </a:bodyPr>
          <a:lstStyle/>
          <a:p>
            <a:pPr algn="ctr"/>
            <a:r>
              <a:rPr lang="en-IN" sz="3600" dirty="0" smtClean="0"/>
              <a:t>Possible values of causes constrained by </a:t>
            </a:r>
            <a:br>
              <a:rPr lang="en-IN" sz="3600" dirty="0" smtClean="0"/>
            </a:br>
            <a:r>
              <a:rPr lang="en-IN" sz="3600" dirty="0" smtClean="0"/>
              <a:t>E, I, R,O</a:t>
            </a:r>
            <a:endParaRPr lang="en-IN" sz="3600" dirty="0"/>
          </a:p>
        </p:txBody>
      </p:sp>
      <p:sp>
        <p:nvSpPr>
          <p:cNvPr id="3" name="Content Placeholder 2"/>
          <p:cNvSpPr>
            <a:spLocks noGrp="1"/>
          </p:cNvSpPr>
          <p:nvPr>
            <p:ph idx="1"/>
          </p:nvPr>
        </p:nvSpPr>
        <p:spPr>
          <a:xfrm>
            <a:off x="77274" y="1390919"/>
            <a:ext cx="8914595" cy="5138670"/>
          </a:xfrm>
        </p:spPr>
        <p:txBody>
          <a:bodyPr>
            <a:noAutofit/>
          </a:bodyPr>
          <a:lstStyle/>
          <a:p>
            <a:r>
              <a:rPr lang="en-IN" sz="2800" dirty="0" smtClean="0">
                <a:solidFill>
                  <a:srgbClr val="FF0000"/>
                </a:solidFill>
              </a:rPr>
              <a:t>A 0 or 1 under a cause implies that the corresponding condition is, respectively, false and true.</a:t>
            </a:r>
          </a:p>
          <a:p>
            <a:r>
              <a:rPr lang="en-IN" sz="2800" dirty="0" smtClean="0">
                <a:solidFill>
                  <a:srgbClr val="FF0000"/>
                </a:solidFill>
              </a:rPr>
              <a:t>The </a:t>
            </a:r>
            <a:r>
              <a:rPr lang="en-IN" sz="2800" dirty="0" err="1" smtClean="0">
                <a:solidFill>
                  <a:srgbClr val="FF0000"/>
                </a:solidFill>
              </a:rPr>
              <a:t>arity</a:t>
            </a:r>
            <a:r>
              <a:rPr lang="en-IN" sz="2800" dirty="0" smtClean="0">
                <a:solidFill>
                  <a:srgbClr val="FF0000"/>
                </a:solidFill>
              </a:rPr>
              <a:t> of all constraints, except R, is greater than 1, i.e., all except the R constraint can be applied to two or more causes; the R constraint is applied to two causes.</a:t>
            </a:r>
          </a:p>
          <a:p>
            <a:r>
              <a:rPr lang="en-IN" sz="2800" dirty="0" smtClean="0">
                <a:solidFill>
                  <a:srgbClr val="FF0000"/>
                </a:solidFill>
              </a:rPr>
              <a:t>A condition that is false (true) is said to be in the “0-state” (1 state).</a:t>
            </a:r>
          </a:p>
          <a:p>
            <a:r>
              <a:rPr lang="en-IN" sz="2800" dirty="0" smtClean="0">
                <a:solidFill>
                  <a:srgbClr val="FF0000"/>
                </a:solidFill>
              </a:rPr>
              <a:t>Similarly, an effect can be “present” (1 state) or “absent” (0 state).</a:t>
            </a:r>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59</a:t>
            </a:fld>
            <a:endParaRPr lang="en-IN"/>
          </a:p>
        </p:txBody>
      </p:sp>
    </p:spTree>
    <p:extLst>
      <p:ext uri="{BB962C8B-B14F-4D97-AF65-F5344CB8AC3E}">
        <p14:creationId xmlns:p14="http://schemas.microsoft.com/office/powerpoint/2010/main" val="1759236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921" y="-42839"/>
            <a:ext cx="8222400" cy="1771200"/>
          </a:xfrm>
          <a:noFill/>
        </p:spPr>
        <p:txBody>
          <a:bodyPr vert="horz" lIns="17998" tIns="46795" rIns="17998" bIns="46795" rtlCol="0" anchor="t">
            <a:normAutofit/>
          </a:bodyPr>
          <a:lstStyle/>
          <a:p>
            <a:pPr algn="ctr" defTabSz="829452">
              <a:spcBef>
                <a:spcPts val="907"/>
              </a:spcBef>
            </a:pPr>
            <a:r>
              <a:rPr lang="en-GB" sz="4445" dirty="0"/>
              <a:t>How Do You Test a Program?</a:t>
            </a:r>
          </a:p>
        </p:txBody>
      </p:sp>
      <p:sp>
        <p:nvSpPr>
          <p:cNvPr id="9220" name="Rectangle 3"/>
          <p:cNvSpPr>
            <a:spLocks noGrp="1" noChangeArrowheads="1"/>
          </p:cNvSpPr>
          <p:nvPr>
            <p:ph type="body" idx="1"/>
          </p:nvPr>
        </p:nvSpPr>
        <p:spPr>
          <a:xfrm>
            <a:off x="424801" y="1701001"/>
            <a:ext cx="8294400" cy="4296960"/>
          </a:xfrm>
        </p:spPr>
        <p:txBody>
          <a:bodyPr vert="horz" lIns="17998" tIns="46795" rIns="17998" bIns="46795" rtlCol="0">
            <a:normAutofit/>
          </a:bodyPr>
          <a:lstStyle/>
          <a:p>
            <a:pPr marL="311045" indent="-311045" defTabSz="829452">
              <a:lnSpc>
                <a:spcPct val="105000"/>
              </a:lnSpc>
              <a:spcBef>
                <a:spcPts val="907"/>
              </a:spcBef>
            </a:pPr>
            <a:r>
              <a:rPr lang="en-GB" sz="3991" dirty="0">
                <a:solidFill>
                  <a:srgbClr val="FF0000"/>
                </a:solidFill>
              </a:rPr>
              <a:t>If the program does not behave as expected:</a:t>
            </a:r>
          </a:p>
          <a:p>
            <a:pPr marL="673930" lvl="1" indent="-259204" defTabSz="829452">
              <a:lnSpc>
                <a:spcPct val="105000"/>
              </a:lnSpc>
              <a:spcBef>
                <a:spcPts val="806"/>
              </a:spcBef>
            </a:pPr>
            <a:r>
              <a:rPr lang="en-GB" sz="3628" dirty="0">
                <a:solidFill>
                  <a:srgbClr val="FF0000"/>
                </a:solidFill>
              </a:rPr>
              <a:t>Note the conditions under which it failed.</a:t>
            </a:r>
          </a:p>
          <a:p>
            <a:pPr marL="673930" lvl="1" indent="-259204" defTabSz="829452">
              <a:lnSpc>
                <a:spcPct val="105000"/>
              </a:lnSpc>
              <a:spcBef>
                <a:spcPts val="806"/>
              </a:spcBef>
            </a:pPr>
            <a:r>
              <a:rPr lang="en-GB" sz="3628" dirty="0">
                <a:solidFill>
                  <a:srgbClr val="FF0000"/>
                </a:solidFill>
              </a:rPr>
              <a:t>Later debug and correct.</a:t>
            </a:r>
          </a:p>
        </p:txBody>
      </p:sp>
      <p:sp>
        <p:nvSpPr>
          <p:cNvPr id="2" name="Slide Number Placeholder 1"/>
          <p:cNvSpPr>
            <a:spLocks noGrp="1"/>
          </p:cNvSpPr>
          <p:nvPr>
            <p:ph type="sldNum" sz="quarter" idx="12"/>
          </p:nvPr>
        </p:nvSpPr>
        <p:spPr/>
        <p:txBody>
          <a:bodyPr/>
          <a:lstStyle/>
          <a:p>
            <a:fld id="{53D5C3CB-31B7-4B76-BB0C-1E903127DFFC}"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81825"/>
          </a:xfrm>
        </p:spPr>
        <p:txBody>
          <a:bodyPr>
            <a:noAutofit/>
          </a:bodyPr>
          <a:lstStyle/>
          <a:p>
            <a:pPr algn="ctr"/>
            <a:r>
              <a:rPr lang="en-IN" sz="3600" dirty="0"/>
              <a:t>Possible values of causes constrained by E, I, R,O</a:t>
            </a:r>
          </a:p>
        </p:txBody>
      </p:sp>
      <p:sp>
        <p:nvSpPr>
          <p:cNvPr id="3" name="Content Placeholder 2"/>
          <p:cNvSpPr>
            <a:spLocks noGrp="1"/>
          </p:cNvSpPr>
          <p:nvPr>
            <p:ph idx="1"/>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24761638"/>
              </p:ext>
            </p:extLst>
          </p:nvPr>
        </p:nvGraphicFramePr>
        <p:xfrm>
          <a:off x="1086118" y="1295400"/>
          <a:ext cx="6096000" cy="5562600"/>
        </p:xfrm>
        <a:graphic>
          <a:graphicData uri="http://schemas.openxmlformats.org/drawingml/2006/table">
            <a:tbl>
              <a:tblPr firstRow="1" bandRow="1">
                <a:tableStyleId>{5C22544A-7EE6-4342-B048-85BDC9FD1C3A}</a:tableStyleId>
              </a:tblPr>
              <a:tblGrid>
                <a:gridCol w="1386625"/>
                <a:gridCol w="1051775"/>
                <a:gridCol w="1219200"/>
                <a:gridCol w="1219200"/>
                <a:gridCol w="1219200"/>
              </a:tblGrid>
              <a:tr h="370840">
                <a:tc>
                  <a:txBody>
                    <a:bodyPr/>
                    <a:lstStyle/>
                    <a:p>
                      <a:pPr algn="ctr"/>
                      <a:r>
                        <a:rPr lang="en-IN" sz="1800" dirty="0" smtClean="0">
                          <a:solidFill>
                            <a:srgbClr val="FF0000"/>
                          </a:solidFill>
                        </a:rPr>
                        <a:t>Constraint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err="1" smtClean="0">
                          <a:solidFill>
                            <a:srgbClr val="FF0000"/>
                          </a:solidFill>
                        </a:rPr>
                        <a:t>Arity</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IN" sz="1800" dirty="0" smtClean="0">
                          <a:solidFill>
                            <a:srgbClr val="FF0000"/>
                          </a:solidFill>
                        </a:rPr>
                        <a:t>Possible values</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endParaRPr lang="en-IN" sz="18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dirty="0" smtClean="0">
                          <a:solidFill>
                            <a:srgbClr val="FF0000"/>
                          </a:solidFill>
                        </a:rPr>
                        <a:t>C1</a:t>
                      </a:r>
                      <a:endParaRPr lang="en-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dirty="0" smtClean="0">
                          <a:solidFill>
                            <a:srgbClr val="FF0000"/>
                          </a:solidFill>
                        </a:rPr>
                        <a:t>C2</a:t>
                      </a:r>
                      <a:endParaRPr lang="en-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dirty="0" smtClean="0">
                          <a:solidFill>
                            <a:srgbClr val="FF0000"/>
                          </a:solidFill>
                        </a:rPr>
                        <a:t>C3</a:t>
                      </a:r>
                      <a:endParaRPr lang="en-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800" i="1" dirty="0" smtClean="0">
                          <a:solidFill>
                            <a:srgbClr val="FF0000"/>
                          </a:solidFill>
                        </a:rPr>
                        <a:t>E(C</a:t>
                      </a:r>
                      <a:r>
                        <a:rPr lang="en-IN" sz="1800" i="1" baseline="-25000" dirty="0" smtClean="0">
                          <a:solidFill>
                            <a:srgbClr val="FF0000"/>
                          </a:solidFill>
                        </a:rPr>
                        <a:t>1</a:t>
                      </a:r>
                      <a:r>
                        <a:rPr lang="en-IN" sz="1800" i="1" dirty="0" smtClean="0">
                          <a:solidFill>
                            <a:srgbClr val="FF0000"/>
                          </a:solidFill>
                        </a:rPr>
                        <a:t>,C</a:t>
                      </a:r>
                      <a:r>
                        <a:rPr lang="en-IN" sz="1800" i="1" baseline="-25000" dirty="0" smtClean="0">
                          <a:solidFill>
                            <a:srgbClr val="FF0000"/>
                          </a:solidFill>
                        </a:rPr>
                        <a:t>2</a:t>
                      </a:r>
                      <a:r>
                        <a:rPr lang="en-IN" sz="1800" i="1" dirty="0" smtClean="0">
                          <a:solidFill>
                            <a:srgbClr val="FF0000"/>
                          </a:solidFill>
                        </a:rPr>
                        <a:t>,C</a:t>
                      </a:r>
                      <a:r>
                        <a:rPr lang="en-IN" sz="1800" i="1" baseline="-25000" dirty="0" smtClean="0">
                          <a:solidFill>
                            <a:srgbClr val="FF0000"/>
                          </a:solidFill>
                        </a:rPr>
                        <a:t>3</a:t>
                      </a:r>
                      <a:r>
                        <a:rPr lang="en-IN" sz="1800" i="1" dirty="0" smtClean="0">
                          <a:solidFill>
                            <a:srgbClr val="FF0000"/>
                          </a:solidFill>
                        </a:rPr>
                        <a:t>)</a:t>
                      </a:r>
                      <a:endParaRPr lang="en-IN" sz="18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i="1" dirty="0" smtClean="0">
                          <a:solidFill>
                            <a:srgbClr val="FF0000"/>
                          </a:solidFill>
                        </a:rPr>
                        <a:t>n</a:t>
                      </a:r>
                      <a:r>
                        <a:rPr lang="en-IN" sz="1800" dirty="0" smtClean="0">
                          <a:solidFill>
                            <a:srgbClr val="FF0000"/>
                          </a:solidFill>
                        </a:rPr>
                        <a:t>≥2</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I(C</a:t>
                      </a:r>
                      <a:r>
                        <a:rPr lang="en-IN" sz="1800" i="1" baseline="-25000" dirty="0" smtClean="0">
                          <a:solidFill>
                            <a:srgbClr val="FF0000"/>
                          </a:solidFill>
                        </a:rPr>
                        <a:t>1</a:t>
                      </a:r>
                      <a:r>
                        <a:rPr lang="en-IN" sz="1800" i="1" dirty="0" smtClean="0">
                          <a:solidFill>
                            <a:srgbClr val="FF0000"/>
                          </a:solidFill>
                        </a:rPr>
                        <a:t>,C</a:t>
                      </a:r>
                      <a:r>
                        <a:rPr lang="en-IN" sz="1800" i="1" baseline="-25000" dirty="0" smtClean="0">
                          <a:solidFill>
                            <a:srgbClr val="FF0000"/>
                          </a:solidFill>
                        </a:rPr>
                        <a:t>2</a:t>
                      </a:r>
                      <a:r>
                        <a:rPr lang="en-IN" sz="1800" i="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n</a:t>
                      </a:r>
                      <a:r>
                        <a:rPr lang="en-IN" sz="1800" dirty="0" smtClean="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R(C</a:t>
                      </a:r>
                      <a:r>
                        <a:rPr lang="en-IN" sz="1800" i="1" baseline="-25000" dirty="0" smtClean="0">
                          <a:solidFill>
                            <a:srgbClr val="FF0000"/>
                          </a:solidFill>
                        </a:rPr>
                        <a:t>1</a:t>
                      </a:r>
                      <a:r>
                        <a:rPr lang="en-IN" sz="1800" i="1" dirty="0" smtClean="0">
                          <a:solidFill>
                            <a:srgbClr val="FF0000"/>
                          </a:solidFill>
                        </a:rPr>
                        <a:t>,C</a:t>
                      </a:r>
                      <a:r>
                        <a:rPr lang="en-IN" sz="1800" i="1" baseline="-25000" dirty="0" smtClean="0">
                          <a:solidFill>
                            <a:srgbClr val="FF0000"/>
                          </a:solidFill>
                        </a:rPr>
                        <a:t>2</a:t>
                      </a:r>
                      <a:r>
                        <a:rPr lang="en-IN" sz="1800" i="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n</a:t>
                      </a:r>
                      <a:r>
                        <a:rPr lang="en-IN" sz="1800" dirty="0" smtClean="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O(C</a:t>
                      </a:r>
                      <a:r>
                        <a:rPr lang="en-IN" sz="1800" i="1" baseline="-25000" dirty="0" smtClean="0">
                          <a:solidFill>
                            <a:srgbClr val="FF0000"/>
                          </a:solidFill>
                        </a:rPr>
                        <a:t>1</a:t>
                      </a:r>
                      <a:r>
                        <a:rPr lang="en-IN" sz="1800" i="1" dirty="0" smtClean="0">
                          <a:solidFill>
                            <a:srgbClr val="FF0000"/>
                          </a:solidFill>
                        </a:rPr>
                        <a:t>,C</a:t>
                      </a:r>
                      <a:r>
                        <a:rPr lang="en-IN" sz="1800" i="1" baseline="-25000" dirty="0" smtClean="0">
                          <a:solidFill>
                            <a:srgbClr val="FF0000"/>
                          </a:solidFill>
                        </a:rPr>
                        <a:t>2</a:t>
                      </a:r>
                      <a:r>
                        <a:rPr lang="en-IN" sz="1800" i="1" dirty="0" smtClean="0">
                          <a:solidFill>
                            <a:srgbClr val="FF0000"/>
                          </a:solidFill>
                        </a:rPr>
                        <a:t>,C</a:t>
                      </a:r>
                      <a:r>
                        <a:rPr lang="en-IN" sz="1800" i="1" baseline="-25000" dirty="0" smtClean="0">
                          <a:solidFill>
                            <a:srgbClr val="FF0000"/>
                          </a:solidFill>
                        </a:rPr>
                        <a:t>3</a:t>
                      </a:r>
                      <a:r>
                        <a:rPr lang="en-IN" sz="1800" i="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i="1" dirty="0" smtClean="0">
                          <a:solidFill>
                            <a:srgbClr val="FF0000"/>
                          </a:solidFill>
                        </a:rPr>
                        <a:t>n</a:t>
                      </a:r>
                      <a:r>
                        <a:rPr lang="en-IN" sz="1800" dirty="0" smtClean="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0</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solidFill>
                            <a:srgbClr val="FF0000"/>
                          </a:solidFill>
                        </a:rPr>
                        <a:t>1</a:t>
                      </a:r>
                      <a:endParaRPr lang="en-IN"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60</a:t>
            </a:fld>
            <a:endParaRPr lang="en-IN"/>
          </a:p>
        </p:txBody>
      </p:sp>
    </p:spTree>
    <p:extLst>
      <p:ext uri="{BB962C8B-B14F-4D97-AF65-F5344CB8AC3E}">
        <p14:creationId xmlns:p14="http://schemas.microsoft.com/office/powerpoint/2010/main" val="15541988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882"/>
            <a:ext cx="7886700" cy="743695"/>
          </a:xfrm>
        </p:spPr>
        <p:txBody>
          <a:bodyPr/>
          <a:lstStyle/>
          <a:p>
            <a:pPr algn="ctr"/>
            <a:r>
              <a:rPr lang="en-IN" dirty="0" smtClean="0"/>
              <a:t>Constraint amongst effects</a:t>
            </a:r>
            <a:endParaRPr lang="en-IN" dirty="0"/>
          </a:p>
        </p:txBody>
      </p:sp>
      <p:sp>
        <p:nvSpPr>
          <p:cNvPr id="3" name="Content Placeholder 2"/>
          <p:cNvSpPr>
            <a:spLocks noGrp="1"/>
          </p:cNvSpPr>
          <p:nvPr>
            <p:ph idx="1"/>
          </p:nvPr>
        </p:nvSpPr>
        <p:spPr>
          <a:xfrm>
            <a:off x="628650" y="1374864"/>
            <a:ext cx="7886700" cy="5167603"/>
          </a:xfrm>
        </p:spPr>
        <p:txBody>
          <a:bodyPr>
            <a:normAutofit/>
          </a:bodyPr>
          <a:lstStyle/>
          <a:p>
            <a:r>
              <a:rPr lang="en-IN" sz="2400" dirty="0" smtClean="0">
                <a:solidFill>
                  <a:srgbClr val="FF0000"/>
                </a:solidFill>
              </a:rPr>
              <a:t>Masking (M)</a:t>
            </a:r>
          </a:p>
          <a:p>
            <a:endParaRPr lang="en-IN" sz="2400" dirty="0">
              <a:solidFill>
                <a:srgbClr val="FF0000"/>
              </a:solidFill>
            </a:endParaRP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a:solidFill>
                <a:srgbClr val="FF0000"/>
              </a:solidFill>
            </a:endParaRPr>
          </a:p>
          <a:p>
            <a:r>
              <a:rPr lang="en-IN" sz="2400" dirty="0" smtClean="0">
                <a:solidFill>
                  <a:srgbClr val="FF0000"/>
                </a:solidFill>
              </a:rPr>
              <a:t>Masking (M) constraint between two effects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implies that if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is present, then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is forced to be absent.</a:t>
            </a:r>
            <a:endParaRPr lang="en-IN" sz="2400" dirty="0">
              <a:solidFill>
                <a:srgbClr val="FF0000"/>
              </a:solidFill>
            </a:endParaRPr>
          </a:p>
        </p:txBody>
      </p:sp>
      <p:sp>
        <p:nvSpPr>
          <p:cNvPr id="4" name="Oval 3"/>
          <p:cNvSpPr/>
          <p:nvPr/>
        </p:nvSpPr>
        <p:spPr>
          <a:xfrm>
            <a:off x="1882462" y="3683355"/>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Oval 4"/>
          <p:cNvSpPr/>
          <p:nvPr/>
        </p:nvSpPr>
        <p:spPr>
          <a:xfrm>
            <a:off x="1876022" y="4219975"/>
            <a:ext cx="399245" cy="3992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TextBox 5"/>
          <p:cNvSpPr txBox="1"/>
          <p:nvPr/>
        </p:nvSpPr>
        <p:spPr>
          <a:xfrm>
            <a:off x="1882462" y="3698311"/>
            <a:ext cx="577403"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1</a:t>
            </a:r>
            <a:endParaRPr lang="en-IN" baseline="-25000" dirty="0">
              <a:solidFill>
                <a:srgbClr val="FF0000"/>
              </a:solidFill>
            </a:endParaRPr>
          </a:p>
        </p:txBody>
      </p:sp>
      <p:sp>
        <p:nvSpPr>
          <p:cNvPr id="7" name="TextBox 6"/>
          <p:cNvSpPr txBox="1"/>
          <p:nvPr/>
        </p:nvSpPr>
        <p:spPr>
          <a:xfrm>
            <a:off x="1882460" y="4187704"/>
            <a:ext cx="577405" cy="369332"/>
          </a:xfrm>
          <a:prstGeom prst="rect">
            <a:avLst/>
          </a:prstGeom>
          <a:noFill/>
        </p:spPr>
        <p:txBody>
          <a:bodyPr wrap="square" rtlCol="0">
            <a:spAutoFit/>
          </a:bodyPr>
          <a:lstStyle/>
          <a:p>
            <a:r>
              <a:rPr lang="en-IN" dirty="0">
                <a:solidFill>
                  <a:srgbClr val="FF0000"/>
                </a:solidFill>
              </a:rPr>
              <a:t>Ef</a:t>
            </a:r>
            <a:r>
              <a:rPr lang="en-IN" baseline="-25000" dirty="0" smtClean="0">
                <a:solidFill>
                  <a:srgbClr val="FF0000"/>
                </a:solidFill>
              </a:rPr>
              <a:t>2</a:t>
            </a:r>
            <a:endParaRPr lang="en-IN" baseline="-25000" dirty="0">
              <a:solidFill>
                <a:srgbClr val="FF0000"/>
              </a:solidFill>
            </a:endParaRPr>
          </a:p>
        </p:txBody>
      </p:sp>
      <p:sp>
        <p:nvSpPr>
          <p:cNvPr id="8" name="TextBox 7"/>
          <p:cNvSpPr txBox="1"/>
          <p:nvPr/>
        </p:nvSpPr>
        <p:spPr>
          <a:xfrm>
            <a:off x="1209538" y="3951595"/>
            <a:ext cx="463641" cy="369332"/>
          </a:xfrm>
          <a:prstGeom prst="rect">
            <a:avLst/>
          </a:prstGeom>
          <a:noFill/>
        </p:spPr>
        <p:txBody>
          <a:bodyPr wrap="square" rtlCol="0">
            <a:spAutoFit/>
          </a:bodyPr>
          <a:lstStyle/>
          <a:p>
            <a:r>
              <a:rPr lang="en-IN" dirty="0" smtClean="0">
                <a:solidFill>
                  <a:srgbClr val="FF0000"/>
                </a:solidFill>
              </a:rPr>
              <a:t>M</a:t>
            </a:r>
            <a:endParaRPr lang="en-IN" baseline="-25000" dirty="0">
              <a:solidFill>
                <a:srgbClr val="FF0000"/>
              </a:solidFill>
            </a:endParaRPr>
          </a:p>
        </p:txBody>
      </p:sp>
      <p:sp>
        <p:nvSpPr>
          <p:cNvPr id="9" name="TextBox 8"/>
          <p:cNvSpPr txBox="1"/>
          <p:nvPr/>
        </p:nvSpPr>
        <p:spPr>
          <a:xfrm>
            <a:off x="1325450" y="3275663"/>
            <a:ext cx="1507902"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1 </a:t>
            </a:r>
            <a:r>
              <a:rPr lang="en-IN" dirty="0" smtClean="0">
                <a:solidFill>
                  <a:srgbClr val="FF0000"/>
                </a:solidFill>
              </a:rPr>
              <a:t>masks Ef</a:t>
            </a:r>
            <a:r>
              <a:rPr lang="en-IN" baseline="-25000" dirty="0" smtClean="0">
                <a:solidFill>
                  <a:srgbClr val="FF0000"/>
                </a:solidFill>
              </a:rPr>
              <a:t>2</a:t>
            </a:r>
            <a:endParaRPr lang="en-IN" baseline="-25000" dirty="0">
              <a:solidFill>
                <a:srgbClr val="FF0000"/>
              </a:solidFill>
            </a:endParaRPr>
          </a:p>
        </p:txBody>
      </p:sp>
      <p:cxnSp>
        <p:nvCxnSpPr>
          <p:cNvPr id="10" name="Curved Connector 9"/>
          <p:cNvCxnSpPr>
            <a:stCxn id="4" idx="2"/>
            <a:endCxn id="5" idx="2"/>
          </p:cNvCxnSpPr>
          <p:nvPr/>
        </p:nvCxnSpPr>
        <p:spPr>
          <a:xfrm rot="10800000" flipV="1">
            <a:off x="1876022" y="3882978"/>
            <a:ext cx="6440" cy="536620"/>
          </a:xfrm>
          <a:prstGeom prst="curvedConnector3">
            <a:avLst>
              <a:gd name="adj1" fmla="val 524955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53D5C3CB-31B7-4B76-BB0C-1E903127DFFC}" type="slidenum">
              <a:rPr lang="en-IN" smtClean="0"/>
              <a:pPr/>
              <a:t>61</a:t>
            </a:fld>
            <a:endParaRPr lang="en-IN"/>
          </a:p>
        </p:txBody>
      </p:sp>
    </p:spTree>
    <p:extLst>
      <p:ext uri="{BB962C8B-B14F-4D97-AF65-F5344CB8AC3E}">
        <p14:creationId xmlns:p14="http://schemas.microsoft.com/office/powerpoint/2010/main" val="27261828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154"/>
            <a:ext cx="9144000" cy="961397"/>
          </a:xfrm>
        </p:spPr>
        <p:txBody>
          <a:bodyPr>
            <a:normAutofit fontScale="90000"/>
          </a:bodyPr>
          <a:lstStyle/>
          <a:p>
            <a:pPr algn="ctr"/>
            <a:r>
              <a:rPr lang="en-IN" dirty="0" smtClean="0"/>
              <a:t>Steps for generating test cases using Cause-Effect Graph</a:t>
            </a:r>
            <a:endParaRPr lang="en-IN" dirty="0"/>
          </a:p>
        </p:txBody>
      </p:sp>
      <p:sp>
        <p:nvSpPr>
          <p:cNvPr id="3" name="Content Placeholder 2"/>
          <p:cNvSpPr>
            <a:spLocks noGrp="1"/>
          </p:cNvSpPr>
          <p:nvPr>
            <p:ph idx="1"/>
          </p:nvPr>
        </p:nvSpPr>
        <p:spPr/>
        <p:txBody>
          <a:bodyPr/>
          <a:lstStyle/>
          <a:p>
            <a:r>
              <a:rPr lang="en-IN" sz="3200" dirty="0" smtClean="0">
                <a:solidFill>
                  <a:srgbClr val="FF0000"/>
                </a:solidFill>
              </a:rPr>
              <a:t> </a:t>
            </a:r>
            <a:endParaRPr lang="en-IN" sz="3200" dirty="0">
              <a:solidFill>
                <a:srgbClr val="FF0000"/>
              </a:solidFill>
            </a:endParaRPr>
          </a:p>
        </p:txBody>
      </p:sp>
      <p:sp>
        <p:nvSpPr>
          <p:cNvPr id="4" name="TextBox 3"/>
          <p:cNvSpPr txBox="1"/>
          <p:nvPr/>
        </p:nvSpPr>
        <p:spPr>
          <a:xfrm>
            <a:off x="4224270" y="4485771"/>
            <a:ext cx="2588654" cy="1015663"/>
          </a:xfrm>
          <a:prstGeom prst="rect">
            <a:avLst/>
          </a:prstGeom>
          <a:noFill/>
          <a:ln>
            <a:solidFill>
              <a:schemeClr val="tx1"/>
            </a:solidFill>
          </a:ln>
        </p:spPr>
        <p:txBody>
          <a:bodyPr wrap="square" rtlCol="0">
            <a:spAutoFit/>
          </a:bodyPr>
          <a:lstStyle/>
          <a:p>
            <a:r>
              <a:rPr lang="en-IN" sz="2000" dirty="0" smtClean="0">
                <a:solidFill>
                  <a:srgbClr val="FF0000"/>
                </a:solidFill>
              </a:rPr>
              <a:t>Design limited entry decision table from graph</a:t>
            </a:r>
            <a:endParaRPr lang="en-IN" sz="2000" dirty="0">
              <a:solidFill>
                <a:srgbClr val="FF0000"/>
              </a:solidFill>
            </a:endParaRPr>
          </a:p>
        </p:txBody>
      </p:sp>
      <p:sp>
        <p:nvSpPr>
          <p:cNvPr id="8" name="TextBox 7"/>
          <p:cNvSpPr txBox="1"/>
          <p:nvPr/>
        </p:nvSpPr>
        <p:spPr>
          <a:xfrm>
            <a:off x="1633471" y="2558932"/>
            <a:ext cx="2150772" cy="1015663"/>
          </a:xfrm>
          <a:prstGeom prst="rect">
            <a:avLst/>
          </a:prstGeom>
          <a:noFill/>
          <a:ln>
            <a:solidFill>
              <a:schemeClr val="tx1"/>
            </a:solidFill>
            <a:prstDash val="solid"/>
          </a:ln>
        </p:spPr>
        <p:txBody>
          <a:bodyPr wrap="square" rtlCol="0">
            <a:spAutoFit/>
          </a:bodyPr>
          <a:lstStyle/>
          <a:p>
            <a:r>
              <a:rPr lang="en-IN" sz="2000" dirty="0" smtClean="0">
                <a:solidFill>
                  <a:srgbClr val="FF0000"/>
                </a:solidFill>
              </a:rPr>
              <a:t>Design the cause-effect graph</a:t>
            </a:r>
            <a:endParaRPr lang="en-IN" sz="2000" dirty="0">
              <a:solidFill>
                <a:srgbClr val="FF0000"/>
              </a:solidFill>
            </a:endParaRPr>
          </a:p>
        </p:txBody>
      </p:sp>
      <p:sp>
        <p:nvSpPr>
          <p:cNvPr id="9" name="TextBox 8"/>
          <p:cNvSpPr txBox="1"/>
          <p:nvPr/>
        </p:nvSpPr>
        <p:spPr>
          <a:xfrm>
            <a:off x="2612265" y="3615404"/>
            <a:ext cx="2498501" cy="707886"/>
          </a:xfrm>
          <a:prstGeom prst="rect">
            <a:avLst/>
          </a:prstGeom>
          <a:noFill/>
          <a:ln>
            <a:solidFill>
              <a:schemeClr val="tx1"/>
            </a:solidFill>
          </a:ln>
        </p:spPr>
        <p:txBody>
          <a:bodyPr wrap="square" rtlCol="0">
            <a:spAutoFit/>
          </a:bodyPr>
          <a:lstStyle/>
          <a:p>
            <a:r>
              <a:rPr lang="en-IN" sz="2000" dirty="0" smtClean="0">
                <a:solidFill>
                  <a:srgbClr val="FF0000"/>
                </a:solidFill>
              </a:rPr>
              <a:t>Apply constraints, if any</a:t>
            </a:r>
            <a:endParaRPr lang="en-IN" sz="2000" dirty="0">
              <a:solidFill>
                <a:srgbClr val="FF0000"/>
              </a:solidFill>
            </a:endParaRPr>
          </a:p>
        </p:txBody>
      </p:sp>
      <p:sp>
        <p:nvSpPr>
          <p:cNvPr id="10" name="TextBox 9"/>
          <p:cNvSpPr txBox="1"/>
          <p:nvPr/>
        </p:nvSpPr>
        <p:spPr>
          <a:xfrm>
            <a:off x="461493" y="1453166"/>
            <a:ext cx="2150772" cy="1015663"/>
          </a:xfrm>
          <a:prstGeom prst="rect">
            <a:avLst/>
          </a:prstGeom>
          <a:noFill/>
          <a:ln>
            <a:solidFill>
              <a:schemeClr val="tx1"/>
            </a:solidFill>
            <a:prstDash val="solid"/>
          </a:ln>
        </p:spPr>
        <p:txBody>
          <a:bodyPr wrap="square" rtlCol="0">
            <a:spAutoFit/>
          </a:bodyPr>
          <a:lstStyle/>
          <a:p>
            <a:r>
              <a:rPr lang="en-IN" sz="2000" dirty="0" smtClean="0">
                <a:solidFill>
                  <a:srgbClr val="FF0000"/>
                </a:solidFill>
              </a:rPr>
              <a:t>Identification of all causes and effects</a:t>
            </a:r>
            <a:endParaRPr lang="en-IN" sz="2000" dirty="0">
              <a:solidFill>
                <a:srgbClr val="FF0000"/>
              </a:solidFill>
            </a:endParaRPr>
          </a:p>
        </p:txBody>
      </p:sp>
      <p:sp>
        <p:nvSpPr>
          <p:cNvPr id="11" name="TextBox 10"/>
          <p:cNvSpPr txBox="1"/>
          <p:nvPr/>
        </p:nvSpPr>
        <p:spPr>
          <a:xfrm>
            <a:off x="5422006" y="5610490"/>
            <a:ext cx="2897746" cy="1015663"/>
          </a:xfrm>
          <a:prstGeom prst="rect">
            <a:avLst/>
          </a:prstGeom>
          <a:noFill/>
          <a:ln>
            <a:solidFill>
              <a:schemeClr val="tx1"/>
            </a:solidFill>
          </a:ln>
        </p:spPr>
        <p:txBody>
          <a:bodyPr wrap="square" rtlCol="0">
            <a:spAutoFit/>
          </a:bodyPr>
          <a:lstStyle/>
          <a:p>
            <a:r>
              <a:rPr lang="en-IN" sz="2000" dirty="0" smtClean="0">
                <a:solidFill>
                  <a:srgbClr val="FF0000"/>
                </a:solidFill>
              </a:rPr>
              <a:t>Write test cases using every column of the decision table</a:t>
            </a:r>
            <a:endParaRPr lang="en-IN" sz="2000" dirty="0">
              <a:solidFill>
                <a:srgbClr val="FF0000"/>
              </a:solidFill>
            </a:endParaRPr>
          </a:p>
        </p:txBody>
      </p:sp>
      <p:cxnSp>
        <p:nvCxnSpPr>
          <p:cNvPr id="13" name="Elbow Connector 12"/>
          <p:cNvCxnSpPr>
            <a:stCxn id="10" idx="3"/>
          </p:cNvCxnSpPr>
          <p:nvPr/>
        </p:nvCxnSpPr>
        <p:spPr>
          <a:xfrm>
            <a:off x="2612265" y="1960998"/>
            <a:ext cx="347729" cy="59793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3"/>
          </p:cNvCxnSpPr>
          <p:nvPr/>
        </p:nvCxnSpPr>
        <p:spPr>
          <a:xfrm>
            <a:off x="3784243" y="3066764"/>
            <a:ext cx="440027" cy="5078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3"/>
          </p:cNvCxnSpPr>
          <p:nvPr/>
        </p:nvCxnSpPr>
        <p:spPr>
          <a:xfrm>
            <a:off x="5110766" y="3969347"/>
            <a:ext cx="311240" cy="5164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H="1">
            <a:off x="6796053" y="5025740"/>
            <a:ext cx="601621" cy="567878"/>
          </a:xfrm>
          <a:prstGeom prst="bentConnector3">
            <a:avLst>
              <a:gd name="adj1" fmla="val 29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3D5C3CB-31B7-4B76-BB0C-1E903127DFFC}" type="slidenum">
              <a:rPr lang="en-IN" smtClean="0"/>
              <a:pPr/>
              <a:t>62</a:t>
            </a:fld>
            <a:endParaRPr lang="en-IN"/>
          </a:p>
        </p:txBody>
      </p:sp>
    </p:spTree>
    <p:extLst>
      <p:ext uri="{BB962C8B-B14F-4D97-AF65-F5344CB8AC3E}">
        <p14:creationId xmlns:p14="http://schemas.microsoft.com/office/powerpoint/2010/main" val="608625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15155"/>
          </a:xfrm>
        </p:spPr>
        <p:txBody>
          <a:bodyPr>
            <a:normAutofit fontScale="90000"/>
          </a:bodyPr>
          <a:lstStyle/>
          <a:p>
            <a:pPr algn="ctr"/>
            <a:r>
              <a:rPr lang="en-IN" dirty="0" smtClean="0"/>
              <a:t>Creating Cause-Effect Graph</a:t>
            </a:r>
            <a:endParaRPr lang="en-IN" dirty="0"/>
          </a:p>
        </p:txBody>
      </p:sp>
      <p:sp>
        <p:nvSpPr>
          <p:cNvPr id="3" name="Content Placeholder 2"/>
          <p:cNvSpPr>
            <a:spLocks noGrp="1"/>
          </p:cNvSpPr>
          <p:nvPr>
            <p:ph idx="1"/>
          </p:nvPr>
        </p:nvSpPr>
        <p:spPr>
          <a:xfrm>
            <a:off x="180303" y="515154"/>
            <a:ext cx="8796271" cy="6233375"/>
          </a:xfrm>
        </p:spPr>
        <p:txBody>
          <a:bodyPr>
            <a:normAutofit/>
          </a:bodyPr>
          <a:lstStyle/>
          <a:p>
            <a:r>
              <a:rPr lang="en-IN" sz="2400" dirty="0" smtClean="0">
                <a:solidFill>
                  <a:srgbClr val="FF0000"/>
                </a:solidFill>
              </a:rPr>
              <a:t>The process of creating a cause-effect graph consists of two major steps.</a:t>
            </a:r>
          </a:p>
          <a:p>
            <a:r>
              <a:rPr lang="en-IN" sz="2400" dirty="0" smtClean="0">
                <a:solidFill>
                  <a:srgbClr val="FF0000"/>
                </a:solidFill>
              </a:rPr>
              <a:t>The causes and effects are identified by a careful examination of the requirements.</a:t>
            </a:r>
          </a:p>
          <a:p>
            <a:pPr lvl="1"/>
            <a:r>
              <a:rPr lang="en-IN" sz="2000" dirty="0" smtClean="0">
                <a:solidFill>
                  <a:srgbClr val="FF0000"/>
                </a:solidFill>
              </a:rPr>
              <a:t>This process also exposes the relationships amongst various causes and effects as well as constraints amongst the causes and effects. </a:t>
            </a:r>
          </a:p>
          <a:p>
            <a:pPr lvl="1"/>
            <a:r>
              <a:rPr lang="en-IN" sz="2000" dirty="0" smtClean="0">
                <a:solidFill>
                  <a:srgbClr val="FF0000"/>
                </a:solidFill>
              </a:rPr>
              <a:t>Each cause and effect is assigned a unique identifier for ease of reference in the cause-effect graph.</a:t>
            </a:r>
          </a:p>
          <a:p>
            <a:r>
              <a:rPr lang="en-IN" sz="2400" dirty="0" smtClean="0">
                <a:solidFill>
                  <a:srgbClr val="FF0000"/>
                </a:solidFill>
              </a:rPr>
              <a:t>The cause-effect graph is constructed to </a:t>
            </a:r>
          </a:p>
          <a:p>
            <a:pPr lvl="1"/>
            <a:r>
              <a:rPr lang="en-IN" sz="2200" dirty="0" smtClean="0">
                <a:solidFill>
                  <a:srgbClr val="FF0000"/>
                </a:solidFill>
              </a:rPr>
              <a:t>express the relationships extracted from the requirements.</a:t>
            </a:r>
          </a:p>
          <a:p>
            <a:r>
              <a:rPr lang="en-IN" sz="2400" dirty="0" smtClean="0">
                <a:solidFill>
                  <a:srgbClr val="FF0000"/>
                </a:solidFill>
              </a:rPr>
              <a:t>When the number of causes and effects is large, say over 100 causes and 45 effects, </a:t>
            </a:r>
          </a:p>
          <a:p>
            <a:pPr lvl="1"/>
            <a:r>
              <a:rPr lang="en-IN" sz="2200" dirty="0" smtClean="0">
                <a:solidFill>
                  <a:srgbClr val="FF0000"/>
                </a:solidFill>
              </a:rPr>
              <a:t>it is appropriate to use an incremental approach.</a:t>
            </a:r>
            <a:endParaRPr lang="en-IN" sz="22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63</a:t>
            </a:fld>
            <a:endParaRPr lang="en-IN"/>
          </a:p>
        </p:txBody>
      </p:sp>
    </p:spTree>
    <p:extLst>
      <p:ext uri="{BB962C8B-B14F-4D97-AF65-F5344CB8AC3E}">
        <p14:creationId xmlns:p14="http://schemas.microsoft.com/office/powerpoint/2010/main" val="3257440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
            <a:ext cx="8937938" cy="502276"/>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103031" y="502276"/>
            <a:ext cx="8937938" cy="6220495"/>
          </a:xfrm>
        </p:spPr>
        <p:txBody>
          <a:bodyPr>
            <a:noAutofit/>
          </a:bodyPr>
          <a:lstStyle/>
          <a:p>
            <a:r>
              <a:rPr lang="en-IN" sz="2000" dirty="0" smtClean="0">
                <a:solidFill>
                  <a:srgbClr val="FF0000"/>
                </a:solidFill>
              </a:rPr>
              <a:t>Consider the task of test generation for a GUI based computer purchase system.</a:t>
            </a:r>
          </a:p>
          <a:p>
            <a:r>
              <a:rPr lang="en-IN" sz="2000" dirty="0" smtClean="0">
                <a:solidFill>
                  <a:srgbClr val="FF0000"/>
                </a:solidFill>
              </a:rPr>
              <a:t>A web-based company is selling computers (CPU), printers (PR), monitors (M), and additional memory (RAM).</a:t>
            </a:r>
          </a:p>
          <a:p>
            <a:r>
              <a:rPr lang="en-IN" sz="2000" dirty="0" smtClean="0">
                <a:solidFill>
                  <a:srgbClr val="FF0000"/>
                </a:solidFill>
              </a:rPr>
              <a:t>An order configuration consists of one to four items as shown below.</a:t>
            </a:r>
          </a:p>
          <a:p>
            <a:pPr marL="0" indent="0">
              <a:buNone/>
            </a:pPr>
            <a:r>
              <a:rPr lang="en-IN" sz="2000" dirty="0" smtClean="0">
                <a:solidFill>
                  <a:srgbClr val="FF0000"/>
                </a:solidFill>
              </a:rPr>
              <a:t>	CPU 1		PR 1		M 20		RAM 256</a:t>
            </a:r>
          </a:p>
          <a:p>
            <a:pPr marL="0" indent="0">
              <a:buNone/>
            </a:pPr>
            <a:r>
              <a:rPr lang="en-IN" sz="2000" dirty="0" smtClean="0">
                <a:solidFill>
                  <a:srgbClr val="FF0000"/>
                </a:solidFill>
              </a:rPr>
              <a:t>	CPU 2		PR 2		M 23		RAM 512</a:t>
            </a:r>
          </a:p>
          <a:p>
            <a:pPr marL="0" indent="0">
              <a:buNone/>
            </a:pPr>
            <a:r>
              <a:rPr lang="en-IN" sz="2000" dirty="0" smtClean="0">
                <a:solidFill>
                  <a:srgbClr val="FF0000"/>
                </a:solidFill>
              </a:rPr>
              <a:t>	CPU 3					M 30		RAM 1G</a:t>
            </a:r>
            <a:endParaRPr lang="en-IN" sz="2000" dirty="0">
              <a:solidFill>
                <a:srgbClr val="FF0000"/>
              </a:solidFill>
            </a:endParaRPr>
          </a:p>
          <a:p>
            <a:r>
              <a:rPr lang="en-IN" sz="2000" dirty="0" smtClean="0">
                <a:solidFill>
                  <a:srgbClr val="FF0000"/>
                </a:solidFill>
              </a:rPr>
              <a:t>The GUI consists of four windows for displaying selections from CPU, Printer, Monitor and RAM and one window where any free giveaway items are displayed.</a:t>
            </a:r>
          </a:p>
          <a:p>
            <a:r>
              <a:rPr lang="en-IN" sz="2000" dirty="0" smtClean="0">
                <a:solidFill>
                  <a:srgbClr val="FF0000"/>
                </a:solidFill>
              </a:rPr>
              <a:t>For each order, the buyer may select from three CPU models, two printer models, and three monitors.</a:t>
            </a:r>
          </a:p>
          <a:p>
            <a:r>
              <a:rPr lang="en-IN" sz="2000" dirty="0" smtClean="0">
                <a:solidFill>
                  <a:srgbClr val="FF0000"/>
                </a:solidFill>
              </a:rPr>
              <a:t>There are separate windows one each for CPU, printer, and monitor that show the possible selections.</a:t>
            </a:r>
          </a:p>
          <a:p>
            <a:r>
              <a:rPr lang="en-IN" sz="2000" dirty="0" smtClean="0">
                <a:solidFill>
                  <a:srgbClr val="FF0000"/>
                </a:solidFill>
              </a:rPr>
              <a:t>For simplicity, assume that RAM is available only as an upgrade and that only one unit of each item can be purchased in one order.</a:t>
            </a:r>
          </a:p>
          <a:p>
            <a:endParaRPr lang="en-IN" sz="2000" dirty="0">
              <a:solidFill>
                <a:srgbClr val="FF0000"/>
              </a:solidFill>
            </a:endParaRPr>
          </a:p>
          <a:p>
            <a:endParaRPr lang="en-IN" sz="2000" dirty="0" smtClean="0">
              <a:solidFill>
                <a:srgbClr val="FF0000"/>
              </a:solidFill>
            </a:endParaRPr>
          </a:p>
          <a:p>
            <a:endParaRPr lang="en-IN" sz="2000" dirty="0">
              <a:solidFill>
                <a:srgbClr val="FF0000"/>
              </a:solidFill>
            </a:endParaRPr>
          </a:p>
        </p:txBody>
      </p:sp>
      <p:sp>
        <p:nvSpPr>
          <p:cNvPr id="4" name="Left Brace 3"/>
          <p:cNvSpPr/>
          <p:nvPr/>
        </p:nvSpPr>
        <p:spPr>
          <a:xfrm>
            <a:off x="367045" y="2318198"/>
            <a:ext cx="388516" cy="13265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ight Brace 4"/>
          <p:cNvSpPr/>
          <p:nvPr/>
        </p:nvSpPr>
        <p:spPr>
          <a:xfrm>
            <a:off x="1103297" y="2331077"/>
            <a:ext cx="465781" cy="13265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1683913" y="2331077"/>
            <a:ext cx="373487" cy="13265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a:off x="2554849" y="2331077"/>
            <a:ext cx="386366" cy="13265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a:off x="2968046" y="2350396"/>
            <a:ext cx="373487" cy="13265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p:cNvSpPr/>
          <p:nvPr/>
        </p:nvSpPr>
        <p:spPr>
          <a:xfrm>
            <a:off x="3943083" y="2318198"/>
            <a:ext cx="386366" cy="13265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Left Brace 9"/>
          <p:cNvSpPr/>
          <p:nvPr/>
        </p:nvSpPr>
        <p:spPr>
          <a:xfrm>
            <a:off x="4431405" y="2350396"/>
            <a:ext cx="373487" cy="13265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e 10"/>
          <p:cNvSpPr/>
          <p:nvPr/>
        </p:nvSpPr>
        <p:spPr>
          <a:xfrm>
            <a:off x="5701581" y="2318198"/>
            <a:ext cx="386366" cy="13265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lide Number Placeholder 12"/>
          <p:cNvSpPr>
            <a:spLocks noGrp="1"/>
          </p:cNvSpPr>
          <p:nvPr>
            <p:ph type="sldNum" sz="quarter" idx="12"/>
          </p:nvPr>
        </p:nvSpPr>
        <p:spPr/>
        <p:txBody>
          <a:bodyPr/>
          <a:lstStyle/>
          <a:p>
            <a:fld id="{53D5C3CB-31B7-4B76-BB0C-1E903127DFFC}" type="slidenum">
              <a:rPr lang="en-IN" smtClean="0"/>
              <a:pPr/>
              <a:t>64</a:t>
            </a:fld>
            <a:endParaRPr lang="en-IN"/>
          </a:p>
        </p:txBody>
      </p:sp>
    </p:spTree>
    <p:extLst>
      <p:ext uri="{BB962C8B-B14F-4D97-AF65-F5344CB8AC3E}">
        <p14:creationId xmlns:p14="http://schemas.microsoft.com/office/powerpoint/2010/main" val="32121343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76518"/>
          </a:xfrm>
        </p:spPr>
        <p:txBody>
          <a:bodyPr>
            <a:normAutofit fontScale="90000"/>
          </a:bodyPr>
          <a:lstStyle/>
          <a:p>
            <a:pPr algn="ctr"/>
            <a:r>
              <a:rPr lang="en-IN" dirty="0"/>
              <a:t>Example</a:t>
            </a:r>
          </a:p>
        </p:txBody>
      </p:sp>
      <p:sp>
        <p:nvSpPr>
          <p:cNvPr id="3" name="Content Placeholder 2"/>
          <p:cNvSpPr>
            <a:spLocks noGrp="1"/>
          </p:cNvSpPr>
          <p:nvPr>
            <p:ph idx="1"/>
          </p:nvPr>
        </p:nvSpPr>
        <p:spPr>
          <a:xfrm>
            <a:off x="51515" y="537738"/>
            <a:ext cx="9015211" cy="6236549"/>
          </a:xfrm>
        </p:spPr>
        <p:txBody>
          <a:bodyPr>
            <a:normAutofit/>
          </a:bodyPr>
          <a:lstStyle/>
          <a:p>
            <a:r>
              <a:rPr lang="en-IN" sz="2400" dirty="0" smtClean="0">
                <a:solidFill>
                  <a:srgbClr val="FF0000"/>
                </a:solidFill>
              </a:rPr>
              <a:t>Monitors M 20 and M 23 can be purchased with any CPU or as a stand-alone item. </a:t>
            </a:r>
          </a:p>
          <a:p>
            <a:r>
              <a:rPr lang="en-IN" sz="2400" dirty="0" smtClean="0">
                <a:solidFill>
                  <a:srgbClr val="FF0000"/>
                </a:solidFill>
              </a:rPr>
              <a:t>M 30 can only be purchased with CPU 3.</a:t>
            </a:r>
          </a:p>
          <a:p>
            <a:r>
              <a:rPr lang="en-IN" sz="2400" dirty="0" smtClean="0">
                <a:solidFill>
                  <a:srgbClr val="FF0000"/>
                </a:solidFill>
              </a:rPr>
              <a:t>PR 1 is available free with the purchase of CPU 2 or CPU 3.</a:t>
            </a:r>
          </a:p>
          <a:p>
            <a:r>
              <a:rPr lang="en-IN" sz="2400" dirty="0" smtClean="0">
                <a:solidFill>
                  <a:srgbClr val="FF0000"/>
                </a:solidFill>
              </a:rPr>
              <a:t>Monitors and printers, except for M 30, can also be purchased separately without purchasing any CPU.</a:t>
            </a:r>
          </a:p>
          <a:p>
            <a:r>
              <a:rPr lang="en-IN" sz="2400" dirty="0" smtClean="0">
                <a:solidFill>
                  <a:srgbClr val="FF0000"/>
                </a:solidFill>
              </a:rPr>
              <a:t>Purchase of CPU 1 gets RAM 256 upgrade.</a:t>
            </a:r>
          </a:p>
          <a:p>
            <a:r>
              <a:rPr lang="en-IN" sz="2400" dirty="0" smtClean="0">
                <a:solidFill>
                  <a:srgbClr val="FF0000"/>
                </a:solidFill>
              </a:rPr>
              <a:t>Purchase of CPU 2 or CPU 3 gets a RAM 512 upgrade.</a:t>
            </a:r>
          </a:p>
          <a:p>
            <a:r>
              <a:rPr lang="en-IN" sz="2400" dirty="0" smtClean="0">
                <a:solidFill>
                  <a:srgbClr val="FF0000"/>
                </a:solidFill>
              </a:rPr>
              <a:t>The RAM 1G upgrade and a free PR 2 is available when CPU 3 is purchased with monitor M 30.</a:t>
            </a:r>
          </a:p>
          <a:p>
            <a:r>
              <a:rPr lang="en-IN" sz="2400" dirty="0" smtClean="0">
                <a:solidFill>
                  <a:srgbClr val="FF0000"/>
                </a:solidFill>
              </a:rPr>
              <a:t>When a buyer selects a CPU, the contents of the printer and monitor windows are updated. Similarly, if a printer or a monitor is selected, contents of various windows are updated.</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65</a:t>
            </a:fld>
            <a:endParaRPr lang="en-IN"/>
          </a:p>
        </p:txBody>
      </p:sp>
    </p:spTree>
    <p:extLst>
      <p:ext uri="{BB962C8B-B14F-4D97-AF65-F5344CB8AC3E}">
        <p14:creationId xmlns:p14="http://schemas.microsoft.com/office/powerpoint/2010/main" val="17619230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37882"/>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100616" y="437882"/>
            <a:ext cx="8953231" cy="3618963"/>
          </a:xfrm>
        </p:spPr>
        <p:txBody>
          <a:bodyPr>
            <a:normAutofit/>
          </a:bodyPr>
          <a:lstStyle/>
          <a:p>
            <a:r>
              <a:rPr lang="en-IN" sz="2400" dirty="0" smtClean="0">
                <a:solidFill>
                  <a:srgbClr val="FF0000"/>
                </a:solidFill>
              </a:rPr>
              <a:t>Any free printer and RAM available with the CPU selection is displayed in a different window marked “Free”.</a:t>
            </a:r>
          </a:p>
          <a:p>
            <a:r>
              <a:rPr lang="en-IN" sz="2400" dirty="0" smtClean="0">
                <a:solidFill>
                  <a:srgbClr val="FF0000"/>
                </a:solidFill>
              </a:rPr>
              <a:t>The total price, including taxes, for the items purchased is calculated and displayed in the “Price” window.</a:t>
            </a:r>
          </a:p>
          <a:p>
            <a:r>
              <a:rPr lang="en-IN" sz="2400" dirty="0" smtClean="0">
                <a:solidFill>
                  <a:srgbClr val="FF0000"/>
                </a:solidFill>
              </a:rPr>
              <a:t>Selection of a monitor could also change the items displayed in the “Free” window.</a:t>
            </a:r>
          </a:p>
          <a:p>
            <a:r>
              <a:rPr lang="en-IN" sz="2400" dirty="0" smtClean="0">
                <a:solidFill>
                  <a:srgbClr val="FF0000"/>
                </a:solidFill>
              </a:rPr>
              <a:t>Sample configurations and contents of the “Free” window are given below.</a:t>
            </a:r>
            <a:endParaRPr lang="en-IN" sz="24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10890260"/>
              </p:ext>
            </p:extLst>
          </p:nvPr>
        </p:nvGraphicFramePr>
        <p:xfrm>
          <a:off x="1356574" y="4153079"/>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solidFill>
                            <a:srgbClr val="FF0000"/>
                          </a:solidFill>
                        </a:rPr>
                        <a:t>Items purchased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“Free” window</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Price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rgbClr val="FF0000"/>
                          </a:solidFill>
                        </a:rPr>
                        <a:t>CPU 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RAM 256</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$499</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rgbClr val="FF0000"/>
                          </a:solidFill>
                        </a:rPr>
                        <a:t>CPU 1, PR 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RAM 256</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$628</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CPU 2, PR 2, M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PR 1, RAM 512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$2257</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CPU 3, M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PR 2, RAM 1G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$3548</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66</a:t>
            </a:fld>
            <a:endParaRPr lang="en-IN"/>
          </a:p>
        </p:txBody>
      </p:sp>
    </p:spTree>
    <p:extLst>
      <p:ext uri="{BB962C8B-B14F-4D97-AF65-F5344CB8AC3E}">
        <p14:creationId xmlns:p14="http://schemas.microsoft.com/office/powerpoint/2010/main" val="17667706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63639"/>
          </a:xfrm>
        </p:spPr>
        <p:txBody>
          <a:bodyPr>
            <a:normAutofit fontScale="90000"/>
          </a:bodyPr>
          <a:lstStyle/>
          <a:p>
            <a:pPr algn="ctr"/>
            <a:r>
              <a:rPr lang="en-IN" dirty="0"/>
              <a:t>Example</a:t>
            </a:r>
          </a:p>
        </p:txBody>
      </p:sp>
      <p:sp>
        <p:nvSpPr>
          <p:cNvPr id="3" name="Content Placeholder 2"/>
          <p:cNvSpPr>
            <a:spLocks noGrp="1"/>
          </p:cNvSpPr>
          <p:nvPr>
            <p:ph idx="1"/>
          </p:nvPr>
        </p:nvSpPr>
        <p:spPr>
          <a:xfrm>
            <a:off x="100615" y="511978"/>
            <a:ext cx="8914595" cy="6236551"/>
          </a:xfrm>
        </p:spPr>
        <p:txBody>
          <a:bodyPr>
            <a:noAutofit/>
          </a:bodyPr>
          <a:lstStyle/>
          <a:p>
            <a:r>
              <a:rPr lang="en-IN" sz="2000" dirty="0" smtClean="0">
                <a:solidFill>
                  <a:srgbClr val="FF0000"/>
                </a:solidFill>
              </a:rPr>
              <a:t>The first step in creating cause-effect graphing is to read the requirements carefully and make a list of causes and effects.</a:t>
            </a:r>
          </a:p>
          <a:p>
            <a:r>
              <a:rPr lang="en-IN" sz="2000" dirty="0" smtClean="0">
                <a:solidFill>
                  <a:srgbClr val="FF0000"/>
                </a:solidFill>
              </a:rPr>
              <a:t>A unique identifier, </a:t>
            </a:r>
            <a:r>
              <a:rPr lang="en-IN" sz="2000" i="1" dirty="0" smtClean="0">
                <a:solidFill>
                  <a:srgbClr val="FF0000"/>
                </a:solidFill>
              </a:rPr>
              <a:t>C</a:t>
            </a:r>
            <a:r>
              <a:rPr lang="en-IN" sz="2000" i="1" baseline="-25000" dirty="0" smtClean="0">
                <a:solidFill>
                  <a:srgbClr val="FF0000"/>
                </a:solidFill>
              </a:rPr>
              <a:t>1</a:t>
            </a:r>
            <a:r>
              <a:rPr lang="en-IN" sz="2000" dirty="0" smtClean="0">
                <a:solidFill>
                  <a:srgbClr val="FF0000"/>
                </a:solidFill>
              </a:rPr>
              <a:t> through </a:t>
            </a:r>
            <a:r>
              <a:rPr lang="en-IN" sz="2000" i="1" dirty="0" smtClean="0">
                <a:solidFill>
                  <a:srgbClr val="FF0000"/>
                </a:solidFill>
              </a:rPr>
              <a:t>C</a:t>
            </a:r>
            <a:r>
              <a:rPr lang="en-IN" sz="2000" i="1" baseline="-25000" dirty="0" smtClean="0">
                <a:solidFill>
                  <a:srgbClr val="FF0000"/>
                </a:solidFill>
              </a:rPr>
              <a:t>8</a:t>
            </a:r>
            <a:r>
              <a:rPr lang="en-IN" sz="2000" dirty="0" smtClean="0">
                <a:solidFill>
                  <a:srgbClr val="FF0000"/>
                </a:solidFill>
              </a:rPr>
              <a:t>, has been assigned to each cause.</a:t>
            </a:r>
          </a:p>
          <a:p>
            <a:r>
              <a:rPr lang="en-IN" sz="2000" dirty="0" smtClean="0">
                <a:solidFill>
                  <a:srgbClr val="FF0000"/>
                </a:solidFill>
              </a:rPr>
              <a:t>Each cause listed below is a condition that can be true or false.</a:t>
            </a:r>
          </a:p>
          <a:p>
            <a:r>
              <a:rPr lang="en-IN" sz="2000" i="1" dirty="0" smtClean="0">
                <a:solidFill>
                  <a:srgbClr val="FF0000"/>
                </a:solidFill>
              </a:rPr>
              <a:t>C</a:t>
            </a:r>
            <a:r>
              <a:rPr lang="en-IN" sz="2000" i="1" baseline="-25000" dirty="0" smtClean="0">
                <a:solidFill>
                  <a:srgbClr val="FF0000"/>
                </a:solidFill>
              </a:rPr>
              <a:t>1</a:t>
            </a:r>
            <a:r>
              <a:rPr lang="en-IN" sz="2000" dirty="0" smtClean="0">
                <a:solidFill>
                  <a:srgbClr val="FF0000"/>
                </a:solidFill>
              </a:rPr>
              <a:t>: Purchase CPU 1.</a:t>
            </a:r>
          </a:p>
          <a:p>
            <a:r>
              <a:rPr lang="en-IN" sz="2000" i="1" dirty="0" smtClean="0">
                <a:solidFill>
                  <a:srgbClr val="FF0000"/>
                </a:solidFill>
              </a:rPr>
              <a:t>C</a:t>
            </a:r>
            <a:r>
              <a:rPr lang="en-IN" sz="2000" i="1" baseline="-25000" dirty="0" smtClean="0">
                <a:solidFill>
                  <a:srgbClr val="FF0000"/>
                </a:solidFill>
              </a:rPr>
              <a:t>2</a:t>
            </a:r>
            <a:r>
              <a:rPr lang="en-IN" sz="2000" dirty="0" smtClean="0">
                <a:solidFill>
                  <a:srgbClr val="FF0000"/>
                </a:solidFill>
              </a:rPr>
              <a:t>: </a:t>
            </a:r>
            <a:r>
              <a:rPr lang="en-IN" sz="2000" dirty="0">
                <a:solidFill>
                  <a:srgbClr val="FF0000"/>
                </a:solidFill>
              </a:rPr>
              <a:t>Purchase CPU </a:t>
            </a:r>
            <a:r>
              <a:rPr lang="en-IN" sz="2000" dirty="0" smtClean="0">
                <a:solidFill>
                  <a:srgbClr val="FF0000"/>
                </a:solidFill>
              </a:rPr>
              <a:t>2.</a:t>
            </a:r>
            <a:endParaRPr lang="en-IN" sz="2000" dirty="0">
              <a:solidFill>
                <a:srgbClr val="FF0000"/>
              </a:solidFill>
            </a:endParaRPr>
          </a:p>
          <a:p>
            <a:r>
              <a:rPr lang="en-IN" sz="2000" i="1" dirty="0" smtClean="0">
                <a:solidFill>
                  <a:srgbClr val="FF0000"/>
                </a:solidFill>
              </a:rPr>
              <a:t>C</a:t>
            </a:r>
            <a:r>
              <a:rPr lang="en-IN" sz="2000" i="1" baseline="-25000" dirty="0" smtClean="0">
                <a:solidFill>
                  <a:srgbClr val="FF0000"/>
                </a:solidFill>
              </a:rPr>
              <a:t>3</a:t>
            </a:r>
            <a:r>
              <a:rPr lang="en-IN" sz="2000" dirty="0" smtClean="0">
                <a:solidFill>
                  <a:srgbClr val="FF0000"/>
                </a:solidFill>
              </a:rPr>
              <a:t>: </a:t>
            </a:r>
            <a:r>
              <a:rPr lang="en-IN" sz="2000" dirty="0">
                <a:solidFill>
                  <a:srgbClr val="FF0000"/>
                </a:solidFill>
              </a:rPr>
              <a:t>Purchase CPU </a:t>
            </a:r>
            <a:r>
              <a:rPr lang="en-IN" sz="2000" dirty="0" smtClean="0">
                <a:solidFill>
                  <a:srgbClr val="FF0000"/>
                </a:solidFill>
              </a:rPr>
              <a:t>3.</a:t>
            </a:r>
            <a:endParaRPr lang="en-IN" sz="2000" dirty="0">
              <a:solidFill>
                <a:srgbClr val="FF0000"/>
              </a:solidFill>
            </a:endParaRPr>
          </a:p>
          <a:p>
            <a:r>
              <a:rPr lang="en-IN" sz="2000" i="1" dirty="0" smtClean="0">
                <a:solidFill>
                  <a:srgbClr val="FF0000"/>
                </a:solidFill>
              </a:rPr>
              <a:t>C</a:t>
            </a:r>
            <a:r>
              <a:rPr lang="en-IN" sz="2000" i="1" baseline="-25000" dirty="0" smtClean="0">
                <a:solidFill>
                  <a:srgbClr val="FF0000"/>
                </a:solidFill>
              </a:rPr>
              <a:t>4</a:t>
            </a:r>
            <a:r>
              <a:rPr lang="en-IN" sz="2000" dirty="0" smtClean="0">
                <a:solidFill>
                  <a:srgbClr val="FF0000"/>
                </a:solidFill>
              </a:rPr>
              <a:t>: </a:t>
            </a:r>
            <a:r>
              <a:rPr lang="en-IN" sz="2000" dirty="0">
                <a:solidFill>
                  <a:srgbClr val="FF0000"/>
                </a:solidFill>
              </a:rPr>
              <a:t>Purchase </a:t>
            </a:r>
            <a:r>
              <a:rPr lang="en-IN" sz="2000" dirty="0" smtClean="0">
                <a:solidFill>
                  <a:srgbClr val="FF0000"/>
                </a:solidFill>
              </a:rPr>
              <a:t>PR </a:t>
            </a:r>
            <a:r>
              <a:rPr lang="en-IN" sz="2000" dirty="0">
                <a:solidFill>
                  <a:srgbClr val="FF0000"/>
                </a:solidFill>
              </a:rPr>
              <a:t>1.</a:t>
            </a:r>
          </a:p>
          <a:p>
            <a:r>
              <a:rPr lang="en-IN" sz="2000" i="1" dirty="0" smtClean="0">
                <a:solidFill>
                  <a:srgbClr val="FF0000"/>
                </a:solidFill>
              </a:rPr>
              <a:t>C</a:t>
            </a:r>
            <a:r>
              <a:rPr lang="en-IN" sz="2000" i="1" baseline="-25000" dirty="0" smtClean="0">
                <a:solidFill>
                  <a:srgbClr val="FF0000"/>
                </a:solidFill>
              </a:rPr>
              <a:t>5</a:t>
            </a:r>
            <a:r>
              <a:rPr lang="en-IN" sz="2000" dirty="0" smtClean="0">
                <a:solidFill>
                  <a:srgbClr val="FF0000"/>
                </a:solidFill>
              </a:rPr>
              <a:t>: </a:t>
            </a:r>
            <a:r>
              <a:rPr lang="en-IN" sz="2000" dirty="0">
                <a:solidFill>
                  <a:srgbClr val="FF0000"/>
                </a:solidFill>
              </a:rPr>
              <a:t>Purchase </a:t>
            </a:r>
            <a:r>
              <a:rPr lang="en-IN" sz="2000" dirty="0" smtClean="0">
                <a:solidFill>
                  <a:srgbClr val="FF0000"/>
                </a:solidFill>
              </a:rPr>
              <a:t>PR 2.</a:t>
            </a:r>
            <a:endParaRPr lang="en-IN" sz="2000" dirty="0">
              <a:solidFill>
                <a:srgbClr val="FF0000"/>
              </a:solidFill>
            </a:endParaRPr>
          </a:p>
          <a:p>
            <a:r>
              <a:rPr lang="en-IN" sz="2000" i="1" dirty="0" smtClean="0">
                <a:solidFill>
                  <a:srgbClr val="FF0000"/>
                </a:solidFill>
              </a:rPr>
              <a:t>C</a:t>
            </a:r>
            <a:r>
              <a:rPr lang="en-IN" sz="2000" i="1" baseline="-25000" dirty="0" smtClean="0">
                <a:solidFill>
                  <a:srgbClr val="FF0000"/>
                </a:solidFill>
              </a:rPr>
              <a:t>6</a:t>
            </a:r>
            <a:r>
              <a:rPr lang="en-IN" sz="2000" dirty="0" smtClean="0">
                <a:solidFill>
                  <a:srgbClr val="FF0000"/>
                </a:solidFill>
              </a:rPr>
              <a:t>: </a:t>
            </a:r>
            <a:r>
              <a:rPr lang="en-IN" sz="2000" dirty="0">
                <a:solidFill>
                  <a:srgbClr val="FF0000"/>
                </a:solidFill>
              </a:rPr>
              <a:t>Purchase </a:t>
            </a:r>
            <a:r>
              <a:rPr lang="en-IN" sz="2000" dirty="0" smtClean="0">
                <a:solidFill>
                  <a:srgbClr val="FF0000"/>
                </a:solidFill>
              </a:rPr>
              <a:t>M 20.</a:t>
            </a:r>
            <a:endParaRPr lang="en-IN" sz="2000" dirty="0">
              <a:solidFill>
                <a:srgbClr val="FF0000"/>
              </a:solidFill>
            </a:endParaRPr>
          </a:p>
          <a:p>
            <a:r>
              <a:rPr lang="en-IN" sz="2000" i="1" dirty="0" smtClean="0">
                <a:solidFill>
                  <a:srgbClr val="FF0000"/>
                </a:solidFill>
              </a:rPr>
              <a:t>C</a:t>
            </a:r>
            <a:r>
              <a:rPr lang="en-IN" sz="2000" i="1" baseline="-25000" dirty="0" smtClean="0">
                <a:solidFill>
                  <a:srgbClr val="FF0000"/>
                </a:solidFill>
              </a:rPr>
              <a:t>7</a:t>
            </a:r>
            <a:r>
              <a:rPr lang="en-IN" sz="2000" dirty="0" smtClean="0">
                <a:solidFill>
                  <a:srgbClr val="FF0000"/>
                </a:solidFill>
              </a:rPr>
              <a:t>: </a:t>
            </a:r>
            <a:r>
              <a:rPr lang="en-IN" sz="2000" dirty="0">
                <a:solidFill>
                  <a:srgbClr val="FF0000"/>
                </a:solidFill>
              </a:rPr>
              <a:t>Purchase </a:t>
            </a:r>
            <a:r>
              <a:rPr lang="en-IN" sz="2000" dirty="0" smtClean="0">
                <a:solidFill>
                  <a:srgbClr val="FF0000"/>
                </a:solidFill>
              </a:rPr>
              <a:t>M 23.</a:t>
            </a:r>
            <a:endParaRPr lang="en-IN" sz="2000" dirty="0">
              <a:solidFill>
                <a:srgbClr val="FF0000"/>
              </a:solidFill>
            </a:endParaRPr>
          </a:p>
          <a:p>
            <a:r>
              <a:rPr lang="en-IN" sz="2000" i="1" dirty="0" smtClean="0">
                <a:solidFill>
                  <a:srgbClr val="FF0000"/>
                </a:solidFill>
              </a:rPr>
              <a:t>C</a:t>
            </a:r>
            <a:r>
              <a:rPr lang="en-IN" sz="2000" i="1" baseline="-25000" dirty="0" smtClean="0">
                <a:solidFill>
                  <a:srgbClr val="FF0000"/>
                </a:solidFill>
              </a:rPr>
              <a:t>8</a:t>
            </a:r>
            <a:r>
              <a:rPr lang="en-IN" sz="2000" dirty="0" smtClean="0">
                <a:solidFill>
                  <a:srgbClr val="FF0000"/>
                </a:solidFill>
              </a:rPr>
              <a:t>: </a:t>
            </a:r>
            <a:r>
              <a:rPr lang="en-IN" sz="2000" dirty="0">
                <a:solidFill>
                  <a:srgbClr val="FF0000"/>
                </a:solidFill>
              </a:rPr>
              <a:t>Purchase </a:t>
            </a:r>
            <a:r>
              <a:rPr lang="en-IN" sz="2000" dirty="0" smtClean="0">
                <a:solidFill>
                  <a:srgbClr val="FF0000"/>
                </a:solidFill>
              </a:rPr>
              <a:t>M 30.</a:t>
            </a:r>
          </a:p>
          <a:p>
            <a:r>
              <a:rPr lang="en-IN" sz="2000" dirty="0" smtClean="0">
                <a:solidFill>
                  <a:srgbClr val="FF0000"/>
                </a:solidFill>
              </a:rPr>
              <a:t>For example, </a:t>
            </a:r>
            <a:r>
              <a:rPr lang="en-IN" sz="2000" i="1" dirty="0" smtClean="0">
                <a:solidFill>
                  <a:srgbClr val="FF0000"/>
                </a:solidFill>
              </a:rPr>
              <a:t>C</a:t>
            </a:r>
            <a:r>
              <a:rPr lang="en-IN" sz="2000" i="1" baseline="-25000" dirty="0" smtClean="0">
                <a:solidFill>
                  <a:srgbClr val="FF0000"/>
                </a:solidFill>
              </a:rPr>
              <a:t>8</a:t>
            </a:r>
            <a:r>
              <a:rPr lang="en-IN" sz="2000" dirty="0" smtClean="0">
                <a:solidFill>
                  <a:srgbClr val="FF0000"/>
                </a:solidFill>
              </a:rPr>
              <a:t> is true if monitor M 30 is purchased.</a:t>
            </a:r>
          </a:p>
          <a:p>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67</a:t>
            </a:fld>
            <a:endParaRPr lang="en-IN"/>
          </a:p>
        </p:txBody>
      </p:sp>
    </p:spTree>
    <p:extLst>
      <p:ext uri="{BB962C8B-B14F-4D97-AF65-F5344CB8AC3E}">
        <p14:creationId xmlns:p14="http://schemas.microsoft.com/office/powerpoint/2010/main" val="35441041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89397"/>
          </a:xfrm>
        </p:spPr>
        <p:txBody>
          <a:bodyPr>
            <a:normAutofit fontScale="90000"/>
          </a:bodyPr>
          <a:lstStyle/>
          <a:p>
            <a:pPr algn="ctr"/>
            <a:r>
              <a:rPr lang="en-IN" dirty="0"/>
              <a:t>Example</a:t>
            </a:r>
          </a:p>
        </p:txBody>
      </p:sp>
      <p:sp>
        <p:nvSpPr>
          <p:cNvPr id="3" name="Content Placeholder 2"/>
          <p:cNvSpPr>
            <a:spLocks noGrp="1"/>
          </p:cNvSpPr>
          <p:nvPr>
            <p:ph idx="1"/>
          </p:nvPr>
        </p:nvSpPr>
        <p:spPr>
          <a:xfrm>
            <a:off x="100615" y="499100"/>
            <a:ext cx="8940353" cy="6262307"/>
          </a:xfrm>
        </p:spPr>
        <p:txBody>
          <a:bodyPr>
            <a:normAutofit/>
          </a:bodyPr>
          <a:lstStyle/>
          <a:p>
            <a:r>
              <a:rPr lang="en-IN" sz="2400" dirty="0" smtClean="0">
                <a:solidFill>
                  <a:srgbClr val="FF0000"/>
                </a:solidFill>
              </a:rPr>
              <a:t>Note that while it is possible to order any of the items listed above, the GUI will update the selection available depending on which CPU, or any Other item, is selected.</a:t>
            </a:r>
          </a:p>
          <a:p>
            <a:r>
              <a:rPr lang="en-IN" sz="2400" dirty="0" smtClean="0">
                <a:solidFill>
                  <a:srgbClr val="FF0000"/>
                </a:solidFill>
              </a:rPr>
              <a:t>For example, if CPU 3 is selected for purchase then monitors M 20 and M 23 will not be available in the monitor selection window. </a:t>
            </a:r>
          </a:p>
          <a:p>
            <a:r>
              <a:rPr lang="en-IN" sz="2400" dirty="0" smtClean="0">
                <a:solidFill>
                  <a:srgbClr val="FF0000"/>
                </a:solidFill>
              </a:rPr>
              <a:t>Similarly, if monitor M 30 is selected for purchase, then CPU 1 and CPU 2 will not be available in the CPU window.</a:t>
            </a:r>
          </a:p>
          <a:p>
            <a:r>
              <a:rPr lang="en-IN" sz="2400" dirty="0" smtClean="0">
                <a:solidFill>
                  <a:srgbClr val="FF0000"/>
                </a:solidFill>
              </a:rPr>
              <a:t>Next, we identify the effects.</a:t>
            </a:r>
          </a:p>
          <a:p>
            <a:r>
              <a:rPr lang="en-IN" sz="2400" dirty="0" smtClean="0">
                <a:solidFill>
                  <a:srgbClr val="FF0000"/>
                </a:solidFill>
              </a:rPr>
              <a:t>In this example, the application software calculates and displays the list of items available free with the purchase and the total price. </a:t>
            </a:r>
          </a:p>
          <a:p>
            <a:r>
              <a:rPr lang="en-IN" sz="2400" dirty="0" smtClean="0">
                <a:solidFill>
                  <a:srgbClr val="FF0000"/>
                </a:solidFill>
              </a:rPr>
              <a:t>Hence, the effect is in terms of the contents of the “Free” and “Price” windows.</a:t>
            </a:r>
          </a:p>
        </p:txBody>
      </p:sp>
      <p:sp>
        <p:nvSpPr>
          <p:cNvPr id="5" name="Slide Number Placeholder 4"/>
          <p:cNvSpPr>
            <a:spLocks noGrp="1"/>
          </p:cNvSpPr>
          <p:nvPr>
            <p:ph type="sldNum" sz="quarter" idx="12"/>
          </p:nvPr>
        </p:nvSpPr>
        <p:spPr/>
        <p:txBody>
          <a:bodyPr/>
          <a:lstStyle/>
          <a:p>
            <a:fld id="{53D5C3CB-31B7-4B76-BB0C-1E903127DFFC}" type="slidenum">
              <a:rPr lang="en-IN" smtClean="0"/>
              <a:pPr/>
              <a:t>68</a:t>
            </a:fld>
            <a:endParaRPr lang="en-IN"/>
          </a:p>
        </p:txBody>
      </p:sp>
    </p:spTree>
    <p:extLst>
      <p:ext uri="{BB962C8B-B14F-4D97-AF65-F5344CB8AC3E}">
        <p14:creationId xmlns:p14="http://schemas.microsoft.com/office/powerpoint/2010/main" val="38150669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 y="0"/>
            <a:ext cx="8914595" cy="515155"/>
          </a:xfrm>
        </p:spPr>
        <p:txBody>
          <a:bodyPr>
            <a:normAutofit fontScale="90000"/>
          </a:bodyPr>
          <a:lstStyle/>
          <a:p>
            <a:pPr algn="ctr"/>
            <a:r>
              <a:rPr lang="en-IN" dirty="0"/>
              <a:t>Example</a:t>
            </a:r>
          </a:p>
        </p:txBody>
      </p:sp>
      <p:sp>
        <p:nvSpPr>
          <p:cNvPr id="3" name="Content Placeholder 2"/>
          <p:cNvSpPr>
            <a:spLocks noGrp="1"/>
          </p:cNvSpPr>
          <p:nvPr>
            <p:ph idx="1"/>
          </p:nvPr>
        </p:nvSpPr>
        <p:spPr>
          <a:xfrm>
            <a:off x="113493" y="550617"/>
            <a:ext cx="8914595" cy="6185034"/>
          </a:xfrm>
        </p:spPr>
        <p:txBody>
          <a:bodyPr>
            <a:normAutofit/>
          </a:bodyPr>
          <a:lstStyle/>
          <a:p>
            <a:r>
              <a:rPr lang="en-IN" sz="2400" dirty="0" smtClean="0">
                <a:solidFill>
                  <a:srgbClr val="FF0000"/>
                </a:solidFill>
              </a:rPr>
              <a:t>Calculation of the total purchase price depends on the items purchased and the unit price of each item.</a:t>
            </a:r>
          </a:p>
          <a:p>
            <a:r>
              <a:rPr lang="en-IN" sz="2400" dirty="0" smtClean="0">
                <a:solidFill>
                  <a:srgbClr val="FF0000"/>
                </a:solidFill>
              </a:rPr>
              <a:t>The unit price is obtained by the application from a price database.</a:t>
            </a:r>
          </a:p>
          <a:p>
            <a:r>
              <a:rPr lang="en-IN" sz="2400" dirty="0" smtClean="0">
                <a:solidFill>
                  <a:srgbClr val="FF0000"/>
                </a:solidFill>
              </a:rPr>
              <a:t>The price calculation and display is a cause that creates the effect of displaying the total price.</a:t>
            </a:r>
          </a:p>
          <a:p>
            <a:r>
              <a:rPr lang="en-IN" sz="2400" dirty="0" smtClean="0">
                <a:solidFill>
                  <a:srgbClr val="FF0000"/>
                </a:solidFill>
              </a:rPr>
              <a:t>For simplicity, we ignore the price related cause and effect.</a:t>
            </a:r>
          </a:p>
          <a:p>
            <a:r>
              <a:rPr lang="en-IN" sz="2400" dirty="0" smtClean="0">
                <a:solidFill>
                  <a:srgbClr val="FF0000"/>
                </a:solidFill>
              </a:rPr>
              <a:t>The set of effects in terms of the contents of the “Free” display window are listed below.</a:t>
            </a:r>
          </a:p>
          <a:p>
            <a:pPr marL="0" indent="0">
              <a:buNone/>
            </a:pPr>
            <a:r>
              <a:rPr lang="en-IN" sz="2400" dirty="0">
                <a:solidFill>
                  <a:srgbClr val="FF0000"/>
                </a:solidFill>
              </a:rPr>
              <a:t>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RAM 256</a:t>
            </a:r>
          </a:p>
          <a:p>
            <a:pPr marL="0" indent="0">
              <a:buNone/>
            </a:pPr>
            <a:r>
              <a:rPr lang="en-IN" sz="2400" dirty="0">
                <a:solidFill>
                  <a:srgbClr val="FF0000"/>
                </a:solidFill>
              </a:rPr>
              <a:t>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RAM 512 and PR 1.</a:t>
            </a:r>
          </a:p>
          <a:p>
            <a:pPr marL="0" indent="0">
              <a:buNone/>
            </a:pPr>
            <a:r>
              <a:rPr lang="en-IN" sz="2400" dirty="0">
                <a:solidFill>
                  <a:srgbClr val="FF0000"/>
                </a:solidFill>
              </a:rPr>
              <a:t>	</a:t>
            </a:r>
            <a:r>
              <a:rPr lang="en-IN" sz="2400" i="1" dirty="0" smtClean="0">
                <a:solidFill>
                  <a:srgbClr val="FF0000"/>
                </a:solidFill>
              </a:rPr>
              <a:t>Ef</a:t>
            </a:r>
            <a:r>
              <a:rPr lang="en-IN" sz="2400" i="1" baseline="-25000" dirty="0" smtClean="0">
                <a:solidFill>
                  <a:srgbClr val="FF0000"/>
                </a:solidFill>
              </a:rPr>
              <a:t>3</a:t>
            </a:r>
            <a:r>
              <a:rPr lang="en-IN" sz="2400" dirty="0" smtClean="0">
                <a:solidFill>
                  <a:srgbClr val="FF0000"/>
                </a:solidFill>
              </a:rPr>
              <a:t>: RAM 1G and PR 2.</a:t>
            </a:r>
          </a:p>
          <a:p>
            <a:pPr marL="0" indent="0">
              <a:buNone/>
            </a:pPr>
            <a:r>
              <a:rPr lang="en-IN" sz="2400" dirty="0">
                <a:solidFill>
                  <a:srgbClr val="FF0000"/>
                </a:solidFill>
              </a:rPr>
              <a:t>	</a:t>
            </a:r>
            <a:r>
              <a:rPr lang="en-IN" sz="2400" i="1" dirty="0" smtClean="0">
                <a:solidFill>
                  <a:srgbClr val="FF0000"/>
                </a:solidFill>
              </a:rPr>
              <a:t>Ef</a:t>
            </a:r>
            <a:r>
              <a:rPr lang="en-IN" sz="2400" i="1" baseline="-25000" dirty="0" smtClean="0">
                <a:solidFill>
                  <a:srgbClr val="FF0000"/>
                </a:solidFill>
              </a:rPr>
              <a:t>4</a:t>
            </a:r>
            <a:r>
              <a:rPr lang="en-IN" sz="2400" dirty="0" smtClean="0">
                <a:solidFill>
                  <a:srgbClr val="FF0000"/>
                </a:solidFill>
              </a:rPr>
              <a:t>: No giveaway with this item.</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69</a:t>
            </a:fld>
            <a:endParaRPr lang="en-IN"/>
          </a:p>
        </p:txBody>
      </p:sp>
    </p:spTree>
    <p:extLst>
      <p:ext uri="{BB962C8B-B14F-4D97-AF65-F5344CB8AC3E}">
        <p14:creationId xmlns:p14="http://schemas.microsoft.com/office/powerpoint/2010/main" val="39285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55681" y="243721"/>
            <a:ext cx="8432640" cy="806400"/>
          </a:xfrm>
        </p:spPr>
        <p:txBody>
          <a:bodyPr vert="horz" lIns="0" tIns="0" rIns="0" bIns="0" rtlCol="0" anchor="t">
            <a:normAutofit/>
          </a:bodyPr>
          <a:lstStyle/>
          <a:p>
            <a:pPr algn="ctr" eaLnBrk="1"/>
            <a:r>
              <a:rPr lang="en-US" sz="4082" dirty="0"/>
              <a:t>What’s So Hard About Testing ?</a:t>
            </a:r>
          </a:p>
        </p:txBody>
      </p:sp>
      <p:sp>
        <p:nvSpPr>
          <p:cNvPr id="10244" name="Rectangle 3"/>
          <p:cNvSpPr>
            <a:spLocks noGrp="1" noChangeArrowheads="1"/>
          </p:cNvSpPr>
          <p:nvPr>
            <p:ph type="body" idx="4294967295"/>
          </p:nvPr>
        </p:nvSpPr>
        <p:spPr>
          <a:xfrm>
            <a:off x="286561" y="1078921"/>
            <a:ext cx="8640000" cy="5351040"/>
          </a:xfrm>
        </p:spPr>
        <p:txBody>
          <a:bodyPr vert="horz" lIns="0" tIns="0" rIns="0" bIns="0" rtlCol="0">
            <a:normAutofit/>
          </a:bodyPr>
          <a:lstStyle/>
          <a:p>
            <a:pPr marL="391686" indent="-293764">
              <a:lnSpc>
                <a:spcPct val="105000"/>
              </a:lnSpc>
              <a:spcBef>
                <a:spcPct val="15000"/>
              </a:spcBef>
              <a:spcAft>
                <a:spcPct val="10000"/>
              </a:spcAft>
              <a:buClr>
                <a:schemeClr val="tx1"/>
              </a:buClr>
            </a:pPr>
            <a:r>
              <a:rPr lang="en-US" sz="3200" dirty="0" smtClean="0">
                <a:solidFill>
                  <a:srgbClr val="FF0000"/>
                </a:solidFill>
              </a:rPr>
              <a:t>Consider</a:t>
            </a:r>
            <a:r>
              <a:rPr lang="en-US" dirty="0" smtClean="0">
                <a:solidFill>
                  <a:srgbClr val="FF0000"/>
                </a:solidFill>
                <a:latin typeface="Courier New" panose="02070309020205020404" pitchFamily="49" charset="0"/>
              </a:rPr>
              <a:t>	  </a:t>
            </a:r>
            <a:r>
              <a:rPr lang="en-US" sz="3901" b="1" dirty="0" err="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3901"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proc1(</a:t>
            </a:r>
            <a:r>
              <a:rPr lang="en-US" sz="3901" b="1" dirty="0" err="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3901"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x, </a:t>
            </a:r>
            <a:r>
              <a:rPr lang="en-US" sz="3901" b="1" dirty="0" err="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3901"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y)</a:t>
            </a:r>
          </a:p>
          <a:p>
            <a:pPr marL="391686" indent="-293764">
              <a:lnSpc>
                <a:spcPct val="105000"/>
              </a:lnSpc>
              <a:spcBef>
                <a:spcPct val="15000"/>
              </a:spcBef>
              <a:spcAft>
                <a:spcPct val="10000"/>
              </a:spcAft>
              <a:buClr>
                <a:schemeClr val="tx1"/>
              </a:buClr>
            </a:pPr>
            <a:r>
              <a:rPr lang="en-US" sz="3200" dirty="0" smtClean="0">
                <a:solidFill>
                  <a:srgbClr val="FF0000"/>
                </a:solidFill>
              </a:rPr>
              <a:t>Assuming a 64 bit computer</a:t>
            </a:r>
          </a:p>
          <a:p>
            <a:pPr marL="783372" lvl="1" indent="-260644">
              <a:lnSpc>
                <a:spcPct val="105000"/>
              </a:lnSpc>
              <a:spcBef>
                <a:spcPct val="15000"/>
              </a:spcBef>
              <a:spcAft>
                <a:spcPct val="10000"/>
              </a:spcAft>
              <a:buClr>
                <a:schemeClr val="tx1"/>
              </a:buClr>
            </a:pPr>
            <a:r>
              <a:rPr lang="en-US" sz="3266" dirty="0">
                <a:solidFill>
                  <a:srgbClr val="FF0000"/>
                </a:solidFill>
              </a:rPr>
              <a:t>Input space = 2</a:t>
            </a:r>
            <a:r>
              <a:rPr lang="en-US" sz="3266" baseline="30000" dirty="0">
                <a:solidFill>
                  <a:srgbClr val="FF0000"/>
                </a:solidFill>
              </a:rPr>
              <a:t>128</a:t>
            </a:r>
          </a:p>
          <a:p>
            <a:pPr marL="783372" lvl="1" indent="-260644">
              <a:lnSpc>
                <a:spcPct val="105000"/>
              </a:lnSpc>
              <a:spcBef>
                <a:spcPct val="15000"/>
              </a:spcBef>
              <a:spcAft>
                <a:spcPct val="10000"/>
              </a:spcAft>
              <a:buClr>
                <a:schemeClr val="tx1"/>
              </a:buClr>
              <a:buNone/>
            </a:pPr>
            <a:endParaRPr lang="en-US" sz="3266" baseline="30000" dirty="0">
              <a:solidFill>
                <a:srgbClr val="FF0000"/>
              </a:solidFill>
            </a:endParaRPr>
          </a:p>
          <a:p>
            <a:pPr marL="391686" indent="-293764">
              <a:lnSpc>
                <a:spcPct val="105000"/>
              </a:lnSpc>
              <a:spcBef>
                <a:spcPct val="15000"/>
              </a:spcBef>
              <a:spcAft>
                <a:spcPct val="10000"/>
              </a:spcAft>
              <a:buClr>
                <a:schemeClr val="tx1"/>
              </a:buClr>
            </a:pPr>
            <a:r>
              <a:rPr lang="en-US" sz="4626" baseline="30000" dirty="0">
                <a:solidFill>
                  <a:srgbClr val="FF0000"/>
                </a:solidFill>
              </a:rPr>
              <a:t>Assuming it takes 10secs to key-in an integer pair</a:t>
            </a:r>
          </a:p>
          <a:p>
            <a:pPr marL="783372" lvl="1" indent="-260644">
              <a:lnSpc>
                <a:spcPct val="105000"/>
              </a:lnSpc>
              <a:spcBef>
                <a:spcPct val="15000"/>
              </a:spcBef>
              <a:spcAft>
                <a:spcPct val="10000"/>
              </a:spcAft>
              <a:buClr>
                <a:schemeClr val="tx1"/>
              </a:buClr>
            </a:pPr>
            <a:r>
              <a:rPr lang="en-US" sz="4354" baseline="30000" dirty="0">
                <a:solidFill>
                  <a:srgbClr val="002060"/>
                </a:solidFill>
              </a:rPr>
              <a:t>It would take about a billion years to enter all possible values!</a:t>
            </a:r>
          </a:p>
          <a:p>
            <a:pPr marL="783372" lvl="1" indent="-260644">
              <a:lnSpc>
                <a:spcPct val="105000"/>
              </a:lnSpc>
              <a:spcBef>
                <a:spcPct val="15000"/>
              </a:spcBef>
              <a:spcAft>
                <a:spcPct val="10000"/>
              </a:spcAft>
              <a:buClr>
                <a:schemeClr val="tx1"/>
              </a:buClr>
            </a:pPr>
            <a:r>
              <a:rPr lang="en-US" sz="4354" baseline="30000" dirty="0">
                <a:solidFill>
                  <a:srgbClr val="FF0000"/>
                </a:solidFill>
              </a:rPr>
              <a:t>Automatic testing has its own problems!</a:t>
            </a:r>
          </a:p>
        </p:txBody>
      </p:sp>
      <p:sp>
        <p:nvSpPr>
          <p:cNvPr id="2" name="Slide Number Placeholder 1"/>
          <p:cNvSpPr>
            <a:spLocks noGrp="1"/>
          </p:cNvSpPr>
          <p:nvPr>
            <p:ph type="sldNum" sz="quarter" idx="12"/>
          </p:nvPr>
        </p:nvSpPr>
        <p:spPr/>
        <p:txBody>
          <a:bodyPr/>
          <a:lstStyle/>
          <a:p>
            <a:fld id="{53D5C3CB-31B7-4B76-BB0C-1E903127DFFC}" type="slidenum">
              <a:rPr lang="en-IN" smtClean="0"/>
              <a:pPr/>
              <a:t>7</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 y="3220"/>
            <a:ext cx="8914595" cy="483969"/>
          </a:xfrm>
        </p:spPr>
        <p:txBody>
          <a:bodyPr>
            <a:normAutofit fontScale="90000"/>
          </a:bodyPr>
          <a:lstStyle/>
          <a:p>
            <a:pPr algn="ctr"/>
            <a:r>
              <a:rPr lang="en-IN" dirty="0"/>
              <a:t>Example</a:t>
            </a:r>
          </a:p>
        </p:txBody>
      </p:sp>
      <p:sp>
        <p:nvSpPr>
          <p:cNvPr id="3" name="Content Placeholder 2"/>
          <p:cNvSpPr>
            <a:spLocks noGrp="1"/>
          </p:cNvSpPr>
          <p:nvPr>
            <p:ph idx="1"/>
          </p:nvPr>
        </p:nvSpPr>
        <p:spPr>
          <a:xfrm>
            <a:off x="88939" y="757061"/>
            <a:ext cx="8914595" cy="1224249"/>
          </a:xfrm>
        </p:spPr>
        <p:txBody>
          <a:bodyPr>
            <a:normAutofit/>
          </a:bodyPr>
          <a:lstStyle/>
          <a:p>
            <a:r>
              <a:rPr lang="en-IN" sz="2400" dirty="0" smtClean="0">
                <a:solidFill>
                  <a:srgbClr val="FF0000"/>
                </a:solidFill>
              </a:rPr>
              <a:t>Following shows the complete graph that expresses the relationships between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through </a:t>
            </a:r>
            <a:r>
              <a:rPr lang="en-IN" sz="2400" i="1" dirty="0" smtClean="0">
                <a:solidFill>
                  <a:srgbClr val="FF0000"/>
                </a:solidFill>
              </a:rPr>
              <a:t>C</a:t>
            </a:r>
            <a:r>
              <a:rPr lang="en-IN" sz="2400" i="1" baseline="-25000" dirty="0" smtClean="0">
                <a:solidFill>
                  <a:srgbClr val="FF0000"/>
                </a:solidFill>
              </a:rPr>
              <a:t>8</a:t>
            </a:r>
            <a:r>
              <a:rPr lang="en-IN" sz="2400" dirty="0" smtClean="0">
                <a:solidFill>
                  <a:srgbClr val="FF0000"/>
                </a:solidFill>
              </a:rPr>
              <a:t> and effects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through </a:t>
            </a:r>
            <a:r>
              <a:rPr lang="en-IN" sz="2400" i="1" dirty="0" smtClean="0">
                <a:solidFill>
                  <a:srgbClr val="FF0000"/>
                </a:solidFill>
              </a:rPr>
              <a:t>Ef</a:t>
            </a:r>
            <a:r>
              <a:rPr lang="en-IN" sz="2400" i="1" baseline="-25000" dirty="0" smtClean="0">
                <a:solidFill>
                  <a:srgbClr val="FF0000"/>
                </a:solidFill>
              </a:rPr>
              <a:t>4</a:t>
            </a:r>
            <a:r>
              <a:rPr lang="en-IN" sz="2400" dirty="0" smtClean="0">
                <a:solidFill>
                  <a:srgbClr val="FF0000"/>
                </a:solidFill>
              </a:rPr>
              <a:t>.</a:t>
            </a:r>
            <a:endParaRPr lang="en-IN" sz="2400" dirty="0">
              <a:solidFill>
                <a:srgbClr val="FF0000"/>
              </a:solidFill>
            </a:endParaRPr>
          </a:p>
        </p:txBody>
      </p:sp>
      <p:sp>
        <p:nvSpPr>
          <p:cNvPr id="4" name="Oval 3"/>
          <p:cNvSpPr/>
          <p:nvPr/>
        </p:nvSpPr>
        <p:spPr>
          <a:xfrm>
            <a:off x="2446987" y="201881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Oval 4"/>
          <p:cNvSpPr/>
          <p:nvPr/>
        </p:nvSpPr>
        <p:spPr>
          <a:xfrm>
            <a:off x="2446987" y="262056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Oval 5"/>
          <p:cNvSpPr/>
          <p:nvPr/>
        </p:nvSpPr>
        <p:spPr>
          <a:xfrm>
            <a:off x="2446987" y="322231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Oval 6"/>
          <p:cNvSpPr/>
          <p:nvPr/>
        </p:nvSpPr>
        <p:spPr>
          <a:xfrm>
            <a:off x="2446987" y="382406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 name="Oval 7"/>
          <p:cNvSpPr/>
          <p:nvPr/>
        </p:nvSpPr>
        <p:spPr>
          <a:xfrm>
            <a:off x="2446987" y="442581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Oval 8"/>
          <p:cNvSpPr/>
          <p:nvPr/>
        </p:nvSpPr>
        <p:spPr>
          <a:xfrm>
            <a:off x="2446987" y="502756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Oval 9"/>
          <p:cNvSpPr/>
          <p:nvPr/>
        </p:nvSpPr>
        <p:spPr>
          <a:xfrm>
            <a:off x="2446987" y="5623555"/>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Oval 10"/>
          <p:cNvSpPr/>
          <p:nvPr/>
        </p:nvSpPr>
        <p:spPr>
          <a:xfrm>
            <a:off x="2446987" y="6217962"/>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Oval 11"/>
          <p:cNvSpPr/>
          <p:nvPr/>
        </p:nvSpPr>
        <p:spPr>
          <a:xfrm>
            <a:off x="5558442" y="2485624"/>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Oval 12"/>
          <p:cNvSpPr/>
          <p:nvPr/>
        </p:nvSpPr>
        <p:spPr>
          <a:xfrm>
            <a:off x="5558442" y="3222310"/>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Oval 13"/>
          <p:cNvSpPr/>
          <p:nvPr/>
        </p:nvSpPr>
        <p:spPr>
          <a:xfrm>
            <a:off x="5545563" y="3961072"/>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Oval 14"/>
          <p:cNvSpPr/>
          <p:nvPr/>
        </p:nvSpPr>
        <p:spPr>
          <a:xfrm>
            <a:off x="5545563" y="4698796"/>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Oval 15"/>
          <p:cNvSpPr/>
          <p:nvPr/>
        </p:nvSpPr>
        <p:spPr>
          <a:xfrm>
            <a:off x="4546237" y="5390148"/>
            <a:ext cx="437882" cy="4668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7" name="TextBox 16"/>
          <p:cNvSpPr txBox="1"/>
          <p:nvPr/>
        </p:nvSpPr>
        <p:spPr>
          <a:xfrm>
            <a:off x="1370393" y="2669301"/>
            <a:ext cx="334851" cy="369332"/>
          </a:xfrm>
          <a:prstGeom prst="rect">
            <a:avLst/>
          </a:prstGeom>
          <a:noFill/>
        </p:spPr>
        <p:txBody>
          <a:bodyPr wrap="square" rtlCol="0">
            <a:spAutoFit/>
          </a:bodyPr>
          <a:lstStyle/>
          <a:p>
            <a:r>
              <a:rPr lang="en-IN" dirty="0" smtClean="0">
                <a:solidFill>
                  <a:srgbClr val="FF0000"/>
                </a:solidFill>
              </a:rPr>
              <a:t>E</a:t>
            </a:r>
            <a:endParaRPr lang="en-IN" dirty="0">
              <a:solidFill>
                <a:srgbClr val="FF0000"/>
              </a:solidFill>
            </a:endParaRPr>
          </a:p>
        </p:txBody>
      </p:sp>
      <p:sp>
        <p:nvSpPr>
          <p:cNvPr id="18" name="TextBox 17"/>
          <p:cNvSpPr txBox="1"/>
          <p:nvPr/>
        </p:nvSpPr>
        <p:spPr>
          <a:xfrm>
            <a:off x="2465363" y="2067551"/>
            <a:ext cx="432385"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19" name="TextBox 18"/>
          <p:cNvSpPr txBox="1"/>
          <p:nvPr/>
        </p:nvSpPr>
        <p:spPr>
          <a:xfrm>
            <a:off x="2452485" y="2669301"/>
            <a:ext cx="432384"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2</a:t>
            </a:r>
            <a:endParaRPr lang="en-IN" baseline="-25000" dirty="0">
              <a:solidFill>
                <a:srgbClr val="FF0000"/>
              </a:solidFill>
            </a:endParaRPr>
          </a:p>
        </p:txBody>
      </p:sp>
      <p:sp>
        <p:nvSpPr>
          <p:cNvPr id="20" name="TextBox 19"/>
          <p:cNvSpPr txBox="1"/>
          <p:nvPr/>
        </p:nvSpPr>
        <p:spPr>
          <a:xfrm>
            <a:off x="2451277" y="3260555"/>
            <a:ext cx="446470"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3</a:t>
            </a:r>
            <a:endParaRPr lang="en-IN" baseline="-25000" dirty="0">
              <a:solidFill>
                <a:srgbClr val="FF0000"/>
              </a:solidFill>
            </a:endParaRPr>
          </a:p>
        </p:txBody>
      </p:sp>
      <p:sp>
        <p:nvSpPr>
          <p:cNvPr id="21" name="TextBox 20"/>
          <p:cNvSpPr txBox="1"/>
          <p:nvPr/>
        </p:nvSpPr>
        <p:spPr>
          <a:xfrm>
            <a:off x="2445779" y="3861927"/>
            <a:ext cx="439088"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4</a:t>
            </a:r>
            <a:endParaRPr lang="en-IN" baseline="-25000" dirty="0">
              <a:solidFill>
                <a:srgbClr val="FF0000"/>
              </a:solidFill>
            </a:endParaRPr>
          </a:p>
        </p:txBody>
      </p:sp>
      <p:sp>
        <p:nvSpPr>
          <p:cNvPr id="22" name="TextBox 21"/>
          <p:cNvSpPr txBox="1"/>
          <p:nvPr/>
        </p:nvSpPr>
        <p:spPr>
          <a:xfrm>
            <a:off x="2447257" y="4474551"/>
            <a:ext cx="450488"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5</a:t>
            </a:r>
            <a:endParaRPr lang="en-IN" baseline="-25000" dirty="0">
              <a:solidFill>
                <a:srgbClr val="FF0000"/>
              </a:solidFill>
            </a:endParaRPr>
          </a:p>
        </p:txBody>
      </p:sp>
      <p:sp>
        <p:nvSpPr>
          <p:cNvPr id="23" name="TextBox 22"/>
          <p:cNvSpPr txBox="1"/>
          <p:nvPr/>
        </p:nvSpPr>
        <p:spPr>
          <a:xfrm>
            <a:off x="2434378" y="5091763"/>
            <a:ext cx="450488"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6</a:t>
            </a:r>
            <a:endParaRPr lang="en-IN" baseline="-25000" dirty="0">
              <a:solidFill>
                <a:srgbClr val="FF0000"/>
              </a:solidFill>
            </a:endParaRPr>
          </a:p>
        </p:txBody>
      </p:sp>
      <p:sp>
        <p:nvSpPr>
          <p:cNvPr id="24" name="TextBox 23"/>
          <p:cNvSpPr txBox="1"/>
          <p:nvPr/>
        </p:nvSpPr>
        <p:spPr>
          <a:xfrm>
            <a:off x="2447256" y="5693685"/>
            <a:ext cx="450487"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7</a:t>
            </a:r>
            <a:endParaRPr lang="en-IN" baseline="-25000" dirty="0">
              <a:solidFill>
                <a:srgbClr val="FF0000"/>
              </a:solidFill>
            </a:endParaRPr>
          </a:p>
        </p:txBody>
      </p:sp>
      <p:sp>
        <p:nvSpPr>
          <p:cNvPr id="25" name="TextBox 24"/>
          <p:cNvSpPr txBox="1"/>
          <p:nvPr/>
        </p:nvSpPr>
        <p:spPr>
          <a:xfrm>
            <a:off x="2452213" y="6266703"/>
            <a:ext cx="458412" cy="369332"/>
          </a:xfrm>
          <a:prstGeom prst="rect">
            <a:avLst/>
          </a:prstGeom>
          <a:noFill/>
        </p:spPr>
        <p:txBody>
          <a:bodyPr wrap="square" rtlCol="0">
            <a:spAutoFit/>
          </a:bodyPr>
          <a:lstStyle/>
          <a:p>
            <a:r>
              <a:rPr lang="en-IN" dirty="0" smtClean="0">
                <a:solidFill>
                  <a:srgbClr val="FF0000"/>
                </a:solidFill>
              </a:rPr>
              <a:t>C</a:t>
            </a:r>
            <a:r>
              <a:rPr lang="en-IN" baseline="-25000" dirty="0" smtClean="0">
                <a:solidFill>
                  <a:srgbClr val="FF0000"/>
                </a:solidFill>
              </a:rPr>
              <a:t>8</a:t>
            </a:r>
            <a:endParaRPr lang="en-IN" baseline="-25000" dirty="0">
              <a:solidFill>
                <a:srgbClr val="FF0000"/>
              </a:solidFill>
            </a:endParaRPr>
          </a:p>
        </p:txBody>
      </p:sp>
      <p:sp>
        <p:nvSpPr>
          <p:cNvPr id="26" name="TextBox 25"/>
          <p:cNvSpPr txBox="1"/>
          <p:nvPr/>
        </p:nvSpPr>
        <p:spPr>
          <a:xfrm>
            <a:off x="4623515" y="5438889"/>
            <a:ext cx="334851" cy="369332"/>
          </a:xfrm>
          <a:prstGeom prst="rect">
            <a:avLst/>
          </a:prstGeom>
          <a:noFill/>
        </p:spPr>
        <p:txBody>
          <a:bodyPr wrap="square" rtlCol="0">
            <a:spAutoFit/>
          </a:bodyPr>
          <a:lstStyle/>
          <a:p>
            <a:r>
              <a:rPr lang="en-IN" dirty="0" smtClean="0">
                <a:solidFill>
                  <a:srgbClr val="FF0000"/>
                </a:solidFill>
              </a:rPr>
              <a:t>1</a:t>
            </a:r>
            <a:endParaRPr lang="en-IN" dirty="0">
              <a:solidFill>
                <a:srgbClr val="FF0000"/>
              </a:solidFill>
            </a:endParaRPr>
          </a:p>
        </p:txBody>
      </p:sp>
      <p:sp>
        <p:nvSpPr>
          <p:cNvPr id="27" name="TextBox 26"/>
          <p:cNvSpPr txBox="1"/>
          <p:nvPr/>
        </p:nvSpPr>
        <p:spPr>
          <a:xfrm>
            <a:off x="5532684" y="4718626"/>
            <a:ext cx="509659"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4</a:t>
            </a:r>
            <a:endParaRPr lang="en-IN" baseline="-25000" dirty="0">
              <a:solidFill>
                <a:srgbClr val="FF0000"/>
              </a:solidFill>
            </a:endParaRPr>
          </a:p>
        </p:txBody>
      </p:sp>
      <p:sp>
        <p:nvSpPr>
          <p:cNvPr id="28" name="TextBox 27"/>
          <p:cNvSpPr txBox="1"/>
          <p:nvPr/>
        </p:nvSpPr>
        <p:spPr>
          <a:xfrm>
            <a:off x="5532684" y="4031202"/>
            <a:ext cx="509659"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3</a:t>
            </a:r>
            <a:endParaRPr lang="en-IN" baseline="-25000" dirty="0">
              <a:solidFill>
                <a:srgbClr val="FF0000"/>
              </a:solidFill>
            </a:endParaRPr>
          </a:p>
        </p:txBody>
      </p:sp>
      <p:sp>
        <p:nvSpPr>
          <p:cNvPr id="29" name="TextBox 28"/>
          <p:cNvSpPr txBox="1"/>
          <p:nvPr/>
        </p:nvSpPr>
        <p:spPr>
          <a:xfrm>
            <a:off x="5563674" y="3253425"/>
            <a:ext cx="491548"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2</a:t>
            </a:r>
            <a:endParaRPr lang="en-IN" baseline="-25000" dirty="0">
              <a:solidFill>
                <a:srgbClr val="FF0000"/>
              </a:solidFill>
            </a:endParaRPr>
          </a:p>
        </p:txBody>
      </p:sp>
      <p:sp>
        <p:nvSpPr>
          <p:cNvPr id="30" name="TextBox 29"/>
          <p:cNvSpPr txBox="1"/>
          <p:nvPr/>
        </p:nvSpPr>
        <p:spPr>
          <a:xfrm>
            <a:off x="5563673" y="2531384"/>
            <a:ext cx="478670" cy="369332"/>
          </a:xfrm>
          <a:prstGeom prst="rect">
            <a:avLst/>
          </a:prstGeom>
          <a:noFill/>
        </p:spPr>
        <p:txBody>
          <a:bodyPr wrap="square" rtlCol="0">
            <a:spAutoFit/>
          </a:bodyPr>
          <a:lstStyle/>
          <a:p>
            <a:r>
              <a:rPr lang="en-IN" dirty="0" smtClean="0">
                <a:solidFill>
                  <a:srgbClr val="FF0000"/>
                </a:solidFill>
              </a:rPr>
              <a:t>Ef</a:t>
            </a:r>
            <a:r>
              <a:rPr lang="en-IN" baseline="-25000" dirty="0" smtClean="0">
                <a:solidFill>
                  <a:srgbClr val="FF0000"/>
                </a:solidFill>
              </a:rPr>
              <a:t>1</a:t>
            </a:r>
            <a:endParaRPr lang="en-IN" baseline="-25000" dirty="0">
              <a:solidFill>
                <a:srgbClr val="FF0000"/>
              </a:solidFill>
            </a:endParaRPr>
          </a:p>
        </p:txBody>
      </p:sp>
      <p:cxnSp>
        <p:nvCxnSpPr>
          <p:cNvPr id="34" name="Straight Connector 33"/>
          <p:cNvCxnSpPr>
            <a:stCxn id="17" idx="3"/>
            <a:endCxn id="5" idx="2"/>
          </p:cNvCxnSpPr>
          <p:nvPr/>
        </p:nvCxnSpPr>
        <p:spPr>
          <a:xfrm>
            <a:off x="1705244" y="2853967"/>
            <a:ext cx="74174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7" idx="3"/>
            <a:endCxn id="6" idx="2"/>
          </p:cNvCxnSpPr>
          <p:nvPr/>
        </p:nvCxnSpPr>
        <p:spPr>
          <a:xfrm>
            <a:off x="1705244" y="2853967"/>
            <a:ext cx="741743" cy="6017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7" idx="3"/>
            <a:endCxn id="4" idx="2"/>
          </p:cNvCxnSpPr>
          <p:nvPr/>
        </p:nvCxnSpPr>
        <p:spPr>
          <a:xfrm flipV="1">
            <a:off x="1705244" y="2252217"/>
            <a:ext cx="741743" cy="6017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 idx="6"/>
            <a:endCxn id="12" idx="2"/>
          </p:cNvCxnSpPr>
          <p:nvPr/>
        </p:nvCxnSpPr>
        <p:spPr>
          <a:xfrm>
            <a:off x="2884869" y="2252217"/>
            <a:ext cx="2673573" cy="466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 idx="6"/>
            <a:endCxn id="13" idx="2"/>
          </p:cNvCxnSpPr>
          <p:nvPr/>
        </p:nvCxnSpPr>
        <p:spPr>
          <a:xfrm>
            <a:off x="2884869" y="3455717"/>
            <a:ext cx="26735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6"/>
            <a:endCxn id="13" idx="2"/>
          </p:cNvCxnSpPr>
          <p:nvPr/>
        </p:nvCxnSpPr>
        <p:spPr>
          <a:xfrm>
            <a:off x="2884869" y="2853967"/>
            <a:ext cx="2673573" cy="60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 idx="6"/>
            <a:endCxn id="14" idx="2"/>
          </p:cNvCxnSpPr>
          <p:nvPr/>
        </p:nvCxnSpPr>
        <p:spPr>
          <a:xfrm>
            <a:off x="2884869" y="3455717"/>
            <a:ext cx="2660694" cy="7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1" idx="6"/>
            <a:endCxn id="14" idx="2"/>
          </p:cNvCxnSpPr>
          <p:nvPr/>
        </p:nvCxnSpPr>
        <p:spPr>
          <a:xfrm flipV="1">
            <a:off x="2884869" y="4194479"/>
            <a:ext cx="2660694" cy="2256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0" idx="6"/>
            <a:endCxn id="16" idx="2"/>
          </p:cNvCxnSpPr>
          <p:nvPr/>
        </p:nvCxnSpPr>
        <p:spPr>
          <a:xfrm flipV="1">
            <a:off x="2884869" y="5623555"/>
            <a:ext cx="1661368" cy="233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6" idx="6"/>
            <a:endCxn id="15" idx="3"/>
          </p:cNvCxnSpPr>
          <p:nvPr/>
        </p:nvCxnSpPr>
        <p:spPr>
          <a:xfrm flipV="1">
            <a:off x="4984119" y="5097247"/>
            <a:ext cx="625570" cy="526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9" idx="6"/>
            <a:endCxn id="16" idx="2"/>
          </p:cNvCxnSpPr>
          <p:nvPr/>
        </p:nvCxnSpPr>
        <p:spPr>
          <a:xfrm>
            <a:off x="2884869" y="5260967"/>
            <a:ext cx="1661368" cy="36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 idx="6"/>
            <a:endCxn id="16" idx="2"/>
          </p:cNvCxnSpPr>
          <p:nvPr/>
        </p:nvCxnSpPr>
        <p:spPr>
          <a:xfrm>
            <a:off x="2884869" y="4659217"/>
            <a:ext cx="1661368" cy="964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 idx="6"/>
            <a:endCxn id="16" idx="2"/>
          </p:cNvCxnSpPr>
          <p:nvPr/>
        </p:nvCxnSpPr>
        <p:spPr>
          <a:xfrm>
            <a:off x="2884869" y="4057467"/>
            <a:ext cx="1661368" cy="1566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5177307" y="4125078"/>
            <a:ext cx="64394" cy="292377"/>
          </a:xfrm>
          <a:custGeom>
            <a:avLst/>
            <a:gdLst>
              <a:gd name="connsiteX0" fmla="*/ 0 w 51516"/>
              <a:gd name="connsiteY0" fmla="*/ 0 h 309093"/>
              <a:gd name="connsiteX1" fmla="*/ 51516 w 51516"/>
              <a:gd name="connsiteY1" fmla="*/ 309093 h 309093"/>
            </a:gdLst>
            <a:ahLst/>
            <a:cxnLst>
              <a:cxn ang="0">
                <a:pos x="connsiteX0" y="connsiteY0"/>
              </a:cxn>
              <a:cxn ang="0">
                <a:pos x="connsiteX1" y="connsiteY1"/>
              </a:cxn>
            </a:cxnLst>
            <a:rect l="l" t="t" r="r" b="b"/>
            <a:pathLst>
              <a:path w="51516" h="309093">
                <a:moveTo>
                  <a:pt x="0" y="0"/>
                </a:moveTo>
                <a:cubicBezTo>
                  <a:pt x="7513" y="126642"/>
                  <a:pt x="15026" y="253285"/>
                  <a:pt x="51516" y="30909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1" name="Freeform 70"/>
          <p:cNvSpPr/>
          <p:nvPr/>
        </p:nvSpPr>
        <p:spPr>
          <a:xfrm>
            <a:off x="4816700" y="3322751"/>
            <a:ext cx="90152" cy="127211"/>
          </a:xfrm>
          <a:custGeom>
            <a:avLst/>
            <a:gdLst>
              <a:gd name="connsiteX0" fmla="*/ 38637 w 38637"/>
              <a:gd name="connsiteY0" fmla="*/ 0 h 141668"/>
              <a:gd name="connsiteX1" fmla="*/ 0 w 38637"/>
              <a:gd name="connsiteY1" fmla="*/ 141668 h 141668"/>
            </a:gdLst>
            <a:ahLst/>
            <a:cxnLst>
              <a:cxn ang="0">
                <a:pos x="connsiteX0" y="connsiteY0"/>
              </a:cxn>
              <a:cxn ang="0">
                <a:pos x="connsiteX1" y="connsiteY1"/>
              </a:cxn>
            </a:cxnLst>
            <a:rect l="l" t="t" r="r" b="b"/>
            <a:pathLst>
              <a:path w="38637" h="141668">
                <a:moveTo>
                  <a:pt x="38637" y="0"/>
                </a:moveTo>
                <a:cubicBezTo>
                  <a:pt x="25758" y="47223"/>
                  <a:pt x="6439" y="113764"/>
                  <a:pt x="0" y="14166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2" name="TextBox 71"/>
          <p:cNvSpPr txBox="1"/>
          <p:nvPr/>
        </p:nvSpPr>
        <p:spPr>
          <a:xfrm>
            <a:off x="4546237" y="3166847"/>
            <a:ext cx="270463"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73" name="TextBox 72"/>
          <p:cNvSpPr txBox="1"/>
          <p:nvPr/>
        </p:nvSpPr>
        <p:spPr>
          <a:xfrm>
            <a:off x="4926167" y="4091865"/>
            <a:ext cx="270463"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2" name="Slide Number Placeholder 31"/>
          <p:cNvSpPr>
            <a:spLocks noGrp="1"/>
          </p:cNvSpPr>
          <p:nvPr>
            <p:ph type="sldNum" sz="quarter" idx="12"/>
          </p:nvPr>
        </p:nvSpPr>
        <p:spPr/>
        <p:txBody>
          <a:bodyPr/>
          <a:lstStyle/>
          <a:p>
            <a:fld id="{53D5C3CB-31B7-4B76-BB0C-1E903127DFFC}" type="slidenum">
              <a:rPr lang="en-IN" smtClean="0"/>
              <a:pPr/>
              <a:t>70</a:t>
            </a:fld>
            <a:endParaRPr lang="en-IN"/>
          </a:p>
        </p:txBody>
      </p:sp>
    </p:spTree>
    <p:extLst>
      <p:ext uri="{BB962C8B-B14F-4D97-AF65-F5344CB8AC3E}">
        <p14:creationId xmlns:p14="http://schemas.microsoft.com/office/powerpoint/2010/main" val="9012990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16" y="17396"/>
            <a:ext cx="9043384" cy="407607"/>
          </a:xfrm>
        </p:spPr>
        <p:txBody>
          <a:bodyPr>
            <a:normAutofit fontScale="90000"/>
          </a:bodyPr>
          <a:lstStyle/>
          <a:p>
            <a:pPr algn="ctr"/>
            <a:r>
              <a:rPr lang="en-IN" dirty="0"/>
              <a:t>Example</a:t>
            </a:r>
          </a:p>
        </p:txBody>
      </p:sp>
      <p:sp>
        <p:nvSpPr>
          <p:cNvPr id="3" name="Content Placeholder 2"/>
          <p:cNvSpPr>
            <a:spLocks noGrp="1"/>
          </p:cNvSpPr>
          <p:nvPr>
            <p:ph idx="1"/>
          </p:nvPr>
        </p:nvSpPr>
        <p:spPr>
          <a:xfrm>
            <a:off x="100616" y="447586"/>
            <a:ext cx="8953232" cy="6313822"/>
          </a:xfrm>
        </p:spPr>
        <p:txBody>
          <a:bodyPr>
            <a:noAutofit/>
          </a:bodyPr>
          <a:lstStyle/>
          <a:p>
            <a:r>
              <a:rPr lang="en-IN" sz="2000" dirty="0" smtClean="0">
                <a:solidFill>
                  <a:srgbClr val="FF0000"/>
                </a:solidFill>
              </a:rPr>
              <a:t>From the above cause-effect graph, followings can be inferred.</a:t>
            </a:r>
          </a:p>
          <a:p>
            <a:pPr lvl="1"/>
            <a:r>
              <a:rPr lang="en-IN" sz="1800" i="1" dirty="0" smtClean="0">
                <a:solidFill>
                  <a:srgbClr val="FF0000"/>
                </a:solidFill>
              </a:rPr>
              <a:t>C</a:t>
            </a:r>
            <a:r>
              <a:rPr lang="en-IN" sz="1800" i="1" baseline="-25000" dirty="0" smtClean="0">
                <a:solidFill>
                  <a:srgbClr val="FF0000"/>
                </a:solidFill>
              </a:rPr>
              <a:t>1</a:t>
            </a:r>
            <a:r>
              <a:rPr lang="en-IN" sz="1800" dirty="0" smtClean="0">
                <a:solidFill>
                  <a:srgbClr val="FF0000"/>
                </a:solidFill>
              </a:rPr>
              <a:t>, </a:t>
            </a:r>
            <a:r>
              <a:rPr lang="en-IN" sz="1800" i="1" dirty="0" smtClean="0">
                <a:solidFill>
                  <a:srgbClr val="FF0000"/>
                </a:solidFill>
              </a:rPr>
              <a:t>C</a:t>
            </a:r>
            <a:r>
              <a:rPr lang="en-IN" sz="1800" i="1" baseline="-25000" dirty="0" smtClean="0">
                <a:solidFill>
                  <a:srgbClr val="FF0000"/>
                </a:solidFill>
              </a:rPr>
              <a:t>2</a:t>
            </a:r>
            <a:r>
              <a:rPr lang="en-IN" sz="1800" dirty="0" smtClean="0">
                <a:solidFill>
                  <a:srgbClr val="FF0000"/>
                </a:solidFill>
              </a:rPr>
              <a:t> and </a:t>
            </a:r>
            <a:r>
              <a:rPr lang="en-IN" sz="1800" i="1" dirty="0" smtClean="0">
                <a:solidFill>
                  <a:srgbClr val="FF0000"/>
                </a:solidFill>
              </a:rPr>
              <a:t>C</a:t>
            </a:r>
            <a:r>
              <a:rPr lang="en-IN" sz="1800" i="1" baseline="-25000" dirty="0" smtClean="0">
                <a:solidFill>
                  <a:srgbClr val="FF0000"/>
                </a:solidFill>
              </a:rPr>
              <a:t>3</a:t>
            </a:r>
            <a:r>
              <a:rPr lang="en-IN" sz="1800" dirty="0" smtClean="0">
                <a:solidFill>
                  <a:srgbClr val="FF0000"/>
                </a:solidFill>
              </a:rPr>
              <a:t> are constrained using the E (exclusive) relationship.</a:t>
            </a:r>
          </a:p>
          <a:p>
            <a:pPr lvl="1"/>
            <a:r>
              <a:rPr lang="en-IN" sz="1800" dirty="0" smtClean="0">
                <a:solidFill>
                  <a:srgbClr val="FF0000"/>
                </a:solidFill>
              </a:rPr>
              <a:t>This expresses the requirement that only one CPU can be purchased in one order.</a:t>
            </a:r>
          </a:p>
          <a:p>
            <a:pPr lvl="1"/>
            <a:r>
              <a:rPr lang="en-IN" sz="1800" dirty="0" smtClean="0">
                <a:solidFill>
                  <a:srgbClr val="FF0000"/>
                </a:solidFill>
              </a:rPr>
              <a:t>Similarly, </a:t>
            </a:r>
            <a:r>
              <a:rPr lang="en-IN" sz="1800" i="1" dirty="0" smtClean="0">
                <a:solidFill>
                  <a:srgbClr val="FF0000"/>
                </a:solidFill>
              </a:rPr>
              <a:t>C</a:t>
            </a:r>
            <a:r>
              <a:rPr lang="en-IN" sz="1800" i="1" baseline="-25000" dirty="0" smtClean="0">
                <a:solidFill>
                  <a:srgbClr val="FF0000"/>
                </a:solidFill>
              </a:rPr>
              <a:t>3</a:t>
            </a:r>
            <a:r>
              <a:rPr lang="en-IN" sz="1800" dirty="0" smtClean="0">
                <a:solidFill>
                  <a:srgbClr val="FF0000"/>
                </a:solidFill>
              </a:rPr>
              <a:t> and </a:t>
            </a:r>
            <a:r>
              <a:rPr lang="en-IN" sz="1800" i="1" dirty="0" smtClean="0">
                <a:solidFill>
                  <a:srgbClr val="FF0000"/>
                </a:solidFill>
              </a:rPr>
              <a:t>C</a:t>
            </a:r>
            <a:r>
              <a:rPr lang="en-IN" sz="1800" i="1" baseline="-25000" dirty="0" smtClean="0">
                <a:solidFill>
                  <a:srgbClr val="FF0000"/>
                </a:solidFill>
              </a:rPr>
              <a:t>8</a:t>
            </a:r>
            <a:r>
              <a:rPr lang="en-IN" sz="1800" dirty="0" smtClean="0">
                <a:solidFill>
                  <a:srgbClr val="FF0000"/>
                </a:solidFill>
              </a:rPr>
              <a:t> are related via the R (requires) constraint to express the requirement that monitor M 30 can only be purchased with CPU3.</a:t>
            </a:r>
          </a:p>
          <a:p>
            <a:pPr lvl="1"/>
            <a:r>
              <a:rPr lang="en-IN" sz="1800" dirty="0" smtClean="0">
                <a:solidFill>
                  <a:srgbClr val="FF0000"/>
                </a:solidFill>
              </a:rPr>
              <a:t>Relationships amongst causes and effects are expressed using the basic elements.</a:t>
            </a:r>
          </a:p>
          <a:p>
            <a:r>
              <a:rPr lang="en-IN" sz="2000" dirty="0" smtClean="0">
                <a:solidFill>
                  <a:srgbClr val="FF0000"/>
                </a:solidFill>
              </a:rPr>
              <a:t>There is an intermediate node labelled 1 in the graph.</a:t>
            </a:r>
          </a:p>
          <a:p>
            <a:r>
              <a:rPr lang="en-IN" sz="2000" dirty="0" smtClean="0">
                <a:solidFill>
                  <a:srgbClr val="FF0000"/>
                </a:solidFill>
              </a:rPr>
              <a:t>Such intermediate nodes are often useful when an effect depends on conditions combined using more than one operator, for example, (</a:t>
            </a:r>
            <a:r>
              <a:rPr lang="en-IN" sz="2000" i="1" dirty="0" smtClean="0">
                <a:solidFill>
                  <a:srgbClr val="FF0000"/>
                </a:solidFill>
              </a:rPr>
              <a:t>C</a:t>
            </a:r>
            <a:r>
              <a:rPr lang="en-IN" sz="2000" i="1" baseline="-25000" dirty="0" smtClean="0">
                <a:solidFill>
                  <a:srgbClr val="FF0000"/>
                </a:solidFill>
              </a:rPr>
              <a:t>1</a:t>
            </a:r>
            <a:r>
              <a:rPr lang="en-IN" sz="2000" dirty="0" smtClean="0">
                <a:solidFill>
                  <a:srgbClr val="FF0000"/>
                </a:solidFill>
              </a:rPr>
              <a:t>^</a:t>
            </a:r>
            <a:r>
              <a:rPr lang="en-IN" sz="2000" i="1" dirty="0" smtClean="0">
                <a:solidFill>
                  <a:srgbClr val="FF0000"/>
                </a:solidFill>
              </a:rPr>
              <a:t>C</a:t>
            </a:r>
            <a:r>
              <a:rPr lang="en-IN" sz="2000" i="1" baseline="-25000" dirty="0" smtClean="0">
                <a:solidFill>
                  <a:srgbClr val="FF0000"/>
                </a:solidFill>
              </a:rPr>
              <a:t>2</a:t>
            </a:r>
            <a:r>
              <a:rPr lang="en-IN" sz="2000" dirty="0" smtClean="0">
                <a:solidFill>
                  <a:srgbClr val="FF0000"/>
                </a:solidFill>
              </a:rPr>
              <a:t>)v</a:t>
            </a:r>
            <a:r>
              <a:rPr lang="en-IN" sz="2000" i="1" dirty="0" smtClean="0">
                <a:solidFill>
                  <a:srgbClr val="FF0000"/>
                </a:solidFill>
              </a:rPr>
              <a:t>C</a:t>
            </a:r>
            <a:r>
              <a:rPr lang="en-IN" sz="2000" i="1" baseline="-25000" dirty="0" smtClean="0">
                <a:solidFill>
                  <a:srgbClr val="FF0000"/>
                </a:solidFill>
              </a:rPr>
              <a:t>3</a:t>
            </a:r>
            <a:r>
              <a:rPr lang="en-IN" sz="2000" dirty="0" smtClean="0">
                <a:solidFill>
                  <a:srgbClr val="FF0000"/>
                </a:solidFill>
              </a:rPr>
              <a:t>.</a:t>
            </a:r>
          </a:p>
          <a:p>
            <a:r>
              <a:rPr lang="en-IN" sz="2000" dirty="0" smtClean="0">
                <a:solidFill>
                  <a:srgbClr val="FF0000"/>
                </a:solidFill>
              </a:rPr>
              <a:t>Also it can be noted that </a:t>
            </a:r>
          </a:p>
          <a:p>
            <a:pPr lvl="1"/>
            <a:r>
              <a:rPr lang="en-IN" sz="1800" dirty="0" smtClean="0">
                <a:solidFill>
                  <a:srgbClr val="FF0000"/>
                </a:solidFill>
              </a:rPr>
              <a:t>Purchase of printers and monitors without any CPU leads to no free item (</a:t>
            </a:r>
            <a:r>
              <a:rPr lang="en-IN" sz="1800" i="1" dirty="0" smtClean="0">
                <a:solidFill>
                  <a:srgbClr val="FF0000"/>
                </a:solidFill>
              </a:rPr>
              <a:t>Ef</a:t>
            </a:r>
            <a:r>
              <a:rPr lang="en-IN" sz="1800" i="1" baseline="-25000" dirty="0" smtClean="0">
                <a:solidFill>
                  <a:srgbClr val="FF0000"/>
                </a:solidFill>
              </a:rPr>
              <a:t>4</a:t>
            </a:r>
            <a:r>
              <a:rPr lang="en-IN" sz="1800" dirty="0" smtClean="0">
                <a:solidFill>
                  <a:srgbClr val="FF0000"/>
                </a:solidFill>
              </a:rPr>
              <a:t>).</a:t>
            </a:r>
            <a:endParaRPr lang="en-IN" sz="1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71</a:t>
            </a:fld>
            <a:endParaRPr lang="en-IN"/>
          </a:p>
        </p:txBody>
      </p:sp>
    </p:spTree>
    <p:extLst>
      <p:ext uri="{BB962C8B-B14F-4D97-AF65-F5344CB8AC3E}">
        <p14:creationId xmlns:p14="http://schemas.microsoft.com/office/powerpoint/2010/main" val="39061072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15" y="1"/>
            <a:ext cx="8940353" cy="566670"/>
          </a:xfrm>
        </p:spPr>
        <p:txBody>
          <a:bodyPr>
            <a:normAutofit fontScale="90000"/>
          </a:bodyPr>
          <a:lstStyle/>
          <a:p>
            <a:pPr algn="ctr"/>
            <a:r>
              <a:rPr lang="en-IN" dirty="0"/>
              <a:t>Example</a:t>
            </a:r>
          </a:p>
        </p:txBody>
      </p:sp>
      <p:sp>
        <p:nvSpPr>
          <p:cNvPr id="3" name="Content Placeholder 2"/>
          <p:cNvSpPr>
            <a:spLocks noGrp="1"/>
          </p:cNvSpPr>
          <p:nvPr>
            <p:ph idx="1"/>
          </p:nvPr>
        </p:nvSpPr>
        <p:spPr>
          <a:xfrm>
            <a:off x="100614" y="602132"/>
            <a:ext cx="8940353" cy="6120639"/>
          </a:xfrm>
        </p:spPr>
        <p:txBody>
          <a:bodyPr>
            <a:normAutofit/>
          </a:bodyPr>
          <a:lstStyle/>
          <a:p>
            <a:r>
              <a:rPr lang="en-IN" sz="2800" dirty="0" smtClean="0">
                <a:solidFill>
                  <a:srgbClr val="FF0000"/>
                </a:solidFill>
              </a:rPr>
              <a:t>The relationships between effects and causes shown in the graph can be expressed in terms of Boolean expressions as follows:</a:t>
            </a:r>
          </a:p>
          <a:p>
            <a:pPr marL="0" indent="0">
              <a:buNone/>
            </a:pPr>
            <a:r>
              <a:rPr lang="en-IN" sz="2800" dirty="0" smtClean="0">
                <a:solidFill>
                  <a:srgbClr val="FF0000"/>
                </a:solidFill>
              </a:rPr>
              <a:t>	</a:t>
            </a:r>
            <a:r>
              <a:rPr lang="en-IN" sz="2800" i="1" dirty="0" smtClean="0">
                <a:solidFill>
                  <a:srgbClr val="FF0000"/>
                </a:solidFill>
              </a:rPr>
              <a:t>Ef</a:t>
            </a:r>
            <a:r>
              <a:rPr lang="en-IN" sz="2800" i="1" baseline="-25000" dirty="0" smtClean="0">
                <a:solidFill>
                  <a:srgbClr val="FF0000"/>
                </a:solidFill>
              </a:rPr>
              <a:t>1</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1</a:t>
            </a:r>
          </a:p>
          <a:p>
            <a:pPr marL="0" indent="0">
              <a:buNone/>
            </a:pPr>
            <a:r>
              <a:rPr lang="en-IN" sz="2800" dirty="0">
                <a:solidFill>
                  <a:srgbClr val="FF0000"/>
                </a:solidFill>
              </a:rPr>
              <a:t>	</a:t>
            </a:r>
            <a:r>
              <a:rPr lang="en-IN" sz="2800" i="1" dirty="0" smtClean="0">
                <a:solidFill>
                  <a:srgbClr val="FF0000"/>
                </a:solidFill>
              </a:rPr>
              <a:t>Ef</a:t>
            </a:r>
            <a:r>
              <a:rPr lang="en-IN" sz="2800" i="1" baseline="-25000" dirty="0" smtClean="0">
                <a:solidFill>
                  <a:srgbClr val="FF0000"/>
                </a:solidFill>
              </a:rPr>
              <a:t>2</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2</a:t>
            </a:r>
            <a:r>
              <a:rPr lang="en-IN" sz="2800" dirty="0" smtClean="0">
                <a:solidFill>
                  <a:srgbClr val="FF0000"/>
                </a:solidFill>
              </a:rPr>
              <a:t>v</a:t>
            </a:r>
            <a:r>
              <a:rPr lang="en-IN" sz="2800" i="1" dirty="0" smtClean="0">
                <a:solidFill>
                  <a:srgbClr val="FF0000"/>
                </a:solidFill>
              </a:rPr>
              <a:t>C</a:t>
            </a:r>
            <a:r>
              <a:rPr lang="en-IN" sz="2800" i="1" baseline="-25000" dirty="0" smtClean="0">
                <a:solidFill>
                  <a:srgbClr val="FF0000"/>
                </a:solidFill>
              </a:rPr>
              <a:t>3</a:t>
            </a:r>
          </a:p>
          <a:p>
            <a:pPr marL="0" indent="0">
              <a:buNone/>
            </a:pPr>
            <a:r>
              <a:rPr lang="en-IN" sz="2800" dirty="0">
                <a:solidFill>
                  <a:srgbClr val="FF0000"/>
                </a:solidFill>
              </a:rPr>
              <a:t>	</a:t>
            </a:r>
            <a:r>
              <a:rPr lang="en-IN" sz="2800" i="1" dirty="0" smtClean="0">
                <a:solidFill>
                  <a:srgbClr val="FF0000"/>
                </a:solidFill>
              </a:rPr>
              <a:t>Ef</a:t>
            </a:r>
            <a:r>
              <a:rPr lang="en-IN" sz="2800" i="1" baseline="-25000" dirty="0" smtClean="0">
                <a:solidFill>
                  <a:srgbClr val="FF0000"/>
                </a:solidFill>
              </a:rPr>
              <a:t>3</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3</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8</a:t>
            </a:r>
          </a:p>
          <a:p>
            <a:pPr marL="0" indent="0">
              <a:buNone/>
            </a:pPr>
            <a:r>
              <a:rPr lang="en-IN" sz="2800" dirty="0">
                <a:solidFill>
                  <a:srgbClr val="FF0000"/>
                </a:solidFill>
              </a:rPr>
              <a:t>	</a:t>
            </a:r>
            <a:r>
              <a:rPr lang="en-IN" sz="2800" i="1" dirty="0" smtClean="0">
                <a:solidFill>
                  <a:srgbClr val="FF0000"/>
                </a:solidFill>
              </a:rPr>
              <a:t>Ef</a:t>
            </a:r>
            <a:r>
              <a:rPr lang="en-IN" sz="2800" i="1" baseline="-25000" dirty="0" smtClean="0">
                <a:solidFill>
                  <a:srgbClr val="FF0000"/>
                </a:solidFill>
              </a:rPr>
              <a:t>4</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4</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5</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6</a:t>
            </a:r>
            <a:r>
              <a:rPr lang="en-IN" sz="2800" dirty="0" smtClean="0">
                <a:solidFill>
                  <a:srgbClr val="FF0000"/>
                </a:solidFill>
              </a:rPr>
              <a:t>^</a:t>
            </a:r>
            <a:r>
              <a:rPr lang="en-IN" sz="2800" i="1" dirty="0" smtClean="0">
                <a:solidFill>
                  <a:srgbClr val="FF0000"/>
                </a:solidFill>
              </a:rPr>
              <a:t>C</a:t>
            </a:r>
            <a:r>
              <a:rPr lang="en-IN" sz="2800" i="1" baseline="-25000" dirty="0" smtClean="0">
                <a:solidFill>
                  <a:srgbClr val="FF0000"/>
                </a:solidFill>
              </a:rPr>
              <a:t>7</a:t>
            </a:r>
            <a:endParaRPr lang="en-IN" sz="2800" i="1" baseline="-25000" dirty="0">
              <a:solidFill>
                <a:srgbClr val="FF0000"/>
              </a:solidFill>
            </a:endParaRPr>
          </a:p>
          <a:p>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72</a:t>
            </a:fld>
            <a:endParaRPr lang="en-IN"/>
          </a:p>
        </p:txBody>
      </p:sp>
    </p:spTree>
    <p:extLst>
      <p:ext uri="{BB962C8B-B14F-4D97-AF65-F5344CB8AC3E}">
        <p14:creationId xmlns:p14="http://schemas.microsoft.com/office/powerpoint/2010/main" val="29114351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0913"/>
          </a:xfrm>
        </p:spPr>
        <p:txBody>
          <a:bodyPr>
            <a:normAutofit fontScale="90000"/>
          </a:bodyPr>
          <a:lstStyle/>
          <a:p>
            <a:pPr algn="ctr"/>
            <a:r>
              <a:rPr lang="en-IN" dirty="0" smtClean="0"/>
              <a:t>Another example</a:t>
            </a:r>
            <a:endParaRPr lang="en-IN" dirty="0"/>
          </a:p>
        </p:txBody>
      </p:sp>
      <p:sp>
        <p:nvSpPr>
          <p:cNvPr id="3" name="Content Placeholder 2"/>
          <p:cNvSpPr>
            <a:spLocks noGrp="1"/>
          </p:cNvSpPr>
          <p:nvPr>
            <p:ph idx="1"/>
          </p:nvPr>
        </p:nvSpPr>
        <p:spPr>
          <a:xfrm>
            <a:off x="0" y="550616"/>
            <a:ext cx="9144000" cy="6307383"/>
          </a:xfrm>
        </p:spPr>
        <p:txBody>
          <a:bodyPr>
            <a:normAutofit/>
          </a:bodyPr>
          <a:lstStyle/>
          <a:p>
            <a:r>
              <a:rPr lang="en-IN" sz="2800" dirty="0">
                <a:solidFill>
                  <a:srgbClr val="FF0000"/>
                </a:solidFill>
              </a:rPr>
              <a:t>Consider the example of keeping the record of marital status and number of children of a citizen. </a:t>
            </a:r>
            <a:endParaRPr lang="en-IN" sz="2800" dirty="0" smtClean="0">
              <a:solidFill>
                <a:srgbClr val="FF0000"/>
              </a:solidFill>
            </a:endParaRPr>
          </a:p>
          <a:p>
            <a:r>
              <a:rPr lang="en-IN" sz="2800" dirty="0" smtClean="0">
                <a:solidFill>
                  <a:srgbClr val="FF0000"/>
                </a:solidFill>
              </a:rPr>
              <a:t>The </a:t>
            </a:r>
            <a:r>
              <a:rPr lang="en-IN" sz="2800" dirty="0">
                <a:solidFill>
                  <a:srgbClr val="FF0000"/>
                </a:solidFill>
              </a:rPr>
              <a:t>value of marital status must be `U' or `M'. </a:t>
            </a:r>
            <a:endParaRPr lang="en-IN" sz="2800" dirty="0" smtClean="0">
              <a:solidFill>
                <a:srgbClr val="FF0000"/>
              </a:solidFill>
            </a:endParaRPr>
          </a:p>
          <a:p>
            <a:r>
              <a:rPr lang="en-IN" sz="2800" dirty="0" smtClean="0">
                <a:solidFill>
                  <a:srgbClr val="FF0000"/>
                </a:solidFill>
              </a:rPr>
              <a:t>The </a:t>
            </a:r>
            <a:r>
              <a:rPr lang="en-IN" sz="2800" dirty="0">
                <a:solidFill>
                  <a:srgbClr val="FF0000"/>
                </a:solidFill>
              </a:rPr>
              <a:t>value of the number of children must be digit or null in case a citizen is unmarried. </a:t>
            </a:r>
            <a:endParaRPr lang="en-IN" sz="2800" dirty="0" smtClean="0">
              <a:solidFill>
                <a:srgbClr val="FF0000"/>
              </a:solidFill>
            </a:endParaRPr>
          </a:p>
          <a:p>
            <a:r>
              <a:rPr lang="en-IN" sz="2800" dirty="0" smtClean="0">
                <a:solidFill>
                  <a:srgbClr val="FF0000"/>
                </a:solidFill>
              </a:rPr>
              <a:t>If </a:t>
            </a:r>
            <a:r>
              <a:rPr lang="en-IN" sz="2800" dirty="0">
                <a:solidFill>
                  <a:srgbClr val="FF0000"/>
                </a:solidFill>
              </a:rPr>
              <a:t>the information entered by the user is correct then an update is made. </a:t>
            </a:r>
            <a:endParaRPr lang="en-IN" sz="2800" dirty="0" smtClean="0">
              <a:solidFill>
                <a:srgbClr val="FF0000"/>
              </a:solidFill>
            </a:endParaRPr>
          </a:p>
          <a:p>
            <a:r>
              <a:rPr lang="en-IN" sz="2800" dirty="0" smtClean="0">
                <a:solidFill>
                  <a:srgbClr val="FF0000"/>
                </a:solidFill>
              </a:rPr>
              <a:t>If </a:t>
            </a:r>
            <a:r>
              <a:rPr lang="en-IN" sz="2800" dirty="0">
                <a:solidFill>
                  <a:srgbClr val="FF0000"/>
                </a:solidFill>
              </a:rPr>
              <a:t>the value of marital status of the citizen is incorrect, then the error message 1 is issued. </a:t>
            </a:r>
            <a:endParaRPr lang="en-IN" sz="2800" dirty="0" smtClean="0">
              <a:solidFill>
                <a:srgbClr val="FF0000"/>
              </a:solidFill>
            </a:endParaRPr>
          </a:p>
          <a:p>
            <a:r>
              <a:rPr lang="en-IN" sz="2800" dirty="0" smtClean="0">
                <a:solidFill>
                  <a:srgbClr val="FF0000"/>
                </a:solidFill>
              </a:rPr>
              <a:t>Similarly</a:t>
            </a:r>
            <a:r>
              <a:rPr lang="en-IN" sz="2800" dirty="0">
                <a:solidFill>
                  <a:srgbClr val="FF0000"/>
                </a:solidFill>
              </a:rPr>
              <a:t>, if the value of the number of children is incorrect, then the error message 2 is issued. </a:t>
            </a:r>
          </a:p>
        </p:txBody>
      </p:sp>
      <p:sp>
        <p:nvSpPr>
          <p:cNvPr id="5" name="Slide Number Placeholder 4"/>
          <p:cNvSpPr>
            <a:spLocks noGrp="1"/>
          </p:cNvSpPr>
          <p:nvPr>
            <p:ph type="sldNum" sz="quarter" idx="12"/>
          </p:nvPr>
        </p:nvSpPr>
        <p:spPr/>
        <p:txBody>
          <a:bodyPr/>
          <a:lstStyle/>
          <a:p>
            <a:fld id="{53D5C3CB-31B7-4B76-BB0C-1E903127DFFC}" type="slidenum">
              <a:rPr lang="en-IN" smtClean="0"/>
              <a:pPr/>
              <a:t>73</a:t>
            </a:fld>
            <a:endParaRPr lang="en-IN"/>
          </a:p>
        </p:txBody>
      </p:sp>
    </p:spTree>
    <p:extLst>
      <p:ext uri="{BB962C8B-B14F-4D97-AF65-F5344CB8AC3E}">
        <p14:creationId xmlns:p14="http://schemas.microsoft.com/office/powerpoint/2010/main" val="14913563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0913"/>
          </a:xfrm>
        </p:spPr>
        <p:txBody>
          <a:bodyPr>
            <a:normAutofit fontScale="90000"/>
          </a:bodyPr>
          <a:lstStyle/>
          <a:p>
            <a:pPr algn="ctr"/>
            <a:r>
              <a:rPr lang="en-IN" dirty="0" smtClean="0"/>
              <a:t>Answer</a:t>
            </a:r>
            <a:endParaRPr lang="en-IN" dirty="0"/>
          </a:p>
        </p:txBody>
      </p:sp>
      <p:sp>
        <p:nvSpPr>
          <p:cNvPr id="3" name="Content Placeholder 2"/>
          <p:cNvSpPr>
            <a:spLocks noGrp="1"/>
          </p:cNvSpPr>
          <p:nvPr>
            <p:ph idx="1"/>
          </p:nvPr>
        </p:nvSpPr>
        <p:spPr>
          <a:xfrm>
            <a:off x="0" y="927279"/>
            <a:ext cx="9144000" cy="5795493"/>
          </a:xfrm>
        </p:spPr>
        <p:txBody>
          <a:bodyPr>
            <a:normAutofit/>
          </a:bodyPr>
          <a:lstStyle/>
          <a:p>
            <a:r>
              <a:rPr lang="en-IN" sz="3200" dirty="0" smtClean="0">
                <a:solidFill>
                  <a:srgbClr val="FF0000"/>
                </a:solidFill>
              </a:rPr>
              <a:t>Causes are</a:t>
            </a:r>
          </a:p>
          <a:p>
            <a:pPr lvl="1"/>
            <a:r>
              <a:rPr lang="en-IN" sz="2800" dirty="0" smtClean="0">
                <a:solidFill>
                  <a:srgbClr val="FF0000"/>
                </a:solidFill>
              </a:rPr>
              <a:t>c1</a:t>
            </a:r>
            <a:r>
              <a:rPr lang="en-IN" sz="2800" dirty="0">
                <a:solidFill>
                  <a:srgbClr val="FF0000"/>
                </a:solidFill>
              </a:rPr>
              <a:t>: marital status is </a:t>
            </a:r>
            <a:r>
              <a:rPr lang="en-IN" sz="2800" dirty="0" smtClean="0">
                <a:solidFill>
                  <a:srgbClr val="FF0000"/>
                </a:solidFill>
              </a:rPr>
              <a:t>U</a:t>
            </a:r>
          </a:p>
          <a:p>
            <a:pPr lvl="1"/>
            <a:r>
              <a:rPr lang="en-IN" sz="2800" dirty="0" smtClean="0">
                <a:solidFill>
                  <a:srgbClr val="FF0000"/>
                </a:solidFill>
              </a:rPr>
              <a:t>c2</a:t>
            </a:r>
            <a:r>
              <a:rPr lang="en-IN" sz="2800" dirty="0">
                <a:solidFill>
                  <a:srgbClr val="FF0000"/>
                </a:solidFill>
              </a:rPr>
              <a:t>: marital status is </a:t>
            </a:r>
            <a:r>
              <a:rPr lang="en-IN" sz="2800" dirty="0" smtClean="0">
                <a:solidFill>
                  <a:srgbClr val="FF0000"/>
                </a:solidFill>
              </a:rPr>
              <a:t>M</a:t>
            </a:r>
            <a:endParaRPr lang="en-IN" sz="2800" dirty="0">
              <a:solidFill>
                <a:srgbClr val="FF0000"/>
              </a:solidFill>
            </a:endParaRPr>
          </a:p>
          <a:p>
            <a:pPr lvl="1"/>
            <a:r>
              <a:rPr lang="en-IN" sz="2800" dirty="0" smtClean="0">
                <a:solidFill>
                  <a:srgbClr val="FF0000"/>
                </a:solidFill>
              </a:rPr>
              <a:t>c3</a:t>
            </a:r>
            <a:r>
              <a:rPr lang="en-IN" sz="2800" dirty="0">
                <a:solidFill>
                  <a:srgbClr val="FF0000"/>
                </a:solidFill>
              </a:rPr>
              <a:t>: number of children is a </a:t>
            </a:r>
            <a:r>
              <a:rPr lang="en-IN" sz="2800" dirty="0" smtClean="0">
                <a:solidFill>
                  <a:srgbClr val="FF0000"/>
                </a:solidFill>
              </a:rPr>
              <a:t>digit</a:t>
            </a:r>
            <a:endParaRPr lang="en-IN" sz="2800" dirty="0">
              <a:solidFill>
                <a:srgbClr val="FF0000"/>
              </a:solidFill>
            </a:endParaRPr>
          </a:p>
          <a:p>
            <a:r>
              <a:rPr lang="en-IN" sz="3200" dirty="0" smtClean="0">
                <a:solidFill>
                  <a:srgbClr val="FF0000"/>
                </a:solidFill>
              </a:rPr>
              <a:t>Effects are</a:t>
            </a:r>
            <a:endParaRPr lang="en-IN" sz="3200" dirty="0">
              <a:solidFill>
                <a:srgbClr val="FF0000"/>
              </a:solidFill>
            </a:endParaRPr>
          </a:p>
          <a:p>
            <a:pPr lvl="1"/>
            <a:r>
              <a:rPr lang="en-IN" sz="2800" dirty="0" smtClean="0">
                <a:solidFill>
                  <a:srgbClr val="FF0000"/>
                </a:solidFill>
              </a:rPr>
              <a:t>e1</a:t>
            </a:r>
            <a:r>
              <a:rPr lang="en-IN" sz="2800" dirty="0">
                <a:solidFill>
                  <a:srgbClr val="FF0000"/>
                </a:solidFill>
              </a:rPr>
              <a:t>: </a:t>
            </a:r>
            <a:r>
              <a:rPr lang="en-IN" sz="2800" dirty="0" err="1">
                <a:solidFill>
                  <a:srgbClr val="FF0000"/>
                </a:solidFill>
              </a:rPr>
              <a:t>updation</a:t>
            </a:r>
            <a:r>
              <a:rPr lang="en-IN" sz="2800" dirty="0">
                <a:solidFill>
                  <a:srgbClr val="FF0000"/>
                </a:solidFill>
              </a:rPr>
              <a:t> </a:t>
            </a:r>
            <a:r>
              <a:rPr lang="en-IN" sz="2800" dirty="0" smtClean="0">
                <a:solidFill>
                  <a:srgbClr val="FF0000"/>
                </a:solidFill>
              </a:rPr>
              <a:t>made</a:t>
            </a:r>
            <a:endParaRPr lang="en-IN" sz="2800" dirty="0">
              <a:solidFill>
                <a:srgbClr val="FF0000"/>
              </a:solidFill>
            </a:endParaRPr>
          </a:p>
          <a:p>
            <a:pPr lvl="1"/>
            <a:r>
              <a:rPr lang="en-IN" sz="2800" dirty="0" smtClean="0">
                <a:solidFill>
                  <a:srgbClr val="FF0000"/>
                </a:solidFill>
              </a:rPr>
              <a:t>e2</a:t>
            </a:r>
            <a:r>
              <a:rPr lang="en-IN" sz="2800" dirty="0">
                <a:solidFill>
                  <a:srgbClr val="FF0000"/>
                </a:solidFill>
              </a:rPr>
              <a:t>: error message 1 is </a:t>
            </a:r>
            <a:r>
              <a:rPr lang="en-IN" sz="2800" dirty="0" smtClean="0">
                <a:solidFill>
                  <a:srgbClr val="FF0000"/>
                </a:solidFill>
              </a:rPr>
              <a:t>issued</a:t>
            </a:r>
            <a:endParaRPr lang="en-IN" sz="2800" dirty="0">
              <a:solidFill>
                <a:srgbClr val="FF0000"/>
              </a:solidFill>
            </a:endParaRPr>
          </a:p>
          <a:p>
            <a:pPr lvl="1"/>
            <a:r>
              <a:rPr lang="en-IN" sz="2800" dirty="0" smtClean="0">
                <a:solidFill>
                  <a:srgbClr val="FF0000"/>
                </a:solidFill>
              </a:rPr>
              <a:t>e3</a:t>
            </a:r>
            <a:r>
              <a:rPr lang="en-IN" sz="2800" dirty="0">
                <a:solidFill>
                  <a:srgbClr val="FF0000"/>
                </a:solidFill>
              </a:rPr>
              <a:t>: error message 2 is issued</a:t>
            </a:r>
          </a:p>
        </p:txBody>
      </p:sp>
      <p:sp>
        <p:nvSpPr>
          <p:cNvPr id="5" name="Slide Number Placeholder 4"/>
          <p:cNvSpPr>
            <a:spLocks noGrp="1"/>
          </p:cNvSpPr>
          <p:nvPr>
            <p:ph type="sldNum" sz="quarter" idx="12"/>
          </p:nvPr>
        </p:nvSpPr>
        <p:spPr/>
        <p:txBody>
          <a:bodyPr/>
          <a:lstStyle/>
          <a:p>
            <a:fld id="{53D5C3CB-31B7-4B76-BB0C-1E903127DFFC}" type="slidenum">
              <a:rPr lang="en-IN" smtClean="0"/>
              <a:pPr/>
              <a:t>74</a:t>
            </a:fld>
            <a:endParaRPr lang="en-IN"/>
          </a:p>
        </p:txBody>
      </p:sp>
    </p:spTree>
    <p:extLst>
      <p:ext uri="{BB962C8B-B14F-4D97-AF65-F5344CB8AC3E}">
        <p14:creationId xmlns:p14="http://schemas.microsoft.com/office/powerpoint/2010/main" val="2280635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669701"/>
          </a:xfrm>
        </p:spPr>
        <p:txBody>
          <a:bodyPr>
            <a:normAutofit/>
          </a:bodyPr>
          <a:lstStyle/>
          <a:p>
            <a:pPr algn="ctr"/>
            <a:r>
              <a:rPr lang="en-IN" dirty="0" smtClean="0"/>
              <a:t>Answer</a:t>
            </a:r>
            <a:endParaRPr lang="en-IN" dirty="0"/>
          </a:p>
        </p:txBody>
      </p:sp>
      <p:sp>
        <p:nvSpPr>
          <p:cNvPr id="3" name="Content Placeholder 2"/>
          <p:cNvSpPr>
            <a:spLocks noGrp="1"/>
          </p:cNvSpPr>
          <p:nvPr>
            <p:ph idx="1"/>
          </p:nvPr>
        </p:nvSpPr>
        <p:spPr>
          <a:xfrm>
            <a:off x="165011" y="3731702"/>
            <a:ext cx="7886700" cy="2231219"/>
          </a:xfrm>
        </p:spPr>
        <p:txBody>
          <a:bodyPr>
            <a:noAutofit/>
          </a:bodyPr>
          <a:lstStyle/>
          <a:p>
            <a:r>
              <a:rPr lang="en-IN" sz="2400" dirty="0" smtClean="0">
                <a:solidFill>
                  <a:srgbClr val="FF0000"/>
                </a:solidFill>
              </a:rPr>
              <a:t>There are two constraints</a:t>
            </a:r>
          </a:p>
          <a:p>
            <a:pPr lvl="1"/>
            <a:r>
              <a:rPr lang="en-IN" sz="2000" dirty="0" smtClean="0">
                <a:solidFill>
                  <a:srgbClr val="FF0000"/>
                </a:solidFill>
              </a:rPr>
              <a:t>Exclusive (between c1 and c2) and</a:t>
            </a:r>
          </a:p>
          <a:p>
            <a:pPr lvl="1"/>
            <a:r>
              <a:rPr lang="en-IN" sz="2000" dirty="0" smtClean="0">
                <a:solidFill>
                  <a:srgbClr val="FF0000"/>
                </a:solidFill>
              </a:rPr>
              <a:t>Requires (between c3 and c2)</a:t>
            </a:r>
          </a:p>
          <a:p>
            <a:r>
              <a:rPr lang="en-IN" sz="2400" dirty="0" smtClean="0">
                <a:solidFill>
                  <a:srgbClr val="FF0000"/>
                </a:solidFill>
              </a:rPr>
              <a:t>Causes c1 and c2 cannot occur simultaneously.</a:t>
            </a:r>
          </a:p>
          <a:p>
            <a:r>
              <a:rPr lang="en-IN" sz="2400" dirty="0" smtClean="0">
                <a:solidFill>
                  <a:srgbClr val="FF0000"/>
                </a:solidFill>
              </a:rPr>
              <a:t>For cause c3 to be true, cause c2 has to be true.</a:t>
            </a:r>
            <a:endParaRPr lang="en-IN" sz="2400" dirty="0">
              <a:solidFill>
                <a:srgbClr val="FF0000"/>
              </a:solidFill>
            </a:endParaRPr>
          </a:p>
        </p:txBody>
      </p:sp>
      <p:sp>
        <p:nvSpPr>
          <p:cNvPr id="5" name="Oval 4"/>
          <p:cNvSpPr/>
          <p:nvPr/>
        </p:nvSpPr>
        <p:spPr>
          <a:xfrm>
            <a:off x="2511380" y="978793"/>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Oval 5"/>
          <p:cNvSpPr/>
          <p:nvPr/>
        </p:nvSpPr>
        <p:spPr>
          <a:xfrm>
            <a:off x="2511379" y="2000517"/>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Oval 6"/>
          <p:cNvSpPr/>
          <p:nvPr/>
        </p:nvSpPr>
        <p:spPr>
          <a:xfrm>
            <a:off x="4359498" y="1588393"/>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 name="Oval 7"/>
          <p:cNvSpPr/>
          <p:nvPr/>
        </p:nvSpPr>
        <p:spPr>
          <a:xfrm>
            <a:off x="2511378" y="2979311"/>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Oval 8"/>
          <p:cNvSpPr/>
          <p:nvPr/>
        </p:nvSpPr>
        <p:spPr>
          <a:xfrm>
            <a:off x="6235520" y="2979311"/>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Oval 9"/>
          <p:cNvSpPr/>
          <p:nvPr/>
        </p:nvSpPr>
        <p:spPr>
          <a:xfrm>
            <a:off x="6235521" y="980939"/>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Oval 10"/>
          <p:cNvSpPr/>
          <p:nvPr/>
        </p:nvSpPr>
        <p:spPr>
          <a:xfrm>
            <a:off x="6235520" y="2000517"/>
            <a:ext cx="425003" cy="4121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13" name="Straight Connector 12"/>
          <p:cNvCxnSpPr>
            <a:stCxn id="5" idx="6"/>
            <a:endCxn id="7" idx="2"/>
          </p:cNvCxnSpPr>
          <p:nvPr/>
        </p:nvCxnSpPr>
        <p:spPr>
          <a:xfrm>
            <a:off x="2936383" y="1184855"/>
            <a:ext cx="1423115"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flipV="1">
            <a:off x="2936382" y="1794455"/>
            <a:ext cx="1423116" cy="41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6"/>
            <a:endCxn id="10" idx="2"/>
          </p:cNvCxnSpPr>
          <p:nvPr/>
        </p:nvCxnSpPr>
        <p:spPr>
          <a:xfrm flipV="1">
            <a:off x="4784501" y="1187001"/>
            <a:ext cx="1451020" cy="607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11" idx="2"/>
          </p:cNvCxnSpPr>
          <p:nvPr/>
        </p:nvCxnSpPr>
        <p:spPr>
          <a:xfrm>
            <a:off x="4784501" y="1794455"/>
            <a:ext cx="1451019" cy="41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10" idx="2"/>
          </p:cNvCxnSpPr>
          <p:nvPr/>
        </p:nvCxnSpPr>
        <p:spPr>
          <a:xfrm flipV="1">
            <a:off x="2936381" y="1187001"/>
            <a:ext cx="3299140" cy="1998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9" idx="2"/>
          </p:cNvCxnSpPr>
          <p:nvPr/>
        </p:nvCxnSpPr>
        <p:spPr>
          <a:xfrm>
            <a:off x="2936381" y="3185373"/>
            <a:ext cx="3299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65161" y="1588393"/>
            <a:ext cx="283335" cy="369332"/>
          </a:xfrm>
          <a:prstGeom prst="rect">
            <a:avLst/>
          </a:prstGeom>
          <a:noFill/>
        </p:spPr>
        <p:txBody>
          <a:bodyPr wrap="square" rtlCol="0">
            <a:spAutoFit/>
          </a:bodyPr>
          <a:lstStyle/>
          <a:p>
            <a:r>
              <a:rPr lang="en-IN" dirty="0" smtClean="0">
                <a:solidFill>
                  <a:srgbClr val="FF0000"/>
                </a:solidFill>
              </a:rPr>
              <a:t>E</a:t>
            </a:r>
            <a:endParaRPr lang="en-IN" dirty="0">
              <a:solidFill>
                <a:srgbClr val="FF0000"/>
              </a:solidFill>
            </a:endParaRPr>
          </a:p>
        </p:txBody>
      </p:sp>
      <p:sp>
        <p:nvSpPr>
          <p:cNvPr id="25" name="TextBox 24"/>
          <p:cNvSpPr txBox="1"/>
          <p:nvPr/>
        </p:nvSpPr>
        <p:spPr>
          <a:xfrm>
            <a:off x="1944705" y="2588720"/>
            <a:ext cx="283335" cy="369332"/>
          </a:xfrm>
          <a:prstGeom prst="rect">
            <a:avLst/>
          </a:prstGeom>
          <a:noFill/>
        </p:spPr>
        <p:txBody>
          <a:bodyPr wrap="square" rtlCol="0">
            <a:spAutoFit/>
          </a:bodyPr>
          <a:lstStyle/>
          <a:p>
            <a:r>
              <a:rPr lang="en-IN" dirty="0" smtClean="0">
                <a:solidFill>
                  <a:srgbClr val="FF0000"/>
                </a:solidFill>
              </a:rPr>
              <a:t>R</a:t>
            </a:r>
            <a:endParaRPr lang="en-IN" dirty="0">
              <a:solidFill>
                <a:srgbClr val="FF0000"/>
              </a:solidFill>
            </a:endParaRPr>
          </a:p>
        </p:txBody>
      </p:sp>
      <p:sp>
        <p:nvSpPr>
          <p:cNvPr id="26" name="TextBox 25"/>
          <p:cNvSpPr txBox="1"/>
          <p:nvPr/>
        </p:nvSpPr>
        <p:spPr>
          <a:xfrm>
            <a:off x="2501716" y="1021585"/>
            <a:ext cx="501205" cy="369332"/>
          </a:xfrm>
          <a:prstGeom prst="rect">
            <a:avLst/>
          </a:prstGeom>
          <a:noFill/>
        </p:spPr>
        <p:txBody>
          <a:bodyPr wrap="square" rtlCol="0">
            <a:spAutoFit/>
          </a:bodyPr>
          <a:lstStyle/>
          <a:p>
            <a:r>
              <a:rPr lang="en-IN" dirty="0" smtClean="0">
                <a:solidFill>
                  <a:srgbClr val="FF0000"/>
                </a:solidFill>
              </a:rPr>
              <a:t>c1</a:t>
            </a:r>
            <a:endParaRPr lang="en-IN" dirty="0">
              <a:solidFill>
                <a:srgbClr val="FF0000"/>
              </a:solidFill>
            </a:endParaRPr>
          </a:p>
        </p:txBody>
      </p:sp>
      <p:sp>
        <p:nvSpPr>
          <p:cNvPr id="27" name="TextBox 26"/>
          <p:cNvSpPr txBox="1"/>
          <p:nvPr/>
        </p:nvSpPr>
        <p:spPr>
          <a:xfrm>
            <a:off x="2511378" y="2043309"/>
            <a:ext cx="453688" cy="369332"/>
          </a:xfrm>
          <a:prstGeom prst="rect">
            <a:avLst/>
          </a:prstGeom>
          <a:noFill/>
        </p:spPr>
        <p:txBody>
          <a:bodyPr wrap="square" rtlCol="0">
            <a:spAutoFit/>
          </a:bodyPr>
          <a:lstStyle/>
          <a:p>
            <a:r>
              <a:rPr lang="en-IN" dirty="0" smtClean="0">
                <a:solidFill>
                  <a:srgbClr val="FF0000"/>
                </a:solidFill>
              </a:rPr>
              <a:t>c2</a:t>
            </a:r>
            <a:endParaRPr lang="en-IN" dirty="0">
              <a:solidFill>
                <a:srgbClr val="FF0000"/>
              </a:solidFill>
            </a:endParaRPr>
          </a:p>
        </p:txBody>
      </p:sp>
      <p:sp>
        <p:nvSpPr>
          <p:cNvPr id="28" name="TextBox 27"/>
          <p:cNvSpPr txBox="1"/>
          <p:nvPr/>
        </p:nvSpPr>
        <p:spPr>
          <a:xfrm>
            <a:off x="2511377" y="3026602"/>
            <a:ext cx="491544" cy="369332"/>
          </a:xfrm>
          <a:prstGeom prst="rect">
            <a:avLst/>
          </a:prstGeom>
          <a:noFill/>
        </p:spPr>
        <p:txBody>
          <a:bodyPr wrap="square" rtlCol="0">
            <a:spAutoFit/>
          </a:bodyPr>
          <a:lstStyle/>
          <a:p>
            <a:r>
              <a:rPr lang="en-IN" dirty="0" smtClean="0">
                <a:solidFill>
                  <a:srgbClr val="FF0000"/>
                </a:solidFill>
              </a:rPr>
              <a:t>c3</a:t>
            </a:r>
            <a:endParaRPr lang="en-IN" dirty="0">
              <a:solidFill>
                <a:srgbClr val="FF0000"/>
              </a:solidFill>
            </a:endParaRPr>
          </a:p>
        </p:txBody>
      </p:sp>
      <p:sp>
        <p:nvSpPr>
          <p:cNvPr id="29" name="TextBox 28"/>
          <p:cNvSpPr txBox="1"/>
          <p:nvPr/>
        </p:nvSpPr>
        <p:spPr>
          <a:xfrm>
            <a:off x="6235519" y="978793"/>
            <a:ext cx="513010" cy="369332"/>
          </a:xfrm>
          <a:prstGeom prst="rect">
            <a:avLst/>
          </a:prstGeom>
          <a:noFill/>
        </p:spPr>
        <p:txBody>
          <a:bodyPr wrap="square" rtlCol="0">
            <a:spAutoFit/>
          </a:bodyPr>
          <a:lstStyle/>
          <a:p>
            <a:r>
              <a:rPr lang="en-IN" dirty="0" smtClean="0">
                <a:solidFill>
                  <a:srgbClr val="FF0000"/>
                </a:solidFill>
              </a:rPr>
              <a:t>e1</a:t>
            </a:r>
            <a:endParaRPr lang="en-IN" dirty="0">
              <a:solidFill>
                <a:srgbClr val="FF0000"/>
              </a:solidFill>
            </a:endParaRPr>
          </a:p>
        </p:txBody>
      </p:sp>
      <p:sp>
        <p:nvSpPr>
          <p:cNvPr id="30" name="TextBox 29"/>
          <p:cNvSpPr txBox="1"/>
          <p:nvPr/>
        </p:nvSpPr>
        <p:spPr>
          <a:xfrm>
            <a:off x="6209760" y="2022050"/>
            <a:ext cx="538769" cy="369332"/>
          </a:xfrm>
          <a:prstGeom prst="rect">
            <a:avLst/>
          </a:prstGeom>
          <a:noFill/>
        </p:spPr>
        <p:txBody>
          <a:bodyPr wrap="square" rtlCol="0">
            <a:spAutoFit/>
          </a:bodyPr>
          <a:lstStyle/>
          <a:p>
            <a:r>
              <a:rPr lang="en-IN" dirty="0" smtClean="0">
                <a:solidFill>
                  <a:srgbClr val="FF0000"/>
                </a:solidFill>
              </a:rPr>
              <a:t>e2</a:t>
            </a:r>
            <a:endParaRPr lang="en-IN" dirty="0">
              <a:solidFill>
                <a:srgbClr val="FF0000"/>
              </a:solidFill>
            </a:endParaRPr>
          </a:p>
        </p:txBody>
      </p:sp>
      <p:sp>
        <p:nvSpPr>
          <p:cNvPr id="31" name="TextBox 30"/>
          <p:cNvSpPr txBox="1"/>
          <p:nvPr/>
        </p:nvSpPr>
        <p:spPr>
          <a:xfrm>
            <a:off x="6248397" y="2958052"/>
            <a:ext cx="500132" cy="369332"/>
          </a:xfrm>
          <a:prstGeom prst="rect">
            <a:avLst/>
          </a:prstGeom>
          <a:noFill/>
        </p:spPr>
        <p:txBody>
          <a:bodyPr wrap="square" rtlCol="0">
            <a:spAutoFit/>
          </a:bodyPr>
          <a:lstStyle/>
          <a:p>
            <a:r>
              <a:rPr lang="en-IN" dirty="0" smtClean="0">
                <a:solidFill>
                  <a:srgbClr val="FF0000"/>
                </a:solidFill>
              </a:rPr>
              <a:t>e3</a:t>
            </a:r>
            <a:endParaRPr lang="en-IN" dirty="0">
              <a:solidFill>
                <a:srgbClr val="FF0000"/>
              </a:solidFill>
            </a:endParaRPr>
          </a:p>
        </p:txBody>
      </p:sp>
      <p:sp>
        <p:nvSpPr>
          <p:cNvPr id="32" name="TextBox 31"/>
          <p:cNvSpPr txBox="1"/>
          <p:nvPr/>
        </p:nvSpPr>
        <p:spPr>
          <a:xfrm>
            <a:off x="3647940" y="1553980"/>
            <a:ext cx="283335"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33" name="TextBox 32"/>
          <p:cNvSpPr txBox="1"/>
          <p:nvPr/>
        </p:nvSpPr>
        <p:spPr>
          <a:xfrm>
            <a:off x="5239553" y="1514203"/>
            <a:ext cx="283335"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cxnSp>
        <p:nvCxnSpPr>
          <p:cNvPr id="35" name="Straight Connector 34"/>
          <p:cNvCxnSpPr>
            <a:stCxn id="24" idx="3"/>
            <a:endCxn id="5" idx="2"/>
          </p:cNvCxnSpPr>
          <p:nvPr/>
        </p:nvCxnSpPr>
        <p:spPr>
          <a:xfrm flipV="1">
            <a:off x="1648496" y="1184855"/>
            <a:ext cx="862884" cy="5882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3"/>
            <a:endCxn id="6" idx="2"/>
          </p:cNvCxnSpPr>
          <p:nvPr/>
        </p:nvCxnSpPr>
        <p:spPr>
          <a:xfrm>
            <a:off x="1648496" y="1773059"/>
            <a:ext cx="862883" cy="4335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5551572" y="1416675"/>
            <a:ext cx="192405" cy="104747"/>
          </a:xfrm>
          <a:custGeom>
            <a:avLst/>
            <a:gdLst>
              <a:gd name="connsiteX0" fmla="*/ 102253 w 192405"/>
              <a:gd name="connsiteY0" fmla="*/ 0 h 104747"/>
              <a:gd name="connsiteX1" fmla="*/ 192405 w 192405"/>
              <a:gd name="connsiteY1" fmla="*/ 90152 h 104747"/>
            </a:gdLst>
            <a:ahLst/>
            <a:cxnLst>
              <a:cxn ang="0">
                <a:pos x="connsiteX0" y="connsiteY0"/>
              </a:cxn>
              <a:cxn ang="0">
                <a:pos x="connsiteX1" y="connsiteY1"/>
              </a:cxn>
            </a:cxnLst>
            <a:rect l="l" t="t" r="r" b="b"/>
            <a:pathLst>
              <a:path w="192405" h="104747">
                <a:moveTo>
                  <a:pt x="102253" y="0"/>
                </a:moveTo>
                <a:cubicBezTo>
                  <a:pt x="1368" y="67614"/>
                  <a:pt x="-99516" y="135228"/>
                  <a:pt x="192405" y="9015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5" name="Freeform 44"/>
          <p:cNvSpPr/>
          <p:nvPr/>
        </p:nvSpPr>
        <p:spPr>
          <a:xfrm>
            <a:off x="4081859" y="1712889"/>
            <a:ext cx="52259" cy="167425"/>
          </a:xfrm>
          <a:custGeom>
            <a:avLst/>
            <a:gdLst>
              <a:gd name="connsiteX0" fmla="*/ 52259 w 52259"/>
              <a:gd name="connsiteY0" fmla="*/ 0 h 167425"/>
              <a:gd name="connsiteX1" fmla="*/ 744 w 52259"/>
              <a:gd name="connsiteY1" fmla="*/ 51515 h 167425"/>
              <a:gd name="connsiteX2" fmla="*/ 26502 w 52259"/>
              <a:gd name="connsiteY2" fmla="*/ 167425 h 167425"/>
            </a:gdLst>
            <a:ahLst/>
            <a:cxnLst>
              <a:cxn ang="0">
                <a:pos x="connsiteX0" y="connsiteY0"/>
              </a:cxn>
              <a:cxn ang="0">
                <a:pos x="connsiteX1" y="connsiteY1"/>
              </a:cxn>
              <a:cxn ang="0">
                <a:pos x="connsiteX2" y="connsiteY2"/>
              </a:cxn>
            </a:cxnLst>
            <a:rect l="l" t="t" r="r" b="b"/>
            <a:pathLst>
              <a:path w="52259" h="167425">
                <a:moveTo>
                  <a:pt x="52259" y="0"/>
                </a:moveTo>
                <a:cubicBezTo>
                  <a:pt x="28648" y="11805"/>
                  <a:pt x="5037" y="23611"/>
                  <a:pt x="744" y="51515"/>
                </a:cubicBezTo>
                <a:cubicBezTo>
                  <a:pt x="-3549" y="79419"/>
                  <a:pt x="11476" y="123422"/>
                  <a:pt x="26502" y="1674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47" name="Curved Connector 46"/>
          <p:cNvCxnSpPr>
            <a:stCxn id="8" idx="2"/>
            <a:endCxn id="6" idx="2"/>
          </p:cNvCxnSpPr>
          <p:nvPr/>
        </p:nvCxnSpPr>
        <p:spPr>
          <a:xfrm rot="10800000" flipH="1">
            <a:off x="2511377" y="2206579"/>
            <a:ext cx="1" cy="978794"/>
          </a:xfrm>
          <a:prstGeom prst="curvedConnector3">
            <a:avLst>
              <a:gd name="adj1" fmla="val -228600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5354390" y="1880314"/>
            <a:ext cx="456127" cy="315534"/>
          </a:xfrm>
          <a:custGeom>
            <a:avLst/>
            <a:gdLst>
              <a:gd name="connsiteX0" fmla="*/ 0 w 515154"/>
              <a:gd name="connsiteY0" fmla="*/ 146688 h 510594"/>
              <a:gd name="connsiteX1" fmla="*/ 270456 w 515154"/>
              <a:gd name="connsiteY1" fmla="*/ 17899 h 510594"/>
              <a:gd name="connsiteX2" fmla="*/ 231819 w 515154"/>
              <a:gd name="connsiteY2" fmla="*/ 494418 h 510594"/>
              <a:gd name="connsiteX3" fmla="*/ 515154 w 515154"/>
              <a:gd name="connsiteY3" fmla="*/ 352750 h 510594"/>
            </a:gdLst>
            <a:ahLst/>
            <a:cxnLst>
              <a:cxn ang="0">
                <a:pos x="connsiteX0" y="connsiteY0"/>
              </a:cxn>
              <a:cxn ang="0">
                <a:pos x="connsiteX1" y="connsiteY1"/>
              </a:cxn>
              <a:cxn ang="0">
                <a:pos x="connsiteX2" y="connsiteY2"/>
              </a:cxn>
              <a:cxn ang="0">
                <a:pos x="connsiteX3" y="connsiteY3"/>
              </a:cxn>
            </a:cxnLst>
            <a:rect l="l" t="t" r="r" b="b"/>
            <a:pathLst>
              <a:path w="515154" h="510594">
                <a:moveTo>
                  <a:pt x="0" y="146688"/>
                </a:moveTo>
                <a:cubicBezTo>
                  <a:pt x="115910" y="53316"/>
                  <a:pt x="231820" y="-40056"/>
                  <a:pt x="270456" y="17899"/>
                </a:cubicBezTo>
                <a:cubicBezTo>
                  <a:pt x="309092" y="75854"/>
                  <a:pt x="191036" y="438610"/>
                  <a:pt x="231819" y="494418"/>
                </a:cubicBezTo>
                <a:cubicBezTo>
                  <a:pt x="272602" y="550227"/>
                  <a:pt x="393878" y="451488"/>
                  <a:pt x="515154" y="3527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1" name="Freeform 50"/>
          <p:cNvSpPr/>
          <p:nvPr/>
        </p:nvSpPr>
        <p:spPr>
          <a:xfrm rot="20132511">
            <a:off x="4586021" y="2921059"/>
            <a:ext cx="408545" cy="467337"/>
          </a:xfrm>
          <a:custGeom>
            <a:avLst/>
            <a:gdLst>
              <a:gd name="connsiteX0" fmla="*/ 0 w 515154"/>
              <a:gd name="connsiteY0" fmla="*/ 146688 h 510594"/>
              <a:gd name="connsiteX1" fmla="*/ 270456 w 515154"/>
              <a:gd name="connsiteY1" fmla="*/ 17899 h 510594"/>
              <a:gd name="connsiteX2" fmla="*/ 231819 w 515154"/>
              <a:gd name="connsiteY2" fmla="*/ 494418 h 510594"/>
              <a:gd name="connsiteX3" fmla="*/ 515154 w 515154"/>
              <a:gd name="connsiteY3" fmla="*/ 352750 h 510594"/>
            </a:gdLst>
            <a:ahLst/>
            <a:cxnLst>
              <a:cxn ang="0">
                <a:pos x="connsiteX0" y="connsiteY0"/>
              </a:cxn>
              <a:cxn ang="0">
                <a:pos x="connsiteX1" y="connsiteY1"/>
              </a:cxn>
              <a:cxn ang="0">
                <a:pos x="connsiteX2" y="connsiteY2"/>
              </a:cxn>
              <a:cxn ang="0">
                <a:pos x="connsiteX3" y="connsiteY3"/>
              </a:cxn>
            </a:cxnLst>
            <a:rect l="l" t="t" r="r" b="b"/>
            <a:pathLst>
              <a:path w="515154" h="510594">
                <a:moveTo>
                  <a:pt x="0" y="146688"/>
                </a:moveTo>
                <a:cubicBezTo>
                  <a:pt x="115910" y="53316"/>
                  <a:pt x="231820" y="-40056"/>
                  <a:pt x="270456" y="17899"/>
                </a:cubicBezTo>
                <a:cubicBezTo>
                  <a:pt x="309092" y="75854"/>
                  <a:pt x="191036" y="438610"/>
                  <a:pt x="231819" y="494418"/>
                </a:cubicBezTo>
                <a:cubicBezTo>
                  <a:pt x="272602" y="550227"/>
                  <a:pt x="393878" y="451488"/>
                  <a:pt x="515154" y="3527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Slide Number Placeholder 11"/>
          <p:cNvSpPr>
            <a:spLocks noGrp="1"/>
          </p:cNvSpPr>
          <p:nvPr>
            <p:ph type="sldNum" sz="quarter" idx="12"/>
          </p:nvPr>
        </p:nvSpPr>
        <p:spPr/>
        <p:txBody>
          <a:bodyPr/>
          <a:lstStyle/>
          <a:p>
            <a:fld id="{53D5C3CB-31B7-4B76-BB0C-1E903127DFFC}" type="slidenum">
              <a:rPr lang="en-IN" smtClean="0"/>
              <a:pPr/>
              <a:t>75</a:t>
            </a:fld>
            <a:endParaRPr lang="en-IN"/>
          </a:p>
        </p:txBody>
      </p:sp>
    </p:spTree>
    <p:extLst>
      <p:ext uri="{BB962C8B-B14F-4D97-AF65-F5344CB8AC3E}">
        <p14:creationId xmlns:p14="http://schemas.microsoft.com/office/powerpoint/2010/main" val="3965558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 y="1"/>
            <a:ext cx="8940353" cy="566670"/>
          </a:xfrm>
        </p:spPr>
        <p:txBody>
          <a:bodyPr>
            <a:normAutofit fontScale="90000"/>
          </a:bodyPr>
          <a:lstStyle/>
          <a:p>
            <a:pPr algn="ctr"/>
            <a:r>
              <a:rPr lang="en-IN" dirty="0" smtClean="0"/>
              <a:t>Heuristics to avoid combinatorial explosion</a:t>
            </a:r>
            <a:endParaRPr lang="en-IN" dirty="0"/>
          </a:p>
        </p:txBody>
      </p:sp>
      <p:sp>
        <p:nvSpPr>
          <p:cNvPr id="3" name="Content Placeholder 2"/>
          <p:cNvSpPr>
            <a:spLocks noGrp="1"/>
          </p:cNvSpPr>
          <p:nvPr>
            <p:ph idx="1"/>
          </p:nvPr>
        </p:nvSpPr>
        <p:spPr>
          <a:xfrm>
            <a:off x="113493" y="602133"/>
            <a:ext cx="8940353" cy="6133518"/>
          </a:xfrm>
        </p:spPr>
        <p:txBody>
          <a:bodyPr>
            <a:normAutofit/>
          </a:bodyPr>
          <a:lstStyle/>
          <a:p>
            <a:r>
              <a:rPr lang="en-IN" sz="2400" dirty="0" smtClean="0">
                <a:solidFill>
                  <a:srgbClr val="FF0000"/>
                </a:solidFill>
              </a:rPr>
              <a:t>While tracing back through a cause-effect graph,</a:t>
            </a:r>
          </a:p>
          <a:p>
            <a:pPr lvl="1"/>
            <a:r>
              <a:rPr lang="en-IN" sz="2000" dirty="0" smtClean="0">
                <a:solidFill>
                  <a:srgbClr val="FF0000"/>
                </a:solidFill>
              </a:rPr>
              <a:t>we generate combinations of causes that set an intermediate node, or an effect, to a 0 or 1 state.</a:t>
            </a:r>
          </a:p>
          <a:p>
            <a:r>
              <a:rPr lang="en-IN" sz="2400" dirty="0" smtClean="0">
                <a:solidFill>
                  <a:srgbClr val="FF0000"/>
                </a:solidFill>
              </a:rPr>
              <a:t>Doing so in a brute force manner could lead to a large number of combinations.</a:t>
            </a:r>
          </a:p>
          <a:p>
            <a:r>
              <a:rPr lang="en-IN" sz="2400" dirty="0" smtClean="0">
                <a:solidFill>
                  <a:srgbClr val="FF0000"/>
                </a:solidFill>
              </a:rPr>
              <a:t>In the worst case, if </a:t>
            </a:r>
            <a:r>
              <a:rPr lang="en-IN" sz="2400" i="1" dirty="0" smtClean="0">
                <a:solidFill>
                  <a:srgbClr val="FF0000"/>
                </a:solidFill>
              </a:rPr>
              <a:t>n</a:t>
            </a:r>
            <a:r>
              <a:rPr lang="en-IN" sz="2400" dirty="0" smtClean="0">
                <a:solidFill>
                  <a:srgbClr val="FF0000"/>
                </a:solidFill>
              </a:rPr>
              <a:t> causes are related to an effect </a:t>
            </a:r>
            <a:r>
              <a:rPr lang="en-IN" sz="2400" i="1" dirty="0" smtClean="0">
                <a:solidFill>
                  <a:srgbClr val="FF0000"/>
                </a:solidFill>
              </a:rPr>
              <a:t>e</a:t>
            </a:r>
            <a:r>
              <a:rPr lang="en-IN" sz="2400" dirty="0" smtClean="0">
                <a:solidFill>
                  <a:srgbClr val="FF0000"/>
                </a:solidFill>
              </a:rPr>
              <a:t>, then the maximum number of combinations that bring </a:t>
            </a:r>
            <a:r>
              <a:rPr lang="en-IN" sz="2400" i="1" dirty="0" smtClean="0">
                <a:solidFill>
                  <a:srgbClr val="FF0000"/>
                </a:solidFill>
              </a:rPr>
              <a:t>e</a:t>
            </a:r>
            <a:r>
              <a:rPr lang="en-IN" sz="2400" dirty="0" smtClean="0">
                <a:solidFill>
                  <a:srgbClr val="FF0000"/>
                </a:solidFill>
              </a:rPr>
              <a:t> to a 1-state is 2</a:t>
            </a:r>
            <a:r>
              <a:rPr lang="en-IN" sz="2400" i="1" baseline="30000" dirty="0" smtClean="0">
                <a:solidFill>
                  <a:srgbClr val="FF0000"/>
                </a:solidFill>
              </a:rPr>
              <a:t>n</a:t>
            </a:r>
            <a:r>
              <a:rPr lang="en-IN" sz="2400" dirty="0" smtClean="0">
                <a:solidFill>
                  <a:srgbClr val="FF0000"/>
                </a:solidFill>
              </a:rPr>
              <a:t>.</a:t>
            </a:r>
          </a:p>
          <a:p>
            <a:r>
              <a:rPr lang="en-IN" sz="2400" dirty="0" smtClean="0">
                <a:solidFill>
                  <a:srgbClr val="FF0000"/>
                </a:solidFill>
              </a:rPr>
              <a:t>As tests are derived from the combinations of causes,</a:t>
            </a:r>
          </a:p>
          <a:p>
            <a:pPr lvl="1"/>
            <a:r>
              <a:rPr lang="en-IN" sz="2000" dirty="0" smtClean="0">
                <a:solidFill>
                  <a:srgbClr val="FF0000"/>
                </a:solidFill>
              </a:rPr>
              <a:t>large values of </a:t>
            </a:r>
            <a:r>
              <a:rPr lang="en-IN" sz="2000" i="1" dirty="0" smtClean="0">
                <a:solidFill>
                  <a:srgbClr val="FF0000"/>
                </a:solidFill>
              </a:rPr>
              <a:t>n</a:t>
            </a:r>
            <a:r>
              <a:rPr lang="en-IN" sz="2000" dirty="0" smtClean="0">
                <a:solidFill>
                  <a:srgbClr val="FF0000"/>
                </a:solidFill>
              </a:rPr>
              <a:t> could lead to an exorbitantly large number of tests.</a:t>
            </a:r>
          </a:p>
          <a:p>
            <a:r>
              <a:rPr lang="en-IN" sz="2400" dirty="0" smtClean="0">
                <a:solidFill>
                  <a:srgbClr val="FF0000"/>
                </a:solidFill>
              </a:rPr>
              <a:t>We avoid such a combinatorial explosion by using simple heuristics related to the “AND” (^) and “OR” (v) nodes.</a:t>
            </a:r>
          </a:p>
          <a:p>
            <a:r>
              <a:rPr lang="en-IN" sz="2400" dirty="0" smtClean="0">
                <a:solidFill>
                  <a:srgbClr val="FF0000"/>
                </a:solidFill>
              </a:rPr>
              <a:t>Heuristics are based on the assumption that </a:t>
            </a:r>
          </a:p>
          <a:p>
            <a:pPr lvl="1"/>
            <a:r>
              <a:rPr lang="en-IN" sz="2000" dirty="0" smtClean="0">
                <a:solidFill>
                  <a:srgbClr val="FF0000"/>
                </a:solidFill>
              </a:rPr>
              <a:t>certain types of errors are less likely to occur than others.</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76</a:t>
            </a:fld>
            <a:endParaRPr lang="en-IN"/>
          </a:p>
        </p:txBody>
      </p:sp>
    </p:spTree>
    <p:extLst>
      <p:ext uri="{BB962C8B-B14F-4D97-AF65-F5344CB8AC3E}">
        <p14:creationId xmlns:p14="http://schemas.microsoft.com/office/powerpoint/2010/main" val="17738449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28034"/>
          </a:xfrm>
        </p:spPr>
        <p:txBody>
          <a:bodyPr>
            <a:normAutofit fontScale="90000"/>
          </a:bodyPr>
          <a:lstStyle/>
          <a:p>
            <a:pPr algn="ctr"/>
            <a:r>
              <a:rPr lang="en-IN" dirty="0"/>
              <a:t>Heuristics to avoid combinatorial explosion</a:t>
            </a:r>
          </a:p>
        </p:txBody>
      </p:sp>
      <p:sp>
        <p:nvSpPr>
          <p:cNvPr id="3" name="Content Placeholder 2"/>
          <p:cNvSpPr>
            <a:spLocks noGrp="1"/>
          </p:cNvSpPr>
          <p:nvPr>
            <p:ph idx="1"/>
          </p:nvPr>
        </p:nvSpPr>
        <p:spPr>
          <a:xfrm>
            <a:off x="12878" y="528035"/>
            <a:ext cx="9144000" cy="6329965"/>
          </a:xfrm>
        </p:spPr>
        <p:txBody>
          <a:bodyPr>
            <a:normAutofit/>
          </a:bodyPr>
          <a:lstStyle/>
          <a:p>
            <a:r>
              <a:rPr lang="en-IN" sz="3200" dirty="0" smtClean="0">
                <a:solidFill>
                  <a:srgbClr val="FF0000"/>
                </a:solidFill>
              </a:rPr>
              <a:t>Thus, while applying the heuristics to generate test </a:t>
            </a:r>
          </a:p>
          <a:p>
            <a:pPr lvl="1"/>
            <a:r>
              <a:rPr lang="en-IN" sz="3000" dirty="0" smtClean="0">
                <a:solidFill>
                  <a:srgbClr val="FF0000"/>
                </a:solidFill>
              </a:rPr>
              <a:t>inputs will likely lead to a significant reduction in the number of tests generated, </a:t>
            </a:r>
          </a:p>
          <a:p>
            <a:pPr lvl="1"/>
            <a:r>
              <a:rPr lang="en-IN" sz="3000" dirty="0" smtClean="0">
                <a:solidFill>
                  <a:srgbClr val="FF0000"/>
                </a:solidFill>
              </a:rPr>
              <a:t>it may also discard tests that would have revealed a program error.</a:t>
            </a:r>
          </a:p>
          <a:p>
            <a:r>
              <a:rPr lang="en-IN" sz="3200" dirty="0" smtClean="0">
                <a:solidFill>
                  <a:srgbClr val="FF0000"/>
                </a:solidFill>
              </a:rPr>
              <a:t>Hence, one must apply the heuristics with care and only when </a:t>
            </a:r>
          </a:p>
          <a:p>
            <a:pPr lvl="1"/>
            <a:r>
              <a:rPr lang="en-IN" sz="3000" dirty="0" smtClean="0">
                <a:solidFill>
                  <a:srgbClr val="FF0000"/>
                </a:solidFill>
              </a:rPr>
              <a:t>the number of tests generated without their application is too large to be useful in practice.</a:t>
            </a:r>
            <a:endParaRPr lang="en-IN" sz="3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77</a:t>
            </a:fld>
            <a:endParaRPr lang="en-IN"/>
          </a:p>
        </p:txBody>
      </p:sp>
    </p:spTree>
    <p:extLst>
      <p:ext uri="{BB962C8B-B14F-4D97-AF65-F5344CB8AC3E}">
        <p14:creationId xmlns:p14="http://schemas.microsoft.com/office/powerpoint/2010/main" val="6242504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4856"/>
          </a:xfrm>
        </p:spPr>
        <p:txBody>
          <a:bodyPr>
            <a:normAutofit fontScale="90000"/>
          </a:bodyPr>
          <a:lstStyle/>
          <a:p>
            <a:pPr algn="ctr"/>
            <a:r>
              <a:rPr lang="en-IN" sz="3600" dirty="0" smtClean="0"/>
              <a:t>Heuristics used during the generation of input combinations from a cause-effect graph</a:t>
            </a:r>
            <a:endParaRPr lang="en-IN" sz="3600" dirty="0"/>
          </a:p>
        </p:txBody>
      </p:sp>
      <p:sp>
        <p:nvSpPr>
          <p:cNvPr id="3" name="Content Placeholder 2"/>
          <p:cNvSpPr>
            <a:spLocks noGrp="1"/>
          </p:cNvSpPr>
          <p:nvPr>
            <p:ph idx="1"/>
          </p:nvPr>
        </p:nvSpPr>
        <p:spPr>
          <a:xfrm>
            <a:off x="-1" y="1429555"/>
            <a:ext cx="9040969" cy="5331852"/>
          </a:xfrm>
        </p:spPr>
        <p:txBody>
          <a:bodyPr>
            <a:normAutofit/>
          </a:bodyPr>
          <a:lstStyle/>
          <a:p>
            <a:r>
              <a:rPr lang="en-IN" sz="2800" dirty="0" smtClean="0">
                <a:solidFill>
                  <a:srgbClr val="FF0000"/>
                </a:solidFill>
              </a:rPr>
              <a:t>The heuristics are labelled </a:t>
            </a:r>
            <a:r>
              <a:rPr lang="en-IN" sz="2800" i="1" dirty="0" smtClean="0">
                <a:solidFill>
                  <a:srgbClr val="FF0000"/>
                </a:solidFill>
              </a:rPr>
              <a:t>H</a:t>
            </a:r>
            <a:r>
              <a:rPr lang="en-IN" sz="2800" i="1" baseline="-25000" dirty="0" smtClean="0">
                <a:solidFill>
                  <a:srgbClr val="FF0000"/>
                </a:solidFill>
              </a:rPr>
              <a:t>1</a:t>
            </a:r>
            <a:r>
              <a:rPr lang="en-IN" sz="2800" dirty="0" smtClean="0">
                <a:solidFill>
                  <a:srgbClr val="FF0000"/>
                </a:solidFill>
              </a:rPr>
              <a:t> through </a:t>
            </a:r>
            <a:r>
              <a:rPr lang="en-IN" sz="2800" i="1" dirty="0" smtClean="0">
                <a:solidFill>
                  <a:srgbClr val="FF0000"/>
                </a:solidFill>
              </a:rPr>
              <a:t>H</a:t>
            </a:r>
            <a:r>
              <a:rPr lang="en-IN" sz="2800" i="1" baseline="-25000" dirty="0" smtClean="0">
                <a:solidFill>
                  <a:srgbClr val="FF0000"/>
                </a:solidFill>
              </a:rPr>
              <a:t>4</a:t>
            </a:r>
            <a:r>
              <a:rPr lang="en-IN" sz="2800" dirty="0" smtClean="0">
                <a:solidFill>
                  <a:srgbClr val="FF0000"/>
                </a:solidFill>
              </a:rPr>
              <a:t>.</a:t>
            </a:r>
          </a:p>
          <a:p>
            <a:r>
              <a:rPr lang="en-IN" sz="2800" dirty="0" smtClean="0">
                <a:solidFill>
                  <a:srgbClr val="FF0000"/>
                </a:solidFill>
              </a:rPr>
              <a:t>The leftmost column shows the node type in the cause-effect graph.</a:t>
            </a:r>
          </a:p>
          <a:p>
            <a:r>
              <a:rPr lang="en-IN" sz="2800" dirty="0" smtClean="0">
                <a:solidFill>
                  <a:srgbClr val="FF0000"/>
                </a:solidFill>
              </a:rPr>
              <a:t>The </a:t>
            </a:r>
            <a:r>
              <a:rPr lang="en-IN" sz="2800" dirty="0" err="1" smtClean="0">
                <a:solidFill>
                  <a:srgbClr val="FF0000"/>
                </a:solidFill>
              </a:rPr>
              <a:t>center</a:t>
            </a:r>
            <a:r>
              <a:rPr lang="en-IN" sz="2800" dirty="0" smtClean="0">
                <a:solidFill>
                  <a:srgbClr val="FF0000"/>
                </a:solidFill>
              </a:rPr>
              <a:t> column is the desired state of the dependent node.</a:t>
            </a:r>
          </a:p>
          <a:p>
            <a:r>
              <a:rPr lang="en-IN" sz="2800" dirty="0" smtClean="0">
                <a:solidFill>
                  <a:srgbClr val="FF0000"/>
                </a:solidFill>
              </a:rPr>
              <a:t>The rightmost column is the heuristics for generating combinations of inputs to the nodes that effect the dependent node </a:t>
            </a:r>
            <a:r>
              <a:rPr lang="en-IN" sz="2800" i="1" dirty="0" smtClean="0">
                <a:solidFill>
                  <a:srgbClr val="FF0000"/>
                </a:solidFill>
              </a:rPr>
              <a:t>e</a:t>
            </a:r>
            <a:r>
              <a:rPr lang="en-IN" sz="2800" dirty="0" smtClean="0">
                <a:solidFill>
                  <a:srgbClr val="FF0000"/>
                </a:solidFill>
              </a:rPr>
              <a:t>.</a:t>
            </a:r>
          </a:p>
          <a:p>
            <a:r>
              <a:rPr lang="en-IN" sz="2800" dirty="0" smtClean="0">
                <a:solidFill>
                  <a:srgbClr val="FF0000"/>
                </a:solidFill>
              </a:rPr>
              <a:t>For simplicity, only two nodes </a:t>
            </a:r>
            <a:r>
              <a:rPr lang="en-IN" sz="2800" i="1" dirty="0" smtClean="0">
                <a:solidFill>
                  <a:srgbClr val="FF0000"/>
                </a:solidFill>
              </a:rPr>
              <a:t>n</a:t>
            </a:r>
            <a:r>
              <a:rPr lang="en-IN" sz="2800" i="1" baseline="-25000" dirty="0" smtClean="0">
                <a:solidFill>
                  <a:srgbClr val="FF0000"/>
                </a:solidFill>
              </a:rPr>
              <a:t>1</a:t>
            </a:r>
            <a:r>
              <a:rPr lang="en-IN" sz="2800" dirty="0" smtClean="0">
                <a:solidFill>
                  <a:srgbClr val="FF0000"/>
                </a:solidFill>
              </a:rPr>
              <a:t> and </a:t>
            </a:r>
            <a:r>
              <a:rPr lang="en-IN" sz="2800" i="1" dirty="0" smtClean="0">
                <a:solidFill>
                  <a:srgbClr val="FF0000"/>
                </a:solidFill>
              </a:rPr>
              <a:t>n</a:t>
            </a:r>
            <a:r>
              <a:rPr lang="en-IN" sz="2800" i="1" baseline="-25000" dirty="0" smtClean="0">
                <a:solidFill>
                  <a:srgbClr val="FF0000"/>
                </a:solidFill>
              </a:rPr>
              <a:t>2</a:t>
            </a:r>
            <a:r>
              <a:rPr lang="en-IN" sz="2800" dirty="0" smtClean="0">
                <a:solidFill>
                  <a:srgbClr val="FF0000"/>
                </a:solidFill>
              </a:rPr>
              <a:t> and the corresponding effect </a:t>
            </a:r>
            <a:r>
              <a:rPr lang="en-IN" sz="2800" i="1" dirty="0" smtClean="0">
                <a:solidFill>
                  <a:srgbClr val="FF0000"/>
                </a:solidFill>
              </a:rPr>
              <a:t>e</a:t>
            </a:r>
            <a:r>
              <a:rPr lang="en-IN" sz="2800" dirty="0" smtClean="0">
                <a:solidFill>
                  <a:srgbClr val="FF0000"/>
                </a:solidFill>
              </a:rPr>
              <a:t> are shown.</a:t>
            </a:r>
            <a:endParaRPr lang="en-IN" sz="28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78</a:t>
            </a:fld>
            <a:endParaRPr lang="en-IN"/>
          </a:p>
        </p:txBody>
      </p:sp>
    </p:spTree>
    <p:extLst>
      <p:ext uri="{BB962C8B-B14F-4D97-AF65-F5344CB8AC3E}">
        <p14:creationId xmlns:p14="http://schemas.microsoft.com/office/powerpoint/2010/main" val="2500842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88642"/>
          </a:xfrm>
        </p:spPr>
        <p:txBody>
          <a:bodyPr>
            <a:noAutofit/>
          </a:bodyPr>
          <a:lstStyle/>
          <a:p>
            <a:pPr algn="ctr"/>
            <a:r>
              <a:rPr lang="en-IN" sz="3200" dirty="0"/>
              <a:t>Heuristics used during the generation of input combinations from a cause-effect graph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9122818"/>
              </p:ext>
            </p:extLst>
          </p:nvPr>
        </p:nvGraphicFramePr>
        <p:xfrm>
          <a:off x="84784" y="1350309"/>
          <a:ext cx="9059216" cy="5473584"/>
        </p:xfrm>
        <a:graphic>
          <a:graphicData uri="http://schemas.openxmlformats.org/drawingml/2006/table">
            <a:tbl>
              <a:tblPr firstRow="1" bandRow="1">
                <a:tableStyleId>{5C22544A-7EE6-4342-B048-85BDC9FD1C3A}</a:tableStyleId>
              </a:tblPr>
              <a:tblGrid>
                <a:gridCol w="3019738"/>
                <a:gridCol w="1480284"/>
                <a:gridCol w="4559194"/>
              </a:tblGrid>
              <a:tr h="625971">
                <a:tc>
                  <a:txBody>
                    <a:bodyPr/>
                    <a:lstStyle/>
                    <a:p>
                      <a:r>
                        <a:rPr lang="en-IN" dirty="0" smtClean="0">
                          <a:solidFill>
                            <a:srgbClr val="FF0000"/>
                          </a:solidFill>
                        </a:rPr>
                        <a:t>Node type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Desired state of </a:t>
                      </a:r>
                      <a:r>
                        <a:rPr lang="en-IN" i="1" dirty="0" smtClean="0">
                          <a:solidFill>
                            <a:srgbClr val="FF0000"/>
                          </a:solidFill>
                        </a:rPr>
                        <a:t>e</a:t>
                      </a:r>
                      <a:endParaRPr lang="en-IN"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Input combinations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5971">
                <a:tc rowSpan="2">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smtClean="0">
                          <a:solidFill>
                            <a:srgbClr val="002060"/>
                          </a:solidFill>
                        </a:rPr>
                        <a:t>H1:</a:t>
                      </a:r>
                      <a:r>
                        <a:rPr lang="en-IN" dirty="0" smtClean="0">
                          <a:solidFill>
                            <a:srgbClr val="FF0000"/>
                          </a:solidFill>
                        </a:rPr>
                        <a:t> Enumerate all combinations of inputs</a:t>
                      </a:r>
                      <a:r>
                        <a:rPr lang="en-IN" baseline="0" dirty="0" smtClean="0">
                          <a:solidFill>
                            <a:srgbClr val="FF0000"/>
                          </a:solidFill>
                        </a:rPr>
                        <a:t> to </a:t>
                      </a:r>
                      <a:r>
                        <a:rPr lang="en-IN" sz="1800" i="1" kern="1200" dirty="0" smtClean="0">
                          <a:solidFill>
                            <a:srgbClr val="FF0000"/>
                          </a:solidFill>
                          <a:latin typeface="+mn-lt"/>
                          <a:ea typeface="+mn-ea"/>
                          <a:cs typeface="+mn-cs"/>
                        </a:rPr>
                        <a:t>n1</a:t>
                      </a:r>
                      <a:r>
                        <a:rPr lang="en-IN" baseline="0" dirty="0" smtClean="0">
                          <a:solidFill>
                            <a:srgbClr val="FF0000"/>
                          </a:solidFill>
                        </a:rPr>
                        <a:t> and </a:t>
                      </a:r>
                      <a:r>
                        <a:rPr lang="en-IN" sz="1800" i="1" kern="1200" dirty="0" smtClean="0">
                          <a:solidFill>
                            <a:srgbClr val="FF0000"/>
                          </a:solidFill>
                          <a:latin typeface="+mn-lt"/>
                          <a:ea typeface="+mn-ea"/>
                          <a:cs typeface="+mn-cs"/>
                        </a:rPr>
                        <a:t>n2</a:t>
                      </a:r>
                      <a:r>
                        <a:rPr lang="en-IN" baseline="0" dirty="0" smtClean="0">
                          <a:solidFill>
                            <a:srgbClr val="FF0000"/>
                          </a:solidFill>
                        </a:rPr>
                        <a:t> such that </a:t>
                      </a:r>
                      <a:r>
                        <a:rPr lang="en-IN" sz="1800" i="1" kern="1200" dirty="0" smtClean="0">
                          <a:solidFill>
                            <a:srgbClr val="FF0000"/>
                          </a:solidFill>
                          <a:latin typeface="+mn-lt"/>
                          <a:ea typeface="+mn-ea"/>
                          <a:cs typeface="+mn-cs"/>
                        </a:rPr>
                        <a:t>n1</a:t>
                      </a:r>
                      <a:r>
                        <a:rPr lang="en-IN" baseline="0" dirty="0" smtClean="0">
                          <a:solidFill>
                            <a:srgbClr val="FF0000"/>
                          </a:solidFill>
                        </a:rPr>
                        <a:t>=</a:t>
                      </a:r>
                      <a:r>
                        <a:rPr lang="en-IN" sz="1800" i="1" kern="1200" dirty="0" smtClean="0">
                          <a:solidFill>
                            <a:srgbClr val="FF0000"/>
                          </a:solidFill>
                          <a:latin typeface="+mn-lt"/>
                          <a:ea typeface="+mn-ea"/>
                          <a:cs typeface="+mn-cs"/>
                        </a:rPr>
                        <a:t>n2</a:t>
                      </a:r>
                      <a:r>
                        <a:rPr lang="en-IN" baseline="0"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4244">
                <a:tc v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smtClean="0">
                          <a:solidFill>
                            <a:srgbClr val="002060"/>
                          </a:solidFill>
                        </a:rPr>
                        <a:t>H2:</a:t>
                      </a:r>
                      <a:r>
                        <a:rPr lang="en-IN" dirty="0" smtClean="0">
                          <a:solidFill>
                            <a:srgbClr val="FF0000"/>
                          </a:solidFill>
                        </a:rPr>
                        <a:t> Enumerate all combinations of inputs</a:t>
                      </a:r>
                      <a:r>
                        <a:rPr lang="en-IN" baseline="0" dirty="0" smtClean="0">
                          <a:solidFill>
                            <a:srgbClr val="FF0000"/>
                          </a:solidFill>
                        </a:rPr>
                        <a:t> to </a:t>
                      </a:r>
                      <a:r>
                        <a:rPr lang="en-IN" sz="1800" i="1" kern="1200" dirty="0" smtClean="0">
                          <a:solidFill>
                            <a:srgbClr val="FF0000"/>
                          </a:solidFill>
                          <a:latin typeface="+mn-lt"/>
                          <a:ea typeface="+mn-ea"/>
                          <a:cs typeface="+mn-cs"/>
                        </a:rPr>
                        <a:t>n1</a:t>
                      </a:r>
                      <a:r>
                        <a:rPr lang="en-IN" baseline="0" dirty="0" smtClean="0">
                          <a:solidFill>
                            <a:srgbClr val="FF0000"/>
                          </a:solidFill>
                        </a:rPr>
                        <a:t> and </a:t>
                      </a:r>
                      <a:r>
                        <a:rPr lang="en-IN" sz="1800" i="1" kern="1200" dirty="0" smtClean="0">
                          <a:solidFill>
                            <a:srgbClr val="FF0000"/>
                          </a:solidFill>
                          <a:latin typeface="+mn-lt"/>
                          <a:ea typeface="+mn-ea"/>
                          <a:cs typeface="+mn-cs"/>
                        </a:rPr>
                        <a:t>n2</a:t>
                      </a:r>
                      <a:r>
                        <a:rPr lang="en-IN" baseline="0" dirty="0" smtClean="0">
                          <a:solidFill>
                            <a:srgbClr val="FF0000"/>
                          </a:solidFill>
                        </a:rPr>
                        <a:t> other than those for which </a:t>
                      </a:r>
                      <a:r>
                        <a:rPr lang="en-IN" sz="1800" i="1" kern="1200" dirty="0" smtClean="0">
                          <a:solidFill>
                            <a:srgbClr val="FF0000"/>
                          </a:solidFill>
                          <a:latin typeface="+mn-lt"/>
                          <a:ea typeface="+mn-ea"/>
                          <a:cs typeface="+mn-cs"/>
                        </a:rPr>
                        <a:t>n1</a:t>
                      </a:r>
                      <a:r>
                        <a:rPr lang="en-IN" baseline="0" dirty="0" smtClean="0">
                          <a:solidFill>
                            <a:srgbClr val="FF0000"/>
                          </a:solidFill>
                        </a:rPr>
                        <a:t>=</a:t>
                      </a:r>
                      <a:r>
                        <a:rPr lang="en-IN" sz="1800" i="1" kern="1200" dirty="0" smtClean="0">
                          <a:solidFill>
                            <a:srgbClr val="FF0000"/>
                          </a:solidFill>
                          <a:latin typeface="+mn-lt"/>
                          <a:ea typeface="+mn-ea"/>
                          <a:cs typeface="+mn-cs"/>
                        </a:rPr>
                        <a:t>n2</a:t>
                      </a:r>
                      <a:r>
                        <a:rPr lang="en-IN" baseline="0"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38944">
                <a:tc rowSpan="2">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smtClean="0">
                          <a:solidFill>
                            <a:srgbClr val="002060"/>
                          </a:solidFill>
                        </a:rPr>
                        <a:t>H3:</a:t>
                      </a:r>
                      <a:r>
                        <a:rPr lang="en-IN" dirty="0" smtClean="0">
                          <a:solidFill>
                            <a:srgbClr val="FF0000"/>
                          </a:solidFill>
                        </a:rPr>
                        <a:t> Enumerate all combinations of input to </a:t>
                      </a:r>
                      <a:r>
                        <a:rPr lang="en-IN" i="1" dirty="0" smtClean="0">
                          <a:solidFill>
                            <a:srgbClr val="FF0000"/>
                          </a:solidFill>
                        </a:rPr>
                        <a:t>n</a:t>
                      </a:r>
                      <a:r>
                        <a:rPr lang="en-IN" i="1" baseline="-25000" dirty="0" smtClean="0">
                          <a:solidFill>
                            <a:srgbClr val="FF0000"/>
                          </a:solidFill>
                        </a:rPr>
                        <a:t>1</a:t>
                      </a:r>
                      <a:r>
                        <a:rPr lang="en-IN" dirty="0" smtClean="0">
                          <a:solidFill>
                            <a:srgbClr val="FF0000"/>
                          </a:solidFill>
                        </a:rPr>
                        <a:t> and </a:t>
                      </a:r>
                      <a:r>
                        <a:rPr lang="en-IN" i="1" dirty="0" smtClean="0">
                          <a:solidFill>
                            <a:srgbClr val="FF0000"/>
                          </a:solidFill>
                        </a:rPr>
                        <a:t>n</a:t>
                      </a:r>
                      <a:r>
                        <a:rPr lang="en-IN" i="1" baseline="-25000" dirty="0" smtClean="0">
                          <a:solidFill>
                            <a:srgbClr val="FF0000"/>
                          </a:solidFill>
                        </a:rPr>
                        <a:t>2</a:t>
                      </a:r>
                      <a:r>
                        <a:rPr lang="en-IN" dirty="0" smtClean="0">
                          <a:solidFill>
                            <a:srgbClr val="FF0000"/>
                          </a:solidFill>
                        </a:rPr>
                        <a:t> such that each of the possible combinations of </a:t>
                      </a:r>
                      <a:r>
                        <a:rPr lang="en-IN" i="1" dirty="0" smtClean="0">
                          <a:solidFill>
                            <a:srgbClr val="FF0000"/>
                          </a:solidFill>
                        </a:rPr>
                        <a:t>n</a:t>
                      </a:r>
                      <a:r>
                        <a:rPr lang="en-IN" i="1" baseline="-25000" dirty="0" smtClean="0">
                          <a:solidFill>
                            <a:srgbClr val="FF0000"/>
                          </a:solidFill>
                        </a:rPr>
                        <a:t>1</a:t>
                      </a:r>
                      <a:r>
                        <a:rPr lang="en-IN" dirty="0" smtClean="0">
                          <a:solidFill>
                            <a:srgbClr val="FF0000"/>
                          </a:solidFill>
                        </a:rPr>
                        <a:t> and </a:t>
                      </a:r>
                      <a:r>
                        <a:rPr lang="en-IN" i="1" dirty="0" smtClean="0">
                          <a:solidFill>
                            <a:srgbClr val="FF0000"/>
                          </a:solidFill>
                        </a:rPr>
                        <a:t>n</a:t>
                      </a:r>
                      <a:r>
                        <a:rPr lang="en-IN" i="1" baseline="-25000" dirty="0" smtClean="0">
                          <a:solidFill>
                            <a:srgbClr val="FF0000"/>
                          </a:solidFill>
                        </a:rPr>
                        <a:t>2</a:t>
                      </a:r>
                      <a:r>
                        <a:rPr lang="en-IN" dirty="0" smtClean="0">
                          <a:solidFill>
                            <a:srgbClr val="FF0000"/>
                          </a:solidFill>
                        </a:rPr>
                        <a:t> appears exactly once and </a:t>
                      </a:r>
                      <a:r>
                        <a:rPr lang="en-IN" i="1" dirty="0" smtClean="0">
                          <a:solidFill>
                            <a:srgbClr val="FF0000"/>
                          </a:solidFill>
                        </a:rPr>
                        <a:t>n</a:t>
                      </a:r>
                      <a:r>
                        <a:rPr lang="en-IN" i="1" baseline="-25000" dirty="0" smtClean="0">
                          <a:solidFill>
                            <a:srgbClr val="FF0000"/>
                          </a:solidFill>
                        </a:rPr>
                        <a:t>1</a:t>
                      </a:r>
                      <a:r>
                        <a:rPr lang="en-IN" dirty="0" smtClean="0">
                          <a:solidFill>
                            <a:srgbClr val="FF0000"/>
                          </a:solidFill>
                        </a:rPr>
                        <a:t>=</a:t>
                      </a:r>
                      <a:r>
                        <a:rPr lang="en-IN" i="1" dirty="0" smtClean="0">
                          <a:solidFill>
                            <a:srgbClr val="FF0000"/>
                          </a:solidFill>
                        </a:rPr>
                        <a:t>n</a:t>
                      </a:r>
                      <a:r>
                        <a:rPr lang="en-IN" i="1" baseline="-25000" dirty="0" smtClean="0">
                          <a:solidFill>
                            <a:srgbClr val="FF0000"/>
                          </a:solidFill>
                        </a:rPr>
                        <a:t>2</a:t>
                      </a:r>
                      <a:r>
                        <a:rPr lang="en-IN" dirty="0" smtClean="0">
                          <a:solidFill>
                            <a:srgbClr val="FF0000"/>
                          </a:solidFill>
                        </a:rPr>
                        <a:t>=1</a:t>
                      </a:r>
                      <a:r>
                        <a:rPr lang="en-IN" baseline="0" dirty="0" smtClean="0">
                          <a:solidFill>
                            <a:srgbClr val="FF0000"/>
                          </a:solidFill>
                        </a:rPr>
                        <a:t> does not appear. Note that for two nodes, there are three such combinations: (0,0), (0,1) and (1,0). In general, for </a:t>
                      </a:r>
                      <a:r>
                        <a:rPr lang="en-IN" i="1" baseline="0" dirty="0" smtClean="0">
                          <a:solidFill>
                            <a:srgbClr val="FF0000"/>
                          </a:solidFill>
                        </a:rPr>
                        <a:t>k</a:t>
                      </a:r>
                      <a:r>
                        <a:rPr lang="en-IN" baseline="0" dirty="0" smtClean="0">
                          <a:solidFill>
                            <a:srgbClr val="FF0000"/>
                          </a:solidFill>
                        </a:rPr>
                        <a:t> nodes combined using the logical and operator to form </a:t>
                      </a:r>
                      <a:r>
                        <a:rPr lang="en-IN" i="1" baseline="0" dirty="0" smtClean="0">
                          <a:solidFill>
                            <a:srgbClr val="FF0000"/>
                          </a:solidFill>
                        </a:rPr>
                        <a:t>e</a:t>
                      </a:r>
                      <a:r>
                        <a:rPr lang="en-IN" baseline="0" dirty="0" smtClean="0">
                          <a:solidFill>
                            <a:srgbClr val="FF0000"/>
                          </a:solidFill>
                        </a:rPr>
                        <a:t>, there are 2</a:t>
                      </a:r>
                      <a:r>
                        <a:rPr lang="en-IN" i="1" baseline="30000" dirty="0" smtClean="0">
                          <a:solidFill>
                            <a:srgbClr val="FF0000"/>
                          </a:solidFill>
                        </a:rPr>
                        <a:t>k</a:t>
                      </a:r>
                      <a:r>
                        <a:rPr lang="en-IN" baseline="0" dirty="0" smtClean="0">
                          <a:solidFill>
                            <a:srgbClr val="FF0000"/>
                          </a:solidFill>
                        </a:rPr>
                        <a:t>-1 such combinations.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5971">
                <a:tc v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smtClean="0">
                          <a:solidFill>
                            <a:srgbClr val="002060"/>
                          </a:solidFill>
                        </a:rPr>
                        <a:t>H4:</a:t>
                      </a:r>
                      <a:r>
                        <a:rPr lang="en-IN" dirty="0" smtClean="0">
                          <a:solidFill>
                            <a:srgbClr val="FF0000"/>
                          </a:solidFill>
                        </a:rPr>
                        <a:t> Enumerate all combinations</a:t>
                      </a:r>
                      <a:r>
                        <a:rPr lang="en-IN" baseline="0" dirty="0" smtClean="0">
                          <a:solidFill>
                            <a:srgbClr val="FF0000"/>
                          </a:solidFill>
                        </a:rPr>
                        <a:t> of inputs to </a:t>
                      </a:r>
                      <a:r>
                        <a:rPr lang="en-IN" sz="1800" i="1" kern="1200" dirty="0" smtClean="0">
                          <a:solidFill>
                            <a:srgbClr val="FF0000"/>
                          </a:solidFill>
                          <a:latin typeface="+mn-lt"/>
                          <a:ea typeface="+mn-ea"/>
                          <a:cs typeface="+mn-cs"/>
                        </a:rPr>
                        <a:t>n1</a:t>
                      </a:r>
                      <a:r>
                        <a:rPr lang="en-IN" baseline="0" dirty="0" smtClean="0">
                          <a:solidFill>
                            <a:srgbClr val="FF0000"/>
                          </a:solidFill>
                        </a:rPr>
                        <a:t> and </a:t>
                      </a:r>
                      <a:r>
                        <a:rPr lang="en-IN" sz="1800" i="1" kern="1200" dirty="0" smtClean="0">
                          <a:solidFill>
                            <a:srgbClr val="FF0000"/>
                          </a:solidFill>
                          <a:latin typeface="+mn-lt"/>
                          <a:ea typeface="+mn-ea"/>
                          <a:cs typeface="+mn-cs"/>
                        </a:rPr>
                        <a:t>n2</a:t>
                      </a:r>
                      <a:r>
                        <a:rPr lang="en-IN" baseline="0" dirty="0" smtClean="0">
                          <a:solidFill>
                            <a:srgbClr val="FF0000"/>
                          </a:solidFill>
                        </a:rPr>
                        <a:t> such that </a:t>
                      </a:r>
                      <a:r>
                        <a:rPr lang="en-IN" sz="1800" i="1" kern="1200" dirty="0" smtClean="0">
                          <a:solidFill>
                            <a:srgbClr val="FF0000"/>
                          </a:solidFill>
                          <a:latin typeface="+mn-lt"/>
                          <a:ea typeface="+mn-ea"/>
                          <a:cs typeface="+mn-cs"/>
                        </a:rPr>
                        <a:t>n1</a:t>
                      </a:r>
                      <a:r>
                        <a:rPr lang="en-IN" baseline="0" dirty="0" smtClean="0">
                          <a:solidFill>
                            <a:srgbClr val="FF0000"/>
                          </a:solidFill>
                        </a:rPr>
                        <a:t>=</a:t>
                      </a:r>
                      <a:r>
                        <a:rPr lang="en-IN" sz="1800" i="1" kern="1200" dirty="0" smtClean="0">
                          <a:solidFill>
                            <a:srgbClr val="FF0000"/>
                          </a:solidFill>
                          <a:latin typeface="+mn-lt"/>
                          <a:ea typeface="+mn-ea"/>
                          <a:cs typeface="+mn-cs"/>
                        </a:rPr>
                        <a:t>n2</a:t>
                      </a:r>
                      <a:r>
                        <a:rPr lang="en-IN" baseline="0"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Oval 4"/>
          <p:cNvSpPr/>
          <p:nvPr/>
        </p:nvSpPr>
        <p:spPr>
          <a:xfrm>
            <a:off x="1146220" y="2060620"/>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 name="Oval 5"/>
          <p:cNvSpPr/>
          <p:nvPr/>
        </p:nvSpPr>
        <p:spPr>
          <a:xfrm>
            <a:off x="1182710" y="2792569"/>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Oval 6"/>
          <p:cNvSpPr/>
          <p:nvPr/>
        </p:nvSpPr>
        <p:spPr>
          <a:xfrm>
            <a:off x="2030570" y="2404057"/>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15" name="Straight Connector 14"/>
          <p:cNvCxnSpPr>
            <a:stCxn id="5" idx="6"/>
            <a:endCxn id="7" idx="2"/>
          </p:cNvCxnSpPr>
          <p:nvPr/>
        </p:nvCxnSpPr>
        <p:spPr>
          <a:xfrm>
            <a:off x="1558344" y="2253803"/>
            <a:ext cx="472226" cy="343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6"/>
            <a:endCxn id="7" idx="2"/>
          </p:cNvCxnSpPr>
          <p:nvPr/>
        </p:nvCxnSpPr>
        <p:spPr>
          <a:xfrm flipV="1">
            <a:off x="1594834" y="2597240"/>
            <a:ext cx="435736" cy="388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70904" y="2065711"/>
            <a:ext cx="435736" cy="369332"/>
          </a:xfrm>
          <a:prstGeom prst="rect">
            <a:avLst/>
          </a:prstGeom>
          <a:noFill/>
        </p:spPr>
        <p:txBody>
          <a:bodyPr wrap="square" rtlCol="0">
            <a:spAutoFit/>
          </a:bodyPr>
          <a:lstStyle/>
          <a:p>
            <a:r>
              <a:rPr lang="en-IN" dirty="0" smtClean="0">
                <a:solidFill>
                  <a:srgbClr val="FF0000"/>
                </a:solidFill>
              </a:rPr>
              <a:t>n1</a:t>
            </a:r>
            <a:endParaRPr lang="en-IN" dirty="0">
              <a:solidFill>
                <a:srgbClr val="FF0000"/>
              </a:solidFill>
            </a:endParaRPr>
          </a:p>
        </p:txBody>
      </p:sp>
      <p:sp>
        <p:nvSpPr>
          <p:cNvPr id="20" name="TextBox 19"/>
          <p:cNvSpPr txBox="1"/>
          <p:nvPr/>
        </p:nvSpPr>
        <p:spPr>
          <a:xfrm>
            <a:off x="1182710" y="2764665"/>
            <a:ext cx="435736" cy="369332"/>
          </a:xfrm>
          <a:prstGeom prst="rect">
            <a:avLst/>
          </a:prstGeom>
          <a:noFill/>
        </p:spPr>
        <p:txBody>
          <a:bodyPr wrap="square" rtlCol="0">
            <a:spAutoFit/>
          </a:bodyPr>
          <a:lstStyle/>
          <a:p>
            <a:r>
              <a:rPr lang="en-IN" dirty="0" smtClean="0">
                <a:solidFill>
                  <a:srgbClr val="FF0000"/>
                </a:solidFill>
              </a:rPr>
              <a:t>n2</a:t>
            </a:r>
            <a:endParaRPr lang="en-IN" dirty="0">
              <a:solidFill>
                <a:srgbClr val="FF0000"/>
              </a:solidFill>
            </a:endParaRPr>
          </a:p>
        </p:txBody>
      </p:sp>
      <p:sp>
        <p:nvSpPr>
          <p:cNvPr id="21" name="TextBox 20"/>
          <p:cNvSpPr txBox="1"/>
          <p:nvPr/>
        </p:nvSpPr>
        <p:spPr>
          <a:xfrm>
            <a:off x="2044524" y="2395333"/>
            <a:ext cx="435736" cy="369332"/>
          </a:xfrm>
          <a:prstGeom prst="rect">
            <a:avLst/>
          </a:prstGeom>
          <a:noFill/>
        </p:spPr>
        <p:txBody>
          <a:bodyPr wrap="square" rtlCol="0">
            <a:spAutoFit/>
          </a:bodyPr>
          <a:lstStyle/>
          <a:p>
            <a:r>
              <a:rPr lang="en-IN" dirty="0" smtClean="0">
                <a:solidFill>
                  <a:srgbClr val="FF0000"/>
                </a:solidFill>
              </a:rPr>
              <a:t>e</a:t>
            </a:r>
            <a:endParaRPr lang="en-IN" dirty="0">
              <a:solidFill>
                <a:srgbClr val="FF0000"/>
              </a:solidFill>
            </a:endParaRPr>
          </a:p>
        </p:txBody>
      </p:sp>
      <p:sp>
        <p:nvSpPr>
          <p:cNvPr id="22" name="TextBox 21"/>
          <p:cNvSpPr txBox="1"/>
          <p:nvPr/>
        </p:nvSpPr>
        <p:spPr>
          <a:xfrm>
            <a:off x="1733283" y="2409423"/>
            <a:ext cx="302654"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23" name="TextBox 22"/>
          <p:cNvSpPr txBox="1"/>
          <p:nvPr/>
        </p:nvSpPr>
        <p:spPr>
          <a:xfrm>
            <a:off x="488323" y="2077654"/>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24" name="TextBox 23"/>
          <p:cNvSpPr txBox="1"/>
          <p:nvPr/>
        </p:nvSpPr>
        <p:spPr>
          <a:xfrm>
            <a:off x="500129" y="2844951"/>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25" name="TextBox 24"/>
          <p:cNvSpPr txBox="1"/>
          <p:nvPr/>
        </p:nvSpPr>
        <p:spPr>
          <a:xfrm>
            <a:off x="488323" y="2349843"/>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26" name="TextBox 25"/>
          <p:cNvSpPr txBox="1"/>
          <p:nvPr/>
        </p:nvSpPr>
        <p:spPr>
          <a:xfrm>
            <a:off x="488323" y="2594089"/>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cxnSp>
        <p:nvCxnSpPr>
          <p:cNvPr id="27" name="Straight Connector 26"/>
          <p:cNvCxnSpPr/>
          <p:nvPr/>
        </p:nvCxnSpPr>
        <p:spPr>
          <a:xfrm>
            <a:off x="1543318" y="4273644"/>
            <a:ext cx="472226" cy="343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579808" y="4617081"/>
            <a:ext cx="435736" cy="388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55878" y="4085552"/>
            <a:ext cx="435736" cy="369332"/>
          </a:xfrm>
          <a:prstGeom prst="rect">
            <a:avLst/>
          </a:prstGeom>
          <a:noFill/>
        </p:spPr>
        <p:txBody>
          <a:bodyPr wrap="square" rtlCol="0">
            <a:spAutoFit/>
          </a:bodyPr>
          <a:lstStyle/>
          <a:p>
            <a:r>
              <a:rPr lang="en-IN" dirty="0" smtClean="0">
                <a:solidFill>
                  <a:srgbClr val="FF0000"/>
                </a:solidFill>
              </a:rPr>
              <a:t>n1</a:t>
            </a:r>
            <a:endParaRPr lang="en-IN" dirty="0">
              <a:solidFill>
                <a:srgbClr val="FF0000"/>
              </a:solidFill>
            </a:endParaRPr>
          </a:p>
        </p:txBody>
      </p:sp>
      <p:sp>
        <p:nvSpPr>
          <p:cNvPr id="30" name="TextBox 29"/>
          <p:cNvSpPr txBox="1"/>
          <p:nvPr/>
        </p:nvSpPr>
        <p:spPr>
          <a:xfrm>
            <a:off x="1167684" y="4784506"/>
            <a:ext cx="435736" cy="369332"/>
          </a:xfrm>
          <a:prstGeom prst="rect">
            <a:avLst/>
          </a:prstGeom>
          <a:noFill/>
        </p:spPr>
        <p:txBody>
          <a:bodyPr wrap="square" rtlCol="0">
            <a:spAutoFit/>
          </a:bodyPr>
          <a:lstStyle/>
          <a:p>
            <a:r>
              <a:rPr lang="en-IN" dirty="0" smtClean="0">
                <a:solidFill>
                  <a:srgbClr val="FF0000"/>
                </a:solidFill>
              </a:rPr>
              <a:t>n2</a:t>
            </a:r>
            <a:endParaRPr lang="en-IN" dirty="0">
              <a:solidFill>
                <a:srgbClr val="FF0000"/>
              </a:solidFill>
            </a:endParaRPr>
          </a:p>
        </p:txBody>
      </p:sp>
      <p:sp>
        <p:nvSpPr>
          <p:cNvPr id="31" name="TextBox 30"/>
          <p:cNvSpPr txBox="1"/>
          <p:nvPr/>
        </p:nvSpPr>
        <p:spPr>
          <a:xfrm>
            <a:off x="2029498" y="4415174"/>
            <a:ext cx="435736" cy="369332"/>
          </a:xfrm>
          <a:prstGeom prst="rect">
            <a:avLst/>
          </a:prstGeom>
          <a:noFill/>
        </p:spPr>
        <p:txBody>
          <a:bodyPr wrap="square" rtlCol="0">
            <a:spAutoFit/>
          </a:bodyPr>
          <a:lstStyle/>
          <a:p>
            <a:r>
              <a:rPr lang="en-IN" dirty="0" smtClean="0">
                <a:solidFill>
                  <a:srgbClr val="FF0000"/>
                </a:solidFill>
              </a:rPr>
              <a:t>e</a:t>
            </a:r>
            <a:endParaRPr lang="en-IN" dirty="0">
              <a:solidFill>
                <a:srgbClr val="FF0000"/>
              </a:solidFill>
            </a:endParaRPr>
          </a:p>
        </p:txBody>
      </p:sp>
      <p:sp>
        <p:nvSpPr>
          <p:cNvPr id="32" name="TextBox 31"/>
          <p:cNvSpPr txBox="1"/>
          <p:nvPr/>
        </p:nvSpPr>
        <p:spPr>
          <a:xfrm>
            <a:off x="1718257" y="4429264"/>
            <a:ext cx="302654"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33" name="TextBox 32"/>
          <p:cNvSpPr txBox="1"/>
          <p:nvPr/>
        </p:nvSpPr>
        <p:spPr>
          <a:xfrm>
            <a:off x="473297" y="4097495"/>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4" name="TextBox 33"/>
          <p:cNvSpPr txBox="1"/>
          <p:nvPr/>
        </p:nvSpPr>
        <p:spPr>
          <a:xfrm>
            <a:off x="473297" y="4613930"/>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6" name="Oval 35"/>
          <p:cNvSpPr/>
          <p:nvPr/>
        </p:nvSpPr>
        <p:spPr>
          <a:xfrm>
            <a:off x="1138705" y="4064362"/>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Oval 37"/>
          <p:cNvSpPr/>
          <p:nvPr/>
        </p:nvSpPr>
        <p:spPr>
          <a:xfrm>
            <a:off x="1167684" y="4812410"/>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9" name="Oval 38"/>
          <p:cNvSpPr/>
          <p:nvPr/>
        </p:nvSpPr>
        <p:spPr>
          <a:xfrm>
            <a:off x="2015544" y="4440932"/>
            <a:ext cx="412124" cy="3863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40" name="TextBox 39"/>
          <p:cNvSpPr txBox="1"/>
          <p:nvPr/>
        </p:nvSpPr>
        <p:spPr>
          <a:xfrm>
            <a:off x="485102" y="4851908"/>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41" name="TextBox 40"/>
          <p:cNvSpPr txBox="1"/>
          <p:nvPr/>
        </p:nvSpPr>
        <p:spPr>
          <a:xfrm>
            <a:off x="473296" y="4318163"/>
            <a:ext cx="435736"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 name="TextBox 2"/>
          <p:cNvSpPr txBox="1"/>
          <p:nvPr/>
        </p:nvSpPr>
        <p:spPr>
          <a:xfrm>
            <a:off x="3322749" y="888643"/>
            <a:ext cx="1751527" cy="461665"/>
          </a:xfrm>
          <a:prstGeom prst="rect">
            <a:avLst/>
          </a:prstGeom>
          <a:noFill/>
        </p:spPr>
        <p:txBody>
          <a:bodyPr wrap="square" rtlCol="0">
            <a:spAutoFit/>
          </a:bodyPr>
          <a:lstStyle/>
          <a:p>
            <a:r>
              <a:rPr lang="en-IN" sz="2400" b="1" dirty="0" smtClean="0">
                <a:solidFill>
                  <a:srgbClr val="FF0000"/>
                </a:solidFill>
              </a:rPr>
              <a:t>Table 1</a:t>
            </a:r>
            <a:endParaRPr lang="en-IN" sz="2400" b="1" dirty="0">
              <a:solidFill>
                <a:srgbClr val="FF0000"/>
              </a:solidFill>
            </a:endParaRPr>
          </a:p>
        </p:txBody>
      </p:sp>
      <p:sp>
        <p:nvSpPr>
          <p:cNvPr id="9" name="Slide Number Placeholder 8"/>
          <p:cNvSpPr>
            <a:spLocks noGrp="1"/>
          </p:cNvSpPr>
          <p:nvPr>
            <p:ph type="sldNum" sz="quarter" idx="12"/>
          </p:nvPr>
        </p:nvSpPr>
        <p:spPr/>
        <p:txBody>
          <a:bodyPr/>
          <a:lstStyle/>
          <a:p>
            <a:fld id="{53D5C3CB-31B7-4B76-BB0C-1E903127DFFC}" type="slidenum">
              <a:rPr lang="en-IN" smtClean="0"/>
              <a:pPr/>
              <a:t>79</a:t>
            </a:fld>
            <a:endParaRPr lang="en-IN"/>
          </a:p>
        </p:txBody>
      </p:sp>
    </p:spTree>
    <p:extLst>
      <p:ext uri="{BB962C8B-B14F-4D97-AF65-F5344CB8AC3E}">
        <p14:creationId xmlns:p14="http://schemas.microsoft.com/office/powerpoint/2010/main" val="1335270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24801" y="244699"/>
            <a:ext cx="8223840" cy="1156782"/>
          </a:xfrm>
        </p:spPr>
        <p:txBody>
          <a:bodyPr/>
          <a:lstStyle/>
          <a:p>
            <a:pPr algn="ctr"/>
            <a:r>
              <a:rPr lang="en-US" dirty="0" smtClean="0"/>
              <a:t>Testing Facts</a:t>
            </a:r>
          </a:p>
        </p:txBody>
      </p:sp>
      <p:sp>
        <p:nvSpPr>
          <p:cNvPr id="11268" name="Rectangle 3"/>
          <p:cNvSpPr>
            <a:spLocks noGrp="1" noChangeArrowheads="1"/>
          </p:cNvSpPr>
          <p:nvPr>
            <p:ph type="body" idx="1"/>
          </p:nvPr>
        </p:nvSpPr>
        <p:spPr>
          <a:xfrm>
            <a:off x="148321" y="1148041"/>
            <a:ext cx="8995680" cy="5304960"/>
          </a:xfrm>
        </p:spPr>
        <p:txBody>
          <a:bodyPr>
            <a:normAutofit lnSpcReduction="10000"/>
          </a:bodyPr>
          <a:lstStyle/>
          <a:p>
            <a:pPr>
              <a:lnSpc>
                <a:spcPct val="105000"/>
              </a:lnSpc>
            </a:pPr>
            <a:r>
              <a:rPr lang="en-US" sz="3901" dirty="0">
                <a:solidFill>
                  <a:srgbClr val="002060"/>
                </a:solidFill>
              </a:rPr>
              <a:t>Consumes largest effort among all phases</a:t>
            </a:r>
          </a:p>
          <a:p>
            <a:pPr lvl="1">
              <a:lnSpc>
                <a:spcPct val="105000"/>
              </a:lnSpc>
            </a:pPr>
            <a:r>
              <a:rPr lang="en-US" sz="3538" dirty="0">
                <a:solidFill>
                  <a:srgbClr val="FF0000"/>
                </a:solidFill>
              </a:rPr>
              <a:t>Largest manpower among all other development roles</a:t>
            </a:r>
          </a:p>
          <a:p>
            <a:pPr lvl="1">
              <a:lnSpc>
                <a:spcPct val="105000"/>
              </a:lnSpc>
            </a:pPr>
            <a:r>
              <a:rPr lang="en-US" sz="3538" dirty="0">
                <a:solidFill>
                  <a:srgbClr val="FF0000"/>
                </a:solidFill>
              </a:rPr>
              <a:t>Implies more job opportunities</a:t>
            </a:r>
          </a:p>
          <a:p>
            <a:pPr>
              <a:lnSpc>
                <a:spcPct val="105000"/>
              </a:lnSpc>
            </a:pPr>
            <a:r>
              <a:rPr lang="en-US" sz="3901" dirty="0">
                <a:solidFill>
                  <a:srgbClr val="002060"/>
                </a:solidFill>
              </a:rPr>
              <a:t>About 50% development effort</a:t>
            </a:r>
          </a:p>
          <a:p>
            <a:pPr lvl="1">
              <a:lnSpc>
                <a:spcPct val="105000"/>
              </a:lnSpc>
            </a:pPr>
            <a:r>
              <a:rPr lang="en-US" sz="3538" dirty="0">
                <a:solidFill>
                  <a:srgbClr val="FF0000"/>
                </a:solidFill>
              </a:rPr>
              <a:t>But 10% of development time?</a:t>
            </a:r>
          </a:p>
          <a:p>
            <a:pPr lvl="1">
              <a:lnSpc>
                <a:spcPct val="105000"/>
              </a:lnSpc>
            </a:pPr>
            <a:r>
              <a:rPr lang="en-US" sz="3538" dirty="0">
                <a:solidFill>
                  <a:srgbClr val="FF0000"/>
                </a:solidFill>
              </a:rPr>
              <a:t>How?</a:t>
            </a:r>
          </a:p>
        </p:txBody>
      </p:sp>
      <p:sp>
        <p:nvSpPr>
          <p:cNvPr id="2" name="Slide Number Placeholder 1"/>
          <p:cNvSpPr>
            <a:spLocks noGrp="1"/>
          </p:cNvSpPr>
          <p:nvPr>
            <p:ph type="sldNum" sz="quarter" idx="12"/>
          </p:nvPr>
        </p:nvSpPr>
        <p:spPr/>
        <p:txBody>
          <a:bodyPr/>
          <a:lstStyle/>
          <a:p>
            <a:fld id="{53D5C3CB-31B7-4B76-BB0C-1E903127DFFC}" type="slidenum">
              <a:rPr lang="en-IN" smtClean="0"/>
              <a:pPr/>
              <a:t>8</a:t>
            </a:fld>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82"/>
            <a:ext cx="9144000" cy="485093"/>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0" y="683374"/>
            <a:ext cx="9144000" cy="2935659"/>
          </a:xfrm>
        </p:spPr>
        <p:txBody>
          <a:bodyPr>
            <a:normAutofit/>
          </a:bodyPr>
          <a:lstStyle/>
          <a:p>
            <a:r>
              <a:rPr lang="en-IN" sz="2800" dirty="0" smtClean="0">
                <a:solidFill>
                  <a:srgbClr val="FF0000"/>
                </a:solidFill>
              </a:rPr>
              <a:t>Consider the following cause-effect graph.</a:t>
            </a:r>
          </a:p>
          <a:p>
            <a:r>
              <a:rPr lang="en-IN" sz="2800" dirty="0" smtClean="0">
                <a:solidFill>
                  <a:srgbClr val="FF0000"/>
                </a:solidFill>
              </a:rPr>
              <a:t>We have at least two choices while tracing backwards to derive the necessary combinations.</a:t>
            </a:r>
          </a:p>
          <a:p>
            <a:pPr lvl="1"/>
            <a:r>
              <a:rPr lang="en-IN" sz="2400" dirty="0" smtClean="0">
                <a:solidFill>
                  <a:srgbClr val="FF0000"/>
                </a:solidFill>
              </a:rPr>
              <a:t>Derive all combinations first and then apply the heuristics. </a:t>
            </a:r>
          </a:p>
          <a:p>
            <a:pPr lvl="1"/>
            <a:r>
              <a:rPr lang="en-IN" sz="2400" dirty="0" smtClean="0">
                <a:solidFill>
                  <a:srgbClr val="FF0000"/>
                </a:solidFill>
              </a:rPr>
              <a:t>Derive combinations while applying the heuristics.</a:t>
            </a:r>
          </a:p>
        </p:txBody>
      </p:sp>
      <p:sp>
        <p:nvSpPr>
          <p:cNvPr id="4" name="Oval 3"/>
          <p:cNvSpPr/>
          <p:nvPr/>
        </p:nvSpPr>
        <p:spPr>
          <a:xfrm>
            <a:off x="1017431" y="4662152"/>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TextBox 4"/>
          <p:cNvSpPr txBox="1"/>
          <p:nvPr/>
        </p:nvSpPr>
        <p:spPr>
          <a:xfrm>
            <a:off x="1088208" y="4754382"/>
            <a:ext cx="444352" cy="369332"/>
          </a:xfrm>
          <a:prstGeom prst="rect">
            <a:avLst/>
          </a:prstGeom>
          <a:noFill/>
        </p:spPr>
        <p:txBody>
          <a:bodyPr wrap="none" rtlCol="0">
            <a:spAutoFit/>
          </a:bodyPr>
          <a:lstStyle/>
          <a:p>
            <a:r>
              <a:rPr lang="en-IN" dirty="0" smtClean="0">
                <a:solidFill>
                  <a:srgbClr val="FF0000"/>
                </a:solidFill>
              </a:rPr>
              <a:t>C2</a:t>
            </a:r>
            <a:endParaRPr lang="en-IN" dirty="0">
              <a:solidFill>
                <a:srgbClr val="FF0000"/>
              </a:solidFill>
            </a:endParaRPr>
          </a:p>
        </p:txBody>
      </p:sp>
      <p:sp>
        <p:nvSpPr>
          <p:cNvPr id="6" name="Oval 5"/>
          <p:cNvSpPr/>
          <p:nvPr/>
        </p:nvSpPr>
        <p:spPr>
          <a:xfrm>
            <a:off x="1017431" y="5651678"/>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TextBox 6"/>
          <p:cNvSpPr txBox="1"/>
          <p:nvPr/>
        </p:nvSpPr>
        <p:spPr>
          <a:xfrm>
            <a:off x="1088208" y="5743908"/>
            <a:ext cx="444352" cy="369332"/>
          </a:xfrm>
          <a:prstGeom prst="rect">
            <a:avLst/>
          </a:prstGeom>
          <a:noFill/>
        </p:spPr>
        <p:txBody>
          <a:bodyPr wrap="none" rtlCol="0">
            <a:spAutoFit/>
          </a:bodyPr>
          <a:lstStyle/>
          <a:p>
            <a:r>
              <a:rPr lang="en-IN" dirty="0" smtClean="0">
                <a:solidFill>
                  <a:srgbClr val="FF0000"/>
                </a:solidFill>
              </a:rPr>
              <a:t>C3</a:t>
            </a:r>
            <a:endParaRPr lang="en-IN" dirty="0">
              <a:solidFill>
                <a:srgbClr val="FF0000"/>
              </a:solidFill>
            </a:endParaRPr>
          </a:p>
        </p:txBody>
      </p:sp>
      <p:sp>
        <p:nvSpPr>
          <p:cNvPr id="8" name="Oval 7"/>
          <p:cNvSpPr/>
          <p:nvPr/>
        </p:nvSpPr>
        <p:spPr>
          <a:xfrm>
            <a:off x="2200141" y="5189077"/>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TextBox 8"/>
          <p:cNvSpPr txBox="1"/>
          <p:nvPr/>
        </p:nvSpPr>
        <p:spPr>
          <a:xfrm>
            <a:off x="2270918" y="5281307"/>
            <a:ext cx="312906" cy="369332"/>
          </a:xfrm>
          <a:prstGeom prst="rect">
            <a:avLst/>
          </a:prstGeom>
          <a:noFill/>
        </p:spPr>
        <p:txBody>
          <a:bodyPr wrap="none" rtlCol="0">
            <a:spAutoFit/>
          </a:bodyPr>
          <a:lstStyle/>
          <a:p>
            <a:r>
              <a:rPr lang="en-IN" dirty="0" smtClean="0">
                <a:solidFill>
                  <a:srgbClr val="FF0000"/>
                </a:solidFill>
              </a:rPr>
              <a:t>b</a:t>
            </a:r>
            <a:endParaRPr lang="en-IN" dirty="0">
              <a:solidFill>
                <a:srgbClr val="FF0000"/>
              </a:solidFill>
            </a:endParaRPr>
          </a:p>
        </p:txBody>
      </p:sp>
      <p:sp>
        <p:nvSpPr>
          <p:cNvPr id="10" name="Oval 9"/>
          <p:cNvSpPr/>
          <p:nvPr/>
        </p:nvSpPr>
        <p:spPr>
          <a:xfrm>
            <a:off x="2200141" y="4145958"/>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TextBox 10"/>
          <p:cNvSpPr txBox="1"/>
          <p:nvPr/>
        </p:nvSpPr>
        <p:spPr>
          <a:xfrm>
            <a:off x="2270918" y="4238188"/>
            <a:ext cx="444352" cy="369332"/>
          </a:xfrm>
          <a:prstGeom prst="rect">
            <a:avLst/>
          </a:prstGeom>
          <a:noFill/>
        </p:spPr>
        <p:txBody>
          <a:bodyPr wrap="none" rtlCol="0">
            <a:spAutoFit/>
          </a:bodyPr>
          <a:lstStyle/>
          <a:p>
            <a:r>
              <a:rPr lang="en-IN" dirty="0" smtClean="0">
                <a:solidFill>
                  <a:srgbClr val="FF0000"/>
                </a:solidFill>
              </a:rPr>
              <a:t>C1</a:t>
            </a:r>
            <a:endParaRPr lang="en-IN" dirty="0">
              <a:solidFill>
                <a:srgbClr val="FF0000"/>
              </a:solidFill>
            </a:endParaRPr>
          </a:p>
        </p:txBody>
      </p:sp>
      <p:sp>
        <p:nvSpPr>
          <p:cNvPr id="12" name="Oval 11"/>
          <p:cNvSpPr/>
          <p:nvPr/>
        </p:nvSpPr>
        <p:spPr>
          <a:xfrm>
            <a:off x="3616817" y="4662152"/>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TextBox 12"/>
          <p:cNvSpPr txBox="1"/>
          <p:nvPr/>
        </p:nvSpPr>
        <p:spPr>
          <a:xfrm>
            <a:off x="3687594" y="4754382"/>
            <a:ext cx="306494" cy="369332"/>
          </a:xfrm>
          <a:prstGeom prst="rect">
            <a:avLst/>
          </a:prstGeom>
          <a:noFill/>
        </p:spPr>
        <p:txBody>
          <a:bodyPr wrap="none" rtlCol="0">
            <a:spAutoFit/>
          </a:bodyPr>
          <a:lstStyle/>
          <a:p>
            <a:r>
              <a:rPr lang="en-IN" dirty="0" smtClean="0">
                <a:solidFill>
                  <a:srgbClr val="FF0000"/>
                </a:solidFill>
              </a:rPr>
              <a:t>a</a:t>
            </a:r>
            <a:endParaRPr lang="en-IN" dirty="0">
              <a:solidFill>
                <a:srgbClr val="FF0000"/>
              </a:solidFill>
            </a:endParaRPr>
          </a:p>
        </p:txBody>
      </p:sp>
      <p:sp>
        <p:nvSpPr>
          <p:cNvPr id="14" name="Oval 13"/>
          <p:cNvSpPr/>
          <p:nvPr/>
        </p:nvSpPr>
        <p:spPr>
          <a:xfrm>
            <a:off x="5033493" y="4661113"/>
            <a:ext cx="566670" cy="5537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TextBox 14"/>
          <p:cNvSpPr txBox="1"/>
          <p:nvPr/>
        </p:nvSpPr>
        <p:spPr>
          <a:xfrm>
            <a:off x="5104270" y="4753343"/>
            <a:ext cx="311304" cy="369332"/>
          </a:xfrm>
          <a:prstGeom prst="rect">
            <a:avLst/>
          </a:prstGeom>
          <a:noFill/>
        </p:spPr>
        <p:txBody>
          <a:bodyPr wrap="none" rtlCol="0">
            <a:spAutoFit/>
          </a:bodyPr>
          <a:lstStyle/>
          <a:p>
            <a:r>
              <a:rPr lang="en-IN" dirty="0" smtClean="0">
                <a:solidFill>
                  <a:srgbClr val="FF0000"/>
                </a:solidFill>
              </a:rPr>
              <a:t>e</a:t>
            </a:r>
            <a:endParaRPr lang="en-IN" dirty="0">
              <a:solidFill>
                <a:srgbClr val="FF0000"/>
              </a:solidFill>
            </a:endParaRPr>
          </a:p>
        </p:txBody>
      </p:sp>
      <p:cxnSp>
        <p:nvCxnSpPr>
          <p:cNvPr id="17" name="Straight Connector 16"/>
          <p:cNvCxnSpPr>
            <a:stCxn id="4" idx="6"/>
            <a:endCxn id="8" idx="2"/>
          </p:cNvCxnSpPr>
          <p:nvPr/>
        </p:nvCxnSpPr>
        <p:spPr>
          <a:xfrm>
            <a:off x="1584101" y="4939048"/>
            <a:ext cx="616040" cy="52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6"/>
            <a:endCxn id="8" idx="2"/>
          </p:cNvCxnSpPr>
          <p:nvPr/>
        </p:nvCxnSpPr>
        <p:spPr>
          <a:xfrm flipV="1">
            <a:off x="1584101" y="5465973"/>
            <a:ext cx="616040" cy="462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6"/>
            <a:endCxn id="12" idx="2"/>
          </p:cNvCxnSpPr>
          <p:nvPr/>
        </p:nvCxnSpPr>
        <p:spPr>
          <a:xfrm>
            <a:off x="2766811" y="4422854"/>
            <a:ext cx="850006" cy="516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12" idx="2"/>
          </p:cNvCxnSpPr>
          <p:nvPr/>
        </p:nvCxnSpPr>
        <p:spPr>
          <a:xfrm flipV="1">
            <a:off x="2766811" y="4939048"/>
            <a:ext cx="850006" cy="52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6"/>
            <a:endCxn id="14" idx="2"/>
          </p:cNvCxnSpPr>
          <p:nvPr/>
        </p:nvCxnSpPr>
        <p:spPr>
          <a:xfrm flipV="1">
            <a:off x="4183487" y="4938009"/>
            <a:ext cx="850006" cy="1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4404574" y="4851731"/>
            <a:ext cx="463639" cy="183908"/>
          </a:xfrm>
          <a:custGeom>
            <a:avLst/>
            <a:gdLst>
              <a:gd name="connsiteX0" fmla="*/ 0 w 450760"/>
              <a:gd name="connsiteY0" fmla="*/ 80877 h 185994"/>
              <a:gd name="connsiteX1" fmla="*/ 141667 w 450760"/>
              <a:gd name="connsiteY1" fmla="*/ 3604 h 185994"/>
              <a:gd name="connsiteX2" fmla="*/ 309093 w 450760"/>
              <a:gd name="connsiteY2" fmla="*/ 183908 h 185994"/>
              <a:gd name="connsiteX3" fmla="*/ 450760 w 450760"/>
              <a:gd name="connsiteY3" fmla="*/ 106635 h 185994"/>
            </a:gdLst>
            <a:ahLst/>
            <a:cxnLst>
              <a:cxn ang="0">
                <a:pos x="connsiteX0" y="connsiteY0"/>
              </a:cxn>
              <a:cxn ang="0">
                <a:pos x="connsiteX1" y="connsiteY1"/>
              </a:cxn>
              <a:cxn ang="0">
                <a:pos x="connsiteX2" y="connsiteY2"/>
              </a:cxn>
              <a:cxn ang="0">
                <a:pos x="connsiteX3" y="connsiteY3"/>
              </a:cxn>
            </a:cxnLst>
            <a:rect l="l" t="t" r="r" b="b"/>
            <a:pathLst>
              <a:path w="450760" h="185994">
                <a:moveTo>
                  <a:pt x="0" y="80877"/>
                </a:moveTo>
                <a:cubicBezTo>
                  <a:pt x="45075" y="33654"/>
                  <a:pt x="90151" y="-13568"/>
                  <a:pt x="141667" y="3604"/>
                </a:cubicBezTo>
                <a:cubicBezTo>
                  <a:pt x="193183" y="20776"/>
                  <a:pt x="257577" y="166736"/>
                  <a:pt x="309093" y="183908"/>
                </a:cubicBezTo>
                <a:cubicBezTo>
                  <a:pt x="360609" y="201080"/>
                  <a:pt x="450760" y="106635"/>
                  <a:pt x="450760" y="10663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TextBox 26"/>
          <p:cNvSpPr txBox="1"/>
          <p:nvPr/>
        </p:nvSpPr>
        <p:spPr>
          <a:xfrm>
            <a:off x="3258355" y="4753343"/>
            <a:ext cx="294068"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28" name="TextBox 27"/>
          <p:cNvSpPr txBox="1"/>
          <p:nvPr/>
        </p:nvSpPr>
        <p:spPr>
          <a:xfrm>
            <a:off x="1851337" y="5284873"/>
            <a:ext cx="294068"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18" name="Slide Number Placeholder 17"/>
          <p:cNvSpPr>
            <a:spLocks noGrp="1"/>
          </p:cNvSpPr>
          <p:nvPr>
            <p:ph type="sldNum" sz="quarter" idx="12"/>
          </p:nvPr>
        </p:nvSpPr>
        <p:spPr/>
        <p:txBody>
          <a:bodyPr/>
          <a:lstStyle/>
          <a:p>
            <a:fld id="{53D5C3CB-31B7-4B76-BB0C-1E903127DFFC}" type="slidenum">
              <a:rPr lang="en-IN" smtClean="0"/>
              <a:pPr/>
              <a:t>80</a:t>
            </a:fld>
            <a:endParaRPr lang="en-IN"/>
          </a:p>
        </p:txBody>
      </p:sp>
    </p:spTree>
    <p:extLst>
      <p:ext uri="{BB962C8B-B14F-4D97-AF65-F5344CB8AC3E}">
        <p14:creationId xmlns:p14="http://schemas.microsoft.com/office/powerpoint/2010/main" val="36741643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0913"/>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1" y="1184856"/>
            <a:ext cx="9015211" cy="5576551"/>
          </a:xfrm>
        </p:spPr>
        <p:txBody>
          <a:bodyPr>
            <a:normAutofit/>
          </a:bodyPr>
          <a:lstStyle/>
          <a:p>
            <a:r>
              <a:rPr lang="en-IN" sz="2400" dirty="0" smtClean="0">
                <a:solidFill>
                  <a:srgbClr val="FF0000"/>
                </a:solidFill>
              </a:rPr>
              <a:t>Suppose we require node </a:t>
            </a:r>
            <a:r>
              <a:rPr lang="en-IN" sz="2400" i="1" dirty="0" smtClean="0">
                <a:solidFill>
                  <a:srgbClr val="FF0000"/>
                </a:solidFill>
              </a:rPr>
              <a:t>e</a:t>
            </a:r>
            <a:r>
              <a:rPr lang="en-IN" sz="2400" dirty="0" smtClean="0">
                <a:solidFill>
                  <a:srgbClr val="FF0000"/>
                </a:solidFill>
              </a:rPr>
              <a:t> to be 1.</a:t>
            </a:r>
          </a:p>
          <a:p>
            <a:r>
              <a:rPr lang="en-IN" sz="2400" dirty="0" smtClean="0">
                <a:solidFill>
                  <a:srgbClr val="FF0000"/>
                </a:solidFill>
              </a:rPr>
              <a:t>Tracing backwards, this requirement implies that node </a:t>
            </a:r>
            <a:r>
              <a:rPr lang="en-IN" sz="2400" i="1" dirty="0" smtClean="0">
                <a:solidFill>
                  <a:srgbClr val="FF0000"/>
                </a:solidFill>
              </a:rPr>
              <a:t>a</a:t>
            </a:r>
            <a:r>
              <a:rPr lang="en-IN" sz="2400" dirty="0" smtClean="0">
                <a:solidFill>
                  <a:srgbClr val="FF0000"/>
                </a:solidFill>
              </a:rPr>
              <a:t> must be a 0 (zero).</a:t>
            </a:r>
          </a:p>
          <a:p>
            <a:r>
              <a:rPr lang="en-IN" sz="2400" dirty="0" smtClean="0">
                <a:solidFill>
                  <a:srgbClr val="FF0000"/>
                </a:solidFill>
              </a:rPr>
              <a:t>If we trace backwards further, without applying any heuristic, we obtain the following seven combinations of causes that bring </a:t>
            </a:r>
            <a:r>
              <a:rPr lang="en-IN" sz="2400" i="1" dirty="0" smtClean="0">
                <a:solidFill>
                  <a:srgbClr val="FF0000"/>
                </a:solidFill>
              </a:rPr>
              <a:t>e</a:t>
            </a:r>
            <a:r>
              <a:rPr lang="en-IN" sz="2400" dirty="0" smtClean="0">
                <a:solidFill>
                  <a:srgbClr val="FF0000"/>
                </a:solidFill>
              </a:rPr>
              <a:t> to 1 state.</a:t>
            </a:r>
          </a:p>
          <a:p>
            <a:r>
              <a:rPr lang="en-IN" sz="2400" dirty="0" smtClean="0">
                <a:solidFill>
                  <a:srgbClr val="FF0000"/>
                </a:solidFill>
              </a:rPr>
              <a:t>The last column lists the inputs to node </a:t>
            </a:r>
            <a:r>
              <a:rPr lang="en-IN" sz="2400" i="1" dirty="0" smtClean="0">
                <a:solidFill>
                  <a:srgbClr val="FF0000"/>
                </a:solidFill>
              </a:rPr>
              <a:t>a</a:t>
            </a:r>
            <a:r>
              <a:rPr lang="en-IN" sz="2400" dirty="0" smtClean="0">
                <a:solidFill>
                  <a:srgbClr val="FF0000"/>
                </a:solidFill>
              </a:rPr>
              <a:t>.</a:t>
            </a:r>
          </a:p>
          <a:p>
            <a:r>
              <a:rPr lang="en-IN" sz="2400" dirty="0" smtClean="0">
                <a:solidFill>
                  <a:srgbClr val="FF0000"/>
                </a:solidFill>
              </a:rPr>
              <a:t>The combinations that correspond to the inputs to node </a:t>
            </a:r>
            <a:r>
              <a:rPr lang="en-IN" sz="2400" i="1" dirty="0" smtClean="0">
                <a:solidFill>
                  <a:srgbClr val="FF0000"/>
                </a:solidFill>
              </a:rPr>
              <a:t>a</a:t>
            </a:r>
            <a:r>
              <a:rPr lang="en-IN" sz="2400" dirty="0" smtClean="0">
                <a:solidFill>
                  <a:srgbClr val="FF0000"/>
                </a:solidFill>
              </a:rPr>
              <a:t> listed in the rightmost column are separated by horizontal lines.</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81</a:t>
            </a:fld>
            <a:endParaRPr lang="en-IN"/>
          </a:p>
        </p:txBody>
      </p:sp>
    </p:spTree>
    <p:extLst>
      <p:ext uri="{BB962C8B-B14F-4D97-AF65-F5344CB8AC3E}">
        <p14:creationId xmlns:p14="http://schemas.microsoft.com/office/powerpoint/2010/main" val="19001941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66670"/>
          </a:xfrm>
        </p:spPr>
        <p:txBody>
          <a:bodyPr>
            <a:normAutofit fontScale="90000"/>
          </a:bodyPr>
          <a:lstStyle/>
          <a:p>
            <a:pPr algn="ctr"/>
            <a:r>
              <a:rPr lang="en-IN" sz="4000" dirty="0" smtClean="0"/>
              <a:t>Example: Generating tests using heuristics</a:t>
            </a:r>
            <a:endParaRPr lang="en-IN" sz="4000" dirty="0"/>
          </a:p>
        </p:txBody>
      </p:sp>
      <p:sp>
        <p:nvSpPr>
          <p:cNvPr id="3" name="Content Placeholder 2"/>
          <p:cNvSpPr>
            <a:spLocks noGrp="1"/>
          </p:cNvSpPr>
          <p:nvPr>
            <p:ph idx="1"/>
          </p:nvPr>
        </p:nvSpPr>
        <p:spPr>
          <a:xfrm>
            <a:off x="49100" y="566671"/>
            <a:ext cx="8953232" cy="3528812"/>
          </a:xfrm>
        </p:spPr>
        <p:txBody>
          <a:bodyPr>
            <a:normAutofit/>
          </a:bodyPr>
          <a:lstStyle/>
          <a:p>
            <a:r>
              <a:rPr lang="en-IN" sz="2000" dirty="0" smtClean="0">
                <a:solidFill>
                  <a:srgbClr val="FF0000"/>
                </a:solidFill>
              </a:rPr>
              <a:t>First we note that node </a:t>
            </a:r>
            <a:r>
              <a:rPr lang="en-IN" sz="2000" i="1" dirty="0" smtClean="0">
                <a:solidFill>
                  <a:srgbClr val="FF0000"/>
                </a:solidFill>
              </a:rPr>
              <a:t>a</a:t>
            </a:r>
            <a:r>
              <a:rPr lang="en-IN" sz="2000" dirty="0" smtClean="0">
                <a:solidFill>
                  <a:srgbClr val="FF0000"/>
                </a:solidFill>
              </a:rPr>
              <a:t> matches the OR-node shown in the top half of Table 1.</a:t>
            </a:r>
          </a:p>
          <a:p>
            <a:r>
              <a:rPr lang="en-IN" sz="2000" dirty="0" smtClean="0">
                <a:solidFill>
                  <a:srgbClr val="FF0000"/>
                </a:solidFill>
              </a:rPr>
              <a:t>As we want the state of node </a:t>
            </a:r>
            <a:r>
              <a:rPr lang="en-IN" sz="2000" i="1" dirty="0" smtClean="0">
                <a:solidFill>
                  <a:srgbClr val="FF0000"/>
                </a:solidFill>
              </a:rPr>
              <a:t>a</a:t>
            </a:r>
            <a:r>
              <a:rPr lang="en-IN" sz="2000" dirty="0" smtClean="0">
                <a:solidFill>
                  <a:srgbClr val="FF0000"/>
                </a:solidFill>
              </a:rPr>
              <a:t> to be 0, heuristic H1 applies in this situation.</a:t>
            </a:r>
          </a:p>
          <a:p>
            <a:r>
              <a:rPr lang="en-IN" sz="2000" dirty="0" smtClean="0">
                <a:solidFill>
                  <a:srgbClr val="FF0000"/>
                </a:solidFill>
              </a:rPr>
              <a:t>H1 asks to enumerate all combinations of inputs to node </a:t>
            </a:r>
            <a:r>
              <a:rPr lang="en-IN" sz="2000" i="1" dirty="0" smtClean="0">
                <a:solidFill>
                  <a:srgbClr val="FF0000"/>
                </a:solidFill>
              </a:rPr>
              <a:t>a</a:t>
            </a:r>
            <a:r>
              <a:rPr lang="en-IN" sz="2000" dirty="0" smtClean="0">
                <a:solidFill>
                  <a:srgbClr val="FF0000"/>
                </a:solidFill>
              </a:rPr>
              <a:t> such that C1 and node </a:t>
            </a:r>
            <a:r>
              <a:rPr lang="en-IN" sz="2000" i="1" dirty="0" smtClean="0">
                <a:solidFill>
                  <a:srgbClr val="FF0000"/>
                </a:solidFill>
              </a:rPr>
              <a:t>b</a:t>
            </a:r>
            <a:r>
              <a:rPr lang="en-IN" sz="2000" dirty="0" smtClean="0">
                <a:solidFill>
                  <a:srgbClr val="FF0000"/>
                </a:solidFill>
              </a:rPr>
              <a:t> are 0.</a:t>
            </a:r>
          </a:p>
          <a:p>
            <a:r>
              <a:rPr lang="en-IN" sz="2000" dirty="0" smtClean="0">
                <a:solidFill>
                  <a:srgbClr val="FF0000"/>
                </a:solidFill>
              </a:rPr>
              <a:t>(0,0) is the only such combination and is listed in the last column of the following table.</a:t>
            </a:r>
            <a:endParaRPr lang="en-IN" sz="20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00856474"/>
              </p:ext>
            </p:extLst>
          </p:nvPr>
        </p:nvGraphicFramePr>
        <p:xfrm>
          <a:off x="944451" y="3676561"/>
          <a:ext cx="6096000" cy="2966720"/>
        </p:xfrm>
        <a:graphic>
          <a:graphicData uri="http://schemas.openxmlformats.org/drawingml/2006/table">
            <a:tbl>
              <a:tblPr firstRow="1" bandRow="1">
                <a:tableStyleId>{5C22544A-7EE6-4342-B048-85BDC9FD1C3A}</a:tableStyleId>
              </a:tblPr>
              <a:tblGrid>
                <a:gridCol w="536619"/>
                <a:gridCol w="682581"/>
                <a:gridCol w="695459"/>
                <a:gridCol w="682580"/>
                <a:gridCol w="3498761"/>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Inputs to node </a:t>
                      </a:r>
                      <a:r>
                        <a:rPr lang="en-IN" i="1" dirty="0" smtClean="0">
                          <a:solidFill>
                            <a:srgbClr val="FF0000"/>
                          </a:solidFill>
                        </a:rPr>
                        <a:t>a</a:t>
                      </a:r>
                      <a:endParaRPr lang="en-IN"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dirty="0" smtClean="0">
                          <a:solidFill>
                            <a:srgbClr val="FF0000"/>
                          </a:solidFill>
                        </a:rPr>
                        <a:t>C1=0, b=0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dirty="0" smtClean="0">
                          <a:solidFill>
                            <a:srgbClr val="FF0000"/>
                          </a:solidFill>
                        </a:rPr>
                        <a:t>4</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C1=0, b=1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dirty="0" smtClean="0">
                          <a:solidFill>
                            <a:srgbClr val="FF0000"/>
                          </a:solidFill>
                        </a:rPr>
                        <a:t>5</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C1=1, b=0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6</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7</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82</a:t>
            </a:fld>
            <a:endParaRPr lang="en-IN"/>
          </a:p>
        </p:txBody>
      </p:sp>
    </p:spTree>
    <p:extLst>
      <p:ext uri="{BB962C8B-B14F-4D97-AF65-F5344CB8AC3E}">
        <p14:creationId xmlns:p14="http://schemas.microsoft.com/office/powerpoint/2010/main" val="10671730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89397"/>
          </a:xfrm>
        </p:spPr>
        <p:txBody>
          <a:bodyPr>
            <a:normAutofit fontScale="90000"/>
          </a:bodyPr>
          <a:lstStyle/>
          <a:p>
            <a:pPr algn="ctr"/>
            <a:r>
              <a:rPr lang="en-IN" dirty="0"/>
              <a:t>Example: Generating tests using heuristics</a:t>
            </a:r>
          </a:p>
        </p:txBody>
      </p:sp>
      <p:sp>
        <p:nvSpPr>
          <p:cNvPr id="3" name="Content Placeholder 2"/>
          <p:cNvSpPr>
            <a:spLocks noGrp="1"/>
          </p:cNvSpPr>
          <p:nvPr>
            <p:ph idx="1"/>
          </p:nvPr>
        </p:nvSpPr>
        <p:spPr>
          <a:xfrm>
            <a:off x="38637" y="991673"/>
            <a:ext cx="9002332" cy="5866326"/>
          </a:xfrm>
        </p:spPr>
        <p:txBody>
          <a:bodyPr>
            <a:normAutofit/>
          </a:bodyPr>
          <a:lstStyle/>
          <a:p>
            <a:r>
              <a:rPr lang="en-IN" sz="2400" dirty="0" smtClean="0">
                <a:solidFill>
                  <a:srgbClr val="FF0000"/>
                </a:solidFill>
              </a:rPr>
              <a:t>Let us begin with (0,0)</a:t>
            </a:r>
          </a:p>
          <a:p>
            <a:r>
              <a:rPr lang="en-IN" sz="2400" dirty="0" smtClean="0">
                <a:solidFill>
                  <a:srgbClr val="FF0000"/>
                </a:solidFill>
              </a:rPr>
              <a:t>No heuristic applies to C1 as it has no preceding nodes.</a:t>
            </a:r>
          </a:p>
          <a:p>
            <a:r>
              <a:rPr lang="en-IN" sz="2400" dirty="0" smtClean="0">
                <a:solidFill>
                  <a:srgbClr val="FF0000"/>
                </a:solidFill>
              </a:rPr>
              <a:t>Node </a:t>
            </a:r>
            <a:r>
              <a:rPr lang="en-IN" sz="2400" i="1" dirty="0" smtClean="0">
                <a:solidFill>
                  <a:srgbClr val="FF0000"/>
                </a:solidFill>
              </a:rPr>
              <a:t>b</a:t>
            </a:r>
            <a:r>
              <a:rPr lang="en-IN" sz="2400" dirty="0" smtClean="0">
                <a:solidFill>
                  <a:srgbClr val="FF0000"/>
                </a:solidFill>
              </a:rPr>
              <a:t> is an AND-node as shown in the bottom half of Table.</a:t>
            </a:r>
          </a:p>
          <a:p>
            <a:r>
              <a:rPr lang="en-IN" sz="2400" dirty="0" smtClean="0">
                <a:solidFill>
                  <a:srgbClr val="FF0000"/>
                </a:solidFill>
              </a:rPr>
              <a:t>We want node </a:t>
            </a:r>
            <a:r>
              <a:rPr lang="en-IN" sz="2400" i="1" dirty="0" smtClean="0">
                <a:solidFill>
                  <a:srgbClr val="FF0000"/>
                </a:solidFill>
              </a:rPr>
              <a:t>b</a:t>
            </a:r>
            <a:r>
              <a:rPr lang="en-IN" sz="2400" dirty="0" smtClean="0">
                <a:solidFill>
                  <a:srgbClr val="FF0000"/>
                </a:solidFill>
              </a:rPr>
              <a:t> to be 0 and therefore H3 applies.</a:t>
            </a:r>
          </a:p>
          <a:p>
            <a:r>
              <a:rPr lang="en-IN" sz="2400" dirty="0" smtClean="0">
                <a:solidFill>
                  <a:srgbClr val="FF0000"/>
                </a:solidFill>
              </a:rPr>
              <a:t>In accordance with H3 we generate three combinations of inputs to node b: (0,0), (0,1) and (1,0).</a:t>
            </a:r>
          </a:p>
          <a:p>
            <a:r>
              <a:rPr lang="en-IN" sz="2400" dirty="0" smtClean="0">
                <a:solidFill>
                  <a:srgbClr val="FF0000"/>
                </a:solidFill>
              </a:rPr>
              <a:t>Notice that combination (1,1) is forbidden.</a:t>
            </a:r>
          </a:p>
          <a:p>
            <a:r>
              <a:rPr lang="en-IN" sz="2400" dirty="0" smtClean="0">
                <a:solidFill>
                  <a:srgbClr val="FF0000"/>
                </a:solidFill>
              </a:rPr>
              <a:t>Joining these combinations of C2 and C3 with C1=0, </a:t>
            </a:r>
          </a:p>
          <a:p>
            <a:pPr lvl="1"/>
            <a:r>
              <a:rPr lang="en-IN" sz="2000" dirty="0" smtClean="0">
                <a:solidFill>
                  <a:srgbClr val="FF0000"/>
                </a:solidFill>
              </a:rPr>
              <a:t>we obtain the first three combinations listed in the preceding table.</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83</a:t>
            </a:fld>
            <a:endParaRPr lang="en-IN"/>
          </a:p>
        </p:txBody>
      </p:sp>
    </p:spTree>
    <p:extLst>
      <p:ext uri="{BB962C8B-B14F-4D97-AF65-F5344CB8AC3E}">
        <p14:creationId xmlns:p14="http://schemas.microsoft.com/office/powerpoint/2010/main" val="15377371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154547"/>
            <a:ext cx="9040969" cy="1030310"/>
          </a:xfrm>
        </p:spPr>
        <p:txBody>
          <a:bodyPr>
            <a:normAutofit/>
          </a:bodyPr>
          <a:lstStyle/>
          <a:p>
            <a:pPr algn="ctr"/>
            <a:r>
              <a:rPr lang="en-IN" dirty="0"/>
              <a:t>Example: Generating tests using heuristics</a:t>
            </a:r>
          </a:p>
        </p:txBody>
      </p:sp>
      <p:sp>
        <p:nvSpPr>
          <p:cNvPr id="3" name="Content Placeholder 2"/>
          <p:cNvSpPr>
            <a:spLocks noGrp="1"/>
          </p:cNvSpPr>
          <p:nvPr>
            <p:ph idx="1"/>
          </p:nvPr>
        </p:nvSpPr>
        <p:spPr>
          <a:xfrm>
            <a:off x="628650" y="1184857"/>
            <a:ext cx="7886700" cy="4992106"/>
          </a:xfrm>
        </p:spPr>
        <p:txBody>
          <a:bodyPr>
            <a:normAutofit/>
          </a:bodyPr>
          <a:lstStyle/>
          <a:p>
            <a:r>
              <a:rPr lang="en-IN" sz="2400" dirty="0" smtClean="0">
                <a:solidFill>
                  <a:srgbClr val="FF0000"/>
                </a:solidFill>
              </a:rPr>
              <a:t>Though not required here, suppose that we were to consider the combination C1=0,</a:t>
            </a:r>
            <a:r>
              <a:rPr lang="en-IN" sz="2400" i="1" dirty="0" smtClean="0">
                <a:solidFill>
                  <a:srgbClr val="FF0000"/>
                </a:solidFill>
              </a:rPr>
              <a:t>b</a:t>
            </a:r>
            <a:r>
              <a:rPr lang="en-IN" sz="2400" dirty="0" smtClean="0">
                <a:solidFill>
                  <a:srgbClr val="FF0000"/>
                </a:solidFill>
              </a:rPr>
              <a:t>=1.</a:t>
            </a:r>
          </a:p>
          <a:p>
            <a:r>
              <a:rPr lang="en-IN" sz="2400" dirty="0" smtClean="0">
                <a:solidFill>
                  <a:srgbClr val="FF0000"/>
                </a:solidFill>
              </a:rPr>
              <a:t>Heuristic H4 applies in this situation.</a:t>
            </a:r>
          </a:p>
          <a:p>
            <a:r>
              <a:rPr lang="en-IN" sz="2400" dirty="0" smtClean="0">
                <a:solidFill>
                  <a:srgbClr val="FF0000"/>
                </a:solidFill>
              </a:rPr>
              <a:t>As both C2 and C3 are causes with no preceding nodes, </a:t>
            </a:r>
          </a:p>
          <a:p>
            <a:pPr lvl="1"/>
            <a:r>
              <a:rPr lang="en-IN" sz="2000" dirty="0" smtClean="0">
                <a:solidFill>
                  <a:srgbClr val="FF0000"/>
                </a:solidFill>
              </a:rPr>
              <a:t>the only combination we obtain now is (1,1).</a:t>
            </a:r>
          </a:p>
          <a:p>
            <a:r>
              <a:rPr lang="en-IN" sz="2400" dirty="0" smtClean="0">
                <a:solidFill>
                  <a:srgbClr val="FF0000"/>
                </a:solidFill>
              </a:rPr>
              <a:t>Combining this with C1=0 we obtain sequence 4 listed in the preceding table.</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84</a:t>
            </a:fld>
            <a:endParaRPr lang="en-IN"/>
          </a:p>
        </p:txBody>
      </p:sp>
    </p:spTree>
    <p:extLst>
      <p:ext uri="{BB962C8B-B14F-4D97-AF65-F5344CB8AC3E}">
        <p14:creationId xmlns:p14="http://schemas.microsoft.com/office/powerpoint/2010/main" val="13635513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p>
            <a:pPr algn="ctr"/>
            <a:r>
              <a:rPr lang="en-IN" dirty="0"/>
              <a:t>Example: Generating tests using heuristics</a:t>
            </a:r>
          </a:p>
        </p:txBody>
      </p:sp>
      <p:sp>
        <p:nvSpPr>
          <p:cNvPr id="3" name="Content Placeholder 2"/>
          <p:cNvSpPr>
            <a:spLocks noGrp="1"/>
          </p:cNvSpPr>
          <p:nvPr>
            <p:ph idx="1"/>
          </p:nvPr>
        </p:nvSpPr>
        <p:spPr>
          <a:xfrm>
            <a:off x="628650" y="1325563"/>
            <a:ext cx="7886700" cy="3388105"/>
          </a:xfrm>
        </p:spPr>
        <p:txBody>
          <a:bodyPr>
            <a:normAutofit/>
          </a:bodyPr>
          <a:lstStyle/>
          <a:p>
            <a:r>
              <a:rPr lang="en-IN" sz="2400" dirty="0" smtClean="0">
                <a:solidFill>
                  <a:srgbClr val="FF0000"/>
                </a:solidFill>
              </a:rPr>
              <a:t>We have completed derivation of combinations using the heuristics listed in Table 1.</a:t>
            </a:r>
          </a:p>
          <a:p>
            <a:r>
              <a:rPr lang="en-IN" sz="2400" dirty="0" smtClean="0">
                <a:solidFill>
                  <a:srgbClr val="FF0000"/>
                </a:solidFill>
              </a:rPr>
              <a:t>Note that the combinations listed above for C1=1,</a:t>
            </a:r>
            <a:r>
              <a:rPr lang="en-IN" sz="2400" i="1" dirty="0" smtClean="0">
                <a:solidFill>
                  <a:srgbClr val="FF0000"/>
                </a:solidFill>
              </a:rPr>
              <a:t>b</a:t>
            </a:r>
            <a:r>
              <a:rPr lang="en-IN" sz="2400" dirty="0" smtClean="0">
                <a:solidFill>
                  <a:srgbClr val="FF0000"/>
                </a:solidFill>
              </a:rPr>
              <a:t>=0 are not required.</a:t>
            </a:r>
          </a:p>
          <a:p>
            <a:r>
              <a:rPr lang="en-IN" sz="2400" dirty="0" smtClean="0">
                <a:solidFill>
                  <a:srgbClr val="FF0000"/>
                </a:solidFill>
              </a:rPr>
              <a:t>Thus, we have obtained only three combinations instead of the seven enumerated earlier.</a:t>
            </a:r>
          </a:p>
          <a:p>
            <a:r>
              <a:rPr lang="en-IN" sz="2400" dirty="0" smtClean="0">
                <a:solidFill>
                  <a:srgbClr val="FF0000"/>
                </a:solidFill>
              </a:rPr>
              <a:t>The reduced set of combinations is listed below.</a:t>
            </a:r>
            <a:endParaRPr lang="en-IN" sz="24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61495447"/>
              </p:ext>
            </p:extLst>
          </p:nvPr>
        </p:nvGraphicFramePr>
        <p:xfrm>
          <a:off x="1150513" y="4990206"/>
          <a:ext cx="6096000" cy="1483360"/>
        </p:xfrm>
        <a:graphic>
          <a:graphicData uri="http://schemas.openxmlformats.org/drawingml/2006/table">
            <a:tbl>
              <a:tblPr firstRow="1" bandRow="1">
                <a:tableStyleId>{5C22544A-7EE6-4342-B048-85BDC9FD1C3A}</a:tableStyleId>
              </a:tblPr>
              <a:tblGrid>
                <a:gridCol w="613893"/>
                <a:gridCol w="695459"/>
                <a:gridCol w="682580"/>
                <a:gridCol w="695459"/>
                <a:gridCol w="3408609"/>
              </a:tblGrid>
              <a:tr h="370840">
                <a:tc>
                  <a:txBody>
                    <a:bodyPr/>
                    <a:lstStyle/>
                    <a:p>
                      <a:pPr algn="ct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C3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FF0000"/>
                          </a:solidFill>
                        </a:rPr>
                        <a:t>Inputs to node </a:t>
                      </a:r>
                      <a:r>
                        <a:rPr lang="en-IN" i="1" dirty="0" smtClean="0">
                          <a:solidFill>
                            <a:srgbClr val="FF0000"/>
                          </a:solidFill>
                        </a:rPr>
                        <a:t>a</a:t>
                      </a:r>
                      <a:endParaRPr lang="en-IN"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dirty="0" smtClean="0">
                          <a:solidFill>
                            <a:srgbClr val="FF0000"/>
                          </a:solidFill>
                        </a:rPr>
                        <a:t>C1=0, b=0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2</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pPr algn="ctr"/>
                      <a:r>
                        <a:rPr lang="en-IN" dirty="0" smtClean="0">
                          <a:solidFill>
                            <a:srgbClr val="FF0000"/>
                          </a:solidFill>
                        </a:rPr>
                        <a:t>3</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1</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rgbClr val="FF0000"/>
                          </a:solidFill>
                        </a:rPr>
                        <a:t>0</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85</a:t>
            </a:fld>
            <a:endParaRPr lang="en-IN"/>
          </a:p>
        </p:txBody>
      </p:sp>
    </p:spTree>
    <p:extLst>
      <p:ext uri="{BB962C8B-B14F-4D97-AF65-F5344CB8AC3E}">
        <p14:creationId xmlns:p14="http://schemas.microsoft.com/office/powerpoint/2010/main" val="37478890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 y="17396"/>
            <a:ext cx="8940353" cy="1325563"/>
          </a:xfrm>
        </p:spPr>
        <p:txBody>
          <a:bodyPr/>
          <a:lstStyle/>
          <a:p>
            <a:pPr algn="ctr"/>
            <a:r>
              <a:rPr lang="en-IN" dirty="0"/>
              <a:t>Example: Generating tests using heuristics</a:t>
            </a:r>
          </a:p>
        </p:txBody>
      </p:sp>
      <p:sp>
        <p:nvSpPr>
          <p:cNvPr id="3" name="Content Placeholder 2"/>
          <p:cNvSpPr>
            <a:spLocks noGrp="1"/>
          </p:cNvSpPr>
          <p:nvPr>
            <p:ph idx="1"/>
          </p:nvPr>
        </p:nvSpPr>
        <p:spPr>
          <a:xfrm>
            <a:off x="270457" y="643941"/>
            <a:ext cx="8590208" cy="6072389"/>
          </a:xfrm>
        </p:spPr>
        <p:txBody>
          <a:bodyPr>
            <a:noAutofit/>
          </a:bodyPr>
          <a:lstStyle/>
          <a:p>
            <a:r>
              <a:rPr lang="en-IN" sz="2400" dirty="0" smtClean="0">
                <a:solidFill>
                  <a:srgbClr val="FF0000"/>
                </a:solidFill>
              </a:rPr>
              <a:t>Let us examine the rationale underlying the various heuristics for reducing the number of combinations.</a:t>
            </a:r>
          </a:p>
          <a:p>
            <a:r>
              <a:rPr lang="en-IN" sz="2400" dirty="0" smtClean="0">
                <a:solidFill>
                  <a:srgbClr val="FF0000"/>
                </a:solidFill>
              </a:rPr>
              <a:t>Heuristics H1 does not save us on any combinations.</a:t>
            </a:r>
          </a:p>
          <a:p>
            <a:r>
              <a:rPr lang="en-IN" sz="2400" dirty="0" smtClean="0">
                <a:solidFill>
                  <a:srgbClr val="FF0000"/>
                </a:solidFill>
              </a:rPr>
              <a:t>The only way an OR-node can cause its effect </a:t>
            </a:r>
            <a:r>
              <a:rPr lang="en-IN" sz="2400" i="1" dirty="0" smtClean="0">
                <a:solidFill>
                  <a:srgbClr val="FF0000"/>
                </a:solidFill>
              </a:rPr>
              <a:t>e</a:t>
            </a:r>
            <a:r>
              <a:rPr lang="en-IN" sz="2400" dirty="0" smtClean="0">
                <a:solidFill>
                  <a:srgbClr val="FF0000"/>
                </a:solidFill>
              </a:rPr>
              <a:t> to be 0 is for all its inputs to be 0.</a:t>
            </a:r>
          </a:p>
          <a:p>
            <a:r>
              <a:rPr lang="en-IN" sz="2400" dirty="0" smtClean="0">
                <a:solidFill>
                  <a:srgbClr val="FF0000"/>
                </a:solidFill>
              </a:rPr>
              <a:t>H1 suggests that we enumerate all such combinations.</a:t>
            </a:r>
          </a:p>
          <a:p>
            <a:r>
              <a:rPr lang="en-IN" sz="2400" dirty="0" smtClean="0">
                <a:solidFill>
                  <a:srgbClr val="FF0000"/>
                </a:solidFill>
              </a:rPr>
              <a:t>Heuristics H2 suggests we use all combinations that cause e to be 1 except those that cause n1=n2=0.</a:t>
            </a:r>
          </a:p>
          <a:p>
            <a:r>
              <a:rPr lang="en-IN" sz="2400" dirty="0" smtClean="0">
                <a:solidFill>
                  <a:srgbClr val="FF0000"/>
                </a:solidFill>
              </a:rPr>
              <a:t>To understand the rationale underlying H2 consider a program required to generate an error message when condition c1 or c2 is true.</a:t>
            </a:r>
          </a:p>
          <a:p>
            <a:r>
              <a:rPr lang="en-IN" sz="2400" dirty="0" smtClean="0">
                <a:solidFill>
                  <a:srgbClr val="FF0000"/>
                </a:solidFill>
              </a:rPr>
              <a:t>A correct implementation of this requirement is given below.</a:t>
            </a:r>
          </a:p>
          <a:p>
            <a:pPr marL="0" indent="0">
              <a:buNone/>
            </a:pPr>
            <a:r>
              <a:rPr lang="en-IN" sz="2400" dirty="0" smtClean="0">
                <a:solidFill>
                  <a:srgbClr val="FF0000"/>
                </a:solidFill>
              </a:rPr>
              <a:t>	if(c1 v c2)</a:t>
            </a:r>
            <a:r>
              <a:rPr lang="en-IN" sz="2400" dirty="0" err="1" smtClean="0">
                <a:solidFill>
                  <a:srgbClr val="FF0000"/>
                </a:solidFill>
              </a:rPr>
              <a:t>printf</a:t>
            </a:r>
            <a:r>
              <a:rPr lang="en-IN" sz="2400" dirty="0" smtClean="0">
                <a:solidFill>
                  <a:srgbClr val="FF0000"/>
                </a:solidFill>
              </a:rPr>
              <a:t>(“Error”);</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86</a:t>
            </a:fld>
            <a:endParaRPr lang="en-IN"/>
          </a:p>
        </p:txBody>
      </p:sp>
    </p:spTree>
    <p:extLst>
      <p:ext uri="{BB962C8B-B14F-4D97-AF65-F5344CB8AC3E}">
        <p14:creationId xmlns:p14="http://schemas.microsoft.com/office/powerpoint/2010/main" val="3258911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p>
            <a:pPr algn="ctr"/>
            <a:r>
              <a:rPr lang="en-IN" dirty="0"/>
              <a:t>Example: Generating tests using heuristics</a:t>
            </a:r>
          </a:p>
        </p:txBody>
      </p:sp>
      <p:sp>
        <p:nvSpPr>
          <p:cNvPr id="3" name="Content Placeholder 2"/>
          <p:cNvSpPr>
            <a:spLocks noGrp="1"/>
          </p:cNvSpPr>
          <p:nvPr>
            <p:ph idx="1"/>
          </p:nvPr>
        </p:nvSpPr>
        <p:spPr>
          <a:xfrm>
            <a:off x="244699" y="1325563"/>
            <a:ext cx="8628845" cy="5319936"/>
          </a:xfrm>
        </p:spPr>
        <p:txBody>
          <a:bodyPr>
            <a:normAutofit/>
          </a:bodyPr>
          <a:lstStyle/>
          <a:p>
            <a:r>
              <a:rPr lang="en-IN" sz="2400" dirty="0" smtClean="0">
                <a:solidFill>
                  <a:srgbClr val="FF0000"/>
                </a:solidFill>
              </a:rPr>
              <a:t>Now consider the following erroneous implementation of the same requirement.</a:t>
            </a:r>
          </a:p>
          <a:p>
            <a:pPr marL="0" indent="0">
              <a:buNone/>
            </a:pPr>
            <a:r>
              <a:rPr lang="en-IN" sz="2400" dirty="0" smtClean="0">
                <a:solidFill>
                  <a:srgbClr val="FF0000"/>
                </a:solidFill>
              </a:rPr>
              <a:t>	if(c1 v ¬c2)</a:t>
            </a:r>
            <a:r>
              <a:rPr lang="en-IN" sz="2400" dirty="0" err="1" smtClean="0">
                <a:solidFill>
                  <a:srgbClr val="FF0000"/>
                </a:solidFill>
              </a:rPr>
              <a:t>printf</a:t>
            </a:r>
            <a:r>
              <a:rPr lang="en-IN" sz="2400" dirty="0" smtClean="0">
                <a:solidFill>
                  <a:srgbClr val="FF0000"/>
                </a:solidFill>
              </a:rPr>
              <a:t>(“Error”);</a:t>
            </a:r>
          </a:p>
          <a:p>
            <a:r>
              <a:rPr lang="en-IN" sz="2400" dirty="0" smtClean="0">
                <a:solidFill>
                  <a:srgbClr val="FF0000"/>
                </a:solidFill>
              </a:rPr>
              <a:t>A test that sets both c1 and c2 true </a:t>
            </a:r>
          </a:p>
          <a:p>
            <a:pPr lvl="1"/>
            <a:r>
              <a:rPr lang="en-IN" sz="2000" dirty="0" smtClean="0">
                <a:solidFill>
                  <a:srgbClr val="FF0000"/>
                </a:solidFill>
              </a:rPr>
              <a:t>will not be able to detect an error in the implementation above </a:t>
            </a:r>
          </a:p>
          <a:p>
            <a:pPr lvl="2"/>
            <a:r>
              <a:rPr lang="en-IN" sz="1800" dirty="0" smtClean="0">
                <a:solidFill>
                  <a:srgbClr val="FF0000"/>
                </a:solidFill>
              </a:rPr>
              <a:t>if short circuit evaluation is used for Boolean expressions.</a:t>
            </a:r>
          </a:p>
          <a:p>
            <a:r>
              <a:rPr lang="en-IN" sz="2400" dirty="0" smtClean="0">
                <a:solidFill>
                  <a:srgbClr val="FF0000"/>
                </a:solidFill>
              </a:rPr>
              <a:t>However, a test that sets c1=0 and c2=1 will be able to detect this error.</a:t>
            </a:r>
          </a:p>
          <a:p>
            <a:r>
              <a:rPr lang="en-IN" sz="2400" dirty="0" smtClean="0">
                <a:solidFill>
                  <a:srgbClr val="FF0000"/>
                </a:solidFill>
              </a:rPr>
              <a:t>Hence H2 saves us from generating all input combinations that generate the pair (1,1) entering an effect in an OR-node.</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87</a:t>
            </a:fld>
            <a:endParaRPr lang="en-IN"/>
          </a:p>
        </p:txBody>
      </p:sp>
    </p:spTree>
    <p:extLst>
      <p:ext uri="{BB962C8B-B14F-4D97-AF65-F5344CB8AC3E}">
        <p14:creationId xmlns:p14="http://schemas.microsoft.com/office/powerpoint/2010/main" val="30775915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31" y="146185"/>
            <a:ext cx="8888837" cy="1325563"/>
          </a:xfrm>
        </p:spPr>
        <p:txBody>
          <a:bodyPr/>
          <a:lstStyle/>
          <a:p>
            <a:pPr algn="ctr"/>
            <a:r>
              <a:rPr lang="en-IN" dirty="0"/>
              <a:t>Example: Generating tests using heuristics</a:t>
            </a:r>
          </a:p>
        </p:txBody>
      </p:sp>
      <p:sp>
        <p:nvSpPr>
          <p:cNvPr id="3" name="Content Placeholder 2"/>
          <p:cNvSpPr>
            <a:spLocks noGrp="1"/>
          </p:cNvSpPr>
          <p:nvPr>
            <p:ph idx="1"/>
          </p:nvPr>
        </p:nvSpPr>
        <p:spPr>
          <a:xfrm>
            <a:off x="609598" y="1471748"/>
            <a:ext cx="7826063" cy="5199508"/>
          </a:xfrm>
        </p:spPr>
        <p:txBody>
          <a:bodyPr>
            <a:noAutofit/>
          </a:bodyPr>
          <a:lstStyle/>
          <a:p>
            <a:r>
              <a:rPr lang="en-IN" sz="2800" dirty="0" smtClean="0">
                <a:solidFill>
                  <a:srgbClr val="FF0000"/>
                </a:solidFill>
              </a:rPr>
              <a:t>Heuristics H3 saves us from repeating the combinations of n1 and n2.</a:t>
            </a:r>
          </a:p>
          <a:p>
            <a:r>
              <a:rPr lang="en-IN" sz="2800" dirty="0" smtClean="0">
                <a:solidFill>
                  <a:srgbClr val="FF0000"/>
                </a:solidFill>
              </a:rPr>
              <a:t>Once again this could save us a lot of tests.</a:t>
            </a:r>
          </a:p>
          <a:p>
            <a:r>
              <a:rPr lang="en-IN" sz="2800" dirty="0" smtClean="0">
                <a:solidFill>
                  <a:srgbClr val="FF0000"/>
                </a:solidFill>
              </a:rPr>
              <a:t>The assumption here is that </a:t>
            </a:r>
          </a:p>
          <a:p>
            <a:pPr lvl="1"/>
            <a:r>
              <a:rPr lang="en-IN" sz="2400" dirty="0" smtClean="0">
                <a:solidFill>
                  <a:srgbClr val="FF0000"/>
                </a:solidFill>
              </a:rPr>
              <a:t>any error in the implementation of </a:t>
            </a:r>
            <a:r>
              <a:rPr lang="en-IN" sz="2400" i="1" dirty="0" smtClean="0">
                <a:solidFill>
                  <a:srgbClr val="FF0000"/>
                </a:solidFill>
              </a:rPr>
              <a:t>e</a:t>
            </a:r>
            <a:r>
              <a:rPr lang="en-IN" sz="2400" dirty="0" smtClean="0">
                <a:solidFill>
                  <a:srgbClr val="FF0000"/>
                </a:solidFill>
              </a:rPr>
              <a:t> will be detected by </a:t>
            </a:r>
          </a:p>
          <a:p>
            <a:pPr lvl="1"/>
            <a:r>
              <a:rPr lang="en-IN" sz="2400" dirty="0" smtClean="0">
                <a:solidFill>
                  <a:srgbClr val="FF0000"/>
                </a:solidFill>
              </a:rPr>
              <a:t>tests that cover different combinations of n1 and n2.</a:t>
            </a:r>
          </a:p>
          <a:p>
            <a:r>
              <a:rPr lang="en-IN" sz="2800" dirty="0" smtClean="0">
                <a:solidFill>
                  <a:srgbClr val="FF0000"/>
                </a:solidFill>
              </a:rPr>
              <a:t>Thus, there is no need to have two or more tests that </a:t>
            </a:r>
          </a:p>
          <a:p>
            <a:pPr lvl="1"/>
            <a:r>
              <a:rPr lang="en-IN" sz="2400" dirty="0" smtClean="0">
                <a:solidFill>
                  <a:srgbClr val="FF0000"/>
                </a:solidFill>
              </a:rPr>
              <a:t>contain the same combination of n1 and n2.</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88</a:t>
            </a:fld>
            <a:endParaRPr lang="en-IN"/>
          </a:p>
        </p:txBody>
      </p:sp>
    </p:spTree>
    <p:extLst>
      <p:ext uri="{BB962C8B-B14F-4D97-AF65-F5344CB8AC3E}">
        <p14:creationId xmlns:p14="http://schemas.microsoft.com/office/powerpoint/2010/main" val="1610428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 y="107548"/>
            <a:ext cx="8888837" cy="1325563"/>
          </a:xfrm>
        </p:spPr>
        <p:txBody>
          <a:bodyPr/>
          <a:lstStyle/>
          <a:p>
            <a:pPr algn="ctr"/>
            <a:r>
              <a:rPr lang="en-IN" dirty="0"/>
              <a:t>Example: Generating tests using heuristics</a:t>
            </a:r>
          </a:p>
        </p:txBody>
      </p:sp>
      <p:sp>
        <p:nvSpPr>
          <p:cNvPr id="3" name="Content Placeholder 2"/>
          <p:cNvSpPr>
            <a:spLocks noGrp="1"/>
          </p:cNvSpPr>
          <p:nvPr>
            <p:ph idx="1"/>
          </p:nvPr>
        </p:nvSpPr>
        <p:spPr>
          <a:xfrm>
            <a:off x="373487" y="1326524"/>
            <a:ext cx="8525813" cy="5280338"/>
          </a:xfrm>
        </p:spPr>
        <p:txBody>
          <a:bodyPr>
            <a:normAutofit/>
          </a:bodyPr>
          <a:lstStyle/>
          <a:p>
            <a:r>
              <a:rPr lang="en-IN" sz="2400" dirty="0" smtClean="0">
                <a:solidFill>
                  <a:srgbClr val="FF0000"/>
                </a:solidFill>
              </a:rPr>
              <a:t>Lastly, H4 for the AND-node is analogous to H1 for the OR-node.</a:t>
            </a:r>
          </a:p>
          <a:p>
            <a:r>
              <a:rPr lang="en-IN" sz="2400" dirty="0" smtClean="0">
                <a:solidFill>
                  <a:srgbClr val="FF0000"/>
                </a:solidFill>
              </a:rPr>
              <a:t>The only way an AND-node can cause its effect </a:t>
            </a:r>
            <a:r>
              <a:rPr lang="en-IN" sz="2400" i="1" dirty="0" smtClean="0">
                <a:solidFill>
                  <a:srgbClr val="FF0000"/>
                </a:solidFill>
              </a:rPr>
              <a:t>e</a:t>
            </a:r>
            <a:r>
              <a:rPr lang="en-IN" sz="2400" dirty="0" smtClean="0">
                <a:solidFill>
                  <a:srgbClr val="FF0000"/>
                </a:solidFill>
              </a:rPr>
              <a:t> to be 1</a:t>
            </a:r>
          </a:p>
          <a:p>
            <a:pPr lvl="1"/>
            <a:r>
              <a:rPr lang="en-IN" sz="2000" dirty="0" smtClean="0">
                <a:solidFill>
                  <a:srgbClr val="FF0000"/>
                </a:solidFill>
              </a:rPr>
              <a:t>is for all its inputs to be 1.</a:t>
            </a:r>
          </a:p>
          <a:p>
            <a:r>
              <a:rPr lang="en-IN" sz="2400" dirty="0" smtClean="0">
                <a:solidFill>
                  <a:srgbClr val="FF0000"/>
                </a:solidFill>
              </a:rPr>
              <a:t>H4 suggests that we enumerate all such combinations.</a:t>
            </a:r>
          </a:p>
          <a:p>
            <a:r>
              <a:rPr lang="en-IN" sz="2400" dirty="0" smtClean="0">
                <a:solidFill>
                  <a:srgbClr val="FF0000"/>
                </a:solidFill>
              </a:rPr>
              <a:t>We stress, once again, that </a:t>
            </a:r>
          </a:p>
          <a:p>
            <a:pPr lvl="1"/>
            <a:r>
              <a:rPr lang="en-IN" sz="2000" dirty="0" smtClean="0">
                <a:solidFill>
                  <a:srgbClr val="FF0000"/>
                </a:solidFill>
              </a:rPr>
              <a:t>while the heuristics will likely reduce the set of tests generated using cause-effect graphing, </a:t>
            </a:r>
          </a:p>
          <a:p>
            <a:pPr lvl="2"/>
            <a:r>
              <a:rPr lang="en-IN" sz="1800" dirty="0" smtClean="0">
                <a:solidFill>
                  <a:srgbClr val="FF0000"/>
                </a:solidFill>
              </a:rPr>
              <a:t>they might also lead to useful tests being discarded.</a:t>
            </a:r>
          </a:p>
          <a:p>
            <a:r>
              <a:rPr lang="en-IN" sz="2400" dirty="0" smtClean="0">
                <a:solidFill>
                  <a:srgbClr val="FF0000"/>
                </a:solidFill>
              </a:rPr>
              <a:t>Of course, in general and prior to the start of testing, </a:t>
            </a:r>
          </a:p>
          <a:p>
            <a:pPr lvl="1"/>
            <a:r>
              <a:rPr lang="en-IN" sz="2000" dirty="0" smtClean="0">
                <a:solidFill>
                  <a:srgbClr val="FF0000"/>
                </a:solidFill>
              </a:rPr>
              <a:t>it is almost impossible to know which of the test cases discarded will be useless and which ones useful.</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89</a:t>
            </a:fld>
            <a:endParaRPr lang="en-IN"/>
          </a:p>
        </p:txBody>
      </p:sp>
    </p:spTree>
    <p:extLst>
      <p:ext uri="{BB962C8B-B14F-4D97-AF65-F5344CB8AC3E}">
        <p14:creationId xmlns:p14="http://schemas.microsoft.com/office/powerpoint/2010/main" val="687482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214906" y="112794"/>
            <a:ext cx="6347713" cy="1320800"/>
          </a:xfrm>
        </p:spPr>
        <p:txBody>
          <a:bodyPr/>
          <a:lstStyle/>
          <a:p>
            <a:pPr algn="ctr"/>
            <a:r>
              <a:rPr lang="en-US" dirty="0" smtClean="0"/>
              <a:t>Testing Facts</a:t>
            </a:r>
          </a:p>
        </p:txBody>
      </p:sp>
      <p:sp>
        <p:nvSpPr>
          <p:cNvPr id="12292" name="Rectangle 3"/>
          <p:cNvSpPr>
            <a:spLocks noGrp="1" noChangeArrowheads="1"/>
          </p:cNvSpPr>
          <p:nvPr>
            <p:ph type="body" idx="1"/>
          </p:nvPr>
        </p:nvSpPr>
        <p:spPr>
          <a:xfrm>
            <a:off x="207361" y="1493641"/>
            <a:ext cx="8857440" cy="4852800"/>
          </a:xfrm>
        </p:spPr>
        <p:txBody>
          <a:bodyPr/>
          <a:lstStyle/>
          <a:p>
            <a:pPr>
              <a:lnSpc>
                <a:spcPct val="105000"/>
              </a:lnSpc>
            </a:pPr>
            <a:r>
              <a:rPr lang="en-US" sz="4263" dirty="0">
                <a:solidFill>
                  <a:srgbClr val="FF0000"/>
                </a:solidFill>
              </a:rPr>
              <a:t>Testing is getting more complex and sophisticated every year.</a:t>
            </a:r>
          </a:p>
          <a:p>
            <a:pPr lvl="1">
              <a:lnSpc>
                <a:spcPct val="105000"/>
              </a:lnSpc>
            </a:pPr>
            <a:r>
              <a:rPr lang="en-US" sz="3901" dirty="0">
                <a:solidFill>
                  <a:srgbClr val="FF0000"/>
                </a:solidFill>
              </a:rPr>
              <a:t>Larger and more complex programs</a:t>
            </a:r>
          </a:p>
          <a:p>
            <a:pPr lvl="1">
              <a:lnSpc>
                <a:spcPct val="105000"/>
              </a:lnSpc>
            </a:pPr>
            <a:r>
              <a:rPr lang="en-US" sz="3901" dirty="0">
                <a:solidFill>
                  <a:srgbClr val="FF0000"/>
                </a:solidFill>
              </a:rPr>
              <a:t>Newer programming paradigms</a:t>
            </a:r>
          </a:p>
          <a:p>
            <a:pPr>
              <a:lnSpc>
                <a:spcPct val="105000"/>
              </a:lnSpc>
            </a:pPr>
            <a:endParaRPr lang="en-US" sz="3901" dirty="0">
              <a:solidFill>
                <a:srgbClr val="FF0000"/>
              </a:solidFill>
            </a:endParaRPr>
          </a:p>
        </p:txBody>
      </p:sp>
      <p:sp>
        <p:nvSpPr>
          <p:cNvPr id="2" name="Slide Number Placeholder 1"/>
          <p:cNvSpPr>
            <a:spLocks noGrp="1"/>
          </p:cNvSpPr>
          <p:nvPr>
            <p:ph type="sldNum" sz="quarter" idx="12"/>
          </p:nvPr>
        </p:nvSpPr>
        <p:spPr/>
        <p:txBody>
          <a:bodyPr/>
          <a:lstStyle/>
          <a:p>
            <a:fld id="{53D5C3CB-31B7-4B76-BB0C-1E903127DFFC}" type="slidenum">
              <a:rPr lang="en-IN" smtClean="0"/>
              <a:pPr/>
              <a:t>9</a:t>
            </a:fld>
            <a:endParaRPr lang="en-I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45" y="154546"/>
            <a:ext cx="8811563" cy="605309"/>
          </a:xfrm>
        </p:spPr>
        <p:txBody>
          <a:bodyPr>
            <a:normAutofit fontScale="90000"/>
          </a:bodyPr>
          <a:lstStyle/>
          <a:p>
            <a:pPr algn="ctr"/>
            <a:r>
              <a:rPr lang="en-IN" dirty="0" smtClean="0"/>
              <a:t>Decision Table from cause-effect graph</a:t>
            </a:r>
            <a:endParaRPr lang="en-IN" dirty="0"/>
          </a:p>
        </p:txBody>
      </p:sp>
      <p:sp>
        <p:nvSpPr>
          <p:cNvPr id="3" name="Content Placeholder 2"/>
          <p:cNvSpPr>
            <a:spLocks noGrp="1"/>
          </p:cNvSpPr>
          <p:nvPr>
            <p:ph idx="1"/>
          </p:nvPr>
        </p:nvSpPr>
        <p:spPr>
          <a:xfrm>
            <a:off x="203646" y="1104409"/>
            <a:ext cx="8811563" cy="5309270"/>
          </a:xfrm>
        </p:spPr>
        <p:txBody>
          <a:bodyPr>
            <a:normAutofit/>
          </a:bodyPr>
          <a:lstStyle/>
          <a:p>
            <a:r>
              <a:rPr lang="en-IN" sz="2400" dirty="0" smtClean="0">
                <a:solidFill>
                  <a:srgbClr val="FF0000"/>
                </a:solidFill>
              </a:rPr>
              <a:t>Each column of the decision table represents a combination of input values, and hence a test.</a:t>
            </a:r>
          </a:p>
          <a:p>
            <a:r>
              <a:rPr lang="en-IN" sz="2400" dirty="0" smtClean="0">
                <a:solidFill>
                  <a:srgbClr val="FF0000"/>
                </a:solidFill>
              </a:rPr>
              <a:t>There is one row for each condition and effect.</a:t>
            </a:r>
          </a:p>
          <a:p>
            <a:r>
              <a:rPr lang="en-IN" sz="2400" dirty="0" smtClean="0">
                <a:solidFill>
                  <a:srgbClr val="FF0000"/>
                </a:solidFill>
              </a:rPr>
              <a:t>Thus the table  decision table can be viewed as an N X M matrix with </a:t>
            </a:r>
          </a:p>
          <a:p>
            <a:pPr lvl="1"/>
            <a:r>
              <a:rPr lang="en-IN" sz="2000" dirty="0" smtClean="0">
                <a:solidFill>
                  <a:srgbClr val="FF0000"/>
                </a:solidFill>
              </a:rPr>
              <a:t>N being the sum of the number of conditions and effects and  </a:t>
            </a:r>
          </a:p>
          <a:p>
            <a:pPr lvl="1"/>
            <a:r>
              <a:rPr lang="en-IN" sz="2000" dirty="0" smtClean="0">
                <a:solidFill>
                  <a:srgbClr val="FF0000"/>
                </a:solidFill>
              </a:rPr>
              <a:t>M the number of tests.</a:t>
            </a:r>
          </a:p>
          <a:p>
            <a:r>
              <a:rPr lang="en-IN" sz="2400" dirty="0" smtClean="0">
                <a:solidFill>
                  <a:srgbClr val="FF0000"/>
                </a:solidFill>
              </a:rPr>
              <a:t>Each entry in the decision table is a 0 or 1 </a:t>
            </a:r>
          </a:p>
          <a:p>
            <a:pPr lvl="1"/>
            <a:r>
              <a:rPr lang="en-IN" sz="2000" dirty="0" smtClean="0">
                <a:solidFill>
                  <a:srgbClr val="FF0000"/>
                </a:solidFill>
              </a:rPr>
              <a:t>depending on whether or not the corresponding condition is false or true, respectively.</a:t>
            </a:r>
          </a:p>
          <a:p>
            <a:r>
              <a:rPr lang="en-IN" sz="2400" dirty="0" smtClean="0">
                <a:solidFill>
                  <a:srgbClr val="FF0000"/>
                </a:solidFill>
              </a:rPr>
              <a:t>For a row corresponding to an effect, an entry is 0 or 1 </a:t>
            </a:r>
          </a:p>
          <a:p>
            <a:pPr lvl="1"/>
            <a:r>
              <a:rPr lang="en-IN" sz="2000" dirty="0" smtClean="0">
                <a:solidFill>
                  <a:srgbClr val="FF0000"/>
                </a:solidFill>
              </a:rPr>
              <a:t>if the effect is not present or present, respectively. </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90</a:t>
            </a:fld>
            <a:endParaRPr lang="en-IN"/>
          </a:p>
        </p:txBody>
      </p:sp>
    </p:spTree>
    <p:extLst>
      <p:ext uri="{BB962C8B-B14F-4D97-AF65-F5344CB8AC3E}">
        <p14:creationId xmlns:p14="http://schemas.microsoft.com/office/powerpoint/2010/main" val="31532052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14400"/>
          </a:xfrm>
        </p:spPr>
        <p:txBody>
          <a:bodyPr>
            <a:normAutofit fontScale="90000"/>
          </a:bodyPr>
          <a:lstStyle/>
          <a:p>
            <a:pPr algn="ctr"/>
            <a:r>
              <a:rPr lang="en-IN" dirty="0" smtClean="0"/>
              <a:t>Procedure for generating a decision table from a cause-effect graph</a:t>
            </a:r>
            <a:endParaRPr lang="en-IN" dirty="0"/>
          </a:p>
        </p:txBody>
      </p:sp>
      <p:sp>
        <p:nvSpPr>
          <p:cNvPr id="3" name="Content Placeholder 2"/>
          <p:cNvSpPr>
            <a:spLocks noGrp="1"/>
          </p:cNvSpPr>
          <p:nvPr>
            <p:ph idx="1"/>
          </p:nvPr>
        </p:nvSpPr>
        <p:spPr>
          <a:xfrm>
            <a:off x="0" y="1004554"/>
            <a:ext cx="9144000" cy="5743976"/>
          </a:xfrm>
        </p:spPr>
        <p:txBody>
          <a:bodyPr>
            <a:normAutofit/>
          </a:bodyPr>
          <a:lstStyle/>
          <a:p>
            <a:r>
              <a:rPr lang="en-IN" sz="2400" b="1" dirty="0" smtClean="0">
                <a:solidFill>
                  <a:srgbClr val="FF0000"/>
                </a:solidFill>
              </a:rPr>
              <a:t>Input:</a:t>
            </a:r>
            <a:r>
              <a:rPr lang="en-IN" sz="2400" dirty="0" smtClean="0">
                <a:solidFill>
                  <a:srgbClr val="FF0000"/>
                </a:solidFill>
              </a:rPr>
              <a:t> A cause-effect graph containing causes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t>
            </a:r>
            <a:r>
              <a:rPr lang="en-IN" sz="2400" i="1" dirty="0">
                <a:solidFill>
                  <a:srgbClr val="FF0000"/>
                </a:solidFill>
              </a:rPr>
              <a:t>C</a:t>
            </a:r>
            <a:r>
              <a:rPr lang="en-IN" sz="2400" i="1" baseline="-25000" dirty="0">
                <a:solidFill>
                  <a:srgbClr val="FF0000"/>
                </a:solidFill>
              </a:rPr>
              <a:t>2</a:t>
            </a:r>
            <a:r>
              <a:rPr lang="en-IN" sz="2400" dirty="0" smtClean="0">
                <a:solidFill>
                  <a:srgbClr val="FF0000"/>
                </a:solidFill>
              </a:rPr>
              <a:t>, …, </a:t>
            </a:r>
            <a:r>
              <a:rPr lang="en-IN" sz="2400" i="1" dirty="0" err="1" smtClean="0">
                <a:solidFill>
                  <a:srgbClr val="FF0000"/>
                </a:solidFill>
              </a:rPr>
              <a:t>C</a:t>
            </a:r>
            <a:r>
              <a:rPr lang="en-IN" sz="2400" i="1" baseline="-25000" dirty="0" err="1" smtClean="0">
                <a:solidFill>
                  <a:srgbClr val="FF0000"/>
                </a:solidFill>
              </a:rPr>
              <a:t>p</a:t>
            </a:r>
            <a:r>
              <a:rPr lang="en-IN" sz="2400" dirty="0" smtClean="0">
                <a:solidFill>
                  <a:srgbClr val="FF0000"/>
                </a:solidFill>
              </a:rPr>
              <a:t> and effects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 </a:t>
            </a:r>
            <a:r>
              <a:rPr lang="en-IN" sz="2400" i="1" dirty="0" err="1" smtClean="0">
                <a:solidFill>
                  <a:srgbClr val="FF0000"/>
                </a:solidFill>
              </a:rPr>
              <a:t>Ef</a:t>
            </a:r>
            <a:r>
              <a:rPr lang="en-IN" sz="2400" i="1" baseline="-25000" dirty="0" err="1" smtClean="0">
                <a:solidFill>
                  <a:srgbClr val="FF0000"/>
                </a:solidFill>
              </a:rPr>
              <a:t>q</a:t>
            </a:r>
            <a:r>
              <a:rPr lang="en-IN" sz="2400" dirty="0" smtClean="0">
                <a:solidFill>
                  <a:srgbClr val="FF0000"/>
                </a:solidFill>
              </a:rPr>
              <a:t>.</a:t>
            </a:r>
          </a:p>
          <a:p>
            <a:r>
              <a:rPr lang="en-IN" sz="2400" b="1" dirty="0" smtClean="0">
                <a:solidFill>
                  <a:srgbClr val="FF0000"/>
                </a:solidFill>
              </a:rPr>
              <a:t>Output:</a:t>
            </a:r>
            <a:r>
              <a:rPr lang="en-IN" sz="2400" dirty="0" smtClean="0">
                <a:solidFill>
                  <a:srgbClr val="FF0000"/>
                </a:solidFill>
              </a:rPr>
              <a:t> A decision table DT containing </a:t>
            </a:r>
            <a:r>
              <a:rPr lang="en-IN" sz="2400" i="1" dirty="0" smtClean="0">
                <a:solidFill>
                  <a:srgbClr val="FF0000"/>
                </a:solidFill>
              </a:rPr>
              <a:t>N=</a:t>
            </a:r>
            <a:r>
              <a:rPr lang="en-IN" sz="2400" i="1" dirty="0" err="1" smtClean="0">
                <a:solidFill>
                  <a:srgbClr val="FF0000"/>
                </a:solidFill>
              </a:rPr>
              <a:t>p+q</a:t>
            </a:r>
            <a:r>
              <a:rPr lang="en-IN" sz="2400" dirty="0" smtClean="0">
                <a:solidFill>
                  <a:srgbClr val="FF0000"/>
                </a:solidFill>
              </a:rPr>
              <a:t> rows and </a:t>
            </a:r>
            <a:r>
              <a:rPr lang="en-IN" sz="2400" i="1" dirty="0" smtClean="0">
                <a:solidFill>
                  <a:srgbClr val="FF0000"/>
                </a:solidFill>
              </a:rPr>
              <a:t>M</a:t>
            </a:r>
            <a:r>
              <a:rPr lang="en-IN" sz="2400" dirty="0" smtClean="0">
                <a:solidFill>
                  <a:srgbClr val="FF0000"/>
                </a:solidFill>
              </a:rPr>
              <a:t> columns, where </a:t>
            </a:r>
            <a:r>
              <a:rPr lang="en-IN" sz="2400" i="1" dirty="0" smtClean="0">
                <a:solidFill>
                  <a:srgbClr val="FF0000"/>
                </a:solidFill>
              </a:rPr>
              <a:t>M</a:t>
            </a:r>
            <a:r>
              <a:rPr lang="en-IN" sz="2400" dirty="0" smtClean="0">
                <a:solidFill>
                  <a:srgbClr val="FF0000"/>
                </a:solidFill>
              </a:rPr>
              <a:t> depends on the relationship between the causes and effects as captured in the cause-effect graph.</a:t>
            </a:r>
          </a:p>
          <a:p>
            <a:r>
              <a:rPr lang="en-IN" sz="2400" b="1" dirty="0" smtClean="0">
                <a:solidFill>
                  <a:srgbClr val="FF0000"/>
                </a:solidFill>
              </a:rPr>
              <a:t>Procedure:</a:t>
            </a:r>
            <a:r>
              <a:rPr lang="en-IN" sz="2400" dirty="0" smtClean="0">
                <a:solidFill>
                  <a:srgbClr val="FF0000"/>
                </a:solidFill>
              </a:rPr>
              <a:t> CEGDT</a:t>
            </a:r>
          </a:p>
          <a:p>
            <a:r>
              <a:rPr lang="en-IN" sz="2400" dirty="0" smtClean="0">
                <a:solidFill>
                  <a:srgbClr val="FF0000"/>
                </a:solidFill>
              </a:rPr>
              <a:t>/*</a:t>
            </a:r>
          </a:p>
          <a:p>
            <a:r>
              <a:rPr lang="en-IN" sz="2400" i="1" dirty="0" err="1" smtClean="0">
                <a:solidFill>
                  <a:srgbClr val="FF0000"/>
                </a:solidFill>
              </a:rPr>
              <a:t>i</a:t>
            </a:r>
            <a:r>
              <a:rPr lang="en-IN" sz="2400" dirty="0" smtClean="0">
                <a:solidFill>
                  <a:srgbClr val="FF0000"/>
                </a:solidFill>
              </a:rPr>
              <a:t> is the index of the next effect to be considered.</a:t>
            </a:r>
          </a:p>
          <a:p>
            <a:r>
              <a:rPr lang="en-IN" sz="2400" i="1" dirty="0" err="1" smtClean="0">
                <a:solidFill>
                  <a:srgbClr val="FF0000"/>
                </a:solidFill>
              </a:rPr>
              <a:t>next_dt_col</a:t>
            </a:r>
            <a:r>
              <a:rPr lang="en-IN" sz="2400" dirty="0" smtClean="0">
                <a:solidFill>
                  <a:srgbClr val="FF0000"/>
                </a:solidFill>
              </a:rPr>
              <a:t> is the next empty column in the decision table.</a:t>
            </a:r>
          </a:p>
          <a:p>
            <a:r>
              <a:rPr lang="en-IN" sz="2400" i="1" dirty="0" err="1" smtClean="0">
                <a:solidFill>
                  <a:srgbClr val="FF0000"/>
                </a:solidFill>
              </a:rPr>
              <a:t>V</a:t>
            </a:r>
            <a:r>
              <a:rPr lang="en-IN" sz="2400" i="1" baseline="-25000" dirty="0" err="1" smtClean="0">
                <a:solidFill>
                  <a:srgbClr val="FF0000"/>
                </a:solidFill>
              </a:rPr>
              <a:t>k</a:t>
            </a:r>
            <a:r>
              <a:rPr lang="en-IN" sz="2400" dirty="0" smtClean="0">
                <a:solidFill>
                  <a:srgbClr val="FF0000"/>
                </a:solidFill>
              </a:rPr>
              <a:t>: a vector of size </a:t>
            </a:r>
            <a:r>
              <a:rPr lang="en-IN" sz="2400" i="1" dirty="0" err="1" smtClean="0">
                <a:solidFill>
                  <a:srgbClr val="FF0000"/>
                </a:solidFill>
              </a:rPr>
              <a:t>p+q</a:t>
            </a:r>
            <a:r>
              <a:rPr lang="en-IN" sz="2400" dirty="0" smtClean="0">
                <a:solidFill>
                  <a:srgbClr val="FF0000"/>
                </a:solidFill>
              </a:rPr>
              <a:t> containing 1’s and 0’s. </a:t>
            </a:r>
            <a:r>
              <a:rPr lang="en-IN" sz="2400" i="1" dirty="0" err="1" smtClean="0">
                <a:solidFill>
                  <a:srgbClr val="FF0000"/>
                </a:solidFill>
              </a:rPr>
              <a:t>V</a:t>
            </a:r>
            <a:r>
              <a:rPr lang="en-IN" sz="2400" i="1" baseline="-25000" dirty="0" err="1" smtClean="0">
                <a:solidFill>
                  <a:srgbClr val="FF0000"/>
                </a:solidFill>
              </a:rPr>
              <a:t>j</a:t>
            </a:r>
            <a:r>
              <a:rPr lang="en-IN" sz="2400" dirty="0" smtClean="0">
                <a:solidFill>
                  <a:srgbClr val="FF0000"/>
                </a:solidFill>
              </a:rPr>
              <a:t>, 1≤</a:t>
            </a:r>
            <a:r>
              <a:rPr lang="en-IN" sz="2400" i="1" dirty="0">
                <a:solidFill>
                  <a:srgbClr val="FF0000"/>
                </a:solidFill>
              </a:rPr>
              <a:t>j</a:t>
            </a:r>
            <a:r>
              <a:rPr lang="en-IN" sz="2400" dirty="0" smtClean="0">
                <a:solidFill>
                  <a:srgbClr val="FF0000"/>
                </a:solidFill>
              </a:rPr>
              <a:t>≤</a:t>
            </a:r>
            <a:r>
              <a:rPr lang="en-IN" sz="2400" i="1" dirty="0" smtClean="0">
                <a:solidFill>
                  <a:srgbClr val="FF0000"/>
                </a:solidFill>
              </a:rPr>
              <a:t>p</a:t>
            </a:r>
            <a:r>
              <a:rPr lang="en-IN" sz="2400" dirty="0" smtClean="0">
                <a:solidFill>
                  <a:srgbClr val="FF0000"/>
                </a:solidFill>
              </a:rPr>
              <a:t>, indicates the state of condition </a:t>
            </a:r>
            <a:r>
              <a:rPr lang="en-IN" sz="2400" i="1" dirty="0" err="1" smtClean="0">
                <a:solidFill>
                  <a:srgbClr val="FF0000"/>
                </a:solidFill>
              </a:rPr>
              <a:t>C</a:t>
            </a:r>
            <a:r>
              <a:rPr lang="en-IN" sz="2400" i="1" baseline="-25000" dirty="0" err="1" smtClean="0">
                <a:solidFill>
                  <a:srgbClr val="FF0000"/>
                </a:solidFill>
              </a:rPr>
              <a:t>j</a:t>
            </a:r>
            <a:r>
              <a:rPr lang="en-IN" sz="2400" dirty="0" smtClean="0">
                <a:solidFill>
                  <a:srgbClr val="FF0000"/>
                </a:solidFill>
              </a:rPr>
              <a:t> and </a:t>
            </a:r>
            <a:r>
              <a:rPr lang="en-IN" sz="2400" i="1" dirty="0" err="1" smtClean="0">
                <a:solidFill>
                  <a:srgbClr val="FF0000"/>
                </a:solidFill>
              </a:rPr>
              <a:t>V</a:t>
            </a:r>
            <a:r>
              <a:rPr lang="en-IN" sz="2400" i="1" baseline="-25000" dirty="0" err="1" smtClean="0">
                <a:solidFill>
                  <a:srgbClr val="FF0000"/>
                </a:solidFill>
              </a:rPr>
              <a:t>l</a:t>
            </a:r>
            <a:r>
              <a:rPr lang="en-IN" sz="2400" dirty="0" smtClean="0">
                <a:solidFill>
                  <a:srgbClr val="FF0000"/>
                </a:solidFill>
              </a:rPr>
              <a:t>, </a:t>
            </a:r>
            <a:r>
              <a:rPr lang="en-IN" sz="2400" i="1" dirty="0" smtClean="0">
                <a:solidFill>
                  <a:srgbClr val="FF0000"/>
                </a:solidFill>
              </a:rPr>
              <a:t>p</a:t>
            </a:r>
            <a:r>
              <a:rPr lang="en-IN" sz="2400" dirty="0" smtClean="0">
                <a:solidFill>
                  <a:srgbClr val="FF0000"/>
                </a:solidFill>
              </a:rPr>
              <a:t>&lt;</a:t>
            </a:r>
            <a:r>
              <a:rPr lang="en-IN" sz="2400" i="1" dirty="0" smtClean="0">
                <a:solidFill>
                  <a:srgbClr val="FF0000"/>
                </a:solidFill>
              </a:rPr>
              <a:t>l</a:t>
            </a:r>
            <a:r>
              <a:rPr lang="en-IN" sz="2400" dirty="0">
                <a:solidFill>
                  <a:srgbClr val="FF0000"/>
                </a:solidFill>
              </a:rPr>
              <a:t> ≤ </a:t>
            </a:r>
            <a:r>
              <a:rPr lang="en-IN" sz="2400" i="1" dirty="0" err="1" smtClean="0">
                <a:solidFill>
                  <a:srgbClr val="FF0000"/>
                </a:solidFill>
              </a:rPr>
              <a:t>p+q</a:t>
            </a:r>
            <a:r>
              <a:rPr lang="en-IN" sz="2400" dirty="0" smtClean="0">
                <a:solidFill>
                  <a:srgbClr val="FF0000"/>
                </a:solidFill>
              </a:rPr>
              <a:t>, indicates the presence or absence of effect </a:t>
            </a:r>
            <a:r>
              <a:rPr lang="en-IN" sz="2400" i="1" dirty="0" err="1" smtClean="0">
                <a:solidFill>
                  <a:srgbClr val="FF0000"/>
                </a:solidFill>
              </a:rPr>
              <a:t>Ef</a:t>
            </a:r>
            <a:r>
              <a:rPr lang="en-IN" sz="2400" i="1" baseline="-25000" dirty="0" err="1" smtClean="0">
                <a:solidFill>
                  <a:srgbClr val="FF0000"/>
                </a:solidFill>
              </a:rPr>
              <a:t>l</a:t>
            </a:r>
            <a:r>
              <a:rPr lang="en-IN" sz="2400" i="1" baseline="-25000" dirty="0" smtClean="0">
                <a:solidFill>
                  <a:srgbClr val="FF0000"/>
                </a:solidFill>
              </a:rPr>
              <a:t>-p</a:t>
            </a:r>
            <a:r>
              <a:rPr lang="en-IN" sz="2400" dirty="0" smtClean="0">
                <a:solidFill>
                  <a:srgbClr val="FF0000"/>
                </a:solidFill>
              </a:rPr>
              <a:t>.</a:t>
            </a:r>
            <a:endParaRPr lang="en-IN" sz="2400" dirty="0">
              <a:solidFill>
                <a:srgbClr val="FF0000"/>
              </a:solidFill>
            </a:endParaRPr>
          </a:p>
          <a:p>
            <a:r>
              <a:rPr lang="en-IN" sz="2400" dirty="0" smtClean="0">
                <a:solidFill>
                  <a:srgbClr val="FF0000"/>
                </a:solidFill>
              </a:rPr>
              <a:t>*/</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91</a:t>
            </a:fld>
            <a:endParaRPr lang="en-IN"/>
          </a:p>
        </p:txBody>
      </p:sp>
    </p:spTree>
    <p:extLst>
      <p:ext uri="{BB962C8B-B14F-4D97-AF65-F5344CB8AC3E}">
        <p14:creationId xmlns:p14="http://schemas.microsoft.com/office/powerpoint/2010/main" val="30749770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30310"/>
          </a:xfrm>
        </p:spPr>
        <p:txBody>
          <a:bodyPr>
            <a:normAutofit fontScale="90000"/>
          </a:bodyPr>
          <a:lstStyle/>
          <a:p>
            <a:pPr algn="ctr"/>
            <a:r>
              <a:rPr lang="en-IN" dirty="0"/>
              <a:t>Procedure for generating a decision table from a cause-effect graph</a:t>
            </a:r>
          </a:p>
        </p:txBody>
      </p:sp>
      <p:sp>
        <p:nvSpPr>
          <p:cNvPr id="3" name="Content Placeholder 2"/>
          <p:cNvSpPr>
            <a:spLocks noGrp="1"/>
          </p:cNvSpPr>
          <p:nvPr>
            <p:ph idx="1"/>
          </p:nvPr>
        </p:nvSpPr>
        <p:spPr>
          <a:xfrm>
            <a:off x="0" y="1030310"/>
            <a:ext cx="9144000" cy="5827690"/>
          </a:xfrm>
        </p:spPr>
        <p:txBody>
          <a:bodyPr>
            <a:noAutofit/>
          </a:bodyPr>
          <a:lstStyle/>
          <a:p>
            <a:r>
              <a:rPr lang="en-IN" sz="2000" b="1" dirty="0" smtClean="0">
                <a:solidFill>
                  <a:srgbClr val="002060"/>
                </a:solidFill>
              </a:rPr>
              <a:t>Step 1</a:t>
            </a:r>
            <a:r>
              <a:rPr lang="en-IN" sz="2000" dirty="0" smtClean="0">
                <a:solidFill>
                  <a:srgbClr val="FF0000"/>
                </a:solidFill>
              </a:rPr>
              <a:t> </a:t>
            </a:r>
            <a:r>
              <a:rPr lang="en-IN" sz="2000" i="1" dirty="0" smtClean="0">
                <a:solidFill>
                  <a:srgbClr val="FF0000"/>
                </a:solidFill>
              </a:rPr>
              <a:t>Initialize DT to an empty decision table</a:t>
            </a:r>
            <a:r>
              <a:rPr lang="en-IN" sz="2000" dirty="0" smtClean="0">
                <a:solidFill>
                  <a:srgbClr val="FF0000"/>
                </a:solidFill>
              </a:rPr>
              <a:t>.</a:t>
            </a:r>
          </a:p>
          <a:p>
            <a:pPr marL="0" indent="0">
              <a:buNone/>
            </a:pPr>
            <a:r>
              <a:rPr lang="en-IN" sz="2000" i="1" dirty="0" smtClean="0">
                <a:solidFill>
                  <a:srgbClr val="FF0000"/>
                </a:solidFill>
              </a:rPr>
              <a:t>	    </a:t>
            </a:r>
            <a:r>
              <a:rPr lang="en-IN" sz="2000" i="1" dirty="0" err="1" smtClean="0">
                <a:solidFill>
                  <a:srgbClr val="FF0000"/>
                </a:solidFill>
              </a:rPr>
              <a:t>next_dt_col</a:t>
            </a:r>
            <a:r>
              <a:rPr lang="en-IN" sz="2000" dirty="0" smtClean="0">
                <a:solidFill>
                  <a:srgbClr val="FF0000"/>
                </a:solidFill>
              </a:rPr>
              <a:t>=1.</a:t>
            </a:r>
          </a:p>
          <a:p>
            <a:r>
              <a:rPr lang="en-IN" sz="2000" b="1" dirty="0" smtClean="0">
                <a:solidFill>
                  <a:srgbClr val="002060"/>
                </a:solidFill>
              </a:rPr>
              <a:t>Step 2</a:t>
            </a:r>
            <a:r>
              <a:rPr lang="en-IN" sz="2000" dirty="0" smtClean="0">
                <a:solidFill>
                  <a:srgbClr val="FF0000"/>
                </a:solidFill>
              </a:rPr>
              <a:t> Execute the following steps for </a:t>
            </a:r>
            <a:r>
              <a:rPr lang="en-IN" sz="2000" i="1" dirty="0" err="1" smtClean="0">
                <a:solidFill>
                  <a:srgbClr val="FF0000"/>
                </a:solidFill>
              </a:rPr>
              <a:t>i</a:t>
            </a:r>
            <a:r>
              <a:rPr lang="en-IN" sz="2000" dirty="0" smtClean="0">
                <a:solidFill>
                  <a:srgbClr val="FF0000"/>
                </a:solidFill>
              </a:rPr>
              <a:t>=1 to </a:t>
            </a:r>
            <a:r>
              <a:rPr lang="en-IN" sz="2000" i="1" dirty="0" smtClean="0">
                <a:solidFill>
                  <a:srgbClr val="FF0000"/>
                </a:solidFill>
              </a:rPr>
              <a:t>q</a:t>
            </a:r>
            <a:r>
              <a:rPr lang="en-IN" sz="2000" dirty="0" smtClean="0">
                <a:solidFill>
                  <a:srgbClr val="FF0000"/>
                </a:solidFill>
              </a:rPr>
              <a:t>.</a:t>
            </a:r>
          </a:p>
          <a:p>
            <a:pPr marL="0" indent="0">
              <a:buNone/>
            </a:pPr>
            <a:r>
              <a:rPr lang="en-IN" sz="2000" dirty="0" smtClean="0">
                <a:solidFill>
                  <a:srgbClr val="FF0000"/>
                </a:solidFill>
              </a:rPr>
              <a:t>         </a:t>
            </a:r>
            <a:r>
              <a:rPr lang="en-IN" sz="2000" dirty="0" smtClean="0">
                <a:solidFill>
                  <a:srgbClr val="002060"/>
                </a:solidFill>
              </a:rPr>
              <a:t>2.1</a:t>
            </a:r>
            <a:r>
              <a:rPr lang="en-IN" sz="2000" dirty="0" smtClean="0">
                <a:solidFill>
                  <a:srgbClr val="FF0000"/>
                </a:solidFill>
              </a:rPr>
              <a:t> </a:t>
            </a:r>
            <a:r>
              <a:rPr lang="en-IN" sz="2000" i="1" dirty="0" smtClean="0">
                <a:solidFill>
                  <a:srgbClr val="FF0000"/>
                </a:solidFill>
              </a:rPr>
              <a:t>Select the next effect to be processed</a:t>
            </a:r>
            <a:r>
              <a:rPr lang="en-IN" sz="2000" dirty="0" smtClean="0">
                <a:solidFill>
                  <a:srgbClr val="FF0000"/>
                </a:solidFill>
              </a:rPr>
              <a:t>.</a:t>
            </a:r>
          </a:p>
          <a:p>
            <a:pPr marL="0" indent="0">
              <a:buNone/>
            </a:pPr>
            <a:r>
              <a:rPr lang="en-IN" sz="2000" dirty="0" smtClean="0">
                <a:solidFill>
                  <a:srgbClr val="FF0000"/>
                </a:solidFill>
              </a:rPr>
              <a:t>	    Let </a:t>
            </a:r>
            <a:r>
              <a:rPr lang="en-IN" sz="2000" i="1" dirty="0" smtClean="0">
                <a:solidFill>
                  <a:srgbClr val="FF0000"/>
                </a:solidFill>
              </a:rPr>
              <a:t>e=</a:t>
            </a:r>
            <a:r>
              <a:rPr lang="en-IN" sz="2000" i="1" dirty="0" err="1" smtClean="0">
                <a:solidFill>
                  <a:srgbClr val="FF0000"/>
                </a:solidFill>
              </a:rPr>
              <a:t>Ef</a:t>
            </a:r>
            <a:r>
              <a:rPr lang="en-IN" sz="2000" i="1" baseline="-25000" dirty="0" err="1" smtClean="0">
                <a:solidFill>
                  <a:srgbClr val="FF0000"/>
                </a:solidFill>
              </a:rPr>
              <a:t>i</a:t>
            </a:r>
            <a:r>
              <a:rPr lang="en-IN" sz="2000" dirty="0" smtClean="0">
                <a:solidFill>
                  <a:srgbClr val="FF0000"/>
                </a:solidFill>
              </a:rPr>
              <a:t>.</a:t>
            </a:r>
          </a:p>
          <a:p>
            <a:pPr marL="0" indent="0">
              <a:buNone/>
            </a:pPr>
            <a:r>
              <a:rPr lang="en-IN" sz="2000" dirty="0" smtClean="0">
                <a:solidFill>
                  <a:srgbClr val="FF0000"/>
                </a:solidFill>
              </a:rPr>
              <a:t>         </a:t>
            </a:r>
            <a:r>
              <a:rPr lang="en-IN" sz="2000" dirty="0" smtClean="0">
                <a:solidFill>
                  <a:srgbClr val="002060"/>
                </a:solidFill>
              </a:rPr>
              <a:t>2.2 </a:t>
            </a:r>
            <a:r>
              <a:rPr lang="en-IN" sz="2000" i="1" dirty="0" smtClean="0">
                <a:solidFill>
                  <a:srgbClr val="FF0000"/>
                </a:solidFill>
              </a:rPr>
              <a:t>Find combinations of conditions that cause e to be present.</a:t>
            </a:r>
          </a:p>
          <a:p>
            <a:pPr marL="0" indent="0">
              <a:buNone/>
            </a:pPr>
            <a:r>
              <a:rPr lang="en-IN" sz="2000" dirty="0" smtClean="0">
                <a:solidFill>
                  <a:srgbClr val="FF0000"/>
                </a:solidFill>
              </a:rPr>
              <a:t>	  Assume that </a:t>
            </a:r>
            <a:r>
              <a:rPr lang="en-IN" sz="2000" i="1" dirty="0" smtClean="0">
                <a:solidFill>
                  <a:srgbClr val="FF0000"/>
                </a:solidFill>
              </a:rPr>
              <a:t>e</a:t>
            </a:r>
            <a:r>
              <a:rPr lang="en-IN" sz="2000" dirty="0" smtClean="0">
                <a:solidFill>
                  <a:srgbClr val="FF0000"/>
                </a:solidFill>
              </a:rPr>
              <a:t> is present. Starting at </a:t>
            </a:r>
            <a:r>
              <a:rPr lang="en-IN" sz="2000" i="1" dirty="0" smtClean="0">
                <a:solidFill>
                  <a:srgbClr val="FF0000"/>
                </a:solidFill>
              </a:rPr>
              <a:t>e</a:t>
            </a:r>
            <a:r>
              <a:rPr lang="en-IN" sz="2000" dirty="0" smtClean="0">
                <a:solidFill>
                  <a:srgbClr val="FF0000"/>
                </a:solidFill>
              </a:rPr>
              <a:t>, trace the cause-</a:t>
            </a:r>
          </a:p>
          <a:p>
            <a:pPr marL="0" indent="0">
              <a:buNone/>
            </a:pPr>
            <a:r>
              <a:rPr lang="en-IN" sz="2000" dirty="0" smtClean="0">
                <a:solidFill>
                  <a:srgbClr val="FF0000"/>
                </a:solidFill>
              </a:rPr>
              <a:t>	  effect graph backwards and determine the combinations of </a:t>
            </a:r>
          </a:p>
          <a:p>
            <a:pPr marL="0" indent="0">
              <a:buNone/>
            </a:pPr>
            <a:r>
              <a:rPr lang="en-IN" sz="2000" dirty="0" smtClean="0">
                <a:solidFill>
                  <a:srgbClr val="FF0000"/>
                </a:solidFill>
              </a:rPr>
              <a:t>	  conditions </a:t>
            </a:r>
            <a:r>
              <a:rPr lang="en-IN" sz="2000" i="1" dirty="0" smtClean="0">
                <a:solidFill>
                  <a:srgbClr val="FF0000"/>
                </a:solidFill>
              </a:rPr>
              <a:t>C</a:t>
            </a:r>
            <a:r>
              <a:rPr lang="en-IN" sz="2000" i="1" baseline="-25000" dirty="0" smtClean="0">
                <a:solidFill>
                  <a:srgbClr val="FF0000"/>
                </a:solidFill>
              </a:rPr>
              <a:t>1</a:t>
            </a:r>
            <a:r>
              <a:rPr lang="en-IN" sz="2000" dirty="0" smtClean="0">
                <a:solidFill>
                  <a:srgbClr val="FF0000"/>
                </a:solidFill>
              </a:rPr>
              <a:t>, </a:t>
            </a:r>
            <a:r>
              <a:rPr lang="en-IN" sz="2000" i="1" dirty="0" smtClean="0">
                <a:solidFill>
                  <a:srgbClr val="FF0000"/>
                </a:solidFill>
              </a:rPr>
              <a:t>C</a:t>
            </a:r>
            <a:r>
              <a:rPr lang="en-IN" sz="2000" i="1" baseline="-25000" dirty="0" smtClean="0">
                <a:solidFill>
                  <a:srgbClr val="FF0000"/>
                </a:solidFill>
              </a:rPr>
              <a:t>2</a:t>
            </a:r>
            <a:r>
              <a:rPr lang="en-IN" sz="2000" dirty="0" smtClean="0">
                <a:solidFill>
                  <a:srgbClr val="FF0000"/>
                </a:solidFill>
              </a:rPr>
              <a:t>, …, </a:t>
            </a:r>
            <a:r>
              <a:rPr lang="en-IN" sz="2000" i="1" dirty="0" err="1" smtClean="0">
                <a:solidFill>
                  <a:srgbClr val="FF0000"/>
                </a:solidFill>
              </a:rPr>
              <a:t>C</a:t>
            </a:r>
            <a:r>
              <a:rPr lang="en-IN" sz="2000" i="1" baseline="-25000" dirty="0" err="1" smtClean="0">
                <a:solidFill>
                  <a:srgbClr val="FF0000"/>
                </a:solidFill>
              </a:rPr>
              <a:t>p</a:t>
            </a:r>
            <a:r>
              <a:rPr lang="en-IN" sz="2000" dirty="0" smtClean="0">
                <a:solidFill>
                  <a:srgbClr val="FF0000"/>
                </a:solidFill>
              </a:rPr>
              <a:t> that lead to e being present. </a:t>
            </a:r>
          </a:p>
          <a:p>
            <a:pPr marL="0" indent="0">
              <a:buNone/>
            </a:pPr>
            <a:r>
              <a:rPr lang="en-IN" sz="2000" dirty="0" smtClean="0">
                <a:solidFill>
                  <a:srgbClr val="FF0000"/>
                </a:solidFill>
              </a:rPr>
              <a:t>	  Let </a:t>
            </a:r>
            <a:r>
              <a:rPr lang="en-IN" sz="2000" i="1" dirty="0" smtClean="0">
                <a:solidFill>
                  <a:srgbClr val="FF0000"/>
                </a:solidFill>
              </a:rPr>
              <a:t>V</a:t>
            </a:r>
            <a:r>
              <a:rPr lang="en-IN" sz="2000" i="1" baseline="-25000" dirty="0" smtClean="0">
                <a:solidFill>
                  <a:srgbClr val="FF0000"/>
                </a:solidFill>
              </a:rPr>
              <a:t>1</a:t>
            </a: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2</a:t>
            </a:r>
            <a:r>
              <a:rPr lang="en-IN" sz="2000" dirty="0" smtClean="0">
                <a:solidFill>
                  <a:srgbClr val="FF0000"/>
                </a:solidFill>
              </a:rPr>
              <a:t>, …, </a:t>
            </a:r>
            <a:r>
              <a:rPr lang="en-IN" sz="2000" i="1" dirty="0" err="1" smtClean="0">
                <a:solidFill>
                  <a:srgbClr val="FF0000"/>
                </a:solidFill>
              </a:rPr>
              <a:t>V</a:t>
            </a:r>
            <a:r>
              <a:rPr lang="en-IN" sz="2000" i="1" baseline="-25000" dirty="0" err="1" smtClean="0">
                <a:solidFill>
                  <a:srgbClr val="FF0000"/>
                </a:solidFill>
              </a:rPr>
              <a:t>mi</a:t>
            </a:r>
            <a:r>
              <a:rPr lang="en-IN" sz="2000" dirty="0" smtClean="0">
                <a:solidFill>
                  <a:srgbClr val="FF0000"/>
                </a:solidFill>
              </a:rPr>
              <a:t> be the combinations of causes that lead to </a:t>
            </a:r>
            <a:r>
              <a:rPr lang="en-IN" sz="2000" i="1" dirty="0" smtClean="0">
                <a:solidFill>
                  <a:srgbClr val="FF0000"/>
                </a:solidFill>
              </a:rPr>
              <a:t>e</a:t>
            </a:r>
            <a:r>
              <a:rPr lang="en-IN" sz="2000" dirty="0" smtClean="0">
                <a:solidFill>
                  <a:srgbClr val="FF0000"/>
                </a:solidFill>
              </a:rPr>
              <a:t> </a:t>
            </a:r>
          </a:p>
          <a:p>
            <a:pPr marL="0" indent="0">
              <a:buNone/>
            </a:pPr>
            <a:r>
              <a:rPr lang="en-IN" sz="2000" dirty="0" smtClean="0">
                <a:solidFill>
                  <a:srgbClr val="FF0000"/>
                </a:solidFill>
              </a:rPr>
              <a:t>	  being present, i.e. in 1 state, and hence </a:t>
            </a:r>
            <a:r>
              <a:rPr lang="en-IN" sz="2000" i="1" dirty="0" smtClean="0">
                <a:solidFill>
                  <a:srgbClr val="FF0000"/>
                </a:solidFill>
              </a:rPr>
              <a:t>m</a:t>
            </a:r>
            <a:r>
              <a:rPr lang="en-IN" sz="2000" i="1" baseline="-25000" dirty="0" smtClean="0">
                <a:solidFill>
                  <a:srgbClr val="FF0000"/>
                </a:solidFill>
              </a:rPr>
              <a:t>i</a:t>
            </a:r>
            <a:r>
              <a:rPr lang="en-IN" sz="2000" dirty="0" smtClean="0">
                <a:solidFill>
                  <a:srgbClr val="FF0000"/>
                </a:solidFill>
              </a:rPr>
              <a:t>≥1. Set </a:t>
            </a:r>
            <a:r>
              <a:rPr lang="en-IN" sz="2000" i="1" dirty="0" err="1" smtClean="0">
                <a:solidFill>
                  <a:srgbClr val="FF0000"/>
                </a:solidFill>
              </a:rPr>
              <a:t>V</a:t>
            </a:r>
            <a:r>
              <a:rPr lang="en-IN" sz="2000" i="1" baseline="-25000" dirty="0" err="1" smtClean="0">
                <a:solidFill>
                  <a:srgbClr val="FF0000"/>
                </a:solidFill>
              </a:rPr>
              <a:t>k</a:t>
            </a:r>
            <a:r>
              <a:rPr lang="en-IN" sz="2000" i="1" dirty="0" smtClean="0">
                <a:solidFill>
                  <a:srgbClr val="FF0000"/>
                </a:solidFill>
              </a:rPr>
              <a:t>(l)</a:t>
            </a:r>
            <a:r>
              <a:rPr lang="en-IN" sz="2000" dirty="0" smtClean="0">
                <a:solidFill>
                  <a:srgbClr val="FF0000"/>
                </a:solidFill>
              </a:rPr>
              <a:t>,</a:t>
            </a:r>
            <a:r>
              <a:rPr lang="en-IN" sz="2000" i="1" dirty="0" smtClean="0">
                <a:solidFill>
                  <a:srgbClr val="FF0000"/>
                </a:solidFill>
              </a:rPr>
              <a:t>p</a:t>
            </a:r>
            <a:r>
              <a:rPr lang="en-IN" sz="2000" dirty="0" smtClean="0">
                <a:solidFill>
                  <a:srgbClr val="FF0000"/>
                </a:solidFill>
              </a:rPr>
              <a:t>&lt;</a:t>
            </a:r>
            <a:r>
              <a:rPr lang="en-IN" sz="2000" i="1" dirty="0" err="1" smtClean="0">
                <a:solidFill>
                  <a:srgbClr val="FF0000"/>
                </a:solidFill>
              </a:rPr>
              <a:t>l</a:t>
            </a:r>
            <a:r>
              <a:rPr lang="en-IN" sz="2000" dirty="0" err="1" smtClean="0">
                <a:solidFill>
                  <a:srgbClr val="FF0000"/>
                </a:solidFill>
              </a:rPr>
              <a:t>≤</a:t>
            </a:r>
            <a:r>
              <a:rPr lang="en-IN" sz="2000" i="1" dirty="0" err="1" smtClean="0">
                <a:solidFill>
                  <a:srgbClr val="FF0000"/>
                </a:solidFill>
              </a:rPr>
              <a:t>p+q</a:t>
            </a:r>
            <a:r>
              <a:rPr lang="en-IN" sz="2000" dirty="0" smtClean="0">
                <a:solidFill>
                  <a:srgbClr val="FF0000"/>
                </a:solidFill>
              </a:rPr>
              <a:t> </a:t>
            </a:r>
          </a:p>
          <a:p>
            <a:pPr marL="0" indent="0">
              <a:buNone/>
            </a:pPr>
            <a:r>
              <a:rPr lang="en-IN" sz="2000" dirty="0">
                <a:solidFill>
                  <a:srgbClr val="FF0000"/>
                </a:solidFill>
              </a:rPr>
              <a:t>	</a:t>
            </a:r>
            <a:r>
              <a:rPr lang="en-IN" sz="2000" dirty="0" smtClean="0">
                <a:solidFill>
                  <a:srgbClr val="FF0000"/>
                </a:solidFill>
              </a:rPr>
              <a:t>  to 0 or 1 depending on whether effect </a:t>
            </a:r>
            <a:r>
              <a:rPr lang="en-IN" sz="2000" i="1" dirty="0" err="1" smtClean="0">
                <a:solidFill>
                  <a:srgbClr val="FF0000"/>
                </a:solidFill>
              </a:rPr>
              <a:t>Ef</a:t>
            </a:r>
            <a:r>
              <a:rPr lang="en-IN" sz="2000" i="1" baseline="-25000" dirty="0" err="1" smtClean="0">
                <a:solidFill>
                  <a:srgbClr val="FF0000"/>
                </a:solidFill>
              </a:rPr>
              <a:t>l</a:t>
            </a:r>
            <a:r>
              <a:rPr lang="en-IN" sz="2000" i="1" baseline="-25000" dirty="0" smtClean="0">
                <a:solidFill>
                  <a:srgbClr val="FF0000"/>
                </a:solidFill>
              </a:rPr>
              <a:t>-p</a:t>
            </a:r>
            <a:r>
              <a:rPr lang="en-IN" sz="2000" dirty="0" smtClean="0">
                <a:solidFill>
                  <a:srgbClr val="FF0000"/>
                </a:solidFill>
              </a:rPr>
              <a:t> is present or not for the </a:t>
            </a:r>
          </a:p>
          <a:p>
            <a:pPr marL="0" indent="0">
              <a:buNone/>
            </a:pPr>
            <a:r>
              <a:rPr lang="en-IN" sz="2000" dirty="0">
                <a:solidFill>
                  <a:srgbClr val="FF0000"/>
                </a:solidFill>
              </a:rPr>
              <a:t>	 </a:t>
            </a:r>
            <a:r>
              <a:rPr lang="en-IN" sz="2000" dirty="0" smtClean="0">
                <a:solidFill>
                  <a:srgbClr val="FF0000"/>
                </a:solidFill>
              </a:rPr>
              <a:t> combination of all conditions in </a:t>
            </a:r>
            <a:r>
              <a:rPr lang="en-IN" sz="2000" i="1" dirty="0" err="1" smtClean="0">
                <a:solidFill>
                  <a:srgbClr val="FF0000"/>
                </a:solidFill>
              </a:rPr>
              <a:t>V</a:t>
            </a:r>
            <a:r>
              <a:rPr lang="en-IN" sz="2000" i="1" baseline="-25000" dirty="0" err="1" smtClean="0">
                <a:solidFill>
                  <a:srgbClr val="FF0000"/>
                </a:solidFill>
              </a:rPr>
              <a:t>k</a:t>
            </a:r>
            <a:r>
              <a:rPr lang="en-IN" sz="2000" dirty="0" smtClean="0">
                <a:solidFill>
                  <a:srgbClr val="FF0000"/>
                </a:solidFill>
              </a:rPr>
              <a:t>.</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92</a:t>
            </a:fld>
            <a:endParaRPr lang="en-IN"/>
          </a:p>
        </p:txBody>
      </p:sp>
    </p:spTree>
    <p:extLst>
      <p:ext uri="{BB962C8B-B14F-4D97-AF65-F5344CB8AC3E}">
        <p14:creationId xmlns:p14="http://schemas.microsoft.com/office/powerpoint/2010/main" val="21845698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5915"/>
          </a:xfrm>
        </p:spPr>
        <p:txBody>
          <a:bodyPr>
            <a:normAutofit fontScale="90000"/>
          </a:bodyPr>
          <a:lstStyle/>
          <a:p>
            <a:pPr algn="ctr"/>
            <a:r>
              <a:rPr lang="en-IN" dirty="0"/>
              <a:t>Procedure for generating a decision table from a cause-effect graph</a:t>
            </a:r>
          </a:p>
        </p:txBody>
      </p:sp>
      <p:sp>
        <p:nvSpPr>
          <p:cNvPr id="3" name="Content Placeholder 2"/>
          <p:cNvSpPr>
            <a:spLocks noGrp="1"/>
          </p:cNvSpPr>
          <p:nvPr>
            <p:ph idx="1"/>
          </p:nvPr>
        </p:nvSpPr>
        <p:spPr>
          <a:xfrm>
            <a:off x="0" y="1465018"/>
            <a:ext cx="9053848" cy="4678208"/>
          </a:xfrm>
        </p:spPr>
        <p:txBody>
          <a:bodyPr>
            <a:normAutofit/>
          </a:bodyPr>
          <a:lstStyle/>
          <a:p>
            <a:pPr marL="0" indent="0">
              <a:buNone/>
            </a:pPr>
            <a:r>
              <a:rPr lang="en-IN" sz="2400" dirty="0" smtClean="0">
                <a:solidFill>
                  <a:srgbClr val="FF0000"/>
                </a:solidFill>
              </a:rPr>
              <a:t>        </a:t>
            </a:r>
            <a:r>
              <a:rPr lang="en-IN" sz="2400" dirty="0" smtClean="0">
                <a:solidFill>
                  <a:srgbClr val="002060"/>
                </a:solidFill>
              </a:rPr>
              <a:t>2.3</a:t>
            </a:r>
            <a:r>
              <a:rPr lang="en-IN" sz="2400" dirty="0" smtClean="0">
                <a:solidFill>
                  <a:srgbClr val="FF0000"/>
                </a:solidFill>
              </a:rPr>
              <a:t> </a:t>
            </a:r>
            <a:r>
              <a:rPr lang="en-IN" sz="2400" i="1" dirty="0" smtClean="0">
                <a:solidFill>
                  <a:srgbClr val="FF0000"/>
                </a:solidFill>
              </a:rPr>
              <a:t>Update the decision table.</a:t>
            </a:r>
          </a:p>
          <a:p>
            <a:pPr marL="0" indent="0">
              <a:buNone/>
            </a:pPr>
            <a:r>
              <a:rPr lang="en-IN" sz="2400" dirty="0" smtClean="0">
                <a:solidFill>
                  <a:srgbClr val="FF0000"/>
                </a:solidFill>
              </a:rPr>
              <a:t>               Add </a:t>
            </a:r>
            <a:r>
              <a:rPr lang="en-IN" sz="2400" i="1" dirty="0" smtClean="0">
                <a:solidFill>
                  <a:srgbClr val="FF0000"/>
                </a:solidFill>
              </a:rPr>
              <a:t>V</a:t>
            </a:r>
            <a:r>
              <a:rPr lang="en-IN" sz="2400" i="1" baseline="-25000" dirty="0" smtClean="0">
                <a:solidFill>
                  <a:srgbClr val="FF0000"/>
                </a:solidFill>
              </a:rPr>
              <a:t>1</a:t>
            </a:r>
            <a:r>
              <a:rPr lang="en-IN" sz="2400" dirty="0" smtClean="0">
                <a:solidFill>
                  <a:srgbClr val="FF0000"/>
                </a:solidFill>
              </a:rPr>
              <a:t>, </a:t>
            </a:r>
            <a:r>
              <a:rPr lang="en-IN" sz="2400" i="1" dirty="0" smtClean="0">
                <a:solidFill>
                  <a:srgbClr val="FF0000"/>
                </a:solidFill>
              </a:rPr>
              <a:t>V</a:t>
            </a:r>
            <a:r>
              <a:rPr lang="en-IN" sz="2400" i="1" baseline="-25000" dirty="0" smtClean="0">
                <a:solidFill>
                  <a:srgbClr val="FF0000"/>
                </a:solidFill>
              </a:rPr>
              <a:t>2</a:t>
            </a:r>
            <a:r>
              <a:rPr lang="en-IN" sz="2400" dirty="0" smtClean="0">
                <a:solidFill>
                  <a:srgbClr val="FF0000"/>
                </a:solidFill>
              </a:rPr>
              <a:t>, …, </a:t>
            </a:r>
            <a:r>
              <a:rPr lang="en-IN" sz="2400" i="1" dirty="0" err="1" smtClean="0">
                <a:solidFill>
                  <a:srgbClr val="FF0000"/>
                </a:solidFill>
              </a:rPr>
              <a:t>V</a:t>
            </a:r>
            <a:r>
              <a:rPr lang="en-IN" sz="2400" i="1" baseline="-25000" dirty="0" err="1" smtClean="0">
                <a:solidFill>
                  <a:srgbClr val="FF0000"/>
                </a:solidFill>
              </a:rPr>
              <a:t>mi</a:t>
            </a:r>
            <a:r>
              <a:rPr lang="en-IN" sz="2400" dirty="0" smtClean="0">
                <a:solidFill>
                  <a:srgbClr val="FF0000"/>
                </a:solidFill>
              </a:rPr>
              <a:t> to the decision table as successive  </a:t>
            </a:r>
          </a:p>
          <a:p>
            <a:pPr marL="0" indent="0">
              <a:buNone/>
            </a:pPr>
            <a:r>
              <a:rPr lang="en-IN" sz="2400" dirty="0">
                <a:solidFill>
                  <a:srgbClr val="FF0000"/>
                </a:solidFill>
              </a:rPr>
              <a:t> </a:t>
            </a:r>
            <a:r>
              <a:rPr lang="en-IN" sz="2400" dirty="0" smtClean="0">
                <a:solidFill>
                  <a:srgbClr val="FF0000"/>
                </a:solidFill>
              </a:rPr>
              <a:t>              columns starting at </a:t>
            </a:r>
            <a:r>
              <a:rPr lang="en-IN" sz="2400" i="1" dirty="0" err="1" smtClean="0">
                <a:solidFill>
                  <a:srgbClr val="FF0000"/>
                </a:solidFill>
              </a:rPr>
              <a:t>next_dt_col</a:t>
            </a:r>
            <a:r>
              <a:rPr lang="en-IN" sz="2400" dirty="0" smtClean="0">
                <a:solidFill>
                  <a:srgbClr val="FF0000"/>
                </a:solidFill>
              </a:rPr>
              <a:t>.</a:t>
            </a:r>
          </a:p>
          <a:p>
            <a:pPr marL="0" indent="0">
              <a:buNone/>
            </a:pPr>
            <a:r>
              <a:rPr lang="en-IN" sz="2400" dirty="0" smtClean="0">
                <a:solidFill>
                  <a:srgbClr val="FF0000"/>
                </a:solidFill>
              </a:rPr>
              <a:t>        </a:t>
            </a:r>
            <a:r>
              <a:rPr lang="en-IN" sz="2400" dirty="0" smtClean="0">
                <a:solidFill>
                  <a:srgbClr val="002060"/>
                </a:solidFill>
              </a:rPr>
              <a:t>2.4 </a:t>
            </a:r>
            <a:r>
              <a:rPr lang="en-IN" sz="2400" i="1" dirty="0" smtClean="0">
                <a:solidFill>
                  <a:srgbClr val="FF0000"/>
                </a:solidFill>
              </a:rPr>
              <a:t>Update the next available column in the decision </a:t>
            </a:r>
          </a:p>
          <a:p>
            <a:pPr marL="0" indent="0">
              <a:buNone/>
            </a:pPr>
            <a:r>
              <a:rPr lang="en-IN" sz="2400" i="1" dirty="0">
                <a:solidFill>
                  <a:srgbClr val="FF0000"/>
                </a:solidFill>
              </a:rPr>
              <a:t> </a:t>
            </a:r>
            <a:r>
              <a:rPr lang="en-IN" sz="2400" i="1" dirty="0" smtClean="0">
                <a:solidFill>
                  <a:srgbClr val="FF0000"/>
                </a:solidFill>
              </a:rPr>
              <a:t>              table.</a:t>
            </a:r>
          </a:p>
          <a:p>
            <a:pPr marL="0" indent="0">
              <a:buNone/>
            </a:pPr>
            <a:r>
              <a:rPr lang="en-IN" sz="2400" i="1" dirty="0" smtClean="0">
                <a:solidFill>
                  <a:srgbClr val="FF0000"/>
                </a:solidFill>
              </a:rPr>
              <a:t>               </a:t>
            </a:r>
            <a:r>
              <a:rPr lang="en-IN" sz="2400" i="1" dirty="0" err="1" smtClean="0">
                <a:solidFill>
                  <a:srgbClr val="FF0000"/>
                </a:solidFill>
              </a:rPr>
              <a:t>next_dt_col</a:t>
            </a:r>
            <a:r>
              <a:rPr lang="en-IN" sz="2400" i="1" dirty="0" smtClean="0">
                <a:solidFill>
                  <a:srgbClr val="FF0000"/>
                </a:solidFill>
              </a:rPr>
              <a:t>=</a:t>
            </a:r>
            <a:r>
              <a:rPr lang="en-IN" sz="2400" i="1" dirty="0" err="1" smtClean="0">
                <a:solidFill>
                  <a:srgbClr val="FF0000"/>
                </a:solidFill>
              </a:rPr>
              <a:t>next_dt_col+m</a:t>
            </a:r>
            <a:r>
              <a:rPr lang="en-IN" sz="2400" i="1" baseline="-25000" dirty="0" err="1" smtClean="0">
                <a:solidFill>
                  <a:srgbClr val="FF0000"/>
                </a:solidFill>
              </a:rPr>
              <a:t>i</a:t>
            </a:r>
            <a:r>
              <a:rPr lang="en-IN" sz="2400" dirty="0" smtClean="0">
                <a:solidFill>
                  <a:srgbClr val="FF0000"/>
                </a:solidFill>
              </a:rPr>
              <a:t>. At the end of this </a:t>
            </a:r>
          </a:p>
          <a:p>
            <a:pPr marL="0" indent="0">
              <a:buNone/>
            </a:pPr>
            <a:r>
              <a:rPr lang="en-IN" sz="2400" dirty="0">
                <a:solidFill>
                  <a:srgbClr val="FF0000"/>
                </a:solidFill>
              </a:rPr>
              <a:t> </a:t>
            </a:r>
            <a:r>
              <a:rPr lang="en-IN" sz="2400" dirty="0" smtClean="0">
                <a:solidFill>
                  <a:srgbClr val="FF0000"/>
                </a:solidFill>
              </a:rPr>
              <a:t>              procedure, </a:t>
            </a:r>
            <a:r>
              <a:rPr lang="en-IN" sz="2400" i="1" dirty="0" smtClean="0">
                <a:solidFill>
                  <a:srgbClr val="FF0000"/>
                </a:solidFill>
              </a:rPr>
              <a:t>next_dt_col</a:t>
            </a:r>
            <a:r>
              <a:rPr lang="en-IN" sz="2400" dirty="0" smtClean="0">
                <a:solidFill>
                  <a:srgbClr val="FF0000"/>
                </a:solidFill>
              </a:rPr>
              <a:t>-1 is the number of tests </a:t>
            </a:r>
          </a:p>
          <a:p>
            <a:pPr marL="0" indent="0">
              <a:buNone/>
            </a:pPr>
            <a:r>
              <a:rPr lang="en-IN" sz="2400" dirty="0">
                <a:solidFill>
                  <a:srgbClr val="FF0000"/>
                </a:solidFill>
              </a:rPr>
              <a:t> </a:t>
            </a:r>
            <a:r>
              <a:rPr lang="en-IN" sz="2400" dirty="0" smtClean="0">
                <a:solidFill>
                  <a:srgbClr val="FF0000"/>
                </a:solidFill>
              </a:rPr>
              <a:t>              generated.</a:t>
            </a:r>
          </a:p>
          <a:p>
            <a:r>
              <a:rPr lang="en-IN" sz="2400" dirty="0" smtClean="0">
                <a:solidFill>
                  <a:srgbClr val="FF0000"/>
                </a:solidFill>
              </a:rPr>
              <a:t>End of Procedure CEGDT</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93</a:t>
            </a:fld>
            <a:endParaRPr lang="en-IN"/>
          </a:p>
        </p:txBody>
      </p:sp>
    </p:spTree>
    <p:extLst>
      <p:ext uri="{BB962C8B-B14F-4D97-AF65-F5344CB8AC3E}">
        <p14:creationId xmlns:p14="http://schemas.microsoft.com/office/powerpoint/2010/main" val="35325204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80315" y="3739165"/>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C</a:t>
            </a:r>
            <a:r>
              <a:rPr lang="en-IN" baseline="-25000" dirty="0">
                <a:solidFill>
                  <a:srgbClr val="FF0000"/>
                </a:solidFill>
              </a:rPr>
              <a:t>2</a:t>
            </a:r>
          </a:p>
        </p:txBody>
      </p:sp>
      <p:sp>
        <p:nvSpPr>
          <p:cNvPr id="6" name="Oval 5"/>
          <p:cNvSpPr/>
          <p:nvPr/>
        </p:nvSpPr>
        <p:spPr>
          <a:xfrm>
            <a:off x="1880315" y="4632099"/>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C</a:t>
            </a:r>
            <a:r>
              <a:rPr lang="en-IN" baseline="-25000" dirty="0">
                <a:solidFill>
                  <a:srgbClr val="FF0000"/>
                </a:solidFill>
              </a:rPr>
              <a:t>3</a:t>
            </a:r>
          </a:p>
        </p:txBody>
      </p:sp>
      <p:sp>
        <p:nvSpPr>
          <p:cNvPr id="7" name="Oval 6"/>
          <p:cNvSpPr/>
          <p:nvPr/>
        </p:nvSpPr>
        <p:spPr>
          <a:xfrm>
            <a:off x="1880315" y="5525033"/>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C</a:t>
            </a:r>
            <a:r>
              <a:rPr lang="en-IN" baseline="-25000" dirty="0">
                <a:solidFill>
                  <a:srgbClr val="FF0000"/>
                </a:solidFill>
              </a:rPr>
              <a:t>4</a:t>
            </a:r>
          </a:p>
        </p:txBody>
      </p:sp>
      <p:sp>
        <p:nvSpPr>
          <p:cNvPr id="9" name="Oval 8"/>
          <p:cNvSpPr/>
          <p:nvPr/>
        </p:nvSpPr>
        <p:spPr>
          <a:xfrm>
            <a:off x="3513785" y="3410753"/>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1</a:t>
            </a:r>
            <a:endParaRPr lang="en-IN" baseline="-25000" dirty="0">
              <a:solidFill>
                <a:srgbClr val="FF0000"/>
              </a:solidFill>
            </a:endParaRPr>
          </a:p>
        </p:txBody>
      </p:sp>
      <p:sp>
        <p:nvSpPr>
          <p:cNvPr id="10" name="Oval 9"/>
          <p:cNvSpPr/>
          <p:nvPr/>
        </p:nvSpPr>
        <p:spPr>
          <a:xfrm>
            <a:off x="4930461" y="3410752"/>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2</a:t>
            </a:r>
            <a:endParaRPr lang="en-IN" baseline="-25000" dirty="0">
              <a:solidFill>
                <a:srgbClr val="FF0000"/>
              </a:solidFill>
            </a:endParaRPr>
          </a:p>
        </p:txBody>
      </p:sp>
      <p:sp>
        <p:nvSpPr>
          <p:cNvPr id="11" name="Oval 10"/>
          <p:cNvSpPr/>
          <p:nvPr/>
        </p:nvSpPr>
        <p:spPr>
          <a:xfrm>
            <a:off x="4930461" y="4632099"/>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3</a:t>
            </a:r>
            <a:endParaRPr lang="en-IN" baseline="-25000" dirty="0">
              <a:solidFill>
                <a:srgbClr val="FF0000"/>
              </a:solidFill>
            </a:endParaRPr>
          </a:p>
        </p:txBody>
      </p:sp>
      <p:sp>
        <p:nvSpPr>
          <p:cNvPr id="12" name="Oval 11"/>
          <p:cNvSpPr/>
          <p:nvPr/>
        </p:nvSpPr>
        <p:spPr>
          <a:xfrm>
            <a:off x="6563931" y="3410751"/>
            <a:ext cx="753272" cy="7491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Ef</a:t>
            </a:r>
            <a:r>
              <a:rPr lang="en-IN" baseline="-25000" dirty="0" smtClean="0">
                <a:solidFill>
                  <a:srgbClr val="FF0000"/>
                </a:solidFill>
              </a:rPr>
              <a:t>1</a:t>
            </a:r>
            <a:endParaRPr lang="en-IN" baseline="-25000" dirty="0">
              <a:solidFill>
                <a:srgbClr val="FF0000"/>
              </a:solidFill>
            </a:endParaRPr>
          </a:p>
        </p:txBody>
      </p:sp>
      <p:sp>
        <p:nvSpPr>
          <p:cNvPr id="13" name="Oval 12"/>
          <p:cNvSpPr/>
          <p:nvPr/>
        </p:nvSpPr>
        <p:spPr>
          <a:xfrm>
            <a:off x="6563931" y="4632099"/>
            <a:ext cx="753272" cy="7770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Ef</a:t>
            </a:r>
            <a:r>
              <a:rPr lang="en-IN" baseline="-25000" dirty="0">
                <a:solidFill>
                  <a:srgbClr val="FF0000"/>
                </a:solidFill>
              </a:rPr>
              <a:t>2</a:t>
            </a:r>
          </a:p>
        </p:txBody>
      </p:sp>
      <p:sp>
        <p:nvSpPr>
          <p:cNvPr id="4" name="Oval 3"/>
          <p:cNvSpPr/>
          <p:nvPr/>
        </p:nvSpPr>
        <p:spPr>
          <a:xfrm>
            <a:off x="1880315" y="2846231"/>
            <a:ext cx="643944" cy="6568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C</a:t>
            </a:r>
            <a:r>
              <a:rPr lang="en-IN" baseline="-25000" dirty="0" smtClean="0">
                <a:solidFill>
                  <a:srgbClr val="FF0000"/>
                </a:solidFill>
              </a:rPr>
              <a:t>1</a:t>
            </a:r>
            <a:endParaRPr lang="en-IN" baseline="-25000" dirty="0">
              <a:solidFill>
                <a:srgbClr val="FF0000"/>
              </a:solidFill>
            </a:endParaRPr>
          </a:p>
        </p:txBody>
      </p:sp>
      <p:sp>
        <p:nvSpPr>
          <p:cNvPr id="2" name="Title 1"/>
          <p:cNvSpPr>
            <a:spLocks noGrp="1"/>
          </p:cNvSpPr>
          <p:nvPr>
            <p:ph type="title"/>
          </p:nvPr>
        </p:nvSpPr>
        <p:spPr>
          <a:xfrm>
            <a:off x="167425" y="1"/>
            <a:ext cx="8822029" cy="566670"/>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167426" y="566672"/>
            <a:ext cx="8822028" cy="2023622"/>
          </a:xfrm>
        </p:spPr>
        <p:txBody>
          <a:bodyPr>
            <a:normAutofit/>
          </a:bodyPr>
          <a:lstStyle/>
          <a:p>
            <a:r>
              <a:rPr lang="en-IN" sz="2400" dirty="0" smtClean="0">
                <a:solidFill>
                  <a:srgbClr val="FF0000"/>
                </a:solidFill>
              </a:rPr>
              <a:t>Consider the cause effect graph shown below. </a:t>
            </a:r>
          </a:p>
          <a:p>
            <a:r>
              <a:rPr lang="en-IN" sz="2400" dirty="0" smtClean="0">
                <a:solidFill>
                  <a:srgbClr val="FF0000"/>
                </a:solidFill>
              </a:rPr>
              <a:t>It shows four causes labelled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and </a:t>
            </a:r>
            <a:r>
              <a:rPr lang="en-IN" sz="2400" i="1" dirty="0" smtClean="0">
                <a:solidFill>
                  <a:srgbClr val="FF0000"/>
                </a:solidFill>
              </a:rPr>
              <a:t>C</a:t>
            </a:r>
            <a:r>
              <a:rPr lang="en-IN" sz="2400" i="1" baseline="-25000" dirty="0" smtClean="0">
                <a:solidFill>
                  <a:srgbClr val="FF0000"/>
                </a:solidFill>
              </a:rPr>
              <a:t>4</a:t>
            </a:r>
            <a:r>
              <a:rPr lang="en-IN" sz="2400" dirty="0" smtClean="0">
                <a:solidFill>
                  <a:srgbClr val="FF0000"/>
                </a:solidFill>
              </a:rPr>
              <a:t> and two effects </a:t>
            </a:r>
            <a:r>
              <a:rPr lang="en-IN" sz="2400" dirty="0" err="1" smtClean="0">
                <a:solidFill>
                  <a:srgbClr val="FF0000"/>
                </a:solidFill>
              </a:rPr>
              <a:t>labeled</a:t>
            </a:r>
            <a:r>
              <a:rPr lang="en-IN" sz="2400" dirty="0" smtClean="0">
                <a:solidFill>
                  <a:srgbClr val="FF0000"/>
                </a:solidFill>
              </a:rPr>
              <a:t> </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Ef</a:t>
            </a:r>
            <a:r>
              <a:rPr lang="en-IN" sz="2400" i="1" baseline="-25000" dirty="0" smtClean="0">
                <a:solidFill>
                  <a:srgbClr val="FF0000"/>
                </a:solidFill>
              </a:rPr>
              <a:t>2</a:t>
            </a:r>
            <a:r>
              <a:rPr lang="en-IN" sz="2400" dirty="0" smtClean="0">
                <a:solidFill>
                  <a:srgbClr val="FF0000"/>
                </a:solidFill>
              </a:rPr>
              <a:t>. </a:t>
            </a:r>
          </a:p>
          <a:p>
            <a:r>
              <a:rPr lang="en-IN" sz="2400" dirty="0" smtClean="0">
                <a:solidFill>
                  <a:srgbClr val="FF0000"/>
                </a:solidFill>
              </a:rPr>
              <a:t>There are three intermediate nodes </a:t>
            </a:r>
            <a:r>
              <a:rPr lang="en-IN" sz="2400" dirty="0" err="1" smtClean="0">
                <a:solidFill>
                  <a:srgbClr val="FF0000"/>
                </a:solidFill>
              </a:rPr>
              <a:t>labeled</a:t>
            </a:r>
            <a:r>
              <a:rPr lang="en-IN" sz="2400" dirty="0" smtClean="0">
                <a:solidFill>
                  <a:srgbClr val="FF0000"/>
                </a:solidFill>
              </a:rPr>
              <a:t> 1, 2 and 3.</a:t>
            </a:r>
            <a:endParaRPr lang="en-IN" sz="2400" dirty="0">
              <a:solidFill>
                <a:srgbClr val="FF0000"/>
              </a:solidFill>
            </a:endParaRPr>
          </a:p>
        </p:txBody>
      </p:sp>
      <p:cxnSp>
        <p:nvCxnSpPr>
          <p:cNvPr id="15" name="Curved Connector 14"/>
          <p:cNvCxnSpPr>
            <a:stCxn id="6" idx="2"/>
            <a:endCxn id="4" idx="2"/>
          </p:cNvCxnSpPr>
          <p:nvPr/>
        </p:nvCxnSpPr>
        <p:spPr>
          <a:xfrm rot="10800000">
            <a:off x="1880315" y="3174643"/>
            <a:ext cx="12700" cy="1785868"/>
          </a:xfrm>
          <a:prstGeom prst="curvedConnector3">
            <a:avLst>
              <a:gd name="adj1" fmla="val 463943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p:cNvCxnSpPr>
          <p:nvPr/>
        </p:nvCxnSpPr>
        <p:spPr>
          <a:xfrm>
            <a:off x="2524259" y="3174643"/>
            <a:ext cx="989526" cy="444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6"/>
          </p:cNvCxnSpPr>
          <p:nvPr/>
        </p:nvCxnSpPr>
        <p:spPr>
          <a:xfrm flipV="1">
            <a:off x="2524259" y="3635060"/>
            <a:ext cx="989526" cy="432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85372" y="3740784"/>
            <a:ext cx="77273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10" idx="3"/>
          </p:cNvCxnSpPr>
          <p:nvPr/>
        </p:nvCxnSpPr>
        <p:spPr>
          <a:xfrm flipV="1">
            <a:off x="2524259" y="3971385"/>
            <a:ext cx="2500505" cy="989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6"/>
            <a:endCxn id="11" idx="1"/>
          </p:cNvCxnSpPr>
          <p:nvPr/>
        </p:nvCxnSpPr>
        <p:spPr>
          <a:xfrm flipV="1">
            <a:off x="2524259" y="4728289"/>
            <a:ext cx="2500505" cy="1125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4"/>
            <a:endCxn id="11" idx="1"/>
          </p:cNvCxnSpPr>
          <p:nvPr/>
        </p:nvCxnSpPr>
        <p:spPr>
          <a:xfrm flipH="1">
            <a:off x="5024764" y="4067575"/>
            <a:ext cx="227669" cy="660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6"/>
            <a:endCxn id="12" idx="2"/>
          </p:cNvCxnSpPr>
          <p:nvPr/>
        </p:nvCxnSpPr>
        <p:spPr>
          <a:xfrm>
            <a:off x="5574405" y="3739164"/>
            <a:ext cx="989526" cy="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6"/>
            <a:endCxn id="13" idx="2"/>
          </p:cNvCxnSpPr>
          <p:nvPr/>
        </p:nvCxnSpPr>
        <p:spPr>
          <a:xfrm>
            <a:off x="5574405" y="4960511"/>
            <a:ext cx="989526" cy="60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971280" y="3707370"/>
            <a:ext cx="265091" cy="2640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R</a:t>
            </a:r>
            <a:endParaRPr lang="en-IN" baseline="-25000" dirty="0">
              <a:solidFill>
                <a:srgbClr val="FF0000"/>
              </a:solidFill>
            </a:endParaRPr>
          </a:p>
        </p:txBody>
      </p:sp>
      <p:sp>
        <p:nvSpPr>
          <p:cNvPr id="36" name="Oval 35"/>
          <p:cNvSpPr/>
          <p:nvPr/>
        </p:nvSpPr>
        <p:spPr>
          <a:xfrm>
            <a:off x="689021" y="4660002"/>
            <a:ext cx="296072" cy="3005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E</a:t>
            </a:r>
            <a:endParaRPr lang="en-IN" baseline="-25000" dirty="0">
              <a:solidFill>
                <a:srgbClr val="FF0000"/>
              </a:solidFill>
            </a:endParaRPr>
          </a:p>
        </p:txBody>
      </p:sp>
      <p:cxnSp>
        <p:nvCxnSpPr>
          <p:cNvPr id="38" name="Straight Connector 37"/>
          <p:cNvCxnSpPr>
            <a:stCxn id="36" idx="6"/>
            <a:endCxn id="7" idx="2"/>
          </p:cNvCxnSpPr>
          <p:nvPr/>
        </p:nvCxnSpPr>
        <p:spPr>
          <a:xfrm>
            <a:off x="985093" y="4810257"/>
            <a:ext cx="895222" cy="10431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6"/>
            <a:endCxn id="5" idx="2"/>
          </p:cNvCxnSpPr>
          <p:nvPr/>
        </p:nvCxnSpPr>
        <p:spPr>
          <a:xfrm flipV="1">
            <a:off x="985093" y="4067577"/>
            <a:ext cx="895222" cy="742680"/>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052293" y="3503054"/>
            <a:ext cx="347730"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4" name="TextBox 33"/>
          <p:cNvSpPr txBox="1"/>
          <p:nvPr/>
        </p:nvSpPr>
        <p:spPr>
          <a:xfrm>
            <a:off x="4756596" y="4475068"/>
            <a:ext cx="347730" cy="369332"/>
          </a:xfrm>
          <a:prstGeom prst="rect">
            <a:avLst/>
          </a:prstGeom>
          <a:noFill/>
        </p:spPr>
        <p:txBody>
          <a:bodyPr wrap="square" rtlCol="0">
            <a:spAutoFit/>
          </a:bodyPr>
          <a:lstStyle/>
          <a:p>
            <a:r>
              <a:rPr lang="en-IN" dirty="0" smtClean="0">
                <a:solidFill>
                  <a:srgbClr val="FF0000"/>
                </a:solidFill>
              </a:rPr>
              <a:t>^</a:t>
            </a:r>
            <a:endParaRPr lang="en-IN" dirty="0">
              <a:solidFill>
                <a:srgbClr val="FF0000"/>
              </a:solidFill>
            </a:endParaRPr>
          </a:p>
        </p:txBody>
      </p:sp>
      <p:sp>
        <p:nvSpPr>
          <p:cNvPr id="37" name="TextBox 36"/>
          <p:cNvSpPr txBox="1"/>
          <p:nvPr/>
        </p:nvSpPr>
        <p:spPr>
          <a:xfrm>
            <a:off x="4690856" y="3679614"/>
            <a:ext cx="347730" cy="369332"/>
          </a:xfrm>
          <a:prstGeom prst="rect">
            <a:avLst/>
          </a:prstGeom>
          <a:noFill/>
        </p:spPr>
        <p:txBody>
          <a:bodyPr wrap="square" rtlCol="0">
            <a:spAutoFit/>
          </a:bodyPr>
          <a:lstStyle/>
          <a:p>
            <a:r>
              <a:rPr lang="en-IN" dirty="0" smtClean="0">
                <a:solidFill>
                  <a:srgbClr val="FF0000"/>
                </a:solidFill>
              </a:rPr>
              <a:t>v</a:t>
            </a:r>
            <a:endParaRPr lang="en-IN" dirty="0">
              <a:solidFill>
                <a:srgbClr val="FF0000"/>
              </a:solidFill>
            </a:endParaRPr>
          </a:p>
        </p:txBody>
      </p:sp>
      <p:sp>
        <p:nvSpPr>
          <p:cNvPr id="31" name="Freeform 30"/>
          <p:cNvSpPr/>
          <p:nvPr/>
        </p:nvSpPr>
        <p:spPr>
          <a:xfrm rot="20132511">
            <a:off x="4329738" y="3499603"/>
            <a:ext cx="408545" cy="467337"/>
          </a:xfrm>
          <a:custGeom>
            <a:avLst/>
            <a:gdLst>
              <a:gd name="connsiteX0" fmla="*/ 0 w 515154"/>
              <a:gd name="connsiteY0" fmla="*/ 146688 h 510594"/>
              <a:gd name="connsiteX1" fmla="*/ 270456 w 515154"/>
              <a:gd name="connsiteY1" fmla="*/ 17899 h 510594"/>
              <a:gd name="connsiteX2" fmla="*/ 231819 w 515154"/>
              <a:gd name="connsiteY2" fmla="*/ 494418 h 510594"/>
              <a:gd name="connsiteX3" fmla="*/ 515154 w 515154"/>
              <a:gd name="connsiteY3" fmla="*/ 352750 h 510594"/>
            </a:gdLst>
            <a:ahLst/>
            <a:cxnLst>
              <a:cxn ang="0">
                <a:pos x="connsiteX0" y="connsiteY0"/>
              </a:cxn>
              <a:cxn ang="0">
                <a:pos x="connsiteX1" y="connsiteY1"/>
              </a:cxn>
              <a:cxn ang="0">
                <a:pos x="connsiteX2" y="connsiteY2"/>
              </a:cxn>
              <a:cxn ang="0">
                <a:pos x="connsiteX3" y="connsiteY3"/>
              </a:cxn>
            </a:cxnLst>
            <a:rect l="l" t="t" r="r" b="b"/>
            <a:pathLst>
              <a:path w="515154" h="510594">
                <a:moveTo>
                  <a:pt x="0" y="146688"/>
                </a:moveTo>
                <a:cubicBezTo>
                  <a:pt x="115910" y="53316"/>
                  <a:pt x="231820" y="-40056"/>
                  <a:pt x="270456" y="17899"/>
                </a:cubicBezTo>
                <a:cubicBezTo>
                  <a:pt x="309092" y="75854"/>
                  <a:pt x="191036" y="438610"/>
                  <a:pt x="231819" y="494418"/>
                </a:cubicBezTo>
                <a:cubicBezTo>
                  <a:pt x="272602" y="550227"/>
                  <a:pt x="393878" y="451488"/>
                  <a:pt x="515154" y="3527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Slide Number Placeholder 13"/>
          <p:cNvSpPr>
            <a:spLocks noGrp="1"/>
          </p:cNvSpPr>
          <p:nvPr>
            <p:ph type="sldNum" sz="quarter" idx="12"/>
          </p:nvPr>
        </p:nvSpPr>
        <p:spPr/>
        <p:txBody>
          <a:bodyPr/>
          <a:lstStyle/>
          <a:p>
            <a:fld id="{53D5C3CB-31B7-4B76-BB0C-1E903127DFFC}" type="slidenum">
              <a:rPr lang="en-IN" smtClean="0"/>
              <a:pPr/>
              <a:t>94</a:t>
            </a:fld>
            <a:endParaRPr lang="en-IN"/>
          </a:p>
        </p:txBody>
      </p:sp>
    </p:spTree>
    <p:extLst>
      <p:ext uri="{BB962C8B-B14F-4D97-AF65-F5344CB8AC3E}">
        <p14:creationId xmlns:p14="http://schemas.microsoft.com/office/powerpoint/2010/main" val="35774096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89397"/>
          </a:xfrm>
        </p:spPr>
        <p:txBody>
          <a:bodyPr>
            <a:normAutofit fontScale="90000"/>
          </a:bodyPr>
          <a:lstStyle/>
          <a:p>
            <a:pPr algn="ctr"/>
            <a:r>
              <a:rPr lang="en-IN" dirty="0"/>
              <a:t>Example</a:t>
            </a:r>
          </a:p>
        </p:txBody>
      </p:sp>
      <p:sp>
        <p:nvSpPr>
          <p:cNvPr id="3" name="Content Placeholder 2"/>
          <p:cNvSpPr>
            <a:spLocks noGrp="1"/>
          </p:cNvSpPr>
          <p:nvPr>
            <p:ph idx="1"/>
          </p:nvPr>
        </p:nvSpPr>
        <p:spPr>
          <a:xfrm>
            <a:off x="90151" y="489396"/>
            <a:ext cx="8925059" cy="6272011"/>
          </a:xfrm>
        </p:spPr>
        <p:txBody>
          <a:bodyPr>
            <a:normAutofit/>
          </a:bodyPr>
          <a:lstStyle/>
          <a:p>
            <a:r>
              <a:rPr lang="en-IN" sz="2400" dirty="0" smtClean="0">
                <a:solidFill>
                  <a:srgbClr val="002060"/>
                </a:solidFill>
              </a:rPr>
              <a:t>Step 1:</a:t>
            </a:r>
            <a:r>
              <a:rPr lang="en-IN" sz="2400" dirty="0" smtClean="0">
                <a:solidFill>
                  <a:srgbClr val="FF0000"/>
                </a:solidFill>
              </a:rPr>
              <a:t> Set </a:t>
            </a:r>
            <a:r>
              <a:rPr lang="en-IN" sz="2400" i="1" dirty="0" err="1" smtClean="0">
                <a:solidFill>
                  <a:srgbClr val="FF0000"/>
                </a:solidFill>
              </a:rPr>
              <a:t>next_dt_col</a:t>
            </a:r>
            <a:r>
              <a:rPr lang="en-IN" sz="2400" dirty="0" smtClean="0">
                <a:solidFill>
                  <a:srgbClr val="FF0000"/>
                </a:solidFill>
              </a:rPr>
              <a:t>=1 to initialize the decision table to empty.</a:t>
            </a:r>
          </a:p>
          <a:p>
            <a:r>
              <a:rPr lang="en-IN" sz="2400" dirty="0" smtClean="0">
                <a:solidFill>
                  <a:srgbClr val="002060"/>
                </a:solidFill>
              </a:rPr>
              <a:t>Next,</a:t>
            </a:r>
            <a:r>
              <a:rPr lang="en-IN" sz="2400" dirty="0" smtClean="0">
                <a:solidFill>
                  <a:srgbClr val="FF0000"/>
                </a:solidFill>
              </a:rPr>
              <a:t> </a:t>
            </a:r>
            <a:r>
              <a:rPr lang="en-IN" sz="2400" i="1" dirty="0" err="1" smtClean="0">
                <a:solidFill>
                  <a:srgbClr val="FF0000"/>
                </a:solidFill>
              </a:rPr>
              <a:t>i</a:t>
            </a:r>
            <a:r>
              <a:rPr lang="en-IN" sz="2400" dirty="0" smtClean="0">
                <a:solidFill>
                  <a:srgbClr val="FF0000"/>
                </a:solidFill>
              </a:rPr>
              <a:t>=1 and in accordance with </a:t>
            </a:r>
            <a:r>
              <a:rPr lang="en-IN" sz="2400" dirty="0" smtClean="0">
                <a:solidFill>
                  <a:srgbClr val="002060"/>
                </a:solidFill>
              </a:rPr>
              <a:t>Step 2.2,</a:t>
            </a:r>
            <a:r>
              <a:rPr lang="en-IN" sz="2400" dirty="0" smtClean="0">
                <a:solidFill>
                  <a:srgbClr val="FF0000"/>
                </a:solidFill>
              </a:rPr>
              <a:t> </a:t>
            </a:r>
            <a:r>
              <a:rPr lang="en-IN" sz="2400" i="1" dirty="0" smtClean="0">
                <a:solidFill>
                  <a:srgbClr val="FF0000"/>
                </a:solidFill>
              </a:rPr>
              <a:t>e</a:t>
            </a:r>
            <a:r>
              <a:rPr lang="en-IN" sz="2400" dirty="0" smtClean="0">
                <a:solidFill>
                  <a:srgbClr val="FF0000"/>
                </a:solidFill>
              </a:rPr>
              <a:t>=</a:t>
            </a:r>
            <a:r>
              <a:rPr lang="en-IN" sz="2400" i="1" dirty="0" smtClean="0">
                <a:solidFill>
                  <a:srgbClr val="FF0000"/>
                </a:solidFill>
              </a:rPr>
              <a:t>Ef</a:t>
            </a:r>
            <a:r>
              <a:rPr lang="en-IN" sz="2400" i="1" baseline="-25000" dirty="0" smtClean="0">
                <a:solidFill>
                  <a:srgbClr val="FF0000"/>
                </a:solidFill>
              </a:rPr>
              <a:t>1</a:t>
            </a:r>
            <a:r>
              <a:rPr lang="en-IN" sz="2400" dirty="0" smtClean="0">
                <a:solidFill>
                  <a:srgbClr val="FF0000"/>
                </a:solidFill>
              </a:rPr>
              <a:t>.</a:t>
            </a:r>
          </a:p>
          <a:p>
            <a:r>
              <a:rPr lang="en-IN" sz="2400" dirty="0" smtClean="0">
                <a:solidFill>
                  <a:srgbClr val="FF0000"/>
                </a:solidFill>
              </a:rPr>
              <a:t>In accordance with Step 2.2, trace backwards from </a:t>
            </a:r>
            <a:r>
              <a:rPr lang="en-IN" sz="2400" i="1" dirty="0" smtClean="0">
                <a:solidFill>
                  <a:srgbClr val="FF0000"/>
                </a:solidFill>
              </a:rPr>
              <a:t>e</a:t>
            </a:r>
            <a:r>
              <a:rPr lang="en-IN" sz="2400" dirty="0" smtClean="0">
                <a:solidFill>
                  <a:srgbClr val="FF0000"/>
                </a:solidFill>
              </a:rPr>
              <a:t> to determine combinations that will cause </a:t>
            </a:r>
            <a:r>
              <a:rPr lang="en-IN" sz="2400" i="1" dirty="0" smtClean="0">
                <a:solidFill>
                  <a:srgbClr val="FF0000"/>
                </a:solidFill>
              </a:rPr>
              <a:t>e</a:t>
            </a:r>
            <a:r>
              <a:rPr lang="en-IN" sz="2400" dirty="0" smtClean="0">
                <a:solidFill>
                  <a:srgbClr val="FF0000"/>
                </a:solidFill>
              </a:rPr>
              <a:t> to be present.</a:t>
            </a:r>
          </a:p>
          <a:p>
            <a:r>
              <a:rPr lang="en-IN" sz="2400" i="1" dirty="0" smtClean="0">
                <a:solidFill>
                  <a:srgbClr val="FF0000"/>
                </a:solidFill>
              </a:rPr>
              <a:t>e</a:t>
            </a:r>
            <a:r>
              <a:rPr lang="en-IN" sz="2400" dirty="0" smtClean="0">
                <a:solidFill>
                  <a:srgbClr val="FF0000"/>
                </a:solidFill>
              </a:rPr>
              <a:t> must be present when node 2 is in 1-state.</a:t>
            </a:r>
          </a:p>
          <a:p>
            <a:r>
              <a:rPr lang="en-IN" sz="2400" dirty="0" smtClean="0">
                <a:solidFill>
                  <a:srgbClr val="FF0000"/>
                </a:solidFill>
              </a:rPr>
              <a:t>Moving backwards from node 2 in the cause-effect graph, any of the following three combinations of states of nodes 1 and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will lead to </a:t>
            </a:r>
            <a:r>
              <a:rPr lang="en-IN" sz="2400" i="1" dirty="0" smtClean="0">
                <a:solidFill>
                  <a:srgbClr val="FF0000"/>
                </a:solidFill>
              </a:rPr>
              <a:t>e</a:t>
            </a:r>
            <a:r>
              <a:rPr lang="en-IN" sz="2400" dirty="0" smtClean="0">
                <a:solidFill>
                  <a:srgbClr val="FF0000"/>
                </a:solidFill>
              </a:rPr>
              <a:t> being present: (0,1), (1,1) and (0,0).</a:t>
            </a:r>
          </a:p>
          <a:p>
            <a:r>
              <a:rPr lang="en-IN" sz="2400" dirty="0" smtClean="0">
                <a:solidFill>
                  <a:srgbClr val="FF0000"/>
                </a:solidFill>
              </a:rPr>
              <a:t>Node 1 is also an internal node and hence move further back to obtain the values of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that effect node 1.</a:t>
            </a:r>
          </a:p>
          <a:p>
            <a:r>
              <a:rPr lang="en-IN" sz="2400" dirty="0" smtClean="0">
                <a:solidFill>
                  <a:srgbClr val="FF0000"/>
                </a:solidFill>
              </a:rPr>
              <a:t>Combinations of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and </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that brings node 1 to the 1-state is (1,1) and combinations that bring it to 0-state are (1,0),(0,1) and (0,0).</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95</a:t>
            </a:fld>
            <a:endParaRPr lang="en-IN"/>
          </a:p>
        </p:txBody>
      </p:sp>
    </p:spTree>
    <p:extLst>
      <p:ext uri="{BB962C8B-B14F-4D97-AF65-F5344CB8AC3E}">
        <p14:creationId xmlns:p14="http://schemas.microsoft.com/office/powerpoint/2010/main" val="8835325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89397"/>
          </a:xfrm>
        </p:spPr>
        <p:txBody>
          <a:bodyPr>
            <a:normAutofit fontScale="90000"/>
          </a:bodyPr>
          <a:lstStyle/>
          <a:p>
            <a:pPr algn="ctr"/>
            <a:r>
              <a:rPr lang="en-IN" dirty="0"/>
              <a:t>Example</a:t>
            </a:r>
          </a:p>
        </p:txBody>
      </p:sp>
      <p:sp>
        <p:nvSpPr>
          <p:cNvPr id="3" name="Content Placeholder 2"/>
          <p:cNvSpPr>
            <a:spLocks noGrp="1"/>
          </p:cNvSpPr>
          <p:nvPr>
            <p:ph idx="1"/>
          </p:nvPr>
        </p:nvSpPr>
        <p:spPr>
          <a:xfrm>
            <a:off x="90152" y="528033"/>
            <a:ext cx="8937938" cy="6259133"/>
          </a:xfrm>
        </p:spPr>
        <p:txBody>
          <a:bodyPr>
            <a:noAutofit/>
          </a:bodyPr>
          <a:lstStyle/>
          <a:p>
            <a:r>
              <a:rPr lang="en-IN" sz="2400" dirty="0" smtClean="0">
                <a:solidFill>
                  <a:srgbClr val="FF0000"/>
                </a:solidFill>
              </a:rPr>
              <a:t>Combining this information with that derived earlier for nodes 1 and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we obtain the following seven combinations of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a:t>
            </a:r>
            <a:r>
              <a:rPr lang="en-IN" sz="2400" i="1" dirty="0" smtClean="0">
                <a:solidFill>
                  <a:srgbClr val="FF0000"/>
                </a:solidFill>
              </a:rPr>
              <a:t>C</a:t>
            </a:r>
            <a:r>
              <a:rPr lang="en-IN" sz="2400" i="1" baseline="-25000" dirty="0" smtClean="0">
                <a:solidFill>
                  <a:srgbClr val="FF0000"/>
                </a:solidFill>
              </a:rPr>
              <a:t>2</a:t>
            </a:r>
            <a:r>
              <a:rPr lang="en-IN" sz="2400" dirty="0" smtClean="0">
                <a:solidFill>
                  <a:srgbClr val="FF0000"/>
                </a:solidFill>
              </a:rPr>
              <a:t> and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that cause </a:t>
            </a:r>
            <a:r>
              <a:rPr lang="en-IN" sz="2400" i="1" dirty="0" smtClean="0">
                <a:solidFill>
                  <a:srgbClr val="FF0000"/>
                </a:solidFill>
              </a:rPr>
              <a:t>e</a:t>
            </a:r>
            <a:r>
              <a:rPr lang="en-IN" sz="2400" dirty="0" smtClean="0">
                <a:solidFill>
                  <a:srgbClr val="FF0000"/>
                </a:solidFill>
              </a:rPr>
              <a:t> to be present.</a:t>
            </a:r>
          </a:p>
          <a:p>
            <a:pPr marL="0" indent="0">
              <a:buNone/>
            </a:pPr>
            <a:r>
              <a:rPr lang="en-IN" sz="2400" dirty="0" smtClean="0">
                <a:solidFill>
                  <a:srgbClr val="FF0000"/>
                </a:solidFill>
              </a:rPr>
              <a:t>			1	0	1</a:t>
            </a:r>
          </a:p>
          <a:p>
            <a:pPr marL="0" indent="0">
              <a:buNone/>
            </a:pPr>
            <a:r>
              <a:rPr lang="en-IN" sz="2400" dirty="0">
                <a:solidFill>
                  <a:srgbClr val="FF0000"/>
                </a:solidFill>
              </a:rPr>
              <a:t>	</a:t>
            </a:r>
            <a:r>
              <a:rPr lang="en-IN" sz="2400" dirty="0" smtClean="0">
                <a:solidFill>
                  <a:srgbClr val="FF0000"/>
                </a:solidFill>
              </a:rPr>
              <a:t>		0	1	1</a:t>
            </a:r>
          </a:p>
          <a:p>
            <a:pPr marL="0" indent="0">
              <a:buNone/>
            </a:pPr>
            <a:r>
              <a:rPr lang="en-IN" sz="2400" dirty="0">
                <a:solidFill>
                  <a:srgbClr val="FF0000"/>
                </a:solidFill>
              </a:rPr>
              <a:t>	</a:t>
            </a:r>
            <a:r>
              <a:rPr lang="en-IN" sz="2400" dirty="0" smtClean="0">
                <a:solidFill>
                  <a:srgbClr val="FF0000"/>
                </a:solidFill>
              </a:rPr>
              <a:t>		0	0	1</a:t>
            </a:r>
          </a:p>
          <a:p>
            <a:pPr marL="0" indent="0">
              <a:buNone/>
            </a:pPr>
            <a:r>
              <a:rPr lang="en-IN" sz="2400" dirty="0">
                <a:solidFill>
                  <a:srgbClr val="FF0000"/>
                </a:solidFill>
              </a:rPr>
              <a:t>	</a:t>
            </a:r>
            <a:r>
              <a:rPr lang="en-IN" sz="2400" dirty="0" smtClean="0">
                <a:solidFill>
                  <a:srgbClr val="FF0000"/>
                </a:solidFill>
              </a:rPr>
              <a:t>		1	1	1</a:t>
            </a:r>
          </a:p>
          <a:p>
            <a:pPr marL="0" indent="0">
              <a:buNone/>
            </a:pPr>
            <a:r>
              <a:rPr lang="en-IN" sz="2400" dirty="0">
                <a:solidFill>
                  <a:srgbClr val="FF0000"/>
                </a:solidFill>
              </a:rPr>
              <a:t>	</a:t>
            </a:r>
            <a:r>
              <a:rPr lang="en-IN" sz="2400" dirty="0" smtClean="0">
                <a:solidFill>
                  <a:srgbClr val="FF0000"/>
                </a:solidFill>
              </a:rPr>
              <a:t>		1	0	0</a:t>
            </a:r>
          </a:p>
          <a:p>
            <a:pPr marL="0" indent="0">
              <a:buNone/>
            </a:pPr>
            <a:r>
              <a:rPr lang="en-IN" sz="2400" dirty="0">
                <a:solidFill>
                  <a:srgbClr val="FF0000"/>
                </a:solidFill>
              </a:rPr>
              <a:t>	</a:t>
            </a:r>
            <a:r>
              <a:rPr lang="en-IN" sz="2400" dirty="0" smtClean="0">
                <a:solidFill>
                  <a:srgbClr val="FF0000"/>
                </a:solidFill>
              </a:rPr>
              <a:t>		0	1	0</a:t>
            </a:r>
          </a:p>
          <a:p>
            <a:pPr marL="0" indent="0">
              <a:buNone/>
            </a:pPr>
            <a:r>
              <a:rPr lang="en-IN" sz="2400" dirty="0">
                <a:solidFill>
                  <a:srgbClr val="FF0000"/>
                </a:solidFill>
              </a:rPr>
              <a:t>	</a:t>
            </a:r>
            <a:r>
              <a:rPr lang="en-IN" sz="2400" dirty="0" smtClean="0">
                <a:solidFill>
                  <a:srgbClr val="FF0000"/>
                </a:solidFill>
              </a:rPr>
              <a:t>		0	0	0</a:t>
            </a:r>
            <a:endParaRPr lang="en-IN" sz="2400" dirty="0">
              <a:solidFill>
                <a:srgbClr val="FF0000"/>
              </a:solidFill>
            </a:endParaRPr>
          </a:p>
          <a:p>
            <a:r>
              <a:rPr lang="en-IN" sz="2400" dirty="0" smtClean="0">
                <a:solidFill>
                  <a:srgbClr val="002060"/>
                </a:solidFill>
              </a:rPr>
              <a:t>Next,</a:t>
            </a:r>
            <a:r>
              <a:rPr lang="en-IN" sz="2400" dirty="0" smtClean="0">
                <a:solidFill>
                  <a:srgbClr val="FF0000"/>
                </a:solidFill>
              </a:rPr>
              <a:t>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requires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which implies that </a:t>
            </a:r>
            <a:r>
              <a:rPr lang="en-IN" sz="2400" i="1" dirty="0" smtClean="0">
                <a:solidFill>
                  <a:srgbClr val="FF0000"/>
                </a:solidFill>
              </a:rPr>
              <a:t>C</a:t>
            </a:r>
            <a:r>
              <a:rPr lang="en-IN" sz="2400" i="1" baseline="-25000" dirty="0" smtClean="0">
                <a:solidFill>
                  <a:srgbClr val="FF0000"/>
                </a:solidFill>
              </a:rPr>
              <a:t>1</a:t>
            </a:r>
            <a:r>
              <a:rPr lang="en-IN" sz="2400" dirty="0" smtClean="0">
                <a:solidFill>
                  <a:srgbClr val="FF0000"/>
                </a:solidFill>
              </a:rPr>
              <a:t> must be in 1-state for </a:t>
            </a:r>
            <a:r>
              <a:rPr lang="en-IN" sz="2400" i="1" dirty="0" smtClean="0">
                <a:solidFill>
                  <a:srgbClr val="FF0000"/>
                </a:solidFill>
              </a:rPr>
              <a:t>C</a:t>
            </a:r>
            <a:r>
              <a:rPr lang="en-IN" sz="2400" i="1" baseline="-25000" dirty="0" smtClean="0">
                <a:solidFill>
                  <a:srgbClr val="FF0000"/>
                </a:solidFill>
              </a:rPr>
              <a:t>3</a:t>
            </a:r>
            <a:r>
              <a:rPr lang="en-IN" sz="2400" dirty="0" smtClean="0">
                <a:solidFill>
                  <a:srgbClr val="FF0000"/>
                </a:solidFill>
              </a:rPr>
              <a:t> to be in 1-state. </a:t>
            </a:r>
          </a:p>
          <a:p>
            <a:r>
              <a:rPr lang="en-IN" sz="2400" dirty="0" smtClean="0">
                <a:solidFill>
                  <a:srgbClr val="FF0000"/>
                </a:solidFill>
              </a:rPr>
              <a:t>This constraint makes infeasible the second and third combinations above.</a:t>
            </a: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96</a:t>
            </a:fld>
            <a:endParaRPr lang="en-IN"/>
          </a:p>
        </p:txBody>
      </p:sp>
    </p:spTree>
    <p:extLst>
      <p:ext uri="{BB962C8B-B14F-4D97-AF65-F5344CB8AC3E}">
        <p14:creationId xmlns:p14="http://schemas.microsoft.com/office/powerpoint/2010/main" val="40569042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25003"/>
          </a:xfrm>
        </p:spPr>
        <p:txBody>
          <a:bodyPr>
            <a:normAutofit fontScale="90000"/>
          </a:bodyPr>
          <a:lstStyle/>
          <a:p>
            <a:pPr algn="ctr"/>
            <a:r>
              <a:rPr lang="en-IN" dirty="0"/>
              <a:t>Example</a:t>
            </a:r>
          </a:p>
        </p:txBody>
      </p:sp>
      <p:sp>
        <p:nvSpPr>
          <p:cNvPr id="3" name="Content Placeholder 2"/>
          <p:cNvSpPr>
            <a:spLocks noGrp="1"/>
          </p:cNvSpPr>
          <p:nvPr>
            <p:ph idx="1"/>
          </p:nvPr>
        </p:nvSpPr>
        <p:spPr>
          <a:xfrm>
            <a:off x="90152" y="425002"/>
            <a:ext cx="8937938" cy="6336405"/>
          </a:xfrm>
        </p:spPr>
        <p:txBody>
          <a:bodyPr>
            <a:noAutofit/>
          </a:bodyPr>
          <a:lstStyle/>
          <a:p>
            <a:r>
              <a:rPr lang="en-IN" sz="2000" dirty="0" smtClean="0">
                <a:solidFill>
                  <a:srgbClr val="FF0000"/>
                </a:solidFill>
              </a:rPr>
              <a:t>In the end, we obtain the following five combinations of the four causes that lead to </a:t>
            </a:r>
            <a:r>
              <a:rPr lang="en-IN" sz="2000" i="1" dirty="0" smtClean="0">
                <a:solidFill>
                  <a:srgbClr val="FF0000"/>
                </a:solidFill>
              </a:rPr>
              <a:t>e</a:t>
            </a:r>
            <a:r>
              <a:rPr lang="en-IN" sz="2000" dirty="0" smtClean="0">
                <a:solidFill>
                  <a:srgbClr val="FF0000"/>
                </a:solidFill>
              </a:rPr>
              <a:t> being present.</a:t>
            </a:r>
          </a:p>
          <a:p>
            <a:pPr marL="0" indent="0">
              <a:buNone/>
            </a:pPr>
            <a:r>
              <a:rPr lang="en-IN" sz="2000" dirty="0" smtClean="0">
                <a:solidFill>
                  <a:srgbClr val="FF0000"/>
                </a:solidFill>
              </a:rPr>
              <a:t>			1	0	1</a:t>
            </a:r>
          </a:p>
          <a:p>
            <a:pPr marL="0" indent="0">
              <a:buNone/>
            </a:pPr>
            <a:r>
              <a:rPr lang="en-IN" sz="2000" dirty="0">
                <a:solidFill>
                  <a:srgbClr val="FF0000"/>
                </a:solidFill>
              </a:rPr>
              <a:t>	</a:t>
            </a:r>
            <a:r>
              <a:rPr lang="en-IN" sz="2000" dirty="0" smtClean="0">
                <a:solidFill>
                  <a:srgbClr val="FF0000"/>
                </a:solidFill>
              </a:rPr>
              <a:t>		1	1	1</a:t>
            </a:r>
          </a:p>
          <a:p>
            <a:pPr marL="0" indent="0">
              <a:buNone/>
            </a:pPr>
            <a:r>
              <a:rPr lang="en-IN" sz="2000" dirty="0">
                <a:solidFill>
                  <a:srgbClr val="FF0000"/>
                </a:solidFill>
              </a:rPr>
              <a:t>	</a:t>
            </a:r>
            <a:r>
              <a:rPr lang="en-IN" sz="2000" dirty="0" smtClean="0">
                <a:solidFill>
                  <a:srgbClr val="FF0000"/>
                </a:solidFill>
              </a:rPr>
              <a:t>		1	0	0</a:t>
            </a:r>
          </a:p>
          <a:p>
            <a:pPr marL="0" indent="0">
              <a:buNone/>
            </a:pPr>
            <a:r>
              <a:rPr lang="en-IN" sz="2000" dirty="0">
                <a:solidFill>
                  <a:srgbClr val="FF0000"/>
                </a:solidFill>
              </a:rPr>
              <a:t>	</a:t>
            </a:r>
            <a:r>
              <a:rPr lang="en-IN" sz="2000" dirty="0" smtClean="0">
                <a:solidFill>
                  <a:srgbClr val="FF0000"/>
                </a:solidFill>
              </a:rPr>
              <a:t>		0	1	0</a:t>
            </a:r>
          </a:p>
          <a:p>
            <a:pPr marL="0" indent="0">
              <a:buNone/>
            </a:pPr>
            <a:r>
              <a:rPr lang="en-IN" sz="2000" dirty="0">
                <a:solidFill>
                  <a:srgbClr val="FF0000"/>
                </a:solidFill>
              </a:rPr>
              <a:t>	</a:t>
            </a:r>
            <a:r>
              <a:rPr lang="en-IN" sz="2000" dirty="0" smtClean="0">
                <a:solidFill>
                  <a:srgbClr val="FF0000"/>
                </a:solidFill>
              </a:rPr>
              <a:t>		0	0	0</a:t>
            </a:r>
            <a:endParaRPr lang="en-IN" sz="2000" dirty="0">
              <a:solidFill>
                <a:srgbClr val="FF0000"/>
              </a:solidFill>
            </a:endParaRPr>
          </a:p>
          <a:p>
            <a:r>
              <a:rPr lang="en-IN" sz="2000" dirty="0" smtClean="0">
                <a:solidFill>
                  <a:srgbClr val="FF0000"/>
                </a:solidFill>
              </a:rPr>
              <a:t>Setting </a:t>
            </a:r>
            <a:r>
              <a:rPr lang="en-IN" sz="2000" i="1" dirty="0" smtClean="0">
                <a:solidFill>
                  <a:srgbClr val="FF0000"/>
                </a:solidFill>
              </a:rPr>
              <a:t>C</a:t>
            </a:r>
            <a:r>
              <a:rPr lang="en-IN" sz="2000" i="1" baseline="-25000" dirty="0" smtClean="0">
                <a:solidFill>
                  <a:srgbClr val="FF0000"/>
                </a:solidFill>
              </a:rPr>
              <a:t>4</a:t>
            </a:r>
            <a:r>
              <a:rPr lang="en-IN" sz="2000" dirty="0" smtClean="0">
                <a:solidFill>
                  <a:srgbClr val="FF0000"/>
                </a:solidFill>
              </a:rPr>
              <a:t> to 0 and appending the values of </a:t>
            </a:r>
            <a:r>
              <a:rPr lang="en-IN" sz="2000" i="1" dirty="0" smtClean="0">
                <a:solidFill>
                  <a:srgbClr val="FF0000"/>
                </a:solidFill>
              </a:rPr>
              <a:t>Ef</a:t>
            </a:r>
            <a:r>
              <a:rPr lang="en-IN" sz="2000" i="1" baseline="-25000" dirty="0" smtClean="0">
                <a:solidFill>
                  <a:srgbClr val="FF0000"/>
                </a:solidFill>
              </a:rPr>
              <a:t>1</a:t>
            </a:r>
            <a:r>
              <a:rPr lang="en-IN" sz="2000" dirty="0" smtClean="0">
                <a:solidFill>
                  <a:srgbClr val="FF0000"/>
                </a:solidFill>
              </a:rPr>
              <a:t> and </a:t>
            </a:r>
            <a:r>
              <a:rPr lang="en-IN" sz="2000" i="1" dirty="0" smtClean="0">
                <a:solidFill>
                  <a:srgbClr val="FF0000"/>
                </a:solidFill>
              </a:rPr>
              <a:t>Ef</a:t>
            </a:r>
            <a:r>
              <a:rPr lang="en-IN" sz="2000" i="1" baseline="-25000" dirty="0" smtClean="0">
                <a:solidFill>
                  <a:srgbClr val="FF0000"/>
                </a:solidFill>
              </a:rPr>
              <a:t>2</a:t>
            </a:r>
            <a:r>
              <a:rPr lang="en-IN" sz="2000" dirty="0" smtClean="0">
                <a:solidFill>
                  <a:srgbClr val="FF0000"/>
                </a:solidFill>
              </a:rPr>
              <a:t>, we obtain the following five vectors.</a:t>
            </a:r>
          </a:p>
          <a:p>
            <a:pPr marL="0" indent="0">
              <a:buNone/>
            </a:pP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1</a:t>
            </a:r>
            <a:r>
              <a:rPr lang="en-IN" sz="2000" dirty="0" smtClean="0">
                <a:solidFill>
                  <a:srgbClr val="FF0000"/>
                </a:solidFill>
              </a:rPr>
              <a:t>	1	0	1	0	1	0</a:t>
            </a:r>
          </a:p>
          <a:p>
            <a:pPr marL="0" indent="0">
              <a:buNone/>
            </a:pPr>
            <a:r>
              <a:rPr lang="en-IN" sz="2000" dirty="0">
                <a:solidFill>
                  <a:srgbClr val="FF0000"/>
                </a:solidFill>
              </a:rPr>
              <a:t>	</a:t>
            </a: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2</a:t>
            </a:r>
            <a:r>
              <a:rPr lang="en-IN" sz="2000" dirty="0" smtClean="0">
                <a:solidFill>
                  <a:srgbClr val="FF0000"/>
                </a:solidFill>
              </a:rPr>
              <a:t>	1	1	1	0	1	0</a:t>
            </a:r>
          </a:p>
          <a:p>
            <a:pPr marL="0" indent="0">
              <a:buNone/>
            </a:pPr>
            <a:r>
              <a:rPr lang="en-IN" sz="2000" dirty="0">
                <a:solidFill>
                  <a:srgbClr val="FF0000"/>
                </a:solidFill>
              </a:rPr>
              <a:t>	</a:t>
            </a: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3</a:t>
            </a:r>
            <a:r>
              <a:rPr lang="en-IN" sz="2000" dirty="0" smtClean="0">
                <a:solidFill>
                  <a:srgbClr val="FF0000"/>
                </a:solidFill>
              </a:rPr>
              <a:t>	1	0	0	0	1	0</a:t>
            </a:r>
          </a:p>
          <a:p>
            <a:pPr marL="0" indent="0">
              <a:buNone/>
            </a:pPr>
            <a:r>
              <a:rPr lang="en-IN" sz="2000" dirty="0">
                <a:solidFill>
                  <a:srgbClr val="FF0000"/>
                </a:solidFill>
              </a:rPr>
              <a:t>	</a:t>
            </a: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4</a:t>
            </a:r>
            <a:r>
              <a:rPr lang="en-IN" sz="2000" dirty="0" smtClean="0">
                <a:solidFill>
                  <a:srgbClr val="FF0000"/>
                </a:solidFill>
              </a:rPr>
              <a:t>	0	1	0	0	1	0</a:t>
            </a:r>
          </a:p>
          <a:p>
            <a:pPr marL="0" indent="0">
              <a:buNone/>
            </a:pPr>
            <a:r>
              <a:rPr lang="en-IN" sz="2000" dirty="0">
                <a:solidFill>
                  <a:srgbClr val="FF0000"/>
                </a:solidFill>
              </a:rPr>
              <a:t>	</a:t>
            </a:r>
            <a:r>
              <a:rPr lang="en-IN" sz="2000" dirty="0" smtClean="0">
                <a:solidFill>
                  <a:srgbClr val="FF0000"/>
                </a:solidFill>
              </a:rPr>
              <a:t>	</a:t>
            </a:r>
            <a:r>
              <a:rPr lang="en-IN" sz="2000" i="1" dirty="0" smtClean="0">
                <a:solidFill>
                  <a:srgbClr val="FF0000"/>
                </a:solidFill>
              </a:rPr>
              <a:t>V</a:t>
            </a:r>
            <a:r>
              <a:rPr lang="en-IN" sz="2000" i="1" baseline="-25000" dirty="0" smtClean="0">
                <a:solidFill>
                  <a:srgbClr val="FF0000"/>
                </a:solidFill>
              </a:rPr>
              <a:t>5</a:t>
            </a:r>
            <a:r>
              <a:rPr lang="en-IN" sz="2000" dirty="0" smtClean="0">
                <a:solidFill>
                  <a:srgbClr val="FF0000"/>
                </a:solidFill>
              </a:rPr>
              <a:t>	0	0	0	0	1	0</a:t>
            </a:r>
          </a:p>
          <a:p>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97</a:t>
            </a:fld>
            <a:endParaRPr lang="en-IN"/>
          </a:p>
        </p:txBody>
      </p:sp>
    </p:spTree>
    <p:extLst>
      <p:ext uri="{BB962C8B-B14F-4D97-AF65-F5344CB8AC3E}">
        <p14:creationId xmlns:p14="http://schemas.microsoft.com/office/powerpoint/2010/main" val="8621114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19" y="0"/>
            <a:ext cx="8553987" cy="450761"/>
          </a:xfrm>
        </p:spPr>
        <p:txBody>
          <a:bodyPr>
            <a:normAutofit fontScale="90000"/>
          </a:bodyPr>
          <a:lstStyle/>
          <a:p>
            <a:pPr algn="ctr"/>
            <a:r>
              <a:rPr lang="en-IN" dirty="0"/>
              <a:t>Example</a:t>
            </a:r>
          </a:p>
        </p:txBody>
      </p:sp>
      <p:sp>
        <p:nvSpPr>
          <p:cNvPr id="3" name="Content Placeholder 2"/>
          <p:cNvSpPr>
            <a:spLocks noGrp="1"/>
          </p:cNvSpPr>
          <p:nvPr>
            <p:ph idx="1"/>
          </p:nvPr>
        </p:nvSpPr>
        <p:spPr>
          <a:xfrm>
            <a:off x="280919" y="576373"/>
            <a:ext cx="8708535" cy="6172155"/>
          </a:xfrm>
        </p:spPr>
        <p:txBody>
          <a:bodyPr>
            <a:normAutofit/>
          </a:bodyPr>
          <a:lstStyle/>
          <a:p>
            <a:r>
              <a:rPr lang="en-IN" sz="2400" dirty="0" smtClean="0">
                <a:solidFill>
                  <a:srgbClr val="FF0000"/>
                </a:solidFill>
              </a:rPr>
              <a:t>Note that </a:t>
            </a:r>
            <a:r>
              <a:rPr lang="en-IN" sz="2400" i="1" dirty="0" smtClean="0">
                <a:solidFill>
                  <a:srgbClr val="FF0000"/>
                </a:solidFill>
              </a:rPr>
              <a:t>m</a:t>
            </a:r>
            <a:r>
              <a:rPr lang="en-IN" sz="2400" i="1" baseline="-25000" dirty="0" smtClean="0">
                <a:solidFill>
                  <a:srgbClr val="FF0000"/>
                </a:solidFill>
              </a:rPr>
              <a:t>1</a:t>
            </a:r>
            <a:r>
              <a:rPr lang="en-IN" sz="2400" dirty="0" smtClean="0">
                <a:solidFill>
                  <a:srgbClr val="FF0000"/>
                </a:solidFill>
              </a:rPr>
              <a:t>=5 in Step 2.</a:t>
            </a:r>
          </a:p>
          <a:p>
            <a:r>
              <a:rPr lang="en-IN" sz="2400" dirty="0" smtClean="0">
                <a:solidFill>
                  <a:srgbClr val="002060"/>
                </a:solidFill>
              </a:rPr>
              <a:t>This completes the application of Step 2.2.</a:t>
            </a:r>
          </a:p>
          <a:p>
            <a:r>
              <a:rPr lang="en-IN" sz="2400" dirty="0" smtClean="0">
                <a:solidFill>
                  <a:srgbClr val="FF0000"/>
                </a:solidFill>
              </a:rPr>
              <a:t>The five vectors are transposed and added to the decision table starting at column </a:t>
            </a:r>
            <a:r>
              <a:rPr lang="en-IN" sz="2400" i="1" dirty="0" err="1" smtClean="0">
                <a:solidFill>
                  <a:srgbClr val="FF0000"/>
                </a:solidFill>
              </a:rPr>
              <a:t>next_dt_col</a:t>
            </a:r>
            <a:r>
              <a:rPr lang="en-IN" sz="2400" dirty="0" smtClean="0">
                <a:solidFill>
                  <a:srgbClr val="FF0000"/>
                </a:solidFill>
              </a:rPr>
              <a:t> which is 1.</a:t>
            </a:r>
          </a:p>
          <a:p>
            <a:r>
              <a:rPr lang="en-IN" sz="2400" dirty="0" smtClean="0">
                <a:solidFill>
                  <a:srgbClr val="FF0000"/>
                </a:solidFill>
              </a:rPr>
              <a:t>The </a:t>
            </a:r>
            <a:r>
              <a:rPr lang="en-IN" sz="2400" dirty="0" smtClean="0">
                <a:solidFill>
                  <a:srgbClr val="002060"/>
                </a:solidFill>
              </a:rPr>
              <a:t>decision table </a:t>
            </a:r>
            <a:r>
              <a:rPr lang="en-IN" sz="2400" dirty="0" smtClean="0">
                <a:solidFill>
                  <a:srgbClr val="FF0000"/>
                </a:solidFill>
              </a:rPr>
              <a:t>at </a:t>
            </a:r>
            <a:r>
              <a:rPr lang="en-IN" sz="2400" dirty="0" smtClean="0">
                <a:solidFill>
                  <a:srgbClr val="002060"/>
                </a:solidFill>
              </a:rPr>
              <a:t>Step 2.3 </a:t>
            </a:r>
            <a:r>
              <a:rPr lang="en-IN" sz="2400" dirty="0" smtClean="0">
                <a:solidFill>
                  <a:srgbClr val="FF0000"/>
                </a:solidFill>
              </a:rPr>
              <a:t>follows</a:t>
            </a:r>
          </a:p>
          <a:p>
            <a:pPr marL="0" indent="0">
              <a:buNone/>
            </a:pPr>
            <a:endParaRPr lang="en-IN" sz="2400" dirty="0">
              <a:solidFill>
                <a:srgbClr val="FF0000"/>
              </a:solidFill>
            </a:endParaRPr>
          </a:p>
          <a:p>
            <a:endParaRPr lang="en-IN" sz="2400" dirty="0" smtClean="0">
              <a:solidFill>
                <a:srgbClr val="FF0000"/>
              </a:solidFill>
            </a:endParaRPr>
          </a:p>
          <a:p>
            <a:endParaRPr lang="en-IN" sz="2400" dirty="0">
              <a:solidFill>
                <a:srgbClr val="FF0000"/>
              </a:solidFill>
            </a:endParaRPr>
          </a:p>
          <a:p>
            <a:endParaRPr lang="en-IN" sz="2400" dirty="0" smtClean="0">
              <a:solidFill>
                <a:srgbClr val="FF0000"/>
              </a:solidFill>
            </a:endParaRPr>
          </a:p>
          <a:p>
            <a:endParaRPr lang="en-IN" sz="2400" dirty="0" smtClean="0">
              <a:solidFill>
                <a:srgbClr val="FF0000"/>
              </a:solidFill>
            </a:endParaRPr>
          </a:p>
          <a:p>
            <a:endParaRPr lang="en-IN" sz="2400" dirty="0">
              <a:solidFill>
                <a:srgbClr val="FF0000"/>
              </a:solidFill>
            </a:endParaRPr>
          </a:p>
          <a:p>
            <a:r>
              <a:rPr lang="en-IN" sz="2400" dirty="0" smtClean="0">
                <a:solidFill>
                  <a:srgbClr val="FF0000"/>
                </a:solidFill>
              </a:rPr>
              <a:t>We update </a:t>
            </a:r>
            <a:r>
              <a:rPr lang="en-IN" sz="2400" i="1" dirty="0" err="1" smtClean="0">
                <a:solidFill>
                  <a:srgbClr val="FF0000"/>
                </a:solidFill>
              </a:rPr>
              <a:t>next_dt_col</a:t>
            </a:r>
            <a:r>
              <a:rPr lang="en-IN" sz="2400" dirty="0" smtClean="0">
                <a:solidFill>
                  <a:srgbClr val="FF0000"/>
                </a:solidFill>
              </a:rPr>
              <a:t> to 6, increment </a:t>
            </a:r>
            <a:r>
              <a:rPr lang="en-IN" sz="2400" i="1" dirty="0" err="1" smtClean="0">
                <a:solidFill>
                  <a:srgbClr val="FF0000"/>
                </a:solidFill>
              </a:rPr>
              <a:t>i</a:t>
            </a:r>
            <a:r>
              <a:rPr lang="en-IN" sz="2400" dirty="0" smtClean="0">
                <a:solidFill>
                  <a:srgbClr val="FF0000"/>
                </a:solidFill>
              </a:rPr>
              <a:t> to 2 and get back to Step 2.1.</a:t>
            </a:r>
            <a:endParaRPr lang="en-IN" sz="24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05585233"/>
              </p:ext>
            </p:extLst>
          </p:nvPr>
        </p:nvGraphicFramePr>
        <p:xfrm>
          <a:off x="1420969" y="2942464"/>
          <a:ext cx="6096000" cy="25958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2</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3</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4</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5</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1</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2</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3</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C</a:t>
                      </a:r>
                      <a:r>
                        <a:rPr lang="en-IN" i="1" baseline="-25000" dirty="0" smtClean="0">
                          <a:ln>
                            <a:noFill/>
                          </a:ln>
                          <a:solidFill>
                            <a:srgbClr val="FF0000"/>
                          </a:solidFill>
                        </a:rPr>
                        <a:t>4</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Ef</a:t>
                      </a:r>
                      <a:r>
                        <a:rPr lang="en-IN" i="1" baseline="-25000" dirty="0" smtClean="0">
                          <a:ln>
                            <a:noFill/>
                          </a:ln>
                          <a:solidFill>
                            <a:srgbClr val="FF0000"/>
                          </a:solidFill>
                        </a:rPr>
                        <a:t>1</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1</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IN" i="1" dirty="0" smtClean="0">
                          <a:ln>
                            <a:noFill/>
                          </a:ln>
                          <a:solidFill>
                            <a:srgbClr val="FF0000"/>
                          </a:solidFill>
                        </a:rPr>
                        <a:t>Ef</a:t>
                      </a:r>
                      <a:r>
                        <a:rPr lang="en-IN" i="1" baseline="-25000" dirty="0" smtClean="0">
                          <a:ln>
                            <a:noFill/>
                          </a:ln>
                          <a:solidFill>
                            <a:srgbClr val="FF0000"/>
                          </a:solidFill>
                        </a:rPr>
                        <a:t>2</a:t>
                      </a:r>
                      <a:endParaRPr lang="en-IN" i="1" baseline="-25000"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smtClean="0">
                          <a:ln>
                            <a:noFill/>
                          </a:ln>
                          <a:solidFill>
                            <a:srgbClr val="FF0000"/>
                          </a:solidFill>
                        </a:rPr>
                        <a:t>0</a:t>
                      </a:r>
                      <a:endParaRPr lang="en-IN" dirty="0">
                        <a:ln>
                          <a:no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Slide Number Placeholder 5"/>
          <p:cNvSpPr>
            <a:spLocks noGrp="1"/>
          </p:cNvSpPr>
          <p:nvPr>
            <p:ph type="sldNum" sz="quarter" idx="12"/>
          </p:nvPr>
        </p:nvSpPr>
        <p:spPr/>
        <p:txBody>
          <a:bodyPr/>
          <a:lstStyle/>
          <a:p>
            <a:fld id="{53D5C3CB-31B7-4B76-BB0C-1E903127DFFC}" type="slidenum">
              <a:rPr lang="en-IN" smtClean="0"/>
              <a:pPr/>
              <a:t>98</a:t>
            </a:fld>
            <a:endParaRPr lang="en-IN"/>
          </a:p>
        </p:txBody>
      </p:sp>
    </p:spTree>
    <p:extLst>
      <p:ext uri="{BB962C8B-B14F-4D97-AF65-F5344CB8AC3E}">
        <p14:creationId xmlns:p14="http://schemas.microsoft.com/office/powerpoint/2010/main" val="6784026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04" y="0"/>
            <a:ext cx="8772927" cy="515155"/>
          </a:xfrm>
        </p:spPr>
        <p:txBody>
          <a:bodyPr>
            <a:normAutofit fontScale="90000"/>
          </a:bodyPr>
          <a:lstStyle/>
          <a:p>
            <a:pPr algn="ctr"/>
            <a:r>
              <a:rPr lang="en-IN" dirty="0"/>
              <a:t>Example</a:t>
            </a:r>
          </a:p>
        </p:txBody>
      </p:sp>
      <p:sp>
        <p:nvSpPr>
          <p:cNvPr id="3" name="Content Placeholder 2"/>
          <p:cNvSpPr>
            <a:spLocks noGrp="1"/>
          </p:cNvSpPr>
          <p:nvPr>
            <p:ph idx="1"/>
          </p:nvPr>
        </p:nvSpPr>
        <p:spPr>
          <a:xfrm>
            <a:off x="229403" y="524858"/>
            <a:ext cx="8772927" cy="6172155"/>
          </a:xfrm>
        </p:spPr>
        <p:txBody>
          <a:bodyPr>
            <a:noAutofit/>
          </a:bodyPr>
          <a:lstStyle/>
          <a:p>
            <a:r>
              <a:rPr lang="en-IN" sz="2000" dirty="0" smtClean="0">
                <a:solidFill>
                  <a:srgbClr val="FF0000"/>
                </a:solidFill>
              </a:rPr>
              <a:t>We now have </a:t>
            </a:r>
            <a:r>
              <a:rPr lang="en-IN" sz="2000" i="1" dirty="0" smtClean="0">
                <a:solidFill>
                  <a:srgbClr val="FF0000"/>
                </a:solidFill>
              </a:rPr>
              <a:t>e</a:t>
            </a:r>
            <a:r>
              <a:rPr lang="en-IN" sz="2000" dirty="0" smtClean="0">
                <a:solidFill>
                  <a:srgbClr val="FF0000"/>
                </a:solidFill>
              </a:rPr>
              <a:t>=</a:t>
            </a:r>
            <a:r>
              <a:rPr lang="en-IN" sz="2000" i="1" dirty="0" smtClean="0">
                <a:solidFill>
                  <a:srgbClr val="FF0000"/>
                </a:solidFill>
              </a:rPr>
              <a:t>Ef</a:t>
            </a:r>
            <a:r>
              <a:rPr lang="en-IN" sz="2000" i="1" baseline="-25000" dirty="0" smtClean="0">
                <a:solidFill>
                  <a:srgbClr val="FF0000"/>
                </a:solidFill>
              </a:rPr>
              <a:t>2</a:t>
            </a:r>
            <a:r>
              <a:rPr lang="en-IN" sz="2000" dirty="0" smtClean="0">
                <a:solidFill>
                  <a:srgbClr val="FF0000"/>
                </a:solidFill>
              </a:rPr>
              <a:t>.</a:t>
            </a:r>
          </a:p>
          <a:p>
            <a:r>
              <a:rPr lang="en-IN" sz="2000" dirty="0" smtClean="0">
                <a:solidFill>
                  <a:srgbClr val="FF0000"/>
                </a:solidFill>
              </a:rPr>
              <a:t>Tracing backwards, we find that for </a:t>
            </a:r>
            <a:r>
              <a:rPr lang="en-IN" sz="2000" i="1" dirty="0" smtClean="0">
                <a:solidFill>
                  <a:srgbClr val="FF0000"/>
                </a:solidFill>
              </a:rPr>
              <a:t>e</a:t>
            </a:r>
            <a:r>
              <a:rPr lang="en-IN" sz="2000" dirty="0" smtClean="0">
                <a:solidFill>
                  <a:srgbClr val="FF0000"/>
                </a:solidFill>
              </a:rPr>
              <a:t> to be present, node 3 must be in the 1-state.</a:t>
            </a:r>
          </a:p>
          <a:p>
            <a:r>
              <a:rPr lang="en-IN" sz="2000" dirty="0" smtClean="0">
                <a:solidFill>
                  <a:srgbClr val="FF0000"/>
                </a:solidFill>
              </a:rPr>
              <a:t>This is possible with only one combination of node 2 and </a:t>
            </a:r>
            <a:r>
              <a:rPr lang="en-IN" sz="2000" i="1" dirty="0" smtClean="0">
                <a:solidFill>
                  <a:srgbClr val="FF0000"/>
                </a:solidFill>
              </a:rPr>
              <a:t>C</a:t>
            </a:r>
            <a:r>
              <a:rPr lang="en-IN" sz="2000" i="1" baseline="-25000" dirty="0" smtClean="0">
                <a:solidFill>
                  <a:srgbClr val="FF0000"/>
                </a:solidFill>
              </a:rPr>
              <a:t>4</a:t>
            </a:r>
            <a:r>
              <a:rPr lang="en-IN" sz="2000" dirty="0" smtClean="0">
                <a:solidFill>
                  <a:srgbClr val="FF0000"/>
                </a:solidFill>
              </a:rPr>
              <a:t>, which is (1,1).</a:t>
            </a:r>
          </a:p>
          <a:p>
            <a:r>
              <a:rPr lang="en-IN" sz="2000" dirty="0" smtClean="0">
                <a:solidFill>
                  <a:srgbClr val="FF0000"/>
                </a:solidFill>
              </a:rPr>
              <a:t>Earlier we derived the combinations of </a:t>
            </a:r>
            <a:r>
              <a:rPr lang="en-IN" sz="2000" i="1" dirty="0" smtClean="0">
                <a:solidFill>
                  <a:srgbClr val="FF0000"/>
                </a:solidFill>
              </a:rPr>
              <a:t>C</a:t>
            </a:r>
            <a:r>
              <a:rPr lang="en-IN" sz="2000" i="1" baseline="-25000" dirty="0" smtClean="0">
                <a:solidFill>
                  <a:srgbClr val="FF0000"/>
                </a:solidFill>
              </a:rPr>
              <a:t>1</a:t>
            </a:r>
            <a:r>
              <a:rPr lang="en-IN" sz="2000" dirty="0" smtClean="0">
                <a:solidFill>
                  <a:srgbClr val="FF0000"/>
                </a:solidFill>
              </a:rPr>
              <a:t>, </a:t>
            </a:r>
            <a:r>
              <a:rPr lang="en-IN" sz="2000" i="1" dirty="0" smtClean="0">
                <a:solidFill>
                  <a:srgbClr val="FF0000"/>
                </a:solidFill>
              </a:rPr>
              <a:t>C</a:t>
            </a:r>
            <a:r>
              <a:rPr lang="en-IN" sz="2000" i="1" baseline="-25000" dirty="0" smtClean="0">
                <a:solidFill>
                  <a:srgbClr val="FF0000"/>
                </a:solidFill>
              </a:rPr>
              <a:t>2</a:t>
            </a:r>
            <a:r>
              <a:rPr lang="en-IN" sz="2000" dirty="0" smtClean="0">
                <a:solidFill>
                  <a:srgbClr val="FF0000"/>
                </a:solidFill>
              </a:rPr>
              <a:t> and </a:t>
            </a:r>
            <a:r>
              <a:rPr lang="en-IN" sz="2000" i="1" dirty="0" smtClean="0">
                <a:solidFill>
                  <a:srgbClr val="FF0000"/>
                </a:solidFill>
              </a:rPr>
              <a:t>C</a:t>
            </a:r>
            <a:r>
              <a:rPr lang="en-IN" sz="2000" i="1" baseline="-25000" dirty="0" smtClean="0">
                <a:solidFill>
                  <a:srgbClr val="FF0000"/>
                </a:solidFill>
              </a:rPr>
              <a:t>3</a:t>
            </a:r>
            <a:r>
              <a:rPr lang="en-IN" sz="2000" dirty="0" smtClean="0">
                <a:solidFill>
                  <a:srgbClr val="FF0000"/>
                </a:solidFill>
              </a:rPr>
              <a:t> that lead node 2 into the 1-state.</a:t>
            </a:r>
          </a:p>
          <a:p>
            <a:r>
              <a:rPr lang="en-IN" sz="2000" dirty="0" smtClean="0">
                <a:solidFill>
                  <a:srgbClr val="FF0000"/>
                </a:solidFill>
              </a:rPr>
              <a:t>Combining these with the value of </a:t>
            </a:r>
            <a:r>
              <a:rPr lang="en-IN" sz="2000" i="1" dirty="0" smtClean="0">
                <a:solidFill>
                  <a:srgbClr val="FF0000"/>
                </a:solidFill>
              </a:rPr>
              <a:t>C</a:t>
            </a:r>
            <a:r>
              <a:rPr lang="en-IN" sz="2000" i="1" baseline="-25000" dirty="0" smtClean="0">
                <a:solidFill>
                  <a:srgbClr val="FF0000"/>
                </a:solidFill>
              </a:rPr>
              <a:t>4</a:t>
            </a:r>
            <a:r>
              <a:rPr lang="en-IN" sz="2000" dirty="0" smtClean="0">
                <a:solidFill>
                  <a:srgbClr val="FF0000"/>
                </a:solidFill>
              </a:rPr>
              <a:t>, we arrive at the following combination of causes that lead to the presence of </a:t>
            </a:r>
            <a:r>
              <a:rPr lang="en-IN" sz="2000" i="1" dirty="0" smtClean="0">
                <a:solidFill>
                  <a:srgbClr val="FF0000"/>
                </a:solidFill>
              </a:rPr>
              <a:t>Ef</a:t>
            </a:r>
            <a:r>
              <a:rPr lang="en-IN" sz="2000" i="1" baseline="-25000" dirty="0" smtClean="0">
                <a:solidFill>
                  <a:srgbClr val="FF0000"/>
                </a:solidFill>
              </a:rPr>
              <a:t>2</a:t>
            </a:r>
            <a:r>
              <a:rPr lang="en-IN" sz="2000" dirty="0" smtClean="0">
                <a:solidFill>
                  <a:srgbClr val="FF0000"/>
                </a:solidFill>
              </a:rPr>
              <a:t>.</a:t>
            </a:r>
          </a:p>
          <a:p>
            <a:pPr marL="0" indent="0">
              <a:buNone/>
            </a:pPr>
            <a:r>
              <a:rPr lang="en-IN" sz="2000" dirty="0">
                <a:solidFill>
                  <a:srgbClr val="FF0000"/>
                </a:solidFill>
              </a:rPr>
              <a:t>	</a:t>
            </a:r>
            <a:r>
              <a:rPr lang="en-IN" sz="2000" dirty="0" smtClean="0">
                <a:solidFill>
                  <a:srgbClr val="FF0000"/>
                </a:solidFill>
              </a:rPr>
              <a:t>		1	0	1	1</a:t>
            </a:r>
          </a:p>
          <a:p>
            <a:pPr marL="0" indent="0">
              <a:buNone/>
            </a:pPr>
            <a:r>
              <a:rPr lang="en-IN" sz="2000" dirty="0">
                <a:solidFill>
                  <a:srgbClr val="FF0000"/>
                </a:solidFill>
              </a:rPr>
              <a:t>	</a:t>
            </a:r>
            <a:r>
              <a:rPr lang="en-IN" sz="2000" dirty="0" smtClean="0">
                <a:solidFill>
                  <a:srgbClr val="FF0000"/>
                </a:solidFill>
              </a:rPr>
              <a:t>		1	1	1	1</a:t>
            </a:r>
          </a:p>
          <a:p>
            <a:pPr marL="0" indent="0">
              <a:buNone/>
            </a:pPr>
            <a:r>
              <a:rPr lang="en-IN" sz="2000" dirty="0">
                <a:solidFill>
                  <a:srgbClr val="FF0000"/>
                </a:solidFill>
              </a:rPr>
              <a:t>	</a:t>
            </a:r>
            <a:r>
              <a:rPr lang="en-IN" sz="2000" dirty="0" smtClean="0">
                <a:solidFill>
                  <a:srgbClr val="FF0000"/>
                </a:solidFill>
              </a:rPr>
              <a:t>		1	0	0	1</a:t>
            </a:r>
          </a:p>
          <a:p>
            <a:pPr marL="0" indent="0">
              <a:buNone/>
            </a:pPr>
            <a:r>
              <a:rPr lang="en-IN" sz="2000" dirty="0">
                <a:solidFill>
                  <a:srgbClr val="FF0000"/>
                </a:solidFill>
              </a:rPr>
              <a:t>	</a:t>
            </a:r>
            <a:r>
              <a:rPr lang="en-IN" sz="2000" dirty="0" smtClean="0">
                <a:solidFill>
                  <a:srgbClr val="FF0000"/>
                </a:solidFill>
              </a:rPr>
              <a:t>		0	1	0	1</a:t>
            </a:r>
          </a:p>
          <a:p>
            <a:pPr marL="0" indent="0">
              <a:buNone/>
            </a:pPr>
            <a:r>
              <a:rPr lang="en-IN" sz="2000" dirty="0">
                <a:solidFill>
                  <a:srgbClr val="FF0000"/>
                </a:solidFill>
              </a:rPr>
              <a:t>	</a:t>
            </a:r>
            <a:r>
              <a:rPr lang="en-IN" sz="2000" dirty="0" smtClean="0">
                <a:solidFill>
                  <a:srgbClr val="FF0000"/>
                </a:solidFill>
              </a:rPr>
              <a:t>		0	0	0	1</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fld id="{53D5C3CB-31B7-4B76-BB0C-1E903127DFFC}" type="slidenum">
              <a:rPr lang="en-IN" smtClean="0"/>
              <a:pPr/>
              <a:t>99</a:t>
            </a:fld>
            <a:endParaRPr lang="en-IN"/>
          </a:p>
        </p:txBody>
      </p:sp>
    </p:spTree>
    <p:extLst>
      <p:ext uri="{BB962C8B-B14F-4D97-AF65-F5344CB8AC3E}">
        <p14:creationId xmlns:p14="http://schemas.microsoft.com/office/powerpoint/2010/main" val="2063861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1048</TotalTime>
  <Words>6743</Words>
  <Application>Microsoft Office PowerPoint</Application>
  <PresentationFormat>On-screen Show (4:3)</PresentationFormat>
  <Paragraphs>1428</Paragraphs>
  <Slides>110</Slides>
  <Notes>39</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Facet</vt:lpstr>
      <vt:lpstr>Cause-Effect  Graphing</vt:lpstr>
      <vt:lpstr>Plan of the Talk</vt:lpstr>
      <vt:lpstr>Why Test?</vt:lpstr>
      <vt:lpstr>How Do You Test a Program?</vt:lpstr>
      <vt:lpstr>How Do You Test a Program?</vt:lpstr>
      <vt:lpstr>How Do You Test a Program?</vt:lpstr>
      <vt:lpstr>What’s So Hard About Testing ?</vt:lpstr>
      <vt:lpstr>Testing Facts</vt:lpstr>
      <vt:lpstr>Testing Facts</vt:lpstr>
      <vt:lpstr>Overview of Testing Activities</vt:lpstr>
      <vt:lpstr>Error, Faults, and Failures</vt:lpstr>
      <vt:lpstr>Pesticide Effect</vt:lpstr>
      <vt:lpstr>Pesticide Effect</vt:lpstr>
      <vt:lpstr>Fault Model</vt:lpstr>
      <vt:lpstr>Fault Model of an OO Program</vt:lpstr>
      <vt:lpstr>Hardware Fault-Model</vt:lpstr>
      <vt:lpstr>Software Testing</vt:lpstr>
      <vt:lpstr>Test Cases and Test Suites</vt:lpstr>
      <vt:lpstr>Test Cases and Test Suites</vt:lpstr>
      <vt:lpstr>Verification versus Validation</vt:lpstr>
      <vt:lpstr>Verification versus Validation</vt:lpstr>
      <vt:lpstr>Design of Test Cases</vt:lpstr>
      <vt:lpstr>Design of Test Cases</vt:lpstr>
      <vt:lpstr>Design of Test Cases</vt:lpstr>
      <vt:lpstr>Design of Test Cases</vt:lpstr>
      <vt:lpstr>Design of Test Cases</vt:lpstr>
      <vt:lpstr>Design of Test Cases</vt:lpstr>
      <vt:lpstr>Black-Box Testing</vt:lpstr>
      <vt:lpstr>Black Box Testing</vt:lpstr>
      <vt:lpstr>Cause-Effect Graphing</vt:lpstr>
      <vt:lpstr>Cause-Effect Graphing (Contd..)</vt:lpstr>
      <vt:lpstr>Example</vt:lpstr>
      <vt:lpstr>Cause and Effect Graphs</vt:lpstr>
      <vt:lpstr>Cause and Effect Graphs</vt:lpstr>
      <vt:lpstr>Cause and Effect Graphs</vt:lpstr>
      <vt:lpstr>Steps to create cause-effect graph</vt:lpstr>
      <vt:lpstr>Steps to create cause-effect graph</vt:lpstr>
      <vt:lpstr>Drawing Cause-Effect Graphs</vt:lpstr>
      <vt:lpstr>Drawing Cause-Effect Graphs</vt:lpstr>
      <vt:lpstr>Drawing Cause-Effect Graphs</vt:lpstr>
      <vt:lpstr>Cause effect graph- Example</vt:lpstr>
      <vt:lpstr>Cause effect graph- Example</vt:lpstr>
      <vt:lpstr>Cause effect graph- Example</vt:lpstr>
      <vt:lpstr>Cause effect graph- Example</vt:lpstr>
      <vt:lpstr>Cause effect graph- Example</vt:lpstr>
      <vt:lpstr>Cause effect graph- Example</vt:lpstr>
      <vt:lpstr>Cause effect graph- Example</vt:lpstr>
      <vt:lpstr>Cause effect graph- Decision table</vt:lpstr>
      <vt:lpstr>Cause effect graph- Example</vt:lpstr>
      <vt:lpstr>Cause effect graph- Example</vt:lpstr>
      <vt:lpstr>Cause effect graph- Example</vt:lpstr>
      <vt:lpstr>Cause effect graph- Example</vt:lpstr>
      <vt:lpstr>Cause effect graph</vt:lpstr>
      <vt:lpstr>Procedure used for the generation of tests</vt:lpstr>
      <vt:lpstr>Basic elements of a cause-effect graph</vt:lpstr>
      <vt:lpstr>Semantics of basic elements</vt:lpstr>
      <vt:lpstr>Constraints amongst causes (E,I,O,R)</vt:lpstr>
      <vt:lpstr>Constraints amongst causes (E,I,O,R)</vt:lpstr>
      <vt:lpstr>Possible values of causes constrained by  E, I, R,O</vt:lpstr>
      <vt:lpstr>Possible values of causes constrained by E, I, R,O</vt:lpstr>
      <vt:lpstr>Constraint amongst effects</vt:lpstr>
      <vt:lpstr>Steps for generating test cases using Cause-Effect Graph</vt:lpstr>
      <vt:lpstr>Creating Cause-Effect Graph</vt:lpstr>
      <vt:lpstr>Example</vt:lpstr>
      <vt:lpstr>Example</vt:lpstr>
      <vt:lpstr>Example</vt:lpstr>
      <vt:lpstr>Example</vt:lpstr>
      <vt:lpstr>Example</vt:lpstr>
      <vt:lpstr>Example</vt:lpstr>
      <vt:lpstr>Example</vt:lpstr>
      <vt:lpstr>Example</vt:lpstr>
      <vt:lpstr>Example</vt:lpstr>
      <vt:lpstr>Another example</vt:lpstr>
      <vt:lpstr>Answer</vt:lpstr>
      <vt:lpstr>Answer</vt:lpstr>
      <vt:lpstr>Heuristics to avoid combinatorial explosion</vt:lpstr>
      <vt:lpstr>Heuristics to avoid combinatorial explosion</vt:lpstr>
      <vt:lpstr>Heuristics used during the generation of input combinations from a cause-effect graph</vt:lpstr>
      <vt:lpstr>Heuristics used during the generation of input combinations from a cause-effect graph</vt:lpstr>
      <vt:lpstr>Example</vt:lpstr>
      <vt:lpstr>Example</vt:lpstr>
      <vt:lpstr>Example: Generating tests using heuristics</vt:lpstr>
      <vt:lpstr>Example: Generating tests using heuristics</vt:lpstr>
      <vt:lpstr>Example: Generating tests using heuristics</vt:lpstr>
      <vt:lpstr>Example: Generating tests using heuristics</vt:lpstr>
      <vt:lpstr>Example: Generating tests using heuristics</vt:lpstr>
      <vt:lpstr>Example: Generating tests using heuristics</vt:lpstr>
      <vt:lpstr>Example: Generating tests using heuristics</vt:lpstr>
      <vt:lpstr>Example: Generating tests using heuristics</vt:lpstr>
      <vt:lpstr>Decision Table from cause-effect graph</vt:lpstr>
      <vt:lpstr>Procedure for generating a decision table from a cause-effect graph</vt:lpstr>
      <vt:lpstr>Procedure for generating a decision table from a cause-effect graph</vt:lpstr>
      <vt:lpstr>Procedure for generating a decision table from a cause-effect graph</vt:lpstr>
      <vt:lpstr>Example</vt:lpstr>
      <vt:lpstr>Example</vt:lpstr>
      <vt:lpstr>Example</vt:lpstr>
      <vt:lpstr>Example</vt:lpstr>
      <vt:lpstr>Example</vt:lpstr>
      <vt:lpstr>Example</vt:lpstr>
      <vt:lpstr>Example</vt:lpstr>
      <vt:lpstr>Example</vt:lpstr>
      <vt:lpstr>Test generation from a decision table</vt:lpstr>
      <vt:lpstr>Example</vt:lpstr>
      <vt:lpstr>Answer</vt:lpstr>
      <vt:lpstr>Decision Table and Test Cases</vt:lpstr>
      <vt:lpstr>Example 2: Triangle Classification Problem</vt:lpstr>
      <vt:lpstr>Answer</vt:lpstr>
      <vt:lpstr>Cause-Effect Graph</vt:lpstr>
      <vt:lpstr>Decision Table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Cause-Effect Graphing</dc:title>
  <dc:creator>Madhusmita</dc:creator>
  <cp:lastModifiedBy>D.P.MOHAPATRA</cp:lastModifiedBy>
  <cp:revision>194</cp:revision>
  <dcterms:created xsi:type="dcterms:W3CDTF">2015-04-28T04:56:34Z</dcterms:created>
  <dcterms:modified xsi:type="dcterms:W3CDTF">2019-01-09T10:54:41Z</dcterms:modified>
</cp:coreProperties>
</file>