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76" r:id="rId5"/>
    <p:sldId id="277" r:id="rId6"/>
    <p:sldId id="278" r:id="rId7"/>
    <p:sldId id="259" r:id="rId8"/>
    <p:sldId id="261" r:id="rId9"/>
    <p:sldId id="262" r:id="rId10"/>
    <p:sldId id="258" r:id="rId11"/>
    <p:sldId id="265" r:id="rId12"/>
    <p:sldId id="266" r:id="rId13"/>
    <p:sldId id="260" r:id="rId14"/>
    <p:sldId id="267" r:id="rId15"/>
    <p:sldId id="275" r:id="rId16"/>
    <p:sldId id="268" r:id="rId17"/>
    <p:sldId id="269" r:id="rId18"/>
    <p:sldId id="270" r:id="rId19"/>
    <p:sldId id="271" r:id="rId20"/>
    <p:sldId id="272" r:id="rId21"/>
    <p:sldId id="273" r:id="rId22"/>
    <p:sldId id="26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99567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182603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138839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1809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142453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27618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338016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124473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387955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418642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D6A7B8-A895-4107-B524-4F6178A6A470}" type="datetimeFigureOut">
              <a:rPr lang="en-IN" smtClean="0"/>
              <a:pPr/>
              <a:t>22-01-2015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154113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6A7B8-A895-4107-B524-4F6178A6A470}" type="datetimeFigureOut">
              <a:rPr lang="en-IN" smtClean="0"/>
              <a:pPr/>
              <a:t>22-01-2015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A5676-4018-4395-844E-9B167CB7A015}" type="slidenum">
              <a:rPr lang="en-IN" smtClean="0"/>
              <a:pPr/>
              <a:t>‹#›</a:t>
            </a:fld>
            <a:endParaRPr lang="en-IN"/>
          </a:p>
        </p:txBody>
      </p:sp>
    </p:spTree>
    <p:extLst>
      <p:ext uri="{BB962C8B-B14F-4D97-AF65-F5344CB8AC3E}">
        <p14:creationId xmlns="" xmlns:p14="http://schemas.microsoft.com/office/powerpoint/2010/main" val="2934759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softwaretestingclass.com/wp-content/uploads/2013/10/negative-testing.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dn.guru99.com/images/p3(1).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dn.guru99.com/images/p4(1).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dn.guru99.com/images/p5(1).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1.bp.blogspot.com/-eto1d6e73Rg/UHrF2C75g7I/AAAAAAAAAJ8/67ndYl1aLx8/s1600/positive-and-negative-testing.jpeg.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softwaretestingclass.com/wp-content/uploads/2013/10/postitive-testing.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9315" y="1018903"/>
            <a:ext cx="9144000" cy="988832"/>
          </a:xfrm>
        </p:spPr>
        <p:txBody>
          <a:bodyPr/>
          <a:lstStyle/>
          <a:p>
            <a:r>
              <a:rPr lang="en-IN" dirty="0" smtClean="0"/>
              <a:t>Positive and Negative Testing</a:t>
            </a:r>
            <a:endParaRPr lang="en-IN" dirty="0"/>
          </a:p>
        </p:txBody>
      </p:sp>
      <p:sp>
        <p:nvSpPr>
          <p:cNvPr id="3" name="Subtitle 2"/>
          <p:cNvSpPr>
            <a:spLocks noGrp="1"/>
          </p:cNvSpPr>
          <p:nvPr>
            <p:ph type="subTitle" idx="1"/>
          </p:nvPr>
        </p:nvSpPr>
        <p:spPr/>
        <p:txBody>
          <a:bodyPr>
            <a:normAutofit lnSpcReduction="10000"/>
          </a:bodyPr>
          <a:lstStyle/>
          <a:p>
            <a:r>
              <a:rPr lang="en-IN" dirty="0" smtClean="0"/>
              <a:t>DR. D. P. MOHAPATRA</a:t>
            </a:r>
          </a:p>
          <a:p>
            <a:r>
              <a:rPr lang="en-IN" dirty="0" smtClean="0"/>
              <a:t>ASSOCIATE PROFESSOR</a:t>
            </a:r>
          </a:p>
          <a:p>
            <a:r>
              <a:rPr lang="en-IN" dirty="0" smtClean="0"/>
              <a:t>DEPARTMENT OF CSE</a:t>
            </a:r>
          </a:p>
          <a:p>
            <a:r>
              <a:rPr lang="en-IN" dirty="0" smtClean="0"/>
              <a:t>NIT, ROURKELA</a:t>
            </a:r>
          </a:p>
          <a:p>
            <a:endParaRPr lang="en-IN" dirty="0"/>
          </a:p>
        </p:txBody>
      </p:sp>
    </p:spTree>
    <p:extLst>
      <p:ext uri="{BB962C8B-B14F-4D97-AF65-F5344CB8AC3E}">
        <p14:creationId xmlns="" xmlns:p14="http://schemas.microsoft.com/office/powerpoint/2010/main" val="199642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1"/>
            <a:ext cx="10515600" cy="502276"/>
          </a:xfrm>
        </p:spPr>
        <p:txBody>
          <a:bodyPr>
            <a:normAutofit fontScale="90000"/>
          </a:bodyPr>
          <a:lstStyle/>
          <a:p>
            <a:r>
              <a:rPr lang="en-IN" dirty="0" smtClean="0"/>
              <a:t>Negative Testing</a:t>
            </a:r>
            <a:endParaRPr lang="en-IN" dirty="0"/>
          </a:p>
        </p:txBody>
      </p:sp>
      <p:sp>
        <p:nvSpPr>
          <p:cNvPr id="3" name="Content Placeholder 2"/>
          <p:cNvSpPr>
            <a:spLocks noGrp="1"/>
          </p:cNvSpPr>
          <p:nvPr>
            <p:ph idx="1"/>
          </p:nvPr>
        </p:nvSpPr>
        <p:spPr>
          <a:xfrm>
            <a:off x="838200" y="502277"/>
            <a:ext cx="10515600" cy="6207616"/>
          </a:xfrm>
        </p:spPr>
        <p:txBody>
          <a:bodyPr>
            <a:normAutofit fontScale="92500" lnSpcReduction="10000"/>
          </a:bodyPr>
          <a:lstStyle/>
          <a:p>
            <a:r>
              <a:rPr lang="en-IN" dirty="0" smtClean="0"/>
              <a:t>Negative testing is done to show that the product does not fail when an unexpected input is given.</a:t>
            </a:r>
          </a:p>
          <a:p>
            <a:r>
              <a:rPr lang="en-IN" dirty="0" smtClean="0"/>
              <a:t>The purpose of negative testing is to try and break the system.</a:t>
            </a:r>
          </a:p>
          <a:p>
            <a:r>
              <a:rPr lang="en-IN" dirty="0" smtClean="0"/>
              <a:t>Negative testing covers scenarios for which the product is not designed and coded.</a:t>
            </a:r>
          </a:p>
          <a:p>
            <a:r>
              <a:rPr lang="en-IN" dirty="0" smtClean="0"/>
              <a:t>In other words, the input values may not have been represented in the specification of the product.</a:t>
            </a:r>
          </a:p>
          <a:p>
            <a:r>
              <a:rPr lang="en-IN" dirty="0" smtClean="0"/>
              <a:t>These test conditions can be termed as unknown conditions for the product as far as the specifications are concerned.</a:t>
            </a:r>
          </a:p>
          <a:p>
            <a:r>
              <a:rPr lang="en-IN" dirty="0" smtClean="0"/>
              <a:t>But, at the end-user level, there are multiple scenarios that are encountered and that need to be taken care of by the product.</a:t>
            </a:r>
          </a:p>
          <a:p>
            <a:r>
              <a:rPr lang="en-IN" dirty="0" smtClean="0"/>
              <a:t>It becomes even more important for the tester to know the negative situations that may occur at the end-user level so that the application can be tested and made </a:t>
            </a:r>
            <a:r>
              <a:rPr lang="en-IN" dirty="0" err="1" smtClean="0"/>
              <a:t>foolproof</a:t>
            </a:r>
            <a:r>
              <a:rPr lang="en-IN" dirty="0" smtClean="0"/>
              <a:t>.</a:t>
            </a:r>
          </a:p>
          <a:p>
            <a:r>
              <a:rPr lang="en-IN" dirty="0" smtClean="0"/>
              <a:t>A negative test would be a product </a:t>
            </a:r>
            <a:r>
              <a:rPr lang="en-IN" i="1" dirty="0" smtClean="0"/>
              <a:t>not delivering an error when it should </a:t>
            </a:r>
            <a:r>
              <a:rPr lang="en-IN" dirty="0" smtClean="0"/>
              <a:t>or </a:t>
            </a:r>
            <a:r>
              <a:rPr lang="en-IN" i="1" dirty="0" smtClean="0"/>
              <a:t>delivering an error when it should not</a:t>
            </a:r>
            <a:r>
              <a:rPr lang="en-IN" dirty="0" smtClean="0"/>
              <a:t>.</a:t>
            </a:r>
          </a:p>
        </p:txBody>
      </p:sp>
    </p:spTree>
    <p:extLst>
      <p:ext uri="{BB962C8B-B14F-4D97-AF65-F5344CB8AC3E}">
        <p14:creationId xmlns="" xmlns:p14="http://schemas.microsoft.com/office/powerpoint/2010/main" val="132767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0"/>
            <a:ext cx="10515600" cy="509451"/>
          </a:xfrm>
        </p:spPr>
        <p:txBody>
          <a:bodyPr>
            <a:normAutofit fontScale="90000"/>
          </a:bodyPr>
          <a:lstStyle/>
          <a:p>
            <a:r>
              <a:rPr lang="en-IN" dirty="0" smtClean="0"/>
              <a:t>Negative Testing</a:t>
            </a:r>
            <a:endParaRPr lang="en-IN" dirty="0"/>
          </a:p>
        </p:txBody>
      </p:sp>
      <p:sp>
        <p:nvSpPr>
          <p:cNvPr id="3" name="Content Placeholder 2"/>
          <p:cNvSpPr>
            <a:spLocks noGrp="1"/>
          </p:cNvSpPr>
          <p:nvPr>
            <p:ph idx="1"/>
          </p:nvPr>
        </p:nvSpPr>
        <p:spPr>
          <a:xfrm>
            <a:off x="838200" y="718457"/>
            <a:ext cx="10515600" cy="5852160"/>
          </a:xfrm>
        </p:spPr>
        <p:txBody>
          <a:bodyPr>
            <a:normAutofit fontScale="85000" lnSpcReduction="20000"/>
          </a:bodyPr>
          <a:lstStyle/>
          <a:p>
            <a:r>
              <a:rPr lang="en-US" dirty="0" smtClean="0"/>
              <a:t>Negative Testing is testing process where the system is validated against the invalid input data. </a:t>
            </a:r>
          </a:p>
          <a:p>
            <a:r>
              <a:rPr lang="en-US" dirty="0" smtClean="0"/>
              <a:t>A negative test checks if an application behaves as expected with its negative inputs. </a:t>
            </a:r>
          </a:p>
          <a:p>
            <a:r>
              <a:rPr lang="en-US" dirty="0" smtClean="0"/>
              <a:t>The main intention of this testing is to check whether software application not showing error when supposed to and showing error when not supposed to. </a:t>
            </a:r>
          </a:p>
          <a:p>
            <a:r>
              <a:rPr lang="en-US" dirty="0" smtClean="0"/>
              <a:t>Such testing is to be carried out keeping negative point of view and only execute the test cases for only invalid set of input data.</a:t>
            </a:r>
            <a:endParaRPr lang="en-IN" dirty="0" smtClean="0"/>
          </a:p>
          <a:p>
            <a:r>
              <a:rPr lang="en-US" dirty="0" smtClean="0"/>
              <a:t>Negative testing is a testing process to identify the inputs where system is not designed or un-handled inputs by providing different invalid inputs. </a:t>
            </a:r>
          </a:p>
          <a:p>
            <a:r>
              <a:rPr lang="en-US" dirty="0" smtClean="0"/>
              <a:t>The main reason behind Negative testing is to check the stability of the software application against the influences of different variety of incorrect validation data set.</a:t>
            </a:r>
          </a:p>
          <a:p>
            <a:r>
              <a:rPr lang="en-US" dirty="0" smtClean="0"/>
              <a:t>The Negative testing helps to improve the testing coverage of your software application under test. </a:t>
            </a:r>
          </a:p>
          <a:p>
            <a:r>
              <a:rPr lang="en-US" dirty="0" smtClean="0"/>
              <a:t>Both positive and negative testing approaches are equally important for making your application more reliable and stable.</a:t>
            </a:r>
            <a:endParaRPr lang="en-I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9451"/>
          </a:xfrm>
        </p:spPr>
        <p:txBody>
          <a:bodyPr>
            <a:normAutofit fontScale="90000"/>
          </a:bodyPr>
          <a:lstStyle/>
          <a:p>
            <a:r>
              <a:rPr lang="en-US" b="1" dirty="0" smtClean="0"/>
              <a:t>Example of Negative Testing</a:t>
            </a:r>
            <a:endParaRPr lang="en-IN" dirty="0"/>
          </a:p>
        </p:txBody>
      </p:sp>
      <p:sp>
        <p:nvSpPr>
          <p:cNvPr id="3" name="Content Placeholder 2"/>
          <p:cNvSpPr>
            <a:spLocks noGrp="1"/>
          </p:cNvSpPr>
          <p:nvPr>
            <p:ph idx="1"/>
          </p:nvPr>
        </p:nvSpPr>
        <p:spPr>
          <a:xfrm>
            <a:off x="838200" y="535577"/>
            <a:ext cx="10515600" cy="2155372"/>
          </a:xfrm>
        </p:spPr>
        <p:txBody>
          <a:bodyPr/>
          <a:lstStyle/>
          <a:p>
            <a:r>
              <a:rPr lang="en-US" dirty="0" smtClean="0"/>
              <a:t>Consider a textbox example which should accept only integer values. </a:t>
            </a:r>
          </a:p>
          <a:p>
            <a:r>
              <a:rPr lang="en-US" dirty="0" smtClean="0"/>
              <a:t>So here provide the characters like “</a:t>
            </a:r>
            <a:r>
              <a:rPr lang="en-US" dirty="0" err="1" smtClean="0"/>
              <a:t>abcd</a:t>
            </a:r>
            <a:r>
              <a:rPr lang="en-US" dirty="0" smtClean="0"/>
              <a:t>” in the age textbox and check the behavior of application, either it should show a validation error message for all invalid inputs (for all other than integer values) or system should not allow to enter a non integer values.</a:t>
            </a:r>
            <a:endParaRPr lang="en-IN" dirty="0" smtClean="0"/>
          </a:p>
        </p:txBody>
      </p:sp>
      <p:pic>
        <p:nvPicPr>
          <p:cNvPr id="4" name="Picture 3" descr="Negative Testing In Software Testing">
            <a:hlinkClick r:id="rId2" tooltip="&quot;Positive and Negative Testing In Software Testing&quot;"/>
          </p:cNvPr>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370510" y="2698568"/>
            <a:ext cx="8896895" cy="32711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98490"/>
          </a:xfrm>
        </p:spPr>
        <p:txBody>
          <a:bodyPr/>
          <a:lstStyle/>
          <a:p>
            <a:r>
              <a:rPr lang="en-IN" dirty="0" smtClean="0"/>
              <a:t>Example of negative test cases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853705763"/>
              </p:ext>
            </p:extLst>
          </p:nvPr>
        </p:nvGraphicFramePr>
        <p:xfrm>
          <a:off x="838200" y="798491"/>
          <a:ext cx="10515600" cy="1854200"/>
        </p:xfrm>
        <a:graphic>
          <a:graphicData uri="http://schemas.openxmlformats.org/drawingml/2006/table">
            <a:tbl>
              <a:tblPr firstRow="1" bandRow="1">
                <a:tableStyleId>{5C22544A-7EE6-4342-B048-85BDC9FD1C3A}</a:tableStyleId>
              </a:tblPr>
              <a:tblGrid>
                <a:gridCol w="990600"/>
                <a:gridCol w="3215640"/>
                <a:gridCol w="2103120"/>
                <a:gridCol w="2103120"/>
                <a:gridCol w="2103120"/>
              </a:tblGrid>
              <a:tr h="370840">
                <a:tc>
                  <a:txBody>
                    <a:bodyPr/>
                    <a:lstStyle/>
                    <a:p>
                      <a:r>
                        <a:rPr lang="en-IN" dirty="0" smtClean="0">
                          <a:solidFill>
                            <a:sysClr val="windowText" lastClr="000000"/>
                          </a:solidFill>
                        </a:rPr>
                        <a:t>S. No.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2</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Current state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Expected output</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Some other lock’s key</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Turn clockwise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2</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Some other lock’s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3</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Thin</a:t>
                      </a:r>
                      <a:r>
                        <a:rPr lang="en-IN" baseline="0" dirty="0" smtClean="0">
                          <a:solidFill>
                            <a:sysClr val="windowText" lastClr="000000"/>
                          </a:solidFill>
                        </a:rPr>
                        <a:t> piece of wire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Unlock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4</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Hit with a stone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838200" y="3168203"/>
            <a:ext cx="10405056"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In the above table, there are no requirement numbers.</a:t>
            </a:r>
          </a:p>
          <a:p>
            <a:pPr marL="285750" indent="-285750">
              <a:buFont typeface="Arial" panose="020B0604020202020204" pitchFamily="34" charset="0"/>
              <a:buChar char="•"/>
            </a:pPr>
            <a:r>
              <a:rPr lang="en-IN" sz="2800" dirty="0" smtClean="0"/>
              <a:t>This is because negative testing focuses on test conditions that lie outside the specification.</a:t>
            </a:r>
          </a:p>
          <a:p>
            <a:pPr marL="285750" indent="-285750">
              <a:buFont typeface="Arial" panose="020B0604020202020204" pitchFamily="34" charset="0"/>
              <a:buChar char="•"/>
            </a:pPr>
            <a:r>
              <a:rPr lang="en-IN" sz="2800" dirty="0" smtClean="0"/>
              <a:t>Since all the test conditions are outside the specification, they cannot be categorized as positive and negative test conditions.</a:t>
            </a:r>
          </a:p>
          <a:p>
            <a:pPr marL="285750" indent="-285750">
              <a:buFont typeface="Arial" panose="020B0604020202020204" pitchFamily="34" charset="0"/>
              <a:buChar char="•"/>
            </a:pPr>
            <a:r>
              <a:rPr lang="en-IN" sz="2800" dirty="0" smtClean="0"/>
              <a:t>Some people consider all of them as negative test conditions, which is technically correct.</a:t>
            </a:r>
            <a:endParaRPr lang="en-IN" sz="2800" dirty="0"/>
          </a:p>
        </p:txBody>
      </p:sp>
    </p:spTree>
    <p:extLst>
      <p:ext uri="{BB962C8B-B14F-4D97-AF65-F5344CB8AC3E}">
        <p14:creationId xmlns="" xmlns:p14="http://schemas.microsoft.com/office/powerpoint/2010/main" val="377903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2" y="0"/>
            <a:ext cx="10515600" cy="509451"/>
          </a:xfrm>
        </p:spPr>
        <p:txBody>
          <a:bodyPr>
            <a:normAutofit fontScale="90000"/>
          </a:bodyPr>
          <a:lstStyle/>
          <a:p>
            <a:r>
              <a:rPr lang="en-US" dirty="0" smtClean="0"/>
              <a:t>Positive and negative testing scenarios</a:t>
            </a:r>
            <a:endParaRPr lang="en-IN" dirty="0"/>
          </a:p>
        </p:txBody>
      </p:sp>
      <p:sp>
        <p:nvSpPr>
          <p:cNvPr id="3" name="Content Placeholder 2"/>
          <p:cNvSpPr>
            <a:spLocks noGrp="1"/>
          </p:cNvSpPr>
          <p:nvPr>
            <p:ph idx="1"/>
          </p:nvPr>
        </p:nvSpPr>
        <p:spPr>
          <a:xfrm>
            <a:off x="838200" y="1045029"/>
            <a:ext cx="10515600" cy="5460275"/>
          </a:xfrm>
        </p:spPr>
        <p:txBody>
          <a:bodyPr/>
          <a:lstStyle/>
          <a:p>
            <a:r>
              <a:rPr lang="en-US" dirty="0" smtClean="0"/>
              <a:t>If the requirement is saying that password text field should accepts 6 – 20 characters and only alphanumeric characters.</a:t>
            </a:r>
          </a:p>
          <a:p>
            <a:pPr>
              <a:buNone/>
            </a:pPr>
            <a:endParaRPr lang="en-IN" dirty="0" smtClean="0"/>
          </a:p>
          <a:p>
            <a:r>
              <a:rPr lang="en-US" b="1" dirty="0" smtClean="0"/>
              <a:t>Positive Test Scenarios</a:t>
            </a:r>
          </a:p>
          <a:p>
            <a:pPr lvl="1"/>
            <a:r>
              <a:rPr lang="en-US" dirty="0" smtClean="0"/>
              <a:t>Password textbox should accept 6 characters</a:t>
            </a:r>
            <a:endParaRPr lang="en-IN" sz="3200" dirty="0" smtClean="0"/>
          </a:p>
          <a:p>
            <a:pPr lvl="1"/>
            <a:r>
              <a:rPr lang="en-US" dirty="0" smtClean="0"/>
              <a:t>Password textbox should up to 20 characters</a:t>
            </a:r>
            <a:endParaRPr lang="en-IN" sz="3200" dirty="0" smtClean="0"/>
          </a:p>
          <a:p>
            <a:pPr lvl="1"/>
            <a:r>
              <a:rPr lang="en-US" dirty="0" smtClean="0"/>
              <a:t>Password textbox should accepts any value in between 6-20 chars length.</a:t>
            </a:r>
            <a:endParaRPr lang="en-IN" sz="3200" dirty="0" smtClean="0"/>
          </a:p>
          <a:p>
            <a:pPr lvl="1"/>
            <a:r>
              <a:rPr lang="en-US" dirty="0" smtClean="0"/>
              <a:t>Password textbox should accepts all numeric and alphabets values.</a:t>
            </a:r>
            <a:endParaRPr lang="en-US" b="1" dirty="0" smtClean="0"/>
          </a:p>
          <a:p>
            <a:r>
              <a:rPr lang="en-US" b="1" dirty="0" smtClean="0"/>
              <a:t>Negative Test scenarios</a:t>
            </a:r>
          </a:p>
          <a:p>
            <a:pPr lvl="1"/>
            <a:r>
              <a:rPr lang="en-US" dirty="0" smtClean="0"/>
              <a:t>Password textbox should not accept less than 6 characters</a:t>
            </a:r>
            <a:endParaRPr lang="en-IN" dirty="0" smtClean="0"/>
          </a:p>
          <a:p>
            <a:pPr lvl="1"/>
            <a:r>
              <a:rPr lang="en-US" dirty="0" smtClean="0"/>
              <a:t>Password textbox should not exceeds more than 20 characters</a:t>
            </a:r>
            <a:endParaRPr lang="en-IN" dirty="0" smtClean="0"/>
          </a:p>
          <a:p>
            <a:pPr lvl="1"/>
            <a:r>
              <a:rPr lang="en-US" dirty="0" smtClean="0"/>
              <a:t>Password textbox should not accept special characters</a:t>
            </a:r>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8" y="0"/>
            <a:ext cx="10515600" cy="770709"/>
          </a:xfrm>
        </p:spPr>
        <p:txBody>
          <a:bodyPr>
            <a:normAutofit fontScale="90000"/>
          </a:bodyPr>
          <a:lstStyle/>
          <a:p>
            <a:r>
              <a:rPr lang="en-IN" b="1" dirty="0" smtClean="0"/>
              <a:t>Positive and Negative Test Scenarios with Example</a:t>
            </a:r>
            <a:endParaRPr lang="en-IN" dirty="0"/>
          </a:p>
        </p:txBody>
      </p:sp>
      <p:sp>
        <p:nvSpPr>
          <p:cNvPr id="3" name="Content Placeholder 2"/>
          <p:cNvSpPr>
            <a:spLocks noGrp="1"/>
          </p:cNvSpPr>
          <p:nvPr>
            <p:ph idx="1"/>
          </p:nvPr>
        </p:nvSpPr>
        <p:spPr>
          <a:xfrm>
            <a:off x="838200" y="1224733"/>
            <a:ext cx="10515600" cy="4351338"/>
          </a:xfrm>
        </p:spPr>
        <p:txBody>
          <a:bodyPr>
            <a:normAutofit/>
          </a:bodyPr>
          <a:lstStyle/>
          <a:p>
            <a:r>
              <a:rPr lang="en-IN" dirty="0" smtClean="0"/>
              <a:t>You are doing the testing on login form which have following fields like Username field, Password field, and Sign In, Sign Up, Cancel, Login Button etc.</a:t>
            </a:r>
          </a:p>
          <a:p>
            <a:r>
              <a:rPr lang="en-IN" dirty="0" smtClean="0"/>
              <a:t>Now positive scenario of login form is that you enter the valid username and password in the username and password field, and then click on Login Button to check whether the user is able to login or not. </a:t>
            </a:r>
          </a:p>
          <a:p>
            <a:r>
              <a:rPr lang="en-IN" dirty="0" smtClean="0"/>
              <a:t>Negative scenario of login form is that you leave the password field blank and fill the username field, and then click on Login Button to check whether the user is able to login or not.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Consideration for </a:t>
            </a:r>
            <a:r>
              <a:rPr lang="en-GB" dirty="0" smtClean="0"/>
              <a:t>both the testing</a:t>
            </a:r>
            <a:endParaRPr lang="en-IN" dirty="0"/>
          </a:p>
        </p:txBody>
      </p:sp>
      <p:sp>
        <p:nvSpPr>
          <p:cNvPr id="3" name="Content Placeholder 2"/>
          <p:cNvSpPr>
            <a:spLocks noGrp="1"/>
          </p:cNvSpPr>
          <p:nvPr>
            <p:ph idx="1"/>
          </p:nvPr>
        </p:nvSpPr>
        <p:spPr/>
        <p:txBody>
          <a:bodyPr>
            <a:normAutofit/>
          </a:bodyPr>
          <a:lstStyle/>
          <a:p>
            <a:r>
              <a:rPr lang="en-GB" dirty="0" smtClean="0"/>
              <a:t>In both the testing, following needs to be considered: </a:t>
            </a:r>
            <a:endParaRPr lang="en-IN" dirty="0" smtClean="0"/>
          </a:p>
          <a:p>
            <a:pPr lvl="1"/>
            <a:r>
              <a:rPr lang="en-GB" dirty="0" smtClean="0"/>
              <a:t>Input data</a:t>
            </a:r>
            <a:endParaRPr lang="en-IN" dirty="0" smtClean="0"/>
          </a:p>
          <a:p>
            <a:pPr lvl="1"/>
            <a:r>
              <a:rPr lang="en-GB" dirty="0" smtClean="0"/>
              <a:t>Action which needs to be performed</a:t>
            </a:r>
            <a:endParaRPr lang="en-IN" dirty="0" smtClean="0"/>
          </a:p>
          <a:p>
            <a:pPr lvl="1"/>
            <a:r>
              <a:rPr lang="en-GB" dirty="0" smtClean="0"/>
              <a:t>Output Result</a:t>
            </a:r>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Testing Technique used for Positive and Negative Testing</a:t>
            </a:r>
            <a:endParaRPr lang="en-IN" dirty="0"/>
          </a:p>
        </p:txBody>
      </p:sp>
      <p:sp>
        <p:nvSpPr>
          <p:cNvPr id="3" name="Content Placeholder 2"/>
          <p:cNvSpPr>
            <a:spLocks noGrp="1"/>
          </p:cNvSpPr>
          <p:nvPr>
            <p:ph idx="1"/>
          </p:nvPr>
        </p:nvSpPr>
        <p:spPr/>
        <p:txBody>
          <a:bodyPr/>
          <a:lstStyle/>
          <a:p>
            <a:r>
              <a:rPr lang="en-GB" dirty="0" smtClean="0"/>
              <a:t>Following techniques are used for Positive and negative validation of testing is: </a:t>
            </a:r>
            <a:endParaRPr lang="en-IN" dirty="0" smtClean="0"/>
          </a:p>
          <a:p>
            <a:pPr lvl="1"/>
            <a:r>
              <a:rPr lang="en-GB" dirty="0" smtClean="0"/>
              <a:t> Boundary Value Analysis</a:t>
            </a:r>
            <a:endParaRPr lang="en-IN" dirty="0" smtClean="0"/>
          </a:p>
          <a:p>
            <a:pPr lvl="1"/>
            <a:r>
              <a:rPr lang="en-GB" dirty="0" smtClean="0"/>
              <a:t> Equivalence Partitioning</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03" y="1"/>
            <a:ext cx="10515600" cy="666206"/>
          </a:xfrm>
        </p:spPr>
        <p:txBody>
          <a:bodyPr>
            <a:normAutofit fontScale="90000"/>
          </a:bodyPr>
          <a:lstStyle/>
          <a:p>
            <a:r>
              <a:rPr lang="en-GB" b="1" dirty="0" smtClean="0"/>
              <a:t>Boundary Value Analysis</a:t>
            </a:r>
            <a:endParaRPr lang="en-IN" dirty="0"/>
          </a:p>
        </p:txBody>
      </p:sp>
      <p:sp>
        <p:nvSpPr>
          <p:cNvPr id="3" name="Content Placeholder 2"/>
          <p:cNvSpPr>
            <a:spLocks noGrp="1"/>
          </p:cNvSpPr>
          <p:nvPr>
            <p:ph idx="1"/>
          </p:nvPr>
        </p:nvSpPr>
        <p:spPr>
          <a:xfrm>
            <a:off x="955766" y="715283"/>
            <a:ext cx="10515600" cy="2785563"/>
          </a:xfrm>
        </p:spPr>
        <p:txBody>
          <a:bodyPr/>
          <a:lstStyle/>
          <a:p>
            <a:r>
              <a:rPr lang="en-GB" dirty="0" smtClean="0"/>
              <a:t>This is one of the software testing technique in which the test cases are designed to include values at the  boundary. </a:t>
            </a:r>
          </a:p>
          <a:p>
            <a:r>
              <a:rPr lang="en-GB" dirty="0" smtClean="0"/>
              <a:t>If the input data is used within the boundary value limits, then it is said to be Positive Testing. </a:t>
            </a:r>
          </a:p>
          <a:p>
            <a:r>
              <a:rPr lang="en-GB" dirty="0" smtClean="0"/>
              <a:t>If the input data is picked outside the boundary value limits, then it is said to be Negative Testing.</a:t>
            </a:r>
            <a:endParaRPr lang="en-IN" dirty="0" smtClean="0"/>
          </a:p>
          <a:p>
            <a:endParaRPr lang="en-IN" dirty="0"/>
          </a:p>
        </p:txBody>
      </p:sp>
      <p:pic>
        <p:nvPicPr>
          <p:cNvPr id="4" name="Picture 3" descr="alt">
            <a:hlinkClick r:id="rId2"/>
          </p:cNvPr>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5264333" y="3135086"/>
            <a:ext cx="4726168" cy="31467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838200" y="1825625"/>
            <a:ext cx="10515600" cy="1727472"/>
          </a:xfrm>
        </p:spPr>
        <p:txBody>
          <a:bodyPr/>
          <a:lstStyle/>
          <a:p>
            <a:r>
              <a:rPr lang="en-GB" dirty="0" smtClean="0"/>
              <a:t>A system can accept the numbers from 0 to 10 numeric values. </a:t>
            </a:r>
          </a:p>
          <a:p>
            <a:r>
              <a:rPr lang="en-GB" dirty="0" smtClean="0"/>
              <a:t>All other numbers are invalid values. </a:t>
            </a:r>
          </a:p>
          <a:p>
            <a:r>
              <a:rPr lang="en-GB" dirty="0" smtClean="0"/>
              <a:t>Under this technique , boundary values 0 , 10 and -10 will be tested. </a:t>
            </a:r>
            <a:endParaRPr lang="en-IN" dirty="0" smtClean="0"/>
          </a:p>
          <a:p>
            <a:endParaRPr lang="en-IN" dirty="0"/>
          </a:p>
        </p:txBody>
      </p:sp>
      <p:pic>
        <p:nvPicPr>
          <p:cNvPr id="4" name="Picture 3" descr="alt">
            <a:hlinkClick r:id="rId2"/>
          </p:cNvPr>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2181497" y="3331029"/>
            <a:ext cx="8203474" cy="3108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1"/>
            <a:ext cx="10515600" cy="522514"/>
          </a:xfrm>
        </p:spPr>
        <p:txBody>
          <a:bodyPr>
            <a:normAutofit fontScale="90000"/>
          </a:bodyPr>
          <a:lstStyle/>
          <a:p>
            <a:r>
              <a:rPr lang="en-IN" dirty="0" smtClean="0"/>
              <a:t>Positive Testing</a:t>
            </a:r>
            <a:endParaRPr lang="en-IN" dirty="0"/>
          </a:p>
        </p:txBody>
      </p:sp>
      <p:sp>
        <p:nvSpPr>
          <p:cNvPr id="3" name="Content Placeholder 2"/>
          <p:cNvSpPr>
            <a:spLocks noGrp="1"/>
          </p:cNvSpPr>
          <p:nvPr>
            <p:ph idx="1"/>
          </p:nvPr>
        </p:nvSpPr>
        <p:spPr>
          <a:xfrm>
            <a:off x="838200" y="535576"/>
            <a:ext cx="10515600" cy="6113417"/>
          </a:xfrm>
        </p:spPr>
        <p:txBody>
          <a:bodyPr>
            <a:normAutofit fontScale="85000" lnSpcReduction="10000"/>
          </a:bodyPr>
          <a:lstStyle/>
          <a:p>
            <a:r>
              <a:rPr lang="en-IN" dirty="0" smtClean="0"/>
              <a:t>Positive testing tries to prove that a given product does what it is supposed to do.</a:t>
            </a:r>
          </a:p>
          <a:p>
            <a:r>
              <a:rPr lang="en-US" dirty="0" smtClean="0"/>
              <a:t>Positive Testing is testing process where the system is validated against the valid input data. </a:t>
            </a:r>
          </a:p>
          <a:p>
            <a:r>
              <a:rPr lang="en-US" dirty="0" smtClean="0"/>
              <a:t>In this testing tester always check for only valid set of values and check if an application behaves as expected with its expected inputs. </a:t>
            </a:r>
          </a:p>
          <a:p>
            <a:r>
              <a:rPr lang="en-US" dirty="0" smtClean="0"/>
              <a:t>The main intention of this testing is to check whether software application not showing error when not supposed to and showing error when supposed to. </a:t>
            </a:r>
          </a:p>
          <a:p>
            <a:r>
              <a:rPr lang="en-US" dirty="0" smtClean="0"/>
              <a:t>Such testing is to be carried out keeping positive point of view and only execute the positive scenario.</a:t>
            </a:r>
            <a:endParaRPr lang="en-IN" dirty="0" smtClean="0"/>
          </a:p>
          <a:p>
            <a:r>
              <a:rPr lang="en-IN" dirty="0" smtClean="0"/>
              <a:t>When a test case verifies the requirements of the product with a set of expected output, it is called </a:t>
            </a:r>
            <a:r>
              <a:rPr lang="en-IN" i="1" dirty="0" smtClean="0"/>
              <a:t>positive test case</a:t>
            </a:r>
            <a:r>
              <a:rPr lang="en-IN" dirty="0" smtClean="0"/>
              <a:t>.</a:t>
            </a:r>
          </a:p>
          <a:p>
            <a:r>
              <a:rPr lang="en-IN" dirty="0" smtClean="0"/>
              <a:t>The purpose of positive testing is to prove that the product works as per specification and expectations.</a:t>
            </a:r>
          </a:p>
          <a:p>
            <a:r>
              <a:rPr lang="en-IN" dirty="0" smtClean="0"/>
              <a:t>A product delivering an error when it is expected to give an error, is also a part of positive testing.</a:t>
            </a:r>
          </a:p>
          <a:p>
            <a:r>
              <a:rPr lang="en-IN" dirty="0" smtClean="0"/>
              <a:t>Positive testing can thus be said to check the product’s behaviour for positive and negative conditions as stated in the requirement.</a:t>
            </a:r>
            <a:endParaRPr lang="en-IN" dirty="0"/>
          </a:p>
        </p:txBody>
      </p:sp>
    </p:spTree>
    <p:extLst>
      <p:ext uri="{BB962C8B-B14F-4D97-AF65-F5344CB8AC3E}">
        <p14:creationId xmlns="" xmlns:p14="http://schemas.microsoft.com/office/powerpoint/2010/main" val="32214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8" y="744583"/>
            <a:ext cx="10515600" cy="679269"/>
          </a:xfrm>
        </p:spPr>
        <p:txBody>
          <a:bodyPr>
            <a:normAutofit fontScale="90000"/>
          </a:bodyPr>
          <a:lstStyle/>
          <a:p>
            <a:r>
              <a:rPr lang="en-GB" b="1" dirty="0" smtClean="0"/>
              <a:t>Equivalence Partitioning</a:t>
            </a:r>
            <a:endParaRPr lang="en-IN" dirty="0"/>
          </a:p>
        </p:txBody>
      </p:sp>
      <p:sp>
        <p:nvSpPr>
          <p:cNvPr id="3" name="Content Placeholder 2"/>
          <p:cNvSpPr>
            <a:spLocks noGrp="1"/>
          </p:cNvSpPr>
          <p:nvPr>
            <p:ph idx="1"/>
          </p:nvPr>
        </p:nvSpPr>
        <p:spPr>
          <a:xfrm>
            <a:off x="759823" y="1881051"/>
            <a:ext cx="10515600" cy="2704011"/>
          </a:xfrm>
        </p:spPr>
        <p:txBody>
          <a:bodyPr>
            <a:normAutofit/>
          </a:bodyPr>
          <a:lstStyle/>
          <a:p>
            <a:r>
              <a:rPr lang="en-GB" dirty="0" smtClean="0"/>
              <a:t>This is a software testing technique which divides the input data into many partitions.</a:t>
            </a:r>
          </a:p>
          <a:p>
            <a:r>
              <a:rPr lang="en-GB" dirty="0" smtClean="0"/>
              <a:t>Values from each partition must be tested at least once.  </a:t>
            </a:r>
          </a:p>
          <a:p>
            <a:r>
              <a:rPr lang="en-GB" dirty="0" smtClean="0"/>
              <a:t>Partitions with valid values are used for Positive Testing. </a:t>
            </a:r>
          </a:p>
          <a:p>
            <a:r>
              <a:rPr lang="en-GB" smtClean="0"/>
              <a:t>While partitions </a:t>
            </a:r>
            <a:r>
              <a:rPr lang="en-GB" dirty="0" smtClean="0"/>
              <a:t>with invalid values are used for negative testing. </a:t>
            </a:r>
            <a:endParaRPr lang="en-I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4" y="1"/>
            <a:ext cx="10515600" cy="849086"/>
          </a:xfrm>
        </p:spPr>
        <p:txBody>
          <a:bodyPr/>
          <a:lstStyle/>
          <a:p>
            <a:r>
              <a:rPr lang="en-IN" dirty="0" smtClean="0"/>
              <a:t>Example</a:t>
            </a:r>
            <a:endParaRPr lang="en-IN" dirty="0"/>
          </a:p>
        </p:txBody>
      </p:sp>
      <p:sp>
        <p:nvSpPr>
          <p:cNvPr id="3" name="Content Placeholder 2"/>
          <p:cNvSpPr>
            <a:spLocks noGrp="1"/>
          </p:cNvSpPr>
          <p:nvPr>
            <p:ph idx="1"/>
          </p:nvPr>
        </p:nvSpPr>
        <p:spPr>
          <a:xfrm>
            <a:off x="812074" y="845911"/>
            <a:ext cx="10515600" cy="1218021"/>
          </a:xfrm>
        </p:spPr>
        <p:txBody>
          <a:bodyPr>
            <a:normAutofit fontScale="92500" lnSpcReduction="20000"/>
          </a:bodyPr>
          <a:lstStyle/>
          <a:p>
            <a:r>
              <a:rPr lang="en-GB" dirty="0" smtClean="0"/>
              <a:t>Numeric values Zero to ten can be divided to two( or three )partition.</a:t>
            </a:r>
          </a:p>
          <a:p>
            <a:r>
              <a:rPr lang="en-GB" dirty="0" smtClean="0"/>
              <a:t> In our case we have two partitions -10 to -1  and  0 to 10. </a:t>
            </a:r>
          </a:p>
          <a:p>
            <a:r>
              <a:rPr lang="en-GB" dirty="0" smtClean="0"/>
              <a:t>Sample values (5 and -5) can be taken from each part to test the scenarios. </a:t>
            </a:r>
            <a:endParaRPr lang="en-IN" dirty="0"/>
          </a:p>
        </p:txBody>
      </p:sp>
      <p:pic>
        <p:nvPicPr>
          <p:cNvPr id="4" name="Picture 3" descr="alt">
            <a:hlinkClick r:id="rId2"/>
          </p:cNvPr>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645919" y="2011680"/>
            <a:ext cx="8307977" cy="43499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4" y="0"/>
            <a:ext cx="10515600" cy="618186"/>
          </a:xfrm>
        </p:spPr>
        <p:txBody>
          <a:bodyPr>
            <a:normAutofit fontScale="90000"/>
          </a:bodyPr>
          <a:lstStyle/>
          <a:p>
            <a:r>
              <a:rPr lang="en-IN" sz="4000" dirty="0" smtClean="0"/>
              <a:t>Difference between positive and negative testing</a:t>
            </a:r>
            <a:endParaRPr lang="en-IN" sz="4000" dirty="0"/>
          </a:p>
        </p:txBody>
      </p:sp>
      <p:sp>
        <p:nvSpPr>
          <p:cNvPr id="3" name="Content Placeholder 2"/>
          <p:cNvSpPr>
            <a:spLocks noGrp="1"/>
          </p:cNvSpPr>
          <p:nvPr>
            <p:ph idx="1"/>
          </p:nvPr>
        </p:nvSpPr>
        <p:spPr>
          <a:xfrm>
            <a:off x="812075" y="672831"/>
            <a:ext cx="10515600" cy="3141523"/>
          </a:xfrm>
        </p:spPr>
        <p:txBody>
          <a:bodyPr>
            <a:normAutofit fontScale="92500"/>
          </a:bodyPr>
          <a:lstStyle/>
          <a:p>
            <a:r>
              <a:rPr lang="en-IN" dirty="0" smtClean="0"/>
              <a:t>For positive testing if all documented requirements and test conditions are covered, then coverage can be considered to be 100 percent.</a:t>
            </a:r>
          </a:p>
          <a:p>
            <a:r>
              <a:rPr lang="en-IN" dirty="0" smtClean="0"/>
              <a:t>If the specifications are very clear, then coverage can be achieved.</a:t>
            </a:r>
          </a:p>
          <a:p>
            <a:r>
              <a:rPr lang="en-IN" dirty="0" smtClean="0"/>
              <a:t>In contrast, there is no end to negative testing and 100 percent coverage in negative testing is impractical.</a:t>
            </a:r>
          </a:p>
          <a:p>
            <a:r>
              <a:rPr lang="en-IN" dirty="0" smtClean="0"/>
              <a:t>Negative testing requires a high degree of creativity among the testers to cover as many “unknowns” as possible to avoid failure at a customer site.</a:t>
            </a:r>
            <a:endParaRPr lang="en-IN" dirty="0"/>
          </a:p>
        </p:txBody>
      </p:sp>
      <p:pic>
        <p:nvPicPr>
          <p:cNvPr id="4" name="Picture 3" descr="Positive and Negative Testing">
            <a:hlinkClick r:id="rId2"/>
          </p:cNvPr>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3629296" y="3620452"/>
            <a:ext cx="5122817" cy="3067731"/>
          </a:xfrm>
          <a:prstGeom prst="rect">
            <a:avLst/>
          </a:prstGeom>
          <a:noFill/>
          <a:ln>
            <a:noFill/>
          </a:ln>
        </p:spPr>
      </p:pic>
    </p:spTree>
    <p:extLst>
      <p:ext uri="{BB962C8B-B14F-4D97-AF65-F5344CB8AC3E}">
        <p14:creationId xmlns="" xmlns:p14="http://schemas.microsoft.com/office/powerpoint/2010/main" val="148620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48" y="0"/>
            <a:ext cx="10515600" cy="574766"/>
          </a:xfrm>
        </p:spPr>
        <p:txBody>
          <a:bodyPr>
            <a:normAutofit fontScale="90000"/>
          </a:bodyPr>
          <a:lstStyle/>
          <a:p>
            <a:r>
              <a:rPr lang="en-IN" sz="3600" b="1" dirty="0" smtClean="0"/>
              <a:t>Top Distinction between Positive and Negative Testing</a:t>
            </a:r>
            <a:endParaRPr lang="en-IN" sz="3600" dirty="0"/>
          </a:p>
        </p:txBody>
      </p:sp>
      <p:graphicFrame>
        <p:nvGraphicFramePr>
          <p:cNvPr id="5" name="Content Placeholder 4"/>
          <p:cNvGraphicFramePr>
            <a:graphicFrameLocks noGrp="1"/>
          </p:cNvGraphicFramePr>
          <p:nvPr>
            <p:ph idx="1"/>
          </p:nvPr>
        </p:nvGraphicFramePr>
        <p:xfrm>
          <a:off x="734423" y="1028337"/>
          <a:ext cx="10515600" cy="5589271"/>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nSpc>
                          <a:spcPct val="107000"/>
                        </a:lnSpc>
                        <a:spcAft>
                          <a:spcPts val="800"/>
                        </a:spcAft>
                      </a:pPr>
                      <a:r>
                        <a:rPr lang="en-IN" sz="1600" dirty="0">
                          <a:solidFill>
                            <a:srgbClr val="000000"/>
                          </a:solidFill>
                          <a:latin typeface="Verdana"/>
                          <a:ea typeface="Calibri"/>
                          <a:cs typeface="Times New Roman"/>
                        </a:rPr>
                        <a:t>    </a:t>
                      </a:r>
                      <a:r>
                        <a:rPr lang="en-IN" sz="1600" b="1" dirty="0">
                          <a:solidFill>
                            <a:srgbClr val="000000"/>
                          </a:solidFill>
                          <a:latin typeface="Verdana"/>
                          <a:ea typeface="Calibri"/>
                          <a:cs typeface="Times New Roman"/>
                        </a:rPr>
                        <a:t>Positive Testing (Valid)</a:t>
                      </a:r>
                      <a:endParaRPr lang="en-IN" sz="16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   </a:t>
                      </a:r>
                      <a:r>
                        <a:rPr lang="en-IN" sz="1600" b="1">
                          <a:solidFill>
                            <a:srgbClr val="000000"/>
                          </a:solidFill>
                          <a:latin typeface="Verdana"/>
                          <a:ea typeface="Calibri"/>
                          <a:cs typeface="Times New Roman"/>
                        </a:rPr>
                        <a:t>Negative Testing (Invalid)</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dirty="0">
                          <a:solidFill>
                            <a:srgbClr val="000000"/>
                          </a:solidFill>
                          <a:latin typeface="Verdana"/>
                          <a:ea typeface="Calibri"/>
                          <a:cs typeface="Times New Roman"/>
                        </a:rPr>
                        <a:t>1. Positive Testing means testing the application or system by giving valid data.</a:t>
                      </a:r>
                      <a:endParaRPr lang="en-IN" sz="16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1. Negative Testing means testing the application or system by giving invalid data.</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a:solidFill>
                            <a:srgbClr val="000000"/>
                          </a:solidFill>
                          <a:latin typeface="Verdana"/>
                          <a:ea typeface="Calibri"/>
                          <a:cs typeface="Times New Roman"/>
                        </a:rPr>
                        <a:t>2. In this testing tester always check for only valid set of values.</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2. In this testing tester always check for only invalid set of values.</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a:solidFill>
                            <a:srgbClr val="000000"/>
                          </a:solidFill>
                          <a:latin typeface="Verdana"/>
                          <a:ea typeface="Calibri"/>
                          <a:cs typeface="Times New Roman"/>
                        </a:rPr>
                        <a:t>3. Positive Testing is done by keeping positive point of view for example checking the mobile number field by giving numbers only like 9999999999.</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3. Negative Testing is done by keeping negative point of view for example checking the mobile number field by giving numbers and alphabets like 99999abcde.</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a:solidFill>
                            <a:srgbClr val="000000"/>
                          </a:solidFill>
                          <a:latin typeface="Verdana"/>
                          <a:ea typeface="Calibri"/>
                          <a:cs typeface="Times New Roman"/>
                        </a:rPr>
                        <a:t>4. It is always done to verify the known set of </a:t>
                      </a:r>
                      <a:r>
                        <a:rPr lang="en-IN" sz="1600" b="1">
                          <a:solidFill>
                            <a:srgbClr val="000000"/>
                          </a:solidFill>
                          <a:latin typeface="Verdana"/>
                          <a:ea typeface="Calibri"/>
                          <a:cs typeface="Times New Roman"/>
                        </a:rPr>
                        <a:t>Test Conditions</a:t>
                      </a:r>
                      <a:r>
                        <a:rPr lang="en-IN" sz="1600">
                          <a:solidFill>
                            <a:srgbClr val="000000"/>
                          </a:solidFill>
                          <a:latin typeface="Verdana"/>
                          <a:ea typeface="Calibri"/>
                          <a:cs typeface="Times New Roman"/>
                        </a:rPr>
                        <a:t>.</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4. It is always done to break the project and product with unknown set of Test Conditions.</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a:solidFill>
                            <a:srgbClr val="000000"/>
                          </a:solidFill>
                          <a:latin typeface="Verdana"/>
                          <a:ea typeface="Calibri"/>
                          <a:cs typeface="Times New Roman"/>
                        </a:rPr>
                        <a:t>5. This Testing checks how the product and project behave by providing valid set of data.</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5. This Testing covers those scenarios for which the product is not designed and coded by providing invalid set of data.</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a:solidFill>
                            <a:srgbClr val="000000"/>
                          </a:solidFill>
                          <a:latin typeface="Verdana"/>
                          <a:ea typeface="Calibri"/>
                          <a:cs typeface="Times New Roman"/>
                        </a:rPr>
                        <a:t>6. Main aim means purpose of this Testing is to prove that the project and product works as per the requirements and specifications.</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a:solidFill>
                            <a:srgbClr val="000000"/>
                          </a:solidFill>
                          <a:latin typeface="Verdana"/>
                          <a:ea typeface="Calibri"/>
                          <a:cs typeface="Times New Roman"/>
                        </a:rPr>
                        <a:t>6. Main aim means purpose of this Testing is try to break the application or system by providing </a:t>
                      </a:r>
                      <a:r>
                        <a:rPr lang="en-IN" sz="1600" b="1">
                          <a:solidFill>
                            <a:srgbClr val="000000"/>
                          </a:solidFill>
                          <a:latin typeface="Verdana"/>
                          <a:ea typeface="Calibri"/>
                          <a:cs typeface="Times New Roman"/>
                        </a:rPr>
                        <a:t>invalid set of data</a:t>
                      </a:r>
                      <a:r>
                        <a:rPr lang="en-IN" sz="1600">
                          <a:solidFill>
                            <a:srgbClr val="000000"/>
                          </a:solidFill>
                          <a:latin typeface="Verdana"/>
                          <a:ea typeface="Calibri"/>
                          <a:cs typeface="Times New Roman"/>
                        </a:rPr>
                        <a:t>.</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600">
                          <a:solidFill>
                            <a:srgbClr val="000000"/>
                          </a:solidFill>
                          <a:latin typeface="Verdana"/>
                          <a:ea typeface="Calibri"/>
                          <a:cs typeface="Times New Roman"/>
                        </a:rPr>
                        <a:t>7. This type of Testing always tries to prove that a given product and project always meets the requirements and specifications of a client and customer.</a:t>
                      </a:r>
                      <a:endParaRPr lang="en-IN" sz="16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600" dirty="0">
                          <a:solidFill>
                            <a:srgbClr val="000000"/>
                          </a:solidFill>
                          <a:latin typeface="Verdana"/>
                          <a:ea typeface="Calibri"/>
                          <a:cs typeface="Times New Roman"/>
                        </a:rPr>
                        <a:t>7. Negative Testing is that in which tester attempts to prove that the given product and project does, which is not said in the client and customer requirements.</a:t>
                      </a:r>
                      <a:endParaRPr lang="en-IN" sz="16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0"/>
            <a:ext cx="10515600" cy="496389"/>
          </a:xfrm>
        </p:spPr>
        <p:txBody>
          <a:bodyPr>
            <a:normAutofit fontScale="90000"/>
          </a:bodyPr>
          <a:lstStyle/>
          <a:p>
            <a:r>
              <a:rPr lang="en-US" b="1" dirty="0" smtClean="0"/>
              <a:t>Example of Positive testing</a:t>
            </a:r>
            <a:endParaRPr lang="en-IN" dirty="0"/>
          </a:p>
        </p:txBody>
      </p:sp>
      <p:sp>
        <p:nvSpPr>
          <p:cNvPr id="3" name="Content Placeholder 2"/>
          <p:cNvSpPr>
            <a:spLocks noGrp="1"/>
          </p:cNvSpPr>
          <p:nvPr>
            <p:ph idx="1"/>
          </p:nvPr>
        </p:nvSpPr>
        <p:spPr>
          <a:xfrm>
            <a:off x="825137" y="506277"/>
            <a:ext cx="10515600" cy="3046820"/>
          </a:xfrm>
        </p:spPr>
        <p:txBody>
          <a:bodyPr/>
          <a:lstStyle/>
          <a:p>
            <a:r>
              <a:rPr lang="en-US" dirty="0" smtClean="0"/>
              <a:t>Consider a scenario where you want to test an application which contains a simple textbox to enter age and requirements say that it should take only </a:t>
            </a:r>
            <a:r>
              <a:rPr lang="en-US" dirty="0" smtClean="0"/>
              <a:t>integer </a:t>
            </a:r>
            <a:r>
              <a:rPr lang="en-US" dirty="0" smtClean="0"/>
              <a:t>values. </a:t>
            </a:r>
          </a:p>
          <a:p>
            <a:r>
              <a:rPr lang="en-US" dirty="0" smtClean="0"/>
              <a:t>So here provide only positive integer values to check whether it is working as expected or not is the Positive Testing. </a:t>
            </a:r>
          </a:p>
          <a:p>
            <a:r>
              <a:rPr lang="en-US" dirty="0" smtClean="0"/>
              <a:t>Most of the applications developers implement Positive scenarios where testers get less defects count around positive testing.</a:t>
            </a:r>
            <a:endParaRPr lang="en-IN" dirty="0" smtClean="0"/>
          </a:p>
          <a:p>
            <a:endParaRPr lang="en-IN" dirty="0"/>
          </a:p>
        </p:txBody>
      </p:sp>
      <p:pic>
        <p:nvPicPr>
          <p:cNvPr id="4" name="Picture 3" descr="Positive Testing In Software Testing">
            <a:hlinkClick r:id="rId2" tooltip="&quot;Positive and Negative Testing In Software Testing&quot;"/>
          </p:cNvPr>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2388190" y="3599906"/>
            <a:ext cx="7004004" cy="300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27017"/>
          </a:xfrm>
        </p:spPr>
        <p:txBody>
          <a:bodyPr>
            <a:normAutofit fontScale="90000"/>
          </a:bodyPr>
          <a:lstStyle/>
          <a:p>
            <a:r>
              <a:rPr lang="en-IN" dirty="0" smtClean="0"/>
              <a:t>An example</a:t>
            </a:r>
            <a:endParaRPr lang="en-IN" dirty="0"/>
          </a:p>
        </p:txBody>
      </p:sp>
      <p:sp>
        <p:nvSpPr>
          <p:cNvPr id="3" name="Content Placeholder 2"/>
          <p:cNvSpPr>
            <a:spLocks noGrp="1"/>
          </p:cNvSpPr>
          <p:nvPr>
            <p:ph idx="1"/>
          </p:nvPr>
        </p:nvSpPr>
        <p:spPr>
          <a:xfrm>
            <a:off x="838200" y="587829"/>
            <a:ext cx="10515600" cy="5589134"/>
          </a:xfrm>
        </p:spPr>
        <p:txBody>
          <a:bodyPr>
            <a:normAutofit/>
          </a:bodyPr>
          <a:lstStyle/>
          <a:p>
            <a:r>
              <a:rPr lang="en-IN" dirty="0" smtClean="0"/>
              <a:t>Let us take a lock and key.</a:t>
            </a:r>
          </a:p>
          <a:p>
            <a:r>
              <a:rPr lang="en-IN" dirty="0" smtClean="0"/>
              <a:t>We do not know how the levers in the lock work, but we only know the set of inputs (the number of keys, specific sequence of using the keys and the direction of turn of each key) and the expected outcome (locking and unlocking).</a:t>
            </a:r>
          </a:p>
          <a:p>
            <a:r>
              <a:rPr lang="en-IN" dirty="0" smtClean="0"/>
              <a:t>For example, if a key is turned clockwise it should unlock and if turned anticlockwise it should lock.</a:t>
            </a:r>
          </a:p>
          <a:p>
            <a:r>
              <a:rPr lang="en-IN" dirty="0" smtClean="0"/>
              <a:t>To use the lock one need not understand how they work. </a:t>
            </a:r>
          </a:p>
          <a:p>
            <a:r>
              <a:rPr lang="en-IN" dirty="0" smtClean="0"/>
              <a:t>However, it is essential to know the external functionality of the lock and key system.</a:t>
            </a:r>
          </a:p>
          <a:p>
            <a:r>
              <a:rPr lang="en-IN" dirty="0" smtClean="0"/>
              <a:t>Some of the functionality that you need to know to use the lock are given as follows.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functionalities to use the lock</a:t>
            </a:r>
            <a:endParaRPr lang="en-IN" dirty="0"/>
          </a:p>
        </p:txBody>
      </p:sp>
      <p:sp>
        <p:nvSpPr>
          <p:cNvPr id="3" name="Content Placeholder 2"/>
          <p:cNvSpPr>
            <a:spLocks noGrp="1"/>
          </p:cNvSpPr>
          <p:nvPr>
            <p:ph idx="1"/>
          </p:nvPr>
        </p:nvSpPr>
        <p:spPr>
          <a:xfrm>
            <a:off x="838200" y="1825625"/>
            <a:ext cx="10515600" cy="460375"/>
          </a:xfrm>
        </p:spPr>
        <p:txBody>
          <a:bodyPr>
            <a:normAutofit lnSpcReduction="10000"/>
          </a:bodyPr>
          <a:lstStyle/>
          <a:p>
            <a:endParaRPr lang="en-IN" dirty="0"/>
          </a:p>
        </p:txBody>
      </p:sp>
      <p:graphicFrame>
        <p:nvGraphicFramePr>
          <p:cNvPr id="4" name="Content Placeholder 3"/>
          <p:cNvGraphicFramePr>
            <a:graphicFrameLocks/>
          </p:cNvGraphicFramePr>
          <p:nvPr>
            <p:extLst>
              <p:ext uri="{D42A27DB-BD31-4B8C-83A1-F6EECF244321}">
                <p14:modId xmlns="" xmlns:p14="http://schemas.microsoft.com/office/powerpoint/2010/main" val="3002310793"/>
              </p:ext>
            </p:extLst>
          </p:nvPr>
        </p:nvGraphicFramePr>
        <p:xfrm>
          <a:off x="825137" y="1449977"/>
          <a:ext cx="10515600" cy="4691471"/>
        </p:xfrm>
        <a:graphic>
          <a:graphicData uri="http://schemas.openxmlformats.org/drawingml/2006/table">
            <a:tbl>
              <a:tblPr firstRow="1" bandRow="1">
                <a:tableStyleId>{5C22544A-7EE6-4342-B048-85BDC9FD1C3A}</a:tableStyleId>
              </a:tblPr>
              <a:tblGrid>
                <a:gridCol w="5257800"/>
                <a:gridCol w="5257800"/>
              </a:tblGrid>
              <a:tr h="431876">
                <a:tc>
                  <a:txBody>
                    <a:bodyPr/>
                    <a:lstStyle/>
                    <a:p>
                      <a:r>
                        <a:rPr lang="en-IN" dirty="0" smtClean="0">
                          <a:solidFill>
                            <a:schemeClr val="tx1"/>
                          </a:solidFill>
                        </a:rPr>
                        <a:t>Functionality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What you need to</a:t>
                      </a:r>
                      <a:r>
                        <a:rPr lang="en-IN" baseline="0" dirty="0" smtClean="0">
                          <a:solidFill>
                            <a:schemeClr val="tx1"/>
                          </a:solidFill>
                        </a:rPr>
                        <a:t> know to use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4899">
                <a:tc>
                  <a:txBody>
                    <a:bodyPr/>
                    <a:lstStyle/>
                    <a:p>
                      <a:r>
                        <a:rPr lang="en-IN" dirty="0" smtClean="0">
                          <a:solidFill>
                            <a:schemeClr val="tx1"/>
                          </a:solidFill>
                        </a:rPr>
                        <a:t>Features of a lock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It is made</a:t>
                      </a:r>
                      <a:r>
                        <a:rPr lang="en-IN" baseline="0" dirty="0" smtClean="0">
                          <a:solidFill>
                            <a:schemeClr val="tx1"/>
                          </a:solidFill>
                        </a:rPr>
                        <a:t> of metal, has a hole provision to lock, has a facility to insert the key and the keyhole ability to turn clockwise or anticlockwise.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45429">
                <a:tc>
                  <a:txBody>
                    <a:bodyPr/>
                    <a:lstStyle/>
                    <a:p>
                      <a:r>
                        <a:rPr lang="en-IN" dirty="0" smtClean="0">
                          <a:solidFill>
                            <a:schemeClr val="tx1"/>
                          </a:solidFill>
                        </a:rPr>
                        <a:t>Features of key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It is made of metal and created to fit</a:t>
                      </a:r>
                      <a:r>
                        <a:rPr lang="en-IN" baseline="0" dirty="0" smtClean="0">
                          <a:solidFill>
                            <a:schemeClr val="tx1"/>
                          </a:solidFill>
                        </a:rPr>
                        <a:t> into a particular lock’s keyhole.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45429">
                <a:tc>
                  <a:txBody>
                    <a:bodyPr/>
                    <a:lstStyle/>
                    <a:p>
                      <a:r>
                        <a:rPr lang="en-IN" dirty="0" smtClean="0">
                          <a:solidFill>
                            <a:schemeClr val="tx1"/>
                          </a:solidFill>
                        </a:rPr>
                        <a:t>Actions performed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Key inserted</a:t>
                      </a:r>
                      <a:r>
                        <a:rPr lang="en-IN" baseline="0" dirty="0" smtClean="0">
                          <a:solidFill>
                            <a:schemeClr val="tx1"/>
                          </a:solidFill>
                        </a:rPr>
                        <a:t> and turned clockwise to unlock.</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Key inserted</a:t>
                      </a:r>
                      <a:r>
                        <a:rPr lang="en-IN" baseline="0" dirty="0" smtClean="0">
                          <a:solidFill>
                            <a:schemeClr val="tx1"/>
                          </a:solidFill>
                        </a:rPr>
                        <a:t> and turned anticlockwise to 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03838">
                <a:tc>
                  <a:txBody>
                    <a:bodyPr/>
                    <a:lstStyle/>
                    <a:p>
                      <a:r>
                        <a:rPr lang="en-IN" dirty="0" smtClean="0">
                          <a:solidFill>
                            <a:schemeClr val="tx1"/>
                          </a:solidFill>
                        </a:rPr>
                        <a:t>States</a:t>
                      </a:r>
                    </a:p>
                    <a:p>
                      <a:endParaRPr lang="en-IN" dirty="0" smtClean="0">
                        <a:solidFill>
                          <a:schemeClr val="tx1"/>
                        </a:solidFill>
                      </a:endParaRPr>
                    </a:p>
                    <a:p>
                      <a:r>
                        <a:rPr lang="en-IN" dirty="0" smtClean="0">
                          <a:solidFill>
                            <a:schemeClr val="tx1"/>
                          </a:solidFill>
                        </a:rPr>
                        <a:t>Inputs</a:t>
                      </a:r>
                    </a:p>
                    <a:p>
                      <a:r>
                        <a:rPr lang="en-IN" dirty="0" smtClean="0">
                          <a:solidFill>
                            <a:schemeClr val="tx1"/>
                          </a:solidFill>
                        </a:rPr>
                        <a:t>Expected</a:t>
                      </a:r>
                      <a:r>
                        <a:rPr lang="en-IN" baseline="0" dirty="0" smtClean="0">
                          <a:solidFill>
                            <a:schemeClr val="tx1"/>
                          </a:solidFill>
                        </a:rPr>
                        <a:t> outcome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Locked.</a:t>
                      </a:r>
                    </a:p>
                    <a:p>
                      <a:r>
                        <a:rPr lang="en-IN" dirty="0" smtClean="0">
                          <a:solidFill>
                            <a:schemeClr val="tx1"/>
                          </a:solidFill>
                        </a:rPr>
                        <a:t>Unlocked.</a:t>
                      </a:r>
                    </a:p>
                    <a:p>
                      <a:r>
                        <a:rPr lang="en-IN" dirty="0" smtClean="0">
                          <a:solidFill>
                            <a:schemeClr val="tx1"/>
                          </a:solidFill>
                        </a:rPr>
                        <a:t>Key turned clockwise or anticlockwise.</a:t>
                      </a:r>
                    </a:p>
                    <a:p>
                      <a:r>
                        <a:rPr lang="en-IN" dirty="0" smtClean="0">
                          <a:solidFill>
                            <a:schemeClr val="tx1"/>
                          </a:solidFill>
                        </a:rPr>
                        <a:t>Locking.</a:t>
                      </a:r>
                    </a:p>
                    <a:p>
                      <a:r>
                        <a:rPr lang="en-IN" dirty="0" smtClean="0">
                          <a:solidFill>
                            <a:schemeClr val="tx1"/>
                          </a:solidFill>
                        </a:rPr>
                        <a:t>Unlocking.</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1966"/>
          </a:xfrm>
        </p:spPr>
        <p:txBody>
          <a:bodyPr>
            <a:normAutofit fontScale="90000"/>
          </a:bodyPr>
          <a:lstStyle/>
          <a:p>
            <a:r>
              <a:rPr lang="en-IN" dirty="0" smtClean="0"/>
              <a:t>Sample requirements specification for lock and key system</a:t>
            </a:r>
            <a:endParaRPr lang="en-IN" dirty="0"/>
          </a:p>
        </p:txBody>
      </p:sp>
      <p:sp>
        <p:nvSpPr>
          <p:cNvPr id="3" name="Content Placeholder 2"/>
          <p:cNvSpPr>
            <a:spLocks noGrp="1"/>
          </p:cNvSpPr>
          <p:nvPr>
            <p:ph idx="1"/>
          </p:nvPr>
        </p:nvSpPr>
        <p:spPr>
          <a:xfrm>
            <a:off x="838200" y="1825625"/>
            <a:ext cx="10515600" cy="486501"/>
          </a:xfrm>
        </p:spPr>
        <p:txBody>
          <a:bodyPr/>
          <a:lstStyle/>
          <a:p>
            <a:endParaRPr lang="en-IN" dirty="0"/>
          </a:p>
        </p:txBody>
      </p:sp>
      <p:graphicFrame>
        <p:nvGraphicFramePr>
          <p:cNvPr id="4" name="Content Placeholder 3"/>
          <p:cNvGraphicFramePr>
            <a:graphicFrameLocks/>
          </p:cNvGraphicFramePr>
          <p:nvPr>
            <p:extLst>
              <p:ext uri="{D42A27DB-BD31-4B8C-83A1-F6EECF244321}">
                <p14:modId xmlns="" xmlns:p14="http://schemas.microsoft.com/office/powerpoint/2010/main" val="1101401856"/>
              </p:ext>
            </p:extLst>
          </p:nvPr>
        </p:nvGraphicFramePr>
        <p:xfrm>
          <a:off x="851263" y="1110344"/>
          <a:ext cx="10515600" cy="5277394"/>
        </p:xfrm>
        <a:graphic>
          <a:graphicData uri="http://schemas.openxmlformats.org/drawingml/2006/table">
            <a:tbl>
              <a:tblPr firstRow="1" bandRow="1">
                <a:tableStyleId>{5C22544A-7EE6-4342-B048-85BDC9FD1C3A}</a:tableStyleId>
              </a:tblPr>
              <a:tblGrid>
                <a:gridCol w="836054"/>
                <a:gridCol w="1609859"/>
                <a:gridCol w="6465194"/>
                <a:gridCol w="1604493"/>
              </a:tblGrid>
              <a:tr h="721206">
                <a:tc>
                  <a:txBody>
                    <a:bodyPr/>
                    <a:lstStyle/>
                    <a:p>
                      <a:r>
                        <a:rPr lang="en-IN" dirty="0" smtClean="0">
                          <a:solidFill>
                            <a:schemeClr val="tx1"/>
                          </a:solidFill>
                        </a:rPr>
                        <a:t>Sl. 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Requirements identifier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Priority (High, med, low)</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dirty="0" smtClean="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Inserting the key numbered 123-456 and turning it clockwise should facilitate locking</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dirty="0" smtClean="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Inserting the key numbered 123-456 and turning it anticlockwise should facilitate unlocking</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dirty="0" smtClean="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Only key number</a:t>
                      </a:r>
                      <a:r>
                        <a:rPr lang="en-IN" baseline="0" dirty="0" smtClean="0">
                          <a:solidFill>
                            <a:schemeClr val="tx1"/>
                          </a:solidFill>
                        </a:rPr>
                        <a:t> 123-456 can be used to lock and unlock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dirty="0" smtClean="0">
                          <a:solidFill>
                            <a:schemeClr val="tx1"/>
                          </a:solidFill>
                        </a:rPr>
                        <a:t>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No other object can be used to lock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dirty="0" smtClean="0">
                          <a:solidFill>
                            <a:schemeClr val="tx1"/>
                          </a:solidFill>
                        </a:rPr>
                        <a:t>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No other object can be used to unlock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dirty="0" smtClean="0">
                          <a:solidFill>
                            <a:schemeClr val="tx1"/>
                          </a:solidFill>
                        </a:rPr>
                        <a:t>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The lock must</a:t>
                      </a:r>
                      <a:r>
                        <a:rPr lang="en-IN" baseline="0" dirty="0" smtClean="0">
                          <a:solidFill>
                            <a:schemeClr val="tx1"/>
                          </a:solidFill>
                        </a:rPr>
                        <a:t> not open even when it is hit with a heavy object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dirty="0" smtClean="0">
                          <a:solidFill>
                            <a:schemeClr val="tx1"/>
                          </a:solidFill>
                        </a:rPr>
                        <a:t>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The lock and key must be made of metal and must weigh approximately 150 grams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dirty="0" smtClean="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BR-08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Lock and unlock directions should be changeable for usability of left-handers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solidFill>
                            <a:schemeClr val="tx1"/>
                          </a:solidFill>
                        </a:rPr>
                        <a:t>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51" y="0"/>
            <a:ext cx="10515600" cy="1325563"/>
          </a:xfrm>
        </p:spPr>
        <p:txBody>
          <a:bodyPr/>
          <a:lstStyle/>
          <a:p>
            <a:r>
              <a:rPr lang="en-IN" dirty="0" smtClean="0"/>
              <a:t>Example of positive test cases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92651785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IN" dirty="0" smtClean="0">
                          <a:solidFill>
                            <a:sysClr val="windowText" lastClr="000000"/>
                          </a:solidFill>
                        </a:rPr>
                        <a:t>Req. No.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2</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Current state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Expected output</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BR-01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Turn clockwise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BR-01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clockwise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No change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BR-02</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Unlocked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No change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BR-02</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BR-04</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Hairpin</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clockwise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No change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198227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positive test condition for positive testing</a:t>
            </a:r>
            <a:endParaRPr lang="en-IN" dirty="0"/>
          </a:p>
        </p:txBody>
      </p:sp>
      <p:sp>
        <p:nvSpPr>
          <p:cNvPr id="3" name="Content Placeholder 2"/>
          <p:cNvSpPr>
            <a:spLocks noGrp="1"/>
          </p:cNvSpPr>
          <p:nvPr>
            <p:ph idx="1"/>
          </p:nvPr>
        </p:nvSpPr>
        <p:spPr/>
        <p:txBody>
          <a:bodyPr/>
          <a:lstStyle/>
          <a:p>
            <a:r>
              <a:rPr lang="en-IN" dirty="0" smtClean="0"/>
              <a:t>Take the first row in the table.</a:t>
            </a:r>
          </a:p>
          <a:p>
            <a:r>
              <a:rPr lang="en-IN" dirty="0" smtClean="0"/>
              <a:t>When the lock is in an unlocked state and you use key 123-456 and turn it clockwise, the expected outcome is to get it locked.</a:t>
            </a:r>
          </a:p>
          <a:p>
            <a:r>
              <a:rPr lang="en-IN" dirty="0" smtClean="0"/>
              <a:t>During test execution, if the test results in locking, then the test is passed.</a:t>
            </a:r>
            <a:endParaRPr lang="en-IN" dirty="0"/>
          </a:p>
        </p:txBody>
      </p:sp>
    </p:spTree>
    <p:extLst>
      <p:ext uri="{BB962C8B-B14F-4D97-AF65-F5344CB8AC3E}">
        <p14:creationId xmlns="" xmlns:p14="http://schemas.microsoft.com/office/powerpoint/2010/main" val="389290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negative test condition for positive testing</a:t>
            </a:r>
            <a:endParaRPr lang="en-IN" dirty="0"/>
          </a:p>
        </p:txBody>
      </p:sp>
      <p:sp>
        <p:nvSpPr>
          <p:cNvPr id="3" name="Content Placeholder 2"/>
          <p:cNvSpPr>
            <a:spLocks noGrp="1"/>
          </p:cNvSpPr>
          <p:nvPr>
            <p:ph idx="1"/>
          </p:nvPr>
        </p:nvSpPr>
        <p:spPr/>
        <p:txBody>
          <a:bodyPr/>
          <a:lstStyle/>
          <a:p>
            <a:r>
              <a:rPr lang="en-IN" dirty="0" smtClean="0"/>
              <a:t>In the fifth row of the table, the lock is in locked state.</a:t>
            </a:r>
          </a:p>
          <a:p>
            <a:r>
              <a:rPr lang="en-IN" dirty="0" smtClean="0"/>
              <a:t>Using a hairpin and turning it clockwise should not cause a change in state or cause any damage to the lock.</a:t>
            </a:r>
          </a:p>
          <a:p>
            <a:r>
              <a:rPr lang="en-IN" dirty="0" smtClean="0"/>
              <a:t>On test execution, if there are no changes, then this positive test case is passed.</a:t>
            </a:r>
            <a:endParaRPr lang="en-IN" dirty="0"/>
          </a:p>
        </p:txBody>
      </p:sp>
    </p:spTree>
    <p:extLst>
      <p:ext uri="{BB962C8B-B14F-4D97-AF65-F5344CB8AC3E}">
        <p14:creationId xmlns="" xmlns:p14="http://schemas.microsoft.com/office/powerpoint/2010/main" val="258061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1672</Words>
  <Application>Microsoft Office PowerPoint</Application>
  <PresentationFormat>Custom</PresentationFormat>
  <Paragraphs>235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Positive and Negative Testing</vt:lpstr>
      <vt:lpstr>Positive Testing</vt:lpstr>
      <vt:lpstr>Example of Positive testing</vt:lpstr>
      <vt:lpstr>An example</vt:lpstr>
      <vt:lpstr>Some functionalities to use the lock</vt:lpstr>
      <vt:lpstr>Sample requirements specification for lock and key system</vt:lpstr>
      <vt:lpstr>Example of positive test cases</vt:lpstr>
      <vt:lpstr>Example of positive test condition for positive testing</vt:lpstr>
      <vt:lpstr>Example of negative test condition for positive testing</vt:lpstr>
      <vt:lpstr>Negative Testing</vt:lpstr>
      <vt:lpstr>Negative Testing</vt:lpstr>
      <vt:lpstr>Example of Negative Testing</vt:lpstr>
      <vt:lpstr>Example of negative test cases</vt:lpstr>
      <vt:lpstr>Positive and negative testing scenarios</vt:lpstr>
      <vt:lpstr>Positive and Negative Test Scenarios with Example</vt:lpstr>
      <vt:lpstr>Consideration for both the testing</vt:lpstr>
      <vt:lpstr>Testing Technique used for Positive and Negative Testing</vt:lpstr>
      <vt:lpstr>Boundary Value Analysis</vt:lpstr>
      <vt:lpstr>Example</vt:lpstr>
      <vt:lpstr>Equivalence Partitioning</vt:lpstr>
      <vt:lpstr>Example</vt:lpstr>
      <vt:lpstr>Difference between positive and negative testing</vt:lpstr>
      <vt:lpstr>Top Distinction between Positive and Negative Testing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and Negative Testing</dc:title>
  <dc:creator>Madhusmita</dc:creator>
  <cp:lastModifiedBy>Dr. D.P. Mohapatra</cp:lastModifiedBy>
  <cp:revision>36</cp:revision>
  <dcterms:created xsi:type="dcterms:W3CDTF">2015-01-21T12:24:59Z</dcterms:created>
  <dcterms:modified xsi:type="dcterms:W3CDTF">2015-01-22T04:20:28Z</dcterms:modified>
</cp:coreProperties>
</file>