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4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99" r:id="rId19"/>
    <p:sldId id="300" r:id="rId20"/>
    <p:sldId id="274" r:id="rId21"/>
    <p:sldId id="275" r:id="rId22"/>
    <p:sldId id="276" r:id="rId23"/>
    <p:sldId id="277" r:id="rId24"/>
    <p:sldId id="278" r:id="rId25"/>
    <p:sldId id="279" r:id="rId26"/>
    <p:sldId id="280" r:id="rId27"/>
    <p:sldId id="281" r:id="rId28"/>
    <p:sldId id="302" r:id="rId29"/>
    <p:sldId id="303" r:id="rId30"/>
    <p:sldId id="306" r:id="rId31"/>
    <p:sldId id="307"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309" r:id="rId46"/>
    <p:sldId id="310" r:id="rId47"/>
    <p:sldId id="311" r:id="rId48"/>
    <p:sldId id="312" r:id="rId49"/>
    <p:sldId id="313" r:id="rId50"/>
    <p:sldId id="30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6" d="100"/>
          <a:sy n="86" d="100"/>
        </p:scale>
        <p:origin x="-810"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93BC57-1535-46AF-A263-611DEBD4A021}" type="datetimeFigureOut">
              <a:rPr lang="en-IN" smtClean="0"/>
              <a:t>04-01-2021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8D0C54-D3A8-4F56-AE4B-9EA47011332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1970" name="Rectangle 1"/>
          <p:cNvSpPr>
            <a:spLocks noGrp="1" noRot="1" noChangeAspect="1" noChangeArrowheads="1" noTextEdit="1"/>
          </p:cNvSpPr>
          <p:nvPr>
            <p:ph type="sldImg"/>
          </p:nvPr>
        </p:nvSpPr>
        <p:spPr>
          <a:ln/>
        </p:spPr>
      </p:sp>
      <p:sp>
        <p:nvSpPr>
          <p:cNvPr id="211971"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EACFB77-0B37-4374-8B04-1196FAA994BF}" type="datetimeFigureOut">
              <a:rPr lang="en-IN" smtClean="0"/>
              <a:pPr/>
              <a:t>04-01-2021</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2A7BD8E6-F074-4AE9-ABE1-98250294100D}"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ACFB77-0B37-4374-8B04-1196FAA994BF}" type="datetimeFigureOut">
              <a:rPr lang="en-IN" smtClean="0"/>
              <a:pPr/>
              <a:t>04-01-2021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A7BD8E6-F074-4AE9-ABE1-98250294100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ACFB77-0B37-4374-8B04-1196FAA994BF}" type="datetimeFigureOut">
              <a:rPr lang="en-IN" smtClean="0"/>
              <a:pPr/>
              <a:t>04-01-2021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A7BD8E6-F074-4AE9-ABE1-98250294100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ACFB77-0B37-4374-8B04-1196FAA994BF}" type="datetimeFigureOut">
              <a:rPr lang="en-IN" smtClean="0"/>
              <a:pPr/>
              <a:t>04-01-2021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A7BD8E6-F074-4AE9-ABE1-98250294100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EACFB77-0B37-4374-8B04-1196FAA994BF}" type="datetimeFigureOut">
              <a:rPr lang="en-IN" smtClean="0"/>
              <a:pPr/>
              <a:t>04-01-2021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A7BD8E6-F074-4AE9-ABE1-98250294100D}"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EACFB77-0B37-4374-8B04-1196FAA994BF}" type="datetimeFigureOut">
              <a:rPr lang="en-IN" smtClean="0"/>
              <a:pPr/>
              <a:t>04-01-2021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A7BD8E6-F074-4AE9-ABE1-98250294100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EACFB77-0B37-4374-8B04-1196FAA994BF}" type="datetimeFigureOut">
              <a:rPr lang="en-IN" smtClean="0"/>
              <a:pPr/>
              <a:t>04-01-2021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2A7BD8E6-F074-4AE9-ABE1-98250294100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EACFB77-0B37-4374-8B04-1196FAA994BF}" type="datetimeFigureOut">
              <a:rPr lang="en-IN" smtClean="0"/>
              <a:pPr/>
              <a:t>04-01-2021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2A7BD8E6-F074-4AE9-ABE1-98250294100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EACFB77-0B37-4374-8B04-1196FAA994BF}" type="datetimeFigureOut">
              <a:rPr lang="en-IN" smtClean="0"/>
              <a:pPr/>
              <a:t>04-01-2021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2A7BD8E6-F074-4AE9-ABE1-98250294100D}"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EACFB77-0B37-4374-8B04-1196FAA994BF}" type="datetimeFigureOut">
              <a:rPr lang="en-IN" smtClean="0"/>
              <a:pPr/>
              <a:t>04-01-2021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A7BD8E6-F074-4AE9-ABE1-98250294100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EACFB77-0B37-4374-8B04-1196FAA994BF}" type="datetimeFigureOut">
              <a:rPr lang="en-IN" smtClean="0"/>
              <a:pPr/>
              <a:t>04-01-2021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A7BD8E6-F074-4AE9-ABE1-98250294100D}"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EACFB77-0B37-4374-8B04-1196FAA994BF}" type="datetimeFigureOut">
              <a:rPr lang="en-IN" smtClean="0"/>
              <a:pPr/>
              <a:t>04-01-2021</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A7BD8E6-F074-4AE9-ABE1-98250294100D}"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softwaretestingclass.com/wp-content/uploads/2013/10/postitive-testing.jp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softwaretestingclass.com/wp-content/uploads/2013/10/negative-testing.jp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cdn.guru99.com/images/p3(1).p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cdn.guru99.com/images/p4(1).png"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cdn.guru99.com/images/p5(1).pn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1.bp.blogspot.com/-eto1d6e73Rg/UHrF2C75g7I/AAAAAAAAAJ8/67ndYl1aLx8/s1600/positive-and-negative-testing.jpeg.jpg"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Orthogonal Array Testing </a:t>
            </a:r>
            <a:endParaRPr lang="en-IN" dirty="0"/>
          </a:p>
        </p:txBody>
      </p:sp>
      <p:sp>
        <p:nvSpPr>
          <p:cNvPr id="3" name="Subtitle 2"/>
          <p:cNvSpPr>
            <a:spLocks noGrp="1"/>
          </p:cNvSpPr>
          <p:nvPr>
            <p:ph type="subTitle" idx="1"/>
          </p:nvPr>
        </p:nvSpPr>
        <p:spPr>
          <a:xfrm>
            <a:off x="1187624" y="3284984"/>
            <a:ext cx="7406640" cy="1752600"/>
          </a:xfrm>
        </p:spPr>
        <p:txBody>
          <a:bodyPr>
            <a:normAutofit/>
          </a:bodyPr>
          <a:lstStyle/>
          <a:p>
            <a:pPr algn="ctr"/>
            <a:r>
              <a:rPr lang="en-IN" sz="1800" dirty="0" err="1">
                <a:latin typeface="Arial" pitchFamily="34" charset="0"/>
                <a:cs typeface="Arial" pitchFamily="34" charset="0"/>
              </a:rPr>
              <a:t>Dr.</a:t>
            </a:r>
            <a:r>
              <a:rPr lang="en-IN" sz="1800" dirty="0">
                <a:latin typeface="Arial" pitchFamily="34" charset="0"/>
                <a:cs typeface="Arial" pitchFamily="34" charset="0"/>
              </a:rPr>
              <a:t> </a:t>
            </a:r>
            <a:r>
              <a:rPr lang="en-IN" sz="1800" dirty="0" err="1">
                <a:latin typeface="Arial" pitchFamily="34" charset="0"/>
                <a:cs typeface="Arial" pitchFamily="34" charset="0"/>
              </a:rPr>
              <a:t>Durga</a:t>
            </a:r>
            <a:r>
              <a:rPr lang="en-IN" sz="1800" dirty="0">
                <a:latin typeface="Arial" pitchFamily="34" charset="0"/>
                <a:cs typeface="Arial" pitchFamily="34" charset="0"/>
              </a:rPr>
              <a:t> Prasad </a:t>
            </a:r>
            <a:r>
              <a:rPr lang="en-IN" sz="1800" dirty="0" err="1">
                <a:latin typeface="Arial" pitchFamily="34" charset="0"/>
                <a:cs typeface="Arial" pitchFamily="34" charset="0"/>
              </a:rPr>
              <a:t>Mohapatra</a:t>
            </a:r>
            <a:endParaRPr lang="en-IN" sz="1800" dirty="0">
              <a:latin typeface="Arial" pitchFamily="34" charset="0"/>
              <a:cs typeface="Arial" pitchFamily="34" charset="0"/>
            </a:endParaRPr>
          </a:p>
          <a:p>
            <a:pPr algn="ctr"/>
            <a:r>
              <a:rPr lang="en-IN" sz="1800" dirty="0" smtClean="0">
                <a:latin typeface="Arial" pitchFamily="34" charset="0"/>
                <a:cs typeface="Arial" pitchFamily="34" charset="0"/>
              </a:rPr>
              <a:t>Professor</a:t>
            </a:r>
            <a:endParaRPr lang="en-IN" sz="1800" dirty="0">
              <a:latin typeface="Arial" pitchFamily="34" charset="0"/>
              <a:cs typeface="Arial" pitchFamily="34" charset="0"/>
            </a:endParaRPr>
          </a:p>
          <a:p>
            <a:pPr algn="ctr"/>
            <a:r>
              <a:rPr lang="en-IN" sz="1800" dirty="0">
                <a:latin typeface="Arial" pitchFamily="34" charset="0"/>
                <a:cs typeface="Arial" pitchFamily="34" charset="0"/>
              </a:rPr>
              <a:t>CSE Department</a:t>
            </a:r>
          </a:p>
          <a:p>
            <a:pPr algn="ctr"/>
            <a:r>
              <a:rPr lang="en-IN" sz="1800" dirty="0">
                <a:latin typeface="Arial" pitchFamily="34" charset="0"/>
                <a:cs typeface="Arial" pitchFamily="34" charset="0"/>
              </a:rPr>
              <a:t>NIT Rourkela</a:t>
            </a:r>
          </a:p>
          <a:p>
            <a:pPr algn="ctr"/>
            <a:endParaRPr lang="en-IN" sz="1800" dirty="0">
              <a:latin typeface="Arial" pitchFamily="34" charset="0"/>
              <a:cs typeface="Arial" pitchFamily="34" charset="0"/>
            </a:endParaRPr>
          </a:p>
        </p:txBody>
      </p:sp>
    </p:spTree>
    <p:extLst>
      <p:ext uri="{BB962C8B-B14F-4D97-AF65-F5344CB8AC3E}">
        <p14:creationId xmlns="" xmlns:p14="http://schemas.microsoft.com/office/powerpoint/2010/main" val="2590875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rial" pitchFamily="34" charset="0"/>
                <a:cs typeface="Arial" pitchFamily="34" charset="0"/>
              </a:rPr>
              <a:t>Example 1</a:t>
            </a:r>
            <a:endParaRPr lang="en-US" dirty="0">
              <a:latin typeface="Arial" pitchFamily="34" charset="0"/>
              <a:cs typeface="Arial" pitchFamily="34" charset="0"/>
            </a:endParaRPr>
          </a:p>
        </p:txBody>
      </p:sp>
      <p:sp>
        <p:nvSpPr>
          <p:cNvPr id="2" name="Content Placeholder 1"/>
          <p:cNvSpPr>
            <a:spLocks noGrp="1"/>
          </p:cNvSpPr>
          <p:nvPr>
            <p:ph idx="1"/>
          </p:nvPr>
        </p:nvSpPr>
        <p:spPr/>
        <p:txBody>
          <a:bodyPr/>
          <a:lstStyle/>
          <a:p>
            <a:pPr algn="just"/>
            <a:r>
              <a:rPr lang="en-US" dirty="0" smtClean="0"/>
              <a:t>Consider a scenario in which we need to derive test cases for a web page of a research paper that has four different sections:</a:t>
            </a:r>
          </a:p>
          <a:p>
            <a:pPr marL="82296" indent="0" algn="just">
              <a:buNone/>
            </a:pPr>
            <a:r>
              <a:rPr lang="en-US" dirty="0" smtClean="0"/>
              <a:t>(a) Abstract</a:t>
            </a:r>
          </a:p>
          <a:p>
            <a:pPr marL="82296" indent="0" algn="just">
              <a:buNone/>
            </a:pPr>
            <a:r>
              <a:rPr lang="en-US" dirty="0" smtClean="0"/>
              <a:t>(b) Related work</a:t>
            </a:r>
          </a:p>
          <a:p>
            <a:pPr marL="82296" indent="0" algn="just">
              <a:buNone/>
            </a:pPr>
            <a:r>
              <a:rPr lang="en-US" dirty="0" smtClean="0"/>
              <a:t>(c) Proposed work</a:t>
            </a:r>
          </a:p>
          <a:p>
            <a:pPr marL="82296" indent="0" algn="just">
              <a:buNone/>
            </a:pPr>
            <a:r>
              <a:rPr lang="en-US" dirty="0" smtClean="0"/>
              <a:t>(d) Conclusion</a:t>
            </a:r>
            <a:endParaRPr lang="en-US" dirty="0"/>
          </a:p>
        </p:txBody>
      </p:sp>
    </p:spTree>
    <p:extLst>
      <p:ext uri="{BB962C8B-B14F-4D97-AF65-F5344CB8AC3E}">
        <p14:creationId xmlns="" xmlns:p14="http://schemas.microsoft.com/office/powerpoint/2010/main" val="3223667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rial" pitchFamily="34" charset="0"/>
                <a:cs typeface="Arial" pitchFamily="34" charset="0"/>
              </a:rPr>
              <a:t>Example 1</a:t>
            </a:r>
            <a:endParaRPr lang="en-US" dirty="0">
              <a:latin typeface="Arial" pitchFamily="34" charset="0"/>
              <a:cs typeface="Arial" pitchFamily="34" charset="0"/>
            </a:endParaRPr>
          </a:p>
        </p:txBody>
      </p:sp>
      <p:sp>
        <p:nvSpPr>
          <p:cNvPr id="2" name="Content Placeholder 1"/>
          <p:cNvSpPr>
            <a:spLocks noGrp="1"/>
          </p:cNvSpPr>
          <p:nvPr>
            <p:ph idx="1"/>
          </p:nvPr>
        </p:nvSpPr>
        <p:spPr/>
        <p:txBody>
          <a:bodyPr/>
          <a:lstStyle/>
          <a:p>
            <a:pPr algn="just"/>
            <a:r>
              <a:rPr lang="en-US" dirty="0" smtClean="0"/>
              <a:t>The four sections can be individually </a:t>
            </a:r>
            <a:r>
              <a:rPr lang="en-US" b="1" i="1" dirty="0" smtClean="0"/>
              <a:t>shown</a:t>
            </a:r>
            <a:r>
              <a:rPr lang="en-US" dirty="0" smtClean="0"/>
              <a:t> or </a:t>
            </a:r>
            <a:r>
              <a:rPr lang="en-US" b="1" i="1" dirty="0" smtClean="0"/>
              <a:t>hidden</a:t>
            </a:r>
            <a:r>
              <a:rPr lang="en-US" dirty="0" smtClean="0"/>
              <a:t> to the user or show </a:t>
            </a:r>
            <a:r>
              <a:rPr lang="en-US" b="1" i="1" dirty="0" smtClean="0"/>
              <a:t>error message</a:t>
            </a:r>
            <a:r>
              <a:rPr lang="en-US" dirty="0" smtClean="0"/>
              <a:t>. Thus it is required to design the test condition to test interaction between different sections.</a:t>
            </a:r>
          </a:p>
          <a:p>
            <a:pPr algn="just"/>
            <a:endParaRPr lang="en-US" dirty="0"/>
          </a:p>
        </p:txBody>
      </p:sp>
    </p:spTree>
    <p:extLst>
      <p:ext uri="{BB962C8B-B14F-4D97-AF65-F5344CB8AC3E}">
        <p14:creationId xmlns="" xmlns:p14="http://schemas.microsoft.com/office/powerpoint/2010/main" val="42843724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a:t>
            </a:r>
            <a:endParaRPr lang="en-US" dirty="0"/>
          </a:p>
        </p:txBody>
      </p:sp>
      <p:sp>
        <p:nvSpPr>
          <p:cNvPr id="2" name="Content Placeholder 1"/>
          <p:cNvSpPr>
            <a:spLocks noGrp="1"/>
          </p:cNvSpPr>
          <p:nvPr>
            <p:ph idx="1"/>
          </p:nvPr>
        </p:nvSpPr>
        <p:spPr/>
        <p:txBody>
          <a:bodyPr/>
          <a:lstStyle/>
          <a:p>
            <a:pPr algn="just"/>
            <a:r>
              <a:rPr lang="en-US" dirty="0" smtClean="0"/>
              <a:t>Step 1: Number of independent variables or factors = 4.</a:t>
            </a:r>
          </a:p>
          <a:p>
            <a:pPr algn="just"/>
            <a:r>
              <a:rPr lang="en-US" dirty="0" smtClean="0"/>
              <a:t>Step 2: Value that each independent variable can take = 3 values (shown, hidden or error message).</a:t>
            </a:r>
          </a:p>
          <a:p>
            <a:pPr algn="just"/>
            <a:r>
              <a:rPr lang="en-US" dirty="0" smtClean="0"/>
              <a:t>Step 3: Orthogonal array would be 3</a:t>
            </a:r>
            <a:r>
              <a:rPr lang="en-US" baseline="30000" dirty="0" smtClean="0"/>
              <a:t>2</a:t>
            </a:r>
            <a:r>
              <a:rPr lang="en-US" dirty="0" smtClean="0"/>
              <a:t> .</a:t>
            </a:r>
          </a:p>
          <a:p>
            <a:pPr algn="just"/>
            <a:r>
              <a:rPr lang="en-US" dirty="0" smtClean="0"/>
              <a:t>Step 4: The appropriate orthogonal array for 4 factors and 3 levels is shown in the table. </a:t>
            </a:r>
            <a:r>
              <a:rPr lang="en-US" baseline="30000" dirty="0" smtClean="0"/>
              <a:t> </a:t>
            </a:r>
            <a:r>
              <a:rPr lang="en-US" dirty="0" smtClean="0"/>
              <a:t> </a:t>
            </a:r>
            <a:endParaRPr lang="en-US" baseline="30000" dirty="0" smtClean="0"/>
          </a:p>
        </p:txBody>
      </p:sp>
    </p:spTree>
    <p:extLst>
      <p:ext uri="{BB962C8B-B14F-4D97-AF65-F5344CB8AC3E}">
        <p14:creationId xmlns="" xmlns:p14="http://schemas.microsoft.com/office/powerpoint/2010/main" val="4228667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a:t>
            </a:r>
            <a:endParaRPr lang="en-US"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172225311"/>
              </p:ext>
            </p:extLst>
          </p:nvPr>
        </p:nvGraphicFramePr>
        <p:xfrm>
          <a:off x="1259632" y="1772816"/>
          <a:ext cx="7408860" cy="3977640"/>
        </p:xfrm>
        <a:graphic>
          <a:graphicData uri="http://schemas.openxmlformats.org/drawingml/2006/table">
            <a:tbl>
              <a:tblPr firstRow="1" bandRow="1">
                <a:tableStyleId>{5C22544A-7EE6-4342-B048-85BDC9FD1C3A}</a:tableStyleId>
              </a:tblPr>
              <a:tblGrid>
                <a:gridCol w="1481772">
                  <a:extLst>
                    <a:ext uri="{9D8B030D-6E8A-4147-A177-3AD203B41FA5}">
                      <a16:colId xmlns:a16="http://schemas.microsoft.com/office/drawing/2014/main" xmlns="" val="20000"/>
                    </a:ext>
                  </a:extLst>
                </a:gridCol>
                <a:gridCol w="1481772">
                  <a:extLst>
                    <a:ext uri="{9D8B030D-6E8A-4147-A177-3AD203B41FA5}">
                      <a16:colId xmlns:a16="http://schemas.microsoft.com/office/drawing/2014/main" xmlns="" val="20001"/>
                    </a:ext>
                  </a:extLst>
                </a:gridCol>
                <a:gridCol w="1481772">
                  <a:extLst>
                    <a:ext uri="{9D8B030D-6E8A-4147-A177-3AD203B41FA5}">
                      <a16:colId xmlns:a16="http://schemas.microsoft.com/office/drawing/2014/main" xmlns="" val="20002"/>
                    </a:ext>
                  </a:extLst>
                </a:gridCol>
                <a:gridCol w="1481772">
                  <a:extLst>
                    <a:ext uri="{9D8B030D-6E8A-4147-A177-3AD203B41FA5}">
                      <a16:colId xmlns:a16="http://schemas.microsoft.com/office/drawing/2014/main" xmlns="" val="20003"/>
                    </a:ext>
                  </a:extLst>
                </a:gridCol>
                <a:gridCol w="1481772">
                  <a:extLst>
                    <a:ext uri="{9D8B030D-6E8A-4147-A177-3AD203B41FA5}">
                      <a16:colId xmlns:a16="http://schemas.microsoft.com/office/drawing/2014/main" xmlns="" val="20004"/>
                    </a:ext>
                  </a:extLst>
                </a:gridCol>
              </a:tblGrid>
              <a:tr h="370840">
                <a:tc>
                  <a:txBody>
                    <a:bodyPr/>
                    <a:lstStyle/>
                    <a:p>
                      <a:r>
                        <a:rPr lang="en-US" dirty="0" smtClean="0">
                          <a:latin typeface="Arial" pitchFamily="34" charset="0"/>
                          <a:cs typeface="Arial" pitchFamily="34" charset="0"/>
                        </a:rPr>
                        <a:t>Experiment No.</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Factor A</a:t>
                      </a:r>
                      <a:endParaRPr lang="en-US"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Factor B</a:t>
                      </a:r>
                    </a:p>
                    <a:p>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Factor C</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Factor D</a:t>
                      </a:r>
                      <a:endParaRPr lang="en-US" dirty="0">
                        <a:latin typeface="Arial" pitchFamily="34" charset="0"/>
                        <a:cs typeface="Arial" pitchFamily="34" charset="0"/>
                      </a:endParaRPr>
                    </a:p>
                  </a:txBody>
                  <a:tcPr/>
                </a:tc>
                <a:extLst>
                  <a:ext uri="{0D108BD9-81ED-4DB2-BD59-A6C34878D82A}">
                    <a16:rowId xmlns:a16="http://schemas.microsoft.com/office/drawing/2014/main" xmlns="" val="10000"/>
                  </a:ext>
                </a:extLst>
              </a:tr>
              <a:tr h="370840">
                <a:tc>
                  <a:txBody>
                    <a:bodyPr/>
                    <a:lstStyle/>
                    <a:p>
                      <a:r>
                        <a:rPr lang="en-US" dirty="0" smtClean="0">
                          <a:latin typeface="Arial" pitchFamily="34" charset="0"/>
                          <a:cs typeface="Arial" pitchFamily="34" charset="0"/>
                        </a:rPr>
                        <a:t>1</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a:t>
                      </a:r>
                      <a:endParaRPr lang="en-US" dirty="0">
                        <a:latin typeface="Arial" pitchFamily="34" charset="0"/>
                        <a:cs typeface="Arial" pitchFamily="34" charset="0"/>
                      </a:endParaRPr>
                    </a:p>
                  </a:txBody>
                  <a:tcPr/>
                </a:tc>
                <a:extLst>
                  <a:ext uri="{0D108BD9-81ED-4DB2-BD59-A6C34878D82A}">
                    <a16:rowId xmlns:a16="http://schemas.microsoft.com/office/drawing/2014/main" xmlns="" val="10001"/>
                  </a:ext>
                </a:extLst>
              </a:tr>
              <a:tr h="370840">
                <a:tc>
                  <a:txBody>
                    <a:bodyPr/>
                    <a:lstStyle/>
                    <a:p>
                      <a:r>
                        <a:rPr lang="en-US" dirty="0" smtClean="0">
                          <a:latin typeface="Arial" pitchFamily="34" charset="0"/>
                          <a:cs typeface="Arial" pitchFamily="34" charset="0"/>
                        </a:rPr>
                        <a:t>2</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2</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2</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2</a:t>
                      </a:r>
                      <a:endParaRPr lang="en-US" dirty="0">
                        <a:latin typeface="Arial" pitchFamily="34" charset="0"/>
                        <a:cs typeface="Arial" pitchFamily="34" charset="0"/>
                      </a:endParaRPr>
                    </a:p>
                  </a:txBody>
                  <a:tcPr/>
                </a:tc>
                <a:extLst>
                  <a:ext uri="{0D108BD9-81ED-4DB2-BD59-A6C34878D82A}">
                    <a16:rowId xmlns:a16="http://schemas.microsoft.com/office/drawing/2014/main" xmlns="" val="10002"/>
                  </a:ext>
                </a:extLst>
              </a:tr>
              <a:tr h="370840">
                <a:tc>
                  <a:txBody>
                    <a:bodyPr/>
                    <a:lstStyle/>
                    <a:p>
                      <a:r>
                        <a:rPr lang="en-US" dirty="0" smtClean="0">
                          <a:latin typeface="Arial" pitchFamily="34" charset="0"/>
                          <a:cs typeface="Arial" pitchFamily="34" charset="0"/>
                        </a:rPr>
                        <a:t>3</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3</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3</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3</a:t>
                      </a:r>
                      <a:endParaRPr lang="en-US" dirty="0">
                        <a:latin typeface="Arial" pitchFamily="34" charset="0"/>
                        <a:cs typeface="Arial" pitchFamily="34" charset="0"/>
                      </a:endParaRPr>
                    </a:p>
                  </a:txBody>
                  <a:tcPr/>
                </a:tc>
                <a:extLst>
                  <a:ext uri="{0D108BD9-81ED-4DB2-BD59-A6C34878D82A}">
                    <a16:rowId xmlns:a16="http://schemas.microsoft.com/office/drawing/2014/main" xmlns="" val="10003"/>
                  </a:ext>
                </a:extLst>
              </a:tr>
              <a:tr h="370840">
                <a:tc>
                  <a:txBody>
                    <a:bodyPr/>
                    <a:lstStyle/>
                    <a:p>
                      <a:r>
                        <a:rPr lang="en-US" dirty="0" smtClean="0">
                          <a:latin typeface="Arial" pitchFamily="34" charset="0"/>
                          <a:cs typeface="Arial" pitchFamily="34" charset="0"/>
                        </a:rPr>
                        <a:t>4</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2</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2</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3</a:t>
                      </a:r>
                      <a:endParaRPr lang="en-US" dirty="0">
                        <a:latin typeface="Arial" pitchFamily="34" charset="0"/>
                        <a:cs typeface="Arial" pitchFamily="34" charset="0"/>
                      </a:endParaRPr>
                    </a:p>
                  </a:txBody>
                  <a:tcPr/>
                </a:tc>
                <a:extLst>
                  <a:ext uri="{0D108BD9-81ED-4DB2-BD59-A6C34878D82A}">
                    <a16:rowId xmlns:a16="http://schemas.microsoft.com/office/drawing/2014/main" xmlns="" val="10004"/>
                  </a:ext>
                </a:extLst>
              </a:tr>
              <a:tr h="370840">
                <a:tc>
                  <a:txBody>
                    <a:bodyPr/>
                    <a:lstStyle/>
                    <a:p>
                      <a:r>
                        <a:rPr lang="en-US" dirty="0" smtClean="0">
                          <a:latin typeface="Arial" pitchFamily="34" charset="0"/>
                          <a:cs typeface="Arial" pitchFamily="34" charset="0"/>
                        </a:rPr>
                        <a:t>5</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2</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2</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3</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a:t>
                      </a:r>
                      <a:endParaRPr lang="en-US" dirty="0">
                        <a:latin typeface="Arial" pitchFamily="34" charset="0"/>
                        <a:cs typeface="Arial" pitchFamily="34" charset="0"/>
                      </a:endParaRPr>
                    </a:p>
                  </a:txBody>
                  <a:tcPr/>
                </a:tc>
                <a:extLst>
                  <a:ext uri="{0D108BD9-81ED-4DB2-BD59-A6C34878D82A}">
                    <a16:rowId xmlns:a16="http://schemas.microsoft.com/office/drawing/2014/main" xmlns="" val="10005"/>
                  </a:ext>
                </a:extLst>
              </a:tr>
              <a:tr h="370840">
                <a:tc>
                  <a:txBody>
                    <a:bodyPr/>
                    <a:lstStyle/>
                    <a:p>
                      <a:r>
                        <a:rPr lang="en-US" dirty="0" smtClean="0">
                          <a:latin typeface="Arial" pitchFamily="34" charset="0"/>
                          <a:cs typeface="Arial" pitchFamily="34" charset="0"/>
                        </a:rPr>
                        <a:t>6</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2</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3</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2</a:t>
                      </a:r>
                      <a:endParaRPr lang="en-US" dirty="0">
                        <a:latin typeface="Arial" pitchFamily="34" charset="0"/>
                        <a:cs typeface="Arial" pitchFamily="34" charset="0"/>
                      </a:endParaRPr>
                    </a:p>
                  </a:txBody>
                  <a:tcPr/>
                </a:tc>
                <a:extLst>
                  <a:ext uri="{0D108BD9-81ED-4DB2-BD59-A6C34878D82A}">
                    <a16:rowId xmlns:a16="http://schemas.microsoft.com/office/drawing/2014/main" xmlns="" val="10006"/>
                  </a:ext>
                </a:extLst>
              </a:tr>
              <a:tr h="370840">
                <a:tc>
                  <a:txBody>
                    <a:bodyPr/>
                    <a:lstStyle/>
                    <a:p>
                      <a:r>
                        <a:rPr lang="en-US" dirty="0" smtClean="0">
                          <a:latin typeface="Arial" pitchFamily="34" charset="0"/>
                          <a:cs typeface="Arial" pitchFamily="34" charset="0"/>
                        </a:rPr>
                        <a:t>7</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3</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3</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2</a:t>
                      </a:r>
                      <a:endParaRPr lang="en-US" dirty="0">
                        <a:latin typeface="Arial" pitchFamily="34" charset="0"/>
                        <a:cs typeface="Arial" pitchFamily="34" charset="0"/>
                      </a:endParaRPr>
                    </a:p>
                  </a:txBody>
                  <a:tcPr/>
                </a:tc>
                <a:extLst>
                  <a:ext uri="{0D108BD9-81ED-4DB2-BD59-A6C34878D82A}">
                    <a16:rowId xmlns:a16="http://schemas.microsoft.com/office/drawing/2014/main" xmlns="" val="10007"/>
                  </a:ext>
                </a:extLst>
              </a:tr>
              <a:tr h="370840">
                <a:tc>
                  <a:txBody>
                    <a:bodyPr/>
                    <a:lstStyle/>
                    <a:p>
                      <a:r>
                        <a:rPr lang="en-US" dirty="0" smtClean="0">
                          <a:latin typeface="Arial" pitchFamily="34" charset="0"/>
                          <a:cs typeface="Arial" pitchFamily="34" charset="0"/>
                        </a:rPr>
                        <a:t>8</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3</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2</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3</a:t>
                      </a:r>
                      <a:endParaRPr lang="en-US" dirty="0">
                        <a:latin typeface="Arial" pitchFamily="34" charset="0"/>
                        <a:cs typeface="Arial" pitchFamily="34" charset="0"/>
                      </a:endParaRPr>
                    </a:p>
                  </a:txBody>
                  <a:tcPr/>
                </a:tc>
                <a:extLst>
                  <a:ext uri="{0D108BD9-81ED-4DB2-BD59-A6C34878D82A}">
                    <a16:rowId xmlns:a16="http://schemas.microsoft.com/office/drawing/2014/main" xmlns="" val="10008"/>
                  </a:ext>
                </a:extLst>
              </a:tr>
              <a:tr h="370840">
                <a:tc>
                  <a:txBody>
                    <a:bodyPr/>
                    <a:lstStyle/>
                    <a:p>
                      <a:r>
                        <a:rPr lang="en-US" dirty="0" smtClean="0">
                          <a:latin typeface="Arial" pitchFamily="34" charset="0"/>
                          <a:cs typeface="Arial" pitchFamily="34" charset="0"/>
                        </a:rPr>
                        <a:t>9</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3</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3</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2</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a:t>
                      </a:r>
                      <a:endParaRPr lang="en-US" dirty="0">
                        <a:latin typeface="Arial" pitchFamily="34" charset="0"/>
                        <a:cs typeface="Arial" pitchFamily="34" charset="0"/>
                      </a:endParaRPr>
                    </a:p>
                  </a:txBody>
                  <a:tcPr/>
                </a:tc>
                <a:extLst>
                  <a:ext uri="{0D108BD9-81ED-4DB2-BD59-A6C34878D82A}">
                    <a16:rowId xmlns:a16="http://schemas.microsoft.com/office/drawing/2014/main" xmlns="" val="10009"/>
                  </a:ext>
                </a:extLst>
              </a:tr>
            </a:tbl>
          </a:graphicData>
        </a:graphic>
      </p:graphicFrame>
    </p:spTree>
    <p:extLst>
      <p:ext uri="{BB962C8B-B14F-4D97-AF65-F5344CB8AC3E}">
        <p14:creationId xmlns="" xmlns:p14="http://schemas.microsoft.com/office/powerpoint/2010/main" val="4238088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a:t>
            </a:r>
            <a:endParaRPr lang="en-US" dirty="0"/>
          </a:p>
        </p:txBody>
      </p:sp>
      <p:sp>
        <p:nvSpPr>
          <p:cNvPr id="2" name="Content Placeholder 1"/>
          <p:cNvSpPr>
            <a:spLocks noGrp="1"/>
          </p:cNvSpPr>
          <p:nvPr>
            <p:ph idx="1"/>
          </p:nvPr>
        </p:nvSpPr>
        <p:spPr>
          <a:xfrm>
            <a:off x="965200" y="1340768"/>
            <a:ext cx="8178800" cy="4171950"/>
          </a:xfrm>
        </p:spPr>
        <p:txBody>
          <a:bodyPr>
            <a:normAutofit/>
          </a:bodyPr>
          <a:lstStyle/>
          <a:p>
            <a:pPr algn="just"/>
            <a:r>
              <a:rPr lang="en-US" sz="2800" dirty="0" smtClean="0"/>
              <a:t>Step 5: Now, map the table with our requirements.</a:t>
            </a:r>
          </a:p>
          <a:p>
            <a:pPr algn="just"/>
            <a:r>
              <a:rPr lang="en-US" sz="2800" dirty="0" smtClean="0">
                <a:latin typeface="Arial" pitchFamily="34" charset="0"/>
                <a:cs typeface="Arial" pitchFamily="34" charset="0"/>
              </a:rPr>
              <a:t>1</a:t>
            </a:r>
            <a:r>
              <a:rPr lang="en-US" sz="2800" dirty="0" smtClean="0"/>
              <a:t> will  represent “Shown” value.</a:t>
            </a:r>
          </a:p>
          <a:p>
            <a:pPr algn="just"/>
            <a:r>
              <a:rPr lang="en-US" sz="2800" dirty="0" smtClean="0"/>
              <a:t>2 will represent “Hidden” value.</a:t>
            </a:r>
          </a:p>
          <a:p>
            <a:pPr algn="just"/>
            <a:r>
              <a:rPr lang="en-US" sz="2800" dirty="0" smtClean="0"/>
              <a:t>3 will represent “</a:t>
            </a:r>
            <a:r>
              <a:rPr lang="en-US" sz="2800" dirty="0"/>
              <a:t>E</a:t>
            </a:r>
            <a:r>
              <a:rPr lang="en-US" sz="2800" dirty="0" smtClean="0"/>
              <a:t>rror Message” value.</a:t>
            </a:r>
          </a:p>
          <a:p>
            <a:pPr algn="just"/>
            <a:r>
              <a:rPr lang="en-US" sz="2800" dirty="0" smtClean="0"/>
              <a:t>Factor A will represent “Abstract” section.</a:t>
            </a:r>
          </a:p>
          <a:p>
            <a:pPr algn="just"/>
            <a:r>
              <a:rPr lang="en-US" sz="2800" dirty="0"/>
              <a:t>Factor </a:t>
            </a:r>
            <a:r>
              <a:rPr lang="en-US" sz="2800" dirty="0" smtClean="0"/>
              <a:t>B </a:t>
            </a:r>
            <a:r>
              <a:rPr lang="en-US" sz="2800" dirty="0"/>
              <a:t>will represent </a:t>
            </a:r>
            <a:r>
              <a:rPr lang="en-US" sz="2800" dirty="0" smtClean="0"/>
              <a:t>“Related Work” </a:t>
            </a:r>
            <a:r>
              <a:rPr lang="en-US" sz="2800" dirty="0"/>
              <a:t>section.</a:t>
            </a:r>
          </a:p>
          <a:p>
            <a:pPr algn="just"/>
            <a:r>
              <a:rPr lang="en-US" sz="2800" dirty="0"/>
              <a:t>Factor </a:t>
            </a:r>
            <a:r>
              <a:rPr lang="en-US" sz="2800" dirty="0" smtClean="0"/>
              <a:t>C </a:t>
            </a:r>
            <a:r>
              <a:rPr lang="en-US" sz="2800" dirty="0"/>
              <a:t>will represent </a:t>
            </a:r>
            <a:r>
              <a:rPr lang="en-US" sz="2800" dirty="0" smtClean="0"/>
              <a:t>“Proposed Work” </a:t>
            </a:r>
            <a:r>
              <a:rPr lang="en-US" sz="2800" dirty="0"/>
              <a:t>section.</a:t>
            </a:r>
          </a:p>
          <a:p>
            <a:pPr algn="just"/>
            <a:endParaRPr lang="en-US" sz="2800" dirty="0"/>
          </a:p>
        </p:txBody>
      </p:sp>
    </p:spTree>
    <p:extLst>
      <p:ext uri="{BB962C8B-B14F-4D97-AF65-F5344CB8AC3E}">
        <p14:creationId xmlns="" xmlns:p14="http://schemas.microsoft.com/office/powerpoint/2010/main" val="1511834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a:t>
            </a:r>
            <a:endParaRPr lang="en-US" dirty="0"/>
          </a:p>
        </p:txBody>
      </p:sp>
      <p:sp>
        <p:nvSpPr>
          <p:cNvPr id="2" name="Content Placeholder 1"/>
          <p:cNvSpPr>
            <a:spLocks noGrp="1"/>
          </p:cNvSpPr>
          <p:nvPr>
            <p:ph idx="1"/>
          </p:nvPr>
        </p:nvSpPr>
        <p:spPr>
          <a:xfrm>
            <a:off x="1331640" y="1484784"/>
            <a:ext cx="7498080" cy="4800600"/>
          </a:xfrm>
        </p:spPr>
        <p:txBody>
          <a:bodyPr/>
          <a:lstStyle/>
          <a:p>
            <a:pPr algn="just"/>
            <a:r>
              <a:rPr lang="en-US" dirty="0"/>
              <a:t>Factor </a:t>
            </a:r>
            <a:r>
              <a:rPr lang="en-US" dirty="0" smtClean="0"/>
              <a:t>D </a:t>
            </a:r>
            <a:r>
              <a:rPr lang="en-US" dirty="0"/>
              <a:t>will represent </a:t>
            </a:r>
            <a:r>
              <a:rPr lang="en-US" dirty="0" smtClean="0"/>
              <a:t>“Conclusion” </a:t>
            </a:r>
            <a:r>
              <a:rPr lang="en-US" dirty="0"/>
              <a:t>section</a:t>
            </a:r>
            <a:r>
              <a:rPr lang="en-US" dirty="0" smtClean="0"/>
              <a:t>.</a:t>
            </a:r>
          </a:p>
          <a:p>
            <a:pPr algn="just"/>
            <a:r>
              <a:rPr lang="en-US" dirty="0" smtClean="0"/>
              <a:t>Experiment will represent “Test Case #”.</a:t>
            </a:r>
          </a:p>
          <a:p>
            <a:pPr algn="just"/>
            <a:r>
              <a:rPr lang="en-US" dirty="0" smtClean="0"/>
              <a:t>Step 6: After mapping, the table will look like: </a:t>
            </a:r>
            <a:endParaRPr lang="en-US" dirty="0"/>
          </a:p>
          <a:p>
            <a:pPr algn="just"/>
            <a:endParaRPr lang="en-US" dirty="0"/>
          </a:p>
        </p:txBody>
      </p:sp>
    </p:spTree>
    <p:extLst>
      <p:ext uri="{BB962C8B-B14F-4D97-AF65-F5344CB8AC3E}">
        <p14:creationId xmlns="" xmlns:p14="http://schemas.microsoft.com/office/powerpoint/2010/main" val="1983975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15616" y="0"/>
            <a:ext cx="7498080" cy="1143000"/>
          </a:xfrm>
        </p:spPr>
        <p:txBody>
          <a:bodyPr>
            <a:normAutofit/>
          </a:bodyPr>
          <a:lstStyle/>
          <a:p>
            <a:r>
              <a:rPr lang="en-US" sz="3600" dirty="0" smtClean="0"/>
              <a:t>Solution</a:t>
            </a:r>
            <a:endParaRPr lang="en-US" sz="3600"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458269418"/>
              </p:ext>
            </p:extLst>
          </p:nvPr>
        </p:nvGraphicFramePr>
        <p:xfrm>
          <a:off x="1043608" y="998888"/>
          <a:ext cx="7920879" cy="5670472"/>
        </p:xfrm>
        <a:graphic>
          <a:graphicData uri="http://schemas.openxmlformats.org/drawingml/2006/table">
            <a:tbl>
              <a:tblPr firstRow="1" bandRow="1">
                <a:tableStyleId>{5C22544A-7EE6-4342-B048-85BDC9FD1C3A}</a:tableStyleId>
              </a:tblPr>
              <a:tblGrid>
                <a:gridCol w="1512214">
                  <a:extLst>
                    <a:ext uri="{9D8B030D-6E8A-4147-A177-3AD203B41FA5}">
                      <a16:colId xmlns:a16="http://schemas.microsoft.com/office/drawing/2014/main" xmlns="" val="20000"/>
                    </a:ext>
                  </a:extLst>
                </a:gridCol>
                <a:gridCol w="1656137">
                  <a:extLst>
                    <a:ext uri="{9D8B030D-6E8A-4147-A177-3AD203B41FA5}">
                      <a16:colId xmlns:a16="http://schemas.microsoft.com/office/drawing/2014/main" xmlns="" val="20001"/>
                    </a:ext>
                  </a:extLst>
                </a:gridCol>
                <a:gridCol w="1584176">
                  <a:extLst>
                    <a:ext uri="{9D8B030D-6E8A-4147-A177-3AD203B41FA5}">
                      <a16:colId xmlns:a16="http://schemas.microsoft.com/office/drawing/2014/main" xmlns="" val="20002"/>
                    </a:ext>
                  </a:extLst>
                </a:gridCol>
                <a:gridCol w="1584176">
                  <a:extLst>
                    <a:ext uri="{9D8B030D-6E8A-4147-A177-3AD203B41FA5}">
                      <a16:colId xmlns:a16="http://schemas.microsoft.com/office/drawing/2014/main" xmlns="" val="20003"/>
                    </a:ext>
                  </a:extLst>
                </a:gridCol>
                <a:gridCol w="1584176">
                  <a:extLst>
                    <a:ext uri="{9D8B030D-6E8A-4147-A177-3AD203B41FA5}">
                      <a16:colId xmlns:a16="http://schemas.microsoft.com/office/drawing/2014/main" xmlns="" val="20004"/>
                    </a:ext>
                  </a:extLst>
                </a:gridCol>
              </a:tblGrid>
              <a:tr h="619472">
                <a:tc>
                  <a:txBody>
                    <a:bodyPr/>
                    <a:lstStyle/>
                    <a:p>
                      <a:r>
                        <a:rPr lang="en-US" sz="1600" dirty="0" smtClean="0">
                          <a:latin typeface="Arial" pitchFamily="34" charset="0"/>
                          <a:cs typeface="Arial" pitchFamily="34" charset="0"/>
                        </a:rPr>
                        <a:t>Test Case</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Abstract </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Related Work</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Proposed</a:t>
                      </a:r>
                      <a:r>
                        <a:rPr lang="en-US" sz="1600" baseline="0" dirty="0" smtClean="0">
                          <a:latin typeface="Arial" pitchFamily="34" charset="0"/>
                          <a:cs typeface="Arial" pitchFamily="34" charset="0"/>
                        </a:rPr>
                        <a:t> work</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Conclusion</a:t>
                      </a:r>
                      <a:endParaRPr lang="en-US" sz="1600" dirty="0">
                        <a:latin typeface="Arial" pitchFamily="34" charset="0"/>
                        <a:cs typeface="Arial" pitchFamily="34" charset="0"/>
                      </a:endParaRPr>
                    </a:p>
                  </a:txBody>
                  <a:tcPr/>
                </a:tc>
                <a:extLst>
                  <a:ext uri="{0D108BD9-81ED-4DB2-BD59-A6C34878D82A}">
                    <a16:rowId xmlns:a16="http://schemas.microsoft.com/office/drawing/2014/main" xmlns="" val="10000"/>
                  </a:ext>
                </a:extLst>
              </a:tr>
              <a:tr h="357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Test Case 1</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Shown </a:t>
                      </a:r>
                      <a:endParaRPr lang="en-US" sz="16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Shown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Shown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Shown </a:t>
                      </a:r>
                    </a:p>
                  </a:txBody>
                  <a:tcPr/>
                </a:tc>
                <a:extLst>
                  <a:ext uri="{0D108BD9-81ED-4DB2-BD59-A6C34878D82A}">
                    <a16:rowId xmlns:a16="http://schemas.microsoft.com/office/drawing/2014/main" xmlns="" val="10001"/>
                  </a:ext>
                </a:extLst>
              </a:tr>
              <a:tr h="357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Test Case 2</a:t>
                      </a:r>
                      <a:endParaRPr lang="en-US" sz="16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Shown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Hidden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Hidden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Hidden</a:t>
                      </a:r>
                    </a:p>
                  </a:txBody>
                  <a:tcPr/>
                </a:tc>
                <a:extLst>
                  <a:ext uri="{0D108BD9-81ED-4DB2-BD59-A6C34878D82A}">
                    <a16:rowId xmlns:a16="http://schemas.microsoft.com/office/drawing/2014/main" xmlns="" val="10002"/>
                  </a:ext>
                </a:extLst>
              </a:tr>
              <a:tr h="619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Test Case 3</a:t>
                      </a:r>
                      <a:endParaRPr lang="en-US" sz="16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Shown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Error</a:t>
                      </a:r>
                      <a:r>
                        <a:rPr lang="en-US" sz="1600" baseline="0" dirty="0" smtClean="0">
                          <a:latin typeface="Arial" pitchFamily="34" charset="0"/>
                          <a:cs typeface="Arial" pitchFamily="34" charset="0"/>
                        </a:rPr>
                        <a:t> </a:t>
                      </a:r>
                      <a:r>
                        <a:rPr lang="en-US" sz="1600" dirty="0" smtClean="0">
                          <a:latin typeface="Arial" pitchFamily="34" charset="0"/>
                          <a:cs typeface="Arial" pitchFamily="34" charset="0"/>
                        </a:rPr>
                        <a:t>Message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Error</a:t>
                      </a:r>
                      <a:r>
                        <a:rPr lang="en-US" sz="1600" baseline="0" dirty="0" smtClean="0">
                          <a:latin typeface="Arial" pitchFamily="34" charset="0"/>
                          <a:cs typeface="Arial" pitchFamily="34" charset="0"/>
                        </a:rPr>
                        <a:t> </a:t>
                      </a:r>
                      <a:r>
                        <a:rPr lang="en-US" sz="1600" dirty="0" smtClean="0">
                          <a:latin typeface="Arial" pitchFamily="34" charset="0"/>
                          <a:cs typeface="Arial" pitchFamily="34" charset="0"/>
                        </a:rPr>
                        <a:t>Message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Error</a:t>
                      </a:r>
                      <a:r>
                        <a:rPr lang="en-US" sz="1600" baseline="0" dirty="0" smtClean="0">
                          <a:latin typeface="Arial" pitchFamily="34" charset="0"/>
                          <a:cs typeface="Arial" pitchFamily="34" charset="0"/>
                        </a:rPr>
                        <a:t> </a:t>
                      </a:r>
                      <a:r>
                        <a:rPr lang="en-US" sz="1600" dirty="0" smtClean="0">
                          <a:latin typeface="Arial" pitchFamily="34" charset="0"/>
                          <a:cs typeface="Arial" pitchFamily="34" charset="0"/>
                        </a:rPr>
                        <a:t>Message</a:t>
                      </a:r>
                    </a:p>
                  </a:txBody>
                  <a:tcPr/>
                </a:tc>
                <a:extLst>
                  <a:ext uri="{0D108BD9-81ED-4DB2-BD59-A6C34878D82A}">
                    <a16:rowId xmlns:a16="http://schemas.microsoft.com/office/drawing/2014/main" xmlns="" val="10003"/>
                  </a:ext>
                </a:extLst>
              </a:tr>
              <a:tr h="619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Test Case 4</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Hidden</a:t>
                      </a:r>
                      <a:endParaRPr lang="en-US" sz="16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Shown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Hidden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Error</a:t>
                      </a:r>
                      <a:r>
                        <a:rPr lang="en-US" sz="1600" baseline="0" dirty="0" smtClean="0">
                          <a:latin typeface="Arial" pitchFamily="34" charset="0"/>
                          <a:cs typeface="Arial" pitchFamily="34" charset="0"/>
                        </a:rPr>
                        <a:t> </a:t>
                      </a:r>
                      <a:r>
                        <a:rPr lang="en-US" sz="1600" dirty="0" smtClean="0">
                          <a:latin typeface="Arial" pitchFamily="34" charset="0"/>
                          <a:cs typeface="Arial" pitchFamily="34" charset="0"/>
                        </a:rPr>
                        <a:t>Message</a:t>
                      </a:r>
                    </a:p>
                  </a:txBody>
                  <a:tcPr/>
                </a:tc>
                <a:extLst>
                  <a:ext uri="{0D108BD9-81ED-4DB2-BD59-A6C34878D82A}">
                    <a16:rowId xmlns:a16="http://schemas.microsoft.com/office/drawing/2014/main" xmlns="" val="10004"/>
                  </a:ext>
                </a:extLst>
              </a:tr>
              <a:tr h="619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Test Case</a:t>
                      </a:r>
                      <a:r>
                        <a:rPr lang="en-US" sz="1600" baseline="0" dirty="0" smtClean="0">
                          <a:latin typeface="Arial" pitchFamily="34" charset="0"/>
                          <a:cs typeface="Arial" pitchFamily="34" charset="0"/>
                        </a:rPr>
                        <a:t> 5</a:t>
                      </a:r>
                      <a:endParaRPr lang="en-US" sz="1600" dirty="0" smtClean="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Hidden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Hidden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Error</a:t>
                      </a:r>
                      <a:r>
                        <a:rPr lang="en-US" sz="1600" baseline="0" dirty="0" smtClean="0">
                          <a:latin typeface="Arial" pitchFamily="34" charset="0"/>
                          <a:cs typeface="Arial" pitchFamily="34" charset="0"/>
                        </a:rPr>
                        <a:t> </a:t>
                      </a:r>
                      <a:r>
                        <a:rPr lang="en-US" sz="1600" dirty="0" smtClean="0">
                          <a:latin typeface="Arial" pitchFamily="34" charset="0"/>
                          <a:cs typeface="Arial" pitchFamily="34" charset="0"/>
                        </a:rPr>
                        <a:t>Message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Shown </a:t>
                      </a:r>
                    </a:p>
                  </a:txBody>
                  <a:tcPr/>
                </a:tc>
                <a:extLst>
                  <a:ext uri="{0D108BD9-81ED-4DB2-BD59-A6C34878D82A}">
                    <a16:rowId xmlns:a16="http://schemas.microsoft.com/office/drawing/2014/main" xmlns="" val="10005"/>
                  </a:ext>
                </a:extLst>
              </a:tr>
              <a:tr h="619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Test Case</a:t>
                      </a:r>
                      <a:r>
                        <a:rPr lang="en-US" sz="1600" baseline="0" dirty="0" smtClean="0">
                          <a:latin typeface="Arial" pitchFamily="34" charset="0"/>
                          <a:cs typeface="Arial" pitchFamily="34" charset="0"/>
                        </a:rPr>
                        <a:t> 6</a:t>
                      </a:r>
                      <a:endParaRPr lang="en-US" sz="1600" dirty="0" smtClean="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Hidden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Error</a:t>
                      </a:r>
                      <a:r>
                        <a:rPr lang="en-US" sz="1600" baseline="0" dirty="0" smtClean="0">
                          <a:latin typeface="Arial" pitchFamily="34" charset="0"/>
                          <a:cs typeface="Arial" pitchFamily="34" charset="0"/>
                        </a:rPr>
                        <a:t> </a:t>
                      </a:r>
                      <a:r>
                        <a:rPr lang="en-US" sz="1600" dirty="0" smtClean="0">
                          <a:latin typeface="Arial" pitchFamily="34" charset="0"/>
                          <a:cs typeface="Arial" pitchFamily="34" charset="0"/>
                        </a:rPr>
                        <a:t>Message</a:t>
                      </a:r>
                    </a:p>
                  </a:txBody>
                  <a:tcPr/>
                </a:tc>
                <a:tc>
                  <a:txBody>
                    <a:bodyPr/>
                    <a:lstStyle/>
                    <a:p>
                      <a:r>
                        <a:rPr lang="en-US" sz="1600" dirty="0" smtClean="0">
                          <a:latin typeface="Arial" pitchFamily="34" charset="0"/>
                          <a:cs typeface="Arial" pitchFamily="34" charset="0"/>
                        </a:rPr>
                        <a:t>Shown</a:t>
                      </a:r>
                      <a:endParaRPr lang="en-US" sz="16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Hidden</a:t>
                      </a:r>
                    </a:p>
                  </a:txBody>
                  <a:tcPr/>
                </a:tc>
                <a:extLst>
                  <a:ext uri="{0D108BD9-81ED-4DB2-BD59-A6C34878D82A}">
                    <a16:rowId xmlns:a16="http://schemas.microsoft.com/office/drawing/2014/main" xmlns="" val="10006"/>
                  </a:ext>
                </a:extLst>
              </a:tr>
              <a:tr h="619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Test Case 7</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Error</a:t>
                      </a:r>
                      <a:r>
                        <a:rPr lang="en-US" sz="1600" baseline="0" dirty="0" smtClean="0">
                          <a:latin typeface="Arial" pitchFamily="34" charset="0"/>
                          <a:cs typeface="Arial" pitchFamily="34" charset="0"/>
                        </a:rPr>
                        <a:t> </a:t>
                      </a:r>
                      <a:r>
                        <a:rPr lang="en-US" sz="1600" dirty="0" smtClean="0">
                          <a:latin typeface="Arial" pitchFamily="34" charset="0"/>
                          <a:cs typeface="Arial" pitchFamily="34" charset="0"/>
                        </a:rPr>
                        <a:t>Message</a:t>
                      </a:r>
                      <a:endParaRPr lang="en-US" sz="16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Shown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Error</a:t>
                      </a:r>
                      <a:r>
                        <a:rPr lang="en-US" sz="1600" baseline="0" dirty="0" smtClean="0">
                          <a:latin typeface="Arial" pitchFamily="34" charset="0"/>
                          <a:cs typeface="Arial" pitchFamily="34" charset="0"/>
                        </a:rPr>
                        <a:t> </a:t>
                      </a:r>
                      <a:r>
                        <a:rPr lang="en-US" sz="1600" dirty="0" smtClean="0">
                          <a:latin typeface="Arial" pitchFamily="34" charset="0"/>
                          <a:cs typeface="Arial" pitchFamily="34" charset="0"/>
                        </a:rPr>
                        <a:t>Message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Hidden</a:t>
                      </a:r>
                    </a:p>
                  </a:txBody>
                  <a:tcPr/>
                </a:tc>
                <a:extLst>
                  <a:ext uri="{0D108BD9-81ED-4DB2-BD59-A6C34878D82A}">
                    <a16:rowId xmlns:a16="http://schemas.microsoft.com/office/drawing/2014/main" xmlns="" val="10007"/>
                  </a:ext>
                </a:extLst>
              </a:tr>
              <a:tr h="619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Test Case</a:t>
                      </a:r>
                      <a:r>
                        <a:rPr lang="en-US" sz="1600" baseline="0" dirty="0" smtClean="0">
                          <a:latin typeface="Arial" pitchFamily="34" charset="0"/>
                          <a:cs typeface="Arial" pitchFamily="34" charset="0"/>
                        </a:rPr>
                        <a:t> 8</a:t>
                      </a:r>
                      <a:endParaRPr lang="en-US" sz="1600" dirty="0" smtClean="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Error</a:t>
                      </a:r>
                      <a:r>
                        <a:rPr lang="en-US" sz="1600" baseline="0" dirty="0" smtClean="0">
                          <a:latin typeface="Arial" pitchFamily="34" charset="0"/>
                          <a:cs typeface="Arial" pitchFamily="34" charset="0"/>
                        </a:rPr>
                        <a:t> </a:t>
                      </a:r>
                      <a:r>
                        <a:rPr lang="en-US" sz="1600" dirty="0" smtClean="0">
                          <a:latin typeface="Arial" pitchFamily="34" charset="0"/>
                          <a:cs typeface="Arial" pitchFamily="34" charset="0"/>
                        </a:rPr>
                        <a:t>Message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Hidden</a:t>
                      </a:r>
                    </a:p>
                  </a:txBody>
                  <a:tcPr/>
                </a:tc>
                <a:tc>
                  <a:txBody>
                    <a:bodyPr/>
                    <a:lstStyle/>
                    <a:p>
                      <a:r>
                        <a:rPr lang="en-US" sz="1600" dirty="0" smtClean="0">
                          <a:latin typeface="Arial" pitchFamily="34" charset="0"/>
                          <a:cs typeface="Arial" pitchFamily="34" charset="0"/>
                        </a:rPr>
                        <a:t>Shown</a:t>
                      </a:r>
                      <a:endParaRPr lang="en-US" sz="16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Error</a:t>
                      </a:r>
                      <a:r>
                        <a:rPr lang="en-US" sz="1600" baseline="0" dirty="0" smtClean="0">
                          <a:latin typeface="Arial" pitchFamily="34" charset="0"/>
                          <a:cs typeface="Arial" pitchFamily="34" charset="0"/>
                        </a:rPr>
                        <a:t> </a:t>
                      </a:r>
                      <a:r>
                        <a:rPr lang="en-US" sz="1600" dirty="0" smtClean="0">
                          <a:latin typeface="Arial" pitchFamily="34" charset="0"/>
                          <a:cs typeface="Arial" pitchFamily="34" charset="0"/>
                        </a:rPr>
                        <a:t>Message</a:t>
                      </a:r>
                    </a:p>
                  </a:txBody>
                  <a:tcPr/>
                </a:tc>
                <a:extLst>
                  <a:ext uri="{0D108BD9-81ED-4DB2-BD59-A6C34878D82A}">
                    <a16:rowId xmlns:a16="http://schemas.microsoft.com/office/drawing/2014/main" xmlns="" val="10008"/>
                  </a:ext>
                </a:extLst>
              </a:tr>
              <a:tr h="619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Test Case</a:t>
                      </a:r>
                      <a:r>
                        <a:rPr lang="en-US" sz="1600" baseline="0" dirty="0" smtClean="0">
                          <a:latin typeface="Arial" pitchFamily="34" charset="0"/>
                          <a:cs typeface="Arial" pitchFamily="34" charset="0"/>
                        </a:rPr>
                        <a:t> 9</a:t>
                      </a:r>
                      <a:endParaRPr lang="en-US" sz="1600" dirty="0" smtClean="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Error</a:t>
                      </a:r>
                      <a:r>
                        <a:rPr lang="en-US" sz="1600" baseline="0" dirty="0" smtClean="0">
                          <a:latin typeface="Arial" pitchFamily="34" charset="0"/>
                          <a:cs typeface="Arial" pitchFamily="34" charset="0"/>
                        </a:rPr>
                        <a:t> </a:t>
                      </a:r>
                      <a:r>
                        <a:rPr lang="en-US" sz="1600" dirty="0" smtClean="0">
                          <a:latin typeface="Arial" pitchFamily="34" charset="0"/>
                          <a:cs typeface="Arial" pitchFamily="34" charset="0"/>
                        </a:rPr>
                        <a:t>Message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Error</a:t>
                      </a:r>
                      <a:r>
                        <a:rPr lang="en-US" sz="1600" baseline="0" dirty="0" smtClean="0">
                          <a:latin typeface="Arial" pitchFamily="34" charset="0"/>
                          <a:cs typeface="Arial" pitchFamily="34" charset="0"/>
                        </a:rPr>
                        <a:t> </a:t>
                      </a:r>
                      <a:r>
                        <a:rPr lang="en-US" sz="1600" dirty="0" smtClean="0">
                          <a:latin typeface="Arial" pitchFamily="34" charset="0"/>
                          <a:cs typeface="Arial" pitchFamily="34" charset="0"/>
                        </a:rPr>
                        <a:t>Message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Hidden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itchFamily="34" charset="0"/>
                          <a:cs typeface="Arial" pitchFamily="34" charset="0"/>
                        </a:rPr>
                        <a:t>Shown </a:t>
                      </a:r>
                    </a:p>
                  </a:txBody>
                  <a:tcPr/>
                </a:tc>
                <a:extLst>
                  <a:ext uri="{0D108BD9-81ED-4DB2-BD59-A6C34878D82A}">
                    <a16:rowId xmlns:a16="http://schemas.microsoft.com/office/drawing/2014/main" xmlns="" val="10009"/>
                  </a:ext>
                </a:extLst>
              </a:tr>
            </a:tbl>
          </a:graphicData>
        </a:graphic>
      </p:graphicFrame>
    </p:spTree>
    <p:extLst>
      <p:ext uri="{BB962C8B-B14F-4D97-AF65-F5344CB8AC3E}">
        <p14:creationId xmlns="" xmlns:p14="http://schemas.microsoft.com/office/powerpoint/2010/main" val="1982782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30887"/>
            <a:ext cx="7886700" cy="522514"/>
          </a:xfrm>
        </p:spPr>
        <p:txBody>
          <a:bodyPr>
            <a:normAutofit fontScale="90000"/>
          </a:bodyPr>
          <a:lstStyle/>
          <a:p>
            <a:pPr algn="ctr"/>
            <a:r>
              <a:rPr lang="en-IN" dirty="0" smtClean="0"/>
              <a:t>Positive Testing</a:t>
            </a:r>
            <a:endParaRPr lang="en-IN" dirty="0"/>
          </a:p>
        </p:txBody>
      </p:sp>
      <p:sp>
        <p:nvSpPr>
          <p:cNvPr id="3" name="Content Placeholder 2"/>
          <p:cNvSpPr>
            <a:spLocks noGrp="1"/>
          </p:cNvSpPr>
          <p:nvPr>
            <p:ph idx="1"/>
          </p:nvPr>
        </p:nvSpPr>
        <p:spPr>
          <a:xfrm>
            <a:off x="827584" y="548680"/>
            <a:ext cx="7886700" cy="6113417"/>
          </a:xfrm>
        </p:spPr>
        <p:txBody>
          <a:bodyPr>
            <a:normAutofit/>
          </a:bodyPr>
          <a:lstStyle/>
          <a:p>
            <a:pPr algn="just"/>
            <a:r>
              <a:rPr lang="en-IN" dirty="0" smtClean="0"/>
              <a:t>Positive testing tries to prove that a given product does what it is supposed to do.</a:t>
            </a:r>
          </a:p>
          <a:p>
            <a:pPr algn="just"/>
            <a:r>
              <a:rPr lang="en-US" dirty="0" smtClean="0"/>
              <a:t>Positive Testing is testing process where the system is validated against the valid input data. </a:t>
            </a:r>
          </a:p>
          <a:p>
            <a:pPr algn="just"/>
            <a:r>
              <a:rPr lang="en-US" dirty="0" smtClean="0"/>
              <a:t>In this testing tester always check for only valid set of values and check if an application behaves as expected with its expected inputs. </a:t>
            </a:r>
          </a:p>
        </p:txBody>
      </p:sp>
    </p:spTree>
    <p:extLst>
      <p:ext uri="{BB962C8B-B14F-4D97-AF65-F5344CB8AC3E}">
        <p14:creationId xmlns="" xmlns:p14="http://schemas.microsoft.com/office/powerpoint/2010/main" val="3682763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0"/>
            <a:ext cx="7498080" cy="1143000"/>
          </a:xfrm>
        </p:spPr>
        <p:txBody>
          <a:bodyPr/>
          <a:lstStyle/>
          <a:p>
            <a:r>
              <a:rPr lang="en-IN" dirty="0"/>
              <a:t>Positive </a:t>
            </a:r>
            <a:r>
              <a:rPr lang="en-IN" dirty="0" smtClean="0"/>
              <a:t>Testing     </a:t>
            </a:r>
            <a:r>
              <a:rPr lang="en-IN" dirty="0" err="1" smtClean="0"/>
              <a:t>cont</a:t>
            </a:r>
            <a:r>
              <a:rPr lang="en-IN" dirty="0" smtClean="0"/>
              <a:t> …</a:t>
            </a:r>
            <a:endParaRPr lang="en-IN" dirty="0"/>
          </a:p>
        </p:txBody>
      </p:sp>
      <p:sp>
        <p:nvSpPr>
          <p:cNvPr id="3" name="Content Placeholder 2"/>
          <p:cNvSpPr>
            <a:spLocks noGrp="1"/>
          </p:cNvSpPr>
          <p:nvPr>
            <p:ph idx="1"/>
          </p:nvPr>
        </p:nvSpPr>
        <p:spPr>
          <a:xfrm>
            <a:off x="1331640" y="1196752"/>
            <a:ext cx="7498080" cy="4800600"/>
          </a:xfrm>
        </p:spPr>
        <p:txBody>
          <a:bodyPr>
            <a:normAutofit fontScale="92500" lnSpcReduction="20000"/>
          </a:bodyPr>
          <a:lstStyle/>
          <a:p>
            <a:pPr algn="just"/>
            <a:r>
              <a:rPr lang="en-US" dirty="0"/>
              <a:t>The main intention of this testing is to check whether software application not showing error when not supposed to and showing error when supposed to. </a:t>
            </a:r>
            <a:endParaRPr lang="en-US" dirty="0" smtClean="0"/>
          </a:p>
          <a:p>
            <a:pPr algn="just"/>
            <a:endParaRPr lang="en-US" dirty="0"/>
          </a:p>
          <a:p>
            <a:pPr algn="just"/>
            <a:r>
              <a:rPr lang="en-US" dirty="0"/>
              <a:t>Such testing is to be carried out keeping positive point of view and only execute the positive scenario</a:t>
            </a:r>
            <a:r>
              <a:rPr lang="en-US" dirty="0" smtClean="0"/>
              <a:t>.</a:t>
            </a:r>
          </a:p>
          <a:p>
            <a:pPr algn="just"/>
            <a:endParaRPr lang="en-IN" dirty="0"/>
          </a:p>
          <a:p>
            <a:pPr algn="just"/>
            <a:r>
              <a:rPr lang="en-IN" dirty="0"/>
              <a:t>When a test case verifies the requirements of the product with a set of expected output, it is called </a:t>
            </a:r>
            <a:r>
              <a:rPr lang="en-IN" i="1" dirty="0"/>
              <a:t>positive test case</a:t>
            </a:r>
            <a:r>
              <a:rPr lang="en-IN" dirty="0"/>
              <a:t>.</a:t>
            </a:r>
          </a:p>
          <a:p>
            <a:pPr algn="just"/>
            <a:endParaRPr lang="en-IN" dirty="0"/>
          </a:p>
        </p:txBody>
      </p:sp>
    </p:spTree>
    <p:extLst>
      <p:ext uri="{BB962C8B-B14F-4D97-AF65-F5344CB8AC3E}">
        <p14:creationId xmlns="" xmlns:p14="http://schemas.microsoft.com/office/powerpoint/2010/main" val="2479158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Positive Testing                </a:t>
            </a:r>
            <a:r>
              <a:rPr lang="en-IN" dirty="0" err="1"/>
              <a:t>cont</a:t>
            </a:r>
            <a:r>
              <a:rPr lang="en-IN" dirty="0"/>
              <a:t> …</a:t>
            </a:r>
          </a:p>
        </p:txBody>
      </p:sp>
      <p:sp>
        <p:nvSpPr>
          <p:cNvPr id="3" name="Content Placeholder 2"/>
          <p:cNvSpPr>
            <a:spLocks noGrp="1"/>
          </p:cNvSpPr>
          <p:nvPr>
            <p:ph idx="1"/>
          </p:nvPr>
        </p:nvSpPr>
        <p:spPr/>
        <p:txBody>
          <a:bodyPr>
            <a:normAutofit lnSpcReduction="10000"/>
          </a:bodyPr>
          <a:lstStyle/>
          <a:p>
            <a:pPr algn="just"/>
            <a:r>
              <a:rPr lang="en-IN" dirty="0"/>
              <a:t>The purpose of positive testing is to prove that the product works as per specification and expectations.</a:t>
            </a:r>
          </a:p>
          <a:p>
            <a:pPr algn="just"/>
            <a:r>
              <a:rPr lang="en-IN" dirty="0"/>
              <a:t>A product delivering an error when it is expected to give an error, is also a part of positive testing.</a:t>
            </a:r>
          </a:p>
          <a:p>
            <a:pPr algn="just"/>
            <a:r>
              <a:rPr lang="en-IN" dirty="0"/>
              <a:t>Positive testing can thus be said to check the product’s behaviour for positive and negative conditions as stated in the requirement.</a:t>
            </a:r>
          </a:p>
          <a:p>
            <a:pPr algn="just"/>
            <a:endParaRPr lang="en-IN" dirty="0"/>
          </a:p>
        </p:txBody>
      </p:sp>
    </p:spTree>
    <p:extLst>
      <p:ext uri="{BB962C8B-B14F-4D97-AF65-F5344CB8AC3E}">
        <p14:creationId xmlns="" xmlns:p14="http://schemas.microsoft.com/office/powerpoint/2010/main" val="335752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Orthogonal Array Testing </a:t>
            </a:r>
          </a:p>
        </p:txBody>
      </p:sp>
      <p:sp>
        <p:nvSpPr>
          <p:cNvPr id="2" name="Content Placeholder 1"/>
          <p:cNvSpPr>
            <a:spLocks noGrp="1"/>
          </p:cNvSpPr>
          <p:nvPr>
            <p:ph idx="1"/>
          </p:nvPr>
        </p:nvSpPr>
        <p:spPr/>
        <p:txBody>
          <a:bodyPr/>
          <a:lstStyle/>
          <a:p>
            <a:pPr algn="just"/>
            <a:r>
              <a:rPr lang="en-US" dirty="0"/>
              <a:t>Orthogonal </a:t>
            </a:r>
            <a:r>
              <a:rPr lang="en-US" dirty="0" smtClean="0"/>
              <a:t>Arrays are two dimensional arrays of numbers that have the attractive feature that </a:t>
            </a:r>
          </a:p>
          <a:p>
            <a:pPr lvl="1" algn="just"/>
            <a:r>
              <a:rPr lang="en-US" dirty="0" smtClean="0"/>
              <a:t>by selecting any two columns in the array, an </a:t>
            </a:r>
            <a:r>
              <a:rPr lang="en-US" dirty="0" smtClean="0">
                <a:solidFill>
                  <a:srgbClr val="FF0000"/>
                </a:solidFill>
              </a:rPr>
              <a:t>even distribution of all pairwise combinations </a:t>
            </a:r>
            <a:r>
              <a:rPr lang="en-US" dirty="0" smtClean="0"/>
              <a:t>of values in the array can be achieved.  </a:t>
            </a:r>
            <a:endParaRPr lang="en-US" dirty="0"/>
          </a:p>
        </p:txBody>
      </p:sp>
    </p:spTree>
    <p:extLst>
      <p:ext uri="{BB962C8B-B14F-4D97-AF65-F5344CB8AC3E}">
        <p14:creationId xmlns="" xmlns:p14="http://schemas.microsoft.com/office/powerpoint/2010/main" val="2745181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9870"/>
            <a:ext cx="7886700" cy="496389"/>
          </a:xfrm>
        </p:spPr>
        <p:txBody>
          <a:bodyPr>
            <a:normAutofit fontScale="90000"/>
          </a:bodyPr>
          <a:lstStyle/>
          <a:p>
            <a:r>
              <a:rPr lang="en-US" b="1" dirty="0" smtClean="0"/>
              <a:t>Example of Positive testing</a:t>
            </a:r>
            <a:endParaRPr lang="en-IN" dirty="0"/>
          </a:p>
        </p:txBody>
      </p:sp>
      <p:sp>
        <p:nvSpPr>
          <p:cNvPr id="3" name="Content Placeholder 2"/>
          <p:cNvSpPr>
            <a:spLocks noGrp="1"/>
          </p:cNvSpPr>
          <p:nvPr>
            <p:ph idx="1"/>
          </p:nvPr>
        </p:nvSpPr>
        <p:spPr>
          <a:xfrm>
            <a:off x="827584" y="692696"/>
            <a:ext cx="7886700" cy="3046820"/>
          </a:xfrm>
        </p:spPr>
        <p:txBody>
          <a:bodyPr>
            <a:normAutofit/>
          </a:bodyPr>
          <a:lstStyle/>
          <a:p>
            <a:pPr algn="just"/>
            <a:r>
              <a:rPr lang="en-US" sz="2000" dirty="0" smtClean="0"/>
              <a:t>Consider a scenario where you want to test an application which contains a simple textbox to enter age and requirements say that it should take only integer values. </a:t>
            </a:r>
          </a:p>
          <a:p>
            <a:pPr algn="just"/>
            <a:r>
              <a:rPr lang="en-US" sz="2000" dirty="0" smtClean="0"/>
              <a:t>So here provide only positive integer values to check whether it is working as expected or not is the Positive Testing. </a:t>
            </a:r>
          </a:p>
          <a:p>
            <a:pPr algn="just"/>
            <a:r>
              <a:rPr lang="en-US" sz="2000" dirty="0" smtClean="0"/>
              <a:t>Most of the applications developers implement Positive scenarios where testers get less defects count around positive testing.</a:t>
            </a:r>
            <a:endParaRPr lang="en-IN" sz="2000" dirty="0" smtClean="0"/>
          </a:p>
          <a:p>
            <a:pPr algn="just"/>
            <a:endParaRPr lang="en-IN" sz="2000" dirty="0"/>
          </a:p>
        </p:txBody>
      </p:sp>
      <p:pic>
        <p:nvPicPr>
          <p:cNvPr id="4" name="Picture 3" descr="Positive Testing In Software Testing">
            <a:hlinkClick r:id="rId2" tooltip="&quot;Positive and Negative Testing In Software Testing&quot;"/>
          </p:cNvPr>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1143" y="3599906"/>
            <a:ext cx="5253003" cy="3009900"/>
          </a:xfrm>
          <a:prstGeom prst="rect">
            <a:avLst/>
          </a:prstGeom>
          <a:noFill/>
          <a:ln>
            <a:noFill/>
          </a:ln>
        </p:spPr>
      </p:pic>
    </p:spTree>
    <p:extLst>
      <p:ext uri="{BB962C8B-B14F-4D97-AF65-F5344CB8AC3E}">
        <p14:creationId xmlns="" xmlns:p14="http://schemas.microsoft.com/office/powerpoint/2010/main" val="2424649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4760"/>
            <a:ext cx="7886700" cy="627017"/>
          </a:xfrm>
        </p:spPr>
        <p:txBody>
          <a:bodyPr>
            <a:normAutofit fontScale="90000"/>
          </a:bodyPr>
          <a:lstStyle/>
          <a:p>
            <a:pPr algn="ctr"/>
            <a:r>
              <a:rPr lang="en-IN" dirty="0" smtClean="0"/>
              <a:t>Another example</a:t>
            </a:r>
            <a:endParaRPr lang="en-IN" dirty="0"/>
          </a:p>
        </p:txBody>
      </p:sp>
      <p:sp>
        <p:nvSpPr>
          <p:cNvPr id="3" name="Content Placeholder 2"/>
          <p:cNvSpPr>
            <a:spLocks noGrp="1"/>
          </p:cNvSpPr>
          <p:nvPr>
            <p:ph idx="1"/>
          </p:nvPr>
        </p:nvSpPr>
        <p:spPr>
          <a:xfrm>
            <a:off x="899592" y="620688"/>
            <a:ext cx="7886700" cy="5589134"/>
          </a:xfrm>
        </p:spPr>
        <p:txBody>
          <a:bodyPr>
            <a:normAutofit lnSpcReduction="10000"/>
          </a:bodyPr>
          <a:lstStyle/>
          <a:p>
            <a:pPr marL="82296" indent="0" algn="just">
              <a:buNone/>
            </a:pPr>
            <a:endParaRPr lang="en-IN" sz="2800" dirty="0" smtClean="0"/>
          </a:p>
          <a:p>
            <a:pPr marL="82296" indent="0" algn="just">
              <a:buNone/>
            </a:pPr>
            <a:r>
              <a:rPr lang="en-IN" sz="2800" dirty="0" smtClean="0"/>
              <a:t>Let us take a lock and key. We do not know how the levers in the lock work, but we only know the set of inputs (the number of keys, specific sequence of using the keys and the direction of turn of each key) and the expected outcome (locking and unlocking). For example, if a key is turned clockwise it should unlock and if turned anticlockwise it should lock.</a:t>
            </a:r>
          </a:p>
          <a:p>
            <a:pPr marL="82296" indent="0" algn="just">
              <a:buNone/>
            </a:pPr>
            <a:r>
              <a:rPr lang="en-IN" sz="2800" dirty="0"/>
              <a:t>To use the lock one need not understand how they work. However, it is essential to know the external functionality of the lock and key system. Some of the functionality that you need to know to use the lock are given as follows.</a:t>
            </a:r>
          </a:p>
          <a:p>
            <a:pPr marL="82296" indent="0" algn="just">
              <a:buNone/>
            </a:pPr>
            <a:endParaRPr lang="en-IN" sz="2800" dirty="0"/>
          </a:p>
        </p:txBody>
      </p:sp>
    </p:spTree>
    <p:extLst>
      <p:ext uri="{BB962C8B-B14F-4D97-AF65-F5344CB8AC3E}">
        <p14:creationId xmlns="" xmlns:p14="http://schemas.microsoft.com/office/powerpoint/2010/main" val="2023391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Some functionalities to use the lock</a:t>
            </a:r>
            <a:endParaRPr lang="en-IN" dirty="0"/>
          </a:p>
        </p:txBody>
      </p:sp>
      <p:graphicFrame>
        <p:nvGraphicFramePr>
          <p:cNvPr id="4" name="Content Placeholder 3"/>
          <p:cNvGraphicFramePr>
            <a:graphicFrameLocks/>
          </p:cNvGraphicFramePr>
          <p:nvPr>
            <p:extLst>
              <p:ext uri="{D42A27DB-BD31-4B8C-83A1-F6EECF244321}">
                <p14:modId xmlns="" xmlns:p14="http://schemas.microsoft.com/office/powerpoint/2010/main" val="3948287684"/>
              </p:ext>
            </p:extLst>
          </p:nvPr>
        </p:nvGraphicFramePr>
        <p:xfrm>
          <a:off x="1187624" y="1268760"/>
          <a:ext cx="7886700" cy="5258583"/>
        </p:xfrm>
        <a:graphic>
          <a:graphicData uri="http://schemas.openxmlformats.org/drawingml/2006/table">
            <a:tbl>
              <a:tblPr firstRow="1" bandRow="1">
                <a:tableStyleId>{5C22544A-7EE6-4342-B048-85BDC9FD1C3A}</a:tableStyleId>
              </a:tblPr>
              <a:tblGrid>
                <a:gridCol w="3943350"/>
                <a:gridCol w="3943350"/>
              </a:tblGrid>
              <a:tr h="431876">
                <a:tc>
                  <a:txBody>
                    <a:bodyPr/>
                    <a:lstStyle/>
                    <a:p>
                      <a:r>
                        <a:rPr lang="en-IN" dirty="0" smtClean="0">
                          <a:solidFill>
                            <a:schemeClr val="tx1"/>
                          </a:solidFill>
                        </a:rPr>
                        <a:t>Functionality</a:t>
                      </a:r>
                      <a:endParaRPr lang="en-IN"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What you need to</a:t>
                      </a:r>
                      <a:r>
                        <a:rPr lang="en-IN" baseline="0" dirty="0" smtClean="0">
                          <a:solidFill>
                            <a:schemeClr val="tx1"/>
                          </a:solidFill>
                        </a:rPr>
                        <a:t> know to use</a:t>
                      </a:r>
                      <a:endParaRPr lang="en-IN"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64899">
                <a:tc>
                  <a:txBody>
                    <a:bodyPr/>
                    <a:lstStyle/>
                    <a:p>
                      <a:r>
                        <a:rPr lang="en-IN" dirty="0" smtClean="0">
                          <a:solidFill>
                            <a:schemeClr val="tx1"/>
                          </a:solidFill>
                        </a:rPr>
                        <a:t>Features of a lock</a:t>
                      </a:r>
                      <a:endParaRPr lang="en-IN"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It is made</a:t>
                      </a:r>
                      <a:r>
                        <a:rPr lang="en-IN" baseline="0" dirty="0" smtClean="0">
                          <a:solidFill>
                            <a:schemeClr val="tx1"/>
                          </a:solidFill>
                        </a:rPr>
                        <a:t> of metal, has a hole provision to lock, has a facility to insert the key and the keyhole ability to turn clockwise or anticlockwise.</a:t>
                      </a:r>
                      <a:endParaRPr lang="en-IN"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45429">
                <a:tc>
                  <a:txBody>
                    <a:bodyPr/>
                    <a:lstStyle/>
                    <a:p>
                      <a:r>
                        <a:rPr lang="en-IN" dirty="0" smtClean="0">
                          <a:solidFill>
                            <a:schemeClr val="tx1"/>
                          </a:solidFill>
                        </a:rPr>
                        <a:t>Features of key</a:t>
                      </a:r>
                      <a:endParaRPr lang="en-IN"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It is made of metal and created to fit</a:t>
                      </a:r>
                      <a:r>
                        <a:rPr lang="en-IN" baseline="0" dirty="0" smtClean="0">
                          <a:solidFill>
                            <a:schemeClr val="tx1"/>
                          </a:solidFill>
                        </a:rPr>
                        <a:t> into a particular lock’s keyhole.</a:t>
                      </a:r>
                      <a:endParaRPr lang="en-IN"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45429">
                <a:tc>
                  <a:txBody>
                    <a:bodyPr/>
                    <a:lstStyle/>
                    <a:p>
                      <a:r>
                        <a:rPr lang="en-IN" dirty="0" smtClean="0">
                          <a:solidFill>
                            <a:schemeClr val="tx1"/>
                          </a:solidFill>
                        </a:rPr>
                        <a:t>Actions performed</a:t>
                      </a:r>
                      <a:endParaRPr lang="en-IN"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Key inserted</a:t>
                      </a:r>
                      <a:r>
                        <a:rPr lang="en-IN" baseline="0" dirty="0" smtClean="0">
                          <a:solidFill>
                            <a:schemeClr val="tx1"/>
                          </a:solidFill>
                        </a:rPr>
                        <a:t> and turned clockwise to unlock.</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Key inserted</a:t>
                      </a:r>
                      <a:r>
                        <a:rPr lang="en-IN" baseline="0" dirty="0" smtClean="0">
                          <a:solidFill>
                            <a:schemeClr val="tx1"/>
                          </a:solidFill>
                        </a:rPr>
                        <a:t> and turned anticlockwise to lock.</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03838">
                <a:tc>
                  <a:txBody>
                    <a:bodyPr/>
                    <a:lstStyle/>
                    <a:p>
                      <a:r>
                        <a:rPr lang="en-IN" dirty="0" smtClean="0">
                          <a:solidFill>
                            <a:schemeClr val="tx1"/>
                          </a:solidFill>
                        </a:rPr>
                        <a:t>States</a:t>
                      </a:r>
                    </a:p>
                    <a:p>
                      <a:endParaRPr lang="en-IN" dirty="0" smtClean="0">
                        <a:solidFill>
                          <a:schemeClr val="tx1"/>
                        </a:solidFill>
                      </a:endParaRPr>
                    </a:p>
                    <a:p>
                      <a:r>
                        <a:rPr lang="en-IN" dirty="0" smtClean="0">
                          <a:solidFill>
                            <a:schemeClr val="tx1"/>
                          </a:solidFill>
                        </a:rPr>
                        <a:t>Inputs</a:t>
                      </a:r>
                    </a:p>
                    <a:p>
                      <a:r>
                        <a:rPr lang="en-IN" dirty="0" smtClean="0">
                          <a:solidFill>
                            <a:schemeClr val="tx1"/>
                          </a:solidFill>
                        </a:rPr>
                        <a:t>Expected</a:t>
                      </a:r>
                      <a:r>
                        <a:rPr lang="en-IN" baseline="0" dirty="0" smtClean="0">
                          <a:solidFill>
                            <a:schemeClr val="tx1"/>
                          </a:solidFill>
                        </a:rPr>
                        <a:t> outcome</a:t>
                      </a:r>
                      <a:endParaRPr lang="en-IN"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Locked.</a:t>
                      </a:r>
                    </a:p>
                    <a:p>
                      <a:r>
                        <a:rPr lang="en-IN" dirty="0" smtClean="0">
                          <a:solidFill>
                            <a:schemeClr val="tx1"/>
                          </a:solidFill>
                        </a:rPr>
                        <a:t>Unlocked.</a:t>
                      </a:r>
                    </a:p>
                    <a:p>
                      <a:r>
                        <a:rPr lang="en-IN" dirty="0" smtClean="0">
                          <a:solidFill>
                            <a:schemeClr val="tx1"/>
                          </a:solidFill>
                        </a:rPr>
                        <a:t>Key turned clockwise or anticlockwise.</a:t>
                      </a:r>
                    </a:p>
                    <a:p>
                      <a:r>
                        <a:rPr lang="en-IN" dirty="0" smtClean="0">
                          <a:solidFill>
                            <a:schemeClr val="tx1"/>
                          </a:solidFill>
                        </a:rPr>
                        <a:t>Locking.</a:t>
                      </a:r>
                    </a:p>
                    <a:p>
                      <a:r>
                        <a:rPr lang="en-IN" dirty="0" smtClean="0">
                          <a:solidFill>
                            <a:schemeClr val="tx1"/>
                          </a:solidFill>
                        </a:rPr>
                        <a:t>Unlocking.</a:t>
                      </a:r>
                      <a:endParaRPr lang="en-IN"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 xmlns:p14="http://schemas.microsoft.com/office/powerpoint/2010/main" val="2915851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
            <a:ext cx="7471742" cy="1031966"/>
          </a:xfrm>
        </p:spPr>
        <p:txBody>
          <a:bodyPr>
            <a:noAutofit/>
          </a:bodyPr>
          <a:lstStyle/>
          <a:p>
            <a:pPr algn="ctr"/>
            <a:r>
              <a:rPr lang="en-IN" sz="3200" dirty="0" smtClean="0"/>
              <a:t>Sample requirements specification for lock and key system</a:t>
            </a:r>
            <a:endParaRPr lang="en-IN" sz="3200" dirty="0"/>
          </a:p>
        </p:txBody>
      </p:sp>
      <p:graphicFrame>
        <p:nvGraphicFramePr>
          <p:cNvPr id="4" name="Content Placeholder 3"/>
          <p:cNvGraphicFramePr>
            <a:graphicFrameLocks/>
          </p:cNvGraphicFramePr>
          <p:nvPr>
            <p:extLst>
              <p:ext uri="{D42A27DB-BD31-4B8C-83A1-F6EECF244321}">
                <p14:modId xmlns="" xmlns:p14="http://schemas.microsoft.com/office/powerpoint/2010/main" val="1166608588"/>
              </p:ext>
            </p:extLst>
          </p:nvPr>
        </p:nvGraphicFramePr>
        <p:xfrm>
          <a:off x="1043608" y="1165628"/>
          <a:ext cx="7886701" cy="5287708"/>
        </p:xfrm>
        <a:graphic>
          <a:graphicData uri="http://schemas.openxmlformats.org/drawingml/2006/table">
            <a:tbl>
              <a:tblPr firstRow="1" bandRow="1">
                <a:tableStyleId>{5C22544A-7EE6-4342-B048-85BDC9FD1C3A}</a:tableStyleId>
              </a:tblPr>
              <a:tblGrid>
                <a:gridCol w="627041"/>
                <a:gridCol w="1207394"/>
                <a:gridCol w="4848896"/>
                <a:gridCol w="1203370"/>
              </a:tblGrid>
              <a:tr h="721206">
                <a:tc>
                  <a:txBody>
                    <a:bodyPr/>
                    <a:lstStyle/>
                    <a:p>
                      <a:r>
                        <a:rPr lang="en-IN" sz="1400" dirty="0" smtClean="0">
                          <a:solidFill>
                            <a:schemeClr val="tx1"/>
                          </a:solidFill>
                        </a:rPr>
                        <a:t>Sl. No.</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Requirements identifier</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Description</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Priority (High, med, low)</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1206">
                <a:tc>
                  <a:txBody>
                    <a:bodyPr/>
                    <a:lstStyle/>
                    <a:p>
                      <a:r>
                        <a:rPr lang="en-IN" sz="1400" dirty="0" smtClean="0">
                          <a:solidFill>
                            <a:schemeClr val="tx1"/>
                          </a:solidFill>
                        </a:rPr>
                        <a:t>1</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BR-01</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Inserting the key numbered 123-456 and turning it clockwise should facilitate locking</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H</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1206">
                <a:tc>
                  <a:txBody>
                    <a:bodyPr/>
                    <a:lstStyle/>
                    <a:p>
                      <a:r>
                        <a:rPr lang="en-IN" sz="1400" dirty="0" smtClean="0">
                          <a:solidFill>
                            <a:schemeClr val="tx1"/>
                          </a:solidFill>
                        </a:rPr>
                        <a:t>2</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BR-02</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Inserting the key numbered 123-456 and turning it anticlockwise should facilitate unlocking</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H</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7841">
                <a:tc>
                  <a:txBody>
                    <a:bodyPr/>
                    <a:lstStyle/>
                    <a:p>
                      <a:r>
                        <a:rPr lang="en-IN" sz="1400" dirty="0" smtClean="0">
                          <a:solidFill>
                            <a:schemeClr val="tx1"/>
                          </a:solidFill>
                        </a:rPr>
                        <a:t>3</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BR-03</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Only key number</a:t>
                      </a:r>
                      <a:r>
                        <a:rPr lang="en-IN" sz="1400" baseline="0" dirty="0" smtClean="0">
                          <a:solidFill>
                            <a:schemeClr val="tx1"/>
                          </a:solidFill>
                        </a:rPr>
                        <a:t> 123-456 can be used to lock and unlock</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H</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7841">
                <a:tc>
                  <a:txBody>
                    <a:bodyPr/>
                    <a:lstStyle/>
                    <a:p>
                      <a:r>
                        <a:rPr lang="en-IN" sz="1400" dirty="0" smtClean="0">
                          <a:solidFill>
                            <a:schemeClr val="tx1"/>
                          </a:solidFill>
                        </a:rPr>
                        <a:t>4</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BR-04</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No other object can be used to lock</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M</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7841">
                <a:tc>
                  <a:txBody>
                    <a:bodyPr/>
                    <a:lstStyle/>
                    <a:p>
                      <a:r>
                        <a:rPr lang="en-IN" sz="1400" dirty="0" smtClean="0">
                          <a:solidFill>
                            <a:schemeClr val="tx1"/>
                          </a:solidFill>
                        </a:rPr>
                        <a:t>5</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BR-05</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No other object can be used to unlock</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M</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7841">
                <a:tc>
                  <a:txBody>
                    <a:bodyPr/>
                    <a:lstStyle/>
                    <a:p>
                      <a:r>
                        <a:rPr lang="en-IN" sz="1400" dirty="0" smtClean="0">
                          <a:solidFill>
                            <a:schemeClr val="tx1"/>
                          </a:solidFill>
                        </a:rPr>
                        <a:t>6</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BR-06</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The lock must</a:t>
                      </a:r>
                      <a:r>
                        <a:rPr lang="en-IN" sz="1400" baseline="0" dirty="0" smtClean="0">
                          <a:solidFill>
                            <a:schemeClr val="tx1"/>
                          </a:solidFill>
                        </a:rPr>
                        <a:t> not open even when it is hit with a heavy object</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M</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1206">
                <a:tc>
                  <a:txBody>
                    <a:bodyPr/>
                    <a:lstStyle/>
                    <a:p>
                      <a:r>
                        <a:rPr lang="en-IN" sz="1400" dirty="0" smtClean="0">
                          <a:solidFill>
                            <a:schemeClr val="tx1"/>
                          </a:solidFill>
                        </a:rPr>
                        <a:t>7</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BR-07</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The lock and key must be made of metal and must weigh approximately 150 grams</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L</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1206">
                <a:tc>
                  <a:txBody>
                    <a:bodyPr/>
                    <a:lstStyle/>
                    <a:p>
                      <a:r>
                        <a:rPr lang="en-IN" sz="1400" dirty="0" smtClean="0">
                          <a:solidFill>
                            <a:schemeClr val="tx1"/>
                          </a:solidFill>
                        </a:rPr>
                        <a:t>8</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BR-08</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Lock and unlock directions should be changeable for usability of left-handers</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smtClean="0">
                          <a:solidFill>
                            <a:schemeClr val="tx1"/>
                          </a:solidFill>
                        </a:rPr>
                        <a:t>L</a:t>
                      </a:r>
                      <a:endParaRPr lang="en-IN" sz="14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 xmlns:p14="http://schemas.microsoft.com/office/powerpoint/2010/main" val="1297346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0"/>
            <a:ext cx="7886700" cy="1325563"/>
          </a:xfrm>
        </p:spPr>
        <p:txBody>
          <a:bodyPr/>
          <a:lstStyle/>
          <a:p>
            <a:r>
              <a:rPr lang="en-IN" dirty="0" smtClean="0"/>
              <a:t>Example of positive test cases</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4178768450"/>
              </p:ext>
            </p:extLst>
          </p:nvPr>
        </p:nvGraphicFramePr>
        <p:xfrm>
          <a:off x="1043608" y="1556792"/>
          <a:ext cx="7886700" cy="4389120"/>
        </p:xfrm>
        <a:graphic>
          <a:graphicData uri="http://schemas.openxmlformats.org/drawingml/2006/table">
            <a:tbl>
              <a:tblPr firstRow="1" bandRow="1">
                <a:tableStyleId>{5C22544A-7EE6-4342-B048-85BDC9FD1C3A}</a:tableStyleId>
              </a:tblPr>
              <a:tblGrid>
                <a:gridCol w="1314450"/>
                <a:gridCol w="1314450"/>
                <a:gridCol w="1314450"/>
                <a:gridCol w="1314450"/>
                <a:gridCol w="1314450"/>
                <a:gridCol w="1314450"/>
              </a:tblGrid>
              <a:tr h="370840">
                <a:tc>
                  <a:txBody>
                    <a:bodyPr/>
                    <a:lstStyle/>
                    <a:p>
                      <a:r>
                        <a:rPr lang="en-IN" dirty="0" smtClean="0">
                          <a:solidFill>
                            <a:sysClr val="windowText" lastClr="000000"/>
                          </a:solidFill>
                        </a:rPr>
                        <a:t>Test Case</a:t>
                      </a:r>
                    </a:p>
                    <a:p>
                      <a:r>
                        <a:rPr lang="en-IN" dirty="0" smtClean="0">
                          <a:solidFill>
                            <a:sysClr val="windowText" lastClr="000000"/>
                          </a:solidFill>
                        </a:rPr>
                        <a:t>id</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Req. No.</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Input 1</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Input 2</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Current state</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Expected output</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dirty="0" smtClean="0">
                          <a:solidFill>
                            <a:sysClr val="windowText" lastClr="000000"/>
                          </a:solidFill>
                        </a:rPr>
                        <a:t>TC 1</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BR-01</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Key 123-456</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Turn clockwise</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Unlocked</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Locked</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dirty="0" smtClean="0">
                          <a:solidFill>
                            <a:sysClr val="windowText" lastClr="000000"/>
                          </a:solidFill>
                        </a:rPr>
                        <a:t>TC 2</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BR-01</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Key 123-456</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ysClr val="windowText" lastClr="000000"/>
                          </a:solidFill>
                        </a:rPr>
                        <a:t>Turn clockwise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Locked</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No change</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dirty="0" smtClean="0">
                          <a:solidFill>
                            <a:sysClr val="windowText" lastClr="000000"/>
                          </a:solidFill>
                        </a:rPr>
                        <a:t>TC 3</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BR-02</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Key 123-456</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ysClr val="windowText" lastClr="000000"/>
                          </a:solidFill>
                        </a:rPr>
                        <a:t>Turn anticlockwise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ysClr val="windowText" lastClr="000000"/>
                          </a:solidFill>
                        </a:rPr>
                        <a:t>Unlocked</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No change</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dirty="0" smtClean="0">
                          <a:solidFill>
                            <a:sysClr val="windowText" lastClr="000000"/>
                          </a:solidFill>
                        </a:rPr>
                        <a:t>TC 4</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BR-02</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Key 123-456</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ysClr val="windowText" lastClr="000000"/>
                          </a:solidFill>
                        </a:rPr>
                        <a:t>Turn anticlockwise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Locked</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Unlock</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dirty="0" smtClean="0">
                          <a:solidFill>
                            <a:sysClr val="windowText" lastClr="000000"/>
                          </a:solidFill>
                        </a:rPr>
                        <a:t>TC 5</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BR-04</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Hairpin</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ysClr val="windowText" lastClr="000000"/>
                          </a:solidFill>
                        </a:rPr>
                        <a:t>Turn clockwise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Locked</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No change</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 xmlns:p14="http://schemas.microsoft.com/office/powerpoint/2010/main" val="2817785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Example of positive test condition for positive testing</a:t>
            </a:r>
            <a:endParaRPr lang="en-IN" dirty="0"/>
          </a:p>
        </p:txBody>
      </p:sp>
      <p:sp>
        <p:nvSpPr>
          <p:cNvPr id="3" name="Content Placeholder 2"/>
          <p:cNvSpPr>
            <a:spLocks noGrp="1"/>
          </p:cNvSpPr>
          <p:nvPr>
            <p:ph idx="1"/>
          </p:nvPr>
        </p:nvSpPr>
        <p:spPr/>
        <p:txBody>
          <a:bodyPr/>
          <a:lstStyle/>
          <a:p>
            <a:pPr algn="just"/>
            <a:r>
              <a:rPr lang="en-IN" dirty="0" smtClean="0"/>
              <a:t>Take the first row in the table.</a:t>
            </a:r>
          </a:p>
          <a:p>
            <a:pPr algn="just"/>
            <a:endParaRPr lang="en-IN" dirty="0" smtClean="0"/>
          </a:p>
          <a:p>
            <a:pPr algn="just"/>
            <a:r>
              <a:rPr lang="en-IN" dirty="0" smtClean="0"/>
              <a:t>When the lock is in an unlocked state and you use key </a:t>
            </a:r>
            <a:r>
              <a:rPr lang="en-IN" sz="2400" dirty="0" smtClean="0">
                <a:latin typeface="Arial" pitchFamily="34" charset="0"/>
                <a:cs typeface="Arial" pitchFamily="34" charset="0"/>
              </a:rPr>
              <a:t>123-456</a:t>
            </a:r>
            <a:r>
              <a:rPr lang="en-IN" dirty="0" smtClean="0"/>
              <a:t> and turn it clockwise, the expected outcome is to get it locked.</a:t>
            </a:r>
          </a:p>
          <a:p>
            <a:pPr algn="just"/>
            <a:endParaRPr lang="en-IN" dirty="0" smtClean="0"/>
          </a:p>
          <a:p>
            <a:pPr algn="just"/>
            <a:r>
              <a:rPr lang="en-IN" dirty="0" smtClean="0"/>
              <a:t>During test execution, if the test results in locking, then the test is passed.</a:t>
            </a:r>
            <a:endParaRPr lang="en-IN" dirty="0"/>
          </a:p>
        </p:txBody>
      </p:sp>
    </p:spTree>
    <p:extLst>
      <p:ext uri="{BB962C8B-B14F-4D97-AF65-F5344CB8AC3E}">
        <p14:creationId xmlns="" xmlns:p14="http://schemas.microsoft.com/office/powerpoint/2010/main" val="3727076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Example of negative test condition for positive testing</a:t>
            </a:r>
            <a:endParaRPr lang="en-IN" dirty="0"/>
          </a:p>
        </p:txBody>
      </p:sp>
      <p:sp>
        <p:nvSpPr>
          <p:cNvPr id="3" name="Content Placeholder 2"/>
          <p:cNvSpPr>
            <a:spLocks noGrp="1"/>
          </p:cNvSpPr>
          <p:nvPr>
            <p:ph idx="1"/>
          </p:nvPr>
        </p:nvSpPr>
        <p:spPr/>
        <p:txBody>
          <a:bodyPr/>
          <a:lstStyle/>
          <a:p>
            <a:pPr algn="just"/>
            <a:r>
              <a:rPr lang="en-IN" dirty="0" smtClean="0"/>
              <a:t>In the fifth row of the table, the lock is in locked state.</a:t>
            </a:r>
          </a:p>
          <a:p>
            <a:pPr algn="just"/>
            <a:r>
              <a:rPr lang="en-IN" dirty="0" smtClean="0"/>
              <a:t>Using a hairpin and turning it clockwise should not cause a change in state or cause any damage to the lock.</a:t>
            </a:r>
          </a:p>
          <a:p>
            <a:pPr algn="just"/>
            <a:r>
              <a:rPr lang="en-IN" dirty="0" smtClean="0"/>
              <a:t>On test execution, if there are no changes, then this positive test case is passed.</a:t>
            </a:r>
            <a:endParaRPr lang="en-IN" dirty="0"/>
          </a:p>
        </p:txBody>
      </p:sp>
    </p:spTree>
    <p:extLst>
      <p:ext uri="{BB962C8B-B14F-4D97-AF65-F5344CB8AC3E}">
        <p14:creationId xmlns="" xmlns:p14="http://schemas.microsoft.com/office/powerpoint/2010/main" val="2122285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7886700" cy="502276"/>
          </a:xfrm>
        </p:spPr>
        <p:txBody>
          <a:bodyPr>
            <a:normAutofit fontScale="90000"/>
          </a:bodyPr>
          <a:lstStyle/>
          <a:p>
            <a:r>
              <a:rPr lang="en-IN" dirty="0" smtClean="0"/>
              <a:t>Negative Testing</a:t>
            </a:r>
            <a:endParaRPr lang="en-IN" dirty="0"/>
          </a:p>
        </p:txBody>
      </p:sp>
      <p:sp>
        <p:nvSpPr>
          <p:cNvPr id="3" name="Content Placeholder 2"/>
          <p:cNvSpPr>
            <a:spLocks noGrp="1"/>
          </p:cNvSpPr>
          <p:nvPr>
            <p:ph idx="1"/>
          </p:nvPr>
        </p:nvSpPr>
        <p:spPr>
          <a:xfrm>
            <a:off x="827584" y="764704"/>
            <a:ext cx="7886700" cy="6207616"/>
          </a:xfrm>
        </p:spPr>
        <p:txBody>
          <a:bodyPr>
            <a:normAutofit/>
          </a:bodyPr>
          <a:lstStyle/>
          <a:p>
            <a:pPr algn="just"/>
            <a:r>
              <a:rPr lang="en-IN" dirty="0" smtClean="0"/>
              <a:t>Negative testing is done to show that the product does not fail when an unexpected input is given.</a:t>
            </a:r>
          </a:p>
          <a:p>
            <a:pPr algn="just"/>
            <a:endParaRPr lang="en-IN" dirty="0" smtClean="0"/>
          </a:p>
          <a:p>
            <a:pPr algn="just"/>
            <a:r>
              <a:rPr lang="en-IN" dirty="0" smtClean="0"/>
              <a:t>The purpose of negative testing is to try and break the system.</a:t>
            </a:r>
          </a:p>
          <a:p>
            <a:pPr algn="just"/>
            <a:endParaRPr lang="en-IN" dirty="0" smtClean="0"/>
          </a:p>
          <a:p>
            <a:pPr algn="just"/>
            <a:r>
              <a:rPr lang="en-IN" dirty="0" smtClean="0"/>
              <a:t>Negative testing covers scenarios for which the product is not designed and coded.</a:t>
            </a:r>
          </a:p>
        </p:txBody>
      </p:sp>
    </p:spTree>
    <p:extLst>
      <p:ext uri="{BB962C8B-B14F-4D97-AF65-F5344CB8AC3E}">
        <p14:creationId xmlns="" xmlns:p14="http://schemas.microsoft.com/office/powerpoint/2010/main" val="544792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Negative </a:t>
            </a:r>
            <a:r>
              <a:rPr lang="en-IN" dirty="0" smtClean="0"/>
              <a:t>Testing    </a:t>
            </a:r>
            <a:r>
              <a:rPr lang="en-IN" dirty="0" err="1" smtClean="0"/>
              <a:t>cont</a:t>
            </a:r>
            <a:r>
              <a:rPr lang="en-IN" dirty="0" smtClean="0"/>
              <a:t> …</a:t>
            </a:r>
            <a:endParaRPr lang="en-IN" dirty="0"/>
          </a:p>
        </p:txBody>
      </p:sp>
      <p:sp>
        <p:nvSpPr>
          <p:cNvPr id="3" name="Content Placeholder 2"/>
          <p:cNvSpPr>
            <a:spLocks noGrp="1"/>
          </p:cNvSpPr>
          <p:nvPr>
            <p:ph idx="1"/>
          </p:nvPr>
        </p:nvSpPr>
        <p:spPr/>
        <p:txBody>
          <a:bodyPr>
            <a:normAutofit lnSpcReduction="10000"/>
          </a:bodyPr>
          <a:lstStyle/>
          <a:p>
            <a:pPr algn="just"/>
            <a:r>
              <a:rPr lang="en-IN" dirty="0"/>
              <a:t>In other words, the input values may not have been represented in the specification of the product.</a:t>
            </a:r>
          </a:p>
          <a:p>
            <a:pPr algn="just"/>
            <a:r>
              <a:rPr lang="en-IN" dirty="0"/>
              <a:t>These test conditions can be termed as unknown conditions for the product as far as the specifications are concerned.</a:t>
            </a:r>
          </a:p>
          <a:p>
            <a:pPr algn="just"/>
            <a:r>
              <a:rPr lang="en-IN" dirty="0"/>
              <a:t>But, at the end-user level, there are multiple scenarios that are encountered and that need to be taken care of by the product.</a:t>
            </a:r>
          </a:p>
          <a:p>
            <a:pPr algn="just"/>
            <a:endParaRPr lang="en-IN" dirty="0"/>
          </a:p>
        </p:txBody>
      </p:sp>
    </p:spTree>
    <p:extLst>
      <p:ext uri="{BB962C8B-B14F-4D97-AF65-F5344CB8AC3E}">
        <p14:creationId xmlns="" xmlns:p14="http://schemas.microsoft.com/office/powerpoint/2010/main" val="3172652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Negative Testing               </a:t>
            </a:r>
            <a:r>
              <a:rPr lang="en-IN" dirty="0" err="1"/>
              <a:t>cont</a:t>
            </a:r>
            <a:r>
              <a:rPr lang="en-IN" dirty="0"/>
              <a:t> …</a:t>
            </a:r>
          </a:p>
        </p:txBody>
      </p:sp>
      <p:sp>
        <p:nvSpPr>
          <p:cNvPr id="3" name="Content Placeholder 2"/>
          <p:cNvSpPr>
            <a:spLocks noGrp="1"/>
          </p:cNvSpPr>
          <p:nvPr>
            <p:ph idx="1"/>
          </p:nvPr>
        </p:nvSpPr>
        <p:spPr/>
        <p:txBody>
          <a:bodyPr/>
          <a:lstStyle/>
          <a:p>
            <a:pPr algn="just"/>
            <a:r>
              <a:rPr lang="en-IN" dirty="0"/>
              <a:t>It becomes even more important for the tester to know the negative situations that may occur at the end-user level so that the application can be tested and made </a:t>
            </a:r>
            <a:r>
              <a:rPr lang="en-IN" dirty="0" smtClean="0"/>
              <a:t>fool proof.</a:t>
            </a:r>
            <a:endParaRPr lang="en-IN" dirty="0"/>
          </a:p>
          <a:p>
            <a:pPr algn="just"/>
            <a:r>
              <a:rPr lang="en-IN" dirty="0"/>
              <a:t>A negative test would be a product </a:t>
            </a:r>
            <a:r>
              <a:rPr lang="en-IN" i="1" dirty="0"/>
              <a:t>not delivering an error when it should </a:t>
            </a:r>
            <a:r>
              <a:rPr lang="en-IN" dirty="0"/>
              <a:t>or </a:t>
            </a:r>
            <a:r>
              <a:rPr lang="en-IN" i="1" dirty="0"/>
              <a:t>delivering an error when it should not</a:t>
            </a:r>
            <a:r>
              <a:rPr lang="en-IN" dirty="0"/>
              <a:t>.</a:t>
            </a:r>
          </a:p>
          <a:p>
            <a:endParaRPr lang="en-IN" dirty="0"/>
          </a:p>
        </p:txBody>
      </p:sp>
    </p:spTree>
    <p:extLst>
      <p:ext uri="{BB962C8B-B14F-4D97-AF65-F5344CB8AC3E}">
        <p14:creationId xmlns="" xmlns:p14="http://schemas.microsoft.com/office/powerpoint/2010/main" val="3189985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sp>
        <p:nvSpPr>
          <p:cNvPr id="2" name="Content Placeholder 1"/>
          <p:cNvSpPr>
            <a:spLocks noGrp="1"/>
          </p:cNvSpPr>
          <p:nvPr>
            <p:ph idx="1"/>
          </p:nvPr>
        </p:nvSpPr>
        <p:spPr/>
        <p:txBody>
          <a:bodyPr/>
          <a:lstStyle/>
          <a:p>
            <a:pPr algn="just"/>
            <a:r>
              <a:rPr lang="en-US" dirty="0" smtClean="0"/>
              <a:t>In the following table, after selecting first two columns, we get four ordered pairs namely (0,0), (1,1), (0,1) and (1,0).  </a:t>
            </a:r>
          </a:p>
          <a:p>
            <a:pPr algn="just"/>
            <a:r>
              <a:rPr lang="en-US" dirty="0" smtClean="0"/>
              <a:t>These pairs form all the possible ordered pairs of two-element set and each ordered pair appears exactly once.</a:t>
            </a:r>
            <a:endParaRPr lang="en-US" dirty="0"/>
          </a:p>
        </p:txBody>
      </p:sp>
    </p:spTree>
    <p:extLst>
      <p:ext uri="{BB962C8B-B14F-4D97-AF65-F5344CB8AC3E}">
        <p14:creationId xmlns="" xmlns:p14="http://schemas.microsoft.com/office/powerpoint/2010/main" val="32668572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Negative Testing         </a:t>
            </a:r>
            <a:r>
              <a:rPr lang="en-IN" dirty="0" err="1"/>
              <a:t>cont</a:t>
            </a:r>
            <a:r>
              <a:rPr lang="en-IN" dirty="0"/>
              <a:t> …</a:t>
            </a:r>
          </a:p>
        </p:txBody>
      </p:sp>
      <p:sp>
        <p:nvSpPr>
          <p:cNvPr id="3" name="Content Placeholder 2"/>
          <p:cNvSpPr>
            <a:spLocks noGrp="1"/>
          </p:cNvSpPr>
          <p:nvPr>
            <p:ph idx="1"/>
          </p:nvPr>
        </p:nvSpPr>
        <p:spPr/>
        <p:txBody>
          <a:bodyPr>
            <a:normAutofit lnSpcReduction="10000"/>
          </a:bodyPr>
          <a:lstStyle/>
          <a:p>
            <a:pPr algn="just"/>
            <a:r>
              <a:rPr lang="en-US" dirty="0"/>
              <a:t>Negative Testing is testing process where the system is validated against the invalid input data. </a:t>
            </a:r>
          </a:p>
          <a:p>
            <a:pPr algn="just"/>
            <a:r>
              <a:rPr lang="en-US" dirty="0"/>
              <a:t>A negative test checks if an application behaves as expected with its negative inputs. </a:t>
            </a:r>
            <a:endParaRPr lang="en-US" dirty="0" smtClean="0"/>
          </a:p>
          <a:p>
            <a:pPr algn="just"/>
            <a:r>
              <a:rPr lang="en-US" dirty="0"/>
              <a:t>The main intention of this testing is to check whether software application not showing error when supposed to and showing error when not supposed to. </a:t>
            </a:r>
          </a:p>
          <a:p>
            <a:pPr algn="just"/>
            <a:endParaRPr lang="en-US" dirty="0"/>
          </a:p>
          <a:p>
            <a:pPr algn="just"/>
            <a:endParaRPr lang="en-IN" dirty="0"/>
          </a:p>
        </p:txBody>
      </p:sp>
    </p:spTree>
    <p:extLst>
      <p:ext uri="{BB962C8B-B14F-4D97-AF65-F5344CB8AC3E}">
        <p14:creationId xmlns="" xmlns:p14="http://schemas.microsoft.com/office/powerpoint/2010/main" val="568054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Negative Testing          </a:t>
            </a:r>
            <a:r>
              <a:rPr lang="en-IN" dirty="0" err="1"/>
              <a:t>cont</a:t>
            </a:r>
            <a:r>
              <a:rPr lang="en-IN" dirty="0"/>
              <a:t> …</a:t>
            </a:r>
          </a:p>
        </p:txBody>
      </p:sp>
      <p:sp>
        <p:nvSpPr>
          <p:cNvPr id="3" name="Content Placeholder 2"/>
          <p:cNvSpPr>
            <a:spLocks noGrp="1"/>
          </p:cNvSpPr>
          <p:nvPr>
            <p:ph idx="1"/>
          </p:nvPr>
        </p:nvSpPr>
        <p:spPr/>
        <p:txBody>
          <a:bodyPr>
            <a:normAutofit/>
          </a:bodyPr>
          <a:lstStyle/>
          <a:p>
            <a:pPr algn="just"/>
            <a:r>
              <a:rPr lang="en-US" dirty="0" smtClean="0"/>
              <a:t>Such </a:t>
            </a:r>
            <a:r>
              <a:rPr lang="en-US" dirty="0"/>
              <a:t>testing is to be carried out keeping negative point of view and only execute the test cases for only invalid set of input data.</a:t>
            </a:r>
            <a:endParaRPr lang="en-IN" dirty="0"/>
          </a:p>
          <a:p>
            <a:pPr algn="just"/>
            <a:r>
              <a:rPr lang="en-US" dirty="0"/>
              <a:t>Negative testing is a testing process to identify the inputs where system is not designed or un-handled inputs by providing different invalid inputs. </a:t>
            </a:r>
          </a:p>
          <a:p>
            <a:pPr algn="just"/>
            <a:endParaRPr lang="en-IN" dirty="0"/>
          </a:p>
        </p:txBody>
      </p:sp>
    </p:spTree>
    <p:extLst>
      <p:ext uri="{BB962C8B-B14F-4D97-AF65-F5344CB8AC3E}">
        <p14:creationId xmlns="" xmlns:p14="http://schemas.microsoft.com/office/powerpoint/2010/main" val="2962828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16632"/>
            <a:ext cx="7886700" cy="509451"/>
          </a:xfrm>
        </p:spPr>
        <p:txBody>
          <a:bodyPr>
            <a:normAutofit fontScale="90000"/>
          </a:bodyPr>
          <a:lstStyle/>
          <a:p>
            <a:r>
              <a:rPr lang="en-IN" dirty="0" smtClean="0"/>
              <a:t>Negative </a:t>
            </a:r>
            <a:r>
              <a:rPr lang="en-IN" dirty="0"/>
              <a:t>Testing                   </a:t>
            </a:r>
            <a:r>
              <a:rPr lang="en-IN" dirty="0" err="1"/>
              <a:t>cont</a:t>
            </a:r>
            <a:r>
              <a:rPr lang="en-IN" dirty="0"/>
              <a:t> …</a:t>
            </a:r>
          </a:p>
        </p:txBody>
      </p:sp>
      <p:sp>
        <p:nvSpPr>
          <p:cNvPr id="3" name="Content Placeholder 2"/>
          <p:cNvSpPr>
            <a:spLocks noGrp="1"/>
          </p:cNvSpPr>
          <p:nvPr>
            <p:ph idx="1"/>
          </p:nvPr>
        </p:nvSpPr>
        <p:spPr>
          <a:xfrm>
            <a:off x="899592" y="692696"/>
            <a:ext cx="7886700" cy="5852160"/>
          </a:xfrm>
        </p:spPr>
        <p:txBody>
          <a:bodyPr>
            <a:normAutofit/>
          </a:bodyPr>
          <a:lstStyle/>
          <a:p>
            <a:pPr algn="just"/>
            <a:r>
              <a:rPr lang="en-US" dirty="0" smtClean="0"/>
              <a:t>The main reason behind Negative testing is to check the stability of the software application against the influences of different variety of incorrect validation data set.</a:t>
            </a:r>
          </a:p>
          <a:p>
            <a:pPr algn="just"/>
            <a:r>
              <a:rPr lang="en-US" dirty="0" smtClean="0"/>
              <a:t>The Negative testing helps to improve the testing coverage of your software application under test. </a:t>
            </a:r>
          </a:p>
          <a:p>
            <a:pPr algn="just"/>
            <a:r>
              <a:rPr lang="en-US" dirty="0" smtClean="0"/>
              <a:t>Both positive and negative testing approaches are equally important for making your application more reliable and stable.</a:t>
            </a:r>
            <a:endParaRPr lang="en-IN" dirty="0" smtClean="0"/>
          </a:p>
        </p:txBody>
      </p:sp>
    </p:spTree>
    <p:extLst>
      <p:ext uri="{BB962C8B-B14F-4D97-AF65-F5344CB8AC3E}">
        <p14:creationId xmlns="" xmlns:p14="http://schemas.microsoft.com/office/powerpoint/2010/main" val="2752714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509451"/>
          </a:xfrm>
        </p:spPr>
        <p:txBody>
          <a:bodyPr>
            <a:normAutofit fontScale="90000"/>
          </a:bodyPr>
          <a:lstStyle/>
          <a:p>
            <a:r>
              <a:rPr lang="en-US" b="1" dirty="0" smtClean="0"/>
              <a:t>Example of Negative Testing</a:t>
            </a:r>
            <a:endParaRPr lang="en-IN" dirty="0"/>
          </a:p>
        </p:txBody>
      </p:sp>
      <p:sp>
        <p:nvSpPr>
          <p:cNvPr id="3" name="Content Placeholder 2"/>
          <p:cNvSpPr>
            <a:spLocks noGrp="1"/>
          </p:cNvSpPr>
          <p:nvPr>
            <p:ph idx="1"/>
          </p:nvPr>
        </p:nvSpPr>
        <p:spPr>
          <a:xfrm>
            <a:off x="628650" y="535577"/>
            <a:ext cx="7886700" cy="2155372"/>
          </a:xfrm>
        </p:spPr>
        <p:txBody>
          <a:bodyPr>
            <a:normAutofit fontScale="70000" lnSpcReduction="20000"/>
          </a:bodyPr>
          <a:lstStyle/>
          <a:p>
            <a:r>
              <a:rPr lang="en-US" dirty="0" smtClean="0"/>
              <a:t>Consider a textbox example which should accept only integer values. </a:t>
            </a:r>
          </a:p>
          <a:p>
            <a:r>
              <a:rPr lang="en-US" dirty="0" smtClean="0"/>
              <a:t>So here provide the characters like “</a:t>
            </a:r>
            <a:r>
              <a:rPr lang="en-US" dirty="0" err="1" smtClean="0"/>
              <a:t>abcd</a:t>
            </a:r>
            <a:r>
              <a:rPr lang="en-US" dirty="0" smtClean="0"/>
              <a:t>” in the age textbox and check the behavior of application, either it should show a validation error message for all invalid inputs (for all other than integer values) or system should not allow to enter a non integer values.</a:t>
            </a:r>
            <a:endParaRPr lang="en-IN" dirty="0" smtClean="0"/>
          </a:p>
        </p:txBody>
      </p:sp>
      <p:pic>
        <p:nvPicPr>
          <p:cNvPr id="4" name="Picture 3" descr="Negative Testing In Software Testing">
            <a:hlinkClick r:id="rId2" tooltip="&quot;Positive and Negative Testing In Software Testing&quot;"/>
          </p:cNvPr>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27883" y="2698568"/>
            <a:ext cx="6672671" cy="3271158"/>
          </a:xfrm>
          <a:prstGeom prst="rect">
            <a:avLst/>
          </a:prstGeom>
          <a:noFill/>
          <a:ln>
            <a:noFill/>
          </a:ln>
        </p:spPr>
      </p:pic>
    </p:spTree>
    <p:extLst>
      <p:ext uri="{BB962C8B-B14F-4D97-AF65-F5344CB8AC3E}">
        <p14:creationId xmlns="" xmlns:p14="http://schemas.microsoft.com/office/powerpoint/2010/main" val="1403620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106" y="0"/>
            <a:ext cx="7886700" cy="798490"/>
          </a:xfrm>
        </p:spPr>
        <p:txBody>
          <a:bodyPr/>
          <a:lstStyle/>
          <a:p>
            <a:r>
              <a:rPr lang="en-IN" dirty="0" smtClean="0"/>
              <a:t>Example of negative test cases</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4068990810"/>
              </p:ext>
            </p:extLst>
          </p:nvPr>
        </p:nvGraphicFramePr>
        <p:xfrm>
          <a:off x="1043608" y="908720"/>
          <a:ext cx="7632848" cy="2123440"/>
        </p:xfrm>
        <a:graphic>
          <a:graphicData uri="http://schemas.openxmlformats.org/drawingml/2006/table">
            <a:tbl>
              <a:tblPr firstRow="1" bandRow="1">
                <a:tableStyleId>{5C22544A-7EE6-4342-B048-85BDC9FD1C3A}</a:tableStyleId>
              </a:tblPr>
              <a:tblGrid>
                <a:gridCol w="1008112"/>
                <a:gridCol w="2232248"/>
                <a:gridCol w="1872208"/>
                <a:gridCol w="1196792"/>
                <a:gridCol w="1323488"/>
              </a:tblGrid>
              <a:tr h="370840">
                <a:tc>
                  <a:txBody>
                    <a:bodyPr/>
                    <a:lstStyle/>
                    <a:p>
                      <a:r>
                        <a:rPr lang="en-IN" dirty="0" smtClean="0">
                          <a:solidFill>
                            <a:sysClr val="windowText" lastClr="000000"/>
                          </a:solidFill>
                        </a:rPr>
                        <a:t>Test Case id</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Input 1</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Input 2</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Current state</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Expected output</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dirty="0" smtClean="0">
                          <a:solidFill>
                            <a:sysClr val="windowText" lastClr="000000"/>
                          </a:solidFill>
                        </a:rPr>
                        <a:t>1</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Some other lock’s key</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Turn clockwise</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Lock</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Lock</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dirty="0" smtClean="0">
                          <a:solidFill>
                            <a:sysClr val="windowText" lastClr="000000"/>
                          </a:solidFill>
                        </a:rPr>
                        <a:t>2</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ysClr val="windowText" lastClr="000000"/>
                          </a:solidFill>
                        </a:rPr>
                        <a:t>Some other lock’s key</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ysClr val="windowText" lastClr="000000"/>
                          </a:solidFill>
                        </a:rPr>
                        <a:t>Turn anticlockwise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Unlock</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Unlock</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dirty="0" smtClean="0">
                          <a:solidFill>
                            <a:sysClr val="windowText" lastClr="000000"/>
                          </a:solidFill>
                        </a:rPr>
                        <a:t>3</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Thin</a:t>
                      </a:r>
                      <a:r>
                        <a:rPr lang="en-IN" baseline="0" dirty="0" smtClean="0">
                          <a:solidFill>
                            <a:sysClr val="windowText" lastClr="000000"/>
                          </a:solidFill>
                        </a:rPr>
                        <a:t> piece of wire</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ysClr val="windowText" lastClr="000000"/>
                          </a:solidFill>
                        </a:rPr>
                        <a:t>Turn anticlockwise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ysClr val="windowText" lastClr="000000"/>
                          </a:solidFill>
                        </a:rPr>
                        <a:t>Unlock</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Unlock</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IN" dirty="0" smtClean="0">
                          <a:solidFill>
                            <a:sysClr val="windowText" lastClr="000000"/>
                          </a:solidFill>
                        </a:rPr>
                        <a:t>4</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Hit with a stone</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Lock</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ysClr val="windowText" lastClr="000000"/>
                          </a:solidFill>
                        </a:rPr>
                        <a:t>Lock</a:t>
                      </a:r>
                      <a:endParaRPr lang="en-IN" dirty="0">
                        <a:solidFill>
                          <a:sysClr val="windowText" lastClr="000000"/>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1043608" y="3356992"/>
            <a:ext cx="7803792" cy="3046988"/>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smtClean="0"/>
              <a:t>In the above table, there are no requirement numbers, this is because negative testing focuses on test conditions that lie outside the specification.</a:t>
            </a:r>
          </a:p>
          <a:p>
            <a:pPr marL="285750" indent="-285750" algn="just">
              <a:buFont typeface="Arial" panose="020B0604020202020204" pitchFamily="34" charset="0"/>
              <a:buChar char="•"/>
            </a:pPr>
            <a:r>
              <a:rPr lang="en-IN" sz="2400" dirty="0" smtClean="0"/>
              <a:t>Since all the test conditions are outside the specification, they cannot be categorized as positive and negative test conditions.</a:t>
            </a:r>
          </a:p>
          <a:p>
            <a:pPr marL="285750" indent="-285750" algn="just">
              <a:buFont typeface="Arial" panose="020B0604020202020204" pitchFamily="34" charset="0"/>
              <a:buChar char="•"/>
            </a:pPr>
            <a:r>
              <a:rPr lang="en-IN" sz="2400" dirty="0" smtClean="0"/>
              <a:t>Some people consider all of them as negative test conditions, which is technically correct.</a:t>
            </a:r>
            <a:endParaRPr lang="en-IN" sz="2400" dirty="0"/>
          </a:p>
        </p:txBody>
      </p:sp>
    </p:spTree>
    <p:extLst>
      <p:ext uri="{BB962C8B-B14F-4D97-AF65-F5344CB8AC3E}">
        <p14:creationId xmlns="" xmlns:p14="http://schemas.microsoft.com/office/powerpoint/2010/main" val="3370175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16632"/>
            <a:ext cx="7886700" cy="509451"/>
          </a:xfrm>
        </p:spPr>
        <p:txBody>
          <a:bodyPr>
            <a:normAutofit fontScale="90000"/>
          </a:bodyPr>
          <a:lstStyle/>
          <a:p>
            <a:r>
              <a:rPr lang="en-US" dirty="0" smtClean="0"/>
              <a:t>Positive and negative testing scenarios</a:t>
            </a:r>
            <a:endParaRPr lang="en-IN" dirty="0"/>
          </a:p>
        </p:txBody>
      </p:sp>
      <p:sp>
        <p:nvSpPr>
          <p:cNvPr id="3" name="Content Placeholder 2"/>
          <p:cNvSpPr>
            <a:spLocks noGrp="1"/>
          </p:cNvSpPr>
          <p:nvPr>
            <p:ph idx="1"/>
          </p:nvPr>
        </p:nvSpPr>
        <p:spPr>
          <a:xfrm>
            <a:off x="1043608" y="836712"/>
            <a:ext cx="7886700" cy="5460275"/>
          </a:xfrm>
        </p:spPr>
        <p:txBody>
          <a:bodyPr>
            <a:normAutofit fontScale="77500" lnSpcReduction="20000"/>
          </a:bodyPr>
          <a:lstStyle/>
          <a:p>
            <a:pPr algn="just"/>
            <a:r>
              <a:rPr lang="en-US" dirty="0" smtClean="0"/>
              <a:t>If the requirement is saying that password text field should accepts 6 – 20 characters and only alphanumeric characters.</a:t>
            </a:r>
          </a:p>
          <a:p>
            <a:pPr algn="just">
              <a:buNone/>
            </a:pPr>
            <a:endParaRPr lang="en-IN" dirty="0" smtClean="0"/>
          </a:p>
          <a:p>
            <a:pPr algn="just"/>
            <a:r>
              <a:rPr lang="en-US" b="1" dirty="0" smtClean="0"/>
              <a:t>Positive Test Scenarios</a:t>
            </a:r>
          </a:p>
          <a:p>
            <a:pPr lvl="1" algn="just"/>
            <a:r>
              <a:rPr lang="en-US" dirty="0" smtClean="0"/>
              <a:t>Password textbox should accept 6 characters</a:t>
            </a:r>
            <a:endParaRPr lang="en-IN" sz="3200" dirty="0" smtClean="0"/>
          </a:p>
          <a:p>
            <a:pPr lvl="1" algn="just"/>
            <a:r>
              <a:rPr lang="en-US" dirty="0" smtClean="0"/>
              <a:t>Password textbox should up to 20 characters</a:t>
            </a:r>
            <a:endParaRPr lang="en-IN" sz="3200" dirty="0" smtClean="0"/>
          </a:p>
          <a:p>
            <a:pPr lvl="1" algn="just"/>
            <a:r>
              <a:rPr lang="en-US" dirty="0" smtClean="0"/>
              <a:t>Password textbox should accepts any value in between 6-20 chars length.</a:t>
            </a:r>
            <a:endParaRPr lang="en-IN" sz="3200" dirty="0" smtClean="0"/>
          </a:p>
          <a:p>
            <a:pPr lvl="1" algn="just"/>
            <a:r>
              <a:rPr lang="en-US" dirty="0" smtClean="0"/>
              <a:t>Password textbox should accepts all numeric and alphabets values.</a:t>
            </a:r>
            <a:endParaRPr lang="en-US" b="1" dirty="0" smtClean="0"/>
          </a:p>
          <a:p>
            <a:pPr algn="just"/>
            <a:r>
              <a:rPr lang="en-US" b="1" dirty="0" smtClean="0"/>
              <a:t>Negative Test scenarios</a:t>
            </a:r>
          </a:p>
          <a:p>
            <a:pPr lvl="1" algn="just"/>
            <a:r>
              <a:rPr lang="en-US" dirty="0" smtClean="0"/>
              <a:t>Password textbox should not accept less than 6 characters</a:t>
            </a:r>
            <a:endParaRPr lang="en-IN" dirty="0" smtClean="0"/>
          </a:p>
          <a:p>
            <a:pPr lvl="1" algn="just"/>
            <a:r>
              <a:rPr lang="en-US" dirty="0" smtClean="0"/>
              <a:t>Password textbox should not exceeds more than 20 characters</a:t>
            </a:r>
            <a:endParaRPr lang="en-IN" dirty="0" smtClean="0"/>
          </a:p>
          <a:p>
            <a:pPr lvl="1" algn="just"/>
            <a:r>
              <a:rPr lang="en-US" dirty="0" smtClean="0"/>
              <a:t>Password textbox should not accept special characters</a:t>
            </a:r>
            <a:endParaRPr lang="en-IN" dirty="0" smtClean="0"/>
          </a:p>
        </p:txBody>
      </p:sp>
    </p:spTree>
    <p:extLst>
      <p:ext uri="{BB962C8B-B14F-4D97-AF65-F5344CB8AC3E}">
        <p14:creationId xmlns="" xmlns:p14="http://schemas.microsoft.com/office/powerpoint/2010/main" val="533882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886700" cy="770709"/>
          </a:xfrm>
        </p:spPr>
        <p:txBody>
          <a:bodyPr>
            <a:noAutofit/>
          </a:bodyPr>
          <a:lstStyle/>
          <a:p>
            <a:pPr algn="ctr"/>
            <a:r>
              <a:rPr lang="en-IN" sz="2800" b="1" dirty="0" smtClean="0"/>
              <a:t>Positive and Negative Test Scenarios with Example</a:t>
            </a:r>
            <a:endParaRPr lang="en-IN" sz="2800" dirty="0"/>
          </a:p>
        </p:txBody>
      </p:sp>
      <p:sp>
        <p:nvSpPr>
          <p:cNvPr id="3" name="Content Placeholder 2"/>
          <p:cNvSpPr>
            <a:spLocks noGrp="1"/>
          </p:cNvSpPr>
          <p:nvPr>
            <p:ph idx="1"/>
          </p:nvPr>
        </p:nvSpPr>
        <p:spPr>
          <a:xfrm>
            <a:off x="899592" y="1196752"/>
            <a:ext cx="7886700" cy="5112568"/>
          </a:xfrm>
        </p:spPr>
        <p:txBody>
          <a:bodyPr>
            <a:normAutofit fontScale="85000" lnSpcReduction="20000"/>
          </a:bodyPr>
          <a:lstStyle/>
          <a:p>
            <a:pPr algn="just"/>
            <a:r>
              <a:rPr lang="en-IN" dirty="0" smtClean="0"/>
              <a:t>Suppose, you are doing the testing on a login form which has following fields like Username, Password, and Sign In, Sign Up, Cancel, Login Button etc.</a:t>
            </a:r>
          </a:p>
          <a:p>
            <a:pPr algn="just"/>
            <a:endParaRPr lang="en-IN" dirty="0" smtClean="0"/>
          </a:p>
          <a:p>
            <a:pPr algn="just"/>
            <a:r>
              <a:rPr lang="en-IN" dirty="0" smtClean="0"/>
              <a:t>Now positive scenario of login form is that you enter the valid username and password in the username and password field, and then click on Login Button to check whether the user is able to login or not. </a:t>
            </a:r>
          </a:p>
          <a:p>
            <a:pPr algn="just"/>
            <a:endParaRPr lang="en-IN" dirty="0" smtClean="0"/>
          </a:p>
          <a:p>
            <a:pPr algn="just"/>
            <a:r>
              <a:rPr lang="en-IN" dirty="0" smtClean="0"/>
              <a:t>Negative scenario of login form is that you leave the password field blank and fill the username field, and then click on Login Button to check whether the user is able to login or not.</a:t>
            </a:r>
          </a:p>
          <a:p>
            <a:pPr algn="just"/>
            <a:endParaRPr lang="en-IN" dirty="0"/>
          </a:p>
        </p:txBody>
      </p:sp>
    </p:spTree>
    <p:extLst>
      <p:ext uri="{BB962C8B-B14F-4D97-AF65-F5344CB8AC3E}">
        <p14:creationId xmlns="" xmlns:p14="http://schemas.microsoft.com/office/powerpoint/2010/main" val="40163371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Consideration for </a:t>
            </a:r>
            <a:r>
              <a:rPr lang="en-GB" dirty="0" smtClean="0"/>
              <a:t>both the testing</a:t>
            </a:r>
            <a:endParaRPr lang="en-IN" dirty="0"/>
          </a:p>
        </p:txBody>
      </p:sp>
      <p:sp>
        <p:nvSpPr>
          <p:cNvPr id="3" name="Content Placeholder 2"/>
          <p:cNvSpPr>
            <a:spLocks noGrp="1"/>
          </p:cNvSpPr>
          <p:nvPr>
            <p:ph idx="1"/>
          </p:nvPr>
        </p:nvSpPr>
        <p:spPr/>
        <p:txBody>
          <a:bodyPr>
            <a:normAutofit/>
          </a:bodyPr>
          <a:lstStyle/>
          <a:p>
            <a:r>
              <a:rPr lang="en-GB" dirty="0" smtClean="0"/>
              <a:t>In both the testing, following needs to be considered: </a:t>
            </a:r>
            <a:endParaRPr lang="en-IN" dirty="0" smtClean="0"/>
          </a:p>
          <a:p>
            <a:pPr lvl="1"/>
            <a:r>
              <a:rPr lang="en-GB" dirty="0" smtClean="0"/>
              <a:t>Input data</a:t>
            </a:r>
            <a:endParaRPr lang="en-IN" dirty="0" smtClean="0"/>
          </a:p>
          <a:p>
            <a:pPr lvl="1"/>
            <a:r>
              <a:rPr lang="en-GB" dirty="0" smtClean="0"/>
              <a:t>Action which needs to be performed</a:t>
            </a:r>
            <a:endParaRPr lang="en-IN" dirty="0" smtClean="0"/>
          </a:p>
          <a:p>
            <a:pPr lvl="1"/>
            <a:r>
              <a:rPr lang="en-GB" dirty="0" smtClean="0"/>
              <a:t>Output Result</a:t>
            </a:r>
            <a:endParaRPr lang="en-IN" dirty="0" smtClean="0"/>
          </a:p>
        </p:txBody>
      </p:sp>
    </p:spTree>
    <p:extLst>
      <p:ext uri="{BB962C8B-B14F-4D97-AF65-F5344CB8AC3E}">
        <p14:creationId xmlns="" xmlns:p14="http://schemas.microsoft.com/office/powerpoint/2010/main" val="1080899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Testing Technique used for Positive and Negative Testing</a:t>
            </a:r>
            <a:endParaRPr lang="en-IN" dirty="0"/>
          </a:p>
        </p:txBody>
      </p:sp>
      <p:sp>
        <p:nvSpPr>
          <p:cNvPr id="3" name="Content Placeholder 2"/>
          <p:cNvSpPr>
            <a:spLocks noGrp="1"/>
          </p:cNvSpPr>
          <p:nvPr>
            <p:ph idx="1"/>
          </p:nvPr>
        </p:nvSpPr>
        <p:spPr/>
        <p:txBody>
          <a:bodyPr/>
          <a:lstStyle/>
          <a:p>
            <a:r>
              <a:rPr lang="en-GB" dirty="0" smtClean="0"/>
              <a:t>Following techniques are used for Positive and negative validation of testing: </a:t>
            </a:r>
            <a:endParaRPr lang="en-IN" dirty="0" smtClean="0"/>
          </a:p>
          <a:p>
            <a:pPr lvl="1"/>
            <a:r>
              <a:rPr lang="en-GB" dirty="0" smtClean="0"/>
              <a:t> Boundary Value Analysis</a:t>
            </a:r>
            <a:endParaRPr lang="en-IN" dirty="0" smtClean="0"/>
          </a:p>
          <a:p>
            <a:pPr lvl="1"/>
            <a:r>
              <a:rPr lang="en-GB" dirty="0" smtClean="0"/>
              <a:t> Equivalence Partitioning</a:t>
            </a:r>
            <a:endParaRPr lang="en-IN" dirty="0"/>
          </a:p>
        </p:txBody>
      </p:sp>
    </p:spTree>
    <p:extLst>
      <p:ext uri="{BB962C8B-B14F-4D97-AF65-F5344CB8AC3E}">
        <p14:creationId xmlns="" xmlns:p14="http://schemas.microsoft.com/office/powerpoint/2010/main" val="1237706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0"/>
            <a:ext cx="7886700" cy="666206"/>
          </a:xfrm>
        </p:spPr>
        <p:txBody>
          <a:bodyPr>
            <a:normAutofit fontScale="90000"/>
          </a:bodyPr>
          <a:lstStyle/>
          <a:p>
            <a:r>
              <a:rPr lang="en-GB" b="1" dirty="0" smtClean="0"/>
              <a:t>Boundary Value Analysis</a:t>
            </a:r>
            <a:endParaRPr lang="en-IN" dirty="0"/>
          </a:p>
        </p:txBody>
      </p:sp>
      <p:sp>
        <p:nvSpPr>
          <p:cNvPr id="3" name="Content Placeholder 2"/>
          <p:cNvSpPr>
            <a:spLocks noGrp="1"/>
          </p:cNvSpPr>
          <p:nvPr>
            <p:ph idx="1"/>
          </p:nvPr>
        </p:nvSpPr>
        <p:spPr>
          <a:xfrm>
            <a:off x="899592" y="692696"/>
            <a:ext cx="7886700" cy="2785563"/>
          </a:xfrm>
        </p:spPr>
        <p:txBody>
          <a:bodyPr>
            <a:normAutofit fontScale="85000" lnSpcReduction="20000"/>
          </a:bodyPr>
          <a:lstStyle/>
          <a:p>
            <a:r>
              <a:rPr lang="en-GB" dirty="0" smtClean="0"/>
              <a:t>This is one of the software testing technique in which the test cases are designed to include values at the  boundary. </a:t>
            </a:r>
          </a:p>
          <a:p>
            <a:r>
              <a:rPr lang="en-GB" dirty="0" smtClean="0"/>
              <a:t>If the input data is used within the boundary value limits, then it is said to be Positive Testing. </a:t>
            </a:r>
          </a:p>
          <a:p>
            <a:r>
              <a:rPr lang="en-GB" dirty="0" smtClean="0"/>
              <a:t>If the input data is picked outside the boundary value limits, then it is said to be Negative Testing.</a:t>
            </a:r>
            <a:endParaRPr lang="en-IN" dirty="0" smtClean="0"/>
          </a:p>
          <a:p>
            <a:endParaRPr lang="en-IN" dirty="0"/>
          </a:p>
        </p:txBody>
      </p:sp>
      <p:pic>
        <p:nvPicPr>
          <p:cNvPr id="4" name="Picture 3" descr="alt">
            <a:hlinkClick r:id="rId2"/>
          </p:cNvPr>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48250" y="3135086"/>
            <a:ext cx="3544626" cy="3146788"/>
          </a:xfrm>
          <a:prstGeom prst="rect">
            <a:avLst/>
          </a:prstGeom>
          <a:noFill/>
          <a:ln>
            <a:noFill/>
          </a:ln>
        </p:spPr>
      </p:pic>
    </p:spTree>
    <p:extLst>
      <p:ext uri="{BB962C8B-B14F-4D97-AF65-F5344CB8AC3E}">
        <p14:creationId xmlns="" xmlns:p14="http://schemas.microsoft.com/office/powerpoint/2010/main" val="421428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03848" y="476672"/>
            <a:ext cx="3733800" cy="1252728"/>
          </a:xfrm>
        </p:spPr>
        <p:txBody>
          <a:bodyPr/>
          <a:lstStyle/>
          <a:p>
            <a:r>
              <a:rPr lang="en-US" dirty="0" smtClean="0"/>
              <a:t>Example</a:t>
            </a:r>
            <a:endParaRPr lang="en-US" dirty="0"/>
          </a:p>
        </p:txBody>
      </p:sp>
      <p:sp>
        <p:nvSpPr>
          <p:cNvPr id="2" name="Text Placeholder 1"/>
          <p:cNvSpPr>
            <a:spLocks noGrp="1"/>
          </p:cNvSpPr>
          <p:nvPr>
            <p:ph type="body" idx="2"/>
          </p:nvPr>
        </p:nvSpPr>
        <p:spPr>
          <a:xfrm>
            <a:off x="914400" y="4419600"/>
            <a:ext cx="7086600" cy="1447800"/>
          </a:xfrm>
        </p:spPr>
        <p:txBody>
          <a:bodyPr>
            <a:normAutofit/>
          </a:bodyPr>
          <a:lstStyle/>
          <a:p>
            <a:pPr algn="just"/>
            <a:r>
              <a:rPr lang="en-US" sz="2000" dirty="0" smtClean="0"/>
              <a:t>We obtain same values when selecting second and third or first and third column combination. An array exhibiting this feature is known as orthogonal array.</a:t>
            </a:r>
            <a:endParaRPr lang="en-US" sz="2000" dirty="0"/>
          </a:p>
        </p:txBody>
      </p:sp>
      <p:pic>
        <p:nvPicPr>
          <p:cNvPr id="1026" name="Picture 2"/>
          <p:cNvPicPr>
            <a:picLocks noGrp="1" noChangeAspect="1" noChangeArrowheads="1"/>
          </p:cNvPicPr>
          <p:nvPr>
            <p:ph sz="half"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990600" y="1981200"/>
            <a:ext cx="6934200" cy="2133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000967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a:xfrm>
            <a:off x="1043608" y="1700808"/>
            <a:ext cx="7886700" cy="1727472"/>
          </a:xfrm>
        </p:spPr>
        <p:txBody>
          <a:bodyPr>
            <a:normAutofit fontScale="70000" lnSpcReduction="20000"/>
          </a:bodyPr>
          <a:lstStyle/>
          <a:p>
            <a:r>
              <a:rPr lang="en-GB" dirty="0" smtClean="0"/>
              <a:t>A system can accept the numbers from 0 to 10 numeric values. </a:t>
            </a:r>
          </a:p>
          <a:p>
            <a:r>
              <a:rPr lang="en-GB" dirty="0" smtClean="0"/>
              <a:t>All other numbers are invalid values. </a:t>
            </a:r>
          </a:p>
          <a:p>
            <a:r>
              <a:rPr lang="en-GB" dirty="0" smtClean="0"/>
              <a:t>Under this technique , boundary values 0 , 10 and -10 will be tested. </a:t>
            </a:r>
            <a:endParaRPr lang="en-IN" dirty="0" smtClean="0"/>
          </a:p>
          <a:p>
            <a:endParaRPr lang="en-IN" dirty="0"/>
          </a:p>
        </p:txBody>
      </p:sp>
      <p:pic>
        <p:nvPicPr>
          <p:cNvPr id="4" name="Picture 3" descr="alt">
            <a:hlinkClick r:id="rId2"/>
          </p:cNvPr>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36123" y="3331029"/>
            <a:ext cx="6152606" cy="3108960"/>
          </a:xfrm>
          <a:prstGeom prst="rect">
            <a:avLst/>
          </a:prstGeom>
          <a:noFill/>
          <a:ln>
            <a:noFill/>
          </a:ln>
        </p:spPr>
      </p:pic>
    </p:spTree>
    <p:extLst>
      <p:ext uri="{BB962C8B-B14F-4D97-AF65-F5344CB8AC3E}">
        <p14:creationId xmlns="" xmlns:p14="http://schemas.microsoft.com/office/powerpoint/2010/main" val="1675528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692696"/>
            <a:ext cx="7886700" cy="679269"/>
          </a:xfrm>
        </p:spPr>
        <p:txBody>
          <a:bodyPr>
            <a:normAutofit fontScale="90000"/>
          </a:bodyPr>
          <a:lstStyle/>
          <a:p>
            <a:r>
              <a:rPr lang="en-GB" b="1" dirty="0" smtClean="0"/>
              <a:t>Equivalence Partitioning</a:t>
            </a:r>
            <a:endParaRPr lang="en-IN" dirty="0"/>
          </a:p>
        </p:txBody>
      </p:sp>
      <p:sp>
        <p:nvSpPr>
          <p:cNvPr id="3" name="Content Placeholder 2"/>
          <p:cNvSpPr>
            <a:spLocks noGrp="1"/>
          </p:cNvSpPr>
          <p:nvPr>
            <p:ph idx="1"/>
          </p:nvPr>
        </p:nvSpPr>
        <p:spPr>
          <a:xfrm>
            <a:off x="899592" y="1772816"/>
            <a:ext cx="7886700" cy="2704011"/>
          </a:xfrm>
        </p:spPr>
        <p:txBody>
          <a:bodyPr>
            <a:normAutofit fontScale="77500" lnSpcReduction="20000"/>
          </a:bodyPr>
          <a:lstStyle/>
          <a:p>
            <a:r>
              <a:rPr lang="en-GB" dirty="0" smtClean="0"/>
              <a:t>This is a software testing technique which divides the input data into many partitions.</a:t>
            </a:r>
          </a:p>
          <a:p>
            <a:r>
              <a:rPr lang="en-GB" dirty="0" smtClean="0"/>
              <a:t>Values from each partition must be tested at least once.  </a:t>
            </a:r>
          </a:p>
          <a:p>
            <a:r>
              <a:rPr lang="en-GB" dirty="0" smtClean="0"/>
              <a:t>Partitions with valid values are used for Positive Testing. </a:t>
            </a:r>
          </a:p>
          <a:p>
            <a:r>
              <a:rPr lang="en-GB" dirty="0" smtClean="0"/>
              <a:t>While partitions with invalid values are used for negative testing. </a:t>
            </a:r>
            <a:endParaRPr lang="en-IN" dirty="0" smtClean="0"/>
          </a:p>
        </p:txBody>
      </p:sp>
    </p:spTree>
    <p:extLst>
      <p:ext uri="{BB962C8B-B14F-4D97-AF65-F5344CB8AC3E}">
        <p14:creationId xmlns="" xmlns:p14="http://schemas.microsoft.com/office/powerpoint/2010/main" val="10379389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1464"/>
            <a:ext cx="7886700" cy="849086"/>
          </a:xfrm>
        </p:spPr>
        <p:txBody>
          <a:bodyPr/>
          <a:lstStyle/>
          <a:p>
            <a:r>
              <a:rPr lang="en-IN" dirty="0" smtClean="0"/>
              <a:t>Example</a:t>
            </a:r>
            <a:endParaRPr lang="en-IN" dirty="0"/>
          </a:p>
        </p:txBody>
      </p:sp>
      <p:sp>
        <p:nvSpPr>
          <p:cNvPr id="3" name="Content Placeholder 2"/>
          <p:cNvSpPr>
            <a:spLocks noGrp="1"/>
          </p:cNvSpPr>
          <p:nvPr>
            <p:ph idx="1"/>
          </p:nvPr>
        </p:nvSpPr>
        <p:spPr>
          <a:xfrm>
            <a:off x="827584" y="908720"/>
            <a:ext cx="7886700" cy="2160240"/>
          </a:xfrm>
        </p:spPr>
        <p:txBody>
          <a:bodyPr>
            <a:noAutofit/>
          </a:bodyPr>
          <a:lstStyle/>
          <a:p>
            <a:pPr algn="just"/>
            <a:r>
              <a:rPr lang="en-GB" sz="2400" dirty="0" smtClean="0"/>
              <a:t>Numeric values Zero to ten can be divided to two( or three )partition.</a:t>
            </a:r>
          </a:p>
          <a:p>
            <a:pPr algn="just"/>
            <a:r>
              <a:rPr lang="en-GB" sz="2400" dirty="0" smtClean="0"/>
              <a:t> In our case we have two partitions -10 to -1  and  0 to 10. </a:t>
            </a:r>
          </a:p>
          <a:p>
            <a:pPr algn="just"/>
            <a:r>
              <a:rPr lang="en-GB" sz="2400" dirty="0" smtClean="0"/>
              <a:t>Sample values (5 and -5) can be taken from each part to test the scenarios. </a:t>
            </a:r>
            <a:endParaRPr lang="en-IN" sz="2400" dirty="0"/>
          </a:p>
        </p:txBody>
      </p:sp>
      <p:pic>
        <p:nvPicPr>
          <p:cNvPr id="4" name="Picture 3" descr="alt">
            <a:hlinkClick r:id="rId2"/>
          </p:cNvPr>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91680" y="2924944"/>
            <a:ext cx="5942951" cy="3816424"/>
          </a:xfrm>
          <a:prstGeom prst="rect">
            <a:avLst/>
          </a:prstGeom>
          <a:noFill/>
          <a:ln>
            <a:noFill/>
          </a:ln>
        </p:spPr>
      </p:pic>
    </p:spTree>
    <p:extLst>
      <p:ext uri="{BB962C8B-B14F-4D97-AF65-F5344CB8AC3E}">
        <p14:creationId xmlns="" xmlns:p14="http://schemas.microsoft.com/office/powerpoint/2010/main" val="5430027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36" y="0"/>
            <a:ext cx="7886700" cy="618186"/>
          </a:xfrm>
        </p:spPr>
        <p:txBody>
          <a:bodyPr>
            <a:noAutofit/>
          </a:bodyPr>
          <a:lstStyle/>
          <a:p>
            <a:pPr algn="ctr"/>
            <a:r>
              <a:rPr lang="en-IN" sz="2800" dirty="0" smtClean="0"/>
              <a:t>Difference between positive and negative testing</a:t>
            </a:r>
            <a:endParaRPr lang="en-IN" sz="2800" dirty="0"/>
          </a:p>
        </p:txBody>
      </p:sp>
      <p:sp>
        <p:nvSpPr>
          <p:cNvPr id="3" name="Content Placeholder 2"/>
          <p:cNvSpPr>
            <a:spLocks noGrp="1"/>
          </p:cNvSpPr>
          <p:nvPr>
            <p:ph idx="1"/>
          </p:nvPr>
        </p:nvSpPr>
        <p:spPr>
          <a:xfrm>
            <a:off x="971600" y="692696"/>
            <a:ext cx="7886700" cy="3141523"/>
          </a:xfrm>
        </p:spPr>
        <p:txBody>
          <a:bodyPr>
            <a:normAutofit/>
          </a:bodyPr>
          <a:lstStyle/>
          <a:p>
            <a:pPr algn="just"/>
            <a:r>
              <a:rPr lang="en-IN" sz="2000" dirty="0" smtClean="0"/>
              <a:t>For positive testing if all documented requirements and test conditions are covered, then coverage can be considered to be 100 percent.</a:t>
            </a:r>
          </a:p>
          <a:p>
            <a:pPr algn="just"/>
            <a:r>
              <a:rPr lang="en-IN" sz="2000" dirty="0" smtClean="0"/>
              <a:t>If the specifications are very clear, then coverage can be achieved.</a:t>
            </a:r>
          </a:p>
          <a:p>
            <a:pPr algn="just"/>
            <a:r>
              <a:rPr lang="en-IN" sz="2000" dirty="0" smtClean="0"/>
              <a:t>In contrast, there is no end to negative testing and 100 percent coverage in negative testing is impractical.</a:t>
            </a:r>
          </a:p>
          <a:p>
            <a:pPr algn="just"/>
            <a:r>
              <a:rPr lang="en-IN" sz="2000" dirty="0" smtClean="0"/>
              <a:t>Negative testing requires a high degree of creativity among the testers to cover as many “unknowns” as possible to avoid failure at a customer site.</a:t>
            </a:r>
            <a:endParaRPr lang="en-IN" sz="2000" dirty="0"/>
          </a:p>
        </p:txBody>
      </p:sp>
      <p:pic>
        <p:nvPicPr>
          <p:cNvPr id="4" name="Picture 3" descr="Positive and Negative Testing">
            <a:hlinkClick r:id="rId2"/>
          </p:cNvPr>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721972" y="3620452"/>
            <a:ext cx="3842113" cy="3067731"/>
          </a:xfrm>
          <a:prstGeom prst="rect">
            <a:avLst/>
          </a:prstGeom>
          <a:noFill/>
          <a:ln>
            <a:noFill/>
          </a:ln>
        </p:spPr>
      </p:pic>
    </p:spTree>
    <p:extLst>
      <p:ext uri="{BB962C8B-B14F-4D97-AF65-F5344CB8AC3E}">
        <p14:creationId xmlns="" xmlns:p14="http://schemas.microsoft.com/office/powerpoint/2010/main" val="756283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88640"/>
            <a:ext cx="7886700" cy="574766"/>
          </a:xfrm>
        </p:spPr>
        <p:txBody>
          <a:bodyPr>
            <a:noAutofit/>
          </a:bodyPr>
          <a:lstStyle/>
          <a:p>
            <a:r>
              <a:rPr lang="en-IN" sz="2400" b="1" dirty="0" smtClean="0"/>
              <a:t>Top Distinctions between Positive &amp; Negative Testing</a:t>
            </a:r>
            <a:endParaRPr lang="en-IN" sz="2400" dirty="0"/>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3882629353"/>
              </p:ext>
            </p:extLst>
          </p:nvPr>
        </p:nvGraphicFramePr>
        <p:xfrm>
          <a:off x="1115616" y="980728"/>
          <a:ext cx="7886700" cy="5849622"/>
        </p:xfrm>
        <a:graphic>
          <a:graphicData uri="http://schemas.openxmlformats.org/drawingml/2006/table">
            <a:tbl>
              <a:tblPr firstRow="1" bandRow="1">
                <a:tableStyleId>{5C22544A-7EE6-4342-B048-85BDC9FD1C3A}</a:tableStyleId>
              </a:tblPr>
              <a:tblGrid>
                <a:gridCol w="3943350"/>
                <a:gridCol w="3943350"/>
              </a:tblGrid>
              <a:tr h="370840">
                <a:tc>
                  <a:txBody>
                    <a:bodyPr/>
                    <a:lstStyle/>
                    <a:p>
                      <a:pPr>
                        <a:lnSpc>
                          <a:spcPct val="107000"/>
                        </a:lnSpc>
                        <a:spcAft>
                          <a:spcPts val="800"/>
                        </a:spcAft>
                      </a:pPr>
                      <a:r>
                        <a:rPr lang="en-IN" sz="1400" dirty="0">
                          <a:solidFill>
                            <a:srgbClr val="000000"/>
                          </a:solidFill>
                          <a:latin typeface="Verdana"/>
                          <a:ea typeface="Calibri"/>
                          <a:cs typeface="Times New Roman"/>
                        </a:rPr>
                        <a:t>    </a:t>
                      </a:r>
                      <a:r>
                        <a:rPr lang="en-IN" sz="1400" b="1" dirty="0">
                          <a:solidFill>
                            <a:srgbClr val="000000"/>
                          </a:solidFill>
                          <a:latin typeface="Verdana"/>
                          <a:ea typeface="Calibri"/>
                          <a:cs typeface="Times New Roman"/>
                        </a:rPr>
                        <a:t>Positive Testing (Valid)</a:t>
                      </a:r>
                      <a:endParaRPr lang="en-IN" sz="1400" dirty="0">
                        <a:latin typeface="Calibri"/>
                        <a:ea typeface="Calibri"/>
                        <a:cs typeface="Times New Roman"/>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800"/>
                        </a:spcAft>
                      </a:pPr>
                      <a:r>
                        <a:rPr lang="en-IN" sz="1400">
                          <a:solidFill>
                            <a:srgbClr val="000000"/>
                          </a:solidFill>
                          <a:latin typeface="Verdana"/>
                          <a:ea typeface="Calibri"/>
                          <a:cs typeface="Times New Roman"/>
                        </a:rPr>
                        <a:t>   </a:t>
                      </a:r>
                      <a:r>
                        <a:rPr lang="en-IN" sz="1400" b="1">
                          <a:solidFill>
                            <a:srgbClr val="000000"/>
                          </a:solidFill>
                          <a:latin typeface="Verdana"/>
                          <a:ea typeface="Calibri"/>
                          <a:cs typeface="Times New Roman"/>
                        </a:rPr>
                        <a:t>Negative Testing (Invalid)</a:t>
                      </a:r>
                      <a:endParaRPr lang="en-IN" sz="1400">
                        <a:latin typeface="Calibri"/>
                        <a:ea typeface="Calibri"/>
                        <a:cs typeface="Times New Roman"/>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nSpc>
                          <a:spcPct val="107000"/>
                        </a:lnSpc>
                        <a:spcAft>
                          <a:spcPts val="800"/>
                        </a:spcAft>
                      </a:pPr>
                      <a:r>
                        <a:rPr lang="en-IN" sz="1400" dirty="0">
                          <a:solidFill>
                            <a:srgbClr val="000000"/>
                          </a:solidFill>
                          <a:latin typeface="Verdana"/>
                          <a:ea typeface="Calibri"/>
                          <a:cs typeface="Times New Roman"/>
                        </a:rPr>
                        <a:t>1. Positive Testing means testing the application or system by giving valid data.</a:t>
                      </a:r>
                      <a:endParaRPr lang="en-IN" sz="1400" dirty="0">
                        <a:latin typeface="Calibri"/>
                        <a:ea typeface="Calibri"/>
                        <a:cs typeface="Times New Roman"/>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800"/>
                        </a:spcAft>
                      </a:pPr>
                      <a:r>
                        <a:rPr lang="en-IN" sz="1400">
                          <a:solidFill>
                            <a:srgbClr val="000000"/>
                          </a:solidFill>
                          <a:latin typeface="Verdana"/>
                          <a:ea typeface="Calibri"/>
                          <a:cs typeface="Times New Roman"/>
                        </a:rPr>
                        <a:t>1. Negative Testing means testing the application or system by giving invalid data.</a:t>
                      </a:r>
                      <a:endParaRPr lang="en-IN" sz="1400">
                        <a:latin typeface="Calibri"/>
                        <a:ea typeface="Calibri"/>
                        <a:cs typeface="Times New Roman"/>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nSpc>
                          <a:spcPct val="107000"/>
                        </a:lnSpc>
                        <a:spcAft>
                          <a:spcPts val="800"/>
                        </a:spcAft>
                      </a:pPr>
                      <a:r>
                        <a:rPr lang="en-IN" sz="1400" dirty="0">
                          <a:solidFill>
                            <a:srgbClr val="000000"/>
                          </a:solidFill>
                          <a:latin typeface="Verdana"/>
                          <a:ea typeface="Calibri"/>
                          <a:cs typeface="Times New Roman"/>
                        </a:rPr>
                        <a:t>2. In this testing tester always check for only valid set of values.</a:t>
                      </a:r>
                      <a:endParaRPr lang="en-IN" sz="1400" dirty="0">
                        <a:latin typeface="Calibri"/>
                        <a:ea typeface="Calibri"/>
                        <a:cs typeface="Times New Roman"/>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800"/>
                        </a:spcAft>
                      </a:pPr>
                      <a:r>
                        <a:rPr lang="en-IN" sz="1400">
                          <a:solidFill>
                            <a:srgbClr val="000000"/>
                          </a:solidFill>
                          <a:latin typeface="Verdana"/>
                          <a:ea typeface="Calibri"/>
                          <a:cs typeface="Times New Roman"/>
                        </a:rPr>
                        <a:t>2. In this testing tester always check for only invalid set of values.</a:t>
                      </a:r>
                      <a:endParaRPr lang="en-IN" sz="1400">
                        <a:latin typeface="Calibri"/>
                        <a:ea typeface="Calibri"/>
                        <a:cs typeface="Times New Roman"/>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nSpc>
                          <a:spcPct val="107000"/>
                        </a:lnSpc>
                        <a:spcAft>
                          <a:spcPts val="800"/>
                        </a:spcAft>
                      </a:pPr>
                      <a:r>
                        <a:rPr lang="en-IN" sz="1400">
                          <a:solidFill>
                            <a:srgbClr val="000000"/>
                          </a:solidFill>
                          <a:latin typeface="Verdana"/>
                          <a:ea typeface="Calibri"/>
                          <a:cs typeface="Times New Roman"/>
                        </a:rPr>
                        <a:t>3. Positive Testing is done by keeping positive point of view for example checking the mobile number field by giving numbers only like 9999999999.</a:t>
                      </a:r>
                      <a:endParaRPr lang="en-IN" sz="1400">
                        <a:latin typeface="Calibri"/>
                        <a:ea typeface="Calibri"/>
                        <a:cs typeface="Times New Roman"/>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800"/>
                        </a:spcAft>
                      </a:pPr>
                      <a:r>
                        <a:rPr lang="en-IN" sz="1400">
                          <a:solidFill>
                            <a:srgbClr val="000000"/>
                          </a:solidFill>
                          <a:latin typeface="Verdana"/>
                          <a:ea typeface="Calibri"/>
                          <a:cs typeface="Times New Roman"/>
                        </a:rPr>
                        <a:t>3. Negative Testing is done by keeping negative point of view for example checking the mobile number field by giving numbers and alphabets like 99999abcde.</a:t>
                      </a:r>
                      <a:endParaRPr lang="en-IN" sz="1400">
                        <a:latin typeface="Calibri"/>
                        <a:ea typeface="Calibri"/>
                        <a:cs typeface="Times New Roman"/>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nSpc>
                          <a:spcPct val="107000"/>
                        </a:lnSpc>
                        <a:spcAft>
                          <a:spcPts val="800"/>
                        </a:spcAft>
                      </a:pPr>
                      <a:r>
                        <a:rPr lang="en-IN" sz="1400">
                          <a:solidFill>
                            <a:srgbClr val="000000"/>
                          </a:solidFill>
                          <a:latin typeface="Verdana"/>
                          <a:ea typeface="Calibri"/>
                          <a:cs typeface="Times New Roman"/>
                        </a:rPr>
                        <a:t>4. It is always done to verify the known set of </a:t>
                      </a:r>
                      <a:r>
                        <a:rPr lang="en-IN" sz="1400" b="1">
                          <a:solidFill>
                            <a:srgbClr val="000000"/>
                          </a:solidFill>
                          <a:latin typeface="Verdana"/>
                          <a:ea typeface="Calibri"/>
                          <a:cs typeface="Times New Roman"/>
                        </a:rPr>
                        <a:t>Test Conditions</a:t>
                      </a:r>
                      <a:r>
                        <a:rPr lang="en-IN" sz="1400">
                          <a:solidFill>
                            <a:srgbClr val="000000"/>
                          </a:solidFill>
                          <a:latin typeface="Verdana"/>
                          <a:ea typeface="Calibri"/>
                          <a:cs typeface="Times New Roman"/>
                        </a:rPr>
                        <a:t>.</a:t>
                      </a:r>
                      <a:endParaRPr lang="en-IN" sz="1400">
                        <a:latin typeface="Calibri"/>
                        <a:ea typeface="Calibri"/>
                        <a:cs typeface="Times New Roman"/>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800"/>
                        </a:spcAft>
                      </a:pPr>
                      <a:r>
                        <a:rPr lang="en-IN" sz="1400">
                          <a:solidFill>
                            <a:srgbClr val="000000"/>
                          </a:solidFill>
                          <a:latin typeface="Verdana"/>
                          <a:ea typeface="Calibri"/>
                          <a:cs typeface="Times New Roman"/>
                        </a:rPr>
                        <a:t>4. It is always done to break the project and product with unknown set of Test Conditions.</a:t>
                      </a:r>
                      <a:endParaRPr lang="en-IN" sz="1400">
                        <a:latin typeface="Calibri"/>
                        <a:ea typeface="Calibri"/>
                        <a:cs typeface="Times New Roman"/>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nSpc>
                          <a:spcPct val="107000"/>
                        </a:lnSpc>
                        <a:spcAft>
                          <a:spcPts val="800"/>
                        </a:spcAft>
                      </a:pPr>
                      <a:r>
                        <a:rPr lang="en-IN" sz="1400">
                          <a:solidFill>
                            <a:srgbClr val="000000"/>
                          </a:solidFill>
                          <a:latin typeface="Verdana"/>
                          <a:ea typeface="Calibri"/>
                          <a:cs typeface="Times New Roman"/>
                        </a:rPr>
                        <a:t>5. This Testing checks how the product and project behave by providing valid set of data.</a:t>
                      </a:r>
                      <a:endParaRPr lang="en-IN" sz="1400">
                        <a:latin typeface="Calibri"/>
                        <a:ea typeface="Calibri"/>
                        <a:cs typeface="Times New Roman"/>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800"/>
                        </a:spcAft>
                      </a:pPr>
                      <a:r>
                        <a:rPr lang="en-IN" sz="1400">
                          <a:solidFill>
                            <a:srgbClr val="000000"/>
                          </a:solidFill>
                          <a:latin typeface="Verdana"/>
                          <a:ea typeface="Calibri"/>
                          <a:cs typeface="Times New Roman"/>
                        </a:rPr>
                        <a:t>5. This Testing covers those scenarios for which the product is not designed and coded by providing invalid set of data.</a:t>
                      </a:r>
                      <a:endParaRPr lang="en-IN" sz="1400">
                        <a:latin typeface="Calibri"/>
                        <a:ea typeface="Calibri"/>
                        <a:cs typeface="Times New Roman"/>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nSpc>
                          <a:spcPct val="107000"/>
                        </a:lnSpc>
                        <a:spcAft>
                          <a:spcPts val="800"/>
                        </a:spcAft>
                      </a:pPr>
                      <a:r>
                        <a:rPr lang="en-IN" sz="1400">
                          <a:solidFill>
                            <a:srgbClr val="000000"/>
                          </a:solidFill>
                          <a:latin typeface="Verdana"/>
                          <a:ea typeface="Calibri"/>
                          <a:cs typeface="Times New Roman"/>
                        </a:rPr>
                        <a:t>6. Main aim means purpose of this Testing is to prove that the project and product works as per the requirements and specifications.</a:t>
                      </a:r>
                      <a:endParaRPr lang="en-IN" sz="1400">
                        <a:latin typeface="Calibri"/>
                        <a:ea typeface="Calibri"/>
                        <a:cs typeface="Times New Roman"/>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800"/>
                        </a:spcAft>
                      </a:pPr>
                      <a:r>
                        <a:rPr lang="en-IN" sz="1400" dirty="0">
                          <a:solidFill>
                            <a:srgbClr val="000000"/>
                          </a:solidFill>
                          <a:latin typeface="Verdana"/>
                          <a:ea typeface="Calibri"/>
                          <a:cs typeface="Times New Roman"/>
                        </a:rPr>
                        <a:t>6. Main aim means purpose of this Testing is try to break the application or system by providing </a:t>
                      </a:r>
                      <a:r>
                        <a:rPr lang="en-IN" sz="1400" b="1" dirty="0">
                          <a:solidFill>
                            <a:srgbClr val="000000"/>
                          </a:solidFill>
                          <a:latin typeface="Verdana"/>
                          <a:ea typeface="Calibri"/>
                          <a:cs typeface="Times New Roman"/>
                        </a:rPr>
                        <a:t>invalid set of data</a:t>
                      </a:r>
                      <a:r>
                        <a:rPr lang="en-IN" sz="1400" dirty="0">
                          <a:solidFill>
                            <a:srgbClr val="000000"/>
                          </a:solidFill>
                          <a:latin typeface="Verdana"/>
                          <a:ea typeface="Calibri"/>
                          <a:cs typeface="Times New Roman"/>
                        </a:rPr>
                        <a:t>.</a:t>
                      </a:r>
                      <a:endParaRPr lang="en-IN" sz="1400" dirty="0">
                        <a:latin typeface="Calibri"/>
                        <a:ea typeface="Calibri"/>
                        <a:cs typeface="Times New Roman"/>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nSpc>
                          <a:spcPct val="107000"/>
                        </a:lnSpc>
                        <a:spcAft>
                          <a:spcPts val="800"/>
                        </a:spcAft>
                      </a:pPr>
                      <a:r>
                        <a:rPr lang="en-IN" sz="1400">
                          <a:solidFill>
                            <a:srgbClr val="000000"/>
                          </a:solidFill>
                          <a:latin typeface="Verdana"/>
                          <a:ea typeface="Calibri"/>
                          <a:cs typeface="Times New Roman"/>
                        </a:rPr>
                        <a:t>7. This type of Testing always tries to prove that a given product and project always meets the requirements and specifications of a client and customer.</a:t>
                      </a:r>
                      <a:endParaRPr lang="en-IN" sz="1400">
                        <a:latin typeface="Calibri"/>
                        <a:ea typeface="Calibri"/>
                        <a:cs typeface="Times New Roman"/>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800"/>
                        </a:spcAft>
                      </a:pPr>
                      <a:r>
                        <a:rPr lang="en-IN" sz="1400" dirty="0">
                          <a:solidFill>
                            <a:srgbClr val="000000"/>
                          </a:solidFill>
                          <a:latin typeface="Verdana"/>
                          <a:ea typeface="Calibri"/>
                          <a:cs typeface="Times New Roman"/>
                        </a:rPr>
                        <a:t>7. Negative Testing is that in which tester attempts to prove that the given product and project does, which is not said in the client and customer requirements.</a:t>
                      </a:r>
                      <a:endParaRPr lang="en-IN" sz="1400" dirty="0">
                        <a:latin typeface="Calibri"/>
                        <a:ea typeface="Calibri"/>
                        <a:cs typeface="Times New Roman"/>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 xmlns:p14="http://schemas.microsoft.com/office/powerpoint/2010/main" val="971732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87624" y="260648"/>
            <a:ext cx="7772400" cy="838200"/>
          </a:xfrm>
        </p:spPr>
        <p:txBody>
          <a:bodyPr>
            <a:normAutofit/>
          </a:bodyPr>
          <a:lstStyle/>
          <a:p>
            <a:pPr eaLnBrk="1" hangingPunct="1"/>
            <a:r>
              <a:rPr lang="en-US" altLang="en-US" sz="3200" b="1" dirty="0"/>
              <a:t>ERROR GUESSING</a:t>
            </a:r>
          </a:p>
        </p:txBody>
      </p:sp>
      <p:sp>
        <p:nvSpPr>
          <p:cNvPr id="2051" name="Rectangle 3"/>
          <p:cNvSpPr>
            <a:spLocks noGrp="1" noChangeArrowheads="1"/>
          </p:cNvSpPr>
          <p:nvPr>
            <p:ph type="subTitle" idx="1"/>
          </p:nvPr>
        </p:nvSpPr>
        <p:spPr>
          <a:xfrm>
            <a:off x="1187624" y="1340768"/>
            <a:ext cx="7776864" cy="5257800"/>
          </a:xfrm>
        </p:spPr>
        <p:txBody>
          <a:bodyPr>
            <a:normAutofit/>
          </a:bodyPr>
          <a:lstStyle/>
          <a:p>
            <a:pPr marL="484632" indent="-457200" algn="just" eaLnBrk="1" hangingPunct="1">
              <a:lnSpc>
                <a:spcPct val="90000"/>
              </a:lnSpc>
              <a:buFont typeface="Arial" panose="020B0604020202020204" pitchFamily="34" charset="0"/>
              <a:buChar char="•"/>
            </a:pPr>
            <a:r>
              <a:rPr lang="en-US" altLang="en-US" dirty="0" smtClean="0"/>
              <a:t>Error guessing is the preferred method used when  all other methods fail.</a:t>
            </a:r>
          </a:p>
          <a:p>
            <a:pPr marL="484632" indent="-457200" algn="just" eaLnBrk="1" hangingPunct="1">
              <a:lnSpc>
                <a:spcPct val="90000"/>
              </a:lnSpc>
              <a:buFont typeface="Arial" panose="020B0604020202020204" pitchFamily="34" charset="0"/>
              <a:buChar char="•"/>
            </a:pPr>
            <a:r>
              <a:rPr lang="en-US" altLang="en-US" dirty="0" smtClean="0"/>
              <a:t>Sometimes error guessing is used to test some special cases.</a:t>
            </a:r>
          </a:p>
          <a:p>
            <a:pPr marL="484632" indent="-457200" algn="just" eaLnBrk="1" hangingPunct="1">
              <a:lnSpc>
                <a:spcPct val="90000"/>
              </a:lnSpc>
              <a:buFont typeface="Arial" panose="020B0604020202020204" pitchFamily="34" charset="0"/>
              <a:buChar char="•"/>
            </a:pPr>
            <a:r>
              <a:rPr lang="en-US" altLang="en-US" dirty="0" smtClean="0"/>
              <a:t>Error guessing is a very practical case wherein the tester uses his intuition, experience,  knowledge of project, bug history and makes a guess about where the bug can be.</a:t>
            </a:r>
          </a:p>
          <a:p>
            <a:pPr marL="484632" indent="-457200" algn="just" eaLnBrk="1" hangingPunct="1">
              <a:lnSpc>
                <a:spcPct val="90000"/>
              </a:lnSpc>
              <a:buFont typeface="Arial" panose="020B0604020202020204" pitchFamily="34" charset="0"/>
              <a:buChar char="•"/>
            </a:pPr>
            <a:r>
              <a:rPr lang="en-US" altLang="en-US" dirty="0" smtClean="0"/>
              <a:t>Basic idea is to make a list of possible errors in error prone situations and then develop the test cases. </a:t>
            </a:r>
          </a:p>
          <a:p>
            <a:pPr marL="484632" indent="-457200" algn="just" eaLnBrk="1" hangingPunct="1">
              <a:lnSpc>
                <a:spcPct val="90000"/>
              </a:lnSpc>
              <a:buFont typeface="Arial" panose="020B0604020202020204" pitchFamily="34" charset="0"/>
              <a:buChar char="•"/>
            </a:pPr>
            <a:r>
              <a:rPr lang="en-US" altLang="en-US" dirty="0" smtClean="0"/>
              <a:t>No general procedure for this tech exists. It is an </a:t>
            </a:r>
            <a:r>
              <a:rPr lang="en-US" altLang="en-US" dirty="0" err="1" smtClean="0"/>
              <a:t>adhoc</a:t>
            </a:r>
            <a:r>
              <a:rPr lang="en-US" altLang="en-US" dirty="0" smtClean="0"/>
              <a:t> process. </a:t>
            </a:r>
          </a:p>
          <a:p>
            <a:pPr algn="l" eaLnBrk="1" hangingPunct="1">
              <a:lnSpc>
                <a:spcPct val="90000"/>
              </a:lnSpc>
            </a:pPr>
            <a:endParaRPr lang="en-US" altLang="en-US" sz="2400" dirty="0" smtClean="0"/>
          </a:p>
          <a:p>
            <a:pPr algn="l" eaLnBrk="1" hangingPunct="1">
              <a:lnSpc>
                <a:spcPct val="90000"/>
              </a:lnSpc>
              <a:buFont typeface="Wingdings" pitchFamily="2" charset="2"/>
              <a:buChar char="Ø"/>
            </a:pPr>
            <a:endParaRPr lang="en-US" altLang="en-US" sz="2400" dirty="0" smtClean="0"/>
          </a:p>
          <a:p>
            <a:pPr algn="l" eaLnBrk="1" hangingPunct="1">
              <a:lnSpc>
                <a:spcPct val="90000"/>
              </a:lnSpc>
            </a:pPr>
            <a:endParaRPr lang="en-US" altLang="en-US" sz="2400" dirty="0" smtClean="0"/>
          </a:p>
          <a:p>
            <a:pPr algn="l" eaLnBrk="1" hangingPunct="1">
              <a:lnSpc>
                <a:spcPct val="90000"/>
              </a:lnSpc>
              <a:buFontTx/>
              <a:buChar char="•"/>
            </a:pPr>
            <a:endParaRPr lang="en-US" altLang="en-US" sz="2400" dirty="0" smtClean="0"/>
          </a:p>
        </p:txBody>
      </p:sp>
    </p:spTree>
    <p:extLst>
      <p:ext uri="{BB962C8B-B14F-4D97-AF65-F5344CB8AC3E}">
        <p14:creationId xmlns="" xmlns:p14="http://schemas.microsoft.com/office/powerpoint/2010/main" val="25832727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fontScale="90000"/>
          </a:bodyPr>
          <a:lstStyle/>
          <a:p>
            <a:pPr eaLnBrk="1" hangingPunct="1"/>
            <a:r>
              <a:rPr lang="en-US" altLang="en-US" dirty="0" smtClean="0"/>
              <a:t>Example - Special cases in the roots of a quadratic equation</a:t>
            </a:r>
          </a:p>
        </p:txBody>
      </p:sp>
      <p:sp>
        <p:nvSpPr>
          <p:cNvPr id="3075" name="Content Placeholder 2"/>
          <p:cNvSpPr>
            <a:spLocks noGrp="1"/>
          </p:cNvSpPr>
          <p:nvPr>
            <p:ph idx="1"/>
          </p:nvPr>
        </p:nvSpPr>
        <p:spPr>
          <a:xfrm>
            <a:off x="1187624" y="1628800"/>
            <a:ext cx="7560840" cy="4114800"/>
          </a:xfrm>
        </p:spPr>
        <p:txBody>
          <a:bodyPr>
            <a:normAutofit lnSpcReduction="10000"/>
          </a:bodyPr>
          <a:lstStyle/>
          <a:p>
            <a:pPr eaLnBrk="1" hangingPunct="1">
              <a:lnSpc>
                <a:spcPct val="90000"/>
              </a:lnSpc>
              <a:buFont typeface="Wingdings" panose="05000000000000000000" pitchFamily="2" charset="2"/>
              <a:buChar char="Ø"/>
            </a:pPr>
            <a:r>
              <a:rPr lang="en-US" altLang="en-US" dirty="0" smtClean="0"/>
              <a:t>What will happen when a=0 in the quadratic equation?</a:t>
            </a:r>
          </a:p>
          <a:p>
            <a:pPr eaLnBrk="1" hangingPunct="1">
              <a:lnSpc>
                <a:spcPct val="90000"/>
              </a:lnSpc>
              <a:buFontTx/>
              <a:buNone/>
            </a:pPr>
            <a:r>
              <a:rPr lang="en-US" altLang="en-US" dirty="0" smtClean="0"/>
              <a:t>    -   Though, we do consider this case,  </a:t>
            </a:r>
          </a:p>
          <a:p>
            <a:pPr eaLnBrk="1" hangingPunct="1">
              <a:lnSpc>
                <a:spcPct val="90000"/>
              </a:lnSpc>
              <a:buFontTx/>
              <a:buNone/>
            </a:pPr>
            <a:r>
              <a:rPr lang="en-US" altLang="en-US" dirty="0" smtClean="0"/>
              <a:t>    there are chances that we may overlook it while testing, as it has two cases: </a:t>
            </a:r>
          </a:p>
          <a:p>
            <a:pPr eaLnBrk="1" hangingPunct="1">
              <a:lnSpc>
                <a:spcPct val="90000"/>
              </a:lnSpc>
            </a:pPr>
            <a:r>
              <a:rPr lang="en-US" altLang="en-US" dirty="0" smtClean="0"/>
              <a:t>	</a:t>
            </a:r>
            <a:r>
              <a:rPr lang="en-US" altLang="en-US" dirty="0" err="1" smtClean="0"/>
              <a:t>i</a:t>
            </a:r>
            <a:r>
              <a:rPr lang="en-US" altLang="en-US" dirty="0" smtClean="0"/>
              <a:t>) If a=0 then the equation is no longer quadratic.</a:t>
            </a:r>
          </a:p>
          <a:p>
            <a:pPr eaLnBrk="1" hangingPunct="1">
              <a:lnSpc>
                <a:spcPct val="90000"/>
              </a:lnSpc>
            </a:pPr>
            <a:r>
              <a:rPr lang="en-US" altLang="en-US" dirty="0" smtClean="0"/>
              <a:t>	ii) For calculation of roots, the division is by zero. So, we may overlook.</a:t>
            </a:r>
          </a:p>
          <a:p>
            <a:pPr eaLnBrk="1" hangingPunct="1">
              <a:lnSpc>
                <a:spcPct val="90000"/>
              </a:lnSpc>
              <a:buFont typeface="Wingdings" pitchFamily="2" charset="2"/>
              <a:buChar char="Ø"/>
            </a:pPr>
            <a:endParaRPr lang="en-US" altLang="en-US" dirty="0" smtClean="0"/>
          </a:p>
          <a:p>
            <a:pPr eaLnBrk="1" hangingPunct="1"/>
            <a:endParaRPr lang="en-US" altLang="en-US" dirty="0" smtClean="0"/>
          </a:p>
        </p:txBody>
      </p:sp>
    </p:spTree>
    <p:extLst>
      <p:ext uri="{BB962C8B-B14F-4D97-AF65-F5344CB8AC3E}">
        <p14:creationId xmlns="" xmlns:p14="http://schemas.microsoft.com/office/powerpoint/2010/main" val="41035268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dirty="0" smtClean="0"/>
              <a:t> </a:t>
            </a:r>
          </a:p>
        </p:txBody>
      </p:sp>
      <p:sp>
        <p:nvSpPr>
          <p:cNvPr id="4099" name="Content Placeholder 2"/>
          <p:cNvSpPr>
            <a:spLocks noGrp="1"/>
          </p:cNvSpPr>
          <p:nvPr>
            <p:ph idx="1"/>
          </p:nvPr>
        </p:nvSpPr>
        <p:spPr/>
        <p:txBody>
          <a:bodyPr/>
          <a:lstStyle/>
          <a:p>
            <a:pPr eaLnBrk="1" hangingPunct="1">
              <a:lnSpc>
                <a:spcPct val="90000"/>
              </a:lnSpc>
              <a:buFont typeface="Wingdings" pitchFamily="2" charset="2"/>
              <a:buChar char="Ø"/>
            </a:pPr>
            <a:r>
              <a:rPr lang="en-US" altLang="en-US" dirty="0" smtClean="0"/>
              <a:t> What will happen when all the inputs are negative?</a:t>
            </a:r>
          </a:p>
          <a:p>
            <a:pPr eaLnBrk="1" hangingPunct="1">
              <a:lnSpc>
                <a:spcPct val="90000"/>
              </a:lnSpc>
              <a:buFont typeface="Wingdings" pitchFamily="2" charset="2"/>
              <a:buChar char="Ø"/>
            </a:pPr>
            <a:r>
              <a:rPr lang="en-US" altLang="en-US" dirty="0" smtClean="0"/>
              <a:t> What will happen when the inputs list is empty? </a:t>
            </a:r>
          </a:p>
        </p:txBody>
      </p:sp>
    </p:spTree>
    <p:extLst>
      <p:ext uri="{BB962C8B-B14F-4D97-AF65-F5344CB8AC3E}">
        <p14:creationId xmlns="" xmlns:p14="http://schemas.microsoft.com/office/powerpoint/2010/main" val="5867472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1"/>
          <p:cNvSpPr>
            <a:spLocks noGrp="1" noChangeArrowheads="1"/>
          </p:cNvSpPr>
          <p:nvPr>
            <p:ph type="title"/>
          </p:nvPr>
        </p:nvSpPr>
        <p:spPr>
          <a:xfrm>
            <a:off x="1143000" y="228600"/>
            <a:ext cx="7770813" cy="1158875"/>
          </a:xfrm>
        </p:spPr>
        <p:txBody>
          <a:bodyPr lIns="18000" tIns="46800" rIns="18000" bIns="46800" anchor="ctr">
            <a:normAutofit/>
          </a:bodyPr>
          <a:lstStyle/>
          <a:p>
            <a:pPr>
              <a:spcBef>
                <a:spcPts val="1625"/>
              </a:spcBef>
            </a:pPr>
            <a:r>
              <a:rPr lang="en-GB" altLang="en-US" sz="5400" dirty="0" smtClean="0"/>
              <a:t>Summary</a:t>
            </a:r>
          </a:p>
        </p:txBody>
      </p:sp>
      <p:sp>
        <p:nvSpPr>
          <p:cNvPr id="210948" name="Rectangle 2"/>
          <p:cNvSpPr>
            <a:spLocks noGrp="1" noChangeArrowheads="1"/>
          </p:cNvSpPr>
          <p:nvPr>
            <p:ph idx="1"/>
          </p:nvPr>
        </p:nvSpPr>
        <p:spPr>
          <a:xfrm>
            <a:off x="990600" y="1340768"/>
            <a:ext cx="8153400" cy="4430713"/>
          </a:xfrm>
        </p:spPr>
        <p:txBody>
          <a:bodyPr lIns="18000" tIns="46800" rIns="18000" bIns="46800">
            <a:normAutofit/>
          </a:bodyPr>
          <a:lstStyle/>
          <a:p>
            <a:pPr>
              <a:spcBef>
                <a:spcPts val="888"/>
              </a:spcBef>
            </a:pPr>
            <a:r>
              <a:rPr lang="en-GB" altLang="en-US" sz="2800" dirty="0" smtClean="0"/>
              <a:t>Discussed Orthogonal Array Testing. </a:t>
            </a:r>
          </a:p>
          <a:p>
            <a:pPr>
              <a:spcBef>
                <a:spcPts val="888"/>
              </a:spcBef>
            </a:pPr>
            <a:r>
              <a:rPr lang="en-GB" altLang="en-US" sz="2800" dirty="0" smtClean="0">
                <a:solidFill>
                  <a:srgbClr val="0000FF"/>
                </a:solidFill>
              </a:rPr>
              <a:t>Explained Positive and Negative Testing with suitable examples.</a:t>
            </a:r>
            <a:endParaRPr lang="en-GB" altLang="en-US" sz="2800" dirty="0" smtClean="0">
              <a:solidFill>
                <a:srgbClr val="0000FF"/>
              </a:solidFill>
            </a:endParaRPr>
          </a:p>
          <a:p>
            <a:pPr>
              <a:spcBef>
                <a:spcPts val="888"/>
              </a:spcBef>
            </a:pPr>
            <a:r>
              <a:rPr lang="en-GB" altLang="en-US" sz="2800" dirty="0" smtClean="0"/>
              <a:t>Presented Error Guessing.</a:t>
            </a:r>
            <a:endParaRPr lang="en-GB" altLang="en-US" sz="2800" dirty="0" smtClean="0"/>
          </a:p>
        </p:txBody>
      </p:sp>
      <p:sp>
        <p:nvSpPr>
          <p:cNvPr id="210946" name="Slide Number Placeholder 5"/>
          <p:cNvSpPr>
            <a:spLocks noGrp="1"/>
          </p:cNvSpPr>
          <p:nvPr>
            <p:ph type="sldNum" sz="quarter" idx="12"/>
          </p:nvPr>
        </p:nvSpPr>
        <p:spPr>
          <a:noFill/>
          <a:ln>
            <a:miter lim="800000"/>
            <a:headEnd/>
            <a:tailEnd/>
          </a:ln>
        </p:spPr>
        <p:txBody>
          <a:bodyPr/>
          <a:lstStyle/>
          <a:p>
            <a:fld id="{BE35271B-3A0C-4DC3-901A-A58819C265DA}" type="slidenum">
              <a:rPr lang="en-US" altLang="en-US"/>
              <a:pPr/>
              <a:t>48</a:t>
            </a:fld>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7760" y="279401"/>
            <a:ext cx="7863840" cy="861775"/>
          </a:xfrm>
          <a:prstGeom prst="rect">
            <a:avLst/>
          </a:prstGeom>
        </p:spPr>
        <p:txBody>
          <a:bodyPr vert="horz" wrap="square" lIns="15119" tIns="39308" rIns="15119" bIns="39308" numCol="1" anchor="ctr" anchorCtr="0" compatLnSpc="1">
            <a:prstTxWarp prst="textNoShape">
              <a:avLst/>
            </a:prstTxWarp>
            <a:noAutofit/>
          </a:bodyPr>
          <a:lstStyle>
            <a:lvl1pPr algn="ctr" fontAlgn="base">
              <a:spcBef>
                <a:spcPts val="806"/>
              </a:spcBef>
              <a:spcAft>
                <a:spcPct val="0"/>
              </a:spcAft>
              <a:defRPr sz="3600">
                <a:solidFill>
                  <a:srgbClr val="572314"/>
                </a:solidFill>
                <a:effectLst>
                  <a:outerShdw blurRad="50000" dist="30000" dir="5400000" algn="tl" rotWithShape="0">
                    <a:srgbClr val="000000">
                      <a:alpha val="30000"/>
                    </a:srgbClr>
                  </a:outerShdw>
                </a:effectLst>
                <a:latin typeface="+mj-lt"/>
                <a:ea typeface="+mj-ea"/>
                <a:cs typeface="+mj-cs"/>
              </a:defRPr>
            </a:lvl1pPr>
            <a:lvl2pPr fontAlgn="base">
              <a:spcBef>
                <a:spcPct val="0"/>
              </a:spcBef>
              <a:spcAft>
                <a:spcPct val="0"/>
              </a:spcAft>
              <a:defRPr sz="4300">
                <a:solidFill>
                  <a:srgbClr val="572314"/>
                </a:solidFill>
                <a:latin typeface="Gill Sans MT" pitchFamily="34" charset="0"/>
              </a:defRPr>
            </a:lvl2pPr>
            <a:lvl3pPr fontAlgn="base">
              <a:spcBef>
                <a:spcPct val="0"/>
              </a:spcBef>
              <a:spcAft>
                <a:spcPct val="0"/>
              </a:spcAft>
              <a:defRPr sz="4300">
                <a:solidFill>
                  <a:srgbClr val="572314"/>
                </a:solidFill>
                <a:latin typeface="Gill Sans MT" pitchFamily="34" charset="0"/>
              </a:defRPr>
            </a:lvl3pPr>
            <a:lvl4pPr fontAlgn="base">
              <a:spcBef>
                <a:spcPct val="0"/>
              </a:spcBef>
              <a:spcAft>
                <a:spcPct val="0"/>
              </a:spcAft>
              <a:defRPr sz="4300">
                <a:solidFill>
                  <a:srgbClr val="572314"/>
                </a:solidFill>
                <a:latin typeface="Gill Sans MT" pitchFamily="34" charset="0"/>
              </a:defRPr>
            </a:lvl4pPr>
            <a:lvl5pPr fontAlgn="base">
              <a:spcBef>
                <a:spcPct val="0"/>
              </a:spcBef>
              <a:spcAft>
                <a:spcPct val="0"/>
              </a:spcAft>
              <a:defRPr sz="4300">
                <a:solidFill>
                  <a:srgbClr val="572314"/>
                </a:solidFill>
                <a:latin typeface="Gill Sans MT" pitchFamily="34" charset="0"/>
              </a:defRPr>
            </a:lvl5pPr>
            <a:lvl6pPr marL="457200" fontAlgn="base">
              <a:spcBef>
                <a:spcPct val="0"/>
              </a:spcBef>
              <a:spcAft>
                <a:spcPct val="0"/>
              </a:spcAft>
              <a:defRPr sz="4300">
                <a:solidFill>
                  <a:srgbClr val="572314"/>
                </a:solidFill>
                <a:latin typeface="Gill Sans MT" pitchFamily="34" charset="0"/>
              </a:defRPr>
            </a:lvl6pPr>
            <a:lvl7pPr marL="914400" fontAlgn="base">
              <a:spcBef>
                <a:spcPct val="0"/>
              </a:spcBef>
              <a:spcAft>
                <a:spcPct val="0"/>
              </a:spcAft>
              <a:defRPr sz="4300">
                <a:solidFill>
                  <a:srgbClr val="572314"/>
                </a:solidFill>
                <a:latin typeface="Gill Sans MT" pitchFamily="34" charset="0"/>
              </a:defRPr>
            </a:lvl7pPr>
            <a:lvl8pPr marL="1371600" fontAlgn="base">
              <a:spcBef>
                <a:spcPct val="0"/>
              </a:spcBef>
              <a:spcAft>
                <a:spcPct val="0"/>
              </a:spcAft>
              <a:defRPr sz="4300">
                <a:solidFill>
                  <a:srgbClr val="572314"/>
                </a:solidFill>
                <a:latin typeface="Gill Sans MT" pitchFamily="34" charset="0"/>
              </a:defRPr>
            </a:lvl8pPr>
            <a:lvl9pPr marL="1828800" fontAlgn="base">
              <a:spcBef>
                <a:spcPct val="0"/>
              </a:spcBef>
              <a:spcAft>
                <a:spcPct val="0"/>
              </a:spcAft>
              <a:defRPr sz="4300">
                <a:solidFill>
                  <a:srgbClr val="572314"/>
                </a:solidFill>
                <a:latin typeface="Gill Sans MT" pitchFamily="34" charset="0"/>
              </a:defRPr>
            </a:lvl9pPr>
            <a:extLst/>
          </a:lstStyle>
          <a:p>
            <a:r>
              <a:rPr lang="en-US" altLang="en-US" sz="4800" dirty="0"/>
              <a:t>References </a:t>
            </a:r>
          </a:p>
        </p:txBody>
      </p:sp>
      <p:sp>
        <p:nvSpPr>
          <p:cNvPr id="3" name="Rectangle 2"/>
          <p:cNvSpPr/>
          <p:nvPr/>
        </p:nvSpPr>
        <p:spPr>
          <a:xfrm>
            <a:off x="1143000" y="1397000"/>
            <a:ext cx="7848600" cy="2103952"/>
          </a:xfrm>
          <a:prstGeom prst="rect">
            <a:avLst/>
          </a:prstGeom>
        </p:spPr>
        <p:txBody>
          <a:bodyPr wrap="square" lIns="102404" tIns="51202" rIns="102404" bIns="51202">
            <a:spAutoFit/>
          </a:bodyPr>
          <a:lstStyle/>
          <a:p>
            <a:pPr marL="384015" indent="-384015" algn="just">
              <a:buFont typeface="+mj-lt"/>
              <a:buAutoNum type="arabicPeriod"/>
            </a:pPr>
            <a:r>
              <a:rPr lang="en-GB" altLang="en-US" sz="2800" dirty="0" err="1" smtClean="0">
                <a:latin typeface="+mn-lt"/>
              </a:rPr>
              <a:t>Naresh</a:t>
            </a:r>
            <a:r>
              <a:rPr lang="en-GB" altLang="en-US" sz="2800" dirty="0" smtClean="0">
                <a:latin typeface="+mn-lt"/>
              </a:rPr>
              <a:t> </a:t>
            </a:r>
            <a:r>
              <a:rPr lang="en-GB" altLang="en-US" sz="2800" dirty="0" err="1" smtClean="0">
                <a:latin typeface="+mn-lt"/>
              </a:rPr>
              <a:t>Chauhan</a:t>
            </a:r>
            <a:r>
              <a:rPr lang="en-GB" altLang="en-US" sz="2800" dirty="0" smtClean="0">
                <a:latin typeface="+mn-lt"/>
              </a:rPr>
              <a:t>, Software Testing: Principles and Practices, (Chapter – 4), Second Edition, Oxford University Press,  2016.</a:t>
            </a:r>
          </a:p>
          <a:p>
            <a:pPr marL="384015" indent="-384015" algn="just">
              <a:buFont typeface="+mj-lt"/>
              <a:buAutoNum type="arabicPeriod"/>
            </a:pPr>
            <a:endParaRPr lang="en-GB" altLang="en-US" sz="2800" dirty="0" smtClean="0">
              <a:latin typeface="+mn-lt"/>
            </a:endParaRPr>
          </a:p>
          <a:p>
            <a:pPr algn="just"/>
            <a:endParaRPr lang="en-GB" altLang="en-US" dirty="0" smtClean="0">
              <a:solidFill>
                <a:prstClr val="black"/>
              </a:solidFill>
            </a:endParaRPr>
          </a:p>
        </p:txBody>
      </p:sp>
    </p:spTree>
    <p:extLst>
      <p:ext uri="{BB962C8B-B14F-4D97-AF65-F5344CB8AC3E}">
        <p14:creationId xmlns="" xmlns:p14="http://schemas.microsoft.com/office/powerpoint/2010/main" val="352680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Orthogonal Array Testing</a:t>
            </a:r>
            <a:endParaRPr lang="en-US" dirty="0"/>
          </a:p>
        </p:txBody>
      </p:sp>
      <p:sp>
        <p:nvSpPr>
          <p:cNvPr id="2" name="Content Placeholder 1"/>
          <p:cNvSpPr>
            <a:spLocks noGrp="1"/>
          </p:cNvSpPr>
          <p:nvPr>
            <p:ph idx="1"/>
          </p:nvPr>
        </p:nvSpPr>
        <p:spPr/>
        <p:txBody>
          <a:bodyPr>
            <a:normAutofit/>
          </a:bodyPr>
          <a:lstStyle/>
          <a:p>
            <a:pPr algn="just"/>
            <a:r>
              <a:rPr lang="en-US" dirty="0" smtClean="0"/>
              <a:t>Orthogonal arrays can be used in software testing for pairwise interactions. </a:t>
            </a:r>
          </a:p>
          <a:p>
            <a:pPr algn="just"/>
            <a:r>
              <a:rPr lang="en-US" dirty="0" smtClean="0"/>
              <a:t>It provides uniformly distributed coverage for all variable pairwise combinations.</a:t>
            </a:r>
          </a:p>
          <a:p>
            <a:pPr algn="just"/>
            <a:r>
              <a:rPr lang="en-US" dirty="0" smtClean="0"/>
              <a:t>It is commonly used for integration testing like testing of object-oriented systems, where multiple subclasses  can be substituted as the server for a client.  </a:t>
            </a:r>
            <a:endParaRPr lang="en-US" dirty="0"/>
          </a:p>
        </p:txBody>
      </p:sp>
    </p:spTree>
    <p:extLst>
      <p:ext uri="{BB962C8B-B14F-4D97-AF65-F5344CB8AC3E}">
        <p14:creationId xmlns="" xmlns:p14="http://schemas.microsoft.com/office/powerpoint/2010/main" val="31023588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pPr marL="82296" indent="0" algn="ctr">
              <a:buNone/>
            </a:pPr>
            <a:endParaRPr lang="en-IN" dirty="0"/>
          </a:p>
          <a:p>
            <a:pPr marL="82296" indent="0" algn="ctr">
              <a:buNone/>
            </a:pPr>
            <a:endParaRPr lang="en-IN" dirty="0" smtClean="0"/>
          </a:p>
          <a:p>
            <a:pPr marL="82296" indent="0">
              <a:buNone/>
            </a:pPr>
            <a:r>
              <a:rPr lang="en-IN" dirty="0"/>
              <a:t>	</a:t>
            </a:r>
            <a:r>
              <a:rPr lang="en-IN" dirty="0" smtClean="0"/>
              <a:t>	    </a:t>
            </a:r>
            <a:r>
              <a:rPr lang="en-IN" sz="3600" b="1" dirty="0" smtClean="0"/>
              <a:t>Thank you</a:t>
            </a:r>
            <a:endParaRPr lang="en-IN" sz="3600" b="1" dirty="0"/>
          </a:p>
        </p:txBody>
      </p:sp>
    </p:spTree>
    <p:extLst>
      <p:ext uri="{BB962C8B-B14F-4D97-AF65-F5344CB8AC3E}">
        <p14:creationId xmlns="" xmlns:p14="http://schemas.microsoft.com/office/powerpoint/2010/main" val="707416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Orthogonal Array Testing</a:t>
            </a:r>
          </a:p>
        </p:txBody>
      </p:sp>
      <p:sp>
        <p:nvSpPr>
          <p:cNvPr id="2" name="Content Placeholder 1"/>
          <p:cNvSpPr>
            <a:spLocks noGrp="1"/>
          </p:cNvSpPr>
          <p:nvPr>
            <p:ph idx="1"/>
          </p:nvPr>
        </p:nvSpPr>
        <p:spPr/>
        <p:txBody>
          <a:bodyPr>
            <a:normAutofit fontScale="92500"/>
          </a:bodyPr>
          <a:lstStyle/>
          <a:p>
            <a:pPr algn="just"/>
            <a:r>
              <a:rPr lang="en-US" dirty="0" smtClean="0"/>
              <a:t>It is a black-box testing technique.</a:t>
            </a:r>
          </a:p>
          <a:p>
            <a:pPr algn="just"/>
            <a:r>
              <a:rPr lang="en-US" dirty="0" smtClean="0"/>
              <a:t>OATS is used when the input to the system to be tested are low, </a:t>
            </a:r>
          </a:p>
          <a:p>
            <a:pPr lvl="1" algn="just"/>
            <a:r>
              <a:rPr lang="en-US" dirty="0" smtClean="0"/>
              <a:t>but if exhaustive testing is used then it is not possible to test completely every input of the system.</a:t>
            </a:r>
          </a:p>
          <a:p>
            <a:pPr algn="just"/>
            <a:r>
              <a:rPr lang="en-US" dirty="0" smtClean="0"/>
              <a:t>100% OATS implies 100% pairwise testing.</a:t>
            </a:r>
          </a:p>
          <a:p>
            <a:pPr algn="just"/>
            <a:r>
              <a:rPr lang="en-US" dirty="0" smtClean="0"/>
              <a:t>OATS can be used for testing combinations of configurable options like a webpage that allows the other user to select:</a:t>
            </a:r>
            <a:endParaRPr lang="en-US" dirty="0"/>
          </a:p>
        </p:txBody>
      </p:sp>
    </p:spTree>
    <p:extLst>
      <p:ext uri="{BB962C8B-B14F-4D97-AF65-F5344CB8AC3E}">
        <p14:creationId xmlns="" xmlns:p14="http://schemas.microsoft.com/office/powerpoint/2010/main" val="1299061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Configurable options - Example</a:t>
            </a:r>
          </a:p>
        </p:txBody>
      </p:sp>
      <p:sp>
        <p:nvSpPr>
          <p:cNvPr id="2" name="Content Placeholder 1"/>
          <p:cNvSpPr>
            <a:spLocks noGrp="1"/>
          </p:cNvSpPr>
          <p:nvPr>
            <p:ph idx="1"/>
          </p:nvPr>
        </p:nvSpPr>
        <p:spPr/>
        <p:txBody>
          <a:bodyPr/>
          <a:lstStyle/>
          <a:p>
            <a:r>
              <a:rPr lang="en-US" dirty="0" smtClean="0"/>
              <a:t>Font style;</a:t>
            </a:r>
          </a:p>
          <a:p>
            <a:r>
              <a:rPr lang="en-US" dirty="0" smtClean="0"/>
              <a:t>Font color;</a:t>
            </a:r>
          </a:p>
          <a:p>
            <a:r>
              <a:rPr lang="en-US" dirty="0" smtClean="0"/>
              <a:t>Back ground Color;</a:t>
            </a:r>
          </a:p>
          <a:p>
            <a:r>
              <a:rPr lang="en-US" dirty="0" smtClean="0"/>
              <a:t>Page layout;</a:t>
            </a:r>
          </a:p>
          <a:p>
            <a:r>
              <a:rPr lang="en-US" dirty="0" smtClean="0"/>
              <a:t>Etc.</a:t>
            </a:r>
            <a:endParaRPr lang="en-US" dirty="0"/>
          </a:p>
        </p:txBody>
      </p:sp>
    </p:spTree>
    <p:extLst>
      <p:ext uri="{BB962C8B-B14F-4D97-AF65-F5344CB8AC3E}">
        <p14:creationId xmlns="" xmlns:p14="http://schemas.microsoft.com/office/powerpoint/2010/main" val="1144134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Steps to use OATS</a:t>
            </a:r>
            <a:br>
              <a:rPr lang="en-US" dirty="0"/>
            </a:br>
            <a:endParaRPr lang="en-US" dirty="0"/>
          </a:p>
        </p:txBody>
      </p:sp>
      <p:sp>
        <p:nvSpPr>
          <p:cNvPr id="2" name="Content Placeholder 1"/>
          <p:cNvSpPr>
            <a:spLocks noGrp="1"/>
          </p:cNvSpPr>
          <p:nvPr>
            <p:ph idx="1"/>
          </p:nvPr>
        </p:nvSpPr>
        <p:spPr>
          <a:xfrm>
            <a:off x="933089" y="1412776"/>
            <a:ext cx="8178800" cy="4171950"/>
          </a:xfrm>
        </p:spPr>
        <p:txBody>
          <a:bodyPr/>
          <a:lstStyle/>
          <a:p>
            <a:pPr algn="just"/>
            <a:r>
              <a:rPr lang="en-US" sz="2800" dirty="0" smtClean="0"/>
              <a:t>Step 1:  Identify the independent variables that are to be used for interaction.  These will be mapped as “factor” (f) of array.</a:t>
            </a:r>
          </a:p>
          <a:p>
            <a:pPr algn="just"/>
            <a:r>
              <a:rPr lang="en-US" sz="2800" dirty="0" smtClean="0"/>
              <a:t>Step 2: Identify the maximum number of values, which each variable will take. These will be mapped as “levels” (p) of the array.</a:t>
            </a:r>
          </a:p>
          <a:p>
            <a:pPr algn="just"/>
            <a:r>
              <a:rPr lang="en-US" sz="2800" dirty="0"/>
              <a:t>Step </a:t>
            </a:r>
            <a:r>
              <a:rPr lang="en-US" sz="2800" dirty="0" smtClean="0"/>
              <a:t>3: Search for an orthogonal array that has all factors from Step 1 and all levels from Step 2. </a:t>
            </a:r>
          </a:p>
          <a:p>
            <a:pPr algn="just"/>
            <a:endParaRPr lang="en-US" sz="2800" dirty="0" smtClean="0"/>
          </a:p>
          <a:p>
            <a:pPr algn="just"/>
            <a:endParaRPr lang="en-US" sz="2800" dirty="0"/>
          </a:p>
        </p:txBody>
      </p:sp>
    </p:spTree>
    <p:extLst>
      <p:ext uri="{BB962C8B-B14F-4D97-AF65-F5344CB8AC3E}">
        <p14:creationId xmlns="" xmlns:p14="http://schemas.microsoft.com/office/powerpoint/2010/main" val="162425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Steps to use OATS</a:t>
            </a:r>
            <a:br>
              <a:rPr lang="en-US" dirty="0"/>
            </a:br>
            <a:endParaRPr lang="en-US" dirty="0"/>
          </a:p>
        </p:txBody>
      </p:sp>
      <p:sp>
        <p:nvSpPr>
          <p:cNvPr id="2" name="Content Placeholder 1"/>
          <p:cNvSpPr>
            <a:spLocks noGrp="1"/>
          </p:cNvSpPr>
          <p:nvPr>
            <p:ph idx="1"/>
          </p:nvPr>
        </p:nvSpPr>
        <p:spPr/>
        <p:txBody>
          <a:bodyPr>
            <a:normAutofit/>
          </a:bodyPr>
          <a:lstStyle/>
          <a:p>
            <a:pPr algn="just"/>
            <a:r>
              <a:rPr lang="en-US" dirty="0" smtClean="0"/>
              <a:t>Step 4: Map all the factors and levels with your requirements.</a:t>
            </a:r>
          </a:p>
          <a:p>
            <a:pPr algn="just"/>
            <a:r>
              <a:rPr lang="en-US" dirty="0" smtClean="0"/>
              <a:t>Translate them into suitable test cases.</a:t>
            </a:r>
          </a:p>
          <a:p>
            <a:pPr algn="just"/>
            <a:r>
              <a:rPr lang="en-US" dirty="0" smtClean="0"/>
              <a:t>Look out for any special test cases.</a:t>
            </a:r>
          </a:p>
          <a:p>
            <a:pPr algn="just"/>
            <a:r>
              <a:rPr lang="en-US" dirty="0" smtClean="0"/>
              <a:t>If we have 3 variables (parameters) that have 3 values, then the possible number of test cases using conventional technique is 3*3*3=27. But, if OATS is used, then the number of test cases will be 9. </a:t>
            </a:r>
            <a:endParaRPr lang="en-US" dirty="0"/>
          </a:p>
        </p:txBody>
      </p:sp>
    </p:spTree>
    <p:extLst>
      <p:ext uri="{BB962C8B-B14F-4D97-AF65-F5344CB8AC3E}">
        <p14:creationId xmlns="" xmlns:p14="http://schemas.microsoft.com/office/powerpoint/2010/main" val="13169865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7ED58A85A796449BBD3B81601E2D75" ma:contentTypeVersion="2" ma:contentTypeDescription="Create a new document." ma:contentTypeScope="" ma:versionID="7a80211e67dc5eff737ad815ad8bfc69">
  <xsd:schema xmlns:xsd="http://www.w3.org/2001/XMLSchema" xmlns:xs="http://www.w3.org/2001/XMLSchema" xmlns:p="http://schemas.microsoft.com/office/2006/metadata/properties" xmlns:ns2="e16f1f74-0040-4e09-b045-6473ea824ee0" targetNamespace="http://schemas.microsoft.com/office/2006/metadata/properties" ma:root="true" ma:fieldsID="609a2d98ef4e1edbb864db9af53991fb" ns2:_="">
    <xsd:import namespace="e16f1f74-0040-4e09-b045-6473ea824e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6f1f74-0040-4e09-b045-6473ea824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AB8D67-6573-4EB0-B5BD-C2B9B51F0220}"/>
</file>

<file path=customXml/itemProps2.xml><?xml version="1.0" encoding="utf-8"?>
<ds:datastoreItem xmlns:ds="http://schemas.openxmlformats.org/officeDocument/2006/customXml" ds:itemID="{F8B133A9-15C9-4B1D-B0C4-42E9549CC5E3}"/>
</file>

<file path=customXml/itemProps3.xml><?xml version="1.0" encoding="utf-8"?>
<ds:datastoreItem xmlns:ds="http://schemas.openxmlformats.org/officeDocument/2006/customXml" ds:itemID="{D6C8047F-12F4-459F-9B7B-5D40C34AF289}"/>
</file>

<file path=docProps/app.xml><?xml version="1.0" encoding="utf-8"?>
<Properties xmlns="http://schemas.openxmlformats.org/officeDocument/2006/extended-properties" xmlns:vt="http://schemas.openxmlformats.org/officeDocument/2006/docPropsVTypes">
  <Template>Solstice</Template>
  <TotalTime>121</TotalTime>
  <Words>2965</Words>
  <Application>Microsoft Office PowerPoint</Application>
  <PresentationFormat>On-screen Show (4:3)</PresentationFormat>
  <Paragraphs>440</Paragraphs>
  <Slides>50</Slides>
  <Notes>1</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Solstice</vt:lpstr>
      <vt:lpstr>Orthogonal Array Testing </vt:lpstr>
      <vt:lpstr>Orthogonal Array Testing </vt:lpstr>
      <vt:lpstr>Example</vt:lpstr>
      <vt:lpstr>Example</vt:lpstr>
      <vt:lpstr>Orthogonal Array Testing</vt:lpstr>
      <vt:lpstr>Orthogonal Array Testing</vt:lpstr>
      <vt:lpstr>Configurable options - Example</vt:lpstr>
      <vt:lpstr>Steps to use OATS </vt:lpstr>
      <vt:lpstr>Steps to use OATS </vt:lpstr>
      <vt:lpstr>Example 1</vt:lpstr>
      <vt:lpstr>Example 1</vt:lpstr>
      <vt:lpstr>Solution</vt:lpstr>
      <vt:lpstr>Solution</vt:lpstr>
      <vt:lpstr>Solution</vt:lpstr>
      <vt:lpstr>Solution</vt:lpstr>
      <vt:lpstr>Solution</vt:lpstr>
      <vt:lpstr>Positive Testing</vt:lpstr>
      <vt:lpstr>Positive Testing     cont …</vt:lpstr>
      <vt:lpstr>Positive Testing                cont …</vt:lpstr>
      <vt:lpstr>Example of Positive testing</vt:lpstr>
      <vt:lpstr>Another example</vt:lpstr>
      <vt:lpstr>Some functionalities to use the lock</vt:lpstr>
      <vt:lpstr>Sample requirements specification for lock and key system</vt:lpstr>
      <vt:lpstr>Example of positive test cases</vt:lpstr>
      <vt:lpstr>Example of positive test condition for positive testing</vt:lpstr>
      <vt:lpstr>Example of negative test condition for positive testing</vt:lpstr>
      <vt:lpstr>Negative Testing</vt:lpstr>
      <vt:lpstr>Negative Testing    cont …</vt:lpstr>
      <vt:lpstr>Negative Testing               cont …</vt:lpstr>
      <vt:lpstr>Negative Testing         cont …</vt:lpstr>
      <vt:lpstr>Negative Testing          cont …</vt:lpstr>
      <vt:lpstr>Negative Testing                   cont …</vt:lpstr>
      <vt:lpstr>Example of Negative Testing</vt:lpstr>
      <vt:lpstr>Example of negative test cases</vt:lpstr>
      <vt:lpstr>Positive and negative testing scenarios</vt:lpstr>
      <vt:lpstr>Positive and Negative Test Scenarios with Example</vt:lpstr>
      <vt:lpstr>Consideration for both the testing</vt:lpstr>
      <vt:lpstr>Testing Technique used for Positive and Negative Testing</vt:lpstr>
      <vt:lpstr>Boundary Value Analysis</vt:lpstr>
      <vt:lpstr>Example</vt:lpstr>
      <vt:lpstr>Equivalence Partitioning</vt:lpstr>
      <vt:lpstr>Example</vt:lpstr>
      <vt:lpstr>Difference between positive and negative testing</vt:lpstr>
      <vt:lpstr>Top Distinctions between Positive &amp; Negative Testing</vt:lpstr>
      <vt:lpstr>ERROR GUESSING</vt:lpstr>
      <vt:lpstr>Example - Special cases in the roots of a quadratic equation</vt:lpstr>
      <vt:lpstr> </vt:lpstr>
      <vt:lpstr>Summary</vt:lpstr>
      <vt:lpstr>Slide 49</vt:lpstr>
      <vt:lpstr> </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Orthogonal Array Testing </dc:title>
  <dc:creator>D7</dc:creator>
  <cp:lastModifiedBy>Dr. D.P. Mohapatra</cp:lastModifiedBy>
  <cp:revision>13</cp:revision>
  <dcterms:created xsi:type="dcterms:W3CDTF">2019-01-09T10:55:34Z</dcterms:created>
  <dcterms:modified xsi:type="dcterms:W3CDTF">2021-01-04T18:27:40Z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0x0101007E7ED58A85A796449BBD3B81601E2D75</vt:lpwstr>
  </property>
</Properties>
</file>