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72F100-F15D-4DCE-92CF-85BA79ED4CFF}">
  <a:tblStyle styleId="{CF72F100-F15D-4DCE-92CF-85BA79ED4C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8F5C324-2899-4A4D-982B-7BD21531041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8" Type="http://schemas.openxmlformats.org/officeDocument/2006/relationships/slide" Target="slides/slide2.xml"/><Relationship Id="rId26" Type="http://schemas.openxmlformats.org/officeDocument/2006/relationships/customXml" Target="../customXml/item2.xml"/><Relationship Id="rId21" Type="http://schemas.openxmlformats.org/officeDocument/2006/relationships/slide" Target="slides/slide15.xml"/><Relationship Id="rId3" Type="http://schemas.openxmlformats.org/officeDocument/2006/relationships/presProps" Target="presProps.xml"/><Relationship Id="rId12" Type="http://schemas.openxmlformats.org/officeDocument/2006/relationships/slide" Target="slides/slide6.xml"/><Relationship Id="rId17" Type="http://schemas.openxmlformats.org/officeDocument/2006/relationships/slide" Target="slides/slide11.xml"/><Relationship Id="rId7" Type="http://schemas.openxmlformats.org/officeDocument/2006/relationships/slide" Target="slides/slide1.xml"/><Relationship Id="rId25" Type="http://schemas.openxmlformats.org/officeDocument/2006/relationships/customXml" Target="../customXml/item1.xml"/><Relationship Id="rId20" Type="http://schemas.openxmlformats.org/officeDocument/2006/relationships/slide" Target="slides/slide14.xml"/><Relationship Id="rId2"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23" Type="http://schemas.openxmlformats.org/officeDocument/2006/relationships/slide" Target="slides/slide17.xml"/><Relationship Id="rId15" Type="http://schemas.openxmlformats.org/officeDocument/2006/relationships/slide" Target="slides/slide9.xml"/><Relationship Id="rId5" Type="http://schemas.openxmlformats.org/officeDocument/2006/relationships/slideMaster" Target="slideMasters/slideMaster1.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9a4f6f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9a4f6f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f9a4f6f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f9a4f6f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f9a4f6f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f9a4f6f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f9a4f6f2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f9a4f6f2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dbbcfb83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dbbcfb83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f9a4f6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f9a4f6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dbbcfb83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dbbcfb83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f9a4f6f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f9a4f6f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f9a4f6f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f9a4f6f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dbbcfb8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dbbcfb8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dbbcfb8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dbbcfb8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dbbcfb8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dbbcfb8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dbbcfb83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dbbcfb83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dbbcfb83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dbbcfb83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dbbcfb83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dbbcfb83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dbbcfb83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bbcfb83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9a4f6f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9a4f6f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microsoft/pict" TargetMode="External"/><Relationship Id="rId4" Type="http://schemas.openxmlformats.org/officeDocument/2006/relationships/hyperlink" Target="http://researcher.ibm.com/project/1871" TargetMode="External"/><Relationship Id="rId9" Type="http://schemas.openxmlformats.org/officeDocument/2006/relationships/hyperlink" Target="https://sourceforge.net/projects/vptag/" TargetMode="External"/><Relationship Id="rId5" Type="http://schemas.openxmlformats.org/officeDocument/2006/relationships/hyperlink" Target="http://csrc.nist.gov/acts" TargetMode="External"/><Relationship Id="rId6" Type="http://schemas.openxmlformats.org/officeDocument/2006/relationships/hyperlink" Target="https://hexawise.com/" TargetMode="External"/><Relationship Id="rId7" Type="http://schemas.openxmlformats.org/officeDocument/2006/relationships/hyperlink" Target="http://burtleburtle.net/bob/math/jenny.html" TargetMode="External"/><Relationship Id="rId8" Type="http://schemas.openxmlformats.org/officeDocument/2006/relationships/hyperlink" Target="https://inductive.no/pairwis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All-pairs_testing#cite_note-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Pairwise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Example-1</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Exhaustive combination of the product is calculated.</a:t>
            </a:r>
            <a:endParaRPr/>
          </a:p>
          <a:p>
            <a:pPr indent="0" lvl="0" marL="0" rtl="0" algn="l">
              <a:spcBef>
                <a:spcPts val="1200"/>
              </a:spcBef>
              <a:spcAft>
                <a:spcPts val="0"/>
              </a:spcAft>
              <a:buClr>
                <a:schemeClr val="dk1"/>
              </a:buClr>
              <a:buSzPts val="1100"/>
              <a:buFont typeface="Arial"/>
              <a:buNone/>
            </a:pPr>
            <a:r>
              <a:rPr lang="en"/>
              <a:t>List Box = 10</a:t>
            </a:r>
            <a:endParaRPr/>
          </a:p>
          <a:p>
            <a:pPr indent="0" lvl="0" marL="0" rtl="0" algn="l">
              <a:spcBef>
                <a:spcPts val="1200"/>
              </a:spcBef>
              <a:spcAft>
                <a:spcPts val="0"/>
              </a:spcAft>
              <a:buClr>
                <a:schemeClr val="dk1"/>
              </a:buClr>
              <a:buSzPts val="1100"/>
              <a:buFont typeface="Arial"/>
              <a:buNone/>
            </a:pPr>
            <a:r>
              <a:rPr lang="en"/>
              <a:t>Check Box = 2</a:t>
            </a:r>
            <a:endParaRPr/>
          </a:p>
          <a:p>
            <a:pPr indent="0" lvl="0" marL="0" rtl="0" algn="l">
              <a:spcBef>
                <a:spcPts val="1200"/>
              </a:spcBef>
              <a:spcAft>
                <a:spcPts val="0"/>
              </a:spcAft>
              <a:buClr>
                <a:schemeClr val="dk1"/>
              </a:buClr>
              <a:buSzPts val="1100"/>
              <a:buFont typeface="Arial"/>
              <a:buNone/>
            </a:pPr>
            <a:r>
              <a:rPr lang="en"/>
              <a:t>Radio Button = 2</a:t>
            </a:r>
            <a:endParaRPr/>
          </a:p>
          <a:p>
            <a:pPr indent="0" lvl="0" marL="0" rtl="0" algn="l">
              <a:spcBef>
                <a:spcPts val="1200"/>
              </a:spcBef>
              <a:spcAft>
                <a:spcPts val="0"/>
              </a:spcAft>
              <a:buClr>
                <a:schemeClr val="dk1"/>
              </a:buClr>
              <a:buSzPts val="1100"/>
              <a:buFont typeface="Arial"/>
              <a:buNone/>
            </a:pPr>
            <a:r>
              <a:rPr lang="en"/>
              <a:t>Text Box = 100</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Total Number of Test Cases using Cartesian Method : 10*2*2*100 = 4000</a:t>
            </a:r>
            <a:endParaRPr/>
          </a:p>
          <a:p>
            <a:pPr indent="0" lvl="0" marL="0" rtl="0" algn="l">
              <a:spcBef>
                <a:spcPts val="1200"/>
              </a:spcBef>
              <a:spcAft>
                <a:spcPts val="1200"/>
              </a:spcAft>
              <a:buNone/>
            </a:pPr>
            <a:r>
              <a:rPr lang="en"/>
              <a:t>Total Number of Test Cases including Negative Cases will be &gt; 4000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Example-1</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Now, the idea is to bring down the number of test cases. We will first try to find out the number of cases using the conventional software testing technique. We can consider the list box values as 0 and others as 0 is neither positive nor negative. Radio button and check box values cannot be reduced, so each one of them will have 2 combinations (ON or OFF). The Text box values can be reduced into three inputs (Valid Integer, Invalid Integer, Alpha-Special Character).</a:t>
            </a:r>
            <a:endParaRPr/>
          </a:p>
          <a:p>
            <a:pPr indent="0" lvl="0" marL="0" rtl="0" algn="l">
              <a:spcBef>
                <a:spcPts val="1200"/>
              </a:spcBef>
              <a:spcAft>
                <a:spcPts val="1200"/>
              </a:spcAft>
              <a:buNone/>
            </a:pPr>
            <a:r>
              <a:rPr lang="en"/>
              <a:t>Now, we will calculate the number of cases using software testing technique, 2*2*2*3 = 24 (including negative cases).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Example-1</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Now, we can still reduce the combination further into All-pairs technique.</a:t>
            </a:r>
            <a:endParaRPr/>
          </a:p>
          <a:p>
            <a:pPr indent="0" lvl="0" marL="0" rtl="0" algn="l">
              <a:spcBef>
                <a:spcPts val="1200"/>
              </a:spcBef>
              <a:spcAft>
                <a:spcPts val="0"/>
              </a:spcAft>
              <a:buClr>
                <a:schemeClr val="dk1"/>
              </a:buClr>
              <a:buSzPct val="61111"/>
              <a:buFont typeface="Arial"/>
              <a:buNone/>
            </a:pPr>
            <a:r>
              <a:rPr lang="en"/>
              <a:t>Step 1: Order the values such that one with most number of values is the first and the least is placed as the last variable.</a:t>
            </a:r>
            <a:endParaRPr/>
          </a:p>
          <a:p>
            <a:pPr indent="0" lvl="0" marL="0" rtl="0" algn="l">
              <a:spcBef>
                <a:spcPts val="1200"/>
              </a:spcBef>
              <a:spcAft>
                <a:spcPts val="0"/>
              </a:spcAft>
              <a:buClr>
                <a:schemeClr val="dk1"/>
              </a:buClr>
              <a:buSzPct val="61111"/>
              <a:buFont typeface="Arial"/>
              <a:buNone/>
            </a:pPr>
            <a:r>
              <a:rPr lang="en"/>
              <a:t>Step 2: Now start filling the table column by column. List box can take 2 values.</a:t>
            </a:r>
            <a:endParaRPr/>
          </a:p>
          <a:p>
            <a:pPr indent="0" lvl="0" marL="0" rtl="0" algn="l">
              <a:spcBef>
                <a:spcPts val="1200"/>
              </a:spcBef>
              <a:spcAft>
                <a:spcPts val="0"/>
              </a:spcAft>
              <a:buClr>
                <a:schemeClr val="dk1"/>
              </a:buClr>
              <a:buSzPct val="61111"/>
              <a:buFont typeface="Arial"/>
              <a:buNone/>
            </a:pPr>
            <a:r>
              <a:rPr lang="en"/>
              <a:t>Step 3: The Next column under discussion would be check box. Again Check box can take 2 values.</a:t>
            </a:r>
            <a:endParaRPr/>
          </a:p>
          <a:p>
            <a:pPr indent="0" lvl="0" marL="0" rtl="0" algn="l">
              <a:spcBef>
                <a:spcPts val="1200"/>
              </a:spcBef>
              <a:spcAft>
                <a:spcPts val="0"/>
              </a:spcAft>
              <a:buClr>
                <a:schemeClr val="dk1"/>
              </a:buClr>
              <a:buSzPct val="61111"/>
              <a:buFont typeface="Arial"/>
              <a:buNone/>
            </a:pPr>
            <a:r>
              <a:rPr lang="en"/>
              <a:t>Step 4: Now we need to ensure that we cover all combinations between list box and Check box.</a:t>
            </a:r>
            <a:endParaRPr/>
          </a:p>
          <a:p>
            <a:pPr indent="0" lvl="0" marL="0" rtl="0" algn="l">
              <a:spcBef>
                <a:spcPts val="1200"/>
              </a:spcBef>
              <a:spcAft>
                <a:spcPts val="0"/>
              </a:spcAft>
              <a:buClr>
                <a:schemeClr val="dk1"/>
              </a:buClr>
              <a:buSzPct val="61111"/>
              <a:buFont typeface="Arial"/>
              <a:buNone/>
            </a:pPr>
            <a:r>
              <a:rPr lang="en"/>
              <a:t>Step 5: Now we will use the same strategy for checking the Radio Button. It can take 2 values.</a:t>
            </a:r>
            <a:endParaRPr/>
          </a:p>
          <a:p>
            <a:pPr indent="0" lvl="0" marL="0" rtl="0" algn="l">
              <a:spcBef>
                <a:spcPts val="1200"/>
              </a:spcBef>
              <a:spcAft>
                <a:spcPts val="0"/>
              </a:spcAft>
              <a:buClr>
                <a:schemeClr val="dk1"/>
              </a:buClr>
              <a:buSzPct val="100000"/>
              <a:buFont typeface="Arial"/>
              <a:buNone/>
            </a:pPr>
            <a:r>
              <a:rPr lang="en"/>
              <a:t>Step 6: Verify if all the pair values are covered as shown in the table below.</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Example-1</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2708400" cy="29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Exhaustive Combination results in &gt; 4000 Test Cases.</a:t>
            </a:r>
            <a:endParaRPr sz="1500"/>
          </a:p>
          <a:p>
            <a:pPr indent="0" lvl="0" marL="0" rtl="0" algn="l">
              <a:spcBef>
                <a:spcPts val="1200"/>
              </a:spcBef>
              <a:spcAft>
                <a:spcPts val="0"/>
              </a:spcAft>
              <a:buClr>
                <a:schemeClr val="dk1"/>
              </a:buClr>
              <a:buSzPts val="1100"/>
              <a:buFont typeface="Arial"/>
              <a:buNone/>
            </a:pPr>
            <a:r>
              <a:rPr lang="en" sz="1500"/>
              <a:t>Conventional Software Testing technique results in 24 Test Cases.</a:t>
            </a:r>
            <a:endParaRPr sz="1500"/>
          </a:p>
          <a:p>
            <a:pPr indent="0" lvl="0" marL="0" rtl="0" algn="l">
              <a:spcBef>
                <a:spcPts val="1200"/>
              </a:spcBef>
              <a:spcAft>
                <a:spcPts val="1200"/>
              </a:spcAft>
              <a:buNone/>
            </a:pPr>
            <a:r>
              <a:rPr lang="en" sz="1500"/>
              <a:t>Pair Wise Software Testing technique results in just 6 Test Cases.</a:t>
            </a:r>
            <a:endParaRPr sz="1500"/>
          </a:p>
        </p:txBody>
      </p:sp>
      <p:pic>
        <p:nvPicPr>
          <p:cNvPr id="133" name="Google Shape;133;p25"/>
          <p:cNvPicPr preferRelativeResize="0"/>
          <p:nvPr/>
        </p:nvPicPr>
        <p:blipFill>
          <a:blip r:embed="rId3">
            <a:alphaModFix/>
          </a:blip>
          <a:stretch>
            <a:fillRect/>
          </a:stretch>
        </p:blipFill>
        <p:spPr>
          <a:xfrm>
            <a:off x="2866675" y="1152475"/>
            <a:ext cx="6228825" cy="308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Example-2</a:t>
            </a:r>
            <a:endParaRPr/>
          </a:p>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'Enabled', 'Choice Type' and 'Category' have a choice range of 2, 3 and 4, respectively. An exhaustive test would involve 24 tests (2 x 3 x 4). Multiplying the two largest values (3 and 4) indicates that a pair-wise tests would involve 12 tests. </a:t>
            </a:r>
            <a:endParaRPr/>
          </a:p>
        </p:txBody>
      </p:sp>
      <p:graphicFrame>
        <p:nvGraphicFramePr>
          <p:cNvPr id="140" name="Google Shape;140;p26"/>
          <p:cNvGraphicFramePr/>
          <p:nvPr/>
        </p:nvGraphicFramePr>
        <p:xfrm>
          <a:off x="604500" y="2571750"/>
          <a:ext cx="3000000" cy="3000000"/>
        </p:xfrm>
        <a:graphic>
          <a:graphicData uri="http://schemas.openxmlformats.org/drawingml/2006/table">
            <a:tbl>
              <a:tblPr>
                <a:noFill/>
                <a:tableStyleId>{CF72F100-F15D-4DCE-92CF-85BA79ED4CFF}</a:tableStyleId>
              </a:tblPr>
              <a:tblGrid>
                <a:gridCol w="1612950"/>
                <a:gridCol w="1612950"/>
                <a:gridCol w="1612950"/>
                <a:gridCol w="1612950"/>
                <a:gridCol w="1612950"/>
              </a:tblGrid>
              <a:tr h="609575">
                <a:tc>
                  <a:txBody>
                    <a:bodyPr/>
                    <a:lstStyle/>
                    <a:p>
                      <a:pPr indent="0" lvl="0" marL="0" rtl="0" algn="l">
                        <a:spcBef>
                          <a:spcPts val="0"/>
                        </a:spcBef>
                        <a:spcAft>
                          <a:spcPts val="0"/>
                        </a:spcAft>
                        <a:buNone/>
                      </a:pPr>
                      <a:r>
                        <a:rPr lang="en"/>
                        <a:t>Parameter Name</a:t>
                      </a:r>
                      <a:endParaRPr/>
                    </a:p>
                  </a:txBody>
                  <a:tcPr marT="91425" marB="91425" marR="91425" marL="91425"/>
                </a:tc>
                <a:tc>
                  <a:txBody>
                    <a:bodyPr/>
                    <a:lstStyle/>
                    <a:p>
                      <a:pPr indent="0" lvl="0" marL="0" rtl="0" algn="l">
                        <a:spcBef>
                          <a:spcPts val="0"/>
                        </a:spcBef>
                        <a:spcAft>
                          <a:spcPts val="0"/>
                        </a:spcAft>
                        <a:buNone/>
                      </a:pPr>
                      <a:r>
                        <a:rPr lang="en"/>
                        <a:t>Value</a:t>
                      </a:r>
                      <a:r>
                        <a:rPr lang="en"/>
                        <a:t>-1</a:t>
                      </a:r>
                      <a:endParaRPr/>
                    </a:p>
                  </a:txBody>
                  <a:tcPr marT="91425" marB="91425" marR="91425" marL="91425"/>
                </a:tc>
                <a:tc>
                  <a:txBody>
                    <a:bodyPr/>
                    <a:lstStyle/>
                    <a:p>
                      <a:pPr indent="0" lvl="0" marL="0" rtl="0" algn="l">
                        <a:spcBef>
                          <a:spcPts val="0"/>
                        </a:spcBef>
                        <a:spcAft>
                          <a:spcPts val="0"/>
                        </a:spcAft>
                        <a:buNone/>
                      </a:pPr>
                      <a:r>
                        <a:rPr lang="en"/>
                        <a:t>Value-2</a:t>
                      </a:r>
                      <a:endParaRPr/>
                    </a:p>
                  </a:txBody>
                  <a:tcPr marT="91425" marB="91425" marR="91425" marL="91425"/>
                </a:tc>
                <a:tc>
                  <a:txBody>
                    <a:bodyPr/>
                    <a:lstStyle/>
                    <a:p>
                      <a:pPr indent="0" lvl="0" marL="0" rtl="0" algn="l">
                        <a:spcBef>
                          <a:spcPts val="0"/>
                        </a:spcBef>
                        <a:spcAft>
                          <a:spcPts val="0"/>
                        </a:spcAft>
                        <a:buNone/>
                      </a:pPr>
                      <a:r>
                        <a:rPr lang="en"/>
                        <a:t>Value-3</a:t>
                      </a:r>
                      <a:endParaRPr/>
                    </a:p>
                  </a:txBody>
                  <a:tcPr marT="91425" marB="91425" marR="91425" marL="91425"/>
                </a:tc>
                <a:tc>
                  <a:txBody>
                    <a:bodyPr/>
                    <a:lstStyle/>
                    <a:p>
                      <a:pPr indent="0" lvl="0" marL="0" rtl="0" algn="l">
                        <a:spcBef>
                          <a:spcPts val="0"/>
                        </a:spcBef>
                        <a:spcAft>
                          <a:spcPts val="0"/>
                        </a:spcAft>
                        <a:buNone/>
                      </a:pPr>
                      <a:r>
                        <a:rPr lang="en"/>
                        <a:t>Value-4</a:t>
                      </a:r>
                      <a:endParaRPr/>
                    </a:p>
                  </a:txBody>
                  <a:tcPr marT="91425" marB="91425" marR="91425" marL="91425"/>
                </a:tc>
              </a:tr>
              <a:tr h="457175">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'Enabled'</a:t>
                      </a:r>
                      <a:endParaRPr/>
                    </a:p>
                  </a:txBody>
                  <a:tcPr marT="91425" marB="91425" marR="91425" marL="91425"/>
                </a:tc>
                <a:tc>
                  <a:txBody>
                    <a:bodyPr/>
                    <a:lstStyle/>
                    <a:p>
                      <a:pPr indent="0" lvl="0" marL="0" rtl="0" algn="l">
                        <a:spcBef>
                          <a:spcPts val="0"/>
                        </a:spcBef>
                        <a:spcAft>
                          <a:spcPts val="0"/>
                        </a:spcAft>
                        <a:buNone/>
                      </a:pPr>
                      <a:r>
                        <a:rPr lang="en"/>
                        <a:t>True</a:t>
                      </a:r>
                      <a:endParaRPr/>
                    </a:p>
                  </a:txBody>
                  <a:tcPr marT="91425" marB="91425" marR="91425" marL="91425"/>
                </a:tc>
                <a:tc>
                  <a:txBody>
                    <a:bodyPr/>
                    <a:lstStyle/>
                    <a:p>
                      <a:pPr indent="0" lvl="0" marL="0" rtl="0" algn="l">
                        <a:spcBef>
                          <a:spcPts val="0"/>
                        </a:spcBef>
                        <a:spcAft>
                          <a:spcPts val="0"/>
                        </a:spcAft>
                        <a:buNone/>
                      </a:pPr>
                      <a:r>
                        <a:rPr lang="en"/>
                        <a:t>False</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772650">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'Choice Type'</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457175">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'Category'</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D</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Example-2</a:t>
            </a:r>
            <a:endParaRPr/>
          </a:p>
        </p:txBody>
      </p:sp>
      <p:graphicFrame>
        <p:nvGraphicFramePr>
          <p:cNvPr id="146" name="Google Shape;146;p27"/>
          <p:cNvGraphicFramePr/>
          <p:nvPr/>
        </p:nvGraphicFramePr>
        <p:xfrm>
          <a:off x="228625" y="2037375"/>
          <a:ext cx="3000000" cy="3000000"/>
        </p:xfrm>
        <a:graphic>
          <a:graphicData uri="http://schemas.openxmlformats.org/drawingml/2006/table">
            <a:tbl>
              <a:tblPr>
                <a:noFill/>
                <a:tableStyleId>{98F5C324-2899-4A4D-982B-7BD215310417}</a:tableStyleId>
              </a:tblPr>
              <a:tblGrid>
                <a:gridCol w="1230500"/>
                <a:gridCol w="1755500"/>
                <a:gridCol w="1345325"/>
              </a:tblGrid>
              <a:tr h="370525">
                <a:tc>
                  <a:txBody>
                    <a:bodyPr/>
                    <a:lstStyle/>
                    <a:p>
                      <a:pPr indent="0" lvl="0" marL="0" rtl="0" algn="ctr">
                        <a:lnSpc>
                          <a:spcPct val="115000"/>
                        </a:lnSpc>
                        <a:spcBef>
                          <a:spcPts val="0"/>
                        </a:spcBef>
                        <a:spcAft>
                          <a:spcPts val="0"/>
                        </a:spcAft>
                        <a:buNone/>
                      </a:pPr>
                      <a:r>
                        <a:rPr b="1" lang="en" sz="1100"/>
                        <a:t>Enabled</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Choice type</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Category</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425">
                <a:tc>
                  <a:txBody>
                    <a:bodyPr/>
                    <a:lstStyle/>
                    <a:p>
                      <a:pPr indent="0" lvl="0" marL="0" rtl="0" algn="l">
                        <a:spcBef>
                          <a:spcPts val="0"/>
                        </a:spcBef>
                        <a:spcAft>
                          <a:spcPts val="0"/>
                        </a:spcAft>
                        <a:buNone/>
                      </a:pPr>
                      <a:r>
                        <a:rPr lang="en"/>
                        <a:t>True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425">
                <a:tc>
                  <a:txBody>
                    <a:bodyPr/>
                    <a:lstStyle/>
                    <a:p>
                      <a:pPr indent="0" lvl="0" marL="0" rtl="0" algn="l">
                        <a:spcBef>
                          <a:spcPts val="0"/>
                        </a:spcBef>
                        <a:spcAft>
                          <a:spcPts val="0"/>
                        </a:spcAft>
                        <a:buNone/>
                      </a:pPr>
                      <a:r>
                        <a:rPr lang="en"/>
                        <a:t>True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425">
                <a:tc>
                  <a:txBody>
                    <a:bodyPr/>
                    <a:lstStyle/>
                    <a:p>
                      <a:pPr indent="0" lvl="0" marL="0" rtl="0" algn="l">
                        <a:spcBef>
                          <a:spcPts val="0"/>
                        </a:spcBef>
                        <a:spcAft>
                          <a:spcPts val="0"/>
                        </a:spcAft>
                        <a:buNone/>
                      </a:pPr>
                      <a:r>
                        <a:rPr lang="en"/>
                        <a:t>False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425">
                <a:tc>
                  <a:txBody>
                    <a:bodyPr/>
                    <a:lstStyle/>
                    <a:p>
                      <a:pPr indent="0" lvl="0" marL="0" rtl="0" algn="l">
                        <a:spcBef>
                          <a:spcPts val="0"/>
                        </a:spcBef>
                        <a:spcAft>
                          <a:spcPts val="0"/>
                        </a:spcAft>
                        <a:buNone/>
                      </a:pPr>
                      <a:r>
                        <a:rPr lang="en"/>
                        <a:t>False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425">
                <a:tc>
                  <a:txBody>
                    <a:bodyPr/>
                    <a:lstStyle/>
                    <a:p>
                      <a:pPr indent="0" lvl="0" marL="0" rtl="0" algn="l">
                        <a:spcBef>
                          <a:spcPts val="0"/>
                        </a:spcBef>
                        <a:spcAft>
                          <a:spcPts val="0"/>
                        </a:spcAft>
                        <a:buNone/>
                      </a:pPr>
                      <a:r>
                        <a:rPr lang="en"/>
                        <a:t>True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425">
                <a:tc>
                  <a:txBody>
                    <a:bodyPr/>
                    <a:lstStyle/>
                    <a:p>
                      <a:pPr indent="0" lvl="0" marL="0" rtl="0" algn="l">
                        <a:spcBef>
                          <a:spcPts val="0"/>
                        </a:spcBef>
                        <a:spcAft>
                          <a:spcPts val="0"/>
                        </a:spcAft>
                        <a:buNone/>
                      </a:pPr>
                      <a:r>
                        <a:rPr lang="en"/>
                        <a:t>True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47" name="Google Shape;147;p27"/>
          <p:cNvGraphicFramePr/>
          <p:nvPr/>
        </p:nvGraphicFramePr>
        <p:xfrm>
          <a:off x="4723300" y="2037375"/>
          <a:ext cx="3000000" cy="3000000"/>
        </p:xfrm>
        <a:graphic>
          <a:graphicData uri="http://schemas.openxmlformats.org/drawingml/2006/table">
            <a:tbl>
              <a:tblPr>
                <a:noFill/>
                <a:tableStyleId>{98F5C324-2899-4A4D-982B-7BD215310417}</a:tableStyleId>
              </a:tblPr>
              <a:tblGrid>
                <a:gridCol w="1230500"/>
                <a:gridCol w="1755500"/>
                <a:gridCol w="1345325"/>
              </a:tblGrid>
              <a:tr h="361875">
                <a:tc>
                  <a:txBody>
                    <a:bodyPr/>
                    <a:lstStyle/>
                    <a:p>
                      <a:pPr indent="0" lvl="0" marL="0" rtl="0" algn="ctr">
                        <a:lnSpc>
                          <a:spcPct val="115000"/>
                        </a:lnSpc>
                        <a:spcBef>
                          <a:spcPts val="0"/>
                        </a:spcBef>
                        <a:spcAft>
                          <a:spcPts val="0"/>
                        </a:spcAft>
                        <a:buNone/>
                      </a:pPr>
                      <a:r>
                        <a:rPr b="1" lang="en" sz="1100"/>
                        <a:t>Enabled</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Choice type</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Category</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875">
                <a:tc>
                  <a:txBody>
                    <a:bodyPr/>
                    <a:lstStyle/>
                    <a:p>
                      <a:pPr indent="0" lvl="0" marL="0" rtl="0" algn="l">
                        <a:spcBef>
                          <a:spcPts val="0"/>
                        </a:spcBef>
                        <a:spcAft>
                          <a:spcPts val="0"/>
                        </a:spcAft>
                        <a:buNone/>
                      </a:pPr>
                      <a:r>
                        <a:rPr lang="en"/>
                        <a:t>False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875">
                <a:tc>
                  <a:txBody>
                    <a:bodyPr/>
                    <a:lstStyle/>
                    <a:p>
                      <a:pPr indent="0" lvl="0" marL="0" rtl="0" algn="l">
                        <a:spcBef>
                          <a:spcPts val="0"/>
                        </a:spcBef>
                        <a:spcAft>
                          <a:spcPts val="0"/>
                        </a:spcAft>
                        <a:buNone/>
                      </a:pPr>
                      <a:r>
                        <a:rPr lang="en"/>
                        <a:t>False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875">
                <a:tc>
                  <a:txBody>
                    <a:bodyPr/>
                    <a:lstStyle/>
                    <a:p>
                      <a:pPr indent="0" lvl="0" marL="0" rtl="0" algn="l">
                        <a:spcBef>
                          <a:spcPts val="0"/>
                        </a:spcBef>
                        <a:spcAft>
                          <a:spcPts val="0"/>
                        </a:spcAft>
                        <a:buNone/>
                      </a:pPr>
                      <a:r>
                        <a:rPr lang="en"/>
                        <a:t>False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875">
                <a:tc>
                  <a:txBody>
                    <a:bodyPr/>
                    <a:lstStyle/>
                    <a:p>
                      <a:pPr indent="0" lvl="0" marL="0" rtl="0" algn="l">
                        <a:spcBef>
                          <a:spcPts val="0"/>
                        </a:spcBef>
                        <a:spcAft>
                          <a:spcPts val="0"/>
                        </a:spcAft>
                        <a:buNone/>
                      </a:pPr>
                      <a:r>
                        <a:rPr lang="en"/>
                        <a:t>True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875">
                <a:tc>
                  <a:txBody>
                    <a:bodyPr/>
                    <a:lstStyle/>
                    <a:p>
                      <a:pPr indent="0" lvl="0" marL="0" rtl="0" algn="l">
                        <a:spcBef>
                          <a:spcPts val="0"/>
                        </a:spcBef>
                        <a:spcAft>
                          <a:spcPts val="0"/>
                        </a:spcAft>
                        <a:buNone/>
                      </a:pPr>
                      <a:r>
                        <a:rPr lang="en"/>
                        <a:t>True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875">
                <a:tc>
                  <a:txBody>
                    <a:bodyPr/>
                    <a:lstStyle/>
                    <a:p>
                      <a:pPr indent="0" lvl="0" marL="0" rtl="0" algn="l">
                        <a:spcBef>
                          <a:spcPts val="0"/>
                        </a:spcBef>
                        <a:spcAft>
                          <a:spcPts val="0"/>
                        </a:spcAft>
                        <a:buNone/>
                      </a:pPr>
                      <a:r>
                        <a:rPr lang="en"/>
                        <a:t>False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48" name="Google Shape;148;p27"/>
          <p:cNvSpPr txBox="1"/>
          <p:nvPr/>
        </p:nvSpPr>
        <p:spPr>
          <a:xfrm>
            <a:off x="495475" y="1321275"/>
            <a:ext cx="74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pairwise test cases, generated by Microsoft's "pict" tool, are shown below.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Limitations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pairwise testing technique has some limitations as well.</a:t>
            </a:r>
            <a:endParaRPr/>
          </a:p>
          <a:p>
            <a:pPr indent="-298450" lvl="0" marL="457200" rtl="0" algn="l">
              <a:spcBef>
                <a:spcPts val="1200"/>
              </a:spcBef>
              <a:spcAft>
                <a:spcPts val="0"/>
              </a:spcAft>
              <a:buClr>
                <a:schemeClr val="dk1"/>
              </a:buClr>
              <a:buSzPts val="1100"/>
              <a:buChar char="●"/>
            </a:pPr>
            <a:r>
              <a:rPr lang="en"/>
              <a:t>It fails when the values selected for testing are incorrect.</a:t>
            </a:r>
            <a:endParaRPr/>
          </a:p>
          <a:p>
            <a:pPr indent="-298450" lvl="0" marL="457200" rtl="0" algn="l">
              <a:spcBef>
                <a:spcPts val="0"/>
              </a:spcBef>
              <a:spcAft>
                <a:spcPts val="0"/>
              </a:spcAft>
              <a:buClr>
                <a:schemeClr val="dk1"/>
              </a:buClr>
              <a:buSzPts val="1100"/>
              <a:buChar char="●"/>
            </a:pPr>
            <a:r>
              <a:rPr lang="en"/>
              <a:t>It fails when highly probable combinations get too little attention.</a:t>
            </a:r>
            <a:endParaRPr/>
          </a:p>
          <a:p>
            <a:pPr indent="-298450" lvl="0" marL="457200" rtl="0" algn="l">
              <a:spcBef>
                <a:spcPts val="0"/>
              </a:spcBef>
              <a:spcAft>
                <a:spcPts val="0"/>
              </a:spcAft>
              <a:buClr>
                <a:schemeClr val="dk1"/>
              </a:buClr>
              <a:buSzPts val="1100"/>
              <a:buChar char="●"/>
            </a:pPr>
            <a:r>
              <a:rPr lang="en"/>
              <a:t>It fails when interactions between the variables are not understood well.</a:t>
            </a:r>
            <a:br>
              <a:rPr lang="en" sz="1100">
                <a:solidFill>
                  <a:schemeClr val="dk1"/>
                </a:solidFill>
              </a:rPr>
            </a:br>
            <a:endParaRPr sz="11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Tools: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400"/>
              </a:spcBef>
              <a:spcAft>
                <a:spcPts val="0"/>
              </a:spcAft>
              <a:buClr>
                <a:schemeClr val="dk1"/>
              </a:buClr>
              <a:buSzPct val="84615"/>
              <a:buFont typeface="Arial"/>
              <a:buNone/>
            </a:pPr>
            <a:r>
              <a:t/>
            </a:r>
            <a:endParaRPr b="1" sz="1300">
              <a:solidFill>
                <a:schemeClr val="dk1"/>
              </a:solidFill>
            </a:endParaRPr>
          </a:p>
          <a:p>
            <a:pPr indent="0" lvl="0" marL="0" rtl="0" algn="l">
              <a:spcBef>
                <a:spcPts val="400"/>
              </a:spcBef>
              <a:spcAft>
                <a:spcPts val="0"/>
              </a:spcAft>
              <a:buClr>
                <a:schemeClr val="dk1"/>
              </a:buClr>
              <a:buSzPct val="61111"/>
              <a:buFont typeface="Arial"/>
              <a:buNone/>
            </a:pPr>
            <a:r>
              <a:rPr lang="en"/>
              <a:t>Tools are available that applies the all-pairs testing technique that facilitates us to effectively automate the Test Case Design process by generating a compact set of parameter value choices as the desired Test Cases. Some well-known tools from the industry are:</a:t>
            </a:r>
            <a:endParaRPr/>
          </a:p>
          <a:p>
            <a:pPr indent="-317182" lvl="0" marL="457200" rtl="0" algn="l">
              <a:spcBef>
                <a:spcPts val="1200"/>
              </a:spcBef>
              <a:spcAft>
                <a:spcPts val="0"/>
              </a:spcAft>
              <a:buSzPct val="100000"/>
              <a:buChar char="●"/>
            </a:pPr>
            <a:r>
              <a:rPr lang="en" u="sng">
                <a:solidFill>
                  <a:schemeClr val="hlink"/>
                </a:solidFill>
                <a:hlinkClick r:id="rId3"/>
              </a:rPr>
              <a:t>PICT</a:t>
            </a:r>
            <a:r>
              <a:rPr lang="en"/>
              <a:t> – ‘Pairwise Independent Combinatorial Testing’, provided by Microsoft Corp.</a:t>
            </a:r>
            <a:endParaRPr/>
          </a:p>
          <a:p>
            <a:pPr indent="-317182" lvl="0" marL="457200" rtl="0" algn="l">
              <a:spcBef>
                <a:spcPts val="0"/>
              </a:spcBef>
              <a:spcAft>
                <a:spcPts val="0"/>
              </a:spcAft>
              <a:buSzPct val="100000"/>
              <a:buChar char="●"/>
            </a:pPr>
            <a:r>
              <a:rPr lang="en" u="sng">
                <a:solidFill>
                  <a:schemeClr val="hlink"/>
                </a:solidFill>
                <a:hlinkClick r:id="rId4"/>
              </a:rPr>
              <a:t>IBM FoCuS</a:t>
            </a:r>
            <a:r>
              <a:rPr lang="en"/>
              <a:t> – ‘Functional Coverage Unified Solution’, provided by IBM.</a:t>
            </a:r>
            <a:endParaRPr/>
          </a:p>
          <a:p>
            <a:pPr indent="-317182" lvl="0" marL="457200" rtl="0" algn="l">
              <a:spcBef>
                <a:spcPts val="0"/>
              </a:spcBef>
              <a:spcAft>
                <a:spcPts val="0"/>
              </a:spcAft>
              <a:buSzPct val="100000"/>
              <a:buChar char="●"/>
            </a:pPr>
            <a:r>
              <a:rPr lang="en" u="sng">
                <a:solidFill>
                  <a:schemeClr val="hlink"/>
                </a:solidFill>
                <a:hlinkClick r:id="rId5"/>
              </a:rPr>
              <a:t>ACTS</a:t>
            </a:r>
            <a:r>
              <a:rPr lang="en"/>
              <a:t> – ‘Advanced Combinatorial Testing System’, provided by NIST, an agency of the US Government.</a:t>
            </a:r>
            <a:br>
              <a:rPr lang="en"/>
            </a:br>
            <a:endParaRPr/>
          </a:p>
          <a:p>
            <a:pPr indent="-317182" lvl="0" marL="457200" rtl="0" algn="l">
              <a:spcBef>
                <a:spcPts val="0"/>
              </a:spcBef>
              <a:spcAft>
                <a:spcPts val="0"/>
              </a:spcAft>
              <a:buSzPct val="100000"/>
              <a:buChar char="●"/>
            </a:pPr>
            <a:r>
              <a:rPr lang="en" u="sng">
                <a:solidFill>
                  <a:schemeClr val="hlink"/>
                </a:solidFill>
                <a:hlinkClick r:id="rId6"/>
              </a:rPr>
              <a:t>Hexawise</a:t>
            </a:r>
            <a:endParaRPr/>
          </a:p>
          <a:p>
            <a:pPr indent="-317182" lvl="0" marL="457200" rtl="0" algn="l">
              <a:spcBef>
                <a:spcPts val="0"/>
              </a:spcBef>
              <a:spcAft>
                <a:spcPts val="0"/>
              </a:spcAft>
              <a:buSzPct val="100000"/>
              <a:buChar char="●"/>
            </a:pPr>
            <a:r>
              <a:rPr lang="en" u="sng">
                <a:solidFill>
                  <a:schemeClr val="hlink"/>
                </a:solidFill>
                <a:hlinkClick r:id="rId7"/>
              </a:rPr>
              <a:t>Jenny</a:t>
            </a:r>
            <a:endParaRPr/>
          </a:p>
          <a:p>
            <a:pPr indent="-317182" lvl="0" marL="457200" rtl="0" algn="l">
              <a:spcBef>
                <a:spcPts val="0"/>
              </a:spcBef>
              <a:spcAft>
                <a:spcPts val="0"/>
              </a:spcAft>
              <a:buSzPct val="100000"/>
              <a:buChar char="●"/>
            </a:pPr>
            <a:r>
              <a:rPr lang="en" u="sng">
                <a:solidFill>
                  <a:schemeClr val="hlink"/>
                </a:solidFill>
                <a:hlinkClick r:id="rId8"/>
              </a:rPr>
              <a:t>Pairwise</a:t>
            </a:r>
            <a:r>
              <a:rPr lang="en"/>
              <a:t> by Inductive AS</a:t>
            </a:r>
            <a:endParaRPr/>
          </a:p>
          <a:p>
            <a:pPr indent="-317182" lvl="0" marL="457200" rtl="0" algn="l">
              <a:spcBef>
                <a:spcPts val="0"/>
              </a:spcBef>
              <a:spcAft>
                <a:spcPts val="0"/>
              </a:spcAft>
              <a:buSzPct val="163636"/>
              <a:buChar char="●"/>
            </a:pPr>
            <a:r>
              <a:rPr lang="en" u="sng">
                <a:solidFill>
                  <a:schemeClr val="hlink"/>
                </a:solidFill>
                <a:hlinkClick r:id="rId9"/>
              </a:rPr>
              <a:t>VPTag</a:t>
            </a:r>
            <a:r>
              <a:rPr lang="en"/>
              <a:t> free All-Pair Testing Tool</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Conclusion:</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pairwise testing technique can dramatically reduce the number of combinations to be covered but remains very effective in terms of fault detection. It is indeed a smart test design technique that guarantees a win-win situation for both test effort and test effectiveness.</a:t>
            </a:r>
            <a:endParaRPr/>
          </a:p>
          <a:p>
            <a:pPr indent="-342900" lvl="0" marL="457200" rtl="0" algn="l">
              <a:spcBef>
                <a:spcPts val="0"/>
              </a:spcBef>
              <a:spcAft>
                <a:spcPts val="0"/>
              </a:spcAft>
              <a:buSzPts val="1800"/>
              <a:buChar char="●"/>
            </a:pPr>
            <a:r>
              <a:rPr lang="en"/>
              <a:t>During the Test planning phase of software testing, the Pairwise testing technique should always be taken into consideration. Either we are doing it manually or using any tool to generate test cases, it becomes a necessary component of the test plan because it, in turn, affects Test estimation.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Pairwise Testing?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lnSpc>
                <a:spcPct val="105000"/>
              </a:lnSpc>
              <a:spcBef>
                <a:spcPts val="0"/>
              </a:spcBef>
              <a:spcAft>
                <a:spcPts val="0"/>
              </a:spcAft>
              <a:buSzPts val="1700"/>
              <a:buChar char="●"/>
            </a:pPr>
            <a:r>
              <a:rPr lang="en" sz="1700"/>
              <a:t>In computer science all-pairs testing or pairwise testing is a combinatorial </a:t>
            </a:r>
            <a:r>
              <a:rPr lang="en" sz="1700"/>
              <a:t>method</a:t>
            </a:r>
            <a:r>
              <a:rPr lang="en" sz="1700"/>
              <a:t> of software testing that, for each pair of input parameters to a system (typically a software algorithm) test all possible discrete combinations of those parameters.</a:t>
            </a:r>
            <a:endParaRPr sz="1700"/>
          </a:p>
          <a:p>
            <a:pPr indent="-336550" lvl="0" marL="457200" rtl="0" algn="just">
              <a:spcBef>
                <a:spcPts val="0"/>
              </a:spcBef>
              <a:spcAft>
                <a:spcPts val="0"/>
              </a:spcAft>
              <a:buSzPts val="1700"/>
              <a:buChar char="●"/>
            </a:pPr>
            <a:r>
              <a:rPr lang="en" sz="1700"/>
              <a:t>Using carefully chosen test vectors, this can be done much faster than an exhaustive search of all combinations of all parameters, by "parallelizing" the tests of parameter pairs. </a:t>
            </a:r>
            <a:endParaRPr sz="1700"/>
          </a:p>
          <a:p>
            <a:pPr indent="-336550" lvl="0" marL="457200" rtl="0" algn="just">
              <a:spcBef>
                <a:spcPts val="0"/>
              </a:spcBef>
              <a:spcAft>
                <a:spcPts val="0"/>
              </a:spcAft>
              <a:buSzPts val="1700"/>
              <a:buChar char="●"/>
            </a:pPr>
            <a:r>
              <a:rPr lang="en" sz="1700"/>
              <a:t>The most common bugs in a program are generally triggered by either a single input parameter or an interaction between pairs of parameters.</a:t>
            </a:r>
            <a:endParaRPr sz="1700"/>
          </a:p>
          <a:p>
            <a:pPr indent="-336550" lvl="0" marL="457200" rtl="0" algn="just">
              <a:spcBef>
                <a:spcPts val="0"/>
              </a:spcBef>
              <a:spcAft>
                <a:spcPts val="0"/>
              </a:spcAft>
              <a:buSzPts val="1700"/>
              <a:buChar char="●"/>
            </a:pPr>
            <a:r>
              <a:rPr lang="en" sz="1700"/>
              <a:t>Bugs involving interactions between three or more parameters are both progressively less common</a:t>
            </a:r>
            <a:r>
              <a:rPr lang="en" sz="1700" u="sng">
                <a:solidFill>
                  <a:schemeClr val="hlink"/>
                </a:solidFill>
                <a:hlinkClick r:id="rId3"/>
              </a:rPr>
              <a:t> </a:t>
            </a:r>
            <a:r>
              <a:rPr lang="en" sz="1700"/>
              <a:t>and also progressively more expensive to find---such testing has as its limit the testing of all possible inputs.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What is Pairwise Testing?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Thus, a combinatorial technique for picking test cases like all-pairs testing is a useful cost-benefit compromise that enables a significant reduction in the number of test cases without drastically compromising functional coverage.</a:t>
            </a:r>
            <a:endParaRPr sz="1700"/>
          </a:p>
          <a:p>
            <a:pPr indent="-336550" lvl="0" marL="457200" rtl="0" algn="l">
              <a:spcBef>
                <a:spcPts val="0"/>
              </a:spcBef>
              <a:spcAft>
                <a:spcPts val="0"/>
              </a:spcAft>
              <a:buSzPts val="1700"/>
              <a:buChar char="●"/>
            </a:pPr>
            <a:r>
              <a:rPr lang="en" sz="1700"/>
              <a:t>In computer systems, defects usually involve a single condition, independent of any other condition in the system. If there is no problem with a device or a variable or a setting, the problem is usually occurs in that device, variable and settling alone.</a:t>
            </a:r>
            <a:endParaRPr sz="1700"/>
          </a:p>
          <a:p>
            <a:pPr indent="-336550" lvl="0" marL="457200" rtl="0" algn="l">
              <a:spcBef>
                <a:spcPts val="0"/>
              </a:spcBef>
              <a:spcAft>
                <a:spcPts val="0"/>
              </a:spcAft>
              <a:buSzPts val="1700"/>
              <a:buChar char="●"/>
            </a:pPr>
            <a:r>
              <a:rPr lang="en" sz="1700"/>
              <a:t>In testing, we want to be sure that we don’t miss problems based on the conflicts between two or more conditions, variables, or configurations, so we often test in combinations, in order to find the defects most efficiently.</a:t>
            </a:r>
            <a:endParaRPr sz="17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Pairs Technique</a:t>
            </a:r>
            <a:endParaRPr/>
          </a:p>
        </p:txBody>
      </p:sp>
      <p:sp>
        <p:nvSpPr>
          <p:cNvPr id="72" name="Google Shape;72;p16"/>
          <p:cNvSpPr txBox="1"/>
          <p:nvPr>
            <p:ph idx="1" type="body"/>
          </p:nvPr>
        </p:nvSpPr>
        <p:spPr>
          <a:xfrm>
            <a:off x="159300" y="1076275"/>
            <a:ext cx="3994200" cy="3200700"/>
          </a:xfrm>
          <a:prstGeom prst="rect">
            <a:avLst/>
          </a:prstGeom>
        </p:spPr>
        <p:txBody>
          <a:bodyPr anchorCtr="0" anchor="t" bIns="91425" lIns="91425" spcFirstLastPara="1" rIns="91425" wrap="square" tIns="91425">
            <a:normAutofit fontScale="85000" lnSpcReduction="20000"/>
          </a:bodyPr>
          <a:lstStyle/>
          <a:p>
            <a:pPr indent="-325755" lvl="0" marL="457200" rtl="0" algn="just">
              <a:spcBef>
                <a:spcPts val="0"/>
              </a:spcBef>
              <a:spcAft>
                <a:spcPts val="0"/>
              </a:spcAft>
              <a:buSzPct val="100000"/>
              <a:buChar char="●"/>
            </a:pPr>
            <a:r>
              <a:rPr lang="en"/>
              <a:t>Suppose</a:t>
            </a:r>
            <a:r>
              <a:rPr lang="en"/>
              <a:t> that there are five variables and each represented with a letter of alphabet. Also, suppose each </a:t>
            </a:r>
            <a:r>
              <a:rPr lang="en"/>
              <a:t>variable</a:t>
            </a:r>
            <a:r>
              <a:rPr lang="en"/>
              <a:t> contains values from 1 to 5.</a:t>
            </a:r>
            <a:endParaRPr/>
          </a:p>
          <a:p>
            <a:pPr indent="-325755" lvl="0" marL="457200" rtl="0" algn="just">
              <a:spcBef>
                <a:spcPts val="0"/>
              </a:spcBef>
              <a:spcAft>
                <a:spcPts val="0"/>
              </a:spcAft>
              <a:buSzPct val="100000"/>
              <a:buChar char="●"/>
            </a:pPr>
            <a:r>
              <a:rPr lang="en"/>
              <a:t>Let’s set </a:t>
            </a:r>
            <a:r>
              <a:rPr lang="en"/>
              <a:t>variable</a:t>
            </a:r>
            <a:r>
              <a:rPr lang="en"/>
              <a:t> A,B,C, and D all to equal value 1. If those values are fixed, the </a:t>
            </a:r>
            <a:r>
              <a:rPr lang="en"/>
              <a:t>variable</a:t>
            </a:r>
            <a:r>
              <a:rPr lang="en"/>
              <a:t> E can have values from 1 to 5. We will keep track of the total number of combinations in the left most column; and our first 5 combinations are numbered as 1 to 5.</a:t>
            </a:r>
            <a:endParaRPr/>
          </a:p>
          <a:p>
            <a:pPr indent="0" lvl="0" marL="0" rtl="0" algn="l">
              <a:spcBef>
                <a:spcPts val="1200"/>
              </a:spcBef>
              <a:spcAft>
                <a:spcPts val="1200"/>
              </a:spcAft>
              <a:buNone/>
            </a:pPr>
            <a:r>
              <a:t/>
            </a:r>
            <a:endParaRPr/>
          </a:p>
        </p:txBody>
      </p:sp>
      <p:graphicFrame>
        <p:nvGraphicFramePr>
          <p:cNvPr id="73" name="Google Shape;73;p16"/>
          <p:cNvGraphicFramePr/>
          <p:nvPr/>
        </p:nvGraphicFramePr>
        <p:xfrm>
          <a:off x="4394275" y="1088500"/>
          <a:ext cx="3000000" cy="3000000"/>
        </p:xfrm>
        <a:graphic>
          <a:graphicData uri="http://schemas.openxmlformats.org/drawingml/2006/table">
            <a:tbl>
              <a:tblPr>
                <a:noFill/>
                <a:tableStyleId>{CF72F100-F15D-4DCE-92CF-85BA79ED4CFF}</a:tableStyleId>
              </a:tblPr>
              <a:tblGrid>
                <a:gridCol w="963925"/>
                <a:gridCol w="518100"/>
                <a:gridCol w="650300"/>
                <a:gridCol w="573175"/>
                <a:gridCol w="584200"/>
                <a:gridCol w="793500"/>
              </a:tblGrid>
              <a:tr h="609575">
                <a:tc>
                  <a:txBody>
                    <a:bodyPr/>
                    <a:lstStyle/>
                    <a:p>
                      <a:pPr indent="0" lvl="0" marL="0" rtl="0" algn="l">
                        <a:spcBef>
                          <a:spcPts val="0"/>
                        </a:spcBef>
                        <a:spcAft>
                          <a:spcPts val="0"/>
                        </a:spcAft>
                        <a:buNone/>
                      </a:pPr>
                      <a:r>
                        <a:rPr lang="en"/>
                        <a:t>Combination No.</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A</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B</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C</a:t>
                      </a:r>
                      <a:endParaRPr/>
                    </a:p>
                  </a:txBody>
                  <a:tcPr marT="91425" marB="91425" marR="91425" marL="91425">
                    <a:lnB cap="flat" cmpd="sng" w="9525">
                      <a:solidFill>
                        <a:srgbClr val="9E9E9E"/>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a:t>D</a:t>
                      </a:r>
                      <a:endParaRPr/>
                    </a:p>
                  </a:txBody>
                  <a:tcPr marT="91425" marB="91425" marR="91425" marL="91425">
                    <a:lnB cap="flat" cmpd="sng" w="9525">
                      <a:solidFill>
                        <a:srgbClr val="9E9E9E"/>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a:t>E</a:t>
                      </a:r>
                      <a:endParaRPr/>
                    </a:p>
                  </a:txBody>
                  <a:tcPr marT="91425" marB="91425" marR="91425" marL="91425">
                    <a:lnB cap="flat" cmpd="sng" w="9525">
                      <a:solidFill>
                        <a:srgbClr val="9E9E9E"/>
                      </a:solidFill>
                      <a:prstDash val="solid"/>
                      <a:round/>
                      <a:headEnd len="sm" w="sm" type="none"/>
                      <a:tailEnd len="sm" w="sm" type="none"/>
                    </a:lnB>
                    <a:solidFill>
                      <a:srgbClr val="999999"/>
                    </a:solidFill>
                  </a:tcPr>
                </a:tc>
              </a:tr>
              <a:tr h="396200">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2</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3</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4</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5</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bl>
          </a:graphicData>
        </a:graphic>
      </p:graphicFrame>
      <p:sp>
        <p:nvSpPr>
          <p:cNvPr id="74" name="Google Shape;74;p16"/>
          <p:cNvSpPr txBox="1"/>
          <p:nvPr/>
        </p:nvSpPr>
        <p:spPr>
          <a:xfrm>
            <a:off x="4423875" y="625250"/>
            <a:ext cx="37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Table 1: Varying Column E only</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Pairs Technique</a:t>
            </a:r>
            <a:endParaRPr/>
          </a:p>
        </p:txBody>
      </p:sp>
      <p:sp>
        <p:nvSpPr>
          <p:cNvPr id="80" name="Google Shape;80;p17"/>
          <p:cNvSpPr txBox="1"/>
          <p:nvPr>
            <p:ph idx="1" type="body"/>
          </p:nvPr>
        </p:nvSpPr>
        <p:spPr>
          <a:xfrm>
            <a:off x="159300" y="1076275"/>
            <a:ext cx="3994200" cy="27342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SzPct val="100000"/>
              <a:buChar char="●"/>
            </a:pPr>
            <a:r>
              <a:rPr lang="en"/>
              <a:t>Let’s set variable D all to value 2. And keep A,B, and C to 1.</a:t>
            </a:r>
            <a:endParaRPr/>
          </a:p>
          <a:p>
            <a:pPr indent="-334327" lvl="0" marL="457200" rtl="0" algn="just">
              <a:spcBef>
                <a:spcPts val="0"/>
              </a:spcBef>
              <a:spcAft>
                <a:spcPts val="0"/>
              </a:spcAft>
              <a:buSzPct val="100000"/>
              <a:buChar char="●"/>
            </a:pPr>
            <a:r>
              <a:rPr lang="en"/>
              <a:t>Then we obtained 5 more combinations (6-10).</a:t>
            </a:r>
            <a:endParaRPr/>
          </a:p>
          <a:p>
            <a:pPr indent="-334327" lvl="0" marL="457200" rtl="0" algn="just">
              <a:spcBef>
                <a:spcPts val="0"/>
              </a:spcBef>
              <a:spcAft>
                <a:spcPts val="0"/>
              </a:spcAft>
              <a:buSzPct val="100000"/>
              <a:buChar char="●"/>
            </a:pPr>
            <a:r>
              <a:rPr lang="en"/>
              <a:t>Then we set D to 3, 4 and 5 with </a:t>
            </a:r>
            <a:r>
              <a:rPr lang="en"/>
              <a:t>setting</a:t>
            </a:r>
            <a:r>
              <a:rPr lang="en"/>
              <a:t> E value 1 to 5 each time.</a:t>
            </a:r>
            <a:endParaRPr/>
          </a:p>
          <a:p>
            <a:pPr indent="-334327" lvl="0" marL="457200" rtl="0" algn="just">
              <a:spcBef>
                <a:spcPts val="0"/>
              </a:spcBef>
              <a:spcAft>
                <a:spcPts val="0"/>
              </a:spcAft>
              <a:buSzPct val="100000"/>
              <a:buChar char="●"/>
            </a:pPr>
            <a:r>
              <a:rPr lang="en"/>
              <a:t>We will get 25 combinations by changing values of D and E keeping other variable with </a:t>
            </a:r>
            <a:r>
              <a:rPr lang="en"/>
              <a:t>constant</a:t>
            </a:r>
            <a:r>
              <a:rPr lang="en"/>
              <a:t> </a:t>
            </a:r>
            <a:r>
              <a:rPr lang="en"/>
              <a:t>value 1.</a:t>
            </a:r>
            <a:endParaRPr/>
          </a:p>
        </p:txBody>
      </p:sp>
      <p:graphicFrame>
        <p:nvGraphicFramePr>
          <p:cNvPr id="81" name="Google Shape;81;p17"/>
          <p:cNvGraphicFramePr/>
          <p:nvPr/>
        </p:nvGraphicFramePr>
        <p:xfrm>
          <a:off x="4394275" y="1088500"/>
          <a:ext cx="3000000" cy="3000000"/>
        </p:xfrm>
        <a:graphic>
          <a:graphicData uri="http://schemas.openxmlformats.org/drawingml/2006/table">
            <a:tbl>
              <a:tblPr>
                <a:noFill/>
                <a:tableStyleId>{CF72F100-F15D-4DCE-92CF-85BA79ED4CFF}</a:tableStyleId>
              </a:tblPr>
              <a:tblGrid>
                <a:gridCol w="963925"/>
                <a:gridCol w="518100"/>
                <a:gridCol w="650300"/>
                <a:gridCol w="573175"/>
                <a:gridCol w="584200"/>
                <a:gridCol w="793500"/>
              </a:tblGrid>
              <a:tr h="609575">
                <a:tc>
                  <a:txBody>
                    <a:bodyPr/>
                    <a:lstStyle/>
                    <a:p>
                      <a:pPr indent="0" lvl="0" marL="0" rtl="0" algn="l">
                        <a:spcBef>
                          <a:spcPts val="0"/>
                        </a:spcBef>
                        <a:spcAft>
                          <a:spcPts val="0"/>
                        </a:spcAft>
                        <a:buNone/>
                      </a:pPr>
                      <a:r>
                        <a:rPr lang="en"/>
                        <a:t>Combination No.</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A</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B</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C</a:t>
                      </a:r>
                      <a:endParaRPr/>
                    </a:p>
                  </a:txBody>
                  <a:tcPr marT="91425" marB="91425" marR="91425" marL="91425">
                    <a:lnB cap="flat" cmpd="sng" w="9525">
                      <a:solidFill>
                        <a:srgbClr val="9E9E9E"/>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a:t>D</a:t>
                      </a:r>
                      <a:endParaRPr/>
                    </a:p>
                  </a:txBody>
                  <a:tcPr marT="91425" marB="91425" marR="91425" marL="91425">
                    <a:lnB cap="flat" cmpd="sng" w="9525">
                      <a:solidFill>
                        <a:srgbClr val="9E9E9E"/>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a:t>E</a:t>
                      </a:r>
                      <a:endParaRPr/>
                    </a:p>
                  </a:txBody>
                  <a:tcPr marT="91425" marB="91425" marR="91425" marL="91425">
                    <a:lnB cap="flat" cmpd="sng" w="9525">
                      <a:solidFill>
                        <a:srgbClr val="9E9E9E"/>
                      </a:solidFill>
                      <a:prstDash val="solid"/>
                      <a:round/>
                      <a:headEnd len="sm" w="sm" type="none"/>
                      <a:tailEnd len="sm" w="sm" type="none"/>
                    </a:lnB>
                    <a:solidFill>
                      <a:srgbClr val="999999"/>
                    </a:solidFill>
                  </a:tcPr>
                </a:tc>
              </a:tr>
              <a:tr h="396200">
                <a:tc>
                  <a:txBody>
                    <a:bodyPr/>
                    <a:lstStyle/>
                    <a:p>
                      <a:pPr indent="0" lvl="0" marL="0" rtl="0" algn="l">
                        <a:spcBef>
                          <a:spcPts val="0"/>
                        </a:spcBef>
                        <a:spcAft>
                          <a:spcPts val="0"/>
                        </a:spcAft>
                        <a:buNone/>
                      </a:pPr>
                      <a:r>
                        <a:rPr lang="en"/>
                        <a:t>6</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7</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8</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9</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t>10</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bl>
          </a:graphicData>
        </a:graphic>
      </p:graphicFrame>
      <p:sp>
        <p:nvSpPr>
          <p:cNvPr id="82" name="Google Shape;82;p17"/>
          <p:cNvSpPr txBox="1"/>
          <p:nvPr/>
        </p:nvSpPr>
        <p:spPr>
          <a:xfrm>
            <a:off x="4423875" y="625250"/>
            <a:ext cx="37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Table 2: Varying Column E only</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All Pairs Technique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In fact if there are 5 variables in a program with 5 possible states, the program would be absurdly simple, yet we have to test 3125 combinations.</a:t>
            </a:r>
            <a:endParaRPr/>
          </a:p>
          <a:p>
            <a:pPr indent="-342900" lvl="0" marL="457200" rtl="0" algn="just">
              <a:spcBef>
                <a:spcPts val="0"/>
              </a:spcBef>
              <a:spcAft>
                <a:spcPts val="0"/>
              </a:spcAft>
              <a:buSzPts val="1800"/>
              <a:buChar char="●"/>
            </a:pPr>
            <a:r>
              <a:rPr lang="en"/>
              <a:t>If we could test one combination  per minute, then complete testing would take 7 and a half days of continuous, seven-hour-a-day tests. There’s got a way to reduce the number of tests into something that we can handle.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Pairs Table</a:t>
            </a:r>
            <a:endParaRPr/>
          </a:p>
        </p:txBody>
      </p:sp>
      <p:sp>
        <p:nvSpPr>
          <p:cNvPr id="94" name="Google Shape;94;p19"/>
          <p:cNvSpPr txBox="1"/>
          <p:nvPr>
            <p:ph idx="1" type="body"/>
          </p:nvPr>
        </p:nvSpPr>
        <p:spPr>
          <a:xfrm>
            <a:off x="311700" y="1152475"/>
            <a:ext cx="4112100" cy="3416400"/>
          </a:xfrm>
          <a:prstGeom prst="rect">
            <a:avLst/>
          </a:prstGeom>
        </p:spPr>
        <p:txBody>
          <a:bodyPr anchorCtr="0" anchor="t" bIns="91425" lIns="91425" spcFirstLastPara="1" rIns="91425" wrap="square" tIns="91425">
            <a:normAutofit/>
          </a:bodyPr>
          <a:lstStyle/>
          <a:p>
            <a:pPr indent="-327977" lvl="0" marL="457200" rtl="0" algn="just">
              <a:lnSpc>
                <a:spcPct val="95000"/>
              </a:lnSpc>
              <a:spcBef>
                <a:spcPts val="0"/>
              </a:spcBef>
              <a:spcAft>
                <a:spcPts val="0"/>
              </a:spcAft>
              <a:buSzPts val="1565"/>
              <a:buChar char="●"/>
            </a:pPr>
            <a:r>
              <a:rPr lang="en" sz="1565"/>
              <a:t>Imagine that our defect depend upon </a:t>
            </a:r>
            <a:r>
              <a:rPr lang="en" sz="1565"/>
              <a:t>checkbox</a:t>
            </a:r>
            <a:r>
              <a:rPr lang="en" sz="1565"/>
              <a:t> A being cleared (that is. unchecked) and </a:t>
            </a:r>
            <a:r>
              <a:rPr lang="en" sz="1565"/>
              <a:t>checkbox B</a:t>
            </a:r>
            <a:r>
              <a:rPr lang="en" sz="1565"/>
              <a:t> being set (Checked). If we try all of the possible settings in combination with one another, we will find the defect.</a:t>
            </a:r>
            <a:endParaRPr sz="1565"/>
          </a:p>
          <a:p>
            <a:pPr indent="-327977" lvl="0" marL="457200" rtl="0" algn="just">
              <a:lnSpc>
                <a:spcPct val="95000"/>
              </a:lnSpc>
              <a:spcBef>
                <a:spcPts val="0"/>
              </a:spcBef>
              <a:spcAft>
                <a:spcPts val="0"/>
              </a:spcAft>
              <a:buSzPts val="1565"/>
              <a:buChar char="●"/>
            </a:pPr>
            <a:r>
              <a:rPr lang="en" sz="1565"/>
              <a:t>Combinallons 1, 3, and 4 work all right, but Combination 2 exhibits the problem. We’d required four tests to make sure that we had covered all possible which A and B could be found. Two variables, and two settings for each; four combinations.</a:t>
            </a:r>
            <a:endParaRPr sz="1565"/>
          </a:p>
        </p:txBody>
      </p:sp>
      <p:graphicFrame>
        <p:nvGraphicFramePr>
          <p:cNvPr id="95" name="Google Shape;95;p19"/>
          <p:cNvGraphicFramePr/>
          <p:nvPr/>
        </p:nvGraphicFramePr>
        <p:xfrm>
          <a:off x="4622875" y="1317100"/>
          <a:ext cx="3000000" cy="3000000"/>
        </p:xfrm>
        <a:graphic>
          <a:graphicData uri="http://schemas.openxmlformats.org/drawingml/2006/table">
            <a:tbl>
              <a:tblPr>
                <a:noFill/>
                <a:tableStyleId>{CF72F100-F15D-4DCE-92CF-85BA79ED4CFF}</a:tableStyleId>
              </a:tblPr>
              <a:tblGrid>
                <a:gridCol w="1726525"/>
                <a:gridCol w="928000"/>
                <a:gridCol w="1164775"/>
              </a:tblGrid>
              <a:tr h="609575">
                <a:tc>
                  <a:txBody>
                    <a:bodyPr/>
                    <a:lstStyle/>
                    <a:p>
                      <a:pPr indent="0" lvl="0" marL="0" rtl="0" algn="l">
                        <a:spcBef>
                          <a:spcPts val="0"/>
                        </a:spcBef>
                        <a:spcAft>
                          <a:spcPts val="0"/>
                        </a:spcAft>
                        <a:buNone/>
                      </a:pPr>
                      <a:r>
                        <a:rPr lang="en"/>
                        <a:t>Combination No.</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Box </a:t>
                      </a:r>
                      <a:r>
                        <a:rPr lang="en"/>
                        <a:t>A</a:t>
                      </a:r>
                      <a:endParaRPr/>
                    </a:p>
                  </a:txBody>
                  <a:tcPr marT="91425" marB="91425" marR="91425" marL="91425">
                    <a:solidFill>
                      <a:srgbClr val="999999"/>
                    </a:solidFill>
                  </a:tcPr>
                </a:tc>
                <a:tc>
                  <a:txBody>
                    <a:bodyPr/>
                    <a:lstStyle/>
                    <a:p>
                      <a:pPr indent="0" lvl="0" marL="0" rtl="0" algn="l">
                        <a:spcBef>
                          <a:spcPts val="0"/>
                        </a:spcBef>
                        <a:spcAft>
                          <a:spcPts val="0"/>
                        </a:spcAft>
                        <a:buNone/>
                      </a:pPr>
                      <a:r>
                        <a:rPr lang="en"/>
                        <a:t>Box </a:t>
                      </a:r>
                      <a:r>
                        <a:rPr lang="en"/>
                        <a:t>B</a:t>
                      </a:r>
                      <a:endParaRPr/>
                    </a:p>
                  </a:txBody>
                  <a:tcPr marT="91425" marB="91425" marR="91425" marL="91425">
                    <a:solidFill>
                      <a:srgbClr val="999999"/>
                    </a:solidFill>
                  </a:tcPr>
                </a:tc>
              </a:tr>
              <a:tr h="396200">
                <a:tc>
                  <a:txBody>
                    <a:bodyPr/>
                    <a:lstStyle/>
                    <a:p>
                      <a:pPr indent="0" lvl="0" marL="0" rtl="0" algn="l">
                        <a:spcBef>
                          <a:spcPts val="0"/>
                        </a:spcBef>
                        <a:spcAft>
                          <a:spcPts val="0"/>
                        </a:spcAft>
                        <a:buNone/>
                      </a:pPr>
                      <a:r>
                        <a:rPr lang="en"/>
                        <a:t>1</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set</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set</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r>
              <a:tr h="609575">
                <a:tc>
                  <a:txBody>
                    <a:bodyPr/>
                    <a:lstStyle/>
                    <a:p>
                      <a:pPr indent="0" lvl="0" marL="0" rtl="0" algn="l">
                        <a:spcBef>
                          <a:spcPts val="0"/>
                        </a:spcBef>
                        <a:spcAft>
                          <a:spcPts val="0"/>
                        </a:spcAft>
                        <a:buNone/>
                      </a:pPr>
                      <a:r>
                        <a:rPr lang="en"/>
                        <a:t>2(defect)</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clear</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set</a:t>
                      </a:r>
                      <a:endParaRPr/>
                    </a:p>
                  </a:txBody>
                  <a:tcPr marT="91425" marB="91425" marR="91425" marL="91425">
                    <a:lnR cap="flat" cmpd="sng" w="9525">
                      <a:solidFill>
                        <a:srgbClr val="9E9E9E"/>
                      </a:solidFill>
                      <a:prstDash val="solid"/>
                      <a:round/>
                      <a:headEnd len="sm" w="sm" type="none"/>
                      <a:tailEnd len="sm" w="sm" type="none"/>
                    </a:lnR>
                    <a:solidFill>
                      <a:srgbClr val="EA9999"/>
                    </a:solidFill>
                  </a:tcPr>
                </a:tc>
              </a:tr>
              <a:tr h="396200">
                <a:tc>
                  <a:txBody>
                    <a:bodyPr/>
                    <a:lstStyle/>
                    <a:p>
                      <a:pPr indent="0" lvl="0" marL="0" rtl="0" algn="l">
                        <a:spcBef>
                          <a:spcPts val="0"/>
                        </a:spcBef>
                        <a:spcAft>
                          <a:spcPts val="0"/>
                        </a:spcAft>
                        <a:buNone/>
                      </a:pPr>
                      <a:r>
                        <a:rPr lang="en"/>
                        <a:t>3</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set</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clear</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r>
              <a:tr h="609575">
                <a:tc>
                  <a:txBody>
                    <a:bodyPr/>
                    <a:lstStyle/>
                    <a:p>
                      <a:pPr indent="0" lvl="0" marL="0" rtl="0" algn="l">
                        <a:spcBef>
                          <a:spcPts val="0"/>
                        </a:spcBef>
                        <a:spcAft>
                          <a:spcPts val="0"/>
                        </a:spcAft>
                        <a:buNone/>
                      </a:pPr>
                      <a:r>
                        <a:rPr lang="en"/>
                        <a:t>4</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clear</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clear</a:t>
                      </a:r>
                      <a:endParaRPr/>
                    </a:p>
                  </a:txBody>
                  <a:tcPr marT="91425" marB="91425" marR="91425" marL="91425">
                    <a:lnR cap="flat" cmpd="sng" w="9525">
                      <a:solidFill>
                        <a:srgbClr val="9E9E9E"/>
                      </a:solidFill>
                      <a:prstDash val="solid"/>
                      <a:round/>
                      <a:headEnd len="sm" w="sm" type="none"/>
                      <a:tailEnd len="sm" w="sm" type="none"/>
                    </a:lnR>
                    <a:solidFill>
                      <a:schemeClr val="lt2"/>
                    </a:solidFill>
                  </a:tcPr>
                </a:tc>
              </a:tr>
            </a:tbl>
          </a:graphicData>
        </a:graphic>
      </p:graphicFrame>
      <p:sp>
        <p:nvSpPr>
          <p:cNvPr id="96" name="Google Shape;96;p19"/>
          <p:cNvSpPr txBox="1"/>
          <p:nvPr/>
        </p:nvSpPr>
        <p:spPr>
          <a:xfrm>
            <a:off x="4652475" y="853850"/>
            <a:ext cx="39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Table 3: Possible states for two checkboxes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Orthogonal Array</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Orthogonal Array Testing is a systematic way of testing all-pair combinations of variables using </a:t>
            </a:r>
            <a:r>
              <a:rPr lang="en"/>
              <a:t>orthogonal</a:t>
            </a:r>
            <a:r>
              <a:rPr lang="en"/>
              <a:t> arrays.</a:t>
            </a:r>
            <a:endParaRPr/>
          </a:p>
          <a:p>
            <a:pPr indent="-342900" lvl="0" marL="457200" rtl="0" algn="l">
              <a:spcBef>
                <a:spcPts val="0"/>
              </a:spcBef>
              <a:spcAft>
                <a:spcPts val="0"/>
              </a:spcAft>
              <a:buSzPts val="1800"/>
              <a:buChar char="●"/>
            </a:pPr>
            <a:r>
              <a:rPr lang="en"/>
              <a:t>It significantly reduces the number of combinations of variable to test all pair combinations.</a:t>
            </a:r>
            <a:endParaRPr/>
          </a:p>
          <a:p>
            <a:pPr indent="-342900" lvl="0" marL="457200" rtl="0" algn="l">
              <a:spcBef>
                <a:spcPts val="0"/>
              </a:spcBef>
              <a:spcAft>
                <a:spcPts val="0"/>
              </a:spcAft>
              <a:buSzPts val="1800"/>
              <a:buChar char="●"/>
            </a:pPr>
            <a:r>
              <a:rPr lang="en"/>
              <a:t>By definition, it is a two-dimensional array </a:t>
            </a:r>
            <a:r>
              <a:rPr lang="en"/>
              <a:t>constructed</a:t>
            </a:r>
            <a:r>
              <a:rPr lang="en"/>
              <a:t> with special mathematical properties such that choosing only two columns in the array provides every combination of each number in the array.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Pairwise Testing Example-1</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61111"/>
              <a:buFont typeface="Arial"/>
              <a:buNone/>
            </a:pPr>
            <a:r>
              <a:rPr lang="en"/>
              <a:t>An application with simple list box with 10 elements (Let's say 0,1,2,3,4,5,6,7,8,9) along with a checkbox, radio button, Text Box and OK Button. The Constraint for the Text box is it can accept values only between 1 and 100. Below are the values that each one of the GUI objects can take :</a:t>
            </a:r>
            <a:endParaRPr/>
          </a:p>
          <a:p>
            <a:pPr indent="0" lvl="0" marL="0" rtl="0" algn="l">
              <a:spcBef>
                <a:spcPts val="1200"/>
              </a:spcBef>
              <a:spcAft>
                <a:spcPts val="0"/>
              </a:spcAft>
              <a:buClr>
                <a:schemeClr val="dk1"/>
              </a:buClr>
              <a:buSzPct val="61111"/>
              <a:buFont typeface="Arial"/>
              <a:buNone/>
            </a:pPr>
            <a:r>
              <a:rPr lang="en"/>
              <a:t>List Box - 0,1,2,3,4,5,6,7,8,9</a:t>
            </a:r>
            <a:endParaRPr/>
          </a:p>
          <a:p>
            <a:pPr indent="0" lvl="0" marL="0" rtl="0" algn="l">
              <a:spcBef>
                <a:spcPts val="1200"/>
              </a:spcBef>
              <a:spcAft>
                <a:spcPts val="0"/>
              </a:spcAft>
              <a:buClr>
                <a:schemeClr val="dk1"/>
              </a:buClr>
              <a:buSzPct val="61111"/>
              <a:buFont typeface="Arial"/>
              <a:buNone/>
            </a:pPr>
            <a:r>
              <a:rPr lang="en"/>
              <a:t>Check Box - Checked or Unchecked</a:t>
            </a:r>
            <a:endParaRPr/>
          </a:p>
          <a:p>
            <a:pPr indent="0" lvl="0" marL="0" rtl="0" algn="l">
              <a:spcBef>
                <a:spcPts val="1200"/>
              </a:spcBef>
              <a:spcAft>
                <a:spcPts val="0"/>
              </a:spcAft>
              <a:buClr>
                <a:schemeClr val="dk1"/>
              </a:buClr>
              <a:buSzPct val="61111"/>
              <a:buFont typeface="Arial"/>
              <a:buNone/>
            </a:pPr>
            <a:r>
              <a:rPr lang="en"/>
              <a:t>Radio Button - ON or OFF</a:t>
            </a:r>
            <a:endParaRPr/>
          </a:p>
          <a:p>
            <a:pPr indent="0" lvl="0" marL="0" rtl="0" algn="l">
              <a:spcBef>
                <a:spcPts val="1200"/>
              </a:spcBef>
              <a:spcAft>
                <a:spcPts val="0"/>
              </a:spcAft>
              <a:buClr>
                <a:schemeClr val="dk1"/>
              </a:buClr>
              <a:buSzPct val="61111"/>
              <a:buFont typeface="Arial"/>
              <a:buNone/>
            </a:pPr>
            <a:r>
              <a:rPr lang="en"/>
              <a:t>Text Box - Any Value between 1 and 100</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B69C8A-18B6-460D-ACD5-3CEF8904FB3A}"/>
</file>

<file path=customXml/itemProps2.xml><?xml version="1.0" encoding="utf-8"?>
<ds:datastoreItem xmlns:ds="http://schemas.openxmlformats.org/officeDocument/2006/customXml" ds:itemID="{8FF41C9E-34C3-4A74-94BD-EB990E10F798}"/>
</file>

<file path=customXml/itemProps3.xml><?xml version="1.0" encoding="utf-8"?>
<ds:datastoreItem xmlns:ds="http://schemas.openxmlformats.org/officeDocument/2006/customXml" ds:itemID="{1CD199A8-B001-48E3-ADF0-BB9BBC4CA6E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