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Override2.xml" ContentType="application/vnd.openxmlformats-officedocument.themeOverride+xml"/>
  <Override PartName="/ppt/theme/themeOverride1.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301" r:id="rId3"/>
    <p:sldId id="302" r:id="rId4"/>
    <p:sldId id="303" r:id="rId5"/>
    <p:sldId id="304" r:id="rId6"/>
    <p:sldId id="305" r:id="rId7"/>
    <p:sldId id="290" r:id="rId8"/>
    <p:sldId id="278" r:id="rId9"/>
    <p:sldId id="291" r:id="rId10"/>
    <p:sldId id="274" r:id="rId11"/>
    <p:sldId id="257" r:id="rId12"/>
    <p:sldId id="287" r:id="rId13"/>
    <p:sldId id="288" r:id="rId14"/>
    <p:sldId id="258" r:id="rId15"/>
    <p:sldId id="259" r:id="rId16"/>
    <p:sldId id="260" r:id="rId17"/>
    <p:sldId id="261" r:id="rId18"/>
    <p:sldId id="262" r:id="rId19"/>
    <p:sldId id="263" r:id="rId20"/>
    <p:sldId id="276" r:id="rId21"/>
    <p:sldId id="280" r:id="rId22"/>
    <p:sldId id="265" r:id="rId23"/>
    <p:sldId id="266" r:id="rId24"/>
    <p:sldId id="294" r:id="rId25"/>
    <p:sldId id="275" r:id="rId26"/>
    <p:sldId id="267" r:id="rId27"/>
    <p:sldId id="268" r:id="rId28"/>
    <p:sldId id="269" r:id="rId29"/>
    <p:sldId id="295" r:id="rId30"/>
    <p:sldId id="281" r:id="rId31"/>
    <p:sldId id="282" r:id="rId32"/>
    <p:sldId id="270" r:id="rId33"/>
    <p:sldId id="283" r:id="rId34"/>
    <p:sldId id="284" r:id="rId35"/>
    <p:sldId id="271" r:id="rId36"/>
    <p:sldId id="296" r:id="rId37"/>
    <p:sldId id="285" r:id="rId38"/>
    <p:sldId id="297" r:id="rId39"/>
    <p:sldId id="298" r:id="rId40"/>
    <p:sldId id="292" r:id="rId41"/>
    <p:sldId id="286" r:id="rId42"/>
    <p:sldId id="273" r:id="rId43"/>
    <p:sldId id="306" r:id="rId44"/>
    <p:sldId id="293"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30" y="-312"/>
      </p:cViewPr>
      <p:guideLst>
        <p:guide orient="horz" pos="1620"/>
        <p:guide pos="2880"/>
      </p:guideLst>
    </p:cSldViewPr>
  </p:slideViewPr>
  <p:notesTextViewPr>
    <p:cViewPr>
      <p:scale>
        <a:sx n="1" d="1"/>
        <a:sy n="1" d="1"/>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E183F18E-3F57-4EE7-B3A9-D484E711AE41}" type="slidenum">
              <a:rPr lang="en-IN" smtClean="0"/>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183F18E-3F57-4EE7-B3A9-D484E711AE41}" type="slidenum">
              <a:rPr lang="en-IN" smtClean="0"/>
              <a:pPr/>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183F18E-3F57-4EE7-B3A9-D484E711AE41}" type="slidenum">
              <a:rPr lang="en-IN" smtClean="0"/>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183F18E-3F57-4EE7-B3A9-D484E711AE4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9CDE18C-92BF-4E17-89F1-B5CBF9CFAC1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183F18E-3F57-4EE7-B3A9-D484E711AE41}"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CDE18C-92BF-4E17-89F1-B5CBF9CFAC14}" type="datetimeFigureOut">
              <a:rPr lang="en-IN" smtClean="0"/>
              <a:pPr/>
              <a:t>10-02-2021</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183F18E-3F57-4EE7-B3A9-D484E711AE41}" type="slidenum">
              <a:rPr lang="en-IN" smtClean="0"/>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2550"/>
            <a:ext cx="7498080" cy="857250"/>
          </a:xfrm>
        </p:spPr>
        <p:txBody>
          <a:bodyPr/>
          <a:lstStyle/>
          <a:p>
            <a:pPr algn="ctr"/>
            <a:r>
              <a:rPr lang="en-US" dirty="0"/>
              <a:t>Regression Testing</a:t>
            </a:r>
            <a:endParaRPr lang="en-IN" dirty="0"/>
          </a:p>
        </p:txBody>
      </p:sp>
      <p:sp>
        <p:nvSpPr>
          <p:cNvPr id="3" name="Content Placeholder 2"/>
          <p:cNvSpPr>
            <a:spLocks noGrp="1"/>
          </p:cNvSpPr>
          <p:nvPr>
            <p:ph idx="1"/>
          </p:nvPr>
        </p:nvSpPr>
        <p:spPr>
          <a:xfrm>
            <a:off x="990600" y="3028950"/>
            <a:ext cx="7498080" cy="1657350"/>
          </a:xfrm>
        </p:spPr>
        <p:txBody>
          <a:bodyPr>
            <a:normAutofit/>
          </a:bodyPr>
          <a:lstStyle/>
          <a:p>
            <a:pPr marL="82296" indent="0" algn="ctr">
              <a:spcBef>
                <a:spcPts val="0"/>
              </a:spcBef>
              <a:buNone/>
            </a:pPr>
            <a:r>
              <a:rPr lang="en-IN" sz="1600" dirty="0" err="1">
                <a:cs typeface="Arial" pitchFamily="34" charset="0"/>
              </a:rPr>
              <a:t>Dr.</a:t>
            </a:r>
            <a:r>
              <a:rPr lang="en-IN" sz="1600" dirty="0">
                <a:cs typeface="Arial" pitchFamily="34" charset="0"/>
              </a:rPr>
              <a:t> </a:t>
            </a:r>
            <a:r>
              <a:rPr lang="en-IN" sz="1600" dirty="0" err="1">
                <a:cs typeface="Arial" pitchFamily="34" charset="0"/>
              </a:rPr>
              <a:t>Durga</a:t>
            </a:r>
            <a:r>
              <a:rPr lang="en-IN" sz="1600" dirty="0">
                <a:cs typeface="Arial" pitchFamily="34" charset="0"/>
              </a:rPr>
              <a:t> Prasad </a:t>
            </a:r>
            <a:r>
              <a:rPr lang="en-IN" sz="1600" dirty="0" err="1">
                <a:cs typeface="Arial" pitchFamily="34" charset="0"/>
              </a:rPr>
              <a:t>Mohapatra</a:t>
            </a:r>
            <a:endParaRPr lang="en-IN" sz="1600" dirty="0">
              <a:cs typeface="Arial" pitchFamily="34" charset="0"/>
            </a:endParaRPr>
          </a:p>
          <a:p>
            <a:pPr marL="82296" indent="0" algn="ctr">
              <a:spcBef>
                <a:spcPts val="0"/>
              </a:spcBef>
              <a:buNone/>
            </a:pPr>
            <a:r>
              <a:rPr lang="en-IN" sz="1600" dirty="0">
                <a:cs typeface="Arial" pitchFamily="34" charset="0"/>
              </a:rPr>
              <a:t>Professor</a:t>
            </a:r>
          </a:p>
          <a:p>
            <a:pPr marL="82296" indent="0" algn="ctr">
              <a:spcBef>
                <a:spcPts val="0"/>
              </a:spcBef>
              <a:buNone/>
            </a:pPr>
            <a:r>
              <a:rPr lang="en-IN" sz="1600" dirty="0">
                <a:cs typeface="Arial" pitchFamily="34" charset="0"/>
              </a:rPr>
              <a:t>CSE Department</a:t>
            </a:r>
          </a:p>
          <a:p>
            <a:pPr marL="82296" indent="0" algn="ctr">
              <a:spcBef>
                <a:spcPts val="0"/>
              </a:spcBef>
              <a:buNone/>
            </a:pPr>
            <a:r>
              <a:rPr lang="en-IN" sz="1600" dirty="0">
                <a:cs typeface="Arial" pitchFamily="34" charset="0"/>
              </a:rPr>
              <a:t>NIT Rourkela</a:t>
            </a:r>
          </a:p>
          <a:p>
            <a:pPr marL="82296" indent="0">
              <a:spcBef>
                <a:spcPts val="0"/>
              </a:spcBef>
              <a:buNone/>
            </a:pPr>
            <a:endParaRPr lang="en-IN" sz="1600" dirty="0"/>
          </a:p>
        </p:txBody>
      </p:sp>
    </p:spTree>
    <p:extLst>
      <p:ext uri="{BB962C8B-B14F-4D97-AF65-F5344CB8AC3E}">
        <p14:creationId xmlns:p14="http://schemas.microsoft.com/office/powerpoint/2010/main" xmlns="" val="2668372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8534400" cy="685800"/>
          </a:xfrm>
        </p:spPr>
        <p:txBody>
          <a:bodyPr anchor="ctr">
            <a:noAutofit/>
          </a:bodyPr>
          <a:lstStyle/>
          <a:p>
            <a:pPr algn="ctr"/>
            <a:r>
              <a:rPr lang="en-US" dirty="0"/>
              <a:t/>
            </a:r>
            <a:br>
              <a:rPr lang="en-US" dirty="0"/>
            </a:br>
            <a:r>
              <a:rPr lang="en-US" dirty="0"/>
              <a:t/>
            </a:r>
            <a:br>
              <a:rPr lang="en-US" dirty="0"/>
            </a:br>
            <a:r>
              <a:rPr lang="en-US" dirty="0"/>
              <a:t>Progressive vs. Regressive Testing</a:t>
            </a:r>
            <a:br>
              <a:rPr lang="en-US" dirty="0"/>
            </a:br>
            <a:r>
              <a:rPr lang="en-US" dirty="0"/>
              <a:t/>
            </a:r>
            <a:br>
              <a:rPr lang="en-US" dirty="0"/>
            </a:br>
            <a:endParaRPr lang="en-IN" dirty="0"/>
          </a:p>
        </p:txBody>
      </p:sp>
      <p:sp>
        <p:nvSpPr>
          <p:cNvPr id="3" name="Content Placeholder 2"/>
          <p:cNvSpPr>
            <a:spLocks noGrp="1"/>
          </p:cNvSpPr>
          <p:nvPr>
            <p:ph idx="1"/>
          </p:nvPr>
        </p:nvSpPr>
        <p:spPr>
          <a:xfrm>
            <a:off x="877957" y="968237"/>
            <a:ext cx="8153400" cy="3429000"/>
          </a:xfrm>
        </p:spPr>
        <p:txBody>
          <a:bodyPr tIns="0">
            <a:noAutofit/>
          </a:bodyPr>
          <a:lstStyle/>
          <a:p>
            <a:pPr algn="just">
              <a:spcBef>
                <a:spcPts val="875"/>
              </a:spcBef>
            </a:pPr>
            <a:r>
              <a:rPr lang="en-US" sz="2400" dirty="0"/>
              <a:t>All different types of  testings  like Unit Testing, Integration Testing   are Progressive testing or Developmental  testing. </a:t>
            </a:r>
          </a:p>
          <a:p>
            <a:pPr algn="just">
              <a:spcBef>
                <a:spcPts val="875"/>
              </a:spcBef>
            </a:pPr>
            <a:r>
              <a:rPr lang="en-US" sz="2400" dirty="0"/>
              <a:t>From verification to validation, the testing process progresses towards release of the product.</a:t>
            </a:r>
          </a:p>
          <a:p>
            <a:pPr algn="just">
              <a:spcBef>
                <a:spcPts val="875"/>
              </a:spcBef>
            </a:pPr>
            <a:r>
              <a:rPr lang="en-IN" sz="2400" dirty="0"/>
              <a:t>But, the intent of Regressive testing is to assure that a change, such as a   bug fix, did not introduce new bugs. One of the main reasons for regression testing is that it's often extremely difficult for a programmer to figure out how a change in one part of the software will echo in other parts of the software.</a:t>
            </a:r>
          </a:p>
        </p:txBody>
      </p:sp>
    </p:spTree>
    <p:extLst>
      <p:ext uri="{BB962C8B-B14F-4D97-AF65-F5344CB8AC3E}">
        <p14:creationId xmlns:p14="http://schemas.microsoft.com/office/powerpoint/2010/main" xmlns="" val="3022820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7150"/>
            <a:ext cx="7498080" cy="857250"/>
          </a:xfrm>
        </p:spPr>
        <p:txBody>
          <a:bodyPr anchor="ctr">
            <a:normAutofit/>
          </a:bodyPr>
          <a:lstStyle/>
          <a:p>
            <a:pPr algn="ctr"/>
            <a:r>
              <a:rPr lang="en-US" dirty="0"/>
              <a:t>Regression testing </a:t>
            </a:r>
            <a:r>
              <a:rPr lang="en-US" dirty="0" smtClean="0"/>
              <a:t>    </a:t>
            </a:r>
            <a:r>
              <a:rPr lang="en-US" dirty="0" err="1" smtClean="0"/>
              <a:t>cont</a:t>
            </a:r>
            <a:r>
              <a:rPr lang="en-US" dirty="0" smtClean="0"/>
              <a:t>…</a:t>
            </a:r>
            <a:endParaRPr lang="en-IN" dirty="0"/>
          </a:p>
        </p:txBody>
      </p:sp>
      <p:sp>
        <p:nvSpPr>
          <p:cNvPr id="3" name="Content Placeholder 2"/>
          <p:cNvSpPr>
            <a:spLocks noGrp="1"/>
          </p:cNvSpPr>
          <p:nvPr>
            <p:ph idx="1"/>
          </p:nvPr>
        </p:nvSpPr>
        <p:spPr>
          <a:xfrm>
            <a:off x="1066800" y="895350"/>
            <a:ext cx="8001000" cy="3886200"/>
          </a:xfrm>
        </p:spPr>
        <p:txBody>
          <a:bodyPr tIns="0">
            <a:noAutofit/>
          </a:bodyPr>
          <a:lstStyle/>
          <a:p>
            <a:pPr algn="just">
              <a:spcBef>
                <a:spcPts val="875"/>
              </a:spcBef>
            </a:pPr>
            <a:r>
              <a:rPr lang="en-US" sz="2000" dirty="0"/>
              <a:t>A system under test (SUT) is said to regress </a:t>
            </a:r>
            <a:r>
              <a:rPr lang="en-US" sz="2000" dirty="0" smtClean="0"/>
              <a:t>if, </a:t>
            </a:r>
            <a:endParaRPr lang="en-US" sz="2000" dirty="0"/>
          </a:p>
          <a:p>
            <a:pPr marL="688975" indent="-606425" algn="just">
              <a:spcBef>
                <a:spcPts val="875"/>
              </a:spcBef>
              <a:buFont typeface="Wingdings" pitchFamily="2" charset="2"/>
              <a:buChar char="Ø"/>
            </a:pPr>
            <a:r>
              <a:rPr lang="en-US" sz="2000" dirty="0"/>
              <a:t>a</a:t>
            </a:r>
            <a:r>
              <a:rPr lang="en-US" sz="2000" dirty="0" smtClean="0"/>
              <a:t>  </a:t>
            </a:r>
            <a:r>
              <a:rPr lang="en-US" sz="2000" dirty="0"/>
              <a:t>modified component </a:t>
            </a:r>
            <a:r>
              <a:rPr lang="en-US" sz="2000" dirty="0" smtClean="0"/>
              <a:t>fails, or</a:t>
            </a:r>
            <a:endParaRPr lang="en-US" sz="2000" dirty="0"/>
          </a:p>
          <a:p>
            <a:pPr marL="688975" indent="-606425" algn="just">
              <a:spcBef>
                <a:spcPts val="875"/>
              </a:spcBef>
              <a:buFont typeface="Wingdings" pitchFamily="2" charset="2"/>
              <a:buChar char="Ø"/>
            </a:pPr>
            <a:r>
              <a:rPr lang="en-US" sz="2000" dirty="0"/>
              <a:t>a</a:t>
            </a:r>
            <a:r>
              <a:rPr lang="en-US" sz="2000" dirty="0" smtClean="0"/>
              <a:t> </a:t>
            </a:r>
            <a:r>
              <a:rPr lang="en-US" sz="2000" dirty="0"/>
              <a:t>new component when used with unchanged  component, causes  failures in the unchanged component by generating side </a:t>
            </a:r>
            <a:r>
              <a:rPr lang="en-US" sz="2000" dirty="0" smtClean="0"/>
              <a:t>effects.</a:t>
            </a:r>
            <a:endParaRPr lang="en-US" sz="2000" dirty="0"/>
          </a:p>
          <a:p>
            <a:pPr algn="just">
              <a:spcBef>
                <a:spcPts val="875"/>
              </a:spcBef>
            </a:pPr>
            <a:r>
              <a:rPr lang="en-US" sz="2000" dirty="0"/>
              <a:t>Therefore the following versions will be there in the system:</a:t>
            </a:r>
          </a:p>
          <a:p>
            <a:pPr algn="just">
              <a:spcBef>
                <a:spcPts val="875"/>
              </a:spcBef>
              <a:buFont typeface="Wingdings" pitchFamily="2" charset="2"/>
              <a:buChar char="Ø"/>
            </a:pPr>
            <a:r>
              <a:rPr lang="en-US" sz="2000" dirty="0"/>
              <a:t>Baseline   Version: The  version of a component that has passed a test suite.</a:t>
            </a:r>
          </a:p>
          <a:p>
            <a:pPr algn="just">
              <a:spcBef>
                <a:spcPts val="875"/>
              </a:spcBef>
              <a:buFont typeface="Wingdings" pitchFamily="2" charset="2"/>
              <a:buChar char="Ø"/>
            </a:pPr>
            <a:r>
              <a:rPr lang="en-US" sz="2000" dirty="0"/>
              <a:t>Delta   Version: a changed version that has not passed a regression test.</a:t>
            </a:r>
          </a:p>
          <a:p>
            <a:pPr algn="just">
              <a:spcBef>
                <a:spcPts val="875"/>
              </a:spcBef>
              <a:buFont typeface="Wingdings" pitchFamily="2" charset="2"/>
              <a:buChar char="Ø"/>
            </a:pPr>
            <a:r>
              <a:rPr lang="en-US" sz="2000" dirty="0"/>
              <a:t>Delta Build: an  executable configuration of the SUT that contains  all the Delta &amp; Baseline Components.</a:t>
            </a:r>
            <a:endParaRPr lang="en-IN" sz="2000" dirty="0"/>
          </a:p>
        </p:txBody>
      </p:sp>
    </p:spTree>
    <p:extLst>
      <p:ext uri="{BB962C8B-B14F-4D97-AF65-F5344CB8AC3E}">
        <p14:creationId xmlns:p14="http://schemas.microsoft.com/office/powerpoint/2010/main" xmlns="" val="210184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a:xfrm>
            <a:off x="1143000" y="1085850"/>
            <a:ext cx="7790688" cy="3600450"/>
          </a:xfrm>
        </p:spPr>
        <p:txBody>
          <a:bodyPr tIns="0">
            <a:normAutofit/>
          </a:bodyPr>
          <a:lstStyle/>
          <a:p>
            <a:pPr algn="just">
              <a:spcBef>
                <a:spcPts val="875"/>
              </a:spcBef>
            </a:pPr>
            <a:r>
              <a:rPr lang="en-US" dirty="0"/>
              <a:t>So, we can say that, most test cases begin as progressive test cases and eventually become regression test cases.</a:t>
            </a:r>
          </a:p>
          <a:p>
            <a:pPr algn="just">
              <a:spcBef>
                <a:spcPts val="875"/>
              </a:spcBef>
            </a:pPr>
            <a:r>
              <a:rPr lang="en-US" dirty="0"/>
              <a:t>RT is not another testing activity; it is the re-execution of some or all of the already developed test cases.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57250"/>
          </a:xfrm>
        </p:spPr>
        <p:txBody>
          <a:bodyPr anchor="ctr">
            <a:normAutofit/>
          </a:bodyPr>
          <a:lstStyle/>
          <a:p>
            <a:pPr algn="ctr"/>
            <a:r>
              <a:rPr lang="en-US" dirty="0"/>
              <a:t>Definition</a:t>
            </a:r>
          </a:p>
        </p:txBody>
      </p:sp>
      <p:sp>
        <p:nvSpPr>
          <p:cNvPr id="3" name="Content Placeholder 2"/>
          <p:cNvSpPr>
            <a:spLocks noGrp="1"/>
          </p:cNvSpPr>
          <p:nvPr>
            <p:ph idx="1"/>
          </p:nvPr>
        </p:nvSpPr>
        <p:spPr>
          <a:xfrm>
            <a:off x="1143000" y="666750"/>
            <a:ext cx="7650480" cy="4267200"/>
          </a:xfrm>
        </p:spPr>
        <p:txBody>
          <a:bodyPr tIns="0">
            <a:noAutofit/>
          </a:bodyPr>
          <a:lstStyle/>
          <a:p>
            <a:pPr algn="just">
              <a:spcBef>
                <a:spcPts val="875"/>
              </a:spcBef>
            </a:pPr>
            <a:endParaRPr lang="en-US" sz="2400" dirty="0" smtClean="0"/>
          </a:p>
          <a:p>
            <a:pPr algn="just">
              <a:spcBef>
                <a:spcPts val="875"/>
              </a:spcBef>
            </a:pPr>
            <a:r>
              <a:rPr lang="en-US" sz="2400" dirty="0" smtClean="0"/>
              <a:t>IEEE Definition:       </a:t>
            </a:r>
          </a:p>
          <a:p>
            <a:pPr lvl="1" algn="just">
              <a:spcBef>
                <a:spcPts val="875"/>
              </a:spcBef>
            </a:pPr>
            <a:r>
              <a:rPr lang="en-US" sz="2000" i="1" dirty="0" smtClean="0"/>
              <a:t>It </a:t>
            </a:r>
            <a:r>
              <a:rPr lang="en-US" sz="2000" i="1" dirty="0"/>
              <a:t>is the selective retesting  of a system or component to verify that the modifications have not caused unintended effects and that the system or component still complies with its specified requirements</a:t>
            </a:r>
            <a:r>
              <a:rPr lang="en-US" sz="2000" i="1" dirty="0" smtClean="0"/>
              <a:t>.</a:t>
            </a:r>
          </a:p>
          <a:p>
            <a:pPr algn="just">
              <a:spcBef>
                <a:spcPts val="875"/>
              </a:spcBef>
            </a:pPr>
            <a:r>
              <a:rPr lang="en-US" sz="2400" dirty="0" smtClean="0"/>
              <a:t>It </a:t>
            </a:r>
            <a:r>
              <a:rPr lang="en-US" sz="2400" dirty="0"/>
              <a:t>can also be defined </a:t>
            </a:r>
            <a:r>
              <a:rPr lang="en-US" sz="2400" dirty="0" smtClean="0"/>
              <a:t>as</a:t>
            </a:r>
          </a:p>
          <a:p>
            <a:pPr lvl="1" algn="just">
              <a:spcBef>
                <a:spcPts val="875"/>
              </a:spcBef>
            </a:pPr>
            <a:r>
              <a:rPr lang="en-US" sz="2000" i="1" dirty="0" smtClean="0"/>
              <a:t>The </a:t>
            </a:r>
            <a:r>
              <a:rPr lang="en-US" sz="2000" i="1" dirty="0"/>
              <a:t>s/w maintenance task performed on a modified program to instill confidence that changes are correct and have not adversely affected the unchanged portions of the program.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33350"/>
            <a:ext cx="8219256" cy="867743"/>
          </a:xfrm>
        </p:spPr>
        <p:txBody>
          <a:bodyPr anchor="ctr">
            <a:noAutofit/>
          </a:bodyPr>
          <a:lstStyle/>
          <a:p>
            <a:pPr algn="ctr"/>
            <a:r>
              <a:rPr lang="en-US" dirty="0" smtClean="0"/>
              <a:t>Importance of Regression Testing</a:t>
            </a:r>
            <a:endParaRPr lang="en-IN" dirty="0"/>
          </a:p>
        </p:txBody>
      </p:sp>
      <p:sp>
        <p:nvSpPr>
          <p:cNvPr id="3" name="Content Placeholder 2"/>
          <p:cNvSpPr>
            <a:spLocks noGrp="1"/>
          </p:cNvSpPr>
          <p:nvPr>
            <p:ph idx="1"/>
          </p:nvPr>
        </p:nvSpPr>
        <p:spPr>
          <a:xfrm>
            <a:off x="1143000" y="1276350"/>
            <a:ext cx="8001000" cy="3600450"/>
          </a:xfrm>
        </p:spPr>
        <p:txBody>
          <a:bodyPr tIns="0">
            <a:noAutofit/>
          </a:bodyPr>
          <a:lstStyle/>
          <a:p>
            <a:pPr algn="just">
              <a:spcBef>
                <a:spcPts val="875"/>
              </a:spcBef>
            </a:pPr>
            <a:r>
              <a:rPr lang="en-US" sz="2000" dirty="0"/>
              <a:t>Regression testing is performed in case of bug fixing or whenever there is a need to incorporate a new requirement.</a:t>
            </a:r>
          </a:p>
          <a:p>
            <a:pPr algn="just">
              <a:spcBef>
                <a:spcPts val="875"/>
              </a:spcBef>
            </a:pPr>
            <a:r>
              <a:rPr lang="en-US" sz="2000" dirty="0"/>
              <a:t>Importance of Regression Testing is due to following Reasons:</a:t>
            </a:r>
          </a:p>
          <a:p>
            <a:pPr algn="just">
              <a:spcBef>
                <a:spcPts val="875"/>
              </a:spcBef>
              <a:buFont typeface="Wingdings" pitchFamily="2" charset="2"/>
              <a:buChar char="Ø"/>
            </a:pPr>
            <a:r>
              <a:rPr lang="en-US" sz="2000" dirty="0"/>
              <a:t>It validates the parts of software where changes occur.</a:t>
            </a:r>
          </a:p>
          <a:p>
            <a:pPr algn="just">
              <a:spcBef>
                <a:spcPts val="875"/>
              </a:spcBef>
              <a:buFont typeface="Wingdings" pitchFamily="2" charset="2"/>
              <a:buChar char="Ø"/>
            </a:pPr>
            <a:r>
              <a:rPr lang="en-US" sz="2000" dirty="0"/>
              <a:t>It validates the parts of the software which may be affected by the changes.</a:t>
            </a:r>
          </a:p>
          <a:p>
            <a:pPr algn="just">
              <a:spcBef>
                <a:spcPts val="875"/>
              </a:spcBef>
              <a:buFont typeface="Wingdings" pitchFamily="2" charset="2"/>
              <a:buChar char="Ø"/>
            </a:pPr>
            <a:r>
              <a:rPr lang="en-US" sz="2000" dirty="0"/>
              <a:t>It ensures proper functioning of software before changes occur.</a:t>
            </a:r>
          </a:p>
          <a:p>
            <a:pPr algn="just">
              <a:spcBef>
                <a:spcPts val="875"/>
              </a:spcBef>
              <a:buFont typeface="Wingdings" pitchFamily="2" charset="2"/>
              <a:buChar char="Ø"/>
            </a:pPr>
            <a:r>
              <a:rPr lang="en-US" sz="2000" dirty="0"/>
              <a:t>It enhances quality of   software, as it reduces the risk &amp; high risk bugs.</a:t>
            </a:r>
            <a:endParaRPr lang="en-IN" sz="2000" dirty="0"/>
          </a:p>
        </p:txBody>
      </p:sp>
    </p:spTree>
    <p:extLst>
      <p:ext uri="{BB962C8B-B14F-4D97-AF65-F5344CB8AC3E}">
        <p14:creationId xmlns:p14="http://schemas.microsoft.com/office/powerpoint/2010/main" xmlns="" val="776631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857250"/>
          </a:xfrm>
        </p:spPr>
        <p:txBody>
          <a:bodyPr anchor="ctr">
            <a:normAutofit/>
          </a:bodyPr>
          <a:lstStyle/>
          <a:p>
            <a:pPr algn="ctr"/>
            <a:r>
              <a:rPr lang="en-US" dirty="0"/>
              <a:t>Regression Testability</a:t>
            </a:r>
            <a:endParaRPr lang="en-IN" dirty="0"/>
          </a:p>
        </p:txBody>
      </p:sp>
      <p:sp>
        <p:nvSpPr>
          <p:cNvPr id="3" name="Content Placeholder 2"/>
          <p:cNvSpPr>
            <a:spLocks noGrp="1"/>
          </p:cNvSpPr>
          <p:nvPr>
            <p:ph idx="1"/>
          </p:nvPr>
        </p:nvSpPr>
        <p:spPr>
          <a:xfrm>
            <a:off x="1212574" y="895350"/>
            <a:ext cx="7924800" cy="3600450"/>
          </a:xfrm>
        </p:spPr>
        <p:txBody>
          <a:bodyPr tIns="0">
            <a:noAutofit/>
          </a:bodyPr>
          <a:lstStyle/>
          <a:p>
            <a:pPr algn="just">
              <a:spcBef>
                <a:spcPts val="875"/>
              </a:spcBef>
            </a:pPr>
            <a:r>
              <a:rPr lang="en-US" sz="2400" dirty="0"/>
              <a:t>Regression Testability refers to the property of a  program, modification, or test suite that lets it be effectively and efficiently regression-tested.</a:t>
            </a:r>
          </a:p>
          <a:p>
            <a:pPr algn="just">
              <a:spcBef>
                <a:spcPts val="875"/>
              </a:spcBef>
            </a:pPr>
            <a:r>
              <a:rPr lang="en-US" sz="2400" dirty="0"/>
              <a:t>It is a function of both the Design of the program and the Test Suite.</a:t>
            </a:r>
          </a:p>
          <a:p>
            <a:pPr algn="just">
              <a:spcBef>
                <a:spcPts val="875"/>
              </a:spcBef>
            </a:pPr>
            <a:r>
              <a:rPr lang="en-US" sz="2400" dirty="0"/>
              <a:t>Regression   Number:  </a:t>
            </a:r>
            <a:r>
              <a:rPr lang="en-US" sz="2400" dirty="0" err="1"/>
              <a:t>Avg</a:t>
            </a:r>
            <a:r>
              <a:rPr lang="en-US" sz="2400" dirty="0"/>
              <a:t> no. of affected test cases in the test suite that are affected by modification to a single instruction.</a:t>
            </a:r>
          </a:p>
          <a:p>
            <a:pPr algn="just">
              <a:spcBef>
                <a:spcPts val="875"/>
              </a:spcBef>
            </a:pPr>
            <a:r>
              <a:rPr lang="en-US" sz="2400" dirty="0"/>
              <a:t>If  Regression Testability is done at early stages it reduces cost of development and maintenance of the Software.</a:t>
            </a:r>
            <a:endParaRPr lang="en-IN" sz="2400" dirty="0"/>
          </a:p>
        </p:txBody>
      </p:sp>
    </p:spTree>
    <p:extLst>
      <p:ext uri="{BB962C8B-B14F-4D97-AF65-F5344CB8AC3E}">
        <p14:creationId xmlns:p14="http://schemas.microsoft.com/office/powerpoint/2010/main" xmlns="" val="424706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98080" cy="857250"/>
          </a:xfrm>
        </p:spPr>
        <p:txBody>
          <a:bodyPr anchor="ctr">
            <a:normAutofit/>
          </a:bodyPr>
          <a:lstStyle/>
          <a:p>
            <a:pPr algn="ctr"/>
            <a:r>
              <a:rPr lang="en-US" dirty="0"/>
              <a:t>Objectives of Regression Testing</a:t>
            </a:r>
            <a:endParaRPr lang="en-IN" dirty="0"/>
          </a:p>
        </p:txBody>
      </p:sp>
      <p:sp>
        <p:nvSpPr>
          <p:cNvPr id="3" name="Content Placeholder 2"/>
          <p:cNvSpPr>
            <a:spLocks noGrp="1"/>
          </p:cNvSpPr>
          <p:nvPr>
            <p:ph idx="1"/>
          </p:nvPr>
        </p:nvSpPr>
        <p:spPr>
          <a:xfrm>
            <a:off x="1219200" y="1276350"/>
            <a:ext cx="7714488" cy="3600450"/>
          </a:xfrm>
        </p:spPr>
        <p:txBody>
          <a:bodyPr>
            <a:normAutofit/>
          </a:bodyPr>
          <a:lstStyle/>
          <a:p>
            <a:pPr algn="just"/>
            <a:r>
              <a:rPr lang="en-US" dirty="0" smtClean="0"/>
              <a:t>It tests to check that the bug has been addressed:</a:t>
            </a:r>
          </a:p>
          <a:p>
            <a:pPr algn="just"/>
            <a:r>
              <a:rPr lang="en-US" dirty="0" smtClean="0"/>
              <a:t>It finds other related bugs</a:t>
            </a:r>
          </a:p>
          <a:p>
            <a:pPr algn="just"/>
            <a:r>
              <a:rPr lang="en-US" dirty="0" smtClean="0"/>
              <a:t>It tests to check on the other parts in the program</a:t>
            </a:r>
            <a:endParaRPr lang="en-IN" dirty="0"/>
          </a:p>
        </p:txBody>
      </p:sp>
    </p:spTree>
    <p:extLst>
      <p:ext uri="{BB962C8B-B14F-4D97-AF65-F5344CB8AC3E}">
        <p14:creationId xmlns:p14="http://schemas.microsoft.com/office/powerpoint/2010/main" xmlns="" val="26034261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When Regression Testing is Done?</a:t>
            </a:r>
            <a:endParaRPr lang="en-IN" dirty="0"/>
          </a:p>
        </p:txBody>
      </p:sp>
      <p:sp>
        <p:nvSpPr>
          <p:cNvPr id="3" name="Content Placeholder 2"/>
          <p:cNvSpPr>
            <a:spLocks noGrp="1"/>
          </p:cNvSpPr>
          <p:nvPr>
            <p:ph idx="1"/>
          </p:nvPr>
        </p:nvSpPr>
        <p:spPr>
          <a:xfrm>
            <a:off x="1143000" y="1085850"/>
            <a:ext cx="7848600" cy="3600450"/>
          </a:xfrm>
        </p:spPr>
        <p:txBody>
          <a:bodyPr>
            <a:noAutofit/>
          </a:bodyPr>
          <a:lstStyle/>
          <a:p>
            <a:pPr algn="just"/>
            <a:r>
              <a:rPr lang="en-US" sz="2000" dirty="0"/>
              <a:t>Corrective    Maintenance: Changes made to the system after   failure.</a:t>
            </a:r>
          </a:p>
          <a:p>
            <a:pPr algn="just"/>
            <a:r>
              <a:rPr lang="en-US" sz="2000" dirty="0"/>
              <a:t>Adaptive  Maintenance: Changes made to achieve continuing compatibility with the target environment or the other system.</a:t>
            </a:r>
          </a:p>
          <a:p>
            <a:pPr algn="just"/>
            <a:r>
              <a:rPr lang="en-US" sz="2000" dirty="0"/>
              <a:t>Perfective  Maintenance: Changes designed to improve/add capabilities.</a:t>
            </a:r>
          </a:p>
          <a:p>
            <a:pPr algn="just"/>
            <a:r>
              <a:rPr lang="en-US" sz="2000" dirty="0"/>
              <a:t>Rapid iterative  </a:t>
            </a:r>
            <a:r>
              <a:rPr lang="en-US" sz="2000" dirty="0" smtClean="0"/>
              <a:t>Development: The </a:t>
            </a:r>
            <a:r>
              <a:rPr lang="en-US" sz="2000" dirty="0"/>
              <a:t>extreme programming approach.</a:t>
            </a:r>
          </a:p>
          <a:p>
            <a:pPr algn="just"/>
            <a:r>
              <a:rPr lang="en-US" sz="2000" dirty="0"/>
              <a:t>First Step of  Integration: Re-running accumulated  test  suite, as new components added.</a:t>
            </a:r>
          </a:p>
          <a:p>
            <a:pPr algn="just"/>
            <a:r>
              <a:rPr lang="en-US" sz="2000" dirty="0"/>
              <a:t>Compatibility Assessment &amp;   Benchmarking: Test suites for wide range of platforms and application.</a:t>
            </a:r>
          </a:p>
          <a:p>
            <a:pPr algn="just"/>
            <a:endParaRPr lang="en-IN" sz="2000" dirty="0"/>
          </a:p>
        </p:txBody>
      </p:sp>
    </p:spTree>
    <p:extLst>
      <p:ext uri="{BB962C8B-B14F-4D97-AF65-F5344CB8AC3E}">
        <p14:creationId xmlns:p14="http://schemas.microsoft.com/office/powerpoint/2010/main" xmlns="" val="3132884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Regression Testing Types</a:t>
            </a:r>
            <a:endParaRPr lang="en-IN" dirty="0"/>
          </a:p>
        </p:txBody>
      </p:sp>
      <p:sp>
        <p:nvSpPr>
          <p:cNvPr id="3" name="Content Placeholder 2"/>
          <p:cNvSpPr>
            <a:spLocks noGrp="1"/>
          </p:cNvSpPr>
          <p:nvPr>
            <p:ph idx="1"/>
          </p:nvPr>
        </p:nvSpPr>
        <p:spPr>
          <a:xfrm>
            <a:off x="1143000" y="1085850"/>
            <a:ext cx="7848600" cy="3600450"/>
          </a:xfrm>
        </p:spPr>
        <p:txBody>
          <a:bodyPr>
            <a:noAutofit/>
          </a:bodyPr>
          <a:lstStyle/>
          <a:p>
            <a:pPr algn="just"/>
            <a:r>
              <a:rPr lang="en-US" sz="2400" dirty="0"/>
              <a:t>Bug-Fix  Regression: This testing is performed after bug has been reported &amp;  fixed. The goal is to repeat the test cases that expose the problem in the first place.</a:t>
            </a:r>
          </a:p>
          <a:p>
            <a:pPr algn="just"/>
            <a:r>
              <a:rPr lang="en-US" sz="2400" dirty="0"/>
              <a:t>Side-Effect  regression/Stability  Regression: It involves retesting   substantial  part of product. The goal is to prove that changes have no detrimental effect on earlier program. It tests the overall integrity of the program, not the success of software fixes.</a:t>
            </a:r>
            <a:endParaRPr lang="en-IN" sz="2400" dirty="0"/>
          </a:p>
        </p:txBody>
      </p:sp>
    </p:spTree>
    <p:extLst>
      <p:ext uri="{BB962C8B-B14F-4D97-AF65-F5344CB8AC3E}">
        <p14:creationId xmlns:p14="http://schemas.microsoft.com/office/powerpoint/2010/main" xmlns="" val="636245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767"/>
            <a:ext cx="7498080" cy="857250"/>
          </a:xfrm>
        </p:spPr>
        <p:txBody>
          <a:bodyPr anchor="ctr">
            <a:normAutofit/>
          </a:bodyPr>
          <a:lstStyle/>
          <a:p>
            <a:pPr algn="ctr"/>
            <a:r>
              <a:rPr lang="en-US" dirty="0"/>
              <a:t>Defining Regression Testing Problem</a:t>
            </a:r>
            <a:endParaRPr lang="en-IN" dirty="0"/>
          </a:p>
        </p:txBody>
      </p:sp>
      <p:sp>
        <p:nvSpPr>
          <p:cNvPr id="3" name="Content Placeholder 2"/>
          <p:cNvSpPr>
            <a:spLocks noGrp="1"/>
          </p:cNvSpPr>
          <p:nvPr>
            <p:ph idx="1"/>
          </p:nvPr>
        </p:nvSpPr>
        <p:spPr>
          <a:xfrm>
            <a:off x="1219200" y="1085850"/>
            <a:ext cx="7714488" cy="3600450"/>
          </a:xfrm>
        </p:spPr>
        <p:txBody>
          <a:bodyPr>
            <a:normAutofit fontScale="92500" lnSpcReduction="10000"/>
          </a:bodyPr>
          <a:lstStyle/>
          <a:p>
            <a:pPr marL="82296" indent="0" algn="just">
              <a:buNone/>
            </a:pPr>
            <a:r>
              <a:rPr lang="en-US" dirty="0"/>
              <a:t>Let,</a:t>
            </a:r>
          </a:p>
          <a:p>
            <a:pPr marL="82296" indent="0" algn="just">
              <a:buNone/>
            </a:pPr>
            <a:r>
              <a:rPr lang="en-US" dirty="0"/>
              <a:t>P  :denotes a program or procedure.</a:t>
            </a:r>
          </a:p>
          <a:p>
            <a:pPr marL="82296" indent="0" algn="just">
              <a:buNone/>
            </a:pPr>
            <a:r>
              <a:rPr lang="en-US" dirty="0" smtClean="0"/>
              <a:t>P’ </a:t>
            </a:r>
            <a:r>
              <a:rPr lang="en-US" dirty="0"/>
              <a:t>:denotes modified version of P.</a:t>
            </a:r>
          </a:p>
          <a:p>
            <a:pPr marL="82296" indent="0" algn="just">
              <a:buNone/>
            </a:pPr>
            <a:r>
              <a:rPr lang="en-US" dirty="0"/>
              <a:t>S  :denotes the specification for program P.</a:t>
            </a:r>
          </a:p>
          <a:p>
            <a:pPr marL="82296" indent="0" algn="just">
              <a:buNone/>
            </a:pPr>
            <a:r>
              <a:rPr lang="en-US" dirty="0" smtClean="0"/>
              <a:t>S’ </a:t>
            </a:r>
            <a:r>
              <a:rPr lang="en-US" dirty="0"/>
              <a:t>: denotes the specification for program P’.</a:t>
            </a:r>
            <a:endParaRPr lang="en-IN" dirty="0"/>
          </a:p>
          <a:p>
            <a:pPr marL="82296" indent="0" algn="just">
              <a:buNone/>
            </a:pPr>
            <a:r>
              <a:rPr lang="en-US" dirty="0"/>
              <a:t>P(i):refer to output of P on input i,</a:t>
            </a:r>
          </a:p>
          <a:p>
            <a:pPr marL="82296" indent="0" algn="just">
              <a:buNone/>
            </a:pPr>
            <a:r>
              <a:rPr lang="en-US" dirty="0"/>
              <a:t>P’(i):refer to output of P’ on input i.</a:t>
            </a:r>
          </a:p>
          <a:p>
            <a:pPr marL="82296" indent="0" algn="just">
              <a:buNone/>
            </a:pPr>
            <a:r>
              <a:rPr lang="en-US" dirty="0"/>
              <a:t>T={t</a:t>
            </a:r>
            <a:r>
              <a:rPr lang="en-US" dirty="0">
                <a:latin typeface="Arial" pitchFamily="34" charset="0"/>
                <a:cs typeface="Arial" pitchFamily="34" charset="0"/>
              </a:rPr>
              <a:t>1</a:t>
            </a:r>
            <a:r>
              <a:rPr lang="en-US" dirty="0"/>
              <a:t>,t2…..</a:t>
            </a:r>
            <a:r>
              <a:rPr lang="en-US" dirty="0" err="1"/>
              <a:t>tn</a:t>
            </a:r>
            <a:r>
              <a:rPr lang="en-US" dirty="0"/>
              <a:t>}:denotes a set of test suite</a:t>
            </a:r>
          </a:p>
          <a:p>
            <a:pPr marL="82296" indent="0" algn="just">
              <a:buNone/>
            </a:pPr>
            <a:endParaRPr lang="en-IN" dirty="0"/>
          </a:p>
        </p:txBody>
      </p:sp>
    </p:spTree>
    <p:extLst>
      <p:ext uri="{BB962C8B-B14F-4D97-AF65-F5344CB8AC3E}">
        <p14:creationId xmlns:p14="http://schemas.microsoft.com/office/powerpoint/2010/main" xmlns="" val="2817923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457200" y="0"/>
            <a:ext cx="8537760" cy="945100"/>
          </a:xfrm>
        </p:spPr>
        <p:txBody>
          <a:bodyPr lIns="81624" tIns="40812" rIns="81624" bIns="40812">
            <a:normAutofit/>
          </a:bodyPr>
          <a:lstStyle/>
          <a:p>
            <a:pPr algn="ctr" eaLnBrk="1" hangingPunct="1"/>
            <a:r>
              <a:rPr lang="en-US" altLang="en-US" sz="3600" dirty="0" smtClean="0"/>
              <a:t>What is regression testing?</a:t>
            </a:r>
          </a:p>
        </p:txBody>
      </p:sp>
      <p:sp>
        <p:nvSpPr>
          <p:cNvPr id="97283" name="Rectangle 3"/>
          <p:cNvSpPr>
            <a:spLocks noGrp="1" noChangeArrowheads="1"/>
          </p:cNvSpPr>
          <p:nvPr>
            <p:ph type="body" idx="4294967295"/>
          </p:nvPr>
        </p:nvSpPr>
        <p:spPr>
          <a:xfrm>
            <a:off x="990600" y="1200006"/>
            <a:ext cx="8001000" cy="2514504"/>
          </a:xfrm>
          <a:solidFill>
            <a:srgbClr val="FFFFCC"/>
          </a:solidFill>
          <a:ln>
            <a:solidFill>
              <a:srgbClr val="FF0000"/>
            </a:solidFill>
            <a:round/>
            <a:headEnd/>
            <a:tailEnd/>
          </a:ln>
        </p:spPr>
        <p:txBody>
          <a:bodyPr lIns="81624" tIns="40812" rIns="81624" bIns="40812">
            <a:normAutofit/>
          </a:bodyPr>
          <a:lstStyle/>
          <a:p>
            <a:pPr algn="just">
              <a:lnSpc>
                <a:spcPct val="124000"/>
              </a:lnSpc>
              <a:spcBef>
                <a:spcPts val="1073"/>
              </a:spcBef>
              <a:spcAft>
                <a:spcPts val="1610"/>
              </a:spcAft>
              <a:buNone/>
            </a:pPr>
            <a:r>
              <a:rPr lang="en-US" altLang="en-US" sz="2800" dirty="0" smtClean="0">
                <a:solidFill>
                  <a:srgbClr val="0000CC"/>
                </a:solidFill>
              </a:rPr>
              <a:t>  Regression </a:t>
            </a:r>
            <a:r>
              <a:rPr lang="en-US" altLang="en-US" sz="2800" dirty="0">
                <a:solidFill>
                  <a:srgbClr val="0000CC"/>
                </a:solidFill>
              </a:rPr>
              <a:t>testing is testing done to check that a system update does not cause new errors or re-introduce errors that have been corrected earlier.</a:t>
            </a:r>
          </a:p>
        </p:txBody>
      </p:sp>
    </p:spTree>
    <p:extLst>
      <p:ext uri="{BB962C8B-B14F-4D97-AF65-F5344CB8AC3E}">
        <p14:creationId xmlns:p14="http://schemas.microsoft.com/office/powerpoint/2010/main" xmlns="" val="651836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98080" cy="857250"/>
          </a:xfrm>
        </p:spPr>
        <p:txBody>
          <a:bodyPr anchor="ctr">
            <a:normAutofit/>
          </a:bodyPr>
          <a:lstStyle/>
          <a:p>
            <a:pPr algn="ctr"/>
            <a:r>
              <a:rPr lang="en-US" dirty="0"/>
              <a:t>Regression Testing: Problem Definition</a:t>
            </a:r>
          </a:p>
        </p:txBody>
      </p:sp>
      <p:sp>
        <p:nvSpPr>
          <p:cNvPr id="3" name="Content Placeholder 2"/>
          <p:cNvSpPr>
            <a:spLocks noGrp="1"/>
          </p:cNvSpPr>
          <p:nvPr>
            <p:ph idx="1"/>
          </p:nvPr>
        </p:nvSpPr>
        <p:spPr>
          <a:xfrm>
            <a:off x="1143000" y="1123950"/>
            <a:ext cx="7498080" cy="3600450"/>
          </a:xfrm>
        </p:spPr>
        <p:txBody>
          <a:bodyPr/>
          <a:lstStyle/>
          <a:p>
            <a:pPr algn="just"/>
            <a:r>
              <a:rPr lang="en-US" dirty="0" smtClean="0"/>
              <a:t>Given a program P,  its modified version P’,  and a test set  T that was used earlier to test P,  find a way to utilize T to gain sufficient confidence in the correctness of P’.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0767"/>
            <a:ext cx="7498080" cy="857250"/>
          </a:xfrm>
        </p:spPr>
        <p:txBody>
          <a:bodyPr/>
          <a:lstStyle/>
          <a:p>
            <a:r>
              <a:rPr lang="en-US" dirty="0" smtClean="0"/>
              <a:t>Is Regression Testing a Problem?</a:t>
            </a:r>
            <a:endParaRPr lang="en-IN" dirty="0"/>
          </a:p>
        </p:txBody>
      </p:sp>
      <p:sp>
        <p:nvSpPr>
          <p:cNvPr id="3" name="Content Placeholder 2"/>
          <p:cNvSpPr>
            <a:spLocks noGrp="1"/>
          </p:cNvSpPr>
          <p:nvPr>
            <p:ph idx="1"/>
          </p:nvPr>
        </p:nvSpPr>
        <p:spPr>
          <a:xfrm>
            <a:off x="1219200" y="971550"/>
            <a:ext cx="7924800" cy="3600450"/>
          </a:xfrm>
        </p:spPr>
        <p:txBody>
          <a:bodyPr>
            <a:noAutofit/>
          </a:bodyPr>
          <a:lstStyle/>
          <a:p>
            <a:pPr marL="0" indent="0" algn="just">
              <a:buNone/>
            </a:pPr>
            <a:r>
              <a:rPr lang="en-US" dirty="0" smtClean="0"/>
              <a:t>The following difficulties occur in Regression Testing:</a:t>
            </a:r>
          </a:p>
          <a:p>
            <a:pPr algn="just"/>
            <a:r>
              <a:rPr lang="en-US" dirty="0" smtClean="0"/>
              <a:t>Large system can take a long time to retest.</a:t>
            </a:r>
          </a:p>
          <a:p>
            <a:pPr algn="just"/>
            <a:r>
              <a:rPr lang="en-US" dirty="0" smtClean="0"/>
              <a:t>It can be difficult &amp; time consuming to create the tests.</a:t>
            </a:r>
          </a:p>
          <a:p>
            <a:pPr algn="just"/>
            <a:r>
              <a:rPr lang="en-US" dirty="0" smtClean="0"/>
              <a:t>It can be difficult &amp; time consuming to evaluate the tests.</a:t>
            </a:r>
          </a:p>
          <a:p>
            <a:pPr algn="just"/>
            <a:r>
              <a:rPr lang="en-US" dirty="0" smtClean="0"/>
              <a:t>Cost of testing can reduce the resources available for maintenance.</a:t>
            </a:r>
            <a:endParaRPr lang="en-IN" dirty="0"/>
          </a:p>
        </p:txBody>
      </p:sp>
    </p:spTree>
    <p:extLst>
      <p:ext uri="{BB962C8B-B14F-4D97-AF65-F5344CB8AC3E}">
        <p14:creationId xmlns:p14="http://schemas.microsoft.com/office/powerpoint/2010/main" xmlns="" val="40807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57250"/>
          </a:xfrm>
        </p:spPr>
        <p:txBody>
          <a:bodyPr anchor="ctr">
            <a:normAutofit/>
          </a:bodyPr>
          <a:lstStyle/>
          <a:p>
            <a:pPr algn="ctr"/>
            <a:r>
              <a:rPr lang="en-US" dirty="0"/>
              <a:t>Regression Testing Techniques</a:t>
            </a:r>
            <a:endParaRPr lang="en-IN" dirty="0"/>
          </a:p>
        </p:txBody>
      </p:sp>
      <p:sp>
        <p:nvSpPr>
          <p:cNvPr id="3" name="Content Placeholder 2"/>
          <p:cNvSpPr>
            <a:spLocks noGrp="1"/>
          </p:cNvSpPr>
          <p:nvPr>
            <p:ph idx="1"/>
          </p:nvPr>
        </p:nvSpPr>
        <p:spPr>
          <a:xfrm>
            <a:off x="1066800" y="1047750"/>
            <a:ext cx="7848600" cy="3600450"/>
          </a:xfrm>
        </p:spPr>
        <p:txBody>
          <a:bodyPr>
            <a:noAutofit/>
          </a:bodyPr>
          <a:lstStyle/>
          <a:p>
            <a:pPr algn="just"/>
            <a:r>
              <a:rPr lang="en-US" sz="2400" b="1" dirty="0" smtClean="0"/>
              <a:t>Regression Test Selection </a:t>
            </a:r>
            <a:r>
              <a:rPr lang="en-US" sz="2400" dirty="0" smtClean="0"/>
              <a:t>: Reduce  the time required to retest by  </a:t>
            </a:r>
            <a:r>
              <a:rPr lang="en-US" sz="2400" dirty="0"/>
              <a:t>s</a:t>
            </a:r>
            <a:r>
              <a:rPr lang="en-US" sz="2400" dirty="0" smtClean="0"/>
              <a:t>electing smaller Subset of test suite.</a:t>
            </a:r>
          </a:p>
          <a:p>
            <a:pPr algn="just"/>
            <a:r>
              <a:rPr lang="en-US" sz="2400" b="1" dirty="0" smtClean="0"/>
              <a:t>Test case Prioritization  Technique</a:t>
            </a:r>
            <a:r>
              <a:rPr lang="en-US" sz="2400" dirty="0" smtClean="0"/>
              <a:t>: Prioritize  the test cases then execute according to  priority. There are two types of Prioritization:</a:t>
            </a:r>
          </a:p>
          <a:p>
            <a:pPr lvl="1" algn="just"/>
            <a:r>
              <a:rPr lang="en-US" sz="2000" dirty="0" smtClean="0"/>
              <a:t>General Test case Prioritization – no knowledge of the modification. </a:t>
            </a:r>
          </a:p>
          <a:p>
            <a:pPr lvl="1" algn="just"/>
            <a:r>
              <a:rPr lang="en-US" sz="2000" dirty="0" smtClean="0"/>
              <a:t>Version-Specific Test case Prioritization - knowledge of the modification is known. </a:t>
            </a:r>
          </a:p>
          <a:p>
            <a:pPr algn="just"/>
            <a:r>
              <a:rPr lang="en-US" sz="2400" b="1" dirty="0" smtClean="0"/>
              <a:t>Test suite Reduction   Technique </a:t>
            </a:r>
            <a:r>
              <a:rPr lang="en-US" sz="2400" dirty="0" smtClean="0"/>
              <a:t>: reduce testing costs by eliminating  redundant  test cases.</a:t>
            </a:r>
            <a:endParaRPr lang="en-IN" sz="2400" dirty="0"/>
          </a:p>
        </p:txBody>
      </p:sp>
    </p:spTree>
    <p:extLst>
      <p:ext uri="{BB962C8B-B14F-4D97-AF65-F5344CB8AC3E}">
        <p14:creationId xmlns:p14="http://schemas.microsoft.com/office/powerpoint/2010/main" xmlns="" val="2524541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57250"/>
          </a:xfrm>
        </p:spPr>
        <p:txBody>
          <a:bodyPr anchor="ctr">
            <a:normAutofit/>
          </a:bodyPr>
          <a:lstStyle/>
          <a:p>
            <a:pPr algn="ctr"/>
            <a:r>
              <a:rPr lang="en-US" dirty="0"/>
              <a:t>Selective Retest Technique</a:t>
            </a:r>
            <a:endParaRPr lang="en-IN" dirty="0"/>
          </a:p>
        </p:txBody>
      </p:sp>
      <p:sp>
        <p:nvSpPr>
          <p:cNvPr id="3" name="Content Placeholder 2"/>
          <p:cNvSpPr>
            <a:spLocks noGrp="1"/>
          </p:cNvSpPr>
          <p:nvPr>
            <p:ph idx="1"/>
          </p:nvPr>
        </p:nvSpPr>
        <p:spPr>
          <a:xfrm>
            <a:off x="990600" y="895350"/>
            <a:ext cx="8001000" cy="4191000"/>
          </a:xfrm>
        </p:spPr>
        <p:txBody>
          <a:bodyPr>
            <a:noAutofit/>
          </a:bodyPr>
          <a:lstStyle/>
          <a:p>
            <a:pPr algn="just"/>
            <a:r>
              <a:rPr lang="en-IN" sz="2000" dirty="0"/>
              <a:t>Software maintenance includes more than 60% of development costs. </a:t>
            </a:r>
            <a:endParaRPr lang="en-IN" sz="2000" dirty="0" smtClean="0"/>
          </a:p>
          <a:p>
            <a:pPr algn="just"/>
            <a:r>
              <a:rPr lang="en-IN" sz="2000" dirty="0" smtClean="0"/>
              <a:t>In that case</a:t>
            </a:r>
            <a:r>
              <a:rPr lang="en-IN" sz="2000" dirty="0"/>
              <a:t>, testing costs dominate because many systems require </a:t>
            </a:r>
            <a:r>
              <a:rPr lang="en-IN" sz="2000" dirty="0" smtClean="0"/>
              <a:t>labour-intensive manual </a:t>
            </a:r>
            <a:r>
              <a:rPr lang="en-IN" sz="2000" dirty="0"/>
              <a:t>testing. Selective retest techniques attempt to reduce the cost of </a:t>
            </a:r>
            <a:r>
              <a:rPr lang="en-IN" sz="2000" dirty="0" smtClean="0"/>
              <a:t>testing by </a:t>
            </a:r>
            <a:r>
              <a:rPr lang="en-IN" sz="2000" dirty="0"/>
              <a:t>identifying the portions of </a:t>
            </a:r>
            <a:r>
              <a:rPr lang="en-IN" sz="2000" i="1" dirty="0" smtClean="0"/>
              <a:t>P’</a:t>
            </a:r>
            <a:r>
              <a:rPr lang="en-IN" sz="2000" dirty="0" smtClean="0"/>
              <a:t> </a:t>
            </a:r>
            <a:r>
              <a:rPr lang="en-IN" sz="2000" dirty="0"/>
              <a:t>that must be </a:t>
            </a:r>
            <a:r>
              <a:rPr lang="en-IN" sz="2000" dirty="0" smtClean="0"/>
              <a:t>exercised </a:t>
            </a:r>
            <a:r>
              <a:rPr lang="en-IN" sz="2000" dirty="0"/>
              <a:t>by the </a:t>
            </a:r>
            <a:r>
              <a:rPr lang="en-IN" sz="2000" dirty="0" smtClean="0"/>
              <a:t>regression test </a:t>
            </a:r>
            <a:r>
              <a:rPr lang="en-IN" sz="2000" dirty="0"/>
              <a:t>suite. </a:t>
            </a:r>
            <a:endParaRPr lang="en-IN" sz="2000" dirty="0" smtClean="0"/>
          </a:p>
          <a:p>
            <a:pPr algn="just"/>
            <a:r>
              <a:rPr lang="en-IN" sz="2000" dirty="0" smtClean="0"/>
              <a:t>Selective </a:t>
            </a:r>
            <a:r>
              <a:rPr lang="en-IN" sz="2000" dirty="0"/>
              <a:t>retesting is distinctly different from a retest-all </a:t>
            </a:r>
            <a:r>
              <a:rPr lang="en-IN" sz="2000" dirty="0" smtClean="0"/>
              <a:t>approach that </a:t>
            </a:r>
            <a:r>
              <a:rPr lang="en-IN" sz="2000" dirty="0"/>
              <a:t>always executes every test in an existing </a:t>
            </a:r>
            <a:r>
              <a:rPr lang="en-IN" sz="2000" i="1" dirty="0"/>
              <a:t>regression test suite </a:t>
            </a:r>
            <a:r>
              <a:rPr lang="en-IN" sz="2000" dirty="0"/>
              <a:t>( RTS</a:t>
            </a:r>
            <a:r>
              <a:rPr lang="en-IN" sz="2000" dirty="0" smtClean="0"/>
              <a:t>).</a:t>
            </a:r>
          </a:p>
          <a:p>
            <a:pPr algn="just"/>
            <a:r>
              <a:rPr lang="en-US" sz="2000" dirty="0" smtClean="0"/>
              <a:t>The objective </a:t>
            </a:r>
            <a:r>
              <a:rPr lang="en-US" sz="2000" dirty="0"/>
              <a:t>of Selective Retest Technique </a:t>
            </a:r>
            <a:r>
              <a:rPr lang="en-US" sz="2000" dirty="0" smtClean="0"/>
              <a:t>is </a:t>
            </a:r>
            <a:r>
              <a:rPr lang="en-US" sz="2000" i="1" dirty="0" smtClean="0"/>
              <a:t>cost reduction</a:t>
            </a:r>
            <a:r>
              <a:rPr lang="en-US" sz="2000" dirty="0" smtClean="0"/>
              <a:t>. It is the process of selecting a subset of the regression test suite that tests the changes.</a:t>
            </a:r>
          </a:p>
          <a:p>
            <a:pPr algn="just"/>
            <a:endParaRPr lang="en-IN" sz="2000" dirty="0"/>
          </a:p>
        </p:txBody>
      </p:sp>
    </p:spTree>
    <p:extLst>
      <p:ext uri="{BB962C8B-B14F-4D97-AF65-F5344CB8AC3E}">
        <p14:creationId xmlns:p14="http://schemas.microsoft.com/office/powerpoint/2010/main" xmlns="" val="852945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71550"/>
            <a:ext cx="7848600" cy="3886200"/>
          </a:xfrm>
        </p:spPr>
        <p:txBody>
          <a:bodyPr>
            <a:noAutofit/>
          </a:bodyPr>
          <a:lstStyle/>
          <a:p>
            <a:pPr marL="82296" indent="0" algn="just">
              <a:buNone/>
            </a:pPr>
            <a:r>
              <a:rPr lang="en-US" sz="2400" i="1" dirty="0"/>
              <a:t>It has following characteristic features:</a:t>
            </a:r>
          </a:p>
          <a:p>
            <a:pPr algn="just"/>
            <a:r>
              <a:rPr lang="en-US" sz="2400" dirty="0"/>
              <a:t>It minimizes the resources required to regression test a new version.</a:t>
            </a:r>
          </a:p>
          <a:p>
            <a:pPr algn="just"/>
            <a:r>
              <a:rPr lang="en-US" sz="2400" dirty="0"/>
              <a:t>It minimizes   no. of test cases.</a:t>
            </a:r>
          </a:p>
          <a:p>
            <a:pPr algn="just"/>
            <a:r>
              <a:rPr lang="en-US" sz="2400" dirty="0"/>
              <a:t>It is needed to remove obsolete, uncontrollable &amp; redundant test cases.</a:t>
            </a:r>
          </a:p>
          <a:p>
            <a:pPr algn="just"/>
            <a:r>
              <a:rPr lang="en-US" sz="2400" dirty="0"/>
              <a:t>It analyses the relationship between test cases &amp; software elements they cover.</a:t>
            </a:r>
          </a:p>
          <a:p>
            <a:pPr algn="just"/>
            <a:r>
              <a:rPr lang="en-US" sz="2400" dirty="0"/>
              <a:t>It uses the information about changes to select the test cases.</a:t>
            </a:r>
          </a:p>
          <a:p>
            <a:endParaRPr lang="en-IN" sz="2400" dirty="0"/>
          </a:p>
        </p:txBody>
      </p:sp>
      <p:sp>
        <p:nvSpPr>
          <p:cNvPr id="4" name="Title 1"/>
          <p:cNvSpPr>
            <a:spLocks noGrp="1"/>
          </p:cNvSpPr>
          <p:nvPr>
            <p:ph type="title"/>
          </p:nvPr>
        </p:nvSpPr>
        <p:spPr/>
        <p:txBody>
          <a:bodyPr anchor="ctr">
            <a:normAutofit/>
          </a:bodyPr>
          <a:lstStyle/>
          <a:p>
            <a:pPr algn="ctr"/>
            <a:r>
              <a:rPr lang="en-US" dirty="0"/>
              <a:t>Selective Retest Technique </a:t>
            </a:r>
            <a:r>
              <a:rPr lang="en-US" dirty="0" err="1"/>
              <a:t>cont</a:t>
            </a:r>
            <a:r>
              <a:rPr lang="en-US" dirty="0"/>
              <a:t>…</a:t>
            </a:r>
            <a:endParaRPr lang="en-IN" dirty="0"/>
          </a:p>
        </p:txBody>
      </p:sp>
    </p:spTree>
    <p:extLst>
      <p:ext uri="{BB962C8B-B14F-4D97-AF65-F5344CB8AC3E}">
        <p14:creationId xmlns:p14="http://schemas.microsoft.com/office/powerpoint/2010/main" xmlns="" val="905484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296" y="0"/>
            <a:ext cx="7498080" cy="536972"/>
          </a:xfrm>
        </p:spPr>
        <p:txBody>
          <a:bodyPr anchor="ctr">
            <a:noAutofit/>
          </a:bodyPr>
          <a:lstStyle/>
          <a:p>
            <a:pPr algn="ctr"/>
            <a:r>
              <a:rPr lang="en-IN" dirty="0"/>
              <a:t/>
            </a:r>
            <a:br>
              <a:rPr lang="en-IN" dirty="0"/>
            </a:br>
            <a:r>
              <a:rPr lang="en-US" dirty="0"/>
              <a:t>Selective Retest Technique </a:t>
            </a:r>
            <a:r>
              <a:rPr lang="en-US" dirty="0" smtClean="0"/>
              <a:t>      </a:t>
            </a:r>
            <a:r>
              <a:rPr lang="en-US" dirty="0" err="1" smtClean="0"/>
              <a:t>cont</a:t>
            </a:r>
            <a:r>
              <a:rPr lang="en-US" dirty="0"/>
              <a:t>…</a:t>
            </a:r>
            <a:endParaRPr lang="en-IN" dirty="0"/>
          </a:p>
        </p:txBody>
      </p:sp>
      <p:grpSp>
        <p:nvGrpSpPr>
          <p:cNvPr id="7" name="Group 6"/>
          <p:cNvGrpSpPr/>
          <p:nvPr/>
        </p:nvGrpSpPr>
        <p:grpSpPr>
          <a:xfrm>
            <a:off x="1219200" y="1366099"/>
            <a:ext cx="7632848" cy="3263051"/>
            <a:chOff x="323528" y="1693935"/>
            <a:chExt cx="7632848" cy="2876037"/>
          </a:xfrm>
        </p:grpSpPr>
        <p:sp>
          <p:nvSpPr>
            <p:cNvPr id="4" name="Flowchart: Magnetic Disk 3"/>
            <p:cNvSpPr/>
            <p:nvPr/>
          </p:nvSpPr>
          <p:spPr>
            <a:xfrm>
              <a:off x="1613725" y="1693935"/>
              <a:ext cx="967203" cy="56781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Test suite T</a:t>
              </a:r>
              <a:endParaRPr lang="en-IN" sz="1400" dirty="0"/>
            </a:p>
          </p:txBody>
        </p:sp>
        <p:sp>
          <p:nvSpPr>
            <p:cNvPr id="5" name="Flowchart: Magnetic Disk 4"/>
            <p:cNvSpPr/>
            <p:nvPr/>
          </p:nvSpPr>
          <p:spPr>
            <a:xfrm>
              <a:off x="323528" y="3543858"/>
              <a:ext cx="1490464" cy="102611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 Regression test cases</a:t>
              </a:r>
              <a:endParaRPr lang="en-IN" dirty="0"/>
            </a:p>
          </p:txBody>
        </p:sp>
        <p:sp>
          <p:nvSpPr>
            <p:cNvPr id="6" name="Flowchart: Magnetic Disk 5"/>
            <p:cNvSpPr/>
            <p:nvPr/>
          </p:nvSpPr>
          <p:spPr>
            <a:xfrm>
              <a:off x="1813992" y="3543858"/>
              <a:ext cx="1677888"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 New test cases </a:t>
              </a:r>
              <a:endParaRPr lang="en-IN" dirty="0"/>
            </a:p>
          </p:txBody>
        </p:sp>
        <p:sp>
          <p:nvSpPr>
            <p:cNvPr id="8" name="Rectangle 7"/>
            <p:cNvSpPr/>
            <p:nvPr/>
          </p:nvSpPr>
          <p:spPr>
            <a:xfrm>
              <a:off x="323528" y="2355726"/>
              <a:ext cx="914400" cy="68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  new test cases </a:t>
              </a:r>
              <a:endParaRPr lang="en-IN" sz="1400" dirty="0"/>
            </a:p>
          </p:txBody>
        </p:sp>
        <p:sp>
          <p:nvSpPr>
            <p:cNvPr id="9" name="Rectangle 8"/>
            <p:cNvSpPr/>
            <p:nvPr/>
          </p:nvSpPr>
          <p:spPr>
            <a:xfrm>
              <a:off x="4860032" y="1693935"/>
              <a:ext cx="1872208" cy="459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p</a:t>
              </a:r>
              <a:endParaRPr lang="en-IN" dirty="0"/>
            </a:p>
          </p:txBody>
        </p:sp>
        <p:sp>
          <p:nvSpPr>
            <p:cNvPr id="11" name="Rectangle 10"/>
            <p:cNvSpPr/>
            <p:nvPr/>
          </p:nvSpPr>
          <p:spPr>
            <a:xfrm>
              <a:off x="6084168" y="2895786"/>
              <a:ext cx="1872208" cy="1107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Program P</a:t>
              </a:r>
            </a:p>
            <a:p>
              <a:pPr algn="ctr"/>
              <a:endParaRPr lang="en-US" sz="100" dirty="0" smtClean="0">
                <a:latin typeface="Arial" pitchFamily="34" charset="0"/>
                <a:cs typeface="Arial" pitchFamily="34" charset="0"/>
              </a:endParaRPr>
            </a:p>
            <a:p>
              <a:pPr algn="ctr"/>
              <a:r>
                <a:rPr lang="en-US" sz="1400" dirty="0" smtClean="0">
                  <a:latin typeface="Arial" pitchFamily="34" charset="0"/>
                  <a:cs typeface="Arial" pitchFamily="34" charset="0"/>
                </a:rPr>
                <a:t>Changed feature</a:t>
              </a:r>
            </a:p>
            <a:p>
              <a:pPr algn="ctr"/>
              <a:r>
                <a:rPr lang="en-US" sz="1400" dirty="0" smtClean="0">
                  <a:latin typeface="Arial" pitchFamily="34" charset="0"/>
                  <a:cs typeface="Arial" pitchFamily="34" charset="0"/>
                </a:rPr>
                <a:t>New featur</a:t>
              </a:r>
              <a:r>
                <a:rPr lang="en-US" dirty="0" smtClean="0"/>
                <a:t>e</a:t>
              </a:r>
              <a:endParaRPr lang="en-IN" dirty="0"/>
            </a:p>
          </p:txBody>
        </p:sp>
        <p:sp>
          <p:nvSpPr>
            <p:cNvPr id="15" name="Down Arrow 14"/>
            <p:cNvSpPr/>
            <p:nvPr/>
          </p:nvSpPr>
          <p:spPr>
            <a:xfrm>
              <a:off x="1839794" y="2261751"/>
              <a:ext cx="484632" cy="1390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1247738" y="2568215"/>
              <a:ext cx="731975"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3491880" y="3543858"/>
              <a:ext cx="2592288" cy="378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2580928" y="1923678"/>
              <a:ext cx="2279104" cy="108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6246707" y="2200726"/>
              <a:ext cx="216024" cy="695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TextBox 9"/>
          <p:cNvSpPr txBox="1"/>
          <p:nvPr/>
        </p:nvSpPr>
        <p:spPr>
          <a:xfrm>
            <a:off x="8421143" y="2320617"/>
            <a:ext cx="352982" cy="369332"/>
          </a:xfrm>
          <a:prstGeom prst="rect">
            <a:avLst/>
          </a:prstGeom>
          <a:noFill/>
        </p:spPr>
        <p:txBody>
          <a:bodyPr wrap="none" rtlCol="0">
            <a:spAutoFit/>
          </a:bodyPr>
          <a:lstStyle/>
          <a:p>
            <a:r>
              <a:rPr lang="en-IN" dirty="0" smtClean="0"/>
              <a:t>P’</a:t>
            </a:r>
            <a:endParaRPr lang="en-IN" dirty="0"/>
          </a:p>
        </p:txBody>
      </p:sp>
    </p:spTree>
    <p:extLst>
      <p:ext uri="{BB962C8B-B14F-4D97-AF65-F5344CB8AC3E}">
        <p14:creationId xmlns:p14="http://schemas.microsoft.com/office/powerpoint/2010/main" xmlns="" val="956548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98080" cy="579783"/>
          </a:xfrm>
        </p:spPr>
        <p:txBody>
          <a:bodyPr anchor="ctr">
            <a:noAutofit/>
          </a:bodyPr>
          <a:lstStyle/>
          <a:p>
            <a:pPr algn="ctr"/>
            <a:r>
              <a:rPr lang="en-US" dirty="0"/>
              <a:t>Selective Retest </a:t>
            </a:r>
            <a:r>
              <a:rPr lang="en-US" dirty="0" smtClean="0"/>
              <a:t>Technique </a:t>
            </a:r>
            <a:r>
              <a:rPr lang="en-US" dirty="0" err="1" smtClean="0"/>
              <a:t>cont</a:t>
            </a:r>
            <a:r>
              <a:rPr lang="en-US" dirty="0" smtClean="0"/>
              <a:t>…</a:t>
            </a:r>
            <a:endParaRPr lang="en-IN" dirty="0"/>
          </a:p>
        </p:txBody>
      </p:sp>
      <p:sp>
        <p:nvSpPr>
          <p:cNvPr id="3" name="Content Placeholder 2"/>
          <p:cNvSpPr>
            <a:spLocks noGrp="1"/>
          </p:cNvSpPr>
          <p:nvPr>
            <p:ph idx="1"/>
          </p:nvPr>
        </p:nvSpPr>
        <p:spPr>
          <a:xfrm>
            <a:off x="1106557" y="971550"/>
            <a:ext cx="8001000" cy="4114800"/>
          </a:xfrm>
        </p:spPr>
        <p:txBody>
          <a:bodyPr>
            <a:noAutofit/>
          </a:bodyPr>
          <a:lstStyle/>
          <a:p>
            <a:pPr marL="82296" indent="0" algn="just">
              <a:buNone/>
            </a:pPr>
            <a:r>
              <a:rPr lang="en-US" sz="2400" dirty="0" smtClean="0">
                <a:latin typeface="Arial" pitchFamily="34" charset="0"/>
                <a:cs typeface="Arial" pitchFamily="34" charset="0"/>
              </a:rPr>
              <a:t>1</a:t>
            </a:r>
            <a:r>
              <a:rPr lang="en-US" sz="2400" dirty="0" smtClean="0"/>
              <a:t>. Select T’ subset of  T, a set of test cases to execute on  P’.</a:t>
            </a:r>
          </a:p>
          <a:p>
            <a:pPr marL="82296" indent="0" algn="just">
              <a:buNone/>
            </a:pPr>
            <a:r>
              <a:rPr lang="en-US" sz="2400" dirty="0" smtClean="0"/>
              <a:t>2. Test P’ with  T’, establishing correctness of P’ with respect to T’.</a:t>
            </a:r>
          </a:p>
          <a:p>
            <a:pPr marL="82296" indent="0" algn="just">
              <a:buNone/>
            </a:pPr>
            <a:r>
              <a:rPr lang="en-US" sz="2400" dirty="0" smtClean="0"/>
              <a:t>3. If necessary create  T’’, a set of new functional or structural test cases  for p’.</a:t>
            </a:r>
          </a:p>
          <a:p>
            <a:pPr marL="82296" indent="0" algn="just">
              <a:buNone/>
            </a:pPr>
            <a:r>
              <a:rPr lang="en-US" sz="2400" dirty="0" smtClean="0"/>
              <a:t>4. Test P’ with T’’, establishing correctness of P’ with respect to T’’.</a:t>
            </a:r>
          </a:p>
          <a:p>
            <a:pPr marL="82296" indent="0" algn="just">
              <a:buNone/>
            </a:pPr>
            <a:r>
              <a:rPr lang="en-US" sz="2400" dirty="0" smtClean="0"/>
              <a:t>5. Create T’’’, a new test suite and test execution profile for  P’, from T,  T’ and  T’’.</a:t>
            </a:r>
          </a:p>
          <a:p>
            <a:pPr marL="82296" indent="0">
              <a:buNone/>
            </a:pPr>
            <a:r>
              <a:rPr lang="en-US" sz="2400" i="1" dirty="0" smtClean="0"/>
              <a:t>Each of these steps involves the following important problems:</a:t>
            </a:r>
          </a:p>
          <a:p>
            <a:pPr marL="82296" indent="0" algn="just">
              <a:buNone/>
            </a:pPr>
            <a:endParaRPr lang="en-US" sz="2400" dirty="0" smtClean="0"/>
          </a:p>
          <a:p>
            <a:pPr marL="82296" indent="0" algn="just">
              <a:buNone/>
            </a:pPr>
            <a:endParaRPr lang="en-IN" sz="2400" dirty="0"/>
          </a:p>
        </p:txBody>
      </p:sp>
    </p:spTree>
    <p:extLst>
      <p:ext uri="{BB962C8B-B14F-4D97-AF65-F5344CB8AC3E}">
        <p14:creationId xmlns:p14="http://schemas.microsoft.com/office/powerpoint/2010/main" xmlns="" val="2114374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57250"/>
          </a:xfrm>
        </p:spPr>
        <p:txBody>
          <a:bodyPr anchor="ctr">
            <a:normAutofit/>
          </a:bodyPr>
          <a:lstStyle/>
          <a:p>
            <a:pPr algn="ctr"/>
            <a:r>
              <a:rPr lang="en-US" dirty="0"/>
              <a:t>Selective Retest Technique </a:t>
            </a:r>
            <a:r>
              <a:rPr lang="en-US" dirty="0" err="1"/>
              <a:t>cont</a:t>
            </a:r>
            <a:r>
              <a:rPr lang="en-US" dirty="0" smtClean="0"/>
              <a:t>…</a:t>
            </a:r>
            <a:endParaRPr lang="en-IN" dirty="0"/>
          </a:p>
        </p:txBody>
      </p:sp>
      <p:sp>
        <p:nvSpPr>
          <p:cNvPr id="3" name="Content Placeholder 2"/>
          <p:cNvSpPr>
            <a:spLocks noGrp="1"/>
          </p:cNvSpPr>
          <p:nvPr>
            <p:ph idx="1"/>
          </p:nvPr>
        </p:nvSpPr>
        <p:spPr>
          <a:xfrm>
            <a:off x="914400" y="819150"/>
            <a:ext cx="8153400" cy="3848100"/>
          </a:xfrm>
        </p:spPr>
        <p:txBody>
          <a:bodyPr>
            <a:noAutofit/>
          </a:bodyPr>
          <a:lstStyle/>
          <a:p>
            <a:pPr algn="just"/>
            <a:r>
              <a:rPr lang="en-US" b="1" dirty="0" smtClean="0"/>
              <a:t>Regressive test selection problem</a:t>
            </a:r>
            <a:r>
              <a:rPr lang="en-US" dirty="0" smtClean="0"/>
              <a:t>: The problem is to select a subset of T’ of T with which P’ will be tested.</a:t>
            </a:r>
          </a:p>
          <a:p>
            <a:pPr algn="just"/>
            <a:r>
              <a:rPr lang="en-US" b="1" dirty="0" smtClean="0"/>
              <a:t>Coverage test selection problem</a:t>
            </a:r>
            <a:r>
              <a:rPr lang="en-US" dirty="0" smtClean="0"/>
              <a:t>: Specification that requires additional testing.</a:t>
            </a:r>
          </a:p>
          <a:p>
            <a:pPr algn="just"/>
            <a:r>
              <a:rPr lang="en-US" b="1" dirty="0" smtClean="0"/>
              <a:t>Test suite execution  problem</a:t>
            </a:r>
            <a:r>
              <a:rPr lang="en-US" dirty="0" smtClean="0"/>
              <a:t>: Execute test case  efficiently and checking test results for correctness.</a:t>
            </a:r>
          </a:p>
          <a:p>
            <a:pPr algn="just"/>
            <a:r>
              <a:rPr lang="en-US" b="1" dirty="0" smtClean="0"/>
              <a:t>Test maintenance  problem</a:t>
            </a:r>
            <a:r>
              <a:rPr lang="en-US" dirty="0" smtClean="0"/>
              <a:t>: Update &amp; store test information.</a:t>
            </a:r>
            <a:endParaRPr lang="en-IN" dirty="0"/>
          </a:p>
        </p:txBody>
      </p:sp>
    </p:spTree>
    <p:extLst>
      <p:ext uri="{BB962C8B-B14F-4D97-AF65-F5344CB8AC3E}">
        <p14:creationId xmlns:p14="http://schemas.microsoft.com/office/powerpoint/2010/main" xmlns="" val="2141225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28"/>
            <a:ext cx="7498080" cy="857250"/>
          </a:xfrm>
        </p:spPr>
        <p:txBody>
          <a:bodyPr anchor="ctr">
            <a:normAutofit/>
          </a:bodyPr>
          <a:lstStyle/>
          <a:p>
            <a:pPr algn="ctr"/>
            <a:r>
              <a:rPr lang="en-US" dirty="0"/>
              <a:t>Strategies for Test case Selection</a:t>
            </a:r>
            <a:endParaRPr lang="en-IN" dirty="0"/>
          </a:p>
        </p:txBody>
      </p:sp>
      <p:sp>
        <p:nvSpPr>
          <p:cNvPr id="3" name="Content Placeholder 2"/>
          <p:cNvSpPr>
            <a:spLocks noGrp="1"/>
          </p:cNvSpPr>
          <p:nvPr>
            <p:ph idx="1"/>
          </p:nvPr>
        </p:nvSpPr>
        <p:spPr>
          <a:xfrm>
            <a:off x="1066800" y="971550"/>
            <a:ext cx="8077200" cy="4057650"/>
          </a:xfrm>
        </p:spPr>
        <p:txBody>
          <a:bodyPr>
            <a:noAutofit/>
          </a:bodyPr>
          <a:lstStyle/>
          <a:p>
            <a:pPr marL="0" indent="0" algn="just">
              <a:buNone/>
            </a:pPr>
            <a:r>
              <a:rPr lang="en-US" sz="2400" dirty="0" smtClean="0"/>
              <a:t>A procedure for selecting the   test case  is provided by a test criterion . The criteria are as follows:</a:t>
            </a:r>
          </a:p>
        </p:txBody>
      </p:sp>
    </p:spTree>
    <p:extLst>
      <p:ext uri="{BB962C8B-B14F-4D97-AF65-F5344CB8AC3E}">
        <p14:creationId xmlns:p14="http://schemas.microsoft.com/office/powerpoint/2010/main" xmlns="" val="4229600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criteria based on code</a:t>
            </a:r>
            <a:endParaRPr lang="en-IN" dirty="0"/>
          </a:p>
        </p:txBody>
      </p:sp>
      <p:sp>
        <p:nvSpPr>
          <p:cNvPr id="3" name="Content Placeholder 2"/>
          <p:cNvSpPr>
            <a:spLocks noGrp="1"/>
          </p:cNvSpPr>
          <p:nvPr>
            <p:ph idx="1"/>
          </p:nvPr>
        </p:nvSpPr>
        <p:spPr>
          <a:xfrm>
            <a:off x="914400" y="819150"/>
            <a:ext cx="7924800" cy="3371850"/>
          </a:xfrm>
        </p:spPr>
        <p:txBody>
          <a:bodyPr>
            <a:noAutofit/>
          </a:bodyPr>
          <a:lstStyle/>
          <a:p>
            <a:pPr marL="82296" indent="0" algn="just">
              <a:buNone/>
            </a:pPr>
            <a:endParaRPr lang="en-US" sz="2400" dirty="0"/>
          </a:p>
          <a:p>
            <a:pPr algn="just"/>
            <a:r>
              <a:rPr lang="en-US" sz="2400" dirty="0"/>
              <a:t>Motivation: Potential failures can only be detected if the parts of the code that can cause faults are executed.</a:t>
            </a:r>
          </a:p>
          <a:p>
            <a:pPr algn="just"/>
            <a:r>
              <a:rPr lang="en-US" sz="2400" dirty="0"/>
              <a:t>All the code based regression test selection techniques attempt to select a subset T’ of T that will be helpful in establishing confidence that P’s functionality has been preserved where required.</a:t>
            </a:r>
          </a:p>
          <a:p>
            <a:pPr algn="just"/>
            <a:r>
              <a:rPr lang="en-US" sz="2400" dirty="0"/>
              <a:t>All code-based test selection techniques are concerned with locating tests in T that expose faults in P’.</a:t>
            </a:r>
          </a:p>
          <a:p>
            <a:pPr algn="just"/>
            <a:r>
              <a:rPr lang="en-US" sz="2400" dirty="0"/>
              <a:t>The following tests are based on these criteria:</a:t>
            </a:r>
          </a:p>
          <a:p>
            <a:endParaRPr lang="en-IN" sz="2400" dirty="0"/>
          </a:p>
        </p:txBody>
      </p:sp>
    </p:spTree>
    <p:extLst>
      <p:ext uri="{BB962C8B-B14F-4D97-AF65-F5344CB8AC3E}">
        <p14:creationId xmlns:p14="http://schemas.microsoft.com/office/powerpoint/2010/main" xmlns="" val="18466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72368"/>
            <a:ext cx="9144000" cy="856530"/>
          </a:xfrm>
        </p:spPr>
        <p:txBody>
          <a:bodyPr lIns="74057" tIns="37029" rIns="74057" bIns="37029"/>
          <a:lstStyle/>
          <a:p>
            <a:pPr algn="ctr">
              <a:lnSpc>
                <a:spcPct val="85000"/>
              </a:lnSpc>
            </a:pPr>
            <a:r>
              <a:rPr lang="en-US" altLang="en-US" dirty="0" smtClean="0"/>
              <a:t>Need for Regression Testing</a:t>
            </a:r>
            <a:endParaRPr lang="en-US" altLang="en-US" sz="1900" dirty="0"/>
          </a:p>
        </p:txBody>
      </p:sp>
      <p:sp>
        <p:nvSpPr>
          <p:cNvPr id="440323" name="Rectangle 3"/>
          <p:cNvSpPr>
            <a:spLocks noGrp="1" noChangeArrowheads="1"/>
          </p:cNvSpPr>
          <p:nvPr>
            <p:ph type="body" idx="1"/>
          </p:nvPr>
        </p:nvSpPr>
        <p:spPr>
          <a:xfrm>
            <a:off x="1142999" y="827552"/>
            <a:ext cx="8001001" cy="4336655"/>
          </a:xfrm>
        </p:spPr>
        <p:txBody>
          <a:bodyPr lIns="74057" tIns="37029" rIns="74057" bIns="37029">
            <a:normAutofit/>
          </a:bodyPr>
          <a:lstStyle/>
          <a:p>
            <a:pPr>
              <a:lnSpc>
                <a:spcPct val="125000"/>
              </a:lnSpc>
              <a:spcBef>
                <a:spcPts val="486"/>
              </a:spcBef>
              <a:spcAft>
                <a:spcPts val="486"/>
              </a:spcAft>
            </a:pPr>
            <a:r>
              <a:rPr lang="en-US" altLang="en-US" dirty="0"/>
              <a:t>Any system during use undergoes frequent code changes.</a:t>
            </a:r>
          </a:p>
          <a:p>
            <a:pPr lvl="1">
              <a:lnSpc>
                <a:spcPct val="125000"/>
              </a:lnSpc>
              <a:spcBef>
                <a:spcPts val="486"/>
              </a:spcBef>
              <a:spcAft>
                <a:spcPts val="486"/>
              </a:spcAft>
            </a:pPr>
            <a:r>
              <a:rPr lang="en-US" altLang="en-US" sz="2800" dirty="0">
                <a:solidFill>
                  <a:srgbClr val="003300"/>
                </a:solidFill>
              </a:rPr>
              <a:t>Corrective, Adaptive, and Perfective changes.</a:t>
            </a:r>
          </a:p>
          <a:p>
            <a:pPr>
              <a:lnSpc>
                <a:spcPct val="125000"/>
              </a:lnSpc>
              <a:spcBef>
                <a:spcPts val="486"/>
              </a:spcBef>
              <a:spcAft>
                <a:spcPts val="486"/>
              </a:spcAft>
            </a:pPr>
            <a:r>
              <a:rPr lang="en-US" altLang="en-US" dirty="0"/>
              <a:t>Regression testing needed after  every change:</a:t>
            </a:r>
          </a:p>
          <a:p>
            <a:pPr lvl="1">
              <a:lnSpc>
                <a:spcPct val="125000"/>
              </a:lnSpc>
              <a:spcBef>
                <a:spcPts val="486"/>
              </a:spcBef>
              <a:spcAft>
                <a:spcPts val="486"/>
              </a:spcAft>
            </a:pPr>
            <a:r>
              <a:rPr lang="en-US" altLang="en-US" sz="2800" dirty="0">
                <a:solidFill>
                  <a:srgbClr val="0000CC"/>
                </a:solidFill>
              </a:rPr>
              <a:t>Ensures unchanged features continue to work fine.</a:t>
            </a:r>
          </a:p>
        </p:txBody>
      </p:sp>
    </p:spTree>
    <p:extLst>
      <p:ext uri="{BB962C8B-B14F-4D97-AF65-F5344CB8AC3E}">
        <p14:creationId xmlns:p14="http://schemas.microsoft.com/office/powerpoint/2010/main" xmlns="" val="4293603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animEffect transition="in" filter="checkerboard(across)">
                                      <p:cBhvr>
                                        <p:cTn id="7" dur="500"/>
                                        <p:tgtEl>
                                          <p:spTgt spid="440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323">
                                            <p:txEl>
                                              <p:pRg st="1" end="1"/>
                                            </p:txEl>
                                          </p:spTgt>
                                        </p:tgtEl>
                                        <p:attrNameLst>
                                          <p:attrName>style.visibility</p:attrName>
                                        </p:attrNameLst>
                                      </p:cBhvr>
                                      <p:to>
                                        <p:strVal val="visible"/>
                                      </p:to>
                                    </p:set>
                                    <p:animEffect transition="in" filter="checkerboard(across)">
                                      <p:cBhvr>
                                        <p:cTn id="12" dur="500"/>
                                        <p:tgtEl>
                                          <p:spTgt spid="440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0323">
                                            <p:txEl>
                                              <p:pRg st="2" end="2"/>
                                            </p:txEl>
                                          </p:spTgt>
                                        </p:tgtEl>
                                        <p:attrNameLst>
                                          <p:attrName>style.visibility</p:attrName>
                                        </p:attrNameLst>
                                      </p:cBhvr>
                                      <p:to>
                                        <p:strVal val="visible"/>
                                      </p:to>
                                    </p:set>
                                    <p:animEffect transition="in" filter="checkerboard(across)">
                                      <p:cBhvr>
                                        <p:cTn id="17" dur="500"/>
                                        <p:tgtEl>
                                          <p:spTgt spid="440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40323">
                                            <p:txEl>
                                              <p:pRg st="3" end="3"/>
                                            </p:txEl>
                                          </p:spTgt>
                                        </p:tgtEl>
                                        <p:attrNameLst>
                                          <p:attrName>style.visibility</p:attrName>
                                        </p:attrNameLst>
                                      </p:cBhvr>
                                      <p:to>
                                        <p:strVal val="visible"/>
                                      </p:to>
                                    </p:set>
                                    <p:animEffect transition="in" filter="checkerboard(across)">
                                      <p:cBhvr>
                                        <p:cTn id="22" dur="500"/>
                                        <p:tgtEl>
                                          <p:spTgt spid="440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904" y="1047750"/>
            <a:ext cx="8126896" cy="3924300"/>
          </a:xfrm>
        </p:spPr>
        <p:txBody>
          <a:bodyPr>
            <a:noAutofit/>
          </a:bodyPr>
          <a:lstStyle/>
          <a:p>
            <a:pPr algn="just"/>
            <a:r>
              <a:rPr lang="en-US" sz="2400" b="1" dirty="0" smtClean="0"/>
              <a:t>Fault-revealing test  cases</a:t>
            </a:r>
            <a:r>
              <a:rPr lang="en-US" sz="2400" dirty="0" smtClean="0"/>
              <a:t>: A test case t detects a fault in P’ if it causes P’ to  fail. Hence t  is faulting revealing for P’.</a:t>
            </a:r>
          </a:p>
          <a:p>
            <a:pPr lvl="1" algn="just"/>
            <a:r>
              <a:rPr lang="en-US" sz="2000" dirty="0" smtClean="0"/>
              <a:t>There is no effective procedure to find the tests in T that are fault revealing for P’.</a:t>
            </a:r>
          </a:p>
          <a:p>
            <a:pPr lvl="1" algn="just"/>
            <a:r>
              <a:rPr lang="en-US" sz="2000" dirty="0" smtClean="0"/>
              <a:t>Under certain conditions, however, a regression test selection technique can select a superset of the tests in T that are fault- revealing for P’.</a:t>
            </a:r>
          </a:p>
          <a:p>
            <a:pPr lvl="1" algn="just"/>
            <a:r>
              <a:rPr lang="en-US" sz="2000" dirty="0" smtClean="0"/>
              <a:t>Under these conditions, such a technique omits no tests in T that can reveal faults in P’.</a:t>
            </a:r>
          </a:p>
          <a:p>
            <a:endParaRPr lang="en-US" sz="2400" dirty="0"/>
          </a:p>
        </p:txBody>
      </p:sp>
      <p:sp>
        <p:nvSpPr>
          <p:cNvPr id="7" name="Title 1"/>
          <p:cNvSpPr txBox="1">
            <a:spLocks/>
          </p:cNvSpPr>
          <p:nvPr/>
        </p:nvSpPr>
        <p:spPr>
          <a:xfrm>
            <a:off x="1143000" y="209550"/>
            <a:ext cx="7772400" cy="857250"/>
          </a:xfrm>
          <a:prstGeom prst="rect">
            <a:avLst/>
          </a:prstGeom>
        </p:spPr>
        <p:txBody>
          <a:bodyPr anchor="ctr">
            <a:normAutofit/>
          </a:bodyPr>
          <a:lst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smtClean="0"/>
              <a:t>Selection criteria based on code  </a:t>
            </a:r>
            <a:r>
              <a:rPr lang="en-US" dirty="0" err="1" smtClean="0"/>
              <a:t>cont</a:t>
            </a:r>
            <a:r>
              <a:rPr lang="en-US" dirty="0" smtClean="0"/>
              <a:t>…</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0767"/>
            <a:ext cx="7498080" cy="857250"/>
          </a:xfrm>
        </p:spPr>
        <p:txBody>
          <a:bodyPr anchor="ctr">
            <a:normAutofit fontScale="90000"/>
          </a:bodyPr>
          <a:lstStyle/>
          <a:p>
            <a:r>
              <a:rPr lang="en-US" dirty="0"/>
              <a:t>Selection criteria based on code  </a:t>
            </a:r>
            <a:r>
              <a:rPr lang="en-US" dirty="0" err="1"/>
              <a:t>cont</a:t>
            </a:r>
            <a:r>
              <a:rPr lang="en-US" dirty="0"/>
              <a:t>…</a:t>
            </a:r>
            <a:endParaRPr lang="en-IN" dirty="0"/>
          </a:p>
        </p:txBody>
      </p:sp>
      <p:sp>
        <p:nvSpPr>
          <p:cNvPr id="3" name="Content Placeholder 2"/>
          <p:cNvSpPr>
            <a:spLocks noGrp="1"/>
          </p:cNvSpPr>
          <p:nvPr>
            <p:ph idx="1"/>
          </p:nvPr>
        </p:nvSpPr>
        <p:spPr>
          <a:xfrm>
            <a:off x="990600" y="971550"/>
            <a:ext cx="8153400" cy="3848100"/>
          </a:xfrm>
        </p:spPr>
        <p:txBody>
          <a:bodyPr>
            <a:noAutofit/>
          </a:bodyPr>
          <a:lstStyle/>
          <a:p>
            <a:pPr algn="just"/>
            <a:r>
              <a:rPr lang="en-US" b="1" dirty="0" smtClean="0"/>
              <a:t>Modification-revealing test  cases</a:t>
            </a:r>
            <a:r>
              <a:rPr lang="en-US" dirty="0" smtClean="0"/>
              <a:t>:</a:t>
            </a:r>
          </a:p>
          <a:p>
            <a:pPr lvl="1" algn="just"/>
            <a:r>
              <a:rPr lang="en-US" dirty="0" smtClean="0"/>
              <a:t>A test case t is modification revealing for P and P’ if and only if it causes the outputs of P and P’ to differ.</a:t>
            </a:r>
          </a:p>
          <a:p>
            <a:pPr algn="just"/>
            <a:r>
              <a:rPr lang="en-US" b="1" dirty="0" smtClean="0"/>
              <a:t>Modification-traversing test  cases</a:t>
            </a:r>
            <a:r>
              <a:rPr lang="en-US" dirty="0" smtClean="0"/>
              <a:t>:</a:t>
            </a:r>
          </a:p>
          <a:p>
            <a:pPr lvl="1" algn="just"/>
            <a:r>
              <a:rPr lang="en-US" dirty="0" smtClean="0"/>
              <a:t>A test case t is modification traversing if and only if it executes new or modified code in p’.</a:t>
            </a:r>
          </a:p>
          <a:p>
            <a:pPr lvl="1" algn="just"/>
            <a:r>
              <a:rPr lang="en-US" dirty="0" smtClean="0"/>
              <a:t>These tests are useful because a non-obsolete test t in T can only be modification-revealing for P and P’ if it is modification traversing for P and P’.</a:t>
            </a:r>
            <a:endParaRPr lang="en-IN"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98080" cy="857250"/>
          </a:xfrm>
        </p:spPr>
        <p:txBody>
          <a:bodyPr anchor="ctr">
            <a:normAutofit/>
          </a:bodyPr>
          <a:lstStyle/>
          <a:p>
            <a:pPr algn="ctr"/>
            <a:r>
              <a:rPr lang="en-US" dirty="0"/>
              <a:t>Regression Test Selection Techniques</a:t>
            </a:r>
            <a:endParaRPr lang="en-IN" dirty="0"/>
          </a:p>
        </p:txBody>
      </p:sp>
      <p:sp>
        <p:nvSpPr>
          <p:cNvPr id="3" name="Content Placeholder 2"/>
          <p:cNvSpPr>
            <a:spLocks noGrp="1"/>
          </p:cNvSpPr>
          <p:nvPr>
            <p:ph idx="1"/>
          </p:nvPr>
        </p:nvSpPr>
        <p:spPr>
          <a:xfrm>
            <a:off x="1066800" y="1085850"/>
            <a:ext cx="8001000" cy="3600450"/>
          </a:xfrm>
        </p:spPr>
        <p:txBody>
          <a:bodyPr>
            <a:noAutofit/>
          </a:bodyPr>
          <a:lstStyle/>
          <a:p>
            <a:pPr algn="just"/>
            <a:r>
              <a:rPr lang="en-US" sz="2400" dirty="0" smtClean="0"/>
              <a:t>Minimization  Techniques:  </a:t>
            </a:r>
          </a:p>
          <a:p>
            <a:pPr lvl="1" algn="just"/>
            <a:r>
              <a:rPr lang="en-US" sz="2000" dirty="0" smtClean="0"/>
              <a:t>attempt to select minimal sets of test cases from T that yield coverage/affected portion of P.</a:t>
            </a:r>
          </a:p>
          <a:p>
            <a:pPr algn="just"/>
            <a:r>
              <a:rPr lang="en-US" sz="2400" dirty="0" smtClean="0"/>
              <a:t>Dataflow Techniques:  </a:t>
            </a:r>
          </a:p>
          <a:p>
            <a:pPr lvl="1" algn="just"/>
            <a:r>
              <a:rPr lang="en-US" sz="2000" dirty="0" smtClean="0"/>
              <a:t>It selects test cases that exercise data interaction that have been affected by modification.</a:t>
            </a:r>
          </a:p>
          <a:p>
            <a:pPr lvl="1" algn="just"/>
            <a:r>
              <a:rPr lang="en-US" sz="2000" dirty="0" smtClean="0"/>
              <a:t>Every definition-use pair that is deleted from P, new in P’, or modified for P’, should be tested.</a:t>
            </a:r>
          </a:p>
          <a:p>
            <a:pPr lvl="1" algn="just"/>
            <a:r>
              <a:rPr lang="en-US" sz="2000" dirty="0" smtClean="0"/>
              <a:t>The technique selects every test case in T that, when executed on P, exercised, deleted, or modified definition-use pairs, or executed a statement containing a modified predicate.</a:t>
            </a:r>
          </a:p>
        </p:txBody>
      </p:sp>
    </p:spTree>
    <p:extLst>
      <p:ext uri="{BB962C8B-B14F-4D97-AF65-F5344CB8AC3E}">
        <p14:creationId xmlns:p14="http://schemas.microsoft.com/office/powerpoint/2010/main" xmlns="" val="3610160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Continued…</a:t>
            </a:r>
          </a:p>
        </p:txBody>
      </p:sp>
      <p:sp>
        <p:nvSpPr>
          <p:cNvPr id="3" name="Content Placeholder 2"/>
          <p:cNvSpPr>
            <a:spLocks noGrp="1"/>
          </p:cNvSpPr>
          <p:nvPr>
            <p:ph idx="1"/>
          </p:nvPr>
        </p:nvSpPr>
        <p:spPr>
          <a:xfrm>
            <a:off x="1066800" y="1085850"/>
            <a:ext cx="7866888" cy="3600450"/>
          </a:xfrm>
        </p:spPr>
        <p:txBody>
          <a:bodyPr>
            <a:noAutofit/>
          </a:bodyPr>
          <a:lstStyle/>
          <a:p>
            <a:pPr algn="just"/>
            <a:r>
              <a:rPr lang="en-US" dirty="0" smtClean="0"/>
              <a:t>Safe  Techniques: </a:t>
            </a:r>
          </a:p>
          <a:p>
            <a:pPr lvl="1" algn="just"/>
            <a:r>
              <a:rPr lang="en-US" dirty="0" smtClean="0"/>
              <a:t>An explicit set of safety condition needs to be satisfied here.</a:t>
            </a:r>
          </a:p>
          <a:p>
            <a:pPr lvl="1" algn="just"/>
            <a:r>
              <a:rPr lang="en-US" dirty="0" smtClean="0"/>
              <a:t>When an explicit set of safety conditions can be satisfied, safe regression test selection techniques guarantee that the selected subset T’ contains all the test cases in the original test suite T that can reveal faults in P’.</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Continued…</a:t>
            </a:r>
          </a:p>
        </p:txBody>
      </p:sp>
      <p:sp>
        <p:nvSpPr>
          <p:cNvPr id="3" name="Content Placeholder 2"/>
          <p:cNvSpPr>
            <a:spLocks noGrp="1"/>
          </p:cNvSpPr>
          <p:nvPr>
            <p:ph idx="1"/>
          </p:nvPr>
        </p:nvSpPr>
        <p:spPr>
          <a:xfrm>
            <a:off x="1066800" y="1200150"/>
            <a:ext cx="7924800" cy="3600450"/>
          </a:xfrm>
        </p:spPr>
        <p:txBody>
          <a:bodyPr>
            <a:noAutofit/>
          </a:bodyPr>
          <a:lstStyle/>
          <a:p>
            <a:pPr algn="just"/>
            <a:r>
              <a:rPr lang="en-US" sz="2400" dirty="0" smtClean="0"/>
              <a:t>Ad doc/Random Techniques: </a:t>
            </a:r>
          </a:p>
          <a:p>
            <a:pPr lvl="1" algn="just"/>
            <a:r>
              <a:rPr lang="en-US" sz="2000" dirty="0" smtClean="0"/>
              <a:t>When time constraints prohibit the use of all test cases, select test cases based on ‘Intuitions’/Randomly select predetermined no. of test cases.</a:t>
            </a:r>
          </a:p>
          <a:p>
            <a:pPr lvl="1" algn="just"/>
            <a:r>
              <a:rPr lang="en-US" sz="2000" dirty="0" smtClean="0"/>
              <a:t>Another simple approach is to randomly select a predetermined number of test cases from T.</a:t>
            </a:r>
          </a:p>
          <a:p>
            <a:pPr algn="just"/>
            <a:r>
              <a:rPr lang="en-US" sz="2400" dirty="0" smtClean="0"/>
              <a:t>Retest-all  Technique: </a:t>
            </a:r>
          </a:p>
          <a:p>
            <a:pPr lvl="1" algn="just"/>
            <a:r>
              <a:rPr lang="en-US" sz="2000" dirty="0" smtClean="0"/>
              <a:t>The retest-all technique simply reuses all the existing test cases.</a:t>
            </a:r>
          </a:p>
          <a:p>
            <a:pPr lvl="1" algn="just"/>
            <a:r>
              <a:rPr lang="en-US" sz="2000" dirty="0" smtClean="0"/>
              <a:t>To test P’, the technique effectively selects all test cases in T.</a:t>
            </a:r>
            <a:endParaRPr lang="en-IN" sz="2000" dirty="0" smtClean="0"/>
          </a:p>
          <a:p>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8"/>
            <a:ext cx="7790688" cy="613172"/>
          </a:xfrm>
        </p:spPr>
        <p:txBody>
          <a:bodyPr anchor="ctr">
            <a:noAutofit/>
          </a:bodyPr>
          <a:lstStyle/>
          <a:p>
            <a:pPr algn="ctr"/>
            <a:r>
              <a:rPr lang="en-US" sz="2800" dirty="0"/>
              <a:t>Evaluating  Regression </a:t>
            </a:r>
            <a:r>
              <a:rPr lang="en-US" sz="2800" dirty="0" smtClean="0"/>
              <a:t>Test Selection Techniques</a:t>
            </a:r>
            <a:endParaRPr lang="en-IN" sz="2800" dirty="0"/>
          </a:p>
        </p:txBody>
      </p:sp>
      <p:sp>
        <p:nvSpPr>
          <p:cNvPr id="3" name="Content Placeholder 2"/>
          <p:cNvSpPr>
            <a:spLocks noGrp="1"/>
          </p:cNvSpPr>
          <p:nvPr>
            <p:ph idx="1"/>
          </p:nvPr>
        </p:nvSpPr>
        <p:spPr>
          <a:xfrm>
            <a:off x="1066800" y="819150"/>
            <a:ext cx="7924800" cy="4191000"/>
          </a:xfrm>
        </p:spPr>
        <p:txBody>
          <a:bodyPr>
            <a:noAutofit/>
          </a:bodyPr>
          <a:lstStyle/>
          <a:p>
            <a:pPr marL="342900" indent="-342900" algn="just"/>
            <a:r>
              <a:rPr lang="en-US" sz="2000" dirty="0" smtClean="0"/>
              <a:t> </a:t>
            </a:r>
            <a:r>
              <a:rPr lang="en-US" sz="2000" dirty="0" err="1" smtClean="0"/>
              <a:t>Rothermel</a:t>
            </a:r>
            <a:r>
              <a:rPr lang="en-US" sz="2000" dirty="0" smtClean="0"/>
              <a:t>  et al. have recognized the following categories for evaluating Regression test selection techniques:</a:t>
            </a:r>
          </a:p>
          <a:p>
            <a:pPr algn="just"/>
            <a:r>
              <a:rPr lang="en-US" sz="2000" dirty="0" smtClean="0"/>
              <a:t> Inclusiveness: </a:t>
            </a:r>
          </a:p>
          <a:p>
            <a:pPr lvl="1" algn="just"/>
            <a:r>
              <a:rPr lang="en-US" sz="1800" dirty="0" smtClean="0"/>
              <a:t>It measures the extent to which M chooses modification-revealing test from T for inclusion in T’.  [ M: Regression Test selection Technique]</a:t>
            </a:r>
          </a:p>
          <a:p>
            <a:pPr lvl="1" algn="just"/>
            <a:r>
              <a:rPr lang="en-US" sz="1800" dirty="0" smtClean="0"/>
              <a:t>Suppose T contains n tests that are modification revealing for P and P’, suppose M selects m of these tests. The inclusiveness of M relative to P and P’ and T is:</a:t>
            </a:r>
          </a:p>
          <a:p>
            <a:pPr marL="285750" indent="-285750" algn="just"/>
            <a:r>
              <a:rPr lang="en-US" sz="1800" dirty="0"/>
              <a:t> </a:t>
            </a:r>
            <a:r>
              <a:rPr lang="en-US" sz="1800" dirty="0" smtClean="0"/>
              <a:t>   	</a:t>
            </a:r>
            <a:r>
              <a:rPr lang="en-US" sz="1800" dirty="0" smtClean="0">
                <a:latin typeface="Arial" pitchFamily="34" charset="0"/>
                <a:cs typeface="Arial" pitchFamily="34" charset="0"/>
              </a:rPr>
              <a:t>1</a:t>
            </a:r>
            <a:r>
              <a:rPr lang="en-US" sz="1800" dirty="0" smtClean="0"/>
              <a:t>.INCL(M) = (100 * (m / n) %, if n != 0</a:t>
            </a:r>
          </a:p>
          <a:p>
            <a:pPr marL="285750" indent="-285750" algn="just"/>
            <a:r>
              <a:rPr lang="en-US" sz="1800" dirty="0" smtClean="0"/>
              <a:t>    	2. INCL(M) = 100%, if n = 0</a:t>
            </a:r>
          </a:p>
          <a:p>
            <a:pPr marL="285750" indent="-285750" algn="just"/>
            <a:r>
              <a:rPr lang="en-US" sz="1800" dirty="0" smtClean="0"/>
              <a:t>(here T contains n modification-revealing  tests  &amp; M contains  m modification-revealing  tests .)     </a:t>
            </a:r>
          </a:p>
        </p:txBody>
      </p:sp>
    </p:spTree>
    <p:extLst>
      <p:ext uri="{BB962C8B-B14F-4D97-AF65-F5344CB8AC3E}">
        <p14:creationId xmlns:p14="http://schemas.microsoft.com/office/powerpoint/2010/main" xmlns="" val="4446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857250"/>
          </a:xfrm>
        </p:spPr>
        <p:txBody>
          <a:bodyPr/>
          <a:lstStyle/>
          <a:p>
            <a:pPr algn="ctr"/>
            <a:r>
              <a:rPr lang="en-IN" dirty="0" smtClean="0"/>
              <a:t>Example</a:t>
            </a:r>
            <a:endParaRPr lang="en-IN" dirty="0"/>
          </a:p>
        </p:txBody>
      </p:sp>
      <p:sp>
        <p:nvSpPr>
          <p:cNvPr id="3" name="Content Placeholder 2"/>
          <p:cNvSpPr>
            <a:spLocks noGrp="1"/>
          </p:cNvSpPr>
          <p:nvPr>
            <p:ph idx="1"/>
          </p:nvPr>
        </p:nvSpPr>
        <p:spPr>
          <a:xfrm>
            <a:off x="1066800" y="1085850"/>
            <a:ext cx="7924800" cy="3600450"/>
          </a:xfrm>
        </p:spPr>
        <p:txBody>
          <a:bodyPr>
            <a:noAutofit/>
          </a:bodyPr>
          <a:lstStyle/>
          <a:p>
            <a:pPr algn="just"/>
            <a:r>
              <a:rPr lang="en-IN" sz="2400" dirty="0"/>
              <a:t>For example, if </a:t>
            </a:r>
            <a:r>
              <a:rPr lang="en-IN" sz="2400" i="1" dirty="0"/>
              <a:t>T </a:t>
            </a:r>
            <a:r>
              <a:rPr lang="en-IN" sz="2400" dirty="0"/>
              <a:t>contains 100 tests of which 20 are </a:t>
            </a:r>
            <a:r>
              <a:rPr lang="en-IN" sz="2400" dirty="0" smtClean="0"/>
              <a:t>modification-revealing for </a:t>
            </a:r>
            <a:r>
              <a:rPr lang="en-IN" sz="2400" i="1" dirty="0"/>
              <a:t>P </a:t>
            </a:r>
            <a:r>
              <a:rPr lang="en-IN" sz="2400" dirty="0"/>
              <a:t>and </a:t>
            </a:r>
            <a:r>
              <a:rPr lang="en-IN" sz="2400" i="1" dirty="0" smtClean="0"/>
              <a:t>P’</a:t>
            </a:r>
            <a:r>
              <a:rPr lang="en-IN" sz="2400" dirty="0" smtClean="0"/>
              <a:t>, </a:t>
            </a:r>
            <a:r>
              <a:rPr lang="en-IN" sz="2400" dirty="0"/>
              <a:t>and </a:t>
            </a:r>
            <a:r>
              <a:rPr lang="en-IN" sz="2400" i="1" dirty="0"/>
              <a:t>M </a:t>
            </a:r>
            <a:r>
              <a:rPr lang="en-IN" sz="2400" dirty="0"/>
              <a:t>selects 4 of these 20 tests, then </a:t>
            </a:r>
            <a:r>
              <a:rPr lang="en-IN" sz="2400" i="1" dirty="0"/>
              <a:t>M </a:t>
            </a:r>
            <a:r>
              <a:rPr lang="en-IN" sz="2400" dirty="0"/>
              <a:t>is 20% inclusive </a:t>
            </a:r>
            <a:r>
              <a:rPr lang="en-IN" sz="2400" dirty="0" smtClean="0"/>
              <a:t>relative to </a:t>
            </a:r>
            <a:r>
              <a:rPr lang="en-IN" sz="2400" i="1" dirty="0"/>
              <a:t>P</a:t>
            </a:r>
            <a:r>
              <a:rPr lang="en-IN" sz="2400" dirty="0"/>
              <a:t>, </a:t>
            </a:r>
            <a:r>
              <a:rPr lang="en-IN" sz="2400" i="1" dirty="0" smtClean="0"/>
              <a:t>P’, </a:t>
            </a:r>
            <a:r>
              <a:rPr lang="en-IN" sz="2400" dirty="0"/>
              <a:t>and </a:t>
            </a:r>
            <a:r>
              <a:rPr lang="en-IN" sz="2400" i="1" dirty="0"/>
              <a:t>T</a:t>
            </a:r>
            <a:r>
              <a:rPr lang="en-IN" sz="2400" dirty="0"/>
              <a:t>. </a:t>
            </a:r>
            <a:endParaRPr lang="en-IN" sz="2400" dirty="0" smtClean="0"/>
          </a:p>
          <a:p>
            <a:pPr algn="just"/>
            <a:r>
              <a:rPr lang="en-IN" sz="2400" dirty="0" smtClean="0"/>
              <a:t>If </a:t>
            </a:r>
            <a:r>
              <a:rPr lang="en-IN" sz="2400" i="1" dirty="0"/>
              <a:t>T </a:t>
            </a:r>
            <a:r>
              <a:rPr lang="en-IN" sz="2400" dirty="0"/>
              <a:t>contains no </a:t>
            </a:r>
            <a:r>
              <a:rPr lang="en-IN" sz="2400" dirty="0" smtClean="0"/>
              <a:t>modification-revealing </a:t>
            </a:r>
            <a:r>
              <a:rPr lang="en-IN" sz="2400" dirty="0"/>
              <a:t>tests, then every </a:t>
            </a:r>
            <a:r>
              <a:rPr lang="en-IN" sz="2400" dirty="0" smtClean="0"/>
              <a:t>test selection </a:t>
            </a:r>
            <a:r>
              <a:rPr lang="en-IN" sz="2400" dirty="0"/>
              <a:t>technique is 100% inclusive relative to </a:t>
            </a:r>
            <a:r>
              <a:rPr lang="en-IN" sz="2400" i="1" dirty="0"/>
              <a:t>P</a:t>
            </a:r>
            <a:r>
              <a:rPr lang="en-IN" sz="2400" dirty="0"/>
              <a:t>, </a:t>
            </a:r>
            <a:r>
              <a:rPr lang="en-IN" sz="2400" i="1" dirty="0" smtClean="0"/>
              <a:t>P’, </a:t>
            </a:r>
            <a:r>
              <a:rPr lang="en-IN" sz="2400" dirty="0"/>
              <a:t>and </a:t>
            </a:r>
            <a:r>
              <a:rPr lang="en-IN" sz="2400" i="1" dirty="0"/>
              <a:t>T</a:t>
            </a:r>
            <a:r>
              <a:rPr lang="en-IN" sz="2400" dirty="0"/>
              <a:t>.</a:t>
            </a:r>
          </a:p>
          <a:p>
            <a:pPr algn="just"/>
            <a:r>
              <a:rPr lang="en-IN" sz="2400" dirty="0"/>
              <a:t>If for all </a:t>
            </a:r>
            <a:r>
              <a:rPr lang="en-IN" sz="2400" i="1" dirty="0"/>
              <a:t>P</a:t>
            </a:r>
            <a:r>
              <a:rPr lang="en-IN" sz="2400" dirty="0"/>
              <a:t>, </a:t>
            </a:r>
            <a:r>
              <a:rPr lang="en-IN" sz="2400" i="1" dirty="0" smtClean="0"/>
              <a:t>P’, </a:t>
            </a:r>
            <a:r>
              <a:rPr lang="en-IN" sz="2400" dirty="0"/>
              <a:t>and </a:t>
            </a:r>
            <a:r>
              <a:rPr lang="en-IN" sz="2400" i="1" dirty="0"/>
              <a:t>T</a:t>
            </a:r>
            <a:r>
              <a:rPr lang="en-IN" sz="2400" dirty="0"/>
              <a:t>, </a:t>
            </a:r>
            <a:r>
              <a:rPr lang="en-IN" sz="2400" i="1" dirty="0"/>
              <a:t>M </a:t>
            </a:r>
            <a:r>
              <a:rPr lang="en-IN" sz="2400" dirty="0"/>
              <a:t>is 100% inclusive relative to </a:t>
            </a:r>
            <a:r>
              <a:rPr lang="en-IN" sz="2400" i="1" dirty="0"/>
              <a:t>P</a:t>
            </a:r>
            <a:r>
              <a:rPr lang="en-IN" sz="2400" dirty="0"/>
              <a:t>, </a:t>
            </a:r>
            <a:r>
              <a:rPr lang="en-IN" sz="2400" i="1" dirty="0" smtClean="0"/>
              <a:t>P’, </a:t>
            </a:r>
            <a:r>
              <a:rPr lang="en-IN" sz="2400" dirty="0"/>
              <a:t>and </a:t>
            </a:r>
            <a:r>
              <a:rPr lang="en-IN" sz="2400" i="1" dirty="0"/>
              <a:t>T</a:t>
            </a:r>
            <a:r>
              <a:rPr lang="en-IN" sz="2400" dirty="0"/>
              <a:t>, then </a:t>
            </a:r>
            <a:r>
              <a:rPr lang="en-IN" sz="2400" i="1" dirty="0" smtClean="0"/>
              <a:t>M </a:t>
            </a:r>
            <a:r>
              <a:rPr lang="en-IN" sz="2400" dirty="0" smtClean="0"/>
              <a:t>is </a:t>
            </a:r>
            <a:r>
              <a:rPr lang="en-IN" sz="2400" dirty="0"/>
              <a:t>safe.</a:t>
            </a:r>
          </a:p>
        </p:txBody>
      </p:sp>
    </p:spTree>
    <p:extLst>
      <p:ext uri="{BB962C8B-B14F-4D97-AF65-F5344CB8AC3E}">
        <p14:creationId xmlns:p14="http://schemas.microsoft.com/office/powerpoint/2010/main" xmlns="" val="3192870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767"/>
            <a:ext cx="8077200" cy="732183"/>
          </a:xfrm>
        </p:spPr>
        <p:txBody>
          <a:bodyPr anchor="ctr">
            <a:normAutofit fontScale="90000"/>
          </a:bodyPr>
          <a:lstStyle/>
          <a:p>
            <a:r>
              <a:rPr lang="en-US" sz="2800" dirty="0"/>
              <a:t>Evaluating  Regression Test Selection </a:t>
            </a:r>
            <a:r>
              <a:rPr lang="en-US" sz="2800" dirty="0" smtClean="0"/>
              <a:t>Techniques cont…</a:t>
            </a:r>
            <a:endParaRPr lang="en-US" sz="2800" dirty="0"/>
          </a:p>
        </p:txBody>
      </p:sp>
      <p:sp>
        <p:nvSpPr>
          <p:cNvPr id="3" name="Content Placeholder 2"/>
          <p:cNvSpPr>
            <a:spLocks noGrp="1"/>
          </p:cNvSpPr>
          <p:nvPr>
            <p:ph idx="1"/>
          </p:nvPr>
        </p:nvSpPr>
        <p:spPr>
          <a:xfrm>
            <a:off x="990600" y="742950"/>
            <a:ext cx="8001000" cy="4552950"/>
          </a:xfrm>
        </p:spPr>
        <p:txBody>
          <a:bodyPr>
            <a:noAutofit/>
          </a:bodyPr>
          <a:lstStyle/>
          <a:p>
            <a:pPr algn="just"/>
            <a:r>
              <a:rPr lang="en-US" dirty="0" smtClean="0"/>
              <a:t>Precision</a:t>
            </a:r>
            <a:r>
              <a:rPr lang="en-US" sz="3200" dirty="0" smtClean="0"/>
              <a:t>:</a:t>
            </a:r>
            <a:r>
              <a:rPr lang="en-US" sz="3600" dirty="0" smtClean="0"/>
              <a:t> </a:t>
            </a:r>
            <a:r>
              <a:rPr lang="en-US" sz="2400" dirty="0" smtClean="0"/>
              <a:t>It measures the extent to which M omits  tests that are non-modification-revealing.</a:t>
            </a:r>
          </a:p>
          <a:p>
            <a:pPr lvl="1" algn="just"/>
            <a:r>
              <a:rPr lang="en-US" dirty="0" smtClean="0"/>
              <a:t>Suppose T contains n tests that are non-modification revealing for P and P’, and suppose M omits m of these tests. </a:t>
            </a:r>
          </a:p>
          <a:p>
            <a:pPr lvl="1" algn="just"/>
            <a:r>
              <a:rPr lang="en-US" dirty="0" smtClean="0"/>
              <a:t>The precision of M relative to P,  P’, and  T is given by</a:t>
            </a:r>
          </a:p>
          <a:p>
            <a:pPr marL="0" indent="0" algn="just">
              <a:buNone/>
            </a:pPr>
            <a:r>
              <a:rPr lang="en-US" sz="2400" dirty="0" smtClean="0"/>
              <a:t>    		</a:t>
            </a:r>
            <a:r>
              <a:rPr lang="en-US" sz="2400" dirty="0" smtClean="0">
                <a:latin typeface="Arial" pitchFamily="34" charset="0"/>
                <a:cs typeface="Arial" pitchFamily="34" charset="0"/>
              </a:rPr>
              <a:t>1</a:t>
            </a:r>
            <a:r>
              <a:rPr lang="en-US" sz="2400" dirty="0" smtClean="0"/>
              <a:t>. Precision = 100 * (m / n)%,  if n != 0              </a:t>
            </a:r>
          </a:p>
          <a:p>
            <a:pPr marL="0" indent="0" algn="just">
              <a:buNone/>
            </a:pPr>
            <a:r>
              <a:rPr lang="en-US" sz="2400" dirty="0" smtClean="0"/>
              <a:t>    		2. Precision = </a:t>
            </a:r>
            <a:r>
              <a:rPr lang="en-US" sz="2400" dirty="0" smtClean="0">
                <a:solidFill>
                  <a:prstClr val="black"/>
                </a:solidFill>
              </a:rPr>
              <a:t>100%,  if n = 0</a:t>
            </a:r>
            <a:endParaRPr lang="en-US" sz="2400" dirty="0" smtClean="0"/>
          </a:p>
          <a:p>
            <a:pPr marL="82296" indent="0" algn="just">
              <a:buNone/>
            </a:pPr>
            <a:r>
              <a:rPr lang="en-US" sz="4000" dirty="0" smtClean="0"/>
              <a:t> </a:t>
            </a:r>
            <a:endParaRPr lang="en-US"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85850"/>
            <a:ext cx="7714488" cy="3600450"/>
          </a:xfrm>
        </p:spPr>
        <p:txBody>
          <a:bodyPr>
            <a:normAutofit/>
          </a:bodyPr>
          <a:lstStyle/>
          <a:p>
            <a:pPr algn="just"/>
            <a:r>
              <a:rPr lang="en-IN" sz="2400" dirty="0"/>
              <a:t>For example, if </a:t>
            </a:r>
            <a:r>
              <a:rPr lang="en-IN" sz="2400" i="1" dirty="0"/>
              <a:t>T </a:t>
            </a:r>
            <a:r>
              <a:rPr lang="en-IN" sz="2400" dirty="0"/>
              <a:t>contains 50 tests of which 22 are </a:t>
            </a:r>
            <a:r>
              <a:rPr lang="en-IN" sz="2400" dirty="0" smtClean="0"/>
              <a:t>non-modification-revealing for </a:t>
            </a:r>
            <a:r>
              <a:rPr lang="en-IN" sz="2400" i="1" dirty="0"/>
              <a:t>P </a:t>
            </a:r>
            <a:r>
              <a:rPr lang="en-IN" sz="2400" dirty="0"/>
              <a:t>and </a:t>
            </a:r>
            <a:r>
              <a:rPr lang="en-IN" sz="2400" i="1" dirty="0" smtClean="0"/>
              <a:t>P’</a:t>
            </a:r>
            <a:r>
              <a:rPr lang="en-IN" sz="2400" dirty="0" smtClean="0"/>
              <a:t>, </a:t>
            </a:r>
            <a:r>
              <a:rPr lang="en-IN" sz="2400" dirty="0"/>
              <a:t>and </a:t>
            </a:r>
            <a:r>
              <a:rPr lang="en-IN" sz="2400" i="1" dirty="0"/>
              <a:t>M </a:t>
            </a:r>
            <a:r>
              <a:rPr lang="en-IN" sz="2400" dirty="0"/>
              <a:t>omits </a:t>
            </a:r>
            <a:r>
              <a:rPr lang="en-IN" sz="2400" dirty="0">
                <a:latin typeface="Arial" pitchFamily="34" charset="0"/>
                <a:cs typeface="Arial" pitchFamily="34" charset="0"/>
              </a:rPr>
              <a:t>11</a:t>
            </a:r>
            <a:r>
              <a:rPr lang="en-IN" sz="2400" dirty="0"/>
              <a:t> of these 22 tests, then </a:t>
            </a:r>
            <a:r>
              <a:rPr lang="en-IN" sz="2400" i="1" dirty="0"/>
              <a:t>M </a:t>
            </a:r>
            <a:r>
              <a:rPr lang="en-IN" sz="2400" dirty="0"/>
              <a:t>is 50% </a:t>
            </a:r>
            <a:r>
              <a:rPr lang="en-IN" sz="2400" dirty="0" smtClean="0"/>
              <a:t>precise relative </a:t>
            </a:r>
            <a:r>
              <a:rPr lang="en-IN" sz="2400" dirty="0"/>
              <a:t>to </a:t>
            </a:r>
            <a:r>
              <a:rPr lang="en-IN" sz="2400" i="1" dirty="0"/>
              <a:t>P</a:t>
            </a:r>
            <a:r>
              <a:rPr lang="en-IN" sz="2400" dirty="0"/>
              <a:t>, </a:t>
            </a:r>
            <a:r>
              <a:rPr lang="en-IN" sz="2400" i="1" dirty="0" smtClean="0"/>
              <a:t>P’, </a:t>
            </a:r>
            <a:r>
              <a:rPr lang="en-IN" sz="2400" dirty="0"/>
              <a:t>and </a:t>
            </a:r>
            <a:r>
              <a:rPr lang="en-IN" sz="2400" i="1" dirty="0"/>
              <a:t>T</a:t>
            </a:r>
            <a:r>
              <a:rPr lang="en-IN" sz="2400" dirty="0"/>
              <a:t>. </a:t>
            </a:r>
            <a:endParaRPr lang="en-IN" sz="2400" dirty="0" smtClean="0"/>
          </a:p>
          <a:p>
            <a:pPr algn="just"/>
            <a:r>
              <a:rPr lang="en-IN" sz="2400" dirty="0" smtClean="0"/>
              <a:t>If </a:t>
            </a:r>
            <a:r>
              <a:rPr lang="en-IN" sz="2400" i="1" dirty="0"/>
              <a:t>T </a:t>
            </a:r>
            <a:r>
              <a:rPr lang="en-IN" sz="2400" dirty="0"/>
              <a:t>contains no </a:t>
            </a:r>
            <a:r>
              <a:rPr lang="en-IN" sz="2400" dirty="0" smtClean="0"/>
              <a:t>non-modification-revealing </a:t>
            </a:r>
            <a:r>
              <a:rPr lang="en-IN" sz="2400" dirty="0"/>
              <a:t>tests, </a:t>
            </a:r>
            <a:r>
              <a:rPr lang="en-IN" sz="2400" dirty="0" smtClean="0"/>
              <a:t>then every </a:t>
            </a:r>
            <a:r>
              <a:rPr lang="en-IN" sz="2400" dirty="0"/>
              <a:t>test selection technique is 100% precise relative to </a:t>
            </a:r>
            <a:r>
              <a:rPr lang="en-IN" sz="2400" i="1" dirty="0"/>
              <a:t>P</a:t>
            </a:r>
            <a:r>
              <a:rPr lang="en-IN" sz="2400" dirty="0"/>
              <a:t>, </a:t>
            </a:r>
            <a:r>
              <a:rPr lang="en-IN" sz="2400" i="1" dirty="0" smtClean="0"/>
              <a:t>P’, </a:t>
            </a:r>
            <a:r>
              <a:rPr lang="en-IN" sz="2400" dirty="0"/>
              <a:t>and </a:t>
            </a:r>
            <a:r>
              <a:rPr lang="en-IN" sz="2400" i="1" dirty="0"/>
              <a:t>T</a:t>
            </a:r>
            <a:r>
              <a:rPr lang="en-IN" sz="2400" dirty="0"/>
              <a:t>.</a:t>
            </a:r>
          </a:p>
        </p:txBody>
      </p:sp>
      <p:sp>
        <p:nvSpPr>
          <p:cNvPr id="4" name="Title 1"/>
          <p:cNvSpPr>
            <a:spLocks noGrp="1"/>
          </p:cNvSpPr>
          <p:nvPr>
            <p:ph type="title"/>
          </p:nvPr>
        </p:nvSpPr>
        <p:spPr>
          <a:xfrm>
            <a:off x="1219200" y="10767"/>
            <a:ext cx="7726680" cy="732183"/>
          </a:xfrm>
        </p:spPr>
        <p:txBody>
          <a:bodyPr anchor="ctr">
            <a:normAutofit/>
          </a:bodyPr>
          <a:lstStyle/>
          <a:p>
            <a:pPr algn="ctr"/>
            <a:r>
              <a:rPr lang="en-US" sz="2800" dirty="0" smtClean="0"/>
              <a:t>Example</a:t>
            </a:r>
            <a:endParaRPr lang="en-US" sz="2800" dirty="0"/>
          </a:p>
        </p:txBody>
      </p:sp>
    </p:spTree>
    <p:extLst>
      <p:ext uri="{BB962C8B-B14F-4D97-AF65-F5344CB8AC3E}">
        <p14:creationId xmlns:p14="http://schemas.microsoft.com/office/powerpoint/2010/main" xmlns="" val="3810582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Efficiency</a:t>
            </a:r>
            <a:r>
              <a:rPr lang="en-US" sz="3200" dirty="0"/>
              <a:t>:</a:t>
            </a:r>
            <a:r>
              <a:rPr lang="en-US" sz="3600" dirty="0"/>
              <a:t> </a:t>
            </a:r>
            <a:r>
              <a:rPr lang="en-US" sz="2400" dirty="0"/>
              <a:t>Measured in terms of their Space &amp; Time Requirements.</a:t>
            </a:r>
          </a:p>
          <a:p>
            <a:pPr lvl="1" algn="just"/>
            <a:r>
              <a:rPr lang="en-US" dirty="0"/>
              <a:t>Where time is concerned, test selection technique is more economical than the reset all technique, if the cost of selecting T’ is less than the cost of running the test in  T- T’.</a:t>
            </a:r>
          </a:p>
          <a:p>
            <a:pPr lvl="1" algn="just"/>
            <a:r>
              <a:rPr lang="en-US" dirty="0"/>
              <a:t>Space efficiency depends on the test history and program analysis information a technique must store.</a:t>
            </a:r>
            <a:endParaRPr lang="en-IN" dirty="0"/>
          </a:p>
          <a:p>
            <a:endParaRPr lang="en-IN" sz="3600" dirty="0"/>
          </a:p>
        </p:txBody>
      </p:sp>
      <p:sp>
        <p:nvSpPr>
          <p:cNvPr id="4" name="Title 1"/>
          <p:cNvSpPr>
            <a:spLocks noGrp="1"/>
          </p:cNvSpPr>
          <p:nvPr>
            <p:ph type="title"/>
          </p:nvPr>
        </p:nvSpPr>
        <p:spPr>
          <a:xfrm>
            <a:off x="990600" y="10767"/>
            <a:ext cx="8153400" cy="732183"/>
          </a:xfrm>
        </p:spPr>
        <p:txBody>
          <a:bodyPr anchor="ctr">
            <a:normAutofit fontScale="90000"/>
          </a:bodyPr>
          <a:lstStyle/>
          <a:p>
            <a:r>
              <a:rPr lang="en-US" sz="2800" dirty="0"/>
              <a:t>Evaluating  Regression Test Selection </a:t>
            </a:r>
            <a:r>
              <a:rPr lang="en-US" sz="2800" dirty="0" smtClean="0"/>
              <a:t>Techniques     cont …</a:t>
            </a:r>
            <a:endParaRPr lang="en-US" sz="2800" dirty="0"/>
          </a:p>
        </p:txBody>
      </p:sp>
    </p:spTree>
    <p:extLst>
      <p:ext uri="{BB962C8B-B14F-4D97-AF65-F5344CB8AC3E}">
        <p14:creationId xmlns:p14="http://schemas.microsoft.com/office/powerpoint/2010/main" xmlns="" val="126042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reeform 2"/>
          <p:cNvSpPr>
            <a:spLocks/>
          </p:cNvSpPr>
          <p:nvPr/>
        </p:nvSpPr>
        <p:spPr bwMode="auto">
          <a:xfrm>
            <a:off x="914400" y="2314683"/>
            <a:ext cx="7073280" cy="2599833"/>
          </a:xfrm>
          <a:custGeom>
            <a:avLst/>
            <a:gdLst>
              <a:gd name="T0" fmla="*/ 2147483646 w 4496"/>
              <a:gd name="T1" fmla="*/ 2147483646 h 2184"/>
              <a:gd name="T2" fmla="*/ 2147483646 w 4496"/>
              <a:gd name="T3" fmla="*/ 2147483646 h 2184"/>
              <a:gd name="T4" fmla="*/ 2147483646 w 4496"/>
              <a:gd name="T5" fmla="*/ 2147483646 h 2184"/>
              <a:gd name="T6" fmla="*/ 2147483646 w 4496"/>
              <a:gd name="T7" fmla="*/ 2147483646 h 2184"/>
              <a:gd name="T8" fmla="*/ 2147483646 w 4496"/>
              <a:gd name="T9" fmla="*/ 2147483646 h 2184"/>
              <a:gd name="T10" fmla="*/ 2147483646 w 4496"/>
              <a:gd name="T11" fmla="*/ 2147483646 h 2184"/>
              <a:gd name="T12" fmla="*/ 2147483646 w 4496"/>
              <a:gd name="T13" fmla="*/ 2147483646 h 2184"/>
              <a:gd name="T14" fmla="*/ 2147483646 w 4496"/>
              <a:gd name="T15" fmla="*/ 2147483646 h 2184"/>
              <a:gd name="T16" fmla="*/ 2147483646 w 4496"/>
              <a:gd name="T17" fmla="*/ 2147483646 h 2184"/>
              <a:gd name="T18" fmla="*/ 2147483646 w 4496"/>
              <a:gd name="T19" fmla="*/ 2147483646 h 2184"/>
              <a:gd name="T20" fmla="*/ 2147483646 w 4496"/>
              <a:gd name="T21" fmla="*/ 2147483646 h 2184"/>
              <a:gd name="T22" fmla="*/ 2147483646 w 4496"/>
              <a:gd name="T23" fmla="*/ 2147483646 h 2184"/>
              <a:gd name="T24" fmla="*/ 2147483646 w 4496"/>
              <a:gd name="T25" fmla="*/ 2147483646 h 2184"/>
              <a:gd name="T26" fmla="*/ 2147483646 w 4496"/>
              <a:gd name="T27" fmla="*/ 2147483646 h 2184"/>
              <a:gd name="T28" fmla="*/ 2147483646 w 4496"/>
              <a:gd name="T29" fmla="*/ 2147483646 h 2184"/>
              <a:gd name="T30" fmla="*/ 2147483646 w 4496"/>
              <a:gd name="T31" fmla="*/ 2147483646 h 2184"/>
              <a:gd name="T32" fmla="*/ 2147483646 w 4496"/>
              <a:gd name="T33" fmla="*/ 2147483646 h 2184"/>
              <a:gd name="T34" fmla="*/ 2147483646 w 4496"/>
              <a:gd name="T35" fmla="*/ 2147483646 h 2184"/>
              <a:gd name="T36" fmla="*/ 2147483646 w 4496"/>
              <a:gd name="T37" fmla="*/ 2147483646 h 2184"/>
              <a:gd name="T38" fmla="*/ 2147483646 w 4496"/>
              <a:gd name="T39" fmla="*/ 2147483646 h 2184"/>
              <a:gd name="T40" fmla="*/ 2147483646 w 4496"/>
              <a:gd name="T41" fmla="*/ 2147483646 h 2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96"/>
              <a:gd name="T64" fmla="*/ 0 h 2184"/>
              <a:gd name="T65" fmla="*/ 4496 w 4496"/>
              <a:gd name="T66" fmla="*/ 2184 h 2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96" h="2184">
                <a:moveTo>
                  <a:pt x="88" y="456"/>
                </a:moveTo>
                <a:cubicBezTo>
                  <a:pt x="176" y="376"/>
                  <a:pt x="504" y="424"/>
                  <a:pt x="664" y="408"/>
                </a:cubicBezTo>
                <a:cubicBezTo>
                  <a:pt x="824" y="392"/>
                  <a:pt x="896" y="392"/>
                  <a:pt x="1048" y="360"/>
                </a:cubicBezTo>
                <a:cubicBezTo>
                  <a:pt x="1200" y="328"/>
                  <a:pt x="1440" y="272"/>
                  <a:pt x="1576" y="216"/>
                </a:cubicBezTo>
                <a:cubicBezTo>
                  <a:pt x="1712" y="160"/>
                  <a:pt x="1792" y="48"/>
                  <a:pt x="1864" y="24"/>
                </a:cubicBezTo>
                <a:cubicBezTo>
                  <a:pt x="1936" y="0"/>
                  <a:pt x="1912" y="56"/>
                  <a:pt x="2008" y="72"/>
                </a:cubicBezTo>
                <a:cubicBezTo>
                  <a:pt x="2104" y="88"/>
                  <a:pt x="2288" y="96"/>
                  <a:pt x="2440" y="120"/>
                </a:cubicBezTo>
                <a:cubicBezTo>
                  <a:pt x="2592" y="144"/>
                  <a:pt x="2760" y="176"/>
                  <a:pt x="2920" y="216"/>
                </a:cubicBezTo>
                <a:cubicBezTo>
                  <a:pt x="3080" y="256"/>
                  <a:pt x="3216" y="296"/>
                  <a:pt x="3400" y="360"/>
                </a:cubicBezTo>
                <a:cubicBezTo>
                  <a:pt x="3584" y="424"/>
                  <a:pt x="3848" y="520"/>
                  <a:pt x="4024" y="600"/>
                </a:cubicBezTo>
                <a:cubicBezTo>
                  <a:pt x="4200" y="680"/>
                  <a:pt x="4416" y="728"/>
                  <a:pt x="4456" y="840"/>
                </a:cubicBezTo>
                <a:cubicBezTo>
                  <a:pt x="4496" y="952"/>
                  <a:pt x="4352" y="1144"/>
                  <a:pt x="4264" y="1272"/>
                </a:cubicBezTo>
                <a:cubicBezTo>
                  <a:pt x="4176" y="1400"/>
                  <a:pt x="4056" y="1496"/>
                  <a:pt x="3928" y="1608"/>
                </a:cubicBezTo>
                <a:cubicBezTo>
                  <a:pt x="3800" y="1720"/>
                  <a:pt x="3648" y="1864"/>
                  <a:pt x="3496" y="1944"/>
                </a:cubicBezTo>
                <a:cubicBezTo>
                  <a:pt x="3344" y="2024"/>
                  <a:pt x="3192" y="2048"/>
                  <a:pt x="3016" y="2088"/>
                </a:cubicBezTo>
                <a:cubicBezTo>
                  <a:pt x="2840" y="2128"/>
                  <a:pt x="2672" y="2184"/>
                  <a:pt x="2440" y="2184"/>
                </a:cubicBezTo>
                <a:cubicBezTo>
                  <a:pt x="2208" y="2184"/>
                  <a:pt x="1872" y="2144"/>
                  <a:pt x="1624" y="2088"/>
                </a:cubicBezTo>
                <a:cubicBezTo>
                  <a:pt x="1376" y="2032"/>
                  <a:pt x="1136" y="1952"/>
                  <a:pt x="952" y="1848"/>
                </a:cubicBezTo>
                <a:cubicBezTo>
                  <a:pt x="768" y="1744"/>
                  <a:pt x="656" y="1624"/>
                  <a:pt x="520" y="1464"/>
                </a:cubicBezTo>
                <a:cubicBezTo>
                  <a:pt x="384" y="1304"/>
                  <a:pt x="216" y="1056"/>
                  <a:pt x="136" y="888"/>
                </a:cubicBezTo>
                <a:cubicBezTo>
                  <a:pt x="56" y="720"/>
                  <a:pt x="0" y="536"/>
                  <a:pt x="88" y="456"/>
                </a:cubicBezTo>
                <a:close/>
              </a:path>
            </a:pathLst>
          </a:custGeom>
          <a:solidFill>
            <a:schemeClr val="folHlink"/>
          </a:solidFill>
          <a:ln w="9525">
            <a:solidFill>
              <a:schemeClr val="tx1"/>
            </a:solidFill>
            <a:round/>
            <a:headEnd/>
            <a:tailEnd/>
          </a:ln>
        </p:spPr>
        <p:txBody>
          <a:bodyPr lIns="74049" tIns="37025" rIns="74049" bIns="37025"/>
          <a:lstStyle/>
          <a:p>
            <a:endParaRPr lang="en-IN"/>
          </a:p>
        </p:txBody>
      </p:sp>
      <p:sp>
        <p:nvSpPr>
          <p:cNvPr id="99331" name="Freeform 3"/>
          <p:cNvSpPr>
            <a:spLocks/>
          </p:cNvSpPr>
          <p:nvPr/>
        </p:nvSpPr>
        <p:spPr bwMode="auto">
          <a:xfrm>
            <a:off x="1372320" y="2276879"/>
            <a:ext cx="2590560" cy="2637637"/>
          </a:xfrm>
          <a:custGeom>
            <a:avLst/>
            <a:gdLst>
              <a:gd name="T0" fmla="*/ 2147483646 w 1640"/>
              <a:gd name="T1" fmla="*/ 2147483646 h 2216"/>
              <a:gd name="T2" fmla="*/ 2147483646 w 1640"/>
              <a:gd name="T3" fmla="*/ 2147483646 h 2216"/>
              <a:gd name="T4" fmla="*/ 2147483646 w 1640"/>
              <a:gd name="T5" fmla="*/ 2147483646 h 2216"/>
              <a:gd name="T6" fmla="*/ 2147483646 w 1640"/>
              <a:gd name="T7" fmla="*/ 2147483646 h 2216"/>
              <a:gd name="T8" fmla="*/ 2147483646 w 1640"/>
              <a:gd name="T9" fmla="*/ 2147483646 h 2216"/>
              <a:gd name="T10" fmla="*/ 2147483646 w 1640"/>
              <a:gd name="T11" fmla="*/ 2147483646 h 2216"/>
              <a:gd name="T12" fmla="*/ 2147483646 w 1640"/>
              <a:gd name="T13" fmla="*/ 2147483646 h 2216"/>
              <a:gd name="T14" fmla="*/ 2147483646 w 1640"/>
              <a:gd name="T15" fmla="*/ 2147483646 h 2216"/>
              <a:gd name="T16" fmla="*/ 2147483646 w 1640"/>
              <a:gd name="T17" fmla="*/ 2147483646 h 2216"/>
              <a:gd name="T18" fmla="*/ 2147483646 w 1640"/>
              <a:gd name="T19" fmla="*/ 2147483646 h 2216"/>
              <a:gd name="T20" fmla="*/ 2147483646 w 1640"/>
              <a:gd name="T21" fmla="*/ 2147483646 h 2216"/>
              <a:gd name="T22" fmla="*/ 2147483646 w 1640"/>
              <a:gd name="T23" fmla="*/ 2147483646 h 2216"/>
              <a:gd name="T24" fmla="*/ 2147483646 w 1640"/>
              <a:gd name="T25" fmla="*/ 2147483646 h 2216"/>
              <a:gd name="T26" fmla="*/ 2147483646 w 1640"/>
              <a:gd name="T27" fmla="*/ 2147483646 h 2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40"/>
              <a:gd name="T43" fmla="*/ 0 h 2216"/>
              <a:gd name="T44" fmla="*/ 1640 w 1640"/>
              <a:gd name="T45" fmla="*/ 2216 h 2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40" h="2216">
                <a:moveTo>
                  <a:pt x="56" y="1352"/>
                </a:moveTo>
                <a:cubicBezTo>
                  <a:pt x="112" y="1264"/>
                  <a:pt x="360" y="1120"/>
                  <a:pt x="536" y="968"/>
                </a:cubicBezTo>
                <a:cubicBezTo>
                  <a:pt x="712" y="816"/>
                  <a:pt x="944" y="592"/>
                  <a:pt x="1112" y="440"/>
                </a:cubicBezTo>
                <a:cubicBezTo>
                  <a:pt x="1280" y="288"/>
                  <a:pt x="1464" y="112"/>
                  <a:pt x="1544" y="56"/>
                </a:cubicBezTo>
                <a:cubicBezTo>
                  <a:pt x="1624" y="0"/>
                  <a:pt x="1576" y="8"/>
                  <a:pt x="1592" y="104"/>
                </a:cubicBezTo>
                <a:cubicBezTo>
                  <a:pt x="1608" y="200"/>
                  <a:pt x="1640" y="424"/>
                  <a:pt x="1640" y="632"/>
                </a:cubicBezTo>
                <a:cubicBezTo>
                  <a:pt x="1640" y="840"/>
                  <a:pt x="1624" y="1152"/>
                  <a:pt x="1592" y="1352"/>
                </a:cubicBezTo>
                <a:cubicBezTo>
                  <a:pt x="1560" y="1552"/>
                  <a:pt x="1496" y="1696"/>
                  <a:pt x="1448" y="1832"/>
                </a:cubicBezTo>
                <a:cubicBezTo>
                  <a:pt x="1400" y="1968"/>
                  <a:pt x="1336" y="2120"/>
                  <a:pt x="1304" y="2168"/>
                </a:cubicBezTo>
                <a:cubicBezTo>
                  <a:pt x="1272" y="2216"/>
                  <a:pt x="1328" y="2152"/>
                  <a:pt x="1256" y="2120"/>
                </a:cubicBezTo>
                <a:cubicBezTo>
                  <a:pt x="1184" y="2088"/>
                  <a:pt x="992" y="2032"/>
                  <a:pt x="872" y="1976"/>
                </a:cubicBezTo>
                <a:cubicBezTo>
                  <a:pt x="752" y="1920"/>
                  <a:pt x="648" y="1864"/>
                  <a:pt x="536" y="1784"/>
                </a:cubicBezTo>
                <a:cubicBezTo>
                  <a:pt x="424" y="1704"/>
                  <a:pt x="280" y="1568"/>
                  <a:pt x="200" y="1496"/>
                </a:cubicBezTo>
                <a:cubicBezTo>
                  <a:pt x="120" y="1424"/>
                  <a:pt x="0" y="1440"/>
                  <a:pt x="56" y="1352"/>
                </a:cubicBezTo>
                <a:close/>
              </a:path>
            </a:pathLst>
          </a:custGeom>
          <a:solidFill>
            <a:schemeClr val="accent1"/>
          </a:solidFill>
          <a:ln w="9525">
            <a:solidFill>
              <a:schemeClr val="tx1"/>
            </a:solidFill>
            <a:round/>
            <a:headEnd/>
            <a:tailEnd/>
          </a:ln>
        </p:spPr>
        <p:txBody>
          <a:bodyPr lIns="74049" tIns="37025" rIns="74049" bIns="37025"/>
          <a:lstStyle/>
          <a:p>
            <a:endParaRPr lang="en-IN"/>
          </a:p>
        </p:txBody>
      </p:sp>
      <p:sp>
        <p:nvSpPr>
          <p:cNvPr id="99332" name="Oval 3"/>
          <p:cNvSpPr>
            <a:spLocks noChangeArrowheads="1"/>
          </p:cNvSpPr>
          <p:nvPr/>
        </p:nvSpPr>
        <p:spPr bwMode="auto">
          <a:xfrm>
            <a:off x="964801" y="631867"/>
            <a:ext cx="7112160" cy="4282649"/>
          </a:xfrm>
          <a:prstGeom prst="ellipse">
            <a:avLst/>
          </a:prstGeom>
          <a:noFill/>
          <a:ln w="57150" algn="ctr">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lIns="81606" tIns="40804" rIns="81606" bIns="40804" anchor="ctr"/>
          <a:lstStyle/>
          <a:p>
            <a:endParaRPr lang="en-US" altLang="en-US" b="1">
              <a:solidFill>
                <a:srgbClr val="FFFFFF"/>
              </a:solidFill>
            </a:endParaRPr>
          </a:p>
        </p:txBody>
      </p:sp>
      <p:sp>
        <p:nvSpPr>
          <p:cNvPr id="99333" name="TextBox 30"/>
          <p:cNvSpPr txBox="1">
            <a:spLocks noChangeArrowheads="1"/>
          </p:cNvSpPr>
          <p:nvPr/>
        </p:nvSpPr>
        <p:spPr bwMode="auto">
          <a:xfrm>
            <a:off x="609120" y="3119368"/>
            <a:ext cx="6099840" cy="157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6" tIns="40804" rIns="81606" bIns="40804">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r>
              <a:rPr lang="en-US" altLang="en-US" sz="3700" b="1">
                <a:solidFill>
                  <a:schemeClr val="tx1"/>
                </a:solidFill>
              </a:rPr>
              <a:t>        </a:t>
            </a:r>
            <a:r>
              <a:rPr lang="en-US" altLang="en-US" sz="4000" b="1">
                <a:solidFill>
                  <a:schemeClr val="tx1"/>
                </a:solidFill>
              </a:rPr>
              <a:t>T</a:t>
            </a:r>
            <a:r>
              <a:rPr lang="en-US" altLang="en-US" sz="4000" b="1" baseline="-25000">
                <a:solidFill>
                  <a:schemeClr val="tx1"/>
                </a:solidFill>
              </a:rPr>
              <a:t>or</a:t>
            </a:r>
          </a:p>
          <a:p>
            <a:r>
              <a:rPr lang="en-US" altLang="en-US" sz="1900" b="1">
                <a:solidFill>
                  <a:schemeClr val="tx1"/>
                </a:solidFill>
              </a:rPr>
              <a:t>           </a:t>
            </a:r>
            <a:r>
              <a:rPr lang="en-US" altLang="en-US" sz="1900" b="1">
                <a:solidFill>
                  <a:srgbClr val="FF0000"/>
                </a:solidFill>
              </a:rPr>
              <a:t>Optimized </a:t>
            </a:r>
          </a:p>
          <a:p>
            <a:r>
              <a:rPr lang="en-US" altLang="en-US" sz="1900" b="1">
                <a:solidFill>
                  <a:srgbClr val="FF0000"/>
                </a:solidFill>
              </a:rPr>
              <a:t>           Regression </a:t>
            </a:r>
          </a:p>
          <a:p>
            <a:r>
              <a:rPr lang="en-US" altLang="en-US" sz="1900" b="1">
                <a:solidFill>
                  <a:srgbClr val="FF0000"/>
                </a:solidFill>
              </a:rPr>
              <a:t>               Tests</a:t>
            </a:r>
          </a:p>
        </p:txBody>
      </p:sp>
      <p:grpSp>
        <p:nvGrpSpPr>
          <p:cNvPr id="99334" name="Group 6"/>
          <p:cNvGrpSpPr>
            <a:grpSpLocks/>
          </p:cNvGrpSpPr>
          <p:nvPr/>
        </p:nvGrpSpPr>
        <p:grpSpPr bwMode="auto">
          <a:xfrm>
            <a:off x="1008000" y="628626"/>
            <a:ext cx="6976800" cy="4210282"/>
            <a:chOff x="635" y="528"/>
            <a:chExt cx="4395" cy="3536"/>
          </a:xfrm>
        </p:grpSpPr>
        <p:sp>
          <p:nvSpPr>
            <p:cNvPr id="99336" name="Freeform 21"/>
            <p:cNvSpPr>
              <a:spLocks noChangeArrowheads="1"/>
            </p:cNvSpPr>
            <p:nvPr/>
          </p:nvSpPr>
          <p:spPr bwMode="auto">
            <a:xfrm>
              <a:off x="635" y="528"/>
              <a:ext cx="2451" cy="1855"/>
            </a:xfrm>
            <a:custGeom>
              <a:avLst/>
              <a:gdLst>
                <a:gd name="T0" fmla="*/ 0 w 1510352"/>
                <a:gd name="T1" fmla="*/ 0 h 1403445"/>
                <a:gd name="T2" fmla="*/ 0 w 1510352"/>
                <a:gd name="T3" fmla="*/ 0 h 1403445"/>
                <a:gd name="T4" fmla="*/ 0 w 1510352"/>
                <a:gd name="T5" fmla="*/ 0 h 1403445"/>
                <a:gd name="T6" fmla="*/ 0 w 1510352"/>
                <a:gd name="T7" fmla="*/ 0 h 1403445"/>
                <a:gd name="T8" fmla="*/ 0 w 1510352"/>
                <a:gd name="T9" fmla="*/ 0 h 1403445"/>
                <a:gd name="T10" fmla="*/ 0 w 1510352"/>
                <a:gd name="T11" fmla="*/ 0 h 1403445"/>
                <a:gd name="T12" fmla="*/ 0 w 1510352"/>
                <a:gd name="T13" fmla="*/ 0 h 1403445"/>
                <a:gd name="T14" fmla="*/ 0 60000 65536"/>
                <a:gd name="T15" fmla="*/ 0 60000 65536"/>
                <a:gd name="T16" fmla="*/ 0 60000 65536"/>
                <a:gd name="T17" fmla="*/ 0 60000 65536"/>
                <a:gd name="T18" fmla="*/ 0 60000 65536"/>
                <a:gd name="T19" fmla="*/ 0 60000 65536"/>
                <a:gd name="T20" fmla="*/ 0 60000 65536"/>
                <a:gd name="T21" fmla="*/ 0 w 1510352"/>
                <a:gd name="T22" fmla="*/ 0 h 1403445"/>
                <a:gd name="T23" fmla="*/ 1510352 w 1510352"/>
                <a:gd name="T24" fmla="*/ 1403445 h 14034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0352" h="1403445">
                  <a:moveTo>
                    <a:pt x="0" y="1403445"/>
                  </a:moveTo>
                  <a:cubicBezTo>
                    <a:pt x="224051" y="1401170"/>
                    <a:pt x="448102" y="1398896"/>
                    <a:pt x="641445" y="1335206"/>
                  </a:cubicBezTo>
                  <a:cubicBezTo>
                    <a:pt x="834788" y="1271516"/>
                    <a:pt x="1023583" y="1196453"/>
                    <a:pt x="1160060" y="1021307"/>
                  </a:cubicBezTo>
                  <a:cubicBezTo>
                    <a:pt x="1296537" y="846161"/>
                    <a:pt x="1410268" y="448101"/>
                    <a:pt x="1460310" y="284328"/>
                  </a:cubicBezTo>
                  <a:cubicBezTo>
                    <a:pt x="1510352" y="120555"/>
                    <a:pt x="1458035" y="77338"/>
                    <a:pt x="1460310" y="38669"/>
                  </a:cubicBezTo>
                  <a:cubicBezTo>
                    <a:pt x="1462585" y="0"/>
                    <a:pt x="1473958" y="52316"/>
                    <a:pt x="1473958" y="52316"/>
                  </a:cubicBezTo>
                </a:path>
              </a:pathLst>
            </a:custGeom>
            <a:noFill/>
            <a:ln w="57150" algn="ctr">
              <a:solidFill>
                <a:srgbClr val="003300"/>
              </a:solidFill>
              <a:miter lim="800000"/>
              <a:headEnd/>
              <a:tailEnd/>
            </a:ln>
            <a:extLst>
              <a:ext uri="{909E8E84-426E-40DD-AFC4-6F175D3DCCD1}">
                <a14:hiddenFill xmlns:a14="http://schemas.microsoft.com/office/drawing/2010/main" xmlns="">
                  <a:solidFill>
                    <a:srgbClr val="FFFFFF"/>
                  </a:solidFill>
                </a14:hiddenFill>
              </a:ext>
            </a:extLst>
          </p:spPr>
          <p:txBody>
            <a:bodyPr lIns="100772" tIns="50387" rIns="100772" bIns="50387" anchor="ctr"/>
            <a:lstStyle/>
            <a:p>
              <a:endParaRPr lang="en-IN"/>
            </a:p>
          </p:txBody>
        </p:sp>
        <p:sp>
          <p:nvSpPr>
            <p:cNvPr id="99337" name="Freeform 24"/>
            <p:cNvSpPr>
              <a:spLocks noChangeArrowheads="1"/>
            </p:cNvSpPr>
            <p:nvPr/>
          </p:nvSpPr>
          <p:spPr bwMode="auto">
            <a:xfrm>
              <a:off x="2178" y="1971"/>
              <a:ext cx="317" cy="2093"/>
            </a:xfrm>
            <a:custGeom>
              <a:avLst/>
              <a:gdLst>
                <a:gd name="T0" fmla="*/ 0 w 191068"/>
                <a:gd name="T1" fmla="*/ 0 h 1569493"/>
                <a:gd name="T2" fmla="*/ 0 w 191068"/>
                <a:gd name="T3" fmla="*/ 0 h 1569493"/>
                <a:gd name="T4" fmla="*/ 0 w 191068"/>
                <a:gd name="T5" fmla="*/ 0 h 1569493"/>
                <a:gd name="T6" fmla="*/ 0 w 191068"/>
                <a:gd name="T7" fmla="*/ 0 h 1569493"/>
                <a:gd name="T8" fmla="*/ 0 w 191068"/>
                <a:gd name="T9" fmla="*/ 0 h 1569493"/>
                <a:gd name="T10" fmla="*/ 0 60000 65536"/>
                <a:gd name="T11" fmla="*/ 0 60000 65536"/>
                <a:gd name="T12" fmla="*/ 0 60000 65536"/>
                <a:gd name="T13" fmla="*/ 0 60000 65536"/>
                <a:gd name="T14" fmla="*/ 0 60000 65536"/>
                <a:gd name="T15" fmla="*/ 0 w 191068"/>
                <a:gd name="T16" fmla="*/ 0 h 1569493"/>
                <a:gd name="T17" fmla="*/ 191068 w 191068"/>
                <a:gd name="T18" fmla="*/ 1569493 h 1569493"/>
              </a:gdLst>
              <a:ahLst/>
              <a:cxnLst>
                <a:cxn ang="T10">
                  <a:pos x="T0" y="T1"/>
                </a:cxn>
                <a:cxn ang="T11">
                  <a:pos x="T2" y="T3"/>
                </a:cxn>
                <a:cxn ang="T12">
                  <a:pos x="T4" y="T5"/>
                </a:cxn>
                <a:cxn ang="T13">
                  <a:pos x="T6" y="T7"/>
                </a:cxn>
                <a:cxn ang="T14">
                  <a:pos x="T8" y="T9"/>
                </a:cxn>
              </a:cxnLst>
              <a:rect l="T15" t="T16" r="T17" b="T18"/>
              <a:pathLst>
                <a:path w="191068" h="1569493">
                  <a:moveTo>
                    <a:pt x="150125" y="0"/>
                  </a:moveTo>
                  <a:cubicBezTo>
                    <a:pt x="170596" y="143301"/>
                    <a:pt x="191068" y="286603"/>
                    <a:pt x="191068" y="464024"/>
                  </a:cubicBezTo>
                  <a:cubicBezTo>
                    <a:pt x="191068" y="641445"/>
                    <a:pt x="181970" y="880281"/>
                    <a:pt x="150125" y="1064526"/>
                  </a:cubicBezTo>
                  <a:cubicBezTo>
                    <a:pt x="118280" y="1248771"/>
                    <a:pt x="0" y="1569493"/>
                    <a:pt x="0" y="1569493"/>
                  </a:cubicBezTo>
                </a:path>
              </a:pathLst>
            </a:custGeom>
            <a:noFill/>
            <a:ln w="57150" algn="ctr">
              <a:solidFill>
                <a:srgbClr val="FF0066"/>
              </a:solidFill>
              <a:miter lim="800000"/>
              <a:headEnd/>
              <a:tailEnd/>
            </a:ln>
            <a:extLst>
              <a:ext uri="{909E8E84-426E-40DD-AFC4-6F175D3DCCD1}">
                <a14:hiddenFill xmlns:a14="http://schemas.microsoft.com/office/drawing/2010/main" xmlns="">
                  <a:solidFill>
                    <a:srgbClr val="FFFFFF"/>
                  </a:solidFill>
                </a14:hiddenFill>
              </a:ext>
            </a:extLst>
          </p:spPr>
          <p:txBody>
            <a:bodyPr lIns="100772" tIns="50387" rIns="100772" bIns="50387" anchor="ctr"/>
            <a:lstStyle/>
            <a:p>
              <a:endParaRPr lang="en-IN"/>
            </a:p>
          </p:txBody>
        </p:sp>
        <p:sp>
          <p:nvSpPr>
            <p:cNvPr id="99338" name="Freeform 25"/>
            <p:cNvSpPr>
              <a:spLocks noChangeArrowheads="1"/>
            </p:cNvSpPr>
            <p:nvPr/>
          </p:nvSpPr>
          <p:spPr bwMode="auto">
            <a:xfrm>
              <a:off x="928" y="1971"/>
              <a:ext cx="1485" cy="1269"/>
            </a:xfrm>
            <a:custGeom>
              <a:avLst/>
              <a:gdLst>
                <a:gd name="T0" fmla="*/ 0 w 709684"/>
                <a:gd name="T1" fmla="*/ 0 h 1269242"/>
                <a:gd name="T2" fmla="*/ 0 w 709684"/>
                <a:gd name="T3" fmla="*/ 0 h 1269242"/>
                <a:gd name="T4" fmla="*/ 0 w 709684"/>
                <a:gd name="T5" fmla="*/ 0 h 1269242"/>
                <a:gd name="T6" fmla="*/ 0 60000 65536"/>
                <a:gd name="T7" fmla="*/ 0 60000 65536"/>
                <a:gd name="T8" fmla="*/ 0 60000 65536"/>
                <a:gd name="T9" fmla="*/ 0 w 709684"/>
                <a:gd name="T10" fmla="*/ 0 h 1269242"/>
                <a:gd name="T11" fmla="*/ 709684 w 709684"/>
                <a:gd name="T12" fmla="*/ 1269242 h 1269242"/>
              </a:gdLst>
              <a:ahLst/>
              <a:cxnLst>
                <a:cxn ang="T6">
                  <a:pos x="T0" y="T1"/>
                </a:cxn>
                <a:cxn ang="T7">
                  <a:pos x="T2" y="T3"/>
                </a:cxn>
                <a:cxn ang="T8">
                  <a:pos x="T4" y="T5"/>
                </a:cxn>
              </a:cxnLst>
              <a:rect l="T9" t="T10" r="T11" b="T12"/>
              <a:pathLst>
                <a:path w="709684" h="1269242">
                  <a:moveTo>
                    <a:pt x="709684" y="0"/>
                  </a:moveTo>
                  <a:cubicBezTo>
                    <a:pt x="557284" y="290015"/>
                    <a:pt x="404884" y="580030"/>
                    <a:pt x="286603" y="791570"/>
                  </a:cubicBezTo>
                  <a:cubicBezTo>
                    <a:pt x="168322" y="1003110"/>
                    <a:pt x="84161" y="1136176"/>
                    <a:pt x="0" y="1269242"/>
                  </a:cubicBezTo>
                </a:path>
              </a:pathLst>
            </a:custGeom>
            <a:solidFill>
              <a:srgbClr val="C4BD97"/>
            </a:solidFill>
            <a:ln w="57150" algn="ctr">
              <a:solidFill>
                <a:srgbClr val="FF0066"/>
              </a:solidFill>
              <a:miter lim="800000"/>
              <a:headEnd/>
              <a:tailEnd/>
            </a:ln>
          </p:spPr>
          <p:txBody>
            <a:bodyPr lIns="100772" tIns="50387" rIns="100772" bIns="50387" anchor="ctr"/>
            <a:lstStyle/>
            <a:p>
              <a:endParaRPr lang="en-IN"/>
            </a:p>
          </p:txBody>
        </p:sp>
        <p:sp>
          <p:nvSpPr>
            <p:cNvPr id="99339" name="TextBox 26"/>
            <p:cNvSpPr txBox="1">
              <a:spLocks noChangeArrowheads="1"/>
            </p:cNvSpPr>
            <p:nvPr/>
          </p:nvSpPr>
          <p:spPr bwMode="auto">
            <a:xfrm>
              <a:off x="1080" y="1047"/>
              <a:ext cx="1162" cy="9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72" tIns="50387" rIns="100772" bIns="5038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r>
                <a:rPr lang="en-US" altLang="en-US" sz="1700" b="1">
                  <a:solidFill>
                    <a:schemeClr val="tx1"/>
                  </a:solidFill>
                </a:rPr>
                <a:t>      </a:t>
              </a:r>
              <a:r>
                <a:rPr lang="en-US" altLang="en-US" sz="3700" b="1">
                  <a:solidFill>
                    <a:schemeClr val="tx1"/>
                  </a:solidFill>
                </a:rPr>
                <a:t>T</a:t>
              </a:r>
              <a:r>
                <a:rPr lang="en-US" altLang="en-US" sz="3700" b="1" baseline="-25000">
                  <a:solidFill>
                    <a:schemeClr val="tx1"/>
                  </a:solidFill>
                </a:rPr>
                <a:t>o</a:t>
              </a:r>
            </a:p>
            <a:p>
              <a:r>
                <a:rPr lang="en-US" altLang="en-US" sz="3000" b="1">
                  <a:solidFill>
                    <a:schemeClr val="tx1"/>
                  </a:solidFill>
                </a:rPr>
                <a:t>Obsolete</a:t>
              </a:r>
            </a:p>
          </p:txBody>
        </p:sp>
        <p:sp>
          <p:nvSpPr>
            <p:cNvPr id="99340" name="TextBox 27"/>
            <p:cNvSpPr txBox="1">
              <a:spLocks noChangeArrowheads="1"/>
            </p:cNvSpPr>
            <p:nvPr/>
          </p:nvSpPr>
          <p:spPr bwMode="auto">
            <a:xfrm>
              <a:off x="3120" y="1200"/>
              <a:ext cx="1333" cy="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72" tIns="50387" rIns="100772" bIns="5038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r>
                <a:rPr lang="en-US" altLang="en-US" b="1">
                  <a:solidFill>
                    <a:schemeClr val="tx1"/>
                  </a:solidFill>
                </a:rPr>
                <a:t>      </a:t>
              </a:r>
              <a:r>
                <a:rPr lang="en-US" altLang="en-US" sz="4000" b="1">
                  <a:solidFill>
                    <a:schemeClr val="tx1"/>
                  </a:solidFill>
                </a:rPr>
                <a:t>T</a:t>
              </a:r>
              <a:r>
                <a:rPr lang="en-US" altLang="en-US" sz="4000" b="1" baseline="-25000">
                  <a:solidFill>
                    <a:schemeClr val="tx1"/>
                  </a:solidFill>
                </a:rPr>
                <a:t>u</a:t>
              </a:r>
              <a:endParaRPr lang="en-US" altLang="en-US" sz="4000" b="1">
                <a:solidFill>
                  <a:schemeClr val="tx1"/>
                </a:solidFill>
              </a:endParaRPr>
            </a:p>
            <a:p>
              <a:r>
                <a:rPr lang="en-US" altLang="en-US" sz="3000" b="1">
                  <a:solidFill>
                    <a:schemeClr val="tx1"/>
                  </a:solidFill>
                </a:rPr>
                <a:t>Redundant</a:t>
              </a:r>
            </a:p>
          </p:txBody>
        </p:sp>
        <p:sp>
          <p:nvSpPr>
            <p:cNvPr id="99341" name="TextBox 28"/>
            <p:cNvSpPr txBox="1">
              <a:spLocks noChangeArrowheads="1"/>
            </p:cNvSpPr>
            <p:nvPr/>
          </p:nvSpPr>
          <p:spPr bwMode="auto">
            <a:xfrm>
              <a:off x="2544" y="2485"/>
              <a:ext cx="1984" cy="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72" tIns="50387" rIns="100772" bIns="5038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r>
                <a:rPr lang="en-US" altLang="en-US" sz="4000" b="1">
                  <a:solidFill>
                    <a:schemeClr val="tx1"/>
                  </a:solidFill>
                </a:rPr>
                <a:t>         T</a:t>
              </a:r>
              <a:r>
                <a:rPr lang="en-US" altLang="en-US" sz="4000" b="1" baseline="-25000">
                  <a:solidFill>
                    <a:schemeClr val="tx1"/>
                  </a:solidFill>
                </a:rPr>
                <a:t>r</a:t>
              </a:r>
              <a:endParaRPr lang="en-US" altLang="en-US" sz="4000" b="1">
                <a:solidFill>
                  <a:schemeClr val="tx1"/>
                </a:solidFill>
              </a:endParaRPr>
            </a:p>
            <a:p>
              <a:r>
                <a:rPr lang="en-US" altLang="en-US" sz="2800" b="1">
                  <a:solidFill>
                    <a:srgbClr val="0000FF"/>
                  </a:solidFill>
                </a:rPr>
                <a:t>Regression Tests</a:t>
              </a:r>
            </a:p>
          </p:txBody>
        </p:sp>
        <p:sp>
          <p:nvSpPr>
            <p:cNvPr id="99342" name="Freeform 13"/>
            <p:cNvSpPr>
              <a:spLocks/>
            </p:cNvSpPr>
            <p:nvPr/>
          </p:nvSpPr>
          <p:spPr bwMode="auto">
            <a:xfrm>
              <a:off x="2393" y="1958"/>
              <a:ext cx="2637" cy="838"/>
            </a:xfrm>
            <a:custGeom>
              <a:avLst/>
              <a:gdLst>
                <a:gd name="T0" fmla="*/ 0 w 2160"/>
                <a:gd name="T1" fmla="*/ 0 h 816"/>
                <a:gd name="T2" fmla="*/ 67566 w 2160"/>
                <a:gd name="T3" fmla="*/ 573 h 816"/>
                <a:gd name="T4" fmla="*/ 116840 w 2160"/>
                <a:gd name="T5" fmla="*/ 1391 h 816"/>
                <a:gd name="T6" fmla="*/ 0 60000 65536"/>
                <a:gd name="T7" fmla="*/ 0 60000 65536"/>
                <a:gd name="T8" fmla="*/ 0 60000 65536"/>
                <a:gd name="T9" fmla="*/ 0 w 2160"/>
                <a:gd name="T10" fmla="*/ 0 h 816"/>
                <a:gd name="T11" fmla="*/ 2160 w 2160"/>
                <a:gd name="T12" fmla="*/ 816 h 816"/>
              </a:gdLst>
              <a:ahLst/>
              <a:cxnLst>
                <a:cxn ang="T6">
                  <a:pos x="T0" y="T1"/>
                </a:cxn>
                <a:cxn ang="T7">
                  <a:pos x="T2" y="T3"/>
                </a:cxn>
                <a:cxn ang="T8">
                  <a:pos x="T4" y="T5"/>
                </a:cxn>
              </a:cxnLst>
              <a:rect l="T9" t="T10" r="T11" b="T12"/>
              <a:pathLst>
                <a:path w="2160" h="816">
                  <a:moveTo>
                    <a:pt x="0" y="0"/>
                  </a:moveTo>
                  <a:cubicBezTo>
                    <a:pt x="444" y="100"/>
                    <a:pt x="888" y="200"/>
                    <a:pt x="1248" y="336"/>
                  </a:cubicBezTo>
                  <a:cubicBezTo>
                    <a:pt x="1608" y="472"/>
                    <a:pt x="1884" y="644"/>
                    <a:pt x="2160" y="816"/>
                  </a:cubicBezTo>
                </a:path>
              </a:pathLst>
            </a:custGeom>
            <a:noFill/>
            <a:ln w="571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IN"/>
            </a:p>
          </p:txBody>
        </p:sp>
      </p:grpSp>
      <p:sp>
        <p:nvSpPr>
          <p:cNvPr id="99335" name="Text Box 14"/>
          <p:cNvSpPr txBox="1">
            <a:spLocks noChangeArrowheads="1"/>
          </p:cNvSpPr>
          <p:nvPr/>
        </p:nvSpPr>
        <p:spPr bwMode="auto">
          <a:xfrm>
            <a:off x="216001" y="17905"/>
            <a:ext cx="8609760" cy="636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15" tIns="40808" rIns="81615" bIns="40808">
            <a:spAutoFit/>
          </a:bodyPr>
          <a:lstStyle>
            <a:lvl1pPr defTabSz="501650">
              <a:defRPr sz="2600">
                <a:solidFill>
                  <a:srgbClr val="000000"/>
                </a:solidFill>
                <a:latin typeface="Comic Sans MS" pitchFamily="66" charset="0"/>
              </a:defRPr>
            </a:lvl1pPr>
            <a:lvl2pPr marL="742950" indent="-285750" defTabSz="501650">
              <a:defRPr sz="2600">
                <a:solidFill>
                  <a:srgbClr val="000000"/>
                </a:solidFill>
                <a:latin typeface="Comic Sans MS" pitchFamily="66" charset="0"/>
              </a:defRPr>
            </a:lvl2pPr>
            <a:lvl3pPr marL="1143000" indent="-228600" defTabSz="501650">
              <a:defRPr sz="2600">
                <a:solidFill>
                  <a:srgbClr val="000000"/>
                </a:solidFill>
                <a:latin typeface="Comic Sans MS" pitchFamily="66" charset="0"/>
              </a:defRPr>
            </a:lvl3pPr>
            <a:lvl4pPr marL="1600200" indent="-228600" defTabSz="501650">
              <a:defRPr sz="2600">
                <a:solidFill>
                  <a:srgbClr val="000000"/>
                </a:solidFill>
                <a:latin typeface="Comic Sans MS" pitchFamily="66" charset="0"/>
              </a:defRPr>
            </a:lvl4pPr>
            <a:lvl5pPr marL="2057400" indent="-228600" defTabSz="501650">
              <a:defRPr sz="2600">
                <a:solidFill>
                  <a:srgbClr val="000000"/>
                </a:solidFill>
                <a:latin typeface="Comic Sans MS" pitchFamily="66" charset="0"/>
              </a:defRPr>
            </a:lvl5pPr>
            <a:lvl6pPr marL="2514600" indent="-228600" defTabSz="501650" eaLnBrk="0" fontAlgn="base" hangingPunct="0">
              <a:spcBef>
                <a:spcPct val="0"/>
              </a:spcBef>
              <a:spcAft>
                <a:spcPct val="0"/>
              </a:spcAft>
              <a:defRPr sz="2600">
                <a:solidFill>
                  <a:srgbClr val="000000"/>
                </a:solidFill>
                <a:latin typeface="Comic Sans MS" pitchFamily="66" charset="0"/>
              </a:defRPr>
            </a:lvl6pPr>
            <a:lvl7pPr marL="2971800" indent="-228600" defTabSz="501650" eaLnBrk="0" fontAlgn="base" hangingPunct="0">
              <a:spcBef>
                <a:spcPct val="0"/>
              </a:spcBef>
              <a:spcAft>
                <a:spcPct val="0"/>
              </a:spcAft>
              <a:defRPr sz="2600">
                <a:solidFill>
                  <a:srgbClr val="000000"/>
                </a:solidFill>
                <a:latin typeface="Comic Sans MS" pitchFamily="66" charset="0"/>
              </a:defRPr>
            </a:lvl7pPr>
            <a:lvl8pPr marL="3429000" indent="-228600" defTabSz="501650" eaLnBrk="0" fontAlgn="base" hangingPunct="0">
              <a:spcBef>
                <a:spcPct val="0"/>
              </a:spcBef>
              <a:spcAft>
                <a:spcPct val="0"/>
              </a:spcAft>
              <a:defRPr sz="2600">
                <a:solidFill>
                  <a:srgbClr val="000000"/>
                </a:solidFill>
                <a:latin typeface="Comic Sans MS" pitchFamily="66" charset="0"/>
              </a:defRPr>
            </a:lvl8pPr>
            <a:lvl9pPr marL="3886200" indent="-228600" defTabSz="501650" eaLnBrk="0" fontAlgn="base" hangingPunct="0">
              <a:spcBef>
                <a:spcPct val="0"/>
              </a:spcBef>
              <a:spcAft>
                <a:spcPct val="0"/>
              </a:spcAft>
              <a:defRPr sz="2600">
                <a:solidFill>
                  <a:srgbClr val="000000"/>
                </a:solidFill>
                <a:latin typeface="Comic Sans MS" pitchFamily="66" charset="0"/>
              </a:defRPr>
            </a:lvl9pPr>
          </a:lstStyle>
          <a:p>
            <a:pPr algn="ctr">
              <a:spcBef>
                <a:spcPct val="50000"/>
              </a:spcBef>
            </a:pPr>
            <a:r>
              <a:rPr lang="en-US" altLang="en-US" sz="3600" dirty="0">
                <a:solidFill>
                  <a:schemeClr val="tx1"/>
                </a:solidFill>
                <a:effectLst>
                  <a:outerShdw blurRad="38100" dist="38100" dir="2700000" algn="tl">
                    <a:srgbClr val="000000">
                      <a:alpha val="43137"/>
                    </a:srgbClr>
                  </a:outerShdw>
                </a:effectLst>
                <a:latin typeface="+mj-lt"/>
              </a:rPr>
              <a:t>Partitions of an Existing Test Suite</a:t>
            </a:r>
          </a:p>
        </p:txBody>
      </p:sp>
    </p:spTree>
    <p:extLst>
      <p:ext uri="{BB962C8B-B14F-4D97-AF65-F5344CB8AC3E}">
        <p14:creationId xmlns:p14="http://schemas.microsoft.com/office/powerpoint/2010/main" xmlns="" val="4800058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5978"/>
            <a:ext cx="7866888" cy="613172"/>
          </a:xfrm>
        </p:spPr>
        <p:txBody>
          <a:bodyPr>
            <a:normAutofit fontScale="90000"/>
          </a:bodyPr>
          <a:lstStyle/>
          <a:p>
            <a:r>
              <a:rPr lang="en-US" dirty="0" smtClean="0">
                <a:effectLst>
                  <a:outerShdw blurRad="38100" dist="38100" dir="2700000" algn="tl">
                    <a:srgbClr val="000000">
                      <a:alpha val="43137"/>
                    </a:srgbClr>
                  </a:outerShdw>
                </a:effectLst>
              </a:rPr>
              <a:t>Steps  for </a:t>
            </a:r>
            <a:r>
              <a:rPr lang="en-US" dirty="0">
                <a:effectLst>
                  <a:outerShdw blurRad="38100" dist="38100" dir="2700000" algn="tl">
                    <a:srgbClr val="000000">
                      <a:alpha val="43137"/>
                    </a:srgbClr>
                  </a:outerShdw>
                </a:effectLst>
              </a:rPr>
              <a:t>Regression Test Case Prioritization</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66800" y="895350"/>
            <a:ext cx="7924800" cy="3962400"/>
          </a:xfrm>
        </p:spPr>
        <p:txBody>
          <a:bodyPr>
            <a:noAutofit/>
          </a:bodyPr>
          <a:lstStyle/>
          <a:p>
            <a:pPr algn="just">
              <a:buNone/>
            </a:pPr>
            <a:r>
              <a:rPr lang="en-US" sz="2000" dirty="0" smtClean="0">
                <a:latin typeface="Arial" pitchFamily="34" charset="0"/>
                <a:cs typeface="Arial" pitchFamily="34" charset="0"/>
              </a:rPr>
              <a:t>1</a:t>
            </a:r>
            <a:r>
              <a:rPr lang="en-US" sz="2000" dirty="0"/>
              <a:t>. Select T’ subset of  T, a set of test cases to execute on P’.</a:t>
            </a:r>
          </a:p>
          <a:p>
            <a:pPr algn="just">
              <a:buNone/>
            </a:pPr>
            <a:r>
              <a:rPr lang="en-US" sz="2000" dirty="0"/>
              <a:t>2. Produce </a:t>
            </a:r>
            <a:r>
              <a:rPr lang="en-US" sz="2000" dirty="0" err="1"/>
              <a:t>T’</a:t>
            </a:r>
            <a:r>
              <a:rPr lang="en-US" sz="2000" baseline="-25000" dirty="0" err="1"/>
              <a:t>p</a:t>
            </a:r>
            <a:r>
              <a:rPr lang="en-US" sz="2000" dirty="0"/>
              <a:t> , a permutation of  T’, such that   </a:t>
            </a:r>
            <a:r>
              <a:rPr lang="en-US" sz="2000" dirty="0" err="1"/>
              <a:t>T’</a:t>
            </a:r>
            <a:r>
              <a:rPr lang="en-US" sz="2000" baseline="-25000" dirty="0" err="1"/>
              <a:t>p</a:t>
            </a:r>
            <a:r>
              <a:rPr lang="en-US" sz="2000" dirty="0"/>
              <a:t> will have a better rate of fault detection than T’.</a:t>
            </a:r>
          </a:p>
          <a:p>
            <a:pPr algn="just">
              <a:buNone/>
            </a:pPr>
            <a:r>
              <a:rPr lang="en-US" sz="2000" dirty="0"/>
              <a:t>3. Test P’ with     </a:t>
            </a:r>
            <a:r>
              <a:rPr lang="en-US" sz="2000" dirty="0" err="1"/>
              <a:t>T’</a:t>
            </a:r>
            <a:r>
              <a:rPr lang="en-US" sz="2000" baseline="-25000" dirty="0" err="1"/>
              <a:t>p</a:t>
            </a:r>
            <a:r>
              <a:rPr lang="en-US" sz="2000" dirty="0"/>
              <a:t>, establishing correctness of P’ with respect to T’.</a:t>
            </a:r>
          </a:p>
          <a:p>
            <a:pPr algn="just">
              <a:buNone/>
            </a:pPr>
            <a:r>
              <a:rPr lang="en-US" sz="2000" dirty="0"/>
              <a:t>4</a:t>
            </a:r>
            <a:r>
              <a:rPr lang="en-US" sz="2000" dirty="0" smtClean="0"/>
              <a:t>. If </a:t>
            </a:r>
            <a:r>
              <a:rPr lang="en-US" sz="2000" dirty="0"/>
              <a:t>necessary create  T’’, a set of new functional or structural test cases  for p’.</a:t>
            </a:r>
          </a:p>
          <a:p>
            <a:pPr algn="just">
              <a:buNone/>
            </a:pPr>
            <a:r>
              <a:rPr lang="en-US" sz="2000" dirty="0"/>
              <a:t>5. Test P’ with T’’, establishing correctness of P’ with respect to T’’.</a:t>
            </a:r>
          </a:p>
          <a:p>
            <a:pPr algn="just">
              <a:buNone/>
            </a:pPr>
            <a:r>
              <a:rPr lang="en-US" sz="2000" dirty="0"/>
              <a:t>6. Create T’’’, a new test suite and test execution profile for  P’, from T,  </a:t>
            </a:r>
            <a:r>
              <a:rPr lang="en-US" sz="2000" dirty="0" err="1"/>
              <a:t>T’</a:t>
            </a:r>
            <a:r>
              <a:rPr lang="en-US" sz="2000" baseline="-25000" dirty="0" err="1"/>
              <a:t>p</a:t>
            </a:r>
            <a:r>
              <a:rPr lang="en-US" sz="2000" dirty="0"/>
              <a:t> and T’’,</a:t>
            </a:r>
          </a:p>
          <a:p>
            <a:pPr marL="0" indent="0" algn="just">
              <a:buNone/>
            </a:pPr>
            <a:r>
              <a:rPr lang="en-US" sz="2000" dirty="0"/>
              <a:t>     ( </a:t>
            </a:r>
            <a:r>
              <a:rPr lang="en-US" sz="2000" dirty="0" err="1"/>
              <a:t>T’</a:t>
            </a:r>
            <a:r>
              <a:rPr lang="en-US" sz="2000" baseline="-25000" dirty="0" err="1"/>
              <a:t>p</a:t>
            </a:r>
            <a:r>
              <a:rPr lang="en-US" sz="2000" dirty="0"/>
              <a:t>: Contains Execution ordering of regression tests)</a:t>
            </a:r>
          </a:p>
          <a:p>
            <a:pPr algn="just"/>
            <a:endParaRPr lang="en-IN" sz="2000" dirty="0"/>
          </a:p>
        </p:txBody>
      </p:sp>
    </p:spTree>
    <p:extLst>
      <p:ext uri="{BB962C8B-B14F-4D97-AF65-F5344CB8AC3E}">
        <p14:creationId xmlns:p14="http://schemas.microsoft.com/office/powerpoint/2010/main" xmlns="" val="1594190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809" y="971550"/>
            <a:ext cx="8001000" cy="3924300"/>
          </a:xfrm>
        </p:spPr>
        <p:txBody>
          <a:bodyPr>
            <a:noAutofit/>
          </a:bodyPr>
          <a:lstStyle/>
          <a:p>
            <a:pPr algn="just"/>
            <a:r>
              <a:rPr lang="en-US" sz="2400" dirty="0" smtClean="0"/>
              <a:t>Step </a:t>
            </a:r>
            <a:r>
              <a:rPr lang="en-US" sz="2400" dirty="0" smtClean="0">
                <a:latin typeface="Arial" pitchFamily="34" charset="0"/>
                <a:cs typeface="Arial" pitchFamily="34" charset="0"/>
              </a:rPr>
              <a:t>1</a:t>
            </a:r>
            <a:r>
              <a:rPr lang="en-US" sz="2400" dirty="0" smtClean="0"/>
              <a:t> allows the tester to select T’ such that it is proper subset of T or that it actually contains every test that T contains.</a:t>
            </a:r>
          </a:p>
          <a:p>
            <a:pPr algn="just"/>
            <a:r>
              <a:rPr lang="en-US" sz="2400" dirty="0" smtClean="0"/>
              <a:t>Step 2 could produce </a:t>
            </a:r>
            <a:r>
              <a:rPr lang="en-US" sz="2400" dirty="0" err="1" smtClean="0"/>
              <a:t>T’</a:t>
            </a:r>
            <a:r>
              <a:rPr lang="en-US" sz="2400" baseline="-25000" dirty="0" err="1" smtClean="0"/>
              <a:t>p</a:t>
            </a:r>
            <a:r>
              <a:rPr lang="en-US" sz="2400" dirty="0" smtClean="0"/>
              <a:t> so that it contains an execution  ordering for the regression test that is the same or different than the order provided by T’.</a:t>
            </a:r>
          </a:p>
          <a:p>
            <a:pPr algn="just"/>
            <a:r>
              <a:rPr lang="en-US" sz="2400" dirty="0" smtClean="0"/>
              <a:t>The intension behind prioritizing the execution of a regression test suite is to ensure that the defects normally introduced by the competent programmers are discovered earlier in the testing process.</a:t>
            </a:r>
          </a:p>
          <a:p>
            <a:pPr lvl="1">
              <a:buNone/>
            </a:pPr>
            <a:endParaRPr lang="en-US" sz="2000" baseline="-25000" dirty="0"/>
          </a:p>
        </p:txBody>
      </p:sp>
      <p:sp>
        <p:nvSpPr>
          <p:cNvPr id="5" name="Title 1"/>
          <p:cNvSpPr txBox="1">
            <a:spLocks/>
          </p:cNvSpPr>
          <p:nvPr/>
        </p:nvSpPr>
        <p:spPr>
          <a:xfrm>
            <a:off x="1066800" y="205978"/>
            <a:ext cx="7866888" cy="613172"/>
          </a:xfrm>
          <a:prstGeom prst="rect">
            <a:avLst/>
          </a:prstGeom>
        </p:spPr>
        <p:txBody>
          <a:bodyPr anchor="ctr">
            <a:noAutofit/>
          </a:bodyPr>
          <a:lst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dirty="0" smtClean="0">
                <a:effectLst>
                  <a:outerShdw blurRad="38100" dist="38100" dir="2700000" algn="tl">
                    <a:srgbClr val="000000">
                      <a:alpha val="43137"/>
                    </a:srgbClr>
                  </a:outerShdw>
                </a:effectLst>
              </a:rPr>
              <a:t>Steps  for Regression Test Case Prioritization </a:t>
            </a:r>
            <a:br>
              <a:rPr lang="en-US" sz="3200" dirty="0" smtClean="0">
                <a:effectLst>
                  <a:outerShdw blurRad="38100" dist="38100" dir="2700000" algn="tl">
                    <a:srgbClr val="000000">
                      <a:alpha val="43137"/>
                    </a:srgbClr>
                  </a:outerShdw>
                </a:effectLst>
              </a:rPr>
            </a:br>
            <a:endParaRPr lang="en-IN"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smtClean="0"/>
              <a:t>Summary</a:t>
            </a:r>
            <a:endParaRPr lang="en-IN" dirty="0"/>
          </a:p>
        </p:txBody>
      </p:sp>
      <p:sp>
        <p:nvSpPr>
          <p:cNvPr id="3" name="Content Placeholder 2"/>
          <p:cNvSpPr>
            <a:spLocks noGrp="1"/>
          </p:cNvSpPr>
          <p:nvPr>
            <p:ph idx="1"/>
          </p:nvPr>
        </p:nvSpPr>
        <p:spPr>
          <a:xfrm>
            <a:off x="1143000" y="1085850"/>
            <a:ext cx="7924800" cy="3600450"/>
          </a:xfrm>
        </p:spPr>
        <p:txBody>
          <a:bodyPr>
            <a:noAutofit/>
          </a:bodyPr>
          <a:lstStyle/>
          <a:p>
            <a:pPr algn="just"/>
            <a:r>
              <a:rPr lang="en-US" sz="2400" dirty="0" smtClean="0"/>
              <a:t>Regression testing is the selective retesting of a System or Component to verify that Modifications have not caused unintended effects and that the System or Component still complies with its </a:t>
            </a:r>
            <a:r>
              <a:rPr lang="en-US" sz="2400" dirty="0"/>
              <a:t>S</a:t>
            </a:r>
            <a:r>
              <a:rPr lang="en-US" sz="2400" dirty="0" smtClean="0"/>
              <a:t>pecified Requirements.</a:t>
            </a:r>
          </a:p>
          <a:p>
            <a:pPr algn="just"/>
            <a:r>
              <a:rPr lang="en-US" sz="2400" dirty="0" smtClean="0"/>
              <a:t>It has positive Influence on software quality.</a:t>
            </a:r>
          </a:p>
          <a:p>
            <a:pPr algn="just"/>
            <a:r>
              <a:rPr lang="en-US" sz="2400" dirty="0" smtClean="0"/>
              <a:t>Regression number is the average number of affected test cases in the test suite that are affected by any modification to a single  instruction.</a:t>
            </a:r>
          </a:p>
          <a:p>
            <a:pPr algn="just"/>
            <a:r>
              <a:rPr lang="en-US" sz="2400" dirty="0" smtClean="0"/>
              <a:t>It is of two types: bug-fix regression and side-effect regression.</a:t>
            </a:r>
          </a:p>
          <a:p>
            <a:endParaRPr lang="en-US" sz="2400" dirty="0" smtClean="0"/>
          </a:p>
          <a:p>
            <a:pPr marL="342900" indent="-342900"/>
            <a:endParaRPr lang="en-IN" sz="2400" dirty="0"/>
          </a:p>
        </p:txBody>
      </p:sp>
    </p:spTree>
    <p:extLst>
      <p:ext uri="{BB962C8B-B14F-4D97-AF65-F5344CB8AC3E}">
        <p14:creationId xmlns:p14="http://schemas.microsoft.com/office/powerpoint/2010/main" xmlns="" val="1879498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125" y="209550"/>
            <a:ext cx="7864475" cy="646113"/>
          </a:xfrm>
          <a:prstGeom prst="rect">
            <a:avLst/>
          </a:prstGeom>
        </p:spPr>
        <p:txBody>
          <a:bodyPr lIns="15119" tIns="39308" rIns="15119" bIns="39308" anchor="ct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pPr>
              <a:defRPr/>
            </a:pPr>
            <a:r>
              <a:rPr lang="en-US" altLang="en-US" sz="3200" dirty="0"/>
              <a:t>References </a:t>
            </a:r>
          </a:p>
        </p:txBody>
      </p:sp>
      <p:sp>
        <p:nvSpPr>
          <p:cNvPr id="3" name="Rectangle 2"/>
          <p:cNvSpPr/>
          <p:nvPr/>
        </p:nvSpPr>
        <p:spPr>
          <a:xfrm>
            <a:off x="1143000" y="1047750"/>
            <a:ext cx="7848600" cy="3397250"/>
          </a:xfrm>
          <a:prstGeom prst="rect">
            <a:avLst/>
          </a:prstGeom>
        </p:spPr>
        <p:txBody>
          <a:bodyPr lIns="102404" tIns="51202" rIns="102404" bIns="51202">
            <a:spAutoFit/>
          </a:bodyPr>
          <a:lstStyle/>
          <a:p>
            <a:pPr marL="384015" indent="-384015" algn="just">
              <a:buFont typeface="+mj-lt"/>
              <a:buAutoNum type="arabicPeriod"/>
              <a:defRPr/>
            </a:pPr>
            <a:r>
              <a:rPr lang="en-GB" altLang="en-US" sz="2800" dirty="0" err="1">
                <a:latin typeface="+mn-lt"/>
              </a:rPr>
              <a:t>Rajib</a:t>
            </a:r>
            <a:r>
              <a:rPr lang="en-GB" altLang="en-US" sz="2800" dirty="0">
                <a:latin typeface="+mn-lt"/>
              </a:rPr>
              <a:t> Mall, Fundamentals of Software Engineering, (Chapter – 10), Fifth Edition, PHI Learning Pvt. Ltd., 2018.</a:t>
            </a:r>
          </a:p>
          <a:p>
            <a:pPr marL="384015" indent="-384015" algn="just">
              <a:buFont typeface="+mj-lt"/>
              <a:buAutoNum type="arabicPeriod"/>
              <a:defRPr/>
            </a:pPr>
            <a:r>
              <a:rPr lang="en-GB" altLang="en-US" sz="2800" dirty="0" err="1">
                <a:latin typeface="+mn-lt"/>
              </a:rPr>
              <a:t>Naresh</a:t>
            </a:r>
            <a:r>
              <a:rPr lang="en-GB" altLang="en-US" sz="2800" dirty="0">
                <a:latin typeface="+mn-lt"/>
              </a:rPr>
              <a:t> </a:t>
            </a:r>
            <a:r>
              <a:rPr lang="en-GB" altLang="en-US" sz="2800" dirty="0" err="1">
                <a:latin typeface="+mn-lt"/>
              </a:rPr>
              <a:t>Chauhan</a:t>
            </a:r>
            <a:r>
              <a:rPr lang="en-GB" altLang="en-US" sz="2800" dirty="0">
                <a:latin typeface="+mn-lt"/>
              </a:rPr>
              <a:t>, Software Testing: Principles and Practices, (Chapter – </a:t>
            </a:r>
            <a:r>
              <a:rPr lang="en-GB" altLang="en-US" sz="2800" dirty="0" smtClean="0">
                <a:latin typeface="+mn-lt"/>
              </a:rPr>
              <a:t>8), </a:t>
            </a:r>
            <a:r>
              <a:rPr lang="en-GB" altLang="en-US" sz="2800" dirty="0">
                <a:latin typeface="+mn-lt"/>
              </a:rPr>
              <a:t>Second Edition, Oxford University Press,  2016.</a:t>
            </a:r>
          </a:p>
          <a:p>
            <a:pPr marL="384015" indent="-384015" algn="just">
              <a:buFont typeface="+mj-lt"/>
              <a:buAutoNum type="arabicPeriod"/>
              <a:defRPr/>
            </a:pPr>
            <a:endParaRPr lang="en-GB" altLang="en-US" sz="2800" dirty="0">
              <a:latin typeface="+mn-lt"/>
            </a:endParaRPr>
          </a:p>
          <a:p>
            <a:pPr algn="just">
              <a:defRPr/>
            </a:pPr>
            <a:endParaRPr lang="en-GB" altLang="en-US" dirty="0">
              <a:solidFill>
                <a:prstClr val="black"/>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endParaRPr lang="en-IN" sz="4800" dirty="0" smtClean="0"/>
          </a:p>
          <a:p>
            <a:pPr marL="82296" indent="0" algn="ctr">
              <a:buNone/>
            </a:pPr>
            <a:r>
              <a:rPr lang="en-IN" sz="4800" dirty="0" smtClean="0"/>
              <a:t>Thank You</a:t>
            </a:r>
            <a:endParaRPr lang="en-IN" sz="4800" dirty="0"/>
          </a:p>
        </p:txBody>
      </p:sp>
    </p:spTree>
    <p:extLst>
      <p:ext uri="{BB962C8B-B14F-4D97-AF65-F5344CB8AC3E}">
        <p14:creationId xmlns:p14="http://schemas.microsoft.com/office/powerpoint/2010/main" xmlns="" val="3051707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 y="-399642"/>
            <a:ext cx="8995680" cy="1331780"/>
          </a:xfrm>
        </p:spPr>
        <p:txBody>
          <a:bodyPr lIns="74057" tIns="37029" rIns="74057" bIns="37029"/>
          <a:lstStyle/>
          <a:p>
            <a:pPr algn="ctr" defTabSz="815144"/>
            <a:r>
              <a:rPr lang="en-US" altLang="en-US" dirty="0" smtClean="0"/>
              <a:t>Major Regression Testing Tasks</a:t>
            </a:r>
          </a:p>
        </p:txBody>
      </p:sp>
      <p:sp>
        <p:nvSpPr>
          <p:cNvPr id="442371" name="Rectangle 3"/>
          <p:cNvSpPr>
            <a:spLocks noGrp="1" noChangeArrowheads="1"/>
          </p:cNvSpPr>
          <p:nvPr>
            <p:ph type="body" idx="1"/>
          </p:nvPr>
        </p:nvSpPr>
        <p:spPr>
          <a:xfrm>
            <a:off x="1066800" y="514134"/>
            <a:ext cx="7848600" cy="3966176"/>
          </a:xfrm>
        </p:spPr>
        <p:txBody>
          <a:bodyPr lIns="74057" tIns="37029" rIns="74057" bIns="37029">
            <a:normAutofit fontScale="92500" lnSpcReduction="20000"/>
          </a:bodyPr>
          <a:lstStyle/>
          <a:p>
            <a:pPr marL="303429" indent="-303429" defTabSz="815144">
              <a:lnSpc>
                <a:spcPct val="120000"/>
              </a:lnSpc>
              <a:spcBef>
                <a:spcPts val="537"/>
              </a:spcBef>
            </a:pPr>
            <a:r>
              <a:rPr lang="en-US" altLang="en-US" sz="3000" dirty="0">
                <a:solidFill>
                  <a:srgbClr val="0000FF"/>
                </a:solidFill>
              </a:rPr>
              <a:t>Test revalidation (RTV):</a:t>
            </a:r>
          </a:p>
          <a:p>
            <a:pPr marL="662144" lvl="1" indent="-254572" defTabSz="815144">
              <a:lnSpc>
                <a:spcPct val="120000"/>
              </a:lnSpc>
              <a:spcBef>
                <a:spcPts val="537"/>
              </a:spcBef>
            </a:pPr>
            <a:r>
              <a:rPr lang="en-US" altLang="en-US" sz="2800" dirty="0"/>
              <a:t>Check which tests remain valid</a:t>
            </a:r>
          </a:p>
          <a:p>
            <a:pPr marL="303429" indent="-303429" defTabSz="815144">
              <a:lnSpc>
                <a:spcPct val="120000"/>
              </a:lnSpc>
              <a:spcBef>
                <a:spcPts val="537"/>
              </a:spcBef>
            </a:pPr>
            <a:r>
              <a:rPr lang="en-US" altLang="en-US" sz="3000" dirty="0">
                <a:solidFill>
                  <a:srgbClr val="0000FF"/>
                </a:solidFill>
              </a:rPr>
              <a:t>Test selection (RTS):</a:t>
            </a:r>
          </a:p>
          <a:p>
            <a:pPr marL="662144" lvl="1" indent="-254572" defTabSz="815144">
              <a:lnSpc>
                <a:spcPct val="120000"/>
              </a:lnSpc>
              <a:spcBef>
                <a:spcPts val="537"/>
              </a:spcBef>
            </a:pPr>
            <a:r>
              <a:rPr lang="en-US" altLang="en-US" sz="2800" dirty="0"/>
              <a:t>Identify tests that execute modified portions.</a:t>
            </a:r>
          </a:p>
          <a:p>
            <a:pPr marL="303429" indent="-303429" defTabSz="815144">
              <a:lnSpc>
                <a:spcPct val="120000"/>
              </a:lnSpc>
              <a:spcBef>
                <a:spcPts val="537"/>
              </a:spcBef>
            </a:pPr>
            <a:r>
              <a:rPr lang="en-US" altLang="en-US" sz="3000" dirty="0">
                <a:solidFill>
                  <a:srgbClr val="0000FF"/>
                </a:solidFill>
              </a:rPr>
              <a:t>Test minimization (RTM):</a:t>
            </a:r>
          </a:p>
          <a:p>
            <a:pPr marL="662144" lvl="1" indent="-254572" defTabSz="815144">
              <a:lnSpc>
                <a:spcPct val="120000"/>
              </a:lnSpc>
              <a:spcBef>
                <a:spcPts val="537"/>
              </a:spcBef>
            </a:pPr>
            <a:r>
              <a:rPr lang="en-US" altLang="en-US" sz="2800" dirty="0"/>
              <a:t>Remove redundant tests. </a:t>
            </a:r>
          </a:p>
          <a:p>
            <a:pPr marL="303429" indent="-303429" defTabSz="815144">
              <a:lnSpc>
                <a:spcPct val="120000"/>
              </a:lnSpc>
              <a:spcBef>
                <a:spcPts val="537"/>
              </a:spcBef>
            </a:pPr>
            <a:r>
              <a:rPr lang="en-US" altLang="en-US" sz="3000" dirty="0">
                <a:solidFill>
                  <a:srgbClr val="0000FF"/>
                </a:solidFill>
              </a:rPr>
              <a:t>Test prioritization (RTP):</a:t>
            </a:r>
          </a:p>
          <a:p>
            <a:pPr marL="662144" lvl="1" indent="-254572" defTabSz="815144">
              <a:lnSpc>
                <a:spcPct val="120000"/>
              </a:lnSpc>
              <a:spcBef>
                <a:spcPts val="537"/>
              </a:spcBef>
            </a:pPr>
            <a:r>
              <a:rPr lang="en-US" altLang="en-US" sz="2800" dirty="0"/>
              <a:t>Prioritize tests </a:t>
            </a:r>
            <a:r>
              <a:rPr lang="en-US" altLang="en-US" dirty="0"/>
              <a:t>based</a:t>
            </a:r>
            <a:r>
              <a:rPr lang="en-US" altLang="en-US" sz="2800" dirty="0"/>
              <a:t> </a:t>
            </a:r>
            <a:r>
              <a:rPr lang="en-US" altLang="en-US" dirty="0"/>
              <a:t>on</a:t>
            </a:r>
            <a:r>
              <a:rPr lang="en-US" altLang="en-US" sz="2800" dirty="0"/>
              <a:t> </a:t>
            </a:r>
            <a:r>
              <a:rPr lang="en-US" altLang="en-US" dirty="0"/>
              <a:t>certain criteria. </a:t>
            </a:r>
          </a:p>
        </p:txBody>
      </p:sp>
    </p:spTree>
    <p:extLst>
      <p:ext uri="{BB962C8B-B14F-4D97-AF65-F5344CB8AC3E}">
        <p14:creationId xmlns:p14="http://schemas.microsoft.com/office/powerpoint/2010/main" xmlns="" val="1070162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checkerboard(across)">
                                      <p:cBhvr>
                                        <p:cTn id="7" dur="500"/>
                                        <p:tgtEl>
                                          <p:spTgt spid="44237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42371">
                                            <p:txEl>
                                              <p:pRg st="1" end="1"/>
                                            </p:txEl>
                                          </p:spTgt>
                                        </p:tgtEl>
                                        <p:attrNameLst>
                                          <p:attrName>style.visibility</p:attrName>
                                        </p:attrNameLst>
                                      </p:cBhvr>
                                      <p:to>
                                        <p:strVal val="visible"/>
                                      </p:to>
                                    </p:set>
                                    <p:animEffect transition="in" filter="checkerboard(across)">
                                      <p:cBhvr>
                                        <p:cTn id="10" dur="500"/>
                                        <p:tgtEl>
                                          <p:spTgt spid="4423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42371">
                                            <p:txEl>
                                              <p:pRg st="2" end="2"/>
                                            </p:txEl>
                                          </p:spTgt>
                                        </p:tgtEl>
                                        <p:attrNameLst>
                                          <p:attrName>style.visibility</p:attrName>
                                        </p:attrNameLst>
                                      </p:cBhvr>
                                      <p:to>
                                        <p:strVal val="visible"/>
                                      </p:to>
                                    </p:set>
                                    <p:animEffect transition="in" filter="checkerboard(across)">
                                      <p:cBhvr>
                                        <p:cTn id="15" dur="500"/>
                                        <p:tgtEl>
                                          <p:spTgt spid="442371">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42371">
                                            <p:txEl>
                                              <p:pRg st="3" end="3"/>
                                            </p:txEl>
                                          </p:spTgt>
                                        </p:tgtEl>
                                        <p:attrNameLst>
                                          <p:attrName>style.visibility</p:attrName>
                                        </p:attrNameLst>
                                      </p:cBhvr>
                                      <p:to>
                                        <p:strVal val="visible"/>
                                      </p:to>
                                    </p:set>
                                    <p:animEffect transition="in" filter="checkerboard(across)">
                                      <p:cBhvr>
                                        <p:cTn id="18" dur="500"/>
                                        <p:tgtEl>
                                          <p:spTgt spid="4423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42371">
                                            <p:txEl>
                                              <p:pRg st="4" end="4"/>
                                            </p:txEl>
                                          </p:spTgt>
                                        </p:tgtEl>
                                        <p:attrNameLst>
                                          <p:attrName>style.visibility</p:attrName>
                                        </p:attrNameLst>
                                      </p:cBhvr>
                                      <p:to>
                                        <p:strVal val="visible"/>
                                      </p:to>
                                    </p:set>
                                    <p:animEffect transition="in" filter="checkerboard(across)">
                                      <p:cBhvr>
                                        <p:cTn id="23" dur="500"/>
                                        <p:tgtEl>
                                          <p:spTgt spid="442371">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42371">
                                            <p:txEl>
                                              <p:pRg st="5" end="5"/>
                                            </p:txEl>
                                          </p:spTgt>
                                        </p:tgtEl>
                                        <p:attrNameLst>
                                          <p:attrName>style.visibility</p:attrName>
                                        </p:attrNameLst>
                                      </p:cBhvr>
                                      <p:to>
                                        <p:strVal val="visible"/>
                                      </p:to>
                                    </p:set>
                                    <p:animEffect transition="in" filter="checkerboard(across)">
                                      <p:cBhvr>
                                        <p:cTn id="26" dur="500"/>
                                        <p:tgtEl>
                                          <p:spTgt spid="4423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42371">
                                            <p:txEl>
                                              <p:pRg st="6" end="6"/>
                                            </p:txEl>
                                          </p:spTgt>
                                        </p:tgtEl>
                                        <p:attrNameLst>
                                          <p:attrName>style.visibility</p:attrName>
                                        </p:attrNameLst>
                                      </p:cBhvr>
                                      <p:to>
                                        <p:strVal val="visible"/>
                                      </p:to>
                                    </p:set>
                                    <p:animEffect transition="in" filter="checkerboard(across)">
                                      <p:cBhvr>
                                        <p:cTn id="31" dur="500"/>
                                        <p:tgtEl>
                                          <p:spTgt spid="442371">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42371">
                                            <p:txEl>
                                              <p:pRg st="7" end="7"/>
                                            </p:txEl>
                                          </p:spTgt>
                                        </p:tgtEl>
                                        <p:attrNameLst>
                                          <p:attrName>style.visibility</p:attrName>
                                        </p:attrNameLst>
                                      </p:cBhvr>
                                      <p:to>
                                        <p:strVal val="visible"/>
                                      </p:to>
                                    </p:set>
                                    <p:animEffect transition="in" filter="checkerboard(across)">
                                      <p:cBhvr>
                                        <p:cTn id="34" dur="500"/>
                                        <p:tgtEl>
                                          <p:spTgt spid="442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456480" y="-332675"/>
            <a:ext cx="8225280" cy="1331780"/>
          </a:xfrm>
        </p:spPr>
        <p:txBody>
          <a:bodyPr lIns="81624" tIns="40812" rIns="81624" bIns="40812">
            <a:normAutofit/>
          </a:bodyPr>
          <a:lstStyle/>
          <a:p>
            <a:pPr algn="ctr" eaLnBrk="1" hangingPunct="1"/>
            <a:r>
              <a:rPr lang="en-US" altLang="en-US" sz="3600" dirty="0" smtClean="0"/>
              <a:t>Automating regression testing</a:t>
            </a:r>
          </a:p>
        </p:txBody>
      </p:sp>
      <p:grpSp>
        <p:nvGrpSpPr>
          <p:cNvPr id="101379" name="Group 21"/>
          <p:cNvGrpSpPr>
            <a:grpSpLocks/>
          </p:cNvGrpSpPr>
          <p:nvPr/>
        </p:nvGrpSpPr>
        <p:grpSpPr bwMode="auto">
          <a:xfrm>
            <a:off x="1050210" y="939911"/>
            <a:ext cx="7650680" cy="3887173"/>
            <a:chOff x="250" y="1117"/>
            <a:chExt cx="3934" cy="2614"/>
          </a:xfrm>
        </p:grpSpPr>
        <p:sp>
          <p:nvSpPr>
            <p:cNvPr id="101380" name="Rectangle 4"/>
            <p:cNvSpPr>
              <a:spLocks noChangeArrowheads="1"/>
            </p:cNvSpPr>
            <p:nvPr/>
          </p:nvSpPr>
          <p:spPr bwMode="auto">
            <a:xfrm>
              <a:off x="295" y="2296"/>
              <a:ext cx="1043" cy="454"/>
            </a:xfrm>
            <a:prstGeom prst="rect">
              <a:avLst/>
            </a:prstGeom>
            <a:solidFill>
              <a:srgbClr val="FFFF00"/>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81" name="AutoShape 5"/>
            <p:cNvSpPr>
              <a:spLocks noChangeArrowheads="1"/>
            </p:cNvSpPr>
            <p:nvPr/>
          </p:nvSpPr>
          <p:spPr bwMode="auto">
            <a:xfrm>
              <a:off x="295" y="1117"/>
              <a:ext cx="998" cy="635"/>
            </a:xfrm>
            <a:prstGeom prst="flowChartMultidocumen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0794" tIns="50397" rIns="100794" bIns="50397" anchor="ctr"/>
            <a:lstStyle/>
            <a:p>
              <a:pPr algn="ctr"/>
              <a:endParaRPr lang="en-US" altLang="en-US" b="1">
                <a:solidFill>
                  <a:schemeClr val="tx1"/>
                </a:solidFill>
              </a:endParaRPr>
            </a:p>
          </p:txBody>
        </p:sp>
        <p:sp>
          <p:nvSpPr>
            <p:cNvPr id="101382" name="Text Box 6"/>
            <p:cNvSpPr txBox="1">
              <a:spLocks noChangeArrowheads="1"/>
            </p:cNvSpPr>
            <p:nvPr/>
          </p:nvSpPr>
          <p:spPr bwMode="auto">
            <a:xfrm>
              <a:off x="398" y="2296"/>
              <a:ext cx="993" cy="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2000" b="1" dirty="0">
                  <a:solidFill>
                    <a:schemeClr val="tx1"/>
                  </a:solidFill>
                </a:rPr>
                <a:t>Build tests </a:t>
              </a:r>
              <a:br>
                <a:rPr lang="en-US" altLang="en-US" sz="2000" b="1" dirty="0">
                  <a:solidFill>
                    <a:schemeClr val="tx1"/>
                  </a:solidFill>
                </a:rPr>
              </a:br>
              <a:r>
                <a:rPr lang="en-US" altLang="en-US" sz="2000" b="1" dirty="0">
                  <a:solidFill>
                    <a:schemeClr val="tx1"/>
                  </a:solidFill>
                </a:rPr>
                <a:t>for version x </a:t>
              </a:r>
            </a:p>
          </p:txBody>
        </p:sp>
        <p:sp>
          <p:nvSpPr>
            <p:cNvPr id="101383" name="AutoShape 7"/>
            <p:cNvSpPr>
              <a:spLocks noChangeArrowheads="1"/>
            </p:cNvSpPr>
            <p:nvPr/>
          </p:nvSpPr>
          <p:spPr bwMode="auto">
            <a:xfrm>
              <a:off x="703" y="1842"/>
              <a:ext cx="181" cy="409"/>
            </a:xfrm>
            <a:prstGeom prst="downArrow">
              <a:avLst>
                <a:gd name="adj1" fmla="val 50000"/>
                <a:gd name="adj2" fmla="val 56492"/>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84" name="Text Box 8"/>
            <p:cNvSpPr txBox="1">
              <a:spLocks noChangeArrowheads="1"/>
            </p:cNvSpPr>
            <p:nvPr/>
          </p:nvSpPr>
          <p:spPr bwMode="auto">
            <a:xfrm>
              <a:off x="385" y="1344"/>
              <a:ext cx="716"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1800" b="1" dirty="0">
                  <a:solidFill>
                    <a:schemeClr val="tx1"/>
                  </a:solidFill>
                </a:rPr>
                <a:t>Test data</a:t>
              </a:r>
            </a:p>
          </p:txBody>
        </p:sp>
        <p:sp>
          <p:nvSpPr>
            <p:cNvPr id="101385" name="Rectangle 9"/>
            <p:cNvSpPr>
              <a:spLocks noChangeArrowheads="1"/>
            </p:cNvSpPr>
            <p:nvPr/>
          </p:nvSpPr>
          <p:spPr bwMode="auto">
            <a:xfrm>
              <a:off x="250" y="3249"/>
              <a:ext cx="1043" cy="454"/>
            </a:xfrm>
            <a:prstGeom prst="rect">
              <a:avLst/>
            </a:prstGeom>
            <a:solidFill>
              <a:srgbClr val="FFFF00"/>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86" name="Text Box 10"/>
            <p:cNvSpPr txBox="1">
              <a:spLocks noChangeArrowheads="1"/>
            </p:cNvSpPr>
            <p:nvPr/>
          </p:nvSpPr>
          <p:spPr bwMode="auto">
            <a:xfrm>
              <a:off x="353" y="3249"/>
              <a:ext cx="993" cy="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2000" b="1" dirty="0">
                  <a:solidFill>
                    <a:schemeClr val="tx1"/>
                  </a:solidFill>
                </a:rPr>
                <a:t>Run tests </a:t>
              </a:r>
              <a:br>
                <a:rPr lang="en-US" altLang="en-US" sz="2000" b="1" dirty="0">
                  <a:solidFill>
                    <a:schemeClr val="tx1"/>
                  </a:solidFill>
                </a:rPr>
              </a:br>
              <a:r>
                <a:rPr lang="en-US" altLang="en-US" sz="2000" b="1" dirty="0">
                  <a:solidFill>
                    <a:schemeClr val="tx1"/>
                  </a:solidFill>
                </a:rPr>
                <a:t>for version x </a:t>
              </a:r>
            </a:p>
          </p:txBody>
        </p:sp>
        <p:sp>
          <p:nvSpPr>
            <p:cNvPr id="101387" name="AutoShape 11"/>
            <p:cNvSpPr>
              <a:spLocks noChangeArrowheads="1"/>
            </p:cNvSpPr>
            <p:nvPr/>
          </p:nvSpPr>
          <p:spPr bwMode="auto">
            <a:xfrm>
              <a:off x="657" y="2795"/>
              <a:ext cx="181" cy="409"/>
            </a:xfrm>
            <a:prstGeom prst="downArrow">
              <a:avLst>
                <a:gd name="adj1" fmla="val 50000"/>
                <a:gd name="adj2" fmla="val 56492"/>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88" name="Rectangle 12"/>
            <p:cNvSpPr>
              <a:spLocks noChangeArrowheads="1"/>
            </p:cNvSpPr>
            <p:nvPr/>
          </p:nvSpPr>
          <p:spPr bwMode="auto">
            <a:xfrm>
              <a:off x="1883" y="1162"/>
              <a:ext cx="1043" cy="454"/>
            </a:xfrm>
            <a:prstGeom prst="rect">
              <a:avLst/>
            </a:prstGeom>
            <a:solidFill>
              <a:srgbClr val="FFFF00"/>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89" name="Text Box 13"/>
            <p:cNvSpPr txBox="1">
              <a:spLocks noChangeArrowheads="1"/>
            </p:cNvSpPr>
            <p:nvPr/>
          </p:nvSpPr>
          <p:spPr bwMode="auto">
            <a:xfrm>
              <a:off x="1986" y="1162"/>
              <a:ext cx="993" cy="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2000" b="1" dirty="0">
                  <a:solidFill>
                    <a:schemeClr val="tx1"/>
                  </a:solidFill>
                </a:rPr>
                <a:t>Build results </a:t>
              </a:r>
              <a:br>
                <a:rPr lang="en-US" altLang="en-US" sz="2000" b="1" dirty="0">
                  <a:solidFill>
                    <a:schemeClr val="tx1"/>
                  </a:solidFill>
                </a:rPr>
              </a:br>
              <a:r>
                <a:rPr lang="en-US" altLang="en-US" sz="2000" b="1" dirty="0">
                  <a:solidFill>
                    <a:schemeClr val="tx1"/>
                  </a:solidFill>
                </a:rPr>
                <a:t>for version x </a:t>
              </a:r>
            </a:p>
          </p:txBody>
        </p:sp>
        <p:sp>
          <p:nvSpPr>
            <p:cNvPr id="101390" name="AutoShape 14"/>
            <p:cNvSpPr>
              <a:spLocks noChangeArrowheads="1"/>
            </p:cNvSpPr>
            <p:nvPr/>
          </p:nvSpPr>
          <p:spPr bwMode="auto">
            <a:xfrm>
              <a:off x="1383" y="1253"/>
              <a:ext cx="453" cy="181"/>
            </a:xfrm>
            <a:prstGeom prst="rightArrow">
              <a:avLst>
                <a:gd name="adj1" fmla="val 50000"/>
                <a:gd name="adj2" fmla="val 62569"/>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91" name="AutoShape 15"/>
            <p:cNvSpPr>
              <a:spLocks noChangeArrowheads="1"/>
            </p:cNvSpPr>
            <p:nvPr/>
          </p:nvSpPr>
          <p:spPr bwMode="auto">
            <a:xfrm>
              <a:off x="1383" y="3385"/>
              <a:ext cx="454" cy="181"/>
            </a:xfrm>
            <a:prstGeom prst="rightArrow">
              <a:avLst>
                <a:gd name="adj1" fmla="val 50000"/>
                <a:gd name="adj2" fmla="val 62707"/>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92" name="Rectangle 16"/>
            <p:cNvSpPr>
              <a:spLocks noChangeArrowheads="1"/>
            </p:cNvSpPr>
            <p:nvPr/>
          </p:nvSpPr>
          <p:spPr bwMode="auto">
            <a:xfrm>
              <a:off x="1927" y="3249"/>
              <a:ext cx="907" cy="453"/>
            </a:xfrm>
            <a:prstGeom prst="rect">
              <a:avLst/>
            </a:prstGeom>
            <a:solidFill>
              <a:srgbClr val="FFFF00"/>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93" name="Text Box 17"/>
            <p:cNvSpPr txBox="1">
              <a:spLocks noChangeArrowheads="1"/>
            </p:cNvSpPr>
            <p:nvPr/>
          </p:nvSpPr>
          <p:spPr bwMode="auto">
            <a:xfrm>
              <a:off x="2022" y="3348"/>
              <a:ext cx="696"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2000" b="1" dirty="0">
                  <a:solidFill>
                    <a:schemeClr val="tx1"/>
                  </a:solidFill>
                </a:rPr>
                <a:t>Compare </a:t>
              </a:r>
            </a:p>
          </p:txBody>
        </p:sp>
        <p:sp>
          <p:nvSpPr>
            <p:cNvPr id="101394" name="AutoShape 18"/>
            <p:cNvSpPr>
              <a:spLocks noChangeArrowheads="1"/>
            </p:cNvSpPr>
            <p:nvPr/>
          </p:nvSpPr>
          <p:spPr bwMode="auto">
            <a:xfrm>
              <a:off x="2245" y="1706"/>
              <a:ext cx="227" cy="1497"/>
            </a:xfrm>
            <a:prstGeom prst="downArrow">
              <a:avLst>
                <a:gd name="adj1" fmla="val 50000"/>
                <a:gd name="adj2" fmla="val 164868"/>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95" name="AutoShape 19"/>
            <p:cNvSpPr>
              <a:spLocks noChangeArrowheads="1"/>
            </p:cNvSpPr>
            <p:nvPr/>
          </p:nvSpPr>
          <p:spPr bwMode="auto">
            <a:xfrm>
              <a:off x="2971" y="3385"/>
              <a:ext cx="454" cy="181"/>
            </a:xfrm>
            <a:prstGeom prst="rightArrow">
              <a:avLst>
                <a:gd name="adj1" fmla="val 50000"/>
                <a:gd name="adj2" fmla="val 62707"/>
              </a:avLst>
            </a:prstGeom>
            <a:solidFill>
              <a:schemeClr val="accent1"/>
            </a:solidFill>
            <a:ln w="9525">
              <a:solidFill>
                <a:schemeClr val="tx1"/>
              </a:solidFill>
              <a:miter lim="800000"/>
              <a:headEnd/>
              <a:tailEnd/>
            </a:ln>
          </p:spPr>
          <p:txBody>
            <a:bodyPr wrap="none" lIns="100794" tIns="50397" rIns="100794" bIns="50397" anchor="ctr"/>
            <a:lstStyle/>
            <a:p>
              <a:pPr algn="ctr"/>
              <a:endParaRPr lang="en-US" altLang="en-US" b="1">
                <a:solidFill>
                  <a:schemeClr val="tx1"/>
                </a:solidFill>
              </a:endParaRPr>
            </a:p>
          </p:txBody>
        </p:sp>
        <p:sp>
          <p:nvSpPr>
            <p:cNvPr id="101396" name="Text Box 20"/>
            <p:cNvSpPr txBox="1">
              <a:spLocks noChangeArrowheads="1"/>
            </p:cNvSpPr>
            <p:nvPr/>
          </p:nvSpPr>
          <p:spPr bwMode="auto">
            <a:xfrm>
              <a:off x="3553" y="3352"/>
              <a:ext cx="631"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0794" tIns="50397" rIns="100794" bIns="50397">
              <a:spAutoFit/>
            </a:bodyP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algn="ctr"/>
              <a:r>
                <a:rPr lang="en-US" altLang="en-US" sz="2000" b="1" dirty="0">
                  <a:solidFill>
                    <a:schemeClr val="tx1"/>
                  </a:solidFill>
                </a:rPr>
                <a:t>Verdict </a:t>
              </a:r>
            </a:p>
          </p:txBody>
        </p:sp>
      </p:grpSp>
    </p:spTree>
    <p:extLst>
      <p:ext uri="{BB962C8B-B14F-4D97-AF65-F5344CB8AC3E}">
        <p14:creationId xmlns:p14="http://schemas.microsoft.com/office/powerpoint/2010/main" xmlns="" val="1141563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Regression Testing</a:t>
            </a:r>
            <a:endParaRPr lang="en-US" dirty="0"/>
          </a:p>
        </p:txBody>
      </p:sp>
      <p:sp>
        <p:nvSpPr>
          <p:cNvPr id="3" name="Content Placeholder 2"/>
          <p:cNvSpPr>
            <a:spLocks noGrp="1"/>
          </p:cNvSpPr>
          <p:nvPr>
            <p:ph idx="1"/>
          </p:nvPr>
        </p:nvSpPr>
        <p:spPr>
          <a:xfrm>
            <a:off x="1066800" y="1085850"/>
            <a:ext cx="7866888" cy="3600450"/>
          </a:xfrm>
        </p:spPr>
        <p:txBody>
          <a:bodyPr>
            <a:normAutofit/>
          </a:bodyPr>
          <a:lstStyle/>
          <a:p>
            <a:pPr algn="just">
              <a:spcBef>
                <a:spcPts val="875"/>
              </a:spcBef>
            </a:pPr>
            <a:r>
              <a:rPr lang="en-GB" dirty="0" smtClean="0"/>
              <a:t>Does not belong to either unit test, integration test, or system test. </a:t>
            </a:r>
          </a:p>
          <a:p>
            <a:pPr lvl="1" algn="just">
              <a:spcBef>
                <a:spcPts val="788"/>
              </a:spcBef>
            </a:pPr>
            <a:r>
              <a:rPr lang="en-GB" dirty="0" smtClean="0"/>
              <a:t>In stead, it is a separate dimension to these three forms of testing.</a:t>
            </a:r>
          </a:p>
          <a:p>
            <a:pPr algn="just">
              <a:spcBef>
                <a:spcPts val="388"/>
              </a:spcBef>
            </a:pPr>
            <a:r>
              <a:rPr lang="en-GB" sz="2400" dirty="0" smtClean="0"/>
              <a:t>Regression testing (RT)is the running of test suite:</a:t>
            </a:r>
          </a:p>
          <a:p>
            <a:pPr lvl="1" algn="just">
              <a:spcBef>
                <a:spcPts val="350"/>
              </a:spcBef>
            </a:pPr>
            <a:r>
              <a:rPr lang="en-GB" dirty="0" smtClean="0"/>
              <a:t>after each change to the system or after each bug fix </a:t>
            </a:r>
          </a:p>
          <a:p>
            <a:pPr lvl="1" algn="just">
              <a:spcBef>
                <a:spcPts val="350"/>
              </a:spcBef>
            </a:pPr>
            <a:r>
              <a:rPr lang="en-GB" dirty="0" smtClean="0">
                <a:solidFill>
                  <a:srgbClr val="0000CC"/>
                </a:solidFill>
              </a:rPr>
              <a:t>ensures that no new bug has been introduced due to the change or the bug fix.</a:t>
            </a:r>
          </a:p>
          <a:p>
            <a:pPr algn="just"/>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3" name="Content Placeholder 2"/>
          <p:cNvSpPr>
            <a:spLocks noGrp="1"/>
          </p:cNvSpPr>
          <p:nvPr>
            <p:ph idx="1"/>
          </p:nvPr>
        </p:nvSpPr>
        <p:spPr>
          <a:xfrm>
            <a:off x="1143000" y="1085850"/>
            <a:ext cx="7790688" cy="3600450"/>
          </a:xfrm>
        </p:spPr>
        <p:txBody>
          <a:bodyPr>
            <a:normAutofit/>
          </a:bodyPr>
          <a:lstStyle/>
          <a:p>
            <a:pPr algn="just">
              <a:spcBef>
                <a:spcPts val="875"/>
              </a:spcBef>
            </a:pPr>
            <a:r>
              <a:rPr lang="en-GB" dirty="0"/>
              <a:t>Regression tests assure: </a:t>
            </a:r>
          </a:p>
          <a:p>
            <a:pPr lvl="1" algn="just">
              <a:spcBef>
                <a:spcPts val="788"/>
              </a:spcBef>
            </a:pPr>
            <a:r>
              <a:rPr lang="en-GB" dirty="0"/>
              <a:t>the new system’s performance is at least as good as the old system</a:t>
            </a:r>
          </a:p>
          <a:p>
            <a:pPr lvl="1" algn="just">
              <a:spcBef>
                <a:spcPts val="788"/>
              </a:spcBef>
            </a:pPr>
            <a:r>
              <a:rPr lang="en-GB" dirty="0"/>
              <a:t>always used during phased system development.</a:t>
            </a:r>
          </a:p>
          <a:p>
            <a:pPr algn="just">
              <a:spcBef>
                <a:spcPts val="875"/>
              </a:spcBef>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Regression Testing</a:t>
            </a:r>
            <a:endParaRPr lang="en-IN" dirty="0"/>
          </a:p>
        </p:txBody>
      </p:sp>
      <p:sp>
        <p:nvSpPr>
          <p:cNvPr id="4" name="Subtitle 2"/>
          <p:cNvSpPr>
            <a:spLocks noGrp="1"/>
          </p:cNvSpPr>
          <p:nvPr>
            <p:ph idx="1"/>
          </p:nvPr>
        </p:nvSpPr>
        <p:spPr>
          <a:xfrm>
            <a:off x="1066800" y="1085850"/>
            <a:ext cx="7866888" cy="3600450"/>
          </a:xfrm>
        </p:spPr>
        <p:txBody>
          <a:bodyPr>
            <a:noAutofit/>
          </a:bodyPr>
          <a:lstStyle/>
          <a:p>
            <a:pPr marL="365760" indent="-283464" algn="just">
              <a:spcBef>
                <a:spcPts val="875"/>
              </a:spcBef>
              <a:buChar char=""/>
            </a:pPr>
            <a:r>
              <a:rPr lang="en-IN" sz="2400" dirty="0">
                <a:solidFill>
                  <a:schemeClr val="tx1"/>
                </a:solidFill>
              </a:rPr>
              <a:t>Regression testing is any type of software testing that seeks to uncover new errors, or regressions, in the existing functionality after changes have been made to the software, such as functional enhancements, patches or configuration changes.</a:t>
            </a:r>
          </a:p>
          <a:p>
            <a:pPr marL="365760" indent="-283464" algn="just">
              <a:spcBef>
                <a:spcPts val="875"/>
              </a:spcBef>
              <a:buChar char=""/>
            </a:pPr>
            <a:r>
              <a:rPr lang="en-US" sz="2400" dirty="0">
                <a:solidFill>
                  <a:schemeClr val="tx1"/>
                </a:solidFill>
              </a:rPr>
              <a:t>It can also be defined as the software maintenance task performed to instill confidence that changes are correct and have not adversely affected the unchanged portions of the program.</a:t>
            </a:r>
            <a:endParaRPr lang="en-IN" sz="2400" dirty="0">
              <a:solidFill>
                <a:schemeClr val="tx1"/>
              </a:solidFill>
            </a:endParaRPr>
          </a:p>
        </p:txBody>
      </p:sp>
    </p:spTree>
    <p:extLst>
      <p:ext uri="{BB962C8B-B14F-4D97-AF65-F5344CB8AC3E}">
        <p14:creationId xmlns:p14="http://schemas.microsoft.com/office/powerpoint/2010/main" xmlns="" val="39354317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CCA989-F770-4483-B111-0490B9BC24A3}"/>
</file>

<file path=customXml/itemProps2.xml><?xml version="1.0" encoding="utf-8"?>
<ds:datastoreItem xmlns:ds="http://schemas.openxmlformats.org/officeDocument/2006/customXml" ds:itemID="{41FB88D3-0C99-4247-ADB1-234E3E15B98D}"/>
</file>

<file path=customXml/itemProps3.xml><?xml version="1.0" encoding="utf-8"?>
<ds:datastoreItem xmlns:ds="http://schemas.openxmlformats.org/officeDocument/2006/customXml" ds:itemID="{50D5146B-C31E-45E5-8384-B6201065F212}"/>
</file>

<file path=docProps/app.xml><?xml version="1.0" encoding="utf-8"?>
<Properties xmlns="http://schemas.openxmlformats.org/officeDocument/2006/extended-properties" xmlns:vt="http://schemas.openxmlformats.org/officeDocument/2006/docPropsVTypes">
  <Template/>
  <TotalTime>609</TotalTime>
  <Words>2938</Words>
  <Application>Microsoft Office PowerPoint</Application>
  <PresentationFormat>On-screen Show (16:9)</PresentationFormat>
  <Paragraphs>241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Regression Testing</vt:lpstr>
      <vt:lpstr>What is regression testing?</vt:lpstr>
      <vt:lpstr>Need for Regression Testing</vt:lpstr>
      <vt:lpstr>Slide 4</vt:lpstr>
      <vt:lpstr>Major Regression Testing Tasks</vt:lpstr>
      <vt:lpstr>Automating regression testing</vt:lpstr>
      <vt:lpstr>Regression Testing</vt:lpstr>
      <vt:lpstr> </vt:lpstr>
      <vt:lpstr>Regression Testing</vt:lpstr>
      <vt:lpstr>  Progressive vs. Regressive Testing  </vt:lpstr>
      <vt:lpstr>Regression testing     cont…</vt:lpstr>
      <vt:lpstr>Slide 12</vt:lpstr>
      <vt:lpstr>Definition</vt:lpstr>
      <vt:lpstr>Importance of Regression Testing</vt:lpstr>
      <vt:lpstr>Regression Testability</vt:lpstr>
      <vt:lpstr>Objectives of Regression Testing</vt:lpstr>
      <vt:lpstr>When Regression Testing is Done?</vt:lpstr>
      <vt:lpstr>Regression Testing Types</vt:lpstr>
      <vt:lpstr>Defining Regression Testing Problem</vt:lpstr>
      <vt:lpstr>Regression Testing: Problem Definition</vt:lpstr>
      <vt:lpstr>Is Regression Testing a Problem?</vt:lpstr>
      <vt:lpstr>Regression Testing Techniques</vt:lpstr>
      <vt:lpstr>Selective Retest Technique</vt:lpstr>
      <vt:lpstr>Selective Retest Technique cont…</vt:lpstr>
      <vt:lpstr> Selective Retest Technique       cont…</vt:lpstr>
      <vt:lpstr>Selective Retest Technique cont…</vt:lpstr>
      <vt:lpstr>Selective Retest Technique cont…</vt:lpstr>
      <vt:lpstr>Strategies for Test case Selection</vt:lpstr>
      <vt:lpstr>Selection criteria based on code</vt:lpstr>
      <vt:lpstr>Slide 30</vt:lpstr>
      <vt:lpstr>Selection criteria based on code  cont…</vt:lpstr>
      <vt:lpstr>Regression Test Selection Techniques</vt:lpstr>
      <vt:lpstr>Continued…</vt:lpstr>
      <vt:lpstr>Continued…</vt:lpstr>
      <vt:lpstr>Evaluating  Regression Test Selection Techniques</vt:lpstr>
      <vt:lpstr>Example</vt:lpstr>
      <vt:lpstr>Evaluating  Regression Test Selection Techniques cont…</vt:lpstr>
      <vt:lpstr>Example</vt:lpstr>
      <vt:lpstr>Evaluating  Regression Test Selection Techniques     cont …</vt:lpstr>
      <vt:lpstr>Steps  for Regression Test Case Prioritization  </vt:lpstr>
      <vt:lpstr>Slide 41</vt:lpstr>
      <vt:lpstr>Summary</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Testing</dc:title>
  <dc:creator>Jayadeep</dc:creator>
  <cp:lastModifiedBy>Dr. D.P. Mohapatra</cp:lastModifiedBy>
  <cp:revision>82</cp:revision>
  <dcterms:created xsi:type="dcterms:W3CDTF">2011-03-07T07:04:57Z</dcterms:created>
  <dcterms:modified xsi:type="dcterms:W3CDTF">2021-02-10T15:00:47Z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