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jpeg" ContentType="image/jpeg"/>
  <Default Extension="xml" ContentType="application/xml"/>
  <Override PartName="/ppt/slides/slide54.xml" ContentType="application/vnd.openxmlformats-officedocument.presentationml.slide+xml"/>
  <Override PartName="/ppt/slides/slide57.xml" ContentType="application/vnd.openxmlformats-officedocument.presentationml.slide+xml"/>
  <Override PartName="/ppt/slides/slide56.xml" ContentType="application/vnd.openxmlformats-officedocument.presentationml.slide+xml"/>
  <Override PartName="/ppt/slides/slide55.xml" ContentType="application/vnd.openxmlformats-officedocument.presentationml.slide+xml"/>
  <Override PartName="/ppt/presentation.xml" ContentType="application/vnd.openxmlformats-officedocument.presentationml.presentation.main+xml"/>
  <Override PartName="/ppt/slides/slide53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4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9.xml" ContentType="application/vnd.openxmlformats-officedocument.presentationml.slide+xml"/>
  <Override PartName="/ppt/slides/slide48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7.xml" ContentType="application/vnd.openxmlformats-officedocument.presentationml.slide+xml"/>
  <Override PartName="/ppt/slides/slide43.xml" ContentType="application/vnd.openxmlformats-officedocument.presentationml.slide+xml"/>
  <Override PartName="/ppt/slides/slide46.xml" ContentType="application/vnd.openxmlformats-officedocument.presentationml.slide+xml"/>
  <Override PartName="/ppt/slides/slide44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11.xml" ContentType="application/vnd.openxmlformats-officedocument.presentationml.slide+xml"/>
  <Override PartName="/ppt/slides/slide15.xml" ContentType="application/vnd.openxmlformats-officedocument.presentationml.slide+xml"/>
  <Override PartName="/ppt/slides/slide10.xml" ContentType="application/vnd.openxmlformats-officedocument.presentationml.slide+xml"/>
  <Override PartName="/ppt/slides/slide50.xml" ContentType="application/vnd.openxmlformats-officedocument.presentationml.slide+xml"/>
  <Override PartName="/ppt/slides/slide6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7.xml" ContentType="application/vnd.openxmlformats-officedocument.presentationml.slide+xml"/>
  <Override PartName="/ppt/slides/slide3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1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10.xml" ContentType="application/vnd.openxmlformats-officedocument.theme+xml"/>
  <Override PartName="/ppt/theme/theme9.xml" ContentType="application/vnd.openxmlformats-officedocument.theme+xml"/>
  <Override PartName="/ppt/theme/theme3.xml" ContentType="application/vnd.openxmlformats-officedocument.theme+xml"/>
  <Override PartName="/ppt/theme/theme11.xml" ContentType="application/vnd.openxmlformats-officedocument.theme+xml"/>
  <Override PartName="/ppt/theme/theme8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7.xml" ContentType="application/vnd.openxmlformats-officedocument.theme+xml"/>
  <Override PartName="/ppt/theme/theme6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4" r:id="rId1"/>
    <p:sldMasterId id="2147483686" r:id="rId2"/>
    <p:sldMasterId id="2147483694" r:id="rId3"/>
    <p:sldMasterId id="2147483705" r:id="rId4"/>
    <p:sldMasterId id="2147483708" r:id="rId5"/>
    <p:sldMasterId id="2147483711" r:id="rId6"/>
    <p:sldMasterId id="2147483722" r:id="rId7"/>
    <p:sldMasterId id="2147483725" r:id="rId8"/>
    <p:sldMasterId id="2147483728" r:id="rId9"/>
    <p:sldMasterId id="2147483739" r:id="rId10"/>
  </p:sldMasterIdLst>
  <p:notesMasterIdLst>
    <p:notesMasterId r:id="rId68"/>
  </p:notesMasterIdLst>
  <p:sldIdLst>
    <p:sldId id="407" r:id="rId11"/>
    <p:sldId id="468" r:id="rId12"/>
    <p:sldId id="408" r:id="rId13"/>
    <p:sldId id="460" r:id="rId14"/>
    <p:sldId id="410" r:id="rId15"/>
    <p:sldId id="411" r:id="rId16"/>
    <p:sldId id="412" r:id="rId17"/>
    <p:sldId id="413" r:id="rId18"/>
    <p:sldId id="414" r:id="rId19"/>
    <p:sldId id="415" r:id="rId20"/>
    <p:sldId id="416" r:id="rId21"/>
    <p:sldId id="417" r:id="rId22"/>
    <p:sldId id="418" r:id="rId23"/>
    <p:sldId id="419" r:id="rId24"/>
    <p:sldId id="420" r:id="rId25"/>
    <p:sldId id="461" r:id="rId26"/>
    <p:sldId id="422" r:id="rId27"/>
    <p:sldId id="423" r:id="rId28"/>
    <p:sldId id="424" r:id="rId29"/>
    <p:sldId id="425" r:id="rId30"/>
    <p:sldId id="426" r:id="rId31"/>
    <p:sldId id="427" r:id="rId32"/>
    <p:sldId id="428" r:id="rId33"/>
    <p:sldId id="429" r:id="rId34"/>
    <p:sldId id="430" r:id="rId35"/>
    <p:sldId id="431" r:id="rId36"/>
    <p:sldId id="432" r:id="rId37"/>
    <p:sldId id="433" r:id="rId38"/>
    <p:sldId id="434" r:id="rId39"/>
    <p:sldId id="435" r:id="rId40"/>
    <p:sldId id="436" r:id="rId41"/>
    <p:sldId id="437" r:id="rId42"/>
    <p:sldId id="438" r:id="rId43"/>
    <p:sldId id="439" r:id="rId44"/>
    <p:sldId id="440" r:id="rId45"/>
    <p:sldId id="447" r:id="rId46"/>
    <p:sldId id="448" r:id="rId47"/>
    <p:sldId id="449" r:id="rId48"/>
    <p:sldId id="450" r:id="rId49"/>
    <p:sldId id="451" r:id="rId50"/>
    <p:sldId id="452" r:id="rId51"/>
    <p:sldId id="453" r:id="rId52"/>
    <p:sldId id="454" r:id="rId53"/>
    <p:sldId id="455" r:id="rId54"/>
    <p:sldId id="456" r:id="rId55"/>
    <p:sldId id="457" r:id="rId56"/>
    <p:sldId id="458" r:id="rId57"/>
    <p:sldId id="469" r:id="rId58"/>
    <p:sldId id="470" r:id="rId59"/>
    <p:sldId id="471" r:id="rId60"/>
    <p:sldId id="472" r:id="rId61"/>
    <p:sldId id="473" r:id="rId62"/>
    <p:sldId id="474" r:id="rId63"/>
    <p:sldId id="475" r:id="rId64"/>
    <p:sldId id="462" r:id="rId65"/>
    <p:sldId id="463" r:id="rId66"/>
    <p:sldId id="459" r:id="rId6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810" y="-20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6.xml"/><Relationship Id="rId21" Type="http://schemas.openxmlformats.org/officeDocument/2006/relationships/slide" Target="slides/slide11.xml"/><Relationship Id="rId42" Type="http://schemas.openxmlformats.org/officeDocument/2006/relationships/slide" Target="slides/slide32.xml"/><Relationship Id="rId47" Type="http://schemas.openxmlformats.org/officeDocument/2006/relationships/slide" Target="slides/slide37.xml"/><Relationship Id="rId63" Type="http://schemas.openxmlformats.org/officeDocument/2006/relationships/slide" Target="slides/slide53.xml"/><Relationship Id="rId6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6.xml"/><Relationship Id="rId29" Type="http://schemas.openxmlformats.org/officeDocument/2006/relationships/slide" Target="slides/slide19.xml"/><Relationship Id="rId11" Type="http://schemas.openxmlformats.org/officeDocument/2006/relationships/slide" Target="slides/slide1.xml"/><Relationship Id="rId24" Type="http://schemas.openxmlformats.org/officeDocument/2006/relationships/slide" Target="slides/slide14.xml"/><Relationship Id="rId32" Type="http://schemas.openxmlformats.org/officeDocument/2006/relationships/slide" Target="slides/slide22.xml"/><Relationship Id="rId37" Type="http://schemas.openxmlformats.org/officeDocument/2006/relationships/slide" Target="slides/slide27.xml"/><Relationship Id="rId40" Type="http://schemas.openxmlformats.org/officeDocument/2006/relationships/slide" Target="slides/slide30.xml"/><Relationship Id="rId45" Type="http://schemas.openxmlformats.org/officeDocument/2006/relationships/slide" Target="slides/slide35.xml"/><Relationship Id="rId53" Type="http://schemas.openxmlformats.org/officeDocument/2006/relationships/slide" Target="slides/slide43.xml"/><Relationship Id="rId58" Type="http://schemas.openxmlformats.org/officeDocument/2006/relationships/slide" Target="slides/slide48.xml"/><Relationship Id="rId66" Type="http://schemas.openxmlformats.org/officeDocument/2006/relationships/slide" Target="slides/slide56.xml"/><Relationship Id="rId74" Type="http://schemas.openxmlformats.org/officeDocument/2006/relationships/customXml" Target="../customXml/item2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51.xml"/><Relationship Id="rId19" Type="http://schemas.openxmlformats.org/officeDocument/2006/relationships/slide" Target="slides/slide9.xml"/><Relationship Id="rId14" Type="http://schemas.openxmlformats.org/officeDocument/2006/relationships/slide" Target="slides/slide4.xml"/><Relationship Id="rId22" Type="http://schemas.openxmlformats.org/officeDocument/2006/relationships/slide" Target="slides/slide12.xml"/><Relationship Id="rId27" Type="http://schemas.openxmlformats.org/officeDocument/2006/relationships/slide" Target="slides/slide17.xml"/><Relationship Id="rId30" Type="http://schemas.openxmlformats.org/officeDocument/2006/relationships/slide" Target="slides/slide20.xml"/><Relationship Id="rId35" Type="http://schemas.openxmlformats.org/officeDocument/2006/relationships/slide" Target="slides/slide25.xml"/><Relationship Id="rId43" Type="http://schemas.openxmlformats.org/officeDocument/2006/relationships/slide" Target="slides/slide33.xml"/><Relationship Id="rId48" Type="http://schemas.openxmlformats.org/officeDocument/2006/relationships/slide" Target="slides/slide38.xml"/><Relationship Id="rId56" Type="http://schemas.openxmlformats.org/officeDocument/2006/relationships/slide" Target="slides/slide46.xml"/><Relationship Id="rId64" Type="http://schemas.openxmlformats.org/officeDocument/2006/relationships/slide" Target="slides/slide54.xml"/><Relationship Id="rId69" Type="http://schemas.openxmlformats.org/officeDocument/2006/relationships/presProps" Target="presProps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41.xml"/><Relationship Id="rId72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slide" Target="slides/slide15.xml"/><Relationship Id="rId33" Type="http://schemas.openxmlformats.org/officeDocument/2006/relationships/slide" Target="slides/slide23.xml"/><Relationship Id="rId38" Type="http://schemas.openxmlformats.org/officeDocument/2006/relationships/slide" Target="slides/slide28.xml"/><Relationship Id="rId46" Type="http://schemas.openxmlformats.org/officeDocument/2006/relationships/slide" Target="slides/slide36.xml"/><Relationship Id="rId59" Type="http://schemas.openxmlformats.org/officeDocument/2006/relationships/slide" Target="slides/slide49.xml"/><Relationship Id="rId67" Type="http://schemas.openxmlformats.org/officeDocument/2006/relationships/slide" Target="slides/slide57.xml"/><Relationship Id="rId20" Type="http://schemas.openxmlformats.org/officeDocument/2006/relationships/slide" Target="slides/slide10.xml"/><Relationship Id="rId41" Type="http://schemas.openxmlformats.org/officeDocument/2006/relationships/slide" Target="slides/slide31.xml"/><Relationship Id="rId54" Type="http://schemas.openxmlformats.org/officeDocument/2006/relationships/slide" Target="slides/slide44.xml"/><Relationship Id="rId62" Type="http://schemas.openxmlformats.org/officeDocument/2006/relationships/slide" Target="slides/slide52.xml"/><Relationship Id="rId70" Type="http://schemas.openxmlformats.org/officeDocument/2006/relationships/viewProps" Target="viewProps.xml"/><Relationship Id="rId75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5.xml"/><Relationship Id="rId23" Type="http://schemas.openxmlformats.org/officeDocument/2006/relationships/slide" Target="slides/slide13.xml"/><Relationship Id="rId28" Type="http://schemas.openxmlformats.org/officeDocument/2006/relationships/slide" Target="slides/slide18.xml"/><Relationship Id="rId36" Type="http://schemas.openxmlformats.org/officeDocument/2006/relationships/slide" Target="slides/slide26.xml"/><Relationship Id="rId49" Type="http://schemas.openxmlformats.org/officeDocument/2006/relationships/slide" Target="slides/slide39.xml"/><Relationship Id="rId57" Type="http://schemas.openxmlformats.org/officeDocument/2006/relationships/slide" Target="slides/slide47.xml"/><Relationship Id="rId10" Type="http://schemas.openxmlformats.org/officeDocument/2006/relationships/slideMaster" Target="slideMasters/slideMaster10.xml"/><Relationship Id="rId31" Type="http://schemas.openxmlformats.org/officeDocument/2006/relationships/slide" Target="slides/slide21.xml"/><Relationship Id="rId44" Type="http://schemas.openxmlformats.org/officeDocument/2006/relationships/slide" Target="slides/slide34.xml"/><Relationship Id="rId52" Type="http://schemas.openxmlformats.org/officeDocument/2006/relationships/slide" Target="slides/slide42.xml"/><Relationship Id="rId60" Type="http://schemas.openxmlformats.org/officeDocument/2006/relationships/slide" Target="slides/slide50.xml"/><Relationship Id="rId65" Type="http://schemas.openxmlformats.org/officeDocument/2006/relationships/slide" Target="slides/slide55.xml"/><Relationship Id="rId73" Type="http://schemas.openxmlformats.org/officeDocument/2006/relationships/customXml" Target="../customXml/item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39" Type="http://schemas.openxmlformats.org/officeDocument/2006/relationships/slide" Target="slides/slide29.xml"/><Relationship Id="rId34" Type="http://schemas.openxmlformats.org/officeDocument/2006/relationships/slide" Target="slides/slide24.xml"/><Relationship Id="rId50" Type="http://schemas.openxmlformats.org/officeDocument/2006/relationships/slide" Target="slides/slide40.xml"/><Relationship Id="rId55" Type="http://schemas.openxmlformats.org/officeDocument/2006/relationships/slide" Target="slides/slide45.xml"/><Relationship Id="rId7" Type="http://schemas.openxmlformats.org/officeDocument/2006/relationships/slideMaster" Target="slideMasters/slideMaster7.xml"/><Relationship Id="rId7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IN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81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IN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82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E58A282A-8D29-4A7B-ACBC-F9F8C0BE6E63}" type="slidenum">
              <a:rPr lang="en-IN" sz="1400">
                <a:latin typeface="Times New Roman"/>
              </a:rPr>
              <a:pPr algn="r"/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1269400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=""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E2F14C31-23FD-425A-A5B5-B184D7B44D8D}" type="slidenum">
              <a:rPr lang="en-US" altLang="en-US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1</a:t>
            </a:fld>
            <a:endParaRPr lang="en-US" altLang="en-US"/>
          </a:p>
        </p:txBody>
      </p:sp>
      <p:sp>
        <p:nvSpPr>
          <p:cNvPr id="573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696913"/>
            <a:ext cx="6188075" cy="3481387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73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0088" y="4410075"/>
            <a:ext cx="5597525" cy="4176713"/>
          </a:xfrm>
          <a:noFill/>
          <a:extLst>
            <a:ext uri="{91240B29-F687-4F45-9708-019B960494DF}">
              <a14:hiddenLine xmlns=""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  <p:sp>
        <p:nvSpPr>
          <p:cNvPr id="57349" name="Text Box 3"/>
          <p:cNvSpPr txBox="1">
            <a:spLocks noChangeArrowheads="1"/>
          </p:cNvSpPr>
          <p:nvPr/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290517F1-784E-473C-B97F-0CE3B6DCCE2E}" type="slidenum">
              <a:rPr lang="en-US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203631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=""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2E37338B-4C15-494A-8DBB-22A57CD219F5}" type="slidenum">
              <a:rPr lang="en-US" altLang="en-US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23</a:t>
            </a:fld>
            <a:endParaRPr lang="en-US" altLang="en-US"/>
          </a:p>
        </p:txBody>
      </p:sp>
      <p:sp>
        <p:nvSpPr>
          <p:cNvPr id="6758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696913"/>
            <a:ext cx="6188075" cy="3481387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758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0088" y="4410075"/>
            <a:ext cx="5597525" cy="4176713"/>
          </a:xfrm>
          <a:noFill/>
          <a:extLst>
            <a:ext uri="{91240B29-F687-4F45-9708-019B960494DF}">
              <a14:hiddenLine xmlns=""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  <p:sp>
        <p:nvSpPr>
          <p:cNvPr id="67589" name="Text Box 3"/>
          <p:cNvSpPr txBox="1">
            <a:spLocks noChangeArrowheads="1"/>
          </p:cNvSpPr>
          <p:nvPr/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A86CF66C-2B7E-4827-B73D-0F7929D87130}" type="slidenum">
              <a:rPr lang="en-US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23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958929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=""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BAF00197-CEAD-40EF-8288-27221A9E1404}" type="slidenum">
              <a:rPr lang="en-US" altLang="en-US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24</a:t>
            </a:fld>
            <a:endParaRPr lang="en-US" altLang="en-US"/>
          </a:p>
        </p:txBody>
      </p:sp>
      <p:sp>
        <p:nvSpPr>
          <p:cNvPr id="686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696913"/>
            <a:ext cx="6188075" cy="3481387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861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0088" y="4410075"/>
            <a:ext cx="5597525" cy="4176713"/>
          </a:xfrm>
          <a:noFill/>
          <a:extLst>
            <a:ext uri="{91240B29-F687-4F45-9708-019B960494DF}">
              <a14:hiddenLine xmlns=""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  <p:sp>
        <p:nvSpPr>
          <p:cNvPr id="68613" name="Text Box 3"/>
          <p:cNvSpPr txBox="1">
            <a:spLocks noChangeArrowheads="1"/>
          </p:cNvSpPr>
          <p:nvPr/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AD0E0914-91F5-40EB-8D98-F18DD3F7FC19}" type="slidenum">
              <a:rPr lang="en-US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24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293498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=""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5A83F344-C656-416F-BBEE-488C368211C6}" type="slidenum">
              <a:rPr lang="en-US" altLang="en-US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25</a:t>
            </a:fld>
            <a:endParaRPr lang="en-US" altLang="en-US"/>
          </a:p>
        </p:txBody>
      </p:sp>
      <p:sp>
        <p:nvSpPr>
          <p:cNvPr id="696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696913"/>
            <a:ext cx="6188075" cy="3481387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963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0088" y="4410075"/>
            <a:ext cx="5597525" cy="4176713"/>
          </a:xfrm>
          <a:noFill/>
          <a:extLst>
            <a:ext uri="{91240B29-F687-4F45-9708-019B960494DF}">
              <a14:hiddenLine xmlns=""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  <p:sp>
        <p:nvSpPr>
          <p:cNvPr id="69637" name="Text Box 3"/>
          <p:cNvSpPr txBox="1">
            <a:spLocks noChangeArrowheads="1"/>
          </p:cNvSpPr>
          <p:nvPr/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68DB8FA8-5809-4C3D-853A-E8CB992F819C}" type="slidenum">
              <a:rPr lang="en-US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25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364407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=""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7807558B-6D79-42E5-8C75-73E48D9632BF}" type="slidenum">
              <a:rPr lang="en-US" altLang="en-US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26</a:t>
            </a:fld>
            <a:endParaRPr lang="en-US" altLang="en-US"/>
          </a:p>
        </p:txBody>
      </p:sp>
      <p:sp>
        <p:nvSpPr>
          <p:cNvPr id="7065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696913"/>
            <a:ext cx="6188075" cy="3481387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066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0088" y="4410075"/>
            <a:ext cx="5597525" cy="4176713"/>
          </a:xfrm>
          <a:noFill/>
          <a:extLst>
            <a:ext uri="{91240B29-F687-4F45-9708-019B960494DF}">
              <a14:hiddenLine xmlns=""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  <p:sp>
        <p:nvSpPr>
          <p:cNvPr id="70661" name="Text Box 3"/>
          <p:cNvSpPr txBox="1">
            <a:spLocks noChangeArrowheads="1"/>
          </p:cNvSpPr>
          <p:nvPr/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F9A23B74-9B51-4EE7-8BA0-C6055B62B472}" type="slidenum">
              <a:rPr lang="en-US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26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046453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=""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544546B3-6B4A-4367-BF11-7E8E429F028E}" type="slidenum">
              <a:rPr lang="en-US" altLang="en-US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27</a:t>
            </a:fld>
            <a:endParaRPr lang="en-US" altLang="en-US"/>
          </a:p>
        </p:txBody>
      </p:sp>
      <p:sp>
        <p:nvSpPr>
          <p:cNvPr id="716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6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0088" y="4410075"/>
            <a:ext cx="5597525" cy="4176713"/>
          </a:xfrm>
          <a:noFill/>
          <a:extLst>
            <a:ext uri="{91240B29-F687-4F45-9708-019B960494DF}">
              <a14:hiddenLine xmlns=""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  <p:sp>
        <p:nvSpPr>
          <p:cNvPr id="71685" name="Text Box 3"/>
          <p:cNvSpPr txBox="1">
            <a:spLocks noChangeArrowheads="1"/>
          </p:cNvSpPr>
          <p:nvPr/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3084978A-6BBD-4245-89C5-82117990123F}" type="slidenum">
              <a:rPr lang="en-US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27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492212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=""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E4A702C6-2FF0-4B46-A422-39B67AADC3E6}" type="slidenum">
              <a:rPr lang="en-US" altLang="en-US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28</a:t>
            </a:fld>
            <a:endParaRPr lang="en-US" altLang="en-US"/>
          </a:p>
        </p:txBody>
      </p:sp>
      <p:sp>
        <p:nvSpPr>
          <p:cNvPr id="7270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696913"/>
            <a:ext cx="6188075" cy="3481387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270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0088" y="4410075"/>
            <a:ext cx="5597525" cy="4176713"/>
          </a:xfrm>
          <a:noFill/>
          <a:extLst>
            <a:ext uri="{91240B29-F687-4F45-9708-019B960494DF}">
              <a14:hiddenLine xmlns=""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  <p:sp>
        <p:nvSpPr>
          <p:cNvPr id="72709" name="Text Box 3"/>
          <p:cNvSpPr txBox="1">
            <a:spLocks noChangeArrowheads="1"/>
          </p:cNvSpPr>
          <p:nvPr/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3BF9C5E4-9BD9-496B-AE2A-CDA4241F07C4}" type="slidenum">
              <a:rPr lang="en-US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28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824147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=""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A3B6DB1B-43A9-4E0C-9905-9446B041E180}" type="slidenum">
              <a:rPr lang="en-US" altLang="en-US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29</a:t>
            </a:fld>
            <a:endParaRPr lang="en-US" altLang="en-US"/>
          </a:p>
        </p:txBody>
      </p:sp>
      <p:sp>
        <p:nvSpPr>
          <p:cNvPr id="7373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696913"/>
            <a:ext cx="6188075" cy="3481387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373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0088" y="4410075"/>
            <a:ext cx="5597525" cy="4176713"/>
          </a:xfrm>
          <a:noFill/>
          <a:extLst>
            <a:ext uri="{91240B29-F687-4F45-9708-019B960494DF}">
              <a14:hiddenLine xmlns=""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  <p:sp>
        <p:nvSpPr>
          <p:cNvPr id="73733" name="Text Box 3"/>
          <p:cNvSpPr txBox="1">
            <a:spLocks noChangeArrowheads="1"/>
          </p:cNvSpPr>
          <p:nvPr/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8688EF6B-4755-4F97-B3EA-BCF300F0DEDD}" type="slidenum">
              <a:rPr lang="en-US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29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047059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=""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53B1E4F3-EB6C-4FC4-8C92-18B0D9DD7A6F}" type="slidenum">
              <a:rPr lang="en-US" altLang="en-US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30</a:t>
            </a:fld>
            <a:endParaRPr lang="en-US" altLang="en-US"/>
          </a:p>
        </p:txBody>
      </p:sp>
      <p:sp>
        <p:nvSpPr>
          <p:cNvPr id="7475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696913"/>
            <a:ext cx="6188075" cy="3481387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475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0088" y="4410075"/>
            <a:ext cx="5597525" cy="4176713"/>
          </a:xfrm>
          <a:noFill/>
          <a:extLst>
            <a:ext uri="{91240B29-F687-4F45-9708-019B960494DF}">
              <a14:hiddenLine xmlns=""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  <p:sp>
        <p:nvSpPr>
          <p:cNvPr id="74757" name="Text Box 3"/>
          <p:cNvSpPr txBox="1">
            <a:spLocks noChangeArrowheads="1"/>
          </p:cNvSpPr>
          <p:nvPr/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6ADEA566-DA14-43DC-A5D0-3F3BB340A219}" type="slidenum">
              <a:rPr lang="en-US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30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852206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=""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9CDE703D-B0A9-483F-9C01-C1E4434A96D3}" type="slidenum">
              <a:rPr lang="en-US" altLang="en-US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31</a:t>
            </a:fld>
            <a:endParaRPr lang="en-US" altLang="en-US"/>
          </a:p>
        </p:txBody>
      </p:sp>
      <p:sp>
        <p:nvSpPr>
          <p:cNvPr id="757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696913"/>
            <a:ext cx="6188075" cy="3481387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578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0088" y="4410075"/>
            <a:ext cx="5597525" cy="4176713"/>
          </a:xfrm>
          <a:noFill/>
          <a:extLst>
            <a:ext uri="{91240B29-F687-4F45-9708-019B960494DF}">
              <a14:hiddenLine xmlns=""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  <p:sp>
        <p:nvSpPr>
          <p:cNvPr id="75781" name="Text Box 3"/>
          <p:cNvSpPr txBox="1">
            <a:spLocks noChangeArrowheads="1"/>
          </p:cNvSpPr>
          <p:nvPr/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9846FFB8-8728-4CEE-966C-2E249B170413}" type="slidenum">
              <a:rPr lang="en-US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31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766568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=""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C3395BCF-A41F-44F6-A50E-3FC15CA381A6}" type="slidenum">
              <a:rPr lang="en-US" altLang="en-US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32</a:t>
            </a:fld>
            <a:endParaRPr lang="en-US" altLang="en-US"/>
          </a:p>
        </p:txBody>
      </p:sp>
      <p:sp>
        <p:nvSpPr>
          <p:cNvPr id="768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680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0088" y="4410075"/>
            <a:ext cx="5597525" cy="4176713"/>
          </a:xfrm>
          <a:noFill/>
          <a:extLst>
            <a:ext uri="{91240B29-F687-4F45-9708-019B960494DF}">
              <a14:hiddenLine xmlns=""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  <p:sp>
        <p:nvSpPr>
          <p:cNvPr id="76805" name="Text Box 3"/>
          <p:cNvSpPr txBox="1">
            <a:spLocks noChangeArrowheads="1"/>
          </p:cNvSpPr>
          <p:nvPr/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56442696-4BC8-4571-902F-B94A7722C4AF}" type="slidenum">
              <a:rPr lang="en-US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32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058515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=""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15319F4A-5704-47C5-A713-764DBE6E6701}" type="slidenum">
              <a:rPr lang="en-US" altLang="en-US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3</a:t>
            </a:fld>
            <a:endParaRPr lang="en-US" altLang="en-US"/>
          </a:p>
        </p:txBody>
      </p:sp>
      <p:sp>
        <p:nvSpPr>
          <p:cNvPr id="583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696913"/>
            <a:ext cx="6188075" cy="3481387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837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0088" y="4410075"/>
            <a:ext cx="5597525" cy="4176713"/>
          </a:xfrm>
          <a:noFill/>
          <a:extLst>
            <a:ext uri="{91240B29-F687-4F45-9708-019B960494DF}">
              <a14:hiddenLine xmlns=""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  <p:sp>
        <p:nvSpPr>
          <p:cNvPr id="58373" name="Text Box 3"/>
          <p:cNvSpPr txBox="1">
            <a:spLocks noChangeArrowheads="1"/>
          </p:cNvSpPr>
          <p:nvPr/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39823098-119B-4DF4-AA2E-31C15A1B6762}" type="slidenum">
              <a:rPr lang="en-US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946291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=""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5FADED0D-27F2-4254-A355-E04544BE05F1}" type="slidenum">
              <a:rPr lang="en-US" altLang="en-US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33</a:t>
            </a:fld>
            <a:endParaRPr lang="en-US" altLang="en-US"/>
          </a:p>
        </p:txBody>
      </p:sp>
      <p:sp>
        <p:nvSpPr>
          <p:cNvPr id="7782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696913"/>
            <a:ext cx="6188075" cy="3481387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782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0088" y="4410075"/>
            <a:ext cx="5597525" cy="4176713"/>
          </a:xfrm>
          <a:noFill/>
          <a:extLst>
            <a:ext uri="{91240B29-F687-4F45-9708-019B960494DF}">
              <a14:hiddenLine xmlns=""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  <p:sp>
        <p:nvSpPr>
          <p:cNvPr id="77829" name="Text Box 3"/>
          <p:cNvSpPr txBox="1">
            <a:spLocks noChangeArrowheads="1"/>
          </p:cNvSpPr>
          <p:nvPr/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C13DC3B8-94E5-4B6A-A5C1-8C543ED1E6CB}" type="slidenum">
              <a:rPr lang="en-US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33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987070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=""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906032D9-29A0-4AE3-BDA8-F2FBD7D89442}" type="slidenum">
              <a:rPr lang="en-US" altLang="en-US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34</a:t>
            </a:fld>
            <a:endParaRPr lang="en-US" altLang="en-US"/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0088" y="4410075"/>
            <a:ext cx="5597525" cy="4176713"/>
          </a:xfrm>
          <a:noFill/>
          <a:extLst>
            <a:ext uri="{91240B29-F687-4F45-9708-019B960494DF}">
              <a14:hiddenLine xmlns=""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  <p:sp>
        <p:nvSpPr>
          <p:cNvPr id="78853" name="Text Box 3"/>
          <p:cNvSpPr txBox="1">
            <a:spLocks noChangeArrowheads="1"/>
          </p:cNvSpPr>
          <p:nvPr/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E3C01AC9-B801-48FA-9E59-4211E8199A1E}" type="slidenum">
              <a:rPr lang="en-US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34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017596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=""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7ED0252A-B5E8-406F-A652-15AA75C9EB96}" type="slidenum">
              <a:rPr lang="en-US" altLang="en-US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35</a:t>
            </a:fld>
            <a:endParaRPr lang="en-US" altLang="en-US"/>
          </a:p>
        </p:txBody>
      </p:sp>
      <p:sp>
        <p:nvSpPr>
          <p:cNvPr id="798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987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0088" y="4410075"/>
            <a:ext cx="5597525" cy="4176713"/>
          </a:xfrm>
          <a:noFill/>
          <a:extLst>
            <a:ext uri="{91240B29-F687-4F45-9708-019B960494DF}">
              <a14:hiddenLine xmlns=""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  <p:sp>
        <p:nvSpPr>
          <p:cNvPr id="79877" name="Text Box 3"/>
          <p:cNvSpPr txBox="1">
            <a:spLocks noChangeArrowheads="1"/>
          </p:cNvSpPr>
          <p:nvPr/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E1A2C708-E97C-4483-9E22-8990D93916A9}" type="slidenum">
              <a:rPr lang="en-US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35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471804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=""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B19E5373-43CC-4CB2-9504-8352CB34532F}" type="slidenum">
              <a:rPr lang="en-US" altLang="en-US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36</a:t>
            </a:fld>
            <a:endParaRPr lang="en-US" altLang="en-US"/>
          </a:p>
        </p:txBody>
      </p:sp>
      <p:sp>
        <p:nvSpPr>
          <p:cNvPr id="870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70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0088" y="4410075"/>
            <a:ext cx="5597525" cy="4176713"/>
          </a:xfrm>
          <a:noFill/>
          <a:extLst>
            <a:ext uri="{91240B29-F687-4F45-9708-019B960494DF}">
              <a14:hiddenLine xmlns=""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  <p:sp>
        <p:nvSpPr>
          <p:cNvPr id="87045" name="Text Box 3"/>
          <p:cNvSpPr txBox="1">
            <a:spLocks noChangeArrowheads="1"/>
          </p:cNvSpPr>
          <p:nvPr/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6278D2B7-56EF-4857-9ECD-46DFF1D7E34A}" type="slidenum">
              <a:rPr lang="en-US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36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476320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=""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6E925B53-FEFD-45E4-AFBE-CB0BEBC377D6}" type="slidenum">
              <a:rPr lang="en-US" altLang="en-US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37</a:t>
            </a:fld>
            <a:endParaRPr lang="en-US" altLang="en-US"/>
          </a:p>
        </p:txBody>
      </p:sp>
      <p:sp>
        <p:nvSpPr>
          <p:cNvPr id="880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80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0088" y="4410075"/>
            <a:ext cx="5597525" cy="4176713"/>
          </a:xfrm>
          <a:noFill/>
          <a:extLst>
            <a:ext uri="{91240B29-F687-4F45-9708-019B960494DF}">
              <a14:hiddenLine xmlns=""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  <p:sp>
        <p:nvSpPr>
          <p:cNvPr id="88069" name="Text Box 3"/>
          <p:cNvSpPr txBox="1">
            <a:spLocks noChangeArrowheads="1"/>
          </p:cNvSpPr>
          <p:nvPr/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4EB73C32-0F50-451A-8C25-BA258707E2D7}" type="slidenum">
              <a:rPr lang="en-US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37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78674106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=""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941FB1D1-4D0E-4ED0-B556-AAAB1A737300}" type="slidenum">
              <a:rPr lang="en-US" altLang="en-US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38</a:t>
            </a:fld>
            <a:endParaRPr lang="en-US" altLang="en-US"/>
          </a:p>
        </p:txBody>
      </p:sp>
      <p:sp>
        <p:nvSpPr>
          <p:cNvPr id="890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909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0088" y="4410075"/>
            <a:ext cx="5597525" cy="4176713"/>
          </a:xfrm>
          <a:noFill/>
          <a:extLst>
            <a:ext uri="{91240B29-F687-4F45-9708-019B960494DF}">
              <a14:hiddenLine xmlns=""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  <p:sp>
        <p:nvSpPr>
          <p:cNvPr id="89093" name="Text Box 3"/>
          <p:cNvSpPr txBox="1">
            <a:spLocks noChangeArrowheads="1"/>
          </p:cNvSpPr>
          <p:nvPr/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C0FA1DE0-5DC9-4F5C-9FD3-D008160188DD}" type="slidenum">
              <a:rPr lang="en-US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38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7185168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=""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06380A32-D49F-4329-AAA9-546A3C6D1323}" type="slidenum">
              <a:rPr lang="en-US" altLang="en-US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39</a:t>
            </a:fld>
            <a:endParaRPr lang="en-US" altLang="en-US"/>
          </a:p>
        </p:txBody>
      </p:sp>
      <p:sp>
        <p:nvSpPr>
          <p:cNvPr id="9011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011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0088" y="4410075"/>
            <a:ext cx="5597525" cy="4176713"/>
          </a:xfrm>
          <a:noFill/>
          <a:extLst>
            <a:ext uri="{91240B29-F687-4F45-9708-019B960494DF}">
              <a14:hiddenLine xmlns=""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  <p:sp>
        <p:nvSpPr>
          <p:cNvPr id="90117" name="Text Box 3"/>
          <p:cNvSpPr txBox="1">
            <a:spLocks noChangeArrowheads="1"/>
          </p:cNvSpPr>
          <p:nvPr/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287EC2FD-2817-4117-8B24-39CFBC928910}" type="slidenum">
              <a:rPr lang="en-US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39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72683157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=""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AEAB007F-8D8F-458D-8E81-E17EA54914E5}" type="slidenum">
              <a:rPr lang="en-US" altLang="en-US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40</a:t>
            </a:fld>
            <a:endParaRPr lang="en-US" altLang="en-US"/>
          </a:p>
        </p:txBody>
      </p:sp>
      <p:sp>
        <p:nvSpPr>
          <p:cNvPr id="9113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696913"/>
            <a:ext cx="6188075" cy="3481387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114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0088" y="4410075"/>
            <a:ext cx="5597525" cy="4176713"/>
          </a:xfrm>
          <a:noFill/>
          <a:extLst>
            <a:ext uri="{91240B29-F687-4F45-9708-019B960494DF}">
              <a14:hiddenLine xmlns=""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  <p:sp>
        <p:nvSpPr>
          <p:cNvPr id="91141" name="Text Box 3"/>
          <p:cNvSpPr txBox="1">
            <a:spLocks noChangeArrowheads="1"/>
          </p:cNvSpPr>
          <p:nvPr/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A7E95C2A-146A-4870-9027-BFAEA5E5A2B1}" type="slidenum">
              <a:rPr lang="en-US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40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539008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=""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67653C15-6561-495A-B333-8C1199D3AF67}" type="slidenum">
              <a:rPr lang="en-US" altLang="en-US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41</a:t>
            </a:fld>
            <a:endParaRPr lang="en-US" altLang="en-US"/>
          </a:p>
        </p:txBody>
      </p:sp>
      <p:sp>
        <p:nvSpPr>
          <p:cNvPr id="921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6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0088" y="4410075"/>
            <a:ext cx="5597525" cy="4176713"/>
          </a:xfrm>
          <a:noFill/>
          <a:extLst>
            <a:ext uri="{91240B29-F687-4F45-9708-019B960494DF}">
              <a14:hiddenLine xmlns=""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  <p:sp>
        <p:nvSpPr>
          <p:cNvPr id="92165" name="Text Box 3"/>
          <p:cNvSpPr txBox="1">
            <a:spLocks noChangeArrowheads="1"/>
          </p:cNvSpPr>
          <p:nvPr/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29B6EEB9-DBEC-46FF-BA4D-86A2788E2602}" type="slidenum">
              <a:rPr lang="en-US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41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2469703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=""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623AE0B1-C1A7-49BB-8BE1-8E5D6CE91F06}" type="slidenum">
              <a:rPr lang="en-US" altLang="en-US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42</a:t>
            </a:fld>
            <a:endParaRPr lang="en-US" altLang="en-US"/>
          </a:p>
        </p:txBody>
      </p:sp>
      <p:sp>
        <p:nvSpPr>
          <p:cNvPr id="9318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318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0088" y="4410075"/>
            <a:ext cx="5597525" cy="4176713"/>
          </a:xfrm>
          <a:noFill/>
          <a:extLst>
            <a:ext uri="{91240B29-F687-4F45-9708-019B960494DF}">
              <a14:hiddenLine xmlns=""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  <p:sp>
        <p:nvSpPr>
          <p:cNvPr id="93189" name="Text Box 3"/>
          <p:cNvSpPr txBox="1">
            <a:spLocks noChangeArrowheads="1"/>
          </p:cNvSpPr>
          <p:nvPr/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2C513537-1885-4FDD-9911-FDB2C68A9342}" type="slidenum">
              <a:rPr lang="en-US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42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394975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=""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DF27BA1A-454D-45D2-AD93-6E04B5987564}" type="slidenum">
              <a:rPr lang="en-US" altLang="en-US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5</a:t>
            </a:fld>
            <a:endParaRPr lang="en-US" altLang="en-US"/>
          </a:p>
        </p:txBody>
      </p:sp>
      <p:sp>
        <p:nvSpPr>
          <p:cNvPr id="604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696913"/>
            <a:ext cx="6188075" cy="3481387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042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0088" y="4410075"/>
            <a:ext cx="5597525" cy="4176713"/>
          </a:xfrm>
          <a:noFill/>
          <a:extLst>
            <a:ext uri="{91240B29-F687-4F45-9708-019B960494DF}">
              <a14:hiddenLine xmlns=""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  <p:sp>
        <p:nvSpPr>
          <p:cNvPr id="60421" name="Text Box 3"/>
          <p:cNvSpPr txBox="1">
            <a:spLocks noChangeArrowheads="1"/>
          </p:cNvSpPr>
          <p:nvPr/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C97B7199-F2EF-478C-842B-CB0827F4515E}" type="slidenum">
              <a:rPr lang="en-US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1040543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=""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B551F459-57B5-4DE3-80C6-EB46E7801870}" type="slidenum">
              <a:rPr lang="en-US" altLang="en-US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43</a:t>
            </a:fld>
            <a:endParaRPr lang="en-US" altLang="en-US"/>
          </a:p>
        </p:txBody>
      </p:sp>
      <p:sp>
        <p:nvSpPr>
          <p:cNvPr id="942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0088" y="4410075"/>
            <a:ext cx="5597525" cy="4176713"/>
          </a:xfrm>
          <a:noFill/>
          <a:extLst>
            <a:ext uri="{91240B29-F687-4F45-9708-019B960494DF}">
              <a14:hiddenLine xmlns=""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  <p:sp>
        <p:nvSpPr>
          <p:cNvPr id="94213" name="Text Box 3"/>
          <p:cNvSpPr txBox="1">
            <a:spLocks noChangeArrowheads="1"/>
          </p:cNvSpPr>
          <p:nvPr/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05DE7020-1F74-48C6-8DAB-E2F83E65EDF5}" type="slidenum">
              <a:rPr lang="en-US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43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741091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=""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8612E5CA-7B46-4670-B261-2C25BE55C6DD}" type="slidenum">
              <a:rPr lang="en-US" altLang="en-US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44</a:t>
            </a:fld>
            <a:endParaRPr lang="en-US" altLang="en-US"/>
          </a:p>
        </p:txBody>
      </p:sp>
      <p:sp>
        <p:nvSpPr>
          <p:cNvPr id="952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523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0088" y="4410075"/>
            <a:ext cx="5597525" cy="4176713"/>
          </a:xfrm>
          <a:noFill/>
          <a:extLst>
            <a:ext uri="{91240B29-F687-4F45-9708-019B960494DF}">
              <a14:hiddenLine xmlns=""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  <p:sp>
        <p:nvSpPr>
          <p:cNvPr id="95237" name="Text Box 3"/>
          <p:cNvSpPr txBox="1">
            <a:spLocks noChangeArrowheads="1"/>
          </p:cNvSpPr>
          <p:nvPr/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88D63249-A235-46C7-908C-954DBCE21227}" type="slidenum">
              <a:rPr lang="en-US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44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2651936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=""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4DC30918-6376-4BBB-AD19-A8FF12FD4885}" type="slidenum">
              <a:rPr lang="en-US" altLang="en-US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45</a:t>
            </a:fld>
            <a:endParaRPr lang="en-US" altLang="en-US"/>
          </a:p>
        </p:txBody>
      </p:sp>
      <p:sp>
        <p:nvSpPr>
          <p:cNvPr id="9625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626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0088" y="4410075"/>
            <a:ext cx="5597525" cy="4176713"/>
          </a:xfrm>
          <a:noFill/>
          <a:extLst>
            <a:ext uri="{91240B29-F687-4F45-9708-019B960494DF}">
              <a14:hiddenLine xmlns=""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  <p:sp>
        <p:nvSpPr>
          <p:cNvPr id="96261" name="Text Box 3"/>
          <p:cNvSpPr txBox="1">
            <a:spLocks noChangeArrowheads="1"/>
          </p:cNvSpPr>
          <p:nvPr/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EE8A13BC-F741-4BCF-9E22-0948C69CF696}" type="slidenum">
              <a:rPr lang="en-US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45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73902054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=""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E23B6753-AC19-4618-A8B4-944BA0F7AAA8}" type="slidenum">
              <a:rPr lang="en-US" altLang="en-US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46</a:t>
            </a:fld>
            <a:endParaRPr lang="en-US" altLang="en-US"/>
          </a:p>
        </p:txBody>
      </p:sp>
      <p:sp>
        <p:nvSpPr>
          <p:cNvPr id="972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0088" y="4410075"/>
            <a:ext cx="5597525" cy="4176713"/>
          </a:xfrm>
          <a:noFill/>
          <a:extLst>
            <a:ext uri="{91240B29-F687-4F45-9708-019B960494DF}">
              <a14:hiddenLine xmlns=""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  <p:sp>
        <p:nvSpPr>
          <p:cNvPr id="97285" name="Text Box 3"/>
          <p:cNvSpPr txBox="1">
            <a:spLocks noChangeArrowheads="1"/>
          </p:cNvSpPr>
          <p:nvPr/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7D02EDC9-9B18-42C3-BD4A-EC0F0E510B56}" type="slidenum">
              <a:rPr lang="en-US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46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9391103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=""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F28D5DE2-639D-4220-956A-DB49B95E9048}" type="slidenum">
              <a:rPr lang="en-US" altLang="en-US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47</a:t>
            </a:fld>
            <a:endParaRPr lang="en-US" altLang="en-US"/>
          </a:p>
        </p:txBody>
      </p:sp>
      <p:sp>
        <p:nvSpPr>
          <p:cNvPr id="9830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830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0088" y="4410075"/>
            <a:ext cx="5597525" cy="4176713"/>
          </a:xfrm>
          <a:noFill/>
          <a:extLst>
            <a:ext uri="{91240B29-F687-4F45-9708-019B960494DF}">
              <a14:hiddenLine xmlns=""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  <p:sp>
        <p:nvSpPr>
          <p:cNvPr id="98309" name="Text Box 3"/>
          <p:cNvSpPr txBox="1">
            <a:spLocks noChangeArrowheads="1"/>
          </p:cNvSpPr>
          <p:nvPr/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AAB7486A-929B-4D71-8107-3BBD02EA875F}" type="slidenum">
              <a:rPr lang="en-US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47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4882132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95721" y="302978"/>
            <a:ext cx="6466558" cy="3657600"/>
          </a:xfrm>
          <a:prstGeom prst="rect">
            <a:avLst/>
          </a:prstGeom>
        </p:spPr>
      </p:sp>
      <p:sp>
        <p:nvSpPr>
          <p:cNvPr id="77827" name="Text Box 3"/>
          <p:cNvSpPr txBox="1">
            <a:spLocks noChangeArrowheads="1"/>
          </p:cNvSpPr>
          <p:nvPr/>
        </p:nvSpPr>
        <p:spPr bwMode="auto">
          <a:xfrm>
            <a:off x="503282" y="4316655"/>
            <a:ext cx="5854542" cy="4058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defTabSz="912972"/>
            <a:endParaRPr lang="en-US" altLang="en-US" sz="2400" dirty="0">
              <a:latin typeface="Arial Black" pitchFamily="34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95721" y="302978"/>
            <a:ext cx="6466558" cy="3657600"/>
          </a:xfrm>
          <a:prstGeom prst="rect">
            <a:avLst/>
          </a:prstGeom>
        </p:spPr>
      </p:sp>
      <p:sp>
        <p:nvSpPr>
          <p:cNvPr id="78851" name="Text Box 3"/>
          <p:cNvSpPr txBox="1">
            <a:spLocks noChangeArrowheads="1"/>
          </p:cNvSpPr>
          <p:nvPr/>
        </p:nvSpPr>
        <p:spPr bwMode="auto">
          <a:xfrm>
            <a:off x="503282" y="4316655"/>
            <a:ext cx="5854542" cy="4058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defTabSz="912972"/>
            <a:endParaRPr lang="en-US" altLang="en-US" sz="2400" dirty="0">
              <a:latin typeface="Arial Black" pitchFamily="34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95721" y="302978"/>
            <a:ext cx="6466558" cy="3657600"/>
          </a:xfrm>
          <a:prstGeom prst="rect">
            <a:avLst/>
          </a:prstGeom>
        </p:spPr>
      </p:sp>
      <p:sp>
        <p:nvSpPr>
          <p:cNvPr id="79875" name="Text Box 3"/>
          <p:cNvSpPr txBox="1">
            <a:spLocks noChangeArrowheads="1"/>
          </p:cNvSpPr>
          <p:nvPr/>
        </p:nvSpPr>
        <p:spPr bwMode="auto">
          <a:xfrm>
            <a:off x="503282" y="4316655"/>
            <a:ext cx="5854542" cy="4058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defTabSz="912972"/>
            <a:endParaRPr lang="en-US" altLang="en-US" sz="2400" dirty="0">
              <a:latin typeface="Arial Black" pitchFamily="34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95721" y="302978"/>
            <a:ext cx="6466558" cy="3657600"/>
          </a:xfrm>
          <a:prstGeom prst="rect">
            <a:avLst/>
          </a:prstGeom>
        </p:spPr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503282" y="4316655"/>
            <a:ext cx="5854542" cy="4058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defTabSz="912972"/>
            <a:endParaRPr lang="en-US" altLang="en-US" sz="2400" dirty="0">
              <a:latin typeface="Arial Black" pitchFamily="34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95721" y="302978"/>
            <a:ext cx="6466558" cy="3657600"/>
          </a:xfrm>
          <a:prstGeom prst="rect">
            <a:avLst/>
          </a:prstGeom>
        </p:spPr>
      </p:sp>
      <p:sp>
        <p:nvSpPr>
          <p:cNvPr id="81923" name="Text Box 3"/>
          <p:cNvSpPr txBox="1">
            <a:spLocks noChangeArrowheads="1"/>
          </p:cNvSpPr>
          <p:nvPr/>
        </p:nvSpPr>
        <p:spPr bwMode="auto">
          <a:xfrm>
            <a:off x="503282" y="4316655"/>
            <a:ext cx="5854542" cy="4058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defTabSz="912972"/>
            <a:endParaRPr lang="en-US" altLang="en-US" sz="2400" dirty="0">
              <a:latin typeface="Arial Black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=""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FAA58E41-61D8-401F-92D5-AB41B3045E4E}" type="slidenum">
              <a:rPr lang="en-US" altLang="en-US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6</a:t>
            </a:fld>
            <a:endParaRPr lang="en-US" altLang="en-US"/>
          </a:p>
        </p:txBody>
      </p:sp>
      <p:sp>
        <p:nvSpPr>
          <p:cNvPr id="614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696913"/>
            <a:ext cx="6188075" cy="3481387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0088" y="4410075"/>
            <a:ext cx="5597525" cy="4176713"/>
          </a:xfrm>
          <a:noFill/>
          <a:extLst>
            <a:ext uri="{91240B29-F687-4F45-9708-019B960494DF}">
              <a14:hiddenLine xmlns=""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  <p:sp>
        <p:nvSpPr>
          <p:cNvPr id="61445" name="Text Box 3"/>
          <p:cNvSpPr txBox="1">
            <a:spLocks noChangeArrowheads="1"/>
          </p:cNvSpPr>
          <p:nvPr/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A9976C77-16CB-4DF6-91C8-4BCB8349A6E2}" type="slidenum">
              <a:rPr lang="en-US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1802806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77800" y="303213"/>
            <a:ext cx="6502400" cy="3657600"/>
          </a:xfrm>
          <a:prstGeom prst="rect">
            <a:avLst/>
          </a:prstGeom>
        </p:spPr>
      </p:sp>
      <p:sp>
        <p:nvSpPr>
          <p:cNvPr id="82947" name="Text Box 3"/>
          <p:cNvSpPr txBox="1">
            <a:spLocks noChangeArrowheads="1"/>
          </p:cNvSpPr>
          <p:nvPr/>
        </p:nvSpPr>
        <p:spPr bwMode="auto">
          <a:xfrm>
            <a:off x="503282" y="4316655"/>
            <a:ext cx="5854542" cy="4058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defTabSz="912972"/>
            <a:endParaRPr lang="en-US" altLang="en-US" sz="2400" dirty="0">
              <a:latin typeface="Arial Black" pitchFamily="34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83971" name="Text Box 2"/>
          <p:cNvSpPr txBox="1">
            <a:spLocks noChangeArrowheads="1"/>
          </p:cNvSpPr>
          <p:nvPr/>
        </p:nvSpPr>
        <p:spPr bwMode="auto">
          <a:xfrm>
            <a:off x="503282" y="4316655"/>
            <a:ext cx="5854542" cy="4058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=""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7D923DD1-A603-4E99-86AE-380D19852901}" type="slidenum">
              <a:rPr lang="en-US" altLang="en-US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18</a:t>
            </a:fld>
            <a:endParaRPr lang="en-US" altLang="en-US"/>
          </a:p>
        </p:txBody>
      </p:sp>
      <p:sp>
        <p:nvSpPr>
          <p:cNvPr id="624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696913"/>
            <a:ext cx="6188075" cy="3481387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24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0088" y="4410075"/>
            <a:ext cx="5597525" cy="4176713"/>
          </a:xfrm>
          <a:noFill/>
          <a:extLst>
            <a:ext uri="{91240B29-F687-4F45-9708-019B960494DF}">
              <a14:hiddenLine xmlns=""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  <p:sp>
        <p:nvSpPr>
          <p:cNvPr id="62469" name="Text Box 3"/>
          <p:cNvSpPr txBox="1">
            <a:spLocks noChangeArrowheads="1"/>
          </p:cNvSpPr>
          <p:nvPr/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F6515136-90DF-4E5C-BC82-985C5F431758}" type="slidenum">
              <a:rPr lang="en-US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806543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=""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F3AA945D-3318-4DCA-8CAA-B5967F6ED869}" type="slidenum">
              <a:rPr lang="en-US" altLang="en-US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19</a:t>
            </a:fld>
            <a:endParaRPr lang="en-US" altLang="en-US"/>
          </a:p>
        </p:txBody>
      </p:sp>
      <p:sp>
        <p:nvSpPr>
          <p:cNvPr id="634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696913"/>
            <a:ext cx="6188075" cy="3481387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349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0088" y="4410075"/>
            <a:ext cx="5597525" cy="4176713"/>
          </a:xfrm>
          <a:noFill/>
          <a:extLst>
            <a:ext uri="{91240B29-F687-4F45-9708-019B960494DF}">
              <a14:hiddenLine xmlns=""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  <p:sp>
        <p:nvSpPr>
          <p:cNvPr id="63493" name="Text Box 3"/>
          <p:cNvSpPr txBox="1">
            <a:spLocks noChangeArrowheads="1"/>
          </p:cNvSpPr>
          <p:nvPr/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AA5AC2F9-3D83-43D0-8708-76E4971A94E7}" type="slidenum">
              <a:rPr lang="en-US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927330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=""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53F4EB87-89C4-4C4A-901A-DF3DD32AF335}" type="slidenum">
              <a:rPr lang="en-US" altLang="en-US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20</a:t>
            </a:fld>
            <a:endParaRPr lang="en-US" altLang="en-US"/>
          </a:p>
        </p:txBody>
      </p:sp>
      <p:sp>
        <p:nvSpPr>
          <p:cNvPr id="6451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696913"/>
            <a:ext cx="6188075" cy="3481387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451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0088" y="4410075"/>
            <a:ext cx="5597525" cy="4176713"/>
          </a:xfrm>
          <a:noFill/>
          <a:extLst>
            <a:ext uri="{91240B29-F687-4F45-9708-019B960494DF}">
              <a14:hiddenLine xmlns=""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  <p:sp>
        <p:nvSpPr>
          <p:cNvPr id="64517" name="Text Box 3"/>
          <p:cNvSpPr txBox="1">
            <a:spLocks noChangeArrowheads="1"/>
          </p:cNvSpPr>
          <p:nvPr/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3515781F-8AD4-4169-BE13-CE4E137CEAF5}" type="slidenum">
              <a:rPr lang="en-US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75556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=""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7CA2095A-182C-4D38-902A-B18C78BB1513}" type="slidenum">
              <a:rPr lang="en-US" altLang="en-US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21</a:t>
            </a:fld>
            <a:endParaRPr lang="en-US" altLang="en-US"/>
          </a:p>
        </p:txBody>
      </p:sp>
      <p:sp>
        <p:nvSpPr>
          <p:cNvPr id="6553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696913"/>
            <a:ext cx="6188075" cy="3481387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554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0088" y="4410075"/>
            <a:ext cx="5597525" cy="4176713"/>
          </a:xfrm>
          <a:noFill/>
          <a:extLst>
            <a:ext uri="{91240B29-F687-4F45-9708-019B960494DF}">
              <a14:hiddenLine xmlns=""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  <p:sp>
        <p:nvSpPr>
          <p:cNvPr id="65541" name="Text Box 3"/>
          <p:cNvSpPr txBox="1">
            <a:spLocks noChangeArrowheads="1"/>
          </p:cNvSpPr>
          <p:nvPr/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35A1AADF-76F7-4D63-885B-2D0C0EBD21B7}" type="slidenum">
              <a:rPr lang="en-US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21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569417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=""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F5A958B6-840E-4521-9297-4F935C107FE6}" type="slidenum">
              <a:rPr lang="en-US" altLang="en-US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22</a:t>
            </a:fld>
            <a:endParaRPr lang="en-US" altLang="en-US"/>
          </a:p>
        </p:txBody>
      </p:sp>
      <p:sp>
        <p:nvSpPr>
          <p:cNvPr id="665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696913"/>
            <a:ext cx="6188075" cy="3481387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656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0088" y="4410075"/>
            <a:ext cx="5597525" cy="4176713"/>
          </a:xfrm>
          <a:noFill/>
          <a:extLst>
            <a:ext uri="{91240B29-F687-4F45-9708-019B960494DF}">
              <a14:hiddenLine xmlns=""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  <p:sp>
        <p:nvSpPr>
          <p:cNvPr id="66565" name="Text Box 3"/>
          <p:cNvSpPr txBox="1">
            <a:spLocks noChangeArrowheads="1"/>
          </p:cNvSpPr>
          <p:nvPr/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9A627B6B-DF28-4C0D-8548-E1EF7A476F23}" type="slidenum">
              <a:rPr lang="en-US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22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29903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269923"/>
            <a:ext cx="7406640" cy="1104138"/>
          </a:xfrm>
        </p:spPr>
        <p:txBody>
          <a:bodyPr anchor="b">
            <a:normAutofit/>
          </a:bodyPr>
          <a:lstStyle>
            <a:lvl1pPr algn="l">
              <a:defRPr sz="3600"/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387548"/>
            <a:ext cx="7406640" cy="131445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pPr/>
              <a:t>2/5/2021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921433" y="1060352"/>
            <a:ext cx="210312" cy="157734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008762"/>
            <a:ext cx="64008" cy="48006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IN" sz="1200" smtClean="0">
                <a:solidFill>
                  <a:srgbClr val="8B8B8B"/>
                </a:solidFill>
                <a:latin typeface="Calibri"/>
              </a:rPr>
              <a:t>06/03/18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257022F1-C60D-45F3-B5AD-6B06FE379946}" type="slidenum">
              <a:rPr lang="en-IN" sz="1200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05740"/>
            <a:ext cx="7498080" cy="857250"/>
          </a:xfrm>
        </p:spPr>
        <p:txBody>
          <a:bodyPr>
            <a:normAutofit/>
          </a:bodyPr>
          <a:lstStyle>
            <a:lvl1pPr algn="ctr">
              <a:defRPr sz="3600"/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143000"/>
            <a:ext cx="7555992" cy="34975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51435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IN" sz="1200" smtClean="0">
                <a:solidFill>
                  <a:srgbClr val="8B8B8B"/>
                </a:solidFill>
                <a:latin typeface="Calibri"/>
              </a:rPr>
              <a:t>06/03/18</a:t>
            </a:r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3311109-1F47-4745-9269-F613E9DAC307}" type="slidenum">
              <a:rPr lang="en-IN" sz="1200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IN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41"/>
            <a:ext cx="73152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269923"/>
            <a:ext cx="7406640" cy="1104138"/>
          </a:xfrm>
        </p:spPr>
        <p:txBody>
          <a:bodyPr anchor="b">
            <a:normAutofit/>
          </a:bodyPr>
          <a:lstStyle>
            <a:lvl1pPr algn="l">
              <a:defRPr sz="36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387548"/>
            <a:ext cx="7406640" cy="131445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IN" sz="1200" smtClean="0">
                <a:solidFill>
                  <a:srgbClr val="8B8B8B"/>
                </a:solidFill>
                <a:latin typeface="Calibri"/>
              </a:rPr>
              <a:t>06/03/18</a:t>
            </a:r>
            <a:endParaRPr lang="en-IN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3311109-1F47-4745-9269-F613E9DAC307}" type="slidenum">
              <a:rPr lang="en-IN" sz="1200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IN"/>
          </a:p>
        </p:txBody>
      </p:sp>
      <p:sp>
        <p:nvSpPr>
          <p:cNvPr id="8" name="Oval 7"/>
          <p:cNvSpPr/>
          <p:nvPr/>
        </p:nvSpPr>
        <p:spPr>
          <a:xfrm>
            <a:off x="921433" y="1060352"/>
            <a:ext cx="210312" cy="157734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008762"/>
            <a:ext cx="64008" cy="48006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IN" sz="1200" smtClean="0">
                <a:solidFill>
                  <a:srgbClr val="8B8B8B"/>
                </a:solidFill>
                <a:latin typeface="Calibri"/>
              </a:rPr>
              <a:t>06/03/18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3311109-1F47-4745-9269-F613E9DAC307}" type="slidenum">
              <a:rPr lang="en-IN" sz="1200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40"/>
            <a:ext cx="6858000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1950244"/>
            <a:ext cx="6400800" cy="17145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800100"/>
            <a:ext cx="6400800" cy="1132284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IN" sz="1200" smtClean="0">
                <a:solidFill>
                  <a:srgbClr val="8B8B8B"/>
                </a:solidFill>
                <a:latin typeface="Calibri"/>
              </a:rPr>
              <a:t>06/03/18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3311109-1F47-4745-9269-F613E9DAC307}" type="slidenum">
              <a:rPr lang="en-IN" sz="1200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IN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1"/>
            <a:ext cx="76200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110992"/>
            <a:ext cx="210312" cy="157734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059403"/>
            <a:ext cx="64008" cy="48006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05740"/>
            <a:ext cx="7498080" cy="85725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143000"/>
            <a:ext cx="3657600" cy="34975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143000"/>
            <a:ext cx="3657600" cy="34975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IN" sz="1200" smtClean="0">
                <a:solidFill>
                  <a:srgbClr val="8B8B8B"/>
                </a:solidFill>
                <a:latin typeface="Calibri"/>
              </a:rPr>
              <a:t>06/03/18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3311109-1F47-4745-9269-F613E9DAC307}" type="slidenum">
              <a:rPr lang="en-IN" sz="1200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70252"/>
            <a:ext cx="8229600" cy="85725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46209"/>
            <a:ext cx="4023360" cy="48006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246209"/>
            <a:ext cx="4023360" cy="48006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727002"/>
            <a:ext cx="4023360" cy="30861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727002"/>
            <a:ext cx="4023360" cy="30861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IN" sz="1200" smtClean="0">
                <a:solidFill>
                  <a:srgbClr val="8B8B8B"/>
                </a:solidFill>
                <a:latin typeface="Calibri"/>
              </a:rPr>
              <a:t>06/03/18</a:t>
            </a:r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3311109-1F47-4745-9269-F613E9DAC307}" type="slidenum">
              <a:rPr lang="en-IN" sz="1200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05740"/>
            <a:ext cx="7498080" cy="857250"/>
          </a:xfrm>
        </p:spPr>
        <p:txBody>
          <a:bodyPr anchor="ctr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IN" sz="1200" smtClean="0">
                <a:solidFill>
                  <a:srgbClr val="8B8B8B"/>
                </a:solidFill>
                <a:latin typeface="Calibri"/>
              </a:rPr>
              <a:t>06/03/18</a:t>
            </a:r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3311109-1F47-4745-9269-F613E9DAC307}" type="slidenum">
              <a:rPr lang="en-IN" sz="1200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51435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IN" sz="1200" smtClean="0">
                <a:solidFill>
                  <a:srgbClr val="8B8B8B"/>
                </a:solidFill>
                <a:latin typeface="Calibri"/>
              </a:rPr>
              <a:t>06/03/18</a:t>
            </a:r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3311109-1F47-4745-9269-F613E9DAC307}" type="slidenum">
              <a:rPr lang="en-IN" sz="1200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IN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40"/>
            <a:ext cx="73152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IN" sz="1200" smtClean="0">
                <a:solidFill>
                  <a:srgbClr val="8B8B8B"/>
                </a:solidFill>
                <a:latin typeface="Calibri"/>
              </a:rPr>
              <a:t>06/03/18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257022F1-C60D-45F3-B5AD-6B06FE379946}" type="slidenum">
              <a:rPr lang="en-IN" sz="1200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2583"/>
            <a:ext cx="3810000" cy="871538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055224"/>
            <a:ext cx="3810000" cy="523875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8153400" cy="299442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IN" sz="1200" smtClean="0">
                <a:solidFill>
                  <a:srgbClr val="8B8B8B"/>
                </a:solidFill>
                <a:latin typeface="Calibri"/>
              </a:rPr>
              <a:t>06/03/18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3311109-1F47-4745-9269-F613E9DAC307}" type="slidenum">
              <a:rPr lang="en-IN" sz="1200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800100"/>
            <a:ext cx="2743200" cy="14859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IN" sz="1200" smtClean="0">
                <a:solidFill>
                  <a:srgbClr val="8B8B8B"/>
                </a:solidFill>
                <a:latin typeface="Calibri"/>
              </a:rPr>
              <a:t>06/03/18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3311109-1F47-4745-9269-F613E9DAC307}" type="slidenum">
              <a:rPr lang="en-IN" sz="1200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762000" y="800100"/>
            <a:ext cx="4572000" cy="3429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857253"/>
            <a:ext cx="4419600" cy="2635898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715757"/>
            <a:ext cx="685800" cy="153233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702590"/>
            <a:ext cx="649224" cy="153233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3600450"/>
            <a:ext cx="4419600" cy="5715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IN" sz="1200" smtClean="0">
                <a:solidFill>
                  <a:srgbClr val="8B8B8B"/>
                </a:solidFill>
                <a:latin typeface="Calibri"/>
              </a:rPr>
              <a:t>06/03/18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3311109-1F47-4745-9269-F613E9DAC307}" type="slidenum">
              <a:rPr lang="en-IN" sz="1200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05740"/>
            <a:ext cx="7498080" cy="857250"/>
          </a:xfrm>
        </p:spPr>
        <p:txBody>
          <a:bodyPr>
            <a:normAutofit/>
          </a:bodyPr>
          <a:lstStyle>
            <a:lvl1pPr algn="ctr">
              <a:defRPr sz="36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143000"/>
            <a:ext cx="7555992" cy="34975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51435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IN" sz="1200" smtClean="0">
                <a:solidFill>
                  <a:srgbClr val="8B8B8B"/>
                </a:solidFill>
                <a:latin typeface="Calibri"/>
              </a:rPr>
              <a:t>06/03/18</a:t>
            </a:r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3311109-1F47-4745-9269-F613E9DAC307}" type="slidenum">
              <a:rPr lang="en-IN" sz="1200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IN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41"/>
            <a:ext cx="73152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05740"/>
            <a:ext cx="7498080" cy="857250"/>
          </a:xfrm>
        </p:spPr>
        <p:txBody>
          <a:bodyPr>
            <a:normAutofit/>
          </a:bodyPr>
          <a:lstStyle>
            <a:lvl1pPr algn="ctr">
              <a:defRPr sz="36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143000"/>
            <a:ext cx="7555992" cy="34975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51435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IN" sz="1200" smtClean="0">
                <a:solidFill>
                  <a:srgbClr val="8B8B8B"/>
                </a:solidFill>
                <a:latin typeface="Calibri"/>
              </a:rPr>
              <a:t>06/03/18</a:t>
            </a:r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3311109-1F47-4745-9269-F613E9DAC307}" type="slidenum">
              <a:rPr lang="en-IN" sz="1200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IN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41"/>
            <a:ext cx="73152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269923"/>
            <a:ext cx="7406640" cy="1104138"/>
          </a:xfrm>
        </p:spPr>
        <p:txBody>
          <a:bodyPr anchor="b">
            <a:normAutofit/>
          </a:bodyPr>
          <a:lstStyle>
            <a:lvl1pPr algn="l">
              <a:defRPr sz="36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387548"/>
            <a:ext cx="7406640" cy="131445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IN" sz="1200" smtClean="0">
                <a:solidFill>
                  <a:srgbClr val="8B8B8B"/>
                </a:solidFill>
                <a:latin typeface="Calibri"/>
              </a:rPr>
              <a:t>06/03/18</a:t>
            </a:r>
            <a:endParaRPr lang="en-IN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3311109-1F47-4745-9269-F613E9DAC307}" type="slidenum">
              <a:rPr lang="en-IN" sz="1200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IN"/>
          </a:p>
        </p:txBody>
      </p:sp>
      <p:sp>
        <p:nvSpPr>
          <p:cNvPr id="8" name="Oval 7"/>
          <p:cNvSpPr/>
          <p:nvPr/>
        </p:nvSpPr>
        <p:spPr>
          <a:xfrm>
            <a:off x="921433" y="1060352"/>
            <a:ext cx="210312" cy="157734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008762"/>
            <a:ext cx="64008" cy="48006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IN" sz="1200" smtClean="0">
                <a:solidFill>
                  <a:srgbClr val="8B8B8B"/>
                </a:solidFill>
                <a:latin typeface="Calibri"/>
              </a:rPr>
              <a:t>06/03/18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3311109-1F47-4745-9269-F613E9DAC307}" type="slidenum">
              <a:rPr lang="en-IN" sz="1200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40"/>
            <a:ext cx="6858000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1950244"/>
            <a:ext cx="6400800" cy="17145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800100"/>
            <a:ext cx="6400800" cy="1132284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IN" sz="1200" smtClean="0">
                <a:solidFill>
                  <a:srgbClr val="8B8B8B"/>
                </a:solidFill>
                <a:latin typeface="Calibri"/>
              </a:rPr>
              <a:t>06/03/18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3311109-1F47-4745-9269-F613E9DAC307}" type="slidenum">
              <a:rPr lang="en-IN" sz="1200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IN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1"/>
            <a:ext cx="76200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110992"/>
            <a:ext cx="210312" cy="157734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059403"/>
            <a:ext cx="64008" cy="48006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40"/>
            <a:ext cx="6858000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1950244"/>
            <a:ext cx="6400800" cy="17145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800100"/>
            <a:ext cx="6400800" cy="1132284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IN" sz="1200" smtClean="0">
                <a:solidFill>
                  <a:srgbClr val="8B8B8B"/>
                </a:solidFill>
                <a:latin typeface="Calibri"/>
              </a:rPr>
              <a:t>06/03/18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257022F1-C60D-45F3-B5AD-6B06FE379946}" type="slidenum">
              <a:rPr lang="en-IN" sz="1200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IN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1"/>
            <a:ext cx="76200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110992"/>
            <a:ext cx="210312" cy="157734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059403"/>
            <a:ext cx="64008" cy="48006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05740"/>
            <a:ext cx="7498080" cy="85725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143000"/>
            <a:ext cx="3657600" cy="34975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143000"/>
            <a:ext cx="3657600" cy="34975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IN" sz="1200" smtClean="0">
                <a:solidFill>
                  <a:srgbClr val="8B8B8B"/>
                </a:solidFill>
                <a:latin typeface="Calibri"/>
              </a:rPr>
              <a:t>06/03/18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3311109-1F47-4745-9269-F613E9DAC307}" type="slidenum">
              <a:rPr lang="en-IN" sz="1200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70252"/>
            <a:ext cx="8229600" cy="85725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46209"/>
            <a:ext cx="4023360" cy="48006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246209"/>
            <a:ext cx="4023360" cy="48006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727002"/>
            <a:ext cx="4023360" cy="30861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727002"/>
            <a:ext cx="4023360" cy="30861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IN" sz="1200" smtClean="0">
                <a:solidFill>
                  <a:srgbClr val="8B8B8B"/>
                </a:solidFill>
                <a:latin typeface="Calibri"/>
              </a:rPr>
              <a:t>06/03/18</a:t>
            </a:r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3311109-1F47-4745-9269-F613E9DAC307}" type="slidenum">
              <a:rPr lang="en-IN" sz="1200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05740"/>
            <a:ext cx="7498080" cy="857250"/>
          </a:xfrm>
        </p:spPr>
        <p:txBody>
          <a:bodyPr anchor="ctr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IN" sz="1200" smtClean="0">
                <a:solidFill>
                  <a:srgbClr val="8B8B8B"/>
                </a:solidFill>
                <a:latin typeface="Calibri"/>
              </a:rPr>
              <a:t>06/03/18</a:t>
            </a:r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3311109-1F47-4745-9269-F613E9DAC307}" type="slidenum">
              <a:rPr lang="en-IN" sz="1200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51435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IN" sz="1200" smtClean="0">
                <a:solidFill>
                  <a:srgbClr val="8B8B8B"/>
                </a:solidFill>
                <a:latin typeface="Calibri"/>
              </a:rPr>
              <a:t>06/03/18</a:t>
            </a:r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3311109-1F47-4745-9269-F613E9DAC307}" type="slidenum">
              <a:rPr lang="en-IN" sz="1200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IN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40"/>
            <a:ext cx="73152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2583"/>
            <a:ext cx="3810000" cy="871538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055224"/>
            <a:ext cx="3810000" cy="523875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8153400" cy="299442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IN" sz="1200" smtClean="0">
                <a:solidFill>
                  <a:srgbClr val="8B8B8B"/>
                </a:solidFill>
                <a:latin typeface="Calibri"/>
              </a:rPr>
              <a:t>06/03/18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3311109-1F47-4745-9269-F613E9DAC307}" type="slidenum">
              <a:rPr lang="en-IN" sz="1200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800100"/>
            <a:ext cx="2743200" cy="14859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IN" sz="1200" smtClean="0">
                <a:solidFill>
                  <a:srgbClr val="8B8B8B"/>
                </a:solidFill>
                <a:latin typeface="Calibri"/>
              </a:rPr>
              <a:t>06/03/18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3311109-1F47-4745-9269-F613E9DAC307}" type="slidenum">
              <a:rPr lang="en-IN" sz="1200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762000" y="800100"/>
            <a:ext cx="4572000" cy="3429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857253"/>
            <a:ext cx="4419600" cy="2635898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715757"/>
            <a:ext cx="685800" cy="153233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702590"/>
            <a:ext cx="649224" cy="153233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3600450"/>
            <a:ext cx="4419600" cy="5715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IN" sz="1200" smtClean="0">
                <a:solidFill>
                  <a:srgbClr val="8B8B8B"/>
                </a:solidFill>
                <a:latin typeface="Calibri"/>
              </a:rPr>
              <a:t>06/03/18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3311109-1F47-4745-9269-F613E9DAC307}" type="slidenum">
              <a:rPr lang="en-IN" sz="1200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05740"/>
            <a:ext cx="7498080" cy="857250"/>
          </a:xfrm>
        </p:spPr>
        <p:txBody>
          <a:bodyPr>
            <a:normAutofit/>
          </a:bodyPr>
          <a:lstStyle>
            <a:lvl1pPr algn="ctr">
              <a:defRPr sz="36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143000"/>
            <a:ext cx="7555992" cy="34975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51435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IN" sz="1200" smtClean="0">
                <a:solidFill>
                  <a:srgbClr val="8B8B8B"/>
                </a:solidFill>
                <a:latin typeface="Calibri"/>
              </a:rPr>
              <a:t>06/03/18</a:t>
            </a:r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3311109-1F47-4745-9269-F613E9DAC307}" type="slidenum">
              <a:rPr lang="en-IN" sz="1200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IN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41"/>
            <a:ext cx="73152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05740"/>
            <a:ext cx="7498080" cy="857250"/>
          </a:xfrm>
        </p:spPr>
        <p:txBody>
          <a:bodyPr>
            <a:normAutofit/>
          </a:bodyPr>
          <a:lstStyle>
            <a:lvl1pPr algn="ctr">
              <a:defRPr sz="36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143000"/>
            <a:ext cx="7555992" cy="34975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05740"/>
            <a:ext cx="7498080" cy="85725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143000"/>
            <a:ext cx="3657600" cy="34975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143000"/>
            <a:ext cx="3657600" cy="34975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IN" sz="1200" smtClean="0">
                <a:solidFill>
                  <a:srgbClr val="8B8B8B"/>
                </a:solidFill>
                <a:latin typeface="Calibri"/>
              </a:rPr>
              <a:t>06/03/18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257022F1-C60D-45F3-B5AD-6B06FE379946}" type="slidenum">
              <a:rPr lang="en-IN" sz="1200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51435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IN" sz="1200" smtClean="0">
                <a:solidFill>
                  <a:srgbClr val="8B8B8B"/>
                </a:solidFill>
                <a:latin typeface="Calibri"/>
              </a:rPr>
              <a:t>06/03/18</a:t>
            </a:r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3311109-1F47-4745-9269-F613E9DAC307}" type="slidenum">
              <a:rPr lang="en-IN" sz="1200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IN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41"/>
            <a:ext cx="73152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269923"/>
            <a:ext cx="7406640" cy="1104138"/>
          </a:xfrm>
        </p:spPr>
        <p:txBody>
          <a:bodyPr anchor="b">
            <a:normAutofit/>
          </a:bodyPr>
          <a:lstStyle>
            <a:lvl1pPr algn="l">
              <a:defRPr sz="36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387548"/>
            <a:ext cx="7406640" cy="131445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IN" sz="1200" smtClean="0">
                <a:solidFill>
                  <a:srgbClr val="8B8B8B"/>
                </a:solidFill>
                <a:latin typeface="Calibri"/>
              </a:rPr>
              <a:t>06/03/18</a:t>
            </a:r>
            <a:endParaRPr lang="en-IN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3311109-1F47-4745-9269-F613E9DAC307}" type="slidenum">
              <a:rPr lang="en-IN" sz="1200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IN"/>
          </a:p>
        </p:txBody>
      </p:sp>
      <p:sp>
        <p:nvSpPr>
          <p:cNvPr id="8" name="Oval 7"/>
          <p:cNvSpPr/>
          <p:nvPr/>
        </p:nvSpPr>
        <p:spPr>
          <a:xfrm>
            <a:off x="921433" y="1060352"/>
            <a:ext cx="210312" cy="157734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008762"/>
            <a:ext cx="64008" cy="48006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IN" sz="1200" smtClean="0">
                <a:solidFill>
                  <a:srgbClr val="8B8B8B"/>
                </a:solidFill>
                <a:latin typeface="Calibri"/>
              </a:rPr>
              <a:t>06/03/18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3311109-1F47-4745-9269-F613E9DAC307}" type="slidenum">
              <a:rPr lang="en-IN" sz="1200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40"/>
            <a:ext cx="6858000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1950244"/>
            <a:ext cx="6400800" cy="17145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800100"/>
            <a:ext cx="6400800" cy="1132284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IN" sz="1200" smtClean="0">
                <a:solidFill>
                  <a:srgbClr val="8B8B8B"/>
                </a:solidFill>
                <a:latin typeface="Calibri"/>
              </a:rPr>
              <a:t>06/03/18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3311109-1F47-4745-9269-F613E9DAC307}" type="slidenum">
              <a:rPr lang="en-IN" sz="1200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IN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1"/>
            <a:ext cx="76200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110992"/>
            <a:ext cx="210312" cy="157734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059403"/>
            <a:ext cx="64008" cy="48006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05740"/>
            <a:ext cx="7498080" cy="85725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143000"/>
            <a:ext cx="3657600" cy="34975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143000"/>
            <a:ext cx="3657600" cy="34975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IN" sz="1200" smtClean="0">
                <a:solidFill>
                  <a:srgbClr val="8B8B8B"/>
                </a:solidFill>
                <a:latin typeface="Calibri"/>
              </a:rPr>
              <a:t>06/03/18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3311109-1F47-4745-9269-F613E9DAC307}" type="slidenum">
              <a:rPr lang="en-IN" sz="1200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70252"/>
            <a:ext cx="8229600" cy="85725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46209"/>
            <a:ext cx="4023360" cy="48006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246209"/>
            <a:ext cx="4023360" cy="48006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727002"/>
            <a:ext cx="4023360" cy="30861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727002"/>
            <a:ext cx="4023360" cy="30861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IN" sz="1200" smtClean="0">
                <a:solidFill>
                  <a:srgbClr val="8B8B8B"/>
                </a:solidFill>
                <a:latin typeface="Calibri"/>
              </a:rPr>
              <a:t>06/03/18</a:t>
            </a:r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3311109-1F47-4745-9269-F613E9DAC307}" type="slidenum">
              <a:rPr lang="en-IN" sz="1200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05740"/>
            <a:ext cx="7498080" cy="857250"/>
          </a:xfrm>
        </p:spPr>
        <p:txBody>
          <a:bodyPr anchor="ctr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IN" sz="1200" smtClean="0">
                <a:solidFill>
                  <a:srgbClr val="8B8B8B"/>
                </a:solidFill>
                <a:latin typeface="Calibri"/>
              </a:rPr>
              <a:t>06/03/18</a:t>
            </a:r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3311109-1F47-4745-9269-F613E9DAC307}" type="slidenum">
              <a:rPr lang="en-IN" sz="1200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51435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IN" sz="1200" smtClean="0">
                <a:solidFill>
                  <a:srgbClr val="8B8B8B"/>
                </a:solidFill>
                <a:latin typeface="Calibri"/>
              </a:rPr>
              <a:t>06/03/18</a:t>
            </a:r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3311109-1F47-4745-9269-F613E9DAC307}" type="slidenum">
              <a:rPr lang="en-IN" sz="1200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IN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40"/>
            <a:ext cx="73152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2583"/>
            <a:ext cx="3810000" cy="871538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055224"/>
            <a:ext cx="3810000" cy="523875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8153400" cy="299442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IN" sz="1200" smtClean="0">
                <a:solidFill>
                  <a:srgbClr val="8B8B8B"/>
                </a:solidFill>
                <a:latin typeface="Calibri"/>
              </a:rPr>
              <a:t>06/03/18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3311109-1F47-4745-9269-F613E9DAC307}" type="slidenum">
              <a:rPr lang="en-IN" sz="1200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800100"/>
            <a:ext cx="2743200" cy="14859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IN" sz="1200" smtClean="0">
                <a:solidFill>
                  <a:srgbClr val="8B8B8B"/>
                </a:solidFill>
                <a:latin typeface="Calibri"/>
              </a:rPr>
              <a:t>06/03/18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3311109-1F47-4745-9269-F613E9DAC307}" type="slidenum">
              <a:rPr lang="en-IN" sz="1200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762000" y="800100"/>
            <a:ext cx="4572000" cy="3429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857253"/>
            <a:ext cx="4419600" cy="2635898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715757"/>
            <a:ext cx="685800" cy="153233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702590"/>
            <a:ext cx="649224" cy="153233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3600450"/>
            <a:ext cx="4419600" cy="5715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70252"/>
            <a:ext cx="8229600" cy="85725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46209"/>
            <a:ext cx="4023360" cy="48006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246209"/>
            <a:ext cx="4023360" cy="48006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727002"/>
            <a:ext cx="4023360" cy="30861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727002"/>
            <a:ext cx="4023360" cy="30861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IN" sz="1200" smtClean="0">
                <a:solidFill>
                  <a:srgbClr val="8B8B8B"/>
                </a:solidFill>
                <a:latin typeface="Calibri"/>
              </a:rPr>
              <a:t>06/03/18</a:t>
            </a:r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257022F1-C60D-45F3-B5AD-6B06FE379946}" type="slidenum">
              <a:rPr lang="en-IN" sz="1200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IN" sz="1200" smtClean="0">
                <a:solidFill>
                  <a:srgbClr val="8B8B8B"/>
                </a:solidFill>
                <a:latin typeface="Calibri"/>
              </a:rPr>
              <a:t>06/03/18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3311109-1F47-4745-9269-F613E9DAC307}" type="slidenum">
              <a:rPr lang="en-IN" sz="1200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05740"/>
            <a:ext cx="7498080" cy="857250"/>
          </a:xfrm>
        </p:spPr>
        <p:txBody>
          <a:bodyPr>
            <a:normAutofit/>
          </a:bodyPr>
          <a:lstStyle>
            <a:lvl1pPr algn="ctr">
              <a:defRPr sz="36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143000"/>
            <a:ext cx="7555992" cy="34975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51435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IN" sz="1200" smtClean="0">
                <a:solidFill>
                  <a:srgbClr val="8B8B8B"/>
                </a:solidFill>
                <a:latin typeface="Calibri"/>
              </a:rPr>
              <a:t>06/03/18</a:t>
            </a:r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3311109-1F47-4745-9269-F613E9DAC307}" type="slidenum">
              <a:rPr lang="en-IN" sz="1200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IN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41"/>
            <a:ext cx="73152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05740"/>
            <a:ext cx="7498080" cy="857250"/>
          </a:xfrm>
        </p:spPr>
        <p:txBody>
          <a:bodyPr anchor="ctr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pPr/>
              <a:t>2/5/2021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51435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IN" sz="1200" smtClean="0">
                <a:solidFill>
                  <a:srgbClr val="8B8B8B"/>
                </a:solidFill>
                <a:latin typeface="Calibri"/>
              </a:rPr>
              <a:t>06/03/18</a:t>
            </a:r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257022F1-C60D-45F3-B5AD-6B06FE379946}" type="slidenum">
              <a:rPr lang="en-IN" sz="1200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IN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40"/>
            <a:ext cx="73152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2583"/>
            <a:ext cx="3810000" cy="871538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055224"/>
            <a:ext cx="3810000" cy="523875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8153400" cy="299442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IN" sz="1200" smtClean="0">
                <a:solidFill>
                  <a:srgbClr val="8B8B8B"/>
                </a:solidFill>
                <a:latin typeface="Calibri"/>
              </a:rPr>
              <a:t>06/03/18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257022F1-C60D-45F3-B5AD-6B06FE379946}" type="slidenum">
              <a:rPr lang="en-IN" sz="1200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800100"/>
            <a:ext cx="2743200" cy="14859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IN" sz="1200" smtClean="0">
                <a:solidFill>
                  <a:srgbClr val="8B8B8B"/>
                </a:solidFill>
                <a:latin typeface="Calibri"/>
              </a:rPr>
              <a:t>06/03/18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257022F1-C60D-45F3-B5AD-6B06FE379946}" type="slidenum">
              <a:rPr lang="en-IN" sz="1200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762000" y="800100"/>
            <a:ext cx="4572000" cy="3429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857253"/>
            <a:ext cx="4419600" cy="2635898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715757"/>
            <a:ext cx="685800" cy="153233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702590"/>
            <a:ext cx="649224" cy="153233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3600450"/>
            <a:ext cx="4419600" cy="5715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theme" Target="../theme/theme10.xml"/><Relationship Id="rId2" Type="http://schemas.openxmlformats.org/officeDocument/2006/relationships/slideLayout" Target="../slideLayouts/slideLayout52.xml"/><Relationship Id="rId1" Type="http://schemas.openxmlformats.org/officeDocument/2006/relationships/slideLayout" Target="../slideLayouts/slideLayout5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theme" Target="../theme/theme6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theme" Target="../theme/theme8.xml"/><Relationship Id="rId2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9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8.xml"/><Relationship Id="rId3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7.xml"/><Relationship Id="rId2" Type="http://schemas.openxmlformats.org/officeDocument/2006/relationships/slideLayout" Target="../slideLayouts/slideLayout42.xml"/><Relationship Id="rId1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6.xml"/><Relationship Id="rId11" Type="http://schemas.openxmlformats.org/officeDocument/2006/relationships/theme" Target="../theme/theme9.xml"/><Relationship Id="rId5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50.xml"/><Relationship Id="rId4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611940"/>
            <a:ext cx="1638887" cy="1229165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8" y="15828"/>
            <a:ext cx="1702191" cy="1276643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791308"/>
            <a:ext cx="1125717" cy="826968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40"/>
            <a:ext cx="8131127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05978"/>
            <a:ext cx="7498080" cy="85725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085850"/>
            <a:ext cx="7498080" cy="360045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4729162"/>
            <a:ext cx="2133600" cy="357188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lnSpc>
                <a:spcPct val="100000"/>
              </a:lnSpc>
            </a:pPr>
            <a:r>
              <a:rPr lang="en-IN" sz="1200" smtClean="0">
                <a:solidFill>
                  <a:srgbClr val="8B8B8B"/>
                </a:solidFill>
                <a:latin typeface="Calibri"/>
              </a:rPr>
              <a:t>06/03/18</a:t>
            </a:r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4729162"/>
            <a:ext cx="2895600" cy="357188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4729162"/>
            <a:ext cx="457200" cy="357188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 algn="r">
              <a:lnSpc>
                <a:spcPct val="100000"/>
              </a:lnSpc>
            </a:pPr>
            <a:fld id="{257022F1-C60D-45F3-B5AD-6B06FE379946}" type="slidenum">
              <a:rPr lang="en-IN" sz="1200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IN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40"/>
            <a:ext cx="73152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611941"/>
            <a:ext cx="1638887" cy="1229165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7" y="15827"/>
            <a:ext cx="1702191" cy="1276643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791308"/>
            <a:ext cx="1125717" cy="826968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41"/>
            <a:ext cx="8131127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05978"/>
            <a:ext cx="7498080" cy="85725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085850"/>
            <a:ext cx="7498080" cy="360045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 dirty="0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4729162"/>
            <a:ext cx="2133600" cy="357188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lnSpc>
                <a:spcPct val="100000"/>
              </a:lnSpc>
            </a:pPr>
            <a:r>
              <a:rPr lang="en-IN" sz="1200" smtClean="0">
                <a:solidFill>
                  <a:srgbClr val="8B8B8B"/>
                </a:solidFill>
                <a:latin typeface="Calibri"/>
              </a:rPr>
              <a:t>06/03/18</a:t>
            </a:r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4729162"/>
            <a:ext cx="2895600" cy="357188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4729162"/>
            <a:ext cx="457200" cy="357188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 algn="r">
              <a:lnSpc>
                <a:spcPct val="100000"/>
              </a:lnSpc>
            </a:pPr>
            <a:fld id="{43311109-1F47-4745-9269-F613E9DAC307}" type="slidenum">
              <a:rPr lang="en-IN" sz="1200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IN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41"/>
            <a:ext cx="73152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611941"/>
            <a:ext cx="1638887" cy="1229165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7" y="15827"/>
            <a:ext cx="1702191" cy="1276643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791308"/>
            <a:ext cx="1125717" cy="826968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41"/>
            <a:ext cx="8131127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05978"/>
            <a:ext cx="7498080" cy="85725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085850"/>
            <a:ext cx="7498080" cy="360045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4729162"/>
            <a:ext cx="2133600" cy="357188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lnSpc>
                <a:spcPct val="100000"/>
              </a:lnSpc>
            </a:pPr>
            <a:r>
              <a:rPr lang="en-IN" sz="1200" smtClean="0">
                <a:solidFill>
                  <a:srgbClr val="8B8B8B"/>
                </a:solidFill>
                <a:latin typeface="Calibri"/>
              </a:rPr>
              <a:t>06/03/18</a:t>
            </a:r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4729162"/>
            <a:ext cx="2895600" cy="357188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4729162"/>
            <a:ext cx="457200" cy="357188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 algn="r">
              <a:lnSpc>
                <a:spcPct val="100000"/>
              </a:lnSpc>
            </a:pPr>
            <a:fld id="{43311109-1F47-4745-9269-F613E9DAC307}" type="slidenum">
              <a:rPr lang="en-IN" sz="1200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IN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41"/>
            <a:ext cx="73152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3" r:id="rId2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611940"/>
            <a:ext cx="1638887" cy="1229165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8" y="15828"/>
            <a:ext cx="1702191" cy="1276643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791308"/>
            <a:ext cx="1125717" cy="826968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40"/>
            <a:ext cx="8131127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05978"/>
            <a:ext cx="7498080" cy="85725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085850"/>
            <a:ext cx="7498080" cy="360045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4729162"/>
            <a:ext cx="2133600" cy="357188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lnSpc>
                <a:spcPct val="100000"/>
              </a:lnSpc>
            </a:pPr>
            <a:r>
              <a:rPr lang="en-IN" sz="1200" smtClean="0">
                <a:solidFill>
                  <a:srgbClr val="8B8B8B"/>
                </a:solidFill>
                <a:latin typeface="Calibri"/>
              </a:rPr>
              <a:t>06/03/18</a:t>
            </a:r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4729162"/>
            <a:ext cx="2895600" cy="357188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4729162"/>
            <a:ext cx="457200" cy="357188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 algn="r">
              <a:lnSpc>
                <a:spcPct val="100000"/>
              </a:lnSpc>
            </a:pPr>
            <a:fld id="{257022F1-C60D-45F3-B5AD-6B06FE379946}" type="slidenum">
              <a:rPr lang="en-IN" sz="1200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IN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40"/>
            <a:ext cx="73152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611941"/>
            <a:ext cx="1638887" cy="1229165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7" y="15827"/>
            <a:ext cx="1702191" cy="1276643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791308"/>
            <a:ext cx="1125717" cy="826968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41"/>
            <a:ext cx="8131127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05978"/>
            <a:ext cx="7498080" cy="85725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085850"/>
            <a:ext cx="7498080" cy="360045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 dirty="0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4729162"/>
            <a:ext cx="2133600" cy="357188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lnSpc>
                <a:spcPct val="100000"/>
              </a:lnSpc>
            </a:pPr>
            <a:r>
              <a:rPr lang="en-IN" sz="1200" smtClean="0">
                <a:solidFill>
                  <a:srgbClr val="8B8B8B"/>
                </a:solidFill>
                <a:latin typeface="Calibri"/>
              </a:rPr>
              <a:t>06/03/18</a:t>
            </a:r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4729162"/>
            <a:ext cx="2895600" cy="357188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4729162"/>
            <a:ext cx="457200" cy="357188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 algn="r">
              <a:lnSpc>
                <a:spcPct val="100000"/>
              </a:lnSpc>
            </a:pPr>
            <a:fld id="{43311109-1F47-4745-9269-F613E9DAC307}" type="slidenum">
              <a:rPr lang="en-IN" sz="1200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IN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41"/>
            <a:ext cx="73152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611941"/>
            <a:ext cx="1638887" cy="1229165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7" y="15827"/>
            <a:ext cx="1702191" cy="1276643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791308"/>
            <a:ext cx="1125717" cy="826968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41"/>
            <a:ext cx="8131127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05978"/>
            <a:ext cx="7498080" cy="85725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085850"/>
            <a:ext cx="7498080" cy="360045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 dirty="0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4729162"/>
            <a:ext cx="2133600" cy="357188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lnSpc>
                <a:spcPct val="100000"/>
              </a:lnSpc>
            </a:pPr>
            <a:r>
              <a:rPr lang="en-IN" sz="1200" smtClean="0">
                <a:solidFill>
                  <a:srgbClr val="8B8B8B"/>
                </a:solidFill>
                <a:latin typeface="Calibri"/>
              </a:rPr>
              <a:t>06/03/18</a:t>
            </a:r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4729162"/>
            <a:ext cx="2895600" cy="357188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4729162"/>
            <a:ext cx="457200" cy="357188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 algn="r">
              <a:lnSpc>
                <a:spcPct val="100000"/>
              </a:lnSpc>
            </a:pPr>
            <a:fld id="{43311109-1F47-4745-9269-F613E9DAC307}" type="slidenum">
              <a:rPr lang="en-IN" sz="1200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IN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41"/>
            <a:ext cx="73152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611940"/>
            <a:ext cx="1638887" cy="1229165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8" y="15828"/>
            <a:ext cx="1702191" cy="1276643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791308"/>
            <a:ext cx="1125717" cy="826968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40"/>
            <a:ext cx="8131127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05978"/>
            <a:ext cx="7498080" cy="85725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085850"/>
            <a:ext cx="7498080" cy="360045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4729162"/>
            <a:ext cx="2133600" cy="357188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lnSpc>
                <a:spcPct val="100000"/>
              </a:lnSpc>
            </a:pPr>
            <a:r>
              <a:rPr lang="en-IN" sz="1200" smtClean="0">
                <a:solidFill>
                  <a:srgbClr val="8B8B8B"/>
                </a:solidFill>
                <a:latin typeface="Calibri"/>
              </a:rPr>
              <a:t>06/03/18</a:t>
            </a:r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4729162"/>
            <a:ext cx="2895600" cy="357188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4729162"/>
            <a:ext cx="457200" cy="357188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 algn="r">
              <a:lnSpc>
                <a:spcPct val="100000"/>
              </a:lnSpc>
            </a:pPr>
            <a:fld id="{257022F1-C60D-45F3-B5AD-6B06FE379946}" type="slidenum">
              <a:rPr lang="en-IN" sz="1200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IN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40"/>
            <a:ext cx="73152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611941"/>
            <a:ext cx="1638887" cy="1229165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7" y="15827"/>
            <a:ext cx="1702191" cy="1276643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791308"/>
            <a:ext cx="1125717" cy="826968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41"/>
            <a:ext cx="8131127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05978"/>
            <a:ext cx="7498080" cy="85725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085850"/>
            <a:ext cx="7498080" cy="360045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 dirty="0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4729162"/>
            <a:ext cx="2133600" cy="357188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lnSpc>
                <a:spcPct val="100000"/>
              </a:lnSpc>
            </a:pPr>
            <a:r>
              <a:rPr lang="en-IN" sz="1200" smtClean="0">
                <a:solidFill>
                  <a:srgbClr val="8B8B8B"/>
                </a:solidFill>
                <a:latin typeface="Calibri"/>
              </a:rPr>
              <a:t>06/03/18</a:t>
            </a:r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4729162"/>
            <a:ext cx="2895600" cy="357188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4729162"/>
            <a:ext cx="457200" cy="357188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 algn="r">
              <a:lnSpc>
                <a:spcPct val="100000"/>
              </a:lnSpc>
            </a:pPr>
            <a:fld id="{43311109-1F47-4745-9269-F613E9DAC307}" type="slidenum">
              <a:rPr lang="en-IN" sz="1200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IN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41"/>
            <a:ext cx="73152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611941"/>
            <a:ext cx="1638887" cy="1229165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7" y="15827"/>
            <a:ext cx="1702191" cy="1276643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791308"/>
            <a:ext cx="1125717" cy="826968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41"/>
            <a:ext cx="8131127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05978"/>
            <a:ext cx="7498080" cy="85725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085850"/>
            <a:ext cx="7498080" cy="360045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 dirty="0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4729162"/>
            <a:ext cx="2133600" cy="357188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lnSpc>
                <a:spcPct val="100000"/>
              </a:lnSpc>
            </a:pPr>
            <a:r>
              <a:rPr lang="en-IN" sz="1200" smtClean="0">
                <a:solidFill>
                  <a:srgbClr val="8B8B8B"/>
                </a:solidFill>
                <a:latin typeface="Calibri"/>
              </a:rPr>
              <a:t>06/03/18</a:t>
            </a:r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4729162"/>
            <a:ext cx="2895600" cy="357188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4729162"/>
            <a:ext cx="457200" cy="357188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 algn="r">
              <a:lnSpc>
                <a:spcPct val="100000"/>
              </a:lnSpc>
            </a:pPr>
            <a:fld id="{43311109-1F47-4745-9269-F613E9DAC307}" type="slidenum">
              <a:rPr lang="en-IN" sz="1200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IN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41"/>
            <a:ext cx="73152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611940"/>
            <a:ext cx="1638887" cy="1229165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8" y="15828"/>
            <a:ext cx="1702191" cy="1276643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791308"/>
            <a:ext cx="1125717" cy="826968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40"/>
            <a:ext cx="8131127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05978"/>
            <a:ext cx="7498080" cy="85725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085850"/>
            <a:ext cx="7498080" cy="360045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4729162"/>
            <a:ext cx="2133600" cy="357188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lnSpc>
                <a:spcPct val="100000"/>
              </a:lnSpc>
            </a:pPr>
            <a:r>
              <a:rPr lang="en-IN" sz="1200" smtClean="0">
                <a:solidFill>
                  <a:srgbClr val="8B8B8B"/>
                </a:solidFill>
                <a:latin typeface="Calibri"/>
              </a:rPr>
              <a:t>06/03/18</a:t>
            </a:r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4729162"/>
            <a:ext cx="2895600" cy="357188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4729162"/>
            <a:ext cx="457200" cy="357188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 algn="r">
              <a:lnSpc>
                <a:spcPct val="100000"/>
              </a:lnSpc>
            </a:pPr>
            <a:fld id="{257022F1-C60D-45F3-B5AD-6B06FE379946}" type="slidenum">
              <a:rPr lang="en-IN" sz="1200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IN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40"/>
            <a:ext cx="73152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ChangeArrowheads="1"/>
          </p:cNvSpPr>
          <p:nvPr/>
        </p:nvSpPr>
        <p:spPr bwMode="auto">
          <a:xfrm>
            <a:off x="2743200" y="2228850"/>
            <a:ext cx="4972050" cy="9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1350"/>
          </a:p>
        </p:txBody>
      </p:sp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1314450" y="2714625"/>
            <a:ext cx="7448550" cy="16426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7500" tIns="35100" rIns="67500" bIns="351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3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4000" b="1" dirty="0" smtClean="0">
                <a:solidFill>
                  <a:schemeClr val="accent5"/>
                </a:solidFill>
                <a:latin typeface="+mj-lt"/>
              </a:rPr>
              <a:t>System Testing    cont…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700" b="1" dirty="0" smtClean="0">
              <a:solidFill>
                <a:schemeClr val="accent5"/>
              </a:solidFill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700" b="1" dirty="0">
              <a:solidFill>
                <a:schemeClr val="accent5"/>
              </a:solidFill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b="1" dirty="0" smtClean="0">
                <a:solidFill>
                  <a:schemeClr val="accent5"/>
                </a:solidFill>
                <a:latin typeface="+mn-lt"/>
              </a:rPr>
              <a:t>Dr. </a:t>
            </a:r>
            <a:r>
              <a:rPr lang="en-US" altLang="en-US" sz="1800" b="1" dirty="0" err="1" smtClean="0">
                <a:solidFill>
                  <a:schemeClr val="accent5"/>
                </a:solidFill>
                <a:latin typeface="+mn-lt"/>
              </a:rPr>
              <a:t>Durga</a:t>
            </a:r>
            <a:r>
              <a:rPr lang="en-US" altLang="en-US" sz="1800" b="1" dirty="0" smtClean="0">
                <a:solidFill>
                  <a:schemeClr val="accent5"/>
                </a:solidFill>
                <a:latin typeface="+mn-lt"/>
              </a:rPr>
              <a:t> Prasad </a:t>
            </a:r>
            <a:r>
              <a:rPr lang="en-US" altLang="en-US" sz="1800" b="1" dirty="0" err="1" smtClean="0">
                <a:solidFill>
                  <a:schemeClr val="accent5"/>
                </a:solidFill>
                <a:latin typeface="+mn-lt"/>
              </a:rPr>
              <a:t>Mohapatra</a:t>
            </a:r>
            <a:endParaRPr lang="en-US" altLang="en-US" sz="1800" b="1" dirty="0" smtClean="0">
              <a:solidFill>
                <a:schemeClr val="accent5"/>
              </a:solidFill>
              <a:latin typeface="+mn-lt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b="1" dirty="0" smtClean="0">
                <a:solidFill>
                  <a:schemeClr val="accent5"/>
                </a:solidFill>
                <a:latin typeface="+mn-lt"/>
              </a:rPr>
              <a:t>Professor, Dept. of CSE, 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b="1" dirty="0" smtClean="0">
                <a:solidFill>
                  <a:schemeClr val="accent5"/>
                </a:solidFill>
                <a:latin typeface="+mn-lt"/>
              </a:rPr>
              <a:t>NIT Rourkela  </a:t>
            </a:r>
            <a:r>
              <a:rPr lang="en-US" altLang="en-US" b="1" dirty="0">
                <a:solidFill>
                  <a:schemeClr val="accent5"/>
                </a:solidFill>
              </a:rPr>
              <a:t/>
            </a:r>
            <a:br>
              <a:rPr lang="en-US" altLang="en-US" b="1" dirty="0">
                <a:solidFill>
                  <a:schemeClr val="accent5"/>
                </a:solidFill>
              </a:rPr>
            </a:br>
            <a:endParaRPr lang="en-US" altLang="en-US" b="1" dirty="0">
              <a:solidFill>
                <a:schemeClr val="accent5"/>
              </a:solidFill>
            </a:endParaRPr>
          </a:p>
        </p:txBody>
      </p:sp>
      <p:sp>
        <p:nvSpPr>
          <p:cNvPr id="3076" name="Rectangle 3"/>
          <p:cNvSpPr>
            <a:spLocks noChangeArrowheads="1"/>
          </p:cNvSpPr>
          <p:nvPr/>
        </p:nvSpPr>
        <p:spPr bwMode="auto">
          <a:xfrm>
            <a:off x="3086100" y="3086101"/>
            <a:ext cx="3429000" cy="1271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7500" tIns="35100" rIns="67500" bIns="351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3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700" b="1">
                <a:solidFill>
                  <a:srgbClr val="330066"/>
                </a:solidFill>
              </a:rPr>
              <a:t/>
            </a:r>
            <a:br>
              <a:rPr lang="en-US" altLang="en-US" sz="2700" b="1">
                <a:solidFill>
                  <a:srgbClr val="330066"/>
                </a:solidFill>
              </a:rPr>
            </a:br>
            <a:endParaRPr lang="en-US" altLang="en-US" sz="2700" b="1">
              <a:solidFill>
                <a:srgbClr val="330066"/>
              </a:solidFill>
            </a:endParaRPr>
          </a:p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b="1">
                <a:solidFill>
                  <a:srgbClr val="330066"/>
                </a:solidFill>
              </a:rPr>
              <a:t> </a:t>
            </a:r>
          </a:p>
        </p:txBody>
      </p:sp>
    </p:spTree>
    <p:extLst>
      <p:ext uri="{BB962C8B-B14F-4D97-AF65-F5344CB8AC3E}">
        <p14:creationId xmlns="" xmlns:p14="http://schemas.microsoft.com/office/powerpoint/2010/main" val="10431671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Shape 1"/>
          <p:cNvSpPr txBox="1">
            <a:spLocks noChangeArrowheads="1"/>
          </p:cNvSpPr>
          <p:nvPr/>
        </p:nvSpPr>
        <p:spPr bwMode="auto">
          <a:xfrm>
            <a:off x="1485900" y="797719"/>
            <a:ext cx="6172200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330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endParaRPr lang="en-US" altLang="en-US" sz="1350"/>
          </a:p>
        </p:txBody>
      </p:sp>
      <p:sp>
        <p:nvSpPr>
          <p:cNvPr id="11267" name="TextShape 2"/>
          <p:cNvSpPr txBox="1">
            <a:spLocks noChangeArrowheads="1"/>
          </p:cNvSpPr>
          <p:nvPr/>
        </p:nvSpPr>
        <p:spPr bwMode="auto">
          <a:xfrm>
            <a:off x="1371600" y="900113"/>
            <a:ext cx="7620000" cy="3450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just" eaLnBrk="1" hangingPunct="1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</a:rPr>
              <a:t>The problem with security testing is that security-related bugs are not as obvious as other types of bugs.</a:t>
            </a:r>
            <a:endParaRPr lang="en-US" altLang="en-US" sz="2800" dirty="0"/>
          </a:p>
          <a:p>
            <a:pPr marL="342900" indent="-342900" algn="just" eaLnBrk="1" hangingPunct="1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</a:rPr>
              <a:t>It may be possible that the security system has failed and caused the loss of information without the knowledge of loss.</a:t>
            </a:r>
            <a:endParaRPr lang="en-US" altLang="en-US" sz="2800" dirty="0"/>
          </a:p>
          <a:p>
            <a:pPr marL="342900" indent="-342900" algn="just" eaLnBrk="1" hangingPunct="1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</a:rPr>
              <a:t>Thus, the tester should perform security testing with the goals to identify the bugs that are very difficult to identify.</a:t>
            </a:r>
            <a:endParaRPr lang="en-US" alt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-145147"/>
            <a:ext cx="7406640" cy="942866"/>
          </a:xfrm>
        </p:spPr>
        <p:txBody>
          <a:bodyPr/>
          <a:lstStyle/>
          <a:p>
            <a:pPr algn="ctr"/>
            <a:r>
              <a:rPr lang="en-US" dirty="0" smtClean="0"/>
              <a:t>Security Concerns   	</a:t>
            </a:r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574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Shape 1"/>
          <p:cNvSpPr txBox="1">
            <a:spLocks noChangeArrowheads="1"/>
          </p:cNvSpPr>
          <p:nvPr/>
        </p:nvSpPr>
        <p:spPr bwMode="auto">
          <a:xfrm>
            <a:off x="1485900" y="797719"/>
            <a:ext cx="6172200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330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endParaRPr lang="en-US" altLang="en-US" sz="1350"/>
          </a:p>
        </p:txBody>
      </p:sp>
      <p:sp>
        <p:nvSpPr>
          <p:cNvPr id="12291" name="TextShape 2"/>
          <p:cNvSpPr txBox="1">
            <a:spLocks noChangeArrowheads="1"/>
          </p:cNvSpPr>
          <p:nvPr/>
        </p:nvSpPr>
        <p:spPr bwMode="auto">
          <a:xfrm>
            <a:off x="1371600" y="985838"/>
            <a:ext cx="7520940" cy="3373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800100" lvl="1" indent="-342900" algn="just" eaLnBrk="1" hangingPunct="1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en-US" sz="2400" dirty="0" smtClean="0">
                <a:solidFill>
                  <a:srgbClr val="000000"/>
                </a:solidFill>
              </a:rPr>
              <a:t>Vulnerability </a:t>
            </a:r>
            <a:r>
              <a:rPr lang="en-US" altLang="en-US" sz="2400" dirty="0">
                <a:solidFill>
                  <a:srgbClr val="000000"/>
                </a:solidFill>
              </a:rPr>
              <a:t>is an error that an attacker can exploit.</a:t>
            </a:r>
            <a:endParaRPr lang="en-US" altLang="en-US" sz="2400" dirty="0"/>
          </a:p>
          <a:p>
            <a:pPr marL="800100" lvl="1" indent="-342900" algn="just" eaLnBrk="1" hangingPunct="1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000000"/>
                </a:solidFill>
              </a:rPr>
              <a:t>Security vulnerabilities are of the following types:</a:t>
            </a:r>
            <a:endParaRPr lang="en-US" altLang="en-US" sz="2400" dirty="0"/>
          </a:p>
          <a:p>
            <a:pPr marL="1257300" lvl="2" indent="-342900" algn="just" eaLnBrk="1" hangingPunct="1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00000"/>
                </a:solidFill>
              </a:rPr>
              <a:t>Bugs at the implementation level, such as local implementation errors or inter-procedural interface errors.</a:t>
            </a:r>
            <a:endParaRPr lang="en-US" altLang="en-US" sz="2000" dirty="0"/>
          </a:p>
          <a:p>
            <a:pPr marL="1257300" lvl="2" indent="-342900" algn="just" eaLnBrk="1" hangingPunct="1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00000"/>
                </a:solidFill>
              </a:rPr>
              <a:t>Design level mistakes.</a:t>
            </a:r>
            <a:endParaRPr lang="en-US" altLang="en-US" sz="2000" dirty="0"/>
          </a:p>
          <a:p>
            <a:pPr marL="800100" lvl="1" indent="-342900" algn="just" eaLnBrk="1" hangingPunct="1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000000"/>
                </a:solidFill>
              </a:rPr>
              <a:t>Design level vulnerabilities are the hardest defect category to handle, but they are also the most prevalent and critical.</a:t>
            </a:r>
            <a:endParaRPr lang="en-US" alt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5900" y="-95309"/>
            <a:ext cx="7406640" cy="893028"/>
          </a:xfrm>
        </p:spPr>
        <p:txBody>
          <a:bodyPr/>
          <a:lstStyle/>
          <a:p>
            <a:pPr algn="ctr"/>
            <a:r>
              <a:rPr lang="en-US" dirty="0" smtClean="0"/>
              <a:t>Software Vulnerability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37069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Shape 1"/>
          <p:cNvSpPr txBox="1">
            <a:spLocks noChangeArrowheads="1"/>
          </p:cNvSpPr>
          <p:nvPr/>
        </p:nvSpPr>
        <p:spPr bwMode="auto">
          <a:xfrm>
            <a:off x="1485900" y="797719"/>
            <a:ext cx="6172200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330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endParaRPr lang="en-US" altLang="en-US" sz="1350"/>
          </a:p>
        </p:txBody>
      </p:sp>
      <p:sp>
        <p:nvSpPr>
          <p:cNvPr id="13315" name="TextShape 2"/>
          <p:cNvSpPr txBox="1">
            <a:spLocks noChangeArrowheads="1"/>
          </p:cNvSpPr>
          <p:nvPr/>
        </p:nvSpPr>
        <p:spPr bwMode="auto">
          <a:xfrm>
            <a:off x="1371600" y="1088232"/>
            <a:ext cx="7520940" cy="3412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just" eaLnBrk="1" hangingPunct="1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000000"/>
                </a:solidFill>
              </a:rPr>
              <a:t>Unfortunately, ascertaining whether a program has design level vulnerabilities requires great expertise</a:t>
            </a:r>
            <a:endParaRPr lang="en-US" altLang="en-US" sz="1350" dirty="0"/>
          </a:p>
          <a:p>
            <a:pPr marL="800100" lvl="1" indent="-342900" algn="just" eaLnBrk="1" hangingPunct="1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en-US" sz="2100" dirty="0">
                <a:solidFill>
                  <a:srgbClr val="000000"/>
                </a:solidFill>
              </a:rPr>
              <a:t>w</a:t>
            </a:r>
            <a:r>
              <a:rPr lang="en-US" altLang="en-US" sz="2100" dirty="0" smtClean="0">
                <a:solidFill>
                  <a:srgbClr val="000000"/>
                </a:solidFill>
              </a:rPr>
              <a:t>hich </a:t>
            </a:r>
            <a:r>
              <a:rPr lang="en-US" altLang="en-US" sz="2100" dirty="0">
                <a:solidFill>
                  <a:srgbClr val="000000"/>
                </a:solidFill>
              </a:rPr>
              <a:t>makes finding not only difficult but particularly hard to automate.</a:t>
            </a:r>
            <a:endParaRPr lang="en-US" altLang="en-US" sz="1350" dirty="0"/>
          </a:p>
          <a:p>
            <a:pPr marL="342900" indent="-342900" algn="just" eaLnBrk="1" hangingPunct="1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en-US" sz="2400" dirty="0" smtClean="0">
                <a:solidFill>
                  <a:srgbClr val="000000"/>
                </a:solidFill>
              </a:rPr>
              <a:t>Examples: problem </a:t>
            </a:r>
            <a:r>
              <a:rPr lang="en-US" altLang="en-US" sz="2400" dirty="0">
                <a:solidFill>
                  <a:srgbClr val="000000"/>
                </a:solidFill>
              </a:rPr>
              <a:t>in error handling, unprotected data channels, incorrect or missing access control mechanisms, and timing errors especially in multithreaded systems.</a:t>
            </a:r>
            <a:endParaRPr lang="en-US" alt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5900" y="-15906"/>
            <a:ext cx="7406640" cy="813625"/>
          </a:xfrm>
        </p:spPr>
        <p:txBody>
          <a:bodyPr/>
          <a:lstStyle/>
          <a:p>
            <a:pPr algn="ctr"/>
            <a:r>
              <a:rPr lang="en-US" dirty="0" smtClean="0"/>
              <a:t>Software Vulnerability </a:t>
            </a:r>
            <a:r>
              <a:rPr lang="en-US" dirty="0" err="1"/>
              <a:t>c</a:t>
            </a:r>
            <a:r>
              <a:rPr lang="en-US" dirty="0" err="1" smtClean="0"/>
              <a:t>ont</a:t>
            </a:r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68500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Shape 1"/>
          <p:cNvSpPr txBox="1">
            <a:spLocks noChangeArrowheads="1"/>
          </p:cNvSpPr>
          <p:nvPr/>
        </p:nvSpPr>
        <p:spPr bwMode="auto">
          <a:xfrm>
            <a:off x="1485900" y="797719"/>
            <a:ext cx="6172200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330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endParaRPr lang="en-US" altLang="en-US" sz="1350"/>
          </a:p>
        </p:txBody>
      </p:sp>
      <p:sp>
        <p:nvSpPr>
          <p:cNvPr id="14339" name="TextShape 2"/>
          <p:cNvSpPr txBox="1">
            <a:spLocks noChangeArrowheads="1"/>
          </p:cNvSpPr>
          <p:nvPr/>
        </p:nvSpPr>
        <p:spPr bwMode="auto">
          <a:xfrm>
            <a:off x="1066800" y="797719"/>
            <a:ext cx="7924800" cy="4060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800100" lvl="1" indent="-342900" algn="just" eaLnBrk="1" hangingPunct="1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en-US" sz="2400" dirty="0" smtClean="0">
                <a:solidFill>
                  <a:srgbClr val="000000"/>
                </a:solidFill>
              </a:rPr>
              <a:t>Testers </a:t>
            </a:r>
            <a:r>
              <a:rPr lang="en-US" altLang="en-US" sz="2400" dirty="0">
                <a:solidFill>
                  <a:srgbClr val="000000"/>
                </a:solidFill>
              </a:rPr>
              <a:t>must use a risk based approach, grounded in both the system’s architectural reality and the attacker’s mindset, </a:t>
            </a:r>
            <a:endParaRPr lang="en-US" altLang="en-US" sz="1400" dirty="0"/>
          </a:p>
          <a:p>
            <a:pPr marL="1200150" lvl="2" indent="-285750" algn="just" eaLnBrk="1" hangingPunct="1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00000"/>
                </a:solidFill>
              </a:rPr>
              <a:t>to gauge software security adequately.</a:t>
            </a:r>
            <a:endParaRPr lang="en-US" altLang="en-US" sz="1400" dirty="0"/>
          </a:p>
          <a:p>
            <a:pPr marL="800100" lvl="1" indent="-342900" algn="just" eaLnBrk="1" hangingPunct="1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000000"/>
                </a:solidFill>
              </a:rPr>
              <a:t>By identifying risks and potential loss associated with those risks in the system and creating tests driven by those risks</a:t>
            </a:r>
            <a:endParaRPr lang="en-US" altLang="en-US" sz="1400" dirty="0"/>
          </a:p>
          <a:p>
            <a:pPr marL="1200150" lvl="2" indent="-285750" algn="just" eaLnBrk="1" hangingPunct="1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00000"/>
                </a:solidFill>
              </a:rPr>
              <a:t>The tester can focus on areas of code in which an attack is likely to succeed.</a:t>
            </a:r>
            <a:endParaRPr lang="en-US" altLang="en-US" sz="1400" dirty="0"/>
          </a:p>
          <a:p>
            <a:pPr marL="800100" lvl="1" indent="-342900" algn="just" eaLnBrk="1" hangingPunct="1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000000"/>
                </a:solidFill>
              </a:rPr>
              <a:t>Therefore, risk analysis can help in identifying potential security problems.</a:t>
            </a:r>
            <a:endParaRPr lang="en-US" altLang="en-US" sz="1400" dirty="0"/>
          </a:p>
          <a:p>
            <a:pPr marL="1200150" lvl="2" indent="-285750" algn="just" eaLnBrk="1" hangingPunct="1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00000"/>
                </a:solidFill>
              </a:rPr>
              <a:t>Once identified and ranked, can help in security testing.</a:t>
            </a:r>
            <a:endParaRPr lang="en-US" altLang="en-US" sz="14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5880" y="-325469"/>
            <a:ext cx="7406640" cy="1104138"/>
          </a:xfrm>
        </p:spPr>
        <p:txBody>
          <a:bodyPr/>
          <a:lstStyle/>
          <a:p>
            <a:pPr algn="ctr"/>
            <a:r>
              <a:rPr lang="en-US" dirty="0" smtClean="0"/>
              <a:t>How to Perform Security Testing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228365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Shape 1"/>
          <p:cNvSpPr txBox="1">
            <a:spLocks noChangeArrowheads="1"/>
          </p:cNvSpPr>
          <p:nvPr/>
        </p:nvSpPr>
        <p:spPr bwMode="auto">
          <a:xfrm>
            <a:off x="1485900" y="797719"/>
            <a:ext cx="6172200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330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endParaRPr lang="en-US" altLang="en-US" sz="1350"/>
          </a:p>
        </p:txBody>
      </p:sp>
      <p:sp>
        <p:nvSpPr>
          <p:cNvPr id="15363" name="TextShape 2"/>
          <p:cNvSpPr txBox="1">
            <a:spLocks noChangeArrowheads="1"/>
          </p:cNvSpPr>
          <p:nvPr/>
        </p:nvSpPr>
        <p:spPr bwMode="auto">
          <a:xfrm>
            <a:off x="1428750" y="1010840"/>
            <a:ext cx="7406640" cy="3770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just" eaLnBrk="1" hangingPunct="1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</a:rPr>
              <a:t>Risk management and security testing</a:t>
            </a:r>
            <a:endParaRPr lang="en-US" altLang="en-US" sz="1400" dirty="0"/>
          </a:p>
          <a:p>
            <a:pPr marL="800100" lvl="1" indent="-342900" algn="just" eaLnBrk="1" hangingPunct="1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000000"/>
                </a:solidFill>
              </a:rPr>
              <a:t>Software security practitioners perform many different tasks to manage software risks, including:</a:t>
            </a:r>
            <a:endParaRPr lang="en-US" altLang="en-US" sz="1400" dirty="0"/>
          </a:p>
          <a:p>
            <a:pPr marL="1200150" lvl="2" indent="-285750" algn="just" eaLnBrk="1" hangingPunct="1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00000"/>
                </a:solidFill>
              </a:rPr>
              <a:t>Creating security abuse/misuse cases</a:t>
            </a:r>
            <a:endParaRPr lang="en-US" altLang="en-US" sz="1400" dirty="0"/>
          </a:p>
          <a:p>
            <a:pPr marL="1200150" lvl="2" indent="-285750" algn="just" eaLnBrk="1" hangingPunct="1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00000"/>
                </a:solidFill>
              </a:rPr>
              <a:t>Listing normative security requirements</a:t>
            </a:r>
            <a:endParaRPr lang="en-US" altLang="en-US" sz="1400" dirty="0"/>
          </a:p>
          <a:p>
            <a:pPr marL="1200150" lvl="2" indent="-285750" algn="just" eaLnBrk="1" hangingPunct="1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00000"/>
                </a:solidFill>
              </a:rPr>
              <a:t>Performing architectural risk analysis</a:t>
            </a:r>
            <a:endParaRPr lang="en-US" altLang="en-US" sz="1400" dirty="0"/>
          </a:p>
          <a:p>
            <a:pPr marL="1200150" lvl="2" indent="-285750" algn="just" eaLnBrk="1" hangingPunct="1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00000"/>
                </a:solidFill>
              </a:rPr>
              <a:t>Building risk based security test plans</a:t>
            </a:r>
            <a:endParaRPr lang="en-US" altLang="en-US" sz="1400" dirty="0"/>
          </a:p>
          <a:p>
            <a:pPr marL="1200150" lvl="2" indent="-285750" algn="just" eaLnBrk="1" hangingPunct="1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00000"/>
                </a:solidFill>
              </a:rPr>
              <a:t>Wielding static analysis tools</a:t>
            </a:r>
            <a:endParaRPr lang="en-US" altLang="en-US" sz="1400" dirty="0"/>
          </a:p>
          <a:p>
            <a:pPr marL="1200150" lvl="2" indent="-285750" algn="just" eaLnBrk="1" hangingPunct="1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00000"/>
                </a:solidFill>
              </a:rPr>
              <a:t>Performing security tests.</a:t>
            </a:r>
            <a:endParaRPr lang="en-US" altLang="en-US" sz="14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8750" y="27531"/>
            <a:ext cx="7406640" cy="770188"/>
          </a:xfrm>
        </p:spPr>
        <p:txBody>
          <a:bodyPr/>
          <a:lstStyle/>
          <a:p>
            <a:pPr algn="ctr"/>
            <a:r>
              <a:rPr lang="en-US" dirty="0" smtClean="0"/>
              <a:t>Risk Management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908039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Shape 1"/>
          <p:cNvSpPr txBox="1">
            <a:spLocks noChangeArrowheads="1"/>
          </p:cNvSpPr>
          <p:nvPr/>
        </p:nvSpPr>
        <p:spPr bwMode="auto">
          <a:xfrm>
            <a:off x="1485900" y="797719"/>
            <a:ext cx="6172200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330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endParaRPr lang="en-US" altLang="en-US" sz="1350"/>
          </a:p>
        </p:txBody>
      </p:sp>
      <p:sp>
        <p:nvSpPr>
          <p:cNvPr id="16387" name="TextShape 2"/>
          <p:cNvSpPr txBox="1">
            <a:spLocks noChangeArrowheads="1"/>
          </p:cNvSpPr>
          <p:nvPr/>
        </p:nvSpPr>
        <p:spPr bwMode="auto">
          <a:xfrm>
            <a:off x="914400" y="971550"/>
            <a:ext cx="8092440" cy="3450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3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6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3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685800" algn="just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+mn-lt"/>
              </a:rPr>
              <a:t>Three tasks, i.e. </a:t>
            </a:r>
            <a:r>
              <a:rPr lang="en-US" altLang="en-US" sz="2400" dirty="0">
                <a:solidFill>
                  <a:srgbClr val="FF0000"/>
                </a:solidFill>
                <a:latin typeface="+mn-lt"/>
              </a:rPr>
              <a:t>architectural risk analysis, risk-based security test planning, </a:t>
            </a:r>
            <a:r>
              <a:rPr lang="en-US" altLang="en-US" sz="2400" dirty="0">
                <a:latin typeface="+mn-lt"/>
              </a:rPr>
              <a:t>and </a:t>
            </a:r>
            <a:r>
              <a:rPr lang="en-US" altLang="en-US" sz="2400" dirty="0">
                <a:solidFill>
                  <a:srgbClr val="FF0000"/>
                </a:solidFill>
                <a:latin typeface="+mn-lt"/>
              </a:rPr>
              <a:t>security testing</a:t>
            </a:r>
            <a:r>
              <a:rPr lang="en-US" altLang="en-US" sz="2400" dirty="0">
                <a:latin typeface="+mn-lt"/>
              </a:rPr>
              <a:t>, are closely linked because a critical aspect of security testing relies on probing security risks.</a:t>
            </a:r>
            <a:endParaRPr lang="en-US" altLang="en-US" sz="2400" dirty="0">
              <a:solidFill>
                <a:schemeClr val="bg1"/>
              </a:solidFill>
              <a:latin typeface="+mn-lt"/>
            </a:endParaRPr>
          </a:p>
          <a:p>
            <a:pPr marL="685800" algn="just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+mn-lt"/>
              </a:rPr>
              <a:t>Based on design-level risk analysis and ranking of security related risks, security test plans are prepared which guide the security testing</a:t>
            </a:r>
            <a:r>
              <a:rPr lang="en-US" altLang="en-US" sz="2400" dirty="0" smtClean="0">
                <a:latin typeface="+mn-lt"/>
              </a:rPr>
              <a:t>.</a:t>
            </a:r>
            <a:endParaRPr lang="en-US" altLang="en-US" sz="2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0"/>
            <a:ext cx="7406640" cy="797719"/>
          </a:xfrm>
        </p:spPr>
        <p:txBody>
          <a:bodyPr/>
          <a:lstStyle/>
          <a:p>
            <a:pPr algn="ctr"/>
            <a:r>
              <a:rPr lang="en-US" dirty="0" smtClean="0"/>
              <a:t>Risk Management     </a:t>
            </a:r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109954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 Management     cont…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en-US" dirty="0" smtClean="0"/>
              <a:t>Thus, security testing must necessarily involve two diverse approaches:</a:t>
            </a:r>
          </a:p>
          <a:p>
            <a:pPr lvl="1" algn="just"/>
            <a:r>
              <a:rPr lang="en-US" altLang="en-US" dirty="0" smtClean="0">
                <a:solidFill>
                  <a:srgbClr val="FF0000"/>
                </a:solidFill>
              </a:rPr>
              <a:t>Testing security mechanisms to ensure that their functionality is properly implemented.</a:t>
            </a:r>
          </a:p>
          <a:p>
            <a:pPr lvl="1" algn="just"/>
            <a:r>
              <a:rPr lang="en-US" altLang="en-US" dirty="0" smtClean="0">
                <a:solidFill>
                  <a:srgbClr val="FF0000"/>
                </a:solidFill>
              </a:rPr>
              <a:t>Performing-risk based security testing motivated by understanding and simulating the attacker’s approach. </a:t>
            </a:r>
          </a:p>
          <a:p>
            <a:pPr algn="just"/>
            <a:endParaRPr lang="en-IN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Shape 1"/>
          <p:cNvSpPr txBox="1">
            <a:spLocks noChangeArrowheads="1"/>
          </p:cNvSpPr>
          <p:nvPr/>
        </p:nvSpPr>
        <p:spPr bwMode="auto">
          <a:xfrm>
            <a:off x="1485900" y="797719"/>
            <a:ext cx="6172200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330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endParaRPr lang="en-US" altLang="en-US" sz="1350"/>
          </a:p>
        </p:txBody>
      </p:sp>
      <p:sp>
        <p:nvSpPr>
          <p:cNvPr id="18435" name="TextShape 2"/>
          <p:cNvSpPr txBox="1">
            <a:spLocks noChangeArrowheads="1"/>
          </p:cNvSpPr>
          <p:nvPr/>
        </p:nvSpPr>
        <p:spPr bwMode="auto">
          <a:xfrm>
            <a:off x="914400" y="792957"/>
            <a:ext cx="7978140" cy="3630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3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6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3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800100" lvl="1" indent="-342900" algn="just"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+mn-lt"/>
              </a:rPr>
              <a:t>Authentication</a:t>
            </a:r>
            <a:endParaRPr lang="en-US" altLang="en-US" sz="1400" dirty="0">
              <a:solidFill>
                <a:schemeClr val="bg1"/>
              </a:solidFill>
              <a:latin typeface="+mn-lt"/>
            </a:endParaRPr>
          </a:p>
          <a:p>
            <a:pPr marL="1200150" lvl="2" indent="-285750" algn="just"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+mn-lt"/>
              </a:rPr>
              <a:t>To establish the validity of a transmission, message, or originator</a:t>
            </a:r>
            <a:endParaRPr lang="en-US" altLang="en-US" sz="1400" dirty="0">
              <a:solidFill>
                <a:schemeClr val="bg1"/>
              </a:solidFill>
              <a:latin typeface="+mn-lt"/>
            </a:endParaRPr>
          </a:p>
          <a:p>
            <a:pPr marL="800100" lvl="1" indent="-342900" algn="just"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+mn-lt"/>
              </a:rPr>
              <a:t>Authorization</a:t>
            </a:r>
            <a:endParaRPr lang="en-US" altLang="en-US" sz="1400" dirty="0">
              <a:solidFill>
                <a:schemeClr val="bg1"/>
              </a:solidFill>
              <a:latin typeface="+mn-lt"/>
            </a:endParaRPr>
          </a:p>
          <a:p>
            <a:pPr marL="1200150" lvl="2" indent="-285750" algn="just"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+mn-lt"/>
              </a:rPr>
              <a:t>It is the process of determining that a requester is  allowed to receive a service or perform an operation.</a:t>
            </a:r>
            <a:endParaRPr lang="en-US" altLang="en-US" sz="1400" dirty="0">
              <a:solidFill>
                <a:schemeClr val="bg1"/>
              </a:solidFill>
              <a:latin typeface="+mn-lt"/>
            </a:endParaRPr>
          </a:p>
          <a:p>
            <a:pPr marL="800100" lvl="1" indent="-342900" algn="just"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+mn-lt"/>
              </a:rPr>
              <a:t>Availability</a:t>
            </a:r>
            <a:endParaRPr lang="en-US" altLang="en-US" sz="1400" dirty="0">
              <a:solidFill>
                <a:schemeClr val="bg1"/>
              </a:solidFill>
              <a:latin typeface="+mn-lt"/>
            </a:endParaRPr>
          </a:p>
          <a:p>
            <a:pPr marL="1200150" lvl="2" indent="-285750" algn="just"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+mn-lt"/>
              </a:rPr>
              <a:t>It assures that the information and communication services will be ready for use when expected.</a:t>
            </a:r>
            <a:endParaRPr lang="en-US" altLang="en-US" sz="1400" dirty="0">
              <a:solidFill>
                <a:schemeClr val="bg1"/>
              </a:solidFill>
              <a:latin typeface="+mn-lt"/>
            </a:endParaRPr>
          </a:p>
          <a:p>
            <a:pPr marL="800100" lvl="1" indent="-342900" algn="just"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+mn-lt"/>
              </a:rPr>
              <a:t>Non-repudiation</a:t>
            </a:r>
            <a:endParaRPr lang="en-US" altLang="en-US" sz="1400" dirty="0">
              <a:solidFill>
                <a:schemeClr val="bg1"/>
              </a:solidFill>
              <a:latin typeface="+mn-lt"/>
            </a:endParaRPr>
          </a:p>
          <a:p>
            <a:pPr marL="1200150" lvl="2" indent="-285750" algn="just"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+mn-lt"/>
              </a:rPr>
              <a:t>A measure intended to prevent the later denial that an action happened, or a communication took place, etc.</a:t>
            </a:r>
            <a:endParaRPr lang="en-US" altLang="en-US" sz="1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8436" name="TextShape 3"/>
          <p:cNvSpPr txBox="1">
            <a:spLocks noChangeArrowheads="1"/>
          </p:cNvSpPr>
          <p:nvPr/>
        </p:nvSpPr>
        <p:spPr bwMode="auto">
          <a:xfrm>
            <a:off x="3486150" y="4218385"/>
            <a:ext cx="2171700" cy="204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fld id="{62BC2F2F-2B25-4537-AFBB-75F485890B7B}" type="slidenum">
              <a:rPr lang="en-IN" altLang="en-US" sz="900">
                <a:solidFill>
                  <a:srgbClr val="8B8B8B"/>
                </a:solidFill>
                <a:latin typeface="Calibri" panose="020F0502020204030204" pitchFamily="34" charset="0"/>
              </a:rPr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t>17</a:t>
            </a:fld>
            <a:endParaRPr lang="en-US" altLang="en-US" sz="135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5900" y="0"/>
            <a:ext cx="7406640" cy="792957"/>
          </a:xfrm>
        </p:spPr>
        <p:txBody>
          <a:bodyPr/>
          <a:lstStyle/>
          <a:p>
            <a:pPr algn="ctr"/>
            <a:r>
              <a:rPr lang="en-US" dirty="0" smtClean="0"/>
              <a:t>Elements of Security Testing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088047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1"/>
          <p:cNvSpPr txBox="1">
            <a:spLocks noChangeArrowheads="1"/>
          </p:cNvSpPr>
          <p:nvPr/>
        </p:nvSpPr>
        <p:spPr bwMode="auto">
          <a:xfrm>
            <a:off x="-100206" y="-32188"/>
            <a:ext cx="914400" cy="4821601"/>
          </a:xfrm>
          <a:prstGeom prst="rect">
            <a:avLst/>
          </a:prstGeom>
          <a:extLst/>
        </p:spPr>
        <p:txBody>
          <a:bodyPr vert="vert270" anchor="b">
            <a:normAutofit fontScale="77500" lnSpcReduction="20000"/>
          </a:bodyPr>
          <a:lstStyle>
            <a:lvl1pPr algn="ctr">
              <a:spcBef>
                <a:spcPct val="0"/>
              </a:spcBef>
              <a:buNone/>
              <a:defRPr kumimoji="0" sz="36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altLang="en-US" dirty="0"/>
              <a:t>Security problems in software	</a:t>
            </a:r>
          </a:p>
        </p:txBody>
      </p:sp>
      <p:sp>
        <p:nvSpPr>
          <p:cNvPr id="19459" name="Text Box 2"/>
          <p:cNvSpPr txBox="1">
            <a:spLocks noChangeArrowheads="1"/>
          </p:cNvSpPr>
          <p:nvPr/>
        </p:nvSpPr>
        <p:spPr bwMode="auto">
          <a:xfrm>
            <a:off x="1291315" y="209550"/>
            <a:ext cx="2173042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 marL="690563" indent="-347663"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3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lnSpc>
                <a:spcPct val="80000"/>
              </a:lnSpc>
              <a:spcBef>
                <a:spcPts val="488"/>
              </a:spcBef>
              <a:buClr>
                <a:srgbClr val="330066"/>
              </a:buClr>
              <a:buSzPct val="70000"/>
              <a:buFont typeface="Wingdings" panose="05000000000000000000" pitchFamily="2" charset="2"/>
              <a:buChar char=""/>
            </a:pPr>
            <a:r>
              <a:rPr lang="en-US" altLang="en-US" sz="1600" dirty="0">
                <a:latin typeface="+mn-lt"/>
              </a:rPr>
              <a:t>Bug</a:t>
            </a:r>
          </a:p>
          <a:p>
            <a:pPr lvl="1">
              <a:lnSpc>
                <a:spcPct val="80000"/>
              </a:lnSpc>
              <a:spcBef>
                <a:spcPts val="413"/>
              </a:spcBef>
              <a:buClr>
                <a:srgbClr val="669999"/>
              </a:buClr>
              <a:buSzPct val="70000"/>
              <a:buFont typeface="Wingdings" panose="05000000000000000000" pitchFamily="2" charset="2"/>
              <a:buChar char=""/>
            </a:pPr>
            <a:r>
              <a:rPr lang="en-US" altLang="en-US" sz="1600" dirty="0">
                <a:latin typeface="+mn-lt"/>
              </a:rPr>
              <a:t>An implementation level software problem</a:t>
            </a:r>
          </a:p>
          <a:p>
            <a:pPr>
              <a:lnSpc>
                <a:spcPct val="80000"/>
              </a:lnSpc>
              <a:spcBef>
                <a:spcPts val="488"/>
              </a:spcBef>
              <a:buClr>
                <a:srgbClr val="330066"/>
              </a:buClr>
              <a:buSzPct val="70000"/>
              <a:buFont typeface="Wingdings" panose="05000000000000000000" pitchFamily="2" charset="2"/>
              <a:buChar char=""/>
            </a:pPr>
            <a:r>
              <a:rPr lang="en-US" altLang="en-US" sz="1600" dirty="0">
                <a:latin typeface="+mn-lt"/>
              </a:rPr>
              <a:t>Flaw</a:t>
            </a:r>
          </a:p>
          <a:p>
            <a:pPr lvl="1">
              <a:lnSpc>
                <a:spcPct val="80000"/>
              </a:lnSpc>
              <a:spcBef>
                <a:spcPts val="413"/>
              </a:spcBef>
              <a:buClr>
                <a:srgbClr val="669999"/>
              </a:buClr>
              <a:buSzPct val="70000"/>
              <a:buFont typeface="Wingdings" panose="05000000000000000000" pitchFamily="2" charset="2"/>
              <a:buChar char=""/>
            </a:pPr>
            <a:r>
              <a:rPr lang="en-US" altLang="en-US" sz="1600" dirty="0">
                <a:latin typeface="+mn-lt"/>
              </a:rPr>
              <a:t>A problem at a deeper level</a:t>
            </a:r>
          </a:p>
          <a:p>
            <a:pPr>
              <a:lnSpc>
                <a:spcPct val="80000"/>
              </a:lnSpc>
              <a:spcBef>
                <a:spcPts val="488"/>
              </a:spcBef>
              <a:buClr>
                <a:srgbClr val="330066"/>
              </a:buClr>
              <a:buSzPct val="70000"/>
              <a:buFont typeface="Wingdings" panose="05000000000000000000" pitchFamily="2" charset="2"/>
              <a:buChar char=""/>
            </a:pPr>
            <a:r>
              <a:rPr lang="en-US" altLang="en-US" sz="1600" dirty="0">
                <a:latin typeface="+mn-lt"/>
              </a:rPr>
              <a:t>Bugs + Flaws </a:t>
            </a:r>
          </a:p>
          <a:p>
            <a:pPr lvl="1">
              <a:lnSpc>
                <a:spcPct val="80000"/>
              </a:lnSpc>
              <a:spcBef>
                <a:spcPts val="413"/>
              </a:spcBef>
              <a:buClr>
                <a:srgbClr val="669999"/>
              </a:buClr>
              <a:buSzPct val="70000"/>
              <a:buFont typeface="Wingdings" panose="05000000000000000000" pitchFamily="2" charset="2"/>
              <a:buChar char=""/>
            </a:pPr>
            <a:r>
              <a:rPr lang="en-US" altLang="en-US" sz="1600" dirty="0">
                <a:latin typeface="+mn-lt"/>
              </a:rPr>
              <a:t>leads to Risk</a:t>
            </a:r>
          </a:p>
          <a:p>
            <a:pPr>
              <a:lnSpc>
                <a:spcPct val="80000"/>
              </a:lnSpc>
              <a:spcBef>
                <a:spcPts val="413"/>
              </a:spcBef>
              <a:buClr>
                <a:srgbClr val="330066"/>
              </a:buClr>
              <a:buSzPct val="70000"/>
            </a:pPr>
            <a:endParaRPr lang="en-US" altLang="en-US" sz="1600" dirty="0">
              <a:latin typeface="+mn-lt"/>
            </a:endParaRP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4357" y="444411"/>
            <a:ext cx="5679643" cy="3568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58275488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 txBox="1">
            <a:spLocks noChangeArrowheads="1"/>
          </p:cNvSpPr>
          <p:nvPr/>
        </p:nvSpPr>
        <p:spPr bwMode="auto">
          <a:xfrm>
            <a:off x="1485900" y="91679"/>
            <a:ext cx="7048500" cy="971550"/>
          </a:xfrm>
          <a:prstGeom prst="rect">
            <a:avLst/>
          </a:prstGeom>
          <a:extLst/>
        </p:spPr>
        <p:txBody>
          <a:bodyPr anchor="b">
            <a:normAutofit fontScale="92500" lnSpcReduction="20000"/>
          </a:bodyPr>
          <a:lstStyle>
            <a:lvl1pPr algn="ctr">
              <a:spcBef>
                <a:spcPct val="0"/>
              </a:spcBef>
              <a:buNone/>
              <a:defRPr kumimoji="0" sz="36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altLang="en-US" dirty="0"/>
              <a:t>Solution …</a:t>
            </a:r>
            <a:br>
              <a:rPr lang="en-US" altLang="en-US" dirty="0"/>
            </a:br>
            <a:r>
              <a:rPr lang="en-US" altLang="en-US" dirty="0"/>
              <a:t>Three pillars of security</a:t>
            </a:r>
          </a:p>
        </p:txBody>
      </p:sp>
      <p:pic>
        <p:nvPicPr>
          <p:cNvPr id="2048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1885950"/>
            <a:ext cx="5972175" cy="188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1714500" y="2800350"/>
            <a:ext cx="2000250" cy="914400"/>
          </a:xfrm>
          <a:prstGeom prst="rect">
            <a:avLst/>
          </a:prstGeom>
          <a:solidFill>
            <a:srgbClr val="DDDDDD"/>
          </a:solidFill>
          <a:ln w="9360" cap="sq">
            <a:solidFill>
              <a:srgbClr val="D8D8E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1350"/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3714750" y="2800350"/>
            <a:ext cx="2000250" cy="914400"/>
          </a:xfrm>
          <a:prstGeom prst="rect">
            <a:avLst/>
          </a:prstGeom>
          <a:solidFill>
            <a:srgbClr val="DDDDDD"/>
          </a:solidFill>
          <a:ln w="9360" cap="sq">
            <a:solidFill>
              <a:srgbClr val="D8D8E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1350"/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5314950" y="2800350"/>
            <a:ext cx="2000250" cy="914400"/>
          </a:xfrm>
          <a:prstGeom prst="rect">
            <a:avLst/>
          </a:prstGeom>
          <a:solidFill>
            <a:srgbClr val="DDDDDD"/>
          </a:solidFill>
          <a:ln w="9360" cap="sq">
            <a:solidFill>
              <a:srgbClr val="D8D8E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1350"/>
          </a:p>
        </p:txBody>
      </p:sp>
    </p:spTree>
    <p:extLst>
      <p:ext uri="{BB962C8B-B14F-4D97-AF65-F5344CB8AC3E}">
        <p14:creationId xmlns="" xmlns:p14="http://schemas.microsoft.com/office/powerpoint/2010/main" val="2877968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 additive="repl">
                                        <p:cTn id="6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  <p:set>
                                      <p:cBhvr additive="repl"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 additive="repl">
                                        <p:cTn id="11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 additive="repl">
                                        <p:cTn id="16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  <p:set>
                                      <p:cBhvr additive="repl"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testing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I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1"/>
          <p:cNvSpPr txBox="1">
            <a:spLocks noChangeArrowheads="1"/>
          </p:cNvSpPr>
          <p:nvPr/>
        </p:nvSpPr>
        <p:spPr bwMode="auto">
          <a:xfrm>
            <a:off x="1485900" y="91679"/>
            <a:ext cx="7200900" cy="971550"/>
          </a:xfrm>
          <a:prstGeom prst="rect">
            <a:avLst/>
          </a:prstGeom>
          <a:extLst/>
        </p:spPr>
        <p:txBody>
          <a:bodyPr anchor="b">
            <a:normAutofit fontScale="92500" lnSpcReduction="20000"/>
          </a:bodyPr>
          <a:lstStyle>
            <a:defPPr>
              <a:defRPr lang="en-US"/>
            </a:defPPr>
            <a:lvl1pPr algn="ctr">
              <a:spcBef>
                <a:spcPct val="0"/>
              </a:spcBef>
              <a:buNone/>
              <a:defRPr kumimoji="0" sz="36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/>
              <a:t>Pillar I:</a:t>
            </a:r>
            <a:br>
              <a:rPr lang="en-US" altLang="en-US" dirty="0"/>
            </a:br>
            <a:r>
              <a:rPr lang="en-US" altLang="en-US" dirty="0"/>
              <a:t>Applied Risk </a:t>
            </a:r>
            <a:r>
              <a:rPr lang="en-US" altLang="en-US" dirty="0" smtClean="0"/>
              <a:t>Management</a:t>
            </a:r>
            <a:endParaRPr lang="en-US" altLang="en-US" dirty="0"/>
          </a:p>
        </p:txBody>
      </p:sp>
      <p:sp>
        <p:nvSpPr>
          <p:cNvPr id="21507" name="Text Box 2"/>
          <p:cNvSpPr txBox="1">
            <a:spLocks noChangeArrowheads="1"/>
          </p:cNvSpPr>
          <p:nvPr/>
        </p:nvSpPr>
        <p:spPr bwMode="auto">
          <a:xfrm>
            <a:off x="1485900" y="1289447"/>
            <a:ext cx="7200900" cy="3308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 marL="690563" indent="-347663"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3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just" eaLnBrk="1" hangingPunct="1">
              <a:buClr>
                <a:srgbClr val="330066"/>
              </a:buClr>
              <a:buSzPct val="70000"/>
              <a:buFont typeface="Wingdings" panose="05000000000000000000" pitchFamily="2" charset="2"/>
              <a:buChar char=""/>
            </a:pPr>
            <a:r>
              <a:rPr lang="en-US" altLang="en-US" sz="2800" dirty="0">
                <a:latin typeface="+mn-lt"/>
              </a:rPr>
              <a:t>Architectural risk analysis</a:t>
            </a:r>
          </a:p>
          <a:p>
            <a:pPr lvl="1" algn="just" eaLnBrk="1" hangingPunct="1">
              <a:buClr>
                <a:srgbClr val="669999"/>
              </a:buClr>
              <a:buSzPct val="70000"/>
              <a:buFont typeface="Wingdings" panose="05000000000000000000" pitchFamily="2" charset="2"/>
              <a:buChar char=""/>
            </a:pPr>
            <a:r>
              <a:rPr lang="en-US" altLang="en-US" sz="2400" dirty="0">
                <a:latin typeface="+mn-lt"/>
              </a:rPr>
              <a:t>Sometimes called threat modeling or security design analysis</a:t>
            </a:r>
          </a:p>
          <a:p>
            <a:pPr lvl="1" algn="just" eaLnBrk="1" hangingPunct="1">
              <a:buClr>
                <a:srgbClr val="669999"/>
              </a:buClr>
              <a:buSzPct val="70000"/>
              <a:buFont typeface="Wingdings" panose="05000000000000000000" pitchFamily="2" charset="2"/>
              <a:buChar char=""/>
            </a:pPr>
            <a:r>
              <a:rPr lang="en-US" altLang="en-US" sz="2400" dirty="0">
                <a:latin typeface="+mn-lt"/>
              </a:rPr>
              <a:t>Is a best practice and is a touchpoint</a:t>
            </a:r>
          </a:p>
          <a:p>
            <a:pPr algn="just" eaLnBrk="1" hangingPunct="1">
              <a:buClr>
                <a:srgbClr val="330066"/>
              </a:buClr>
              <a:buSzPct val="70000"/>
              <a:buFont typeface="Wingdings" panose="05000000000000000000" pitchFamily="2" charset="2"/>
              <a:buChar char=""/>
            </a:pPr>
            <a:r>
              <a:rPr lang="en-US" altLang="en-US" sz="2800" dirty="0">
                <a:latin typeface="+mn-lt"/>
              </a:rPr>
              <a:t>Risk management framework</a:t>
            </a:r>
          </a:p>
          <a:p>
            <a:pPr lvl="1" algn="just" eaLnBrk="1" hangingPunct="1">
              <a:buClr>
                <a:srgbClr val="669999"/>
              </a:buClr>
              <a:buSzPct val="70000"/>
              <a:buFont typeface="Wingdings" panose="05000000000000000000" pitchFamily="2" charset="2"/>
              <a:buChar char=""/>
            </a:pPr>
            <a:r>
              <a:rPr lang="en-US" altLang="en-US" sz="2400" dirty="0">
                <a:latin typeface="+mn-lt"/>
              </a:rPr>
              <a:t>Considers risk analysis and mitigation as a full life cycle activity</a:t>
            </a:r>
          </a:p>
        </p:txBody>
      </p:sp>
    </p:spTree>
    <p:extLst>
      <p:ext uri="{BB962C8B-B14F-4D97-AF65-F5344CB8AC3E}">
        <p14:creationId xmlns="" xmlns:p14="http://schemas.microsoft.com/office/powerpoint/2010/main" val="335815821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1"/>
          <p:cNvSpPr txBox="1">
            <a:spLocks noChangeArrowheads="1"/>
          </p:cNvSpPr>
          <p:nvPr/>
        </p:nvSpPr>
        <p:spPr bwMode="auto">
          <a:xfrm>
            <a:off x="1562100" y="-76200"/>
            <a:ext cx="7200900" cy="971550"/>
          </a:xfrm>
          <a:prstGeom prst="rect">
            <a:avLst/>
          </a:prstGeom>
          <a:extLst/>
        </p:spPr>
        <p:txBody>
          <a:bodyPr anchor="b">
            <a:normAutofit fontScale="92500" lnSpcReduction="20000"/>
          </a:bodyPr>
          <a:lstStyle>
            <a:defPPr>
              <a:defRPr lang="en-US"/>
            </a:defPPr>
            <a:lvl1pPr algn="ctr">
              <a:spcBef>
                <a:spcPct val="0"/>
              </a:spcBef>
              <a:buNone/>
              <a:defRPr kumimoji="0" sz="36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/>
              <a:t>Pillar II:</a:t>
            </a:r>
            <a:br>
              <a:rPr lang="en-US" altLang="en-US" dirty="0"/>
            </a:br>
            <a:r>
              <a:rPr lang="en-US" altLang="en-US" dirty="0"/>
              <a:t>Software Security Touchpoints</a:t>
            </a:r>
          </a:p>
        </p:txBody>
      </p:sp>
      <p:sp>
        <p:nvSpPr>
          <p:cNvPr id="22531" name="Text Box 2"/>
          <p:cNvSpPr txBox="1">
            <a:spLocks noChangeArrowheads="1"/>
          </p:cNvSpPr>
          <p:nvPr/>
        </p:nvSpPr>
        <p:spPr bwMode="auto">
          <a:xfrm>
            <a:off x="1143000" y="819150"/>
            <a:ext cx="7772400" cy="3870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 marL="690563" indent="-347663"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 marL="985838" indent="-292100"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3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just">
              <a:lnSpc>
                <a:spcPct val="80000"/>
              </a:lnSpc>
              <a:spcBef>
                <a:spcPts val="356"/>
              </a:spcBef>
              <a:buClr>
                <a:srgbClr val="330066"/>
              </a:buClr>
              <a:buSzPct val="70000"/>
              <a:buFont typeface="Wingdings" panose="05000000000000000000" pitchFamily="2" charset="2"/>
              <a:buChar char=""/>
            </a:pPr>
            <a:r>
              <a:rPr lang="en-US" altLang="en-US" sz="2400" dirty="0">
                <a:latin typeface="+mn-lt"/>
              </a:rPr>
              <a:t>“Software security is not security software”</a:t>
            </a:r>
          </a:p>
          <a:p>
            <a:pPr lvl="1" algn="just">
              <a:lnSpc>
                <a:spcPct val="80000"/>
              </a:lnSpc>
              <a:spcBef>
                <a:spcPts val="319"/>
              </a:spcBef>
              <a:buClr>
                <a:srgbClr val="669999"/>
              </a:buClr>
              <a:buSzPct val="70000"/>
              <a:buFont typeface="Wingdings" panose="05000000000000000000" pitchFamily="2" charset="2"/>
              <a:buChar char=""/>
            </a:pPr>
            <a:r>
              <a:rPr lang="en-US" altLang="en-US" sz="2000" dirty="0">
                <a:latin typeface="+mn-lt"/>
              </a:rPr>
              <a:t>Software security </a:t>
            </a:r>
          </a:p>
          <a:p>
            <a:pPr lvl="2" algn="just">
              <a:lnSpc>
                <a:spcPct val="80000"/>
              </a:lnSpc>
              <a:spcBef>
                <a:spcPts val="300"/>
              </a:spcBef>
              <a:buClr>
                <a:srgbClr val="CCCC00"/>
              </a:buClr>
              <a:buSzPct val="70000"/>
              <a:buFont typeface="Wingdings" panose="05000000000000000000" pitchFamily="2" charset="2"/>
              <a:buChar char=""/>
            </a:pPr>
            <a:r>
              <a:rPr lang="en-US" altLang="en-US" sz="2000" dirty="0">
                <a:latin typeface="+mn-lt"/>
              </a:rPr>
              <a:t>is system-wide issues (security mechanisms and design security)</a:t>
            </a:r>
          </a:p>
          <a:p>
            <a:pPr lvl="2" algn="just">
              <a:lnSpc>
                <a:spcPct val="80000"/>
              </a:lnSpc>
              <a:spcBef>
                <a:spcPts val="300"/>
              </a:spcBef>
              <a:buClr>
                <a:srgbClr val="CCCC00"/>
              </a:buClr>
              <a:buSzPct val="70000"/>
              <a:buFont typeface="Wingdings" panose="05000000000000000000" pitchFamily="2" charset="2"/>
              <a:buChar char=""/>
            </a:pPr>
            <a:r>
              <a:rPr lang="en-US" altLang="en-US" sz="2000" dirty="0">
                <a:latin typeface="+mn-lt"/>
              </a:rPr>
              <a:t>Emergent property</a:t>
            </a:r>
          </a:p>
          <a:p>
            <a:pPr algn="just">
              <a:lnSpc>
                <a:spcPct val="80000"/>
              </a:lnSpc>
              <a:spcBef>
                <a:spcPts val="356"/>
              </a:spcBef>
              <a:buClr>
                <a:srgbClr val="330066"/>
              </a:buClr>
              <a:buSzPct val="70000"/>
              <a:buFont typeface="Wingdings" panose="05000000000000000000" pitchFamily="2" charset="2"/>
              <a:buChar char=""/>
            </a:pPr>
            <a:r>
              <a:rPr lang="en-US" altLang="en-US" sz="2400" dirty="0">
                <a:latin typeface="+mn-lt"/>
              </a:rPr>
              <a:t>Touchpoints in order of effectiveness (based on experience)</a:t>
            </a:r>
          </a:p>
          <a:p>
            <a:pPr lvl="1" algn="just">
              <a:lnSpc>
                <a:spcPct val="80000"/>
              </a:lnSpc>
              <a:spcBef>
                <a:spcPts val="319"/>
              </a:spcBef>
              <a:buClr>
                <a:srgbClr val="669999"/>
              </a:buClr>
              <a:buSzPct val="70000"/>
              <a:buFont typeface="Wingdings" panose="05000000000000000000" pitchFamily="2" charset="2"/>
              <a:buChar char=""/>
            </a:pPr>
            <a:r>
              <a:rPr lang="en-US" altLang="en-US" sz="2000" dirty="0">
                <a:latin typeface="+mn-lt"/>
              </a:rPr>
              <a:t>Code review (bugs)</a:t>
            </a:r>
          </a:p>
          <a:p>
            <a:pPr lvl="1" algn="just">
              <a:lnSpc>
                <a:spcPct val="80000"/>
              </a:lnSpc>
              <a:spcBef>
                <a:spcPts val="319"/>
              </a:spcBef>
              <a:buClr>
                <a:srgbClr val="669999"/>
              </a:buClr>
              <a:buSzPct val="70000"/>
              <a:buFont typeface="Wingdings" panose="05000000000000000000" pitchFamily="2" charset="2"/>
              <a:buChar char=""/>
            </a:pPr>
            <a:r>
              <a:rPr lang="en-US" altLang="en-US" sz="2000" dirty="0">
                <a:latin typeface="+mn-lt"/>
              </a:rPr>
              <a:t>Architectural risk analysis (flaws)</a:t>
            </a:r>
          </a:p>
          <a:p>
            <a:pPr lvl="2" algn="just">
              <a:lnSpc>
                <a:spcPct val="80000"/>
              </a:lnSpc>
              <a:spcBef>
                <a:spcPts val="300"/>
              </a:spcBef>
              <a:buClr>
                <a:srgbClr val="CCCC00"/>
              </a:buClr>
              <a:buSzPct val="70000"/>
              <a:buFont typeface="Wingdings" panose="05000000000000000000" pitchFamily="2" charset="2"/>
              <a:buChar char=""/>
            </a:pPr>
            <a:r>
              <a:rPr lang="en-US" altLang="en-US" sz="2000" dirty="0">
                <a:latin typeface="+mn-lt"/>
              </a:rPr>
              <a:t>These two can be swapped</a:t>
            </a:r>
          </a:p>
          <a:p>
            <a:pPr lvl="1" algn="just">
              <a:lnSpc>
                <a:spcPct val="80000"/>
              </a:lnSpc>
              <a:spcBef>
                <a:spcPts val="319"/>
              </a:spcBef>
              <a:buClr>
                <a:srgbClr val="669999"/>
              </a:buClr>
              <a:buSzPct val="70000"/>
              <a:buFont typeface="Wingdings" panose="05000000000000000000" pitchFamily="2" charset="2"/>
              <a:buChar char=""/>
            </a:pPr>
            <a:r>
              <a:rPr lang="en-US" altLang="en-US" sz="2000" dirty="0">
                <a:latin typeface="+mn-lt"/>
              </a:rPr>
              <a:t>Penetration testing</a:t>
            </a:r>
          </a:p>
          <a:p>
            <a:pPr lvl="1" algn="just">
              <a:lnSpc>
                <a:spcPct val="80000"/>
              </a:lnSpc>
              <a:spcBef>
                <a:spcPts val="319"/>
              </a:spcBef>
              <a:buClr>
                <a:srgbClr val="669999"/>
              </a:buClr>
              <a:buSzPct val="70000"/>
              <a:buFont typeface="Wingdings" panose="05000000000000000000" pitchFamily="2" charset="2"/>
              <a:buChar char=""/>
            </a:pPr>
            <a:r>
              <a:rPr lang="en-US" altLang="en-US" sz="2000" dirty="0">
                <a:latin typeface="+mn-lt"/>
              </a:rPr>
              <a:t>Risk-based security tests</a:t>
            </a:r>
          </a:p>
          <a:p>
            <a:pPr lvl="1" algn="just">
              <a:lnSpc>
                <a:spcPct val="80000"/>
              </a:lnSpc>
              <a:spcBef>
                <a:spcPts val="319"/>
              </a:spcBef>
              <a:buClr>
                <a:srgbClr val="669999"/>
              </a:buClr>
              <a:buSzPct val="70000"/>
              <a:buFont typeface="Wingdings" panose="05000000000000000000" pitchFamily="2" charset="2"/>
              <a:buChar char=""/>
            </a:pPr>
            <a:r>
              <a:rPr lang="en-US" altLang="en-US" sz="2000" dirty="0">
                <a:latin typeface="+mn-lt"/>
              </a:rPr>
              <a:t>Abuse cases</a:t>
            </a:r>
          </a:p>
          <a:p>
            <a:pPr lvl="1" algn="just">
              <a:lnSpc>
                <a:spcPct val="80000"/>
              </a:lnSpc>
              <a:spcBef>
                <a:spcPts val="319"/>
              </a:spcBef>
              <a:buClr>
                <a:srgbClr val="669999"/>
              </a:buClr>
              <a:buSzPct val="70000"/>
              <a:buFont typeface="Wingdings" panose="05000000000000000000" pitchFamily="2" charset="2"/>
              <a:buChar char=""/>
            </a:pPr>
            <a:r>
              <a:rPr lang="en-US" altLang="en-US" sz="2000" dirty="0">
                <a:latin typeface="+mn-lt"/>
              </a:rPr>
              <a:t>Security requirements</a:t>
            </a:r>
          </a:p>
          <a:p>
            <a:pPr lvl="1" algn="just">
              <a:lnSpc>
                <a:spcPct val="80000"/>
              </a:lnSpc>
              <a:spcBef>
                <a:spcPts val="319"/>
              </a:spcBef>
              <a:buClr>
                <a:srgbClr val="669999"/>
              </a:buClr>
              <a:buSzPct val="70000"/>
              <a:buFont typeface="Wingdings" panose="05000000000000000000" pitchFamily="2" charset="2"/>
              <a:buChar char=""/>
            </a:pPr>
            <a:r>
              <a:rPr lang="en-US" altLang="en-US" sz="2000" dirty="0">
                <a:latin typeface="+mn-lt"/>
              </a:rPr>
              <a:t>Security operations</a:t>
            </a:r>
          </a:p>
        </p:txBody>
      </p:sp>
    </p:spTree>
    <p:extLst>
      <p:ext uri="{BB962C8B-B14F-4D97-AF65-F5344CB8AC3E}">
        <p14:creationId xmlns="" xmlns:p14="http://schemas.microsoft.com/office/powerpoint/2010/main" val="34067826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1"/>
          <p:cNvSpPr txBox="1">
            <a:spLocks noChangeArrowheads="1"/>
          </p:cNvSpPr>
          <p:nvPr/>
        </p:nvSpPr>
        <p:spPr bwMode="auto">
          <a:xfrm>
            <a:off x="1485900" y="91679"/>
            <a:ext cx="5657850" cy="727471"/>
          </a:xfrm>
          <a:prstGeom prst="rect">
            <a:avLst/>
          </a:prstGeom>
          <a:extLst/>
        </p:spPr>
        <p:txBody>
          <a:bodyPr anchor="b">
            <a:norm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buNone/>
              <a:defRPr kumimoji="0" sz="36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/>
              <a:t>Pillar II: (contd.)</a:t>
            </a:r>
          </a:p>
        </p:txBody>
      </p:sp>
      <p:sp>
        <p:nvSpPr>
          <p:cNvPr id="23555" name="Text Box 2"/>
          <p:cNvSpPr txBox="1">
            <a:spLocks noChangeArrowheads="1"/>
          </p:cNvSpPr>
          <p:nvPr/>
        </p:nvSpPr>
        <p:spPr bwMode="auto">
          <a:xfrm>
            <a:off x="1219200" y="847397"/>
            <a:ext cx="77724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 marL="690563" indent="-347663"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 marL="985838" indent="-292100"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3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just" eaLnBrk="1" hangingPunct="1">
              <a:buClr>
                <a:srgbClr val="330066"/>
              </a:buClr>
              <a:buSzPct val="70000"/>
              <a:buFont typeface="Wingdings" panose="05000000000000000000" pitchFamily="2" charset="2"/>
              <a:buChar char=""/>
            </a:pPr>
            <a:r>
              <a:rPr lang="en-US" altLang="en-US" sz="2800" dirty="0">
                <a:latin typeface="+mn-lt"/>
              </a:rPr>
              <a:t>Many organization</a:t>
            </a:r>
          </a:p>
          <a:p>
            <a:pPr lvl="1" algn="just" eaLnBrk="1" hangingPunct="1">
              <a:buClr>
                <a:srgbClr val="669999"/>
              </a:buClr>
              <a:buSzPct val="70000"/>
              <a:buFont typeface="Wingdings" panose="05000000000000000000" pitchFamily="2" charset="2"/>
              <a:buChar char=""/>
            </a:pPr>
            <a:r>
              <a:rPr lang="en-US" altLang="en-US" sz="2400" dirty="0">
                <a:latin typeface="+mn-lt"/>
              </a:rPr>
              <a:t>Penetration first</a:t>
            </a:r>
          </a:p>
          <a:p>
            <a:pPr lvl="2" algn="just" eaLnBrk="1" hangingPunct="1">
              <a:buClr>
                <a:srgbClr val="CCCC00"/>
              </a:buClr>
              <a:buSzPct val="70000"/>
              <a:buFont typeface="Wingdings" panose="05000000000000000000" pitchFamily="2" charset="2"/>
              <a:buChar char=""/>
            </a:pPr>
            <a:r>
              <a:rPr lang="en-US" altLang="en-US" sz="2000" dirty="0">
                <a:latin typeface="+mn-lt"/>
              </a:rPr>
              <a:t>Is a reactive approach</a:t>
            </a:r>
          </a:p>
          <a:p>
            <a:pPr algn="just" eaLnBrk="1" hangingPunct="1">
              <a:buClr>
                <a:srgbClr val="330066"/>
              </a:buClr>
              <a:buSzPct val="70000"/>
              <a:buFont typeface="Wingdings" panose="05000000000000000000" pitchFamily="2" charset="2"/>
              <a:buChar char=""/>
            </a:pPr>
            <a:r>
              <a:rPr lang="en-US" altLang="en-US" sz="2800" dirty="0">
                <a:latin typeface="+mn-lt"/>
              </a:rPr>
              <a:t>Code Review and Architecture Risk Analysis can be switched however skipping one solves only half of the problem</a:t>
            </a:r>
          </a:p>
          <a:p>
            <a:pPr algn="just" eaLnBrk="1" hangingPunct="1">
              <a:buClr>
                <a:srgbClr val="330066"/>
              </a:buClr>
              <a:buSzPct val="70000"/>
              <a:buFont typeface="Wingdings" panose="05000000000000000000" pitchFamily="2" charset="2"/>
              <a:buChar char=""/>
            </a:pPr>
            <a:r>
              <a:rPr lang="en-US" altLang="en-US" sz="2800" dirty="0">
                <a:latin typeface="+mn-lt"/>
              </a:rPr>
              <a:t>Big organizations may adopt these touchpoints simultaneously</a:t>
            </a:r>
          </a:p>
        </p:txBody>
      </p:sp>
    </p:spTree>
    <p:extLst>
      <p:ext uri="{BB962C8B-B14F-4D97-AF65-F5344CB8AC3E}">
        <p14:creationId xmlns="" xmlns:p14="http://schemas.microsoft.com/office/powerpoint/2010/main" val="162511385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1"/>
          <p:cNvSpPr txBox="1">
            <a:spLocks noChangeArrowheads="1"/>
          </p:cNvSpPr>
          <p:nvPr/>
        </p:nvSpPr>
        <p:spPr bwMode="auto">
          <a:xfrm>
            <a:off x="1485900" y="91679"/>
            <a:ext cx="6591300" cy="651271"/>
          </a:xfrm>
          <a:prstGeom prst="rect">
            <a:avLst/>
          </a:prstGeom>
          <a:extLst/>
        </p:spPr>
        <p:txBody>
          <a:bodyPr anchor="b">
            <a:norm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buNone/>
              <a:defRPr kumimoji="0" sz="36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/>
              <a:t>Pillar II: (contd.)</a:t>
            </a:r>
          </a:p>
        </p:txBody>
      </p:sp>
      <p:pic>
        <p:nvPicPr>
          <p:cNvPr id="2457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776790"/>
            <a:ext cx="7537514" cy="42816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4580" name="Text Box 3"/>
          <p:cNvSpPr txBox="1">
            <a:spLocks noChangeArrowheads="1"/>
          </p:cNvSpPr>
          <p:nvPr/>
        </p:nvSpPr>
        <p:spPr bwMode="auto">
          <a:xfrm>
            <a:off x="1832373" y="4754167"/>
            <a:ext cx="5339666" cy="278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3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350">
                <a:solidFill>
                  <a:srgbClr val="008080"/>
                </a:solidFill>
              </a:rPr>
              <a:t>Software security best practices applied to various software artifacts</a:t>
            </a:r>
          </a:p>
        </p:txBody>
      </p:sp>
    </p:spTree>
    <p:extLst>
      <p:ext uri="{BB962C8B-B14F-4D97-AF65-F5344CB8AC3E}">
        <p14:creationId xmlns="" xmlns:p14="http://schemas.microsoft.com/office/powerpoint/2010/main" val="19958028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1"/>
          <p:cNvSpPr txBox="1">
            <a:spLocks noChangeArrowheads="1"/>
          </p:cNvSpPr>
          <p:nvPr/>
        </p:nvSpPr>
        <p:spPr bwMode="auto">
          <a:xfrm>
            <a:off x="1485900" y="91679"/>
            <a:ext cx="6743700" cy="727471"/>
          </a:xfrm>
          <a:prstGeom prst="rect">
            <a:avLst/>
          </a:prstGeom>
          <a:extLst/>
        </p:spPr>
        <p:txBody>
          <a:bodyPr anchor="b">
            <a:normAutofit fontScale="70000" lnSpcReduction="20000"/>
          </a:bodyPr>
          <a:lstStyle>
            <a:defPPr>
              <a:defRPr lang="en-US"/>
            </a:defPPr>
            <a:lvl1pPr algn="ctr">
              <a:spcBef>
                <a:spcPct val="0"/>
              </a:spcBef>
              <a:buNone/>
              <a:defRPr kumimoji="0" sz="36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/>
              <a:t>Pillar II: (contd.)</a:t>
            </a:r>
            <a:br>
              <a:rPr lang="en-US" altLang="en-US" dirty="0"/>
            </a:br>
            <a:r>
              <a:rPr lang="en-US" altLang="en-US" dirty="0"/>
              <a:t>Microsoft’s move ...</a:t>
            </a:r>
          </a:p>
        </p:txBody>
      </p:sp>
      <p:pic>
        <p:nvPicPr>
          <p:cNvPr id="2560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241" y="910054"/>
            <a:ext cx="7297102" cy="2384822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5604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241" y="3385781"/>
            <a:ext cx="7297102" cy="1658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09989887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1"/>
          <p:cNvSpPr txBox="1">
            <a:spLocks noChangeArrowheads="1"/>
          </p:cNvSpPr>
          <p:nvPr/>
        </p:nvSpPr>
        <p:spPr bwMode="auto">
          <a:xfrm>
            <a:off x="1485900" y="91679"/>
            <a:ext cx="7048500" cy="971550"/>
          </a:xfrm>
          <a:prstGeom prst="rect">
            <a:avLst/>
          </a:prstGeom>
          <a:extLst/>
        </p:spPr>
        <p:txBody>
          <a:bodyPr anchor="b">
            <a:normAutofit fontScale="92500" lnSpcReduction="20000"/>
          </a:bodyPr>
          <a:lstStyle>
            <a:defPPr>
              <a:defRPr lang="en-US"/>
            </a:defPPr>
            <a:lvl1pPr algn="ctr">
              <a:spcBef>
                <a:spcPct val="0"/>
              </a:spcBef>
              <a:buNone/>
              <a:defRPr kumimoji="0" sz="36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/>
              <a:t>Pillar III:</a:t>
            </a:r>
            <a:br>
              <a:rPr lang="en-US" altLang="en-US" dirty="0"/>
            </a:br>
            <a:r>
              <a:rPr lang="en-US" altLang="en-US" dirty="0"/>
              <a:t>Knowledge</a:t>
            </a:r>
          </a:p>
        </p:txBody>
      </p:sp>
      <p:sp>
        <p:nvSpPr>
          <p:cNvPr id="26627" name="Text Box 2"/>
          <p:cNvSpPr txBox="1">
            <a:spLocks noChangeArrowheads="1"/>
          </p:cNvSpPr>
          <p:nvPr/>
        </p:nvSpPr>
        <p:spPr bwMode="auto">
          <a:xfrm>
            <a:off x="1562100" y="1145976"/>
            <a:ext cx="7200900" cy="3308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 marL="690563" indent="-347663"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3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spcBef>
                <a:spcPts val="488"/>
              </a:spcBef>
              <a:buClr>
                <a:srgbClr val="330066"/>
              </a:buClr>
              <a:buSzPct val="70000"/>
              <a:buFont typeface="Wingdings" panose="05000000000000000000" pitchFamily="2" charset="2"/>
              <a:buChar char=""/>
            </a:pPr>
            <a:r>
              <a:rPr lang="en-US" altLang="en-US" sz="2400" dirty="0">
                <a:latin typeface="+mn-lt"/>
              </a:rPr>
              <a:t>Involves</a:t>
            </a:r>
          </a:p>
          <a:p>
            <a:pPr lvl="1">
              <a:spcBef>
                <a:spcPts val="413"/>
              </a:spcBef>
              <a:buClr>
                <a:srgbClr val="669999"/>
              </a:buClr>
              <a:buSzPct val="70000"/>
              <a:buFont typeface="Wingdings" panose="05000000000000000000" pitchFamily="2" charset="2"/>
              <a:buChar char=""/>
            </a:pPr>
            <a:r>
              <a:rPr lang="en-US" altLang="en-US" sz="2000" dirty="0">
                <a:latin typeface="+mn-lt"/>
              </a:rPr>
              <a:t>Gathering, encapsulating, and sharing security knowledge</a:t>
            </a:r>
          </a:p>
          <a:p>
            <a:pPr>
              <a:spcBef>
                <a:spcPts val="488"/>
              </a:spcBef>
              <a:buClr>
                <a:srgbClr val="330066"/>
              </a:buClr>
              <a:buSzPct val="70000"/>
              <a:buFont typeface="Wingdings" panose="05000000000000000000" pitchFamily="2" charset="2"/>
              <a:buChar char=""/>
            </a:pPr>
            <a:r>
              <a:rPr lang="en-US" altLang="en-US" sz="2400" dirty="0">
                <a:latin typeface="+mn-lt"/>
              </a:rPr>
              <a:t>Software security knowledge catalogs</a:t>
            </a:r>
          </a:p>
          <a:p>
            <a:pPr lvl="1">
              <a:spcBef>
                <a:spcPts val="413"/>
              </a:spcBef>
              <a:buClr>
                <a:srgbClr val="669999"/>
              </a:buClr>
              <a:buSzPct val="70000"/>
              <a:buFont typeface="Wingdings" panose="05000000000000000000" pitchFamily="2" charset="2"/>
              <a:buChar char=""/>
            </a:pPr>
            <a:r>
              <a:rPr lang="en-US" altLang="en-US" sz="2000" dirty="0">
                <a:latin typeface="+mn-lt"/>
              </a:rPr>
              <a:t>Principles</a:t>
            </a:r>
          </a:p>
          <a:p>
            <a:pPr lvl="1">
              <a:spcBef>
                <a:spcPts val="413"/>
              </a:spcBef>
              <a:buClr>
                <a:srgbClr val="669999"/>
              </a:buClr>
              <a:buSzPct val="70000"/>
              <a:buFont typeface="Wingdings" panose="05000000000000000000" pitchFamily="2" charset="2"/>
              <a:buChar char=""/>
            </a:pPr>
            <a:r>
              <a:rPr lang="en-US" altLang="en-US" sz="2000" dirty="0">
                <a:latin typeface="+mn-lt"/>
              </a:rPr>
              <a:t>Guidelines</a:t>
            </a:r>
          </a:p>
          <a:p>
            <a:pPr lvl="1">
              <a:spcBef>
                <a:spcPts val="413"/>
              </a:spcBef>
              <a:buClr>
                <a:srgbClr val="669999"/>
              </a:buClr>
              <a:buSzPct val="70000"/>
              <a:buFont typeface="Wingdings" panose="05000000000000000000" pitchFamily="2" charset="2"/>
              <a:buChar char=""/>
            </a:pPr>
            <a:r>
              <a:rPr lang="en-US" altLang="en-US" sz="2000" dirty="0">
                <a:latin typeface="+mn-lt"/>
              </a:rPr>
              <a:t>Rules</a:t>
            </a:r>
          </a:p>
          <a:p>
            <a:pPr lvl="1">
              <a:spcBef>
                <a:spcPts val="413"/>
              </a:spcBef>
              <a:buClr>
                <a:srgbClr val="669999"/>
              </a:buClr>
              <a:buSzPct val="70000"/>
              <a:buFont typeface="Wingdings" panose="05000000000000000000" pitchFamily="2" charset="2"/>
              <a:buChar char=""/>
            </a:pPr>
            <a:r>
              <a:rPr lang="en-US" altLang="en-US" sz="2000" dirty="0">
                <a:latin typeface="+mn-lt"/>
              </a:rPr>
              <a:t>Vulnerabilities</a:t>
            </a:r>
          </a:p>
          <a:p>
            <a:pPr lvl="1">
              <a:spcBef>
                <a:spcPts val="413"/>
              </a:spcBef>
              <a:buClr>
                <a:srgbClr val="669999"/>
              </a:buClr>
              <a:buSzPct val="70000"/>
              <a:buFont typeface="Wingdings" panose="05000000000000000000" pitchFamily="2" charset="2"/>
              <a:buChar char=""/>
            </a:pPr>
            <a:r>
              <a:rPr lang="en-US" altLang="en-US" sz="2000" dirty="0">
                <a:latin typeface="+mn-lt"/>
              </a:rPr>
              <a:t>Exploits</a:t>
            </a:r>
          </a:p>
          <a:p>
            <a:pPr lvl="1">
              <a:spcBef>
                <a:spcPts val="413"/>
              </a:spcBef>
              <a:buClr>
                <a:srgbClr val="669999"/>
              </a:buClr>
              <a:buSzPct val="70000"/>
              <a:buFont typeface="Wingdings" panose="05000000000000000000" pitchFamily="2" charset="2"/>
              <a:buChar char=""/>
            </a:pPr>
            <a:r>
              <a:rPr lang="en-US" altLang="en-US" sz="2000" dirty="0">
                <a:latin typeface="+mn-lt"/>
              </a:rPr>
              <a:t>Attack patterns</a:t>
            </a:r>
          </a:p>
          <a:p>
            <a:pPr lvl="1">
              <a:spcBef>
                <a:spcPts val="413"/>
              </a:spcBef>
              <a:buClr>
                <a:srgbClr val="669999"/>
              </a:buClr>
              <a:buSzPct val="70000"/>
              <a:buFont typeface="Wingdings" panose="05000000000000000000" pitchFamily="2" charset="2"/>
              <a:buChar char=""/>
            </a:pPr>
            <a:r>
              <a:rPr lang="en-US" altLang="en-US" sz="2000" dirty="0">
                <a:latin typeface="+mn-lt"/>
              </a:rPr>
              <a:t>Historical risks</a:t>
            </a:r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4572000" y="2514600"/>
            <a:ext cx="2971800" cy="1714500"/>
          </a:xfrm>
          <a:prstGeom prst="rect">
            <a:avLst/>
          </a:prstGeom>
          <a:gradFill rotWithShape="0">
            <a:gsLst>
              <a:gs pos="0">
                <a:srgbClr val="7E9CE8"/>
              </a:gs>
              <a:gs pos="50000">
                <a:srgbClr val="FFFFFF"/>
              </a:gs>
              <a:gs pos="100000">
                <a:srgbClr val="7E9CE8"/>
              </a:gs>
            </a:gsLst>
            <a:lin ang="5400000" scaled="1"/>
          </a:gra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 marL="457200"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 sz="23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lvl="1" algn="ctr">
              <a:spcBef>
                <a:spcPct val="0"/>
              </a:spcBef>
              <a:buClrTx/>
            </a:pPr>
            <a:r>
              <a:rPr lang="en-US" altLang="en-US" sz="1350" dirty="0"/>
              <a:t>Can be put into three categories</a:t>
            </a:r>
          </a:p>
          <a:p>
            <a:pPr lvl="1" algn="ctr">
              <a:spcBef>
                <a:spcPct val="0"/>
              </a:spcBef>
              <a:buClrTx/>
            </a:pPr>
            <a:endParaRPr lang="en-US" altLang="en-US" sz="1350" dirty="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350" dirty="0"/>
              <a:t>Prescriptive knowledge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350" dirty="0"/>
              <a:t>Diagnostic knowledge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350" dirty="0"/>
              <a:t>Historical knowledge</a:t>
            </a:r>
          </a:p>
        </p:txBody>
      </p:sp>
      <p:sp>
        <p:nvSpPr>
          <p:cNvPr id="18436" name="Line 4"/>
          <p:cNvSpPr>
            <a:spLocks noChangeShapeType="1"/>
          </p:cNvSpPr>
          <p:nvPr/>
        </p:nvSpPr>
        <p:spPr bwMode="auto">
          <a:xfrm flipH="1" flipV="1">
            <a:off x="3827860" y="2570560"/>
            <a:ext cx="745331" cy="459581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8437" name="Line 5"/>
          <p:cNvSpPr>
            <a:spLocks noChangeShapeType="1"/>
          </p:cNvSpPr>
          <p:nvPr/>
        </p:nvSpPr>
        <p:spPr bwMode="auto">
          <a:xfrm flipH="1">
            <a:off x="3999310" y="3486150"/>
            <a:ext cx="573881" cy="628650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350"/>
          </a:p>
        </p:txBody>
      </p:sp>
    </p:spTree>
    <p:extLst>
      <p:ext uri="{BB962C8B-B14F-4D97-AF65-F5344CB8AC3E}">
        <p14:creationId xmlns="" xmlns:p14="http://schemas.microsoft.com/office/powerpoint/2010/main" val="388599542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4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4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8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1"/>
          <p:cNvSpPr txBox="1">
            <a:spLocks noChangeArrowheads="1"/>
          </p:cNvSpPr>
          <p:nvPr/>
        </p:nvSpPr>
        <p:spPr bwMode="auto">
          <a:xfrm>
            <a:off x="1485899" y="91679"/>
            <a:ext cx="7353301" cy="971550"/>
          </a:xfrm>
          <a:prstGeom prst="rect">
            <a:avLst/>
          </a:prstGeom>
          <a:extLst/>
        </p:spPr>
        <p:txBody>
          <a:bodyPr anchor="b">
            <a:normAutofit fontScale="92500" lnSpcReduction="20000"/>
          </a:bodyPr>
          <a:lstStyle>
            <a:defPPr>
              <a:defRPr lang="en-US"/>
            </a:defPPr>
            <a:lvl1pPr algn="ctr">
              <a:spcBef>
                <a:spcPct val="0"/>
              </a:spcBef>
              <a:buNone/>
              <a:defRPr kumimoji="0" sz="36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/>
              <a:t>Pillar III: Knowledge catalogs to s/w artifacts</a:t>
            </a:r>
          </a:p>
        </p:txBody>
      </p:sp>
      <p:pic>
        <p:nvPicPr>
          <p:cNvPr id="27651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063230"/>
            <a:ext cx="7431976" cy="40802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78449794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"/>
          <p:cNvSpPr>
            <a:spLocks noChangeArrowheads="1"/>
          </p:cNvSpPr>
          <p:nvPr/>
        </p:nvSpPr>
        <p:spPr bwMode="auto">
          <a:xfrm>
            <a:off x="2857500" y="1885950"/>
            <a:ext cx="5029200" cy="3028950"/>
          </a:xfrm>
          <a:prstGeom prst="rect">
            <a:avLst/>
          </a:prstGeom>
          <a:solidFill>
            <a:srgbClr val="669999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1350"/>
          </a:p>
        </p:txBody>
      </p:sp>
      <p:sp>
        <p:nvSpPr>
          <p:cNvPr id="28675" name="Text Box 2"/>
          <p:cNvSpPr txBox="1">
            <a:spLocks noChangeArrowheads="1"/>
          </p:cNvSpPr>
          <p:nvPr/>
        </p:nvSpPr>
        <p:spPr bwMode="auto">
          <a:xfrm>
            <a:off x="1485900" y="91679"/>
            <a:ext cx="5657850" cy="9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3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625" b="1" dirty="0">
                <a:solidFill>
                  <a:srgbClr val="330066"/>
                </a:solidFill>
              </a:rPr>
              <a:t>Risk management framework:</a:t>
            </a:r>
            <a:br>
              <a:rPr lang="en-US" altLang="en-US" sz="2625" b="1" dirty="0">
                <a:solidFill>
                  <a:srgbClr val="330066"/>
                </a:solidFill>
              </a:rPr>
            </a:br>
            <a:r>
              <a:rPr lang="en-US" altLang="en-US" sz="2625" b="1" dirty="0">
                <a:solidFill>
                  <a:srgbClr val="330066"/>
                </a:solidFill>
              </a:rPr>
              <a:t>Five Stages</a:t>
            </a:r>
          </a:p>
        </p:txBody>
      </p:sp>
      <p:sp>
        <p:nvSpPr>
          <p:cNvPr id="28676" name="Text Box 3"/>
          <p:cNvSpPr txBox="1">
            <a:spLocks noChangeArrowheads="1"/>
          </p:cNvSpPr>
          <p:nvPr/>
        </p:nvSpPr>
        <p:spPr bwMode="auto">
          <a:xfrm>
            <a:off x="1485900" y="1289447"/>
            <a:ext cx="6172200" cy="3308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3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buClr>
                <a:srgbClr val="330066"/>
              </a:buClr>
              <a:buSzPct val="70000"/>
              <a:buFont typeface="Wingdings" panose="05000000000000000000" pitchFamily="2" charset="2"/>
              <a:buChar char=""/>
            </a:pPr>
            <a:r>
              <a:rPr lang="en-US" altLang="en-US" sz="2250"/>
              <a:t>RMF occurs in parallel with SDLC activities</a:t>
            </a:r>
          </a:p>
        </p:txBody>
      </p:sp>
      <p:sp>
        <p:nvSpPr>
          <p:cNvPr id="28677" name="Rectangle 4"/>
          <p:cNvSpPr>
            <a:spLocks noChangeArrowheads="1"/>
          </p:cNvSpPr>
          <p:nvPr/>
        </p:nvSpPr>
        <p:spPr bwMode="auto">
          <a:xfrm>
            <a:off x="1428750" y="2228850"/>
            <a:ext cx="1257300" cy="971550"/>
          </a:xfrm>
          <a:prstGeom prst="rect">
            <a:avLst/>
          </a:prstGeom>
          <a:solidFill>
            <a:srgbClr val="CCCC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>
            <a:outerShdw dist="17819" dir="2700000" algn="ctr" rotWithShape="0">
              <a:srgbClr val="808080"/>
            </a:outerShdw>
          </a:effectLst>
        </p:spPr>
        <p:txBody>
          <a:bodyPr wrap="none" lIns="67500" tIns="35100" rIns="67500" bIns="351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3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/>
              <a:t>Understand 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/>
              <a:t>the Business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/>
              <a:t>context</a:t>
            </a:r>
          </a:p>
        </p:txBody>
      </p:sp>
      <p:sp>
        <p:nvSpPr>
          <p:cNvPr id="28678" name="Rectangle 5"/>
          <p:cNvSpPr>
            <a:spLocks noChangeArrowheads="1"/>
          </p:cNvSpPr>
          <p:nvPr/>
        </p:nvSpPr>
        <p:spPr bwMode="auto">
          <a:xfrm>
            <a:off x="3086100" y="2228850"/>
            <a:ext cx="1257300" cy="971550"/>
          </a:xfrm>
          <a:prstGeom prst="rect">
            <a:avLst/>
          </a:prstGeom>
          <a:solidFill>
            <a:srgbClr val="CCCC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>
            <a:outerShdw dist="17819" dir="2700000" algn="ctr" rotWithShape="0">
              <a:srgbClr val="808080"/>
            </a:outerShdw>
          </a:effectLst>
        </p:spPr>
        <p:txBody>
          <a:bodyPr wrap="none" lIns="67500" tIns="35100" rIns="67500" bIns="351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3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/>
              <a:t>Identify 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/>
              <a:t>the Business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/>
              <a:t>and Technical 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/>
              <a:t>Risk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200"/>
          </a:p>
        </p:txBody>
      </p:sp>
      <p:sp>
        <p:nvSpPr>
          <p:cNvPr id="28679" name="Rectangle 6"/>
          <p:cNvSpPr>
            <a:spLocks noChangeArrowheads="1"/>
          </p:cNvSpPr>
          <p:nvPr/>
        </p:nvSpPr>
        <p:spPr bwMode="auto">
          <a:xfrm>
            <a:off x="3086100" y="2971800"/>
            <a:ext cx="1257300" cy="228600"/>
          </a:xfrm>
          <a:prstGeom prst="rect">
            <a:avLst/>
          </a:prstGeom>
          <a:solidFill>
            <a:srgbClr val="7E9CE8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1350"/>
          </a:p>
        </p:txBody>
      </p:sp>
      <p:sp>
        <p:nvSpPr>
          <p:cNvPr id="28680" name="Text Box 7"/>
          <p:cNvSpPr txBox="1">
            <a:spLocks noChangeArrowheads="1"/>
          </p:cNvSpPr>
          <p:nvPr/>
        </p:nvSpPr>
        <p:spPr bwMode="auto">
          <a:xfrm>
            <a:off x="3198019" y="2971800"/>
            <a:ext cx="1094914" cy="2324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3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50">
                <a:solidFill>
                  <a:srgbClr val="FFFFFF"/>
                </a:solidFill>
              </a:rPr>
              <a:t>Artifact Analysis</a:t>
            </a:r>
          </a:p>
        </p:txBody>
      </p:sp>
      <p:sp>
        <p:nvSpPr>
          <p:cNvPr id="28681" name="Rectangle 8"/>
          <p:cNvSpPr>
            <a:spLocks noChangeArrowheads="1"/>
          </p:cNvSpPr>
          <p:nvPr/>
        </p:nvSpPr>
        <p:spPr bwMode="auto">
          <a:xfrm>
            <a:off x="4743450" y="2228850"/>
            <a:ext cx="1257300" cy="971550"/>
          </a:xfrm>
          <a:prstGeom prst="rect">
            <a:avLst/>
          </a:prstGeom>
          <a:solidFill>
            <a:srgbClr val="CCCC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>
            <a:outerShdw dist="17819" dir="2700000" algn="ctr" rotWithShape="0">
              <a:srgbClr val="808080"/>
            </a:outerShdw>
          </a:effectLst>
        </p:spPr>
        <p:txBody>
          <a:bodyPr wrap="none" lIns="67500" tIns="35100" rIns="67500" bIns="351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3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/>
              <a:t>Synthesize and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/>
              <a:t>Rank the Risks</a:t>
            </a:r>
          </a:p>
        </p:txBody>
      </p:sp>
      <p:sp>
        <p:nvSpPr>
          <p:cNvPr id="28682" name="Rectangle 9"/>
          <p:cNvSpPr>
            <a:spLocks noChangeArrowheads="1"/>
          </p:cNvSpPr>
          <p:nvPr/>
        </p:nvSpPr>
        <p:spPr bwMode="auto">
          <a:xfrm>
            <a:off x="6400800" y="2228850"/>
            <a:ext cx="1257300" cy="971550"/>
          </a:xfrm>
          <a:prstGeom prst="rect">
            <a:avLst/>
          </a:prstGeom>
          <a:solidFill>
            <a:srgbClr val="CCCC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>
            <a:outerShdw dist="17819" dir="2700000" algn="ctr" rotWithShape="0">
              <a:srgbClr val="808080"/>
            </a:outerShdw>
          </a:effectLst>
        </p:spPr>
        <p:txBody>
          <a:bodyPr wrap="none" lIns="67500" tIns="35100" rIns="67500" bIns="351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3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/>
              <a:t>Define the Risk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/>
              <a:t>Mitigation 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/>
              <a:t>Strategy</a:t>
            </a:r>
          </a:p>
        </p:txBody>
      </p:sp>
      <p:sp>
        <p:nvSpPr>
          <p:cNvPr id="28683" name="Rectangle 10"/>
          <p:cNvSpPr>
            <a:spLocks noChangeArrowheads="1"/>
          </p:cNvSpPr>
          <p:nvPr/>
        </p:nvSpPr>
        <p:spPr bwMode="auto">
          <a:xfrm>
            <a:off x="4743450" y="3714750"/>
            <a:ext cx="1257300" cy="971550"/>
          </a:xfrm>
          <a:prstGeom prst="rect">
            <a:avLst/>
          </a:prstGeom>
          <a:solidFill>
            <a:srgbClr val="CCCC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>
            <a:outerShdw dist="17819" dir="2700000" algn="ctr" rotWithShape="0">
              <a:srgbClr val="808080"/>
            </a:outerShdw>
          </a:effectLst>
        </p:spPr>
        <p:txBody>
          <a:bodyPr wrap="none" lIns="67500" tIns="35100" rIns="67500" bIns="351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3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/>
              <a:t>Carry out fixes 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/>
              <a:t>And validate</a:t>
            </a:r>
          </a:p>
        </p:txBody>
      </p:sp>
      <p:sp>
        <p:nvSpPr>
          <p:cNvPr id="28684" name="Text Box 11"/>
          <p:cNvSpPr txBox="1">
            <a:spLocks noChangeArrowheads="1"/>
          </p:cNvSpPr>
          <p:nvPr/>
        </p:nvSpPr>
        <p:spPr bwMode="auto">
          <a:xfrm>
            <a:off x="3255837" y="3389710"/>
            <a:ext cx="758285" cy="440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3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/>
              <a:t>Business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/>
              <a:t>Context</a:t>
            </a:r>
          </a:p>
        </p:txBody>
      </p:sp>
      <p:sp>
        <p:nvSpPr>
          <p:cNvPr id="28685" name="Line 12"/>
          <p:cNvSpPr>
            <a:spLocks noChangeShapeType="1"/>
          </p:cNvSpPr>
          <p:nvPr/>
        </p:nvSpPr>
        <p:spPr bwMode="auto">
          <a:xfrm>
            <a:off x="2686050" y="2686050"/>
            <a:ext cx="400050" cy="1191"/>
          </a:xfrm>
          <a:prstGeom prst="line">
            <a:avLst/>
          </a:prstGeom>
          <a:noFill/>
          <a:ln w="7632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28686" name="Line 13"/>
          <p:cNvSpPr>
            <a:spLocks noChangeShapeType="1"/>
          </p:cNvSpPr>
          <p:nvPr/>
        </p:nvSpPr>
        <p:spPr bwMode="auto">
          <a:xfrm>
            <a:off x="4343400" y="2686050"/>
            <a:ext cx="400050" cy="1191"/>
          </a:xfrm>
          <a:prstGeom prst="line">
            <a:avLst/>
          </a:prstGeom>
          <a:noFill/>
          <a:ln w="7632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28687" name="Line 14"/>
          <p:cNvSpPr>
            <a:spLocks noChangeShapeType="1"/>
          </p:cNvSpPr>
          <p:nvPr/>
        </p:nvSpPr>
        <p:spPr bwMode="auto">
          <a:xfrm>
            <a:off x="6000750" y="2686050"/>
            <a:ext cx="400050" cy="1191"/>
          </a:xfrm>
          <a:prstGeom prst="line">
            <a:avLst/>
          </a:prstGeom>
          <a:noFill/>
          <a:ln w="7632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28688" name="Line 15"/>
          <p:cNvSpPr>
            <a:spLocks noChangeShapeType="1"/>
          </p:cNvSpPr>
          <p:nvPr/>
        </p:nvSpPr>
        <p:spPr bwMode="auto">
          <a:xfrm>
            <a:off x="7029450" y="3200400"/>
            <a:ext cx="1191" cy="1028700"/>
          </a:xfrm>
          <a:prstGeom prst="line">
            <a:avLst/>
          </a:prstGeom>
          <a:noFill/>
          <a:ln w="76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28689" name="Line 16"/>
          <p:cNvSpPr>
            <a:spLocks noChangeShapeType="1"/>
          </p:cNvSpPr>
          <p:nvPr/>
        </p:nvSpPr>
        <p:spPr bwMode="auto">
          <a:xfrm flipH="1">
            <a:off x="5999560" y="4200525"/>
            <a:ext cx="1031081" cy="1191"/>
          </a:xfrm>
          <a:prstGeom prst="line">
            <a:avLst/>
          </a:prstGeom>
          <a:noFill/>
          <a:ln w="7632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28690" name="Line 17"/>
          <p:cNvSpPr>
            <a:spLocks noChangeShapeType="1"/>
          </p:cNvSpPr>
          <p:nvPr/>
        </p:nvSpPr>
        <p:spPr bwMode="auto">
          <a:xfrm flipH="1">
            <a:off x="3713560" y="4200525"/>
            <a:ext cx="1031081" cy="1191"/>
          </a:xfrm>
          <a:prstGeom prst="line">
            <a:avLst/>
          </a:prstGeom>
          <a:noFill/>
          <a:ln w="76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28691" name="Line 18"/>
          <p:cNvSpPr>
            <a:spLocks noChangeShapeType="1"/>
          </p:cNvSpPr>
          <p:nvPr/>
        </p:nvSpPr>
        <p:spPr bwMode="auto">
          <a:xfrm flipV="1">
            <a:off x="3714750" y="3827860"/>
            <a:ext cx="1191" cy="402431"/>
          </a:xfrm>
          <a:prstGeom prst="line">
            <a:avLst/>
          </a:prstGeom>
          <a:noFill/>
          <a:ln w="7632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28692" name="Text Box 19"/>
          <p:cNvSpPr txBox="1">
            <a:spLocks noChangeArrowheads="1"/>
          </p:cNvSpPr>
          <p:nvPr/>
        </p:nvSpPr>
        <p:spPr bwMode="auto">
          <a:xfrm>
            <a:off x="1429941" y="2228851"/>
            <a:ext cx="232499" cy="278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3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350"/>
              <a:t>1</a:t>
            </a:r>
          </a:p>
        </p:txBody>
      </p:sp>
      <p:sp>
        <p:nvSpPr>
          <p:cNvPr id="28693" name="Text Box 20"/>
          <p:cNvSpPr txBox="1">
            <a:spLocks noChangeArrowheads="1"/>
          </p:cNvSpPr>
          <p:nvPr/>
        </p:nvSpPr>
        <p:spPr bwMode="auto">
          <a:xfrm>
            <a:off x="3087291" y="2228851"/>
            <a:ext cx="232499" cy="278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3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350"/>
              <a:t>2</a:t>
            </a:r>
          </a:p>
        </p:txBody>
      </p:sp>
      <p:sp>
        <p:nvSpPr>
          <p:cNvPr id="28694" name="Text Box 21"/>
          <p:cNvSpPr txBox="1">
            <a:spLocks noChangeArrowheads="1"/>
          </p:cNvSpPr>
          <p:nvPr/>
        </p:nvSpPr>
        <p:spPr bwMode="auto">
          <a:xfrm>
            <a:off x="4744641" y="2228851"/>
            <a:ext cx="232499" cy="278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3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350"/>
              <a:t>3</a:t>
            </a:r>
          </a:p>
        </p:txBody>
      </p:sp>
      <p:sp>
        <p:nvSpPr>
          <p:cNvPr id="28695" name="Text Box 22"/>
          <p:cNvSpPr txBox="1">
            <a:spLocks noChangeArrowheads="1"/>
          </p:cNvSpPr>
          <p:nvPr/>
        </p:nvSpPr>
        <p:spPr bwMode="auto">
          <a:xfrm>
            <a:off x="6401991" y="2228851"/>
            <a:ext cx="232499" cy="278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3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350"/>
              <a:t>4</a:t>
            </a:r>
          </a:p>
        </p:txBody>
      </p:sp>
      <p:sp>
        <p:nvSpPr>
          <p:cNvPr id="28696" name="Text Box 23"/>
          <p:cNvSpPr txBox="1">
            <a:spLocks noChangeArrowheads="1"/>
          </p:cNvSpPr>
          <p:nvPr/>
        </p:nvSpPr>
        <p:spPr bwMode="auto">
          <a:xfrm>
            <a:off x="4744641" y="3714751"/>
            <a:ext cx="232499" cy="278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3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350"/>
              <a:t>5</a:t>
            </a:r>
          </a:p>
        </p:txBody>
      </p:sp>
      <p:sp>
        <p:nvSpPr>
          <p:cNvPr id="28697" name="Text Box 24"/>
          <p:cNvSpPr txBox="1">
            <a:spLocks noChangeArrowheads="1"/>
          </p:cNvSpPr>
          <p:nvPr/>
        </p:nvSpPr>
        <p:spPr bwMode="auto">
          <a:xfrm>
            <a:off x="2975372" y="1885951"/>
            <a:ext cx="2261900" cy="278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3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350"/>
              <a:t>Measurement and reporting</a:t>
            </a:r>
          </a:p>
        </p:txBody>
      </p:sp>
    </p:spTree>
    <p:extLst>
      <p:ext uri="{BB962C8B-B14F-4D97-AF65-F5344CB8AC3E}">
        <p14:creationId xmlns="" xmlns:p14="http://schemas.microsoft.com/office/powerpoint/2010/main" val="381951906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1"/>
          <p:cNvSpPr txBox="1">
            <a:spLocks noChangeArrowheads="1"/>
          </p:cNvSpPr>
          <p:nvPr/>
        </p:nvSpPr>
        <p:spPr bwMode="auto">
          <a:xfrm>
            <a:off x="1485900" y="91679"/>
            <a:ext cx="6896100" cy="971550"/>
          </a:xfrm>
          <a:prstGeom prst="rect">
            <a:avLst/>
          </a:prstGeom>
          <a:extLst/>
        </p:spPr>
        <p:txBody>
          <a:bodyPr anchor="b">
            <a:normAutofit fontScale="92500" lnSpcReduction="20000"/>
          </a:bodyPr>
          <a:lstStyle>
            <a:defPPr>
              <a:defRPr lang="en-US"/>
            </a:defPPr>
            <a:lvl1pPr algn="ctr">
              <a:spcBef>
                <a:spcPct val="0"/>
              </a:spcBef>
              <a:buNone/>
              <a:defRPr kumimoji="0" sz="36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/>
              <a:t>Stage 1: </a:t>
            </a:r>
            <a:br>
              <a:rPr lang="en-US" altLang="en-US" dirty="0"/>
            </a:br>
            <a:r>
              <a:rPr lang="en-US" altLang="en-US" dirty="0"/>
              <a:t>Understand Business Context	</a:t>
            </a:r>
          </a:p>
        </p:txBody>
      </p:sp>
      <p:sp>
        <p:nvSpPr>
          <p:cNvPr id="29699" name="Text Box 2"/>
          <p:cNvSpPr txBox="1">
            <a:spLocks noChangeArrowheads="1"/>
          </p:cNvSpPr>
          <p:nvPr/>
        </p:nvSpPr>
        <p:spPr bwMode="auto">
          <a:xfrm>
            <a:off x="1488528" y="1078338"/>
            <a:ext cx="7274472" cy="3308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 marL="690563" indent="-347663"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 marL="985838" indent="-292100"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3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just">
              <a:lnSpc>
                <a:spcPct val="90000"/>
              </a:lnSpc>
              <a:spcBef>
                <a:spcPts val="488"/>
              </a:spcBef>
              <a:buClr>
                <a:srgbClr val="330066"/>
              </a:buClr>
              <a:buSzPct val="70000"/>
              <a:buFont typeface="Wingdings" panose="05000000000000000000" pitchFamily="2" charset="2"/>
              <a:buChar char=""/>
            </a:pPr>
            <a:r>
              <a:rPr lang="en-US" altLang="en-US" sz="2800" dirty="0">
                <a:latin typeface="+mn-lt"/>
              </a:rPr>
              <a:t>Risk management</a:t>
            </a:r>
          </a:p>
          <a:p>
            <a:pPr lvl="1" algn="just">
              <a:lnSpc>
                <a:spcPct val="90000"/>
              </a:lnSpc>
              <a:spcBef>
                <a:spcPts val="413"/>
              </a:spcBef>
              <a:buClr>
                <a:srgbClr val="669999"/>
              </a:buClr>
              <a:buSzPct val="70000"/>
              <a:buFont typeface="Wingdings" panose="05000000000000000000" pitchFamily="2" charset="2"/>
              <a:buChar char=""/>
            </a:pPr>
            <a:r>
              <a:rPr lang="en-US" altLang="en-US" sz="2400" dirty="0">
                <a:latin typeface="+mn-lt"/>
              </a:rPr>
              <a:t>Occurs in a business context</a:t>
            </a:r>
          </a:p>
          <a:p>
            <a:pPr lvl="1" algn="just">
              <a:lnSpc>
                <a:spcPct val="90000"/>
              </a:lnSpc>
              <a:spcBef>
                <a:spcPts val="413"/>
              </a:spcBef>
              <a:buClr>
                <a:srgbClr val="669999"/>
              </a:buClr>
              <a:buSzPct val="70000"/>
              <a:buFont typeface="Wingdings" panose="05000000000000000000" pitchFamily="2" charset="2"/>
              <a:buChar char=""/>
            </a:pPr>
            <a:r>
              <a:rPr lang="en-US" altLang="en-US" sz="2400" dirty="0">
                <a:latin typeface="+mn-lt"/>
              </a:rPr>
              <a:t>Affected by business motivation</a:t>
            </a:r>
          </a:p>
          <a:p>
            <a:pPr algn="just">
              <a:lnSpc>
                <a:spcPct val="90000"/>
              </a:lnSpc>
              <a:spcBef>
                <a:spcPts val="488"/>
              </a:spcBef>
              <a:buClr>
                <a:srgbClr val="330066"/>
              </a:buClr>
              <a:buSzPct val="70000"/>
              <a:buFont typeface="Wingdings" panose="05000000000000000000" pitchFamily="2" charset="2"/>
              <a:buChar char=""/>
            </a:pPr>
            <a:r>
              <a:rPr lang="en-US" altLang="en-US" sz="2800" dirty="0">
                <a:latin typeface="+mn-lt"/>
              </a:rPr>
              <a:t>Key activity of an analyst</a:t>
            </a:r>
          </a:p>
          <a:p>
            <a:pPr lvl="1" algn="just">
              <a:lnSpc>
                <a:spcPct val="90000"/>
              </a:lnSpc>
              <a:spcBef>
                <a:spcPts val="413"/>
              </a:spcBef>
              <a:buClr>
                <a:srgbClr val="669999"/>
              </a:buClr>
              <a:buSzPct val="70000"/>
              <a:buFont typeface="Wingdings" panose="05000000000000000000" pitchFamily="2" charset="2"/>
              <a:buChar char=""/>
            </a:pPr>
            <a:r>
              <a:rPr lang="en-US" altLang="en-US" sz="2400" dirty="0">
                <a:latin typeface="+mn-lt"/>
              </a:rPr>
              <a:t>Extract and describe business goals – clearly</a:t>
            </a:r>
          </a:p>
          <a:p>
            <a:pPr lvl="2" algn="just">
              <a:lnSpc>
                <a:spcPct val="90000"/>
              </a:lnSpc>
              <a:spcBef>
                <a:spcPts val="394"/>
              </a:spcBef>
              <a:buClr>
                <a:srgbClr val="CCCC00"/>
              </a:buClr>
              <a:buSzPct val="70000"/>
              <a:buFont typeface="Wingdings" panose="05000000000000000000" pitchFamily="2" charset="2"/>
              <a:buChar char=""/>
            </a:pPr>
            <a:r>
              <a:rPr lang="en-US" altLang="en-US" sz="2000" dirty="0">
                <a:latin typeface="+mn-lt"/>
              </a:rPr>
              <a:t>Increasing revenue; reducing dev cost; meeting SLAs; generating high return on investment (ROI)</a:t>
            </a:r>
          </a:p>
          <a:p>
            <a:pPr lvl="1" algn="just">
              <a:lnSpc>
                <a:spcPct val="90000"/>
              </a:lnSpc>
              <a:spcBef>
                <a:spcPts val="413"/>
              </a:spcBef>
              <a:buClr>
                <a:srgbClr val="669999"/>
              </a:buClr>
              <a:buSzPct val="70000"/>
              <a:buFont typeface="Wingdings" panose="05000000000000000000" pitchFamily="2" charset="2"/>
              <a:buChar char=""/>
            </a:pPr>
            <a:r>
              <a:rPr lang="en-US" altLang="en-US" sz="2400" dirty="0">
                <a:latin typeface="+mn-lt"/>
              </a:rPr>
              <a:t>Set priorities</a:t>
            </a:r>
          </a:p>
          <a:p>
            <a:pPr lvl="1" algn="just">
              <a:lnSpc>
                <a:spcPct val="90000"/>
              </a:lnSpc>
              <a:spcBef>
                <a:spcPts val="413"/>
              </a:spcBef>
              <a:buClr>
                <a:srgbClr val="669999"/>
              </a:buClr>
              <a:buSzPct val="70000"/>
              <a:buFont typeface="Wingdings" panose="05000000000000000000" pitchFamily="2" charset="2"/>
              <a:buChar char=""/>
            </a:pPr>
            <a:r>
              <a:rPr lang="en-US" altLang="en-US" sz="2400" dirty="0">
                <a:latin typeface="+mn-lt"/>
              </a:rPr>
              <a:t>Understand circumstances</a:t>
            </a:r>
          </a:p>
          <a:p>
            <a:pPr algn="just">
              <a:lnSpc>
                <a:spcPct val="90000"/>
              </a:lnSpc>
              <a:spcBef>
                <a:spcPts val="488"/>
              </a:spcBef>
              <a:buClr>
                <a:srgbClr val="330066"/>
              </a:buClr>
              <a:buSzPct val="70000"/>
            </a:pPr>
            <a:endParaRPr lang="en-US" altLang="en-US" sz="2800" dirty="0">
              <a:latin typeface="+mn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4783664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1"/>
          <p:cNvSpPr txBox="1">
            <a:spLocks noChangeArrowheads="1"/>
          </p:cNvSpPr>
          <p:nvPr/>
        </p:nvSpPr>
        <p:spPr bwMode="auto">
          <a:xfrm>
            <a:off x="1485900" y="91679"/>
            <a:ext cx="6896100" cy="971550"/>
          </a:xfrm>
          <a:prstGeom prst="rect">
            <a:avLst/>
          </a:prstGeom>
          <a:extLst/>
        </p:spPr>
        <p:txBody>
          <a:bodyPr anchor="b">
            <a:normAutofit fontScale="92500" lnSpcReduction="20000"/>
          </a:bodyPr>
          <a:lstStyle>
            <a:defPPr>
              <a:defRPr lang="en-US"/>
            </a:defPPr>
            <a:lvl1pPr algn="ctr">
              <a:spcBef>
                <a:spcPct val="0"/>
              </a:spcBef>
              <a:buNone/>
              <a:defRPr kumimoji="0" sz="36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/>
              <a:t>Stage 2: Identify the business &amp; technical risks</a:t>
            </a:r>
          </a:p>
        </p:txBody>
      </p:sp>
      <p:sp>
        <p:nvSpPr>
          <p:cNvPr id="30723" name="Text Box 2"/>
          <p:cNvSpPr txBox="1">
            <a:spLocks noChangeArrowheads="1"/>
          </p:cNvSpPr>
          <p:nvPr/>
        </p:nvSpPr>
        <p:spPr bwMode="auto">
          <a:xfrm>
            <a:off x="1504293" y="1088848"/>
            <a:ext cx="7124700" cy="3308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 marL="690563" indent="-347663"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3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buClr>
                <a:srgbClr val="330066"/>
              </a:buClr>
              <a:buSzPct val="70000"/>
              <a:buFont typeface="Wingdings" panose="05000000000000000000" pitchFamily="2" charset="2"/>
              <a:buChar char=""/>
            </a:pPr>
            <a:r>
              <a:rPr lang="en-US" altLang="en-US" sz="2800" dirty="0">
                <a:latin typeface="+mn-lt"/>
              </a:rPr>
              <a:t>Business risks have several impacts</a:t>
            </a:r>
          </a:p>
          <a:p>
            <a:pPr lvl="1" eaLnBrk="1" hangingPunct="1">
              <a:buClr>
                <a:srgbClr val="669999"/>
              </a:buClr>
              <a:buSzPct val="70000"/>
              <a:buFont typeface="Wingdings" panose="05000000000000000000" pitchFamily="2" charset="2"/>
              <a:buChar char=""/>
            </a:pPr>
            <a:r>
              <a:rPr lang="en-US" altLang="en-US" sz="2400" dirty="0">
                <a:latin typeface="+mn-lt"/>
              </a:rPr>
              <a:t>Direct financial loss; loss of reputation; violation of customer or regulatory requirements; increase in development cost</a:t>
            </a:r>
          </a:p>
          <a:p>
            <a:pPr eaLnBrk="1" hangingPunct="1">
              <a:buClr>
                <a:srgbClr val="330066"/>
              </a:buClr>
              <a:buSzPct val="70000"/>
              <a:buFont typeface="Wingdings" panose="05000000000000000000" pitchFamily="2" charset="2"/>
              <a:buChar char=""/>
            </a:pPr>
            <a:r>
              <a:rPr lang="en-US" altLang="en-US" sz="2800" dirty="0">
                <a:latin typeface="+mn-lt"/>
              </a:rPr>
              <a:t>Severity of risks</a:t>
            </a:r>
          </a:p>
          <a:p>
            <a:pPr lvl="1" eaLnBrk="1" hangingPunct="1">
              <a:buClr>
                <a:srgbClr val="669999"/>
              </a:buClr>
              <a:buSzPct val="70000"/>
              <a:buFont typeface="Wingdings" panose="05000000000000000000" pitchFamily="2" charset="2"/>
              <a:buChar char=""/>
            </a:pPr>
            <a:r>
              <a:rPr lang="en-US" altLang="en-US" sz="2400" dirty="0">
                <a:latin typeface="+mn-lt"/>
              </a:rPr>
              <a:t>Should be captured in financial or project management terms</a:t>
            </a:r>
          </a:p>
          <a:p>
            <a:pPr eaLnBrk="1" hangingPunct="1">
              <a:buClr>
                <a:srgbClr val="330066"/>
              </a:buClr>
              <a:buSzPct val="70000"/>
              <a:buFont typeface="Wingdings" panose="05000000000000000000" pitchFamily="2" charset="2"/>
              <a:buChar char=""/>
            </a:pPr>
            <a:r>
              <a:rPr lang="en-US" altLang="en-US" sz="2800" dirty="0">
                <a:latin typeface="+mn-lt"/>
              </a:rPr>
              <a:t>Key is – </a:t>
            </a:r>
          </a:p>
          <a:p>
            <a:pPr lvl="1" eaLnBrk="1" hangingPunct="1">
              <a:buClr>
                <a:srgbClr val="669999"/>
              </a:buClr>
              <a:buSzPct val="70000"/>
              <a:buFont typeface="Wingdings" panose="05000000000000000000" pitchFamily="2" charset="2"/>
              <a:buChar char=""/>
            </a:pPr>
            <a:r>
              <a:rPr lang="en-US" altLang="en-US" sz="2400" dirty="0">
                <a:latin typeface="+mn-lt"/>
              </a:rPr>
              <a:t>tie technical risks to business context</a:t>
            </a:r>
          </a:p>
        </p:txBody>
      </p:sp>
    </p:spTree>
    <p:extLst>
      <p:ext uri="{BB962C8B-B14F-4D97-AF65-F5344CB8AC3E}">
        <p14:creationId xmlns="" xmlns:p14="http://schemas.microsoft.com/office/powerpoint/2010/main" val="24953692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1"/>
          <p:cNvSpPr txBox="1">
            <a:spLocks noChangeArrowheads="1"/>
          </p:cNvSpPr>
          <p:nvPr/>
        </p:nvSpPr>
        <p:spPr bwMode="auto">
          <a:xfrm>
            <a:off x="1428750" y="-186097"/>
            <a:ext cx="5657850" cy="692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3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spcBef>
                <a:spcPct val="0"/>
              </a:spcBef>
              <a:buClrTx/>
            </a:pPr>
            <a:r>
              <a:rPr lang="en-US" altLang="en-US" sz="36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Software Problem</a:t>
            </a:r>
            <a:endParaRPr lang="en-US" altLang="en-US" sz="3600" dirty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4099" name="Text Box 2"/>
          <p:cNvSpPr txBox="1">
            <a:spLocks noChangeArrowheads="1"/>
          </p:cNvSpPr>
          <p:nvPr/>
        </p:nvSpPr>
        <p:spPr bwMode="auto">
          <a:xfrm>
            <a:off x="1428750" y="3543300"/>
            <a:ext cx="7562850" cy="1226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3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just">
              <a:lnSpc>
                <a:spcPct val="90000"/>
              </a:lnSpc>
              <a:spcBef>
                <a:spcPts val="488"/>
              </a:spcBef>
              <a:buClr>
                <a:srgbClr val="330066"/>
              </a:buClr>
              <a:buSzPct val="70000"/>
              <a:buFont typeface="Wingdings" panose="05000000000000000000" pitchFamily="2" charset="2"/>
              <a:buChar char=""/>
            </a:pPr>
            <a:endParaRPr lang="en-US" altLang="en-US" sz="2400" dirty="0">
              <a:latin typeface="+mn-lt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2283" y="590550"/>
            <a:ext cx="6682151" cy="4262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3048000" y="4853376"/>
            <a:ext cx="5114188" cy="278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3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350" dirty="0">
                <a:solidFill>
                  <a:srgbClr val="7E9CE8"/>
                </a:solidFill>
              </a:rPr>
              <a:t># vulnerabilities </a:t>
            </a:r>
            <a:r>
              <a:rPr lang="en-US" altLang="en-US" sz="1350" dirty="0" smtClean="0">
                <a:solidFill>
                  <a:srgbClr val="7E9CE8"/>
                </a:solidFill>
              </a:rPr>
              <a:t> Reported </a:t>
            </a:r>
            <a:r>
              <a:rPr lang="en-US" altLang="en-US" sz="1350" dirty="0">
                <a:solidFill>
                  <a:srgbClr val="7E9CE8"/>
                </a:solidFill>
              </a:rPr>
              <a:t>by CERT/CC</a:t>
            </a:r>
          </a:p>
        </p:txBody>
      </p:sp>
    </p:spTree>
    <p:extLst>
      <p:ext uri="{BB962C8B-B14F-4D97-AF65-F5344CB8AC3E}">
        <p14:creationId xmlns="" xmlns:p14="http://schemas.microsoft.com/office/powerpoint/2010/main" val="156777706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7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10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1"/>
          <p:cNvSpPr txBox="1">
            <a:spLocks noChangeArrowheads="1"/>
          </p:cNvSpPr>
          <p:nvPr/>
        </p:nvSpPr>
        <p:spPr bwMode="auto">
          <a:xfrm>
            <a:off x="1485900" y="91679"/>
            <a:ext cx="5657850" cy="971550"/>
          </a:xfrm>
          <a:prstGeom prst="rect">
            <a:avLst/>
          </a:prstGeom>
          <a:extLst/>
        </p:spPr>
        <p:txBody>
          <a:bodyPr anchor="b">
            <a:normAutofit fontScale="92500" lnSpcReduction="20000"/>
          </a:bodyPr>
          <a:lstStyle>
            <a:defPPr>
              <a:defRPr lang="en-US"/>
            </a:defPPr>
            <a:lvl1pPr algn="ctr">
              <a:spcBef>
                <a:spcPct val="0"/>
              </a:spcBef>
              <a:buNone/>
              <a:defRPr kumimoji="0" sz="36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/>
              <a:t>Stage 3: Synthesize and rank the risks</a:t>
            </a:r>
          </a:p>
        </p:txBody>
      </p:sp>
      <p:sp>
        <p:nvSpPr>
          <p:cNvPr id="31747" name="Text Box 2"/>
          <p:cNvSpPr txBox="1">
            <a:spLocks noChangeArrowheads="1"/>
          </p:cNvSpPr>
          <p:nvPr/>
        </p:nvSpPr>
        <p:spPr bwMode="auto">
          <a:xfrm>
            <a:off x="1485900" y="1289447"/>
            <a:ext cx="7277100" cy="3308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marL="341313" indent="-341313">
              <a:spcBef>
                <a:spcPts val="750"/>
              </a:spcBef>
              <a:buClr>
                <a:srgbClr val="330066"/>
              </a:buClr>
              <a:buSzPct val="70000"/>
              <a:buFont typeface="Wingdings" panose="05000000000000000000" pitchFamily="2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800">
                <a:solidFill>
                  <a:srgbClr val="000000"/>
                </a:solidFill>
                <a:cs typeface="Noto Sans CJK SC Regular" charset="0"/>
              </a:defRPr>
            </a:lvl1pPr>
            <a:lvl2pPr marL="690563" lvl="1" indent="-347663">
              <a:spcBef>
                <a:spcPts val="650"/>
              </a:spcBef>
              <a:buClr>
                <a:srgbClr val="669999"/>
              </a:buClr>
              <a:buSzPct val="70000"/>
              <a:buFont typeface="Wingdings" panose="05000000000000000000" pitchFamily="2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cs typeface="Noto Sans CJK SC Regular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3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r>
              <a:rPr lang="en-US" altLang="en-US" dirty="0"/>
              <a:t>Prioritize the risks alongside the business goals</a:t>
            </a:r>
          </a:p>
          <a:p>
            <a:r>
              <a:rPr lang="en-US" altLang="en-US" dirty="0"/>
              <a:t>Assign risks appropriate weights for resolution</a:t>
            </a:r>
          </a:p>
          <a:p>
            <a:r>
              <a:rPr lang="en-US" altLang="en-US" dirty="0"/>
              <a:t>Risk metrics</a:t>
            </a:r>
          </a:p>
          <a:p>
            <a:pPr lvl="1"/>
            <a:r>
              <a:rPr lang="en-US" altLang="en-US" dirty="0"/>
              <a:t>Risk likelihood</a:t>
            </a:r>
          </a:p>
          <a:p>
            <a:pPr lvl="1"/>
            <a:r>
              <a:rPr lang="en-US" altLang="en-US" dirty="0"/>
              <a:t>Risk impact</a:t>
            </a:r>
          </a:p>
          <a:p>
            <a:pPr lvl="1"/>
            <a:r>
              <a:rPr lang="en-US" altLang="en-US" dirty="0"/>
              <a:t>Number of risks mitigated over time</a:t>
            </a:r>
          </a:p>
        </p:txBody>
      </p:sp>
    </p:spTree>
    <p:extLst>
      <p:ext uri="{BB962C8B-B14F-4D97-AF65-F5344CB8AC3E}">
        <p14:creationId xmlns="" xmlns:p14="http://schemas.microsoft.com/office/powerpoint/2010/main" val="397290989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1"/>
          <p:cNvSpPr txBox="1">
            <a:spLocks noChangeArrowheads="1"/>
          </p:cNvSpPr>
          <p:nvPr/>
        </p:nvSpPr>
        <p:spPr bwMode="auto">
          <a:xfrm>
            <a:off x="1485900" y="91679"/>
            <a:ext cx="6896100" cy="575071"/>
          </a:xfrm>
          <a:prstGeom prst="rect">
            <a:avLst/>
          </a:prstGeom>
          <a:extLst/>
        </p:spPr>
        <p:txBody>
          <a:bodyPr anchor="b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buNone/>
              <a:defRPr kumimoji="0" sz="36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/>
              <a:t>Stage 4: Risk Mitigation Strategy</a:t>
            </a:r>
          </a:p>
        </p:txBody>
      </p:sp>
      <p:sp>
        <p:nvSpPr>
          <p:cNvPr id="32771" name="Text Box 2"/>
          <p:cNvSpPr txBox="1">
            <a:spLocks noChangeArrowheads="1"/>
          </p:cNvSpPr>
          <p:nvPr/>
        </p:nvSpPr>
        <p:spPr bwMode="auto">
          <a:xfrm>
            <a:off x="1451741" y="742950"/>
            <a:ext cx="7200900" cy="3308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marL="341313" indent="-341313">
              <a:spcBef>
                <a:spcPts val="750"/>
              </a:spcBef>
              <a:buClr>
                <a:srgbClr val="330066"/>
              </a:buClr>
              <a:buSzPct val="70000"/>
              <a:buFont typeface="Wingdings" panose="05000000000000000000" pitchFamily="2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800">
                <a:solidFill>
                  <a:srgbClr val="000000"/>
                </a:solidFill>
                <a:cs typeface="Noto Sans CJK SC Regular" charset="0"/>
              </a:defRPr>
            </a:lvl1pPr>
            <a:lvl2pPr marL="690563" lvl="1" indent="-347663">
              <a:spcBef>
                <a:spcPts val="650"/>
              </a:spcBef>
              <a:buClr>
                <a:srgbClr val="669999"/>
              </a:buClr>
              <a:buSzPct val="70000"/>
              <a:buFont typeface="Wingdings" panose="05000000000000000000" pitchFamily="2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cs typeface="Noto Sans CJK SC Regular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3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r>
              <a:rPr lang="en-US" altLang="en-US" sz="2400" dirty="0"/>
              <a:t>Develop a coherent strategy </a:t>
            </a:r>
          </a:p>
          <a:p>
            <a:pPr lvl="1"/>
            <a:r>
              <a:rPr lang="en-US" altLang="en-US" sz="2000" dirty="0"/>
              <a:t>For mitigating risks</a:t>
            </a:r>
          </a:p>
          <a:p>
            <a:pPr lvl="1"/>
            <a:r>
              <a:rPr lang="en-US" altLang="en-US" sz="2000" dirty="0"/>
              <a:t>In cost effective manner; account for</a:t>
            </a:r>
          </a:p>
          <a:p>
            <a:pPr lvl="3"/>
            <a:r>
              <a:rPr lang="en-US" altLang="en-US" sz="1800" dirty="0" smtClean="0">
                <a:latin typeface="+mn-lt"/>
              </a:rPr>
              <a:t>Cost Implementation </a:t>
            </a:r>
            <a:r>
              <a:rPr lang="en-US" altLang="en-US" sz="1800" dirty="0">
                <a:latin typeface="+mn-lt"/>
              </a:rPr>
              <a:t>time</a:t>
            </a:r>
          </a:p>
          <a:p>
            <a:pPr lvl="3"/>
            <a:r>
              <a:rPr lang="en-US" altLang="en-US" sz="1800" dirty="0">
                <a:latin typeface="+mn-lt"/>
              </a:rPr>
              <a:t>Completeness Impact</a:t>
            </a:r>
          </a:p>
          <a:p>
            <a:pPr lvl="3"/>
            <a:r>
              <a:rPr lang="en-US" altLang="en-US" sz="1800" dirty="0">
                <a:latin typeface="+mn-lt"/>
              </a:rPr>
              <a:t>Likelihood of success</a:t>
            </a:r>
          </a:p>
          <a:p>
            <a:r>
              <a:rPr lang="en-US" altLang="en-US" sz="2400" dirty="0"/>
              <a:t>A mitigation strategy should</a:t>
            </a:r>
          </a:p>
          <a:p>
            <a:pPr lvl="1"/>
            <a:r>
              <a:rPr lang="en-US" altLang="en-US" sz="2000" dirty="0"/>
              <a:t>Be developed within the business context</a:t>
            </a:r>
          </a:p>
          <a:p>
            <a:pPr lvl="1"/>
            <a:r>
              <a:rPr lang="en-US" altLang="en-US" sz="2000" dirty="0"/>
              <a:t>Be based on what the organization can afford, integrate and understand</a:t>
            </a:r>
          </a:p>
          <a:p>
            <a:pPr lvl="1"/>
            <a:r>
              <a:rPr lang="en-US" altLang="en-US" sz="2000" dirty="0"/>
              <a:t>Must directly identify validation techniques </a:t>
            </a:r>
          </a:p>
        </p:txBody>
      </p:sp>
    </p:spTree>
    <p:extLst>
      <p:ext uri="{BB962C8B-B14F-4D97-AF65-F5344CB8AC3E}">
        <p14:creationId xmlns="" xmlns:p14="http://schemas.microsoft.com/office/powerpoint/2010/main" val="39361318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1"/>
          <p:cNvSpPr txBox="1">
            <a:spLocks noChangeArrowheads="1"/>
          </p:cNvSpPr>
          <p:nvPr/>
        </p:nvSpPr>
        <p:spPr bwMode="auto">
          <a:xfrm>
            <a:off x="1485900" y="91679"/>
            <a:ext cx="5657850" cy="9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3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925" b="1">
                <a:solidFill>
                  <a:srgbClr val="330066"/>
                </a:solidFill>
              </a:rPr>
              <a:t>Stage 5: Carry out Fixes and Validate</a:t>
            </a:r>
          </a:p>
        </p:txBody>
      </p:sp>
      <p:sp>
        <p:nvSpPr>
          <p:cNvPr id="33795" name="Text Box 2"/>
          <p:cNvSpPr txBox="1">
            <a:spLocks noChangeArrowheads="1"/>
          </p:cNvSpPr>
          <p:nvPr/>
        </p:nvSpPr>
        <p:spPr bwMode="auto">
          <a:xfrm>
            <a:off x="1485900" y="1289447"/>
            <a:ext cx="6172200" cy="3308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 marL="690563" indent="-347663"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 marL="985838" indent="-292100"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3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buClr>
                <a:srgbClr val="330066"/>
              </a:buClr>
              <a:buSzPct val="70000"/>
              <a:buFont typeface="Wingdings" panose="05000000000000000000" pitchFamily="2" charset="2"/>
              <a:buChar char=""/>
            </a:pPr>
            <a:r>
              <a:rPr lang="en-US" altLang="en-US" sz="2250"/>
              <a:t>Execute the chosen mitigation strategy</a:t>
            </a:r>
          </a:p>
          <a:p>
            <a:pPr lvl="2" eaLnBrk="1" hangingPunct="1">
              <a:buClr>
                <a:srgbClr val="CCCC00"/>
              </a:buClr>
              <a:buSzPct val="70000"/>
              <a:buFont typeface="Wingdings" panose="05000000000000000000" pitchFamily="2" charset="2"/>
              <a:buChar char=""/>
            </a:pPr>
            <a:r>
              <a:rPr lang="en-US" altLang="en-US" sz="1725"/>
              <a:t>Rectify the artifacts</a:t>
            </a:r>
          </a:p>
          <a:p>
            <a:pPr lvl="1" eaLnBrk="1" hangingPunct="1">
              <a:buClr>
                <a:srgbClr val="669999"/>
              </a:buClr>
              <a:buSzPct val="70000"/>
              <a:buFont typeface="Wingdings" panose="05000000000000000000" pitchFamily="2" charset="2"/>
              <a:buChar char=""/>
            </a:pPr>
            <a:r>
              <a:rPr lang="en-US" altLang="en-US" sz="1950"/>
              <a:t>Measure completeness</a:t>
            </a:r>
          </a:p>
          <a:p>
            <a:pPr lvl="1" eaLnBrk="1" hangingPunct="1">
              <a:buClr>
                <a:srgbClr val="669999"/>
              </a:buClr>
              <a:buSzPct val="70000"/>
              <a:buFont typeface="Wingdings" panose="05000000000000000000" pitchFamily="2" charset="2"/>
              <a:buChar char=""/>
            </a:pPr>
            <a:r>
              <a:rPr lang="en-US" altLang="en-US" sz="1950"/>
              <a:t>Estimate</a:t>
            </a:r>
          </a:p>
          <a:p>
            <a:pPr lvl="2" eaLnBrk="1" hangingPunct="1">
              <a:buClr>
                <a:srgbClr val="CCCC00"/>
              </a:buClr>
              <a:buSzPct val="70000"/>
              <a:buFont typeface="Wingdings" panose="05000000000000000000" pitchFamily="2" charset="2"/>
              <a:buChar char=""/>
            </a:pPr>
            <a:r>
              <a:rPr lang="en-US" altLang="en-US" sz="1725"/>
              <a:t>Progress, residual risks</a:t>
            </a:r>
          </a:p>
          <a:p>
            <a:pPr eaLnBrk="1" hangingPunct="1">
              <a:buClr>
                <a:srgbClr val="330066"/>
              </a:buClr>
              <a:buSzPct val="70000"/>
              <a:buFont typeface="Wingdings" panose="05000000000000000000" pitchFamily="2" charset="2"/>
              <a:buChar char=""/>
            </a:pPr>
            <a:r>
              <a:rPr lang="en-US" altLang="en-US" sz="2250"/>
              <a:t>Validate that risks have been mitigated</a:t>
            </a:r>
          </a:p>
          <a:p>
            <a:pPr lvl="1" eaLnBrk="1" hangingPunct="1">
              <a:buClr>
                <a:srgbClr val="669999"/>
              </a:buClr>
              <a:buSzPct val="70000"/>
              <a:buFont typeface="Wingdings" panose="05000000000000000000" pitchFamily="2" charset="2"/>
              <a:buChar char=""/>
            </a:pPr>
            <a:r>
              <a:rPr lang="en-US" altLang="en-US" sz="1950"/>
              <a:t>Testing can be used to demonstrate</a:t>
            </a:r>
          </a:p>
          <a:p>
            <a:pPr lvl="1" eaLnBrk="1" hangingPunct="1">
              <a:buClr>
                <a:srgbClr val="669999"/>
              </a:buClr>
              <a:buSzPct val="70000"/>
              <a:buFont typeface="Wingdings" panose="05000000000000000000" pitchFamily="2" charset="2"/>
              <a:buChar char=""/>
            </a:pPr>
            <a:r>
              <a:rPr lang="en-US" altLang="en-US" sz="1950"/>
              <a:t>Develop confidence that unacceptable risk does not remain</a:t>
            </a:r>
          </a:p>
        </p:txBody>
      </p:sp>
    </p:spTree>
    <p:extLst>
      <p:ext uri="{BB962C8B-B14F-4D97-AF65-F5344CB8AC3E}">
        <p14:creationId xmlns="" xmlns:p14="http://schemas.microsoft.com/office/powerpoint/2010/main" val="278652846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1"/>
          <p:cNvSpPr txBox="1">
            <a:spLocks noChangeArrowheads="1"/>
          </p:cNvSpPr>
          <p:nvPr/>
        </p:nvSpPr>
        <p:spPr bwMode="auto">
          <a:xfrm>
            <a:off x="1485900" y="91679"/>
            <a:ext cx="7505700" cy="9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3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925" b="1" dirty="0">
                <a:solidFill>
                  <a:srgbClr val="330066"/>
                </a:solidFill>
              </a:rPr>
              <a:t>Risk Mitigation Framework - A Multi-loop</a:t>
            </a:r>
          </a:p>
        </p:txBody>
      </p:sp>
      <p:sp>
        <p:nvSpPr>
          <p:cNvPr id="34819" name="Text Box 2"/>
          <p:cNvSpPr txBox="1">
            <a:spLocks noChangeArrowheads="1"/>
          </p:cNvSpPr>
          <p:nvPr/>
        </p:nvSpPr>
        <p:spPr bwMode="auto">
          <a:xfrm>
            <a:off x="1485900" y="1289447"/>
            <a:ext cx="6172200" cy="3308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 marL="690563" indent="-347663"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 marL="985838" indent="-292100"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3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 marL="1279525" indent="-290513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lnSpc>
                <a:spcPct val="80000"/>
              </a:lnSpc>
              <a:spcBef>
                <a:spcPts val="394"/>
              </a:spcBef>
              <a:buClr>
                <a:srgbClr val="330066"/>
              </a:buClr>
              <a:buSzPct val="70000"/>
              <a:buFont typeface="Wingdings" panose="05000000000000000000" pitchFamily="2" charset="2"/>
              <a:buChar char=""/>
            </a:pPr>
            <a:r>
              <a:rPr lang="en-US" altLang="en-US" sz="1575"/>
              <a:t>Risk management is a continuous process</a:t>
            </a:r>
          </a:p>
          <a:p>
            <a:pPr lvl="1">
              <a:lnSpc>
                <a:spcPct val="80000"/>
              </a:lnSpc>
              <a:spcBef>
                <a:spcPts val="375"/>
              </a:spcBef>
              <a:buClr>
                <a:srgbClr val="669999"/>
              </a:buClr>
              <a:buSzPct val="70000"/>
              <a:buFont typeface="Wingdings" panose="05000000000000000000" pitchFamily="2" charset="2"/>
              <a:buChar char=""/>
            </a:pPr>
            <a:r>
              <a:rPr lang="en-US" altLang="en-US" sz="1500"/>
              <a:t>Five stages may need to be applied many times</a:t>
            </a:r>
          </a:p>
          <a:p>
            <a:pPr lvl="1">
              <a:lnSpc>
                <a:spcPct val="80000"/>
              </a:lnSpc>
              <a:spcBef>
                <a:spcPts val="375"/>
              </a:spcBef>
              <a:buClr>
                <a:srgbClr val="669999"/>
              </a:buClr>
              <a:buSzPct val="70000"/>
              <a:buFont typeface="Wingdings" panose="05000000000000000000" pitchFamily="2" charset="2"/>
              <a:buChar char=""/>
            </a:pPr>
            <a:r>
              <a:rPr lang="en-US" altLang="en-US" sz="1500"/>
              <a:t>Ordering may be interleaved in different ways</a:t>
            </a:r>
          </a:p>
          <a:p>
            <a:pPr lvl="2">
              <a:lnSpc>
                <a:spcPct val="80000"/>
              </a:lnSpc>
              <a:spcBef>
                <a:spcPts val="338"/>
              </a:spcBef>
              <a:buClr>
                <a:srgbClr val="CCCC00"/>
              </a:buClr>
              <a:buSzPct val="70000"/>
              <a:buFont typeface="Wingdings" panose="05000000000000000000" pitchFamily="2" charset="2"/>
              <a:buChar char=""/>
            </a:pPr>
            <a:r>
              <a:rPr lang="en-US" altLang="en-US" sz="1350"/>
              <a:t>Risk can emerge at any time in SDLC</a:t>
            </a:r>
          </a:p>
          <a:p>
            <a:pPr lvl="3">
              <a:lnSpc>
                <a:spcPct val="80000"/>
              </a:lnSpc>
              <a:spcBef>
                <a:spcPts val="300"/>
              </a:spcBef>
              <a:buClr>
                <a:srgbClr val="330066"/>
              </a:buClr>
              <a:buSzPct val="75000"/>
              <a:buFont typeface="Wingdings" panose="05000000000000000000" pitchFamily="2" charset="2"/>
              <a:buChar char=""/>
            </a:pPr>
            <a:r>
              <a:rPr lang="en-US" altLang="en-US" sz="1200"/>
              <a:t>One way – apply in each phase of SDLC</a:t>
            </a:r>
          </a:p>
          <a:p>
            <a:pPr lvl="2">
              <a:lnSpc>
                <a:spcPct val="80000"/>
              </a:lnSpc>
              <a:spcBef>
                <a:spcPts val="338"/>
              </a:spcBef>
              <a:buClr>
                <a:srgbClr val="CCCC00"/>
              </a:buClr>
              <a:buSzPct val="70000"/>
              <a:buFont typeface="Wingdings" panose="05000000000000000000" pitchFamily="2" charset="2"/>
              <a:buChar char=""/>
            </a:pPr>
            <a:r>
              <a:rPr lang="en-US" altLang="en-US" sz="1350"/>
              <a:t>Risk can be found between stages</a:t>
            </a:r>
          </a:p>
          <a:p>
            <a:pPr>
              <a:lnSpc>
                <a:spcPct val="80000"/>
              </a:lnSpc>
              <a:spcBef>
                <a:spcPts val="394"/>
              </a:spcBef>
              <a:buClr>
                <a:srgbClr val="330066"/>
              </a:buClr>
              <a:buSzPct val="70000"/>
              <a:buFont typeface="Wingdings" panose="05000000000000000000" pitchFamily="2" charset="2"/>
              <a:buChar char=""/>
            </a:pPr>
            <a:r>
              <a:rPr lang="en-US" altLang="en-US" sz="1575"/>
              <a:t>Level of application</a:t>
            </a:r>
          </a:p>
          <a:p>
            <a:pPr lvl="1">
              <a:lnSpc>
                <a:spcPct val="80000"/>
              </a:lnSpc>
              <a:spcBef>
                <a:spcPts val="375"/>
              </a:spcBef>
              <a:buClr>
                <a:srgbClr val="669999"/>
              </a:buClr>
              <a:buSzPct val="70000"/>
              <a:buFont typeface="Wingdings" panose="05000000000000000000" pitchFamily="2" charset="2"/>
              <a:buChar char=""/>
            </a:pPr>
            <a:r>
              <a:rPr lang="en-US" altLang="en-US" sz="1500"/>
              <a:t>Primary – project level</a:t>
            </a:r>
          </a:p>
          <a:p>
            <a:pPr lvl="2">
              <a:lnSpc>
                <a:spcPct val="80000"/>
              </a:lnSpc>
              <a:spcBef>
                <a:spcPts val="338"/>
              </a:spcBef>
              <a:buClr>
                <a:srgbClr val="CCCC00"/>
              </a:buClr>
              <a:buSzPct val="70000"/>
              <a:buFont typeface="Wingdings" panose="05000000000000000000" pitchFamily="2" charset="2"/>
              <a:buChar char=""/>
            </a:pPr>
            <a:r>
              <a:rPr lang="en-US" altLang="en-US" sz="1350"/>
              <a:t>Each stage must capture complete project</a:t>
            </a:r>
          </a:p>
          <a:p>
            <a:pPr lvl="1">
              <a:lnSpc>
                <a:spcPct val="80000"/>
              </a:lnSpc>
              <a:spcBef>
                <a:spcPts val="375"/>
              </a:spcBef>
              <a:buClr>
                <a:srgbClr val="669999"/>
              </a:buClr>
              <a:buSzPct val="70000"/>
              <a:buFont typeface="Wingdings" panose="05000000000000000000" pitchFamily="2" charset="2"/>
              <a:buChar char=""/>
            </a:pPr>
            <a:r>
              <a:rPr lang="en-US" altLang="en-US" sz="1500"/>
              <a:t>SDLC phase level</a:t>
            </a:r>
          </a:p>
          <a:p>
            <a:pPr lvl="1">
              <a:lnSpc>
                <a:spcPct val="80000"/>
              </a:lnSpc>
              <a:spcBef>
                <a:spcPts val="375"/>
              </a:spcBef>
              <a:buClr>
                <a:srgbClr val="669999"/>
              </a:buClr>
              <a:buSzPct val="70000"/>
              <a:buFont typeface="Wingdings" panose="05000000000000000000" pitchFamily="2" charset="2"/>
              <a:buChar char=""/>
            </a:pPr>
            <a:r>
              <a:rPr lang="en-US" altLang="en-US" sz="1500"/>
              <a:t>Artifact level</a:t>
            </a:r>
          </a:p>
          <a:p>
            <a:pPr>
              <a:lnSpc>
                <a:spcPct val="80000"/>
              </a:lnSpc>
              <a:spcBef>
                <a:spcPts val="394"/>
              </a:spcBef>
              <a:buClr>
                <a:srgbClr val="330066"/>
              </a:buClr>
              <a:buSzPct val="70000"/>
              <a:buFont typeface="Wingdings" panose="05000000000000000000" pitchFamily="2" charset="2"/>
              <a:buChar char=""/>
            </a:pPr>
            <a:r>
              <a:rPr lang="en-US" altLang="en-US" sz="1575"/>
              <a:t>It is important to know that Risk Mitigation is</a:t>
            </a:r>
          </a:p>
          <a:p>
            <a:pPr lvl="1">
              <a:lnSpc>
                <a:spcPct val="80000"/>
              </a:lnSpc>
              <a:spcBef>
                <a:spcPts val="375"/>
              </a:spcBef>
              <a:buClr>
                <a:srgbClr val="669999"/>
              </a:buClr>
              <a:buSzPct val="70000"/>
              <a:buFont typeface="Wingdings" panose="05000000000000000000" pitchFamily="2" charset="2"/>
              <a:buChar char=""/>
            </a:pPr>
            <a:r>
              <a:rPr lang="en-US" altLang="en-US" sz="1500"/>
              <a:t>Cumulative</a:t>
            </a:r>
          </a:p>
          <a:p>
            <a:pPr lvl="1">
              <a:lnSpc>
                <a:spcPct val="80000"/>
              </a:lnSpc>
              <a:spcBef>
                <a:spcPts val="375"/>
              </a:spcBef>
              <a:buClr>
                <a:srgbClr val="669999"/>
              </a:buClr>
              <a:buSzPct val="70000"/>
              <a:buFont typeface="Wingdings" panose="05000000000000000000" pitchFamily="2" charset="2"/>
              <a:buChar char=""/>
            </a:pPr>
            <a:r>
              <a:rPr lang="en-US" altLang="en-US" sz="1500"/>
              <a:t>At times arbitrary and difficult to predict</a:t>
            </a:r>
          </a:p>
          <a:p>
            <a:pPr lvl="1">
              <a:lnSpc>
                <a:spcPct val="80000"/>
              </a:lnSpc>
              <a:spcBef>
                <a:spcPts val="375"/>
              </a:spcBef>
              <a:buClr>
                <a:srgbClr val="669999"/>
              </a:buClr>
              <a:buSzPct val="70000"/>
            </a:pPr>
            <a:endParaRPr lang="en-US" altLang="en-US" sz="1500"/>
          </a:p>
        </p:txBody>
      </p:sp>
    </p:spTree>
    <p:extLst>
      <p:ext uri="{BB962C8B-B14F-4D97-AF65-F5344CB8AC3E}">
        <p14:creationId xmlns="" xmlns:p14="http://schemas.microsoft.com/office/powerpoint/2010/main" val="115485406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1"/>
          <p:cNvSpPr txBox="1">
            <a:spLocks noChangeArrowheads="1"/>
          </p:cNvSpPr>
          <p:nvPr/>
        </p:nvSpPr>
        <p:spPr bwMode="auto">
          <a:xfrm>
            <a:off x="1485900" y="91679"/>
            <a:ext cx="5657850" cy="9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3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925" b="1">
                <a:solidFill>
                  <a:srgbClr val="330066"/>
                </a:solidFill>
              </a:rPr>
              <a:t>Seven Touchpoints</a:t>
            </a:r>
          </a:p>
        </p:txBody>
      </p:sp>
      <p:pic>
        <p:nvPicPr>
          <p:cNvPr id="3584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925" y="1189435"/>
            <a:ext cx="6515100" cy="372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90164494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1"/>
          <p:cNvSpPr txBox="1">
            <a:spLocks noChangeArrowheads="1"/>
          </p:cNvSpPr>
          <p:nvPr/>
        </p:nvSpPr>
        <p:spPr bwMode="auto">
          <a:xfrm>
            <a:off x="1485900" y="91679"/>
            <a:ext cx="5657850" cy="9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3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925" b="1">
                <a:solidFill>
                  <a:srgbClr val="330066"/>
                </a:solidFill>
              </a:rPr>
              <a:t>Cost of fixing defect at each stage</a:t>
            </a:r>
          </a:p>
        </p:txBody>
      </p:sp>
      <p:pic>
        <p:nvPicPr>
          <p:cNvPr id="3686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3272" y="1278731"/>
            <a:ext cx="6286500" cy="37969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81617209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1"/>
          <p:cNvSpPr txBox="1">
            <a:spLocks noChangeArrowheads="1"/>
          </p:cNvSpPr>
          <p:nvPr/>
        </p:nvSpPr>
        <p:spPr bwMode="auto">
          <a:xfrm>
            <a:off x="1485900" y="91679"/>
            <a:ext cx="5657850" cy="9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3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625" b="1">
                <a:solidFill>
                  <a:srgbClr val="330066"/>
                </a:solidFill>
              </a:rPr>
              <a:t>Architectural risk analysis</a:t>
            </a:r>
          </a:p>
        </p:txBody>
      </p:sp>
      <p:sp>
        <p:nvSpPr>
          <p:cNvPr id="44035" name="Text Box 2"/>
          <p:cNvSpPr txBox="1">
            <a:spLocks noChangeArrowheads="1"/>
          </p:cNvSpPr>
          <p:nvPr/>
        </p:nvSpPr>
        <p:spPr bwMode="auto">
          <a:xfrm>
            <a:off x="1485900" y="1289447"/>
            <a:ext cx="6172200" cy="3308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 marL="690563" indent="-347663"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 marL="985838" indent="-292100"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3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lnSpc>
                <a:spcPct val="90000"/>
              </a:lnSpc>
              <a:spcBef>
                <a:spcPts val="488"/>
              </a:spcBef>
              <a:buClr>
                <a:srgbClr val="330066"/>
              </a:buClr>
              <a:buSzPct val="70000"/>
              <a:buFont typeface="Wingdings" panose="05000000000000000000" pitchFamily="2" charset="2"/>
              <a:buChar char=""/>
            </a:pPr>
            <a:r>
              <a:rPr lang="en-US" altLang="en-US" sz="1950"/>
              <a:t>Design flaws </a:t>
            </a:r>
          </a:p>
          <a:p>
            <a:pPr lvl="1">
              <a:lnSpc>
                <a:spcPct val="90000"/>
              </a:lnSpc>
              <a:spcBef>
                <a:spcPts val="413"/>
              </a:spcBef>
              <a:buClr>
                <a:srgbClr val="669999"/>
              </a:buClr>
              <a:buSzPct val="70000"/>
              <a:buFont typeface="Wingdings" panose="05000000000000000000" pitchFamily="2" charset="2"/>
              <a:buChar char=""/>
            </a:pPr>
            <a:r>
              <a:rPr lang="en-US" altLang="en-US" sz="1650"/>
              <a:t>about 50% of security problem</a:t>
            </a:r>
          </a:p>
          <a:p>
            <a:pPr lvl="1">
              <a:lnSpc>
                <a:spcPct val="90000"/>
              </a:lnSpc>
              <a:spcBef>
                <a:spcPts val="413"/>
              </a:spcBef>
              <a:buClr>
                <a:srgbClr val="669999"/>
              </a:buClr>
              <a:buSzPct val="70000"/>
              <a:buFont typeface="Wingdings" panose="05000000000000000000" pitchFamily="2" charset="2"/>
              <a:buChar char=""/>
            </a:pPr>
            <a:r>
              <a:rPr lang="en-US" altLang="en-US" sz="1650"/>
              <a:t>Can’t be found by looking at code</a:t>
            </a:r>
          </a:p>
          <a:p>
            <a:pPr lvl="2">
              <a:lnSpc>
                <a:spcPct val="90000"/>
              </a:lnSpc>
              <a:spcBef>
                <a:spcPts val="394"/>
              </a:spcBef>
              <a:buClr>
                <a:srgbClr val="CCCC00"/>
              </a:buClr>
              <a:buSzPct val="70000"/>
              <a:buFont typeface="Wingdings" panose="05000000000000000000" pitchFamily="2" charset="2"/>
              <a:buChar char=""/>
            </a:pPr>
            <a:r>
              <a:rPr lang="en-US" altLang="en-US" sz="1575"/>
              <a:t>A higher level of understanding required</a:t>
            </a:r>
          </a:p>
          <a:p>
            <a:pPr>
              <a:lnSpc>
                <a:spcPct val="90000"/>
              </a:lnSpc>
              <a:spcBef>
                <a:spcPts val="488"/>
              </a:spcBef>
              <a:buClr>
                <a:srgbClr val="330066"/>
              </a:buClr>
              <a:buSzPct val="70000"/>
              <a:buFont typeface="Wingdings" panose="05000000000000000000" pitchFamily="2" charset="2"/>
              <a:buChar char=""/>
            </a:pPr>
            <a:r>
              <a:rPr lang="en-US" altLang="en-US" sz="1950"/>
              <a:t>Risk analysis</a:t>
            </a:r>
          </a:p>
          <a:p>
            <a:pPr lvl="1">
              <a:lnSpc>
                <a:spcPct val="90000"/>
              </a:lnSpc>
              <a:spcBef>
                <a:spcPts val="413"/>
              </a:spcBef>
              <a:buClr>
                <a:srgbClr val="669999"/>
              </a:buClr>
              <a:buSzPct val="70000"/>
              <a:buFont typeface="Wingdings" panose="05000000000000000000" pitchFamily="2" charset="2"/>
              <a:buChar char=""/>
            </a:pPr>
            <a:r>
              <a:rPr lang="en-US" altLang="en-US" sz="1650"/>
              <a:t>Track risk over time</a:t>
            </a:r>
          </a:p>
          <a:p>
            <a:pPr lvl="1">
              <a:lnSpc>
                <a:spcPct val="90000"/>
              </a:lnSpc>
              <a:spcBef>
                <a:spcPts val="413"/>
              </a:spcBef>
              <a:buClr>
                <a:srgbClr val="669999"/>
              </a:buClr>
              <a:buSzPct val="70000"/>
              <a:buFont typeface="Wingdings" panose="05000000000000000000" pitchFamily="2" charset="2"/>
              <a:buChar char=""/>
            </a:pPr>
            <a:r>
              <a:rPr lang="en-US" altLang="en-US" sz="1650"/>
              <a:t>Quantify impact </a:t>
            </a:r>
          </a:p>
          <a:p>
            <a:pPr lvl="1">
              <a:lnSpc>
                <a:spcPct val="90000"/>
              </a:lnSpc>
              <a:spcBef>
                <a:spcPts val="413"/>
              </a:spcBef>
              <a:buClr>
                <a:srgbClr val="669999"/>
              </a:buClr>
              <a:buSzPct val="70000"/>
              <a:buFont typeface="Wingdings" panose="05000000000000000000" pitchFamily="2" charset="2"/>
              <a:buChar char=""/>
            </a:pPr>
            <a:r>
              <a:rPr lang="en-US" altLang="en-US" sz="1650"/>
              <a:t>Link system-level concerns to probability and impact measures</a:t>
            </a:r>
          </a:p>
          <a:p>
            <a:pPr lvl="1">
              <a:lnSpc>
                <a:spcPct val="90000"/>
              </a:lnSpc>
              <a:spcBef>
                <a:spcPts val="413"/>
              </a:spcBef>
              <a:buClr>
                <a:srgbClr val="669999"/>
              </a:buClr>
              <a:buSzPct val="70000"/>
              <a:buFont typeface="Wingdings" panose="05000000000000000000" pitchFamily="2" charset="2"/>
              <a:buChar char=""/>
            </a:pPr>
            <a:r>
              <a:rPr lang="en-US" altLang="en-US" sz="1650"/>
              <a:t>Fits with the RMF</a:t>
            </a:r>
          </a:p>
        </p:txBody>
      </p:sp>
    </p:spTree>
    <p:extLst>
      <p:ext uri="{BB962C8B-B14F-4D97-AF65-F5344CB8AC3E}">
        <p14:creationId xmlns="" xmlns:p14="http://schemas.microsoft.com/office/powerpoint/2010/main" val="79590155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"/>
          <p:cNvSpPr>
            <a:spLocks noChangeArrowheads="1"/>
          </p:cNvSpPr>
          <p:nvPr/>
        </p:nvSpPr>
        <p:spPr bwMode="auto">
          <a:xfrm>
            <a:off x="2571750" y="1314450"/>
            <a:ext cx="5314950" cy="3600450"/>
          </a:xfrm>
          <a:prstGeom prst="rect">
            <a:avLst/>
          </a:prstGeom>
          <a:solidFill>
            <a:srgbClr val="669999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1350"/>
          </a:p>
        </p:txBody>
      </p:sp>
      <p:sp>
        <p:nvSpPr>
          <p:cNvPr id="45059" name="Rectangle 2"/>
          <p:cNvSpPr>
            <a:spLocks noChangeArrowheads="1"/>
          </p:cNvSpPr>
          <p:nvPr/>
        </p:nvSpPr>
        <p:spPr bwMode="auto">
          <a:xfrm>
            <a:off x="2857500" y="1885950"/>
            <a:ext cx="1543050" cy="1428750"/>
          </a:xfrm>
          <a:prstGeom prst="rect">
            <a:avLst/>
          </a:prstGeom>
          <a:solidFill>
            <a:srgbClr val="CCCC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1350"/>
          </a:p>
        </p:txBody>
      </p:sp>
      <p:sp>
        <p:nvSpPr>
          <p:cNvPr id="45060" name="Text Box 3"/>
          <p:cNvSpPr txBox="1">
            <a:spLocks noChangeArrowheads="1"/>
          </p:cNvSpPr>
          <p:nvPr/>
        </p:nvSpPr>
        <p:spPr bwMode="auto">
          <a:xfrm>
            <a:off x="1485900" y="91679"/>
            <a:ext cx="5657850" cy="9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3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925" b="1">
                <a:solidFill>
                  <a:srgbClr val="330066"/>
                </a:solidFill>
              </a:rPr>
              <a:t>ARA within RMF</a:t>
            </a:r>
          </a:p>
        </p:txBody>
      </p:sp>
      <p:sp>
        <p:nvSpPr>
          <p:cNvPr id="45061" name="Rectangle 4"/>
          <p:cNvSpPr>
            <a:spLocks noChangeArrowheads="1"/>
          </p:cNvSpPr>
          <p:nvPr/>
        </p:nvSpPr>
        <p:spPr bwMode="auto">
          <a:xfrm>
            <a:off x="1200150" y="2228850"/>
            <a:ext cx="1257300" cy="971550"/>
          </a:xfrm>
          <a:prstGeom prst="rect">
            <a:avLst/>
          </a:prstGeom>
          <a:solidFill>
            <a:srgbClr val="CCCC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>
            <a:outerShdw dist="17819" dir="2700000" algn="ctr" rotWithShape="0">
              <a:srgbClr val="808080"/>
            </a:outerShdw>
          </a:effectLst>
        </p:spPr>
        <p:txBody>
          <a:bodyPr wrap="none" lIns="67500" tIns="35100" rIns="67500" bIns="351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3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/>
              <a:t>Understand 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/>
              <a:t>the Business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/>
              <a:t>context</a:t>
            </a:r>
          </a:p>
        </p:txBody>
      </p:sp>
      <p:sp>
        <p:nvSpPr>
          <p:cNvPr id="45062" name="Rectangle 5"/>
          <p:cNvSpPr>
            <a:spLocks noChangeArrowheads="1"/>
          </p:cNvSpPr>
          <p:nvPr/>
        </p:nvSpPr>
        <p:spPr bwMode="auto">
          <a:xfrm>
            <a:off x="4743450" y="2228850"/>
            <a:ext cx="1257300" cy="971550"/>
          </a:xfrm>
          <a:prstGeom prst="rect">
            <a:avLst/>
          </a:prstGeom>
          <a:solidFill>
            <a:srgbClr val="CCCC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>
            <a:outerShdw dist="17819" dir="2700000" algn="ctr" rotWithShape="0">
              <a:srgbClr val="808080"/>
            </a:outerShdw>
          </a:effectLst>
        </p:spPr>
        <p:txBody>
          <a:bodyPr wrap="none" lIns="67500" tIns="35100" rIns="67500" bIns="351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3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/>
              <a:t>Synthesize and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/>
              <a:t>Rank the Risks</a:t>
            </a:r>
          </a:p>
        </p:txBody>
      </p:sp>
      <p:sp>
        <p:nvSpPr>
          <p:cNvPr id="45063" name="Rectangle 6"/>
          <p:cNvSpPr>
            <a:spLocks noChangeArrowheads="1"/>
          </p:cNvSpPr>
          <p:nvPr/>
        </p:nvSpPr>
        <p:spPr bwMode="auto">
          <a:xfrm>
            <a:off x="6400800" y="2228850"/>
            <a:ext cx="1257300" cy="971550"/>
          </a:xfrm>
          <a:prstGeom prst="rect">
            <a:avLst/>
          </a:prstGeom>
          <a:solidFill>
            <a:srgbClr val="CCCC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>
            <a:outerShdw dist="17819" dir="2700000" algn="ctr" rotWithShape="0">
              <a:srgbClr val="808080"/>
            </a:outerShdw>
          </a:effectLst>
        </p:spPr>
        <p:txBody>
          <a:bodyPr wrap="none" lIns="67500" tIns="35100" rIns="67500" bIns="351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3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/>
              <a:t>Define the Risk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/>
              <a:t>Mitigation 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/>
              <a:t>Strategy</a:t>
            </a:r>
          </a:p>
        </p:txBody>
      </p:sp>
      <p:sp>
        <p:nvSpPr>
          <p:cNvPr id="45064" name="Rectangle 7"/>
          <p:cNvSpPr>
            <a:spLocks noChangeArrowheads="1"/>
          </p:cNvSpPr>
          <p:nvPr/>
        </p:nvSpPr>
        <p:spPr bwMode="auto">
          <a:xfrm>
            <a:off x="4743450" y="3714750"/>
            <a:ext cx="1257300" cy="971550"/>
          </a:xfrm>
          <a:prstGeom prst="rect">
            <a:avLst/>
          </a:prstGeom>
          <a:solidFill>
            <a:srgbClr val="CCCC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>
            <a:outerShdw dist="17819" dir="2700000" algn="ctr" rotWithShape="0">
              <a:srgbClr val="808080"/>
            </a:outerShdw>
          </a:effectLst>
        </p:spPr>
        <p:txBody>
          <a:bodyPr wrap="none" lIns="67500" tIns="35100" rIns="67500" bIns="351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3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/>
              <a:t>Validate the 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/>
              <a:t>artifacts</a:t>
            </a:r>
          </a:p>
        </p:txBody>
      </p:sp>
      <p:sp>
        <p:nvSpPr>
          <p:cNvPr id="45065" name="Text Box 8"/>
          <p:cNvSpPr txBox="1">
            <a:spLocks noChangeArrowheads="1"/>
          </p:cNvSpPr>
          <p:nvPr/>
        </p:nvSpPr>
        <p:spPr bwMode="auto">
          <a:xfrm>
            <a:off x="3312987" y="2400300"/>
            <a:ext cx="758285" cy="440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3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/>
              <a:t>Business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/>
              <a:t>Context</a:t>
            </a:r>
          </a:p>
        </p:txBody>
      </p:sp>
      <p:sp>
        <p:nvSpPr>
          <p:cNvPr id="45066" name="Line 9"/>
          <p:cNvSpPr>
            <a:spLocks noChangeShapeType="1"/>
          </p:cNvSpPr>
          <p:nvPr/>
        </p:nvSpPr>
        <p:spPr bwMode="auto">
          <a:xfrm>
            <a:off x="2457450" y="2686050"/>
            <a:ext cx="400050" cy="1191"/>
          </a:xfrm>
          <a:prstGeom prst="line">
            <a:avLst/>
          </a:prstGeom>
          <a:noFill/>
          <a:ln w="7632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45067" name="Line 10"/>
          <p:cNvSpPr>
            <a:spLocks noChangeShapeType="1"/>
          </p:cNvSpPr>
          <p:nvPr/>
        </p:nvSpPr>
        <p:spPr bwMode="auto">
          <a:xfrm>
            <a:off x="4400550" y="2686050"/>
            <a:ext cx="342900" cy="1191"/>
          </a:xfrm>
          <a:prstGeom prst="line">
            <a:avLst/>
          </a:prstGeom>
          <a:noFill/>
          <a:ln w="7632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45068" name="Line 11"/>
          <p:cNvSpPr>
            <a:spLocks noChangeShapeType="1"/>
          </p:cNvSpPr>
          <p:nvPr/>
        </p:nvSpPr>
        <p:spPr bwMode="auto">
          <a:xfrm>
            <a:off x="6000750" y="2686050"/>
            <a:ext cx="400050" cy="1191"/>
          </a:xfrm>
          <a:prstGeom prst="line">
            <a:avLst/>
          </a:prstGeom>
          <a:noFill/>
          <a:ln w="7632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45069" name="Line 12"/>
          <p:cNvSpPr>
            <a:spLocks noChangeShapeType="1"/>
          </p:cNvSpPr>
          <p:nvPr/>
        </p:nvSpPr>
        <p:spPr bwMode="auto">
          <a:xfrm>
            <a:off x="7029450" y="3200400"/>
            <a:ext cx="1191" cy="1028700"/>
          </a:xfrm>
          <a:prstGeom prst="line">
            <a:avLst/>
          </a:prstGeom>
          <a:noFill/>
          <a:ln w="76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45070" name="Line 13"/>
          <p:cNvSpPr>
            <a:spLocks noChangeShapeType="1"/>
          </p:cNvSpPr>
          <p:nvPr/>
        </p:nvSpPr>
        <p:spPr bwMode="auto">
          <a:xfrm flipH="1">
            <a:off x="5999560" y="4200525"/>
            <a:ext cx="1031081" cy="1191"/>
          </a:xfrm>
          <a:prstGeom prst="line">
            <a:avLst/>
          </a:prstGeom>
          <a:noFill/>
          <a:ln w="7632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45071" name="Line 14"/>
          <p:cNvSpPr>
            <a:spLocks noChangeShapeType="1"/>
          </p:cNvSpPr>
          <p:nvPr/>
        </p:nvSpPr>
        <p:spPr bwMode="auto">
          <a:xfrm flipH="1" flipV="1">
            <a:off x="2856310" y="4220766"/>
            <a:ext cx="1888331" cy="9525"/>
          </a:xfrm>
          <a:prstGeom prst="line">
            <a:avLst/>
          </a:prstGeom>
          <a:noFill/>
          <a:ln w="7632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45072" name="Line 15"/>
          <p:cNvSpPr>
            <a:spLocks noChangeShapeType="1"/>
          </p:cNvSpPr>
          <p:nvPr/>
        </p:nvSpPr>
        <p:spPr bwMode="auto">
          <a:xfrm flipV="1">
            <a:off x="2857500" y="3313510"/>
            <a:ext cx="1191" cy="916781"/>
          </a:xfrm>
          <a:prstGeom prst="line">
            <a:avLst/>
          </a:prstGeom>
          <a:noFill/>
          <a:ln w="7632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45073" name="Text Box 16"/>
          <p:cNvSpPr txBox="1">
            <a:spLocks noChangeArrowheads="1"/>
          </p:cNvSpPr>
          <p:nvPr/>
        </p:nvSpPr>
        <p:spPr bwMode="auto">
          <a:xfrm>
            <a:off x="1201341" y="2228851"/>
            <a:ext cx="232499" cy="278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3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350"/>
              <a:t>1</a:t>
            </a:r>
          </a:p>
        </p:txBody>
      </p:sp>
      <p:sp>
        <p:nvSpPr>
          <p:cNvPr id="45074" name="Text Box 17"/>
          <p:cNvSpPr txBox="1">
            <a:spLocks noChangeArrowheads="1"/>
          </p:cNvSpPr>
          <p:nvPr/>
        </p:nvSpPr>
        <p:spPr bwMode="auto">
          <a:xfrm>
            <a:off x="4744641" y="2228851"/>
            <a:ext cx="232499" cy="278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3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350"/>
              <a:t>4</a:t>
            </a:r>
          </a:p>
        </p:txBody>
      </p:sp>
      <p:sp>
        <p:nvSpPr>
          <p:cNvPr id="45075" name="Text Box 18"/>
          <p:cNvSpPr txBox="1">
            <a:spLocks noChangeArrowheads="1"/>
          </p:cNvSpPr>
          <p:nvPr/>
        </p:nvSpPr>
        <p:spPr bwMode="auto">
          <a:xfrm>
            <a:off x="6401991" y="2228851"/>
            <a:ext cx="232499" cy="278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3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350"/>
              <a:t>5</a:t>
            </a:r>
          </a:p>
        </p:txBody>
      </p:sp>
      <p:sp>
        <p:nvSpPr>
          <p:cNvPr id="45076" name="Text Box 19"/>
          <p:cNvSpPr txBox="1">
            <a:spLocks noChangeArrowheads="1"/>
          </p:cNvSpPr>
          <p:nvPr/>
        </p:nvSpPr>
        <p:spPr bwMode="auto">
          <a:xfrm>
            <a:off x="4744641" y="3714751"/>
            <a:ext cx="232499" cy="278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3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350"/>
              <a:t>7</a:t>
            </a:r>
          </a:p>
        </p:txBody>
      </p:sp>
      <p:sp>
        <p:nvSpPr>
          <p:cNvPr id="45077" name="Rectangle 20"/>
          <p:cNvSpPr>
            <a:spLocks noChangeArrowheads="1"/>
          </p:cNvSpPr>
          <p:nvPr/>
        </p:nvSpPr>
        <p:spPr bwMode="auto">
          <a:xfrm>
            <a:off x="6457950" y="3714750"/>
            <a:ext cx="1257300" cy="971550"/>
          </a:xfrm>
          <a:prstGeom prst="rect">
            <a:avLst/>
          </a:prstGeom>
          <a:solidFill>
            <a:srgbClr val="CCCC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>
            <a:outerShdw dist="17819" dir="2700000" algn="ctr" rotWithShape="0">
              <a:srgbClr val="808080"/>
            </a:outerShdw>
          </a:effectLst>
        </p:spPr>
        <p:txBody>
          <a:bodyPr wrap="none" lIns="67500" tIns="35100" rIns="67500" bIns="351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3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/>
              <a:t>Fix the artifacts</a:t>
            </a:r>
          </a:p>
        </p:txBody>
      </p:sp>
      <p:sp>
        <p:nvSpPr>
          <p:cNvPr id="45078" name="Text Box 21"/>
          <p:cNvSpPr txBox="1">
            <a:spLocks noChangeArrowheads="1"/>
          </p:cNvSpPr>
          <p:nvPr/>
        </p:nvSpPr>
        <p:spPr bwMode="auto">
          <a:xfrm>
            <a:off x="6459141" y="3714751"/>
            <a:ext cx="232499" cy="278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3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350"/>
              <a:t>6</a:t>
            </a:r>
          </a:p>
        </p:txBody>
      </p:sp>
      <p:sp>
        <p:nvSpPr>
          <p:cNvPr id="45079" name="Text Box 22"/>
          <p:cNvSpPr txBox="1">
            <a:spLocks noChangeArrowheads="1"/>
          </p:cNvSpPr>
          <p:nvPr/>
        </p:nvSpPr>
        <p:spPr bwMode="auto">
          <a:xfrm>
            <a:off x="2857500" y="4304110"/>
            <a:ext cx="1128385" cy="255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3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/>
              <a:t>Validation loop</a:t>
            </a:r>
          </a:p>
        </p:txBody>
      </p:sp>
      <p:sp>
        <p:nvSpPr>
          <p:cNvPr id="45080" name="Rectangle 23"/>
          <p:cNvSpPr>
            <a:spLocks noChangeArrowheads="1"/>
          </p:cNvSpPr>
          <p:nvPr/>
        </p:nvSpPr>
        <p:spPr bwMode="auto">
          <a:xfrm>
            <a:off x="3143250" y="1543050"/>
            <a:ext cx="1200150" cy="2400300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1350"/>
          </a:p>
        </p:txBody>
      </p:sp>
      <p:grpSp>
        <p:nvGrpSpPr>
          <p:cNvPr id="45081" name="Group 24"/>
          <p:cNvGrpSpPr>
            <a:grpSpLocks/>
          </p:cNvGrpSpPr>
          <p:nvPr/>
        </p:nvGrpSpPr>
        <p:grpSpPr bwMode="auto">
          <a:xfrm>
            <a:off x="3000375" y="1371601"/>
            <a:ext cx="1256110" cy="975123"/>
            <a:chOff x="1560" y="1152"/>
            <a:chExt cx="1055" cy="819"/>
          </a:xfrm>
        </p:grpSpPr>
        <p:sp>
          <p:nvSpPr>
            <p:cNvPr id="45091" name="Rectangle 25"/>
            <p:cNvSpPr>
              <a:spLocks noChangeArrowheads="1"/>
            </p:cNvSpPr>
            <p:nvPr/>
          </p:nvSpPr>
          <p:spPr bwMode="auto">
            <a:xfrm>
              <a:off x="1560" y="1152"/>
              <a:ext cx="1055" cy="815"/>
            </a:xfrm>
            <a:prstGeom prst="rect">
              <a:avLst/>
            </a:prstGeom>
            <a:solidFill>
              <a:srgbClr val="CCCC00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>
              <a:outerShdw dist="17819" dir="2700000" algn="ctr" rotWithShape="0">
                <a:srgbClr val="808080"/>
              </a:outerShdw>
            </a:effectLst>
          </p:spPr>
          <p:txBody>
            <a:bodyPr wrap="none" lIns="67500" tIns="35100" rIns="67500" bIns="35100" anchor="ctr"/>
            <a:lstStyle>
              <a:lvl1pPr>
                <a:spcBef>
                  <a:spcPts val="75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000"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1pPr>
              <a:lvl2pPr>
                <a:spcBef>
                  <a:spcPts val="65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600"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2pPr>
              <a:lvl3pPr>
                <a:spcBef>
                  <a:spcPts val="575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300"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3pPr>
              <a:lvl4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5pPr>
              <a:lvl6pPr marL="25146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6pPr>
              <a:lvl7pPr marL="29718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7pPr>
              <a:lvl8pPr marL="34290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8pPr>
              <a:lvl9pPr marL="38862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200"/>
                <a:t>Identify </a:t>
              </a:r>
            </a:p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200"/>
                <a:t>the Business</a:t>
              </a:r>
            </a:p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200"/>
                <a:t>Risk</a:t>
              </a:r>
            </a:p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200"/>
            </a:p>
          </p:txBody>
        </p:sp>
        <p:sp>
          <p:nvSpPr>
            <p:cNvPr id="45092" name="Rectangle 26"/>
            <p:cNvSpPr>
              <a:spLocks noChangeArrowheads="1"/>
            </p:cNvSpPr>
            <p:nvPr/>
          </p:nvSpPr>
          <p:spPr bwMode="auto">
            <a:xfrm>
              <a:off x="1560" y="1776"/>
              <a:ext cx="1055" cy="191"/>
            </a:xfrm>
            <a:prstGeom prst="rect">
              <a:avLst/>
            </a:prstGeom>
            <a:solidFill>
              <a:srgbClr val="7E9CE8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 sz="1350"/>
            </a:p>
          </p:txBody>
        </p:sp>
        <p:sp>
          <p:nvSpPr>
            <p:cNvPr id="45093" name="Text Box 27"/>
            <p:cNvSpPr txBox="1">
              <a:spLocks noChangeArrowheads="1"/>
            </p:cNvSpPr>
            <p:nvPr/>
          </p:nvSpPr>
          <p:spPr bwMode="auto">
            <a:xfrm>
              <a:off x="1654" y="1776"/>
              <a:ext cx="920" cy="1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67500" tIns="35100" rIns="67500" bIns="35100">
              <a:spAutoFit/>
            </a:bodyPr>
            <a:lstStyle>
              <a:lvl1pPr>
                <a:spcBef>
                  <a:spcPts val="75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000"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1pPr>
              <a:lvl2pPr>
                <a:spcBef>
                  <a:spcPts val="65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600"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2pPr>
              <a:lvl3pPr>
                <a:spcBef>
                  <a:spcPts val="575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300"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3pPr>
              <a:lvl4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5pPr>
              <a:lvl6pPr marL="25146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6pPr>
              <a:lvl7pPr marL="29718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7pPr>
              <a:lvl8pPr marL="34290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8pPr>
              <a:lvl9pPr marL="38862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050">
                  <a:solidFill>
                    <a:srgbClr val="FFFFFF"/>
                  </a:solidFill>
                </a:rPr>
                <a:t>Artifact Analysis</a:t>
              </a:r>
            </a:p>
          </p:txBody>
        </p:sp>
        <p:sp>
          <p:nvSpPr>
            <p:cNvPr id="45094" name="Text Box 28"/>
            <p:cNvSpPr txBox="1">
              <a:spLocks noChangeArrowheads="1"/>
            </p:cNvSpPr>
            <p:nvPr/>
          </p:nvSpPr>
          <p:spPr bwMode="auto">
            <a:xfrm>
              <a:off x="1561" y="1152"/>
              <a:ext cx="195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67500" tIns="35100" rIns="67500" bIns="35100">
              <a:spAutoFit/>
            </a:bodyPr>
            <a:lstStyle>
              <a:lvl1pPr>
                <a:spcBef>
                  <a:spcPts val="75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000"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1pPr>
              <a:lvl2pPr>
                <a:spcBef>
                  <a:spcPts val="65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600"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2pPr>
              <a:lvl3pPr>
                <a:spcBef>
                  <a:spcPts val="575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300"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3pPr>
              <a:lvl4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5pPr>
              <a:lvl6pPr marL="25146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6pPr>
              <a:lvl7pPr marL="29718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7pPr>
              <a:lvl8pPr marL="34290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8pPr>
              <a:lvl9pPr marL="38862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350"/>
                <a:t>2</a:t>
              </a:r>
            </a:p>
          </p:txBody>
        </p:sp>
      </p:grpSp>
      <p:grpSp>
        <p:nvGrpSpPr>
          <p:cNvPr id="45082" name="Group 29"/>
          <p:cNvGrpSpPr>
            <a:grpSpLocks/>
          </p:cNvGrpSpPr>
          <p:nvPr/>
        </p:nvGrpSpPr>
        <p:grpSpPr bwMode="auto">
          <a:xfrm>
            <a:off x="3007519" y="2857501"/>
            <a:ext cx="1256110" cy="975123"/>
            <a:chOff x="1566" y="2400"/>
            <a:chExt cx="1055" cy="819"/>
          </a:xfrm>
        </p:grpSpPr>
        <p:sp>
          <p:nvSpPr>
            <p:cNvPr id="45087" name="Rectangle 30"/>
            <p:cNvSpPr>
              <a:spLocks noChangeArrowheads="1"/>
            </p:cNvSpPr>
            <p:nvPr/>
          </p:nvSpPr>
          <p:spPr bwMode="auto">
            <a:xfrm>
              <a:off x="1566" y="2400"/>
              <a:ext cx="1055" cy="815"/>
            </a:xfrm>
            <a:prstGeom prst="rect">
              <a:avLst/>
            </a:prstGeom>
            <a:solidFill>
              <a:srgbClr val="CCCC00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>
              <a:outerShdw dist="17819" dir="2700000" algn="ctr" rotWithShape="0">
                <a:srgbClr val="808080"/>
              </a:outerShdw>
            </a:effectLst>
          </p:spPr>
          <p:txBody>
            <a:bodyPr wrap="none" lIns="67500" tIns="35100" rIns="67500" bIns="35100" anchor="ctr"/>
            <a:lstStyle>
              <a:lvl1pPr>
                <a:spcBef>
                  <a:spcPts val="75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000"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1pPr>
              <a:lvl2pPr>
                <a:spcBef>
                  <a:spcPts val="65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600"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2pPr>
              <a:lvl3pPr>
                <a:spcBef>
                  <a:spcPts val="575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300"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3pPr>
              <a:lvl4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5pPr>
              <a:lvl6pPr marL="25146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6pPr>
              <a:lvl7pPr marL="29718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7pPr>
              <a:lvl8pPr marL="34290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8pPr>
              <a:lvl9pPr marL="38862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200"/>
                <a:t>Identify </a:t>
              </a:r>
            </a:p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200"/>
                <a:t>the Technical </a:t>
              </a:r>
            </a:p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200"/>
                <a:t>Risk</a:t>
              </a:r>
            </a:p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200"/>
            </a:p>
          </p:txBody>
        </p:sp>
        <p:sp>
          <p:nvSpPr>
            <p:cNvPr id="45088" name="Rectangle 31"/>
            <p:cNvSpPr>
              <a:spLocks noChangeArrowheads="1"/>
            </p:cNvSpPr>
            <p:nvPr/>
          </p:nvSpPr>
          <p:spPr bwMode="auto">
            <a:xfrm>
              <a:off x="1566" y="3024"/>
              <a:ext cx="1055" cy="191"/>
            </a:xfrm>
            <a:prstGeom prst="rect">
              <a:avLst/>
            </a:prstGeom>
            <a:solidFill>
              <a:srgbClr val="7E9CE8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 sz="1350"/>
            </a:p>
          </p:txBody>
        </p:sp>
        <p:sp>
          <p:nvSpPr>
            <p:cNvPr id="45089" name="Text Box 32"/>
            <p:cNvSpPr txBox="1">
              <a:spLocks noChangeArrowheads="1"/>
            </p:cNvSpPr>
            <p:nvPr/>
          </p:nvSpPr>
          <p:spPr bwMode="auto">
            <a:xfrm>
              <a:off x="1660" y="3024"/>
              <a:ext cx="920" cy="1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67500" tIns="35100" rIns="67500" bIns="35100">
              <a:spAutoFit/>
            </a:bodyPr>
            <a:lstStyle>
              <a:lvl1pPr>
                <a:spcBef>
                  <a:spcPts val="75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000"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1pPr>
              <a:lvl2pPr>
                <a:spcBef>
                  <a:spcPts val="65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600"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2pPr>
              <a:lvl3pPr>
                <a:spcBef>
                  <a:spcPts val="575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300"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3pPr>
              <a:lvl4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5pPr>
              <a:lvl6pPr marL="25146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6pPr>
              <a:lvl7pPr marL="29718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7pPr>
              <a:lvl8pPr marL="34290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8pPr>
              <a:lvl9pPr marL="38862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050">
                  <a:solidFill>
                    <a:srgbClr val="FFFFFF"/>
                  </a:solidFill>
                </a:rPr>
                <a:t>Artifact Analysis</a:t>
              </a:r>
            </a:p>
          </p:txBody>
        </p:sp>
        <p:sp>
          <p:nvSpPr>
            <p:cNvPr id="45090" name="Text Box 33"/>
            <p:cNvSpPr txBox="1">
              <a:spLocks noChangeArrowheads="1"/>
            </p:cNvSpPr>
            <p:nvPr/>
          </p:nvSpPr>
          <p:spPr bwMode="auto">
            <a:xfrm>
              <a:off x="1567" y="2400"/>
              <a:ext cx="195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67500" tIns="35100" rIns="67500" bIns="35100">
              <a:spAutoFit/>
            </a:bodyPr>
            <a:lstStyle>
              <a:lvl1pPr>
                <a:spcBef>
                  <a:spcPts val="75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000"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1pPr>
              <a:lvl2pPr>
                <a:spcBef>
                  <a:spcPts val="65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600"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2pPr>
              <a:lvl3pPr>
                <a:spcBef>
                  <a:spcPts val="575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300"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3pPr>
              <a:lvl4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5pPr>
              <a:lvl6pPr marL="25146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6pPr>
              <a:lvl7pPr marL="29718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7pPr>
              <a:lvl8pPr marL="34290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8pPr>
              <a:lvl9pPr marL="38862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350"/>
                <a:t>3</a:t>
              </a:r>
            </a:p>
          </p:txBody>
        </p:sp>
      </p:grpSp>
      <p:sp>
        <p:nvSpPr>
          <p:cNvPr id="45083" name="Text Box 34"/>
          <p:cNvSpPr txBox="1">
            <a:spLocks noChangeArrowheads="1"/>
          </p:cNvSpPr>
          <p:nvPr/>
        </p:nvSpPr>
        <p:spPr bwMode="auto">
          <a:xfrm>
            <a:off x="4457701" y="1618060"/>
            <a:ext cx="774891" cy="440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3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/>
              <a:t>Technical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/>
              <a:t>expertise</a:t>
            </a:r>
          </a:p>
        </p:txBody>
      </p:sp>
      <p:sp>
        <p:nvSpPr>
          <p:cNvPr id="45084" name="Text Box 35"/>
          <p:cNvSpPr txBox="1">
            <a:spLocks noChangeArrowheads="1"/>
          </p:cNvSpPr>
          <p:nvPr/>
        </p:nvSpPr>
        <p:spPr bwMode="auto">
          <a:xfrm>
            <a:off x="5604272" y="1314451"/>
            <a:ext cx="2261900" cy="278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3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350"/>
              <a:t>Measurement and reporting</a:t>
            </a:r>
          </a:p>
        </p:txBody>
      </p:sp>
      <p:sp>
        <p:nvSpPr>
          <p:cNvPr id="45085" name="Line 36"/>
          <p:cNvSpPr>
            <a:spLocks noChangeShapeType="1"/>
          </p:cNvSpPr>
          <p:nvPr/>
        </p:nvSpPr>
        <p:spPr bwMode="auto">
          <a:xfrm flipH="1">
            <a:off x="2456260" y="4572000"/>
            <a:ext cx="2288381" cy="1191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45086" name="Rectangle 37"/>
          <p:cNvSpPr>
            <a:spLocks noChangeArrowheads="1"/>
          </p:cNvSpPr>
          <p:nvPr/>
        </p:nvSpPr>
        <p:spPr bwMode="auto">
          <a:xfrm>
            <a:off x="1200150" y="3829050"/>
            <a:ext cx="1257300" cy="971550"/>
          </a:xfrm>
          <a:prstGeom prst="rect">
            <a:avLst/>
          </a:prstGeom>
          <a:solidFill>
            <a:srgbClr val="CCCC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>
            <a:outerShdw dist="17819" dir="2700000" algn="ctr" rotWithShape="0">
              <a:srgbClr val="808080"/>
            </a:outerShdw>
          </a:effectLst>
        </p:spPr>
        <p:txBody>
          <a:bodyPr wrap="none" lIns="67500" tIns="35100" rIns="67500" bIns="351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3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/>
              <a:t>Initiate process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/>
              <a:t>improvement</a:t>
            </a:r>
          </a:p>
        </p:txBody>
      </p:sp>
    </p:spTree>
    <p:extLst>
      <p:ext uri="{BB962C8B-B14F-4D97-AF65-F5344CB8AC3E}">
        <p14:creationId xmlns="" xmlns:p14="http://schemas.microsoft.com/office/powerpoint/2010/main" val="228556638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1"/>
          <p:cNvSpPr txBox="1">
            <a:spLocks noChangeArrowheads="1"/>
          </p:cNvSpPr>
          <p:nvPr/>
        </p:nvSpPr>
        <p:spPr bwMode="auto">
          <a:xfrm>
            <a:off x="1485900" y="91679"/>
            <a:ext cx="5657850" cy="9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3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925" b="1">
                <a:solidFill>
                  <a:srgbClr val="330066"/>
                </a:solidFill>
              </a:rPr>
              <a:t>ARA process</a:t>
            </a:r>
          </a:p>
        </p:txBody>
      </p:sp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1600200" y="1314450"/>
            <a:ext cx="6229350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 marL="741363" indent="-2841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 marL="1084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spcBef>
                <a:spcPts val="488"/>
              </a:spcBef>
              <a:buClr>
                <a:srgbClr val="330066"/>
              </a:buClr>
              <a:buSzPct val="70000"/>
              <a:buFont typeface="Wingdings" panose="05000000000000000000" pitchFamily="2" charset="2"/>
              <a:buChar char=""/>
              <a:defRPr/>
            </a:pPr>
            <a:r>
              <a:rPr lang="en-US" altLang="en-US" sz="1950"/>
              <a:t>Attack resistance analysis</a:t>
            </a:r>
          </a:p>
          <a:p>
            <a:pPr lvl="1">
              <a:spcBef>
                <a:spcPts val="413"/>
              </a:spcBef>
              <a:buClr>
                <a:srgbClr val="669999"/>
              </a:buClr>
              <a:buSzPct val="70000"/>
              <a:buFont typeface="Wingdings" panose="05000000000000000000" pitchFamily="2" charset="2"/>
              <a:buChar char=""/>
              <a:defRPr/>
            </a:pPr>
            <a:r>
              <a:rPr lang="en-US" altLang="en-US" sz="1650"/>
              <a:t>Steps</a:t>
            </a:r>
          </a:p>
          <a:p>
            <a:pPr lvl="2">
              <a:spcBef>
                <a:spcPts val="394"/>
              </a:spcBef>
              <a:buClr>
                <a:srgbClr val="CCCC00"/>
              </a:buClr>
              <a:buSzPct val="70000"/>
              <a:buFont typeface="Wingdings" panose="05000000000000000000" pitchFamily="2" charset="2"/>
              <a:buChar char=""/>
              <a:defRPr/>
            </a:pPr>
            <a:r>
              <a:rPr lang="en-US" altLang="en-US" sz="1575"/>
              <a:t>Identify general flaws using secure design literature and checklists</a:t>
            </a:r>
          </a:p>
          <a:p>
            <a:pPr lvl="3">
              <a:spcBef>
                <a:spcPts val="338"/>
              </a:spcBef>
              <a:buClr>
                <a:srgbClr val="330066"/>
              </a:buClr>
              <a:buSzPct val="75000"/>
              <a:buFont typeface="Wingdings" panose="05000000000000000000" pitchFamily="2" charset="2"/>
              <a:buChar char=""/>
              <a:defRPr/>
            </a:pPr>
            <a:r>
              <a:rPr lang="en-US" altLang="en-US" sz="1350"/>
              <a:t>Knowledge base of historical risks useful</a:t>
            </a:r>
          </a:p>
          <a:p>
            <a:pPr lvl="2">
              <a:spcBef>
                <a:spcPts val="394"/>
              </a:spcBef>
              <a:buClr>
                <a:srgbClr val="CCCC00"/>
              </a:buClr>
              <a:buSzPct val="70000"/>
              <a:buFont typeface="Wingdings" panose="05000000000000000000" pitchFamily="2" charset="2"/>
              <a:buChar char=""/>
              <a:defRPr/>
            </a:pPr>
            <a:r>
              <a:rPr lang="en-US" altLang="en-US" sz="1575"/>
              <a:t>Map attack patterns using either the results of abuse case or a list of attack patterns</a:t>
            </a:r>
          </a:p>
          <a:p>
            <a:pPr lvl="2">
              <a:spcBef>
                <a:spcPts val="394"/>
              </a:spcBef>
              <a:buClr>
                <a:srgbClr val="CCCC00"/>
              </a:buClr>
              <a:buSzPct val="70000"/>
              <a:buFont typeface="Wingdings" panose="05000000000000000000" pitchFamily="2" charset="2"/>
              <a:buChar char=""/>
              <a:defRPr/>
            </a:pPr>
            <a:r>
              <a:rPr lang="en-US" altLang="en-US" sz="1575"/>
              <a:t>Identify risk based on checklist</a:t>
            </a:r>
          </a:p>
          <a:p>
            <a:pPr lvl="2">
              <a:spcBef>
                <a:spcPts val="394"/>
              </a:spcBef>
              <a:buClr>
                <a:srgbClr val="CCCC00"/>
              </a:buClr>
              <a:buSzPct val="70000"/>
              <a:buFont typeface="Wingdings" panose="05000000000000000000" pitchFamily="2" charset="2"/>
              <a:buChar char=""/>
              <a:defRPr/>
            </a:pPr>
            <a:r>
              <a:rPr lang="en-US" altLang="en-US" sz="1575"/>
              <a:t>Understand and demonstrate the viability of these known attacks</a:t>
            </a:r>
          </a:p>
          <a:p>
            <a:pPr lvl="3">
              <a:spcBef>
                <a:spcPts val="338"/>
              </a:spcBef>
              <a:buClr>
                <a:srgbClr val="330066"/>
              </a:buClr>
              <a:buSzPct val="75000"/>
              <a:buFont typeface="Wingdings" panose="05000000000000000000" pitchFamily="2" charset="2"/>
              <a:buChar char=""/>
              <a:defRPr/>
            </a:pPr>
            <a:r>
              <a:rPr lang="en-US" altLang="en-US" sz="1350"/>
              <a:t>Use exploit graph or attack graph</a:t>
            </a:r>
          </a:p>
          <a:p>
            <a:pPr marL="814388" lvl="2" indent="-170260">
              <a:spcBef>
                <a:spcPts val="394"/>
              </a:spcBef>
              <a:buSzPct val="70000"/>
              <a:defRPr/>
            </a:pPr>
            <a:endParaRPr lang="en-US" altLang="en-US" sz="1575"/>
          </a:p>
          <a:p>
            <a:pPr marL="814388" lvl="2" indent="-170260">
              <a:spcBef>
                <a:spcPts val="394"/>
              </a:spcBef>
              <a:buSzPct val="70000"/>
              <a:defRPr/>
            </a:pPr>
            <a:r>
              <a:rPr lang="en-US" altLang="en-US" sz="1575"/>
              <a:t>- Note: particularly good for finding known problems</a:t>
            </a:r>
          </a:p>
        </p:txBody>
      </p:sp>
    </p:spTree>
    <p:extLst>
      <p:ext uri="{BB962C8B-B14F-4D97-AF65-F5344CB8AC3E}">
        <p14:creationId xmlns="" xmlns:p14="http://schemas.microsoft.com/office/powerpoint/2010/main" val="155435609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1"/>
          <p:cNvSpPr txBox="1">
            <a:spLocks noChangeArrowheads="1"/>
          </p:cNvSpPr>
          <p:nvPr/>
        </p:nvSpPr>
        <p:spPr bwMode="auto">
          <a:xfrm>
            <a:off x="1485900" y="91679"/>
            <a:ext cx="5657850" cy="9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3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925" b="1">
                <a:solidFill>
                  <a:srgbClr val="330066"/>
                </a:solidFill>
              </a:rPr>
              <a:t>ARA process</a:t>
            </a:r>
          </a:p>
        </p:txBody>
      </p:sp>
      <p:sp>
        <p:nvSpPr>
          <p:cNvPr id="47107" name="Text Box 2"/>
          <p:cNvSpPr txBox="1">
            <a:spLocks noChangeArrowheads="1"/>
          </p:cNvSpPr>
          <p:nvPr/>
        </p:nvSpPr>
        <p:spPr bwMode="auto">
          <a:xfrm>
            <a:off x="1485900" y="1289447"/>
            <a:ext cx="6172200" cy="3308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 marL="690563" indent="-347663"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 marL="985838" indent="-292100"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3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lnSpc>
                <a:spcPct val="80000"/>
              </a:lnSpc>
              <a:spcBef>
                <a:spcPts val="356"/>
              </a:spcBef>
              <a:buClr>
                <a:srgbClr val="330066"/>
              </a:buClr>
              <a:buSzPct val="70000"/>
              <a:buFont typeface="Wingdings" panose="05000000000000000000" pitchFamily="2" charset="2"/>
              <a:buChar char=""/>
            </a:pPr>
            <a:r>
              <a:rPr lang="en-US" altLang="en-US" sz="1425"/>
              <a:t>Ambiguity analysis</a:t>
            </a:r>
          </a:p>
          <a:p>
            <a:pPr lvl="1">
              <a:lnSpc>
                <a:spcPct val="80000"/>
              </a:lnSpc>
              <a:spcBef>
                <a:spcPts val="319"/>
              </a:spcBef>
              <a:buClr>
                <a:srgbClr val="669999"/>
              </a:buClr>
              <a:buSzPct val="70000"/>
              <a:buFont typeface="Wingdings" panose="05000000000000000000" pitchFamily="2" charset="2"/>
              <a:buChar char=""/>
            </a:pPr>
            <a:r>
              <a:rPr lang="en-US" altLang="en-US" sz="1275"/>
              <a:t>Discover new risks – creativity requried</a:t>
            </a:r>
          </a:p>
          <a:p>
            <a:pPr lvl="1">
              <a:lnSpc>
                <a:spcPct val="80000"/>
              </a:lnSpc>
              <a:spcBef>
                <a:spcPts val="319"/>
              </a:spcBef>
              <a:buClr>
                <a:srgbClr val="669999"/>
              </a:buClr>
              <a:buSzPct val="70000"/>
              <a:buFont typeface="Wingdings" panose="05000000000000000000" pitchFamily="2" charset="2"/>
              <a:buChar char=""/>
            </a:pPr>
            <a:r>
              <a:rPr lang="en-US" altLang="en-US" sz="1275"/>
              <a:t>A group of analyst and experience helps – use multiple points of view</a:t>
            </a:r>
          </a:p>
          <a:p>
            <a:pPr lvl="2">
              <a:lnSpc>
                <a:spcPct val="80000"/>
              </a:lnSpc>
              <a:spcBef>
                <a:spcPts val="300"/>
              </a:spcBef>
              <a:buClr>
                <a:srgbClr val="CCCC00"/>
              </a:buClr>
              <a:buSzPct val="70000"/>
              <a:buFont typeface="Wingdings" panose="05000000000000000000" pitchFamily="2" charset="2"/>
              <a:buChar char=""/>
            </a:pPr>
            <a:r>
              <a:rPr lang="en-US" altLang="en-US" sz="1200"/>
              <a:t>Unify understanding after independent analysis</a:t>
            </a:r>
          </a:p>
          <a:p>
            <a:pPr lvl="1">
              <a:lnSpc>
                <a:spcPct val="80000"/>
              </a:lnSpc>
              <a:spcBef>
                <a:spcPts val="319"/>
              </a:spcBef>
              <a:buClr>
                <a:srgbClr val="669999"/>
              </a:buClr>
              <a:buSzPct val="70000"/>
              <a:buFont typeface="Wingdings" panose="05000000000000000000" pitchFamily="2" charset="2"/>
              <a:buChar char=""/>
            </a:pPr>
            <a:r>
              <a:rPr lang="en-US" altLang="en-US" sz="1275"/>
              <a:t>Uncover ambiguity and inconsistencies</a:t>
            </a:r>
          </a:p>
          <a:p>
            <a:pPr>
              <a:lnSpc>
                <a:spcPct val="80000"/>
              </a:lnSpc>
              <a:spcBef>
                <a:spcPts val="356"/>
              </a:spcBef>
              <a:buClr>
                <a:srgbClr val="330066"/>
              </a:buClr>
              <a:buSzPct val="70000"/>
              <a:buFont typeface="Wingdings" panose="05000000000000000000" pitchFamily="2" charset="2"/>
              <a:buChar char=""/>
            </a:pPr>
            <a:r>
              <a:rPr lang="en-US" altLang="en-US" sz="1425"/>
              <a:t>Weakness analysis</a:t>
            </a:r>
          </a:p>
          <a:p>
            <a:pPr lvl="1">
              <a:lnSpc>
                <a:spcPct val="80000"/>
              </a:lnSpc>
              <a:spcBef>
                <a:spcPts val="319"/>
              </a:spcBef>
              <a:buClr>
                <a:srgbClr val="669999"/>
              </a:buClr>
              <a:buSzPct val="70000"/>
              <a:buFont typeface="Wingdings" panose="05000000000000000000" pitchFamily="2" charset="2"/>
              <a:buChar char=""/>
            </a:pPr>
            <a:r>
              <a:rPr lang="en-US" altLang="en-US" sz="1275"/>
              <a:t>Assess the impact of external software dependencies</a:t>
            </a:r>
          </a:p>
          <a:p>
            <a:pPr lvl="1">
              <a:lnSpc>
                <a:spcPct val="80000"/>
              </a:lnSpc>
              <a:spcBef>
                <a:spcPts val="319"/>
              </a:spcBef>
              <a:buClr>
                <a:srgbClr val="669999"/>
              </a:buClr>
              <a:buSzPct val="70000"/>
              <a:buFont typeface="Wingdings" panose="05000000000000000000" pitchFamily="2" charset="2"/>
              <a:buChar char=""/>
            </a:pPr>
            <a:r>
              <a:rPr lang="en-US" altLang="en-US" sz="1275"/>
              <a:t>Modern software </a:t>
            </a:r>
          </a:p>
          <a:p>
            <a:pPr lvl="2">
              <a:lnSpc>
                <a:spcPct val="80000"/>
              </a:lnSpc>
              <a:spcBef>
                <a:spcPts val="300"/>
              </a:spcBef>
              <a:buClr>
                <a:srgbClr val="CCCC00"/>
              </a:buClr>
              <a:buSzPct val="70000"/>
              <a:buFont typeface="Wingdings" panose="05000000000000000000" pitchFamily="2" charset="2"/>
              <a:buChar char=""/>
            </a:pPr>
            <a:r>
              <a:rPr lang="en-US" altLang="en-US" sz="1200"/>
              <a:t>is built on top of middleware such as .NET and J2EE</a:t>
            </a:r>
          </a:p>
          <a:p>
            <a:pPr lvl="2">
              <a:lnSpc>
                <a:spcPct val="80000"/>
              </a:lnSpc>
              <a:spcBef>
                <a:spcPts val="300"/>
              </a:spcBef>
              <a:buClr>
                <a:srgbClr val="CCCC00"/>
              </a:buClr>
              <a:buSzPct val="70000"/>
              <a:buFont typeface="Wingdings" panose="05000000000000000000" pitchFamily="2" charset="2"/>
              <a:buChar char=""/>
            </a:pPr>
            <a:r>
              <a:rPr lang="en-US" altLang="en-US" sz="1200"/>
              <a:t>Use DLLs or common libraries</a:t>
            </a:r>
          </a:p>
          <a:p>
            <a:pPr lvl="1">
              <a:lnSpc>
                <a:spcPct val="80000"/>
              </a:lnSpc>
              <a:spcBef>
                <a:spcPts val="319"/>
              </a:spcBef>
              <a:buClr>
                <a:srgbClr val="669999"/>
              </a:buClr>
              <a:buSzPct val="70000"/>
              <a:buFont typeface="Wingdings" panose="05000000000000000000" pitchFamily="2" charset="2"/>
              <a:buChar char=""/>
            </a:pPr>
            <a:r>
              <a:rPr lang="en-US" altLang="en-US" sz="1275"/>
              <a:t>Need to consider</a:t>
            </a:r>
          </a:p>
          <a:p>
            <a:pPr lvl="2">
              <a:lnSpc>
                <a:spcPct val="80000"/>
              </a:lnSpc>
              <a:spcBef>
                <a:spcPts val="300"/>
              </a:spcBef>
              <a:buClr>
                <a:srgbClr val="CCCC00"/>
              </a:buClr>
              <a:buSzPct val="70000"/>
              <a:buFont typeface="Wingdings" panose="05000000000000000000" pitchFamily="2" charset="2"/>
              <a:buChar char=""/>
            </a:pPr>
            <a:r>
              <a:rPr lang="en-US" altLang="en-US" sz="1200"/>
              <a:t>COTS</a:t>
            </a:r>
          </a:p>
          <a:p>
            <a:pPr lvl="2">
              <a:lnSpc>
                <a:spcPct val="80000"/>
              </a:lnSpc>
              <a:spcBef>
                <a:spcPts val="300"/>
              </a:spcBef>
              <a:buClr>
                <a:srgbClr val="CCCC00"/>
              </a:buClr>
              <a:buSzPct val="70000"/>
              <a:buFont typeface="Wingdings" panose="05000000000000000000" pitchFamily="2" charset="2"/>
              <a:buChar char=""/>
            </a:pPr>
            <a:r>
              <a:rPr lang="en-US" altLang="en-US" sz="1200"/>
              <a:t>Framework</a:t>
            </a:r>
          </a:p>
          <a:p>
            <a:pPr lvl="2">
              <a:lnSpc>
                <a:spcPct val="80000"/>
              </a:lnSpc>
              <a:spcBef>
                <a:spcPts val="300"/>
              </a:spcBef>
              <a:buClr>
                <a:srgbClr val="CCCC00"/>
              </a:buClr>
              <a:buSzPct val="70000"/>
              <a:buFont typeface="Wingdings" panose="05000000000000000000" pitchFamily="2" charset="2"/>
              <a:buChar char=""/>
            </a:pPr>
            <a:r>
              <a:rPr lang="en-US" altLang="en-US" sz="1200"/>
              <a:t>Network topology</a:t>
            </a:r>
          </a:p>
          <a:p>
            <a:pPr lvl="2">
              <a:lnSpc>
                <a:spcPct val="80000"/>
              </a:lnSpc>
              <a:spcBef>
                <a:spcPts val="300"/>
              </a:spcBef>
              <a:buClr>
                <a:srgbClr val="CCCC00"/>
              </a:buClr>
              <a:buSzPct val="70000"/>
              <a:buFont typeface="Wingdings" panose="05000000000000000000" pitchFamily="2" charset="2"/>
              <a:buChar char=""/>
            </a:pPr>
            <a:r>
              <a:rPr lang="en-US" altLang="en-US" sz="1200"/>
              <a:t>Platform</a:t>
            </a:r>
          </a:p>
          <a:p>
            <a:pPr lvl="2">
              <a:lnSpc>
                <a:spcPct val="80000"/>
              </a:lnSpc>
              <a:spcBef>
                <a:spcPts val="300"/>
              </a:spcBef>
              <a:buClr>
                <a:srgbClr val="CCCC00"/>
              </a:buClr>
              <a:buSzPct val="70000"/>
              <a:buFont typeface="Wingdings" panose="05000000000000000000" pitchFamily="2" charset="2"/>
              <a:buChar char=""/>
            </a:pPr>
            <a:r>
              <a:rPr lang="en-US" altLang="en-US" sz="1200"/>
              <a:t>Physical environment</a:t>
            </a:r>
          </a:p>
          <a:p>
            <a:pPr lvl="2">
              <a:lnSpc>
                <a:spcPct val="80000"/>
              </a:lnSpc>
              <a:spcBef>
                <a:spcPts val="300"/>
              </a:spcBef>
              <a:buClr>
                <a:srgbClr val="CCCC00"/>
              </a:buClr>
              <a:buSzPct val="70000"/>
              <a:buFont typeface="Wingdings" panose="05000000000000000000" pitchFamily="2" charset="2"/>
              <a:buChar char=""/>
            </a:pPr>
            <a:r>
              <a:rPr lang="en-US" altLang="en-US" sz="1200"/>
              <a:t>Build environment</a:t>
            </a:r>
          </a:p>
        </p:txBody>
      </p:sp>
    </p:spTree>
    <p:extLst>
      <p:ext uri="{BB962C8B-B14F-4D97-AF65-F5344CB8AC3E}">
        <p14:creationId xmlns="" xmlns:p14="http://schemas.microsoft.com/office/powerpoint/2010/main" val="422819776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19200" y="666750"/>
            <a:ext cx="7772400" cy="21595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90000"/>
              </a:lnSpc>
              <a:spcBef>
                <a:spcPts val="488"/>
              </a:spcBef>
              <a:buClr>
                <a:srgbClr val="330066"/>
              </a:buClr>
              <a:buSzPct val="70000"/>
              <a:buFont typeface="Arial" panose="020B0604020202020204" pitchFamily="34" charset="0"/>
              <a:buChar char="•"/>
            </a:pPr>
            <a:r>
              <a:rPr lang="en-US" altLang="en-US" sz="2800" dirty="0"/>
              <a:t>More than half of the vulnerabilities are due to buffer </a:t>
            </a:r>
            <a:r>
              <a:rPr lang="en-US" altLang="en-US" sz="2800" dirty="0" smtClean="0"/>
              <a:t>overruns.</a:t>
            </a:r>
          </a:p>
          <a:p>
            <a:pPr marL="457200" indent="-457200" algn="just">
              <a:lnSpc>
                <a:spcPct val="90000"/>
              </a:lnSpc>
              <a:spcBef>
                <a:spcPts val="488"/>
              </a:spcBef>
              <a:buClr>
                <a:srgbClr val="330066"/>
              </a:buClr>
              <a:buSzPct val="70000"/>
              <a:buFont typeface="Arial" panose="020B0604020202020204" pitchFamily="34" charset="0"/>
              <a:buChar char="•"/>
            </a:pPr>
            <a:endParaRPr lang="en-US" altLang="en-US" sz="2800" dirty="0"/>
          </a:p>
          <a:p>
            <a:pPr marL="457200" indent="-457200" algn="just">
              <a:lnSpc>
                <a:spcPct val="90000"/>
              </a:lnSpc>
              <a:spcBef>
                <a:spcPts val="488"/>
              </a:spcBef>
              <a:buClr>
                <a:srgbClr val="330066"/>
              </a:buClr>
              <a:buSzPct val="70000"/>
              <a:buFont typeface="Arial" panose="020B0604020202020204" pitchFamily="34" charset="0"/>
              <a:buChar char="•"/>
            </a:pPr>
            <a:r>
              <a:rPr lang="en-US" altLang="en-US" sz="2800" dirty="0"/>
              <a:t>Others such as race conditions, design flaws are equally </a:t>
            </a:r>
            <a:r>
              <a:rPr lang="en-US" altLang="en-US" sz="2800" dirty="0" smtClean="0"/>
              <a:t>prevalent.</a:t>
            </a:r>
            <a:endParaRPr lang="en-US" alt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946537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1"/>
          <p:cNvSpPr txBox="1">
            <a:spLocks noChangeArrowheads="1"/>
          </p:cNvSpPr>
          <p:nvPr/>
        </p:nvSpPr>
        <p:spPr bwMode="auto">
          <a:xfrm>
            <a:off x="1485900" y="91679"/>
            <a:ext cx="5657850" cy="9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3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625" b="1">
                <a:solidFill>
                  <a:srgbClr val="330066"/>
                </a:solidFill>
              </a:rPr>
              <a:t>Software penetration testing</a:t>
            </a:r>
          </a:p>
        </p:txBody>
      </p:sp>
      <p:sp>
        <p:nvSpPr>
          <p:cNvPr id="48131" name="Text Box 2"/>
          <p:cNvSpPr txBox="1">
            <a:spLocks noChangeArrowheads="1"/>
          </p:cNvSpPr>
          <p:nvPr/>
        </p:nvSpPr>
        <p:spPr bwMode="auto">
          <a:xfrm>
            <a:off x="1485900" y="1289447"/>
            <a:ext cx="6172200" cy="3308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 marL="690563" indent="-347663"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 marL="985838" indent="-292100"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3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 marL="1279525" indent="-290513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 marL="1597025" indent="-314325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054225" indent="-314325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511425" indent="-314325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2968625" indent="-314325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425825" indent="-314325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lnSpc>
                <a:spcPct val="90000"/>
              </a:lnSpc>
              <a:spcBef>
                <a:spcPts val="488"/>
              </a:spcBef>
              <a:buClr>
                <a:srgbClr val="330066"/>
              </a:buClr>
              <a:buSzPct val="70000"/>
              <a:buFont typeface="Wingdings" panose="05000000000000000000" pitchFamily="2" charset="2"/>
              <a:buChar char=""/>
            </a:pPr>
            <a:r>
              <a:rPr lang="en-US" altLang="en-US" sz="1950" dirty="0" smtClean="0"/>
              <a:t>Most </a:t>
            </a:r>
            <a:r>
              <a:rPr lang="en-US" altLang="en-US" sz="1950" dirty="0"/>
              <a:t>commonly used today</a:t>
            </a:r>
          </a:p>
          <a:p>
            <a:pPr>
              <a:lnSpc>
                <a:spcPct val="90000"/>
              </a:lnSpc>
              <a:spcBef>
                <a:spcPts val="488"/>
              </a:spcBef>
              <a:buClr>
                <a:srgbClr val="330066"/>
              </a:buClr>
              <a:buSzPct val="70000"/>
              <a:buFont typeface="Wingdings" panose="05000000000000000000" pitchFamily="2" charset="2"/>
              <a:buChar char=""/>
            </a:pPr>
            <a:r>
              <a:rPr lang="en-US" altLang="en-US" sz="1950" dirty="0"/>
              <a:t>Currently</a:t>
            </a:r>
          </a:p>
          <a:p>
            <a:pPr lvl="1">
              <a:lnSpc>
                <a:spcPct val="90000"/>
              </a:lnSpc>
              <a:spcBef>
                <a:spcPts val="413"/>
              </a:spcBef>
              <a:buClr>
                <a:srgbClr val="669999"/>
              </a:buClr>
              <a:buSzPct val="70000"/>
              <a:buFont typeface="Wingdings" panose="05000000000000000000" pitchFamily="2" charset="2"/>
              <a:buChar char=""/>
            </a:pPr>
            <a:r>
              <a:rPr lang="en-US" altLang="en-US" sz="1650" dirty="0"/>
              <a:t>Outside-&gt;in approach</a:t>
            </a:r>
          </a:p>
          <a:p>
            <a:pPr lvl="1">
              <a:lnSpc>
                <a:spcPct val="90000"/>
              </a:lnSpc>
              <a:spcBef>
                <a:spcPts val="413"/>
              </a:spcBef>
              <a:buClr>
                <a:srgbClr val="669999"/>
              </a:buClr>
              <a:buSzPct val="70000"/>
              <a:buFont typeface="Wingdings" panose="05000000000000000000" pitchFamily="2" charset="2"/>
              <a:buChar char=""/>
            </a:pPr>
            <a:r>
              <a:rPr lang="en-US" altLang="en-US" sz="1650" dirty="0"/>
              <a:t>Better to do after code review and ARA</a:t>
            </a:r>
          </a:p>
          <a:p>
            <a:pPr lvl="1">
              <a:lnSpc>
                <a:spcPct val="90000"/>
              </a:lnSpc>
              <a:spcBef>
                <a:spcPts val="413"/>
              </a:spcBef>
              <a:buClr>
                <a:srgbClr val="669999"/>
              </a:buClr>
              <a:buSzPct val="70000"/>
              <a:buFont typeface="Wingdings" panose="05000000000000000000" pitchFamily="2" charset="2"/>
              <a:buChar char=""/>
            </a:pPr>
            <a:r>
              <a:rPr lang="en-US" altLang="en-US" sz="1650" dirty="0"/>
              <a:t>As part of final preparation acceptance regimen</a:t>
            </a:r>
          </a:p>
          <a:p>
            <a:pPr lvl="1">
              <a:lnSpc>
                <a:spcPct val="90000"/>
              </a:lnSpc>
              <a:spcBef>
                <a:spcPts val="413"/>
              </a:spcBef>
              <a:buClr>
                <a:srgbClr val="669999"/>
              </a:buClr>
              <a:buSzPct val="70000"/>
              <a:buFont typeface="Wingdings" panose="05000000000000000000" pitchFamily="2" charset="2"/>
              <a:buChar char=""/>
            </a:pPr>
            <a:r>
              <a:rPr lang="en-US" altLang="en-US" sz="1650" dirty="0"/>
              <a:t>One major limitation</a:t>
            </a:r>
          </a:p>
          <a:p>
            <a:pPr lvl="2">
              <a:lnSpc>
                <a:spcPct val="90000"/>
              </a:lnSpc>
              <a:spcBef>
                <a:spcPts val="394"/>
              </a:spcBef>
              <a:buClr>
                <a:srgbClr val="CCCC00"/>
              </a:buClr>
              <a:buSzPct val="70000"/>
              <a:buFont typeface="Wingdings" panose="05000000000000000000" pitchFamily="2" charset="2"/>
              <a:buChar char=""/>
            </a:pPr>
            <a:r>
              <a:rPr lang="en-US" altLang="en-US" sz="1575" dirty="0"/>
              <a:t>Almost always a too-little-too-late attempt at the end of a development cycle</a:t>
            </a:r>
          </a:p>
          <a:p>
            <a:pPr lvl="3">
              <a:lnSpc>
                <a:spcPct val="90000"/>
              </a:lnSpc>
              <a:spcBef>
                <a:spcPts val="338"/>
              </a:spcBef>
              <a:buClr>
                <a:srgbClr val="330066"/>
              </a:buClr>
              <a:buSzPct val="75000"/>
              <a:buFont typeface="Wingdings" panose="05000000000000000000" pitchFamily="2" charset="2"/>
              <a:buChar char=""/>
            </a:pPr>
            <a:r>
              <a:rPr lang="en-US" altLang="en-US" sz="1350" dirty="0"/>
              <a:t>Fixing things at this stage </a:t>
            </a:r>
          </a:p>
          <a:p>
            <a:pPr lvl="4">
              <a:lnSpc>
                <a:spcPct val="90000"/>
              </a:lnSpc>
              <a:spcBef>
                <a:spcPts val="338"/>
              </a:spcBef>
              <a:buClr>
                <a:srgbClr val="D8D8EC"/>
              </a:buClr>
              <a:buSzPct val="80000"/>
              <a:buFont typeface="Wingdings" panose="05000000000000000000" pitchFamily="2" charset="2"/>
              <a:buChar char=""/>
            </a:pPr>
            <a:r>
              <a:rPr lang="en-US" altLang="en-US" sz="1350" dirty="0"/>
              <a:t>May be very expensive</a:t>
            </a:r>
          </a:p>
          <a:p>
            <a:pPr lvl="4">
              <a:lnSpc>
                <a:spcPct val="90000"/>
              </a:lnSpc>
              <a:spcBef>
                <a:spcPts val="338"/>
              </a:spcBef>
              <a:buClr>
                <a:srgbClr val="D8D8EC"/>
              </a:buClr>
              <a:buSzPct val="80000"/>
              <a:buFont typeface="Wingdings" panose="05000000000000000000" pitchFamily="2" charset="2"/>
              <a:buChar char=""/>
            </a:pPr>
            <a:r>
              <a:rPr lang="en-US" altLang="en-US" sz="1350" dirty="0"/>
              <a:t>Reactive and defensive</a:t>
            </a:r>
          </a:p>
        </p:txBody>
      </p:sp>
    </p:spTree>
    <p:extLst>
      <p:ext uri="{BB962C8B-B14F-4D97-AF65-F5344CB8AC3E}">
        <p14:creationId xmlns="" xmlns:p14="http://schemas.microsoft.com/office/powerpoint/2010/main" val="393596078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1"/>
          <p:cNvSpPr txBox="1">
            <a:spLocks noChangeArrowheads="1"/>
          </p:cNvSpPr>
          <p:nvPr/>
        </p:nvSpPr>
        <p:spPr bwMode="auto">
          <a:xfrm>
            <a:off x="1485900" y="91679"/>
            <a:ext cx="5657850" cy="9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3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625" b="1">
                <a:solidFill>
                  <a:srgbClr val="330066"/>
                </a:solidFill>
              </a:rPr>
              <a:t>Software penetration testing</a:t>
            </a:r>
          </a:p>
        </p:txBody>
      </p:sp>
      <p:sp>
        <p:nvSpPr>
          <p:cNvPr id="49155" name="Text Box 2"/>
          <p:cNvSpPr txBox="1">
            <a:spLocks noChangeArrowheads="1"/>
          </p:cNvSpPr>
          <p:nvPr/>
        </p:nvSpPr>
        <p:spPr bwMode="auto">
          <a:xfrm>
            <a:off x="1485900" y="1289447"/>
            <a:ext cx="6172200" cy="3308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 marL="690563" indent="-347663"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 marL="985838" indent="-292100"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3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 marL="1279525" indent="-290513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lnSpc>
                <a:spcPct val="80000"/>
              </a:lnSpc>
              <a:spcBef>
                <a:spcPts val="488"/>
              </a:spcBef>
              <a:buClr>
                <a:srgbClr val="330066"/>
              </a:buClr>
              <a:buSzPct val="70000"/>
              <a:buFont typeface="Wingdings" panose="05000000000000000000" pitchFamily="2" charset="2"/>
              <a:buChar char=""/>
            </a:pPr>
            <a:r>
              <a:rPr lang="en-US" altLang="en-US" sz="1950"/>
              <a:t>A better approach</a:t>
            </a:r>
          </a:p>
          <a:p>
            <a:pPr lvl="1">
              <a:lnSpc>
                <a:spcPct val="80000"/>
              </a:lnSpc>
              <a:spcBef>
                <a:spcPts val="413"/>
              </a:spcBef>
              <a:buClr>
                <a:srgbClr val="669999"/>
              </a:buClr>
              <a:buSzPct val="70000"/>
              <a:buFont typeface="Wingdings" panose="05000000000000000000" pitchFamily="2" charset="2"/>
              <a:buChar char=""/>
            </a:pPr>
            <a:r>
              <a:rPr lang="en-US" altLang="en-US" sz="1650"/>
              <a:t>Penetration testing from the beginning and throughout the life cycle</a:t>
            </a:r>
          </a:p>
          <a:p>
            <a:pPr lvl="1">
              <a:lnSpc>
                <a:spcPct val="80000"/>
              </a:lnSpc>
              <a:spcBef>
                <a:spcPts val="413"/>
              </a:spcBef>
              <a:buClr>
                <a:srgbClr val="669999"/>
              </a:buClr>
              <a:buSzPct val="70000"/>
              <a:buFont typeface="Wingdings" panose="05000000000000000000" pitchFamily="2" charset="2"/>
              <a:buChar char=""/>
            </a:pPr>
            <a:r>
              <a:rPr lang="en-US" altLang="en-US" sz="1650"/>
              <a:t>Penetration test should be driven by perceived risk</a:t>
            </a:r>
          </a:p>
          <a:p>
            <a:pPr lvl="1">
              <a:lnSpc>
                <a:spcPct val="80000"/>
              </a:lnSpc>
              <a:spcBef>
                <a:spcPts val="413"/>
              </a:spcBef>
              <a:buClr>
                <a:srgbClr val="669999"/>
              </a:buClr>
              <a:buSzPct val="70000"/>
              <a:buFont typeface="Wingdings" panose="05000000000000000000" pitchFamily="2" charset="2"/>
              <a:buChar char=""/>
            </a:pPr>
            <a:r>
              <a:rPr lang="en-US" altLang="en-US" sz="1650"/>
              <a:t>Best suited for finding configuration problems and other environmental factors</a:t>
            </a:r>
          </a:p>
          <a:p>
            <a:pPr lvl="1">
              <a:lnSpc>
                <a:spcPct val="80000"/>
              </a:lnSpc>
              <a:spcBef>
                <a:spcPts val="413"/>
              </a:spcBef>
              <a:buClr>
                <a:srgbClr val="669999"/>
              </a:buClr>
              <a:buSzPct val="70000"/>
              <a:buFont typeface="Wingdings" panose="05000000000000000000" pitchFamily="2" charset="2"/>
              <a:buChar char=""/>
            </a:pPr>
            <a:r>
              <a:rPr lang="en-US" altLang="en-US" sz="1650"/>
              <a:t>Make use of tools</a:t>
            </a:r>
          </a:p>
          <a:p>
            <a:pPr lvl="2">
              <a:lnSpc>
                <a:spcPct val="80000"/>
              </a:lnSpc>
              <a:spcBef>
                <a:spcPts val="394"/>
              </a:spcBef>
              <a:buClr>
                <a:srgbClr val="CCCC00"/>
              </a:buClr>
              <a:buSzPct val="70000"/>
              <a:buFont typeface="Wingdings" panose="05000000000000000000" pitchFamily="2" charset="2"/>
              <a:buChar char=""/>
            </a:pPr>
            <a:r>
              <a:rPr lang="en-US" altLang="en-US" sz="1575"/>
              <a:t>Takes care of majority of grunt work</a:t>
            </a:r>
          </a:p>
          <a:p>
            <a:pPr lvl="2">
              <a:lnSpc>
                <a:spcPct val="80000"/>
              </a:lnSpc>
              <a:spcBef>
                <a:spcPts val="394"/>
              </a:spcBef>
              <a:buClr>
                <a:srgbClr val="CCCC00"/>
              </a:buClr>
              <a:buSzPct val="70000"/>
              <a:buFont typeface="Wingdings" panose="05000000000000000000" pitchFamily="2" charset="2"/>
              <a:buChar char=""/>
            </a:pPr>
            <a:r>
              <a:rPr lang="en-US" altLang="en-US" sz="1575"/>
              <a:t>Tool output lends itself to metrics</a:t>
            </a:r>
          </a:p>
          <a:p>
            <a:pPr lvl="2">
              <a:lnSpc>
                <a:spcPct val="80000"/>
              </a:lnSpc>
              <a:spcBef>
                <a:spcPts val="394"/>
              </a:spcBef>
              <a:buClr>
                <a:srgbClr val="CCCC00"/>
              </a:buClr>
              <a:buSzPct val="70000"/>
              <a:buFont typeface="Wingdings" panose="05000000000000000000" pitchFamily="2" charset="2"/>
              <a:buChar char=""/>
            </a:pPr>
            <a:r>
              <a:rPr lang="en-US" altLang="en-US" sz="1575"/>
              <a:t>Tools for penetration testing  </a:t>
            </a:r>
          </a:p>
          <a:p>
            <a:pPr lvl="3">
              <a:lnSpc>
                <a:spcPct val="80000"/>
              </a:lnSpc>
              <a:spcBef>
                <a:spcPts val="338"/>
              </a:spcBef>
              <a:buClr>
                <a:srgbClr val="330066"/>
              </a:buClr>
              <a:buSzPct val="75000"/>
              <a:buFont typeface="Wingdings" panose="05000000000000000000" pitchFamily="2" charset="2"/>
              <a:buChar char=""/>
            </a:pPr>
            <a:r>
              <a:rPr lang="en-US" altLang="en-US" sz="1350"/>
              <a:t>fault injection tools; </a:t>
            </a:r>
          </a:p>
          <a:p>
            <a:pPr lvl="3">
              <a:lnSpc>
                <a:spcPct val="80000"/>
              </a:lnSpc>
              <a:spcBef>
                <a:spcPts val="338"/>
              </a:spcBef>
              <a:buClr>
                <a:srgbClr val="330066"/>
              </a:buClr>
              <a:buSzPct val="75000"/>
              <a:buFont typeface="Wingdings" panose="05000000000000000000" pitchFamily="2" charset="2"/>
              <a:buChar char=""/>
            </a:pPr>
            <a:r>
              <a:rPr lang="en-US" altLang="en-US" sz="1350"/>
              <a:t>attacker’s toolkit: disassemblers and decompilers; coverage tools monitors</a:t>
            </a:r>
          </a:p>
        </p:txBody>
      </p:sp>
    </p:spTree>
    <p:extLst>
      <p:ext uri="{BB962C8B-B14F-4D97-AF65-F5344CB8AC3E}">
        <p14:creationId xmlns="" xmlns:p14="http://schemas.microsoft.com/office/powerpoint/2010/main" val="324981539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1"/>
          <p:cNvSpPr txBox="1">
            <a:spLocks noChangeArrowheads="1"/>
          </p:cNvSpPr>
          <p:nvPr/>
        </p:nvSpPr>
        <p:spPr bwMode="auto">
          <a:xfrm>
            <a:off x="1485900" y="91679"/>
            <a:ext cx="5657850" cy="9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3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625" b="1">
                <a:solidFill>
                  <a:srgbClr val="330066"/>
                </a:solidFill>
              </a:rPr>
              <a:t>Risk based security testing</a:t>
            </a:r>
          </a:p>
        </p:txBody>
      </p:sp>
      <p:sp>
        <p:nvSpPr>
          <p:cNvPr id="50179" name="Text Box 2"/>
          <p:cNvSpPr txBox="1">
            <a:spLocks noChangeArrowheads="1"/>
          </p:cNvSpPr>
          <p:nvPr/>
        </p:nvSpPr>
        <p:spPr bwMode="auto">
          <a:xfrm>
            <a:off x="1485900" y="1289447"/>
            <a:ext cx="6172200" cy="3308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 marL="690563" indent="-347663"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 marL="985838" indent="-292100"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3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 marL="1279525" indent="-290513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lnSpc>
                <a:spcPct val="90000"/>
              </a:lnSpc>
              <a:buClr>
                <a:srgbClr val="330066"/>
              </a:buClr>
              <a:buSzPct val="70000"/>
              <a:buFont typeface="Wingdings" panose="05000000000000000000" pitchFamily="2" charset="2"/>
              <a:buChar char=""/>
            </a:pPr>
            <a:r>
              <a:rPr lang="en-US" altLang="en-US" sz="2250"/>
              <a:t>Testing must be</a:t>
            </a:r>
          </a:p>
          <a:p>
            <a:pPr lvl="1" eaLnBrk="1" hangingPunct="1">
              <a:lnSpc>
                <a:spcPct val="90000"/>
              </a:lnSpc>
              <a:buClr>
                <a:srgbClr val="669999"/>
              </a:buClr>
              <a:buSzPct val="70000"/>
              <a:buFont typeface="Wingdings" panose="05000000000000000000" pitchFamily="2" charset="2"/>
              <a:buChar char=""/>
            </a:pPr>
            <a:r>
              <a:rPr lang="en-US" altLang="en-US" sz="1950"/>
              <a:t>Risk-based </a:t>
            </a:r>
          </a:p>
          <a:p>
            <a:pPr lvl="1" eaLnBrk="1" hangingPunct="1">
              <a:lnSpc>
                <a:spcPct val="90000"/>
              </a:lnSpc>
              <a:buClr>
                <a:srgbClr val="669999"/>
              </a:buClr>
              <a:buSzPct val="70000"/>
              <a:buFont typeface="Wingdings" panose="05000000000000000000" pitchFamily="2" charset="2"/>
              <a:buChar char=""/>
            </a:pPr>
            <a:r>
              <a:rPr lang="en-US" altLang="en-US" sz="1950"/>
              <a:t>grounded in both the system’s architectural reality and the attacker’s mindset</a:t>
            </a:r>
          </a:p>
          <a:p>
            <a:pPr lvl="2" eaLnBrk="1" hangingPunct="1">
              <a:lnSpc>
                <a:spcPct val="90000"/>
              </a:lnSpc>
              <a:buClr>
                <a:srgbClr val="CCCC00"/>
              </a:buClr>
              <a:buSzPct val="70000"/>
              <a:buFont typeface="Wingdings" panose="05000000000000000000" pitchFamily="2" charset="2"/>
              <a:buChar char=""/>
            </a:pPr>
            <a:r>
              <a:rPr lang="en-US" altLang="en-US" sz="1725"/>
              <a:t>Better than classical black box testing</a:t>
            </a:r>
          </a:p>
          <a:p>
            <a:pPr lvl="1" eaLnBrk="1" hangingPunct="1">
              <a:lnSpc>
                <a:spcPct val="90000"/>
              </a:lnSpc>
              <a:buClr>
                <a:srgbClr val="669999"/>
              </a:buClr>
              <a:buSzPct val="70000"/>
              <a:buFont typeface="Wingdings" panose="05000000000000000000" pitchFamily="2" charset="2"/>
              <a:buChar char=""/>
            </a:pPr>
            <a:r>
              <a:rPr lang="en-US" altLang="en-US" sz="1950"/>
              <a:t>Different from penetration testing</a:t>
            </a:r>
          </a:p>
          <a:p>
            <a:pPr lvl="2" eaLnBrk="1" hangingPunct="1">
              <a:lnSpc>
                <a:spcPct val="90000"/>
              </a:lnSpc>
              <a:buClr>
                <a:srgbClr val="CCCC00"/>
              </a:buClr>
              <a:buSzPct val="70000"/>
              <a:buFont typeface="Wingdings" panose="05000000000000000000" pitchFamily="2" charset="2"/>
              <a:buChar char=""/>
            </a:pPr>
            <a:r>
              <a:rPr lang="en-US" altLang="en-US" sz="1725"/>
              <a:t>Level of approach</a:t>
            </a:r>
          </a:p>
          <a:p>
            <a:pPr lvl="2" eaLnBrk="1" hangingPunct="1">
              <a:lnSpc>
                <a:spcPct val="90000"/>
              </a:lnSpc>
              <a:buClr>
                <a:srgbClr val="CCCC00"/>
              </a:buClr>
              <a:buSzPct val="70000"/>
              <a:buFont typeface="Wingdings" panose="05000000000000000000" pitchFamily="2" charset="2"/>
              <a:buChar char=""/>
            </a:pPr>
            <a:r>
              <a:rPr lang="en-US" altLang="en-US" sz="1725"/>
              <a:t>Timing of testing</a:t>
            </a:r>
          </a:p>
          <a:p>
            <a:pPr lvl="3" eaLnBrk="1" hangingPunct="1">
              <a:lnSpc>
                <a:spcPct val="90000"/>
              </a:lnSpc>
              <a:buClr>
                <a:srgbClr val="330066"/>
              </a:buClr>
              <a:buSzPct val="75000"/>
              <a:buFont typeface="Wingdings" panose="05000000000000000000" pitchFamily="2" charset="2"/>
              <a:buChar char=""/>
            </a:pPr>
            <a:r>
              <a:rPr lang="en-US" altLang="en-US" sz="1500"/>
              <a:t>Penetration testing is primarily on completed software in operating environment; outside-&gt;in</a:t>
            </a:r>
          </a:p>
        </p:txBody>
      </p:sp>
    </p:spTree>
    <p:extLst>
      <p:ext uri="{BB962C8B-B14F-4D97-AF65-F5344CB8AC3E}">
        <p14:creationId xmlns="" xmlns:p14="http://schemas.microsoft.com/office/powerpoint/2010/main" val="142201507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1"/>
          <p:cNvSpPr txBox="1">
            <a:spLocks noChangeArrowheads="1"/>
          </p:cNvSpPr>
          <p:nvPr/>
        </p:nvSpPr>
        <p:spPr bwMode="auto">
          <a:xfrm>
            <a:off x="1485900" y="91679"/>
            <a:ext cx="5657850" cy="9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3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625" b="1">
                <a:solidFill>
                  <a:srgbClr val="330066"/>
                </a:solidFill>
              </a:rPr>
              <a:t>Risk based security testing</a:t>
            </a:r>
          </a:p>
        </p:txBody>
      </p:sp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1485900" y="1289447"/>
            <a:ext cx="6172200" cy="3308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 marL="690563" indent="-3476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 marL="985838" indent="-2921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 marL="1279525" indent="-2905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spcBef>
                <a:spcPts val="563"/>
              </a:spcBef>
              <a:buClr>
                <a:srgbClr val="330066"/>
              </a:buClr>
              <a:buSzPct val="70000"/>
              <a:buFont typeface="Wingdings" panose="05000000000000000000" pitchFamily="2" charset="2"/>
              <a:buChar char=""/>
              <a:defRPr/>
            </a:pPr>
            <a:r>
              <a:rPr lang="en-US" altLang="en-US" sz="2250"/>
              <a:t>Security testing</a:t>
            </a:r>
          </a:p>
          <a:p>
            <a:pPr lvl="1">
              <a:spcBef>
                <a:spcPts val="488"/>
              </a:spcBef>
              <a:buClr>
                <a:srgbClr val="669999"/>
              </a:buClr>
              <a:buSzPct val="70000"/>
              <a:buFont typeface="Wingdings" panose="05000000000000000000" pitchFamily="2" charset="2"/>
              <a:buChar char=""/>
              <a:defRPr/>
            </a:pPr>
            <a:r>
              <a:rPr lang="en-US" altLang="en-US" sz="1950"/>
              <a:t>Should start at feature or component/unit level testing</a:t>
            </a:r>
          </a:p>
          <a:p>
            <a:pPr lvl="1">
              <a:spcBef>
                <a:spcPts val="488"/>
              </a:spcBef>
              <a:buClr>
                <a:srgbClr val="669999"/>
              </a:buClr>
              <a:buSzPct val="70000"/>
              <a:buFont typeface="Wingdings" panose="05000000000000000000" pitchFamily="2" charset="2"/>
              <a:buChar char=""/>
              <a:defRPr/>
            </a:pPr>
            <a:r>
              <a:rPr lang="en-US" altLang="en-US" sz="1950"/>
              <a:t>Must involve two diverse approaches</a:t>
            </a:r>
          </a:p>
          <a:p>
            <a:pPr lvl="2">
              <a:spcBef>
                <a:spcPts val="431"/>
              </a:spcBef>
              <a:buClr>
                <a:srgbClr val="CCCC00"/>
              </a:buClr>
              <a:buSzPct val="70000"/>
              <a:buFont typeface="Wingdings" panose="05000000000000000000" pitchFamily="2" charset="2"/>
              <a:buChar char=""/>
              <a:defRPr/>
            </a:pPr>
            <a:r>
              <a:rPr lang="en-US" altLang="en-US" sz="1725"/>
              <a:t>Functional security testing</a:t>
            </a:r>
          </a:p>
          <a:p>
            <a:pPr lvl="3">
              <a:spcBef>
                <a:spcPts val="375"/>
              </a:spcBef>
              <a:buClr>
                <a:srgbClr val="330066"/>
              </a:buClr>
              <a:buSzPct val="75000"/>
              <a:buFont typeface="Wingdings" panose="05000000000000000000" pitchFamily="2" charset="2"/>
              <a:buChar char=""/>
              <a:defRPr/>
            </a:pPr>
            <a:r>
              <a:rPr lang="en-US" altLang="en-US" sz="1500"/>
              <a:t>Testing security mechanisms to ensure that their functionality is properly implemented</a:t>
            </a:r>
          </a:p>
          <a:p>
            <a:pPr lvl="2">
              <a:spcBef>
                <a:spcPts val="431"/>
              </a:spcBef>
              <a:buClr>
                <a:srgbClr val="CCCC00"/>
              </a:buClr>
              <a:buSzPct val="70000"/>
              <a:buFont typeface="Wingdings" panose="05000000000000000000" pitchFamily="2" charset="2"/>
              <a:buChar char=""/>
              <a:defRPr/>
            </a:pPr>
            <a:r>
              <a:rPr lang="en-US" altLang="en-US" sz="1725"/>
              <a:t>Adversarial security testing</a:t>
            </a:r>
          </a:p>
          <a:p>
            <a:pPr lvl="3">
              <a:spcBef>
                <a:spcPts val="375"/>
              </a:spcBef>
              <a:buClr>
                <a:srgbClr val="330066"/>
              </a:buClr>
              <a:buSzPct val="75000"/>
              <a:buFont typeface="Wingdings" panose="05000000000000000000" pitchFamily="2" charset="2"/>
              <a:buChar char=""/>
              <a:defRPr/>
            </a:pPr>
            <a:r>
              <a:rPr lang="en-US" altLang="en-US" sz="1500"/>
              <a:t>Performing risk-based security testing motivated by understanding and simulating the attacker’s approach</a:t>
            </a:r>
          </a:p>
          <a:p>
            <a:pPr marL="740569" lvl="2">
              <a:spcBef>
                <a:spcPts val="431"/>
              </a:spcBef>
              <a:buSzPct val="70000"/>
              <a:defRPr/>
            </a:pPr>
            <a:endParaRPr lang="en-US" altLang="en-US" sz="1725"/>
          </a:p>
        </p:txBody>
      </p:sp>
    </p:spTree>
    <p:extLst>
      <p:ext uri="{BB962C8B-B14F-4D97-AF65-F5344CB8AC3E}">
        <p14:creationId xmlns="" xmlns:p14="http://schemas.microsoft.com/office/powerpoint/2010/main" val="427972196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1"/>
          <p:cNvSpPr txBox="1">
            <a:spLocks noChangeArrowheads="1"/>
          </p:cNvSpPr>
          <p:nvPr/>
        </p:nvSpPr>
        <p:spPr bwMode="auto">
          <a:xfrm>
            <a:off x="1485900" y="91679"/>
            <a:ext cx="5657850" cy="9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3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925" b="1">
                <a:solidFill>
                  <a:srgbClr val="330066"/>
                </a:solidFill>
              </a:rPr>
              <a:t>Abuse cases</a:t>
            </a:r>
          </a:p>
        </p:txBody>
      </p:sp>
      <p:sp>
        <p:nvSpPr>
          <p:cNvPr id="52227" name="Text Box 2"/>
          <p:cNvSpPr txBox="1">
            <a:spLocks noChangeArrowheads="1"/>
          </p:cNvSpPr>
          <p:nvPr/>
        </p:nvSpPr>
        <p:spPr bwMode="auto">
          <a:xfrm>
            <a:off x="1485900" y="1289447"/>
            <a:ext cx="6172200" cy="3308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 marL="690563" indent="-347663"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 marL="985838" indent="-292100"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3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 marL="1279525" indent="-290513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lnSpc>
                <a:spcPct val="90000"/>
              </a:lnSpc>
              <a:buClr>
                <a:srgbClr val="330066"/>
              </a:buClr>
              <a:buSzPct val="70000"/>
              <a:buFont typeface="Wingdings" panose="05000000000000000000" pitchFamily="2" charset="2"/>
              <a:buChar char=""/>
            </a:pPr>
            <a:r>
              <a:rPr lang="en-US" altLang="en-US" sz="2250"/>
              <a:t>Creating anti-requirements</a:t>
            </a:r>
          </a:p>
          <a:p>
            <a:pPr lvl="1" eaLnBrk="1" hangingPunct="1">
              <a:lnSpc>
                <a:spcPct val="90000"/>
              </a:lnSpc>
              <a:buClr>
                <a:srgbClr val="669999"/>
              </a:buClr>
              <a:buSzPct val="70000"/>
              <a:buFont typeface="Wingdings" panose="05000000000000000000" pitchFamily="2" charset="2"/>
              <a:buChar char=""/>
            </a:pPr>
            <a:r>
              <a:rPr lang="en-US" altLang="en-US" sz="1950"/>
              <a:t>Important to think about </a:t>
            </a:r>
          </a:p>
          <a:p>
            <a:pPr lvl="2" eaLnBrk="1" hangingPunct="1">
              <a:lnSpc>
                <a:spcPct val="90000"/>
              </a:lnSpc>
              <a:buClr>
                <a:srgbClr val="CCCC00"/>
              </a:buClr>
              <a:buSzPct val="70000"/>
              <a:buFont typeface="Wingdings" panose="05000000000000000000" pitchFamily="2" charset="2"/>
              <a:buChar char=""/>
            </a:pPr>
            <a:r>
              <a:rPr lang="en-US" altLang="en-US" sz="1725"/>
              <a:t>Things that you don’t want your software to do</a:t>
            </a:r>
          </a:p>
          <a:p>
            <a:pPr lvl="2" eaLnBrk="1" hangingPunct="1">
              <a:lnSpc>
                <a:spcPct val="90000"/>
              </a:lnSpc>
              <a:buClr>
                <a:srgbClr val="CCCC00"/>
              </a:buClr>
              <a:buSzPct val="70000"/>
              <a:buFont typeface="Wingdings" panose="05000000000000000000" pitchFamily="2" charset="2"/>
              <a:buChar char=""/>
            </a:pPr>
            <a:r>
              <a:rPr lang="en-US" altLang="en-US" sz="1725"/>
              <a:t>Requires: security analysis + requirement analysis</a:t>
            </a:r>
          </a:p>
          <a:p>
            <a:pPr lvl="1" eaLnBrk="1" hangingPunct="1">
              <a:lnSpc>
                <a:spcPct val="90000"/>
              </a:lnSpc>
              <a:buClr>
                <a:srgbClr val="669999"/>
              </a:buClr>
              <a:buSzPct val="70000"/>
              <a:buFont typeface="Wingdings" panose="05000000000000000000" pitchFamily="2" charset="2"/>
              <a:buChar char=""/>
            </a:pPr>
            <a:r>
              <a:rPr lang="en-US" altLang="en-US" sz="1950"/>
              <a:t>Anti-requirements</a:t>
            </a:r>
          </a:p>
          <a:p>
            <a:pPr lvl="2" eaLnBrk="1" hangingPunct="1">
              <a:lnSpc>
                <a:spcPct val="90000"/>
              </a:lnSpc>
              <a:buClr>
                <a:srgbClr val="CCCC00"/>
              </a:buClr>
              <a:buSzPct val="70000"/>
              <a:buFont typeface="Wingdings" panose="05000000000000000000" pitchFamily="2" charset="2"/>
              <a:buChar char=""/>
            </a:pPr>
            <a:r>
              <a:rPr lang="en-US" altLang="en-US" sz="1725"/>
              <a:t>Provide insight into how a malicious user, attacker, thrill seeker, competitor can abuse your system</a:t>
            </a:r>
          </a:p>
          <a:p>
            <a:pPr lvl="2" eaLnBrk="1" hangingPunct="1">
              <a:lnSpc>
                <a:spcPct val="90000"/>
              </a:lnSpc>
              <a:buClr>
                <a:srgbClr val="CCCC00"/>
              </a:buClr>
              <a:buSzPct val="70000"/>
              <a:buFont typeface="Wingdings" panose="05000000000000000000" pitchFamily="2" charset="2"/>
              <a:buChar char=""/>
            </a:pPr>
            <a:r>
              <a:rPr lang="en-US" altLang="en-US" sz="1725"/>
              <a:t>Considered throughout the lifecyle</a:t>
            </a:r>
          </a:p>
          <a:p>
            <a:pPr lvl="3" eaLnBrk="1" hangingPunct="1">
              <a:lnSpc>
                <a:spcPct val="90000"/>
              </a:lnSpc>
              <a:buClr>
                <a:srgbClr val="330066"/>
              </a:buClr>
              <a:buSzPct val="75000"/>
              <a:buFont typeface="Wingdings" panose="05000000000000000000" pitchFamily="2" charset="2"/>
              <a:buChar char=""/>
            </a:pPr>
            <a:r>
              <a:rPr lang="en-US" altLang="en-US" sz="1500"/>
              <a:t>indicate what happens when a required security function is not included</a:t>
            </a:r>
          </a:p>
        </p:txBody>
      </p:sp>
    </p:spTree>
    <p:extLst>
      <p:ext uri="{BB962C8B-B14F-4D97-AF65-F5344CB8AC3E}">
        <p14:creationId xmlns="" xmlns:p14="http://schemas.microsoft.com/office/powerpoint/2010/main" val="181509828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1"/>
          <p:cNvSpPr txBox="1">
            <a:spLocks noChangeArrowheads="1"/>
          </p:cNvSpPr>
          <p:nvPr/>
        </p:nvSpPr>
        <p:spPr bwMode="auto">
          <a:xfrm>
            <a:off x="1485900" y="91679"/>
            <a:ext cx="5657850" cy="9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3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925" b="1">
                <a:solidFill>
                  <a:srgbClr val="330066"/>
                </a:solidFill>
              </a:rPr>
              <a:t>Abuse cases</a:t>
            </a:r>
          </a:p>
        </p:txBody>
      </p:sp>
      <p:sp>
        <p:nvSpPr>
          <p:cNvPr id="53251" name="Text Box 2"/>
          <p:cNvSpPr txBox="1">
            <a:spLocks noChangeArrowheads="1"/>
          </p:cNvSpPr>
          <p:nvPr/>
        </p:nvSpPr>
        <p:spPr bwMode="auto">
          <a:xfrm>
            <a:off x="1485900" y="1289447"/>
            <a:ext cx="6172200" cy="3308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 marL="690563" indent="-347663"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 marL="985838" indent="-292100"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3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buClr>
                <a:srgbClr val="330066"/>
              </a:buClr>
              <a:buSzPct val="70000"/>
              <a:buFont typeface="Wingdings" panose="05000000000000000000" pitchFamily="2" charset="2"/>
              <a:buChar char=""/>
            </a:pPr>
            <a:r>
              <a:rPr lang="en-US" altLang="en-US" sz="2250"/>
              <a:t>Creating an attack model</a:t>
            </a:r>
          </a:p>
          <a:p>
            <a:pPr lvl="1" eaLnBrk="1" hangingPunct="1">
              <a:buClr>
                <a:srgbClr val="669999"/>
              </a:buClr>
              <a:buSzPct val="70000"/>
              <a:buFont typeface="Wingdings" panose="05000000000000000000" pitchFamily="2" charset="2"/>
              <a:buChar char=""/>
            </a:pPr>
            <a:r>
              <a:rPr lang="en-US" altLang="en-US" sz="1950"/>
              <a:t>Based on known attacks and attack types</a:t>
            </a:r>
          </a:p>
          <a:p>
            <a:pPr lvl="1" eaLnBrk="1" hangingPunct="1">
              <a:buClr>
                <a:srgbClr val="669999"/>
              </a:buClr>
              <a:buSzPct val="70000"/>
              <a:buFont typeface="Wingdings" panose="05000000000000000000" pitchFamily="2" charset="2"/>
              <a:buChar char=""/>
            </a:pPr>
            <a:r>
              <a:rPr lang="en-US" altLang="en-US" sz="1950"/>
              <a:t>Do the following</a:t>
            </a:r>
          </a:p>
          <a:p>
            <a:pPr lvl="2" eaLnBrk="1" hangingPunct="1">
              <a:buClr>
                <a:srgbClr val="CCCC00"/>
              </a:buClr>
              <a:buSzPct val="70000"/>
              <a:buFont typeface="Wingdings" panose="05000000000000000000" pitchFamily="2" charset="2"/>
              <a:buChar char=""/>
            </a:pPr>
            <a:r>
              <a:rPr lang="en-US" altLang="en-US" sz="1725"/>
              <a:t>Select attack patterns relevant to your system – build abuse case around the attack patterns</a:t>
            </a:r>
          </a:p>
          <a:p>
            <a:pPr lvl="2" eaLnBrk="1" hangingPunct="1">
              <a:buClr>
                <a:srgbClr val="CCCC00"/>
              </a:buClr>
              <a:buSzPct val="70000"/>
              <a:buFont typeface="Wingdings" panose="05000000000000000000" pitchFamily="2" charset="2"/>
              <a:buChar char=""/>
            </a:pPr>
            <a:r>
              <a:rPr lang="en-US" altLang="en-US" sz="1725"/>
              <a:t>Include anyone who can gain access to the system because threats must encompass all potential sources</a:t>
            </a:r>
          </a:p>
          <a:p>
            <a:pPr lvl="1" eaLnBrk="1" hangingPunct="1">
              <a:buClr>
                <a:srgbClr val="669999"/>
              </a:buClr>
              <a:buSzPct val="70000"/>
              <a:buFont typeface="Wingdings" panose="05000000000000000000" pitchFamily="2" charset="2"/>
              <a:buChar char=""/>
            </a:pPr>
            <a:r>
              <a:rPr lang="en-US" altLang="en-US" sz="1950"/>
              <a:t>Also need to model attacker</a:t>
            </a:r>
          </a:p>
        </p:txBody>
      </p:sp>
    </p:spTree>
    <p:extLst>
      <p:ext uri="{BB962C8B-B14F-4D97-AF65-F5344CB8AC3E}">
        <p14:creationId xmlns="" xmlns:p14="http://schemas.microsoft.com/office/powerpoint/2010/main" val="28981577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1"/>
          <p:cNvSpPr txBox="1">
            <a:spLocks noChangeArrowheads="1"/>
          </p:cNvSpPr>
          <p:nvPr/>
        </p:nvSpPr>
        <p:spPr bwMode="auto">
          <a:xfrm>
            <a:off x="1485900" y="91679"/>
            <a:ext cx="5657850" cy="9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3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625" b="1">
                <a:solidFill>
                  <a:srgbClr val="330066"/>
                </a:solidFill>
              </a:rPr>
              <a:t>Security requirements and operations</a:t>
            </a:r>
          </a:p>
        </p:txBody>
      </p:sp>
      <p:sp>
        <p:nvSpPr>
          <p:cNvPr id="54275" name="Text Box 2"/>
          <p:cNvSpPr txBox="1">
            <a:spLocks noChangeArrowheads="1"/>
          </p:cNvSpPr>
          <p:nvPr/>
        </p:nvSpPr>
        <p:spPr bwMode="auto">
          <a:xfrm>
            <a:off x="1485900" y="1289447"/>
            <a:ext cx="6172200" cy="3308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 marL="690563" indent="-347663"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 marL="985838" indent="-292100"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3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lnSpc>
                <a:spcPct val="90000"/>
              </a:lnSpc>
              <a:buClr>
                <a:srgbClr val="330066"/>
              </a:buClr>
              <a:buSzPct val="70000"/>
              <a:buFont typeface="Wingdings" panose="05000000000000000000" pitchFamily="2" charset="2"/>
              <a:buChar char=""/>
            </a:pPr>
            <a:r>
              <a:rPr lang="en-US" altLang="en-US" sz="2250"/>
              <a:t>Security requirements</a:t>
            </a:r>
          </a:p>
          <a:p>
            <a:pPr lvl="1" eaLnBrk="1" hangingPunct="1">
              <a:lnSpc>
                <a:spcPct val="90000"/>
              </a:lnSpc>
              <a:buClr>
                <a:srgbClr val="669999"/>
              </a:buClr>
              <a:buSzPct val="70000"/>
              <a:buFont typeface="Wingdings" panose="05000000000000000000" pitchFamily="2" charset="2"/>
              <a:buChar char=""/>
            </a:pPr>
            <a:r>
              <a:rPr lang="en-US" altLang="en-US" sz="1950"/>
              <a:t>Difficult tasks</a:t>
            </a:r>
          </a:p>
          <a:p>
            <a:pPr lvl="1" eaLnBrk="1" hangingPunct="1">
              <a:lnSpc>
                <a:spcPct val="90000"/>
              </a:lnSpc>
              <a:buClr>
                <a:srgbClr val="669999"/>
              </a:buClr>
              <a:buSzPct val="70000"/>
              <a:buFont typeface="Wingdings" panose="05000000000000000000" pitchFamily="2" charset="2"/>
              <a:buChar char=""/>
            </a:pPr>
            <a:r>
              <a:rPr lang="en-US" altLang="en-US" sz="1950"/>
              <a:t>Should cover both over functional security and emergent characteristics</a:t>
            </a:r>
          </a:p>
          <a:p>
            <a:pPr lvl="2" eaLnBrk="1" hangingPunct="1">
              <a:lnSpc>
                <a:spcPct val="90000"/>
              </a:lnSpc>
              <a:buClr>
                <a:srgbClr val="CCCC00"/>
              </a:buClr>
              <a:buSzPct val="70000"/>
              <a:buFont typeface="Wingdings" panose="05000000000000000000" pitchFamily="2" charset="2"/>
              <a:buChar char=""/>
            </a:pPr>
            <a:r>
              <a:rPr lang="en-US" altLang="en-US" sz="1725"/>
              <a:t>Use requirements engineering approach</a:t>
            </a:r>
          </a:p>
          <a:p>
            <a:pPr eaLnBrk="1" hangingPunct="1">
              <a:lnSpc>
                <a:spcPct val="90000"/>
              </a:lnSpc>
              <a:buClr>
                <a:srgbClr val="330066"/>
              </a:buClr>
              <a:buSzPct val="70000"/>
              <a:buFont typeface="Wingdings" panose="05000000000000000000" pitchFamily="2" charset="2"/>
              <a:buChar char=""/>
            </a:pPr>
            <a:r>
              <a:rPr lang="en-US" altLang="en-US" sz="2250"/>
              <a:t>Security operations</a:t>
            </a:r>
          </a:p>
          <a:p>
            <a:pPr lvl="1" eaLnBrk="1" hangingPunct="1">
              <a:lnSpc>
                <a:spcPct val="90000"/>
              </a:lnSpc>
              <a:buClr>
                <a:srgbClr val="669999"/>
              </a:buClr>
              <a:buSzPct val="70000"/>
              <a:buFont typeface="Wingdings" panose="05000000000000000000" pitchFamily="2" charset="2"/>
              <a:buChar char=""/>
            </a:pPr>
            <a:r>
              <a:rPr lang="en-US" altLang="en-US" sz="1950"/>
              <a:t>Integrate the security operations</a:t>
            </a:r>
          </a:p>
          <a:p>
            <a:pPr lvl="2" eaLnBrk="1" hangingPunct="1">
              <a:lnSpc>
                <a:spcPct val="90000"/>
              </a:lnSpc>
              <a:buClr>
                <a:srgbClr val="CCCC00"/>
              </a:buClr>
              <a:buSzPct val="70000"/>
              <a:buFont typeface="Wingdings" panose="05000000000000000000" pitchFamily="2" charset="2"/>
              <a:buChar char=""/>
            </a:pPr>
            <a:r>
              <a:rPr lang="en-US" altLang="en-US" sz="1725"/>
              <a:t>e.g. software security should be integrated with network security</a:t>
            </a:r>
          </a:p>
        </p:txBody>
      </p:sp>
    </p:spTree>
    <p:extLst>
      <p:ext uri="{BB962C8B-B14F-4D97-AF65-F5344CB8AC3E}">
        <p14:creationId xmlns="" xmlns:p14="http://schemas.microsoft.com/office/powerpoint/2010/main" val="249783833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1"/>
          <p:cNvSpPr txBox="1">
            <a:spLocks noChangeArrowheads="1"/>
          </p:cNvSpPr>
          <p:nvPr/>
        </p:nvSpPr>
        <p:spPr bwMode="auto">
          <a:xfrm>
            <a:off x="1485900" y="91679"/>
            <a:ext cx="5657850" cy="9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3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625" b="1">
                <a:solidFill>
                  <a:srgbClr val="330066"/>
                </a:solidFill>
              </a:rPr>
              <a:t>Research Motivations</a:t>
            </a:r>
          </a:p>
        </p:txBody>
      </p:sp>
      <p:sp>
        <p:nvSpPr>
          <p:cNvPr id="55299" name="Text Box 2"/>
          <p:cNvSpPr txBox="1">
            <a:spLocks noChangeArrowheads="1"/>
          </p:cNvSpPr>
          <p:nvPr/>
        </p:nvSpPr>
        <p:spPr bwMode="auto">
          <a:xfrm>
            <a:off x="1600200" y="1070373"/>
            <a:ext cx="6400800" cy="3615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 marL="690563" indent="-347663"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 marL="985838" indent="-292100"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3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just" eaLnBrk="1" hangingPunct="1">
              <a:lnSpc>
                <a:spcPct val="90000"/>
              </a:lnSpc>
              <a:buClr>
                <a:srgbClr val="330066"/>
              </a:buClr>
              <a:buSzPct val="70000"/>
              <a:buFont typeface="Wingdings" panose="05000000000000000000" pitchFamily="2" charset="2"/>
              <a:buChar char=""/>
            </a:pPr>
            <a:r>
              <a:rPr lang="en-US" altLang="en-US" sz="2100"/>
              <a:t>Absence of Data-set: So we are in need of an efficient data-set for analyzing Intrusion Detection Systems.</a:t>
            </a:r>
          </a:p>
          <a:p>
            <a:pPr algn="just" eaLnBrk="1" hangingPunct="1">
              <a:lnSpc>
                <a:spcPct val="90000"/>
              </a:lnSpc>
              <a:buClr>
                <a:srgbClr val="330066"/>
              </a:buClr>
              <a:buSzPct val="70000"/>
              <a:buFont typeface="Wingdings" panose="05000000000000000000" pitchFamily="2" charset="2"/>
              <a:buChar char=""/>
            </a:pPr>
            <a:r>
              <a:rPr lang="en-US" altLang="en-US" sz="2100"/>
              <a:t>Machine-Learning Techniques will improve the security by around 200%.</a:t>
            </a:r>
          </a:p>
          <a:p>
            <a:pPr algn="just" eaLnBrk="1" hangingPunct="1">
              <a:lnSpc>
                <a:spcPct val="90000"/>
              </a:lnSpc>
              <a:buClr>
                <a:srgbClr val="330066"/>
              </a:buClr>
              <a:buSzPct val="70000"/>
              <a:buFont typeface="Wingdings" panose="05000000000000000000" pitchFamily="2" charset="2"/>
              <a:buChar char=""/>
            </a:pPr>
            <a:r>
              <a:rPr lang="en-US" altLang="en-US" sz="2100"/>
              <a:t>Marking threats according to their effect on vulnerability is needed to draw architecture for software security.</a:t>
            </a:r>
          </a:p>
          <a:p>
            <a:pPr algn="just" eaLnBrk="1" hangingPunct="1">
              <a:lnSpc>
                <a:spcPct val="90000"/>
              </a:lnSpc>
              <a:buClr>
                <a:srgbClr val="330066"/>
              </a:buClr>
              <a:buSzPct val="70000"/>
              <a:buFont typeface="Wingdings" panose="05000000000000000000" pitchFamily="2" charset="2"/>
              <a:buChar char=""/>
            </a:pPr>
            <a:r>
              <a:rPr lang="en-US" altLang="en-US" sz="2100"/>
              <a:t>All Viruses, Trojans and Malwares should be  studied and handled carefully to make our system strong enough against these, in real- time.</a:t>
            </a:r>
          </a:p>
        </p:txBody>
      </p:sp>
    </p:spTree>
    <p:extLst>
      <p:ext uri="{BB962C8B-B14F-4D97-AF65-F5344CB8AC3E}">
        <p14:creationId xmlns="" xmlns:p14="http://schemas.microsoft.com/office/powerpoint/2010/main" val="355637073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8223250" cy="1328738"/>
          </a:xfrm>
        </p:spPr>
        <p:txBody>
          <a:bodyPr lIns="16069" tIns="41781" rIns="16069" bIns="41781"/>
          <a:lstStyle/>
          <a:p>
            <a:pPr algn="ctr" defTabSz="740573" eaLnBrk="1" fontAlgn="auto" hangingPunct="1">
              <a:spcBef>
                <a:spcPts val="982"/>
              </a:spcBef>
              <a:spcAft>
                <a:spcPts val="0"/>
              </a:spcAft>
              <a:defRPr/>
            </a:pPr>
            <a:r>
              <a:rPr lang="en-GB" altLang="en-US" dirty="0">
                <a:solidFill>
                  <a:schemeClr val="tx2">
                    <a:satMod val="130000"/>
                  </a:schemeClr>
                </a:solidFill>
              </a:rPr>
              <a:t>Latent Errors: How Many Errors are Still Remaining?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1206500"/>
            <a:ext cx="8001000" cy="3917950"/>
          </a:xfrm>
        </p:spPr>
        <p:txBody>
          <a:bodyPr lIns="16069" tIns="41781" rIns="16069" bIns="41781"/>
          <a:lstStyle/>
          <a:p>
            <a:pPr marL="276225" indent="-276225" algn="just" defTabSz="739775" eaLnBrk="1" hangingPunct="1">
              <a:lnSpc>
                <a:spcPct val="125000"/>
              </a:lnSpc>
              <a:spcBef>
                <a:spcPts val="800"/>
              </a:spcBef>
            </a:pPr>
            <a:r>
              <a:rPr lang="en-GB" altLang="en-US" smtClean="0"/>
              <a:t>Make a few arbitrary changes to the program:</a:t>
            </a:r>
          </a:p>
          <a:p>
            <a:pPr marL="601663" lvl="1" algn="just" defTabSz="739775" eaLnBrk="1" hangingPunct="1">
              <a:lnSpc>
                <a:spcPct val="125000"/>
              </a:lnSpc>
              <a:spcBef>
                <a:spcPts val="575"/>
              </a:spcBef>
            </a:pPr>
            <a:r>
              <a:rPr lang="en-GB" altLang="en-US" smtClean="0"/>
              <a:t>Artificial errors are seeded into the program. </a:t>
            </a:r>
          </a:p>
          <a:p>
            <a:pPr marL="601663" lvl="1" algn="just" defTabSz="739775" eaLnBrk="1" hangingPunct="1">
              <a:lnSpc>
                <a:spcPct val="125000"/>
              </a:lnSpc>
              <a:spcBef>
                <a:spcPts val="575"/>
              </a:spcBef>
            </a:pPr>
            <a:r>
              <a:rPr lang="en-GB" altLang="en-US" smtClean="0"/>
              <a:t>Check how many of the seeded errors are detected during testing.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425450" y="-342900"/>
            <a:ext cx="8221663" cy="1328738"/>
          </a:xfrm>
        </p:spPr>
        <p:txBody>
          <a:bodyPr lIns="16069" tIns="41781" rIns="16069" bIns="41781"/>
          <a:lstStyle/>
          <a:p>
            <a:pPr algn="ctr" defTabSz="740573" eaLnBrk="1" fontAlgn="auto" hangingPunct="1">
              <a:spcBef>
                <a:spcPts val="982"/>
              </a:spcBef>
              <a:spcAft>
                <a:spcPts val="0"/>
              </a:spcAft>
              <a:defRPr/>
            </a:pPr>
            <a:r>
              <a:rPr lang="en-GB" altLang="en-US" dirty="0">
                <a:solidFill>
                  <a:schemeClr val="tx2">
                    <a:satMod val="130000"/>
                  </a:schemeClr>
                </a:solidFill>
              </a:rPr>
              <a:t>Error Seeding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514350"/>
            <a:ext cx="8001000" cy="4132263"/>
          </a:xfrm>
        </p:spPr>
        <p:txBody>
          <a:bodyPr lIns="16069" tIns="41781" rIns="16069" bIns="41781"/>
          <a:lstStyle/>
          <a:p>
            <a:pPr marL="276225" indent="-276225" algn="just" defTabSz="739775" eaLnBrk="1" hangingPunct="1">
              <a:lnSpc>
                <a:spcPct val="125000"/>
              </a:lnSpc>
              <a:spcBef>
                <a:spcPts val="800"/>
              </a:spcBef>
            </a:pPr>
            <a:r>
              <a:rPr lang="en-GB" altLang="en-US" smtClean="0"/>
              <a:t>Let:</a:t>
            </a:r>
          </a:p>
          <a:p>
            <a:pPr marL="601663" lvl="1" algn="just" defTabSz="739775" eaLnBrk="1" hangingPunct="1">
              <a:lnSpc>
                <a:spcPct val="125000"/>
              </a:lnSpc>
              <a:spcBef>
                <a:spcPts val="575"/>
              </a:spcBef>
            </a:pPr>
            <a:r>
              <a:rPr lang="en-GB" altLang="en-US" smtClean="0"/>
              <a:t>N be the total number of errors in the system </a:t>
            </a:r>
          </a:p>
          <a:p>
            <a:pPr marL="601663" lvl="1" algn="just" defTabSz="739775" eaLnBrk="1" hangingPunct="1">
              <a:lnSpc>
                <a:spcPct val="125000"/>
              </a:lnSpc>
              <a:spcBef>
                <a:spcPts val="575"/>
              </a:spcBef>
            </a:pPr>
            <a:r>
              <a:rPr lang="en-GB" altLang="en-US" smtClean="0"/>
              <a:t>n of these errors be found by testing. </a:t>
            </a:r>
          </a:p>
          <a:p>
            <a:pPr marL="601663" lvl="1" algn="just" defTabSz="739775" eaLnBrk="1" hangingPunct="1">
              <a:lnSpc>
                <a:spcPct val="125000"/>
              </a:lnSpc>
              <a:spcBef>
                <a:spcPts val="575"/>
              </a:spcBef>
            </a:pPr>
            <a:r>
              <a:rPr lang="en-GB" altLang="en-US" smtClean="0"/>
              <a:t>S be the total number of seeded errors,</a:t>
            </a:r>
          </a:p>
          <a:p>
            <a:pPr marL="601663" lvl="1" algn="just" defTabSz="739775" eaLnBrk="1" hangingPunct="1">
              <a:lnSpc>
                <a:spcPct val="125000"/>
              </a:lnSpc>
              <a:spcBef>
                <a:spcPts val="575"/>
              </a:spcBef>
            </a:pPr>
            <a:r>
              <a:rPr lang="en-GB" altLang="en-US" smtClean="0"/>
              <a:t>s of the seeded errors be found during testing.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1"/>
          <p:cNvSpPr txBox="1">
            <a:spLocks noChangeArrowheads="1"/>
          </p:cNvSpPr>
          <p:nvPr/>
        </p:nvSpPr>
        <p:spPr bwMode="auto">
          <a:xfrm>
            <a:off x="1485900" y="91679"/>
            <a:ext cx="5657850" cy="6512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defPPr>
              <a:defRPr lang="en-US"/>
            </a:defPPr>
            <a:lvl1pPr algn="ctr">
              <a:spcBef>
                <a:spcPct val="0"/>
              </a:spcBef>
              <a:buClrTx/>
              <a:buSzPct val="100000"/>
              <a:buFont typeface="Times New Roman" panose="02020603050405020304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3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r>
              <a:rPr lang="en-US" altLang="en-US" dirty="0"/>
              <a:t>Software security	</a:t>
            </a:r>
          </a:p>
        </p:txBody>
      </p:sp>
      <p:sp>
        <p:nvSpPr>
          <p:cNvPr id="6147" name="Text Box 2"/>
          <p:cNvSpPr txBox="1">
            <a:spLocks noChangeArrowheads="1"/>
          </p:cNvSpPr>
          <p:nvPr/>
        </p:nvSpPr>
        <p:spPr bwMode="auto">
          <a:xfrm>
            <a:off x="1143000" y="742950"/>
            <a:ext cx="78486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 marL="690563" indent="-347663"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3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just" eaLnBrk="1" hangingPunct="1">
              <a:lnSpc>
                <a:spcPct val="90000"/>
              </a:lnSpc>
              <a:buClr>
                <a:srgbClr val="330066"/>
              </a:buClr>
              <a:buSzPct val="70000"/>
              <a:buFont typeface="Wingdings" panose="05000000000000000000" pitchFamily="2" charset="2"/>
              <a:buChar char=""/>
            </a:pPr>
            <a:r>
              <a:rPr lang="en-US" altLang="en-US" sz="2400" dirty="0">
                <a:latin typeface="+mn-lt"/>
              </a:rPr>
              <a:t>It is about </a:t>
            </a:r>
          </a:p>
          <a:p>
            <a:pPr lvl="1" algn="just" eaLnBrk="1" hangingPunct="1">
              <a:lnSpc>
                <a:spcPct val="90000"/>
              </a:lnSpc>
              <a:buClr>
                <a:srgbClr val="669999"/>
              </a:buClr>
              <a:buSzPct val="70000"/>
              <a:buFont typeface="Wingdings" panose="05000000000000000000" pitchFamily="2" charset="2"/>
              <a:buChar char=""/>
            </a:pPr>
            <a:r>
              <a:rPr lang="en-US" altLang="en-US" sz="2400" dirty="0">
                <a:latin typeface="+mn-lt"/>
              </a:rPr>
              <a:t>Understanding software-induced security risks and how to manage them</a:t>
            </a:r>
          </a:p>
          <a:p>
            <a:pPr lvl="1" algn="just" eaLnBrk="1" hangingPunct="1">
              <a:lnSpc>
                <a:spcPct val="90000"/>
              </a:lnSpc>
              <a:buClr>
                <a:srgbClr val="669999"/>
              </a:buClr>
              <a:buSzPct val="70000"/>
              <a:buFont typeface="Wingdings" panose="05000000000000000000" pitchFamily="2" charset="2"/>
              <a:buChar char=""/>
            </a:pPr>
            <a:r>
              <a:rPr lang="en-US" altLang="en-US" sz="2400" dirty="0">
                <a:latin typeface="+mn-lt"/>
              </a:rPr>
              <a:t>Leveraging software engineering practice,</a:t>
            </a:r>
          </a:p>
          <a:p>
            <a:pPr lvl="1" algn="just" eaLnBrk="1" hangingPunct="1">
              <a:lnSpc>
                <a:spcPct val="90000"/>
              </a:lnSpc>
              <a:buClr>
                <a:srgbClr val="669999"/>
              </a:buClr>
              <a:buSzPct val="70000"/>
              <a:buFont typeface="Wingdings" panose="05000000000000000000" pitchFamily="2" charset="2"/>
              <a:buChar char=""/>
            </a:pPr>
            <a:r>
              <a:rPr lang="en-US" altLang="en-US" sz="2400" dirty="0">
                <a:latin typeface="+mn-lt"/>
              </a:rPr>
              <a:t>T</a:t>
            </a:r>
            <a:r>
              <a:rPr lang="en-US" altLang="en-US" sz="2400" dirty="0" smtClean="0">
                <a:latin typeface="+mn-lt"/>
              </a:rPr>
              <a:t>hinking </a:t>
            </a:r>
            <a:r>
              <a:rPr lang="en-US" altLang="en-US" sz="2400" dirty="0">
                <a:latin typeface="+mn-lt"/>
              </a:rPr>
              <a:t>security early in the software </a:t>
            </a:r>
            <a:r>
              <a:rPr lang="en-US" altLang="en-US" sz="2400" dirty="0" smtClean="0">
                <a:latin typeface="+mn-lt"/>
              </a:rPr>
              <a:t>lifecycle</a:t>
            </a:r>
            <a:endParaRPr lang="en-US" altLang="en-US" sz="2400" dirty="0">
              <a:latin typeface="+mn-lt"/>
            </a:endParaRPr>
          </a:p>
          <a:p>
            <a:pPr lvl="1" algn="just" eaLnBrk="1" hangingPunct="1">
              <a:lnSpc>
                <a:spcPct val="90000"/>
              </a:lnSpc>
              <a:buClr>
                <a:srgbClr val="669999"/>
              </a:buClr>
              <a:buSzPct val="70000"/>
              <a:buFont typeface="Wingdings" panose="05000000000000000000" pitchFamily="2" charset="2"/>
              <a:buChar char=""/>
            </a:pPr>
            <a:r>
              <a:rPr lang="en-US" altLang="en-US" sz="2400" dirty="0">
                <a:latin typeface="+mn-lt"/>
              </a:rPr>
              <a:t>Knowing and understanding common problems</a:t>
            </a:r>
          </a:p>
          <a:p>
            <a:pPr lvl="1" algn="just" eaLnBrk="1" hangingPunct="1">
              <a:lnSpc>
                <a:spcPct val="90000"/>
              </a:lnSpc>
              <a:buClr>
                <a:srgbClr val="669999"/>
              </a:buClr>
              <a:buSzPct val="70000"/>
              <a:buFont typeface="Wingdings" panose="05000000000000000000" pitchFamily="2" charset="2"/>
              <a:buChar char=""/>
            </a:pPr>
            <a:r>
              <a:rPr lang="en-US" altLang="en-US" sz="2400" dirty="0">
                <a:latin typeface="+mn-lt"/>
              </a:rPr>
              <a:t>Designing for security</a:t>
            </a:r>
          </a:p>
          <a:p>
            <a:pPr lvl="1" algn="just" eaLnBrk="1" hangingPunct="1">
              <a:lnSpc>
                <a:spcPct val="90000"/>
              </a:lnSpc>
              <a:buClr>
                <a:srgbClr val="669999"/>
              </a:buClr>
              <a:buSzPct val="70000"/>
              <a:buFont typeface="Wingdings" panose="05000000000000000000" pitchFamily="2" charset="2"/>
              <a:buChar char=""/>
            </a:pPr>
            <a:r>
              <a:rPr lang="en-US" altLang="en-US" sz="2400" dirty="0">
                <a:latin typeface="+mn-lt"/>
              </a:rPr>
              <a:t>Subjecting all software artifacts to thorough objective risk analyses and testing</a:t>
            </a:r>
          </a:p>
          <a:p>
            <a:pPr algn="just" eaLnBrk="1" hangingPunct="1">
              <a:lnSpc>
                <a:spcPct val="90000"/>
              </a:lnSpc>
              <a:buClr>
                <a:srgbClr val="330066"/>
              </a:buClr>
              <a:buSzPct val="70000"/>
              <a:buFont typeface="Wingdings" panose="05000000000000000000" pitchFamily="2" charset="2"/>
              <a:buChar char=""/>
            </a:pPr>
            <a:r>
              <a:rPr lang="en-US" altLang="en-US" sz="2400" dirty="0">
                <a:latin typeface="+mn-lt"/>
              </a:rPr>
              <a:t>It is a knowledge intensive field</a:t>
            </a:r>
          </a:p>
        </p:txBody>
      </p:sp>
    </p:spTree>
    <p:extLst>
      <p:ext uri="{BB962C8B-B14F-4D97-AF65-F5344CB8AC3E}">
        <p14:creationId xmlns="" xmlns:p14="http://schemas.microsoft.com/office/powerpoint/2010/main" val="631374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493713" y="-279400"/>
            <a:ext cx="8223250" cy="1328738"/>
          </a:xfrm>
        </p:spPr>
        <p:txBody>
          <a:bodyPr lIns="16069" tIns="41781" rIns="16069" bIns="41781"/>
          <a:lstStyle/>
          <a:p>
            <a:pPr algn="ctr" defTabSz="740573" eaLnBrk="1" fontAlgn="auto" hangingPunct="1">
              <a:spcBef>
                <a:spcPts val="982"/>
              </a:spcBef>
              <a:spcAft>
                <a:spcPts val="0"/>
              </a:spcAft>
              <a:defRPr/>
            </a:pPr>
            <a:r>
              <a:rPr lang="en-GB" altLang="en-US">
                <a:solidFill>
                  <a:schemeClr val="tx2">
                    <a:satMod val="130000"/>
                  </a:schemeClr>
                </a:solidFill>
              </a:rPr>
              <a:t>Error Seeding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912813"/>
            <a:ext cx="8001000" cy="3927475"/>
          </a:xfrm>
        </p:spPr>
        <p:txBody>
          <a:bodyPr lIns="16069" tIns="41781" rIns="16069" bIns="41781"/>
          <a:lstStyle/>
          <a:p>
            <a:pPr marL="276225" indent="-276225" algn="just" defTabSz="739775" eaLnBrk="1" hangingPunct="1">
              <a:lnSpc>
                <a:spcPct val="125000"/>
              </a:lnSpc>
              <a:spcBef>
                <a:spcPts val="800"/>
              </a:spcBef>
            </a:pPr>
            <a:r>
              <a:rPr lang="en-GB" altLang="en-US" smtClean="0"/>
              <a:t>n/N = s/S </a:t>
            </a:r>
          </a:p>
          <a:p>
            <a:pPr marL="276225" indent="-276225" algn="just" defTabSz="739775" eaLnBrk="1" hangingPunct="1">
              <a:lnSpc>
                <a:spcPct val="125000"/>
              </a:lnSpc>
              <a:spcBef>
                <a:spcPts val="800"/>
              </a:spcBef>
            </a:pPr>
            <a:r>
              <a:rPr lang="en-GB" altLang="en-US" smtClean="0"/>
              <a:t>N = S   n/s</a:t>
            </a:r>
          </a:p>
          <a:p>
            <a:pPr marL="276225" indent="-276225" defTabSz="739775" eaLnBrk="1" hangingPunct="1">
              <a:lnSpc>
                <a:spcPct val="125000"/>
              </a:lnSpc>
              <a:spcBef>
                <a:spcPts val="800"/>
              </a:spcBef>
            </a:pPr>
            <a:r>
              <a:rPr lang="en-GB" altLang="en-US" smtClean="0"/>
              <a:t>Remaining defects: </a:t>
            </a:r>
            <a:br>
              <a:rPr lang="en-GB" altLang="en-US" smtClean="0"/>
            </a:br>
            <a:r>
              <a:rPr lang="en-GB" altLang="en-US" smtClean="0"/>
              <a:t>	N - n = n   ((S - s)/ 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425450" y="-114300"/>
            <a:ext cx="7770813" cy="757238"/>
          </a:xfrm>
        </p:spPr>
        <p:txBody>
          <a:bodyPr lIns="16069" tIns="41781" rIns="16069" bIns="41781"/>
          <a:lstStyle/>
          <a:p>
            <a:pPr algn="ctr" defTabSz="740573" eaLnBrk="1" fontAlgn="auto" hangingPunct="1">
              <a:spcBef>
                <a:spcPts val="982"/>
              </a:spcBef>
              <a:spcAft>
                <a:spcPts val="0"/>
              </a:spcAft>
              <a:defRPr/>
            </a:pPr>
            <a:r>
              <a:rPr lang="en-GB" altLang="en-US" dirty="0">
                <a:solidFill>
                  <a:schemeClr val="tx2">
                    <a:satMod val="130000"/>
                  </a:schemeClr>
                </a:solidFill>
              </a:rPr>
              <a:t>Quiz 2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654050"/>
            <a:ext cx="8001000" cy="4341813"/>
          </a:xfrm>
        </p:spPr>
        <p:txBody>
          <a:bodyPr lIns="16069" tIns="41781" rIns="16069" bIns="41781"/>
          <a:lstStyle/>
          <a:p>
            <a:pPr marL="276225" indent="-276225" algn="just" defTabSz="739775" eaLnBrk="1" hangingPunct="1">
              <a:lnSpc>
                <a:spcPct val="125000"/>
              </a:lnSpc>
              <a:spcBef>
                <a:spcPts val="800"/>
              </a:spcBef>
            </a:pPr>
            <a:r>
              <a:rPr lang="en-GB" altLang="en-US" smtClean="0">
                <a:latin typeface="Arial" charset="0"/>
                <a:cs typeface="Arial" charset="0"/>
              </a:rPr>
              <a:t>100</a:t>
            </a:r>
            <a:r>
              <a:rPr lang="en-GB" altLang="en-US" smtClean="0"/>
              <a:t> errors were introduced. </a:t>
            </a:r>
          </a:p>
          <a:p>
            <a:pPr marL="276225" indent="-276225" algn="just" defTabSz="739775" eaLnBrk="1" hangingPunct="1">
              <a:lnSpc>
                <a:spcPct val="125000"/>
              </a:lnSpc>
              <a:spcBef>
                <a:spcPts val="800"/>
              </a:spcBef>
            </a:pPr>
            <a:r>
              <a:rPr lang="en-GB" altLang="en-US" smtClean="0"/>
              <a:t>90 of these errors were found during testing</a:t>
            </a:r>
          </a:p>
          <a:p>
            <a:pPr marL="276225" indent="-276225" algn="just" defTabSz="739775" eaLnBrk="1" hangingPunct="1">
              <a:lnSpc>
                <a:spcPct val="125000"/>
              </a:lnSpc>
              <a:spcBef>
                <a:spcPts val="800"/>
              </a:spcBef>
            </a:pPr>
            <a:r>
              <a:rPr lang="en-GB" altLang="en-US" smtClean="0"/>
              <a:t>50 other errors were also found.</a:t>
            </a:r>
          </a:p>
          <a:p>
            <a:pPr marL="276225" indent="-276225" algn="just" defTabSz="739775" eaLnBrk="1" hangingPunct="1">
              <a:lnSpc>
                <a:spcPct val="125000"/>
              </a:lnSpc>
              <a:spcBef>
                <a:spcPts val="800"/>
              </a:spcBef>
            </a:pPr>
            <a:r>
              <a:rPr lang="en-GB" altLang="en-US" smtClean="0"/>
              <a:t>Find errors remaining  in code.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3" name="Rectangle 2"/>
          <p:cNvSpPr>
            <a:spLocks noGrp="1" noChangeArrowheads="1"/>
          </p:cNvSpPr>
          <p:nvPr>
            <p:ph type="title"/>
          </p:nvPr>
        </p:nvSpPr>
        <p:spPr>
          <a:xfrm>
            <a:off x="425450" y="-114300"/>
            <a:ext cx="7770813" cy="757238"/>
          </a:xfrm>
        </p:spPr>
        <p:txBody>
          <a:bodyPr lIns="16069" tIns="41781" rIns="16069" bIns="41781"/>
          <a:lstStyle/>
          <a:p>
            <a:pPr algn="ctr" defTabSz="740573" eaLnBrk="1" fontAlgn="auto" hangingPunct="1">
              <a:spcBef>
                <a:spcPts val="982"/>
              </a:spcBef>
              <a:spcAft>
                <a:spcPts val="0"/>
              </a:spcAft>
              <a:defRPr/>
            </a:pPr>
            <a:r>
              <a:rPr lang="en-GB" altLang="en-US" dirty="0">
                <a:solidFill>
                  <a:schemeClr val="tx2">
                    <a:satMod val="130000"/>
                  </a:schemeClr>
                </a:solidFill>
              </a:rPr>
              <a:t>Quiz 2: Solution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498475"/>
            <a:ext cx="8001000" cy="4341813"/>
          </a:xfrm>
        </p:spPr>
        <p:txBody>
          <a:bodyPr lIns="16069" tIns="41781" rIns="16069" bIns="41781"/>
          <a:lstStyle/>
          <a:p>
            <a:pPr marL="276225" indent="-276225" algn="just" defTabSz="739775" eaLnBrk="1" hangingPunct="1">
              <a:lnSpc>
                <a:spcPct val="125000"/>
              </a:lnSpc>
              <a:spcBef>
                <a:spcPts val="800"/>
              </a:spcBef>
            </a:pPr>
            <a:r>
              <a:rPr lang="en-GB" altLang="en-US" smtClean="0">
                <a:latin typeface="Arial" charset="0"/>
                <a:cs typeface="Arial" charset="0"/>
              </a:rPr>
              <a:t>100</a:t>
            </a:r>
            <a:r>
              <a:rPr lang="en-GB" altLang="en-US" smtClean="0"/>
              <a:t> errors were introduced. </a:t>
            </a:r>
          </a:p>
          <a:p>
            <a:pPr marL="276225" indent="-276225" algn="just" defTabSz="739775" eaLnBrk="1" hangingPunct="1">
              <a:lnSpc>
                <a:spcPct val="125000"/>
              </a:lnSpc>
              <a:spcBef>
                <a:spcPts val="800"/>
              </a:spcBef>
            </a:pPr>
            <a:r>
              <a:rPr lang="en-GB" altLang="en-US" smtClean="0"/>
              <a:t>90 of these errors were found during testing</a:t>
            </a:r>
          </a:p>
          <a:p>
            <a:pPr marL="276225" indent="-276225" algn="just" defTabSz="739775" eaLnBrk="1" hangingPunct="1">
              <a:lnSpc>
                <a:spcPct val="125000"/>
              </a:lnSpc>
              <a:spcBef>
                <a:spcPts val="800"/>
              </a:spcBef>
            </a:pPr>
            <a:r>
              <a:rPr lang="en-GB" altLang="en-US" smtClean="0"/>
              <a:t>50 other errors were also found.</a:t>
            </a:r>
          </a:p>
          <a:p>
            <a:pPr marL="276225" indent="-276225" defTabSz="739775" eaLnBrk="1" hangingPunct="1">
              <a:lnSpc>
                <a:spcPct val="125000"/>
              </a:lnSpc>
              <a:spcBef>
                <a:spcPts val="800"/>
              </a:spcBef>
            </a:pPr>
            <a:r>
              <a:rPr lang="en-GB" altLang="en-US" smtClean="0"/>
              <a:t>Remaining errors= </a:t>
            </a:r>
            <a:br>
              <a:rPr lang="en-GB" altLang="en-US" smtClean="0"/>
            </a:br>
            <a:r>
              <a:rPr lang="en-GB" altLang="en-US" smtClean="0">
                <a:latin typeface="Arial" charset="0"/>
                <a:cs typeface="Arial" charset="0"/>
              </a:rPr>
              <a:t>50  (100-90)/90 = 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342900"/>
            <a:ext cx="8223250" cy="1328738"/>
          </a:xfrm>
        </p:spPr>
        <p:txBody>
          <a:bodyPr lIns="16069" tIns="41781" rIns="16069" bIns="41781"/>
          <a:lstStyle/>
          <a:p>
            <a:pPr algn="ctr" defTabSz="740573" eaLnBrk="1" fontAlgn="auto" hangingPunct="1">
              <a:spcBef>
                <a:spcPts val="982"/>
              </a:spcBef>
              <a:spcAft>
                <a:spcPts val="0"/>
              </a:spcAft>
              <a:defRPr/>
            </a:pPr>
            <a:r>
              <a:rPr lang="en-GB" altLang="en-US" dirty="0" smtClean="0">
                <a:solidFill>
                  <a:schemeClr val="tx2">
                    <a:satMod val="130000"/>
                  </a:schemeClr>
                </a:solidFill>
              </a:rPr>
              <a:t>Challenges in Error </a:t>
            </a:r>
            <a:r>
              <a:rPr lang="en-GB" altLang="en-US" dirty="0">
                <a:solidFill>
                  <a:schemeClr val="tx2">
                    <a:satMod val="130000"/>
                  </a:schemeClr>
                </a:solidFill>
              </a:rPr>
              <a:t>Seeding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571500"/>
            <a:ext cx="8001000" cy="4268788"/>
          </a:xfrm>
        </p:spPr>
        <p:txBody>
          <a:bodyPr lIns="16069" tIns="41781" rIns="16069" bIns="41781"/>
          <a:lstStyle/>
          <a:p>
            <a:pPr marL="276225" indent="-276225" algn="just" defTabSz="739775" eaLnBrk="1" hangingPunct="1">
              <a:lnSpc>
                <a:spcPct val="125000"/>
              </a:lnSpc>
              <a:spcBef>
                <a:spcPts val="800"/>
              </a:spcBef>
            </a:pPr>
            <a:r>
              <a:rPr lang="en-GB" altLang="en-US" dirty="0" smtClean="0"/>
              <a:t>The  kinds of seeded errors should match  closely with existing errors:</a:t>
            </a:r>
          </a:p>
          <a:p>
            <a:pPr marL="601663" lvl="1" algn="just" defTabSz="739775" eaLnBrk="1" hangingPunct="1">
              <a:lnSpc>
                <a:spcPct val="125000"/>
              </a:lnSpc>
              <a:spcBef>
                <a:spcPts val="575"/>
              </a:spcBef>
            </a:pPr>
            <a:r>
              <a:rPr lang="en-GB" altLang="en-US" dirty="0" smtClean="0"/>
              <a:t>However, it is difficult to predict the types of errors that exist. </a:t>
            </a:r>
          </a:p>
          <a:p>
            <a:pPr marL="276225" indent="-276225" algn="just" defTabSz="739775" eaLnBrk="1" hangingPunct="1">
              <a:lnSpc>
                <a:spcPct val="125000"/>
              </a:lnSpc>
              <a:spcBef>
                <a:spcPts val="800"/>
              </a:spcBef>
            </a:pPr>
            <a:r>
              <a:rPr lang="en-GB" altLang="en-US" dirty="0" smtClean="0"/>
              <a:t>Categories of  remaining errors:</a:t>
            </a:r>
          </a:p>
          <a:p>
            <a:pPr marL="601663" lvl="1" algn="just" defTabSz="739775" eaLnBrk="1" hangingPunct="1">
              <a:lnSpc>
                <a:spcPct val="125000"/>
              </a:lnSpc>
              <a:spcBef>
                <a:spcPts val="575"/>
              </a:spcBef>
            </a:pPr>
            <a:r>
              <a:rPr lang="en-GB" altLang="en-US" dirty="0" smtClean="0"/>
              <a:t>can be estimated by analyzing historical data from similar projects.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Title 1"/>
          <p:cNvSpPr>
            <a:spLocks noGrp="1"/>
          </p:cNvSpPr>
          <p:nvPr>
            <p:ph type="title"/>
          </p:nvPr>
        </p:nvSpPr>
        <p:spPr>
          <a:xfrm>
            <a:off x="457200" y="-31750"/>
            <a:ext cx="8224838" cy="736600"/>
          </a:xfrm>
        </p:spPr>
        <p:txBody>
          <a:bodyPr lIns="16069" tIns="41781" rIns="16069" bIns="41781"/>
          <a:lstStyle/>
          <a:p>
            <a:pPr algn="ctr" defTabSz="740573" eaLnBrk="1" fontAlgn="auto" hangingPunct="1">
              <a:spcBef>
                <a:spcPts val="982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chemeClr val="tx2">
                    <a:satMod val="130000"/>
                  </a:schemeClr>
                </a:solidFill>
              </a:rPr>
              <a:t>Quiz 3</a:t>
            </a:r>
          </a:p>
        </p:txBody>
      </p:sp>
      <p:sp>
        <p:nvSpPr>
          <p:cNvPr id="54275" name="Content Placeholder 2"/>
          <p:cNvSpPr>
            <a:spLocks noGrp="1"/>
          </p:cNvSpPr>
          <p:nvPr>
            <p:ph idx="1"/>
          </p:nvPr>
        </p:nvSpPr>
        <p:spPr>
          <a:xfrm>
            <a:off x="1066800" y="601663"/>
            <a:ext cx="7997825" cy="4238625"/>
          </a:xfrm>
        </p:spPr>
        <p:txBody>
          <a:bodyPr lIns="16069" tIns="41781" rIns="16069" bIns="41781"/>
          <a:lstStyle/>
          <a:p>
            <a:pPr marL="276225" indent="-276225" algn="just" defTabSz="739775" eaLnBrk="1" hangingPunct="1">
              <a:lnSpc>
                <a:spcPct val="125000"/>
              </a:lnSpc>
              <a:spcBef>
                <a:spcPts val="800"/>
              </a:spcBef>
            </a:pPr>
            <a:r>
              <a:rPr lang="en-US" altLang="en-US" smtClean="0"/>
              <a:t>Before system testing 100 errors were seeded.</a:t>
            </a:r>
          </a:p>
          <a:p>
            <a:pPr marL="276225" indent="-276225" algn="just" defTabSz="739775" eaLnBrk="1" hangingPunct="1">
              <a:lnSpc>
                <a:spcPct val="125000"/>
              </a:lnSpc>
              <a:spcBef>
                <a:spcPts val="800"/>
              </a:spcBef>
            </a:pPr>
            <a:r>
              <a:rPr lang="en-US" altLang="en-US" smtClean="0"/>
              <a:t>During system testing 90 of these were detected.</a:t>
            </a:r>
          </a:p>
          <a:p>
            <a:pPr marL="276225" indent="-276225" algn="just" defTabSz="739775" eaLnBrk="1" hangingPunct="1">
              <a:lnSpc>
                <a:spcPct val="125000"/>
              </a:lnSpc>
              <a:spcBef>
                <a:spcPts val="800"/>
              </a:spcBef>
            </a:pPr>
            <a:r>
              <a:rPr lang="en-US" altLang="en-US" smtClean="0"/>
              <a:t>150 other errors were also detected</a:t>
            </a:r>
          </a:p>
          <a:p>
            <a:pPr marL="276225" indent="-276225" algn="just" defTabSz="739775" eaLnBrk="1" hangingPunct="1">
              <a:lnSpc>
                <a:spcPct val="125000"/>
              </a:lnSpc>
              <a:spcBef>
                <a:spcPts val="800"/>
              </a:spcBef>
            </a:pPr>
            <a:r>
              <a:rPr lang="en-US" altLang="en-US" smtClean="0"/>
              <a:t>How many unknown errors remain after system testing?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7" name="Rectangle 1"/>
          <p:cNvSpPr>
            <a:spLocks noGrp="1" noChangeArrowheads="1"/>
          </p:cNvSpPr>
          <p:nvPr>
            <p:ph type="title"/>
          </p:nvPr>
        </p:nvSpPr>
        <p:spPr>
          <a:xfrm>
            <a:off x="1143000" y="171450"/>
            <a:ext cx="7770813" cy="869950"/>
          </a:xfrm>
        </p:spPr>
        <p:txBody>
          <a:bodyPr lIns="18000" tIns="46800" rIns="18000" bIns="46800"/>
          <a:lstStyle/>
          <a:p>
            <a:pPr algn="ctr">
              <a:spcBef>
                <a:spcPts val="1625"/>
              </a:spcBef>
              <a:defRPr/>
            </a:pPr>
            <a:r>
              <a:rPr lang="en-GB" altLang="en-US" sz="3200" dirty="0" smtClean="0"/>
              <a:t>Summary</a:t>
            </a:r>
          </a:p>
        </p:txBody>
      </p:sp>
      <p:sp>
        <p:nvSpPr>
          <p:cNvPr id="55299" name="Rectangle 2"/>
          <p:cNvSpPr>
            <a:spLocks noGrp="1" noChangeArrowheads="1"/>
          </p:cNvSpPr>
          <p:nvPr>
            <p:ph idx="1"/>
          </p:nvPr>
        </p:nvSpPr>
        <p:spPr>
          <a:xfrm>
            <a:off x="685800" y="895350"/>
            <a:ext cx="8305800" cy="4038600"/>
          </a:xfrm>
        </p:spPr>
        <p:txBody>
          <a:bodyPr lIns="18000" tIns="46800" rIns="18000" bIns="46800">
            <a:normAutofit lnSpcReduction="10000"/>
          </a:bodyPr>
          <a:lstStyle/>
          <a:p>
            <a:pPr>
              <a:spcBef>
                <a:spcPts val="888"/>
              </a:spcBef>
            </a:pPr>
            <a:endParaRPr lang="en-US" altLang="en-US" dirty="0" smtClean="0"/>
          </a:p>
          <a:p>
            <a:pPr>
              <a:spcBef>
                <a:spcPts val="888"/>
              </a:spcBef>
            </a:pPr>
            <a:r>
              <a:rPr lang="en-US" altLang="en-US" dirty="0" smtClean="0"/>
              <a:t>Discussed security testing in detail.</a:t>
            </a:r>
          </a:p>
          <a:p>
            <a:pPr>
              <a:spcBef>
                <a:spcPts val="888"/>
              </a:spcBef>
            </a:pPr>
            <a:r>
              <a:rPr lang="en-US" altLang="en-US" dirty="0" smtClean="0"/>
              <a:t>Discussed </a:t>
            </a:r>
            <a:r>
              <a:rPr lang="en-US" dirty="0" smtClean="0"/>
              <a:t>Types of Security Requirements</a:t>
            </a:r>
          </a:p>
          <a:p>
            <a:pPr>
              <a:spcBef>
                <a:spcPts val="888"/>
              </a:spcBef>
            </a:pPr>
            <a:r>
              <a:rPr lang="en-US" dirty="0" smtClean="0"/>
              <a:t>Explained Software Vulnerability.</a:t>
            </a:r>
            <a:endParaRPr lang="en-US" altLang="en-US" dirty="0" smtClean="0"/>
          </a:p>
          <a:p>
            <a:pPr>
              <a:spcBef>
                <a:spcPts val="888"/>
              </a:spcBef>
            </a:pPr>
            <a:r>
              <a:rPr lang="en-US" dirty="0" smtClean="0"/>
              <a:t>Presented the Elements of Security Testing</a:t>
            </a:r>
            <a:r>
              <a:rPr lang="en-US" altLang="en-US" dirty="0" smtClean="0"/>
              <a:t>.</a:t>
            </a:r>
          </a:p>
          <a:p>
            <a:pPr>
              <a:spcBef>
                <a:spcPts val="888"/>
              </a:spcBef>
            </a:pPr>
            <a:r>
              <a:rPr lang="en-US" altLang="en-US" dirty="0" smtClean="0"/>
              <a:t>Discussed the Security problems in software and the solution</a:t>
            </a:r>
            <a:r>
              <a:rPr lang="en-GB" altLang="en-US" dirty="0" smtClean="0"/>
              <a:t>.</a:t>
            </a:r>
          </a:p>
          <a:p>
            <a:pPr>
              <a:spcBef>
                <a:spcPts val="888"/>
              </a:spcBef>
            </a:pPr>
            <a:r>
              <a:rPr lang="en-GB" altLang="en-US" dirty="0" smtClean="0"/>
              <a:t>Discussed how to know the latent errors.</a:t>
            </a:r>
          </a:p>
          <a:p>
            <a:pPr>
              <a:spcBef>
                <a:spcPts val="888"/>
              </a:spcBef>
            </a:pPr>
            <a:endParaRPr lang="en-GB" altLang="en-US" dirty="0" smtClean="0"/>
          </a:p>
          <a:p>
            <a:pPr>
              <a:spcBef>
                <a:spcPts val="888"/>
              </a:spcBef>
            </a:pPr>
            <a:endParaRPr lang="en-GB" altLang="en-US" dirty="0" smtClean="0"/>
          </a:p>
        </p:txBody>
      </p:sp>
      <p:sp>
        <p:nvSpPr>
          <p:cNvPr id="210946" name="Slide Number Placeholder 5"/>
          <p:cNvSpPr>
            <a:spLocks noGrp="1"/>
          </p:cNvSpPr>
          <p:nvPr>
            <p:ph type="sldNum" sz="quarter" idx="4294967295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9410B827-7425-45B6-BF82-0C6DB6310F97}" type="slidenum">
              <a:rPr lang="en-US" altLang="en-US"/>
              <a:pPr>
                <a:defRPr/>
              </a:pPr>
              <a:t>55</a:t>
            </a:fld>
            <a:endParaRPr lang="en-US" alt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27125" y="209550"/>
            <a:ext cx="7864475" cy="646113"/>
          </a:xfrm>
          <a:prstGeom prst="rect">
            <a:avLst/>
          </a:prstGeom>
        </p:spPr>
        <p:txBody>
          <a:bodyPr lIns="15119" tIns="39308" rIns="15119" bIns="39308" anchor="ctr"/>
          <a:lstStyle>
            <a:lvl1pPr algn="ctr" fontAlgn="base">
              <a:spcBef>
                <a:spcPts val="806"/>
              </a:spcBef>
              <a:spcAft>
                <a:spcPct val="0"/>
              </a:spcAft>
              <a:defRPr sz="3600"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Gill Sans MT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Gill Sans MT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Gill Sans MT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Gill Sans MT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Gill Sans MT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Gill Sans MT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Gill Sans MT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Gill Sans MT" pitchFamily="34" charset="0"/>
              </a:defRPr>
            </a:lvl9pPr>
            <a:extLst/>
          </a:lstStyle>
          <a:p>
            <a:pPr>
              <a:defRPr/>
            </a:pPr>
            <a:r>
              <a:rPr lang="en-US" altLang="en-US" sz="3200" dirty="0"/>
              <a:t>References </a:t>
            </a:r>
          </a:p>
        </p:txBody>
      </p:sp>
      <p:sp>
        <p:nvSpPr>
          <p:cNvPr id="3" name="Rectangle 2"/>
          <p:cNvSpPr/>
          <p:nvPr/>
        </p:nvSpPr>
        <p:spPr>
          <a:xfrm>
            <a:off x="1143000" y="1047750"/>
            <a:ext cx="7848600" cy="3397250"/>
          </a:xfrm>
          <a:prstGeom prst="rect">
            <a:avLst/>
          </a:prstGeom>
        </p:spPr>
        <p:txBody>
          <a:bodyPr lIns="102404" tIns="51202" rIns="102404" bIns="51202">
            <a:spAutoFit/>
          </a:bodyPr>
          <a:lstStyle/>
          <a:p>
            <a:pPr marL="384015" indent="-384015" algn="just">
              <a:buFont typeface="+mj-lt"/>
              <a:buAutoNum type="arabicPeriod"/>
              <a:defRPr/>
            </a:pPr>
            <a:r>
              <a:rPr lang="en-GB" altLang="en-US" sz="2800" dirty="0" err="1">
                <a:latin typeface="+mn-lt"/>
              </a:rPr>
              <a:t>Rajib</a:t>
            </a:r>
            <a:r>
              <a:rPr lang="en-GB" altLang="en-US" sz="2800" dirty="0">
                <a:latin typeface="+mn-lt"/>
              </a:rPr>
              <a:t> Mall, Fundamentals of Software Engineering, (Chapter – 10), Fifth Edition, PHI Learning Pvt. Ltd., 2018.</a:t>
            </a:r>
          </a:p>
          <a:p>
            <a:pPr marL="384015" indent="-384015" algn="just">
              <a:buFont typeface="+mj-lt"/>
              <a:buAutoNum type="arabicPeriod"/>
              <a:defRPr/>
            </a:pPr>
            <a:r>
              <a:rPr lang="en-GB" altLang="en-US" sz="2800" dirty="0" err="1">
                <a:latin typeface="+mn-lt"/>
              </a:rPr>
              <a:t>Naresh</a:t>
            </a:r>
            <a:r>
              <a:rPr lang="en-GB" altLang="en-US" sz="2800" dirty="0">
                <a:latin typeface="+mn-lt"/>
              </a:rPr>
              <a:t> </a:t>
            </a:r>
            <a:r>
              <a:rPr lang="en-GB" altLang="en-US" sz="2800" dirty="0" err="1">
                <a:latin typeface="+mn-lt"/>
              </a:rPr>
              <a:t>Chauhan</a:t>
            </a:r>
            <a:r>
              <a:rPr lang="en-GB" altLang="en-US" sz="2800" dirty="0">
                <a:latin typeface="+mn-lt"/>
              </a:rPr>
              <a:t>, Software Testing: Principles and Practices, (Chapter – 7), Second Edition, Oxford University Press,  2016.</a:t>
            </a:r>
          </a:p>
          <a:p>
            <a:pPr marL="384015" indent="-384015" algn="just">
              <a:buFont typeface="+mj-lt"/>
              <a:buAutoNum type="arabicPeriod"/>
              <a:defRPr/>
            </a:pPr>
            <a:endParaRPr lang="en-GB" altLang="en-US" sz="2800" dirty="0">
              <a:latin typeface="+mn-lt"/>
            </a:endParaRPr>
          </a:p>
          <a:p>
            <a:pPr algn="just">
              <a:defRPr/>
            </a:pPr>
            <a:endParaRPr lang="en-GB" alt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1800" y="1962150"/>
            <a:ext cx="7406640" cy="1124502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37040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1"/>
          <p:cNvSpPr txBox="1">
            <a:spLocks noChangeArrowheads="1"/>
          </p:cNvSpPr>
          <p:nvPr/>
        </p:nvSpPr>
        <p:spPr bwMode="auto">
          <a:xfrm>
            <a:off x="1485900" y="91679"/>
            <a:ext cx="5657850" cy="7274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defPPr>
              <a:defRPr lang="en-US"/>
            </a:defPPr>
            <a:lvl1pPr algn="ctr">
              <a:spcBef>
                <a:spcPct val="0"/>
              </a:spcBef>
              <a:buClrTx/>
              <a:buSzPct val="100000"/>
              <a:buFont typeface="Times New Roman" panose="02020603050405020304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3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r>
              <a:rPr lang="en-US" altLang="en-US" dirty="0"/>
              <a:t>Software Security</a:t>
            </a:r>
          </a:p>
        </p:txBody>
      </p:sp>
      <p:sp>
        <p:nvSpPr>
          <p:cNvPr id="7171" name="Text Box 2"/>
          <p:cNvSpPr txBox="1">
            <a:spLocks noChangeArrowheads="1"/>
          </p:cNvSpPr>
          <p:nvPr/>
        </p:nvSpPr>
        <p:spPr bwMode="auto">
          <a:xfrm>
            <a:off x="1219200" y="971550"/>
            <a:ext cx="77724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 marL="690563" indent="-347663"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3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just" eaLnBrk="1" hangingPunct="1">
              <a:buClr>
                <a:srgbClr val="330066"/>
              </a:buClr>
              <a:buSzPct val="70000"/>
              <a:buFont typeface="Wingdings" panose="05000000000000000000" pitchFamily="2" charset="2"/>
              <a:buChar char=""/>
            </a:pPr>
            <a:r>
              <a:rPr lang="en-US" altLang="en-US" sz="2800" dirty="0">
                <a:latin typeface="+mn-lt"/>
              </a:rPr>
              <a:t>Renewed interest</a:t>
            </a:r>
          </a:p>
          <a:p>
            <a:pPr lvl="1" algn="just" eaLnBrk="1" hangingPunct="1">
              <a:buClr>
                <a:srgbClr val="669999"/>
              </a:buClr>
              <a:buSzPct val="70000"/>
              <a:buFont typeface="Wingdings" panose="05000000000000000000" pitchFamily="2" charset="2"/>
              <a:buChar char=""/>
            </a:pPr>
            <a:r>
              <a:rPr lang="en-US" altLang="en-US" sz="2400" dirty="0">
                <a:latin typeface="+mn-lt"/>
              </a:rPr>
              <a:t>“idea of engineering software so that it continues to function correctly under malicious attack”</a:t>
            </a:r>
          </a:p>
          <a:p>
            <a:pPr lvl="1" algn="just" eaLnBrk="1" hangingPunct="1">
              <a:buClr>
                <a:srgbClr val="669999"/>
              </a:buClr>
              <a:buSzPct val="70000"/>
              <a:buFont typeface="Wingdings" panose="05000000000000000000" pitchFamily="2" charset="2"/>
              <a:buChar char=""/>
            </a:pPr>
            <a:r>
              <a:rPr lang="en-US" altLang="en-US" sz="2400" dirty="0">
                <a:latin typeface="+mn-lt"/>
              </a:rPr>
              <a:t>Existing software is riddled with design flaws and implementation bugs</a:t>
            </a:r>
          </a:p>
          <a:p>
            <a:pPr lvl="1" algn="just" eaLnBrk="1" hangingPunct="1">
              <a:buClr>
                <a:srgbClr val="669999"/>
              </a:buClr>
              <a:buSzPct val="70000"/>
              <a:buFont typeface="Wingdings" panose="05000000000000000000" pitchFamily="2" charset="2"/>
              <a:buChar char=""/>
            </a:pPr>
            <a:r>
              <a:rPr lang="en-US" altLang="en-US" sz="2400" dirty="0">
                <a:latin typeface="+mn-lt"/>
              </a:rPr>
              <a:t>“any program, no matter how innocuous it seems, can harbor security holes”</a:t>
            </a:r>
          </a:p>
          <a:p>
            <a:pPr algn="just" eaLnBrk="1" hangingPunct="1">
              <a:buClr>
                <a:srgbClr val="330066"/>
              </a:buClr>
              <a:buSzPct val="70000"/>
              <a:buFont typeface="Wingdings" panose="05000000000000000000" pitchFamily="2" charset="2"/>
              <a:buNone/>
            </a:pPr>
            <a:endParaRPr lang="en-US" altLang="en-US" sz="2800" dirty="0">
              <a:latin typeface="+mn-lt"/>
            </a:endParaRPr>
          </a:p>
          <a:p>
            <a:pPr algn="just" eaLnBrk="1" hangingPunct="1">
              <a:buClr>
                <a:srgbClr val="330066"/>
              </a:buClr>
              <a:buSzPct val="70000"/>
              <a:buFont typeface="Wingdings" panose="05000000000000000000" pitchFamily="2" charset="2"/>
              <a:buNone/>
            </a:pPr>
            <a:endParaRPr lang="en-US" altLang="en-US" sz="2800" dirty="0">
              <a:latin typeface="+mn-lt"/>
            </a:endParaRPr>
          </a:p>
          <a:p>
            <a:pPr algn="just" eaLnBrk="1" hangingPunct="1">
              <a:buClr>
                <a:srgbClr val="330066"/>
              </a:buClr>
              <a:buSzPct val="70000"/>
              <a:buFont typeface="Wingdings" panose="05000000000000000000" pitchFamily="2" charset="2"/>
              <a:buNone/>
            </a:pPr>
            <a:endParaRPr lang="en-US" altLang="en-US" sz="2800" dirty="0">
              <a:latin typeface="+mn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4781605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Shape 1"/>
          <p:cNvSpPr txBox="1">
            <a:spLocks noChangeArrowheads="1"/>
          </p:cNvSpPr>
          <p:nvPr/>
        </p:nvSpPr>
        <p:spPr bwMode="auto">
          <a:xfrm>
            <a:off x="1485900" y="797719"/>
            <a:ext cx="6172200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330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endParaRPr lang="en-US" altLang="en-US" sz="1350"/>
          </a:p>
        </p:txBody>
      </p:sp>
      <p:sp>
        <p:nvSpPr>
          <p:cNvPr id="8195" name="TextShape 2"/>
          <p:cNvSpPr txBox="1">
            <a:spLocks noChangeArrowheads="1"/>
          </p:cNvSpPr>
          <p:nvPr/>
        </p:nvSpPr>
        <p:spPr bwMode="auto">
          <a:xfrm>
            <a:off x="1143000" y="900113"/>
            <a:ext cx="7760839" cy="385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just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en-US" sz="2400" dirty="0" smtClean="0">
                <a:solidFill>
                  <a:srgbClr val="000000"/>
                </a:solidFill>
              </a:rPr>
              <a:t>Security </a:t>
            </a:r>
            <a:r>
              <a:rPr lang="en-US" altLang="en-US" sz="2400" dirty="0">
                <a:solidFill>
                  <a:srgbClr val="000000"/>
                </a:solidFill>
              </a:rPr>
              <a:t>is a protection system that is needed to assure the customers that their data will be protected.</a:t>
            </a:r>
            <a:endParaRPr lang="en-US" altLang="en-US" sz="2400" dirty="0"/>
          </a:p>
          <a:p>
            <a:pPr marL="800100" lvl="1" indent="-342900" algn="just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00000"/>
                </a:solidFill>
              </a:rPr>
              <a:t>For example, internet users feel that their personal data/ information is not secure, the system loses its accountability</a:t>
            </a:r>
            <a:r>
              <a:rPr lang="en-US" altLang="en-US" sz="2000" dirty="0" smtClean="0">
                <a:solidFill>
                  <a:srgbClr val="000000"/>
                </a:solidFill>
              </a:rPr>
              <a:t>.</a:t>
            </a:r>
          </a:p>
          <a:p>
            <a:pPr marL="800100" lvl="1" indent="-342900" algn="just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endParaRPr lang="en-US" altLang="en-US" sz="2000" dirty="0"/>
          </a:p>
          <a:p>
            <a:pPr marL="342900" indent="-342900" algn="just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000000"/>
                </a:solidFill>
              </a:rPr>
              <a:t>Security may include controlling access to data, encrypting data in communication, ensuring secrecy of stored data, auditing security events, etc.</a:t>
            </a:r>
            <a:endParaRPr lang="en-US" altLang="en-US" sz="2400" dirty="0"/>
          </a:p>
          <a:p>
            <a:pPr marL="800100" lvl="1" indent="-342900" algn="just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00000"/>
                </a:solidFill>
              </a:rPr>
              <a:t>Security breaches can result in loss of information, privacy violations, denial of service, etc.</a:t>
            </a:r>
            <a:endParaRPr lang="en-US" alt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5759" y="-28657"/>
            <a:ext cx="7498080" cy="695407"/>
          </a:xfr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/>
          <a:p>
            <a:pPr algn="ctr"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/>
              <a:t>Security Testing</a:t>
            </a:r>
          </a:p>
        </p:txBody>
      </p:sp>
    </p:spTree>
    <p:extLst>
      <p:ext uri="{BB962C8B-B14F-4D97-AF65-F5344CB8AC3E}">
        <p14:creationId xmlns="" xmlns:p14="http://schemas.microsoft.com/office/powerpoint/2010/main" val="1856963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Shape 1"/>
          <p:cNvSpPr txBox="1">
            <a:spLocks noChangeArrowheads="1"/>
          </p:cNvSpPr>
          <p:nvPr/>
        </p:nvSpPr>
        <p:spPr bwMode="auto">
          <a:xfrm>
            <a:off x="1485900" y="797719"/>
            <a:ext cx="6172200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330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endParaRPr lang="en-US" altLang="en-US" sz="1350"/>
          </a:p>
        </p:txBody>
      </p:sp>
      <p:sp>
        <p:nvSpPr>
          <p:cNvPr id="9219" name="TextShape 2"/>
          <p:cNvSpPr txBox="1">
            <a:spLocks noChangeArrowheads="1"/>
          </p:cNvSpPr>
          <p:nvPr/>
        </p:nvSpPr>
        <p:spPr bwMode="auto">
          <a:xfrm>
            <a:off x="1359694" y="1028700"/>
            <a:ext cx="7532846" cy="3630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7200" indent="-457200" algn="just" eaLnBrk="1" hangingPunct="1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en-US" sz="2800" dirty="0" smtClean="0">
                <a:solidFill>
                  <a:srgbClr val="000000"/>
                </a:solidFill>
              </a:rPr>
              <a:t>While </a:t>
            </a:r>
            <a:r>
              <a:rPr lang="en-US" altLang="en-US" sz="2800" dirty="0">
                <a:solidFill>
                  <a:srgbClr val="000000"/>
                </a:solidFill>
              </a:rPr>
              <a:t>performing security testing, the following security requirements must be considered:</a:t>
            </a:r>
            <a:endParaRPr lang="en-US" altLang="en-US" sz="2800" dirty="0"/>
          </a:p>
          <a:p>
            <a:pPr marL="800100" lvl="1" indent="-342900" algn="just" eaLnBrk="1" hangingPunct="1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000000"/>
                </a:solidFill>
              </a:rPr>
              <a:t>Security requirements should be associated with each </a:t>
            </a:r>
            <a:r>
              <a:rPr lang="en-US" altLang="en-US" sz="2400" dirty="0" smtClean="0">
                <a:solidFill>
                  <a:srgbClr val="000000"/>
                </a:solidFill>
              </a:rPr>
              <a:t>functional requirement</a:t>
            </a:r>
            <a:r>
              <a:rPr lang="en-US" altLang="en-US" sz="2400" dirty="0">
                <a:solidFill>
                  <a:srgbClr val="000000"/>
                </a:solidFill>
              </a:rPr>
              <a:t>.</a:t>
            </a:r>
            <a:endParaRPr lang="en-US" altLang="en-US" sz="2400" dirty="0"/>
          </a:p>
          <a:p>
            <a:pPr marL="1257300" lvl="2" indent="-342900" algn="just" eaLnBrk="1" hangingPunct="1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00000"/>
                </a:solidFill>
              </a:rPr>
              <a:t>Each functional requirement, most likely, has a specific set of related security issues to be addressed in the software implementation.</a:t>
            </a:r>
            <a:endParaRPr lang="en-US" altLang="en-US" sz="2000" dirty="0"/>
          </a:p>
          <a:p>
            <a:pPr marL="1257300" lvl="2" indent="-342900" algn="just" eaLnBrk="1" hangingPunct="1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00000"/>
                </a:solidFill>
              </a:rPr>
              <a:t>For example, the log on requirement in a client server system must specify the number of retries allowed, the action to be taken if the log-on fails, and so on.</a:t>
            </a:r>
            <a:endParaRPr lang="en-US" alt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5900" y="9907"/>
            <a:ext cx="7406640" cy="783050"/>
          </a:xfr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>
            <a:normAutofit/>
          </a:bodyPr>
          <a:lstStyle/>
          <a:p>
            <a:pPr algn="ctr"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/>
              <a:t>Types of Security Requirements</a:t>
            </a:r>
          </a:p>
        </p:txBody>
      </p:sp>
    </p:spTree>
    <p:extLst>
      <p:ext uri="{BB962C8B-B14F-4D97-AF65-F5344CB8AC3E}">
        <p14:creationId xmlns="" xmlns:p14="http://schemas.microsoft.com/office/powerpoint/2010/main" val="955263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Shape 1"/>
          <p:cNvSpPr txBox="1">
            <a:spLocks noChangeArrowheads="1"/>
          </p:cNvSpPr>
          <p:nvPr/>
        </p:nvSpPr>
        <p:spPr bwMode="auto">
          <a:xfrm>
            <a:off x="1485900" y="797719"/>
            <a:ext cx="6172200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330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endParaRPr lang="en-US" altLang="en-US" sz="1350"/>
          </a:p>
        </p:txBody>
      </p:sp>
      <p:sp>
        <p:nvSpPr>
          <p:cNvPr id="10243" name="TextShape 2"/>
          <p:cNvSpPr txBox="1">
            <a:spLocks noChangeArrowheads="1"/>
          </p:cNvSpPr>
          <p:nvPr/>
        </p:nvSpPr>
        <p:spPr bwMode="auto">
          <a:xfrm>
            <a:off x="891540" y="792956"/>
            <a:ext cx="8001000" cy="40647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3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6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3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685800" algn="just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+mn-lt"/>
              </a:rPr>
              <a:t>In addition to the security concerns that are directly related to particular requirements, a software project has security issues that are global in nature, and </a:t>
            </a:r>
            <a:r>
              <a:rPr lang="en-US" altLang="en-US" sz="2400" dirty="0" smtClean="0">
                <a:latin typeface="+mn-lt"/>
              </a:rPr>
              <a:t>hence  </a:t>
            </a:r>
            <a:r>
              <a:rPr lang="en-US" altLang="en-US" sz="2400" dirty="0">
                <a:latin typeface="+mn-lt"/>
              </a:rPr>
              <a:t>related to the application’s architecture and overall implementation.</a:t>
            </a:r>
            <a:endParaRPr lang="en-US" altLang="en-US" sz="2400" dirty="0">
              <a:solidFill>
                <a:schemeClr val="bg1"/>
              </a:solidFill>
              <a:latin typeface="+mn-lt"/>
            </a:endParaRPr>
          </a:p>
          <a:p>
            <a:pPr marL="1200150" lvl="2" indent="-285750" algn="just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+mn-lt"/>
              </a:rPr>
              <a:t>For example, a web application may have a global requirement that all private customer data of any kind is stored in encrypted form in the database.</a:t>
            </a:r>
            <a:endParaRPr lang="en-US" altLang="en-US" sz="2000" dirty="0">
              <a:solidFill>
                <a:schemeClr val="bg1"/>
              </a:solidFill>
              <a:latin typeface="+mn-lt"/>
            </a:endParaRPr>
          </a:p>
          <a:p>
            <a:pPr marL="1200150" lvl="2" indent="-285750" algn="just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+mn-lt"/>
              </a:rPr>
              <a:t>In another example, a system wide security requirement is to use SSL to encrypt the data sent between the client browser and the web </a:t>
            </a:r>
            <a:r>
              <a:rPr lang="en-US" altLang="en-US" sz="2000" dirty="0" smtClean="0">
                <a:latin typeface="+mn-lt"/>
              </a:rPr>
              <a:t>server - </a:t>
            </a:r>
            <a:r>
              <a:rPr lang="en-US" altLang="en-US" sz="2000" dirty="0">
                <a:latin typeface="+mn-lt"/>
              </a:rPr>
              <a:t>the testing team should verify the correctness of SSL.</a:t>
            </a:r>
            <a:endParaRPr lang="en-US" altLang="en-US" sz="2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0244" name="TextShape 3"/>
          <p:cNvSpPr txBox="1">
            <a:spLocks noChangeArrowheads="1"/>
          </p:cNvSpPr>
          <p:nvPr/>
        </p:nvSpPr>
        <p:spPr bwMode="auto">
          <a:xfrm>
            <a:off x="3486150" y="4218385"/>
            <a:ext cx="2171700" cy="204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5900" y="15050"/>
            <a:ext cx="7406640" cy="777907"/>
          </a:xfrm>
        </p:spPr>
        <p:txBody>
          <a:bodyPr>
            <a:normAutofit/>
          </a:bodyPr>
          <a:lstStyle/>
          <a:p>
            <a:pPr algn="ctr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/>
              <a:t>Example of Security Concerns</a:t>
            </a:r>
          </a:p>
        </p:txBody>
      </p:sp>
    </p:spTree>
    <p:extLst>
      <p:ext uri="{BB962C8B-B14F-4D97-AF65-F5344CB8AC3E}">
        <p14:creationId xmlns="" xmlns:p14="http://schemas.microsoft.com/office/powerpoint/2010/main" val="3473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6_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eme1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3_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1_Theme1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4_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5_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2_Theme1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E7ED58A85A796449BBD3B81601E2D75" ma:contentTypeVersion="2" ma:contentTypeDescription="Create a new document." ma:contentTypeScope="" ma:versionID="7a80211e67dc5eff737ad815ad8bfc69">
  <xsd:schema xmlns:xsd="http://www.w3.org/2001/XMLSchema" xmlns:xs="http://www.w3.org/2001/XMLSchema" xmlns:p="http://schemas.microsoft.com/office/2006/metadata/properties" xmlns:ns2="e16f1f74-0040-4e09-b045-6473ea824ee0" targetNamespace="http://schemas.microsoft.com/office/2006/metadata/properties" ma:root="true" ma:fieldsID="609a2d98ef4e1edbb864db9af53991fb" ns2:_="">
    <xsd:import namespace="e16f1f74-0040-4e09-b045-6473ea824ee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6f1f74-0040-4e09-b045-6473ea824ee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BE7781C-4332-4909-B0D0-69F9C3316DBC}"/>
</file>

<file path=customXml/itemProps2.xml><?xml version="1.0" encoding="utf-8"?>
<ds:datastoreItem xmlns:ds="http://schemas.openxmlformats.org/officeDocument/2006/customXml" ds:itemID="{B6DAD829-3557-4382-B306-4EA455F3E06C}"/>
</file>

<file path=customXml/itemProps3.xml><?xml version="1.0" encoding="utf-8"?>
<ds:datastoreItem xmlns:ds="http://schemas.openxmlformats.org/officeDocument/2006/customXml" ds:itemID="{F6CAFCEA-B282-4DB5-A0C2-D8A3071700D7}"/>
</file>

<file path=docProps/app.xml><?xml version="1.0" encoding="utf-8"?>
<Properties xmlns="http://schemas.openxmlformats.org/officeDocument/2006/extended-properties" xmlns:vt="http://schemas.openxmlformats.org/officeDocument/2006/docPropsVTypes">
  <TotalTime>628</TotalTime>
  <Words>2602</Words>
  <Application>Microsoft Office PowerPoint</Application>
  <PresentationFormat>On-screen Show (16:9)</PresentationFormat>
  <Paragraphs>498</Paragraphs>
  <Slides>57</Slides>
  <Notes>41</Notes>
  <HiddenSlides>0</HiddenSlides>
  <MMClips>0</MMClips>
  <ScaleCrop>false</ScaleCrop>
  <HeadingPairs>
    <vt:vector size="4" baseType="variant">
      <vt:variant>
        <vt:lpstr>Theme</vt:lpstr>
      </vt:variant>
      <vt:variant>
        <vt:i4>10</vt:i4>
      </vt:variant>
      <vt:variant>
        <vt:lpstr>Slide Titles</vt:lpstr>
      </vt:variant>
      <vt:variant>
        <vt:i4>57</vt:i4>
      </vt:variant>
    </vt:vector>
  </HeadingPairs>
  <TitlesOfParts>
    <vt:vector size="67" baseType="lpstr">
      <vt:lpstr>Solstice</vt:lpstr>
      <vt:lpstr>1_Solstice</vt:lpstr>
      <vt:lpstr>Theme1</vt:lpstr>
      <vt:lpstr>2_Solstice</vt:lpstr>
      <vt:lpstr>3_Solstice</vt:lpstr>
      <vt:lpstr>1_Theme1</vt:lpstr>
      <vt:lpstr>4_Solstice</vt:lpstr>
      <vt:lpstr>5_Solstice</vt:lpstr>
      <vt:lpstr>2_Theme1</vt:lpstr>
      <vt:lpstr>6_Solstice</vt:lpstr>
      <vt:lpstr>Slide 1</vt:lpstr>
      <vt:lpstr>Security testing</vt:lpstr>
      <vt:lpstr>Slide 3</vt:lpstr>
      <vt:lpstr>Slide 4</vt:lpstr>
      <vt:lpstr>Slide 5</vt:lpstr>
      <vt:lpstr>Slide 6</vt:lpstr>
      <vt:lpstr>Security Testing</vt:lpstr>
      <vt:lpstr>Types of Security Requirements</vt:lpstr>
      <vt:lpstr>Example of Security Concerns</vt:lpstr>
      <vt:lpstr>Security Concerns    cont…</vt:lpstr>
      <vt:lpstr>Software Vulnerability</vt:lpstr>
      <vt:lpstr>Software Vulnerability cont…</vt:lpstr>
      <vt:lpstr>How to Perform Security Testing</vt:lpstr>
      <vt:lpstr>Risk Management</vt:lpstr>
      <vt:lpstr>Risk Management     cont…</vt:lpstr>
      <vt:lpstr>Risk Management     cont…</vt:lpstr>
      <vt:lpstr>Elements of Security Testing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Latent Errors: How Many Errors are Still Remaining?</vt:lpstr>
      <vt:lpstr>Error Seeding</vt:lpstr>
      <vt:lpstr>Error Seeding</vt:lpstr>
      <vt:lpstr>Quiz 2</vt:lpstr>
      <vt:lpstr>Quiz 2: Solution</vt:lpstr>
      <vt:lpstr>Challenges in Error Seeding</vt:lpstr>
      <vt:lpstr>Quiz 3</vt:lpstr>
      <vt:lpstr>Summary</vt:lpstr>
      <vt:lpstr>Slide 56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D7</dc:creator>
  <cp:lastModifiedBy>Dr. D.P. Mohapatra</cp:lastModifiedBy>
  <cp:revision>70</cp:revision>
  <dcterms:modified xsi:type="dcterms:W3CDTF">2021-02-05T03:44:26Z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0x0101007E7ED58A85A796449BBD3B81601E2D75</vt:lpwstr>
  </property>
</Properties>
</file>