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8" r:id="rId3"/>
    <p:sldId id="259" r:id="rId4"/>
    <p:sldId id="260" r:id="rId5"/>
    <p:sldId id="303" r:id="rId6"/>
    <p:sldId id="261" r:id="rId7"/>
    <p:sldId id="262" r:id="rId8"/>
    <p:sldId id="263" r:id="rId9"/>
    <p:sldId id="264" r:id="rId10"/>
    <p:sldId id="265" r:id="rId11"/>
    <p:sldId id="266" r:id="rId12"/>
    <p:sldId id="267" r:id="rId13"/>
    <p:sldId id="268" r:id="rId14"/>
    <p:sldId id="269" r:id="rId15"/>
    <p:sldId id="305" r:id="rId16"/>
    <p:sldId id="270" r:id="rId17"/>
    <p:sldId id="271" r:id="rId18"/>
    <p:sldId id="272" r:id="rId19"/>
    <p:sldId id="299" r:id="rId20"/>
    <p:sldId id="300" r:id="rId21"/>
    <p:sldId id="273" r:id="rId22"/>
    <p:sldId id="274" r:id="rId23"/>
    <p:sldId id="301" r:id="rId24"/>
    <p:sldId id="275" r:id="rId25"/>
    <p:sldId id="276" r:id="rId26"/>
    <p:sldId id="277" r:id="rId27"/>
    <p:sldId id="278" r:id="rId28"/>
    <p:sldId id="302" r:id="rId29"/>
    <p:sldId id="280" r:id="rId30"/>
    <p:sldId id="307" r:id="rId31"/>
    <p:sldId id="30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4389B9-BF9C-48D2-88A0-F8D300B89DED}" type="datetimeFigureOut">
              <a:rPr lang="en-IN" smtClean="0"/>
              <a:pPr/>
              <a:t>22-12-2020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9F6D5-3630-49CD-8DE1-9ED23FB41142}" type="slidenum">
              <a:rPr lang="en-IN" smtClean="0"/>
              <a:pPr/>
              <a:t>‹#›</a:t>
            </a:fld>
            <a:endParaRPr lang="en-IN"/>
          </a:p>
        </p:txBody>
      </p:sp>
    </p:spTree>
    <p:extLst>
      <p:ext uri="{BB962C8B-B14F-4D97-AF65-F5344CB8AC3E}">
        <p14:creationId xmlns="" xmlns:p14="http://schemas.microsoft.com/office/powerpoint/2010/main" val="231361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B224997C-C9B9-463E-AA72-937A4EE34FEC}"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 xmlns:p14="http://schemas.microsoft.com/office/powerpoint/2010/main" val="4143605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87EF6751-A548-4327-AF15-B3FDC24F75AB}"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7BB3F4C4-F026-497C-B62A-2AEA6C412068}"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FA1E2868-A0C2-49C3-ABCD-8623D9033AE2}" type="slidenum">
              <a:rPr lang="en-US" smtClean="0"/>
              <a:pPr fontAlgn="base">
                <a:spcBef>
                  <a:spcPct val="0"/>
                </a:spcBef>
                <a:spcAft>
                  <a:spcPct val="0"/>
                </a:spcAft>
                <a:defRPr/>
              </a:pPr>
              <a:t>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8CC9F094-1988-48B9-A3FF-E004B0E90B41}"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5604"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8DFBE852-76FD-43B4-B5F0-636DE0EB2ADC}"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BAD91C9F-B4DC-44E0-B3C5-1BF4C0EDA674}"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821D6F70-BA14-4B2A-A6DA-A6D35FFCAC2F}"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xfrm>
            <a:off x="685800" y="4343400"/>
            <a:ext cx="5486400" cy="4114800"/>
          </a:xfrm>
          <a:prstGeom prst="rect">
            <a:avLst/>
          </a:prstGeom>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50103885-E860-44B7-8602-890F022D3F10}" type="slidenum">
              <a:rPr lang="en-US" smtClean="0"/>
              <a:pPr fontAlgn="base">
                <a:spcBef>
                  <a:spcPct val="0"/>
                </a:spcBef>
                <a:spcAft>
                  <a:spcPct val="0"/>
                </a:spcAft>
                <a:defRPr/>
              </a:pPr>
              <a:t>18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7616F90-8C4D-4671-B703-0A47B048A682}" type="datetimeFigureOut">
              <a:rPr lang="en-IN" smtClean="0"/>
              <a:pPr/>
              <a:t>22-12-2020</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C192B1B5-7DCF-4B09-AACC-D75C4FE87A16}"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7616F90-8C4D-4671-B703-0A47B048A682}" type="datetimeFigureOut">
              <a:rPr lang="en-IN" smtClean="0"/>
              <a:pPr/>
              <a:t>22-12-2020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192B1B5-7DCF-4B09-AACC-D75C4FE87A1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7616F90-8C4D-4671-B703-0A47B048A682}" type="datetimeFigureOut">
              <a:rPr lang="en-IN" smtClean="0"/>
              <a:pPr/>
              <a:t>22-12-2020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192B1B5-7DCF-4B09-AACC-D75C4FE87A1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7616F90-8C4D-4671-B703-0A47B048A682}" type="datetimeFigureOut">
              <a:rPr lang="en-IN" smtClean="0"/>
              <a:pPr/>
              <a:t>22-12-2020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192B1B5-7DCF-4B09-AACC-D75C4FE87A1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7616F90-8C4D-4671-B703-0A47B048A682}" type="datetimeFigureOut">
              <a:rPr lang="en-IN" smtClean="0"/>
              <a:pPr/>
              <a:t>22-12-2020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192B1B5-7DCF-4B09-AACC-D75C4FE87A16}"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7616F90-8C4D-4671-B703-0A47B048A682}" type="datetimeFigureOut">
              <a:rPr lang="en-IN" smtClean="0"/>
              <a:pPr/>
              <a:t>22-12-2020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192B1B5-7DCF-4B09-AACC-D75C4FE87A1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7616F90-8C4D-4671-B703-0A47B048A682}" type="datetimeFigureOut">
              <a:rPr lang="en-IN" smtClean="0"/>
              <a:pPr/>
              <a:t>22-12-2020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192B1B5-7DCF-4B09-AACC-D75C4FE87A1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7616F90-8C4D-4671-B703-0A47B048A682}" type="datetimeFigureOut">
              <a:rPr lang="en-IN" smtClean="0"/>
              <a:pPr/>
              <a:t>22-12-2020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192B1B5-7DCF-4B09-AACC-D75C4FE87A1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7616F90-8C4D-4671-B703-0A47B048A682}" type="datetimeFigureOut">
              <a:rPr lang="en-IN" smtClean="0"/>
              <a:pPr/>
              <a:t>22-12-2020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192B1B5-7DCF-4B09-AACC-D75C4FE87A16}"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7616F90-8C4D-4671-B703-0A47B048A682}" type="datetimeFigureOut">
              <a:rPr lang="en-IN" smtClean="0"/>
              <a:pPr/>
              <a:t>22-12-2020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192B1B5-7DCF-4B09-AACC-D75C4FE87A1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7616F90-8C4D-4671-B703-0A47B048A682}" type="datetimeFigureOut">
              <a:rPr lang="en-IN" smtClean="0"/>
              <a:pPr/>
              <a:t>22-12-2020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192B1B5-7DCF-4B09-AACC-D75C4FE87A16}"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7616F90-8C4D-4671-B703-0A47B048A682}" type="datetimeFigureOut">
              <a:rPr lang="en-IN" smtClean="0"/>
              <a:pPr/>
              <a:t>22-12-2020</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192B1B5-7DCF-4B09-AACC-D75C4FE87A16}"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836712"/>
            <a:ext cx="7603936" cy="995370"/>
          </a:xfrm>
        </p:spPr>
        <p:txBody>
          <a:bodyPr>
            <a:normAutofit fontScale="90000"/>
          </a:bodyPr>
          <a:lstStyle/>
          <a:p>
            <a:pPr algn="ctr"/>
            <a:r>
              <a:rPr lang="en-IN" sz="4000" dirty="0" smtClean="0"/>
              <a:t>STATE  TABLE  AND DECISION TABLE BASED </a:t>
            </a:r>
            <a:r>
              <a:rPr lang="en-IN" sz="4000" dirty="0"/>
              <a:t>TESTING </a:t>
            </a:r>
          </a:p>
        </p:txBody>
      </p:sp>
      <p:sp>
        <p:nvSpPr>
          <p:cNvPr id="3" name="Subtitle 2"/>
          <p:cNvSpPr>
            <a:spLocks noGrp="1"/>
          </p:cNvSpPr>
          <p:nvPr>
            <p:ph type="subTitle" idx="1"/>
          </p:nvPr>
        </p:nvSpPr>
        <p:spPr>
          <a:xfrm>
            <a:off x="1187624" y="3501008"/>
            <a:ext cx="7406640" cy="1752600"/>
          </a:xfrm>
        </p:spPr>
        <p:txBody>
          <a:bodyPr>
            <a:normAutofit lnSpcReduction="10000"/>
          </a:bodyPr>
          <a:lstStyle/>
          <a:p>
            <a:pPr algn="ctr"/>
            <a:r>
              <a:rPr lang="en-IN" dirty="0" err="1" smtClean="0"/>
              <a:t>Durga</a:t>
            </a:r>
            <a:r>
              <a:rPr lang="en-IN" dirty="0" smtClean="0"/>
              <a:t> Prasad </a:t>
            </a:r>
            <a:r>
              <a:rPr lang="en-IN" dirty="0" err="1" smtClean="0"/>
              <a:t>Mohapatra</a:t>
            </a:r>
            <a:endParaRPr lang="en-IN" dirty="0" smtClean="0"/>
          </a:p>
          <a:p>
            <a:pPr algn="ctr"/>
            <a:r>
              <a:rPr lang="en-IN" dirty="0" smtClean="0"/>
              <a:t>Professor</a:t>
            </a:r>
          </a:p>
          <a:p>
            <a:pPr algn="ctr"/>
            <a:r>
              <a:rPr lang="en-IN" dirty="0" smtClean="0"/>
              <a:t>Dept. of CSE</a:t>
            </a:r>
          </a:p>
          <a:p>
            <a:pPr algn="ctr"/>
            <a:r>
              <a:rPr lang="en-IN" dirty="0" smtClean="0"/>
              <a:t>N.I.T. Rourkela</a:t>
            </a:r>
            <a:endParaRPr lang="en-IN" dirty="0"/>
          </a:p>
        </p:txBody>
      </p:sp>
    </p:spTree>
    <p:extLst>
      <p:ext uri="{BB962C8B-B14F-4D97-AF65-F5344CB8AC3E}">
        <p14:creationId xmlns="" xmlns:p14="http://schemas.microsoft.com/office/powerpoint/2010/main" val="1153024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792162"/>
          </a:xfrm>
        </p:spPr>
        <p:txBody>
          <a:bodyPr/>
          <a:lstStyle/>
          <a:p>
            <a:pPr algn="l" eaLnBrk="1" hangingPunct="1"/>
            <a:r>
              <a:rPr lang="en-US" dirty="0" smtClean="0"/>
              <a:t>3.  State Table </a:t>
            </a:r>
            <a:endParaRPr lang="en-IN" dirty="0" smtClean="0"/>
          </a:p>
        </p:txBody>
      </p:sp>
      <p:sp>
        <p:nvSpPr>
          <p:cNvPr id="3" name="Content Placeholder 2"/>
          <p:cNvSpPr>
            <a:spLocks noGrp="1"/>
          </p:cNvSpPr>
          <p:nvPr>
            <p:ph idx="1"/>
          </p:nvPr>
        </p:nvSpPr>
        <p:spPr>
          <a:xfrm>
            <a:off x="1435608" y="1447800"/>
            <a:ext cx="7498080" cy="5005536"/>
          </a:xfrm>
        </p:spPr>
        <p:txBody>
          <a:bodyPr rtlCol="0">
            <a:normAutofit fontScale="40000" lnSpcReduction="20000"/>
          </a:bodyPr>
          <a:lstStyle/>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r>
              <a:rPr lang="en-US" sz="4500" dirty="0" smtClean="0"/>
              <a:t>Each rows of the table corresponds to a state.</a:t>
            </a:r>
          </a:p>
          <a:p>
            <a:pPr eaLnBrk="1" fontAlgn="auto" hangingPunct="1">
              <a:spcAft>
                <a:spcPts val="0"/>
              </a:spcAft>
              <a:buFont typeface="Arial" pitchFamily="34" charset="0"/>
              <a:buNone/>
              <a:defRPr/>
            </a:pPr>
            <a:endParaRPr lang="en-US" sz="4500" dirty="0" smtClean="0"/>
          </a:p>
          <a:p>
            <a:pPr eaLnBrk="1" fontAlgn="auto" hangingPunct="1">
              <a:spcAft>
                <a:spcPts val="0"/>
              </a:spcAft>
              <a:buFont typeface="Arial" pitchFamily="34" charset="0"/>
              <a:buChar char="•"/>
              <a:defRPr/>
            </a:pPr>
            <a:r>
              <a:rPr lang="en-US" sz="4500" dirty="0" smtClean="0"/>
              <a:t>Each column corresponds to an input condition </a:t>
            </a:r>
          </a:p>
          <a:p>
            <a:pPr eaLnBrk="1" fontAlgn="auto" hangingPunct="1">
              <a:spcAft>
                <a:spcPts val="0"/>
              </a:spcAft>
              <a:buFont typeface="Arial" pitchFamily="34" charset="0"/>
              <a:buNone/>
              <a:defRPr/>
            </a:pPr>
            <a:endParaRPr lang="en-US" sz="4500" dirty="0" smtClean="0"/>
          </a:p>
          <a:p>
            <a:pPr eaLnBrk="1" fontAlgn="auto" hangingPunct="1">
              <a:spcAft>
                <a:spcPts val="0"/>
              </a:spcAft>
              <a:buFont typeface="Arial" pitchFamily="34" charset="0"/>
              <a:buChar char="•"/>
              <a:defRPr/>
            </a:pPr>
            <a:r>
              <a:rPr lang="en-US" sz="4500" dirty="0" smtClean="0"/>
              <a:t>The box at the intersection of a row and a column specifies the next state (transition) and the outputs, if any. </a:t>
            </a:r>
            <a:endParaRPr lang="en-IN" sz="4500" dirty="0"/>
          </a:p>
        </p:txBody>
      </p:sp>
      <p:graphicFrame>
        <p:nvGraphicFramePr>
          <p:cNvPr id="5" name="Table 4"/>
          <p:cNvGraphicFramePr>
            <a:graphicFrameLocks noGrp="1"/>
          </p:cNvGraphicFramePr>
          <p:nvPr>
            <p:extLst>
              <p:ext uri="{D42A27DB-BD31-4B8C-83A1-F6EECF244321}">
                <p14:modId xmlns="" xmlns:p14="http://schemas.microsoft.com/office/powerpoint/2010/main" val="594763706"/>
              </p:ext>
            </p:extLst>
          </p:nvPr>
        </p:nvGraphicFramePr>
        <p:xfrm>
          <a:off x="1043608" y="1124744"/>
          <a:ext cx="7848599" cy="3147289"/>
        </p:xfrm>
        <a:graphic>
          <a:graphicData uri="http://schemas.openxmlformats.org/drawingml/2006/table">
            <a:tbl>
              <a:tblPr/>
              <a:tblGrid>
                <a:gridCol w="1025233">
                  <a:extLst>
                    <a:ext uri="{9D8B030D-6E8A-4147-A177-3AD203B41FA5}">
                      <a16:colId xmlns:a16="http://schemas.microsoft.com/office/drawing/2014/main" xmlns="" val="20000"/>
                    </a:ext>
                  </a:extLst>
                </a:gridCol>
                <a:gridCol w="1156897">
                  <a:extLst>
                    <a:ext uri="{9D8B030D-6E8A-4147-A177-3AD203B41FA5}">
                      <a16:colId xmlns:a16="http://schemas.microsoft.com/office/drawing/2014/main" xmlns="" val="20001"/>
                    </a:ext>
                  </a:extLst>
                </a:gridCol>
                <a:gridCol w="1119164">
                  <a:extLst>
                    <a:ext uri="{9D8B030D-6E8A-4147-A177-3AD203B41FA5}">
                      <a16:colId xmlns:a16="http://schemas.microsoft.com/office/drawing/2014/main" xmlns="" val="20002"/>
                    </a:ext>
                  </a:extLst>
                </a:gridCol>
                <a:gridCol w="1023625">
                  <a:extLst>
                    <a:ext uri="{9D8B030D-6E8A-4147-A177-3AD203B41FA5}">
                      <a16:colId xmlns:a16="http://schemas.microsoft.com/office/drawing/2014/main" xmlns="" val="20003"/>
                    </a:ext>
                  </a:extLst>
                </a:gridCol>
                <a:gridCol w="1138432">
                  <a:extLst>
                    <a:ext uri="{9D8B030D-6E8A-4147-A177-3AD203B41FA5}">
                      <a16:colId xmlns:a16="http://schemas.microsoft.com/office/drawing/2014/main" xmlns="" val="20004"/>
                    </a:ext>
                  </a:extLst>
                </a:gridCol>
                <a:gridCol w="1024429">
                  <a:extLst>
                    <a:ext uri="{9D8B030D-6E8A-4147-A177-3AD203B41FA5}">
                      <a16:colId xmlns:a16="http://schemas.microsoft.com/office/drawing/2014/main" xmlns="" val="20005"/>
                    </a:ext>
                  </a:extLst>
                </a:gridCol>
                <a:gridCol w="1360819">
                  <a:extLst>
                    <a:ext uri="{9D8B030D-6E8A-4147-A177-3AD203B41FA5}">
                      <a16:colId xmlns:a16="http://schemas.microsoft.com/office/drawing/2014/main" xmlns="" val="20006"/>
                    </a:ext>
                  </a:extLst>
                </a:gridCol>
              </a:tblGrid>
              <a:tr h="648072">
                <a:tc>
                  <a:txBody>
                    <a:bodyPr/>
                    <a:lstStyle/>
                    <a:p>
                      <a:pPr algn="ctr">
                        <a:lnSpc>
                          <a:spcPct val="115000"/>
                        </a:lnSpc>
                        <a:spcAft>
                          <a:spcPts val="0"/>
                        </a:spcAft>
                      </a:pPr>
                      <a:r>
                        <a:rPr lang="en-IN" sz="1600" b="1" dirty="0">
                          <a:latin typeface="Calibri"/>
                          <a:ea typeface="Calibri"/>
                          <a:cs typeface="Times New Roman"/>
                        </a:rPr>
                        <a:t>State/input Event</a:t>
                      </a:r>
                      <a:endParaRPr lang="en-IN" sz="1600" dirty="0">
                        <a:latin typeface="Calibri"/>
                        <a:ea typeface="Calibri"/>
                        <a:cs typeface="Times New Roman"/>
                      </a:endParaRPr>
                    </a:p>
                  </a:txBody>
                  <a:tcPr marL="67318" marR="67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dirty="0">
                          <a:latin typeface="Calibri"/>
                          <a:ea typeface="Calibri"/>
                          <a:cs typeface="Times New Roman"/>
                        </a:rPr>
                        <a:t>Admit</a:t>
                      </a:r>
                      <a:endParaRPr lang="en-IN" sz="1600" dirty="0">
                        <a:latin typeface="Calibri"/>
                        <a:ea typeface="Calibri"/>
                        <a:cs typeface="Times New Roman"/>
                      </a:endParaRPr>
                    </a:p>
                  </a:txBody>
                  <a:tcPr marL="67318" marR="67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dirty="0">
                          <a:latin typeface="Calibri"/>
                          <a:ea typeface="Calibri"/>
                          <a:cs typeface="Times New Roman"/>
                        </a:rPr>
                        <a:t>Dispatch</a:t>
                      </a:r>
                      <a:endParaRPr lang="en-IN" sz="1600" dirty="0">
                        <a:latin typeface="Calibri"/>
                        <a:ea typeface="Calibri"/>
                        <a:cs typeface="Times New Roman"/>
                      </a:endParaRPr>
                    </a:p>
                  </a:txBody>
                  <a:tcPr marL="67318" marR="67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latin typeface="Calibri"/>
                          <a:ea typeface="Calibri"/>
                          <a:cs typeface="Times New Roman"/>
                        </a:rPr>
                        <a:t>Interrupt</a:t>
                      </a:r>
                      <a:endParaRPr lang="en-IN" sz="1600">
                        <a:latin typeface="Calibri"/>
                        <a:ea typeface="Calibri"/>
                        <a:cs typeface="Times New Roman"/>
                      </a:endParaRPr>
                    </a:p>
                  </a:txBody>
                  <a:tcPr marL="67318" marR="67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latin typeface="Calibri"/>
                          <a:ea typeface="Calibri"/>
                          <a:cs typeface="Times New Roman"/>
                        </a:rPr>
                        <a:t>I/O or event Wait</a:t>
                      </a:r>
                      <a:endParaRPr lang="en-IN" sz="1600">
                        <a:latin typeface="Calibri"/>
                        <a:ea typeface="Calibri"/>
                        <a:cs typeface="Times New Roman"/>
                      </a:endParaRPr>
                    </a:p>
                  </a:txBody>
                  <a:tcPr marL="67318" marR="67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latin typeface="Calibri"/>
                          <a:ea typeface="Calibri"/>
                          <a:cs typeface="Times New Roman"/>
                        </a:rPr>
                        <a:t>I/O or event Wait Over</a:t>
                      </a:r>
                      <a:endParaRPr lang="en-IN" sz="1600">
                        <a:latin typeface="Calibri"/>
                        <a:ea typeface="Calibri"/>
                        <a:cs typeface="Times New Roman"/>
                      </a:endParaRPr>
                    </a:p>
                  </a:txBody>
                  <a:tcPr marL="67318" marR="67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latin typeface="Calibri"/>
                          <a:ea typeface="Calibri"/>
                          <a:cs typeface="Times New Roman"/>
                        </a:rPr>
                        <a:t>Exit</a:t>
                      </a:r>
                      <a:endParaRPr lang="en-IN" sz="1600">
                        <a:latin typeface="Calibri"/>
                        <a:ea typeface="Calibri"/>
                        <a:cs typeface="Times New Roman"/>
                      </a:endParaRPr>
                    </a:p>
                  </a:txBody>
                  <a:tcPr marL="67318" marR="67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27390">
                <a:tc>
                  <a:txBody>
                    <a:bodyPr/>
                    <a:lstStyle/>
                    <a:p>
                      <a:pPr algn="ctr">
                        <a:lnSpc>
                          <a:spcPct val="115000"/>
                        </a:lnSpc>
                        <a:spcAft>
                          <a:spcPts val="0"/>
                        </a:spcAft>
                      </a:pPr>
                      <a:r>
                        <a:rPr lang="en-IN" sz="1600">
                          <a:latin typeface="Calibri"/>
                          <a:ea typeface="Calibri"/>
                          <a:cs typeface="Times New Roman"/>
                        </a:rPr>
                        <a:t>New </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latin typeface="Calibri"/>
                          <a:ea typeface="Calibri"/>
                          <a:cs typeface="Times New Roman"/>
                        </a:rPr>
                        <a:t>Ready/T1</a:t>
                      </a:r>
                      <a:endParaRPr lang="en-IN" sz="1600">
                        <a:latin typeface="Calibri"/>
                        <a:ea typeface="Calibri"/>
                        <a:cs typeface="Times New Roman"/>
                      </a:endParaRP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New / T0</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New / T0</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New / T0</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New / T0</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New / T0</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40523">
                <a:tc>
                  <a:txBody>
                    <a:bodyPr/>
                    <a:lstStyle/>
                    <a:p>
                      <a:pPr algn="ctr">
                        <a:lnSpc>
                          <a:spcPct val="115000"/>
                        </a:lnSpc>
                        <a:spcAft>
                          <a:spcPts val="0"/>
                        </a:spcAft>
                      </a:pPr>
                      <a:r>
                        <a:rPr lang="en-IN" sz="1600">
                          <a:latin typeface="Calibri"/>
                          <a:ea typeface="Calibri"/>
                          <a:cs typeface="Times New Roman"/>
                        </a:rPr>
                        <a:t>Ready </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Ready / T1</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latin typeface="Calibri"/>
                          <a:ea typeface="Calibri"/>
                          <a:cs typeface="Times New Roman"/>
                        </a:rPr>
                        <a:t>Running /T2</a:t>
                      </a:r>
                      <a:endParaRPr lang="en-IN" sz="1600">
                        <a:latin typeface="Calibri"/>
                        <a:ea typeface="Calibri"/>
                        <a:cs typeface="Times New Roman"/>
                      </a:endParaRP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Ready / T1</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Ready / T1</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Ready / T1</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Ready / T1</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04056">
                <a:tc>
                  <a:txBody>
                    <a:bodyPr/>
                    <a:lstStyle/>
                    <a:p>
                      <a:pPr algn="ctr">
                        <a:lnSpc>
                          <a:spcPct val="115000"/>
                        </a:lnSpc>
                        <a:spcAft>
                          <a:spcPts val="0"/>
                        </a:spcAft>
                      </a:pPr>
                      <a:r>
                        <a:rPr lang="en-IN" sz="1600" dirty="0" smtClean="0">
                          <a:latin typeface="Calibri"/>
                          <a:ea typeface="Calibri"/>
                          <a:cs typeface="Times New Roman"/>
                        </a:rPr>
                        <a:t>Running </a:t>
                      </a:r>
                    </a:p>
                    <a:p>
                      <a:pPr algn="ctr">
                        <a:lnSpc>
                          <a:spcPct val="115000"/>
                        </a:lnSpc>
                        <a:spcAft>
                          <a:spcPts val="0"/>
                        </a:spcAft>
                      </a:pPr>
                      <a:endParaRPr lang="en-IN" sz="1600" dirty="0" smtClean="0">
                        <a:latin typeface="Calibri"/>
                        <a:ea typeface="Calibri"/>
                        <a:cs typeface="Times New Roman"/>
                      </a:endParaRPr>
                    </a:p>
                    <a:p>
                      <a:pPr algn="ctr">
                        <a:lnSpc>
                          <a:spcPct val="115000"/>
                        </a:lnSpc>
                        <a:spcAft>
                          <a:spcPts val="0"/>
                        </a:spcAft>
                      </a:pPr>
                      <a:endParaRPr lang="en-IN" sz="1600" dirty="0">
                        <a:latin typeface="Calibri"/>
                        <a:ea typeface="Calibri"/>
                        <a:cs typeface="Times New Roman"/>
                      </a:endParaRP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dirty="0">
                          <a:latin typeface="Calibri"/>
                          <a:ea typeface="Calibri"/>
                          <a:cs typeface="Times New Roman"/>
                        </a:rPr>
                        <a:t>Running /</a:t>
                      </a:r>
                      <a:r>
                        <a:rPr lang="en-IN" sz="1600" dirty="0" smtClean="0">
                          <a:latin typeface="Calibri"/>
                          <a:ea typeface="Calibri"/>
                          <a:cs typeface="Times New Roman"/>
                        </a:rPr>
                        <a:t>T2</a:t>
                      </a:r>
                      <a:endParaRPr lang="en-IN" sz="1600" dirty="0">
                        <a:latin typeface="Calibri"/>
                        <a:ea typeface="Calibri"/>
                        <a:cs typeface="Times New Roman"/>
                      </a:endParaRP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Running /T2</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latin typeface="Calibri"/>
                          <a:ea typeface="Calibri"/>
                          <a:cs typeface="Times New Roman"/>
                        </a:rPr>
                        <a:t>Ready / T3</a:t>
                      </a:r>
                      <a:endParaRPr lang="en-IN" sz="1600">
                        <a:latin typeface="Calibri"/>
                        <a:ea typeface="Calibri"/>
                        <a:cs typeface="Times New Roman"/>
                      </a:endParaRP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latin typeface="Calibri"/>
                          <a:ea typeface="Calibri"/>
                          <a:cs typeface="Times New Roman"/>
                        </a:rPr>
                        <a:t>Waiting/T4</a:t>
                      </a:r>
                      <a:endParaRPr lang="en-IN" sz="1600">
                        <a:latin typeface="Calibri"/>
                        <a:ea typeface="Calibri"/>
                        <a:cs typeface="Times New Roman"/>
                      </a:endParaRP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dirty="0">
                          <a:latin typeface="Calibri"/>
                          <a:ea typeface="Calibri"/>
                          <a:cs typeface="Times New Roman"/>
                        </a:rPr>
                        <a:t>Running</a:t>
                      </a:r>
                      <a:r>
                        <a:rPr lang="en-IN" sz="1600" dirty="0" smtClean="0">
                          <a:latin typeface="Calibri"/>
                          <a:ea typeface="Calibri"/>
                          <a:cs typeface="Times New Roman"/>
                        </a:rPr>
                        <a:t>/ T2</a:t>
                      </a:r>
                      <a:endParaRPr lang="en-IN" sz="1600" dirty="0">
                        <a:latin typeface="Calibri"/>
                        <a:ea typeface="Calibri"/>
                        <a:cs typeface="Times New Roman"/>
                      </a:endParaRP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dirty="0">
                          <a:latin typeface="Calibri"/>
                          <a:ea typeface="Calibri"/>
                          <a:cs typeface="Times New Roman"/>
                        </a:rPr>
                        <a:t>Terminated</a:t>
                      </a:r>
                      <a:r>
                        <a:rPr lang="en-IN" sz="1600" b="1" dirty="0" smtClean="0">
                          <a:latin typeface="Calibri"/>
                          <a:ea typeface="Calibri"/>
                          <a:cs typeface="Times New Roman"/>
                        </a:rPr>
                        <a:t>/ T6</a:t>
                      </a:r>
                      <a:endParaRPr lang="en-IN" sz="1600" dirty="0">
                        <a:latin typeface="Calibri"/>
                        <a:ea typeface="Calibri"/>
                        <a:cs typeface="Times New Roman"/>
                      </a:endParaRP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76571">
                <a:tc>
                  <a:txBody>
                    <a:bodyPr/>
                    <a:lstStyle/>
                    <a:p>
                      <a:pPr algn="ctr">
                        <a:lnSpc>
                          <a:spcPct val="115000"/>
                        </a:lnSpc>
                        <a:spcAft>
                          <a:spcPts val="0"/>
                        </a:spcAft>
                      </a:pPr>
                      <a:r>
                        <a:rPr lang="en-IN" sz="1600">
                          <a:latin typeface="Calibri"/>
                          <a:ea typeface="Calibri"/>
                          <a:cs typeface="Times New Roman"/>
                        </a:rPr>
                        <a:t>Waiting </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Waiting/T4</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Waiting/T4</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dirty="0">
                          <a:latin typeface="Calibri"/>
                          <a:ea typeface="Calibri"/>
                          <a:cs typeface="Times New Roman"/>
                        </a:rPr>
                        <a:t>Waiting</a:t>
                      </a:r>
                      <a:r>
                        <a:rPr lang="en-IN" sz="1600" dirty="0" smtClean="0">
                          <a:latin typeface="Calibri"/>
                          <a:ea typeface="Calibri"/>
                          <a:cs typeface="Times New Roman"/>
                        </a:rPr>
                        <a:t>/ T4</a:t>
                      </a:r>
                      <a:endParaRPr lang="en-IN" sz="1600" dirty="0">
                        <a:latin typeface="Calibri"/>
                        <a:ea typeface="Calibri"/>
                        <a:cs typeface="Times New Roman"/>
                      </a:endParaRP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Waiting/T4</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latin typeface="Calibri"/>
                          <a:ea typeface="Calibri"/>
                          <a:cs typeface="Times New Roman"/>
                        </a:rPr>
                        <a:t>Ready /T5</a:t>
                      </a:r>
                      <a:endParaRPr lang="en-IN" sz="1600">
                        <a:latin typeface="Calibri"/>
                        <a:ea typeface="Calibri"/>
                        <a:cs typeface="Times New Roman"/>
                      </a:endParaRP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dirty="0">
                          <a:latin typeface="Calibri"/>
                          <a:ea typeface="Calibri"/>
                          <a:cs typeface="Times New Roman"/>
                        </a:rPr>
                        <a:t>Waiting/T4</a:t>
                      </a:r>
                    </a:p>
                  </a:txBody>
                  <a:tcPr marL="67318" marR="673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 xmlns:p14="http://schemas.microsoft.com/office/powerpoint/2010/main" val="1401979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043608" y="188640"/>
            <a:ext cx="7498080" cy="1143000"/>
          </a:xfrm>
        </p:spPr>
        <p:txBody>
          <a:bodyPr>
            <a:normAutofit/>
          </a:bodyPr>
          <a:lstStyle/>
          <a:p>
            <a:pPr algn="l" eaLnBrk="1" hangingPunct="1"/>
            <a:r>
              <a:rPr lang="en-US" sz="4000" b="1" dirty="0" smtClean="0"/>
              <a:t>4. State Table-Based Testing </a:t>
            </a:r>
          </a:p>
        </p:txBody>
      </p:sp>
      <p:sp>
        <p:nvSpPr>
          <p:cNvPr id="11267" name="Content Placeholder 2"/>
          <p:cNvSpPr>
            <a:spLocks noGrp="1"/>
          </p:cNvSpPr>
          <p:nvPr>
            <p:ph idx="1"/>
          </p:nvPr>
        </p:nvSpPr>
        <p:spPr>
          <a:xfrm>
            <a:off x="915825" y="1412776"/>
            <a:ext cx="7904647" cy="4525963"/>
          </a:xfrm>
        </p:spPr>
        <p:txBody>
          <a:bodyPr/>
          <a:lstStyle/>
          <a:p>
            <a:pPr eaLnBrk="1" hangingPunct="1"/>
            <a:r>
              <a:rPr lang="en-US" dirty="0" smtClean="0"/>
              <a:t>After reviewing the basics, we can start functional testing with state tables. </a:t>
            </a:r>
          </a:p>
          <a:p>
            <a:pPr eaLnBrk="1" hangingPunct="1">
              <a:buFont typeface="Arial" charset="0"/>
              <a:buNone/>
            </a:pPr>
            <a:r>
              <a:rPr lang="en-US" sz="3600" b="1" u="sng" dirty="0" smtClean="0"/>
              <a:t>Steps:</a:t>
            </a:r>
          </a:p>
          <a:p>
            <a:pPr eaLnBrk="1" hangingPunct="1">
              <a:buFont typeface="Arial" charset="0"/>
              <a:buNone/>
            </a:pPr>
            <a:r>
              <a:rPr lang="en-US" b="1" dirty="0" smtClean="0"/>
              <a:t>1. Identify the states </a:t>
            </a:r>
          </a:p>
          <a:p>
            <a:pPr eaLnBrk="1" hangingPunct="1">
              <a:buFont typeface="Arial" charset="0"/>
              <a:buNone/>
            </a:pPr>
            <a:r>
              <a:rPr lang="en-US" dirty="0" smtClean="0"/>
              <a:t>   The number of states in a state graph is the number of states we choose to recognize or model.</a:t>
            </a:r>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dirty="0" smtClean="0"/>
          </a:p>
          <a:p>
            <a:pPr eaLnBrk="1" hangingPunct="1">
              <a:buFont typeface="Arial" charset="0"/>
              <a:buNone/>
            </a:pPr>
            <a:endParaRPr lang="en-US" dirty="0" smtClean="0"/>
          </a:p>
        </p:txBody>
      </p:sp>
    </p:spTree>
    <p:extLst>
      <p:ext uri="{BB962C8B-B14F-4D97-AF65-F5344CB8AC3E}">
        <p14:creationId xmlns="" xmlns:p14="http://schemas.microsoft.com/office/powerpoint/2010/main" val="2633341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r>
              <a:rPr lang="en-US" dirty="0" smtClean="0"/>
              <a:t>Finding </a:t>
            </a:r>
            <a:r>
              <a:rPr lang="en-US" dirty="0"/>
              <a:t>the number </a:t>
            </a:r>
            <a:r>
              <a:rPr lang="en-US" dirty="0" smtClean="0"/>
              <a:t>of states </a:t>
            </a:r>
            <a:r>
              <a:rPr lang="en-US" dirty="0"/>
              <a:t/>
            </a:r>
            <a:br>
              <a:rPr lang="en-US" dirty="0"/>
            </a:br>
            <a:endParaRPr lang="en-US" dirty="0" smtClean="0"/>
          </a:p>
        </p:txBody>
      </p:sp>
      <p:sp>
        <p:nvSpPr>
          <p:cNvPr id="12291" name="Content Placeholder 2"/>
          <p:cNvSpPr>
            <a:spLocks noGrp="1"/>
          </p:cNvSpPr>
          <p:nvPr>
            <p:ph idx="1"/>
          </p:nvPr>
        </p:nvSpPr>
        <p:spPr>
          <a:xfrm>
            <a:off x="1331640" y="1556792"/>
            <a:ext cx="7498080" cy="4800600"/>
          </a:xfrm>
        </p:spPr>
        <p:txBody>
          <a:bodyPr/>
          <a:lstStyle/>
          <a:p>
            <a:pPr eaLnBrk="1" hangingPunct="1"/>
            <a:r>
              <a:rPr lang="en-US" dirty="0" smtClean="0"/>
              <a:t>First, identify all the component factors of the state.</a:t>
            </a:r>
          </a:p>
          <a:p>
            <a:pPr eaLnBrk="1" hangingPunct="1"/>
            <a:r>
              <a:rPr lang="en-US" dirty="0" smtClean="0"/>
              <a:t>Identify all the allowable values for each factor</a:t>
            </a:r>
          </a:p>
          <a:p>
            <a:pPr eaLnBrk="1" hangingPunct="1"/>
            <a:r>
              <a:rPr lang="en-US" dirty="0" smtClean="0"/>
              <a:t>The number of states is the product of the number of allowable values of all the factors.</a:t>
            </a:r>
          </a:p>
          <a:p>
            <a:pPr>
              <a:buFont typeface="Arial" charset="0"/>
              <a:buNone/>
            </a:pPr>
            <a:endParaRPr lang="en-US" dirty="0" smtClean="0"/>
          </a:p>
        </p:txBody>
      </p:sp>
    </p:spTree>
    <p:extLst>
      <p:ext uri="{BB962C8B-B14F-4D97-AF65-F5344CB8AC3E}">
        <p14:creationId xmlns="" xmlns:p14="http://schemas.microsoft.com/office/powerpoint/2010/main" val="2202892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ctr"/>
            <a:r>
              <a:rPr lang="en-US" dirty="0" smtClean="0"/>
              <a:t>Steps </a:t>
            </a:r>
            <a:r>
              <a:rPr lang="en-US" dirty="0" err="1" smtClean="0"/>
              <a:t>cont</a:t>
            </a:r>
            <a:r>
              <a:rPr lang="en-US" dirty="0" smtClean="0"/>
              <a:t> …</a:t>
            </a:r>
          </a:p>
        </p:txBody>
      </p:sp>
      <p:sp>
        <p:nvSpPr>
          <p:cNvPr id="13315" name="Content Placeholder 2"/>
          <p:cNvSpPr>
            <a:spLocks noGrp="1"/>
          </p:cNvSpPr>
          <p:nvPr>
            <p:ph idx="1"/>
          </p:nvPr>
        </p:nvSpPr>
        <p:spPr/>
        <p:txBody>
          <a:bodyPr/>
          <a:lstStyle/>
          <a:p>
            <a:pPr eaLnBrk="1" hangingPunct="1">
              <a:buFont typeface="Arial" charset="0"/>
              <a:buNone/>
            </a:pPr>
            <a:r>
              <a:rPr lang="en-US" b="1" smtClean="0"/>
              <a:t>2. Prepare state transition diagram after understanding transitions between states</a:t>
            </a:r>
          </a:p>
          <a:p>
            <a:pPr eaLnBrk="1" hangingPunct="1"/>
            <a:r>
              <a:rPr lang="en-US" smtClean="0"/>
              <a:t>After having all the states, identify the inputs on each state and transitions between states and prepare the state graph.</a:t>
            </a:r>
          </a:p>
          <a:p>
            <a:pPr eaLnBrk="1" hangingPunct="1"/>
            <a:r>
              <a:rPr lang="en-US" smtClean="0"/>
              <a:t>Every input state combination must have a specified transition.</a:t>
            </a:r>
          </a:p>
        </p:txBody>
      </p:sp>
    </p:spTree>
    <p:extLst>
      <p:ext uri="{BB962C8B-B14F-4D97-AF65-F5344CB8AC3E}">
        <p14:creationId xmlns="" xmlns:p14="http://schemas.microsoft.com/office/powerpoint/2010/main" val="2292430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en-US" dirty="0" smtClean="0"/>
              <a:t> </a:t>
            </a:r>
            <a:r>
              <a:rPr lang="en-US" dirty="0"/>
              <a:t>Steps </a:t>
            </a:r>
            <a:r>
              <a:rPr lang="en-US" dirty="0" err="1"/>
              <a:t>cont</a:t>
            </a:r>
            <a:r>
              <a:rPr lang="en-US" dirty="0"/>
              <a:t> …</a:t>
            </a:r>
            <a:endParaRPr lang="en-US" dirty="0" smtClean="0"/>
          </a:p>
        </p:txBody>
      </p:sp>
      <p:sp>
        <p:nvSpPr>
          <p:cNvPr id="14339" name="Content Placeholder 2"/>
          <p:cNvSpPr>
            <a:spLocks noGrp="1"/>
          </p:cNvSpPr>
          <p:nvPr>
            <p:ph idx="1"/>
          </p:nvPr>
        </p:nvSpPr>
        <p:spPr>
          <a:xfrm>
            <a:off x="1115616" y="1628800"/>
            <a:ext cx="7498080" cy="4800600"/>
          </a:xfrm>
        </p:spPr>
        <p:txBody>
          <a:bodyPr/>
          <a:lstStyle/>
          <a:p>
            <a:pPr>
              <a:buFont typeface="Arial" charset="0"/>
              <a:buNone/>
            </a:pPr>
            <a:r>
              <a:rPr lang="en-US" dirty="0" smtClean="0"/>
              <a:t>	</a:t>
            </a:r>
            <a:r>
              <a:rPr lang="en-US" b="1" dirty="0" smtClean="0"/>
              <a:t>3.  Convert the state graph into the state 	table as discussed earlier</a:t>
            </a:r>
            <a:br>
              <a:rPr lang="en-US" b="1" dirty="0" smtClean="0"/>
            </a:br>
            <a:r>
              <a:rPr lang="en-US" b="1" dirty="0" smtClean="0"/>
              <a:t/>
            </a:r>
            <a:br>
              <a:rPr lang="en-US" b="1" dirty="0" smtClean="0"/>
            </a:br>
            <a:r>
              <a:rPr lang="en-US" b="1" dirty="0" smtClean="0"/>
              <a:t>4. 	Analyze the state table for its 	completeness.</a:t>
            </a:r>
            <a:br>
              <a:rPr lang="en-US" b="1" dirty="0" smtClean="0"/>
            </a:br>
            <a:endParaRPr lang="en-US" b="1" dirty="0" smtClean="0"/>
          </a:p>
        </p:txBody>
      </p:sp>
    </p:spTree>
    <p:extLst>
      <p:ext uri="{BB962C8B-B14F-4D97-AF65-F5344CB8AC3E}">
        <p14:creationId xmlns="" xmlns:p14="http://schemas.microsoft.com/office/powerpoint/2010/main" val="250419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Steps </a:t>
            </a:r>
            <a:r>
              <a:rPr lang="en-IN" dirty="0" err="1"/>
              <a:t>cont</a:t>
            </a:r>
            <a:r>
              <a:rPr lang="en-IN" dirty="0"/>
              <a:t> …</a:t>
            </a:r>
          </a:p>
        </p:txBody>
      </p:sp>
      <p:sp>
        <p:nvSpPr>
          <p:cNvPr id="3" name="Content Placeholder 2"/>
          <p:cNvSpPr>
            <a:spLocks noGrp="1"/>
          </p:cNvSpPr>
          <p:nvPr>
            <p:ph idx="1"/>
          </p:nvPr>
        </p:nvSpPr>
        <p:spPr/>
        <p:txBody>
          <a:bodyPr>
            <a:normAutofit fontScale="85000" lnSpcReduction="20000"/>
          </a:bodyPr>
          <a:lstStyle/>
          <a:p>
            <a:pPr marL="82296" indent="0" algn="just">
              <a:buNone/>
              <a:defRPr/>
            </a:pPr>
            <a:r>
              <a:rPr lang="en-US" b="1" dirty="0" smtClean="0"/>
              <a:t>5. Develop the test </a:t>
            </a:r>
            <a:r>
              <a:rPr lang="en-US" b="1" dirty="0"/>
              <a:t>cases  from the state </a:t>
            </a:r>
            <a:r>
              <a:rPr lang="en-US" b="1" dirty="0" smtClean="0"/>
              <a:t>table, in </a:t>
            </a:r>
            <a:r>
              <a:rPr lang="en-US" b="1" dirty="0"/>
              <a:t>a tabular </a:t>
            </a:r>
            <a:r>
              <a:rPr lang="en-US" b="1" dirty="0" smtClean="0"/>
              <a:t>form, with the following entries.</a:t>
            </a:r>
            <a:endParaRPr lang="en-US" b="1" dirty="0"/>
          </a:p>
          <a:p>
            <a:pPr>
              <a:buFont typeface="Arial" pitchFamily="34" charset="0"/>
              <a:buChar char="•"/>
              <a:defRPr/>
            </a:pPr>
            <a:r>
              <a:rPr lang="en-US" b="1" dirty="0"/>
              <a:t>Test cases ID : </a:t>
            </a:r>
            <a:r>
              <a:rPr lang="en-US" dirty="0"/>
              <a:t>a unique identifier for each test case </a:t>
            </a:r>
          </a:p>
          <a:p>
            <a:pPr>
              <a:buFont typeface="Arial" pitchFamily="34" charset="0"/>
              <a:buChar char="•"/>
              <a:defRPr/>
            </a:pPr>
            <a:r>
              <a:rPr lang="en-US" b="1" dirty="0"/>
              <a:t>Test Source :</a:t>
            </a:r>
            <a:r>
              <a:rPr lang="en-US" dirty="0"/>
              <a:t> a trace back to the corresponding cell in the state table. </a:t>
            </a:r>
          </a:p>
          <a:p>
            <a:pPr>
              <a:buFont typeface="Arial" pitchFamily="34" charset="0"/>
              <a:buChar char="•"/>
              <a:defRPr/>
            </a:pPr>
            <a:r>
              <a:rPr lang="en-US" b="1" dirty="0"/>
              <a:t>Current state :</a:t>
            </a:r>
            <a:r>
              <a:rPr lang="en-US" dirty="0"/>
              <a:t> the initial condition to run the test </a:t>
            </a:r>
          </a:p>
          <a:p>
            <a:pPr>
              <a:buFont typeface="Arial" pitchFamily="34" charset="0"/>
              <a:buChar char="•"/>
              <a:defRPr/>
            </a:pPr>
            <a:r>
              <a:rPr lang="en-US" b="1" dirty="0"/>
              <a:t>Event :</a:t>
            </a:r>
            <a:r>
              <a:rPr lang="en-US" dirty="0"/>
              <a:t> the input triggered by the user </a:t>
            </a:r>
          </a:p>
          <a:p>
            <a:pPr>
              <a:buFont typeface="Arial" pitchFamily="34" charset="0"/>
              <a:buChar char="•"/>
              <a:defRPr/>
            </a:pPr>
            <a:r>
              <a:rPr lang="en-US" b="1" dirty="0"/>
              <a:t>Output : </a:t>
            </a:r>
            <a:r>
              <a:rPr lang="en-US" dirty="0"/>
              <a:t>the current value returned </a:t>
            </a:r>
          </a:p>
          <a:p>
            <a:pPr>
              <a:buFont typeface="Arial" pitchFamily="34" charset="0"/>
              <a:buChar char="•"/>
              <a:defRPr/>
            </a:pPr>
            <a:r>
              <a:rPr lang="en-US" b="1" dirty="0"/>
              <a:t>Next State : </a:t>
            </a:r>
            <a:r>
              <a:rPr lang="en-US" dirty="0"/>
              <a:t>the new state achieved </a:t>
            </a:r>
            <a:endParaRPr lang="en-US" b="1" dirty="0"/>
          </a:p>
          <a:p>
            <a:endParaRPr lang="en-IN" dirty="0"/>
          </a:p>
        </p:txBody>
      </p:sp>
    </p:spTree>
    <p:extLst>
      <p:ext uri="{BB962C8B-B14F-4D97-AF65-F5344CB8AC3E}">
        <p14:creationId xmlns="" xmlns:p14="http://schemas.microsoft.com/office/powerpoint/2010/main" val="18241970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576" y="8531"/>
            <a:ext cx="8229600" cy="576064"/>
          </a:xfrm>
        </p:spPr>
        <p:txBody>
          <a:bodyPr>
            <a:noAutofit/>
          </a:bodyPr>
          <a:lstStyle/>
          <a:p>
            <a:pPr algn="ctr" eaLnBrk="1" hangingPunct="1"/>
            <a:r>
              <a:rPr lang="en-US" sz="2400" dirty="0" smtClean="0"/>
              <a:t>Test Cases for the O.S. </a:t>
            </a:r>
            <a:r>
              <a:rPr lang="en-US" sz="2400" dirty="0"/>
              <a:t>E</a:t>
            </a:r>
            <a:r>
              <a:rPr lang="en-US" sz="2400" dirty="0" smtClean="0"/>
              <a:t>xample</a:t>
            </a:r>
            <a:endParaRPr lang="en-US" sz="4400" dirty="0" smtClean="0"/>
          </a:p>
        </p:txBody>
      </p:sp>
      <p:graphicFrame>
        <p:nvGraphicFramePr>
          <p:cNvPr id="6" name="Table 5"/>
          <p:cNvGraphicFramePr>
            <a:graphicFrameLocks noGrp="1"/>
          </p:cNvGraphicFramePr>
          <p:nvPr>
            <p:extLst>
              <p:ext uri="{D42A27DB-BD31-4B8C-83A1-F6EECF244321}">
                <p14:modId xmlns="" xmlns:p14="http://schemas.microsoft.com/office/powerpoint/2010/main" val="685911886"/>
              </p:ext>
            </p:extLst>
          </p:nvPr>
        </p:nvGraphicFramePr>
        <p:xfrm>
          <a:off x="1187624" y="683640"/>
          <a:ext cx="7704854" cy="5985720"/>
        </p:xfrm>
        <a:graphic>
          <a:graphicData uri="http://schemas.openxmlformats.org/drawingml/2006/table">
            <a:tbl>
              <a:tblPr/>
              <a:tblGrid>
                <a:gridCol w="1671991">
                  <a:extLst>
                    <a:ext uri="{9D8B030D-6E8A-4147-A177-3AD203B41FA5}">
                      <a16:colId xmlns:a16="http://schemas.microsoft.com/office/drawing/2014/main" xmlns="" val="20000"/>
                    </a:ext>
                  </a:extLst>
                </a:gridCol>
                <a:gridCol w="1223005">
                  <a:extLst>
                    <a:ext uri="{9D8B030D-6E8A-4147-A177-3AD203B41FA5}">
                      <a16:colId xmlns:a16="http://schemas.microsoft.com/office/drawing/2014/main" xmlns="" val="20001"/>
                    </a:ext>
                  </a:extLst>
                </a:gridCol>
                <a:gridCol w="1671991">
                  <a:extLst>
                    <a:ext uri="{9D8B030D-6E8A-4147-A177-3AD203B41FA5}">
                      <a16:colId xmlns:a16="http://schemas.microsoft.com/office/drawing/2014/main" xmlns="" val="20002"/>
                    </a:ext>
                  </a:extLst>
                </a:gridCol>
                <a:gridCol w="1327505">
                  <a:extLst>
                    <a:ext uri="{9D8B030D-6E8A-4147-A177-3AD203B41FA5}">
                      <a16:colId xmlns:a16="http://schemas.microsoft.com/office/drawing/2014/main" xmlns="" val="20003"/>
                    </a:ext>
                  </a:extLst>
                </a:gridCol>
                <a:gridCol w="905181">
                  <a:extLst>
                    <a:ext uri="{9D8B030D-6E8A-4147-A177-3AD203B41FA5}">
                      <a16:colId xmlns:a16="http://schemas.microsoft.com/office/drawing/2014/main" xmlns="" val="20004"/>
                    </a:ext>
                  </a:extLst>
                </a:gridCol>
                <a:gridCol w="905181">
                  <a:extLst>
                    <a:ext uri="{9D8B030D-6E8A-4147-A177-3AD203B41FA5}">
                      <a16:colId xmlns:a16="http://schemas.microsoft.com/office/drawing/2014/main" xmlns="" val="20005"/>
                    </a:ext>
                  </a:extLst>
                </a:gridCol>
              </a:tblGrid>
              <a:tr h="227730">
                <a:tc rowSpan="2">
                  <a:txBody>
                    <a:bodyPr/>
                    <a:lstStyle/>
                    <a:p>
                      <a:pPr marL="0" marR="0" algn="ctr">
                        <a:lnSpc>
                          <a:spcPct val="115000"/>
                        </a:lnSpc>
                        <a:spcBef>
                          <a:spcPts val="0"/>
                        </a:spcBef>
                        <a:spcAft>
                          <a:spcPts val="0"/>
                        </a:spcAft>
                      </a:pPr>
                      <a:r>
                        <a:rPr lang="en-US" sz="1200" b="1" dirty="0">
                          <a:latin typeface="Calibri"/>
                          <a:ea typeface="Times New Roman"/>
                          <a:cs typeface="Times New Roman"/>
                        </a:rPr>
                        <a:t>Test case ID</a:t>
                      </a:r>
                      <a:endParaRPr lang="en-US" sz="1200" dirty="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15000"/>
                        </a:lnSpc>
                        <a:spcBef>
                          <a:spcPts val="0"/>
                        </a:spcBef>
                        <a:spcAft>
                          <a:spcPts val="0"/>
                        </a:spcAft>
                      </a:pPr>
                      <a:r>
                        <a:rPr lang="en-US" sz="1200" b="1">
                          <a:latin typeface="Calibri"/>
                          <a:ea typeface="Times New Roman"/>
                          <a:cs typeface="Times New Roman"/>
                        </a:rPr>
                        <a:t>Test Source</a:t>
                      </a:r>
                      <a:endParaRPr lang="en-US" sz="120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15000"/>
                        </a:lnSpc>
                        <a:spcBef>
                          <a:spcPts val="0"/>
                        </a:spcBef>
                        <a:spcAft>
                          <a:spcPts val="0"/>
                        </a:spcAft>
                      </a:pPr>
                      <a:r>
                        <a:rPr lang="en-US" sz="1200" b="1" dirty="0">
                          <a:latin typeface="Calibri"/>
                          <a:ea typeface="Times New Roman"/>
                          <a:cs typeface="Times New Roman"/>
                        </a:rPr>
                        <a:t>Input</a:t>
                      </a:r>
                      <a:endParaRPr lang="en-US" sz="1200" dirty="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15000"/>
                        </a:lnSpc>
                        <a:spcBef>
                          <a:spcPts val="0"/>
                        </a:spcBef>
                        <a:spcAft>
                          <a:spcPts val="0"/>
                        </a:spcAft>
                      </a:pPr>
                      <a:r>
                        <a:rPr lang="en-US" sz="1200" b="1">
                          <a:latin typeface="Calibri"/>
                          <a:ea typeface="Times New Roman"/>
                          <a:cs typeface="Times New Roman"/>
                        </a:rPr>
                        <a:t>Expected results</a:t>
                      </a:r>
                      <a:endParaRPr lang="en-US" sz="120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0"/>
                  </a:ext>
                </a:extLst>
              </a:tr>
              <a:tr h="22773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200" b="1">
                          <a:latin typeface="Calibri"/>
                          <a:ea typeface="Times New Roman"/>
                          <a:cs typeface="Times New Roman"/>
                        </a:rPr>
                        <a:t>Current State</a:t>
                      </a:r>
                      <a:endParaRPr lang="en-US" sz="120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Times New Roman"/>
                          <a:cs typeface="Times New Roman"/>
                        </a:rPr>
                        <a:t>Event</a:t>
                      </a:r>
                      <a:endParaRPr lang="en-US" sz="120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Times New Roman"/>
                          <a:cs typeface="Times New Roman"/>
                        </a:rPr>
                        <a:t>Output </a:t>
                      </a:r>
                      <a:endParaRPr lang="en-US" sz="120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Calibri"/>
                          <a:ea typeface="Times New Roman"/>
                          <a:cs typeface="Times New Roman"/>
                        </a:rPr>
                        <a:t>Next state </a:t>
                      </a:r>
                      <a:endParaRPr lang="en-US" sz="120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27730">
                <a:tc>
                  <a:txBody>
                    <a:bodyPr/>
                    <a:lstStyle/>
                    <a:p>
                      <a:pPr marL="0" marR="0" algn="ctr">
                        <a:lnSpc>
                          <a:spcPct val="115000"/>
                        </a:lnSpc>
                        <a:spcBef>
                          <a:spcPts val="0"/>
                        </a:spcBef>
                        <a:spcAft>
                          <a:spcPts val="0"/>
                        </a:spcAft>
                      </a:pPr>
                      <a:r>
                        <a:rPr lang="en-US" sz="1200" dirty="0">
                          <a:latin typeface="Calibri"/>
                          <a:ea typeface="Times New Roman"/>
                          <a:cs typeface="Times New Roman"/>
                        </a:rPr>
                        <a:t>TC1</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1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New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Admit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T1</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Ready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latin typeface="Calibri"/>
                          <a:ea typeface="Times New Roman"/>
                          <a:cs typeface="Times New Roman"/>
                        </a:rPr>
                        <a:t>Cell 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Dispatch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T0</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New</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27730">
                <a:tc>
                  <a:txBody>
                    <a:bodyPr/>
                    <a:lstStyle/>
                    <a:p>
                      <a:pPr marL="0" marR="0" algn="ctr">
                        <a:lnSpc>
                          <a:spcPct val="115000"/>
                        </a:lnSpc>
                        <a:spcBef>
                          <a:spcPts val="0"/>
                        </a:spcBef>
                        <a:spcAft>
                          <a:spcPts val="0"/>
                        </a:spcAft>
                      </a:pPr>
                      <a:r>
                        <a:rPr lang="en-US" sz="1200" dirty="0">
                          <a:latin typeface="Calibri"/>
                          <a:ea typeface="Times New Roman"/>
                          <a:cs typeface="Times New Roman"/>
                        </a:rPr>
                        <a:t>TC3</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3</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Interrupt</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T0</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I/O wait</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T0</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TC5</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5</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I/O wait over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T0</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TC6</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6</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Exit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T0</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New</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TC7</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7</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Ready</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Admit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T1</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Ready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TC8</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8</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Ready</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Dispatch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Running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TC9</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9</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Ready</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Interrupt</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T1</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Ready</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TC10</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10</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Ready</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I/O wait</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T1</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Ready</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TC11</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11</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Ready</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I/O wait over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T1</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Ready</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TC12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12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Ready</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Exit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T1</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Ready</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TC13</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13</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Running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Admit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Running</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TC14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14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Running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Dispatch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Running</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TC15</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15</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Running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Interrupt</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T3</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Ready</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TC16</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16</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Running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I/O wait</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Waiting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TC17</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17</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Running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I/O wait over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Running</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92470">
                <a:tc>
                  <a:txBody>
                    <a:bodyPr/>
                    <a:lstStyle/>
                    <a:p>
                      <a:pPr marL="0" marR="0" algn="ctr">
                        <a:lnSpc>
                          <a:spcPct val="115000"/>
                        </a:lnSpc>
                        <a:spcBef>
                          <a:spcPts val="0"/>
                        </a:spcBef>
                        <a:spcAft>
                          <a:spcPts val="0"/>
                        </a:spcAft>
                      </a:pPr>
                      <a:r>
                        <a:rPr lang="en-US" sz="1200" dirty="0" smtClean="0">
                          <a:latin typeface="Calibri"/>
                          <a:ea typeface="Times New Roman"/>
                          <a:cs typeface="Times New Roman"/>
                        </a:rPr>
                        <a:t>TC18</a:t>
                      </a:r>
                      <a:endParaRPr lang="en-US" sz="1200" dirty="0">
                        <a:latin typeface="Calibri"/>
                        <a:ea typeface="Times New Roman"/>
                        <a:cs typeface="Times New Roman"/>
                      </a:endParaRP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latin typeface="Calibri"/>
                          <a:ea typeface="Times New Roman"/>
                          <a:cs typeface="Times New Roman"/>
                        </a:rPr>
                        <a:t>Cell 18</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latin typeface="Calibri"/>
                          <a:ea typeface="Times New Roman"/>
                          <a:cs typeface="Times New Roman"/>
                        </a:rPr>
                        <a:t>Running</a:t>
                      </a:r>
                      <a:endParaRPr lang="en-US" sz="1200" dirty="0">
                        <a:latin typeface="Calibri"/>
                        <a:ea typeface="Times New Roman"/>
                        <a:cs typeface="Times New Roman"/>
                      </a:endParaRP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Exit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T6</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latin typeface="Calibri"/>
                          <a:ea typeface="Times New Roman"/>
                          <a:cs typeface="Times New Roman"/>
                        </a:rPr>
                        <a:t>Terminated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227730">
                <a:tc>
                  <a:txBody>
                    <a:bodyPr/>
                    <a:lstStyle/>
                    <a:p>
                      <a:pPr marL="0" marR="0" algn="ctr">
                        <a:lnSpc>
                          <a:spcPct val="115000"/>
                        </a:lnSpc>
                        <a:spcBef>
                          <a:spcPts val="0"/>
                        </a:spcBef>
                        <a:spcAft>
                          <a:spcPts val="0"/>
                        </a:spcAft>
                      </a:pPr>
                      <a:r>
                        <a:rPr lang="en-US" sz="1200" dirty="0">
                          <a:latin typeface="Calibri"/>
                          <a:ea typeface="Times New Roman"/>
                          <a:cs typeface="Times New Roman"/>
                        </a:rPr>
                        <a:t>TC19</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19</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Waiting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Admit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Waiting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0"/>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TC20</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20</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Waiting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Dispatch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T4</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Waiting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1"/>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TC21</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21</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Waiting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Interrupt</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T4</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Waiting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2"/>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TC22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22</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latin typeface="Calibri"/>
                          <a:ea typeface="Times New Roman"/>
                          <a:cs typeface="Times New Roman"/>
                        </a:rPr>
                        <a:t>Waiting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I/O wait</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T4</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Waiting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3"/>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TC23</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23</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Waiting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I/O wait over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T5</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Ready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4"/>
                  </a:ext>
                </a:extLst>
              </a:tr>
              <a:tr h="227730">
                <a:tc>
                  <a:txBody>
                    <a:bodyPr/>
                    <a:lstStyle/>
                    <a:p>
                      <a:pPr marL="0" marR="0" algn="ctr">
                        <a:lnSpc>
                          <a:spcPct val="115000"/>
                        </a:lnSpc>
                        <a:spcBef>
                          <a:spcPts val="0"/>
                        </a:spcBef>
                        <a:spcAft>
                          <a:spcPts val="0"/>
                        </a:spcAft>
                      </a:pPr>
                      <a:r>
                        <a:rPr lang="en-US" sz="1200">
                          <a:latin typeface="Calibri"/>
                          <a:ea typeface="Times New Roman"/>
                          <a:cs typeface="Times New Roman"/>
                        </a:rPr>
                        <a:t>TC24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Cell 24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Waiting</a:t>
                      </a:r>
                    </a:p>
                  </a:txBody>
                  <a:tcPr marL="55604" marR="556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Exit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Times New Roman"/>
                          <a:cs typeface="Times New Roman"/>
                        </a:rPr>
                        <a:t>T4</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latin typeface="Calibri"/>
                          <a:ea typeface="Times New Roman"/>
                          <a:cs typeface="Times New Roman"/>
                        </a:rPr>
                        <a:t>Waiting </a:t>
                      </a:r>
                    </a:p>
                  </a:txBody>
                  <a:tcPr marL="55604" marR="556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5"/>
                  </a:ext>
                </a:extLst>
              </a:tr>
            </a:tbl>
          </a:graphicData>
        </a:graphic>
      </p:graphicFrame>
    </p:spTree>
    <p:extLst>
      <p:ext uri="{BB962C8B-B14F-4D97-AF65-F5344CB8AC3E}">
        <p14:creationId xmlns="" xmlns:p14="http://schemas.microsoft.com/office/powerpoint/2010/main" val="3480544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Decision Table – Based Testing </a:t>
            </a:r>
          </a:p>
        </p:txBody>
      </p:sp>
      <p:sp>
        <p:nvSpPr>
          <p:cNvPr id="16387" name="Content Placeholder 2"/>
          <p:cNvSpPr>
            <a:spLocks noGrp="1"/>
          </p:cNvSpPr>
          <p:nvPr>
            <p:ph idx="1"/>
          </p:nvPr>
        </p:nvSpPr>
        <p:spPr>
          <a:xfrm>
            <a:off x="965200" y="1412776"/>
            <a:ext cx="7999288" cy="4171950"/>
          </a:xfrm>
        </p:spPr>
        <p:txBody>
          <a:bodyPr>
            <a:normAutofit lnSpcReduction="10000"/>
          </a:bodyPr>
          <a:lstStyle/>
          <a:p>
            <a:pPr algn="just" eaLnBrk="1" hangingPunct="1"/>
            <a:r>
              <a:rPr lang="en-US" sz="2400" dirty="0" smtClean="0"/>
              <a:t>Boundary value analysis and equivalence class partitioning methods do not consider combinations of input conditions. </a:t>
            </a:r>
          </a:p>
          <a:p>
            <a:pPr algn="just" eaLnBrk="1" hangingPunct="1"/>
            <a:r>
              <a:rPr lang="en-US" sz="2400" dirty="0" smtClean="0"/>
              <a:t>There may be some critical behavior to be tested when some combinations of input conditions are considered.</a:t>
            </a:r>
          </a:p>
          <a:p>
            <a:pPr algn="just" eaLnBrk="1" hangingPunct="1"/>
            <a:r>
              <a:rPr lang="en-US" sz="2400" dirty="0" smtClean="0"/>
              <a:t>Decision table is another useful method to represent the information in a tabular method.</a:t>
            </a:r>
          </a:p>
          <a:p>
            <a:pPr algn="just" eaLnBrk="1" hangingPunct="1"/>
            <a:r>
              <a:rPr lang="en-US" sz="2400" dirty="0" smtClean="0"/>
              <a:t>Decision table has the specialty to consider complex combinations of input conditions and resulting actions. </a:t>
            </a:r>
          </a:p>
          <a:p>
            <a:pPr algn="just" eaLnBrk="1" hangingPunct="1"/>
            <a:r>
              <a:rPr lang="en-US" sz="2400" dirty="0" smtClean="0"/>
              <a:t>Decision tables obtain their power from logical expressions.</a:t>
            </a:r>
          </a:p>
          <a:p>
            <a:pPr algn="just" eaLnBrk="1" hangingPunct="1"/>
            <a:r>
              <a:rPr lang="en-US" sz="2400" dirty="0" smtClean="0"/>
              <a:t>Each operand or variable in a logical expression takes on the value, TRUE or FALSE</a:t>
            </a:r>
          </a:p>
          <a:p>
            <a:pPr eaLnBrk="1" hangingPunct="1"/>
            <a:endParaRPr lang="en-US" dirty="0" smtClean="0"/>
          </a:p>
        </p:txBody>
      </p:sp>
    </p:spTree>
    <p:extLst>
      <p:ext uri="{BB962C8B-B14F-4D97-AF65-F5344CB8AC3E}">
        <p14:creationId xmlns="" xmlns:p14="http://schemas.microsoft.com/office/powerpoint/2010/main" val="3659254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u="sng" dirty="0" smtClean="0"/>
              <a:t>Formation of Decision Table</a:t>
            </a:r>
          </a:p>
        </p:txBody>
      </p:sp>
      <p:graphicFrame>
        <p:nvGraphicFramePr>
          <p:cNvPr id="4" name="Table 3"/>
          <p:cNvGraphicFramePr>
            <a:graphicFrameLocks noGrp="1"/>
          </p:cNvGraphicFramePr>
          <p:nvPr>
            <p:extLst>
              <p:ext uri="{D42A27DB-BD31-4B8C-83A1-F6EECF244321}">
                <p14:modId xmlns="" xmlns:p14="http://schemas.microsoft.com/office/powerpoint/2010/main" val="3987627899"/>
              </p:ext>
            </p:extLst>
          </p:nvPr>
        </p:nvGraphicFramePr>
        <p:xfrm>
          <a:off x="1259632" y="1628800"/>
          <a:ext cx="7465640" cy="2208276"/>
        </p:xfrm>
        <a:graphic>
          <a:graphicData uri="http://schemas.openxmlformats.org/drawingml/2006/table">
            <a:tbl>
              <a:tblPr/>
              <a:tblGrid>
                <a:gridCol w="1066520">
                  <a:extLst>
                    <a:ext uri="{9D8B030D-6E8A-4147-A177-3AD203B41FA5}">
                      <a16:colId xmlns:a16="http://schemas.microsoft.com/office/drawing/2014/main" xmlns="" val="20000"/>
                    </a:ext>
                  </a:extLst>
                </a:gridCol>
                <a:gridCol w="1066520">
                  <a:extLst>
                    <a:ext uri="{9D8B030D-6E8A-4147-A177-3AD203B41FA5}">
                      <a16:colId xmlns:a16="http://schemas.microsoft.com/office/drawing/2014/main" xmlns="" val="20001"/>
                    </a:ext>
                  </a:extLst>
                </a:gridCol>
                <a:gridCol w="1066520">
                  <a:extLst>
                    <a:ext uri="{9D8B030D-6E8A-4147-A177-3AD203B41FA5}">
                      <a16:colId xmlns:a16="http://schemas.microsoft.com/office/drawing/2014/main" xmlns="" val="20002"/>
                    </a:ext>
                  </a:extLst>
                </a:gridCol>
                <a:gridCol w="1066520">
                  <a:extLst>
                    <a:ext uri="{9D8B030D-6E8A-4147-A177-3AD203B41FA5}">
                      <a16:colId xmlns:a16="http://schemas.microsoft.com/office/drawing/2014/main" xmlns="" val="20003"/>
                    </a:ext>
                  </a:extLst>
                </a:gridCol>
                <a:gridCol w="1066520">
                  <a:extLst>
                    <a:ext uri="{9D8B030D-6E8A-4147-A177-3AD203B41FA5}">
                      <a16:colId xmlns:a16="http://schemas.microsoft.com/office/drawing/2014/main" xmlns="" val="20004"/>
                    </a:ext>
                  </a:extLst>
                </a:gridCol>
                <a:gridCol w="1066520">
                  <a:extLst>
                    <a:ext uri="{9D8B030D-6E8A-4147-A177-3AD203B41FA5}">
                      <a16:colId xmlns:a16="http://schemas.microsoft.com/office/drawing/2014/main" xmlns="" val="20005"/>
                    </a:ext>
                  </a:extLst>
                </a:gridCol>
                <a:gridCol w="1066520">
                  <a:extLst>
                    <a:ext uri="{9D8B030D-6E8A-4147-A177-3AD203B41FA5}">
                      <a16:colId xmlns:a16="http://schemas.microsoft.com/office/drawing/2014/main" xmlns="" val="20006"/>
                    </a:ext>
                  </a:extLst>
                </a:gridCol>
              </a:tblGrid>
              <a:tr h="293914">
                <a:tc row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cs typeface="Times New Roman" pitchFamily="18" charset="0"/>
                        </a:rPr>
                        <a:t>Condition Stub</a:t>
                      </a:r>
                      <a:endParaRPr kumimoji="0" 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Times New Roman" pitchFamily="18" charset="0"/>
                        </a:rPr>
                        <a:t>Rule 1</a:t>
                      </a: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Times New Roman" pitchFamily="18" charset="0"/>
                        </a:rPr>
                        <a:t>Rule 2</a:t>
                      </a: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Times New Roman" pitchFamily="18" charset="0"/>
                        </a:rPr>
                        <a:t>Rule 3</a:t>
                      </a: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Times New Roman" pitchFamily="18" charset="0"/>
                        </a:rPr>
                        <a:t>Rule 4</a:t>
                      </a: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881743">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Times New Roman" pitchFamily="18" charset="0"/>
                        </a:rPr>
                        <a:t>C1</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Times New Roman" pitchFamily="18" charset="0"/>
                        </a:rPr>
                        <a:t>C2</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Times New Roman" pitchFamily="18" charset="0"/>
                        </a:rPr>
                        <a:t>C3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Times New Roman" pitchFamily="18" charset="0"/>
                        </a:rPr>
                        <a:t>True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Times New Roman" pitchFamily="18" charset="0"/>
                        </a:rPr>
                        <a:t>False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Times New Roman" pitchFamily="18" charset="0"/>
                        </a:rPr>
                        <a:t>True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True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True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True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False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False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True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I</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True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I</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81743">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cs typeface="Times New Roman" pitchFamily="18" charset="0"/>
                        </a:rPr>
                        <a:t>Action Stub</a:t>
                      </a: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A1</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A2</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A3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Times New Roman" pitchFamily="18"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Times New Roman" pitchFamily="18" charset="0"/>
                        </a:rPr>
                        <a:t>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5" name="Rectangle 4"/>
          <p:cNvSpPr/>
          <p:nvPr/>
        </p:nvSpPr>
        <p:spPr>
          <a:xfrm>
            <a:off x="1115616" y="4308763"/>
            <a:ext cx="7272808" cy="2308324"/>
          </a:xfrm>
          <a:prstGeom prst="rect">
            <a:avLst/>
          </a:prstGeom>
        </p:spPr>
        <p:txBody>
          <a:bodyPr wrap="square">
            <a:spAutoFit/>
          </a:bodyPr>
          <a:lstStyle/>
          <a:p>
            <a:pPr marL="285750" indent="-285750" algn="just">
              <a:buFont typeface="Arial" pitchFamily="34" charset="0"/>
              <a:buChar char="•"/>
              <a:defRPr/>
            </a:pPr>
            <a:r>
              <a:rPr lang="en-US" sz="2400" b="1" dirty="0"/>
              <a:t>Condition stub</a:t>
            </a:r>
            <a:r>
              <a:rPr lang="en-US" sz="2400" dirty="0"/>
              <a:t> It is a list a list of input conditions for which the complex combination is made</a:t>
            </a:r>
            <a:r>
              <a:rPr lang="en-US" sz="2400" dirty="0" smtClean="0"/>
              <a:t>.</a:t>
            </a:r>
          </a:p>
          <a:p>
            <a:pPr marL="285750" indent="-285750" algn="just">
              <a:buFont typeface="Arial" pitchFamily="34" charset="0"/>
              <a:buChar char="•"/>
              <a:defRPr/>
            </a:pPr>
            <a:endParaRPr lang="en-US" sz="2400" dirty="0"/>
          </a:p>
          <a:p>
            <a:pPr marL="285750" indent="-285750" algn="just">
              <a:buFont typeface="Arial" pitchFamily="34" charset="0"/>
              <a:buChar char="•"/>
              <a:defRPr/>
            </a:pPr>
            <a:r>
              <a:rPr lang="en-US" sz="2400" b="1" dirty="0"/>
              <a:t>Action stub </a:t>
            </a:r>
            <a:r>
              <a:rPr lang="en-US" sz="2400" dirty="0"/>
              <a:t>It is a list of resulting action which will be performed if a combination of input condition is satisfied. </a:t>
            </a:r>
          </a:p>
        </p:txBody>
      </p:sp>
    </p:spTree>
    <p:extLst>
      <p:ext uri="{BB962C8B-B14F-4D97-AF65-F5344CB8AC3E}">
        <p14:creationId xmlns="" xmlns:p14="http://schemas.microsoft.com/office/powerpoint/2010/main" val="797590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normAutofit lnSpcReduction="10000"/>
          </a:bodyPr>
          <a:lstStyle/>
          <a:p>
            <a:pPr algn="just">
              <a:buNone/>
              <a:defRPr/>
            </a:pPr>
            <a:r>
              <a:rPr lang="en-US" b="1" dirty="0"/>
              <a:t>Condition entry </a:t>
            </a:r>
          </a:p>
          <a:p>
            <a:pPr algn="just">
              <a:buFont typeface="Arial" pitchFamily="34" charset="0"/>
              <a:buChar char="•"/>
              <a:defRPr/>
            </a:pPr>
            <a:r>
              <a:rPr lang="en-US" dirty="0"/>
              <a:t>It is a specific entry in the table corresponding to input conditions mentioned in the condition stub. </a:t>
            </a:r>
          </a:p>
          <a:p>
            <a:pPr algn="just">
              <a:buFont typeface="Arial" pitchFamily="34" charset="0"/>
              <a:buChar char="•"/>
              <a:defRPr/>
            </a:pPr>
            <a:r>
              <a:rPr lang="en-US" dirty="0"/>
              <a:t>When the condition entry takes only two values – TRUE or FALSE then it is called </a:t>
            </a:r>
            <a:r>
              <a:rPr lang="en-US" b="1" i="1" dirty="0"/>
              <a:t>Limited Entry Decision Table.</a:t>
            </a:r>
          </a:p>
          <a:p>
            <a:pPr algn="just">
              <a:buFont typeface="Arial" pitchFamily="34" charset="0"/>
              <a:buChar char="•"/>
              <a:defRPr/>
            </a:pPr>
            <a:r>
              <a:rPr lang="en-US" dirty="0"/>
              <a:t>When the condition entry takes several values , then it is called </a:t>
            </a:r>
            <a:r>
              <a:rPr lang="en-US" b="1" i="1" dirty="0"/>
              <a:t>Extended Entry Decision Table.</a:t>
            </a:r>
          </a:p>
        </p:txBody>
      </p:sp>
    </p:spTree>
    <p:extLst>
      <p:ext uri="{BB962C8B-B14F-4D97-AF65-F5344CB8AC3E}">
        <p14:creationId xmlns="" xmlns:p14="http://schemas.microsoft.com/office/powerpoint/2010/main" val="3232150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Autofit/>
          </a:bodyPr>
          <a:lstStyle/>
          <a:p>
            <a:r>
              <a:rPr lang="en-US" sz="3200" b="1" dirty="0" smtClean="0"/>
              <a:t>STATE TABLE – BASED TESTING </a:t>
            </a:r>
            <a:endParaRPr lang="en-US" sz="3200" dirty="0" smtClean="0"/>
          </a:p>
        </p:txBody>
      </p:sp>
      <p:sp>
        <p:nvSpPr>
          <p:cNvPr id="3075" name="Content Placeholder 2"/>
          <p:cNvSpPr>
            <a:spLocks noGrp="1"/>
          </p:cNvSpPr>
          <p:nvPr>
            <p:ph idx="1"/>
          </p:nvPr>
        </p:nvSpPr>
        <p:spPr/>
        <p:txBody>
          <a:bodyPr/>
          <a:lstStyle/>
          <a:p>
            <a:pPr algn="just"/>
            <a:r>
              <a:rPr lang="en-US" dirty="0" smtClean="0"/>
              <a:t>Tables are useful tools for representing and documenting many types of information     relating to test case design.</a:t>
            </a:r>
          </a:p>
          <a:p>
            <a:pPr algn="just"/>
            <a:endParaRPr lang="en-US" dirty="0" smtClean="0"/>
          </a:p>
          <a:p>
            <a:pPr algn="just"/>
            <a:r>
              <a:rPr lang="en-US" dirty="0" smtClean="0"/>
              <a:t>These are beneficial for applications which can be described using state transition diagrams and state 	tables.</a:t>
            </a:r>
          </a:p>
        </p:txBody>
      </p:sp>
    </p:spTree>
    <p:extLst>
      <p:ext uri="{BB962C8B-B14F-4D97-AF65-F5344CB8AC3E}">
        <p14:creationId xmlns="" xmlns:p14="http://schemas.microsoft.com/office/powerpoint/2010/main" val="29939167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normAutofit fontScale="85000" lnSpcReduction="20000"/>
          </a:bodyPr>
          <a:lstStyle/>
          <a:p>
            <a:pPr algn="just">
              <a:buNone/>
              <a:defRPr/>
            </a:pPr>
            <a:r>
              <a:rPr lang="en-US" b="1" dirty="0"/>
              <a:t>Action entry </a:t>
            </a:r>
            <a:r>
              <a:rPr lang="en-US" dirty="0"/>
              <a:t>It is the entry in the table for the resulting action to be </a:t>
            </a:r>
            <a:r>
              <a:rPr lang="en-US" dirty="0" smtClean="0"/>
              <a:t>performed. </a:t>
            </a:r>
            <a:endParaRPr lang="en-US" dirty="0"/>
          </a:p>
          <a:p>
            <a:pPr algn="just">
              <a:buFont typeface="Arial" pitchFamily="34" charset="0"/>
              <a:buChar char="•"/>
              <a:defRPr/>
            </a:pPr>
            <a:r>
              <a:rPr lang="en-US" dirty="0"/>
              <a:t>List all actions that can be associated with a specific procedure.</a:t>
            </a:r>
          </a:p>
          <a:p>
            <a:pPr algn="just">
              <a:buFont typeface="Arial" pitchFamily="34" charset="0"/>
              <a:buChar char="•"/>
              <a:defRPr/>
            </a:pPr>
            <a:r>
              <a:rPr lang="en-US" b="1" i="1" dirty="0"/>
              <a:t> </a:t>
            </a:r>
            <a:r>
              <a:rPr lang="en-US" dirty="0"/>
              <a:t>List  all conditions during execution of the procedure.</a:t>
            </a:r>
          </a:p>
          <a:p>
            <a:pPr algn="just">
              <a:buFont typeface="Arial" pitchFamily="34" charset="0"/>
              <a:buChar char="•"/>
              <a:defRPr/>
            </a:pPr>
            <a:r>
              <a:rPr lang="en-US" dirty="0"/>
              <a:t>Associate specific sets of conditions with specific actions, eliminating impossible combinations and conditions; alternatively, develop every possible permutation of conditions.</a:t>
            </a:r>
          </a:p>
          <a:p>
            <a:pPr algn="just">
              <a:buFont typeface="Arial" pitchFamily="34" charset="0"/>
              <a:buChar char="•"/>
              <a:defRPr/>
            </a:pPr>
            <a:r>
              <a:rPr lang="en-US" dirty="0"/>
              <a:t>Define rules by indicating what action occurs for a set of conditions.</a:t>
            </a:r>
          </a:p>
          <a:p>
            <a:endParaRPr lang="en-IN" dirty="0"/>
          </a:p>
        </p:txBody>
      </p:sp>
    </p:spTree>
    <p:extLst>
      <p:ext uri="{BB962C8B-B14F-4D97-AF65-F5344CB8AC3E}">
        <p14:creationId xmlns="" xmlns:p14="http://schemas.microsoft.com/office/powerpoint/2010/main" val="870323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3600" dirty="0" smtClean="0"/>
              <a:t>Test Case Design using Decision Table</a:t>
            </a:r>
            <a:endParaRPr lang="en-IN" sz="3600" dirty="0" smtClean="0"/>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smtClean="0"/>
              <a:t>Interpret condition stubs as the inputs for the test case.</a:t>
            </a:r>
          </a:p>
          <a:p>
            <a:pPr eaLnBrk="1" fontAlgn="auto" hangingPunct="1">
              <a:spcAft>
                <a:spcPts val="0"/>
              </a:spcAft>
              <a:buFont typeface="Arial" pitchFamily="34" charset="0"/>
              <a:buChar char="•"/>
              <a:defRPr/>
            </a:pPr>
            <a:r>
              <a:rPr lang="en-US" dirty="0" smtClean="0"/>
              <a:t>Interpret action stubs as the expected output for the test case.</a:t>
            </a:r>
          </a:p>
          <a:p>
            <a:pPr eaLnBrk="1" fontAlgn="auto" hangingPunct="1">
              <a:spcAft>
                <a:spcPts val="0"/>
              </a:spcAft>
              <a:buFont typeface="Arial" pitchFamily="34" charset="0"/>
              <a:buChar char="•"/>
              <a:defRPr/>
            </a:pPr>
            <a:r>
              <a:rPr lang="en-US" dirty="0" smtClean="0"/>
              <a:t>Rule, which is the combination of input conditions, becomes the test case itself.</a:t>
            </a:r>
          </a:p>
          <a:p>
            <a:pPr eaLnBrk="1" fontAlgn="auto" hangingPunct="1">
              <a:spcAft>
                <a:spcPts val="0"/>
              </a:spcAft>
              <a:buFont typeface="Arial" pitchFamily="34" charset="0"/>
              <a:buChar char="•"/>
              <a:defRPr/>
            </a:pPr>
            <a:r>
              <a:rPr lang="en-US" dirty="0" smtClean="0"/>
              <a:t>If there are </a:t>
            </a:r>
            <a:r>
              <a:rPr lang="en-US" i="1" dirty="0" smtClean="0"/>
              <a:t>k </a:t>
            </a:r>
            <a:r>
              <a:rPr lang="en-US" dirty="0" smtClean="0"/>
              <a:t>rules over </a:t>
            </a:r>
            <a:r>
              <a:rPr lang="en-US" i="1" dirty="0" smtClean="0"/>
              <a:t>n </a:t>
            </a:r>
            <a:r>
              <a:rPr lang="en-US" dirty="0" smtClean="0"/>
              <a:t>binary conditions, there are at least </a:t>
            </a:r>
            <a:r>
              <a:rPr lang="en-US" i="1" dirty="0" smtClean="0"/>
              <a:t>k </a:t>
            </a:r>
            <a:r>
              <a:rPr lang="en-US" dirty="0" smtClean="0"/>
              <a:t>test cases and at the most </a:t>
            </a:r>
            <a:r>
              <a:rPr lang="en-IN" dirty="0" smtClean="0"/>
              <a:t>2</a:t>
            </a:r>
            <a:r>
              <a:rPr lang="en-IN" baseline="30000" dirty="0" smtClean="0"/>
              <a:t>n  </a:t>
            </a:r>
            <a:r>
              <a:rPr lang="en-US" dirty="0" smtClean="0"/>
              <a:t>test cases. </a:t>
            </a:r>
            <a:endParaRPr lang="en-IN" dirty="0" smtClean="0"/>
          </a:p>
          <a:p>
            <a:pPr eaLnBrk="1" fontAlgn="auto" hangingPunct="1">
              <a:spcAft>
                <a:spcPts val="0"/>
              </a:spcAft>
              <a:buFont typeface="Arial" pitchFamily="34" charset="0"/>
              <a:buChar char="•"/>
              <a:defRPr/>
            </a:pPr>
            <a:endParaRPr lang="en-IN" dirty="0"/>
          </a:p>
        </p:txBody>
      </p:sp>
    </p:spTree>
    <p:extLst>
      <p:ext uri="{BB962C8B-B14F-4D97-AF65-F5344CB8AC3E}">
        <p14:creationId xmlns="" xmlns:p14="http://schemas.microsoft.com/office/powerpoint/2010/main" val="31866399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043608" y="116632"/>
            <a:ext cx="7632848" cy="563562"/>
          </a:xfrm>
        </p:spPr>
        <p:txBody>
          <a:bodyPr>
            <a:normAutofit fontScale="90000"/>
          </a:bodyPr>
          <a:lstStyle/>
          <a:p>
            <a:pPr eaLnBrk="1" hangingPunct="1"/>
            <a:r>
              <a:rPr lang="en-US" sz="4000" dirty="0" smtClean="0"/>
              <a:t>Example - 1 </a:t>
            </a:r>
            <a:endParaRPr lang="en-IN" sz="4000" dirty="0" smtClean="0"/>
          </a:p>
        </p:txBody>
      </p:sp>
      <p:sp>
        <p:nvSpPr>
          <p:cNvPr id="19459" name="Content Placeholder 2"/>
          <p:cNvSpPr>
            <a:spLocks noGrp="1"/>
          </p:cNvSpPr>
          <p:nvPr>
            <p:ph idx="1"/>
          </p:nvPr>
        </p:nvSpPr>
        <p:spPr>
          <a:xfrm>
            <a:off x="755576" y="764704"/>
            <a:ext cx="8229600" cy="4525963"/>
          </a:xfrm>
        </p:spPr>
        <p:txBody>
          <a:bodyPr>
            <a:normAutofit/>
          </a:bodyPr>
          <a:lstStyle/>
          <a:p>
            <a:pPr algn="just" eaLnBrk="1" hangingPunct="1">
              <a:buFont typeface="Arial" charset="0"/>
              <a:buNone/>
            </a:pPr>
            <a:r>
              <a:rPr lang="en-US" sz="1400" dirty="0" smtClean="0"/>
              <a:t>     </a:t>
            </a:r>
            <a:r>
              <a:rPr lang="en-US" sz="1800" dirty="0" smtClean="0"/>
              <a:t>A program calculates the total salary of an employee with the conditions that if the working hours are less than or equal to 48, then give normal salary. The hours over 48 normal working days are calculated at the rate of 1.25 of the salary. However, on holidays or Sundays, the hours are calculated at the rate of 2.00 times of the salary. Design test cases using decision table testing.</a:t>
            </a:r>
            <a:endParaRPr lang="en-US" sz="1400" dirty="0" smtClean="0"/>
          </a:p>
          <a:p>
            <a:pPr eaLnBrk="1" hangingPunct="1">
              <a:buFont typeface="Arial" charset="0"/>
              <a:buNone/>
            </a:pPr>
            <a:endParaRPr lang="en-US" sz="2000" b="1" u="sng" dirty="0" smtClean="0"/>
          </a:p>
          <a:p>
            <a:pPr eaLnBrk="1" hangingPunct="1">
              <a:buFont typeface="Arial" charset="0"/>
              <a:buNone/>
            </a:pPr>
            <a:r>
              <a:rPr lang="en-US" sz="2000" b="1" dirty="0" smtClean="0"/>
              <a:t>   Solution </a:t>
            </a:r>
          </a:p>
          <a:p>
            <a:pPr algn="ctr" eaLnBrk="1" hangingPunct="1">
              <a:buFont typeface="Arial" charset="0"/>
              <a:buNone/>
            </a:pPr>
            <a:r>
              <a:rPr lang="en-US" sz="2000" b="1" dirty="0" smtClean="0"/>
              <a:t>                                        </a:t>
            </a:r>
          </a:p>
          <a:p>
            <a:pPr algn="ctr" eaLnBrk="1" hangingPunct="1">
              <a:buFont typeface="Arial" charset="0"/>
              <a:buNone/>
            </a:pPr>
            <a:r>
              <a:rPr lang="en-US" sz="2000" b="1" dirty="0"/>
              <a:t>	</a:t>
            </a:r>
            <a:r>
              <a:rPr lang="en-US" sz="2000" b="1" dirty="0" smtClean="0"/>
              <a:t>				Entry</a:t>
            </a:r>
          </a:p>
          <a:p>
            <a:pPr algn="ctr" eaLnBrk="1" hangingPunct="1">
              <a:buFont typeface="Arial" charset="0"/>
              <a:buNone/>
            </a:pPr>
            <a:endParaRPr lang="en-IN" sz="2000" b="1" dirty="0" smtClean="0"/>
          </a:p>
          <a:p>
            <a:pPr algn="ctr" eaLnBrk="1" hangingPunct="1">
              <a:buFont typeface="Arial" charset="0"/>
              <a:buNone/>
            </a:pPr>
            <a:endParaRPr lang="en-IN" sz="2000" b="1" dirty="0" smtClean="0"/>
          </a:p>
          <a:p>
            <a:pPr algn="ctr" eaLnBrk="1" hangingPunct="1">
              <a:buFont typeface="Arial" charset="0"/>
              <a:buNone/>
            </a:pPr>
            <a:endParaRPr lang="en-IN" sz="2000" b="1" dirty="0" smtClean="0"/>
          </a:p>
          <a:p>
            <a:pPr algn="ctr" eaLnBrk="1" hangingPunct="1">
              <a:buFont typeface="Arial" charset="0"/>
              <a:buNone/>
            </a:pPr>
            <a:endParaRPr lang="en-IN" sz="2000" b="1" dirty="0" smtClean="0"/>
          </a:p>
          <a:p>
            <a:pPr algn="ctr" eaLnBrk="1" hangingPunct="1">
              <a:buFont typeface="Arial" charset="0"/>
              <a:buNone/>
            </a:pPr>
            <a:endParaRPr lang="en-IN" sz="2000" b="1" dirty="0" smtClean="0"/>
          </a:p>
        </p:txBody>
      </p:sp>
      <p:graphicFrame>
        <p:nvGraphicFramePr>
          <p:cNvPr id="14369" name="Group 33"/>
          <p:cNvGraphicFramePr>
            <a:graphicFrameLocks noGrp="1"/>
          </p:cNvGraphicFramePr>
          <p:nvPr>
            <p:extLst>
              <p:ext uri="{D42A27DB-BD31-4B8C-83A1-F6EECF244321}">
                <p14:modId xmlns="" xmlns:p14="http://schemas.microsoft.com/office/powerpoint/2010/main" val="114711630"/>
              </p:ext>
            </p:extLst>
          </p:nvPr>
        </p:nvGraphicFramePr>
        <p:xfrm>
          <a:off x="971600" y="3717032"/>
          <a:ext cx="7620000" cy="1892808"/>
        </p:xfrm>
        <a:graphic>
          <a:graphicData uri="http://schemas.openxmlformats.org/drawingml/2006/table">
            <a:tbl>
              <a:tblPr/>
              <a:tblGrid>
                <a:gridCol w="1524000">
                  <a:extLst>
                    <a:ext uri="{9D8B030D-6E8A-4147-A177-3AD203B41FA5}">
                      <a16:colId xmlns:a16="http://schemas.microsoft.com/office/drawing/2014/main" xmlns="" val="20000"/>
                    </a:ext>
                  </a:extLst>
                </a:gridCol>
                <a:gridCol w="2538413">
                  <a:extLst>
                    <a:ext uri="{9D8B030D-6E8A-4147-A177-3AD203B41FA5}">
                      <a16:colId xmlns:a16="http://schemas.microsoft.com/office/drawing/2014/main" xmlns="" val="20001"/>
                    </a:ext>
                  </a:extLst>
                </a:gridCol>
                <a:gridCol w="1168400">
                  <a:extLst>
                    <a:ext uri="{9D8B030D-6E8A-4147-A177-3AD203B41FA5}">
                      <a16:colId xmlns:a16="http://schemas.microsoft.com/office/drawing/2014/main" xmlns="" val="20002"/>
                    </a:ext>
                  </a:extLst>
                </a:gridCol>
                <a:gridCol w="1052512">
                  <a:extLst>
                    <a:ext uri="{9D8B030D-6E8A-4147-A177-3AD203B41FA5}">
                      <a16:colId xmlns:a16="http://schemas.microsoft.com/office/drawing/2014/main" xmlns="" val="20003"/>
                    </a:ext>
                  </a:extLst>
                </a:gridCol>
                <a:gridCol w="1336675">
                  <a:extLst>
                    <a:ext uri="{9D8B030D-6E8A-4147-A177-3AD203B41FA5}">
                      <a16:colId xmlns:a16="http://schemas.microsoft.com/office/drawing/2014/main" xmlns="" val="20004"/>
                    </a:ext>
                  </a:extLst>
                </a:gridCol>
              </a:tblGrid>
              <a:tr h="304800">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IN"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IN"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Rule 1</a:t>
                      </a:r>
                      <a:endParaRPr kumimoji="0" lang="en-IN"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Rule 2</a:t>
                      </a:r>
                      <a:endParaRPr kumimoji="0" lang="en-IN"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Rule 3</a:t>
                      </a:r>
                      <a:endParaRPr kumimoji="0" lang="en-IN"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800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Condition Stub</a:t>
                      </a:r>
                      <a:endParaRPr kumimoji="0" lang="en-IN"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C1: Working hours &gt; 48</a:t>
                      </a:r>
                    </a:p>
                    <a:p>
                      <a:pPr marL="0" marR="0" lvl="0" indent="0" algn="l"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C2: Holidays or Sundays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F</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F</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T</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F</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3500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Action Stub</a:t>
                      </a:r>
                      <a:endParaRPr kumimoji="0" lang="en-IN"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A1: Normal Salary </a:t>
                      </a:r>
                    </a:p>
                    <a:p>
                      <a:pPr marL="0" marR="0" lvl="0" indent="0" algn="l"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A2: 1.25 of salary</a:t>
                      </a:r>
                    </a:p>
                    <a:p>
                      <a:pPr marL="0" marR="0" lvl="0" indent="0" algn="l"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A3: 2.00 of salary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IN"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1" fontAlgn="base" latinLnBrk="0" hangingPunct="1">
                        <a:lnSpc>
                          <a:spcPct val="115000"/>
                        </a:lnSpc>
                        <a:spcBef>
                          <a:spcPct val="0"/>
                        </a:spcBef>
                        <a:spcAft>
                          <a:spcPct val="0"/>
                        </a:spcAft>
                        <a:buClrTx/>
                        <a:buSzTx/>
                        <a:buFontTx/>
                        <a:buNone/>
                        <a:tabLst/>
                      </a:pPr>
                      <a:endParaRPr kumimoji="0" lang="en-IN"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IN"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en-IN"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1907971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980728"/>
            <a:ext cx="7498080" cy="1143000"/>
          </a:xfrm>
        </p:spPr>
        <p:txBody>
          <a:bodyPr>
            <a:normAutofit fontScale="90000"/>
          </a:bodyPr>
          <a:lstStyle/>
          <a:p>
            <a:r>
              <a:rPr lang="en-IN" sz="4400" b="1" dirty="0"/>
              <a:t>Decision Table </a:t>
            </a:r>
            <a:br>
              <a:rPr lang="en-IN" sz="4400" b="1" dirty="0"/>
            </a:br>
            <a:endParaRPr lang="en-IN" dirty="0"/>
          </a:p>
        </p:txBody>
      </p:sp>
      <p:pic>
        <p:nvPicPr>
          <p:cNvPr id="102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31640" y="2060848"/>
            <a:ext cx="7416824" cy="1512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21129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pPr eaLnBrk="1" hangingPunct="1"/>
            <a:r>
              <a:rPr lang="en-US" sz="4000" dirty="0" smtClean="0"/>
              <a:t>Expanding the Immaterial Cases in Decision Table</a:t>
            </a:r>
            <a:endParaRPr lang="en-IN" sz="4000" dirty="0" smtClean="0"/>
          </a:p>
        </p:txBody>
      </p:sp>
      <p:sp>
        <p:nvSpPr>
          <p:cNvPr id="20483" name="Content Placeholder 2"/>
          <p:cNvSpPr>
            <a:spLocks noGrp="1"/>
          </p:cNvSpPr>
          <p:nvPr>
            <p:ph idx="1"/>
          </p:nvPr>
        </p:nvSpPr>
        <p:spPr/>
        <p:txBody>
          <a:bodyPr/>
          <a:lstStyle/>
          <a:p>
            <a:pPr eaLnBrk="1" hangingPunct="1"/>
            <a:r>
              <a:rPr lang="en-US" dirty="0" smtClean="0"/>
              <a:t>These conditions means that the value of a particular condition in the specific rule does not make a difference whether it is TRUE or FALSE.</a:t>
            </a:r>
          </a:p>
          <a:p>
            <a:pPr eaLnBrk="1" hangingPunct="1"/>
            <a:r>
              <a:rPr lang="en-US" dirty="0" smtClean="0"/>
              <a:t>Sometimes expanding the decision table to spell out don’t-care conditions can reveal hidden problems.  </a:t>
            </a:r>
            <a:endParaRPr lang="en-IN" dirty="0" smtClean="0"/>
          </a:p>
        </p:txBody>
      </p:sp>
    </p:spTree>
    <p:extLst>
      <p:ext uri="{BB962C8B-B14F-4D97-AF65-F5344CB8AC3E}">
        <p14:creationId xmlns="" xmlns:p14="http://schemas.microsoft.com/office/powerpoint/2010/main" val="21896659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smtClean="0"/>
              <a:t>Example - 1 </a:t>
            </a:r>
            <a:endParaRPr lang="en-IN" dirty="0" smtClean="0"/>
          </a:p>
        </p:txBody>
      </p:sp>
      <p:sp>
        <p:nvSpPr>
          <p:cNvPr id="21507" name="Content Placeholder 2"/>
          <p:cNvSpPr>
            <a:spLocks noGrp="1"/>
          </p:cNvSpPr>
          <p:nvPr>
            <p:ph idx="1"/>
          </p:nvPr>
        </p:nvSpPr>
        <p:spPr>
          <a:xfrm>
            <a:off x="1115616" y="1484784"/>
            <a:ext cx="7498080" cy="4800600"/>
          </a:xfrm>
        </p:spPr>
        <p:txBody>
          <a:bodyPr>
            <a:normAutofit lnSpcReduction="10000"/>
          </a:bodyPr>
          <a:lstStyle/>
          <a:p>
            <a:pPr algn="ctr" eaLnBrk="1" hangingPunct="1">
              <a:buFont typeface="Arial" charset="0"/>
              <a:buNone/>
            </a:pPr>
            <a:r>
              <a:rPr lang="en-US" dirty="0" smtClean="0"/>
              <a:t>             Entry (Decision table) </a:t>
            </a:r>
          </a:p>
          <a:p>
            <a:pPr algn="ctr" eaLnBrk="1" hangingPunct="1">
              <a:buFont typeface="Arial" charset="0"/>
              <a:buNone/>
            </a:pPr>
            <a:endParaRPr lang="en-US" dirty="0" smtClean="0"/>
          </a:p>
          <a:p>
            <a:pPr algn="ctr" eaLnBrk="1" hangingPunct="1">
              <a:buFont typeface="Arial" charset="0"/>
              <a:buNone/>
            </a:pPr>
            <a:endParaRPr lang="en-US" dirty="0" smtClean="0"/>
          </a:p>
          <a:p>
            <a:pPr algn="ctr" eaLnBrk="1" hangingPunct="1">
              <a:buFont typeface="Arial" charset="0"/>
              <a:buNone/>
            </a:pPr>
            <a:endParaRPr lang="en-US" dirty="0" smtClean="0"/>
          </a:p>
          <a:p>
            <a:pPr eaLnBrk="1" hangingPunct="1">
              <a:buFont typeface="Arial" charset="0"/>
              <a:buNone/>
            </a:pPr>
            <a:endParaRPr lang="en-US" dirty="0" smtClean="0"/>
          </a:p>
          <a:p>
            <a:pPr eaLnBrk="1" hangingPunct="1">
              <a:buFont typeface="Arial" charset="0"/>
              <a:buNone/>
            </a:pPr>
            <a:endParaRPr lang="en-US" dirty="0"/>
          </a:p>
          <a:p>
            <a:r>
              <a:rPr lang="en-US" dirty="0" smtClean="0"/>
              <a:t>The immaterial test case in rule 1 of the above table can be expanded by taking both T and F values of C1. </a:t>
            </a:r>
            <a:endParaRPr lang="en-IN" dirty="0" smtClean="0"/>
          </a:p>
        </p:txBody>
      </p:sp>
      <p:graphicFrame>
        <p:nvGraphicFramePr>
          <p:cNvPr id="4" name="Table 3"/>
          <p:cNvGraphicFramePr>
            <a:graphicFrameLocks noGrp="1"/>
          </p:cNvGraphicFramePr>
          <p:nvPr>
            <p:extLst>
              <p:ext uri="{D42A27DB-BD31-4B8C-83A1-F6EECF244321}">
                <p14:modId xmlns="" xmlns:p14="http://schemas.microsoft.com/office/powerpoint/2010/main" val="3604645424"/>
              </p:ext>
            </p:extLst>
          </p:nvPr>
        </p:nvGraphicFramePr>
        <p:xfrm>
          <a:off x="1187624" y="1988840"/>
          <a:ext cx="7619999" cy="1682496"/>
        </p:xfrm>
        <a:graphic>
          <a:graphicData uri="http://schemas.openxmlformats.org/drawingml/2006/table">
            <a:tbl>
              <a:tblPr/>
              <a:tblGrid>
                <a:gridCol w="1523670">
                  <a:extLst>
                    <a:ext uri="{9D8B030D-6E8A-4147-A177-3AD203B41FA5}">
                      <a16:colId xmlns:a16="http://schemas.microsoft.com/office/drawing/2014/main" xmlns="" val="20000"/>
                    </a:ext>
                  </a:extLst>
                </a:gridCol>
                <a:gridCol w="2539451">
                  <a:extLst>
                    <a:ext uri="{9D8B030D-6E8A-4147-A177-3AD203B41FA5}">
                      <a16:colId xmlns:a16="http://schemas.microsoft.com/office/drawing/2014/main" xmlns="" val="20001"/>
                    </a:ext>
                  </a:extLst>
                </a:gridCol>
                <a:gridCol w="1168312">
                  <a:extLst>
                    <a:ext uri="{9D8B030D-6E8A-4147-A177-3AD203B41FA5}">
                      <a16:colId xmlns:a16="http://schemas.microsoft.com/office/drawing/2014/main" xmlns="" val="20002"/>
                    </a:ext>
                  </a:extLst>
                </a:gridCol>
                <a:gridCol w="1052057">
                  <a:extLst>
                    <a:ext uri="{9D8B030D-6E8A-4147-A177-3AD203B41FA5}">
                      <a16:colId xmlns:a16="http://schemas.microsoft.com/office/drawing/2014/main" xmlns="" val="20003"/>
                    </a:ext>
                  </a:extLst>
                </a:gridCol>
                <a:gridCol w="1336509">
                  <a:extLst>
                    <a:ext uri="{9D8B030D-6E8A-4147-A177-3AD203B41FA5}">
                      <a16:colId xmlns:a16="http://schemas.microsoft.com/office/drawing/2014/main" xmlns="" val="20004"/>
                    </a:ext>
                  </a:extLst>
                </a:gridCol>
              </a:tblGrid>
              <a:tr h="254000">
                <a:tc>
                  <a:txBody>
                    <a:bodyPr/>
                    <a:lstStyle/>
                    <a:p>
                      <a:pPr>
                        <a:lnSpc>
                          <a:spcPct val="115000"/>
                        </a:lnSpc>
                        <a:spcAft>
                          <a:spcPts val="0"/>
                        </a:spcAft>
                      </a:pP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latin typeface="Calibri"/>
                          <a:ea typeface="Calibri"/>
                          <a:cs typeface="Times New Roman"/>
                        </a:rPr>
                        <a:t>Rule 1</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latin typeface="Calibri"/>
                          <a:ea typeface="Calibri"/>
                          <a:cs typeface="Times New Roman"/>
                        </a:rPr>
                        <a:t>Rule 2</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latin typeface="Calibri"/>
                          <a:ea typeface="Calibri"/>
                          <a:cs typeface="Times New Roman"/>
                        </a:rPr>
                        <a:t>Rule 3</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08000">
                <a:tc>
                  <a:txBody>
                    <a:bodyPr/>
                    <a:lstStyle/>
                    <a:p>
                      <a:pPr algn="ctr">
                        <a:lnSpc>
                          <a:spcPct val="115000"/>
                        </a:lnSpc>
                        <a:spcAft>
                          <a:spcPts val="0"/>
                        </a:spcAft>
                      </a:pPr>
                      <a:r>
                        <a:rPr lang="en-IN" sz="1600" b="1">
                          <a:latin typeface="Calibri"/>
                          <a:ea typeface="Calibri"/>
                          <a:cs typeface="Times New Roman"/>
                        </a:rPr>
                        <a:t>Condition Stub</a:t>
                      </a:r>
                      <a:endParaRPr lang="en-IN" sz="16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Calibri"/>
                          <a:ea typeface="Calibri"/>
                          <a:cs typeface="Times New Roman"/>
                        </a:rPr>
                        <a:t>C1: Working hours &gt; 48</a:t>
                      </a:r>
                    </a:p>
                    <a:p>
                      <a:pPr>
                        <a:lnSpc>
                          <a:spcPct val="115000"/>
                        </a:lnSpc>
                        <a:spcAft>
                          <a:spcPts val="0"/>
                        </a:spcAft>
                      </a:pPr>
                      <a:r>
                        <a:rPr lang="en-IN" sz="1600">
                          <a:latin typeface="Calibri"/>
                          <a:ea typeface="Calibri"/>
                          <a:cs typeface="Times New Roman"/>
                        </a:rPr>
                        <a:t>C2: Holidays or Sundays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I</a:t>
                      </a:r>
                    </a:p>
                    <a:p>
                      <a:pPr algn="ctr">
                        <a:lnSpc>
                          <a:spcPct val="115000"/>
                        </a:lnSpc>
                        <a:spcAft>
                          <a:spcPts val="0"/>
                        </a:spcAft>
                      </a:pPr>
                      <a:r>
                        <a:rPr lang="en-IN" sz="1600">
                          <a:latin typeface="Calibri"/>
                          <a:ea typeface="Calibri"/>
                          <a:cs typeface="Times New Roman"/>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F</a:t>
                      </a:r>
                    </a:p>
                    <a:p>
                      <a:pPr algn="ctr">
                        <a:lnSpc>
                          <a:spcPct val="115000"/>
                        </a:lnSpc>
                        <a:spcAft>
                          <a:spcPts val="0"/>
                        </a:spcAft>
                      </a:pPr>
                      <a:r>
                        <a:rPr lang="en-IN" sz="1600">
                          <a:latin typeface="Calibri"/>
                          <a:ea typeface="Calibri"/>
                          <a:cs typeface="Times New Roman"/>
                        </a:rPr>
                        <a: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T</a:t>
                      </a:r>
                    </a:p>
                    <a:p>
                      <a:pPr algn="ctr">
                        <a:lnSpc>
                          <a:spcPct val="115000"/>
                        </a:lnSpc>
                        <a:spcAft>
                          <a:spcPts val="0"/>
                        </a:spcAft>
                      </a:pPr>
                      <a:r>
                        <a:rPr lang="en-IN" sz="1600">
                          <a:latin typeface="Calibri"/>
                          <a:ea typeface="Calibri"/>
                          <a:cs typeface="Times New Roman"/>
                        </a:rPr>
                        <a: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762000">
                <a:tc>
                  <a:txBody>
                    <a:bodyPr/>
                    <a:lstStyle/>
                    <a:p>
                      <a:pPr algn="ctr">
                        <a:lnSpc>
                          <a:spcPct val="115000"/>
                        </a:lnSpc>
                        <a:spcAft>
                          <a:spcPts val="0"/>
                        </a:spcAft>
                      </a:pPr>
                      <a:r>
                        <a:rPr lang="en-IN" sz="1600" b="1">
                          <a:latin typeface="Calibri"/>
                          <a:ea typeface="Calibri"/>
                          <a:cs typeface="Times New Roman"/>
                        </a:rPr>
                        <a:t>Action Stub</a:t>
                      </a:r>
                      <a:endParaRPr lang="en-IN" sz="16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latin typeface="Calibri"/>
                          <a:ea typeface="Calibri"/>
                          <a:cs typeface="Times New Roman"/>
                        </a:rPr>
                        <a:t>A1: Normal Salary </a:t>
                      </a:r>
                    </a:p>
                    <a:p>
                      <a:pPr>
                        <a:lnSpc>
                          <a:spcPct val="115000"/>
                        </a:lnSpc>
                        <a:spcAft>
                          <a:spcPts val="0"/>
                        </a:spcAft>
                      </a:pPr>
                      <a:r>
                        <a:rPr lang="en-IN" sz="1600" dirty="0">
                          <a:latin typeface="Calibri"/>
                          <a:ea typeface="Calibri"/>
                          <a:cs typeface="Times New Roman"/>
                        </a:rPr>
                        <a:t>A2: 1.25 of salary</a:t>
                      </a:r>
                    </a:p>
                    <a:p>
                      <a:pPr>
                        <a:lnSpc>
                          <a:spcPct val="115000"/>
                        </a:lnSpc>
                        <a:spcAft>
                          <a:spcPts val="0"/>
                        </a:spcAft>
                      </a:pPr>
                      <a:r>
                        <a:rPr lang="en-IN" sz="1600" dirty="0">
                          <a:latin typeface="Calibri"/>
                          <a:ea typeface="Calibri"/>
                          <a:cs typeface="Times New Roman"/>
                        </a:rPr>
                        <a:t>A3: 2.00 of salary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IN" sz="1600" dirty="0">
                        <a:latin typeface="Calibri"/>
                        <a:ea typeface="Calibri"/>
                        <a:cs typeface="Times New Roman"/>
                      </a:endParaRPr>
                    </a:p>
                    <a:p>
                      <a:pPr algn="ctr">
                        <a:lnSpc>
                          <a:spcPct val="115000"/>
                        </a:lnSpc>
                        <a:spcAft>
                          <a:spcPts val="0"/>
                        </a:spcAft>
                      </a:pPr>
                      <a:endParaRPr lang="en-IN" sz="1600" dirty="0" smtClean="0">
                        <a:latin typeface="Calibri"/>
                        <a:ea typeface="Calibri"/>
                        <a:cs typeface="Times New Roman"/>
                      </a:endParaRPr>
                    </a:p>
                    <a:p>
                      <a:pPr algn="ctr">
                        <a:lnSpc>
                          <a:spcPct val="115000"/>
                        </a:lnSpc>
                        <a:spcAft>
                          <a:spcPts val="0"/>
                        </a:spcAft>
                      </a:pPr>
                      <a:r>
                        <a:rPr lang="en-IN" sz="1600" dirty="0" smtClean="0">
                          <a:latin typeface="Calibri"/>
                          <a:ea typeface="Calibri"/>
                          <a:cs typeface="Times New Roman"/>
                        </a:rPr>
                        <a:t>X</a:t>
                      </a:r>
                      <a:endParaRPr lang="en-IN"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IN" sz="1600" dirty="0">
                        <a:latin typeface="Calibri"/>
                        <a:ea typeface="Calibri"/>
                        <a:cs typeface="Times New Roman"/>
                      </a:endParaRPr>
                    </a:p>
                    <a:p>
                      <a:pPr algn="ctr">
                        <a:lnSpc>
                          <a:spcPct val="115000"/>
                        </a:lnSpc>
                        <a:spcAft>
                          <a:spcPts val="0"/>
                        </a:spcAft>
                      </a:pPr>
                      <a:r>
                        <a:rPr lang="en-IN" sz="1600" dirty="0">
                          <a:latin typeface="Calibri"/>
                          <a:ea typeface="Calibri"/>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Tree>
    <p:extLst>
      <p:ext uri="{BB962C8B-B14F-4D97-AF65-F5344CB8AC3E}">
        <p14:creationId xmlns="" xmlns:p14="http://schemas.microsoft.com/office/powerpoint/2010/main" val="1922969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Entry (Expanded decision table)</a:t>
            </a:r>
            <a:endParaRPr lang="en-IN" smtClean="0"/>
          </a:p>
        </p:txBody>
      </p:sp>
      <p:sp>
        <p:nvSpPr>
          <p:cNvPr id="22531" name="Content Placeholder 2"/>
          <p:cNvSpPr>
            <a:spLocks noGrp="1"/>
          </p:cNvSpPr>
          <p:nvPr>
            <p:ph idx="1"/>
          </p:nvPr>
        </p:nvSpPr>
        <p:spPr/>
        <p:txBody>
          <a:bodyPr/>
          <a:lstStyle/>
          <a:p>
            <a:pPr eaLnBrk="1" hangingPunct="1"/>
            <a:endParaRPr lang="en-US" dirty="0" smtClean="0"/>
          </a:p>
          <a:p>
            <a:pPr eaLnBrk="1" hangingPunct="1"/>
            <a:endParaRPr lang="en-US" dirty="0" smtClean="0"/>
          </a:p>
          <a:p>
            <a:pPr eaLnBrk="1" hangingPunct="1"/>
            <a:endParaRPr lang="en-US" dirty="0" smtClean="0"/>
          </a:p>
          <a:p>
            <a:pPr algn="ctr" eaLnBrk="1" hangingPunct="1">
              <a:buFont typeface="Arial" charset="0"/>
              <a:buNone/>
            </a:pPr>
            <a:endParaRPr lang="en-US" dirty="0" smtClean="0"/>
          </a:p>
          <a:p>
            <a:pPr algn="ctr" eaLnBrk="1" hangingPunct="1">
              <a:buFont typeface="Arial" charset="0"/>
              <a:buNone/>
            </a:pPr>
            <a:r>
              <a:rPr lang="en-US" dirty="0" smtClean="0"/>
              <a:t>Entry (Expanded decision table)</a:t>
            </a:r>
          </a:p>
          <a:p>
            <a:pPr algn="ctr" eaLnBrk="1" hangingPunct="1">
              <a:buFont typeface="Arial" charset="0"/>
              <a:buNone/>
            </a:pPr>
            <a:endParaRPr lang="en-IN"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965511468"/>
              </p:ext>
            </p:extLst>
          </p:nvPr>
        </p:nvGraphicFramePr>
        <p:xfrm>
          <a:off x="1115616" y="1268760"/>
          <a:ext cx="7467600" cy="1962912"/>
        </p:xfrm>
        <a:graphic>
          <a:graphicData uri="http://schemas.openxmlformats.org/drawingml/2006/table">
            <a:tbl>
              <a:tblPr/>
              <a:tblGrid>
                <a:gridCol w="1347755">
                  <a:extLst>
                    <a:ext uri="{9D8B030D-6E8A-4147-A177-3AD203B41FA5}">
                      <a16:colId xmlns:a16="http://schemas.microsoft.com/office/drawing/2014/main" xmlns="" val="20000"/>
                    </a:ext>
                  </a:extLst>
                </a:gridCol>
                <a:gridCol w="2076578">
                  <a:extLst>
                    <a:ext uri="{9D8B030D-6E8A-4147-A177-3AD203B41FA5}">
                      <a16:colId xmlns:a16="http://schemas.microsoft.com/office/drawing/2014/main" xmlns="" val="20001"/>
                    </a:ext>
                  </a:extLst>
                </a:gridCol>
                <a:gridCol w="989809">
                  <a:extLst>
                    <a:ext uri="{9D8B030D-6E8A-4147-A177-3AD203B41FA5}">
                      <a16:colId xmlns:a16="http://schemas.microsoft.com/office/drawing/2014/main" xmlns="" val="20002"/>
                    </a:ext>
                  </a:extLst>
                </a:gridCol>
                <a:gridCol w="903352">
                  <a:extLst>
                    <a:ext uri="{9D8B030D-6E8A-4147-A177-3AD203B41FA5}">
                      <a16:colId xmlns:a16="http://schemas.microsoft.com/office/drawing/2014/main" xmlns="" val="20003"/>
                    </a:ext>
                  </a:extLst>
                </a:gridCol>
                <a:gridCol w="1114242">
                  <a:extLst>
                    <a:ext uri="{9D8B030D-6E8A-4147-A177-3AD203B41FA5}">
                      <a16:colId xmlns:a16="http://schemas.microsoft.com/office/drawing/2014/main" xmlns="" val="20004"/>
                    </a:ext>
                  </a:extLst>
                </a:gridCol>
                <a:gridCol w="1035864">
                  <a:extLst>
                    <a:ext uri="{9D8B030D-6E8A-4147-A177-3AD203B41FA5}">
                      <a16:colId xmlns:a16="http://schemas.microsoft.com/office/drawing/2014/main" xmlns="" val="20005"/>
                    </a:ext>
                  </a:extLst>
                </a:gridCol>
              </a:tblGrid>
              <a:tr h="279400">
                <a:tc>
                  <a:txBody>
                    <a:bodyPr/>
                    <a:lstStyle/>
                    <a:p>
                      <a:pPr>
                        <a:lnSpc>
                          <a:spcPct val="115000"/>
                        </a:lnSpc>
                        <a:spcAft>
                          <a:spcPts val="0"/>
                        </a:spcAft>
                      </a:pPr>
                      <a:endParaRPr lang="en-IN"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latin typeface="Calibri"/>
                          <a:ea typeface="Calibri"/>
                          <a:cs typeface="Times New Roman"/>
                        </a:rPr>
                        <a:t>Rule 1-1</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latin typeface="Calibri"/>
                          <a:ea typeface="Calibri"/>
                          <a:cs typeface="Times New Roman"/>
                        </a:rPr>
                        <a:t>Rule 1-2</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latin typeface="Calibri"/>
                          <a:ea typeface="Calibri"/>
                          <a:cs typeface="Times New Roman"/>
                        </a:rPr>
                        <a:t>Rule 2</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latin typeface="Calibri"/>
                          <a:ea typeface="Calibri"/>
                          <a:cs typeface="Times New Roman"/>
                        </a:rPr>
                        <a:t>Rule 3</a:t>
                      </a:r>
                      <a:endParaRPr lang="en-IN"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58800">
                <a:tc>
                  <a:txBody>
                    <a:bodyPr/>
                    <a:lstStyle/>
                    <a:p>
                      <a:pPr algn="ctr">
                        <a:lnSpc>
                          <a:spcPct val="115000"/>
                        </a:lnSpc>
                        <a:spcAft>
                          <a:spcPts val="0"/>
                        </a:spcAft>
                      </a:pPr>
                      <a:r>
                        <a:rPr lang="en-IN" sz="1600" b="1">
                          <a:latin typeface="Calibri"/>
                          <a:ea typeface="Calibri"/>
                          <a:cs typeface="Times New Roman"/>
                        </a:rPr>
                        <a:t>Condition Stub</a:t>
                      </a:r>
                      <a:endParaRPr lang="en-IN" sz="16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latin typeface="Calibri"/>
                          <a:ea typeface="Calibri"/>
                          <a:cs typeface="Times New Roman"/>
                        </a:rPr>
                        <a:t>C1: Working hours &gt; 48</a:t>
                      </a:r>
                    </a:p>
                    <a:p>
                      <a:pPr>
                        <a:lnSpc>
                          <a:spcPct val="115000"/>
                        </a:lnSpc>
                        <a:spcAft>
                          <a:spcPts val="0"/>
                        </a:spcAft>
                      </a:pPr>
                      <a:r>
                        <a:rPr lang="en-IN" sz="1600" dirty="0">
                          <a:latin typeface="Calibri"/>
                          <a:ea typeface="Calibri"/>
                          <a:cs typeface="Times New Roman"/>
                        </a:rPr>
                        <a:t>C2: Holidays or Sundays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F</a:t>
                      </a:r>
                    </a:p>
                    <a:p>
                      <a:pPr algn="ctr">
                        <a:lnSpc>
                          <a:spcPct val="115000"/>
                        </a:lnSpc>
                        <a:spcAft>
                          <a:spcPts val="0"/>
                        </a:spcAft>
                      </a:pPr>
                      <a:r>
                        <a:rPr lang="en-IN" sz="1600">
                          <a:latin typeface="Calibri"/>
                          <a:ea typeface="Calibri"/>
                          <a:cs typeface="Times New Roman"/>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T</a:t>
                      </a:r>
                    </a:p>
                    <a:p>
                      <a:pPr algn="ctr">
                        <a:lnSpc>
                          <a:spcPct val="115000"/>
                        </a:lnSpc>
                        <a:spcAft>
                          <a:spcPts val="0"/>
                        </a:spcAft>
                      </a:pPr>
                      <a:r>
                        <a:rPr lang="en-IN" sz="1600">
                          <a:latin typeface="Calibri"/>
                          <a:ea typeface="Calibri"/>
                          <a:cs typeface="Times New Roman"/>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F</a:t>
                      </a:r>
                    </a:p>
                    <a:p>
                      <a:pPr algn="ctr">
                        <a:lnSpc>
                          <a:spcPct val="115000"/>
                        </a:lnSpc>
                        <a:spcAft>
                          <a:spcPts val="0"/>
                        </a:spcAft>
                      </a:pPr>
                      <a:r>
                        <a:rPr lang="en-IN" sz="1600">
                          <a:latin typeface="Calibri"/>
                          <a:ea typeface="Calibri"/>
                          <a:cs typeface="Times New Roman"/>
                        </a:rPr>
                        <a: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a:latin typeface="Calibri"/>
                          <a:ea typeface="Calibri"/>
                          <a:cs typeface="Times New Roman"/>
                        </a:rPr>
                        <a:t>T</a:t>
                      </a:r>
                    </a:p>
                    <a:p>
                      <a:pPr algn="ctr">
                        <a:lnSpc>
                          <a:spcPct val="115000"/>
                        </a:lnSpc>
                        <a:spcAft>
                          <a:spcPts val="0"/>
                        </a:spcAft>
                      </a:pPr>
                      <a:r>
                        <a:rPr lang="en-IN" sz="1600">
                          <a:latin typeface="Calibri"/>
                          <a:ea typeface="Calibri"/>
                          <a:cs typeface="Times New Roman"/>
                        </a:rPr>
                        <a: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pPr algn="ctr">
                        <a:lnSpc>
                          <a:spcPct val="115000"/>
                        </a:lnSpc>
                        <a:spcAft>
                          <a:spcPts val="0"/>
                        </a:spcAft>
                      </a:pPr>
                      <a:r>
                        <a:rPr lang="en-IN" sz="1600" b="1" dirty="0">
                          <a:latin typeface="Calibri"/>
                          <a:ea typeface="Calibri"/>
                          <a:cs typeface="Times New Roman"/>
                        </a:rPr>
                        <a:t>Action Stub</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latin typeface="Calibri"/>
                          <a:ea typeface="Calibri"/>
                          <a:cs typeface="Times New Roman"/>
                        </a:rPr>
                        <a:t>A1: Normal Salary </a:t>
                      </a:r>
                    </a:p>
                    <a:p>
                      <a:pPr>
                        <a:lnSpc>
                          <a:spcPct val="115000"/>
                        </a:lnSpc>
                        <a:spcAft>
                          <a:spcPts val="0"/>
                        </a:spcAft>
                      </a:pPr>
                      <a:r>
                        <a:rPr lang="en-IN" sz="1600" dirty="0">
                          <a:latin typeface="Calibri"/>
                          <a:ea typeface="Calibri"/>
                          <a:cs typeface="Times New Roman"/>
                        </a:rPr>
                        <a:t>A2: 1.25 of salary</a:t>
                      </a:r>
                    </a:p>
                    <a:p>
                      <a:pPr>
                        <a:lnSpc>
                          <a:spcPct val="115000"/>
                        </a:lnSpc>
                        <a:spcAft>
                          <a:spcPts val="0"/>
                        </a:spcAft>
                      </a:pPr>
                      <a:r>
                        <a:rPr lang="en-IN" sz="1600" dirty="0">
                          <a:latin typeface="Calibri"/>
                          <a:ea typeface="Calibri"/>
                          <a:cs typeface="Times New Roman"/>
                        </a:rPr>
                        <a:t>A3: 2.00 of salary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IN" sz="1600" dirty="0">
                        <a:latin typeface="Calibri"/>
                        <a:ea typeface="Calibri"/>
                        <a:cs typeface="Times New Roman"/>
                      </a:endParaRPr>
                    </a:p>
                    <a:p>
                      <a:pPr algn="ctr">
                        <a:lnSpc>
                          <a:spcPct val="115000"/>
                        </a:lnSpc>
                        <a:spcAft>
                          <a:spcPts val="0"/>
                        </a:spcAft>
                      </a:pPr>
                      <a:endParaRPr lang="en-IN" sz="1600" dirty="0" smtClean="0">
                        <a:latin typeface="Calibri"/>
                        <a:ea typeface="Calibri"/>
                        <a:cs typeface="Times New Roman"/>
                      </a:endParaRPr>
                    </a:p>
                    <a:p>
                      <a:pPr algn="ctr">
                        <a:lnSpc>
                          <a:spcPct val="115000"/>
                        </a:lnSpc>
                        <a:spcAft>
                          <a:spcPts val="0"/>
                        </a:spcAft>
                      </a:pPr>
                      <a:r>
                        <a:rPr lang="en-IN" sz="1600" dirty="0" smtClean="0">
                          <a:latin typeface="Calibri"/>
                          <a:ea typeface="Calibri"/>
                          <a:cs typeface="Times New Roman"/>
                        </a:rPr>
                        <a:t>X</a:t>
                      </a:r>
                      <a:endParaRPr lang="en-IN"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dirty="0" smtClean="0">
                        <a:latin typeface="Calibri"/>
                        <a:ea typeface="Calibri"/>
                        <a:cs typeface="Times New Roman"/>
                      </a:endParaRPr>
                    </a:p>
                    <a:p>
                      <a:pPr algn="ctr">
                        <a:lnSpc>
                          <a:spcPct val="115000"/>
                        </a:lnSpc>
                        <a:spcAft>
                          <a:spcPts val="0"/>
                        </a:spcAft>
                      </a:pPr>
                      <a:endParaRPr lang="en-IN" sz="1600" dirty="0">
                        <a:latin typeface="Calibri"/>
                        <a:ea typeface="Calibri"/>
                        <a:cs typeface="Times New Roman"/>
                      </a:endParaRPr>
                    </a:p>
                    <a:p>
                      <a:pPr algn="ctr">
                        <a:lnSpc>
                          <a:spcPct val="115000"/>
                        </a:lnSpc>
                        <a:spcAft>
                          <a:spcPts val="0"/>
                        </a:spcAft>
                      </a:pPr>
                      <a:r>
                        <a:rPr lang="en-IN" sz="1600" dirty="0">
                          <a:latin typeface="Calibri"/>
                          <a:ea typeface="Calibri"/>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dirty="0">
                          <a:latin typeface="Calibri"/>
                          <a:ea typeface="Calibri"/>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IN" sz="1600" dirty="0">
                        <a:latin typeface="Calibri"/>
                        <a:ea typeface="Calibri"/>
                        <a:cs typeface="Times New Roman"/>
                      </a:endParaRPr>
                    </a:p>
                    <a:p>
                      <a:pPr algn="ctr">
                        <a:lnSpc>
                          <a:spcPct val="115000"/>
                        </a:lnSpc>
                        <a:spcAft>
                          <a:spcPts val="0"/>
                        </a:spcAft>
                      </a:pPr>
                      <a:r>
                        <a:rPr lang="en-IN" sz="1600" dirty="0">
                          <a:latin typeface="Calibri"/>
                          <a:ea typeface="Calibri"/>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1521568596"/>
              </p:ext>
            </p:extLst>
          </p:nvPr>
        </p:nvGraphicFramePr>
        <p:xfrm>
          <a:off x="1219200" y="4419600"/>
          <a:ext cx="7010401" cy="1905000"/>
        </p:xfrm>
        <a:graphic>
          <a:graphicData uri="http://schemas.openxmlformats.org/drawingml/2006/table">
            <a:tbl>
              <a:tblPr/>
              <a:tblGrid>
                <a:gridCol w="1687628">
                  <a:extLst>
                    <a:ext uri="{9D8B030D-6E8A-4147-A177-3AD203B41FA5}">
                      <a16:colId xmlns:a16="http://schemas.microsoft.com/office/drawing/2014/main" xmlns="" val="20000"/>
                    </a:ext>
                  </a:extLst>
                </a:gridCol>
                <a:gridCol w="1874527">
                  <a:extLst>
                    <a:ext uri="{9D8B030D-6E8A-4147-A177-3AD203B41FA5}">
                      <a16:colId xmlns:a16="http://schemas.microsoft.com/office/drawing/2014/main" xmlns="" val="20001"/>
                    </a:ext>
                  </a:extLst>
                </a:gridCol>
                <a:gridCol w="1411149">
                  <a:extLst>
                    <a:ext uri="{9D8B030D-6E8A-4147-A177-3AD203B41FA5}">
                      <a16:colId xmlns:a16="http://schemas.microsoft.com/office/drawing/2014/main" xmlns="" val="20002"/>
                    </a:ext>
                  </a:extLst>
                </a:gridCol>
                <a:gridCol w="2037097">
                  <a:extLst>
                    <a:ext uri="{9D8B030D-6E8A-4147-A177-3AD203B41FA5}">
                      <a16:colId xmlns:a16="http://schemas.microsoft.com/office/drawing/2014/main" xmlns="" val="20003"/>
                    </a:ext>
                  </a:extLst>
                </a:gridCol>
              </a:tblGrid>
              <a:tr h="381000">
                <a:tc>
                  <a:txBody>
                    <a:bodyPr/>
                    <a:lstStyle/>
                    <a:p>
                      <a:pPr algn="ctr">
                        <a:lnSpc>
                          <a:spcPct val="115000"/>
                        </a:lnSpc>
                        <a:spcAft>
                          <a:spcPts val="0"/>
                        </a:spcAft>
                      </a:pPr>
                      <a:r>
                        <a:rPr lang="en-IN" sz="1800" b="1" dirty="0">
                          <a:latin typeface="Calibri"/>
                          <a:ea typeface="Calibri"/>
                          <a:cs typeface="Times New Roman"/>
                        </a:rPr>
                        <a:t>Test case ID</a:t>
                      </a:r>
                      <a:endParaRPr lang="en-IN"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a:latin typeface="Calibri"/>
                          <a:ea typeface="Calibri"/>
                          <a:cs typeface="Times New Roman"/>
                        </a:rPr>
                        <a:t>Working hour</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a:latin typeface="Calibri"/>
                          <a:ea typeface="Calibri"/>
                          <a:cs typeface="Times New Roman"/>
                        </a:rPr>
                        <a:t>Day</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b="1">
                          <a:latin typeface="Calibri"/>
                          <a:ea typeface="Calibri"/>
                          <a:cs typeface="Times New Roman"/>
                        </a:rPr>
                        <a:t>Expected Result</a:t>
                      </a:r>
                      <a:endParaRPr lang="en-IN"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524000">
                <a:tc>
                  <a:txBody>
                    <a:bodyPr/>
                    <a:lstStyle/>
                    <a:p>
                      <a:pPr algn="ctr">
                        <a:lnSpc>
                          <a:spcPct val="115000"/>
                        </a:lnSpc>
                        <a:spcAft>
                          <a:spcPts val="0"/>
                        </a:spcAft>
                      </a:pPr>
                      <a:r>
                        <a:rPr lang="en-IN" sz="1800">
                          <a:latin typeface="Calibri"/>
                          <a:ea typeface="Calibri"/>
                          <a:cs typeface="Times New Roman"/>
                        </a:rPr>
                        <a:t>1</a:t>
                      </a:r>
                    </a:p>
                    <a:p>
                      <a:pPr algn="ctr">
                        <a:lnSpc>
                          <a:spcPct val="115000"/>
                        </a:lnSpc>
                        <a:spcAft>
                          <a:spcPts val="0"/>
                        </a:spcAft>
                      </a:pPr>
                      <a:r>
                        <a:rPr lang="en-IN" sz="1800">
                          <a:latin typeface="Calibri"/>
                          <a:ea typeface="Calibri"/>
                          <a:cs typeface="Times New Roman"/>
                        </a:rPr>
                        <a:t>2</a:t>
                      </a:r>
                    </a:p>
                    <a:p>
                      <a:pPr algn="ctr">
                        <a:lnSpc>
                          <a:spcPct val="115000"/>
                        </a:lnSpc>
                        <a:spcAft>
                          <a:spcPts val="0"/>
                        </a:spcAft>
                      </a:pPr>
                      <a:r>
                        <a:rPr lang="en-IN" sz="1800">
                          <a:latin typeface="Calibri"/>
                          <a:ea typeface="Calibri"/>
                          <a:cs typeface="Times New Roman"/>
                        </a:rPr>
                        <a:t>3</a:t>
                      </a:r>
                    </a:p>
                    <a:p>
                      <a:pPr algn="ctr">
                        <a:lnSpc>
                          <a:spcPct val="115000"/>
                        </a:lnSpc>
                        <a:spcAft>
                          <a:spcPts val="0"/>
                        </a:spcAft>
                      </a:pPr>
                      <a:r>
                        <a:rPr lang="en-IN" sz="18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Calibri"/>
                          <a:ea typeface="Calibri"/>
                          <a:cs typeface="Times New Roman"/>
                        </a:rPr>
                        <a:t>48</a:t>
                      </a:r>
                    </a:p>
                    <a:p>
                      <a:pPr algn="ctr">
                        <a:lnSpc>
                          <a:spcPct val="115000"/>
                        </a:lnSpc>
                        <a:spcAft>
                          <a:spcPts val="0"/>
                        </a:spcAft>
                      </a:pPr>
                      <a:r>
                        <a:rPr lang="en-IN" sz="1800" dirty="0">
                          <a:latin typeface="Calibri"/>
                          <a:ea typeface="Calibri"/>
                          <a:cs typeface="Times New Roman"/>
                        </a:rPr>
                        <a:t>50</a:t>
                      </a:r>
                    </a:p>
                    <a:p>
                      <a:pPr algn="ctr">
                        <a:lnSpc>
                          <a:spcPct val="115000"/>
                        </a:lnSpc>
                        <a:spcAft>
                          <a:spcPts val="0"/>
                        </a:spcAft>
                      </a:pPr>
                      <a:r>
                        <a:rPr lang="en-IN" sz="1800" dirty="0">
                          <a:latin typeface="Calibri"/>
                          <a:ea typeface="Calibri"/>
                          <a:cs typeface="Times New Roman"/>
                        </a:rPr>
                        <a:t>52</a:t>
                      </a:r>
                    </a:p>
                    <a:p>
                      <a:pPr algn="ctr">
                        <a:lnSpc>
                          <a:spcPct val="115000"/>
                        </a:lnSpc>
                        <a:spcAft>
                          <a:spcPts val="0"/>
                        </a:spcAft>
                      </a:pPr>
                      <a:r>
                        <a:rPr lang="en-IN" sz="1800" dirty="0">
                          <a:latin typeface="Calibri"/>
                          <a:ea typeface="Calibri"/>
                          <a:cs typeface="Times New Roman"/>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a:latin typeface="Calibri"/>
                          <a:ea typeface="Calibri"/>
                          <a:cs typeface="Times New Roman"/>
                        </a:rPr>
                        <a:t>Monday</a:t>
                      </a:r>
                    </a:p>
                    <a:p>
                      <a:pPr algn="ctr">
                        <a:lnSpc>
                          <a:spcPct val="115000"/>
                        </a:lnSpc>
                        <a:spcAft>
                          <a:spcPts val="0"/>
                        </a:spcAft>
                      </a:pPr>
                      <a:r>
                        <a:rPr lang="en-IN" sz="1800">
                          <a:latin typeface="Calibri"/>
                          <a:ea typeface="Calibri"/>
                          <a:cs typeface="Times New Roman"/>
                        </a:rPr>
                        <a:t>Tuesday</a:t>
                      </a:r>
                    </a:p>
                    <a:p>
                      <a:pPr algn="ctr">
                        <a:lnSpc>
                          <a:spcPct val="115000"/>
                        </a:lnSpc>
                        <a:spcAft>
                          <a:spcPts val="0"/>
                        </a:spcAft>
                      </a:pPr>
                      <a:r>
                        <a:rPr lang="en-IN" sz="1800">
                          <a:latin typeface="Calibri"/>
                          <a:ea typeface="Calibri"/>
                          <a:cs typeface="Times New Roman"/>
                        </a:rPr>
                        <a:t>Sunday</a:t>
                      </a:r>
                    </a:p>
                    <a:p>
                      <a:pPr algn="ctr">
                        <a:lnSpc>
                          <a:spcPct val="115000"/>
                        </a:lnSpc>
                        <a:spcAft>
                          <a:spcPts val="0"/>
                        </a:spcAft>
                      </a:pPr>
                      <a:r>
                        <a:rPr lang="en-IN" sz="1800">
                          <a:latin typeface="Calibri"/>
                          <a:ea typeface="Calibri"/>
                          <a:cs typeface="Times New Roman"/>
                        </a:rPr>
                        <a:t>Sunday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Calibri"/>
                          <a:ea typeface="Calibri"/>
                          <a:cs typeface="Times New Roman"/>
                        </a:rPr>
                        <a:t>Normal Salary</a:t>
                      </a:r>
                    </a:p>
                    <a:p>
                      <a:pPr algn="ctr">
                        <a:lnSpc>
                          <a:spcPct val="115000"/>
                        </a:lnSpc>
                        <a:spcAft>
                          <a:spcPts val="0"/>
                        </a:spcAft>
                      </a:pPr>
                      <a:r>
                        <a:rPr lang="en-IN" sz="1800" dirty="0">
                          <a:latin typeface="Calibri"/>
                          <a:ea typeface="Calibri"/>
                          <a:cs typeface="Times New Roman"/>
                        </a:rPr>
                        <a:t>1.25 of salary</a:t>
                      </a:r>
                    </a:p>
                    <a:p>
                      <a:pPr algn="ctr">
                        <a:lnSpc>
                          <a:spcPct val="115000"/>
                        </a:lnSpc>
                        <a:spcAft>
                          <a:spcPts val="0"/>
                        </a:spcAft>
                      </a:pPr>
                      <a:r>
                        <a:rPr lang="en-IN" sz="1800" dirty="0">
                          <a:latin typeface="Calibri"/>
                          <a:ea typeface="Calibri"/>
                          <a:cs typeface="Times New Roman"/>
                        </a:rPr>
                        <a:t>2.00 of salary</a:t>
                      </a:r>
                    </a:p>
                    <a:p>
                      <a:pPr algn="ctr">
                        <a:lnSpc>
                          <a:spcPct val="115000"/>
                        </a:lnSpc>
                        <a:spcAft>
                          <a:spcPts val="0"/>
                        </a:spcAft>
                      </a:pPr>
                      <a:r>
                        <a:rPr lang="en-IN" sz="1800" dirty="0">
                          <a:latin typeface="Calibri"/>
                          <a:ea typeface="Calibri"/>
                          <a:cs typeface="Times New Roman"/>
                        </a:rPr>
                        <a:t>2.00 of salary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 xmlns:p14="http://schemas.microsoft.com/office/powerpoint/2010/main" val="9313367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15616" y="0"/>
            <a:ext cx="7498080" cy="1143000"/>
          </a:xfrm>
        </p:spPr>
        <p:txBody>
          <a:bodyPr/>
          <a:lstStyle/>
          <a:p>
            <a:r>
              <a:rPr lang="en-US" dirty="0" smtClean="0"/>
              <a:t>Example - 2</a:t>
            </a:r>
            <a:endParaRPr lang="en-US" dirty="0"/>
          </a:p>
        </p:txBody>
      </p:sp>
      <p:sp>
        <p:nvSpPr>
          <p:cNvPr id="2" name="Content Placeholder 1"/>
          <p:cNvSpPr>
            <a:spLocks noGrp="1"/>
          </p:cNvSpPr>
          <p:nvPr>
            <p:ph idx="1"/>
          </p:nvPr>
        </p:nvSpPr>
        <p:spPr>
          <a:xfrm>
            <a:off x="965200" y="1124744"/>
            <a:ext cx="8178800" cy="4968552"/>
          </a:xfrm>
        </p:spPr>
        <p:txBody>
          <a:bodyPr>
            <a:noAutofit/>
          </a:bodyPr>
          <a:lstStyle/>
          <a:p>
            <a:pPr marL="82296" indent="0" algn="just">
              <a:buNone/>
            </a:pPr>
            <a:r>
              <a:rPr lang="en-US" sz="2000" dirty="0" smtClean="0"/>
              <a:t>A wholesaler has three commodities to sell and has three types of customers. Discount is given as per the following procedure:</a:t>
            </a:r>
          </a:p>
          <a:p>
            <a:pPr marL="0" indent="0" algn="just">
              <a:buNone/>
            </a:pPr>
            <a:r>
              <a:rPr lang="en-US" sz="2000" dirty="0"/>
              <a:t> </a:t>
            </a:r>
            <a:r>
              <a:rPr lang="en-US" sz="2000" dirty="0" smtClean="0"/>
              <a:t>(a) For DGS &amp; D orders, 10% discount is given irrespective of the value of the order.</a:t>
            </a:r>
          </a:p>
          <a:p>
            <a:pPr marL="0" indent="0" algn="just">
              <a:buNone/>
            </a:pPr>
            <a:r>
              <a:rPr lang="en-US" sz="2000" dirty="0"/>
              <a:t> </a:t>
            </a:r>
            <a:r>
              <a:rPr lang="en-US" sz="2000" dirty="0" smtClean="0"/>
              <a:t>(b) For orders of more than </a:t>
            </a:r>
            <a:r>
              <a:rPr lang="en-US" sz="2000" dirty="0" err="1" smtClean="0"/>
              <a:t>Rs</a:t>
            </a:r>
            <a:r>
              <a:rPr lang="en-US" sz="2000" dirty="0"/>
              <a:t> </a:t>
            </a:r>
            <a:r>
              <a:rPr lang="en-US" sz="2000" dirty="0" smtClean="0"/>
              <a:t>50,000, agents get a discount of 15% and the retailer gets a discount of 10%.</a:t>
            </a:r>
          </a:p>
          <a:p>
            <a:pPr marL="0" indent="0" algn="just">
              <a:buNone/>
            </a:pPr>
            <a:r>
              <a:rPr lang="en-US" sz="2000" dirty="0" smtClean="0"/>
              <a:t>(c) For orders of </a:t>
            </a:r>
            <a:r>
              <a:rPr lang="en-US" sz="2000" dirty="0" err="1" smtClean="0"/>
              <a:t>Rs</a:t>
            </a:r>
            <a:r>
              <a:rPr lang="en-US" sz="2000" dirty="0" smtClean="0"/>
              <a:t> 20,000 or more and up to </a:t>
            </a:r>
            <a:r>
              <a:rPr lang="en-US" sz="2000" dirty="0" err="1" smtClean="0"/>
              <a:t>Rs</a:t>
            </a:r>
            <a:r>
              <a:rPr lang="en-US" sz="2000" dirty="0" smtClean="0"/>
              <a:t> 50,000, agents get 12% and the retailer gets 8% discount.</a:t>
            </a:r>
          </a:p>
          <a:p>
            <a:pPr marL="0" indent="0" algn="just">
              <a:buNone/>
            </a:pPr>
            <a:r>
              <a:rPr lang="en-US" sz="2000" dirty="0" smtClean="0"/>
              <a:t>(d) For orders of less than </a:t>
            </a:r>
            <a:r>
              <a:rPr lang="en-US" sz="2000" dirty="0" err="1" smtClean="0"/>
              <a:t>Rs</a:t>
            </a:r>
            <a:r>
              <a:rPr lang="en-US" sz="2000" dirty="0"/>
              <a:t> </a:t>
            </a:r>
            <a:r>
              <a:rPr lang="en-US" sz="2000" dirty="0" smtClean="0"/>
              <a:t>20,000, agents get 8% and the retailer gets 5% discount. </a:t>
            </a:r>
          </a:p>
          <a:p>
            <a:pPr marL="0" indent="0" algn="just">
              <a:buNone/>
            </a:pPr>
            <a:r>
              <a:rPr lang="en-US" sz="2000" dirty="0" smtClean="0"/>
              <a:t>The aforementioned rules do not apply to the furniture items wherein a flat rate of 10% discount s admissible to all customers irrespective of the value of the order. </a:t>
            </a:r>
          </a:p>
          <a:p>
            <a:pPr marL="0" indent="0" algn="just">
              <a:buNone/>
            </a:pPr>
            <a:r>
              <a:rPr lang="en-US" sz="2000" dirty="0" smtClean="0"/>
              <a:t>Design the test cases for this system using decision table testing.</a:t>
            </a:r>
            <a:endParaRPr lang="en-US" sz="2000" dirty="0"/>
          </a:p>
        </p:txBody>
      </p:sp>
    </p:spTree>
    <p:extLst>
      <p:ext uri="{BB962C8B-B14F-4D97-AF65-F5344CB8AC3E}">
        <p14:creationId xmlns="" xmlns:p14="http://schemas.microsoft.com/office/powerpoint/2010/main" val="34451600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Table for Example 2 </a:t>
            </a:r>
            <a:endParaRPr lang="en-IN"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3608" y="1772816"/>
            <a:ext cx="8100392" cy="45365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15313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cases for Example - 2</a:t>
            </a:r>
            <a:endParaRPr lang="en-US" dirty="0"/>
          </a:p>
        </p:txBody>
      </p:sp>
      <p:sp>
        <p:nvSpPr>
          <p:cNvPr id="2" name="Content Placeholder 1"/>
          <p:cNvSpPr>
            <a:spLocks noGrp="1"/>
          </p:cNvSpPr>
          <p:nvPr>
            <p:ph idx="1"/>
          </p:nvPr>
        </p:nvSpPr>
        <p:spPr>
          <a:xfrm>
            <a:off x="755576" y="1484784"/>
            <a:ext cx="8178800" cy="4171950"/>
          </a:xfrm>
        </p:spPr>
        <p:txBody>
          <a:bodyPr/>
          <a:lstStyle/>
          <a:p>
            <a:pPr marL="82296" indent="0" algn="just">
              <a:buNone/>
            </a:pPr>
            <a:r>
              <a:rPr lang="en-US" sz="2400" dirty="0" smtClean="0"/>
              <a:t> </a:t>
            </a:r>
          </a:p>
        </p:txBody>
      </p:sp>
      <p:graphicFrame>
        <p:nvGraphicFramePr>
          <p:cNvPr id="4" name="Table 3"/>
          <p:cNvGraphicFramePr>
            <a:graphicFrameLocks noGrp="1"/>
          </p:cNvGraphicFramePr>
          <p:nvPr>
            <p:extLst>
              <p:ext uri="{D42A27DB-BD31-4B8C-83A1-F6EECF244321}">
                <p14:modId xmlns="" xmlns:p14="http://schemas.microsoft.com/office/powerpoint/2010/main" val="122159941"/>
              </p:ext>
            </p:extLst>
          </p:nvPr>
        </p:nvGraphicFramePr>
        <p:xfrm>
          <a:off x="1187624" y="2054448"/>
          <a:ext cx="7543800" cy="3606800"/>
        </p:xfrm>
        <a:graphic>
          <a:graphicData uri="http://schemas.openxmlformats.org/drawingml/2006/table">
            <a:tbl>
              <a:tblPr firstRow="1" bandRow="1">
                <a:tableStyleId>{616DA210-FB5B-4158-B5E0-FEB733F419BA}</a:tableStyleId>
              </a:tblPr>
              <a:tblGrid>
                <a:gridCol w="1143000">
                  <a:extLst>
                    <a:ext uri="{9D8B030D-6E8A-4147-A177-3AD203B41FA5}">
                      <a16:colId xmlns:a16="http://schemas.microsoft.com/office/drawing/2014/main" xmlns="" val="2269840117"/>
                    </a:ext>
                  </a:extLst>
                </a:gridCol>
                <a:gridCol w="1600200">
                  <a:extLst>
                    <a:ext uri="{9D8B030D-6E8A-4147-A177-3AD203B41FA5}">
                      <a16:colId xmlns:a16="http://schemas.microsoft.com/office/drawing/2014/main" xmlns="" val="3254131835"/>
                    </a:ext>
                  </a:extLst>
                </a:gridCol>
                <a:gridCol w="1447800">
                  <a:extLst>
                    <a:ext uri="{9D8B030D-6E8A-4147-A177-3AD203B41FA5}">
                      <a16:colId xmlns:a16="http://schemas.microsoft.com/office/drawing/2014/main" xmlns="" val="2474661902"/>
                    </a:ext>
                  </a:extLst>
                </a:gridCol>
                <a:gridCol w="1561148">
                  <a:extLst>
                    <a:ext uri="{9D8B030D-6E8A-4147-A177-3AD203B41FA5}">
                      <a16:colId xmlns:a16="http://schemas.microsoft.com/office/drawing/2014/main" xmlns="" val="4148844924"/>
                    </a:ext>
                  </a:extLst>
                </a:gridCol>
                <a:gridCol w="1791652">
                  <a:extLst>
                    <a:ext uri="{9D8B030D-6E8A-4147-A177-3AD203B41FA5}">
                      <a16:colId xmlns:a16="http://schemas.microsoft.com/office/drawing/2014/main" xmlns="" val="2968677950"/>
                    </a:ext>
                  </a:extLst>
                </a:gridCol>
              </a:tblGrid>
              <a:tr h="370840">
                <a:tc>
                  <a:txBody>
                    <a:bodyPr/>
                    <a:lstStyle/>
                    <a:p>
                      <a:r>
                        <a:rPr lang="en-US" dirty="0" smtClean="0"/>
                        <a:t>Test Case Id</a:t>
                      </a:r>
                      <a:endParaRPr lang="en-US" dirty="0"/>
                    </a:p>
                  </a:txBody>
                  <a:tcPr/>
                </a:tc>
                <a:tc>
                  <a:txBody>
                    <a:bodyPr/>
                    <a:lstStyle/>
                    <a:p>
                      <a:r>
                        <a:rPr lang="en-US" dirty="0" smtClean="0"/>
                        <a:t>Type of Customer</a:t>
                      </a:r>
                      <a:endParaRPr lang="en-US" dirty="0"/>
                    </a:p>
                  </a:txBody>
                  <a:tcPr/>
                </a:tc>
                <a:tc>
                  <a:txBody>
                    <a:bodyPr/>
                    <a:lstStyle/>
                    <a:p>
                      <a:r>
                        <a:rPr lang="en-US" dirty="0" smtClean="0"/>
                        <a:t>Product Furniture?</a:t>
                      </a:r>
                      <a:endParaRPr lang="en-US" dirty="0"/>
                    </a:p>
                  </a:txBody>
                  <a:tcPr/>
                </a:tc>
                <a:tc>
                  <a:txBody>
                    <a:bodyPr/>
                    <a:lstStyle/>
                    <a:p>
                      <a:r>
                        <a:rPr lang="en-US" dirty="0" smtClean="0"/>
                        <a:t>Order value (</a:t>
                      </a:r>
                      <a:r>
                        <a:rPr lang="en-US" dirty="0" err="1" smtClean="0"/>
                        <a:t>Rs</a:t>
                      </a:r>
                      <a:r>
                        <a:rPr lang="en-US" dirty="0" smtClean="0"/>
                        <a:t>)</a:t>
                      </a:r>
                      <a:endParaRPr lang="en-US" dirty="0"/>
                    </a:p>
                  </a:txBody>
                  <a:tcPr/>
                </a:tc>
                <a:tc>
                  <a:txBody>
                    <a:bodyPr/>
                    <a:lstStyle/>
                    <a:p>
                      <a:r>
                        <a:rPr lang="en-US" dirty="0" smtClean="0"/>
                        <a:t>Expected Result</a:t>
                      </a:r>
                      <a:endParaRPr lang="en-US" dirty="0"/>
                    </a:p>
                  </a:txBody>
                  <a:tcPr/>
                </a:tc>
                <a:extLst>
                  <a:ext uri="{0D108BD9-81ED-4DB2-BD59-A6C34878D82A}">
                    <a16:rowId xmlns:a16="http://schemas.microsoft.com/office/drawing/2014/main" xmlns="" val="894465174"/>
                  </a:ext>
                </a:extLst>
              </a:tr>
              <a:tr h="370840">
                <a:tc>
                  <a:txBody>
                    <a:bodyPr/>
                    <a:lstStyle/>
                    <a:p>
                      <a:r>
                        <a:rPr lang="en-US" dirty="0" smtClean="0"/>
                        <a:t>1</a:t>
                      </a:r>
                      <a:endParaRPr lang="en-US" dirty="0"/>
                    </a:p>
                  </a:txBody>
                  <a:tcPr/>
                </a:tc>
                <a:tc>
                  <a:txBody>
                    <a:bodyPr/>
                    <a:lstStyle/>
                    <a:p>
                      <a:r>
                        <a:rPr lang="en-US" dirty="0" smtClean="0"/>
                        <a:t>DGS</a:t>
                      </a:r>
                      <a:r>
                        <a:rPr lang="en-US" baseline="0" dirty="0" smtClean="0"/>
                        <a:t> &amp; D</a:t>
                      </a:r>
                      <a:endParaRPr lang="en-US" dirty="0"/>
                    </a:p>
                  </a:txBody>
                  <a:tcPr/>
                </a:tc>
                <a:tc>
                  <a:txBody>
                    <a:bodyPr/>
                    <a:lstStyle/>
                    <a:p>
                      <a:r>
                        <a:rPr lang="en-US" dirty="0" smtClean="0"/>
                        <a:t>No</a:t>
                      </a:r>
                      <a:endParaRPr lang="en-US" dirty="0"/>
                    </a:p>
                  </a:txBody>
                  <a:tcPr/>
                </a:tc>
                <a:tc>
                  <a:txBody>
                    <a:bodyPr/>
                    <a:lstStyle/>
                    <a:p>
                      <a:r>
                        <a:rPr lang="en-US" dirty="0" smtClean="0"/>
                        <a:t>51,000</a:t>
                      </a:r>
                      <a:endParaRPr lang="en-US" dirty="0"/>
                    </a:p>
                  </a:txBody>
                  <a:tcPr/>
                </a:tc>
                <a:tc>
                  <a:txBody>
                    <a:bodyPr/>
                    <a:lstStyle/>
                    <a:p>
                      <a:r>
                        <a:rPr lang="en-US" dirty="0" smtClean="0"/>
                        <a:t>10% Discount</a:t>
                      </a:r>
                      <a:endParaRPr lang="en-US" dirty="0"/>
                    </a:p>
                  </a:txBody>
                  <a:tcPr/>
                </a:tc>
                <a:extLst>
                  <a:ext uri="{0D108BD9-81ED-4DB2-BD59-A6C34878D82A}">
                    <a16:rowId xmlns:a16="http://schemas.microsoft.com/office/drawing/2014/main" xmlns="" val="4118072982"/>
                  </a:ext>
                </a:extLst>
              </a:tr>
              <a:tr h="370840">
                <a:tc>
                  <a:txBody>
                    <a:bodyPr/>
                    <a:lstStyle/>
                    <a:p>
                      <a:r>
                        <a:rPr lang="en-US" dirty="0" smtClean="0"/>
                        <a:t>2</a:t>
                      </a:r>
                      <a:endParaRPr lang="en-US" dirty="0"/>
                    </a:p>
                  </a:txBody>
                  <a:tcPr/>
                </a:tc>
                <a:tc>
                  <a:txBody>
                    <a:bodyPr/>
                    <a:lstStyle/>
                    <a:p>
                      <a:r>
                        <a:rPr lang="en-US" dirty="0" smtClean="0"/>
                        <a:t>Agent</a:t>
                      </a:r>
                      <a:endParaRPr lang="en-US" dirty="0"/>
                    </a:p>
                  </a:txBody>
                  <a:tcPr/>
                </a:tc>
                <a:tc>
                  <a:txBody>
                    <a:bodyPr/>
                    <a:lstStyle/>
                    <a:p>
                      <a:r>
                        <a:rPr lang="en-US" dirty="0" smtClean="0"/>
                        <a:t>No</a:t>
                      </a:r>
                      <a:endParaRPr lang="en-US" dirty="0"/>
                    </a:p>
                  </a:txBody>
                  <a:tcPr/>
                </a:tc>
                <a:tc>
                  <a:txBody>
                    <a:bodyPr/>
                    <a:lstStyle/>
                    <a:p>
                      <a:r>
                        <a:rPr lang="en-US" dirty="0" smtClean="0"/>
                        <a:t>52,000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15% Discount</a:t>
                      </a:r>
                    </a:p>
                  </a:txBody>
                  <a:tcPr/>
                </a:tc>
                <a:extLst>
                  <a:ext uri="{0D108BD9-81ED-4DB2-BD59-A6C34878D82A}">
                    <a16:rowId xmlns:a16="http://schemas.microsoft.com/office/drawing/2014/main" xmlns="" val="1117576919"/>
                  </a:ext>
                </a:extLst>
              </a:tr>
              <a:tr h="370840">
                <a:tc>
                  <a:txBody>
                    <a:bodyPr/>
                    <a:lstStyle/>
                    <a:p>
                      <a:r>
                        <a:rPr lang="en-US" dirty="0" smtClean="0"/>
                        <a:t>3</a:t>
                      </a:r>
                    </a:p>
                  </a:txBody>
                  <a:tcPr/>
                </a:tc>
                <a:tc>
                  <a:txBody>
                    <a:bodyPr/>
                    <a:lstStyle/>
                    <a:p>
                      <a:r>
                        <a:rPr lang="en-US" dirty="0" smtClean="0"/>
                        <a:t>Retailer</a:t>
                      </a:r>
                      <a:endParaRPr lang="en-US" dirty="0"/>
                    </a:p>
                  </a:txBody>
                  <a:tcPr/>
                </a:tc>
                <a:tc>
                  <a:txBody>
                    <a:bodyPr/>
                    <a:lstStyle/>
                    <a:p>
                      <a:r>
                        <a:rPr lang="en-US" dirty="0" smtClean="0"/>
                        <a:t>No</a:t>
                      </a:r>
                      <a:endParaRPr lang="en-US" dirty="0"/>
                    </a:p>
                  </a:txBody>
                  <a:tcPr/>
                </a:tc>
                <a:tc>
                  <a:txBody>
                    <a:bodyPr/>
                    <a:lstStyle/>
                    <a:p>
                      <a:r>
                        <a:rPr lang="en-US" dirty="0" smtClean="0"/>
                        <a:t>53,000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 Discount</a:t>
                      </a:r>
                    </a:p>
                  </a:txBody>
                  <a:tcPr/>
                </a:tc>
                <a:extLst>
                  <a:ext uri="{0D108BD9-81ED-4DB2-BD59-A6C34878D82A}">
                    <a16:rowId xmlns:a16="http://schemas.microsoft.com/office/drawing/2014/main" xmlns="" val="3492394416"/>
                  </a:ext>
                </a:extLst>
              </a:tr>
              <a:tr h="370840">
                <a:tc>
                  <a:txBody>
                    <a:bodyPr/>
                    <a:lstStyle/>
                    <a:p>
                      <a:r>
                        <a:rPr lang="en-US" dirty="0" smtClean="0"/>
                        <a:t>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Agent</a:t>
                      </a:r>
                    </a:p>
                  </a:txBody>
                  <a:tcPr/>
                </a:tc>
                <a:tc>
                  <a:txBody>
                    <a:bodyPr/>
                    <a:lstStyle/>
                    <a:p>
                      <a:r>
                        <a:rPr lang="en-US" dirty="0" smtClean="0"/>
                        <a:t>No</a:t>
                      </a:r>
                      <a:endParaRPr lang="en-US" dirty="0"/>
                    </a:p>
                  </a:txBody>
                  <a:tcPr/>
                </a:tc>
                <a:tc>
                  <a:txBody>
                    <a:bodyPr/>
                    <a:lstStyle/>
                    <a:p>
                      <a:r>
                        <a:rPr lang="en-US" dirty="0" smtClean="0"/>
                        <a:t>23,000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12% Discount</a:t>
                      </a:r>
                    </a:p>
                  </a:txBody>
                  <a:tcPr/>
                </a:tc>
                <a:extLst>
                  <a:ext uri="{0D108BD9-81ED-4DB2-BD59-A6C34878D82A}">
                    <a16:rowId xmlns:a16="http://schemas.microsoft.com/office/drawing/2014/main" xmlns="" val="935611798"/>
                  </a:ext>
                </a:extLst>
              </a:tr>
              <a:tr h="370840">
                <a:tc>
                  <a:txBody>
                    <a:bodyPr/>
                    <a:lstStyle/>
                    <a:p>
                      <a:r>
                        <a:rPr lang="en-US" dirty="0" smtClean="0"/>
                        <a:t>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Retailer</a:t>
                      </a:r>
                    </a:p>
                  </a:txBody>
                  <a:tcPr/>
                </a:tc>
                <a:tc>
                  <a:txBody>
                    <a:bodyPr/>
                    <a:lstStyle/>
                    <a:p>
                      <a:r>
                        <a:rPr lang="en-US" dirty="0" smtClean="0"/>
                        <a:t>No</a:t>
                      </a:r>
                      <a:endParaRPr lang="en-US" dirty="0"/>
                    </a:p>
                  </a:txBody>
                  <a:tcPr/>
                </a:tc>
                <a:tc>
                  <a:txBody>
                    <a:bodyPr/>
                    <a:lstStyle/>
                    <a:p>
                      <a:r>
                        <a:rPr lang="en-US" dirty="0" smtClean="0"/>
                        <a:t>27,000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8% Discount</a:t>
                      </a:r>
                    </a:p>
                  </a:txBody>
                  <a:tcPr/>
                </a:tc>
                <a:extLst>
                  <a:ext uri="{0D108BD9-81ED-4DB2-BD59-A6C34878D82A}">
                    <a16:rowId xmlns:a16="http://schemas.microsoft.com/office/drawing/2014/main" xmlns="" val="2862671015"/>
                  </a:ext>
                </a:extLst>
              </a:tr>
              <a:tr h="370840">
                <a:tc>
                  <a:txBody>
                    <a:bodyPr/>
                    <a:lstStyle/>
                    <a:p>
                      <a:r>
                        <a:rPr lang="en-US" dirty="0" smtClean="0"/>
                        <a:t>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Agent</a:t>
                      </a:r>
                    </a:p>
                  </a:txBody>
                  <a:tcPr/>
                </a:tc>
                <a:tc>
                  <a:txBody>
                    <a:bodyPr/>
                    <a:lstStyle/>
                    <a:p>
                      <a:r>
                        <a:rPr lang="en-US" dirty="0" smtClean="0"/>
                        <a:t>No</a:t>
                      </a:r>
                      <a:endParaRPr lang="en-US" dirty="0"/>
                    </a:p>
                  </a:txBody>
                  <a:tcPr/>
                </a:tc>
                <a:tc>
                  <a:txBody>
                    <a:bodyPr/>
                    <a:lstStyle/>
                    <a:p>
                      <a:r>
                        <a:rPr lang="en-US" dirty="0" smtClean="0"/>
                        <a:t>15,000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8% Discount</a:t>
                      </a:r>
                    </a:p>
                  </a:txBody>
                  <a:tcPr/>
                </a:tc>
                <a:extLst>
                  <a:ext uri="{0D108BD9-81ED-4DB2-BD59-A6C34878D82A}">
                    <a16:rowId xmlns:a16="http://schemas.microsoft.com/office/drawing/2014/main" xmlns="" val="605715192"/>
                  </a:ext>
                </a:extLst>
              </a:tr>
              <a:tr h="370840">
                <a:tc>
                  <a:txBody>
                    <a:bodyPr/>
                    <a:lstStyle/>
                    <a:p>
                      <a:r>
                        <a:rPr lang="en-US" dirty="0" smtClean="0"/>
                        <a:t>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Retailer</a:t>
                      </a:r>
                    </a:p>
                  </a:txBody>
                  <a:tcPr/>
                </a:tc>
                <a:tc>
                  <a:txBody>
                    <a:bodyPr/>
                    <a:lstStyle/>
                    <a:p>
                      <a:r>
                        <a:rPr lang="en-US" dirty="0" smtClean="0"/>
                        <a:t>No</a:t>
                      </a:r>
                      <a:endParaRPr lang="en-US" dirty="0"/>
                    </a:p>
                  </a:txBody>
                  <a:tcPr/>
                </a:tc>
                <a:tc>
                  <a:txBody>
                    <a:bodyPr/>
                    <a:lstStyle/>
                    <a:p>
                      <a:r>
                        <a:rPr lang="en-US" dirty="0" smtClean="0"/>
                        <a:t>18,000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5% Discount</a:t>
                      </a:r>
                    </a:p>
                  </a:txBody>
                  <a:tcPr/>
                </a:tc>
                <a:extLst>
                  <a:ext uri="{0D108BD9-81ED-4DB2-BD59-A6C34878D82A}">
                    <a16:rowId xmlns:a16="http://schemas.microsoft.com/office/drawing/2014/main" xmlns="" val="1229326160"/>
                  </a:ext>
                </a:extLst>
              </a:tr>
              <a:tr h="370840">
                <a:tc>
                  <a:txBody>
                    <a:bodyPr/>
                    <a:lstStyle/>
                    <a:p>
                      <a:r>
                        <a:rPr lang="en-US" dirty="0" smtClean="0"/>
                        <a:t>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Agent</a:t>
                      </a:r>
                    </a:p>
                  </a:txBody>
                  <a:tcPr/>
                </a:tc>
                <a:tc>
                  <a:txBody>
                    <a:bodyPr/>
                    <a:lstStyle/>
                    <a:p>
                      <a:r>
                        <a:rPr lang="en-US" dirty="0" smtClean="0"/>
                        <a:t>Yes</a:t>
                      </a:r>
                      <a:endParaRPr lang="en-US" dirty="0"/>
                    </a:p>
                  </a:txBody>
                  <a:tcPr/>
                </a:tc>
                <a:tc>
                  <a:txBody>
                    <a:bodyPr/>
                    <a:lstStyle/>
                    <a:p>
                      <a:r>
                        <a:rPr lang="en-US" dirty="0" smtClean="0"/>
                        <a:t>34,000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 Discount</a:t>
                      </a:r>
                    </a:p>
                  </a:txBody>
                  <a:tcPr/>
                </a:tc>
                <a:extLst>
                  <a:ext uri="{0D108BD9-81ED-4DB2-BD59-A6C34878D82A}">
                    <a16:rowId xmlns:a16="http://schemas.microsoft.com/office/drawing/2014/main" xmlns="" val="2434540872"/>
                  </a:ext>
                </a:extLst>
              </a:tr>
            </a:tbl>
          </a:graphicData>
        </a:graphic>
      </p:graphicFrame>
    </p:spTree>
    <p:extLst>
      <p:ext uri="{BB962C8B-B14F-4D97-AF65-F5344CB8AC3E}">
        <p14:creationId xmlns="" xmlns:p14="http://schemas.microsoft.com/office/powerpoint/2010/main" val="2564419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948114" y="404664"/>
            <a:ext cx="8229600" cy="990600"/>
          </a:xfrm>
        </p:spPr>
        <p:txBody>
          <a:bodyPr>
            <a:normAutofit fontScale="90000"/>
          </a:bodyPr>
          <a:lstStyle/>
          <a:p>
            <a:pPr eaLnBrk="1" hangingPunct="1"/>
            <a:r>
              <a:rPr lang="en-US" sz="4000" b="1" dirty="0" smtClean="0"/>
              <a:t>Basic terms related to State Table</a:t>
            </a:r>
            <a:br>
              <a:rPr lang="en-US" sz="4000" b="1" dirty="0" smtClean="0"/>
            </a:br>
            <a:r>
              <a:rPr lang="en-US" sz="3200" b="1" dirty="0" smtClean="0"/>
              <a:t>1.  Finite State Machine (FSM)</a:t>
            </a:r>
            <a:r>
              <a:rPr lang="en-US" sz="4000" b="1" dirty="0" smtClean="0"/>
              <a:t> </a:t>
            </a:r>
            <a:endParaRPr lang="en-IN" sz="4000" b="1" dirty="0" smtClean="0"/>
          </a:p>
        </p:txBody>
      </p:sp>
      <p:sp>
        <p:nvSpPr>
          <p:cNvPr id="4099" name="Content Placeholder 2"/>
          <p:cNvSpPr>
            <a:spLocks noGrp="1"/>
          </p:cNvSpPr>
          <p:nvPr>
            <p:ph idx="1"/>
          </p:nvPr>
        </p:nvSpPr>
        <p:spPr>
          <a:xfrm>
            <a:off x="1115616" y="1628800"/>
            <a:ext cx="7498080" cy="4800600"/>
          </a:xfrm>
        </p:spPr>
        <p:txBody>
          <a:bodyPr/>
          <a:lstStyle/>
          <a:p>
            <a:pPr algn="just" eaLnBrk="1" hangingPunct="1"/>
            <a:r>
              <a:rPr lang="en-US" dirty="0" smtClean="0"/>
              <a:t>An FSM is a behavioral model whose  outcome depends upon both the previous and current inputs.</a:t>
            </a:r>
          </a:p>
          <a:p>
            <a:pPr algn="just" eaLnBrk="1" hangingPunct="1"/>
            <a:r>
              <a:rPr lang="en-US" dirty="0" smtClean="0"/>
              <a:t>This model can be prepared for software structure or software behavior.</a:t>
            </a:r>
          </a:p>
          <a:p>
            <a:pPr algn="just" eaLnBrk="1" hangingPunct="1"/>
            <a:r>
              <a:rPr lang="en-US" dirty="0" smtClean="0"/>
              <a:t>It can be used as a tool for functional testing.</a:t>
            </a:r>
          </a:p>
          <a:p>
            <a:pPr eaLnBrk="1" hangingPunct="1"/>
            <a:endParaRPr lang="en-US" dirty="0" smtClean="0"/>
          </a:p>
          <a:p>
            <a:pPr eaLnBrk="1" hangingPunct="1"/>
            <a:endParaRPr lang="en-IN" dirty="0" smtClean="0"/>
          </a:p>
        </p:txBody>
      </p:sp>
    </p:spTree>
    <p:extLst>
      <p:ext uri="{BB962C8B-B14F-4D97-AF65-F5344CB8AC3E}">
        <p14:creationId xmlns="" xmlns:p14="http://schemas.microsoft.com/office/powerpoint/2010/main" val="1726521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7760" y="279401"/>
            <a:ext cx="7863840" cy="861775"/>
          </a:xfrm>
          <a:prstGeom prst="rect">
            <a:avLst/>
          </a:prstGeom>
        </p:spPr>
        <p:txBody>
          <a:bodyPr vert="horz" wrap="square" lIns="15119" tIns="39308" rIns="15119" bIns="39308" numCol="1" anchor="ctr" anchorCtr="0" compatLnSpc="1">
            <a:prstTxWarp prst="textNoShape">
              <a:avLst/>
            </a:prstTxWarp>
            <a:noAutofit/>
          </a:bodyPr>
          <a:lstStyle>
            <a:lvl1pPr algn="ctr" fontAlgn="base">
              <a:spcBef>
                <a:spcPts val="806"/>
              </a:spcBef>
              <a:spcAft>
                <a:spcPct val="0"/>
              </a:spcAft>
              <a:defRPr sz="3600">
                <a:solidFill>
                  <a:srgbClr val="572314"/>
                </a:solidFill>
                <a:effectLst>
                  <a:outerShdw blurRad="50000" dist="30000" dir="5400000" algn="tl" rotWithShape="0">
                    <a:srgbClr val="000000">
                      <a:alpha val="30000"/>
                    </a:srgbClr>
                  </a:outerShdw>
                </a:effectLst>
                <a:latin typeface="+mj-lt"/>
                <a:ea typeface="+mj-ea"/>
                <a:cs typeface="+mj-cs"/>
              </a:defRPr>
            </a:lvl1pPr>
            <a:lvl2pPr fontAlgn="base">
              <a:spcBef>
                <a:spcPct val="0"/>
              </a:spcBef>
              <a:spcAft>
                <a:spcPct val="0"/>
              </a:spcAft>
              <a:defRPr sz="4300">
                <a:solidFill>
                  <a:srgbClr val="572314"/>
                </a:solidFill>
                <a:latin typeface="Gill Sans MT" pitchFamily="34" charset="0"/>
              </a:defRPr>
            </a:lvl2pPr>
            <a:lvl3pPr fontAlgn="base">
              <a:spcBef>
                <a:spcPct val="0"/>
              </a:spcBef>
              <a:spcAft>
                <a:spcPct val="0"/>
              </a:spcAft>
              <a:defRPr sz="4300">
                <a:solidFill>
                  <a:srgbClr val="572314"/>
                </a:solidFill>
                <a:latin typeface="Gill Sans MT" pitchFamily="34" charset="0"/>
              </a:defRPr>
            </a:lvl3pPr>
            <a:lvl4pPr fontAlgn="base">
              <a:spcBef>
                <a:spcPct val="0"/>
              </a:spcBef>
              <a:spcAft>
                <a:spcPct val="0"/>
              </a:spcAft>
              <a:defRPr sz="4300">
                <a:solidFill>
                  <a:srgbClr val="572314"/>
                </a:solidFill>
                <a:latin typeface="Gill Sans MT" pitchFamily="34" charset="0"/>
              </a:defRPr>
            </a:lvl4pPr>
            <a:lvl5pPr fontAlgn="base">
              <a:spcBef>
                <a:spcPct val="0"/>
              </a:spcBef>
              <a:spcAft>
                <a:spcPct val="0"/>
              </a:spcAft>
              <a:defRPr sz="4300">
                <a:solidFill>
                  <a:srgbClr val="572314"/>
                </a:solidFill>
                <a:latin typeface="Gill Sans MT" pitchFamily="34" charset="0"/>
              </a:defRPr>
            </a:lvl5pPr>
            <a:lvl6pPr marL="457200" fontAlgn="base">
              <a:spcBef>
                <a:spcPct val="0"/>
              </a:spcBef>
              <a:spcAft>
                <a:spcPct val="0"/>
              </a:spcAft>
              <a:defRPr sz="4300">
                <a:solidFill>
                  <a:srgbClr val="572314"/>
                </a:solidFill>
                <a:latin typeface="Gill Sans MT" pitchFamily="34" charset="0"/>
              </a:defRPr>
            </a:lvl6pPr>
            <a:lvl7pPr marL="914400" fontAlgn="base">
              <a:spcBef>
                <a:spcPct val="0"/>
              </a:spcBef>
              <a:spcAft>
                <a:spcPct val="0"/>
              </a:spcAft>
              <a:defRPr sz="4300">
                <a:solidFill>
                  <a:srgbClr val="572314"/>
                </a:solidFill>
                <a:latin typeface="Gill Sans MT" pitchFamily="34" charset="0"/>
              </a:defRPr>
            </a:lvl7pPr>
            <a:lvl8pPr marL="1371600" fontAlgn="base">
              <a:spcBef>
                <a:spcPct val="0"/>
              </a:spcBef>
              <a:spcAft>
                <a:spcPct val="0"/>
              </a:spcAft>
              <a:defRPr sz="4300">
                <a:solidFill>
                  <a:srgbClr val="572314"/>
                </a:solidFill>
                <a:latin typeface="Gill Sans MT" pitchFamily="34" charset="0"/>
              </a:defRPr>
            </a:lvl8pPr>
            <a:lvl9pPr marL="1828800" fontAlgn="base">
              <a:spcBef>
                <a:spcPct val="0"/>
              </a:spcBef>
              <a:spcAft>
                <a:spcPct val="0"/>
              </a:spcAft>
              <a:defRPr sz="4300">
                <a:solidFill>
                  <a:srgbClr val="572314"/>
                </a:solidFill>
                <a:latin typeface="Gill Sans MT" pitchFamily="34" charset="0"/>
              </a:defRPr>
            </a:lvl9pPr>
            <a:extLst/>
          </a:lstStyle>
          <a:p>
            <a:r>
              <a:rPr lang="en-US" altLang="en-US" sz="4800" dirty="0"/>
              <a:t>References </a:t>
            </a:r>
          </a:p>
        </p:txBody>
      </p:sp>
      <p:sp>
        <p:nvSpPr>
          <p:cNvPr id="3" name="Rectangle 2"/>
          <p:cNvSpPr/>
          <p:nvPr/>
        </p:nvSpPr>
        <p:spPr>
          <a:xfrm>
            <a:off x="1143000" y="1397000"/>
            <a:ext cx="7848600" cy="2103952"/>
          </a:xfrm>
          <a:prstGeom prst="rect">
            <a:avLst/>
          </a:prstGeom>
        </p:spPr>
        <p:txBody>
          <a:bodyPr wrap="square" lIns="102404" tIns="51202" rIns="102404" bIns="51202">
            <a:spAutoFit/>
          </a:bodyPr>
          <a:lstStyle/>
          <a:p>
            <a:pPr marL="384015" indent="-384015" algn="just">
              <a:buFont typeface="+mj-lt"/>
              <a:buAutoNum type="arabicPeriod"/>
            </a:pPr>
            <a:r>
              <a:rPr lang="en-GB" altLang="en-US" sz="2800" smtClean="0">
                <a:latin typeface="+mn-lt"/>
              </a:rPr>
              <a:t>Naresh</a:t>
            </a:r>
            <a:r>
              <a:rPr lang="en-GB" altLang="en-US" sz="2800" dirty="0" smtClean="0">
                <a:latin typeface="+mn-lt"/>
              </a:rPr>
              <a:t> </a:t>
            </a:r>
            <a:r>
              <a:rPr lang="en-GB" altLang="en-US" sz="2800" dirty="0" err="1" smtClean="0">
                <a:latin typeface="+mn-lt"/>
              </a:rPr>
              <a:t>Chauhan</a:t>
            </a:r>
            <a:r>
              <a:rPr lang="en-GB" altLang="en-US" sz="2800" dirty="0" smtClean="0">
                <a:latin typeface="+mn-lt"/>
              </a:rPr>
              <a:t>, Software Testing: Principles and Practices, (Chapter – 4), Second Edition, Oxford University Press,  2016.</a:t>
            </a:r>
          </a:p>
          <a:p>
            <a:pPr marL="384015" indent="-384015" algn="just">
              <a:buFont typeface="+mj-lt"/>
              <a:buAutoNum type="arabicPeriod"/>
            </a:pPr>
            <a:endParaRPr lang="en-GB" altLang="en-US" sz="2800" dirty="0" smtClean="0">
              <a:latin typeface="+mn-lt"/>
            </a:endParaRPr>
          </a:p>
          <a:p>
            <a:pPr algn="just"/>
            <a:endParaRPr lang="en-GB" altLang="en-US" dirty="0" smtClean="0">
              <a:solidFill>
                <a:prstClr val="black"/>
              </a:solidFill>
            </a:endParaRPr>
          </a:p>
        </p:txBody>
      </p:sp>
    </p:spTree>
    <p:extLst>
      <p:ext uri="{BB962C8B-B14F-4D97-AF65-F5344CB8AC3E}">
        <p14:creationId xmlns:p14="http://schemas.microsoft.com/office/powerpoint/2010/main" xmlns="" val="3526804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a:xfrm>
            <a:off x="424800" y="-303872"/>
            <a:ext cx="8223840" cy="1774267"/>
          </a:xfrm>
        </p:spPr>
        <p:txBody>
          <a:bodyPr lIns="82945" tIns="41473" rIns="82945" bIns="41473"/>
          <a:lstStyle/>
          <a:p>
            <a:pPr>
              <a:defRPr/>
            </a:pPr>
            <a:r>
              <a:rPr lang="en-US" altLang="en-US" sz="6600" dirty="0" smtClean="0"/>
              <a:t> </a:t>
            </a:r>
          </a:p>
        </p:txBody>
      </p:sp>
      <p:sp>
        <p:nvSpPr>
          <p:cNvPr id="46083" name="Rectangle 3"/>
          <p:cNvSpPr>
            <a:spLocks noGrp="1" noChangeArrowheads="1"/>
          </p:cNvSpPr>
          <p:nvPr>
            <p:ph idx="1"/>
          </p:nvPr>
        </p:nvSpPr>
        <p:spPr>
          <a:xfrm>
            <a:off x="348480" y="1307657"/>
            <a:ext cx="8516160" cy="4752499"/>
          </a:xfrm>
        </p:spPr>
        <p:txBody>
          <a:bodyPr lIns="82945" tIns="41473" rIns="82945" bIns="41473"/>
          <a:lstStyle/>
          <a:p>
            <a:pPr marL="0" indent="0">
              <a:lnSpc>
                <a:spcPct val="105000"/>
              </a:lnSpc>
              <a:spcBef>
                <a:spcPct val="5000"/>
              </a:spcBef>
              <a:buNone/>
            </a:pPr>
            <a:endParaRPr lang="en-US" altLang="en-US" sz="4400" dirty="0" smtClean="0"/>
          </a:p>
          <a:p>
            <a:pPr marL="0" indent="0">
              <a:lnSpc>
                <a:spcPct val="105000"/>
              </a:lnSpc>
              <a:spcBef>
                <a:spcPct val="5000"/>
              </a:spcBef>
              <a:buNone/>
            </a:pPr>
            <a:endParaRPr lang="en-US" altLang="en-US" sz="4400" dirty="0" smtClean="0"/>
          </a:p>
          <a:p>
            <a:pPr marL="0" indent="0">
              <a:lnSpc>
                <a:spcPct val="105000"/>
              </a:lnSpc>
              <a:spcBef>
                <a:spcPct val="5000"/>
              </a:spcBef>
              <a:buNone/>
            </a:pPr>
            <a:endParaRPr lang="en-US" altLang="en-US" sz="4400" dirty="0" smtClean="0"/>
          </a:p>
          <a:p>
            <a:pPr marL="0" indent="0">
              <a:lnSpc>
                <a:spcPct val="105000"/>
              </a:lnSpc>
              <a:spcBef>
                <a:spcPct val="5000"/>
              </a:spcBef>
              <a:buNone/>
            </a:pPr>
            <a:r>
              <a:rPr lang="en-US" altLang="en-US" sz="4400" dirty="0" smtClean="0"/>
              <a:t>				</a:t>
            </a:r>
            <a:r>
              <a:rPr lang="en-US" altLang="en-US" sz="4400" b="1" dirty="0" smtClean="0"/>
              <a:t>Thank You</a:t>
            </a:r>
          </a:p>
        </p:txBody>
      </p:sp>
      <p:sp>
        <p:nvSpPr>
          <p:cNvPr id="46084" name="Rectangle 5"/>
          <p:cNvSpPr>
            <a:spLocks noGrp="1" noChangeArrowheads="1"/>
          </p:cNvSpPr>
          <p:nvPr>
            <p:ph type="sldNum" sz="quarter" idx="12"/>
          </p:nvPr>
        </p:nvSpPr>
        <p:spPr bwMode="auto">
          <a:noFill/>
          <a:ln>
            <a:round/>
            <a:headEnd/>
            <a:tailEnd/>
          </a:ln>
        </p:spPr>
        <p:txBody>
          <a:bodyPr vert="horz" wrap="square" lIns="82945" tIns="41473" rIns="82945" bIns="41473" numCol="1" anchorCtr="0" compatLnSpc="1">
            <a:prstTxWarp prst="textNoShape">
              <a:avLst/>
            </a:prstTxWarp>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fld id="{DDE5C85C-258B-48EB-919D-2305E1C3D038}" type="slidenum">
              <a:rPr lang="en-GB" altLang="en-US" sz="1400" smtClean="0">
                <a:solidFill>
                  <a:srgbClr val="000000"/>
                </a:solidFill>
                <a:latin typeface="Arial" charset="0"/>
              </a:rPr>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t>31</a:t>
            </a:fld>
            <a:endParaRPr lang="en-GB" altLang="en-US" sz="1400" dirty="0" smtClean="0">
              <a:solidFill>
                <a:srgbClr val="000000"/>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755576" y="188640"/>
            <a:ext cx="8229600" cy="1020762"/>
          </a:xfrm>
        </p:spPr>
        <p:txBody>
          <a:bodyPr>
            <a:normAutofit fontScale="90000"/>
          </a:bodyPr>
          <a:lstStyle/>
          <a:p>
            <a:pPr algn="l" eaLnBrk="1" hangingPunct="1"/>
            <a:r>
              <a:rPr lang="en-US" sz="3600" b="1" dirty="0" smtClean="0"/>
              <a:t>2. </a:t>
            </a:r>
            <a:r>
              <a:rPr lang="en-US" sz="3200" b="1" dirty="0" smtClean="0"/>
              <a:t>State Transition Diagrams or State Graph</a:t>
            </a:r>
            <a:endParaRPr lang="en-IN" sz="3200" b="1" dirty="0" smtClean="0"/>
          </a:p>
        </p:txBody>
      </p:sp>
      <p:sp>
        <p:nvSpPr>
          <p:cNvPr id="5123" name="Content Placeholder 2"/>
          <p:cNvSpPr>
            <a:spLocks noGrp="1"/>
          </p:cNvSpPr>
          <p:nvPr>
            <p:ph idx="1"/>
          </p:nvPr>
        </p:nvSpPr>
        <p:spPr>
          <a:xfrm>
            <a:off x="683568" y="836712"/>
            <a:ext cx="8229600" cy="4953000"/>
          </a:xfrm>
        </p:spPr>
        <p:txBody>
          <a:bodyPr>
            <a:normAutofit/>
          </a:bodyPr>
          <a:lstStyle/>
          <a:p>
            <a:pPr algn="just" eaLnBrk="1" hangingPunct="1">
              <a:lnSpc>
                <a:spcPct val="80000"/>
              </a:lnSpc>
            </a:pPr>
            <a:endParaRPr lang="en-US" sz="2800" dirty="0" smtClean="0"/>
          </a:p>
          <a:p>
            <a:pPr algn="just" eaLnBrk="1" hangingPunct="1">
              <a:lnSpc>
                <a:spcPct val="80000"/>
              </a:lnSpc>
            </a:pPr>
            <a:endParaRPr lang="en-US" sz="2800" dirty="0" smtClean="0"/>
          </a:p>
          <a:p>
            <a:pPr algn="just" eaLnBrk="1" hangingPunct="1">
              <a:lnSpc>
                <a:spcPct val="80000"/>
              </a:lnSpc>
            </a:pPr>
            <a:r>
              <a:rPr lang="en-US" sz="3600" dirty="0" smtClean="0"/>
              <a:t>A system or its components may have a number of states depending on its </a:t>
            </a:r>
            <a:r>
              <a:rPr lang="en-US" sz="3600" i="1" u="sng" dirty="0" smtClean="0"/>
              <a:t>input and time</a:t>
            </a:r>
            <a:r>
              <a:rPr lang="en-US" sz="3600" i="1" dirty="0" smtClean="0"/>
              <a:t>.</a:t>
            </a:r>
          </a:p>
          <a:p>
            <a:pPr algn="just" eaLnBrk="1" hangingPunct="1">
              <a:lnSpc>
                <a:spcPct val="80000"/>
              </a:lnSpc>
            </a:pPr>
            <a:r>
              <a:rPr lang="en-US" sz="3600" dirty="0" smtClean="0"/>
              <a:t>States are represented by </a:t>
            </a:r>
            <a:r>
              <a:rPr lang="en-US" sz="3600" i="1" u="sng" dirty="0" smtClean="0"/>
              <a:t>nodes.</a:t>
            </a:r>
          </a:p>
          <a:p>
            <a:pPr algn="just" eaLnBrk="1" hangingPunct="1">
              <a:lnSpc>
                <a:spcPct val="80000"/>
              </a:lnSpc>
            </a:pPr>
            <a:r>
              <a:rPr lang="en-US" sz="3600" i="1" dirty="0" smtClean="0"/>
              <a:t>With the help of nodes and transition links between nodes, a STD or SG can be prepared. </a:t>
            </a:r>
          </a:p>
        </p:txBody>
      </p:sp>
    </p:spTree>
    <p:extLst>
      <p:ext uri="{BB962C8B-B14F-4D97-AF65-F5344CB8AC3E}">
        <p14:creationId xmlns="" xmlns:p14="http://schemas.microsoft.com/office/powerpoint/2010/main" val="3779657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State Graph</a:t>
            </a:r>
          </a:p>
        </p:txBody>
      </p:sp>
      <p:sp>
        <p:nvSpPr>
          <p:cNvPr id="3" name="Content Placeholder 2"/>
          <p:cNvSpPr>
            <a:spLocks noGrp="1"/>
          </p:cNvSpPr>
          <p:nvPr>
            <p:ph idx="1"/>
          </p:nvPr>
        </p:nvSpPr>
        <p:spPr/>
        <p:txBody>
          <a:bodyPr/>
          <a:lstStyle/>
          <a:p>
            <a:r>
              <a:rPr lang="en-US" dirty="0"/>
              <a:t>A state graph is the pictorial representation of an FSM.</a:t>
            </a:r>
          </a:p>
          <a:p>
            <a:r>
              <a:rPr lang="en-US" dirty="0"/>
              <a:t>Its purpose is to depict the states that a system or its components can assume.</a:t>
            </a:r>
          </a:p>
          <a:p>
            <a:r>
              <a:rPr lang="en-US" dirty="0"/>
              <a:t>It shows the events or circumstances that cause or result from a change from one state to another.</a:t>
            </a:r>
          </a:p>
          <a:p>
            <a:endParaRPr lang="en-US" dirty="0"/>
          </a:p>
        </p:txBody>
      </p:sp>
    </p:spTree>
    <p:extLst>
      <p:ext uri="{BB962C8B-B14F-4D97-AF65-F5344CB8AC3E}">
        <p14:creationId xmlns="" xmlns:p14="http://schemas.microsoft.com/office/powerpoint/2010/main" val="1842384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ctr"/>
            <a:r>
              <a:rPr lang="en-US" dirty="0"/>
              <a:t>State </a:t>
            </a:r>
            <a:r>
              <a:rPr lang="en-US" dirty="0" smtClean="0"/>
              <a:t>Graph  </a:t>
            </a:r>
            <a:r>
              <a:rPr lang="en-US" dirty="0" err="1" smtClean="0"/>
              <a:t>cont</a:t>
            </a:r>
            <a:r>
              <a:rPr lang="en-US" dirty="0" smtClean="0"/>
              <a:t> …</a:t>
            </a:r>
          </a:p>
        </p:txBody>
      </p:sp>
      <p:sp>
        <p:nvSpPr>
          <p:cNvPr id="6147" name="Content Placeholder 2"/>
          <p:cNvSpPr>
            <a:spLocks noGrp="1"/>
          </p:cNvSpPr>
          <p:nvPr>
            <p:ph idx="1"/>
          </p:nvPr>
        </p:nvSpPr>
        <p:spPr>
          <a:xfrm>
            <a:off x="1115616" y="1484784"/>
            <a:ext cx="7498080" cy="4800600"/>
          </a:xfrm>
        </p:spPr>
        <p:txBody>
          <a:bodyPr/>
          <a:lstStyle/>
          <a:p>
            <a:pPr algn="just" eaLnBrk="1" hangingPunct="1">
              <a:lnSpc>
                <a:spcPct val="80000"/>
              </a:lnSpc>
            </a:pPr>
            <a:r>
              <a:rPr lang="en-US" dirty="0" smtClean="0"/>
              <a:t>Whatever is being modeled is subjected to inputs.</a:t>
            </a:r>
          </a:p>
          <a:p>
            <a:pPr algn="just" eaLnBrk="1" hangingPunct="1">
              <a:lnSpc>
                <a:spcPct val="80000"/>
              </a:lnSpc>
            </a:pPr>
            <a:r>
              <a:rPr lang="en-US" dirty="0" smtClean="0"/>
              <a:t>As a result of these inputs, when one state is changed to another is called a </a:t>
            </a:r>
            <a:r>
              <a:rPr lang="en-US" i="1" u="sng" dirty="0" smtClean="0"/>
              <a:t>transition.</a:t>
            </a:r>
          </a:p>
          <a:p>
            <a:pPr algn="just" eaLnBrk="1" hangingPunct="1">
              <a:lnSpc>
                <a:spcPct val="80000"/>
              </a:lnSpc>
            </a:pPr>
            <a:r>
              <a:rPr lang="en-US" dirty="0" smtClean="0"/>
              <a:t>Transitions are represented by links that join the nodes. </a:t>
            </a:r>
            <a:endParaRPr lang="en-IN" dirty="0" smtClean="0"/>
          </a:p>
          <a:p>
            <a:endParaRPr lang="en-US" dirty="0" smtClean="0"/>
          </a:p>
        </p:txBody>
      </p:sp>
    </p:spTree>
    <p:extLst>
      <p:ext uri="{BB962C8B-B14F-4D97-AF65-F5344CB8AC3E}">
        <p14:creationId xmlns="" xmlns:p14="http://schemas.microsoft.com/office/powerpoint/2010/main" val="2557431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dirty="0" smtClean="0"/>
              <a:t>Example</a:t>
            </a:r>
          </a:p>
        </p:txBody>
      </p:sp>
      <p:sp>
        <p:nvSpPr>
          <p:cNvPr id="3" name="Content Placeholder 2"/>
          <p:cNvSpPr>
            <a:spLocks noGrp="1"/>
          </p:cNvSpPr>
          <p:nvPr>
            <p:ph idx="1"/>
          </p:nvPr>
        </p:nvSpPr>
        <p:spPr>
          <a:xfrm>
            <a:off x="887760" y="1196752"/>
            <a:ext cx="8229600" cy="5105400"/>
          </a:xfrm>
        </p:spPr>
        <p:txBody>
          <a:bodyPr/>
          <a:lstStyle/>
          <a:p>
            <a:pPr marL="571500" indent="-571500" eaLnBrk="1" hangingPunct="1">
              <a:buFont typeface="Arial" charset="0"/>
              <a:buNone/>
              <a:defRPr/>
            </a:pPr>
            <a:r>
              <a:rPr lang="en-US" dirty="0" smtClean="0"/>
              <a:t>For example, a task in an O. S. can have its following states: </a:t>
            </a:r>
          </a:p>
          <a:p>
            <a:pPr marL="571500" indent="-571500" eaLnBrk="1" hangingPunct="1">
              <a:buFont typeface="Arial" charset="0"/>
              <a:buAutoNum type="romanLcPeriod"/>
              <a:defRPr/>
            </a:pPr>
            <a:r>
              <a:rPr lang="en-US" sz="2800" b="1" dirty="0" smtClean="0"/>
              <a:t>New State : </a:t>
            </a:r>
            <a:r>
              <a:rPr lang="en-US" sz="2800" dirty="0" smtClean="0"/>
              <a:t>When a task is newly created </a:t>
            </a:r>
          </a:p>
          <a:p>
            <a:pPr marL="571500" indent="-571500" eaLnBrk="1" hangingPunct="1">
              <a:buFont typeface="Arial" charset="0"/>
              <a:buAutoNum type="romanLcPeriod"/>
              <a:defRPr/>
            </a:pPr>
            <a:r>
              <a:rPr lang="en-US" sz="2800" b="1" dirty="0" smtClean="0"/>
              <a:t>Ready :</a:t>
            </a:r>
            <a:r>
              <a:rPr lang="en-US" sz="2800" dirty="0" smtClean="0"/>
              <a:t> When the task is waiting in the ready queue for its turn.</a:t>
            </a:r>
          </a:p>
          <a:p>
            <a:pPr marL="571500" indent="-571500" eaLnBrk="1" hangingPunct="1">
              <a:buFont typeface="Arial" charset="0"/>
              <a:buAutoNum type="romanLcPeriod"/>
              <a:defRPr/>
            </a:pPr>
            <a:r>
              <a:rPr lang="en-US" sz="2800" b="1" dirty="0" smtClean="0"/>
              <a:t>Running :</a:t>
            </a:r>
            <a:r>
              <a:rPr lang="en-US" sz="2800" dirty="0" smtClean="0"/>
              <a:t> When Instructions of the task are being executed by CPU.</a:t>
            </a:r>
          </a:p>
          <a:p>
            <a:pPr marL="571500" indent="-571500" eaLnBrk="1" hangingPunct="1">
              <a:buFont typeface="Arial" charset="0"/>
              <a:buAutoNum type="romanLcPeriod"/>
              <a:defRPr/>
            </a:pPr>
            <a:r>
              <a:rPr lang="en-US" sz="2800" b="1" dirty="0" smtClean="0"/>
              <a:t>Waiting :</a:t>
            </a:r>
            <a:r>
              <a:rPr lang="en-US" sz="2800" dirty="0" smtClean="0"/>
              <a:t> When the task is waiting for an I/O event or reception of a signal</a:t>
            </a:r>
          </a:p>
          <a:p>
            <a:pPr marL="571500" indent="-571500" eaLnBrk="1" hangingPunct="1">
              <a:buFont typeface="Arial" charset="0"/>
              <a:buAutoNum type="romanLcPeriod"/>
              <a:defRPr/>
            </a:pPr>
            <a:r>
              <a:rPr lang="en-US" sz="2800" b="1" dirty="0" smtClean="0"/>
              <a:t>Terminated :</a:t>
            </a:r>
            <a:r>
              <a:rPr lang="en-US" sz="2800" dirty="0" smtClean="0"/>
              <a:t> The task has finished execution.</a:t>
            </a:r>
          </a:p>
          <a:p>
            <a:pPr>
              <a:defRPr/>
            </a:pPr>
            <a:endParaRPr lang="en-US" dirty="0"/>
          </a:p>
        </p:txBody>
      </p:sp>
    </p:spTree>
    <p:extLst>
      <p:ext uri="{BB962C8B-B14F-4D97-AF65-F5344CB8AC3E}">
        <p14:creationId xmlns="" xmlns:p14="http://schemas.microsoft.com/office/powerpoint/2010/main" val="737927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043608" y="0"/>
            <a:ext cx="7498080" cy="1143000"/>
          </a:xfrm>
        </p:spPr>
        <p:txBody>
          <a:bodyPr/>
          <a:lstStyle/>
          <a:p>
            <a:pPr eaLnBrk="1" hangingPunct="1"/>
            <a:r>
              <a:rPr lang="en-US" dirty="0" smtClean="0"/>
              <a:t>State Graph</a:t>
            </a:r>
            <a:endParaRPr lang="en-IN" dirty="0" smtClean="0"/>
          </a:p>
        </p:txBody>
      </p:sp>
      <p:sp>
        <p:nvSpPr>
          <p:cNvPr id="8195" name="Content Placeholder 2"/>
          <p:cNvSpPr>
            <a:spLocks noGrp="1"/>
          </p:cNvSpPr>
          <p:nvPr>
            <p:ph idx="1"/>
          </p:nvPr>
        </p:nvSpPr>
        <p:spPr>
          <a:xfrm>
            <a:off x="609600" y="777082"/>
            <a:ext cx="8229600" cy="5892278"/>
          </a:xfrm>
        </p:spPr>
        <p:txBody>
          <a:bodyPr>
            <a:normAutofit lnSpcReduction="10000"/>
          </a:bodyPr>
          <a:lstStyle/>
          <a:p>
            <a:pPr marL="571500" indent="-571500" eaLnBrk="1" hangingPunct="1">
              <a:buFont typeface="Arial" charset="0"/>
              <a:buAutoNum type="romanLcPeriod"/>
            </a:pPr>
            <a:endParaRPr lang="en-US" sz="1800" dirty="0" smtClean="0"/>
          </a:p>
          <a:p>
            <a:pPr marL="571500" indent="-571500" eaLnBrk="1" hangingPunct="1">
              <a:buFont typeface="Arial" charset="0"/>
              <a:buAutoNum type="romanLcPeriod"/>
            </a:pPr>
            <a:endParaRPr lang="en-US" sz="1800" dirty="0" smtClean="0"/>
          </a:p>
          <a:p>
            <a:pPr marL="571500" indent="-571500" eaLnBrk="1" hangingPunct="1">
              <a:buFont typeface="Arial" charset="0"/>
              <a:buNone/>
            </a:pPr>
            <a:endParaRPr lang="en-US" sz="1800" dirty="0" smtClean="0"/>
          </a:p>
          <a:p>
            <a:pPr marL="571500" indent="-571500" eaLnBrk="1" hangingPunct="1">
              <a:buFont typeface="Arial" charset="0"/>
              <a:buAutoNum type="romanLcPeriod"/>
            </a:pPr>
            <a:endParaRPr lang="en-US" sz="1800" dirty="0" smtClean="0"/>
          </a:p>
          <a:p>
            <a:pPr marL="571500" indent="-571500" eaLnBrk="1" hangingPunct="1">
              <a:buFont typeface="Arial" charset="0"/>
              <a:buAutoNum type="romanLcPeriod"/>
            </a:pPr>
            <a:endParaRPr lang="en-US" sz="1800" dirty="0" smtClean="0"/>
          </a:p>
          <a:p>
            <a:pPr marL="571500" indent="-571500" eaLnBrk="1" hangingPunct="1">
              <a:buFont typeface="Arial" charset="0"/>
              <a:buAutoNum type="romanLcPeriod"/>
            </a:pPr>
            <a:endParaRPr lang="en-US" sz="1800" dirty="0" smtClean="0"/>
          </a:p>
          <a:p>
            <a:pPr marL="571500" indent="-571500" eaLnBrk="1" hangingPunct="1">
              <a:buFont typeface="Arial" charset="0"/>
              <a:buAutoNum type="romanLcPeriod"/>
            </a:pPr>
            <a:endParaRPr lang="en-US" sz="1800" dirty="0" smtClean="0"/>
          </a:p>
          <a:p>
            <a:pPr marL="571500" indent="-571500" eaLnBrk="1" hangingPunct="1">
              <a:buFont typeface="Arial" charset="0"/>
              <a:buAutoNum type="romanLcPeriod"/>
            </a:pPr>
            <a:endParaRPr lang="en-US" sz="1800" dirty="0" smtClean="0"/>
          </a:p>
          <a:p>
            <a:pPr marL="571500" indent="-571500" eaLnBrk="1" hangingPunct="1">
              <a:buFont typeface="Arial" charset="0"/>
              <a:buAutoNum type="romanLcPeriod"/>
            </a:pPr>
            <a:endParaRPr lang="en-US" sz="1800" dirty="0" smtClean="0"/>
          </a:p>
          <a:p>
            <a:pPr marL="571500" indent="-571500" eaLnBrk="1" hangingPunct="1">
              <a:buFont typeface="Arial" charset="0"/>
              <a:buAutoNum type="romanLcPeriod"/>
            </a:pPr>
            <a:endParaRPr lang="en-US" sz="1800" dirty="0" smtClean="0"/>
          </a:p>
          <a:p>
            <a:pPr marL="571500" indent="-571500" eaLnBrk="1" hangingPunct="1">
              <a:buFont typeface="Arial" charset="0"/>
              <a:buAutoNum type="romanLcPeriod"/>
            </a:pPr>
            <a:endParaRPr lang="en-US" sz="1800" dirty="0" smtClean="0"/>
          </a:p>
          <a:p>
            <a:pPr marL="571500" indent="-571500" eaLnBrk="1" hangingPunct="1">
              <a:buFont typeface="Arial" charset="0"/>
              <a:buAutoNum type="romanLcPeriod"/>
            </a:pPr>
            <a:endParaRPr lang="en-US" sz="1800" dirty="0"/>
          </a:p>
          <a:p>
            <a:pPr marL="914400" indent="236538" eaLnBrk="1" hangingPunct="1">
              <a:buFont typeface="Arial" panose="020B0604020202020204" pitchFamily="34" charset="0"/>
              <a:buChar char="•"/>
            </a:pPr>
            <a:r>
              <a:rPr lang="en-US" sz="1800" dirty="0" smtClean="0"/>
              <a:t>New State : When a task is newly created </a:t>
            </a:r>
          </a:p>
          <a:p>
            <a:pPr marL="914400" indent="236538" eaLnBrk="1" hangingPunct="1">
              <a:buFont typeface="Arial" panose="020B0604020202020204" pitchFamily="34" charset="0"/>
              <a:buChar char="•"/>
            </a:pPr>
            <a:r>
              <a:rPr lang="en-US" sz="1800" dirty="0" smtClean="0"/>
              <a:t>Ready : When the task is waiting in the ready queue for its turn.</a:t>
            </a:r>
          </a:p>
          <a:p>
            <a:pPr marL="914400" indent="236538" eaLnBrk="1" hangingPunct="1">
              <a:buFont typeface="Arial" panose="020B0604020202020204" pitchFamily="34" charset="0"/>
              <a:buChar char="•"/>
            </a:pPr>
            <a:r>
              <a:rPr lang="en-US" sz="1800" dirty="0" smtClean="0"/>
              <a:t>Running : When Instructions of the task are being executed by CPU.</a:t>
            </a:r>
          </a:p>
          <a:p>
            <a:pPr marL="914400" indent="236538" eaLnBrk="1" hangingPunct="1">
              <a:buFont typeface="Arial" panose="020B0604020202020204" pitchFamily="34" charset="0"/>
              <a:buChar char="•"/>
            </a:pPr>
            <a:r>
              <a:rPr lang="en-US" sz="1800" dirty="0" smtClean="0"/>
              <a:t>Waiting : When the task is waiting for an I/O event or reception of a signal</a:t>
            </a:r>
          </a:p>
          <a:p>
            <a:pPr marL="914400" indent="236538" eaLnBrk="1" hangingPunct="1">
              <a:buFont typeface="Arial" panose="020B0604020202020204" pitchFamily="34" charset="0"/>
              <a:buChar char="•"/>
            </a:pPr>
            <a:r>
              <a:rPr lang="en-US" sz="1800" dirty="0" smtClean="0"/>
              <a:t>Terminated : The task has finished execution.</a:t>
            </a:r>
          </a:p>
          <a:p>
            <a:pPr marL="457200" indent="-457200" eaLnBrk="1" hangingPunct="1">
              <a:buFont typeface="Arial" charset="0"/>
              <a:buAutoNum type="romanLcPeriod"/>
            </a:pPr>
            <a:endParaRPr lang="en-IN" dirty="0" smtClean="0"/>
          </a:p>
        </p:txBody>
      </p:sp>
      <p:grpSp>
        <p:nvGrpSpPr>
          <p:cNvPr id="2" name="Group 46"/>
          <p:cNvGrpSpPr>
            <a:grpSpLocks/>
          </p:cNvGrpSpPr>
          <p:nvPr/>
        </p:nvGrpSpPr>
        <p:grpSpPr bwMode="auto">
          <a:xfrm>
            <a:off x="1190229" y="1098550"/>
            <a:ext cx="7620000" cy="2971800"/>
            <a:chOff x="609600" y="1447800"/>
            <a:chExt cx="7620000" cy="2971800"/>
          </a:xfrm>
        </p:grpSpPr>
        <p:sp>
          <p:nvSpPr>
            <p:cNvPr id="4" name="Oval 3"/>
            <p:cNvSpPr/>
            <p:nvPr/>
          </p:nvSpPr>
          <p:spPr>
            <a:xfrm>
              <a:off x="609600" y="1447800"/>
              <a:ext cx="1143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New</a:t>
              </a:r>
              <a:endParaRPr lang="en-IN" dirty="0"/>
            </a:p>
          </p:txBody>
        </p:sp>
        <p:sp>
          <p:nvSpPr>
            <p:cNvPr id="5" name="Oval 4"/>
            <p:cNvSpPr/>
            <p:nvPr/>
          </p:nvSpPr>
          <p:spPr>
            <a:xfrm>
              <a:off x="1752600" y="2667000"/>
              <a:ext cx="1143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Ready</a:t>
              </a:r>
              <a:endParaRPr lang="en-IN" dirty="0"/>
            </a:p>
          </p:txBody>
        </p:sp>
        <p:sp>
          <p:nvSpPr>
            <p:cNvPr id="6" name="Oval 5"/>
            <p:cNvSpPr/>
            <p:nvPr/>
          </p:nvSpPr>
          <p:spPr>
            <a:xfrm>
              <a:off x="4191000" y="2667000"/>
              <a:ext cx="1447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Running</a:t>
              </a:r>
              <a:endParaRPr lang="en-IN" dirty="0"/>
            </a:p>
          </p:txBody>
        </p:sp>
        <p:sp>
          <p:nvSpPr>
            <p:cNvPr id="7" name="Oval 6"/>
            <p:cNvSpPr/>
            <p:nvPr/>
          </p:nvSpPr>
          <p:spPr>
            <a:xfrm>
              <a:off x="6400800" y="1524000"/>
              <a:ext cx="1828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Terminated</a:t>
              </a:r>
              <a:endParaRPr lang="en-IN" dirty="0"/>
            </a:p>
          </p:txBody>
        </p:sp>
        <p:sp>
          <p:nvSpPr>
            <p:cNvPr id="8" name="Oval 7"/>
            <p:cNvSpPr/>
            <p:nvPr/>
          </p:nvSpPr>
          <p:spPr>
            <a:xfrm>
              <a:off x="4114800" y="3886200"/>
              <a:ext cx="1600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Waiting</a:t>
              </a:r>
              <a:endParaRPr lang="en-IN" dirty="0"/>
            </a:p>
          </p:txBody>
        </p:sp>
        <p:cxnSp>
          <p:nvCxnSpPr>
            <p:cNvPr id="10" name="Straight Arrow Connector 9"/>
            <p:cNvCxnSpPr>
              <a:stCxn id="4" idx="6"/>
            </p:cNvCxnSpPr>
            <p:nvPr/>
          </p:nvCxnSpPr>
          <p:spPr>
            <a:xfrm>
              <a:off x="1752600" y="1752600"/>
              <a:ext cx="1588" cy="1143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7"/>
            </p:cNvCxnSpPr>
            <p:nvPr/>
          </p:nvCxnSpPr>
          <p:spPr>
            <a:xfrm rot="5400000" flipH="1" flipV="1">
              <a:off x="3518694" y="1953419"/>
              <a:ext cx="34925" cy="16144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5" idx="5"/>
            </p:cNvCxnSpPr>
            <p:nvPr/>
          </p:nvCxnSpPr>
          <p:spPr>
            <a:xfrm rot="10800000" flipV="1">
              <a:off x="2728913" y="3265488"/>
              <a:ext cx="1765300" cy="523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p:cNvCxnSpPr>
            <p:nvPr/>
          </p:nvCxnSpPr>
          <p:spPr>
            <a:xfrm rot="10800000">
              <a:off x="2438400" y="3505200"/>
              <a:ext cx="1676400" cy="647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4"/>
              <a:endCxn id="8" idx="0"/>
            </p:cNvCxnSpPr>
            <p:nvPr/>
          </p:nvCxnSpPr>
          <p:spPr>
            <a:xfrm rot="5400000">
              <a:off x="4648201" y="3619500"/>
              <a:ext cx="533400" cy="317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410200" y="2133600"/>
              <a:ext cx="1447800" cy="60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676400" y="19812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Admitted,T1</a:t>
              </a:r>
              <a:endParaRPr lang="en-IN" dirty="0">
                <a:solidFill>
                  <a:schemeClr val="tx1"/>
                </a:solidFill>
              </a:endParaRPr>
            </a:p>
          </p:txBody>
        </p:sp>
        <p:sp>
          <p:nvSpPr>
            <p:cNvPr id="36" name="Rectangle 35"/>
            <p:cNvSpPr/>
            <p:nvPr/>
          </p:nvSpPr>
          <p:spPr>
            <a:xfrm>
              <a:off x="2743200" y="23622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Dispatch,T2</a:t>
              </a:r>
              <a:endParaRPr lang="en-IN" dirty="0">
                <a:solidFill>
                  <a:schemeClr val="tx1"/>
                </a:solidFill>
              </a:endParaRPr>
            </a:p>
          </p:txBody>
        </p:sp>
        <p:sp>
          <p:nvSpPr>
            <p:cNvPr id="37" name="Rectangle 36"/>
            <p:cNvSpPr/>
            <p:nvPr/>
          </p:nvSpPr>
          <p:spPr>
            <a:xfrm>
              <a:off x="5029200" y="22098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Exit,T6</a:t>
              </a:r>
              <a:endParaRPr lang="en-IN" dirty="0">
                <a:solidFill>
                  <a:schemeClr val="tx1"/>
                </a:solidFill>
              </a:endParaRPr>
            </a:p>
          </p:txBody>
        </p:sp>
        <p:sp>
          <p:nvSpPr>
            <p:cNvPr id="38" name="Rectangle 37"/>
            <p:cNvSpPr/>
            <p:nvPr/>
          </p:nvSpPr>
          <p:spPr>
            <a:xfrm>
              <a:off x="2895600" y="32766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Interrupt,T3</a:t>
              </a:r>
              <a:endParaRPr lang="en-IN" dirty="0">
                <a:solidFill>
                  <a:schemeClr val="tx1"/>
                </a:solidFill>
              </a:endParaRPr>
            </a:p>
          </p:txBody>
        </p:sp>
        <p:sp>
          <p:nvSpPr>
            <p:cNvPr id="39" name="Rectangle 38"/>
            <p:cNvSpPr/>
            <p:nvPr/>
          </p:nvSpPr>
          <p:spPr>
            <a:xfrm>
              <a:off x="1752600" y="3733800"/>
              <a:ext cx="1600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I/O or event completion, T5</a:t>
              </a:r>
              <a:endParaRPr lang="en-IN" dirty="0">
                <a:solidFill>
                  <a:schemeClr val="tx1"/>
                </a:solidFill>
              </a:endParaRPr>
            </a:p>
          </p:txBody>
        </p:sp>
        <p:sp>
          <p:nvSpPr>
            <p:cNvPr id="46" name="Rectangle 45"/>
            <p:cNvSpPr/>
            <p:nvPr/>
          </p:nvSpPr>
          <p:spPr>
            <a:xfrm>
              <a:off x="4953000" y="3429000"/>
              <a:ext cx="1600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I/O or event wait, T4</a:t>
              </a:r>
              <a:endParaRPr lang="en-IN" dirty="0">
                <a:solidFill>
                  <a:schemeClr val="tx1"/>
                </a:solidFill>
              </a:endParaRPr>
            </a:p>
          </p:txBody>
        </p:sp>
      </p:grpSp>
    </p:spTree>
    <p:extLst>
      <p:ext uri="{BB962C8B-B14F-4D97-AF65-F5344CB8AC3E}">
        <p14:creationId xmlns="" xmlns:p14="http://schemas.microsoft.com/office/powerpoint/2010/main" val="2198752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6624" y="1600200"/>
            <a:ext cx="8229600" cy="5105400"/>
          </a:xfrm>
        </p:spPr>
        <p:txBody>
          <a:bodyPr rtlCol="0">
            <a:normAutofit fontScale="92500" lnSpcReduction="20000"/>
          </a:bodyPr>
          <a:lstStyle/>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None/>
              <a:defRPr/>
            </a:pPr>
            <a:endParaRPr lang="en-US" sz="2600" b="1" dirty="0" smtClean="0"/>
          </a:p>
          <a:p>
            <a:pPr eaLnBrk="1" fontAlgn="auto" hangingPunct="1">
              <a:spcAft>
                <a:spcPts val="0"/>
              </a:spcAft>
              <a:buFont typeface="Arial" pitchFamily="34" charset="0"/>
              <a:buNone/>
              <a:defRPr/>
            </a:pPr>
            <a:r>
              <a:rPr lang="en-US" sz="2600" b="1" dirty="0" smtClean="0"/>
              <a:t>Each arrow link provides two types of Information : </a:t>
            </a:r>
          </a:p>
          <a:p>
            <a:pPr eaLnBrk="1" fontAlgn="auto" hangingPunct="1">
              <a:spcAft>
                <a:spcPts val="0"/>
              </a:spcAft>
              <a:buFont typeface="Arial" pitchFamily="34" charset="0"/>
              <a:buAutoNum type="arabicPeriod"/>
              <a:defRPr/>
            </a:pPr>
            <a:r>
              <a:rPr lang="en-US" sz="1800" b="1" dirty="0" smtClean="0"/>
              <a:t>Transition events like admitted, dispatch, interrupt, etc. </a:t>
            </a:r>
          </a:p>
          <a:p>
            <a:pPr eaLnBrk="1" fontAlgn="auto" hangingPunct="1">
              <a:spcAft>
                <a:spcPts val="0"/>
              </a:spcAft>
              <a:buFont typeface="Arial" pitchFamily="34" charset="0"/>
              <a:buAutoNum type="arabicPeriod"/>
              <a:defRPr/>
            </a:pPr>
            <a:r>
              <a:rPr lang="en-US" sz="1800" b="1" dirty="0" smtClean="0"/>
              <a:t>The resulting output from a state like T1, T2, T3 etc.</a:t>
            </a:r>
          </a:p>
          <a:p>
            <a:pPr eaLnBrk="1" fontAlgn="auto" hangingPunct="1">
              <a:spcAft>
                <a:spcPts val="0"/>
              </a:spcAft>
              <a:buFont typeface="Arial" pitchFamily="34" charset="0"/>
              <a:buNone/>
              <a:defRPr/>
            </a:pPr>
            <a:r>
              <a:rPr lang="en-US" sz="1800" b="1" dirty="0" smtClean="0"/>
              <a:t>	T0=Task is in new state and waiting for admission to ready queue.</a:t>
            </a:r>
          </a:p>
          <a:p>
            <a:pPr eaLnBrk="1" fontAlgn="auto" hangingPunct="1">
              <a:spcAft>
                <a:spcPts val="0"/>
              </a:spcAft>
              <a:buFont typeface="Arial" pitchFamily="34" charset="0"/>
              <a:buNone/>
              <a:defRPr/>
            </a:pPr>
            <a:r>
              <a:rPr lang="en-US" sz="1800" b="1" dirty="0" smtClean="0"/>
              <a:t>	T1= A new task admitted to ready queue</a:t>
            </a:r>
          </a:p>
          <a:p>
            <a:pPr eaLnBrk="1" fontAlgn="auto" hangingPunct="1">
              <a:spcAft>
                <a:spcPts val="0"/>
              </a:spcAft>
              <a:buFont typeface="Arial" pitchFamily="34" charset="0"/>
              <a:buNone/>
              <a:defRPr/>
            </a:pPr>
            <a:r>
              <a:rPr lang="en-US" sz="1800" b="1" dirty="0" smtClean="0"/>
              <a:t>	T2= A ready task has started running </a:t>
            </a:r>
          </a:p>
          <a:p>
            <a:pPr eaLnBrk="1" fontAlgn="auto" hangingPunct="1">
              <a:spcAft>
                <a:spcPts val="0"/>
              </a:spcAft>
              <a:buFont typeface="Arial" pitchFamily="34" charset="0"/>
              <a:buNone/>
              <a:defRPr/>
            </a:pPr>
            <a:r>
              <a:rPr lang="en-US" sz="1800" b="1" dirty="0" smtClean="0"/>
              <a:t>	T3= Running task has been interrupted </a:t>
            </a:r>
          </a:p>
          <a:p>
            <a:pPr eaLnBrk="1" fontAlgn="auto" hangingPunct="1">
              <a:spcAft>
                <a:spcPts val="0"/>
              </a:spcAft>
              <a:buFont typeface="Arial" pitchFamily="34" charset="0"/>
              <a:buNone/>
              <a:defRPr/>
            </a:pPr>
            <a:r>
              <a:rPr lang="en-US" sz="1800" b="1" dirty="0" smtClean="0"/>
              <a:t>	T4= Running task is waiting for I/O or event</a:t>
            </a:r>
          </a:p>
          <a:p>
            <a:pPr eaLnBrk="1" fontAlgn="auto" hangingPunct="1">
              <a:spcAft>
                <a:spcPts val="0"/>
              </a:spcAft>
              <a:buFont typeface="Arial" pitchFamily="34" charset="0"/>
              <a:buNone/>
              <a:defRPr/>
            </a:pPr>
            <a:r>
              <a:rPr lang="en-US" sz="1800" b="1" dirty="0" smtClean="0"/>
              <a:t>	T5= Wait period of waiting task is over </a:t>
            </a:r>
          </a:p>
          <a:p>
            <a:pPr eaLnBrk="1" fontAlgn="auto" hangingPunct="1">
              <a:spcAft>
                <a:spcPts val="0"/>
              </a:spcAft>
              <a:buFont typeface="Arial" pitchFamily="34" charset="0"/>
              <a:buNone/>
              <a:defRPr/>
            </a:pPr>
            <a:r>
              <a:rPr lang="en-US" sz="1800" b="1" dirty="0" smtClean="0"/>
              <a:t>	T6= Task has completed execution</a:t>
            </a:r>
            <a:endParaRPr lang="en-IN" sz="1800" b="1" dirty="0"/>
          </a:p>
        </p:txBody>
      </p:sp>
      <p:grpSp>
        <p:nvGrpSpPr>
          <p:cNvPr id="2" name="Group 40"/>
          <p:cNvGrpSpPr>
            <a:grpSpLocks/>
          </p:cNvGrpSpPr>
          <p:nvPr/>
        </p:nvGrpSpPr>
        <p:grpSpPr bwMode="auto">
          <a:xfrm>
            <a:off x="1187624" y="304800"/>
            <a:ext cx="7620000" cy="2971800"/>
            <a:chOff x="609600" y="1447800"/>
            <a:chExt cx="7620000" cy="2971800"/>
          </a:xfrm>
        </p:grpSpPr>
        <p:sp>
          <p:nvSpPr>
            <p:cNvPr id="42" name="Oval 41"/>
            <p:cNvSpPr/>
            <p:nvPr/>
          </p:nvSpPr>
          <p:spPr>
            <a:xfrm>
              <a:off x="609600" y="1447800"/>
              <a:ext cx="1143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New</a:t>
              </a:r>
              <a:endParaRPr lang="en-IN" dirty="0"/>
            </a:p>
          </p:txBody>
        </p:sp>
        <p:sp>
          <p:nvSpPr>
            <p:cNvPr id="43" name="Oval 42"/>
            <p:cNvSpPr/>
            <p:nvPr/>
          </p:nvSpPr>
          <p:spPr>
            <a:xfrm>
              <a:off x="1752600" y="2667000"/>
              <a:ext cx="1143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Ready</a:t>
              </a:r>
              <a:endParaRPr lang="en-IN" dirty="0"/>
            </a:p>
          </p:txBody>
        </p:sp>
        <p:sp>
          <p:nvSpPr>
            <p:cNvPr id="44" name="Oval 43"/>
            <p:cNvSpPr/>
            <p:nvPr/>
          </p:nvSpPr>
          <p:spPr>
            <a:xfrm>
              <a:off x="4191000" y="2667000"/>
              <a:ext cx="1447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Running</a:t>
              </a:r>
              <a:endParaRPr lang="en-IN" dirty="0"/>
            </a:p>
          </p:txBody>
        </p:sp>
        <p:sp>
          <p:nvSpPr>
            <p:cNvPr id="45" name="Oval 44"/>
            <p:cNvSpPr/>
            <p:nvPr/>
          </p:nvSpPr>
          <p:spPr>
            <a:xfrm>
              <a:off x="6400800" y="1524000"/>
              <a:ext cx="1828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Terminated</a:t>
              </a:r>
              <a:endParaRPr lang="en-IN" dirty="0"/>
            </a:p>
          </p:txBody>
        </p:sp>
        <p:sp>
          <p:nvSpPr>
            <p:cNvPr id="46" name="Oval 45"/>
            <p:cNvSpPr/>
            <p:nvPr/>
          </p:nvSpPr>
          <p:spPr>
            <a:xfrm>
              <a:off x="4114800" y="3886200"/>
              <a:ext cx="1600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Waiting</a:t>
              </a:r>
              <a:endParaRPr lang="en-IN" dirty="0"/>
            </a:p>
          </p:txBody>
        </p:sp>
        <p:cxnSp>
          <p:nvCxnSpPr>
            <p:cNvPr id="47" name="Straight Arrow Connector 46"/>
            <p:cNvCxnSpPr>
              <a:stCxn id="42" idx="6"/>
            </p:cNvCxnSpPr>
            <p:nvPr/>
          </p:nvCxnSpPr>
          <p:spPr>
            <a:xfrm>
              <a:off x="1752600" y="1752600"/>
              <a:ext cx="1588" cy="1143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3" idx="7"/>
            </p:cNvCxnSpPr>
            <p:nvPr/>
          </p:nvCxnSpPr>
          <p:spPr>
            <a:xfrm rot="5400000" flipH="1" flipV="1">
              <a:off x="3518694" y="1953419"/>
              <a:ext cx="34925" cy="16144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3" idx="5"/>
            </p:cNvCxnSpPr>
            <p:nvPr/>
          </p:nvCxnSpPr>
          <p:spPr>
            <a:xfrm rot="10800000" flipV="1">
              <a:off x="2728913" y="3265488"/>
              <a:ext cx="1765300" cy="523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2"/>
            </p:cNvCxnSpPr>
            <p:nvPr/>
          </p:nvCxnSpPr>
          <p:spPr>
            <a:xfrm rot="10800000">
              <a:off x="2438400" y="3429000"/>
              <a:ext cx="1676400" cy="7239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4" idx="4"/>
              <a:endCxn id="46" idx="0"/>
            </p:cNvCxnSpPr>
            <p:nvPr/>
          </p:nvCxnSpPr>
          <p:spPr>
            <a:xfrm rot="5400000">
              <a:off x="4648201" y="3619500"/>
              <a:ext cx="533400" cy="317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5410200" y="2133600"/>
              <a:ext cx="1447800" cy="60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676400" y="19812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Admitted,T1</a:t>
              </a:r>
              <a:endParaRPr lang="en-IN" dirty="0">
                <a:solidFill>
                  <a:schemeClr val="tx1"/>
                </a:solidFill>
              </a:endParaRPr>
            </a:p>
          </p:txBody>
        </p:sp>
        <p:sp>
          <p:nvSpPr>
            <p:cNvPr id="54" name="Rectangle 53"/>
            <p:cNvSpPr/>
            <p:nvPr/>
          </p:nvSpPr>
          <p:spPr>
            <a:xfrm>
              <a:off x="2743200" y="23622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Dispatch,T2</a:t>
              </a:r>
              <a:endParaRPr lang="en-IN" dirty="0">
                <a:solidFill>
                  <a:schemeClr val="tx1"/>
                </a:solidFill>
              </a:endParaRPr>
            </a:p>
          </p:txBody>
        </p:sp>
        <p:sp>
          <p:nvSpPr>
            <p:cNvPr id="55" name="Rectangle 54"/>
            <p:cNvSpPr/>
            <p:nvPr/>
          </p:nvSpPr>
          <p:spPr>
            <a:xfrm>
              <a:off x="5029200" y="22098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Exit,T6</a:t>
              </a:r>
              <a:endParaRPr lang="en-IN" dirty="0">
                <a:solidFill>
                  <a:schemeClr val="tx1"/>
                </a:solidFill>
              </a:endParaRPr>
            </a:p>
          </p:txBody>
        </p:sp>
        <p:sp>
          <p:nvSpPr>
            <p:cNvPr id="56" name="Rectangle 55"/>
            <p:cNvSpPr/>
            <p:nvPr/>
          </p:nvSpPr>
          <p:spPr>
            <a:xfrm>
              <a:off x="2895600" y="3276600"/>
              <a:ext cx="1447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Interrupt,T3</a:t>
              </a:r>
              <a:endParaRPr lang="en-IN" dirty="0">
                <a:solidFill>
                  <a:schemeClr val="tx1"/>
                </a:solidFill>
              </a:endParaRPr>
            </a:p>
          </p:txBody>
        </p:sp>
        <p:sp>
          <p:nvSpPr>
            <p:cNvPr id="57" name="Rectangle 56"/>
            <p:cNvSpPr/>
            <p:nvPr/>
          </p:nvSpPr>
          <p:spPr>
            <a:xfrm>
              <a:off x="1752600" y="3733800"/>
              <a:ext cx="1600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I/O or event completion, T5</a:t>
              </a:r>
              <a:endParaRPr lang="en-IN" dirty="0">
                <a:solidFill>
                  <a:schemeClr val="tx1"/>
                </a:solidFill>
              </a:endParaRPr>
            </a:p>
          </p:txBody>
        </p:sp>
        <p:sp>
          <p:nvSpPr>
            <p:cNvPr id="58" name="Rectangle 57"/>
            <p:cNvSpPr/>
            <p:nvPr/>
          </p:nvSpPr>
          <p:spPr>
            <a:xfrm>
              <a:off x="4953000" y="3429000"/>
              <a:ext cx="1600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I/O or event wait, T4</a:t>
              </a:r>
              <a:endParaRPr lang="en-IN" dirty="0">
                <a:solidFill>
                  <a:schemeClr val="tx1"/>
                </a:solidFill>
              </a:endParaRPr>
            </a:p>
          </p:txBody>
        </p:sp>
      </p:grpSp>
    </p:spTree>
    <p:extLst>
      <p:ext uri="{BB962C8B-B14F-4D97-AF65-F5344CB8AC3E}">
        <p14:creationId xmlns="" xmlns:p14="http://schemas.microsoft.com/office/powerpoint/2010/main" val="14394133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53CF6D-17E2-4BBF-9046-47B3E3359B61}"/>
</file>

<file path=customXml/itemProps2.xml><?xml version="1.0" encoding="utf-8"?>
<ds:datastoreItem xmlns:ds="http://schemas.openxmlformats.org/officeDocument/2006/customXml" ds:itemID="{A4814B7D-CD5C-419E-8833-BC5D41CDF33A}"/>
</file>

<file path=customXml/itemProps3.xml><?xml version="1.0" encoding="utf-8"?>
<ds:datastoreItem xmlns:ds="http://schemas.openxmlformats.org/officeDocument/2006/customXml" ds:itemID="{5B78DA70-505D-4543-A4E8-E200B684FD0B}"/>
</file>

<file path=docProps/app.xml><?xml version="1.0" encoding="utf-8"?>
<Properties xmlns="http://schemas.openxmlformats.org/officeDocument/2006/extended-properties" xmlns:vt="http://schemas.openxmlformats.org/officeDocument/2006/docPropsVTypes">
  <Template>Solstice</Template>
  <TotalTime>115</TotalTime>
  <Words>2028</Words>
  <Application>Microsoft Office PowerPoint</Application>
  <PresentationFormat>On-screen Show (4:3)</PresentationFormat>
  <Paragraphs>571</Paragraphs>
  <Slides>31</Slides>
  <Notes>10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Solstice</vt:lpstr>
      <vt:lpstr>STATE  TABLE  AND DECISION TABLE BASED TESTING </vt:lpstr>
      <vt:lpstr>STATE TABLE – BASED TESTING </vt:lpstr>
      <vt:lpstr>Basic terms related to State Table 1.  Finite State Machine (FSM) </vt:lpstr>
      <vt:lpstr>2. State Transition Diagrams or State Graph</vt:lpstr>
      <vt:lpstr>State Graph</vt:lpstr>
      <vt:lpstr>State Graph  cont …</vt:lpstr>
      <vt:lpstr>Example</vt:lpstr>
      <vt:lpstr>State Graph</vt:lpstr>
      <vt:lpstr>Slide 9</vt:lpstr>
      <vt:lpstr>3.  State Table </vt:lpstr>
      <vt:lpstr>4. State Table-Based Testing </vt:lpstr>
      <vt:lpstr>Finding the number of states  </vt:lpstr>
      <vt:lpstr>Steps cont …</vt:lpstr>
      <vt:lpstr> Steps cont …</vt:lpstr>
      <vt:lpstr>Steps cont …</vt:lpstr>
      <vt:lpstr>Test Cases for the O.S. Example</vt:lpstr>
      <vt:lpstr>Decision Table – Based Testing </vt:lpstr>
      <vt:lpstr>Formation of Decision Table</vt:lpstr>
      <vt:lpstr> </vt:lpstr>
      <vt:lpstr> </vt:lpstr>
      <vt:lpstr>Test Case Design using Decision Table</vt:lpstr>
      <vt:lpstr>Example - 1 </vt:lpstr>
      <vt:lpstr>Decision Table  </vt:lpstr>
      <vt:lpstr>Expanding the Immaterial Cases in Decision Table</vt:lpstr>
      <vt:lpstr>Example - 1 </vt:lpstr>
      <vt:lpstr>Entry (Expanded decision table)</vt:lpstr>
      <vt:lpstr>Example - 2</vt:lpstr>
      <vt:lpstr>Decision Table for Example 2 </vt:lpstr>
      <vt:lpstr>Test cases for Example - 2</vt:lpstr>
      <vt:lpstr>Slide 30</vt:lpstr>
      <vt:lpstr> </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D7</dc:creator>
  <cp:lastModifiedBy>Dr. D.P. Mohapatra</cp:lastModifiedBy>
  <cp:revision>18</cp:revision>
  <dcterms:created xsi:type="dcterms:W3CDTF">2019-01-08T05:36:43Z</dcterms:created>
  <dcterms:modified xsi:type="dcterms:W3CDTF">2020-12-22T17:49:24Z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